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694" r:id="rId2"/>
    <p:sldMasterId id="2147483721" r:id="rId3"/>
  </p:sldMasterIdLst>
  <p:notesMasterIdLst>
    <p:notesMasterId r:id="rId25"/>
  </p:notesMasterIdLst>
  <p:handoutMasterIdLst>
    <p:handoutMasterId r:id="rId26"/>
  </p:handoutMasterIdLst>
  <p:sldIdLst>
    <p:sldId id="601" r:id="rId4"/>
    <p:sldId id="604" r:id="rId5"/>
    <p:sldId id="650" r:id="rId6"/>
    <p:sldId id="592" r:id="rId7"/>
    <p:sldId id="640" r:id="rId8"/>
    <p:sldId id="642" r:id="rId9"/>
    <p:sldId id="643" r:id="rId10"/>
    <p:sldId id="655" r:id="rId11"/>
    <p:sldId id="651" r:id="rId12"/>
    <p:sldId id="645" r:id="rId13"/>
    <p:sldId id="471" r:id="rId14"/>
    <p:sldId id="646" r:id="rId15"/>
    <p:sldId id="585" r:id="rId16"/>
    <p:sldId id="586" r:id="rId17"/>
    <p:sldId id="619" r:id="rId18"/>
    <p:sldId id="587" r:id="rId19"/>
    <p:sldId id="588" r:id="rId20"/>
    <p:sldId id="589" r:id="rId21"/>
    <p:sldId id="653" r:id="rId22"/>
    <p:sldId id="654" r:id="rId23"/>
    <p:sldId id="269" r:id="rId2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Capler" initials="JC" lastIdx="2" clrIdx="0">
    <p:extLst>
      <p:ext uri="{19B8F6BF-5375-455C-9EA6-DF929625EA0E}">
        <p15:presenceInfo xmlns:p15="http://schemas.microsoft.com/office/powerpoint/2012/main" userId="S-1-5-21-3402023244-1307879587-2970254499-5179" providerId="AD"/>
      </p:ext>
    </p:extLst>
  </p:cmAuthor>
  <p:cmAuthor id="2" name="Lance Trexler" initials="LT" lastIdx="1" clrIdx="1">
    <p:extLst>
      <p:ext uri="{19B8F6BF-5375-455C-9EA6-DF929625EA0E}">
        <p15:presenceInfo xmlns:p15="http://schemas.microsoft.com/office/powerpoint/2012/main" userId="c0012a0fdc8cb2b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08D"/>
    <a:srgbClr val="008080"/>
    <a:srgbClr val="FAFEFF"/>
    <a:srgbClr val="DE5A10"/>
    <a:srgbClr val="00FFCC"/>
    <a:srgbClr val="99FFCC"/>
    <a:srgbClr val="66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56" autoAdjust="0"/>
    <p:restoredTop sz="82739" autoAdjust="0"/>
  </p:normalViewPr>
  <p:slideViewPr>
    <p:cSldViewPr>
      <p:cViewPr varScale="1">
        <p:scale>
          <a:sx n="96" d="100"/>
          <a:sy n="96" d="100"/>
        </p:scale>
        <p:origin x="37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0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r>
              <a:rPr lang="en-US"/>
              <a:t>Rehabilitation Hospital of Indiana          Research, Training &amp; Outcome Center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2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1C16A002-C1EB-44C5-A2E2-F412E440C6A1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09720BFA-E9BA-4B0A-9510-19A516A03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5327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l">
              <a:defRPr sz="1200"/>
            </a:lvl1pPr>
          </a:lstStyle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r">
              <a:defRPr sz="1200"/>
            </a:lvl1pPr>
          </a:lstStyle>
          <a:p>
            <a:fld id="{BB2AFD66-ABE5-47FF-BFBB-5588842297D0}" type="datetimeFigureOut">
              <a:rPr lang="en-US" smtClean="0"/>
              <a:t>7/22/2019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9" tIns="48324" rIns="96649" bIns="48324" rtlCol="0" anchor="ctr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r">
              <a:defRPr sz="1200"/>
            </a:lvl1pPr>
          </a:lstStyle>
          <a:p>
            <a:fld id="{91778F8F-E520-4CBB-A6EF-5CF615CAA9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3370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8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D62E9-8D4F-470E-AA94-5C4B06649314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7625" cy="3598863"/>
          </a:xfrm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nb-NO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23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="" xmlns:a16="http://schemas.microsoft.com/office/drawing/2014/main" id="{F3E637EA-6A10-EB45-A998-411DF99062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458788" y="720725"/>
            <a:ext cx="6397625" cy="3598863"/>
          </a:xfrm>
          <a:ln/>
        </p:spPr>
      </p:sp>
      <p:sp>
        <p:nvSpPr>
          <p:cNvPr id="36867" name="Notes Placeholder 2">
            <a:extLst>
              <a:ext uri="{FF2B5EF4-FFF2-40B4-BE49-F238E27FC236}">
                <a16:creationId xmlns="" xmlns:a16="http://schemas.microsoft.com/office/drawing/2014/main" id="{C20ECB51-41D3-064C-844C-4B00C6CB0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51" tIns="47425" rIns="94851" bIns="47425"/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="" xmlns:a16="http://schemas.microsoft.com/office/drawing/2014/main" id="{E056D6DA-FEB7-344B-8D9E-D7FCF83F2D44}"/>
              </a:ext>
            </a:extLst>
          </p:cNvPr>
          <p:cNvSpPr txBox="1">
            <a:spLocks noGrp="1"/>
          </p:cNvSpPr>
          <p:nvPr/>
        </p:nvSpPr>
        <p:spPr bwMode="auto">
          <a:xfrm>
            <a:off x="4055165" y="8997846"/>
            <a:ext cx="3101009" cy="4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49" tIns="47424" rIns="94849" bIns="47424" anchor="b"/>
          <a:lstStyle>
            <a:lvl1pPr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459A939-8D5F-834B-91CE-DBCDB21D06A1}" type="slidenum">
              <a:rPr lang="en-US" altLang="en-US">
                <a:solidFill>
                  <a:prstClr val="black"/>
                </a:solidFill>
                <a:latin typeface="Calibri" panose="020F0502020204030204" pitchFamily="34" charset="0"/>
              </a:rPr>
              <a:pPr algn="r">
                <a:spcBef>
                  <a:spcPct val="0"/>
                </a:spcBef>
              </a:pPr>
              <a:t>6</a:t>
            </a:fld>
            <a:endParaRPr lang="en-US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6869" name="Date Placeholder 4">
            <a:extLst>
              <a:ext uri="{FF2B5EF4-FFF2-40B4-BE49-F238E27FC236}">
                <a16:creationId xmlns="" xmlns:a16="http://schemas.microsoft.com/office/drawing/2014/main" id="{FC1A64BB-4DA4-4948-B48B-5CCBA30F1080}"/>
              </a:ext>
            </a:extLst>
          </p:cNvPr>
          <p:cNvSpPr txBox="1">
            <a:spLocks noGrp="1"/>
          </p:cNvSpPr>
          <p:nvPr/>
        </p:nvSpPr>
        <p:spPr bwMode="auto">
          <a:xfrm>
            <a:off x="4055165" y="0"/>
            <a:ext cx="3101009" cy="4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49" tIns="47424" rIns="94849" bIns="47424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54D48FF-8366-4C47-8F61-E743A1116531}" type="datetime1">
              <a:rPr lang="en-US" altLang="en-US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7/22/2019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6870" name="Footer Placeholder 5">
            <a:extLst>
              <a:ext uri="{FF2B5EF4-FFF2-40B4-BE49-F238E27FC236}">
                <a16:creationId xmlns="" xmlns:a16="http://schemas.microsoft.com/office/drawing/2014/main" id="{2CC1E3B1-2596-6A40-8B73-4FD27EA8FCA1}"/>
              </a:ext>
            </a:extLst>
          </p:cNvPr>
          <p:cNvSpPr txBox="1">
            <a:spLocks noGrp="1"/>
          </p:cNvSpPr>
          <p:nvPr/>
        </p:nvSpPr>
        <p:spPr bwMode="auto">
          <a:xfrm>
            <a:off x="0" y="8997846"/>
            <a:ext cx="3101009" cy="4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49" tIns="47424" rIns="94849" bIns="474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prstClr val="black"/>
                </a:solidFill>
              </a:rPr>
              <a:t>Interagency TBI-PBE prelim findings_6-14-2011</a:t>
            </a:r>
          </a:p>
        </p:txBody>
      </p:sp>
      <p:sp>
        <p:nvSpPr>
          <p:cNvPr id="32775" name="Date Placeholder 6">
            <a:extLst>
              <a:ext uri="{FF2B5EF4-FFF2-40B4-BE49-F238E27FC236}">
                <a16:creationId xmlns="" xmlns:a16="http://schemas.microsoft.com/office/drawing/2014/main" id="{767A802B-91EE-1A45-8A5A-C4C5BCF4B4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040" eaLnBrk="0" hangingPunct="0">
              <a:defRPr sz="3300">
                <a:solidFill>
                  <a:schemeClr val="tx1"/>
                </a:solidFill>
                <a:latin typeface="Times New Roman" pitchFamily="18" charset="0"/>
              </a:defRPr>
            </a:lvl1pPr>
            <a:lvl2pPr marL="770662" indent="-296408" defTabSz="932040" eaLnBrk="0" hangingPunct="0">
              <a:defRPr sz="3300">
                <a:solidFill>
                  <a:schemeClr val="tx1"/>
                </a:solidFill>
                <a:latin typeface="Times New Roman" pitchFamily="18" charset="0"/>
              </a:defRPr>
            </a:lvl2pPr>
            <a:lvl3pPr marL="1185634" indent="-237127" defTabSz="932040" eaLnBrk="0" hangingPunct="0">
              <a:defRPr sz="3300">
                <a:solidFill>
                  <a:schemeClr val="tx1"/>
                </a:solidFill>
                <a:latin typeface="Times New Roman" pitchFamily="18" charset="0"/>
              </a:defRPr>
            </a:lvl3pPr>
            <a:lvl4pPr marL="1659887" indent="-237127" defTabSz="932040" eaLnBrk="0" hangingPunct="0">
              <a:defRPr sz="3300">
                <a:solidFill>
                  <a:schemeClr val="tx1"/>
                </a:solidFill>
                <a:latin typeface="Times New Roman" pitchFamily="18" charset="0"/>
              </a:defRPr>
            </a:lvl4pPr>
            <a:lvl5pPr marL="2134141" indent="-237127" defTabSz="932040" eaLnBrk="0" hangingPunct="0">
              <a:defRPr sz="3300">
                <a:solidFill>
                  <a:schemeClr val="tx1"/>
                </a:solidFill>
                <a:latin typeface="Times New Roman" pitchFamily="18" charset="0"/>
              </a:defRPr>
            </a:lvl5pPr>
            <a:lvl6pPr marL="2608395" indent="-237127" defTabSz="93204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 New Roman" pitchFamily="18" charset="0"/>
              </a:defRPr>
            </a:lvl6pPr>
            <a:lvl7pPr marL="3082648" indent="-237127" defTabSz="93204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 New Roman" pitchFamily="18" charset="0"/>
              </a:defRPr>
            </a:lvl7pPr>
            <a:lvl8pPr marL="3556902" indent="-237127" defTabSz="93204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 New Roman" pitchFamily="18" charset="0"/>
              </a:defRPr>
            </a:lvl8pPr>
            <a:lvl9pPr marL="4031155" indent="-237127" defTabSz="93204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9A81F9AE-6D09-438A-9AE3-CF77C87C9DDC}" type="datetime1">
              <a:rPr lang="en-US" altLang="en-US" sz="1200">
                <a:solidFill>
                  <a:prstClr val="black"/>
                </a:solidFill>
              </a:rPr>
              <a:pPr>
                <a:defRPr/>
              </a:pPr>
              <a:t>7/22/2019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76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55326" indent="-29051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62039" indent="-232408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26856" indent="-232408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91672" indent="-232408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56487" indent="-23240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21303" indent="-23240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86119" indent="-23240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50936" indent="-23240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22802F6B-2D7C-44EE-8A77-67FF1DB225F2}" type="slidenum">
              <a:rPr lang="en-US" sz="1200">
                <a:solidFill>
                  <a:prstClr val="black"/>
                </a:solidFill>
                <a:latin typeface="Arial" charset="0"/>
                <a:ea typeface="MS PGothic" pitchFamily="34" charset="-128"/>
              </a:rPr>
              <a:pPr eaLnBrk="1" hangingPunct="1">
                <a:defRPr/>
              </a:pPr>
              <a:t>7</a:t>
            </a:fld>
            <a:endParaRPr lang="en-US" sz="1200">
              <a:solidFill>
                <a:prstClr val="black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573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2750" y="727075"/>
            <a:ext cx="6330950" cy="35607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</p:spPr>
        <p:txBody>
          <a:bodyPr wrap="square" lIns="94851" tIns="47425" rIns="94851" bIns="47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61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Rehabilitation Hospital of Indiana          Research, Training &amp; Outcome Center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2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04F6C7-C011-46B4-9A61-8BD859A1F58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7625" cy="3598863"/>
          </a:xfrm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nb-NO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404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685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961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183" y="4620250"/>
            <a:ext cx="5850835" cy="378080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97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696232-E1A1-478D-A6F7-C3C69AFBF478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7625" cy="3598863"/>
          </a:xfrm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4851" tIns="47425" rIns="94851" bIns="47425"/>
          <a:lstStyle/>
          <a:p>
            <a:endParaRPr lang="nb-NO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119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042160" y="6281154"/>
            <a:ext cx="28854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RHI-Eagle highlands Inpatient and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4141 Shore Drive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46254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522720" y="6293024"/>
            <a:ext cx="2448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RHI-Northwest brain  Injury center </a:t>
            </a: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9531 Valparaiso Court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46268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368800" y="6293024"/>
            <a:ext cx="21132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RHI-Carmel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12425 Old Meridian Street, Suite B2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Carmel, IN 46032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839200" y="6293025"/>
            <a:ext cx="2438400" cy="36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RHI is a community collaboration between Indiana University Health and St. Vincent Health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317-329-2000  |  </a:t>
            </a:r>
            <a:r>
              <a:rPr lang="en-US" sz="450" b="1" dirty="0" err="1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rhin.com</a:t>
            </a:r>
            <a:endParaRPr lang="en-US" sz="450" b="1" dirty="0">
              <a:solidFill>
                <a:srgbClr val="68C5EC"/>
              </a:solidFill>
              <a:latin typeface="Arial" charset="0"/>
              <a:ea typeface="ＭＳ Ｐゴシック" pitchFamily="1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599" baseline="30000" dirty="0">
              <a:solidFill>
                <a:prstClr val="black"/>
              </a:solidFill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0858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9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42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045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_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2369" y="107576"/>
            <a:ext cx="10723035" cy="13369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95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0" y="2057400"/>
            <a:ext cx="7112000" cy="426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3969" y="6096198"/>
            <a:ext cx="2540000" cy="45644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7/22/2019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027" y="5563409"/>
            <a:ext cx="1422015" cy="30375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 rot="21195037">
            <a:off x="109986" y="2532967"/>
            <a:ext cx="4093815" cy="2788333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4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2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908800" cy="350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7823202" y="2895600"/>
            <a:ext cx="3691921" cy="2667000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4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3454400" y="641667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330F-F724-45EF-AF45-7EA2CC8F8C30}" type="datetimeFigureOut">
              <a:rPr lang="en-US">
                <a:solidFill>
                  <a:srgbClr val="D7AA52">
                    <a:lumMod val="75000"/>
                  </a:srgbClr>
                </a:solidFill>
              </a:rPr>
              <a:pPr>
                <a:defRPr/>
              </a:pPr>
              <a:t>7/22/2019</a:t>
            </a:fld>
            <a:endParaRPr lang="en-US">
              <a:solidFill>
                <a:srgbClr val="D7AA52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839200" y="641667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9DF37-42A3-437A-A8CB-6A60468D5A4B}" type="slidenum">
              <a:rPr lang="en-US">
                <a:solidFill>
                  <a:srgbClr val="98B23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8B2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9472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78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12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85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41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0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E351A825-8714-47F2-B541-1F26A204B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6831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76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39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073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2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52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65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042160" y="6281154"/>
            <a:ext cx="28854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RHI-Eagle highlands Inpatient and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4141 Shore Drive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46254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522720" y="6293024"/>
            <a:ext cx="2448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RHI-Northwest brain  Injury center </a:t>
            </a: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9531 Valparaiso Court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46268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368800" y="6293024"/>
            <a:ext cx="21132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RHI-Carmel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12425 Old Meridian Street, Suite B2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Carmel, IN 46032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839200" y="6293025"/>
            <a:ext cx="2438400" cy="36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RHI is a community collaboration between Indiana University Health and St. Vincent Health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317-329-2000  |  </a:t>
            </a:r>
            <a:r>
              <a:rPr lang="en-US" sz="450" b="1" dirty="0" err="1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rhin.com</a:t>
            </a:r>
            <a:endParaRPr lang="en-US" sz="450" b="1" dirty="0">
              <a:solidFill>
                <a:srgbClr val="68C5EC"/>
              </a:solidFill>
              <a:latin typeface="Arial" charset="0"/>
              <a:ea typeface="ＭＳ Ｐゴシック" pitchFamily="1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599" baseline="30000" dirty="0">
              <a:solidFill>
                <a:prstClr val="black"/>
              </a:solidFill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125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A825-8714-47F2-B541-1F26A204B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066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30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7/22/2019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691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838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7201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7/22/2019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2167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56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006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302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035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42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7/22/2019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67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7/22/2019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401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7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0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2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mailto:Judy.Reuter@rhin.com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52" y="228600"/>
            <a:ext cx="1865569" cy="6096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33305" y="-329939"/>
            <a:ext cx="733465" cy="1257231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-210573"/>
            <a:ext cx="1289147" cy="1415797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6629400" y="228600"/>
            <a:ext cx="502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  <a:t>This presentation was funded by a grant from the ISDH and the CDC Rapid Response Project </a:t>
            </a:r>
            <a:b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</a:br>
            <a: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  <a:t>Grant 5 NU17CE002721-03-00. For more information,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</a:rPr>
              <a:t> contact: 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  <a:hlinkClick r:id="rId18"/>
              </a:rPr>
              <a:t>Judy.Reuter@rhin.com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</a:rPr>
              <a:t> [Jul 2019]</a:t>
            </a:r>
            <a:endParaRPr lang="en-US" sz="1200" b="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450EB-E6FE-4638-BD25-E82A95BBF80A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52" y="228600"/>
            <a:ext cx="1865569" cy="6096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633305" y="-329939"/>
            <a:ext cx="733465" cy="1257231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-210573"/>
            <a:ext cx="1289147" cy="14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6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438400" y="1600200"/>
            <a:ext cx="7291388" cy="2720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Arial Black" panose="020B0A04020102020204" pitchFamily="34" charset="0"/>
              </a:rPr>
              <a:t>Traumatic Brain Injury as a Risk Factor for Opioid </a:t>
            </a:r>
            <a:r>
              <a:rPr lang="en-US" sz="4400" dirty="0">
                <a:latin typeface="Arial Black" panose="020B0A04020102020204" pitchFamily="34" charset="0"/>
              </a:rPr>
              <a:t>Misuse</a:t>
            </a:r>
            <a:r>
              <a:rPr lang="en-US" sz="4400" b="1" dirty="0">
                <a:latin typeface="Arial Black" panose="020B0A04020102020204" pitchFamily="34" charset="0"/>
              </a:rPr>
              <a:t> and </a:t>
            </a:r>
            <a:r>
              <a:rPr lang="en-US" sz="4400" b="1" dirty="0" smtClean="0">
                <a:latin typeface="Arial Black" panose="020B0A04020102020204" pitchFamily="34" charset="0"/>
              </a:rPr>
              <a:t>Overdose</a:t>
            </a:r>
            <a:endParaRPr lang="en-US" sz="4400" b="1" dirty="0"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244E59B-9008-4BA2-B48A-60494EDE9DFF}"/>
              </a:ext>
            </a:extLst>
          </p:cNvPr>
          <p:cNvSpPr txBox="1"/>
          <p:nvPr/>
        </p:nvSpPr>
        <p:spPr>
          <a:xfrm>
            <a:off x="3352800" y="4343400"/>
            <a:ext cx="5486400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Lance E. Trexler, PhD, FACRM</a:t>
            </a:r>
          </a:p>
          <a:p>
            <a:pPr algn="ctr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Rehabilitation Hospital of Indiana</a:t>
            </a:r>
          </a:p>
          <a:p>
            <a:pPr algn="ctr">
              <a:lnSpc>
                <a:spcPct val="120000"/>
              </a:lnSpc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Indiana University School of Medicine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52400"/>
            <a:ext cx="100728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143000"/>
            <a:ext cx="10972800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Prefrontal Executive </a:t>
            </a:r>
            <a:r>
              <a:rPr lang="en-US" sz="2400" dirty="0" smtClean="0">
                <a:latin typeface="Arial Black" panose="020B0A04020102020204" pitchFamily="34" charset="0"/>
              </a:rPr>
              <a:t>Functions</a:t>
            </a:r>
            <a:endParaRPr lang="en-US" sz="2800" u="sng" dirty="0">
              <a:solidFill>
                <a:srgbClr val="FFFFF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153400" y="1752600"/>
            <a:ext cx="3059390" cy="4419600"/>
            <a:chOff x="1219200" y="1600200"/>
            <a:chExt cx="3059390" cy="4419600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23A639CD-78E3-48B8-9365-0D6D61C085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701" t="4484" r="-870" b="-4484"/>
            <a:stretch/>
          </p:blipFill>
          <p:spPr>
            <a:xfrm>
              <a:off x="1219200" y="1600200"/>
              <a:ext cx="3059390" cy="2286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2AEECDD6-09F6-4CB4-BC0A-C7C1D7143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28" b="9265"/>
            <a:stretch/>
          </p:blipFill>
          <p:spPr>
            <a:xfrm>
              <a:off x="1295400" y="3886200"/>
              <a:ext cx="2895600" cy="2133600"/>
            </a:xfrm>
            <a:prstGeom prst="rect">
              <a:avLst/>
            </a:prstGeom>
          </p:spPr>
        </p:pic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685484"/>
              </p:ext>
            </p:extLst>
          </p:nvPr>
        </p:nvGraphicFramePr>
        <p:xfrm>
          <a:off x="1524000" y="1828800"/>
          <a:ext cx="5867400" cy="43553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95600"/>
                <a:gridCol w="2971800"/>
              </a:tblGrid>
              <a:tr h="3047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Area:  FUNCTION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IMPAIRMENT</a:t>
                      </a:r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8008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Dorsomedial: </a:t>
                      </a:r>
                      <a:b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Initiation &amp; sustaining a response or cognitive persistence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Difficulty developing goals,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impersistence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“poor motivation”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28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Dorso</a:t>
                      </a: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and Ventrolateral:</a:t>
                      </a:r>
                      <a:b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Organization-planning, strategy selection, sequencing, monitoring, modification of strategy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Difficulty generating problem solving strategies (left) and poor self-monitoring (right), apathy &amp; flat affect</a:t>
                      </a:r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18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 typeface="Wingdings" pitchFamily="2" charset="2"/>
                        <a:buNone/>
                      </a:pP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Ventral-medial: </a:t>
                      </a:r>
                      <a:b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 of cognition and affect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 of social and emotional behaviors interfere with performance, impulsivity and disinhibition, mood swings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28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Frontopolar</a:t>
                      </a:r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b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Integrates executive cognitive functions with social-emotional adaptability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Difficulty carrying out goals, pre-occupation with one’s self and loss of empathy, disintegration of cognitive and emotional responses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2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90600"/>
            <a:ext cx="6179470" cy="5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514600" y="1380066"/>
            <a:ext cx="7772400" cy="381000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latin typeface="Arial Black" panose="020B0A04020102020204" pitchFamily="34" charset="0"/>
              </a:rPr>
              <a:t>The Amygdala and the Corticolimbic System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8B408A14-3CDB-4ED4-87A7-FDBD86A7FD9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47800" y="1913466"/>
            <a:ext cx="3810000" cy="43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79A08DC-0980-4A0A-BEAF-F759D885AB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51"/>
          <a:stretch/>
        </p:blipFill>
        <p:spPr>
          <a:xfrm>
            <a:off x="5410201" y="1989666"/>
            <a:ext cx="5009188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066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0" y="1524000"/>
            <a:ext cx="9144000" cy="609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b="1" dirty="0">
                <a:latin typeface="Arial Black" panose="020B0A04020102020204" pitchFamily="34" charset="0"/>
              </a:rPr>
              <a:t>Depression and TBI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981200"/>
            <a:ext cx="6400800" cy="2133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altLang="en-US" sz="800" dirty="0"/>
          </a:p>
          <a:p>
            <a:pPr>
              <a:lnSpc>
                <a:spcPct val="80000"/>
              </a:lnSpc>
            </a:pPr>
            <a:endParaRPr lang="en-US" altLang="en-US" sz="800" dirty="0"/>
          </a:p>
          <a:p>
            <a:pPr>
              <a:lnSpc>
                <a:spcPct val="80000"/>
              </a:lnSpc>
            </a:pPr>
            <a:endParaRPr lang="en-US" altLang="en-US" sz="800" dirty="0"/>
          </a:p>
          <a:p>
            <a:pPr>
              <a:lnSpc>
                <a:spcPct val="80000"/>
              </a:lnSpc>
            </a:pPr>
            <a:endParaRPr lang="en-US" altLang="en-US" sz="800" dirty="0"/>
          </a:p>
        </p:txBody>
      </p:sp>
      <p:sp>
        <p:nvSpPr>
          <p:cNvPr id="2" name="Rectangle 1"/>
          <p:cNvSpPr/>
          <p:nvPr/>
        </p:nvSpPr>
        <p:spPr>
          <a:xfrm>
            <a:off x="3886200" y="2397609"/>
            <a:ext cx="4572000" cy="23267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4400" dirty="0">
                <a:solidFill>
                  <a:srgbClr val="01708D"/>
                </a:solidFill>
                <a:latin typeface="Arial Black" panose="020B0A04020102020204" pitchFamily="34" charset="0"/>
              </a:rPr>
              <a:t>42-77% 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of TBI </a:t>
            </a:r>
            <a:b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patients become </a:t>
            </a:r>
            <a:b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depressed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15B5668-234F-476F-9970-03EB0BD67038}"/>
              </a:ext>
            </a:extLst>
          </p:cNvPr>
          <p:cNvSpPr txBox="1"/>
          <p:nvPr/>
        </p:nvSpPr>
        <p:spPr>
          <a:xfrm>
            <a:off x="3886200" y="4876800"/>
            <a:ext cx="48006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</a:pPr>
            <a:endParaRPr lang="en-US" altLang="en-US" sz="10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r>
              <a:rPr lang="en-US" altLang="en-US" sz="1000" dirty="0">
                <a:solidFill>
                  <a:prstClr val="black"/>
                </a:solidFill>
              </a:rPr>
              <a:t>Alexander, 1992; Kreutzer, </a:t>
            </a:r>
            <a:r>
              <a:rPr lang="en-US" altLang="en-US" sz="1000" dirty="0" err="1">
                <a:solidFill>
                  <a:prstClr val="black"/>
                </a:solidFill>
              </a:rPr>
              <a:t>Seel</a:t>
            </a:r>
            <a:r>
              <a:rPr lang="en-US" altLang="en-US" sz="1000" dirty="0">
                <a:solidFill>
                  <a:prstClr val="black"/>
                </a:solidFill>
              </a:rPr>
              <a:t> &amp; Gourley, 2001; Varney, </a:t>
            </a:r>
            <a:r>
              <a:rPr lang="en-US" altLang="en-US" sz="1000" dirty="0" err="1">
                <a:solidFill>
                  <a:prstClr val="black"/>
                </a:solidFill>
              </a:rPr>
              <a:t>Martzke</a:t>
            </a:r>
            <a:r>
              <a:rPr lang="en-US" altLang="en-US" sz="1000" dirty="0">
                <a:solidFill>
                  <a:prstClr val="black"/>
                </a:solidFill>
              </a:rPr>
              <a:t> &amp; Roberts, 1987.</a:t>
            </a:r>
          </a:p>
        </p:txBody>
      </p:sp>
    </p:spTree>
    <p:extLst>
      <p:ext uri="{BB962C8B-B14F-4D97-AF65-F5344CB8AC3E}">
        <p14:creationId xmlns:p14="http://schemas.microsoft.com/office/powerpoint/2010/main" val="17177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00200" y="1524000"/>
            <a:ext cx="9144000" cy="762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b="1" dirty="0">
                <a:latin typeface="Arial Black" panose="020B0A04020102020204" pitchFamily="34" charset="0"/>
              </a:rPr>
              <a:t>Associated with </a:t>
            </a:r>
            <a:r>
              <a:rPr lang="en-US" sz="2400" b="1" dirty="0" smtClean="0">
                <a:latin typeface="Arial Black" panose="020B0A04020102020204" pitchFamily="34" charset="0"/>
              </a:rPr>
              <a:t>Prominent Major </a:t>
            </a:r>
            <a:br>
              <a:rPr lang="en-US" sz="2400" b="1" dirty="0" smtClean="0">
                <a:latin typeface="Arial Black" panose="020B0A04020102020204" pitchFamily="34" charset="0"/>
              </a:rPr>
            </a:br>
            <a:r>
              <a:rPr lang="en-US" sz="2400" b="1" dirty="0" smtClean="0">
                <a:latin typeface="Arial Black" panose="020B0A04020102020204" pitchFamily="34" charset="0"/>
              </a:rPr>
              <a:t>Depressive Disorder is </a:t>
            </a:r>
            <a:r>
              <a:rPr lang="en-US" sz="2400" b="1" dirty="0">
                <a:latin typeface="Arial Black" panose="020B0A04020102020204" pitchFamily="34" charset="0"/>
              </a:rPr>
              <a:t>Anxiety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29000" y="2514600"/>
            <a:ext cx="6324600" cy="1752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Among TBI subjects with MDD,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77%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met DSM-IV criteria for anxiety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disorder.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MDD is significantly associated with aggression in TBI (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34%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TBI subjects within first 6 months of injury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267200"/>
            <a:ext cx="66294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Robinson RG &amp; Jorge RE.  Mood Disorders.  In: </a:t>
            </a:r>
            <a:r>
              <a:rPr lang="en-US" sz="1000" i="1" dirty="0"/>
              <a:t>Textbook of Traumatic Brain Injury.</a:t>
            </a:r>
            <a:r>
              <a:rPr lang="en-US" sz="1000" dirty="0"/>
              <a:t>  Arlington, VA: American Psychiatric Publishing, 2005, Pp 202-203.</a:t>
            </a:r>
          </a:p>
        </p:txBody>
      </p:sp>
    </p:spTree>
    <p:extLst>
      <p:ext uri="{BB962C8B-B14F-4D97-AF65-F5344CB8AC3E}">
        <p14:creationId xmlns:p14="http://schemas.microsoft.com/office/powerpoint/2010/main" val="398289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524000" y="1447800"/>
            <a:ext cx="9123363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b="1" dirty="0">
                <a:latin typeface="Arial Black" panose="020B0A04020102020204" pitchFamily="34" charset="0"/>
              </a:rPr>
              <a:t>Depression and Substance Abuse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1905000" y="2266890"/>
            <a:ext cx="3840163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Study of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100 people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with TBI</a:t>
            </a:r>
          </a:p>
          <a:p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7.6 years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post-injury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All severity of TBI, but </a:t>
            </a:r>
          </a:p>
          <a:p>
            <a:pPr lvl="1"/>
            <a:r>
              <a:rPr lang="en-US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41%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had LOC &lt; 1 week</a:t>
            </a:r>
          </a:p>
          <a:p>
            <a:pPr lvl="1"/>
            <a:r>
              <a:rPr lang="en-US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30%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mTBI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62%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MDD resolved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PTSD, OCD, and Panic Disorder showed some improvement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GAD demonstrated no improvement over time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6324600" y="2133600"/>
            <a:ext cx="4419600" cy="4038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676400" y="5772090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Hibbard MR, </a:t>
            </a:r>
            <a:r>
              <a:rPr lang="en-US" sz="1000" dirty="0" err="1"/>
              <a:t>Uysal</a:t>
            </a:r>
            <a:r>
              <a:rPr lang="en-US" sz="1000" dirty="0"/>
              <a:t> S, </a:t>
            </a:r>
            <a:r>
              <a:rPr lang="en-US" sz="1000" dirty="0" err="1"/>
              <a:t>Kelper</a:t>
            </a:r>
            <a:r>
              <a:rPr lang="en-US" sz="1000" dirty="0"/>
              <a:t> K et al (1998). Axis I psychopathology in individuals with traumatic brain injury. </a:t>
            </a:r>
            <a:r>
              <a:rPr lang="en-US" sz="1000" i="1" dirty="0"/>
              <a:t>Journal of Head Trauma Rehabilitation, 13</a:t>
            </a:r>
            <a:r>
              <a:rPr lang="en-US" sz="1000" dirty="0"/>
              <a:t>(4), 24-39.  </a:t>
            </a:r>
          </a:p>
        </p:txBody>
      </p:sp>
    </p:spTree>
    <p:extLst>
      <p:ext uri="{BB962C8B-B14F-4D97-AF65-F5344CB8AC3E}">
        <p14:creationId xmlns:p14="http://schemas.microsoft.com/office/powerpoint/2010/main" val="3611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1581090"/>
            <a:ext cx="9144000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b="1" dirty="0">
                <a:latin typeface="Arial Black" panose="020B0A04020102020204" pitchFamily="34" charset="0"/>
              </a:rPr>
              <a:t>Secondary Mania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24200" y="2133600"/>
            <a:ext cx="6629400" cy="2362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Prevalence not well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studied.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</a:t>
            </a:r>
            <a:r>
              <a:rPr lang="en-US" sz="180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%</a:t>
            </a:r>
            <a:endParaRPr lang="en-US" sz="1800" dirty="0">
              <a:solidFill>
                <a:srgbClr val="01708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Significant association of mania or hypomania with post-traumatic seizures (especially partial complex or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temporolimbic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seizures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Secondary mania is associated with right hemisphere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basopolar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temporal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lesions.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Basis for misdiagnosis of primary bipolar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disorder.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4857690"/>
            <a:ext cx="6248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Shukla  S, Cook BL, Mukherjee S et al. (1987).  Mania following head trauma. </a:t>
            </a:r>
            <a:r>
              <a:rPr lang="en-US" sz="1000" i="1" dirty="0"/>
              <a:t>American J Psychiatry, 144: </a:t>
            </a:r>
            <a:r>
              <a:rPr lang="en-US" sz="1000" dirty="0"/>
              <a:t>93-96. Jorge RE, Robinson RG, </a:t>
            </a:r>
            <a:r>
              <a:rPr lang="en-US" sz="1000" dirty="0" err="1"/>
              <a:t>Starkstein</a:t>
            </a:r>
            <a:r>
              <a:rPr lang="en-US" sz="1000" dirty="0"/>
              <a:t> SE et al (1993). Secondary mania following traumatic brain injury. </a:t>
            </a:r>
            <a:r>
              <a:rPr lang="en-US" sz="1000" i="1" dirty="0"/>
              <a:t>American J Psychiatry, 150: </a:t>
            </a:r>
            <a:r>
              <a:rPr lang="en-US" sz="1000" dirty="0" smtClean="0"/>
              <a:t>916-921.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2147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0"/>
            <a:ext cx="9144000" cy="7302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2400" b="1" dirty="0">
                <a:latin typeface="Arial Black" panose="020B0A04020102020204" pitchFamily="34" charset="0"/>
              </a:rPr>
              <a:t>Suicide and TBI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438400" y="2133600"/>
            <a:ext cx="7315200" cy="2590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Rate of suicide for TBI is between </a:t>
            </a:r>
            <a:r>
              <a:rPr lang="en-US" altLang="en-US" sz="180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2.7- 4.1 </a:t>
            </a:r>
            <a:r>
              <a:rPr lang="en-US" alt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times 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population when matched for age &amp; sex (Teasdale &amp; Engberg, 2001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Reasons include (Tate et al., 1998):</a:t>
            </a:r>
          </a:p>
          <a:p>
            <a:pPr lvl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Suddenness of onset of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Global negative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effects.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Grieving/loss of previous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lifestyle.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Increasing awareness of effort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required.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Diminished cognitive resources to cope &amp;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problem-solve.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29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600200"/>
            <a:ext cx="9144000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2400" b="1" dirty="0">
                <a:latin typeface="Arial Black" panose="020B0A04020102020204" pitchFamily="34" charset="0"/>
              </a:rPr>
              <a:t>Suicide and TBI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24200" y="2209800"/>
            <a:ext cx="6553200" cy="16764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alt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34.9%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TBI subjects report clinically significant levels of hopelessness &amp; suicidality (Simpson &amp; Tate, 2002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alt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17.4%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report suicide attempt within previous 5 years which converts to a </a:t>
            </a:r>
            <a:r>
              <a:rPr lang="en-US" alt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26.2%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lifetime rate (Simpson &amp; Tate, 2002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1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194120A5-5B1D-45F1-9314-C6B68DD76CDB}"/>
              </a:ext>
            </a:extLst>
          </p:cNvPr>
          <p:cNvCxnSpPr>
            <a:cxnSpLocks/>
          </p:cNvCxnSpPr>
          <p:nvPr/>
        </p:nvCxnSpPr>
        <p:spPr>
          <a:xfrm>
            <a:off x="6324600" y="2759540"/>
            <a:ext cx="838200" cy="990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0DD917DB-A121-4905-A39A-7FAEF883559F}"/>
              </a:ext>
            </a:extLst>
          </p:cNvPr>
          <p:cNvCxnSpPr>
            <a:cxnSpLocks/>
          </p:cNvCxnSpPr>
          <p:nvPr/>
        </p:nvCxnSpPr>
        <p:spPr>
          <a:xfrm>
            <a:off x="6324600" y="3773050"/>
            <a:ext cx="609600" cy="533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9E58B015-A3F0-4794-B970-5DA7B74C62A1}"/>
              </a:ext>
            </a:extLst>
          </p:cNvPr>
          <p:cNvCxnSpPr/>
          <p:nvPr/>
        </p:nvCxnSpPr>
        <p:spPr>
          <a:xfrm flipV="1">
            <a:off x="6324600" y="5305184"/>
            <a:ext cx="609600" cy="152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1D18B293-5991-4DAC-A1AB-AA3CCFDEA916}"/>
              </a:ext>
            </a:extLst>
          </p:cNvPr>
          <p:cNvSpPr txBox="1">
            <a:spLocks/>
          </p:cNvSpPr>
          <p:nvPr/>
        </p:nvSpPr>
        <p:spPr>
          <a:xfrm>
            <a:off x="1524000" y="1540340"/>
            <a:ext cx="9144000" cy="4572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smtClean="0">
                <a:latin typeface="Arial Black" panose="020B0A04020102020204" pitchFamily="34" charset="0"/>
              </a:rPr>
              <a:t>Neuropsychology of Opioid Misuse following TBI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30934" y="2362200"/>
            <a:ext cx="9137066" cy="3412660"/>
            <a:chOff x="1676400" y="2200180"/>
            <a:chExt cx="9137066" cy="341266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="" xmlns:a16="http://schemas.microsoft.com/office/drawing/2014/main" id="{0DD917DB-A121-4905-A39A-7FAEF883559F}"/>
                </a:ext>
              </a:extLst>
            </p:cNvPr>
            <p:cNvCxnSpPr>
              <a:cxnSpLocks/>
            </p:cNvCxnSpPr>
            <p:nvPr/>
          </p:nvCxnSpPr>
          <p:spPr>
            <a:xfrm>
              <a:off x="8736826" y="2524220"/>
              <a:ext cx="685800" cy="60960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 flipV="1">
              <a:off x="8660626" y="5115020"/>
              <a:ext cx="609600" cy="15240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1676400" y="3953692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1699000" y="3976292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TBI</a:t>
              </a:r>
              <a:endParaRPr lang="en-US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Straight Connector 5"/>
            <p:cNvSpPr/>
            <p:nvPr/>
          </p:nvSpPr>
          <p:spPr>
            <a:xfrm rot="18289469">
              <a:off x="2987811" y="3883264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Straight Connector 6"/>
            <p:cNvSpPr/>
            <p:nvPr/>
          </p:nvSpPr>
          <p:spPr>
            <a:xfrm rot="18289469">
              <a:off x="3501265" y="3868797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836937" y="3066329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8"/>
            <p:cNvSpPr/>
            <p:nvPr/>
          </p:nvSpPr>
          <p:spPr>
            <a:xfrm>
              <a:off x="3859537" y="3088929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Frontal and Temporal Effects</a:t>
              </a:r>
            </a:p>
          </p:txBody>
        </p:sp>
        <p:sp>
          <p:nvSpPr>
            <p:cNvPr id="19" name="Straight Connector 9"/>
            <p:cNvSpPr/>
            <p:nvPr/>
          </p:nvSpPr>
          <p:spPr>
            <a:xfrm rot="18289469">
              <a:off x="5148347" y="2995901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Straight Connector 10"/>
            <p:cNvSpPr/>
            <p:nvPr/>
          </p:nvSpPr>
          <p:spPr>
            <a:xfrm rot="18289469">
              <a:off x="5661802" y="2981433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023648" y="2200180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12"/>
            <p:cNvSpPr/>
            <p:nvPr/>
          </p:nvSpPr>
          <p:spPr>
            <a:xfrm>
              <a:off x="8508226" y="3514820"/>
              <a:ext cx="1993405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Orbitofrontal: Impulsivity, Reduced Judgement</a:t>
              </a:r>
            </a:p>
          </p:txBody>
        </p:sp>
        <p:sp>
          <p:nvSpPr>
            <p:cNvPr id="23" name="Straight Connector 13"/>
            <p:cNvSpPr/>
            <p:nvPr/>
          </p:nvSpPr>
          <p:spPr>
            <a:xfrm>
              <a:off x="5380178" y="3439583"/>
              <a:ext cx="617296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617296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Straight Connector 14"/>
            <p:cNvSpPr/>
            <p:nvPr/>
          </p:nvSpPr>
          <p:spPr>
            <a:xfrm>
              <a:off x="5673394" y="3436706"/>
              <a:ext cx="30864" cy="30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5997474" y="3066329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16"/>
            <p:cNvSpPr/>
            <p:nvPr/>
          </p:nvSpPr>
          <p:spPr>
            <a:xfrm>
              <a:off x="5841226" y="3057620"/>
              <a:ext cx="3097752" cy="8026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4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Dorsolateral Frontal: Impaired Initiation &amp; Ability to Generate Problem-solving Strategies</a:t>
              </a:r>
            </a:p>
          </p:txBody>
        </p:sp>
        <p:sp>
          <p:nvSpPr>
            <p:cNvPr id="27" name="Straight Connector 17"/>
            <p:cNvSpPr/>
            <p:nvPr/>
          </p:nvSpPr>
          <p:spPr>
            <a:xfrm rot="3310531">
              <a:off x="5148347" y="3883264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Straight Connector 18"/>
            <p:cNvSpPr/>
            <p:nvPr/>
          </p:nvSpPr>
          <p:spPr>
            <a:xfrm rot="3310531">
              <a:off x="5661802" y="3868797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997474" y="3953692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20"/>
            <p:cNvSpPr/>
            <p:nvPr/>
          </p:nvSpPr>
          <p:spPr>
            <a:xfrm>
              <a:off x="6020074" y="3976292"/>
              <a:ext cx="2792952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Amygdala:</a:t>
              </a:r>
              <a:b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Irritability </a:t>
              </a: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Anger  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9270226" y="3210020"/>
              <a:ext cx="1543240" cy="1908024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24"/>
            <p:cNvSpPr/>
            <p:nvPr/>
          </p:nvSpPr>
          <p:spPr>
            <a:xfrm>
              <a:off x="9315641" y="3339350"/>
              <a:ext cx="1448015" cy="181762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Opioid Misuse and Overdose</a:t>
              </a:r>
            </a:p>
          </p:txBody>
        </p:sp>
        <p:sp>
          <p:nvSpPr>
            <p:cNvPr id="33" name="Straight Connector 25"/>
            <p:cNvSpPr/>
            <p:nvPr/>
          </p:nvSpPr>
          <p:spPr>
            <a:xfrm rot="3310531">
              <a:off x="2987811" y="4770628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Straight Connector 26"/>
            <p:cNvSpPr/>
            <p:nvPr/>
          </p:nvSpPr>
          <p:spPr>
            <a:xfrm rot="3310531">
              <a:off x="3501265" y="4756160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836937" y="4841055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28"/>
            <p:cNvSpPr/>
            <p:nvPr/>
          </p:nvSpPr>
          <p:spPr>
            <a:xfrm>
              <a:off x="3859537" y="4863655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Resulting Mood Disorders</a:t>
              </a:r>
            </a:p>
          </p:txBody>
        </p:sp>
        <p:sp>
          <p:nvSpPr>
            <p:cNvPr id="37" name="Straight Connector 29"/>
            <p:cNvSpPr/>
            <p:nvPr/>
          </p:nvSpPr>
          <p:spPr>
            <a:xfrm>
              <a:off x="5380178" y="5214309"/>
              <a:ext cx="617296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617296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Straight Connector 30"/>
            <p:cNvSpPr/>
            <p:nvPr/>
          </p:nvSpPr>
          <p:spPr>
            <a:xfrm>
              <a:off x="5673394" y="5211433"/>
              <a:ext cx="30864" cy="30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5997474" y="4841055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32"/>
            <p:cNvSpPr/>
            <p:nvPr/>
          </p:nvSpPr>
          <p:spPr>
            <a:xfrm>
              <a:off x="5993626" y="4886420"/>
              <a:ext cx="281940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Anxiety, PTSD </a:t>
              </a: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</a:t>
              </a: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Depression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993626" y="2219420"/>
              <a:ext cx="28194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Orbitofrontal: Impulsivity, Reduced Judgement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>
              <a:off x="8660626" y="3438620"/>
              <a:ext cx="609600" cy="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>
              <a:off x="8660626" y="4353020"/>
              <a:ext cx="609600" cy="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756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1600200"/>
            <a:ext cx="9166225" cy="5334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b="1" dirty="0">
                <a:latin typeface="Arial Black" panose="020B0A04020102020204" pitchFamily="34" charset="0"/>
              </a:rPr>
              <a:t>Pain and Substance Abuse Treatment in TBI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38400" y="2514600"/>
            <a:ext cx="7315200" cy="2286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Providers often don’t know that the patient has TBI and related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impairments.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Patients with brain injury take 2-3 times more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Patients and providers don’t know why they are failing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Providers don’t know what TBI resources might be available or how to accommodate for the effects of the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TBI.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3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70BF4B-DC56-4BD3-85C0-6EBAACA8A8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1447800"/>
            <a:ext cx="10972800" cy="7302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sz="2400" dirty="0">
                <a:latin typeface="Arial Black" panose="020B0A04020102020204" pitchFamily="34" charset="0"/>
              </a:rPr>
              <a:t>Summary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751498-9D31-404F-8406-21C8B6BC70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71800" y="2209800"/>
            <a:ext cx="6781800" cy="3048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Substance abuse is a risk factor for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TBI.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51.5%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people with TBI will have chronic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pain.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70%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of people with TBI are prescribed an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opioid.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TBI results in neuropsychological impairments that affect self-regulation and self-management of drug taking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Treatment with opioids also treats some of the consequences of TBI (e.g., mood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People with TBI are at significantly greater risk for opioid misuse and accidental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overdose.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676400" y="1905000"/>
            <a:ext cx="8991600" cy="31130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This presentation was funded by a grant from the ISDH and the CDC Rapid Response Project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Grant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5 NU17CE002721-03-00</a:t>
            </a:r>
          </a:p>
        </p:txBody>
      </p:sp>
    </p:spTree>
    <p:extLst>
      <p:ext uri="{BB962C8B-B14F-4D97-AF65-F5344CB8AC3E}">
        <p14:creationId xmlns:p14="http://schemas.microsoft.com/office/powerpoint/2010/main" val="12294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5DF156-79D9-41EA-B6F7-251B6E923F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3600" y="1081806"/>
            <a:ext cx="8042275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Clinical History: </a:t>
            </a:r>
            <a:r>
              <a:rPr lang="en-US" sz="2400" dirty="0">
                <a:solidFill>
                  <a:srgbClr val="01708D"/>
                </a:solidFill>
                <a:latin typeface="Arial Black" panose="020B0A04020102020204" pitchFamily="34" charset="0"/>
              </a:rPr>
              <a:t>Summary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057400" y="1539006"/>
            <a:ext cx="9140061" cy="5014194"/>
            <a:chOff x="1525969" y="1135299"/>
            <a:chExt cx="9140061" cy="5014194"/>
          </a:xfrm>
        </p:grpSpPr>
        <p:sp>
          <p:nvSpPr>
            <p:cNvPr id="5" name="Bent-Up Arrow 4"/>
            <p:cNvSpPr/>
            <p:nvPr/>
          </p:nvSpPr>
          <p:spPr>
            <a:xfrm rot="5400000">
              <a:off x="1777858" y="2189217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6" name="Group 5"/>
            <p:cNvGrpSpPr/>
            <p:nvPr/>
          </p:nvGrpSpPr>
          <p:grpSpPr>
            <a:xfrm>
              <a:off x="1525969" y="1135299"/>
              <a:ext cx="1600492" cy="1120293"/>
              <a:chOff x="1105544" y="28665"/>
              <a:chExt cx="1600492" cy="1120293"/>
            </a:xfrm>
            <a:solidFill>
              <a:srgbClr val="01708D"/>
            </a:solidFill>
          </p:grpSpPr>
          <p:sp>
            <p:nvSpPr>
              <p:cNvPr id="27" name="Rounded Rectangle 26"/>
              <p:cNvSpPr/>
              <p:nvPr/>
            </p:nvSpPr>
            <p:spPr>
              <a:xfrm>
                <a:off x="1105544" y="28665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ounded Rectangle 5"/>
              <p:cNvSpPr/>
              <p:nvPr/>
            </p:nvSpPr>
            <p:spPr>
              <a:xfrm>
                <a:off x="1160242" y="83363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Pre-TBI Substance Abuse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200400" y="1219200"/>
              <a:ext cx="4323221" cy="1021506"/>
              <a:chOff x="2779975" y="112566"/>
              <a:chExt cx="4323221" cy="1021506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2812174" y="228602"/>
                <a:ext cx="4291022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6" name="Rectangle 25"/>
              <p:cNvSpPr/>
              <p:nvPr/>
            </p:nvSpPr>
            <p:spPr>
              <a:xfrm>
                <a:off x="2779975" y="112566"/>
                <a:ext cx="4291022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 be </a:t>
                </a: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proceeded by childhood TBI</a:t>
                </a:r>
              </a:p>
            </p:txBody>
          </p:sp>
        </p:grpSp>
        <p:sp>
          <p:nvSpPr>
            <p:cNvPr id="8" name="Bent-Up Arrow 7"/>
            <p:cNvSpPr/>
            <p:nvPr/>
          </p:nvSpPr>
          <p:spPr>
            <a:xfrm rot="5400000">
              <a:off x="3186915" y="3447676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9" name="Group 8"/>
            <p:cNvGrpSpPr/>
            <p:nvPr/>
          </p:nvGrpSpPr>
          <p:grpSpPr>
            <a:xfrm>
              <a:off x="2935024" y="2393757"/>
              <a:ext cx="1600492" cy="1120293"/>
              <a:chOff x="2514599" y="1287123"/>
              <a:chExt cx="1600492" cy="1120293"/>
            </a:xfrm>
            <a:solidFill>
              <a:srgbClr val="01708D"/>
            </a:solidFill>
          </p:grpSpPr>
          <p:sp>
            <p:nvSpPr>
              <p:cNvPr id="23" name="Rounded Rectangle 22"/>
              <p:cNvSpPr/>
              <p:nvPr/>
            </p:nvSpPr>
            <p:spPr>
              <a:xfrm>
                <a:off x="2514599" y="1287123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ounded Rectangle 10"/>
              <p:cNvSpPr/>
              <p:nvPr/>
            </p:nvSpPr>
            <p:spPr>
              <a:xfrm>
                <a:off x="2569297" y="1341821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TBI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535228" y="2478238"/>
              <a:ext cx="3580116" cy="905470"/>
              <a:chOff x="4114803" y="1371604"/>
              <a:chExt cx="3580116" cy="90547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114803" y="1371604"/>
                <a:ext cx="3580116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Rectangle 21"/>
              <p:cNvSpPr/>
              <p:nvPr/>
            </p:nvSpPr>
            <p:spPr>
              <a:xfrm>
                <a:off x="4114803" y="1371604"/>
                <a:ext cx="3580116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Pain associated with TBI</a:t>
                </a:r>
              </a:p>
            </p:txBody>
          </p:sp>
        </p:grpSp>
        <p:sp>
          <p:nvSpPr>
            <p:cNvPr id="11" name="Bent-Up Arrow 10"/>
            <p:cNvSpPr/>
            <p:nvPr/>
          </p:nvSpPr>
          <p:spPr>
            <a:xfrm rot="5400000">
              <a:off x="4710927" y="4706135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2" name="Group 11"/>
            <p:cNvGrpSpPr/>
            <p:nvPr/>
          </p:nvGrpSpPr>
          <p:grpSpPr>
            <a:xfrm>
              <a:off x="4459028" y="3652216"/>
              <a:ext cx="1600492" cy="1120293"/>
              <a:chOff x="4038603" y="2545582"/>
              <a:chExt cx="1600492" cy="1120293"/>
            </a:xfrm>
            <a:solidFill>
              <a:srgbClr val="01708D"/>
            </a:solidFill>
          </p:grpSpPr>
          <p:sp>
            <p:nvSpPr>
              <p:cNvPr id="19" name="Rounded Rectangle 18"/>
              <p:cNvSpPr/>
              <p:nvPr/>
            </p:nvSpPr>
            <p:spPr>
              <a:xfrm>
                <a:off x="4038603" y="2545582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ounded Rectangle 15"/>
              <p:cNvSpPr/>
              <p:nvPr/>
            </p:nvSpPr>
            <p:spPr>
              <a:xfrm>
                <a:off x="4093301" y="2600280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Opioids Initiated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059225" y="3773631"/>
              <a:ext cx="4606805" cy="905470"/>
              <a:chOff x="5638800" y="2666997"/>
              <a:chExt cx="4606805" cy="90547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5638800" y="2666997"/>
                <a:ext cx="4606805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 17"/>
              <p:cNvSpPr/>
              <p:nvPr/>
            </p:nvSpPr>
            <p:spPr>
              <a:xfrm>
                <a:off x="5638801" y="2666997"/>
                <a:ext cx="3467744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DC from acute care on opioid without a discontinuance plan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867400" y="5029200"/>
              <a:ext cx="1600492" cy="1120293"/>
              <a:chOff x="5446975" y="3922566"/>
              <a:chExt cx="1600492" cy="1120293"/>
            </a:xfrm>
            <a:solidFill>
              <a:srgbClr val="01708D"/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5446975" y="3922566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19"/>
              <p:cNvSpPr/>
              <p:nvPr/>
            </p:nvSpPr>
            <p:spPr>
              <a:xfrm>
                <a:off x="5501673" y="3977264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50" kern="1200" dirty="0">
                    <a:latin typeface="Arial Black" panose="020B0A04020102020204" pitchFamily="34" charset="0"/>
                  </a:rPr>
                  <a:t>Opioid Use Disorder and Overdose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15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447800"/>
            <a:ext cx="9144000" cy="62389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Arial Black" panose="020B0A04020102020204" pitchFamily="34" charset="0"/>
              </a:rPr>
              <a:t>Substance Abuse as a Risk Factor for TBI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7315200" cy="2895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35-50%</a:t>
            </a:r>
            <a:r>
              <a:rPr lang="en-US" sz="1800" dirty="0">
                <a:solidFill>
                  <a:srgbClr val="017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of TBI’s were found to be use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related.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71%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TBI secondary to assault were use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related.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Alcohol use was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83%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and more than half used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marijuana.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Those with TBI consumed significantly more than national averages pre-injury, but after injury, use was consistent with national averages after one year but increased again by two years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post-injury.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Approximately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20%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who either abstained or were “light” drinkers pre-TBI showed high use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post-injury.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84D0BA-FBC7-4494-B8C7-0CEDF4717B20}"/>
              </a:ext>
            </a:extLst>
          </p:cNvPr>
          <p:cNvSpPr txBox="1"/>
          <p:nvPr/>
        </p:nvSpPr>
        <p:spPr>
          <a:xfrm>
            <a:off x="2438400" y="5262027"/>
            <a:ext cx="7315200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Corrigan JD, Rust E &amp; Lamb-Hart GL (1995). The nature and extent of substance abuse problems in persons with traumatic brain injury. </a:t>
            </a:r>
            <a:r>
              <a:rPr lang="en-US" sz="1000" i="1" dirty="0"/>
              <a:t>Journal of Head Trauma Rehabilitation</a:t>
            </a:r>
            <a:r>
              <a:rPr lang="en-US" sz="1000" dirty="0"/>
              <a:t>, 10(3), 29-46. </a:t>
            </a:r>
          </a:p>
          <a:p>
            <a:r>
              <a:rPr lang="en-US" sz="1000" dirty="0"/>
              <a:t>Parry-Jones B, Vaughn FL &amp; Cox M (2006). Traumatic brain injury and substance misuse: A systematic review of prevalence and outcome research (1994-2004). </a:t>
            </a:r>
            <a:r>
              <a:rPr lang="en-US" sz="1000" i="1" dirty="0"/>
              <a:t>Neuropsychological Rehabilitation,</a:t>
            </a:r>
            <a:r>
              <a:rPr lang="en-US" sz="1000" dirty="0"/>
              <a:t> 16(5), 537-560. </a:t>
            </a:r>
          </a:p>
          <a:p>
            <a:r>
              <a:rPr lang="en-US" sz="1000" dirty="0" err="1"/>
              <a:t>Ponsford</a:t>
            </a:r>
            <a:r>
              <a:rPr lang="en-US" sz="1000" dirty="0"/>
              <a:t>, J, Whelan-</a:t>
            </a:r>
            <a:r>
              <a:rPr lang="en-US" sz="1000" dirty="0" err="1"/>
              <a:t>Goodinson</a:t>
            </a:r>
            <a:r>
              <a:rPr lang="en-US" sz="1000" dirty="0"/>
              <a:t> R &amp; </a:t>
            </a:r>
            <a:r>
              <a:rPr lang="en-US" sz="1000" dirty="0" err="1"/>
              <a:t>Bahar</a:t>
            </a:r>
            <a:r>
              <a:rPr lang="en-US" sz="1000" dirty="0"/>
              <a:t>-Fuchs, A (2009). Alcohol and drug use following traumatic brain injury: A prospective study</a:t>
            </a:r>
            <a:r>
              <a:rPr lang="en-US" sz="1000" i="1" dirty="0"/>
              <a:t>, Brain Injury</a:t>
            </a:r>
            <a:r>
              <a:rPr lang="en-US" sz="1000" dirty="0"/>
              <a:t>, 21(13-14), 1385-1392.  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659833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C794B0-7A65-4C67-9859-1E29877F4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38401" y="1524000"/>
            <a:ext cx="7315200" cy="5334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TBI and Types of Pain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995A4C1-7B37-4B09-8728-C092CEFECE7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38400" y="2057400"/>
            <a:ext cx="7315200" cy="3124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TBI patients admitted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an acute rehabilitation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unit: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40-50%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reported headache at 3, 6 and 12 months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post-injury.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12%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developed complex regional pain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syndrome.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11%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developed painful heterotopic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ossification.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were found to have peripheral neuropathic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pain.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51.5%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.of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people with TBI will have chronic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pain.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BAFF875-59DD-4756-9EF0-727366ECCDA7}"/>
              </a:ext>
            </a:extLst>
          </p:cNvPr>
          <p:cNvSpPr txBox="1"/>
          <p:nvPr/>
        </p:nvSpPr>
        <p:spPr>
          <a:xfrm>
            <a:off x="2362200" y="4724400"/>
            <a:ext cx="7391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Hoffman, J.M, </a:t>
            </a:r>
            <a:r>
              <a:rPr lang="en-US" sz="1000" dirty="0" err="1"/>
              <a:t>Lucas,S</a:t>
            </a:r>
            <a:r>
              <a:rPr lang="en-US" sz="1000" dirty="0"/>
              <a:t>., </a:t>
            </a:r>
            <a:r>
              <a:rPr lang="en-US" sz="1000" dirty="0" err="1"/>
              <a:t>Dikmen</a:t>
            </a:r>
            <a:r>
              <a:rPr lang="en-US" sz="1000" dirty="0"/>
              <a:t>, S., Braden, C.A., Brown, A.W., Brunner, R.,...Bell, K.R. Natural history off headache following traumatic brain injury.</a:t>
            </a:r>
            <a:r>
              <a:rPr lang="en-US" sz="1000" i="1" dirty="0"/>
              <a:t> J Neurotrauma </a:t>
            </a:r>
            <a:r>
              <a:rPr lang="en-US" sz="1000" dirty="0"/>
              <a:t>2011; 28(9):</a:t>
            </a:r>
            <a:r>
              <a:rPr lang="en-US" sz="1000" i="1" dirty="0"/>
              <a:t> </a:t>
            </a:r>
            <a:r>
              <a:rPr lang="en-US" sz="1000" dirty="0"/>
              <a:t>1719-1725.</a:t>
            </a:r>
          </a:p>
          <a:p>
            <a:r>
              <a:rPr lang="en-US" sz="1000" dirty="0"/>
              <a:t>Nampiaparampil, DE.  Prevalence of chronic pain after traumatic brain injury: A systematic review. </a:t>
            </a:r>
            <a:r>
              <a:rPr lang="en-US" sz="1000" i="1" dirty="0"/>
              <a:t> JAMA </a:t>
            </a:r>
            <a:r>
              <a:rPr lang="en-US" sz="1000" dirty="0"/>
              <a:t>2008; 300(6): 711-719.</a:t>
            </a:r>
          </a:p>
        </p:txBody>
      </p:sp>
    </p:spTree>
    <p:extLst>
      <p:ext uri="{BB962C8B-B14F-4D97-AF65-F5344CB8AC3E}">
        <p14:creationId xmlns:p14="http://schemas.microsoft.com/office/powerpoint/2010/main" val="91457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8EAA657F-4D70-8B47-BDFF-CA31578EB91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143000"/>
            <a:ext cx="1104900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4610"/>
            <a:r>
              <a:rPr lang="en-US" altLang="en-US" sz="2400" b="1" dirty="0">
                <a:latin typeface="Arial Black" panose="020B0A04020102020204" pitchFamily="34" charset="0"/>
                <a:ea typeface="ＭＳ Ｐゴシック" panose="020B0600070205080204" pitchFamily="34" charset="-128"/>
              </a:rPr>
              <a:t>Narcotics Prescription During Inpatient </a:t>
            </a:r>
            <a:r>
              <a:rPr lang="en-US" altLang="en-US" sz="2400" b="1" dirty="0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/>
            </a:r>
            <a:br>
              <a:rPr lang="en-US" altLang="en-US" sz="2400" b="1" dirty="0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</a:br>
            <a:r>
              <a:rPr lang="en-US" altLang="en-US" sz="2400" b="1" dirty="0" smtClean="0">
                <a:latin typeface="Arial Black" panose="020B0A04020102020204" pitchFamily="34" charset="0"/>
                <a:ea typeface="ＭＳ Ｐゴシック" panose="020B0600070205080204" pitchFamily="34" charset="-128"/>
              </a:rPr>
              <a:t>TBI </a:t>
            </a:r>
            <a:r>
              <a:rPr lang="en-US" altLang="en-US" sz="2400" b="1" dirty="0">
                <a:latin typeface="Arial Black" panose="020B0A04020102020204" pitchFamily="34" charset="0"/>
                <a:ea typeface="ＭＳ Ｐゴシック" panose="020B0600070205080204" pitchFamily="34" charset="-128"/>
              </a:rPr>
              <a:t>Rehabilitation – </a:t>
            </a:r>
            <a:r>
              <a:rPr lang="en-US" altLang="en-US" sz="2400" b="1" dirty="0">
                <a:solidFill>
                  <a:srgbClr val="01708D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rPr>
              <a:t>TBIMS Data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F7E822A4-A92C-884E-91FF-6496ED4EA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86000"/>
            <a:ext cx="4097312" cy="31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44" tIns="34523" rIns="69044" bIns="34523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4538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2pPr>
            <a:lvl3pPr marL="11414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3100">
                <a:solidFill>
                  <a:schemeClr val="tx1"/>
                </a:solidFill>
                <a:latin typeface="+mn-lt"/>
              </a:defRPr>
            </a:lvl3pPr>
            <a:lvl4pPr marL="15986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3100">
                <a:solidFill>
                  <a:schemeClr val="tx1"/>
                </a:solidFill>
                <a:latin typeface="+mn-lt"/>
              </a:defRPr>
            </a:lvl4pPr>
            <a:lvl5pPr marL="20558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5pPr>
            <a:lvl6pPr marL="25130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6pPr>
            <a:lvl7pPr marL="29702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7pPr>
            <a:lvl8pPr marL="34274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8pPr>
            <a:lvl9pPr marL="38846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Char char="»"/>
              <a:defRPr sz="31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</a:t>
            </a:r>
            <a:r>
              <a:rPr lang="en-US" altLang="en-US" sz="1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sites; n = </a:t>
            </a:r>
            <a:r>
              <a:rPr lang="en-US" altLang="en-US" sz="1800" kern="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2,103</a:t>
            </a:r>
          </a:p>
          <a:p>
            <a:pPr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72%</a:t>
            </a:r>
            <a:r>
              <a:rPr lang="en-US" altLang="en-US" sz="1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 received narcotics: Highest frequency of meds studied</a:t>
            </a:r>
          </a:p>
          <a:p>
            <a:pPr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55%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1800" kern="0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days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1800" kern="0" dirty="0">
              <a:solidFill>
                <a:srgbClr val="01708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45</a:t>
            </a:r>
            <a:r>
              <a:rPr lang="en-US" altLang="en-US" sz="1800" kern="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% 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2 days:</a:t>
            </a:r>
            <a:endParaRPr lang="en-US" altLang="en-US" sz="1800" kern="0" dirty="0" smtClean="0">
              <a:solidFill>
                <a:srgbClr val="01708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in sample received:</a:t>
            </a:r>
          </a:p>
          <a:p>
            <a:pPr marL="983853" lvl="2" indent="-285750"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26%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scheduled </a:t>
            </a:r>
            <a:endParaRPr lang="en-US" altLang="en-US" sz="1800" kern="0" dirty="0">
              <a:solidFill>
                <a:srgbClr val="01708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983853" lvl="2" indent="-285750">
              <a:spcBef>
                <a:spcPts val="600"/>
              </a:spcBef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kern="0" dirty="0" smtClean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63% </a:t>
            </a:r>
            <a:r>
              <a:rPr lang="en-US" altLang="en-US" sz="18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PRN </a:t>
            </a:r>
            <a:endParaRPr lang="en-US" altLang="en-US" sz="1800" kern="0" dirty="0">
              <a:solidFill>
                <a:srgbClr val="01708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FEA2F52-0330-48CC-9DB5-C85B06622024}"/>
              </a:ext>
            </a:extLst>
          </p:cNvPr>
          <p:cNvSpPr txBox="1"/>
          <p:nvPr/>
        </p:nvSpPr>
        <p:spPr>
          <a:xfrm>
            <a:off x="6172200" y="5410200"/>
            <a:ext cx="46482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Hammond FM, Barrett RS, Shea T, </a:t>
            </a:r>
            <a:r>
              <a:rPr lang="en-US" sz="1000" dirty="0" err="1"/>
              <a:t>Seel</a:t>
            </a:r>
            <a:r>
              <a:rPr lang="en-US" sz="1000" dirty="0"/>
              <a:t> RT, McAlister TW, </a:t>
            </a:r>
            <a:r>
              <a:rPr lang="en-US" sz="1000" dirty="0" err="1"/>
              <a:t>Kaelin</a:t>
            </a:r>
            <a:r>
              <a:rPr lang="en-US" sz="1000" dirty="0"/>
              <a:t> D, Horn SD.</a:t>
            </a:r>
            <a:r>
              <a:rPr lang="en-US" sz="1000" b="1" dirty="0"/>
              <a:t> </a:t>
            </a:r>
            <a:r>
              <a:rPr lang="en-US" sz="1000" dirty="0"/>
              <a:t>Psychotropic medication use during inpatient rehabilitation for traumatic brain injury</a:t>
            </a:r>
            <a:r>
              <a:rPr lang="en-US" sz="1000" i="1" dirty="0"/>
              <a:t>. Arch Phys Med </a:t>
            </a:r>
            <a:r>
              <a:rPr lang="en-US" sz="1000" i="1" dirty="0" err="1"/>
              <a:t>Rehabil</a:t>
            </a:r>
            <a:r>
              <a:rPr lang="en-US" sz="1000" dirty="0"/>
              <a:t> 2015; </a:t>
            </a:r>
            <a:r>
              <a:rPr lang="en-US" sz="1000" b="1" dirty="0"/>
              <a:t>96</a:t>
            </a:r>
            <a:r>
              <a:rPr lang="en-US" sz="1000" dirty="0"/>
              <a:t>(8): S256-73.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676400" y="2057400"/>
            <a:ext cx="4191000" cy="3931846"/>
            <a:chOff x="7543800" y="2743200"/>
            <a:chExt cx="4191000" cy="3931846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543800" y="3048000"/>
              <a:ext cx="4191000" cy="0"/>
            </a:xfrm>
            <a:prstGeom prst="line">
              <a:avLst/>
            </a:prstGeom>
            <a:ln w="574675">
              <a:solidFill>
                <a:srgbClr val="0170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7543800" y="2743200"/>
              <a:ext cx="4191000" cy="3931846"/>
            </a:xfrm>
            <a:prstGeom prst="rect">
              <a:avLst/>
            </a:prstGeom>
            <a:ln w="38100">
              <a:solidFill>
                <a:srgbClr val="01708D"/>
              </a:solidFill>
            </a:ln>
          </p:spPr>
          <p:txBody>
            <a:bodyPr wrap="square" lIns="0" rIns="91440">
              <a:spAutoFit/>
            </a:bodyPr>
            <a:lstStyle/>
            <a:p>
              <a:pPr algn="ctr" fontAlgn="b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# received in sample 2103; </a:t>
              </a:r>
            </a:p>
            <a:p>
              <a:pPr algn="ctr" fontAlgn="b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received among the other </a:t>
              </a:r>
              <a:r>
                <a:rPr lang="en-US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agents</a:t>
              </a:r>
            </a:p>
            <a:p>
              <a:pPr algn="ctr" fontAlgn="b"/>
              <a:endParaRPr lang="en-US" sz="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Oxycodone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(864; 37%)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acetaminophen (APAP) + </a:t>
              </a:r>
              <a:r>
                <a:rPr lang="en-US" sz="1400" dirty="0" smtClean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hydrocodone (</a:t>
              </a: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688; 30%)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morphine (205; 9%)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fentanyl (145; 6%)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tramadol (142; 6%)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hydromorphone (85; 4%)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propoxyphene N + APAP  (84; 4%)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codeine (48; 2%)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methadone (44; 2%)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APAP + codeine (14; &lt;1%)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meperidine (4; &lt;1%)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solidFill>
                    <a:srgbClr val="0170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buprenorphine (4; &lt;1%)</a:t>
              </a:r>
            </a:p>
            <a:p>
              <a:pPr marL="403225" indent="-290513" algn="r" fontAlgn="b">
                <a:spcBef>
                  <a:spcPts val="300"/>
                </a:spcBef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propoxyphene N (4; &lt;1%)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3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371600"/>
            <a:ext cx="91440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400" b="1" dirty="0">
                <a:latin typeface="Arial Black" panose="020B0A04020102020204" pitchFamily="34" charset="0"/>
                <a:ea typeface="Helvetica Neue" charset="0"/>
                <a:cs typeface="Helvetica Neue" charset="0"/>
              </a:rPr>
              <a:t>Deaths Due to </a:t>
            </a:r>
            <a:r>
              <a:rPr lang="en-US" sz="2400" b="1" dirty="0" smtClean="0">
                <a:latin typeface="Arial Black" panose="020B0A04020102020204" pitchFamily="34" charset="0"/>
                <a:ea typeface="Helvetica Neue" charset="0"/>
                <a:cs typeface="Helvetica Neue" charset="0"/>
              </a:rPr>
              <a:t>Accidental </a:t>
            </a:r>
            <a:r>
              <a:rPr lang="en-US" sz="2400" b="1" dirty="0">
                <a:latin typeface="Arial Black" panose="020B0A04020102020204" pitchFamily="34" charset="0"/>
                <a:ea typeface="Helvetica Neue" charset="0"/>
                <a:cs typeface="Helvetica Neue" charset="0"/>
              </a:rPr>
              <a:t>Poisonings following TBI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6705600" y="2451513"/>
            <a:ext cx="3505200" cy="2286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800" b="1" dirty="0">
                <a:solidFill>
                  <a:srgbClr val="017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14,398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1,519 died 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(11%)</a:t>
            </a:r>
          </a:p>
          <a:p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4.4%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(67) AP deaths</a:t>
            </a:r>
          </a:p>
          <a:p>
            <a:r>
              <a:rPr lang="en-US" sz="1800" b="1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AP death 11x</a:t>
            </a:r>
            <a:r>
              <a:rPr lang="en-US" sz="1800" dirty="0">
                <a:solidFill>
                  <a:srgbClr val="01708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likely than general population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836176664"/>
              </p:ext>
            </p:extLst>
          </p:nvPr>
        </p:nvGraphicFramePr>
        <p:xfrm>
          <a:off x="2209800" y="1994313"/>
          <a:ext cx="4191000" cy="4254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05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0444"/>
              </a:tblGrid>
              <a:tr h="38100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ACCIDENTAL POISONING BY: 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R="6675" marT="6675" marB="0" anchor="ctr">
                    <a:solidFill>
                      <a:srgbClr val="01708D"/>
                    </a:solidFill>
                  </a:tcPr>
                </a:tc>
                <a:tc>
                  <a:txBody>
                    <a:bodyPr/>
                    <a:lstStyle/>
                    <a:p>
                      <a:pPr marL="117475" marR="0" indent="-52388" algn="l"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US" sz="1600" dirty="0">
                          <a:effectLst/>
                        </a:rPr>
                        <a:t>n</a:t>
                      </a:r>
                      <a:endParaRPr lang="en-US" sz="3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ctr">
                    <a:solidFill>
                      <a:srgbClr val="01708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Unspecified drug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ctr">
                    <a:solidFill>
                      <a:srgbClr val="01708D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14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*Opiates </a:t>
                      </a:r>
                      <a:r>
                        <a:rPr 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related </a:t>
                      </a:r>
                      <a:r>
                        <a:rPr lang="en-US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narcotics</a:t>
                      </a:r>
                      <a:endParaRPr lang="en-US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en-US" sz="15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*Analgesics </a:t>
                      </a: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antipyretics and </a:t>
                      </a:r>
                      <a:r>
                        <a:rPr lang="en-US" sz="1400" b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antirheumatics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982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*Methadone</a:t>
                      </a:r>
                      <a:endParaRPr lang="en-US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en-US" sz="15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 defTabSz="6858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Psychostimulants</a:t>
                      </a:r>
                      <a:endParaRPr lang="en-US" sz="14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 +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*Other </a:t>
                      </a:r>
                      <a:r>
                        <a:rPr 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specified analgesics and </a:t>
                      </a:r>
                      <a:r>
                        <a:rPr lang="en-US" sz="1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antipyretics</a:t>
                      </a:r>
                      <a:endParaRPr lang="en-US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5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anesthetics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*Aromatic </a:t>
                      </a: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analgesics, not elsewhere </a:t>
                      </a:r>
                      <a:r>
                        <a:rPr lang="en-US" sz="14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classified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specified sedatives and hypnotics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Agents affecting blood constituents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Agents acting on muscles &amp; respiratory system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specified drugs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794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specified gases and vapors</a:t>
                      </a:r>
                      <a:endParaRPr lang="en-US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675" marR="6675" marT="6675" marB="9144" anchor="b">
                    <a:solidFill>
                      <a:srgbClr val="01708D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219200" y="1905001"/>
            <a:ext cx="60007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000" i="1">
              <a:solidFill>
                <a:prstClr val="black"/>
              </a:solidFill>
            </a:endParaRPr>
          </a:p>
          <a:p>
            <a:pPr algn="ctr"/>
            <a:endParaRPr lang="en-US" sz="3000" b="1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255CA40-D225-4CD6-BC4B-2F0BD1BC0656}"/>
              </a:ext>
            </a:extLst>
          </p:cNvPr>
          <p:cNvSpPr txBox="1"/>
          <p:nvPr/>
        </p:nvSpPr>
        <p:spPr>
          <a:xfrm>
            <a:off x="6705600" y="5257800"/>
            <a:ext cx="3657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Hammond FM, Ketchum JM, Dams-O'Connor K, Corrigan JD, Miller AC, </a:t>
            </a:r>
            <a:r>
              <a:rPr lang="en-US" sz="1000" dirty="0" err="1"/>
              <a:t>Haarbauer</a:t>
            </a:r>
            <a:r>
              <a:rPr lang="en-US" sz="1000" dirty="0"/>
              <a:t>-Krupa J, </a:t>
            </a:r>
            <a:r>
              <a:rPr lang="en-US" sz="1000" dirty="0" err="1"/>
              <a:t>Faul</a:t>
            </a:r>
            <a:r>
              <a:rPr lang="en-US" sz="1000" dirty="0"/>
              <a:t> M, Trexler L, Harrison-Felix C. Mortality secondary to unintentional poisoning after inpatient rehabilitation for traumatic brain injury. In preparation. </a:t>
            </a:r>
            <a:r>
              <a:rPr lang="en-US" sz="1000" i="1" dirty="0"/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0547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5DF156-79D9-41EA-B6F7-251B6E923F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38400" y="990600"/>
            <a:ext cx="8042275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Clinical History: </a:t>
            </a:r>
            <a:r>
              <a:rPr lang="en-US" sz="2400" dirty="0">
                <a:solidFill>
                  <a:srgbClr val="01708D"/>
                </a:solidFill>
                <a:latin typeface="Arial Black" panose="020B0A04020102020204" pitchFamily="34" charset="0"/>
              </a:rPr>
              <a:t>Summary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209800" y="1447800"/>
            <a:ext cx="9140061" cy="5014194"/>
            <a:chOff x="1525969" y="1135299"/>
            <a:chExt cx="9140061" cy="5014194"/>
          </a:xfrm>
        </p:grpSpPr>
        <p:sp>
          <p:nvSpPr>
            <p:cNvPr id="5" name="Bent-Up Arrow 4"/>
            <p:cNvSpPr/>
            <p:nvPr/>
          </p:nvSpPr>
          <p:spPr>
            <a:xfrm rot="5400000">
              <a:off x="1777858" y="2189217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6" name="Group 5"/>
            <p:cNvGrpSpPr/>
            <p:nvPr/>
          </p:nvGrpSpPr>
          <p:grpSpPr>
            <a:xfrm>
              <a:off x="1525969" y="1135299"/>
              <a:ext cx="1600492" cy="1120293"/>
              <a:chOff x="1105544" y="28665"/>
              <a:chExt cx="1600492" cy="1120293"/>
            </a:xfrm>
            <a:solidFill>
              <a:srgbClr val="01708D"/>
            </a:solidFill>
          </p:grpSpPr>
          <p:sp>
            <p:nvSpPr>
              <p:cNvPr id="27" name="Rounded Rectangle 26"/>
              <p:cNvSpPr/>
              <p:nvPr/>
            </p:nvSpPr>
            <p:spPr>
              <a:xfrm>
                <a:off x="1105544" y="28665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ounded Rectangle 5"/>
              <p:cNvSpPr/>
              <p:nvPr/>
            </p:nvSpPr>
            <p:spPr>
              <a:xfrm>
                <a:off x="1160242" y="83363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Pre-TBI Substance Abuse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200400" y="1219200"/>
              <a:ext cx="4323221" cy="1021506"/>
              <a:chOff x="2779975" y="112566"/>
              <a:chExt cx="4323221" cy="1021506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2812174" y="228602"/>
                <a:ext cx="4291022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6" name="Rectangle 25"/>
              <p:cNvSpPr/>
              <p:nvPr/>
            </p:nvSpPr>
            <p:spPr>
              <a:xfrm>
                <a:off x="2779975" y="112566"/>
                <a:ext cx="4291022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 be </a:t>
                </a: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proceeded by childhood TBI</a:t>
                </a:r>
              </a:p>
            </p:txBody>
          </p:sp>
        </p:grpSp>
        <p:sp>
          <p:nvSpPr>
            <p:cNvPr id="8" name="Bent-Up Arrow 7"/>
            <p:cNvSpPr/>
            <p:nvPr/>
          </p:nvSpPr>
          <p:spPr>
            <a:xfrm rot="5400000">
              <a:off x="3186915" y="3447676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9" name="Group 8"/>
            <p:cNvGrpSpPr/>
            <p:nvPr/>
          </p:nvGrpSpPr>
          <p:grpSpPr>
            <a:xfrm>
              <a:off x="2935024" y="2393757"/>
              <a:ext cx="1600492" cy="1120293"/>
              <a:chOff x="2514599" y="1287123"/>
              <a:chExt cx="1600492" cy="1120293"/>
            </a:xfrm>
            <a:solidFill>
              <a:srgbClr val="01708D"/>
            </a:solidFill>
          </p:grpSpPr>
          <p:sp>
            <p:nvSpPr>
              <p:cNvPr id="23" name="Rounded Rectangle 22"/>
              <p:cNvSpPr/>
              <p:nvPr/>
            </p:nvSpPr>
            <p:spPr>
              <a:xfrm>
                <a:off x="2514599" y="1287123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ounded Rectangle 10"/>
              <p:cNvSpPr/>
              <p:nvPr/>
            </p:nvSpPr>
            <p:spPr>
              <a:xfrm>
                <a:off x="2569297" y="1341821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TBI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535228" y="2478238"/>
              <a:ext cx="3580116" cy="905470"/>
              <a:chOff x="4114803" y="1371604"/>
              <a:chExt cx="3580116" cy="90547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114803" y="1371604"/>
                <a:ext cx="3580116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Rectangle 21"/>
              <p:cNvSpPr/>
              <p:nvPr/>
            </p:nvSpPr>
            <p:spPr>
              <a:xfrm>
                <a:off x="4114803" y="1371604"/>
                <a:ext cx="3580116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Pain associated with TBI</a:t>
                </a:r>
              </a:p>
            </p:txBody>
          </p:sp>
        </p:grpSp>
        <p:sp>
          <p:nvSpPr>
            <p:cNvPr id="11" name="Bent-Up Arrow 10"/>
            <p:cNvSpPr/>
            <p:nvPr/>
          </p:nvSpPr>
          <p:spPr>
            <a:xfrm rot="5400000">
              <a:off x="4710927" y="4706135"/>
              <a:ext cx="950743" cy="1082388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 flip="none" rotWithShape="1">
              <a:gsLst>
                <a:gs pos="0">
                  <a:srgbClr val="01708D">
                    <a:tint val="66000"/>
                    <a:satMod val="160000"/>
                  </a:srgbClr>
                </a:gs>
                <a:gs pos="50000">
                  <a:srgbClr val="01708D">
                    <a:tint val="44500"/>
                    <a:satMod val="160000"/>
                  </a:srgbClr>
                </a:gs>
                <a:gs pos="100000">
                  <a:srgbClr val="01708D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2" name="Group 11"/>
            <p:cNvGrpSpPr/>
            <p:nvPr/>
          </p:nvGrpSpPr>
          <p:grpSpPr>
            <a:xfrm>
              <a:off x="4459028" y="3652216"/>
              <a:ext cx="1600492" cy="1120293"/>
              <a:chOff x="4038603" y="2545582"/>
              <a:chExt cx="1600492" cy="1120293"/>
            </a:xfrm>
            <a:solidFill>
              <a:srgbClr val="01708D"/>
            </a:solidFill>
          </p:grpSpPr>
          <p:sp>
            <p:nvSpPr>
              <p:cNvPr id="19" name="Rounded Rectangle 18"/>
              <p:cNvSpPr/>
              <p:nvPr/>
            </p:nvSpPr>
            <p:spPr>
              <a:xfrm>
                <a:off x="4038603" y="2545582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ounded Rectangle 15"/>
              <p:cNvSpPr/>
              <p:nvPr/>
            </p:nvSpPr>
            <p:spPr>
              <a:xfrm>
                <a:off x="4093301" y="2600280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latin typeface="Arial Black" panose="020B0A04020102020204" pitchFamily="34" charset="0"/>
                  </a:rPr>
                  <a:t>Opioids Initiated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059225" y="3773631"/>
              <a:ext cx="4606805" cy="905470"/>
              <a:chOff x="5638800" y="2666997"/>
              <a:chExt cx="4606805" cy="90547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5638800" y="2666997"/>
                <a:ext cx="4606805" cy="90547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ctangle 17"/>
              <p:cNvSpPr/>
              <p:nvPr/>
            </p:nvSpPr>
            <p:spPr>
              <a:xfrm>
                <a:off x="5638801" y="2666997"/>
                <a:ext cx="3467744" cy="9054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171450" lvl="1" indent="-1714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en-US" sz="1800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DC from acute care on opioid without a discontinuance plan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867400" y="5029200"/>
              <a:ext cx="1600492" cy="1120293"/>
              <a:chOff x="5446975" y="3922566"/>
              <a:chExt cx="1600492" cy="1120293"/>
            </a:xfrm>
            <a:solidFill>
              <a:srgbClr val="01708D"/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5446975" y="3922566"/>
                <a:ext cx="1600492" cy="1120293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19"/>
              <p:cNvSpPr/>
              <p:nvPr/>
            </p:nvSpPr>
            <p:spPr>
              <a:xfrm>
                <a:off x="5501673" y="3977264"/>
                <a:ext cx="1491096" cy="101089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750" kern="1200" dirty="0">
                    <a:latin typeface="Arial Black" panose="020B0A04020102020204" pitchFamily="34" charset="0"/>
                  </a:rPr>
                  <a:t>Opioid Use Disorder and Overdose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10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18B293-5991-4DAC-A1AB-AA3CCFDEA9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1600200"/>
            <a:ext cx="9144000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Neuropsychology of Opioid Misuse following TBI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1524000" y="2438400"/>
            <a:ext cx="9137066" cy="3412660"/>
            <a:chOff x="1676400" y="2200180"/>
            <a:chExt cx="9137066" cy="3412660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="" xmlns:a16="http://schemas.microsoft.com/office/drawing/2014/main" id="{0DD917DB-A121-4905-A39A-7FAEF883559F}"/>
                </a:ext>
              </a:extLst>
            </p:cNvPr>
            <p:cNvCxnSpPr>
              <a:cxnSpLocks/>
            </p:cNvCxnSpPr>
            <p:nvPr/>
          </p:nvCxnSpPr>
          <p:spPr>
            <a:xfrm>
              <a:off x="8736826" y="2524220"/>
              <a:ext cx="685800" cy="60960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 flipV="1">
              <a:off x="8660626" y="5115020"/>
              <a:ext cx="609600" cy="15240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ounded Rectangle 51"/>
            <p:cNvSpPr/>
            <p:nvPr/>
          </p:nvSpPr>
          <p:spPr>
            <a:xfrm>
              <a:off x="1676400" y="3953692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ounded Rectangle 4"/>
            <p:cNvSpPr/>
            <p:nvPr/>
          </p:nvSpPr>
          <p:spPr>
            <a:xfrm>
              <a:off x="1699000" y="3976292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TBI</a:t>
              </a:r>
              <a:endParaRPr lang="en-US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Straight Connector 5"/>
            <p:cNvSpPr/>
            <p:nvPr/>
          </p:nvSpPr>
          <p:spPr>
            <a:xfrm rot="18289469">
              <a:off x="2987811" y="3883264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Straight Connector 6"/>
            <p:cNvSpPr/>
            <p:nvPr/>
          </p:nvSpPr>
          <p:spPr>
            <a:xfrm rot="18289469">
              <a:off x="3501265" y="3868797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3836937" y="3066329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ounded Rectangle 8"/>
            <p:cNvSpPr/>
            <p:nvPr/>
          </p:nvSpPr>
          <p:spPr>
            <a:xfrm>
              <a:off x="3859537" y="3088929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Frontal and Temporal Effects</a:t>
              </a:r>
            </a:p>
          </p:txBody>
        </p:sp>
        <p:sp>
          <p:nvSpPr>
            <p:cNvPr id="46" name="Straight Connector 9"/>
            <p:cNvSpPr/>
            <p:nvPr/>
          </p:nvSpPr>
          <p:spPr>
            <a:xfrm rot="18289469">
              <a:off x="5148347" y="2995901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Straight Connector 10"/>
            <p:cNvSpPr/>
            <p:nvPr/>
          </p:nvSpPr>
          <p:spPr>
            <a:xfrm rot="18289469">
              <a:off x="5661802" y="2981433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023648" y="2200180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12"/>
            <p:cNvSpPr/>
            <p:nvPr/>
          </p:nvSpPr>
          <p:spPr>
            <a:xfrm>
              <a:off x="8508226" y="3514820"/>
              <a:ext cx="1993405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Orbitofrontal: Impulsivity, Reduced Judgement</a:t>
              </a:r>
            </a:p>
          </p:txBody>
        </p:sp>
        <p:sp>
          <p:nvSpPr>
            <p:cNvPr id="42" name="Straight Connector 13"/>
            <p:cNvSpPr/>
            <p:nvPr/>
          </p:nvSpPr>
          <p:spPr>
            <a:xfrm>
              <a:off x="5380178" y="3439583"/>
              <a:ext cx="617296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617296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Straight Connector 14"/>
            <p:cNvSpPr/>
            <p:nvPr/>
          </p:nvSpPr>
          <p:spPr>
            <a:xfrm>
              <a:off x="5673394" y="3436706"/>
              <a:ext cx="30864" cy="30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5997474" y="3066329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16"/>
            <p:cNvSpPr/>
            <p:nvPr/>
          </p:nvSpPr>
          <p:spPr>
            <a:xfrm>
              <a:off x="5841226" y="3057620"/>
              <a:ext cx="3097752" cy="8026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4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Dorsolateral Frontal: Impaired Initiation &amp; Ability to Generate Problem-solving Strategies</a:t>
              </a:r>
            </a:p>
          </p:txBody>
        </p:sp>
        <p:sp>
          <p:nvSpPr>
            <p:cNvPr id="38" name="Straight Connector 17"/>
            <p:cNvSpPr/>
            <p:nvPr/>
          </p:nvSpPr>
          <p:spPr>
            <a:xfrm rot="3310531">
              <a:off x="5148347" y="3883264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Straight Connector 18"/>
            <p:cNvSpPr/>
            <p:nvPr/>
          </p:nvSpPr>
          <p:spPr>
            <a:xfrm rot="3310531">
              <a:off x="5661802" y="3868797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997474" y="3953692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20"/>
            <p:cNvSpPr/>
            <p:nvPr/>
          </p:nvSpPr>
          <p:spPr>
            <a:xfrm>
              <a:off x="6020074" y="3976292"/>
              <a:ext cx="2792952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Amygdala:</a:t>
              </a:r>
              <a:b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Irritability </a:t>
              </a: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Anger  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9270226" y="3210020"/>
              <a:ext cx="1543240" cy="1908024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ounded Rectangle 24"/>
            <p:cNvSpPr/>
            <p:nvPr/>
          </p:nvSpPr>
          <p:spPr>
            <a:xfrm>
              <a:off x="9315641" y="3339350"/>
              <a:ext cx="1448015" cy="181762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Opioid Misuse and Overdose</a:t>
              </a:r>
            </a:p>
          </p:txBody>
        </p:sp>
        <p:sp>
          <p:nvSpPr>
            <p:cNvPr id="30" name="Straight Connector 25"/>
            <p:cNvSpPr/>
            <p:nvPr/>
          </p:nvSpPr>
          <p:spPr>
            <a:xfrm rot="3310531">
              <a:off x="2987811" y="4770628"/>
              <a:ext cx="1080957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1080957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Straight Connector 26"/>
            <p:cNvSpPr/>
            <p:nvPr/>
          </p:nvSpPr>
          <p:spPr>
            <a:xfrm rot="3310531">
              <a:off x="3501265" y="4756160"/>
              <a:ext cx="54047" cy="54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836937" y="4841055"/>
              <a:ext cx="1543240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28"/>
            <p:cNvSpPr/>
            <p:nvPr/>
          </p:nvSpPr>
          <p:spPr>
            <a:xfrm>
              <a:off x="3859537" y="4863655"/>
              <a:ext cx="149804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Resulting Mood Disorders</a:t>
              </a:r>
            </a:p>
          </p:txBody>
        </p:sp>
        <p:sp>
          <p:nvSpPr>
            <p:cNvPr id="26" name="Straight Connector 29"/>
            <p:cNvSpPr/>
            <p:nvPr/>
          </p:nvSpPr>
          <p:spPr>
            <a:xfrm>
              <a:off x="5380178" y="5214309"/>
              <a:ext cx="617296" cy="2511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556"/>
                  </a:moveTo>
                  <a:lnTo>
                    <a:pt x="617296" y="12556"/>
                  </a:lnTo>
                </a:path>
              </a:pathLst>
            </a:custGeom>
            <a:noFill/>
            <a:ln>
              <a:solidFill>
                <a:srgbClr val="01708D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Straight Connector 30"/>
            <p:cNvSpPr/>
            <p:nvPr/>
          </p:nvSpPr>
          <p:spPr>
            <a:xfrm>
              <a:off x="5673394" y="5211433"/>
              <a:ext cx="30864" cy="30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spcBef>
                  <a:spcPct val="0"/>
                </a:spcBef>
              </a:pPr>
              <a:endParaRPr lang="en-US" sz="1600" kern="120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997474" y="4841055"/>
              <a:ext cx="2815552" cy="771620"/>
            </a:xfrm>
            <a:prstGeom prst="roundRect">
              <a:avLst>
                <a:gd name="adj" fmla="val 10000"/>
              </a:avLst>
            </a:prstGeom>
            <a:solidFill>
              <a:srgbClr val="0170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32"/>
            <p:cNvSpPr/>
            <p:nvPr/>
          </p:nvSpPr>
          <p:spPr>
            <a:xfrm>
              <a:off x="5993626" y="4886420"/>
              <a:ext cx="2819400" cy="72642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>
                <a:spcBef>
                  <a:spcPct val="0"/>
                </a:spcBef>
              </a:pP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Anxiety, PTSD </a:t>
              </a: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</a:t>
              </a:r>
              <a:r>
                <a:rPr lang="en-US" sz="16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Depression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5993626" y="2219420"/>
              <a:ext cx="28194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Orbitofrontal: Impulsivity, Reduced Judgement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>
              <a:off x="8660626" y="3438620"/>
              <a:ext cx="609600" cy="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="" xmlns:a16="http://schemas.microsoft.com/office/drawing/2014/main" id="{9E58B015-A3F0-4794-B970-5DA7B74C62A1}"/>
                </a:ext>
              </a:extLst>
            </p:cNvPr>
            <p:cNvCxnSpPr/>
            <p:nvPr/>
          </p:nvCxnSpPr>
          <p:spPr>
            <a:xfrm>
              <a:off x="8660626" y="4353020"/>
              <a:ext cx="609600" cy="0"/>
            </a:xfrm>
            <a:prstGeom prst="straightConnector1">
              <a:avLst/>
            </a:prstGeom>
            <a:ln>
              <a:solidFill>
                <a:srgbClr val="01708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346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12135</TotalTime>
  <Words>1610</Words>
  <Application>Microsoft Office PowerPoint</Application>
  <PresentationFormat>Widescreen</PresentationFormat>
  <Paragraphs>205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ＭＳ Ｐゴシック</vt:lpstr>
      <vt:lpstr>ＭＳ Ｐゴシック</vt:lpstr>
      <vt:lpstr>Agency FB</vt:lpstr>
      <vt:lpstr>Arial</vt:lpstr>
      <vt:lpstr>Arial Black</vt:lpstr>
      <vt:lpstr>Calibri</vt:lpstr>
      <vt:lpstr>Calibri Light</vt:lpstr>
      <vt:lpstr>Helvetica Neue</vt:lpstr>
      <vt:lpstr>News Gothic MT</vt:lpstr>
      <vt:lpstr>Times New Roman</vt:lpstr>
      <vt:lpstr>Wingdings</vt:lpstr>
      <vt:lpstr>1_Office Theme</vt:lpstr>
      <vt:lpstr>Custom Design</vt:lpstr>
      <vt:lpstr>2_Office Theme</vt:lpstr>
      <vt:lpstr>Traumatic Brain Injury as a Risk Factor for Opioid Misuse and Overdose</vt:lpstr>
      <vt:lpstr>Pain and Substance Abuse Treatment in TBI</vt:lpstr>
      <vt:lpstr>Clinical History: Summary</vt:lpstr>
      <vt:lpstr>Substance Abuse as a Risk Factor for TBI</vt:lpstr>
      <vt:lpstr>TBI and Types of Pain</vt:lpstr>
      <vt:lpstr>Narcotics Prescription During Inpatient  TBI Rehabilitation – TBIMS Data</vt:lpstr>
      <vt:lpstr>Deaths Due to Accidental Poisonings following TBI</vt:lpstr>
      <vt:lpstr>Clinical History: Summary</vt:lpstr>
      <vt:lpstr>Neuropsychology of Opioid Misuse following TBI</vt:lpstr>
      <vt:lpstr>Prefrontal Executive Functions</vt:lpstr>
      <vt:lpstr>PowerPoint Presentation</vt:lpstr>
      <vt:lpstr>The Amygdala and the Corticolimbic System</vt:lpstr>
      <vt:lpstr>Depression and TBI</vt:lpstr>
      <vt:lpstr>Associated with Prominent Major  Depressive Disorder is Anxiety Symptoms</vt:lpstr>
      <vt:lpstr>Depression and Substance Abuse </vt:lpstr>
      <vt:lpstr>Secondary Mania</vt:lpstr>
      <vt:lpstr>Suicide and TBI</vt:lpstr>
      <vt:lpstr>Suicide and TBI</vt:lpstr>
      <vt:lpstr>PowerPoint Presentation</vt:lpstr>
      <vt:lpstr> Summary</vt:lpstr>
      <vt:lpstr>This presentation was funded by a grant from the ISDH and the CDC Rapid Response Project Grant 5 NU17CE002721-03-00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the ED to Return to Work:   The RHI Resource Facilitation Program  and  Building a State-Wide Continuum</dc:title>
  <dc:creator>Dr. Lance Trexler</dc:creator>
  <cp:lastModifiedBy>Judy Reuter</cp:lastModifiedBy>
  <cp:revision>744</cp:revision>
  <cp:lastPrinted>2019-07-06T14:28:57Z</cp:lastPrinted>
  <dcterms:created xsi:type="dcterms:W3CDTF">2015-04-30T19:41:50Z</dcterms:created>
  <dcterms:modified xsi:type="dcterms:W3CDTF">2019-07-22T17:14:04Z</dcterms:modified>
</cp:coreProperties>
</file>