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6" r:id="rId2"/>
    <p:sldId id="256" r:id="rId3"/>
    <p:sldId id="257" r:id="rId4"/>
    <p:sldId id="26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8" r:id="rId14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87" autoAdjust="0"/>
    <p:restoredTop sz="94660"/>
  </p:normalViewPr>
  <p:slideViewPr>
    <p:cSldViewPr>
      <p:cViewPr varScale="1">
        <p:scale>
          <a:sx n="108" d="100"/>
          <a:sy n="108" d="100"/>
        </p:scale>
        <p:origin x="126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69324-9816-4A55-AF75-B31436D259A0}" type="datetimeFigureOut">
              <a:rPr lang="en-US" smtClean="0"/>
              <a:t>8/7/2015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F5858E-03CB-4891-A176-AF13EA7D1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19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F5858E-03CB-4891-A176-AF13EA7D12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2440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F5858E-03CB-4891-A176-AF13EA7D121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694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F5858E-03CB-4891-A176-AF13EA7D12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382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F9A8D-BB9A-4894-8AE2-CD28E21E98C8}" type="datetime1">
              <a:rPr lang="en-US" smtClean="0"/>
              <a:t>8/7/2015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28D-E411-44C5-B32F-977EC642C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697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9824-932E-4DAE-A606-CEB60D72AC6C}" type="datetime1">
              <a:rPr lang="en-US" smtClean="0"/>
              <a:t>8/7/2015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28D-E411-44C5-B32F-977EC642C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151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D364-D868-4387-AEA2-F87037A9A689}" type="datetime1">
              <a:rPr lang="en-US" smtClean="0"/>
              <a:t>8/7/2015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28D-E411-44C5-B32F-977EC642C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81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3C6AE-8467-4B6F-9B9F-AF9FAC428334}" type="datetime1">
              <a:rPr lang="en-US" smtClean="0"/>
              <a:t>8/7/2015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28D-E411-44C5-B32F-977EC642C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12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FA43-210B-4C71-BDD1-38DC18B81533}" type="datetime1">
              <a:rPr lang="en-US" smtClean="0"/>
              <a:t>8/7/2015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28D-E411-44C5-B32F-977EC642C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35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6DDD-A06E-463E-9006-96A164BB01EE}" type="datetime1">
              <a:rPr lang="en-US" smtClean="0"/>
              <a:t>8/7/2015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28D-E411-44C5-B32F-977EC642C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48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63BC-13B1-4F54-801E-448DC11E6519}" type="datetime1">
              <a:rPr lang="en-US" smtClean="0"/>
              <a:t>8/7/2015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28D-E411-44C5-B32F-977EC642C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047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EB1C-CB7D-46B6-8169-7CCACAF6A2F7}" type="datetime1">
              <a:rPr lang="en-US" smtClean="0"/>
              <a:t>8/7/2015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28D-E411-44C5-B32F-977EC642C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367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6868D-D98C-455A-A0C7-E35682416F34}" type="datetime1">
              <a:rPr lang="en-US" smtClean="0"/>
              <a:t>8/7/2015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28D-E411-44C5-B32F-977EC642C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07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83582-AD92-49E6-B331-0C30C158A7D4}" type="datetime1">
              <a:rPr lang="en-US" smtClean="0"/>
              <a:t>8/7/2015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28D-E411-44C5-B32F-977EC642C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273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B0034-F4E0-4969-BB02-37649C19BD0B}" type="datetime1">
              <a:rPr lang="en-US" smtClean="0"/>
              <a:t>8/7/2015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28D-E411-44C5-B32F-977EC642C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126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F309C-EB51-437B-A6F0-353EC9A8909E}" type="datetime1">
              <a:rPr lang="en-US" smtClean="0"/>
              <a:t>8/7/2015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F628D-E411-44C5-B32F-977EC642C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13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757990"/>
            <a:ext cx="79649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6666"/>
                </a:solidFill>
              </a:rPr>
              <a:t>Indiana Commission for Higher Education Legislative Update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2822675"/>
            <a:ext cx="7964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Indiana General Assembly, 2015 Session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28D-E411-44C5-B32F-977EC642C96C}" type="slidenum">
              <a:rPr lang="en-US" smtClean="0"/>
              <a:t>1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10" y="5807077"/>
            <a:ext cx="271985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24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2865" y="1119220"/>
            <a:ext cx="4343551" cy="1816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There are more graduates of Indiana medical schools than residency spots available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A doctor is 50% more likely to remain in the state in which s/he had a residency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Law provides funding to support existing and emerging residency programs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Recipients of money from the fund must provide 25% match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Law establishes a 10-member board appointed by the governor to provide technical assistance </a:t>
            </a:r>
          </a:p>
        </p:txBody>
      </p:sp>
      <p:sp>
        <p:nvSpPr>
          <p:cNvPr id="3" name="Rectangle 2"/>
          <p:cNvSpPr/>
          <p:nvPr/>
        </p:nvSpPr>
        <p:spPr>
          <a:xfrm>
            <a:off x="6019283" y="1119222"/>
            <a:ext cx="4343551" cy="18160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Administer the fund 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Establish application procedure for hospitals and nonprofits seeking grants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Provide staff for the Graduate Medical Education Board, notify members and call first meeting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By 1 Nov 2016 submit report to General assembly RE expansion of graduate medical education in the state</a:t>
            </a:r>
          </a:p>
        </p:txBody>
      </p:sp>
      <p:sp>
        <p:nvSpPr>
          <p:cNvPr id="10" name="Rectangle 9"/>
          <p:cNvSpPr/>
          <p:nvPr/>
        </p:nvSpPr>
        <p:spPr>
          <a:xfrm>
            <a:off x="722865" y="787486"/>
            <a:ext cx="4343551" cy="331735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+mj-lt"/>
              </a:rPr>
              <a:t>Background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19283" y="787487"/>
            <a:ext cx="4343551" cy="331735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+mj-lt"/>
              </a:rPr>
              <a:t>CHE Responsibilities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22865" y="3122081"/>
            <a:ext cx="9639967" cy="331735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+mj-lt"/>
              </a:rPr>
              <a:t>High Level Timeline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722865" y="3812350"/>
            <a:ext cx="9601200" cy="27543"/>
          </a:xfrm>
          <a:prstGeom prst="line">
            <a:avLst/>
          </a:prstGeom>
          <a:ln w="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22865" y="3559164"/>
            <a:ext cx="2626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Activities</a:t>
            </a:r>
            <a:endParaRPr lang="en-US" sz="1600" b="1" dirty="0">
              <a:solidFill>
                <a:srgbClr val="00605F"/>
              </a:solidFill>
              <a:latin typeface="+mj-lt"/>
              <a:ea typeface="MS PGothic" pitchFamily="34" charset="-128"/>
              <a:cs typeface="+mj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18938" y="3535274"/>
            <a:ext cx="7260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6/1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76858" y="3535274"/>
            <a:ext cx="576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7/1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837188" y="3535274"/>
            <a:ext cx="849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8/1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804630" y="3535274"/>
            <a:ext cx="7129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9/1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54212" y="3535274"/>
            <a:ext cx="576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10/1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4855092" y="3834868"/>
            <a:ext cx="4344" cy="29260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560839" y="3849691"/>
            <a:ext cx="0" cy="29260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6262242" y="3827439"/>
            <a:ext cx="16724" cy="29260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6980371" y="3838498"/>
            <a:ext cx="9" cy="29260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681783" y="3834868"/>
            <a:ext cx="13965" cy="29260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9112519" y="3860626"/>
            <a:ext cx="13965" cy="29260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8397151" y="3823412"/>
            <a:ext cx="13965" cy="29260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8195517" y="3535274"/>
            <a:ext cx="576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11/1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879672" y="3535274"/>
            <a:ext cx="576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12/1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630505" y="3535274"/>
            <a:ext cx="576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1/1</a:t>
            </a:r>
          </a:p>
        </p:txBody>
      </p:sp>
      <p:cxnSp>
        <p:nvCxnSpPr>
          <p:cNvPr id="64" name="Straight Connector 63"/>
          <p:cNvCxnSpPr/>
          <p:nvPr/>
        </p:nvCxnSpPr>
        <p:spPr>
          <a:xfrm>
            <a:off x="9827889" y="3850392"/>
            <a:ext cx="13965" cy="29260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02246" y="177623"/>
            <a:ext cx="9639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66"/>
                </a:solidFill>
              </a:rPr>
              <a:t>HEA 1323 – Medical Residency Subsidy and Startup</a:t>
            </a:r>
          </a:p>
        </p:txBody>
      </p:sp>
      <p:sp>
        <p:nvSpPr>
          <p:cNvPr id="37" name="TextBox 6"/>
          <p:cNvSpPr txBox="1"/>
          <p:nvPr/>
        </p:nvSpPr>
        <p:spPr>
          <a:xfrm>
            <a:off x="693413" y="3838452"/>
            <a:ext cx="37675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latin typeface="+mj-lt"/>
                <a:ea typeface="MS PGothic" pitchFamily="34" charset="-128"/>
                <a:cs typeface="+mj-cs"/>
              </a:rPr>
              <a:t>Planning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+mj-lt"/>
                <a:ea typeface="MS PGothic" pitchFamily="34" charset="-128"/>
                <a:cs typeface="+mj-cs"/>
              </a:rPr>
              <a:t>Contact </a:t>
            </a:r>
            <a:r>
              <a:rPr lang="en-US" sz="1100" dirty="0" smtClean="0">
                <a:latin typeface="+mj-lt"/>
                <a:ea typeface="MS PGothic" pitchFamily="34" charset="-128"/>
                <a:cs typeface="+mj-cs"/>
              </a:rPr>
              <a:t>medical schools</a:t>
            </a:r>
          </a:p>
        </p:txBody>
      </p:sp>
      <p:sp>
        <p:nvSpPr>
          <p:cNvPr id="41" name="TextBox 7"/>
          <p:cNvSpPr txBox="1"/>
          <p:nvPr/>
        </p:nvSpPr>
        <p:spPr>
          <a:xfrm>
            <a:off x="693412" y="4572000"/>
            <a:ext cx="443967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latin typeface="+mj-lt"/>
                <a:ea typeface="MS PGothic" pitchFamily="34" charset="-128"/>
                <a:cs typeface="+mj-cs"/>
              </a:rPr>
              <a:t>Messaging &amp; Communications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+mj-lt"/>
                <a:ea typeface="MS PGothic" pitchFamily="34" charset="-128"/>
                <a:cs typeface="+mj-cs"/>
              </a:rPr>
              <a:t>Write informational material for medical schools 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100" dirty="0">
                <a:latin typeface="+mj-lt"/>
                <a:ea typeface="MS PGothic" pitchFamily="34" charset="-128"/>
                <a:cs typeface="+mj-cs"/>
              </a:rPr>
              <a:t>Develop application and materials for applicants 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+mj-lt"/>
                <a:ea typeface="MS PGothic" pitchFamily="34" charset="-128"/>
                <a:cs typeface="+mj-cs"/>
              </a:rPr>
              <a:t>Develop </a:t>
            </a:r>
            <a:r>
              <a:rPr lang="en-US" sz="1100" dirty="0">
                <a:latin typeface="+mj-lt"/>
                <a:ea typeface="MS PGothic" pitchFamily="34" charset="-128"/>
                <a:cs typeface="+mj-cs"/>
              </a:rPr>
              <a:t>online application system 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+mj-lt"/>
                <a:ea typeface="MS PGothic" pitchFamily="34" charset="-128"/>
                <a:cs typeface="+mj-cs"/>
              </a:rPr>
              <a:t>Post information to CHE website </a:t>
            </a:r>
          </a:p>
        </p:txBody>
      </p:sp>
      <p:sp>
        <p:nvSpPr>
          <p:cNvPr id="43" name="TextBox 8"/>
          <p:cNvSpPr txBox="1"/>
          <p:nvPr/>
        </p:nvSpPr>
        <p:spPr>
          <a:xfrm>
            <a:off x="693413" y="5597604"/>
            <a:ext cx="38702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latin typeface="+mj-lt"/>
                <a:ea typeface="MS PGothic" pitchFamily="34" charset="-128"/>
                <a:cs typeface="+mj-cs"/>
              </a:rPr>
              <a:t>Board Management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+mj-lt"/>
                <a:ea typeface="MS PGothic" pitchFamily="34" charset="-128"/>
                <a:cs typeface="+mj-cs"/>
              </a:rPr>
              <a:t>Compose </a:t>
            </a:r>
            <a:r>
              <a:rPr lang="en-US" sz="1100" dirty="0" smtClean="0">
                <a:latin typeface="+mj-lt"/>
                <a:ea typeface="MS PGothic" pitchFamily="34" charset="-128"/>
                <a:cs typeface="+mj-cs"/>
              </a:rPr>
              <a:t>orientation packets for board members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+mj-lt"/>
                <a:ea typeface="MS PGothic" pitchFamily="34" charset="-128"/>
                <a:cs typeface="+mj-cs"/>
              </a:rPr>
              <a:t>Call </a:t>
            </a:r>
            <a:r>
              <a:rPr lang="en-US" sz="1100" dirty="0" smtClean="0">
                <a:latin typeface="+mj-lt"/>
                <a:ea typeface="MS PGothic" pitchFamily="34" charset="-128"/>
                <a:cs typeface="+mj-cs"/>
              </a:rPr>
              <a:t>first meeting to order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+mj-lt"/>
                <a:ea typeface="MS PGothic" pitchFamily="34" charset="-128"/>
                <a:cs typeface="+mj-cs"/>
              </a:rPr>
              <a:t>Submit report to the General Assembly</a:t>
            </a:r>
          </a:p>
        </p:txBody>
      </p:sp>
      <p:cxnSp>
        <p:nvCxnSpPr>
          <p:cNvPr id="44" name="Straight Connector 43"/>
          <p:cNvCxnSpPr/>
          <p:nvPr/>
        </p:nvCxnSpPr>
        <p:spPr>
          <a:xfrm>
            <a:off x="693413" y="4547322"/>
            <a:ext cx="9601200" cy="31855"/>
          </a:xfrm>
          <a:prstGeom prst="line">
            <a:avLst/>
          </a:prstGeom>
          <a:ln w="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687560" y="5570621"/>
            <a:ext cx="9601200" cy="21640"/>
          </a:xfrm>
          <a:prstGeom prst="line">
            <a:avLst/>
          </a:prstGeom>
          <a:ln w="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Pentagon 45"/>
          <p:cNvSpPr/>
          <p:nvPr/>
        </p:nvSpPr>
        <p:spPr>
          <a:xfrm>
            <a:off x="4642504" y="3967981"/>
            <a:ext cx="889005" cy="457200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7" name="Pentagon 46"/>
          <p:cNvSpPr/>
          <p:nvPr/>
        </p:nvSpPr>
        <p:spPr>
          <a:xfrm>
            <a:off x="5289170" y="4860886"/>
            <a:ext cx="3432425" cy="457200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8" name="Pentagon 47"/>
          <p:cNvSpPr/>
          <p:nvPr/>
        </p:nvSpPr>
        <p:spPr>
          <a:xfrm>
            <a:off x="7064042" y="5974501"/>
            <a:ext cx="3113083" cy="457200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28D-E411-44C5-B32F-977EC642C96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36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110620"/>
            <a:ext cx="4343551" cy="19373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Student loan debt in the U.S. has swelled to $1.2 trillion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Federal default rate (for the first three years students are required to make payments) is 14.7 percent – compared to 5.4 percent a decade ago (when the rate was measured over two years)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+mj-lt"/>
              </a:rPr>
              <a:t>By sending </a:t>
            </a:r>
            <a:r>
              <a:rPr lang="en-US" sz="1200" dirty="0">
                <a:solidFill>
                  <a:schemeClr val="tx1"/>
                </a:solidFill>
                <a:latin typeface="+mj-lt"/>
              </a:rPr>
              <a:t>student borrowers an informational debt letter, IU </a:t>
            </a:r>
            <a:r>
              <a:rPr lang="en-US" sz="1200" dirty="0" smtClean="0">
                <a:solidFill>
                  <a:schemeClr val="tx1"/>
                </a:solidFill>
                <a:latin typeface="+mj-lt"/>
              </a:rPr>
              <a:t>estimates it has reduced undergraduate student borrowing across the university by 16 percent over 2 years, resulting in $44 million in debt savings</a:t>
            </a:r>
            <a:endParaRPr lang="en-US" sz="1200" dirty="0">
              <a:solidFill>
                <a:schemeClr val="tx1"/>
              </a:solidFill>
              <a:latin typeface="+mj-lt"/>
            </a:endParaRP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HEA 1042 mandates that all IN colleges – public and private – that receive state aid money send their students such a letter annually</a:t>
            </a:r>
          </a:p>
        </p:txBody>
      </p:sp>
      <p:sp>
        <p:nvSpPr>
          <p:cNvPr id="3" name="Rectangle 2"/>
          <p:cNvSpPr/>
          <p:nvPr/>
        </p:nvSpPr>
        <p:spPr>
          <a:xfrm>
            <a:off x="762000" y="5344987"/>
            <a:ext cx="4343551" cy="8272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Although not required by statute, the Commission will send an informational memo to all colleges and universities describing the requirements of the legislation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2000" y="778886"/>
            <a:ext cx="4343551" cy="331735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+mj-lt"/>
              </a:rPr>
              <a:t>Background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1999" y="5013252"/>
            <a:ext cx="4343551" cy="331735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+mj-lt"/>
              </a:rPr>
              <a:t>CHE Responsibilities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09600" y="178452"/>
            <a:ext cx="9639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66"/>
                </a:solidFill>
              </a:rPr>
              <a:t>HEA 1042 – Debt Literacy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3759" y="1617039"/>
            <a:ext cx="6038850" cy="4343400"/>
          </a:xfrm>
          <a:prstGeom prst="rect">
            <a:avLst/>
          </a:prstGeom>
        </p:spPr>
      </p:pic>
      <p:sp>
        <p:nvSpPr>
          <p:cNvPr id="36" name="Rectangle 35"/>
          <p:cNvSpPr/>
          <p:nvPr/>
        </p:nvSpPr>
        <p:spPr>
          <a:xfrm>
            <a:off x="5443761" y="778888"/>
            <a:ext cx="5903103" cy="331735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+mj-lt"/>
              </a:rPr>
              <a:t>Sample Letter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34411" y="5910590"/>
            <a:ext cx="26864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 smtClean="0">
                <a:latin typeface="+mj-lt"/>
              </a:rPr>
              <a:t>Image: Bloomberg </a:t>
            </a:r>
            <a:r>
              <a:rPr lang="en-US" sz="1100" i="1" dirty="0">
                <a:latin typeface="+mj-lt"/>
              </a:rPr>
              <a:t>Business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61999" y="3707279"/>
            <a:ext cx="4343551" cy="8272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Estimate of total loans taken out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Estimate of potential total payoff amount and monthly repayment amounts (including principal and interest)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Percentage of borrowing limit reached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61998" y="3375544"/>
            <a:ext cx="4343551" cy="331735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+mj-lt"/>
              </a:rPr>
              <a:t>Required Disclosures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28D-E411-44C5-B32F-977EC642C96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21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228600"/>
            <a:ext cx="9639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66"/>
                </a:solidFill>
              </a:rPr>
              <a:t>SB 1 – State Board of Education Governance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28D-E411-44C5-B32F-977EC642C96C}" type="slidenum">
              <a:rPr lang="en-US" smtClean="0"/>
              <a:t>12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731820" y="826002"/>
            <a:ext cx="2796345" cy="316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smtClean="0">
                <a:solidFill>
                  <a:schemeClr val="tx1"/>
                </a:solidFill>
                <a:latin typeface="+mj-lt"/>
              </a:rPr>
              <a:t>Current Structure</a:t>
            </a:r>
            <a:endParaRPr lang="en-US" sz="1400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698696" y="1176930"/>
            <a:ext cx="8321040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8153400" y="826002"/>
            <a:ext cx="3397303" cy="316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smtClean="0">
                <a:solidFill>
                  <a:schemeClr val="tx1"/>
                </a:solidFill>
                <a:latin typeface="+mj-lt"/>
              </a:rPr>
              <a:t>SB 1 (effective June 1)</a:t>
            </a:r>
            <a:endParaRPr lang="en-US" sz="1400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698695" y="2514600"/>
            <a:ext cx="832104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86314" y="2661383"/>
            <a:ext cx="1749125" cy="1609708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latin typeface="+mj-lt"/>
              </a:rPr>
              <a:t>Restrictions on Appointments</a:t>
            </a:r>
            <a:endParaRPr lang="en-US" sz="1400" b="1" dirty="0">
              <a:latin typeface="+mj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2556" y="1295401"/>
            <a:ext cx="1735844" cy="1085504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latin typeface="+mj-lt"/>
              </a:rPr>
              <a:t>Composition</a:t>
            </a:r>
            <a:endParaRPr lang="en-US" sz="1400" b="1" dirty="0">
              <a:latin typeface="+mj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86312" y="4444085"/>
            <a:ext cx="1749127" cy="955161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latin typeface="+mj-lt"/>
              </a:rPr>
              <a:t>Board Chair</a:t>
            </a:r>
            <a:endParaRPr lang="en-US" sz="1400" b="1" dirty="0"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90556" y="4783166"/>
            <a:ext cx="36218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+mj-lt"/>
              </a:rPr>
              <a:t>State Superintendent (Glenda Ritz)</a:t>
            </a:r>
            <a:endParaRPr lang="en-US" sz="1200" dirty="0"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10274" y="4506167"/>
            <a:ext cx="362189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+mj-lt"/>
              </a:rPr>
              <a:t>Chairperson and vice chairperson elected annually by members of board. </a:t>
            </a:r>
            <a:r>
              <a:rPr lang="en-US" sz="1200" b="1" i="1" dirty="0" smtClean="0">
                <a:latin typeface="+mj-lt"/>
              </a:rPr>
              <a:t>NB: Sup. Ritz will continue to serve as board chair until end of her term – 31 December 2016 – at which point the new election policies take effect</a:t>
            </a:r>
            <a:endParaRPr lang="en-US" sz="1200" b="1" dirty="0">
              <a:latin typeface="+mj-lt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86311" y="5562600"/>
            <a:ext cx="1749127" cy="518756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latin typeface="+mj-lt"/>
              </a:rPr>
              <a:t>Term Length</a:t>
            </a:r>
            <a:endParaRPr lang="en-US" sz="1400" b="1" dirty="0"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110274" y="5668090"/>
            <a:ext cx="362189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j-lt"/>
              </a:rPr>
              <a:t>4 years</a:t>
            </a:r>
            <a:endParaRPr lang="en-US" sz="1400" dirty="0">
              <a:latin typeface="+mj-lt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2698694" y="4419600"/>
            <a:ext cx="832104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698694" y="5478749"/>
            <a:ext cx="832104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690556" y="5668090"/>
            <a:ext cx="362189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j-lt"/>
              </a:rPr>
              <a:t>4 years</a:t>
            </a:r>
            <a:endParaRPr lang="en-US" sz="1400" dirty="0">
              <a:latin typeface="+mj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690556" y="1683653"/>
            <a:ext cx="285989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latin typeface="+mj-lt"/>
              </a:rPr>
              <a:t>(1) State Superintendent</a:t>
            </a:r>
          </a:p>
          <a:p>
            <a:pPr algn="r"/>
            <a:r>
              <a:rPr lang="en-US" sz="1200" u="sng" dirty="0" smtClean="0">
                <a:latin typeface="+mj-lt"/>
              </a:rPr>
              <a:t>+      (10) Members Appointed by Governor</a:t>
            </a:r>
          </a:p>
          <a:p>
            <a:pPr algn="r"/>
            <a:r>
              <a:rPr lang="en-US" sz="1200" b="1" dirty="0" smtClean="0">
                <a:latin typeface="+mj-lt"/>
              </a:rPr>
              <a:t>=                                           11 Total Members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054517" y="1312080"/>
            <a:ext cx="3112166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latin typeface="+mj-lt"/>
              </a:rPr>
              <a:t>(1) State Superintendent</a:t>
            </a:r>
          </a:p>
          <a:p>
            <a:pPr algn="r"/>
            <a:r>
              <a:rPr lang="en-US" sz="1200" dirty="0" smtClean="0">
                <a:latin typeface="+mj-lt"/>
              </a:rPr>
              <a:t>(8) Members Appointed by Governor</a:t>
            </a:r>
          </a:p>
          <a:p>
            <a:pPr algn="r"/>
            <a:r>
              <a:rPr lang="en-US" sz="1200" dirty="0" smtClean="0">
                <a:latin typeface="+mj-lt"/>
              </a:rPr>
              <a:t>(1) Member Appointed by House Speaker</a:t>
            </a:r>
            <a:endParaRPr lang="en-US" sz="1200" dirty="0">
              <a:latin typeface="+mj-lt"/>
            </a:endParaRPr>
          </a:p>
          <a:p>
            <a:pPr algn="r"/>
            <a:r>
              <a:rPr lang="en-US" sz="1200" u="sng" dirty="0" smtClean="0">
                <a:latin typeface="+mj-lt"/>
              </a:rPr>
              <a:t>+      (1) Member Appointed by Senate Pro Tem</a:t>
            </a:r>
          </a:p>
          <a:p>
            <a:pPr algn="r"/>
            <a:r>
              <a:rPr lang="en-US" sz="1200" b="1" dirty="0" smtClean="0">
                <a:latin typeface="+mj-lt"/>
              </a:rPr>
              <a:t>=                                                  11 Total Members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690556" y="2773740"/>
            <a:ext cx="3621892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68275" indent="-168275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j-lt"/>
              </a:rPr>
              <a:t>At least four appointments must be “actively employed in the schools in Indiana” and hold valid teaching licenses</a:t>
            </a:r>
          </a:p>
          <a:p>
            <a:pPr marL="168275" indent="-168275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j-lt"/>
              </a:rPr>
              <a:t>At least one appointment from each congressional district</a:t>
            </a:r>
          </a:p>
          <a:p>
            <a:pPr marL="168275" indent="-168275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j-lt"/>
              </a:rPr>
              <a:t>No more than six appointments from same political party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110274" y="2589074"/>
            <a:ext cx="3621892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68275" indent="-168275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j-lt"/>
              </a:rPr>
              <a:t>At least six of the Governor’s appointments must have professional experience in education</a:t>
            </a:r>
          </a:p>
          <a:p>
            <a:pPr marL="168275" indent="-168275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j-lt"/>
              </a:rPr>
              <a:t>Governor’s appointments must be from “different parts of Indiana” with no more than one appointee from the same congressional district</a:t>
            </a:r>
          </a:p>
          <a:p>
            <a:pPr marL="168275" indent="-168275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j-lt"/>
              </a:rPr>
              <a:t>Governor may not make more than 6 appointments from same political party</a:t>
            </a:r>
          </a:p>
          <a:p>
            <a:pPr marL="168275" indent="-168275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j-lt"/>
              </a:rPr>
              <a:t>Appointments by House Speaker and President Pro Tem may not be members of General Assembly</a:t>
            </a:r>
          </a:p>
        </p:txBody>
      </p:sp>
    </p:spTree>
    <p:extLst>
      <p:ext uri="{BB962C8B-B14F-4D97-AF65-F5344CB8AC3E}">
        <p14:creationId xmlns:p14="http://schemas.microsoft.com/office/powerpoint/2010/main" val="174922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28D-E411-44C5-B32F-977EC642C96C}" type="slidenum">
              <a:rPr lang="en-US" smtClean="0"/>
              <a:t>13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228600"/>
            <a:ext cx="9639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6666"/>
                </a:solidFill>
              </a:rPr>
              <a:t>Additional Bills Related to Higher Education</a:t>
            </a:r>
            <a:endParaRPr lang="en-US" sz="2800" dirty="0">
              <a:solidFill>
                <a:srgbClr val="006666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990600"/>
            <a:ext cx="10437471" cy="5507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HB 1108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requires teacher preparation program to contain content that helps students recognize dyslexia.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HB 1188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requires student teachers to be mentored by teachers who have been ranked “Effective” or “Highly Effective” in their performance review.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HB 1194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calls on the Core 40 Subcommittee (part of the Indiana Career Council) to recommend changes to high school diploma requirements that account for “different learning styles and abilities.”</a:t>
            </a:r>
          </a:p>
          <a:p>
            <a:pPr>
              <a:lnSpc>
                <a:spcPct val="115000"/>
              </a:lnSpc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HB 1637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adds higher education representatives to the academic standards committee and requires CHE to set the college remediation cut scores in consultation with state colleges and universities.</a:t>
            </a:r>
          </a:p>
          <a:p>
            <a:pPr>
              <a:lnSpc>
                <a:spcPct val="115000"/>
              </a:lnSpc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HB 1045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protects school-run recreational facilities from lawsuits.</a:t>
            </a:r>
          </a:p>
          <a:p>
            <a:pPr>
              <a:lnSpc>
                <a:spcPct val="115000"/>
              </a:lnSpc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SB 123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technical bill altering the formal names of some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campuses in the IU Medical School System.</a:t>
            </a:r>
          </a:p>
          <a:p>
            <a:pPr>
              <a:lnSpc>
                <a:spcPct val="115000"/>
              </a:lnSpc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SB 434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 variant of agenda bill HB 1333, enables students in the military who receive in-state tuition for undergraduate programs to receive the same benefit for graduate work.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57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05781" y="2264485"/>
            <a:ext cx="6228677" cy="796066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8B8F-1FE8-4142-871F-6F49B994752A}" type="slidenum">
              <a:rPr lang="en-US" smtClean="0"/>
              <a:t>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325907" y="2413395"/>
            <a:ext cx="6646433" cy="20312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400" dirty="0">
                <a:solidFill>
                  <a:schemeClr val="bg1"/>
                </a:solidFill>
              </a:rPr>
              <a:t>2015 Budget Bill</a:t>
            </a:r>
          </a:p>
          <a:p>
            <a:endParaRPr lang="en-US" sz="2400" b="1" dirty="0">
              <a:solidFill>
                <a:srgbClr val="006666"/>
              </a:solidFill>
            </a:endParaRPr>
          </a:p>
          <a:p>
            <a:r>
              <a:rPr lang="en-US" sz="2400" dirty="0">
                <a:solidFill>
                  <a:srgbClr val="006666"/>
                </a:solidFill>
              </a:rPr>
              <a:t>CHE Agenda Bills</a:t>
            </a:r>
          </a:p>
          <a:p>
            <a:endParaRPr lang="en-US" sz="2400" b="1" dirty="0">
              <a:solidFill>
                <a:srgbClr val="006666"/>
              </a:solidFill>
            </a:endParaRPr>
          </a:p>
          <a:p>
            <a:r>
              <a:rPr lang="en-US" sz="2400" dirty="0" smtClean="0">
                <a:solidFill>
                  <a:srgbClr val="006666"/>
                </a:solidFill>
              </a:rPr>
              <a:t>New CHE Duties and Other Significant Legislation</a:t>
            </a:r>
          </a:p>
          <a:p>
            <a:endParaRPr lang="en-US" b="1" dirty="0">
              <a:solidFill>
                <a:srgbClr val="006666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10" y="5807077"/>
            <a:ext cx="2719855" cy="914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13610" y="172616"/>
            <a:ext cx="10527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6666"/>
                </a:solidFill>
              </a:rPr>
              <a:t>CHE Legislative Update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0707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8B8F-1FE8-4142-871F-6F49B994752A}" type="slidenum">
              <a:rPr lang="en-US" smtClean="0"/>
              <a:t>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11529" y="975386"/>
            <a:ext cx="10437471" cy="4375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21</a:t>
            </a:r>
            <a:r>
              <a:rPr lang="en-US" sz="2200" b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Century Scholars: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budget fully funds the 21st Century Scholars program for 2016 and 2017. Since 1990, the 21</a:t>
            </a:r>
            <a:r>
              <a:rPr lang="en-US" sz="22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Century Scholar program has provided up to four years of full-tuition scholarships for low-income Hoosiers. </a:t>
            </a:r>
          </a:p>
          <a:p>
            <a:pPr>
              <a:lnSpc>
                <a:spcPct val="115000"/>
              </a:lnSpc>
            </a:pPr>
            <a:endParaRPr lang="en-US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Performance Funding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The General Assembly maintains its commitment to Indiana’s nationally-recognized performance funding incentives for public colleges by dedicating money for performance at the level of 4 percent of schools’ total state funding in 2016 and 6.5 percent in 2017. </a:t>
            </a:r>
          </a:p>
          <a:p>
            <a:pPr>
              <a:lnSpc>
                <a:spcPct val="115000"/>
              </a:lnSpc>
            </a:pPr>
            <a:endParaRPr lang="en-US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Total State Funding Allocated to Indiana Colleges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$1.9 billion or more than 12 percent of the state’s total budget for 2016 and 2017. </a:t>
            </a:r>
            <a:endParaRPr lang="en-US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263647"/>
            <a:ext cx="9639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66"/>
                </a:solidFill>
              </a:rPr>
              <a:t>2015 Legislative Implementation: Budget Bill</a:t>
            </a:r>
          </a:p>
        </p:txBody>
      </p:sp>
    </p:spTree>
    <p:extLst>
      <p:ext uri="{BB962C8B-B14F-4D97-AF65-F5344CB8AC3E}">
        <p14:creationId xmlns:p14="http://schemas.microsoft.com/office/powerpoint/2010/main" val="197059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263647"/>
            <a:ext cx="9639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66"/>
                </a:solidFill>
              </a:rPr>
              <a:t>2015 Legislative Implementation: Budget </a:t>
            </a:r>
            <a:r>
              <a:rPr lang="en-US" sz="2800" dirty="0" smtClean="0">
                <a:solidFill>
                  <a:srgbClr val="006666"/>
                </a:solidFill>
              </a:rPr>
              <a:t>Bill</a:t>
            </a:r>
            <a:endParaRPr lang="en-US" sz="2800" dirty="0">
              <a:solidFill>
                <a:srgbClr val="006666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35125" y="838200"/>
            <a:ext cx="2796345" cy="316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smtClean="0">
                <a:solidFill>
                  <a:schemeClr val="tx1"/>
                </a:solidFill>
                <a:latin typeface="+mj-lt"/>
              </a:rPr>
              <a:t>Commission Recommendations</a:t>
            </a:r>
            <a:endParaRPr lang="en-US" sz="1400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2698696" y="1176930"/>
            <a:ext cx="8321040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423097" y="838200"/>
            <a:ext cx="1295397" cy="316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smtClean="0">
                <a:solidFill>
                  <a:schemeClr val="tx1"/>
                </a:solidFill>
                <a:latin typeface="+mj-lt"/>
              </a:rPr>
              <a:t>Final Budget</a:t>
            </a:r>
            <a:endParaRPr lang="en-US" sz="1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35126" y="2196644"/>
            <a:ext cx="362189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j-lt"/>
              </a:rPr>
              <a:t>Priority 1 for all institutions funded with debt</a:t>
            </a:r>
            <a:endParaRPr lang="en-US" sz="1400" dirty="0"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02556" y="2045732"/>
            <a:ext cx="1735844" cy="609600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latin typeface="+mj-lt"/>
              </a:rPr>
              <a:t>Capital</a:t>
            </a:r>
            <a:endParaRPr lang="en-US" sz="1400" b="1" dirty="0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423097" y="1981200"/>
            <a:ext cx="3621892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j-lt"/>
              </a:rPr>
              <a:t>Priority 1 for all institutions (except Ivy Tech) funded with debt + 6 additional projects with various funding sources</a:t>
            </a:r>
            <a:endParaRPr lang="en-US" sz="1400" dirty="0">
              <a:latin typeface="+mj-lt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2698695" y="2819399"/>
            <a:ext cx="832104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9275" y="2901422"/>
            <a:ext cx="1749125" cy="469664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latin typeface="+mj-lt"/>
              </a:rPr>
              <a:t>Return &amp; Complete</a:t>
            </a:r>
            <a:endParaRPr lang="en-US" sz="1400" b="1" dirty="0"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935126" y="2982366"/>
            <a:ext cx="362189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j-lt"/>
              </a:rPr>
              <a:t>$9M per fiscal year</a:t>
            </a:r>
            <a:endParaRPr lang="en-US" sz="1400" dirty="0"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23097" y="2982366"/>
            <a:ext cx="362189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j-lt"/>
              </a:rPr>
              <a:t>Not funded</a:t>
            </a:r>
            <a:endParaRPr lang="en-US" sz="1400" dirty="0">
              <a:latin typeface="+mj-lt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02556" y="1219199"/>
            <a:ext cx="1735844" cy="591442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latin typeface="+mj-lt"/>
              </a:rPr>
              <a:t>Performance Funding</a:t>
            </a:r>
            <a:endParaRPr lang="en-US" sz="1400" b="1" dirty="0">
              <a:latin typeface="+mj-lt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2698694" y="1904999"/>
            <a:ext cx="832104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935126" y="1361032"/>
            <a:ext cx="362189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j-lt"/>
              </a:rPr>
              <a:t>7% [4/3]		8% [5/3]</a:t>
            </a:r>
            <a:endParaRPr lang="en-US" sz="1400" dirty="0"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423097" y="1361032"/>
            <a:ext cx="362189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j-lt"/>
              </a:rPr>
              <a:t>4</a:t>
            </a:r>
            <a:r>
              <a:rPr lang="en-US" sz="1400" dirty="0" smtClean="0">
                <a:latin typeface="+mj-lt"/>
              </a:rPr>
              <a:t>% [2.3/1.7]		6.5% [3.0/3.5]</a:t>
            </a:r>
            <a:endParaRPr lang="en-US" sz="1400" dirty="0">
              <a:latin typeface="+mj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2556" y="3543978"/>
            <a:ext cx="1735844" cy="523219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latin typeface="+mj-lt"/>
              </a:rPr>
              <a:t>Repair &amp; Rehab</a:t>
            </a:r>
            <a:endParaRPr lang="en-US" sz="1400" b="1" dirty="0"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935126" y="3543977"/>
            <a:ext cx="362189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j-lt"/>
              </a:rPr>
              <a:t>0.50% over biennium using previous methodology</a:t>
            </a:r>
            <a:endParaRPr lang="en-US" sz="1400" dirty="0"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423097" y="3543977"/>
            <a:ext cx="362189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j-lt"/>
              </a:rPr>
              <a:t>0.50% over biennium using previous methodology</a:t>
            </a:r>
            <a:endParaRPr lang="en-US" sz="1400" dirty="0">
              <a:latin typeface="+mj-lt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2698694" y="3467955"/>
            <a:ext cx="832104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935126" y="4430445"/>
            <a:ext cx="362189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j-lt"/>
              </a:rPr>
              <a:t>$50</a:t>
            </a:r>
            <a:endParaRPr lang="en-US" sz="1400" dirty="0">
              <a:latin typeface="+mj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423097" y="4430445"/>
            <a:ext cx="362189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j-lt"/>
              </a:rPr>
              <a:t>$50</a:t>
            </a:r>
            <a:endParaRPr lang="en-US" sz="1400" dirty="0">
              <a:latin typeface="+mj-lt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89274" y="4316052"/>
            <a:ext cx="1749126" cy="536563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latin typeface="+mj-lt"/>
              </a:rPr>
              <a:t>Dual Credit per </a:t>
            </a:r>
          </a:p>
          <a:p>
            <a:pPr algn="ctr"/>
            <a:r>
              <a:rPr lang="en-US" sz="1400" b="1" dirty="0" smtClean="0">
                <a:latin typeface="+mj-lt"/>
              </a:rPr>
              <a:t>Credit Value</a:t>
            </a:r>
            <a:endParaRPr lang="en-US" sz="1400" b="1" dirty="0">
              <a:latin typeface="+mj-lt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2698694" y="4208172"/>
            <a:ext cx="832104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689273" y="5031648"/>
            <a:ext cx="1749127" cy="518756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latin typeface="+mj-lt"/>
              </a:rPr>
              <a:t>Line Items</a:t>
            </a:r>
            <a:endParaRPr lang="en-US" sz="1400" b="1" dirty="0">
              <a:latin typeface="+mj-l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935125" y="5029416"/>
            <a:ext cx="362189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j-lt"/>
              </a:rPr>
              <a:t>No new; existing equal to operating increase; CHE Admin (-3%)</a:t>
            </a:r>
            <a:endParaRPr lang="en-US" sz="1400" dirty="0">
              <a:latin typeface="+mj-l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423097" y="5137138"/>
            <a:ext cx="362189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j-lt"/>
              </a:rPr>
              <a:t>IU – 2%; others – 0%; CHE Admin +2%</a:t>
            </a:r>
            <a:endParaRPr lang="en-US" sz="1400" dirty="0">
              <a:latin typeface="+mj-lt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02556" y="5777140"/>
            <a:ext cx="1749127" cy="518756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latin typeface="+mj-lt"/>
              </a:rPr>
              <a:t>Student Financial Aid</a:t>
            </a:r>
            <a:endParaRPr lang="en-US" sz="1400" b="1" dirty="0">
              <a:latin typeface="+mj-lt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935125" y="5774908"/>
            <a:ext cx="362189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j-lt"/>
              </a:rPr>
              <a:t>Flat</a:t>
            </a:r>
            <a:r>
              <a:rPr lang="en-US" sz="1400" dirty="0">
                <a:latin typeface="+mj-lt"/>
              </a:rPr>
              <a:t>; fund </a:t>
            </a:r>
            <a:r>
              <a:rPr lang="en-US" sz="1400" dirty="0" smtClean="0">
                <a:latin typeface="+mj-lt"/>
              </a:rPr>
              <a:t>21</a:t>
            </a:r>
            <a:r>
              <a:rPr lang="en-US" sz="1400" baseline="30000" dirty="0" smtClean="0">
                <a:latin typeface="+mj-lt"/>
              </a:rPr>
              <a:t>st</a:t>
            </a:r>
            <a:r>
              <a:rPr lang="en-US" sz="1400" dirty="0" smtClean="0">
                <a:latin typeface="+mj-lt"/>
              </a:rPr>
              <a:t> Century </a:t>
            </a:r>
            <a:r>
              <a:rPr lang="en-US" sz="1400" dirty="0">
                <a:latin typeface="+mj-lt"/>
              </a:rPr>
              <a:t>with appropriation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423097" y="5882630"/>
            <a:ext cx="362189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j-lt"/>
              </a:rPr>
              <a:t>Flat; funds 21</a:t>
            </a:r>
            <a:r>
              <a:rPr lang="en-US" sz="1400" baseline="30000" dirty="0" smtClean="0">
                <a:latin typeface="+mj-lt"/>
              </a:rPr>
              <a:t>st</a:t>
            </a:r>
            <a:r>
              <a:rPr lang="en-US" sz="1400" dirty="0" smtClean="0">
                <a:latin typeface="+mj-lt"/>
              </a:rPr>
              <a:t> Century with appropriation</a:t>
            </a:r>
            <a:endParaRPr lang="en-US" sz="1400" dirty="0">
              <a:latin typeface="+mj-lt"/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2698694" y="4948389"/>
            <a:ext cx="832104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698694" y="5688606"/>
            <a:ext cx="832104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ight Arrow 46"/>
          <p:cNvSpPr/>
          <p:nvPr/>
        </p:nvSpPr>
        <p:spPr>
          <a:xfrm>
            <a:off x="3962400" y="1446311"/>
            <a:ext cx="609600" cy="1538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ight Arrow 47"/>
          <p:cNvSpPr/>
          <p:nvPr/>
        </p:nvSpPr>
        <p:spPr>
          <a:xfrm>
            <a:off x="8534400" y="1439684"/>
            <a:ext cx="609600" cy="1538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Slide Number Placeholder 4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28D-E411-44C5-B32F-977EC642C96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1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09600" y="910046"/>
            <a:ext cx="1531088" cy="1572731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+mj-lt"/>
              </a:rPr>
              <a:t>Return &amp; Complete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09600" y="120774"/>
            <a:ext cx="9639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66"/>
                </a:solidFill>
              </a:rPr>
              <a:t>2015 Legislative Implementation: Budget </a:t>
            </a:r>
            <a:r>
              <a:rPr lang="en-US" sz="2800" dirty="0" smtClean="0">
                <a:solidFill>
                  <a:srgbClr val="006666"/>
                </a:solidFill>
              </a:rPr>
              <a:t>Bill</a:t>
            </a:r>
            <a:endParaRPr lang="en-US" sz="2800" dirty="0">
              <a:solidFill>
                <a:srgbClr val="006666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6001" y="593049"/>
            <a:ext cx="2225750" cy="316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chemeClr val="tx1"/>
                </a:solidFill>
                <a:latin typeface="+mj-lt"/>
              </a:rPr>
              <a:t>CHE Responsibilities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61815" y="593049"/>
            <a:ext cx="2225750" cy="316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chemeClr val="tx1"/>
                </a:solidFill>
                <a:latin typeface="+mj-lt"/>
              </a:rPr>
              <a:t>Implementation Timeline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2" y="878148"/>
            <a:ext cx="69494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09600" y="3682305"/>
            <a:ext cx="1531088" cy="738664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+mj-lt"/>
              </a:rPr>
              <a:t>STEM Teacher Recruitment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09600" y="2614380"/>
            <a:ext cx="1531088" cy="936322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+mj-lt"/>
              </a:rPr>
              <a:t>Ivy Tech Study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2" y="857595"/>
            <a:ext cx="3795824" cy="160043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In conjunction with colleges, conduct targeted outreach to students who have completed some college courses without earning a degree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Provide colleges with guidelines for administering the Return-and-Complete project, including the sharing of data used to support targeted outreach to students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61815" y="857597"/>
            <a:ext cx="2739656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The entire Return and Complete project runs through 2020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CHE and institutions must adopt guidelines for administering project – including the share of data – by 1 August 2015</a:t>
            </a:r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2286003" y="2514600"/>
            <a:ext cx="694944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286001" y="2615511"/>
            <a:ext cx="3795824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Review Ivy Tech programs with low graduation rates and either (1) require a restructuring of the program, (2) eliminate the program, or (3) take no action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61815" y="2636541"/>
            <a:ext cx="2739656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No deadline specified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2286003" y="3569618"/>
            <a:ext cx="694944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286001" y="3682304"/>
            <a:ext cx="3795824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Provide grants to nonprofit organizations that place new STEM teachers in elementary and high schools in underserved areas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361815" y="3682304"/>
            <a:ext cx="2739656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CHE will </a:t>
            </a:r>
            <a:r>
              <a:rPr lang="en-US" sz="1400" dirty="0" smtClean="0">
                <a:latin typeface="+mj-lt"/>
              </a:rPr>
              <a:t>immediately transfer </a:t>
            </a:r>
            <a:r>
              <a:rPr lang="en-US" sz="1400" dirty="0">
                <a:latin typeface="+mj-lt"/>
              </a:rPr>
              <a:t>existing responsibilities from </a:t>
            </a:r>
            <a:r>
              <a:rPr lang="en-US" sz="1400" dirty="0" smtClean="0">
                <a:latin typeface="+mj-lt"/>
              </a:rPr>
              <a:t>Education Roundtable</a:t>
            </a:r>
            <a:endParaRPr lang="en-US" sz="1400" dirty="0">
              <a:latin typeface="+mj-lt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09600" y="4552571"/>
            <a:ext cx="1531088" cy="1175407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+mj-lt"/>
              </a:rPr>
              <a:t>Annual Reporting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2286001" y="4487779"/>
            <a:ext cx="694944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286000" y="4558430"/>
            <a:ext cx="3795824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Annually determine for each state institution the percentage of students receiving in-state and out-of-state tuition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Report data to budget committee and legislative council before December 1 each year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361815" y="4567046"/>
            <a:ext cx="273965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Collect data from institutions in late October and prepare report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09600" y="5859580"/>
            <a:ext cx="1531088" cy="738664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+mj-lt"/>
              </a:rPr>
              <a:t>IPFW Classification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2286001" y="5772803"/>
            <a:ext cx="694944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286000" y="5839057"/>
            <a:ext cx="3795824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Establish policies that recognize IPFW’s “unique role in the Indiana system of public higher education”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361815" y="5839057"/>
            <a:ext cx="2739656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In consultation with Commission members, develop policies </a:t>
            </a:r>
            <a:r>
              <a:rPr lang="en-US" sz="1400" dirty="0" smtClean="0">
                <a:latin typeface="+mj-lt"/>
              </a:rPr>
              <a:t>by June 2015</a:t>
            </a:r>
            <a:endParaRPr lang="en-US" sz="1400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28D-E411-44C5-B32F-977EC642C96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6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05781" y="2969398"/>
            <a:ext cx="6228677" cy="796066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325907" y="2413395"/>
            <a:ext cx="6646433" cy="20312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400" dirty="0">
                <a:solidFill>
                  <a:srgbClr val="006666"/>
                </a:solidFill>
              </a:rPr>
              <a:t>2015 Budget Bill</a:t>
            </a:r>
          </a:p>
          <a:p>
            <a:endParaRPr lang="en-US" sz="2400" b="1" dirty="0">
              <a:solidFill>
                <a:srgbClr val="006666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CHE Agenda Bills</a:t>
            </a:r>
            <a:endParaRPr lang="en-US" sz="2400" dirty="0">
              <a:solidFill>
                <a:srgbClr val="006666"/>
              </a:solidFill>
            </a:endParaRPr>
          </a:p>
          <a:p>
            <a:endParaRPr lang="en-US" sz="2400" b="1" dirty="0">
              <a:solidFill>
                <a:srgbClr val="006666"/>
              </a:solidFill>
            </a:endParaRPr>
          </a:p>
          <a:p>
            <a:r>
              <a:rPr lang="en-US" sz="2400" dirty="0">
                <a:solidFill>
                  <a:srgbClr val="006666"/>
                </a:solidFill>
              </a:rPr>
              <a:t>New CHE Duties &amp; Other Significant Legislation</a:t>
            </a:r>
            <a:endParaRPr lang="en-US" dirty="0">
              <a:solidFill>
                <a:srgbClr val="00666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10" y="5807077"/>
            <a:ext cx="2719855" cy="914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13610" y="209261"/>
            <a:ext cx="10527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6666"/>
                </a:solidFill>
              </a:rPr>
              <a:t>CHE Legislative Update</a:t>
            </a:r>
            <a:endParaRPr lang="en-US" sz="2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28D-E411-44C5-B32F-977EC642C96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0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9073728" y="3962400"/>
            <a:ext cx="13965" cy="26517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8358360" y="3962400"/>
            <a:ext cx="13965" cy="26517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9789098" y="3962400"/>
            <a:ext cx="13965" cy="26517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684074" y="3317878"/>
            <a:ext cx="9639967" cy="331735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+mj-lt"/>
              </a:rPr>
              <a:t>High Level Timeline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4072" y="3687895"/>
            <a:ext cx="2626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Activities</a:t>
            </a:r>
            <a:endParaRPr lang="en-US" sz="1600" b="1" dirty="0">
              <a:solidFill>
                <a:srgbClr val="00605F"/>
              </a:solidFill>
              <a:latin typeface="+mj-lt"/>
              <a:ea typeface="MS PGothic" pitchFamily="34" charset="-128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80145" y="3687895"/>
            <a:ext cx="7260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6/1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38065" y="3687895"/>
            <a:ext cx="576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7/1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98395" y="3687895"/>
            <a:ext cx="849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8/1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65837" y="3687895"/>
            <a:ext cx="7129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9/1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15419" y="3687895"/>
            <a:ext cx="576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10/1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4816301" y="3962400"/>
            <a:ext cx="4344" cy="26517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522048" y="3962400"/>
            <a:ext cx="0" cy="26517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223451" y="3962400"/>
            <a:ext cx="16724" cy="26517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6941580" y="3962400"/>
            <a:ext cx="9" cy="26517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642992" y="3962400"/>
            <a:ext cx="13965" cy="26517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156724" y="3687895"/>
            <a:ext cx="576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11/1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840879" y="3687895"/>
            <a:ext cx="576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12/1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591712" y="3687895"/>
            <a:ext cx="576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1/1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684072" y="4953000"/>
            <a:ext cx="9601200" cy="31855"/>
          </a:xfrm>
          <a:prstGeom prst="line">
            <a:avLst/>
          </a:prstGeom>
          <a:ln w="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84074" y="3937337"/>
            <a:ext cx="38702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+mj-lt"/>
                <a:ea typeface="MS PGothic" pitchFamily="34" charset="-128"/>
                <a:cs typeface="+mj-cs"/>
              </a:rPr>
              <a:t>Policy and Operations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j-lt"/>
                <a:ea typeface="MS PGothic" pitchFamily="34" charset="-128"/>
                <a:cs typeface="+mj-cs"/>
              </a:rPr>
              <a:t>Restructure Adult </a:t>
            </a:r>
            <a:r>
              <a:rPr lang="en-US" sz="1200" dirty="0">
                <a:latin typeface="+mj-lt"/>
                <a:ea typeface="MS PGothic" pitchFamily="34" charset="-128"/>
                <a:cs typeface="+mj-cs"/>
              </a:rPr>
              <a:t>Student Grant Eligibility 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200" dirty="0">
                <a:latin typeface="+mj-lt"/>
                <a:ea typeface="MS PGothic" pitchFamily="34" charset="-128"/>
                <a:cs typeface="+mj-cs"/>
              </a:rPr>
              <a:t>Confirm that language on 21</a:t>
            </a:r>
            <a:r>
              <a:rPr lang="en-US" sz="1200" baseline="30000" dirty="0">
                <a:latin typeface="+mj-lt"/>
                <a:ea typeface="MS PGothic" pitchFamily="34" charset="-128"/>
                <a:cs typeface="+mj-cs"/>
              </a:rPr>
              <a:t>st</a:t>
            </a:r>
            <a:r>
              <a:rPr lang="en-US" sz="1200" dirty="0">
                <a:latin typeface="+mj-lt"/>
                <a:ea typeface="MS PGothic" pitchFamily="34" charset="-128"/>
                <a:cs typeface="+mj-cs"/>
              </a:rPr>
              <a:t> Century Scholars affirmation form reflects language in statute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j-lt"/>
                <a:ea typeface="MS PGothic" pitchFamily="34" charset="-128"/>
                <a:cs typeface="+mj-cs"/>
              </a:rPr>
              <a:t>Determine award amounts for </a:t>
            </a:r>
            <a:r>
              <a:rPr lang="en-US" sz="1200" dirty="0">
                <a:latin typeface="+mj-lt"/>
                <a:ea typeface="MS PGothic" pitchFamily="34" charset="-128"/>
                <a:cs typeface="+mj-cs"/>
              </a:rPr>
              <a:t>Priority Sectors Grant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84074" y="4932567"/>
            <a:ext cx="38702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+mj-lt"/>
                <a:ea typeface="MS PGothic" pitchFamily="34" charset="-128"/>
                <a:cs typeface="+mj-cs"/>
              </a:rPr>
              <a:t>Messaging and Communications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latin typeface="Calibri Light" panose="020F0302020204030204"/>
                <a:ea typeface="MS PGothic" pitchFamily="34" charset="-128"/>
              </a:rPr>
              <a:t>Update </a:t>
            </a:r>
            <a:r>
              <a:rPr lang="en-US" sz="1200" dirty="0">
                <a:solidFill>
                  <a:prstClr val="black"/>
                </a:solidFill>
                <a:latin typeface="Calibri Light" panose="020F0302020204030204"/>
                <a:ea typeface="MS PGothic" pitchFamily="34" charset="-128"/>
              </a:rPr>
              <a:t>relevant information on 21</a:t>
            </a:r>
            <a:r>
              <a:rPr lang="en-US" sz="1200" baseline="30000" dirty="0">
                <a:solidFill>
                  <a:prstClr val="black"/>
                </a:solidFill>
                <a:latin typeface="Calibri Light" panose="020F0302020204030204"/>
                <a:ea typeface="MS PGothic" pitchFamily="34" charset="-128"/>
              </a:rPr>
              <a:t>st</a:t>
            </a:r>
            <a:r>
              <a:rPr lang="en-US" sz="1200" dirty="0">
                <a:solidFill>
                  <a:prstClr val="black"/>
                </a:solidFill>
                <a:latin typeface="Calibri Light" panose="020F0302020204030204"/>
                <a:ea typeface="MS PGothic" pitchFamily="34" charset="-128"/>
              </a:rPr>
              <a:t> Century Scholars website 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Calibri Light" panose="020F0302020204030204"/>
                <a:ea typeface="MS PGothic" pitchFamily="34" charset="-128"/>
              </a:rPr>
              <a:t>Change name of part time grant on all official materials and CHE website 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Calibri Light" panose="020F0302020204030204"/>
                <a:ea typeface="MS PGothic" pitchFamily="34" charset="-128"/>
              </a:rPr>
              <a:t>Message Adult Student Grant through Return and Complete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endParaRPr lang="en-US" sz="1200" dirty="0">
              <a:latin typeface="+mj-lt"/>
              <a:ea typeface="MS PGothic" pitchFamily="34" charset="-128"/>
              <a:cs typeface="+mj-cs"/>
            </a:endParaRPr>
          </a:p>
        </p:txBody>
      </p:sp>
      <p:sp>
        <p:nvSpPr>
          <p:cNvPr id="25" name="Pentagon 24"/>
          <p:cNvSpPr/>
          <p:nvPr/>
        </p:nvSpPr>
        <p:spPr>
          <a:xfrm>
            <a:off x="4599770" y="5562600"/>
            <a:ext cx="5189327" cy="457200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Pentagon 25"/>
          <p:cNvSpPr/>
          <p:nvPr/>
        </p:nvSpPr>
        <p:spPr>
          <a:xfrm>
            <a:off x="4557363" y="4308459"/>
            <a:ext cx="1666088" cy="457200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684072" y="3940760"/>
            <a:ext cx="9601200" cy="216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10580" y="228077"/>
            <a:ext cx="9639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66"/>
                </a:solidFill>
              </a:rPr>
              <a:t>SEA 509 – Adult Student Grant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84074" y="1132483"/>
            <a:ext cx="4343551" cy="19133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Non-traditional (generally adult) college students </a:t>
            </a:r>
            <a:r>
              <a:rPr lang="en-US" sz="1200" dirty="0" smtClean="0">
                <a:solidFill>
                  <a:schemeClr val="tx1"/>
                </a:solidFill>
                <a:latin typeface="+mj-lt"/>
              </a:rPr>
              <a:t>are twenty times more </a:t>
            </a:r>
            <a:r>
              <a:rPr lang="en-US" sz="1200" dirty="0">
                <a:solidFill>
                  <a:schemeClr val="tx1"/>
                </a:solidFill>
                <a:latin typeface="+mj-lt"/>
              </a:rPr>
              <a:t>likely to earn a degree by mixing full- and part-time enrollment – i.e., attending full-time when able and falling back to part-time when circumstances </a:t>
            </a:r>
            <a:r>
              <a:rPr lang="en-US" sz="1200" dirty="0" smtClean="0">
                <a:solidFill>
                  <a:schemeClr val="tx1"/>
                </a:solidFill>
                <a:latin typeface="+mj-lt"/>
              </a:rPr>
              <a:t>change – as opposed to attending part-time only</a:t>
            </a:r>
          </a:p>
          <a:p>
            <a:endParaRPr lang="en-US" sz="600" dirty="0">
              <a:solidFill>
                <a:schemeClr val="tx1"/>
              </a:solidFill>
              <a:latin typeface="+mj-lt"/>
            </a:endParaRP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+mj-lt"/>
              </a:rPr>
              <a:t>Currently, to </a:t>
            </a:r>
            <a:r>
              <a:rPr lang="en-US" sz="1200" dirty="0">
                <a:solidFill>
                  <a:schemeClr val="tx1"/>
                </a:solidFill>
                <a:latin typeface="+mj-lt"/>
              </a:rPr>
              <a:t>receive the part-time grant currently administered by CHE, students may not enroll </a:t>
            </a:r>
            <a:r>
              <a:rPr lang="en-US" sz="1200" dirty="0" smtClean="0">
                <a:solidFill>
                  <a:schemeClr val="tx1"/>
                </a:solidFill>
                <a:latin typeface="+mj-lt"/>
              </a:rPr>
              <a:t>full-time. SEA </a:t>
            </a:r>
            <a:r>
              <a:rPr lang="en-US" sz="1200" dirty="0">
                <a:solidFill>
                  <a:schemeClr val="tx1"/>
                </a:solidFill>
                <a:latin typeface="+mj-lt"/>
              </a:rPr>
              <a:t>509 changes the statute to allow adult students to combine full- and part-time enrollment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980492" y="1132484"/>
            <a:ext cx="4343549" cy="5761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+mj-lt"/>
              </a:rPr>
              <a:t>Alter program materials and IT infrastructure to reflect updated program design </a:t>
            </a:r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84074" y="800748"/>
            <a:ext cx="4343551" cy="331735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+mj-lt"/>
              </a:rPr>
              <a:t>Background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980492" y="800749"/>
            <a:ext cx="4343551" cy="331735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+mj-lt"/>
              </a:rPr>
              <a:t>CHE Responsibilities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28D-E411-44C5-B32F-977EC642C96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12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7016" y="205404"/>
            <a:ext cx="9639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66"/>
                </a:solidFill>
              </a:rPr>
              <a:t>HEA 1333 – Financial Aid Cleanup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9077999" y="4663440"/>
            <a:ext cx="13965" cy="8229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8362631" y="4626226"/>
            <a:ext cx="13965" cy="8229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9793369" y="4653206"/>
            <a:ext cx="13965" cy="8229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688345" y="3940426"/>
            <a:ext cx="9639967" cy="331735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+mj-lt"/>
              </a:rPr>
              <a:t>High Level Timeline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88345" y="4626226"/>
            <a:ext cx="9601200" cy="275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88343" y="4351700"/>
            <a:ext cx="3296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Activities</a:t>
            </a:r>
            <a:endParaRPr lang="en-US" sz="1600" b="1" dirty="0">
              <a:solidFill>
                <a:srgbClr val="00605F"/>
              </a:solidFill>
              <a:latin typeface="+mj-lt"/>
              <a:ea typeface="MS PGothic" pitchFamily="34" charset="-128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84416" y="4351700"/>
            <a:ext cx="7260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6/1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42336" y="4351700"/>
            <a:ext cx="576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7/1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02666" y="4351700"/>
            <a:ext cx="849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8/1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70108" y="4351700"/>
            <a:ext cx="7129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9/1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19690" y="4351700"/>
            <a:ext cx="576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10/1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4820572" y="4648444"/>
            <a:ext cx="4344" cy="8229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526319" y="4634575"/>
            <a:ext cx="0" cy="8229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227722" y="4630253"/>
            <a:ext cx="16724" cy="8229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6945851" y="4641312"/>
            <a:ext cx="9" cy="8229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647263" y="4637682"/>
            <a:ext cx="13965" cy="8229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160995" y="4351700"/>
            <a:ext cx="576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11/1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845150" y="4351700"/>
            <a:ext cx="576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12/1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595983" y="4351700"/>
            <a:ext cx="576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605F"/>
                </a:solidFill>
                <a:latin typeface="+mj-lt"/>
                <a:ea typeface="MS PGothic" pitchFamily="34" charset="-128"/>
                <a:cs typeface="+mj-cs"/>
              </a:rPr>
              <a:t>1/1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3762" y="4654669"/>
            <a:ext cx="38702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+mj-lt"/>
                <a:ea typeface="MS PGothic" pitchFamily="34" charset="-128"/>
                <a:cs typeface="+mj-cs"/>
              </a:rPr>
              <a:t>Policy and Operations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j-lt"/>
                <a:ea typeface="MS PGothic" pitchFamily="34" charset="-128"/>
                <a:cs typeface="+mj-cs"/>
              </a:rPr>
              <a:t>Work </a:t>
            </a:r>
            <a:r>
              <a:rPr lang="en-US" sz="1200" dirty="0">
                <a:latin typeface="+mj-lt"/>
                <a:ea typeface="MS PGothic" pitchFamily="34" charset="-128"/>
                <a:cs typeface="+mj-cs"/>
              </a:rPr>
              <a:t>on eligibility change for EARN IN 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200" dirty="0">
                <a:latin typeface="+mj-lt"/>
                <a:ea typeface="MS PGothic" pitchFamily="34" charset="-128"/>
                <a:cs typeface="+mj-cs"/>
              </a:rPr>
              <a:t>Determine EFC threshold for EARN eligibility </a:t>
            </a:r>
          </a:p>
        </p:txBody>
      </p:sp>
      <p:sp>
        <p:nvSpPr>
          <p:cNvPr id="24" name="Pentagon 23"/>
          <p:cNvSpPr/>
          <p:nvPr/>
        </p:nvSpPr>
        <p:spPr>
          <a:xfrm>
            <a:off x="4558623" y="4842602"/>
            <a:ext cx="967694" cy="457200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88343" y="1231956"/>
            <a:ext cx="4343551" cy="25196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Currently, Indiana National Guard members whose parents do not live in </a:t>
            </a:r>
            <a:r>
              <a:rPr lang="en-US" sz="1200" dirty="0" smtClean="0">
                <a:solidFill>
                  <a:schemeClr val="tx1"/>
                </a:solidFill>
                <a:latin typeface="+mj-lt"/>
              </a:rPr>
              <a:t>Indiana and those independent students who live across state lines </a:t>
            </a:r>
            <a:r>
              <a:rPr lang="en-US" sz="1200" dirty="0">
                <a:solidFill>
                  <a:schemeClr val="tx1"/>
                </a:solidFill>
                <a:latin typeface="+mj-lt"/>
              </a:rPr>
              <a:t>are not eligible to receive the supplemental grant. HEA 1333 changes the statute so that these members are eligible to receive the award</a:t>
            </a:r>
            <a:r>
              <a:rPr lang="en-US" sz="1200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endParaRPr lang="en-US" sz="600" dirty="0" smtClean="0">
              <a:solidFill>
                <a:schemeClr val="tx1"/>
              </a:solidFill>
              <a:latin typeface="+mj-lt"/>
            </a:endParaRP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+mj-lt"/>
              </a:rPr>
              <a:t>Recipients not historically required to use federal aid first. HEA 1333 changes the statute so that students must use </a:t>
            </a:r>
            <a:r>
              <a:rPr lang="en-US" sz="1200" i="1" dirty="0" smtClean="0">
                <a:solidFill>
                  <a:schemeClr val="tx1"/>
                </a:solidFill>
                <a:latin typeface="+mj-lt"/>
              </a:rPr>
              <a:t>all</a:t>
            </a:r>
            <a:r>
              <a:rPr lang="en-US" sz="1200" dirty="0" smtClean="0">
                <a:solidFill>
                  <a:schemeClr val="tx1"/>
                </a:solidFill>
                <a:latin typeface="+mj-lt"/>
              </a:rPr>
              <a:t> federal aid before state aid “kicks in.”</a:t>
            </a:r>
            <a:endParaRPr lang="en-US" sz="1200" dirty="0">
              <a:solidFill>
                <a:schemeClr val="tx1"/>
              </a:solidFill>
              <a:latin typeface="+mj-lt"/>
            </a:endParaRPr>
          </a:p>
          <a:p>
            <a:endParaRPr lang="en-US" sz="600" dirty="0">
              <a:solidFill>
                <a:schemeClr val="tx1"/>
              </a:solidFill>
              <a:latin typeface="+mj-lt"/>
            </a:endParaRP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The law also modifies EARN Indiana’s eligibility requirements such that </a:t>
            </a:r>
            <a:r>
              <a:rPr lang="en-US" sz="1200" i="1" dirty="0">
                <a:solidFill>
                  <a:schemeClr val="tx1"/>
                </a:solidFill>
                <a:latin typeface="+mj-lt"/>
              </a:rPr>
              <a:t>all</a:t>
            </a:r>
            <a:r>
              <a:rPr lang="en-US" sz="1200" dirty="0">
                <a:solidFill>
                  <a:schemeClr val="tx1"/>
                </a:solidFill>
                <a:latin typeface="+mj-lt"/>
              </a:rPr>
              <a:t> students demonstrating financial need – not just those receiving a CHE financial aid award – may participate in the program.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984761" y="1231958"/>
            <a:ext cx="4343551" cy="6494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15888" lvl="0" indent="-11588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Calibri Light" panose="020F0302020204030204"/>
              </a:rPr>
              <a:t>Alter program materials and IT infrastructure to reflect updated program design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88343" y="900222"/>
            <a:ext cx="4343551" cy="331735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+mj-lt"/>
              </a:rPr>
              <a:t>Background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984761" y="900223"/>
            <a:ext cx="4343551" cy="331735"/>
          </a:xfrm>
          <a:prstGeom prst="rect">
            <a:avLst/>
          </a:prstGeom>
          <a:solidFill>
            <a:srgbClr val="0066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+mj-lt"/>
              </a:rPr>
              <a:t>CHE Responsibilities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28D-E411-44C5-B32F-977EC642C96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2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77973" y="3690159"/>
            <a:ext cx="6228677" cy="796066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325907" y="2372060"/>
            <a:ext cx="6646433" cy="21138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400" dirty="0">
                <a:solidFill>
                  <a:srgbClr val="006666"/>
                </a:solidFill>
              </a:rPr>
              <a:t>2015 Budget Bill</a:t>
            </a:r>
          </a:p>
          <a:p>
            <a:endParaRPr lang="en-US" sz="2400" b="1" dirty="0">
              <a:solidFill>
                <a:srgbClr val="006666"/>
              </a:solidFill>
            </a:endParaRPr>
          </a:p>
          <a:p>
            <a:r>
              <a:rPr lang="en-US" sz="2400" dirty="0">
                <a:solidFill>
                  <a:srgbClr val="006666"/>
                </a:solidFill>
              </a:rPr>
              <a:t>CHE Agenda Bills</a:t>
            </a:r>
          </a:p>
          <a:p>
            <a:endParaRPr lang="en-US" sz="2400" b="1" dirty="0">
              <a:solidFill>
                <a:srgbClr val="006666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New CHE Duties &amp; Other Significant Legislation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10" y="5807077"/>
            <a:ext cx="2719855" cy="914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5894" y="152400"/>
            <a:ext cx="10527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6666"/>
                </a:solidFill>
              </a:rPr>
              <a:t>CHE Legislative Update</a:t>
            </a:r>
            <a:endParaRPr lang="en-US" sz="2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28D-E411-44C5-B32F-977EC642C96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72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565</TotalTime>
  <Words>1629</Words>
  <Application>Microsoft Office PowerPoint</Application>
  <PresentationFormat>Widescreen</PresentationFormat>
  <Paragraphs>222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MS PGothic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State of Indiana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Hines, Christian (CHE)</dc:creator>
  <cp:lastModifiedBy>Hines, Christian (CHE)</cp:lastModifiedBy>
  <cp:revision>36</cp:revision>
  <cp:lastPrinted>2015-05-12T22:35:48Z</cp:lastPrinted>
  <dcterms:created xsi:type="dcterms:W3CDTF">2015-05-08T20:45:00Z</dcterms:created>
  <dcterms:modified xsi:type="dcterms:W3CDTF">2015-08-07T18:12:53Z</dcterms:modified>
</cp:coreProperties>
</file>