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60" r:id="rId3"/>
    <p:sldId id="275" r:id="rId4"/>
    <p:sldId id="282" r:id="rId5"/>
    <p:sldId id="277" r:id="rId6"/>
    <p:sldId id="281" r:id="rId7"/>
    <p:sldId id="259" r:id="rId8"/>
    <p:sldId id="276" r:id="rId9"/>
    <p:sldId id="261" r:id="rId10"/>
    <p:sldId id="262" r:id="rId11"/>
    <p:sldId id="280" r:id="rId12"/>
    <p:sldId id="263" r:id="rId13"/>
    <p:sldId id="279" r:id="rId14"/>
    <p:sldId id="286" r:id="rId15"/>
    <p:sldId id="288" r:id="rId16"/>
    <p:sldId id="264" r:id="rId17"/>
    <p:sldId id="265" r:id="rId18"/>
    <p:sldId id="284" r:id="rId19"/>
    <p:sldId id="290" r:id="rId20"/>
    <p:sldId id="266" r:id="rId21"/>
    <p:sldId id="258" r:id="rId22"/>
    <p:sldId id="289" r:id="rId23"/>
    <p:sldId id="285" r:id="rId24"/>
    <p:sldId id="278" r:id="rId2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85" autoAdjust="0"/>
    <p:restoredTop sz="94660" autoAdjust="0"/>
  </p:normalViewPr>
  <p:slideViewPr>
    <p:cSldViewPr>
      <p:cViewPr>
        <p:scale>
          <a:sx n="65" d="100"/>
          <a:sy n="65" d="100"/>
        </p:scale>
        <p:origin x="-1164" y="-11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4E658C76-A681-437C-B4F8-C8210ACCDB7A}" type="datetimeFigureOut">
              <a:rPr lang="en-US" smtClean="0"/>
              <a:pPr/>
              <a:t>8/2/2013</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567BF865-E56D-47DC-A185-CF8F5D5E04DA}" type="slidenum">
              <a:rPr lang="en-US" smtClean="0"/>
              <a:pPr/>
              <a:t>‹#›</a:t>
            </a:fld>
            <a:endParaRPr lang="en-US"/>
          </a:p>
        </p:txBody>
      </p:sp>
    </p:spTree>
    <p:extLst>
      <p:ext uri="{BB962C8B-B14F-4D97-AF65-F5344CB8AC3E}">
        <p14:creationId xmlns:p14="http://schemas.microsoft.com/office/powerpoint/2010/main" xmlns="" val="2249273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660BFBCE-CB8E-44A5-9695-C761C90DEE52}" type="datetimeFigureOut">
              <a:rPr lang="en-US" smtClean="0"/>
              <a:pPr/>
              <a:t>8/2/2013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01A5226-D2A3-419E-B5FA-A45F9949CF94}" type="slidenum">
              <a:rPr lang="en-US" smtClean="0"/>
              <a:pPr/>
              <a:t>‹#›</a:t>
            </a:fld>
            <a:endParaRPr lang="en-US"/>
          </a:p>
        </p:txBody>
      </p:sp>
    </p:spTree>
    <p:extLst>
      <p:ext uri="{BB962C8B-B14F-4D97-AF65-F5344CB8AC3E}">
        <p14:creationId xmlns:p14="http://schemas.microsoft.com/office/powerpoint/2010/main" xmlns="" val="2032564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A5226-D2A3-419E-B5FA-A45F9949CF9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A5226-D2A3-419E-B5FA-A45F9949CF9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A5226-D2A3-419E-B5FA-A45F9949CF9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A5226-D2A3-419E-B5FA-A45F9949CF9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A5226-D2A3-419E-B5FA-A45F9949CF9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A5226-D2A3-419E-B5FA-A45F9949CF9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A5226-D2A3-419E-B5FA-A45F9949CF9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A5226-D2A3-419E-B5FA-A45F9949CF9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A5226-D2A3-419E-B5FA-A45F9949CF9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A5226-D2A3-419E-B5FA-A45F9949CF9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1A5226-D2A3-419E-B5FA-A45F9949CF9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A5226-D2A3-419E-B5FA-A45F9949CF9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A5226-D2A3-419E-B5FA-A45F9949CF9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A5226-D2A3-419E-B5FA-A45F9949CF9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A5226-D2A3-419E-B5FA-A45F9949CF9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A5226-D2A3-419E-B5FA-A45F9949CF9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A5226-D2A3-419E-B5FA-A45F9949CF94}"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A5226-D2A3-419E-B5FA-A45F9949CF9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A5226-D2A3-419E-B5FA-A45F9949CF9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A5226-D2A3-419E-B5FA-A45F9949CF9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A5226-D2A3-419E-B5FA-A45F9949CF9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A5226-D2A3-419E-B5FA-A45F9949CF9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A5226-D2A3-419E-B5FA-A45F9949CF9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A5226-D2A3-419E-B5FA-A45F9949CF9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6C0B7D5-F932-4744-810B-639051673D64}" type="datetimeFigureOut">
              <a:rPr lang="en-US" smtClean="0"/>
              <a:pPr/>
              <a:t>8/2/2013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116B25-4402-4E00-B658-E6EAEA5DF3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6C0B7D5-F932-4744-810B-639051673D64}" type="datetimeFigureOut">
              <a:rPr lang="en-US" smtClean="0"/>
              <a:pPr/>
              <a:t>8/2/2013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5116B25-4402-4E00-B658-E6EAEA5DF3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6C0B7D5-F932-4744-810B-639051673D64}" type="datetimeFigureOut">
              <a:rPr lang="en-US" smtClean="0"/>
              <a:pPr/>
              <a:t>8/2/2013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5116B25-4402-4E00-B658-E6EAEA5DF3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6C0B7D5-F932-4744-810B-639051673D64}" type="datetimeFigureOut">
              <a:rPr lang="en-US" smtClean="0"/>
              <a:pPr/>
              <a:t>8/2/2013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5116B25-4402-4E00-B658-E6EAEA5DF30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6C0B7D5-F932-4744-810B-639051673D64}" type="datetimeFigureOut">
              <a:rPr lang="en-US" smtClean="0"/>
              <a:pPr/>
              <a:t>8/2/2013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5116B25-4402-4E00-B658-E6EAEA5DF30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6C0B7D5-F932-4744-810B-639051673D64}" type="datetimeFigureOut">
              <a:rPr lang="en-US" smtClean="0"/>
              <a:pPr/>
              <a:t>8/2/2013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5116B25-4402-4E00-B658-E6EAEA5DF30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6C0B7D5-F932-4744-810B-639051673D64}" type="datetimeFigureOut">
              <a:rPr lang="en-US" smtClean="0"/>
              <a:pPr/>
              <a:t>8/2/2013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5116B25-4402-4E00-B658-E6EAEA5DF30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6C0B7D5-F932-4744-810B-639051673D64}" type="datetimeFigureOut">
              <a:rPr lang="en-US" smtClean="0"/>
              <a:pPr/>
              <a:t>8/2/2013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5116B25-4402-4E00-B658-E6EAEA5DF302}"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6C0B7D5-F932-4744-810B-639051673D64}" type="datetimeFigureOut">
              <a:rPr lang="en-US" smtClean="0"/>
              <a:pPr/>
              <a:t>8/2/2013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5116B25-4402-4E00-B658-E6EAEA5DF3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6C0B7D5-F932-4744-810B-639051673D64}" type="datetimeFigureOut">
              <a:rPr lang="en-US" smtClean="0"/>
              <a:pPr/>
              <a:t>8/2/2013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5116B25-4402-4E00-B658-E6EAEA5DF30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6C0B7D5-F932-4744-810B-639051673D64}" type="datetimeFigureOut">
              <a:rPr lang="en-US" smtClean="0"/>
              <a:pPr/>
              <a:t>8/2/2013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116B25-4402-4E00-B658-E6EAEA5DF30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6C0B7D5-F932-4744-810B-639051673D64}" type="datetimeFigureOut">
              <a:rPr lang="en-US" smtClean="0"/>
              <a:pPr/>
              <a:t>8/2/2013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116B25-4402-4E00-B658-E6EAEA5DF3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bclocal.go.com/wls/video?id=8557311"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tiff"/></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MB5T43Swow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tiff"/></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gZ9uFGbFTpY"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gif"/><Relationship Id="rId4" Type="http://schemas.openxmlformats.org/officeDocument/2006/relationships/image" Target="../media/image2.tiff"/></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mnnYWV7OJbk"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tiff"/></Relationships>
</file>

<file path=ppt/slides/_rels/slide2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ILpS9bD_B6Q"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hyperlink" Target="http://gothamschools.org/wp-content/uploads/2008/09/cruz-family.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0"/>
            <a:ext cx="8229600" cy="1829761"/>
          </a:xfrm>
        </p:spPr>
        <p:txBody>
          <a:bodyPr>
            <a:normAutofit/>
          </a:bodyPr>
          <a:lstStyle/>
          <a:p>
            <a:pPr algn="ctr"/>
            <a:r>
              <a:rPr lang="en-US" sz="5400" i="1" dirty="0" smtClean="0">
                <a:solidFill>
                  <a:srgbClr val="FF0000"/>
                </a:solidFill>
                <a:effectLst>
                  <a:outerShdw blurRad="38100" dist="38100" dir="2700000" algn="tl">
                    <a:srgbClr val="000000">
                      <a:alpha val="43137"/>
                    </a:srgbClr>
                  </a:outerShdw>
                </a:effectLst>
              </a:rPr>
              <a:t>Million Father March</a:t>
            </a:r>
            <a:endParaRPr lang="en-US" sz="5400" i="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57200" y="3611607"/>
            <a:ext cx="8229600" cy="1199704"/>
          </a:xfrm>
        </p:spPr>
        <p:txBody>
          <a:bodyPr/>
          <a:lstStyle/>
          <a:p>
            <a:pPr algn="ctr"/>
            <a:r>
              <a:rPr lang="en-US" dirty="0" smtClean="0"/>
              <a:t>The First Step To Cultivating </a:t>
            </a:r>
          </a:p>
          <a:p>
            <a:pPr algn="ctr"/>
            <a:r>
              <a:rPr lang="en-US" dirty="0" smtClean="0"/>
              <a:t>Year-Round Father Involvement</a:t>
            </a:r>
            <a:endParaRPr lang="en-US" dirty="0"/>
          </a:p>
        </p:txBody>
      </p:sp>
      <p:sp>
        <p:nvSpPr>
          <p:cNvPr id="4" name="Subtitle 2"/>
          <p:cNvSpPr txBox="1">
            <a:spLocks/>
          </p:cNvSpPr>
          <p:nvPr/>
        </p:nvSpPr>
        <p:spPr>
          <a:xfrm>
            <a:off x="609600" y="2153096"/>
            <a:ext cx="7772400" cy="666304"/>
          </a:xfrm>
          <a:prstGeom prst="rect">
            <a:avLst/>
          </a:prstGeom>
        </p:spPr>
        <p:txBody>
          <a:bodyPr vert="horz" lIns="45720" rIns="45720">
            <a:normAutofit/>
          </a:bodyPr>
          <a:lstStyle/>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6" name="Picture 5" descr="BSP_MFM_logo.tif"/>
          <p:cNvPicPr>
            <a:picLocks noChangeAspect="1"/>
          </p:cNvPicPr>
          <p:nvPr/>
        </p:nvPicPr>
        <p:blipFill>
          <a:blip r:embed="rId3" cstate="print">
            <a:lum/>
          </a:blip>
          <a:stretch>
            <a:fillRect/>
          </a:stretch>
        </p:blipFill>
        <p:spPr>
          <a:xfrm>
            <a:off x="304801" y="228600"/>
            <a:ext cx="1888652" cy="15295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57200" y="457200"/>
            <a:ext cx="8229600" cy="6096000"/>
          </a:xfrm>
          <a:prstGeom prst="rect">
            <a:avLst/>
          </a:prstGeom>
        </p:spPr>
        <p:txBody>
          <a:bodyPr vert="horz" lIns="45720" rIns="45720">
            <a:normAutofit/>
          </a:bodyPr>
          <a:lstStyle/>
          <a:p>
            <a:pPr algn="r"/>
            <a:r>
              <a:rPr lang="en-US" sz="3000" dirty="0" smtClean="0">
                <a:solidFill>
                  <a:srgbClr val="FF0000"/>
                </a:solidFill>
              </a:rPr>
              <a:t>Best Practice: </a:t>
            </a:r>
          </a:p>
          <a:p>
            <a:pPr algn="r"/>
            <a:r>
              <a:rPr lang="en-US" sz="3000" dirty="0" smtClean="0">
                <a:solidFill>
                  <a:srgbClr val="FF0000"/>
                </a:solidFill>
              </a:rPr>
              <a:t>Year-Round Events</a:t>
            </a:r>
          </a:p>
          <a:p>
            <a:pPr algn="r"/>
            <a:r>
              <a:rPr lang="en-US" sz="2400" dirty="0" smtClean="0">
                <a:solidFill>
                  <a:srgbClr val="FF0000"/>
                </a:solidFill>
              </a:rPr>
              <a:t>      Case Study: New York City, New York</a:t>
            </a:r>
          </a:p>
          <a:p>
            <a:endParaRPr lang="en-US" sz="3200" dirty="0" smtClean="0"/>
          </a:p>
          <a:p>
            <a:r>
              <a:rPr lang="en-US" sz="1900" dirty="0" smtClean="0"/>
              <a:t>Organizers of the </a:t>
            </a:r>
            <a:r>
              <a:rPr lang="en-US" sz="1900" b="1" i="1" dirty="0" smtClean="0"/>
              <a:t>Million Father March</a:t>
            </a:r>
            <a:r>
              <a:rPr lang="en-US" sz="1900" dirty="0" smtClean="0"/>
              <a:t>  began an annual tradition, around Valentine’s Day, to promote a positive bonding experience for fathers and daughters.  The event, which is catching on around the country, is designed to support fathers to demonstrate the acceptable social etiquette daughters should expect on future “dates.”</a:t>
            </a:r>
          </a:p>
          <a:p>
            <a:pPr algn="r"/>
            <a:endParaRPr lang="en-US" sz="1900" dirty="0" smtClean="0"/>
          </a:p>
          <a:p>
            <a:r>
              <a:rPr lang="en-US" sz="1900" dirty="0" smtClean="0"/>
              <a:t>Click for Daddy Daughter Dance: </a:t>
            </a:r>
            <a:r>
              <a:rPr lang="en-US" sz="1900" dirty="0" smtClean="0">
                <a:hlinkClick r:id="rId3"/>
              </a:rPr>
              <a:t>http://abclocal.go.com/wls/video?id=8557311</a:t>
            </a:r>
            <a:endParaRPr lang="en-US" sz="1900" dirty="0" smtClean="0"/>
          </a:p>
          <a:p>
            <a:endParaRPr lang="en-US" sz="1900" dirty="0" smtClean="0"/>
          </a:p>
          <a:p>
            <a:endParaRPr lang="en-US" sz="2000" dirty="0" smtClean="0"/>
          </a:p>
          <a:p>
            <a:endParaRPr lang="en-US" sz="2000" dirty="0" smtClean="0"/>
          </a:p>
          <a:p>
            <a:endParaRPr lang="en-US" sz="2000" dirty="0" smtClean="0"/>
          </a:p>
          <a:p>
            <a:endParaRPr lang="en-US" sz="2800" dirty="0" smtClean="0"/>
          </a:p>
        </p:txBody>
      </p:sp>
      <p:pic>
        <p:nvPicPr>
          <p:cNvPr id="6" name="Picture 5" descr="BSP_MFM_logo.tif"/>
          <p:cNvPicPr>
            <a:picLocks noChangeAspect="1"/>
          </p:cNvPicPr>
          <p:nvPr/>
        </p:nvPicPr>
        <p:blipFill>
          <a:blip r:embed="rId4" cstate="print">
            <a:lum/>
          </a:blip>
          <a:stretch>
            <a:fillRect/>
          </a:stretch>
        </p:blipFill>
        <p:spPr>
          <a:xfrm>
            <a:off x="304801" y="228600"/>
            <a:ext cx="1888652" cy="15295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194" name="Picture 2" descr="http://cdn.abclocal.go.com/images/wls/cms_exf_2007/_video_wn_images/7955428_448x252.jpg"/>
          <p:cNvPicPr>
            <a:picLocks noChangeAspect="1" noChangeArrowheads="1"/>
          </p:cNvPicPr>
          <p:nvPr/>
        </p:nvPicPr>
        <p:blipFill>
          <a:blip r:embed="rId5" cstate="print"/>
          <a:srcRect/>
          <a:stretch>
            <a:fillRect/>
          </a:stretch>
        </p:blipFill>
        <p:spPr bwMode="auto">
          <a:xfrm>
            <a:off x="5867400" y="4876800"/>
            <a:ext cx="2971800" cy="167950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57200" y="457200"/>
            <a:ext cx="8229600" cy="5638800"/>
          </a:xfrm>
          <a:prstGeom prst="rect">
            <a:avLst/>
          </a:prstGeom>
        </p:spPr>
        <p:txBody>
          <a:bodyPr vert="horz" lIns="45720" rIns="45720">
            <a:normAutofit/>
          </a:bodyPr>
          <a:lstStyle/>
          <a:p>
            <a:pPr algn="r"/>
            <a:r>
              <a:rPr lang="en-US" sz="3000" dirty="0" smtClean="0">
                <a:solidFill>
                  <a:srgbClr val="FF0000"/>
                </a:solidFill>
              </a:rPr>
              <a:t>Research Shows</a:t>
            </a:r>
          </a:p>
          <a:p>
            <a:endParaRPr lang="en-US" sz="1200" dirty="0" smtClean="0"/>
          </a:p>
          <a:p>
            <a:pPr marL="2063750" indent="-457200">
              <a:buFont typeface="+mj-lt"/>
              <a:buAutoNum type="arabicPeriod"/>
            </a:pPr>
            <a:r>
              <a:rPr lang="en-US" dirty="0" smtClean="0"/>
              <a:t>Children whose fathers take an active role in their educational lives earn better grades, score higher on tests, enjoy school more and are more likely to graduate from high school and attend college.  </a:t>
            </a:r>
          </a:p>
          <a:p>
            <a:pPr marL="512763" indent="-457200">
              <a:buFont typeface="+mj-lt"/>
              <a:buAutoNum type="arabicPeriod"/>
            </a:pPr>
            <a:r>
              <a:rPr lang="en-US" dirty="0" smtClean="0"/>
              <a:t>Children have fewer behavior problems when fathers listen to and talk with them regularly and are active in their lives.  </a:t>
            </a:r>
          </a:p>
          <a:p>
            <a:pPr marL="457200" indent="-457200">
              <a:buFont typeface="+mj-lt"/>
              <a:buAutoNum type="arabicPeriod"/>
            </a:pPr>
            <a:r>
              <a:rPr lang="en-US" dirty="0" smtClean="0"/>
              <a:t>A good father is part of a good parent team and is critical to creating a strong family structure.  </a:t>
            </a:r>
          </a:p>
          <a:p>
            <a:pPr marL="457200" indent="-457200">
              <a:buFont typeface="+mj-lt"/>
              <a:buAutoNum type="arabicPeriod"/>
            </a:pPr>
            <a:r>
              <a:rPr lang="en-US" dirty="0" smtClean="0"/>
              <a:t>Strong family structures produce children who are more academically proficient, socially developed and self-assured.  Such children become adults who are valuable assets to their communities. </a:t>
            </a:r>
          </a:p>
          <a:p>
            <a:pPr marL="457200" indent="-457200">
              <a:buFont typeface="+mj-lt"/>
              <a:buAutoNum type="arabicPeriod"/>
            </a:pPr>
            <a:r>
              <a:rPr lang="en-US" dirty="0" smtClean="0"/>
              <a:t>Better parents produce better communities, better schools, and better students with higher academic achievements.</a:t>
            </a:r>
            <a:endParaRPr lang="en-US" sz="2400" dirty="0" smtClean="0"/>
          </a:p>
        </p:txBody>
      </p:sp>
      <p:pic>
        <p:nvPicPr>
          <p:cNvPr id="6" name="Picture 5" descr="BSP_MFM_logo.tif"/>
          <p:cNvPicPr>
            <a:picLocks noChangeAspect="1"/>
          </p:cNvPicPr>
          <p:nvPr/>
        </p:nvPicPr>
        <p:blipFill>
          <a:blip r:embed="rId3" cstate="print">
            <a:lum/>
          </a:blip>
          <a:stretch>
            <a:fillRect/>
          </a:stretch>
        </p:blipFill>
        <p:spPr>
          <a:xfrm>
            <a:off x="304801" y="228600"/>
            <a:ext cx="1888652" cy="15295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57200" y="457200"/>
            <a:ext cx="8229600" cy="6858000"/>
          </a:xfrm>
          <a:prstGeom prst="rect">
            <a:avLst/>
          </a:prstGeom>
        </p:spPr>
        <p:txBody>
          <a:bodyPr vert="horz" lIns="45720" rIns="45720">
            <a:normAutofit/>
          </a:bodyPr>
          <a:lstStyle/>
          <a:p>
            <a:pPr algn="r"/>
            <a:r>
              <a:rPr lang="en-US" sz="3000" dirty="0" smtClean="0">
                <a:solidFill>
                  <a:srgbClr val="FF0000"/>
                </a:solidFill>
              </a:rPr>
              <a:t>Best Practice: </a:t>
            </a:r>
          </a:p>
          <a:p>
            <a:pPr algn="r"/>
            <a:r>
              <a:rPr lang="en-US" sz="3000" dirty="0" smtClean="0">
                <a:solidFill>
                  <a:srgbClr val="FF0000"/>
                </a:solidFill>
              </a:rPr>
              <a:t>Million Fathers Clubs</a:t>
            </a:r>
          </a:p>
          <a:p>
            <a:pPr algn="r"/>
            <a:r>
              <a:rPr lang="en-US" sz="2400" dirty="0" smtClean="0">
                <a:solidFill>
                  <a:srgbClr val="FF0000"/>
                </a:solidFill>
              </a:rPr>
              <a:t>Case Study: Danville, Illinois</a:t>
            </a:r>
          </a:p>
          <a:p>
            <a:r>
              <a:rPr lang="en-US" sz="1200" dirty="0" smtClean="0">
                <a:solidFill>
                  <a:srgbClr val="FF0000"/>
                </a:solidFill>
              </a:rPr>
              <a:t>                           </a:t>
            </a:r>
          </a:p>
          <a:p>
            <a:endParaRPr lang="en-US" sz="2000" dirty="0" smtClean="0">
              <a:solidFill>
                <a:srgbClr val="FF0000"/>
              </a:solidFill>
            </a:endParaRPr>
          </a:p>
          <a:p>
            <a:r>
              <a:rPr lang="en-US" dirty="0" smtClean="0"/>
              <a:t>Danville city councilman and lead organizer for the city’s </a:t>
            </a:r>
            <a:r>
              <a:rPr lang="en-US" b="1" i="1" dirty="0" smtClean="0"/>
              <a:t>Million Father March</a:t>
            </a:r>
            <a:r>
              <a:rPr lang="en-US" dirty="0" smtClean="0"/>
              <a:t> </a:t>
            </a:r>
            <a:r>
              <a:rPr lang="en-US" dirty="0" smtClean="0">
                <a:solidFill>
                  <a:srgbClr val="0070C0"/>
                </a:solidFill>
              </a:rPr>
              <a:t> </a:t>
            </a:r>
            <a:r>
              <a:rPr lang="en-US" dirty="0" smtClean="0"/>
              <a:t>produced a </a:t>
            </a:r>
            <a:r>
              <a:rPr lang="en-US" b="1" i="1" dirty="0" smtClean="0"/>
              <a:t>Million Fathers </a:t>
            </a:r>
            <a:r>
              <a:rPr lang="en-US" b="1" dirty="0" smtClean="0"/>
              <a:t>Club</a:t>
            </a:r>
            <a:r>
              <a:rPr lang="en-US" dirty="0" smtClean="0"/>
              <a:t>, the first evidence of an institutionalized follow-up effort to sustain fathers’ constructive involvement in their children’s lives year ‘round.  This popular </a:t>
            </a:r>
            <a:r>
              <a:rPr lang="en-US" b="1" i="1" dirty="0" smtClean="0"/>
              <a:t>Million Fathers Club  </a:t>
            </a:r>
            <a:r>
              <a:rPr lang="en-US" dirty="0" smtClean="0"/>
              <a:t>builds its ranks to support fathers to be a major positive force in the social, developmental and educational lives of their children.</a:t>
            </a:r>
          </a:p>
          <a:p>
            <a:endParaRPr lang="en-US" sz="2000" dirty="0" smtClean="0"/>
          </a:p>
          <a:p>
            <a:endParaRPr lang="en-US" sz="2000" dirty="0" smtClean="0"/>
          </a:p>
          <a:p>
            <a:endParaRPr lang="en-US" sz="2000" dirty="0" smtClean="0"/>
          </a:p>
          <a:p>
            <a:pPr algn="r"/>
            <a:endParaRPr lang="en-US" sz="2000" dirty="0" smtClean="0"/>
          </a:p>
          <a:p>
            <a:pPr algn="ctr"/>
            <a:r>
              <a:rPr lang="en-US" sz="2000" dirty="0" smtClean="0"/>
              <a:t> </a:t>
            </a:r>
          </a:p>
        </p:txBody>
      </p:sp>
      <p:pic>
        <p:nvPicPr>
          <p:cNvPr id="6" name="Picture 5" descr="BSP_MFM_logo.tif"/>
          <p:cNvPicPr>
            <a:picLocks noChangeAspect="1"/>
          </p:cNvPicPr>
          <p:nvPr/>
        </p:nvPicPr>
        <p:blipFill>
          <a:blip r:embed="rId3" cstate="print">
            <a:lum/>
          </a:blip>
          <a:stretch>
            <a:fillRect/>
          </a:stretch>
        </p:blipFill>
        <p:spPr>
          <a:xfrm>
            <a:off x="304801" y="228600"/>
            <a:ext cx="1888652" cy="15295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171" name="AutoShape 3" descr="https://ui.constantcontact.com/rnavmap/tip/dispatcher?origImg=http://o1.aolcdn.com/dims-shared/dims3/PATCH/resize/600x450/http://hss-prod.hss.aol.com/hss/storage/patch/d8d519ac9c4e45c6b5c1d59a15a06ee0"/>
          <p:cNvSpPr>
            <a:spLocks noChangeAspect="1" noChangeArrowheads="1"/>
          </p:cNvSpPr>
          <p:nvPr/>
        </p:nvSpPr>
        <p:spPr bwMode="auto">
          <a:xfrm>
            <a:off x="0" y="0"/>
            <a:ext cx="6096000" cy="40671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2" name="AutoShape 4" descr="Loadi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3" name="AutoShape 5" descr="Loadi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4" name="AutoShape 6" descr="Loadi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5" name="AutoShape 7" descr="Loadi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6" name="AutoShape 8" descr="Loadi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7" name="AutoShape 9" descr="Loadi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mfm-slide.jpg"/>
          <p:cNvPicPr>
            <a:picLocks noChangeAspect="1"/>
          </p:cNvPicPr>
          <p:nvPr/>
        </p:nvPicPr>
        <p:blipFill>
          <a:blip r:embed="rId4" cstate="print"/>
          <a:srcRect t="38000"/>
          <a:stretch>
            <a:fillRect/>
          </a:stretch>
        </p:blipFill>
        <p:spPr>
          <a:xfrm>
            <a:off x="1600200" y="4191000"/>
            <a:ext cx="6440129" cy="2438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57200" y="457200"/>
            <a:ext cx="8229600" cy="6858000"/>
          </a:xfrm>
          <a:prstGeom prst="rect">
            <a:avLst/>
          </a:prstGeom>
        </p:spPr>
        <p:txBody>
          <a:bodyPr vert="horz" lIns="45720" rIns="45720">
            <a:normAutofit/>
          </a:bodyPr>
          <a:lstStyle/>
          <a:p>
            <a:pPr algn="r"/>
            <a:r>
              <a:rPr lang="en-US" sz="3000" b="1" i="1" dirty="0" smtClean="0">
                <a:solidFill>
                  <a:srgbClr val="FF0000"/>
                </a:solidFill>
              </a:rPr>
              <a:t>Million Father March </a:t>
            </a:r>
          </a:p>
          <a:p>
            <a:pPr algn="r"/>
            <a:r>
              <a:rPr lang="en-US" sz="3000" dirty="0" smtClean="0">
                <a:solidFill>
                  <a:srgbClr val="FF0000"/>
                </a:solidFill>
              </a:rPr>
              <a:t>Volunteer Ideas</a:t>
            </a:r>
          </a:p>
          <a:p>
            <a:r>
              <a:rPr lang="en-US" sz="2000" b="1" dirty="0" smtClean="0"/>
              <a:t> </a:t>
            </a:r>
            <a:endParaRPr lang="en-US" sz="2000" b="1" dirty="0" smtClean="0">
              <a:solidFill>
                <a:srgbClr val="00B0F0"/>
              </a:solidFill>
            </a:endParaRPr>
          </a:p>
          <a:p>
            <a:pPr marL="914400" indent="457200">
              <a:lnSpc>
                <a:spcPct val="150000"/>
              </a:lnSpc>
              <a:buFont typeface="Wingdings" pitchFamily="2" charset="2"/>
              <a:buChar char="§"/>
            </a:pPr>
            <a:endParaRPr lang="en-US" sz="2000" dirty="0" smtClean="0"/>
          </a:p>
          <a:p>
            <a:pPr marL="914400" indent="457200">
              <a:lnSpc>
                <a:spcPct val="150000"/>
              </a:lnSpc>
              <a:buFont typeface="Wingdings" pitchFamily="2" charset="2"/>
              <a:buChar char="§"/>
            </a:pPr>
            <a:r>
              <a:rPr lang="en-US" sz="2000" dirty="0" smtClean="0"/>
              <a:t>Mentor children at the school.</a:t>
            </a:r>
          </a:p>
          <a:p>
            <a:pPr marL="914400" indent="457200">
              <a:lnSpc>
                <a:spcPct val="150000"/>
              </a:lnSpc>
              <a:buFont typeface="Wingdings" pitchFamily="2" charset="2"/>
              <a:buChar char="§"/>
            </a:pPr>
            <a:r>
              <a:rPr lang="en-US" sz="2000" dirty="0" smtClean="0"/>
              <a:t>Tutor children at the school.</a:t>
            </a:r>
          </a:p>
          <a:p>
            <a:pPr marL="914400" indent="457200">
              <a:lnSpc>
                <a:spcPct val="150000"/>
              </a:lnSpc>
              <a:buFont typeface="Wingdings" pitchFamily="2" charset="2"/>
              <a:buChar char="§"/>
            </a:pPr>
            <a:r>
              <a:rPr lang="en-US" sz="2000" dirty="0" smtClean="0"/>
              <a:t>Read to children during class.</a:t>
            </a:r>
          </a:p>
          <a:p>
            <a:pPr marL="914400" indent="457200">
              <a:lnSpc>
                <a:spcPct val="150000"/>
              </a:lnSpc>
              <a:buFont typeface="Wingdings" pitchFamily="2" charset="2"/>
              <a:buChar char="§"/>
            </a:pPr>
            <a:r>
              <a:rPr lang="en-US" sz="2000" dirty="0" smtClean="0"/>
              <a:t>Chaperone children on field trips.</a:t>
            </a:r>
          </a:p>
          <a:p>
            <a:pPr marL="914400" indent="457200">
              <a:lnSpc>
                <a:spcPct val="150000"/>
              </a:lnSpc>
              <a:buFont typeface="Wingdings" pitchFamily="2" charset="2"/>
              <a:buChar char="§"/>
            </a:pPr>
            <a:r>
              <a:rPr lang="en-US" sz="2000" dirty="0" smtClean="0"/>
              <a:t>Monitor children in the lunchroom.</a:t>
            </a:r>
          </a:p>
          <a:p>
            <a:pPr marL="914400" indent="457200">
              <a:lnSpc>
                <a:spcPct val="150000"/>
              </a:lnSpc>
              <a:buFont typeface="Wingdings" pitchFamily="2" charset="2"/>
              <a:buChar char="§"/>
            </a:pPr>
            <a:r>
              <a:rPr lang="en-US" sz="2000" dirty="0" smtClean="0"/>
              <a:t>Monitor children in school hallways.</a:t>
            </a:r>
          </a:p>
          <a:p>
            <a:r>
              <a:rPr lang="en-US" sz="2000" dirty="0" smtClean="0"/>
              <a:t> </a:t>
            </a:r>
          </a:p>
        </p:txBody>
      </p:sp>
      <p:pic>
        <p:nvPicPr>
          <p:cNvPr id="6" name="Picture 5" descr="BSP_MFM_logo.tif"/>
          <p:cNvPicPr>
            <a:picLocks noChangeAspect="1"/>
          </p:cNvPicPr>
          <p:nvPr/>
        </p:nvPicPr>
        <p:blipFill>
          <a:blip r:embed="rId3" cstate="print">
            <a:lum/>
          </a:blip>
          <a:stretch>
            <a:fillRect/>
          </a:stretch>
        </p:blipFill>
        <p:spPr>
          <a:xfrm>
            <a:off x="304801" y="228600"/>
            <a:ext cx="1888652" cy="15295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57200" y="457200"/>
            <a:ext cx="8229600" cy="6858000"/>
          </a:xfrm>
          <a:prstGeom prst="rect">
            <a:avLst/>
          </a:prstGeom>
        </p:spPr>
        <p:txBody>
          <a:bodyPr vert="horz" lIns="45720" rIns="45720">
            <a:normAutofit/>
          </a:bodyPr>
          <a:lstStyle/>
          <a:p>
            <a:pPr algn="r"/>
            <a:r>
              <a:rPr lang="en-US" sz="3000" dirty="0" smtClean="0">
                <a:solidFill>
                  <a:srgbClr val="FF0000"/>
                </a:solidFill>
              </a:rPr>
              <a:t>More Volunteer Ideas</a:t>
            </a:r>
          </a:p>
          <a:p>
            <a:r>
              <a:rPr lang="en-US" sz="2000" b="1" dirty="0" smtClean="0"/>
              <a:t> </a:t>
            </a:r>
          </a:p>
          <a:p>
            <a:pPr>
              <a:buFont typeface="Wingdings" pitchFamily="2" charset="2"/>
              <a:buChar char="§"/>
            </a:pPr>
            <a:endParaRPr lang="en-US" sz="2000" b="1" dirty="0" smtClean="0"/>
          </a:p>
          <a:p>
            <a:pPr marL="457200" indent="-457200">
              <a:buFont typeface="Wingdings" pitchFamily="2" charset="2"/>
              <a:buChar char="§"/>
            </a:pPr>
            <a:endParaRPr lang="en-US" sz="2000" dirty="0" smtClean="0"/>
          </a:p>
          <a:p>
            <a:pPr marL="457200" indent="-457200">
              <a:buFont typeface="Wingdings" pitchFamily="2" charset="2"/>
              <a:buChar char="§"/>
            </a:pPr>
            <a:endParaRPr lang="en-US" sz="2000" dirty="0" smtClean="0"/>
          </a:p>
          <a:p>
            <a:pPr marL="457200" indent="-457200">
              <a:buFont typeface="Wingdings" pitchFamily="2" charset="2"/>
              <a:buChar char="§"/>
            </a:pPr>
            <a:r>
              <a:rPr lang="en-US" sz="2000" dirty="0" smtClean="0"/>
              <a:t>Become a member of the Local School</a:t>
            </a:r>
            <a:r>
              <a:rPr lang="en-US" sz="2000" dirty="0" smtClean="0">
                <a:solidFill>
                  <a:srgbClr val="0070C0"/>
                </a:solidFill>
              </a:rPr>
              <a:t> </a:t>
            </a:r>
            <a:r>
              <a:rPr lang="en-US" sz="2000" dirty="0" smtClean="0"/>
              <a:t>Council, Parent Teacher Association, or School Board.</a:t>
            </a:r>
          </a:p>
          <a:p>
            <a:pPr marL="457200" indent="-457200">
              <a:buFont typeface="Wingdings" pitchFamily="2" charset="2"/>
              <a:buChar char="§"/>
            </a:pPr>
            <a:r>
              <a:rPr lang="en-US" sz="2000" dirty="0" smtClean="0"/>
              <a:t>Watch students before and after school to provide safe passage. </a:t>
            </a:r>
          </a:p>
          <a:p>
            <a:pPr marL="457200" indent="-457200">
              <a:buFont typeface="Wingdings" pitchFamily="2" charset="2"/>
              <a:buChar char="§"/>
            </a:pPr>
            <a:r>
              <a:rPr lang="en-US" sz="2000" dirty="0" smtClean="0"/>
              <a:t>Clean school facilities (wash chalkboards, sweep and mop floors, maintain the grounds, etc.).</a:t>
            </a:r>
          </a:p>
          <a:p>
            <a:pPr marL="457200" indent="-457200">
              <a:buFont typeface="Wingdings" pitchFamily="2" charset="2"/>
              <a:buChar char="§"/>
            </a:pPr>
            <a:r>
              <a:rPr lang="en-US" sz="2000" dirty="0" smtClean="0"/>
              <a:t>Coach a sports team.</a:t>
            </a:r>
          </a:p>
          <a:p>
            <a:pPr marL="457200" indent="-457200">
              <a:buFont typeface="Wingdings" pitchFamily="2" charset="2"/>
              <a:buChar char="§"/>
            </a:pPr>
            <a:r>
              <a:rPr lang="en-US" sz="2000" dirty="0" smtClean="0"/>
              <a:t>Help a teacher grade papers.</a:t>
            </a:r>
          </a:p>
          <a:p>
            <a:pPr marL="457200" indent="-457200" algn="r"/>
            <a:r>
              <a:rPr lang="en-US" sz="2000" dirty="0" smtClean="0"/>
              <a:t> </a:t>
            </a:r>
          </a:p>
        </p:txBody>
      </p:sp>
      <p:pic>
        <p:nvPicPr>
          <p:cNvPr id="6" name="Picture 5" descr="BSP_MFM_logo.tif"/>
          <p:cNvPicPr>
            <a:picLocks noChangeAspect="1"/>
          </p:cNvPicPr>
          <p:nvPr/>
        </p:nvPicPr>
        <p:blipFill>
          <a:blip r:embed="rId3" cstate="print">
            <a:lum/>
          </a:blip>
          <a:stretch>
            <a:fillRect/>
          </a:stretch>
        </p:blipFill>
        <p:spPr>
          <a:xfrm>
            <a:off x="304801" y="228600"/>
            <a:ext cx="1888652" cy="15295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09600" y="381000"/>
            <a:ext cx="7772400" cy="5715000"/>
          </a:xfrm>
          <a:prstGeom prst="rect">
            <a:avLst/>
          </a:prstGeom>
        </p:spPr>
        <p:txBody>
          <a:bodyPr vert="horz" lIns="45720" rIns="45720">
            <a:normAutofit/>
          </a:bodyPr>
          <a:lstStyle/>
          <a:p>
            <a:endParaRPr lang="en-US" sz="2800" dirty="0" smtClean="0"/>
          </a:p>
        </p:txBody>
      </p:sp>
      <p:sp>
        <p:nvSpPr>
          <p:cNvPr id="8" name="TextBox 7"/>
          <p:cNvSpPr txBox="1"/>
          <p:nvPr/>
        </p:nvSpPr>
        <p:spPr>
          <a:xfrm>
            <a:off x="457200" y="457200"/>
            <a:ext cx="8229600" cy="4801314"/>
          </a:xfrm>
          <a:prstGeom prst="rect">
            <a:avLst/>
          </a:prstGeom>
          <a:noFill/>
        </p:spPr>
        <p:txBody>
          <a:bodyPr wrap="square" rtlCol="0">
            <a:spAutoFit/>
          </a:bodyPr>
          <a:lstStyle/>
          <a:p>
            <a:pPr algn="r"/>
            <a:r>
              <a:rPr lang="en-US" sz="3000" dirty="0" smtClean="0">
                <a:solidFill>
                  <a:srgbClr val="FF0000"/>
                </a:solidFill>
              </a:rPr>
              <a:t>				History of the </a:t>
            </a:r>
          </a:p>
          <a:p>
            <a:pPr algn="r"/>
            <a:r>
              <a:rPr lang="en-US" sz="3000" b="1" i="1" dirty="0" smtClean="0">
                <a:solidFill>
                  <a:srgbClr val="FF0000"/>
                </a:solidFill>
              </a:rPr>
              <a:t>Million Father March</a:t>
            </a:r>
            <a:endParaRPr lang="en-US" sz="3000" dirty="0" smtClean="0">
              <a:solidFill>
                <a:srgbClr val="FF0000"/>
              </a:solidFill>
            </a:endParaRPr>
          </a:p>
          <a:p>
            <a:pPr algn="r"/>
            <a:endParaRPr lang="en-US" dirty="0" smtClean="0">
              <a:solidFill>
                <a:srgbClr val="FF0000"/>
              </a:solidFill>
            </a:endParaRPr>
          </a:p>
          <a:p>
            <a:pPr algn="ctr"/>
            <a:endParaRPr lang="en-US" sz="2400" b="1" i="1" dirty="0" smtClean="0"/>
          </a:p>
          <a:p>
            <a:pPr algn="ctr"/>
            <a:r>
              <a:rPr lang="en-US" sz="2400" b="1" i="1" dirty="0" smtClean="0"/>
              <a:t>Million Father March </a:t>
            </a:r>
            <a:r>
              <a:rPr lang="en-US" sz="2400" dirty="0" smtClean="0"/>
              <a:t>in Alaska</a:t>
            </a:r>
          </a:p>
          <a:p>
            <a:endParaRPr lang="en-US" dirty="0" smtClean="0"/>
          </a:p>
          <a:p>
            <a:r>
              <a:rPr lang="en-US" u="sng" dirty="0" smtClean="0">
                <a:hlinkClick r:id="rId3"/>
              </a:rPr>
              <a:t>http://www.youtube.com/watch?v=MB5T43Swows</a:t>
            </a:r>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 name="Picture 5" descr="BSP_MFM_logo.tif"/>
          <p:cNvPicPr>
            <a:picLocks noChangeAspect="1"/>
          </p:cNvPicPr>
          <p:nvPr/>
        </p:nvPicPr>
        <p:blipFill>
          <a:blip r:embed="rId4" cstate="print">
            <a:lum/>
          </a:blip>
          <a:stretch>
            <a:fillRect/>
          </a:stretch>
        </p:blipFill>
        <p:spPr>
          <a:xfrm>
            <a:off x="304801" y="228600"/>
            <a:ext cx="1888652" cy="15295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0" name="Picture 2"/>
          <p:cNvPicPr>
            <a:picLocks noChangeAspect="1" noChangeArrowheads="1"/>
          </p:cNvPicPr>
          <p:nvPr/>
        </p:nvPicPr>
        <p:blipFill>
          <a:blip r:embed="rId5" cstate="print"/>
          <a:srcRect l="13470" t="8333" r="39092" b="22917"/>
          <a:stretch>
            <a:fillRect/>
          </a:stretch>
        </p:blipFill>
        <p:spPr bwMode="auto">
          <a:xfrm>
            <a:off x="2362200" y="3200400"/>
            <a:ext cx="4267200" cy="347697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57200" y="2362200"/>
            <a:ext cx="8229600" cy="3124200"/>
          </a:xfrm>
          <a:prstGeom prst="rect">
            <a:avLst/>
          </a:prstGeom>
        </p:spPr>
        <p:txBody>
          <a:bodyPr vert="horz" lIns="45720" rIns="45720">
            <a:normAutofit fontScale="77500" lnSpcReduction="20000"/>
          </a:bodyPr>
          <a:lstStyle/>
          <a:p>
            <a:r>
              <a:rPr lang="en-US" sz="2600" dirty="0" smtClean="0"/>
              <a:t>The organizer recruited a volunteer team, secured sponsors and worked with legislators to expand public awareness about the March and the vitally important role fathers serve in the lives of their children, especially their children’s educational success.  </a:t>
            </a:r>
          </a:p>
          <a:p>
            <a:endParaRPr lang="en-US" sz="1000" dirty="0" smtClean="0"/>
          </a:p>
          <a:p>
            <a:r>
              <a:rPr lang="en-US" sz="2600" dirty="0" smtClean="0"/>
              <a:t>Leading up to the March, the team educated community residents with public service announcements, promotional posters and T-shirt distribution. These efforts plus a first-day-of-school donated limo ride (for one father and his children) helped popularize the event and highlight the importance of fathers’ active involvement in their children’s educational lives.  </a:t>
            </a:r>
          </a:p>
          <a:p>
            <a:r>
              <a:rPr lang="en-US" sz="2800" dirty="0" smtClean="0"/>
              <a:t> </a:t>
            </a:r>
          </a:p>
        </p:txBody>
      </p:sp>
      <p:pic>
        <p:nvPicPr>
          <p:cNvPr id="6" name="Picture 5" descr="BSP_MFM_logo.tif"/>
          <p:cNvPicPr>
            <a:picLocks noChangeAspect="1"/>
          </p:cNvPicPr>
          <p:nvPr/>
        </p:nvPicPr>
        <p:blipFill>
          <a:blip r:embed="rId3" cstate="print">
            <a:lum/>
          </a:blip>
          <a:stretch>
            <a:fillRect/>
          </a:stretch>
        </p:blipFill>
        <p:spPr>
          <a:xfrm>
            <a:off x="304801" y="228600"/>
            <a:ext cx="1888652" cy="15295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457200" y="457200"/>
            <a:ext cx="8229600" cy="1846659"/>
          </a:xfrm>
          <a:prstGeom prst="rect">
            <a:avLst/>
          </a:prstGeom>
          <a:noFill/>
        </p:spPr>
        <p:txBody>
          <a:bodyPr wrap="square" rtlCol="0">
            <a:spAutoFit/>
          </a:bodyPr>
          <a:lstStyle/>
          <a:p>
            <a:pPr algn="r"/>
            <a:r>
              <a:rPr lang="en-US" sz="3000" dirty="0" smtClean="0">
                <a:solidFill>
                  <a:srgbClr val="FF0000"/>
                </a:solidFill>
              </a:rPr>
              <a:t>Best Practice:</a:t>
            </a:r>
          </a:p>
          <a:p>
            <a:pPr algn="r"/>
            <a:r>
              <a:rPr lang="en-US" sz="3000" dirty="0" smtClean="0">
                <a:solidFill>
                  <a:srgbClr val="FF0000"/>
                </a:solidFill>
              </a:rPr>
              <a:t>	  Securing Sponsorship </a:t>
            </a:r>
          </a:p>
          <a:p>
            <a:pPr algn="r"/>
            <a:r>
              <a:rPr lang="en-US" sz="3000" dirty="0" smtClean="0">
                <a:solidFill>
                  <a:srgbClr val="FF0000"/>
                </a:solidFill>
              </a:rPr>
              <a:t>and Promotion</a:t>
            </a:r>
          </a:p>
          <a:p>
            <a:pPr algn="r"/>
            <a:r>
              <a:rPr lang="en-US" sz="2400" dirty="0" smtClean="0">
                <a:solidFill>
                  <a:srgbClr val="FF0000"/>
                </a:solidFill>
              </a:rPr>
              <a:t>Case Study: Des Moines, Iowa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57200" y="457200"/>
            <a:ext cx="8229600" cy="4800600"/>
          </a:xfrm>
          <a:prstGeom prst="rect">
            <a:avLst/>
          </a:prstGeom>
        </p:spPr>
        <p:txBody>
          <a:bodyPr vert="horz" lIns="45720" rIns="45720">
            <a:normAutofit fontScale="85000" lnSpcReduction="20000"/>
          </a:bodyPr>
          <a:lstStyle/>
          <a:p>
            <a:pPr algn="r"/>
            <a:r>
              <a:rPr lang="en-US" sz="4100" dirty="0" smtClean="0">
                <a:solidFill>
                  <a:srgbClr val="FF0000"/>
                </a:solidFill>
              </a:rPr>
              <a:t>     </a:t>
            </a:r>
            <a:r>
              <a:rPr lang="en-US" sz="3500" dirty="0" smtClean="0">
                <a:solidFill>
                  <a:srgbClr val="FF0000"/>
                </a:solidFill>
              </a:rPr>
              <a:t>Best Practice: </a:t>
            </a:r>
          </a:p>
          <a:p>
            <a:pPr algn="r"/>
            <a:r>
              <a:rPr lang="en-US" sz="3500" dirty="0" smtClean="0">
                <a:solidFill>
                  <a:srgbClr val="FF0000"/>
                </a:solidFill>
              </a:rPr>
              <a:t>Elected Official Partnership</a:t>
            </a:r>
          </a:p>
          <a:p>
            <a:pPr algn="r"/>
            <a:r>
              <a:rPr lang="en-US" sz="4100" dirty="0" smtClean="0">
                <a:solidFill>
                  <a:srgbClr val="FF0000"/>
                </a:solidFill>
              </a:rPr>
              <a:t>        </a:t>
            </a:r>
            <a:r>
              <a:rPr lang="en-US" sz="2800" dirty="0" smtClean="0">
                <a:solidFill>
                  <a:srgbClr val="FF0000"/>
                </a:solidFill>
              </a:rPr>
              <a:t>Case Study: Omaha, Nebraska</a:t>
            </a:r>
          </a:p>
          <a:p>
            <a:endParaRPr lang="en-US" sz="2800" dirty="0" smtClean="0"/>
          </a:p>
          <a:p>
            <a:endParaRPr lang="en-US" sz="4100" dirty="0" smtClean="0"/>
          </a:p>
          <a:p>
            <a:r>
              <a:rPr lang="en-US" sz="2600" dirty="0" smtClean="0"/>
              <a:t>Approximately 20 city and state elected officials signed on to support the </a:t>
            </a:r>
            <a:r>
              <a:rPr lang="en-US" sz="2600" b="1" i="1" dirty="0" smtClean="0"/>
              <a:t>Million Father March</a:t>
            </a:r>
            <a:r>
              <a:rPr lang="en-US" sz="2600" b="1" dirty="0" smtClean="0"/>
              <a:t>  </a:t>
            </a:r>
            <a:r>
              <a:rPr lang="en-US" sz="2600" dirty="0" smtClean="0"/>
              <a:t>including the Governor of Nebraska, Omaha City Council Members and many Nebraska State Legislators.  Elected officials greeted fathers and children at a featured school on the first day.  Omaha Mayor Jim </a:t>
            </a:r>
            <a:r>
              <a:rPr lang="en-US" sz="2600" dirty="0" err="1" smtClean="0"/>
              <a:t>Suttle</a:t>
            </a:r>
            <a:r>
              <a:rPr lang="en-US" sz="2600" dirty="0" smtClean="0"/>
              <a:t> held an auditorium session to welcome back the students and parents. Organizer Willie Hamilton’s local radio and television shows greatly helped promote the event.</a:t>
            </a:r>
          </a:p>
          <a:p>
            <a:r>
              <a:rPr lang="en-US" sz="2800" dirty="0" smtClean="0"/>
              <a:t> </a:t>
            </a:r>
          </a:p>
        </p:txBody>
      </p:sp>
      <p:pic>
        <p:nvPicPr>
          <p:cNvPr id="5" name="Picture 4" descr="BSP_MFM_logo.tif"/>
          <p:cNvPicPr>
            <a:picLocks noChangeAspect="1"/>
          </p:cNvPicPr>
          <p:nvPr/>
        </p:nvPicPr>
        <p:blipFill>
          <a:blip r:embed="rId3" cstate="print">
            <a:lum/>
          </a:blip>
          <a:stretch>
            <a:fillRect/>
          </a:stretch>
        </p:blipFill>
        <p:spPr>
          <a:xfrm>
            <a:off x="304801" y="228600"/>
            <a:ext cx="1888652" cy="15295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09600" y="381000"/>
            <a:ext cx="7772400" cy="5715000"/>
          </a:xfrm>
          <a:prstGeom prst="rect">
            <a:avLst/>
          </a:prstGeom>
        </p:spPr>
        <p:txBody>
          <a:bodyPr vert="horz" lIns="45720" rIns="45720">
            <a:normAutofit/>
          </a:bodyPr>
          <a:lstStyle/>
          <a:p>
            <a:endParaRPr lang="en-US" sz="2800" dirty="0" smtClean="0"/>
          </a:p>
        </p:txBody>
      </p:sp>
      <p:sp>
        <p:nvSpPr>
          <p:cNvPr id="8" name="TextBox 7"/>
          <p:cNvSpPr txBox="1"/>
          <p:nvPr/>
        </p:nvSpPr>
        <p:spPr>
          <a:xfrm>
            <a:off x="457200" y="457200"/>
            <a:ext cx="8229600" cy="4708981"/>
          </a:xfrm>
          <a:prstGeom prst="rect">
            <a:avLst/>
          </a:prstGeom>
          <a:noFill/>
        </p:spPr>
        <p:txBody>
          <a:bodyPr wrap="square" rtlCol="0">
            <a:spAutoFit/>
          </a:bodyPr>
          <a:lstStyle/>
          <a:p>
            <a:pPr algn="r"/>
            <a:r>
              <a:rPr lang="en-US" sz="3000" dirty="0" smtClean="0">
                <a:solidFill>
                  <a:srgbClr val="FF0000"/>
                </a:solidFill>
              </a:rPr>
              <a:t>				History of the</a:t>
            </a:r>
          </a:p>
          <a:p>
            <a:pPr algn="r"/>
            <a:r>
              <a:rPr lang="en-US" sz="3000" b="1" i="1" dirty="0" smtClean="0">
                <a:solidFill>
                  <a:srgbClr val="FF0000"/>
                </a:solidFill>
              </a:rPr>
              <a:t>Million Father March</a:t>
            </a:r>
            <a:endParaRPr lang="en-US" sz="3000" dirty="0" smtClean="0">
              <a:solidFill>
                <a:srgbClr val="FF0000"/>
              </a:solidFill>
            </a:endParaRPr>
          </a:p>
          <a:p>
            <a:pPr algn="r"/>
            <a:endParaRPr lang="en-US" dirty="0" smtClean="0">
              <a:solidFill>
                <a:srgbClr val="FF0000"/>
              </a:solidFill>
            </a:endParaRPr>
          </a:p>
          <a:p>
            <a:pPr algn="r"/>
            <a:endParaRPr lang="en-US" dirty="0" smtClean="0">
              <a:solidFill>
                <a:srgbClr val="FF0000"/>
              </a:solidFill>
            </a:endParaRPr>
          </a:p>
          <a:p>
            <a:pPr algn="r"/>
            <a:r>
              <a:rPr lang="en-US" sz="2400" b="1" i="1" dirty="0" smtClean="0"/>
              <a:t>Million Father March </a:t>
            </a:r>
            <a:r>
              <a:rPr lang="en-US" sz="2400" dirty="0" smtClean="0"/>
              <a:t>in Nebraska</a:t>
            </a:r>
          </a:p>
          <a:p>
            <a:pPr algn="r"/>
            <a:endParaRPr lang="en-US" dirty="0" smtClean="0"/>
          </a:p>
          <a:p>
            <a:r>
              <a:rPr lang="en-US" u="sng" dirty="0" smtClean="0">
                <a:hlinkClick r:id="rId3"/>
              </a:rPr>
              <a:t>http://www.youtube.com/watch?v=gZ9uFGbFTpY</a:t>
            </a:r>
            <a:endParaRPr lang="en-US" u="sng" dirty="0" smtClean="0"/>
          </a:p>
          <a:p>
            <a:endParaRPr lang="en-US" u="sng"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 name="Picture 5" descr="BSP_MFM_logo.tif"/>
          <p:cNvPicPr>
            <a:picLocks noChangeAspect="1"/>
          </p:cNvPicPr>
          <p:nvPr/>
        </p:nvPicPr>
        <p:blipFill>
          <a:blip r:embed="rId4" cstate="print">
            <a:lum/>
          </a:blip>
          <a:stretch>
            <a:fillRect/>
          </a:stretch>
        </p:blipFill>
        <p:spPr>
          <a:xfrm>
            <a:off x="304801" y="228600"/>
            <a:ext cx="1888652" cy="15295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0962" name="Picture 2" descr="http://ocfs.state.ny.us/main/images/DTYCS_Logo.gif"/>
          <p:cNvPicPr>
            <a:picLocks noChangeAspect="1" noChangeArrowheads="1"/>
          </p:cNvPicPr>
          <p:nvPr/>
        </p:nvPicPr>
        <p:blipFill>
          <a:blip r:embed="rId5" cstate="print"/>
          <a:srcRect/>
          <a:stretch>
            <a:fillRect/>
          </a:stretch>
        </p:blipFill>
        <p:spPr bwMode="auto">
          <a:xfrm>
            <a:off x="2209800" y="3686174"/>
            <a:ext cx="4762500" cy="317182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57200" y="457200"/>
            <a:ext cx="8229600" cy="6858000"/>
          </a:xfrm>
          <a:prstGeom prst="rect">
            <a:avLst/>
          </a:prstGeom>
        </p:spPr>
        <p:txBody>
          <a:bodyPr vert="horz" lIns="45720" rIns="45720">
            <a:normAutofit/>
          </a:bodyPr>
          <a:lstStyle/>
          <a:p>
            <a:pPr algn="r"/>
            <a:r>
              <a:rPr lang="en-US" sz="3000" dirty="0" smtClean="0">
                <a:solidFill>
                  <a:srgbClr val="FF0000"/>
                </a:solidFill>
              </a:rPr>
              <a:t>Best Practice: </a:t>
            </a:r>
          </a:p>
          <a:p>
            <a:pPr algn="r"/>
            <a:r>
              <a:rPr lang="en-US" sz="3000" dirty="0" smtClean="0">
                <a:solidFill>
                  <a:srgbClr val="FF0000"/>
                </a:solidFill>
              </a:rPr>
              <a:t>Back-to-School Parade</a:t>
            </a:r>
          </a:p>
          <a:p>
            <a:pPr algn="r"/>
            <a:r>
              <a:rPr lang="en-US" sz="2800" dirty="0" smtClean="0">
                <a:solidFill>
                  <a:srgbClr val="FF0000"/>
                </a:solidFill>
              </a:rPr>
              <a:t>       </a:t>
            </a:r>
            <a:r>
              <a:rPr lang="en-US" sz="2400" dirty="0" smtClean="0">
                <a:solidFill>
                  <a:srgbClr val="FF0000"/>
                </a:solidFill>
              </a:rPr>
              <a:t>Case Study: Southern California and </a:t>
            </a:r>
          </a:p>
          <a:p>
            <a:pPr algn="r"/>
            <a:r>
              <a:rPr lang="en-US" sz="2400" dirty="0" smtClean="0">
                <a:solidFill>
                  <a:srgbClr val="FF0000"/>
                </a:solidFill>
              </a:rPr>
              <a:t>Chicago, Illinois</a:t>
            </a:r>
          </a:p>
        </p:txBody>
      </p:sp>
      <p:pic>
        <p:nvPicPr>
          <p:cNvPr id="6" name="Picture 5" descr="BSP_MFM_logo.tif"/>
          <p:cNvPicPr>
            <a:picLocks noChangeAspect="1"/>
          </p:cNvPicPr>
          <p:nvPr/>
        </p:nvPicPr>
        <p:blipFill>
          <a:blip r:embed="rId3" cstate="print">
            <a:lum/>
          </a:blip>
          <a:stretch>
            <a:fillRect/>
          </a:stretch>
        </p:blipFill>
        <p:spPr>
          <a:xfrm>
            <a:off x="304801" y="228600"/>
            <a:ext cx="1888652" cy="15295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descr="BSP_MFM_logo.tif"/>
          <p:cNvPicPr>
            <a:picLocks noChangeAspect="1"/>
          </p:cNvPicPr>
          <p:nvPr/>
        </p:nvPicPr>
        <p:blipFill>
          <a:blip r:embed="rId3" cstate="print">
            <a:lum/>
          </a:blip>
          <a:stretch>
            <a:fillRect/>
          </a:stretch>
        </p:blipFill>
        <p:spPr>
          <a:xfrm>
            <a:off x="304800" y="228600"/>
            <a:ext cx="1888652" cy="15295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146" name="AutoShape 2" descr="https://ui.constantcontact.com/rnavmap/tip/dispatcher?origImg=http://www.streetpositive.com/images/493_MFM_SBCM08.jpg"/>
          <p:cNvSpPr>
            <a:spLocks noChangeAspect="1" noChangeArrowheads="1"/>
          </p:cNvSpPr>
          <p:nvPr/>
        </p:nvSpPr>
        <p:spPr bwMode="auto">
          <a:xfrm>
            <a:off x="103188" y="-4137025"/>
            <a:ext cx="6096000" cy="8620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https://ui.constantcontact.com/rnavmap/tip/dispatcher?origImg=http://www.streetpositive.com/images/493_MFM_SBCM08.jpg"/>
          <p:cNvSpPr>
            <a:spLocks noChangeAspect="1" noChangeArrowheads="1"/>
          </p:cNvSpPr>
          <p:nvPr/>
        </p:nvSpPr>
        <p:spPr bwMode="auto">
          <a:xfrm>
            <a:off x="103188" y="-4137025"/>
            <a:ext cx="6096000" cy="8620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https://ui.constantcontact.com/rnavmap/tip/dispatcher?origImg=http://www.streetpositive.com/images/493_MFM_SBCM08.jpg"/>
          <p:cNvSpPr>
            <a:spLocks noChangeAspect="1" noChangeArrowheads="1"/>
          </p:cNvSpPr>
          <p:nvPr/>
        </p:nvSpPr>
        <p:spPr bwMode="auto">
          <a:xfrm>
            <a:off x="0" y="-5257800"/>
            <a:ext cx="9144000" cy="8620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2" name="AutoShape 8" descr="https://ui.constantcontact.com/rnavmap/tip/dispatcher?origImg=http://www.streetpositive.com/images/493_MFM_SBCM08.jpg"/>
          <p:cNvSpPr>
            <a:spLocks noChangeAspect="1" noChangeArrowheads="1"/>
          </p:cNvSpPr>
          <p:nvPr/>
        </p:nvSpPr>
        <p:spPr bwMode="auto">
          <a:xfrm>
            <a:off x="63500" y="-136525"/>
            <a:ext cx="4695825" cy="66389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4" name="AutoShape 10" descr="https://ui.constantcontact.com/rnavmap/tip/dispatcher?origImg=http://www.streetpositive.com/images/493_MFM_SBCM08.jpg"/>
          <p:cNvSpPr>
            <a:spLocks noChangeAspect="1" noChangeArrowheads="1"/>
          </p:cNvSpPr>
          <p:nvPr/>
        </p:nvSpPr>
        <p:spPr bwMode="auto">
          <a:xfrm>
            <a:off x="63500" y="-136525"/>
            <a:ext cx="4695825" cy="66389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6" name="AutoShape 12" descr="https://ui.constantcontact.com/rnavmap/tip/dispatcher?origImg=http://www.streetpositive.com/images/493_MFM_SBCM08.jpg"/>
          <p:cNvSpPr>
            <a:spLocks noChangeAspect="1" noChangeArrowheads="1"/>
          </p:cNvSpPr>
          <p:nvPr/>
        </p:nvSpPr>
        <p:spPr bwMode="auto">
          <a:xfrm>
            <a:off x="63500" y="-136525"/>
            <a:ext cx="4105275" cy="5810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https://encrypted-tbn2.google.com/images?q=tbn:ANd9GcSfKLtEtz7MC0iMt8vID-hzUnlrGm_mR1gvm2mkWlWEd8CHmQPQ9g"/>
          <p:cNvPicPr>
            <a:picLocks noChangeAspect="1" noChangeArrowheads="1"/>
          </p:cNvPicPr>
          <p:nvPr/>
        </p:nvPicPr>
        <p:blipFill>
          <a:blip r:embed="rId4" cstate="print"/>
          <a:srcRect/>
          <a:stretch>
            <a:fillRect/>
          </a:stretch>
        </p:blipFill>
        <p:spPr bwMode="auto">
          <a:xfrm>
            <a:off x="4495800" y="2286000"/>
            <a:ext cx="4572000" cy="3042458"/>
          </a:xfrm>
          <a:prstGeom prst="rect">
            <a:avLst/>
          </a:prstGeom>
          <a:noFill/>
        </p:spPr>
      </p:pic>
      <p:pic>
        <p:nvPicPr>
          <p:cNvPr id="13" name="Picture 12" descr="inland-empire_mfm.png"/>
          <p:cNvPicPr>
            <a:picLocks noChangeAspect="1"/>
          </p:cNvPicPr>
          <p:nvPr/>
        </p:nvPicPr>
        <p:blipFill>
          <a:blip r:embed="rId5" cstate="print">
            <a:lum bright="-20000"/>
          </a:blip>
          <a:stretch>
            <a:fillRect/>
          </a:stretch>
        </p:blipFill>
        <p:spPr>
          <a:xfrm>
            <a:off x="60723" y="2262438"/>
            <a:ext cx="4282677" cy="307156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09600" y="381000"/>
            <a:ext cx="7772400" cy="5715000"/>
          </a:xfrm>
          <a:prstGeom prst="rect">
            <a:avLst/>
          </a:prstGeom>
        </p:spPr>
        <p:txBody>
          <a:bodyPr vert="horz" lIns="45720" rIns="45720">
            <a:normAutofit/>
          </a:bodyPr>
          <a:lstStyle/>
          <a:p>
            <a:endParaRPr lang="en-US" sz="2800" dirty="0" smtClean="0"/>
          </a:p>
        </p:txBody>
      </p:sp>
      <p:sp>
        <p:nvSpPr>
          <p:cNvPr id="8" name="TextBox 7"/>
          <p:cNvSpPr txBox="1"/>
          <p:nvPr/>
        </p:nvSpPr>
        <p:spPr>
          <a:xfrm>
            <a:off x="457200" y="457201"/>
            <a:ext cx="8229600" cy="5816978"/>
          </a:xfrm>
          <a:prstGeom prst="rect">
            <a:avLst/>
          </a:prstGeom>
          <a:noFill/>
        </p:spPr>
        <p:txBody>
          <a:bodyPr wrap="square" rtlCol="0">
            <a:spAutoFit/>
          </a:bodyPr>
          <a:lstStyle/>
          <a:p>
            <a:pPr algn="r"/>
            <a:r>
              <a:rPr lang="en-US" sz="3000" dirty="0" smtClean="0">
                <a:solidFill>
                  <a:srgbClr val="FF0000"/>
                </a:solidFill>
              </a:rPr>
              <a:t>What is The </a:t>
            </a:r>
            <a:r>
              <a:rPr lang="en-US" sz="3000" b="1" i="1" dirty="0" smtClean="0">
                <a:solidFill>
                  <a:srgbClr val="FF0000"/>
                </a:solidFill>
              </a:rPr>
              <a:t>Million Father March </a:t>
            </a:r>
            <a:r>
              <a:rPr lang="en-US" sz="3000" dirty="0" smtClean="0">
                <a:solidFill>
                  <a:srgbClr val="FF0000"/>
                </a:solidFill>
              </a:rPr>
              <a:t>?</a:t>
            </a:r>
          </a:p>
          <a:p>
            <a:pPr algn="r"/>
            <a:endParaRPr lang="en-US" dirty="0" smtClean="0">
              <a:solidFill>
                <a:srgbClr val="FF0000"/>
              </a:solidFill>
            </a:endParaRPr>
          </a:p>
          <a:p>
            <a:pPr algn="r"/>
            <a:endParaRPr lang="en-US" dirty="0" smtClean="0">
              <a:solidFill>
                <a:srgbClr val="FF0000"/>
              </a:solidFill>
            </a:endParaRPr>
          </a:p>
          <a:p>
            <a:pPr algn="r"/>
            <a:endParaRPr lang="en-US" dirty="0" smtClean="0">
              <a:solidFill>
                <a:srgbClr val="FF0000"/>
              </a:solidFill>
            </a:endParaRPr>
          </a:p>
          <a:p>
            <a:pPr algn="r"/>
            <a:endParaRPr lang="en-US" dirty="0" smtClean="0">
              <a:solidFill>
                <a:srgbClr val="FF0000"/>
              </a:solidFill>
            </a:endParaRPr>
          </a:p>
          <a:p>
            <a:pPr algn="r"/>
            <a:endParaRPr lang="en-US" dirty="0" smtClean="0">
              <a:solidFill>
                <a:srgbClr val="FF0000"/>
              </a:solidFill>
            </a:endParaRPr>
          </a:p>
          <a:p>
            <a:r>
              <a:rPr lang="en-US" dirty="0" smtClean="0"/>
              <a:t>The Black Star Project's </a:t>
            </a:r>
            <a:r>
              <a:rPr lang="en-US" b="1" i="1" dirty="0" smtClean="0"/>
              <a:t>Million Father March </a:t>
            </a:r>
            <a:r>
              <a:rPr lang="en-US" dirty="0" smtClean="0"/>
              <a:t>is the most important March that any man will ever make in his life.  It is not a march to Springfield or to Washington or to city hall. This March is from your house to your child’s school.</a:t>
            </a:r>
          </a:p>
          <a:p>
            <a:endParaRPr lang="en-US" dirty="0" smtClean="0"/>
          </a:p>
          <a:p>
            <a:endParaRPr lang="en-US" dirty="0" smtClean="0"/>
          </a:p>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 name="Picture 5" descr="BSP_MFM_logo.tif"/>
          <p:cNvPicPr>
            <a:picLocks noChangeAspect="1"/>
          </p:cNvPicPr>
          <p:nvPr/>
        </p:nvPicPr>
        <p:blipFill>
          <a:blip r:embed="rId3" cstate="print">
            <a:lum/>
          </a:blip>
          <a:stretch>
            <a:fillRect/>
          </a:stretch>
        </p:blipFill>
        <p:spPr>
          <a:xfrm>
            <a:off x="304801" y="228600"/>
            <a:ext cx="1888652" cy="15295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268" name="Picture 4" descr="http://www.sun-sentinel.com/media/photo/2011-08/346679160-22084219.jpg"/>
          <p:cNvPicPr>
            <a:picLocks noChangeAspect="1" noChangeArrowheads="1"/>
          </p:cNvPicPr>
          <p:nvPr/>
        </p:nvPicPr>
        <p:blipFill>
          <a:blip r:embed="rId4" cstate="print"/>
          <a:srcRect/>
          <a:stretch>
            <a:fillRect/>
          </a:stretch>
        </p:blipFill>
        <p:spPr bwMode="auto">
          <a:xfrm>
            <a:off x="2514600" y="3581400"/>
            <a:ext cx="4191000" cy="294790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57200" y="457200"/>
            <a:ext cx="8229600" cy="4800600"/>
          </a:xfrm>
          <a:prstGeom prst="rect">
            <a:avLst/>
          </a:prstGeom>
        </p:spPr>
        <p:txBody>
          <a:bodyPr vert="horz" lIns="45720" rIns="45720">
            <a:normAutofit/>
          </a:bodyPr>
          <a:lstStyle/>
          <a:p>
            <a:pPr algn="r"/>
            <a:r>
              <a:rPr lang="en-US" sz="3000" dirty="0" smtClean="0">
                <a:solidFill>
                  <a:srgbClr val="FF0000"/>
                </a:solidFill>
              </a:rPr>
              <a:t>Best Practice: Involving </a:t>
            </a:r>
          </a:p>
          <a:p>
            <a:pPr algn="r"/>
            <a:r>
              <a:rPr lang="en-US" sz="3000" dirty="0" smtClean="0">
                <a:solidFill>
                  <a:srgbClr val="FF0000"/>
                </a:solidFill>
              </a:rPr>
              <a:t>Incarcerated Fathers</a:t>
            </a:r>
          </a:p>
          <a:p>
            <a:pPr algn="r"/>
            <a:r>
              <a:rPr lang="en-US" sz="2400" dirty="0" smtClean="0">
                <a:solidFill>
                  <a:srgbClr val="FF0000"/>
                </a:solidFill>
              </a:rPr>
              <a:t>Case Study: Hilo, Hawaii</a:t>
            </a:r>
          </a:p>
          <a:p>
            <a:endParaRPr lang="en-US" sz="2800" dirty="0" smtClean="0"/>
          </a:p>
          <a:p>
            <a:r>
              <a:rPr lang="en-US" sz="2000" dirty="0" smtClean="0"/>
              <a:t>Organizers in Hilo, Hawaii didn’t want to leave anyone out, so they began a project in partnership with the prison system to</a:t>
            </a:r>
          </a:p>
          <a:p>
            <a:r>
              <a:rPr lang="en-US" sz="2000" dirty="0" smtClean="0"/>
              <a:t>involve incarcerated fathers in the March. Fathers were encouraged to write letters to their children to inspire them to do their best in school. These men also wrote letters asking friends and family  to be surrogates by taking the men’s children to school on the first day.</a:t>
            </a:r>
          </a:p>
          <a:p>
            <a:r>
              <a:rPr lang="en-US" sz="2800" dirty="0" smtClean="0"/>
              <a:t> </a:t>
            </a:r>
          </a:p>
        </p:txBody>
      </p:sp>
      <p:pic>
        <p:nvPicPr>
          <p:cNvPr id="5" name="Picture 4" descr="BSP_MFM_logo.tif"/>
          <p:cNvPicPr>
            <a:picLocks noChangeAspect="1"/>
          </p:cNvPicPr>
          <p:nvPr/>
        </p:nvPicPr>
        <p:blipFill>
          <a:blip r:embed="rId3" cstate="print">
            <a:lum/>
          </a:blip>
          <a:stretch>
            <a:fillRect/>
          </a:stretch>
        </p:blipFill>
        <p:spPr>
          <a:xfrm>
            <a:off x="304801" y="228600"/>
            <a:ext cx="1888652" cy="15295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57200" y="457200"/>
            <a:ext cx="8229600" cy="6096000"/>
          </a:xfrm>
          <a:prstGeom prst="rect">
            <a:avLst/>
          </a:prstGeom>
        </p:spPr>
        <p:txBody>
          <a:bodyPr vert="horz" lIns="45720" rIns="45720">
            <a:noAutofit/>
          </a:bodyPr>
          <a:lstStyle/>
          <a:p>
            <a:pPr algn="r"/>
            <a:r>
              <a:rPr lang="en-US" sz="2800" dirty="0" smtClean="0">
                <a:solidFill>
                  <a:srgbClr val="FF0000"/>
                </a:solidFill>
              </a:rPr>
              <a:t>   </a:t>
            </a:r>
            <a:r>
              <a:rPr lang="en-US" sz="3000" dirty="0" smtClean="0">
                <a:solidFill>
                  <a:srgbClr val="FF0000"/>
                </a:solidFill>
              </a:rPr>
              <a:t>Best Practice: </a:t>
            </a:r>
          </a:p>
          <a:p>
            <a:pPr algn="r"/>
            <a:r>
              <a:rPr lang="en-US" sz="3000" dirty="0" smtClean="0">
                <a:solidFill>
                  <a:srgbClr val="FF0000"/>
                </a:solidFill>
              </a:rPr>
              <a:t>Street Outreach  </a:t>
            </a:r>
          </a:p>
          <a:p>
            <a:pPr algn="r"/>
            <a:r>
              <a:rPr lang="en-US" sz="2800" dirty="0" smtClean="0">
                <a:solidFill>
                  <a:srgbClr val="FF0000"/>
                </a:solidFill>
              </a:rPr>
              <a:t>              </a:t>
            </a:r>
            <a:r>
              <a:rPr lang="en-US" sz="2400" dirty="0" smtClean="0">
                <a:solidFill>
                  <a:srgbClr val="FF0000"/>
                </a:solidFill>
              </a:rPr>
              <a:t>Case Study: Chicago, Illinois</a:t>
            </a:r>
          </a:p>
          <a:p>
            <a:pPr algn="r"/>
            <a:endParaRPr lang="en-US" sz="2800" dirty="0" smtClean="0">
              <a:solidFill>
                <a:srgbClr val="00B0F0"/>
              </a:solidFill>
            </a:endParaRPr>
          </a:p>
          <a:p>
            <a:pPr algn="r"/>
            <a:endParaRPr lang="en-US" sz="2800" dirty="0" smtClean="0"/>
          </a:p>
          <a:p>
            <a:r>
              <a:rPr lang="en-US" sz="2000" dirty="0" smtClean="0"/>
              <a:t>In September, 2011 </a:t>
            </a:r>
            <a:r>
              <a:rPr lang="en-US" sz="2000" b="1" i="1" dirty="0" smtClean="0"/>
              <a:t>Million Father March </a:t>
            </a:r>
            <a:r>
              <a:rPr lang="en-US" sz="2000" dirty="0" smtClean="0"/>
              <a:t>organizers achieved the highest first-day-of-school attendance in more than two decades.  The Black Star Project managed massive outreach: visited homes, put up thousands of yard signs across the city and passed out tens of thousands of flyers at major city events and public transportation hubs during August and the first week of September.  </a:t>
            </a:r>
          </a:p>
          <a:p>
            <a:pPr algn="r"/>
            <a:endParaRPr lang="en-US" dirty="0" smtClean="0"/>
          </a:p>
          <a:p>
            <a:pPr algn="ctr"/>
            <a:endParaRPr lang="en-US" dirty="0" smtClean="0"/>
          </a:p>
          <a:p>
            <a:pPr algn="r"/>
            <a:endParaRPr lang="en-US" dirty="0" smtClean="0"/>
          </a:p>
          <a:p>
            <a:pPr algn="r"/>
            <a:r>
              <a:rPr lang="en-US" dirty="0" smtClean="0"/>
              <a:t>).</a:t>
            </a:r>
            <a:endParaRPr lang="en-US" dirty="0"/>
          </a:p>
        </p:txBody>
      </p:sp>
      <p:pic>
        <p:nvPicPr>
          <p:cNvPr id="6" name="Picture 5" descr="BSP_MFM_logo.tif"/>
          <p:cNvPicPr>
            <a:picLocks noChangeAspect="1"/>
          </p:cNvPicPr>
          <p:nvPr/>
        </p:nvPicPr>
        <p:blipFill>
          <a:blip r:embed="rId3" cstate="print">
            <a:lum/>
          </a:blip>
          <a:stretch>
            <a:fillRect/>
          </a:stretch>
        </p:blipFill>
        <p:spPr>
          <a:xfrm>
            <a:off x="304801" y="228600"/>
            <a:ext cx="1888652" cy="15295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57200" y="457200"/>
            <a:ext cx="8229600" cy="6096000"/>
          </a:xfrm>
          <a:prstGeom prst="rect">
            <a:avLst/>
          </a:prstGeom>
        </p:spPr>
        <p:txBody>
          <a:bodyPr vert="horz" lIns="45720" rIns="45720">
            <a:noAutofit/>
          </a:bodyPr>
          <a:lstStyle/>
          <a:p>
            <a:pPr algn="r"/>
            <a:r>
              <a:rPr lang="en-US" sz="2800" dirty="0" smtClean="0">
                <a:solidFill>
                  <a:srgbClr val="FF0000"/>
                </a:solidFill>
              </a:rPr>
              <a:t>                  </a:t>
            </a:r>
            <a:r>
              <a:rPr lang="en-US" sz="3000" dirty="0" smtClean="0">
                <a:solidFill>
                  <a:srgbClr val="FF0000"/>
                </a:solidFill>
              </a:rPr>
              <a:t>Best Practice: </a:t>
            </a:r>
          </a:p>
          <a:p>
            <a:pPr algn="r"/>
            <a:r>
              <a:rPr lang="en-US" sz="3000" dirty="0" smtClean="0">
                <a:solidFill>
                  <a:srgbClr val="FF0000"/>
                </a:solidFill>
              </a:rPr>
              <a:t>Elected Officials and Earned Media</a:t>
            </a:r>
          </a:p>
          <a:p>
            <a:pPr algn="r"/>
            <a:r>
              <a:rPr lang="en-US" sz="2800" dirty="0" smtClean="0">
                <a:solidFill>
                  <a:srgbClr val="FF0000"/>
                </a:solidFill>
              </a:rPr>
              <a:t>                </a:t>
            </a:r>
            <a:r>
              <a:rPr lang="en-US" sz="2400" dirty="0" smtClean="0">
                <a:solidFill>
                  <a:srgbClr val="FF0000"/>
                </a:solidFill>
              </a:rPr>
              <a:t>Case Study: Chicago, Illinois</a:t>
            </a:r>
          </a:p>
          <a:p>
            <a:pPr algn="r"/>
            <a:endParaRPr lang="en-US" sz="1400" dirty="0" smtClean="0"/>
          </a:p>
          <a:p>
            <a:endParaRPr lang="en-US" dirty="0" smtClean="0"/>
          </a:p>
          <a:p>
            <a:r>
              <a:rPr lang="en-US" dirty="0" smtClean="0"/>
              <a:t>Congressmen Danny Davis, Commissioner Robert Steele, and Aldermen Pat Dowell, Willie Cochran, and </a:t>
            </a:r>
            <a:r>
              <a:rPr lang="en-US" dirty="0" err="1" smtClean="0"/>
              <a:t>Lona</a:t>
            </a:r>
            <a:r>
              <a:rPr lang="en-US" dirty="0" smtClean="0"/>
              <a:t> Lane were among the elected officials who welcomed students and fathers on the first day at schools during the </a:t>
            </a:r>
            <a:r>
              <a:rPr lang="en-US" b="1" i="1" dirty="0" smtClean="0"/>
              <a:t>Million Father March  </a:t>
            </a:r>
            <a:r>
              <a:rPr lang="en-US" dirty="0" smtClean="0"/>
              <a:t>in Chicago.  The Black Star Project coordinated a media campaign that earned coverage by all the major local television outlets (CBS, NBC, ABC, WGN, CLTV, FOX, and CAN-TV), radio stations (WBEZ, WBBM, WVAZ), and print media (Chicago Tribune, Chicago Sun-Times, and the Chicago Defender)</a:t>
            </a:r>
          </a:p>
          <a:p>
            <a:pPr algn="r"/>
            <a:endParaRPr lang="en-US" dirty="0" smtClean="0"/>
          </a:p>
          <a:p>
            <a:pPr algn="ctr"/>
            <a:endParaRPr lang="en-US" dirty="0" smtClean="0"/>
          </a:p>
          <a:p>
            <a:pPr algn="r"/>
            <a:endParaRPr lang="en-US" dirty="0"/>
          </a:p>
        </p:txBody>
      </p:sp>
      <p:pic>
        <p:nvPicPr>
          <p:cNvPr id="6" name="Picture 5" descr="BSP_MFM_logo.tif"/>
          <p:cNvPicPr>
            <a:picLocks noChangeAspect="1"/>
          </p:cNvPicPr>
          <p:nvPr/>
        </p:nvPicPr>
        <p:blipFill>
          <a:blip r:embed="rId3" cstate="print">
            <a:lum/>
          </a:blip>
          <a:stretch>
            <a:fillRect/>
          </a:stretch>
        </p:blipFill>
        <p:spPr>
          <a:xfrm>
            <a:off x="304801" y="228600"/>
            <a:ext cx="1888652" cy="15295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09600" y="381000"/>
            <a:ext cx="7772400" cy="5715000"/>
          </a:xfrm>
          <a:prstGeom prst="rect">
            <a:avLst/>
          </a:prstGeom>
        </p:spPr>
        <p:txBody>
          <a:bodyPr vert="horz" lIns="45720" rIns="45720">
            <a:normAutofit/>
          </a:bodyPr>
          <a:lstStyle/>
          <a:p>
            <a:endParaRPr lang="en-US" sz="2800" dirty="0" smtClean="0"/>
          </a:p>
        </p:txBody>
      </p:sp>
      <p:sp>
        <p:nvSpPr>
          <p:cNvPr id="8" name="TextBox 7"/>
          <p:cNvSpPr txBox="1"/>
          <p:nvPr/>
        </p:nvSpPr>
        <p:spPr>
          <a:xfrm>
            <a:off x="457200" y="457200"/>
            <a:ext cx="8229600" cy="5693866"/>
          </a:xfrm>
          <a:prstGeom prst="rect">
            <a:avLst/>
          </a:prstGeom>
          <a:noFill/>
        </p:spPr>
        <p:txBody>
          <a:bodyPr wrap="square" rtlCol="0">
            <a:spAutoFit/>
          </a:bodyPr>
          <a:lstStyle/>
          <a:p>
            <a:pPr algn="r"/>
            <a:r>
              <a:rPr lang="en-US" sz="3000" dirty="0" smtClean="0">
                <a:solidFill>
                  <a:srgbClr val="FF0000"/>
                </a:solidFill>
              </a:rPr>
              <a:t>				History of the</a:t>
            </a:r>
          </a:p>
          <a:p>
            <a:pPr algn="r"/>
            <a:r>
              <a:rPr lang="en-US" sz="3000" b="1" i="1" dirty="0" smtClean="0">
                <a:solidFill>
                  <a:srgbClr val="FF0000"/>
                </a:solidFill>
              </a:rPr>
              <a:t>Million Father March</a:t>
            </a:r>
            <a:endParaRPr lang="en-US" sz="3000" dirty="0" smtClean="0">
              <a:solidFill>
                <a:srgbClr val="FF0000"/>
              </a:solidFill>
            </a:endParaRPr>
          </a:p>
          <a:p>
            <a:pPr algn="r"/>
            <a:endParaRPr lang="en-US" dirty="0" smtClean="0">
              <a:solidFill>
                <a:srgbClr val="FF0000"/>
              </a:solidFill>
            </a:endParaRPr>
          </a:p>
          <a:p>
            <a:pPr algn="ctr"/>
            <a:endParaRPr lang="en-US" sz="2400" b="1" i="1" dirty="0" smtClean="0"/>
          </a:p>
          <a:p>
            <a:pPr algn="ctr"/>
            <a:r>
              <a:rPr lang="en-US" sz="2400" b="1" i="1" dirty="0" smtClean="0"/>
              <a:t>Million Father March </a:t>
            </a:r>
            <a:r>
              <a:rPr lang="en-US" sz="2400" dirty="0" smtClean="0"/>
              <a:t>in Illinois</a:t>
            </a:r>
          </a:p>
          <a:p>
            <a:endParaRPr lang="en-US" dirty="0" smtClean="0"/>
          </a:p>
          <a:p>
            <a:endParaRPr lang="en-US" dirty="0" smtClean="0"/>
          </a:p>
          <a:p>
            <a:pPr algn="ctr"/>
            <a:r>
              <a:rPr lang="en-US" u="sng" dirty="0" smtClean="0">
                <a:hlinkClick r:id="rId3"/>
              </a:rPr>
              <a:t>http://www.youtube.com/watch?v=mnnYWV7OJbk</a:t>
            </a:r>
            <a:endParaRPr lang="en-US" u="sng" dirty="0" smtClean="0"/>
          </a:p>
          <a:p>
            <a:endParaRPr lang="en-US" u="sng" dirty="0" smtClean="0"/>
          </a:p>
          <a:p>
            <a:endParaRPr lang="en-US" u="sng" dirty="0" smtClean="0"/>
          </a:p>
          <a:p>
            <a:endParaRPr lang="en-US" u="sng"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 name="Picture 5" descr="BSP_MFM_logo.tif"/>
          <p:cNvPicPr>
            <a:picLocks noChangeAspect="1"/>
          </p:cNvPicPr>
          <p:nvPr/>
        </p:nvPicPr>
        <p:blipFill>
          <a:blip r:embed="rId4" cstate="print">
            <a:lum/>
          </a:blip>
          <a:stretch>
            <a:fillRect/>
          </a:stretch>
        </p:blipFill>
        <p:spPr>
          <a:xfrm>
            <a:off x="304801" y="228600"/>
            <a:ext cx="1888652" cy="15295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2" descr="http://blackstarproject.org/action/images/stories/mfm2009quinn.jpg"/>
          <p:cNvPicPr>
            <a:picLocks noChangeAspect="1" noChangeArrowheads="1"/>
          </p:cNvPicPr>
          <p:nvPr/>
        </p:nvPicPr>
        <p:blipFill>
          <a:blip r:embed="rId5" cstate="print"/>
          <a:srcRect/>
          <a:stretch>
            <a:fillRect/>
          </a:stretch>
        </p:blipFill>
        <p:spPr bwMode="auto">
          <a:xfrm>
            <a:off x="1981200" y="3505200"/>
            <a:ext cx="4773168" cy="300532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57200" y="457200"/>
            <a:ext cx="8229600" cy="6934200"/>
          </a:xfrm>
          <a:prstGeom prst="rect">
            <a:avLst/>
          </a:prstGeom>
        </p:spPr>
        <p:txBody>
          <a:bodyPr vert="horz" lIns="45720" rIns="45720">
            <a:noAutofit/>
          </a:bodyPr>
          <a:lstStyle/>
          <a:p>
            <a:pPr algn="r"/>
            <a:endParaRPr lang="en-US" sz="2400" dirty="0" smtClean="0"/>
          </a:p>
          <a:p>
            <a:pPr algn="ctr"/>
            <a:r>
              <a:rPr lang="en-US" sz="2400" dirty="0" smtClean="0"/>
              <a:t>The Black Star Project’s motto is:  </a:t>
            </a:r>
          </a:p>
          <a:p>
            <a:pPr algn="ctr"/>
            <a:r>
              <a:rPr lang="en-US" sz="2400" dirty="0" smtClean="0"/>
              <a:t>Any Man; Any School; Any Child!! </a:t>
            </a:r>
          </a:p>
          <a:p>
            <a:pPr algn="ctr"/>
            <a:r>
              <a:rPr lang="en-US" sz="2400" dirty="0" smtClean="0"/>
              <a:t>Be There!!</a:t>
            </a:r>
          </a:p>
          <a:p>
            <a:pPr algn="ctr"/>
            <a:r>
              <a:rPr lang="en-US" sz="3600" b="1" i="1" dirty="0" smtClean="0"/>
              <a:t>The Million Father March 2013</a:t>
            </a:r>
            <a:endParaRPr lang="en-US" sz="3600" b="1" i="1" dirty="0"/>
          </a:p>
        </p:txBody>
      </p:sp>
      <p:pic>
        <p:nvPicPr>
          <p:cNvPr id="6" name="Picture 5" descr="BSP_MFM_logo.tif"/>
          <p:cNvPicPr>
            <a:picLocks noChangeAspect="1"/>
          </p:cNvPicPr>
          <p:nvPr/>
        </p:nvPicPr>
        <p:blipFill>
          <a:blip r:embed="rId3" cstate="print">
            <a:lum/>
          </a:blip>
          <a:stretch>
            <a:fillRect/>
          </a:stretch>
        </p:blipFill>
        <p:spPr>
          <a:xfrm>
            <a:off x="304801" y="228600"/>
            <a:ext cx="1888652" cy="15295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3794" name="Picture 2" descr="http://www.denalischool.org/wp-content/uploads/2011/07/Duncan.jpg"/>
          <p:cNvPicPr>
            <a:picLocks noChangeAspect="1" noChangeArrowheads="1"/>
          </p:cNvPicPr>
          <p:nvPr/>
        </p:nvPicPr>
        <p:blipFill>
          <a:blip r:embed="rId4" cstate="print"/>
          <a:srcRect/>
          <a:stretch>
            <a:fillRect/>
          </a:stretch>
        </p:blipFill>
        <p:spPr bwMode="auto">
          <a:xfrm>
            <a:off x="2362200" y="2514600"/>
            <a:ext cx="4093830" cy="30766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09600" y="457200"/>
            <a:ext cx="7772400" cy="5638800"/>
          </a:xfrm>
          <a:prstGeom prst="rect">
            <a:avLst/>
          </a:prstGeom>
        </p:spPr>
        <p:txBody>
          <a:bodyPr vert="horz" lIns="45720" rIns="45720">
            <a:normAutofit/>
          </a:bodyPr>
          <a:lstStyle/>
          <a:p>
            <a:endParaRPr lang="en-US" sz="2800" dirty="0" smtClean="0"/>
          </a:p>
        </p:txBody>
      </p:sp>
      <p:sp>
        <p:nvSpPr>
          <p:cNvPr id="8" name="TextBox 7"/>
          <p:cNvSpPr txBox="1"/>
          <p:nvPr/>
        </p:nvSpPr>
        <p:spPr>
          <a:xfrm>
            <a:off x="762000" y="457200"/>
            <a:ext cx="7924800" cy="7478970"/>
          </a:xfrm>
          <a:prstGeom prst="rect">
            <a:avLst/>
          </a:prstGeom>
          <a:noFill/>
        </p:spPr>
        <p:txBody>
          <a:bodyPr wrap="square" rtlCol="0">
            <a:spAutoFit/>
          </a:bodyPr>
          <a:lstStyle/>
          <a:p>
            <a:pPr algn="r"/>
            <a:r>
              <a:rPr lang="en-US" sz="3000" dirty="0" smtClean="0">
                <a:solidFill>
                  <a:srgbClr val="FF0000"/>
                </a:solidFill>
              </a:rPr>
              <a:t>What is the </a:t>
            </a:r>
            <a:r>
              <a:rPr lang="en-US" sz="3000" b="1" i="1" dirty="0" smtClean="0">
                <a:solidFill>
                  <a:srgbClr val="FF0000"/>
                </a:solidFill>
              </a:rPr>
              <a:t>Million Father March </a:t>
            </a:r>
            <a:r>
              <a:rPr lang="en-US" sz="3000" dirty="0" smtClean="0">
                <a:solidFill>
                  <a:srgbClr val="FF0000"/>
                </a:solidFill>
              </a:rPr>
              <a:t>?</a:t>
            </a:r>
          </a:p>
          <a:p>
            <a:pPr algn="r"/>
            <a:endParaRPr lang="en-US" dirty="0" smtClean="0">
              <a:solidFill>
                <a:srgbClr val="FF0000"/>
              </a:solidFill>
            </a:endParaRPr>
          </a:p>
          <a:p>
            <a:pPr algn="r"/>
            <a:endParaRPr lang="en-US" dirty="0" smtClean="0">
              <a:solidFill>
                <a:srgbClr val="FF0000"/>
              </a:solidFill>
            </a:endParaRPr>
          </a:p>
          <a:p>
            <a:pPr algn="r"/>
            <a:endParaRPr lang="en-US" dirty="0" smtClean="0">
              <a:solidFill>
                <a:srgbClr val="FF0000"/>
              </a:solidFill>
            </a:endParaRPr>
          </a:p>
          <a:p>
            <a:endParaRPr lang="en-US" dirty="0" smtClean="0"/>
          </a:p>
          <a:p>
            <a:r>
              <a:rPr lang="en-US" dirty="0" smtClean="0"/>
              <a:t>The </a:t>
            </a:r>
            <a:r>
              <a:rPr lang="en-US" b="1" i="1" dirty="0" smtClean="0"/>
              <a:t>Million Father March </a:t>
            </a:r>
            <a:r>
              <a:rPr lang="en-US" dirty="0" smtClean="0"/>
              <a:t>is fathers and men accompanying their children to school on the first day of the school year.  These fathers become an honor guard of strong, positive men supporting all children at schools.  The </a:t>
            </a:r>
            <a:r>
              <a:rPr lang="en-US" b="1" i="1" dirty="0" smtClean="0"/>
              <a:t>Million Father March </a:t>
            </a:r>
            <a:r>
              <a:rPr lang="en-US" dirty="0" smtClean="0"/>
              <a:t> also marks the beginning of a year-long commitment by men to children educationally, socially, financially, emotionally and spiritually.</a:t>
            </a:r>
          </a:p>
          <a:p>
            <a:endParaRPr lang="en-US" dirty="0" smtClean="0"/>
          </a:p>
          <a:p>
            <a:endParaRPr lang="en-US" dirty="0" smtClean="0"/>
          </a:p>
          <a:p>
            <a:endParaRPr lang="en-US" dirty="0" smtClean="0"/>
          </a:p>
          <a:p>
            <a:pPr algn="r"/>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 name="Picture 5" descr="BSP_MFM_logo.tif"/>
          <p:cNvPicPr>
            <a:picLocks noChangeAspect="1"/>
          </p:cNvPicPr>
          <p:nvPr/>
        </p:nvPicPr>
        <p:blipFill>
          <a:blip r:embed="rId3" cstate="print">
            <a:lum/>
          </a:blip>
          <a:stretch>
            <a:fillRect/>
          </a:stretch>
        </p:blipFill>
        <p:spPr>
          <a:xfrm>
            <a:off x="304801" y="228600"/>
            <a:ext cx="1888652" cy="15295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6628" name="Picture 4" descr="http://farm4.static.flickr.com/3440/3853606106_77b7626c62.jpg"/>
          <p:cNvPicPr>
            <a:picLocks noChangeAspect="1" noChangeArrowheads="1"/>
          </p:cNvPicPr>
          <p:nvPr/>
        </p:nvPicPr>
        <p:blipFill>
          <a:blip r:embed="rId4" cstate="print"/>
          <a:srcRect/>
          <a:stretch>
            <a:fillRect/>
          </a:stretch>
        </p:blipFill>
        <p:spPr bwMode="auto">
          <a:xfrm>
            <a:off x="2819400" y="3810000"/>
            <a:ext cx="3905250" cy="285572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09600" y="381000"/>
            <a:ext cx="7772400" cy="5715000"/>
          </a:xfrm>
          <a:prstGeom prst="rect">
            <a:avLst/>
          </a:prstGeom>
        </p:spPr>
        <p:txBody>
          <a:bodyPr vert="horz" lIns="45720" rIns="45720">
            <a:normAutofit/>
          </a:bodyPr>
          <a:lstStyle/>
          <a:p>
            <a:endParaRPr lang="en-US" sz="2800" dirty="0" smtClean="0"/>
          </a:p>
        </p:txBody>
      </p:sp>
      <p:sp>
        <p:nvSpPr>
          <p:cNvPr id="8" name="TextBox 7"/>
          <p:cNvSpPr txBox="1"/>
          <p:nvPr/>
        </p:nvSpPr>
        <p:spPr>
          <a:xfrm>
            <a:off x="533400" y="457200"/>
            <a:ext cx="8153400" cy="4431983"/>
          </a:xfrm>
          <a:prstGeom prst="rect">
            <a:avLst/>
          </a:prstGeom>
          <a:noFill/>
        </p:spPr>
        <p:txBody>
          <a:bodyPr wrap="square" rtlCol="0">
            <a:spAutoFit/>
          </a:bodyPr>
          <a:lstStyle/>
          <a:p>
            <a:pPr algn="r"/>
            <a:r>
              <a:rPr lang="en-US" sz="3000" dirty="0" smtClean="0">
                <a:solidFill>
                  <a:srgbClr val="FF0000"/>
                </a:solidFill>
              </a:rPr>
              <a:t>				History of the</a:t>
            </a:r>
          </a:p>
          <a:p>
            <a:pPr algn="r"/>
            <a:r>
              <a:rPr lang="en-US" sz="3000" b="1" i="1" dirty="0" smtClean="0">
                <a:solidFill>
                  <a:srgbClr val="FF0000"/>
                </a:solidFill>
              </a:rPr>
              <a:t>Million Father March</a:t>
            </a:r>
            <a:endParaRPr lang="en-US" sz="3000" dirty="0" smtClean="0">
              <a:solidFill>
                <a:srgbClr val="FF0000"/>
              </a:solidFill>
            </a:endParaRPr>
          </a:p>
          <a:p>
            <a:pPr algn="r"/>
            <a:endParaRPr lang="en-US" dirty="0" smtClean="0">
              <a:solidFill>
                <a:srgbClr val="FF0000"/>
              </a:solidFill>
            </a:endParaRPr>
          </a:p>
          <a:p>
            <a:pPr algn="r"/>
            <a:endParaRPr lang="en-US" dirty="0" smtClean="0">
              <a:solidFill>
                <a:srgbClr val="FF0000"/>
              </a:solidFill>
            </a:endParaRPr>
          </a:p>
          <a:p>
            <a:pPr algn="ctr"/>
            <a:r>
              <a:rPr lang="en-US" sz="2400" b="1" i="1" dirty="0" smtClean="0"/>
              <a:t>Million Father March </a:t>
            </a:r>
            <a:r>
              <a:rPr lang="en-US" sz="2400" dirty="0" smtClean="0"/>
              <a:t>in California</a:t>
            </a:r>
          </a:p>
          <a:p>
            <a:endParaRPr lang="en-US" dirty="0" smtClean="0"/>
          </a:p>
          <a:p>
            <a:r>
              <a:rPr lang="en-US" u="sng" dirty="0" smtClean="0">
                <a:hlinkClick r:id="rId3"/>
              </a:rPr>
              <a:t>http://www.youtube.com/watch?v=ILpS9bD_B6Q</a:t>
            </a:r>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 name="Picture 5" descr="BSP_MFM_logo.tif"/>
          <p:cNvPicPr>
            <a:picLocks noChangeAspect="1"/>
          </p:cNvPicPr>
          <p:nvPr/>
        </p:nvPicPr>
        <p:blipFill>
          <a:blip r:embed="rId4" cstate="print">
            <a:lum/>
          </a:blip>
          <a:stretch>
            <a:fillRect/>
          </a:stretch>
        </p:blipFill>
        <p:spPr>
          <a:xfrm>
            <a:off x="304801" y="228600"/>
            <a:ext cx="1888652" cy="15295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6" name="Picture 2"/>
          <p:cNvPicPr>
            <a:picLocks noChangeAspect="1" noChangeArrowheads="1"/>
          </p:cNvPicPr>
          <p:nvPr/>
        </p:nvPicPr>
        <p:blipFill>
          <a:blip r:embed="rId5" cstate="print"/>
          <a:srcRect l="13470" t="8333" r="37921" b="6250"/>
          <a:stretch>
            <a:fillRect/>
          </a:stretch>
        </p:blipFill>
        <p:spPr bwMode="auto">
          <a:xfrm>
            <a:off x="4572000" y="2971800"/>
            <a:ext cx="3316559" cy="32766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09600" y="381000"/>
            <a:ext cx="7772400" cy="5715000"/>
          </a:xfrm>
          <a:prstGeom prst="rect">
            <a:avLst/>
          </a:prstGeom>
        </p:spPr>
        <p:txBody>
          <a:bodyPr vert="horz" lIns="45720" rIns="45720">
            <a:normAutofit/>
          </a:bodyPr>
          <a:lstStyle/>
          <a:p>
            <a:endParaRPr lang="en-US" sz="2800" dirty="0" smtClean="0"/>
          </a:p>
        </p:txBody>
      </p:sp>
      <p:sp>
        <p:nvSpPr>
          <p:cNvPr id="8" name="TextBox 7"/>
          <p:cNvSpPr txBox="1"/>
          <p:nvPr/>
        </p:nvSpPr>
        <p:spPr>
          <a:xfrm>
            <a:off x="457200" y="457200"/>
            <a:ext cx="8229600" cy="6414909"/>
          </a:xfrm>
          <a:prstGeom prst="rect">
            <a:avLst/>
          </a:prstGeom>
          <a:noFill/>
        </p:spPr>
        <p:txBody>
          <a:bodyPr wrap="square" rtlCol="0">
            <a:spAutoFit/>
          </a:bodyPr>
          <a:lstStyle/>
          <a:p>
            <a:pPr algn="r"/>
            <a:r>
              <a:rPr lang="en-US" sz="3000" dirty="0" smtClean="0">
                <a:solidFill>
                  <a:srgbClr val="FF0000"/>
                </a:solidFill>
              </a:rPr>
              <a:t>			History of the</a:t>
            </a:r>
          </a:p>
          <a:p>
            <a:pPr algn="r"/>
            <a:r>
              <a:rPr lang="en-US" sz="3000" b="1" i="1" dirty="0" smtClean="0">
                <a:solidFill>
                  <a:srgbClr val="FF0000"/>
                </a:solidFill>
              </a:rPr>
              <a:t>Million Father March</a:t>
            </a:r>
            <a:endParaRPr lang="en-US" sz="3000" dirty="0" smtClean="0">
              <a:solidFill>
                <a:srgbClr val="FF0000"/>
              </a:solidFill>
            </a:endParaRPr>
          </a:p>
          <a:p>
            <a:endParaRPr lang="en-US" sz="3000" dirty="0" smtClean="0">
              <a:solidFill>
                <a:srgbClr val="FF0000"/>
              </a:solidFill>
            </a:endParaRPr>
          </a:p>
          <a:p>
            <a:pPr algn="r"/>
            <a:endParaRPr lang="en-US" dirty="0" smtClean="0">
              <a:solidFill>
                <a:srgbClr val="FF0000"/>
              </a:solidFill>
            </a:endParaRPr>
          </a:p>
          <a:p>
            <a:r>
              <a:rPr lang="en-US" dirty="0" smtClean="0"/>
              <a:t>Ten men started the </a:t>
            </a:r>
            <a:r>
              <a:rPr lang="en-US" b="1" i="1" dirty="0" smtClean="0"/>
              <a:t>Million Father March </a:t>
            </a:r>
            <a:r>
              <a:rPr lang="en-US" dirty="0" smtClean="0"/>
              <a:t>in 2004 in the basement of  St. Paul and the Redeemer Church on the South Side of Chicago.</a:t>
            </a:r>
          </a:p>
          <a:p>
            <a:endParaRPr lang="en-US" dirty="0" smtClean="0"/>
          </a:p>
          <a:p>
            <a:r>
              <a:rPr lang="en-US" dirty="0" smtClean="0"/>
              <a:t>Combined two ideas:</a:t>
            </a:r>
          </a:p>
          <a:p>
            <a:endParaRPr lang="en-US" dirty="0" smtClean="0"/>
          </a:p>
          <a:p>
            <a:pPr marL="342900" indent="-342900"/>
            <a:r>
              <a:rPr lang="en-US" dirty="0" smtClean="0"/>
              <a:t>1.  </a:t>
            </a:r>
            <a:r>
              <a:rPr lang="en-US" u="sng" dirty="0" smtClean="0"/>
              <a:t>Million Man March</a:t>
            </a:r>
          </a:p>
          <a:p>
            <a:pPr marL="342900" indent="-342900"/>
            <a:r>
              <a:rPr lang="en-US" dirty="0" smtClean="0"/>
              <a:t>2.  Fathers in South America</a:t>
            </a:r>
          </a:p>
          <a:p>
            <a:pPr marL="342900" indent="-342900"/>
            <a:r>
              <a:rPr lang="en-US" dirty="0" smtClean="0"/>
              <a:t> </a:t>
            </a:r>
          </a:p>
          <a:p>
            <a:endParaRPr lang="en-US" dirty="0" smtClean="0"/>
          </a:p>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 name="Picture 5" descr="BSP_MFM_logo.tif"/>
          <p:cNvPicPr>
            <a:picLocks noChangeAspect="1"/>
          </p:cNvPicPr>
          <p:nvPr/>
        </p:nvPicPr>
        <p:blipFill>
          <a:blip r:embed="rId3" cstate="print">
            <a:lum/>
          </a:blip>
          <a:stretch>
            <a:fillRect/>
          </a:stretch>
        </p:blipFill>
        <p:spPr>
          <a:xfrm>
            <a:off x="304801" y="228600"/>
            <a:ext cx="1888652" cy="15295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4818" name="Picture 2" descr="http://www.kwanzaaguide.com/siteImages/images/million_man_march.jpg"/>
          <p:cNvPicPr>
            <a:picLocks noChangeAspect="1" noChangeArrowheads="1"/>
          </p:cNvPicPr>
          <p:nvPr/>
        </p:nvPicPr>
        <p:blipFill>
          <a:blip r:embed="rId4" cstate="print"/>
          <a:srcRect/>
          <a:stretch>
            <a:fillRect/>
          </a:stretch>
        </p:blipFill>
        <p:spPr bwMode="auto">
          <a:xfrm>
            <a:off x="4343399" y="3276600"/>
            <a:ext cx="3965263" cy="263029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09600" y="381000"/>
            <a:ext cx="7772400" cy="5715000"/>
          </a:xfrm>
          <a:prstGeom prst="rect">
            <a:avLst/>
          </a:prstGeom>
        </p:spPr>
        <p:txBody>
          <a:bodyPr vert="horz" lIns="45720" rIns="45720">
            <a:normAutofit/>
          </a:bodyPr>
          <a:lstStyle/>
          <a:p>
            <a:endParaRPr lang="en-US" sz="2800" dirty="0" smtClean="0"/>
          </a:p>
        </p:txBody>
      </p:sp>
      <p:sp>
        <p:nvSpPr>
          <p:cNvPr id="8" name="TextBox 7"/>
          <p:cNvSpPr txBox="1"/>
          <p:nvPr/>
        </p:nvSpPr>
        <p:spPr>
          <a:xfrm>
            <a:off x="457200" y="457201"/>
            <a:ext cx="8229600" cy="5724644"/>
          </a:xfrm>
          <a:prstGeom prst="rect">
            <a:avLst/>
          </a:prstGeom>
          <a:noFill/>
        </p:spPr>
        <p:txBody>
          <a:bodyPr wrap="square" rtlCol="0">
            <a:spAutoFit/>
          </a:bodyPr>
          <a:lstStyle/>
          <a:p>
            <a:pPr algn="r"/>
            <a:r>
              <a:rPr lang="en-US" sz="3000" dirty="0" smtClean="0">
                <a:solidFill>
                  <a:srgbClr val="FF0000"/>
                </a:solidFill>
              </a:rPr>
              <a:t>History of the</a:t>
            </a:r>
          </a:p>
          <a:p>
            <a:pPr algn="r"/>
            <a:r>
              <a:rPr lang="en-US" sz="3000" b="1" i="1" dirty="0" smtClean="0">
                <a:solidFill>
                  <a:srgbClr val="FF0000"/>
                </a:solidFill>
              </a:rPr>
              <a:t>Million Father March</a:t>
            </a:r>
            <a:endParaRPr lang="en-US" sz="3000" dirty="0" smtClean="0">
              <a:solidFill>
                <a:srgbClr val="FF0000"/>
              </a:solidFill>
            </a:endParaRPr>
          </a:p>
          <a:p>
            <a:pPr algn="r"/>
            <a:endParaRPr lang="en-US" dirty="0" smtClean="0">
              <a:solidFill>
                <a:srgbClr val="FF0000"/>
              </a:solidFill>
            </a:endParaRPr>
          </a:p>
          <a:p>
            <a:pPr algn="r"/>
            <a:endParaRPr lang="en-US" dirty="0" smtClean="0">
              <a:solidFill>
                <a:srgbClr val="FF0000"/>
              </a:solidFill>
            </a:endParaRPr>
          </a:p>
          <a:p>
            <a:r>
              <a:rPr lang="en-US" u="sng" dirty="0" smtClean="0">
                <a:solidFill>
                  <a:srgbClr val="FF0000"/>
                </a:solidFill>
              </a:rPr>
              <a:t>Year	Number of Cities	 Men and Fathers Participating</a:t>
            </a:r>
          </a:p>
          <a:p>
            <a:r>
              <a:rPr lang="en-US" dirty="0" smtClean="0"/>
              <a:t>2004 	25			40,000</a:t>
            </a:r>
          </a:p>
          <a:p>
            <a:r>
              <a:rPr lang="en-US" dirty="0" smtClean="0"/>
              <a:t>2005	83			150,000</a:t>
            </a:r>
          </a:p>
          <a:p>
            <a:r>
              <a:rPr lang="en-US" dirty="0" smtClean="0"/>
              <a:t>2006	127			250,000</a:t>
            </a:r>
          </a:p>
          <a:p>
            <a:r>
              <a:rPr lang="en-US" dirty="0" smtClean="0"/>
              <a:t>2007	235			400,000</a:t>
            </a:r>
          </a:p>
          <a:p>
            <a:r>
              <a:rPr lang="en-US" dirty="0" smtClean="0"/>
              <a:t>2008	475			600,000</a:t>
            </a:r>
          </a:p>
          <a:p>
            <a:r>
              <a:rPr lang="en-US" dirty="0" smtClean="0"/>
              <a:t>2009	487			580,000</a:t>
            </a:r>
          </a:p>
          <a:p>
            <a:r>
              <a:rPr lang="en-US" dirty="0" smtClean="0"/>
              <a:t>2010	609			800,000</a:t>
            </a:r>
          </a:p>
          <a:p>
            <a:pPr marL="342900" indent="-342900">
              <a:buAutoNum type="arabicPlain" startAt="2011"/>
            </a:pPr>
            <a:r>
              <a:rPr lang="en-US" dirty="0" smtClean="0"/>
              <a:t>     767			1,050,000</a:t>
            </a:r>
          </a:p>
          <a:p>
            <a:pPr marL="342900" indent="-342900">
              <a:buAutoNum type="arabicPlain" startAt="2011"/>
            </a:pPr>
            <a:r>
              <a:rPr lang="en-US" dirty="0" smtClean="0"/>
              <a:t>     525</a:t>
            </a:r>
            <a:r>
              <a:rPr lang="en-US" dirty="0" smtClean="0">
                <a:solidFill>
                  <a:srgbClr val="FF0000"/>
                </a:solidFill>
              </a:rPr>
              <a:t>			</a:t>
            </a:r>
            <a:r>
              <a:rPr lang="en-US" dirty="0" smtClean="0"/>
              <a:t>1,000,000</a:t>
            </a:r>
          </a:p>
          <a:p>
            <a:pPr marL="342900" indent="-342900"/>
            <a:endParaRPr lang="en-US" dirty="0" smtClean="0"/>
          </a:p>
          <a:p>
            <a:endParaRPr lang="en-US" dirty="0" smtClean="0"/>
          </a:p>
          <a:p>
            <a:endParaRPr lang="en-US" dirty="0" smtClean="0"/>
          </a:p>
          <a:p>
            <a:endParaRPr lang="en-US" dirty="0" smtClean="0"/>
          </a:p>
          <a:p>
            <a:endParaRPr lang="en-US" dirty="0"/>
          </a:p>
        </p:txBody>
      </p:sp>
      <p:pic>
        <p:nvPicPr>
          <p:cNvPr id="6" name="Picture 5" descr="BSP_MFM_logo.tif"/>
          <p:cNvPicPr>
            <a:picLocks noChangeAspect="1"/>
          </p:cNvPicPr>
          <p:nvPr/>
        </p:nvPicPr>
        <p:blipFill>
          <a:blip r:embed="rId3" cstate="print">
            <a:lum/>
          </a:blip>
          <a:stretch>
            <a:fillRect/>
          </a:stretch>
        </p:blipFill>
        <p:spPr>
          <a:xfrm>
            <a:off x="304801" y="228600"/>
            <a:ext cx="1888652" cy="15295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6866" name="Picture 2" descr="Reynaldo Cruz with son, Juan.">
            <a:hlinkClick r:id="rId4"/>
          </p:cNvPr>
          <p:cNvPicPr>
            <a:picLocks noChangeAspect="1" noChangeArrowheads="1"/>
          </p:cNvPicPr>
          <p:nvPr/>
        </p:nvPicPr>
        <p:blipFill>
          <a:blip r:embed="rId5" cstate="print"/>
          <a:srcRect/>
          <a:stretch>
            <a:fillRect/>
          </a:stretch>
        </p:blipFill>
        <p:spPr bwMode="auto">
          <a:xfrm>
            <a:off x="5791200" y="2743200"/>
            <a:ext cx="2893219" cy="38576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57200" y="457200"/>
            <a:ext cx="8229600" cy="5181600"/>
          </a:xfrm>
          <a:prstGeom prst="rect">
            <a:avLst/>
          </a:prstGeom>
        </p:spPr>
        <p:txBody>
          <a:bodyPr vert="horz" lIns="45720" rIns="45720">
            <a:normAutofit fontScale="70000" lnSpcReduction="20000"/>
          </a:bodyPr>
          <a:lstStyle/>
          <a:p>
            <a:pPr algn="r"/>
            <a:r>
              <a:rPr lang="en-US" sz="4300" b="1" i="1" dirty="0" smtClean="0">
                <a:solidFill>
                  <a:srgbClr val="FF0000"/>
                </a:solidFill>
              </a:rPr>
              <a:t>Million Father March 2013</a:t>
            </a:r>
          </a:p>
          <a:p>
            <a:pPr algn="r"/>
            <a:endParaRPr lang="en-US" sz="2800" b="1" i="1" dirty="0" smtClean="0"/>
          </a:p>
          <a:p>
            <a:pPr algn="r"/>
            <a:endParaRPr lang="en-US" sz="2800" b="1" i="1" dirty="0" smtClean="0"/>
          </a:p>
          <a:p>
            <a:pPr algn="r"/>
            <a:endParaRPr lang="en-US" sz="2800" b="1" i="1" dirty="0" smtClean="0"/>
          </a:p>
          <a:p>
            <a:pPr algn="r"/>
            <a:endParaRPr lang="en-US" sz="2800" b="1" i="1" dirty="0" smtClean="0"/>
          </a:p>
          <a:p>
            <a:r>
              <a:rPr lang="en-US" sz="2900" dirty="0" smtClean="0"/>
              <a:t>In 2012, the March exceeded its national first-day participation objective when it reached the estimated 1million father mark with 525 cities in action. </a:t>
            </a:r>
          </a:p>
          <a:p>
            <a:pPr algn="r"/>
            <a:r>
              <a:rPr lang="en-US" sz="2900" dirty="0" smtClean="0"/>
              <a:t> </a:t>
            </a:r>
          </a:p>
          <a:p>
            <a:r>
              <a:rPr lang="en-US" sz="2900" dirty="0" smtClean="0"/>
              <a:t>Although The Black Star Project recruits organizations nationwide and supports local organizing efforts across this country with toolkits and direct technical assistance, we also network, highlight and share organizations’ creative strategic approaches with organizers everywhere.  And local groups in more than 525</a:t>
            </a:r>
            <a:r>
              <a:rPr lang="en-US" sz="2900" dirty="0" smtClean="0">
                <a:solidFill>
                  <a:srgbClr val="FF0000"/>
                </a:solidFill>
              </a:rPr>
              <a:t> </a:t>
            </a:r>
            <a:r>
              <a:rPr lang="en-US" sz="2900" dirty="0" smtClean="0"/>
              <a:t>cities manage their own on-the-ground, first-day events while we coordinate the Chicago campaign.  In this way, The Black Star Project concentrates its efforts on empowering those with the most at stake to be in effective action</a:t>
            </a:r>
            <a:r>
              <a:rPr lang="en-US" sz="2300" dirty="0" smtClean="0"/>
              <a:t>.  </a:t>
            </a:r>
          </a:p>
          <a:p>
            <a:r>
              <a:rPr lang="en-US" sz="2800" dirty="0" smtClean="0"/>
              <a:t> </a:t>
            </a:r>
          </a:p>
          <a:p>
            <a:r>
              <a:rPr lang="en-US" sz="2800" dirty="0" smtClean="0"/>
              <a:t> </a:t>
            </a:r>
          </a:p>
        </p:txBody>
      </p:sp>
      <p:pic>
        <p:nvPicPr>
          <p:cNvPr id="6" name="Picture 5" descr="BSP_MFM_logo.tif"/>
          <p:cNvPicPr>
            <a:picLocks noChangeAspect="1"/>
          </p:cNvPicPr>
          <p:nvPr/>
        </p:nvPicPr>
        <p:blipFill>
          <a:blip r:embed="rId3" cstate="print">
            <a:lum/>
          </a:blip>
          <a:stretch>
            <a:fillRect/>
          </a:stretch>
        </p:blipFill>
        <p:spPr>
          <a:xfrm>
            <a:off x="304801" y="228600"/>
            <a:ext cx="1888652" cy="15295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57200" y="457200"/>
            <a:ext cx="8229600" cy="6172200"/>
          </a:xfrm>
          <a:prstGeom prst="rect">
            <a:avLst/>
          </a:prstGeom>
        </p:spPr>
        <p:txBody>
          <a:bodyPr vert="horz" lIns="45720" rIns="45720">
            <a:normAutofit fontScale="92500" lnSpcReduction="10000"/>
          </a:bodyPr>
          <a:lstStyle/>
          <a:p>
            <a:pPr algn="r"/>
            <a:r>
              <a:rPr lang="en-US" sz="3500" b="1" i="1" dirty="0" smtClean="0">
                <a:solidFill>
                  <a:srgbClr val="FF0000"/>
                </a:solidFill>
              </a:rPr>
              <a:t>                </a:t>
            </a:r>
            <a:r>
              <a:rPr lang="en-US" sz="3200" b="1" i="1" dirty="0" smtClean="0">
                <a:solidFill>
                  <a:srgbClr val="FF0000"/>
                </a:solidFill>
              </a:rPr>
              <a:t>Million Father March 2013</a:t>
            </a:r>
          </a:p>
          <a:p>
            <a:pPr algn="r"/>
            <a:endParaRPr lang="en-US" sz="3500" b="1" i="1" dirty="0" smtClean="0">
              <a:solidFill>
                <a:srgbClr val="FF0000"/>
              </a:solidFill>
            </a:endParaRPr>
          </a:p>
          <a:p>
            <a:pPr algn="r"/>
            <a:endParaRPr lang="en-US" sz="2800" b="1" i="1" dirty="0" smtClean="0"/>
          </a:p>
          <a:p>
            <a:pPr algn="r"/>
            <a:endParaRPr lang="en-US" sz="3900" b="1" i="1" dirty="0" smtClean="0"/>
          </a:p>
          <a:p>
            <a:r>
              <a:rPr lang="en-US" sz="2100" dirty="0" smtClean="0"/>
              <a:t>Participants in the event include fathers, grandfathers, foster fathers, stepfathers, uncles, cousins, big brothers, significant male caregivers, mentors and families’ friends.  Men and women of all ethnicities are encouraged to take their children to school on their first day.  Businesses are asked to give fathers and men 2 hours off that morning to take their children to school.  Men are encouraged to volunteer at schools throughout the year.  A special effort will be made to coordinate Latino Fathers in </a:t>
            </a:r>
            <a:r>
              <a:rPr lang="en-US" sz="2100" i="1" dirty="0" smtClean="0"/>
              <a:t>La </a:t>
            </a:r>
            <a:r>
              <a:rPr lang="en-US" sz="2100" i="1" dirty="0" err="1" smtClean="0"/>
              <a:t>Marcha</a:t>
            </a:r>
            <a:r>
              <a:rPr lang="en-US" sz="2100" i="1" dirty="0" smtClean="0"/>
              <a:t> de los Padres.</a:t>
            </a:r>
          </a:p>
          <a:p>
            <a:endParaRPr lang="en-US" sz="4800" i="1" dirty="0" smtClean="0"/>
          </a:p>
          <a:p>
            <a:endParaRPr lang="en-US" sz="2200" i="1" dirty="0" smtClean="0"/>
          </a:p>
          <a:p>
            <a:endParaRPr lang="en-US" sz="2200" dirty="0" smtClean="0"/>
          </a:p>
          <a:p>
            <a:pPr algn="r"/>
            <a:endParaRPr lang="en-US" sz="2300" dirty="0" smtClean="0"/>
          </a:p>
          <a:p>
            <a:pPr algn="r"/>
            <a:endParaRPr lang="en-US" sz="2300" dirty="0" smtClean="0"/>
          </a:p>
          <a:p>
            <a:r>
              <a:rPr lang="en-US" sz="2800" dirty="0" smtClean="0"/>
              <a:t> </a:t>
            </a:r>
          </a:p>
        </p:txBody>
      </p:sp>
      <p:pic>
        <p:nvPicPr>
          <p:cNvPr id="6" name="Picture 5" descr="BSP_MFM_logo.tif"/>
          <p:cNvPicPr>
            <a:picLocks noChangeAspect="1"/>
          </p:cNvPicPr>
          <p:nvPr/>
        </p:nvPicPr>
        <p:blipFill>
          <a:blip r:embed="rId3" cstate="print">
            <a:lum/>
          </a:blip>
          <a:stretch>
            <a:fillRect/>
          </a:stretch>
        </p:blipFill>
        <p:spPr>
          <a:xfrm>
            <a:off x="304801" y="228600"/>
            <a:ext cx="1888652" cy="15295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5842" name="Picture 2" descr="http://www.rcoe.k12.ca.us/images/bulletin_kenn_092009.jpg"/>
          <p:cNvPicPr>
            <a:picLocks noChangeAspect="1" noChangeArrowheads="1"/>
          </p:cNvPicPr>
          <p:nvPr/>
        </p:nvPicPr>
        <p:blipFill>
          <a:blip r:embed="rId4" cstate="print"/>
          <a:srcRect/>
          <a:stretch>
            <a:fillRect/>
          </a:stretch>
        </p:blipFill>
        <p:spPr bwMode="auto">
          <a:xfrm>
            <a:off x="2057400" y="4267200"/>
            <a:ext cx="3381375" cy="23241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57200" y="457200"/>
            <a:ext cx="8229600" cy="6019800"/>
          </a:xfrm>
          <a:prstGeom prst="rect">
            <a:avLst/>
          </a:prstGeom>
        </p:spPr>
        <p:txBody>
          <a:bodyPr vert="horz" lIns="45720" rIns="45720">
            <a:normAutofit/>
          </a:bodyPr>
          <a:lstStyle/>
          <a:p>
            <a:pPr algn="r"/>
            <a:r>
              <a:rPr lang="en-US" sz="2800" dirty="0" smtClean="0">
                <a:solidFill>
                  <a:srgbClr val="FF0000"/>
                </a:solidFill>
              </a:rPr>
              <a:t>            </a:t>
            </a:r>
            <a:r>
              <a:rPr lang="en-US" sz="3000" dirty="0" smtClean="0">
                <a:solidFill>
                  <a:srgbClr val="FF0000"/>
                </a:solidFill>
              </a:rPr>
              <a:t>Best Practice: </a:t>
            </a:r>
          </a:p>
          <a:p>
            <a:pPr algn="r"/>
            <a:r>
              <a:rPr lang="en-US" sz="3000" dirty="0" smtClean="0">
                <a:solidFill>
                  <a:srgbClr val="FF0000"/>
                </a:solidFill>
              </a:rPr>
              <a:t>            School-District Partnership</a:t>
            </a:r>
          </a:p>
          <a:p>
            <a:pPr algn="r"/>
            <a:r>
              <a:rPr lang="en-US" sz="2400" dirty="0" smtClean="0">
                <a:solidFill>
                  <a:srgbClr val="FF0000"/>
                </a:solidFill>
              </a:rPr>
              <a:t>      Case Study: Broward County Florida</a:t>
            </a:r>
          </a:p>
          <a:p>
            <a:pPr algn="r"/>
            <a:endParaRPr lang="en-US" sz="2000" dirty="0" smtClean="0"/>
          </a:p>
          <a:p>
            <a:pPr algn="r"/>
            <a:endParaRPr lang="en-US" sz="2000" dirty="0" smtClean="0"/>
          </a:p>
          <a:p>
            <a:r>
              <a:rPr lang="en-US" sz="2000" dirty="0" smtClean="0"/>
              <a:t>The Broward County Board of Education adopted, supported and institutionalized the </a:t>
            </a:r>
            <a:r>
              <a:rPr lang="en-US" sz="2000" b="1" i="1" dirty="0" smtClean="0"/>
              <a:t>Million Father March</a:t>
            </a:r>
            <a:r>
              <a:rPr lang="en-US" sz="2000" dirty="0" smtClean="0"/>
              <a:t>  such that the entire county school system participates in this annual </a:t>
            </a:r>
            <a:r>
              <a:rPr lang="en-US" sz="2000" b="1" i="1" dirty="0" smtClean="0"/>
              <a:t>Million Father March</a:t>
            </a:r>
            <a:r>
              <a:rPr lang="en-US" sz="2000" dirty="0" smtClean="0"/>
              <a:t>  tradition.</a:t>
            </a:r>
          </a:p>
          <a:p>
            <a:endParaRPr lang="en-US" sz="800" dirty="0" smtClean="0"/>
          </a:p>
          <a:p>
            <a:r>
              <a:rPr lang="en-US" sz="2000" dirty="0" smtClean="0"/>
              <a:t>In 2011, more than 38,000 fathers in Broward County participated in the </a:t>
            </a:r>
            <a:r>
              <a:rPr lang="en-US" sz="2000" b="1" i="1" dirty="0" smtClean="0"/>
              <a:t>Million Father March</a:t>
            </a:r>
            <a:r>
              <a:rPr lang="en-US" sz="2000" dirty="0" smtClean="0"/>
              <a:t>, according to the Sun Sentinel, and the district plans to increase that number this year.</a:t>
            </a:r>
            <a:r>
              <a:rPr lang="en-US" sz="2000" dirty="0" smtClean="0">
                <a:solidFill>
                  <a:srgbClr val="FF0000"/>
                </a:solidFill>
              </a:rPr>
              <a:t> </a:t>
            </a:r>
            <a:endParaRPr lang="en-US" sz="2000" dirty="0" smtClean="0"/>
          </a:p>
          <a:p>
            <a:pPr algn="r"/>
            <a:endParaRPr lang="en-US" sz="2000" dirty="0" smtClean="0"/>
          </a:p>
          <a:p>
            <a:pPr algn="r"/>
            <a:endParaRPr lang="en-US" sz="2000" dirty="0" smtClean="0"/>
          </a:p>
          <a:p>
            <a:r>
              <a:rPr lang="en-US" sz="2000" dirty="0" smtClean="0"/>
              <a:t/>
            </a:r>
            <a:br>
              <a:rPr lang="en-US" sz="2000" dirty="0" smtClean="0"/>
            </a:br>
            <a:endParaRPr lang="en-US" sz="2800" dirty="0" smtClean="0"/>
          </a:p>
        </p:txBody>
      </p:sp>
      <p:pic>
        <p:nvPicPr>
          <p:cNvPr id="6" name="Picture 5" descr="BSP_MFM_logo.tif"/>
          <p:cNvPicPr>
            <a:picLocks noChangeAspect="1"/>
          </p:cNvPicPr>
          <p:nvPr/>
        </p:nvPicPr>
        <p:blipFill>
          <a:blip r:embed="rId3" cstate="print">
            <a:lum/>
          </a:blip>
          <a:stretch>
            <a:fillRect/>
          </a:stretch>
        </p:blipFill>
        <p:spPr>
          <a:xfrm>
            <a:off x="304801" y="228600"/>
            <a:ext cx="1888652" cy="15295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descr="BSP_MFM_logo.tif"/>
          <p:cNvPicPr>
            <a:picLocks noChangeAspect="1"/>
          </p:cNvPicPr>
          <p:nvPr/>
        </p:nvPicPr>
        <p:blipFill>
          <a:blip r:embed="rId3" cstate="print">
            <a:lum/>
          </a:blip>
          <a:stretch>
            <a:fillRect/>
          </a:stretch>
        </p:blipFill>
        <p:spPr>
          <a:xfrm>
            <a:off x="304800" y="228600"/>
            <a:ext cx="1888652" cy="15295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218" name="Picture 2" descr="http://www.sun-sentinel.com/media/photo/2011-08/286670620-22070729.jpg"/>
          <p:cNvPicPr>
            <a:picLocks noChangeAspect="1" noChangeArrowheads="1"/>
          </p:cNvPicPr>
          <p:nvPr/>
        </p:nvPicPr>
        <p:blipFill>
          <a:blip r:embed="rId4" cstate="print"/>
          <a:srcRect/>
          <a:stretch>
            <a:fillRect/>
          </a:stretch>
        </p:blipFill>
        <p:spPr bwMode="auto">
          <a:xfrm>
            <a:off x="381000" y="4625340"/>
            <a:ext cx="1488440" cy="223266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676A55"/>
      </a:dk2>
      <a:lt2>
        <a:srgbClr val="EAEBDE"/>
      </a:lt2>
      <a:accent1>
        <a:srgbClr val="00B050"/>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11006</TotalTime>
  <Words>1160</Words>
  <Application>Microsoft Office PowerPoint</Application>
  <PresentationFormat>On-screen Show (4:3)</PresentationFormat>
  <Paragraphs>280</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Million Father March</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Million Father March</dc:title>
  <dc:creator>Kirsten</dc:creator>
  <cp:lastModifiedBy>Darren Thomas</cp:lastModifiedBy>
  <cp:revision>262</cp:revision>
  <cp:lastPrinted>2013-08-01T13:03:04Z</cp:lastPrinted>
  <dcterms:created xsi:type="dcterms:W3CDTF">2012-03-23T03:02:04Z</dcterms:created>
  <dcterms:modified xsi:type="dcterms:W3CDTF">2013-08-02T13:58:16Z</dcterms:modified>
</cp:coreProperties>
</file>