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y="6858000" cx="12192000"/>
  <p:notesSz cx="7010400" cy="9296400"/>
  <p:embeddedFontLst>
    <p:embeddedFont>
      <p:font typeface="Corbel"/>
      <p:regular r:id="rId40"/>
      <p:bold r:id="rId41"/>
      <p:italic r:id="rId42"/>
      <p:boldItalic r:id="rId4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64">
          <p15:clr>
            <a:srgbClr val="A4A3A4"/>
          </p15:clr>
        </p15:guide>
        <p15:guide id="3" pos="408">
          <p15:clr>
            <a:srgbClr val="A4A3A4"/>
          </p15:clr>
        </p15:guide>
        <p15:guide id="4" orient="horz" pos="432">
          <p15:clr>
            <a:srgbClr val="A4A3A4"/>
          </p15:clr>
        </p15:guide>
        <p15:guide id="5" pos="7272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44" roundtripDataSignature="AMtx7mje2XxXGvkkPsRYAw/z2EFb1HFdU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5483A7D-186F-4D2A-92DD-B383752DB433}">
  <a:tblStyle styleId="{15483A7D-186F-4D2A-92DD-B383752DB433}" styleName="Table_0">
    <a:wholeTbl>
      <a:tcTxStyle b="off" i="off">
        <a:font>
          <a:latin typeface="Calibri Light"/>
          <a:ea typeface="Calibri Light"/>
          <a:cs typeface="Calibri Light"/>
        </a:font>
        <a:schemeClr val="dk1"/>
      </a:tcTxStyle>
      <a:tcStyle>
        <a:tcBdr>
          <a:left>
            <a:ln cap="flat" cmpd="sng" w="127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fill>
          <a:solidFill>
            <a:schemeClr val="accent6">
              <a:alpha val="20000"/>
            </a:schemeClr>
          </a:solidFill>
        </a:fill>
      </a:tcStyle>
    </a:band1H>
    <a:band2H>
      <a:tcTxStyle/>
    </a:band2H>
    <a:band1V>
      <a:tcTxStyle/>
      <a:tcStyle>
        <a:fill>
          <a:solidFill>
            <a:schemeClr val="accent6">
              <a:alpha val="20000"/>
            </a:schemeClr>
          </a:solidFill>
        </a:fill>
      </a:tcStyle>
    </a:band1V>
    <a:band2V>
      <a:tcTxStyle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508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</a:seCell>
    <a:swCell>
      <a:tcTxStyle/>
    </a:swCell>
    <a:firstRow>
      <a:tcTxStyle b="on" i="off"/>
      <a:tcStyle>
        <a:tcBdr>
          <a:bottom>
            <a:ln cap="flat" cmpd="sng" w="25400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</a:neCell>
    <a:nwCell>
      <a:tcTxStyle/>
    </a:nwCell>
  </a:tblStyle>
  <a:tblStyle styleId="{727D5314-4F56-408E-A5E9-CFA3C00ECEE7}" styleName="Table_1">
    <a:wholeTbl>
      <a:tcTxStyle b="off" i="off">
        <a:font>
          <a:latin typeface="Calibri Light"/>
          <a:ea typeface="Calibri Light"/>
          <a:cs typeface="Calibri Light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chemeClr val="lt1"/>
          </a:solidFill>
        </a:fill>
      </a:tcStyle>
    </a:wholeTbl>
    <a:band1H>
      <a:tcTxStyle/>
      <a:tcStyle>
        <a:fill>
          <a:solidFill>
            <a:srgbClr val="E6E6E6"/>
          </a:solidFill>
        </a:fill>
      </a:tcStyle>
    </a:band1H>
    <a:band2H>
      <a:tcTxStyle/>
    </a:band2H>
    <a:band1V>
      <a:tcTxStyle/>
      <a:tcStyle>
        <a:fill>
          <a:solidFill>
            <a:srgbClr val="E6E6E6"/>
          </a:solidFill>
        </a:fill>
      </a:tcStyle>
    </a:band1V>
    <a:band2V>
      <a:tcTxStyle/>
    </a:band2V>
    <a:lastCol>
      <a:tcTxStyle b="on" i="off">
        <a:font>
          <a:latin typeface="Calibri Light"/>
          <a:ea typeface="Calibri Light"/>
          <a:cs typeface="Calibri Light"/>
        </a:font>
        <a:schemeClr val="lt1"/>
      </a:tcTxStyle>
      <a:tcStyle>
        <a:fill>
          <a:solidFill>
            <a:schemeClr val="dk1"/>
          </a:solidFill>
        </a:fill>
      </a:tcStyle>
    </a:lastCol>
    <a:firstCol>
      <a:tcTxStyle b="on" i="off">
        <a:font>
          <a:latin typeface="Calibri Light"/>
          <a:ea typeface="Calibri Light"/>
          <a:cs typeface="Calibri Light"/>
        </a:font>
        <a:schemeClr val="lt1"/>
      </a:tcTxStyle>
      <a:tcStyle>
        <a:fill>
          <a:solidFill>
            <a:schemeClr val="dk1"/>
          </a:solidFill>
        </a:fill>
      </a:tcStyle>
    </a:firstCol>
    <a:lastRow>
      <a:tcTxStyle b="on" i="off"/>
      <a:tcStyle>
        <a:tcBdr>
          <a:top>
            <a:ln cap="flat" cmpd="sng" w="50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lt1"/>
          </a:solidFill>
        </a:fill>
      </a:tcStyle>
    </a:lastRow>
    <a:seCell>
      <a:tcTxStyle b="on" i="off">
        <a:font>
          <a:latin typeface="Calibri Light"/>
          <a:ea typeface="Calibri Light"/>
          <a:cs typeface="Calibri Light"/>
        </a:font>
        <a:schemeClr val="dk1"/>
      </a:tcTxStyle>
    </a:seCell>
    <a:swCell>
      <a:tcTxStyle b="on" i="off">
        <a:font>
          <a:latin typeface="Calibri Light"/>
          <a:ea typeface="Calibri Light"/>
          <a:cs typeface="Calibri Light"/>
        </a:font>
        <a:schemeClr val="dk1"/>
      </a:tcTxStyle>
    </a:swCell>
    <a:firstRow>
      <a:tcTxStyle b="on" i="off">
        <a:font>
          <a:latin typeface="Calibri Light"/>
          <a:ea typeface="Calibri Light"/>
          <a:cs typeface="Calibri Light"/>
        </a:font>
        <a:schemeClr val="lt1"/>
      </a:tcTxStyle>
      <a:tcStyle>
        <a:tcBdr>
          <a:bottom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dk1"/>
          </a:solidFill>
        </a:fill>
      </a:tcStyle>
    </a:firstRow>
    <a:neCell>
      <a:tcTxStyle/>
    </a:neCell>
    <a:nwCell>
      <a:tcTxStyle/>
    </a:nwCell>
  </a:tblStyle>
  <a:tblStyle styleId="{60032A87-0FDF-499C-B8BE-22D33BD8580E}" styleName="Table_2">
    <a:wholeTbl>
      <a:tcTxStyle b="off" i="off">
        <a:font>
          <a:latin typeface="Calibri Light"/>
          <a:ea typeface="Calibri Light"/>
          <a:cs typeface="Calibri Light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fill>
          <a:solidFill>
            <a:schemeClr val="accent4">
              <a:alpha val="20000"/>
            </a:schemeClr>
          </a:solidFill>
        </a:fill>
      </a:tcStyle>
    </a:band1H>
    <a:band2H>
      <a:tcTxStyle/>
    </a:band2H>
    <a:band1V>
      <a:tcTxStyle/>
      <a:tcStyle>
        <a:fill>
          <a:solidFill>
            <a:schemeClr val="accent4">
              <a:alpha val="20000"/>
            </a:schemeClr>
          </a:solidFill>
        </a:fill>
      </a:tcStyle>
    </a:band1V>
    <a:band2V>
      <a:tcTxStyle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127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</a:seCell>
    <a:swCell>
      <a:tcTxStyle/>
    </a:swCell>
    <a:firstRow>
      <a:tcTxStyle b="on" i="off"/>
      <a:tcStyle>
        <a:tcBdr>
          <a:bottom>
            <a:ln cap="flat" cmpd="sng" w="127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64"/>
        <p:guide pos="408"/>
        <p:guide pos="432" orient="horz"/>
        <p:guide pos="7272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Corbel-regular.fntdata"/><Relationship Id="rId20" Type="http://schemas.openxmlformats.org/officeDocument/2006/relationships/slide" Target="slides/slide14.xml"/><Relationship Id="rId42" Type="http://schemas.openxmlformats.org/officeDocument/2006/relationships/font" Target="fonts/Corbel-italic.fntdata"/><Relationship Id="rId41" Type="http://schemas.openxmlformats.org/officeDocument/2006/relationships/font" Target="fonts/Corbel-bold.fntdata"/><Relationship Id="rId22" Type="http://schemas.openxmlformats.org/officeDocument/2006/relationships/slide" Target="slides/slide16.xml"/><Relationship Id="rId44" Type="http://customschemas.google.com/relationships/presentationmetadata" Target="metadata"/><Relationship Id="rId21" Type="http://schemas.openxmlformats.org/officeDocument/2006/relationships/slide" Target="slides/slide15.xml"/><Relationship Id="rId43" Type="http://schemas.openxmlformats.org/officeDocument/2006/relationships/font" Target="fonts/Corbel-boldItalic.fntdata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slide" Target="slides/slide33.xml"/><Relationship Id="rId16" Type="http://schemas.openxmlformats.org/officeDocument/2006/relationships/slide" Target="slides/slide10.xml"/><Relationship Id="rId38" Type="http://schemas.openxmlformats.org/officeDocument/2006/relationships/slide" Target="slides/slide32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37840" cy="466434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70938" y="0"/>
            <a:ext cx="3037840" cy="466434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" name="Google Shape;165;p1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Matt</a:t>
            </a:r>
            <a:endParaRPr/>
          </a:p>
        </p:txBody>
      </p:sp>
      <p:sp>
        <p:nvSpPr>
          <p:cNvPr id="166" name="Google Shape;166;p1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0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4" name="Google Shape;284;p10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</a:t>
            </a:r>
            <a:endParaRPr/>
          </a:p>
        </p:txBody>
      </p:sp>
      <p:sp>
        <p:nvSpPr>
          <p:cNvPr id="285" name="Google Shape;285;p10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1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4" name="Google Shape;304;p11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Matt &amp; Bo</a:t>
            </a:r>
            <a:endParaRPr/>
          </a:p>
        </p:txBody>
      </p:sp>
      <p:sp>
        <p:nvSpPr>
          <p:cNvPr id="305" name="Google Shape;305;p11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2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7" name="Google Shape;317;p12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</a:t>
            </a:r>
            <a:endParaRPr/>
          </a:p>
        </p:txBody>
      </p:sp>
      <p:sp>
        <p:nvSpPr>
          <p:cNvPr id="318" name="Google Shape;318;p12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3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9" name="Google Shape;329;p13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</a:t>
            </a:r>
            <a:endParaRPr/>
          </a:p>
        </p:txBody>
      </p:sp>
      <p:sp>
        <p:nvSpPr>
          <p:cNvPr id="330" name="Google Shape;330;p13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4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1" name="Google Shape;341;p14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</a:t>
            </a:r>
            <a:endParaRPr/>
          </a:p>
        </p:txBody>
      </p:sp>
      <p:sp>
        <p:nvSpPr>
          <p:cNvPr id="342" name="Google Shape;342;p14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5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1" name="Google Shape;361;p15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</a:t>
            </a:r>
            <a:endParaRPr/>
          </a:p>
        </p:txBody>
      </p:sp>
      <p:sp>
        <p:nvSpPr>
          <p:cNvPr id="362" name="Google Shape;362;p15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16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6" name="Google Shape;376;p16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</a:t>
            </a:r>
            <a:endParaRPr/>
          </a:p>
        </p:txBody>
      </p:sp>
      <p:sp>
        <p:nvSpPr>
          <p:cNvPr id="377" name="Google Shape;377;p16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7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5" name="Google Shape;385;p17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</a:t>
            </a:r>
            <a:endParaRPr/>
          </a:p>
        </p:txBody>
      </p:sp>
      <p:sp>
        <p:nvSpPr>
          <p:cNvPr id="386" name="Google Shape;386;p17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8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3" name="Google Shape;393;p18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</a:t>
            </a:r>
            <a:endParaRPr/>
          </a:p>
        </p:txBody>
      </p:sp>
      <p:sp>
        <p:nvSpPr>
          <p:cNvPr id="394" name="Google Shape;394;p18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9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1" name="Google Shape;401;p19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</a:t>
            </a:r>
            <a:endParaRPr/>
          </a:p>
        </p:txBody>
      </p:sp>
      <p:sp>
        <p:nvSpPr>
          <p:cNvPr id="402" name="Google Shape;402;p19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6" name="Google Shape;176;p2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Matt</a:t>
            </a:r>
            <a:endParaRPr/>
          </a:p>
        </p:txBody>
      </p:sp>
      <p:sp>
        <p:nvSpPr>
          <p:cNvPr id="177" name="Google Shape;177;p2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20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5" name="Google Shape;415;p20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Matt</a:t>
            </a:r>
            <a:endParaRPr/>
          </a:p>
        </p:txBody>
      </p:sp>
      <p:sp>
        <p:nvSpPr>
          <p:cNvPr id="416" name="Google Shape;416;p20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21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7" name="Google Shape;427;p21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Matt</a:t>
            </a:r>
            <a:endParaRPr/>
          </a:p>
        </p:txBody>
      </p:sp>
      <p:sp>
        <p:nvSpPr>
          <p:cNvPr id="428" name="Google Shape;428;p21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22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6" name="Google Shape;456;p22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Matt</a:t>
            </a:r>
            <a:endParaRPr/>
          </a:p>
        </p:txBody>
      </p:sp>
      <p:sp>
        <p:nvSpPr>
          <p:cNvPr id="457" name="Google Shape;457;p22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23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1" name="Google Shape;471;p23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Matt</a:t>
            </a:r>
            <a:endParaRPr/>
          </a:p>
        </p:txBody>
      </p:sp>
      <p:sp>
        <p:nvSpPr>
          <p:cNvPr id="472" name="Google Shape;472;p23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24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1" name="Google Shape;481;p24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Matt and Bo</a:t>
            </a:r>
            <a:endParaRPr/>
          </a:p>
        </p:txBody>
      </p:sp>
      <p:sp>
        <p:nvSpPr>
          <p:cNvPr id="482" name="Google Shape;482;p24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25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8" name="Google Shape;498;p25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Matt</a:t>
            </a:r>
            <a:endParaRPr/>
          </a:p>
        </p:txBody>
      </p:sp>
      <p:sp>
        <p:nvSpPr>
          <p:cNvPr id="499" name="Google Shape;499;p25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6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8" name="Google Shape;508;p26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Matt</a:t>
            </a:r>
            <a:endParaRPr/>
          </a:p>
        </p:txBody>
      </p:sp>
      <p:sp>
        <p:nvSpPr>
          <p:cNvPr id="509" name="Google Shape;509;p26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27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5" name="Google Shape;525;p27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Matt and Bo</a:t>
            </a:r>
            <a:endParaRPr/>
          </a:p>
        </p:txBody>
      </p:sp>
      <p:sp>
        <p:nvSpPr>
          <p:cNvPr id="526" name="Google Shape;526;p27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28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2" name="Google Shape;572;p28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Matt</a:t>
            </a:r>
            <a:endParaRPr/>
          </a:p>
        </p:txBody>
      </p:sp>
      <p:sp>
        <p:nvSpPr>
          <p:cNvPr id="573" name="Google Shape;573;p28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29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3" name="Google Shape;593;p29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</a:t>
            </a:r>
            <a:endParaRPr/>
          </a:p>
        </p:txBody>
      </p:sp>
      <p:sp>
        <p:nvSpPr>
          <p:cNvPr id="594" name="Google Shape;594;p29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" name="Google Shape;188;p3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Matt and Bo</a:t>
            </a:r>
            <a:endParaRPr/>
          </a:p>
        </p:txBody>
      </p:sp>
      <p:sp>
        <p:nvSpPr>
          <p:cNvPr id="189" name="Google Shape;189;p3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30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2" name="Google Shape;632;p30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</a:t>
            </a:r>
            <a:endParaRPr/>
          </a:p>
        </p:txBody>
      </p:sp>
      <p:sp>
        <p:nvSpPr>
          <p:cNvPr id="633" name="Google Shape;633;p30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31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2" name="Google Shape;642;p31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Matt &amp; Bo</a:t>
            </a:r>
            <a:endParaRPr/>
          </a:p>
        </p:txBody>
      </p:sp>
      <p:sp>
        <p:nvSpPr>
          <p:cNvPr id="643" name="Google Shape;643;p31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32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6" name="Google Shape;656;p32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Matt &amp; Bo</a:t>
            </a:r>
            <a:endParaRPr/>
          </a:p>
        </p:txBody>
      </p:sp>
      <p:sp>
        <p:nvSpPr>
          <p:cNvPr id="657" name="Google Shape;657;p32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33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4" name="Google Shape;664;p33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" name="Google Shape;665;p33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1" name="Google Shape;201;p4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Matt</a:t>
            </a:r>
            <a:endParaRPr/>
          </a:p>
        </p:txBody>
      </p:sp>
      <p:sp>
        <p:nvSpPr>
          <p:cNvPr id="202" name="Google Shape;202;p4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4" name="Google Shape;214;p5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Matt</a:t>
            </a:r>
            <a:endParaRPr/>
          </a:p>
        </p:txBody>
      </p:sp>
      <p:sp>
        <p:nvSpPr>
          <p:cNvPr id="215" name="Google Shape;215;p5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6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3" name="Google Shape;233;p6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Matt</a:t>
            </a:r>
            <a:endParaRPr/>
          </a:p>
        </p:txBody>
      </p:sp>
      <p:sp>
        <p:nvSpPr>
          <p:cNvPr id="234" name="Google Shape;234;p6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7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" name="Google Shape;245;p7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</a:t>
            </a:r>
            <a:endParaRPr/>
          </a:p>
        </p:txBody>
      </p:sp>
      <p:sp>
        <p:nvSpPr>
          <p:cNvPr id="246" name="Google Shape;246;p7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8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5" name="Google Shape;255;p8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</a:t>
            </a:r>
            <a:endParaRPr/>
          </a:p>
        </p:txBody>
      </p:sp>
      <p:sp>
        <p:nvSpPr>
          <p:cNvPr id="256" name="Google Shape;256;p8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9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7" name="Google Shape;267;p9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</a:t>
            </a:r>
            <a:endParaRPr/>
          </a:p>
        </p:txBody>
      </p:sp>
      <p:sp>
        <p:nvSpPr>
          <p:cNvPr id="268" name="Google Shape;268;p9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01">
  <p:cSld name="Title_01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5"/>
          <p:cNvSpPr/>
          <p:nvPr/>
        </p:nvSpPr>
        <p:spPr>
          <a:xfrm>
            <a:off x="6676569" y="0"/>
            <a:ext cx="3522381" cy="6858000"/>
          </a:xfrm>
          <a:custGeom>
            <a:rect b="b" l="l" r="r" t="t"/>
            <a:pathLst>
              <a:path extrusionOk="0" h="6858000" w="3522381">
                <a:moveTo>
                  <a:pt x="0" y="0"/>
                </a:moveTo>
                <a:lnTo>
                  <a:pt x="3522381" y="0"/>
                </a:lnTo>
                <a:lnTo>
                  <a:pt x="5154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2F2F2">
              <a:alpha val="7686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35"/>
          <p:cNvSpPr/>
          <p:nvPr>
            <p:ph idx="2" type="pic"/>
          </p:nvPr>
        </p:nvSpPr>
        <p:spPr>
          <a:xfrm>
            <a:off x="-1" y="0"/>
            <a:ext cx="6676568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6" name="Google Shape;16;p35"/>
          <p:cNvSpPr txBox="1"/>
          <p:nvPr>
            <p:ph type="ctrTitle"/>
          </p:nvPr>
        </p:nvSpPr>
        <p:spPr>
          <a:xfrm>
            <a:off x="7274144" y="1291772"/>
            <a:ext cx="4379976" cy="361188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rbe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5"/>
          <p:cNvSpPr txBox="1"/>
          <p:nvPr>
            <p:ph idx="1" type="subTitle"/>
          </p:nvPr>
        </p:nvSpPr>
        <p:spPr>
          <a:xfrm>
            <a:off x="7389079" y="5392401"/>
            <a:ext cx="4178808" cy="5212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2606E"/>
              </a:buClr>
              <a:buSzPts val="1800"/>
              <a:buNone/>
              <a:defRPr sz="1800">
                <a:solidFill>
                  <a:srgbClr val="B2606E"/>
                </a:solidFill>
              </a:defRPr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18" name="Google Shape;18;p35"/>
          <p:cNvGrpSpPr/>
          <p:nvPr/>
        </p:nvGrpSpPr>
        <p:grpSpPr>
          <a:xfrm>
            <a:off x="9140346" y="5054600"/>
            <a:ext cx="676275" cy="114300"/>
            <a:chOff x="9330846" y="5054600"/>
            <a:chExt cx="676275" cy="114300"/>
          </a:xfrm>
        </p:grpSpPr>
        <p:sp>
          <p:nvSpPr>
            <p:cNvPr id="19" name="Google Shape;19;p35"/>
            <p:cNvSpPr/>
            <p:nvPr/>
          </p:nvSpPr>
          <p:spPr>
            <a:xfrm>
              <a:off x="9330846" y="5054600"/>
              <a:ext cx="114300" cy="114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35"/>
            <p:cNvSpPr/>
            <p:nvPr/>
          </p:nvSpPr>
          <p:spPr>
            <a:xfrm>
              <a:off x="9518171" y="5054600"/>
              <a:ext cx="114300" cy="114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35"/>
            <p:cNvSpPr/>
            <p:nvPr/>
          </p:nvSpPr>
          <p:spPr>
            <a:xfrm>
              <a:off x="9705496" y="5054600"/>
              <a:ext cx="114300" cy="114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35"/>
            <p:cNvSpPr/>
            <p:nvPr/>
          </p:nvSpPr>
          <p:spPr>
            <a:xfrm>
              <a:off x="9892821" y="5054600"/>
              <a:ext cx="114300" cy="114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>
  <p:cSld name="Picture with Caption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oogle Shape;83;p44"/>
          <p:cNvGrpSpPr/>
          <p:nvPr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84" name="Google Shape;84;p44"/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44"/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rgbClr val="8A43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6" name="Google Shape;86;p44"/>
          <p:cNvSpPr txBox="1"/>
          <p:nvPr/>
        </p:nvSpPr>
        <p:spPr>
          <a:xfrm>
            <a:off x="11091210" y="6189345"/>
            <a:ext cx="600974" cy="3952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4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be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4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9" name="Google Shape;89;p44"/>
          <p:cNvSpPr/>
          <p:nvPr>
            <p:ph idx="2" type="pic"/>
          </p:nvPr>
        </p:nvSpPr>
        <p:spPr>
          <a:xfrm>
            <a:off x="5183188" y="457201"/>
            <a:ext cx="6172200" cy="540385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5"/>
          <p:cNvSpPr txBox="1"/>
          <p:nvPr>
            <p:ph type="title"/>
          </p:nvPr>
        </p:nvSpPr>
        <p:spPr>
          <a:xfrm>
            <a:off x="633186" y="557439"/>
            <a:ext cx="1081586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rbel"/>
              <a:buNone/>
              <a:defRPr sz="2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92" name="Google Shape;92;p45"/>
          <p:cNvGrpSpPr/>
          <p:nvPr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93" name="Google Shape;93;p45"/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45"/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rgbClr val="8A43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5" name="Google Shape;95;p45"/>
          <p:cNvSpPr txBox="1"/>
          <p:nvPr/>
        </p:nvSpPr>
        <p:spPr>
          <a:xfrm>
            <a:off x="11091210" y="6189345"/>
            <a:ext cx="600974" cy="3952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45"/>
          <p:cNvSpPr txBox="1"/>
          <p:nvPr>
            <p:ph idx="1" type="body"/>
          </p:nvPr>
        </p:nvSpPr>
        <p:spPr>
          <a:xfrm>
            <a:off x="633186" y="1825625"/>
            <a:ext cx="10815864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02">
  <p:cSld name="Title_02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6"/>
          <p:cNvSpPr/>
          <p:nvPr/>
        </p:nvSpPr>
        <p:spPr>
          <a:xfrm>
            <a:off x="5512953" y="0"/>
            <a:ext cx="3522381" cy="6858000"/>
          </a:xfrm>
          <a:custGeom>
            <a:rect b="b" l="l" r="r" t="t"/>
            <a:pathLst>
              <a:path extrusionOk="0" h="6858000" w="3522381">
                <a:moveTo>
                  <a:pt x="0" y="0"/>
                </a:moveTo>
                <a:lnTo>
                  <a:pt x="3522381" y="0"/>
                </a:lnTo>
                <a:lnTo>
                  <a:pt x="5154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2F2F2">
              <a:alpha val="7686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46"/>
          <p:cNvSpPr/>
          <p:nvPr>
            <p:ph idx="2" type="pic"/>
          </p:nvPr>
        </p:nvSpPr>
        <p:spPr>
          <a:xfrm>
            <a:off x="-1" y="0"/>
            <a:ext cx="5504688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00" name="Google Shape;100;p46"/>
          <p:cNvSpPr txBox="1"/>
          <p:nvPr>
            <p:ph type="ctrTitle"/>
          </p:nvPr>
        </p:nvSpPr>
        <p:spPr>
          <a:xfrm>
            <a:off x="7274144" y="1291772"/>
            <a:ext cx="4379976" cy="361188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rbe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46"/>
          <p:cNvSpPr txBox="1"/>
          <p:nvPr>
            <p:ph idx="1" type="subTitle"/>
          </p:nvPr>
        </p:nvSpPr>
        <p:spPr>
          <a:xfrm>
            <a:off x="7389079" y="5392401"/>
            <a:ext cx="4178808" cy="5212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2606E"/>
              </a:buClr>
              <a:buSzPts val="1800"/>
              <a:buNone/>
              <a:defRPr sz="1800">
                <a:solidFill>
                  <a:srgbClr val="B2606E"/>
                </a:solidFill>
              </a:defRPr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7"/>
          <p:cNvSpPr txBox="1"/>
          <p:nvPr>
            <p:ph type="title"/>
          </p:nvPr>
        </p:nvSpPr>
        <p:spPr>
          <a:xfrm>
            <a:off x="633186" y="557439"/>
            <a:ext cx="1081586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rbel"/>
              <a:buNone/>
              <a:defRPr sz="2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04" name="Google Shape;104;p47"/>
          <p:cNvGrpSpPr/>
          <p:nvPr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105" name="Google Shape;105;p47"/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47"/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rgbClr val="8A43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7" name="Google Shape;107;p47"/>
          <p:cNvSpPr txBox="1"/>
          <p:nvPr/>
        </p:nvSpPr>
        <p:spPr>
          <a:xfrm>
            <a:off x="11091210" y="6189345"/>
            <a:ext cx="600974" cy="3952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Content_1 column">
  <p:cSld name="04 Content_1 column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8"/>
          <p:cNvSpPr/>
          <p:nvPr>
            <p:ph idx="2" type="pic"/>
          </p:nvPr>
        </p:nvSpPr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10" name="Google Shape;110;p48"/>
          <p:cNvSpPr txBox="1"/>
          <p:nvPr>
            <p:ph idx="1" type="body"/>
          </p:nvPr>
        </p:nvSpPr>
        <p:spPr>
          <a:xfrm>
            <a:off x="1562100" y="1733627"/>
            <a:ext cx="2438400" cy="42480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3175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1400"/>
              <a:buChar char="•"/>
              <a:defRPr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" name="Google Shape;111;p48"/>
          <p:cNvSpPr txBox="1"/>
          <p:nvPr>
            <p:ph type="title"/>
          </p:nvPr>
        </p:nvSpPr>
        <p:spPr>
          <a:xfrm>
            <a:off x="633186" y="557439"/>
            <a:ext cx="1020626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Font typeface="Corbel"/>
              <a:buNone/>
              <a:defRPr sz="2400">
                <a:solidFill>
                  <a:srgbClr val="F2F2F2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48"/>
          <p:cNvSpPr txBox="1"/>
          <p:nvPr>
            <p:ph idx="3" type="body"/>
          </p:nvPr>
        </p:nvSpPr>
        <p:spPr>
          <a:xfrm>
            <a:off x="647700" y="1733627"/>
            <a:ext cx="5486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1400"/>
              <a:buNone/>
              <a:defRPr sz="1400">
                <a:solidFill>
                  <a:srgbClr val="F2F2F2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3" name="Google Shape;113;p48"/>
          <p:cNvSpPr txBox="1"/>
          <p:nvPr>
            <p:ph idx="12" type="sldNum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oogle Shape;115;p49"/>
          <p:cNvGrpSpPr/>
          <p:nvPr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116" name="Google Shape;116;p49"/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49"/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rgbClr val="8A43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49"/>
          <p:cNvSpPr txBox="1"/>
          <p:nvPr>
            <p:ph idx="12" type="sldNum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0"/>
          <p:cNvSpPr txBox="1"/>
          <p:nvPr>
            <p:ph type="ctrTitle"/>
          </p:nvPr>
        </p:nvSpPr>
        <p:spPr>
          <a:xfrm>
            <a:off x="7274144" y="1291772"/>
            <a:ext cx="4379976" cy="361188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rbe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50"/>
          <p:cNvSpPr txBox="1"/>
          <p:nvPr>
            <p:ph idx="1" type="subTitle"/>
          </p:nvPr>
        </p:nvSpPr>
        <p:spPr>
          <a:xfrm>
            <a:off x="7389079" y="5392401"/>
            <a:ext cx="4178808" cy="5212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2606E"/>
              </a:buClr>
              <a:buSzPts val="1800"/>
              <a:buNone/>
              <a:defRPr sz="1800">
                <a:solidFill>
                  <a:srgbClr val="B2606E"/>
                </a:solidFill>
              </a:defRPr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122" name="Google Shape;122;p50"/>
          <p:cNvGrpSpPr/>
          <p:nvPr/>
        </p:nvGrpSpPr>
        <p:grpSpPr>
          <a:xfrm>
            <a:off x="9140346" y="5054600"/>
            <a:ext cx="676275" cy="114300"/>
            <a:chOff x="9330846" y="5054600"/>
            <a:chExt cx="676275" cy="114300"/>
          </a:xfrm>
        </p:grpSpPr>
        <p:sp>
          <p:nvSpPr>
            <p:cNvPr id="123" name="Google Shape;123;p50"/>
            <p:cNvSpPr/>
            <p:nvPr/>
          </p:nvSpPr>
          <p:spPr>
            <a:xfrm>
              <a:off x="9330846" y="5054600"/>
              <a:ext cx="114300" cy="114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50"/>
            <p:cNvSpPr/>
            <p:nvPr/>
          </p:nvSpPr>
          <p:spPr>
            <a:xfrm>
              <a:off x="9518171" y="5054600"/>
              <a:ext cx="114300" cy="114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50"/>
            <p:cNvSpPr/>
            <p:nvPr/>
          </p:nvSpPr>
          <p:spPr>
            <a:xfrm>
              <a:off x="9705496" y="5054600"/>
              <a:ext cx="114300" cy="114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50"/>
            <p:cNvSpPr/>
            <p:nvPr/>
          </p:nvSpPr>
          <p:spPr>
            <a:xfrm>
              <a:off x="9892821" y="5054600"/>
              <a:ext cx="114300" cy="114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50"/>
          <p:cNvSpPr/>
          <p:nvPr/>
        </p:nvSpPr>
        <p:spPr>
          <a:xfrm>
            <a:off x="0" y="0"/>
            <a:ext cx="8568965" cy="6858000"/>
          </a:xfrm>
          <a:custGeom>
            <a:rect b="b" l="l" r="r" t="t"/>
            <a:pathLst>
              <a:path extrusionOk="0" h="6858000" w="3522381">
                <a:moveTo>
                  <a:pt x="0" y="0"/>
                </a:moveTo>
                <a:lnTo>
                  <a:pt x="3522381" y="0"/>
                </a:lnTo>
                <a:lnTo>
                  <a:pt x="5154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2F2F2">
              <a:alpha val="7686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1"/>
          <p:cNvSpPr/>
          <p:nvPr/>
        </p:nvSpPr>
        <p:spPr>
          <a:xfrm>
            <a:off x="4334810" y="0"/>
            <a:ext cx="3522381" cy="6858000"/>
          </a:xfrm>
          <a:custGeom>
            <a:rect b="b" l="l" r="r" t="t"/>
            <a:pathLst>
              <a:path extrusionOk="0" h="6858000" w="3522381">
                <a:moveTo>
                  <a:pt x="0" y="0"/>
                </a:moveTo>
                <a:lnTo>
                  <a:pt x="3522381" y="0"/>
                </a:lnTo>
                <a:lnTo>
                  <a:pt x="5154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2F2F2">
              <a:alpha val="7686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51"/>
          <p:cNvSpPr txBox="1"/>
          <p:nvPr>
            <p:ph type="ctrTitle"/>
          </p:nvPr>
        </p:nvSpPr>
        <p:spPr>
          <a:xfrm>
            <a:off x="7274144" y="1291772"/>
            <a:ext cx="4379976" cy="361188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rbe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51"/>
          <p:cNvSpPr txBox="1"/>
          <p:nvPr>
            <p:ph idx="1" type="subTitle"/>
          </p:nvPr>
        </p:nvSpPr>
        <p:spPr>
          <a:xfrm>
            <a:off x="7389079" y="5392401"/>
            <a:ext cx="4178808" cy="5212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2606E"/>
              </a:buClr>
              <a:buSzPts val="1800"/>
              <a:buNone/>
              <a:defRPr sz="1800">
                <a:solidFill>
                  <a:srgbClr val="B2606E"/>
                </a:solidFill>
              </a:defRPr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132" name="Google Shape;132;p51"/>
          <p:cNvGrpSpPr/>
          <p:nvPr/>
        </p:nvGrpSpPr>
        <p:grpSpPr>
          <a:xfrm>
            <a:off x="9140346" y="5054600"/>
            <a:ext cx="676275" cy="114300"/>
            <a:chOff x="9330846" y="5054600"/>
            <a:chExt cx="676275" cy="114300"/>
          </a:xfrm>
        </p:grpSpPr>
        <p:sp>
          <p:nvSpPr>
            <p:cNvPr id="133" name="Google Shape;133;p51"/>
            <p:cNvSpPr/>
            <p:nvPr/>
          </p:nvSpPr>
          <p:spPr>
            <a:xfrm>
              <a:off x="9330846" y="5054600"/>
              <a:ext cx="114300" cy="114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51"/>
            <p:cNvSpPr/>
            <p:nvPr/>
          </p:nvSpPr>
          <p:spPr>
            <a:xfrm>
              <a:off x="9518171" y="5054600"/>
              <a:ext cx="114300" cy="114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51"/>
            <p:cNvSpPr/>
            <p:nvPr/>
          </p:nvSpPr>
          <p:spPr>
            <a:xfrm>
              <a:off x="9705496" y="5054600"/>
              <a:ext cx="114300" cy="114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51"/>
            <p:cNvSpPr/>
            <p:nvPr/>
          </p:nvSpPr>
          <p:spPr>
            <a:xfrm>
              <a:off x="9892821" y="5054600"/>
              <a:ext cx="114300" cy="114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2"/>
          <p:cNvSpPr txBox="1"/>
          <p:nvPr>
            <p:ph type="title"/>
          </p:nvPr>
        </p:nvSpPr>
        <p:spPr>
          <a:xfrm>
            <a:off x="633186" y="557439"/>
            <a:ext cx="1081586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rbel"/>
              <a:buNone/>
              <a:defRPr sz="2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39" name="Google Shape;139;p52"/>
          <p:cNvGrpSpPr/>
          <p:nvPr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140" name="Google Shape;140;p52"/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52"/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rgbClr val="8A43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2" name="Google Shape;142;p52"/>
          <p:cNvSpPr txBox="1"/>
          <p:nvPr/>
        </p:nvSpPr>
        <p:spPr>
          <a:xfrm>
            <a:off x="11091210" y="6189345"/>
            <a:ext cx="600974" cy="3952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52"/>
          <p:cNvSpPr txBox="1"/>
          <p:nvPr>
            <p:ph idx="1" type="body"/>
          </p:nvPr>
        </p:nvSpPr>
        <p:spPr>
          <a:xfrm>
            <a:off x="633186" y="1825625"/>
            <a:ext cx="5386614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302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indent="-3175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4pPr>
            <a:lvl5pPr indent="-3175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52"/>
          <p:cNvSpPr txBox="1"/>
          <p:nvPr>
            <p:ph idx="2" type="body"/>
          </p:nvPr>
        </p:nvSpPr>
        <p:spPr>
          <a:xfrm>
            <a:off x="6172200" y="1825625"/>
            <a:ext cx="527685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302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indent="-3175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4pPr>
            <a:lvl5pPr indent="-3175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3"/>
          <p:cNvSpPr txBox="1"/>
          <p:nvPr>
            <p:ph type="title"/>
          </p:nvPr>
        </p:nvSpPr>
        <p:spPr>
          <a:xfrm>
            <a:off x="633186" y="557439"/>
            <a:ext cx="1081586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rbel"/>
              <a:buNone/>
              <a:defRPr sz="2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47" name="Google Shape;147;p53"/>
          <p:cNvGrpSpPr/>
          <p:nvPr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148" name="Google Shape;148;p53"/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53"/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rgbClr val="8A43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0" name="Google Shape;150;p53"/>
          <p:cNvSpPr txBox="1"/>
          <p:nvPr/>
        </p:nvSpPr>
        <p:spPr>
          <a:xfrm>
            <a:off x="11091210" y="6189345"/>
            <a:ext cx="600974" cy="3952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53"/>
          <p:cNvSpPr txBox="1"/>
          <p:nvPr>
            <p:ph idx="1" type="body"/>
          </p:nvPr>
        </p:nvSpPr>
        <p:spPr>
          <a:xfrm>
            <a:off x="633186" y="1681163"/>
            <a:ext cx="533214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52" name="Google Shape;152;p53"/>
          <p:cNvSpPr txBox="1"/>
          <p:nvPr>
            <p:ph idx="2" type="body"/>
          </p:nvPr>
        </p:nvSpPr>
        <p:spPr>
          <a:xfrm>
            <a:off x="6172200" y="1681163"/>
            <a:ext cx="527685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53" name="Google Shape;153;p53"/>
          <p:cNvSpPr txBox="1"/>
          <p:nvPr>
            <p:ph idx="3" type="body"/>
          </p:nvPr>
        </p:nvSpPr>
        <p:spPr>
          <a:xfrm>
            <a:off x="633186" y="2505075"/>
            <a:ext cx="533214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302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indent="-3175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4pPr>
            <a:lvl5pPr indent="-3175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" name="Google Shape;154;p53"/>
          <p:cNvSpPr txBox="1"/>
          <p:nvPr>
            <p:ph idx="4" type="body"/>
          </p:nvPr>
        </p:nvSpPr>
        <p:spPr>
          <a:xfrm>
            <a:off x="6172200" y="2505075"/>
            <a:ext cx="527685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302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indent="-3175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4pPr>
            <a:lvl5pPr indent="-3175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with Image">
  <p:cSld name="Section Header with Imag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6"/>
          <p:cNvSpPr/>
          <p:nvPr>
            <p:ph idx="2" type="pic"/>
          </p:nvPr>
        </p:nvSpPr>
        <p:spPr>
          <a:xfrm>
            <a:off x="-2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5" name="Google Shape;25;p36"/>
          <p:cNvSpPr txBox="1"/>
          <p:nvPr>
            <p:ph type="title"/>
          </p:nvPr>
        </p:nvSpPr>
        <p:spPr>
          <a:xfrm>
            <a:off x="4590288" y="2313432"/>
            <a:ext cx="6592824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orbel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6"/>
          <p:cNvSpPr txBox="1"/>
          <p:nvPr>
            <p:ph idx="1" type="body"/>
          </p:nvPr>
        </p:nvSpPr>
        <p:spPr>
          <a:xfrm>
            <a:off x="4590288" y="5193792"/>
            <a:ext cx="6592824" cy="9784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>
  <p:cSld name="Content with Caption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Google Shape;156;p54"/>
          <p:cNvGrpSpPr/>
          <p:nvPr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157" name="Google Shape;157;p54"/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54"/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rgbClr val="8A43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9" name="Google Shape;159;p54"/>
          <p:cNvSpPr txBox="1"/>
          <p:nvPr/>
        </p:nvSpPr>
        <p:spPr>
          <a:xfrm>
            <a:off x="11091210" y="6189345"/>
            <a:ext cx="600974" cy="3952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5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61" name="Google Shape;161;p54"/>
          <p:cNvSpPr txBox="1"/>
          <p:nvPr>
            <p:ph idx="2" type="body"/>
          </p:nvPr>
        </p:nvSpPr>
        <p:spPr>
          <a:xfrm>
            <a:off x="5183188" y="987425"/>
            <a:ext cx="6265862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62" name="Google Shape;162;p5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be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 Content_2 column">
  <p:cSld name="01 Content_2 column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7"/>
          <p:cNvSpPr/>
          <p:nvPr>
            <p:ph idx="2" type="pic"/>
          </p:nvPr>
        </p:nvSpPr>
        <p:spPr>
          <a:xfrm>
            <a:off x="6836125" y="0"/>
            <a:ext cx="5355875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9" name="Google Shape;29;p37"/>
          <p:cNvSpPr txBox="1"/>
          <p:nvPr>
            <p:ph idx="1" type="body"/>
          </p:nvPr>
        </p:nvSpPr>
        <p:spPr>
          <a:xfrm>
            <a:off x="4386558" y="2717803"/>
            <a:ext cx="2834640" cy="3368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37"/>
          <p:cNvSpPr txBox="1"/>
          <p:nvPr>
            <p:ph idx="3" type="body"/>
          </p:nvPr>
        </p:nvSpPr>
        <p:spPr>
          <a:xfrm>
            <a:off x="647700" y="2717803"/>
            <a:ext cx="2834640" cy="3368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37"/>
          <p:cNvSpPr txBox="1"/>
          <p:nvPr>
            <p:ph type="title"/>
          </p:nvPr>
        </p:nvSpPr>
        <p:spPr>
          <a:xfrm>
            <a:off x="633186" y="557439"/>
            <a:ext cx="689156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rbel"/>
              <a:buNone/>
              <a:defRPr sz="2400"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7"/>
          <p:cNvSpPr txBox="1"/>
          <p:nvPr>
            <p:ph idx="4" type="body"/>
          </p:nvPr>
        </p:nvSpPr>
        <p:spPr>
          <a:xfrm>
            <a:off x="1906451" y="1981200"/>
            <a:ext cx="5486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37"/>
          <p:cNvSpPr txBox="1"/>
          <p:nvPr>
            <p:ph idx="5" type="body"/>
          </p:nvPr>
        </p:nvSpPr>
        <p:spPr>
          <a:xfrm>
            <a:off x="5645309" y="1981200"/>
            <a:ext cx="5486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37"/>
          <p:cNvSpPr txBox="1"/>
          <p:nvPr>
            <p:ph idx="12" type="sldNum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">
  <p:cSld name="Closing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8"/>
          <p:cNvSpPr/>
          <p:nvPr>
            <p:ph idx="2" type="pic"/>
          </p:nvPr>
        </p:nvSpPr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37" name="Google Shape;37;p38"/>
          <p:cNvSpPr txBox="1"/>
          <p:nvPr>
            <p:ph type="ctrTitle"/>
          </p:nvPr>
        </p:nvSpPr>
        <p:spPr>
          <a:xfrm>
            <a:off x="691080" y="2139696"/>
            <a:ext cx="5578995" cy="879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orbel"/>
              <a:buNone/>
              <a:defRPr b="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8"/>
          <p:cNvSpPr txBox="1"/>
          <p:nvPr>
            <p:ph idx="1" type="body"/>
          </p:nvPr>
        </p:nvSpPr>
        <p:spPr>
          <a:xfrm>
            <a:off x="1359075" y="3653097"/>
            <a:ext cx="3695206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38"/>
          <p:cNvSpPr txBox="1"/>
          <p:nvPr>
            <p:ph idx="3" type="body"/>
          </p:nvPr>
        </p:nvSpPr>
        <p:spPr>
          <a:xfrm>
            <a:off x="1359075" y="4392151"/>
            <a:ext cx="3695206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38"/>
          <p:cNvSpPr txBox="1"/>
          <p:nvPr>
            <p:ph idx="4" type="body"/>
          </p:nvPr>
        </p:nvSpPr>
        <p:spPr>
          <a:xfrm>
            <a:off x="1359075" y="5131205"/>
            <a:ext cx="3695206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38"/>
          <p:cNvSpPr txBox="1"/>
          <p:nvPr>
            <p:ph idx="5" type="body"/>
          </p:nvPr>
        </p:nvSpPr>
        <p:spPr>
          <a:xfrm>
            <a:off x="1359075" y="5870258"/>
            <a:ext cx="3695206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38"/>
          <p:cNvSpPr/>
          <p:nvPr>
            <p:ph idx="6" type="body"/>
          </p:nvPr>
        </p:nvSpPr>
        <p:spPr>
          <a:xfrm>
            <a:off x="691080" y="4295744"/>
            <a:ext cx="469813" cy="469812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38"/>
          <p:cNvSpPr/>
          <p:nvPr>
            <p:ph idx="7" type="body"/>
          </p:nvPr>
        </p:nvSpPr>
        <p:spPr>
          <a:xfrm>
            <a:off x="691080" y="5034798"/>
            <a:ext cx="469813" cy="469812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38"/>
          <p:cNvSpPr/>
          <p:nvPr>
            <p:ph idx="8" type="body"/>
          </p:nvPr>
        </p:nvSpPr>
        <p:spPr>
          <a:xfrm>
            <a:off x="691080" y="5773851"/>
            <a:ext cx="469813" cy="469812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38"/>
          <p:cNvSpPr/>
          <p:nvPr>
            <p:ph idx="9" type="body"/>
          </p:nvPr>
        </p:nvSpPr>
        <p:spPr>
          <a:xfrm>
            <a:off x="691080" y="3556690"/>
            <a:ext cx="469813" cy="469812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 Content_3 column">
  <p:cSld name="02 Content_3 column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9"/>
          <p:cNvSpPr/>
          <p:nvPr>
            <p:ph idx="2" type="pic"/>
          </p:nvPr>
        </p:nvSpPr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48" name="Google Shape;48;p39"/>
          <p:cNvSpPr txBox="1"/>
          <p:nvPr>
            <p:ph idx="1" type="body"/>
          </p:nvPr>
        </p:nvSpPr>
        <p:spPr>
          <a:xfrm>
            <a:off x="3888842" y="2717803"/>
            <a:ext cx="2377440" cy="3368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1400"/>
              <a:buNone/>
              <a:defRPr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39"/>
          <p:cNvSpPr txBox="1"/>
          <p:nvPr>
            <p:ph idx="3" type="body"/>
          </p:nvPr>
        </p:nvSpPr>
        <p:spPr>
          <a:xfrm>
            <a:off x="647700" y="2717803"/>
            <a:ext cx="2377440" cy="3368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1400"/>
              <a:buNone/>
              <a:defRPr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39"/>
          <p:cNvSpPr txBox="1"/>
          <p:nvPr>
            <p:ph type="title"/>
          </p:nvPr>
        </p:nvSpPr>
        <p:spPr>
          <a:xfrm>
            <a:off x="633186" y="557439"/>
            <a:ext cx="1020626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Font typeface="Corbel"/>
              <a:buNone/>
              <a:defRPr sz="2400">
                <a:solidFill>
                  <a:srgbClr val="F2F2F2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9"/>
          <p:cNvSpPr txBox="1"/>
          <p:nvPr>
            <p:ph idx="4" type="body"/>
          </p:nvPr>
        </p:nvSpPr>
        <p:spPr>
          <a:xfrm>
            <a:off x="1562100" y="1981200"/>
            <a:ext cx="5486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1400"/>
              <a:buNone/>
              <a:defRPr sz="1400">
                <a:solidFill>
                  <a:srgbClr val="F2F2F2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39"/>
          <p:cNvSpPr txBox="1"/>
          <p:nvPr>
            <p:ph idx="5" type="body"/>
          </p:nvPr>
        </p:nvSpPr>
        <p:spPr>
          <a:xfrm>
            <a:off x="4803242" y="1981200"/>
            <a:ext cx="5486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1400"/>
              <a:buNone/>
              <a:defRPr sz="1400">
                <a:solidFill>
                  <a:srgbClr val="F2F2F2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39"/>
          <p:cNvSpPr txBox="1"/>
          <p:nvPr>
            <p:ph idx="6" type="body"/>
          </p:nvPr>
        </p:nvSpPr>
        <p:spPr>
          <a:xfrm>
            <a:off x="7129985" y="2717803"/>
            <a:ext cx="2377440" cy="3368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1400"/>
              <a:buNone/>
              <a:defRPr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" name="Google Shape;54;p39"/>
          <p:cNvSpPr txBox="1"/>
          <p:nvPr>
            <p:ph idx="7" type="body"/>
          </p:nvPr>
        </p:nvSpPr>
        <p:spPr>
          <a:xfrm>
            <a:off x="8044385" y="1981200"/>
            <a:ext cx="5486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1400"/>
              <a:buNone/>
              <a:defRPr sz="1400">
                <a:solidFill>
                  <a:srgbClr val="F2F2F2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39"/>
          <p:cNvSpPr txBox="1"/>
          <p:nvPr>
            <p:ph idx="12" type="sldNum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03">
  <p:cSld name="Title_03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40"/>
          <p:cNvSpPr/>
          <p:nvPr>
            <p:ph idx="2" type="pic"/>
          </p:nvPr>
        </p:nvSpPr>
        <p:spPr>
          <a:xfrm>
            <a:off x="-2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58" name="Google Shape;58;p40"/>
          <p:cNvSpPr txBox="1"/>
          <p:nvPr>
            <p:ph type="ctrTitle"/>
          </p:nvPr>
        </p:nvSpPr>
        <p:spPr>
          <a:xfrm>
            <a:off x="316020" y="2404234"/>
            <a:ext cx="5330038" cy="1746504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orbe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40"/>
          <p:cNvSpPr txBox="1"/>
          <p:nvPr>
            <p:ph idx="1" type="subTitle"/>
          </p:nvPr>
        </p:nvSpPr>
        <p:spPr>
          <a:xfrm>
            <a:off x="453180" y="4553291"/>
            <a:ext cx="5049510" cy="52120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 Content">
  <p:cSld name="05 Conten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41"/>
          <p:cNvSpPr txBox="1"/>
          <p:nvPr>
            <p:ph idx="1" type="body"/>
          </p:nvPr>
        </p:nvSpPr>
        <p:spPr>
          <a:xfrm>
            <a:off x="1562100" y="1733627"/>
            <a:ext cx="8534400" cy="42480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3175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" name="Google Shape;62;p41"/>
          <p:cNvSpPr txBox="1"/>
          <p:nvPr>
            <p:ph type="title"/>
          </p:nvPr>
        </p:nvSpPr>
        <p:spPr>
          <a:xfrm>
            <a:off x="633186" y="557439"/>
            <a:ext cx="1081586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rbel"/>
              <a:buNone/>
              <a:defRPr sz="2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1"/>
          <p:cNvSpPr txBox="1"/>
          <p:nvPr>
            <p:ph idx="2" type="body"/>
          </p:nvPr>
        </p:nvSpPr>
        <p:spPr>
          <a:xfrm>
            <a:off x="647700" y="1733627"/>
            <a:ext cx="5486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64" name="Google Shape;64;p41"/>
          <p:cNvGrpSpPr/>
          <p:nvPr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65" name="Google Shape;65;p41"/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41"/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rgbClr val="8A43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7" name="Google Shape;67;p41"/>
          <p:cNvSpPr txBox="1"/>
          <p:nvPr/>
        </p:nvSpPr>
        <p:spPr>
          <a:xfrm>
            <a:off x="11091210" y="6189345"/>
            <a:ext cx="600974" cy="3952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 Content_2 column Vertical">
  <p:cSld name="03 Content_2 column Vertical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2"/>
          <p:cNvSpPr/>
          <p:nvPr>
            <p:ph idx="2" type="pic"/>
          </p:nvPr>
        </p:nvSpPr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42"/>
          <p:cNvSpPr txBox="1"/>
          <p:nvPr>
            <p:ph idx="1" type="body"/>
          </p:nvPr>
        </p:nvSpPr>
        <p:spPr>
          <a:xfrm>
            <a:off x="1809750" y="1847927"/>
            <a:ext cx="7315200" cy="1461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3175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1400"/>
              <a:buChar char="•"/>
              <a:defRPr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42"/>
          <p:cNvSpPr txBox="1"/>
          <p:nvPr>
            <p:ph type="title"/>
          </p:nvPr>
        </p:nvSpPr>
        <p:spPr>
          <a:xfrm>
            <a:off x="633186" y="557439"/>
            <a:ext cx="1020626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Font typeface="Corbel"/>
              <a:buNone/>
              <a:defRPr sz="2400">
                <a:solidFill>
                  <a:srgbClr val="F2F2F2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42"/>
          <p:cNvSpPr txBox="1"/>
          <p:nvPr>
            <p:ph idx="3" type="body"/>
          </p:nvPr>
        </p:nvSpPr>
        <p:spPr>
          <a:xfrm>
            <a:off x="647700" y="2304413"/>
            <a:ext cx="5486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1400"/>
              <a:buNone/>
              <a:defRPr sz="1400">
                <a:solidFill>
                  <a:srgbClr val="F2F2F2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" name="Google Shape;73;p42"/>
          <p:cNvSpPr txBox="1"/>
          <p:nvPr>
            <p:ph idx="4" type="body"/>
          </p:nvPr>
        </p:nvSpPr>
        <p:spPr>
          <a:xfrm>
            <a:off x="1809750" y="4048520"/>
            <a:ext cx="7315200" cy="1461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3175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1400"/>
              <a:buChar char="•"/>
              <a:defRPr sz="1400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" name="Google Shape;74;p42"/>
          <p:cNvSpPr txBox="1"/>
          <p:nvPr>
            <p:ph idx="5" type="body"/>
          </p:nvPr>
        </p:nvSpPr>
        <p:spPr>
          <a:xfrm>
            <a:off x="647700" y="4505006"/>
            <a:ext cx="5486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1400"/>
              <a:buNone/>
              <a:defRPr sz="1400">
                <a:solidFill>
                  <a:srgbClr val="F2F2F2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42"/>
          <p:cNvSpPr txBox="1"/>
          <p:nvPr>
            <p:ph idx="12" type="sldNum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Images_Important Text 01">
  <p:cSld name="2 Images_Important Text 01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3"/>
          <p:cNvSpPr/>
          <p:nvPr>
            <p:ph idx="2" type="pic"/>
          </p:nvPr>
        </p:nvSpPr>
        <p:spPr>
          <a:xfrm>
            <a:off x="6464300" y="0"/>
            <a:ext cx="57277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78" name="Google Shape;78;p43"/>
          <p:cNvSpPr/>
          <p:nvPr>
            <p:ph idx="3" type="pic"/>
          </p:nvPr>
        </p:nvSpPr>
        <p:spPr>
          <a:xfrm>
            <a:off x="0" y="0"/>
            <a:ext cx="8087304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79" name="Google Shape;79;p43"/>
          <p:cNvSpPr txBox="1"/>
          <p:nvPr>
            <p:ph idx="1" type="body"/>
          </p:nvPr>
        </p:nvSpPr>
        <p:spPr>
          <a:xfrm>
            <a:off x="785586" y="5047107"/>
            <a:ext cx="5005614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43"/>
          <p:cNvSpPr txBox="1"/>
          <p:nvPr>
            <p:ph type="title"/>
          </p:nvPr>
        </p:nvSpPr>
        <p:spPr>
          <a:xfrm>
            <a:off x="785586" y="4081468"/>
            <a:ext cx="5005614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43"/>
          <p:cNvSpPr txBox="1"/>
          <p:nvPr>
            <p:ph idx="12" type="sldNum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ct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21" Type="http://schemas.openxmlformats.org/officeDocument/2006/relationships/theme" Target="../theme/theme2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4"/>
          <p:cNvSpPr txBox="1"/>
          <p:nvPr>
            <p:ph idx="12" type="sldNum"/>
          </p:nvPr>
        </p:nvSpPr>
        <p:spPr>
          <a:xfrm>
            <a:off x="11091210" y="6189345"/>
            <a:ext cx="600974" cy="3952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" name="Google Shape;11;p3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rbel"/>
              <a:buNone/>
              <a:defRPr b="0" i="0" sz="4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Google Shape;12;p3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13.png"/><Relationship Id="rId5" Type="http://schemas.openxmlformats.org/officeDocument/2006/relationships/image" Target="../media/image1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Relationship Id="rId4" Type="http://schemas.openxmlformats.org/officeDocument/2006/relationships/image" Target="../media/image24.png"/><Relationship Id="rId5" Type="http://schemas.openxmlformats.org/officeDocument/2006/relationships/image" Target="../media/image23.jpg"/><Relationship Id="rId6" Type="http://schemas.openxmlformats.org/officeDocument/2006/relationships/image" Target="../media/image32.png"/><Relationship Id="rId7" Type="http://schemas.openxmlformats.org/officeDocument/2006/relationships/image" Target="../media/image2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9.png"/><Relationship Id="rId4" Type="http://schemas.openxmlformats.org/officeDocument/2006/relationships/image" Target="../media/image31.png"/><Relationship Id="rId5" Type="http://schemas.openxmlformats.org/officeDocument/2006/relationships/image" Target="../media/image25.png"/><Relationship Id="rId6" Type="http://schemas.openxmlformats.org/officeDocument/2006/relationships/image" Target="../media/image34.jpg"/><Relationship Id="rId7" Type="http://schemas.openxmlformats.org/officeDocument/2006/relationships/image" Target="../media/image2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6.jpg"/><Relationship Id="rId4" Type="http://schemas.openxmlformats.org/officeDocument/2006/relationships/image" Target="../media/image36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5.jpg"/><Relationship Id="rId4" Type="http://schemas.openxmlformats.org/officeDocument/2006/relationships/image" Target="../media/image3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ofn.org/sites/default/files/resources/PDFs/Opportunity_Zone_fact_sheet.pdf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3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0.jpg"/><Relationship Id="rId4" Type="http://schemas.openxmlformats.org/officeDocument/2006/relationships/image" Target="../media/image43.jpg"/></Relationships>
</file>

<file path=ppt/slides/_rels/slide21.xml.rels><?xml version="1.0" encoding="UTF-8" standalone="yes"?><Relationships xmlns="http://schemas.openxmlformats.org/package/2006/relationships"><Relationship Id="rId11" Type="http://schemas.openxmlformats.org/officeDocument/2006/relationships/image" Target="../media/image48.jpg"/><Relationship Id="rId10" Type="http://schemas.openxmlformats.org/officeDocument/2006/relationships/image" Target="../media/image41.jpg"/><Relationship Id="rId12" Type="http://schemas.openxmlformats.org/officeDocument/2006/relationships/image" Target="../media/image52.jp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4.png"/><Relationship Id="rId4" Type="http://schemas.openxmlformats.org/officeDocument/2006/relationships/image" Target="../media/image37.png"/><Relationship Id="rId9" Type="http://schemas.openxmlformats.org/officeDocument/2006/relationships/image" Target="../media/image40.jpg"/><Relationship Id="rId5" Type="http://schemas.openxmlformats.org/officeDocument/2006/relationships/image" Target="../media/image45.jpg"/><Relationship Id="rId6" Type="http://schemas.openxmlformats.org/officeDocument/2006/relationships/image" Target="../media/image47.jpg"/><Relationship Id="rId7" Type="http://schemas.openxmlformats.org/officeDocument/2006/relationships/image" Target="../media/image53.jpg"/><Relationship Id="rId8" Type="http://schemas.openxmlformats.org/officeDocument/2006/relationships/image" Target="../media/image51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2.jpg"/><Relationship Id="rId4" Type="http://schemas.openxmlformats.org/officeDocument/2006/relationships/image" Target="../media/image56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5.png"/><Relationship Id="rId4" Type="http://schemas.openxmlformats.org/officeDocument/2006/relationships/image" Target="../media/image46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9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6.jpg"/><Relationship Id="rId4" Type="http://schemas.openxmlformats.org/officeDocument/2006/relationships/hyperlink" Target="https://forms.gle/6nDYatZXJVY97z2y8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0.jpg"/></Relationships>
</file>

<file path=ppt/slides/_rels/slide27.xml.rels><?xml version="1.0" encoding="UTF-8" standalone="yes"?><Relationships xmlns="http://schemas.openxmlformats.org/package/2006/relationships"><Relationship Id="rId11" Type="http://schemas.openxmlformats.org/officeDocument/2006/relationships/image" Target="../media/image64.png"/><Relationship Id="rId10" Type="http://schemas.openxmlformats.org/officeDocument/2006/relationships/image" Target="../media/image61.jpg"/><Relationship Id="rId13" Type="http://schemas.openxmlformats.org/officeDocument/2006/relationships/image" Target="../media/image58.png"/><Relationship Id="rId12" Type="http://schemas.openxmlformats.org/officeDocument/2006/relationships/image" Target="../media/image59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60.png"/><Relationship Id="rId4" Type="http://schemas.openxmlformats.org/officeDocument/2006/relationships/image" Target="../media/image57.jpg"/><Relationship Id="rId9" Type="http://schemas.openxmlformats.org/officeDocument/2006/relationships/image" Target="../media/image63.jpg"/><Relationship Id="rId14" Type="http://schemas.openxmlformats.org/officeDocument/2006/relationships/image" Target="../media/image68.png"/><Relationship Id="rId5" Type="http://schemas.openxmlformats.org/officeDocument/2006/relationships/image" Target="../media/image67.png"/><Relationship Id="rId6" Type="http://schemas.openxmlformats.org/officeDocument/2006/relationships/image" Target="../media/image54.jpg"/><Relationship Id="rId7" Type="http://schemas.openxmlformats.org/officeDocument/2006/relationships/image" Target="../media/image62.jpg"/><Relationship Id="rId8" Type="http://schemas.openxmlformats.org/officeDocument/2006/relationships/image" Target="../media/image72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Relationship Id="rId4" Type="http://schemas.openxmlformats.org/officeDocument/2006/relationships/hyperlink" Target="mailto:ljb@purdue.edu" TargetMode="External"/><Relationship Id="rId5" Type="http://schemas.openxmlformats.org/officeDocument/2006/relationships/hyperlink" Target="mailto:MCrouch@ocra.IN.gov" TargetMode="Externa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71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65.jpg"/><Relationship Id="rId4" Type="http://schemas.openxmlformats.org/officeDocument/2006/relationships/image" Target="../media/image70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hyperlink" Target="mailto:ljb@purdue.edu" TargetMode="External"/><Relationship Id="rId4" Type="http://schemas.openxmlformats.org/officeDocument/2006/relationships/hyperlink" Target="mailto:mcrouch@ocra.in.gov" TargetMode="External"/><Relationship Id="rId5" Type="http://schemas.openxmlformats.org/officeDocument/2006/relationships/image" Target="../media/image74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7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11.jpg"/><Relationship Id="rId10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7.jpg"/><Relationship Id="rId5" Type="http://schemas.openxmlformats.org/officeDocument/2006/relationships/image" Target="../media/image15.png"/><Relationship Id="rId6" Type="http://schemas.openxmlformats.org/officeDocument/2006/relationships/image" Target="../media/image20.jpg"/><Relationship Id="rId7" Type="http://schemas.openxmlformats.org/officeDocument/2006/relationships/image" Target="../media/image3.jpg"/><Relationship Id="rId8" Type="http://schemas.openxmlformats.org/officeDocument/2006/relationships/image" Target="../media/image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curbed.com/2018/10/3/17898370/opportunity-zones-tax-bill-community-development-capital-gains" TargetMode="External"/><Relationship Id="rId4" Type="http://schemas.openxmlformats.org/officeDocument/2006/relationships/hyperlink" Target="https://www.curbed.com/2018/10/3/17898370/opportunity-zones-tax-bill-community-development-capital-gains" TargetMode="External"/><Relationship Id="rId5" Type="http://schemas.openxmlformats.org/officeDocument/2006/relationships/image" Target="../media/image2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"/>
          <p:cNvSpPr txBox="1"/>
          <p:nvPr>
            <p:ph type="ctrTitle"/>
          </p:nvPr>
        </p:nvSpPr>
        <p:spPr>
          <a:xfrm>
            <a:off x="7187911" y="879237"/>
            <a:ext cx="4379976" cy="361188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n-US" sz="4000">
                <a:latin typeface="Calibri"/>
                <a:ea typeface="Calibri"/>
                <a:cs typeface="Calibri"/>
                <a:sym typeface="Calibri"/>
              </a:rPr>
              <a:t>Opportunity Zones in Rural Indiana</a:t>
            </a:r>
            <a:br>
              <a:rPr b="1" lang="en-US" sz="4000">
                <a:latin typeface="Calibri"/>
                <a:ea typeface="Calibri"/>
                <a:cs typeface="Calibri"/>
                <a:sym typeface="Calibri"/>
              </a:rPr>
            </a:br>
            <a:endParaRPr b="1" sz="4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"/>
          <p:cNvSpPr txBox="1"/>
          <p:nvPr>
            <p:ph idx="1" type="subTitle"/>
          </p:nvPr>
        </p:nvSpPr>
        <p:spPr>
          <a:xfrm>
            <a:off x="7288495" y="5532916"/>
            <a:ext cx="4178808" cy="5212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72B46"/>
              </a:buClr>
              <a:buSzPts val="2400"/>
              <a:buNone/>
            </a:pPr>
            <a:r>
              <a:rPr b="1" lang="en-US" sz="2400">
                <a:solidFill>
                  <a:srgbClr val="672B46"/>
                </a:solidFill>
                <a:latin typeface="Calibri"/>
                <a:ea typeface="Calibri"/>
                <a:cs typeface="Calibri"/>
                <a:sym typeface="Calibri"/>
              </a:rPr>
              <a:t>An Innovative Strategy for Expanding Investments in High Need Communities</a:t>
            </a:r>
            <a:endParaRPr b="1" sz="2400">
              <a:solidFill>
                <a:srgbClr val="672B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0" name="Google Shape;170;p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11523" t="0"/>
          <a:stretch/>
        </p:blipFill>
        <p:spPr>
          <a:xfrm rot="5400000">
            <a:off x="-525183" y="525184"/>
            <a:ext cx="6896104" cy="5845736"/>
          </a:xfrm>
          <a:prstGeom prst="rect">
            <a:avLst/>
          </a:prstGeom>
          <a:noFill/>
          <a:ln>
            <a:noFill/>
          </a:ln>
        </p:spPr>
      </p:pic>
      <p:grpSp>
        <p:nvGrpSpPr>
          <p:cNvPr descr="decorative element" id="171" name="Google Shape;171;p1"/>
          <p:cNvGrpSpPr/>
          <p:nvPr/>
        </p:nvGrpSpPr>
        <p:grpSpPr>
          <a:xfrm>
            <a:off x="0" y="0"/>
            <a:ext cx="8793191" cy="6896104"/>
            <a:chOff x="-3740" y="0"/>
            <a:chExt cx="6208649" cy="6858000"/>
          </a:xfrm>
        </p:grpSpPr>
        <p:sp>
          <p:nvSpPr>
            <p:cNvPr id="172" name="Google Shape;172;p1"/>
            <p:cNvSpPr/>
            <p:nvPr/>
          </p:nvSpPr>
          <p:spPr>
            <a:xfrm>
              <a:off x="-3740" y="0"/>
              <a:ext cx="6208649" cy="6858000"/>
            </a:xfrm>
            <a:custGeom>
              <a:rect b="b" l="l" r="r" t="t"/>
              <a:pathLst>
                <a:path extrusionOk="0" h="6858000" w="6208649">
                  <a:moveTo>
                    <a:pt x="0" y="0"/>
                  </a:moveTo>
                  <a:lnTo>
                    <a:pt x="6208649" y="0"/>
                  </a:lnTo>
                  <a:lnTo>
                    <a:pt x="2737815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2F2F2">
                <a:alpha val="55686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1"/>
            <p:cNvSpPr/>
            <p:nvPr/>
          </p:nvSpPr>
          <p:spPr>
            <a:xfrm>
              <a:off x="1451429" y="0"/>
              <a:ext cx="3222172" cy="6858000"/>
            </a:xfrm>
            <a:prstGeom prst="rect">
              <a:avLst/>
            </a:prstGeom>
            <a:solidFill>
              <a:schemeClr val="accent1">
                <a:alpha val="35686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decorative element" id="287" name="Google Shape;287;p10"/>
          <p:cNvSpPr/>
          <p:nvPr/>
        </p:nvSpPr>
        <p:spPr>
          <a:xfrm>
            <a:off x="0" y="982640"/>
            <a:ext cx="12192000" cy="5875360"/>
          </a:xfrm>
          <a:prstGeom prst="rect">
            <a:avLst/>
          </a:prstGeom>
          <a:solidFill>
            <a:srgbClr val="3A100E">
              <a:alpha val="65882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10"/>
          <p:cNvSpPr txBox="1"/>
          <p:nvPr/>
        </p:nvSpPr>
        <p:spPr>
          <a:xfrm>
            <a:off x="11091210" y="6189345"/>
            <a:ext cx="600974" cy="3952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10"/>
          <p:cNvSpPr txBox="1"/>
          <p:nvPr>
            <p:ph type="title"/>
          </p:nvPr>
        </p:nvSpPr>
        <p:spPr>
          <a:xfrm>
            <a:off x="992868" y="196558"/>
            <a:ext cx="10206264" cy="11002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90F0E"/>
              </a:buClr>
              <a:buSzPts val="3200"/>
              <a:buFont typeface="Calibri"/>
              <a:buNone/>
            </a:pPr>
            <a:r>
              <a:rPr b="1" lang="en-US" sz="3200">
                <a:solidFill>
                  <a:srgbClr val="390F0E"/>
                </a:solidFill>
                <a:latin typeface="Calibri"/>
                <a:ea typeface="Calibri"/>
                <a:cs typeface="Calibri"/>
                <a:sym typeface="Calibri"/>
              </a:rPr>
              <a:t>Selection of Opportunity Zones: The Process</a:t>
            </a:r>
            <a:endParaRPr b="1" sz="3200">
              <a:solidFill>
                <a:srgbClr val="390F0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ollar Currency Money · Free vector graphic on Pixabay" id="290" name="Google Shape;290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72337" y="1125657"/>
            <a:ext cx="1202254" cy="1202254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descr="File:Icons8 flat ok.svg - Wikimedia Commons" id="291" name="Google Shape;291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75821" y="1021882"/>
            <a:ext cx="1399100" cy="1399100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292" name="Google Shape;292;p10"/>
          <p:cNvSpPr/>
          <p:nvPr/>
        </p:nvSpPr>
        <p:spPr>
          <a:xfrm>
            <a:off x="0" y="2474847"/>
            <a:ext cx="12192000" cy="381555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10"/>
          <p:cNvSpPr txBox="1"/>
          <p:nvPr>
            <p:ph idx="3" type="body"/>
          </p:nvPr>
        </p:nvSpPr>
        <p:spPr>
          <a:xfrm>
            <a:off x="607850" y="2746832"/>
            <a:ext cx="3082471" cy="3368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State identified all Census Tracts with income at or lower than 80% of the median family income of the state and a poverty rate greater than 20%*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7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* Different requirements for rural vs. metro tracts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600"/>
              <a:buNone/>
            </a:pPr>
            <a:r>
              <a:t/>
            </a:r>
            <a:endParaRPr sz="2600">
              <a:solidFill>
                <a:srgbClr val="390F0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600"/>
              <a:buNone/>
            </a:pPr>
            <a:r>
              <a:t/>
            </a:r>
            <a:endParaRPr sz="2600">
              <a:solidFill>
                <a:srgbClr val="390F0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600"/>
              <a:buNone/>
            </a:pPr>
            <a:r>
              <a:t/>
            </a:r>
            <a:endParaRPr sz="2600">
              <a:solidFill>
                <a:srgbClr val="390F0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10"/>
          <p:cNvSpPr txBox="1"/>
          <p:nvPr>
            <p:ph idx="1" type="body"/>
          </p:nvPr>
        </p:nvSpPr>
        <p:spPr>
          <a:xfrm>
            <a:off x="4429238" y="2689944"/>
            <a:ext cx="2377440" cy="3368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</a:pP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Governor could nominate 25% of these eligible tracts as Opportunity Zones</a:t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10"/>
          <p:cNvSpPr txBox="1"/>
          <p:nvPr>
            <p:ph idx="6" type="body"/>
          </p:nvPr>
        </p:nvSpPr>
        <p:spPr>
          <a:xfrm>
            <a:off x="7730959" y="2689943"/>
            <a:ext cx="3961225" cy="3368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Up to 5% of the nominated Opportunity Zone tracts could be non-low income sites as long as they were contiguous to a qualified, nominated tract and their median family income did not exceed 125% of the adjacent qualified tract.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10"/>
          <p:cNvSpPr/>
          <p:nvPr/>
        </p:nvSpPr>
        <p:spPr>
          <a:xfrm>
            <a:off x="0" y="6355760"/>
            <a:ext cx="12192000" cy="9144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Original file ‎ (SVG file, nominally 48 × 48 pixels, file ..." id="297" name="Google Shape;297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39625" y="1078819"/>
            <a:ext cx="1396028" cy="1396028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298" name="Google Shape;298;p10"/>
          <p:cNvSpPr/>
          <p:nvPr/>
        </p:nvSpPr>
        <p:spPr>
          <a:xfrm>
            <a:off x="3425085" y="2695399"/>
            <a:ext cx="634936" cy="508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672B46"/>
          </a:solidFill>
          <a:ln cap="flat" cmpd="sng" w="12700">
            <a:solidFill>
              <a:srgbClr val="81465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10"/>
          <p:cNvSpPr/>
          <p:nvPr/>
        </p:nvSpPr>
        <p:spPr>
          <a:xfrm>
            <a:off x="6885030" y="2695399"/>
            <a:ext cx="634936" cy="508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672B46"/>
          </a:solidFill>
          <a:ln cap="flat" cmpd="sng" w="12700">
            <a:solidFill>
              <a:srgbClr val="81465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10"/>
          <p:cNvSpPr/>
          <p:nvPr/>
        </p:nvSpPr>
        <p:spPr>
          <a:xfrm rot="10800000">
            <a:off x="9935653" y="5615982"/>
            <a:ext cx="634936" cy="508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5C2C34"/>
          </a:solidFill>
          <a:ln cap="flat" cmpd="sng" w="12700">
            <a:solidFill>
              <a:srgbClr val="81465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10"/>
          <p:cNvSpPr/>
          <p:nvPr/>
        </p:nvSpPr>
        <p:spPr>
          <a:xfrm>
            <a:off x="4070823" y="5574075"/>
            <a:ext cx="5628414" cy="591814"/>
          </a:xfrm>
          <a:prstGeom prst="rect">
            <a:avLst/>
          </a:prstGeom>
          <a:solidFill>
            <a:srgbClr val="5C2C34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Nominated tracts were then submitted and approved by the U.S. Treasury Dept.  Designation is for 10 years.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descr="decorative element" id="307" name="Google Shape;307;p11"/>
          <p:cNvGrpSpPr/>
          <p:nvPr/>
        </p:nvGrpSpPr>
        <p:grpSpPr>
          <a:xfrm>
            <a:off x="-12010" y="0"/>
            <a:ext cx="9700706" cy="6858000"/>
            <a:chOff x="0" y="0"/>
            <a:chExt cx="6642554" cy="6858000"/>
          </a:xfrm>
        </p:grpSpPr>
        <p:sp>
          <p:nvSpPr>
            <p:cNvPr id="308" name="Google Shape;308;p11"/>
            <p:cNvSpPr/>
            <p:nvPr/>
          </p:nvSpPr>
          <p:spPr>
            <a:xfrm>
              <a:off x="1150750" y="0"/>
              <a:ext cx="5491804" cy="6858000"/>
            </a:xfrm>
            <a:prstGeom prst="parallelogram">
              <a:avLst>
                <a:gd fmla="val 32713" name="adj"/>
              </a:avLst>
            </a:prstGeom>
            <a:solidFill>
              <a:schemeClr val="lt1">
                <a:alpha val="4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11"/>
            <p:cNvSpPr/>
            <p:nvPr/>
          </p:nvSpPr>
          <p:spPr>
            <a:xfrm rot="10800000">
              <a:off x="0" y="4457696"/>
              <a:ext cx="6267450" cy="883839"/>
            </a:xfrm>
            <a:custGeom>
              <a:rect b="b" l="l" r="r" t="t"/>
              <a:pathLst>
                <a:path extrusionOk="0" h="883839" w="6267450">
                  <a:moveTo>
                    <a:pt x="6267450" y="883839"/>
                  </a:moveTo>
                  <a:lnTo>
                    <a:pt x="0" y="883839"/>
                  </a:lnTo>
                  <a:lnTo>
                    <a:pt x="220960" y="0"/>
                  </a:lnTo>
                  <a:lnTo>
                    <a:pt x="6267450" y="0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0" name="Google Shape;310;p11"/>
          <p:cNvSpPr txBox="1"/>
          <p:nvPr>
            <p:ph idx="1" type="subTitle"/>
          </p:nvPr>
        </p:nvSpPr>
        <p:spPr>
          <a:xfrm>
            <a:off x="388191" y="2163479"/>
            <a:ext cx="5049510" cy="521208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Lorem ipsum dolor sit amet, consectetuer adipiscing elit. Maecenas porttitor congue</a:t>
            </a:r>
            <a:endParaRPr/>
          </a:p>
        </p:txBody>
      </p:sp>
      <p:sp>
        <p:nvSpPr>
          <p:cNvPr id="311" name="Google Shape;311;p11"/>
          <p:cNvSpPr/>
          <p:nvPr/>
        </p:nvSpPr>
        <p:spPr>
          <a:xfrm>
            <a:off x="720243" y="396056"/>
            <a:ext cx="6042932" cy="3697588"/>
          </a:xfrm>
          <a:prstGeom prst="foldedCorner">
            <a:avLst>
              <a:gd fmla="val 16667" name="adj"/>
            </a:avLst>
          </a:prstGeom>
          <a:solidFill>
            <a:srgbClr val="5E626E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Indiana Opportunity Zones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156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Number of Zones Meeting the                                 Rural Definition*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FFFF66"/>
                </a:solidFill>
                <a:latin typeface="Calibri"/>
                <a:ea typeface="Calibri"/>
                <a:cs typeface="Calibri"/>
                <a:sym typeface="Calibri"/>
              </a:rPr>
              <a:t>46</a:t>
            </a:r>
            <a:endParaRPr b="1" sz="4400">
              <a:solidFill>
                <a:srgbClr val="FFFF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11"/>
          <p:cNvSpPr txBox="1"/>
          <p:nvPr/>
        </p:nvSpPr>
        <p:spPr>
          <a:xfrm>
            <a:off x="200026" y="5499603"/>
            <a:ext cx="6586254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4625" lvl="0" marL="174625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* 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Rural Definition: 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US" sz="18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ny area </a:t>
            </a:r>
            <a:r>
              <a:rPr b="1" i="1" lang="en-US" sz="18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other than </a:t>
            </a:r>
            <a:r>
              <a:rPr lang="en-US" sz="18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a city or town that has a population of greater than 50,000 and an urbanized area contiguous and adjacent to such a city or town (according to the latest decennial census).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3" name="Google Shape;313;p1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694" l="8140" r="6622" t="969"/>
          <a:stretch/>
        </p:blipFill>
        <p:spPr>
          <a:xfrm>
            <a:off x="7539898" y="32004"/>
            <a:ext cx="4550582" cy="6793992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11"/>
          <p:cNvSpPr txBox="1"/>
          <p:nvPr/>
        </p:nvSpPr>
        <p:spPr>
          <a:xfrm>
            <a:off x="10465419" y="5975591"/>
            <a:ext cx="162506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Map of Rural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Opportunity Zones </a:t>
            </a:r>
            <a:endParaRPr b="1" sz="140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descr="decorative element" id="320" name="Google Shape;320;p12"/>
          <p:cNvGrpSpPr/>
          <p:nvPr/>
        </p:nvGrpSpPr>
        <p:grpSpPr>
          <a:xfrm>
            <a:off x="7543377" y="0"/>
            <a:ext cx="4750604" cy="6858000"/>
            <a:chOff x="0" y="0"/>
            <a:chExt cx="4750604" cy="6858000"/>
          </a:xfrm>
        </p:grpSpPr>
        <p:sp>
          <p:nvSpPr>
            <p:cNvPr id="321" name="Google Shape;321;p12"/>
            <p:cNvSpPr/>
            <p:nvPr/>
          </p:nvSpPr>
          <p:spPr>
            <a:xfrm>
              <a:off x="1" y="0"/>
              <a:ext cx="3946799" cy="6858000"/>
            </a:xfrm>
            <a:custGeom>
              <a:rect b="b" l="l" r="r" t="t"/>
              <a:pathLst>
                <a:path extrusionOk="0" h="6858000" w="3946799">
                  <a:moveTo>
                    <a:pt x="0" y="0"/>
                  </a:moveTo>
                  <a:lnTo>
                    <a:pt x="3946799" y="0"/>
                  </a:lnTo>
                  <a:lnTo>
                    <a:pt x="229760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8A434F">
                <a:alpha val="34901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12"/>
            <p:cNvSpPr/>
            <p:nvPr/>
          </p:nvSpPr>
          <p:spPr>
            <a:xfrm>
              <a:off x="0" y="0"/>
              <a:ext cx="3723822" cy="6858000"/>
            </a:xfrm>
            <a:custGeom>
              <a:rect b="b" l="l" r="r" t="t"/>
              <a:pathLst>
                <a:path extrusionOk="0" h="6858000" w="3723822">
                  <a:moveTo>
                    <a:pt x="0" y="0"/>
                  </a:moveTo>
                  <a:lnTo>
                    <a:pt x="3723822" y="0"/>
                  </a:lnTo>
                  <a:lnTo>
                    <a:pt x="2074625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8A434F">
                <a:alpha val="46666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12"/>
            <p:cNvSpPr/>
            <p:nvPr/>
          </p:nvSpPr>
          <p:spPr>
            <a:xfrm>
              <a:off x="0" y="0"/>
              <a:ext cx="3374007" cy="6858000"/>
            </a:xfrm>
            <a:custGeom>
              <a:rect b="b" l="l" r="r" t="t"/>
              <a:pathLst>
                <a:path extrusionOk="0" h="6858000" w="3374007">
                  <a:moveTo>
                    <a:pt x="0" y="0"/>
                  </a:moveTo>
                  <a:lnTo>
                    <a:pt x="3374007" y="0"/>
                  </a:lnTo>
                  <a:lnTo>
                    <a:pt x="1659507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8A434F">
                <a:alpha val="62745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12"/>
            <p:cNvSpPr/>
            <p:nvPr/>
          </p:nvSpPr>
          <p:spPr>
            <a:xfrm>
              <a:off x="0" y="0"/>
              <a:ext cx="4750604" cy="6858000"/>
            </a:xfrm>
            <a:custGeom>
              <a:rect b="b" l="l" r="r" t="t"/>
              <a:pathLst>
                <a:path extrusionOk="0" h="6858000" w="4750604">
                  <a:moveTo>
                    <a:pt x="0" y="0"/>
                  </a:moveTo>
                  <a:lnTo>
                    <a:pt x="4750604" y="0"/>
                  </a:lnTo>
                  <a:lnTo>
                    <a:pt x="3101407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25" name="Google Shape;325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85725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12"/>
          <p:cNvSpPr txBox="1"/>
          <p:nvPr>
            <p:ph type="title"/>
          </p:nvPr>
        </p:nvSpPr>
        <p:spPr>
          <a:xfrm>
            <a:off x="0" y="5090615"/>
            <a:ext cx="12192000" cy="1009934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Snapshot of Rural Opportunity Zones in Indiana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3"/>
          <p:cNvSpPr txBox="1"/>
          <p:nvPr>
            <p:ph type="title"/>
          </p:nvPr>
        </p:nvSpPr>
        <p:spPr>
          <a:xfrm>
            <a:off x="0" y="342522"/>
            <a:ext cx="12192000" cy="830997"/>
          </a:xfrm>
          <a:prstGeom prst="rect">
            <a:avLst/>
          </a:prstGeom>
          <a:solidFill>
            <a:srgbClr val="5C2C34"/>
          </a:solidFill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Demographic and Economic Features of Opportunity Zones in Indiana, 2017</a:t>
            </a:r>
            <a:endParaRPr b="1"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33" name="Google Shape;333;p13"/>
          <p:cNvGraphicFramePr/>
          <p:nvPr/>
        </p:nvGraphicFramePr>
        <p:xfrm>
          <a:off x="607307" y="125458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{15483A7D-186F-4D2A-92DD-B383752DB433}</a:tableStyleId>
              </a:tblPr>
              <a:tblGrid>
                <a:gridCol w="3749025"/>
                <a:gridCol w="3673225"/>
                <a:gridCol w="3671900"/>
              </a:tblGrid>
              <a:tr h="7096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All</a:t>
                      </a:r>
                      <a:r>
                        <a:rPr lang="en-U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Indiana Opportunity Zones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(n = 156)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Rural Opportunity Zones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(n= 46)</a:t>
                      </a:r>
                      <a:endParaRPr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93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                          </a:t>
                      </a:r>
                      <a:r>
                        <a:rPr b="1" lang="en-U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Population</a:t>
                      </a:r>
                      <a:endParaRPr b="1"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FBEC4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563,523</a:t>
                      </a:r>
                      <a:endParaRPr/>
                    </a:p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Average: 3,439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FBEC4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182,553  (34%)</a:t>
                      </a:r>
                      <a:endParaRPr/>
                    </a:p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Average: 3,969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FBEC4">
                        <a:alpha val="20000"/>
                      </a:srgbClr>
                    </a:solidFill>
                  </a:tcPr>
                </a:tc>
              </a:tr>
              <a:tr h="8146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</a:t>
                      </a:r>
                      <a:r>
                        <a:rPr b="1" lang="en-U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</a:t>
                      </a:r>
                      <a:r>
                        <a:rPr b="1" lang="en-U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Jobs &amp;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            Unemployment</a:t>
                      </a:r>
                      <a:endParaRPr b="1" sz="20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233,074</a:t>
                      </a:r>
                      <a:endParaRPr/>
                    </a:p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9.8%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79,520 (34.1%)</a:t>
                      </a:r>
                      <a:endParaRPr/>
                    </a:p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7%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14600">
                <a:tc>
                  <a:txBody>
                    <a:bodyPr/>
                    <a:lstStyle/>
                    <a:p>
                      <a:pPr indent="0" lvl="3" marL="13716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Average Poverty Rate/Range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FBEC4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29.1% </a:t>
                      </a:r>
                      <a:endParaRPr/>
                    </a:p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(8.3% - 75.1%)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FBEC4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20.5%</a:t>
                      </a:r>
                      <a:endParaRPr/>
                    </a:p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(8.3% - 35.2%)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FBEC4">
                        <a:alpha val="20000"/>
                      </a:srgbClr>
                    </a:solidFill>
                  </a:tcPr>
                </a:tc>
              </a:tr>
              <a:tr h="970950">
                <a:tc>
                  <a:txBody>
                    <a:bodyPr/>
                    <a:lstStyle/>
                    <a:p>
                      <a:pPr indent="0" lvl="3" marL="13716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Education (average)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High School:  35.2%</a:t>
                      </a:r>
                      <a:endParaRPr/>
                    </a:p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Some College/Associates: 28%</a:t>
                      </a:r>
                      <a:endParaRPr/>
                    </a:p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College +: 17.9%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High School:  41.2%</a:t>
                      </a:r>
                      <a:endParaRPr/>
                    </a:p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Some College/Associates: 27.9%</a:t>
                      </a:r>
                      <a:endParaRPr/>
                    </a:p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College +: 13.2%</a:t>
                      </a:r>
                      <a:endParaRPr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00275">
                <a:tc>
                  <a:txBody>
                    <a:bodyPr/>
                    <a:lstStyle/>
                    <a:p>
                      <a:pPr indent="0" lvl="3" marL="13716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Key Industries (average)</a:t>
                      </a:r>
                      <a:endParaRPr b="1" sz="20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FBEC4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Manufacturing: 17.9%</a:t>
                      </a:r>
                      <a:endParaRPr/>
                    </a:p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Entertainment: 12%</a:t>
                      </a:r>
                      <a:endParaRPr/>
                    </a:p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Services: 8.7%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FBEC4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Manufacturing: 25%</a:t>
                      </a:r>
                      <a:endParaRPr/>
                    </a:p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Entertainment: 9.6%</a:t>
                      </a:r>
                      <a:endParaRPr/>
                    </a:p>
                    <a:p>
                      <a:pPr indent="0" lvl="1" marL="45720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Services: 5.9%</a:t>
                      </a:r>
                      <a:endParaRPr sz="18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FBEC4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descr="Team:Michigan Software - 2016.igem.org" id="334" name="Google Shape;33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7759" y="2082973"/>
            <a:ext cx="751016" cy="650145"/>
          </a:xfrm>
          <a:prstGeom prst="ellipse">
            <a:avLst/>
          </a:prstGeom>
          <a:noFill/>
          <a:ln cap="rnd" cmpd="sng" w="9525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  <a:effectLst>
            <a:outerShdw blurRad="381000" sx="-80000" rotWithShape="0" dir="5400000" dist="292100" sy="-18000">
              <a:srgbClr val="000000">
                <a:alpha val="21960"/>
              </a:srgbClr>
            </a:outerShdw>
          </a:effectLst>
        </p:spPr>
      </p:pic>
      <p:pic>
        <p:nvPicPr>
          <p:cNvPr descr="Jobs PNG Transparent Images | PNG All" id="335" name="Google Shape;33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6554" y="2915818"/>
            <a:ext cx="792221" cy="617593"/>
          </a:xfrm>
          <a:prstGeom prst="ellipse">
            <a:avLst/>
          </a:prstGeom>
          <a:noFill/>
          <a:ln cap="rnd" cmpd="sng" w="9525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  <a:effectLst>
            <a:outerShdw blurRad="381000" sx="-80000" rotWithShape="0" dir="5400000" dist="292100" sy="-18000">
              <a:srgbClr val="000000">
                <a:alpha val="21960"/>
              </a:srgbClr>
            </a:outerShdw>
          </a:effectLst>
        </p:spPr>
      </p:pic>
      <p:pic>
        <p:nvPicPr>
          <p:cNvPr descr="Review: Chavs - The Demonization of the Working Class ..." id="336" name="Google Shape;336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6554" y="3716111"/>
            <a:ext cx="884606" cy="655840"/>
          </a:xfrm>
          <a:prstGeom prst="ellipse">
            <a:avLst/>
          </a:prstGeom>
          <a:noFill/>
          <a:ln cap="rnd" cmpd="sng" w="9525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  <a:effectLst>
            <a:outerShdw blurRad="381000" sx="-80000" rotWithShape="0" dir="5400000" dist="292100" sy="-18000">
              <a:srgbClr val="000000">
                <a:alpha val="21960"/>
              </a:srgbClr>
            </a:outerShdw>
          </a:effectLst>
        </p:spPr>
      </p:pic>
      <p:pic>
        <p:nvPicPr>
          <p:cNvPr descr="Education PNG Transparent Images | PNG All" id="337" name="Google Shape;337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77759" y="4626846"/>
            <a:ext cx="884608" cy="728098"/>
          </a:xfrm>
          <a:prstGeom prst="ellipse">
            <a:avLst/>
          </a:prstGeom>
          <a:noFill/>
          <a:ln cap="rnd" cmpd="sng" w="9525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  <a:effectLst>
            <a:outerShdw blurRad="381000" sx="-80000" rotWithShape="0" dir="5400000" dist="292100" sy="-18000">
              <a:srgbClr val="000000">
                <a:alpha val="21960"/>
              </a:srgbClr>
            </a:outerShdw>
          </a:effectLst>
        </p:spPr>
      </p:pic>
      <p:pic>
        <p:nvPicPr>
          <p:cNvPr descr="File:Industrial factory.png - Wikimedia Commons" id="338" name="Google Shape;338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31083" y="5609839"/>
            <a:ext cx="977959" cy="689468"/>
          </a:xfrm>
          <a:prstGeom prst="ellipse">
            <a:avLst/>
          </a:prstGeom>
          <a:noFill/>
          <a:ln cap="rnd" cmpd="sng" w="9525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  <a:effectLst>
            <a:outerShdw blurRad="381000" sx="-80000" rotWithShape="0" dir="5400000" dist="292100" sy="-18000">
              <a:srgbClr val="000000">
                <a:alpha val="2196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4"/>
          <p:cNvSpPr txBox="1"/>
          <p:nvPr/>
        </p:nvSpPr>
        <p:spPr>
          <a:xfrm>
            <a:off x="-67378" y="343404"/>
            <a:ext cx="12259377" cy="881258"/>
          </a:xfrm>
          <a:prstGeom prst="rect">
            <a:avLst/>
          </a:prstGeom>
          <a:solidFill>
            <a:srgbClr val="5C2C34"/>
          </a:solidFill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3600"/>
              <a:buFont typeface="Corbel"/>
              <a:buNone/>
            </a:pPr>
            <a:r>
              <a:t/>
            </a:r>
            <a:endParaRPr b="1" sz="36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14"/>
          <p:cNvSpPr txBox="1"/>
          <p:nvPr>
            <p:ph type="title"/>
          </p:nvPr>
        </p:nvSpPr>
        <p:spPr>
          <a:xfrm>
            <a:off x="648493" y="353064"/>
            <a:ext cx="10206264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Opportunity Zones:  How They Work</a:t>
            </a:r>
            <a:endParaRPr b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14"/>
          <p:cNvSpPr/>
          <p:nvPr/>
        </p:nvSpPr>
        <p:spPr>
          <a:xfrm>
            <a:off x="0" y="6182618"/>
            <a:ext cx="12192000" cy="248238"/>
          </a:xfrm>
          <a:prstGeom prst="rect">
            <a:avLst/>
          </a:prstGeom>
          <a:solidFill>
            <a:srgbClr val="561715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Open Book" id="347" name="Google Shape;347;p14"/>
          <p:cNvPicPr preferRelativeResize="0"/>
          <p:nvPr>
            <p:ph idx="3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8493" y="2305050"/>
            <a:ext cx="547688" cy="5476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icroscope" id="348" name="Google Shape;348;p14"/>
          <p:cNvPicPr preferRelativeResize="0"/>
          <p:nvPr>
            <p:ph idx="5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8493" y="4505325"/>
            <a:ext cx="547688" cy="547688"/>
          </a:xfrm>
          <a:prstGeom prst="rect">
            <a:avLst/>
          </a:prstGeom>
          <a:noFill/>
          <a:ln>
            <a:noFill/>
          </a:ln>
        </p:spPr>
      </p:pic>
      <p:cxnSp>
        <p:nvCxnSpPr>
          <p:cNvPr descr="decorative element" id="349" name="Google Shape;349;p14"/>
          <p:cNvCxnSpPr/>
          <p:nvPr/>
        </p:nvCxnSpPr>
        <p:spPr>
          <a:xfrm>
            <a:off x="2080210" y="3553688"/>
            <a:ext cx="749808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dash"/>
            <a:miter lim="800000"/>
            <a:headEnd len="sm" w="sm" type="none"/>
            <a:tailEnd len="sm" w="sm" type="none"/>
          </a:ln>
        </p:spPr>
      </p:cxnSp>
      <p:pic>
        <p:nvPicPr>
          <p:cNvPr descr="Business People Team · Free image on Pixabay" id="350" name="Google Shape;350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79484" y="2093175"/>
            <a:ext cx="1873755" cy="1736152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14"/>
          <p:cNvSpPr txBox="1"/>
          <p:nvPr/>
        </p:nvSpPr>
        <p:spPr>
          <a:xfrm>
            <a:off x="453766" y="4108735"/>
            <a:ext cx="2725189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Investors has 180 days from the point of sale of an asset to invest </a:t>
            </a:r>
            <a:b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(into a QOF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</p:txBody>
      </p:sp>
      <p:pic>
        <p:nvPicPr>
          <p:cNvPr descr="Dollar Money Us-Dollar · Free image on Pixabay" id="352" name="Google Shape;352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114801" y="2093124"/>
            <a:ext cx="2947518" cy="1908698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14"/>
          <p:cNvSpPr txBox="1"/>
          <p:nvPr/>
        </p:nvSpPr>
        <p:spPr>
          <a:xfrm>
            <a:off x="4481312" y="4136713"/>
            <a:ext cx="3074881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Qualified Opportunity </a:t>
            </a:r>
            <a:b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Fund (QOF)</a:t>
            </a:r>
            <a:endParaRPr/>
          </a:p>
        </p:txBody>
      </p:sp>
      <p:pic>
        <p:nvPicPr>
          <p:cNvPr descr="WBR team - wikidoc" id="354" name="Google Shape;354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457022" y="1772954"/>
            <a:ext cx="2929527" cy="2648042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14"/>
          <p:cNvSpPr txBox="1"/>
          <p:nvPr/>
        </p:nvSpPr>
        <p:spPr>
          <a:xfrm>
            <a:off x="8248923" y="4182056"/>
            <a:ext cx="334572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Invest in Eligible Projects</a:t>
            </a:r>
            <a:endParaRPr/>
          </a:p>
        </p:txBody>
      </p:sp>
      <p:sp>
        <p:nvSpPr>
          <p:cNvPr id="356" name="Google Shape;356;p14"/>
          <p:cNvSpPr/>
          <p:nvPr/>
        </p:nvSpPr>
        <p:spPr>
          <a:xfrm>
            <a:off x="3346639" y="2902253"/>
            <a:ext cx="1214651" cy="723332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81465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14"/>
          <p:cNvSpPr/>
          <p:nvPr/>
        </p:nvSpPr>
        <p:spPr>
          <a:xfrm>
            <a:off x="7143337" y="2906912"/>
            <a:ext cx="1214651" cy="723332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81465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14"/>
          <p:cNvSpPr txBox="1"/>
          <p:nvPr/>
        </p:nvSpPr>
        <p:spPr>
          <a:xfrm>
            <a:off x="3583762" y="5272911"/>
            <a:ext cx="7650265" cy="646331"/>
          </a:xfrm>
          <a:prstGeom prst="rect">
            <a:avLst/>
          </a:prstGeom>
          <a:solidFill>
            <a:srgbClr val="F2F2F2"/>
          </a:solidFill>
          <a:ln cap="flat" cmpd="sng" w="9525">
            <a:solidFill>
              <a:srgbClr val="5C2C3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Intent is to connect potential investors with capital gains to re-invest in economically distressed communities that could benefit from such investments.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erie photos of nearly abandoned housing developments in Ireland / Boing Boing" id="364" name="Google Shape;364;p15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10693" r="10694" t="0"/>
          <a:stretch/>
        </p:blipFill>
        <p:spPr>
          <a:xfrm>
            <a:off x="-70949" y="0"/>
            <a:ext cx="8087304" cy="7131412"/>
          </a:xfrm>
          <a:prstGeom prst="rect">
            <a:avLst/>
          </a:prstGeom>
          <a:noFill/>
          <a:ln>
            <a:noFill/>
          </a:ln>
        </p:spPr>
      </p:pic>
      <p:grpSp>
        <p:nvGrpSpPr>
          <p:cNvPr descr="decorative element" id="365" name="Google Shape;365;p15"/>
          <p:cNvGrpSpPr/>
          <p:nvPr/>
        </p:nvGrpSpPr>
        <p:grpSpPr>
          <a:xfrm>
            <a:off x="-691932" y="3839526"/>
            <a:ext cx="8190396" cy="2547440"/>
            <a:chOff x="0" y="3808320"/>
            <a:chExt cx="7833208" cy="2547440"/>
          </a:xfrm>
        </p:grpSpPr>
        <p:sp>
          <p:nvSpPr>
            <p:cNvPr id="366" name="Google Shape;366;p15"/>
            <p:cNvSpPr/>
            <p:nvPr/>
          </p:nvSpPr>
          <p:spPr>
            <a:xfrm>
              <a:off x="0" y="3808320"/>
              <a:ext cx="7833208" cy="2547440"/>
            </a:xfrm>
            <a:custGeom>
              <a:rect b="b" l="l" r="r" t="t"/>
              <a:pathLst>
                <a:path extrusionOk="0" h="2547440" w="7833208">
                  <a:moveTo>
                    <a:pt x="0" y="0"/>
                  </a:moveTo>
                  <a:lnTo>
                    <a:pt x="7833208" y="0"/>
                  </a:lnTo>
                  <a:lnTo>
                    <a:pt x="7135846" y="2547440"/>
                  </a:lnTo>
                  <a:lnTo>
                    <a:pt x="0" y="2547440"/>
                  </a:lnTo>
                  <a:close/>
                </a:path>
              </a:pathLst>
            </a:cu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15"/>
            <p:cNvSpPr/>
            <p:nvPr/>
          </p:nvSpPr>
          <p:spPr>
            <a:xfrm>
              <a:off x="1" y="3808320"/>
              <a:ext cx="7692571" cy="2547440"/>
            </a:xfrm>
            <a:custGeom>
              <a:rect b="b" l="l" r="r" t="t"/>
              <a:pathLst>
                <a:path extrusionOk="0" h="2547440" w="7692571">
                  <a:moveTo>
                    <a:pt x="0" y="0"/>
                  </a:moveTo>
                  <a:lnTo>
                    <a:pt x="7692571" y="0"/>
                  </a:lnTo>
                  <a:lnTo>
                    <a:pt x="6995209" y="2547440"/>
                  </a:lnTo>
                  <a:lnTo>
                    <a:pt x="0" y="2547440"/>
                  </a:lnTo>
                  <a:close/>
                </a:path>
              </a:pathLst>
            </a:custGeom>
            <a:solidFill>
              <a:srgbClr val="8A43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descr="decorative element" id="368" name="Google Shape;368;p15"/>
          <p:cNvSpPr/>
          <p:nvPr/>
        </p:nvSpPr>
        <p:spPr>
          <a:xfrm>
            <a:off x="0" y="6355760"/>
            <a:ext cx="12192000" cy="9144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decorative element" id="369" name="Google Shape;369;p15"/>
          <p:cNvSpPr/>
          <p:nvPr/>
        </p:nvSpPr>
        <p:spPr>
          <a:xfrm>
            <a:off x="11091210" y="6086479"/>
            <a:ext cx="600974" cy="600974"/>
          </a:xfrm>
          <a:prstGeom prst="ellipse">
            <a:avLst/>
          </a:prstGeom>
          <a:solidFill>
            <a:srgbClr val="8A43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15"/>
          <p:cNvSpPr txBox="1"/>
          <p:nvPr>
            <p:ph idx="1" type="body"/>
          </p:nvPr>
        </p:nvSpPr>
        <p:spPr>
          <a:xfrm>
            <a:off x="236924" y="4481696"/>
            <a:ext cx="6227374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 mechanism that is designed to invest in eligible property located in an Opportunity Zone.  The fund uses the investor’s gains from a prior investment for funding the Opportunity Fund.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"/>
              <a:buNone/>
            </a:pPr>
            <a:r>
              <a:t/>
            </a:r>
            <a:endParaRPr sz="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 QOF has six months to deploy 90% of its capital in Ozs.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15"/>
          <p:cNvSpPr txBox="1"/>
          <p:nvPr>
            <p:ph type="title"/>
          </p:nvPr>
        </p:nvSpPr>
        <p:spPr>
          <a:xfrm>
            <a:off x="236925" y="3892375"/>
            <a:ext cx="6814540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What is a Qualified Opportunity Fund (QOF)</a:t>
            </a:r>
            <a:b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15"/>
          <p:cNvSpPr txBox="1"/>
          <p:nvPr/>
        </p:nvSpPr>
        <p:spPr>
          <a:xfrm>
            <a:off x="11091210" y="6189345"/>
            <a:ext cx="600974" cy="3952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Free Stock Photo 4973 fund raising | freeimageslive" id="373" name="Google Shape;373;p15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22217" r="22217" t="0"/>
          <a:stretch/>
        </p:blipFill>
        <p:spPr>
          <a:xfrm>
            <a:off x="6473722" y="0"/>
            <a:ext cx="5770127" cy="690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ree illustration: Arrows, Growth Hacking, Marketing ..." id="379" name="Google Shape;379;p1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31847" r="20923" t="0"/>
          <a:stretch/>
        </p:blipFill>
        <p:spPr>
          <a:xfrm>
            <a:off x="-10633" y="5012640"/>
            <a:ext cx="2987748" cy="2004848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16"/>
          <p:cNvSpPr txBox="1"/>
          <p:nvPr>
            <p:ph idx="1" type="body"/>
          </p:nvPr>
        </p:nvSpPr>
        <p:spPr>
          <a:xfrm>
            <a:off x="466111" y="1698926"/>
            <a:ext cx="5629889" cy="43161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33363" lvl="0" marL="23336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To become a Qualified Opportunity Fund, an eligible corporation or partnership self-certifies by filing </a:t>
            </a:r>
            <a:r>
              <a:rPr b="1" lang="en-US" sz="20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Form 8996: Qualified Opportunity Fund</a:t>
            </a:r>
            <a:r>
              <a:rPr lang="en-US" sz="20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 with its federal income tax return. </a:t>
            </a:r>
            <a:endParaRPr/>
          </a:p>
          <a:p>
            <a:pPr indent="-106363" lvl="0" marL="233363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33363" lvl="0" marL="233363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C0C0C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No approval or action by the Internal Revenue Service is required.</a:t>
            </a:r>
            <a:endParaRPr/>
          </a:p>
          <a:p>
            <a:pPr indent="-106363" lvl="0" marL="233363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33363" lvl="0" marL="233363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C0C0C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Any taxpayer who wishes to participate in the Opportunity Zone program can do so (but it must be in a Qualified Opportunity Fund). 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16"/>
          <p:cNvSpPr txBox="1"/>
          <p:nvPr>
            <p:ph type="title"/>
          </p:nvPr>
        </p:nvSpPr>
        <p:spPr>
          <a:xfrm>
            <a:off x="0" y="457199"/>
            <a:ext cx="12192000" cy="771099"/>
          </a:xfrm>
          <a:prstGeom prst="rect">
            <a:avLst/>
          </a:prstGeom>
          <a:solidFill>
            <a:srgbClr val="5C2C34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b="1"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How are Qualified Opportunity Funds Created? </a:t>
            </a:r>
            <a:endParaRPr b="1"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2" name="Google Shape;382;p16"/>
          <p:cNvPicPr preferRelativeResize="0"/>
          <p:nvPr/>
        </p:nvPicPr>
        <p:blipFill rotWithShape="1">
          <a:blip r:embed="rId4">
            <a:alphaModFix/>
          </a:blip>
          <a:srcRect b="10531" l="13223" r="63487" t="12977"/>
          <a:stretch/>
        </p:blipFill>
        <p:spPr>
          <a:xfrm>
            <a:off x="6446223" y="1299410"/>
            <a:ext cx="5522605" cy="555859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7"/>
          <p:cNvSpPr txBox="1"/>
          <p:nvPr>
            <p:ph type="title"/>
          </p:nvPr>
        </p:nvSpPr>
        <p:spPr>
          <a:xfrm>
            <a:off x="0" y="402164"/>
            <a:ext cx="12192000" cy="830997"/>
          </a:xfrm>
          <a:prstGeom prst="rect">
            <a:avLst/>
          </a:prstGeom>
          <a:solidFill>
            <a:srgbClr val="5C2C34"/>
          </a:solidFill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Benefits to the Investor: Increases Over Time</a:t>
            </a:r>
            <a:endParaRPr b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89" name="Google Shape;389;p17"/>
          <p:cNvGraphicFramePr/>
          <p:nvPr/>
        </p:nvGraphicFramePr>
        <p:xfrm>
          <a:off x="185738" y="136552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{727D5314-4F56-408E-A5E9-CFA3C00ECEE7}</a:tableStyleId>
              </a:tblPr>
              <a:tblGrid>
                <a:gridCol w="3477200"/>
                <a:gridCol w="8224275"/>
              </a:tblGrid>
              <a:tr h="858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Investment Length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Benefits Received</a:t>
                      </a:r>
                      <a:endParaRPr sz="3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F7F7F"/>
                    </a:solidFill>
                  </a:tcPr>
                </a:tc>
              </a:tr>
              <a:tr h="858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Less than 5 years</a:t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Deferred payment</a:t>
                      </a: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on existing capital gains until the date that the Opportunity Fund investment is sold or exchanged. </a:t>
                      </a:r>
                      <a:endParaRPr sz="20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58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5-7 years</a:t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Benefits above plus 10% of tax</a:t>
                      </a: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on existing capital gain is canceled</a:t>
                      </a:r>
                      <a:endParaRPr sz="20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58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7-10 years</a:t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Deferred payment of exiting capital gains until December 2026 or the date that</a:t>
                      </a: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the Opportunity Fund investment is sold or exchanged (whichever comes first) PLUS 15% of tax on existing capital gain is canceled. </a:t>
                      </a:r>
                      <a:endParaRPr sz="20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58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Greater than 10 years</a:t>
                      </a:r>
                      <a:endParaRPr b="1" sz="24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Benefits</a:t>
                      </a:r>
                      <a:r>
                        <a:rPr lang="en-US" sz="20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of the 7-10 years investment PLUS investor pays no capital gains tax on the Opportunity Fund investments (that is, investments are exempt from any capital gains beyond those which were previously deferred)</a:t>
                      </a:r>
                      <a:endParaRPr sz="20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90" name="Google Shape;390;p17"/>
          <p:cNvSpPr txBox="1"/>
          <p:nvPr/>
        </p:nvSpPr>
        <p:spPr>
          <a:xfrm>
            <a:off x="619169" y="6009099"/>
            <a:ext cx="773115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Source:  LISC.  See: </a:t>
            </a:r>
            <a:r>
              <a:rPr lang="en-US" sz="1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https://ofn.org/sites/default/files/resources/PDFs/Opportunity_Zone_fact_sheet.pdf</a:t>
            </a: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[Guest Post] 3 Easy Steps to Calculate How Much You Need ..." id="396" name="Google Shape;396;p1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5192" r="15192" t="0"/>
          <a:stretch/>
        </p:blipFill>
        <p:spPr>
          <a:xfrm>
            <a:off x="-810523" y="390636"/>
            <a:ext cx="5173891" cy="6467364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18"/>
          <p:cNvSpPr txBox="1"/>
          <p:nvPr>
            <p:ph type="ctrTitle"/>
          </p:nvPr>
        </p:nvSpPr>
        <p:spPr>
          <a:xfrm>
            <a:off x="4458903" y="244952"/>
            <a:ext cx="7515333" cy="5927442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10953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72B46"/>
              </a:buClr>
              <a:buSzPts val="3200"/>
              <a:buFont typeface="Calibri"/>
              <a:buNone/>
            </a:pPr>
            <a:r>
              <a:rPr b="1" lang="en-US" sz="3200">
                <a:solidFill>
                  <a:srgbClr val="672B46"/>
                </a:solidFill>
                <a:latin typeface="Calibri"/>
                <a:ea typeface="Calibri"/>
                <a:cs typeface="Calibri"/>
                <a:sym typeface="Calibri"/>
              </a:rPr>
              <a:t>Example of the Benefit of a Long-Term Investment in a QOF</a:t>
            </a:r>
            <a:br>
              <a:rPr b="1" lang="en-US" sz="3200">
                <a:solidFill>
                  <a:srgbClr val="672B46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en-US" sz="3200">
                <a:solidFill>
                  <a:srgbClr val="672B46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In 2018, an individual investor sells 1,000 shares of Amazon stock that was purchased in 2013 for $250,000. The sale at $1,250 per share results in a $1 million capital gain. </a:t>
            </a:r>
            <a:br>
              <a:rPr lang="en-US" sz="1800">
                <a:latin typeface="Calibri"/>
                <a:ea typeface="Calibri"/>
                <a:cs typeface="Calibri"/>
                <a:sym typeface="Calibri"/>
              </a:rPr>
            </a:br>
            <a:br>
              <a:rPr lang="en-US" sz="1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Instead of paying the $238,000 in federal capital gains tax on this sale, the investor rolls the $1 million gain into a Qualified Opportunity Fund that invests the capital in newly issued shares in various operating businesses located in Opportunity Zones. Let’s assume that the value of that investment is $2 million in 2028. </a:t>
            </a:r>
            <a:br>
              <a:rPr lang="en-US" sz="1800">
                <a:latin typeface="Calibri"/>
                <a:ea typeface="Calibri"/>
                <a:cs typeface="Calibri"/>
                <a:sym typeface="Calibri"/>
              </a:rPr>
            </a:br>
            <a:br>
              <a:rPr lang="en-US" sz="1800"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1800">
                <a:solidFill>
                  <a:srgbClr val="672B46"/>
                </a:solidFill>
                <a:latin typeface="Calibri"/>
                <a:ea typeface="Calibri"/>
                <a:cs typeface="Calibri"/>
                <a:sym typeface="Calibri"/>
              </a:rPr>
              <a:t>The benefit to the investor:</a:t>
            </a:r>
            <a:br>
              <a:rPr b="1" lang="en-US" sz="1800">
                <a:solidFill>
                  <a:srgbClr val="672B46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1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   •  Investing $1 million instead of the $762,000 that would be remaining if </a:t>
            </a:r>
            <a:br>
              <a:rPr lang="en-US" sz="1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       the capital did not re-invest into an Opportunity Fund.</a:t>
            </a:r>
            <a:br>
              <a:rPr lang="en-US" sz="1800">
                <a:latin typeface="Calibri"/>
                <a:ea typeface="Calibri"/>
                <a:cs typeface="Calibri"/>
                <a:sym typeface="Calibri"/>
              </a:rPr>
            </a:br>
            <a:br>
              <a:rPr lang="en-US" sz="1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   •  Paying $202,300 in taxes in 2026, instead of paying $238,000 in 2018. </a:t>
            </a:r>
            <a:br>
              <a:rPr lang="en-US" sz="1800">
                <a:latin typeface="Calibri"/>
                <a:ea typeface="Calibri"/>
                <a:cs typeface="Calibri"/>
                <a:sym typeface="Calibri"/>
              </a:rPr>
            </a:br>
            <a:br>
              <a:rPr lang="en-US" sz="1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   •  Owing no additional tax on the $1 million in capital gains on the </a:t>
            </a:r>
            <a:br>
              <a:rPr lang="en-US" sz="1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        Opportunity Fund investment realized in 2028.</a:t>
            </a:r>
            <a:endParaRPr b="1" sz="1800">
              <a:solidFill>
                <a:srgbClr val="672B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18"/>
          <p:cNvSpPr txBox="1"/>
          <p:nvPr>
            <p:ph idx="1" type="subTitle"/>
          </p:nvPr>
        </p:nvSpPr>
        <p:spPr>
          <a:xfrm>
            <a:off x="7599015" y="6335696"/>
            <a:ext cx="4178808" cy="5212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Source:  LISC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9"/>
          <p:cNvSpPr txBox="1"/>
          <p:nvPr>
            <p:ph type="title"/>
          </p:nvPr>
        </p:nvSpPr>
        <p:spPr>
          <a:xfrm>
            <a:off x="-82384" y="1"/>
            <a:ext cx="6865257" cy="1000124"/>
          </a:xfrm>
          <a:prstGeom prst="rect">
            <a:avLst/>
          </a:prstGeom>
          <a:solidFill>
            <a:srgbClr val="192C47"/>
          </a:solidFill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-290513" lvl="0" marL="290513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Examples of Investments Pursued in                                                                                                                                        Rural OZs in the U.S. </a:t>
            </a:r>
            <a:endParaRPr b="1"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5" name="Google Shape;405;p1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2345" l="0" r="0" t="2138"/>
          <a:stretch/>
        </p:blipFill>
        <p:spPr>
          <a:xfrm>
            <a:off x="6782873" y="-28575"/>
            <a:ext cx="6641510" cy="6343650"/>
          </a:xfrm>
          <a:prstGeom prst="rect">
            <a:avLst/>
          </a:prstGeom>
          <a:noFill/>
          <a:ln>
            <a:noFill/>
          </a:ln>
        </p:spPr>
      </p:pic>
      <p:grpSp>
        <p:nvGrpSpPr>
          <p:cNvPr descr="decorative element" id="406" name="Google Shape;406;p19"/>
          <p:cNvGrpSpPr/>
          <p:nvPr/>
        </p:nvGrpSpPr>
        <p:grpSpPr>
          <a:xfrm>
            <a:off x="7530061" y="1"/>
            <a:ext cx="5146784" cy="7234850"/>
            <a:chOff x="681347" y="-376849"/>
            <a:chExt cx="10481942" cy="7234850"/>
          </a:xfrm>
        </p:grpSpPr>
        <p:sp>
          <p:nvSpPr>
            <p:cNvPr id="407" name="Google Shape;407;p19"/>
            <p:cNvSpPr/>
            <p:nvPr/>
          </p:nvSpPr>
          <p:spPr>
            <a:xfrm>
              <a:off x="4566501" y="-376849"/>
              <a:ext cx="6596788" cy="6858000"/>
            </a:xfrm>
            <a:prstGeom prst="parallelogram">
              <a:avLst>
                <a:gd fmla="val 25000" name="adj"/>
              </a:avLst>
            </a:prstGeom>
            <a:solidFill>
              <a:srgbClr val="DFBEC4">
                <a:alpha val="819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19"/>
            <p:cNvSpPr/>
            <p:nvPr/>
          </p:nvSpPr>
          <p:spPr>
            <a:xfrm>
              <a:off x="681347" y="-342898"/>
              <a:ext cx="6596788" cy="7200899"/>
            </a:xfrm>
            <a:prstGeom prst="parallelogram">
              <a:avLst>
                <a:gd fmla="val 25000" name="adj"/>
              </a:avLst>
            </a:prstGeom>
            <a:solidFill>
              <a:schemeClr val="lt1">
                <a:alpha val="6078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descr="decorative element" id="409" name="Google Shape;409;p19"/>
          <p:cNvSpPr/>
          <p:nvPr/>
        </p:nvSpPr>
        <p:spPr>
          <a:xfrm>
            <a:off x="0" y="6355760"/>
            <a:ext cx="12192000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19"/>
          <p:cNvSpPr txBox="1"/>
          <p:nvPr>
            <p:ph idx="3" type="body"/>
          </p:nvPr>
        </p:nvSpPr>
        <p:spPr>
          <a:xfrm>
            <a:off x="351465" y="1703025"/>
            <a:ext cx="5945102" cy="4635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-1905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1905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1905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1905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1905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1905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11" name="Google Shape;411;p19"/>
          <p:cNvGraphicFramePr/>
          <p:nvPr/>
        </p:nvGraphicFramePr>
        <p:xfrm>
          <a:off x="476635" y="144097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{60032A87-0FDF-499C-B8BE-22D33BD8580E}</a:tableStyleId>
              </a:tblPr>
              <a:tblGrid>
                <a:gridCol w="2854175"/>
                <a:gridCol w="2854175"/>
              </a:tblGrid>
              <a:tr h="8437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solidFill>
                            <a:srgbClr val="0C0C0C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SITE</a:t>
                      </a:r>
                      <a:endParaRPr b="1" sz="2400">
                        <a:solidFill>
                          <a:srgbClr val="0C0C0C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5C2C3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C2C3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C2C3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DF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>
                          <a:solidFill>
                            <a:srgbClr val="0C0C0C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PURPOSE</a:t>
                      </a:r>
                      <a:endParaRPr b="1" sz="2400">
                        <a:solidFill>
                          <a:srgbClr val="0C0C0C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5C2C3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C2C3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C2C3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DFE8"/>
                    </a:solidFill>
                  </a:tcPr>
                </a:tc>
              </a:tr>
              <a:tr h="1006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>
                          <a:solidFill>
                            <a:srgbClr val="0C0C0C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Heflin, Alabama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>
                          <a:solidFill>
                            <a:srgbClr val="0C0C0C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(Population:</a:t>
                      </a:r>
                      <a:r>
                        <a:rPr b="0" lang="en-US" sz="2000">
                          <a:solidFill>
                            <a:srgbClr val="0C0C0C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3,425)</a:t>
                      </a:r>
                      <a:endParaRPr b="0" sz="2000">
                        <a:solidFill>
                          <a:srgbClr val="0C0C0C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5C2C3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C2C3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>
                          <a:solidFill>
                            <a:srgbClr val="0C0C0C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Senior care center</a:t>
                      </a:r>
                      <a:endParaRPr b="0" sz="2000">
                        <a:solidFill>
                          <a:srgbClr val="0C0C0C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5C2C3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C2C3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006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>
                          <a:solidFill>
                            <a:srgbClr val="0C0C0C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Augusta,</a:t>
                      </a:r>
                      <a:r>
                        <a:rPr b="1" lang="en-US" sz="2000">
                          <a:solidFill>
                            <a:srgbClr val="0C0C0C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ME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>
                          <a:solidFill>
                            <a:srgbClr val="0C0C0C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(Population: </a:t>
                      </a:r>
                      <a:r>
                        <a:rPr b="0" lang="en-US" sz="2000">
                          <a:solidFill>
                            <a:srgbClr val="0C0C0C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18,594)</a:t>
                      </a:r>
                      <a:endParaRPr b="0" sz="2000">
                        <a:solidFill>
                          <a:srgbClr val="0C0C0C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5C2C3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C2C3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C2C3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>
                          <a:solidFill>
                            <a:srgbClr val="0C0C0C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Main Street Refurbishing</a:t>
                      </a:r>
                      <a:endParaRPr b="0" sz="2000">
                        <a:solidFill>
                          <a:srgbClr val="0C0C0C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5C2C3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C2C3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C2C3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006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>
                          <a:solidFill>
                            <a:srgbClr val="0C0C0C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Vicksburg,</a:t>
                      </a:r>
                      <a:r>
                        <a:rPr b="1" lang="en-US" sz="2000">
                          <a:solidFill>
                            <a:srgbClr val="0C0C0C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MS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>
                          <a:solidFill>
                            <a:srgbClr val="0C0C0C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(Population: </a:t>
                      </a:r>
                      <a:r>
                        <a:rPr b="0" lang="en-US" sz="2000">
                          <a:solidFill>
                            <a:srgbClr val="0C0C0C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22,489)</a:t>
                      </a:r>
                      <a:endParaRPr b="0" sz="2000">
                        <a:solidFill>
                          <a:srgbClr val="0C0C0C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5C2C3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C2C3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C2C3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C2C3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2000">
                          <a:solidFill>
                            <a:srgbClr val="0C0C0C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Sawmill</a:t>
                      </a:r>
                      <a:r>
                        <a:rPr b="0" lang="en-US" sz="2000">
                          <a:solidFill>
                            <a:srgbClr val="0C0C0C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Conversion</a:t>
                      </a:r>
                      <a:endParaRPr b="0" sz="2000">
                        <a:solidFill>
                          <a:srgbClr val="0C0C0C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5C2C3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5C2C3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5C2C3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5C2C3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412" name="Google Shape;412;p19"/>
          <p:cNvSpPr txBox="1"/>
          <p:nvPr/>
        </p:nvSpPr>
        <p:spPr>
          <a:xfrm>
            <a:off x="378617" y="5491961"/>
            <a:ext cx="591794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Source</a:t>
            </a: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The Economic Innovation Group, “The Latest on Opportunity Zones.” Washington, DC, April 2019. 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"/>
          <p:cNvSpPr txBox="1"/>
          <p:nvPr>
            <p:ph type="title"/>
          </p:nvPr>
        </p:nvSpPr>
        <p:spPr>
          <a:xfrm>
            <a:off x="0" y="586596"/>
            <a:ext cx="12192000" cy="881258"/>
          </a:xfrm>
          <a:prstGeom prst="rect">
            <a:avLst/>
          </a:prstGeom>
          <a:solidFill>
            <a:srgbClr val="5C2C3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                                               </a:t>
            </a: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Thank You for Joining Today’s Webinar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webinar" id="180" name="Google Shape;180;p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2500" l="0" r="0" t="12500"/>
          <a:stretch/>
        </p:blipFill>
        <p:spPr>
          <a:xfrm>
            <a:off x="4110562" y="2216222"/>
            <a:ext cx="7362569" cy="4141445"/>
          </a:xfrm>
          <a:prstGeom prst="rect">
            <a:avLst/>
          </a:prstGeom>
          <a:noFill/>
          <a:ln>
            <a:noFill/>
          </a:ln>
        </p:spPr>
      </p:pic>
      <p:grpSp>
        <p:nvGrpSpPr>
          <p:cNvPr descr="decorative element" id="181" name="Google Shape;181;p2"/>
          <p:cNvGrpSpPr/>
          <p:nvPr/>
        </p:nvGrpSpPr>
        <p:grpSpPr>
          <a:xfrm>
            <a:off x="0" y="0"/>
            <a:ext cx="4750604" cy="6858000"/>
            <a:chOff x="0" y="0"/>
            <a:chExt cx="4750604" cy="6858000"/>
          </a:xfrm>
        </p:grpSpPr>
        <p:sp>
          <p:nvSpPr>
            <p:cNvPr id="182" name="Google Shape;182;p2"/>
            <p:cNvSpPr/>
            <p:nvPr/>
          </p:nvSpPr>
          <p:spPr>
            <a:xfrm>
              <a:off x="1" y="0"/>
              <a:ext cx="3946799" cy="6858000"/>
            </a:xfrm>
            <a:custGeom>
              <a:rect b="b" l="l" r="r" t="t"/>
              <a:pathLst>
                <a:path extrusionOk="0" h="6858000" w="3946799">
                  <a:moveTo>
                    <a:pt x="0" y="0"/>
                  </a:moveTo>
                  <a:lnTo>
                    <a:pt x="3946799" y="0"/>
                  </a:lnTo>
                  <a:lnTo>
                    <a:pt x="229760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2">
                <a:alpha val="4196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0" y="0"/>
              <a:ext cx="3723822" cy="6858000"/>
            </a:xfrm>
            <a:custGeom>
              <a:rect b="b" l="l" r="r" t="t"/>
              <a:pathLst>
                <a:path extrusionOk="0" h="6858000" w="3723822">
                  <a:moveTo>
                    <a:pt x="0" y="0"/>
                  </a:moveTo>
                  <a:lnTo>
                    <a:pt x="3723822" y="0"/>
                  </a:lnTo>
                  <a:lnTo>
                    <a:pt x="2074625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2">
                <a:alpha val="9764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0" y="0"/>
              <a:ext cx="3374007" cy="6858000"/>
            </a:xfrm>
            <a:custGeom>
              <a:rect b="b" l="l" r="r" t="t"/>
              <a:pathLst>
                <a:path extrusionOk="0" h="6858000" w="3374007">
                  <a:moveTo>
                    <a:pt x="0" y="0"/>
                  </a:moveTo>
                  <a:lnTo>
                    <a:pt x="3374007" y="0"/>
                  </a:lnTo>
                  <a:lnTo>
                    <a:pt x="1659507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30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0" y="0"/>
              <a:ext cx="4750604" cy="6858000"/>
            </a:xfrm>
            <a:custGeom>
              <a:rect b="b" l="l" r="r" t="t"/>
              <a:pathLst>
                <a:path extrusionOk="0" h="6858000" w="4750604">
                  <a:moveTo>
                    <a:pt x="0" y="0"/>
                  </a:moveTo>
                  <a:lnTo>
                    <a:pt x="4750604" y="0"/>
                  </a:lnTo>
                  <a:lnTo>
                    <a:pt x="3101407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2">
                <a:alpha val="2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hy This Nobel Prize-Winning Theory May Be Hurting Your Investment Portfolio" id="418" name="Google Shape;418;p20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10530" r="10531" t="0"/>
          <a:stretch/>
        </p:blipFill>
        <p:spPr>
          <a:xfrm>
            <a:off x="0" y="0"/>
            <a:ext cx="808730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descr="decorative element" id="419" name="Google Shape;419;p20"/>
          <p:cNvSpPr/>
          <p:nvPr/>
        </p:nvSpPr>
        <p:spPr>
          <a:xfrm>
            <a:off x="0" y="6355760"/>
            <a:ext cx="12192000" cy="91440"/>
          </a:xfrm>
          <a:prstGeom prst="rect">
            <a:avLst/>
          </a:prstGeom>
          <a:solidFill>
            <a:srgbClr val="672B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decorative element" id="420" name="Google Shape;420;p20"/>
          <p:cNvSpPr/>
          <p:nvPr/>
        </p:nvSpPr>
        <p:spPr>
          <a:xfrm>
            <a:off x="11091210" y="6086479"/>
            <a:ext cx="600974" cy="600974"/>
          </a:xfrm>
          <a:prstGeom prst="ellipse">
            <a:avLst/>
          </a:prstGeom>
          <a:solidFill>
            <a:srgbClr val="8A43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20"/>
          <p:cNvSpPr txBox="1"/>
          <p:nvPr/>
        </p:nvSpPr>
        <p:spPr>
          <a:xfrm>
            <a:off x="11091210" y="6189345"/>
            <a:ext cx="600974" cy="3952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20"/>
          <p:cNvSpPr txBox="1"/>
          <p:nvPr>
            <p:ph idx="1" type="body"/>
          </p:nvPr>
        </p:nvSpPr>
        <p:spPr>
          <a:xfrm>
            <a:off x="785585" y="5007134"/>
            <a:ext cx="5005614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/>
          </a:p>
        </p:txBody>
      </p:sp>
      <p:pic>
        <p:nvPicPr>
          <p:cNvPr descr="Downtown Local : DSCN0266 | This is the Downtown Local, we w… | Flickr" id="423" name="Google Shape;423;p20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18680" r="18681" t="0"/>
          <a:stretch/>
        </p:blipFill>
        <p:spPr>
          <a:xfrm>
            <a:off x="6464300" y="0"/>
            <a:ext cx="57277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20"/>
          <p:cNvSpPr txBox="1"/>
          <p:nvPr>
            <p:ph type="title"/>
          </p:nvPr>
        </p:nvSpPr>
        <p:spPr>
          <a:xfrm>
            <a:off x="6889750" y="5581758"/>
            <a:ext cx="4876800" cy="8000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1"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Investing in Indiana’s Rural Opportunity Zones</a:t>
            </a:r>
            <a:endParaRPr b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21"/>
          <p:cNvSpPr txBox="1"/>
          <p:nvPr>
            <p:ph type="title"/>
          </p:nvPr>
        </p:nvSpPr>
        <p:spPr>
          <a:xfrm>
            <a:off x="0" y="428043"/>
            <a:ext cx="12192000" cy="830997"/>
          </a:xfrm>
          <a:prstGeom prst="rect">
            <a:avLst/>
          </a:prstGeom>
          <a:solidFill>
            <a:srgbClr val="5C2C34"/>
          </a:solidFill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Areas of Possible Investment </a:t>
            </a: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*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21"/>
          <p:cNvSpPr txBox="1"/>
          <p:nvPr/>
        </p:nvSpPr>
        <p:spPr>
          <a:xfrm>
            <a:off x="797668" y="2876317"/>
            <a:ext cx="104708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672B46"/>
                </a:solidFill>
                <a:latin typeface="Calibri"/>
                <a:ea typeface="Calibri"/>
                <a:cs typeface="Calibri"/>
                <a:sym typeface="Calibri"/>
              </a:rPr>
              <a:t>Housing</a:t>
            </a:r>
            <a:endParaRPr b="1" sz="2000">
              <a:solidFill>
                <a:srgbClr val="672B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Free illustration: Small Business, Business, Shop - Free Image on Pixabay - 1922897" id="432" name="Google Shape;432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81949" y="2200610"/>
            <a:ext cx="2157762" cy="1302674"/>
          </a:xfrm>
          <a:prstGeom prst="rect">
            <a:avLst/>
          </a:prstGeom>
          <a:noFill/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433" name="Google Shape;433;p21"/>
          <p:cNvSpPr txBox="1"/>
          <p:nvPr/>
        </p:nvSpPr>
        <p:spPr>
          <a:xfrm>
            <a:off x="2988636" y="3571155"/>
            <a:ext cx="174438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672B46"/>
                </a:solidFill>
                <a:latin typeface="Calibri"/>
                <a:ea typeface="Calibri"/>
                <a:cs typeface="Calibri"/>
                <a:sym typeface="Calibri"/>
              </a:rPr>
              <a:t>Small Business</a:t>
            </a:r>
            <a:endParaRPr b="1" sz="2000">
              <a:solidFill>
                <a:srgbClr val="672B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The Growing Startup Scene Hungary &amp; Budapest | THE SMALL BUSINESS BLOG" id="434" name="Google Shape;434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69091" y="2274929"/>
            <a:ext cx="2063872" cy="1238323"/>
          </a:xfrm>
          <a:prstGeom prst="rect">
            <a:avLst/>
          </a:prstGeom>
          <a:noFill/>
          <a:ln cap="sq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pic>
        <p:nvPicPr>
          <p:cNvPr descr="ARRA News Service: An American Infrastructure Success Story" id="435" name="Google Shape;435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9663" y="3732156"/>
            <a:ext cx="2160935" cy="1444409"/>
          </a:xfrm>
          <a:prstGeom prst="rect">
            <a:avLst/>
          </a:prstGeom>
          <a:noFill/>
          <a:ln cap="sq" cmpd="thickThin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descr="Financing rules reinforce concentrations of poverty — Strong Towns" id="436" name="Google Shape;436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99895" y="4315694"/>
            <a:ext cx="2124576" cy="1444409"/>
          </a:xfrm>
          <a:prstGeom prst="rect">
            <a:avLst/>
          </a:prstGeom>
          <a:noFill/>
          <a:ln cap="sq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pic>
        <p:nvPicPr>
          <p:cNvPr descr="Adventures in Suburbia: Building Affordable Housing in Blaine | streets.mn" id="437" name="Google Shape;437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53016" y="1529651"/>
            <a:ext cx="2107909" cy="1242210"/>
          </a:xfrm>
          <a:prstGeom prst="rect">
            <a:avLst/>
          </a:prstGeom>
          <a:noFill/>
          <a:ln cap="sq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pic>
        <p:nvPicPr>
          <p:cNvPr descr="Infrastructure" id="438" name="Google Shape;438;p2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315147" y="3732155"/>
            <a:ext cx="2053304" cy="1426639"/>
          </a:xfrm>
          <a:prstGeom prst="rect">
            <a:avLst/>
          </a:prstGeom>
          <a:noFill/>
          <a:ln cap="sq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439" name="Google Shape;439;p21"/>
          <p:cNvSpPr txBox="1"/>
          <p:nvPr/>
        </p:nvSpPr>
        <p:spPr>
          <a:xfrm>
            <a:off x="5582617" y="2969968"/>
            <a:ext cx="151836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672B46"/>
                </a:solidFill>
                <a:latin typeface="Calibri"/>
                <a:ea typeface="Calibri"/>
                <a:cs typeface="Calibri"/>
                <a:sym typeface="Calibri"/>
              </a:rPr>
              <a:t>Health Clinic</a:t>
            </a:r>
            <a:endParaRPr b="1" sz="2000">
              <a:solidFill>
                <a:srgbClr val="672B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21"/>
          <p:cNvSpPr txBox="1"/>
          <p:nvPr/>
        </p:nvSpPr>
        <p:spPr>
          <a:xfrm>
            <a:off x="8163345" y="3568694"/>
            <a:ext cx="107535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672B46"/>
                </a:solidFill>
                <a:latin typeface="Calibri"/>
                <a:ea typeface="Calibri"/>
                <a:cs typeface="Calibri"/>
                <a:sym typeface="Calibri"/>
              </a:rPr>
              <a:t>Startups</a:t>
            </a:r>
            <a:endParaRPr b="1" sz="2000">
              <a:solidFill>
                <a:srgbClr val="672B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21"/>
          <p:cNvSpPr txBox="1"/>
          <p:nvPr/>
        </p:nvSpPr>
        <p:spPr>
          <a:xfrm>
            <a:off x="678278" y="5237810"/>
            <a:ext cx="135973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672B46"/>
                </a:solidFill>
                <a:latin typeface="Calibri"/>
                <a:ea typeface="Calibri"/>
                <a:cs typeface="Calibri"/>
                <a:sym typeface="Calibri"/>
              </a:rPr>
              <a:t>Broadband</a:t>
            </a:r>
            <a:endParaRPr b="1" sz="2000">
              <a:solidFill>
                <a:srgbClr val="672B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21"/>
          <p:cNvSpPr txBox="1"/>
          <p:nvPr/>
        </p:nvSpPr>
        <p:spPr>
          <a:xfrm>
            <a:off x="2918097" y="5792470"/>
            <a:ext cx="188546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672B46"/>
                </a:solidFill>
                <a:latin typeface="Calibri"/>
                <a:ea typeface="Calibri"/>
                <a:cs typeface="Calibri"/>
                <a:sym typeface="Calibri"/>
              </a:rPr>
              <a:t>Mixed Uses</a:t>
            </a:r>
            <a:endParaRPr b="1" sz="2000">
              <a:solidFill>
                <a:srgbClr val="672B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21"/>
          <p:cNvSpPr txBox="1"/>
          <p:nvPr/>
        </p:nvSpPr>
        <p:spPr>
          <a:xfrm>
            <a:off x="5582617" y="5237810"/>
            <a:ext cx="165308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672B46"/>
                </a:solidFill>
                <a:latin typeface="Calibri"/>
                <a:ea typeface="Calibri"/>
                <a:cs typeface="Calibri"/>
                <a:sym typeface="Calibri"/>
              </a:rPr>
              <a:t>Infrastructure</a:t>
            </a:r>
            <a:endParaRPr b="1" sz="2000">
              <a:solidFill>
                <a:srgbClr val="672B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File:Marine Strategic Development Symbol.jpg - Wikimedia ..." id="444" name="Google Shape;444;p2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rot="-5400000">
            <a:off x="7978235" y="3984407"/>
            <a:ext cx="1466552" cy="2084839"/>
          </a:xfrm>
          <a:prstGeom prst="rect">
            <a:avLst/>
          </a:prstGeom>
          <a:noFill/>
          <a:ln cap="sq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445" name="Google Shape;445;p21"/>
          <p:cNvSpPr txBox="1"/>
          <p:nvPr/>
        </p:nvSpPr>
        <p:spPr>
          <a:xfrm>
            <a:off x="8090828" y="5792470"/>
            <a:ext cx="124136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672B46"/>
                </a:solidFill>
                <a:latin typeface="Calibri"/>
                <a:ea typeface="Calibri"/>
                <a:cs typeface="Calibri"/>
                <a:sym typeface="Calibri"/>
              </a:rPr>
              <a:t>Industries</a:t>
            </a:r>
            <a:endParaRPr b="1" sz="2000">
              <a:solidFill>
                <a:srgbClr val="672B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21"/>
          <p:cNvSpPr txBox="1"/>
          <p:nvPr/>
        </p:nvSpPr>
        <p:spPr>
          <a:xfrm>
            <a:off x="432156" y="6448962"/>
            <a:ext cx="857734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* NOTE: 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OZ Funds are likely to be invested in projects with the potential to be profitable.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erfil do usuário" id="447" name="Google Shape;447;p2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5330978" y="1625416"/>
            <a:ext cx="1946846" cy="1299026"/>
          </a:xfrm>
          <a:prstGeom prst="rect">
            <a:avLst/>
          </a:prstGeom>
          <a:noFill/>
          <a:ln cap="sq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448" name="Google Shape;448;p21"/>
          <p:cNvSpPr/>
          <p:nvPr/>
        </p:nvSpPr>
        <p:spPr>
          <a:xfrm>
            <a:off x="10073148" y="1594959"/>
            <a:ext cx="1814052" cy="1337720"/>
          </a:xfrm>
          <a:prstGeom prst="rect">
            <a:avLst/>
          </a:prstGeom>
          <a:noFill/>
          <a:ln cap="flat" cmpd="sng" w="12700">
            <a:solidFill>
              <a:srgbClr val="8146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21"/>
          <p:cNvSpPr/>
          <p:nvPr/>
        </p:nvSpPr>
        <p:spPr>
          <a:xfrm>
            <a:off x="10073148" y="3732156"/>
            <a:ext cx="1869645" cy="1426639"/>
          </a:xfrm>
          <a:prstGeom prst="rect">
            <a:avLst/>
          </a:prstGeom>
          <a:noFill/>
          <a:ln cap="flat" cmpd="sng" w="12700">
            <a:solidFill>
              <a:srgbClr val="8146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istribution center - Wikipedia" id="450" name="Google Shape;450;p2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0069411" y="1578994"/>
            <a:ext cx="1817789" cy="139853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51" name="Google Shape;451;p21"/>
          <p:cNvSpPr txBox="1"/>
          <p:nvPr/>
        </p:nvSpPr>
        <p:spPr>
          <a:xfrm>
            <a:off x="10151477" y="2964913"/>
            <a:ext cx="170925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672B46"/>
                </a:solidFill>
                <a:latin typeface="Calibri"/>
                <a:ea typeface="Calibri"/>
                <a:cs typeface="Calibri"/>
                <a:sym typeface="Calibri"/>
              </a:rPr>
              <a:t>Warehousing/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672B46"/>
                </a:solidFill>
                <a:latin typeface="Calibri"/>
                <a:ea typeface="Calibri"/>
                <a:cs typeface="Calibri"/>
                <a:sym typeface="Calibri"/>
              </a:rPr>
              <a:t>Logistics</a:t>
            </a:r>
            <a:endParaRPr b="1" sz="2000">
              <a:solidFill>
                <a:srgbClr val="672B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orn field | Flickr - Photo Sharing!" id="452" name="Google Shape;452;p2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0069411" y="3732154"/>
            <a:ext cx="1873382" cy="153785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53" name="Google Shape;453;p21"/>
          <p:cNvSpPr txBox="1"/>
          <p:nvPr/>
        </p:nvSpPr>
        <p:spPr>
          <a:xfrm>
            <a:off x="10059569" y="5226010"/>
            <a:ext cx="189680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672B46"/>
                </a:solidFill>
                <a:latin typeface="Calibri"/>
                <a:ea typeface="Calibri"/>
                <a:cs typeface="Calibri"/>
                <a:sym typeface="Calibri"/>
              </a:rPr>
              <a:t>Agribusiness/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672B46"/>
                </a:solidFill>
                <a:latin typeface="Calibri"/>
                <a:ea typeface="Calibri"/>
                <a:cs typeface="Calibri"/>
                <a:sym typeface="Calibri"/>
              </a:rPr>
              <a:t>Food Processing</a:t>
            </a:r>
            <a:endParaRPr b="1" sz="2000">
              <a:solidFill>
                <a:srgbClr val="672B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ree photo: Steps, Staircase, Climbing - Free Image on ..." id="459" name="Google Shape;459;p22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10693" r="10694" t="0"/>
          <a:stretch/>
        </p:blipFill>
        <p:spPr>
          <a:xfrm>
            <a:off x="0" y="0"/>
            <a:ext cx="9908931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descr="decorative element" id="460" name="Google Shape;460;p22"/>
          <p:cNvGrpSpPr/>
          <p:nvPr/>
        </p:nvGrpSpPr>
        <p:grpSpPr>
          <a:xfrm>
            <a:off x="2927" y="3899760"/>
            <a:ext cx="7833208" cy="2547440"/>
            <a:chOff x="0" y="3808320"/>
            <a:chExt cx="7833208" cy="2547440"/>
          </a:xfrm>
        </p:grpSpPr>
        <p:sp>
          <p:nvSpPr>
            <p:cNvPr id="461" name="Google Shape;461;p22"/>
            <p:cNvSpPr/>
            <p:nvPr/>
          </p:nvSpPr>
          <p:spPr>
            <a:xfrm>
              <a:off x="0" y="3808320"/>
              <a:ext cx="7833208" cy="2547440"/>
            </a:xfrm>
            <a:custGeom>
              <a:rect b="b" l="l" r="r" t="t"/>
              <a:pathLst>
                <a:path extrusionOk="0" h="2547440" w="7833208">
                  <a:moveTo>
                    <a:pt x="0" y="0"/>
                  </a:moveTo>
                  <a:lnTo>
                    <a:pt x="7833208" y="0"/>
                  </a:lnTo>
                  <a:lnTo>
                    <a:pt x="7135846" y="2547440"/>
                  </a:lnTo>
                  <a:lnTo>
                    <a:pt x="0" y="2547440"/>
                  </a:lnTo>
                  <a:close/>
                </a:path>
              </a:pathLst>
            </a:custGeom>
            <a:solidFill>
              <a:srgbClr val="0D30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22"/>
            <p:cNvSpPr/>
            <p:nvPr/>
          </p:nvSpPr>
          <p:spPr>
            <a:xfrm>
              <a:off x="1" y="3808320"/>
              <a:ext cx="7692571" cy="2547440"/>
            </a:xfrm>
            <a:custGeom>
              <a:rect b="b" l="l" r="r" t="t"/>
              <a:pathLst>
                <a:path extrusionOk="0" h="2547440" w="7692571">
                  <a:moveTo>
                    <a:pt x="0" y="0"/>
                  </a:moveTo>
                  <a:lnTo>
                    <a:pt x="7692571" y="0"/>
                  </a:lnTo>
                  <a:lnTo>
                    <a:pt x="6995209" y="2547440"/>
                  </a:lnTo>
                  <a:lnTo>
                    <a:pt x="0" y="2547440"/>
                  </a:lnTo>
                  <a:close/>
                </a:path>
              </a:pathLst>
            </a:custGeom>
            <a:solidFill>
              <a:srgbClr val="0D30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descr="decorative element" id="463" name="Google Shape;463;p22"/>
          <p:cNvSpPr/>
          <p:nvPr/>
        </p:nvSpPr>
        <p:spPr>
          <a:xfrm>
            <a:off x="0" y="6355760"/>
            <a:ext cx="12192000" cy="9144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decorative element" id="464" name="Google Shape;464;p22"/>
          <p:cNvSpPr/>
          <p:nvPr/>
        </p:nvSpPr>
        <p:spPr>
          <a:xfrm>
            <a:off x="11091210" y="6086479"/>
            <a:ext cx="600974" cy="600974"/>
          </a:xfrm>
          <a:prstGeom prst="ellipse">
            <a:avLst/>
          </a:prstGeom>
          <a:solidFill>
            <a:srgbClr val="8A43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22"/>
          <p:cNvSpPr txBox="1"/>
          <p:nvPr>
            <p:ph idx="1" type="body"/>
          </p:nvPr>
        </p:nvSpPr>
        <p:spPr>
          <a:xfrm>
            <a:off x="729343" y="5058567"/>
            <a:ext cx="5005614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Introducing the New Rural Indiana Opportunity Zones Initiative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22"/>
          <p:cNvSpPr txBox="1"/>
          <p:nvPr>
            <p:ph type="title"/>
          </p:nvPr>
        </p:nvSpPr>
        <p:spPr>
          <a:xfrm>
            <a:off x="729343" y="4140940"/>
            <a:ext cx="5005614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NEXT STEPS? </a:t>
            </a:r>
            <a:endParaRPr b="1"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22"/>
          <p:cNvSpPr txBox="1"/>
          <p:nvPr/>
        </p:nvSpPr>
        <p:spPr>
          <a:xfrm>
            <a:off x="11091210" y="6189345"/>
            <a:ext cx="600974" cy="3952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Franklin Downtown Partnership" id="468" name="Google Shape;468;p22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11165" r="11166" t="0"/>
          <a:stretch/>
        </p:blipFill>
        <p:spPr>
          <a:xfrm>
            <a:off x="6802445" y="0"/>
            <a:ext cx="802481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23"/>
          <p:cNvSpPr txBox="1"/>
          <p:nvPr/>
        </p:nvSpPr>
        <p:spPr>
          <a:xfrm>
            <a:off x="0" y="285751"/>
            <a:ext cx="12192000" cy="891722"/>
          </a:xfrm>
          <a:prstGeom prst="rect">
            <a:avLst/>
          </a:prstGeom>
          <a:solidFill>
            <a:srgbClr val="5C2C34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bel"/>
              <a:buNone/>
            </a:pPr>
            <a:r>
              <a:t/>
            </a:r>
            <a:endParaRPr b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p23"/>
          <p:cNvSpPr txBox="1"/>
          <p:nvPr>
            <p:ph type="title"/>
          </p:nvPr>
        </p:nvSpPr>
        <p:spPr>
          <a:xfrm>
            <a:off x="1640801" y="397681"/>
            <a:ext cx="9965669" cy="6678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Awarded a Rural Business Enterprise Grant </a:t>
            </a:r>
            <a:endParaRPr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23"/>
          <p:cNvSpPr txBox="1"/>
          <p:nvPr>
            <p:ph idx="1" type="body"/>
          </p:nvPr>
        </p:nvSpPr>
        <p:spPr>
          <a:xfrm>
            <a:off x="618021" y="1644607"/>
            <a:ext cx="689919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Proposal submitted to USDA RD as part of  USDA’s RBEG program by PCRD, OCRA and key partners.  Project selected for funding.</a:t>
            </a:r>
            <a:endParaRPr/>
          </a:p>
          <a:p>
            <a:pPr indent="-1206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t/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Project just launched June 2019.</a:t>
            </a:r>
            <a:endParaRPr/>
          </a:p>
          <a:p>
            <a:pPr indent="-1206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t/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b="1" lang="en-US" sz="2600">
                <a:latin typeface="Calibri"/>
                <a:ea typeface="Calibri"/>
                <a:cs typeface="Calibri"/>
                <a:sym typeface="Calibri"/>
              </a:rPr>
              <a:t>PURPOSE?  </a:t>
            </a:r>
            <a:endParaRPr/>
          </a:p>
          <a:p>
            <a:pPr indent="0" lvl="0" marL="625475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en-US" sz="2600">
                <a:latin typeface="Calibri"/>
                <a:ea typeface="Calibri"/>
                <a:cs typeface="Calibri"/>
                <a:sym typeface="Calibri"/>
              </a:rPr>
              <a:t>To build the capacity of Opportunity Zones in rural Indiana to attract private, public and/or philanthropic sector investments that support locally-driven priorities. </a:t>
            </a:r>
            <a:endParaRPr b="1" sz="26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7" name="Google Shape;477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69032" y="2552405"/>
            <a:ext cx="4311814" cy="24002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great leader tells us not to fear the New Year - Fabius Maximus website" id="478" name="Google Shape;478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3138" y="133446"/>
            <a:ext cx="2021304" cy="1293635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usiness | EduSpiral Consultant Services - Education ..." id="484" name="Google Shape;484;p2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356" r="22184" t="0"/>
          <a:stretch/>
        </p:blipFill>
        <p:spPr>
          <a:xfrm>
            <a:off x="6401983" y="-45805"/>
            <a:ext cx="7851582" cy="7354406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p24"/>
          <p:cNvSpPr/>
          <p:nvPr/>
        </p:nvSpPr>
        <p:spPr>
          <a:xfrm>
            <a:off x="-405521" y="-45805"/>
            <a:ext cx="7527479" cy="6424177"/>
          </a:xfrm>
          <a:prstGeom prst="parallelogram">
            <a:avLst>
              <a:gd fmla="val 0" name="adj"/>
            </a:avLst>
          </a:prstGeom>
          <a:solidFill>
            <a:schemeClr val="accent1"/>
          </a:solidFill>
          <a:ln cap="flat" cmpd="sng" w="1270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24"/>
          <p:cNvSpPr txBox="1"/>
          <p:nvPr>
            <p:ph idx="1" type="body"/>
          </p:nvPr>
        </p:nvSpPr>
        <p:spPr>
          <a:xfrm>
            <a:off x="785586" y="5047107"/>
            <a:ext cx="5005614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>
                <a:solidFill>
                  <a:schemeClr val="lt1"/>
                </a:solidFill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/>
          </a:p>
        </p:txBody>
      </p:sp>
      <p:sp>
        <p:nvSpPr>
          <p:cNvPr id="487" name="Google Shape;487;p24"/>
          <p:cNvSpPr txBox="1"/>
          <p:nvPr>
            <p:ph type="title"/>
          </p:nvPr>
        </p:nvSpPr>
        <p:spPr>
          <a:xfrm>
            <a:off x="785586" y="4081468"/>
            <a:ext cx="5005614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LOREM IPSUM DOLOR SIT AMET, CONSECTETUER ADIPISCING ELIT. </a:t>
            </a:r>
            <a:endParaRPr/>
          </a:p>
        </p:txBody>
      </p:sp>
      <p:sp>
        <p:nvSpPr>
          <p:cNvPr descr="decorative element" id="488" name="Google Shape;488;p24"/>
          <p:cNvSpPr/>
          <p:nvPr/>
        </p:nvSpPr>
        <p:spPr>
          <a:xfrm>
            <a:off x="0" y="6355760"/>
            <a:ext cx="12192000" cy="9144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decorative element" id="489" name="Google Shape;489;p24"/>
          <p:cNvSpPr/>
          <p:nvPr/>
        </p:nvSpPr>
        <p:spPr>
          <a:xfrm>
            <a:off x="11091210" y="6086479"/>
            <a:ext cx="600974" cy="600974"/>
          </a:xfrm>
          <a:prstGeom prst="ellipse">
            <a:avLst/>
          </a:prstGeom>
          <a:solidFill>
            <a:srgbClr val="8A43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24"/>
          <p:cNvSpPr txBox="1"/>
          <p:nvPr/>
        </p:nvSpPr>
        <p:spPr>
          <a:xfrm>
            <a:off x="11091210" y="6189345"/>
            <a:ext cx="600974" cy="3952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24"/>
          <p:cNvSpPr/>
          <p:nvPr>
            <p:ph idx="3" type="pic"/>
          </p:nvPr>
        </p:nvSpPr>
        <p:spPr>
          <a:xfrm>
            <a:off x="-49251" y="-34726"/>
            <a:ext cx="8654417" cy="740021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cxnSp>
        <p:nvCxnSpPr>
          <p:cNvPr id="492" name="Google Shape;492;p24"/>
          <p:cNvCxnSpPr>
            <a:endCxn id="491" idx="3"/>
          </p:cNvCxnSpPr>
          <p:nvPr/>
        </p:nvCxnSpPr>
        <p:spPr>
          <a:xfrm flipH="1">
            <a:off x="8605166" y="-3780619"/>
            <a:ext cx="1963500" cy="7446000"/>
          </a:xfrm>
          <a:prstGeom prst="straightConnector1">
            <a:avLst/>
          </a:prstGeom>
          <a:noFill/>
          <a:ln cap="flat" cmpd="sng" w="76200">
            <a:solidFill>
              <a:srgbClr val="8A434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93" name="Google Shape;493;p24"/>
          <p:cNvSpPr txBox="1"/>
          <p:nvPr/>
        </p:nvSpPr>
        <p:spPr>
          <a:xfrm>
            <a:off x="285902" y="208482"/>
            <a:ext cx="708001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5C2C34"/>
                </a:solidFill>
                <a:latin typeface="Calibri"/>
                <a:ea typeface="Calibri"/>
                <a:cs typeface="Calibri"/>
                <a:sym typeface="Calibri"/>
              </a:rPr>
              <a:t>Key Features of the IN Rural OZ Initiative</a:t>
            </a:r>
            <a:endParaRPr/>
          </a:p>
        </p:txBody>
      </p:sp>
      <p:sp>
        <p:nvSpPr>
          <p:cNvPr id="494" name="Google Shape;494;p24"/>
          <p:cNvSpPr txBox="1"/>
          <p:nvPr/>
        </p:nvSpPr>
        <p:spPr>
          <a:xfrm>
            <a:off x="785586" y="1625600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24"/>
          <p:cNvSpPr txBox="1"/>
          <p:nvPr/>
        </p:nvSpPr>
        <p:spPr>
          <a:xfrm>
            <a:off x="-272428" y="876465"/>
            <a:ext cx="7456405" cy="88793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690563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Technical assistance and capacity-building support provided by a statewide team of university &amp; agency professionals</a:t>
            </a:r>
            <a:endParaRPr/>
          </a:p>
          <a:p>
            <a:pPr indent="-1333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690563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Type of support that could be provided:  </a:t>
            </a:r>
            <a:endParaRPr/>
          </a:p>
          <a:p>
            <a:pPr indent="-223837" lvl="1" marL="1082675" marR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Guidance in establishing an OZ Task Force;</a:t>
            </a:r>
            <a:endParaRPr/>
          </a:p>
          <a:p>
            <a:pPr indent="-223837" lvl="1" marL="10826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Proprietary data products that profile types of properties in the area;</a:t>
            </a:r>
            <a:endParaRPr/>
          </a:p>
          <a:p>
            <a:pPr indent="-223837" lvl="1" marL="10826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Assessment of key economic drivers;</a:t>
            </a:r>
            <a:endParaRPr/>
          </a:p>
          <a:p>
            <a:pPr indent="-223837" lvl="1" marL="10826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Profile of existing businesses and companies in the zone and surrounding areas;</a:t>
            </a:r>
            <a:endParaRPr/>
          </a:p>
          <a:p>
            <a:pPr indent="-223837" lvl="1" marL="10826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Transportation infrastructure and connectivity;</a:t>
            </a:r>
            <a:endParaRPr/>
          </a:p>
          <a:p>
            <a:pPr indent="-223837" lvl="1" marL="10826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Discovering the area’s community/economic development assets;</a:t>
            </a:r>
            <a:endParaRPr/>
          </a:p>
          <a:p>
            <a:pPr indent="-223837" lvl="1" marL="10826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Suitability analysis;</a:t>
            </a:r>
            <a:endParaRPr/>
          </a:p>
          <a:p>
            <a:pPr indent="-223837" lvl="1" marL="10826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Mapping of broadband services in the zone; and more.</a:t>
            </a:r>
            <a:endParaRPr/>
          </a:p>
          <a:p>
            <a:pPr indent="-203200" lvl="1" marL="8001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ourier New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200" lvl="1" marL="8001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ourier New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3200" lvl="1" marL="8001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ourier New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0500" lvl="1" marL="8001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33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33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25"/>
          <p:cNvSpPr/>
          <p:nvPr>
            <p:ph idx="2" type="pic"/>
          </p:nvPr>
        </p:nvSpPr>
        <p:spPr>
          <a:xfrm>
            <a:off x="6464300" y="0"/>
            <a:ext cx="5727700" cy="6858000"/>
          </a:xfrm>
          <a:prstGeom prst="rect">
            <a:avLst/>
          </a:prstGeom>
          <a:solidFill>
            <a:srgbClr val="D5DBE5"/>
          </a:solidFill>
          <a:ln>
            <a:noFill/>
          </a:ln>
        </p:spPr>
      </p:sp>
      <p:pic>
        <p:nvPicPr>
          <p:cNvPr descr="HTTPS - Wikipedia" id="502" name="Google Shape;502;p25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2539" r="2539" t="0"/>
          <a:stretch/>
        </p:blipFill>
        <p:spPr>
          <a:xfrm>
            <a:off x="0" y="0"/>
            <a:ext cx="808730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3" name="Google Shape;503;p25"/>
          <p:cNvSpPr txBox="1"/>
          <p:nvPr>
            <p:ph idx="1" type="body"/>
          </p:nvPr>
        </p:nvSpPr>
        <p:spPr>
          <a:xfrm>
            <a:off x="785586" y="5047107"/>
            <a:ext cx="5005614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/>
          </a:p>
        </p:txBody>
      </p:sp>
      <p:sp>
        <p:nvSpPr>
          <p:cNvPr id="504" name="Google Shape;504;p25"/>
          <p:cNvSpPr txBox="1"/>
          <p:nvPr>
            <p:ph type="title"/>
          </p:nvPr>
        </p:nvSpPr>
        <p:spPr>
          <a:xfrm>
            <a:off x="785586" y="4081468"/>
            <a:ext cx="5005614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505" name="Google Shape;505;p25"/>
          <p:cNvSpPr txBox="1"/>
          <p:nvPr/>
        </p:nvSpPr>
        <p:spPr>
          <a:xfrm>
            <a:off x="7751111" y="1980491"/>
            <a:ext cx="4140556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Indiana Rural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Opportunity Zones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Online Application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 TO . . .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https://forms.gle/6nDYatZXJVY97z2y8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26"/>
          <p:cNvSpPr/>
          <p:nvPr/>
        </p:nvSpPr>
        <p:spPr>
          <a:xfrm>
            <a:off x="0" y="-45806"/>
            <a:ext cx="8087304" cy="6889292"/>
          </a:xfrm>
          <a:prstGeom prst="parallelogram">
            <a:avLst>
              <a:gd fmla="val 0" name="adj"/>
            </a:avLst>
          </a:prstGeom>
          <a:solidFill>
            <a:schemeClr val="accent1"/>
          </a:solidFill>
          <a:ln cap="flat" cmpd="sng" w="12700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26"/>
          <p:cNvSpPr txBox="1"/>
          <p:nvPr>
            <p:ph idx="1" type="body"/>
          </p:nvPr>
        </p:nvSpPr>
        <p:spPr>
          <a:xfrm>
            <a:off x="785586" y="5047107"/>
            <a:ext cx="5005614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>
                <a:solidFill>
                  <a:schemeClr val="lt1"/>
                </a:solidFill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/>
          </a:p>
        </p:txBody>
      </p:sp>
      <p:sp>
        <p:nvSpPr>
          <p:cNvPr id="513" name="Google Shape;513;p26"/>
          <p:cNvSpPr txBox="1"/>
          <p:nvPr>
            <p:ph type="title"/>
          </p:nvPr>
        </p:nvSpPr>
        <p:spPr>
          <a:xfrm>
            <a:off x="785586" y="4081468"/>
            <a:ext cx="5005614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LOREM IPSUM DOLOR SIT AMET, CONSECTETUER ADIPISCING ELIT. </a:t>
            </a:r>
            <a:endParaRPr/>
          </a:p>
        </p:txBody>
      </p:sp>
      <p:sp>
        <p:nvSpPr>
          <p:cNvPr descr="decorative element" id="514" name="Google Shape;514;p26"/>
          <p:cNvSpPr/>
          <p:nvPr/>
        </p:nvSpPr>
        <p:spPr>
          <a:xfrm>
            <a:off x="0" y="6355760"/>
            <a:ext cx="12192000" cy="9144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decorative element" id="515" name="Google Shape;515;p26"/>
          <p:cNvSpPr/>
          <p:nvPr/>
        </p:nvSpPr>
        <p:spPr>
          <a:xfrm>
            <a:off x="11091210" y="6086479"/>
            <a:ext cx="600974" cy="600974"/>
          </a:xfrm>
          <a:prstGeom prst="ellipse">
            <a:avLst/>
          </a:prstGeom>
          <a:solidFill>
            <a:srgbClr val="8A43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26"/>
          <p:cNvSpPr txBox="1"/>
          <p:nvPr/>
        </p:nvSpPr>
        <p:spPr>
          <a:xfrm>
            <a:off x="11091210" y="6189345"/>
            <a:ext cx="600974" cy="3952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301 Moved Permanently" id="517" name="Google Shape;517;p2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-2708" l="9706" r="43330" t="2709"/>
          <a:stretch/>
        </p:blipFill>
        <p:spPr>
          <a:xfrm>
            <a:off x="5629275" y="0"/>
            <a:ext cx="6562725" cy="7049068"/>
          </a:xfrm>
          <a:prstGeom prst="rect">
            <a:avLst/>
          </a:prstGeom>
          <a:noFill/>
          <a:ln>
            <a:noFill/>
          </a:ln>
        </p:spPr>
      </p:pic>
      <p:sp>
        <p:nvSpPr>
          <p:cNvPr id="518" name="Google Shape;518;p26"/>
          <p:cNvSpPr/>
          <p:nvPr>
            <p:ph idx="3" type="pic"/>
          </p:nvPr>
        </p:nvSpPr>
        <p:spPr>
          <a:xfrm>
            <a:off x="0" y="-45806"/>
            <a:ext cx="8087304" cy="69038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cxnSp>
        <p:nvCxnSpPr>
          <p:cNvPr id="519" name="Google Shape;519;p26"/>
          <p:cNvCxnSpPr/>
          <p:nvPr/>
        </p:nvCxnSpPr>
        <p:spPr>
          <a:xfrm flipH="1">
            <a:off x="6316245" y="0"/>
            <a:ext cx="1735296" cy="6889292"/>
          </a:xfrm>
          <a:prstGeom prst="straightConnector1">
            <a:avLst/>
          </a:prstGeom>
          <a:noFill/>
          <a:ln cap="flat" cmpd="sng" w="76200">
            <a:solidFill>
              <a:srgbClr val="8A434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20" name="Google Shape;520;p26"/>
          <p:cNvSpPr txBox="1"/>
          <p:nvPr/>
        </p:nvSpPr>
        <p:spPr>
          <a:xfrm>
            <a:off x="353053" y="148777"/>
            <a:ext cx="738119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5C2C34"/>
                </a:solidFill>
                <a:latin typeface="Calibri"/>
                <a:ea typeface="Calibri"/>
                <a:cs typeface="Calibri"/>
                <a:sym typeface="Calibri"/>
              </a:rPr>
              <a:t>Applications from IN Rural OZs -- Timeline</a:t>
            </a:r>
            <a:endParaRPr/>
          </a:p>
        </p:txBody>
      </p:sp>
      <p:sp>
        <p:nvSpPr>
          <p:cNvPr id="521" name="Google Shape;521;p26"/>
          <p:cNvSpPr txBox="1"/>
          <p:nvPr/>
        </p:nvSpPr>
        <p:spPr>
          <a:xfrm>
            <a:off x="785586" y="1625600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26"/>
          <p:cNvSpPr txBox="1"/>
          <p:nvPr/>
        </p:nvSpPr>
        <p:spPr>
          <a:xfrm>
            <a:off x="593859" y="928135"/>
            <a:ext cx="6375783" cy="86331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Webinar:  </a:t>
            </a: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July 2, 2019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IHCDA Summit:</a:t>
            </a: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July 23, 2019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Eligible OZs:  </a:t>
            </a: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The 46 Rural Opportunity 		Zones in Indiana</a:t>
            </a:r>
            <a:endParaRPr/>
          </a:p>
          <a:p>
            <a:pPr indent="-12700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t/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Application:	</a:t>
            </a: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Due July 31, 2019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Sites Selected: </a:t>
            </a: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Announced August 14, 2019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65350" lvl="0" marL="216535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No. of Sites:</a:t>
            </a: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Approximately 6 will be selected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Launch Date:</a:t>
            </a: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September 2019	</a:t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06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06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27"/>
          <p:cNvSpPr txBox="1"/>
          <p:nvPr>
            <p:ph type="title"/>
          </p:nvPr>
        </p:nvSpPr>
        <p:spPr>
          <a:xfrm>
            <a:off x="1" y="449102"/>
            <a:ext cx="12192000" cy="881258"/>
          </a:xfrm>
          <a:prstGeom prst="rect">
            <a:avLst/>
          </a:prstGeom>
          <a:solidFill>
            <a:srgbClr val="5C2C3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None/>
            </a:pPr>
            <a:r>
              <a:rPr b="1" lang="en-US"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Maximizing Local Benefits: </a:t>
            </a:r>
            <a:br>
              <a:rPr b="1" lang="en-US"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1" lang="en-US"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Examples of Complementary Funding Programs</a:t>
            </a:r>
            <a:endParaRPr b="1" i="1" sz="36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29" name="Google Shape;529;p27"/>
          <p:cNvGrpSpPr/>
          <p:nvPr/>
        </p:nvGrpSpPr>
        <p:grpSpPr>
          <a:xfrm>
            <a:off x="597837" y="1563329"/>
            <a:ext cx="5188814" cy="5000022"/>
            <a:chOff x="0" y="0"/>
            <a:chExt cx="5188814" cy="5000022"/>
          </a:xfrm>
        </p:grpSpPr>
        <p:sp>
          <p:nvSpPr>
            <p:cNvPr id="530" name="Google Shape;530;p27"/>
            <p:cNvSpPr/>
            <p:nvPr/>
          </p:nvSpPr>
          <p:spPr>
            <a:xfrm>
              <a:off x="0" y="0"/>
              <a:ext cx="5188814" cy="769234"/>
            </a:xfrm>
            <a:prstGeom prst="roundRect">
              <a:avLst>
                <a:gd fmla="val 10000" name="adj"/>
              </a:avLst>
            </a:prstGeom>
            <a:solidFill>
              <a:schemeClr val="l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27"/>
            <p:cNvSpPr txBox="1"/>
            <p:nvPr/>
          </p:nvSpPr>
          <p:spPr>
            <a:xfrm>
              <a:off x="1114686" y="0"/>
              <a:ext cx="4074127" cy="7692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0C0C0C"/>
                  </a:solidFill>
                  <a:latin typeface="Calibri"/>
                  <a:ea typeface="Calibri"/>
                  <a:cs typeface="Calibri"/>
                  <a:sym typeface="Calibri"/>
                </a:rPr>
                <a:t>  </a:t>
              </a:r>
              <a:r>
                <a:rPr b="0" lang="en-US" sz="1800">
                  <a:solidFill>
                    <a:srgbClr val="0C0C0C"/>
                  </a:solidFill>
                  <a:latin typeface="Calibri"/>
                  <a:ea typeface="Calibri"/>
                  <a:cs typeface="Calibri"/>
                  <a:sym typeface="Calibri"/>
                </a:rPr>
                <a:t>Housing Programs (single/multi-family)</a:t>
              </a:r>
              <a:endParaRPr b="0" sz="18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27"/>
            <p:cNvSpPr/>
            <p:nvPr/>
          </p:nvSpPr>
          <p:spPr>
            <a:xfrm>
              <a:off x="76923" y="76923"/>
              <a:ext cx="1037762" cy="615387"/>
            </a:xfrm>
            <a:prstGeom prst="roundRect">
              <a:avLst>
                <a:gd fmla="val 10000" name="adj"/>
              </a:avLst>
            </a:prstGeom>
            <a:blipFill rotWithShape="1">
              <a:blip r:embed="rId3">
                <a:alphaModFix/>
              </a:blip>
              <a:stretch>
                <a:fillRect b="-11997" l="0" r="0" t="-11999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27"/>
            <p:cNvSpPr/>
            <p:nvPr/>
          </p:nvSpPr>
          <p:spPr>
            <a:xfrm>
              <a:off x="0" y="846157"/>
              <a:ext cx="5188814" cy="769234"/>
            </a:xfrm>
            <a:prstGeom prst="roundRect">
              <a:avLst>
                <a:gd fmla="val 10000" name="adj"/>
              </a:avLst>
            </a:prstGeom>
            <a:solidFill>
              <a:schemeClr val="l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27"/>
            <p:cNvSpPr txBox="1"/>
            <p:nvPr/>
          </p:nvSpPr>
          <p:spPr>
            <a:xfrm>
              <a:off x="1114686" y="846157"/>
              <a:ext cx="4074127" cy="7692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0C0C0C"/>
                  </a:solidFill>
                  <a:latin typeface="Calibri"/>
                  <a:ea typeface="Calibri"/>
                  <a:cs typeface="Calibri"/>
                  <a:sym typeface="Calibri"/>
                </a:rPr>
                <a:t>  </a:t>
              </a:r>
              <a:r>
                <a:rPr b="0" lang="en-US" sz="2000">
                  <a:solidFill>
                    <a:srgbClr val="0C0C0C"/>
                  </a:solidFill>
                  <a:latin typeface="Calibri"/>
                  <a:ea typeface="Calibri"/>
                  <a:cs typeface="Calibri"/>
                  <a:sym typeface="Calibri"/>
                </a:rPr>
                <a:t>Main Street Program</a:t>
              </a:r>
              <a:endParaRPr b="0" sz="20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27"/>
            <p:cNvSpPr/>
            <p:nvPr/>
          </p:nvSpPr>
          <p:spPr>
            <a:xfrm>
              <a:off x="76923" y="923081"/>
              <a:ext cx="1037762" cy="615387"/>
            </a:xfrm>
            <a:prstGeom prst="roundRect">
              <a:avLst>
                <a:gd fmla="val 10000" name="adj"/>
              </a:avLst>
            </a:prstGeom>
            <a:blipFill rotWithShape="1">
              <a:blip r:embed="rId4">
                <a:alphaModFix/>
              </a:blip>
              <a:stretch>
                <a:fillRect b="-32998" l="0" r="0" t="-32998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27"/>
            <p:cNvSpPr/>
            <p:nvPr/>
          </p:nvSpPr>
          <p:spPr>
            <a:xfrm>
              <a:off x="0" y="1692315"/>
              <a:ext cx="5188814" cy="769234"/>
            </a:xfrm>
            <a:prstGeom prst="roundRect">
              <a:avLst>
                <a:gd fmla="val 10000" name="adj"/>
              </a:avLst>
            </a:prstGeom>
            <a:solidFill>
              <a:schemeClr val="l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27"/>
            <p:cNvSpPr txBox="1"/>
            <p:nvPr/>
          </p:nvSpPr>
          <p:spPr>
            <a:xfrm>
              <a:off x="1114686" y="1692315"/>
              <a:ext cx="4074127" cy="7692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1143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2000">
                  <a:solidFill>
                    <a:srgbClr val="0C0C0C"/>
                  </a:solidFill>
                  <a:latin typeface="Calibri"/>
                  <a:ea typeface="Calibri"/>
                  <a:cs typeface="Calibri"/>
                  <a:sym typeface="Calibri"/>
                </a:rPr>
                <a:t>Wastewater/Drinking Water       Improvement Programs</a:t>
              </a:r>
              <a:endParaRPr b="0" sz="20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27"/>
            <p:cNvSpPr/>
            <p:nvPr/>
          </p:nvSpPr>
          <p:spPr>
            <a:xfrm>
              <a:off x="76923" y="1769238"/>
              <a:ext cx="1037762" cy="615387"/>
            </a:xfrm>
            <a:prstGeom prst="roundRect">
              <a:avLst>
                <a:gd fmla="val 10000" name="adj"/>
              </a:avLst>
            </a:prstGeom>
            <a:blipFill rotWithShape="1">
              <a:blip r:embed="rId5">
                <a:alphaModFix/>
              </a:blip>
              <a:stretch>
                <a:fillRect b="0" l="-999" r="-999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27"/>
            <p:cNvSpPr/>
            <p:nvPr/>
          </p:nvSpPr>
          <p:spPr>
            <a:xfrm>
              <a:off x="0" y="2538473"/>
              <a:ext cx="5188814" cy="769234"/>
            </a:xfrm>
            <a:prstGeom prst="roundRect">
              <a:avLst>
                <a:gd fmla="val 10000" name="adj"/>
              </a:avLst>
            </a:prstGeom>
            <a:solidFill>
              <a:schemeClr val="l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27"/>
            <p:cNvSpPr txBox="1"/>
            <p:nvPr/>
          </p:nvSpPr>
          <p:spPr>
            <a:xfrm>
              <a:off x="1114686" y="2538473"/>
              <a:ext cx="4074127" cy="7692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-114300" lvl="0" marL="1143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0C0C0C"/>
                  </a:solidFill>
                  <a:latin typeface="Calibri"/>
                  <a:ea typeface="Calibri"/>
                  <a:cs typeface="Calibri"/>
                  <a:sym typeface="Calibri"/>
                </a:rPr>
                <a:t>  </a:t>
              </a:r>
              <a:r>
                <a:rPr b="0" lang="en-US" sz="1900">
                  <a:solidFill>
                    <a:srgbClr val="0C0C0C"/>
                  </a:solidFill>
                  <a:latin typeface="Calibri"/>
                  <a:ea typeface="Calibri"/>
                  <a:cs typeface="Calibri"/>
                  <a:sym typeface="Calibri"/>
                </a:rPr>
                <a:t>HOME Investment Partnership Program</a:t>
              </a:r>
              <a:endParaRPr b="0" sz="19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27"/>
            <p:cNvSpPr/>
            <p:nvPr/>
          </p:nvSpPr>
          <p:spPr>
            <a:xfrm>
              <a:off x="76923" y="2615396"/>
              <a:ext cx="1037762" cy="615387"/>
            </a:xfrm>
            <a:prstGeom prst="roundRect">
              <a:avLst>
                <a:gd fmla="val 10000" name="adj"/>
              </a:avLst>
            </a:prstGeom>
            <a:blipFill rotWithShape="1">
              <a:blip r:embed="rId6">
                <a:alphaModFix/>
              </a:blip>
              <a:stretch>
                <a:fillRect b="0" l="-11999" r="-11997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27"/>
            <p:cNvSpPr/>
            <p:nvPr/>
          </p:nvSpPr>
          <p:spPr>
            <a:xfrm>
              <a:off x="0" y="3384630"/>
              <a:ext cx="5188814" cy="769234"/>
            </a:xfrm>
            <a:prstGeom prst="roundRect">
              <a:avLst>
                <a:gd fmla="val 10000" name="adj"/>
              </a:avLst>
            </a:prstGeom>
            <a:solidFill>
              <a:schemeClr val="l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27"/>
            <p:cNvSpPr txBox="1"/>
            <p:nvPr/>
          </p:nvSpPr>
          <p:spPr>
            <a:xfrm>
              <a:off x="1114686" y="3384630"/>
              <a:ext cx="4074127" cy="7692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3175" lvl="0" marL="1143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900">
                  <a:solidFill>
                    <a:srgbClr val="0C0C0C"/>
                  </a:solidFill>
                  <a:latin typeface="Calibri"/>
                  <a:ea typeface="Calibri"/>
                  <a:cs typeface="Calibri"/>
                  <a:sym typeface="Calibri"/>
                </a:rPr>
                <a:t>Small Business Administration Loans or SB Development Center Assistance</a:t>
              </a:r>
              <a:endParaRPr b="0" sz="19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27"/>
            <p:cNvSpPr/>
            <p:nvPr/>
          </p:nvSpPr>
          <p:spPr>
            <a:xfrm>
              <a:off x="76923" y="3461554"/>
              <a:ext cx="1037762" cy="615387"/>
            </a:xfrm>
            <a:prstGeom prst="roundRect">
              <a:avLst>
                <a:gd fmla="val 10000" name="adj"/>
              </a:avLst>
            </a:prstGeom>
            <a:solidFill>
              <a:srgbClr val="DDC4C7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27"/>
            <p:cNvSpPr/>
            <p:nvPr/>
          </p:nvSpPr>
          <p:spPr>
            <a:xfrm>
              <a:off x="0" y="4230788"/>
              <a:ext cx="5188814" cy="769234"/>
            </a:xfrm>
            <a:prstGeom prst="roundRect">
              <a:avLst>
                <a:gd fmla="val 10000" name="adj"/>
              </a:avLst>
            </a:prstGeom>
            <a:solidFill>
              <a:schemeClr val="l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27"/>
            <p:cNvSpPr txBox="1"/>
            <p:nvPr/>
          </p:nvSpPr>
          <p:spPr>
            <a:xfrm>
              <a:off x="1114686" y="4230788"/>
              <a:ext cx="4074127" cy="7692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-114300" lvl="0" marL="1143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0C0C0C"/>
                  </a:solidFill>
                  <a:latin typeface="Calibri"/>
                  <a:ea typeface="Calibri"/>
                  <a:cs typeface="Calibri"/>
                  <a:sym typeface="Calibri"/>
                </a:rPr>
                <a:t>  </a:t>
              </a:r>
              <a:r>
                <a:rPr b="0" lang="en-US" sz="2000">
                  <a:solidFill>
                    <a:srgbClr val="0C0C0C"/>
                  </a:solidFill>
                  <a:latin typeface="Calibri"/>
                  <a:ea typeface="Calibri"/>
                  <a:cs typeface="Calibri"/>
                  <a:sym typeface="Calibri"/>
                </a:rPr>
                <a:t>Rural Development Programs</a:t>
              </a:r>
              <a:endParaRPr b="0" sz="20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27"/>
            <p:cNvSpPr/>
            <p:nvPr/>
          </p:nvSpPr>
          <p:spPr>
            <a:xfrm>
              <a:off x="76923" y="4307712"/>
              <a:ext cx="1037762" cy="615387"/>
            </a:xfrm>
            <a:prstGeom prst="roundRect">
              <a:avLst>
                <a:gd fmla="val 10000" name="adj"/>
              </a:avLst>
            </a:prstGeom>
            <a:solidFill>
              <a:schemeClr val="l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8" name="Google Shape;548;p27"/>
          <p:cNvGrpSpPr/>
          <p:nvPr/>
        </p:nvGrpSpPr>
        <p:grpSpPr>
          <a:xfrm>
            <a:off x="6550925" y="1563329"/>
            <a:ext cx="5203539" cy="5000022"/>
            <a:chOff x="0" y="0"/>
            <a:chExt cx="5203539" cy="5000022"/>
          </a:xfrm>
        </p:grpSpPr>
        <p:sp>
          <p:nvSpPr>
            <p:cNvPr id="549" name="Google Shape;549;p27"/>
            <p:cNvSpPr/>
            <p:nvPr/>
          </p:nvSpPr>
          <p:spPr>
            <a:xfrm>
              <a:off x="0" y="0"/>
              <a:ext cx="5203539" cy="769234"/>
            </a:xfrm>
            <a:prstGeom prst="roundRect">
              <a:avLst>
                <a:gd fmla="val 10000" name="adj"/>
              </a:avLst>
            </a:prstGeom>
            <a:solidFill>
              <a:schemeClr val="l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27"/>
            <p:cNvSpPr txBox="1"/>
            <p:nvPr/>
          </p:nvSpPr>
          <p:spPr>
            <a:xfrm>
              <a:off x="1117631" y="0"/>
              <a:ext cx="4085907" cy="7692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-114300" lvl="0" marL="1143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2000">
                  <a:solidFill>
                    <a:srgbClr val="0C0C0C"/>
                  </a:solidFill>
                  <a:latin typeface="Calibri"/>
                  <a:ea typeface="Calibri"/>
                  <a:cs typeface="Calibri"/>
                  <a:sym typeface="Calibri"/>
                </a:rPr>
                <a:t>  Residential Historic Rehabilitation   Credit</a:t>
              </a:r>
              <a:endParaRPr b="0" sz="20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27"/>
            <p:cNvSpPr/>
            <p:nvPr/>
          </p:nvSpPr>
          <p:spPr>
            <a:xfrm>
              <a:off x="76923" y="76923"/>
              <a:ext cx="1040707" cy="615387"/>
            </a:xfrm>
            <a:prstGeom prst="roundRect">
              <a:avLst>
                <a:gd fmla="val 10000" name="adj"/>
              </a:avLst>
            </a:prstGeom>
            <a:blipFill rotWithShape="1">
              <a:blip r:embed="rId7">
                <a:alphaModFix/>
              </a:blip>
              <a:stretch>
                <a:fillRect b="-7999" l="0" r="0" t="-7998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27"/>
            <p:cNvSpPr/>
            <p:nvPr/>
          </p:nvSpPr>
          <p:spPr>
            <a:xfrm>
              <a:off x="0" y="846157"/>
              <a:ext cx="5203539" cy="769234"/>
            </a:xfrm>
            <a:prstGeom prst="roundRect">
              <a:avLst>
                <a:gd fmla="val 10000" name="adj"/>
              </a:avLst>
            </a:prstGeom>
            <a:solidFill>
              <a:schemeClr val="l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27"/>
            <p:cNvSpPr txBox="1"/>
            <p:nvPr/>
          </p:nvSpPr>
          <p:spPr>
            <a:xfrm>
              <a:off x="1117631" y="846157"/>
              <a:ext cx="4085907" cy="7692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0C0C0C"/>
                  </a:solidFill>
                  <a:latin typeface="Calibri"/>
                  <a:ea typeface="Calibri"/>
                  <a:cs typeface="Calibri"/>
                  <a:sym typeface="Calibri"/>
                </a:rPr>
                <a:t>  </a:t>
              </a:r>
              <a:r>
                <a:rPr b="0" lang="en-US" sz="2000">
                  <a:solidFill>
                    <a:srgbClr val="0C0C0C"/>
                  </a:solidFill>
                  <a:latin typeface="Calibri"/>
                  <a:ea typeface="Calibri"/>
                  <a:cs typeface="Calibri"/>
                  <a:sym typeface="Calibri"/>
                </a:rPr>
                <a:t>Public Facilities Program</a:t>
              </a:r>
              <a:endParaRPr b="0" sz="20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27"/>
            <p:cNvSpPr/>
            <p:nvPr/>
          </p:nvSpPr>
          <p:spPr>
            <a:xfrm>
              <a:off x="76923" y="923081"/>
              <a:ext cx="1040707" cy="615387"/>
            </a:xfrm>
            <a:prstGeom prst="roundRect">
              <a:avLst>
                <a:gd fmla="val 10000" name="adj"/>
              </a:avLst>
            </a:prstGeom>
            <a:blipFill rotWithShape="1">
              <a:blip r:embed="rId8">
                <a:alphaModFix/>
              </a:blip>
              <a:stretch>
                <a:fillRect b="0" l="-4999" r="-4998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27"/>
            <p:cNvSpPr/>
            <p:nvPr/>
          </p:nvSpPr>
          <p:spPr>
            <a:xfrm>
              <a:off x="0" y="1692315"/>
              <a:ext cx="5203539" cy="769234"/>
            </a:xfrm>
            <a:prstGeom prst="roundRect">
              <a:avLst>
                <a:gd fmla="val 10000" name="adj"/>
              </a:avLst>
            </a:prstGeom>
            <a:solidFill>
              <a:schemeClr val="l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27"/>
            <p:cNvSpPr txBox="1"/>
            <p:nvPr/>
          </p:nvSpPr>
          <p:spPr>
            <a:xfrm>
              <a:off x="1117631" y="1692315"/>
              <a:ext cx="4085907" cy="7692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-114300" lvl="0" marL="1143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0C0C0C"/>
                  </a:solidFill>
                  <a:latin typeface="Calibri"/>
                  <a:ea typeface="Calibri"/>
                  <a:cs typeface="Calibri"/>
                  <a:sym typeface="Calibri"/>
                </a:rPr>
                <a:t>  </a:t>
              </a:r>
              <a:r>
                <a:rPr b="0" lang="en-US" sz="2000">
                  <a:solidFill>
                    <a:srgbClr val="0C0C0C"/>
                  </a:solidFill>
                  <a:latin typeface="Calibri"/>
                  <a:ea typeface="Calibri"/>
                  <a:cs typeface="Calibri"/>
                  <a:sym typeface="Calibri"/>
                </a:rPr>
                <a:t>Stormwater Improvements Program</a:t>
              </a:r>
              <a:endParaRPr b="0" sz="20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27"/>
            <p:cNvSpPr/>
            <p:nvPr/>
          </p:nvSpPr>
          <p:spPr>
            <a:xfrm>
              <a:off x="76923" y="1769238"/>
              <a:ext cx="1040707" cy="615387"/>
            </a:xfrm>
            <a:prstGeom prst="roundRect">
              <a:avLst>
                <a:gd fmla="val 10000" name="adj"/>
              </a:avLst>
            </a:prstGeom>
            <a:blipFill rotWithShape="1">
              <a:blip r:embed="rId9">
                <a:alphaModFix/>
              </a:blip>
              <a:stretch>
                <a:fillRect b="0" l="-11999" r="-11997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27"/>
            <p:cNvSpPr/>
            <p:nvPr/>
          </p:nvSpPr>
          <p:spPr>
            <a:xfrm>
              <a:off x="0" y="2538473"/>
              <a:ext cx="5203539" cy="769234"/>
            </a:xfrm>
            <a:prstGeom prst="roundRect">
              <a:avLst>
                <a:gd fmla="val 10000" name="adj"/>
              </a:avLst>
            </a:prstGeom>
            <a:solidFill>
              <a:schemeClr val="l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27"/>
            <p:cNvSpPr txBox="1"/>
            <p:nvPr/>
          </p:nvSpPr>
          <p:spPr>
            <a:xfrm>
              <a:off x="1117631" y="2538473"/>
              <a:ext cx="4085907" cy="7692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0C0C0C"/>
                  </a:solidFill>
                  <a:latin typeface="Calibri"/>
                  <a:ea typeface="Calibri"/>
                  <a:cs typeface="Calibri"/>
                  <a:sym typeface="Calibri"/>
                </a:rPr>
                <a:t>  </a:t>
              </a:r>
              <a:r>
                <a:rPr b="0" lang="en-US" sz="2000">
                  <a:solidFill>
                    <a:srgbClr val="0C0C0C"/>
                  </a:solidFill>
                  <a:latin typeface="Calibri"/>
                  <a:ea typeface="Calibri"/>
                  <a:cs typeface="Calibri"/>
                  <a:sym typeface="Calibri"/>
                </a:rPr>
                <a:t>Blight Elimination Program</a:t>
              </a:r>
              <a:endParaRPr b="0" sz="20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27"/>
            <p:cNvSpPr/>
            <p:nvPr/>
          </p:nvSpPr>
          <p:spPr>
            <a:xfrm>
              <a:off x="76923" y="2615396"/>
              <a:ext cx="1040707" cy="615387"/>
            </a:xfrm>
            <a:prstGeom prst="roundRect">
              <a:avLst>
                <a:gd fmla="val 10000" name="adj"/>
              </a:avLst>
            </a:prstGeom>
            <a:blipFill rotWithShape="1">
              <a:blip r:embed="rId10">
                <a:alphaModFix/>
              </a:blip>
              <a:stretch>
                <a:fillRect b="0" l="-10999" r="-10999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27"/>
            <p:cNvSpPr/>
            <p:nvPr/>
          </p:nvSpPr>
          <p:spPr>
            <a:xfrm>
              <a:off x="0" y="3384630"/>
              <a:ext cx="5203539" cy="769234"/>
            </a:xfrm>
            <a:prstGeom prst="roundRect">
              <a:avLst>
                <a:gd fmla="val 10000" name="adj"/>
              </a:avLst>
            </a:prstGeom>
            <a:solidFill>
              <a:schemeClr val="l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27"/>
            <p:cNvSpPr txBox="1"/>
            <p:nvPr/>
          </p:nvSpPr>
          <p:spPr>
            <a:xfrm>
              <a:off x="1117631" y="3384630"/>
              <a:ext cx="4085907" cy="7692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117475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800">
                  <a:solidFill>
                    <a:srgbClr val="0C0C0C"/>
                  </a:solidFill>
                  <a:latin typeface="Calibri"/>
                  <a:ea typeface="Calibri"/>
                  <a:cs typeface="Calibri"/>
                  <a:sym typeface="Calibri"/>
                </a:rPr>
                <a:t>IN Economic Development Corporation Industrial Recovery Tax Credit</a:t>
              </a:r>
              <a:endParaRPr b="0" sz="18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27"/>
            <p:cNvSpPr/>
            <p:nvPr/>
          </p:nvSpPr>
          <p:spPr>
            <a:xfrm>
              <a:off x="76923" y="3461554"/>
              <a:ext cx="1040707" cy="615387"/>
            </a:xfrm>
            <a:prstGeom prst="roundRect">
              <a:avLst>
                <a:gd fmla="val 10000" name="adj"/>
              </a:avLst>
            </a:prstGeom>
            <a:solidFill>
              <a:srgbClr val="1D72AB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27"/>
            <p:cNvSpPr/>
            <p:nvPr/>
          </p:nvSpPr>
          <p:spPr>
            <a:xfrm>
              <a:off x="0" y="4230788"/>
              <a:ext cx="5203539" cy="769234"/>
            </a:xfrm>
            <a:prstGeom prst="roundRect">
              <a:avLst>
                <a:gd fmla="val 10000" name="adj"/>
              </a:avLst>
            </a:prstGeom>
            <a:solidFill>
              <a:schemeClr val="l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27"/>
            <p:cNvSpPr txBox="1"/>
            <p:nvPr/>
          </p:nvSpPr>
          <p:spPr>
            <a:xfrm>
              <a:off x="1117631" y="4230788"/>
              <a:ext cx="4085907" cy="7692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-114300" lvl="0" marL="1143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0C0C0C"/>
                  </a:solidFill>
                  <a:latin typeface="Calibri"/>
                  <a:ea typeface="Calibri"/>
                  <a:cs typeface="Calibri"/>
                  <a:sym typeface="Calibri"/>
                </a:rPr>
                <a:t>  </a:t>
              </a:r>
              <a:r>
                <a:rPr b="0" lang="en-US" sz="1800">
                  <a:solidFill>
                    <a:srgbClr val="0C0C0C"/>
                  </a:solidFill>
                  <a:latin typeface="Calibri"/>
                  <a:ea typeface="Calibri"/>
                  <a:cs typeface="Calibri"/>
                  <a:sym typeface="Calibri"/>
                </a:rPr>
                <a:t>Economic Development Administration OZ Investments</a:t>
              </a:r>
              <a:endParaRPr b="0" sz="18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27"/>
            <p:cNvSpPr/>
            <p:nvPr/>
          </p:nvSpPr>
          <p:spPr>
            <a:xfrm>
              <a:off x="76923" y="4307712"/>
              <a:ext cx="1040707" cy="615387"/>
            </a:xfrm>
            <a:prstGeom prst="roundRect">
              <a:avLst>
                <a:gd fmla="val 10000" name="adj"/>
              </a:avLst>
            </a:prstGeom>
            <a:blipFill rotWithShape="1">
              <a:blip r:embed="rId11">
                <a:alphaModFix/>
              </a:blip>
              <a:stretch>
                <a:fillRect b="0" l="-7998" r="-7999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567" name="Google Shape;567;p2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82476" y="5922760"/>
            <a:ext cx="813889" cy="57650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EDC-Logo-Gear" id="568" name="Google Shape;568;p2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6651538" y="5155413"/>
            <a:ext cx="999460" cy="399084"/>
          </a:xfrm>
          <a:prstGeom prst="rect">
            <a:avLst/>
          </a:prstGeom>
          <a:solidFill>
            <a:srgbClr val="1D72AB"/>
          </a:solidFill>
          <a:ln>
            <a:noFill/>
          </a:ln>
        </p:spPr>
      </p:pic>
      <p:sp>
        <p:nvSpPr>
          <p:cNvPr id="569" name="Google Shape;569;p27"/>
          <p:cNvSpPr/>
          <p:nvPr/>
        </p:nvSpPr>
        <p:spPr>
          <a:xfrm>
            <a:off x="668890" y="5113945"/>
            <a:ext cx="998528" cy="454723"/>
          </a:xfrm>
          <a:prstGeom prst="roundRect">
            <a:avLst>
              <a:gd fmla="val 10000" name="adj"/>
            </a:avLst>
          </a:prstGeom>
          <a:blipFill rotWithShape="1">
            <a:blip r:embed="rId14">
              <a:alphaModFix/>
            </a:blip>
            <a:stretch>
              <a:fillRect b="0" l="3264" r="2762" t="6016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28"/>
          <p:cNvSpPr txBox="1"/>
          <p:nvPr>
            <p:ph idx="1" type="body"/>
          </p:nvPr>
        </p:nvSpPr>
        <p:spPr>
          <a:xfrm>
            <a:off x="1562100" y="1733627"/>
            <a:ext cx="2438400" cy="42480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400"/>
              <a:buChar char="•"/>
            </a:pPr>
            <a:r>
              <a:rPr lang="en-US"/>
              <a:t>Lorem ipsum dolor sit amet, consectetuer adipiscing elit. Maecenas porttitor congue massa. Fusce posuere, magna sed pulvinar ultricies, purus lectus malesuada libero, sit amet commodo magna eros quis urna.</a:t>
            </a:r>
            <a:endParaRPr/>
          </a:p>
          <a:p>
            <a:pPr indent="-1397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14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1400"/>
              <a:buChar char="•"/>
            </a:pPr>
            <a:r>
              <a:rPr lang="en-US"/>
              <a:t>Nunc viverra imperdiet enim. Fusce est. Vivamus a tellus.</a:t>
            </a:r>
            <a:endParaRPr/>
          </a:p>
          <a:p>
            <a:pPr indent="-1397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14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1400"/>
              <a:buChar char="•"/>
            </a:pPr>
            <a:r>
              <a:rPr lang="en-US"/>
              <a:t>Pellentesque habitant morbi tristique senectus et netus et malesuada fames ac turpis egestas. Proin pharetra nonummy pede. </a:t>
            </a:r>
            <a:endParaRPr/>
          </a:p>
          <a:p>
            <a:pPr indent="-1397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76" name="Google Shape;576;p28"/>
          <p:cNvSpPr txBox="1"/>
          <p:nvPr>
            <p:ph type="title"/>
          </p:nvPr>
        </p:nvSpPr>
        <p:spPr>
          <a:xfrm>
            <a:off x="633186" y="557439"/>
            <a:ext cx="1020626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Font typeface="Corbel"/>
              <a:buNone/>
            </a:pPr>
            <a:r>
              <a:rPr lang="en-US"/>
              <a:t>Why a Need for the Opportunity Zone Program?</a:t>
            </a:r>
            <a:endParaRPr/>
          </a:p>
        </p:txBody>
      </p:sp>
      <p:grpSp>
        <p:nvGrpSpPr>
          <p:cNvPr descr="decorative element" id="577" name="Google Shape;577;p28"/>
          <p:cNvGrpSpPr/>
          <p:nvPr/>
        </p:nvGrpSpPr>
        <p:grpSpPr>
          <a:xfrm>
            <a:off x="9621170" y="0"/>
            <a:ext cx="2570831" cy="6858001"/>
            <a:chOff x="9621170" y="0"/>
            <a:chExt cx="2570831" cy="6858001"/>
          </a:xfrm>
        </p:grpSpPr>
        <p:sp>
          <p:nvSpPr>
            <p:cNvPr id="578" name="Google Shape;578;p28"/>
            <p:cNvSpPr/>
            <p:nvPr/>
          </p:nvSpPr>
          <p:spPr>
            <a:xfrm>
              <a:off x="9621170" y="0"/>
              <a:ext cx="2570831" cy="6858000"/>
            </a:xfrm>
            <a:custGeom>
              <a:rect b="b" l="l" r="r" t="t"/>
              <a:pathLst>
                <a:path extrusionOk="0" h="6858000" w="2570831">
                  <a:moveTo>
                    <a:pt x="1649197" y="0"/>
                  </a:moveTo>
                  <a:lnTo>
                    <a:pt x="2570831" y="0"/>
                  </a:lnTo>
                  <a:lnTo>
                    <a:pt x="2570831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lt1">
                <a:alpha val="2196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28"/>
            <p:cNvSpPr/>
            <p:nvPr/>
          </p:nvSpPr>
          <p:spPr>
            <a:xfrm>
              <a:off x="9754598" y="0"/>
              <a:ext cx="2437402" cy="6858000"/>
            </a:xfrm>
            <a:custGeom>
              <a:rect b="b" l="l" r="r" t="t"/>
              <a:pathLst>
                <a:path extrusionOk="0" h="6858000" w="2437402">
                  <a:moveTo>
                    <a:pt x="1649197" y="0"/>
                  </a:moveTo>
                  <a:lnTo>
                    <a:pt x="2437402" y="0"/>
                  </a:lnTo>
                  <a:lnTo>
                    <a:pt x="243740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lt1">
                <a:alpha val="32941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28"/>
            <p:cNvSpPr/>
            <p:nvPr/>
          </p:nvSpPr>
          <p:spPr>
            <a:xfrm>
              <a:off x="10011320" y="0"/>
              <a:ext cx="2180680" cy="6858000"/>
            </a:xfrm>
            <a:custGeom>
              <a:rect b="b" l="l" r="r" t="t"/>
              <a:pathLst>
                <a:path extrusionOk="0" h="6858000" w="2180680">
                  <a:moveTo>
                    <a:pt x="1649197" y="0"/>
                  </a:moveTo>
                  <a:lnTo>
                    <a:pt x="2180680" y="0"/>
                  </a:lnTo>
                  <a:lnTo>
                    <a:pt x="218068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lt1">
                <a:alpha val="6078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28"/>
            <p:cNvSpPr/>
            <p:nvPr/>
          </p:nvSpPr>
          <p:spPr>
            <a:xfrm>
              <a:off x="10544156" y="5626"/>
              <a:ext cx="1647844" cy="6852374"/>
            </a:xfrm>
            <a:custGeom>
              <a:rect b="b" l="l" r="r" t="t"/>
              <a:pathLst>
                <a:path extrusionOk="0" h="6852374" w="1647844">
                  <a:moveTo>
                    <a:pt x="1647844" y="0"/>
                  </a:moveTo>
                  <a:lnTo>
                    <a:pt x="1647844" y="6852374"/>
                  </a:lnTo>
                  <a:lnTo>
                    <a:pt x="0" y="6852374"/>
                  </a:lnTo>
                  <a:close/>
                </a:path>
              </a:pathLst>
            </a:custGeom>
            <a:solidFill>
              <a:schemeClr val="lt1">
                <a:alpha val="8196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28"/>
            <p:cNvSpPr/>
            <p:nvPr/>
          </p:nvSpPr>
          <p:spPr>
            <a:xfrm>
              <a:off x="10803086" y="1082358"/>
              <a:ext cx="1388914" cy="5775643"/>
            </a:xfrm>
            <a:custGeom>
              <a:rect b="b" l="l" r="r" t="t"/>
              <a:pathLst>
                <a:path extrusionOk="0" h="5775643" w="1388914">
                  <a:moveTo>
                    <a:pt x="1388914" y="0"/>
                  </a:moveTo>
                  <a:lnTo>
                    <a:pt x="1388914" y="5775643"/>
                  </a:lnTo>
                  <a:lnTo>
                    <a:pt x="0" y="57756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descr="decorative element" id="583" name="Google Shape;583;p28"/>
          <p:cNvGrpSpPr/>
          <p:nvPr/>
        </p:nvGrpSpPr>
        <p:grpSpPr>
          <a:xfrm>
            <a:off x="0" y="6086479"/>
            <a:ext cx="12192000" cy="600974"/>
            <a:chOff x="0" y="6086479"/>
            <a:chExt cx="12192000" cy="600974"/>
          </a:xfrm>
        </p:grpSpPr>
        <p:sp>
          <p:nvSpPr>
            <p:cNvPr id="584" name="Google Shape;584;p28"/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28"/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rgbClr val="8A43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86" name="Google Shape;586;p28"/>
          <p:cNvSpPr txBox="1"/>
          <p:nvPr/>
        </p:nvSpPr>
        <p:spPr>
          <a:xfrm>
            <a:off x="11091210" y="6189345"/>
            <a:ext cx="600974" cy="3952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28"/>
          <p:cNvSpPr txBox="1"/>
          <p:nvPr>
            <p:ph idx="3" type="body"/>
          </p:nvPr>
        </p:nvSpPr>
        <p:spPr>
          <a:xfrm>
            <a:off x="647700" y="1733627"/>
            <a:ext cx="54864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400"/>
              <a:buNone/>
            </a:pPr>
            <a:r>
              <a:t/>
            </a:r>
            <a:endParaRPr/>
          </a:p>
        </p:txBody>
      </p:sp>
      <p:pic>
        <p:nvPicPr>
          <p:cNvPr descr="Prospectus - Clipboard image" id="588" name="Google Shape;588;p2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7813" l="0" r="0" t="7812"/>
          <a:stretch/>
        </p:blipFill>
        <p:spPr>
          <a:xfrm>
            <a:off x="-33689" y="-1"/>
            <a:ext cx="12192000" cy="6858000"/>
          </a:xfrm>
          <a:prstGeom prst="rect">
            <a:avLst/>
          </a:prstGeom>
          <a:solidFill>
            <a:srgbClr val="6B352F"/>
          </a:solidFill>
          <a:ln>
            <a:noFill/>
          </a:ln>
        </p:spPr>
      </p:pic>
      <p:sp>
        <p:nvSpPr>
          <p:cNvPr id="589" name="Google Shape;589;p28"/>
          <p:cNvSpPr txBox="1"/>
          <p:nvPr/>
        </p:nvSpPr>
        <p:spPr>
          <a:xfrm>
            <a:off x="744772" y="1610894"/>
            <a:ext cx="10702456" cy="449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Development and marketing of an </a:t>
            </a:r>
            <a:r>
              <a:rPr i="1"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Opportunity Zone Investment Prospectus </a:t>
            </a: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 Task Force members and others;</a:t>
            </a:r>
            <a:endParaRPr/>
          </a:p>
          <a:p>
            <a:pPr indent="-1778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None/>
            </a:pPr>
            <a:r>
              <a:t/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Access to programs that can help jump-start or strengthen local economic development activities;</a:t>
            </a:r>
            <a:endParaRPr/>
          </a:p>
          <a:p>
            <a:pPr indent="-1778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None/>
            </a:pPr>
            <a:r>
              <a:t/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Connect Opportunity Zones to existing local, state, federal and foundation funding;</a:t>
            </a:r>
            <a:endParaRPr/>
          </a:p>
          <a:p>
            <a:pPr indent="-1778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None/>
            </a:pPr>
            <a:r>
              <a:t/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Document the impact(s) of the RBEG effort in the targeted Opportunity Zone sites.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28"/>
          <p:cNvSpPr/>
          <p:nvPr/>
        </p:nvSpPr>
        <p:spPr>
          <a:xfrm>
            <a:off x="-33689" y="321942"/>
            <a:ext cx="12225689" cy="830997"/>
          </a:xfrm>
          <a:prstGeom prst="rect">
            <a:avLst/>
          </a:prstGeom>
          <a:solidFill>
            <a:srgbClr val="5C2C34"/>
          </a:solidFill>
          <a:ln cap="flat" cmpd="sng" w="12700">
            <a:solidFill>
              <a:srgbClr val="8146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Benefits for Indiana Rural Opportunity Zone Sites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>
            <a:alpha val="82745"/>
          </a:schemeClr>
        </a:solidFill>
      </p:bgPr>
    </p:bg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29"/>
          <p:cNvSpPr txBox="1"/>
          <p:nvPr>
            <p:ph type="title"/>
          </p:nvPr>
        </p:nvSpPr>
        <p:spPr>
          <a:xfrm>
            <a:off x="0" y="232012"/>
            <a:ext cx="12192000" cy="832512"/>
          </a:xfrm>
          <a:prstGeom prst="rect">
            <a:avLst/>
          </a:prstGeom>
          <a:solidFill>
            <a:srgbClr val="5C2C34"/>
          </a:solidFill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Who to Invite to Your Opportunity Zone Team?  Some Possibilities</a:t>
            </a:r>
            <a:endParaRPr b="1"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97" name="Google Shape;597;p29"/>
          <p:cNvGrpSpPr/>
          <p:nvPr/>
        </p:nvGrpSpPr>
        <p:grpSpPr>
          <a:xfrm>
            <a:off x="1458938" y="1255594"/>
            <a:ext cx="9139854" cy="5035536"/>
            <a:chOff x="1220701" y="0"/>
            <a:chExt cx="9139854" cy="5035536"/>
          </a:xfrm>
        </p:grpSpPr>
        <p:sp>
          <p:nvSpPr>
            <p:cNvPr id="598" name="Google Shape;598;p29"/>
            <p:cNvSpPr/>
            <p:nvPr/>
          </p:nvSpPr>
          <p:spPr>
            <a:xfrm>
              <a:off x="5128745" y="3577503"/>
              <a:ext cx="1458033" cy="1458033"/>
            </a:xfrm>
            <a:prstGeom prst="ellipse">
              <a:avLst/>
            </a:prstGeom>
            <a:solidFill>
              <a:schemeClr val="dk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29"/>
            <p:cNvSpPr txBox="1"/>
            <p:nvPr/>
          </p:nvSpPr>
          <p:spPr>
            <a:xfrm>
              <a:off x="5342269" y="3791027"/>
              <a:ext cx="1030985" cy="10309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5225" lIns="15225" spcFirstLastPara="1" rIns="15225" wrap="square" tIns="152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OZ Task Force Team</a:t>
              </a:r>
              <a:endParaRPr b="1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29"/>
            <p:cNvSpPr/>
            <p:nvPr/>
          </p:nvSpPr>
          <p:spPr>
            <a:xfrm rot="10800000">
              <a:off x="1900579" y="4098750"/>
              <a:ext cx="3050616" cy="415539"/>
            </a:xfrm>
            <a:prstGeom prst="leftArrow">
              <a:avLst>
                <a:gd fmla="val 60000" name="adj1"/>
                <a:gd fmla="val 50000" name="adj2"/>
              </a:avLst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29"/>
            <p:cNvSpPr/>
            <p:nvPr/>
          </p:nvSpPr>
          <p:spPr>
            <a:xfrm>
              <a:off x="1220701" y="3898270"/>
              <a:ext cx="1359756" cy="816498"/>
            </a:xfrm>
            <a:prstGeom prst="roundRect">
              <a:avLst>
                <a:gd fmla="val 10000" name="adj"/>
              </a:avLst>
            </a:prstGeom>
            <a:solidFill>
              <a:srgbClr val="EFDDE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2" name="Google Shape;602;p29"/>
            <p:cNvSpPr txBox="1"/>
            <p:nvPr/>
          </p:nvSpPr>
          <p:spPr>
            <a:xfrm>
              <a:off x="1244615" y="3922184"/>
              <a:ext cx="1311928" cy="768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475" lIns="30475" spcFirstLastPara="1" rIns="30475" wrap="square" tIns="3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600">
                  <a:solidFill>
                    <a:srgbClr val="0C0C0C"/>
                  </a:solidFill>
                  <a:latin typeface="Calibri"/>
                  <a:ea typeface="Calibri"/>
                  <a:cs typeface="Calibri"/>
                  <a:sym typeface="Calibri"/>
                </a:rPr>
                <a:t>Business &amp; Industry</a:t>
              </a:r>
              <a:endParaRPr b="0" sz="16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603;p29"/>
            <p:cNvSpPr/>
            <p:nvPr/>
          </p:nvSpPr>
          <p:spPr>
            <a:xfrm rot="-9673570">
              <a:off x="2035233" y="3317012"/>
              <a:ext cx="3045493" cy="415539"/>
            </a:xfrm>
            <a:prstGeom prst="leftArrow">
              <a:avLst>
                <a:gd fmla="val 60000" name="adj1"/>
                <a:gd fmla="val 50000" name="adj2"/>
              </a:avLst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29"/>
            <p:cNvSpPr/>
            <p:nvPr/>
          </p:nvSpPr>
          <p:spPr>
            <a:xfrm>
              <a:off x="1436371" y="2626461"/>
              <a:ext cx="1359756" cy="816498"/>
            </a:xfrm>
            <a:prstGeom prst="roundRect">
              <a:avLst>
                <a:gd fmla="val 10000" name="adj"/>
              </a:avLst>
            </a:prstGeom>
            <a:solidFill>
              <a:srgbClr val="EFDDE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29"/>
            <p:cNvSpPr txBox="1"/>
            <p:nvPr/>
          </p:nvSpPr>
          <p:spPr>
            <a:xfrm>
              <a:off x="1460285" y="2650375"/>
              <a:ext cx="1311928" cy="768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475" lIns="30475" spcFirstLastPara="1" rIns="30475" wrap="square" tIns="3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Community Foundation</a:t>
              </a:r>
              <a:endParaRPr b="0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29"/>
            <p:cNvSpPr/>
            <p:nvPr/>
          </p:nvSpPr>
          <p:spPr>
            <a:xfrm rot="-8601182">
              <a:off x="2168370" y="2572362"/>
              <a:ext cx="3275250" cy="415539"/>
            </a:xfrm>
            <a:prstGeom prst="leftArrow">
              <a:avLst>
                <a:gd fmla="val 60000" name="adj1"/>
                <a:gd fmla="val 50000" name="adj2"/>
              </a:avLst>
            </a:prstGeom>
            <a:solidFill>
              <a:srgbClr val="BFBFBF"/>
            </a:solidFill>
            <a:ln cap="flat" cmpd="sng" w="9525">
              <a:solidFill>
                <a:srgbClr val="F2F2F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29"/>
            <p:cNvSpPr/>
            <p:nvPr/>
          </p:nvSpPr>
          <p:spPr>
            <a:xfrm>
              <a:off x="1812203" y="1394412"/>
              <a:ext cx="1359756" cy="816498"/>
            </a:xfrm>
            <a:prstGeom prst="roundRect">
              <a:avLst>
                <a:gd fmla="val 10000" name="adj"/>
              </a:avLst>
            </a:prstGeom>
            <a:solidFill>
              <a:srgbClr val="EFDDE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29"/>
            <p:cNvSpPr txBox="1"/>
            <p:nvPr/>
          </p:nvSpPr>
          <p:spPr>
            <a:xfrm>
              <a:off x="1836117" y="1418326"/>
              <a:ext cx="1311928" cy="768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475" lIns="30475" spcFirstLastPara="1" rIns="30475" wrap="square" tIns="3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-US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Local Government</a:t>
              </a:r>
              <a:endParaRPr b="0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29"/>
            <p:cNvSpPr/>
            <p:nvPr/>
          </p:nvSpPr>
          <p:spPr>
            <a:xfrm rot="-7299306">
              <a:off x="3004629" y="1997784"/>
              <a:ext cx="3115647" cy="415539"/>
            </a:xfrm>
            <a:prstGeom prst="leftArrow">
              <a:avLst>
                <a:gd fmla="val 60000" name="adj1"/>
                <a:gd fmla="val 50000" name="adj2"/>
              </a:avLst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29"/>
            <p:cNvSpPr/>
            <p:nvPr/>
          </p:nvSpPr>
          <p:spPr>
            <a:xfrm>
              <a:off x="3065021" y="471249"/>
              <a:ext cx="1359756" cy="816498"/>
            </a:xfrm>
            <a:prstGeom prst="roundRect">
              <a:avLst>
                <a:gd fmla="val 10000" name="adj"/>
              </a:avLst>
            </a:prstGeom>
            <a:solidFill>
              <a:srgbClr val="EFDDE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29"/>
            <p:cNvSpPr txBox="1"/>
            <p:nvPr/>
          </p:nvSpPr>
          <p:spPr>
            <a:xfrm>
              <a:off x="3088935" y="495163"/>
              <a:ext cx="1311928" cy="768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475" lIns="30475" spcFirstLastPara="1" rIns="30475" wrap="square" tIns="3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Local/Regional Econ Dev Organizations</a:t>
              </a: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29"/>
            <p:cNvSpPr/>
            <p:nvPr/>
          </p:nvSpPr>
          <p:spPr>
            <a:xfrm rot="-5872798">
              <a:off x="4010899" y="1701204"/>
              <a:ext cx="3030061" cy="415539"/>
            </a:xfrm>
            <a:prstGeom prst="leftArrow">
              <a:avLst>
                <a:gd fmla="val 60000" name="adj1"/>
                <a:gd fmla="val 50000" name="adj2"/>
              </a:avLst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29"/>
            <p:cNvSpPr/>
            <p:nvPr/>
          </p:nvSpPr>
          <p:spPr>
            <a:xfrm>
              <a:off x="4638343" y="0"/>
              <a:ext cx="1359756" cy="816498"/>
            </a:xfrm>
            <a:prstGeom prst="roundRect">
              <a:avLst>
                <a:gd fmla="val 10000" name="adj"/>
              </a:avLst>
            </a:prstGeom>
            <a:solidFill>
              <a:srgbClr val="EFDDE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29"/>
            <p:cNvSpPr txBox="1"/>
            <p:nvPr/>
          </p:nvSpPr>
          <p:spPr>
            <a:xfrm>
              <a:off x="4662257" y="23914"/>
              <a:ext cx="1311928" cy="768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475" lIns="30475" spcFirstLastPara="1" rIns="30475" wrap="square" tIns="3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Education </a:t>
              </a: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29"/>
            <p:cNvSpPr/>
            <p:nvPr/>
          </p:nvSpPr>
          <p:spPr>
            <a:xfrm rot="-4473798">
              <a:off x="4950869" y="1710378"/>
              <a:ext cx="3132813" cy="415539"/>
            </a:xfrm>
            <a:prstGeom prst="leftArrow">
              <a:avLst>
                <a:gd fmla="val 60000" name="adj1"/>
                <a:gd fmla="val 50000" name="adj2"/>
              </a:avLst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29"/>
            <p:cNvSpPr/>
            <p:nvPr/>
          </p:nvSpPr>
          <p:spPr>
            <a:xfrm>
              <a:off x="6254334" y="0"/>
              <a:ext cx="1359756" cy="816498"/>
            </a:xfrm>
            <a:prstGeom prst="roundRect">
              <a:avLst>
                <a:gd fmla="val 10000" name="adj"/>
              </a:avLst>
            </a:prstGeom>
            <a:solidFill>
              <a:srgbClr val="EFDDE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29"/>
            <p:cNvSpPr txBox="1"/>
            <p:nvPr/>
          </p:nvSpPr>
          <p:spPr>
            <a:xfrm>
              <a:off x="6278248" y="23914"/>
              <a:ext cx="1311928" cy="768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475" lIns="30475" spcFirstLastPara="1" rIns="30475" wrap="square" tIns="3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Health Care</a:t>
              </a: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29"/>
            <p:cNvSpPr/>
            <p:nvPr/>
          </p:nvSpPr>
          <p:spPr>
            <a:xfrm rot="-3196274">
              <a:off x="5743523" y="2033203"/>
              <a:ext cx="3310926" cy="415539"/>
            </a:xfrm>
            <a:prstGeom prst="leftArrow">
              <a:avLst>
                <a:gd fmla="val 60000" name="adj1"/>
                <a:gd fmla="val 50000" name="adj2"/>
              </a:avLst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29"/>
            <p:cNvSpPr/>
            <p:nvPr/>
          </p:nvSpPr>
          <p:spPr>
            <a:xfrm>
              <a:off x="7709120" y="487009"/>
              <a:ext cx="1359756" cy="854302"/>
            </a:xfrm>
            <a:prstGeom prst="roundRect">
              <a:avLst>
                <a:gd fmla="val 10000" name="adj"/>
              </a:avLst>
            </a:prstGeom>
            <a:solidFill>
              <a:srgbClr val="EFDDE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29"/>
            <p:cNvSpPr txBox="1"/>
            <p:nvPr/>
          </p:nvSpPr>
          <p:spPr>
            <a:xfrm>
              <a:off x="7734142" y="512031"/>
              <a:ext cx="1309712" cy="8042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475" lIns="30475" spcFirstLastPara="1" rIns="30475" wrap="square" tIns="3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Financial Institutions</a:t>
              </a: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29"/>
            <p:cNvSpPr/>
            <p:nvPr/>
          </p:nvSpPr>
          <p:spPr>
            <a:xfrm rot="-2154376">
              <a:off x="6291928" y="2602184"/>
              <a:ext cx="3265565" cy="415539"/>
            </a:xfrm>
            <a:prstGeom prst="leftArrow">
              <a:avLst>
                <a:gd fmla="val 60000" name="adj1"/>
                <a:gd fmla="val 50000" name="adj2"/>
              </a:avLst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29"/>
            <p:cNvSpPr/>
            <p:nvPr/>
          </p:nvSpPr>
          <p:spPr>
            <a:xfrm>
              <a:off x="8567350" y="1444141"/>
              <a:ext cx="1359756" cy="816498"/>
            </a:xfrm>
            <a:prstGeom prst="roundRect">
              <a:avLst>
                <a:gd fmla="val 10000" name="adj"/>
              </a:avLst>
            </a:prstGeom>
            <a:solidFill>
              <a:srgbClr val="EFDDE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29"/>
            <p:cNvSpPr txBox="1"/>
            <p:nvPr/>
          </p:nvSpPr>
          <p:spPr>
            <a:xfrm>
              <a:off x="8591264" y="1468055"/>
              <a:ext cx="1311928" cy="768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475" lIns="30475" spcFirstLastPara="1" rIns="30475" wrap="square" tIns="3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Local/Regional Planners</a:t>
              </a: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624;p29"/>
            <p:cNvSpPr/>
            <p:nvPr/>
          </p:nvSpPr>
          <p:spPr>
            <a:xfrm rot="-1200000">
              <a:off x="6617668" y="3267000"/>
              <a:ext cx="3050616" cy="415539"/>
            </a:xfrm>
            <a:prstGeom prst="leftArrow">
              <a:avLst>
                <a:gd fmla="val 60000" name="adj1"/>
                <a:gd fmla="val 50000" name="adj2"/>
              </a:avLst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29"/>
            <p:cNvSpPr/>
            <p:nvPr/>
          </p:nvSpPr>
          <p:spPr>
            <a:xfrm>
              <a:off x="8896419" y="2544834"/>
              <a:ext cx="1359756" cy="816498"/>
            </a:xfrm>
            <a:prstGeom prst="roundRect">
              <a:avLst>
                <a:gd fmla="val 10000" name="adj"/>
              </a:avLst>
            </a:prstGeom>
            <a:solidFill>
              <a:srgbClr val="EFDDE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29"/>
            <p:cNvSpPr txBox="1"/>
            <p:nvPr/>
          </p:nvSpPr>
          <p:spPr>
            <a:xfrm>
              <a:off x="8920333" y="2568748"/>
              <a:ext cx="1311928" cy="768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475" lIns="30475" spcFirstLastPara="1" rIns="30475" wrap="square" tIns="3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Nonprofit Organizations</a:t>
              </a: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29"/>
            <p:cNvSpPr/>
            <p:nvPr/>
          </p:nvSpPr>
          <p:spPr>
            <a:xfrm>
              <a:off x="6756943" y="4098750"/>
              <a:ext cx="2923734" cy="415539"/>
            </a:xfrm>
            <a:prstGeom prst="leftArrow">
              <a:avLst>
                <a:gd fmla="val 60000" name="adj1"/>
                <a:gd fmla="val 50000" name="adj2"/>
              </a:avLst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29"/>
            <p:cNvSpPr/>
            <p:nvPr/>
          </p:nvSpPr>
          <p:spPr>
            <a:xfrm>
              <a:off x="9000799" y="3898270"/>
              <a:ext cx="1359756" cy="816498"/>
            </a:xfrm>
            <a:prstGeom prst="roundRect">
              <a:avLst>
                <a:gd fmla="val 10000" name="adj"/>
              </a:avLst>
            </a:prstGeom>
            <a:solidFill>
              <a:srgbClr val="EFDDE1"/>
            </a:solidFill>
            <a:ln cap="flat" cmpd="sng" w="1270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29"/>
            <p:cNvSpPr txBox="1"/>
            <p:nvPr/>
          </p:nvSpPr>
          <p:spPr>
            <a:xfrm>
              <a:off x="9024713" y="3922184"/>
              <a:ext cx="1311928" cy="768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475" lIns="30475" spcFirstLastPara="1" rIns="30475" wrap="square" tIns="3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OZ Residents</a:t>
              </a: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"/>
          <p:cNvSpPr txBox="1"/>
          <p:nvPr>
            <p:ph type="title"/>
          </p:nvPr>
        </p:nvSpPr>
        <p:spPr>
          <a:xfrm>
            <a:off x="2925838" y="368968"/>
            <a:ext cx="10504997" cy="961392"/>
          </a:xfrm>
          <a:prstGeom prst="rect">
            <a:avLst/>
          </a:prstGeom>
          <a:solidFill>
            <a:srgbClr val="5C2C3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Today’s Presenters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» Locke Lord’s Complimentary Webinar on Mortgage Class ..." id="192" name="Google Shape;192;p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973" r="1972" t="0"/>
          <a:stretch/>
        </p:blipFill>
        <p:spPr>
          <a:xfrm>
            <a:off x="5602729" y="4383227"/>
            <a:ext cx="4844958" cy="2725289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3"/>
          <p:cNvSpPr txBox="1"/>
          <p:nvPr/>
        </p:nvSpPr>
        <p:spPr>
          <a:xfrm>
            <a:off x="5311773" y="1905506"/>
            <a:ext cx="5426870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 Beaulieu, Director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Purdue Center for Regional Development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ljb@purdue.edu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Matt Crouch, Deputy Director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Office of Community and Rural Affairs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MCrouch@ocra.IN.gov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descr="decorative element" id="194" name="Google Shape;194;p3"/>
          <p:cNvGrpSpPr/>
          <p:nvPr/>
        </p:nvGrpSpPr>
        <p:grpSpPr>
          <a:xfrm>
            <a:off x="0" y="0"/>
            <a:ext cx="4750604" cy="6858000"/>
            <a:chOff x="0" y="0"/>
            <a:chExt cx="4750604" cy="6858000"/>
          </a:xfrm>
        </p:grpSpPr>
        <p:sp>
          <p:nvSpPr>
            <p:cNvPr id="195" name="Google Shape;195;p3"/>
            <p:cNvSpPr/>
            <p:nvPr/>
          </p:nvSpPr>
          <p:spPr>
            <a:xfrm>
              <a:off x="0" y="0"/>
              <a:ext cx="4750604" cy="6858000"/>
            </a:xfrm>
            <a:custGeom>
              <a:rect b="b" l="l" r="r" t="t"/>
              <a:pathLst>
                <a:path extrusionOk="0" h="6858000" w="4750604">
                  <a:moveTo>
                    <a:pt x="0" y="0"/>
                  </a:moveTo>
                  <a:lnTo>
                    <a:pt x="4750604" y="0"/>
                  </a:lnTo>
                  <a:lnTo>
                    <a:pt x="3101407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2">
                <a:alpha val="2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3"/>
            <p:cNvSpPr/>
            <p:nvPr/>
          </p:nvSpPr>
          <p:spPr>
            <a:xfrm>
              <a:off x="1" y="0"/>
              <a:ext cx="3946799" cy="6858000"/>
            </a:xfrm>
            <a:custGeom>
              <a:rect b="b" l="l" r="r" t="t"/>
              <a:pathLst>
                <a:path extrusionOk="0" h="6858000" w="3946799">
                  <a:moveTo>
                    <a:pt x="0" y="0"/>
                  </a:moveTo>
                  <a:lnTo>
                    <a:pt x="3946799" y="0"/>
                  </a:lnTo>
                  <a:lnTo>
                    <a:pt x="229760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2">
                <a:alpha val="4196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3"/>
            <p:cNvSpPr/>
            <p:nvPr/>
          </p:nvSpPr>
          <p:spPr>
            <a:xfrm>
              <a:off x="0" y="0"/>
              <a:ext cx="3723822" cy="6858000"/>
            </a:xfrm>
            <a:custGeom>
              <a:rect b="b" l="l" r="r" t="t"/>
              <a:pathLst>
                <a:path extrusionOk="0" h="6858000" w="3723822">
                  <a:moveTo>
                    <a:pt x="0" y="0"/>
                  </a:moveTo>
                  <a:lnTo>
                    <a:pt x="3723822" y="0"/>
                  </a:lnTo>
                  <a:lnTo>
                    <a:pt x="2074625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2">
                <a:alpha val="9764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0" y="0"/>
              <a:ext cx="3374007" cy="6858000"/>
            </a:xfrm>
            <a:custGeom>
              <a:rect b="b" l="l" r="r" t="t"/>
              <a:pathLst>
                <a:path extrusionOk="0" h="6858000" w="3374007">
                  <a:moveTo>
                    <a:pt x="0" y="0"/>
                  </a:moveTo>
                  <a:lnTo>
                    <a:pt x="3374007" y="0"/>
                  </a:lnTo>
                  <a:lnTo>
                    <a:pt x="1659507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30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30"/>
          <p:cNvSpPr/>
          <p:nvPr/>
        </p:nvSpPr>
        <p:spPr>
          <a:xfrm>
            <a:off x="5554714" y="213360"/>
            <a:ext cx="6637286" cy="961231"/>
          </a:xfrm>
          <a:prstGeom prst="rect">
            <a:avLst/>
          </a:prstGeom>
          <a:solidFill>
            <a:srgbClr val="5C2C34"/>
          </a:solidFill>
          <a:ln cap="flat" cmpd="sng" w="12700">
            <a:solidFill>
              <a:srgbClr val="8146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30"/>
          <p:cNvSpPr txBox="1"/>
          <p:nvPr>
            <p:ph type="ctrTitle"/>
          </p:nvPr>
        </p:nvSpPr>
        <p:spPr>
          <a:xfrm>
            <a:off x="5691116" y="258219"/>
            <a:ext cx="6500884" cy="926792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Key Observations on OZs to Date  </a:t>
            </a:r>
            <a:br>
              <a:rPr b="1"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1"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Economic Innovation Group</a:t>
            </a:r>
            <a:br>
              <a:rPr b="1" i="1"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en-US" sz="3200">
                <a:solidFill>
                  <a:srgbClr val="672B46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en-US" sz="3200">
                <a:solidFill>
                  <a:srgbClr val="672B46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1" sz="1800">
              <a:solidFill>
                <a:srgbClr val="672B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7" name="Google Shape;637;p30"/>
          <p:cNvSpPr txBox="1"/>
          <p:nvPr/>
        </p:nvSpPr>
        <p:spPr>
          <a:xfrm>
            <a:off x="5904931" y="1387951"/>
            <a:ext cx="6073254" cy="5663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OZs change the economics of many types of investments. </a:t>
            </a:r>
            <a:endParaRPr/>
          </a:p>
          <a:p>
            <a:pPr indent="-1206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Local capital will move first.</a:t>
            </a:r>
            <a:endParaRPr/>
          </a:p>
          <a:p>
            <a:pPr indent="-1206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Local leadership is key.  </a:t>
            </a:r>
            <a:endParaRPr/>
          </a:p>
          <a:p>
            <a:pPr indent="-1206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Philanthropies, nonprofits and others want to know how they can help; looking to the community for an answer.</a:t>
            </a:r>
            <a:endParaRPr/>
          </a:p>
          <a:p>
            <a:pPr indent="-1206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t/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 is local leaders that need to chart the vision for the OZ. </a:t>
            </a:r>
            <a:b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30"/>
          <p:cNvSpPr/>
          <p:nvPr/>
        </p:nvSpPr>
        <p:spPr>
          <a:xfrm>
            <a:off x="-163929" y="0"/>
            <a:ext cx="5718643" cy="6858000"/>
          </a:xfrm>
          <a:prstGeom prst="rect">
            <a:avLst/>
          </a:prstGeom>
          <a:solidFill>
            <a:schemeClr val="accent1">
              <a:alpha val="35686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9" name="Google Shape;639;p3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9616" y="0"/>
            <a:ext cx="476488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unding Resources | NonprofitNext" id="645" name="Google Shape;645;p31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26454" r="26453" t="0"/>
          <a:stretch/>
        </p:blipFill>
        <p:spPr>
          <a:xfrm>
            <a:off x="-1" y="14242"/>
            <a:ext cx="8270543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descr="decorative element" id="646" name="Google Shape;646;p31"/>
          <p:cNvGrpSpPr/>
          <p:nvPr/>
        </p:nvGrpSpPr>
        <p:grpSpPr>
          <a:xfrm>
            <a:off x="0" y="3808320"/>
            <a:ext cx="7833208" cy="2547440"/>
            <a:chOff x="0" y="3808320"/>
            <a:chExt cx="7833208" cy="2547440"/>
          </a:xfrm>
        </p:grpSpPr>
        <p:sp>
          <p:nvSpPr>
            <p:cNvPr id="647" name="Google Shape;647;p31"/>
            <p:cNvSpPr/>
            <p:nvPr/>
          </p:nvSpPr>
          <p:spPr>
            <a:xfrm>
              <a:off x="0" y="3808320"/>
              <a:ext cx="7833208" cy="2547440"/>
            </a:xfrm>
            <a:custGeom>
              <a:rect b="b" l="l" r="r" t="t"/>
              <a:pathLst>
                <a:path extrusionOk="0" h="2547440" w="7833208">
                  <a:moveTo>
                    <a:pt x="0" y="0"/>
                  </a:moveTo>
                  <a:lnTo>
                    <a:pt x="7833208" y="0"/>
                  </a:lnTo>
                  <a:lnTo>
                    <a:pt x="7135846" y="2547440"/>
                  </a:lnTo>
                  <a:lnTo>
                    <a:pt x="0" y="2547440"/>
                  </a:lnTo>
                  <a:close/>
                </a:path>
              </a:pathLst>
            </a:cu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31"/>
            <p:cNvSpPr/>
            <p:nvPr/>
          </p:nvSpPr>
          <p:spPr>
            <a:xfrm>
              <a:off x="1" y="3808320"/>
              <a:ext cx="7692571" cy="2547440"/>
            </a:xfrm>
            <a:custGeom>
              <a:rect b="b" l="l" r="r" t="t"/>
              <a:pathLst>
                <a:path extrusionOk="0" h="2547440" w="7692571">
                  <a:moveTo>
                    <a:pt x="0" y="0"/>
                  </a:moveTo>
                  <a:lnTo>
                    <a:pt x="7692571" y="0"/>
                  </a:lnTo>
                  <a:lnTo>
                    <a:pt x="6995209" y="2547440"/>
                  </a:lnTo>
                  <a:lnTo>
                    <a:pt x="0" y="2547440"/>
                  </a:lnTo>
                  <a:close/>
                </a:path>
              </a:pathLst>
            </a:custGeom>
            <a:solidFill>
              <a:srgbClr val="14507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descr="decorative element" id="649" name="Google Shape;649;p31"/>
          <p:cNvSpPr/>
          <p:nvPr/>
        </p:nvSpPr>
        <p:spPr>
          <a:xfrm>
            <a:off x="0" y="6355760"/>
            <a:ext cx="12192000" cy="9144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decorative element" id="650" name="Google Shape;650;p31"/>
          <p:cNvSpPr/>
          <p:nvPr/>
        </p:nvSpPr>
        <p:spPr>
          <a:xfrm>
            <a:off x="11091210" y="6086479"/>
            <a:ext cx="600974" cy="600974"/>
          </a:xfrm>
          <a:prstGeom prst="ellipse">
            <a:avLst/>
          </a:prstGeom>
          <a:solidFill>
            <a:srgbClr val="8A43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31"/>
          <p:cNvSpPr txBox="1"/>
          <p:nvPr>
            <p:ph type="title"/>
          </p:nvPr>
        </p:nvSpPr>
        <p:spPr>
          <a:xfrm>
            <a:off x="423082" y="4163355"/>
            <a:ext cx="6111535" cy="822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b="1"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Hope You are Interested in Applying…</a:t>
            </a:r>
            <a:br>
              <a:rPr b="1"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Now, What Are Your Questions?</a:t>
            </a:r>
            <a:endParaRPr b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31"/>
          <p:cNvSpPr txBox="1"/>
          <p:nvPr/>
        </p:nvSpPr>
        <p:spPr>
          <a:xfrm>
            <a:off x="11091210" y="6189345"/>
            <a:ext cx="600974" cy="3952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incipal's Point of View: The Three Questions" id="653" name="Google Shape;653;p31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14505" r="14504" t="0"/>
          <a:stretch/>
        </p:blipFill>
        <p:spPr>
          <a:xfrm>
            <a:off x="6534618" y="14242"/>
            <a:ext cx="57277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32"/>
          <p:cNvSpPr txBox="1"/>
          <p:nvPr>
            <p:ph type="ctrTitle"/>
          </p:nvPr>
        </p:nvSpPr>
        <p:spPr>
          <a:xfrm>
            <a:off x="7288495" y="1145353"/>
            <a:ext cx="4379976" cy="361188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Bo Beaulieu, PhD</a:t>
            </a:r>
            <a:br>
              <a:rPr lang="en-US" sz="24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Director, Purdue Center for Regional Development</a:t>
            </a:r>
            <a:br>
              <a:rPr lang="en-US" sz="24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ljb@purdue.edu</a:t>
            </a: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lang="en-US" sz="24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765.494.7273</a:t>
            </a:r>
            <a:br>
              <a:rPr lang="en-US" sz="2400">
                <a:latin typeface="Calibri"/>
                <a:ea typeface="Calibri"/>
                <a:cs typeface="Calibri"/>
                <a:sym typeface="Calibri"/>
              </a:rPr>
            </a:br>
            <a:br>
              <a:rPr lang="en-US" sz="24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Matt Crouch</a:t>
            </a:r>
            <a:br>
              <a:rPr lang="en-US" sz="24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Deputy Director, Office of Community and Rural Affairs</a:t>
            </a:r>
            <a:br>
              <a:rPr lang="en-US" sz="24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mcrouch@ocra.in.gov</a:t>
            </a: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  </a:t>
            </a:r>
            <a:br>
              <a:rPr lang="en-US" sz="24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317.750.7670</a:t>
            </a:r>
            <a:br>
              <a:rPr lang="en-US" sz="2400">
                <a:latin typeface="Calibri"/>
                <a:ea typeface="Calibri"/>
                <a:cs typeface="Calibri"/>
                <a:sym typeface="Calibri"/>
              </a:rPr>
            </a:b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32"/>
          <p:cNvSpPr txBox="1"/>
          <p:nvPr>
            <p:ph idx="1" type="subTitle"/>
          </p:nvPr>
        </p:nvSpPr>
        <p:spPr>
          <a:xfrm>
            <a:off x="7389079" y="5498726"/>
            <a:ext cx="4178808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90F0E"/>
              </a:buClr>
              <a:buSzPts val="2800"/>
              <a:buNone/>
            </a:pPr>
            <a:r>
              <a:rPr b="1" lang="en-US" sz="2800">
                <a:solidFill>
                  <a:srgbClr val="390F0E"/>
                </a:solidFill>
                <a:latin typeface="Calibri"/>
                <a:ea typeface="Calibri"/>
                <a:cs typeface="Calibri"/>
                <a:sym typeface="Calibri"/>
              </a:rPr>
              <a:t>Contact Information</a:t>
            </a:r>
            <a:endParaRPr b="1" sz="2800">
              <a:solidFill>
                <a:srgbClr val="390F0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Catholic Life: Contact Me: Updated" id="661" name="Google Shape;661;p32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17414" r="17413" t="0"/>
          <a:stretch/>
        </p:blipFill>
        <p:spPr>
          <a:xfrm>
            <a:off x="0" y="1"/>
            <a:ext cx="6676567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5 Excellent Tips on Writing a Quality Research Paper ..." id="667" name="Google Shape;667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0126"/>
            <a:ext cx="12192001" cy="6954441"/>
          </a:xfrm>
          <a:prstGeom prst="rect">
            <a:avLst/>
          </a:prstGeom>
          <a:noFill/>
          <a:ln>
            <a:noFill/>
          </a:ln>
        </p:spPr>
      </p:pic>
      <p:sp>
        <p:nvSpPr>
          <p:cNvPr id="668" name="Google Shape;668;p33"/>
          <p:cNvSpPr txBox="1"/>
          <p:nvPr>
            <p:ph idx="1" type="body"/>
          </p:nvPr>
        </p:nvSpPr>
        <p:spPr>
          <a:xfrm>
            <a:off x="355707" y="288449"/>
            <a:ext cx="11422310" cy="52213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1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90F0E"/>
              </a:buClr>
              <a:buSzPts val="1600"/>
              <a:buNone/>
            </a:pPr>
            <a:r>
              <a:rPr b="1" lang="en-US" sz="1600">
                <a:solidFill>
                  <a:srgbClr val="390F0E"/>
                </a:solidFill>
                <a:latin typeface="Calibri"/>
                <a:ea typeface="Calibri"/>
                <a:cs typeface="Calibri"/>
                <a:sym typeface="Calibri"/>
              </a:rPr>
              <a:t>SOURCES: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</a:pPr>
            <a:r>
              <a:t/>
            </a:r>
            <a:endParaRPr b="1" sz="700">
              <a:solidFill>
                <a:srgbClr val="390F0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1600"/>
              <a:buNone/>
            </a:pPr>
            <a:r>
              <a:rPr lang="en-US" sz="16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Accelerator for America. </a:t>
            </a:r>
            <a:r>
              <a:rPr i="1" lang="en-US" sz="16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Louisville Opportunity Zone Prospectus: A Platform for Action</a:t>
            </a:r>
            <a:r>
              <a:rPr lang="en-US" sz="16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.  October 2018.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1600"/>
              <a:buNone/>
            </a:pPr>
            <a:r>
              <a:rPr lang="en-US" sz="16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Andrews, Jeff.  </a:t>
            </a:r>
            <a:r>
              <a:rPr i="1" lang="en-US" sz="16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Opportunity Zones: Vital Community Development Tool or Tax Windfall for the Rich?  </a:t>
            </a:r>
            <a:r>
              <a:rPr lang="en-US" sz="16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Cured.  October 3, 2018.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1600"/>
              <a:buNone/>
            </a:pPr>
            <a:r>
              <a:rPr lang="en-US" sz="16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Economic Innovation Group. </a:t>
            </a:r>
            <a:r>
              <a:rPr i="1" lang="en-US" sz="16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The Latest on Opportunity Zones</a:t>
            </a:r>
            <a:r>
              <a:rPr lang="en-US" sz="16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.  Washington, DC.  Not dated.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1600"/>
              <a:buNone/>
            </a:pPr>
            <a:r>
              <a:rPr lang="en-US" sz="16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Economic Innovation Group.  </a:t>
            </a:r>
            <a:r>
              <a:rPr i="1" lang="en-US" sz="16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IRS Publishes Second Round of Proposed OZ Guidance</a:t>
            </a:r>
            <a:r>
              <a:rPr lang="en-US" sz="16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.  April 23, 2019.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1600"/>
              <a:buNone/>
            </a:pPr>
            <a:r>
              <a:rPr lang="en-US" sz="16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Fikri, Kenan and John Lettieri.  </a:t>
            </a:r>
            <a:r>
              <a:rPr i="1" lang="en-US" sz="16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The State of Socioeconomic Need and Community Change in Opportunity Zones</a:t>
            </a:r>
            <a:r>
              <a:rPr lang="en-US" sz="16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.  Economic Innovation Group.  December 2018. 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1600"/>
              <a:buNone/>
            </a:pPr>
            <a:r>
              <a:rPr lang="en-US" sz="16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Funcheon, Deirdra.  </a:t>
            </a:r>
            <a:r>
              <a:rPr i="1" lang="en-US" sz="16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What to Look For in Next Round of Opportunity Zone Regulations</a:t>
            </a:r>
            <a:r>
              <a:rPr lang="en-US" sz="16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.  April 10, 2019.</a:t>
            </a:r>
            <a:endParaRPr sz="160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1600"/>
              <a:buNone/>
            </a:pPr>
            <a:r>
              <a:rPr lang="en-US" sz="16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Katz, Bruce.  </a:t>
            </a:r>
            <a:r>
              <a:rPr i="1" lang="en-US" sz="16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How Cities Maximize Opportunity Zones</a:t>
            </a:r>
            <a:r>
              <a:rPr lang="en-US" sz="16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.  The New Localism.  October 23, 2018.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1600"/>
              <a:buNone/>
            </a:pPr>
            <a:r>
              <a:rPr lang="en-US" sz="16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LISC,  Opportunity Zones: A New Program to Connect Private Investment to Low-Income Communities Nationwide.  Not dated.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1600"/>
              <a:buNone/>
            </a:pPr>
            <a:r>
              <a:rPr lang="en-US" sz="16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Michigan State University Extension.  </a:t>
            </a:r>
            <a:r>
              <a:rPr i="1" lang="en-US" sz="16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Opportunity Zones: There’s No Place Like Home</a:t>
            </a:r>
            <a:r>
              <a:rPr lang="en-US" sz="16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.  Undated. 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C0C0C"/>
              </a:buClr>
              <a:buSzPts val="1600"/>
              <a:buNone/>
            </a:pPr>
            <a:r>
              <a:rPr lang="en-US" sz="16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Padrick, Lee and Grace Lawrence.  </a:t>
            </a:r>
            <a:r>
              <a:rPr i="1" lang="en-US" sz="16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Opportunity Zones for Downtown</a:t>
            </a:r>
            <a:r>
              <a:rPr lang="en-US" sz="16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.  North Carolina Department of Commerce – Rural Planning Division.  Not dated. 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390F0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5C2C3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 sz="1600">
              <a:solidFill>
                <a:srgbClr val="5C2C3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"/>
          <p:cNvSpPr txBox="1"/>
          <p:nvPr>
            <p:ph type="title"/>
          </p:nvPr>
        </p:nvSpPr>
        <p:spPr>
          <a:xfrm>
            <a:off x="2925838" y="449102"/>
            <a:ext cx="10504997" cy="881258"/>
          </a:xfrm>
          <a:prstGeom prst="rect">
            <a:avLst/>
          </a:prstGeom>
          <a:solidFill>
            <a:srgbClr val="5C2C3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Special Thanks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descr="decorative element" id="205" name="Google Shape;205;p4"/>
          <p:cNvGrpSpPr/>
          <p:nvPr/>
        </p:nvGrpSpPr>
        <p:grpSpPr>
          <a:xfrm>
            <a:off x="0" y="0"/>
            <a:ext cx="4750604" cy="6858000"/>
            <a:chOff x="0" y="0"/>
            <a:chExt cx="4750604" cy="6858000"/>
          </a:xfrm>
        </p:grpSpPr>
        <p:sp>
          <p:nvSpPr>
            <p:cNvPr id="206" name="Google Shape;206;p4"/>
            <p:cNvSpPr/>
            <p:nvPr/>
          </p:nvSpPr>
          <p:spPr>
            <a:xfrm>
              <a:off x="0" y="0"/>
              <a:ext cx="4750604" cy="6858000"/>
            </a:xfrm>
            <a:custGeom>
              <a:rect b="b" l="l" r="r" t="t"/>
              <a:pathLst>
                <a:path extrusionOk="0" h="6858000" w="4750604">
                  <a:moveTo>
                    <a:pt x="0" y="0"/>
                  </a:moveTo>
                  <a:lnTo>
                    <a:pt x="4750604" y="0"/>
                  </a:lnTo>
                  <a:lnTo>
                    <a:pt x="3101407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2">
                <a:alpha val="2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4"/>
            <p:cNvSpPr/>
            <p:nvPr/>
          </p:nvSpPr>
          <p:spPr>
            <a:xfrm>
              <a:off x="1" y="0"/>
              <a:ext cx="3946799" cy="6858000"/>
            </a:xfrm>
            <a:custGeom>
              <a:rect b="b" l="l" r="r" t="t"/>
              <a:pathLst>
                <a:path extrusionOk="0" h="6858000" w="3946799">
                  <a:moveTo>
                    <a:pt x="0" y="0"/>
                  </a:moveTo>
                  <a:lnTo>
                    <a:pt x="3946799" y="0"/>
                  </a:lnTo>
                  <a:lnTo>
                    <a:pt x="229760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2">
                <a:alpha val="4196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0" y="0"/>
              <a:ext cx="3723822" cy="6858000"/>
            </a:xfrm>
            <a:custGeom>
              <a:rect b="b" l="l" r="r" t="t"/>
              <a:pathLst>
                <a:path extrusionOk="0" h="6858000" w="3723822">
                  <a:moveTo>
                    <a:pt x="0" y="0"/>
                  </a:moveTo>
                  <a:lnTo>
                    <a:pt x="3723822" y="0"/>
                  </a:lnTo>
                  <a:lnTo>
                    <a:pt x="2074625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2">
                <a:alpha val="9764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0" y="0"/>
              <a:ext cx="3374007" cy="6858000"/>
            </a:xfrm>
            <a:custGeom>
              <a:rect b="b" l="l" r="r" t="t"/>
              <a:pathLst>
                <a:path extrusionOk="0" h="6858000" w="3374007">
                  <a:moveTo>
                    <a:pt x="0" y="0"/>
                  </a:moveTo>
                  <a:lnTo>
                    <a:pt x="3374007" y="0"/>
                  </a:lnTo>
                  <a:lnTo>
                    <a:pt x="1659507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30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10" name="Google Shape;21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7683" y="2016727"/>
            <a:ext cx="5081306" cy="2824545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4"/>
          <p:cNvSpPr txBox="1"/>
          <p:nvPr/>
        </p:nvSpPr>
        <p:spPr>
          <a:xfrm>
            <a:off x="3545457" y="5549828"/>
            <a:ext cx="848514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For awarding our team a 2019 Rural Business Enterprise Grant to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advance our Opportunity Zone Work in Rural Indiana.</a:t>
            </a:r>
            <a:endParaRPr b="1" sz="24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"/>
          <p:cNvSpPr txBox="1"/>
          <p:nvPr>
            <p:ph type="title"/>
          </p:nvPr>
        </p:nvSpPr>
        <p:spPr>
          <a:xfrm>
            <a:off x="0" y="1"/>
            <a:ext cx="12192000" cy="708430"/>
          </a:xfrm>
          <a:prstGeom prst="rect">
            <a:avLst/>
          </a:prstGeom>
          <a:solidFill>
            <a:srgbClr val="5C2C34"/>
          </a:solidFill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Webinar Sponsors</a:t>
            </a:r>
            <a:endParaRPr b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8" name="Google Shape;218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11794" y="3988929"/>
            <a:ext cx="2691521" cy="21640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le:Flag map of Indiana.svg - Wikimedia Commons" id="219" name="Google Shape;219;p5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-3668" l="0" r="0" t="9135"/>
          <a:stretch/>
        </p:blipFill>
        <p:spPr>
          <a:xfrm>
            <a:off x="8504243" y="785811"/>
            <a:ext cx="3470941" cy="5798777"/>
          </a:xfrm>
          <a:prstGeom prst="rect">
            <a:avLst/>
          </a:prstGeom>
          <a:noFill/>
          <a:ln>
            <a:noFill/>
          </a:ln>
        </p:spPr>
      </p:pic>
      <p:sp>
        <p:nvSpPr>
          <p:cNvPr descr="decorative element" id="220" name="Google Shape;220;p5"/>
          <p:cNvSpPr/>
          <p:nvPr/>
        </p:nvSpPr>
        <p:spPr>
          <a:xfrm>
            <a:off x="0" y="6355760"/>
            <a:ext cx="12192000" cy="91440"/>
          </a:xfrm>
          <a:prstGeom prst="rect">
            <a:avLst/>
          </a:prstGeom>
          <a:solidFill>
            <a:srgbClr val="672B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decorative element" id="221" name="Google Shape;221;p5"/>
          <p:cNvSpPr/>
          <p:nvPr/>
        </p:nvSpPr>
        <p:spPr>
          <a:xfrm>
            <a:off x="11091210" y="6086479"/>
            <a:ext cx="600974" cy="600974"/>
          </a:xfrm>
          <a:prstGeom prst="ellipse">
            <a:avLst/>
          </a:prstGeom>
          <a:solidFill>
            <a:srgbClr val="8A43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5"/>
          <p:cNvSpPr txBox="1"/>
          <p:nvPr/>
        </p:nvSpPr>
        <p:spPr>
          <a:xfrm>
            <a:off x="11091210" y="6189345"/>
            <a:ext cx="600974" cy="3952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3" name="Google Shape;223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20785" y="1086232"/>
            <a:ext cx="1662083" cy="1170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10163" y="2824096"/>
            <a:ext cx="2094784" cy="885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65995" y="2713504"/>
            <a:ext cx="2608491" cy="147297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www.in.gov/myihcda/files/IHCDA-LogoBlock-CMYK.JPG" id="226" name="Google Shape;226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848789" y="4700964"/>
            <a:ext cx="1963109" cy="1077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49986" y="4338270"/>
            <a:ext cx="2198034" cy="1465356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5"/>
          <p:cNvSpPr txBox="1"/>
          <p:nvPr/>
        </p:nvSpPr>
        <p:spPr>
          <a:xfrm>
            <a:off x="2000499" y="1241742"/>
            <a:ext cx="395785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Office of the Lieutenant Governor Suzanne Crouch</a:t>
            </a:r>
            <a:endParaRPr i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9" name="Google Shape;229;p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565995" y="857611"/>
            <a:ext cx="1383008" cy="1383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498589" y="2634612"/>
            <a:ext cx="2663510" cy="1498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6"/>
          <p:cNvSpPr txBox="1"/>
          <p:nvPr>
            <p:ph type="title"/>
          </p:nvPr>
        </p:nvSpPr>
        <p:spPr>
          <a:xfrm>
            <a:off x="3208421" y="449102"/>
            <a:ext cx="8983579" cy="881258"/>
          </a:xfrm>
          <a:prstGeom prst="rect">
            <a:avLst/>
          </a:prstGeom>
          <a:solidFill>
            <a:srgbClr val="5C2C3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Today’s Topics</a:t>
            </a:r>
            <a:endParaRPr b="1" sz="32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descr="decorative element" id="237" name="Google Shape;237;p6"/>
          <p:cNvGrpSpPr/>
          <p:nvPr/>
        </p:nvGrpSpPr>
        <p:grpSpPr>
          <a:xfrm>
            <a:off x="0" y="0"/>
            <a:ext cx="4750604" cy="6858000"/>
            <a:chOff x="0" y="0"/>
            <a:chExt cx="4750604" cy="6858000"/>
          </a:xfrm>
        </p:grpSpPr>
        <p:sp>
          <p:nvSpPr>
            <p:cNvPr id="238" name="Google Shape;238;p6"/>
            <p:cNvSpPr/>
            <p:nvPr/>
          </p:nvSpPr>
          <p:spPr>
            <a:xfrm>
              <a:off x="0" y="0"/>
              <a:ext cx="4750604" cy="6858000"/>
            </a:xfrm>
            <a:custGeom>
              <a:rect b="b" l="l" r="r" t="t"/>
              <a:pathLst>
                <a:path extrusionOk="0" h="6858000" w="4750604">
                  <a:moveTo>
                    <a:pt x="0" y="0"/>
                  </a:moveTo>
                  <a:lnTo>
                    <a:pt x="4750604" y="0"/>
                  </a:lnTo>
                  <a:lnTo>
                    <a:pt x="3101407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2">
                <a:alpha val="2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1" y="0"/>
              <a:ext cx="3946799" cy="6858000"/>
            </a:xfrm>
            <a:custGeom>
              <a:rect b="b" l="l" r="r" t="t"/>
              <a:pathLst>
                <a:path extrusionOk="0" h="6858000" w="3946799">
                  <a:moveTo>
                    <a:pt x="0" y="0"/>
                  </a:moveTo>
                  <a:lnTo>
                    <a:pt x="3946799" y="0"/>
                  </a:lnTo>
                  <a:lnTo>
                    <a:pt x="229760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2">
                <a:alpha val="4196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0" y="0"/>
              <a:ext cx="3723822" cy="6858000"/>
            </a:xfrm>
            <a:custGeom>
              <a:rect b="b" l="l" r="r" t="t"/>
              <a:pathLst>
                <a:path extrusionOk="0" h="6858000" w="3723822">
                  <a:moveTo>
                    <a:pt x="0" y="0"/>
                  </a:moveTo>
                  <a:lnTo>
                    <a:pt x="3723822" y="0"/>
                  </a:lnTo>
                  <a:lnTo>
                    <a:pt x="2074625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2">
                <a:alpha val="9764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0" y="0"/>
              <a:ext cx="3374007" cy="6858000"/>
            </a:xfrm>
            <a:custGeom>
              <a:rect b="b" l="l" r="r" t="t"/>
              <a:pathLst>
                <a:path extrusionOk="0" h="6858000" w="3374007">
                  <a:moveTo>
                    <a:pt x="0" y="0"/>
                  </a:moveTo>
                  <a:lnTo>
                    <a:pt x="3374007" y="0"/>
                  </a:lnTo>
                  <a:lnTo>
                    <a:pt x="1659507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30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2" name="Google Shape;242;p6"/>
          <p:cNvSpPr txBox="1"/>
          <p:nvPr/>
        </p:nvSpPr>
        <p:spPr>
          <a:xfrm>
            <a:off x="4750604" y="1282234"/>
            <a:ext cx="8050996" cy="6370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What are Opportunity Zones (OZs)?  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How did OZs come about and why? 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The OZ selection process and Rural OZs in Indiana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OZ Program: How it works</a:t>
            </a:r>
            <a:endParaRPr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Investing in OZs: Some possible areas</a:t>
            </a:r>
            <a:endParaRPr/>
          </a:p>
          <a:p>
            <a:pPr indent="-290513" lvl="0" marL="290513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The New Rural IN Opportunities Zones Initiative </a:t>
            </a:r>
            <a:endParaRPr sz="2400">
              <a:solidFill>
                <a:srgbClr val="0C0C0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0513" lvl="0" marL="290513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Application timeline and selection process</a:t>
            </a:r>
            <a:endParaRPr sz="2400">
              <a:solidFill>
                <a:srgbClr val="0C0C0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0513" lvl="0" marL="290513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A Look at complementary funding programs</a:t>
            </a:r>
            <a:endParaRPr/>
          </a:p>
          <a:p>
            <a:pPr indent="-290513" lvl="0" marL="290513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Benefits to your OZ site, if selected</a:t>
            </a:r>
            <a:endParaRPr/>
          </a:p>
          <a:p>
            <a:pPr indent="-290513" lvl="0" marL="290513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Questions and Answers</a:t>
            </a:r>
            <a:endParaRPr sz="2400">
              <a:solidFill>
                <a:srgbClr val="0C0C0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333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33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7"/>
          <p:cNvSpPr txBox="1"/>
          <p:nvPr>
            <p:ph type="ctrTitle"/>
          </p:nvPr>
        </p:nvSpPr>
        <p:spPr>
          <a:xfrm>
            <a:off x="6434200" y="475282"/>
            <a:ext cx="5608632" cy="1228726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90F0E"/>
              </a:buClr>
              <a:buSzPts val="3600"/>
              <a:buFont typeface="Calibri"/>
              <a:buNone/>
            </a:pPr>
            <a:r>
              <a:rPr b="1" lang="en-US" sz="3600">
                <a:solidFill>
                  <a:srgbClr val="390F0E"/>
                </a:solidFill>
                <a:latin typeface="Calibri"/>
                <a:ea typeface="Calibri"/>
                <a:cs typeface="Calibri"/>
                <a:sym typeface="Calibri"/>
              </a:rPr>
              <a:t>What is the Opportunity                      Zones Program? </a:t>
            </a:r>
            <a:endParaRPr b="1">
              <a:solidFill>
                <a:srgbClr val="390F0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7"/>
          <p:cNvSpPr/>
          <p:nvPr/>
        </p:nvSpPr>
        <p:spPr>
          <a:xfrm>
            <a:off x="1451429" y="0"/>
            <a:ext cx="3222172" cy="6858000"/>
          </a:xfrm>
          <a:prstGeom prst="rect">
            <a:avLst/>
          </a:prstGeom>
          <a:solidFill>
            <a:schemeClr val="accent1">
              <a:alpha val="35686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7"/>
          <p:cNvSpPr txBox="1"/>
          <p:nvPr/>
        </p:nvSpPr>
        <p:spPr>
          <a:xfrm>
            <a:off x="6956482" y="2097195"/>
            <a:ext cx="5025854" cy="24006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 effort designed to invest capital in underserved areas of the country, places in need of an influx of money to jump-start their economies. 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7"/>
          <p:cNvSpPr txBox="1"/>
          <p:nvPr>
            <p:ph idx="1" type="subTitle"/>
          </p:nvPr>
        </p:nvSpPr>
        <p:spPr>
          <a:xfrm>
            <a:off x="6956482" y="5586833"/>
            <a:ext cx="5086350" cy="10083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Source: Jeff Andrews, October 2018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2606E"/>
              </a:buClr>
              <a:buSzPts val="1400"/>
              <a:buNone/>
            </a:pPr>
            <a:r>
              <a:t/>
            </a:r>
            <a:endParaRPr sz="14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hlinkClick r:id="rId3">
                <a:extLst>
                  <a:ext uri="{A12FA001-AC4F-418D-AE19-62706E023703}">
                    <ahyp:hlinkClr val="tx"/>
                  </a:ext>
                </a:extLst>
              </a:hlinkClick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sz="1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www.curbed.com/2018/10/3/17898370/opportunity-zones-tax-bill-community-development-capital-gains</a:t>
            </a: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2606E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252" name="Google Shape;252;p7"/>
          <p:cNvPicPr preferRelativeResize="0"/>
          <p:nvPr/>
        </p:nvPicPr>
        <p:blipFill rotWithShape="1">
          <a:blip r:embed="rId5">
            <a:alphaModFix/>
          </a:blip>
          <a:srcRect b="0" l="11908" r="23262" t="0"/>
          <a:stretch/>
        </p:blipFill>
        <p:spPr>
          <a:xfrm>
            <a:off x="-100014" y="1963881"/>
            <a:ext cx="6707551" cy="294062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evada Proposes Bill to Tax Online Poker Tournaments ..." id="258" name="Google Shape;258;p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-4889" l="14404" r="16849" t="-12469"/>
          <a:stretch/>
        </p:blipFill>
        <p:spPr>
          <a:xfrm>
            <a:off x="6915788" y="-410800"/>
            <a:ext cx="5355875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descr="decorative element" id="259" name="Google Shape;259;p8"/>
          <p:cNvGrpSpPr/>
          <p:nvPr/>
        </p:nvGrpSpPr>
        <p:grpSpPr>
          <a:xfrm>
            <a:off x="964487" y="-33950"/>
            <a:ext cx="10481942" cy="7234850"/>
            <a:chOff x="681347" y="-376849"/>
            <a:chExt cx="10481942" cy="7234850"/>
          </a:xfrm>
        </p:grpSpPr>
        <p:sp>
          <p:nvSpPr>
            <p:cNvPr id="260" name="Google Shape;260;p8"/>
            <p:cNvSpPr/>
            <p:nvPr/>
          </p:nvSpPr>
          <p:spPr>
            <a:xfrm>
              <a:off x="4566501" y="-376849"/>
              <a:ext cx="6596788" cy="6858000"/>
            </a:xfrm>
            <a:prstGeom prst="parallelogram">
              <a:avLst>
                <a:gd fmla="val 25000" name="adj"/>
              </a:avLst>
            </a:prstGeom>
            <a:solidFill>
              <a:srgbClr val="DFBEC4">
                <a:alpha val="819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8"/>
            <p:cNvSpPr/>
            <p:nvPr/>
          </p:nvSpPr>
          <p:spPr>
            <a:xfrm>
              <a:off x="681347" y="-342898"/>
              <a:ext cx="6596788" cy="7200899"/>
            </a:xfrm>
            <a:prstGeom prst="parallelogram">
              <a:avLst>
                <a:gd fmla="val 25000" name="adj"/>
              </a:avLst>
            </a:prstGeom>
            <a:solidFill>
              <a:schemeClr val="lt1">
                <a:alpha val="6078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descr="decorative element" id="262" name="Google Shape;262;p8"/>
          <p:cNvSpPr/>
          <p:nvPr/>
        </p:nvSpPr>
        <p:spPr>
          <a:xfrm>
            <a:off x="0" y="6355760"/>
            <a:ext cx="12192000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8"/>
          <p:cNvSpPr txBox="1"/>
          <p:nvPr>
            <p:ph idx="3" type="body"/>
          </p:nvPr>
        </p:nvSpPr>
        <p:spPr>
          <a:xfrm>
            <a:off x="354543" y="1450720"/>
            <a:ext cx="5945102" cy="4635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The OZ program was established by the U.S. Congress as part of the 2017 Tax Cuts and Jobs Act.</a:t>
            </a:r>
            <a:endParaRPr/>
          </a:p>
          <a:p>
            <a:pPr indent="-1905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It represents an innovative approach to promote long-term investment by the private sector in low-income urban and rural communities across the U.S. </a:t>
            </a:r>
            <a:endParaRPr/>
          </a:p>
          <a:p>
            <a:pPr indent="-1905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Opportunity Zones are chosen by the Governors of each state and subsequently approved by the U.S. Treasury Department.</a:t>
            </a:r>
            <a:endParaRPr/>
          </a:p>
          <a:p>
            <a:pPr indent="-1905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1905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1905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1905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1905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1905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8"/>
          <p:cNvSpPr txBox="1"/>
          <p:nvPr>
            <p:ph type="title"/>
          </p:nvPr>
        </p:nvSpPr>
        <p:spPr>
          <a:xfrm>
            <a:off x="472061" y="279775"/>
            <a:ext cx="582758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90F0E"/>
              </a:buClr>
              <a:buSzPts val="3200"/>
              <a:buFont typeface="Calibri"/>
              <a:buNone/>
            </a:pPr>
            <a:r>
              <a:rPr b="1" lang="en-US" sz="3200">
                <a:solidFill>
                  <a:srgbClr val="390F0E"/>
                </a:solidFill>
                <a:latin typeface="Calibri"/>
                <a:ea typeface="Calibri"/>
                <a:cs typeface="Calibri"/>
                <a:sym typeface="Calibri"/>
              </a:rPr>
              <a:t>Opportunity Zones: </a:t>
            </a:r>
            <a:br>
              <a:rPr b="1" lang="en-US" sz="3200">
                <a:solidFill>
                  <a:srgbClr val="390F0E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3200">
                <a:solidFill>
                  <a:srgbClr val="390F0E"/>
                </a:solidFill>
                <a:latin typeface="Calibri"/>
                <a:ea typeface="Calibri"/>
                <a:cs typeface="Calibri"/>
                <a:sym typeface="Calibri"/>
              </a:rPr>
              <a:t>A Product of Federal Legislation</a:t>
            </a:r>
            <a:endParaRPr b="1" sz="3200">
              <a:solidFill>
                <a:srgbClr val="390F0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nancial Crisis Stock Exchange · Free image on Pixabay" id="270" name="Google Shape;270;p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0176" l="0" r="0" t="10177"/>
          <a:stretch/>
        </p:blipFill>
        <p:spPr>
          <a:xfrm>
            <a:off x="-1" y="0"/>
            <a:ext cx="12192000" cy="7073470"/>
          </a:xfrm>
          <a:prstGeom prst="rect">
            <a:avLst/>
          </a:prstGeom>
          <a:noFill/>
          <a:ln>
            <a:noFill/>
          </a:ln>
        </p:spPr>
      </p:pic>
      <p:grpSp>
        <p:nvGrpSpPr>
          <p:cNvPr descr="decorative element" id="271" name="Google Shape;271;p9"/>
          <p:cNvGrpSpPr/>
          <p:nvPr/>
        </p:nvGrpSpPr>
        <p:grpSpPr>
          <a:xfrm>
            <a:off x="9621169" y="0"/>
            <a:ext cx="2570831" cy="6858001"/>
            <a:chOff x="9621170" y="0"/>
            <a:chExt cx="2570831" cy="6858001"/>
          </a:xfrm>
        </p:grpSpPr>
        <p:sp>
          <p:nvSpPr>
            <p:cNvPr id="272" name="Google Shape;272;p9"/>
            <p:cNvSpPr/>
            <p:nvPr/>
          </p:nvSpPr>
          <p:spPr>
            <a:xfrm>
              <a:off x="9621170" y="0"/>
              <a:ext cx="2570831" cy="6858000"/>
            </a:xfrm>
            <a:custGeom>
              <a:rect b="b" l="l" r="r" t="t"/>
              <a:pathLst>
                <a:path extrusionOk="0" h="6858000" w="2570831">
                  <a:moveTo>
                    <a:pt x="1649197" y="0"/>
                  </a:moveTo>
                  <a:lnTo>
                    <a:pt x="2570831" y="0"/>
                  </a:lnTo>
                  <a:lnTo>
                    <a:pt x="2570831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1">
                <a:alpha val="24705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9"/>
            <p:cNvSpPr/>
            <p:nvPr/>
          </p:nvSpPr>
          <p:spPr>
            <a:xfrm>
              <a:off x="9754598" y="0"/>
              <a:ext cx="2437402" cy="6858000"/>
            </a:xfrm>
            <a:custGeom>
              <a:rect b="b" l="l" r="r" t="t"/>
              <a:pathLst>
                <a:path extrusionOk="0" h="6858000" w="2437402">
                  <a:moveTo>
                    <a:pt x="1649197" y="0"/>
                  </a:moveTo>
                  <a:lnTo>
                    <a:pt x="2437402" y="0"/>
                  </a:lnTo>
                  <a:lnTo>
                    <a:pt x="243740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1">
                <a:alpha val="26666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9"/>
            <p:cNvSpPr/>
            <p:nvPr/>
          </p:nvSpPr>
          <p:spPr>
            <a:xfrm>
              <a:off x="10011320" y="0"/>
              <a:ext cx="2180680" cy="6858000"/>
            </a:xfrm>
            <a:custGeom>
              <a:rect b="b" l="l" r="r" t="t"/>
              <a:pathLst>
                <a:path extrusionOk="0" h="6858000" w="2180680">
                  <a:moveTo>
                    <a:pt x="1649197" y="0"/>
                  </a:moveTo>
                  <a:lnTo>
                    <a:pt x="2180680" y="0"/>
                  </a:lnTo>
                  <a:lnTo>
                    <a:pt x="218068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8A434F">
                <a:alpha val="35686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9"/>
            <p:cNvSpPr/>
            <p:nvPr/>
          </p:nvSpPr>
          <p:spPr>
            <a:xfrm>
              <a:off x="10544156" y="5626"/>
              <a:ext cx="1647844" cy="6852374"/>
            </a:xfrm>
            <a:custGeom>
              <a:rect b="b" l="l" r="r" t="t"/>
              <a:pathLst>
                <a:path extrusionOk="0" h="6852374" w="1647844">
                  <a:moveTo>
                    <a:pt x="1647844" y="0"/>
                  </a:moveTo>
                  <a:lnTo>
                    <a:pt x="1647844" y="6852374"/>
                  </a:lnTo>
                  <a:lnTo>
                    <a:pt x="0" y="6852374"/>
                  </a:lnTo>
                  <a:close/>
                </a:path>
              </a:pathLst>
            </a:custGeom>
            <a:solidFill>
              <a:srgbClr val="8A434F">
                <a:alpha val="509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9"/>
            <p:cNvSpPr/>
            <p:nvPr/>
          </p:nvSpPr>
          <p:spPr>
            <a:xfrm>
              <a:off x="10803086" y="1082358"/>
              <a:ext cx="1388914" cy="5775643"/>
            </a:xfrm>
            <a:custGeom>
              <a:rect b="b" l="l" r="r" t="t"/>
              <a:pathLst>
                <a:path extrusionOk="0" h="5775643" w="1388914">
                  <a:moveTo>
                    <a:pt x="1388914" y="0"/>
                  </a:moveTo>
                  <a:lnTo>
                    <a:pt x="1388914" y="5775643"/>
                  </a:lnTo>
                  <a:lnTo>
                    <a:pt x="0" y="5775643"/>
                  </a:lnTo>
                  <a:close/>
                </a:path>
              </a:pathLst>
            </a:custGeom>
            <a:solidFill>
              <a:srgbClr val="8A434F">
                <a:alpha val="8784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7" name="Google Shape;277;p9"/>
          <p:cNvSpPr/>
          <p:nvPr/>
        </p:nvSpPr>
        <p:spPr>
          <a:xfrm>
            <a:off x="4262887" y="2789209"/>
            <a:ext cx="3459192" cy="3266534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These areas have witnessed a decline in business formations.  Furthermore, they have fewer employers, innovators &amp; service providers.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9"/>
          <p:cNvSpPr/>
          <p:nvPr/>
        </p:nvSpPr>
        <p:spPr>
          <a:xfrm>
            <a:off x="401830" y="2769080"/>
            <a:ext cx="3459192" cy="3286663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Three of every four distressed counties in the U.S. have fewer business establishments today than they did in 2007, just prior to the Great Recession.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9"/>
          <p:cNvSpPr/>
          <p:nvPr/>
        </p:nvSpPr>
        <p:spPr>
          <a:xfrm>
            <a:off x="8123944" y="2769080"/>
            <a:ext cx="3459192" cy="3266534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Economic growth is happening in a handful of metropolitan areas of the U.S.  But, economic expansion must occur in more communities, including rural areas.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9"/>
          <p:cNvSpPr txBox="1"/>
          <p:nvPr/>
        </p:nvSpPr>
        <p:spPr>
          <a:xfrm>
            <a:off x="6736428" y="614887"/>
            <a:ext cx="5367867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Why the Need for an Opportunity Zones Program?</a:t>
            </a:r>
            <a:endParaRPr b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9"/>
          <p:cNvSpPr txBox="1"/>
          <p:nvPr/>
        </p:nvSpPr>
        <p:spPr>
          <a:xfrm>
            <a:off x="412523" y="6444961"/>
            <a:ext cx="505798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Sources:  Fikri and Lettieri, December 2018; LISC, not dated</a:t>
            </a:r>
            <a:endParaRPr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MSFT_04_Educatio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2606E"/>
      </a:accent1>
      <a:accent2>
        <a:srgbClr val="0F3955"/>
      </a:accent2>
      <a:accent3>
        <a:srgbClr val="FFC000"/>
      </a:accent3>
      <a:accent4>
        <a:srgbClr val="BF678E"/>
      </a:accent4>
      <a:accent5>
        <a:srgbClr val="731F1C"/>
      </a:accent5>
      <a:accent6>
        <a:srgbClr val="7A9E56"/>
      </a:accent6>
      <a:hlink>
        <a:srgbClr val="00B0F0"/>
      </a:hlink>
      <a:folHlink>
        <a:srgbClr val="59595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2019-05-24T19:28:38Z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