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8" r:id="rId3"/>
    <p:sldId id="350" r:id="rId4"/>
    <p:sldId id="369" r:id="rId5"/>
    <p:sldId id="377" r:id="rId6"/>
    <p:sldId id="373" r:id="rId7"/>
    <p:sldId id="374" r:id="rId8"/>
    <p:sldId id="375" r:id="rId9"/>
    <p:sldId id="376" r:id="rId10"/>
    <p:sldId id="385" r:id="rId11"/>
    <p:sldId id="379" r:id="rId12"/>
    <p:sldId id="380" r:id="rId13"/>
    <p:sldId id="381" r:id="rId14"/>
    <p:sldId id="370" r:id="rId15"/>
    <p:sldId id="383" r:id="rId16"/>
    <p:sldId id="382" r:id="rId17"/>
    <p:sldId id="384" r:id="rId18"/>
    <p:sldId id="344" r:id="rId19"/>
    <p:sldId id="331" r:id="rId20"/>
    <p:sldId id="371" r:id="rId2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3F3F3"/>
    <a:srgbClr val="C5C5C5"/>
    <a:srgbClr val="B49530"/>
    <a:srgbClr val="26296B"/>
    <a:srgbClr val="BFC3CE"/>
    <a:srgbClr val="FF3300"/>
    <a:srgbClr val="828282"/>
    <a:srgbClr val="6ECBD4"/>
    <a:srgbClr val="008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109" autoAdjust="0"/>
  </p:normalViewPr>
  <p:slideViewPr>
    <p:cSldViewPr snapToGrid="0">
      <p:cViewPr varScale="1">
        <p:scale>
          <a:sx n="65" d="100"/>
          <a:sy n="65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7BAAA2-596E-4E96-AE04-FDD68ED90AA3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29C0D9-4FA6-40F7-8809-0703D9B44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92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64AB07-08B6-4D79-87EE-4C7945C0CAF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734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764AB07-08B6-4D79-87EE-4C7945C0CAF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19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64AB07-08B6-4D79-87EE-4C7945C0CAF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402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764AB07-08B6-4D79-87EE-4C7945C0CAF2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574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1B595-8865-4326-ABE4-44A074A8A43C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2FC86-D477-417E-9EDA-3DB58D307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9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36FFE-DAE1-4A99-8E63-8174949ED8CE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B5061-9D48-428D-8644-7B2E123FC2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25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EA17B-F663-4860-A39F-0E9000BA82C3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97BA3-49EA-4D58-A556-779BC0144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50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99818-8A58-44EC-B2C4-1958B87AE91F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5AD56-6203-4FEF-BDBA-C66CDF539E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63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3EE78-7BA4-48F4-9ACC-7B55DE754165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E122D-D9FA-4941-A845-7DAE35727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99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0BE5D-32E4-4C8E-99A7-CCE8A1B9447E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03D38-123A-4F15-A993-A5F5F07106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7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358AC-154D-455F-8995-B401A9463237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F7D06-328B-44AA-A1EA-4B02E3FF6E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1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32A1B-173A-440C-9965-B7F168000724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72FDF-EAB4-4208-AA77-E9FCE8A89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7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7E6C-6B72-4856-B3EB-4D258459E9A7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D735A-9B8F-4E97-A14B-65A1D547AA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80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8EE5F-724D-4C2D-A48D-7867A6C8B4F2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2FB28-C71B-41D3-A9B1-961FBB2599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B301-C388-4C97-BB33-60D6D60D95BF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F8E95-C7E4-487B-88F4-BD8B8F27C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971CFF-4A5A-4870-8D89-7C26EFF4969B}" type="datetimeFigureOut">
              <a:rPr lang="en-US"/>
              <a:pPr>
                <a:defRPr/>
              </a:pPr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EA04046-7FE5-4A71-B238-4F44A7FC4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in.gov/cji/victim-services/resources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in.gov/cji/victim-services/resources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in.gov/cji/victim-services/resources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in.gov/cji/victim-services/resources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katbarnes@cji.in.gov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kilambert@cji.in.gov" TargetMode="External"/><Relationship Id="rId4" Type="http://schemas.openxmlformats.org/officeDocument/2006/relationships/hyperlink" Target="mailto:rvenus@cji.i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blue and yellow flag&#10;&#10;Description automatically generated with medium confidence">
            <a:extLst>
              <a:ext uri="{FF2B5EF4-FFF2-40B4-BE49-F238E27FC236}">
                <a16:creationId xmlns:a16="http://schemas.microsoft.com/office/drawing/2014/main" id="{159A52AA-87A6-4ABC-B669-7B8A70B9C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46" b="202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BEF8DFD-9612-4D9E-A795-53F4F85AB5E6}"/>
              </a:ext>
            </a:extLst>
          </p:cNvPr>
          <p:cNvSpPr/>
          <p:nvPr/>
        </p:nvSpPr>
        <p:spPr>
          <a:xfrm>
            <a:off x="446530" y="4352199"/>
            <a:ext cx="11298939" cy="205215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A0AB5EB7-50C2-44B9-BCEF-6C8F0ADF34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57"/>
          <a:stretch/>
        </p:blipFill>
        <p:spPr>
          <a:xfrm>
            <a:off x="446530" y="581874"/>
            <a:ext cx="11298939" cy="372508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AA83998-4100-45D4-BE03-E0555122000F}"/>
              </a:ext>
            </a:extLst>
          </p:cNvPr>
          <p:cNvSpPr txBox="1">
            <a:spLocks/>
          </p:cNvSpPr>
          <p:nvPr/>
        </p:nvSpPr>
        <p:spPr bwMode="auto">
          <a:xfrm>
            <a:off x="581191" y="4697506"/>
            <a:ext cx="10993549" cy="7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Franklin Gothic Demi" panose="020B0703020102020204" pitchFamily="34" charset="0"/>
              </a:rPr>
              <a:t>DVPT-2025 Program Report Updates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F613026-91EE-4D09-A190-8B4CA8AFB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1" y="5447256"/>
            <a:ext cx="11078914" cy="394445"/>
          </a:xfrm>
        </p:spPr>
        <p:txBody>
          <a:bodyPr>
            <a:normAutofit/>
          </a:bodyPr>
          <a:lstStyle/>
          <a:p>
            <a:pPr algn="l"/>
            <a:r>
              <a:rPr lang="en-US" sz="1400" i="1" dirty="0">
                <a:solidFill>
                  <a:schemeClr val="bg1"/>
                </a:solidFill>
              </a:rPr>
              <a:t>Presentation by Katherine Barnes and Becky Venus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E9E28-9608-4E57-8703-8D7FF39A548F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344098-AA49-41A9-B4A4-ED3BD33B3598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5A7FF1-6CA0-4B00-9295-B31B9C5EF155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E0B638CC-5163-4A1A-8788-BA33FEBE1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190" y="4923921"/>
            <a:ext cx="1167310" cy="8178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:a16="http://schemas.microsoft.com/office/drawing/2014/main" id="{62ACECF2-88DC-471C-8290-419F55163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951204"/>
            <a:ext cx="12191999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3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Welcome and Thank You for Joining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3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DVPT-2025 Program Report Updates </a:t>
            </a:r>
            <a:r>
              <a:rPr kumimoji="0" lang="en-US" alt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Webinar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6DC0C9-29F8-455E-BEA7-2A09B8E7C500}"/>
              </a:ext>
            </a:extLst>
          </p:cNvPr>
          <p:cNvSpPr/>
          <p:nvPr/>
        </p:nvSpPr>
        <p:spPr>
          <a:xfrm>
            <a:off x="0" y="6712772"/>
            <a:ext cx="12192000" cy="15157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6296B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CA4BFC-2403-48AC-94AF-ED30D136ECDF}"/>
              </a:ext>
            </a:extLst>
          </p:cNvPr>
          <p:cNvSpPr txBox="1"/>
          <p:nvPr/>
        </p:nvSpPr>
        <p:spPr>
          <a:xfrm>
            <a:off x="775811" y="3840212"/>
            <a:ext cx="221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Keep lines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6296B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MUTED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96B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during presentation.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C45185-DD64-42FD-BD38-F6239505C890}"/>
              </a:ext>
            </a:extLst>
          </p:cNvPr>
          <p:cNvSpPr txBox="1"/>
          <p:nvPr/>
        </p:nvSpPr>
        <p:spPr>
          <a:xfrm>
            <a:off x="3564768" y="3840212"/>
            <a:ext cx="22735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Webinar is being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6296B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RECORDED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and will be posted on ICJI website along with Q &amp; 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D9796E-F939-48A8-A769-FE778FDF9E67}"/>
              </a:ext>
            </a:extLst>
          </p:cNvPr>
          <p:cNvSpPr txBox="1"/>
          <p:nvPr/>
        </p:nvSpPr>
        <p:spPr>
          <a:xfrm>
            <a:off x="6353727" y="3840212"/>
            <a:ext cx="221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Utilize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6296B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CHATBOX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during webinar.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0E65C6-688A-4231-B9DA-B442D977D33E}"/>
              </a:ext>
            </a:extLst>
          </p:cNvPr>
          <p:cNvSpPr txBox="1"/>
          <p:nvPr/>
        </p:nvSpPr>
        <p:spPr>
          <a:xfrm>
            <a:off x="9142685" y="3840212"/>
            <a:ext cx="221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Time allowed at end for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6296B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Q &amp; 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96B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8CCCD0-DF8B-4DE2-A170-D63E9A929F8D}"/>
              </a:ext>
            </a:extLst>
          </p:cNvPr>
          <p:cNvSpPr/>
          <p:nvPr/>
        </p:nvSpPr>
        <p:spPr>
          <a:xfrm>
            <a:off x="1213558" y="2242359"/>
            <a:ext cx="1339214" cy="133921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26B37F-1865-4152-9028-06589F6C48D1}"/>
              </a:ext>
            </a:extLst>
          </p:cNvPr>
          <p:cNvSpPr/>
          <p:nvPr/>
        </p:nvSpPr>
        <p:spPr>
          <a:xfrm>
            <a:off x="4031913" y="2237586"/>
            <a:ext cx="1339214" cy="133921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F50C560-74D4-43B7-AB67-50779B4EDC25}"/>
              </a:ext>
            </a:extLst>
          </p:cNvPr>
          <p:cNvSpPr/>
          <p:nvPr/>
        </p:nvSpPr>
        <p:spPr>
          <a:xfrm>
            <a:off x="6791474" y="2237586"/>
            <a:ext cx="1339214" cy="133921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E357AC9-17F1-440E-B2FF-1864B44AF004}"/>
              </a:ext>
            </a:extLst>
          </p:cNvPr>
          <p:cNvSpPr/>
          <p:nvPr/>
        </p:nvSpPr>
        <p:spPr>
          <a:xfrm>
            <a:off x="9580432" y="2236443"/>
            <a:ext cx="1339214" cy="1339214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ABB2509-70D8-4F6F-B221-D19D23B90F1B}"/>
              </a:ext>
            </a:extLst>
          </p:cNvPr>
          <p:cNvSpPr/>
          <p:nvPr/>
        </p:nvSpPr>
        <p:spPr>
          <a:xfrm>
            <a:off x="6702118" y="2153532"/>
            <a:ext cx="1505029" cy="1505029"/>
          </a:xfrm>
          <a:prstGeom prst="ellipse">
            <a:avLst/>
          </a:prstGeom>
          <a:noFill/>
          <a:ln>
            <a:solidFill>
              <a:schemeClr val="accent5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576AC45-5C3B-48CD-AF73-93D35D3BCF95}"/>
              </a:ext>
            </a:extLst>
          </p:cNvPr>
          <p:cNvSpPr/>
          <p:nvPr/>
        </p:nvSpPr>
        <p:spPr>
          <a:xfrm>
            <a:off x="9495101" y="2143403"/>
            <a:ext cx="1505029" cy="1505029"/>
          </a:xfrm>
          <a:prstGeom prst="ellipse">
            <a:avLst/>
          </a:prstGeom>
          <a:noFill/>
          <a:ln>
            <a:solidFill>
              <a:schemeClr val="accent5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524D3AF-D383-4BD5-B589-73A88549E1B2}"/>
              </a:ext>
            </a:extLst>
          </p:cNvPr>
          <p:cNvSpPr/>
          <p:nvPr/>
        </p:nvSpPr>
        <p:spPr>
          <a:xfrm>
            <a:off x="1127293" y="2153530"/>
            <a:ext cx="1505029" cy="1505029"/>
          </a:xfrm>
          <a:prstGeom prst="ellipse">
            <a:avLst/>
          </a:prstGeom>
          <a:noFill/>
          <a:ln>
            <a:solidFill>
              <a:schemeClr val="accent5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5EB1231-37D0-4CAB-8146-8621A197AE47}"/>
              </a:ext>
            </a:extLst>
          </p:cNvPr>
          <p:cNvSpPr/>
          <p:nvPr/>
        </p:nvSpPr>
        <p:spPr>
          <a:xfrm>
            <a:off x="3944762" y="2153529"/>
            <a:ext cx="1505029" cy="1505029"/>
          </a:xfrm>
          <a:prstGeom prst="ellipse">
            <a:avLst/>
          </a:prstGeom>
          <a:noFill/>
          <a:ln>
            <a:solidFill>
              <a:schemeClr val="accent5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E0942D7-1DD3-4B9F-A5FE-236F8E3ACB4C}"/>
              </a:ext>
            </a:extLst>
          </p:cNvPr>
          <p:cNvCxnSpPr>
            <a:cxnSpLocks/>
          </p:cNvCxnSpPr>
          <p:nvPr/>
        </p:nvCxnSpPr>
        <p:spPr>
          <a:xfrm>
            <a:off x="6096000" y="2153529"/>
            <a:ext cx="0" cy="20661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F0C42F1-A92A-458D-9EF3-96381C0DAE4E}"/>
              </a:ext>
            </a:extLst>
          </p:cNvPr>
          <p:cNvCxnSpPr>
            <a:cxnSpLocks/>
          </p:cNvCxnSpPr>
          <p:nvPr/>
        </p:nvCxnSpPr>
        <p:spPr>
          <a:xfrm>
            <a:off x="8841475" y="2153529"/>
            <a:ext cx="0" cy="20661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AF3118E-1653-4078-A58C-A51784F915D8}"/>
              </a:ext>
            </a:extLst>
          </p:cNvPr>
          <p:cNvCxnSpPr>
            <a:cxnSpLocks/>
          </p:cNvCxnSpPr>
          <p:nvPr/>
        </p:nvCxnSpPr>
        <p:spPr>
          <a:xfrm>
            <a:off x="3204949" y="2143403"/>
            <a:ext cx="0" cy="20661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Mute speaker outline">
            <a:extLst>
              <a:ext uri="{FF2B5EF4-FFF2-40B4-BE49-F238E27FC236}">
                <a16:creationId xmlns:a16="http://schemas.microsoft.com/office/drawing/2014/main" id="{DC55DFFC-6252-1D79-2B51-F5538671B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7750" y="2438717"/>
            <a:ext cx="914400" cy="914400"/>
          </a:xfrm>
          <a:prstGeom prst="rect">
            <a:avLst/>
          </a:prstGeom>
        </p:spPr>
      </p:pic>
      <p:pic>
        <p:nvPicPr>
          <p:cNvPr id="10" name="Graphic 9" descr="Radio microphone outline">
            <a:extLst>
              <a:ext uri="{FF2B5EF4-FFF2-40B4-BE49-F238E27FC236}">
                <a16:creationId xmlns:a16="http://schemas.microsoft.com/office/drawing/2014/main" id="{3D23015D-0CDD-6B96-86E8-14199AD6CC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6063" y="2411537"/>
            <a:ext cx="914400" cy="914400"/>
          </a:xfrm>
          <a:prstGeom prst="rect">
            <a:avLst/>
          </a:prstGeom>
        </p:spPr>
      </p:pic>
      <p:pic>
        <p:nvPicPr>
          <p:cNvPr id="15" name="Graphic 14" descr="Chat bubble outline">
            <a:extLst>
              <a:ext uri="{FF2B5EF4-FFF2-40B4-BE49-F238E27FC236}">
                <a16:creationId xmlns:a16="http://schemas.microsoft.com/office/drawing/2014/main" id="{F15E29B3-0343-C0FD-1103-C336BBC4C5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62887" y="2430783"/>
            <a:ext cx="914400" cy="914400"/>
          </a:xfrm>
          <a:prstGeom prst="rect">
            <a:avLst/>
          </a:prstGeom>
        </p:spPr>
      </p:pic>
      <p:pic>
        <p:nvPicPr>
          <p:cNvPr id="30" name="Graphic 29" descr="Questions outline">
            <a:extLst>
              <a:ext uri="{FF2B5EF4-FFF2-40B4-BE49-F238E27FC236}">
                <a16:creationId xmlns:a16="http://schemas.microsoft.com/office/drawing/2014/main" id="{348A23DE-1ED6-53F7-48B1-4E1885E58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3138" y="24232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1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blue and yellow flag&#10;&#10;Description automatically generated with medium confidence">
            <a:extLst>
              <a:ext uri="{FF2B5EF4-FFF2-40B4-BE49-F238E27FC236}">
                <a16:creationId xmlns:a16="http://schemas.microsoft.com/office/drawing/2014/main" id="{A1E646B1-7022-43C9-80C7-C686E10FEC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" t="19204" r="3663" b="7619"/>
          <a:stretch/>
        </p:blipFill>
        <p:spPr>
          <a:xfrm>
            <a:off x="446530" y="452050"/>
            <a:ext cx="11298940" cy="595071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AA83998-4100-45D4-BE03-E0555122000F}"/>
              </a:ext>
            </a:extLst>
          </p:cNvPr>
          <p:cNvSpPr txBox="1">
            <a:spLocks/>
          </p:cNvSpPr>
          <p:nvPr/>
        </p:nvSpPr>
        <p:spPr bwMode="auto">
          <a:xfrm>
            <a:off x="440831" y="607652"/>
            <a:ext cx="10993549" cy="7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Presentation Agenda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C0F033-7980-4225-9421-1CC42CBF6449}"/>
              </a:ext>
            </a:extLst>
          </p:cNvPr>
          <p:cNvSpPr txBox="1"/>
          <p:nvPr/>
        </p:nvSpPr>
        <p:spPr>
          <a:xfrm>
            <a:off x="1264445" y="1649712"/>
            <a:ext cx="4443180" cy="4455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Updates for FVPSA &amp; DVPT Subgrantees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Total Individuals Served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FTE Calculations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Demographics Tables</a:t>
            </a:r>
          </a:p>
          <a:p>
            <a:pPr marL="800100" lvl="1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lphaUcPeriod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Age</a:t>
            </a:r>
          </a:p>
          <a:p>
            <a:pPr marL="800100" lvl="1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lphaUcPeriod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Race</a:t>
            </a:r>
          </a:p>
          <a:p>
            <a:pPr marL="800100" lvl="1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lphaUcPeriod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County</a:t>
            </a:r>
          </a:p>
          <a:p>
            <a:pPr marL="800100" lvl="1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lphaUcPeriod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Other</a:t>
            </a:r>
          </a:p>
          <a:p>
            <a:pPr>
              <a:lnSpc>
                <a:spcPct val="200000"/>
              </a:lnSpc>
              <a:buClr>
                <a:schemeClr val="accent5">
                  <a:lumMod val="50000"/>
                </a:schemeClr>
              </a:buClr>
            </a:pP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0ED384-352D-4741-82D4-81FA15723A7A}"/>
              </a:ext>
            </a:extLst>
          </p:cNvPr>
          <p:cNvSpPr/>
          <p:nvPr/>
        </p:nvSpPr>
        <p:spPr>
          <a:xfrm rot="5400000">
            <a:off x="3959714" y="3757687"/>
            <a:ext cx="3910064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0A1098-CAD2-474A-AE73-8167CDE4D005}"/>
              </a:ext>
            </a:extLst>
          </p:cNvPr>
          <p:cNvSpPr txBox="1"/>
          <p:nvPr/>
        </p:nvSpPr>
        <p:spPr>
          <a:xfrm>
            <a:off x="6793189" y="1903109"/>
            <a:ext cx="326545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 startAt="5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Services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 startAt="5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Community Education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 startAt="5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Flex Funding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 startAt="5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Impacts and Challenges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 startAt="5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Reporting Frequency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 startAt="5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Q &amp; A</a:t>
            </a:r>
          </a:p>
          <a:p>
            <a:pPr marL="342900" indent="-342900">
              <a:lnSpc>
                <a:spcPct val="200000"/>
              </a:lnSpc>
              <a:buClr>
                <a:schemeClr val="accent5">
                  <a:lumMod val="50000"/>
                </a:schemeClr>
              </a:buClr>
              <a:buFont typeface="+mj-lt"/>
              <a:buAutoNum type="arabicPeriod" startAt="5"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 Light" panose="020F0302020204030204" pitchFamily="34" charset="0"/>
              </a:rPr>
              <a:t>End</a:t>
            </a:r>
          </a:p>
          <a:p>
            <a:pPr lvl="1">
              <a:buClr>
                <a:schemeClr val="accent5">
                  <a:lumMod val="50000"/>
                </a:schemeClr>
              </a:buClr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740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and yellow flag&#10;&#10;Description automatically generated with medium confidence">
            <a:extLst>
              <a:ext uri="{FF2B5EF4-FFF2-40B4-BE49-F238E27FC236}">
                <a16:creationId xmlns:a16="http://schemas.microsoft.com/office/drawing/2014/main" id="{0125826F-61BB-464B-8758-864740543D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7" r="14889" b="16"/>
          <a:stretch/>
        </p:blipFill>
        <p:spPr>
          <a:xfrm>
            <a:off x="6309927" y="439191"/>
            <a:ext cx="5484478" cy="59740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B0B090-B085-4622-934A-6563F73CC970}"/>
              </a:ext>
            </a:extLst>
          </p:cNvPr>
          <p:cNvSpPr/>
          <p:nvPr/>
        </p:nvSpPr>
        <p:spPr>
          <a:xfrm>
            <a:off x="446531" y="452049"/>
            <a:ext cx="5815122" cy="596118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E21B6E89-1C02-4EB1-B397-9019F0E59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25" y="2382559"/>
            <a:ext cx="6199819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300" dirty="0">
                <a:solidFill>
                  <a:schemeClr val="bg1"/>
                </a:solidFill>
                <a:latin typeface="Franklin Gothic Demi" panose="020B0703020102020204" pitchFamily="34" charset="0"/>
              </a:rPr>
              <a:t>Regarding FVPSA 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F39C0E-E3E6-4676-B1A4-A8109A7925B1}"/>
              </a:ext>
            </a:extLst>
          </p:cNvPr>
          <p:cNvSpPr txBox="1"/>
          <p:nvPr/>
        </p:nvSpPr>
        <p:spPr>
          <a:xfrm>
            <a:off x="1150374" y="2828835"/>
            <a:ext cx="4734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en-US" dirty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rPr>
              <a:t>Beginning with DVPT-2025, Agencies receiving both FVPSA and DVPT grants will no longer be required to include FVPSA data in your DVPT program reports.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A532AF-0CB3-4B87-B77A-15FA1B669529}"/>
              </a:ext>
            </a:extLst>
          </p:cNvPr>
          <p:cNvSpPr/>
          <p:nvPr/>
        </p:nvSpPr>
        <p:spPr>
          <a:xfrm>
            <a:off x="7630958" y="5077059"/>
            <a:ext cx="1554480" cy="9847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743D8D-853C-4BB1-BA1C-C32BDE5F2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9370" y="4630783"/>
            <a:ext cx="3565669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3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Important Note</a:t>
            </a:r>
          </a:p>
        </p:txBody>
      </p:sp>
    </p:spTree>
    <p:extLst>
      <p:ext uri="{BB962C8B-B14F-4D97-AF65-F5344CB8AC3E}">
        <p14:creationId xmlns:p14="http://schemas.microsoft.com/office/powerpoint/2010/main" val="29523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DA6C-D0E8-E697-30A5-A58A14A16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0B3A4EE-BC0A-086E-E520-4605CB0A52D8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76A361-1DAA-574E-B0B3-4DA10785BA58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21C690-7D8A-A3A2-E19B-6B982F9420CB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308E970-33BB-1705-6B9D-76EDED8CE464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FTE of Grant Funded Staff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0DAC20-1145-62FB-FF63-E00FB5A595B0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B92128FC-8718-8B77-6F64-772048EB3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2A2DFC-9C3F-981A-9260-50D205792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720" y="2069084"/>
            <a:ext cx="11338560" cy="756644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209FB5-97F4-94CB-A67F-342AA9AD69E4}"/>
              </a:ext>
            </a:extLst>
          </p:cNvPr>
          <p:cNvSpPr txBox="1"/>
          <p:nvPr/>
        </p:nvSpPr>
        <p:spPr>
          <a:xfrm>
            <a:off x="426720" y="3371125"/>
            <a:ext cx="71954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FTE should be based on your budget and only include </a:t>
            </a:r>
            <a:r>
              <a:rPr lang="en-US" b="1" u="sng" dirty="0"/>
              <a:t>GRANT</a:t>
            </a:r>
            <a:r>
              <a:rPr lang="en-US" dirty="0"/>
              <a:t> funded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ICJI Website Resource Page now includes FTE calculator </a:t>
            </a:r>
            <a:r>
              <a:rPr lang="en-US" b="1" dirty="0"/>
              <a:t>(NEW!)</a:t>
            </a:r>
          </a:p>
        </p:txBody>
      </p:sp>
    </p:spTree>
    <p:extLst>
      <p:ext uri="{BB962C8B-B14F-4D97-AF65-F5344CB8AC3E}">
        <p14:creationId xmlns:p14="http://schemas.microsoft.com/office/powerpoint/2010/main" val="609307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400F9-3907-4E49-C5D0-CCA59A82C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94B2638-7D54-6939-85E3-FF3D9D537505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75CAED-DE41-14BF-69D3-6A667AD8E9BE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F9F157-A447-4DCE-A2DF-E0EA6949D2C4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2E42DB-C79B-C7CA-2610-75D3469DBC40}"/>
              </a:ext>
            </a:extLst>
          </p:cNvPr>
          <p:cNvSpPr txBox="1"/>
          <p:nvPr/>
        </p:nvSpPr>
        <p:spPr>
          <a:xfrm>
            <a:off x="446528" y="6040182"/>
            <a:ext cx="10909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See resource page of website: </a:t>
            </a:r>
            <a:r>
              <a:rPr lang="en-US" sz="1200" i="1" u="sng" dirty="0">
                <a:hlinkClick r:id="rId2"/>
              </a:rPr>
              <a:t>https://www.in.gov/cji/victim-services/resources/</a:t>
            </a:r>
            <a:r>
              <a:rPr lang="en-US" sz="1200" i="1" dirty="0"/>
              <a:t> </a:t>
            </a:r>
            <a:r>
              <a:rPr lang="en-US" sz="1200" dirty="0"/>
              <a:t> (first link under “Guidance”)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C371BE4-FDC5-565A-65AA-7A66FB06A7B5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FTE Calculator (Step 1)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A7050D-2E25-E490-CE67-F6ED71435FFE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BA9AB774-AC9B-A0D4-BDC2-55CBFEFE8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D51834-744F-C4B6-2ACE-2457BC5EDC2F}"/>
              </a:ext>
            </a:extLst>
          </p:cNvPr>
          <p:cNvSpPr txBox="1"/>
          <p:nvPr/>
        </p:nvSpPr>
        <p:spPr>
          <a:xfrm>
            <a:off x="1213597" y="4911318"/>
            <a:ext cx="97648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Step 1: </a:t>
            </a:r>
            <a:r>
              <a:rPr lang="en-US" dirty="0"/>
              <a:t>Enter total available hours in your program's work week (default is set to 40 Hours) in the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Dark Blue </a:t>
            </a:r>
            <a:r>
              <a:rPr lang="en-US" dirty="0"/>
              <a:t>box under “Step 1”. </a:t>
            </a:r>
          </a:p>
          <a:p>
            <a:pPr algn="ctr"/>
            <a:r>
              <a:rPr lang="en-US" i="1" dirty="0"/>
              <a:t>This number will </a:t>
            </a:r>
            <a:r>
              <a:rPr lang="en-US" i="1" dirty="0" err="1"/>
              <a:t>autopopulate</a:t>
            </a:r>
            <a:r>
              <a:rPr lang="en-US" i="1" dirty="0"/>
              <a:t> for all positions in Total Available Hours in Program's Week Column.</a:t>
            </a:r>
          </a:p>
        </p:txBody>
      </p:sp>
      <p:pic>
        <p:nvPicPr>
          <p:cNvPr id="5" name="Picture 4" descr="Table&#10;&#10;AI-generated content may be incorrect.">
            <a:extLst>
              <a:ext uri="{FF2B5EF4-FFF2-40B4-BE49-F238E27FC236}">
                <a16:creationId xmlns:a16="http://schemas.microsoft.com/office/drawing/2014/main" id="{60E2755D-1DA8-A16D-5175-1D1D5D5FF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3" y="1331146"/>
            <a:ext cx="10228571" cy="3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45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25B46-738B-3871-5499-AA512677A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F13BB9D-CB7B-84D3-9834-F36B5A124060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980C80-3CB2-A3C3-4C59-E24CAEA57973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4E5A5-D842-CEE7-77C7-13E4FF5E3819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AF5C86-E7F4-D6B8-DDF0-155D697BBA9C}"/>
              </a:ext>
            </a:extLst>
          </p:cNvPr>
          <p:cNvSpPr txBox="1"/>
          <p:nvPr/>
        </p:nvSpPr>
        <p:spPr>
          <a:xfrm>
            <a:off x="446528" y="6040182"/>
            <a:ext cx="10909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See resource page of website: </a:t>
            </a:r>
            <a:r>
              <a:rPr lang="en-US" sz="1200" i="1" u="sng" dirty="0">
                <a:hlinkClick r:id="rId2"/>
              </a:rPr>
              <a:t>https://www.in.gov/cji/victim-services/resources/</a:t>
            </a:r>
            <a:r>
              <a:rPr lang="en-US" sz="1200" i="1" dirty="0"/>
              <a:t> </a:t>
            </a:r>
            <a:r>
              <a:rPr lang="en-US" sz="1200" dirty="0"/>
              <a:t> (first link under “Guidance”)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EB74181-3424-2E1E-BA2C-E43BC9AA2839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FTE Calculator (Step 2)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F854FC-DDF4-8874-4E01-4211CC8DEC2E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213E74DB-14B7-445C-85DD-48EC7E1DD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755A59-2C5B-0E4A-2409-EA1680D8D8E3}"/>
              </a:ext>
            </a:extLst>
          </p:cNvPr>
          <p:cNvSpPr txBox="1"/>
          <p:nvPr/>
        </p:nvSpPr>
        <p:spPr>
          <a:xfrm>
            <a:off x="1535870" y="5123775"/>
            <a:ext cx="8731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Step 2: </a:t>
            </a:r>
            <a:r>
              <a:rPr lang="en-US" dirty="0"/>
              <a:t>Enter Name of Grant-Funded Personnel and/or Position Title in the white boxes under “the Step 2” column.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79D200D7-B445-E468-D914-28CD8B6CAB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13" y="1439709"/>
            <a:ext cx="10276190" cy="3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70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EE509-C438-0677-CC77-81395EEA5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438EE04-4193-3310-0C27-8A3B82C20016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DEDE55-7B67-1EBE-CFBB-96FC8BA80917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C6C052-FFFE-F935-0E7E-51BCCB4A112F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606A72-4876-B4B0-89F4-9B8493AEB365}"/>
              </a:ext>
            </a:extLst>
          </p:cNvPr>
          <p:cNvSpPr txBox="1"/>
          <p:nvPr/>
        </p:nvSpPr>
        <p:spPr>
          <a:xfrm>
            <a:off x="446528" y="6040182"/>
            <a:ext cx="10909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</a:pP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See resource page of website: </a:t>
            </a:r>
            <a:r>
              <a:rPr lang="en-US" sz="1200" i="1" u="sng" dirty="0">
                <a:hlinkClick r:id="rId2"/>
              </a:rPr>
              <a:t>https://www.in.gov/cji/victim-services/resources/</a:t>
            </a:r>
            <a:r>
              <a:rPr lang="en-US" sz="1200" i="1" dirty="0"/>
              <a:t> </a:t>
            </a:r>
            <a:r>
              <a:rPr lang="en-US" sz="1200" dirty="0"/>
              <a:t> (first link under “Guidance”)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E03ADA6-E573-6012-6E6D-607DB5154C95}"/>
              </a:ext>
            </a:extLst>
          </p:cNvPr>
          <p:cNvSpPr txBox="1">
            <a:spLocks/>
          </p:cNvSpPr>
          <p:nvPr/>
        </p:nvSpPr>
        <p:spPr bwMode="auto">
          <a:xfrm>
            <a:off x="446528" y="740987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FTE Calculator (Step 3)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4D0E0F-3F30-E404-8594-DDAAA7F7EDC5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F2CE153F-3FD5-B8F6-C940-9443F4268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F4E8FC-2A90-3976-B368-9A71582AC091}"/>
              </a:ext>
            </a:extLst>
          </p:cNvPr>
          <p:cNvSpPr txBox="1"/>
          <p:nvPr/>
        </p:nvSpPr>
        <p:spPr>
          <a:xfrm>
            <a:off x="957903" y="4902182"/>
            <a:ext cx="9985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Step 3: </a:t>
            </a:r>
            <a:r>
              <a:rPr lang="en-US" dirty="0"/>
              <a:t>Enter average number of hours employee works per week in the white boxes under the “Step 3” column.</a:t>
            </a:r>
          </a:p>
          <a:p>
            <a:pPr algn="ctr"/>
            <a:r>
              <a:rPr lang="en-US" dirty="0"/>
              <a:t>Note: </a:t>
            </a:r>
            <a:r>
              <a:rPr lang="en-US" i="1" dirty="0"/>
              <a:t>the Grey boxes to the left of these should </a:t>
            </a:r>
            <a:r>
              <a:rPr lang="en-US" i="1" u="sng" dirty="0"/>
              <a:t>NOT</a:t>
            </a:r>
            <a:r>
              <a:rPr lang="en-US" i="1" dirty="0"/>
              <a:t> be edited. They were </a:t>
            </a:r>
            <a:r>
              <a:rPr lang="en-US" i="1" dirty="0" err="1"/>
              <a:t>autopopulated</a:t>
            </a:r>
            <a:r>
              <a:rPr lang="en-US" i="1" dirty="0"/>
              <a:t> in Step 1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6B7DE639-F190-AC12-ED19-6627BB0326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08" y="1360774"/>
            <a:ext cx="10276190" cy="3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53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92BF0-B798-B899-AA18-D1E2A2A07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AA0E258-278F-7BA2-3E69-F6D87CCA2C41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96DCF1-6701-1233-FE17-EA016F6D4C91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DD17B8-F886-EC5A-BD57-8328BFB1E23D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6D5F63-71EE-FCFD-FEEC-F566C767F9E7}"/>
              </a:ext>
            </a:extLst>
          </p:cNvPr>
          <p:cNvSpPr txBox="1"/>
          <p:nvPr/>
        </p:nvSpPr>
        <p:spPr>
          <a:xfrm>
            <a:off x="446528" y="6021467"/>
            <a:ext cx="10909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See resource page of website: </a:t>
            </a:r>
            <a:r>
              <a:rPr lang="en-US" sz="1400" i="1" u="sng" dirty="0">
                <a:hlinkClick r:id="rId2"/>
              </a:rPr>
              <a:t>https://www.in.gov/cji/victim-services/resources/</a:t>
            </a:r>
            <a:r>
              <a:rPr lang="en-US" sz="1400" i="1" dirty="0"/>
              <a:t> </a:t>
            </a:r>
            <a:r>
              <a:rPr lang="en-US" sz="1400" dirty="0"/>
              <a:t> (first link under “Guidance”)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417B0D9-8369-F174-CA0D-5B03E8A50D94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FTE Calculator (Step 4)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AE9003-ABC7-4B0A-9C7D-3F62246848F2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136CE4C1-50D1-1054-FDA8-CB49A4D01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17B6C-F959-5AB6-3568-237BA9F6F170}"/>
              </a:ext>
            </a:extLst>
          </p:cNvPr>
          <p:cNvSpPr txBox="1"/>
          <p:nvPr/>
        </p:nvSpPr>
        <p:spPr>
          <a:xfrm>
            <a:off x="835742" y="4873983"/>
            <a:ext cx="100720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Step 4: </a:t>
            </a:r>
            <a:r>
              <a:rPr lang="en-US" dirty="0"/>
              <a:t>Enter percentage of time allocated to the grant-funded program in the white boxes under the column labeled “Step 4”. The FTE for each employee will generate to the right (in decimal points).</a:t>
            </a:r>
          </a:p>
          <a:p>
            <a:pPr algn="ctr"/>
            <a:r>
              <a:rPr lang="en-US" b="1" dirty="0"/>
              <a:t>Lastly: </a:t>
            </a:r>
            <a:r>
              <a:rPr lang="en-US" dirty="0"/>
              <a:t>Once all Grant Allocation %’s have been entered, the FTE needed for your program report will be calculated at the top right (see </a:t>
            </a:r>
            <a:r>
              <a:rPr lang="en-US" b="1" dirty="0">
                <a:highlight>
                  <a:srgbClr val="FFFF00"/>
                </a:highlight>
              </a:rPr>
              <a:t>yellow</a:t>
            </a:r>
            <a:r>
              <a:rPr lang="en-US" dirty="0"/>
              <a:t> circle)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FEBD3B61-3D5B-89FA-0B26-33B6B89867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59" y="1322359"/>
            <a:ext cx="10266667" cy="3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30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AEF99-B305-89E9-774F-A58120B4B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065F90A-E131-1942-BA1A-8FC866D3C8C2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54352-9C1F-765F-06F3-E8584401D28F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DAF22F-D929-C150-A4EF-36209FAF39E9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94E88ED-6FA4-59E2-3BBE-30D4C9B9EF8A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Individuals Served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5D055F-8052-AEF9-7656-0BA18EB04822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F046A5AB-6D4B-E2A9-06E1-59BB76AB7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76A446-76E0-28C2-1060-F2D9F4E9448A}"/>
              </a:ext>
            </a:extLst>
          </p:cNvPr>
          <p:cNvSpPr txBox="1"/>
          <p:nvPr/>
        </p:nvSpPr>
        <p:spPr>
          <a:xfrm>
            <a:off x="5928092" y="1477724"/>
            <a:ext cx="5817377" cy="321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New Individuals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individuals will be new to this reporting period for your </a:t>
            </a:r>
            <a:r>
              <a:rPr lang="en-US" u="sng" dirty="0"/>
              <a:t>DVPT program ONLY.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dirty="0"/>
          </a:p>
          <a:p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5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5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5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Only one table for sex of individuals, not divided by shelter and non-shelter clients.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C528F7-2681-4C2D-9DE5-ADF045C35110}"/>
              </a:ext>
            </a:extLst>
          </p:cNvPr>
          <p:cNvSpPr txBox="1"/>
          <p:nvPr/>
        </p:nvSpPr>
        <p:spPr>
          <a:xfrm>
            <a:off x="602702" y="1474287"/>
            <a:ext cx="484544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Total Individuals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 new and returning individuals for your </a:t>
            </a:r>
            <a:r>
              <a:rPr lang="en-US" u="sng" dirty="0"/>
              <a:t>DVPT program ONLY.</a:t>
            </a:r>
          </a:p>
          <a:p>
            <a:endParaRPr lang="en-US" sz="800" u="sng" dirty="0"/>
          </a:p>
          <a:p>
            <a:endParaRPr lang="en-US" u="sng" dirty="0"/>
          </a:p>
          <a:p>
            <a:endParaRPr lang="en-US" sz="800" u="sng" dirty="0"/>
          </a:p>
          <a:p>
            <a:endParaRPr lang="en-US" sz="800" u="sng" dirty="0"/>
          </a:p>
          <a:p>
            <a:endParaRPr lang="en-US" sz="800" u="sng" dirty="0"/>
          </a:p>
          <a:p>
            <a:endParaRPr lang="en-US" sz="8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Returning individuals are individuals that were also served during the last reporting period for your grant.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PR1, all individuals would be considered NEW even if your DVPT program is continuing from DVPT-2023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45768B-7AE2-FD47-4CFC-F7B31A969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7406" y="3075320"/>
            <a:ext cx="5961202" cy="819730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9C6ACE-A85F-7885-D107-416F32477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6720" y="2576716"/>
            <a:ext cx="5961888" cy="298094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A43306-C318-DC25-8900-89FAB7305B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890" y="2657052"/>
            <a:ext cx="5349427" cy="300115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C1016F9-D975-EE4F-1005-4CD241F21253}"/>
              </a:ext>
            </a:extLst>
          </p:cNvPr>
          <p:cNvSpPr/>
          <p:nvPr/>
        </p:nvSpPr>
        <p:spPr>
          <a:xfrm rot="5400000">
            <a:off x="3655559" y="3521948"/>
            <a:ext cx="4163675" cy="6835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4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9A03C-F212-4483-5833-E39D4CD7E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166C527-D7D4-F975-BE59-906AB2A3190E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8F8BFE-E7F9-4B72-E170-26590539C758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4C47F2D-7FCE-85CA-0D35-E62FD954B852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0C2211-9AB9-0A89-F4F8-AAF71B7B5B32}"/>
              </a:ext>
            </a:extLst>
          </p:cNvPr>
          <p:cNvSpPr txBox="1"/>
          <p:nvPr/>
        </p:nvSpPr>
        <p:spPr>
          <a:xfrm>
            <a:off x="3837139" y="5778639"/>
            <a:ext cx="3874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Tables are for NEW INDIVIDUALS ONLY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ECC7F12-90C0-E9B3-357F-41F58D6E8D72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Demographics: Age &amp; Race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75AB8A-9BD6-C1B4-E084-1DEB02AFAEC9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C2E92501-F8BC-C689-2C6A-9ED8C9358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BB35BE-B172-E22A-476B-5C76288E2E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4639" y="1396751"/>
            <a:ext cx="6082721" cy="2124526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3C1EA0-EAB1-5F7F-D9A3-95284D567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4465" y="3605683"/>
            <a:ext cx="7263068" cy="2154300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46199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B873D-6BF0-26AE-842F-B535EB8D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EA7C260-68F6-8D75-FC52-6D4621987711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20C5C3-DACE-6B8B-BFA7-74742B24F114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EB2B86-42E6-95CC-34B2-02B47836FD03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237890-F4F6-393D-CDCD-689362A49AB5}"/>
              </a:ext>
            </a:extLst>
          </p:cNvPr>
          <p:cNvSpPr txBox="1"/>
          <p:nvPr/>
        </p:nvSpPr>
        <p:spPr>
          <a:xfrm>
            <a:off x="4006225" y="4138136"/>
            <a:ext cx="3874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Tables are for NEW INDIVIDUALS ONLY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3A46809-7B82-BC1F-388F-8C789BC00C6F}"/>
              </a:ext>
            </a:extLst>
          </p:cNvPr>
          <p:cNvSpPr txBox="1">
            <a:spLocks/>
          </p:cNvSpPr>
          <p:nvPr/>
        </p:nvSpPr>
        <p:spPr bwMode="auto">
          <a:xfrm>
            <a:off x="446528" y="819637"/>
            <a:ext cx="5497072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Demographics: County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AA1E93-9E1C-409C-DCF7-2923B369DFFC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5C0FCFFA-ED7E-0A52-CD5E-52A4D06A5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358891-2E04-0127-F7A8-032FB54ED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687" y="2536000"/>
            <a:ext cx="10944625" cy="1318411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50347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6C403-6755-2841-71F7-0FA79EE0B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DC643B5-3C16-CFDE-77DD-FA50582995DC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F9D544-8C0B-64A1-3C28-2593F0783820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D8FA3A-486D-3A39-116C-D6884669C78E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83E85F-13CC-6AC1-E849-5192445C3BC8}"/>
              </a:ext>
            </a:extLst>
          </p:cNvPr>
          <p:cNvSpPr txBox="1"/>
          <p:nvPr/>
        </p:nvSpPr>
        <p:spPr>
          <a:xfrm>
            <a:off x="3666942" y="5359129"/>
            <a:ext cx="3874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Tables are for NEW INDIVIDUALS ONLY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2834BC0-A83C-BD87-BEFF-176F2B77240C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Demographics: Other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C2EF43-2A7C-258A-A905-21C3301DF315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28DDE1E9-86D4-967B-DACF-ECA5824C5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950DA6-AA97-862D-53FE-137BC2261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354" y="2113080"/>
            <a:ext cx="10655291" cy="2631839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48573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C2E9E28-9608-4E57-8703-8D7FF39A548F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344098-AA49-41A9-B4A4-ED3BD33B3598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5A7FF1-6CA0-4B00-9295-B31B9C5EF155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3A0295F-CAF3-44FF-8117-DA99EB9CB452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Services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C52558-0F0F-4798-8A3F-4E11049289FF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992AF5F1-1BA2-4904-9AEE-0A902DC09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36A2FA-B1B9-12FD-AB34-89B8A1293FC6}"/>
              </a:ext>
            </a:extLst>
          </p:cNvPr>
          <p:cNvSpPr txBox="1"/>
          <p:nvPr/>
        </p:nvSpPr>
        <p:spPr>
          <a:xfrm>
            <a:off x="3681934" y="5825688"/>
            <a:ext cx="482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Table is for </a:t>
            </a:r>
            <a:r>
              <a: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BOTH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 new and continuing individuals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9B43CD-A45E-46E3-EA2F-3148F717F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2617" y="1383440"/>
            <a:ext cx="7126762" cy="2246929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AE12EB-368B-2CFF-510D-C67C39AA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9429" y="3752530"/>
            <a:ext cx="8093138" cy="2016607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75393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657D-6AA2-C3A8-3BA6-2E9D1FA5C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2165F39-5B59-1199-CB6E-917B68B75DB2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E160CB-E2A6-6C08-EE6D-29C56D35E910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2B810C-CFA9-9B1D-59B9-795B78A400A2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393C5CB-CAAD-40CC-1A28-941252DF5BDD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Community Education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AA4F95-8701-E41F-1918-311387C75B31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AF81B4D2-5559-38EB-3C67-9064F27E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F0996C-EB53-60FE-FF3B-FB9AF61F582E}"/>
              </a:ext>
            </a:extLst>
          </p:cNvPr>
          <p:cNvSpPr txBox="1"/>
          <p:nvPr/>
        </p:nvSpPr>
        <p:spPr>
          <a:xfrm>
            <a:off x="3681932" y="3969718"/>
            <a:ext cx="482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Table is for </a:t>
            </a:r>
            <a:r>
              <a:rPr lang="en-US" b="1" u="sng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TOTAL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 for DVPT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7897C7-C8E9-7C01-57B8-ADCB3252C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5407" y="2626473"/>
            <a:ext cx="9901181" cy="1043349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7943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D2B93-0460-EA97-28F0-A3AE92C4E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64D7893-B330-4903-1D53-A6C02E575F42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AF2786-4E33-5CF6-7E21-0B6ABEB2A8AB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ECED86-E606-2C22-03E7-2A6BF1CC17CD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92E8CFF-33FC-2A05-D983-0A31ED588D89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Flex Funding (NEW!)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459CCC-5DFB-3565-7D25-51B9ACF33D33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6ABA3A82-E8E1-56EE-348C-0E154239E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4A7187-F641-16CF-A8DE-4BF1E06A2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6849" y="1580246"/>
            <a:ext cx="7368199" cy="3280731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46BD38-3E9D-2746-224E-46C3BD9B2411}"/>
              </a:ext>
            </a:extLst>
          </p:cNvPr>
          <p:cNvSpPr txBox="1"/>
          <p:nvPr/>
        </p:nvSpPr>
        <p:spPr>
          <a:xfrm>
            <a:off x="678970" y="1580246"/>
            <a:ext cx="346586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many individuals did you provide flex funding assistance to during this reporting period?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much was spent?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What were the requests for?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Provide data on the reach and use of </a:t>
            </a:r>
            <a:r>
              <a:rPr lang="en-US" dirty="0"/>
              <a:t>flex funds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71239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EA722-BC92-EFE6-83F1-9DF98B97B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F15E53D-E940-C6F9-1423-CABAE63A886F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C9C3A1-5354-1545-22D8-DEB6E21B65E3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3E7AC8-8D36-2987-4E2A-560D68F3451A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9B2FB7-DBDA-D7AB-BFAF-689D7D5ADC23}"/>
              </a:ext>
            </a:extLst>
          </p:cNvPr>
          <p:cNvSpPr txBox="1">
            <a:spLocks/>
          </p:cNvSpPr>
          <p:nvPr/>
        </p:nvSpPr>
        <p:spPr bwMode="auto">
          <a:xfrm>
            <a:off x="446530" y="783688"/>
            <a:ext cx="5157787" cy="5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l"/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Impacts and Challenges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C68C61-34EE-267B-A93F-1953A78390F8}"/>
              </a:ext>
            </a:extLst>
          </p:cNvPr>
          <p:cNvSpPr/>
          <p:nvPr/>
        </p:nvSpPr>
        <p:spPr>
          <a:xfrm>
            <a:off x="446528" y="6317181"/>
            <a:ext cx="11338560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601B0A46-9537-2D55-0CEA-4207B2BB1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500" y="5529858"/>
            <a:ext cx="1144588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BDE6AF-6595-E915-C918-EB56747EB81D}"/>
              </a:ext>
            </a:extLst>
          </p:cNvPr>
          <p:cNvSpPr txBox="1"/>
          <p:nvPr/>
        </p:nvSpPr>
        <p:spPr>
          <a:xfrm>
            <a:off x="1095456" y="1744206"/>
            <a:ext cx="46789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Free Response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Two text boxes: each text box has a limit of 4000 characters: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Describe the impact DVPT funding has had in this reporting period. 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Describe any challenges that your DVPT funded program faced this reporting period.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" name="Graphic 9" descr="Thumbs Down with solid fill">
            <a:extLst>
              <a:ext uri="{FF2B5EF4-FFF2-40B4-BE49-F238E27FC236}">
                <a16:creationId xmlns:a16="http://schemas.microsoft.com/office/drawing/2014/main" id="{D699D2DD-7EFB-EEDD-290E-1764702C4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4185" y="3108704"/>
            <a:ext cx="1422133" cy="1422133"/>
          </a:xfrm>
          <a:prstGeom prst="rect">
            <a:avLst/>
          </a:prstGeom>
        </p:spPr>
      </p:pic>
      <p:pic>
        <p:nvPicPr>
          <p:cNvPr id="12" name="Graphic 11" descr="Thumbs up sign with solid fill">
            <a:extLst>
              <a:ext uri="{FF2B5EF4-FFF2-40B4-BE49-F238E27FC236}">
                <a16:creationId xmlns:a16="http://schemas.microsoft.com/office/drawing/2014/main" id="{20E7C6C2-BFD1-2BA0-24E8-6EF224F41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052052" y="2144603"/>
            <a:ext cx="1422133" cy="142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82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lculator on a notebook">
            <a:extLst>
              <a:ext uri="{FF2B5EF4-FFF2-40B4-BE49-F238E27FC236}">
                <a16:creationId xmlns:a16="http://schemas.microsoft.com/office/drawing/2014/main" id="{443DA4FD-BD1A-40C7-908E-31E8D8FC9A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7"/>
          <a:stretch/>
        </p:blipFill>
        <p:spPr>
          <a:xfrm>
            <a:off x="431204" y="452049"/>
            <a:ext cx="11338852" cy="59507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1E68AE2-F345-40E9-92F2-7CA3FC5284D9}"/>
              </a:ext>
            </a:extLst>
          </p:cNvPr>
          <p:cNvSpPr/>
          <p:nvPr/>
        </p:nvSpPr>
        <p:spPr>
          <a:xfrm>
            <a:off x="5632306" y="447268"/>
            <a:ext cx="4803262" cy="5950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CA4BFC-2403-48AC-94AF-ED30D136ECDF}"/>
              </a:ext>
            </a:extLst>
          </p:cNvPr>
          <p:cNvSpPr txBox="1"/>
          <p:nvPr/>
        </p:nvSpPr>
        <p:spPr>
          <a:xfrm>
            <a:off x="6096000" y="2559433"/>
            <a:ext cx="3637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26296B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Regardless of if your agency requests monthly or quarterly fiscal reporting, all program reports will be due on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QUARTERLY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reporting basis.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4F8840B8-4B08-4CF4-AAA6-2E4DCD88B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759214"/>
            <a:ext cx="3505269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Regarding Program Report due </a:t>
            </a:r>
            <a:r>
              <a:rPr lang="en-US" altLang="en-US" sz="2300" dirty="0">
                <a:solidFill>
                  <a:srgbClr val="4472C4">
                    <a:lumMod val="50000"/>
                  </a:srgbClr>
                </a:solidFill>
                <a:latin typeface="Franklin Gothic Demi" panose="020B0703020102020204" pitchFamily="34" charset="0"/>
              </a:rPr>
              <a:t>d</a:t>
            </a:r>
            <a:r>
              <a:rPr kumimoji="0" lang="en-US" alt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ates</a:t>
            </a:r>
            <a:r>
              <a:rPr kumimoji="0" lang="en-US" alt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+mn-cs"/>
              </a:rPr>
              <a:t>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42D8B6-7888-4989-A19D-27D9894E0E58}"/>
              </a:ext>
            </a:extLst>
          </p:cNvPr>
          <p:cNvSpPr/>
          <p:nvPr/>
        </p:nvSpPr>
        <p:spPr>
          <a:xfrm>
            <a:off x="5727157" y="4956048"/>
            <a:ext cx="4613560" cy="145149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BF560F-CBFB-4A05-A792-F55BCB774B64}"/>
              </a:ext>
            </a:extLst>
          </p:cNvPr>
          <p:cNvSpPr/>
          <p:nvPr/>
        </p:nvSpPr>
        <p:spPr>
          <a:xfrm>
            <a:off x="5727157" y="450456"/>
            <a:ext cx="4613560" cy="51258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300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54F60F-7439-49E3-A6E2-FCFDE02CDD35}"/>
              </a:ext>
            </a:extLst>
          </p:cNvPr>
          <p:cNvSpPr/>
          <p:nvPr/>
        </p:nvSpPr>
        <p:spPr>
          <a:xfrm>
            <a:off x="517394" y="452049"/>
            <a:ext cx="7495687" cy="595071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62ACECF2-88DC-471C-8290-419F55163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450" y="2873408"/>
            <a:ext cx="470597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Franklin Gothic Demi" panose="020B0703020102020204" pitchFamily="34" charset="0"/>
              </a:rPr>
              <a:t>Questions?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E86037-8602-400D-921E-9047EE5EE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3" r="25567" b="6160"/>
          <a:stretch/>
        </p:blipFill>
        <p:spPr>
          <a:xfrm>
            <a:off x="8013081" y="452050"/>
            <a:ext cx="3266450" cy="59507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62386CC-E71B-4D93-9104-FA0C3D954B09}"/>
              </a:ext>
            </a:extLst>
          </p:cNvPr>
          <p:cNvSpPr/>
          <p:nvPr/>
        </p:nvSpPr>
        <p:spPr>
          <a:xfrm>
            <a:off x="11350396" y="452049"/>
            <a:ext cx="447214" cy="595071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Graphic 3" descr="Call center outline">
            <a:extLst>
              <a:ext uri="{FF2B5EF4-FFF2-40B4-BE49-F238E27FC236}">
                <a16:creationId xmlns:a16="http://schemas.microsoft.com/office/drawing/2014/main" id="{D3EA5A40-C54C-1D72-4A27-A43C7A143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7677" y="2788309"/>
            <a:ext cx="1278194" cy="127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368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BEF8DFD-9612-4D9E-A795-53F4F85AB5E6}"/>
              </a:ext>
            </a:extLst>
          </p:cNvPr>
          <p:cNvSpPr/>
          <p:nvPr/>
        </p:nvSpPr>
        <p:spPr>
          <a:xfrm>
            <a:off x="446530" y="4352199"/>
            <a:ext cx="11298939" cy="205215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A0AB5EB7-50C2-44B9-BCEF-6C8F0ADF34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57"/>
          <a:stretch/>
        </p:blipFill>
        <p:spPr>
          <a:xfrm>
            <a:off x="446530" y="581874"/>
            <a:ext cx="11298939" cy="372508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AA83998-4100-45D4-BE03-E0555122000F}"/>
              </a:ext>
            </a:extLst>
          </p:cNvPr>
          <p:cNvSpPr txBox="1">
            <a:spLocks/>
          </p:cNvSpPr>
          <p:nvPr/>
        </p:nvSpPr>
        <p:spPr bwMode="auto">
          <a:xfrm>
            <a:off x="446530" y="2376148"/>
            <a:ext cx="11298939" cy="7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</a:rPr>
              <a:t>THANK YOU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F613026-91EE-4D09-A190-8B4CA8AFB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54" y="4726698"/>
            <a:ext cx="6843077" cy="10151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800" dirty="0">
                <a:solidFill>
                  <a:schemeClr val="bg1"/>
                </a:solidFill>
              </a:rPr>
              <a:t>Katherine Barnes, Senior Grant Manager: </a:t>
            </a:r>
            <a:r>
              <a:rPr lang="en-US" sz="1800" dirty="0">
                <a:solidFill>
                  <a:srgbClr val="F3F3F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katbarnes@cji.in.gov</a:t>
            </a:r>
            <a:endParaRPr lang="en-US" sz="1800" dirty="0">
              <a:solidFill>
                <a:srgbClr val="F3F3F3"/>
              </a:solidFill>
            </a:endParaRPr>
          </a:p>
          <a:p>
            <a:pPr algn="l"/>
            <a:r>
              <a:rPr lang="en-US" sz="1800" dirty="0">
                <a:solidFill>
                  <a:srgbClr val="F3F3F3"/>
                </a:solidFill>
              </a:rPr>
              <a:t>Becky Venus, Senior Grant Manager: </a:t>
            </a:r>
            <a:r>
              <a:rPr lang="en-US" sz="1800" dirty="0">
                <a:solidFill>
                  <a:srgbClr val="F3F3F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rvenus@cji.in.gov</a:t>
            </a:r>
            <a:endParaRPr lang="en-US" sz="1800" dirty="0">
              <a:solidFill>
                <a:srgbClr val="F3F3F3"/>
              </a:solidFill>
            </a:endParaRPr>
          </a:p>
          <a:p>
            <a:pPr algn="l"/>
            <a:r>
              <a:rPr lang="en-US" sz="1800" dirty="0">
                <a:solidFill>
                  <a:srgbClr val="F3F3F3"/>
                </a:solidFill>
              </a:rPr>
              <a:t>Kim Lambert, Division Director: </a:t>
            </a:r>
            <a:r>
              <a:rPr lang="en-US" sz="1800" dirty="0">
                <a:solidFill>
                  <a:srgbClr val="F3F3F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kilambert@cji.in.gov</a:t>
            </a:r>
            <a:r>
              <a:rPr lang="en-US" sz="1800" dirty="0">
                <a:solidFill>
                  <a:srgbClr val="F3F3F3"/>
                </a:solidFill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E9E28-9608-4E57-8703-8D7FF39A548F}"/>
              </a:ext>
            </a:extLst>
          </p:cNvPr>
          <p:cNvSpPr/>
          <p:nvPr/>
        </p:nvSpPr>
        <p:spPr>
          <a:xfrm>
            <a:off x="4246849" y="453643"/>
            <a:ext cx="3698301" cy="8139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344098-AA49-41A9-B4A4-ED3BD33B3598}"/>
              </a:ext>
            </a:extLst>
          </p:cNvPr>
          <p:cNvSpPr/>
          <p:nvPr/>
        </p:nvSpPr>
        <p:spPr>
          <a:xfrm>
            <a:off x="446530" y="455237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5A7FF1-6CA0-4B00-9295-B31B9C5EF155}"/>
              </a:ext>
            </a:extLst>
          </p:cNvPr>
          <p:cNvSpPr/>
          <p:nvPr/>
        </p:nvSpPr>
        <p:spPr>
          <a:xfrm>
            <a:off x="8047168" y="453643"/>
            <a:ext cx="3698301" cy="8139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E0B638CC-5163-4A1A-8788-BA33FEBE1F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190" y="4923921"/>
            <a:ext cx="1167310" cy="81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687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tiff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4782</TotalTime>
  <Words>765</Words>
  <Application>Microsoft Office PowerPoint</Application>
  <PresentationFormat>Widescreen</PresentationFormat>
  <Paragraphs>107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Franklin Gothic Demi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State of Indiana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Gavelek, Benjamin J</dc:creator>
  <cp:lastModifiedBy>Barnes, Katherine M</cp:lastModifiedBy>
  <cp:revision>238</cp:revision>
  <dcterms:created xsi:type="dcterms:W3CDTF">2018-09-03T16:43:16Z</dcterms:created>
  <dcterms:modified xsi:type="dcterms:W3CDTF">2025-06-25T15:17:53Z</dcterms:modified>
</cp:coreProperties>
</file>