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5"/>
  </p:notesMasterIdLst>
  <p:sldIdLst>
    <p:sldId id="256" r:id="rId2"/>
    <p:sldId id="376" r:id="rId3"/>
    <p:sldId id="483" r:id="rId4"/>
    <p:sldId id="484" r:id="rId5"/>
    <p:sldId id="438" r:id="rId6"/>
    <p:sldId id="477" r:id="rId7"/>
    <p:sldId id="563" r:id="rId8"/>
    <p:sldId id="440" r:id="rId9"/>
    <p:sldId id="439" r:id="rId10"/>
    <p:sldId id="491" r:id="rId11"/>
    <p:sldId id="492" r:id="rId12"/>
    <p:sldId id="564" r:id="rId13"/>
    <p:sldId id="452" r:id="rId14"/>
    <p:sldId id="494" r:id="rId15"/>
    <p:sldId id="569" r:id="rId16"/>
    <p:sldId id="448" r:id="rId17"/>
    <p:sldId id="451" r:id="rId18"/>
    <p:sldId id="545" r:id="rId19"/>
    <p:sldId id="573" r:id="rId20"/>
    <p:sldId id="543" r:id="rId21"/>
    <p:sldId id="539" r:id="rId22"/>
    <p:sldId id="456" r:id="rId23"/>
    <p:sldId id="546" r:id="rId24"/>
    <p:sldId id="558" r:id="rId25"/>
    <p:sldId id="541" r:id="rId26"/>
    <p:sldId id="540" r:id="rId27"/>
    <p:sldId id="581" r:id="rId28"/>
    <p:sldId id="559" r:id="rId29"/>
    <p:sldId id="560" r:id="rId30"/>
    <p:sldId id="566" r:id="rId31"/>
    <p:sldId id="567" r:id="rId32"/>
    <p:sldId id="568" r:id="rId33"/>
    <p:sldId id="565" r:id="rId34"/>
    <p:sldId id="561" r:id="rId35"/>
    <p:sldId id="576" r:id="rId36"/>
    <p:sldId id="578" r:id="rId37"/>
    <p:sldId id="577" r:id="rId38"/>
    <p:sldId id="579" r:id="rId39"/>
    <p:sldId id="580" r:id="rId40"/>
    <p:sldId id="413" r:id="rId41"/>
    <p:sldId id="570" r:id="rId42"/>
    <p:sldId id="571" r:id="rId43"/>
    <p:sldId id="572" r:id="rId44"/>
    <p:sldId id="460" r:id="rId45"/>
    <p:sldId id="544" r:id="rId46"/>
    <p:sldId id="287" r:id="rId47"/>
    <p:sldId id="547" r:id="rId48"/>
    <p:sldId id="548" r:id="rId49"/>
    <p:sldId id="549" r:id="rId50"/>
    <p:sldId id="550" r:id="rId51"/>
    <p:sldId id="551" r:id="rId52"/>
    <p:sldId id="552" r:id="rId53"/>
    <p:sldId id="306" r:id="rId54"/>
    <p:sldId id="574" r:id="rId55"/>
    <p:sldId id="575" r:id="rId56"/>
    <p:sldId id="584" r:id="rId57"/>
    <p:sldId id="585" r:id="rId58"/>
    <p:sldId id="553" r:id="rId59"/>
    <p:sldId id="554" r:id="rId60"/>
    <p:sldId id="555" r:id="rId61"/>
    <p:sldId id="557" r:id="rId62"/>
    <p:sldId id="556" r:id="rId63"/>
    <p:sldId id="310" r:id="rId64"/>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6699"/>
    <a:srgbClr val="FDD242"/>
    <a:srgbClr val="FF8A18"/>
    <a:srgbClr val="BF2C13"/>
    <a:srgbClr val="3492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87792" autoAdjust="0"/>
  </p:normalViewPr>
  <p:slideViewPr>
    <p:cSldViewPr snapToGrid="0">
      <p:cViewPr varScale="1">
        <p:scale>
          <a:sx n="65" d="100"/>
          <a:sy n="65" d="100"/>
        </p:scale>
        <p:origin x="876"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doan.DWD\Downloads\JAG\Important%20Youth%20Stuff\Youth%20Funding%20Report%20-%20PY%2017-18.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cap="none" spc="20" baseline="0">
                <a:solidFill>
                  <a:srgbClr val="FFC000"/>
                </a:solidFill>
                <a:latin typeface="+mn-lt"/>
                <a:ea typeface="+mn-ea"/>
                <a:cs typeface="+mn-cs"/>
              </a:defRPr>
            </a:pPr>
            <a:r>
              <a:rPr lang="en-US" sz="2400" dirty="0">
                <a:solidFill>
                  <a:srgbClr val="FFC000"/>
                </a:solidFill>
              </a:rPr>
              <a:t>New WIOA</a:t>
            </a:r>
            <a:r>
              <a:rPr lang="en-US" sz="2400" baseline="0" dirty="0">
                <a:solidFill>
                  <a:srgbClr val="FFC000"/>
                </a:solidFill>
              </a:rPr>
              <a:t> Youth Served </a:t>
            </a:r>
            <a:r>
              <a:rPr lang="en-US" sz="2400" dirty="0">
                <a:solidFill>
                  <a:srgbClr val="FFC000"/>
                </a:solidFill>
              </a:rPr>
              <a:t>- PY 17/18 </a:t>
            </a:r>
          </a:p>
        </c:rich>
      </c:tx>
      <c:layout>
        <c:manualLayout>
          <c:xMode val="edge"/>
          <c:yMode val="edge"/>
          <c:x val="0.17665644381388859"/>
          <c:y val="6.7704066094236598E-2"/>
        </c:manualLayout>
      </c:layout>
      <c:overlay val="0"/>
      <c:spPr>
        <a:noFill/>
        <a:ln>
          <a:noFill/>
        </a:ln>
        <a:effectLst/>
      </c:spPr>
      <c:txPr>
        <a:bodyPr rot="0" spcFirstLastPara="1" vertOverflow="ellipsis" vert="horz" wrap="square" anchor="ctr" anchorCtr="1"/>
        <a:lstStyle/>
        <a:p>
          <a:pPr>
            <a:defRPr sz="2400" b="0" i="0" u="none" strike="noStrike" kern="1200" cap="none" spc="20" baseline="0">
              <a:solidFill>
                <a:srgbClr val="FFC000"/>
              </a:solidFill>
              <a:latin typeface="+mn-lt"/>
              <a:ea typeface="+mn-ea"/>
              <a:cs typeface="+mn-cs"/>
            </a:defRPr>
          </a:pPr>
          <a:endParaRPr lang="en-US"/>
        </a:p>
      </c:txPr>
    </c:title>
    <c:autoTitleDeleted val="0"/>
    <c:plotArea>
      <c:layout>
        <c:manualLayout>
          <c:layoutTarget val="inner"/>
          <c:xMode val="edge"/>
          <c:yMode val="edge"/>
          <c:x val="7.6662871153490963E-2"/>
          <c:y val="4.7494826415217392E-2"/>
          <c:w val="0.91381682344107784"/>
          <c:h val="0.81754179561318985"/>
        </c:manualLayout>
      </c:layout>
      <c:barChart>
        <c:barDir val="col"/>
        <c:grouping val="clustered"/>
        <c:varyColors val="0"/>
        <c:ser>
          <c:idx val="0"/>
          <c:order val="0"/>
          <c:tx>
            <c:strRef>
              <c:f>'Total Youth Served'!$B$3</c:f>
              <c:strCache>
                <c:ptCount val="1"/>
                <c:pt idx="0">
                  <c:v>Total Youth Participant added this PY</c:v>
                </c:pt>
              </c:strCache>
            </c:strRef>
          </c:tx>
          <c:spPr>
            <a:solidFill>
              <a:srgbClr val="0070C0"/>
            </a:soli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Youth Served'!$A$4:$A$15</c:f>
              <c:strCache>
                <c:ptCount val="12"/>
                <c:pt idx="0">
                  <c:v>Region 1</c:v>
                </c:pt>
                <c:pt idx="1">
                  <c:v>Region 2</c:v>
                </c:pt>
                <c:pt idx="2">
                  <c:v>Region 3</c:v>
                </c:pt>
                <c:pt idx="3">
                  <c:v>Region 4</c:v>
                </c:pt>
                <c:pt idx="4">
                  <c:v>Region 5</c:v>
                </c:pt>
                <c:pt idx="5">
                  <c:v>Region 6</c:v>
                </c:pt>
                <c:pt idx="6">
                  <c:v>Region 7</c:v>
                </c:pt>
                <c:pt idx="7">
                  <c:v>Region 8</c:v>
                </c:pt>
                <c:pt idx="8">
                  <c:v>Region 9</c:v>
                </c:pt>
                <c:pt idx="9">
                  <c:v>Region 10</c:v>
                </c:pt>
                <c:pt idx="10">
                  <c:v>Region 11</c:v>
                </c:pt>
                <c:pt idx="11">
                  <c:v>Region 12</c:v>
                </c:pt>
              </c:strCache>
            </c:strRef>
          </c:cat>
          <c:val>
            <c:numRef>
              <c:f>'Total Youth Served'!$B$4:$B$15</c:f>
              <c:numCache>
                <c:formatCode>General</c:formatCode>
                <c:ptCount val="12"/>
                <c:pt idx="0">
                  <c:v>696</c:v>
                </c:pt>
                <c:pt idx="1">
                  <c:v>461</c:v>
                </c:pt>
                <c:pt idx="2">
                  <c:v>293</c:v>
                </c:pt>
                <c:pt idx="3">
                  <c:v>180</c:v>
                </c:pt>
                <c:pt idx="4">
                  <c:v>351</c:v>
                </c:pt>
                <c:pt idx="5">
                  <c:v>203</c:v>
                </c:pt>
                <c:pt idx="6">
                  <c:v>134</c:v>
                </c:pt>
                <c:pt idx="7">
                  <c:v>82</c:v>
                </c:pt>
                <c:pt idx="8">
                  <c:v>77</c:v>
                </c:pt>
                <c:pt idx="9">
                  <c:v>71</c:v>
                </c:pt>
                <c:pt idx="10">
                  <c:v>193</c:v>
                </c:pt>
                <c:pt idx="11">
                  <c:v>178</c:v>
                </c:pt>
              </c:numCache>
            </c:numRef>
          </c:val>
        </c:ser>
        <c:dLbls>
          <c:dLblPos val="outEnd"/>
          <c:showLegendKey val="0"/>
          <c:showVal val="1"/>
          <c:showCatName val="0"/>
          <c:showSerName val="0"/>
          <c:showPercent val="0"/>
          <c:showBubbleSize val="0"/>
        </c:dLbls>
        <c:gapWidth val="100"/>
        <c:overlap val="-24"/>
        <c:axId val="137809336"/>
        <c:axId val="137794784"/>
      </c:barChart>
      <c:catAx>
        <c:axId val="137809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FFC000"/>
                </a:solidFill>
                <a:latin typeface="+mn-lt"/>
                <a:ea typeface="+mn-ea"/>
                <a:cs typeface="+mn-cs"/>
              </a:defRPr>
            </a:pPr>
            <a:endParaRPr lang="en-US"/>
          </a:p>
        </c:txPr>
        <c:crossAx val="137794784"/>
        <c:crosses val="autoZero"/>
        <c:auto val="1"/>
        <c:lblAlgn val="ctr"/>
        <c:lblOffset val="100"/>
        <c:noMultiLvlLbl val="0"/>
      </c:catAx>
      <c:valAx>
        <c:axId val="137794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37809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B2A15F-3113-4E19-82A2-3EFFC4D8E17D}"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en-US"/>
        </a:p>
      </dgm:t>
    </dgm:pt>
    <dgm:pt modelId="{7723EA2F-63F3-4A26-B14E-DC88A6C91183}">
      <dgm:prSet phldrT="[Text]" custT="1"/>
      <dgm:spPr/>
      <dgm:t>
        <a:bodyPr/>
        <a:lstStyle/>
        <a:p>
          <a:pPr algn="l">
            <a:lnSpc>
              <a:spcPct val="100000"/>
            </a:lnSpc>
            <a:spcAft>
              <a:spcPts val="0"/>
            </a:spcAft>
          </a:pPr>
          <a:r>
            <a:rPr lang="en-US" sz="1000" dirty="0" smtClean="0">
              <a:solidFill>
                <a:schemeClr val="bg1"/>
              </a:solidFill>
            </a:rPr>
            <a:t>           7.31.17</a:t>
          </a:r>
        </a:p>
        <a:p>
          <a:pPr algn="l">
            <a:lnSpc>
              <a:spcPct val="100000"/>
            </a:lnSpc>
            <a:spcAft>
              <a:spcPts val="0"/>
            </a:spcAft>
          </a:pPr>
          <a:r>
            <a:rPr lang="en-US" sz="1800" dirty="0" smtClean="0">
              <a:solidFill>
                <a:schemeClr val="bg1"/>
              </a:solidFill>
            </a:rPr>
            <a:t>2016-2017 </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r>
            <a:rPr lang="en-US" sz="1800" dirty="0" smtClean="0">
              <a:solidFill>
                <a:schemeClr val="bg1"/>
              </a:solidFill>
            </a:rPr>
            <a:t> Column H</a:t>
          </a:r>
        </a:p>
        <a:p>
          <a:pPr algn="l">
            <a:lnSpc>
              <a:spcPct val="100000"/>
            </a:lnSpc>
            <a:spcAft>
              <a:spcPts val="0"/>
            </a:spcAft>
          </a:pPr>
          <a:endParaRPr lang="en-US" sz="900" dirty="0" smtClean="0">
            <a:solidFill>
              <a:schemeClr val="bg1"/>
            </a:solidFill>
          </a:endParaRPr>
        </a:p>
        <a:p>
          <a:pPr algn="l">
            <a:lnSpc>
              <a:spcPct val="90000"/>
            </a:lnSpc>
            <a:spcAft>
              <a:spcPct val="35000"/>
            </a:spcAft>
          </a:pPr>
          <a:r>
            <a:rPr lang="en-US" sz="3600" b="1" dirty="0" smtClean="0">
              <a:solidFill>
                <a:schemeClr val="bg1"/>
              </a:solidFill>
            </a:rPr>
            <a:t>64.96%</a:t>
          </a:r>
          <a:endParaRPr lang="en-US" sz="3600" b="1" dirty="0">
            <a:solidFill>
              <a:schemeClr val="bg1"/>
            </a:solidFill>
          </a:endParaRPr>
        </a:p>
      </dgm:t>
    </dgm:pt>
    <dgm:pt modelId="{C3F87861-5C65-47F1-8369-10D90BB361FE}" type="parTrans" cxnId="{BBC72764-1731-454D-8AE9-78003009C8B7}">
      <dgm:prSet/>
      <dgm:spPr/>
      <dgm:t>
        <a:bodyPr/>
        <a:lstStyle/>
        <a:p>
          <a:endParaRPr lang="en-US"/>
        </a:p>
      </dgm:t>
    </dgm:pt>
    <dgm:pt modelId="{F944E16B-A0D2-4069-AA1A-D0AEEC63DC09}" type="sibTrans" cxnId="{BBC72764-1731-454D-8AE9-78003009C8B7}">
      <dgm:prSet/>
      <dgm:spPr/>
      <dgm:t>
        <a:bodyPr/>
        <a:lstStyle/>
        <a:p>
          <a:endParaRPr lang="en-US"/>
        </a:p>
      </dgm:t>
    </dgm:pt>
    <dgm:pt modelId="{64336E56-DBB8-49D3-8A5C-C46EC08435E7}">
      <dgm:prSet phldrT="[Text]" custT="1"/>
      <dgm:spPr/>
      <dgm:t>
        <a:bodyPr/>
        <a:lstStyle/>
        <a:p>
          <a:pPr algn="l">
            <a:lnSpc>
              <a:spcPct val="100000"/>
            </a:lnSpc>
            <a:spcAft>
              <a:spcPts val="0"/>
            </a:spcAft>
          </a:pPr>
          <a:r>
            <a:rPr lang="en-US" sz="1000" dirty="0" smtClean="0">
              <a:solidFill>
                <a:schemeClr val="bg1"/>
              </a:solidFill>
            </a:rPr>
            <a:t>                 7.16.18  </a:t>
          </a:r>
        </a:p>
        <a:p>
          <a:pPr algn="l">
            <a:lnSpc>
              <a:spcPct val="100000"/>
            </a:lnSpc>
            <a:spcAft>
              <a:spcPts val="0"/>
            </a:spcAft>
          </a:pPr>
          <a:r>
            <a:rPr lang="en-US" sz="1800" dirty="0" smtClean="0">
              <a:solidFill>
                <a:schemeClr val="bg1"/>
              </a:solidFill>
            </a:rPr>
            <a:t>   2017-2018</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p>
        <a:p>
          <a:pPr algn="l">
            <a:lnSpc>
              <a:spcPct val="100000"/>
            </a:lnSpc>
            <a:spcAft>
              <a:spcPts val="0"/>
            </a:spcAft>
          </a:pPr>
          <a:r>
            <a:rPr lang="en-US" sz="1800" dirty="0" smtClean="0">
              <a:solidFill>
                <a:schemeClr val="bg1"/>
              </a:solidFill>
            </a:rPr>
            <a:t>   Column H</a:t>
          </a:r>
        </a:p>
        <a:p>
          <a:pPr algn="l">
            <a:lnSpc>
              <a:spcPct val="100000"/>
            </a:lnSpc>
            <a:spcAft>
              <a:spcPts val="0"/>
            </a:spcAft>
          </a:pPr>
          <a:endParaRPr lang="en-US" sz="800" dirty="0" smtClean="0">
            <a:solidFill>
              <a:schemeClr val="bg1"/>
            </a:solidFill>
          </a:endParaRPr>
        </a:p>
        <a:p>
          <a:pPr algn="l">
            <a:lnSpc>
              <a:spcPct val="90000"/>
            </a:lnSpc>
            <a:spcAft>
              <a:spcPct val="35000"/>
            </a:spcAft>
          </a:pPr>
          <a:r>
            <a:rPr lang="en-US" sz="2700" b="1" dirty="0" smtClean="0">
              <a:solidFill>
                <a:schemeClr val="bg1"/>
              </a:solidFill>
            </a:rPr>
            <a:t> </a:t>
          </a:r>
          <a:r>
            <a:rPr lang="en-US" sz="3600" b="1" dirty="0" smtClean="0">
              <a:solidFill>
                <a:schemeClr val="bg1"/>
              </a:solidFill>
            </a:rPr>
            <a:t>70.21%</a:t>
          </a:r>
          <a:endParaRPr lang="en-US" sz="3600" b="1" dirty="0">
            <a:solidFill>
              <a:schemeClr val="bg1"/>
            </a:solidFill>
          </a:endParaRPr>
        </a:p>
      </dgm:t>
    </dgm:pt>
    <dgm:pt modelId="{EBEF958E-103A-4337-85D4-C7CB4DACDDD1}" type="parTrans" cxnId="{BE6A88BA-1140-4AC5-B6ED-5139732D0188}">
      <dgm:prSet/>
      <dgm:spPr/>
      <dgm:t>
        <a:bodyPr/>
        <a:lstStyle/>
        <a:p>
          <a:endParaRPr lang="en-US"/>
        </a:p>
      </dgm:t>
    </dgm:pt>
    <dgm:pt modelId="{B6C51A5E-943C-48E1-8EB0-2855183A5B22}" type="sibTrans" cxnId="{BE6A88BA-1140-4AC5-B6ED-5139732D0188}">
      <dgm:prSet/>
      <dgm:spPr/>
      <dgm:t>
        <a:bodyPr/>
        <a:lstStyle/>
        <a:p>
          <a:endParaRPr lang="en-US"/>
        </a:p>
      </dgm:t>
    </dgm:pt>
    <dgm:pt modelId="{9DFC52B1-70A1-48D0-8FD5-471E9F512266}" type="pres">
      <dgm:prSet presAssocID="{F9B2A15F-3113-4E19-82A2-3EFFC4D8E17D}" presName="Name0" presStyleCnt="0">
        <dgm:presLayoutVars>
          <dgm:chMax val="2"/>
          <dgm:chPref val="2"/>
          <dgm:dir/>
          <dgm:animOne/>
          <dgm:resizeHandles val="exact"/>
        </dgm:presLayoutVars>
      </dgm:prSet>
      <dgm:spPr/>
      <dgm:t>
        <a:bodyPr/>
        <a:lstStyle/>
        <a:p>
          <a:endParaRPr lang="en-US"/>
        </a:p>
      </dgm:t>
    </dgm:pt>
    <dgm:pt modelId="{1139993C-9A3E-4366-A905-DF1CFB25CABA}" type="pres">
      <dgm:prSet presAssocID="{F9B2A15F-3113-4E19-82A2-3EFFC4D8E17D}" presName="Background" presStyleLbl="bgImgPlace1" presStyleIdx="0" presStyleCnt="1" custLinFactNeighborX="239" custLinFactNeighborY="2636"/>
      <dgm:spPr/>
    </dgm:pt>
    <dgm:pt modelId="{B404C3DF-79E0-4C9A-A048-F0D05DD95B48}" type="pres">
      <dgm:prSet presAssocID="{F9B2A15F-3113-4E19-82A2-3EFFC4D8E17D}" presName="ParentText1" presStyleLbl="revTx" presStyleIdx="0" presStyleCnt="2" custLinFactNeighborX="-1512" custLinFactNeighborY="5499">
        <dgm:presLayoutVars>
          <dgm:chMax val="0"/>
          <dgm:chPref val="0"/>
          <dgm:bulletEnabled val="1"/>
        </dgm:presLayoutVars>
      </dgm:prSet>
      <dgm:spPr/>
      <dgm:t>
        <a:bodyPr/>
        <a:lstStyle/>
        <a:p>
          <a:endParaRPr lang="en-US"/>
        </a:p>
      </dgm:t>
    </dgm:pt>
    <dgm:pt modelId="{F9F78860-5E21-4BE5-86BF-2D4E45B45C8A}" type="pres">
      <dgm:prSet presAssocID="{F9B2A15F-3113-4E19-82A2-3EFFC4D8E17D}" presName="ParentText2" presStyleLbl="revTx" presStyleIdx="1" presStyleCnt="2" custScaleX="109150" custLinFactNeighborX="1236" custLinFactNeighborY="5499">
        <dgm:presLayoutVars>
          <dgm:chMax val="0"/>
          <dgm:chPref val="0"/>
          <dgm:bulletEnabled val="1"/>
        </dgm:presLayoutVars>
      </dgm:prSet>
      <dgm:spPr/>
      <dgm:t>
        <a:bodyPr/>
        <a:lstStyle/>
        <a:p>
          <a:endParaRPr lang="en-US"/>
        </a:p>
      </dgm:t>
    </dgm:pt>
    <dgm:pt modelId="{250BFB7F-2AC0-42D0-93E5-CAC2B552A472}" type="pres">
      <dgm:prSet presAssocID="{F9B2A15F-3113-4E19-82A2-3EFFC4D8E17D}" presName="Plus" presStyleLbl="alignNode1" presStyleIdx="0" presStyleCnt="2" custLinFactX="200000" custLinFactNeighborX="257898" custLinFactNeighborY="4555"/>
      <dgm:spPr/>
    </dgm:pt>
    <dgm:pt modelId="{B735712E-2DC8-47C2-9294-3F5A9DB7E005}" type="pres">
      <dgm:prSet presAssocID="{F9B2A15F-3113-4E19-82A2-3EFFC4D8E17D}" presName="Minus" presStyleLbl="alignNode1" presStyleIdx="1" presStyleCnt="2" custLinFactX="-200000" custLinFactNeighborX="-268648" custLinFactNeighborY="-24278"/>
      <dgm:spPr>
        <a:solidFill>
          <a:srgbClr val="FFC000"/>
        </a:solidFill>
      </dgm:spPr>
    </dgm:pt>
    <dgm:pt modelId="{F7D41B6D-B56F-4F23-9FBC-E33399688F30}" type="pres">
      <dgm:prSet presAssocID="{F9B2A15F-3113-4E19-82A2-3EFFC4D8E17D}" presName="Divider" presStyleLbl="parChTrans1D1" presStyleIdx="0" presStyleCnt="1" custLinFactX="-17000000" custLinFactNeighborX="-17057582" custLinFactNeighborY="30"/>
      <dgm:spPr/>
    </dgm:pt>
  </dgm:ptLst>
  <dgm:cxnLst>
    <dgm:cxn modelId="{BBC72764-1731-454D-8AE9-78003009C8B7}" srcId="{F9B2A15F-3113-4E19-82A2-3EFFC4D8E17D}" destId="{7723EA2F-63F3-4A26-B14E-DC88A6C91183}" srcOrd="0" destOrd="0" parTransId="{C3F87861-5C65-47F1-8369-10D90BB361FE}" sibTransId="{F944E16B-A0D2-4069-AA1A-D0AEEC63DC09}"/>
    <dgm:cxn modelId="{BE6A88BA-1140-4AC5-B6ED-5139732D0188}" srcId="{F9B2A15F-3113-4E19-82A2-3EFFC4D8E17D}" destId="{64336E56-DBB8-49D3-8A5C-C46EC08435E7}" srcOrd="1" destOrd="0" parTransId="{EBEF958E-103A-4337-85D4-C7CB4DACDDD1}" sibTransId="{B6C51A5E-943C-48E1-8EB0-2855183A5B22}"/>
    <dgm:cxn modelId="{BD3B11F1-EB5C-42BA-B481-E0F56CD6079E}" type="presOf" srcId="{7723EA2F-63F3-4A26-B14E-DC88A6C91183}" destId="{B404C3DF-79E0-4C9A-A048-F0D05DD95B48}" srcOrd="0" destOrd="0" presId="urn:microsoft.com/office/officeart/2009/3/layout/PlusandMinus"/>
    <dgm:cxn modelId="{88A08C03-0950-4DAF-96AA-CFAD1AFC85EE}" type="presOf" srcId="{64336E56-DBB8-49D3-8A5C-C46EC08435E7}" destId="{F9F78860-5E21-4BE5-86BF-2D4E45B45C8A}" srcOrd="0" destOrd="0" presId="urn:microsoft.com/office/officeart/2009/3/layout/PlusandMinus"/>
    <dgm:cxn modelId="{FCBFC836-54D2-49BA-BC97-CAA8C538084D}" type="presOf" srcId="{F9B2A15F-3113-4E19-82A2-3EFFC4D8E17D}" destId="{9DFC52B1-70A1-48D0-8FD5-471E9F512266}" srcOrd="0" destOrd="0" presId="urn:microsoft.com/office/officeart/2009/3/layout/PlusandMinus"/>
    <dgm:cxn modelId="{1BABE6D3-814A-4F58-AE7F-C8917A441246}" type="presParOf" srcId="{9DFC52B1-70A1-48D0-8FD5-471E9F512266}" destId="{1139993C-9A3E-4366-A905-DF1CFB25CABA}" srcOrd="0" destOrd="0" presId="urn:microsoft.com/office/officeart/2009/3/layout/PlusandMinus"/>
    <dgm:cxn modelId="{3488A225-0C89-41BE-ABC7-6F5A9B913F41}" type="presParOf" srcId="{9DFC52B1-70A1-48D0-8FD5-471E9F512266}" destId="{B404C3DF-79E0-4C9A-A048-F0D05DD95B48}" srcOrd="1" destOrd="0" presId="urn:microsoft.com/office/officeart/2009/3/layout/PlusandMinus"/>
    <dgm:cxn modelId="{14FD960C-0C43-41E8-9ADF-F53F00B806E0}" type="presParOf" srcId="{9DFC52B1-70A1-48D0-8FD5-471E9F512266}" destId="{F9F78860-5E21-4BE5-86BF-2D4E45B45C8A}" srcOrd="2" destOrd="0" presId="urn:microsoft.com/office/officeart/2009/3/layout/PlusandMinus"/>
    <dgm:cxn modelId="{9360B836-3774-44C2-8092-D9D4A68340E5}" type="presParOf" srcId="{9DFC52B1-70A1-48D0-8FD5-471E9F512266}" destId="{250BFB7F-2AC0-42D0-93E5-CAC2B552A472}" srcOrd="3" destOrd="0" presId="urn:microsoft.com/office/officeart/2009/3/layout/PlusandMinus"/>
    <dgm:cxn modelId="{DCBB3DFF-F2D3-4D3C-81C0-D7882944E6B6}" type="presParOf" srcId="{9DFC52B1-70A1-48D0-8FD5-471E9F512266}" destId="{B735712E-2DC8-47C2-9294-3F5A9DB7E005}" srcOrd="4" destOrd="0" presId="urn:microsoft.com/office/officeart/2009/3/layout/PlusandMinus"/>
    <dgm:cxn modelId="{6491C1D4-B0D1-470B-AFD8-4205C76E3CA4}" type="presParOf" srcId="{9DFC52B1-70A1-48D0-8FD5-471E9F512266}" destId="{F7D41B6D-B56F-4F23-9FBC-E33399688F30}"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9B2A15F-3113-4E19-82A2-3EFFC4D8E17D}" type="doc">
      <dgm:prSet loTypeId="urn:microsoft.com/office/officeart/2009/3/layout/PlusandMinus" loCatId="relationship" qsTypeId="urn:microsoft.com/office/officeart/2005/8/quickstyle/simple1" qsCatId="simple" csTypeId="urn:microsoft.com/office/officeart/2005/8/colors/colorful5" csCatId="colorful" phldr="1"/>
      <dgm:spPr/>
      <dgm:t>
        <a:bodyPr/>
        <a:lstStyle/>
        <a:p>
          <a:endParaRPr lang="en-US"/>
        </a:p>
      </dgm:t>
    </dgm:pt>
    <dgm:pt modelId="{7723EA2F-63F3-4A26-B14E-DC88A6C91183}">
      <dgm:prSet phldrT="[Text]" custT="1"/>
      <dgm:spPr/>
      <dgm:t>
        <a:bodyPr/>
        <a:lstStyle/>
        <a:p>
          <a:pPr algn="l">
            <a:lnSpc>
              <a:spcPct val="100000"/>
            </a:lnSpc>
            <a:spcAft>
              <a:spcPts val="0"/>
            </a:spcAft>
          </a:pPr>
          <a:r>
            <a:rPr lang="en-US" sz="1000" dirty="0" smtClean="0">
              <a:solidFill>
                <a:schemeClr val="bg1"/>
              </a:solidFill>
            </a:rPr>
            <a:t>           7-.13.18</a:t>
          </a:r>
        </a:p>
        <a:p>
          <a:pPr algn="l">
            <a:lnSpc>
              <a:spcPct val="100000"/>
            </a:lnSpc>
            <a:spcAft>
              <a:spcPts val="0"/>
            </a:spcAft>
          </a:pPr>
          <a:r>
            <a:rPr lang="en-US" sz="1800" dirty="0" smtClean="0">
              <a:solidFill>
                <a:schemeClr val="bg1"/>
              </a:solidFill>
            </a:rPr>
            <a:t>2017-2018 </a:t>
          </a:r>
        </a:p>
        <a:p>
          <a:pPr algn="l">
            <a:lnSpc>
              <a:spcPct val="100000"/>
            </a:lnSpc>
            <a:spcAft>
              <a:spcPts val="0"/>
            </a:spcAft>
          </a:pPr>
          <a:r>
            <a:rPr lang="en-US" sz="1800" dirty="0" smtClean="0">
              <a:solidFill>
                <a:schemeClr val="bg1"/>
              </a:solidFill>
            </a:rPr>
            <a:t>ABE/ASE</a:t>
          </a:r>
        </a:p>
        <a:p>
          <a:pPr algn="l">
            <a:lnSpc>
              <a:spcPct val="100000"/>
            </a:lnSpc>
            <a:spcAft>
              <a:spcPts val="0"/>
            </a:spcAft>
          </a:pPr>
          <a:r>
            <a:rPr lang="en-US" sz="1800" dirty="0" smtClean="0">
              <a:solidFill>
                <a:schemeClr val="bg1"/>
              </a:solidFill>
            </a:rPr>
            <a:t>NRS </a:t>
          </a:r>
          <a:r>
            <a:rPr lang="en-US" sz="1800" b="1" dirty="0" smtClean="0">
              <a:solidFill>
                <a:schemeClr val="bg1"/>
              </a:solidFill>
            </a:rPr>
            <a:t>Table 4C</a:t>
          </a:r>
          <a:r>
            <a:rPr lang="en-US" sz="1800" dirty="0" smtClean="0">
              <a:solidFill>
                <a:schemeClr val="bg1"/>
              </a:solidFill>
            </a:rPr>
            <a:t> Column H</a:t>
          </a:r>
        </a:p>
        <a:p>
          <a:pPr algn="l">
            <a:lnSpc>
              <a:spcPct val="100000"/>
            </a:lnSpc>
            <a:spcAft>
              <a:spcPts val="0"/>
            </a:spcAft>
          </a:pPr>
          <a:endParaRPr lang="en-US" sz="900" dirty="0" smtClean="0">
            <a:solidFill>
              <a:schemeClr val="bg1"/>
            </a:solidFill>
          </a:endParaRPr>
        </a:p>
        <a:p>
          <a:pPr algn="l">
            <a:lnSpc>
              <a:spcPct val="90000"/>
            </a:lnSpc>
            <a:spcAft>
              <a:spcPct val="35000"/>
            </a:spcAft>
          </a:pPr>
          <a:r>
            <a:rPr lang="en-US" sz="3600" b="1" dirty="0" smtClean="0">
              <a:solidFill>
                <a:schemeClr val="bg1"/>
              </a:solidFill>
            </a:rPr>
            <a:t>69.34%</a:t>
          </a:r>
          <a:endParaRPr lang="en-US" sz="3600" b="1" dirty="0">
            <a:solidFill>
              <a:schemeClr val="bg1"/>
            </a:solidFill>
          </a:endParaRPr>
        </a:p>
      </dgm:t>
    </dgm:pt>
    <dgm:pt modelId="{C3F87861-5C65-47F1-8369-10D90BB361FE}" type="parTrans" cxnId="{BBC72764-1731-454D-8AE9-78003009C8B7}">
      <dgm:prSet/>
      <dgm:spPr/>
      <dgm:t>
        <a:bodyPr/>
        <a:lstStyle/>
        <a:p>
          <a:endParaRPr lang="en-US"/>
        </a:p>
      </dgm:t>
    </dgm:pt>
    <dgm:pt modelId="{F944E16B-A0D2-4069-AA1A-D0AEEC63DC09}" type="sibTrans" cxnId="{BBC72764-1731-454D-8AE9-78003009C8B7}">
      <dgm:prSet/>
      <dgm:spPr/>
      <dgm:t>
        <a:bodyPr/>
        <a:lstStyle/>
        <a:p>
          <a:endParaRPr lang="en-US"/>
        </a:p>
      </dgm:t>
    </dgm:pt>
    <dgm:pt modelId="{64336E56-DBB8-49D3-8A5C-C46EC08435E7}">
      <dgm:prSet phldrT="[Text]" custT="1"/>
      <dgm:spPr/>
      <dgm:t>
        <a:bodyPr/>
        <a:lstStyle/>
        <a:p>
          <a:pPr algn="l">
            <a:lnSpc>
              <a:spcPct val="100000"/>
            </a:lnSpc>
            <a:spcAft>
              <a:spcPts val="0"/>
            </a:spcAft>
          </a:pPr>
          <a:r>
            <a:rPr lang="en-US" sz="1000" dirty="0" smtClean="0">
              <a:solidFill>
                <a:schemeClr val="bg1"/>
              </a:solidFill>
            </a:rPr>
            <a:t>                 7.16.18  </a:t>
          </a:r>
        </a:p>
        <a:p>
          <a:pPr algn="l">
            <a:lnSpc>
              <a:spcPct val="100000"/>
            </a:lnSpc>
            <a:spcAft>
              <a:spcPts val="0"/>
            </a:spcAft>
          </a:pPr>
          <a:r>
            <a:rPr lang="en-US" sz="1800" dirty="0" smtClean="0">
              <a:solidFill>
                <a:schemeClr val="bg1"/>
              </a:solidFill>
            </a:rPr>
            <a:t>   2017-2018</a:t>
          </a:r>
        </a:p>
        <a:p>
          <a:pPr algn="l">
            <a:lnSpc>
              <a:spcPct val="100000"/>
            </a:lnSpc>
            <a:spcAft>
              <a:spcPts val="0"/>
            </a:spcAft>
          </a:pPr>
          <a:r>
            <a:rPr lang="en-US" sz="1800" dirty="0" smtClean="0">
              <a:solidFill>
                <a:schemeClr val="bg1"/>
              </a:solidFill>
            </a:rPr>
            <a:t>   ELL</a:t>
          </a:r>
        </a:p>
        <a:p>
          <a:pPr algn="l">
            <a:lnSpc>
              <a:spcPct val="100000"/>
            </a:lnSpc>
            <a:spcAft>
              <a:spcPts val="0"/>
            </a:spcAft>
          </a:pPr>
          <a:r>
            <a:rPr lang="en-US" sz="1800" dirty="0" smtClean="0">
              <a:solidFill>
                <a:schemeClr val="bg1"/>
              </a:solidFill>
            </a:rPr>
            <a:t>   NRS  </a:t>
          </a:r>
          <a:r>
            <a:rPr lang="en-US" sz="1800" b="1" dirty="0" smtClean="0">
              <a:solidFill>
                <a:schemeClr val="bg1"/>
              </a:solidFill>
            </a:rPr>
            <a:t>Table 4C</a:t>
          </a:r>
        </a:p>
        <a:p>
          <a:pPr algn="l">
            <a:lnSpc>
              <a:spcPct val="100000"/>
            </a:lnSpc>
            <a:spcAft>
              <a:spcPts val="0"/>
            </a:spcAft>
          </a:pPr>
          <a:r>
            <a:rPr lang="en-US" sz="1800" dirty="0" smtClean="0">
              <a:solidFill>
                <a:schemeClr val="bg1"/>
              </a:solidFill>
            </a:rPr>
            <a:t>   Column H</a:t>
          </a:r>
        </a:p>
        <a:p>
          <a:pPr algn="l">
            <a:lnSpc>
              <a:spcPct val="100000"/>
            </a:lnSpc>
            <a:spcAft>
              <a:spcPts val="0"/>
            </a:spcAft>
          </a:pPr>
          <a:endParaRPr lang="en-US" sz="800" dirty="0" smtClean="0">
            <a:solidFill>
              <a:schemeClr val="bg1"/>
            </a:solidFill>
          </a:endParaRPr>
        </a:p>
        <a:p>
          <a:pPr algn="l">
            <a:lnSpc>
              <a:spcPct val="90000"/>
            </a:lnSpc>
            <a:spcAft>
              <a:spcPct val="35000"/>
            </a:spcAft>
          </a:pPr>
          <a:r>
            <a:rPr lang="en-US" sz="2700" dirty="0" smtClean="0">
              <a:solidFill>
                <a:schemeClr val="bg1"/>
              </a:solidFill>
            </a:rPr>
            <a:t>  </a:t>
          </a:r>
          <a:r>
            <a:rPr lang="en-US" sz="3600" b="1" dirty="0" smtClean="0">
              <a:solidFill>
                <a:schemeClr val="bg1"/>
              </a:solidFill>
            </a:rPr>
            <a:t>74.75%</a:t>
          </a:r>
          <a:endParaRPr lang="en-US" sz="3600" b="1" dirty="0">
            <a:solidFill>
              <a:schemeClr val="bg1"/>
            </a:solidFill>
          </a:endParaRPr>
        </a:p>
      </dgm:t>
    </dgm:pt>
    <dgm:pt modelId="{EBEF958E-103A-4337-85D4-C7CB4DACDDD1}" type="parTrans" cxnId="{BE6A88BA-1140-4AC5-B6ED-5139732D0188}">
      <dgm:prSet/>
      <dgm:spPr/>
      <dgm:t>
        <a:bodyPr/>
        <a:lstStyle/>
        <a:p>
          <a:endParaRPr lang="en-US"/>
        </a:p>
      </dgm:t>
    </dgm:pt>
    <dgm:pt modelId="{B6C51A5E-943C-48E1-8EB0-2855183A5B22}" type="sibTrans" cxnId="{BE6A88BA-1140-4AC5-B6ED-5139732D0188}">
      <dgm:prSet/>
      <dgm:spPr/>
      <dgm:t>
        <a:bodyPr/>
        <a:lstStyle/>
        <a:p>
          <a:endParaRPr lang="en-US"/>
        </a:p>
      </dgm:t>
    </dgm:pt>
    <dgm:pt modelId="{9DFC52B1-70A1-48D0-8FD5-471E9F512266}" type="pres">
      <dgm:prSet presAssocID="{F9B2A15F-3113-4E19-82A2-3EFFC4D8E17D}" presName="Name0" presStyleCnt="0">
        <dgm:presLayoutVars>
          <dgm:chMax val="2"/>
          <dgm:chPref val="2"/>
          <dgm:dir/>
          <dgm:animOne/>
          <dgm:resizeHandles val="exact"/>
        </dgm:presLayoutVars>
      </dgm:prSet>
      <dgm:spPr/>
      <dgm:t>
        <a:bodyPr/>
        <a:lstStyle/>
        <a:p>
          <a:endParaRPr lang="en-US"/>
        </a:p>
      </dgm:t>
    </dgm:pt>
    <dgm:pt modelId="{1139993C-9A3E-4366-A905-DF1CFB25CABA}" type="pres">
      <dgm:prSet presAssocID="{F9B2A15F-3113-4E19-82A2-3EFFC4D8E17D}" presName="Background" presStyleLbl="bgImgPlace1" presStyleIdx="0" presStyleCnt="1" custLinFactNeighborX="239" custLinFactNeighborY="2636"/>
      <dgm:spPr/>
    </dgm:pt>
    <dgm:pt modelId="{B404C3DF-79E0-4C9A-A048-F0D05DD95B48}" type="pres">
      <dgm:prSet presAssocID="{F9B2A15F-3113-4E19-82A2-3EFFC4D8E17D}" presName="ParentText1" presStyleLbl="revTx" presStyleIdx="0" presStyleCnt="2" custLinFactNeighborX="-1512" custLinFactNeighborY="5499">
        <dgm:presLayoutVars>
          <dgm:chMax val="0"/>
          <dgm:chPref val="0"/>
          <dgm:bulletEnabled val="1"/>
        </dgm:presLayoutVars>
      </dgm:prSet>
      <dgm:spPr/>
      <dgm:t>
        <a:bodyPr/>
        <a:lstStyle/>
        <a:p>
          <a:endParaRPr lang="en-US"/>
        </a:p>
      </dgm:t>
    </dgm:pt>
    <dgm:pt modelId="{F9F78860-5E21-4BE5-86BF-2D4E45B45C8A}" type="pres">
      <dgm:prSet presAssocID="{F9B2A15F-3113-4E19-82A2-3EFFC4D8E17D}" presName="ParentText2" presStyleLbl="revTx" presStyleIdx="1" presStyleCnt="2" custScaleX="109150" custLinFactNeighborX="1236" custLinFactNeighborY="5499">
        <dgm:presLayoutVars>
          <dgm:chMax val="0"/>
          <dgm:chPref val="0"/>
          <dgm:bulletEnabled val="1"/>
        </dgm:presLayoutVars>
      </dgm:prSet>
      <dgm:spPr/>
      <dgm:t>
        <a:bodyPr/>
        <a:lstStyle/>
        <a:p>
          <a:endParaRPr lang="en-US"/>
        </a:p>
      </dgm:t>
    </dgm:pt>
    <dgm:pt modelId="{250BFB7F-2AC0-42D0-93E5-CAC2B552A472}" type="pres">
      <dgm:prSet presAssocID="{F9B2A15F-3113-4E19-82A2-3EFFC4D8E17D}" presName="Plus" presStyleLbl="alignNode1" presStyleIdx="0" presStyleCnt="2" custLinFactX="200000" custLinFactNeighborX="257898" custLinFactNeighborY="4555"/>
      <dgm:spPr/>
    </dgm:pt>
    <dgm:pt modelId="{B735712E-2DC8-47C2-9294-3F5A9DB7E005}" type="pres">
      <dgm:prSet presAssocID="{F9B2A15F-3113-4E19-82A2-3EFFC4D8E17D}" presName="Minus" presStyleLbl="alignNode1" presStyleIdx="1" presStyleCnt="2" custLinFactX="-200000" custLinFactNeighborX="-268648" custLinFactNeighborY="-24278"/>
      <dgm:spPr>
        <a:solidFill>
          <a:srgbClr val="FFC000"/>
        </a:solidFill>
      </dgm:spPr>
    </dgm:pt>
    <dgm:pt modelId="{F7D41B6D-B56F-4F23-9FBC-E33399688F30}" type="pres">
      <dgm:prSet presAssocID="{F9B2A15F-3113-4E19-82A2-3EFFC4D8E17D}" presName="Divider" presStyleLbl="parChTrans1D1" presStyleIdx="0" presStyleCnt="1" custLinFactNeighborX="0" custLinFactNeighborY="4498"/>
      <dgm:spPr/>
    </dgm:pt>
  </dgm:ptLst>
  <dgm:cxnLst>
    <dgm:cxn modelId="{730C24C1-BDB0-499C-8508-FB5DD3A41B0D}" type="presOf" srcId="{F9B2A15F-3113-4E19-82A2-3EFFC4D8E17D}" destId="{9DFC52B1-70A1-48D0-8FD5-471E9F512266}" srcOrd="0" destOrd="0" presId="urn:microsoft.com/office/officeart/2009/3/layout/PlusandMinus"/>
    <dgm:cxn modelId="{BBC72764-1731-454D-8AE9-78003009C8B7}" srcId="{F9B2A15F-3113-4E19-82A2-3EFFC4D8E17D}" destId="{7723EA2F-63F3-4A26-B14E-DC88A6C91183}" srcOrd="0" destOrd="0" parTransId="{C3F87861-5C65-47F1-8369-10D90BB361FE}" sibTransId="{F944E16B-A0D2-4069-AA1A-D0AEEC63DC09}"/>
    <dgm:cxn modelId="{EBEA5157-6A34-4201-9327-1193FF91DFBB}" type="presOf" srcId="{7723EA2F-63F3-4A26-B14E-DC88A6C91183}" destId="{B404C3DF-79E0-4C9A-A048-F0D05DD95B48}" srcOrd="0" destOrd="0" presId="urn:microsoft.com/office/officeart/2009/3/layout/PlusandMinus"/>
    <dgm:cxn modelId="{BE6A88BA-1140-4AC5-B6ED-5139732D0188}" srcId="{F9B2A15F-3113-4E19-82A2-3EFFC4D8E17D}" destId="{64336E56-DBB8-49D3-8A5C-C46EC08435E7}" srcOrd="1" destOrd="0" parTransId="{EBEF958E-103A-4337-85D4-C7CB4DACDDD1}" sibTransId="{B6C51A5E-943C-48E1-8EB0-2855183A5B22}"/>
    <dgm:cxn modelId="{1AB55F1D-5F3C-491C-855F-542078B0DA7B}" type="presOf" srcId="{64336E56-DBB8-49D3-8A5C-C46EC08435E7}" destId="{F9F78860-5E21-4BE5-86BF-2D4E45B45C8A}" srcOrd="0" destOrd="0" presId="urn:microsoft.com/office/officeart/2009/3/layout/PlusandMinus"/>
    <dgm:cxn modelId="{46FD3BCE-3CEB-4558-9742-B595D80BA0AD}" type="presParOf" srcId="{9DFC52B1-70A1-48D0-8FD5-471E9F512266}" destId="{1139993C-9A3E-4366-A905-DF1CFB25CABA}" srcOrd="0" destOrd="0" presId="urn:microsoft.com/office/officeart/2009/3/layout/PlusandMinus"/>
    <dgm:cxn modelId="{C5C6552A-391D-4150-8B78-4CDAF3DA9FA0}" type="presParOf" srcId="{9DFC52B1-70A1-48D0-8FD5-471E9F512266}" destId="{B404C3DF-79E0-4C9A-A048-F0D05DD95B48}" srcOrd="1" destOrd="0" presId="urn:microsoft.com/office/officeart/2009/3/layout/PlusandMinus"/>
    <dgm:cxn modelId="{17293359-A831-45E0-B27C-4DF758657208}" type="presParOf" srcId="{9DFC52B1-70A1-48D0-8FD5-471E9F512266}" destId="{F9F78860-5E21-4BE5-86BF-2D4E45B45C8A}" srcOrd="2" destOrd="0" presId="urn:microsoft.com/office/officeart/2009/3/layout/PlusandMinus"/>
    <dgm:cxn modelId="{AED20A62-1081-4AED-AEC6-694A34D1086F}" type="presParOf" srcId="{9DFC52B1-70A1-48D0-8FD5-471E9F512266}" destId="{250BFB7F-2AC0-42D0-93E5-CAC2B552A472}" srcOrd="3" destOrd="0" presId="urn:microsoft.com/office/officeart/2009/3/layout/PlusandMinus"/>
    <dgm:cxn modelId="{2FEA2BD7-8209-4F4D-AB4A-4915E0EA98D3}" type="presParOf" srcId="{9DFC52B1-70A1-48D0-8FD5-471E9F512266}" destId="{B735712E-2DC8-47C2-9294-3F5A9DB7E005}" srcOrd="4" destOrd="0" presId="urn:microsoft.com/office/officeart/2009/3/layout/PlusandMinus"/>
    <dgm:cxn modelId="{D1DA1666-BA4C-485A-A2B6-A5C09B032C9A}" type="presParOf" srcId="{9DFC52B1-70A1-48D0-8FD5-471E9F512266}" destId="{F7D41B6D-B56F-4F23-9FBC-E33399688F30}"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3651118-0F6D-4F11-AC05-CF7B770B72BA}" type="doc">
      <dgm:prSet loTypeId="urn:microsoft.com/office/officeart/2005/8/layout/hProcess9" loCatId="process" qsTypeId="urn:microsoft.com/office/officeart/2005/8/quickstyle/simple1" qsCatId="simple" csTypeId="urn:microsoft.com/office/officeart/2005/8/colors/accent1_2" csCatId="accent1" phldr="1"/>
      <dgm:spPr/>
    </dgm:pt>
    <dgm:pt modelId="{0F6500F3-7910-42B7-94A0-9B5241548B83}">
      <dgm:prSet phldrT="[Text]"/>
      <dgm:spPr/>
      <dgm:t>
        <a:bodyPr/>
        <a:lstStyle/>
        <a:p>
          <a:r>
            <a:rPr lang="en-US" b="1" dirty="0" smtClean="0">
              <a:solidFill>
                <a:schemeClr val="bg1"/>
              </a:solidFill>
            </a:rPr>
            <a:t>Registers </a:t>
          </a:r>
          <a:r>
            <a:rPr lang="en-US" b="1" i="1" dirty="0" smtClean="0">
              <a:solidFill>
                <a:schemeClr val="bg1"/>
              </a:solidFill>
            </a:rPr>
            <a:t>for </a:t>
          </a:r>
        </a:p>
        <a:p>
          <a:r>
            <a:rPr lang="en-US" b="1" dirty="0" smtClean="0">
              <a:solidFill>
                <a:schemeClr val="bg1"/>
              </a:solidFill>
            </a:rPr>
            <a:t>Orientation</a:t>
          </a:r>
        </a:p>
        <a:p>
          <a:r>
            <a:rPr lang="en-US" dirty="0" smtClean="0">
              <a:solidFill>
                <a:srgbClr val="FF0000"/>
              </a:solidFill>
            </a:rPr>
            <a:t>(No Show) </a:t>
          </a:r>
          <a:endParaRPr lang="en-US" dirty="0">
            <a:solidFill>
              <a:srgbClr val="FF0000"/>
            </a:solidFill>
          </a:endParaRPr>
        </a:p>
      </dgm:t>
    </dgm:pt>
    <dgm:pt modelId="{AC5640C5-E1E3-41F7-834E-7B5A6167F077}" type="parTrans" cxnId="{68E4D9B6-738B-4FC3-B9B0-294D7C92E7D4}">
      <dgm:prSet/>
      <dgm:spPr/>
      <dgm:t>
        <a:bodyPr/>
        <a:lstStyle/>
        <a:p>
          <a:endParaRPr lang="en-US"/>
        </a:p>
      </dgm:t>
    </dgm:pt>
    <dgm:pt modelId="{725B7F4C-0DCE-438D-8577-ED85033EA854}" type="sibTrans" cxnId="{68E4D9B6-738B-4FC3-B9B0-294D7C92E7D4}">
      <dgm:prSet/>
      <dgm:spPr/>
      <dgm:t>
        <a:bodyPr/>
        <a:lstStyle/>
        <a:p>
          <a:endParaRPr lang="en-US"/>
        </a:p>
      </dgm:t>
    </dgm:pt>
    <dgm:pt modelId="{8B46D8C2-AF7F-47FD-AA6A-5CFA9BFD0B6A}">
      <dgm:prSet phldrT="[Text]"/>
      <dgm:spPr/>
      <dgm:t>
        <a:bodyPr/>
        <a:lstStyle/>
        <a:p>
          <a:r>
            <a:rPr lang="en-US" b="1" dirty="0" smtClean="0">
              <a:solidFill>
                <a:schemeClr val="bg1"/>
              </a:solidFill>
            </a:rPr>
            <a:t>Attends Orientation</a:t>
          </a:r>
        </a:p>
        <a:p>
          <a:r>
            <a:rPr lang="en-US" dirty="0" smtClean="0">
              <a:solidFill>
                <a:srgbClr val="FF0000"/>
              </a:solidFill>
            </a:rPr>
            <a:t>(No Show – Attends Partial)</a:t>
          </a:r>
          <a:endParaRPr lang="en-US" dirty="0">
            <a:solidFill>
              <a:srgbClr val="FF0000"/>
            </a:solidFill>
          </a:endParaRPr>
        </a:p>
      </dgm:t>
    </dgm:pt>
    <dgm:pt modelId="{5C487587-F959-45CD-A62A-78E4FBA5C62F}" type="parTrans" cxnId="{CAD25F7B-5E97-4552-9FB6-8FE3AA510570}">
      <dgm:prSet/>
      <dgm:spPr/>
      <dgm:t>
        <a:bodyPr/>
        <a:lstStyle/>
        <a:p>
          <a:endParaRPr lang="en-US"/>
        </a:p>
      </dgm:t>
    </dgm:pt>
    <dgm:pt modelId="{E2C00FD2-96D8-4288-958A-37A419CBDC46}" type="sibTrans" cxnId="{CAD25F7B-5E97-4552-9FB6-8FE3AA510570}">
      <dgm:prSet/>
      <dgm:spPr/>
      <dgm:t>
        <a:bodyPr/>
        <a:lstStyle/>
        <a:p>
          <a:endParaRPr lang="en-US"/>
        </a:p>
      </dgm:t>
    </dgm:pt>
    <dgm:pt modelId="{EFD19BA7-D6D7-4F1B-828D-6D773224DBBE}">
      <dgm:prSet phldrT="[Text]"/>
      <dgm:spPr/>
      <dgm:t>
        <a:bodyPr/>
        <a:lstStyle/>
        <a:p>
          <a:r>
            <a:rPr lang="en-US" b="1" dirty="0" smtClean="0">
              <a:solidFill>
                <a:schemeClr val="bg1"/>
              </a:solidFill>
            </a:rPr>
            <a:t>Attends Class</a:t>
          </a:r>
        </a:p>
        <a:p>
          <a:r>
            <a:rPr lang="en-US" dirty="0" smtClean="0"/>
            <a:t> </a:t>
          </a:r>
          <a:r>
            <a:rPr lang="en-US" dirty="0" smtClean="0">
              <a:solidFill>
                <a:srgbClr val="FF0000"/>
              </a:solidFill>
            </a:rPr>
            <a:t>(Leaves Before Pretesting)</a:t>
          </a:r>
          <a:endParaRPr lang="en-US" dirty="0">
            <a:solidFill>
              <a:srgbClr val="FF0000"/>
            </a:solidFill>
          </a:endParaRPr>
        </a:p>
      </dgm:t>
    </dgm:pt>
    <dgm:pt modelId="{68D41E47-CFA6-4590-B72D-F14941C03FAF}" type="parTrans" cxnId="{2D0EEA05-09D9-4181-8F7A-4D3F59030804}">
      <dgm:prSet/>
      <dgm:spPr/>
      <dgm:t>
        <a:bodyPr/>
        <a:lstStyle/>
        <a:p>
          <a:endParaRPr lang="en-US"/>
        </a:p>
      </dgm:t>
    </dgm:pt>
    <dgm:pt modelId="{0664B9D2-E134-489A-A61E-7C7CAE34FD06}" type="sibTrans" cxnId="{2D0EEA05-09D9-4181-8F7A-4D3F59030804}">
      <dgm:prSet/>
      <dgm:spPr/>
      <dgm:t>
        <a:bodyPr/>
        <a:lstStyle/>
        <a:p>
          <a:endParaRPr lang="en-US"/>
        </a:p>
      </dgm:t>
    </dgm:pt>
    <dgm:pt modelId="{1C13C8DC-57E7-4688-9676-7760B100B412}" type="pres">
      <dgm:prSet presAssocID="{63651118-0F6D-4F11-AC05-CF7B770B72BA}" presName="CompostProcess" presStyleCnt="0">
        <dgm:presLayoutVars>
          <dgm:dir/>
          <dgm:resizeHandles val="exact"/>
        </dgm:presLayoutVars>
      </dgm:prSet>
      <dgm:spPr/>
    </dgm:pt>
    <dgm:pt modelId="{094170F9-E63B-42E6-9E38-1A9A5AEBF45F}" type="pres">
      <dgm:prSet presAssocID="{63651118-0F6D-4F11-AC05-CF7B770B72BA}" presName="arrow" presStyleLbl="bgShp" presStyleIdx="0" presStyleCnt="1"/>
      <dgm:spPr/>
    </dgm:pt>
    <dgm:pt modelId="{9AEDB87D-DED7-446B-884F-5FE05AD53BAD}" type="pres">
      <dgm:prSet presAssocID="{63651118-0F6D-4F11-AC05-CF7B770B72BA}" presName="linearProcess" presStyleCnt="0"/>
      <dgm:spPr/>
    </dgm:pt>
    <dgm:pt modelId="{7ABA39DD-88B7-4FF5-890C-9EDC7918BD2F}" type="pres">
      <dgm:prSet presAssocID="{0F6500F3-7910-42B7-94A0-9B5241548B83}" presName="textNode" presStyleLbl="node1" presStyleIdx="0" presStyleCnt="3" custScaleY="95962" custLinFactNeighborX="-8418" custLinFactNeighborY="594">
        <dgm:presLayoutVars>
          <dgm:bulletEnabled val="1"/>
        </dgm:presLayoutVars>
      </dgm:prSet>
      <dgm:spPr/>
      <dgm:t>
        <a:bodyPr/>
        <a:lstStyle/>
        <a:p>
          <a:endParaRPr lang="en-US"/>
        </a:p>
      </dgm:t>
    </dgm:pt>
    <dgm:pt modelId="{1FDFDB73-0A90-4DEA-B489-51D9194C6CB9}" type="pres">
      <dgm:prSet presAssocID="{725B7F4C-0DCE-438D-8577-ED85033EA854}" presName="sibTrans" presStyleCnt="0"/>
      <dgm:spPr/>
    </dgm:pt>
    <dgm:pt modelId="{36085AA5-78B6-4744-995F-52C4D3B15BDE}" type="pres">
      <dgm:prSet presAssocID="{8B46D8C2-AF7F-47FD-AA6A-5CFA9BFD0B6A}" presName="textNode" presStyleLbl="node1" presStyleIdx="1" presStyleCnt="3">
        <dgm:presLayoutVars>
          <dgm:bulletEnabled val="1"/>
        </dgm:presLayoutVars>
      </dgm:prSet>
      <dgm:spPr/>
      <dgm:t>
        <a:bodyPr/>
        <a:lstStyle/>
        <a:p>
          <a:endParaRPr lang="en-US"/>
        </a:p>
      </dgm:t>
    </dgm:pt>
    <dgm:pt modelId="{9A4BAD30-201A-45D1-82DF-4DFE203E650C}" type="pres">
      <dgm:prSet presAssocID="{E2C00FD2-96D8-4288-958A-37A419CBDC46}" presName="sibTrans" presStyleCnt="0"/>
      <dgm:spPr/>
    </dgm:pt>
    <dgm:pt modelId="{D6174F34-7B02-408F-B207-AA725A57FBEF}" type="pres">
      <dgm:prSet presAssocID="{EFD19BA7-D6D7-4F1B-828D-6D773224DBBE}" presName="textNode" presStyleLbl="node1" presStyleIdx="2" presStyleCnt="3" custLinFactNeighborX="33011">
        <dgm:presLayoutVars>
          <dgm:bulletEnabled val="1"/>
        </dgm:presLayoutVars>
      </dgm:prSet>
      <dgm:spPr/>
      <dgm:t>
        <a:bodyPr/>
        <a:lstStyle/>
        <a:p>
          <a:endParaRPr lang="en-US"/>
        </a:p>
      </dgm:t>
    </dgm:pt>
  </dgm:ptLst>
  <dgm:cxnLst>
    <dgm:cxn modelId="{B28823CC-AB57-4501-9A08-B1A63F22E66F}" type="presOf" srcId="{63651118-0F6D-4F11-AC05-CF7B770B72BA}" destId="{1C13C8DC-57E7-4688-9676-7760B100B412}" srcOrd="0" destOrd="0" presId="urn:microsoft.com/office/officeart/2005/8/layout/hProcess9"/>
    <dgm:cxn modelId="{68E4D9B6-738B-4FC3-B9B0-294D7C92E7D4}" srcId="{63651118-0F6D-4F11-AC05-CF7B770B72BA}" destId="{0F6500F3-7910-42B7-94A0-9B5241548B83}" srcOrd="0" destOrd="0" parTransId="{AC5640C5-E1E3-41F7-834E-7B5A6167F077}" sibTransId="{725B7F4C-0DCE-438D-8577-ED85033EA854}"/>
    <dgm:cxn modelId="{04AC1842-FA5C-437A-822A-C18DCEDDC4B6}" type="presOf" srcId="{0F6500F3-7910-42B7-94A0-9B5241548B83}" destId="{7ABA39DD-88B7-4FF5-890C-9EDC7918BD2F}" srcOrd="0" destOrd="0" presId="urn:microsoft.com/office/officeart/2005/8/layout/hProcess9"/>
    <dgm:cxn modelId="{0A8FE1A8-BCE6-4D37-8FEA-D64019482390}" type="presOf" srcId="{8B46D8C2-AF7F-47FD-AA6A-5CFA9BFD0B6A}" destId="{36085AA5-78B6-4744-995F-52C4D3B15BDE}" srcOrd="0" destOrd="0" presId="urn:microsoft.com/office/officeart/2005/8/layout/hProcess9"/>
    <dgm:cxn modelId="{CAD25F7B-5E97-4552-9FB6-8FE3AA510570}" srcId="{63651118-0F6D-4F11-AC05-CF7B770B72BA}" destId="{8B46D8C2-AF7F-47FD-AA6A-5CFA9BFD0B6A}" srcOrd="1" destOrd="0" parTransId="{5C487587-F959-45CD-A62A-78E4FBA5C62F}" sibTransId="{E2C00FD2-96D8-4288-958A-37A419CBDC46}"/>
    <dgm:cxn modelId="{661CE80C-FC30-4C8E-ABAD-0C488F5D9821}" type="presOf" srcId="{EFD19BA7-D6D7-4F1B-828D-6D773224DBBE}" destId="{D6174F34-7B02-408F-B207-AA725A57FBEF}" srcOrd="0" destOrd="0" presId="urn:microsoft.com/office/officeart/2005/8/layout/hProcess9"/>
    <dgm:cxn modelId="{2D0EEA05-09D9-4181-8F7A-4D3F59030804}" srcId="{63651118-0F6D-4F11-AC05-CF7B770B72BA}" destId="{EFD19BA7-D6D7-4F1B-828D-6D773224DBBE}" srcOrd="2" destOrd="0" parTransId="{68D41E47-CFA6-4590-B72D-F14941C03FAF}" sibTransId="{0664B9D2-E134-489A-A61E-7C7CAE34FD06}"/>
    <dgm:cxn modelId="{8A285EC0-B179-4E87-9BF4-728980CFF110}" type="presParOf" srcId="{1C13C8DC-57E7-4688-9676-7760B100B412}" destId="{094170F9-E63B-42E6-9E38-1A9A5AEBF45F}" srcOrd="0" destOrd="0" presId="urn:microsoft.com/office/officeart/2005/8/layout/hProcess9"/>
    <dgm:cxn modelId="{C7311BB9-6736-44A3-8EA1-BC47D855C0EA}" type="presParOf" srcId="{1C13C8DC-57E7-4688-9676-7760B100B412}" destId="{9AEDB87D-DED7-446B-884F-5FE05AD53BAD}" srcOrd="1" destOrd="0" presId="urn:microsoft.com/office/officeart/2005/8/layout/hProcess9"/>
    <dgm:cxn modelId="{3BEB1BF8-6594-4645-8E86-72BDA233CFAF}" type="presParOf" srcId="{9AEDB87D-DED7-446B-884F-5FE05AD53BAD}" destId="{7ABA39DD-88B7-4FF5-890C-9EDC7918BD2F}" srcOrd="0" destOrd="0" presId="urn:microsoft.com/office/officeart/2005/8/layout/hProcess9"/>
    <dgm:cxn modelId="{4B571FB7-5C03-46BD-99C3-B5E7A22448CF}" type="presParOf" srcId="{9AEDB87D-DED7-446B-884F-5FE05AD53BAD}" destId="{1FDFDB73-0A90-4DEA-B489-51D9194C6CB9}" srcOrd="1" destOrd="0" presId="urn:microsoft.com/office/officeart/2005/8/layout/hProcess9"/>
    <dgm:cxn modelId="{34BFBE18-5823-43AB-897A-216AAE4776C0}" type="presParOf" srcId="{9AEDB87D-DED7-446B-884F-5FE05AD53BAD}" destId="{36085AA5-78B6-4744-995F-52C4D3B15BDE}" srcOrd="2" destOrd="0" presId="urn:microsoft.com/office/officeart/2005/8/layout/hProcess9"/>
    <dgm:cxn modelId="{93F9EEA4-D53D-4CA9-8F4A-D44DE2BF2D06}" type="presParOf" srcId="{9AEDB87D-DED7-446B-884F-5FE05AD53BAD}" destId="{9A4BAD30-201A-45D1-82DF-4DFE203E650C}" srcOrd="3" destOrd="0" presId="urn:microsoft.com/office/officeart/2005/8/layout/hProcess9"/>
    <dgm:cxn modelId="{E5E7722E-3AE9-43B3-83C4-9E79A9186782}" type="presParOf" srcId="{9AEDB87D-DED7-446B-884F-5FE05AD53BAD}" destId="{D6174F34-7B02-408F-B207-AA725A57FBEF}"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993C-9A3E-4366-A905-DF1CFB25CABA}">
      <dsp:nvSpPr>
        <dsp:cNvPr id="0" name=""/>
        <dsp:cNvSpPr/>
      </dsp:nvSpPr>
      <dsp:spPr>
        <a:xfrm>
          <a:off x="438616" y="740208"/>
          <a:ext cx="4144211" cy="2141703"/>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4C3DF-79E0-4C9A-A048-F0D05DD95B48}">
      <dsp:nvSpPr>
        <dsp:cNvPr id="0" name=""/>
        <dsp:cNvSpPr/>
      </dsp:nvSpPr>
      <dsp:spPr>
        <a:xfrm>
          <a:off x="523464" y="1034980"/>
          <a:ext cx="1924438"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7.31.17</a:t>
          </a:r>
        </a:p>
        <a:p>
          <a:pPr lvl="0" algn="l" defTabSz="444500">
            <a:lnSpc>
              <a:spcPct val="100000"/>
            </a:lnSpc>
            <a:spcBef>
              <a:spcPct val="0"/>
            </a:spcBef>
            <a:spcAft>
              <a:spcPts val="0"/>
            </a:spcAft>
          </a:pPr>
          <a:r>
            <a:rPr lang="en-US" sz="1800" kern="1200" dirty="0" smtClean="0">
              <a:solidFill>
                <a:schemeClr val="bg1"/>
              </a:solidFill>
            </a:rPr>
            <a:t>2016-2017 </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r>
            <a:rPr lang="en-US" sz="1800" kern="1200" dirty="0" smtClean="0">
              <a:solidFill>
                <a:schemeClr val="bg1"/>
              </a:solidFill>
            </a:rPr>
            <a:t> Column H</a:t>
          </a:r>
        </a:p>
        <a:p>
          <a:pPr lvl="0" algn="l" defTabSz="444500">
            <a:lnSpc>
              <a:spcPct val="100000"/>
            </a:lnSpc>
            <a:spcBef>
              <a:spcPct val="0"/>
            </a:spcBef>
            <a:spcAft>
              <a:spcPts val="0"/>
            </a:spcAft>
          </a:pPr>
          <a:endParaRPr lang="en-US" sz="900" kern="1200" dirty="0" smtClean="0">
            <a:solidFill>
              <a:schemeClr val="bg1"/>
            </a:solidFill>
          </a:endParaRPr>
        </a:p>
        <a:p>
          <a:pPr lvl="0" algn="l" defTabSz="444500">
            <a:lnSpc>
              <a:spcPct val="90000"/>
            </a:lnSpc>
            <a:spcBef>
              <a:spcPct val="0"/>
            </a:spcBef>
            <a:spcAft>
              <a:spcPct val="35000"/>
            </a:spcAft>
          </a:pPr>
          <a:r>
            <a:rPr lang="en-US" sz="3600" b="1" kern="1200" dirty="0" smtClean="0">
              <a:solidFill>
                <a:schemeClr val="bg1"/>
              </a:solidFill>
            </a:rPr>
            <a:t>64.96%</a:t>
          </a:r>
          <a:endParaRPr lang="en-US" sz="3600" b="1" kern="1200" dirty="0">
            <a:solidFill>
              <a:schemeClr val="bg1"/>
            </a:solidFill>
          </a:endParaRPr>
        </a:p>
      </dsp:txBody>
      <dsp:txXfrm>
        <a:off x="523464" y="1034980"/>
        <a:ext cx="1924438" cy="1832201"/>
      </dsp:txXfrm>
    </dsp:sp>
    <dsp:sp modelId="{F9F78860-5E21-4BE5-86BF-2D4E45B45C8A}">
      <dsp:nvSpPr>
        <dsp:cNvPr id="0" name=""/>
        <dsp:cNvSpPr/>
      </dsp:nvSpPr>
      <dsp:spPr>
        <a:xfrm>
          <a:off x="2455614" y="1034980"/>
          <a:ext cx="2100524"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7.16.18  </a:t>
          </a:r>
        </a:p>
        <a:p>
          <a:pPr lvl="0" algn="l" defTabSz="444500">
            <a:lnSpc>
              <a:spcPct val="100000"/>
            </a:lnSpc>
            <a:spcBef>
              <a:spcPct val="0"/>
            </a:spcBef>
            <a:spcAft>
              <a:spcPts val="0"/>
            </a:spcAft>
          </a:pPr>
          <a:r>
            <a:rPr lang="en-US" sz="1800" kern="1200" dirty="0" smtClean="0">
              <a:solidFill>
                <a:schemeClr val="bg1"/>
              </a:solidFill>
            </a:rPr>
            <a:t>   2017-2018</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p>
        <a:p>
          <a:pPr lvl="0" algn="l" defTabSz="444500">
            <a:lnSpc>
              <a:spcPct val="100000"/>
            </a:lnSpc>
            <a:spcBef>
              <a:spcPct val="0"/>
            </a:spcBef>
            <a:spcAft>
              <a:spcPts val="0"/>
            </a:spcAft>
          </a:pPr>
          <a:r>
            <a:rPr lang="en-US" sz="1800" kern="1200" dirty="0" smtClean="0">
              <a:solidFill>
                <a:schemeClr val="bg1"/>
              </a:solidFill>
            </a:rPr>
            <a:t>   Column H</a:t>
          </a:r>
        </a:p>
        <a:p>
          <a:pPr lvl="0" algn="l" defTabSz="444500">
            <a:lnSpc>
              <a:spcPct val="100000"/>
            </a:lnSpc>
            <a:spcBef>
              <a:spcPct val="0"/>
            </a:spcBef>
            <a:spcAft>
              <a:spcPts val="0"/>
            </a:spcAft>
          </a:pPr>
          <a:endParaRPr lang="en-US" sz="800" kern="1200" dirty="0" smtClean="0">
            <a:solidFill>
              <a:schemeClr val="bg1"/>
            </a:solidFill>
          </a:endParaRPr>
        </a:p>
        <a:p>
          <a:pPr lvl="0" algn="l" defTabSz="444500">
            <a:lnSpc>
              <a:spcPct val="90000"/>
            </a:lnSpc>
            <a:spcBef>
              <a:spcPct val="0"/>
            </a:spcBef>
            <a:spcAft>
              <a:spcPct val="35000"/>
            </a:spcAft>
          </a:pPr>
          <a:r>
            <a:rPr lang="en-US" sz="2700" b="1" kern="1200" dirty="0" smtClean="0">
              <a:solidFill>
                <a:schemeClr val="bg1"/>
              </a:solidFill>
            </a:rPr>
            <a:t> </a:t>
          </a:r>
          <a:r>
            <a:rPr lang="en-US" sz="3600" b="1" kern="1200" dirty="0" smtClean="0">
              <a:solidFill>
                <a:schemeClr val="bg1"/>
              </a:solidFill>
            </a:rPr>
            <a:t>70.21%</a:t>
          </a:r>
          <a:endParaRPr lang="en-US" sz="3600" b="1" kern="1200" dirty="0">
            <a:solidFill>
              <a:schemeClr val="bg1"/>
            </a:solidFill>
          </a:endParaRPr>
        </a:p>
      </dsp:txBody>
      <dsp:txXfrm>
        <a:off x="2455614" y="1034980"/>
        <a:ext cx="2100524" cy="1832201"/>
      </dsp:txXfrm>
    </dsp:sp>
    <dsp:sp modelId="{250BFB7F-2AC0-42D0-93E5-CAC2B552A472}">
      <dsp:nvSpPr>
        <dsp:cNvPr id="0" name=""/>
        <dsp:cNvSpPr/>
      </dsp:nvSpPr>
      <dsp:spPr>
        <a:xfrm>
          <a:off x="3708005" y="292037"/>
          <a:ext cx="809788" cy="809788"/>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5712E-2DC8-47C2-9294-3F5A9DB7E005}">
      <dsp:nvSpPr>
        <dsp:cNvPr id="0" name=""/>
        <dsp:cNvSpPr/>
      </dsp:nvSpPr>
      <dsp:spPr>
        <a:xfrm>
          <a:off x="429488" y="482960"/>
          <a:ext cx="762153" cy="261183"/>
        </a:xfrm>
        <a:prstGeom prst="rect">
          <a:avLst/>
        </a:prstGeom>
        <a:solidFill>
          <a:srgbClr val="FFC000"/>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41B6D-B56F-4F23-9FBC-E33399688F30}">
      <dsp:nvSpPr>
        <dsp:cNvPr id="0" name=""/>
        <dsp:cNvSpPr/>
      </dsp:nvSpPr>
      <dsp:spPr>
        <a:xfrm>
          <a:off x="2338585" y="938670"/>
          <a:ext cx="476" cy="1749928"/>
        </a:xfrm>
        <a:prstGeom prst="line">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993C-9A3E-4366-A905-DF1CFB25CABA}">
      <dsp:nvSpPr>
        <dsp:cNvPr id="0" name=""/>
        <dsp:cNvSpPr/>
      </dsp:nvSpPr>
      <dsp:spPr>
        <a:xfrm>
          <a:off x="438616" y="740208"/>
          <a:ext cx="4144211" cy="2141703"/>
        </a:xfrm>
        <a:prstGeom prst="rect">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04C3DF-79E0-4C9A-A048-F0D05DD95B48}">
      <dsp:nvSpPr>
        <dsp:cNvPr id="0" name=""/>
        <dsp:cNvSpPr/>
      </dsp:nvSpPr>
      <dsp:spPr>
        <a:xfrm>
          <a:off x="523464" y="1034980"/>
          <a:ext cx="1924438"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7-.13.18</a:t>
          </a:r>
        </a:p>
        <a:p>
          <a:pPr lvl="0" algn="l" defTabSz="444500">
            <a:lnSpc>
              <a:spcPct val="100000"/>
            </a:lnSpc>
            <a:spcBef>
              <a:spcPct val="0"/>
            </a:spcBef>
            <a:spcAft>
              <a:spcPts val="0"/>
            </a:spcAft>
          </a:pPr>
          <a:r>
            <a:rPr lang="en-US" sz="1800" kern="1200" dirty="0" smtClean="0">
              <a:solidFill>
                <a:schemeClr val="bg1"/>
              </a:solidFill>
            </a:rPr>
            <a:t>2017-2018 </a:t>
          </a:r>
        </a:p>
        <a:p>
          <a:pPr lvl="0" algn="l" defTabSz="444500">
            <a:lnSpc>
              <a:spcPct val="100000"/>
            </a:lnSpc>
            <a:spcBef>
              <a:spcPct val="0"/>
            </a:spcBef>
            <a:spcAft>
              <a:spcPts val="0"/>
            </a:spcAft>
          </a:pPr>
          <a:r>
            <a:rPr lang="en-US" sz="1800" kern="1200" dirty="0" smtClean="0">
              <a:solidFill>
                <a:schemeClr val="bg1"/>
              </a:solidFill>
            </a:rPr>
            <a:t>ABE/ASE</a:t>
          </a:r>
        </a:p>
        <a:p>
          <a:pPr lvl="0" algn="l" defTabSz="444500">
            <a:lnSpc>
              <a:spcPct val="100000"/>
            </a:lnSpc>
            <a:spcBef>
              <a:spcPct val="0"/>
            </a:spcBef>
            <a:spcAft>
              <a:spcPts val="0"/>
            </a:spcAft>
          </a:pPr>
          <a:r>
            <a:rPr lang="en-US" sz="1800" kern="1200" dirty="0" smtClean="0">
              <a:solidFill>
                <a:schemeClr val="bg1"/>
              </a:solidFill>
            </a:rPr>
            <a:t>NRS </a:t>
          </a:r>
          <a:r>
            <a:rPr lang="en-US" sz="1800" b="1" kern="1200" dirty="0" smtClean="0">
              <a:solidFill>
                <a:schemeClr val="bg1"/>
              </a:solidFill>
            </a:rPr>
            <a:t>Table 4C</a:t>
          </a:r>
          <a:r>
            <a:rPr lang="en-US" sz="1800" kern="1200" dirty="0" smtClean="0">
              <a:solidFill>
                <a:schemeClr val="bg1"/>
              </a:solidFill>
            </a:rPr>
            <a:t> Column H</a:t>
          </a:r>
        </a:p>
        <a:p>
          <a:pPr lvl="0" algn="l" defTabSz="444500">
            <a:lnSpc>
              <a:spcPct val="100000"/>
            </a:lnSpc>
            <a:spcBef>
              <a:spcPct val="0"/>
            </a:spcBef>
            <a:spcAft>
              <a:spcPts val="0"/>
            </a:spcAft>
          </a:pPr>
          <a:endParaRPr lang="en-US" sz="900" kern="1200" dirty="0" smtClean="0">
            <a:solidFill>
              <a:schemeClr val="bg1"/>
            </a:solidFill>
          </a:endParaRPr>
        </a:p>
        <a:p>
          <a:pPr lvl="0" algn="l" defTabSz="444500">
            <a:lnSpc>
              <a:spcPct val="90000"/>
            </a:lnSpc>
            <a:spcBef>
              <a:spcPct val="0"/>
            </a:spcBef>
            <a:spcAft>
              <a:spcPct val="35000"/>
            </a:spcAft>
          </a:pPr>
          <a:r>
            <a:rPr lang="en-US" sz="3600" b="1" kern="1200" dirty="0" smtClean="0">
              <a:solidFill>
                <a:schemeClr val="bg1"/>
              </a:solidFill>
            </a:rPr>
            <a:t>69.34%</a:t>
          </a:r>
          <a:endParaRPr lang="en-US" sz="3600" b="1" kern="1200" dirty="0">
            <a:solidFill>
              <a:schemeClr val="bg1"/>
            </a:solidFill>
          </a:endParaRPr>
        </a:p>
      </dsp:txBody>
      <dsp:txXfrm>
        <a:off x="523464" y="1034980"/>
        <a:ext cx="1924438" cy="1832201"/>
      </dsp:txXfrm>
    </dsp:sp>
    <dsp:sp modelId="{F9F78860-5E21-4BE5-86BF-2D4E45B45C8A}">
      <dsp:nvSpPr>
        <dsp:cNvPr id="0" name=""/>
        <dsp:cNvSpPr/>
      </dsp:nvSpPr>
      <dsp:spPr>
        <a:xfrm>
          <a:off x="2455614" y="1034980"/>
          <a:ext cx="2100524" cy="18322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444500">
            <a:lnSpc>
              <a:spcPct val="100000"/>
            </a:lnSpc>
            <a:spcBef>
              <a:spcPct val="0"/>
            </a:spcBef>
            <a:spcAft>
              <a:spcPts val="0"/>
            </a:spcAft>
          </a:pPr>
          <a:r>
            <a:rPr lang="en-US" sz="1000" kern="1200" dirty="0" smtClean="0">
              <a:solidFill>
                <a:schemeClr val="bg1"/>
              </a:solidFill>
            </a:rPr>
            <a:t>                 7.16.18  </a:t>
          </a:r>
        </a:p>
        <a:p>
          <a:pPr lvl="0" algn="l" defTabSz="444500">
            <a:lnSpc>
              <a:spcPct val="100000"/>
            </a:lnSpc>
            <a:spcBef>
              <a:spcPct val="0"/>
            </a:spcBef>
            <a:spcAft>
              <a:spcPts val="0"/>
            </a:spcAft>
          </a:pPr>
          <a:r>
            <a:rPr lang="en-US" sz="1800" kern="1200" dirty="0" smtClean="0">
              <a:solidFill>
                <a:schemeClr val="bg1"/>
              </a:solidFill>
            </a:rPr>
            <a:t>   2017-2018</a:t>
          </a:r>
        </a:p>
        <a:p>
          <a:pPr lvl="0" algn="l" defTabSz="444500">
            <a:lnSpc>
              <a:spcPct val="100000"/>
            </a:lnSpc>
            <a:spcBef>
              <a:spcPct val="0"/>
            </a:spcBef>
            <a:spcAft>
              <a:spcPts val="0"/>
            </a:spcAft>
          </a:pPr>
          <a:r>
            <a:rPr lang="en-US" sz="1800" kern="1200" dirty="0" smtClean="0">
              <a:solidFill>
                <a:schemeClr val="bg1"/>
              </a:solidFill>
            </a:rPr>
            <a:t>   ELL</a:t>
          </a:r>
        </a:p>
        <a:p>
          <a:pPr lvl="0" algn="l" defTabSz="444500">
            <a:lnSpc>
              <a:spcPct val="100000"/>
            </a:lnSpc>
            <a:spcBef>
              <a:spcPct val="0"/>
            </a:spcBef>
            <a:spcAft>
              <a:spcPts val="0"/>
            </a:spcAft>
          </a:pPr>
          <a:r>
            <a:rPr lang="en-US" sz="1800" kern="1200" dirty="0" smtClean="0">
              <a:solidFill>
                <a:schemeClr val="bg1"/>
              </a:solidFill>
            </a:rPr>
            <a:t>   NRS  </a:t>
          </a:r>
          <a:r>
            <a:rPr lang="en-US" sz="1800" b="1" kern="1200" dirty="0" smtClean="0">
              <a:solidFill>
                <a:schemeClr val="bg1"/>
              </a:solidFill>
            </a:rPr>
            <a:t>Table 4C</a:t>
          </a:r>
        </a:p>
        <a:p>
          <a:pPr lvl="0" algn="l" defTabSz="444500">
            <a:lnSpc>
              <a:spcPct val="100000"/>
            </a:lnSpc>
            <a:spcBef>
              <a:spcPct val="0"/>
            </a:spcBef>
            <a:spcAft>
              <a:spcPts val="0"/>
            </a:spcAft>
          </a:pPr>
          <a:r>
            <a:rPr lang="en-US" sz="1800" kern="1200" dirty="0" smtClean="0">
              <a:solidFill>
                <a:schemeClr val="bg1"/>
              </a:solidFill>
            </a:rPr>
            <a:t>   Column H</a:t>
          </a:r>
        </a:p>
        <a:p>
          <a:pPr lvl="0" algn="l" defTabSz="444500">
            <a:lnSpc>
              <a:spcPct val="100000"/>
            </a:lnSpc>
            <a:spcBef>
              <a:spcPct val="0"/>
            </a:spcBef>
            <a:spcAft>
              <a:spcPts val="0"/>
            </a:spcAft>
          </a:pPr>
          <a:endParaRPr lang="en-US" sz="800" kern="1200" dirty="0" smtClean="0">
            <a:solidFill>
              <a:schemeClr val="bg1"/>
            </a:solidFill>
          </a:endParaRPr>
        </a:p>
        <a:p>
          <a:pPr lvl="0" algn="l" defTabSz="444500">
            <a:lnSpc>
              <a:spcPct val="90000"/>
            </a:lnSpc>
            <a:spcBef>
              <a:spcPct val="0"/>
            </a:spcBef>
            <a:spcAft>
              <a:spcPct val="35000"/>
            </a:spcAft>
          </a:pPr>
          <a:r>
            <a:rPr lang="en-US" sz="2700" kern="1200" dirty="0" smtClean="0">
              <a:solidFill>
                <a:schemeClr val="bg1"/>
              </a:solidFill>
            </a:rPr>
            <a:t>  </a:t>
          </a:r>
          <a:r>
            <a:rPr lang="en-US" sz="3600" b="1" kern="1200" dirty="0" smtClean="0">
              <a:solidFill>
                <a:schemeClr val="bg1"/>
              </a:solidFill>
            </a:rPr>
            <a:t>74.75%</a:t>
          </a:r>
          <a:endParaRPr lang="en-US" sz="3600" b="1" kern="1200" dirty="0">
            <a:solidFill>
              <a:schemeClr val="bg1"/>
            </a:solidFill>
          </a:endParaRPr>
        </a:p>
      </dsp:txBody>
      <dsp:txXfrm>
        <a:off x="2455614" y="1034980"/>
        <a:ext cx="2100524" cy="1832201"/>
      </dsp:txXfrm>
    </dsp:sp>
    <dsp:sp modelId="{250BFB7F-2AC0-42D0-93E5-CAC2B552A472}">
      <dsp:nvSpPr>
        <dsp:cNvPr id="0" name=""/>
        <dsp:cNvSpPr/>
      </dsp:nvSpPr>
      <dsp:spPr>
        <a:xfrm>
          <a:off x="3708005" y="292037"/>
          <a:ext cx="809788" cy="809788"/>
        </a:xfrm>
        <a:prstGeom prst="plus">
          <a:avLst>
            <a:gd name="adj" fmla="val 328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5712E-2DC8-47C2-9294-3F5A9DB7E005}">
      <dsp:nvSpPr>
        <dsp:cNvPr id="0" name=""/>
        <dsp:cNvSpPr/>
      </dsp:nvSpPr>
      <dsp:spPr>
        <a:xfrm>
          <a:off x="429488" y="482960"/>
          <a:ext cx="762153" cy="261183"/>
        </a:xfrm>
        <a:prstGeom prst="rect">
          <a:avLst/>
        </a:prstGeom>
        <a:solidFill>
          <a:srgbClr val="FFC000"/>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D41B6D-B56F-4F23-9FBC-E33399688F30}">
      <dsp:nvSpPr>
        <dsp:cNvPr id="0" name=""/>
        <dsp:cNvSpPr/>
      </dsp:nvSpPr>
      <dsp:spPr>
        <a:xfrm>
          <a:off x="2500817" y="1016857"/>
          <a:ext cx="476" cy="1749928"/>
        </a:xfrm>
        <a:prstGeom prst="line">
          <a:avLst/>
        </a:pr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170F9-E63B-42E6-9E38-1A9A5AEBF45F}">
      <dsp:nvSpPr>
        <dsp:cNvPr id="0" name=""/>
        <dsp:cNvSpPr/>
      </dsp:nvSpPr>
      <dsp:spPr>
        <a:xfrm>
          <a:off x="679163" y="0"/>
          <a:ext cx="7697182" cy="448461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BA39DD-88B7-4FF5-890C-9EDC7918BD2F}">
      <dsp:nvSpPr>
        <dsp:cNvPr id="0" name=""/>
        <dsp:cNvSpPr/>
      </dsp:nvSpPr>
      <dsp:spPr>
        <a:xfrm>
          <a:off x="197263" y="1392256"/>
          <a:ext cx="2716652" cy="17214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Registers </a:t>
          </a:r>
          <a:r>
            <a:rPr lang="en-US" sz="2300" b="1" i="1" kern="1200" dirty="0" smtClean="0">
              <a:solidFill>
                <a:schemeClr val="bg1"/>
              </a:solidFill>
            </a:rPr>
            <a:t>for </a:t>
          </a:r>
        </a:p>
        <a:p>
          <a:pPr lvl="0" algn="ctr" defTabSz="1022350">
            <a:lnSpc>
              <a:spcPct val="90000"/>
            </a:lnSpc>
            <a:spcBef>
              <a:spcPct val="0"/>
            </a:spcBef>
            <a:spcAft>
              <a:spcPct val="35000"/>
            </a:spcAft>
          </a:pPr>
          <a:r>
            <a:rPr lang="en-US" sz="2300" b="1" kern="1200" dirty="0" smtClean="0">
              <a:solidFill>
                <a:schemeClr val="bg1"/>
              </a:solidFill>
            </a:rPr>
            <a:t>Orientation</a:t>
          </a:r>
        </a:p>
        <a:p>
          <a:pPr lvl="0" algn="ctr" defTabSz="1022350">
            <a:lnSpc>
              <a:spcPct val="90000"/>
            </a:lnSpc>
            <a:spcBef>
              <a:spcPct val="0"/>
            </a:spcBef>
            <a:spcAft>
              <a:spcPct val="35000"/>
            </a:spcAft>
          </a:pPr>
          <a:r>
            <a:rPr lang="en-US" sz="2300" kern="1200" dirty="0" smtClean="0">
              <a:solidFill>
                <a:srgbClr val="FF0000"/>
              </a:solidFill>
            </a:rPr>
            <a:t>(No Show) </a:t>
          </a:r>
          <a:endParaRPr lang="en-US" sz="2300" kern="1200" dirty="0">
            <a:solidFill>
              <a:srgbClr val="FF0000"/>
            </a:solidFill>
          </a:endParaRPr>
        </a:p>
      </dsp:txBody>
      <dsp:txXfrm>
        <a:off x="281295" y="1476288"/>
        <a:ext cx="2548588" cy="1553344"/>
      </dsp:txXfrm>
    </dsp:sp>
    <dsp:sp modelId="{36085AA5-78B6-4744-995F-52C4D3B15BDE}">
      <dsp:nvSpPr>
        <dsp:cNvPr id="0" name=""/>
        <dsp:cNvSpPr/>
      </dsp:nvSpPr>
      <dsp:spPr>
        <a:xfrm>
          <a:off x="3169428" y="1345383"/>
          <a:ext cx="2716652" cy="17938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Attends Orientation</a:t>
          </a:r>
        </a:p>
        <a:p>
          <a:pPr lvl="0" algn="ctr" defTabSz="1022350">
            <a:lnSpc>
              <a:spcPct val="90000"/>
            </a:lnSpc>
            <a:spcBef>
              <a:spcPct val="0"/>
            </a:spcBef>
            <a:spcAft>
              <a:spcPct val="35000"/>
            </a:spcAft>
          </a:pPr>
          <a:r>
            <a:rPr lang="en-US" sz="2300" kern="1200" dirty="0" smtClean="0">
              <a:solidFill>
                <a:srgbClr val="FF0000"/>
              </a:solidFill>
            </a:rPr>
            <a:t>(No Show – Attends Partial)</a:t>
          </a:r>
          <a:endParaRPr lang="en-US" sz="2300" kern="1200" dirty="0">
            <a:solidFill>
              <a:srgbClr val="FF0000"/>
            </a:solidFill>
          </a:endParaRPr>
        </a:p>
      </dsp:txBody>
      <dsp:txXfrm>
        <a:off x="3256996" y="1432951"/>
        <a:ext cx="2541516" cy="1618708"/>
      </dsp:txXfrm>
    </dsp:sp>
    <dsp:sp modelId="{D6174F34-7B02-408F-B207-AA725A57FBEF}">
      <dsp:nvSpPr>
        <dsp:cNvPr id="0" name=""/>
        <dsp:cNvSpPr/>
      </dsp:nvSpPr>
      <dsp:spPr>
        <a:xfrm>
          <a:off x="6199552" y="1345383"/>
          <a:ext cx="2716652" cy="17938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bg1"/>
              </a:solidFill>
            </a:rPr>
            <a:t>Attends Class</a:t>
          </a:r>
        </a:p>
        <a:p>
          <a:pPr lvl="0" algn="ctr" defTabSz="1022350">
            <a:lnSpc>
              <a:spcPct val="90000"/>
            </a:lnSpc>
            <a:spcBef>
              <a:spcPct val="0"/>
            </a:spcBef>
            <a:spcAft>
              <a:spcPct val="35000"/>
            </a:spcAft>
          </a:pPr>
          <a:r>
            <a:rPr lang="en-US" sz="2300" kern="1200" dirty="0" smtClean="0"/>
            <a:t> </a:t>
          </a:r>
          <a:r>
            <a:rPr lang="en-US" sz="2300" kern="1200" dirty="0" smtClean="0">
              <a:solidFill>
                <a:srgbClr val="FF0000"/>
              </a:solidFill>
            </a:rPr>
            <a:t>(Leaves Before Pretesting)</a:t>
          </a:r>
          <a:endParaRPr lang="en-US" sz="2300" kern="1200" dirty="0">
            <a:solidFill>
              <a:srgbClr val="FF0000"/>
            </a:solidFill>
          </a:endParaRPr>
        </a:p>
      </dsp:txBody>
      <dsp:txXfrm>
        <a:off x="6287120" y="1432951"/>
        <a:ext cx="2541516" cy="1618708"/>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10/10/2018</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3092828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615914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261000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3055279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1098141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3304903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580811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2939518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3846361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1807142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2649066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117112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1502285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2451299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26</a:t>
            </a:fld>
            <a:endParaRPr lang="en-US" dirty="0"/>
          </a:p>
        </p:txBody>
      </p:sp>
    </p:spTree>
    <p:extLst>
      <p:ext uri="{BB962C8B-B14F-4D97-AF65-F5344CB8AC3E}">
        <p14:creationId xmlns:p14="http://schemas.microsoft.com/office/powerpoint/2010/main" val="2649066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27</a:t>
            </a:fld>
            <a:endParaRPr lang="en-US" dirty="0"/>
          </a:p>
        </p:txBody>
      </p:sp>
    </p:spTree>
    <p:extLst>
      <p:ext uri="{BB962C8B-B14F-4D97-AF65-F5344CB8AC3E}">
        <p14:creationId xmlns:p14="http://schemas.microsoft.com/office/powerpoint/2010/main" val="1863937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28</a:t>
            </a:fld>
            <a:endParaRPr lang="en-US" dirty="0"/>
          </a:p>
        </p:txBody>
      </p:sp>
    </p:spTree>
    <p:extLst>
      <p:ext uri="{BB962C8B-B14F-4D97-AF65-F5344CB8AC3E}">
        <p14:creationId xmlns:p14="http://schemas.microsoft.com/office/powerpoint/2010/main" val="4288542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29</a:t>
            </a:fld>
            <a:endParaRPr lang="en-US" dirty="0"/>
          </a:p>
        </p:txBody>
      </p:sp>
    </p:spTree>
    <p:extLst>
      <p:ext uri="{BB962C8B-B14F-4D97-AF65-F5344CB8AC3E}">
        <p14:creationId xmlns:p14="http://schemas.microsoft.com/office/powerpoint/2010/main" val="841482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1133791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30</a:t>
            </a:fld>
            <a:endParaRPr lang="en-US" dirty="0"/>
          </a:p>
        </p:txBody>
      </p:sp>
    </p:spTree>
    <p:extLst>
      <p:ext uri="{BB962C8B-B14F-4D97-AF65-F5344CB8AC3E}">
        <p14:creationId xmlns:p14="http://schemas.microsoft.com/office/powerpoint/2010/main" val="839391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31</a:t>
            </a:fld>
            <a:endParaRPr lang="en-US" dirty="0"/>
          </a:p>
        </p:txBody>
      </p:sp>
    </p:spTree>
    <p:extLst>
      <p:ext uri="{BB962C8B-B14F-4D97-AF65-F5344CB8AC3E}">
        <p14:creationId xmlns:p14="http://schemas.microsoft.com/office/powerpoint/2010/main" val="623629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32</a:t>
            </a:fld>
            <a:endParaRPr lang="en-US" dirty="0"/>
          </a:p>
        </p:txBody>
      </p:sp>
    </p:spTree>
    <p:extLst>
      <p:ext uri="{BB962C8B-B14F-4D97-AF65-F5344CB8AC3E}">
        <p14:creationId xmlns:p14="http://schemas.microsoft.com/office/powerpoint/2010/main" val="1707018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28512804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9301706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33752491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36</a:t>
            </a:fld>
            <a:endParaRPr lang="en-US" dirty="0"/>
          </a:p>
        </p:txBody>
      </p:sp>
    </p:spTree>
    <p:extLst>
      <p:ext uri="{BB962C8B-B14F-4D97-AF65-F5344CB8AC3E}">
        <p14:creationId xmlns:p14="http://schemas.microsoft.com/office/powerpoint/2010/main" val="36818708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10903492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24168039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374295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19107824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41829453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a:p>
        </p:txBody>
      </p:sp>
    </p:spTree>
    <p:extLst>
      <p:ext uri="{BB962C8B-B14F-4D97-AF65-F5344CB8AC3E}">
        <p14:creationId xmlns:p14="http://schemas.microsoft.com/office/powerpoint/2010/main" val="16211363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42</a:t>
            </a:fld>
            <a:endParaRPr lang="en-US"/>
          </a:p>
        </p:txBody>
      </p:sp>
    </p:spTree>
    <p:extLst>
      <p:ext uri="{BB962C8B-B14F-4D97-AF65-F5344CB8AC3E}">
        <p14:creationId xmlns:p14="http://schemas.microsoft.com/office/powerpoint/2010/main" val="22387037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a:p>
        </p:txBody>
      </p:sp>
    </p:spTree>
    <p:extLst>
      <p:ext uri="{BB962C8B-B14F-4D97-AF65-F5344CB8AC3E}">
        <p14:creationId xmlns:p14="http://schemas.microsoft.com/office/powerpoint/2010/main" val="2204074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37012727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dirty="0"/>
          </a:p>
        </p:txBody>
      </p:sp>
    </p:spTree>
    <p:extLst>
      <p:ext uri="{BB962C8B-B14F-4D97-AF65-F5344CB8AC3E}">
        <p14:creationId xmlns:p14="http://schemas.microsoft.com/office/powerpoint/2010/main" val="42580503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dirty="0"/>
          </a:p>
        </p:txBody>
      </p:sp>
    </p:spTree>
    <p:extLst>
      <p:ext uri="{BB962C8B-B14F-4D97-AF65-F5344CB8AC3E}">
        <p14:creationId xmlns:p14="http://schemas.microsoft.com/office/powerpoint/2010/main" val="23699304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20603148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941422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20767373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17621312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dirty="0"/>
          </a:p>
        </p:txBody>
      </p:sp>
    </p:spTree>
    <p:extLst>
      <p:ext uri="{BB962C8B-B14F-4D97-AF65-F5344CB8AC3E}">
        <p14:creationId xmlns:p14="http://schemas.microsoft.com/office/powerpoint/2010/main" val="30908750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7090709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13584970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3050970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2509680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25143503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18269706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138254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14005332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23751871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61</a:t>
            </a:fld>
            <a:endParaRPr lang="en-US" dirty="0"/>
          </a:p>
        </p:txBody>
      </p:sp>
    </p:spTree>
    <p:extLst>
      <p:ext uri="{BB962C8B-B14F-4D97-AF65-F5344CB8AC3E}">
        <p14:creationId xmlns:p14="http://schemas.microsoft.com/office/powerpoint/2010/main" val="28718641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62</a:t>
            </a:fld>
            <a:endParaRPr lang="en-US" dirty="0"/>
          </a:p>
        </p:txBody>
      </p:sp>
    </p:spTree>
    <p:extLst>
      <p:ext uri="{BB962C8B-B14F-4D97-AF65-F5344CB8AC3E}">
        <p14:creationId xmlns:p14="http://schemas.microsoft.com/office/powerpoint/2010/main" val="38741822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63</a:t>
            </a:fld>
            <a:endParaRPr lang="en-US" dirty="0"/>
          </a:p>
        </p:txBody>
      </p:sp>
    </p:spTree>
    <p:extLst>
      <p:ext uri="{BB962C8B-B14F-4D97-AF65-F5344CB8AC3E}">
        <p14:creationId xmlns:p14="http://schemas.microsoft.com/office/powerpoint/2010/main" val="411273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771158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10/10/2018</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10/10/2018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10/10/2018</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10/10/2018</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10/10/2018</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10/10/2018</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10/10/2018</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pn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5.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5.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hyperlink" Target="mailto:cjones@dwd.in.gov"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hyperlink" Target="mailto:adulted@dwd.in.gov"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40.png"/><Relationship Id="rId5" Type="http://schemas.microsoft.com/office/2007/relationships/hdphoto" Target="../media/hdphoto1.wdp"/><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6.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mailto:WorkINdiana@dwd.in.gov"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mailto:bsisco@dwd.in.gov"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9.png"/><Relationship Id="rId4" Type="http://schemas.openxmlformats.org/officeDocument/2006/relationships/image" Target="../media/image17.png"/></Relationships>
</file>

<file path=ppt/slides/_rels/slide56.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4.png"/><Relationship Id="rId7" Type="http://schemas.openxmlformats.org/officeDocument/2006/relationships/image" Target="../media/image62.jpe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17.png"/><Relationship Id="rId9" Type="http://schemas.openxmlformats.org/officeDocument/2006/relationships/image" Target="../media/image64.jpeg"/></Relationships>
</file>

<file path=ppt/slides/_rels/slide57.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4.png"/><Relationship Id="rId7"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chart" Target="../charts/chart1.xml"/><Relationship Id="rId4" Type="http://schemas.openxmlformats.org/officeDocument/2006/relationships/image" Target="../media/image17.png"/></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016836" cy="1569660"/>
          </a:xfrm>
          <a:prstGeom prst="rect">
            <a:avLst/>
          </a:prstGeom>
        </p:spPr>
        <p:txBody>
          <a:bodyPr wrap="square">
            <a:spAutoFit/>
          </a:bodyPr>
          <a:lstStyle/>
          <a:p>
            <a:r>
              <a:rPr lang="en-US" sz="4800" b="1" dirty="0"/>
              <a:t>Adult Education and Workforce Development Statewide Webinar</a:t>
            </a:r>
            <a:endParaRPr lang="en-US" sz="4800" dirty="0"/>
          </a:p>
        </p:txBody>
      </p:sp>
      <p:sp>
        <p:nvSpPr>
          <p:cNvPr id="6" name="Rectangle 5"/>
          <p:cNvSpPr/>
          <p:nvPr/>
        </p:nvSpPr>
        <p:spPr>
          <a:xfrm>
            <a:off x="1129146" y="2924451"/>
            <a:ext cx="9975273" cy="1846659"/>
          </a:xfrm>
          <a:prstGeom prst="rect">
            <a:avLst/>
          </a:prstGeom>
        </p:spPr>
        <p:txBody>
          <a:bodyPr wrap="square">
            <a:spAutoFit/>
          </a:bodyPr>
          <a:lstStyle/>
          <a:p>
            <a:pPr>
              <a:defRPr/>
            </a:pPr>
            <a:r>
              <a:rPr lang="en-US" sz="2800" b="1" dirty="0" smtClean="0">
                <a:solidFill>
                  <a:schemeClr val="tx1">
                    <a:lumMod val="75000"/>
                  </a:schemeClr>
                </a:solidFill>
              </a:rPr>
              <a:t>July 18, </a:t>
            </a:r>
            <a:r>
              <a:rPr lang="en-US" sz="2800" b="1" dirty="0">
                <a:solidFill>
                  <a:schemeClr val="tx1">
                    <a:lumMod val="75000"/>
                  </a:schemeClr>
                </a:solidFill>
              </a:rPr>
              <a:t>2018</a:t>
            </a:r>
          </a:p>
          <a:p>
            <a:pPr>
              <a:defRPr/>
            </a:pPr>
            <a:r>
              <a:rPr lang="en-US" sz="3200" b="1"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723111" y="2735005"/>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854310" y="3588657"/>
            <a:ext cx="6135013" cy="2431435"/>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2016-2017</a:t>
            </a:r>
          </a:p>
          <a:p>
            <a:r>
              <a:rPr lang="en-US" sz="4000" b="1" dirty="0" smtClean="0">
                <a:latin typeface="Segoe Script" panose="020B0504020000000003" pitchFamily="34" charset="0"/>
                <a:cs typeface="Times New Roman" panose="02020603050405020304" pitchFamily="18" charset="0"/>
              </a:rPr>
              <a:t>2017-2018*</a:t>
            </a:r>
            <a:endParaRPr lang="en-US" sz="4000" dirty="0"/>
          </a:p>
        </p:txBody>
      </p:sp>
      <p:graphicFrame>
        <p:nvGraphicFramePr>
          <p:cNvPr id="33" name="Diagram 32"/>
          <p:cNvGraphicFramePr/>
          <p:nvPr>
            <p:extLst>
              <p:ext uri="{D42A27DB-BD31-4B8C-83A1-F6EECF244321}">
                <p14:modId xmlns:p14="http://schemas.microsoft.com/office/powerpoint/2010/main" val="1154883913"/>
              </p:ext>
            </p:extLst>
          </p:nvPr>
        </p:nvGraphicFramePr>
        <p:xfrm>
          <a:off x="6989323" y="3160059"/>
          <a:ext cx="4763462" cy="3080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854310" y="6149526"/>
            <a:ext cx="2278188" cy="369332"/>
          </a:xfrm>
          <a:prstGeom prst="rect">
            <a:avLst/>
          </a:prstGeom>
        </p:spPr>
        <p:txBody>
          <a:bodyPr wrap="none">
            <a:spAutoFit/>
          </a:bodyPr>
          <a:lstStyle/>
          <a:p>
            <a:r>
              <a:rPr lang="en-US" dirty="0" smtClean="0"/>
              <a:t>*Data </a:t>
            </a:r>
            <a:r>
              <a:rPr lang="en-US" dirty="0"/>
              <a:t>as of </a:t>
            </a:r>
            <a:r>
              <a:rPr lang="en-US" dirty="0" smtClean="0"/>
              <a:t>7.16.18</a:t>
            </a:r>
            <a:endParaRPr lang="en-US" dirty="0"/>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723111" y="2735005"/>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821045" y="3448303"/>
            <a:ext cx="6135013" cy="3293209"/>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2800" b="1" dirty="0" smtClean="0">
                <a:solidFill>
                  <a:srgbClr val="FFC000"/>
                </a:solidFill>
                <a:latin typeface="Segoe Script" panose="020B0504020000000003" pitchFamily="34" charset="0"/>
                <a:cs typeface="Times New Roman" panose="02020603050405020304" pitchFamily="18" charset="0"/>
              </a:rPr>
              <a:t>2017-2018*</a:t>
            </a:r>
          </a:p>
          <a:p>
            <a:r>
              <a:rPr lang="en-US" sz="5400" b="1" dirty="0" smtClean="0">
                <a:latin typeface="Segoe Script" panose="020B0504020000000003" pitchFamily="34" charset="0"/>
                <a:cs typeface="Times New Roman" panose="02020603050405020304" pitchFamily="18" charset="0"/>
              </a:rPr>
              <a:t>ABE/ASE</a:t>
            </a:r>
          </a:p>
          <a:p>
            <a:r>
              <a:rPr lang="en-US" sz="5400" b="1" dirty="0" smtClean="0">
                <a:latin typeface="Segoe Script" panose="020B0504020000000003" pitchFamily="34" charset="0"/>
                <a:cs typeface="Times New Roman" panose="02020603050405020304" pitchFamily="18" charset="0"/>
              </a:rPr>
              <a:t>ELL</a:t>
            </a:r>
            <a:endParaRPr lang="en-US" sz="5400" dirty="0"/>
          </a:p>
        </p:txBody>
      </p:sp>
      <p:graphicFrame>
        <p:nvGraphicFramePr>
          <p:cNvPr id="33" name="Diagram 32"/>
          <p:cNvGraphicFramePr/>
          <p:nvPr>
            <p:extLst>
              <p:ext uri="{D42A27DB-BD31-4B8C-83A1-F6EECF244321}">
                <p14:modId xmlns:p14="http://schemas.microsoft.com/office/powerpoint/2010/main" val="4255486783"/>
              </p:ext>
            </p:extLst>
          </p:nvPr>
        </p:nvGraphicFramePr>
        <p:xfrm>
          <a:off x="6989323" y="3160059"/>
          <a:ext cx="4763462" cy="3080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9371054" y="6240667"/>
            <a:ext cx="2278188" cy="369332"/>
          </a:xfrm>
          <a:prstGeom prst="rect">
            <a:avLst/>
          </a:prstGeom>
        </p:spPr>
        <p:txBody>
          <a:bodyPr wrap="none">
            <a:spAutoFit/>
          </a:bodyPr>
          <a:lstStyle/>
          <a:p>
            <a:r>
              <a:rPr lang="en-US" dirty="0" smtClean="0"/>
              <a:t>*Data </a:t>
            </a:r>
            <a:r>
              <a:rPr lang="en-US" dirty="0"/>
              <a:t>as of </a:t>
            </a:r>
            <a:r>
              <a:rPr lang="en-US" dirty="0" smtClean="0"/>
              <a:t>7.16.18</a:t>
            </a:r>
            <a:endParaRPr lang="en-US" dirty="0"/>
          </a:p>
        </p:txBody>
      </p:sp>
    </p:spTree>
    <p:extLst>
      <p:ext uri="{BB962C8B-B14F-4D97-AF65-F5344CB8AC3E}">
        <p14:creationId xmlns:p14="http://schemas.microsoft.com/office/powerpoint/2010/main" val="35526181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287671" y="2619969"/>
            <a:ext cx="9679860" cy="1292662"/>
          </a:xfrm>
          <a:prstGeom prst="rect">
            <a:avLst/>
          </a:prstGeom>
        </p:spPr>
        <p:txBody>
          <a:bodyPr wrap="square">
            <a:spAutoFit/>
          </a:bodyPr>
          <a:lstStyle/>
          <a:p>
            <a:r>
              <a:rPr lang="en-US" sz="4600" dirty="0" smtClean="0">
                <a:cs typeface="Arial" panose="020B0604020202020204" pitchFamily="34" charset="0"/>
              </a:rPr>
              <a:t>No. Separated Before Gain</a:t>
            </a:r>
            <a:r>
              <a:rPr lang="en-US" sz="4600" dirty="0" smtClean="0"/>
              <a:t> </a:t>
            </a:r>
            <a:endParaRPr lang="en-US" sz="4600" dirty="0"/>
          </a:p>
          <a:p>
            <a:r>
              <a:rPr lang="en-US" sz="3200" dirty="0" smtClean="0">
                <a:solidFill>
                  <a:srgbClr val="FFC000"/>
                </a:solidFill>
              </a:rPr>
              <a:t>	</a:t>
            </a:r>
            <a:endParaRPr lang="en-US" sz="2400" dirty="0">
              <a:solidFill>
                <a:srgbClr val="FFC000"/>
              </a:solidFill>
            </a:endParaRPr>
          </a:p>
        </p:txBody>
      </p:sp>
      <p:sp>
        <p:nvSpPr>
          <p:cNvPr id="7" name="Rectangle 6"/>
          <p:cNvSpPr/>
          <p:nvPr/>
        </p:nvSpPr>
        <p:spPr>
          <a:xfrm>
            <a:off x="5991129" y="6233709"/>
            <a:ext cx="2039341" cy="338554"/>
          </a:xfrm>
          <a:prstGeom prst="rect">
            <a:avLst/>
          </a:prstGeom>
        </p:spPr>
        <p:txBody>
          <a:bodyPr wrap="none">
            <a:spAutoFit/>
          </a:bodyPr>
          <a:lstStyle/>
          <a:p>
            <a:r>
              <a:rPr lang="en-US" sz="1600" dirty="0"/>
              <a:t>*Data as of </a:t>
            </a:r>
            <a:r>
              <a:rPr lang="en-US" sz="1600" dirty="0" smtClean="0"/>
              <a:t>7.16.18</a:t>
            </a:r>
            <a:endParaRPr lang="en-US" sz="1600" dirty="0"/>
          </a:p>
        </p:txBody>
      </p:sp>
      <p:cxnSp>
        <p:nvCxnSpPr>
          <p:cNvPr id="11" name="Straight Connector 10"/>
          <p:cNvCxnSpPr/>
          <p:nvPr/>
        </p:nvCxnSpPr>
        <p:spPr>
          <a:xfrm flipH="1">
            <a:off x="5235823" y="347307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812522" y="3512089"/>
            <a:ext cx="5027543" cy="2677656"/>
          </a:xfrm>
          <a:prstGeom prst="rect">
            <a:avLst/>
          </a:prstGeom>
          <a:noFill/>
        </p:spPr>
        <p:txBody>
          <a:bodyPr wrap="square" rtlCol="0">
            <a:spAutoFit/>
          </a:bodyPr>
          <a:lstStyle/>
          <a:p>
            <a:r>
              <a:rPr lang="en-US" sz="2400" dirty="0" smtClean="0"/>
              <a:t>            </a:t>
            </a:r>
            <a:r>
              <a:rPr lang="en-US" sz="2400" dirty="0" smtClean="0">
                <a:solidFill>
                  <a:srgbClr val="FFC000"/>
                </a:solidFill>
              </a:rPr>
              <a:t>2017-2018*</a:t>
            </a:r>
            <a:endParaRPr lang="en-US" sz="2400" dirty="0">
              <a:solidFill>
                <a:srgbClr val="FFC000"/>
              </a:solidFill>
            </a:endParaRPr>
          </a:p>
          <a:p>
            <a:r>
              <a:rPr lang="en-US" sz="7200" dirty="0" smtClean="0">
                <a:latin typeface="Segoe Print" panose="02000600000000000000" pitchFamily="2" charset="0"/>
              </a:rPr>
              <a:t>6,716</a:t>
            </a:r>
            <a:endParaRPr lang="en-US" sz="7200" dirty="0">
              <a:latin typeface="Segoe Print" panose="02000600000000000000" pitchFamily="2" charset="0"/>
            </a:endParaRPr>
          </a:p>
          <a:p>
            <a:r>
              <a:rPr lang="en-US" sz="7200" dirty="0" smtClean="0">
                <a:solidFill>
                  <a:srgbClr val="FFC000"/>
                </a:solidFill>
                <a:latin typeface="Segoe Print" panose="02000600000000000000" pitchFamily="2" charset="0"/>
              </a:rPr>
              <a:t>25.50%</a:t>
            </a:r>
            <a:endParaRPr lang="en-US" sz="7200" dirty="0">
              <a:solidFill>
                <a:srgbClr val="FFC000"/>
              </a:solidFill>
              <a:latin typeface="Segoe Print" panose="02000600000000000000" pitchFamily="2" charset="0"/>
            </a:endParaRPr>
          </a:p>
        </p:txBody>
      </p:sp>
      <p:sp>
        <p:nvSpPr>
          <p:cNvPr id="3" name="TextBox 2"/>
          <p:cNvSpPr txBox="1"/>
          <p:nvPr/>
        </p:nvSpPr>
        <p:spPr>
          <a:xfrm>
            <a:off x="455834" y="3604422"/>
            <a:ext cx="4218039" cy="2585323"/>
          </a:xfrm>
          <a:prstGeom prst="rect">
            <a:avLst/>
          </a:prstGeom>
          <a:noFill/>
        </p:spPr>
        <p:txBody>
          <a:bodyPr wrap="square" rtlCol="0">
            <a:spAutoFit/>
          </a:bodyPr>
          <a:lstStyle/>
          <a:p>
            <a:r>
              <a:rPr lang="en-US" dirty="0" smtClean="0"/>
              <a:t>                  </a:t>
            </a:r>
            <a:r>
              <a:rPr lang="en-US" dirty="0" smtClean="0">
                <a:solidFill>
                  <a:srgbClr val="FFC000"/>
                </a:solidFill>
              </a:rPr>
              <a:t>2016-2017</a:t>
            </a:r>
          </a:p>
          <a:p>
            <a:r>
              <a:rPr lang="en-US" sz="7200" dirty="0" smtClean="0">
                <a:latin typeface="Segoe Print" panose="02000600000000000000" pitchFamily="2" charset="0"/>
              </a:rPr>
              <a:t>9,817</a:t>
            </a:r>
          </a:p>
          <a:p>
            <a:r>
              <a:rPr lang="en-US" sz="7200" dirty="0" smtClean="0">
                <a:solidFill>
                  <a:srgbClr val="FFC000"/>
                </a:solidFill>
                <a:latin typeface="Segoe Print" panose="02000600000000000000" pitchFamily="2" charset="0"/>
              </a:rPr>
              <a:t>36.36%</a:t>
            </a:r>
            <a:endParaRPr lang="en-US" sz="72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249108" y="2659894"/>
            <a:ext cx="9679860" cy="1661993"/>
          </a:xfrm>
          <a:prstGeom prst="rect">
            <a:avLst/>
          </a:prstGeom>
        </p:spPr>
        <p:txBody>
          <a:bodyPr wrap="square">
            <a:spAutoFit/>
          </a:bodyPr>
          <a:lstStyle/>
          <a:p>
            <a:r>
              <a:rPr lang="en-US" sz="4550" dirty="0" smtClean="0">
                <a:cs typeface="Arial" panose="020B0604020202020204" pitchFamily="34" charset="0"/>
              </a:rPr>
              <a:t>No. Separated Before Gain</a:t>
            </a:r>
            <a:r>
              <a:rPr lang="en-US" sz="4550" dirty="0" smtClean="0"/>
              <a:t> </a:t>
            </a:r>
            <a:endParaRPr lang="en-US" sz="4550" dirty="0"/>
          </a:p>
          <a:p>
            <a:r>
              <a:rPr lang="en-US" sz="3200" dirty="0">
                <a:solidFill>
                  <a:srgbClr val="FFC000"/>
                </a:solidFill>
              </a:rPr>
              <a:t>	</a:t>
            </a:r>
            <a:r>
              <a:rPr lang="en-US" sz="2400" dirty="0" smtClean="0">
                <a:solidFill>
                  <a:srgbClr val="FFC000"/>
                </a:solidFill>
              </a:rPr>
              <a:t>– ABE/ASE Levels 1-6 (24.25% Separated)</a:t>
            </a:r>
          </a:p>
          <a:p>
            <a:r>
              <a:rPr lang="en-US" sz="2400" dirty="0">
                <a:solidFill>
                  <a:srgbClr val="FFC000"/>
                </a:solidFill>
              </a:rPr>
              <a:t>	</a:t>
            </a:r>
            <a:r>
              <a:rPr lang="en-US" sz="2400" dirty="0" smtClean="0">
                <a:solidFill>
                  <a:srgbClr val="FFC000"/>
                </a:solidFill>
              </a:rPr>
              <a:t>– ELL Levels 1-6 (30.36% Separated)</a:t>
            </a:r>
            <a:endParaRPr lang="en-US" sz="2400" dirty="0">
              <a:solidFill>
                <a:srgbClr val="FFC000"/>
              </a:solidFill>
            </a:endParaRPr>
          </a:p>
        </p:txBody>
      </p:sp>
      <p:sp>
        <p:nvSpPr>
          <p:cNvPr id="8" name="Rounded Rectangular Callout 7"/>
          <p:cNvSpPr/>
          <p:nvPr/>
        </p:nvSpPr>
        <p:spPr>
          <a:xfrm>
            <a:off x="8426487" y="2836350"/>
            <a:ext cx="3338874" cy="2167771"/>
          </a:xfrm>
          <a:prstGeom prst="wedgeRoundRectCallou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600" b="1" dirty="0" smtClean="0">
                <a:solidFill>
                  <a:srgbClr val="FF0000"/>
                </a:solidFill>
                <a:latin typeface="Segoe Script" panose="020B0504020000000003" pitchFamily="34" charset="0"/>
              </a:rPr>
              <a:t>6,716</a:t>
            </a:r>
            <a:r>
              <a:rPr lang="en-US" sz="5600" dirty="0" smtClean="0"/>
              <a:t> </a:t>
            </a:r>
          </a:p>
          <a:p>
            <a:pPr algn="ctr"/>
            <a:r>
              <a:rPr lang="en-US" dirty="0" smtClean="0">
                <a:solidFill>
                  <a:schemeClr val="bg1"/>
                </a:solidFill>
              </a:rPr>
              <a:t>No. Separated </a:t>
            </a:r>
            <a:r>
              <a:rPr lang="en-US" u="sng" dirty="0" smtClean="0">
                <a:solidFill>
                  <a:schemeClr val="bg1"/>
                </a:solidFill>
              </a:rPr>
              <a:t>Before</a:t>
            </a:r>
            <a:r>
              <a:rPr lang="en-US" dirty="0" smtClean="0">
                <a:solidFill>
                  <a:schemeClr val="bg1"/>
                </a:solidFill>
              </a:rPr>
              <a:t> </a:t>
            </a:r>
            <a:r>
              <a:rPr lang="en-US" sz="3600" b="1" dirty="0" smtClean="0">
                <a:solidFill>
                  <a:schemeClr val="bg1"/>
                </a:solidFill>
              </a:rPr>
              <a:t>GAIN</a:t>
            </a:r>
            <a:endParaRPr lang="en-US" sz="3600" b="1" dirty="0">
              <a:solidFill>
                <a:schemeClr val="bg1"/>
              </a:solidFill>
            </a:endParaRPr>
          </a:p>
        </p:txBody>
      </p:sp>
      <p:sp>
        <p:nvSpPr>
          <p:cNvPr id="9" name="TextBox 8"/>
          <p:cNvSpPr txBox="1"/>
          <p:nvPr/>
        </p:nvSpPr>
        <p:spPr>
          <a:xfrm>
            <a:off x="8433928" y="5418216"/>
            <a:ext cx="3959548" cy="1200329"/>
          </a:xfrm>
          <a:prstGeom prst="rect">
            <a:avLst/>
          </a:prstGeom>
          <a:noFill/>
        </p:spPr>
        <p:txBody>
          <a:bodyPr wrap="square" rtlCol="0">
            <a:spAutoFit/>
          </a:bodyPr>
          <a:lstStyle/>
          <a:p>
            <a:r>
              <a:rPr lang="en-US" sz="7200" b="1" dirty="0" smtClean="0">
                <a:solidFill>
                  <a:srgbClr val="FFC000"/>
                </a:solidFill>
                <a:latin typeface="Segoe Print" panose="02000600000000000000" pitchFamily="2" charset="0"/>
              </a:rPr>
              <a:t>25.50%</a:t>
            </a:r>
            <a:endParaRPr lang="en-US" sz="7200" b="1" dirty="0">
              <a:solidFill>
                <a:srgbClr val="FFC000"/>
              </a:solidFill>
              <a:latin typeface="Segoe Print" panose="02000600000000000000" pitchFamily="2" charset="0"/>
            </a:endParaRPr>
          </a:p>
        </p:txBody>
      </p:sp>
      <p:sp>
        <p:nvSpPr>
          <p:cNvPr id="7" name="Rectangle 6"/>
          <p:cNvSpPr/>
          <p:nvPr/>
        </p:nvSpPr>
        <p:spPr>
          <a:xfrm>
            <a:off x="430325" y="6228764"/>
            <a:ext cx="2039341" cy="338554"/>
          </a:xfrm>
          <a:prstGeom prst="rect">
            <a:avLst/>
          </a:prstGeom>
        </p:spPr>
        <p:txBody>
          <a:bodyPr wrap="none">
            <a:spAutoFit/>
          </a:bodyPr>
          <a:lstStyle/>
          <a:p>
            <a:r>
              <a:rPr lang="en-US" sz="1600" dirty="0"/>
              <a:t>*Data as of </a:t>
            </a:r>
            <a:r>
              <a:rPr lang="en-US" sz="1600" dirty="0" smtClean="0"/>
              <a:t>7.16.18</a:t>
            </a:r>
            <a:endParaRPr lang="en-US" sz="1600" dirty="0"/>
          </a:p>
        </p:txBody>
      </p:sp>
      <p:cxnSp>
        <p:nvCxnSpPr>
          <p:cNvPr id="11" name="Straight Connector 10"/>
          <p:cNvCxnSpPr/>
          <p:nvPr/>
        </p:nvCxnSpPr>
        <p:spPr>
          <a:xfrm flipH="1">
            <a:off x="8137177" y="2840423"/>
            <a:ext cx="31605" cy="35576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80739" y="4321887"/>
            <a:ext cx="9665599" cy="2523768"/>
          </a:xfrm>
          <a:prstGeom prst="rect">
            <a:avLst/>
          </a:prstGeom>
          <a:noFill/>
        </p:spPr>
        <p:txBody>
          <a:bodyPr wrap="square" rtlCol="0">
            <a:spAutoFit/>
          </a:bodyPr>
          <a:lstStyle/>
          <a:p>
            <a:r>
              <a:rPr lang="en-US" sz="4550" dirty="0">
                <a:cs typeface="Arial" panose="020B0604020202020204" pitchFamily="34" charset="0"/>
              </a:rPr>
              <a:t>No. </a:t>
            </a:r>
            <a:r>
              <a:rPr lang="en-US" sz="4550" dirty="0" smtClean="0">
                <a:cs typeface="Arial" panose="020B0604020202020204" pitchFamily="34" charset="0"/>
              </a:rPr>
              <a:t>Remaining</a:t>
            </a:r>
          </a:p>
          <a:p>
            <a:r>
              <a:rPr lang="en-US" sz="2400" dirty="0">
                <a:solidFill>
                  <a:srgbClr val="FFC000"/>
                </a:solidFill>
                <a:cs typeface="Arial" panose="020B0604020202020204" pitchFamily="34" charset="0"/>
              </a:rPr>
              <a:t>	</a:t>
            </a:r>
            <a:r>
              <a:rPr lang="en-US" sz="2400" dirty="0" smtClean="0">
                <a:solidFill>
                  <a:srgbClr val="FFC000"/>
                </a:solidFill>
                <a:cs typeface="Arial" panose="020B0604020202020204" pitchFamily="34" charset="0"/>
              </a:rPr>
              <a:t>– ABE/ASE Levels 1-6 (11.17% Remaining)</a:t>
            </a:r>
          </a:p>
          <a:p>
            <a:r>
              <a:rPr lang="en-US" sz="2400" dirty="0">
                <a:solidFill>
                  <a:srgbClr val="FFC000"/>
                </a:solidFill>
                <a:cs typeface="Arial" panose="020B0604020202020204" pitchFamily="34" charset="0"/>
              </a:rPr>
              <a:t>	</a:t>
            </a:r>
            <a:r>
              <a:rPr lang="en-US" sz="2400" dirty="0" smtClean="0">
                <a:solidFill>
                  <a:srgbClr val="FFC000"/>
                </a:solidFill>
                <a:cs typeface="Arial" panose="020B0604020202020204" pitchFamily="34" charset="0"/>
              </a:rPr>
              <a:t>– ELL Levels 1-6 (12.39% Remaining)</a:t>
            </a:r>
          </a:p>
          <a:p>
            <a:r>
              <a:rPr lang="en-US" sz="4600" dirty="0">
                <a:cs typeface="Arial" panose="020B0604020202020204" pitchFamily="34" charset="0"/>
              </a:rPr>
              <a:t>	</a:t>
            </a:r>
            <a:r>
              <a:rPr lang="en-US" sz="4600" dirty="0" smtClean="0">
                <a:cs typeface="Arial" panose="020B0604020202020204" pitchFamily="34" charset="0"/>
              </a:rPr>
              <a:t> </a:t>
            </a:r>
            <a:r>
              <a:rPr lang="en-US" sz="4600" dirty="0" smtClean="0"/>
              <a:t> </a:t>
            </a:r>
            <a:endParaRPr lang="en-US" sz="4600" dirty="0"/>
          </a:p>
          <a:p>
            <a:endParaRPr lang="en-US" dirty="0"/>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75639"/>
            <a:ext cx="2039341" cy="338554"/>
          </a:xfrm>
          <a:prstGeom prst="rect">
            <a:avLst/>
          </a:prstGeom>
        </p:spPr>
        <p:txBody>
          <a:bodyPr wrap="none">
            <a:spAutoFit/>
          </a:bodyPr>
          <a:lstStyle/>
          <a:p>
            <a:r>
              <a:rPr lang="en-US" sz="1600" dirty="0"/>
              <a:t>*Data as of </a:t>
            </a:r>
            <a:r>
              <a:rPr lang="en-US" sz="1600" dirty="0" smtClean="0"/>
              <a:t>7.16.18</a:t>
            </a:r>
            <a:endParaRPr lang="en-US" sz="1600" dirty="0"/>
          </a:p>
        </p:txBody>
      </p:sp>
      <p:cxnSp>
        <p:nvCxnSpPr>
          <p:cNvPr id="11" name="Straight Connector 10"/>
          <p:cNvCxnSpPr/>
          <p:nvPr/>
        </p:nvCxnSpPr>
        <p:spPr>
          <a:xfrm flipH="1">
            <a:off x="7616016" y="306392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840" y="2760049"/>
            <a:ext cx="9665599" cy="2862322"/>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2017-1018				 2016-2017</a:t>
            </a:r>
          </a:p>
          <a:p>
            <a:r>
              <a:rPr lang="en-US" sz="6000" dirty="0" smtClean="0">
                <a:solidFill>
                  <a:srgbClr val="FFC000"/>
                </a:solidFill>
                <a:latin typeface="Segoe Print" panose="02000600000000000000" pitchFamily="2" charset="0"/>
              </a:rPr>
              <a:t>26,327	  26,993</a:t>
            </a:r>
            <a:endParaRPr lang="en-US" sz="6000" dirty="0">
              <a:solidFill>
                <a:srgbClr val="FFC000"/>
              </a:solidFill>
              <a:latin typeface="Segoe Print" panose="02000600000000000000" pitchFamily="2" charset="0"/>
            </a:endParaRPr>
          </a:p>
        </p:txBody>
      </p:sp>
      <p:sp>
        <p:nvSpPr>
          <p:cNvPr id="8" name="Down Arrow 7"/>
          <p:cNvSpPr/>
          <p:nvPr/>
        </p:nvSpPr>
        <p:spPr>
          <a:xfrm>
            <a:off x="8998961" y="2820025"/>
            <a:ext cx="1567543" cy="38096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846210" y="3540681"/>
            <a:ext cx="4528457" cy="2431435"/>
          </a:xfrm>
          <a:prstGeom prst="rect">
            <a:avLst/>
          </a:prstGeom>
          <a:noFill/>
        </p:spPr>
        <p:txBody>
          <a:bodyPr wrap="square" rtlCol="0">
            <a:spAutoFit/>
          </a:bodyPr>
          <a:lstStyle/>
          <a:p>
            <a:r>
              <a:rPr lang="en-US" sz="7200" dirty="0" smtClean="0">
                <a:latin typeface="Segoe Print" panose="02000600000000000000" pitchFamily="2" charset="0"/>
              </a:rPr>
              <a:t>- 666</a:t>
            </a:r>
          </a:p>
          <a:p>
            <a:r>
              <a:rPr lang="en-US" sz="7200" dirty="0" smtClean="0">
                <a:latin typeface="Segoe Print" panose="02000600000000000000" pitchFamily="2" charset="0"/>
              </a:rPr>
              <a:t> </a:t>
            </a:r>
            <a:r>
              <a:rPr lang="en-US" sz="8000" dirty="0" smtClean="0">
                <a:latin typeface="Segoe Print" panose="02000600000000000000" pitchFamily="2" charset="0"/>
              </a:rPr>
              <a:t>Down</a:t>
            </a:r>
            <a:endParaRPr lang="en-US" sz="8000" dirty="0">
              <a:latin typeface="Segoe Print" panose="02000600000000000000" pitchFamily="2" charset="0"/>
            </a:endParaRPr>
          </a:p>
        </p:txBody>
      </p:sp>
      <p:sp>
        <p:nvSpPr>
          <p:cNvPr id="12" name="TextBox 11"/>
          <p:cNvSpPr txBox="1"/>
          <p:nvPr/>
        </p:nvSpPr>
        <p:spPr>
          <a:xfrm>
            <a:off x="3987974" y="5814067"/>
            <a:ext cx="6734629" cy="1015663"/>
          </a:xfrm>
          <a:prstGeom prst="rect">
            <a:avLst/>
          </a:prstGeom>
          <a:noFill/>
        </p:spPr>
        <p:txBody>
          <a:bodyPr wrap="square" rtlCol="0">
            <a:spAutoFit/>
          </a:bodyPr>
          <a:lstStyle/>
          <a:p>
            <a:r>
              <a:rPr lang="en-US" sz="1400" dirty="0" smtClean="0"/>
              <a:t>Federal Adult Education Enrollment</a:t>
            </a:r>
          </a:p>
          <a:p>
            <a:r>
              <a:rPr lang="en-US" sz="1400" b="1" dirty="0" smtClean="0"/>
              <a:t>Down 4%</a:t>
            </a:r>
            <a:r>
              <a:rPr lang="en-US" sz="1400" dirty="0" smtClean="0"/>
              <a:t> 2015-2016</a:t>
            </a:r>
          </a:p>
          <a:p>
            <a:r>
              <a:rPr lang="en-US" sz="1400" dirty="0" smtClean="0"/>
              <a:t>43 States Decreased –  Ranging 1 to 20%</a:t>
            </a:r>
          </a:p>
          <a:p>
            <a:endParaRPr lang="en-US" dirty="0"/>
          </a:p>
        </p:txBody>
      </p:sp>
    </p:spTree>
    <p:extLst>
      <p:ext uri="{BB962C8B-B14F-4D97-AF65-F5344CB8AC3E}">
        <p14:creationId xmlns:p14="http://schemas.microsoft.com/office/powerpoint/2010/main" val="2441914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75639"/>
            <a:ext cx="2039341" cy="338554"/>
          </a:xfrm>
          <a:prstGeom prst="rect">
            <a:avLst/>
          </a:prstGeom>
        </p:spPr>
        <p:txBody>
          <a:bodyPr wrap="none">
            <a:spAutoFit/>
          </a:bodyPr>
          <a:lstStyle/>
          <a:p>
            <a:r>
              <a:rPr lang="en-US" sz="1600" dirty="0"/>
              <a:t>*Data as of </a:t>
            </a:r>
            <a:r>
              <a:rPr lang="en-US" sz="1600" dirty="0" smtClean="0"/>
              <a:t>7.16.18</a:t>
            </a:r>
            <a:endParaRPr lang="en-US" sz="1600" dirty="0"/>
          </a:p>
        </p:txBody>
      </p:sp>
      <p:cxnSp>
        <p:nvCxnSpPr>
          <p:cNvPr id="11" name="Straight Connector 10"/>
          <p:cNvCxnSpPr/>
          <p:nvPr/>
        </p:nvCxnSpPr>
        <p:spPr>
          <a:xfrm flipH="1">
            <a:off x="7616016" y="306392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840" y="2760049"/>
            <a:ext cx="9665599" cy="3046988"/>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2017-1018</a:t>
            </a:r>
            <a:r>
              <a:rPr lang="en-US" sz="3200" dirty="0" smtClean="0"/>
              <a:t>		  </a:t>
            </a:r>
            <a:r>
              <a:rPr lang="en-US" sz="3200" u="sng" dirty="0" smtClean="0"/>
              <a:t>2016-2017</a:t>
            </a:r>
            <a:endParaRPr lang="en-US" sz="3200" u="sng" dirty="0"/>
          </a:p>
          <a:p>
            <a:endParaRPr lang="en-US" sz="800" dirty="0" smtClean="0"/>
          </a:p>
          <a:p>
            <a:r>
              <a:rPr lang="en-US" sz="3200" dirty="0" smtClean="0"/>
              <a:t>ABE 1-6 	    </a:t>
            </a:r>
            <a:r>
              <a:rPr lang="en-US" sz="3200" dirty="0" smtClean="0">
                <a:solidFill>
                  <a:srgbClr val="FFC000"/>
                </a:solidFill>
              </a:rPr>
              <a:t>20,907 ↑</a:t>
            </a:r>
            <a:r>
              <a:rPr lang="en-US" sz="3200" dirty="0" smtClean="0"/>
              <a:t>				20,720</a:t>
            </a:r>
          </a:p>
          <a:p>
            <a:r>
              <a:rPr lang="en-US" sz="3200" dirty="0" smtClean="0"/>
              <a:t>ELL 1-6	          </a:t>
            </a:r>
            <a:r>
              <a:rPr lang="en-US" sz="3200" dirty="0" smtClean="0">
                <a:solidFill>
                  <a:srgbClr val="FFC000"/>
                </a:solidFill>
              </a:rPr>
              <a:t>5,420 ↓</a:t>
            </a:r>
            <a:r>
              <a:rPr lang="en-US" sz="3200" dirty="0" smtClean="0"/>
              <a:t>		  	      6,273</a:t>
            </a:r>
          </a:p>
        </p:txBody>
      </p:sp>
      <p:sp>
        <p:nvSpPr>
          <p:cNvPr id="8" name="Down Arrow 7"/>
          <p:cNvSpPr/>
          <p:nvPr/>
        </p:nvSpPr>
        <p:spPr>
          <a:xfrm>
            <a:off x="8998961" y="2820025"/>
            <a:ext cx="1567543" cy="38096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846210" y="2955135"/>
            <a:ext cx="4528457" cy="3539430"/>
          </a:xfrm>
          <a:prstGeom prst="rect">
            <a:avLst/>
          </a:prstGeom>
          <a:noFill/>
        </p:spPr>
        <p:txBody>
          <a:bodyPr wrap="square" rtlCol="0">
            <a:spAutoFit/>
          </a:bodyPr>
          <a:lstStyle/>
          <a:p>
            <a:r>
              <a:rPr lang="en-US" sz="7200" dirty="0" smtClean="0">
                <a:latin typeface="Segoe Print" panose="02000600000000000000" pitchFamily="2" charset="0"/>
              </a:rPr>
              <a:t>   ELL</a:t>
            </a:r>
            <a:endParaRPr lang="en-US" sz="7200" dirty="0">
              <a:latin typeface="Segoe Print" panose="02000600000000000000" pitchFamily="2" charset="0"/>
            </a:endParaRPr>
          </a:p>
          <a:p>
            <a:r>
              <a:rPr lang="en-US" sz="7200" dirty="0" smtClean="0">
                <a:latin typeface="Segoe Print" panose="02000600000000000000" pitchFamily="2" charset="0"/>
              </a:rPr>
              <a:t>- 853</a:t>
            </a:r>
          </a:p>
          <a:p>
            <a:r>
              <a:rPr lang="en-US" sz="7200" dirty="0" smtClean="0">
                <a:latin typeface="Segoe Print" panose="02000600000000000000" pitchFamily="2" charset="0"/>
              </a:rPr>
              <a:t> </a:t>
            </a:r>
            <a:r>
              <a:rPr lang="en-US" sz="8000" dirty="0" smtClean="0">
                <a:latin typeface="Segoe Print" panose="02000600000000000000" pitchFamily="2" charset="0"/>
              </a:rPr>
              <a:t>Down</a:t>
            </a:r>
            <a:endParaRPr lang="en-US" sz="8000" dirty="0">
              <a:latin typeface="Segoe Print" panose="02000600000000000000" pitchFamily="2" charset="0"/>
            </a:endParaRPr>
          </a:p>
        </p:txBody>
      </p:sp>
    </p:spTree>
    <p:extLst>
      <p:ext uri="{BB962C8B-B14F-4D97-AF65-F5344CB8AC3E}">
        <p14:creationId xmlns:p14="http://schemas.microsoft.com/office/powerpoint/2010/main" val="3711145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541102" y="2644485"/>
            <a:ext cx="7931980" cy="1200329"/>
          </a:xfrm>
          <a:prstGeom prst="rect">
            <a:avLst/>
          </a:prstGeom>
        </p:spPr>
        <p:txBody>
          <a:bodyPr wrap="none">
            <a:spAutoFit/>
          </a:bodyPr>
          <a:lstStyle/>
          <a:p>
            <a:r>
              <a:rPr lang="en-US" sz="7200" dirty="0">
                <a:solidFill>
                  <a:srgbClr val="FFC000"/>
                </a:solidFill>
              </a:rPr>
              <a:t>How </a:t>
            </a:r>
            <a:r>
              <a:rPr lang="en-US" sz="7200" dirty="0" smtClean="0">
                <a:solidFill>
                  <a:srgbClr val="FFC000"/>
                </a:solidFill>
              </a:rPr>
              <a:t>Did We Do</a:t>
            </a:r>
            <a:r>
              <a:rPr lang="en-US" sz="7200" dirty="0" smtClean="0">
                <a:solidFill>
                  <a:srgbClr val="FFC000"/>
                </a:solidFill>
                <a:latin typeface="Arial" panose="020B0604020202020204" pitchFamily="34" charset="0"/>
                <a:cs typeface="Arial" panose="020B0604020202020204" pitchFamily="34" charset="0"/>
              </a:rPr>
              <a:t>?</a:t>
            </a:r>
            <a:endParaRPr lang="en-US" sz="7200" dirty="0">
              <a:solidFill>
                <a:srgbClr val="FFC000"/>
              </a:solidFill>
              <a:latin typeface="Arial" panose="020B0604020202020204" pitchFamily="34" charset="0"/>
              <a:cs typeface="Arial" panose="020B0604020202020204" pitchFamily="34" charset="0"/>
            </a:endParaRPr>
          </a:p>
        </p:txBody>
      </p:sp>
      <p:sp>
        <p:nvSpPr>
          <p:cNvPr id="7" name="Rectangle 6"/>
          <p:cNvSpPr/>
          <p:nvPr/>
        </p:nvSpPr>
        <p:spPr>
          <a:xfrm>
            <a:off x="541102" y="3795840"/>
            <a:ext cx="5179623" cy="584775"/>
          </a:xfrm>
          <a:prstGeom prst="rect">
            <a:avLst/>
          </a:prstGeom>
        </p:spPr>
        <p:txBody>
          <a:bodyPr wrap="none">
            <a:spAutoFit/>
          </a:bodyPr>
          <a:lstStyle/>
          <a:p>
            <a:r>
              <a:rPr lang="en-US" sz="3200" dirty="0"/>
              <a:t>High School </a:t>
            </a:r>
            <a:r>
              <a:rPr lang="en-US" sz="3200" dirty="0" smtClean="0"/>
              <a:t>Equivalency</a:t>
            </a:r>
            <a:endParaRPr lang="en-US" sz="3200" dirty="0"/>
          </a:p>
        </p:txBody>
      </p:sp>
      <p:sp>
        <p:nvSpPr>
          <p:cNvPr id="8" name="Rectangle 7"/>
          <p:cNvSpPr/>
          <p:nvPr/>
        </p:nvSpPr>
        <p:spPr>
          <a:xfrm>
            <a:off x="7242931" y="4328140"/>
            <a:ext cx="4586748" cy="1631216"/>
          </a:xfrm>
          <a:prstGeom prst="rect">
            <a:avLst/>
          </a:prstGeom>
          <a:solidFill>
            <a:srgbClr val="FFC000"/>
          </a:solidFill>
          <a:effectLst>
            <a:reflection blurRad="6350" stA="50000" endA="300" endPos="55000" dir="5400000" sy="-100000" algn="bl" rotWithShape="0"/>
          </a:effectLst>
        </p:spPr>
        <p:txBody>
          <a:bodyPr wrap="square">
            <a:spAutoFit/>
          </a:bodyPr>
          <a:lstStyle/>
          <a:p>
            <a:r>
              <a:rPr lang="en-US" sz="1600" dirty="0">
                <a:ln>
                  <a:solidFill>
                    <a:schemeClr val="bg1"/>
                  </a:solidFill>
                </a:ln>
                <a:solidFill>
                  <a:schemeClr val="bg1"/>
                </a:solidFill>
              </a:rPr>
              <a:t>INDIANA</a:t>
            </a:r>
          </a:p>
          <a:p>
            <a:r>
              <a:rPr lang="en-US" sz="3600" b="1" dirty="0">
                <a:ln>
                  <a:solidFill>
                    <a:schemeClr val="bg1"/>
                  </a:solidFill>
                </a:ln>
                <a:solidFill>
                  <a:schemeClr val="bg1"/>
                </a:solidFill>
              </a:rPr>
              <a:t>Performance</a:t>
            </a:r>
            <a:r>
              <a:rPr lang="en-US" sz="3600" dirty="0">
                <a:ln>
                  <a:solidFill>
                    <a:schemeClr val="bg1"/>
                  </a:solidFill>
                </a:ln>
                <a:solidFill>
                  <a:schemeClr val="bg1"/>
                </a:solidFill>
              </a:rPr>
              <a:t> </a:t>
            </a:r>
          </a:p>
          <a:p>
            <a:r>
              <a:rPr lang="en-US" sz="4800" dirty="0">
                <a:ln>
                  <a:solidFill>
                    <a:schemeClr val="bg1"/>
                  </a:solidFill>
                </a:ln>
                <a:solidFill>
                  <a:schemeClr val="bg1"/>
                </a:solidFill>
                <a:latin typeface="MV Boli" panose="02000500030200090000" pitchFamily="2" charset="0"/>
                <a:cs typeface="MV Boli" panose="02000500030200090000" pitchFamily="2" charset="0"/>
              </a:rPr>
              <a:t>Metrics </a:t>
            </a:r>
          </a:p>
        </p:txBody>
      </p:sp>
      <p:pic>
        <p:nvPicPr>
          <p:cNvPr id="10" name="Content Placeholder 10" descr="Adult-Ed_map.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835169" y="3947261"/>
            <a:ext cx="2131700" cy="227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7242931" y="3976676"/>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9" name="TextBox 8"/>
          <p:cNvSpPr txBox="1"/>
          <p:nvPr/>
        </p:nvSpPr>
        <p:spPr>
          <a:xfrm>
            <a:off x="658409" y="4500609"/>
            <a:ext cx="5438079" cy="2462213"/>
          </a:xfrm>
          <a:prstGeom prst="rect">
            <a:avLst/>
          </a:prstGeom>
          <a:noFill/>
        </p:spPr>
        <p:txBody>
          <a:bodyPr wrap="square" rtlCol="0">
            <a:spAutoFit/>
          </a:bodyPr>
          <a:lstStyle/>
          <a:p>
            <a:r>
              <a:rPr lang="en-US" sz="3200" dirty="0" smtClean="0">
                <a:solidFill>
                  <a:srgbClr val="FFC000"/>
                </a:solidFill>
              </a:rPr>
              <a:t>Pass Rate</a:t>
            </a:r>
          </a:p>
          <a:p>
            <a:r>
              <a:rPr lang="en-US" sz="4000" dirty="0" smtClean="0"/>
              <a:t>77.21%*		2017-2018</a:t>
            </a:r>
          </a:p>
          <a:p>
            <a:r>
              <a:rPr lang="en-US" sz="4000" dirty="0" smtClean="0"/>
              <a:t>75.55%			2016-2017</a:t>
            </a:r>
          </a:p>
          <a:p>
            <a:endParaRPr lang="en-US" sz="1000" dirty="0"/>
          </a:p>
          <a:p>
            <a:r>
              <a:rPr lang="en-US" sz="1400" dirty="0" smtClean="0"/>
              <a:t>*Data of 7.16.18</a:t>
            </a:r>
          </a:p>
          <a:p>
            <a:endParaRPr lang="en-US" dirty="0"/>
          </a:p>
        </p:txBody>
      </p:sp>
    </p:spTree>
    <p:extLst>
      <p:ext uri="{BB962C8B-B14F-4D97-AF65-F5344CB8AC3E}">
        <p14:creationId xmlns:p14="http://schemas.microsoft.com/office/powerpoint/2010/main" val="1733680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TextBox 1"/>
          <p:cNvSpPr txBox="1"/>
          <p:nvPr/>
        </p:nvSpPr>
        <p:spPr>
          <a:xfrm>
            <a:off x="799530" y="2417233"/>
            <a:ext cx="4321277" cy="5693866"/>
          </a:xfrm>
          <a:prstGeom prst="rect">
            <a:avLst/>
          </a:prstGeom>
          <a:noFill/>
        </p:spPr>
        <p:txBody>
          <a:bodyPr wrap="square" rtlCol="0">
            <a:spAutoFit/>
          </a:bodyPr>
          <a:lstStyle/>
          <a:p>
            <a:r>
              <a:rPr lang="en-US" sz="3200" dirty="0" smtClean="0">
                <a:solidFill>
                  <a:srgbClr val="FFC000"/>
                </a:solidFill>
              </a:rPr>
              <a:t>TASC</a:t>
            </a:r>
            <a:r>
              <a:rPr lang="en-US" sz="3200" dirty="0" smtClean="0"/>
              <a:t> Summary All Indiana Examinees</a:t>
            </a:r>
          </a:p>
          <a:p>
            <a:endParaRPr lang="en-US" dirty="0"/>
          </a:p>
          <a:p>
            <a:r>
              <a:rPr lang="en-US" sz="3200" dirty="0" smtClean="0"/>
              <a:t>2017-2018*	5,468</a:t>
            </a:r>
          </a:p>
          <a:p>
            <a:r>
              <a:rPr lang="en-US" sz="3200" dirty="0" smtClean="0"/>
              <a:t>2016-2017	5,388</a:t>
            </a:r>
          </a:p>
          <a:p>
            <a:endParaRPr lang="en-US" sz="800" dirty="0"/>
          </a:p>
          <a:p>
            <a:r>
              <a:rPr lang="en-US" sz="8000" b="1" dirty="0" smtClean="0">
                <a:solidFill>
                  <a:srgbClr val="FFC000"/>
                </a:solidFill>
              </a:rPr>
              <a:t> </a:t>
            </a:r>
            <a:r>
              <a:rPr lang="en-US" sz="9600" b="1" dirty="0" smtClean="0">
                <a:solidFill>
                  <a:srgbClr val="FFC000"/>
                </a:solidFill>
              </a:rPr>
              <a:t>+ 80</a:t>
            </a:r>
          </a:p>
          <a:p>
            <a:endParaRPr lang="en-US" sz="9600" dirty="0" smtClean="0"/>
          </a:p>
          <a:p>
            <a:r>
              <a:rPr lang="en-US" dirty="0" smtClean="0"/>
              <a:t>*Data as of 6.8.18	</a:t>
            </a:r>
            <a:endParaRPr lang="en-US" dirty="0"/>
          </a:p>
        </p:txBody>
      </p:sp>
      <p:sp>
        <p:nvSpPr>
          <p:cNvPr id="3" name="TextBox 2"/>
          <p:cNvSpPr txBox="1"/>
          <p:nvPr/>
        </p:nvSpPr>
        <p:spPr>
          <a:xfrm>
            <a:off x="5430524" y="2430479"/>
            <a:ext cx="5866741" cy="3939540"/>
          </a:xfrm>
          <a:prstGeom prst="rect">
            <a:avLst/>
          </a:prstGeom>
          <a:noFill/>
        </p:spPr>
        <p:txBody>
          <a:bodyPr wrap="square" rtlCol="0">
            <a:spAutoFit/>
          </a:bodyPr>
          <a:lstStyle/>
          <a:p>
            <a:r>
              <a:rPr lang="en-US" sz="3200" dirty="0" smtClean="0">
                <a:solidFill>
                  <a:srgbClr val="FFC000"/>
                </a:solidFill>
              </a:rPr>
              <a:t>InTERS</a:t>
            </a:r>
            <a:r>
              <a:rPr lang="en-US" sz="3200" dirty="0" smtClean="0"/>
              <a:t> Summary All Enrolled Indiana Examinees</a:t>
            </a:r>
          </a:p>
          <a:p>
            <a:endParaRPr lang="en-US" dirty="0"/>
          </a:p>
          <a:p>
            <a:r>
              <a:rPr lang="en-US" sz="3200" dirty="0" smtClean="0"/>
              <a:t>2017-2018* 	4,587</a:t>
            </a:r>
          </a:p>
          <a:p>
            <a:r>
              <a:rPr lang="en-US" sz="3200" dirty="0" smtClean="0"/>
              <a:t>2016-2017	4,870</a:t>
            </a:r>
          </a:p>
          <a:p>
            <a:endParaRPr lang="en-US" sz="800" dirty="0"/>
          </a:p>
          <a:p>
            <a:r>
              <a:rPr lang="en-US" sz="9600" b="1" dirty="0" smtClean="0">
                <a:solidFill>
                  <a:srgbClr val="FFC000"/>
                </a:solidFill>
              </a:rPr>
              <a:t> - 283</a:t>
            </a:r>
            <a:endParaRPr lang="en-US" sz="9600" b="1" dirty="0">
              <a:solidFill>
                <a:srgbClr val="FFC000"/>
              </a:solidFill>
            </a:endParaRPr>
          </a:p>
        </p:txBody>
      </p:sp>
      <p:cxnSp>
        <p:nvCxnSpPr>
          <p:cNvPr id="8" name="Straight Connector 7"/>
          <p:cNvCxnSpPr/>
          <p:nvPr/>
        </p:nvCxnSpPr>
        <p:spPr>
          <a:xfrm>
            <a:off x="4896465" y="2619970"/>
            <a:ext cx="0" cy="3503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217741" y="4986508"/>
            <a:ext cx="2802193" cy="1260987"/>
          </a:xfrm>
          <a:prstGeom prst="rect">
            <a:avLst/>
          </a:prstGeom>
        </p:spPr>
      </p:pic>
      <p:pic>
        <p:nvPicPr>
          <p:cNvPr id="13" name="Picture 12"/>
          <p:cNvPicPr>
            <a:picLocks noChangeAspect="1"/>
          </p:cNvPicPr>
          <p:nvPr/>
        </p:nvPicPr>
        <p:blipFill>
          <a:blip r:embed="rId5" cstate="email">
            <a:lum bright="70000" contrast="-70000"/>
            <a:extLst>
              <a:ext uri="{28A0092B-C50C-407E-A947-70E740481C1C}">
                <a14:useLocalDpi xmlns:a14="http://schemas.microsoft.com/office/drawing/2010/main"/>
              </a:ext>
            </a:extLst>
          </a:blip>
          <a:stretch>
            <a:fillRect/>
          </a:stretch>
        </p:blipFill>
        <p:spPr>
          <a:xfrm>
            <a:off x="9383147" y="3782788"/>
            <a:ext cx="1772607" cy="980843"/>
          </a:xfrm>
          <a:prstGeom prst="rect">
            <a:avLst/>
          </a:prstGeom>
        </p:spPr>
      </p:pic>
      <p:sp>
        <p:nvSpPr>
          <p:cNvPr id="7" name="Rectangle 6"/>
          <p:cNvSpPr/>
          <p:nvPr/>
        </p:nvSpPr>
        <p:spPr>
          <a:xfrm>
            <a:off x="778468" y="6185353"/>
            <a:ext cx="1967205" cy="369332"/>
          </a:xfrm>
          <a:prstGeom prst="rect">
            <a:avLst/>
          </a:prstGeom>
        </p:spPr>
        <p:txBody>
          <a:bodyPr wrap="none">
            <a:spAutoFit/>
          </a:bodyPr>
          <a:lstStyle/>
          <a:p>
            <a:r>
              <a:rPr lang="en-US" dirty="0"/>
              <a:t>*Data of </a:t>
            </a:r>
            <a:r>
              <a:rPr lang="en-US" dirty="0" smtClean="0"/>
              <a:t>7.16.18</a:t>
            </a:r>
            <a:endParaRPr lang="en-US" dirty="0"/>
          </a:p>
        </p:txBody>
      </p:sp>
    </p:spTree>
    <p:extLst>
      <p:ext uri="{BB962C8B-B14F-4D97-AF65-F5344CB8AC3E}">
        <p14:creationId xmlns:p14="http://schemas.microsoft.com/office/powerpoint/2010/main" val="34332712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6" name="Rectangle 15"/>
          <p:cNvSpPr/>
          <p:nvPr/>
        </p:nvSpPr>
        <p:spPr>
          <a:xfrm>
            <a:off x="6476157" y="2338816"/>
            <a:ext cx="5088193" cy="19284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rgbClr val="FF6600"/>
              </a:solidFill>
            </a:endParaRPr>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5130015" y="2531658"/>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82328" y="2759396"/>
            <a:ext cx="5227891" cy="2492990"/>
          </a:xfrm>
          <a:prstGeom prst="rect">
            <a:avLst/>
          </a:prstGeom>
          <a:noFill/>
        </p:spPr>
        <p:txBody>
          <a:bodyPr wrap="square" rtlCol="0">
            <a:spAutoFit/>
          </a:bodyPr>
          <a:lstStyle/>
          <a:p>
            <a:endParaRPr lang="en-US" sz="1700" dirty="0">
              <a:solidFill>
                <a:srgbClr val="FFC000"/>
              </a:solidFill>
            </a:endParaRPr>
          </a:p>
          <a:p>
            <a:endParaRPr lang="en-US" sz="1700" dirty="0" smtClean="0">
              <a:solidFill>
                <a:srgbClr val="FFC000"/>
              </a:solidFill>
            </a:endParaRPr>
          </a:p>
          <a:p>
            <a:endParaRPr lang="en-US" sz="1700" dirty="0" smtClean="0"/>
          </a:p>
          <a:p>
            <a:endParaRPr lang="en-US" sz="1700" dirty="0"/>
          </a:p>
          <a:p>
            <a:endParaRPr lang="en-US" sz="1700" dirty="0"/>
          </a:p>
          <a:p>
            <a:endParaRPr lang="en-US" sz="1700" dirty="0" smtClean="0"/>
          </a:p>
          <a:p>
            <a:endParaRPr lang="en-US" dirty="0"/>
          </a:p>
          <a:p>
            <a:endParaRPr lang="en-US" dirty="0" smtClean="0"/>
          </a:p>
          <a:p>
            <a:endParaRPr lang="en-US" dirty="0"/>
          </a:p>
        </p:txBody>
      </p:sp>
      <p:sp>
        <p:nvSpPr>
          <p:cNvPr id="4" name="Rectangle 3"/>
          <p:cNvSpPr/>
          <p:nvPr/>
        </p:nvSpPr>
        <p:spPr>
          <a:xfrm>
            <a:off x="5253411" y="2943747"/>
            <a:ext cx="3981317" cy="2277547"/>
          </a:xfrm>
          <a:prstGeom prst="rect">
            <a:avLst/>
          </a:prstGeom>
        </p:spPr>
        <p:txBody>
          <a:bodyPr wrap="square">
            <a:spAutoFit/>
          </a:bodyPr>
          <a:lstStyle/>
          <a:p>
            <a:r>
              <a:rPr lang="en-US" sz="6000" b="1" dirty="0" smtClean="0">
                <a:solidFill>
                  <a:srgbClr val="FFC000"/>
                </a:solidFill>
              </a:rPr>
              <a:t>Catherine</a:t>
            </a:r>
          </a:p>
          <a:p>
            <a:r>
              <a:rPr lang="en-US" sz="4600" dirty="0" err="1" smtClean="0"/>
              <a:t>Bienfait</a:t>
            </a:r>
            <a:endParaRPr lang="en-US" sz="4600" dirty="0" smtClean="0"/>
          </a:p>
          <a:p>
            <a:r>
              <a:rPr lang="en-US" dirty="0" smtClean="0"/>
              <a:t>Data Recognition Corporation TASC</a:t>
            </a:r>
            <a:endParaRPr lang="en-US" dirty="0"/>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347846" y="2744925"/>
            <a:ext cx="2245723" cy="3230691"/>
          </a:xfrm>
          <a:prstGeom prst="rect">
            <a:avLst/>
          </a:prstGeom>
          <a:ln>
            <a:solidFill>
              <a:schemeClr val="tx1"/>
            </a:solidFill>
          </a:ln>
          <a:effectLst>
            <a:reflection blurRad="6350" stA="50000" endA="300" endPos="55500" dist="50800" dir="5400000" sy="-100000" algn="bl" rotWithShape="0"/>
          </a:effectLst>
        </p:spPr>
      </p:pic>
      <p:sp>
        <p:nvSpPr>
          <p:cNvPr id="5" name="TextBox 4"/>
          <p:cNvSpPr txBox="1"/>
          <p:nvPr/>
        </p:nvSpPr>
        <p:spPr>
          <a:xfrm>
            <a:off x="312440" y="2504311"/>
            <a:ext cx="4628543" cy="4247317"/>
          </a:xfrm>
          <a:prstGeom prst="rect">
            <a:avLst/>
          </a:prstGeom>
          <a:noFill/>
        </p:spPr>
        <p:txBody>
          <a:bodyPr wrap="square" rtlCol="0">
            <a:spAutoFit/>
          </a:bodyPr>
          <a:lstStyle/>
          <a:p>
            <a:r>
              <a:rPr lang="en-US" dirty="0"/>
              <a:t>Paula Boffa-Taylor </a:t>
            </a:r>
            <a:r>
              <a:rPr lang="en-US" dirty="0" smtClean="0"/>
              <a:t>is retiring </a:t>
            </a:r>
            <a:r>
              <a:rPr lang="en-US" dirty="0"/>
              <a:t>from DRC in August</a:t>
            </a:r>
            <a:r>
              <a:rPr lang="en-US" dirty="0" smtClean="0"/>
              <a:t>. </a:t>
            </a:r>
            <a:r>
              <a:rPr lang="en-US" dirty="0"/>
              <a:t>Paula will be with </a:t>
            </a:r>
            <a:r>
              <a:rPr lang="en-US" dirty="0" smtClean="0"/>
              <a:t>TASC until </a:t>
            </a:r>
            <a:r>
              <a:rPr lang="en-US" dirty="0"/>
              <a:t>August </a:t>
            </a:r>
            <a:r>
              <a:rPr lang="en-US" dirty="0" smtClean="0"/>
              <a:t>9. </a:t>
            </a:r>
            <a:r>
              <a:rPr lang="en-US" dirty="0"/>
              <a:t>M</a:t>
            </a:r>
            <a:r>
              <a:rPr lang="en-US" dirty="0" smtClean="0"/>
              <a:t>any </a:t>
            </a:r>
            <a:r>
              <a:rPr lang="en-US" dirty="0"/>
              <a:t>of you </a:t>
            </a:r>
            <a:r>
              <a:rPr lang="en-US" dirty="0" smtClean="0"/>
              <a:t>worked </a:t>
            </a:r>
            <a:r>
              <a:rPr lang="en-US" dirty="0"/>
              <a:t>closely with her over the years and may want to reach out and wish her well. </a:t>
            </a:r>
            <a:endParaRPr lang="en-US" dirty="0" smtClean="0"/>
          </a:p>
          <a:p>
            <a:endParaRPr lang="en-US" dirty="0"/>
          </a:p>
          <a:p>
            <a:r>
              <a:rPr lang="en-US" dirty="0" smtClean="0"/>
              <a:t>The new representative for Indiana will be </a:t>
            </a:r>
            <a:r>
              <a:rPr lang="en-US" dirty="0" smtClean="0">
                <a:solidFill>
                  <a:srgbClr val="FFC000"/>
                </a:solidFill>
              </a:rPr>
              <a:t>Catherine </a:t>
            </a:r>
            <a:r>
              <a:rPr lang="en-US" dirty="0" err="1">
                <a:solidFill>
                  <a:srgbClr val="FFC000"/>
                </a:solidFill>
              </a:rPr>
              <a:t>Bienfait</a:t>
            </a:r>
            <a:r>
              <a:rPr lang="en-US" dirty="0"/>
              <a:t>. Like Paula, Catherine has been with the TASC program since the beginning. Catherine was responsible for bringing New York State on board with TASC and is still their program manager.</a:t>
            </a:r>
          </a:p>
          <a:p>
            <a:r>
              <a:rPr lang="en-US" dirty="0"/>
              <a:t> </a:t>
            </a:r>
          </a:p>
          <a:p>
            <a:endParaRPr lang="en-US" dirty="0"/>
          </a:p>
        </p:txBody>
      </p:sp>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69769" y="5370625"/>
            <a:ext cx="2012775" cy="910758"/>
          </a:xfrm>
          <a:prstGeom prst="rect">
            <a:avLst/>
          </a:prstGeom>
          <a:effectLst>
            <a:reflection blurRad="6350" stA="52000" endA="300" endPos="35000" dir="5400000" sy="-100000" algn="bl" rotWithShape="0"/>
          </a:effectLst>
        </p:spPr>
      </p:pic>
      <p:pic>
        <p:nvPicPr>
          <p:cNvPr id="19" name="Picture 1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43597" y="5370625"/>
            <a:ext cx="1115974" cy="711635"/>
          </a:xfrm>
          <a:prstGeom prst="rect">
            <a:avLst/>
          </a:prstGeom>
          <a:ln>
            <a:solidFill>
              <a:schemeClr val="bg1"/>
            </a:solidFill>
          </a:ln>
          <a:effectLst>
            <a:reflection blurRad="6350" stA="50000" endA="300" endPos="55500" dist="50800" dir="5400000" sy="-100000" algn="bl" rotWithShape="0"/>
          </a:effectLst>
        </p:spPr>
      </p:pic>
    </p:spTree>
    <p:extLst>
      <p:ext uri="{BB962C8B-B14F-4D97-AF65-F5344CB8AC3E}">
        <p14:creationId xmlns:p14="http://schemas.microsoft.com/office/powerpoint/2010/main" val="3952431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59656900"/>
              </p:ext>
            </p:extLst>
          </p:nvPr>
        </p:nvGraphicFramePr>
        <p:xfrm>
          <a:off x="1673942" y="2419049"/>
          <a:ext cx="9810135" cy="3267000"/>
        </p:xfrm>
        <a:graphic>
          <a:graphicData uri="http://schemas.openxmlformats.org/drawingml/2006/table">
            <a:tbl>
              <a:tblPr firstRow="1" bandRow="1">
                <a:tableStyleId>{5C22544A-7EE6-4342-B048-85BDC9FD1C3A}</a:tableStyleId>
              </a:tblPr>
              <a:tblGrid>
                <a:gridCol w="5656007"/>
                <a:gridCol w="4154128"/>
              </a:tblGrid>
              <a:tr h="597471">
                <a:tc>
                  <a:txBody>
                    <a:bodyPr/>
                    <a:lstStyle/>
                    <a:p>
                      <a:r>
                        <a:rPr lang="en-US" sz="3600" dirty="0" smtClean="0"/>
                        <a:t>Performance Metric</a:t>
                      </a:r>
                      <a:endParaRPr lang="en-US" sz="3600" dirty="0"/>
                    </a:p>
                  </a:txBody>
                  <a:tcPr/>
                </a:tc>
                <a:tc>
                  <a:txBody>
                    <a:bodyPr/>
                    <a:lstStyle/>
                    <a:p>
                      <a:r>
                        <a:rPr lang="en-US" sz="3600" dirty="0" smtClean="0"/>
                        <a:t>Point Value</a:t>
                      </a:r>
                      <a:endParaRPr lang="en-US" sz="3600" dirty="0"/>
                    </a:p>
                  </a:txBody>
                  <a:tcPr/>
                </a:tc>
              </a:tr>
              <a:tr h="656730">
                <a:tc>
                  <a:txBody>
                    <a:bodyPr/>
                    <a:lstStyle/>
                    <a:p>
                      <a:r>
                        <a:rPr lang="en-US" sz="3200" b="1" dirty="0" smtClean="0"/>
                        <a:t>Adult Education Enrollment</a:t>
                      </a:r>
                      <a:endParaRPr lang="en-US" sz="3200" b="1" dirty="0"/>
                    </a:p>
                  </a:txBody>
                  <a:tcPr/>
                </a:tc>
                <a:tc>
                  <a:txBody>
                    <a:bodyPr/>
                    <a:lstStyle/>
                    <a:p>
                      <a:r>
                        <a:rPr lang="en-US" sz="3200" b="1" dirty="0" smtClean="0"/>
                        <a:t>1 Point</a:t>
                      </a:r>
                      <a:endParaRPr lang="en-US" sz="3200" b="1" dirty="0"/>
                    </a:p>
                  </a:txBody>
                  <a:tcPr/>
                </a:tc>
              </a:tr>
              <a:tr h="656730">
                <a:tc>
                  <a:txBody>
                    <a:bodyPr/>
                    <a:lstStyle/>
                    <a:p>
                      <a:r>
                        <a:rPr lang="en-US" sz="3200" b="1" dirty="0" smtClean="0"/>
                        <a:t>Attained HSE</a:t>
                      </a:r>
                      <a:endParaRPr lang="en-US" sz="3200" b="1" dirty="0"/>
                    </a:p>
                  </a:txBody>
                  <a:tcPr/>
                </a:tc>
                <a:tc>
                  <a:txBody>
                    <a:bodyPr/>
                    <a:lstStyle/>
                    <a:p>
                      <a:r>
                        <a:rPr lang="en-US" sz="3200" b="1" dirty="0" smtClean="0"/>
                        <a:t>1 Point</a:t>
                      </a:r>
                      <a:endParaRPr lang="en-US" sz="3200" b="1" dirty="0"/>
                    </a:p>
                  </a:txBody>
                  <a:tcPr/>
                </a:tc>
              </a:tr>
              <a:tr h="656730">
                <a:tc>
                  <a:txBody>
                    <a:bodyPr/>
                    <a:lstStyle/>
                    <a:p>
                      <a:r>
                        <a:rPr lang="en-US" sz="3200" b="1" dirty="0" smtClean="0"/>
                        <a:t>Measurable Skill Gain</a:t>
                      </a:r>
                      <a:endParaRPr lang="en-US" sz="3200" b="1" dirty="0"/>
                    </a:p>
                  </a:txBody>
                  <a:tcPr/>
                </a:tc>
                <a:tc>
                  <a:txBody>
                    <a:bodyPr/>
                    <a:lstStyle/>
                    <a:p>
                      <a:r>
                        <a:rPr lang="en-US" sz="3200" b="1" dirty="0" smtClean="0"/>
                        <a:t>1 Point</a:t>
                      </a:r>
                      <a:endParaRPr lang="en-US" sz="3200" b="1" dirty="0"/>
                    </a:p>
                  </a:txBody>
                  <a:tcPr/>
                </a:tc>
              </a:tr>
              <a:tr h="656730">
                <a:tc>
                  <a:txBody>
                    <a:bodyPr/>
                    <a:lstStyle/>
                    <a:p>
                      <a:r>
                        <a:rPr lang="en-US" sz="3200" b="1" dirty="0" smtClean="0"/>
                        <a:t>Attained</a:t>
                      </a:r>
                      <a:r>
                        <a:rPr lang="en-US" sz="3200" b="1" baseline="0" dirty="0" smtClean="0"/>
                        <a:t> Certification</a:t>
                      </a:r>
                      <a:endParaRPr lang="en-US" sz="3200" b="1" dirty="0"/>
                    </a:p>
                  </a:txBody>
                  <a:tcPr/>
                </a:tc>
                <a:tc>
                  <a:txBody>
                    <a:bodyPr/>
                    <a:lstStyle/>
                    <a:p>
                      <a:r>
                        <a:rPr lang="en-US" sz="3200" b="1" dirty="0" smtClean="0"/>
                        <a:t>1 Point</a:t>
                      </a:r>
                      <a:endParaRPr lang="en-US" sz="3200" b="1" dirty="0"/>
                    </a:p>
                  </a:txBody>
                  <a:tcPr/>
                </a:tc>
              </a:tr>
            </a:tbl>
          </a:graphicData>
        </a:graphic>
      </p:graphicFrame>
      <p:sp>
        <p:nvSpPr>
          <p:cNvPr id="10" name="Rectangle 9"/>
          <p:cNvSpPr/>
          <p:nvPr/>
        </p:nvSpPr>
        <p:spPr>
          <a:xfrm>
            <a:off x="2487560" y="964311"/>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1" name="Rectangle 10"/>
          <p:cNvSpPr/>
          <p:nvPr/>
        </p:nvSpPr>
        <p:spPr>
          <a:xfrm>
            <a:off x="582267" y="2419049"/>
            <a:ext cx="738664" cy="3408416"/>
          </a:xfrm>
          <a:prstGeom prst="rect">
            <a:avLst/>
          </a:prstGeom>
          <a:solidFill>
            <a:srgbClr val="FFC000"/>
          </a:solidFill>
          <a:effectLst>
            <a:reflection blurRad="6350" stA="50000" endA="300" endPos="55500" dist="50800" dir="5400000" sy="-100000" algn="bl" rotWithShape="0"/>
          </a:effectLst>
        </p:spPr>
        <p:txBody>
          <a:bodyPr vert="vert270" wrap="square">
            <a:spAutoFit/>
          </a:bodyPr>
          <a:lstStyle/>
          <a:p>
            <a:r>
              <a:rPr lang="en-US" b="1" dirty="0">
                <a:solidFill>
                  <a:schemeClr val="bg1"/>
                </a:solidFill>
              </a:rPr>
              <a:t>2018-19 Grant </a:t>
            </a:r>
            <a:r>
              <a:rPr lang="en-US" dirty="0">
                <a:solidFill>
                  <a:schemeClr val="bg1"/>
                </a:solidFill>
              </a:rPr>
              <a:t/>
            </a:r>
            <a:br>
              <a:rPr lang="en-US" dirty="0">
                <a:solidFill>
                  <a:schemeClr val="bg1"/>
                </a:solidFill>
              </a:rPr>
            </a:br>
            <a:r>
              <a:rPr lang="en-US" dirty="0">
                <a:solidFill>
                  <a:schemeClr val="bg1"/>
                </a:solidFill>
              </a:rPr>
              <a:t>Program Performance Metrics</a:t>
            </a:r>
          </a:p>
        </p:txBody>
      </p:sp>
      <p:sp>
        <p:nvSpPr>
          <p:cNvPr id="12" name="Rectangle 11"/>
          <p:cNvSpPr/>
          <p:nvPr/>
        </p:nvSpPr>
        <p:spPr>
          <a:xfrm>
            <a:off x="1673942" y="5794874"/>
            <a:ext cx="8885903" cy="338554"/>
          </a:xfrm>
          <a:prstGeom prst="rect">
            <a:avLst/>
          </a:prstGeom>
        </p:spPr>
        <p:txBody>
          <a:bodyPr wrap="square">
            <a:spAutoFit/>
          </a:bodyPr>
          <a:lstStyle/>
          <a:p>
            <a:r>
              <a:rPr lang="en-US" sz="1600" dirty="0"/>
              <a:t>The 2018-2019 Program Performance Metrics will be used to award grants </a:t>
            </a:r>
            <a:r>
              <a:rPr lang="en-US" sz="1600" dirty="0" smtClean="0"/>
              <a:t>for 2019-2020</a:t>
            </a:r>
            <a:endParaRPr lang="en-US" sz="1600" dirty="0"/>
          </a:p>
        </p:txBody>
      </p:sp>
    </p:spTree>
    <p:extLst>
      <p:ext uri="{BB962C8B-B14F-4D97-AF65-F5344CB8AC3E}">
        <p14:creationId xmlns:p14="http://schemas.microsoft.com/office/powerpoint/2010/main" val="2577911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1" name="Rectangle 10"/>
          <p:cNvSpPr/>
          <p:nvPr/>
        </p:nvSpPr>
        <p:spPr>
          <a:xfrm>
            <a:off x="3874691" y="3013182"/>
            <a:ext cx="3618999" cy="1754326"/>
          </a:xfrm>
          <a:prstGeom prst="rect">
            <a:avLst/>
          </a:prstGeom>
        </p:spPr>
        <p:txBody>
          <a:bodyPr wrap="square">
            <a:spAutoFit/>
          </a:bodyPr>
          <a:lstStyle/>
          <a:p>
            <a:r>
              <a:rPr lang="en-US" sz="6000" b="1" dirty="0" smtClean="0">
                <a:solidFill>
                  <a:srgbClr val="FFC000"/>
                </a:solidFill>
              </a:rPr>
              <a:t>Angelia </a:t>
            </a:r>
          </a:p>
          <a:p>
            <a:r>
              <a:rPr lang="en-US" sz="3200" dirty="0" smtClean="0"/>
              <a:t>Clevenger</a:t>
            </a:r>
            <a:endParaRPr lang="en-US" sz="3200" dirty="0" smtClean="0">
              <a:solidFill>
                <a:srgbClr val="FFC000"/>
              </a:solidFill>
            </a:endParaRPr>
          </a:p>
          <a:p>
            <a:r>
              <a:rPr lang="en-US" sz="1600" dirty="0" smtClean="0"/>
              <a:t>Winchester, Indiana</a:t>
            </a:r>
            <a:endParaRPr lang="en-US" sz="1600" dirty="0"/>
          </a:p>
        </p:txBody>
      </p:sp>
      <p:sp>
        <p:nvSpPr>
          <p:cNvPr id="2" name="Rectangle 1"/>
          <p:cNvSpPr/>
          <p:nvPr/>
        </p:nvSpPr>
        <p:spPr>
          <a:xfrm>
            <a:off x="2568313" y="877232"/>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7222396" y="2381007"/>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954189" y="2828516"/>
            <a:ext cx="3107249" cy="369332"/>
          </a:xfrm>
          <a:prstGeom prst="rect">
            <a:avLst/>
          </a:prstGeom>
          <a:noFill/>
        </p:spPr>
        <p:txBody>
          <a:bodyPr wrap="square" rtlCol="0">
            <a:spAutoFit/>
          </a:bodyPr>
          <a:lstStyle/>
          <a:p>
            <a:r>
              <a:rPr lang="en-US" dirty="0" smtClean="0"/>
              <a:t>“Beginning of a Journey”</a:t>
            </a:r>
            <a:endParaRPr lang="en-US" dirty="0"/>
          </a:p>
        </p:txBody>
      </p:sp>
      <p:pic>
        <p:nvPicPr>
          <p:cNvPr id="12" name="Picture 11"/>
          <p:cNvPicPr/>
          <p:nvPr/>
        </p:nvPicPr>
        <p:blipFill>
          <a:blip r:embed="rId4" cstate="print"/>
          <a:srcRect/>
          <a:stretch>
            <a:fillRect/>
          </a:stretch>
        </p:blipFill>
        <p:spPr bwMode="auto">
          <a:xfrm>
            <a:off x="502439" y="2354560"/>
            <a:ext cx="3104199" cy="3497973"/>
          </a:xfrm>
          <a:prstGeom prst="rect">
            <a:avLst/>
          </a:prstGeom>
          <a:noFill/>
          <a:ln w="9525">
            <a:solidFill>
              <a:schemeClr val="tx1"/>
            </a:solidFill>
            <a:miter lim="800000"/>
            <a:headEnd/>
            <a:tailEnd/>
          </a:ln>
          <a:effectLst>
            <a:reflection blurRad="6350" stA="52000" endA="300" endPos="35000" dir="5400000" sy="-100000" algn="bl" rotWithShape="0"/>
          </a:effectLst>
        </p:spPr>
      </p:pic>
      <p:sp>
        <p:nvSpPr>
          <p:cNvPr id="7" name="Rectangle 6"/>
          <p:cNvSpPr/>
          <p:nvPr/>
        </p:nvSpPr>
        <p:spPr>
          <a:xfrm>
            <a:off x="3828912" y="5030351"/>
            <a:ext cx="3266247" cy="1477328"/>
          </a:xfrm>
          <a:prstGeom prst="rect">
            <a:avLst/>
          </a:prstGeom>
        </p:spPr>
        <p:txBody>
          <a:bodyPr wrap="square">
            <a:spAutoFit/>
          </a:bodyPr>
          <a:lstStyle/>
          <a:p>
            <a:r>
              <a:rPr lang="en-US" sz="3200" dirty="0" smtClean="0">
                <a:solidFill>
                  <a:srgbClr val="FFC000"/>
                </a:solidFill>
              </a:rPr>
              <a:t>“I WAS FAILING   </a:t>
            </a:r>
          </a:p>
          <a:p>
            <a:r>
              <a:rPr lang="en-US" sz="3600" dirty="0" smtClean="0">
                <a:solidFill>
                  <a:srgbClr val="FFC000"/>
                </a:solidFill>
              </a:rPr>
              <a:t> EVERY CLASS </a:t>
            </a:r>
          </a:p>
          <a:p>
            <a:r>
              <a:rPr lang="en-US" sz="1600" dirty="0" smtClean="0"/>
              <a:t>  </a:t>
            </a:r>
            <a:r>
              <a:rPr lang="en-US" sz="2200" dirty="0" smtClean="0"/>
              <a:t>AND I DIDN’T CARE.”</a:t>
            </a:r>
            <a:endParaRPr lang="en-US" sz="2200" dirty="0"/>
          </a:p>
        </p:txBody>
      </p:sp>
      <p:sp>
        <p:nvSpPr>
          <p:cNvPr id="14" name="TextBox 13"/>
          <p:cNvSpPr txBox="1"/>
          <p:nvPr/>
        </p:nvSpPr>
        <p:spPr>
          <a:xfrm>
            <a:off x="7493689" y="2354560"/>
            <a:ext cx="4540956" cy="4524315"/>
          </a:xfrm>
          <a:prstGeom prst="rect">
            <a:avLst/>
          </a:prstGeom>
          <a:noFill/>
        </p:spPr>
        <p:txBody>
          <a:bodyPr wrap="square" rtlCol="0">
            <a:spAutoFit/>
          </a:bodyPr>
          <a:lstStyle/>
          <a:p>
            <a:r>
              <a:rPr lang="en-US" dirty="0" smtClean="0">
                <a:solidFill>
                  <a:srgbClr val="FFC000"/>
                </a:solidFill>
              </a:rPr>
              <a:t>Angelia Clevenger </a:t>
            </a:r>
            <a:r>
              <a:rPr lang="en-US" dirty="0" smtClean="0"/>
              <a:t>began adult education classes at the Winchester </a:t>
            </a:r>
            <a:r>
              <a:rPr lang="en-US" dirty="0" err="1" smtClean="0"/>
              <a:t>WorkOne</a:t>
            </a:r>
            <a:r>
              <a:rPr lang="en-US" dirty="0" smtClean="0"/>
              <a:t> after her mother signed her out of high school. </a:t>
            </a:r>
          </a:p>
          <a:p>
            <a:endParaRPr lang="en-US" dirty="0"/>
          </a:p>
          <a:p>
            <a:r>
              <a:rPr lang="en-US" dirty="0"/>
              <a:t>As a student with ADD/ADHD, </a:t>
            </a:r>
            <a:r>
              <a:rPr lang="en-US" dirty="0" smtClean="0"/>
              <a:t>she said</a:t>
            </a:r>
            <a:r>
              <a:rPr lang="en-US" dirty="0"/>
              <a:t>, </a:t>
            </a:r>
            <a:r>
              <a:rPr lang="en-US" dirty="0" smtClean="0"/>
              <a:t>“There </a:t>
            </a:r>
            <a:r>
              <a:rPr lang="en-US" dirty="0"/>
              <a:t>were just too many distractions and too much drama for me, I couldn’t concentrate.” </a:t>
            </a:r>
            <a:endParaRPr lang="en-US" dirty="0" smtClean="0"/>
          </a:p>
          <a:p>
            <a:endParaRPr lang="en-US" dirty="0">
              <a:solidFill>
                <a:srgbClr val="FFC000"/>
              </a:solidFill>
            </a:endParaRPr>
          </a:p>
          <a:p>
            <a:r>
              <a:rPr lang="en-US" dirty="0" smtClean="0"/>
              <a:t>Because of her teacher and a small </a:t>
            </a:r>
            <a:r>
              <a:rPr lang="en-US" dirty="0"/>
              <a:t>class </a:t>
            </a:r>
            <a:r>
              <a:rPr lang="en-US" dirty="0" smtClean="0"/>
              <a:t>size, it was possible </a:t>
            </a:r>
            <a:r>
              <a:rPr lang="en-US" dirty="0"/>
              <a:t>for her to focus </a:t>
            </a:r>
            <a:r>
              <a:rPr lang="en-US" dirty="0" smtClean="0"/>
              <a:t>on education, </a:t>
            </a:r>
            <a:r>
              <a:rPr lang="en-US" dirty="0"/>
              <a:t>and to keep </a:t>
            </a:r>
            <a:r>
              <a:rPr lang="en-US" dirty="0" smtClean="0"/>
              <a:t>on task </a:t>
            </a:r>
            <a:r>
              <a:rPr lang="en-US" dirty="0"/>
              <a:t>with what needed to be done. </a:t>
            </a:r>
            <a:endParaRPr lang="en-US" dirty="0" smtClean="0">
              <a:solidFill>
                <a:srgbClr val="FFC000"/>
              </a:solidFill>
            </a:endParaRPr>
          </a:p>
          <a:p>
            <a:endParaRPr lang="en-US" dirty="0"/>
          </a:p>
          <a:p>
            <a:r>
              <a:rPr lang="en-US" dirty="0" smtClean="0"/>
              <a:t> </a:t>
            </a:r>
            <a:endParaRPr lang="en-US" dirty="0"/>
          </a:p>
        </p:txBody>
      </p:sp>
    </p:spTree>
    <p:extLst>
      <p:ext uri="{BB962C8B-B14F-4D97-AF65-F5344CB8AC3E}">
        <p14:creationId xmlns:p14="http://schemas.microsoft.com/office/powerpoint/2010/main" val="4111215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16911" y="759963"/>
            <a:ext cx="5153924" cy="4750898"/>
          </a:xfrm>
          <a:prstGeom prst="rect">
            <a:avLst/>
          </a:prstGeom>
        </p:spPr>
      </p:pic>
      <p:sp>
        <p:nvSpPr>
          <p:cNvPr id="9" name="TextBox 8"/>
          <p:cNvSpPr txBox="1"/>
          <p:nvPr/>
        </p:nvSpPr>
        <p:spPr>
          <a:xfrm>
            <a:off x="498611" y="1482011"/>
            <a:ext cx="5334840" cy="3847207"/>
          </a:xfrm>
          <a:prstGeom prst="rect">
            <a:avLst/>
          </a:prstGeom>
          <a:noFill/>
        </p:spPr>
        <p:txBody>
          <a:bodyPr wrap="square" rtlCol="0">
            <a:spAutoFit/>
          </a:bodyPr>
          <a:lstStyle/>
          <a:p>
            <a:r>
              <a:rPr lang="en-US" sz="9600" dirty="0" smtClean="0"/>
              <a:t>InTERS</a:t>
            </a:r>
          </a:p>
          <a:p>
            <a:r>
              <a:rPr lang="en-US" sz="6000" dirty="0" smtClean="0">
                <a:solidFill>
                  <a:srgbClr val="FFC000"/>
                </a:solidFill>
              </a:rPr>
              <a:t>Data Security</a:t>
            </a:r>
          </a:p>
          <a:p>
            <a:pPr marL="857250" indent="-857250">
              <a:buFontTx/>
              <a:buChar char="-"/>
            </a:pPr>
            <a:r>
              <a:rPr lang="en-US" sz="4400" dirty="0" smtClean="0"/>
              <a:t>User ID</a:t>
            </a:r>
          </a:p>
          <a:p>
            <a:pPr marL="857250" indent="-857250">
              <a:buFontTx/>
              <a:buChar char="-"/>
            </a:pPr>
            <a:r>
              <a:rPr lang="en-US" sz="4400" dirty="0" smtClean="0"/>
              <a:t>Password</a:t>
            </a:r>
          </a:p>
        </p:txBody>
      </p:sp>
      <p:sp>
        <p:nvSpPr>
          <p:cNvPr id="2" name="TextBox 1"/>
          <p:cNvSpPr txBox="1"/>
          <p:nvPr/>
        </p:nvSpPr>
        <p:spPr>
          <a:xfrm>
            <a:off x="687092" y="5510861"/>
            <a:ext cx="5180308" cy="646331"/>
          </a:xfrm>
          <a:prstGeom prst="rect">
            <a:avLst/>
          </a:prstGeom>
          <a:solidFill>
            <a:srgbClr val="FFC000"/>
          </a:solidFill>
          <a:effectLst>
            <a:reflection blurRad="6350" stA="50000" endA="300" endPos="55500" dist="101600" dir="5400000" sy="-100000" algn="bl" rotWithShape="0"/>
          </a:effectLst>
        </p:spPr>
        <p:txBody>
          <a:bodyPr wrap="square" rtlCol="0">
            <a:spAutoFit/>
          </a:bodyPr>
          <a:lstStyle/>
          <a:p>
            <a:r>
              <a:rPr lang="en-US" sz="3600" dirty="0" smtClean="0">
                <a:solidFill>
                  <a:schemeClr val="bg1"/>
                </a:solidFill>
              </a:rPr>
              <a:t>Do </a:t>
            </a:r>
            <a:r>
              <a:rPr lang="en-US" sz="3600" b="1" u="sng" dirty="0" smtClean="0">
                <a:solidFill>
                  <a:schemeClr val="bg1"/>
                </a:solidFill>
              </a:rPr>
              <a:t>Not</a:t>
            </a:r>
            <a:r>
              <a:rPr lang="en-US" sz="3600" dirty="0" smtClean="0">
                <a:solidFill>
                  <a:schemeClr val="bg1"/>
                </a:solidFill>
              </a:rPr>
              <a:t> Share Log-ins</a:t>
            </a:r>
            <a:endParaRPr lang="en-US" sz="3600" dirty="0">
              <a:solidFill>
                <a:schemeClr val="bg1"/>
              </a:solidFill>
            </a:endParaRPr>
          </a:p>
        </p:txBody>
      </p:sp>
    </p:spTree>
    <p:extLst>
      <p:ext uri="{BB962C8B-B14F-4D97-AF65-F5344CB8AC3E}">
        <p14:creationId xmlns:p14="http://schemas.microsoft.com/office/powerpoint/2010/main" val="453027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176378" y="2427190"/>
            <a:ext cx="6878161" cy="2739211"/>
          </a:xfrm>
          <a:prstGeom prst="rect">
            <a:avLst/>
          </a:prstGeom>
        </p:spPr>
        <p:txBody>
          <a:bodyPr wrap="square">
            <a:spAutoFit/>
          </a:bodyPr>
          <a:lstStyle/>
          <a:p>
            <a:r>
              <a:rPr lang="en-US" sz="2150" dirty="0"/>
              <a:t>This document presents (1) WIOA</a:t>
            </a:r>
          </a:p>
          <a:p>
            <a:r>
              <a:rPr lang="en-US" sz="2150" dirty="0"/>
              <a:t>performance indicators and other NRS</a:t>
            </a:r>
          </a:p>
          <a:p>
            <a:r>
              <a:rPr lang="en-US" sz="2150" dirty="0"/>
              <a:t>measures; (2) methodologies for collecting </a:t>
            </a:r>
            <a:r>
              <a:rPr lang="en-US" sz="2150" dirty="0" smtClean="0"/>
              <a:t>the measures</a:t>
            </a:r>
            <a:r>
              <a:rPr lang="en-US" sz="2150" dirty="0"/>
              <a:t>; (3) training and technical </a:t>
            </a:r>
            <a:r>
              <a:rPr lang="en-US" sz="2150" dirty="0" smtClean="0"/>
              <a:t>assistance to </a:t>
            </a:r>
            <a:r>
              <a:rPr lang="en-US" sz="2150" dirty="0"/>
              <a:t>States in collecting and reporting </a:t>
            </a:r>
            <a:r>
              <a:rPr lang="en-US" sz="2150" dirty="0" smtClean="0"/>
              <a:t>the measures</a:t>
            </a:r>
            <a:r>
              <a:rPr lang="en-US" sz="2150" dirty="0"/>
              <a:t>; and (4) reporting tables, </a:t>
            </a:r>
            <a:r>
              <a:rPr lang="en-US" sz="2150" dirty="0" smtClean="0"/>
              <a:t>including the </a:t>
            </a:r>
            <a:r>
              <a:rPr lang="en-US" sz="2150" dirty="0"/>
              <a:t>WIOA joint information collection </a:t>
            </a:r>
            <a:r>
              <a:rPr lang="en-US" sz="2150" dirty="0" smtClean="0"/>
              <a:t>request (</a:t>
            </a:r>
            <a:r>
              <a:rPr lang="en-US" sz="2150" dirty="0"/>
              <a:t>ICR) instructions and forms</a:t>
            </a:r>
            <a:r>
              <a:rPr lang="en-US" sz="2150" dirty="0" smtClean="0"/>
              <a:t>.” NRS Technical </a:t>
            </a:r>
            <a:r>
              <a:rPr lang="en-US" sz="2150" dirty="0"/>
              <a:t>Assistance Guide, p. </a:t>
            </a:r>
            <a:r>
              <a:rPr lang="en-US" sz="2150" dirty="0" smtClean="0"/>
              <a:t>2</a:t>
            </a:r>
            <a:endParaRPr lang="en-US" sz="2150" dirty="0"/>
          </a:p>
        </p:txBody>
      </p:sp>
      <p:sp>
        <p:nvSpPr>
          <p:cNvPr id="4" name="TextBox 3"/>
          <p:cNvSpPr txBox="1"/>
          <p:nvPr/>
        </p:nvSpPr>
        <p:spPr>
          <a:xfrm>
            <a:off x="677600" y="2505486"/>
            <a:ext cx="2951292" cy="1323439"/>
          </a:xfrm>
          <a:prstGeom prst="rect">
            <a:avLst/>
          </a:prstGeom>
          <a:noFill/>
        </p:spPr>
        <p:txBody>
          <a:bodyPr wrap="square" rtlCol="0">
            <a:spAutoFit/>
          </a:bodyPr>
          <a:lstStyle/>
          <a:p>
            <a:pPr algn="r"/>
            <a:r>
              <a:rPr lang="en-US" sz="3200" dirty="0" smtClean="0">
                <a:solidFill>
                  <a:srgbClr val="FFC000"/>
                </a:solidFill>
              </a:rPr>
              <a:t>CONTINUOUS</a:t>
            </a:r>
            <a:r>
              <a:rPr lang="en-US" sz="2400" dirty="0" smtClean="0">
                <a:solidFill>
                  <a:srgbClr val="FFC000"/>
                </a:solidFill>
              </a:rPr>
              <a:t> PROGRAM IMPROVEMENT</a:t>
            </a:r>
            <a:endParaRPr lang="en-US" sz="2400" dirty="0">
              <a:solidFill>
                <a:srgbClr val="FFC000"/>
              </a:solidFill>
            </a:endParaRPr>
          </a:p>
        </p:txBody>
      </p:sp>
      <p:sp>
        <p:nvSpPr>
          <p:cNvPr id="7" name="Rectangle 6"/>
          <p:cNvSpPr/>
          <p:nvPr/>
        </p:nvSpPr>
        <p:spPr>
          <a:xfrm>
            <a:off x="442453" y="2256891"/>
            <a:ext cx="3186439" cy="187231"/>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1" name="Rectangle 10"/>
          <p:cNvSpPr/>
          <p:nvPr/>
        </p:nvSpPr>
        <p:spPr>
          <a:xfrm>
            <a:off x="4170033" y="1842850"/>
            <a:ext cx="1066318" cy="2400657"/>
          </a:xfrm>
          <a:prstGeom prst="rect">
            <a:avLst/>
          </a:prstGeom>
        </p:spPr>
        <p:txBody>
          <a:bodyPr wrap="none">
            <a:spAutoFit/>
          </a:bodyPr>
          <a:lstStyle/>
          <a:p>
            <a:r>
              <a:rPr lang="en-US" sz="15000" dirty="0" smtClean="0">
                <a:latin typeface="Arial Rounded MT Bold" panose="020F0704030504030204" pitchFamily="34" charset="0"/>
              </a:rPr>
              <a:t>“</a:t>
            </a:r>
            <a:endParaRPr lang="en-US" sz="15000" dirty="0">
              <a:latin typeface="Arial Rounded MT Bold" panose="020F0704030504030204" pitchFamily="34" charset="0"/>
            </a:endParaRPr>
          </a:p>
        </p:txBody>
      </p:sp>
      <p:sp>
        <p:nvSpPr>
          <p:cNvPr id="14" name="Rectangle 13"/>
          <p:cNvSpPr/>
          <p:nvPr/>
        </p:nvSpPr>
        <p:spPr>
          <a:xfrm>
            <a:off x="5236351" y="5364457"/>
            <a:ext cx="6650849" cy="900246"/>
          </a:xfrm>
          <a:prstGeom prst="rect">
            <a:avLst/>
          </a:prstGeom>
          <a:solidFill>
            <a:srgbClr val="FFC000"/>
          </a:solidFill>
          <a:effectLst>
            <a:reflection blurRad="6350" stA="50000" endA="295" endPos="92000" dist="101600" dir="5400000" sy="-100000" algn="bl" rotWithShape="0"/>
          </a:effectLst>
        </p:spPr>
        <p:txBody>
          <a:bodyPr wrap="square">
            <a:spAutoFit/>
          </a:bodyPr>
          <a:lstStyle/>
          <a:p>
            <a:r>
              <a:rPr lang="en-US" sz="1750" dirty="0" smtClean="0">
                <a:solidFill>
                  <a:schemeClr val="bg1"/>
                </a:solidFill>
              </a:rPr>
              <a:t>“The </a:t>
            </a:r>
            <a:r>
              <a:rPr lang="en-US" sz="1750" dirty="0">
                <a:solidFill>
                  <a:schemeClr val="bg1"/>
                </a:solidFill>
              </a:rPr>
              <a:t>enactment of WIOA in </a:t>
            </a:r>
            <a:r>
              <a:rPr lang="en-US" sz="1750" dirty="0" smtClean="0">
                <a:solidFill>
                  <a:schemeClr val="bg1"/>
                </a:solidFill>
              </a:rPr>
              <a:t>2014 created </a:t>
            </a:r>
            <a:r>
              <a:rPr lang="en-US" sz="1750" dirty="0">
                <a:solidFill>
                  <a:schemeClr val="bg1"/>
                </a:solidFill>
              </a:rPr>
              <a:t>new requirements </a:t>
            </a:r>
            <a:r>
              <a:rPr lang="en-US" sz="1750" dirty="0" smtClean="0">
                <a:solidFill>
                  <a:schemeClr val="bg1"/>
                </a:solidFill>
              </a:rPr>
              <a:t>for accountability </a:t>
            </a:r>
            <a:r>
              <a:rPr lang="en-US" sz="1750" dirty="0">
                <a:solidFill>
                  <a:schemeClr val="bg1"/>
                </a:solidFill>
              </a:rPr>
              <a:t>and </a:t>
            </a:r>
            <a:r>
              <a:rPr lang="en-US" sz="1750" dirty="0" smtClean="0">
                <a:solidFill>
                  <a:schemeClr val="bg1"/>
                </a:solidFill>
              </a:rPr>
              <a:t>performance.” NRS Technical Assistance Guide, p. </a:t>
            </a:r>
            <a:r>
              <a:rPr lang="en-US" sz="1750" dirty="0">
                <a:solidFill>
                  <a:schemeClr val="bg1"/>
                </a:solidFill>
              </a:rPr>
              <a:t>3 </a:t>
            </a:r>
            <a:r>
              <a:rPr lang="en-US" sz="1750" dirty="0" smtClean="0">
                <a:solidFill>
                  <a:schemeClr val="bg1"/>
                </a:solidFill>
              </a:rPr>
              <a:t>                  https</a:t>
            </a:r>
            <a:r>
              <a:rPr lang="en-US" sz="1750" dirty="0">
                <a:solidFill>
                  <a:schemeClr val="bg1"/>
                </a:solidFill>
              </a:rPr>
              <a:t>://nrsweb.org/</a:t>
            </a:r>
            <a:endParaRPr lang="en-US" sz="1750" b="1" dirty="0">
              <a:solidFill>
                <a:schemeClr val="bg1"/>
              </a:solidFill>
            </a:endParaRPr>
          </a:p>
        </p:txBody>
      </p:sp>
      <p:pic>
        <p:nvPicPr>
          <p:cNvPr id="12" name="Picture 11"/>
          <p:cNvPicPr/>
          <p:nvPr/>
        </p:nvPicPr>
        <p:blipFill rotWithShape="1">
          <a:blip r:embed="rId4" cstate="email">
            <a:extLst>
              <a:ext uri="{28A0092B-C50C-407E-A947-70E740481C1C}">
                <a14:useLocalDpi xmlns:a14="http://schemas.microsoft.com/office/drawing/2010/main"/>
              </a:ext>
            </a:extLst>
          </a:blip>
          <a:srcRect/>
          <a:stretch/>
        </p:blipFill>
        <p:spPr bwMode="auto">
          <a:xfrm>
            <a:off x="201350" y="3848139"/>
            <a:ext cx="4733925" cy="2581275"/>
          </a:xfrm>
          <a:prstGeom prst="rect">
            <a:avLst/>
          </a:prstGeom>
          <a:ln>
            <a:solidFill>
              <a:schemeClr val="bg1"/>
            </a:solidFill>
          </a:ln>
          <a:extLst>
            <a:ext uri="{53640926-AAD7-44D8-BBD7-CCE9431645EC}">
              <a14:shadowObscured xmlns:a14="http://schemas.microsoft.com/office/drawing/2010/main"/>
            </a:ext>
          </a:extLst>
        </p:spPr>
      </p:pic>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92095" y="3261237"/>
            <a:ext cx="1143180" cy="439685"/>
          </a:xfrm>
          <a:prstGeom prst="rect">
            <a:avLst/>
          </a:prstGeom>
        </p:spPr>
      </p:pic>
    </p:spTree>
    <p:extLst>
      <p:ext uri="{BB962C8B-B14F-4D97-AF65-F5344CB8AC3E}">
        <p14:creationId xmlns:p14="http://schemas.microsoft.com/office/powerpoint/2010/main" val="36641171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476437" y="3428288"/>
            <a:ext cx="10875298" cy="2677656"/>
          </a:xfrm>
          <a:prstGeom prst="rect">
            <a:avLst/>
          </a:prstGeom>
        </p:spPr>
        <p:txBody>
          <a:bodyPr wrap="square">
            <a:spAutoFit/>
          </a:bodyPr>
          <a:lstStyle/>
          <a:p>
            <a:r>
              <a:rPr lang="en-US" sz="6600" i="1" dirty="0" smtClean="0">
                <a:solidFill>
                  <a:srgbClr val="FFC000"/>
                </a:solidFill>
              </a:rPr>
              <a:t>New</a:t>
            </a:r>
            <a:r>
              <a:rPr lang="en-US" sz="6600" dirty="0" smtClean="0">
                <a:solidFill>
                  <a:srgbClr val="FFC000"/>
                </a:solidFill>
              </a:rPr>
              <a:t> NRS </a:t>
            </a:r>
            <a:r>
              <a:rPr lang="en-US" sz="6600" dirty="0">
                <a:solidFill>
                  <a:srgbClr val="FFC000"/>
                </a:solidFill>
              </a:rPr>
              <a:t>TABLES </a:t>
            </a:r>
            <a:endParaRPr lang="en-US" sz="6600" dirty="0" smtClean="0">
              <a:solidFill>
                <a:srgbClr val="FFC000"/>
              </a:solidFill>
            </a:endParaRPr>
          </a:p>
          <a:p>
            <a:r>
              <a:rPr lang="en-US" sz="3600" dirty="0" smtClean="0">
                <a:solidFill>
                  <a:srgbClr val="FFC000"/>
                </a:solidFill>
              </a:rPr>
              <a:t>PROGRAM </a:t>
            </a:r>
            <a:r>
              <a:rPr lang="en-US" sz="3600" dirty="0">
                <a:solidFill>
                  <a:srgbClr val="FFC000"/>
                </a:solidFill>
              </a:rPr>
              <a:t>YEAR </a:t>
            </a:r>
            <a:r>
              <a:rPr lang="en-US" sz="3600" b="1" dirty="0" smtClean="0">
                <a:solidFill>
                  <a:srgbClr val="FFC000"/>
                </a:solidFill>
              </a:rPr>
              <a:t>2018-19</a:t>
            </a:r>
            <a:r>
              <a:rPr lang="en-US" sz="3600" dirty="0" smtClean="0">
                <a:solidFill>
                  <a:srgbClr val="FFC000"/>
                </a:solidFill>
              </a:rPr>
              <a:t> </a:t>
            </a:r>
          </a:p>
          <a:p>
            <a:r>
              <a:rPr lang="en-US" sz="2800" dirty="0" smtClean="0"/>
              <a:t>REPORTING </a:t>
            </a:r>
            <a:r>
              <a:rPr lang="en-US" sz="2800" dirty="0"/>
              <a:t>ON OCTOBER 1, 2019 </a:t>
            </a:r>
            <a:endParaRPr lang="en-US" sz="2800" dirty="0" smtClean="0"/>
          </a:p>
          <a:p>
            <a:endParaRPr lang="en-US" sz="2800" dirty="0" smtClean="0"/>
          </a:p>
          <a:p>
            <a:endParaRPr lang="en-US" sz="1000" dirty="0" smtClean="0">
              <a:solidFill>
                <a:srgbClr val="FFC000"/>
              </a:solidFill>
            </a:endParaRPr>
          </a:p>
        </p:txBody>
      </p:sp>
      <p:sp>
        <p:nvSpPr>
          <p:cNvPr id="9" name="TextBox 8"/>
          <p:cNvSpPr txBox="1"/>
          <p:nvPr/>
        </p:nvSpPr>
        <p:spPr>
          <a:xfrm>
            <a:off x="524216" y="5679186"/>
            <a:ext cx="6885699" cy="615553"/>
          </a:xfrm>
          <a:prstGeom prst="rect">
            <a:avLst/>
          </a:prstGeom>
          <a:solidFill>
            <a:srgbClr val="FFC000"/>
          </a:solidFill>
          <a:effectLst>
            <a:reflection blurRad="6350" stA="50000" endA="300" endPos="90000" dist="50800" dir="5400000" sy="-100000" algn="bl" rotWithShape="0"/>
          </a:effectLst>
        </p:spPr>
        <p:txBody>
          <a:bodyPr wrap="square" rtlCol="0">
            <a:spAutoFit/>
          </a:bodyPr>
          <a:lstStyle/>
          <a:p>
            <a:endParaRPr lang="en-US" sz="800" dirty="0" smtClean="0">
              <a:solidFill>
                <a:schemeClr val="bg1"/>
              </a:solidFill>
            </a:endParaRPr>
          </a:p>
          <a:p>
            <a:r>
              <a:rPr lang="en-US" dirty="0" smtClean="0">
                <a:solidFill>
                  <a:schemeClr val="bg1"/>
                </a:solidFill>
              </a:rPr>
              <a:t>https</a:t>
            </a:r>
            <a:r>
              <a:rPr lang="en-US" dirty="0">
                <a:solidFill>
                  <a:schemeClr val="bg1"/>
                </a:solidFill>
              </a:rPr>
              <a:t>://nrsweb.org/training-ta/nrs-reporting-tables-webinar</a:t>
            </a:r>
          </a:p>
          <a:p>
            <a:endParaRPr lang="en-US" sz="800" dirty="0">
              <a:solidFill>
                <a:schemeClr val="bg1"/>
              </a:solidFill>
            </a:endParaRPr>
          </a:p>
        </p:txBody>
      </p:sp>
      <p:sp>
        <p:nvSpPr>
          <p:cNvPr id="10" name="TextBox 9"/>
          <p:cNvSpPr txBox="1"/>
          <p:nvPr/>
        </p:nvSpPr>
        <p:spPr>
          <a:xfrm>
            <a:off x="7741267" y="2140555"/>
            <a:ext cx="3279116" cy="4070690"/>
          </a:xfrm>
          <a:prstGeom prst="rect">
            <a:avLst/>
          </a:prstGeom>
          <a:solidFill>
            <a:srgbClr val="FFC000"/>
          </a:solidFill>
          <a:effectLst>
            <a:outerShdw blurRad="50800" dist="38100" dir="5400000" algn="t" rotWithShape="0">
              <a:prstClr val="black">
                <a:alpha val="40000"/>
              </a:prstClr>
            </a:outerShdw>
            <a:reflection blurRad="6350" stA="50000" endA="300" endPos="55500" dist="50800" dir="5400000" sy="-100000" algn="bl" rotWithShape="0"/>
          </a:effectLst>
        </p:spPr>
        <p:txBody>
          <a:bodyPr wrap="square" rtlCol="0">
            <a:spAutoFit/>
          </a:bodyPr>
          <a:lstStyle/>
          <a:p>
            <a:endParaRPr lang="en-US" dirty="0"/>
          </a:p>
        </p:txBody>
      </p:sp>
      <p:pic>
        <p:nvPicPr>
          <p:cNvPr id="11" name="Picture 10"/>
          <p:cNvPicPr/>
          <p:nvPr/>
        </p:nvPicPr>
        <p:blipFill rotWithShape="1">
          <a:blip r:embed="rId4" cstate="email">
            <a:extLst>
              <a:ext uri="{28A0092B-C50C-407E-A947-70E740481C1C}">
                <a14:useLocalDpi xmlns:a14="http://schemas.microsoft.com/office/drawing/2010/main"/>
              </a:ext>
            </a:extLst>
          </a:blip>
          <a:srcRect/>
          <a:stretch/>
        </p:blipFill>
        <p:spPr bwMode="auto">
          <a:xfrm>
            <a:off x="8112847" y="2395823"/>
            <a:ext cx="2535955" cy="3560153"/>
          </a:xfrm>
          <a:prstGeom prst="rect">
            <a:avLst/>
          </a:prstGeom>
          <a:ln>
            <a:solidFill>
              <a:schemeClr val="tx1"/>
            </a:solidFill>
          </a:ln>
          <a:extLst>
            <a:ext uri="{53640926-AAD7-44D8-BBD7-CCE9431645EC}">
              <a14:shadowObscured xmlns:a14="http://schemas.microsoft.com/office/drawing/2010/main"/>
            </a:ext>
          </a:extLst>
        </p:spPr>
      </p:pic>
      <p:sp>
        <p:nvSpPr>
          <p:cNvPr id="14" name="Flowchart: Predefined Process 13"/>
          <p:cNvSpPr/>
          <p:nvPr/>
        </p:nvSpPr>
        <p:spPr>
          <a:xfrm>
            <a:off x="8534354" y="6018744"/>
            <a:ext cx="1692940" cy="741376"/>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BEGINS</a:t>
            </a:r>
          </a:p>
          <a:p>
            <a:pPr algn="ctr"/>
            <a:r>
              <a:rPr lang="en-US" b="1">
                <a:solidFill>
                  <a:schemeClr val="bg1"/>
                </a:solidFill>
              </a:rPr>
              <a:t>Page 154</a:t>
            </a:r>
            <a:endParaRPr lang="en-US" b="1" dirty="0">
              <a:solidFill>
                <a:schemeClr val="bg1"/>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6437" y="2201984"/>
            <a:ext cx="6768824" cy="1235579"/>
          </a:xfrm>
          <a:prstGeom prst="rect">
            <a:avLst/>
          </a:prstGeom>
        </p:spPr>
      </p:pic>
    </p:spTree>
    <p:extLst>
      <p:ext uri="{BB962C8B-B14F-4D97-AF65-F5344CB8AC3E}">
        <p14:creationId xmlns:p14="http://schemas.microsoft.com/office/powerpoint/2010/main" val="11590012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544087" y="3399605"/>
            <a:ext cx="11598688" cy="3108543"/>
          </a:xfrm>
          <a:prstGeom prst="rect">
            <a:avLst/>
          </a:prstGeom>
        </p:spPr>
        <p:txBody>
          <a:bodyPr wrap="square">
            <a:spAutoFit/>
          </a:bodyPr>
          <a:lstStyle/>
          <a:p>
            <a:r>
              <a:rPr lang="en-US" sz="2800" dirty="0">
                <a:solidFill>
                  <a:srgbClr val="FFC000"/>
                </a:solidFill>
              </a:rPr>
              <a:t>Table 2A </a:t>
            </a:r>
            <a:r>
              <a:rPr lang="en-US" sz="2800" dirty="0"/>
              <a:t>– Reportable Individuals by Age, Ethnicity, and Sex </a:t>
            </a:r>
          </a:p>
          <a:p>
            <a:r>
              <a:rPr lang="en-US" sz="2800" dirty="0"/>
              <a:t>Table 4 – Measurable Skills Gains (MSG) by Entry Level (columns added) </a:t>
            </a:r>
          </a:p>
          <a:p>
            <a:r>
              <a:rPr lang="en-US" sz="2800" dirty="0">
                <a:solidFill>
                  <a:srgbClr val="FFC000"/>
                </a:solidFill>
              </a:rPr>
              <a:t>Table 4A </a:t>
            </a:r>
            <a:r>
              <a:rPr lang="en-US" sz="2800" dirty="0"/>
              <a:t>– Educational Functioning Level Gain </a:t>
            </a:r>
          </a:p>
          <a:p>
            <a:r>
              <a:rPr lang="en-US" sz="2800" dirty="0"/>
              <a:t>Table 5 – Primary Indicators of Performance (column headings) </a:t>
            </a:r>
          </a:p>
          <a:p>
            <a:r>
              <a:rPr lang="en-US" sz="2800" dirty="0">
                <a:solidFill>
                  <a:srgbClr val="FFC000"/>
                </a:solidFill>
              </a:rPr>
              <a:t>Table 11 </a:t>
            </a:r>
            <a:r>
              <a:rPr lang="en-US" sz="2800" dirty="0"/>
              <a:t>– Outcome Achievement for Participants in Integrated Education </a:t>
            </a:r>
            <a:r>
              <a:rPr lang="en-US" sz="2800" dirty="0" smtClean="0"/>
              <a:t>&amp; </a:t>
            </a:r>
            <a:r>
              <a:rPr lang="en-US" sz="2800" dirty="0"/>
              <a:t>Training Programs</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476437" y="2736636"/>
            <a:ext cx="11367220" cy="646331"/>
          </a:xfrm>
          <a:prstGeom prst="rect">
            <a:avLst/>
          </a:prstGeom>
        </p:spPr>
        <p:txBody>
          <a:bodyPr wrap="square">
            <a:spAutoFit/>
          </a:bodyPr>
          <a:lstStyle/>
          <a:p>
            <a:r>
              <a:rPr lang="en-US" sz="3600" dirty="0">
                <a:solidFill>
                  <a:srgbClr val="FFC000"/>
                </a:solidFill>
              </a:rPr>
              <a:t>Changes to Tables 4 and 5 </a:t>
            </a:r>
            <a:r>
              <a:rPr lang="en-US" sz="3600" u="sng" dirty="0">
                <a:solidFill>
                  <a:srgbClr val="FFC000"/>
                </a:solidFill>
              </a:rPr>
              <a:t>and</a:t>
            </a:r>
            <a:r>
              <a:rPr lang="en-US" sz="3600" dirty="0">
                <a:solidFill>
                  <a:srgbClr val="FFC000"/>
                </a:solidFill>
              </a:rPr>
              <a:t> New NRS </a:t>
            </a:r>
            <a:r>
              <a:rPr lang="en-US" sz="3600" dirty="0" smtClean="0">
                <a:solidFill>
                  <a:srgbClr val="FFC000"/>
                </a:solidFill>
              </a:rPr>
              <a:t>Tables</a:t>
            </a:r>
          </a:p>
        </p:txBody>
      </p:sp>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8638" y="2184250"/>
            <a:ext cx="1392944" cy="535748"/>
          </a:xfrm>
          <a:prstGeom prst="rect">
            <a:avLst/>
          </a:prstGeom>
        </p:spPr>
      </p:pic>
    </p:spTree>
    <p:extLst>
      <p:ext uri="{BB962C8B-B14F-4D97-AF65-F5344CB8AC3E}">
        <p14:creationId xmlns:p14="http://schemas.microsoft.com/office/powerpoint/2010/main" val="1781747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pic>
        <p:nvPicPr>
          <p:cNvPr id="9" name="Picture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389271" y="2400747"/>
            <a:ext cx="8493681" cy="3451688"/>
          </a:xfrm>
          <a:prstGeom prst="rect">
            <a:avLst/>
          </a:prstGeom>
          <a:ln>
            <a:solidFill>
              <a:schemeClr val="bg1"/>
            </a:solidFill>
          </a:ln>
        </p:spPr>
      </p:pic>
      <p:sp>
        <p:nvSpPr>
          <p:cNvPr id="10" name="TextBox 9"/>
          <p:cNvSpPr txBox="1"/>
          <p:nvPr/>
        </p:nvSpPr>
        <p:spPr>
          <a:xfrm>
            <a:off x="256976" y="2354475"/>
            <a:ext cx="2834600" cy="3046988"/>
          </a:xfrm>
          <a:prstGeom prst="rect">
            <a:avLst/>
          </a:prstGeom>
          <a:solidFill>
            <a:srgbClr val="FFC000"/>
          </a:solidFill>
          <a:effectLst>
            <a:reflection blurRad="6350" stA="50000" endA="300" endPos="55500" dist="50800" dir="5400000" sy="-100000" algn="bl" rotWithShape="0"/>
          </a:effectLst>
        </p:spPr>
        <p:txBody>
          <a:bodyPr wrap="square" rtlCol="0">
            <a:spAutoFit/>
          </a:bodyPr>
          <a:lstStyle/>
          <a:p>
            <a:r>
              <a:rPr lang="en-US" sz="4800" dirty="0" smtClean="0">
                <a:solidFill>
                  <a:schemeClr val="bg1"/>
                </a:solidFill>
              </a:rPr>
              <a:t>NRS </a:t>
            </a:r>
            <a:r>
              <a:rPr lang="en-US" sz="4800" b="1" dirty="0" smtClean="0">
                <a:solidFill>
                  <a:schemeClr val="bg1"/>
                </a:solidFill>
              </a:rPr>
              <a:t>TABLE</a:t>
            </a:r>
            <a:r>
              <a:rPr lang="en-US" sz="4800" dirty="0" smtClean="0">
                <a:solidFill>
                  <a:schemeClr val="bg1"/>
                </a:solidFill>
              </a:rPr>
              <a:t> </a:t>
            </a:r>
            <a:r>
              <a:rPr lang="en-US" sz="4800" b="1" dirty="0" smtClean="0">
                <a:solidFill>
                  <a:schemeClr val="bg1"/>
                </a:solidFill>
              </a:rPr>
              <a:t>2A</a:t>
            </a:r>
          </a:p>
          <a:p>
            <a:r>
              <a:rPr lang="en-US" sz="2400" dirty="0" smtClean="0">
                <a:solidFill>
                  <a:schemeClr val="bg1"/>
                </a:solidFill>
              </a:rPr>
              <a:t>Reportable Individuals </a:t>
            </a:r>
          </a:p>
          <a:p>
            <a:r>
              <a:rPr lang="en-US" sz="2400" dirty="0" smtClean="0">
                <a:solidFill>
                  <a:schemeClr val="bg1"/>
                </a:solidFill>
              </a:rPr>
              <a:t>Fewer than                     </a:t>
            </a:r>
            <a:r>
              <a:rPr lang="en-US" sz="2400" u="sng" dirty="0" smtClean="0">
                <a:solidFill>
                  <a:schemeClr val="bg1"/>
                </a:solidFill>
              </a:rPr>
              <a:t>12</a:t>
            </a:r>
            <a:r>
              <a:rPr lang="en-US" sz="2400" dirty="0" smtClean="0">
                <a:solidFill>
                  <a:schemeClr val="bg1"/>
                </a:solidFill>
              </a:rPr>
              <a:t> hours</a:t>
            </a:r>
            <a:endParaRPr lang="en-US" sz="2400" dirty="0">
              <a:solidFill>
                <a:schemeClr val="bg1"/>
              </a:solidFill>
            </a:endParaRPr>
          </a:p>
        </p:txBody>
      </p:sp>
      <p:pic>
        <p:nvPicPr>
          <p:cNvPr id="11" name="Picture 10"/>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13588" y="2586010"/>
            <a:ext cx="1190790" cy="468030"/>
          </a:xfrm>
          <a:prstGeom prst="rect">
            <a:avLst/>
          </a:prstGeom>
        </p:spPr>
      </p:pic>
      <p:sp>
        <p:nvSpPr>
          <p:cNvPr id="3" name="Rectangle 2"/>
          <p:cNvSpPr/>
          <p:nvPr/>
        </p:nvSpPr>
        <p:spPr>
          <a:xfrm>
            <a:off x="6310994" y="6150300"/>
            <a:ext cx="4588115" cy="369332"/>
          </a:xfrm>
          <a:prstGeom prst="rect">
            <a:avLst/>
          </a:prstGeom>
          <a:solidFill>
            <a:srgbClr val="FFC000"/>
          </a:solidFill>
          <a:effectLst>
            <a:reflection blurRad="6350" stA="50000" endA="300" endPos="55500" dist="101600" dir="5400000" sy="-100000" algn="bl" rotWithShape="0"/>
          </a:effectLst>
          <a:scene3d>
            <a:camera prst="perspectiveLeft"/>
            <a:lightRig rig="threePt" dir="t"/>
          </a:scene3d>
        </p:spPr>
        <p:txBody>
          <a:bodyPr wrap="none">
            <a:spAutoFit/>
          </a:bodyPr>
          <a:lstStyle/>
          <a:p>
            <a:r>
              <a:rPr lang="en-US" dirty="0">
                <a:solidFill>
                  <a:schemeClr val="bg1"/>
                </a:solidFill>
              </a:rPr>
              <a:t>https://nrsweb.org/training-ta/webinars</a:t>
            </a:r>
          </a:p>
        </p:txBody>
      </p:sp>
      <p:pic>
        <p:nvPicPr>
          <p:cNvPr id="12" name="Picture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814811" y="6067092"/>
            <a:ext cx="1392944" cy="535748"/>
          </a:xfrm>
          <a:prstGeom prst="rect">
            <a:avLst/>
          </a:prstGeom>
        </p:spPr>
      </p:pic>
    </p:spTree>
    <p:extLst>
      <p:ext uri="{BB962C8B-B14F-4D97-AF65-F5344CB8AC3E}">
        <p14:creationId xmlns:p14="http://schemas.microsoft.com/office/powerpoint/2010/main" val="1220114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619989810"/>
              </p:ext>
            </p:extLst>
          </p:nvPr>
        </p:nvGraphicFramePr>
        <p:xfrm>
          <a:off x="953936" y="2306782"/>
          <a:ext cx="10514674" cy="3993863"/>
        </p:xfrm>
        <a:graphic>
          <a:graphicData uri="http://schemas.openxmlformats.org/drawingml/2006/table">
            <a:tbl>
              <a:tblPr firstRow="1" bandRow="1">
                <a:tableStyleId>{5C22544A-7EE6-4342-B048-85BDC9FD1C3A}</a:tableStyleId>
              </a:tblPr>
              <a:tblGrid>
                <a:gridCol w="5257337"/>
                <a:gridCol w="5257337"/>
              </a:tblGrid>
              <a:tr h="496283">
                <a:tc>
                  <a:txBody>
                    <a:bodyPr/>
                    <a:lstStyle/>
                    <a:p>
                      <a:pPr algn="ctr"/>
                      <a:r>
                        <a:rPr lang="en-US" sz="2400" dirty="0" smtClean="0">
                          <a:solidFill>
                            <a:schemeClr val="bg1"/>
                          </a:solidFill>
                        </a:rPr>
                        <a:t>Participant</a:t>
                      </a:r>
                      <a:endParaRPr lang="en-US" sz="2400" dirty="0">
                        <a:solidFill>
                          <a:schemeClr val="bg1"/>
                        </a:solidFill>
                      </a:endParaRPr>
                    </a:p>
                  </a:txBody>
                  <a:tcPr marL="68580" marR="68580" marT="34290" marB="34290"/>
                </a:tc>
                <a:tc>
                  <a:txBody>
                    <a:bodyPr/>
                    <a:lstStyle/>
                    <a:p>
                      <a:pPr algn="ctr"/>
                      <a:r>
                        <a:rPr lang="en-US" sz="2400" dirty="0" smtClean="0">
                          <a:solidFill>
                            <a:schemeClr val="bg1"/>
                          </a:solidFill>
                        </a:rPr>
                        <a:t>Reportable Individual</a:t>
                      </a:r>
                      <a:endParaRPr lang="en-US" sz="2400" dirty="0">
                        <a:solidFill>
                          <a:schemeClr val="bg1"/>
                        </a:solidFill>
                      </a:endParaRPr>
                    </a:p>
                  </a:txBody>
                  <a:tcPr marL="68580" marR="68580" marT="34290" marB="34290"/>
                </a:tc>
              </a:tr>
              <a:tr h="19888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i="0" kern="1200" dirty="0" smtClean="0">
                          <a:solidFill>
                            <a:schemeClr val="dk1"/>
                          </a:solidFill>
                          <a:effectLst/>
                          <a:latin typeface="+mn-lt"/>
                          <a:ea typeface="+mn-ea"/>
                          <a:cs typeface="+mn-cs"/>
                        </a:rPr>
                        <a:t>A reportable individual who has received services other than the services described in § 677.150(a)(3), after satisfying all applicable programmatic requirements for the provision of services, such as eligibility determination.</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US" sz="1200" i="0" kern="1200" dirty="0" smtClean="0">
                        <a:solidFill>
                          <a:schemeClr val="dk1"/>
                        </a:solidFill>
                        <a:effectLst/>
                        <a:latin typeface="+mn-lt"/>
                        <a:ea typeface="+mn-ea"/>
                        <a:cs typeface="+mn-cs"/>
                      </a:endParaRPr>
                    </a:p>
                  </a:txBody>
                  <a:tcPr marL="68580" marR="68580" marT="34290" marB="34290"/>
                </a:tc>
                <a:tc>
                  <a:txBody>
                    <a:bodyPr/>
                    <a:lstStyle/>
                    <a:p>
                      <a:r>
                        <a:rPr kumimoji="0" lang="en-US" sz="1400" kern="1200" dirty="0" smtClean="0">
                          <a:solidFill>
                            <a:schemeClr val="dk1"/>
                          </a:solidFill>
                          <a:effectLst/>
                          <a:latin typeface="+mn-lt"/>
                          <a:ea typeface="+mn-ea"/>
                          <a:cs typeface="+mn-cs"/>
                        </a:rPr>
                        <a:t>An individual who has taken action that demonstrates an intent to use program services and who meets specific reporting criteria of the program, including:</a:t>
                      </a:r>
                    </a:p>
                    <a:p>
                      <a:r>
                        <a:rPr kumimoji="0" lang="en-US" sz="1400" kern="1200" dirty="0" smtClean="0">
                          <a:solidFill>
                            <a:schemeClr val="dk1"/>
                          </a:solidFill>
                          <a:effectLst/>
                          <a:latin typeface="+mn-lt"/>
                          <a:ea typeface="+mn-ea"/>
                          <a:cs typeface="+mn-cs"/>
                        </a:rPr>
                        <a:t>    (1)  Individuals who provide identifying    </a:t>
                      </a:r>
                    </a:p>
                    <a:p>
                      <a:r>
                        <a:rPr kumimoji="0" lang="en-US" sz="1400" kern="1200" dirty="0" smtClean="0">
                          <a:solidFill>
                            <a:schemeClr val="dk1"/>
                          </a:solidFill>
                          <a:effectLst/>
                          <a:latin typeface="+mn-lt"/>
                          <a:ea typeface="+mn-ea"/>
                          <a:cs typeface="+mn-cs"/>
                        </a:rPr>
                        <a:t>          information;</a:t>
                      </a:r>
                    </a:p>
                    <a:p>
                      <a:r>
                        <a:rPr kumimoji="0" lang="en-US" sz="1400" kern="1200" dirty="0" smtClean="0">
                          <a:solidFill>
                            <a:schemeClr val="dk1"/>
                          </a:solidFill>
                          <a:effectLst/>
                          <a:latin typeface="+mn-lt"/>
                          <a:ea typeface="+mn-ea"/>
                          <a:cs typeface="+mn-cs"/>
                        </a:rPr>
                        <a:t>    (2)  Individuals who only use the self-service </a:t>
                      </a:r>
                    </a:p>
                    <a:p>
                      <a:r>
                        <a:rPr kumimoji="0" lang="en-US" sz="1400" kern="1200" dirty="0" smtClean="0">
                          <a:solidFill>
                            <a:schemeClr val="dk1"/>
                          </a:solidFill>
                          <a:effectLst/>
                          <a:latin typeface="+mn-lt"/>
                          <a:ea typeface="+mn-ea"/>
                          <a:cs typeface="+mn-cs"/>
                        </a:rPr>
                        <a:t>          system; or</a:t>
                      </a:r>
                    </a:p>
                    <a:p>
                      <a:r>
                        <a:rPr kumimoji="0" lang="en-US" sz="1400" kern="1200" dirty="0" smtClean="0">
                          <a:solidFill>
                            <a:schemeClr val="dk1"/>
                          </a:solidFill>
                          <a:effectLst/>
                          <a:latin typeface="+mn-lt"/>
                          <a:ea typeface="+mn-ea"/>
                          <a:cs typeface="+mn-cs"/>
                        </a:rPr>
                        <a:t>    (3)  Individuals who only receive information-only </a:t>
                      </a:r>
                    </a:p>
                    <a:p>
                      <a:r>
                        <a:rPr kumimoji="0" lang="en-US" sz="1400" kern="1200" dirty="0" smtClean="0">
                          <a:solidFill>
                            <a:schemeClr val="dk1"/>
                          </a:solidFill>
                          <a:effectLst/>
                          <a:latin typeface="+mn-lt"/>
                          <a:ea typeface="+mn-ea"/>
                          <a:cs typeface="+mn-cs"/>
                        </a:rPr>
                        <a:t>          services or activities.</a:t>
                      </a:r>
                      <a:endParaRPr kumimoji="0" lang="en-US" sz="1400" kern="1200" dirty="0">
                        <a:solidFill>
                          <a:schemeClr val="dk1"/>
                        </a:solidFill>
                        <a:effectLst/>
                        <a:latin typeface="+mn-lt"/>
                        <a:ea typeface="+mn-ea"/>
                        <a:cs typeface="+mn-cs"/>
                      </a:endParaRPr>
                    </a:p>
                  </a:txBody>
                  <a:tcPr marL="68580" marR="68580" marT="34290" marB="34290"/>
                </a:tc>
              </a:tr>
              <a:tr h="677703">
                <a:tc>
                  <a:txBody>
                    <a:bodyPr/>
                    <a:lstStyle/>
                    <a:p>
                      <a:r>
                        <a:rPr kumimoji="0" lang="en-US" sz="1800" b="1" kern="1200" dirty="0" smtClean="0">
                          <a:solidFill>
                            <a:schemeClr val="dk1"/>
                          </a:solidFill>
                          <a:effectLst/>
                          <a:latin typeface="+mn-lt"/>
                          <a:ea typeface="+mn-ea"/>
                          <a:cs typeface="+mn-cs"/>
                        </a:rPr>
                        <a:t>For Title II, when</a:t>
                      </a:r>
                      <a:r>
                        <a:rPr kumimoji="0" lang="en-US" sz="1800" b="1" kern="1200" baseline="0" dirty="0" smtClean="0">
                          <a:solidFill>
                            <a:schemeClr val="dk1"/>
                          </a:solidFill>
                          <a:effectLst/>
                          <a:latin typeface="+mn-lt"/>
                          <a:ea typeface="+mn-ea"/>
                          <a:cs typeface="+mn-cs"/>
                        </a:rPr>
                        <a:t> an individual </a:t>
                      </a:r>
                      <a:r>
                        <a:rPr kumimoji="0" lang="en-US" sz="1800" b="1" kern="1200" dirty="0" smtClean="0">
                          <a:solidFill>
                            <a:schemeClr val="dk1"/>
                          </a:solidFill>
                          <a:effectLst/>
                          <a:latin typeface="+mn-lt"/>
                          <a:ea typeface="+mn-ea"/>
                          <a:cs typeface="+mn-cs"/>
                        </a:rPr>
                        <a:t>in an AEFLA program has completed at least 12 contact hours</a:t>
                      </a:r>
                      <a:r>
                        <a:rPr kumimoji="0" lang="en-US" sz="1800" b="1" kern="1200" baseline="0" dirty="0" smtClean="0">
                          <a:solidFill>
                            <a:schemeClr val="dk1"/>
                          </a:solidFill>
                          <a:effectLst/>
                          <a:latin typeface="+mn-lt"/>
                          <a:ea typeface="+mn-ea"/>
                          <a:cs typeface="+mn-cs"/>
                        </a:rPr>
                        <a:t> they are considered a participant. </a:t>
                      </a:r>
                      <a:endParaRPr lang="en-US" sz="1800" b="1"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effectLst/>
                          <a:latin typeface="+mn-lt"/>
                          <a:ea typeface="+mn-ea"/>
                          <a:cs typeface="+mn-cs"/>
                        </a:rPr>
                        <a:t>An adult in an AEFLA program who has completed </a:t>
                      </a:r>
                      <a:r>
                        <a:rPr kumimoji="0" lang="en-US" sz="1800" b="1" u="sng" kern="1200" dirty="0" smtClean="0">
                          <a:solidFill>
                            <a:schemeClr val="dk1"/>
                          </a:solidFill>
                          <a:effectLst/>
                          <a:latin typeface="+mn-lt"/>
                          <a:ea typeface="+mn-ea"/>
                          <a:cs typeface="+mn-cs"/>
                        </a:rPr>
                        <a:t>less than </a:t>
                      </a:r>
                      <a:r>
                        <a:rPr kumimoji="0" lang="en-US" sz="1800" b="1" kern="1200" dirty="0" smtClean="0">
                          <a:solidFill>
                            <a:schemeClr val="dk1"/>
                          </a:solidFill>
                          <a:effectLst/>
                          <a:latin typeface="+mn-lt"/>
                          <a:ea typeface="+mn-ea"/>
                          <a:cs typeface="+mn-cs"/>
                        </a:rPr>
                        <a:t>12 contact hours.</a:t>
                      </a:r>
                      <a:endParaRPr lang="en-US" sz="1800" b="1" dirty="0" smtClean="0"/>
                    </a:p>
                  </a:txBody>
                  <a:tcPr marL="68580" marR="68580" marT="34290" marB="34290"/>
                </a:tc>
              </a:tr>
              <a:tr h="539738">
                <a:tc>
                  <a:txBody>
                    <a:bodyPr/>
                    <a:lstStyle/>
                    <a:p>
                      <a:r>
                        <a:rPr lang="en-US" sz="1800" dirty="0" smtClean="0"/>
                        <a:t>Participants count towards</a:t>
                      </a:r>
                      <a:r>
                        <a:rPr lang="en-US" sz="1800" baseline="0" dirty="0" smtClean="0"/>
                        <a:t> accountability measures.</a:t>
                      </a:r>
                      <a:endParaRPr lang="en-US" sz="1800" dirty="0"/>
                    </a:p>
                  </a:txBody>
                  <a:tcPr marL="68580" marR="68580" marT="34290" marB="34290"/>
                </a:tc>
                <a:tc>
                  <a:txBody>
                    <a:bodyPr/>
                    <a:lstStyle/>
                    <a:p>
                      <a:r>
                        <a:rPr lang="en-US" sz="1800" dirty="0" smtClean="0"/>
                        <a:t>Reportable Individuals </a:t>
                      </a:r>
                      <a:r>
                        <a:rPr lang="en-US" sz="1800" b="1" u="sng" dirty="0" smtClean="0"/>
                        <a:t>DO NOT</a:t>
                      </a:r>
                      <a:r>
                        <a:rPr lang="en-US" sz="1800" dirty="0" smtClean="0"/>
                        <a:t> count towards accountability measures. </a:t>
                      </a:r>
                      <a:endParaRPr lang="en-US" sz="1800" dirty="0"/>
                    </a:p>
                  </a:txBody>
                  <a:tcPr marL="68580" marR="68580" marT="34290" marB="34290"/>
                </a:tc>
              </a:tr>
            </a:tbl>
          </a:graphicData>
        </a:graphic>
      </p:graphicFrame>
    </p:spTree>
    <p:extLst>
      <p:ext uri="{BB962C8B-B14F-4D97-AF65-F5344CB8AC3E}">
        <p14:creationId xmlns:p14="http://schemas.microsoft.com/office/powerpoint/2010/main" val="11151274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Rectangle 2"/>
          <p:cNvSpPr/>
          <p:nvPr/>
        </p:nvSpPr>
        <p:spPr>
          <a:xfrm>
            <a:off x="499199" y="2306782"/>
            <a:ext cx="10875298" cy="4093428"/>
          </a:xfrm>
          <a:prstGeom prst="rect">
            <a:avLst/>
          </a:prstGeom>
        </p:spPr>
        <p:txBody>
          <a:bodyPr wrap="square">
            <a:spAutoFit/>
          </a:bodyPr>
          <a:lstStyle/>
          <a:p>
            <a:r>
              <a:rPr lang="en-US" sz="4000" dirty="0">
                <a:solidFill>
                  <a:srgbClr val="FFC000"/>
                </a:solidFill>
              </a:rPr>
              <a:t>NRS TABLES FOR PROGRAM YEAR </a:t>
            </a:r>
            <a:r>
              <a:rPr lang="en-US" sz="4000" b="1" dirty="0" smtClean="0">
                <a:solidFill>
                  <a:srgbClr val="FFC000"/>
                </a:solidFill>
              </a:rPr>
              <a:t>2018-19</a:t>
            </a:r>
            <a:r>
              <a:rPr lang="en-US" sz="4000" dirty="0" smtClean="0">
                <a:solidFill>
                  <a:srgbClr val="FFC000"/>
                </a:solidFill>
              </a:rPr>
              <a:t> </a:t>
            </a:r>
            <a:r>
              <a:rPr lang="en-US" sz="2800" dirty="0"/>
              <a:t>REPORTING ON OCTOBER 1, 2019 </a:t>
            </a:r>
            <a:endParaRPr lang="en-US" sz="2800" dirty="0" smtClean="0"/>
          </a:p>
          <a:p>
            <a:endParaRPr lang="en-US" sz="2800" dirty="0" smtClean="0"/>
          </a:p>
          <a:p>
            <a:endParaRPr lang="en-US" sz="1000" dirty="0" smtClean="0">
              <a:solidFill>
                <a:srgbClr val="FFC000"/>
              </a:solidFill>
            </a:endParaRPr>
          </a:p>
          <a:p>
            <a:r>
              <a:rPr lang="en-US" sz="2800" dirty="0" smtClean="0">
                <a:solidFill>
                  <a:srgbClr val="FFC000"/>
                </a:solidFill>
              </a:rPr>
              <a:t>Table </a:t>
            </a:r>
            <a:r>
              <a:rPr lang="en-US" sz="2800" dirty="0">
                <a:solidFill>
                  <a:srgbClr val="FFC000"/>
                </a:solidFill>
              </a:rPr>
              <a:t>2A </a:t>
            </a:r>
            <a:r>
              <a:rPr lang="en-US" sz="2800" b="1" dirty="0">
                <a:solidFill>
                  <a:srgbClr val="FFC000"/>
                </a:solidFill>
              </a:rPr>
              <a:t>Reportable</a:t>
            </a:r>
            <a:r>
              <a:rPr lang="en-US" sz="2800" dirty="0">
                <a:solidFill>
                  <a:srgbClr val="FFC000"/>
                </a:solidFill>
              </a:rPr>
              <a:t> Individuals by Age, Ethnicity, and Sex </a:t>
            </a:r>
          </a:p>
          <a:p>
            <a:r>
              <a:rPr lang="en-US" dirty="0"/>
              <a:t>Enter the number of reportable individuals* who have completed fewer than 12 contact hours by age**, ethnicity***, and sex. </a:t>
            </a:r>
            <a:endParaRPr lang="en-US" dirty="0" smtClean="0"/>
          </a:p>
          <a:p>
            <a:endParaRPr lang="en-US" dirty="0"/>
          </a:p>
          <a:p>
            <a:r>
              <a:rPr lang="en-US" dirty="0"/>
              <a:t>Instructions for Completing Table 2A *Report, on this table, only individuals who have completed fewer than 12 contact hours in a period of participation. A reportable individual is an individual who has taken action </a:t>
            </a:r>
            <a:r>
              <a:rPr lang="en-US" dirty="0" smtClean="0"/>
              <a:t>that demonstrates </a:t>
            </a:r>
            <a:r>
              <a:rPr lang="en-US" dirty="0"/>
              <a:t>an intent to use program services and who meets specific reporting criteria of an AEFLA program. </a:t>
            </a:r>
          </a:p>
        </p:txBody>
      </p:sp>
      <p:sp>
        <p:nvSpPr>
          <p:cNvPr id="9" name="TextBox 8"/>
          <p:cNvSpPr txBox="1"/>
          <p:nvPr/>
        </p:nvSpPr>
        <p:spPr>
          <a:xfrm>
            <a:off x="6938223" y="3020080"/>
            <a:ext cx="4005079" cy="461665"/>
          </a:xfrm>
          <a:prstGeom prst="rect">
            <a:avLst/>
          </a:prstGeom>
          <a:solidFill>
            <a:srgbClr val="FFC000"/>
          </a:solidFill>
          <a:effectLst>
            <a:reflection blurRad="6350" stA="50000" endA="300" endPos="90000" dist="50800" dir="5400000" sy="-100000" algn="bl" rotWithShape="0"/>
          </a:effectLst>
        </p:spPr>
        <p:txBody>
          <a:bodyPr wrap="square" rtlCol="0">
            <a:spAutoFit/>
          </a:bodyPr>
          <a:lstStyle/>
          <a:p>
            <a:r>
              <a:rPr lang="en-US" sz="2400" dirty="0" smtClean="0">
                <a:solidFill>
                  <a:schemeClr val="bg1"/>
                </a:solidFill>
              </a:rPr>
              <a:t>NRS Table 2 Instructions </a:t>
            </a:r>
            <a:endParaRPr lang="en-US" sz="2400" dirty="0">
              <a:solidFill>
                <a:schemeClr val="bg1"/>
              </a:solidFill>
            </a:endParaRPr>
          </a:p>
        </p:txBody>
      </p:sp>
    </p:spTree>
    <p:extLst>
      <p:ext uri="{BB962C8B-B14F-4D97-AF65-F5344CB8AC3E}">
        <p14:creationId xmlns:p14="http://schemas.microsoft.com/office/powerpoint/2010/main" val="11590012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7155601" y="2619970"/>
            <a:ext cx="5448635" cy="400110"/>
          </a:xfrm>
          <a:prstGeom prst="rect">
            <a:avLst/>
          </a:prstGeom>
          <a:noFill/>
        </p:spPr>
        <p:txBody>
          <a:bodyPr wrap="square" rtlCol="0">
            <a:spAutoFit/>
          </a:bodyPr>
          <a:lstStyle/>
          <a:p>
            <a:endParaRPr lang="en-US" sz="2000" dirty="0"/>
          </a:p>
        </p:txBody>
      </p:sp>
      <p:graphicFrame>
        <p:nvGraphicFramePr>
          <p:cNvPr id="7" name="Diagram 6"/>
          <p:cNvGraphicFramePr/>
          <p:nvPr>
            <p:extLst>
              <p:ext uri="{D42A27DB-BD31-4B8C-83A1-F6EECF244321}">
                <p14:modId xmlns:p14="http://schemas.microsoft.com/office/powerpoint/2010/main" val="1470261078"/>
              </p:ext>
            </p:extLst>
          </p:nvPr>
        </p:nvGraphicFramePr>
        <p:xfrm>
          <a:off x="2944762" y="2109019"/>
          <a:ext cx="9055509" cy="4484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p:cNvSpPr txBox="1"/>
          <p:nvPr/>
        </p:nvSpPr>
        <p:spPr>
          <a:xfrm>
            <a:off x="270438" y="2478455"/>
            <a:ext cx="4278365" cy="3970318"/>
          </a:xfrm>
          <a:prstGeom prst="rect">
            <a:avLst/>
          </a:prstGeom>
          <a:noFill/>
        </p:spPr>
        <p:txBody>
          <a:bodyPr wrap="square" rtlCol="0">
            <a:spAutoFit/>
          </a:bodyPr>
          <a:lstStyle/>
          <a:p>
            <a:r>
              <a:rPr lang="en-US" sz="5400" dirty="0">
                <a:solidFill>
                  <a:srgbClr val="FFC000"/>
                </a:solidFill>
              </a:rPr>
              <a:t>Critical </a:t>
            </a:r>
            <a:r>
              <a:rPr lang="en-US" sz="5400" i="1" dirty="0">
                <a:solidFill>
                  <a:srgbClr val="FFC000"/>
                </a:solidFill>
              </a:rPr>
              <a:t>Control Points</a:t>
            </a:r>
          </a:p>
          <a:p>
            <a:r>
              <a:rPr lang="en-US" sz="2400" dirty="0"/>
              <a:t>Where Are We </a:t>
            </a:r>
            <a:endParaRPr lang="en-US" sz="2400" dirty="0" smtClean="0"/>
          </a:p>
          <a:p>
            <a:r>
              <a:rPr lang="en-US" sz="2400" dirty="0" smtClean="0"/>
              <a:t>Losing Students</a:t>
            </a:r>
            <a:r>
              <a:rPr lang="en-US" sz="2400" dirty="0" smtClean="0">
                <a:latin typeface="Arial" panose="020B0604020202020204" pitchFamily="34" charset="0"/>
                <a:cs typeface="Arial" panose="020B0604020202020204" pitchFamily="34" charset="0"/>
              </a:rPr>
              <a:t>?</a:t>
            </a:r>
          </a:p>
          <a:p>
            <a:r>
              <a:rPr lang="en-US" sz="2400" dirty="0" smtClean="0">
                <a:solidFill>
                  <a:srgbClr val="FFC000"/>
                </a:solidFill>
                <a:latin typeface="+mj-lt"/>
                <a:cs typeface="Arial" panose="020B0604020202020204" pitchFamily="34" charset="0"/>
              </a:rPr>
              <a:t>(Reportable Individuals) </a:t>
            </a:r>
            <a:r>
              <a:rPr lang="en-US" sz="2400" dirty="0" smtClean="0">
                <a:solidFill>
                  <a:srgbClr val="FFC000"/>
                </a:solidFill>
                <a:latin typeface="+mj-lt"/>
              </a:rPr>
              <a:t> </a:t>
            </a:r>
            <a:endParaRPr lang="en-US" sz="2400" dirty="0">
              <a:solidFill>
                <a:srgbClr val="FFC000"/>
              </a:solidFill>
              <a:latin typeface="+mj-lt"/>
            </a:endParaRPr>
          </a:p>
          <a:p>
            <a:endParaRPr lang="en-US" dirty="0"/>
          </a:p>
        </p:txBody>
      </p:sp>
      <p:sp>
        <p:nvSpPr>
          <p:cNvPr id="8" name="TextBox 7"/>
          <p:cNvSpPr txBox="1"/>
          <p:nvPr/>
        </p:nvSpPr>
        <p:spPr>
          <a:xfrm>
            <a:off x="4548803" y="5527285"/>
            <a:ext cx="3931520" cy="1138773"/>
          </a:xfrm>
          <a:prstGeom prst="rect">
            <a:avLst/>
          </a:prstGeom>
          <a:noFill/>
        </p:spPr>
        <p:txBody>
          <a:bodyPr wrap="square" rtlCol="0">
            <a:spAutoFit/>
          </a:bodyPr>
          <a:lstStyle/>
          <a:p>
            <a:r>
              <a:rPr lang="en-US" sz="3200" dirty="0" smtClean="0"/>
              <a:t>Less than 12 Hours</a:t>
            </a:r>
          </a:p>
          <a:p>
            <a:r>
              <a:rPr lang="en-US" dirty="0" smtClean="0"/>
              <a:t>2017-2018 – </a:t>
            </a:r>
            <a:r>
              <a:rPr lang="en-US" dirty="0" smtClean="0">
                <a:solidFill>
                  <a:srgbClr val="FFC000"/>
                </a:solidFill>
              </a:rPr>
              <a:t>5,923 Students*</a:t>
            </a:r>
          </a:p>
          <a:p>
            <a:r>
              <a:rPr lang="en-US" dirty="0" smtClean="0"/>
              <a:t>*Data as of 7.16.18  </a:t>
            </a:r>
            <a:endParaRPr lang="en-US" dirty="0"/>
          </a:p>
        </p:txBody>
      </p:sp>
    </p:spTree>
    <p:extLst>
      <p:ext uri="{BB962C8B-B14F-4D97-AF65-F5344CB8AC3E}">
        <p14:creationId xmlns:p14="http://schemas.microsoft.com/office/powerpoint/2010/main" val="41917455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430591" y="2354475"/>
            <a:ext cx="8241863" cy="4104382"/>
          </a:xfrm>
          <a:prstGeom prst="rect">
            <a:avLst/>
          </a:prstGeom>
          <a:ln>
            <a:solidFill>
              <a:schemeClr val="bg1"/>
            </a:solidFill>
          </a:ln>
        </p:spPr>
      </p:pic>
      <p:sp>
        <p:nvSpPr>
          <p:cNvPr id="9" name="Rectangle 8"/>
          <p:cNvSpPr/>
          <p:nvPr/>
        </p:nvSpPr>
        <p:spPr>
          <a:xfrm>
            <a:off x="468546" y="2757692"/>
            <a:ext cx="2630102"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smtClean="0">
                <a:solidFill>
                  <a:schemeClr val="bg1"/>
                </a:solidFill>
              </a:rPr>
              <a:t>TABLE </a:t>
            </a:r>
            <a:r>
              <a:rPr lang="en-US" sz="4800" dirty="0" smtClean="0">
                <a:solidFill>
                  <a:schemeClr val="bg1"/>
                </a:solidFill>
              </a:rPr>
              <a:t>4 </a:t>
            </a:r>
            <a:endParaRPr lang="en-US" sz="4800" dirty="0">
              <a:solidFill>
                <a:schemeClr val="bg1"/>
              </a:solidFill>
            </a:endParaRPr>
          </a:p>
          <a:p>
            <a:r>
              <a:rPr lang="en-US" sz="2800" dirty="0" smtClean="0">
                <a:ln>
                  <a:solidFill>
                    <a:schemeClr val="bg1"/>
                  </a:solidFill>
                </a:ln>
                <a:solidFill>
                  <a:schemeClr val="bg1"/>
                </a:solidFill>
              </a:rPr>
              <a:t>Measurable</a:t>
            </a:r>
            <a:r>
              <a:rPr lang="en-US" sz="2800" dirty="0" smtClean="0">
                <a:solidFill>
                  <a:schemeClr val="bg1"/>
                </a:solidFill>
              </a:rPr>
              <a:t> Skill Gains by Entry Level</a:t>
            </a:r>
            <a:endParaRPr lang="en-US" sz="2800" dirty="0">
              <a:solidFill>
                <a:schemeClr val="bg1"/>
              </a:solidFill>
            </a:endParaRPr>
          </a:p>
        </p:txBody>
      </p:sp>
      <p:pic>
        <p:nvPicPr>
          <p:cNvPr id="10" name="Picture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773350" y="2947462"/>
            <a:ext cx="1190790" cy="468030"/>
          </a:xfrm>
          <a:prstGeom prst="rect">
            <a:avLst/>
          </a:prstGeom>
        </p:spPr>
      </p:pic>
    </p:spTree>
    <p:extLst>
      <p:ext uri="{BB962C8B-B14F-4D97-AF65-F5344CB8AC3E}">
        <p14:creationId xmlns:p14="http://schemas.microsoft.com/office/powerpoint/2010/main" val="6629759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3" name="TextBox 2"/>
          <p:cNvSpPr txBox="1"/>
          <p:nvPr/>
        </p:nvSpPr>
        <p:spPr>
          <a:xfrm>
            <a:off x="4327445" y="2354475"/>
            <a:ext cx="7483256" cy="4247317"/>
          </a:xfrm>
          <a:prstGeom prst="rect">
            <a:avLst/>
          </a:prstGeom>
          <a:noFill/>
        </p:spPr>
        <p:txBody>
          <a:bodyPr wrap="square" rtlCol="0">
            <a:spAutoFit/>
          </a:bodyPr>
          <a:lstStyle/>
          <a:p>
            <a:r>
              <a:rPr lang="en-US" sz="2800" dirty="0">
                <a:solidFill>
                  <a:srgbClr val="FFC000"/>
                </a:solidFill>
              </a:rPr>
              <a:t>What is the purpose of the new </a:t>
            </a:r>
            <a:r>
              <a:rPr lang="en-US" sz="2800" dirty="0" smtClean="0">
                <a:solidFill>
                  <a:srgbClr val="FFC000"/>
                </a:solidFill>
              </a:rPr>
              <a:t>columns</a:t>
            </a:r>
            <a:r>
              <a:rPr lang="en-US" sz="2800" dirty="0" smtClean="0">
                <a:solidFill>
                  <a:srgbClr val="FFC000"/>
                </a:solidFill>
                <a:latin typeface="Arial" panose="020B0604020202020204" pitchFamily="34" charset="0"/>
                <a:cs typeface="Arial" panose="020B0604020202020204" pitchFamily="34" charset="0"/>
              </a:rPr>
              <a:t>?</a:t>
            </a:r>
          </a:p>
          <a:p>
            <a:endParaRPr lang="en-US" sz="800" dirty="0">
              <a:solidFill>
                <a:srgbClr val="FFC000"/>
              </a:solidFill>
            </a:endParaRPr>
          </a:p>
          <a:p>
            <a:pPr marL="0" lvl="1"/>
            <a:r>
              <a:rPr lang="en-US" dirty="0" smtClean="0"/>
              <a:t>► The </a:t>
            </a:r>
            <a:r>
              <a:rPr lang="en-US" dirty="0"/>
              <a:t>new columns allow </a:t>
            </a:r>
            <a:r>
              <a:rPr lang="en-US" dirty="0" smtClean="0"/>
              <a:t>for the </a:t>
            </a:r>
            <a:r>
              <a:rPr lang="en-US" dirty="0"/>
              <a:t>accounting of participants excluded from the MSG indicator</a:t>
            </a:r>
            <a:r>
              <a:rPr lang="en-US" dirty="0" smtClean="0"/>
              <a:t>, and </a:t>
            </a:r>
            <a:r>
              <a:rPr lang="en-US" dirty="0"/>
              <a:t>a break out of EFL gain and secondary credential attainment within the Periods of Participation section for the MSG indicator.</a:t>
            </a:r>
          </a:p>
          <a:p>
            <a:endParaRPr lang="en-US" dirty="0"/>
          </a:p>
          <a:p>
            <a:r>
              <a:rPr lang="en-US" sz="2800" dirty="0">
                <a:solidFill>
                  <a:srgbClr val="FFC000"/>
                </a:solidFill>
              </a:rPr>
              <a:t>Why are the new columns </a:t>
            </a:r>
            <a:r>
              <a:rPr lang="en-US" sz="2800" dirty="0" smtClean="0">
                <a:solidFill>
                  <a:srgbClr val="FFC000"/>
                </a:solidFill>
              </a:rPr>
              <a:t>required</a:t>
            </a:r>
            <a:r>
              <a:rPr lang="en-US" sz="2800" dirty="0" smtClean="0">
                <a:solidFill>
                  <a:srgbClr val="FFC000"/>
                </a:solidFill>
                <a:latin typeface="Arial" panose="020B0604020202020204" pitchFamily="34" charset="0"/>
                <a:cs typeface="Arial" panose="020B0604020202020204" pitchFamily="34" charset="0"/>
              </a:rPr>
              <a:t>?</a:t>
            </a:r>
          </a:p>
          <a:p>
            <a:endParaRPr lang="en-US" sz="800" dirty="0">
              <a:solidFill>
                <a:srgbClr val="FFC000"/>
              </a:solidFill>
            </a:endParaRPr>
          </a:p>
          <a:p>
            <a:r>
              <a:rPr lang="en-US" dirty="0" smtClean="0"/>
              <a:t>► They </a:t>
            </a:r>
            <a:r>
              <a:rPr lang="en-US" dirty="0"/>
              <a:t>enable the calculation of MSG without excluded participants. </a:t>
            </a:r>
            <a:r>
              <a:rPr lang="en-US" dirty="0" smtClean="0"/>
              <a:t>They </a:t>
            </a:r>
            <a:r>
              <a:rPr lang="en-US" dirty="0"/>
              <a:t>allow disaggregated Periods of Participation values for the number of secondary credentials received and EFL gains for the MSG indicator. </a:t>
            </a:r>
          </a:p>
          <a:p>
            <a:endParaRPr lang="en-US" dirty="0"/>
          </a:p>
          <a:p>
            <a:endParaRPr lang="en-US" dirty="0"/>
          </a:p>
        </p:txBody>
      </p:sp>
      <p:sp>
        <p:nvSpPr>
          <p:cNvPr id="7" name="Rectangle 6"/>
          <p:cNvSpPr/>
          <p:nvPr/>
        </p:nvSpPr>
        <p:spPr>
          <a:xfrm>
            <a:off x="517979" y="2619970"/>
            <a:ext cx="2567834"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a:ln>
                  <a:solidFill>
                    <a:schemeClr val="bg1"/>
                  </a:solidFill>
                </a:ln>
                <a:solidFill>
                  <a:schemeClr val="bg1"/>
                </a:solidFill>
              </a:rPr>
              <a:t>TABLE</a:t>
            </a:r>
            <a:r>
              <a:rPr lang="en-US" sz="4800" b="1" dirty="0">
                <a:solidFill>
                  <a:schemeClr val="bg1"/>
                </a:solidFill>
              </a:rPr>
              <a:t> </a:t>
            </a:r>
            <a:r>
              <a:rPr lang="en-US" sz="4800" dirty="0">
                <a:solidFill>
                  <a:schemeClr val="bg1"/>
                </a:solidFill>
              </a:rPr>
              <a:t>4</a:t>
            </a:r>
            <a:r>
              <a:rPr lang="en-US" sz="4800" b="1" dirty="0">
                <a:solidFill>
                  <a:schemeClr val="bg1"/>
                </a:solidFill>
              </a:rPr>
              <a:t> </a:t>
            </a:r>
          </a:p>
          <a:p>
            <a:r>
              <a:rPr lang="en-US" sz="2800" dirty="0">
                <a:solidFill>
                  <a:schemeClr val="bg1"/>
                </a:solidFill>
              </a:rPr>
              <a:t>Measurable Skill Gains by Entry Level</a:t>
            </a: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7317" y="2816140"/>
            <a:ext cx="1190790" cy="468030"/>
          </a:xfrm>
          <a:prstGeom prst="rect">
            <a:avLst/>
          </a:prstGeom>
        </p:spPr>
      </p:pic>
      <p:sp>
        <p:nvSpPr>
          <p:cNvPr id="12" name="Rectangle 11"/>
          <p:cNvSpPr/>
          <p:nvPr/>
        </p:nvSpPr>
        <p:spPr>
          <a:xfrm>
            <a:off x="3112385" y="2354475"/>
            <a:ext cx="1623673" cy="923330"/>
          </a:xfrm>
          <a:prstGeom prst="rect">
            <a:avLst/>
          </a:prstGeom>
        </p:spPr>
        <p:txBody>
          <a:bodyPr wrap="square">
            <a:spAutoFit/>
          </a:bodyPr>
          <a:lstStyle/>
          <a:p>
            <a:pPr>
              <a:spcBef>
                <a:spcPts val="0"/>
              </a:spcBef>
              <a:spcAft>
                <a:spcPts val="0"/>
              </a:spcAft>
            </a:pPr>
            <a:r>
              <a:rPr lang="en-US" sz="5400" b="1" dirty="0">
                <a:latin typeface="Segoe Script" panose="020B0504020000000003" pitchFamily="34" charset="0"/>
                <a:ea typeface="Calibri" panose="020F0502020204030204" pitchFamily="34" charset="0"/>
                <a:cs typeface="Times New Roman" panose="02020603050405020304" pitchFamily="18" charset="0"/>
              </a:rPr>
              <a:t>#1</a:t>
            </a:r>
          </a:p>
        </p:txBody>
      </p:sp>
      <p:sp>
        <p:nvSpPr>
          <p:cNvPr id="13" name="Rectangle 12"/>
          <p:cNvSpPr/>
          <p:nvPr/>
        </p:nvSpPr>
        <p:spPr>
          <a:xfrm>
            <a:off x="3112385" y="4360146"/>
            <a:ext cx="1242648" cy="923330"/>
          </a:xfrm>
          <a:prstGeom prst="rect">
            <a:avLst/>
          </a:prstGeom>
        </p:spPr>
        <p:txBody>
          <a:bodyPr wrap="none">
            <a:spAutoFit/>
          </a:bodyPr>
          <a:lstStyle/>
          <a:p>
            <a:pPr>
              <a:spcBef>
                <a:spcPts val="0"/>
              </a:spcBef>
              <a:spcAft>
                <a:spcPts val="0"/>
              </a:spcAft>
            </a:pPr>
            <a:r>
              <a:rPr lang="en-US" sz="5400" b="1" dirty="0" smtClean="0">
                <a:latin typeface="Segoe Script" panose="020B0504020000000003" pitchFamily="34" charset="0"/>
                <a:ea typeface="Calibri" panose="020F0502020204030204" pitchFamily="34" charset="0"/>
                <a:cs typeface="Times New Roman" panose="02020603050405020304" pitchFamily="18" charset="0"/>
              </a:rPr>
              <a:t>#2</a:t>
            </a: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800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6" name="Rectangle 15"/>
          <p:cNvSpPr/>
          <p:nvPr/>
        </p:nvSpPr>
        <p:spPr>
          <a:xfrm>
            <a:off x="6476157" y="2338816"/>
            <a:ext cx="5088193" cy="19284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rgbClr val="FF6600"/>
              </a:solidFill>
            </a:endParaRPr>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a:off x="5830526" y="2607366"/>
            <a:ext cx="37398" cy="37108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97422" y="4519402"/>
            <a:ext cx="3107249" cy="369332"/>
          </a:xfrm>
          <a:prstGeom prst="rect">
            <a:avLst/>
          </a:prstGeom>
          <a:noFill/>
        </p:spPr>
        <p:txBody>
          <a:bodyPr wrap="square" rtlCol="0">
            <a:spAutoFit/>
          </a:bodyPr>
          <a:lstStyle/>
          <a:p>
            <a:r>
              <a:rPr lang="en-US" dirty="0" smtClean="0"/>
              <a:t>“Beginning of a Journey”</a:t>
            </a:r>
            <a:endParaRPr lang="en-US" dirty="0"/>
          </a:p>
        </p:txBody>
      </p:sp>
      <p:sp>
        <p:nvSpPr>
          <p:cNvPr id="3" name="TextBox 2"/>
          <p:cNvSpPr txBox="1"/>
          <p:nvPr/>
        </p:nvSpPr>
        <p:spPr>
          <a:xfrm>
            <a:off x="361890" y="2255901"/>
            <a:ext cx="5643972" cy="2062103"/>
          </a:xfrm>
          <a:prstGeom prst="rect">
            <a:avLst/>
          </a:prstGeom>
          <a:noFill/>
        </p:spPr>
        <p:txBody>
          <a:bodyPr wrap="square" rtlCol="0">
            <a:spAutoFit/>
          </a:bodyPr>
          <a:lstStyle/>
          <a:p>
            <a:r>
              <a:rPr lang="en-US" sz="3200" dirty="0" smtClean="0"/>
              <a:t>“You </a:t>
            </a:r>
            <a:r>
              <a:rPr lang="en-US" sz="3200" dirty="0"/>
              <a:t>just have to let anything that brings you down, be the motivation that </a:t>
            </a:r>
            <a:r>
              <a:rPr lang="en-US" sz="3200" dirty="0">
                <a:solidFill>
                  <a:srgbClr val="FFC000"/>
                </a:solidFill>
              </a:rPr>
              <a:t>pushes</a:t>
            </a:r>
            <a:r>
              <a:rPr lang="en-US" sz="3200" dirty="0"/>
              <a:t> you </a:t>
            </a:r>
            <a:r>
              <a:rPr lang="en-US" sz="3200" dirty="0" smtClean="0"/>
              <a:t>forward.”</a:t>
            </a:r>
            <a:endParaRPr lang="en-US" sz="3200" dirty="0"/>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158" y="2118854"/>
            <a:ext cx="659213" cy="682286"/>
          </a:xfrm>
          <a:prstGeom prst="rect">
            <a:avLst/>
          </a:prstGeom>
        </p:spPr>
      </p:pic>
      <p:pic>
        <p:nvPicPr>
          <p:cNvPr id="14" name="Picture 13"/>
          <p:cNvPicPr/>
          <p:nvPr/>
        </p:nvPicPr>
        <p:blipFill rotWithShape="1">
          <a:blip r:embed="rId5" cstate="email">
            <a:extLst>
              <a:ext uri="{28A0092B-C50C-407E-A947-70E740481C1C}">
                <a14:useLocalDpi xmlns:a14="http://schemas.microsoft.com/office/drawing/2010/main"/>
              </a:ext>
            </a:extLst>
          </a:blip>
          <a:srcRect/>
          <a:stretch/>
        </p:blipFill>
        <p:spPr bwMode="auto">
          <a:xfrm>
            <a:off x="3940202" y="4619158"/>
            <a:ext cx="1427558" cy="1699058"/>
          </a:xfrm>
          <a:prstGeom prst="rect">
            <a:avLst/>
          </a:prstGeom>
          <a:noFill/>
          <a:ln w="9525" cap="flat" cmpd="sng" algn="ctr">
            <a:solidFill>
              <a:sysClr val="windowText" lastClr="000000"/>
            </a:solidFill>
            <a:prstDash val="solid"/>
            <a:miter lim="800000"/>
            <a:headEnd type="none" w="med" len="med"/>
            <a:tailEnd type="none" w="med" len="med"/>
          </a:ln>
          <a:effectLst>
            <a:reflection blurRad="6350" stA="52000" endA="300" endPos="35000" dir="5400000" sy="-100000" algn="bl" rotWithShape="0"/>
          </a:effectLst>
          <a:extLst>
            <a:ext uri="{53640926-AAD7-44D8-BBD7-CCE9431645EC}">
              <a14:shadowObscured xmlns:a14="http://schemas.microsoft.com/office/drawing/2010/main"/>
            </a:ext>
          </a:extLst>
        </p:spPr>
      </p:pic>
      <p:sp>
        <p:nvSpPr>
          <p:cNvPr id="7" name="Rectangle 6"/>
          <p:cNvSpPr/>
          <p:nvPr/>
        </p:nvSpPr>
        <p:spPr>
          <a:xfrm>
            <a:off x="361890" y="4728732"/>
            <a:ext cx="6096000" cy="1938992"/>
          </a:xfrm>
          <a:prstGeom prst="rect">
            <a:avLst/>
          </a:prstGeom>
        </p:spPr>
        <p:txBody>
          <a:bodyPr>
            <a:spAutoFit/>
          </a:bodyPr>
          <a:lstStyle/>
          <a:p>
            <a:r>
              <a:rPr lang="en-US" sz="6600" b="1" dirty="0">
                <a:solidFill>
                  <a:srgbClr val="FFC000"/>
                </a:solidFill>
              </a:rPr>
              <a:t>Angelia </a:t>
            </a:r>
          </a:p>
          <a:p>
            <a:r>
              <a:rPr lang="en-US" sz="3600" dirty="0"/>
              <a:t>Clevenger</a:t>
            </a:r>
            <a:endParaRPr lang="en-US" sz="3600" dirty="0">
              <a:solidFill>
                <a:srgbClr val="FFC000"/>
              </a:solidFill>
            </a:endParaRPr>
          </a:p>
          <a:p>
            <a:r>
              <a:rPr lang="en-US" dirty="0"/>
              <a:t>Winchester, Indiana</a:t>
            </a:r>
          </a:p>
        </p:txBody>
      </p:sp>
      <p:sp>
        <p:nvSpPr>
          <p:cNvPr id="8" name="TextBox 7"/>
          <p:cNvSpPr txBox="1"/>
          <p:nvPr/>
        </p:nvSpPr>
        <p:spPr>
          <a:xfrm>
            <a:off x="6146937" y="2801140"/>
            <a:ext cx="5598270" cy="4216539"/>
          </a:xfrm>
          <a:prstGeom prst="rect">
            <a:avLst/>
          </a:prstGeom>
          <a:noFill/>
        </p:spPr>
        <p:txBody>
          <a:bodyPr wrap="square" rtlCol="0">
            <a:spAutoFit/>
          </a:bodyPr>
          <a:lstStyle/>
          <a:p>
            <a:r>
              <a:rPr lang="en-US" sz="2200" dirty="0" smtClean="0">
                <a:solidFill>
                  <a:srgbClr val="FFC000"/>
                </a:solidFill>
              </a:rPr>
              <a:t>“</a:t>
            </a:r>
            <a:r>
              <a:rPr lang="en-US" sz="2200" dirty="0">
                <a:solidFill>
                  <a:srgbClr val="FFC000"/>
                </a:solidFill>
              </a:rPr>
              <a:t>I feel like if I didn’t go to the HSE classes I would still be in high school and not graduated and getting my CNA already.” </a:t>
            </a:r>
            <a:endParaRPr lang="en-US" sz="2200" dirty="0" smtClean="0">
              <a:solidFill>
                <a:srgbClr val="FFC000"/>
              </a:solidFill>
            </a:endParaRPr>
          </a:p>
          <a:p>
            <a:endParaRPr lang="en-US" dirty="0" smtClean="0"/>
          </a:p>
          <a:p>
            <a:endParaRPr lang="en-US" sz="1100" dirty="0"/>
          </a:p>
          <a:p>
            <a:r>
              <a:rPr lang="en-US" dirty="0"/>
              <a:t>She </a:t>
            </a:r>
            <a:r>
              <a:rPr lang="en-US" dirty="0" smtClean="0"/>
              <a:t>is </a:t>
            </a:r>
            <a:r>
              <a:rPr lang="en-US" dirty="0"/>
              <a:t>currently a home health aide </a:t>
            </a:r>
            <a:r>
              <a:rPr lang="en-US" dirty="0" smtClean="0"/>
              <a:t>and would </a:t>
            </a:r>
            <a:r>
              <a:rPr lang="en-US" dirty="0"/>
              <a:t>like to someday work in a </a:t>
            </a:r>
            <a:r>
              <a:rPr lang="en-US" dirty="0" smtClean="0"/>
              <a:t>hospital. </a:t>
            </a:r>
          </a:p>
          <a:p>
            <a:endParaRPr lang="en-US" dirty="0"/>
          </a:p>
          <a:p>
            <a:r>
              <a:rPr lang="en-US" dirty="0" smtClean="0"/>
              <a:t>All </a:t>
            </a:r>
            <a:r>
              <a:rPr lang="en-US" dirty="0"/>
              <a:t>Heart Nurse's Aide Training Center in Winchester helped </a:t>
            </a:r>
            <a:r>
              <a:rPr lang="en-US" dirty="0" smtClean="0"/>
              <a:t>begin Angelia’s journey by </a:t>
            </a:r>
            <a:r>
              <a:rPr lang="en-US" dirty="0"/>
              <a:t>paying for her CNA classes and test.</a:t>
            </a:r>
          </a:p>
          <a:p>
            <a:endParaRPr lang="en-US" dirty="0"/>
          </a:p>
          <a:p>
            <a:endParaRPr lang="en-US" dirty="0"/>
          </a:p>
        </p:txBody>
      </p:sp>
      <p:cxnSp>
        <p:nvCxnSpPr>
          <p:cNvPr id="12" name="Straight Connector 11"/>
          <p:cNvCxnSpPr/>
          <p:nvPr/>
        </p:nvCxnSpPr>
        <p:spPr>
          <a:xfrm>
            <a:off x="6250258" y="4373724"/>
            <a:ext cx="33055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7213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9" name="Rectangle 8"/>
          <p:cNvSpPr/>
          <p:nvPr/>
        </p:nvSpPr>
        <p:spPr>
          <a:xfrm>
            <a:off x="458299" y="2455498"/>
            <a:ext cx="2845340"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smtClean="0">
                <a:solidFill>
                  <a:schemeClr val="bg1"/>
                </a:solidFill>
              </a:rPr>
              <a:t>TABLE </a:t>
            </a:r>
            <a:r>
              <a:rPr lang="en-US" sz="4800" dirty="0" smtClean="0">
                <a:solidFill>
                  <a:schemeClr val="bg1"/>
                </a:solidFill>
              </a:rPr>
              <a:t>4A</a:t>
            </a:r>
            <a:r>
              <a:rPr lang="en-US" sz="4800" b="1" dirty="0" smtClean="0">
                <a:solidFill>
                  <a:schemeClr val="bg1"/>
                </a:solidFill>
              </a:rPr>
              <a:t> </a:t>
            </a:r>
            <a:endParaRPr lang="en-US" sz="4800" b="1" dirty="0">
              <a:solidFill>
                <a:schemeClr val="bg1"/>
              </a:solidFill>
            </a:endParaRPr>
          </a:p>
          <a:p>
            <a:r>
              <a:rPr lang="en-US" sz="2800" dirty="0" smtClean="0">
                <a:ln>
                  <a:solidFill>
                    <a:schemeClr val="bg1"/>
                  </a:solidFill>
                </a:ln>
                <a:solidFill>
                  <a:schemeClr val="bg1"/>
                </a:solidFill>
              </a:rPr>
              <a:t>Measurable</a:t>
            </a:r>
            <a:r>
              <a:rPr lang="en-US" sz="2800" dirty="0" smtClean="0">
                <a:solidFill>
                  <a:schemeClr val="bg1"/>
                </a:solidFill>
              </a:rPr>
              <a:t> Skill Gains by Entry Level</a:t>
            </a:r>
            <a:endParaRPr lang="en-US" sz="2800" dirty="0">
              <a:solidFill>
                <a:schemeClr val="bg1"/>
              </a:solidFill>
            </a:endParaRPr>
          </a:p>
        </p:txBody>
      </p:sp>
      <p:pic>
        <p:nvPicPr>
          <p:cNvPr id="10" name="Picture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773350" y="2619970"/>
            <a:ext cx="1190790" cy="468030"/>
          </a:xfrm>
          <a:prstGeom prst="rect">
            <a:avLst/>
          </a:prstGeom>
        </p:spPr>
      </p:pic>
      <p:pic>
        <p:nvPicPr>
          <p:cNvPr id="3" name="Picture 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908321" y="2306782"/>
            <a:ext cx="7768568" cy="4094018"/>
          </a:xfrm>
          <a:prstGeom prst="rect">
            <a:avLst/>
          </a:prstGeom>
          <a:ln>
            <a:solidFill>
              <a:schemeClr val="bg1"/>
            </a:solidFill>
          </a:ln>
        </p:spPr>
      </p:pic>
    </p:spTree>
    <p:extLst>
      <p:ext uri="{BB962C8B-B14F-4D97-AF65-F5344CB8AC3E}">
        <p14:creationId xmlns:p14="http://schemas.microsoft.com/office/powerpoint/2010/main" val="19319458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9" name="Rectangle 8"/>
          <p:cNvSpPr/>
          <p:nvPr/>
        </p:nvSpPr>
        <p:spPr>
          <a:xfrm>
            <a:off x="458299" y="2455498"/>
            <a:ext cx="2845340"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smtClean="0">
                <a:solidFill>
                  <a:schemeClr val="bg1"/>
                </a:solidFill>
              </a:rPr>
              <a:t>TABLE </a:t>
            </a:r>
            <a:r>
              <a:rPr lang="en-US" sz="4800" dirty="0" smtClean="0">
                <a:solidFill>
                  <a:schemeClr val="bg1"/>
                </a:solidFill>
              </a:rPr>
              <a:t>4A</a:t>
            </a:r>
            <a:r>
              <a:rPr lang="en-US" sz="4800" b="1" dirty="0" smtClean="0">
                <a:solidFill>
                  <a:schemeClr val="bg1"/>
                </a:solidFill>
              </a:rPr>
              <a:t> </a:t>
            </a:r>
            <a:endParaRPr lang="en-US" sz="4800" b="1" dirty="0">
              <a:solidFill>
                <a:schemeClr val="bg1"/>
              </a:solidFill>
            </a:endParaRPr>
          </a:p>
          <a:p>
            <a:r>
              <a:rPr lang="en-US" sz="2800" dirty="0" smtClean="0">
                <a:ln>
                  <a:solidFill>
                    <a:schemeClr val="bg1"/>
                  </a:solidFill>
                </a:ln>
                <a:solidFill>
                  <a:schemeClr val="bg1"/>
                </a:solidFill>
              </a:rPr>
              <a:t>Measurable</a:t>
            </a:r>
            <a:r>
              <a:rPr lang="en-US" sz="2800" dirty="0" smtClean="0">
                <a:solidFill>
                  <a:schemeClr val="bg1"/>
                </a:solidFill>
              </a:rPr>
              <a:t> Skill Gains by Entry Level</a:t>
            </a:r>
            <a:endParaRPr lang="en-US" sz="2800" dirty="0">
              <a:solidFill>
                <a:schemeClr val="bg1"/>
              </a:solidFill>
            </a:endParaRPr>
          </a:p>
        </p:txBody>
      </p:sp>
      <p:pic>
        <p:nvPicPr>
          <p:cNvPr id="10" name="Picture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773350" y="2619970"/>
            <a:ext cx="1190790" cy="468030"/>
          </a:xfrm>
          <a:prstGeom prst="rect">
            <a:avLst/>
          </a:prstGeom>
        </p:spPr>
      </p:pic>
      <p:sp>
        <p:nvSpPr>
          <p:cNvPr id="7" name="Rectangle 6"/>
          <p:cNvSpPr/>
          <p:nvPr/>
        </p:nvSpPr>
        <p:spPr>
          <a:xfrm>
            <a:off x="4661807" y="2508608"/>
            <a:ext cx="7402396" cy="2523768"/>
          </a:xfrm>
          <a:prstGeom prst="rect">
            <a:avLst/>
          </a:prstGeom>
        </p:spPr>
        <p:txBody>
          <a:bodyPr wrap="square">
            <a:spAutoFit/>
          </a:bodyPr>
          <a:lstStyle/>
          <a:p>
            <a:r>
              <a:rPr lang="en-US" sz="2800" dirty="0" smtClean="0"/>
              <a:t>Number with </a:t>
            </a:r>
            <a:r>
              <a:rPr lang="en-US" sz="2800" dirty="0"/>
              <a:t>EFL Gain </a:t>
            </a:r>
            <a:r>
              <a:rPr lang="en-US" sz="2800" dirty="0" smtClean="0"/>
              <a:t>for ELA/Literacy or </a:t>
            </a:r>
            <a:r>
              <a:rPr lang="en-US" sz="2800" dirty="0"/>
              <a:t>ELP by </a:t>
            </a:r>
            <a:r>
              <a:rPr lang="en-US" sz="2800" dirty="0" smtClean="0"/>
              <a:t>pre-</a:t>
            </a:r>
            <a:r>
              <a:rPr lang="en-US" sz="2800" dirty="0" err="1" smtClean="0"/>
              <a:t>posttesting</a:t>
            </a:r>
            <a:r>
              <a:rPr lang="en-US" sz="2800" dirty="0" smtClean="0"/>
              <a:t>  </a:t>
            </a:r>
          </a:p>
          <a:p>
            <a:r>
              <a:rPr lang="en-US" dirty="0" smtClean="0">
                <a:solidFill>
                  <a:srgbClr val="FFC000"/>
                </a:solidFill>
              </a:rPr>
              <a:t>(Reading, </a:t>
            </a:r>
            <a:r>
              <a:rPr lang="en-US" dirty="0">
                <a:solidFill>
                  <a:srgbClr val="FFC000"/>
                </a:solidFill>
              </a:rPr>
              <a:t>W</a:t>
            </a:r>
            <a:r>
              <a:rPr lang="en-US" dirty="0" smtClean="0">
                <a:solidFill>
                  <a:srgbClr val="FFC000"/>
                </a:solidFill>
              </a:rPr>
              <a:t>riting, Literacy Skills, Speaking, or Literacy Tests)</a:t>
            </a:r>
          </a:p>
          <a:p>
            <a:r>
              <a:rPr lang="en-US" sz="2800" dirty="0" smtClean="0"/>
              <a:t>Percentage Achieving ELA/Literacy or </a:t>
            </a:r>
            <a:r>
              <a:rPr lang="en-US" sz="2800" dirty="0"/>
              <a:t>ELP EFL Gains 	</a:t>
            </a:r>
          </a:p>
          <a:p>
            <a:endParaRPr lang="en-US" sz="2800" dirty="0">
              <a:solidFill>
                <a:srgbClr val="FFC000"/>
              </a:solidFill>
            </a:endParaRPr>
          </a:p>
        </p:txBody>
      </p:sp>
      <p:sp>
        <p:nvSpPr>
          <p:cNvPr id="8" name="Rectangle 7"/>
          <p:cNvSpPr/>
          <p:nvPr/>
        </p:nvSpPr>
        <p:spPr>
          <a:xfrm>
            <a:off x="3419159" y="2558415"/>
            <a:ext cx="1242648" cy="923330"/>
          </a:xfrm>
          <a:prstGeom prst="rect">
            <a:avLst/>
          </a:prstGeom>
        </p:spPr>
        <p:txBody>
          <a:bodyPr wrap="none">
            <a:spAutoFit/>
          </a:bodyPr>
          <a:lstStyle/>
          <a:p>
            <a:pPr>
              <a:spcBef>
                <a:spcPts val="0"/>
              </a:spcBef>
              <a:spcAft>
                <a:spcPts val="0"/>
              </a:spcAft>
            </a:pPr>
            <a:r>
              <a:rPr lang="en-US" sz="5400" b="1" dirty="0">
                <a:latin typeface="Segoe Script" panose="020B0504020000000003" pitchFamily="34" charset="0"/>
                <a:ea typeface="Calibri" panose="020F0502020204030204" pitchFamily="34" charset="0"/>
                <a:cs typeface="Times New Roman" panose="02020603050405020304" pitchFamily="18" charset="0"/>
              </a:rPr>
              <a:t>#1</a:t>
            </a:r>
          </a:p>
        </p:txBody>
      </p:sp>
      <p:sp>
        <p:nvSpPr>
          <p:cNvPr id="11" name="Rectangle 10"/>
          <p:cNvSpPr/>
          <p:nvPr/>
        </p:nvSpPr>
        <p:spPr>
          <a:xfrm>
            <a:off x="3419159" y="4917650"/>
            <a:ext cx="1242648" cy="923330"/>
          </a:xfrm>
          <a:prstGeom prst="rect">
            <a:avLst/>
          </a:prstGeom>
        </p:spPr>
        <p:txBody>
          <a:bodyPr wrap="none">
            <a:spAutoFit/>
          </a:bodyPr>
          <a:lstStyle/>
          <a:p>
            <a:pPr>
              <a:spcBef>
                <a:spcPts val="0"/>
              </a:spcBef>
              <a:spcAft>
                <a:spcPts val="0"/>
              </a:spcAft>
            </a:pPr>
            <a:r>
              <a:rPr lang="en-US" sz="5400" b="1" dirty="0" smtClean="0">
                <a:latin typeface="Segoe Script" panose="020B0504020000000003" pitchFamily="34" charset="0"/>
                <a:ea typeface="Calibri" panose="020F0502020204030204" pitchFamily="34" charset="0"/>
                <a:cs typeface="Times New Roman" panose="02020603050405020304" pitchFamily="18" charset="0"/>
              </a:rPr>
              <a:t>#2</a:t>
            </a: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4661807" y="4776177"/>
            <a:ext cx="7140542" cy="2246769"/>
          </a:xfrm>
          <a:prstGeom prst="rect">
            <a:avLst/>
          </a:prstGeom>
        </p:spPr>
        <p:txBody>
          <a:bodyPr wrap="square">
            <a:spAutoFit/>
          </a:bodyPr>
          <a:lstStyle/>
          <a:p>
            <a:r>
              <a:rPr lang="en-US" sz="2800" dirty="0"/>
              <a:t>Number </a:t>
            </a:r>
            <a:r>
              <a:rPr lang="en-US" sz="2800" dirty="0" smtClean="0"/>
              <a:t>with </a:t>
            </a:r>
            <a:r>
              <a:rPr lang="en-US" sz="2800" dirty="0"/>
              <a:t>EFL Gain </a:t>
            </a:r>
            <a:r>
              <a:rPr lang="en-US" sz="2800" dirty="0" smtClean="0"/>
              <a:t>for </a:t>
            </a:r>
            <a:r>
              <a:rPr lang="en-US" sz="2800" dirty="0"/>
              <a:t>Mathematics by </a:t>
            </a:r>
            <a:r>
              <a:rPr lang="en-US" sz="2800" dirty="0" smtClean="0"/>
              <a:t>pre-</a:t>
            </a:r>
            <a:r>
              <a:rPr lang="en-US" sz="2800" dirty="0" err="1" smtClean="0"/>
              <a:t>posttesting</a:t>
            </a:r>
            <a:r>
              <a:rPr lang="en-US" sz="2800" dirty="0" smtClean="0"/>
              <a:t> </a:t>
            </a:r>
            <a:r>
              <a:rPr lang="en-US" sz="2800" dirty="0"/>
              <a:t>	</a:t>
            </a:r>
            <a:endParaRPr lang="en-US" sz="2800" dirty="0" smtClean="0"/>
          </a:p>
          <a:p>
            <a:r>
              <a:rPr lang="en-US" sz="2800" dirty="0"/>
              <a:t>Percentage Achieving Mathematics </a:t>
            </a:r>
            <a:r>
              <a:rPr lang="en-US" sz="2800" dirty="0" smtClean="0"/>
              <a:t>  EFL </a:t>
            </a:r>
            <a:r>
              <a:rPr lang="en-US" sz="2800" dirty="0"/>
              <a:t>Gains 	</a:t>
            </a:r>
          </a:p>
          <a:p>
            <a:endParaRPr lang="en-US" sz="2800" dirty="0"/>
          </a:p>
        </p:txBody>
      </p:sp>
    </p:spTree>
    <p:extLst>
      <p:ext uri="{BB962C8B-B14F-4D97-AF65-F5344CB8AC3E}">
        <p14:creationId xmlns:p14="http://schemas.microsoft.com/office/powerpoint/2010/main" val="4562598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9" name="Rectangle 8"/>
          <p:cNvSpPr/>
          <p:nvPr/>
        </p:nvSpPr>
        <p:spPr>
          <a:xfrm>
            <a:off x="458299" y="2455498"/>
            <a:ext cx="2845340"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smtClean="0">
                <a:solidFill>
                  <a:schemeClr val="bg1"/>
                </a:solidFill>
              </a:rPr>
              <a:t>TABLE </a:t>
            </a:r>
            <a:r>
              <a:rPr lang="en-US" sz="4800" dirty="0" smtClean="0">
                <a:solidFill>
                  <a:schemeClr val="bg1"/>
                </a:solidFill>
              </a:rPr>
              <a:t>4A</a:t>
            </a:r>
            <a:r>
              <a:rPr lang="en-US" sz="4800" b="1" dirty="0" smtClean="0">
                <a:solidFill>
                  <a:schemeClr val="bg1"/>
                </a:solidFill>
              </a:rPr>
              <a:t> </a:t>
            </a:r>
            <a:endParaRPr lang="en-US" sz="4800" b="1" dirty="0">
              <a:solidFill>
                <a:schemeClr val="bg1"/>
              </a:solidFill>
            </a:endParaRPr>
          </a:p>
          <a:p>
            <a:r>
              <a:rPr lang="en-US" sz="2800" dirty="0" smtClean="0">
                <a:ln>
                  <a:solidFill>
                    <a:schemeClr val="bg1"/>
                  </a:solidFill>
                </a:ln>
                <a:solidFill>
                  <a:schemeClr val="bg1"/>
                </a:solidFill>
              </a:rPr>
              <a:t>Measurable</a:t>
            </a:r>
            <a:r>
              <a:rPr lang="en-US" sz="2800" dirty="0" smtClean="0">
                <a:solidFill>
                  <a:schemeClr val="bg1"/>
                </a:solidFill>
              </a:rPr>
              <a:t> Skill Gains by Entry Level</a:t>
            </a:r>
            <a:endParaRPr lang="en-US" sz="2800" dirty="0">
              <a:solidFill>
                <a:schemeClr val="bg1"/>
              </a:solidFill>
            </a:endParaRPr>
          </a:p>
        </p:txBody>
      </p:sp>
      <p:pic>
        <p:nvPicPr>
          <p:cNvPr id="10" name="Picture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773350" y="2619970"/>
            <a:ext cx="1190790" cy="468030"/>
          </a:xfrm>
          <a:prstGeom prst="rect">
            <a:avLst/>
          </a:prstGeom>
        </p:spPr>
      </p:pic>
      <p:sp>
        <p:nvSpPr>
          <p:cNvPr id="7" name="Rectangle 6"/>
          <p:cNvSpPr/>
          <p:nvPr/>
        </p:nvSpPr>
        <p:spPr>
          <a:xfrm>
            <a:off x="4661807" y="2508608"/>
            <a:ext cx="7402396" cy="2677656"/>
          </a:xfrm>
          <a:prstGeom prst="rect">
            <a:avLst/>
          </a:prstGeom>
        </p:spPr>
        <p:txBody>
          <a:bodyPr wrap="square">
            <a:spAutoFit/>
          </a:bodyPr>
          <a:lstStyle/>
          <a:p>
            <a:r>
              <a:rPr lang="en-US" sz="2800" dirty="0"/>
              <a:t>Number with EFL Gain by </a:t>
            </a:r>
            <a:r>
              <a:rPr lang="en-US" sz="2800" dirty="0" smtClean="0"/>
              <a:t>Carnegie Units/Credits </a:t>
            </a:r>
            <a:r>
              <a:rPr lang="en-US" sz="2800" dirty="0"/>
              <a:t>	</a:t>
            </a:r>
            <a:endParaRPr lang="en-US" sz="2800" dirty="0" smtClean="0"/>
          </a:p>
          <a:p>
            <a:r>
              <a:rPr lang="en-US" sz="2800" dirty="0" smtClean="0"/>
              <a:t>Percentage Achieving EFL Gain by Carnegie Units</a:t>
            </a:r>
            <a:r>
              <a:rPr lang="en-US" sz="2800" dirty="0"/>
              <a:t>/ Credits	</a:t>
            </a:r>
          </a:p>
          <a:p>
            <a:endParaRPr lang="en-US" sz="2800" dirty="0"/>
          </a:p>
          <a:p>
            <a:endParaRPr lang="en-US" sz="2800" dirty="0">
              <a:solidFill>
                <a:srgbClr val="FFC000"/>
              </a:solidFill>
            </a:endParaRPr>
          </a:p>
        </p:txBody>
      </p:sp>
      <p:sp>
        <p:nvSpPr>
          <p:cNvPr id="8" name="Rectangle 7"/>
          <p:cNvSpPr/>
          <p:nvPr/>
        </p:nvSpPr>
        <p:spPr>
          <a:xfrm>
            <a:off x="3419159" y="2558415"/>
            <a:ext cx="1242648" cy="923330"/>
          </a:xfrm>
          <a:prstGeom prst="rect">
            <a:avLst/>
          </a:prstGeom>
        </p:spPr>
        <p:txBody>
          <a:bodyPr wrap="none">
            <a:spAutoFit/>
          </a:bodyPr>
          <a:lstStyle/>
          <a:p>
            <a:pPr>
              <a:spcBef>
                <a:spcPts val="0"/>
              </a:spcBef>
              <a:spcAft>
                <a:spcPts val="0"/>
              </a:spcAft>
            </a:pPr>
            <a:r>
              <a:rPr lang="en-US" sz="5400" b="1" dirty="0">
                <a:latin typeface="Segoe Script" panose="020B0504020000000003" pitchFamily="34" charset="0"/>
                <a:ea typeface="Calibri" panose="020F0502020204030204" pitchFamily="34" charset="0"/>
                <a:cs typeface="Times New Roman" panose="02020603050405020304" pitchFamily="18" charset="0"/>
              </a:rPr>
              <a:t>#1</a:t>
            </a:r>
          </a:p>
        </p:txBody>
      </p:sp>
      <p:sp>
        <p:nvSpPr>
          <p:cNvPr id="11" name="Rectangle 10"/>
          <p:cNvSpPr/>
          <p:nvPr/>
        </p:nvSpPr>
        <p:spPr>
          <a:xfrm>
            <a:off x="3419159" y="4502576"/>
            <a:ext cx="1242648" cy="923330"/>
          </a:xfrm>
          <a:prstGeom prst="rect">
            <a:avLst/>
          </a:prstGeom>
        </p:spPr>
        <p:txBody>
          <a:bodyPr wrap="none">
            <a:spAutoFit/>
          </a:bodyPr>
          <a:lstStyle/>
          <a:p>
            <a:pPr>
              <a:spcBef>
                <a:spcPts val="0"/>
              </a:spcBef>
              <a:spcAft>
                <a:spcPts val="0"/>
              </a:spcAft>
            </a:pPr>
            <a:r>
              <a:rPr lang="en-US" sz="5400" b="1" dirty="0" smtClean="0">
                <a:latin typeface="Segoe Script" panose="020B0504020000000003" pitchFamily="34" charset="0"/>
                <a:ea typeface="Calibri" panose="020F0502020204030204" pitchFamily="34" charset="0"/>
                <a:cs typeface="Times New Roman" panose="02020603050405020304" pitchFamily="18" charset="0"/>
              </a:rPr>
              <a:t>#2</a:t>
            </a: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4661807" y="4502576"/>
            <a:ext cx="7140542" cy="3108543"/>
          </a:xfrm>
          <a:prstGeom prst="rect">
            <a:avLst/>
          </a:prstGeom>
        </p:spPr>
        <p:txBody>
          <a:bodyPr wrap="square">
            <a:spAutoFit/>
          </a:bodyPr>
          <a:lstStyle/>
          <a:p>
            <a:r>
              <a:rPr lang="en-US" sz="2800" dirty="0"/>
              <a:t>Number with EFL Gain </a:t>
            </a:r>
            <a:r>
              <a:rPr lang="en-US" sz="2800" dirty="0" smtClean="0"/>
              <a:t>by Transition </a:t>
            </a:r>
            <a:r>
              <a:rPr lang="en-US" sz="2800" dirty="0"/>
              <a:t>to Post-secondary Education </a:t>
            </a:r>
            <a:endParaRPr lang="en-US" sz="2800" dirty="0" smtClean="0"/>
          </a:p>
          <a:p>
            <a:r>
              <a:rPr lang="en-US" sz="2800" dirty="0" smtClean="0"/>
              <a:t>Percentage Achieving EFL Gain </a:t>
            </a:r>
            <a:r>
              <a:rPr lang="en-US" sz="2800" dirty="0"/>
              <a:t>by Transition to </a:t>
            </a:r>
            <a:r>
              <a:rPr lang="en-US" sz="2800" dirty="0" smtClean="0"/>
              <a:t>Postsecondary Education </a:t>
            </a:r>
            <a:r>
              <a:rPr lang="en-US" sz="2800" dirty="0"/>
              <a:t>	</a:t>
            </a:r>
          </a:p>
          <a:p>
            <a:r>
              <a:rPr lang="en-US" sz="2800" dirty="0"/>
              <a:t>	</a:t>
            </a:r>
          </a:p>
          <a:p>
            <a:r>
              <a:rPr lang="en-US" sz="2800" dirty="0"/>
              <a:t>	</a:t>
            </a:r>
          </a:p>
          <a:p>
            <a:endParaRPr lang="en-US" sz="2800" dirty="0"/>
          </a:p>
        </p:txBody>
      </p:sp>
    </p:spTree>
    <p:extLst>
      <p:ext uri="{BB962C8B-B14F-4D97-AF65-F5344CB8AC3E}">
        <p14:creationId xmlns:p14="http://schemas.microsoft.com/office/powerpoint/2010/main" val="27158879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517979" y="2619970"/>
            <a:ext cx="2567834"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a:ln>
                  <a:solidFill>
                    <a:schemeClr val="bg1"/>
                  </a:solidFill>
                </a:ln>
                <a:solidFill>
                  <a:schemeClr val="bg1"/>
                </a:solidFill>
              </a:rPr>
              <a:t>TABLE</a:t>
            </a:r>
            <a:r>
              <a:rPr lang="en-US" sz="4800" b="1" dirty="0">
                <a:solidFill>
                  <a:schemeClr val="bg1"/>
                </a:solidFill>
              </a:rPr>
              <a:t> </a:t>
            </a:r>
            <a:r>
              <a:rPr lang="en-US" sz="4800" b="1" dirty="0" smtClean="0">
                <a:solidFill>
                  <a:schemeClr val="bg1"/>
                </a:solidFill>
              </a:rPr>
              <a:t>5 </a:t>
            </a:r>
            <a:endParaRPr lang="en-US" sz="4800" b="1" dirty="0">
              <a:solidFill>
                <a:schemeClr val="bg1"/>
              </a:solidFill>
            </a:endParaRPr>
          </a:p>
          <a:p>
            <a:r>
              <a:rPr lang="en-US" sz="2800" dirty="0">
                <a:solidFill>
                  <a:schemeClr val="bg1"/>
                </a:solidFill>
              </a:rPr>
              <a:t>P</a:t>
            </a:r>
            <a:r>
              <a:rPr lang="en-US" sz="2800" dirty="0" smtClean="0">
                <a:solidFill>
                  <a:schemeClr val="bg1"/>
                </a:solidFill>
              </a:rPr>
              <a:t>rimary Indicators of Performance</a:t>
            </a:r>
            <a:endParaRPr lang="en-US" sz="2800"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7317" y="2816140"/>
            <a:ext cx="1190790" cy="468030"/>
          </a:xfrm>
          <a:prstGeom prst="rect">
            <a:avLst/>
          </a:prstGeom>
        </p:spPr>
      </p:pic>
      <p:pic>
        <p:nvPicPr>
          <p:cNvPr id="8" name="Pictur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404186" y="2306778"/>
            <a:ext cx="3955260" cy="3480627"/>
          </a:xfrm>
          <a:prstGeom prst="rect">
            <a:avLst/>
          </a:prstGeom>
          <a:ln>
            <a:solidFill>
              <a:schemeClr val="bg1"/>
            </a:solidFill>
          </a:ln>
        </p:spPr>
      </p:pic>
      <p:pic>
        <p:nvPicPr>
          <p:cNvPr id="9" name="Picture 8"/>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884297" y="2306782"/>
            <a:ext cx="3878826" cy="3480619"/>
          </a:xfrm>
          <a:prstGeom prst="rect">
            <a:avLst/>
          </a:prstGeom>
        </p:spPr>
      </p:pic>
      <p:cxnSp>
        <p:nvCxnSpPr>
          <p:cNvPr id="14" name="Straight Connector 13"/>
          <p:cNvCxnSpPr/>
          <p:nvPr/>
        </p:nvCxnSpPr>
        <p:spPr>
          <a:xfrm>
            <a:off x="7589784" y="2306778"/>
            <a:ext cx="0" cy="34806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884297" y="5943600"/>
            <a:ext cx="4047148" cy="369332"/>
          </a:xfrm>
          <a:prstGeom prst="rect">
            <a:avLst/>
          </a:prstGeom>
          <a:noFill/>
        </p:spPr>
        <p:txBody>
          <a:bodyPr wrap="square" rtlCol="0">
            <a:spAutoFit/>
          </a:bodyPr>
          <a:lstStyle/>
          <a:p>
            <a:r>
              <a:rPr lang="en-US" dirty="0" smtClean="0"/>
              <a:t>Participants in Distance Education </a:t>
            </a:r>
            <a:endParaRPr lang="en-US" dirty="0"/>
          </a:p>
        </p:txBody>
      </p:sp>
    </p:spTree>
    <p:extLst>
      <p:ext uri="{BB962C8B-B14F-4D97-AF65-F5344CB8AC3E}">
        <p14:creationId xmlns:p14="http://schemas.microsoft.com/office/powerpoint/2010/main" val="8639828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517979" y="2619970"/>
            <a:ext cx="2567834" cy="3293209"/>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smtClean="0">
                <a:solidFill>
                  <a:schemeClr val="bg1"/>
                </a:solidFill>
              </a:rPr>
              <a:t>NRS </a:t>
            </a:r>
            <a:r>
              <a:rPr lang="en-US" sz="4800" b="1" dirty="0" smtClean="0">
                <a:ln>
                  <a:solidFill>
                    <a:schemeClr val="bg1"/>
                  </a:solidFill>
                </a:ln>
                <a:solidFill>
                  <a:schemeClr val="bg1"/>
                </a:solidFill>
              </a:rPr>
              <a:t>TABLE</a:t>
            </a:r>
            <a:r>
              <a:rPr lang="en-US" sz="4800" b="1" dirty="0" smtClean="0">
                <a:solidFill>
                  <a:schemeClr val="bg1"/>
                </a:solidFill>
              </a:rPr>
              <a:t> </a:t>
            </a:r>
            <a:r>
              <a:rPr lang="en-US" sz="4800" dirty="0" smtClean="0">
                <a:solidFill>
                  <a:schemeClr val="bg1"/>
                </a:solidFill>
              </a:rPr>
              <a:t>5</a:t>
            </a:r>
            <a:r>
              <a:rPr lang="en-US" sz="4800" b="1" dirty="0" smtClean="0">
                <a:solidFill>
                  <a:schemeClr val="bg1"/>
                </a:solidFill>
              </a:rPr>
              <a:t> </a:t>
            </a:r>
          </a:p>
          <a:p>
            <a:r>
              <a:rPr lang="en-US" sz="2800" dirty="0">
                <a:solidFill>
                  <a:schemeClr val="bg1"/>
                </a:solidFill>
              </a:rPr>
              <a:t>Primary Indicators of Performance</a:t>
            </a:r>
          </a:p>
          <a:p>
            <a:endParaRPr lang="en-US" sz="2800" b="1"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7317" y="2816140"/>
            <a:ext cx="1190790" cy="468030"/>
          </a:xfrm>
          <a:prstGeom prst="rect">
            <a:avLst/>
          </a:prstGeom>
        </p:spPr>
      </p:pic>
      <p:sp>
        <p:nvSpPr>
          <p:cNvPr id="12" name="Rectangle 11"/>
          <p:cNvSpPr/>
          <p:nvPr/>
        </p:nvSpPr>
        <p:spPr>
          <a:xfrm>
            <a:off x="3215624" y="2354475"/>
            <a:ext cx="1623673" cy="923330"/>
          </a:xfrm>
          <a:prstGeom prst="rect">
            <a:avLst/>
          </a:prstGeom>
        </p:spPr>
        <p:txBody>
          <a:bodyPr wrap="square">
            <a:spAutoFit/>
          </a:bodyPr>
          <a:lstStyle/>
          <a:p>
            <a:pPr>
              <a:spcBef>
                <a:spcPts val="0"/>
              </a:spcBef>
              <a:spcAft>
                <a:spcPts val="0"/>
              </a:spcAft>
            </a:pP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344284" y="2286791"/>
            <a:ext cx="8624454" cy="4847481"/>
          </a:xfrm>
          <a:prstGeom prst="rect">
            <a:avLst/>
          </a:prstGeom>
        </p:spPr>
        <p:txBody>
          <a:bodyPr wrap="square">
            <a:spAutoFit/>
          </a:bodyPr>
          <a:lstStyle/>
          <a:p>
            <a:r>
              <a:rPr lang="en-US" sz="3600" dirty="0">
                <a:solidFill>
                  <a:srgbClr val="FFC000"/>
                </a:solidFill>
              </a:rPr>
              <a:t>Table 5 Column Heading </a:t>
            </a:r>
            <a:r>
              <a:rPr lang="en-US" sz="3600" dirty="0" smtClean="0">
                <a:solidFill>
                  <a:srgbClr val="FFC000"/>
                </a:solidFill>
              </a:rPr>
              <a:t>Changes</a:t>
            </a:r>
          </a:p>
          <a:p>
            <a:endParaRPr lang="en-US" sz="2000" dirty="0"/>
          </a:p>
          <a:p>
            <a:pPr marR="86610"/>
            <a:r>
              <a:rPr lang="en-US" sz="2400" dirty="0">
                <a:solidFill>
                  <a:srgbClr val="FFC000"/>
                </a:solidFill>
              </a:rPr>
              <a:t>What is the purpose of the column heading </a:t>
            </a:r>
            <a:r>
              <a:rPr lang="en-US" sz="2400" dirty="0" smtClean="0">
                <a:solidFill>
                  <a:srgbClr val="FFC000"/>
                </a:solidFill>
              </a:rPr>
              <a:t>changes</a:t>
            </a:r>
            <a:r>
              <a:rPr lang="en-US" sz="2400" dirty="0" smtClean="0">
                <a:solidFill>
                  <a:srgbClr val="FFC000"/>
                </a:solidFill>
                <a:latin typeface="Arial" panose="020B0604020202020204" pitchFamily="34" charset="0"/>
                <a:cs typeface="Arial" panose="020B0604020202020204" pitchFamily="34" charset="0"/>
              </a:rPr>
              <a:t>?</a:t>
            </a:r>
            <a:endParaRPr lang="en-US" sz="2400" dirty="0">
              <a:solidFill>
                <a:srgbClr val="FFC000"/>
              </a:solidFill>
            </a:endParaRPr>
          </a:p>
          <a:p>
            <a:pPr lvl="1"/>
            <a:r>
              <a:rPr lang="en-US" sz="2000" dirty="0"/>
              <a:t>The new headings more clearly designate that the table should break out indicators achieved in the first period of participation (</a:t>
            </a:r>
            <a:r>
              <a:rPr lang="en-US" sz="2000" dirty="0" err="1"/>
              <a:t>PoP</a:t>
            </a:r>
            <a:r>
              <a:rPr lang="en-US" sz="2000" dirty="0"/>
              <a:t>) and to include indictors for all </a:t>
            </a:r>
            <a:r>
              <a:rPr lang="en-US" sz="2000" dirty="0" err="1"/>
              <a:t>PoPs</a:t>
            </a:r>
            <a:r>
              <a:rPr lang="en-US" sz="2000" dirty="0" smtClean="0"/>
              <a:t>.</a:t>
            </a:r>
          </a:p>
          <a:p>
            <a:pPr lvl="1"/>
            <a:endParaRPr lang="en-US" sz="1000" dirty="0"/>
          </a:p>
          <a:p>
            <a:pPr lvl="1"/>
            <a:r>
              <a:rPr lang="en-US" sz="2000" dirty="0" smtClean="0"/>
              <a:t>NOTE</a:t>
            </a:r>
            <a:r>
              <a:rPr lang="en-US" sz="2000" dirty="0"/>
              <a:t>: This change also applies to Tables 4, 4C, 5A, 8, 9, 10, </a:t>
            </a:r>
            <a:r>
              <a:rPr lang="en-US" sz="2000" dirty="0" smtClean="0"/>
              <a:t>     and </a:t>
            </a:r>
            <a:r>
              <a:rPr lang="en-US" sz="2000" dirty="0"/>
              <a:t>11</a:t>
            </a:r>
            <a:r>
              <a:rPr lang="en-US" sz="2000" dirty="0" smtClean="0"/>
              <a:t>.</a:t>
            </a:r>
          </a:p>
          <a:p>
            <a:pPr lvl="1"/>
            <a:endParaRPr lang="en-US" sz="1000" dirty="0"/>
          </a:p>
          <a:p>
            <a:pPr lvl="1"/>
            <a:r>
              <a:rPr lang="en-US" sz="2000" dirty="0"/>
              <a:t>The new row on Table 5 provides a single consolidated value for credential attainment that will be used for the Credential Rate indicator.</a:t>
            </a:r>
          </a:p>
          <a:p>
            <a:endParaRPr lang="en-US" sz="2000" dirty="0"/>
          </a:p>
          <a:p>
            <a:endParaRPr lang="en-US" sz="1900" dirty="0">
              <a:solidFill>
                <a:srgbClr val="000000"/>
              </a:solidFill>
              <a:latin typeface="Calibri" panose="020F0502020204030204" pitchFamily="34" charset="0"/>
            </a:endParaRPr>
          </a:p>
          <a:p>
            <a:r>
              <a:rPr lang="en-US" sz="1000" b="1" dirty="0">
                <a:latin typeface="Calibri" panose="020F0502020204030204" pitchFamily="34" charset="0"/>
              </a:rPr>
              <a:t>17 </a:t>
            </a:r>
            <a:endParaRPr lang="en-US" dirty="0"/>
          </a:p>
        </p:txBody>
      </p:sp>
    </p:spTree>
    <p:extLst>
      <p:ext uri="{BB962C8B-B14F-4D97-AF65-F5344CB8AC3E}">
        <p14:creationId xmlns:p14="http://schemas.microsoft.com/office/powerpoint/2010/main" val="36059618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517979" y="2619970"/>
            <a:ext cx="2567834" cy="3293209"/>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smtClean="0">
                <a:solidFill>
                  <a:schemeClr val="bg1"/>
                </a:solidFill>
              </a:rPr>
              <a:t>NRS </a:t>
            </a:r>
            <a:r>
              <a:rPr lang="en-US" sz="4800" b="1" dirty="0" smtClean="0">
                <a:ln>
                  <a:solidFill>
                    <a:schemeClr val="bg1"/>
                  </a:solidFill>
                </a:ln>
                <a:solidFill>
                  <a:schemeClr val="bg1"/>
                </a:solidFill>
              </a:rPr>
              <a:t>TABLE</a:t>
            </a:r>
            <a:r>
              <a:rPr lang="en-US" sz="4800" b="1" dirty="0" smtClean="0">
                <a:solidFill>
                  <a:schemeClr val="bg1"/>
                </a:solidFill>
              </a:rPr>
              <a:t> </a:t>
            </a:r>
            <a:r>
              <a:rPr lang="en-US" sz="4800" dirty="0" smtClean="0">
                <a:solidFill>
                  <a:schemeClr val="bg1"/>
                </a:solidFill>
              </a:rPr>
              <a:t>5</a:t>
            </a:r>
            <a:r>
              <a:rPr lang="en-US" sz="4800" b="1" dirty="0" smtClean="0">
                <a:solidFill>
                  <a:schemeClr val="bg1"/>
                </a:solidFill>
              </a:rPr>
              <a:t> </a:t>
            </a:r>
          </a:p>
          <a:p>
            <a:r>
              <a:rPr lang="en-US" sz="2800" dirty="0">
                <a:solidFill>
                  <a:schemeClr val="bg1"/>
                </a:solidFill>
              </a:rPr>
              <a:t>Primary Indicators of Performance</a:t>
            </a:r>
          </a:p>
          <a:p>
            <a:endParaRPr lang="en-US" sz="2800" b="1"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7317" y="2816140"/>
            <a:ext cx="1190790" cy="468030"/>
          </a:xfrm>
          <a:prstGeom prst="rect">
            <a:avLst/>
          </a:prstGeom>
        </p:spPr>
      </p:pic>
      <p:sp>
        <p:nvSpPr>
          <p:cNvPr id="12" name="Rectangle 11"/>
          <p:cNvSpPr/>
          <p:nvPr/>
        </p:nvSpPr>
        <p:spPr>
          <a:xfrm>
            <a:off x="3215624" y="2354475"/>
            <a:ext cx="1623673" cy="923330"/>
          </a:xfrm>
          <a:prstGeom prst="rect">
            <a:avLst/>
          </a:prstGeom>
        </p:spPr>
        <p:txBody>
          <a:bodyPr wrap="square">
            <a:spAutoFit/>
          </a:bodyPr>
          <a:lstStyle/>
          <a:p>
            <a:pPr>
              <a:spcBef>
                <a:spcPts val="0"/>
              </a:spcBef>
              <a:spcAft>
                <a:spcPts val="0"/>
              </a:spcAft>
            </a:pP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492426" y="2312816"/>
            <a:ext cx="8624454" cy="1554272"/>
          </a:xfrm>
          <a:prstGeom prst="rect">
            <a:avLst/>
          </a:prstGeom>
        </p:spPr>
        <p:txBody>
          <a:bodyPr wrap="square">
            <a:spAutoFit/>
          </a:bodyPr>
          <a:lstStyle/>
          <a:p>
            <a:r>
              <a:rPr lang="en-US" sz="3600" dirty="0">
                <a:solidFill>
                  <a:srgbClr val="FFC000"/>
                </a:solidFill>
              </a:rPr>
              <a:t>Table 5 Column Heading </a:t>
            </a:r>
            <a:r>
              <a:rPr lang="en-US" sz="3600" dirty="0" smtClean="0">
                <a:solidFill>
                  <a:srgbClr val="FFC000"/>
                </a:solidFill>
              </a:rPr>
              <a:t>Changes</a:t>
            </a:r>
          </a:p>
          <a:p>
            <a:endParaRPr lang="en-US" sz="2000" dirty="0"/>
          </a:p>
          <a:p>
            <a:endParaRPr lang="en-US" sz="2000" dirty="0"/>
          </a:p>
          <a:p>
            <a:endParaRPr lang="en-US" sz="1900" dirty="0">
              <a:solidFill>
                <a:srgbClr val="000000"/>
              </a:solidFill>
              <a:latin typeface="Calibri" panose="020F0502020204030204" pitchFamily="34" charset="0"/>
            </a:endParaRPr>
          </a:p>
        </p:txBody>
      </p:sp>
      <p:sp>
        <p:nvSpPr>
          <p:cNvPr id="3" name="Rectangle 2"/>
          <p:cNvSpPr/>
          <p:nvPr/>
        </p:nvSpPr>
        <p:spPr>
          <a:xfrm>
            <a:off x="3492426" y="3109010"/>
            <a:ext cx="8328170" cy="2816156"/>
          </a:xfrm>
          <a:prstGeom prst="rect">
            <a:avLst/>
          </a:prstGeom>
        </p:spPr>
        <p:txBody>
          <a:bodyPr wrap="square">
            <a:spAutoFit/>
          </a:bodyPr>
          <a:lstStyle/>
          <a:p>
            <a:pPr marR="85760"/>
            <a:r>
              <a:rPr lang="en-US" sz="2400" dirty="0">
                <a:solidFill>
                  <a:srgbClr val="FFC000"/>
                </a:solidFill>
              </a:rPr>
              <a:t>Why are the new column heading changes </a:t>
            </a:r>
            <a:r>
              <a:rPr lang="en-US" sz="2400" dirty="0" smtClean="0">
                <a:solidFill>
                  <a:srgbClr val="FFC000"/>
                </a:solidFill>
              </a:rPr>
              <a:t>required?</a:t>
            </a:r>
          </a:p>
          <a:p>
            <a:r>
              <a:rPr lang="en-US" sz="2000" dirty="0" smtClean="0"/>
              <a:t>The new headings prevent confusion on how to complete the tables and show how all </a:t>
            </a:r>
            <a:r>
              <a:rPr lang="en-US" sz="2000" dirty="0" err="1" smtClean="0"/>
              <a:t>PoPs</a:t>
            </a:r>
            <a:r>
              <a:rPr lang="en-US" sz="2000" dirty="0" smtClean="0"/>
              <a:t> are included in the final calculation for performance reporting.</a:t>
            </a:r>
          </a:p>
          <a:p>
            <a:endParaRPr lang="en-US" sz="900" b="1" dirty="0">
              <a:solidFill>
                <a:srgbClr val="000000"/>
              </a:solidFill>
            </a:endParaRPr>
          </a:p>
          <a:p>
            <a:pPr marR="122860"/>
            <a:r>
              <a:rPr lang="en-US" sz="2400" dirty="0">
                <a:solidFill>
                  <a:srgbClr val="FFC000"/>
                </a:solidFill>
              </a:rPr>
              <a:t>Why is the new row required?</a:t>
            </a:r>
          </a:p>
          <a:p>
            <a:r>
              <a:rPr lang="en-US" sz="2000" dirty="0"/>
              <a:t>The new row allows for transparency between NRS Table 5 and the Statewide Performance Report by providing the consolidated Credential Rate Indicator value. </a:t>
            </a:r>
          </a:p>
        </p:txBody>
      </p:sp>
    </p:spTree>
    <p:extLst>
      <p:ext uri="{BB962C8B-B14F-4D97-AF65-F5344CB8AC3E}">
        <p14:creationId xmlns:p14="http://schemas.microsoft.com/office/powerpoint/2010/main" val="4052454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541839" y="2225417"/>
            <a:ext cx="2567834" cy="3600986"/>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smtClean="0">
                <a:ln>
                  <a:solidFill>
                    <a:schemeClr val="bg1"/>
                  </a:solidFill>
                </a:ln>
                <a:solidFill>
                  <a:schemeClr val="bg1"/>
                </a:solidFill>
              </a:rPr>
              <a:t>TABLE</a:t>
            </a:r>
            <a:r>
              <a:rPr lang="en-US" sz="4800" b="1" dirty="0" smtClean="0">
                <a:solidFill>
                  <a:schemeClr val="bg1"/>
                </a:solidFill>
              </a:rPr>
              <a:t>S</a:t>
            </a:r>
          </a:p>
          <a:p>
            <a:r>
              <a:rPr lang="en-US" sz="4800" dirty="0" smtClean="0">
                <a:solidFill>
                  <a:schemeClr val="bg1"/>
                </a:solidFill>
              </a:rPr>
              <a:t>8 &amp;10 </a:t>
            </a:r>
            <a:endParaRPr lang="en-US" sz="4800" dirty="0">
              <a:solidFill>
                <a:schemeClr val="bg1"/>
              </a:solidFill>
            </a:endParaRPr>
          </a:p>
          <a:p>
            <a:r>
              <a:rPr lang="en-US" sz="2800" dirty="0">
                <a:solidFill>
                  <a:schemeClr val="bg1"/>
                </a:solidFill>
              </a:rPr>
              <a:t>P</a:t>
            </a:r>
            <a:r>
              <a:rPr lang="en-US" sz="2800" dirty="0" smtClean="0">
                <a:solidFill>
                  <a:schemeClr val="bg1"/>
                </a:solidFill>
              </a:rPr>
              <a:t>rimary Indicators of Performance</a:t>
            </a:r>
            <a:endParaRPr lang="en-US" sz="2800"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5756" y="2517310"/>
            <a:ext cx="1190790" cy="468030"/>
          </a:xfrm>
          <a:prstGeom prst="rect">
            <a:avLst/>
          </a:prstGeom>
        </p:spPr>
      </p:pic>
      <p:cxnSp>
        <p:nvCxnSpPr>
          <p:cNvPr id="14" name="Straight Connector 13"/>
          <p:cNvCxnSpPr/>
          <p:nvPr/>
        </p:nvCxnSpPr>
        <p:spPr>
          <a:xfrm>
            <a:off x="7766765" y="2345780"/>
            <a:ext cx="0" cy="34806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454938" y="2557023"/>
            <a:ext cx="4085303" cy="2901157"/>
          </a:xfrm>
          <a:prstGeom prst="rect">
            <a:avLst/>
          </a:prstGeom>
          <a:ln>
            <a:solidFill>
              <a:schemeClr val="bg1"/>
            </a:solidFill>
          </a:ln>
        </p:spPr>
      </p:pic>
      <p:sp>
        <p:nvSpPr>
          <p:cNvPr id="10" name="Rectangle 9"/>
          <p:cNvSpPr/>
          <p:nvPr/>
        </p:nvSpPr>
        <p:spPr>
          <a:xfrm>
            <a:off x="3421337" y="5620434"/>
            <a:ext cx="4118903" cy="646331"/>
          </a:xfrm>
          <a:prstGeom prst="rect">
            <a:avLst/>
          </a:prstGeom>
        </p:spPr>
        <p:txBody>
          <a:bodyPr wrap="square">
            <a:spAutoFit/>
          </a:bodyPr>
          <a:lstStyle/>
          <a:p>
            <a:r>
              <a:rPr lang="en-US" dirty="0"/>
              <a:t>Outcomes for Participants in Family Literacy Programs (Optional) </a:t>
            </a:r>
          </a:p>
        </p:txBody>
      </p:sp>
      <p:pic>
        <p:nvPicPr>
          <p:cNvPr id="12" name="Picture 11"/>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993290" y="2306782"/>
            <a:ext cx="3775587" cy="3864077"/>
          </a:xfrm>
          <a:prstGeom prst="rect">
            <a:avLst/>
          </a:prstGeom>
        </p:spPr>
      </p:pic>
      <p:sp>
        <p:nvSpPr>
          <p:cNvPr id="13" name="Rectangle 12"/>
          <p:cNvSpPr/>
          <p:nvPr/>
        </p:nvSpPr>
        <p:spPr>
          <a:xfrm>
            <a:off x="7980238" y="6222437"/>
            <a:ext cx="3718064" cy="523220"/>
          </a:xfrm>
          <a:prstGeom prst="rect">
            <a:avLst/>
          </a:prstGeom>
        </p:spPr>
        <p:txBody>
          <a:bodyPr wrap="square">
            <a:spAutoFit/>
          </a:bodyPr>
          <a:lstStyle/>
          <a:p>
            <a:r>
              <a:rPr lang="en-US" sz="1400" b="1" dirty="0">
                <a:solidFill>
                  <a:schemeClr val="bg2">
                    <a:lumMod val="20000"/>
                    <a:lumOff val="80000"/>
                  </a:schemeClr>
                </a:solidFill>
              </a:rPr>
              <a:t>Outcome Achievement for Participants in Correctional Education Programs </a:t>
            </a:r>
            <a:endParaRPr lang="en-US" sz="1400" dirty="0">
              <a:solidFill>
                <a:schemeClr val="bg2">
                  <a:lumMod val="20000"/>
                  <a:lumOff val="80000"/>
                </a:schemeClr>
              </a:solidFill>
            </a:endParaRPr>
          </a:p>
        </p:txBody>
      </p:sp>
    </p:spTree>
    <p:extLst>
      <p:ext uri="{BB962C8B-B14F-4D97-AF65-F5344CB8AC3E}">
        <p14:creationId xmlns:p14="http://schemas.microsoft.com/office/powerpoint/2010/main" val="41800668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509389" y="2306782"/>
            <a:ext cx="2567834" cy="4031873"/>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smtClean="0">
                <a:solidFill>
                  <a:schemeClr val="bg1"/>
                </a:solidFill>
              </a:rPr>
              <a:t>NRS </a:t>
            </a:r>
            <a:r>
              <a:rPr lang="en-US" sz="4800" b="1" dirty="0" smtClean="0">
                <a:ln>
                  <a:solidFill>
                    <a:schemeClr val="bg1"/>
                  </a:solidFill>
                </a:ln>
                <a:solidFill>
                  <a:schemeClr val="bg1"/>
                </a:solidFill>
              </a:rPr>
              <a:t>TABLES </a:t>
            </a:r>
            <a:r>
              <a:rPr lang="en-US" sz="4800" dirty="0" smtClean="0">
                <a:ln>
                  <a:solidFill>
                    <a:schemeClr val="bg1"/>
                  </a:solidFill>
                </a:ln>
                <a:solidFill>
                  <a:schemeClr val="bg1"/>
                </a:solidFill>
              </a:rPr>
              <a:t>8 &amp; 10</a:t>
            </a:r>
            <a:r>
              <a:rPr lang="en-US" sz="4800" dirty="0" smtClean="0">
                <a:solidFill>
                  <a:schemeClr val="bg1"/>
                </a:solidFill>
              </a:rPr>
              <a:t> </a:t>
            </a:r>
          </a:p>
          <a:p>
            <a:r>
              <a:rPr lang="en-US" sz="2800" dirty="0">
                <a:solidFill>
                  <a:schemeClr val="bg1"/>
                </a:solidFill>
              </a:rPr>
              <a:t>Primary Indicators of Performance</a:t>
            </a:r>
          </a:p>
          <a:p>
            <a:endParaRPr lang="en-US" sz="2800" b="1"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17233" y="2582125"/>
            <a:ext cx="1190790" cy="468030"/>
          </a:xfrm>
          <a:prstGeom prst="rect">
            <a:avLst/>
          </a:prstGeom>
        </p:spPr>
      </p:pic>
      <p:sp>
        <p:nvSpPr>
          <p:cNvPr id="12" name="Rectangle 11"/>
          <p:cNvSpPr/>
          <p:nvPr/>
        </p:nvSpPr>
        <p:spPr>
          <a:xfrm>
            <a:off x="3215624" y="2354475"/>
            <a:ext cx="1623673" cy="923330"/>
          </a:xfrm>
          <a:prstGeom prst="rect">
            <a:avLst/>
          </a:prstGeom>
        </p:spPr>
        <p:txBody>
          <a:bodyPr wrap="square">
            <a:spAutoFit/>
          </a:bodyPr>
          <a:lstStyle/>
          <a:p>
            <a:pPr>
              <a:spcBef>
                <a:spcPts val="0"/>
              </a:spcBef>
              <a:spcAft>
                <a:spcPts val="0"/>
              </a:spcAft>
            </a:pP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492426" y="2117128"/>
            <a:ext cx="8468516" cy="692497"/>
          </a:xfrm>
          <a:prstGeom prst="rect">
            <a:avLst/>
          </a:prstGeom>
        </p:spPr>
        <p:txBody>
          <a:bodyPr wrap="square">
            <a:spAutoFit/>
          </a:bodyPr>
          <a:lstStyle/>
          <a:p>
            <a:endParaRPr lang="en-US" sz="2000" dirty="0"/>
          </a:p>
          <a:p>
            <a:endParaRPr lang="en-US" sz="1900" dirty="0">
              <a:solidFill>
                <a:srgbClr val="000000"/>
              </a:solidFill>
              <a:latin typeface="Calibri" panose="020F0502020204030204" pitchFamily="34" charset="0"/>
            </a:endParaRPr>
          </a:p>
        </p:txBody>
      </p:sp>
      <p:sp>
        <p:nvSpPr>
          <p:cNvPr id="8" name="Rectangle 7"/>
          <p:cNvSpPr/>
          <p:nvPr/>
        </p:nvSpPr>
        <p:spPr>
          <a:xfrm>
            <a:off x="3423226" y="2354475"/>
            <a:ext cx="8468516" cy="4001095"/>
          </a:xfrm>
          <a:prstGeom prst="rect">
            <a:avLst/>
          </a:prstGeom>
        </p:spPr>
        <p:txBody>
          <a:bodyPr wrap="square">
            <a:spAutoFit/>
          </a:bodyPr>
          <a:lstStyle/>
          <a:p>
            <a:r>
              <a:rPr lang="en-US" sz="2400" dirty="0">
                <a:solidFill>
                  <a:srgbClr val="FFC000"/>
                </a:solidFill>
              </a:rPr>
              <a:t>Additional Column Heading Changes for Tables 8 </a:t>
            </a:r>
            <a:r>
              <a:rPr lang="en-US" sz="2400" dirty="0" smtClean="0">
                <a:solidFill>
                  <a:srgbClr val="FFC000"/>
                </a:solidFill>
              </a:rPr>
              <a:t>&amp; 10</a:t>
            </a:r>
          </a:p>
          <a:p>
            <a:endParaRPr lang="en-US" sz="1000" dirty="0"/>
          </a:p>
          <a:p>
            <a:r>
              <a:rPr lang="en-US" sz="2000" dirty="0">
                <a:solidFill>
                  <a:srgbClr val="FFC000"/>
                </a:solidFill>
              </a:rPr>
              <a:t>What is the purpose of the column heading changes?</a:t>
            </a:r>
          </a:p>
          <a:p>
            <a:r>
              <a:rPr lang="en-US" sz="2000" dirty="0"/>
              <a:t>The new heading for Column B on tables 8 and 10 will note that the participant count should be all those included in the indicator for each row. NOTE: This header change will apply to Tables 9 and 11 as well. </a:t>
            </a:r>
          </a:p>
          <a:p>
            <a:endParaRPr lang="en-US" sz="2000" dirty="0">
              <a:solidFill>
                <a:srgbClr val="FFC000"/>
              </a:solidFill>
            </a:endParaRPr>
          </a:p>
          <a:p>
            <a:r>
              <a:rPr lang="en-US" sz="2000" dirty="0">
                <a:solidFill>
                  <a:srgbClr val="FFC000"/>
                </a:solidFill>
              </a:rPr>
              <a:t>Why </a:t>
            </a:r>
            <a:r>
              <a:rPr lang="en-US" sz="2000" dirty="0" smtClean="0">
                <a:solidFill>
                  <a:srgbClr val="FFC000"/>
                </a:solidFill>
              </a:rPr>
              <a:t>ARE he </a:t>
            </a:r>
            <a:r>
              <a:rPr lang="en-US" sz="2000" dirty="0">
                <a:solidFill>
                  <a:srgbClr val="FFC000"/>
                </a:solidFill>
              </a:rPr>
              <a:t>new column heading changes required?</a:t>
            </a:r>
          </a:p>
          <a:p>
            <a:r>
              <a:rPr lang="en-US" sz="2000" dirty="0"/>
              <a:t>There were a lot of questions about tables 8 and 10 during the 2016–2017 program year’s data submission regarding who should go into Column B for the MSG Indicator row because the column header referred to exited participants. </a:t>
            </a:r>
          </a:p>
        </p:txBody>
      </p:sp>
    </p:spTree>
    <p:extLst>
      <p:ext uri="{BB962C8B-B14F-4D97-AF65-F5344CB8AC3E}">
        <p14:creationId xmlns:p14="http://schemas.microsoft.com/office/powerpoint/2010/main" val="21551797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84415" y="1058305"/>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336462" y="2586730"/>
            <a:ext cx="2695906" cy="286232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a:solidFill>
                  <a:schemeClr val="bg1"/>
                </a:solidFill>
              </a:rPr>
              <a:t>NRS </a:t>
            </a:r>
            <a:r>
              <a:rPr lang="en-US" sz="4800" b="1" dirty="0" smtClean="0">
                <a:ln>
                  <a:solidFill>
                    <a:schemeClr val="bg1"/>
                  </a:solidFill>
                </a:ln>
                <a:solidFill>
                  <a:schemeClr val="bg1"/>
                </a:solidFill>
              </a:rPr>
              <a:t>TABLE</a:t>
            </a:r>
            <a:r>
              <a:rPr lang="en-US" sz="4800" b="1" dirty="0">
                <a:solidFill>
                  <a:schemeClr val="bg1"/>
                </a:solidFill>
              </a:rPr>
              <a:t> </a:t>
            </a:r>
            <a:r>
              <a:rPr lang="en-US" sz="4800" dirty="0" smtClean="0">
                <a:solidFill>
                  <a:schemeClr val="bg1"/>
                </a:solidFill>
              </a:rPr>
              <a:t>11 </a:t>
            </a:r>
            <a:endParaRPr lang="en-US" sz="4800" dirty="0">
              <a:solidFill>
                <a:schemeClr val="bg1"/>
              </a:solidFill>
            </a:endParaRPr>
          </a:p>
          <a:p>
            <a:r>
              <a:rPr lang="en-US" sz="2800" dirty="0">
                <a:solidFill>
                  <a:schemeClr val="bg1"/>
                </a:solidFill>
              </a:rPr>
              <a:t>P</a:t>
            </a:r>
            <a:r>
              <a:rPr lang="en-US" sz="2800" dirty="0" smtClean="0">
                <a:solidFill>
                  <a:schemeClr val="bg1"/>
                </a:solidFill>
              </a:rPr>
              <a:t>rimary Indicators of Performance</a:t>
            </a:r>
            <a:endParaRPr lang="en-US" sz="2800"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760546" y="2784934"/>
            <a:ext cx="1190790" cy="468030"/>
          </a:xfrm>
          <a:prstGeom prst="rect">
            <a:avLst/>
          </a:prstGeom>
        </p:spPr>
      </p:pic>
      <p:cxnSp>
        <p:nvCxnSpPr>
          <p:cNvPr id="14" name="Straight Connector 13"/>
          <p:cNvCxnSpPr/>
          <p:nvPr/>
        </p:nvCxnSpPr>
        <p:spPr>
          <a:xfrm>
            <a:off x="8448259" y="2354475"/>
            <a:ext cx="9941" cy="12574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8604448" y="2354475"/>
            <a:ext cx="2791191" cy="954107"/>
          </a:xfrm>
          <a:prstGeom prst="rect">
            <a:avLst/>
          </a:prstGeom>
        </p:spPr>
        <p:txBody>
          <a:bodyPr wrap="square">
            <a:spAutoFit/>
          </a:bodyPr>
          <a:lstStyle/>
          <a:p>
            <a:r>
              <a:rPr lang="en-US" sz="1400" dirty="0"/>
              <a:t>Outcome Achievement for Participants in Integrated Education and Training Programs </a:t>
            </a:r>
          </a:p>
        </p:txBody>
      </p:sp>
      <p:pic>
        <p:nvPicPr>
          <p:cNvPr id="8" name="Pictur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515853" y="2208477"/>
            <a:ext cx="4654298" cy="3186824"/>
          </a:xfrm>
          <a:prstGeom prst="rect">
            <a:avLst/>
          </a:prstGeom>
        </p:spPr>
      </p:pic>
      <p:pic>
        <p:nvPicPr>
          <p:cNvPr id="9" name="Picture 8"/>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32382" y="3818829"/>
            <a:ext cx="6223819" cy="2669458"/>
          </a:xfrm>
          <a:prstGeom prst="rect">
            <a:avLst/>
          </a:prstGeom>
        </p:spPr>
      </p:pic>
    </p:spTree>
    <p:extLst>
      <p:ext uri="{BB962C8B-B14F-4D97-AF65-F5344CB8AC3E}">
        <p14:creationId xmlns:p14="http://schemas.microsoft.com/office/powerpoint/2010/main" val="40083242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6135" y="200198"/>
            <a:ext cx="4195600" cy="765863"/>
          </a:xfrm>
          <a:prstGeom prst="rect">
            <a:avLst/>
          </a:prstGeom>
        </p:spPr>
      </p:pic>
      <p:sp>
        <p:nvSpPr>
          <p:cNvPr id="7" name="Rectangle 6"/>
          <p:cNvSpPr/>
          <p:nvPr/>
        </p:nvSpPr>
        <p:spPr>
          <a:xfrm>
            <a:off x="521075" y="2513510"/>
            <a:ext cx="2694549" cy="3293209"/>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sz="4800" dirty="0" smtClean="0">
                <a:solidFill>
                  <a:schemeClr val="bg1"/>
                </a:solidFill>
              </a:rPr>
              <a:t>NRS </a:t>
            </a:r>
            <a:r>
              <a:rPr lang="en-US" sz="4800" b="1" dirty="0" smtClean="0">
                <a:ln>
                  <a:solidFill>
                    <a:schemeClr val="bg1"/>
                  </a:solidFill>
                </a:ln>
                <a:solidFill>
                  <a:schemeClr val="bg1"/>
                </a:solidFill>
              </a:rPr>
              <a:t>TABLE </a:t>
            </a:r>
            <a:r>
              <a:rPr lang="en-US" sz="4800" dirty="0" smtClean="0">
                <a:ln>
                  <a:solidFill>
                    <a:schemeClr val="bg1"/>
                  </a:solidFill>
                </a:ln>
                <a:solidFill>
                  <a:schemeClr val="bg1"/>
                </a:solidFill>
              </a:rPr>
              <a:t>11</a:t>
            </a:r>
            <a:r>
              <a:rPr lang="en-US" sz="4800" b="1" dirty="0" smtClean="0">
                <a:ln>
                  <a:solidFill>
                    <a:schemeClr val="bg1"/>
                  </a:solidFill>
                </a:ln>
                <a:solidFill>
                  <a:schemeClr val="bg1"/>
                </a:solidFill>
              </a:rPr>
              <a:t> </a:t>
            </a:r>
            <a:r>
              <a:rPr lang="en-US" sz="2800" dirty="0" smtClean="0">
                <a:solidFill>
                  <a:schemeClr val="bg1"/>
                </a:solidFill>
              </a:rPr>
              <a:t>Primary </a:t>
            </a:r>
            <a:r>
              <a:rPr lang="en-US" sz="2800" dirty="0">
                <a:solidFill>
                  <a:schemeClr val="bg1"/>
                </a:solidFill>
              </a:rPr>
              <a:t>Indicators of Performance</a:t>
            </a:r>
          </a:p>
          <a:p>
            <a:endParaRPr lang="en-US" sz="2800" b="1" dirty="0">
              <a:solidFill>
                <a:schemeClr val="bg1"/>
              </a:solidFill>
            </a:endParaRPr>
          </a:p>
        </p:txBody>
      </p:sp>
      <p:pic>
        <p:nvPicPr>
          <p:cNvPr id="11" name="Picture 1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955634" y="2809625"/>
            <a:ext cx="1190790" cy="468030"/>
          </a:xfrm>
          <a:prstGeom prst="rect">
            <a:avLst/>
          </a:prstGeom>
        </p:spPr>
      </p:pic>
      <p:sp>
        <p:nvSpPr>
          <p:cNvPr id="12" name="Rectangle 11"/>
          <p:cNvSpPr/>
          <p:nvPr/>
        </p:nvSpPr>
        <p:spPr>
          <a:xfrm>
            <a:off x="3215624" y="2354475"/>
            <a:ext cx="1623673" cy="923330"/>
          </a:xfrm>
          <a:prstGeom prst="rect">
            <a:avLst/>
          </a:prstGeom>
        </p:spPr>
        <p:txBody>
          <a:bodyPr wrap="square">
            <a:spAutoFit/>
          </a:bodyPr>
          <a:lstStyle/>
          <a:p>
            <a:pPr>
              <a:spcBef>
                <a:spcPts val="0"/>
              </a:spcBef>
              <a:spcAft>
                <a:spcPts val="0"/>
              </a:spcAft>
            </a:pPr>
            <a:endParaRPr lang="en-US" sz="5400" b="1" dirty="0">
              <a:latin typeface="Segoe Script" panose="020B0504020000000003"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492426" y="2117128"/>
            <a:ext cx="8468516" cy="692497"/>
          </a:xfrm>
          <a:prstGeom prst="rect">
            <a:avLst/>
          </a:prstGeom>
        </p:spPr>
        <p:txBody>
          <a:bodyPr wrap="square">
            <a:spAutoFit/>
          </a:bodyPr>
          <a:lstStyle/>
          <a:p>
            <a:endParaRPr lang="en-US" sz="2000" dirty="0"/>
          </a:p>
          <a:p>
            <a:endParaRPr lang="en-US" sz="1900" dirty="0">
              <a:solidFill>
                <a:srgbClr val="000000"/>
              </a:solidFill>
              <a:latin typeface="Calibri" panose="020F0502020204030204" pitchFamily="34" charset="0"/>
            </a:endParaRPr>
          </a:p>
        </p:txBody>
      </p:sp>
      <p:sp>
        <p:nvSpPr>
          <p:cNvPr id="8" name="Rectangle 7"/>
          <p:cNvSpPr/>
          <p:nvPr/>
        </p:nvSpPr>
        <p:spPr>
          <a:xfrm>
            <a:off x="3423226" y="2354475"/>
            <a:ext cx="8468516" cy="4955203"/>
          </a:xfrm>
          <a:prstGeom prst="rect">
            <a:avLst/>
          </a:prstGeom>
        </p:spPr>
        <p:txBody>
          <a:bodyPr wrap="square">
            <a:spAutoFit/>
          </a:bodyPr>
          <a:lstStyle/>
          <a:p>
            <a:r>
              <a:rPr lang="en-US" sz="2800" dirty="0" smtClean="0">
                <a:solidFill>
                  <a:srgbClr val="FFC000"/>
                </a:solidFill>
              </a:rPr>
              <a:t>What </a:t>
            </a:r>
            <a:r>
              <a:rPr lang="en-US" sz="2800" dirty="0">
                <a:solidFill>
                  <a:srgbClr val="FFC000"/>
                </a:solidFill>
              </a:rPr>
              <a:t>is the purpose of the new </a:t>
            </a:r>
            <a:r>
              <a:rPr lang="en-US" sz="2800" dirty="0" smtClean="0">
                <a:solidFill>
                  <a:srgbClr val="FFC000"/>
                </a:solidFill>
              </a:rPr>
              <a:t>table</a:t>
            </a:r>
            <a:r>
              <a:rPr lang="en-US" sz="2800" dirty="0" smtClean="0">
                <a:solidFill>
                  <a:srgbClr val="FFC000"/>
                </a:solidFill>
                <a:latin typeface="Arial" panose="020B0604020202020204" pitchFamily="34" charset="0"/>
                <a:cs typeface="Arial" panose="020B0604020202020204" pitchFamily="34" charset="0"/>
              </a:rPr>
              <a:t>?</a:t>
            </a:r>
            <a:endParaRPr lang="en-US" sz="2800" dirty="0">
              <a:solidFill>
                <a:srgbClr val="FFC000"/>
              </a:solidFill>
            </a:endParaRPr>
          </a:p>
          <a:p>
            <a:pPr lvl="1"/>
            <a:r>
              <a:rPr lang="en-US" dirty="0"/>
              <a:t>The purpose of Table 11 is to capture outcomes for participants in integrated education and training (IET) programs in the first </a:t>
            </a:r>
            <a:r>
              <a:rPr lang="en-US" dirty="0" err="1"/>
              <a:t>PoP</a:t>
            </a:r>
            <a:r>
              <a:rPr lang="en-US" dirty="0"/>
              <a:t> and all </a:t>
            </a:r>
            <a:r>
              <a:rPr lang="en-US" dirty="0" err="1"/>
              <a:t>PoPs</a:t>
            </a:r>
            <a:r>
              <a:rPr lang="en-US" dirty="0"/>
              <a:t>. It also includes other ways to measure MSG used by Title I programs.</a:t>
            </a:r>
          </a:p>
          <a:p>
            <a:endParaRPr lang="en-US" dirty="0"/>
          </a:p>
          <a:p>
            <a:r>
              <a:rPr lang="en-US" sz="2800" dirty="0">
                <a:solidFill>
                  <a:srgbClr val="FFC000"/>
                </a:solidFill>
              </a:rPr>
              <a:t>Why is the new table </a:t>
            </a:r>
            <a:r>
              <a:rPr lang="en-US" sz="2800" dirty="0" smtClean="0">
                <a:solidFill>
                  <a:srgbClr val="FFC000"/>
                </a:solidFill>
              </a:rPr>
              <a:t>required</a:t>
            </a:r>
            <a:r>
              <a:rPr lang="en-US" sz="2800" dirty="0" smtClean="0">
                <a:solidFill>
                  <a:srgbClr val="FFC000"/>
                </a:solidFill>
                <a:latin typeface="Arial" panose="020B0604020202020204" pitchFamily="34" charset="0"/>
                <a:cs typeface="Arial" panose="020B0604020202020204" pitchFamily="34" charset="0"/>
              </a:rPr>
              <a:t>?</a:t>
            </a:r>
            <a:endParaRPr lang="en-US" sz="2800" dirty="0">
              <a:solidFill>
                <a:srgbClr val="FFC000"/>
              </a:solidFill>
            </a:endParaRPr>
          </a:p>
          <a:p>
            <a:pPr lvl="1"/>
            <a:r>
              <a:rPr lang="en-US" dirty="0"/>
              <a:t>The data can be used to determine the type of gains participants in IET programs make and compare them with gains made by participants in other programs. </a:t>
            </a:r>
            <a:endParaRPr lang="en-US" dirty="0" smtClean="0"/>
          </a:p>
          <a:p>
            <a:pPr lvl="1"/>
            <a:endParaRPr lang="en-US" dirty="0"/>
          </a:p>
          <a:p>
            <a:pPr lvl="1"/>
            <a:r>
              <a:rPr lang="en-US" dirty="0"/>
              <a:t>It also will provide information about the use of the other methods for measuring MSG. </a:t>
            </a:r>
          </a:p>
          <a:p>
            <a:endParaRPr lang="en-US" dirty="0"/>
          </a:p>
          <a:p>
            <a:endParaRPr lang="en-US" sz="4400" dirty="0"/>
          </a:p>
        </p:txBody>
      </p:sp>
    </p:spTree>
    <p:extLst>
      <p:ext uri="{BB962C8B-B14F-4D97-AF65-F5344CB8AC3E}">
        <p14:creationId xmlns:p14="http://schemas.microsoft.com/office/powerpoint/2010/main" val="3788262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16" name="Rectangle 15"/>
          <p:cNvSpPr/>
          <p:nvPr/>
        </p:nvSpPr>
        <p:spPr>
          <a:xfrm>
            <a:off x="6476157" y="2338816"/>
            <a:ext cx="5088193" cy="19284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rgbClr val="FF6600"/>
              </a:solidFill>
            </a:endParaRPr>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9" name="Straight Connector 8"/>
          <p:cNvCxnSpPr/>
          <p:nvPr/>
        </p:nvCxnSpPr>
        <p:spPr>
          <a:xfrm flipH="1">
            <a:off x="5130015" y="2647260"/>
            <a:ext cx="10279" cy="3820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82328" y="2759396"/>
            <a:ext cx="5227891" cy="2492990"/>
          </a:xfrm>
          <a:prstGeom prst="rect">
            <a:avLst/>
          </a:prstGeom>
          <a:noFill/>
        </p:spPr>
        <p:txBody>
          <a:bodyPr wrap="square" rtlCol="0">
            <a:spAutoFit/>
          </a:bodyPr>
          <a:lstStyle/>
          <a:p>
            <a:endParaRPr lang="en-US" sz="1700" dirty="0">
              <a:solidFill>
                <a:srgbClr val="FFC000"/>
              </a:solidFill>
            </a:endParaRPr>
          </a:p>
          <a:p>
            <a:endParaRPr lang="en-US" sz="1700" dirty="0" smtClean="0">
              <a:solidFill>
                <a:srgbClr val="FFC000"/>
              </a:solidFill>
            </a:endParaRPr>
          </a:p>
          <a:p>
            <a:endParaRPr lang="en-US" sz="1700" dirty="0" smtClean="0"/>
          </a:p>
          <a:p>
            <a:endParaRPr lang="en-US" sz="1700" dirty="0"/>
          </a:p>
          <a:p>
            <a:endParaRPr lang="en-US" sz="1700" dirty="0"/>
          </a:p>
          <a:p>
            <a:endParaRPr lang="en-US" sz="1700" dirty="0" smtClean="0"/>
          </a:p>
          <a:p>
            <a:endParaRPr lang="en-US" dirty="0"/>
          </a:p>
          <a:p>
            <a:endParaRPr lang="en-US" dirty="0" smtClean="0"/>
          </a:p>
          <a:p>
            <a:endParaRPr lang="en-US" dirty="0"/>
          </a:p>
        </p:txBody>
      </p:sp>
      <p:sp>
        <p:nvSpPr>
          <p:cNvPr id="4" name="Rectangle 3"/>
          <p:cNvSpPr/>
          <p:nvPr/>
        </p:nvSpPr>
        <p:spPr>
          <a:xfrm>
            <a:off x="238067" y="4485255"/>
            <a:ext cx="4743386" cy="1938992"/>
          </a:xfrm>
          <a:prstGeom prst="rect">
            <a:avLst/>
          </a:prstGeom>
        </p:spPr>
        <p:txBody>
          <a:bodyPr wrap="square">
            <a:spAutoFit/>
          </a:bodyPr>
          <a:lstStyle/>
          <a:p>
            <a:r>
              <a:rPr lang="en-US" sz="6600" b="1" dirty="0">
                <a:solidFill>
                  <a:srgbClr val="FFC000"/>
                </a:solidFill>
              </a:rPr>
              <a:t>Angelia </a:t>
            </a:r>
          </a:p>
          <a:p>
            <a:r>
              <a:rPr lang="en-US" sz="3600" dirty="0"/>
              <a:t>Clevenger</a:t>
            </a:r>
            <a:endParaRPr lang="en-US" sz="3600" dirty="0">
              <a:solidFill>
                <a:srgbClr val="FFC000"/>
              </a:solidFill>
            </a:endParaRPr>
          </a:p>
          <a:p>
            <a:r>
              <a:rPr lang="en-US" dirty="0"/>
              <a:t>Winchester, Indiana</a:t>
            </a:r>
          </a:p>
        </p:txBody>
      </p:sp>
      <p:sp>
        <p:nvSpPr>
          <p:cNvPr id="7" name="Rectangle 6"/>
          <p:cNvSpPr/>
          <p:nvPr/>
        </p:nvSpPr>
        <p:spPr>
          <a:xfrm>
            <a:off x="532820" y="4337643"/>
            <a:ext cx="2981907" cy="369332"/>
          </a:xfrm>
          <a:prstGeom prst="rect">
            <a:avLst/>
          </a:prstGeom>
        </p:spPr>
        <p:txBody>
          <a:bodyPr wrap="none">
            <a:spAutoFit/>
          </a:bodyPr>
          <a:lstStyle/>
          <a:p>
            <a:r>
              <a:rPr lang="en-US" dirty="0" smtClean="0"/>
              <a:t>“Beginning </a:t>
            </a:r>
            <a:r>
              <a:rPr lang="en-US" dirty="0"/>
              <a:t>of a Journey”</a:t>
            </a:r>
          </a:p>
        </p:txBody>
      </p:sp>
      <p:sp>
        <p:nvSpPr>
          <p:cNvPr id="8" name="TextBox 7"/>
          <p:cNvSpPr txBox="1"/>
          <p:nvPr/>
        </p:nvSpPr>
        <p:spPr>
          <a:xfrm>
            <a:off x="368113" y="2435237"/>
            <a:ext cx="4613340" cy="1569660"/>
          </a:xfrm>
          <a:prstGeom prst="rect">
            <a:avLst/>
          </a:prstGeom>
          <a:noFill/>
        </p:spPr>
        <p:txBody>
          <a:bodyPr wrap="square" rtlCol="0">
            <a:spAutoFit/>
          </a:bodyPr>
          <a:lstStyle/>
          <a:p>
            <a:r>
              <a:rPr lang="en-US" sz="3200" dirty="0"/>
              <a:t>“If you just put your mind to it, you can do it. That’s what I did</a:t>
            </a:r>
            <a:r>
              <a:rPr lang="en-US" sz="3200" dirty="0" smtClean="0"/>
              <a:t>!”</a:t>
            </a:r>
            <a:endParaRPr lang="en-US" sz="3200" dirty="0"/>
          </a:p>
        </p:txBody>
      </p:sp>
      <p:sp>
        <p:nvSpPr>
          <p:cNvPr id="13" name="TextBox 12"/>
          <p:cNvSpPr txBox="1"/>
          <p:nvPr/>
        </p:nvSpPr>
        <p:spPr>
          <a:xfrm>
            <a:off x="5299136" y="2760674"/>
            <a:ext cx="3601736" cy="3593291"/>
          </a:xfrm>
          <a:prstGeom prst="rect">
            <a:avLst/>
          </a:prstGeom>
          <a:noFill/>
        </p:spPr>
        <p:txBody>
          <a:bodyPr wrap="square" rtlCol="0">
            <a:spAutoFit/>
          </a:bodyPr>
          <a:lstStyle/>
          <a:p>
            <a:r>
              <a:rPr lang="en-US" sz="1750" dirty="0"/>
              <a:t>During her time </a:t>
            </a:r>
            <a:r>
              <a:rPr lang="en-US" sz="1750" dirty="0" smtClean="0"/>
              <a:t>with the CNA </a:t>
            </a:r>
            <a:r>
              <a:rPr lang="en-US" sz="1750" dirty="0"/>
              <a:t>program, she went to school from </a:t>
            </a:r>
            <a:r>
              <a:rPr lang="en-US" sz="1750" dirty="0" smtClean="0"/>
              <a:t>4 to 9 p.m. and </a:t>
            </a:r>
            <a:r>
              <a:rPr lang="en-US" sz="1750" dirty="0"/>
              <a:t>then worked from </a:t>
            </a:r>
            <a:r>
              <a:rPr lang="en-US" sz="1750" dirty="0" smtClean="0"/>
              <a:t>11 p.m. to 7 a.m. </a:t>
            </a:r>
            <a:r>
              <a:rPr lang="en-US" sz="1750" dirty="0"/>
              <a:t>And, hardest of all, her best friend </a:t>
            </a:r>
            <a:r>
              <a:rPr lang="en-US" sz="1750" dirty="0" smtClean="0"/>
              <a:t>died while </a:t>
            </a:r>
            <a:r>
              <a:rPr lang="en-US" sz="1750" dirty="0"/>
              <a:t>she was </a:t>
            </a:r>
            <a:r>
              <a:rPr lang="en-US" sz="1750" dirty="0" smtClean="0"/>
              <a:t>in </a:t>
            </a:r>
            <a:r>
              <a:rPr lang="en-US" sz="1750" dirty="0"/>
              <a:t>the adult education program. </a:t>
            </a:r>
            <a:endParaRPr lang="en-US" sz="1750" dirty="0" smtClean="0"/>
          </a:p>
          <a:p>
            <a:endParaRPr lang="en-US" sz="1750" dirty="0"/>
          </a:p>
          <a:p>
            <a:r>
              <a:rPr lang="en-US" sz="1750" dirty="0"/>
              <a:t>H</a:t>
            </a:r>
            <a:r>
              <a:rPr lang="en-US" sz="1750" dirty="0" smtClean="0"/>
              <a:t>er </a:t>
            </a:r>
            <a:r>
              <a:rPr lang="en-US" sz="1750" dirty="0"/>
              <a:t>friend who would always call and ask </a:t>
            </a:r>
            <a:r>
              <a:rPr lang="en-US" sz="1750" dirty="0" smtClean="0"/>
              <a:t>about </a:t>
            </a:r>
            <a:r>
              <a:rPr lang="en-US" sz="1750" dirty="0"/>
              <a:t>her classes </a:t>
            </a:r>
            <a:r>
              <a:rPr lang="en-US" sz="1750" dirty="0" smtClean="0"/>
              <a:t>pressed </a:t>
            </a:r>
            <a:r>
              <a:rPr lang="en-US" sz="1750" dirty="0"/>
              <a:t>her to do her best. “He was my main support, so I knew it was time to </a:t>
            </a:r>
            <a:r>
              <a:rPr lang="en-US" sz="1750" dirty="0" smtClean="0"/>
              <a:t>get</a:t>
            </a:r>
            <a:endParaRPr lang="en-US" dirty="0"/>
          </a:p>
        </p:txBody>
      </p:sp>
      <p:sp>
        <p:nvSpPr>
          <p:cNvPr id="14" name="TextBox 13"/>
          <p:cNvSpPr txBox="1"/>
          <p:nvPr/>
        </p:nvSpPr>
        <p:spPr>
          <a:xfrm>
            <a:off x="9054752" y="4314162"/>
            <a:ext cx="2815733" cy="1846659"/>
          </a:xfrm>
          <a:prstGeom prst="rect">
            <a:avLst/>
          </a:prstGeom>
          <a:solidFill>
            <a:srgbClr val="FFC000"/>
          </a:solidFill>
          <a:effectLst>
            <a:reflection blurRad="6350" stA="50000" endA="300" endPos="55500" dist="101600" dir="5400000" sy="-100000" algn="bl" rotWithShape="0"/>
          </a:effectLst>
        </p:spPr>
        <p:txBody>
          <a:bodyPr wrap="square" rtlCol="0">
            <a:spAutoFit/>
          </a:bodyPr>
          <a:lstStyle/>
          <a:p>
            <a:r>
              <a:rPr lang="en-US" sz="1600" dirty="0" smtClean="0">
                <a:solidFill>
                  <a:schemeClr val="bg1"/>
                </a:solidFill>
              </a:rPr>
              <a:t>“Angelia </a:t>
            </a:r>
            <a:r>
              <a:rPr lang="en-US" sz="1600" dirty="0">
                <a:solidFill>
                  <a:schemeClr val="bg1"/>
                </a:solidFill>
              </a:rPr>
              <a:t>is the happiest student I’ve ever had,” recalling that, “she would bounce into class jubilant </a:t>
            </a:r>
            <a:r>
              <a:rPr lang="en-US" sz="1600" dirty="0" smtClean="0">
                <a:solidFill>
                  <a:schemeClr val="bg1"/>
                </a:solidFill>
              </a:rPr>
              <a:t>and cheerful </a:t>
            </a:r>
            <a:r>
              <a:rPr lang="en-US" sz="1600" dirty="0">
                <a:solidFill>
                  <a:schemeClr val="bg1"/>
                </a:solidFill>
              </a:rPr>
              <a:t>every day</a:t>
            </a:r>
            <a:r>
              <a:rPr lang="en-US" sz="1600" dirty="0" smtClean="0">
                <a:solidFill>
                  <a:schemeClr val="bg1"/>
                </a:solidFill>
              </a:rPr>
              <a:t>.”  </a:t>
            </a:r>
            <a:r>
              <a:rPr lang="en-US" sz="1600" dirty="0">
                <a:solidFill>
                  <a:schemeClr val="bg1"/>
                </a:solidFill>
              </a:rPr>
              <a:t>– </a:t>
            </a:r>
            <a:r>
              <a:rPr lang="en-US" sz="1600" b="1" dirty="0">
                <a:solidFill>
                  <a:schemeClr val="bg1"/>
                </a:solidFill>
              </a:rPr>
              <a:t>Teacher Julie Longwell</a:t>
            </a:r>
          </a:p>
          <a:p>
            <a:endParaRPr lang="en-US" dirty="0">
              <a:solidFill>
                <a:schemeClr val="bg1"/>
              </a:solidFill>
            </a:endParaRPr>
          </a:p>
        </p:txBody>
      </p:sp>
      <p:sp>
        <p:nvSpPr>
          <p:cNvPr id="17" name="TextBox 16"/>
          <p:cNvSpPr txBox="1"/>
          <p:nvPr/>
        </p:nvSpPr>
        <p:spPr>
          <a:xfrm>
            <a:off x="8935188" y="2725449"/>
            <a:ext cx="3141168" cy="2031325"/>
          </a:xfrm>
          <a:prstGeom prst="rect">
            <a:avLst/>
          </a:prstGeom>
          <a:noFill/>
        </p:spPr>
        <p:txBody>
          <a:bodyPr wrap="square" rtlCol="0">
            <a:spAutoFit/>
          </a:bodyPr>
          <a:lstStyle/>
          <a:p>
            <a:r>
              <a:rPr lang="en-US" dirty="0"/>
              <a:t>serious about what I needed to do,” she said</a:t>
            </a:r>
            <a:r>
              <a:rPr lang="en-US" dirty="0" smtClean="0"/>
              <a:t>. “</a:t>
            </a:r>
            <a:r>
              <a:rPr lang="en-US" dirty="0"/>
              <a:t>I started when I was 18 and finished when I was 18.”</a:t>
            </a:r>
          </a:p>
          <a:p>
            <a:endParaRPr lang="en-US" dirty="0"/>
          </a:p>
          <a:p>
            <a:endParaRPr lang="en-US" dirty="0"/>
          </a:p>
        </p:txBody>
      </p:sp>
      <p:pic>
        <p:nvPicPr>
          <p:cNvPr id="18" name="Picture 17"/>
          <p:cNvPicPr/>
          <p:nvPr/>
        </p:nvPicPr>
        <p:blipFill rotWithShape="1">
          <a:blip r:embed="rId4" cstate="email">
            <a:extLst>
              <a:ext uri="{28A0092B-C50C-407E-A947-70E740481C1C}">
                <a14:useLocalDpi xmlns:a14="http://schemas.microsoft.com/office/drawing/2010/main"/>
              </a:ext>
            </a:extLst>
          </a:blip>
          <a:srcRect/>
          <a:stretch/>
        </p:blipFill>
        <p:spPr bwMode="auto">
          <a:xfrm>
            <a:off x="3658050" y="4414656"/>
            <a:ext cx="1274949" cy="1471272"/>
          </a:xfrm>
          <a:prstGeom prst="rect">
            <a:avLst/>
          </a:prstGeom>
          <a:noFill/>
          <a:ln w="9525" cap="flat" cmpd="sng" algn="ctr">
            <a:solidFill>
              <a:sysClr val="windowText" lastClr="000000"/>
            </a:solidFill>
            <a:prstDash val="solid"/>
            <a:miter lim="800000"/>
            <a:headEnd type="none" w="med" len="med"/>
            <a:tailEnd type="none" w="med" len="med"/>
          </a:ln>
          <a:effectLst>
            <a:reflection blurRad="6350" stA="52000" endA="300" endPos="35000" dir="5400000" sy="-100000" algn="bl" rotWithShape="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5906757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2872" y="996759"/>
            <a:ext cx="9414163" cy="1293028"/>
          </a:xfrm>
        </p:spPr>
        <p:txBody>
          <a:bodyPr>
            <a:normAutofit fontScale="90000"/>
          </a:bodyPr>
          <a:lstStyle/>
          <a:p>
            <a:pPr lvl="0" algn="l" eaLnBrk="0" fontAlgn="base" hangingPunct="0">
              <a:spcAft>
                <a:spcPct val="0"/>
              </a:spcAft>
            </a:pPr>
            <a:r>
              <a:rPr lang="en-US" sz="5600" b="1" dirty="0"/>
              <a:t>Indiana</a:t>
            </a:r>
            <a:r>
              <a:rPr lang="en-US" sz="5600" dirty="0"/>
              <a:t> ADULT EDUCATION</a:t>
            </a:r>
            <a:br>
              <a:rPr lang="en-US" sz="5600" dirty="0"/>
            </a:br>
            <a:r>
              <a:rPr lang="en-US" sz="1700" dirty="0"/>
              <a:t>Basic Skills. High School Equivalency. Short-term Training. Certifications and More.</a:t>
            </a:r>
            <a:br>
              <a:rPr lang="en-US" sz="1700" dirty="0"/>
            </a:br>
            <a:endParaRPr lang="en-US" altLang="en-US" sz="1700" b="1"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9" name="Rectangle 8"/>
          <p:cNvSpPr/>
          <p:nvPr/>
        </p:nvSpPr>
        <p:spPr>
          <a:xfrm>
            <a:off x="280663" y="2137579"/>
            <a:ext cx="7409291" cy="830997"/>
          </a:xfrm>
          <a:prstGeom prst="rect">
            <a:avLst/>
          </a:prstGeom>
        </p:spPr>
        <p:txBody>
          <a:bodyPr wrap="square">
            <a:spAutoFit/>
          </a:bodyPr>
          <a:lstStyle/>
          <a:p>
            <a:endParaRPr lang="en-US" sz="1600" dirty="0"/>
          </a:p>
          <a:p>
            <a:endParaRPr lang="en-US" sz="1600" dirty="0" smtClean="0"/>
          </a:p>
          <a:p>
            <a:r>
              <a:rPr lang="en-US" sz="1600" dirty="0" smtClean="0"/>
              <a:t> </a:t>
            </a:r>
            <a:endParaRPr lang="en-US" sz="1600" dirty="0"/>
          </a:p>
        </p:txBody>
      </p:sp>
      <p:sp>
        <p:nvSpPr>
          <p:cNvPr id="10" name="Rectangle 9"/>
          <p:cNvSpPr/>
          <p:nvPr/>
        </p:nvSpPr>
        <p:spPr>
          <a:xfrm>
            <a:off x="3114236" y="2227250"/>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7" name="TextBox 6"/>
          <p:cNvSpPr txBox="1"/>
          <p:nvPr/>
        </p:nvSpPr>
        <p:spPr>
          <a:xfrm>
            <a:off x="1075947" y="2786356"/>
            <a:ext cx="10043652" cy="1384995"/>
          </a:xfrm>
          <a:prstGeom prst="rect">
            <a:avLst/>
          </a:prstGeom>
          <a:noFill/>
        </p:spPr>
        <p:txBody>
          <a:bodyPr wrap="square" rtlCol="0">
            <a:spAutoFit/>
          </a:bodyPr>
          <a:lstStyle/>
          <a:p>
            <a:pPr algn="ctr"/>
            <a:r>
              <a:rPr lang="en-US" sz="2800" dirty="0" smtClean="0"/>
              <a:t>TEACHER’S Handbook</a:t>
            </a:r>
          </a:p>
          <a:p>
            <a:pPr algn="ctr"/>
            <a:r>
              <a:rPr lang="en-US" sz="2800" dirty="0"/>
              <a:t>ADMINISTRATOR’S  Handbook</a:t>
            </a:r>
          </a:p>
          <a:p>
            <a:pPr algn="ctr"/>
            <a:r>
              <a:rPr lang="en-US" sz="2800" dirty="0" smtClean="0"/>
              <a:t> </a:t>
            </a:r>
          </a:p>
        </p:txBody>
      </p:sp>
      <p:sp>
        <p:nvSpPr>
          <p:cNvPr id="18" name="Cloud 17"/>
          <p:cNvSpPr/>
          <p:nvPr/>
        </p:nvSpPr>
        <p:spPr>
          <a:xfrm>
            <a:off x="3574983" y="3760140"/>
            <a:ext cx="5045580" cy="2655811"/>
          </a:xfrm>
          <a:prstGeom prst="cloud">
            <a:avLst/>
          </a:prstGeom>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smtClean="0">
                <a:solidFill>
                  <a:schemeClr val="bg1"/>
                </a:solidFill>
              </a:rPr>
              <a:t>*Posted </a:t>
            </a:r>
            <a:r>
              <a:rPr lang="en-US" sz="5400" dirty="0">
                <a:solidFill>
                  <a:schemeClr val="bg1"/>
                </a:solidFill>
              </a:rPr>
              <a:t>–</a:t>
            </a:r>
            <a:r>
              <a:rPr lang="en-US" sz="2400" dirty="0">
                <a:solidFill>
                  <a:schemeClr val="bg1"/>
                </a:solidFill>
              </a:rPr>
              <a:t> </a:t>
            </a:r>
            <a:r>
              <a:rPr lang="en-US" sz="2400" dirty="0" smtClean="0">
                <a:solidFill>
                  <a:schemeClr val="bg1"/>
                </a:solidFill>
              </a:rPr>
              <a:t> </a:t>
            </a:r>
          </a:p>
          <a:p>
            <a:r>
              <a:rPr lang="en-US" sz="2400" b="1" dirty="0">
                <a:solidFill>
                  <a:schemeClr val="bg1"/>
                </a:solidFill>
              </a:rPr>
              <a:t> </a:t>
            </a:r>
            <a:r>
              <a:rPr lang="en-US" sz="2400" b="1" dirty="0" smtClean="0">
                <a:solidFill>
                  <a:schemeClr val="bg1"/>
                </a:solidFill>
              </a:rPr>
              <a:t>  </a:t>
            </a:r>
            <a:r>
              <a:rPr lang="en-US" sz="3200" b="1" dirty="0" smtClean="0">
                <a:solidFill>
                  <a:srgbClr val="FF0000"/>
                </a:solidFill>
              </a:rPr>
              <a:t>AmplifyAE.org</a:t>
            </a:r>
            <a:endParaRPr lang="en-US" sz="3200" b="1" dirty="0">
              <a:solidFill>
                <a:srgbClr val="FF0000"/>
              </a:solidFill>
            </a:endParaRPr>
          </a:p>
        </p:txBody>
      </p:sp>
      <p:pic>
        <p:nvPicPr>
          <p:cNvPr id="12" name="Picture 11"/>
          <p:cNvPicPr/>
          <p:nvPr/>
        </p:nvPicPr>
        <p:blipFill rotWithShape="1">
          <a:blip r:embed="rId4" cstate="email">
            <a:extLst>
              <a:ext uri="{28A0092B-C50C-407E-A947-70E740481C1C}">
                <a14:useLocalDpi xmlns:a14="http://schemas.microsoft.com/office/drawing/2010/main"/>
              </a:ext>
            </a:extLst>
          </a:blip>
          <a:srcRect/>
          <a:stretch/>
        </p:blipFill>
        <p:spPr bwMode="auto">
          <a:xfrm>
            <a:off x="562549" y="2690031"/>
            <a:ext cx="2730548" cy="3443898"/>
          </a:xfrm>
          <a:prstGeom prst="rect">
            <a:avLst/>
          </a:prstGeom>
          <a:ln>
            <a:solidFill>
              <a:schemeClr val="bg1"/>
            </a:solidFill>
          </a:ln>
          <a:extLst>
            <a:ext uri="{53640926-AAD7-44D8-BBD7-CCE9431645EC}">
              <a14:shadowObscured xmlns:a14="http://schemas.microsoft.com/office/drawing/2010/main"/>
            </a:ext>
          </a:extLst>
        </p:spPr>
      </p:pic>
      <p:pic>
        <p:nvPicPr>
          <p:cNvPr id="11" name="Picture 10"/>
          <p:cNvPicPr/>
          <p:nvPr/>
        </p:nvPicPr>
        <p:blipFill rotWithShape="1">
          <a:blip r:embed="rId5" cstate="email">
            <a:extLst>
              <a:ext uri="{28A0092B-C50C-407E-A947-70E740481C1C}">
                <a14:useLocalDpi xmlns:a14="http://schemas.microsoft.com/office/drawing/2010/main"/>
              </a:ext>
            </a:extLst>
          </a:blip>
          <a:srcRect/>
          <a:stretch/>
        </p:blipFill>
        <p:spPr bwMode="auto">
          <a:xfrm>
            <a:off x="8849664" y="2598786"/>
            <a:ext cx="2783421" cy="3443898"/>
          </a:xfrm>
          <a:prstGeom prst="rect">
            <a:avLst/>
          </a:prstGeom>
          <a:ln>
            <a:solidFill>
              <a:schemeClr val="bg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94079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0629" y="446023"/>
            <a:ext cx="408432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FISCAL MATTERS</a:t>
            </a:r>
            <a:endParaRPr lang="en-US" altLang="en-US" cap="none" dirty="0">
              <a:cs typeface="Aparajita" panose="020B0604020202020204" pitchFamily="34" charset="0"/>
            </a:endParaRPr>
          </a:p>
        </p:txBody>
      </p:sp>
      <p:sp>
        <p:nvSpPr>
          <p:cNvPr id="3" name="Content Placeholder 2"/>
          <p:cNvSpPr>
            <a:spLocks noGrp="1"/>
          </p:cNvSpPr>
          <p:nvPr>
            <p:ph idx="1"/>
          </p:nvPr>
        </p:nvSpPr>
        <p:spPr>
          <a:xfrm>
            <a:off x="5020629" y="1541354"/>
            <a:ext cx="7023887" cy="4024125"/>
          </a:xfrm>
        </p:spPr>
        <p:txBody>
          <a:bodyPr>
            <a:noAutofit/>
          </a:bodyPr>
          <a:lstStyle/>
          <a:p>
            <a:pPr marL="0" indent="0">
              <a:buNone/>
            </a:pPr>
            <a:r>
              <a:rPr lang="en-US" sz="3600" dirty="0" smtClean="0">
                <a:solidFill>
                  <a:srgbClr val="FFC000"/>
                </a:solidFill>
              </a:rPr>
              <a:t>PY17 HOUSEKEEPING</a:t>
            </a:r>
          </a:p>
          <a:p>
            <a:r>
              <a:rPr lang="en-US" sz="2400" dirty="0" smtClean="0"/>
              <a:t>Review all reimbursements requested and received</a:t>
            </a:r>
          </a:p>
          <a:p>
            <a:pPr marL="457200" lvl="1" indent="0">
              <a:lnSpc>
                <a:spcPct val="120000"/>
              </a:lnSpc>
              <a:spcBef>
                <a:spcPts val="0"/>
              </a:spcBef>
              <a:buNone/>
            </a:pPr>
            <a:r>
              <a:rPr lang="en-US" sz="1800" dirty="0" smtClean="0"/>
              <a:t>► </a:t>
            </a:r>
            <a:r>
              <a:rPr lang="en-US" dirty="0" smtClean="0"/>
              <a:t>Contact Cheryl Jones immediately if you have not received a reimbursement within the 35-40 day range.  </a:t>
            </a:r>
            <a:r>
              <a:rPr lang="en-US" dirty="0" smtClean="0">
                <a:hlinkClick r:id="rId3"/>
              </a:rPr>
              <a:t>cjones@dwd.in.gov</a:t>
            </a:r>
            <a:endParaRPr lang="en-US" dirty="0" smtClean="0"/>
          </a:p>
          <a:p>
            <a:r>
              <a:rPr lang="en-US" sz="2400" dirty="0" smtClean="0"/>
              <a:t>You may continue to submit reimbursement requests for PY17 </a:t>
            </a:r>
            <a:r>
              <a:rPr lang="en-US" sz="2400" dirty="0"/>
              <a:t>expenses</a:t>
            </a:r>
            <a:r>
              <a:rPr lang="en-US" sz="2400" dirty="0" smtClean="0"/>
              <a:t> (July 1, 2017 to June 30, 2018)  </a:t>
            </a:r>
          </a:p>
          <a:p>
            <a:pPr marL="457200" indent="0">
              <a:lnSpc>
                <a:spcPct val="100000"/>
              </a:lnSpc>
              <a:spcBef>
                <a:spcPts val="0"/>
              </a:spcBef>
              <a:buNone/>
            </a:pPr>
            <a:r>
              <a:rPr lang="en-US" sz="2000" dirty="0" smtClean="0"/>
              <a:t>► </a:t>
            </a:r>
            <a:r>
              <a:rPr lang="en-US" sz="2000" u="sng" dirty="0">
                <a:solidFill>
                  <a:srgbClr val="FFC000"/>
                </a:solidFill>
              </a:rPr>
              <a:t>U</a:t>
            </a:r>
            <a:r>
              <a:rPr lang="en-US" sz="2000" u="sng" dirty="0" smtClean="0">
                <a:solidFill>
                  <a:srgbClr val="FFC000"/>
                </a:solidFill>
              </a:rPr>
              <a:t>ntil</a:t>
            </a:r>
            <a:r>
              <a:rPr lang="en-US" sz="2000" dirty="0" smtClean="0">
                <a:solidFill>
                  <a:srgbClr val="FFC000"/>
                </a:solidFill>
              </a:rPr>
              <a:t> you submit your close out </a:t>
            </a:r>
            <a:r>
              <a:rPr lang="en-US" sz="2000" dirty="0" smtClean="0"/>
              <a:t>OR </a:t>
            </a:r>
            <a:r>
              <a:rPr lang="en-US" sz="2000" dirty="0" smtClean="0">
                <a:solidFill>
                  <a:srgbClr val="FFC000"/>
                </a:solidFill>
              </a:rPr>
              <a:t>August 15, 2018 </a:t>
            </a:r>
            <a:r>
              <a:rPr lang="en-US" sz="2000" dirty="0" smtClean="0"/>
              <a:t>(whichever comes first)</a:t>
            </a:r>
          </a:p>
          <a:p>
            <a:pPr marL="457200" indent="0">
              <a:lnSpc>
                <a:spcPct val="100000"/>
              </a:lnSpc>
              <a:spcBef>
                <a:spcPts val="0"/>
              </a:spcBef>
              <a:buNone/>
            </a:pPr>
            <a:endParaRPr lang="en-US" sz="900" dirty="0" smtClean="0"/>
          </a:p>
          <a:p>
            <a:pPr lvl="1"/>
            <a:r>
              <a:rPr lang="en-US" dirty="0" smtClean="0"/>
              <a:t>The only exception to this </a:t>
            </a:r>
            <a:r>
              <a:rPr lang="en-US" i="1" dirty="0" smtClean="0"/>
              <a:t>expense</a:t>
            </a:r>
            <a:r>
              <a:rPr lang="en-US" dirty="0" smtClean="0"/>
              <a:t> timeframe was for the advanced purchase of TABE 11/12.</a:t>
            </a:r>
          </a:p>
        </p:txBody>
      </p:sp>
      <p:pic>
        <p:nvPicPr>
          <p:cNvPr id="1026" name="Picture 2" descr="DWD_logo[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04803" y="622319"/>
            <a:ext cx="1662449" cy="1378523"/>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 name="Picture 4" descr="C:\Users\jhaffner\AppData\Local\Microsoft\Windows\Temporary Internet Files\Content.Outlook\6XKLQ4N8\IMG_1090.jpg"/>
          <p:cNvPicPr/>
          <p:nvPr/>
        </p:nvPicPr>
        <p:blipFill rotWithShape="1">
          <a:blip r:embed="rId5" cstate="email">
            <a:extLst>
              <a:ext uri="{28A0092B-C50C-407E-A947-70E740481C1C}">
                <a14:useLocalDpi xmlns:a14="http://schemas.microsoft.com/office/drawing/2010/main"/>
              </a:ext>
            </a:extLst>
          </a:blip>
          <a:srcRect/>
          <a:stretch/>
        </p:blipFill>
        <p:spPr bwMode="auto">
          <a:xfrm>
            <a:off x="416096" y="2521974"/>
            <a:ext cx="4200150" cy="3185652"/>
          </a:xfrm>
          <a:prstGeom prst="rect">
            <a:avLst/>
          </a:prstGeom>
          <a:noFill/>
          <a:ln>
            <a:solidFill>
              <a:schemeClr val="tx1"/>
            </a:solidFill>
          </a:ln>
          <a:effectLst>
            <a:outerShdw blurRad="152400" dist="317500" dir="5400000" sx="90000" sy="-19000" rotWithShape="0">
              <a:prstClr val="black">
                <a:alpha val="15000"/>
              </a:prstClr>
            </a:outerShdw>
            <a:reflection blurRad="6350" stA="50000" endA="300" endPos="55500" dist="101600" dir="5400000" sy="-100000" algn="bl" rotWithShape="0"/>
          </a:effectLst>
          <a:extLst>
            <a:ext uri="{53640926-AAD7-44D8-BBD7-CCE9431645EC}">
              <a14:shadowObscured xmlns:a14="http://schemas.microsoft.com/office/drawing/2010/main"/>
            </a:ext>
          </a:extLst>
        </p:spPr>
      </p:pic>
      <p:cxnSp>
        <p:nvCxnSpPr>
          <p:cNvPr id="6" name="Straight Connector 5"/>
          <p:cNvCxnSpPr/>
          <p:nvPr/>
        </p:nvCxnSpPr>
        <p:spPr>
          <a:xfrm>
            <a:off x="4907558" y="1311580"/>
            <a:ext cx="0" cy="51591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087095" y="1358051"/>
            <a:ext cx="3695242" cy="984885"/>
          </a:xfrm>
          <a:prstGeom prst="rect">
            <a:avLst/>
          </a:prstGeom>
        </p:spPr>
        <p:txBody>
          <a:bodyPr wrap="none">
            <a:spAutoFit/>
          </a:bodyPr>
          <a:lstStyle/>
          <a:p>
            <a:r>
              <a:rPr lang="en-US" sz="4400" dirty="0">
                <a:solidFill>
                  <a:srgbClr val="FFC000"/>
                </a:solidFill>
                <a:latin typeface="Calibri" panose="020F0502020204030204" pitchFamily="34" charset="0"/>
                <a:ea typeface="Calibri" panose="020F0502020204030204" pitchFamily="34" charset="0"/>
                <a:cs typeface="Times New Roman" panose="02020603050405020304" pitchFamily="18" charset="0"/>
              </a:rPr>
              <a:t>Cassie</a:t>
            </a:r>
            <a:r>
              <a:rPr lang="en-US" dirty="0">
                <a:solidFill>
                  <a:srgbClr val="FFC000"/>
                </a:solidFill>
                <a:latin typeface="Calibri" panose="020F0502020204030204" pitchFamily="34" charset="0"/>
                <a:ea typeface="Calibri" panose="020F0502020204030204" pitchFamily="34" charset="0"/>
                <a:cs typeface="Times New Roman" panose="02020603050405020304" pitchFamily="18" charset="0"/>
              </a:rPr>
              <a:t> </a:t>
            </a:r>
            <a:r>
              <a:rPr lang="en-US" dirty="0" smtClean="0">
                <a:latin typeface="Calibri" panose="020F0502020204030204" pitchFamily="34" charset="0"/>
                <a:ea typeface="Calibri" panose="020F0502020204030204" pitchFamily="34" charset="0"/>
                <a:cs typeface="Times New Roman" panose="02020603050405020304" pitchFamily="18" charset="0"/>
              </a:rPr>
              <a:t>Stephenson</a:t>
            </a:r>
          </a:p>
          <a:p>
            <a:r>
              <a:rPr lang="en-US" sz="1400" dirty="0"/>
              <a:t>Crawfordsville Adult Resource Academy</a:t>
            </a:r>
          </a:p>
        </p:txBody>
      </p:sp>
      <p:pic>
        <p:nvPicPr>
          <p:cNvPr id="4" name="Picture 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16967" y="1541354"/>
            <a:ext cx="762000" cy="762000"/>
          </a:xfrm>
          <a:prstGeom prst="rect">
            <a:avLst/>
          </a:prstGeom>
        </p:spPr>
      </p:pic>
      <p:cxnSp>
        <p:nvCxnSpPr>
          <p:cNvPr id="9" name="Straight Connector 8"/>
          <p:cNvCxnSpPr/>
          <p:nvPr/>
        </p:nvCxnSpPr>
        <p:spPr>
          <a:xfrm>
            <a:off x="1055508" y="1580936"/>
            <a:ext cx="3796"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5170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540" y="1261654"/>
            <a:ext cx="4895423" cy="1293028"/>
          </a:xfrm>
        </p:spPr>
        <p:txBody>
          <a:bodyPr>
            <a:noAutofit/>
          </a:bodyPr>
          <a:lstStyle/>
          <a:p>
            <a:pPr lvl="0" eaLnBrk="0" fontAlgn="base" hangingPunct="0">
              <a:lnSpc>
                <a:spcPct val="100000"/>
              </a:lnSpc>
              <a:spcAft>
                <a:spcPct val="0"/>
              </a:spcAft>
            </a:pPr>
            <a:r>
              <a:rPr lang="en-US" altLang="en-US" sz="4800" dirty="0" smtClean="0">
                <a:cs typeface="Aparajita" panose="020B0604020202020204" pitchFamily="34" charset="0"/>
              </a:rPr>
              <a:t>FISCAL MATTERS</a:t>
            </a:r>
            <a:endParaRPr lang="en-US" altLang="en-US" sz="4800" cap="none" dirty="0">
              <a:cs typeface="Aparajita" panose="020B0604020202020204" pitchFamily="34" charset="0"/>
            </a:endParaRPr>
          </a:p>
        </p:txBody>
      </p:sp>
      <p:sp>
        <p:nvSpPr>
          <p:cNvPr id="3" name="Content Placeholder 2"/>
          <p:cNvSpPr>
            <a:spLocks noGrp="1"/>
          </p:cNvSpPr>
          <p:nvPr>
            <p:ph idx="1"/>
          </p:nvPr>
        </p:nvSpPr>
        <p:spPr>
          <a:xfrm>
            <a:off x="471540" y="2346045"/>
            <a:ext cx="5059476" cy="4159856"/>
          </a:xfrm>
        </p:spPr>
        <p:txBody>
          <a:bodyPr>
            <a:normAutofit/>
          </a:bodyPr>
          <a:lstStyle/>
          <a:p>
            <a:pPr marL="0" indent="0">
              <a:buNone/>
            </a:pPr>
            <a:r>
              <a:rPr lang="en-US" sz="3600" dirty="0" smtClean="0">
                <a:solidFill>
                  <a:srgbClr val="FFC000"/>
                </a:solidFill>
              </a:rPr>
              <a:t>CLOSE OUT PACKETS</a:t>
            </a:r>
          </a:p>
          <a:p>
            <a:pPr marL="0" indent="0">
              <a:buNone/>
            </a:pPr>
            <a:endParaRPr lang="en-US" sz="900" u="sng" dirty="0" smtClean="0"/>
          </a:p>
          <a:p>
            <a:r>
              <a:rPr lang="en-US" sz="2800" dirty="0" smtClean="0"/>
              <a:t>Due to DWD Finance by </a:t>
            </a:r>
            <a:r>
              <a:rPr lang="en-US" sz="2800" dirty="0" smtClean="0">
                <a:solidFill>
                  <a:srgbClr val="FFC000"/>
                </a:solidFill>
              </a:rPr>
              <a:t>August 15, 2018</a:t>
            </a:r>
          </a:p>
          <a:p>
            <a:r>
              <a:rPr lang="en-US" sz="2800" dirty="0" smtClean="0"/>
              <a:t>Copy our office at </a:t>
            </a:r>
            <a:r>
              <a:rPr lang="en-US" sz="2800" dirty="0" smtClean="0">
                <a:hlinkClick r:id="rId3"/>
              </a:rPr>
              <a:t>adulted@dwd.in.gov</a:t>
            </a:r>
            <a:r>
              <a:rPr lang="en-US" sz="2800" dirty="0" smtClean="0"/>
              <a:t> when you email your completed close out         to DWD Finance</a:t>
            </a:r>
            <a:endParaRPr lang="en-US" sz="2800" dirty="0"/>
          </a:p>
        </p:txBody>
      </p:sp>
      <p:pic>
        <p:nvPicPr>
          <p:cNvPr id="7" name="Picture 6" descr="C:\Users\jhaffner\AppData\Local\Microsoft\Windows\Temporary Internet Files\Content.Outlook\6XKLQ4N8\Kenny Anderson photo.jpg"/>
          <p:cNvPicPr/>
          <p:nvPr/>
        </p:nvPicPr>
        <p:blipFill rotWithShape="1">
          <a:blip r:embed="rId4" cstate="email">
            <a:extLst>
              <a:ext uri="{BEBA8EAE-BF5A-486C-A8C5-ECC9F3942E4B}">
                <a14:imgProps xmlns:a14="http://schemas.microsoft.com/office/drawing/2010/main">
                  <a14:imgLayer r:embed="rId5">
                    <a14:imgEffect>
                      <a14:backgroundRemoval t="0" b="100000" l="3497" r="78322">
                        <a14:foregroundMark x1="37203" y1="72174" x2="46014" y2="99006"/>
                        <a14:foregroundMark x1="36014" y1="40000" x2="45874" y2="621"/>
                        <a14:foregroundMark x1="43147" y1="86335" x2="59301" y2="87081"/>
                        <a14:foregroundMark x1="51748" y1="86584" x2="63497" y2="870"/>
                        <a14:foregroundMark x1="58392" y1="44099" x2="37622" y2="37391"/>
                        <a14:foregroundMark x1="51888" y1="86584" x2="59301" y2="75404"/>
                        <a14:foregroundMark x1="58392" y1="44596" x2="60140" y2="63106"/>
                        <a14:foregroundMark x1="56224" y1="80870" x2="63007" y2="98261"/>
                        <a14:foregroundMark x1="55944" y1="80373" x2="62867" y2="75652"/>
                        <a14:foregroundMark x1="59860" y1="77640" x2="63497" y2="55280"/>
                        <a14:foregroundMark x1="60140" y1="53540" x2="63776" y2="47826"/>
                        <a14:foregroundMark x1="58392" y1="43602" x2="63357" y2="24099"/>
                        <a14:foregroundMark x1="59860" y1="78012" x2="64056" y2="83230"/>
                        <a14:foregroundMark x1="61888" y1="66708" x2="64895" y2="65466"/>
                        <a14:foregroundMark x1="62587" y1="50683" x2="67832" y2="48323"/>
                        <a14:foregroundMark x1="62168" y1="34534" x2="67063" y2="34286"/>
                        <a14:foregroundMark x1="62867" y1="80870" x2="67832" y2="99255"/>
                        <a14:foregroundMark x1="62727" y1="81118" x2="67483" y2="77640"/>
                        <a14:foregroundMark x1="66224" y1="90186" x2="70000" y2="83975"/>
                        <a14:foregroundMark x1="66224" y1="79752" x2="70140" y2="72174"/>
                        <a14:foregroundMark x1="69091" y1="97267" x2="70420" y2="3727"/>
                        <a14:foregroundMark x1="69790" y1="96398" x2="70559" y2="96398"/>
                        <a14:foregroundMark x1="78462" y1="33168" x2="78462" y2="33168"/>
                        <a14:foregroundMark x1="51608" y1="87081" x2="52937" y2="99627"/>
                        <a14:foregroundMark x1="52517" y1="93789" x2="52238" y2="99876"/>
                        <a14:backgroundMark x1="20769" y1="79752" x2="31259" y2="79006"/>
                        <a14:backgroundMark x1="20280" y1="35280" x2="32308" y2="39130"/>
                        <a14:backgroundMark x1="27063" y1="37640" x2="37343" y2="27702"/>
                        <a14:backgroundMark x1="32727" y1="87826" x2="40490" y2="87081"/>
                        <a14:backgroundMark x1="16993" y1="73789" x2="18601" y2="74783"/>
                      </a14:backgroundRemoval>
                    </a14:imgEffect>
                  </a14:imgLayer>
                </a14:imgProps>
              </a:ext>
              <a:ext uri="{28A0092B-C50C-407E-A947-70E740481C1C}">
                <a14:useLocalDpi xmlns:a14="http://schemas.microsoft.com/office/drawing/2010/main"/>
              </a:ext>
            </a:extLst>
          </a:blip>
          <a:srcRect l="10823" t="27296" r="56896" b="8891"/>
          <a:stretch/>
        </p:blipFill>
        <p:spPr bwMode="auto">
          <a:xfrm rot="5400000">
            <a:off x="6162368" y="828368"/>
            <a:ext cx="5707624" cy="6351640"/>
          </a:xfrm>
          <a:prstGeom prst="rect">
            <a:avLst/>
          </a:prstGeom>
          <a:noFill/>
          <a:ln>
            <a:noFill/>
          </a:ln>
          <a:extLst>
            <a:ext uri="{53640926-AAD7-44D8-BBD7-CCE9431645EC}">
              <a14:shadowObscured xmlns:a14="http://schemas.microsoft.com/office/drawing/2010/main"/>
            </a:ext>
          </a:extLst>
        </p:spPr>
      </p:pic>
      <p:sp>
        <p:nvSpPr>
          <p:cNvPr id="8" name="Rectangle 7"/>
          <p:cNvSpPr/>
          <p:nvPr/>
        </p:nvSpPr>
        <p:spPr>
          <a:xfrm>
            <a:off x="5840360" y="4787012"/>
            <a:ext cx="3660041" cy="1046440"/>
          </a:xfrm>
          <a:prstGeom prst="rect">
            <a:avLst/>
          </a:prstGeom>
        </p:spPr>
        <p:txBody>
          <a:bodyPr wrap="square">
            <a:spAutoFit/>
          </a:bodyPr>
          <a:lstStyle/>
          <a:p>
            <a:r>
              <a:rPr lang="en-US" sz="4400" b="1" dirty="0" smtClean="0">
                <a:solidFill>
                  <a:srgbClr val="FFC000"/>
                </a:solidFill>
              </a:rPr>
              <a:t>Kenny</a:t>
            </a:r>
            <a:r>
              <a:rPr lang="en-US" dirty="0" smtClean="0">
                <a:solidFill>
                  <a:srgbClr val="FFC000"/>
                </a:solidFill>
              </a:rPr>
              <a:t> </a:t>
            </a:r>
          </a:p>
          <a:p>
            <a:r>
              <a:rPr lang="en-US" dirty="0" smtClean="0"/>
              <a:t>Anderson</a:t>
            </a:r>
            <a:endParaRPr lang="en-US" dirty="0"/>
          </a:p>
        </p:txBody>
      </p:sp>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57976" y="3980875"/>
            <a:ext cx="1444962" cy="806137"/>
          </a:xfrm>
          <a:prstGeom prst="rect">
            <a:avLst/>
          </a:prstGeom>
        </p:spPr>
      </p:pic>
      <p:cxnSp>
        <p:nvCxnSpPr>
          <p:cNvPr id="11" name="Straight Connector 10"/>
          <p:cNvCxnSpPr/>
          <p:nvPr/>
        </p:nvCxnSpPr>
        <p:spPr>
          <a:xfrm>
            <a:off x="5648631" y="1235511"/>
            <a:ext cx="0" cy="50244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6240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31" y="1288393"/>
            <a:ext cx="435864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FISCAL MATTERS</a:t>
            </a:r>
            <a:endParaRPr lang="en-US" altLang="en-US" cap="none" dirty="0">
              <a:cs typeface="Aparajita" panose="020B0604020202020204" pitchFamily="34" charset="0"/>
            </a:endParaRPr>
          </a:p>
        </p:txBody>
      </p:sp>
      <p:pic>
        <p:nvPicPr>
          <p:cNvPr id="5" name="Picture 2" descr="DWD_logo[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4860" y="1733953"/>
            <a:ext cx="1508801" cy="1251116"/>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6" name="Rectangle 15"/>
          <p:cNvSpPr/>
          <p:nvPr/>
        </p:nvSpPr>
        <p:spPr>
          <a:xfrm>
            <a:off x="543421" y="2359511"/>
            <a:ext cx="6096000" cy="3570208"/>
          </a:xfrm>
          <a:prstGeom prst="rect">
            <a:avLst/>
          </a:prstGeom>
        </p:spPr>
        <p:txBody>
          <a:bodyPr>
            <a:spAutoFit/>
          </a:bodyPr>
          <a:lstStyle/>
          <a:p>
            <a:r>
              <a:rPr lang="en-US" sz="4000" dirty="0">
                <a:solidFill>
                  <a:srgbClr val="FFC000"/>
                </a:solidFill>
              </a:rPr>
              <a:t>PY18 FORMS</a:t>
            </a:r>
          </a:p>
          <a:p>
            <a:endParaRPr lang="en-US" sz="800" u="sng" dirty="0"/>
          </a:p>
          <a:p>
            <a:r>
              <a:rPr lang="en-US" sz="2800" dirty="0"/>
              <a:t>You should have received your PY18 backup and reimbursement forms</a:t>
            </a:r>
          </a:p>
          <a:p>
            <a:endParaRPr lang="en-US" sz="1000" dirty="0"/>
          </a:p>
          <a:p>
            <a:r>
              <a:rPr lang="en-US" sz="2800" dirty="0">
                <a:solidFill>
                  <a:srgbClr val="FFC000"/>
                </a:solidFill>
              </a:rPr>
              <a:t>HOLD</a:t>
            </a:r>
            <a:r>
              <a:rPr lang="en-US" sz="2800" dirty="0"/>
              <a:t> all reimbursement requests until your </a:t>
            </a:r>
            <a:r>
              <a:rPr lang="en-US" sz="2800" dirty="0" smtClean="0"/>
              <a:t>PY18 </a:t>
            </a:r>
            <a:r>
              <a:rPr lang="en-US" sz="2800" dirty="0"/>
              <a:t>contract has been fully executed</a:t>
            </a:r>
          </a:p>
        </p:txBody>
      </p:sp>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18374" y="821444"/>
            <a:ext cx="4060438" cy="5329593"/>
          </a:xfrm>
          <a:prstGeom prst="rect">
            <a:avLst/>
          </a:prstGeom>
          <a:noFill/>
          <a:ln w="25400" algn="ctr">
            <a:solidFill>
              <a:schemeClr val="bg2"/>
            </a:solidFill>
            <a:miter lim="800000"/>
            <a:headEnd/>
            <a:tailEnd/>
          </a:ln>
          <a:effectLst>
            <a:outerShdw dist="35921" dir="2700000" algn="ctr" rotWithShape="0">
              <a:srgbClr val="000000"/>
            </a:outerShdw>
            <a:reflection blurRad="6350" stA="50000" endA="300" endPos="55500" dist="50800" dir="5400000" sy="-100000" algn="bl" rotWithShape="0"/>
          </a:effectLst>
          <a:extLst>
            <a:ext uri="{909E8E84-426E-40DD-AFC4-6F175D3DCCD1}">
              <a14:hiddenFill xmlns:a14="http://schemas.microsoft.com/office/drawing/2010/main">
                <a:solidFill>
                  <a:srgbClr val="5B9BD5"/>
                </a:solidFill>
              </a14:hiddenFill>
            </a:ext>
          </a:extLst>
        </p:spPr>
      </p:pic>
      <p:sp>
        <p:nvSpPr>
          <p:cNvPr id="17" name="Rectangle 16"/>
          <p:cNvSpPr/>
          <p:nvPr/>
        </p:nvSpPr>
        <p:spPr>
          <a:xfrm>
            <a:off x="10900860" y="1410055"/>
            <a:ext cx="1030731" cy="4740982"/>
          </a:xfrm>
          <a:prstGeom prst="rect">
            <a:avLst/>
          </a:prstGeom>
        </p:spPr>
        <p:txBody>
          <a:bodyPr vert="vert" wrap="square">
            <a:spAutoFit/>
          </a:bodyPr>
          <a:lstStyle/>
          <a:p>
            <a:pPr>
              <a:lnSpc>
                <a:spcPct val="119000"/>
              </a:lnSpc>
              <a:spcAft>
                <a:spcPts val="600"/>
              </a:spcAft>
            </a:pPr>
            <a:r>
              <a:rPr lang="en-US" kern="1400" dirty="0"/>
              <a:t>Emma Andrews | Son Gary Acton Jr. </a:t>
            </a:r>
          </a:p>
          <a:p>
            <a:pPr>
              <a:lnSpc>
                <a:spcPct val="119000"/>
              </a:lnSpc>
              <a:spcAft>
                <a:spcPts val="600"/>
              </a:spcAft>
            </a:pPr>
            <a:r>
              <a:rPr lang="en-US" sz="2400" kern="1400" dirty="0">
                <a:solidFill>
                  <a:srgbClr val="000000"/>
                </a:solidFill>
                <a:latin typeface="Calibri" panose="020F0502020204030204" pitchFamily="34" charset="0"/>
              </a:rPr>
              <a:t> </a:t>
            </a:r>
            <a:endParaRPr lang="en-US" sz="2400" kern="1400" dirty="0">
              <a:ln>
                <a:noFill/>
              </a:ln>
              <a:solidFill>
                <a:srgbClr val="000000"/>
              </a:solidFill>
              <a:effectLst/>
              <a:latin typeface="Calibri" panose="020F0502020204030204" pitchFamily="34" charset="0"/>
            </a:endParaRPr>
          </a:p>
        </p:txBody>
      </p:sp>
      <p:cxnSp>
        <p:nvCxnSpPr>
          <p:cNvPr id="19" name="Straight Connector 18"/>
          <p:cNvCxnSpPr/>
          <p:nvPr/>
        </p:nvCxnSpPr>
        <p:spPr>
          <a:xfrm>
            <a:off x="6861884" y="1042393"/>
            <a:ext cx="35951" cy="51086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36772" y="5200011"/>
            <a:ext cx="678953" cy="760072"/>
          </a:xfrm>
          <a:prstGeom prst="rect">
            <a:avLst/>
          </a:prstGeom>
          <a:noFill/>
          <a:ln w="3175"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40909028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58501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5088193" y="2742477"/>
            <a:ext cx="7315201" cy="4478149"/>
          </a:xfrm>
          <a:prstGeom prst="rect">
            <a:avLst/>
          </a:prstGeom>
          <a:noFill/>
        </p:spPr>
        <p:txBody>
          <a:bodyPr wrap="square" rtlCol="0">
            <a:spAutoFit/>
          </a:bodyPr>
          <a:lstStyle/>
          <a:p>
            <a:r>
              <a:rPr lang="en-US" sz="2200" dirty="0" smtClean="0"/>
              <a:t>► Regionally Delivered Professional Development</a:t>
            </a:r>
          </a:p>
          <a:p>
            <a:r>
              <a:rPr lang="en-US" sz="2200" dirty="0" smtClean="0"/>
              <a:t>► Locally Delivered Professional Development</a:t>
            </a:r>
          </a:p>
          <a:p>
            <a:r>
              <a:rPr lang="en-US" sz="2200" dirty="0" smtClean="0"/>
              <a:t>► State Initiatives </a:t>
            </a:r>
          </a:p>
          <a:p>
            <a:endParaRPr lang="en-US" sz="900" dirty="0" smtClean="0"/>
          </a:p>
          <a:p>
            <a:r>
              <a:rPr lang="en-US" dirty="0" smtClean="0">
                <a:solidFill>
                  <a:srgbClr val="FFC000"/>
                </a:solidFill>
              </a:rPr>
              <a:t>Professional Development Team*</a:t>
            </a:r>
            <a:endParaRPr lang="en-US" dirty="0">
              <a:solidFill>
                <a:srgbClr val="FFC000"/>
              </a:solidFill>
            </a:endParaRPr>
          </a:p>
          <a:p>
            <a:r>
              <a:rPr lang="en-US" sz="4000" dirty="0" smtClean="0"/>
              <a:t>South – Nancy Karazsia</a:t>
            </a:r>
          </a:p>
          <a:p>
            <a:r>
              <a:rPr lang="en-US" sz="4000" dirty="0" smtClean="0"/>
              <a:t>Central – Dan DeVers</a:t>
            </a:r>
          </a:p>
          <a:p>
            <a:r>
              <a:rPr lang="en-US" sz="4000" dirty="0" smtClean="0"/>
              <a:t>North – Jose Torres </a:t>
            </a:r>
          </a:p>
          <a:p>
            <a:endParaRPr lang="en-US" sz="800" dirty="0" smtClean="0"/>
          </a:p>
          <a:p>
            <a:r>
              <a:rPr lang="en-US" dirty="0" smtClean="0"/>
              <a:t>*Continue as Adult Education Coordinators (AECs)</a:t>
            </a:r>
            <a:endParaRPr lang="en-US" dirty="0"/>
          </a:p>
          <a:p>
            <a:endParaRPr lang="en-US" dirty="0" smtClean="0"/>
          </a:p>
          <a:p>
            <a:r>
              <a:rPr lang="en-US" dirty="0"/>
              <a:t>	</a:t>
            </a:r>
            <a:endParaRPr lang="en-US" dirty="0" smtClean="0"/>
          </a:p>
        </p:txBody>
      </p:sp>
      <p:cxnSp>
        <p:nvCxnSpPr>
          <p:cNvPr id="9" name="Straight Connector 8"/>
          <p:cNvCxnSpPr/>
          <p:nvPr/>
        </p:nvCxnSpPr>
        <p:spPr>
          <a:xfrm>
            <a:off x="4704735" y="274247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62757" y="5174385"/>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3359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760685" y="2703545"/>
            <a:ext cx="6911769" cy="4370427"/>
          </a:xfrm>
          <a:prstGeom prst="rect">
            <a:avLst/>
          </a:prstGeom>
          <a:noFill/>
        </p:spPr>
        <p:txBody>
          <a:bodyPr wrap="square" rtlCol="0">
            <a:spAutoFit/>
          </a:bodyPr>
          <a:lstStyle/>
          <a:p>
            <a:r>
              <a:rPr lang="en-US" sz="2600" dirty="0" smtClean="0">
                <a:solidFill>
                  <a:srgbClr val="FFC000"/>
                </a:solidFill>
              </a:rPr>
              <a:t>PDF – Director Statewide Meetings</a:t>
            </a:r>
          </a:p>
          <a:p>
            <a:endParaRPr lang="en-US" dirty="0" smtClean="0"/>
          </a:p>
          <a:p>
            <a:r>
              <a:rPr lang="en-US" b="1" dirty="0">
                <a:solidFill>
                  <a:srgbClr val="FFC000"/>
                </a:solidFill>
              </a:rPr>
              <a:t>August 17, 2018 </a:t>
            </a:r>
            <a:r>
              <a:rPr lang="en-US" dirty="0"/>
              <a:t>- 9:00 </a:t>
            </a:r>
            <a:r>
              <a:rPr lang="en-US" dirty="0" smtClean="0"/>
              <a:t>a.m. – 3:00 </a:t>
            </a:r>
            <a:r>
              <a:rPr lang="en-US" dirty="0"/>
              <a:t>p.m. </a:t>
            </a:r>
            <a:r>
              <a:rPr lang="en-US" i="1" dirty="0"/>
              <a:t>Eastern Standard time</a:t>
            </a:r>
            <a:endParaRPr lang="en-US" dirty="0"/>
          </a:p>
          <a:p>
            <a:r>
              <a:rPr lang="en-US" dirty="0"/>
              <a:t>Elkhart – </a:t>
            </a:r>
            <a:r>
              <a:rPr lang="en-US" b="1" dirty="0"/>
              <a:t>Elkhart Area Career Center </a:t>
            </a:r>
            <a:r>
              <a:rPr lang="en-US" dirty="0"/>
              <a:t>- 2424 California Rd, </a:t>
            </a:r>
            <a:r>
              <a:rPr lang="en-US" dirty="0" smtClean="0"/>
              <a:t>Elkhart</a:t>
            </a:r>
            <a:endParaRPr lang="en-US" dirty="0"/>
          </a:p>
          <a:p>
            <a:r>
              <a:rPr lang="en-US" dirty="0"/>
              <a:t> </a:t>
            </a:r>
          </a:p>
          <a:p>
            <a:r>
              <a:rPr lang="en-US" b="1" dirty="0" smtClean="0">
                <a:solidFill>
                  <a:srgbClr val="FFC000"/>
                </a:solidFill>
              </a:rPr>
              <a:t>August 24, 2018 </a:t>
            </a:r>
            <a:r>
              <a:rPr lang="en-US" dirty="0" smtClean="0"/>
              <a:t>- </a:t>
            </a:r>
            <a:r>
              <a:rPr lang="en-US" dirty="0"/>
              <a:t>9:00 a.m. – 3:00 p.m. </a:t>
            </a:r>
            <a:r>
              <a:rPr lang="en-US" i="1" dirty="0"/>
              <a:t>Eastern Standard time</a:t>
            </a:r>
            <a:endParaRPr lang="en-US" dirty="0"/>
          </a:p>
          <a:p>
            <a:r>
              <a:rPr lang="en-US" dirty="0" smtClean="0"/>
              <a:t>Indianapolis – </a:t>
            </a:r>
            <a:r>
              <a:rPr lang="en-US" b="1" dirty="0" smtClean="0"/>
              <a:t>Walker </a:t>
            </a:r>
            <a:r>
              <a:rPr lang="en-US" b="1" dirty="0"/>
              <a:t>Career Center </a:t>
            </a:r>
            <a:r>
              <a:rPr lang="en-US" dirty="0"/>
              <a:t>- 9651 E 21st St, </a:t>
            </a:r>
            <a:r>
              <a:rPr lang="en-US" dirty="0" smtClean="0"/>
              <a:t>Indianapolis</a:t>
            </a:r>
          </a:p>
          <a:p>
            <a:endParaRPr lang="en-US" dirty="0"/>
          </a:p>
          <a:p>
            <a:r>
              <a:rPr lang="en-US" b="1" dirty="0">
                <a:solidFill>
                  <a:srgbClr val="FFC000"/>
                </a:solidFill>
              </a:rPr>
              <a:t>August 31, 2018 </a:t>
            </a:r>
            <a:r>
              <a:rPr lang="en-US" dirty="0"/>
              <a:t>- 9:00 a.m. – 3:00 p.m. </a:t>
            </a:r>
            <a:r>
              <a:rPr lang="en-US" i="1" dirty="0"/>
              <a:t>Eastern Standard time</a:t>
            </a:r>
            <a:endParaRPr lang="en-US" dirty="0"/>
          </a:p>
          <a:p>
            <a:r>
              <a:rPr lang="en-US" dirty="0"/>
              <a:t>Bedford – </a:t>
            </a:r>
            <a:r>
              <a:rPr lang="en-US" b="1" dirty="0" err="1"/>
              <a:t>Stonegate</a:t>
            </a:r>
            <a:r>
              <a:rPr lang="en-US" b="1" dirty="0"/>
              <a:t> Arts and Education </a:t>
            </a:r>
            <a:r>
              <a:rPr lang="en-US" b="1" dirty="0" smtClean="0"/>
              <a:t>Center</a:t>
            </a:r>
            <a:r>
              <a:rPr lang="en-US" dirty="0"/>
              <a:t> </a:t>
            </a:r>
            <a:r>
              <a:rPr lang="en-US" dirty="0" smtClean="0"/>
              <a:t>- </a:t>
            </a:r>
            <a:r>
              <a:rPr lang="en-US" dirty="0"/>
              <a:t>405 I St., Bedford</a:t>
            </a:r>
          </a:p>
          <a:p>
            <a:endParaRPr lang="en-US"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7841" y="1015631"/>
            <a:ext cx="9414163" cy="1293028"/>
          </a:xfrm>
        </p:spPr>
        <p:txBody>
          <a:bodyPr>
            <a:normAutofit fontScale="90000"/>
          </a:bodyPr>
          <a:lstStyle/>
          <a:p>
            <a:pPr lvl="0" algn="l" eaLnBrk="0" fontAlgn="base" hangingPunct="0">
              <a:spcAft>
                <a:spcPct val="0"/>
              </a:spcAft>
            </a:pPr>
            <a:r>
              <a:rPr lang="en-US" sz="5600" b="1" dirty="0"/>
              <a:t>Indiana</a:t>
            </a:r>
            <a:r>
              <a:rPr lang="en-US" sz="5600" dirty="0"/>
              <a:t> ADULT EDUCATION</a:t>
            </a:r>
            <a:br>
              <a:rPr lang="en-US" sz="5600" dirty="0"/>
            </a:br>
            <a:r>
              <a:rPr lang="en-US" sz="1700" dirty="0"/>
              <a:t>Basic Skills. High School Equivalency. Short-term Training. Certifications and More.</a:t>
            </a:r>
            <a:br>
              <a:rPr lang="en-US" sz="1700" dirty="0"/>
            </a:br>
            <a:endParaRPr lang="en-US" altLang="en-US" sz="1700" b="1"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335023"/>
            <a:ext cx="7079673" cy="1046440"/>
          </a:xfrm>
          <a:prstGeom prst="rect">
            <a:avLst/>
          </a:prstGeom>
        </p:spPr>
        <p:txBody>
          <a:bodyPr wrap="square">
            <a:spAutoFit/>
          </a:bodyPr>
          <a:lstStyle/>
          <a:p>
            <a:endParaRPr lang="en-US" sz="2800" dirty="0"/>
          </a:p>
          <a:p>
            <a:endParaRPr lang="en-US" sz="1700" dirty="0"/>
          </a:p>
          <a:p>
            <a:endParaRPr lang="en-US" sz="1700" dirty="0"/>
          </a:p>
        </p:txBody>
      </p:sp>
      <p:sp>
        <p:nvSpPr>
          <p:cNvPr id="10" name="TextBox 9"/>
          <p:cNvSpPr txBox="1"/>
          <p:nvPr/>
        </p:nvSpPr>
        <p:spPr>
          <a:xfrm>
            <a:off x="5406223" y="3087890"/>
            <a:ext cx="2373434" cy="1569660"/>
          </a:xfrm>
          <a:prstGeom prst="rect">
            <a:avLst/>
          </a:prstGeom>
          <a:noFill/>
        </p:spPr>
        <p:txBody>
          <a:bodyPr wrap="square" rtlCol="0">
            <a:spAutoFit/>
          </a:bodyPr>
          <a:lstStyle/>
          <a:p>
            <a:r>
              <a:rPr lang="en-US" sz="9600" dirty="0" smtClean="0"/>
              <a:t>219</a:t>
            </a:r>
            <a:endParaRPr lang="en-US" dirty="0"/>
          </a:p>
        </p:txBody>
      </p:sp>
      <p:sp>
        <p:nvSpPr>
          <p:cNvPr id="11" name="TextBox 10"/>
          <p:cNvSpPr txBox="1"/>
          <p:nvPr/>
        </p:nvSpPr>
        <p:spPr>
          <a:xfrm>
            <a:off x="1518695" y="3132222"/>
            <a:ext cx="3561743" cy="3077766"/>
          </a:xfrm>
          <a:prstGeom prst="rect">
            <a:avLst/>
          </a:prstGeom>
          <a:solidFill>
            <a:srgbClr val="FF0000"/>
          </a:solidFill>
          <a:effectLst/>
        </p:spPr>
        <p:txBody>
          <a:bodyPr wrap="square" rtlCol="0">
            <a:spAutoFit/>
          </a:bodyPr>
          <a:lstStyle/>
          <a:p>
            <a:r>
              <a:rPr lang="en-US" sz="2600" b="1" dirty="0"/>
              <a:t> ADULT EDUCATION</a:t>
            </a:r>
          </a:p>
          <a:p>
            <a:r>
              <a:rPr lang="en-US" sz="15000" dirty="0">
                <a:effectLst>
                  <a:reflection blurRad="6350" stA="55000" endA="300" endPos="45500" dir="5400000" sy="-100000" algn="bl" rotWithShape="0"/>
                </a:effectLst>
              </a:rPr>
              <a:t>IETs</a:t>
            </a:r>
          </a:p>
          <a:p>
            <a:r>
              <a:rPr lang="en-US" dirty="0"/>
              <a:t> Approved  Through </a:t>
            </a:r>
            <a:r>
              <a:rPr lang="en-US" dirty="0" smtClean="0"/>
              <a:t>7/12/2018</a:t>
            </a:r>
            <a:endParaRPr lang="en-US" dirty="0"/>
          </a:p>
        </p:txBody>
      </p:sp>
      <p:sp>
        <p:nvSpPr>
          <p:cNvPr id="14" name="TextBox 13"/>
          <p:cNvSpPr txBox="1"/>
          <p:nvPr/>
        </p:nvSpPr>
        <p:spPr>
          <a:xfrm>
            <a:off x="704538" y="2256893"/>
            <a:ext cx="11487466" cy="830997"/>
          </a:xfrm>
          <a:prstGeom prst="rect">
            <a:avLst/>
          </a:prstGeom>
          <a:noFill/>
        </p:spPr>
        <p:txBody>
          <a:bodyPr wrap="square" rtlCol="0">
            <a:spAutoFit/>
          </a:bodyPr>
          <a:lstStyle/>
          <a:p>
            <a:r>
              <a:rPr lang="en-US" sz="4800" dirty="0"/>
              <a:t>Integrated Education &amp; Training (IETs) </a:t>
            </a:r>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97008"/>
            <a:ext cx="2236571" cy="979431"/>
          </a:xfrm>
          <a:prstGeom prst="rect">
            <a:avLst/>
          </a:prstGeom>
        </p:spPr>
      </p:pic>
      <p:sp>
        <p:nvSpPr>
          <p:cNvPr id="3" name="TextBox 2"/>
          <p:cNvSpPr txBox="1"/>
          <p:nvPr/>
        </p:nvSpPr>
        <p:spPr>
          <a:xfrm>
            <a:off x="5453694" y="4517217"/>
            <a:ext cx="6559774" cy="1692771"/>
          </a:xfrm>
          <a:prstGeom prst="rect">
            <a:avLst/>
          </a:prstGeom>
          <a:noFill/>
        </p:spPr>
        <p:txBody>
          <a:bodyPr wrap="square" rtlCol="0">
            <a:spAutoFit/>
          </a:bodyPr>
          <a:lstStyle/>
          <a:p>
            <a:r>
              <a:rPr lang="en-US" sz="7200" b="1" dirty="0" smtClean="0">
                <a:solidFill>
                  <a:srgbClr val="FFC000"/>
                </a:solidFill>
                <a:latin typeface="Segoe Print" panose="02000600000000000000" pitchFamily="2" charset="0"/>
              </a:rPr>
              <a:t>1,497</a:t>
            </a:r>
            <a:r>
              <a:rPr lang="en-US" sz="7200" dirty="0" smtClean="0">
                <a:solidFill>
                  <a:srgbClr val="FFC000"/>
                </a:solidFill>
              </a:rPr>
              <a:t> </a:t>
            </a:r>
          </a:p>
          <a:p>
            <a:r>
              <a:rPr lang="en-US" sz="3200" dirty="0" smtClean="0">
                <a:solidFill>
                  <a:srgbClr val="FFC000"/>
                </a:solidFill>
              </a:rPr>
              <a:t>– TOTAL ENROLLED</a:t>
            </a:r>
            <a:endParaRPr lang="en-US" sz="3200" dirty="0">
              <a:solidFill>
                <a:srgbClr val="FFC000"/>
              </a:solidFill>
            </a:endParaRPr>
          </a:p>
        </p:txBody>
      </p:sp>
      <p:sp>
        <p:nvSpPr>
          <p:cNvPr id="8" name="TextBox 7"/>
          <p:cNvSpPr txBox="1"/>
          <p:nvPr/>
        </p:nvSpPr>
        <p:spPr>
          <a:xfrm>
            <a:off x="7484922" y="3557841"/>
            <a:ext cx="4156634" cy="923330"/>
          </a:xfrm>
          <a:prstGeom prst="rect">
            <a:avLst/>
          </a:prstGeom>
          <a:noFill/>
        </p:spPr>
        <p:txBody>
          <a:bodyPr wrap="square" rtlCol="0">
            <a:spAutoFit/>
          </a:bodyPr>
          <a:lstStyle/>
          <a:p>
            <a:r>
              <a:rPr lang="en-US" dirty="0"/>
              <a:t>APPROVED PROGRAMS</a:t>
            </a:r>
          </a:p>
          <a:p>
            <a:r>
              <a:rPr lang="en-US" dirty="0" smtClean="0"/>
              <a:t>16 </a:t>
            </a:r>
            <a:r>
              <a:rPr lang="en-US" dirty="0"/>
              <a:t>IELCE APPROVED PROGRAMS</a:t>
            </a:r>
          </a:p>
          <a:p>
            <a:endParaRPr lang="en-US" dirty="0"/>
          </a:p>
        </p:txBody>
      </p:sp>
    </p:spTree>
    <p:extLst>
      <p:ext uri="{BB962C8B-B14F-4D97-AF65-F5344CB8AC3E}">
        <p14:creationId xmlns:p14="http://schemas.microsoft.com/office/powerpoint/2010/main" val="17978415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150474" y="672523"/>
            <a:ext cx="8610600" cy="646331"/>
          </a:xfrm>
          <a:prstGeom prst="rect">
            <a:avLst/>
          </a:prstGeom>
        </p:spPr>
        <p:txBody>
          <a:bodyPr wrap="square">
            <a:spAutoFit/>
          </a:bodyPr>
          <a:lstStyle/>
          <a:p>
            <a:r>
              <a:rPr lang="en-US" sz="4000" dirty="0" smtClean="0">
                <a:solidFill>
                  <a:srgbClr val="FFC000"/>
                </a:solidFill>
              </a:rPr>
              <a:t>IET and IELCE Applications</a:t>
            </a:r>
            <a:endParaRPr lang="en-US" sz="4000" dirty="0">
              <a:solidFill>
                <a:srgbClr val="FFC000"/>
              </a:solidFill>
            </a:endParaRP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2" name="TextBox 1"/>
          <p:cNvSpPr txBox="1"/>
          <p:nvPr/>
        </p:nvSpPr>
        <p:spPr>
          <a:xfrm>
            <a:off x="4942629" y="1638897"/>
            <a:ext cx="6818445"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Applications for already approved courses are </a:t>
            </a:r>
            <a:r>
              <a:rPr lang="en-US" sz="2400" u="sng" dirty="0"/>
              <a:t>NOT</a:t>
            </a:r>
            <a:r>
              <a:rPr lang="en-US" sz="2400" dirty="0"/>
              <a:t> </a:t>
            </a:r>
            <a:r>
              <a:rPr lang="en-US" sz="2400" dirty="0" smtClean="0"/>
              <a:t>required</a:t>
            </a:r>
          </a:p>
          <a:p>
            <a:pPr marL="285750" indent="-285750">
              <a:buFont typeface="Arial" panose="020B0604020202020204" pitchFamily="34" charset="0"/>
              <a:buChar char="•"/>
            </a:pPr>
            <a:r>
              <a:rPr lang="en-US" sz="2400" dirty="0" smtClean="0">
                <a:solidFill>
                  <a:srgbClr val="FFC000"/>
                </a:solidFill>
              </a:rPr>
              <a:t>Utilize </a:t>
            </a:r>
            <a:r>
              <a:rPr lang="en-US" sz="2400" dirty="0">
                <a:solidFill>
                  <a:srgbClr val="FFC000"/>
                </a:solidFill>
              </a:rPr>
              <a:t>the rollover function in </a:t>
            </a:r>
            <a:r>
              <a:rPr lang="en-US" sz="2400" dirty="0" err="1">
                <a:solidFill>
                  <a:srgbClr val="FFC000"/>
                </a:solidFill>
              </a:rPr>
              <a:t>InTERS</a:t>
            </a:r>
            <a:r>
              <a:rPr lang="en-US" sz="2400" dirty="0">
                <a:solidFill>
                  <a:srgbClr val="FFC000"/>
                </a:solidFill>
              </a:rPr>
              <a:t> to carry over the course name and </a:t>
            </a:r>
            <a:r>
              <a:rPr lang="en-US" sz="2400" dirty="0" smtClean="0">
                <a:solidFill>
                  <a:srgbClr val="FFC000"/>
                </a:solidFill>
              </a:rPr>
              <a:t>students</a:t>
            </a:r>
          </a:p>
          <a:p>
            <a:pPr marL="285750" indent="-285750">
              <a:buFont typeface="Arial" panose="020B0604020202020204" pitchFamily="34" charset="0"/>
              <a:buChar char="•"/>
            </a:pPr>
            <a:r>
              <a:rPr lang="en-US" sz="2400" dirty="0"/>
              <a:t>Any courses rolled over from 1718PY must utilize a curriculum that was previously approved</a:t>
            </a:r>
          </a:p>
          <a:p>
            <a:pPr marL="285750" indent="-285750">
              <a:buFont typeface="Arial" panose="020B0604020202020204" pitchFamily="34" charset="0"/>
              <a:buChar char="•"/>
            </a:pPr>
            <a:r>
              <a:rPr lang="en-US" sz="2400" dirty="0" smtClean="0">
                <a:solidFill>
                  <a:srgbClr val="FFC000"/>
                </a:solidFill>
              </a:rPr>
              <a:t>New </a:t>
            </a:r>
            <a:r>
              <a:rPr lang="en-US" sz="2400" dirty="0" err="1" smtClean="0">
                <a:solidFill>
                  <a:srgbClr val="FFC000"/>
                </a:solidFill>
              </a:rPr>
              <a:t>InTERS</a:t>
            </a:r>
            <a:r>
              <a:rPr lang="en-US" sz="2400" dirty="0" smtClean="0">
                <a:solidFill>
                  <a:srgbClr val="FFC000"/>
                </a:solidFill>
              </a:rPr>
              <a:t> forms are required for new courses entered into </a:t>
            </a:r>
            <a:r>
              <a:rPr lang="en-US" sz="2400" dirty="0" err="1">
                <a:solidFill>
                  <a:srgbClr val="FFC000"/>
                </a:solidFill>
              </a:rPr>
              <a:t>InTERS</a:t>
            </a:r>
            <a:r>
              <a:rPr lang="en-US" sz="2400" dirty="0">
                <a:solidFill>
                  <a:srgbClr val="FFC000"/>
                </a:solidFill>
              </a:rPr>
              <a:t> </a:t>
            </a:r>
            <a:endParaRPr lang="en-US" sz="2400" dirty="0" smtClean="0">
              <a:solidFill>
                <a:srgbClr val="FFC000"/>
              </a:solidFill>
            </a:endParaRPr>
          </a:p>
          <a:p>
            <a:pPr marL="285750" indent="-285750">
              <a:buFont typeface="Arial" panose="020B0604020202020204" pitchFamily="34" charset="0"/>
              <a:buChar char="•"/>
            </a:pPr>
            <a:r>
              <a:rPr lang="en-US" sz="2400" dirty="0" smtClean="0"/>
              <a:t>If </a:t>
            </a:r>
            <a:r>
              <a:rPr lang="en-US" sz="2400" dirty="0"/>
              <a:t>a program chooses to make changes to an approved curriculum, a </a:t>
            </a:r>
            <a:r>
              <a:rPr lang="en-US" sz="2400" u="sng" dirty="0"/>
              <a:t>new</a:t>
            </a:r>
            <a:r>
              <a:rPr lang="en-US" sz="2400" dirty="0"/>
              <a:t> application and curriculum </a:t>
            </a:r>
            <a:r>
              <a:rPr lang="en-US" sz="2400" dirty="0" smtClean="0"/>
              <a:t>are required</a:t>
            </a:r>
            <a:endParaRPr lang="en-US" sz="2400" dirty="0"/>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6057" y="1473753"/>
            <a:ext cx="4123458" cy="5144891"/>
          </a:xfrm>
          <a:prstGeom prst="rect">
            <a:avLst/>
          </a:prstGeom>
        </p:spPr>
      </p:pic>
    </p:spTree>
    <p:extLst>
      <p:ext uri="{BB962C8B-B14F-4D97-AF65-F5344CB8AC3E}">
        <p14:creationId xmlns:p14="http://schemas.microsoft.com/office/powerpoint/2010/main" val="25400407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03400" y="2480945"/>
            <a:ext cx="5385412" cy="2954655"/>
          </a:xfrm>
          <a:prstGeom prst="rect">
            <a:avLst/>
          </a:prstGeom>
          <a:solidFill>
            <a:srgbClr val="002060"/>
          </a:solidFill>
        </p:spPr>
        <p:txBody>
          <a:bodyPr wrap="square" rtlCol="0">
            <a:spAutoFit/>
          </a:bodyPr>
          <a:lstStyle/>
          <a:p>
            <a:pPr lvl="1" algn="ctr">
              <a:defRPr/>
            </a:pPr>
            <a:r>
              <a:rPr lang="en-US" sz="4800" dirty="0" smtClean="0">
                <a:solidFill>
                  <a:srgbClr val="FFC000"/>
                </a:solidFill>
              </a:rPr>
              <a:t>Jessica Gray </a:t>
            </a:r>
          </a:p>
          <a:p>
            <a:pPr lvl="1" algn="ctr">
              <a:defRPr/>
            </a:pPr>
            <a:r>
              <a:rPr lang="en-US" sz="2400" dirty="0" smtClean="0"/>
              <a:t>Program Manager</a:t>
            </a:r>
          </a:p>
          <a:p>
            <a:pPr lvl="1" algn="ctr">
              <a:defRPr/>
            </a:pPr>
            <a:r>
              <a:rPr lang="en-US" sz="2400" dirty="0" smtClean="0"/>
              <a:t>jgray1@dwd.in.gov</a:t>
            </a:r>
            <a:endParaRPr lang="en-US" sz="2400" dirty="0"/>
          </a:p>
          <a:p>
            <a:pPr lvl="1" algn="ctr">
              <a:defRPr/>
            </a:pPr>
            <a:r>
              <a:rPr lang="en-US" sz="2400" dirty="0" smtClean="0"/>
              <a:t>workindiana@dwd.in.gov</a:t>
            </a:r>
          </a:p>
          <a:p>
            <a:pPr lvl="1" algn="ctr">
              <a:defRPr/>
            </a:pPr>
            <a:r>
              <a:rPr lang="en-US" sz="2400" dirty="0"/>
              <a:t>(317) 503-1006</a:t>
            </a:r>
          </a:p>
          <a:p>
            <a:pPr lvl="1">
              <a:defRPr/>
            </a:pPr>
            <a:endParaRPr lang="en-US" sz="2400" dirty="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67073" y="472965"/>
            <a:ext cx="3885167" cy="1844212"/>
          </a:xfrm>
          <a:prstGeom prst="rect">
            <a:avLst/>
          </a:prstGeom>
          <a:ln>
            <a:solidFill>
              <a:schemeClr val="bg1"/>
            </a:solidFill>
          </a:ln>
        </p:spPr>
      </p:pic>
      <p:pic>
        <p:nvPicPr>
          <p:cNvPr id="6" name="Picture 5"/>
          <p:cNvPicPr/>
          <p:nvPr/>
        </p:nvPicPr>
        <p:blipFill>
          <a:blip r:embed="rId4">
            <a:extLst>
              <a:ext uri="{28A0092B-C50C-407E-A947-70E740481C1C}">
                <a14:useLocalDpi xmlns:a14="http://schemas.microsoft.com/office/drawing/2010/main"/>
              </a:ext>
            </a:extLst>
          </a:blip>
          <a:srcRect/>
          <a:stretch>
            <a:fillRect/>
          </a:stretch>
        </p:blipFill>
        <p:spPr bwMode="auto">
          <a:xfrm>
            <a:off x="8392263" y="5359708"/>
            <a:ext cx="2293063" cy="878889"/>
          </a:xfrm>
          <a:prstGeom prst="rect">
            <a:avLst/>
          </a:prstGeom>
          <a:noFill/>
          <a:ln>
            <a:noFill/>
          </a:ln>
        </p:spPr>
      </p:pic>
      <p:sp>
        <p:nvSpPr>
          <p:cNvPr id="7" name="Rectangle 6"/>
          <p:cNvSpPr/>
          <p:nvPr/>
        </p:nvSpPr>
        <p:spPr>
          <a:xfrm>
            <a:off x="7204625" y="472965"/>
            <a:ext cx="45719" cy="608735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2" name="TextBox 1"/>
          <p:cNvSpPr txBox="1"/>
          <p:nvPr/>
        </p:nvSpPr>
        <p:spPr>
          <a:xfrm>
            <a:off x="8530704" y="4963486"/>
            <a:ext cx="2137309" cy="369332"/>
          </a:xfrm>
          <a:prstGeom prst="rect">
            <a:avLst/>
          </a:prstGeom>
          <a:noFill/>
        </p:spPr>
        <p:txBody>
          <a:bodyPr wrap="square" rtlCol="0">
            <a:spAutoFit/>
          </a:bodyPr>
          <a:lstStyle/>
          <a:p>
            <a:r>
              <a:rPr lang="en-US" dirty="0" smtClean="0"/>
              <a:t>Get to know us!</a:t>
            </a:r>
            <a:endParaRPr lang="en-US" dirty="0"/>
          </a:p>
        </p:txBody>
      </p:sp>
      <p:sp>
        <p:nvSpPr>
          <p:cNvPr id="9" name="Explosion 1 8"/>
          <p:cNvSpPr/>
          <p:nvPr/>
        </p:nvSpPr>
        <p:spPr>
          <a:xfrm>
            <a:off x="145869" y="1163956"/>
            <a:ext cx="6978405" cy="5191672"/>
          </a:xfrm>
          <a:prstGeom prst="irregularSeal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1150692" y="2480945"/>
            <a:ext cx="4968757" cy="2308324"/>
          </a:xfrm>
          <a:prstGeom prst="rect">
            <a:avLst/>
          </a:prstGeom>
          <a:noFill/>
        </p:spPr>
        <p:txBody>
          <a:bodyPr wrap="square" rtlCol="0">
            <a:spAutoFit/>
          </a:bodyPr>
          <a:lstStyle/>
          <a:p>
            <a:pPr algn="ctr"/>
            <a:r>
              <a:rPr lang="en-US" sz="4400" dirty="0" smtClean="0">
                <a:solidFill>
                  <a:srgbClr val="002060"/>
                </a:solidFill>
              </a:rPr>
              <a:t>Statewide</a:t>
            </a:r>
          </a:p>
          <a:p>
            <a:pPr algn="ctr"/>
            <a:r>
              <a:rPr lang="en-US" sz="2000" dirty="0" smtClean="0"/>
              <a:t>1,691 Total enrollment </a:t>
            </a:r>
          </a:p>
          <a:p>
            <a:pPr algn="ctr"/>
            <a:r>
              <a:rPr lang="en-US" sz="2000" dirty="0" smtClean="0"/>
              <a:t>271 Still enrolled</a:t>
            </a:r>
          </a:p>
          <a:p>
            <a:pPr algn="ctr"/>
            <a:r>
              <a:rPr lang="en-US" sz="2000" dirty="0" smtClean="0"/>
              <a:t>144 Dropped</a:t>
            </a:r>
          </a:p>
          <a:p>
            <a:pPr algn="ctr"/>
            <a:r>
              <a:rPr lang="en-US" sz="2000" dirty="0" smtClean="0">
                <a:solidFill>
                  <a:schemeClr val="bg1"/>
                </a:solidFill>
              </a:rPr>
              <a:t>1,276 Completed, 90% </a:t>
            </a:r>
          </a:p>
          <a:p>
            <a:pPr algn="ctr"/>
            <a:r>
              <a:rPr lang="en-US" sz="2000" dirty="0" smtClean="0">
                <a:solidFill>
                  <a:schemeClr val="bg1"/>
                </a:solidFill>
              </a:rPr>
              <a:t>1,094 Certified, 86%</a:t>
            </a:r>
          </a:p>
        </p:txBody>
      </p:sp>
      <p:sp>
        <p:nvSpPr>
          <p:cNvPr id="11" name="TextBox 10"/>
          <p:cNvSpPr txBox="1"/>
          <p:nvPr/>
        </p:nvSpPr>
        <p:spPr>
          <a:xfrm>
            <a:off x="4577107" y="5517310"/>
            <a:ext cx="1156086" cy="369332"/>
          </a:xfrm>
          <a:prstGeom prst="rect">
            <a:avLst/>
          </a:prstGeom>
          <a:noFill/>
        </p:spPr>
        <p:txBody>
          <a:bodyPr wrap="none" rtlCol="0">
            <a:spAutoFit/>
          </a:bodyPr>
          <a:lstStyle/>
          <a:p>
            <a:r>
              <a:rPr lang="en-US" dirty="0" smtClean="0"/>
              <a:t>07/12/18</a:t>
            </a:r>
            <a:endParaRPr lang="en-US" dirty="0"/>
          </a:p>
        </p:txBody>
      </p:sp>
    </p:spTree>
    <p:extLst>
      <p:ext uri="{BB962C8B-B14F-4D97-AF65-F5344CB8AC3E}">
        <p14:creationId xmlns:p14="http://schemas.microsoft.com/office/powerpoint/2010/main" val="26310128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1254" y="323484"/>
            <a:ext cx="8610600" cy="1293028"/>
          </a:xfrm>
        </p:spPr>
        <p:txBody>
          <a:bodyPr/>
          <a:lstStyle/>
          <a:p>
            <a:r>
              <a:rPr lang="en-US" dirty="0" smtClean="0">
                <a:solidFill>
                  <a:srgbClr val="FFC000"/>
                </a:solidFill>
              </a:rPr>
              <a:t>Education Workforce </a:t>
            </a:r>
            <a:r>
              <a:rPr lang="en-US" sz="2800" dirty="0" smtClean="0">
                <a:solidFill>
                  <a:srgbClr val="FFC000"/>
                </a:solidFill>
              </a:rPr>
              <a:t>Innovation Network</a:t>
            </a:r>
            <a:endParaRPr lang="en-US" sz="2800"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2" name="AutoShape 6" descr="Image result for exclamation poi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4"/>
          <a:stretch>
            <a:fillRect/>
          </a:stretch>
        </p:blipFill>
        <p:spPr>
          <a:xfrm>
            <a:off x="6748504" y="1616512"/>
            <a:ext cx="4357154" cy="1237047"/>
          </a:xfrm>
          <a:prstGeom prst="rect">
            <a:avLst/>
          </a:prstGeom>
        </p:spPr>
      </p:pic>
      <p:sp>
        <p:nvSpPr>
          <p:cNvPr id="4" name="TextBox 3"/>
          <p:cNvSpPr txBox="1"/>
          <p:nvPr/>
        </p:nvSpPr>
        <p:spPr>
          <a:xfrm>
            <a:off x="6748504" y="2965521"/>
            <a:ext cx="4656728" cy="584775"/>
          </a:xfrm>
          <a:prstGeom prst="rect">
            <a:avLst/>
          </a:prstGeom>
          <a:noFill/>
        </p:spPr>
        <p:txBody>
          <a:bodyPr wrap="square" rtlCol="0">
            <a:spAutoFit/>
          </a:bodyPr>
          <a:lstStyle/>
          <a:p>
            <a:r>
              <a:rPr lang="en-US" sz="3200" dirty="0"/>
              <a:t>https://iewin.org/</a:t>
            </a:r>
          </a:p>
        </p:txBody>
      </p:sp>
      <p:pic>
        <p:nvPicPr>
          <p:cNvPr id="8" name="Picture 7"/>
          <p:cNvPicPr>
            <a:picLocks noChangeAspect="1"/>
          </p:cNvPicPr>
          <p:nvPr/>
        </p:nvPicPr>
        <p:blipFill>
          <a:blip r:embed="rId5"/>
          <a:stretch>
            <a:fillRect/>
          </a:stretch>
        </p:blipFill>
        <p:spPr>
          <a:xfrm>
            <a:off x="655894" y="1616512"/>
            <a:ext cx="5861020" cy="4593571"/>
          </a:xfrm>
          <a:prstGeom prst="rect">
            <a:avLst/>
          </a:prstGeom>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12104" y="3588857"/>
            <a:ext cx="2029953" cy="2998794"/>
          </a:xfrm>
          <a:prstGeom prst="rect">
            <a:avLst/>
          </a:prstGeom>
        </p:spPr>
      </p:pic>
    </p:spTree>
    <p:extLst>
      <p:ext uri="{BB962C8B-B14F-4D97-AF65-F5344CB8AC3E}">
        <p14:creationId xmlns:p14="http://schemas.microsoft.com/office/powerpoint/2010/main" val="3273988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TextBox 2"/>
          <p:cNvSpPr txBox="1"/>
          <p:nvPr/>
        </p:nvSpPr>
        <p:spPr>
          <a:xfrm>
            <a:off x="1266976" y="2088085"/>
            <a:ext cx="11234156" cy="5016758"/>
          </a:xfrm>
          <a:prstGeom prst="rect">
            <a:avLst/>
          </a:prstGeom>
          <a:noFill/>
        </p:spPr>
        <p:txBody>
          <a:bodyPr wrap="square" rtlCol="0">
            <a:spAutoFit/>
          </a:bodyPr>
          <a:lstStyle/>
          <a:p>
            <a:r>
              <a:rPr lang="en-US" sz="7200" dirty="0" smtClean="0">
                <a:solidFill>
                  <a:srgbClr val="FFC000"/>
                </a:solidFill>
              </a:rPr>
              <a:t>How Did We Do</a:t>
            </a:r>
            <a:r>
              <a:rPr lang="en-US" sz="7200" dirty="0" smtClean="0">
                <a:solidFill>
                  <a:srgbClr val="FFC000"/>
                </a:solidFill>
                <a:latin typeface="Arial" panose="020B0604020202020204" pitchFamily="34" charset="0"/>
                <a:cs typeface="Arial" panose="020B0604020202020204" pitchFamily="34" charset="0"/>
              </a:rPr>
              <a:t>?</a:t>
            </a:r>
          </a:p>
          <a:p>
            <a:r>
              <a:rPr lang="en-US" sz="5400" dirty="0" smtClean="0"/>
              <a:t>Basic Skills </a:t>
            </a:r>
          </a:p>
          <a:p>
            <a:endParaRPr lang="en-US" sz="1100" dirty="0" smtClean="0"/>
          </a:p>
          <a:p>
            <a:r>
              <a:rPr lang="en-US" sz="5400" dirty="0" smtClean="0"/>
              <a:t>High </a:t>
            </a:r>
            <a:r>
              <a:rPr lang="en-US" sz="5400" dirty="0"/>
              <a:t>School </a:t>
            </a:r>
            <a:r>
              <a:rPr lang="en-US" sz="5400" dirty="0" smtClean="0"/>
              <a:t>                       Equivalency</a:t>
            </a:r>
          </a:p>
          <a:p>
            <a:endParaRPr lang="en-US" sz="1100" dirty="0" smtClean="0"/>
          </a:p>
          <a:p>
            <a:r>
              <a:rPr lang="en-US" sz="3200" dirty="0" smtClean="0"/>
              <a:t/>
            </a:r>
            <a:br>
              <a:rPr lang="en-US" sz="3200" dirty="0" smtClean="0"/>
            </a:br>
            <a:r>
              <a:rPr lang="en-US" sz="3200" dirty="0" smtClean="0"/>
              <a:t> </a:t>
            </a:r>
            <a:endParaRPr lang="en-US" sz="3200" dirty="0"/>
          </a:p>
        </p:txBody>
      </p:sp>
      <p:sp>
        <p:nvSpPr>
          <p:cNvPr id="4" name="TextBox 3"/>
          <p:cNvSpPr txBox="1"/>
          <p:nvPr/>
        </p:nvSpPr>
        <p:spPr>
          <a:xfrm>
            <a:off x="6538906" y="3942439"/>
            <a:ext cx="4835043" cy="1631216"/>
          </a:xfrm>
          <a:prstGeom prst="rect">
            <a:avLst/>
          </a:prstGeom>
          <a:solidFill>
            <a:srgbClr val="FFC000"/>
          </a:solidFill>
          <a:effectLst>
            <a:reflection blurRad="6350" stA="52000" endA="300" endPos="35000" dir="5400000" sy="-100000" algn="bl" rotWithShape="0"/>
          </a:effectLst>
        </p:spPr>
        <p:txBody>
          <a:bodyPr wrap="square" rtlCol="0">
            <a:spAutoFit/>
          </a:bodyPr>
          <a:lstStyle/>
          <a:p>
            <a:r>
              <a:rPr lang="en-US" sz="1600" dirty="0" smtClean="0">
                <a:ln>
                  <a:solidFill>
                    <a:schemeClr val="bg1"/>
                  </a:solidFill>
                </a:ln>
                <a:solidFill>
                  <a:schemeClr val="bg1"/>
                </a:solidFill>
              </a:rPr>
              <a:t>INDIANA</a:t>
            </a:r>
          </a:p>
          <a:p>
            <a:r>
              <a:rPr lang="en-US" sz="3600" b="1" dirty="0">
                <a:ln>
                  <a:solidFill>
                    <a:schemeClr val="bg1"/>
                  </a:solidFill>
                </a:ln>
                <a:solidFill>
                  <a:schemeClr val="bg1"/>
                </a:solidFill>
              </a:rPr>
              <a:t>P</a:t>
            </a:r>
            <a:r>
              <a:rPr lang="en-US" sz="3600" b="1" dirty="0" smtClean="0">
                <a:ln>
                  <a:solidFill>
                    <a:schemeClr val="bg1"/>
                  </a:solidFill>
                </a:ln>
                <a:solidFill>
                  <a:schemeClr val="bg1"/>
                </a:solidFill>
              </a:rPr>
              <a:t>erformance</a:t>
            </a:r>
            <a:r>
              <a:rPr lang="en-US" sz="3600" dirty="0" smtClean="0">
                <a:ln>
                  <a:solidFill>
                    <a:schemeClr val="bg1"/>
                  </a:solidFill>
                </a:ln>
                <a:solidFill>
                  <a:schemeClr val="bg1"/>
                </a:solidFill>
              </a:rPr>
              <a:t> </a:t>
            </a:r>
          </a:p>
          <a:p>
            <a:r>
              <a:rPr lang="en-US" sz="4800" dirty="0" smtClean="0">
                <a:ln>
                  <a:solidFill>
                    <a:schemeClr val="bg1"/>
                  </a:solidFill>
                </a:ln>
                <a:solidFill>
                  <a:schemeClr val="bg1"/>
                </a:solidFill>
                <a:latin typeface="MV Boli" panose="02000500030200090000" pitchFamily="2" charset="0"/>
                <a:cs typeface="MV Boli" panose="02000500030200090000" pitchFamily="2" charset="0"/>
              </a:rPr>
              <a:t>Metrics </a:t>
            </a:r>
            <a:endParaRPr lang="en-US" sz="4800" dirty="0">
              <a:ln>
                <a:solidFill>
                  <a:schemeClr val="bg1"/>
                </a:solidFill>
              </a:ln>
              <a:solidFill>
                <a:schemeClr val="bg1"/>
              </a:solidFill>
              <a:latin typeface="MV Boli" panose="02000500030200090000" pitchFamily="2" charset="0"/>
              <a:cs typeface="MV Boli" panose="02000500030200090000" pitchFamily="2" charset="0"/>
            </a:endParaRPr>
          </a:p>
        </p:txBody>
      </p:sp>
      <p:sp>
        <p:nvSpPr>
          <p:cNvPr id="8" name="Rectangle 7"/>
          <p:cNvSpPr/>
          <p:nvPr/>
        </p:nvSpPr>
        <p:spPr>
          <a:xfrm>
            <a:off x="6538906" y="3612016"/>
            <a:ext cx="2787701" cy="184182"/>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9" name="Content Placeholder 10" descr="Adult-Ed_map.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108323" y="3500635"/>
            <a:ext cx="2397049" cy="255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141348" y="3357407"/>
            <a:ext cx="1125629" cy="830997"/>
          </a:xfrm>
          <a:prstGeom prst="rect">
            <a:avLst/>
          </a:prstGeom>
        </p:spPr>
        <p:txBody>
          <a:bodyPr wrap="none">
            <a:spAutoFit/>
          </a:bodyPr>
          <a:lstStyle/>
          <a:p>
            <a:pPr>
              <a:spcBef>
                <a:spcPts val="0"/>
              </a:spcBef>
              <a:spcAft>
                <a:spcPts val="0"/>
              </a:spcAft>
            </a:pPr>
            <a:r>
              <a:rPr lang="en-US" sz="4800" b="1" dirty="0">
                <a:latin typeface="Segoe Script" panose="020B0504020000000003" pitchFamily="34" charset="0"/>
                <a:ea typeface="Calibri" panose="020F0502020204030204" pitchFamily="34" charset="0"/>
                <a:cs typeface="Times New Roman" panose="02020603050405020304" pitchFamily="18" charset="0"/>
              </a:rPr>
              <a:t>#1</a:t>
            </a:r>
          </a:p>
        </p:txBody>
      </p:sp>
      <p:sp>
        <p:nvSpPr>
          <p:cNvPr id="12" name="Rectangle 11"/>
          <p:cNvSpPr/>
          <p:nvPr/>
        </p:nvSpPr>
        <p:spPr>
          <a:xfrm>
            <a:off x="141346" y="4229855"/>
            <a:ext cx="1125629" cy="882678"/>
          </a:xfrm>
          <a:prstGeom prst="rect">
            <a:avLst/>
          </a:prstGeom>
        </p:spPr>
        <p:txBody>
          <a:bodyPr wrap="none">
            <a:spAutoFit/>
          </a:bodyPr>
          <a:lstStyle/>
          <a:p>
            <a:pPr>
              <a:lnSpc>
                <a:spcPct val="107000"/>
              </a:lnSpc>
              <a:spcBef>
                <a:spcPts val="0"/>
              </a:spcBef>
              <a:spcAft>
                <a:spcPts val="0"/>
              </a:spcAft>
            </a:pPr>
            <a:r>
              <a:rPr lang="en-US" sz="4800" b="1" dirty="0">
                <a:latin typeface="Segoe Script" panose="020B0504020000000003" pitchFamily="34" charset="0"/>
                <a:ea typeface="Calibri" panose="020F0502020204030204" pitchFamily="34" charset="0"/>
                <a:cs typeface="Times New Roman" panose="02020603050405020304" pitchFamily="18" charset="0"/>
              </a:rPr>
              <a:t>#2</a:t>
            </a:r>
          </a:p>
        </p:txBody>
      </p:sp>
    </p:spTree>
    <p:extLst>
      <p:ext uri="{BB962C8B-B14F-4D97-AF65-F5344CB8AC3E}">
        <p14:creationId xmlns:p14="http://schemas.microsoft.com/office/powerpoint/2010/main" val="10106837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4166857" y="2802301"/>
            <a:ext cx="7719334" cy="3655645"/>
          </a:xfrm>
          <a:prstGeom prst="rect">
            <a:avLst/>
          </a:prstGeom>
        </p:spPr>
      </p:pic>
      <p:sp>
        <p:nvSpPr>
          <p:cNvPr id="2" name="Title 1"/>
          <p:cNvSpPr>
            <a:spLocks noGrp="1"/>
          </p:cNvSpPr>
          <p:nvPr>
            <p:ph type="title"/>
          </p:nvPr>
        </p:nvSpPr>
        <p:spPr>
          <a:xfrm>
            <a:off x="5090486" y="299808"/>
            <a:ext cx="6795708" cy="1395502"/>
          </a:xfrm>
        </p:spPr>
        <p:txBody>
          <a:bodyPr/>
          <a:lstStyle/>
          <a:p>
            <a:pPr algn="l"/>
            <a:r>
              <a:rPr lang="en-US" dirty="0" smtClean="0">
                <a:solidFill>
                  <a:srgbClr val="FFC000"/>
                </a:solidFill>
              </a:rPr>
              <a:t>Educational pathways</a:t>
            </a:r>
            <a:endParaRPr lang="en-US" dirty="0">
              <a:solidFill>
                <a:srgbClr val="FFC000"/>
              </a:solidFill>
            </a:endParaRPr>
          </a:p>
        </p:txBody>
      </p:sp>
      <p:pic>
        <p:nvPicPr>
          <p:cNvPr id="4" name="Picture 3"/>
          <p:cNvPicPr>
            <a:picLocks noChangeAspect="1"/>
          </p:cNvPicPr>
          <p:nvPr/>
        </p:nvPicPr>
        <p:blipFill>
          <a:blip r:embed="rId4"/>
          <a:stretch>
            <a:fillRect/>
          </a:stretch>
        </p:blipFill>
        <p:spPr>
          <a:xfrm>
            <a:off x="414305" y="4078830"/>
            <a:ext cx="3752552" cy="2379116"/>
          </a:xfrm>
          <a:prstGeom prst="rect">
            <a:avLst/>
          </a:prstGeom>
        </p:spPr>
      </p:pic>
      <p:pic>
        <p:nvPicPr>
          <p:cNvPr id="6" name="Picture 5"/>
          <p:cNvPicPr>
            <a:picLocks noChangeAspect="1"/>
          </p:cNvPicPr>
          <p:nvPr/>
        </p:nvPicPr>
        <p:blipFill>
          <a:blip r:embed="rId5"/>
          <a:stretch>
            <a:fillRect/>
          </a:stretch>
        </p:blipFill>
        <p:spPr>
          <a:xfrm>
            <a:off x="414305" y="2809368"/>
            <a:ext cx="3752553" cy="1276529"/>
          </a:xfrm>
          <a:prstGeom prst="rect">
            <a:avLst/>
          </a:prstGeom>
        </p:spPr>
      </p:pic>
      <p:sp>
        <p:nvSpPr>
          <p:cNvPr id="13" name="TextBox 12"/>
          <p:cNvSpPr txBox="1"/>
          <p:nvPr/>
        </p:nvSpPr>
        <p:spPr>
          <a:xfrm>
            <a:off x="3958704" y="5770180"/>
            <a:ext cx="523426" cy="614855"/>
          </a:xfrm>
          <a:prstGeom prst="rect">
            <a:avLst/>
          </a:prstGeom>
          <a:solidFill>
            <a:schemeClr val="tx1"/>
          </a:solidFill>
        </p:spPr>
        <p:txBody>
          <a:bodyPr wrap="square" rtlCol="0">
            <a:spAutoFit/>
          </a:bodyPr>
          <a:lstStyle/>
          <a:p>
            <a:endParaRPr lang="en-US" dirty="0"/>
          </a:p>
        </p:txBody>
      </p:sp>
      <p:sp>
        <p:nvSpPr>
          <p:cNvPr id="3" name="TextBox 2"/>
          <p:cNvSpPr txBox="1"/>
          <p:nvPr/>
        </p:nvSpPr>
        <p:spPr>
          <a:xfrm>
            <a:off x="414305" y="1536025"/>
            <a:ext cx="11777695" cy="1415772"/>
          </a:xfrm>
          <a:prstGeom prst="rect">
            <a:avLst/>
          </a:prstGeom>
          <a:noFill/>
        </p:spPr>
        <p:txBody>
          <a:bodyPr wrap="square" rtlCol="0">
            <a:spAutoFit/>
          </a:bodyPr>
          <a:lstStyle/>
          <a:p>
            <a:r>
              <a:rPr lang="en-US" sz="3200" dirty="0"/>
              <a:t>Link to </a:t>
            </a:r>
            <a:r>
              <a:rPr lang="en-US" sz="3200" dirty="0" err="1"/>
              <a:t>EcO</a:t>
            </a:r>
            <a:r>
              <a:rPr lang="en-US" sz="3200" dirty="0"/>
              <a:t> Network </a:t>
            </a:r>
            <a:r>
              <a:rPr lang="en-US" sz="3200" dirty="0">
                <a:solidFill>
                  <a:srgbClr val="FFC000"/>
                </a:solidFill>
              </a:rPr>
              <a:t>Powerhouse Credential </a:t>
            </a:r>
            <a:r>
              <a:rPr lang="en-US" sz="3200" dirty="0" smtClean="0">
                <a:solidFill>
                  <a:srgbClr val="FFC000"/>
                </a:solidFill>
              </a:rPr>
              <a:t>Crosswalk</a:t>
            </a:r>
            <a:endParaRPr lang="en-US" sz="3200" dirty="0">
              <a:solidFill>
                <a:srgbClr val="FFC000"/>
              </a:solidFill>
            </a:endParaRPr>
          </a:p>
          <a:p>
            <a:r>
              <a:rPr lang="en-US" u="sng" dirty="0"/>
              <a:t>http://econetworks.org/wp-content/uploads/Powerhouse-Credential-Crosswalk-FINAL-PUBLIC-DISTRIBUTION-5_22_2018-PDF.pdf</a:t>
            </a:r>
            <a:endParaRPr lang="en-US" dirty="0"/>
          </a:p>
          <a:p>
            <a:endParaRPr lang="en-US" dirty="0"/>
          </a:p>
        </p:txBody>
      </p:sp>
    </p:spTree>
    <p:extLst>
      <p:ext uri="{BB962C8B-B14F-4D97-AF65-F5344CB8AC3E}">
        <p14:creationId xmlns:p14="http://schemas.microsoft.com/office/powerpoint/2010/main" val="25420519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4" name="Rectangle 3"/>
          <p:cNvSpPr/>
          <p:nvPr/>
        </p:nvSpPr>
        <p:spPr>
          <a:xfrm>
            <a:off x="3625092" y="622917"/>
            <a:ext cx="8566908" cy="707886"/>
          </a:xfrm>
          <a:prstGeom prst="rect">
            <a:avLst/>
          </a:prstGeom>
        </p:spPr>
        <p:txBody>
          <a:bodyPr wrap="square">
            <a:spAutoFit/>
          </a:bodyPr>
          <a:lstStyle/>
          <a:p>
            <a:r>
              <a:rPr lang="en-US" sz="4000" dirty="0" err="1" smtClean="0">
                <a:solidFill>
                  <a:srgbClr val="FFC000"/>
                </a:solidFill>
              </a:rPr>
              <a:t>WorkINdiana</a:t>
            </a:r>
            <a:r>
              <a:rPr lang="en-US" sz="4000" dirty="0" smtClean="0">
                <a:solidFill>
                  <a:srgbClr val="FFC000"/>
                </a:solidFill>
              </a:rPr>
              <a:t> Career Certification</a:t>
            </a:r>
            <a:endParaRPr lang="en-US" sz="4000" dirty="0">
              <a:solidFill>
                <a:srgbClr val="FFC000"/>
              </a:solidFill>
            </a:endParaRPr>
          </a:p>
        </p:txBody>
      </p:sp>
      <p:sp>
        <p:nvSpPr>
          <p:cNvPr id="21" name="AutoShape 6"/>
          <p:cNvSpPr>
            <a:spLocks noChangeArrowheads="1"/>
          </p:cNvSpPr>
          <p:nvPr/>
        </p:nvSpPr>
        <p:spPr bwMode="auto">
          <a:xfrm>
            <a:off x="8444404" y="1328607"/>
            <a:ext cx="2872841" cy="4560771"/>
          </a:xfrm>
          <a:prstGeom prst="roundRect">
            <a:avLst>
              <a:gd name="adj" fmla="val 16667"/>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algn="ctr"/>
            <a:r>
              <a:rPr lang="en-US" sz="1600" b="1" u="sng" dirty="0">
                <a:solidFill>
                  <a:schemeClr val="bg1"/>
                </a:solidFill>
                <a:latin typeface="Calibri" panose="020F0502020204030204" pitchFamily="34" charset="0"/>
              </a:rPr>
              <a:t>Indiana </a:t>
            </a:r>
            <a:r>
              <a:rPr lang="en-US" sz="1600" b="1" u="sng" dirty="0" smtClean="0">
                <a:solidFill>
                  <a:schemeClr val="bg1"/>
                </a:solidFill>
                <a:latin typeface="Calibri" panose="020F0502020204030204" pitchFamily="34" charset="0"/>
              </a:rPr>
              <a:t>Hourly Wage</a:t>
            </a:r>
          </a:p>
          <a:p>
            <a:pPr algn="ctr"/>
            <a:endParaRPr lang="en-US" sz="1400" b="1" dirty="0">
              <a:solidFill>
                <a:schemeClr val="bg1"/>
              </a:solidFill>
              <a:latin typeface="Calibri" panose="020F0502020204030204" pitchFamily="34" charset="0"/>
            </a:endParaRPr>
          </a:p>
          <a:p>
            <a:pPr algn="ctr"/>
            <a:endParaRPr lang="en-US" sz="1400" b="1" dirty="0" smtClean="0">
              <a:solidFill>
                <a:schemeClr val="bg1"/>
              </a:solidFill>
              <a:latin typeface="Calibri" panose="020F0502020204030204" pitchFamily="34" charset="0"/>
            </a:endParaRPr>
          </a:p>
          <a:p>
            <a:pPr algn="ctr"/>
            <a:endParaRPr lang="en-US" sz="1400" b="1" dirty="0" smtClean="0">
              <a:solidFill>
                <a:schemeClr val="bg1"/>
              </a:solidFill>
              <a:latin typeface="Calibri" panose="020F0502020204030204" pitchFamily="34" charset="0"/>
            </a:endParaRPr>
          </a:p>
          <a:p>
            <a:pPr algn="ctr"/>
            <a:endParaRPr lang="en-US" sz="1400" b="1" dirty="0" smtClean="0">
              <a:solidFill>
                <a:schemeClr val="bg1"/>
              </a:solidFill>
              <a:latin typeface="Calibri" panose="020F0502020204030204" pitchFamily="34" charset="0"/>
            </a:endParaRPr>
          </a:p>
          <a:p>
            <a:pPr algn="ctr"/>
            <a:endParaRPr lang="en-US" sz="1400" b="1" dirty="0">
              <a:solidFill>
                <a:schemeClr val="bg1"/>
              </a:solidFill>
              <a:latin typeface="Calibri" panose="020F0502020204030204" pitchFamily="34" charset="0"/>
            </a:endParaRPr>
          </a:p>
          <a:p>
            <a:pPr algn="ctr"/>
            <a:endParaRPr lang="en-US" sz="1400" b="1" dirty="0">
              <a:solidFill>
                <a:schemeClr val="bg1"/>
              </a:solidFill>
              <a:latin typeface="Calibri" panose="020F0502020204030204" pitchFamily="34" charset="0"/>
            </a:endParaRPr>
          </a:p>
          <a:p>
            <a:pPr algn="ctr"/>
            <a:r>
              <a:rPr lang="en-US" sz="1600" b="1" u="sng" dirty="0" smtClean="0">
                <a:solidFill>
                  <a:schemeClr val="bg1"/>
                </a:solidFill>
                <a:latin typeface="Calibri" panose="020F0502020204030204" pitchFamily="34" charset="0"/>
              </a:rPr>
              <a:t>Projected Employment</a:t>
            </a:r>
          </a:p>
          <a:p>
            <a:pPr algn="ctr"/>
            <a:endParaRPr lang="en-US" sz="1400" b="1" dirty="0">
              <a:solidFill>
                <a:schemeClr val="bg1"/>
              </a:solidFill>
              <a:latin typeface="Calibri" panose="020F0502020204030204" pitchFamily="34" charset="0"/>
            </a:endParaRPr>
          </a:p>
          <a:p>
            <a:pPr algn="ctr"/>
            <a:endParaRPr lang="en-US" sz="1400" b="1" dirty="0">
              <a:solidFill>
                <a:schemeClr val="bg1"/>
              </a:solidFill>
              <a:latin typeface="Calibri" panose="020F0502020204030204" pitchFamily="34" charset="0"/>
            </a:endParaRPr>
          </a:p>
          <a:p>
            <a:pPr algn="ctr"/>
            <a:endParaRPr lang="en-US" sz="1400" b="1" dirty="0" smtClean="0">
              <a:solidFill>
                <a:schemeClr val="bg1"/>
              </a:solidFill>
              <a:latin typeface="Calibri" panose="020F0502020204030204" pitchFamily="34" charset="0"/>
            </a:endParaRPr>
          </a:p>
          <a:p>
            <a:pPr algn="ctr"/>
            <a:endParaRPr lang="en-US" sz="1400" b="1" dirty="0">
              <a:solidFill>
                <a:schemeClr val="bg1"/>
              </a:solidFill>
              <a:latin typeface="Calibri" panose="020F0502020204030204" pitchFamily="34" charset="0"/>
            </a:endParaRPr>
          </a:p>
          <a:p>
            <a:pPr algn="ctr"/>
            <a:endParaRPr lang="en-US" sz="1400" b="1" dirty="0" smtClean="0">
              <a:solidFill>
                <a:schemeClr val="bg1"/>
              </a:solidFill>
              <a:latin typeface="Calibri" panose="020F0502020204030204" pitchFamily="34" charset="0"/>
            </a:endParaRPr>
          </a:p>
          <a:p>
            <a:r>
              <a:rPr lang="en-US" sz="1500" b="1" u="sng" dirty="0" err="1" smtClean="0">
                <a:solidFill>
                  <a:schemeClr val="bg1"/>
                </a:solidFill>
                <a:latin typeface="Calibri" panose="020F0502020204030204" pitchFamily="34" charset="0"/>
              </a:rPr>
              <a:t>INDemand</a:t>
            </a:r>
            <a:r>
              <a:rPr lang="en-US" sz="1500" b="1" u="sng" dirty="0" smtClean="0">
                <a:solidFill>
                  <a:schemeClr val="bg1"/>
                </a:solidFill>
                <a:latin typeface="Calibri" panose="020F0502020204030204" pitchFamily="34" charset="0"/>
              </a:rPr>
              <a:t> </a:t>
            </a:r>
            <a:r>
              <a:rPr lang="en-US" sz="1500" b="1" u="sng" dirty="0">
                <a:solidFill>
                  <a:schemeClr val="bg1"/>
                </a:solidFill>
                <a:latin typeface="Calibri" panose="020F0502020204030204" pitchFamily="34" charset="0"/>
              </a:rPr>
              <a:t>Statewide Ranking </a:t>
            </a:r>
          </a:p>
          <a:p>
            <a:pPr algn="ct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1600" dirty="0">
                <a:effectLst/>
                <a:latin typeface="Lucida Bright" panose="020406020505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 Box 223"/>
          <p:cNvSpPr txBox="1"/>
          <p:nvPr/>
        </p:nvSpPr>
        <p:spPr>
          <a:xfrm>
            <a:off x="8628630" y="1888962"/>
            <a:ext cx="869603" cy="61539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400" dirty="0">
                <a:effectLst/>
                <a:ea typeface="Calibri" panose="020F0502020204030204" pitchFamily="34" charset="0"/>
                <a:cs typeface="Times New Roman" panose="02020603050405020304" pitchFamily="18" charset="0"/>
              </a:rPr>
              <a:t>Entry</a:t>
            </a:r>
          </a:p>
          <a:p>
            <a:pPr marL="0" marR="0" algn="ctr">
              <a:spcBef>
                <a:spcPts val="0"/>
              </a:spcBef>
              <a:spcAft>
                <a:spcPts val="0"/>
              </a:spcAft>
            </a:pPr>
            <a:r>
              <a:rPr lang="en-US" sz="1400" dirty="0" smtClean="0">
                <a:effectLst/>
                <a:ea typeface="Calibri" panose="020F0502020204030204" pitchFamily="34" charset="0"/>
                <a:cs typeface="Times New Roman" panose="02020603050405020304" pitchFamily="18" charset="0"/>
              </a:rPr>
              <a:t>$13.79</a:t>
            </a:r>
            <a:endParaRPr lang="en-US" sz="1400"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1100" dirty="0">
                <a:effectLst/>
                <a:ea typeface="Calibri" panose="020F0502020204030204" pitchFamily="34" charset="0"/>
                <a:cs typeface="Times New Roman" panose="02020603050405020304" pitchFamily="18" charset="0"/>
              </a:rPr>
              <a:t> </a:t>
            </a:r>
          </a:p>
        </p:txBody>
      </p:sp>
      <p:pic>
        <p:nvPicPr>
          <p:cNvPr id="26" name="Picture 25" descr="Image result for dollar sign"/>
          <p:cNvPicPr/>
          <p:nvPr/>
        </p:nvPicPr>
        <p:blipFill>
          <a:blip r:embed="rId5" cstate="email">
            <a:extLst>
              <a:ext uri="{28A0092B-C50C-407E-A947-70E740481C1C}">
                <a14:useLocalDpi xmlns:a14="http://schemas.microsoft.com/office/drawing/2010/main"/>
              </a:ext>
            </a:extLst>
          </a:blip>
          <a:srcRect/>
          <a:stretch>
            <a:fillRect/>
          </a:stretch>
        </p:blipFill>
        <p:spPr bwMode="auto">
          <a:xfrm>
            <a:off x="9410866" y="1882821"/>
            <a:ext cx="657225" cy="657225"/>
          </a:xfrm>
          <a:prstGeom prst="rect">
            <a:avLst/>
          </a:prstGeom>
          <a:noFill/>
          <a:ln>
            <a:noFill/>
          </a:ln>
        </p:spPr>
      </p:pic>
      <p:sp>
        <p:nvSpPr>
          <p:cNvPr id="27" name="Text Box 11"/>
          <p:cNvSpPr txBox="1"/>
          <p:nvPr/>
        </p:nvSpPr>
        <p:spPr>
          <a:xfrm>
            <a:off x="9980724" y="1884542"/>
            <a:ext cx="1271587" cy="5715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400" dirty="0">
                <a:effectLst/>
                <a:ea typeface="Calibri" panose="020F0502020204030204" pitchFamily="34" charset="0"/>
                <a:cs typeface="Times New Roman" panose="02020603050405020304" pitchFamily="18" charset="0"/>
              </a:rPr>
              <a:t>Experienced</a:t>
            </a:r>
          </a:p>
          <a:p>
            <a:pPr marL="0" marR="0" algn="ctr">
              <a:spcBef>
                <a:spcPts val="0"/>
              </a:spcBef>
              <a:spcAft>
                <a:spcPts val="0"/>
              </a:spcAft>
            </a:pPr>
            <a:r>
              <a:rPr lang="en-US" sz="1400" dirty="0" smtClean="0">
                <a:effectLst/>
                <a:ea typeface="Calibri" panose="020F0502020204030204" pitchFamily="34" charset="0"/>
                <a:cs typeface="Times New Roman" panose="02020603050405020304" pitchFamily="18" charset="0"/>
              </a:rPr>
              <a:t>$26.57</a:t>
            </a:r>
            <a:endParaRPr lang="en-US" sz="1400" dirty="0">
              <a:effectLst/>
              <a:ea typeface="Calibri" panose="020F0502020204030204" pitchFamily="34" charset="0"/>
              <a:cs typeface="Times New Roman" panose="02020603050405020304" pitchFamily="18" charset="0"/>
            </a:endParaRPr>
          </a:p>
        </p:txBody>
      </p:sp>
      <p:sp>
        <p:nvSpPr>
          <p:cNvPr id="28" name="Text Box 196"/>
          <p:cNvSpPr txBox="1"/>
          <p:nvPr/>
        </p:nvSpPr>
        <p:spPr>
          <a:xfrm>
            <a:off x="9143101" y="3277031"/>
            <a:ext cx="1405032" cy="685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400" dirty="0" smtClean="0">
                <a:effectLst/>
                <a:ea typeface="Calibri" panose="020F0502020204030204" pitchFamily="34" charset="0"/>
                <a:cs typeface="Times New Roman" panose="02020603050405020304" pitchFamily="18" charset="0"/>
              </a:rPr>
              <a:t>10.18% </a:t>
            </a:r>
            <a:r>
              <a:rPr lang="en-US" sz="1400" dirty="0">
                <a:effectLst/>
                <a:ea typeface="Calibri" panose="020F0502020204030204" pitchFamily="34" charset="0"/>
                <a:cs typeface="Times New Roman" panose="02020603050405020304" pitchFamily="18" charset="0"/>
              </a:rPr>
              <a:t>increase</a:t>
            </a:r>
          </a:p>
          <a:p>
            <a:pPr marL="0" marR="0" algn="ctr">
              <a:spcBef>
                <a:spcPts val="0"/>
              </a:spcBef>
              <a:spcAft>
                <a:spcPts val="0"/>
              </a:spcAft>
            </a:pPr>
            <a:r>
              <a:rPr lang="en-US" sz="1400" dirty="0">
                <a:effectLst/>
                <a:ea typeface="Calibri" panose="020F0502020204030204" pitchFamily="34" charset="0"/>
                <a:cs typeface="Times New Roman" panose="02020603050405020304" pitchFamily="18" charset="0"/>
              </a:rPr>
              <a:t>(</a:t>
            </a:r>
            <a:r>
              <a:rPr lang="en-US" sz="1400" dirty="0" smtClean="0">
                <a:effectLst/>
                <a:ea typeface="Calibri" panose="020F0502020204030204" pitchFamily="34" charset="0"/>
                <a:cs typeface="Times New Roman" panose="02020603050405020304" pitchFamily="18" charset="0"/>
              </a:rPr>
              <a:t>2016-2026</a:t>
            </a:r>
            <a:r>
              <a:rPr lang="en-US" sz="1200" dirty="0" smtClean="0">
                <a:effectLst/>
                <a:ea typeface="Calibri" panose="020F0502020204030204" pitchFamily="34" charset="0"/>
                <a:cs typeface="Times New Roman" panose="02020603050405020304" pitchFamily="18" charset="0"/>
              </a:rPr>
              <a:t>)</a:t>
            </a:r>
            <a:endParaRPr lang="en-US" sz="1100" dirty="0">
              <a:effectLst/>
              <a:ea typeface="Calibri" panose="020F0502020204030204" pitchFamily="34" charset="0"/>
              <a:cs typeface="Times New Roman" panose="02020603050405020304" pitchFamily="18" charset="0"/>
            </a:endParaRPr>
          </a:p>
        </p:txBody>
      </p:sp>
      <p:sp>
        <p:nvSpPr>
          <p:cNvPr id="29" name="Up Arrow 28"/>
          <p:cNvSpPr/>
          <p:nvPr/>
        </p:nvSpPr>
        <p:spPr>
          <a:xfrm>
            <a:off x="10548133" y="3461740"/>
            <a:ext cx="361950" cy="485775"/>
          </a:xfrm>
          <a:prstGeom prst="upArrow">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7" name="Picture 6"/>
          <p:cNvPicPr>
            <a:picLocks noChangeAspect="1"/>
          </p:cNvPicPr>
          <p:nvPr/>
        </p:nvPicPr>
        <p:blipFill>
          <a:blip r:embed="rId6"/>
          <a:stretch>
            <a:fillRect/>
          </a:stretch>
        </p:blipFill>
        <p:spPr>
          <a:xfrm>
            <a:off x="9020341" y="4699816"/>
            <a:ext cx="2095500" cy="866775"/>
          </a:xfrm>
          <a:prstGeom prst="rect">
            <a:avLst/>
          </a:prstGeom>
        </p:spPr>
      </p:pic>
      <p:sp>
        <p:nvSpPr>
          <p:cNvPr id="9" name="AutoShape 2" descr="Image result for ekg technici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Image result for ekg technician"/>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b="14397"/>
          <a:stretch/>
        </p:blipFill>
        <p:spPr bwMode="auto">
          <a:xfrm>
            <a:off x="460375" y="4075723"/>
            <a:ext cx="7008478" cy="24109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307974" y="1518323"/>
            <a:ext cx="7774479" cy="2431435"/>
          </a:xfrm>
          <a:prstGeom prst="rect">
            <a:avLst/>
          </a:prstGeom>
        </p:spPr>
        <p:txBody>
          <a:bodyPr wrap="square">
            <a:spAutoFit/>
          </a:bodyPr>
          <a:lstStyle/>
          <a:p>
            <a:r>
              <a:rPr lang="en-US" sz="2800" dirty="0">
                <a:solidFill>
                  <a:srgbClr val="FFC000"/>
                </a:solidFill>
              </a:rPr>
              <a:t>Certified EKG Technician (CET)</a:t>
            </a:r>
          </a:p>
          <a:p>
            <a:r>
              <a:rPr lang="en-US" sz="2000" dirty="0"/>
              <a:t>National </a:t>
            </a:r>
            <a:r>
              <a:rPr lang="en-US" sz="2000" dirty="0" err="1"/>
              <a:t>Healthcareer</a:t>
            </a:r>
            <a:r>
              <a:rPr lang="en-US" sz="2000" dirty="0"/>
              <a:t> Association</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sz="1600" dirty="0"/>
              <a:t>Set-up and administer EKGs</a:t>
            </a:r>
          </a:p>
          <a:p>
            <a:pPr marL="285750" indent="-285750">
              <a:buFont typeface="Arial" panose="020B0604020202020204" pitchFamily="34" charset="0"/>
              <a:buChar char="•"/>
            </a:pPr>
            <a:r>
              <a:rPr lang="en-US" sz="1600" dirty="0"/>
              <a:t>Provides credentials to perform </a:t>
            </a:r>
            <a:r>
              <a:rPr lang="en-US" sz="1600" dirty="0" err="1"/>
              <a:t>Holter</a:t>
            </a:r>
            <a:r>
              <a:rPr lang="en-US" sz="1600" dirty="0"/>
              <a:t> monitoring and stress testing</a:t>
            </a:r>
          </a:p>
          <a:p>
            <a:pPr marL="285750" indent="-285750">
              <a:buFont typeface="Arial" panose="020B0604020202020204" pitchFamily="34" charset="0"/>
              <a:buChar char="•"/>
            </a:pPr>
            <a:r>
              <a:rPr lang="en-US" sz="1600" dirty="0"/>
              <a:t>Entry level jobs may include: cardiovascular technician, echo/cardiac technologist, patient care technician, telemetry technician, and monitor technician</a:t>
            </a:r>
          </a:p>
          <a:p>
            <a:pPr marL="285750" indent="-285750">
              <a:buFont typeface="Arial" panose="020B0604020202020204" pitchFamily="34" charset="0"/>
              <a:buChar char="•"/>
            </a:pPr>
            <a:r>
              <a:rPr lang="en-US" sz="1600" dirty="0"/>
              <a:t>NHA CET: https://www.nhanow.com/certifications/ekg-technician</a:t>
            </a:r>
          </a:p>
        </p:txBody>
      </p:sp>
    </p:spTree>
    <p:extLst>
      <p:ext uri="{BB962C8B-B14F-4D97-AF65-F5344CB8AC3E}">
        <p14:creationId xmlns:p14="http://schemas.microsoft.com/office/powerpoint/2010/main" val="38046823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12" name="TextBox 11"/>
          <p:cNvSpPr txBox="1"/>
          <p:nvPr/>
        </p:nvSpPr>
        <p:spPr>
          <a:xfrm>
            <a:off x="556330" y="1412803"/>
            <a:ext cx="11240683" cy="1292662"/>
          </a:xfrm>
          <a:prstGeom prst="rect">
            <a:avLst/>
          </a:prstGeom>
          <a:noFill/>
        </p:spPr>
        <p:txBody>
          <a:bodyPr wrap="square" rtlCol="0">
            <a:spAutoFit/>
          </a:bodyPr>
          <a:lstStyle/>
          <a:p>
            <a:pPr marL="285750" indent="-285750">
              <a:buFont typeface="Arial" panose="020B0604020202020204" pitchFamily="34" charset="0"/>
              <a:buChar char="•"/>
            </a:pPr>
            <a:r>
              <a:rPr lang="en-US" sz="2600" dirty="0" smtClean="0"/>
              <a:t>Award letters issued 06/08/2018</a:t>
            </a:r>
          </a:p>
          <a:p>
            <a:pPr marL="285750" indent="-285750">
              <a:buFont typeface="Arial" panose="020B0604020202020204" pitchFamily="34" charset="0"/>
              <a:buChar char="•"/>
            </a:pPr>
            <a:r>
              <a:rPr lang="en-US" sz="2600" dirty="0" smtClean="0"/>
              <a:t>Grant collaborations in process</a:t>
            </a:r>
          </a:p>
          <a:p>
            <a:pPr marL="285750" indent="-285750">
              <a:buFont typeface="Arial" panose="020B0604020202020204" pitchFamily="34" charset="0"/>
              <a:buChar char="•"/>
            </a:pPr>
            <a:r>
              <a:rPr lang="en-US" sz="2600" dirty="0" smtClean="0"/>
              <a:t>WorkINdiana Professional Development training underway</a:t>
            </a:r>
            <a:endParaRPr lang="en-US" sz="2600" dirty="0"/>
          </a:p>
        </p:txBody>
      </p:sp>
      <p:sp>
        <p:nvSpPr>
          <p:cNvPr id="31" name="Title 1"/>
          <p:cNvSpPr>
            <a:spLocks noGrp="1"/>
          </p:cNvSpPr>
          <p:nvPr>
            <p:ph type="title"/>
          </p:nvPr>
        </p:nvSpPr>
        <p:spPr>
          <a:xfrm>
            <a:off x="3296089" y="337910"/>
            <a:ext cx="8610600" cy="1293028"/>
          </a:xfrm>
        </p:spPr>
        <p:txBody>
          <a:bodyPr/>
          <a:lstStyle/>
          <a:p>
            <a:r>
              <a:rPr lang="en-US" dirty="0" smtClean="0">
                <a:solidFill>
                  <a:srgbClr val="FFC000"/>
                </a:solidFill>
              </a:rPr>
              <a:t>2018-2019 Program Year RFA</a:t>
            </a:r>
            <a:endParaRPr lang="en-US" dirty="0"/>
          </a:p>
        </p:txBody>
      </p:sp>
      <p:sp>
        <p:nvSpPr>
          <p:cNvPr id="20" name="Rounded Rectangle 19"/>
          <p:cNvSpPr/>
          <p:nvPr/>
        </p:nvSpPr>
        <p:spPr>
          <a:xfrm>
            <a:off x="103555" y="4606418"/>
            <a:ext cx="3783510" cy="17438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4208444" y="4629937"/>
            <a:ext cx="3788517" cy="17203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8298678" y="4596625"/>
            <a:ext cx="3782183" cy="17203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590947" y="4075689"/>
            <a:ext cx="1197644" cy="523220"/>
          </a:xfrm>
          <a:prstGeom prst="rect">
            <a:avLst/>
          </a:prstGeom>
          <a:noFill/>
        </p:spPr>
        <p:txBody>
          <a:bodyPr wrap="square" rtlCol="0">
            <a:spAutoFit/>
          </a:bodyPr>
          <a:lstStyle/>
          <a:p>
            <a:r>
              <a:rPr lang="en-US" sz="2800" b="1" dirty="0" smtClean="0">
                <a:solidFill>
                  <a:srgbClr val="FFC000"/>
                </a:solidFill>
              </a:rPr>
              <a:t>South</a:t>
            </a:r>
            <a:endParaRPr lang="en-US" sz="2800" b="1" dirty="0">
              <a:solidFill>
                <a:srgbClr val="FFC000"/>
              </a:solidFill>
            </a:endParaRPr>
          </a:p>
        </p:txBody>
      </p:sp>
      <p:sp>
        <p:nvSpPr>
          <p:cNvPr id="34" name="TextBox 33"/>
          <p:cNvSpPr txBox="1"/>
          <p:nvPr/>
        </p:nvSpPr>
        <p:spPr>
          <a:xfrm>
            <a:off x="1378358" y="4062668"/>
            <a:ext cx="1197644" cy="523220"/>
          </a:xfrm>
          <a:prstGeom prst="rect">
            <a:avLst/>
          </a:prstGeom>
          <a:noFill/>
        </p:spPr>
        <p:txBody>
          <a:bodyPr wrap="square" rtlCol="0">
            <a:spAutoFit/>
          </a:bodyPr>
          <a:lstStyle/>
          <a:p>
            <a:r>
              <a:rPr lang="en-US" sz="2800" b="1" dirty="0" smtClean="0">
                <a:solidFill>
                  <a:srgbClr val="FFC000"/>
                </a:solidFill>
              </a:rPr>
              <a:t>North</a:t>
            </a:r>
            <a:endParaRPr lang="en-US" sz="2800" b="1" dirty="0">
              <a:solidFill>
                <a:srgbClr val="FFC000"/>
              </a:solidFill>
            </a:endParaRPr>
          </a:p>
        </p:txBody>
      </p:sp>
      <p:sp>
        <p:nvSpPr>
          <p:cNvPr id="35" name="TextBox 34"/>
          <p:cNvSpPr txBox="1"/>
          <p:nvPr/>
        </p:nvSpPr>
        <p:spPr>
          <a:xfrm>
            <a:off x="5413062" y="4103896"/>
            <a:ext cx="1889948" cy="523220"/>
          </a:xfrm>
          <a:prstGeom prst="rect">
            <a:avLst/>
          </a:prstGeom>
          <a:noFill/>
        </p:spPr>
        <p:txBody>
          <a:bodyPr wrap="square" rtlCol="0">
            <a:spAutoFit/>
          </a:bodyPr>
          <a:lstStyle/>
          <a:p>
            <a:r>
              <a:rPr lang="en-US" sz="2800" b="1" dirty="0" smtClean="0">
                <a:solidFill>
                  <a:srgbClr val="FFC000"/>
                </a:solidFill>
              </a:rPr>
              <a:t>Central</a:t>
            </a:r>
            <a:endParaRPr lang="en-US" sz="2800" b="1" dirty="0">
              <a:solidFill>
                <a:srgbClr val="FFC000"/>
              </a:solidFill>
            </a:endParaRPr>
          </a:p>
        </p:txBody>
      </p:sp>
      <p:sp>
        <p:nvSpPr>
          <p:cNvPr id="23" name="TextBox 22"/>
          <p:cNvSpPr txBox="1"/>
          <p:nvPr/>
        </p:nvSpPr>
        <p:spPr>
          <a:xfrm>
            <a:off x="177448" y="4647478"/>
            <a:ext cx="3608228" cy="1354217"/>
          </a:xfrm>
          <a:prstGeom prst="rect">
            <a:avLst/>
          </a:prstGeom>
          <a:noFill/>
        </p:spPr>
        <p:txBody>
          <a:bodyPr wrap="square" rtlCol="0">
            <a:spAutoFit/>
          </a:bodyPr>
          <a:lstStyle/>
          <a:p>
            <a:pPr algn="ctr"/>
            <a:r>
              <a:rPr lang="en-US" b="1" dirty="0" smtClean="0">
                <a:solidFill>
                  <a:srgbClr val="0033CC"/>
                </a:solidFill>
              </a:rPr>
              <a:t>07/31/18 – 10 a.m. – 3 p.m</a:t>
            </a:r>
            <a:r>
              <a:rPr lang="en-US" dirty="0" smtClean="0">
                <a:solidFill>
                  <a:srgbClr val="0033CC"/>
                </a:solidFill>
              </a:rPr>
              <a:t>. </a:t>
            </a:r>
          </a:p>
          <a:p>
            <a:pPr algn="ctr"/>
            <a:endParaRPr lang="en-US" sz="1000" dirty="0">
              <a:solidFill>
                <a:schemeClr val="bg1"/>
              </a:solidFill>
            </a:endParaRPr>
          </a:p>
          <a:p>
            <a:pPr algn="ctr"/>
            <a:r>
              <a:rPr lang="en-US" b="1" dirty="0" smtClean="0">
                <a:solidFill>
                  <a:schemeClr val="bg1"/>
                </a:solidFill>
              </a:rPr>
              <a:t>Elkhart </a:t>
            </a:r>
            <a:r>
              <a:rPr lang="en-US" b="1" dirty="0">
                <a:solidFill>
                  <a:schemeClr val="bg1"/>
                </a:solidFill>
              </a:rPr>
              <a:t>Community Schools</a:t>
            </a:r>
          </a:p>
          <a:p>
            <a:pPr algn="ctr"/>
            <a:r>
              <a:rPr lang="en-US" dirty="0">
                <a:solidFill>
                  <a:schemeClr val="bg1"/>
                </a:solidFill>
              </a:rPr>
              <a:t>2424 California Road</a:t>
            </a:r>
          </a:p>
          <a:p>
            <a:pPr algn="ctr"/>
            <a:r>
              <a:rPr lang="en-US" dirty="0">
                <a:solidFill>
                  <a:schemeClr val="bg1"/>
                </a:solidFill>
              </a:rPr>
              <a:t>Elkhart, IN 46514</a:t>
            </a:r>
          </a:p>
        </p:txBody>
      </p:sp>
      <p:sp>
        <p:nvSpPr>
          <p:cNvPr id="36" name="TextBox 35"/>
          <p:cNvSpPr txBox="1"/>
          <p:nvPr/>
        </p:nvSpPr>
        <p:spPr>
          <a:xfrm>
            <a:off x="3936475" y="4832245"/>
            <a:ext cx="4260814" cy="1200329"/>
          </a:xfrm>
          <a:prstGeom prst="rect">
            <a:avLst/>
          </a:prstGeom>
          <a:noFill/>
        </p:spPr>
        <p:txBody>
          <a:bodyPr wrap="square" rtlCol="0">
            <a:spAutoFit/>
          </a:bodyPr>
          <a:lstStyle/>
          <a:p>
            <a:pPr algn="ctr"/>
            <a:r>
              <a:rPr lang="en-US" sz="7200" b="1" dirty="0" smtClean="0">
                <a:solidFill>
                  <a:srgbClr val="FF0000"/>
                </a:solidFill>
                <a:latin typeface="Segoe Print" panose="02000600000000000000" pitchFamily="2" charset="0"/>
              </a:rPr>
              <a:t>FULL</a:t>
            </a:r>
            <a:endParaRPr lang="en-US" sz="7200" b="1" dirty="0">
              <a:solidFill>
                <a:srgbClr val="FF0000"/>
              </a:solidFill>
              <a:latin typeface="Segoe Print" panose="02000600000000000000" pitchFamily="2" charset="0"/>
            </a:endParaRPr>
          </a:p>
        </p:txBody>
      </p:sp>
      <p:sp>
        <p:nvSpPr>
          <p:cNvPr id="37" name="TextBox 36"/>
          <p:cNvSpPr txBox="1"/>
          <p:nvPr/>
        </p:nvSpPr>
        <p:spPr>
          <a:xfrm>
            <a:off x="7780776" y="4601193"/>
            <a:ext cx="4988884" cy="1631216"/>
          </a:xfrm>
          <a:prstGeom prst="rect">
            <a:avLst/>
          </a:prstGeom>
          <a:noFill/>
        </p:spPr>
        <p:txBody>
          <a:bodyPr wrap="square" rtlCol="0">
            <a:spAutoFit/>
          </a:bodyPr>
          <a:lstStyle/>
          <a:p>
            <a:pPr algn="ctr"/>
            <a:r>
              <a:rPr lang="en-US" b="1" dirty="0" smtClean="0">
                <a:solidFill>
                  <a:srgbClr val="0033CC"/>
                </a:solidFill>
              </a:rPr>
              <a:t>08/02/18 – 10 a.m. – 3 p.m.</a:t>
            </a:r>
          </a:p>
          <a:p>
            <a:pPr algn="ctr"/>
            <a:endParaRPr lang="en-US" sz="1000" b="1" u="sng" dirty="0">
              <a:solidFill>
                <a:schemeClr val="bg1"/>
              </a:solidFill>
            </a:endParaRPr>
          </a:p>
          <a:p>
            <a:pPr algn="ctr"/>
            <a:r>
              <a:rPr lang="en-US" b="1" dirty="0">
                <a:solidFill>
                  <a:schemeClr val="bg1"/>
                </a:solidFill>
              </a:rPr>
              <a:t>Vincennes </a:t>
            </a:r>
            <a:r>
              <a:rPr lang="en-US" b="1" dirty="0" smtClean="0">
                <a:solidFill>
                  <a:schemeClr val="bg1"/>
                </a:solidFill>
              </a:rPr>
              <a:t>University</a:t>
            </a:r>
          </a:p>
          <a:p>
            <a:pPr algn="ctr"/>
            <a:r>
              <a:rPr lang="en-US" dirty="0" smtClean="0">
                <a:solidFill>
                  <a:schemeClr val="bg1"/>
                </a:solidFill>
              </a:rPr>
              <a:t>Gibson </a:t>
            </a:r>
            <a:r>
              <a:rPr lang="en-US" dirty="0">
                <a:solidFill>
                  <a:schemeClr val="bg1"/>
                </a:solidFill>
              </a:rPr>
              <a:t>County </a:t>
            </a:r>
            <a:r>
              <a:rPr lang="en-US" dirty="0" smtClean="0">
                <a:solidFill>
                  <a:schemeClr val="bg1"/>
                </a:solidFill>
              </a:rPr>
              <a:t>Center</a:t>
            </a:r>
          </a:p>
          <a:p>
            <a:pPr algn="ctr"/>
            <a:r>
              <a:rPr lang="en-US" dirty="0" smtClean="0">
                <a:solidFill>
                  <a:schemeClr val="bg1"/>
                </a:solidFill>
              </a:rPr>
              <a:t>8100 </a:t>
            </a:r>
            <a:r>
              <a:rPr lang="en-US" dirty="0">
                <a:solidFill>
                  <a:schemeClr val="bg1"/>
                </a:solidFill>
              </a:rPr>
              <a:t>US Highway 41</a:t>
            </a:r>
          </a:p>
          <a:p>
            <a:pPr algn="ctr"/>
            <a:r>
              <a:rPr lang="en-US" dirty="0">
                <a:solidFill>
                  <a:schemeClr val="bg1"/>
                </a:solidFill>
              </a:rPr>
              <a:t>Fort Branch, IN 47648</a:t>
            </a:r>
          </a:p>
        </p:txBody>
      </p:sp>
      <p:sp>
        <p:nvSpPr>
          <p:cNvPr id="24" name="TextBox 23"/>
          <p:cNvSpPr txBox="1"/>
          <p:nvPr/>
        </p:nvSpPr>
        <p:spPr>
          <a:xfrm>
            <a:off x="385718" y="2944407"/>
            <a:ext cx="11713339" cy="1107996"/>
          </a:xfrm>
          <a:prstGeom prst="rect">
            <a:avLst/>
          </a:prstGeom>
          <a:noFill/>
        </p:spPr>
        <p:txBody>
          <a:bodyPr wrap="square" rtlCol="0">
            <a:spAutoFit/>
          </a:bodyPr>
          <a:lstStyle/>
          <a:p>
            <a:r>
              <a:rPr lang="en-US" sz="2200" dirty="0" smtClean="0"/>
              <a:t>Register at </a:t>
            </a:r>
            <a:r>
              <a:rPr lang="en-US" sz="2200" dirty="0" smtClean="0">
                <a:hlinkClick r:id="rId4"/>
              </a:rPr>
              <a:t>WorkINdiana@dwd.in.gov</a:t>
            </a:r>
            <a:r>
              <a:rPr lang="en-US" sz="2200" dirty="0" smtClean="0"/>
              <a:t> by 07/20/2018</a:t>
            </a:r>
          </a:p>
          <a:p>
            <a:r>
              <a:rPr lang="en-US" sz="2200" dirty="0" smtClean="0"/>
              <a:t>Include attendee(s) name, position title, and training location</a:t>
            </a:r>
          </a:p>
          <a:p>
            <a:r>
              <a:rPr lang="en-US" sz="2200" dirty="0" smtClean="0"/>
              <a:t>Attendees should be limited to the grantee’s grant, fiscal, and data point of contact</a:t>
            </a:r>
          </a:p>
        </p:txBody>
      </p:sp>
      <p:cxnSp>
        <p:nvCxnSpPr>
          <p:cNvPr id="3" name="Straight Connector 2"/>
          <p:cNvCxnSpPr/>
          <p:nvPr/>
        </p:nvCxnSpPr>
        <p:spPr>
          <a:xfrm flipV="1">
            <a:off x="556330" y="2794094"/>
            <a:ext cx="10867292" cy="468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357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82403" y="480607"/>
            <a:ext cx="2850401" cy="2627506"/>
          </a:xfrm>
          <a:prstGeom prst="rect">
            <a:avLst/>
          </a:prstGeom>
          <a:ln>
            <a:solidFill>
              <a:schemeClr val="tx1"/>
            </a:solidFill>
          </a:ln>
        </p:spPr>
      </p:pic>
      <p:sp>
        <p:nvSpPr>
          <p:cNvPr id="4" name="Rectangle 3"/>
          <p:cNvSpPr/>
          <p:nvPr/>
        </p:nvSpPr>
        <p:spPr>
          <a:xfrm>
            <a:off x="389969" y="2822751"/>
            <a:ext cx="11061934" cy="4154984"/>
          </a:xfrm>
          <a:prstGeom prst="rect">
            <a:avLst/>
          </a:prstGeom>
        </p:spPr>
        <p:txBody>
          <a:bodyPr wrap="square">
            <a:spAutoFit/>
          </a:bodyPr>
          <a:lstStyle/>
          <a:p>
            <a:r>
              <a:rPr lang="en-US" sz="2800" dirty="0" smtClean="0">
                <a:solidFill>
                  <a:srgbClr val="FFC000"/>
                </a:solidFill>
              </a:rPr>
              <a:t>TABE 11 &amp; 12</a:t>
            </a:r>
          </a:p>
          <a:p>
            <a:r>
              <a:rPr lang="en-US" sz="3200" dirty="0" smtClean="0"/>
              <a:t>+</a:t>
            </a:r>
            <a:r>
              <a:rPr lang="en-US" sz="1600" dirty="0" smtClean="0"/>
              <a:t> “If </a:t>
            </a:r>
            <a:r>
              <a:rPr lang="en-US" sz="1600" dirty="0"/>
              <a:t>a student scores more than one NRS level above the targeted level, then a (+) sign will appear next to the scale score and </a:t>
            </a:r>
            <a:r>
              <a:rPr lang="en-US" sz="1600" dirty="0" smtClean="0"/>
              <a:t>their score </a:t>
            </a:r>
            <a:r>
              <a:rPr lang="en-US" sz="1600" dirty="0"/>
              <a:t>will be set to the highest possible scale score, which is one above the targeted level. In this case, students may want to </a:t>
            </a:r>
            <a:r>
              <a:rPr lang="en-US" sz="1600" dirty="0" smtClean="0"/>
              <a:t>test with </a:t>
            </a:r>
            <a:r>
              <a:rPr lang="en-US" sz="1600" dirty="0"/>
              <a:t>a higher TABE test in order to better assess their ability</a:t>
            </a:r>
            <a:r>
              <a:rPr lang="en-US" sz="1600" dirty="0" smtClean="0"/>
              <a:t>.”</a:t>
            </a:r>
            <a:endParaRPr lang="en-US" sz="1600" dirty="0"/>
          </a:p>
          <a:p>
            <a:endParaRPr lang="en-US" sz="800" dirty="0" smtClean="0"/>
          </a:p>
          <a:p>
            <a:r>
              <a:rPr lang="en-US" sz="3200" dirty="0" smtClean="0"/>
              <a:t>- </a:t>
            </a:r>
            <a:r>
              <a:rPr lang="en-US" sz="1600" dirty="0"/>
              <a:t>“The minus signs on TABE scale scores are </a:t>
            </a:r>
            <a:r>
              <a:rPr lang="en-US" sz="1600" dirty="0" smtClean="0"/>
              <a:t>simply </a:t>
            </a:r>
            <a:r>
              <a:rPr lang="en-US" sz="1600" dirty="0"/>
              <a:t>a visual cue for teachers that a student was close to an </a:t>
            </a:r>
            <a:r>
              <a:rPr lang="en-US" sz="1600" dirty="0">
                <a:solidFill>
                  <a:srgbClr val="FFC000"/>
                </a:solidFill>
              </a:rPr>
              <a:t>Out of Range </a:t>
            </a:r>
            <a:r>
              <a:rPr lang="en-US" sz="1600" dirty="0"/>
              <a:t>score on the low end of the range for that specific level.  This visual cue will help teachers </a:t>
            </a:r>
            <a:r>
              <a:rPr lang="en-US" sz="1600" dirty="0" smtClean="0"/>
              <a:t>possibly </a:t>
            </a:r>
            <a:r>
              <a:rPr lang="en-US" sz="1600" dirty="0"/>
              <a:t>prepare for students that might have longer learning paths before being ready to post test and demonstrate a gain to the next NRS level. </a:t>
            </a:r>
            <a:r>
              <a:rPr lang="en-US" sz="1600" dirty="0" smtClean="0"/>
              <a:t>Typically </a:t>
            </a:r>
            <a:r>
              <a:rPr lang="en-US" sz="1600" dirty="0"/>
              <a:t>a student with a minus sign would not be a student that would be entered into a fast track or accelerated program.”</a:t>
            </a:r>
          </a:p>
          <a:p>
            <a:endParaRPr lang="en-US" sz="1600" dirty="0" smtClean="0"/>
          </a:p>
          <a:p>
            <a:r>
              <a:rPr lang="en-US" sz="2800" dirty="0" smtClean="0">
                <a:solidFill>
                  <a:srgbClr val="FFC000"/>
                </a:solidFill>
              </a:rPr>
              <a:t>Online | Paper-based |Scale Scores | Grade Levels</a:t>
            </a:r>
          </a:p>
          <a:p>
            <a:endParaRPr lang="en-US" sz="1600" dirty="0"/>
          </a:p>
        </p:txBody>
      </p:sp>
      <p:sp>
        <p:nvSpPr>
          <p:cNvPr id="9" name="TextBox 8"/>
          <p:cNvSpPr txBox="1"/>
          <p:nvPr/>
        </p:nvSpPr>
        <p:spPr>
          <a:xfrm>
            <a:off x="389969" y="1219048"/>
            <a:ext cx="7494632" cy="1538883"/>
          </a:xfrm>
          <a:prstGeom prst="rect">
            <a:avLst/>
          </a:prstGeom>
          <a:noFill/>
        </p:spPr>
        <p:txBody>
          <a:bodyPr wrap="square" rtlCol="0">
            <a:spAutoFit/>
          </a:bodyPr>
          <a:lstStyle/>
          <a:p>
            <a:r>
              <a:rPr lang="en-US" sz="6600" dirty="0" smtClean="0"/>
              <a:t>InTERS</a:t>
            </a:r>
          </a:p>
          <a:p>
            <a:r>
              <a:rPr lang="en-US" sz="2800" dirty="0" smtClean="0">
                <a:solidFill>
                  <a:srgbClr val="FFC000"/>
                </a:solidFill>
              </a:rPr>
              <a:t>ADULT EDUCATION UPDATES, TRAININGS</a:t>
            </a:r>
            <a:endParaRPr lang="en-US" sz="2800" dirty="0">
              <a:solidFill>
                <a:srgbClr val="FFC000"/>
              </a:solidFill>
            </a:endParaRPr>
          </a:p>
        </p:txBody>
      </p:sp>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74834" y="703134"/>
            <a:ext cx="1446102" cy="1383438"/>
          </a:xfrm>
          <a:prstGeom prst="rect">
            <a:avLst/>
          </a:prstGeom>
          <a:ln>
            <a:solidFill>
              <a:schemeClr val="bg1"/>
            </a:solidFill>
          </a:ln>
        </p:spPr>
      </p:pic>
    </p:spTree>
    <p:extLst>
      <p:ext uri="{BB962C8B-B14F-4D97-AF65-F5344CB8AC3E}">
        <p14:creationId xmlns:p14="http://schemas.microsoft.com/office/powerpoint/2010/main" val="39107557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925910" y="780840"/>
            <a:ext cx="3609465" cy="3327213"/>
          </a:xfrm>
          <a:prstGeom prst="rect">
            <a:avLst/>
          </a:prstGeom>
        </p:spPr>
      </p:pic>
      <p:sp>
        <p:nvSpPr>
          <p:cNvPr id="4" name="Rectangle 3"/>
          <p:cNvSpPr/>
          <p:nvPr/>
        </p:nvSpPr>
        <p:spPr>
          <a:xfrm>
            <a:off x="473441" y="3129903"/>
            <a:ext cx="11061934" cy="2123658"/>
          </a:xfrm>
          <a:prstGeom prst="rect">
            <a:avLst/>
          </a:prstGeom>
        </p:spPr>
        <p:txBody>
          <a:bodyPr wrap="square">
            <a:spAutoFit/>
          </a:bodyPr>
          <a:lstStyle/>
          <a:p>
            <a:r>
              <a:rPr lang="en-US" sz="2800" dirty="0" smtClean="0">
                <a:solidFill>
                  <a:srgbClr val="FFC000"/>
                </a:solidFill>
              </a:rPr>
              <a:t>TABE 11 &amp; 12</a:t>
            </a:r>
          </a:p>
          <a:p>
            <a:endParaRPr lang="en-US" sz="1600" dirty="0" smtClean="0"/>
          </a:p>
          <a:p>
            <a:r>
              <a:rPr lang="en-US" sz="4400" dirty="0" smtClean="0"/>
              <a:t>L (Literacy) – </a:t>
            </a:r>
          </a:p>
          <a:p>
            <a:r>
              <a:rPr lang="en-US" sz="4000" dirty="0" smtClean="0"/>
              <a:t>Available only in paper &amp; pencil</a:t>
            </a:r>
            <a:endParaRPr lang="en-US" sz="4000" dirty="0"/>
          </a:p>
        </p:txBody>
      </p:sp>
      <p:sp>
        <p:nvSpPr>
          <p:cNvPr id="9" name="TextBox 8"/>
          <p:cNvSpPr txBox="1"/>
          <p:nvPr/>
        </p:nvSpPr>
        <p:spPr>
          <a:xfrm>
            <a:off x="427642" y="1222838"/>
            <a:ext cx="7494632" cy="1631216"/>
          </a:xfrm>
          <a:prstGeom prst="rect">
            <a:avLst/>
          </a:prstGeom>
          <a:noFill/>
        </p:spPr>
        <p:txBody>
          <a:bodyPr wrap="square" rtlCol="0">
            <a:spAutoFit/>
          </a:bodyPr>
          <a:lstStyle/>
          <a:p>
            <a:r>
              <a:rPr lang="en-US" sz="7200" dirty="0" smtClean="0"/>
              <a:t>InTERS</a:t>
            </a:r>
          </a:p>
          <a:p>
            <a:r>
              <a:rPr lang="en-US" sz="2800" dirty="0" smtClean="0">
                <a:solidFill>
                  <a:srgbClr val="FFC000"/>
                </a:solidFill>
              </a:rPr>
              <a:t>ADULT EDUCATION UPDATES, TRAININGS</a:t>
            </a:r>
            <a:endParaRPr lang="en-US" sz="2800" dirty="0">
              <a:solidFill>
                <a:srgbClr val="FFC000"/>
              </a:solidFill>
            </a:endParaRPr>
          </a:p>
        </p:txBody>
      </p:sp>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58306" y="3035983"/>
            <a:ext cx="1446102" cy="1383438"/>
          </a:xfrm>
          <a:prstGeom prst="rect">
            <a:avLst/>
          </a:prstGeom>
          <a:ln>
            <a:solidFill>
              <a:schemeClr val="bg1"/>
            </a:solidFill>
          </a:ln>
        </p:spPr>
      </p:pic>
      <p:sp>
        <p:nvSpPr>
          <p:cNvPr id="2" name="Rectangle 1"/>
          <p:cNvSpPr/>
          <p:nvPr/>
        </p:nvSpPr>
        <p:spPr>
          <a:xfrm>
            <a:off x="473440" y="5445731"/>
            <a:ext cx="7992134" cy="861774"/>
          </a:xfrm>
          <a:prstGeom prst="rect">
            <a:avLst/>
          </a:prstGeom>
          <a:solidFill>
            <a:srgbClr val="FFC000"/>
          </a:solidFill>
          <a:effectLst>
            <a:reflection blurRad="6350" stA="50000" endA="300" endPos="55000" dir="5400000" sy="-100000" algn="bl" rotWithShape="0"/>
          </a:effectLst>
        </p:spPr>
        <p:txBody>
          <a:bodyPr wrap="square">
            <a:spAutoFit/>
          </a:bodyPr>
          <a:lstStyle/>
          <a:p>
            <a:r>
              <a:rPr lang="en-US" dirty="0">
                <a:solidFill>
                  <a:schemeClr val="bg1"/>
                </a:solidFill>
              </a:rPr>
              <a:t>“TABE </a:t>
            </a:r>
            <a:r>
              <a:rPr lang="en-US" b="1" i="1" dirty="0">
                <a:solidFill>
                  <a:schemeClr val="bg1"/>
                </a:solidFill>
              </a:rPr>
              <a:t>cannot</a:t>
            </a:r>
            <a:r>
              <a:rPr lang="en-US" b="1" dirty="0">
                <a:solidFill>
                  <a:schemeClr val="bg1"/>
                </a:solidFill>
              </a:rPr>
              <a:t> </a:t>
            </a:r>
            <a:r>
              <a:rPr lang="en-US" dirty="0">
                <a:solidFill>
                  <a:schemeClr val="bg1"/>
                </a:solidFill>
              </a:rPr>
              <a:t>measure some types of skills that an adult . . . may need to succeed in school, on the job, in the community, and in public life.” </a:t>
            </a:r>
            <a:r>
              <a:rPr lang="en-US" sz="1400" dirty="0">
                <a:solidFill>
                  <a:schemeClr val="bg1"/>
                </a:solidFill>
              </a:rPr>
              <a:t>Source Data Recognition Corporation | CTB</a:t>
            </a:r>
          </a:p>
        </p:txBody>
      </p:sp>
    </p:spTree>
    <p:extLst>
      <p:ext uri="{BB962C8B-B14F-4D97-AF65-F5344CB8AC3E}">
        <p14:creationId xmlns:p14="http://schemas.microsoft.com/office/powerpoint/2010/main" val="4535561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sp>
        <p:nvSpPr>
          <p:cNvPr id="11" name="Rectangle 10"/>
          <p:cNvSpPr/>
          <p:nvPr/>
        </p:nvSpPr>
        <p:spPr>
          <a:xfrm>
            <a:off x="4977427" y="621166"/>
            <a:ext cx="6608255" cy="1323439"/>
          </a:xfrm>
          <a:prstGeom prst="rect">
            <a:avLst/>
          </a:prstGeom>
        </p:spPr>
        <p:txBody>
          <a:bodyPr wrap="square">
            <a:spAutoFit/>
          </a:bodyPr>
          <a:lstStyle/>
          <a:p>
            <a:pPr algn="ctr"/>
            <a:r>
              <a:rPr lang="en-US" sz="4000" dirty="0">
                <a:solidFill>
                  <a:schemeClr val="tx2"/>
                </a:solidFill>
              </a:rPr>
              <a:t>JAG Indiana honored </a:t>
            </a:r>
            <a:r>
              <a:rPr lang="en-US" sz="4000" dirty="0" smtClean="0">
                <a:solidFill>
                  <a:schemeClr val="tx2"/>
                </a:solidFill>
              </a:rPr>
              <a:t>at </a:t>
            </a:r>
            <a:r>
              <a:rPr lang="en-US" sz="4000" dirty="0">
                <a:solidFill>
                  <a:schemeClr val="tx2"/>
                </a:solidFill>
              </a:rPr>
              <a:t>National Training Seminar</a:t>
            </a:r>
            <a:endParaRPr lang="en-US" sz="4000" dirty="0"/>
          </a:p>
        </p:txBody>
      </p:sp>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1170" y="1543935"/>
            <a:ext cx="3276600" cy="2457450"/>
          </a:xfrm>
          <a:prstGeom prst="rect">
            <a:avLst/>
          </a:prstGeom>
          <a:ln>
            <a:solidFill>
              <a:schemeClr val="tx1"/>
            </a:solidFill>
          </a:ln>
          <a:effectLst/>
        </p:spPr>
      </p:pic>
      <p:pic>
        <p:nvPicPr>
          <p:cNvPr id="14" name="Picture 1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6696" y="4256255"/>
            <a:ext cx="3276600" cy="2228850"/>
          </a:xfrm>
          <a:prstGeom prst="rect">
            <a:avLst/>
          </a:prstGeom>
          <a:ln>
            <a:solidFill>
              <a:schemeClr val="tx1"/>
            </a:solidFill>
          </a:ln>
          <a:effectLst/>
        </p:spPr>
      </p:pic>
      <p:pic>
        <p:nvPicPr>
          <p:cNvPr id="15" name="Picture 1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5400000">
            <a:off x="3883670" y="5155238"/>
            <a:ext cx="1691111" cy="1059078"/>
          </a:xfrm>
          <a:prstGeom prst="rect">
            <a:avLst/>
          </a:prstGeom>
          <a:ln>
            <a:solidFill>
              <a:schemeClr val="tx1"/>
            </a:solidFill>
          </a:ln>
          <a:effectLst/>
        </p:spPr>
      </p:pic>
      <p:pic>
        <p:nvPicPr>
          <p:cNvPr id="16" name="Picture 1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99687" y="2148847"/>
            <a:ext cx="3669951" cy="2507451"/>
          </a:xfrm>
          <a:prstGeom prst="rect">
            <a:avLst/>
          </a:prstGeom>
          <a:ln>
            <a:solidFill>
              <a:schemeClr val="tx1"/>
            </a:solidFill>
          </a:ln>
          <a:effectLst/>
        </p:spPr>
      </p:pic>
      <p:pic>
        <p:nvPicPr>
          <p:cNvPr id="18" name="Picture 17"/>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205935" y="2177968"/>
            <a:ext cx="3427590" cy="2505618"/>
          </a:xfrm>
          <a:prstGeom prst="rect">
            <a:avLst/>
          </a:prstGeom>
          <a:ln>
            <a:solidFill>
              <a:schemeClr val="tx1"/>
            </a:solidFill>
          </a:ln>
          <a:effectLst/>
        </p:spPr>
      </p:pic>
      <p:sp>
        <p:nvSpPr>
          <p:cNvPr id="12" name="TextBox 11"/>
          <p:cNvSpPr txBox="1"/>
          <p:nvPr/>
        </p:nvSpPr>
        <p:spPr>
          <a:xfrm>
            <a:off x="5512755" y="4929095"/>
            <a:ext cx="6222045" cy="584775"/>
          </a:xfrm>
          <a:prstGeom prst="rect">
            <a:avLst/>
          </a:prstGeom>
          <a:noFill/>
        </p:spPr>
        <p:txBody>
          <a:bodyPr wrap="square" rtlCol="0">
            <a:spAutoFit/>
          </a:bodyPr>
          <a:lstStyle/>
          <a:p>
            <a:r>
              <a:rPr lang="en-US" sz="3150" dirty="0" smtClean="0"/>
              <a:t>INDIANA FIRST PLACE</a:t>
            </a:r>
            <a:endParaRPr lang="en-US" sz="3150" dirty="0"/>
          </a:p>
        </p:txBody>
      </p:sp>
      <p:pic>
        <p:nvPicPr>
          <p:cNvPr id="19" name="Picture 18"/>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5661696" y="5568585"/>
            <a:ext cx="3946853" cy="851386"/>
          </a:xfrm>
          <a:prstGeom prst="rect">
            <a:avLst/>
          </a:prstGeom>
          <a:ln>
            <a:solidFill>
              <a:schemeClr val="bg1"/>
            </a:solidFill>
          </a:ln>
        </p:spPr>
      </p:pic>
    </p:spTree>
    <p:extLst>
      <p:ext uri="{BB962C8B-B14F-4D97-AF65-F5344CB8AC3E}">
        <p14:creationId xmlns:p14="http://schemas.microsoft.com/office/powerpoint/2010/main" val="395702310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graphicFrame>
        <p:nvGraphicFramePr>
          <p:cNvPr id="12" name="Chart 11"/>
          <p:cNvGraphicFramePr>
            <a:graphicFrameLocks/>
          </p:cNvGraphicFramePr>
          <p:nvPr>
            <p:extLst>
              <p:ext uri="{D42A27DB-BD31-4B8C-83A1-F6EECF244321}">
                <p14:modId xmlns:p14="http://schemas.microsoft.com/office/powerpoint/2010/main" val="3614688737"/>
              </p:ext>
            </p:extLst>
          </p:nvPr>
        </p:nvGraphicFramePr>
        <p:xfrm>
          <a:off x="145869" y="1308818"/>
          <a:ext cx="7390305" cy="5765828"/>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p:cNvSpPr/>
          <p:nvPr/>
        </p:nvSpPr>
        <p:spPr>
          <a:xfrm>
            <a:off x="7965171" y="2216056"/>
            <a:ext cx="4157366" cy="2246769"/>
          </a:xfrm>
          <a:prstGeom prst="rect">
            <a:avLst/>
          </a:prstGeom>
        </p:spPr>
        <p:txBody>
          <a:bodyPr wrap="square">
            <a:spAutoFit/>
          </a:bodyPr>
          <a:lstStyle/>
          <a:p>
            <a:pPr marL="342900" indent="-342900">
              <a:buBlip>
                <a:blip r:embed="rId6"/>
              </a:buBlip>
            </a:pPr>
            <a:r>
              <a:rPr lang="en-US" sz="2000" dirty="0">
                <a:solidFill>
                  <a:schemeClr val="tx2"/>
                </a:solidFill>
                <a:ea typeface="Calibri" panose="020F0502020204030204" pitchFamily="34" charset="0"/>
                <a:cs typeface="Times New Roman" panose="02020603050405020304" pitchFamily="18" charset="0"/>
              </a:rPr>
              <a:t>At the end of PY 17/18, </a:t>
            </a:r>
            <a:r>
              <a:rPr lang="en-US" sz="2000" dirty="0" smtClean="0">
                <a:solidFill>
                  <a:schemeClr val="tx2"/>
                </a:solidFill>
                <a:ea typeface="Calibri" panose="020F0502020204030204" pitchFamily="34" charset="0"/>
                <a:cs typeface="Times New Roman" panose="02020603050405020304" pitchFamily="18" charset="0"/>
              </a:rPr>
              <a:t>             </a:t>
            </a:r>
            <a:r>
              <a:rPr lang="en-US" sz="2000" dirty="0" smtClean="0">
                <a:solidFill>
                  <a:srgbClr val="FFC000"/>
                </a:solidFill>
                <a:ea typeface="Calibri" panose="020F0502020204030204" pitchFamily="34" charset="0"/>
                <a:cs typeface="Times New Roman" panose="02020603050405020304" pitchFamily="18" charset="0"/>
              </a:rPr>
              <a:t>25</a:t>
            </a:r>
            <a:r>
              <a:rPr lang="en-US" sz="2000" dirty="0" smtClean="0">
                <a:solidFill>
                  <a:schemeClr val="tx2"/>
                </a:solidFill>
                <a:ea typeface="Calibri" panose="020F0502020204030204" pitchFamily="34" charset="0"/>
                <a:cs typeface="Times New Roman" panose="02020603050405020304" pitchFamily="18" charset="0"/>
              </a:rPr>
              <a:t> </a:t>
            </a:r>
            <a:r>
              <a:rPr lang="en-US" sz="2000" dirty="0">
                <a:solidFill>
                  <a:srgbClr val="FFC000"/>
                </a:solidFill>
                <a:ea typeface="Calibri" panose="020F0502020204030204" pitchFamily="34" charset="0"/>
                <a:cs typeface="Times New Roman" panose="02020603050405020304" pitchFamily="18" charset="0"/>
              </a:rPr>
              <a:t>percent</a:t>
            </a:r>
            <a:r>
              <a:rPr lang="en-US" sz="2000" dirty="0">
                <a:solidFill>
                  <a:schemeClr val="tx2"/>
                </a:solidFill>
                <a:ea typeface="Calibri" panose="020F0502020204030204" pitchFamily="34" charset="0"/>
                <a:cs typeface="Times New Roman" panose="02020603050405020304" pitchFamily="18" charset="0"/>
              </a:rPr>
              <a:t> of youths on an active case load throughout the year earned a </a:t>
            </a:r>
            <a:r>
              <a:rPr lang="en-US" sz="2000" dirty="0" smtClean="0">
                <a:solidFill>
                  <a:schemeClr val="tx2"/>
                </a:solidFill>
                <a:ea typeface="Calibri" panose="020F0502020204030204" pitchFamily="34" charset="0"/>
                <a:cs typeface="Times New Roman" panose="02020603050405020304" pitchFamily="18" charset="0"/>
              </a:rPr>
              <a:t>credential</a:t>
            </a:r>
          </a:p>
          <a:p>
            <a:endParaRPr lang="en-US" sz="2000" dirty="0">
              <a:solidFill>
                <a:schemeClr val="tx2"/>
              </a:solidFill>
              <a:ea typeface="Calibri" panose="020F0502020204030204" pitchFamily="34" charset="0"/>
              <a:cs typeface="Times New Roman" panose="02020603050405020304" pitchFamily="18" charset="0"/>
            </a:endParaRPr>
          </a:p>
          <a:p>
            <a:pPr marL="342900" indent="-342900">
              <a:buBlip>
                <a:blip r:embed="rId6"/>
              </a:buBlip>
            </a:pPr>
            <a:r>
              <a:rPr lang="en-US" sz="2000" dirty="0">
                <a:ea typeface="Calibri" panose="020F0502020204030204" pitchFamily="34" charset="0"/>
                <a:cs typeface="Times New Roman" panose="02020603050405020304" pitchFamily="18" charset="0"/>
              </a:rPr>
              <a:t>2,919 new youth participants in PY – </a:t>
            </a:r>
            <a:r>
              <a:rPr lang="en-US" sz="2000" dirty="0">
                <a:solidFill>
                  <a:srgbClr val="FFC000"/>
                </a:solidFill>
                <a:ea typeface="Calibri" panose="020F0502020204030204" pitchFamily="34" charset="0"/>
                <a:cs typeface="Times New Roman" panose="02020603050405020304" pitchFamily="18" charset="0"/>
              </a:rPr>
              <a:t>31.5 percent </a:t>
            </a:r>
            <a:r>
              <a:rPr lang="en-US" sz="2000" dirty="0" smtClean="0">
                <a:solidFill>
                  <a:srgbClr val="FFC000"/>
                </a:solidFill>
                <a:ea typeface="Calibri" panose="020F0502020204030204" pitchFamily="34" charset="0"/>
                <a:cs typeface="Times New Roman" panose="02020603050405020304" pitchFamily="18" charset="0"/>
              </a:rPr>
              <a:t>dropped</a:t>
            </a:r>
            <a:endParaRPr lang="en-US" sz="2000" dirty="0">
              <a:solidFill>
                <a:srgbClr val="FFC000"/>
              </a:solidFill>
            </a:endParaRPr>
          </a:p>
        </p:txBody>
      </p:sp>
      <p:cxnSp>
        <p:nvCxnSpPr>
          <p:cNvPr id="14" name="Straight Connector 13"/>
          <p:cNvCxnSpPr/>
          <p:nvPr/>
        </p:nvCxnSpPr>
        <p:spPr>
          <a:xfrm>
            <a:off x="7829631" y="2492477"/>
            <a:ext cx="0" cy="3539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781474" y="1261949"/>
            <a:ext cx="3953326" cy="954107"/>
          </a:xfrm>
          <a:prstGeom prst="rect">
            <a:avLst/>
          </a:prstGeom>
        </p:spPr>
        <p:txBody>
          <a:bodyPr wrap="none">
            <a:spAutoFit/>
          </a:bodyPr>
          <a:lstStyle/>
          <a:p>
            <a:pPr algn="ctr"/>
            <a:r>
              <a:rPr lang="en-US" sz="2800" dirty="0">
                <a:solidFill>
                  <a:srgbClr val="FFC000"/>
                </a:solidFill>
              </a:rPr>
              <a:t>Young Adult Services </a:t>
            </a:r>
            <a:endParaRPr lang="en-US" sz="2800" dirty="0" smtClean="0">
              <a:solidFill>
                <a:srgbClr val="FFC000"/>
              </a:solidFill>
            </a:endParaRPr>
          </a:p>
          <a:p>
            <a:pPr algn="ctr"/>
            <a:r>
              <a:rPr lang="en-US" sz="2800" dirty="0" smtClean="0">
                <a:solidFill>
                  <a:srgbClr val="FFC000"/>
                </a:solidFill>
              </a:rPr>
              <a:t>PY </a:t>
            </a:r>
            <a:r>
              <a:rPr lang="en-US" sz="2800" dirty="0">
                <a:solidFill>
                  <a:srgbClr val="FFC000"/>
                </a:solidFill>
              </a:rPr>
              <a:t>17/18 ICC Report</a:t>
            </a:r>
          </a:p>
        </p:txBody>
      </p:sp>
      <p:pic>
        <p:nvPicPr>
          <p:cNvPr id="16" name="Picture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65171" y="498747"/>
            <a:ext cx="2567982" cy="645664"/>
          </a:xfrm>
          <a:prstGeom prst="rect">
            <a:avLst/>
          </a:prstGeom>
          <a:ln>
            <a:solidFill>
              <a:schemeClr val="bg1"/>
            </a:solidFill>
          </a:ln>
        </p:spPr>
      </p:pic>
      <p:pic>
        <p:nvPicPr>
          <p:cNvPr id="18" name="Picture 17"/>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132382" y="4559899"/>
            <a:ext cx="3822944" cy="1101107"/>
          </a:xfrm>
          <a:prstGeom prst="rect">
            <a:avLst/>
          </a:prstGeom>
          <a:ln>
            <a:solidFill>
              <a:schemeClr val="bg1"/>
            </a:solidFill>
          </a:ln>
        </p:spPr>
      </p:pic>
    </p:spTree>
    <p:extLst>
      <p:ext uri="{BB962C8B-B14F-4D97-AF65-F5344CB8AC3E}">
        <p14:creationId xmlns:p14="http://schemas.microsoft.com/office/powerpoint/2010/main" val="30661436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16298" y="0"/>
            <a:ext cx="9094852" cy="6907025"/>
          </a:xfrm>
          <a:prstGeom prst="rect">
            <a:avLst/>
          </a:prstGeom>
        </p:spPr>
      </p:pic>
    </p:spTree>
    <p:extLst>
      <p:ext uri="{BB962C8B-B14F-4D97-AF65-F5344CB8AC3E}">
        <p14:creationId xmlns:p14="http://schemas.microsoft.com/office/powerpoint/2010/main" val="10258787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33775" y="0"/>
            <a:ext cx="9092282" cy="6866370"/>
          </a:xfrm>
          <a:prstGeom prst="rect">
            <a:avLst/>
          </a:prstGeom>
        </p:spPr>
      </p:pic>
    </p:spTree>
    <p:extLst>
      <p:ext uri="{BB962C8B-B14F-4D97-AF65-F5344CB8AC3E}">
        <p14:creationId xmlns:p14="http://schemas.microsoft.com/office/powerpoint/2010/main" val="1708349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037005" y="486696"/>
            <a:ext cx="5840362" cy="769441"/>
          </a:xfrm>
          <a:prstGeom prst="rect">
            <a:avLst/>
          </a:prstGeom>
          <a:noFill/>
        </p:spPr>
        <p:txBody>
          <a:bodyPr wrap="square" rtlCol="0">
            <a:spAutoFit/>
          </a:bodyPr>
          <a:lstStyle/>
          <a:p>
            <a:r>
              <a:rPr lang="en-US" sz="4400" dirty="0" smtClean="0">
                <a:solidFill>
                  <a:srgbClr val="FFC000"/>
                </a:solidFill>
              </a:rPr>
              <a:t>NRS State Table 4 </a:t>
            </a:r>
            <a:r>
              <a:rPr lang="en-US" sz="1400" dirty="0" smtClean="0"/>
              <a:t>7-16-18</a:t>
            </a:r>
            <a:endParaRPr lang="en-US" sz="1400" dirty="0"/>
          </a:p>
        </p:txBody>
      </p:sp>
      <p:pic>
        <p:nvPicPr>
          <p:cNvPr id="9" name="Picture 8"/>
          <p:cNvPicPr>
            <a:picLocks noChangeAspect="1"/>
          </p:cNvPicPr>
          <p:nvPr/>
        </p:nvPicPr>
        <p:blipFill>
          <a:blip r:embed="rId3"/>
          <a:stretch>
            <a:fillRect/>
          </a:stretch>
        </p:blipFill>
        <p:spPr>
          <a:xfrm>
            <a:off x="988142" y="1445074"/>
            <a:ext cx="10604090" cy="5187033"/>
          </a:xfrm>
          <a:prstGeom prst="rect">
            <a:avLst/>
          </a:prstGeom>
        </p:spPr>
      </p:pic>
    </p:spTree>
    <p:extLst>
      <p:ext uri="{BB962C8B-B14F-4D97-AF65-F5344CB8AC3E}">
        <p14:creationId xmlns:p14="http://schemas.microsoft.com/office/powerpoint/2010/main" val="35060778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37761" y="0"/>
            <a:ext cx="9013119" cy="6858000"/>
          </a:xfrm>
          <a:prstGeom prst="rect">
            <a:avLst/>
          </a:prstGeom>
        </p:spPr>
      </p:pic>
    </p:spTree>
    <p:extLst>
      <p:ext uri="{BB962C8B-B14F-4D97-AF65-F5344CB8AC3E}">
        <p14:creationId xmlns:p14="http://schemas.microsoft.com/office/powerpoint/2010/main" val="8997466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27200" y="-901"/>
            <a:ext cx="9132574" cy="6858902"/>
          </a:xfrm>
          <a:prstGeom prst="rect">
            <a:avLst/>
          </a:prstGeom>
        </p:spPr>
      </p:pic>
    </p:spTree>
    <p:extLst>
      <p:ext uri="{BB962C8B-B14F-4D97-AF65-F5344CB8AC3E}">
        <p14:creationId xmlns:p14="http://schemas.microsoft.com/office/powerpoint/2010/main" val="41982540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81992" y="963"/>
            <a:ext cx="9155379" cy="6857037"/>
          </a:xfrm>
          <a:prstGeom prst="rect">
            <a:avLst/>
          </a:prstGeom>
        </p:spPr>
      </p:pic>
    </p:spTree>
    <p:extLst>
      <p:ext uri="{BB962C8B-B14F-4D97-AF65-F5344CB8AC3E}">
        <p14:creationId xmlns:p14="http://schemas.microsoft.com/office/powerpoint/2010/main" val="42874497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cstate="email">
            <a:extLst>
              <a:ext uri="{28A0092B-C50C-407E-A947-70E740481C1C}">
                <a14:useLocalDpi xmlns:a14="http://schemas.microsoft.com/office/drawing/2010/main"/>
              </a:ext>
            </a:extLst>
          </a:blip>
          <a:srcRect r="-134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8.8.18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1899710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536426" cy="2446824"/>
          </a:xfrm>
          <a:prstGeom prst="rect">
            <a:avLst/>
          </a:prstGeom>
          <a:noFill/>
        </p:spPr>
        <p:txBody>
          <a:bodyPr wrap="square" rtlCol="0">
            <a:spAutoFit/>
          </a:bodyPr>
          <a:lstStyle/>
          <a:p>
            <a:r>
              <a:rPr lang="en-US" sz="4800" dirty="0" smtClean="0">
                <a:solidFill>
                  <a:srgbClr val="FFC000"/>
                </a:solidFill>
              </a:rPr>
              <a:t>MEASURABLE SKILL GAIN</a:t>
            </a:r>
          </a:p>
          <a:p>
            <a:r>
              <a:rPr lang="en-US" sz="2800" dirty="0" smtClean="0"/>
              <a:t>Basic Skills Remediation</a:t>
            </a:r>
          </a:p>
          <a:p>
            <a:r>
              <a:rPr lang="en-US" sz="2000" dirty="0" smtClean="0"/>
              <a:t>NRS Table 4</a:t>
            </a:r>
          </a:p>
          <a:p>
            <a:endParaRPr lang="en-US" sz="1100" dirty="0" smtClean="0"/>
          </a:p>
          <a:p>
            <a:r>
              <a:rPr lang="en-US" sz="2600" b="1" dirty="0" smtClean="0">
                <a:solidFill>
                  <a:srgbClr val="FFC000"/>
                </a:solidFill>
              </a:rPr>
              <a:t>        2017-2018*    </a:t>
            </a:r>
            <a:r>
              <a:rPr lang="en-US" sz="2600" dirty="0" smtClean="0"/>
              <a:t>		    		   </a:t>
            </a:r>
            <a:r>
              <a:rPr lang="en-US" sz="2600" b="1" dirty="0" smtClean="0">
                <a:solidFill>
                  <a:srgbClr val="FFC000"/>
                </a:solidFill>
              </a:rPr>
              <a:t>2016-2017</a:t>
            </a:r>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095298" y="2538014"/>
            <a:ext cx="3334179" cy="2339102"/>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60</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endParaRPr lang="en-US" sz="2600" b="1" dirty="0">
              <a:solidFill>
                <a:schemeClr val="bg1"/>
              </a:solidFill>
              <a:latin typeface="Segoe Script" panose="020B0504020000000003" pitchFamily="34" charset="0"/>
            </a:endParaRPr>
          </a:p>
        </p:txBody>
      </p:sp>
      <p:sp>
        <p:nvSpPr>
          <p:cNvPr id="3" name="TextBox 2"/>
          <p:cNvSpPr txBox="1"/>
          <p:nvPr/>
        </p:nvSpPr>
        <p:spPr>
          <a:xfrm>
            <a:off x="486697" y="6164148"/>
            <a:ext cx="3539613" cy="369332"/>
          </a:xfrm>
          <a:prstGeom prst="rect">
            <a:avLst/>
          </a:prstGeom>
          <a:noFill/>
        </p:spPr>
        <p:txBody>
          <a:bodyPr wrap="square" rtlCol="0">
            <a:spAutoFit/>
          </a:bodyPr>
          <a:lstStyle/>
          <a:p>
            <a:r>
              <a:rPr lang="en-US" dirty="0" smtClean="0"/>
              <a:t>*Data as of 7.16.18</a:t>
            </a:r>
            <a:endParaRPr lang="en-US" dirty="0"/>
          </a:p>
        </p:txBody>
      </p:sp>
      <p:sp>
        <p:nvSpPr>
          <p:cNvPr id="4" name="TextBox 3"/>
          <p:cNvSpPr txBox="1"/>
          <p:nvPr/>
        </p:nvSpPr>
        <p:spPr>
          <a:xfrm>
            <a:off x="251421"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effectLst/>
                <a:latin typeface="Segoe Print" panose="02000600000000000000" pitchFamily="2" charset="0"/>
              </a:rPr>
              <a:t>63.06%</a:t>
            </a:r>
            <a:endParaRPr lang="en-US" sz="6600" b="1" dirty="0">
              <a:solidFill>
                <a:schemeClr val="bg1"/>
              </a:solidFill>
              <a:effectLst/>
              <a:latin typeface="Segoe Print" panose="02000600000000000000" pitchFamily="2" charset="0"/>
            </a:endParaRPr>
          </a:p>
        </p:txBody>
      </p:sp>
      <p:sp>
        <p:nvSpPr>
          <p:cNvPr id="11" name="TextBox 10"/>
          <p:cNvSpPr txBox="1"/>
          <p:nvPr/>
        </p:nvSpPr>
        <p:spPr>
          <a:xfrm>
            <a:off x="4295794" y="4668551"/>
            <a:ext cx="3612656" cy="1107996"/>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6600" b="1" dirty="0" smtClean="0">
                <a:solidFill>
                  <a:schemeClr val="bg1"/>
                </a:solidFill>
                <a:effectLst/>
                <a:latin typeface="Segoe Print" panose="02000600000000000000" pitchFamily="2" charset="0"/>
              </a:rPr>
              <a:t>57.60%</a:t>
            </a:r>
            <a:endParaRPr lang="en-US" sz="6600" b="1" dirty="0">
              <a:solidFill>
                <a:schemeClr val="bg1"/>
              </a:solidFill>
              <a:effectLst/>
              <a:latin typeface="Segoe Print" panose="02000600000000000000" pitchFamily="2" charset="0"/>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318345"/>
            <a:ext cx="9458632" cy="1754326"/>
          </a:xfrm>
          <a:prstGeom prst="rect">
            <a:avLst/>
          </a:prstGeom>
        </p:spPr>
        <p:txBody>
          <a:bodyPr wrap="square">
            <a:spAutoFit/>
          </a:bodyPr>
          <a:lstStyle/>
          <a:p>
            <a:r>
              <a:rPr lang="en-US" sz="5400" b="1" dirty="0">
                <a:latin typeface="Segoe Script" panose="020B0504020000000003" pitchFamily="34" charset="0"/>
                <a:ea typeface="Calibri" panose="020F0502020204030204" pitchFamily="34" charset="0"/>
                <a:cs typeface="Times New Roman" panose="02020603050405020304" pitchFamily="18" charset="0"/>
              </a:rPr>
              <a:t>#</a:t>
            </a:r>
            <a:r>
              <a:rPr lang="en-US" sz="5400" b="1" dirty="0" smtClean="0">
                <a:latin typeface="Segoe Script" panose="020B0504020000000003" pitchFamily="34" charset="0"/>
                <a:ea typeface="Calibri" panose="020F0502020204030204" pitchFamily="34" charset="0"/>
                <a:cs typeface="Times New Roman" panose="02020603050405020304" pitchFamily="18" charset="0"/>
              </a:rPr>
              <a:t>1 </a:t>
            </a:r>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a:t>
            </a:r>
            <a:br>
              <a:rPr lang="en-US" dirty="0" smtClean="0"/>
            </a:br>
            <a:endParaRPr lang="en-US" dirty="0"/>
          </a:p>
        </p:txBody>
      </p:sp>
      <p:sp>
        <p:nvSpPr>
          <p:cNvPr id="4" name="TextBox 3"/>
          <p:cNvSpPr txBox="1"/>
          <p:nvPr/>
        </p:nvSpPr>
        <p:spPr>
          <a:xfrm>
            <a:off x="1143085" y="3968623"/>
            <a:ext cx="10550982" cy="1138773"/>
          </a:xfrm>
          <a:prstGeom prst="rect">
            <a:avLst/>
          </a:prstGeom>
          <a:noFill/>
          <a:effectLst>
            <a:reflection blurRad="6350" stA="52000" endA="300" endPos="35000" dir="5400000" sy="-100000" algn="bl" rotWithShape="0"/>
          </a:effectLst>
        </p:spPr>
        <p:txBody>
          <a:bodyPr wrap="square" rtlCol="0">
            <a:spAutoFit/>
          </a:bodyPr>
          <a:lstStyle/>
          <a:p>
            <a:r>
              <a:rPr lang="en-US" sz="4000" dirty="0" smtClean="0"/>
              <a:t>	</a:t>
            </a:r>
            <a:r>
              <a:rPr lang="en-US" sz="4000" dirty="0" smtClean="0">
                <a:solidFill>
                  <a:srgbClr val="FFC000"/>
                </a:solidFill>
              </a:rPr>
              <a:t>ABE	</a:t>
            </a:r>
            <a:r>
              <a:rPr lang="en-US" sz="4000" u="sng" dirty="0" smtClean="0">
                <a:solidFill>
                  <a:srgbClr val="FFC000"/>
                </a:solidFill>
              </a:rPr>
              <a:t>64</a:t>
            </a:r>
            <a:r>
              <a:rPr lang="en-US" sz="4000" dirty="0" smtClean="0">
                <a:solidFill>
                  <a:srgbClr val="FFC000"/>
                </a:solidFill>
              </a:rPr>
              <a:t>.58%   		ELL </a:t>
            </a:r>
            <a:r>
              <a:rPr lang="en-US" sz="4000" u="sng" dirty="0" smtClean="0">
                <a:solidFill>
                  <a:srgbClr val="FFC000"/>
                </a:solidFill>
              </a:rPr>
              <a:t>57</a:t>
            </a:r>
            <a:r>
              <a:rPr lang="en-US" sz="4000" dirty="0" smtClean="0">
                <a:solidFill>
                  <a:srgbClr val="FFC000"/>
                </a:solidFill>
              </a:rPr>
              <a:t>.23%</a:t>
            </a:r>
          </a:p>
          <a:p>
            <a:endParaRPr lang="en-US" sz="2800" dirty="0"/>
          </a:p>
        </p:txBody>
      </p:sp>
      <p:sp>
        <p:nvSpPr>
          <p:cNvPr id="8" name="TextBox 7"/>
          <p:cNvSpPr txBox="1"/>
          <p:nvPr/>
        </p:nvSpPr>
        <p:spPr>
          <a:xfrm>
            <a:off x="8544474" y="2617896"/>
            <a:ext cx="3490171" cy="2862322"/>
          </a:xfrm>
          <a:prstGeom prst="rect">
            <a:avLst/>
          </a:prstGeom>
          <a:solidFill>
            <a:srgbClr val="FFC000"/>
          </a:solidFill>
          <a:ln>
            <a:solidFill>
              <a:schemeClr val="tx1"/>
            </a:solidFill>
          </a:ln>
          <a:scene3d>
            <a:camera prst="perspectiveLeft"/>
            <a:lightRig rig="threePt" dir="t"/>
          </a:scene3d>
        </p:spPr>
        <p:txBody>
          <a:bodyPr wrap="square" rtlCol="0">
            <a:spAutoFit/>
          </a:bodyPr>
          <a:lstStyle/>
          <a:p>
            <a:endParaRPr lang="en-US" b="1" dirty="0" smtClean="0">
              <a:solidFill>
                <a:schemeClr val="bg1"/>
              </a:solidFill>
            </a:endParaRP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60%</a:t>
            </a:r>
          </a:p>
          <a:p>
            <a:pPr algn="ctr"/>
            <a:r>
              <a:rPr lang="en-US" sz="4800" b="1" dirty="0" smtClean="0">
                <a:solidFill>
                  <a:schemeClr val="bg1"/>
                </a:solidFill>
                <a:effectLst>
                  <a:reflection blurRad="6350" stA="60000" endA="900" endPos="58000" dir="5400000" sy="-100000" algn="bl" rotWithShape="0"/>
                </a:effectLst>
                <a:latin typeface="Segoe Script" panose="020B0504020000000003" pitchFamily="34" charset="0"/>
              </a:rPr>
              <a:t>- Indiana Target</a:t>
            </a:r>
          </a:p>
          <a:p>
            <a:endParaRPr lang="en-US" b="1" dirty="0">
              <a:solidFill>
                <a:schemeClr val="bg1"/>
              </a:solidFill>
              <a:effectLst>
                <a:reflection blurRad="6350" stA="60000" endA="900" endPos="58000" dir="5400000" sy="-100000" algn="bl" rotWithShape="0"/>
              </a:effectLst>
            </a:endParaRPr>
          </a:p>
        </p:txBody>
      </p:sp>
      <p:sp>
        <p:nvSpPr>
          <p:cNvPr id="5" name="TextBox 4"/>
          <p:cNvSpPr txBox="1"/>
          <p:nvPr/>
        </p:nvSpPr>
        <p:spPr>
          <a:xfrm>
            <a:off x="1455110" y="4648178"/>
            <a:ext cx="8231894" cy="2246769"/>
          </a:xfrm>
          <a:prstGeom prst="rect">
            <a:avLst/>
          </a:prstGeom>
          <a:noFill/>
        </p:spPr>
        <p:txBody>
          <a:bodyPr wrap="square" rtlCol="0">
            <a:spAutoFit/>
          </a:bodyPr>
          <a:lstStyle/>
          <a:p>
            <a:r>
              <a:rPr lang="en-US" sz="14000" dirty="0" smtClean="0">
                <a:latin typeface="Segoe Print" panose="02000600000000000000" pitchFamily="2" charset="0"/>
              </a:rPr>
              <a:t>63.06</a:t>
            </a:r>
            <a:r>
              <a:rPr lang="en-US" sz="12000" dirty="0" smtClean="0">
                <a:latin typeface="Segoe Print" panose="02000600000000000000" pitchFamily="2" charset="0"/>
              </a:rPr>
              <a:t>%</a:t>
            </a:r>
            <a:endParaRPr lang="en-US" sz="12000" dirty="0">
              <a:latin typeface="Segoe Print" panose="02000600000000000000" pitchFamily="2" charset="0"/>
            </a:endParaRPr>
          </a:p>
        </p:txBody>
      </p:sp>
      <p:sp>
        <p:nvSpPr>
          <p:cNvPr id="11" name="TextBox 10"/>
          <p:cNvSpPr txBox="1"/>
          <p:nvPr/>
        </p:nvSpPr>
        <p:spPr>
          <a:xfrm>
            <a:off x="10232572" y="6062907"/>
            <a:ext cx="1959428" cy="307777"/>
          </a:xfrm>
          <a:prstGeom prst="rect">
            <a:avLst/>
          </a:prstGeom>
          <a:noFill/>
        </p:spPr>
        <p:txBody>
          <a:bodyPr wrap="square" rtlCol="0">
            <a:spAutoFit/>
          </a:bodyPr>
          <a:lstStyle/>
          <a:p>
            <a:r>
              <a:rPr lang="en-US" sz="1400" dirty="0" smtClean="0"/>
              <a:t>Data as of 7.16.18</a:t>
            </a:r>
            <a:endParaRPr lang="en-US" sz="1400" dirty="0"/>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536426" cy="4170372"/>
          </a:xfrm>
          <a:prstGeom prst="rect">
            <a:avLst/>
          </a:prstGeom>
          <a:noFill/>
        </p:spPr>
        <p:txBody>
          <a:bodyPr wrap="square" rtlCol="0">
            <a:spAutoFit/>
          </a:bodyPr>
          <a:lstStyle/>
          <a:p>
            <a:r>
              <a:rPr lang="en-US" sz="4800" dirty="0" smtClean="0">
                <a:solidFill>
                  <a:srgbClr val="FFC000"/>
                </a:solidFill>
              </a:rPr>
              <a:t>MEASURABLE SKILL GAIN</a:t>
            </a:r>
          </a:p>
          <a:p>
            <a:r>
              <a:rPr lang="en-US" sz="2800" dirty="0" smtClean="0"/>
              <a:t>Basic Skills Remediation</a:t>
            </a:r>
          </a:p>
          <a:p>
            <a:r>
              <a:rPr lang="en-US" sz="2000" dirty="0" smtClean="0"/>
              <a:t>NRS Table 4</a:t>
            </a:r>
          </a:p>
          <a:p>
            <a:endParaRPr lang="en-US" sz="1100" dirty="0" smtClean="0"/>
          </a:p>
          <a:p>
            <a:r>
              <a:rPr lang="en-US" sz="2600" b="1" dirty="0" smtClean="0">
                <a:solidFill>
                  <a:srgbClr val="FFC000"/>
                </a:solidFill>
              </a:rPr>
              <a:t>2017-2018     </a:t>
            </a:r>
            <a:r>
              <a:rPr lang="en-US" sz="2600" dirty="0" smtClean="0"/>
              <a:t>		    		    </a:t>
            </a:r>
            <a:r>
              <a:rPr lang="en-US" sz="2600" b="1" dirty="0" smtClean="0">
                <a:solidFill>
                  <a:srgbClr val="FFC000"/>
                </a:solidFill>
              </a:rPr>
              <a:t>2016-2017</a:t>
            </a:r>
          </a:p>
          <a:p>
            <a:r>
              <a:rPr lang="en-US" sz="2400" dirty="0" smtClean="0"/>
              <a:t>ABE		64.58%  </a:t>
            </a:r>
            <a:r>
              <a:rPr lang="en-US" sz="2400" dirty="0" smtClean="0">
                <a:solidFill>
                  <a:srgbClr val="FFC000"/>
                </a:solidFill>
              </a:rPr>
              <a:t>+4.92%	</a:t>
            </a:r>
            <a:r>
              <a:rPr lang="en-US" sz="2400" dirty="0" smtClean="0"/>
              <a:t>    59.66% </a:t>
            </a:r>
          </a:p>
          <a:p>
            <a:r>
              <a:rPr lang="en-US" sz="2400" dirty="0" smtClean="0"/>
              <a:t>ELL			57.23%  </a:t>
            </a:r>
            <a:r>
              <a:rPr lang="en-US" sz="2400" b="1" dirty="0" smtClean="0">
                <a:solidFill>
                  <a:srgbClr val="FFC000"/>
                </a:solidFill>
              </a:rPr>
              <a:t>+	6.42%</a:t>
            </a:r>
            <a:r>
              <a:rPr lang="en-US" sz="2400" dirty="0" smtClean="0">
                <a:solidFill>
                  <a:srgbClr val="FFC000"/>
                </a:solidFill>
              </a:rPr>
              <a:t>	    </a:t>
            </a:r>
            <a:r>
              <a:rPr lang="en-US" sz="2400" dirty="0" smtClean="0"/>
              <a:t>50.81%</a:t>
            </a:r>
          </a:p>
          <a:p>
            <a:r>
              <a:rPr lang="en-US" sz="2400" b="1" dirty="0" smtClean="0"/>
              <a:t>TOTAL </a:t>
            </a:r>
            <a:r>
              <a:rPr lang="en-US" sz="2400" dirty="0" smtClean="0"/>
              <a:t>	63.06%* </a:t>
            </a:r>
            <a:r>
              <a:rPr lang="en-US" sz="2400" dirty="0" smtClean="0">
                <a:solidFill>
                  <a:srgbClr val="FFC000"/>
                </a:solidFill>
              </a:rPr>
              <a:t>+5.46%</a:t>
            </a:r>
            <a:r>
              <a:rPr lang="en-US" sz="2400" dirty="0" smtClean="0"/>
              <a:t>     57.60%</a:t>
            </a:r>
            <a:endParaRPr lang="en-US" sz="2400" dirty="0"/>
          </a:p>
          <a:p>
            <a:endParaRPr lang="en-US" sz="2000" dirty="0" smtClean="0"/>
          </a:p>
          <a:p>
            <a:endParaRPr lang="en-US" sz="2000" dirty="0"/>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465051" y="2602640"/>
            <a:ext cx="3334179" cy="2339102"/>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60</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endParaRPr lang="en-US" sz="2600" b="1" dirty="0">
              <a:solidFill>
                <a:schemeClr val="bg1"/>
              </a:solidFill>
              <a:latin typeface="Segoe Script" panose="020B0504020000000003" pitchFamily="34" charset="0"/>
            </a:endParaRPr>
          </a:p>
        </p:txBody>
      </p:sp>
      <p:pic>
        <p:nvPicPr>
          <p:cNvPr id="23" name="Content Placeholder 10" descr="Adult-Ed_map.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7673" y="3162857"/>
            <a:ext cx="2636445" cy="2814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86697" y="6164148"/>
            <a:ext cx="3539613" cy="369332"/>
          </a:xfrm>
          <a:prstGeom prst="rect">
            <a:avLst/>
          </a:prstGeom>
          <a:noFill/>
        </p:spPr>
        <p:txBody>
          <a:bodyPr wrap="square" rtlCol="0">
            <a:spAutoFit/>
          </a:bodyPr>
          <a:lstStyle/>
          <a:p>
            <a:r>
              <a:rPr lang="en-US" dirty="0" smtClean="0"/>
              <a:t>*Data as of 7.16.18</a:t>
            </a:r>
            <a:endParaRPr lang="en-US" dirty="0"/>
          </a:p>
        </p:txBody>
      </p:sp>
    </p:spTree>
    <p:extLst>
      <p:ext uri="{BB962C8B-B14F-4D97-AF65-F5344CB8AC3E}">
        <p14:creationId xmlns:p14="http://schemas.microsoft.com/office/powerpoint/2010/main" val="1809902808"/>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8451</TotalTime>
  <Words>5789</Words>
  <Application>Microsoft Office PowerPoint</Application>
  <PresentationFormat>Widescreen</PresentationFormat>
  <Paragraphs>771</Paragraphs>
  <Slides>63</Slides>
  <Notes>63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63</vt:i4>
      </vt:variant>
    </vt:vector>
  </HeadingPairs>
  <TitlesOfParts>
    <vt:vector size="74" baseType="lpstr">
      <vt:lpstr>Aparajita</vt:lpstr>
      <vt:lpstr>Arial</vt:lpstr>
      <vt:lpstr>Arial Rounded MT Bold</vt:lpstr>
      <vt:lpstr>Calibri</vt:lpstr>
      <vt:lpstr>Century Gothic</vt:lpstr>
      <vt:lpstr>Lucida Bright</vt:lpstr>
      <vt:lpstr>MV Boli</vt:lpstr>
      <vt:lpstr>Segoe Print</vt:lpstr>
      <vt:lpstr>Segoe Script</vt:lpstr>
      <vt:lpstr>Times New Roman</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FISCAL MATTERS</vt:lpstr>
      <vt:lpstr>FISCAL MATTERS</vt:lpstr>
      <vt:lpstr>FISCAL MATTERS</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IET and IELCE Applications</vt:lpstr>
      <vt:lpstr>PowerPoint Presentation</vt:lpstr>
      <vt:lpstr>Education Workforce Innovation Network</vt:lpstr>
      <vt:lpstr>Educational pathways</vt:lpstr>
      <vt:lpstr>PowerPoint Presentation</vt:lpstr>
      <vt:lpstr>2018-2019 Program Year RFA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Haffner, Jerry L</cp:lastModifiedBy>
  <cp:revision>1375</cp:revision>
  <cp:lastPrinted>2018-07-18T13:23:01Z</cp:lastPrinted>
  <dcterms:created xsi:type="dcterms:W3CDTF">2017-04-06T17:55:39Z</dcterms:created>
  <dcterms:modified xsi:type="dcterms:W3CDTF">2018-10-10T13:42:39Z</dcterms:modified>
</cp:coreProperties>
</file>