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8" r:id="rId2"/>
    <p:sldId id="370" r:id="rId3"/>
    <p:sldId id="368" r:id="rId4"/>
    <p:sldId id="380" r:id="rId5"/>
    <p:sldId id="381" r:id="rId6"/>
    <p:sldId id="382" r:id="rId7"/>
    <p:sldId id="379" r:id="rId8"/>
    <p:sldId id="376" r:id="rId9"/>
    <p:sldId id="377" r:id="rId10"/>
    <p:sldId id="378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83" r:id="rId19"/>
    <p:sldId id="369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0" autoAdjust="0"/>
    <p:restoredTop sz="98046" autoAdjust="0"/>
  </p:normalViewPr>
  <p:slideViewPr>
    <p:cSldViewPr snapToGrid="0" snapToObjects="1">
      <p:cViewPr>
        <p:scale>
          <a:sx n="70" d="100"/>
          <a:sy n="70" d="100"/>
        </p:scale>
        <p:origin x="-1332" y="-816"/>
      </p:cViewPr>
      <p:guideLst>
        <p:guide orient="horz" pos="1278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0"/>
    </p:cViewPr>
  </p:sorterViewPr>
  <p:notesViewPr>
    <p:cSldViewPr snapToGrid="0" snapToObjects="1">
      <p:cViewPr varScale="1">
        <p:scale>
          <a:sx n="72" d="100"/>
          <a:sy n="72" d="100"/>
        </p:scale>
        <p:origin x="-2938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1845B-DD63-4C9F-AB36-7EF1F3079650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91670-06D9-4653-8A08-15A8EA5B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60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D7690-2FCD-4BB1-84B4-8319CE4E1633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F021A-F839-47EB-9639-2A0BCE35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4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coming this morning</a:t>
            </a:r>
            <a:r>
              <a:rPr lang="en-US" smtClean="0"/>
              <a:t>.  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Introductions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021A-F839-47EB-9639-2A0BCE3517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9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45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83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3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0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4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9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Basic background.</a:t>
            </a:r>
            <a:r>
              <a:rPr lang="en-US" baseline="0" dirty="0" smtClean="0"/>
              <a:t> You can refine if/as needed.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9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3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2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8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8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9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4E8C2-898B-724E-95CC-EE818EFEC72D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s://www.google.com/url?sa=i&amp;rct=j&amp;q=&amp;esrc=s&amp;source=images&amp;cd=&amp;cad=rja&amp;uact=8&amp;ved=0ahUKEwjWo5DC95bNAhVXV1IKHb0OBdYQjRwIBw&amp;url=https%3A%2F%2Fwww.youtube.com%2Fwatch%3Fv%3Dv_I7rgnIMeo&amp;bvm=bv.124088155,d.amc&amp;psig=AFQjCNF30MEp3fAtoE8JhFBC4yDMUNGttg&amp;ust=1465423879616158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google.com/url?sa=i&amp;rct=j&amp;q=&amp;esrc=s&amp;source=images&amp;cd=&amp;cad=rja&amp;uact=8&amp;ved=0ahUKEwiu3oG785bNAhVCT1IKHRmICFIQjRwIBw&amp;url=http%3A%2F%2Fwww.indstate.edu%2F&amp;psig=AFQjCNEquNl-Hg6LRdxfqw0f9inUtMyFjQ&amp;ust=146542274552523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ved=0ahUKEwjnjPrH9JbNAhUBO1IKHQR_D6gQjRwIBw&amp;url=http%3A%2F%2Fwww2.indstate.edu%2Fnews%2Fnews.php%3Fnewsid%3D3246&amp;bvm=bv.124088155,d.amc&amp;psig=AFQjCNHjtYsBROVyy5MLmQzeYSDVr0WXEA&amp;ust=146542306808786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google.com/url?sa=i&amp;rct=j&amp;q=&amp;esrc=s&amp;source=images&amp;cd=&amp;cad=rja&amp;uact=8&amp;ved=0ahUKEwjJhe-39ZbNAhUXb1IKHdWsDTIQjRwIBw&amp;url=https%3A%2F%2Fwww.raise.me%2Flogin&amp;bvm=bv.124088155,d.amc&amp;psig=AFQjCNFIRiq6KyIfx55jQ7gTHI9XiODLTg&amp;ust=146542331517155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s://www.google.com/url?sa=i&amp;rct=j&amp;q=&amp;esrc=s&amp;source=images&amp;cd=&amp;cad=rja&amp;uact=8&amp;ved=0ahUKEwjhh6nAr5TNAhVSFlIKHT98B8MQjRwIBw&amp;url=https://www.theodysseyonline.com/how-apply-for-campus-job&amp;bvm=bv.123664746,d.aXo&amp;psig=AFQjCNEEb1Fl0tDhxc-NJTjIWccWTVqlBQ&amp;ust=146533582032455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source=images&amp;cd=&amp;cad=rja&amp;uact=8&amp;ved=0ahUKEwiMxu_RrpTNAhUOT1IKHdTgB_gQjRwIBw&amp;url=http://www.ocde.us/Students/Pages/College-Career-Readiness.aspx&amp;bvm=bv.123664746,d.aXo&amp;psig=AFQjCNEMjncy8X2ZykHkdKjanYYYqyT16A&amp;ust=14653355845892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itle Slide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040" y="820323"/>
            <a:ext cx="8379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Student Success at Indiana State</a:t>
            </a:r>
          </a:p>
          <a:p>
            <a:pPr algn="ctr"/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040" y="1569714"/>
            <a:ext cx="84890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Joshua Powers AVP for Student Success</a:t>
            </a:r>
          </a:p>
          <a:p>
            <a:r>
              <a:rPr lang="en-US" sz="3200" dirty="0">
                <a:solidFill>
                  <a:srgbClr val="FFFF00"/>
                </a:solidFill>
              </a:rPr>
              <a:t>Richard Toomey, </a:t>
            </a:r>
            <a:r>
              <a:rPr lang="en-US" sz="3200" dirty="0" smtClean="0">
                <a:solidFill>
                  <a:srgbClr val="FFFF00"/>
                </a:solidFill>
              </a:rPr>
              <a:t>AVP </a:t>
            </a:r>
            <a:r>
              <a:rPr lang="en-US" sz="3200" dirty="0">
                <a:solidFill>
                  <a:srgbClr val="FFFF00"/>
                </a:solidFill>
              </a:rPr>
              <a:t>for Enrollment </a:t>
            </a:r>
            <a:r>
              <a:rPr lang="en-US" sz="3200" dirty="0" smtClean="0">
                <a:solidFill>
                  <a:srgbClr val="FFFF00"/>
                </a:solidFill>
              </a:rPr>
              <a:t>Management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Tradara Mclaurine, </a:t>
            </a:r>
            <a:r>
              <a:rPr lang="en-US" sz="3200" dirty="0" smtClean="0">
                <a:solidFill>
                  <a:srgbClr val="FFFF00"/>
                </a:solidFill>
              </a:rPr>
              <a:t>Associate Director, </a:t>
            </a:r>
            <a:r>
              <a:rPr lang="en-US" sz="3200" dirty="0">
                <a:solidFill>
                  <a:srgbClr val="FFFF00"/>
                </a:solidFill>
              </a:rPr>
              <a:t>Career Services</a:t>
            </a:r>
          </a:p>
          <a:p>
            <a:r>
              <a:rPr lang="en-US" sz="3200" dirty="0">
                <a:solidFill>
                  <a:srgbClr val="FFFF00"/>
                </a:solidFill>
              </a:rPr>
              <a:t>Beth Whitaker, </a:t>
            </a:r>
            <a:r>
              <a:rPr lang="en-US" sz="3200" dirty="0" smtClean="0">
                <a:solidFill>
                  <a:srgbClr val="FFFF00"/>
                </a:solidFill>
              </a:rPr>
              <a:t>Director, </a:t>
            </a:r>
            <a:r>
              <a:rPr lang="en-US" sz="3200" dirty="0">
                <a:solidFill>
                  <a:srgbClr val="FFFF00"/>
                </a:solidFill>
              </a:rPr>
              <a:t>Faculty Center for Teaching Excellence</a:t>
            </a:r>
          </a:p>
          <a:p>
            <a:r>
              <a:rPr lang="en-US" sz="3200" dirty="0">
                <a:solidFill>
                  <a:srgbClr val="FFFF00"/>
                </a:solidFill>
              </a:rPr>
              <a:t>Kelah McKee, student</a:t>
            </a:r>
          </a:p>
          <a:p>
            <a:pPr algn="ctr"/>
            <a:endParaRPr lang="en-US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Sycamore Career Readiness Certificate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380" y="1098646"/>
            <a:ext cx="6607619" cy="55600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Enhance students’ preparation for professional work. </a:t>
            </a:r>
          </a:p>
          <a:p>
            <a:r>
              <a:rPr lang="en-US" dirty="0"/>
              <a:t>Students earn the certificate based on a set of career experiences and activities. 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sz="2600" dirty="0"/>
              <a:t>Gain competitive advantage with employers</a:t>
            </a:r>
          </a:p>
          <a:p>
            <a:pPr lvl="1"/>
            <a:r>
              <a:rPr lang="en-US" sz="2600" dirty="0"/>
              <a:t>List completion on resume and co-curricular record</a:t>
            </a:r>
          </a:p>
          <a:p>
            <a:pPr lvl="1"/>
            <a:r>
              <a:rPr lang="en-US" sz="2600" dirty="0"/>
              <a:t>Receive leather </a:t>
            </a:r>
            <a:r>
              <a:rPr lang="en-US" sz="2600" dirty="0" err="1"/>
              <a:t>padfolio</a:t>
            </a:r>
            <a:r>
              <a:rPr lang="en-US" sz="2600" dirty="0"/>
              <a:t> and other items</a:t>
            </a:r>
          </a:p>
          <a:p>
            <a:pPr lvl="1"/>
            <a:r>
              <a:rPr lang="en-US" sz="2600" dirty="0"/>
              <a:t>Fulfill one of the Category #2 UDIE requirements</a:t>
            </a:r>
          </a:p>
          <a:p>
            <a:r>
              <a:rPr lang="en-US" dirty="0"/>
              <a:t>All items must be completed prior to graduation.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7" y="2278448"/>
            <a:ext cx="2332893" cy="21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1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The Student Success Equation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" y="1330925"/>
            <a:ext cx="4840048" cy="4840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1901901"/>
            <a:ext cx="35147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86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r>
              <a:rPr lang="en-US" sz="4000" spc="-90" dirty="0" smtClean="0">
                <a:solidFill>
                  <a:schemeClr val="bg1"/>
                </a:solidFill>
                <a:latin typeface="TradeGothicNo.2"/>
              </a:rPr>
              <a:t>Faculty = Part of This Equation</a:t>
            </a:r>
            <a:endParaRPr lang="en-US" sz="4000" spc="-90" dirty="0">
              <a:solidFill>
                <a:schemeClr val="bg1"/>
              </a:solidFill>
              <a:latin typeface="TradeGothicNo.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18" y="1717134"/>
            <a:ext cx="6199851" cy="41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3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0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r>
              <a:rPr lang="en-US" sz="3200" b="1" spc="-90" dirty="0" smtClean="0">
                <a:solidFill>
                  <a:schemeClr val="bg1"/>
                </a:solidFill>
                <a:latin typeface="TradeGothicNo.2"/>
              </a:rPr>
              <a:t>ISU Student Success Meets Teaching Excellence</a:t>
            </a:r>
            <a:endParaRPr lang="en-US" sz="3200" b="1" spc="-90" dirty="0">
              <a:solidFill>
                <a:schemeClr val="bg1"/>
              </a:solidFill>
              <a:latin typeface="TradeGothicNo.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424508"/>
              </p:ext>
            </p:extLst>
          </p:nvPr>
        </p:nvGraphicFramePr>
        <p:xfrm>
          <a:off x="2214907" y="2519421"/>
          <a:ext cx="5172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Acrobat Document" r:id="rId5" imgW="19202400" imgH="15087600" progId="AcroExch.Document.11">
                  <p:embed/>
                </p:oleObj>
              </mc:Choice>
              <mc:Fallback>
                <p:oleObj name="Acrobat Document" r:id="rId5" imgW="19202400" imgH="150876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4907" y="2519421"/>
                        <a:ext cx="5172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26" y="1180842"/>
            <a:ext cx="6539948" cy="11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5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We Love to Read and Talk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9" y="1129116"/>
            <a:ext cx="1389589" cy="2140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05" y="1086574"/>
            <a:ext cx="1844298" cy="2780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30" y="1213402"/>
            <a:ext cx="1701359" cy="2526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69" y="3530554"/>
            <a:ext cx="1979344" cy="2989946"/>
          </a:xfrm>
          <a:prstGeom prst="rect">
            <a:avLst/>
          </a:prstGeom>
        </p:spPr>
      </p:pic>
      <p:pic>
        <p:nvPicPr>
          <p:cNvPr id="1026" name="Picture 2" descr="Product Detai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6" y="4046327"/>
            <a:ext cx="2309247" cy="23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0499" y="4296631"/>
            <a:ext cx="1875569" cy="187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66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Engaging Our Faculty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92" y="2030080"/>
            <a:ext cx="2739422" cy="325687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18662" y="1326297"/>
            <a:ext cx="5575852" cy="4945062"/>
          </a:xfrm>
        </p:spPr>
        <p:txBody>
          <a:bodyPr/>
          <a:lstStyle/>
          <a:p>
            <a:r>
              <a:rPr lang="en-US" b="1" dirty="0" smtClean="0"/>
              <a:t>Book Study Groups</a:t>
            </a:r>
          </a:p>
          <a:p>
            <a:r>
              <a:rPr lang="en-US" b="1" dirty="0" smtClean="0"/>
              <a:t>High Impact Practices</a:t>
            </a:r>
          </a:p>
          <a:p>
            <a:r>
              <a:rPr lang="en-US" b="1" dirty="0" smtClean="0"/>
              <a:t>Course Transformation Academy</a:t>
            </a:r>
          </a:p>
          <a:p>
            <a:r>
              <a:rPr lang="en-US" b="1" dirty="0" smtClean="0"/>
              <a:t>Individual Consultation</a:t>
            </a:r>
          </a:p>
          <a:p>
            <a:r>
              <a:rPr lang="en-US" b="1" dirty="0" smtClean="0"/>
              <a:t>Writing Across the Curriculum</a:t>
            </a:r>
          </a:p>
          <a:p>
            <a:r>
              <a:rPr lang="en-US" b="1" dirty="0" smtClean="0"/>
              <a:t>Technology/Social Media</a:t>
            </a:r>
          </a:p>
          <a:p>
            <a:r>
              <a:rPr lang="en-US" b="1" dirty="0" smtClean="0"/>
              <a:t>Student Success Conference</a:t>
            </a:r>
          </a:p>
          <a:p>
            <a:r>
              <a:rPr lang="en-US" b="1" i="1" dirty="0" smtClean="0"/>
              <a:t>Mornings in May</a:t>
            </a:r>
          </a:p>
          <a:p>
            <a:r>
              <a:rPr lang="en-US" b="1" dirty="0" smtClean="0"/>
              <a:t>Faculty Teaching Circles</a:t>
            </a:r>
          </a:p>
        </p:txBody>
      </p:sp>
    </p:spTree>
    <p:extLst>
      <p:ext uri="{BB962C8B-B14F-4D97-AF65-F5344CB8AC3E}">
        <p14:creationId xmlns:p14="http://schemas.microsoft.com/office/powerpoint/2010/main" val="3175140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Engaging Our Faculty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18662" y="1182757"/>
            <a:ext cx="5027981" cy="5297556"/>
          </a:xfrm>
        </p:spPr>
        <p:txBody>
          <a:bodyPr/>
          <a:lstStyle/>
          <a:p>
            <a:r>
              <a:rPr lang="en-US" b="1" dirty="0" smtClean="0"/>
              <a:t>Discuss faculty excellence with faculty focus groups</a:t>
            </a:r>
          </a:p>
          <a:p>
            <a:r>
              <a:rPr lang="en-US" b="1" dirty="0" smtClean="0"/>
              <a:t>Explore the measurement and reward of faculty excellence</a:t>
            </a:r>
          </a:p>
          <a:p>
            <a:r>
              <a:rPr lang="en-US" b="1" dirty="0" smtClean="0"/>
              <a:t>Overtly involve faculty in student success agenda discussion</a:t>
            </a:r>
          </a:p>
          <a:p>
            <a:r>
              <a:rPr lang="en-US" b="1" dirty="0" smtClean="0"/>
              <a:t>Convene a conference focused on teaching assessment and development</a:t>
            </a:r>
          </a:p>
          <a:p>
            <a:r>
              <a:rPr lang="en-US" b="1" dirty="0" smtClean="0"/>
              <a:t>Be a cheerleader!</a:t>
            </a:r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42" y="1588716"/>
            <a:ext cx="3264531" cy="2161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47" y="4118668"/>
            <a:ext cx="2535414" cy="16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54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A GREAT College Professor …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269"/>
            <a:ext cx="9144000" cy="46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54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2804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90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Student Success from a Student Perspective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i.ytimg.com/vi/v_I7rgnIMeo/maxresdefaul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11" y="1287463"/>
            <a:ext cx="44005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lishedBricks President LCF sh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3" y="1287463"/>
            <a:ext cx="2977691" cy="31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53" y="4720172"/>
            <a:ext cx="7871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From Indiana State to Ivy Tech:</a:t>
            </a:r>
          </a:p>
          <a:p>
            <a:pPr algn="ctr"/>
            <a:r>
              <a:rPr lang="en-US" sz="3600" b="1" dirty="0" smtClean="0"/>
              <a:t>A 21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Century Scholar Story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6075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17" y="1"/>
            <a:ext cx="5123298" cy="291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9" y="1181705"/>
            <a:ext cx="1726442" cy="173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47" y="1069221"/>
            <a:ext cx="1468614" cy="184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958182"/>
            <a:ext cx="3435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Donna Beegle</a:t>
            </a:r>
          </a:p>
          <a:p>
            <a:r>
              <a:rPr lang="en-US" sz="2000" i="1" dirty="0" smtClean="0"/>
              <a:t>Empowering College Students</a:t>
            </a:r>
          </a:p>
          <a:p>
            <a:r>
              <a:rPr lang="en-US" sz="2000" i="1" dirty="0" smtClean="0"/>
              <a:t>from a Background of Poverty</a:t>
            </a:r>
          </a:p>
          <a:p>
            <a:r>
              <a:rPr lang="en-US" sz="2000" dirty="0" smtClean="0"/>
              <a:t>National consultant &amp; trainer on working with low income persons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50204" y="2961219"/>
            <a:ext cx="3093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Angela Duckworth</a:t>
            </a:r>
          </a:p>
          <a:p>
            <a:pPr algn="r"/>
            <a:r>
              <a:rPr lang="en-US" sz="2000" i="1" dirty="0" smtClean="0"/>
              <a:t>Grit, Perseverance, and</a:t>
            </a:r>
          </a:p>
          <a:p>
            <a:pPr algn="r"/>
            <a:r>
              <a:rPr lang="en-US" sz="2000" i="1" dirty="0" smtClean="0"/>
              <a:t>the Science of Success</a:t>
            </a:r>
          </a:p>
          <a:p>
            <a:pPr algn="r"/>
            <a:r>
              <a:rPr lang="en-US" sz="2000" dirty="0" smtClean="0"/>
              <a:t>Author &amp; MacArthur Genius Award Winner</a:t>
            </a:r>
            <a:endParaRPr 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9" y="5017892"/>
            <a:ext cx="1357473" cy="157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91" y="4909998"/>
            <a:ext cx="1079950" cy="162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5228" y="2048379"/>
            <a:ext cx="205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ubalin Graph" pitchFamily="2" charset="0"/>
                <a:ea typeface="Adobe Heiti Std R" pitchFamily="34" charset="-128"/>
              </a:rPr>
              <a:t>Oct. 4 &amp; 5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Lubalin Graph" pitchFamily="2" charset="0"/>
              <a:ea typeface="Adobe Heiti Std R" pitchFamily="34" charset="-128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ubalin Graph" pitchFamily="2" charset="0"/>
                <a:ea typeface="Adobe Heiti Std R" pitchFamily="34" charset="-128"/>
              </a:rPr>
              <a:t>ISU Campus</a:t>
            </a:r>
            <a:endParaRPr lang="en-US" sz="2000" b="1" dirty="0">
              <a:solidFill>
                <a:schemeClr val="bg1"/>
              </a:solidFill>
              <a:latin typeface="Lubalin Graph" pitchFamily="2" charset="0"/>
              <a:ea typeface="Adobe Heiti Std R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5" y="5534181"/>
            <a:ext cx="4834001" cy="9978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05101" y="5291852"/>
            <a:ext cx="234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And featuring: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4489" y="6137218"/>
            <a:ext cx="219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Lubalin Graph" pitchFamily="2" charset="0"/>
              </a:rPr>
              <a:t>Indiana</a:t>
            </a:r>
            <a:endParaRPr lang="en-US" sz="3200" b="1" dirty="0">
              <a:solidFill>
                <a:schemeClr val="accent6"/>
              </a:solidFill>
              <a:latin typeface="Lubalin Graph" pitchFamily="2" charset="0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3173644" y="3013118"/>
            <a:ext cx="3074725" cy="2161561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283585">
            <a:off x="3432969" y="3432179"/>
            <a:ext cx="2499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Statewide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Event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8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Student Success Strategy at ISU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240" y="976809"/>
            <a:ext cx="863903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Guiding Strategy:  </a:t>
            </a:r>
            <a:r>
              <a:rPr lang="en-US" sz="2800" dirty="0"/>
              <a:t>Strategic Plan with </a:t>
            </a:r>
            <a:r>
              <a:rPr lang="en-US" sz="2800" dirty="0" smtClean="0"/>
              <a:t>robust </a:t>
            </a:r>
            <a:r>
              <a:rPr lang="en-US" sz="2800" dirty="0"/>
              <a:t>i</a:t>
            </a:r>
            <a:r>
              <a:rPr lang="en-US" sz="2800" dirty="0" smtClean="0"/>
              <a:t>mplementation process.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Tactical Strategy - Incoming Students:  </a:t>
            </a:r>
            <a:r>
              <a:rPr lang="en-US" sz="2800" dirty="0" smtClean="0"/>
              <a:t>Addressing </a:t>
            </a:r>
            <a:r>
              <a:rPr lang="en-US" sz="2800" dirty="0" err="1" smtClean="0"/>
              <a:t>underpreparation</a:t>
            </a:r>
            <a:r>
              <a:rPr lang="en-US" sz="2800" dirty="0" smtClean="0"/>
              <a:t>, intrusive commitment to students, actionable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Tactical Strategy – Continuing Students:</a:t>
            </a:r>
            <a:r>
              <a:rPr lang="en-US" sz="2800" dirty="0" smtClean="0"/>
              <a:t>  Aid innovations, clear degree pathways and ongoing curricular reform, </a:t>
            </a:r>
            <a:r>
              <a:rPr lang="en-US" sz="2800" dirty="0"/>
              <a:t>graduation </a:t>
            </a:r>
            <a:r>
              <a:rPr lang="en-US" sz="2800" dirty="0" smtClean="0"/>
              <a:t>specialist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Tactical Strategy – Issue Framing: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Excellence defined by who we include, not exclude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Students our greatest asset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Success is a contact sport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Asking for help a sign of strength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2266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"/>
            <a:ext cx="9144000" cy="668738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5279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Staying Focused on Our In-State Mission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" y="668740"/>
            <a:ext cx="7009495" cy="5620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84488"/>
              </p:ext>
            </p:extLst>
          </p:nvPr>
        </p:nvGraphicFramePr>
        <p:xfrm>
          <a:off x="5387453" y="3107310"/>
          <a:ext cx="375313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959"/>
                <a:gridCol w="1433015"/>
                <a:gridCol w="846159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ISU In-State Sub-Population Changes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/>
                        <a:t>FTFT-BDS FR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/>
                        <a:t>2011 to</a:t>
                      </a:r>
                      <a:r>
                        <a:rPr lang="en-US" sz="1600" b="1" u="sng" baseline="0" dirty="0" smtClean="0"/>
                        <a:t>  2015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/>
                        <a:t>Change</a:t>
                      </a:r>
                      <a:endParaRPr lang="en-US" sz="16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C.</a:t>
                      </a:r>
                      <a:r>
                        <a:rPr lang="en-US" sz="1600" baseline="0" dirty="0" smtClean="0"/>
                        <a:t> Scholars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501 to 818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+63%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Pell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1,285 to 1,499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+17%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African Am.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409 to 554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+35%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355" y="6315626"/>
            <a:ext cx="858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</a:t>
            </a:r>
            <a:r>
              <a:rPr lang="en-US" dirty="0" smtClean="0"/>
              <a:t>: Fall </a:t>
            </a:r>
            <a:r>
              <a:rPr lang="en-US" dirty="0"/>
              <a:t>2015 CHE Public Postsecondary Institution Enrollment </a:t>
            </a:r>
            <a:r>
              <a:rPr lang="en-US" dirty="0" smtClean="0"/>
              <a:t>Update &amp; ISU IR data.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87452" y="4961510"/>
            <a:ext cx="3753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Overall 4-year ISU Graduation Rate:</a:t>
            </a:r>
          </a:p>
          <a:p>
            <a:pPr algn="ctr"/>
            <a:r>
              <a:rPr lang="en-US" dirty="0" smtClean="0"/>
              <a:t>Highest since recorded; 23.4%</a:t>
            </a:r>
          </a:p>
          <a:p>
            <a:pPr algn="ctr"/>
            <a:r>
              <a:rPr lang="en-US" dirty="0" smtClean="0"/>
              <a:t>(+4% in one 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86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Student Success at </a:t>
            </a:r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ISU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1631" y="1037451"/>
            <a:ext cx="71889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At STATE, we support student success through service, awareness and counseling.  Knowing our students, and their needs, is the first step to their future success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 holistic approach to student success includes intentional attention to the academic, the financial and the personal wellness of each student’s transition to higher </a:t>
            </a:r>
            <a:r>
              <a:rPr lang="en-US" sz="3200" dirty="0" smtClean="0"/>
              <a:t>education.</a:t>
            </a:r>
            <a:endParaRPr lang="en-US" sz="3200" dirty="0" smtClean="0"/>
          </a:p>
        </p:txBody>
      </p:sp>
      <p:pic>
        <p:nvPicPr>
          <p:cNvPr id="1026" name="Picture 2" descr="https://www.indstate.edu/sites/default/files/styles/mega_menu/public/media/Images/03-Admissions.png?itok=_IFiSqg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32226"/>
            <a:ext cx="1668016" cy="22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97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Programming for Student Success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9254" y="928664"/>
            <a:ext cx="84854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Early Outreach and </a:t>
            </a:r>
            <a:r>
              <a:rPr lang="en-US" sz="3200" dirty="0" smtClean="0"/>
              <a:t>Partnerships</a:t>
            </a:r>
            <a:endParaRPr lang="en-US" sz="32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Service to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Merit &amp; Need-based Scholarship programs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On-Track Scholarship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New Student Transition </a:t>
            </a:r>
            <a:r>
              <a:rPr lang="en-US" sz="3200" dirty="0" smtClean="0"/>
              <a:t>Programs-Summer </a:t>
            </a:r>
            <a:r>
              <a:rPr lang="en-US" sz="3200" dirty="0"/>
              <a:t>Orientation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Financial Wellness Meeting</a:t>
            </a:r>
          </a:p>
        </p:txBody>
      </p:sp>
      <p:pic>
        <p:nvPicPr>
          <p:cNvPr id="2050" name="Picture 2" descr="http://isuphoto.smugmug.com/Events/Welcome-Week-2012/March-to-the-Arch-2012/i-Jnfmf4p/0/L/081912marchthrougharch2012-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886" y="4284214"/>
            <a:ext cx="3324667" cy="22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92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radeGothicNo.2" panose="020B0800000000000000" pitchFamily="34" charset="0"/>
              </a:rPr>
              <a:t>Microscholarships</a:t>
            </a:r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 for College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842" y="976809"/>
            <a:ext cx="8202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Creating awareness for the new student classes of 2018, 2019, 2020 and beyond!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Raise.Me</a:t>
            </a:r>
            <a:endParaRPr lang="en-US" sz="3200" dirty="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4,041 </a:t>
            </a:r>
            <a:r>
              <a:rPr lang="en-US" sz="3200" dirty="0"/>
              <a:t>Followers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1,890 </a:t>
            </a:r>
            <a:r>
              <a:rPr lang="en-US" sz="3200" dirty="0"/>
              <a:t>profile views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218 “sign-ups” in last 5 days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2" name="Picture 2" descr="https://raise-email-assets.s3.amazonaws.com/fb_banne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6" y="4586216"/>
            <a:ext cx="3672644" cy="19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33165" y="5548099"/>
            <a:ext cx="3527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Introducing Micro‑Scholarships </a:t>
            </a:r>
          </a:p>
          <a:p>
            <a:r>
              <a:rPr lang="en-US" sz="2000" dirty="0" smtClean="0"/>
              <a:t>from </a:t>
            </a:r>
            <a:r>
              <a:rPr lang="en-US" sz="2000" dirty="0"/>
              <a:t>colleges for your achievements in high school.</a:t>
            </a:r>
          </a:p>
        </p:txBody>
      </p:sp>
    </p:spTree>
    <p:extLst>
      <p:ext uri="{BB962C8B-B14F-4D97-AF65-F5344CB8AC3E}">
        <p14:creationId xmlns:p14="http://schemas.microsoft.com/office/powerpoint/2010/main" val="406247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STATE Works-Program Objectives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02507" y="1037229"/>
            <a:ext cx="5936777" cy="56214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Provide students a means to pay for their educational expenses and reduce loan debt. </a:t>
            </a:r>
          </a:p>
          <a:p>
            <a:r>
              <a:rPr lang="en-US" dirty="0" smtClean="0"/>
              <a:t>Prepare students for their careers through the development and application of work ethic and work-related skills. </a:t>
            </a:r>
          </a:p>
          <a:p>
            <a:r>
              <a:rPr lang="en-US" dirty="0" smtClean="0"/>
              <a:t>Provide a pathway for student employees to advance to positions with increasing levels of responsibility and complexity. </a:t>
            </a:r>
          </a:p>
          <a:p>
            <a:r>
              <a:rPr lang="en-US" dirty="0" smtClean="0"/>
              <a:t>Maintain or increase University services without increasing labor cost.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3" y="2156348"/>
            <a:ext cx="2732135" cy="28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44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Participant Benefits with STATE Works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394" y="910610"/>
            <a:ext cx="5957247" cy="57480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$1,000 ($500) textbook award </a:t>
            </a:r>
            <a:r>
              <a:rPr lang="en-US" dirty="0" smtClean="0"/>
              <a:t>through Barnes </a:t>
            </a:r>
            <a:r>
              <a:rPr lang="en-US" dirty="0"/>
              <a:t>&amp; Noble </a:t>
            </a:r>
            <a:r>
              <a:rPr lang="en-US" dirty="0" smtClean="0"/>
              <a:t>bookstore.</a:t>
            </a:r>
            <a:endParaRPr lang="en-US" dirty="0"/>
          </a:p>
          <a:p>
            <a:r>
              <a:rPr lang="en-US" dirty="0"/>
              <a:t>“Guaranteed” on-campus job with the opportunity to work  a minimum 10 hours per </a:t>
            </a:r>
            <a:r>
              <a:rPr lang="en-US" dirty="0" smtClean="0"/>
              <a:t>week.</a:t>
            </a:r>
            <a:endParaRPr lang="en-US" dirty="0"/>
          </a:p>
          <a:p>
            <a:r>
              <a:rPr lang="en-US" dirty="0"/>
              <a:t>Half of </a:t>
            </a:r>
            <a:r>
              <a:rPr lang="en-US" dirty="0" smtClean="0"/>
              <a:t>a student’s earnings goes </a:t>
            </a:r>
            <a:r>
              <a:rPr lang="en-US" dirty="0"/>
              <a:t>directly to </a:t>
            </a:r>
            <a:r>
              <a:rPr lang="en-US" dirty="0" smtClean="0"/>
              <a:t>his/her </a:t>
            </a:r>
            <a:r>
              <a:rPr lang="en-US" dirty="0"/>
              <a:t>bank account and other half to </a:t>
            </a:r>
            <a:r>
              <a:rPr lang="en-US" dirty="0" smtClean="0"/>
              <a:t>any unpaid balance.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vailable </a:t>
            </a:r>
            <a:r>
              <a:rPr lang="en-US" dirty="0"/>
              <a:t>to 150 applicants based on financial need determined by the Office of Financial Aid. </a:t>
            </a:r>
          </a:p>
        </p:txBody>
      </p:sp>
      <p:pic>
        <p:nvPicPr>
          <p:cNvPr id="1028" name="Picture 4" descr="http://az616578.vo.msecnd.net/files/2015/11/13/635829861359015977742449150_Jobs_On_Campus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0" y="2589096"/>
            <a:ext cx="2760679" cy="184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4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42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047B6">
              <a:alpha val="95686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adeGothicNo.2" panose="020B0800000000000000" pitchFamily="34" charset="0"/>
              </a:rPr>
              <a:t>Career Readiness Competencies</a:t>
            </a:r>
            <a:endParaRPr lang="en-US" sz="4000" dirty="0">
              <a:solidFill>
                <a:schemeClr val="bg1"/>
              </a:solidFill>
              <a:latin typeface="TradeGothicNo.2" panose="020B0800000000000000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1" y="5920501"/>
            <a:ext cx="682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84" y="1303363"/>
            <a:ext cx="5496516" cy="4821855"/>
          </a:xfrm>
        </p:spPr>
        <p:txBody>
          <a:bodyPr>
            <a:normAutofit/>
          </a:bodyPr>
          <a:lstStyle/>
          <a:p>
            <a:r>
              <a:rPr lang="en-US" sz="3000" dirty="0"/>
              <a:t>Critical Thinking/Problem Solving</a:t>
            </a:r>
          </a:p>
          <a:p>
            <a:r>
              <a:rPr lang="en-US" sz="3000" dirty="0"/>
              <a:t>Oral/Written Communication</a:t>
            </a:r>
          </a:p>
          <a:p>
            <a:r>
              <a:rPr lang="en-US" sz="3000" dirty="0"/>
              <a:t>Teamwork/Collaboration</a:t>
            </a:r>
          </a:p>
          <a:p>
            <a:r>
              <a:rPr lang="en-US" sz="3000" dirty="0"/>
              <a:t>Information Technology Application</a:t>
            </a:r>
          </a:p>
          <a:p>
            <a:r>
              <a:rPr lang="en-US" sz="3000" dirty="0"/>
              <a:t>Leadership</a:t>
            </a:r>
          </a:p>
          <a:p>
            <a:r>
              <a:rPr lang="en-US" sz="3000" dirty="0"/>
              <a:t>Professionalism/Work Ethic</a:t>
            </a:r>
          </a:p>
          <a:p>
            <a:r>
              <a:rPr lang="en-US" sz="3000" dirty="0"/>
              <a:t>Career </a:t>
            </a:r>
            <a:r>
              <a:rPr lang="en-US" sz="3000" dirty="0" smtClean="0"/>
              <a:t>Management</a:t>
            </a:r>
            <a:endParaRPr lang="en-US" sz="3000" dirty="0"/>
          </a:p>
        </p:txBody>
      </p:sp>
      <p:pic>
        <p:nvPicPr>
          <p:cNvPr id="7" name="Picture 2" descr="http://www.ocde.us/Students/PublishingImages/shutterstock_1897329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" y="2431957"/>
            <a:ext cx="3138986" cy="20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7952</TotalTime>
  <Words>892</Words>
  <Application>Microsoft Office PowerPoint</Application>
  <PresentationFormat>On-screen Show (4:3)</PresentationFormat>
  <Paragraphs>158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Wilson</dc:creator>
  <cp:lastModifiedBy>Windows User</cp:lastModifiedBy>
  <cp:revision>404</cp:revision>
  <cp:lastPrinted>2016-06-04T20:26:31Z</cp:lastPrinted>
  <dcterms:created xsi:type="dcterms:W3CDTF">2014-01-14T15:45:19Z</dcterms:created>
  <dcterms:modified xsi:type="dcterms:W3CDTF">2016-06-07T22:16:29Z</dcterms:modified>
</cp:coreProperties>
</file>