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695" r:id="rId7"/>
    <p:sldId id="696" r:id="rId8"/>
    <p:sldId id="692" r:id="rId9"/>
    <p:sldId id="287" r:id="rId10"/>
    <p:sldId id="300" r:id="rId11"/>
    <p:sldId id="271" r:id="rId12"/>
    <p:sldId id="690" r:id="rId13"/>
    <p:sldId id="292" r:id="rId14"/>
    <p:sldId id="281" r:id="rId15"/>
    <p:sldId id="691" r:id="rId16"/>
    <p:sldId id="698" r:id="rId17"/>
    <p:sldId id="257" r:id="rId18"/>
    <p:sldId id="693" r:id="rId19"/>
    <p:sldId id="697" r:id="rId20"/>
    <p:sldId id="6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F30"/>
    <a:srgbClr val="71B445"/>
    <a:srgbClr val="97D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09B53-2247-84A4-B9E9-2011B0B599CC}" v="515" dt="2025-07-23T12:51:39.532"/>
    <p1510:client id="{5FB553A7-6F85-42CD-88CB-0CF85D2D0C7C}" v="97" dt="2025-07-22T19:30:13.970"/>
    <p1510:client id="{C5BE0F20-2CE0-57A4-374F-526FBFA227C0}" v="705" dt="2025-07-22T19:58:33.855"/>
    <p1510:client id="{C7E086AC-BBB3-2F79-5110-5E503C1DBD4F}" v="122" dt="2025-07-23T12:10:11.847"/>
    <p1510:client id="{D4E90AC4-5F0D-DB20-4DD6-0655C81BF1CF}" v="1571" dt="2025-07-23T13:43:13.315"/>
    <p1510:client id="{D736EB51-9F11-4F96-0E54-88E6C857D23E}" v="359" dt="2025-07-23T15:10:46.472"/>
    <p1510:client id="{F7FB205F-C64A-4026-9B09-69DD67114E00}" v="62" dt="2025-07-23T14:33:20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08912-DA98-4EAC-B098-EFC599ABE59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28D14E-1E5C-4D47-BDA3-6DAA025DE53A}">
      <dgm:prSet phldrT="[Text]"/>
      <dgm:spPr/>
      <dgm:t>
        <a:bodyPr/>
        <a:lstStyle/>
        <a:p>
          <a:pPr>
            <a:tabLst>
              <a:tab pos="914400" algn="l"/>
            </a:tabLst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en-US" b="0">
              <a:latin typeface="Arial" panose="020B0604020202020204" pitchFamily="34" charset="0"/>
              <a:cs typeface="Arial" panose="020B0604020202020204" pitchFamily="34" charset="0"/>
            </a:rPr>
            <a:t>Free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and Confidential</a:t>
          </a:r>
        </a:p>
      </dgm:t>
    </dgm:pt>
    <dgm:pt modelId="{7FA3E13F-4692-4B47-854F-9E016A0D2898}" type="parTrans" cxnId="{8F74FE30-FA2E-4EEC-A45A-102569009320}">
      <dgm:prSet/>
      <dgm:spPr/>
      <dgm:t>
        <a:bodyPr/>
        <a:lstStyle/>
        <a:p>
          <a:endParaRPr lang="en-US"/>
        </a:p>
      </dgm:t>
    </dgm:pt>
    <dgm:pt modelId="{698ACFA8-675C-425F-AC4B-7D99B662D48E}" type="sibTrans" cxnId="{8F74FE30-FA2E-4EEC-A45A-102569009320}">
      <dgm:prSet/>
      <dgm:spPr/>
      <dgm:t>
        <a:bodyPr/>
        <a:lstStyle/>
        <a:p>
          <a:endParaRPr lang="en-US"/>
        </a:p>
      </dgm:t>
    </dgm:pt>
    <dgm:pt modelId="{7E899E30-0F3E-423F-AB0B-564A319350DA}" type="pres">
      <dgm:prSet presAssocID="{69A08912-DA98-4EAC-B098-EFC599ABE596}" presName="Name0" presStyleCnt="0">
        <dgm:presLayoutVars>
          <dgm:chMax val="7"/>
          <dgm:chPref val="7"/>
          <dgm:dir/>
        </dgm:presLayoutVars>
      </dgm:prSet>
      <dgm:spPr/>
    </dgm:pt>
    <dgm:pt modelId="{4CCD799D-4F81-4E18-B58F-8EB42C1D14E4}" type="pres">
      <dgm:prSet presAssocID="{69A08912-DA98-4EAC-B098-EFC599ABE596}" presName="Name1" presStyleCnt="0"/>
      <dgm:spPr/>
    </dgm:pt>
    <dgm:pt modelId="{D755B002-B2B4-4F9B-B2C4-069AEE51CBD5}" type="pres">
      <dgm:prSet presAssocID="{69A08912-DA98-4EAC-B098-EFC599ABE596}" presName="cycle" presStyleCnt="0"/>
      <dgm:spPr/>
    </dgm:pt>
    <dgm:pt modelId="{C4F8560A-96EE-4485-A94F-7CA04DA7FC9C}" type="pres">
      <dgm:prSet presAssocID="{69A08912-DA98-4EAC-B098-EFC599ABE596}" presName="srcNode" presStyleLbl="node1" presStyleIdx="0" presStyleCnt="1"/>
      <dgm:spPr/>
    </dgm:pt>
    <dgm:pt modelId="{91A572E4-4AC4-4605-9487-29EFB6AFE262}" type="pres">
      <dgm:prSet presAssocID="{69A08912-DA98-4EAC-B098-EFC599ABE596}" presName="conn" presStyleLbl="parChTrans1D2" presStyleIdx="0" presStyleCnt="1"/>
      <dgm:spPr/>
    </dgm:pt>
    <dgm:pt modelId="{34618D2A-6923-4DA6-B8EA-AF538002CD1C}" type="pres">
      <dgm:prSet presAssocID="{69A08912-DA98-4EAC-B098-EFC599ABE596}" presName="extraNode" presStyleLbl="node1" presStyleIdx="0" presStyleCnt="1"/>
      <dgm:spPr/>
    </dgm:pt>
    <dgm:pt modelId="{D26E4D81-86DB-4589-A5B9-5C3793C18D5A}" type="pres">
      <dgm:prSet presAssocID="{69A08912-DA98-4EAC-B098-EFC599ABE596}" presName="dstNode" presStyleLbl="node1" presStyleIdx="0" presStyleCnt="1"/>
      <dgm:spPr/>
    </dgm:pt>
    <dgm:pt modelId="{9C10A151-C3C4-4ED8-A0DF-4AC63C77B981}" type="pres">
      <dgm:prSet presAssocID="{C828D14E-1E5C-4D47-BDA3-6DAA025DE53A}" presName="text_1" presStyleLbl="node1" presStyleIdx="0" presStyleCnt="1" custLinFactNeighborX="1712" custLinFactNeighborY="-3668">
        <dgm:presLayoutVars>
          <dgm:bulletEnabled val="1"/>
        </dgm:presLayoutVars>
      </dgm:prSet>
      <dgm:spPr/>
    </dgm:pt>
    <dgm:pt modelId="{D005C13C-37D7-4FDD-823B-C44C34CB3719}" type="pres">
      <dgm:prSet presAssocID="{C828D14E-1E5C-4D47-BDA3-6DAA025DE53A}" presName="accent_1" presStyleCnt="0"/>
      <dgm:spPr/>
    </dgm:pt>
    <dgm:pt modelId="{D7BA458F-932D-464D-AF4E-CCB58F8FD6BE}" type="pres">
      <dgm:prSet presAssocID="{C828D14E-1E5C-4D47-BDA3-6DAA025DE53A}" presName="accentRepeatNode" presStyleLbl="solidFgAcc1" presStyleIdx="0" presStyleCnt="1" custLinFactNeighborY="-2475"/>
      <dgm:spPr>
        <a:solidFill>
          <a:srgbClr val="00B0F0"/>
        </a:solidFill>
      </dgm:spPr>
    </dgm:pt>
  </dgm:ptLst>
  <dgm:cxnLst>
    <dgm:cxn modelId="{C2CA640D-B104-41AB-BC88-B3A2FB0F4009}" type="presOf" srcId="{C828D14E-1E5C-4D47-BDA3-6DAA025DE53A}" destId="{9C10A151-C3C4-4ED8-A0DF-4AC63C77B981}" srcOrd="0" destOrd="0" presId="urn:microsoft.com/office/officeart/2008/layout/VerticalCurvedList"/>
    <dgm:cxn modelId="{2F5F731A-5614-48EA-94A2-33A3B68FBDB5}" type="presOf" srcId="{69A08912-DA98-4EAC-B098-EFC599ABE596}" destId="{7E899E30-0F3E-423F-AB0B-564A319350DA}" srcOrd="0" destOrd="0" presId="urn:microsoft.com/office/officeart/2008/layout/VerticalCurvedList"/>
    <dgm:cxn modelId="{8F74FE30-FA2E-4EEC-A45A-102569009320}" srcId="{69A08912-DA98-4EAC-B098-EFC599ABE596}" destId="{C828D14E-1E5C-4D47-BDA3-6DAA025DE53A}" srcOrd="0" destOrd="0" parTransId="{7FA3E13F-4692-4B47-854F-9E016A0D2898}" sibTransId="{698ACFA8-675C-425F-AC4B-7D99B662D48E}"/>
    <dgm:cxn modelId="{CCB49151-BB52-4E08-BE09-AF2E929997C2}" type="presOf" srcId="{698ACFA8-675C-425F-AC4B-7D99B662D48E}" destId="{91A572E4-4AC4-4605-9487-29EFB6AFE262}" srcOrd="0" destOrd="0" presId="urn:microsoft.com/office/officeart/2008/layout/VerticalCurvedList"/>
    <dgm:cxn modelId="{E0677395-938B-44B8-A529-9A9AADEF0977}" type="presParOf" srcId="{7E899E30-0F3E-423F-AB0B-564A319350DA}" destId="{4CCD799D-4F81-4E18-B58F-8EB42C1D14E4}" srcOrd="0" destOrd="0" presId="urn:microsoft.com/office/officeart/2008/layout/VerticalCurvedList"/>
    <dgm:cxn modelId="{0DB90698-9D58-4D80-B000-051A4B09FBD9}" type="presParOf" srcId="{4CCD799D-4F81-4E18-B58F-8EB42C1D14E4}" destId="{D755B002-B2B4-4F9B-B2C4-069AEE51CBD5}" srcOrd="0" destOrd="0" presId="urn:microsoft.com/office/officeart/2008/layout/VerticalCurvedList"/>
    <dgm:cxn modelId="{139C523D-21D3-4E9A-8CEA-30DE379466E5}" type="presParOf" srcId="{D755B002-B2B4-4F9B-B2C4-069AEE51CBD5}" destId="{C4F8560A-96EE-4485-A94F-7CA04DA7FC9C}" srcOrd="0" destOrd="0" presId="urn:microsoft.com/office/officeart/2008/layout/VerticalCurvedList"/>
    <dgm:cxn modelId="{376C5F32-4B5C-45EB-BD22-7A64EB545F94}" type="presParOf" srcId="{D755B002-B2B4-4F9B-B2C4-069AEE51CBD5}" destId="{91A572E4-4AC4-4605-9487-29EFB6AFE262}" srcOrd="1" destOrd="0" presId="urn:microsoft.com/office/officeart/2008/layout/VerticalCurvedList"/>
    <dgm:cxn modelId="{6323ACE2-B146-4EAA-B8D0-4053B51C834D}" type="presParOf" srcId="{D755B002-B2B4-4F9B-B2C4-069AEE51CBD5}" destId="{34618D2A-6923-4DA6-B8EA-AF538002CD1C}" srcOrd="2" destOrd="0" presId="urn:microsoft.com/office/officeart/2008/layout/VerticalCurvedList"/>
    <dgm:cxn modelId="{D830BE17-9121-40EB-90EE-B016A180DD56}" type="presParOf" srcId="{D755B002-B2B4-4F9B-B2C4-069AEE51CBD5}" destId="{D26E4D81-86DB-4589-A5B9-5C3793C18D5A}" srcOrd="3" destOrd="0" presId="urn:microsoft.com/office/officeart/2008/layout/VerticalCurvedList"/>
    <dgm:cxn modelId="{122FFE45-9786-44B2-BA0B-7937CF6C3662}" type="presParOf" srcId="{4CCD799D-4F81-4E18-B58F-8EB42C1D14E4}" destId="{9C10A151-C3C4-4ED8-A0DF-4AC63C77B981}" srcOrd="1" destOrd="0" presId="urn:microsoft.com/office/officeart/2008/layout/VerticalCurvedList"/>
    <dgm:cxn modelId="{E5B38C15-061F-4EA7-A939-EB72617655E7}" type="presParOf" srcId="{4CCD799D-4F81-4E18-B58F-8EB42C1D14E4}" destId="{D005C13C-37D7-4FDD-823B-C44C34CB3719}" srcOrd="2" destOrd="0" presId="urn:microsoft.com/office/officeart/2008/layout/VerticalCurvedList"/>
    <dgm:cxn modelId="{685B6017-4BE2-4CC3-8462-7238E395D507}" type="presParOf" srcId="{D005C13C-37D7-4FDD-823B-C44C34CB3719}" destId="{D7BA458F-932D-464D-AF4E-CCB58F8FD6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08912-DA98-4EAC-B098-EFC599ABE59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28D14E-1E5C-4D47-BDA3-6DAA025DE53A}">
      <dgm:prSet phldrT="[Text]"/>
      <dgm:spPr/>
      <dgm:t>
        <a:bodyPr/>
        <a:lstStyle/>
        <a:p>
          <a:pPr>
            <a:tabLst>
              <a:tab pos="914400" algn="l"/>
            </a:tabLst>
          </a:pPr>
          <a:r>
            <a:rPr lang="en-US">
              <a:latin typeface="Century Gothic" panose="020B0502020202020204" pitchFamily="34" charset="0"/>
            </a:rPr>
            <a:t>               Non-Regulatory</a:t>
          </a:r>
        </a:p>
      </dgm:t>
    </dgm:pt>
    <dgm:pt modelId="{7FA3E13F-4692-4B47-854F-9E016A0D2898}" type="parTrans" cxnId="{8F74FE30-FA2E-4EEC-A45A-102569009320}">
      <dgm:prSet/>
      <dgm:spPr/>
      <dgm:t>
        <a:bodyPr/>
        <a:lstStyle/>
        <a:p>
          <a:endParaRPr lang="en-US"/>
        </a:p>
      </dgm:t>
    </dgm:pt>
    <dgm:pt modelId="{698ACFA8-675C-425F-AC4B-7D99B662D48E}" type="sibTrans" cxnId="{8F74FE30-FA2E-4EEC-A45A-102569009320}">
      <dgm:prSet/>
      <dgm:spPr/>
      <dgm:t>
        <a:bodyPr/>
        <a:lstStyle/>
        <a:p>
          <a:endParaRPr lang="en-US"/>
        </a:p>
      </dgm:t>
    </dgm:pt>
    <dgm:pt modelId="{7E899E30-0F3E-423F-AB0B-564A319350DA}" type="pres">
      <dgm:prSet presAssocID="{69A08912-DA98-4EAC-B098-EFC599ABE596}" presName="Name0" presStyleCnt="0">
        <dgm:presLayoutVars>
          <dgm:chMax val="7"/>
          <dgm:chPref val="7"/>
          <dgm:dir/>
        </dgm:presLayoutVars>
      </dgm:prSet>
      <dgm:spPr/>
    </dgm:pt>
    <dgm:pt modelId="{4CCD799D-4F81-4E18-B58F-8EB42C1D14E4}" type="pres">
      <dgm:prSet presAssocID="{69A08912-DA98-4EAC-B098-EFC599ABE596}" presName="Name1" presStyleCnt="0"/>
      <dgm:spPr/>
    </dgm:pt>
    <dgm:pt modelId="{D755B002-B2B4-4F9B-B2C4-069AEE51CBD5}" type="pres">
      <dgm:prSet presAssocID="{69A08912-DA98-4EAC-B098-EFC599ABE596}" presName="cycle" presStyleCnt="0"/>
      <dgm:spPr/>
    </dgm:pt>
    <dgm:pt modelId="{C4F8560A-96EE-4485-A94F-7CA04DA7FC9C}" type="pres">
      <dgm:prSet presAssocID="{69A08912-DA98-4EAC-B098-EFC599ABE596}" presName="srcNode" presStyleLbl="node1" presStyleIdx="0" presStyleCnt="1"/>
      <dgm:spPr/>
    </dgm:pt>
    <dgm:pt modelId="{91A572E4-4AC4-4605-9487-29EFB6AFE262}" type="pres">
      <dgm:prSet presAssocID="{69A08912-DA98-4EAC-B098-EFC599ABE596}" presName="conn" presStyleLbl="parChTrans1D2" presStyleIdx="0" presStyleCnt="1"/>
      <dgm:spPr/>
    </dgm:pt>
    <dgm:pt modelId="{34618D2A-6923-4DA6-B8EA-AF538002CD1C}" type="pres">
      <dgm:prSet presAssocID="{69A08912-DA98-4EAC-B098-EFC599ABE596}" presName="extraNode" presStyleLbl="node1" presStyleIdx="0" presStyleCnt="1"/>
      <dgm:spPr/>
    </dgm:pt>
    <dgm:pt modelId="{D26E4D81-86DB-4589-A5B9-5C3793C18D5A}" type="pres">
      <dgm:prSet presAssocID="{69A08912-DA98-4EAC-B098-EFC599ABE596}" presName="dstNode" presStyleLbl="node1" presStyleIdx="0" presStyleCnt="1"/>
      <dgm:spPr/>
    </dgm:pt>
    <dgm:pt modelId="{9C10A151-C3C4-4ED8-A0DF-4AC63C77B981}" type="pres">
      <dgm:prSet presAssocID="{C828D14E-1E5C-4D47-BDA3-6DAA025DE53A}" presName="text_1" presStyleLbl="node1" presStyleIdx="0" presStyleCnt="1" custLinFactNeighborY="-2982">
        <dgm:presLayoutVars>
          <dgm:bulletEnabled val="1"/>
        </dgm:presLayoutVars>
      </dgm:prSet>
      <dgm:spPr/>
    </dgm:pt>
    <dgm:pt modelId="{D005C13C-37D7-4FDD-823B-C44C34CB3719}" type="pres">
      <dgm:prSet presAssocID="{C828D14E-1E5C-4D47-BDA3-6DAA025DE53A}" presName="accent_1" presStyleCnt="0"/>
      <dgm:spPr/>
    </dgm:pt>
    <dgm:pt modelId="{D7BA458F-932D-464D-AF4E-CCB58F8FD6BE}" type="pres">
      <dgm:prSet presAssocID="{C828D14E-1E5C-4D47-BDA3-6DAA025DE53A}" presName="accentRepeatNode" presStyleLbl="solidFgAcc1" presStyleIdx="0" presStyleCnt="1" custLinFactNeighborY="-2475"/>
      <dgm:spPr>
        <a:solidFill>
          <a:srgbClr val="002060"/>
        </a:solidFill>
      </dgm:spPr>
    </dgm:pt>
  </dgm:ptLst>
  <dgm:cxnLst>
    <dgm:cxn modelId="{8F74FE30-FA2E-4EEC-A45A-102569009320}" srcId="{69A08912-DA98-4EAC-B098-EFC599ABE596}" destId="{C828D14E-1E5C-4D47-BDA3-6DAA025DE53A}" srcOrd="0" destOrd="0" parTransId="{7FA3E13F-4692-4B47-854F-9E016A0D2898}" sibTransId="{698ACFA8-675C-425F-AC4B-7D99B662D48E}"/>
    <dgm:cxn modelId="{6D84FDB0-BC91-427C-BA2C-A99AB662FA6F}" type="presOf" srcId="{C828D14E-1E5C-4D47-BDA3-6DAA025DE53A}" destId="{9C10A151-C3C4-4ED8-A0DF-4AC63C77B981}" srcOrd="0" destOrd="0" presId="urn:microsoft.com/office/officeart/2008/layout/VerticalCurvedList"/>
    <dgm:cxn modelId="{98847FC9-6859-4A47-A8F2-E06CE456F234}" type="presOf" srcId="{698ACFA8-675C-425F-AC4B-7D99B662D48E}" destId="{91A572E4-4AC4-4605-9487-29EFB6AFE262}" srcOrd="0" destOrd="0" presId="urn:microsoft.com/office/officeart/2008/layout/VerticalCurvedList"/>
    <dgm:cxn modelId="{A79954FA-D4B1-4EE1-8CAB-39EDECD10261}" type="presOf" srcId="{69A08912-DA98-4EAC-B098-EFC599ABE596}" destId="{7E899E30-0F3E-423F-AB0B-564A319350DA}" srcOrd="0" destOrd="0" presId="urn:microsoft.com/office/officeart/2008/layout/VerticalCurvedList"/>
    <dgm:cxn modelId="{08E64078-76DF-4DC0-8798-929961222839}" type="presParOf" srcId="{7E899E30-0F3E-423F-AB0B-564A319350DA}" destId="{4CCD799D-4F81-4E18-B58F-8EB42C1D14E4}" srcOrd="0" destOrd="0" presId="urn:microsoft.com/office/officeart/2008/layout/VerticalCurvedList"/>
    <dgm:cxn modelId="{80EA508F-213B-4106-BE69-82D41E8A5BD2}" type="presParOf" srcId="{4CCD799D-4F81-4E18-B58F-8EB42C1D14E4}" destId="{D755B002-B2B4-4F9B-B2C4-069AEE51CBD5}" srcOrd="0" destOrd="0" presId="urn:microsoft.com/office/officeart/2008/layout/VerticalCurvedList"/>
    <dgm:cxn modelId="{F54CE08B-8FB2-43A2-A8AD-44CBD90CE979}" type="presParOf" srcId="{D755B002-B2B4-4F9B-B2C4-069AEE51CBD5}" destId="{C4F8560A-96EE-4485-A94F-7CA04DA7FC9C}" srcOrd="0" destOrd="0" presId="urn:microsoft.com/office/officeart/2008/layout/VerticalCurvedList"/>
    <dgm:cxn modelId="{654F48A3-2DAE-4B54-B844-424D4353C1D3}" type="presParOf" srcId="{D755B002-B2B4-4F9B-B2C4-069AEE51CBD5}" destId="{91A572E4-4AC4-4605-9487-29EFB6AFE262}" srcOrd="1" destOrd="0" presId="urn:microsoft.com/office/officeart/2008/layout/VerticalCurvedList"/>
    <dgm:cxn modelId="{6F679B28-7D8A-49D1-BB8A-520B902B2D87}" type="presParOf" srcId="{D755B002-B2B4-4F9B-B2C4-069AEE51CBD5}" destId="{34618D2A-6923-4DA6-B8EA-AF538002CD1C}" srcOrd="2" destOrd="0" presId="urn:microsoft.com/office/officeart/2008/layout/VerticalCurvedList"/>
    <dgm:cxn modelId="{1578AA1C-FA58-41BA-A85E-27BAE578C8D9}" type="presParOf" srcId="{D755B002-B2B4-4F9B-B2C4-069AEE51CBD5}" destId="{D26E4D81-86DB-4589-A5B9-5C3793C18D5A}" srcOrd="3" destOrd="0" presId="urn:microsoft.com/office/officeart/2008/layout/VerticalCurvedList"/>
    <dgm:cxn modelId="{20C1D3DE-0166-47B9-BBEE-1631C0FDD9D6}" type="presParOf" srcId="{4CCD799D-4F81-4E18-B58F-8EB42C1D14E4}" destId="{9C10A151-C3C4-4ED8-A0DF-4AC63C77B981}" srcOrd="1" destOrd="0" presId="urn:microsoft.com/office/officeart/2008/layout/VerticalCurvedList"/>
    <dgm:cxn modelId="{774AF2F8-C6C4-43B4-A988-3C2723AE38C5}" type="presParOf" srcId="{4CCD799D-4F81-4E18-B58F-8EB42C1D14E4}" destId="{D005C13C-37D7-4FDD-823B-C44C34CB3719}" srcOrd="2" destOrd="0" presId="urn:microsoft.com/office/officeart/2008/layout/VerticalCurvedList"/>
    <dgm:cxn modelId="{5A000E1B-3D39-4999-BEB7-1EA3E0786091}" type="presParOf" srcId="{D005C13C-37D7-4FDD-823B-C44C34CB3719}" destId="{D7BA458F-932D-464D-AF4E-CCB58F8FD6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107D82-0CAA-435B-9F99-10AAC7CD94B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3749A1-2BC5-4243-97B1-3C2B3D2E8717}">
      <dgm:prSet phldrT="[Text]"/>
      <dgm:spPr>
        <a:solidFill>
          <a:srgbClr val="00B0F0"/>
        </a:solidFill>
      </dgm:spPr>
      <dgm:t>
        <a:bodyPr/>
        <a:lstStyle/>
        <a:p>
          <a:r>
            <a:rPr lang="en-US">
              <a:latin typeface="Century Gothic" panose="020B0502020202020204" pitchFamily="34" charset="0"/>
            </a:rPr>
            <a:t>CTAP Hotline and Online Portal</a:t>
          </a:r>
        </a:p>
      </dgm:t>
    </dgm:pt>
    <dgm:pt modelId="{9976BDE1-7B61-4541-B49B-8D7418F0A4F3}" type="parTrans" cxnId="{D36B154E-B6A9-474E-95EB-1F20F8B30BA1}">
      <dgm:prSet/>
      <dgm:spPr/>
      <dgm:t>
        <a:bodyPr/>
        <a:lstStyle/>
        <a:p>
          <a:endParaRPr lang="en-US"/>
        </a:p>
      </dgm:t>
    </dgm:pt>
    <dgm:pt modelId="{F2A78297-0543-4786-A5C2-9EE55708777F}" type="sibTrans" cxnId="{D36B154E-B6A9-474E-95EB-1F20F8B30BA1}">
      <dgm:prSet/>
      <dgm:spPr/>
      <dgm:t>
        <a:bodyPr/>
        <a:lstStyle/>
        <a:p>
          <a:endParaRPr lang="en-US"/>
        </a:p>
      </dgm:t>
    </dgm:pt>
    <dgm:pt modelId="{768BB38E-8FF1-486C-BBCD-67C9642E403C}">
      <dgm:prSet phldrT="[Text]"/>
      <dgm:spPr/>
      <dgm:t>
        <a:bodyPr/>
        <a:lstStyle/>
        <a:p>
          <a:r>
            <a:rPr lang="en-US">
              <a:latin typeface="Century Gothic" panose="020B0502020202020204" pitchFamily="34" charset="0"/>
            </a:rPr>
            <a:t>Site Assessments</a:t>
          </a:r>
        </a:p>
      </dgm:t>
    </dgm:pt>
    <dgm:pt modelId="{A99EE1FB-FC20-439B-BA6C-E7B3B4104A3C}" type="parTrans" cxnId="{E3E24B9B-FF4A-4A76-9CE0-D5907F970ED8}">
      <dgm:prSet/>
      <dgm:spPr/>
      <dgm:t>
        <a:bodyPr/>
        <a:lstStyle/>
        <a:p>
          <a:endParaRPr lang="en-US"/>
        </a:p>
      </dgm:t>
    </dgm:pt>
    <dgm:pt modelId="{B09251B9-F5BE-4AC7-B730-C6ADA50009F2}" type="sibTrans" cxnId="{E3E24B9B-FF4A-4A76-9CE0-D5907F970ED8}">
      <dgm:prSet/>
      <dgm:spPr/>
      <dgm:t>
        <a:bodyPr/>
        <a:lstStyle/>
        <a:p>
          <a:endParaRPr lang="en-US"/>
        </a:p>
      </dgm:t>
    </dgm:pt>
    <dgm:pt modelId="{6BFEC426-34C9-4404-B907-B7FE6078F3F0}">
      <dgm:prSet phldrT="[Text]"/>
      <dgm:spPr>
        <a:solidFill>
          <a:srgbClr val="002060"/>
        </a:solidFill>
      </dgm:spPr>
      <dgm:t>
        <a:bodyPr/>
        <a:lstStyle/>
        <a:p>
          <a:r>
            <a:rPr lang="en-US">
              <a:latin typeface="Century Gothic" panose="020B0502020202020204" pitchFamily="34" charset="0"/>
            </a:rPr>
            <a:t>Training</a:t>
          </a:r>
        </a:p>
      </dgm:t>
    </dgm:pt>
    <dgm:pt modelId="{FCC427A3-F3CA-4FE5-B1AE-C886CB0373E9}" type="parTrans" cxnId="{AD7B9005-40D0-4A91-8198-BE224E2BBF58}">
      <dgm:prSet/>
      <dgm:spPr/>
      <dgm:t>
        <a:bodyPr/>
        <a:lstStyle/>
        <a:p>
          <a:endParaRPr lang="en-US"/>
        </a:p>
      </dgm:t>
    </dgm:pt>
    <dgm:pt modelId="{7BC76721-E0BC-4A68-B738-1425513685E0}" type="sibTrans" cxnId="{AD7B9005-40D0-4A91-8198-BE224E2BBF58}">
      <dgm:prSet/>
      <dgm:spPr/>
      <dgm:t>
        <a:bodyPr/>
        <a:lstStyle/>
        <a:p>
          <a:endParaRPr lang="en-US"/>
        </a:p>
      </dgm:t>
    </dgm:pt>
    <dgm:pt modelId="{7EDE011F-C805-4C65-8602-05D93BFA5FDB}">
      <dgm:prSet phldrT="[Text]"/>
      <dgm:spPr>
        <a:solidFill>
          <a:srgbClr val="76BC42"/>
        </a:solidFill>
      </dgm:spPr>
      <dgm:t>
        <a:bodyPr/>
        <a:lstStyle/>
        <a:p>
          <a:r>
            <a:rPr lang="en-US">
              <a:latin typeface="Century Gothic" panose="020B0502020202020204" pitchFamily="34" charset="0"/>
            </a:rPr>
            <a:t>Online Resources</a:t>
          </a:r>
        </a:p>
      </dgm:t>
    </dgm:pt>
    <dgm:pt modelId="{B9054DC0-5786-4865-8A5E-FFE49736FABF}" type="parTrans" cxnId="{BDD07040-F770-469E-8C73-65A90C6565CE}">
      <dgm:prSet/>
      <dgm:spPr/>
      <dgm:t>
        <a:bodyPr/>
        <a:lstStyle/>
        <a:p>
          <a:endParaRPr lang="en-US"/>
        </a:p>
      </dgm:t>
    </dgm:pt>
    <dgm:pt modelId="{D13F986E-B8CD-491A-A1C2-4693C682D08F}" type="sibTrans" cxnId="{BDD07040-F770-469E-8C73-65A90C6565CE}">
      <dgm:prSet/>
      <dgm:spPr/>
      <dgm:t>
        <a:bodyPr/>
        <a:lstStyle/>
        <a:p>
          <a:endParaRPr lang="en-US"/>
        </a:p>
      </dgm:t>
    </dgm:pt>
    <dgm:pt modelId="{8BF762E3-464D-4542-A659-A2D19363585B}" type="pres">
      <dgm:prSet presAssocID="{07107D82-0CAA-435B-9F99-10AAC7CD94B8}" presName="diagram" presStyleCnt="0">
        <dgm:presLayoutVars>
          <dgm:dir/>
          <dgm:resizeHandles val="exact"/>
        </dgm:presLayoutVars>
      </dgm:prSet>
      <dgm:spPr/>
    </dgm:pt>
    <dgm:pt modelId="{E2A27A8F-7D40-433F-B785-A591829A0D5B}" type="pres">
      <dgm:prSet presAssocID="{433749A1-2BC5-4243-97B1-3C2B3D2E8717}" presName="node" presStyleLbl="node1" presStyleIdx="0" presStyleCnt="4">
        <dgm:presLayoutVars>
          <dgm:bulletEnabled val="1"/>
        </dgm:presLayoutVars>
      </dgm:prSet>
      <dgm:spPr/>
    </dgm:pt>
    <dgm:pt modelId="{24985AE6-4878-4A91-A924-39DC4B30E28E}" type="pres">
      <dgm:prSet presAssocID="{F2A78297-0543-4786-A5C2-9EE55708777F}" presName="sibTrans" presStyleCnt="0"/>
      <dgm:spPr/>
    </dgm:pt>
    <dgm:pt modelId="{974DCAF1-05C9-495E-9ED8-30F8680EB443}" type="pres">
      <dgm:prSet presAssocID="{768BB38E-8FF1-486C-BBCD-67C9642E403C}" presName="node" presStyleLbl="node1" presStyleIdx="1" presStyleCnt="4" custLinFactNeighborX="317">
        <dgm:presLayoutVars>
          <dgm:bulletEnabled val="1"/>
        </dgm:presLayoutVars>
      </dgm:prSet>
      <dgm:spPr/>
    </dgm:pt>
    <dgm:pt modelId="{54841B5B-B91C-4B86-994E-474E75922FFF}" type="pres">
      <dgm:prSet presAssocID="{B09251B9-F5BE-4AC7-B730-C6ADA50009F2}" presName="sibTrans" presStyleCnt="0"/>
      <dgm:spPr/>
    </dgm:pt>
    <dgm:pt modelId="{BEA2DC0E-3D7A-4150-B1DD-9EF0A4743010}" type="pres">
      <dgm:prSet presAssocID="{6BFEC426-34C9-4404-B907-B7FE6078F3F0}" presName="node" presStyleLbl="node1" presStyleIdx="2" presStyleCnt="4">
        <dgm:presLayoutVars>
          <dgm:bulletEnabled val="1"/>
        </dgm:presLayoutVars>
      </dgm:prSet>
      <dgm:spPr/>
    </dgm:pt>
    <dgm:pt modelId="{80FCDE4D-96C4-47E1-A910-0034CE7838E1}" type="pres">
      <dgm:prSet presAssocID="{7BC76721-E0BC-4A68-B738-1425513685E0}" presName="sibTrans" presStyleCnt="0"/>
      <dgm:spPr/>
    </dgm:pt>
    <dgm:pt modelId="{A8691D83-5A8B-4AE4-8B5C-1DB96950317F}" type="pres">
      <dgm:prSet presAssocID="{7EDE011F-C805-4C65-8602-05D93BFA5FDB}" presName="node" presStyleLbl="node1" presStyleIdx="3" presStyleCnt="4" custLinFactNeighborX="317">
        <dgm:presLayoutVars>
          <dgm:bulletEnabled val="1"/>
        </dgm:presLayoutVars>
      </dgm:prSet>
      <dgm:spPr/>
    </dgm:pt>
  </dgm:ptLst>
  <dgm:cxnLst>
    <dgm:cxn modelId="{AD7B9005-40D0-4A91-8198-BE224E2BBF58}" srcId="{07107D82-0CAA-435B-9F99-10AAC7CD94B8}" destId="{6BFEC426-34C9-4404-B907-B7FE6078F3F0}" srcOrd="2" destOrd="0" parTransId="{FCC427A3-F3CA-4FE5-B1AE-C886CB0373E9}" sibTransId="{7BC76721-E0BC-4A68-B738-1425513685E0}"/>
    <dgm:cxn modelId="{BDD07040-F770-469E-8C73-65A90C6565CE}" srcId="{07107D82-0CAA-435B-9F99-10AAC7CD94B8}" destId="{7EDE011F-C805-4C65-8602-05D93BFA5FDB}" srcOrd="3" destOrd="0" parTransId="{B9054DC0-5786-4865-8A5E-FFE49736FABF}" sibTransId="{D13F986E-B8CD-491A-A1C2-4693C682D08F}"/>
    <dgm:cxn modelId="{D36B154E-B6A9-474E-95EB-1F20F8B30BA1}" srcId="{07107D82-0CAA-435B-9F99-10AAC7CD94B8}" destId="{433749A1-2BC5-4243-97B1-3C2B3D2E8717}" srcOrd="0" destOrd="0" parTransId="{9976BDE1-7B61-4541-B49B-8D7418F0A4F3}" sibTransId="{F2A78297-0543-4786-A5C2-9EE55708777F}"/>
    <dgm:cxn modelId="{CDE1D26F-AED7-4ABC-8C3F-31CAF51B3E2F}" type="presOf" srcId="{07107D82-0CAA-435B-9F99-10AAC7CD94B8}" destId="{8BF762E3-464D-4542-A659-A2D19363585B}" srcOrd="0" destOrd="0" presId="urn:microsoft.com/office/officeart/2005/8/layout/default"/>
    <dgm:cxn modelId="{DD2DF37B-9985-4576-A1C8-A2334C1DE600}" type="presOf" srcId="{6BFEC426-34C9-4404-B907-B7FE6078F3F0}" destId="{BEA2DC0E-3D7A-4150-B1DD-9EF0A4743010}" srcOrd="0" destOrd="0" presId="urn:microsoft.com/office/officeart/2005/8/layout/default"/>
    <dgm:cxn modelId="{E3E24B9B-FF4A-4A76-9CE0-D5907F970ED8}" srcId="{07107D82-0CAA-435B-9F99-10AAC7CD94B8}" destId="{768BB38E-8FF1-486C-BBCD-67C9642E403C}" srcOrd="1" destOrd="0" parTransId="{A99EE1FB-FC20-439B-BA6C-E7B3B4104A3C}" sibTransId="{B09251B9-F5BE-4AC7-B730-C6ADA50009F2}"/>
    <dgm:cxn modelId="{0CF86BAF-79B2-4B2E-9672-6800A75479E5}" type="presOf" srcId="{768BB38E-8FF1-486C-BBCD-67C9642E403C}" destId="{974DCAF1-05C9-495E-9ED8-30F8680EB443}" srcOrd="0" destOrd="0" presId="urn:microsoft.com/office/officeart/2005/8/layout/default"/>
    <dgm:cxn modelId="{51109CB3-E93F-46C1-8F0B-CF75FB3F2EEF}" type="presOf" srcId="{7EDE011F-C805-4C65-8602-05D93BFA5FDB}" destId="{A8691D83-5A8B-4AE4-8B5C-1DB96950317F}" srcOrd="0" destOrd="0" presId="urn:microsoft.com/office/officeart/2005/8/layout/default"/>
    <dgm:cxn modelId="{ED70FEBB-FA1F-4B13-A34E-D4FF06F564D9}" type="presOf" srcId="{433749A1-2BC5-4243-97B1-3C2B3D2E8717}" destId="{E2A27A8F-7D40-433F-B785-A591829A0D5B}" srcOrd="0" destOrd="0" presId="urn:microsoft.com/office/officeart/2005/8/layout/default"/>
    <dgm:cxn modelId="{DA7154DD-0DD2-40CE-A4B2-DAE0735999D0}" type="presParOf" srcId="{8BF762E3-464D-4542-A659-A2D19363585B}" destId="{E2A27A8F-7D40-433F-B785-A591829A0D5B}" srcOrd="0" destOrd="0" presId="urn:microsoft.com/office/officeart/2005/8/layout/default"/>
    <dgm:cxn modelId="{25C09597-41C7-43EE-8AF4-0BBA7537650D}" type="presParOf" srcId="{8BF762E3-464D-4542-A659-A2D19363585B}" destId="{24985AE6-4878-4A91-A924-39DC4B30E28E}" srcOrd="1" destOrd="0" presId="urn:microsoft.com/office/officeart/2005/8/layout/default"/>
    <dgm:cxn modelId="{966CF492-CEC1-46B8-974B-09BF99F1D456}" type="presParOf" srcId="{8BF762E3-464D-4542-A659-A2D19363585B}" destId="{974DCAF1-05C9-495E-9ED8-30F8680EB443}" srcOrd="2" destOrd="0" presId="urn:microsoft.com/office/officeart/2005/8/layout/default"/>
    <dgm:cxn modelId="{C9910054-8B06-4185-8606-F2DB7ED54697}" type="presParOf" srcId="{8BF762E3-464D-4542-A659-A2D19363585B}" destId="{54841B5B-B91C-4B86-994E-474E75922FFF}" srcOrd="3" destOrd="0" presId="urn:microsoft.com/office/officeart/2005/8/layout/default"/>
    <dgm:cxn modelId="{C7292EA2-82D9-4A8E-A434-5B41979FF2A5}" type="presParOf" srcId="{8BF762E3-464D-4542-A659-A2D19363585B}" destId="{BEA2DC0E-3D7A-4150-B1DD-9EF0A4743010}" srcOrd="4" destOrd="0" presId="urn:microsoft.com/office/officeart/2005/8/layout/default"/>
    <dgm:cxn modelId="{7DE3A46C-4780-4F30-A9F7-30268DFCBBCC}" type="presParOf" srcId="{8BF762E3-464D-4542-A659-A2D19363585B}" destId="{80FCDE4D-96C4-47E1-A910-0034CE7838E1}" srcOrd="5" destOrd="0" presId="urn:microsoft.com/office/officeart/2005/8/layout/default"/>
    <dgm:cxn modelId="{C95745DE-0A35-4455-BB55-DBBEBD833906}" type="presParOf" srcId="{8BF762E3-464D-4542-A659-A2D19363585B}" destId="{A8691D83-5A8B-4AE4-8B5C-1DB96950317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572E4-4AC4-4605-9487-29EFB6AFE262}">
      <dsp:nvSpPr>
        <dsp:cNvPr id="0" name=""/>
        <dsp:cNvSpPr/>
      </dsp:nvSpPr>
      <dsp:spPr>
        <a:xfrm>
          <a:off x="-1341383" y="-228208"/>
          <a:ext cx="1751817" cy="1751817"/>
        </a:xfrm>
        <a:prstGeom prst="blockArc">
          <a:avLst>
            <a:gd name="adj1" fmla="val 18900000"/>
            <a:gd name="adj2" fmla="val 2700000"/>
            <a:gd name="adj3" fmla="val 1233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0A151-C3C4-4ED8-A0DF-4AC63C77B981}">
      <dsp:nvSpPr>
        <dsp:cNvPr id="0" name=""/>
        <dsp:cNvSpPr/>
      </dsp:nvSpPr>
      <dsp:spPr>
        <a:xfrm>
          <a:off x="399331" y="304798"/>
          <a:ext cx="7830268" cy="638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11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914400" algn="l"/>
            </a:tabLst>
          </a:pPr>
          <a:r>
            <a:rPr lang="en-US" sz="3500" kern="1200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en-US" sz="3500" b="0" kern="1200">
              <a:latin typeface="Arial" panose="020B0604020202020204" pitchFamily="34" charset="0"/>
              <a:cs typeface="Arial" panose="020B0604020202020204" pitchFamily="34" charset="0"/>
            </a:rPr>
            <a:t>Free</a:t>
          </a:r>
          <a:r>
            <a:rPr lang="en-US" sz="3500" kern="1200">
              <a:latin typeface="Arial" panose="020B0604020202020204" pitchFamily="34" charset="0"/>
              <a:cs typeface="Arial" panose="020B0604020202020204" pitchFamily="34" charset="0"/>
            </a:rPr>
            <a:t> and Confidential</a:t>
          </a:r>
        </a:p>
      </dsp:txBody>
      <dsp:txXfrm>
        <a:off x="399331" y="304798"/>
        <a:ext cx="7830268" cy="638930"/>
      </dsp:txXfrm>
    </dsp:sp>
    <dsp:sp modelId="{D7BA458F-932D-464D-AF4E-CCB58F8FD6BE}">
      <dsp:nvSpPr>
        <dsp:cNvPr id="0" name=""/>
        <dsp:cNvSpPr/>
      </dsp:nvSpPr>
      <dsp:spPr>
        <a:xfrm>
          <a:off x="0" y="228601"/>
          <a:ext cx="798662" cy="798662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572E4-4AC4-4605-9487-29EFB6AFE262}">
      <dsp:nvSpPr>
        <dsp:cNvPr id="0" name=""/>
        <dsp:cNvSpPr/>
      </dsp:nvSpPr>
      <dsp:spPr>
        <a:xfrm>
          <a:off x="-1341383" y="-228208"/>
          <a:ext cx="1751817" cy="1751817"/>
        </a:xfrm>
        <a:prstGeom prst="blockArc">
          <a:avLst>
            <a:gd name="adj1" fmla="val 18900000"/>
            <a:gd name="adj2" fmla="val 2700000"/>
            <a:gd name="adj3" fmla="val 1233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0A151-C3C4-4ED8-A0DF-4AC63C77B981}">
      <dsp:nvSpPr>
        <dsp:cNvPr id="0" name=""/>
        <dsp:cNvSpPr/>
      </dsp:nvSpPr>
      <dsp:spPr>
        <a:xfrm>
          <a:off x="399331" y="309182"/>
          <a:ext cx="7830268" cy="638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112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914400" algn="l"/>
            </a:tabLst>
          </a:pPr>
          <a:r>
            <a:rPr lang="en-US" sz="3300" kern="1200">
              <a:latin typeface="Century Gothic" panose="020B0502020202020204" pitchFamily="34" charset="0"/>
            </a:rPr>
            <a:t>               Non-Regulatory</a:t>
          </a:r>
        </a:p>
      </dsp:txBody>
      <dsp:txXfrm>
        <a:off x="399331" y="309182"/>
        <a:ext cx="7830268" cy="638930"/>
      </dsp:txXfrm>
    </dsp:sp>
    <dsp:sp modelId="{D7BA458F-932D-464D-AF4E-CCB58F8FD6BE}">
      <dsp:nvSpPr>
        <dsp:cNvPr id="0" name=""/>
        <dsp:cNvSpPr/>
      </dsp:nvSpPr>
      <dsp:spPr>
        <a:xfrm>
          <a:off x="0" y="228601"/>
          <a:ext cx="798662" cy="798662"/>
        </a:xfrm>
        <a:prstGeom prst="ellipse">
          <a:avLst/>
        </a:prstGeom>
        <a:solidFill>
          <a:srgbClr val="00206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27A8F-7D40-433F-B785-A591829A0D5B}">
      <dsp:nvSpPr>
        <dsp:cNvPr id="0" name=""/>
        <dsp:cNvSpPr/>
      </dsp:nvSpPr>
      <dsp:spPr>
        <a:xfrm>
          <a:off x="2240" y="573956"/>
          <a:ext cx="1777288" cy="1066373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CTAP Hotline and Online Portal</a:t>
          </a:r>
        </a:p>
      </dsp:txBody>
      <dsp:txXfrm>
        <a:off x="2240" y="573956"/>
        <a:ext cx="1777288" cy="1066373"/>
      </dsp:txXfrm>
    </dsp:sp>
    <dsp:sp modelId="{974DCAF1-05C9-495E-9ED8-30F8680EB443}">
      <dsp:nvSpPr>
        <dsp:cNvPr id="0" name=""/>
        <dsp:cNvSpPr/>
      </dsp:nvSpPr>
      <dsp:spPr>
        <a:xfrm>
          <a:off x="1962891" y="573956"/>
          <a:ext cx="1777288" cy="10663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Site Assessments</a:t>
          </a:r>
        </a:p>
      </dsp:txBody>
      <dsp:txXfrm>
        <a:off x="1962891" y="573956"/>
        <a:ext cx="1777288" cy="1066373"/>
      </dsp:txXfrm>
    </dsp:sp>
    <dsp:sp modelId="{BEA2DC0E-3D7A-4150-B1DD-9EF0A4743010}">
      <dsp:nvSpPr>
        <dsp:cNvPr id="0" name=""/>
        <dsp:cNvSpPr/>
      </dsp:nvSpPr>
      <dsp:spPr>
        <a:xfrm>
          <a:off x="3912274" y="573956"/>
          <a:ext cx="1777288" cy="1066373"/>
        </a:xfrm>
        <a:prstGeom prst="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Training</a:t>
          </a:r>
        </a:p>
      </dsp:txBody>
      <dsp:txXfrm>
        <a:off x="3912274" y="573956"/>
        <a:ext cx="1777288" cy="1066373"/>
      </dsp:txXfrm>
    </dsp:sp>
    <dsp:sp modelId="{A8691D83-5A8B-4AE4-8B5C-1DB96950317F}">
      <dsp:nvSpPr>
        <dsp:cNvPr id="0" name=""/>
        <dsp:cNvSpPr/>
      </dsp:nvSpPr>
      <dsp:spPr>
        <a:xfrm>
          <a:off x="5869532" y="573956"/>
          <a:ext cx="1777288" cy="1066373"/>
        </a:xfrm>
        <a:prstGeom prst="rect">
          <a:avLst/>
        </a:prstGeom>
        <a:solidFill>
          <a:srgbClr val="76BC4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Online Resources</a:t>
          </a:r>
        </a:p>
      </dsp:txBody>
      <dsp:txXfrm>
        <a:off x="5869532" y="573956"/>
        <a:ext cx="1777288" cy="1066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8CC0B-FE88-461F-AC67-2B6AB3715FB0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F6CFE-FE43-4018-81F5-62DC6DEB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1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3CEB-9147-41AE-B72C-F14E643F60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9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1351-0A25-4DEF-AF42-419F519CB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1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latin typeface="Century Gothic" panose="020B0502020202020204" pitchFamily="34" charset="0"/>
              </a:rPr>
              <a:t>CTAP p</a:t>
            </a:r>
            <a:r>
              <a:rPr lang="en-US" altLang="en-US" b="1"/>
              <a:t>rovides a </a:t>
            </a:r>
            <a:r>
              <a:rPr lang="en-US" altLang="en-US" b="1" i="1"/>
              <a:t>Quality Assurance Guarantee</a:t>
            </a:r>
            <a:r>
              <a:rPr lang="en-US" altLang="en-US"/>
              <a:t> for written assistance provided and relied upon. Ask a CTAP representative for details. 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6811AD-A2B4-4929-92A1-CFFEB2C9875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72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Understanding our map, other staff members and their expertise.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90185-98E0-4A24-948D-4CF0D6B854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9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C41F-BE80-1B25-8F20-EA12CE60B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60D40-6CF1-15F1-1BFC-0B2C3E360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A1790-D046-071F-4FF5-FE40EA3C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49B5-1D22-4EF1-90B1-CFADB679B414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79A2A-69C2-8984-A5AA-982CBDA3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FAFFB-C391-003B-DC70-AE6B9259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B87F-3EBF-4A54-9DEE-6CABC359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7A9A-49D3-A9DC-DAEC-3D633633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404EF-5A88-712D-D942-C39E84492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6182D-9072-01A6-DE5F-AF31F75D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49B5-1D22-4EF1-90B1-CFADB679B414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AF41B-81E3-D97B-3F7B-973DB49D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B91DD-F133-1F1A-D021-8E66816D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B87F-3EBF-4A54-9DEE-6CABC359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4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9CFD97-0D21-9ECF-F7BE-1FD339E448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99F2D-D89B-C5BE-0063-4F9340D5D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67AF-70F5-5D42-9A7C-CA1AC86B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49B5-1D22-4EF1-90B1-CFADB679B414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E0953-6194-F107-D0B0-C993645C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760A0-8C23-84C0-69B4-3EC991A4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B87F-3EBF-4A54-9DEE-6CABC359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3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C038A-3199-0372-EE54-27CF8751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C399E-EF21-3EAB-E997-FA0D5512F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2AF5D-645C-84B0-8B09-048614A1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49B5-1D22-4EF1-90B1-CFADB679B414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E19C8-77AB-C88A-68CB-9785DAC1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81202-3034-8190-FB71-406F1D73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B87F-3EBF-4A54-9DEE-6CABC359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1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8243-F041-43F9-C1C0-624F1846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0C6AB-2243-1B16-B3F8-44BD5C975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55F41-EF17-076F-24C1-85AA57E9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49B5-1D22-4EF1-90B1-CFADB679B414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A906-B389-EA3D-799F-6836705A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E585D-229F-640F-113C-2E9EE41A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B87F-3EBF-4A54-9DEE-6CABC359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1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63F8-7358-6F32-E940-32D8C95C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5A0EA-E681-4537-2C62-2F43341F3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FCA35-337B-D25A-5714-CD8F55411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456BC-BDC6-27C9-EFF8-CBCA4764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49B5-1D22-4EF1-90B1-CFADB679B414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C205F-198A-58D1-2F0E-D27232C7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60B0A-89FF-5FC2-DC50-4F9269A5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B87F-3EBF-4A54-9DEE-6CABC359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2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77DE-C15C-90F6-5BFC-18CED281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8D140-93BC-0CA4-5839-16FFB5DDC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ABD0D-1F9F-F0F2-7BCA-791E88B64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D574A-A3C3-1619-9137-0379E595A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9B8C9C-1297-C40E-857A-58C3A6777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FA6A35-32BB-B9BC-B9A4-C902594E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49B5-1D22-4EF1-90B1-CFADB679B414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F88BB5-1A6E-D26A-5208-1A542C29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BBD3F8-F6C5-8C78-163D-EF25695E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B87F-3EBF-4A54-9DEE-6CABC359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1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9AF6-D0BB-F168-29EA-1FE764FD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A4F1C-784E-4F59-8FD5-3AB69872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49B5-1D22-4EF1-90B1-CFADB679B414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A8771-8976-99D4-031C-2C483542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C665D-CFA9-BDC5-FDA2-E83BCEA6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B87F-3EBF-4A54-9DEE-6CABC359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8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77D47-0362-9FF8-DBA8-276C0D9F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49B5-1D22-4EF1-90B1-CFADB679B414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552755-EFC8-FDE2-FD3C-162366D5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A904F-214C-A475-7A12-B8D1206F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B87F-3EBF-4A54-9DEE-6CABC359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2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E001-7F8C-348E-3C93-5380D1B1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FAD86-E2E2-74AE-141F-4B1019A6A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5D225-0142-CB87-7C84-5CACFC641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E12C2-1615-7D5A-DC94-E4B415FA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49B5-1D22-4EF1-90B1-CFADB679B414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67366-2979-4F1B-9FEA-7297B126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EAD5E-D271-478C-CC05-0CC4D89B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B87F-3EBF-4A54-9DEE-6CABC359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2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7756-7D41-4B0E-11EE-B586F4E1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13C636-6BFE-3297-2505-CFF089F83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9BD89-B76A-F831-5E26-40DA650A8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D8806-0B4B-FE10-15F7-8B8140707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49B5-1D22-4EF1-90B1-CFADB679B414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273E0-9761-B5D8-8BFE-CD85D1B2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B47CC-4A4A-1F8A-63E1-D36212DC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B87F-3EBF-4A54-9DEE-6CABC359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65D32-77F2-5AFF-AC56-C62DA4DD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878FB-D0CA-A014-0DC0-C19AFAE74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82C58-6039-C4F0-0FFE-E400455F5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A049B5-1D22-4EF1-90B1-CFADB679B414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6D611-7DA8-5A24-04B5-650B2C70D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B6223-5601-2EF3-6C4D-6C4ECB72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71B87F-3EBF-4A54-9DEE-6CABC359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lnks.gd/l/eyJhbGciOiJIUzI1NiJ9.eyJidWxsZXRpbl9saW5rX2lkIjoxMDAsInVyaSI6ImJwMjpjbGljayIsImJ1bGxldGluX2lkIjoiMjAyMDEwMjYuMjkzODE4NjEiLCJ1cmwiOiJodHRwczovL3BvcnRhbC5pZGVtLmluLmdvdi8_dXRtX21lZGl1bT1lbWFpbCZ1dG1fc291cmNlPWdvdmRlbGl2ZXJ5In0.pUNV0CfGQvC-bHVr5GNzQxdsF37uUOaabvPYRkZNtPk/s/831897525/br/87398141890-l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portal.idem.in.gov/cta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iconspng.com/images/blue-arrow-pn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gov.sharepoint.com/:b:/r/sites/IDEMPollutionPrevention/Shared%20Documents/P2%20Files/P2%20Toolkit/Pollution%20Prevention/Toolkit/BMPs/01%20-%20Air%20Compressor%20Leaks/Webinar%207.23.25/FINAL%20Air%20Compressor%20Infosheet%204.29.25.pdf?csf=1&amp;web=1&amp;e=iJf7un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hyperlink" Target="https://ingov.sharepoint.com/:b:/r/sites/IDEMPollutionPrevention/Shared%20Documents/P2%20Files/P2%20Toolkit/Pollution%20Prevention/Toolkit/BMPs/01%20-%20Air%20Compressor%20Leaks/Webinar%207.23.25/FINAL%20Air%20Compressor%20Checklist%204.29.25.pdf?csf=1&amp;web=1&amp;e=zbqJ2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DesignPageV2.aspx?subpage=design&amp;token=d6b42c41b26744c7813517845f4df9f0&amp;id=ur-ZIQmkE0-wxBi0WTPYjR2Ajw0dcvRHrycUfxbSyf9URVRSTzZJU1oyRk9GRlNRSkMxMTVOQkgxNy4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mailto:snunnery@idem.in.gov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idem/prevention/pollution-prevention-toolkit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nunnery@idem.in.gov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kdrake@idem.in.gov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lrhodes@idem.in.gov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2.jpeg"/><Relationship Id="rId4" Type="http://schemas.openxmlformats.org/officeDocument/2006/relationships/hyperlink" Target="mailto:snunnery@idem.in.gov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youtu.be/Zt6u3_bHbg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E8250-4189-B5F3-9179-F5A3284A1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2872" y="728739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Pollution Prevention</a:t>
            </a:r>
            <a:b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Lunch and Learn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C99BD-E6FA-FB26-5F8F-8C9F873E5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9274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latin typeface="Arial"/>
                <a:cs typeface="Arial"/>
              </a:rPr>
              <a:t>Detecting and Fixing Air Compressor Leaks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C38BF-50B5-9B11-78DA-2E61E4EFD8EC}"/>
              </a:ext>
            </a:extLst>
          </p:cNvPr>
          <p:cNvSpPr/>
          <p:nvPr/>
        </p:nvSpPr>
        <p:spPr>
          <a:xfrm>
            <a:off x="252412" y="285750"/>
            <a:ext cx="11687175" cy="6238875"/>
          </a:xfrm>
          <a:prstGeom prst="rect">
            <a:avLst/>
          </a:prstGeom>
          <a:noFill/>
          <a:ln w="38100">
            <a:solidFill>
              <a:srgbClr val="71B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A7D9A1-40EB-46E8-119A-6BB31CD5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98" y="628641"/>
            <a:ext cx="8676001" cy="450000"/>
          </a:xfrm>
          <a:prstGeom prst="rect">
            <a:avLst/>
          </a:prstGeom>
        </p:spPr>
      </p:pic>
      <p:pic>
        <p:nvPicPr>
          <p:cNvPr id="6" name="Picture 5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95EEEDD1-3597-0E96-AAB0-F564FD118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39" y="4186576"/>
            <a:ext cx="3640692" cy="20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9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71169" y="792685"/>
          <a:ext cx="7646821" cy="221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000" y="100696"/>
            <a:ext cx="8676001" cy="450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24805" y="617814"/>
            <a:ext cx="333954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>
                <a:solidFill>
                  <a:srgbClr val="2E74B5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CTAP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333E9-1EBC-4DE1-BD4B-991CAAC7699D}"/>
              </a:ext>
            </a:extLst>
          </p:cNvPr>
          <p:cNvSpPr txBox="1"/>
          <p:nvPr/>
        </p:nvSpPr>
        <p:spPr>
          <a:xfrm>
            <a:off x="1869415" y="2542980"/>
            <a:ext cx="845032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CTAP to: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timely assistance with interpreting a rule or permit requirement.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what steps are needed to obtain a permit to operate or modify processes.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general environmental regulatory or compliance questions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a site assessment.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3B589-DD01-4B88-B5D4-406D77CE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014" y="6148628"/>
            <a:ext cx="766312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tabLst>
                <a:tab pos="2228850" algn="l"/>
              </a:tabLst>
              <a:defRPr/>
            </a:pPr>
            <a:r>
              <a:rPr lang="en-US" altLang="en-US" sz="2200">
                <a:solidFill>
                  <a:schemeClr val="tx1">
                    <a:lumMod val="95000"/>
                    <a:lumOff val="5000"/>
                  </a:schemeClr>
                </a:solidFill>
                <a:ea typeface="Calibri Light" panose="020F0302020204030204" pitchFamily="34" charset="0"/>
                <a:cs typeface="Arial" panose="020B0604020202020204" pitchFamily="34" charset="0"/>
              </a:rPr>
              <a:t>Or call our hotline: 317-232-8172  or 800-988-7901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31A276-4A15-4788-803C-D11B13A6807E}"/>
              </a:ext>
            </a:extLst>
          </p:cNvPr>
          <p:cNvSpPr txBox="1"/>
          <p:nvPr/>
        </p:nvSpPr>
        <p:spPr>
          <a:xfrm>
            <a:off x="1758000" y="5188751"/>
            <a:ext cx="891000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en-US" sz="240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a confidential request via CTAP’s online portal: </a:t>
            </a:r>
            <a:r>
              <a:rPr lang="en-US" sz="2400" b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 fontAlgn="base">
              <a:spcAft>
                <a:spcPts val="600"/>
              </a:spcAft>
              <a:defRPr/>
            </a:pPr>
            <a:r>
              <a:rPr lang="en-US" sz="2400" u="sng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tooltip="CTAP IDEM Port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portal.idem.IN.gov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u="sng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041507AC-F378-73B3-B57C-2A97376D4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" y="5880169"/>
            <a:ext cx="1533725" cy="8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0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83580" y="2363098"/>
            <a:ext cx="8224838" cy="3016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site assessment is a free on-site consultation to observe and evaluate operations and determine environmental regulatory obligations, current compliance status, and identify potential pollution prevention opportunities. </a:t>
            </a:r>
          </a:p>
          <a:p>
            <a:pPr eaLnBrk="1" hangingPunct="1">
              <a:defRPr/>
            </a:pPr>
            <a:endParaRPr lang="en-US" sz="2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CTAP staff can help troubleshoot a particular process or regulation or conduct an entire facility review. CTAP site assessments may be in-person or virtual.</a:t>
            </a:r>
          </a:p>
        </p:txBody>
      </p:sp>
      <p:grpSp>
        <p:nvGrpSpPr>
          <p:cNvPr id="20484" name="Group 12"/>
          <p:cNvGrpSpPr>
            <a:grpSpLocks/>
          </p:cNvGrpSpPr>
          <p:nvPr/>
        </p:nvGrpSpPr>
        <p:grpSpPr bwMode="auto">
          <a:xfrm>
            <a:off x="1649895" y="1419796"/>
            <a:ext cx="4953000" cy="685800"/>
            <a:chOff x="4253634" y="935"/>
            <a:chExt cx="2776686" cy="1666011"/>
          </a:xfrm>
        </p:grpSpPr>
        <p:sp>
          <p:nvSpPr>
            <p:cNvPr id="14" name="Rectangle 13"/>
            <p:cNvSpPr/>
            <p:nvPr/>
          </p:nvSpPr>
          <p:spPr>
            <a:xfrm>
              <a:off x="4253634" y="935"/>
              <a:ext cx="2776686" cy="16660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53634" y="935"/>
              <a:ext cx="2776686" cy="1666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500">
                  <a:latin typeface="Arial" panose="020B0604020202020204" pitchFamily="34" charset="0"/>
                  <a:cs typeface="Arial" panose="020B0604020202020204" pitchFamily="34" charset="0"/>
                </a:rPr>
                <a:t>Site assessments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100696"/>
            <a:ext cx="8676001" cy="450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26225" y="550696"/>
            <a:ext cx="333954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>
                <a:solidFill>
                  <a:srgbClr val="2E74B5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CTAP Services</a:t>
            </a:r>
          </a:p>
        </p:txBody>
      </p:sp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318563C4-1BA6-06E6-EFC9-A904CF654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" y="5880169"/>
            <a:ext cx="1533725" cy="8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6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000" y="100696"/>
            <a:ext cx="8676001" cy="450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314028-79A1-4C7B-BD3A-AD1C9F2C2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999" y="1332492"/>
            <a:ext cx="7886700" cy="5178037"/>
          </a:xfrm>
        </p:spPr>
        <p:txBody>
          <a:bodyPr>
            <a:normAutofit fontScale="62500" lnSpcReduction="20000"/>
          </a:bodyPr>
          <a:lstStyle/>
          <a:p>
            <a:pPr>
              <a:tabLst>
                <a:tab pos="2862072" algn="l"/>
              </a:tabLst>
              <a:defRPr/>
            </a:pPr>
            <a:endParaRPr lang="en-US" altLang="en-US" sz="17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2862072" algn="l"/>
              </a:tabLst>
              <a:defRPr/>
            </a:pPr>
            <a:r>
              <a:rPr lang="en-US" altLang="en-US" sz="25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Northwest Regional Office</a:t>
            </a:r>
            <a:r>
              <a:rPr lang="en-US" altLang="en-US" sz="25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Aft>
                <a:spcPts val="600"/>
              </a:spcAft>
              <a:tabLst>
                <a:tab pos="2862072" algn="l"/>
              </a:tabLst>
              <a:defRPr/>
            </a:pPr>
            <a:r>
              <a:rPr lang="en-US" altLang="en-US" sz="2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Malorie Medellin</a:t>
            </a:r>
            <a:r>
              <a:rPr lang="en-US" altLang="en-US" sz="21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Aft>
                <a:spcPts val="600"/>
              </a:spcAft>
              <a:tabLst>
                <a:tab pos="2862072" algn="l"/>
              </a:tabLst>
              <a:defRPr/>
            </a:pPr>
            <a:r>
              <a:rPr lang="en-US" altLang="en-US" sz="25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Regional Office</a:t>
            </a:r>
            <a:r>
              <a:rPr lang="en-US" altLang="en-US" sz="25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spcAft>
                <a:spcPts val="600"/>
              </a:spcAft>
              <a:tabLst>
                <a:tab pos="2862072" algn="l"/>
              </a:tabLst>
              <a:defRPr/>
            </a:pPr>
            <a:r>
              <a:rPr lang="en-US" altLang="en-US" sz="2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Hannah Hack</a:t>
            </a:r>
          </a:p>
          <a:p>
            <a:pPr marL="231775" indent="-231775">
              <a:spcAft>
                <a:spcPts val="600"/>
              </a:spcAft>
              <a:tabLst>
                <a:tab pos="2914650" algn="l"/>
              </a:tabLst>
              <a:defRPr/>
            </a:pPr>
            <a:r>
              <a:rPr lang="en-US" altLang="en-US" sz="25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Indianapolis Central Office</a:t>
            </a:r>
            <a:r>
              <a:rPr lang="en-US" altLang="en-US" sz="25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8975" lvl="1" indent="-231775">
              <a:spcAft>
                <a:spcPts val="600"/>
              </a:spcAft>
              <a:tabLst>
                <a:tab pos="2914650" algn="l"/>
              </a:tabLst>
              <a:defRPr/>
            </a:pPr>
            <a:r>
              <a:rPr lang="en-US" altLang="en-US" sz="2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Mark Stoddard</a:t>
            </a:r>
          </a:p>
          <a:p>
            <a:pPr marL="688975" lvl="1" indent="-231775">
              <a:spcAft>
                <a:spcPts val="600"/>
              </a:spcAft>
              <a:tabLst>
                <a:tab pos="2914650" algn="l"/>
              </a:tabLst>
              <a:defRPr/>
            </a:pPr>
            <a:r>
              <a:rPr lang="en-US" altLang="en-US" sz="2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Leigh Anne Harvey</a:t>
            </a:r>
          </a:p>
          <a:p>
            <a:pPr marL="688975" lvl="1" indent="-231775">
              <a:spcAft>
                <a:spcPts val="600"/>
              </a:spcAft>
              <a:tabLst>
                <a:tab pos="2914650" algn="l"/>
              </a:tabLst>
              <a:defRPr/>
            </a:pPr>
            <a:r>
              <a:rPr lang="en-US" altLang="en-US" sz="2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Chrystal Wagner</a:t>
            </a:r>
          </a:p>
          <a:p>
            <a:pPr marL="688975" lvl="1" indent="-231775">
              <a:spcAft>
                <a:spcPts val="600"/>
              </a:spcAft>
              <a:tabLst>
                <a:tab pos="2914650" algn="l"/>
              </a:tabLst>
              <a:defRPr/>
            </a:pPr>
            <a:r>
              <a:rPr lang="en-US" altLang="en-US" sz="2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Hani Sharaya</a:t>
            </a:r>
          </a:p>
          <a:p>
            <a:pPr marL="0" lvl="2">
              <a:spcAft>
                <a:spcPts val="600"/>
              </a:spcAft>
              <a:tabLst>
                <a:tab pos="2862072" algn="l"/>
              </a:tabLst>
              <a:defRPr/>
            </a:pPr>
            <a:r>
              <a:rPr lang="en-US" altLang="en-US" sz="25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CTAP Small Business Regulatory Coordinator</a:t>
            </a:r>
            <a:r>
              <a:rPr lang="en-US" altLang="en-US" sz="25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14400" lvl="4">
              <a:spcAft>
                <a:spcPts val="600"/>
              </a:spcAft>
              <a:tabLst>
                <a:tab pos="2862072" algn="l"/>
              </a:tabLst>
              <a:defRPr/>
            </a:pPr>
            <a:r>
              <a:rPr lang="en-US" alt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Samantha Nunnery</a:t>
            </a:r>
          </a:p>
          <a:p>
            <a:pPr marL="0" lvl="2">
              <a:spcAft>
                <a:spcPts val="600"/>
              </a:spcAft>
              <a:tabLst>
                <a:tab pos="2862072" algn="l"/>
              </a:tabLst>
              <a:defRPr/>
            </a:pPr>
            <a:r>
              <a:rPr lang="en-US" altLang="en-US" sz="25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Southwest Regional Office</a:t>
            </a:r>
            <a:r>
              <a:rPr lang="en-US" altLang="en-US" sz="25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3">
              <a:spcAft>
                <a:spcPts val="600"/>
              </a:spcAft>
              <a:tabLst>
                <a:tab pos="2862072" algn="l"/>
              </a:tabLst>
              <a:defRPr/>
            </a:pPr>
            <a:r>
              <a:rPr lang="en-US" altLang="en-US" sz="2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Tammy Haug</a:t>
            </a:r>
          </a:p>
          <a:p>
            <a:pPr>
              <a:spcAft>
                <a:spcPts val="600"/>
              </a:spcAft>
              <a:tabLst>
                <a:tab pos="2862072" algn="l"/>
              </a:tabLst>
              <a:defRPr/>
            </a:pPr>
            <a:r>
              <a:rPr lang="en-US" altLang="en-US" sz="25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Southeast Regional Office</a:t>
            </a:r>
            <a:r>
              <a:rPr lang="en-US" altLang="en-US" sz="25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Aft>
                <a:spcPts val="600"/>
              </a:spcAft>
              <a:tabLst>
                <a:tab pos="2862072" algn="l"/>
              </a:tabLst>
              <a:defRPr/>
            </a:pPr>
            <a:r>
              <a:rPr lang="en-US" altLang="en-US" sz="2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Susan Raisor</a:t>
            </a:r>
          </a:p>
          <a:p>
            <a:endParaRPr lang="en-US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97A04C12-7082-EBDC-9EC1-9E6365EAA9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81" t="461" r="10223" b="461"/>
          <a:stretch/>
        </p:blipFill>
        <p:spPr>
          <a:xfrm>
            <a:off x="6096000" y="571481"/>
            <a:ext cx="4550229" cy="61858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D131C3-2A35-E9A1-BAAE-A23575540F2F}"/>
              </a:ext>
            </a:extLst>
          </p:cNvPr>
          <p:cNvSpPr txBox="1"/>
          <p:nvPr/>
        </p:nvSpPr>
        <p:spPr>
          <a:xfrm>
            <a:off x="2273808" y="582581"/>
            <a:ext cx="502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accent1">
                    <a:lumMod val="50000"/>
                  </a:schemeClr>
                </a:solidFill>
              </a:rPr>
              <a:t>CTAP Staff</a:t>
            </a:r>
          </a:p>
        </p:txBody>
      </p:sp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E3BC1102-A7B4-2F85-4B49-588FFE004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" y="5880169"/>
            <a:ext cx="1533725" cy="8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9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D6A0-A7C4-4F71-DE80-7A1F840E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How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to Contact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7EAE098-F7E7-54BA-3AD2-E7F304A820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85951" y="1780555"/>
            <a:ext cx="5096709" cy="482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2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2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2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2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2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300"/>
              </a:lnSpc>
              <a:spcBef>
                <a:spcPts val="1100"/>
              </a:spcBef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Confidential online portal:  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portal.idem.IN.gov</a:t>
            </a:r>
            <a:endParaRPr lang="en-US" altLang="en-US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3300"/>
              </a:lnSpc>
              <a:spcBef>
                <a:spcPts val="1100"/>
              </a:spcBef>
              <a:buNone/>
            </a:pPr>
            <a:endParaRPr lang="en-US" altLang="en-US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ts val="2050"/>
              </a:lnSpc>
              <a:tabLst>
                <a:tab pos="2862072" algn="l"/>
              </a:tabLst>
              <a:defRPr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Toll-free hotline:</a:t>
            </a:r>
          </a:p>
          <a:p>
            <a:pPr lvl="1">
              <a:lnSpc>
                <a:spcPts val="2050"/>
              </a:lnSpc>
              <a:tabLst>
                <a:tab pos="2862072" algn="l"/>
              </a:tabLst>
              <a:defRPr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800-988-7901 </a:t>
            </a:r>
          </a:p>
          <a:p>
            <a:pPr lvl="1">
              <a:lnSpc>
                <a:spcPts val="2050"/>
              </a:lnSpc>
              <a:tabLst>
                <a:tab pos="2862072" algn="l"/>
              </a:tabLst>
              <a:defRPr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317-232-8172</a:t>
            </a:r>
          </a:p>
          <a:p>
            <a:pPr marL="0" indent="0">
              <a:lnSpc>
                <a:spcPts val="2050"/>
              </a:lnSpc>
              <a:buNone/>
              <a:tabLst>
                <a:tab pos="2862072" algn="l"/>
              </a:tabLst>
              <a:defRPr/>
            </a:pP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50"/>
              </a:lnSpc>
              <a:tabLst>
                <a:tab pos="2862072" algn="l"/>
              </a:tabLst>
              <a:defRPr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</a:p>
          <a:p>
            <a:pPr lvl="1">
              <a:lnSpc>
                <a:spcPts val="2050"/>
              </a:lnSpc>
              <a:tabLst>
                <a:tab pos="2862072" algn="l"/>
              </a:tabLst>
              <a:defRPr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idem.IN.gov/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ctap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50"/>
              </a:lnSpc>
              <a:tabLst>
                <a:tab pos="2862072" algn="l"/>
              </a:tabLst>
              <a:defRPr/>
            </a:pP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50"/>
              </a:lnSpc>
              <a:tabLst>
                <a:tab pos="2862072" algn="l"/>
              </a:tabLst>
              <a:defRPr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Email: </a:t>
            </a:r>
          </a:p>
          <a:p>
            <a:pPr lvl="1">
              <a:lnSpc>
                <a:spcPts val="2050"/>
              </a:lnSpc>
              <a:tabLst>
                <a:tab pos="2862072" algn="l"/>
              </a:tabLst>
              <a:defRPr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ctap@idem.in.gov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5E71F-5A8F-105D-FE80-85590C8F3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000" y="100696"/>
            <a:ext cx="8676001" cy="450000"/>
          </a:xfrm>
          <a:prstGeom prst="rect">
            <a:avLst/>
          </a:prstGeom>
        </p:spPr>
      </p:pic>
      <p:pic>
        <p:nvPicPr>
          <p:cNvPr id="18" name="Picture 17" descr="Qr code&#10;&#10;AI-generated content may be incorrect.">
            <a:extLst>
              <a:ext uri="{FF2B5EF4-FFF2-40B4-BE49-F238E27FC236}">
                <a16:creationId xmlns:a16="http://schemas.microsoft.com/office/drawing/2014/main" id="{2285BFD9-0577-9D20-9924-C935AC136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70" y="1423752"/>
            <a:ext cx="2904671" cy="3605449"/>
          </a:xfrm>
          <a:prstGeom prst="rect">
            <a:avLst/>
          </a:prstGeom>
        </p:spPr>
      </p:pic>
      <p:pic>
        <p:nvPicPr>
          <p:cNvPr id="30" name="Picture 29" descr="A picture containing icon&#10;&#10;AI-generated content may be incorrect.">
            <a:extLst>
              <a:ext uri="{FF2B5EF4-FFF2-40B4-BE49-F238E27FC236}">
                <a16:creationId xmlns:a16="http://schemas.microsoft.com/office/drawing/2014/main" id="{06A88921-24AB-973E-73B6-452A56F2D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839396">
            <a:off x="5214277" y="2271160"/>
            <a:ext cx="1774826" cy="88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3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DBFC70-65D8-CD53-2421-86CC3B7A4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98" y="552932"/>
            <a:ext cx="8676001" cy="45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E8E6C8-D173-7501-0FA3-F5CEDCDB53AF}"/>
              </a:ext>
            </a:extLst>
          </p:cNvPr>
          <p:cNvSpPr txBox="1"/>
          <p:nvPr/>
        </p:nvSpPr>
        <p:spPr>
          <a:xfrm>
            <a:off x="3288630" y="112974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Info Sheet and Checklist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27C041-0329-5C73-4025-931EED654D15}"/>
              </a:ext>
            </a:extLst>
          </p:cNvPr>
          <p:cNvSpPr/>
          <p:nvPr/>
        </p:nvSpPr>
        <p:spPr>
          <a:xfrm>
            <a:off x="9240324" y="2694418"/>
            <a:ext cx="2612571" cy="1097642"/>
          </a:xfrm>
          <a:prstGeom prst="roundRect">
            <a:avLst/>
          </a:prstGeom>
          <a:solidFill>
            <a:srgbClr val="97D6F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Detecting and Fixing Air Compressor Leaks Info Sheet</a:t>
            </a:r>
            <a:endParaRPr lang="en-US" sz="1400" dirty="0">
              <a:solidFill>
                <a:schemeClr val="tx1"/>
              </a:solidFill>
              <a:latin typeface="Arial"/>
              <a:cs typeface="Segoe U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AEA881-F4E0-8501-73AF-70ECAF358313}"/>
              </a:ext>
            </a:extLst>
          </p:cNvPr>
          <p:cNvSpPr/>
          <p:nvPr/>
        </p:nvSpPr>
        <p:spPr>
          <a:xfrm>
            <a:off x="3289465" y="2141487"/>
            <a:ext cx="2612571" cy="1097642"/>
          </a:xfrm>
          <a:prstGeom prst="roundRect">
            <a:avLst/>
          </a:prstGeom>
          <a:solidFill>
            <a:srgbClr val="97D6F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Detecting and Fixing Air Compressor Leaks Checklist </a:t>
            </a:r>
            <a:r>
              <a:rPr lang="en-US" sz="1400" dirty="0">
                <a:solidFill>
                  <a:srgbClr val="747474"/>
                </a:solidFill>
                <a:latin typeface="Segoe U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400" dirty="0">
              <a:solidFill>
                <a:srgbClr val="747474"/>
              </a:solidFill>
              <a:latin typeface="Segoe UI"/>
              <a:cs typeface="Segoe UI"/>
            </a:endParaRPr>
          </a:p>
        </p:txBody>
      </p:sp>
      <p:pic>
        <p:nvPicPr>
          <p:cNvPr id="7" name="Picture 6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86DD2767-841C-B425-2876-8DE763A28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" y="5880169"/>
            <a:ext cx="1533725" cy="881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327AA1-E304-ED26-7E5D-3DE1A9C8FB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" r="-429" b="326"/>
          <a:stretch>
            <a:fillRect/>
          </a:stretch>
        </p:blipFill>
        <p:spPr>
          <a:xfrm>
            <a:off x="339650" y="1716997"/>
            <a:ext cx="2840459" cy="36100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0C6828-2922-D603-8E40-E103D3E8D1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21" y="2722177"/>
            <a:ext cx="2950093" cy="365276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035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3B60FE-0A3F-710F-FCF5-9ACA5A0C1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98" y="512827"/>
            <a:ext cx="8676001" cy="45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D731A7-58C1-EC3A-F11F-C3CB76DEAA02}"/>
              </a:ext>
            </a:extLst>
          </p:cNvPr>
          <p:cNvSpPr txBox="1"/>
          <p:nvPr/>
        </p:nvSpPr>
        <p:spPr>
          <a:xfrm>
            <a:off x="4704443" y="1428423"/>
            <a:ext cx="279724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>
                <a:latin typeface="Arial"/>
                <a:cs typeface="Arial"/>
              </a:rPr>
              <a:t>Q&amp;A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1786D-4D02-FF13-F501-05B1B9396C62}"/>
              </a:ext>
            </a:extLst>
          </p:cNvPr>
          <p:cNvSpPr txBox="1"/>
          <p:nvPr/>
        </p:nvSpPr>
        <p:spPr>
          <a:xfrm>
            <a:off x="2102688" y="2113033"/>
            <a:ext cx="8346347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Please ask any questions about detecting and fixing air compressor leaks in the Chat. </a:t>
            </a:r>
            <a:endParaRPr lang="en-US">
              <a:latin typeface="Arial"/>
              <a:cs typeface="Arial"/>
            </a:endParaRPr>
          </a:p>
          <a:p>
            <a:pPr algn="ctr"/>
            <a:endParaRPr lang="en-US" sz="2400">
              <a:latin typeface="Arial"/>
              <a:cs typeface="Arial"/>
            </a:endParaRPr>
          </a:p>
          <a:p>
            <a:pPr algn="ctr"/>
            <a:r>
              <a:rPr lang="en-US" sz="2400">
                <a:latin typeface="Arial"/>
                <a:cs typeface="Arial"/>
              </a:rPr>
              <a:t>If you want to unmute and ask a question, raise your hand and unmute your mic when called on. </a:t>
            </a:r>
            <a:endParaRPr lang="en-US"/>
          </a:p>
          <a:p>
            <a:pPr algn="ctr"/>
            <a:endParaRPr lang="en-US" sz="1600">
              <a:latin typeface="Arial"/>
              <a:cs typeface="Arial"/>
            </a:endParaRPr>
          </a:p>
          <a:p>
            <a:pPr algn="ctr"/>
            <a:endParaRPr lang="en-US" sz="1600">
              <a:latin typeface="Arial"/>
              <a:cs typeface="Arial"/>
            </a:endParaRPr>
          </a:p>
          <a:p>
            <a:pPr algn="ctr"/>
            <a:endParaRPr lang="en-US" sz="1600">
              <a:latin typeface="Arial"/>
              <a:cs typeface="Arial"/>
            </a:endParaRPr>
          </a:p>
          <a:p>
            <a:pPr algn="ctr"/>
            <a:endParaRPr lang="en-US" sz="1600">
              <a:latin typeface="Arial"/>
              <a:cs typeface="Arial"/>
            </a:endParaRPr>
          </a:p>
          <a:p>
            <a:pPr algn="ctr"/>
            <a:endParaRPr lang="en-US" sz="1600">
              <a:latin typeface="Arial"/>
              <a:cs typeface="Arial"/>
            </a:endParaRPr>
          </a:p>
          <a:p>
            <a:pPr algn="ctr"/>
            <a:endParaRPr lang="en-US" sz="1600">
              <a:latin typeface="Arial"/>
              <a:cs typeface="Arial"/>
            </a:endParaRPr>
          </a:p>
          <a:p>
            <a:pPr algn="ctr"/>
            <a:endParaRPr lang="en-US" sz="1600">
              <a:latin typeface="Arial"/>
              <a:cs typeface="Arial"/>
            </a:endParaRPr>
          </a:p>
          <a:p>
            <a:pPr algn="ctr"/>
            <a:endParaRPr lang="en-US" sz="1600">
              <a:latin typeface="Arial"/>
              <a:cs typeface="Arial"/>
            </a:endParaRPr>
          </a:p>
          <a:p>
            <a:pPr algn="ctr"/>
            <a:endParaRPr lang="en-US" sz="1600">
              <a:latin typeface="Arial"/>
              <a:cs typeface="Arial"/>
            </a:endParaRPr>
          </a:p>
          <a:p>
            <a:pPr algn="ctr"/>
            <a:r>
              <a:rPr lang="en-US" sz="1600" i="1">
                <a:highlight>
                  <a:srgbClr val="FFFF00"/>
                </a:highlight>
                <a:latin typeface="Arial"/>
                <a:cs typeface="Arial"/>
              </a:rPr>
              <a:t>*Confidential compliance questions should be sent privately to our CTAP representative. </a:t>
            </a:r>
            <a:endParaRPr lang="en-US" i="1">
              <a:highlight>
                <a:srgbClr val="FFFF00"/>
              </a:highlight>
            </a:endParaRPr>
          </a:p>
        </p:txBody>
      </p:sp>
      <p:pic>
        <p:nvPicPr>
          <p:cNvPr id="7" name="Picture 6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4FCF66A9-642E-549D-5632-63E7FB18C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" y="5880169"/>
            <a:ext cx="1533725" cy="881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5356E6-BAD0-6688-B7B0-519472B1F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9" y="4765088"/>
            <a:ext cx="10825239" cy="7628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A1BED64D-E6C2-7312-6C16-7E86C7B77901}"/>
              </a:ext>
            </a:extLst>
          </p:cNvPr>
          <p:cNvSpPr/>
          <p:nvPr/>
        </p:nvSpPr>
        <p:spPr>
          <a:xfrm>
            <a:off x="882953" y="4051904"/>
            <a:ext cx="592666" cy="774095"/>
          </a:xfrm>
          <a:prstGeom prst="downArrow">
            <a:avLst/>
          </a:prstGeom>
          <a:solidFill>
            <a:srgbClr val="97D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5C8E206-8D8B-2C45-E08F-1157C38E8088}"/>
              </a:ext>
            </a:extLst>
          </p:cNvPr>
          <p:cNvSpPr/>
          <p:nvPr/>
        </p:nvSpPr>
        <p:spPr>
          <a:xfrm>
            <a:off x="2455333" y="4051903"/>
            <a:ext cx="592666" cy="774095"/>
          </a:xfrm>
          <a:prstGeom prst="downArrow">
            <a:avLst/>
          </a:prstGeom>
          <a:solidFill>
            <a:srgbClr val="71B4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EBB0039-D129-E494-BF65-9498FE787942}"/>
              </a:ext>
            </a:extLst>
          </p:cNvPr>
          <p:cNvSpPr/>
          <p:nvPr/>
        </p:nvSpPr>
        <p:spPr>
          <a:xfrm>
            <a:off x="8188476" y="4051903"/>
            <a:ext cx="592666" cy="774095"/>
          </a:xfrm>
          <a:prstGeom prst="downArrow">
            <a:avLst/>
          </a:prstGeom>
          <a:solidFill>
            <a:srgbClr val="F59F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9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66957-95D6-E3F4-3FB9-287758C3F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F8F01A-A378-A189-E1BE-1E409C34F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98" y="512827"/>
            <a:ext cx="8676001" cy="45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7E207F-F149-6F70-348F-E6AB7D799905}"/>
              </a:ext>
            </a:extLst>
          </p:cNvPr>
          <p:cNvSpPr txBox="1"/>
          <p:nvPr/>
        </p:nvSpPr>
        <p:spPr>
          <a:xfrm>
            <a:off x="2278651" y="1499030"/>
            <a:ext cx="3128386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latin typeface="Calibri"/>
                <a:ea typeface="Calibri"/>
                <a:cs typeface="Arial"/>
              </a:rPr>
              <a:t>Please give us feedback!</a:t>
            </a:r>
            <a:endParaRPr lang="en-US"/>
          </a:p>
          <a:p>
            <a:pPr algn="ctr"/>
            <a:r>
              <a:rPr lang="en-US">
                <a:latin typeface="Arial"/>
                <a:ea typeface="Calibri"/>
                <a:cs typeface="Arial"/>
                <a:hlinkClick r:id="rId3"/>
              </a:rPr>
              <a:t>Indiana P2 Lunch &amp; Learn: Detecting and Fixing Air Compressor Leaks Survey</a:t>
            </a:r>
            <a:endParaRPr lang="en-US"/>
          </a:p>
          <a:p>
            <a:pPr algn="ctr"/>
            <a:endParaRPr lang="en-US" sz="1600">
              <a:latin typeface="Arial"/>
              <a:ea typeface="Calibri"/>
              <a:cs typeface="Arial"/>
            </a:endParaRPr>
          </a:p>
          <a:p>
            <a:pPr algn="ctr"/>
            <a:endParaRPr lang="en-US" sz="1600" b="1">
              <a:latin typeface="Arial"/>
              <a:ea typeface="Calibri"/>
              <a:cs typeface="Arial"/>
            </a:endParaRPr>
          </a:p>
        </p:txBody>
      </p:sp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8EED566A-4676-B22B-A5B8-7ECFB7FC2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" y="5880169"/>
            <a:ext cx="1533725" cy="881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01C56-BB79-4EDF-4A92-065383DD52B9}"/>
              </a:ext>
            </a:extLst>
          </p:cNvPr>
          <p:cNvSpPr txBox="1"/>
          <p:nvPr/>
        </p:nvSpPr>
        <p:spPr>
          <a:xfrm>
            <a:off x="6407349" y="4446994"/>
            <a:ext cx="442443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/>
                <a:ea typeface="Calibri"/>
                <a:cs typeface="Arial"/>
              </a:rPr>
              <a:t>Compliance Assistance Questions:</a:t>
            </a:r>
          </a:p>
          <a:p>
            <a:pPr>
              <a:spcAft>
                <a:spcPts val="600"/>
              </a:spcAft>
            </a:pPr>
            <a:endParaRPr lang="en-US" sz="1600">
              <a:latin typeface="Arial"/>
              <a:ea typeface="Calibri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1600">
                <a:latin typeface="Arial"/>
                <a:ea typeface="Calibri"/>
                <a:cs typeface="Arial"/>
              </a:rPr>
              <a:t>Samantha Nunnery</a:t>
            </a:r>
          </a:p>
          <a:p>
            <a:r>
              <a:rPr lang="en-US" sz="1600">
                <a:latin typeface="Arial"/>
                <a:ea typeface="Calibri"/>
                <a:cs typeface="Arial"/>
              </a:rPr>
              <a:t>317-233-0572</a:t>
            </a:r>
            <a:endParaRPr lang="en-US" sz="1600">
              <a:latin typeface="Aptos" panose="02110004020202020204"/>
              <a:ea typeface="Calibri"/>
              <a:cs typeface="Arial"/>
            </a:endParaRPr>
          </a:p>
          <a:p>
            <a:r>
              <a:rPr lang="en-US" sz="1600">
                <a:latin typeface="Arial"/>
                <a:ea typeface="Calibri"/>
                <a:cs typeface="Arial"/>
              </a:rPr>
              <a:t> </a:t>
            </a:r>
            <a:r>
              <a:rPr lang="en-US" sz="1600">
                <a:latin typeface="Arial"/>
                <a:ea typeface="Calibri"/>
                <a:cs typeface="Arial"/>
                <a:hlinkClick r:id="rId5"/>
              </a:rPr>
              <a:t>snunnery@idem.in.gov</a:t>
            </a:r>
            <a:r>
              <a:rPr lang="en-US" sz="1600">
                <a:latin typeface="Arial"/>
                <a:ea typeface="Calibri"/>
                <a:cs typeface="Arial"/>
              </a:rPr>
              <a:t> </a:t>
            </a:r>
            <a:endParaRPr lang="en-US" sz="1600">
              <a:latin typeface="Aptos" panose="02110004020202020204"/>
              <a:ea typeface="Calibri"/>
              <a:cs typeface="Arial"/>
            </a:endParaRPr>
          </a:p>
          <a:p>
            <a:r>
              <a:rPr lang="en-US" sz="1600">
                <a:latin typeface="Arial"/>
                <a:ea typeface="Calibri"/>
                <a:cs typeface="Arial"/>
              </a:rPr>
              <a:t>Small Business Regulatory Coordinator </a:t>
            </a:r>
            <a:endParaRPr lang="en-US" sz="1600"/>
          </a:p>
          <a:p>
            <a:endParaRPr lang="en-US">
              <a:latin typeface="Calibri"/>
              <a:ea typeface="Calibri"/>
              <a:cs typeface="Calibri"/>
            </a:endParaRPr>
          </a:p>
          <a:p>
            <a:endParaRPr lang="en-US" sz="2000">
              <a:latin typeface="Calibri"/>
              <a:ea typeface="Calibri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824FC-8595-C0A0-3847-D5A1B0A334F9}"/>
              </a:ext>
            </a:extLst>
          </p:cNvPr>
          <p:cNvSpPr txBox="1"/>
          <p:nvPr/>
        </p:nvSpPr>
        <p:spPr>
          <a:xfrm>
            <a:off x="2091836" y="4581172"/>
            <a:ext cx="4004627" cy="2446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/>
                <a:ea typeface="Calibri"/>
                <a:cs typeface="Arial"/>
              </a:rPr>
              <a:t>Pollution Prevention Questions:</a:t>
            </a:r>
          </a:p>
          <a:p>
            <a:endParaRPr lang="en-US" sz="1600" dirty="0">
              <a:latin typeface="Arial"/>
              <a:ea typeface="Calibri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/>
                <a:ea typeface="Calibri"/>
                <a:cs typeface="Arial"/>
              </a:rPr>
              <a:t>Katya Drake</a:t>
            </a:r>
          </a:p>
          <a:p>
            <a:r>
              <a:rPr lang="en-US" sz="1600" dirty="0">
                <a:latin typeface="Arial"/>
                <a:ea typeface="Calibri"/>
                <a:cs typeface="Arial"/>
              </a:rPr>
              <a:t>317-495-9348</a:t>
            </a:r>
          </a:p>
          <a:p>
            <a:r>
              <a:rPr lang="en-US" sz="1600" dirty="0">
                <a:latin typeface="Arial"/>
                <a:ea typeface="Calibri"/>
                <a:cs typeface="Arial"/>
              </a:rPr>
              <a:t> p2@idem.in.gov</a:t>
            </a:r>
          </a:p>
          <a:p>
            <a:r>
              <a:rPr lang="en-US" sz="1600" dirty="0">
                <a:latin typeface="Arial"/>
                <a:ea typeface="Calibri"/>
                <a:cs typeface="Arial"/>
              </a:rPr>
              <a:t>Pollution Prevention Program Manager</a:t>
            </a:r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ea typeface="Calibri"/>
              <a:cs typeface="Arial"/>
            </a:endParaRPr>
          </a:p>
          <a:p>
            <a:endParaRPr lang="en-US" sz="1600" dirty="0">
              <a:latin typeface="Arial"/>
              <a:ea typeface="Calibri"/>
              <a:cs typeface="Calibri"/>
            </a:endParaRPr>
          </a:p>
          <a:p>
            <a:endParaRPr lang="en-US" sz="2000" dirty="0">
              <a:latin typeface="Calibri"/>
              <a:ea typeface="Calibri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8E88EE-1EFE-3C97-59A3-138C6EE38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6359" y="1250013"/>
            <a:ext cx="2862749" cy="28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56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3CA0A8-D8E1-C24E-D353-942AD9B7F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98" y="512827"/>
            <a:ext cx="8676001" cy="45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8F1F88-DAC1-FB14-520E-0C4A07EA442E}"/>
              </a:ext>
            </a:extLst>
          </p:cNvPr>
          <p:cNvSpPr txBox="1"/>
          <p:nvPr/>
        </p:nvSpPr>
        <p:spPr>
          <a:xfrm>
            <a:off x="883605" y="1100445"/>
            <a:ext cx="10689770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latin typeface="Calibri"/>
                <a:ea typeface="Calibri"/>
                <a:cs typeface="Arial"/>
              </a:rPr>
              <a:t>Thank you for joining us for our first P2 Lunch and Learn! </a:t>
            </a:r>
            <a:endParaRPr lang="en-US" sz="3200"/>
          </a:p>
          <a:p>
            <a:pPr algn="ctr"/>
            <a:endParaRPr lang="en-US" sz="1600">
              <a:latin typeface="Arial"/>
              <a:ea typeface="Calibri"/>
              <a:cs typeface="Arial"/>
            </a:endParaRPr>
          </a:p>
          <a:p>
            <a:pPr algn="ctr"/>
            <a:r>
              <a:rPr lang="en-US" sz="1600">
                <a:latin typeface="Arial"/>
                <a:ea typeface="Calibri"/>
                <a:cs typeface="Arial"/>
              </a:rPr>
              <a:t>Additional materials to be added to the P2 Toolkit website and emailed to you by 07/25/25. </a:t>
            </a:r>
            <a:endParaRPr lang="en-US" sz="2000">
              <a:latin typeface="Arial"/>
              <a:ea typeface="Calibri"/>
              <a:cs typeface="Arial"/>
            </a:endParaRPr>
          </a:p>
          <a:p>
            <a:pPr algn="ctr"/>
            <a:r>
              <a:rPr lang="en-US" sz="1600">
                <a:ea typeface="+mn-lt"/>
                <a:cs typeface="+mn-lt"/>
                <a:hlinkClick r:id="rId3"/>
              </a:rPr>
              <a:t>https://www.in.gov/idem/prevention/pollution-prevention-toolkit/</a:t>
            </a:r>
            <a:endParaRPr lang="en-US"/>
          </a:p>
          <a:p>
            <a:endParaRPr lang="en-US" sz="1600">
              <a:latin typeface="Arial"/>
              <a:ea typeface="Calibri"/>
              <a:cs typeface="Arial"/>
            </a:endParaRPr>
          </a:p>
          <a:p>
            <a:pPr algn="ctr"/>
            <a:endParaRPr lang="en-US" sz="1600">
              <a:latin typeface="Arial"/>
              <a:ea typeface="Calibri"/>
              <a:cs typeface="Arial"/>
            </a:endParaRPr>
          </a:p>
          <a:p>
            <a:pPr algn="ctr"/>
            <a:r>
              <a:rPr lang="en-US" sz="1600">
                <a:latin typeface="Arial"/>
                <a:ea typeface="Calibri"/>
                <a:cs typeface="Arial"/>
              </a:rPr>
              <a:t>Be on the lookout for addition P2 Lunch and Learns:</a:t>
            </a:r>
            <a:endParaRPr lang="en-US"/>
          </a:p>
          <a:p>
            <a:pPr lvl="1" algn="ctr"/>
            <a:r>
              <a:rPr lang="en-US" sz="2800" b="1">
                <a:latin typeface="Arial"/>
                <a:ea typeface="Calibri"/>
                <a:cs typeface="Arial"/>
              </a:rPr>
              <a:t>October 2025 - Spray Paint Efficiency</a:t>
            </a:r>
          </a:p>
          <a:p>
            <a:endParaRPr lang="en-US" sz="1600">
              <a:latin typeface="Arial"/>
              <a:ea typeface="Calibri"/>
              <a:cs typeface="Arial"/>
            </a:endParaRPr>
          </a:p>
          <a:p>
            <a:endParaRPr lang="en-US" sz="1600">
              <a:latin typeface="Arial"/>
              <a:ea typeface="Calibri"/>
              <a:cs typeface="Arial"/>
            </a:endParaRPr>
          </a:p>
          <a:p>
            <a:endParaRPr lang="en-US" sz="1600"/>
          </a:p>
        </p:txBody>
      </p:sp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13ECA26B-BD67-7C45-B4D0-9773AF303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" y="5880169"/>
            <a:ext cx="1533725" cy="881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F30711-F11B-D92C-92E8-3DCC7C7DD42E}"/>
              </a:ext>
            </a:extLst>
          </p:cNvPr>
          <p:cNvSpPr txBox="1"/>
          <p:nvPr/>
        </p:nvSpPr>
        <p:spPr>
          <a:xfrm>
            <a:off x="5818461" y="4003301"/>
            <a:ext cx="442443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/>
                <a:ea typeface="Calibri"/>
                <a:cs typeface="Arial"/>
              </a:rPr>
              <a:t>Compliance Assistance Questions:</a:t>
            </a:r>
          </a:p>
          <a:p>
            <a:pPr>
              <a:spcAft>
                <a:spcPts val="600"/>
              </a:spcAft>
            </a:pPr>
            <a:endParaRPr lang="en-US" sz="1600">
              <a:latin typeface="Arial"/>
              <a:ea typeface="Calibri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1600">
                <a:latin typeface="Arial"/>
                <a:ea typeface="Calibri"/>
                <a:cs typeface="Arial"/>
              </a:rPr>
              <a:t>Samantha Nunnery</a:t>
            </a:r>
          </a:p>
          <a:p>
            <a:r>
              <a:rPr lang="en-US" sz="1600">
                <a:latin typeface="Arial"/>
                <a:ea typeface="Calibri"/>
                <a:cs typeface="Arial"/>
              </a:rPr>
              <a:t>317-233-0572</a:t>
            </a:r>
            <a:endParaRPr lang="en-US" sz="1600">
              <a:latin typeface="Aptos" panose="02110004020202020204"/>
              <a:ea typeface="Calibri"/>
              <a:cs typeface="Arial"/>
            </a:endParaRPr>
          </a:p>
          <a:p>
            <a:r>
              <a:rPr lang="en-US" sz="1600">
                <a:latin typeface="Arial"/>
                <a:ea typeface="Calibri"/>
                <a:cs typeface="Arial"/>
              </a:rPr>
              <a:t> </a:t>
            </a:r>
            <a:r>
              <a:rPr lang="en-US" sz="1600">
                <a:latin typeface="Arial"/>
                <a:ea typeface="Calibri"/>
                <a:cs typeface="Arial"/>
                <a:hlinkClick r:id="rId5"/>
              </a:rPr>
              <a:t>snunnery@idem.in.gov</a:t>
            </a:r>
            <a:r>
              <a:rPr lang="en-US" sz="1600">
                <a:latin typeface="Arial"/>
                <a:ea typeface="Calibri"/>
                <a:cs typeface="Arial"/>
              </a:rPr>
              <a:t> </a:t>
            </a:r>
            <a:endParaRPr lang="en-US" sz="1600">
              <a:latin typeface="Aptos" panose="02110004020202020204"/>
              <a:ea typeface="Calibri"/>
              <a:cs typeface="Arial"/>
            </a:endParaRPr>
          </a:p>
          <a:p>
            <a:r>
              <a:rPr lang="en-US" sz="1600">
                <a:latin typeface="Arial"/>
                <a:ea typeface="Calibri"/>
                <a:cs typeface="Arial"/>
              </a:rPr>
              <a:t>Small Business Regulatory Coordinator </a:t>
            </a:r>
            <a:endParaRPr lang="en-US" sz="1600"/>
          </a:p>
          <a:p>
            <a:endParaRPr lang="en-US">
              <a:latin typeface="Calibri"/>
              <a:ea typeface="Calibri"/>
              <a:cs typeface="Calibri"/>
            </a:endParaRPr>
          </a:p>
          <a:p>
            <a:endParaRPr lang="en-US" sz="2000">
              <a:latin typeface="Calibri"/>
              <a:ea typeface="Calibri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CD023-3E3D-BDB2-FEA1-E874E357393B}"/>
              </a:ext>
            </a:extLst>
          </p:cNvPr>
          <p:cNvSpPr txBox="1"/>
          <p:nvPr/>
        </p:nvSpPr>
        <p:spPr>
          <a:xfrm>
            <a:off x="992460" y="4003300"/>
            <a:ext cx="10689770" cy="2446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/>
                <a:ea typeface="Calibri"/>
                <a:cs typeface="Arial"/>
              </a:rPr>
              <a:t>Pollution Prevention Questions:</a:t>
            </a:r>
          </a:p>
          <a:p>
            <a:endParaRPr lang="en-US" sz="1600" dirty="0">
              <a:latin typeface="Arial"/>
              <a:ea typeface="Calibri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/>
                <a:ea typeface="Calibri"/>
                <a:cs typeface="Arial"/>
              </a:rPr>
              <a:t>Katya Drake</a:t>
            </a:r>
          </a:p>
          <a:p>
            <a:r>
              <a:rPr lang="en-US" sz="1600" dirty="0">
                <a:latin typeface="Arial"/>
                <a:ea typeface="Calibri"/>
                <a:cs typeface="Arial"/>
              </a:rPr>
              <a:t>317-495-9348</a:t>
            </a:r>
          </a:p>
          <a:p>
            <a:r>
              <a:rPr lang="en-US" sz="1600" dirty="0">
                <a:latin typeface="Arial"/>
                <a:ea typeface="Calibri"/>
                <a:cs typeface="Arial"/>
              </a:rPr>
              <a:t> p2@idem.in.gov</a:t>
            </a:r>
          </a:p>
          <a:p>
            <a:r>
              <a:rPr lang="en-US" sz="1600" dirty="0">
                <a:latin typeface="Arial"/>
                <a:ea typeface="Calibri"/>
                <a:cs typeface="Arial"/>
              </a:rPr>
              <a:t>Pollution Prevention Program Manager</a:t>
            </a:r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ea typeface="Calibri"/>
              <a:cs typeface="Arial"/>
            </a:endParaRPr>
          </a:p>
          <a:p>
            <a:endParaRPr lang="en-US" sz="1600" dirty="0">
              <a:latin typeface="Arial"/>
              <a:ea typeface="Calibri"/>
              <a:cs typeface="Calibri"/>
            </a:endParaRPr>
          </a:p>
          <a:p>
            <a:endParaRPr lang="en-US" sz="20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31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98AB65-DC01-62AE-811F-4098AF785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97" y="125647"/>
            <a:ext cx="8676001" cy="45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C2BB87-3B3F-F482-488A-ABD68A0603BC}"/>
              </a:ext>
            </a:extLst>
          </p:cNvPr>
          <p:cNvSpPr txBox="1"/>
          <p:nvPr/>
        </p:nvSpPr>
        <p:spPr>
          <a:xfrm>
            <a:off x="3047998" y="70961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Pollution Prevention Team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995DFC-233A-28AA-AFDA-092822F8A90D}"/>
              </a:ext>
            </a:extLst>
          </p:cNvPr>
          <p:cNvGrpSpPr/>
          <p:nvPr/>
        </p:nvGrpSpPr>
        <p:grpSpPr>
          <a:xfrm>
            <a:off x="6623650" y="1817590"/>
            <a:ext cx="2561679" cy="3849446"/>
            <a:chOff x="486319" y="2511258"/>
            <a:chExt cx="2561679" cy="3849446"/>
          </a:xfrm>
        </p:grpSpPr>
        <p:pic>
          <p:nvPicPr>
            <p:cNvPr id="7" name="Picture 6" descr="A person with a tattoo on the arm&#10;&#10;AI-generated content may be incorrect.">
              <a:extLst>
                <a:ext uri="{FF2B5EF4-FFF2-40B4-BE49-F238E27FC236}">
                  <a16:creationId xmlns:a16="http://schemas.microsoft.com/office/drawing/2014/main" id="{6289D293-6D6F-9D5C-3947-E01C12CF9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0" y="3783836"/>
              <a:ext cx="1932651" cy="25768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8073A-255F-EA24-EDFD-F7FCEF071CB1}"/>
                </a:ext>
              </a:extLst>
            </p:cNvPr>
            <p:cNvSpPr txBox="1"/>
            <p:nvPr/>
          </p:nvSpPr>
          <p:spPr>
            <a:xfrm>
              <a:off x="486319" y="2511258"/>
              <a:ext cx="2561679" cy="124649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Arial"/>
                  <a:ea typeface="HGMinchoB"/>
                  <a:cs typeface="Arial"/>
                </a:rPr>
                <a:t>Samantha Nunnery</a:t>
              </a:r>
            </a:p>
            <a:p>
              <a:r>
                <a:rPr lang="en-US" sz="1400">
                  <a:latin typeface="Arial"/>
                  <a:ea typeface="HGMinchoB"/>
                  <a:cs typeface="Arial"/>
                </a:rPr>
                <a:t>317-233-0572</a:t>
              </a:r>
              <a:endParaRPr lang="en-US" sz="1400">
                <a:latin typeface="Arial" panose="020B0604020202020204" pitchFamily="34" charset="0"/>
                <a:ea typeface="HGMinchoB"/>
                <a:cs typeface="Arial" panose="020B0604020202020204" pitchFamily="34" charset="0"/>
              </a:endParaRPr>
            </a:p>
            <a:p>
              <a:r>
                <a:rPr lang="en-US" sz="1400">
                  <a:uFill>
                    <a:solidFill>
                      <a:schemeClr val="bg1"/>
                    </a:solidFill>
                  </a:uFill>
                  <a:latin typeface="Arial"/>
                  <a:ea typeface="HGMinchoB"/>
                  <a:cs typeface="Arial"/>
                  <a:hlinkClick r:id="rId4"/>
                </a:rPr>
                <a:t>snunnery@idem.in.gov</a:t>
              </a:r>
              <a:endParaRPr lang="en-US" sz="1400">
                <a:latin typeface="Arial" panose="020B0604020202020204" pitchFamily="34" charset="0"/>
                <a:ea typeface="HGMinchoB"/>
                <a:cs typeface="Arial" panose="020B0604020202020204" pitchFamily="34" charset="0"/>
              </a:endParaRPr>
            </a:p>
            <a:p>
              <a:r>
                <a:rPr lang="en-US" sz="1400">
                  <a:uFill>
                    <a:solidFill>
                      <a:schemeClr val="bg1"/>
                    </a:solidFill>
                  </a:uFill>
                  <a:latin typeface="Arial"/>
                  <a:ea typeface="HGMinchoB"/>
                  <a:cs typeface="Arial"/>
                </a:rPr>
                <a:t>Small Business Regulatory Coordinator / CTAP</a:t>
              </a:r>
              <a:endParaRPr lang="en-US" sz="1400">
                <a:latin typeface="Arial" panose="020B0604020202020204" pitchFamily="34" charset="0"/>
                <a:ea typeface="HGMinchoB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30A386-086B-56C8-B1F9-30E6E04AE3D0}"/>
              </a:ext>
            </a:extLst>
          </p:cNvPr>
          <p:cNvGrpSpPr/>
          <p:nvPr/>
        </p:nvGrpSpPr>
        <p:grpSpPr>
          <a:xfrm>
            <a:off x="3586339" y="1769209"/>
            <a:ext cx="2782957" cy="3908323"/>
            <a:chOff x="3496508" y="2452381"/>
            <a:chExt cx="2782957" cy="3908323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1981770B-3F34-548C-E8F4-59755E08B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484" y="3783836"/>
              <a:ext cx="1932651" cy="2576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EC9DD-A45C-5632-190C-6EDFBADB3508}"/>
                </a:ext>
              </a:extLst>
            </p:cNvPr>
            <p:cNvSpPr txBox="1"/>
            <p:nvPr/>
          </p:nvSpPr>
          <p:spPr>
            <a:xfrm>
              <a:off x="3496508" y="2452381"/>
              <a:ext cx="2782957" cy="124649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Arial"/>
                  <a:ea typeface="HGMinchoB"/>
                  <a:cs typeface="Arial"/>
                </a:rPr>
                <a:t>Julie L Rhodes</a:t>
              </a:r>
              <a:endParaRPr lang="en-US" sz="1400">
                <a:latin typeface="Arial" panose="020B0604020202020204" pitchFamily="34" charset="0"/>
                <a:ea typeface="HGMinchoB"/>
                <a:cs typeface="Arial" panose="020B0604020202020204" pitchFamily="34" charset="0"/>
              </a:endParaRPr>
            </a:p>
            <a:p>
              <a:r>
                <a:rPr lang="en-US" sz="1400">
                  <a:latin typeface="Arial"/>
                  <a:ea typeface="HGMinchoB"/>
                  <a:cs typeface="Arial"/>
                </a:rPr>
                <a:t>317-233-4477 </a:t>
              </a:r>
            </a:p>
            <a:p>
              <a:r>
                <a:rPr lang="en-US" sz="1400">
                  <a:uFill>
                    <a:solidFill>
                      <a:schemeClr val="bg1"/>
                    </a:solidFill>
                  </a:uFill>
                  <a:latin typeface="Arial"/>
                  <a:ea typeface="HGMinchoB"/>
                  <a:cs typeface="Arial"/>
                  <a:hlinkClick r:id="rId6"/>
                </a:rPr>
                <a:t>jlrhodes@idem.in.gov</a:t>
              </a:r>
              <a:r>
                <a:rPr lang="en-US" sz="1400">
                  <a:uFill>
                    <a:solidFill>
                      <a:schemeClr val="bg1"/>
                    </a:solidFill>
                  </a:uFill>
                  <a:latin typeface="Arial"/>
                  <a:ea typeface="HGMinchoB"/>
                  <a:cs typeface="Arial"/>
                </a:rPr>
                <a:t> </a:t>
              </a:r>
              <a:endParaRPr lang="en-US" sz="1400">
                <a:latin typeface="Arial"/>
                <a:ea typeface="HGMinchoB"/>
                <a:cs typeface="Arial"/>
              </a:endParaRPr>
            </a:p>
            <a:p>
              <a:r>
                <a:rPr lang="en-US" sz="1400">
                  <a:uFill>
                    <a:solidFill>
                      <a:schemeClr val="bg1"/>
                    </a:solidFill>
                  </a:uFill>
                  <a:latin typeface="Arial"/>
                  <a:ea typeface="HGMinchoB"/>
                  <a:cs typeface="Arial"/>
                </a:rPr>
                <a:t>Pollution Prevention and Compliance Assist Section Chief</a:t>
              </a:r>
              <a:endParaRPr lang="en-US" sz="1400">
                <a:latin typeface="Arial"/>
                <a:ea typeface="HGMinchoB"/>
                <a:cs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2CF434-3417-F6F4-EFD3-71736C5B7327}"/>
              </a:ext>
            </a:extLst>
          </p:cNvPr>
          <p:cNvGrpSpPr/>
          <p:nvPr/>
        </p:nvGrpSpPr>
        <p:grpSpPr>
          <a:xfrm>
            <a:off x="-1460" y="2001505"/>
            <a:ext cx="3315553" cy="3669144"/>
            <a:chOff x="5943600" y="2691560"/>
            <a:chExt cx="3315553" cy="3669144"/>
          </a:xfrm>
        </p:grpSpPr>
        <p:sp>
          <p:nvSpPr>
            <p:cNvPr id="3" name="AutoShape 2" descr="Image preview">
              <a:extLst>
                <a:ext uri="{FF2B5EF4-FFF2-40B4-BE49-F238E27FC236}">
                  <a16:creationId xmlns:a16="http://schemas.microsoft.com/office/drawing/2014/main" id="{120C1AA0-B212-400A-F727-1FE0F6A992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1795670" cy="1795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85770A-A1FF-6D29-38B7-567040973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582319" y="3770276"/>
              <a:ext cx="2128478" cy="259042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7900F1-9572-D00D-5AB7-0C48D54F8F89}"/>
                </a:ext>
              </a:extLst>
            </p:cNvPr>
            <p:cNvSpPr txBox="1"/>
            <p:nvPr/>
          </p:nvSpPr>
          <p:spPr>
            <a:xfrm>
              <a:off x="6346799" y="2691560"/>
              <a:ext cx="2912354" cy="103105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Arial"/>
                  <a:ea typeface="HGMinchoB"/>
                  <a:cs typeface="Arial"/>
                </a:rPr>
                <a:t>Katya Drake</a:t>
              </a:r>
            </a:p>
            <a:p>
              <a:r>
                <a:rPr lang="en-US" sz="1400">
                  <a:latin typeface="Arial"/>
                  <a:ea typeface="HGMinchoB"/>
                  <a:cs typeface="Arial"/>
                </a:rPr>
                <a:t>317-495-9348</a:t>
              </a:r>
            </a:p>
            <a:p>
              <a:r>
                <a:rPr lang="en-US" sz="1400">
                  <a:latin typeface="Arial"/>
                  <a:ea typeface="HGMinchoB"/>
                  <a:cs typeface="Arial"/>
                  <a:hlinkClick r:id="rId8"/>
                </a:rPr>
                <a:t>kdrake</a:t>
              </a:r>
              <a:r>
                <a:rPr lang="en-US" sz="1400">
                  <a:uFill>
                    <a:solidFill>
                      <a:schemeClr val="bg1"/>
                    </a:solidFill>
                  </a:uFill>
                  <a:latin typeface="Arial"/>
                  <a:ea typeface="HGMinchoB"/>
                  <a:cs typeface="Arial"/>
                  <a:hlinkClick r:id="rId8"/>
                </a:rPr>
                <a:t>@idem.in.gov</a:t>
              </a:r>
              <a:endParaRPr lang="en-US"/>
            </a:p>
            <a:p>
              <a:r>
                <a:rPr lang="en-US" sz="1400">
                  <a:latin typeface="Arial"/>
                  <a:ea typeface="HGMinchoB"/>
                  <a:cs typeface="Arial"/>
                </a:rPr>
                <a:t>Pollution Prevention Program </a:t>
              </a:r>
              <a:r>
                <a:rPr lang="en-US" sz="1400" err="1">
                  <a:latin typeface="Arial"/>
                  <a:ea typeface="HGMinchoB"/>
                  <a:cs typeface="Arial"/>
                </a:rPr>
                <a:t>Mgr</a:t>
              </a:r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A750E5-0B30-A51B-2CB2-BC6666C89582}"/>
              </a:ext>
            </a:extLst>
          </p:cNvPr>
          <p:cNvGrpSpPr/>
          <p:nvPr/>
        </p:nvGrpSpPr>
        <p:grpSpPr>
          <a:xfrm>
            <a:off x="9496395" y="2013600"/>
            <a:ext cx="2341378" cy="3642540"/>
            <a:chOff x="9652613" y="2731724"/>
            <a:chExt cx="2341378" cy="36425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6B3E2-5235-FC6D-1C21-7DFD8F19B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24"/>
            <a:stretch>
              <a:fillRect/>
            </a:stretch>
          </p:blipFill>
          <p:spPr>
            <a:xfrm>
              <a:off x="9774982" y="3770276"/>
              <a:ext cx="1932651" cy="260398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2EFA04-71C8-AE04-2682-3D9085CE79BD}"/>
                </a:ext>
              </a:extLst>
            </p:cNvPr>
            <p:cNvSpPr txBox="1"/>
            <p:nvPr/>
          </p:nvSpPr>
          <p:spPr>
            <a:xfrm>
              <a:off x="9652613" y="2731724"/>
              <a:ext cx="2341378" cy="103105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Arial"/>
                  <a:ea typeface="HGMinchoB"/>
                  <a:cs typeface="Arial"/>
                </a:rPr>
                <a:t>Hannah Kmetz</a:t>
              </a:r>
            </a:p>
            <a:p>
              <a:r>
                <a:rPr lang="en-US" sz="1400">
                  <a:latin typeface="Arial"/>
                  <a:ea typeface="HGMinchoB"/>
                  <a:cs typeface="Arial"/>
                </a:rPr>
                <a:t>317-234-0519 </a:t>
              </a:r>
            </a:p>
            <a:p>
              <a:r>
                <a:rPr lang="en-US" sz="1400">
                  <a:uFill>
                    <a:solidFill>
                      <a:prstClr val="white"/>
                    </a:solidFill>
                  </a:uFill>
                  <a:latin typeface="Arial"/>
                  <a:ea typeface="HGMinchoB"/>
                  <a:cs typeface="Arial"/>
                  <a:hlinkClick r:id="rId8"/>
                </a:rPr>
                <a:t>hkmetz</a:t>
              </a:r>
              <a:r>
                <a:rPr lang="en-US" sz="1400">
                  <a:uFill>
                    <a:solidFill>
                      <a:schemeClr val="bg1"/>
                    </a:solidFill>
                  </a:uFill>
                  <a:latin typeface="Arial"/>
                  <a:ea typeface="HGMinchoB"/>
                  <a:cs typeface="Arial"/>
                  <a:hlinkClick r:id="rId8"/>
                </a:rPr>
                <a:t>@idem.in.gov</a:t>
              </a:r>
              <a:endParaRPr lang="en-US" sz="1400">
                <a:latin typeface="Arial"/>
                <a:ea typeface="HGMinchoB"/>
                <a:cs typeface="Arial"/>
              </a:endParaRPr>
            </a:p>
            <a:p>
              <a:r>
                <a:rPr lang="en-US" sz="1400">
                  <a:uFill>
                    <a:solidFill>
                      <a:schemeClr val="bg1"/>
                    </a:solidFill>
                  </a:uFill>
                  <a:latin typeface="Arial"/>
                  <a:ea typeface="HGMinchoB"/>
                  <a:cs typeface="Arial"/>
                </a:rPr>
                <a:t>Pollution Prevention Intern</a:t>
              </a:r>
              <a:endParaRPr lang="en-US" sz="1400">
                <a:latin typeface="Arial"/>
                <a:ea typeface="HGMinchoB"/>
                <a:cs typeface="Arial"/>
              </a:endParaRPr>
            </a:p>
          </p:txBody>
        </p:sp>
      </p:grpSp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5A1E4CC7-59F9-8C9B-9073-CA22609551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" y="5880169"/>
            <a:ext cx="1533725" cy="8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5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ACFE8-EE23-C142-8A45-DE5F72F04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BA55CF-20E5-852E-5D6D-B4A7A025F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98" y="552932"/>
            <a:ext cx="8676001" cy="45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40C6B4-E7E9-528D-B74C-734ADBC3E416}"/>
              </a:ext>
            </a:extLst>
          </p:cNvPr>
          <p:cNvSpPr txBox="1"/>
          <p:nvPr/>
        </p:nvSpPr>
        <p:spPr>
          <a:xfrm>
            <a:off x="3699868" y="1420032"/>
            <a:ext cx="4801809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>
                <a:latin typeface="Arial"/>
                <a:cs typeface="Arial"/>
              </a:rPr>
              <a:t>Housekeeping Items</a:t>
            </a:r>
          </a:p>
          <a:p>
            <a:pPr algn="ctr"/>
            <a:endParaRPr lang="en-US" sz="3200" b="1">
              <a:latin typeface="Arial"/>
              <a:cs typeface="Arial"/>
            </a:endParaRPr>
          </a:p>
        </p:txBody>
      </p:sp>
      <p:pic>
        <p:nvPicPr>
          <p:cNvPr id="7" name="Picture 6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184AFD3C-741D-E8DE-D490-F27D29A21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" y="5880169"/>
            <a:ext cx="1533725" cy="8817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EACBBE-D8B4-9DF7-287C-127684E1E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9" y="4849755"/>
            <a:ext cx="10825239" cy="7628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11ABAFFB-82B0-1EBA-82EC-B08083FCC347}"/>
              </a:ext>
            </a:extLst>
          </p:cNvPr>
          <p:cNvSpPr/>
          <p:nvPr/>
        </p:nvSpPr>
        <p:spPr>
          <a:xfrm>
            <a:off x="882953" y="4076095"/>
            <a:ext cx="592666" cy="774095"/>
          </a:xfrm>
          <a:prstGeom prst="downArrow">
            <a:avLst/>
          </a:prstGeom>
          <a:solidFill>
            <a:srgbClr val="97D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4086CD6-178A-3E8F-DFA6-0A2027160348}"/>
              </a:ext>
            </a:extLst>
          </p:cNvPr>
          <p:cNvSpPr/>
          <p:nvPr/>
        </p:nvSpPr>
        <p:spPr>
          <a:xfrm>
            <a:off x="8200572" y="4076094"/>
            <a:ext cx="592666" cy="774095"/>
          </a:xfrm>
          <a:prstGeom prst="downArrow">
            <a:avLst/>
          </a:prstGeom>
          <a:solidFill>
            <a:srgbClr val="F59F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EA6FFC-4520-51E0-D570-7EB7BD45E722}"/>
              </a:ext>
            </a:extLst>
          </p:cNvPr>
          <p:cNvSpPr txBox="1"/>
          <p:nvPr/>
        </p:nvSpPr>
        <p:spPr>
          <a:xfrm>
            <a:off x="1764021" y="2330747"/>
            <a:ext cx="8685013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Stay muted throughout the webinar. </a:t>
            </a:r>
          </a:p>
          <a:p>
            <a:pPr algn="ctr"/>
            <a:endParaRPr lang="en-US" sz="2400">
              <a:latin typeface="Arial"/>
              <a:cs typeface="Arial"/>
            </a:endParaRPr>
          </a:p>
          <a:p>
            <a:pPr algn="ctr"/>
            <a:r>
              <a:rPr lang="en-US" sz="2400">
                <a:latin typeface="Arial"/>
                <a:cs typeface="Arial"/>
              </a:rPr>
              <a:t>Post your questions to the Chat to be answered during Q&amp;A.</a:t>
            </a:r>
          </a:p>
          <a:p>
            <a:pPr algn="ctr"/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40301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3AE76-E080-1E7D-798C-442D7469E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6FCEE9-3060-F2D5-CDBA-A4F74127A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98" y="552932"/>
            <a:ext cx="8676001" cy="45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918874-633A-E6AB-D374-09F5D8FCD553}"/>
              </a:ext>
            </a:extLst>
          </p:cNvPr>
          <p:cNvSpPr txBox="1"/>
          <p:nvPr/>
        </p:nvSpPr>
        <p:spPr>
          <a:xfrm>
            <a:off x="4099011" y="1129746"/>
            <a:ext cx="350761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>
                <a:latin typeface="Arial"/>
                <a:cs typeface="Arial"/>
              </a:rPr>
              <a:t>Today's Agenda </a:t>
            </a:r>
            <a:endParaRPr lang="en-US"/>
          </a:p>
        </p:txBody>
      </p:sp>
      <p:pic>
        <p:nvPicPr>
          <p:cNvPr id="7" name="Picture 6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ACBFFC05-7326-7634-B138-36FD909A9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" y="5880169"/>
            <a:ext cx="1533725" cy="8817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17434C-2CC9-9649-1A85-3BEFBD9F9253}"/>
              </a:ext>
            </a:extLst>
          </p:cNvPr>
          <p:cNvSpPr txBox="1"/>
          <p:nvPr/>
        </p:nvSpPr>
        <p:spPr>
          <a:xfrm>
            <a:off x="2463384" y="1988696"/>
            <a:ext cx="6965429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Detecting and Fixing Air Compressor Leaks Video</a:t>
            </a:r>
          </a:p>
          <a:p>
            <a:endParaRPr lang="en-US" sz="24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Compliance and Technical Assistance Presentation</a:t>
            </a:r>
          </a:p>
          <a:p>
            <a:endParaRPr lang="en-US" sz="24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Additional Materials Preview</a:t>
            </a:r>
          </a:p>
          <a:p>
            <a:endParaRPr lang="en-US" sz="24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Q&amp;A Session </a:t>
            </a:r>
          </a:p>
          <a:p>
            <a:endParaRPr lang="en-US" sz="24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Conclusion and Survey</a:t>
            </a:r>
          </a:p>
          <a:p>
            <a:pPr marL="285750" indent="-285750">
              <a:buFont typeface="Arial"/>
              <a:buChar char="•"/>
            </a:pPr>
            <a:endParaRPr lang="en-US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26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ACB251-4431-1512-B21D-A50D66490744}"/>
              </a:ext>
            </a:extLst>
          </p:cNvPr>
          <p:cNvSpPr/>
          <p:nvPr/>
        </p:nvSpPr>
        <p:spPr>
          <a:xfrm>
            <a:off x="252412" y="285750"/>
            <a:ext cx="11687175" cy="6238875"/>
          </a:xfrm>
          <a:prstGeom prst="rect">
            <a:avLst/>
          </a:prstGeom>
          <a:noFill/>
          <a:ln w="38100">
            <a:solidFill>
              <a:srgbClr val="71B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B084E-C01D-EE99-3E73-165DCC10B6C9}"/>
              </a:ext>
            </a:extLst>
          </p:cNvPr>
          <p:cNvSpPr txBox="1"/>
          <p:nvPr/>
        </p:nvSpPr>
        <p:spPr>
          <a:xfrm>
            <a:off x="609600" y="1266104"/>
            <a:ext cx="10982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See the video link on the website or visit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https://youtu.be/Zt6u3_bHbgE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on YouTube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C79AB-EEA1-A9CC-6198-518FAF169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998" y="550927"/>
            <a:ext cx="8676001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rystal Earth In Grass With Blue Sky And Sunlight - Clean Environment / Ecology Concep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07" y="806861"/>
            <a:ext cx="8159097" cy="26983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097783" y="4359931"/>
            <a:ext cx="733622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Department of Environmental Management</a:t>
            </a:r>
          </a:p>
          <a:p>
            <a:pPr>
              <a:lnSpc>
                <a:spcPts val="2900"/>
              </a:lnSpc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Program Support</a:t>
            </a:r>
          </a:p>
          <a:p>
            <a:pPr>
              <a:lnSpc>
                <a:spcPts val="2900"/>
              </a:lnSpc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Pollution Prevention and Compliance Assistance Section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003" y="100696"/>
            <a:ext cx="8676001" cy="4500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0800" y="1143000"/>
            <a:ext cx="7229848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90800" y="1907886"/>
            <a:ext cx="6163048" cy="124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>
                <a:solidFill>
                  <a:srgbClr val="FFFFFF"/>
                </a:solidFill>
                <a:latin typeface="Arial" panose="020B0604020202020204" pitchFamily="34" charset="0"/>
                <a:ea typeface="HGMinchoB"/>
                <a:cs typeface="Arial" panose="020B0604020202020204" pitchFamily="34" charset="0"/>
              </a:rPr>
              <a:t>Samantha Nunnery</a:t>
            </a:r>
          </a:p>
          <a:p>
            <a:r>
              <a:rPr lang="en-US" sz="1400">
                <a:solidFill>
                  <a:srgbClr val="FFFFFF"/>
                </a:solidFill>
                <a:latin typeface="Arial" panose="020B0604020202020204" pitchFamily="34" charset="0"/>
                <a:ea typeface="HGMinchoB"/>
                <a:cs typeface="Arial" panose="020B0604020202020204" pitchFamily="34" charset="0"/>
              </a:rPr>
              <a:t>317-233-0572 | </a:t>
            </a:r>
            <a:r>
              <a:rPr lang="en-US" sz="140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Arial" panose="020B0604020202020204" pitchFamily="34" charset="0"/>
                <a:ea typeface="HGMinchoB"/>
                <a:cs typeface="Arial" panose="020B0604020202020204" pitchFamily="34" charset="0"/>
              </a:rPr>
              <a:t>snunnery@idem.in.gov</a:t>
            </a:r>
            <a:r>
              <a:rPr lang="en-US" sz="1400">
                <a:solidFill>
                  <a:srgbClr val="FFFFFF"/>
                </a:solidFill>
                <a:latin typeface="Arial" panose="020B0604020202020204" pitchFamily="34" charset="0"/>
                <a:ea typeface="HGMinchoB"/>
                <a:cs typeface="Arial" panose="020B0604020202020204" pitchFamily="34" charset="0"/>
              </a:rPr>
              <a:t>| </a:t>
            </a:r>
            <a:r>
              <a:rPr lang="en-US" sz="140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Arial" panose="020B0604020202020204" pitchFamily="34" charset="0"/>
                <a:ea typeface="HGMinchoB"/>
                <a:cs typeface="Arial" panose="020B0604020202020204" pitchFamily="34" charset="0"/>
              </a:rPr>
              <a:t>idem.IN.gov/ctap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ea typeface="HGMinchoB"/>
                <a:cs typeface="Arial" panose="020B0604020202020204" pitchFamily="34" charset="0"/>
              </a:rPr>
              <a:t> </a:t>
            </a:r>
            <a:r>
              <a:rPr lang="en-US" sz="1100">
                <a:solidFill>
                  <a:srgbClr val="404040"/>
                </a:solidFill>
                <a:latin typeface="Arial" panose="020B0604020202020204" pitchFamily="34" charset="0"/>
                <a:ea typeface="HGMinchoB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67" y="4359930"/>
            <a:ext cx="1247016" cy="2168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2992" y="3772883"/>
            <a:ext cx="8435008" cy="432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2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Small Business Regulatory Coordinator</a:t>
            </a:r>
          </a:p>
        </p:txBody>
      </p:sp>
      <p:pic>
        <p:nvPicPr>
          <p:cNvPr id="7" name="Picture 6" descr="A person with a tattoo on the arm&#10;&#10;AI-generated content may be incorrect.">
            <a:extLst>
              <a:ext uri="{FF2B5EF4-FFF2-40B4-BE49-F238E27FC236}">
                <a16:creationId xmlns:a16="http://schemas.microsoft.com/office/drawing/2014/main" id="{7B1884B8-7F7A-6687-4CBD-9859942ABA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11" y="1143000"/>
            <a:ext cx="1621528" cy="2133600"/>
          </a:xfrm>
          <a:prstGeom prst="rect">
            <a:avLst/>
          </a:prstGeom>
        </p:spPr>
      </p:pic>
      <p:pic>
        <p:nvPicPr>
          <p:cNvPr id="8" name="Picture 7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B36CA98B-683B-663E-0683-7C4F5A290A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" y="5880169"/>
            <a:ext cx="1533725" cy="8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4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73" y="1048859"/>
            <a:ext cx="6117527" cy="4261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000" y="100696"/>
            <a:ext cx="8676001" cy="45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D6FAC-6D92-48ED-BCEB-1B13F3927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08" y="1150459"/>
            <a:ext cx="2157864" cy="4220727"/>
          </a:xfrm>
          <a:prstGeom prst="rect">
            <a:avLst/>
          </a:prstGeom>
        </p:spPr>
      </p:pic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DDF5557B-FFE9-94A9-93BA-642B33E99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" y="5880169"/>
            <a:ext cx="1533725" cy="8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2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14702"/>
            <a:ext cx="8153400" cy="4657725"/>
          </a:xfrm>
        </p:spPr>
        <p:txBody>
          <a:bodyPr vert="horz" lIns="0" tIns="45720" rIns="0" bIns="45720" rtlCol="0">
            <a:normAutofit fontScale="92500" lnSpcReduction="20000"/>
          </a:bodyPr>
          <a:lstStyle/>
          <a:p>
            <a:pPr marL="0" indent="0" algn="ctr">
              <a:lnSpc>
                <a:spcPct val="102000"/>
              </a:lnSpc>
              <a:spcBef>
                <a:spcPts val="300"/>
              </a:spcBef>
              <a:buNone/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CTAP services are available to all sectors</a:t>
            </a:r>
            <a:br>
              <a: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Indiana’s regulated community at</a:t>
            </a:r>
          </a:p>
          <a:p>
            <a:pPr marL="0" indent="0" algn="ctr">
              <a:lnSpc>
                <a:spcPct val="102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COST!</a:t>
            </a:r>
          </a:p>
          <a:p>
            <a:pPr marL="0" indent="0">
              <a:lnSpc>
                <a:spcPct val="101000"/>
              </a:lnSpc>
              <a:spcBef>
                <a:spcPts val="800"/>
              </a:spcBef>
              <a:spcAft>
                <a:spcPts val="600"/>
              </a:spcAft>
              <a:buNone/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CTAP offers environmental regulatory assistance to Indiana businesses and organizations of </a:t>
            </a:r>
            <a:r>
              <a:rPr lang="en-US" b="1" u="sng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sizes and types including:</a:t>
            </a:r>
          </a:p>
          <a:p>
            <a:pPr indent="-336550">
              <a:lnSpc>
                <a:spcPts val="3350"/>
              </a:lnSpc>
              <a:spcBef>
                <a:spcPts val="600"/>
              </a:spcBef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facilities with legacy issues.</a:t>
            </a:r>
          </a:p>
          <a:p>
            <a:pPr indent="-336550">
              <a:lnSpc>
                <a:spcPts val="3350"/>
              </a:lnSpc>
              <a:spcBef>
                <a:spcPts val="0"/>
              </a:spcBef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companies looking to locate in Indiana.</a:t>
            </a:r>
          </a:p>
          <a:p>
            <a:pPr indent="-336550">
              <a:lnSpc>
                <a:spcPts val="3350"/>
              </a:lnSpc>
              <a:spcBef>
                <a:spcPts val="0"/>
              </a:spcBef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agencies.</a:t>
            </a:r>
          </a:p>
          <a:p>
            <a:pPr indent="-336550">
              <a:lnSpc>
                <a:spcPts val="3350"/>
              </a:lnSpc>
              <a:spcBef>
                <a:spcPts val="0"/>
              </a:spcBef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</a:t>
            </a:r>
            <a:r>
              <a:rPr lang="en-US" sz="240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associations, industry groups,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consultants, </a:t>
            </a:r>
            <a:r>
              <a:rPr lang="en-US" sz="240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interested stakeholders.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981200" y="626357"/>
          <a:ext cx="8229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000" y="100696"/>
            <a:ext cx="8676001" cy="450000"/>
          </a:xfrm>
          <a:prstGeom prst="rect">
            <a:avLst/>
          </a:prstGeom>
        </p:spPr>
      </p:pic>
      <p:pic>
        <p:nvPicPr>
          <p:cNvPr id="15" name="Picture 1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05B0A35D-AB7E-B8DE-916B-358599C0E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" y="5880169"/>
            <a:ext cx="1533725" cy="8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1307"/>
            <a:ext cx="8229600" cy="3611563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Bef>
                <a:spcPts val="0"/>
              </a:spcBef>
              <a:buNone/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CTAP staff are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regulators and do not have regulatory authority to issue violations, permits, fees, fines, or take enforcement actions.</a:t>
            </a:r>
          </a:p>
          <a:p>
            <a:pPr marL="0" indent="0">
              <a:lnSpc>
                <a:spcPct val="106000"/>
              </a:lnSpc>
              <a:spcBef>
                <a:spcPts val="2000"/>
              </a:spcBef>
              <a:buNone/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who receive CTAP services will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penalized for reporting relevant environmental information to CTAP when requesting assistance.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  <a:defRPr/>
            </a:pPr>
            <a:endParaRPr lang="en-US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981200" y="686269"/>
          <a:ext cx="8229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8000" y="100696"/>
            <a:ext cx="8676001" cy="450000"/>
          </a:xfrm>
          <a:prstGeom prst="rect">
            <a:avLst/>
          </a:prstGeom>
        </p:spPr>
      </p:pic>
      <p:pic>
        <p:nvPicPr>
          <p:cNvPr id="15" name="Picture 1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58EDD011-1A5C-F00E-3829-503DAC7F02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" y="5880169"/>
            <a:ext cx="1533725" cy="8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edb056-2b8b-42ea-a688-7c44c60a2293" xsi:nil="true"/>
    <lcf76f155ced4ddcb4097134ff3c332f xmlns="d2aaa90f-99e3-495a-aa6a-bd020e66f6c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7AC6AE3AC7D14C8144498D4DC16483" ma:contentTypeVersion="14" ma:contentTypeDescription="Create a new document." ma:contentTypeScope="" ma:versionID="b8add325526b685721029fd51dbb443b">
  <xsd:schema xmlns:xsd="http://www.w3.org/2001/XMLSchema" xmlns:xs="http://www.w3.org/2001/XMLSchema" xmlns:p="http://schemas.microsoft.com/office/2006/metadata/properties" xmlns:ns2="d2aaa90f-99e3-495a-aa6a-bd020e66f6cc" xmlns:ns3="a3edb056-2b8b-42ea-a688-7c44c60a2293" targetNamespace="http://schemas.microsoft.com/office/2006/metadata/properties" ma:root="true" ma:fieldsID="57fbe9d7d3c219b9aea498cbd5a1e043" ns2:_="" ns3:_="">
    <xsd:import namespace="d2aaa90f-99e3-495a-aa6a-bd020e66f6cc"/>
    <xsd:import namespace="a3edb056-2b8b-42ea-a688-7c44c60a22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aa90f-99e3-495a-aa6a-bd020e66f6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2675d46-00a0-495e-b90c-e7abf5d36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db056-2b8b-42ea-a688-7c44c60a229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dc44b8b-c473-4fab-8d73-d49c34d3061a}" ma:internalName="TaxCatchAll" ma:showField="CatchAllData" ma:web="a3edb056-2b8b-42ea-a688-7c44c60a22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57E82B-426B-40D8-973B-7D6B9C0ED60D}">
  <ds:schemaRefs>
    <ds:schemaRef ds:uri="http://purl.org/dc/dcmitype/"/>
    <ds:schemaRef ds:uri="http://purl.org/dc/elements/1.1/"/>
    <ds:schemaRef ds:uri="http://www.w3.org/XML/1998/namespace"/>
    <ds:schemaRef ds:uri="d2aaa90f-99e3-495a-aa6a-bd020e66f6c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a3edb056-2b8b-42ea-a688-7c44c60a229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79B112-6C36-4DCE-9930-CDEE0856BF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aaa90f-99e3-495a-aa6a-bd020e66f6cc"/>
    <ds:schemaRef ds:uri="a3edb056-2b8b-42ea-a688-7c44c60a22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1EBB19-01C5-4047-AC02-3E9A7160873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802</Words>
  <Application>Microsoft Office PowerPoint</Application>
  <PresentationFormat>Widescreen</PresentationFormat>
  <Paragraphs>160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Century Gothic</vt:lpstr>
      <vt:lpstr>Segoe UI</vt:lpstr>
      <vt:lpstr>Office Theme</vt:lpstr>
      <vt:lpstr>Pollution Prevention Lunch and Learn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Contact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Kmetz, Hannah E</dc:creator>
  <cp:lastModifiedBy>Bump, Kevin</cp:lastModifiedBy>
  <cp:revision>7</cp:revision>
  <dcterms:created xsi:type="dcterms:W3CDTF">2025-07-22T15:06:28Z</dcterms:created>
  <dcterms:modified xsi:type="dcterms:W3CDTF">2025-07-25T19:57:58Z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0x0101000D7AC6AE3AC7D14C8144498D4DC16483</vt:lpwstr>
  </property>
</Properties>
</file>