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Lst>
  <p:notesMasterIdLst>
    <p:notesMasterId r:id="rId35"/>
  </p:notesMasterIdLst>
  <p:sldIdLst>
    <p:sldId id="256" r:id="rId11"/>
    <p:sldId id="265" r:id="rId12"/>
    <p:sldId id="257" r:id="rId13"/>
    <p:sldId id="888" r:id="rId14"/>
    <p:sldId id="260" r:id="rId15"/>
    <p:sldId id="901" r:id="rId16"/>
    <p:sldId id="904" r:id="rId17"/>
    <p:sldId id="906" r:id="rId18"/>
    <p:sldId id="909" r:id="rId19"/>
    <p:sldId id="907" r:id="rId20"/>
    <p:sldId id="911" r:id="rId21"/>
    <p:sldId id="910" r:id="rId22"/>
    <p:sldId id="908" r:id="rId23"/>
    <p:sldId id="889" r:id="rId24"/>
    <p:sldId id="879" r:id="rId25"/>
    <p:sldId id="905" r:id="rId26"/>
    <p:sldId id="874" r:id="rId27"/>
    <p:sldId id="875" r:id="rId28"/>
    <p:sldId id="902" r:id="rId29"/>
    <p:sldId id="903" r:id="rId30"/>
    <p:sldId id="843" r:id="rId31"/>
    <p:sldId id="883" r:id="rId32"/>
    <p:sldId id="295"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0288" autoAdjust="0"/>
  </p:normalViewPr>
  <p:slideViewPr>
    <p:cSldViewPr snapToGrid="0" snapToObjects="1" showGuides="1">
      <p:cViewPr varScale="1">
        <p:scale>
          <a:sx n="103" d="100"/>
          <a:sy n="103" d="100"/>
        </p:scale>
        <p:origin x="9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STATE.IN.US\FILE1\ISDH\SHARED\ISDH5\PHS\Injury_Prevention\Trauma\Injury%20Prevention%20Areas\Injury%20Prevention%20Advisory%20Council\IPAC%20Meetings\2024\Q1%20February\IPV%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221470760701"/>
          <c:y val="2.4519963823971425E-2"/>
          <c:w val="0.83254899781872571"/>
          <c:h val="0.8263398911516231"/>
        </c:manualLayout>
      </c:layout>
      <c:lineChart>
        <c:grouping val="standard"/>
        <c:varyColors val="0"/>
        <c:ser>
          <c:idx val="0"/>
          <c:order val="0"/>
          <c:tx>
            <c:strRef>
              <c:f>TBI!$C$65</c:f>
              <c:strCache>
                <c:ptCount val="1"/>
                <c:pt idx="0">
                  <c:v>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1.8888888888888889E-2"/>
                  <c:y val="5.828703703703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00-4CC4-A7FB-7451672AB21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aleway"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TBI!$A$66:$A$70</c:f>
              <c:numCache>
                <c:formatCode>General</c:formatCode>
                <c:ptCount val="5"/>
                <c:pt idx="0">
                  <c:v>2018</c:v>
                </c:pt>
                <c:pt idx="1">
                  <c:v>2019</c:v>
                </c:pt>
                <c:pt idx="2">
                  <c:v>2020</c:v>
                </c:pt>
                <c:pt idx="3">
                  <c:v>2021</c:v>
                </c:pt>
                <c:pt idx="4">
                  <c:v>2022</c:v>
                </c:pt>
              </c:numCache>
            </c:numRef>
          </c:cat>
          <c:val>
            <c:numRef>
              <c:f>TBI!$C$66:$C$70</c:f>
              <c:numCache>
                <c:formatCode>General</c:formatCode>
                <c:ptCount val="5"/>
                <c:pt idx="0">
                  <c:v>24501</c:v>
                </c:pt>
                <c:pt idx="1">
                  <c:v>25110</c:v>
                </c:pt>
                <c:pt idx="2">
                  <c:v>21050</c:v>
                </c:pt>
                <c:pt idx="3">
                  <c:v>23855</c:v>
                </c:pt>
                <c:pt idx="4">
                  <c:v>23651</c:v>
                </c:pt>
              </c:numCache>
            </c:numRef>
          </c:val>
          <c:smooth val="0"/>
          <c:extLst>
            <c:ext xmlns:c16="http://schemas.microsoft.com/office/drawing/2014/chart" uri="{C3380CC4-5D6E-409C-BE32-E72D297353CC}">
              <c16:uniqueId val="{00000001-9400-4CC4-A7FB-7451672AB217}"/>
            </c:ext>
          </c:extLst>
        </c:ser>
        <c:dLbls>
          <c:dLblPos val="t"/>
          <c:showLegendKey val="0"/>
          <c:showVal val="1"/>
          <c:showCatName val="0"/>
          <c:showSerName val="0"/>
          <c:showPercent val="0"/>
          <c:showBubbleSize val="0"/>
        </c:dLbls>
        <c:marker val="1"/>
        <c:smooth val="0"/>
        <c:axId val="1166662479"/>
        <c:axId val="926728191"/>
      </c:lineChart>
      <c:catAx>
        <c:axId val="1166662479"/>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926728191"/>
        <c:crosses val="autoZero"/>
        <c:auto val="1"/>
        <c:lblAlgn val="ctr"/>
        <c:lblOffset val="100"/>
        <c:noMultiLvlLbl val="0"/>
      </c:catAx>
      <c:valAx>
        <c:axId val="92672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dirty="0"/>
                  <a:t>Number of ED Visits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116666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pitchFamily="2"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7016709544971"/>
          <c:y val="4.1645022236803733E-2"/>
          <c:w val="0.86440332025328503"/>
          <c:h val="0.67567598972003495"/>
        </c:manualLayout>
      </c:layout>
      <c:barChart>
        <c:barDir val="col"/>
        <c:grouping val="clustered"/>
        <c:varyColors val="0"/>
        <c:ser>
          <c:idx val="0"/>
          <c:order val="0"/>
          <c:tx>
            <c:strRef>
              <c:f>TBI!$B$23:$B$24</c:f>
              <c:strCache>
                <c:ptCount val="2"/>
                <c:pt idx="0">
                  <c:v>AGE</c:v>
                </c:pt>
                <c:pt idx="1">
                  <c:v>65-74</c:v>
                </c:pt>
              </c:strCache>
            </c:strRef>
          </c:tx>
          <c:spPr>
            <a:solidFill>
              <a:schemeClr val="accent1"/>
            </a:solidFill>
            <a:ln>
              <a:noFill/>
            </a:ln>
            <a:effectLst/>
          </c:spPr>
          <c:invertIfNegative val="0"/>
          <c:cat>
            <c:strRef>
              <c:f>TBI!$A$25:$A$36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TBI!$B$25:$B$36</c:f>
              <c:numCache>
                <c:formatCode>General</c:formatCode>
                <c:ptCount val="12"/>
                <c:pt idx="0">
                  <c:v>129</c:v>
                </c:pt>
                <c:pt idx="1">
                  <c:v>145</c:v>
                </c:pt>
                <c:pt idx="2">
                  <c:v>149</c:v>
                </c:pt>
                <c:pt idx="3">
                  <c:v>135</c:v>
                </c:pt>
                <c:pt idx="4">
                  <c:v>176</c:v>
                </c:pt>
                <c:pt idx="5">
                  <c:v>215</c:v>
                </c:pt>
                <c:pt idx="6">
                  <c:v>163</c:v>
                </c:pt>
                <c:pt idx="7">
                  <c:v>190</c:v>
                </c:pt>
                <c:pt idx="8">
                  <c:v>164</c:v>
                </c:pt>
                <c:pt idx="9">
                  <c:v>192</c:v>
                </c:pt>
                <c:pt idx="10">
                  <c:v>150</c:v>
                </c:pt>
                <c:pt idx="11">
                  <c:v>154</c:v>
                </c:pt>
              </c:numCache>
              <c:extLst/>
            </c:numRef>
          </c:val>
          <c:extLst>
            <c:ext xmlns:c16="http://schemas.microsoft.com/office/drawing/2014/chart" uri="{C3380CC4-5D6E-409C-BE32-E72D297353CC}">
              <c16:uniqueId val="{00000000-0F96-4E4D-86F4-925C857CC85F}"/>
            </c:ext>
          </c:extLst>
        </c:ser>
        <c:ser>
          <c:idx val="1"/>
          <c:order val="1"/>
          <c:tx>
            <c:strRef>
              <c:f>TBI!$C$23:$C$24</c:f>
              <c:strCache>
                <c:ptCount val="2"/>
                <c:pt idx="0">
                  <c:v>AGE</c:v>
                </c:pt>
                <c:pt idx="1">
                  <c:v>75-84</c:v>
                </c:pt>
              </c:strCache>
            </c:strRef>
          </c:tx>
          <c:spPr>
            <a:solidFill>
              <a:schemeClr val="accent2"/>
            </a:solidFill>
            <a:ln>
              <a:noFill/>
            </a:ln>
            <a:effectLst/>
          </c:spPr>
          <c:invertIfNegative val="0"/>
          <c:cat>
            <c:strRef>
              <c:f>TBI!$A$25:$A$36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TBI!$C$25:$C$36</c:f>
              <c:numCache>
                <c:formatCode>General</c:formatCode>
                <c:ptCount val="12"/>
                <c:pt idx="0">
                  <c:v>151</c:v>
                </c:pt>
                <c:pt idx="1">
                  <c:v>139</c:v>
                </c:pt>
                <c:pt idx="2">
                  <c:v>155</c:v>
                </c:pt>
                <c:pt idx="3">
                  <c:v>133</c:v>
                </c:pt>
                <c:pt idx="4">
                  <c:v>162</c:v>
                </c:pt>
                <c:pt idx="5">
                  <c:v>169</c:v>
                </c:pt>
                <c:pt idx="6">
                  <c:v>154</c:v>
                </c:pt>
                <c:pt idx="7">
                  <c:v>174</c:v>
                </c:pt>
                <c:pt idx="8">
                  <c:v>165</c:v>
                </c:pt>
                <c:pt idx="9">
                  <c:v>184</c:v>
                </c:pt>
                <c:pt idx="10">
                  <c:v>179</c:v>
                </c:pt>
                <c:pt idx="11">
                  <c:v>154</c:v>
                </c:pt>
              </c:numCache>
              <c:extLst/>
            </c:numRef>
          </c:val>
          <c:extLst>
            <c:ext xmlns:c16="http://schemas.microsoft.com/office/drawing/2014/chart" uri="{C3380CC4-5D6E-409C-BE32-E72D297353CC}">
              <c16:uniqueId val="{00000001-0F96-4E4D-86F4-925C857CC85F}"/>
            </c:ext>
          </c:extLst>
        </c:ser>
        <c:ser>
          <c:idx val="2"/>
          <c:order val="2"/>
          <c:tx>
            <c:strRef>
              <c:f>TBI!$D$23:$D$24</c:f>
              <c:strCache>
                <c:ptCount val="2"/>
                <c:pt idx="0">
                  <c:v>AGE</c:v>
                </c:pt>
                <c:pt idx="1">
                  <c:v>85+</c:v>
                </c:pt>
              </c:strCache>
            </c:strRef>
          </c:tx>
          <c:spPr>
            <a:solidFill>
              <a:schemeClr val="accent3"/>
            </a:solidFill>
            <a:ln>
              <a:noFill/>
            </a:ln>
            <a:effectLst/>
          </c:spPr>
          <c:invertIfNegative val="0"/>
          <c:cat>
            <c:strRef>
              <c:f>TBI!$A$25:$A$36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TBI!$D$25:$D$36</c:f>
              <c:numCache>
                <c:formatCode>General</c:formatCode>
                <c:ptCount val="12"/>
                <c:pt idx="0">
                  <c:v>90</c:v>
                </c:pt>
                <c:pt idx="1">
                  <c:v>68</c:v>
                </c:pt>
                <c:pt idx="2">
                  <c:v>79</c:v>
                </c:pt>
                <c:pt idx="3">
                  <c:v>97</c:v>
                </c:pt>
                <c:pt idx="4">
                  <c:v>126</c:v>
                </c:pt>
                <c:pt idx="5">
                  <c:v>94</c:v>
                </c:pt>
                <c:pt idx="6">
                  <c:v>88</c:v>
                </c:pt>
                <c:pt idx="7">
                  <c:v>82</c:v>
                </c:pt>
                <c:pt idx="8">
                  <c:v>89</c:v>
                </c:pt>
                <c:pt idx="9">
                  <c:v>99</c:v>
                </c:pt>
                <c:pt idx="10">
                  <c:v>96</c:v>
                </c:pt>
                <c:pt idx="11">
                  <c:v>87</c:v>
                </c:pt>
              </c:numCache>
              <c:extLst/>
            </c:numRef>
          </c:val>
          <c:extLst>
            <c:ext xmlns:c16="http://schemas.microsoft.com/office/drawing/2014/chart" uri="{C3380CC4-5D6E-409C-BE32-E72D297353CC}">
              <c16:uniqueId val="{00000002-0F96-4E4D-86F4-925C857CC85F}"/>
            </c:ext>
          </c:extLst>
        </c:ser>
        <c:dLbls>
          <c:showLegendKey val="0"/>
          <c:showVal val="0"/>
          <c:showCatName val="0"/>
          <c:showSerName val="0"/>
          <c:showPercent val="0"/>
          <c:showBubbleSize val="0"/>
        </c:dLbls>
        <c:gapWidth val="219"/>
        <c:axId val="205521071"/>
        <c:axId val="304244671"/>
      </c:barChart>
      <c:catAx>
        <c:axId val="205521071"/>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Month</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304244671"/>
        <c:crosses val="autoZero"/>
        <c:auto val="1"/>
        <c:lblAlgn val="ctr"/>
        <c:lblOffset val="100"/>
        <c:noMultiLvlLbl val="0"/>
      </c:catAx>
      <c:valAx>
        <c:axId val="304244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TBI Frequency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205521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pitchFamily="2"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Sheet1!$F$4</c:f>
              <c:strCache>
                <c:ptCount val="1"/>
                <c:pt idx="0">
                  <c:v>0-10</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Sheet1!$G$3:$K$3</c:f>
              <c:numCache>
                <c:formatCode>General</c:formatCode>
                <c:ptCount val="5"/>
                <c:pt idx="0">
                  <c:v>2018</c:v>
                </c:pt>
                <c:pt idx="1">
                  <c:v>2019</c:v>
                </c:pt>
                <c:pt idx="2">
                  <c:v>2020</c:v>
                </c:pt>
                <c:pt idx="3">
                  <c:v>2021</c:v>
                </c:pt>
                <c:pt idx="4">
                  <c:v>2022</c:v>
                </c:pt>
              </c:numCache>
            </c:numRef>
          </c:cat>
          <c:val>
            <c:numRef>
              <c:f>Sheet1!$G$4:$K$4</c:f>
              <c:numCache>
                <c:formatCode>General</c:formatCode>
                <c:ptCount val="5"/>
                <c:pt idx="0">
                  <c:v>1120</c:v>
                </c:pt>
                <c:pt idx="1">
                  <c:v>1226</c:v>
                </c:pt>
                <c:pt idx="2">
                  <c:v>940</c:v>
                </c:pt>
                <c:pt idx="3">
                  <c:v>841</c:v>
                </c:pt>
                <c:pt idx="4">
                  <c:v>805</c:v>
                </c:pt>
              </c:numCache>
            </c:numRef>
          </c:val>
          <c:smooth val="0"/>
          <c:extLst>
            <c:ext xmlns:c16="http://schemas.microsoft.com/office/drawing/2014/chart" uri="{C3380CC4-5D6E-409C-BE32-E72D297353CC}">
              <c16:uniqueId val="{00000000-E8E9-4763-82C3-5954477B609F}"/>
            </c:ext>
          </c:extLst>
        </c:ser>
        <c:ser>
          <c:idx val="1"/>
          <c:order val="1"/>
          <c:tx>
            <c:strRef>
              <c:f>Sheet1!$F$5</c:f>
              <c:strCache>
                <c:ptCount val="1"/>
                <c:pt idx="0">
                  <c:v>11-14</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Sheet1!$G$3:$K$3</c:f>
              <c:numCache>
                <c:formatCode>General</c:formatCode>
                <c:ptCount val="5"/>
                <c:pt idx="0">
                  <c:v>2018</c:v>
                </c:pt>
                <c:pt idx="1">
                  <c:v>2019</c:v>
                </c:pt>
                <c:pt idx="2">
                  <c:v>2020</c:v>
                </c:pt>
                <c:pt idx="3">
                  <c:v>2021</c:v>
                </c:pt>
                <c:pt idx="4">
                  <c:v>2022</c:v>
                </c:pt>
              </c:numCache>
            </c:numRef>
          </c:cat>
          <c:val>
            <c:numRef>
              <c:f>Sheet1!$G$5:$K$5</c:f>
              <c:numCache>
                <c:formatCode>General</c:formatCode>
                <c:ptCount val="5"/>
                <c:pt idx="0">
                  <c:v>750</c:v>
                </c:pt>
                <c:pt idx="1">
                  <c:v>834</c:v>
                </c:pt>
                <c:pt idx="2">
                  <c:v>559</c:v>
                </c:pt>
                <c:pt idx="3">
                  <c:v>291</c:v>
                </c:pt>
                <c:pt idx="4">
                  <c:v>291</c:v>
                </c:pt>
              </c:numCache>
            </c:numRef>
          </c:val>
          <c:smooth val="0"/>
          <c:extLst>
            <c:ext xmlns:c16="http://schemas.microsoft.com/office/drawing/2014/chart" uri="{C3380CC4-5D6E-409C-BE32-E72D297353CC}">
              <c16:uniqueId val="{00000001-E8E9-4763-82C3-5954477B609F}"/>
            </c:ext>
          </c:extLst>
        </c:ser>
        <c:ser>
          <c:idx val="2"/>
          <c:order val="2"/>
          <c:tx>
            <c:strRef>
              <c:f>Sheet1!$F$6</c:f>
              <c:strCache>
                <c:ptCount val="1"/>
                <c:pt idx="0">
                  <c:v>15-19</c:v>
                </c:pt>
              </c:strCache>
            </c:strRef>
          </c:tx>
          <c:spPr>
            <a:ln w="28575" cap="rnd">
              <a:solidFill>
                <a:schemeClr val="accent3"/>
              </a:solidFill>
              <a:round/>
            </a:ln>
            <a:effectLst/>
          </c:spPr>
          <c:marker>
            <c:symbol val="none"/>
          </c:marker>
          <c:dLbls>
            <c:dLbl>
              <c:idx val="4"/>
              <c:layout>
                <c:manualLayout>
                  <c:x val="-3.7888795054374811E-3"/>
                  <c:y val="5.825113126232902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E9-4763-82C3-5954477B609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Sheet1!$G$3:$K$3</c:f>
              <c:numCache>
                <c:formatCode>General</c:formatCode>
                <c:ptCount val="5"/>
                <c:pt idx="0">
                  <c:v>2018</c:v>
                </c:pt>
                <c:pt idx="1">
                  <c:v>2019</c:v>
                </c:pt>
                <c:pt idx="2">
                  <c:v>2020</c:v>
                </c:pt>
                <c:pt idx="3">
                  <c:v>2021</c:v>
                </c:pt>
                <c:pt idx="4">
                  <c:v>2022</c:v>
                </c:pt>
              </c:numCache>
            </c:numRef>
          </c:cat>
          <c:val>
            <c:numRef>
              <c:f>Sheet1!$G$6:$K$6</c:f>
              <c:numCache>
                <c:formatCode>General</c:formatCode>
                <c:ptCount val="5"/>
                <c:pt idx="0">
                  <c:v>1974</c:v>
                </c:pt>
                <c:pt idx="1">
                  <c:v>1980</c:v>
                </c:pt>
                <c:pt idx="2">
                  <c:v>1581</c:v>
                </c:pt>
                <c:pt idx="3">
                  <c:v>644</c:v>
                </c:pt>
                <c:pt idx="4">
                  <c:v>661</c:v>
                </c:pt>
              </c:numCache>
            </c:numRef>
          </c:val>
          <c:smooth val="0"/>
          <c:extLst>
            <c:ext xmlns:c16="http://schemas.microsoft.com/office/drawing/2014/chart" uri="{C3380CC4-5D6E-409C-BE32-E72D297353CC}">
              <c16:uniqueId val="{00000002-E8E9-4763-82C3-5954477B609F}"/>
            </c:ext>
          </c:extLst>
        </c:ser>
        <c:ser>
          <c:idx val="3"/>
          <c:order val="3"/>
          <c:tx>
            <c:strRef>
              <c:f>Sheet1!$F$7</c:f>
              <c:strCache>
                <c:ptCount val="1"/>
                <c:pt idx="0">
                  <c:v>20-24</c:v>
                </c:pt>
              </c:strCache>
            </c:strRef>
          </c:tx>
          <c:spPr>
            <a:ln w="28575" cap="rnd">
              <a:solidFill>
                <a:schemeClr val="accent4"/>
              </a:solidFill>
              <a:round/>
            </a:ln>
            <a:effectLst/>
          </c:spPr>
          <c:marker>
            <c:symbol val="none"/>
          </c:marker>
          <c:dLbls>
            <c:dLbl>
              <c:idx val="3"/>
              <c:layout>
                <c:manualLayout>
                  <c:x val="-3.4917227976336257E-2"/>
                  <c:y val="-9.3409481381316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E9-4763-82C3-5954477B609F}"/>
                </c:ext>
              </c:extLst>
            </c:dLbl>
            <c:dLbl>
              <c:idx val="4"/>
              <c:layout>
                <c:manualLayout>
                  <c:x val="1.9280231555322464E-3"/>
                  <c:y val="-2.1074810454526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E9-4763-82C3-5954477B609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Sheet1!$G$3:$K$3</c:f>
              <c:numCache>
                <c:formatCode>General</c:formatCode>
                <c:ptCount val="5"/>
                <c:pt idx="0">
                  <c:v>2018</c:v>
                </c:pt>
                <c:pt idx="1">
                  <c:v>2019</c:v>
                </c:pt>
                <c:pt idx="2">
                  <c:v>2020</c:v>
                </c:pt>
                <c:pt idx="3">
                  <c:v>2021</c:v>
                </c:pt>
                <c:pt idx="4">
                  <c:v>2022</c:v>
                </c:pt>
              </c:numCache>
            </c:numRef>
          </c:cat>
          <c:val>
            <c:numRef>
              <c:f>Sheet1!$G$7:$K$7</c:f>
              <c:numCache>
                <c:formatCode>General</c:formatCode>
                <c:ptCount val="5"/>
                <c:pt idx="0">
                  <c:v>2612</c:v>
                </c:pt>
                <c:pt idx="1">
                  <c:v>2552</c:v>
                </c:pt>
                <c:pt idx="2">
                  <c:v>2318</c:v>
                </c:pt>
                <c:pt idx="3">
                  <c:v>857</c:v>
                </c:pt>
                <c:pt idx="4">
                  <c:v>783</c:v>
                </c:pt>
              </c:numCache>
            </c:numRef>
          </c:val>
          <c:smooth val="0"/>
          <c:extLst>
            <c:ext xmlns:c16="http://schemas.microsoft.com/office/drawing/2014/chart" uri="{C3380CC4-5D6E-409C-BE32-E72D297353CC}">
              <c16:uniqueId val="{00000003-E8E9-4763-82C3-5954477B609F}"/>
            </c:ext>
          </c:extLst>
        </c:ser>
        <c:ser>
          <c:idx val="4"/>
          <c:order val="4"/>
          <c:tx>
            <c:strRef>
              <c:f>Sheet1!$F$8</c:f>
              <c:strCache>
                <c:ptCount val="1"/>
                <c:pt idx="0">
                  <c:v>25-29</c:v>
                </c:pt>
              </c:strCache>
            </c:strRef>
          </c:tx>
          <c:spPr>
            <a:ln w="28575" cap="rnd">
              <a:solidFill>
                <a:schemeClr val="accent5"/>
              </a:solidFill>
              <a:round/>
            </a:ln>
            <a:effectLst/>
          </c:spPr>
          <c:marker>
            <c:symbol val="none"/>
          </c:marker>
          <c:dLbls>
            <c:dLbl>
              <c:idx val="4"/>
              <c:layout>
                <c:manualLayout>
                  <c:x val="-1.0897366434329328E-2"/>
                  <c:y val="3.1636316233585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E9-4763-82C3-5954477B609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Sheet1!$G$3:$K$3</c:f>
              <c:numCache>
                <c:formatCode>General</c:formatCode>
                <c:ptCount val="5"/>
                <c:pt idx="0">
                  <c:v>2018</c:v>
                </c:pt>
                <c:pt idx="1">
                  <c:v>2019</c:v>
                </c:pt>
                <c:pt idx="2">
                  <c:v>2020</c:v>
                </c:pt>
                <c:pt idx="3">
                  <c:v>2021</c:v>
                </c:pt>
                <c:pt idx="4">
                  <c:v>2022</c:v>
                </c:pt>
              </c:numCache>
            </c:numRef>
          </c:cat>
          <c:val>
            <c:numRef>
              <c:f>Sheet1!$G$8:$K$8</c:f>
              <c:numCache>
                <c:formatCode>General</c:formatCode>
                <c:ptCount val="5"/>
                <c:pt idx="0">
                  <c:v>2509</c:v>
                </c:pt>
                <c:pt idx="1">
                  <c:v>2478</c:v>
                </c:pt>
                <c:pt idx="2">
                  <c:v>2112</c:v>
                </c:pt>
                <c:pt idx="3">
                  <c:v>701</c:v>
                </c:pt>
                <c:pt idx="4">
                  <c:v>611</c:v>
                </c:pt>
              </c:numCache>
            </c:numRef>
          </c:val>
          <c:smooth val="0"/>
          <c:extLst>
            <c:ext xmlns:c16="http://schemas.microsoft.com/office/drawing/2014/chart" uri="{C3380CC4-5D6E-409C-BE32-E72D297353CC}">
              <c16:uniqueId val="{00000004-E8E9-4763-82C3-5954477B609F}"/>
            </c:ext>
          </c:extLst>
        </c:ser>
        <c:dLbls>
          <c:showLegendKey val="0"/>
          <c:showVal val="0"/>
          <c:showCatName val="0"/>
          <c:showSerName val="0"/>
          <c:showPercent val="0"/>
          <c:showBubbleSize val="0"/>
        </c:dLbls>
        <c:smooth val="0"/>
        <c:axId val="220480000"/>
        <c:axId val="220482496"/>
      </c:lineChart>
      <c:catAx>
        <c:axId val="2204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0482496"/>
        <c:crosses val="autoZero"/>
        <c:auto val="1"/>
        <c:lblAlgn val="ctr"/>
        <c:lblOffset val="100"/>
        <c:noMultiLvlLbl val="0"/>
      </c:catAx>
      <c:valAx>
        <c:axId val="220482496"/>
        <c:scaling>
          <c:orientation val="minMax"/>
        </c:scaling>
        <c:delete val="1"/>
        <c:axPos val="l"/>
        <c:numFmt formatCode="General" sourceLinked="1"/>
        <c:majorTickMark val="none"/>
        <c:minorTickMark val="none"/>
        <c:tickLblPos val="nextTo"/>
        <c:crossAx val="22048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91960727131332"/>
          <c:y val="3.1645888013998244E-2"/>
          <c:w val="0.84908039272868674"/>
          <c:h val="0.78475218722659668"/>
        </c:manualLayout>
      </c:layout>
      <c:lineChart>
        <c:grouping val="standard"/>
        <c:varyColors val="0"/>
        <c:ser>
          <c:idx val="0"/>
          <c:order val="0"/>
          <c:tx>
            <c:strRef>
              <c:f>TBI!$B$65</c:f>
              <c:strCache>
                <c:ptCount val="1"/>
                <c:pt idx="0">
                  <c:v>HD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8.2972222222222225E-2"/>
                  <c:y val="-5.6863517060367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BA-446F-A4A9-67A99A18F7B5}"/>
                </c:ext>
              </c:extLst>
            </c:dLbl>
            <c:dLbl>
              <c:idx val="3"/>
              <c:layout>
                <c:manualLayout>
                  <c:x val="8.4759891124720523E-3"/>
                  <c:y val="1.83541119860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1F-460C-8B6D-32D78DD23C9A}"/>
                </c:ext>
              </c:extLst>
            </c:dLbl>
            <c:dLbl>
              <c:idx val="4"/>
              <c:layout>
                <c:manualLayout>
                  <c:x val="8.8541119860015456E-3"/>
                  <c:y val="-1.0567220764071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BA-446F-A4A9-67A99A18F7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aleway"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TBI!$A$66:$A$70</c:f>
              <c:numCache>
                <c:formatCode>General</c:formatCode>
                <c:ptCount val="5"/>
                <c:pt idx="0">
                  <c:v>2018</c:v>
                </c:pt>
                <c:pt idx="1">
                  <c:v>2019</c:v>
                </c:pt>
                <c:pt idx="2">
                  <c:v>2020</c:v>
                </c:pt>
                <c:pt idx="3">
                  <c:v>2021</c:v>
                </c:pt>
                <c:pt idx="4">
                  <c:v>2022</c:v>
                </c:pt>
              </c:numCache>
            </c:numRef>
          </c:cat>
          <c:val>
            <c:numRef>
              <c:f>TBI!$B$66:$B$70</c:f>
              <c:numCache>
                <c:formatCode>General</c:formatCode>
                <c:ptCount val="5"/>
                <c:pt idx="0">
                  <c:v>1983</c:v>
                </c:pt>
                <c:pt idx="1">
                  <c:v>2120</c:v>
                </c:pt>
                <c:pt idx="2">
                  <c:v>2120</c:v>
                </c:pt>
                <c:pt idx="3">
                  <c:v>3599</c:v>
                </c:pt>
                <c:pt idx="4">
                  <c:v>5844</c:v>
                </c:pt>
              </c:numCache>
            </c:numRef>
          </c:val>
          <c:smooth val="0"/>
          <c:extLst>
            <c:ext xmlns:c16="http://schemas.microsoft.com/office/drawing/2014/chart" uri="{C3380CC4-5D6E-409C-BE32-E72D297353CC}">
              <c16:uniqueId val="{00000002-39BA-446F-A4A9-67A99A18F7B5}"/>
            </c:ext>
          </c:extLst>
        </c:ser>
        <c:dLbls>
          <c:dLblPos val="t"/>
          <c:showLegendKey val="0"/>
          <c:showVal val="1"/>
          <c:showCatName val="0"/>
          <c:showSerName val="0"/>
          <c:showPercent val="0"/>
          <c:showBubbleSize val="0"/>
        </c:dLbls>
        <c:marker val="1"/>
        <c:smooth val="0"/>
        <c:axId val="381141487"/>
        <c:axId val="373833519"/>
      </c:lineChart>
      <c:catAx>
        <c:axId val="381141487"/>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373833519"/>
        <c:crosses val="autoZero"/>
        <c:auto val="1"/>
        <c:lblAlgn val="ctr"/>
        <c:lblOffset val="100"/>
        <c:noMultiLvlLbl val="0"/>
      </c:catAx>
      <c:valAx>
        <c:axId val="373833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Number of Hospitalizations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381141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TBI!$B$84:$B$85</c:f>
              <c:strCache>
                <c:ptCount val="2"/>
                <c:pt idx="1">
                  <c:v>Female</c:v>
                </c:pt>
              </c:strCache>
            </c:strRef>
          </c:tx>
          <c:spPr>
            <a:solidFill>
              <a:schemeClr val="accent1"/>
            </a:solidFill>
            <a:ln>
              <a:noFill/>
            </a:ln>
            <a:effectLst/>
          </c:spPr>
          <c:invertIfNegative val="0"/>
          <c:cat>
            <c:strRef>
              <c:f>TBI!$A$86:$A$90</c:f>
              <c:strCache>
                <c:ptCount val="5"/>
                <c:pt idx="0">
                  <c:v>00-14</c:v>
                </c:pt>
                <c:pt idx="1">
                  <c:v>15-24</c:v>
                </c:pt>
                <c:pt idx="2">
                  <c:v>25-44</c:v>
                </c:pt>
                <c:pt idx="3">
                  <c:v>45-64</c:v>
                </c:pt>
                <c:pt idx="4">
                  <c:v>65+</c:v>
                </c:pt>
              </c:strCache>
            </c:strRef>
          </c:cat>
          <c:val>
            <c:numRef>
              <c:f>TBI!$B$86:$B$90</c:f>
              <c:numCache>
                <c:formatCode>General</c:formatCode>
                <c:ptCount val="5"/>
                <c:pt idx="0">
                  <c:v>1536</c:v>
                </c:pt>
                <c:pt idx="1">
                  <c:v>2296</c:v>
                </c:pt>
                <c:pt idx="2">
                  <c:v>2748</c:v>
                </c:pt>
                <c:pt idx="3">
                  <c:v>1919</c:v>
                </c:pt>
                <c:pt idx="4">
                  <c:v>3100</c:v>
                </c:pt>
              </c:numCache>
            </c:numRef>
          </c:val>
          <c:extLst>
            <c:ext xmlns:c16="http://schemas.microsoft.com/office/drawing/2014/chart" uri="{C3380CC4-5D6E-409C-BE32-E72D297353CC}">
              <c16:uniqueId val="{00000000-4644-4460-AEFA-A3B1B73AF8A9}"/>
            </c:ext>
          </c:extLst>
        </c:ser>
        <c:ser>
          <c:idx val="1"/>
          <c:order val="1"/>
          <c:tx>
            <c:strRef>
              <c:f>TBI!$C$84:$C$85</c:f>
              <c:strCache>
                <c:ptCount val="2"/>
                <c:pt idx="1">
                  <c:v>Male</c:v>
                </c:pt>
              </c:strCache>
            </c:strRef>
          </c:tx>
          <c:spPr>
            <a:solidFill>
              <a:schemeClr val="accent2"/>
            </a:solidFill>
            <a:ln>
              <a:noFill/>
            </a:ln>
            <a:effectLst/>
          </c:spPr>
          <c:invertIfNegative val="0"/>
          <c:cat>
            <c:strRef>
              <c:f>TBI!$A$86:$A$90</c:f>
              <c:strCache>
                <c:ptCount val="5"/>
                <c:pt idx="0">
                  <c:v>00-14</c:v>
                </c:pt>
                <c:pt idx="1">
                  <c:v>15-24</c:v>
                </c:pt>
                <c:pt idx="2">
                  <c:v>25-44</c:v>
                </c:pt>
                <c:pt idx="3">
                  <c:v>45-64</c:v>
                </c:pt>
                <c:pt idx="4">
                  <c:v>65+</c:v>
                </c:pt>
              </c:strCache>
            </c:strRef>
          </c:cat>
          <c:val>
            <c:numRef>
              <c:f>TBI!$C$86:$C$90</c:f>
              <c:numCache>
                <c:formatCode>General</c:formatCode>
                <c:ptCount val="5"/>
                <c:pt idx="0">
                  <c:v>2355</c:v>
                </c:pt>
                <c:pt idx="1">
                  <c:v>2573</c:v>
                </c:pt>
                <c:pt idx="2">
                  <c:v>3116</c:v>
                </c:pt>
                <c:pt idx="3">
                  <c:v>2119</c:v>
                </c:pt>
                <c:pt idx="4">
                  <c:v>1873</c:v>
                </c:pt>
              </c:numCache>
            </c:numRef>
          </c:val>
          <c:extLst>
            <c:ext xmlns:c16="http://schemas.microsoft.com/office/drawing/2014/chart" uri="{C3380CC4-5D6E-409C-BE32-E72D297353CC}">
              <c16:uniqueId val="{00000001-4644-4460-AEFA-A3B1B73AF8A9}"/>
            </c:ext>
          </c:extLst>
        </c:ser>
        <c:dLbls>
          <c:showLegendKey val="0"/>
          <c:showVal val="0"/>
          <c:showCatName val="0"/>
          <c:showSerName val="0"/>
          <c:showPercent val="0"/>
          <c:showBubbleSize val="0"/>
        </c:dLbls>
        <c:gapWidth val="219"/>
        <c:overlap val="-27"/>
        <c:axId val="920162911"/>
        <c:axId val="381136415"/>
        <c:extLst>
          <c:ext xmlns:c15="http://schemas.microsoft.com/office/drawing/2012/chart" uri="{02D57815-91ED-43cb-92C2-25804820EDAC}">
            <c15:filteredBarSeries>
              <c15:ser>
                <c:idx val="2"/>
                <c:order val="2"/>
                <c:tx>
                  <c:strRef>
                    <c:extLst>
                      <c:ext uri="{02D57815-91ED-43cb-92C2-25804820EDAC}">
                        <c15:formulaRef>
                          <c15:sqref>TBI!$D$84:$D$85</c15:sqref>
                        </c15:formulaRef>
                      </c:ext>
                    </c:extLst>
                    <c:strCache>
                      <c:ptCount val="2"/>
                      <c:pt idx="1">
                        <c:v>Unknown</c:v>
                      </c:pt>
                    </c:strCache>
                  </c:strRef>
                </c:tx>
                <c:spPr>
                  <a:solidFill>
                    <a:schemeClr val="accent3"/>
                  </a:solidFill>
                  <a:ln>
                    <a:noFill/>
                  </a:ln>
                  <a:effectLst/>
                </c:spPr>
                <c:invertIfNegative val="0"/>
                <c:cat>
                  <c:strRef>
                    <c:extLst>
                      <c:ext uri="{02D57815-91ED-43cb-92C2-25804820EDAC}">
                        <c15:formulaRef>
                          <c15:sqref>TBI!$A$86:$A$90</c15:sqref>
                        </c15:formulaRef>
                      </c:ext>
                    </c:extLst>
                    <c:strCache>
                      <c:ptCount val="5"/>
                      <c:pt idx="0">
                        <c:v>00-14</c:v>
                      </c:pt>
                      <c:pt idx="1">
                        <c:v>15-24</c:v>
                      </c:pt>
                      <c:pt idx="2">
                        <c:v>25-44</c:v>
                      </c:pt>
                      <c:pt idx="3">
                        <c:v>45-64</c:v>
                      </c:pt>
                      <c:pt idx="4">
                        <c:v>65+</c:v>
                      </c:pt>
                    </c:strCache>
                  </c:strRef>
                </c:cat>
                <c:val>
                  <c:numRef>
                    <c:extLst>
                      <c:ext uri="{02D57815-91ED-43cb-92C2-25804820EDAC}">
                        <c15:formulaRef>
                          <c15:sqref>TBI!$D$86:$D$90</c15:sqref>
                        </c15:formulaRef>
                      </c:ext>
                    </c:extLst>
                    <c:numCache>
                      <c:formatCode>General</c:formatCode>
                      <c:ptCount val="5"/>
                      <c:pt idx="0">
                        <c:v>0</c:v>
                      </c:pt>
                      <c:pt idx="1">
                        <c:v>0</c:v>
                      </c:pt>
                      <c:pt idx="2">
                        <c:v>2</c:v>
                      </c:pt>
                      <c:pt idx="3">
                        <c:v>1</c:v>
                      </c:pt>
                      <c:pt idx="4">
                        <c:v>3</c:v>
                      </c:pt>
                    </c:numCache>
                  </c:numRef>
                </c:val>
                <c:extLst>
                  <c:ext xmlns:c16="http://schemas.microsoft.com/office/drawing/2014/chart" uri="{C3380CC4-5D6E-409C-BE32-E72D297353CC}">
                    <c16:uniqueId val="{00000002-4644-4460-AEFA-A3B1B73AF8A9}"/>
                  </c:ext>
                </c:extLst>
              </c15:ser>
            </c15:filteredBarSeries>
          </c:ext>
        </c:extLst>
      </c:barChart>
      <c:catAx>
        <c:axId val="920162911"/>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dirty="0"/>
                  <a:t>Age Group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381136415"/>
        <c:crosses val="autoZero"/>
        <c:auto val="1"/>
        <c:lblAlgn val="ctr"/>
        <c:lblOffset val="100"/>
        <c:noMultiLvlLbl val="0"/>
      </c:catAx>
      <c:valAx>
        <c:axId val="381136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dirty="0"/>
                  <a:t>TBI ED Visits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92016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TBI!$B$95</c:f>
              <c:strCache>
                <c:ptCount val="1"/>
                <c:pt idx="0">
                  <c:v>Female</c:v>
                </c:pt>
              </c:strCache>
            </c:strRef>
          </c:tx>
          <c:spPr>
            <a:solidFill>
              <a:schemeClr val="accent1"/>
            </a:solidFill>
            <a:ln>
              <a:noFill/>
            </a:ln>
            <a:effectLst/>
          </c:spPr>
          <c:invertIfNegative val="0"/>
          <c:cat>
            <c:strRef>
              <c:f>TBI!$A$96:$A$100</c:f>
              <c:strCache>
                <c:ptCount val="5"/>
                <c:pt idx="0">
                  <c:v>0-14</c:v>
                </c:pt>
                <c:pt idx="1">
                  <c:v>15-24</c:v>
                </c:pt>
                <c:pt idx="2">
                  <c:v>25-44</c:v>
                </c:pt>
                <c:pt idx="3">
                  <c:v>45-64</c:v>
                </c:pt>
                <c:pt idx="4">
                  <c:v>65+</c:v>
                </c:pt>
              </c:strCache>
            </c:strRef>
          </c:cat>
          <c:val>
            <c:numRef>
              <c:f>TBI!$B$96:$B$100</c:f>
              <c:numCache>
                <c:formatCode>General</c:formatCode>
                <c:ptCount val="5"/>
                <c:pt idx="0">
                  <c:v>10</c:v>
                </c:pt>
                <c:pt idx="1">
                  <c:v>17</c:v>
                </c:pt>
                <c:pt idx="2">
                  <c:v>34</c:v>
                </c:pt>
                <c:pt idx="3">
                  <c:v>48</c:v>
                </c:pt>
                <c:pt idx="4">
                  <c:v>143</c:v>
                </c:pt>
              </c:numCache>
            </c:numRef>
          </c:val>
          <c:extLst>
            <c:ext xmlns:c16="http://schemas.microsoft.com/office/drawing/2014/chart" uri="{C3380CC4-5D6E-409C-BE32-E72D297353CC}">
              <c16:uniqueId val="{00000000-4BCF-4F9E-AC8C-5642987C96B7}"/>
            </c:ext>
          </c:extLst>
        </c:ser>
        <c:ser>
          <c:idx val="1"/>
          <c:order val="1"/>
          <c:tx>
            <c:strRef>
              <c:f>TBI!$C$95</c:f>
              <c:strCache>
                <c:ptCount val="1"/>
                <c:pt idx="0">
                  <c:v>Male</c:v>
                </c:pt>
              </c:strCache>
            </c:strRef>
          </c:tx>
          <c:spPr>
            <a:solidFill>
              <a:schemeClr val="accent2"/>
            </a:solidFill>
            <a:ln>
              <a:noFill/>
            </a:ln>
            <a:effectLst/>
          </c:spPr>
          <c:invertIfNegative val="0"/>
          <c:cat>
            <c:strRef>
              <c:f>TBI!$A$96:$A$100</c:f>
              <c:strCache>
                <c:ptCount val="5"/>
                <c:pt idx="0">
                  <c:v>0-14</c:v>
                </c:pt>
                <c:pt idx="1">
                  <c:v>15-24</c:v>
                </c:pt>
                <c:pt idx="2">
                  <c:v>25-44</c:v>
                </c:pt>
                <c:pt idx="3">
                  <c:v>45-64</c:v>
                </c:pt>
                <c:pt idx="4">
                  <c:v>65+</c:v>
                </c:pt>
              </c:strCache>
            </c:strRef>
          </c:cat>
          <c:val>
            <c:numRef>
              <c:f>TBI!$C$96:$C$100</c:f>
              <c:numCache>
                <c:formatCode>General</c:formatCode>
                <c:ptCount val="5"/>
                <c:pt idx="0">
                  <c:v>20</c:v>
                </c:pt>
                <c:pt idx="1">
                  <c:v>44</c:v>
                </c:pt>
                <c:pt idx="2">
                  <c:v>99</c:v>
                </c:pt>
                <c:pt idx="3">
                  <c:v>129</c:v>
                </c:pt>
                <c:pt idx="4">
                  <c:v>209</c:v>
                </c:pt>
              </c:numCache>
            </c:numRef>
          </c:val>
          <c:extLst>
            <c:ext xmlns:c16="http://schemas.microsoft.com/office/drawing/2014/chart" uri="{C3380CC4-5D6E-409C-BE32-E72D297353CC}">
              <c16:uniqueId val="{00000001-4BCF-4F9E-AC8C-5642987C96B7}"/>
            </c:ext>
          </c:extLst>
        </c:ser>
        <c:dLbls>
          <c:showLegendKey val="0"/>
          <c:showVal val="0"/>
          <c:showCatName val="0"/>
          <c:showSerName val="0"/>
          <c:showPercent val="0"/>
          <c:showBubbleSize val="0"/>
        </c:dLbls>
        <c:gapWidth val="219"/>
        <c:overlap val="-27"/>
        <c:axId val="948710863"/>
        <c:axId val="950802367"/>
      </c:barChart>
      <c:catAx>
        <c:axId val="948710863"/>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Age Group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950802367"/>
        <c:crosses val="autoZero"/>
        <c:auto val="1"/>
        <c:lblAlgn val="ctr"/>
        <c:lblOffset val="100"/>
        <c:noMultiLvlLbl val="0"/>
      </c:catAx>
      <c:valAx>
        <c:axId val="950802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dirty="0"/>
                  <a:t>TBI Hospitalizations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94871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Raleway"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207057586385056"/>
          <c:y val="9.4682759249688393E-3"/>
          <c:w val="0.75278602765819824"/>
          <c:h val="0.98623293709907878"/>
        </c:manualLayout>
      </c:layout>
      <c:bar3DChart>
        <c:barDir val="bar"/>
        <c:grouping val="stacked"/>
        <c:varyColors val="0"/>
        <c:ser>
          <c:idx val="0"/>
          <c:order val="0"/>
          <c:tx>
            <c:strRef>
              <c:f>'tbi graphs'!$A$23</c:f>
              <c:strCache>
                <c:ptCount val="1"/>
                <c:pt idx="0">
                  <c:v> 0-14</c:v>
                </c:pt>
              </c:strCache>
            </c:strRef>
          </c:tx>
          <c:spPr>
            <a:solidFill>
              <a:srgbClr val="253E8E"/>
            </a:solidFill>
            <a:ln>
              <a:noFill/>
            </a:ln>
            <a:effectLst/>
            <a:sp3d/>
          </c:spPr>
          <c:invertIfNegative val="0"/>
          <c:dLbls>
            <c:dLbl>
              <c:idx val="0"/>
              <c:layout>
                <c:manualLayout>
                  <c:x val="2.1378055691297842E-2"/>
                  <c:y val="-0.14904934180524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2-485E-9D2F-56909B23FB48}"/>
                </c:ext>
              </c:extLst>
            </c:dLbl>
            <c:dLbl>
              <c:idx val="1"/>
              <c:layout>
                <c:manualLayout>
                  <c:x val="-2.4195234849806478E-2"/>
                  <c:y val="-0.145453845296365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B2-485E-9D2F-56909B23FB48}"/>
                </c:ext>
              </c:extLst>
            </c:dLbl>
            <c:dLbl>
              <c:idx val="2"/>
              <c:layout>
                <c:manualLayout>
                  <c:x val="5.88920467781764E-3"/>
                  <c:y val="-0.13899857112455538"/>
                </c:manualLayout>
              </c:layout>
              <c:showLegendKey val="0"/>
              <c:showVal val="1"/>
              <c:showCatName val="0"/>
              <c:showSerName val="0"/>
              <c:showPercent val="0"/>
              <c:showBubbleSize val="0"/>
              <c:extLst>
                <c:ext xmlns:c15="http://schemas.microsoft.com/office/drawing/2012/chart" uri="{CE6537A1-D6FC-4f65-9D91-7224C49458BB}">
                  <c15:layout>
                    <c:manualLayout>
                      <c:w val="7.6767698657180722E-2"/>
                      <c:h val="0.1093318740562835"/>
                    </c:manualLayout>
                  </c15:layout>
                </c:ext>
                <c:ext xmlns:c16="http://schemas.microsoft.com/office/drawing/2014/chart" uri="{C3380CC4-5D6E-409C-BE32-E72D297353CC}">
                  <c16:uniqueId val="{00000002-ECB2-485E-9D2F-56909B23FB4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22225" cap="flat" cmpd="sng" algn="ctr">
                      <a:solidFill>
                        <a:schemeClr val="bg1"/>
                      </a:solidFill>
                      <a:prstDash val="solid"/>
                      <a:round/>
                    </a:ln>
                    <a:effectLst/>
                  </c:spPr>
                </c15:leaderLines>
              </c:ext>
            </c:extLst>
          </c:dLbls>
          <c:cat>
            <c:strRef>
              <c:f>('tbi graphs'!$B$22,'tbi graphs'!$D$22,'tbi graphs'!$F$22)</c:f>
              <c:strCache>
                <c:ptCount val="3"/>
                <c:pt idx="0">
                  <c:v>Deaths</c:v>
                </c:pt>
                <c:pt idx="1">
                  <c:v>ED Visits</c:v>
                </c:pt>
                <c:pt idx="2">
                  <c:v>Hospitalizations</c:v>
                </c:pt>
              </c:strCache>
            </c:strRef>
          </c:cat>
          <c:val>
            <c:numRef>
              <c:f>('tbi graphs'!$C$23,'tbi graphs'!$E$23,'tbi graphs'!$G$23)</c:f>
              <c:numCache>
                <c:formatCode>0%</c:formatCode>
                <c:ptCount val="3"/>
                <c:pt idx="0">
                  <c:v>2.5000000000000001E-2</c:v>
                </c:pt>
                <c:pt idx="1">
                  <c:v>0.16</c:v>
                </c:pt>
                <c:pt idx="2">
                  <c:v>0.04</c:v>
                </c:pt>
              </c:numCache>
            </c:numRef>
          </c:val>
          <c:extLst>
            <c:ext xmlns:c16="http://schemas.microsoft.com/office/drawing/2014/chart" uri="{C3380CC4-5D6E-409C-BE32-E72D297353CC}">
              <c16:uniqueId val="{00000003-ECB2-485E-9D2F-56909B23FB48}"/>
            </c:ext>
          </c:extLst>
        </c:ser>
        <c:ser>
          <c:idx val="1"/>
          <c:order val="1"/>
          <c:tx>
            <c:strRef>
              <c:f>'tbi graphs'!$A$24</c:f>
              <c:strCache>
                <c:ptCount val="1"/>
                <c:pt idx="0">
                  <c:v> 15-24</c:v>
                </c:pt>
              </c:strCache>
            </c:strRef>
          </c:tx>
          <c:spPr>
            <a:solidFill>
              <a:srgbClr val="F7C327"/>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 graphs'!$B$22,'tbi graphs'!$D$22,'tbi graphs'!$F$22)</c:f>
              <c:strCache>
                <c:ptCount val="3"/>
                <c:pt idx="0">
                  <c:v>Deaths</c:v>
                </c:pt>
                <c:pt idx="1">
                  <c:v>ED Visits</c:v>
                </c:pt>
                <c:pt idx="2">
                  <c:v>Hospitalizations</c:v>
                </c:pt>
              </c:strCache>
            </c:strRef>
          </c:cat>
          <c:val>
            <c:numRef>
              <c:f>('tbi graphs'!$C$24,'tbi graphs'!$E$24,'tbi graphs'!$G$24)</c:f>
              <c:numCache>
                <c:formatCode>0%</c:formatCode>
                <c:ptCount val="3"/>
                <c:pt idx="0">
                  <c:v>0.11600000000000001</c:v>
                </c:pt>
                <c:pt idx="1">
                  <c:v>0.21</c:v>
                </c:pt>
                <c:pt idx="2">
                  <c:v>7.2999999999999995E-2</c:v>
                </c:pt>
              </c:numCache>
            </c:numRef>
          </c:val>
          <c:extLst>
            <c:ext xmlns:c16="http://schemas.microsoft.com/office/drawing/2014/chart" uri="{C3380CC4-5D6E-409C-BE32-E72D297353CC}">
              <c16:uniqueId val="{00000004-ECB2-485E-9D2F-56909B23FB48}"/>
            </c:ext>
          </c:extLst>
        </c:ser>
        <c:ser>
          <c:idx val="2"/>
          <c:order val="2"/>
          <c:tx>
            <c:strRef>
              <c:f>'tbi graphs'!$A$25</c:f>
              <c:strCache>
                <c:ptCount val="1"/>
                <c:pt idx="0">
                  <c:v> 25-44</c:v>
                </c:pt>
              </c:strCache>
            </c:strRef>
          </c:tx>
          <c:spPr>
            <a:solidFill>
              <a:srgbClr val="EB5347"/>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 graphs'!$B$22,'tbi graphs'!$D$22,'tbi graphs'!$F$22)</c:f>
              <c:strCache>
                <c:ptCount val="3"/>
                <c:pt idx="0">
                  <c:v>Deaths</c:v>
                </c:pt>
                <c:pt idx="1">
                  <c:v>ED Visits</c:v>
                </c:pt>
                <c:pt idx="2">
                  <c:v>Hospitalizations</c:v>
                </c:pt>
              </c:strCache>
            </c:strRef>
          </c:cat>
          <c:val>
            <c:numRef>
              <c:f>('tbi graphs'!$C$25,'tbi graphs'!$E$25,'tbi graphs'!$G$25)</c:f>
              <c:numCache>
                <c:formatCode>0%</c:formatCode>
                <c:ptCount val="3"/>
                <c:pt idx="0">
                  <c:v>0.245</c:v>
                </c:pt>
                <c:pt idx="1">
                  <c:v>0.25</c:v>
                </c:pt>
                <c:pt idx="2">
                  <c:v>0.161</c:v>
                </c:pt>
              </c:numCache>
            </c:numRef>
          </c:val>
          <c:extLst>
            <c:ext xmlns:c16="http://schemas.microsoft.com/office/drawing/2014/chart" uri="{C3380CC4-5D6E-409C-BE32-E72D297353CC}">
              <c16:uniqueId val="{00000005-ECB2-485E-9D2F-56909B23FB48}"/>
            </c:ext>
          </c:extLst>
        </c:ser>
        <c:ser>
          <c:idx val="3"/>
          <c:order val="3"/>
          <c:tx>
            <c:strRef>
              <c:f>'tbi graphs'!$A$26</c:f>
              <c:strCache>
                <c:ptCount val="1"/>
                <c:pt idx="0">
                  <c:v> 45-64</c:v>
                </c:pt>
              </c:strCache>
            </c:strRef>
          </c:tx>
          <c:spPr>
            <a:solidFill>
              <a:srgbClr val="06A3C9"/>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 graphs'!$B$22,'tbi graphs'!$D$22,'tbi graphs'!$F$22)</c:f>
              <c:strCache>
                <c:ptCount val="3"/>
                <c:pt idx="0">
                  <c:v>Deaths</c:v>
                </c:pt>
                <c:pt idx="1">
                  <c:v>ED Visits</c:v>
                </c:pt>
                <c:pt idx="2">
                  <c:v>Hospitalizations</c:v>
                </c:pt>
              </c:strCache>
            </c:strRef>
          </c:cat>
          <c:val>
            <c:numRef>
              <c:f>('tbi graphs'!$C$26,'tbi graphs'!$E$26,'tbi graphs'!$G$26)</c:f>
              <c:numCache>
                <c:formatCode>0%</c:formatCode>
                <c:ptCount val="3"/>
                <c:pt idx="0">
                  <c:v>0.23799999999999999</c:v>
                </c:pt>
                <c:pt idx="1">
                  <c:v>0.17</c:v>
                </c:pt>
                <c:pt idx="2">
                  <c:v>0.223</c:v>
                </c:pt>
              </c:numCache>
            </c:numRef>
          </c:val>
          <c:extLst>
            <c:ext xmlns:c16="http://schemas.microsoft.com/office/drawing/2014/chart" uri="{C3380CC4-5D6E-409C-BE32-E72D297353CC}">
              <c16:uniqueId val="{00000006-ECB2-485E-9D2F-56909B23FB48}"/>
            </c:ext>
          </c:extLst>
        </c:ser>
        <c:ser>
          <c:idx val="4"/>
          <c:order val="4"/>
          <c:tx>
            <c:strRef>
              <c:f>'tbi graphs'!$A$27</c:f>
              <c:strCache>
                <c:ptCount val="1"/>
                <c:pt idx="0">
                  <c:v> 65+</c:v>
                </c:pt>
              </c:strCache>
            </c:strRef>
          </c:tx>
          <c:spPr>
            <a:solidFill>
              <a:srgbClr val="6CBE45"/>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 graphs'!$B$22,'tbi graphs'!$D$22,'tbi graphs'!$F$22)</c:f>
              <c:strCache>
                <c:ptCount val="3"/>
                <c:pt idx="0">
                  <c:v>Deaths</c:v>
                </c:pt>
                <c:pt idx="1">
                  <c:v>ED Visits</c:v>
                </c:pt>
                <c:pt idx="2">
                  <c:v>Hospitalizations</c:v>
                </c:pt>
              </c:strCache>
            </c:strRef>
          </c:cat>
          <c:val>
            <c:numRef>
              <c:f>('tbi graphs'!$C$27,'tbi graphs'!$E$27,'tbi graphs'!$G$27)</c:f>
              <c:numCache>
                <c:formatCode>0%</c:formatCode>
                <c:ptCount val="3"/>
                <c:pt idx="0">
                  <c:v>0.376</c:v>
                </c:pt>
                <c:pt idx="1">
                  <c:v>0.21</c:v>
                </c:pt>
                <c:pt idx="2">
                  <c:v>0.503</c:v>
                </c:pt>
              </c:numCache>
            </c:numRef>
          </c:val>
          <c:extLst>
            <c:ext xmlns:c16="http://schemas.microsoft.com/office/drawing/2014/chart" uri="{C3380CC4-5D6E-409C-BE32-E72D297353CC}">
              <c16:uniqueId val="{00000007-ECB2-485E-9D2F-56909B23FB48}"/>
            </c:ext>
          </c:extLst>
        </c:ser>
        <c:dLbls>
          <c:showLegendKey val="0"/>
          <c:showVal val="1"/>
          <c:showCatName val="0"/>
          <c:showSerName val="0"/>
          <c:showPercent val="0"/>
          <c:showBubbleSize val="0"/>
        </c:dLbls>
        <c:gapWidth val="150"/>
        <c:shape val="box"/>
        <c:axId val="1973255168"/>
        <c:axId val="1973255584"/>
        <c:axId val="0"/>
      </c:bar3DChart>
      <c:catAx>
        <c:axId val="197325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Raleway" pitchFamily="2" charset="0"/>
                <a:ea typeface="+mn-ea"/>
                <a:cs typeface="+mn-cs"/>
              </a:defRPr>
            </a:pPr>
            <a:endParaRPr lang="en-US"/>
          </a:p>
        </c:txPr>
        <c:crossAx val="1973255584"/>
        <c:crosses val="autoZero"/>
        <c:auto val="1"/>
        <c:lblAlgn val="ctr"/>
        <c:lblOffset val="100"/>
        <c:noMultiLvlLbl val="0"/>
      </c:catAx>
      <c:valAx>
        <c:axId val="1973255584"/>
        <c:scaling>
          <c:orientation val="minMax"/>
        </c:scaling>
        <c:delete val="1"/>
        <c:axPos val="b"/>
        <c:numFmt formatCode="0%" sourceLinked="1"/>
        <c:majorTickMark val="none"/>
        <c:minorTickMark val="none"/>
        <c:tickLblPos val="nextTo"/>
        <c:crossAx val="1973255168"/>
        <c:crosses val="autoZero"/>
        <c:crossBetween val="between"/>
      </c:valAx>
      <c:spPr>
        <a:noFill/>
        <a:ln>
          <a:noFill/>
        </a:ln>
        <a:effectLst/>
      </c:spPr>
    </c:plotArea>
    <c:legend>
      <c:legendPos val="b"/>
      <c:layout>
        <c:manualLayout>
          <c:xMode val="edge"/>
          <c:yMode val="edge"/>
          <c:x val="0.1632011893594546"/>
          <c:y val="0.88185854839591482"/>
          <c:w val="0.71981809690879595"/>
          <c:h val="0.1181414485351493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showDLblsOverMax val="0"/>
  </c:chart>
  <c:spPr>
    <a:noFill/>
    <a:ln>
      <a:noFill/>
    </a:ln>
    <a:effectLst/>
  </c:spPr>
  <c:txPr>
    <a:bodyPr/>
    <a:lstStyle/>
    <a:p>
      <a:pPr>
        <a:defRPr sz="1200" b="1">
          <a:latin typeface="Raleway"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2"/>
                </a:solidFill>
                <a:latin typeface="Raleway" pitchFamily="2" charset="0"/>
                <a:ea typeface="+mn-ea"/>
                <a:cs typeface="+mn-cs"/>
              </a:defRPr>
            </a:pPr>
            <a:r>
              <a:rPr lang="en-US" sz="1440">
                <a:solidFill>
                  <a:schemeClr val="tx2"/>
                </a:solidFill>
              </a:rPr>
              <a:t>Hospitalizations</a:t>
            </a:r>
          </a:p>
        </c:rich>
      </c:tx>
      <c:layout>
        <c:manualLayout>
          <c:xMode val="edge"/>
          <c:yMode val="edge"/>
          <c:x val="0.11049815489481725"/>
          <c:y val="3.57206955433740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2"/>
              </a:solidFill>
              <a:latin typeface="Raleway" pitchFamily="2" charset="0"/>
              <a:ea typeface="+mn-ea"/>
              <a:cs typeface="+mn-cs"/>
            </a:defRPr>
          </a:pPr>
          <a:endParaRPr lang="en-US"/>
        </a:p>
      </c:txPr>
    </c:title>
    <c:autoTitleDeleted val="0"/>
    <c:plotArea>
      <c:layout/>
      <c:pieChart>
        <c:varyColors val="1"/>
        <c:ser>
          <c:idx val="0"/>
          <c:order val="0"/>
          <c:dPt>
            <c:idx val="0"/>
            <c:bubble3D val="0"/>
            <c:spPr>
              <a:solidFill>
                <a:srgbClr val="253E8E"/>
              </a:solidFill>
              <a:ln w="19050">
                <a:solidFill>
                  <a:schemeClr val="lt1"/>
                </a:solidFill>
              </a:ln>
              <a:effectLst/>
            </c:spPr>
            <c:extLst>
              <c:ext xmlns:c16="http://schemas.microsoft.com/office/drawing/2014/chart" uri="{C3380CC4-5D6E-409C-BE32-E72D297353CC}">
                <c16:uniqueId val="{00000001-459C-47AB-B6AA-148BB565A9EF}"/>
              </c:ext>
            </c:extLst>
          </c:dPt>
          <c:dPt>
            <c:idx val="1"/>
            <c:bubble3D val="0"/>
            <c:spPr>
              <a:solidFill>
                <a:srgbClr val="F7C327"/>
              </a:solidFill>
              <a:ln w="19050">
                <a:solidFill>
                  <a:schemeClr val="lt1"/>
                </a:solidFill>
              </a:ln>
              <a:effectLst/>
            </c:spPr>
            <c:extLst>
              <c:ext xmlns:c16="http://schemas.microsoft.com/office/drawing/2014/chart" uri="{C3380CC4-5D6E-409C-BE32-E72D297353CC}">
                <c16:uniqueId val="{00000003-459C-47AB-B6AA-148BB565A9EF}"/>
              </c:ext>
            </c:extLst>
          </c:dPt>
          <c:dPt>
            <c:idx val="2"/>
            <c:bubble3D val="0"/>
            <c:spPr>
              <a:solidFill>
                <a:srgbClr val="6CBE45"/>
              </a:solidFill>
              <a:ln w="19050">
                <a:solidFill>
                  <a:schemeClr val="lt1"/>
                </a:solidFill>
              </a:ln>
              <a:effectLst/>
            </c:spPr>
            <c:extLst>
              <c:ext xmlns:c16="http://schemas.microsoft.com/office/drawing/2014/chart" uri="{C3380CC4-5D6E-409C-BE32-E72D297353CC}">
                <c16:uniqueId val="{00000005-459C-47AB-B6AA-148BB565A9EF}"/>
              </c:ext>
            </c:extLst>
          </c:dPt>
          <c:dPt>
            <c:idx val="3"/>
            <c:bubble3D val="0"/>
            <c:spPr>
              <a:solidFill>
                <a:srgbClr val="06A3C9"/>
              </a:solidFill>
              <a:ln w="19050">
                <a:solidFill>
                  <a:schemeClr val="lt1"/>
                </a:solidFill>
              </a:ln>
              <a:effectLst/>
            </c:spPr>
            <c:extLst>
              <c:ext xmlns:c16="http://schemas.microsoft.com/office/drawing/2014/chart" uri="{C3380CC4-5D6E-409C-BE32-E72D297353CC}">
                <c16:uniqueId val="{00000007-459C-47AB-B6AA-148BB565A9EF}"/>
              </c:ext>
            </c:extLst>
          </c:dPt>
          <c:dPt>
            <c:idx val="4"/>
            <c:bubble3D val="0"/>
            <c:spPr>
              <a:solidFill>
                <a:srgbClr val="EB5347"/>
              </a:solidFill>
              <a:ln w="19050">
                <a:solidFill>
                  <a:schemeClr val="lt1"/>
                </a:solidFill>
              </a:ln>
              <a:effectLst/>
            </c:spPr>
            <c:extLst>
              <c:ext xmlns:c16="http://schemas.microsoft.com/office/drawing/2014/chart" uri="{C3380CC4-5D6E-409C-BE32-E72D297353CC}">
                <c16:uniqueId val="{00000009-459C-47AB-B6AA-148BB565A9EF}"/>
              </c:ext>
            </c:extLst>
          </c:dPt>
          <c:dLbls>
            <c:dLbl>
              <c:idx val="0"/>
              <c:layout>
                <c:manualLayout>
                  <c:x val="-4.0000000000000036E-2"/>
                  <c:y val="-3.1295871539004421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9C-47AB-B6AA-148BB565A9EF}"/>
                </c:ext>
              </c:extLst>
            </c:dLbl>
            <c:dLbl>
              <c:idx val="1"/>
              <c:layout>
                <c:manualLayout>
                  <c:x val="7.2727272727272727E-3"/>
                  <c:y val="-1.36565380675998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9C-47AB-B6AA-148BB565A9EF}"/>
                </c:ext>
              </c:extLst>
            </c:dLbl>
            <c:dLbl>
              <c:idx val="2"/>
              <c:layout>
                <c:manualLayout>
                  <c:x val="7.2727272727272059E-3"/>
                  <c:y val="2.04848071013997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C-47AB-B6AA-148BB565A9EF}"/>
                </c:ext>
              </c:extLst>
            </c:dLbl>
            <c:dLbl>
              <c:idx val="3"/>
              <c:layout>
                <c:manualLayout>
                  <c:x val="-3.6363636363636362E-2"/>
                  <c:y val="0.170706725844998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9C-47AB-B6AA-148BB565A9EF}"/>
                </c:ext>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'tbi graphs'!$A$5:$A$9</c:f>
              <c:strCache>
                <c:ptCount val="5"/>
                <c:pt idx="0">
                  <c:v>Suicide</c:v>
                </c:pt>
                <c:pt idx="1">
                  <c:v>Assault</c:v>
                </c:pt>
                <c:pt idx="2">
                  <c:v>Struck</c:v>
                </c:pt>
                <c:pt idx="3">
                  <c:v>Motor Vehicle</c:v>
                </c:pt>
                <c:pt idx="4">
                  <c:v>Unintentional fall</c:v>
                </c:pt>
              </c:strCache>
            </c:strRef>
          </c:cat>
          <c:val>
            <c:numRef>
              <c:f>'tbi graphs'!$G$5:$G$9</c:f>
              <c:numCache>
                <c:formatCode>0%</c:formatCode>
                <c:ptCount val="5"/>
                <c:pt idx="0">
                  <c:v>4.8000000000000001E-2</c:v>
                </c:pt>
                <c:pt idx="1">
                  <c:v>5.3999999999999999E-2</c:v>
                </c:pt>
                <c:pt idx="2">
                  <c:v>0.04</c:v>
                </c:pt>
                <c:pt idx="3">
                  <c:v>0.20799999999999999</c:v>
                </c:pt>
                <c:pt idx="4">
                  <c:v>0.64900000000000002</c:v>
                </c:pt>
              </c:numCache>
            </c:numRef>
          </c:val>
          <c:extLst>
            <c:ext xmlns:c16="http://schemas.microsoft.com/office/drawing/2014/chart" uri="{C3380CC4-5D6E-409C-BE32-E72D297353CC}">
              <c16:uniqueId val="{0000000A-459C-47AB-B6AA-148BB565A9EF}"/>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57414088612057823"/>
          <c:y val="0.29331780811682151"/>
          <c:w val="0.42189491768074444"/>
          <c:h val="0.7036972119693641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latin typeface="Raleway"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2"/>
                </a:solidFill>
              </a:defRPr>
            </a:pPr>
            <a:r>
              <a:rPr lang="en-US" dirty="0">
                <a:solidFill>
                  <a:schemeClr val="tx2"/>
                </a:solidFill>
              </a:rPr>
              <a:t>ED Visits</a:t>
            </a:r>
          </a:p>
        </c:rich>
      </c:tx>
      <c:overlay val="0"/>
    </c:title>
    <c:autoTitleDeleted val="0"/>
    <c:plotArea>
      <c:layout/>
      <c:pieChart>
        <c:varyColors val="1"/>
        <c:ser>
          <c:idx val="0"/>
          <c:order val="0"/>
          <c:dPt>
            <c:idx val="0"/>
            <c:bubble3D val="0"/>
            <c:spPr>
              <a:solidFill>
                <a:srgbClr val="253E8E"/>
              </a:solidFill>
              <a:ln w="19050">
                <a:solidFill>
                  <a:schemeClr val="lt1"/>
                </a:solidFill>
              </a:ln>
              <a:effectLst/>
            </c:spPr>
            <c:extLst>
              <c:ext xmlns:c16="http://schemas.microsoft.com/office/drawing/2014/chart" uri="{C3380CC4-5D6E-409C-BE32-E72D297353CC}">
                <c16:uniqueId val="{00000001-7D5B-493F-9A93-7C1151E095AE}"/>
              </c:ext>
            </c:extLst>
          </c:dPt>
          <c:dPt>
            <c:idx val="1"/>
            <c:bubble3D val="0"/>
            <c:spPr>
              <a:solidFill>
                <a:srgbClr val="F7C327"/>
              </a:solidFill>
              <a:ln w="19050">
                <a:solidFill>
                  <a:schemeClr val="lt1"/>
                </a:solidFill>
              </a:ln>
              <a:effectLst/>
            </c:spPr>
            <c:extLst>
              <c:ext xmlns:c16="http://schemas.microsoft.com/office/drawing/2014/chart" uri="{C3380CC4-5D6E-409C-BE32-E72D297353CC}">
                <c16:uniqueId val="{00000003-7D5B-493F-9A93-7C1151E095AE}"/>
              </c:ext>
            </c:extLst>
          </c:dPt>
          <c:dPt>
            <c:idx val="2"/>
            <c:bubble3D val="0"/>
            <c:spPr>
              <a:solidFill>
                <a:srgbClr val="6CBE45"/>
              </a:solidFill>
              <a:ln w="19050">
                <a:solidFill>
                  <a:schemeClr val="lt1"/>
                </a:solidFill>
              </a:ln>
              <a:effectLst/>
            </c:spPr>
            <c:extLst>
              <c:ext xmlns:c16="http://schemas.microsoft.com/office/drawing/2014/chart" uri="{C3380CC4-5D6E-409C-BE32-E72D297353CC}">
                <c16:uniqueId val="{00000005-7D5B-493F-9A93-7C1151E095AE}"/>
              </c:ext>
            </c:extLst>
          </c:dPt>
          <c:dPt>
            <c:idx val="3"/>
            <c:bubble3D val="0"/>
            <c:spPr>
              <a:solidFill>
                <a:srgbClr val="06A3C9"/>
              </a:solidFill>
              <a:ln w="19050">
                <a:solidFill>
                  <a:schemeClr val="lt1"/>
                </a:solidFill>
              </a:ln>
              <a:effectLst/>
            </c:spPr>
            <c:extLst>
              <c:ext xmlns:c16="http://schemas.microsoft.com/office/drawing/2014/chart" uri="{C3380CC4-5D6E-409C-BE32-E72D297353CC}">
                <c16:uniqueId val="{00000007-7D5B-493F-9A93-7C1151E095AE}"/>
              </c:ext>
            </c:extLst>
          </c:dPt>
          <c:dPt>
            <c:idx val="4"/>
            <c:bubble3D val="0"/>
            <c:spPr>
              <a:solidFill>
                <a:srgbClr val="EB5347"/>
              </a:solidFill>
              <a:ln w="19050">
                <a:solidFill>
                  <a:schemeClr val="lt1"/>
                </a:solidFill>
              </a:ln>
              <a:effectLst/>
            </c:spPr>
            <c:extLst>
              <c:ext xmlns:c16="http://schemas.microsoft.com/office/drawing/2014/chart" uri="{C3380CC4-5D6E-409C-BE32-E72D297353CC}">
                <c16:uniqueId val="{00000009-7D5B-493F-9A93-7C1151E095AE}"/>
              </c:ext>
            </c:extLst>
          </c:dPt>
          <c:dLbls>
            <c:numFmt formatCode="0.0%" sourceLinked="0"/>
            <c:spPr>
              <a:noFill/>
              <a:ln>
                <a:noFill/>
              </a:ln>
              <a:effectLst/>
            </c:spPr>
            <c:txPr>
              <a:bodyPr rot="0" vert="horz"/>
              <a:lstStyle/>
              <a:p>
                <a:pPr>
                  <a:defRPr sz="1100">
                    <a:solidFill>
                      <a:schemeClr val="tx2"/>
                    </a:solidFill>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'tbi graphs'!$A$5:$A$9</c:f>
              <c:strCache>
                <c:ptCount val="5"/>
                <c:pt idx="0">
                  <c:v>Suicide</c:v>
                </c:pt>
                <c:pt idx="1">
                  <c:v>Assault</c:v>
                </c:pt>
                <c:pt idx="2">
                  <c:v>Struck</c:v>
                </c:pt>
                <c:pt idx="3">
                  <c:v>Motor Vehicle</c:v>
                </c:pt>
                <c:pt idx="4">
                  <c:v>Unintentional fall</c:v>
                </c:pt>
              </c:strCache>
            </c:strRef>
          </c:cat>
          <c:val>
            <c:numRef>
              <c:f>'tbi graphs'!$E$5:$E$9</c:f>
              <c:numCache>
                <c:formatCode>0%</c:formatCode>
                <c:ptCount val="5"/>
                <c:pt idx="0">
                  <c:v>2E-3</c:v>
                </c:pt>
                <c:pt idx="1">
                  <c:v>0.13400000000000001</c:v>
                </c:pt>
                <c:pt idx="2">
                  <c:v>0.251</c:v>
                </c:pt>
                <c:pt idx="3">
                  <c:v>0.16</c:v>
                </c:pt>
                <c:pt idx="4">
                  <c:v>0.45300000000000001</c:v>
                </c:pt>
              </c:numCache>
            </c:numRef>
          </c:val>
          <c:extLst>
            <c:ext xmlns:c16="http://schemas.microsoft.com/office/drawing/2014/chart" uri="{C3380CC4-5D6E-409C-BE32-E72D297353CC}">
              <c16:uniqueId val="{0000000A-7D5B-493F-9A93-7C1151E095A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1">
          <a:latin typeface="Raleway" pitchFamily="2"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Raleway" pitchFamily="2" charset="0"/>
                <a:ea typeface="+mn-ea"/>
                <a:cs typeface="+mn-cs"/>
              </a:defRPr>
            </a:pPr>
            <a:r>
              <a:rPr lang="en-US">
                <a:solidFill>
                  <a:schemeClr val="tx2"/>
                </a:solidFill>
              </a:rPr>
              <a:t>Deaths</a:t>
            </a:r>
          </a:p>
        </c:rich>
      </c:tx>
      <c:layout>
        <c:manualLayout>
          <c:xMode val="edge"/>
          <c:yMode val="edge"/>
          <c:x val="0.30664178825987981"/>
          <c:y val="6.0715799335281387E-2"/>
        </c:manualLayout>
      </c:layout>
      <c:overlay val="0"/>
      <c:spPr>
        <a:noFill/>
        <a:ln>
          <a:noFill/>
        </a:ln>
        <a:effectLst/>
      </c:spPr>
    </c:title>
    <c:autoTitleDeleted val="0"/>
    <c:plotArea>
      <c:layout/>
      <c:pieChart>
        <c:varyColors val="1"/>
        <c:ser>
          <c:idx val="0"/>
          <c:order val="0"/>
          <c:explosion val="1"/>
          <c:dPt>
            <c:idx val="0"/>
            <c:bubble3D val="0"/>
            <c:spPr>
              <a:solidFill>
                <a:srgbClr val="253E8E"/>
              </a:solidFill>
              <a:ln w="19050">
                <a:solidFill>
                  <a:schemeClr val="lt1"/>
                </a:solidFill>
              </a:ln>
              <a:effectLst/>
            </c:spPr>
            <c:extLst>
              <c:ext xmlns:c16="http://schemas.microsoft.com/office/drawing/2014/chart" uri="{C3380CC4-5D6E-409C-BE32-E72D297353CC}">
                <c16:uniqueId val="{00000001-4C42-410A-B7B0-939F0E516B7B}"/>
              </c:ext>
            </c:extLst>
          </c:dPt>
          <c:dPt>
            <c:idx val="1"/>
            <c:bubble3D val="0"/>
            <c:spPr>
              <a:solidFill>
                <a:srgbClr val="F7C327"/>
              </a:solidFill>
              <a:ln w="19050">
                <a:solidFill>
                  <a:schemeClr val="lt1"/>
                </a:solidFill>
              </a:ln>
              <a:effectLst/>
            </c:spPr>
            <c:extLst>
              <c:ext xmlns:c16="http://schemas.microsoft.com/office/drawing/2014/chart" uri="{C3380CC4-5D6E-409C-BE32-E72D297353CC}">
                <c16:uniqueId val="{00000003-4C42-410A-B7B0-939F0E516B7B}"/>
              </c:ext>
            </c:extLst>
          </c:dPt>
          <c:dPt>
            <c:idx val="2"/>
            <c:bubble3D val="0"/>
            <c:spPr>
              <a:solidFill>
                <a:srgbClr val="6CBE45"/>
              </a:solidFill>
              <a:ln w="19050">
                <a:solidFill>
                  <a:schemeClr val="lt1"/>
                </a:solidFill>
              </a:ln>
              <a:effectLst/>
            </c:spPr>
            <c:extLst>
              <c:ext xmlns:c16="http://schemas.microsoft.com/office/drawing/2014/chart" uri="{C3380CC4-5D6E-409C-BE32-E72D297353CC}">
                <c16:uniqueId val="{00000005-4C42-410A-B7B0-939F0E516B7B}"/>
              </c:ext>
            </c:extLst>
          </c:dPt>
          <c:dPt>
            <c:idx val="3"/>
            <c:bubble3D val="0"/>
            <c:spPr>
              <a:solidFill>
                <a:srgbClr val="06A3C9"/>
              </a:solidFill>
              <a:ln w="19050">
                <a:solidFill>
                  <a:schemeClr val="lt1"/>
                </a:solidFill>
              </a:ln>
              <a:effectLst/>
            </c:spPr>
            <c:extLst>
              <c:ext xmlns:c16="http://schemas.microsoft.com/office/drawing/2014/chart" uri="{C3380CC4-5D6E-409C-BE32-E72D297353CC}">
                <c16:uniqueId val="{00000007-4C42-410A-B7B0-939F0E516B7B}"/>
              </c:ext>
            </c:extLst>
          </c:dPt>
          <c:dPt>
            <c:idx val="4"/>
            <c:bubble3D val="0"/>
            <c:spPr>
              <a:solidFill>
                <a:srgbClr val="EB5347"/>
              </a:solidFill>
              <a:ln w="19050">
                <a:solidFill>
                  <a:schemeClr val="lt1"/>
                </a:solidFill>
              </a:ln>
              <a:effectLst/>
            </c:spPr>
            <c:extLst>
              <c:ext xmlns:c16="http://schemas.microsoft.com/office/drawing/2014/chart" uri="{C3380CC4-5D6E-409C-BE32-E72D297353CC}">
                <c16:uniqueId val="{00000009-4C42-410A-B7B0-939F0E516B7B}"/>
              </c:ext>
            </c:extLst>
          </c:dPt>
          <c:dLbls>
            <c:dLbl>
              <c:idx val="0"/>
              <c:layout>
                <c:manualLayout>
                  <c:x val="-0.16436068714159532"/>
                  <c:y val="-0.22796892775088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42-410A-B7B0-939F0E516B7B}"/>
                </c:ext>
              </c:extLst>
            </c:dLbl>
            <c:dLbl>
              <c:idx val="1"/>
              <c:layout>
                <c:manualLayout>
                  <c:x val="3.0195419885310486E-2"/>
                  <c:y val="-1.29569940442998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42-410A-B7B0-939F0E516B7B}"/>
                </c:ext>
              </c:extLst>
            </c:dLbl>
            <c:dLbl>
              <c:idx val="2"/>
              <c:layout>
                <c:manualLayout>
                  <c:x val="4.1788259879837295E-2"/>
                  <c:y val="1.73986750239789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42-410A-B7B0-939F0E516B7B}"/>
                </c:ext>
              </c:extLst>
            </c:dLbl>
            <c:dLbl>
              <c:idx val="3"/>
              <c:layout>
                <c:manualLayout>
                  <c:x val="8.2889875732358106E-3"/>
                  <c:y val="-3.8116203073765918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888092900854236"/>
                      <c:h val="0.14565400710453358"/>
                    </c:manualLayout>
                  </c15:layout>
                </c:ext>
                <c:ext xmlns:c16="http://schemas.microsoft.com/office/drawing/2014/chart" uri="{C3380CC4-5D6E-409C-BE32-E72D297353CC}">
                  <c16:uniqueId val="{00000007-4C42-410A-B7B0-939F0E516B7B}"/>
                </c:ext>
              </c:extLst>
            </c:dLbl>
            <c:dLbl>
              <c:idx val="4"/>
              <c:layout>
                <c:manualLayout>
                  <c:x val="6.3341373467556694E-3"/>
                  <c:y val="6.643891735755252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42-410A-B7B0-939F0E516B7B}"/>
                </c:ext>
              </c:extLst>
            </c:dLbl>
            <c:numFmt formatCode="0.0%" sourceLinked="0"/>
            <c:spPr>
              <a:noFill/>
              <a:ln>
                <a:noFill/>
              </a:ln>
              <a:effectLst/>
            </c:spPr>
            <c:txPr>
              <a:bodyPr rot="0" spcFirstLastPara="1" vertOverflow="ellipsis" vert="horz" wrap="none" anchor="ctr" anchorCtr="1"/>
              <a:lstStyle/>
              <a:p>
                <a:pPr>
                  <a:defRPr sz="1100" b="1" i="0" u="none" strike="noStrike" kern="1200" baseline="0">
                    <a:solidFill>
                      <a:schemeClr val="tx2"/>
                    </a:solidFill>
                    <a:latin typeface="Raleway" pitchFamily="2" charset="0"/>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'tbi graphs'!$A$5:$A$9</c:f>
              <c:strCache>
                <c:ptCount val="5"/>
                <c:pt idx="0">
                  <c:v>Suicide</c:v>
                </c:pt>
                <c:pt idx="1">
                  <c:v>Assault</c:v>
                </c:pt>
                <c:pt idx="2">
                  <c:v>Struck</c:v>
                </c:pt>
                <c:pt idx="3">
                  <c:v>Motor Vehicle</c:v>
                </c:pt>
                <c:pt idx="4">
                  <c:v>Unintentional fall</c:v>
                </c:pt>
              </c:strCache>
            </c:strRef>
          </c:cat>
          <c:val>
            <c:numRef>
              <c:f>'tbi graphs'!$C$5:$C$9</c:f>
              <c:numCache>
                <c:formatCode>0%</c:formatCode>
                <c:ptCount val="5"/>
                <c:pt idx="0">
                  <c:v>0.438</c:v>
                </c:pt>
                <c:pt idx="1">
                  <c:v>0.114</c:v>
                </c:pt>
                <c:pt idx="2">
                  <c:v>0.01</c:v>
                </c:pt>
                <c:pt idx="3">
                  <c:v>0.14699999999999999</c:v>
                </c:pt>
                <c:pt idx="4">
                  <c:v>0.29199999999999998</c:v>
                </c:pt>
              </c:numCache>
            </c:numRef>
          </c:val>
          <c:extLst>
            <c:ext xmlns:c16="http://schemas.microsoft.com/office/drawing/2014/chart" uri="{C3380CC4-5D6E-409C-BE32-E72D297353CC}">
              <c16:uniqueId val="{0000000A-4C42-410A-B7B0-939F0E516B7B}"/>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latin typeface="Raleway" pitchFamily="2"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6519605709213"/>
          <c:y val="4.1902242848009148E-2"/>
          <c:w val="0.8621189319404795"/>
          <c:h val="0.67658419179230922"/>
        </c:manualLayout>
      </c:layout>
      <c:barChart>
        <c:barDir val="col"/>
        <c:grouping val="clustered"/>
        <c:varyColors val="0"/>
        <c:ser>
          <c:idx val="0"/>
          <c:order val="0"/>
          <c:tx>
            <c:strRef>
              <c:f>TBI!$D$2:$D$3</c:f>
              <c:strCache>
                <c:ptCount val="2"/>
                <c:pt idx="0">
                  <c:v>AGE</c:v>
                </c:pt>
                <c:pt idx="1">
                  <c:v>5 to 14</c:v>
                </c:pt>
              </c:strCache>
            </c:strRef>
          </c:tx>
          <c:spPr>
            <a:solidFill>
              <a:schemeClr val="accent1"/>
            </a:solidFill>
            <a:ln>
              <a:noFill/>
            </a:ln>
            <a:effectLst/>
          </c:spPr>
          <c:invertIfNegative val="0"/>
          <c:cat>
            <c:strRef>
              <c:f>TBI!$A$4:$A$15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TBI!$D$4:$D$15</c:f>
              <c:numCache>
                <c:formatCode>General</c:formatCode>
                <c:ptCount val="12"/>
                <c:pt idx="0">
                  <c:v>129</c:v>
                </c:pt>
                <c:pt idx="1">
                  <c:v>181</c:v>
                </c:pt>
                <c:pt idx="2">
                  <c:v>235</c:v>
                </c:pt>
                <c:pt idx="3">
                  <c:v>246</c:v>
                </c:pt>
                <c:pt idx="4">
                  <c:v>297</c:v>
                </c:pt>
                <c:pt idx="5">
                  <c:v>195</c:v>
                </c:pt>
                <c:pt idx="6">
                  <c:v>219</c:v>
                </c:pt>
                <c:pt idx="7">
                  <c:v>293</c:v>
                </c:pt>
                <c:pt idx="8">
                  <c:v>393</c:v>
                </c:pt>
                <c:pt idx="9">
                  <c:v>295</c:v>
                </c:pt>
                <c:pt idx="10">
                  <c:v>249</c:v>
                </c:pt>
                <c:pt idx="11">
                  <c:v>160</c:v>
                </c:pt>
              </c:numCache>
            </c:numRef>
          </c:val>
          <c:extLst>
            <c:ext xmlns:c16="http://schemas.microsoft.com/office/drawing/2014/chart" uri="{C3380CC4-5D6E-409C-BE32-E72D297353CC}">
              <c16:uniqueId val="{00000000-8C99-46E1-AD0D-427ACA6EFCC9}"/>
            </c:ext>
          </c:extLst>
        </c:ser>
        <c:ser>
          <c:idx val="1"/>
          <c:order val="1"/>
          <c:tx>
            <c:strRef>
              <c:f>TBI!$E$2:$E$3</c:f>
              <c:strCache>
                <c:ptCount val="2"/>
                <c:pt idx="0">
                  <c:v>AGE</c:v>
                </c:pt>
                <c:pt idx="1">
                  <c:v>15 to 24</c:v>
                </c:pt>
              </c:strCache>
            </c:strRef>
          </c:tx>
          <c:spPr>
            <a:solidFill>
              <a:schemeClr val="accent2"/>
            </a:solidFill>
            <a:ln>
              <a:noFill/>
            </a:ln>
            <a:effectLst/>
          </c:spPr>
          <c:invertIfNegative val="0"/>
          <c:cat>
            <c:strRef>
              <c:f>TBI!$A$4:$A$15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TBI!$E$4:$E$15</c:f>
              <c:numCache>
                <c:formatCode>General</c:formatCode>
                <c:ptCount val="12"/>
                <c:pt idx="0">
                  <c:v>158</c:v>
                </c:pt>
                <c:pt idx="1">
                  <c:v>155</c:v>
                </c:pt>
                <c:pt idx="2">
                  <c:v>147</c:v>
                </c:pt>
                <c:pt idx="3">
                  <c:v>190</c:v>
                </c:pt>
                <c:pt idx="4">
                  <c:v>227</c:v>
                </c:pt>
                <c:pt idx="5">
                  <c:v>144</c:v>
                </c:pt>
                <c:pt idx="6">
                  <c:v>146</c:v>
                </c:pt>
                <c:pt idx="7">
                  <c:v>203</c:v>
                </c:pt>
                <c:pt idx="8">
                  <c:v>246</c:v>
                </c:pt>
                <c:pt idx="9">
                  <c:v>243</c:v>
                </c:pt>
                <c:pt idx="10">
                  <c:v>202</c:v>
                </c:pt>
                <c:pt idx="11">
                  <c:v>149</c:v>
                </c:pt>
              </c:numCache>
            </c:numRef>
          </c:val>
          <c:extLst>
            <c:ext xmlns:c16="http://schemas.microsoft.com/office/drawing/2014/chart" uri="{C3380CC4-5D6E-409C-BE32-E72D297353CC}">
              <c16:uniqueId val="{00000001-8C99-46E1-AD0D-427ACA6EFCC9}"/>
            </c:ext>
          </c:extLst>
        </c:ser>
        <c:dLbls>
          <c:showLegendKey val="0"/>
          <c:showVal val="0"/>
          <c:showCatName val="0"/>
          <c:showSerName val="0"/>
          <c:showPercent val="0"/>
          <c:showBubbleSize val="0"/>
        </c:dLbls>
        <c:gapWidth val="219"/>
        <c:axId val="206626703"/>
        <c:axId val="1016425567"/>
      </c:barChart>
      <c:catAx>
        <c:axId val="206626703"/>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Month</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1016425567"/>
        <c:crosses val="autoZero"/>
        <c:auto val="1"/>
        <c:lblAlgn val="ctr"/>
        <c:lblOffset val="100"/>
        <c:noMultiLvlLbl val="0"/>
      </c:catAx>
      <c:valAx>
        <c:axId val="1016425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r>
                  <a:rPr lang="en-US" b="1"/>
                  <a:t>TBI Frequency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crossAx val="20662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y/o females and 25-29 y/o males had the most instances of IPV for both coroner and law enforcement reports. The female homicide rate was highest on both coroner and law enforcement reports.</a:t>
            </a:r>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183625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22</a:t>
            </a:fld>
            <a:endParaRPr lang="en-US"/>
          </a:p>
        </p:txBody>
      </p:sp>
    </p:spTree>
    <p:extLst>
      <p:ext uri="{BB962C8B-B14F-4D97-AF65-F5344CB8AC3E}">
        <p14:creationId xmlns:p14="http://schemas.microsoft.com/office/powerpoint/2010/main" val="375264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12044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all cases with a TBI diagnosis- not just primary or admitting diagnosis</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117894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328994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all cases with a TBI diagnosis- not just primary or admitting diagnosis</a:t>
            </a:r>
          </a:p>
        </p:txBody>
      </p:sp>
      <p:sp>
        <p:nvSpPr>
          <p:cNvPr id="4" name="Slide Number Placeholder 3"/>
          <p:cNvSpPr>
            <a:spLocks noGrp="1"/>
          </p:cNvSpPr>
          <p:nvPr>
            <p:ph type="sldNum" sz="quarter" idx="5"/>
          </p:nvPr>
        </p:nvSpPr>
        <p:spPr/>
        <p:txBody>
          <a:bodyPr/>
          <a:lstStyle/>
          <a:p>
            <a:fld id="{E5731CD6-7082-7749-BD99-0B0117ADFFDC}" type="slidenum">
              <a:rPr lang="en-US" smtClean="0"/>
              <a:t>9</a:t>
            </a:fld>
            <a:endParaRPr lang="en-US"/>
          </a:p>
        </p:txBody>
      </p:sp>
    </p:spTree>
    <p:extLst>
      <p:ext uri="{BB962C8B-B14F-4D97-AF65-F5344CB8AC3E}">
        <p14:creationId xmlns:p14="http://schemas.microsoft.com/office/powerpoint/2010/main" val="416362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392397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25-29 y/o females and males had the most instances of IPP on coroner reports and law enforcement reports. The male suicide rate was highest on both coroner and law enforcement reports.</a:t>
            </a:r>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3839124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2/12/2024</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2/12/2024</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2/12/2024</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2/12/2024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2/12/2024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342194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45048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5926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762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1130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016115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20677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1222864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582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738918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19122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2315161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3253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1946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Excel_Worksheet10.xlsx"/><Relationship Id="rId7" Type="http://schemas.openxmlformats.org/officeDocument/2006/relationships/package" Target="../embeddings/Microsoft_Excel_Worksheet12.xlsx"/><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9.emf"/><Relationship Id="rId5" Type="http://schemas.openxmlformats.org/officeDocument/2006/relationships/package" Target="../embeddings/Microsoft_Excel_Worksheet11.xlsx"/><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package" Target="../embeddings/Microsoft_Excel_Worksheet13.xlsx"/></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package" Target="../embeddings/Microsoft_Excel_Worksheet14.xlsx"/><Relationship Id="rId7" Type="http://schemas.openxmlformats.org/officeDocument/2006/relationships/package" Target="../embeddings/Microsoft_Excel_Worksheet16.xlsx"/><Relationship Id="rId2" Type="http://schemas.openxmlformats.org/officeDocument/2006/relationships/notesSlide" Target="../notesSlides/notesSlide10.xml"/><Relationship Id="rId1" Type="http://schemas.openxmlformats.org/officeDocument/2006/relationships/slideLayout" Target="../slideLayouts/slideLayout62.xml"/><Relationship Id="rId6" Type="http://schemas.openxmlformats.org/officeDocument/2006/relationships/image" Target="../media/image13.emf"/><Relationship Id="rId5" Type="http://schemas.openxmlformats.org/officeDocument/2006/relationships/package" Target="../embeddings/Microsoft_Excel_Worksheet15.xlsx"/><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package" Target="../embeddings/Microsoft_Excel_Worksheet17.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2/9/24</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normAutofit fontScale="90000"/>
          </a:bodyPr>
          <a:lstStyle/>
          <a:p>
            <a:pPr marL="0" marR="0">
              <a:spcBef>
                <a:spcPts val="0"/>
              </a:spcBef>
              <a:spcAft>
                <a:spcPts val="0"/>
              </a:spcAft>
            </a:pPr>
            <a:r>
              <a:rPr lang="en-US" sz="2800" b="1" dirty="0">
                <a:effectLst/>
                <a:latin typeface="Raleway" pitchFamily="2" charset="0"/>
                <a:ea typeface="Calibri" panose="020F0502020204030204" pitchFamily="34" charset="0"/>
                <a:cs typeface="Times New Roman" panose="02020603050405020304" pitchFamily="18" charset="0"/>
              </a:rPr>
              <a:t>Percentage of Annual TBI-Related Deaths, Hospitalizations and Emergency Department Visits, by Age, in Indiana, 2022</a:t>
            </a:r>
            <a:endParaRPr lang="en-US" sz="2800" dirty="0">
              <a:effectLst/>
              <a:latin typeface="Raleway" pitchFamily="2"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10</a:t>
            </a:fld>
            <a:endParaRPr lang="en-US"/>
          </a:p>
        </p:txBody>
      </p:sp>
      <p:graphicFrame>
        <p:nvGraphicFramePr>
          <p:cNvPr id="4" name="Chart 3">
            <a:extLst>
              <a:ext uri="{FF2B5EF4-FFF2-40B4-BE49-F238E27FC236}">
                <a16:creationId xmlns:a16="http://schemas.microsoft.com/office/drawing/2014/main" id="{3DEF1870-4C3D-9B36-0509-1D474EC6611A}"/>
              </a:ext>
            </a:extLst>
          </p:cNvPr>
          <p:cNvGraphicFramePr/>
          <p:nvPr>
            <p:extLst>
              <p:ext uri="{D42A27DB-BD31-4B8C-83A1-F6EECF244321}">
                <p14:modId xmlns:p14="http://schemas.microsoft.com/office/powerpoint/2010/main" val="1858276423"/>
              </p:ext>
            </p:extLst>
          </p:nvPr>
        </p:nvGraphicFramePr>
        <p:xfrm>
          <a:off x="436880" y="1502229"/>
          <a:ext cx="9891711" cy="4042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34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normAutofit fontScale="90000"/>
          </a:bodyPr>
          <a:lstStyle/>
          <a:p>
            <a:pPr marL="0" marR="0">
              <a:spcBef>
                <a:spcPts val="0"/>
              </a:spcBef>
              <a:spcAft>
                <a:spcPts val="0"/>
              </a:spcAft>
            </a:pPr>
            <a:r>
              <a:rPr lang="en-US" sz="2800" b="1" dirty="0">
                <a:effectLst/>
                <a:latin typeface="Raleway" pitchFamily="2" charset="0"/>
                <a:ea typeface="Calibri" panose="020F0502020204030204" pitchFamily="34" charset="0"/>
                <a:cs typeface="Times New Roman" panose="02020603050405020304" pitchFamily="18" charset="0"/>
              </a:rPr>
              <a:t>Percentage of Annual TBI-Related Deaths, Hospitalizations and Emergency Department Visits, by External Cause, in Indiana, 2022</a:t>
            </a:r>
            <a:endParaRPr lang="en-US" sz="2800" dirty="0">
              <a:effectLst/>
              <a:latin typeface="Raleway" pitchFamily="2"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11</a:t>
            </a:fld>
            <a:endParaRPr lang="en-US"/>
          </a:p>
        </p:txBody>
      </p:sp>
      <p:graphicFrame>
        <p:nvGraphicFramePr>
          <p:cNvPr id="3" name="Chart 2">
            <a:extLst>
              <a:ext uri="{FF2B5EF4-FFF2-40B4-BE49-F238E27FC236}">
                <a16:creationId xmlns:a16="http://schemas.microsoft.com/office/drawing/2014/main" id="{960923E6-7D0A-A82B-353E-DAD34F891B95}"/>
              </a:ext>
            </a:extLst>
          </p:cNvPr>
          <p:cNvGraphicFramePr/>
          <p:nvPr>
            <p:extLst>
              <p:ext uri="{D42A27DB-BD31-4B8C-83A1-F6EECF244321}">
                <p14:modId xmlns:p14="http://schemas.microsoft.com/office/powerpoint/2010/main" val="1545439090"/>
              </p:ext>
            </p:extLst>
          </p:nvPr>
        </p:nvGraphicFramePr>
        <p:xfrm>
          <a:off x="6649778" y="1906813"/>
          <a:ext cx="5318125" cy="2730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BA63579-E911-7437-7C9B-44E23049B189}"/>
              </a:ext>
            </a:extLst>
          </p:cNvPr>
          <p:cNvGraphicFramePr/>
          <p:nvPr>
            <p:extLst>
              <p:ext uri="{D42A27DB-BD31-4B8C-83A1-F6EECF244321}">
                <p14:modId xmlns:p14="http://schemas.microsoft.com/office/powerpoint/2010/main" val="860642215"/>
              </p:ext>
            </p:extLst>
          </p:nvPr>
        </p:nvGraphicFramePr>
        <p:xfrm>
          <a:off x="2883159" y="1996750"/>
          <a:ext cx="4226768" cy="2730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A756704-FFF8-3EC9-4811-D0AA9B78D7DF}"/>
              </a:ext>
            </a:extLst>
          </p:cNvPr>
          <p:cNvGraphicFramePr/>
          <p:nvPr>
            <p:extLst>
              <p:ext uri="{D42A27DB-BD31-4B8C-83A1-F6EECF244321}">
                <p14:modId xmlns:p14="http://schemas.microsoft.com/office/powerpoint/2010/main" val="2865424910"/>
              </p:ext>
            </p:extLst>
          </p:nvPr>
        </p:nvGraphicFramePr>
        <p:xfrm>
          <a:off x="436880" y="1917065"/>
          <a:ext cx="2912982" cy="2730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130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lstStyle/>
          <a:p>
            <a:r>
              <a:rPr lang="en-US" dirty="0"/>
              <a:t>TBI ED Visits by Month, Ages 5-24</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12</a:t>
            </a:fld>
            <a:endParaRPr lang="en-US"/>
          </a:p>
        </p:txBody>
      </p:sp>
      <p:graphicFrame>
        <p:nvGraphicFramePr>
          <p:cNvPr id="3" name="Chart 2">
            <a:extLst>
              <a:ext uri="{FF2B5EF4-FFF2-40B4-BE49-F238E27FC236}">
                <a16:creationId xmlns:a16="http://schemas.microsoft.com/office/drawing/2014/main" id="{FDCFD646-C847-7D1A-5EBC-C857762D5920}"/>
              </a:ext>
            </a:extLst>
          </p:cNvPr>
          <p:cNvGraphicFramePr>
            <a:graphicFrameLocks/>
          </p:cNvGraphicFramePr>
          <p:nvPr/>
        </p:nvGraphicFramePr>
        <p:xfrm>
          <a:off x="1626781" y="1570789"/>
          <a:ext cx="923544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86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lstStyle/>
          <a:p>
            <a:r>
              <a:rPr lang="en-US" dirty="0"/>
              <a:t>TBI ED Visits by Month, Ages 65+</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13</a:t>
            </a:fld>
            <a:endParaRPr lang="en-US"/>
          </a:p>
        </p:txBody>
      </p:sp>
      <p:graphicFrame>
        <p:nvGraphicFramePr>
          <p:cNvPr id="4" name="Chart 3">
            <a:extLst>
              <a:ext uri="{FF2B5EF4-FFF2-40B4-BE49-F238E27FC236}">
                <a16:creationId xmlns:a16="http://schemas.microsoft.com/office/drawing/2014/main" id="{93DFB4E6-61BE-4591-9603-7C27DB164D42}"/>
              </a:ext>
            </a:extLst>
          </p:cNvPr>
          <p:cNvGraphicFramePr>
            <a:graphicFrameLocks/>
          </p:cNvGraphicFramePr>
          <p:nvPr>
            <p:extLst>
              <p:ext uri="{D42A27DB-BD31-4B8C-83A1-F6EECF244321}">
                <p14:modId xmlns:p14="http://schemas.microsoft.com/office/powerpoint/2010/main" val="846920441"/>
              </p:ext>
            </p:extLst>
          </p:nvPr>
        </p:nvGraphicFramePr>
        <p:xfrm>
          <a:off x="1478280" y="1542361"/>
          <a:ext cx="923544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863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549460"/>
            <a:ext cx="5854248" cy="1235210"/>
          </a:xfrm>
        </p:spPr>
        <p:txBody>
          <a:bodyPr/>
          <a:lstStyle/>
          <a:p>
            <a:r>
              <a:rPr lang="en-US" dirty="0"/>
              <a:t>Wendy Waldman, BSW, CBIST</a:t>
            </a:r>
          </a:p>
          <a:p>
            <a:r>
              <a:rPr lang="en-US" sz="2000" dirty="0" err="1"/>
              <a:t>NeuroResource</a:t>
            </a:r>
            <a:r>
              <a:rPr lang="en-US" sz="2000" dirty="0"/>
              <a:t> Facilitator</a:t>
            </a:r>
          </a:p>
          <a:p>
            <a:r>
              <a:rPr lang="en-US" sz="2000" dirty="0"/>
              <a:t>Rehabilitation Hospital of Indiana</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286422" y="2339471"/>
            <a:ext cx="6141961" cy="1089529"/>
          </a:xfrm>
        </p:spPr>
        <p:txBody>
          <a:bodyPr/>
          <a:lstStyle/>
          <a:p>
            <a:r>
              <a:rPr lang="en-US" dirty="0"/>
              <a:t>Brain injury awareness month</a:t>
            </a:r>
          </a:p>
        </p:txBody>
      </p:sp>
    </p:spTree>
    <p:extLst>
      <p:ext uri="{BB962C8B-B14F-4D97-AF65-F5344CB8AC3E}">
        <p14:creationId xmlns:p14="http://schemas.microsoft.com/office/powerpoint/2010/main" val="230591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665031"/>
            <a:ext cx="6141961" cy="590931"/>
          </a:xfrm>
        </p:spPr>
        <p:txBody>
          <a:bodyPr/>
          <a:lstStyle/>
          <a:p>
            <a:r>
              <a:rPr lang="en-US" dirty="0"/>
              <a:t>Teen dating violence</a:t>
            </a:r>
          </a:p>
        </p:txBody>
      </p:sp>
      <p:sp>
        <p:nvSpPr>
          <p:cNvPr id="3" name="Text Placeholder 5">
            <a:extLst>
              <a:ext uri="{FF2B5EF4-FFF2-40B4-BE49-F238E27FC236}">
                <a16:creationId xmlns:a16="http://schemas.microsoft.com/office/drawing/2014/main" id="{693E3C10-3FDE-57D4-7581-B9F7CE8C32C9}"/>
              </a:ext>
            </a:extLst>
          </p:cNvPr>
          <p:cNvSpPr>
            <a:spLocks noGrp="1"/>
          </p:cNvSpPr>
          <p:nvPr>
            <p:ph type="body" sz="quarter" idx="10"/>
          </p:nvPr>
        </p:nvSpPr>
        <p:spPr>
          <a:xfrm>
            <a:off x="5430279" y="4613580"/>
            <a:ext cx="5854248" cy="1106970"/>
          </a:xfrm>
        </p:spPr>
        <p:txBody>
          <a:bodyPr/>
          <a:lstStyle/>
          <a:p>
            <a:r>
              <a:rPr lang="en-US" dirty="0"/>
              <a:t>Morgan Sprecher, MPH</a:t>
            </a:r>
          </a:p>
          <a:p>
            <a:r>
              <a:rPr lang="en-US" sz="2000" dirty="0"/>
              <a:t>Indiana Violent Death Reporting System (INVDRS) Epidemiologist</a:t>
            </a:r>
          </a:p>
        </p:txBody>
      </p:sp>
    </p:spTree>
    <p:extLst>
      <p:ext uri="{BB962C8B-B14F-4D97-AF65-F5344CB8AC3E}">
        <p14:creationId xmlns:p14="http://schemas.microsoft.com/office/powerpoint/2010/main" val="293774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normAutofit fontScale="90000"/>
          </a:bodyPr>
          <a:lstStyle/>
          <a:p>
            <a:r>
              <a:rPr lang="en-US" dirty="0"/>
              <a:t>ED Visits for Assault in Indiana by Year and Age Groups</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16</a:t>
            </a:fld>
            <a:endParaRPr lang="en-US"/>
          </a:p>
        </p:txBody>
      </p:sp>
      <p:graphicFrame>
        <p:nvGraphicFramePr>
          <p:cNvPr id="11" name="Chart 10">
            <a:extLst>
              <a:ext uri="{FF2B5EF4-FFF2-40B4-BE49-F238E27FC236}">
                <a16:creationId xmlns:a16="http://schemas.microsoft.com/office/drawing/2014/main" id="{E6D2F249-640B-B17B-0253-600D8271C79D}"/>
              </a:ext>
            </a:extLst>
          </p:cNvPr>
          <p:cNvGraphicFramePr>
            <a:graphicFrameLocks/>
          </p:cNvGraphicFramePr>
          <p:nvPr/>
        </p:nvGraphicFramePr>
        <p:xfrm>
          <a:off x="1659989" y="1121691"/>
          <a:ext cx="8932984" cy="5124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407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E1A0-0B00-1DF8-3225-21A03B1B585E}"/>
              </a:ext>
            </a:extLst>
          </p:cNvPr>
          <p:cNvSpPr>
            <a:spLocks noGrp="1"/>
          </p:cNvSpPr>
          <p:nvPr>
            <p:ph type="title"/>
          </p:nvPr>
        </p:nvSpPr>
        <p:spPr/>
        <p:txBody>
          <a:bodyPr/>
          <a:lstStyle/>
          <a:p>
            <a:r>
              <a:rPr lang="en-US" dirty="0"/>
              <a:t>Coroner and Law Enforcement Reports</a:t>
            </a:r>
          </a:p>
        </p:txBody>
      </p:sp>
      <p:sp>
        <p:nvSpPr>
          <p:cNvPr id="3" name="Content Placeholder 2">
            <a:extLst>
              <a:ext uri="{FF2B5EF4-FFF2-40B4-BE49-F238E27FC236}">
                <a16:creationId xmlns:a16="http://schemas.microsoft.com/office/drawing/2014/main" id="{D2C1C6EA-E249-71F2-DA7E-3E4A42B693DA}"/>
              </a:ext>
            </a:extLst>
          </p:cNvPr>
          <p:cNvSpPr>
            <a:spLocks noGrp="1"/>
          </p:cNvSpPr>
          <p:nvPr>
            <p:ph sz="half" idx="1"/>
          </p:nvPr>
        </p:nvSpPr>
        <p:spPr/>
        <p:txBody>
          <a:bodyPr/>
          <a:lstStyle/>
          <a:p>
            <a:r>
              <a:rPr lang="en-US" dirty="0"/>
              <a:t>Intimate Partner Problem Definition:</a:t>
            </a:r>
          </a:p>
          <a:p>
            <a:r>
              <a:rPr lang="en-US" sz="1600" dirty="0"/>
              <a:t>Problems with a current or former intimate partner appear to have contributed to the suicide or undetermined death. Code as “Yes” if at the time of the incident the victim was experiencing problems with a current or former intimate partner, such as a divorce, break-up, argument, jealousy, conflict, or discord, and this appears to have contributed to the death.</a:t>
            </a:r>
          </a:p>
          <a:p>
            <a:endParaRPr lang="en-US" sz="1600" dirty="0"/>
          </a:p>
          <a:p>
            <a:r>
              <a:rPr lang="en-US" sz="1600" dirty="0"/>
              <a:t># of </a:t>
            </a:r>
            <a:r>
              <a:rPr lang="en-US" sz="1600" b="1" dirty="0"/>
              <a:t>coroner</a:t>
            </a:r>
            <a:r>
              <a:rPr lang="en-US" sz="1600" dirty="0"/>
              <a:t> cases from 2017-2022 with IPP endorsed (all ages): </a:t>
            </a:r>
            <a:r>
              <a:rPr lang="en-US" sz="1600" b="1" dirty="0"/>
              <a:t>832</a:t>
            </a:r>
          </a:p>
          <a:p>
            <a:r>
              <a:rPr lang="en-US" sz="1600" dirty="0"/>
              <a:t># of </a:t>
            </a:r>
            <a:r>
              <a:rPr lang="en-US" sz="1600" b="1" dirty="0"/>
              <a:t>law enforcement </a:t>
            </a:r>
            <a:r>
              <a:rPr lang="en-US" sz="1600" dirty="0"/>
              <a:t>cases from 2017-2022 with IPP endorsed (all ages): </a:t>
            </a:r>
            <a:r>
              <a:rPr lang="en-US" sz="1600" b="1" dirty="0"/>
              <a:t>767</a:t>
            </a:r>
          </a:p>
        </p:txBody>
      </p:sp>
      <p:sp>
        <p:nvSpPr>
          <p:cNvPr id="4" name="Content Placeholder 3">
            <a:extLst>
              <a:ext uri="{FF2B5EF4-FFF2-40B4-BE49-F238E27FC236}">
                <a16:creationId xmlns:a16="http://schemas.microsoft.com/office/drawing/2014/main" id="{20D5C869-DCDB-A25C-1BAE-1EEEAF5B8F3D}"/>
              </a:ext>
            </a:extLst>
          </p:cNvPr>
          <p:cNvSpPr>
            <a:spLocks noGrp="1"/>
          </p:cNvSpPr>
          <p:nvPr>
            <p:ph sz="half" idx="2"/>
          </p:nvPr>
        </p:nvSpPr>
        <p:spPr/>
        <p:txBody>
          <a:bodyPr/>
          <a:lstStyle/>
          <a:p>
            <a:r>
              <a:rPr lang="en-US" dirty="0"/>
              <a:t>Intimate Partner Violence Definition:</a:t>
            </a:r>
          </a:p>
          <a:p>
            <a:r>
              <a:rPr lang="en-US" sz="1600" dirty="0"/>
              <a:t>This variable identifies cases in which the homicide or legal intervention is related to immediate or ongoing conflict or violence between current or former intimate partners. This includes all deaths where a victim is killed by their current or former intimate partner.</a:t>
            </a:r>
          </a:p>
          <a:p>
            <a:endParaRPr lang="en-US" sz="1600" dirty="0"/>
          </a:p>
          <a:p>
            <a:endParaRPr lang="en-US" sz="1600" dirty="0"/>
          </a:p>
          <a:p>
            <a:r>
              <a:rPr lang="en-US" sz="1600" dirty="0"/>
              <a:t># of </a:t>
            </a:r>
            <a:r>
              <a:rPr lang="en-US" sz="1600" b="1" dirty="0"/>
              <a:t>coroner</a:t>
            </a:r>
            <a:r>
              <a:rPr lang="en-US" sz="1600" dirty="0"/>
              <a:t> cases from 2017-2022 with IPV endorsed (all ages): </a:t>
            </a:r>
            <a:r>
              <a:rPr lang="en-US" sz="1600" b="1" dirty="0"/>
              <a:t>198</a:t>
            </a:r>
          </a:p>
          <a:p>
            <a:r>
              <a:rPr lang="en-US" sz="1600" dirty="0"/>
              <a:t># of </a:t>
            </a:r>
            <a:r>
              <a:rPr lang="en-US" sz="1600" b="1" dirty="0"/>
              <a:t>law enforcement </a:t>
            </a:r>
            <a:r>
              <a:rPr lang="en-US" sz="1600" dirty="0"/>
              <a:t>cases from 2017-2022 with IPV endorsed (all ages): </a:t>
            </a:r>
            <a:r>
              <a:rPr lang="en-US" sz="1600" b="1" dirty="0"/>
              <a:t>168</a:t>
            </a:r>
          </a:p>
          <a:p>
            <a:endParaRPr lang="en-US" sz="1600" dirty="0"/>
          </a:p>
        </p:txBody>
      </p:sp>
      <p:sp>
        <p:nvSpPr>
          <p:cNvPr id="5" name="Slide Number Placeholder 4">
            <a:extLst>
              <a:ext uri="{FF2B5EF4-FFF2-40B4-BE49-F238E27FC236}">
                <a16:creationId xmlns:a16="http://schemas.microsoft.com/office/drawing/2014/main" id="{1325488A-CFCF-49E7-7026-FC427C03199E}"/>
              </a:ext>
            </a:extLst>
          </p:cNvPr>
          <p:cNvSpPr>
            <a:spLocks noGrp="1"/>
          </p:cNvSpPr>
          <p:nvPr>
            <p:ph type="sldNum" sz="quarter" idx="12"/>
          </p:nvPr>
        </p:nvSpPr>
        <p:spPr/>
        <p:txBody>
          <a:bodyPr/>
          <a:lstStyle/>
          <a:p>
            <a:fld id="{2C1798A1-548B-2F4F-A949-0B360C421755}" type="slidenum">
              <a:rPr lang="en-US" smtClean="0"/>
              <a:t>17</a:t>
            </a:fld>
            <a:endParaRPr lang="en-US"/>
          </a:p>
        </p:txBody>
      </p:sp>
    </p:spTree>
    <p:extLst>
      <p:ext uri="{BB962C8B-B14F-4D97-AF65-F5344CB8AC3E}">
        <p14:creationId xmlns:p14="http://schemas.microsoft.com/office/powerpoint/2010/main" val="328555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E63D-0D81-8946-BCFD-0CA828D970F3}"/>
              </a:ext>
            </a:extLst>
          </p:cNvPr>
          <p:cNvSpPr>
            <a:spLocks noGrp="1"/>
          </p:cNvSpPr>
          <p:nvPr>
            <p:ph type="title"/>
          </p:nvPr>
        </p:nvSpPr>
        <p:spPr/>
        <p:txBody>
          <a:bodyPr/>
          <a:lstStyle/>
          <a:p>
            <a:r>
              <a:rPr lang="en-US" dirty="0"/>
              <a:t>Intimate Partner Problem in Young Adults</a:t>
            </a:r>
          </a:p>
        </p:txBody>
      </p:sp>
      <p:sp>
        <p:nvSpPr>
          <p:cNvPr id="3" name="Content Placeholder 2">
            <a:extLst>
              <a:ext uri="{FF2B5EF4-FFF2-40B4-BE49-F238E27FC236}">
                <a16:creationId xmlns:a16="http://schemas.microsoft.com/office/drawing/2014/main" id="{923985CE-5B0E-FA75-87F8-0E5D825DDFBD}"/>
              </a:ext>
            </a:extLst>
          </p:cNvPr>
          <p:cNvSpPr>
            <a:spLocks noGrp="1"/>
          </p:cNvSpPr>
          <p:nvPr>
            <p:ph sz="half" idx="1"/>
          </p:nvPr>
        </p:nvSpPr>
        <p:spPr/>
        <p:txBody>
          <a:bodyPr/>
          <a:lstStyle/>
          <a:p>
            <a:r>
              <a:rPr lang="en-US" dirty="0"/>
              <a:t>Coroner Reports, 2017-2022</a:t>
            </a:r>
          </a:p>
          <a:p>
            <a:endParaRPr lang="en-US" dirty="0"/>
          </a:p>
        </p:txBody>
      </p:sp>
      <p:sp>
        <p:nvSpPr>
          <p:cNvPr id="4" name="Content Placeholder 3">
            <a:extLst>
              <a:ext uri="{FF2B5EF4-FFF2-40B4-BE49-F238E27FC236}">
                <a16:creationId xmlns:a16="http://schemas.microsoft.com/office/drawing/2014/main" id="{824BA860-AE74-D977-08E0-9139FE94773E}"/>
              </a:ext>
            </a:extLst>
          </p:cNvPr>
          <p:cNvSpPr>
            <a:spLocks noGrp="1"/>
          </p:cNvSpPr>
          <p:nvPr>
            <p:ph sz="half" idx="2"/>
          </p:nvPr>
        </p:nvSpPr>
        <p:spPr/>
        <p:txBody>
          <a:bodyPr/>
          <a:lstStyle/>
          <a:p>
            <a:r>
              <a:rPr lang="en-US" dirty="0"/>
              <a:t>Law Enforcement Reports, 2017-2022</a:t>
            </a:r>
          </a:p>
        </p:txBody>
      </p:sp>
      <p:sp>
        <p:nvSpPr>
          <p:cNvPr id="5" name="Slide Number Placeholder 4">
            <a:extLst>
              <a:ext uri="{FF2B5EF4-FFF2-40B4-BE49-F238E27FC236}">
                <a16:creationId xmlns:a16="http://schemas.microsoft.com/office/drawing/2014/main" id="{FD0BC5BB-EF2B-4CD2-FBDB-17DC29B3E3A7}"/>
              </a:ext>
            </a:extLst>
          </p:cNvPr>
          <p:cNvSpPr>
            <a:spLocks noGrp="1"/>
          </p:cNvSpPr>
          <p:nvPr>
            <p:ph type="sldNum" sz="quarter" idx="12"/>
          </p:nvPr>
        </p:nvSpPr>
        <p:spPr/>
        <p:txBody>
          <a:bodyPr/>
          <a:lstStyle/>
          <a:p>
            <a:fld id="{2C1798A1-548B-2F4F-A949-0B360C421755}" type="slidenum">
              <a:rPr lang="en-US" smtClean="0"/>
              <a:t>18</a:t>
            </a:fld>
            <a:endParaRPr lang="en-US"/>
          </a:p>
        </p:txBody>
      </p:sp>
      <p:graphicFrame>
        <p:nvGraphicFramePr>
          <p:cNvPr id="9" name="Object 8">
            <a:extLst>
              <a:ext uri="{FF2B5EF4-FFF2-40B4-BE49-F238E27FC236}">
                <a16:creationId xmlns:a16="http://schemas.microsoft.com/office/drawing/2014/main" id="{048CBFCD-5D9D-6E02-B808-57D659949E0D}"/>
              </a:ext>
            </a:extLst>
          </p:cNvPr>
          <p:cNvGraphicFramePr>
            <a:graphicFrameLocks noChangeAspect="1"/>
          </p:cNvGraphicFramePr>
          <p:nvPr>
            <p:extLst>
              <p:ext uri="{D42A27DB-BD31-4B8C-83A1-F6EECF244321}">
                <p14:modId xmlns:p14="http://schemas.microsoft.com/office/powerpoint/2010/main" val="1699161155"/>
              </p:ext>
            </p:extLst>
          </p:nvPr>
        </p:nvGraphicFramePr>
        <p:xfrm>
          <a:off x="499245" y="2127379"/>
          <a:ext cx="5121267" cy="1437757"/>
        </p:xfrm>
        <a:graphic>
          <a:graphicData uri="http://schemas.openxmlformats.org/presentationml/2006/ole">
            <mc:AlternateContent xmlns:mc="http://schemas.openxmlformats.org/markup-compatibility/2006">
              <mc:Choice xmlns:v="urn:schemas-microsoft-com:vml" Requires="v">
                <p:oleObj name="Worksheet" r:id="rId3" imgW="4105257" imgH="1152422" progId="Excel.Sheet.12">
                  <p:embed/>
                </p:oleObj>
              </mc:Choice>
              <mc:Fallback>
                <p:oleObj name="Worksheet" r:id="rId3" imgW="4105257" imgH="1152422" progId="Excel.Sheet.12">
                  <p:embed/>
                  <p:pic>
                    <p:nvPicPr>
                      <p:cNvPr id="9" name="Object 8">
                        <a:extLst>
                          <a:ext uri="{FF2B5EF4-FFF2-40B4-BE49-F238E27FC236}">
                            <a16:creationId xmlns:a16="http://schemas.microsoft.com/office/drawing/2014/main" id="{048CBFCD-5D9D-6E02-B808-57D659949E0D}"/>
                          </a:ext>
                        </a:extLst>
                      </p:cNvPr>
                      <p:cNvPicPr/>
                      <p:nvPr/>
                    </p:nvPicPr>
                    <p:blipFill>
                      <a:blip r:embed="rId4"/>
                      <a:stretch>
                        <a:fillRect/>
                      </a:stretch>
                    </p:blipFill>
                    <p:spPr>
                      <a:xfrm>
                        <a:off x="499245" y="2127379"/>
                        <a:ext cx="5121267" cy="143775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49A54E5-43D9-F4D0-1950-187913119589}"/>
              </a:ext>
            </a:extLst>
          </p:cNvPr>
          <p:cNvGraphicFramePr>
            <a:graphicFrameLocks noChangeAspect="1"/>
          </p:cNvGraphicFramePr>
          <p:nvPr>
            <p:extLst>
              <p:ext uri="{D42A27DB-BD31-4B8C-83A1-F6EECF244321}">
                <p14:modId xmlns:p14="http://schemas.microsoft.com/office/powerpoint/2010/main" val="2790515115"/>
              </p:ext>
            </p:extLst>
          </p:nvPr>
        </p:nvGraphicFramePr>
        <p:xfrm>
          <a:off x="499244" y="3823478"/>
          <a:ext cx="5086729" cy="1121746"/>
        </p:xfrm>
        <a:graphic>
          <a:graphicData uri="http://schemas.openxmlformats.org/presentationml/2006/ole">
            <mc:AlternateContent xmlns:mc="http://schemas.openxmlformats.org/markup-compatibility/2006">
              <mc:Choice xmlns:v="urn:schemas-microsoft-com:vml" Requires="v">
                <p:oleObj name="Worksheet" r:id="rId5" imgW="4362399" imgH="961974" progId="Excel.Sheet.12">
                  <p:embed/>
                </p:oleObj>
              </mc:Choice>
              <mc:Fallback>
                <p:oleObj name="Worksheet" r:id="rId5" imgW="4362399" imgH="961974" progId="Excel.Sheet.12">
                  <p:embed/>
                  <p:pic>
                    <p:nvPicPr>
                      <p:cNvPr id="10" name="Object 9">
                        <a:extLst>
                          <a:ext uri="{FF2B5EF4-FFF2-40B4-BE49-F238E27FC236}">
                            <a16:creationId xmlns:a16="http://schemas.microsoft.com/office/drawing/2014/main" id="{649A54E5-43D9-F4D0-1950-187913119589}"/>
                          </a:ext>
                        </a:extLst>
                      </p:cNvPr>
                      <p:cNvPicPr/>
                      <p:nvPr/>
                    </p:nvPicPr>
                    <p:blipFill>
                      <a:blip r:embed="rId6"/>
                      <a:stretch>
                        <a:fillRect/>
                      </a:stretch>
                    </p:blipFill>
                    <p:spPr>
                      <a:xfrm>
                        <a:off x="499244" y="3823478"/>
                        <a:ext cx="5086729" cy="112174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552D2D3-78D7-4A17-5D1E-5555A9AF3DF5}"/>
              </a:ext>
            </a:extLst>
          </p:cNvPr>
          <p:cNvGraphicFramePr>
            <a:graphicFrameLocks noChangeAspect="1"/>
          </p:cNvGraphicFramePr>
          <p:nvPr>
            <p:extLst>
              <p:ext uri="{D42A27DB-BD31-4B8C-83A1-F6EECF244321}">
                <p14:modId xmlns:p14="http://schemas.microsoft.com/office/powerpoint/2010/main" val="2566467065"/>
              </p:ext>
            </p:extLst>
          </p:nvPr>
        </p:nvGraphicFramePr>
        <p:xfrm>
          <a:off x="6244003" y="2123167"/>
          <a:ext cx="5037994" cy="1437757"/>
        </p:xfrm>
        <a:graphic>
          <a:graphicData uri="http://schemas.openxmlformats.org/presentationml/2006/ole">
            <mc:AlternateContent xmlns:mc="http://schemas.openxmlformats.org/markup-compatibility/2006">
              <mc:Choice xmlns:v="urn:schemas-microsoft-com:vml" Requires="v">
                <p:oleObj name="Worksheet" r:id="rId7" imgW="4105257" imgH="1171536" progId="Excel.Sheet.12">
                  <p:embed/>
                </p:oleObj>
              </mc:Choice>
              <mc:Fallback>
                <p:oleObj name="Worksheet" r:id="rId7" imgW="4105257" imgH="1171536" progId="Excel.Sheet.12">
                  <p:embed/>
                  <p:pic>
                    <p:nvPicPr>
                      <p:cNvPr id="15" name="Object 14">
                        <a:extLst>
                          <a:ext uri="{FF2B5EF4-FFF2-40B4-BE49-F238E27FC236}">
                            <a16:creationId xmlns:a16="http://schemas.microsoft.com/office/drawing/2014/main" id="{F552D2D3-78D7-4A17-5D1E-5555A9AF3DF5}"/>
                          </a:ext>
                        </a:extLst>
                      </p:cNvPr>
                      <p:cNvPicPr/>
                      <p:nvPr/>
                    </p:nvPicPr>
                    <p:blipFill>
                      <a:blip r:embed="rId8"/>
                      <a:stretch>
                        <a:fillRect/>
                      </a:stretch>
                    </p:blipFill>
                    <p:spPr>
                      <a:xfrm>
                        <a:off x="6244003" y="2123167"/>
                        <a:ext cx="5037994" cy="143775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B894199-6176-6C3F-8FC8-CD365349B1CF}"/>
              </a:ext>
            </a:extLst>
          </p:cNvPr>
          <p:cNvGraphicFramePr>
            <a:graphicFrameLocks noChangeAspect="1"/>
          </p:cNvGraphicFramePr>
          <p:nvPr>
            <p:extLst>
              <p:ext uri="{D42A27DB-BD31-4B8C-83A1-F6EECF244321}">
                <p14:modId xmlns:p14="http://schemas.microsoft.com/office/powerpoint/2010/main" val="973992444"/>
              </p:ext>
            </p:extLst>
          </p:nvPr>
        </p:nvGraphicFramePr>
        <p:xfrm>
          <a:off x="6244003" y="3823478"/>
          <a:ext cx="5037994" cy="692999"/>
        </p:xfrm>
        <a:graphic>
          <a:graphicData uri="http://schemas.openxmlformats.org/presentationml/2006/ole">
            <mc:AlternateContent xmlns:mc="http://schemas.openxmlformats.org/markup-compatibility/2006">
              <mc:Choice xmlns:v="urn:schemas-microsoft-com:vml" Requires="v">
                <p:oleObj name="Worksheet" r:id="rId9" imgW="4362399" imgH="600191" progId="Excel.Sheet.12">
                  <p:embed/>
                </p:oleObj>
              </mc:Choice>
              <mc:Fallback>
                <p:oleObj name="Worksheet" r:id="rId9" imgW="4362399" imgH="600191" progId="Excel.Sheet.12">
                  <p:embed/>
                  <p:pic>
                    <p:nvPicPr>
                      <p:cNvPr id="16" name="Object 15">
                        <a:extLst>
                          <a:ext uri="{FF2B5EF4-FFF2-40B4-BE49-F238E27FC236}">
                            <a16:creationId xmlns:a16="http://schemas.microsoft.com/office/drawing/2014/main" id="{1B894199-6176-6C3F-8FC8-CD365349B1CF}"/>
                          </a:ext>
                        </a:extLst>
                      </p:cNvPr>
                      <p:cNvPicPr/>
                      <p:nvPr/>
                    </p:nvPicPr>
                    <p:blipFill>
                      <a:blip r:embed="rId10"/>
                      <a:stretch>
                        <a:fillRect/>
                      </a:stretch>
                    </p:blipFill>
                    <p:spPr>
                      <a:xfrm>
                        <a:off x="6244003" y="3823478"/>
                        <a:ext cx="5037994" cy="692999"/>
                      </a:xfrm>
                      <a:prstGeom prst="rect">
                        <a:avLst/>
                      </a:prstGeom>
                    </p:spPr>
                  </p:pic>
                </p:oleObj>
              </mc:Fallback>
            </mc:AlternateContent>
          </a:graphicData>
        </a:graphic>
      </p:graphicFrame>
    </p:spTree>
    <p:extLst>
      <p:ext uri="{BB962C8B-B14F-4D97-AF65-F5344CB8AC3E}">
        <p14:creationId xmlns:p14="http://schemas.microsoft.com/office/powerpoint/2010/main" val="104085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BC62-D944-3335-80B1-2A9E9E441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48FA4-176B-D5BF-912B-FA6D9FD108B8}"/>
              </a:ext>
            </a:extLst>
          </p:cNvPr>
          <p:cNvSpPr>
            <a:spLocks noGrp="1"/>
          </p:cNvSpPr>
          <p:nvPr>
            <p:ph type="title"/>
          </p:nvPr>
        </p:nvSpPr>
        <p:spPr/>
        <p:txBody>
          <a:bodyPr/>
          <a:lstStyle/>
          <a:p>
            <a:r>
              <a:rPr lang="en-US" dirty="0"/>
              <a:t>Intimate Partner Violence in Young Adults</a:t>
            </a:r>
          </a:p>
        </p:txBody>
      </p:sp>
      <p:sp>
        <p:nvSpPr>
          <p:cNvPr id="3" name="Content Placeholder 2">
            <a:extLst>
              <a:ext uri="{FF2B5EF4-FFF2-40B4-BE49-F238E27FC236}">
                <a16:creationId xmlns:a16="http://schemas.microsoft.com/office/drawing/2014/main" id="{992AB1A8-5BE9-43B2-6A06-E0C88D850DC0}"/>
              </a:ext>
            </a:extLst>
          </p:cNvPr>
          <p:cNvSpPr>
            <a:spLocks noGrp="1"/>
          </p:cNvSpPr>
          <p:nvPr>
            <p:ph sz="half" idx="1"/>
          </p:nvPr>
        </p:nvSpPr>
        <p:spPr/>
        <p:txBody>
          <a:bodyPr/>
          <a:lstStyle/>
          <a:p>
            <a:r>
              <a:rPr lang="en-US" dirty="0"/>
              <a:t>Coroner Reports, 2017-2022</a:t>
            </a:r>
          </a:p>
          <a:p>
            <a:endParaRPr lang="en-US" dirty="0"/>
          </a:p>
        </p:txBody>
      </p:sp>
      <p:sp>
        <p:nvSpPr>
          <p:cNvPr id="4" name="Content Placeholder 3">
            <a:extLst>
              <a:ext uri="{FF2B5EF4-FFF2-40B4-BE49-F238E27FC236}">
                <a16:creationId xmlns:a16="http://schemas.microsoft.com/office/drawing/2014/main" id="{4E0038D8-9B6C-B0F9-B47C-85776C587F15}"/>
              </a:ext>
            </a:extLst>
          </p:cNvPr>
          <p:cNvSpPr>
            <a:spLocks noGrp="1"/>
          </p:cNvSpPr>
          <p:nvPr>
            <p:ph sz="half" idx="2"/>
          </p:nvPr>
        </p:nvSpPr>
        <p:spPr/>
        <p:txBody>
          <a:bodyPr/>
          <a:lstStyle/>
          <a:p>
            <a:r>
              <a:rPr lang="en-US" dirty="0"/>
              <a:t>Law Enforcement Reports, 2017-2022</a:t>
            </a:r>
          </a:p>
        </p:txBody>
      </p:sp>
      <p:sp>
        <p:nvSpPr>
          <p:cNvPr id="5" name="Slide Number Placeholder 4">
            <a:extLst>
              <a:ext uri="{FF2B5EF4-FFF2-40B4-BE49-F238E27FC236}">
                <a16:creationId xmlns:a16="http://schemas.microsoft.com/office/drawing/2014/main" id="{B0CE37A9-8494-E832-B7BA-262371B8FBC3}"/>
              </a:ext>
            </a:extLst>
          </p:cNvPr>
          <p:cNvSpPr>
            <a:spLocks noGrp="1"/>
          </p:cNvSpPr>
          <p:nvPr>
            <p:ph type="sldNum" sz="quarter" idx="12"/>
          </p:nvPr>
        </p:nvSpPr>
        <p:spPr/>
        <p:txBody>
          <a:bodyPr/>
          <a:lstStyle/>
          <a:p>
            <a:fld id="{2C1798A1-548B-2F4F-A949-0B360C421755}" type="slidenum">
              <a:rPr lang="en-US" smtClean="0"/>
              <a:t>19</a:t>
            </a:fld>
            <a:endParaRPr lang="en-US"/>
          </a:p>
        </p:txBody>
      </p:sp>
      <p:graphicFrame>
        <p:nvGraphicFramePr>
          <p:cNvPr id="6" name="Object 5">
            <a:extLst>
              <a:ext uri="{FF2B5EF4-FFF2-40B4-BE49-F238E27FC236}">
                <a16:creationId xmlns:a16="http://schemas.microsoft.com/office/drawing/2014/main" id="{E79E69AA-C3DB-3EAF-E8DC-C854C39D76B6}"/>
              </a:ext>
            </a:extLst>
          </p:cNvPr>
          <p:cNvGraphicFramePr>
            <a:graphicFrameLocks noChangeAspect="1"/>
          </p:cNvGraphicFramePr>
          <p:nvPr>
            <p:extLst>
              <p:ext uri="{D42A27DB-BD31-4B8C-83A1-F6EECF244321}">
                <p14:modId xmlns:p14="http://schemas.microsoft.com/office/powerpoint/2010/main" val="674302251"/>
              </p:ext>
            </p:extLst>
          </p:nvPr>
        </p:nvGraphicFramePr>
        <p:xfrm>
          <a:off x="438912" y="2085846"/>
          <a:ext cx="5017103" cy="1431795"/>
        </p:xfrm>
        <a:graphic>
          <a:graphicData uri="http://schemas.openxmlformats.org/presentationml/2006/ole">
            <mc:AlternateContent xmlns:mc="http://schemas.openxmlformats.org/markup-compatibility/2006">
              <mc:Choice xmlns:v="urn:schemas-microsoft-com:vml" Requires="v">
                <p:oleObj name="Worksheet" r:id="rId3" imgW="4105257" imgH="1171536" progId="Excel.Sheet.12">
                  <p:embed/>
                </p:oleObj>
              </mc:Choice>
              <mc:Fallback>
                <p:oleObj name="Worksheet" r:id="rId3" imgW="4105257" imgH="1171536" progId="Excel.Sheet.12">
                  <p:embed/>
                  <p:pic>
                    <p:nvPicPr>
                      <p:cNvPr id="6" name="Object 5">
                        <a:extLst>
                          <a:ext uri="{FF2B5EF4-FFF2-40B4-BE49-F238E27FC236}">
                            <a16:creationId xmlns:a16="http://schemas.microsoft.com/office/drawing/2014/main" id="{E79E69AA-C3DB-3EAF-E8DC-C854C39D76B6}"/>
                          </a:ext>
                        </a:extLst>
                      </p:cNvPr>
                      <p:cNvPicPr/>
                      <p:nvPr/>
                    </p:nvPicPr>
                    <p:blipFill>
                      <a:blip r:embed="rId4"/>
                      <a:stretch>
                        <a:fillRect/>
                      </a:stretch>
                    </p:blipFill>
                    <p:spPr>
                      <a:xfrm>
                        <a:off x="438912" y="2085846"/>
                        <a:ext cx="5017103" cy="143179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D044264-687D-C02B-B2E3-188AE9887161}"/>
              </a:ext>
            </a:extLst>
          </p:cNvPr>
          <p:cNvGraphicFramePr>
            <a:graphicFrameLocks noChangeAspect="1"/>
          </p:cNvGraphicFramePr>
          <p:nvPr>
            <p:extLst>
              <p:ext uri="{D42A27DB-BD31-4B8C-83A1-F6EECF244321}">
                <p14:modId xmlns:p14="http://schemas.microsoft.com/office/powerpoint/2010/main" val="1499063557"/>
              </p:ext>
            </p:extLst>
          </p:nvPr>
        </p:nvGraphicFramePr>
        <p:xfrm>
          <a:off x="438912" y="3868134"/>
          <a:ext cx="5049159" cy="694535"/>
        </p:xfrm>
        <a:graphic>
          <a:graphicData uri="http://schemas.openxmlformats.org/presentationml/2006/ole">
            <mc:AlternateContent xmlns:mc="http://schemas.openxmlformats.org/markup-compatibility/2006">
              <mc:Choice xmlns:v="urn:schemas-microsoft-com:vml" Requires="v">
                <p:oleObj name="Worksheet" r:id="rId5" imgW="4362399" imgH="600191" progId="Excel.Sheet.12">
                  <p:embed/>
                </p:oleObj>
              </mc:Choice>
              <mc:Fallback>
                <p:oleObj name="Worksheet" r:id="rId5" imgW="4362399" imgH="600191" progId="Excel.Sheet.12">
                  <p:embed/>
                  <p:pic>
                    <p:nvPicPr>
                      <p:cNvPr id="7" name="Object 6">
                        <a:extLst>
                          <a:ext uri="{FF2B5EF4-FFF2-40B4-BE49-F238E27FC236}">
                            <a16:creationId xmlns:a16="http://schemas.microsoft.com/office/drawing/2014/main" id="{CD044264-687D-C02B-B2E3-188AE9887161}"/>
                          </a:ext>
                        </a:extLst>
                      </p:cNvPr>
                      <p:cNvPicPr/>
                      <p:nvPr/>
                    </p:nvPicPr>
                    <p:blipFill>
                      <a:blip r:embed="rId6"/>
                      <a:stretch>
                        <a:fillRect/>
                      </a:stretch>
                    </p:blipFill>
                    <p:spPr>
                      <a:xfrm>
                        <a:off x="438912" y="3868134"/>
                        <a:ext cx="5049159" cy="69453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5AA99F5-A39B-CEDE-F83F-994600658696}"/>
              </a:ext>
            </a:extLst>
          </p:cNvPr>
          <p:cNvGraphicFramePr>
            <a:graphicFrameLocks noChangeAspect="1"/>
          </p:cNvGraphicFramePr>
          <p:nvPr>
            <p:extLst>
              <p:ext uri="{D42A27DB-BD31-4B8C-83A1-F6EECF244321}">
                <p14:modId xmlns:p14="http://schemas.microsoft.com/office/powerpoint/2010/main" val="2175106066"/>
              </p:ext>
            </p:extLst>
          </p:nvPr>
        </p:nvGraphicFramePr>
        <p:xfrm>
          <a:off x="6254448" y="2085846"/>
          <a:ext cx="5017103" cy="1431795"/>
        </p:xfrm>
        <a:graphic>
          <a:graphicData uri="http://schemas.openxmlformats.org/presentationml/2006/ole">
            <mc:AlternateContent xmlns:mc="http://schemas.openxmlformats.org/markup-compatibility/2006">
              <mc:Choice xmlns:v="urn:schemas-microsoft-com:vml" Requires="v">
                <p:oleObj name="Worksheet" r:id="rId7" imgW="4105257" imgH="1171536" progId="Excel.Sheet.12">
                  <p:embed/>
                </p:oleObj>
              </mc:Choice>
              <mc:Fallback>
                <p:oleObj name="Worksheet" r:id="rId7" imgW="4105257" imgH="1171536" progId="Excel.Sheet.12">
                  <p:embed/>
                  <p:pic>
                    <p:nvPicPr>
                      <p:cNvPr id="8" name="Object 7">
                        <a:extLst>
                          <a:ext uri="{FF2B5EF4-FFF2-40B4-BE49-F238E27FC236}">
                            <a16:creationId xmlns:a16="http://schemas.microsoft.com/office/drawing/2014/main" id="{65AA99F5-A39B-CEDE-F83F-994600658696}"/>
                          </a:ext>
                        </a:extLst>
                      </p:cNvPr>
                      <p:cNvPicPr/>
                      <p:nvPr/>
                    </p:nvPicPr>
                    <p:blipFill>
                      <a:blip r:embed="rId8"/>
                      <a:stretch>
                        <a:fillRect/>
                      </a:stretch>
                    </p:blipFill>
                    <p:spPr>
                      <a:xfrm>
                        <a:off x="6254448" y="2085846"/>
                        <a:ext cx="5017103" cy="14317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BA8559C-8687-FADE-ADA8-3DFA373A0600}"/>
              </a:ext>
            </a:extLst>
          </p:cNvPr>
          <p:cNvGraphicFramePr>
            <a:graphicFrameLocks noChangeAspect="1"/>
          </p:cNvGraphicFramePr>
          <p:nvPr>
            <p:extLst>
              <p:ext uri="{D42A27DB-BD31-4B8C-83A1-F6EECF244321}">
                <p14:modId xmlns:p14="http://schemas.microsoft.com/office/powerpoint/2010/main" val="2661909785"/>
              </p:ext>
            </p:extLst>
          </p:nvPr>
        </p:nvGraphicFramePr>
        <p:xfrm>
          <a:off x="6254447" y="3852279"/>
          <a:ext cx="4949999" cy="464738"/>
        </p:xfrm>
        <a:graphic>
          <a:graphicData uri="http://schemas.openxmlformats.org/presentationml/2006/ole">
            <mc:AlternateContent xmlns:mc="http://schemas.openxmlformats.org/markup-compatibility/2006">
              <mc:Choice xmlns:v="urn:schemas-microsoft-com:vml" Requires="v">
                <p:oleObj name="Worksheet" r:id="rId9" imgW="4362399" imgH="409742" progId="Excel.Sheet.12">
                  <p:embed/>
                </p:oleObj>
              </mc:Choice>
              <mc:Fallback>
                <p:oleObj name="Worksheet" r:id="rId9" imgW="4362399" imgH="409742" progId="Excel.Sheet.12">
                  <p:embed/>
                  <p:pic>
                    <p:nvPicPr>
                      <p:cNvPr id="11" name="Object 10">
                        <a:extLst>
                          <a:ext uri="{FF2B5EF4-FFF2-40B4-BE49-F238E27FC236}">
                            <a16:creationId xmlns:a16="http://schemas.microsoft.com/office/drawing/2014/main" id="{6BA8559C-8687-FADE-ADA8-3DFA373A0600}"/>
                          </a:ext>
                        </a:extLst>
                      </p:cNvPr>
                      <p:cNvPicPr/>
                      <p:nvPr/>
                    </p:nvPicPr>
                    <p:blipFill>
                      <a:blip r:embed="rId10"/>
                      <a:stretch>
                        <a:fillRect/>
                      </a:stretch>
                    </p:blipFill>
                    <p:spPr>
                      <a:xfrm>
                        <a:off x="6254447" y="3852279"/>
                        <a:ext cx="4949999" cy="464738"/>
                      </a:xfrm>
                      <a:prstGeom prst="rect">
                        <a:avLst/>
                      </a:prstGeom>
                    </p:spPr>
                  </p:pic>
                </p:oleObj>
              </mc:Fallback>
            </mc:AlternateContent>
          </a:graphicData>
        </a:graphic>
      </p:graphicFrame>
    </p:spTree>
    <p:extLst>
      <p:ext uri="{BB962C8B-B14F-4D97-AF65-F5344CB8AC3E}">
        <p14:creationId xmlns:p14="http://schemas.microsoft.com/office/powerpoint/2010/main" val="77450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EB50-5C47-55F2-A45B-925A6DB93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4A9F1-A6B3-89DE-034D-732E01918C97}"/>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B9B2561-DEC3-9C73-C523-B1F866B7A470}"/>
              </a:ext>
            </a:extLst>
          </p:cNvPr>
          <p:cNvSpPr>
            <a:spLocks noGrp="1"/>
          </p:cNvSpPr>
          <p:nvPr>
            <p:ph sz="half" idx="1"/>
          </p:nvPr>
        </p:nvSpPr>
        <p:spPr>
          <a:xfrm>
            <a:off x="438911" y="1472184"/>
            <a:ext cx="9746097" cy="3787973"/>
          </a:xfrm>
        </p:spPr>
        <p:txBody>
          <a:bodyPr>
            <a:normAutofit/>
          </a:bodyPr>
          <a:lstStyle/>
          <a:p>
            <a:pPr marL="285750" indent="-285750">
              <a:buFont typeface="Arial" panose="020B0604020202020204" pitchFamily="34" charset="0"/>
              <a:buChar char="•"/>
            </a:pPr>
            <a:r>
              <a:rPr lang="en-US" sz="2000" dirty="0"/>
              <a:t>Intimate Partner Violence has majority homicide as manner of death</a:t>
            </a:r>
          </a:p>
          <a:p>
            <a:r>
              <a:rPr lang="en-US" sz="2000" dirty="0"/>
              <a:t> </a:t>
            </a:r>
          </a:p>
          <a:p>
            <a:pPr marL="285750" indent="-285750">
              <a:buFont typeface="Arial" panose="020B0604020202020204" pitchFamily="34" charset="0"/>
              <a:buChar char="•"/>
            </a:pPr>
            <a:r>
              <a:rPr lang="en-US" sz="2000" dirty="0"/>
              <a:t>Intimate Partner Problem has majority suicide as manner of death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Could the ED visits have gone down due to less beds available during COVID?</a:t>
            </a:r>
          </a:p>
          <a:p>
            <a:pPr marL="515938" lvl="1" indent="-285750"/>
            <a:r>
              <a:rPr lang="en-US" sz="2000" dirty="0"/>
              <a:t>Other possibility: Young adult relationships were not able to see each other during lockdown i.e. at school, events, etc.</a:t>
            </a:r>
          </a:p>
        </p:txBody>
      </p:sp>
      <p:sp>
        <p:nvSpPr>
          <p:cNvPr id="5" name="Slide Number Placeholder 4">
            <a:extLst>
              <a:ext uri="{FF2B5EF4-FFF2-40B4-BE49-F238E27FC236}">
                <a16:creationId xmlns:a16="http://schemas.microsoft.com/office/drawing/2014/main" id="{4086B321-7359-6CA6-5FF9-78BCF0F353FB}"/>
              </a:ext>
            </a:extLst>
          </p:cNvPr>
          <p:cNvSpPr>
            <a:spLocks noGrp="1"/>
          </p:cNvSpPr>
          <p:nvPr>
            <p:ph type="sldNum" sz="quarter" idx="12"/>
          </p:nvPr>
        </p:nvSpPr>
        <p:spPr/>
        <p:txBody>
          <a:bodyPr/>
          <a:lstStyle/>
          <a:p>
            <a:fld id="{2C1798A1-548B-2F4F-A949-0B360C421755}" type="slidenum">
              <a:rPr lang="en-US" smtClean="0"/>
              <a:t>20</a:t>
            </a:fld>
            <a:endParaRPr lang="en-US"/>
          </a:p>
        </p:txBody>
      </p:sp>
    </p:spTree>
    <p:extLst>
      <p:ext uri="{BB962C8B-B14F-4D97-AF65-F5344CB8AC3E}">
        <p14:creationId xmlns:p14="http://schemas.microsoft.com/office/powerpoint/2010/main" val="301660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21</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 Part II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Please comment your email in the chat if you would like to receive access to the IPAC/INVDRS SharePoint folder.</a:t>
            </a:r>
          </a:p>
          <a:p>
            <a:endParaRPr lang="en-US" sz="2400" dirty="0"/>
          </a:p>
          <a:p>
            <a:endParaRPr lang="en-US" sz="2400" dirty="0"/>
          </a:p>
          <a:p>
            <a:r>
              <a:rPr lang="en-US" sz="2400" dirty="0"/>
              <a:t>Sign-ups for 2024 presentations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22</a:t>
            </a:fld>
            <a:endParaRPr lang="en-US" dirty="0">
              <a:solidFill>
                <a:schemeClr val="tx1"/>
              </a:solidFill>
            </a:endParaRPr>
          </a:p>
        </p:txBody>
      </p:sp>
    </p:spTree>
    <p:extLst>
      <p:ext uri="{BB962C8B-B14F-4D97-AF65-F5344CB8AC3E}">
        <p14:creationId xmlns:p14="http://schemas.microsoft.com/office/powerpoint/2010/main" val="13819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2024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23</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3162809773"/>
              </p:ext>
            </p:extLst>
          </p:nvPr>
        </p:nvGraphicFramePr>
        <p:xfrm>
          <a:off x="4156364" y="2020759"/>
          <a:ext cx="4263241" cy="207264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sngStrike" dirty="0">
                          <a:latin typeface="Raleway" pitchFamily="2" charset="0"/>
                        </a:rPr>
                        <a:t>February 9</a:t>
                      </a:r>
                    </a:p>
                  </a:txBody>
                  <a:tcPr/>
                </a:tc>
                <a:extLst>
                  <a:ext uri="{0D108BD9-81ED-4DB2-BD59-A6C34878D82A}">
                    <a16:rowId xmlns:a16="http://schemas.microsoft.com/office/drawing/2014/main" val="3751873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noStrike" dirty="0">
                          <a:latin typeface="Raleway" pitchFamily="2" charset="0"/>
                        </a:rPr>
                        <a:t>May 10</a:t>
                      </a:r>
                    </a:p>
                  </a:txBody>
                  <a:tcPr/>
                </a:tc>
                <a:extLst>
                  <a:ext uri="{0D108BD9-81ED-4DB2-BD59-A6C34878D82A}">
                    <a16:rowId xmlns:a16="http://schemas.microsoft.com/office/drawing/2014/main" val="10496122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noStrike" dirty="0">
                          <a:latin typeface="Raleway" pitchFamily="2" charset="0"/>
                        </a:rPr>
                        <a:t>August 9</a:t>
                      </a:r>
                    </a:p>
                  </a:txBody>
                  <a:tcPr/>
                </a:tc>
                <a:extLst>
                  <a:ext uri="{0D108BD9-81ED-4DB2-BD59-A6C34878D82A}">
                    <a16:rowId xmlns:a16="http://schemas.microsoft.com/office/drawing/2014/main" val="4211797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8</a:t>
                      </a:r>
                    </a:p>
                  </a:txBody>
                  <a:tcPr/>
                </a:tc>
                <a:extLst>
                  <a:ext uri="{0D108BD9-81ED-4DB2-BD59-A6C34878D82A}">
                    <a16:rowId xmlns:a16="http://schemas.microsoft.com/office/drawing/2014/main" val="95288323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24</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3767520394"/>
              </p:ext>
            </p:extLst>
          </p:nvPr>
        </p:nvGraphicFramePr>
        <p:xfrm>
          <a:off x="1827189" y="1878256"/>
          <a:ext cx="8537622" cy="146812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08753">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msprecher@health.in.gov</a:t>
                      </a:r>
                    </a:p>
                  </a:txBody>
                  <a:tcPr/>
                </a:tc>
                <a:extLst>
                  <a:ext uri="{0D108BD9-81ED-4DB2-BD59-A6C34878D82A}">
                    <a16:rowId xmlns:a16="http://schemas.microsoft.com/office/drawing/2014/main" val="1642239249"/>
                  </a:ext>
                </a:extLst>
              </a:tr>
              <a:tr h="308753">
                <a:tc>
                  <a:txBody>
                    <a:bodyPr/>
                    <a:lstStyle/>
                    <a:p>
                      <a:r>
                        <a:rPr lang="en-US" dirty="0">
                          <a:latin typeface="Raleway" pitchFamily="2" charset="0"/>
                        </a:rPr>
                        <a:t>Annika Barce</a:t>
                      </a:r>
                    </a:p>
                  </a:txBody>
                  <a:tcPr/>
                </a:tc>
                <a:tc>
                  <a:txBody>
                    <a:bodyPr/>
                    <a:lstStyle/>
                    <a:p>
                      <a:r>
                        <a:rPr lang="en-US" dirty="0">
                          <a:latin typeface="Raleway" pitchFamily="2" charset="0"/>
                        </a:rPr>
                        <a:t>317-234-3265</a:t>
                      </a:r>
                    </a:p>
                  </a:txBody>
                  <a:tcPr/>
                </a:tc>
                <a:tc>
                  <a:txBody>
                    <a:bodyPr/>
                    <a:lstStyle/>
                    <a:p>
                      <a:r>
                        <a:rPr lang="en-US" dirty="0">
                          <a:latin typeface="Raleway" pitchFamily="2" charset="0"/>
                        </a:rPr>
                        <a:t>abarce@health.in.gov</a:t>
                      </a:r>
                    </a:p>
                  </a:txBody>
                  <a:tcPr/>
                </a:tc>
                <a:extLst>
                  <a:ext uri="{0D108BD9-81ED-4DB2-BD59-A6C34878D82A}">
                    <a16:rowId xmlns:a16="http://schemas.microsoft.com/office/drawing/2014/main" val="1518567090"/>
                  </a:ext>
                </a:extLst>
              </a:tr>
              <a:tr h="308753">
                <a:tc>
                  <a:txBody>
                    <a:bodyPr/>
                    <a:lstStyle/>
                    <a:p>
                      <a:r>
                        <a:rPr lang="en-US" dirty="0">
                          <a:latin typeface="Raleway" pitchFamily="2" charset="0"/>
                        </a:rPr>
                        <a:t>Wendy Waldman</a:t>
                      </a:r>
                    </a:p>
                  </a:txBody>
                  <a:tcPr/>
                </a:tc>
                <a:tc>
                  <a:txBody>
                    <a:bodyPr/>
                    <a:lstStyle/>
                    <a:p>
                      <a:r>
                        <a:rPr lang="en-US" dirty="0">
                          <a:latin typeface="Raleway" pitchFamily="2" charset="0"/>
                        </a:rPr>
                        <a:t>317-329-2235</a:t>
                      </a:r>
                    </a:p>
                  </a:txBody>
                  <a:tcPr/>
                </a:tc>
                <a:tc>
                  <a:txBody>
                    <a:bodyPr/>
                    <a:lstStyle/>
                    <a:p>
                      <a:r>
                        <a:rPr lang="en-US" dirty="0">
                          <a:latin typeface="Raleway" pitchFamily="2" charset="0"/>
                        </a:rPr>
                        <a:t>wenwaldm@iu.edu</a:t>
                      </a:r>
                    </a:p>
                  </a:txBody>
                  <a:tcPr/>
                </a:tc>
                <a:extLst>
                  <a:ext uri="{0D108BD9-81ED-4DB2-BD59-A6C34878D82A}">
                    <a16:rowId xmlns:a16="http://schemas.microsoft.com/office/drawing/2014/main" val="1339876837"/>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Program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Surveillance and Evaluation Director</a:t>
            </a:r>
          </a:p>
          <a:p>
            <a:pPr marL="1087438" lvl="2" indent="-457200"/>
            <a:r>
              <a:rPr lang="en-US" sz="2800" dirty="0"/>
              <a:t>Lauren Milroy</a:t>
            </a:r>
          </a:p>
          <a:p>
            <a:pPr marL="687388" lvl="1" indent="-457200"/>
            <a:r>
              <a:rPr lang="en-US" sz="3000" dirty="0"/>
              <a:t>Clinical Director</a:t>
            </a:r>
          </a:p>
          <a:p>
            <a:pPr marL="1087438" lvl="2" indent="-457200"/>
            <a:r>
              <a:rPr lang="en-US" sz="2800" dirty="0"/>
              <a:t>Vince </a:t>
            </a:r>
            <a:r>
              <a:rPr lang="en-US" sz="2800" dirty="0" err="1"/>
              <a:t>Benchino</a:t>
            </a:r>
            <a:endParaRPr lang="en-US" sz="2800" dirty="0"/>
          </a:p>
          <a:p>
            <a:pPr marL="687388" lvl="1" indent="-457200"/>
            <a:r>
              <a:rPr lang="en-US" sz="3000" dirty="0"/>
              <a:t>Trauma System Registry Epidemiologist</a:t>
            </a:r>
          </a:p>
          <a:p>
            <a:pPr marL="1087438" lvl="2" indent="-457200"/>
            <a:r>
              <a:rPr lang="en-US" sz="2800" dirty="0"/>
              <a:t>VACANT</a:t>
            </a:r>
          </a:p>
          <a:p>
            <a:pPr lvl="2" indent="0">
              <a:buNone/>
            </a:pPr>
            <a:endParaRPr lang="en-US" sz="2200" dirty="0">
              <a:highlight>
                <a:srgbClr val="00FFFF"/>
              </a:highlight>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391130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lnSpcReduction="10000"/>
          </a:bodyPr>
          <a:lstStyle/>
          <a:p>
            <a:r>
              <a:rPr lang="en-US" sz="2400" b="1" dirty="0"/>
              <a:t>February</a:t>
            </a:r>
          </a:p>
          <a:p>
            <a:pPr marL="342900" indent="-342900">
              <a:buFont typeface="Arial" panose="020B0604020202020204" pitchFamily="34" charset="0"/>
              <a:buChar char="•"/>
            </a:pPr>
            <a:r>
              <a:rPr lang="en-US" sz="2000" dirty="0"/>
              <a:t>Teen Dating Violence Awareness Month</a:t>
            </a:r>
          </a:p>
          <a:p>
            <a:pPr marL="342900" indent="-342900">
              <a:buFont typeface="Arial" panose="020B0604020202020204" pitchFamily="34" charset="0"/>
              <a:buChar char="•"/>
            </a:pPr>
            <a:r>
              <a:rPr lang="en-US" sz="2000" dirty="0"/>
              <a:t>Burn Awareness Week</a:t>
            </a:r>
          </a:p>
          <a:p>
            <a:pPr marL="573088" lvl="1" indent="-342900"/>
            <a:r>
              <a:rPr lang="en-US" dirty="0"/>
              <a:t>February 5-9</a:t>
            </a:r>
          </a:p>
          <a:p>
            <a:endParaRPr lang="en-US" sz="2000" dirty="0"/>
          </a:p>
          <a:p>
            <a:r>
              <a:rPr lang="en-US" sz="2400" b="1" dirty="0"/>
              <a:t>March</a:t>
            </a:r>
          </a:p>
          <a:p>
            <a:pPr marL="342900" indent="-342900">
              <a:buFont typeface="Arial" panose="020B0604020202020204" pitchFamily="34" charset="0"/>
              <a:buChar char="•"/>
            </a:pPr>
            <a:r>
              <a:rPr lang="en-US" sz="2000" dirty="0"/>
              <a:t>Traumatic Brain Injury Awareness Month</a:t>
            </a:r>
          </a:p>
          <a:p>
            <a:pPr marL="342900" indent="-342900">
              <a:buFont typeface="Arial" panose="020B0604020202020204" pitchFamily="34" charset="0"/>
              <a:buChar char="•"/>
            </a:pPr>
            <a:r>
              <a:rPr lang="en-US" sz="2000" dirty="0"/>
              <a:t>National Poison Prevention Week</a:t>
            </a:r>
          </a:p>
          <a:p>
            <a:pPr marL="573088" lvl="1" indent="-342900"/>
            <a:r>
              <a:rPr lang="en-US" dirty="0"/>
              <a:t>March 17 – 23</a:t>
            </a:r>
          </a:p>
          <a:p>
            <a:pPr marL="342900" indent="-342900">
              <a:buFont typeface="Arial" panose="020B0604020202020204" pitchFamily="34" charset="0"/>
              <a:buChar char="•"/>
            </a:pPr>
            <a:r>
              <a:rPr lang="en-US" sz="2000" dirty="0"/>
              <a:t>National Drug and Alcohol Facts Week</a:t>
            </a:r>
          </a:p>
          <a:p>
            <a:pPr marL="573088" lvl="1" indent="-342900"/>
            <a:r>
              <a:rPr lang="en-US" dirty="0"/>
              <a:t>March 18 - 24</a:t>
            </a:r>
          </a:p>
          <a:p>
            <a:endParaRPr lang="en-US" sz="2400" b="1"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lnSpcReduction="10000"/>
          </a:bodyPr>
          <a:lstStyle/>
          <a:p>
            <a:r>
              <a:rPr lang="en-US" sz="2400" b="1" dirty="0"/>
              <a:t>April</a:t>
            </a:r>
          </a:p>
          <a:p>
            <a:pPr marL="342900" indent="-342900">
              <a:buFont typeface="Arial" panose="020B0604020202020204" pitchFamily="34" charset="0"/>
              <a:buChar char="•"/>
            </a:pPr>
            <a:r>
              <a:rPr lang="en-US" sz="2000" dirty="0"/>
              <a:t>Sexual Assault Awareness and Prevention Month</a:t>
            </a:r>
          </a:p>
          <a:p>
            <a:pPr marL="342900" indent="-342900">
              <a:buFont typeface="Arial" panose="020B0604020202020204" pitchFamily="34" charset="0"/>
              <a:buChar char="•"/>
            </a:pPr>
            <a:r>
              <a:rPr lang="en-US" sz="2000" dirty="0"/>
              <a:t>Youth Sports Safety Month</a:t>
            </a:r>
          </a:p>
          <a:p>
            <a:pPr marL="342900" indent="-342900">
              <a:buFont typeface="Arial" panose="020B0604020202020204" pitchFamily="34" charset="0"/>
              <a:buChar char="•"/>
            </a:pPr>
            <a:r>
              <a:rPr lang="en-US" sz="2000" dirty="0"/>
              <a:t>Distracted Driving Awareness Month</a:t>
            </a:r>
          </a:p>
          <a:p>
            <a:pPr marL="342900" indent="-342900">
              <a:buFont typeface="Arial" panose="020B0604020202020204" pitchFamily="34" charset="0"/>
              <a:buChar char="•"/>
            </a:pPr>
            <a:r>
              <a:rPr lang="en-US" sz="2000" dirty="0"/>
              <a:t>National Public Health Week</a:t>
            </a:r>
          </a:p>
          <a:p>
            <a:pPr marL="573088" lvl="1" indent="-342900"/>
            <a:r>
              <a:rPr lang="en-US" dirty="0"/>
              <a:t>April 1 - 7</a:t>
            </a:r>
          </a:p>
          <a:p>
            <a:pPr marL="342900" indent="-342900">
              <a:buFont typeface="Arial" panose="020B0604020202020204" pitchFamily="34" charset="0"/>
              <a:buChar char="•"/>
            </a:pPr>
            <a:r>
              <a:rPr lang="en-US" sz="2000" dirty="0"/>
              <a:t>National Prescription Drug Take Back Day</a:t>
            </a:r>
          </a:p>
          <a:p>
            <a:pPr marL="573088" lvl="1" indent="-342900"/>
            <a:r>
              <a:rPr lang="en-US" dirty="0"/>
              <a:t>April 27</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268051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D6-B292-4387-AEE8-952ACA193514}"/>
              </a:ext>
            </a:extLst>
          </p:cNvPr>
          <p:cNvSpPr>
            <a:spLocks noGrp="1"/>
          </p:cNvSpPr>
          <p:nvPr>
            <p:ph type="ctrTitle"/>
          </p:nvPr>
        </p:nvSpPr>
        <p:spPr>
          <a:xfrm>
            <a:off x="5430279" y="2080801"/>
            <a:ext cx="6141961" cy="1089529"/>
          </a:xfrm>
        </p:spPr>
        <p:txBody>
          <a:bodyPr/>
          <a:lstStyle/>
          <a:p>
            <a:r>
              <a:rPr lang="en-US" dirty="0"/>
              <a:t>Traumatic Brain Injuries</a:t>
            </a:r>
          </a:p>
        </p:txBody>
      </p:sp>
      <p:sp>
        <p:nvSpPr>
          <p:cNvPr id="3" name="Text Placeholder 2">
            <a:extLst>
              <a:ext uri="{FF2B5EF4-FFF2-40B4-BE49-F238E27FC236}">
                <a16:creationId xmlns:a16="http://schemas.microsoft.com/office/drawing/2014/main" id="{D6DFE8D0-5F26-491D-AE7B-DC2A1DC5DBF8}"/>
              </a:ext>
            </a:extLst>
          </p:cNvPr>
          <p:cNvSpPr>
            <a:spLocks noGrp="1"/>
          </p:cNvSpPr>
          <p:nvPr>
            <p:ph type="body" sz="quarter" idx="11"/>
          </p:nvPr>
        </p:nvSpPr>
        <p:spPr>
          <a:xfrm>
            <a:off x="5430279" y="4337097"/>
            <a:ext cx="6432297" cy="1481669"/>
          </a:xfrm>
        </p:spPr>
        <p:txBody>
          <a:bodyPr/>
          <a:lstStyle/>
          <a:p>
            <a:r>
              <a:rPr lang="en-US" dirty="0"/>
              <a:t>Annika Barce</a:t>
            </a:r>
          </a:p>
          <a:p>
            <a:r>
              <a:rPr lang="en-US" dirty="0"/>
              <a:t>Injury Prevention Epidemiologist</a:t>
            </a:r>
          </a:p>
        </p:txBody>
      </p:sp>
    </p:spTree>
    <p:extLst>
      <p:ext uri="{BB962C8B-B14F-4D97-AF65-F5344CB8AC3E}">
        <p14:creationId xmlns:p14="http://schemas.microsoft.com/office/powerpoint/2010/main" val="43378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lstStyle/>
          <a:p>
            <a:r>
              <a:rPr lang="en-US" dirty="0"/>
              <a:t>TBI ED Visits, 2018-2022</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7</a:t>
            </a:fld>
            <a:endParaRPr lang="en-US"/>
          </a:p>
        </p:txBody>
      </p:sp>
      <p:graphicFrame>
        <p:nvGraphicFramePr>
          <p:cNvPr id="6" name="Chart 5">
            <a:extLst>
              <a:ext uri="{FF2B5EF4-FFF2-40B4-BE49-F238E27FC236}">
                <a16:creationId xmlns:a16="http://schemas.microsoft.com/office/drawing/2014/main" id="{886A601F-E1FC-C83E-C8AE-E6C25209C343}"/>
              </a:ext>
            </a:extLst>
          </p:cNvPr>
          <p:cNvGraphicFramePr>
            <a:graphicFrameLocks/>
          </p:cNvGraphicFramePr>
          <p:nvPr>
            <p:extLst>
              <p:ext uri="{D42A27DB-BD31-4B8C-83A1-F6EECF244321}">
                <p14:modId xmlns:p14="http://schemas.microsoft.com/office/powerpoint/2010/main" val="694120697"/>
              </p:ext>
            </p:extLst>
          </p:nvPr>
        </p:nvGraphicFramePr>
        <p:xfrm>
          <a:off x="1983495" y="1390815"/>
          <a:ext cx="822500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539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p:txBody>
          <a:bodyPr/>
          <a:lstStyle/>
          <a:p>
            <a:r>
              <a:rPr lang="en-US" dirty="0"/>
              <a:t>TBI Hospitalizations, 2018-2022</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8</a:t>
            </a:fld>
            <a:endParaRPr lang="en-US"/>
          </a:p>
        </p:txBody>
      </p:sp>
      <p:graphicFrame>
        <p:nvGraphicFramePr>
          <p:cNvPr id="3" name="Chart 2">
            <a:extLst>
              <a:ext uri="{FF2B5EF4-FFF2-40B4-BE49-F238E27FC236}">
                <a16:creationId xmlns:a16="http://schemas.microsoft.com/office/drawing/2014/main" id="{624B1EC8-6BB1-6A9B-0568-003BD7DE5E31}"/>
              </a:ext>
            </a:extLst>
          </p:cNvPr>
          <p:cNvGraphicFramePr>
            <a:graphicFrameLocks/>
          </p:cNvGraphicFramePr>
          <p:nvPr>
            <p:extLst>
              <p:ext uri="{D42A27DB-BD31-4B8C-83A1-F6EECF244321}">
                <p14:modId xmlns:p14="http://schemas.microsoft.com/office/powerpoint/2010/main" val="3557290170"/>
              </p:ext>
            </p:extLst>
          </p:nvPr>
        </p:nvGraphicFramePr>
        <p:xfrm>
          <a:off x="1981200" y="1456365"/>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26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84BC-7FFC-96F9-D11F-7D7EFE796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AB4-5686-0B35-D4D1-2134E71ACE37}"/>
              </a:ext>
            </a:extLst>
          </p:cNvPr>
          <p:cNvSpPr>
            <a:spLocks noGrp="1"/>
          </p:cNvSpPr>
          <p:nvPr>
            <p:ph type="title"/>
          </p:nvPr>
        </p:nvSpPr>
        <p:spPr>
          <a:xfrm>
            <a:off x="436880" y="254289"/>
            <a:ext cx="10916920" cy="756565"/>
          </a:xfrm>
        </p:spPr>
        <p:txBody>
          <a:bodyPr>
            <a:normAutofit fontScale="90000"/>
          </a:bodyPr>
          <a:lstStyle/>
          <a:p>
            <a:r>
              <a:rPr lang="en-US" dirty="0"/>
              <a:t>TBI ED Visits &amp; Hospitalizations </a:t>
            </a:r>
            <a:br>
              <a:rPr lang="en-US" dirty="0"/>
            </a:br>
            <a:r>
              <a:rPr lang="en-US" dirty="0"/>
              <a:t>by Sex and Age Group, 2022</a:t>
            </a:r>
          </a:p>
        </p:txBody>
      </p:sp>
      <p:sp>
        <p:nvSpPr>
          <p:cNvPr id="5" name="Slide Number Placeholder 4">
            <a:extLst>
              <a:ext uri="{FF2B5EF4-FFF2-40B4-BE49-F238E27FC236}">
                <a16:creationId xmlns:a16="http://schemas.microsoft.com/office/drawing/2014/main" id="{0F8C2F76-78E0-0B4D-1E85-8E8E5C9D700A}"/>
              </a:ext>
            </a:extLst>
          </p:cNvPr>
          <p:cNvSpPr>
            <a:spLocks noGrp="1"/>
          </p:cNvSpPr>
          <p:nvPr>
            <p:ph type="sldNum" sz="quarter" idx="12"/>
          </p:nvPr>
        </p:nvSpPr>
        <p:spPr/>
        <p:txBody>
          <a:bodyPr/>
          <a:lstStyle/>
          <a:p>
            <a:fld id="{2C1798A1-548B-2F4F-A949-0B360C421755}" type="slidenum">
              <a:rPr lang="en-US" smtClean="0"/>
              <a:t>9</a:t>
            </a:fld>
            <a:endParaRPr lang="en-US"/>
          </a:p>
        </p:txBody>
      </p:sp>
      <p:graphicFrame>
        <p:nvGraphicFramePr>
          <p:cNvPr id="3" name="Chart 2">
            <a:extLst>
              <a:ext uri="{FF2B5EF4-FFF2-40B4-BE49-F238E27FC236}">
                <a16:creationId xmlns:a16="http://schemas.microsoft.com/office/drawing/2014/main" id="{8843332E-8DB4-78B7-BE56-EC0D98FEA143}"/>
              </a:ext>
            </a:extLst>
          </p:cNvPr>
          <p:cNvGraphicFramePr>
            <a:graphicFrameLocks/>
          </p:cNvGraphicFramePr>
          <p:nvPr>
            <p:extLst>
              <p:ext uri="{D42A27DB-BD31-4B8C-83A1-F6EECF244321}">
                <p14:modId xmlns:p14="http://schemas.microsoft.com/office/powerpoint/2010/main" val="1970308559"/>
              </p:ext>
            </p:extLst>
          </p:nvPr>
        </p:nvGraphicFramePr>
        <p:xfrm>
          <a:off x="214053" y="1782695"/>
          <a:ext cx="530352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4D659F9-0386-9CAB-5A77-82538C36548B}"/>
              </a:ext>
            </a:extLst>
          </p:cNvPr>
          <p:cNvGraphicFramePr>
            <a:graphicFrameLocks/>
          </p:cNvGraphicFramePr>
          <p:nvPr>
            <p:extLst>
              <p:ext uri="{D42A27DB-BD31-4B8C-83A1-F6EECF244321}">
                <p14:modId xmlns:p14="http://schemas.microsoft.com/office/powerpoint/2010/main" val="2335169084"/>
              </p:ext>
            </p:extLst>
          </p:nvPr>
        </p:nvGraphicFramePr>
        <p:xfrm>
          <a:off x="6096000" y="1782695"/>
          <a:ext cx="53035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802551"/>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 id="{1E9FE7A0-6DC4-4B55-A3B3-CC9B5A5379ED}" vid="{BA0F4110-4EF9-48CC-BF94-C783594747A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PowerPoint2020</Template>
  <TotalTime>17125</TotalTime>
  <Words>838</Words>
  <Application>Microsoft Office PowerPoint</Application>
  <PresentationFormat>Widescreen</PresentationFormat>
  <Paragraphs>167</Paragraphs>
  <Slides>24</Slides>
  <Notes>11</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24</vt:i4>
      </vt:variant>
    </vt:vector>
  </HeadingPairs>
  <TitlesOfParts>
    <vt:vector size="44" baseType="lpstr">
      <vt:lpstr>MS PGothic</vt:lpstr>
      <vt:lpstr>Arial</vt:lpstr>
      <vt:lpstr>Calibri</vt:lpstr>
      <vt:lpstr>Courier New</vt:lpstr>
      <vt:lpstr>Myriad Web Pro</vt:lpstr>
      <vt:lpstr>News Gothic MT</vt:lpstr>
      <vt:lpstr>Raleway</vt:lpstr>
      <vt:lpstr>Raleway Light</vt:lpstr>
      <vt:lpstr>Raleway SemiBold</vt:lpstr>
      <vt:lpstr>Segoe UI</vt:lpstr>
      <vt:lpstr>System Font Regular</vt:lpstr>
      <vt:lpstr>Wingdings</vt:lpstr>
      <vt:lpstr>Office Theme</vt:lpstr>
      <vt:lpstr>NCEH_ATSDR_combined</vt:lpstr>
      <vt:lpstr>1_Office Theme</vt:lpstr>
      <vt:lpstr>Custom Design</vt:lpstr>
      <vt:lpstr>1_Custom Design</vt:lpstr>
      <vt:lpstr>3_Office Theme</vt:lpstr>
      <vt:lpstr>2_Office Theme</vt:lpstr>
      <vt:lpstr>Worksheet</vt:lpstr>
      <vt:lpstr>Injury prevention advisory council (IPAC) &amp; Indiana violent death reporting system (INVDRS) Meeting</vt:lpstr>
      <vt:lpstr>PowerPoint Presentation</vt:lpstr>
      <vt:lpstr>Round Robin and Introductions (in chat)</vt:lpstr>
      <vt:lpstr>Program Updates</vt:lpstr>
      <vt:lpstr>Upcoming Events</vt:lpstr>
      <vt:lpstr>Traumatic Brain Injuries</vt:lpstr>
      <vt:lpstr>TBI ED Visits, 2018-2022</vt:lpstr>
      <vt:lpstr>TBI Hospitalizations, 2018-2022</vt:lpstr>
      <vt:lpstr>TBI ED Visits &amp; Hospitalizations  by Sex and Age Group, 2022</vt:lpstr>
      <vt:lpstr>Percentage of Annual TBI-Related Deaths, Hospitalizations and Emergency Department Visits, by Age, in Indiana, 2022</vt:lpstr>
      <vt:lpstr>Percentage of Annual TBI-Related Deaths, Hospitalizations and Emergency Department Visits, by External Cause, in Indiana, 2022</vt:lpstr>
      <vt:lpstr>TBI ED Visits by Month, Ages 5-24</vt:lpstr>
      <vt:lpstr>TBI ED Visits by Month, Ages 65+</vt:lpstr>
      <vt:lpstr>Brain injury awareness month</vt:lpstr>
      <vt:lpstr>Teen dating violence</vt:lpstr>
      <vt:lpstr>ED Visits for Assault in Indiana by Year and Age Groups</vt:lpstr>
      <vt:lpstr>Coroner and Law Enforcement Reports</vt:lpstr>
      <vt:lpstr>Intimate Partner Problem in Young Adults</vt:lpstr>
      <vt:lpstr>Intimate Partner Violence in Young Adults</vt:lpstr>
      <vt:lpstr>Key Takeaways</vt:lpstr>
      <vt:lpstr>Discussion </vt:lpstr>
      <vt:lpstr>Discussion – Part II </vt:lpstr>
      <vt:lpstr>2024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Sprecher, Morgan</cp:lastModifiedBy>
  <cp:revision>303</cp:revision>
  <dcterms:created xsi:type="dcterms:W3CDTF">2020-09-14T15:22:06Z</dcterms:created>
  <dcterms:modified xsi:type="dcterms:W3CDTF">2024-02-12T15:01:17Z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