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7"/>
  </p:notesMasterIdLst>
  <p:handoutMasterIdLst>
    <p:handoutMasterId r:id="rId18"/>
  </p:handoutMasterIdLst>
  <p:sldIdLst>
    <p:sldId id="305" r:id="rId5"/>
    <p:sldId id="266" r:id="rId6"/>
    <p:sldId id="267" r:id="rId7"/>
    <p:sldId id="261" r:id="rId8"/>
    <p:sldId id="281" r:id="rId9"/>
    <p:sldId id="262" r:id="rId10"/>
    <p:sldId id="268" r:id="rId11"/>
    <p:sldId id="263" r:id="rId12"/>
    <p:sldId id="307" r:id="rId13"/>
    <p:sldId id="308" r:id="rId14"/>
    <p:sldId id="286" r:id="rId15"/>
    <p:sldId id="310" r:id="rId1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arycha, Valerie S" initials="VW" lastIdx="2" clrIdx="0">
    <p:extLst>
      <p:ext uri="{19B8F6BF-5375-455C-9EA6-DF929625EA0E}">
        <p15:presenceInfo xmlns:p15="http://schemas.microsoft.com/office/powerpoint/2012/main" userId="Warycha, Valerie 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3" autoAdjust="0"/>
    <p:restoredTop sz="94660"/>
  </p:normalViewPr>
  <p:slideViewPr>
    <p:cSldViewPr snapToGrid="0" showGuides="1">
      <p:cViewPr varScale="1">
        <p:scale>
          <a:sx n="139" d="100"/>
          <a:sy n="139" d="100"/>
        </p:scale>
        <p:origin x="100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rycha, Valerie S" userId="e5ed3580-8ece-4be1-ab53-4d80a62114df" providerId="ADAL" clId="{AC63BE7A-9973-4720-8FEA-3A43D4AC2F78}"/>
    <pc:docChg chg="undo custSel addSld delSld modSld sldOrd">
      <pc:chgData name="Warycha, Valerie S" userId="e5ed3580-8ece-4be1-ab53-4d80a62114df" providerId="ADAL" clId="{AC63BE7A-9973-4720-8FEA-3A43D4AC2F78}" dt="2025-02-21T19:48:59.025" v="1648" actId="47"/>
      <pc:docMkLst>
        <pc:docMk/>
      </pc:docMkLst>
      <pc:sldChg chg="del">
        <pc:chgData name="Warycha, Valerie S" userId="e5ed3580-8ece-4be1-ab53-4d80a62114df" providerId="ADAL" clId="{AC63BE7A-9973-4720-8FEA-3A43D4AC2F78}" dt="2025-02-19T19:50:20.073" v="734" actId="47"/>
        <pc:sldMkLst>
          <pc:docMk/>
          <pc:sldMk cId="2879785404" sldId="257"/>
        </pc:sldMkLst>
      </pc:sldChg>
      <pc:sldChg chg="del">
        <pc:chgData name="Warycha, Valerie S" userId="e5ed3580-8ece-4be1-ab53-4d80a62114df" providerId="ADAL" clId="{AC63BE7A-9973-4720-8FEA-3A43D4AC2F78}" dt="2025-02-19T19:50:29.823" v="735" actId="47"/>
        <pc:sldMkLst>
          <pc:docMk/>
          <pc:sldMk cId="1498381206" sldId="258"/>
        </pc:sldMkLst>
      </pc:sldChg>
      <pc:sldChg chg="addSp modSp mod ord">
        <pc:chgData name="Warycha, Valerie S" userId="e5ed3580-8ece-4be1-ab53-4d80a62114df" providerId="ADAL" clId="{AC63BE7A-9973-4720-8FEA-3A43D4AC2F78}" dt="2025-02-19T19:35:19.597" v="729" actId="1076"/>
        <pc:sldMkLst>
          <pc:docMk/>
          <pc:sldMk cId="360820236" sldId="261"/>
        </pc:sldMkLst>
        <pc:spChg chg="mod">
          <ac:chgData name="Warycha, Valerie S" userId="e5ed3580-8ece-4be1-ab53-4d80a62114df" providerId="ADAL" clId="{AC63BE7A-9973-4720-8FEA-3A43D4AC2F78}" dt="2025-02-19T19:34:47.313" v="728"/>
          <ac:spMkLst>
            <pc:docMk/>
            <pc:sldMk cId="360820236" sldId="261"/>
            <ac:spMk id="19459" creationId="{00000000-0000-0000-0000-000000000000}"/>
          </ac:spMkLst>
        </pc:spChg>
        <pc:graphicFrameChg chg="add mod modGraphic">
          <ac:chgData name="Warycha, Valerie S" userId="e5ed3580-8ece-4be1-ab53-4d80a62114df" providerId="ADAL" clId="{AC63BE7A-9973-4720-8FEA-3A43D4AC2F78}" dt="2025-02-19T19:35:19.597" v="729" actId="1076"/>
          <ac:graphicFrameMkLst>
            <pc:docMk/>
            <pc:sldMk cId="360820236" sldId="261"/>
            <ac:graphicFrameMk id="3" creationId="{0CE41AB9-B783-35CF-39DD-AC5648C1AF3F}"/>
          </ac:graphicFrameMkLst>
        </pc:graphicFrameChg>
      </pc:sldChg>
      <pc:sldChg chg="ord">
        <pc:chgData name="Warycha, Valerie S" userId="e5ed3580-8ece-4be1-ab53-4d80a62114df" providerId="ADAL" clId="{AC63BE7A-9973-4720-8FEA-3A43D4AC2F78}" dt="2025-02-19T16:44:26.428" v="188"/>
        <pc:sldMkLst>
          <pc:docMk/>
          <pc:sldMk cId="4080633210" sldId="262"/>
        </pc:sldMkLst>
      </pc:sldChg>
      <pc:sldChg chg="ord">
        <pc:chgData name="Warycha, Valerie S" userId="e5ed3580-8ece-4be1-ab53-4d80a62114df" providerId="ADAL" clId="{AC63BE7A-9973-4720-8FEA-3A43D4AC2F78}" dt="2025-02-19T19:47:35.294" v="731"/>
        <pc:sldMkLst>
          <pc:docMk/>
          <pc:sldMk cId="649861638" sldId="263"/>
        </pc:sldMkLst>
      </pc:sldChg>
      <pc:sldChg chg="ord">
        <pc:chgData name="Warycha, Valerie S" userId="e5ed3580-8ece-4be1-ab53-4d80a62114df" providerId="ADAL" clId="{AC63BE7A-9973-4720-8FEA-3A43D4AC2F78}" dt="2025-02-19T16:42:39.830" v="176"/>
        <pc:sldMkLst>
          <pc:docMk/>
          <pc:sldMk cId="2322965990" sldId="266"/>
        </pc:sldMkLst>
      </pc:sldChg>
      <pc:sldChg chg="ord">
        <pc:chgData name="Warycha, Valerie S" userId="e5ed3580-8ece-4be1-ab53-4d80a62114df" providerId="ADAL" clId="{AC63BE7A-9973-4720-8FEA-3A43D4AC2F78}" dt="2025-02-19T16:43:43.609" v="178"/>
        <pc:sldMkLst>
          <pc:docMk/>
          <pc:sldMk cId="4268566910" sldId="267"/>
        </pc:sldMkLst>
      </pc:sldChg>
      <pc:sldChg chg="ord">
        <pc:chgData name="Warycha, Valerie S" userId="e5ed3580-8ece-4be1-ab53-4d80a62114df" providerId="ADAL" clId="{AC63BE7A-9973-4720-8FEA-3A43D4AC2F78}" dt="2025-02-19T16:44:47.512" v="192"/>
        <pc:sldMkLst>
          <pc:docMk/>
          <pc:sldMk cId="4244413068" sldId="268"/>
        </pc:sldMkLst>
      </pc:sldChg>
      <pc:sldChg chg="ord">
        <pc:chgData name="Warycha, Valerie S" userId="e5ed3580-8ece-4be1-ab53-4d80a62114df" providerId="ADAL" clId="{AC63BE7A-9973-4720-8FEA-3A43D4AC2F78}" dt="2025-02-19T16:44:09.607" v="184"/>
        <pc:sldMkLst>
          <pc:docMk/>
          <pc:sldMk cId="3337243611" sldId="281"/>
        </pc:sldMkLst>
      </pc:sldChg>
      <pc:sldChg chg="ord">
        <pc:chgData name="Warycha, Valerie S" userId="e5ed3580-8ece-4be1-ab53-4d80a62114df" providerId="ADAL" clId="{AC63BE7A-9973-4720-8FEA-3A43D4AC2F78}" dt="2025-02-19T16:45:34.657" v="202"/>
        <pc:sldMkLst>
          <pc:docMk/>
          <pc:sldMk cId="2794317701" sldId="286"/>
        </pc:sldMkLst>
      </pc:sldChg>
      <pc:sldChg chg="del">
        <pc:chgData name="Warycha, Valerie S" userId="e5ed3580-8ece-4be1-ab53-4d80a62114df" providerId="ADAL" clId="{AC63BE7A-9973-4720-8FEA-3A43D4AC2F78}" dt="2025-02-19T19:50:31.882" v="736" actId="47"/>
        <pc:sldMkLst>
          <pc:docMk/>
          <pc:sldMk cId="873980567" sldId="289"/>
        </pc:sldMkLst>
      </pc:sldChg>
      <pc:sldChg chg="modSp mod">
        <pc:chgData name="Warycha, Valerie S" userId="e5ed3580-8ece-4be1-ab53-4d80a62114df" providerId="ADAL" clId="{AC63BE7A-9973-4720-8FEA-3A43D4AC2F78}" dt="2025-02-19T16:49:35.407" v="204" actId="21"/>
        <pc:sldMkLst>
          <pc:docMk/>
          <pc:sldMk cId="563584122" sldId="305"/>
        </pc:sldMkLst>
        <pc:spChg chg="mod">
          <ac:chgData name="Warycha, Valerie S" userId="e5ed3580-8ece-4be1-ab53-4d80a62114df" providerId="ADAL" clId="{AC63BE7A-9973-4720-8FEA-3A43D4AC2F78}" dt="2025-02-19T16:49:35.407" v="204" actId="21"/>
          <ac:spMkLst>
            <pc:docMk/>
            <pc:sldMk cId="563584122" sldId="305"/>
            <ac:spMk id="2" creationId="{00000000-0000-0000-0000-000000000000}"/>
          </ac:spMkLst>
        </pc:spChg>
        <pc:spChg chg="mod">
          <ac:chgData name="Warycha, Valerie S" userId="e5ed3580-8ece-4be1-ab53-4d80a62114df" providerId="ADAL" clId="{AC63BE7A-9973-4720-8FEA-3A43D4AC2F78}" dt="2025-02-19T16:40:50.309" v="76" actId="122"/>
          <ac:spMkLst>
            <pc:docMk/>
            <pc:sldMk cId="563584122" sldId="305"/>
            <ac:spMk id="3" creationId="{00000000-0000-0000-0000-000000000000}"/>
          </ac:spMkLst>
        </pc:spChg>
      </pc:sldChg>
      <pc:sldChg chg="ord">
        <pc:chgData name="Warycha, Valerie S" userId="e5ed3580-8ece-4be1-ab53-4d80a62114df" providerId="ADAL" clId="{AC63BE7A-9973-4720-8FEA-3A43D4AC2F78}" dt="2025-02-19T19:49:52.102" v="733"/>
        <pc:sldMkLst>
          <pc:docMk/>
          <pc:sldMk cId="1166811415" sldId="307"/>
        </pc:sldMkLst>
      </pc:sldChg>
      <pc:sldChg chg="del">
        <pc:chgData name="Warycha, Valerie S" userId="e5ed3580-8ece-4be1-ab53-4d80a62114df" providerId="ADAL" clId="{AC63BE7A-9973-4720-8FEA-3A43D4AC2F78}" dt="2025-02-21T19:48:59.025" v="1648" actId="47"/>
        <pc:sldMkLst>
          <pc:docMk/>
          <pc:sldMk cId="2123985487" sldId="309"/>
        </pc:sldMkLst>
      </pc:sldChg>
      <pc:sldChg chg="modSp add mod">
        <pc:chgData name="Warycha, Valerie S" userId="e5ed3580-8ece-4be1-ab53-4d80a62114df" providerId="ADAL" clId="{AC63BE7A-9973-4720-8FEA-3A43D4AC2F78}" dt="2025-02-19T19:57:36.606" v="1647" actId="20577"/>
        <pc:sldMkLst>
          <pc:docMk/>
          <pc:sldMk cId="1341095532" sldId="310"/>
        </pc:sldMkLst>
        <pc:spChg chg="mod">
          <ac:chgData name="Warycha, Valerie S" userId="e5ed3580-8ece-4be1-ab53-4d80a62114df" providerId="ADAL" clId="{AC63BE7A-9973-4720-8FEA-3A43D4AC2F78}" dt="2025-02-19T19:52:04.342" v="791" actId="20577"/>
          <ac:spMkLst>
            <pc:docMk/>
            <pc:sldMk cId="1341095532" sldId="310"/>
            <ac:spMk id="2" creationId="{C4988F72-D972-2A77-F037-F64F2FD53FF9}"/>
          </ac:spMkLst>
        </pc:spChg>
        <pc:spChg chg="mod">
          <ac:chgData name="Warycha, Valerie S" userId="e5ed3580-8ece-4be1-ab53-4d80a62114df" providerId="ADAL" clId="{AC63BE7A-9973-4720-8FEA-3A43D4AC2F78}" dt="2025-02-19T19:57:36.606" v="1647" actId="20577"/>
          <ac:spMkLst>
            <pc:docMk/>
            <pc:sldMk cId="1341095532" sldId="310"/>
            <ac:spMk id="3" creationId="{92EA5ADD-7F28-2C6D-5283-A818A8EDB7F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F9969EC-49E8-406A-852F-9FDCFAD7C998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3914218-3781-41D8-ADB4-40F6E93673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6461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DA900F1-86D4-40D8-877A-D476528D7498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908F5C6-42E1-45F3-BD0C-9A05163A68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17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5FD2EE-C333-4B57-AED7-38E444485A9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40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5FD2EE-C333-4B57-AED7-38E444485A9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917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5FD2EE-C333-4B57-AED7-38E444485A9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834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5FD2EE-C333-4B57-AED7-38E444485A9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116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1884" y="6300845"/>
            <a:ext cx="417486" cy="365125"/>
          </a:xfrm>
          <a:prstGeom prst="rect">
            <a:avLst/>
          </a:prstGeom>
        </p:spPr>
        <p:txBody>
          <a:bodyPr/>
          <a:lstStyle/>
          <a:p>
            <a:fld id="{B4739C4D-DF00-4E8F-8362-B00BFDF7071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549" y="2922080"/>
            <a:ext cx="5293371" cy="529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247679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5192">
            <a:off x="-2063036" y="5107136"/>
            <a:ext cx="4126071" cy="4126071"/>
          </a:xfrm>
          <a:prstGeom prst="rect">
            <a:avLst/>
          </a:prstGeom>
        </p:spPr>
      </p:pic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49489"/>
            <a:ext cx="548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634304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AC1A62B-808C-4CE6-A9A2-86871FB763B9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1A63A92-DDF4-473F-99C2-1A9D0A37B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00150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AC1A62B-808C-4CE6-A9A2-86871FB763B9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1A63A92-DDF4-473F-99C2-1A9D0A37B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420869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AC1A62B-808C-4CE6-A9A2-86871FB763B9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1A63A92-DDF4-473F-99C2-1A9D0A37B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84939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AC1A62B-808C-4CE6-A9A2-86871FB763B9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1A63A92-DDF4-473F-99C2-1A9D0A37B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66767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AC1A62B-808C-4CE6-A9A2-86871FB763B9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1A63A92-DDF4-473F-99C2-1A9D0A37B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19888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AC1A62B-808C-4CE6-A9A2-86871FB763B9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1A63A92-DDF4-473F-99C2-1A9D0A37B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483015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AC1A62B-808C-4CE6-A9A2-86871FB763B9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1A63A92-DDF4-473F-99C2-1A9D0A37B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707263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AC1A62B-808C-4CE6-A9A2-86871FB763B9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1A63A92-DDF4-473F-99C2-1A9D0A37B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936245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AC1A62B-808C-4CE6-A9A2-86871FB763B9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1A63A92-DDF4-473F-99C2-1A9D0A37B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04267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AC1A62B-808C-4CE6-A9A2-86871FB763B9}" type="datetimeFigureOut">
              <a:rPr lang="en-US" smtClean="0"/>
              <a:t>2/21/2025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1A63A92-DDF4-473F-99C2-1A9D0A37B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546465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79349"/>
            <a:ext cx="7886700" cy="47976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49489"/>
            <a:ext cx="548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515709" cy="859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221851" y="365127"/>
            <a:ext cx="4174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83342E-8A99-4619-BB6A-906E02DD8CC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4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5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>
              <a:lumMod val="75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Indiana Circuit Court Clerk Association March 2025</a:t>
            </a:r>
            <a:br>
              <a:rPr lang="en-US" dirty="0"/>
            </a:br>
            <a:r>
              <a:rPr lang="en-US" dirty="0"/>
              <a:t>District Conference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006" y="3550024"/>
            <a:ext cx="46209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Presented by</a:t>
            </a:r>
          </a:p>
          <a:p>
            <a:pPr algn="ctr"/>
            <a:r>
              <a:rPr lang="en-US" dirty="0"/>
              <a:t>Brad King Co-Director, Indiana Election Division</a:t>
            </a:r>
          </a:p>
          <a:p>
            <a:pPr algn="ctr"/>
            <a:r>
              <a:rPr lang="en-US" dirty="0"/>
              <a:t>&amp; </a:t>
            </a:r>
          </a:p>
          <a:p>
            <a:pPr algn="ctr"/>
            <a:r>
              <a:rPr lang="en-US" dirty="0"/>
              <a:t>Valerie Warycha, Co-Counsel, Indiana Election Division</a:t>
            </a:r>
          </a:p>
        </p:txBody>
      </p:sp>
    </p:spTree>
    <p:extLst>
      <p:ext uri="{BB962C8B-B14F-4D97-AF65-F5344CB8AC3E}">
        <p14:creationId xmlns:p14="http://schemas.microsoft.com/office/powerpoint/2010/main" val="563584122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Players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FEDERAL GOVERNMENT</a:t>
            </a:r>
          </a:p>
          <a:p>
            <a:pPr lvl="1"/>
            <a:r>
              <a:rPr lang="en-US" dirty="0"/>
              <a:t>Federal Election Commission (FEC)</a:t>
            </a:r>
          </a:p>
          <a:p>
            <a:pPr lvl="2"/>
            <a:r>
              <a:rPr lang="en-US" dirty="0"/>
              <a:t>Enforces campaign finance law for federal candidates/PACs</a:t>
            </a:r>
          </a:p>
          <a:p>
            <a:pPr lvl="1"/>
            <a:r>
              <a:rPr lang="en-US" dirty="0"/>
              <a:t>Election Assistance Commission (EAC)</a:t>
            </a:r>
          </a:p>
          <a:p>
            <a:pPr lvl="2"/>
            <a:r>
              <a:rPr lang="en-US" dirty="0"/>
              <a:t>Offers best practices in election administration</a:t>
            </a:r>
          </a:p>
          <a:p>
            <a:pPr lvl="2"/>
            <a:r>
              <a:rPr lang="en-US" dirty="0"/>
              <a:t>Approves voluntary voting system guidelines (VVSG)</a:t>
            </a:r>
          </a:p>
          <a:p>
            <a:pPr lvl="1"/>
            <a:r>
              <a:rPr lang="en-US" dirty="0"/>
              <a:t>Federal Communications Commission (FCC)</a:t>
            </a:r>
          </a:p>
          <a:p>
            <a:pPr lvl="2"/>
            <a:r>
              <a:rPr lang="en-US" dirty="0"/>
              <a:t>Handles complaints regarding radio/television/internet communications for all candidates &amp; committees</a:t>
            </a:r>
          </a:p>
          <a:p>
            <a:pPr lvl="1"/>
            <a:r>
              <a:rPr lang="en-US" dirty="0"/>
              <a:t>US Department of Defense, Federal Voting Assistance Program (FVAP)</a:t>
            </a:r>
          </a:p>
          <a:p>
            <a:pPr lvl="2"/>
            <a:r>
              <a:rPr lang="en-US" dirty="0"/>
              <a:t>Assists military &amp; overseas voters in managing voting process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96599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Players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STATE GOVERNMENT</a:t>
            </a:r>
          </a:p>
          <a:p>
            <a:pPr lvl="1"/>
            <a:r>
              <a:rPr lang="en-US" dirty="0"/>
              <a:t>Secretary of State</a:t>
            </a:r>
          </a:p>
          <a:p>
            <a:pPr lvl="2"/>
            <a:r>
              <a:rPr lang="en-US" dirty="0"/>
              <a:t>Serves as state’s chief election official (as required by HAVA) except as provided by 3-7-11-1 (coordination of state responsibilities under NVRA)</a:t>
            </a:r>
          </a:p>
          <a:p>
            <a:pPr lvl="1"/>
            <a:r>
              <a:rPr lang="en-US" dirty="0"/>
              <a:t>Indiana Election Division</a:t>
            </a:r>
          </a:p>
          <a:p>
            <a:pPr lvl="2"/>
            <a:r>
              <a:rPr lang="en-US" dirty="0"/>
              <a:t>Serves as state’s chief voter registration officials for purposes of NVRA</a:t>
            </a:r>
          </a:p>
          <a:p>
            <a:pPr lvl="1"/>
            <a:r>
              <a:rPr lang="en-US" dirty="0"/>
              <a:t>Indiana Election Commission</a:t>
            </a:r>
          </a:p>
        </p:txBody>
      </p:sp>
    </p:spTree>
    <p:extLst>
      <p:ext uri="{BB962C8B-B14F-4D97-AF65-F5344CB8AC3E}">
        <p14:creationId xmlns:p14="http://schemas.microsoft.com/office/powerpoint/2010/main" val="4268566910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Key Players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INDIANA ELECTION DIVISION</a:t>
            </a:r>
          </a:p>
          <a:p>
            <a:pPr lvl="1"/>
            <a:r>
              <a:rPr lang="en-US" altLang="en-US" dirty="0"/>
              <a:t> Bi-partisan Co-Directors</a:t>
            </a:r>
          </a:p>
          <a:p>
            <a:pPr lvl="2"/>
            <a:r>
              <a:rPr lang="en-US" altLang="en-US" dirty="0"/>
              <a:t>Nominated by their respective state party chairs </a:t>
            </a:r>
          </a:p>
          <a:p>
            <a:pPr lvl="2"/>
            <a:r>
              <a:rPr lang="en-US" altLang="en-US" dirty="0"/>
              <a:t>Appointed by governor</a:t>
            </a:r>
          </a:p>
          <a:p>
            <a:pPr lvl="2"/>
            <a:r>
              <a:rPr lang="en-US" altLang="en-US" dirty="0"/>
              <a:t>Serve four-year term</a:t>
            </a:r>
          </a:p>
          <a:p>
            <a:pPr lvl="1"/>
            <a:r>
              <a:rPr lang="en-US" altLang="en-US" dirty="0"/>
              <a:t>Partners with SOS</a:t>
            </a:r>
          </a:p>
          <a:p>
            <a:pPr lvl="1"/>
            <a:r>
              <a:rPr lang="en-US" altLang="en-US" dirty="0"/>
              <a:t>Supports Indiana Election Commission</a:t>
            </a:r>
          </a:p>
          <a:p>
            <a:pPr lvl="2"/>
            <a:endParaRPr lang="en-US" altLang="en-US" dirty="0"/>
          </a:p>
          <a:p>
            <a:pPr lvl="1"/>
            <a:endParaRPr lang="en-US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553325" y="6462713"/>
            <a:ext cx="9620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IC 3-6-4.2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CE41AB9-B783-35CF-39DD-AC5648C1AF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4621634"/>
              </p:ext>
            </p:extLst>
          </p:nvPr>
        </p:nvGraphicFramePr>
        <p:xfrm>
          <a:off x="519077" y="4166216"/>
          <a:ext cx="8105846" cy="2219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52923">
                  <a:extLst>
                    <a:ext uri="{9D8B030D-6E8A-4147-A177-3AD203B41FA5}">
                      <a16:colId xmlns:a16="http://schemas.microsoft.com/office/drawing/2014/main" val="3330002484"/>
                    </a:ext>
                  </a:extLst>
                </a:gridCol>
                <a:gridCol w="4052923">
                  <a:extLst>
                    <a:ext uri="{9D8B030D-6E8A-4147-A177-3AD203B41FA5}">
                      <a16:colId xmlns:a16="http://schemas.microsoft.com/office/drawing/2014/main" val="23911123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Republicans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Democrats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178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Brad King, Co-Director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Angie Nussmeyer, Co-Director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423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Valerie Warycha, Co-Counsel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Matthew Kochevar, Co-Counsel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204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Michelle Thompson, Campaign Finance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Abbey Taylor, Campaign Finance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647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Lori Clark, GIS/Maps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Stephanie Davidsen, GIS/Maps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168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Joe Mclain, Executive Assistant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Kimmy Hollowell-Williams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100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820236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Key Players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dirty="0"/>
              <a:t>INDIANA ELECTION DIVISION</a:t>
            </a:r>
          </a:p>
          <a:p>
            <a:pPr lvl="1"/>
            <a:r>
              <a:rPr lang="en-US" altLang="en-US" dirty="0"/>
              <a:t>Manages candidate filings for judicial officers, state legislative, statewide, federal candidates</a:t>
            </a:r>
          </a:p>
          <a:p>
            <a:pPr lvl="1"/>
            <a:r>
              <a:rPr lang="en-US" altLang="en-US" dirty="0"/>
              <a:t>Manages campaign finance filings for state legislative, statewide candidates, legislative caucuses, some PACs, and some regular party committees</a:t>
            </a:r>
          </a:p>
          <a:p>
            <a:pPr lvl="1"/>
            <a:r>
              <a:rPr lang="en-US" altLang="en-US" dirty="0"/>
              <a:t>Maintains software infrastructure of the statewide voter registration system</a:t>
            </a:r>
          </a:p>
          <a:p>
            <a:pPr lvl="2"/>
            <a:r>
              <a:rPr lang="en-US" altLang="en-US" dirty="0"/>
              <a:t>Electronic recordkeeping is managed by the county voter registration official</a:t>
            </a:r>
          </a:p>
          <a:p>
            <a:pPr lvl="1"/>
            <a:r>
              <a:rPr lang="en-US" altLang="en-US" dirty="0"/>
              <a:t>Provides advice to &amp; develop materials for county election boards, clerks, voter registration officials, party leaders, public</a:t>
            </a:r>
          </a:p>
          <a:p>
            <a:pPr lvl="1"/>
            <a:r>
              <a:rPr lang="en-US" altLang="en-US" dirty="0"/>
              <a:t>Fills public records requests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9525" y="6462713"/>
            <a:ext cx="8858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IC 3-6-4.2</a:t>
            </a:r>
          </a:p>
        </p:txBody>
      </p:sp>
    </p:spTree>
    <p:extLst>
      <p:ext uri="{BB962C8B-B14F-4D97-AF65-F5344CB8AC3E}">
        <p14:creationId xmlns:p14="http://schemas.microsoft.com/office/powerpoint/2010/main" val="3337243611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Key Players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INDIANA ELECTION COMMISSION</a:t>
            </a:r>
          </a:p>
          <a:p>
            <a:pPr lvl="1"/>
            <a:r>
              <a:rPr lang="en-US" altLang="en-US" dirty="0"/>
              <a:t>Four-member body (2 Democrats, 2 Republicans)</a:t>
            </a:r>
          </a:p>
          <a:p>
            <a:pPr lvl="2"/>
            <a:r>
              <a:rPr lang="en-US" altLang="en-US" dirty="0"/>
              <a:t>Nominated by state chair, appointed by governor &amp; serves a 2-year term</a:t>
            </a:r>
          </a:p>
          <a:p>
            <a:pPr lvl="1"/>
            <a:r>
              <a:rPr lang="en-US" altLang="en-US" dirty="0"/>
              <a:t>Serve as administrative law judges on issues like:</a:t>
            </a:r>
          </a:p>
          <a:p>
            <a:pPr lvl="2"/>
            <a:r>
              <a:rPr lang="en-US" altLang="en-US" sz="2000" dirty="0"/>
              <a:t>Federal, statewide, state legislative, judicial candidate challenges</a:t>
            </a:r>
          </a:p>
          <a:p>
            <a:pPr lvl="2"/>
            <a:r>
              <a:rPr lang="en-US" altLang="en-US" sz="2000" dirty="0"/>
              <a:t>Campaign finance enforcement for committees filing with IED</a:t>
            </a:r>
          </a:p>
          <a:p>
            <a:pPr lvl="1"/>
            <a:r>
              <a:rPr lang="en-US" altLang="en-US" sz="2600" dirty="0"/>
              <a:t>Approve voting equipment systems</a:t>
            </a:r>
          </a:p>
          <a:p>
            <a:pPr lvl="2"/>
            <a:r>
              <a:rPr lang="en-US" altLang="en-US" sz="2200" dirty="0"/>
              <a:t>Voting systems may be recertified in 2025 if vendor applies</a:t>
            </a:r>
          </a:p>
          <a:p>
            <a:pPr lvl="1"/>
            <a:r>
              <a:rPr lang="en-US" altLang="en-US" sz="2600" dirty="0"/>
              <a:t>Hear other matters, if chair places on agenda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05725" y="6462713"/>
            <a:ext cx="8096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IC 3-6-4.1</a:t>
            </a:r>
          </a:p>
        </p:txBody>
      </p:sp>
    </p:spTree>
    <p:extLst>
      <p:ext uri="{BB962C8B-B14F-4D97-AF65-F5344CB8AC3E}">
        <p14:creationId xmlns:p14="http://schemas.microsoft.com/office/powerpoint/2010/main" val="4080633210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Players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LOCAL GOVERNMENT</a:t>
            </a:r>
          </a:p>
          <a:p>
            <a:pPr lvl="1"/>
            <a:r>
              <a:rPr lang="en-US" dirty="0"/>
              <a:t>County Clerk</a:t>
            </a:r>
          </a:p>
          <a:p>
            <a:pPr lvl="2"/>
            <a:r>
              <a:rPr lang="en-US" dirty="0"/>
              <a:t>Serves as county’s chief election official</a:t>
            </a:r>
          </a:p>
          <a:p>
            <a:pPr lvl="2"/>
            <a:r>
              <a:rPr lang="en-US" dirty="0"/>
              <a:t>Serves as chief voter registration official (in most counties)</a:t>
            </a:r>
          </a:p>
          <a:p>
            <a:pPr lvl="2"/>
            <a:r>
              <a:rPr lang="en-US" dirty="0"/>
              <a:t>Serves as secretary to the bi-partisan county election board (CEB)</a:t>
            </a:r>
          </a:p>
          <a:p>
            <a:pPr lvl="1">
              <a:defRPr/>
            </a:pPr>
            <a:endParaRPr lang="en-US" altLang="en-US" dirty="0"/>
          </a:p>
          <a:p>
            <a:pPr lvl="1">
              <a:defRPr/>
            </a:pPr>
            <a:r>
              <a:rPr lang="en-US" altLang="en-US" dirty="0"/>
              <a:t>Board of Registration</a:t>
            </a:r>
          </a:p>
          <a:p>
            <a:pPr lvl="2">
              <a:defRPr/>
            </a:pPr>
            <a:r>
              <a:rPr lang="en-US" altLang="en-US" dirty="0"/>
              <a:t>County executive may establish a separate bi-partisan Board of Registration</a:t>
            </a:r>
          </a:p>
          <a:p>
            <a:pPr lvl="3">
              <a:defRPr/>
            </a:pPr>
            <a:r>
              <a:rPr lang="en-US" altLang="en-US"/>
              <a:t>Six </a:t>
            </a:r>
            <a:r>
              <a:rPr lang="en-US" altLang="en-US" dirty="0"/>
              <a:t>counties currently use this model: Allen, LaPorte, Madison, Marion, Vanderburgh, and Vigo</a:t>
            </a:r>
          </a:p>
          <a:p>
            <a:pPr lvl="2">
              <a:defRPr/>
            </a:pPr>
            <a:r>
              <a:rPr lang="en-US" altLang="en-US" sz="2200" dirty="0"/>
              <a:t>Managed by co-directors with equal staff</a:t>
            </a:r>
          </a:p>
          <a:p>
            <a:pPr lvl="2">
              <a:defRPr/>
            </a:pPr>
            <a:r>
              <a:rPr lang="en-US" altLang="en-US" sz="2200" dirty="0"/>
              <a:t>Disagreements, enforcement matters are sent to County Election Board</a:t>
            </a:r>
          </a:p>
          <a:p>
            <a:pPr lvl="3">
              <a:defRPr/>
            </a:pPr>
            <a:endParaRPr lang="en-US" altLang="en-US" sz="2000" dirty="0"/>
          </a:p>
          <a:p>
            <a:pPr lvl="2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2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53101" y="6462713"/>
            <a:ext cx="27622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IC 3-6-5 | IC 3-7-12</a:t>
            </a:r>
          </a:p>
        </p:txBody>
      </p:sp>
    </p:spTree>
    <p:extLst>
      <p:ext uri="{BB962C8B-B14F-4D97-AF65-F5344CB8AC3E}">
        <p14:creationId xmlns:p14="http://schemas.microsoft.com/office/powerpoint/2010/main" val="4244413068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Key Players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County Election Board</a:t>
            </a:r>
          </a:p>
          <a:p>
            <a:pPr lvl="1"/>
            <a:r>
              <a:rPr lang="en-US" altLang="en-US" sz="2000" dirty="0"/>
              <a:t>Three-member board - 1 Dem, 1 Rep &amp; Elected Clerk</a:t>
            </a:r>
          </a:p>
          <a:p>
            <a:pPr lvl="2"/>
            <a:r>
              <a:rPr lang="en-US" altLang="en-US" sz="1800" dirty="0"/>
              <a:t>By law, Clerk serves as Secretary </a:t>
            </a:r>
          </a:p>
          <a:p>
            <a:pPr lvl="3"/>
            <a:r>
              <a:rPr lang="en-US" altLang="en-US" dirty="0"/>
              <a:t>Vice-chair and chair positions are voted on at a board meeting at any time</a:t>
            </a:r>
          </a:p>
          <a:p>
            <a:pPr lvl="2"/>
            <a:r>
              <a:rPr lang="en-US" altLang="en-US" sz="1800" dirty="0"/>
              <a:t>Chair calls meeting &amp; sets the agenda</a:t>
            </a:r>
          </a:p>
          <a:p>
            <a:pPr lvl="3"/>
            <a:r>
              <a:rPr lang="en-US" altLang="en-US" dirty="0"/>
              <a:t>However, two Board members together may call a meeting and set an agenda</a:t>
            </a:r>
          </a:p>
          <a:p>
            <a:pPr lvl="1"/>
            <a:r>
              <a:rPr lang="en-US" altLang="en-US" dirty="0"/>
              <a:t>Manages Election Day</a:t>
            </a:r>
          </a:p>
          <a:p>
            <a:pPr lvl="2"/>
            <a:r>
              <a:rPr lang="en-US" altLang="en-US" sz="1800" dirty="0"/>
              <a:t>Coding elections, printing ballots, conducting public test of voting equipment, delivering machines to polling sites, mailing absentee ballots, etc.</a:t>
            </a:r>
          </a:p>
          <a:p>
            <a:pPr lvl="1"/>
            <a:r>
              <a:rPr lang="en-US" altLang="en-US" dirty="0"/>
              <a:t>Conducts hearings on campaign finance, candidate challenges, and other election law enforcement needs</a:t>
            </a:r>
          </a:p>
          <a:p>
            <a:pPr lvl="1"/>
            <a:endParaRPr lang="en-US" altLang="en-US" sz="26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890684" y="6355152"/>
            <a:ext cx="5624665" cy="359462"/>
          </a:xfrm>
        </p:spPr>
        <p:txBody>
          <a:bodyPr/>
          <a:lstStyle/>
          <a:p>
            <a:pPr>
              <a:defRPr/>
            </a:pPr>
            <a:r>
              <a:rPr lang="en-US" dirty="0"/>
              <a:t>IC 3-6-5, generally | IC 3-6-5.2 (Lake County) | IC 3-6-5.4 (Tippecanoe County) | IC 3-6-5.6 (Porter County)</a:t>
            </a:r>
          </a:p>
        </p:txBody>
      </p:sp>
    </p:spTree>
    <p:extLst>
      <p:ext uri="{BB962C8B-B14F-4D97-AF65-F5344CB8AC3E}">
        <p14:creationId xmlns:p14="http://schemas.microsoft.com/office/powerpoint/2010/main" val="649861638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Players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LOCAL GOVERNMENT</a:t>
            </a:r>
          </a:p>
          <a:p>
            <a:pPr lvl="1"/>
            <a:r>
              <a:rPr lang="en-US" dirty="0"/>
              <a:t>Board of Elections &amp; Registration</a:t>
            </a:r>
          </a:p>
          <a:p>
            <a:pPr lvl="2"/>
            <a:r>
              <a:rPr lang="en-US" altLang="en-US" dirty="0"/>
              <a:t>Special statutes apply to Lake, Porter &amp; Tippecanoe Counties only</a:t>
            </a:r>
          </a:p>
          <a:p>
            <a:pPr lvl="2"/>
            <a:r>
              <a:rPr lang="en-US" altLang="en-US" dirty="0"/>
              <a:t>Places most voter registration &amp; election activities under the management of bi-partisan staff, lead by bi-partisan directors and assistant directors</a:t>
            </a:r>
          </a:p>
          <a:p>
            <a:pPr lvl="2"/>
            <a:r>
              <a:rPr lang="en-US" altLang="en-US" dirty="0"/>
              <a:t>Lake &amp; Porter Counties have a 5-member CEB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53101" y="6462713"/>
            <a:ext cx="27622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IC 3-6-5.2 | IC 3-6-5.4 | IC 3-6-5.6 </a:t>
            </a:r>
          </a:p>
        </p:txBody>
      </p:sp>
    </p:spTree>
    <p:extLst>
      <p:ext uri="{BB962C8B-B14F-4D97-AF65-F5344CB8AC3E}">
        <p14:creationId xmlns:p14="http://schemas.microsoft.com/office/powerpoint/2010/main" val="1166811415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2AA6B-14C6-41A6-9B9A-BB6C6737E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Federal &amp; State Legislation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E50AE-1A7A-4EE2-8842-E0BF681D1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Federal</a:t>
            </a:r>
          </a:p>
          <a:p>
            <a:pPr lvl="1"/>
            <a:r>
              <a:rPr lang="en-US" dirty="0"/>
              <a:t>National Voter Registration Act (NVRA)</a:t>
            </a:r>
          </a:p>
          <a:p>
            <a:pPr lvl="1"/>
            <a:r>
              <a:rPr lang="en-US" dirty="0"/>
              <a:t>Help America Vote Act (HAVA)</a:t>
            </a:r>
          </a:p>
          <a:p>
            <a:pPr lvl="1"/>
            <a:r>
              <a:rPr lang="en-US" dirty="0"/>
              <a:t>Military &amp; Overseas Voters Empowerment Act (MOVE)</a:t>
            </a:r>
          </a:p>
          <a:p>
            <a:pPr lvl="2"/>
            <a:r>
              <a:rPr lang="en-US" dirty="0"/>
              <a:t>Requirements set framework for election &amp; registration procedures when federal offices are on the ballot</a:t>
            </a:r>
          </a:p>
          <a:p>
            <a:pPr lvl="2"/>
            <a:endParaRPr lang="en-US" dirty="0"/>
          </a:p>
          <a:p>
            <a:r>
              <a:rPr lang="en-US" dirty="0"/>
              <a:t>Indiana</a:t>
            </a:r>
          </a:p>
          <a:p>
            <a:pPr lvl="1"/>
            <a:r>
              <a:rPr lang="en-US" dirty="0"/>
              <a:t>Title 3, generally</a:t>
            </a:r>
          </a:p>
          <a:p>
            <a:pPr lvl="2"/>
            <a:r>
              <a:rPr lang="en-US" dirty="0"/>
              <a:t>Incorporates requirements from federal law</a:t>
            </a:r>
          </a:p>
          <a:p>
            <a:pPr lvl="2"/>
            <a:r>
              <a:rPr lang="en-US" dirty="0"/>
              <a:t>Prescribes rules for managing state and local elections</a:t>
            </a:r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276761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IED Publications</a:t>
            </a:r>
          </a:p>
          <a:p>
            <a:pPr lvl="1"/>
            <a:r>
              <a:rPr lang="en-US" dirty="0"/>
              <a:t>Represent the views of the bi-partisan IED co-directors</a:t>
            </a:r>
          </a:p>
          <a:p>
            <a:pPr lvl="1"/>
            <a:r>
              <a:rPr lang="en-US" dirty="0"/>
              <a:t>Materials include:</a:t>
            </a:r>
          </a:p>
          <a:p>
            <a:pPr lvl="2"/>
            <a:r>
              <a:rPr lang="en-US" dirty="0"/>
              <a:t>Candidate Guide</a:t>
            </a:r>
          </a:p>
          <a:p>
            <a:pPr lvl="2"/>
            <a:r>
              <a:rPr lang="en-US" dirty="0"/>
              <a:t>Campaign Finance Manual</a:t>
            </a:r>
          </a:p>
          <a:p>
            <a:pPr lvl="2"/>
            <a:r>
              <a:rPr lang="en-US" dirty="0"/>
              <a:t>Election Administrators’ Manual</a:t>
            </a:r>
          </a:p>
          <a:p>
            <a:pPr lvl="2"/>
            <a:r>
              <a:rPr lang="en-US" dirty="0"/>
              <a:t>Voter Registration Guidebook</a:t>
            </a:r>
          </a:p>
          <a:p>
            <a:r>
              <a:rPr lang="en-US" dirty="0"/>
              <a:t>Indianavoters.com</a:t>
            </a:r>
          </a:p>
          <a:p>
            <a:pPr lvl="1"/>
            <a:r>
              <a:rPr lang="en-US" dirty="0"/>
              <a:t>Online voter registration tool</a:t>
            </a:r>
          </a:p>
          <a:p>
            <a:pPr lvl="1"/>
            <a:r>
              <a:rPr lang="en-US" dirty="0"/>
              <a:t>Online absentee application for mail/travel board</a:t>
            </a:r>
          </a:p>
          <a:p>
            <a:pPr lvl="1"/>
            <a:r>
              <a:rPr lang="en-US" dirty="0"/>
              <a:t>Provides access to current &amp; historical election results which may be viewed online and downloaded</a:t>
            </a:r>
          </a:p>
        </p:txBody>
      </p:sp>
    </p:spTree>
    <p:extLst>
      <p:ext uri="{BB962C8B-B14F-4D97-AF65-F5344CB8AC3E}">
        <p14:creationId xmlns:p14="http://schemas.microsoft.com/office/powerpoint/2010/main" val="2794317701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DFE3A-9572-1847-592A-A07A19AAD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88F72-D972-2A77-F037-F64F2FD53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Redistricting Amnesty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A5ADD-7F28-2C6D-5283-A818A8EDB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 fontAlgn="base">
              <a:lnSpc>
                <a:spcPts val="1275"/>
              </a:lnSpc>
            </a:pPr>
            <a:r>
              <a:rPr lang="en-US" b="0" i="0" u="none" strike="noStrike" dirty="0">
                <a:solidFill>
                  <a:srgbClr val="FFFFFF"/>
                </a:solidFill>
                <a:effectLst/>
                <a:latin typeface="Cabin"/>
              </a:rPr>
              <a:t>IC 3-5-10-7, IC 3-5-10-7.1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r>
              <a:rPr lang="en-US" sz="2400" dirty="0"/>
              <a:t>A local government that did not redistrict or recertify election districts following the 2020 census must redistrict after January 1, 2025 and before November 1, 2025. </a:t>
            </a:r>
          </a:p>
          <a:p>
            <a:r>
              <a:rPr lang="en-US" sz="2400" dirty="0"/>
              <a:t>For election districts where offices are not on the ballot in 2024, redistricting must be done before November 1, 2025. </a:t>
            </a:r>
          </a:p>
          <a:p>
            <a:r>
              <a:rPr lang="en-US" sz="2400" dirty="0"/>
              <a:t>A member of a local government redistricting authority who fails to redistrict or recertify current districts will not be entitled to receive a salary until they comply. The deadline for compliance is June 30, 2025. </a:t>
            </a:r>
          </a:p>
          <a:p>
            <a:pPr marL="0" indent="0" algn="r">
              <a:buNone/>
            </a:pPr>
            <a:r>
              <a:rPr lang="en-US" sz="2400" dirty="0"/>
              <a:t>IC 3-5-10-7, IC 3-5-10-7.1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095532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05E642C6AF3B2469DB53A21E8BDE61E" ma:contentTypeVersion="17" ma:contentTypeDescription="Create a new document." ma:contentTypeScope="" ma:versionID="a90b10055c3aab8addf82519a5a873c1">
  <xsd:schema xmlns:xsd="http://www.w3.org/2001/XMLSchema" xmlns:xs="http://www.w3.org/2001/XMLSchema" xmlns:p="http://schemas.microsoft.com/office/2006/metadata/properties" xmlns:ns2="c1bb6952-cfb3-41c1-8588-fb547b541edd" xmlns:ns3="cf374483-30c3-4744-bcba-eb197e6cb30a" targetNamespace="http://schemas.microsoft.com/office/2006/metadata/properties" ma:root="true" ma:fieldsID="9d5b437907702cec6a99edecc2ace783" ns2:_="" ns3:_="">
    <xsd:import namespace="c1bb6952-cfb3-41c1-8588-fb547b541edd"/>
    <xsd:import namespace="cf374483-30c3-4744-bcba-eb197e6cb30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bb6952-cfb3-41c1-8588-fb547b541ed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1adaaf60-d449-409f-9726-6d4efe5f11d0}" ma:internalName="TaxCatchAll" ma:showField="CatchAllData" ma:web="c1bb6952-cfb3-41c1-8588-fb547b541e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374483-30c3-4744-bcba-eb197e6cb3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27b2385-2fe9-44d4-ac77-b6bf2e540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1bb6952-cfb3-41c1-8588-fb547b541edd">
      <UserInfo>
        <DisplayName/>
        <AccountId xsi:nil="true"/>
        <AccountType/>
      </UserInfo>
    </SharedWithUsers>
    <MediaLengthInSeconds xmlns="cf374483-30c3-4744-bcba-eb197e6cb30a" xsi:nil="true"/>
    <TaxCatchAll xmlns="c1bb6952-cfb3-41c1-8588-fb547b541edd" xsi:nil="true"/>
    <lcf76f155ced4ddcb4097134ff3c332f xmlns="cf374483-30c3-4744-bcba-eb197e6cb30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9777B43-DE64-423A-B34C-1E4F99AAD6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28A735F-F05E-4C00-95A6-C08BD977B9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bb6952-cfb3-41c1-8588-fb547b541edd"/>
    <ds:schemaRef ds:uri="cf374483-30c3-4744-bcba-eb197e6cb3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60E68B2-AFBB-46F2-A650-A5A4B59DC9EB}">
  <ds:schemaRefs>
    <ds:schemaRef ds:uri="http://schemas.microsoft.com/office/2006/metadata/properties"/>
    <ds:schemaRef ds:uri="http://schemas.microsoft.com/office/infopath/2007/PartnerControls"/>
    <ds:schemaRef ds:uri="c1bb6952-cfb3-41c1-8588-fb547b541edd"/>
    <ds:schemaRef ds:uri="cf374483-30c3-4744-bcba-eb197e6cb30a"/>
  </ds:schemaRefs>
</ds:datastoreItem>
</file>

<file path=docMetadata/LabelInfo.xml><?xml version="1.0" encoding="utf-8"?>
<clbl:labelList xmlns:clbl="http://schemas.microsoft.com/office/2020/mipLabelMetadata">
  <clbl:label id="{2199bfba-a409-4f13-b0c4-18b45933d88d}" enabled="0" method="" siteId="{2199bfba-a409-4f13-b0c4-18b45933d8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5169</TotalTime>
  <Words>896</Words>
  <Application>Microsoft Office PowerPoint</Application>
  <PresentationFormat>On-screen Show (4:3)</PresentationFormat>
  <Paragraphs>130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Cabin</vt:lpstr>
      <vt:lpstr>Calibri</vt:lpstr>
      <vt:lpstr>Segoe UI</vt:lpstr>
      <vt:lpstr>Office Theme</vt:lpstr>
      <vt:lpstr>Indiana Circuit Court Clerk Association March 2025 District Conference</vt:lpstr>
      <vt:lpstr>Key Players</vt:lpstr>
      <vt:lpstr>Key Players</vt:lpstr>
      <vt:lpstr>Key Players</vt:lpstr>
      <vt:lpstr>Key Players</vt:lpstr>
      <vt:lpstr>Key Players</vt:lpstr>
      <vt:lpstr>Key Players</vt:lpstr>
      <vt:lpstr>Key Players</vt:lpstr>
      <vt:lpstr>Key Players</vt:lpstr>
      <vt:lpstr>Key Federal &amp; State Legislation</vt:lpstr>
      <vt:lpstr>State Resources</vt:lpstr>
      <vt:lpstr>Redistricting Amnesty</vt:lpstr>
    </vt:vector>
  </TitlesOfParts>
  <Company>State of Indiana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Key Players in Election Administration</dc:title>
  <dc:creator>Nussmeyer, Angela M</dc:creator>
  <cp:lastModifiedBy>Warycha, Valerie S</cp:lastModifiedBy>
  <cp:revision>70</cp:revision>
  <cp:lastPrinted>2018-08-22T20:28:44Z</cp:lastPrinted>
  <dcterms:created xsi:type="dcterms:W3CDTF">2018-08-16T19:30:14Z</dcterms:created>
  <dcterms:modified xsi:type="dcterms:W3CDTF">2025-02-21T19:49:08Z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0x010100605E642C6AF3B2469DB53A21E8BDE61E</vt:lpwstr>
  </property>
  <property fmtid="{D5CDD505-2E9C-101B-9397-08002B2CF9AE}" pid="3" name="ComplianceAssetId">
    <vt:lpwstr/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MediaServiceImageTags">
    <vt:lpwstr/>
  </property>
  <property fmtid="{D5CDD505-2E9C-101B-9397-08002B2CF9AE}" pid="7" name="_NewReviewCycle">
    <vt:lpwstr/>
  </property>
</Properties>
</file>