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0" r:id="rId1"/>
  </p:sldMasterIdLst>
  <p:notesMasterIdLst>
    <p:notesMasterId r:id="rId14"/>
  </p:notesMasterIdLst>
  <p:sldIdLst>
    <p:sldId id="256" r:id="rId2"/>
    <p:sldId id="257" r:id="rId3"/>
    <p:sldId id="258" r:id="rId4"/>
    <p:sldId id="259" r:id="rId5"/>
    <p:sldId id="260" r:id="rId6"/>
    <p:sldId id="263" r:id="rId7"/>
    <p:sldId id="268" r:id="rId8"/>
    <p:sldId id="261" r:id="rId9"/>
    <p:sldId id="270" r:id="rId10"/>
    <p:sldId id="269" r:id="rId11"/>
    <p:sldId id="266" r:id="rId12"/>
    <p:sldId id="267" r:id="rId13"/>
  </p:sldIdLst>
  <p:sldSz cx="9144000" cy="6858000" type="screen4x3"/>
  <p:notesSz cx="7010400" cy="9296400"/>
  <p:custDataLst>
    <p:tags r:id="rId15"/>
  </p:custDataLst>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CE6F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70854" autoAdjust="0"/>
  </p:normalViewPr>
  <p:slideViewPr>
    <p:cSldViewPr>
      <p:cViewPr varScale="1">
        <p:scale>
          <a:sx n="94" d="100"/>
          <a:sy n="94" d="100"/>
        </p:scale>
        <p:origin x="-2130" y="-90"/>
      </p:cViewPr>
      <p:guideLst>
        <p:guide orient="horz" pos="2160"/>
        <p:guide pos="2880"/>
      </p:guideLst>
    </p:cSldViewPr>
  </p:slideViewPr>
  <p:outlineViewPr>
    <p:cViewPr>
      <p:scale>
        <a:sx n="33" d="100"/>
        <a:sy n="33" d="100"/>
      </p:scale>
      <p:origin x="0" y="1296"/>
    </p:cViewPr>
  </p:outlineViewPr>
  <p:notesTextViewPr>
    <p:cViewPr>
      <p:scale>
        <a:sx n="100" d="100"/>
        <a:sy n="100" d="100"/>
      </p:scale>
      <p:origin x="0" y="0"/>
    </p:cViewPr>
  </p:notesTextViewPr>
  <p:notesViewPr>
    <p:cSldViewPr>
      <p:cViewPr varScale="1">
        <p:scale>
          <a:sx n="99" d="100"/>
          <a:sy n="99" d="100"/>
        </p:scale>
        <p:origin x="-3528" y="-102"/>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D575012-AD23-4C45-8369-CD2CB1A68E60}" type="doc">
      <dgm:prSet loTypeId="urn:microsoft.com/office/officeart/2005/8/layout/radial4" loCatId="relationship" qsTypeId="urn:microsoft.com/office/officeart/2005/8/quickstyle/simple1" qsCatId="simple" csTypeId="urn:microsoft.com/office/officeart/2005/8/colors/accent1_2" csCatId="accent1" phldr="1"/>
      <dgm:spPr/>
      <dgm:t>
        <a:bodyPr/>
        <a:lstStyle/>
        <a:p>
          <a:endParaRPr lang="en-US"/>
        </a:p>
      </dgm:t>
    </dgm:pt>
    <dgm:pt modelId="{790171E0-79D5-49BA-9ADE-DBB3F11EE308}">
      <dgm:prSet phldrT="[Text]"/>
      <dgm:spPr>
        <a:solidFill>
          <a:schemeClr val="tx2"/>
        </a:solidFill>
        <a:ln>
          <a:solidFill>
            <a:srgbClr val="FFFF00"/>
          </a:solidFill>
        </a:ln>
      </dgm:spPr>
      <dgm:t>
        <a:bodyPr/>
        <a:lstStyle/>
        <a:p>
          <a:r>
            <a:rPr lang="en-US" dirty="0" smtClean="0"/>
            <a:t>RTCR</a:t>
          </a:r>
          <a:endParaRPr lang="en-US" dirty="0"/>
        </a:p>
      </dgm:t>
    </dgm:pt>
    <dgm:pt modelId="{BDC7F4A2-F0E5-4E41-BD6A-0C4FE3C52718}" type="parTrans" cxnId="{3511DD18-FEA2-42BC-AE14-2108FDB352F7}">
      <dgm:prSet/>
      <dgm:spPr/>
      <dgm:t>
        <a:bodyPr/>
        <a:lstStyle/>
        <a:p>
          <a:endParaRPr lang="en-US"/>
        </a:p>
      </dgm:t>
    </dgm:pt>
    <dgm:pt modelId="{7F191DA6-2D00-4001-BA2F-EFC2A1FAC518}" type="sibTrans" cxnId="{3511DD18-FEA2-42BC-AE14-2108FDB352F7}">
      <dgm:prSet/>
      <dgm:spPr/>
      <dgm:t>
        <a:bodyPr/>
        <a:lstStyle/>
        <a:p>
          <a:endParaRPr lang="en-US"/>
        </a:p>
      </dgm:t>
    </dgm:pt>
    <dgm:pt modelId="{5F03A6B7-36B9-4EFF-B4F4-1C692220E9A1}">
      <dgm:prSet phldrT="[Text]"/>
      <dgm:spPr>
        <a:solidFill>
          <a:schemeClr val="tx2"/>
        </a:solidFill>
        <a:ln>
          <a:solidFill>
            <a:srgbClr val="FFFF00"/>
          </a:solidFill>
        </a:ln>
      </dgm:spPr>
      <dgm:t>
        <a:bodyPr/>
        <a:lstStyle/>
        <a:p>
          <a:r>
            <a:rPr lang="en-US" dirty="0" smtClean="0"/>
            <a:t>1. </a:t>
          </a:r>
          <a:r>
            <a:rPr lang="en-US" baseline="0" dirty="0" smtClean="0"/>
            <a:t>Contaminant</a:t>
          </a:r>
          <a:r>
            <a:rPr lang="en-US" dirty="0" smtClean="0"/>
            <a:t> Levels</a:t>
          </a:r>
          <a:endParaRPr lang="en-US" dirty="0"/>
        </a:p>
      </dgm:t>
    </dgm:pt>
    <dgm:pt modelId="{B164303D-D564-4BD9-AC94-DF4AA3BF4404}" type="parTrans" cxnId="{7BE4328F-BF35-4DEF-BB5B-D13621D4548D}">
      <dgm:prSet/>
      <dgm:spPr/>
      <dgm:t>
        <a:bodyPr/>
        <a:lstStyle/>
        <a:p>
          <a:endParaRPr lang="en-US"/>
        </a:p>
      </dgm:t>
    </dgm:pt>
    <dgm:pt modelId="{9289993A-A68E-4A5B-AFD5-61F2592275B0}" type="sibTrans" cxnId="{7BE4328F-BF35-4DEF-BB5B-D13621D4548D}">
      <dgm:prSet/>
      <dgm:spPr/>
      <dgm:t>
        <a:bodyPr/>
        <a:lstStyle/>
        <a:p>
          <a:endParaRPr lang="en-US"/>
        </a:p>
      </dgm:t>
    </dgm:pt>
    <dgm:pt modelId="{2F5EEB0F-6DB2-4171-ADB2-9CCC2565EFCA}">
      <dgm:prSet phldrT="[Text]" custT="1"/>
      <dgm:spPr>
        <a:solidFill>
          <a:schemeClr val="tx2"/>
        </a:solidFill>
        <a:ln>
          <a:solidFill>
            <a:srgbClr val="FFFF00"/>
          </a:solidFill>
        </a:ln>
      </dgm:spPr>
      <dgm:t>
        <a:bodyPr/>
        <a:lstStyle/>
        <a:p>
          <a:r>
            <a:rPr lang="en-US" sz="1400" baseline="0" dirty="0" smtClean="0"/>
            <a:t>2. Monitoring</a:t>
          </a:r>
          <a:endParaRPr lang="en-US" sz="1400" baseline="0" dirty="0"/>
        </a:p>
      </dgm:t>
    </dgm:pt>
    <dgm:pt modelId="{801B7F54-164B-4D78-A980-AC77BD525D2E}" type="parTrans" cxnId="{485C3114-CB68-4DA3-B31D-776C9035AC0B}">
      <dgm:prSet/>
      <dgm:spPr/>
      <dgm:t>
        <a:bodyPr/>
        <a:lstStyle/>
        <a:p>
          <a:endParaRPr lang="en-US"/>
        </a:p>
      </dgm:t>
    </dgm:pt>
    <dgm:pt modelId="{99EE7710-B295-439B-8284-2898357BF95A}" type="sibTrans" cxnId="{485C3114-CB68-4DA3-B31D-776C9035AC0B}">
      <dgm:prSet/>
      <dgm:spPr/>
      <dgm:t>
        <a:bodyPr/>
        <a:lstStyle/>
        <a:p>
          <a:endParaRPr lang="en-US"/>
        </a:p>
      </dgm:t>
    </dgm:pt>
    <dgm:pt modelId="{02AC4645-06D0-4B0A-A8C4-6EC80144AF4A}">
      <dgm:prSet phldrT="[Text]" custT="1"/>
      <dgm:spPr>
        <a:solidFill>
          <a:schemeClr val="tx2">
            <a:lumMod val="75000"/>
          </a:schemeClr>
        </a:solidFill>
        <a:ln>
          <a:solidFill>
            <a:srgbClr val="FFFF00"/>
          </a:solidFill>
        </a:ln>
      </dgm:spPr>
      <dgm:t>
        <a:bodyPr/>
        <a:lstStyle/>
        <a:p>
          <a:r>
            <a:rPr lang="en-US" sz="1400" baseline="0" dirty="0" smtClean="0"/>
            <a:t>3. Find &amp; Fix</a:t>
          </a:r>
        </a:p>
        <a:p>
          <a:r>
            <a:rPr lang="en-US" sz="1400" baseline="0" dirty="0" smtClean="0"/>
            <a:t>(Level 1 &amp; 2 Assessments &amp; Corrective Actions)</a:t>
          </a:r>
          <a:endParaRPr lang="en-US" sz="1400" baseline="0" dirty="0"/>
        </a:p>
      </dgm:t>
    </dgm:pt>
    <dgm:pt modelId="{355ACDCF-C2E8-4794-9028-13F6B966CC1B}" type="parTrans" cxnId="{79620404-9276-4C07-860D-646486BBE230}">
      <dgm:prSet/>
      <dgm:spPr/>
      <dgm:t>
        <a:bodyPr/>
        <a:lstStyle/>
        <a:p>
          <a:endParaRPr lang="en-US"/>
        </a:p>
      </dgm:t>
    </dgm:pt>
    <dgm:pt modelId="{415E4B1A-E5C1-4A18-BD5C-EE8472DF5478}" type="sibTrans" cxnId="{79620404-9276-4C07-860D-646486BBE230}">
      <dgm:prSet/>
      <dgm:spPr/>
      <dgm:t>
        <a:bodyPr/>
        <a:lstStyle/>
        <a:p>
          <a:endParaRPr lang="en-US"/>
        </a:p>
      </dgm:t>
    </dgm:pt>
    <dgm:pt modelId="{35EDE234-4345-4B50-848E-186AB1BC95A0}">
      <dgm:prSet phldrT="[Text]"/>
      <dgm:spPr>
        <a:solidFill>
          <a:schemeClr val="tx2"/>
        </a:solidFill>
        <a:ln>
          <a:solidFill>
            <a:srgbClr val="FFFF00"/>
          </a:solidFill>
        </a:ln>
      </dgm:spPr>
      <dgm:t>
        <a:bodyPr/>
        <a:lstStyle/>
        <a:p>
          <a:r>
            <a:rPr lang="en-US" dirty="0" smtClean="0"/>
            <a:t>4. Reporting &amp; Recordkeeping</a:t>
          </a:r>
          <a:endParaRPr lang="en-US" dirty="0"/>
        </a:p>
      </dgm:t>
    </dgm:pt>
    <dgm:pt modelId="{02674FCD-EBF6-416E-B77C-C5A2A3FE8662}" type="parTrans" cxnId="{D2BE2E92-C55E-4E20-B458-247CDDBFCA2B}">
      <dgm:prSet/>
      <dgm:spPr/>
      <dgm:t>
        <a:bodyPr/>
        <a:lstStyle/>
        <a:p>
          <a:endParaRPr lang="en-US"/>
        </a:p>
      </dgm:t>
    </dgm:pt>
    <dgm:pt modelId="{624CE452-C79F-4AEB-9E47-022C9D250B03}" type="sibTrans" cxnId="{D2BE2E92-C55E-4E20-B458-247CDDBFCA2B}">
      <dgm:prSet/>
      <dgm:spPr/>
      <dgm:t>
        <a:bodyPr/>
        <a:lstStyle/>
        <a:p>
          <a:endParaRPr lang="en-US"/>
        </a:p>
      </dgm:t>
    </dgm:pt>
    <dgm:pt modelId="{87FEFD11-2399-454B-B62D-D5865DDF020D}">
      <dgm:prSet phldrT="[Text]"/>
      <dgm:spPr>
        <a:solidFill>
          <a:schemeClr val="tx2"/>
        </a:solidFill>
        <a:ln>
          <a:solidFill>
            <a:srgbClr val="FFFF00"/>
          </a:solidFill>
        </a:ln>
      </dgm:spPr>
      <dgm:t>
        <a:bodyPr/>
        <a:lstStyle/>
        <a:p>
          <a:r>
            <a:rPr lang="en-US" dirty="0" smtClean="0"/>
            <a:t>5. </a:t>
          </a:r>
          <a:r>
            <a:rPr lang="en-US" baseline="0" dirty="0" smtClean="0"/>
            <a:t>Violations</a:t>
          </a:r>
          <a:r>
            <a:rPr lang="en-US" dirty="0" smtClean="0"/>
            <a:t>, Public Notification, &amp; Consumer Confidence Reports</a:t>
          </a:r>
          <a:endParaRPr lang="en-US" dirty="0"/>
        </a:p>
      </dgm:t>
    </dgm:pt>
    <dgm:pt modelId="{CE92587C-2B51-4716-90E7-B1FB16AEC095}" type="parTrans" cxnId="{30887979-67D0-4D2B-A597-CCD2236C8C05}">
      <dgm:prSet/>
      <dgm:spPr/>
      <dgm:t>
        <a:bodyPr/>
        <a:lstStyle/>
        <a:p>
          <a:endParaRPr lang="en-US"/>
        </a:p>
      </dgm:t>
    </dgm:pt>
    <dgm:pt modelId="{D4BFE6C2-47D5-4030-B991-AC6F84ACE11D}" type="sibTrans" cxnId="{30887979-67D0-4D2B-A597-CCD2236C8C05}">
      <dgm:prSet/>
      <dgm:spPr/>
      <dgm:t>
        <a:bodyPr/>
        <a:lstStyle/>
        <a:p>
          <a:endParaRPr lang="en-US"/>
        </a:p>
      </dgm:t>
    </dgm:pt>
    <dgm:pt modelId="{48E9A059-B538-432A-937C-3AD5BEE8F969}" type="pres">
      <dgm:prSet presAssocID="{AD575012-AD23-4C45-8369-CD2CB1A68E60}" presName="cycle" presStyleCnt="0">
        <dgm:presLayoutVars>
          <dgm:chMax val="1"/>
          <dgm:dir/>
          <dgm:animLvl val="ctr"/>
          <dgm:resizeHandles val="exact"/>
        </dgm:presLayoutVars>
      </dgm:prSet>
      <dgm:spPr/>
      <dgm:t>
        <a:bodyPr/>
        <a:lstStyle/>
        <a:p>
          <a:endParaRPr lang="en-US"/>
        </a:p>
      </dgm:t>
    </dgm:pt>
    <dgm:pt modelId="{1AF99888-4821-4A55-B640-9478FF5A79FE}" type="pres">
      <dgm:prSet presAssocID="{790171E0-79D5-49BA-9ADE-DBB3F11EE308}" presName="centerShape" presStyleLbl="node0" presStyleIdx="0" presStyleCnt="1"/>
      <dgm:spPr/>
      <dgm:t>
        <a:bodyPr/>
        <a:lstStyle/>
        <a:p>
          <a:endParaRPr lang="en-US"/>
        </a:p>
      </dgm:t>
    </dgm:pt>
    <dgm:pt modelId="{EF47E188-4739-4023-8BE8-3EC8311AF297}" type="pres">
      <dgm:prSet presAssocID="{B164303D-D564-4BD9-AC94-DF4AA3BF4404}" presName="parTrans" presStyleLbl="bgSibTrans2D1" presStyleIdx="0" presStyleCnt="5"/>
      <dgm:spPr/>
      <dgm:t>
        <a:bodyPr/>
        <a:lstStyle/>
        <a:p>
          <a:endParaRPr lang="en-US"/>
        </a:p>
      </dgm:t>
    </dgm:pt>
    <dgm:pt modelId="{A6A12453-1368-429C-A834-84DACC6DD249}" type="pres">
      <dgm:prSet presAssocID="{5F03A6B7-36B9-4EFF-B4F4-1C692220E9A1}" presName="node" presStyleLbl="node1" presStyleIdx="0" presStyleCnt="5" custScaleY="57478" custRadScaleRad="103690" custRadScaleInc="-3886">
        <dgm:presLayoutVars>
          <dgm:bulletEnabled val="1"/>
        </dgm:presLayoutVars>
      </dgm:prSet>
      <dgm:spPr/>
      <dgm:t>
        <a:bodyPr/>
        <a:lstStyle/>
        <a:p>
          <a:endParaRPr lang="en-US"/>
        </a:p>
      </dgm:t>
    </dgm:pt>
    <dgm:pt modelId="{18B4E971-8EF6-4B9A-8C43-37444DC1033C}" type="pres">
      <dgm:prSet presAssocID="{801B7F54-164B-4D78-A980-AC77BD525D2E}" presName="parTrans" presStyleLbl="bgSibTrans2D1" presStyleIdx="1" presStyleCnt="5"/>
      <dgm:spPr/>
      <dgm:t>
        <a:bodyPr/>
        <a:lstStyle/>
        <a:p>
          <a:endParaRPr lang="en-US"/>
        </a:p>
      </dgm:t>
    </dgm:pt>
    <dgm:pt modelId="{88445D0F-170B-48F5-9755-F526C3EA1578}" type="pres">
      <dgm:prSet presAssocID="{2F5EEB0F-6DB2-4171-ADB2-9CCC2565EFCA}" presName="node" presStyleLbl="node1" presStyleIdx="1" presStyleCnt="5" custScaleY="66072" custRadScaleRad="96482" custRadScaleInc="-43931">
        <dgm:presLayoutVars>
          <dgm:bulletEnabled val="1"/>
        </dgm:presLayoutVars>
      </dgm:prSet>
      <dgm:spPr/>
      <dgm:t>
        <a:bodyPr/>
        <a:lstStyle/>
        <a:p>
          <a:endParaRPr lang="en-US"/>
        </a:p>
      </dgm:t>
    </dgm:pt>
    <dgm:pt modelId="{AB377C63-83F6-4488-A313-DC7CCEFE4BFB}" type="pres">
      <dgm:prSet presAssocID="{355ACDCF-C2E8-4794-9028-13F6B966CC1B}" presName="parTrans" presStyleLbl="bgSibTrans2D1" presStyleIdx="2" presStyleCnt="5"/>
      <dgm:spPr/>
      <dgm:t>
        <a:bodyPr/>
        <a:lstStyle/>
        <a:p>
          <a:endParaRPr lang="en-US"/>
        </a:p>
      </dgm:t>
    </dgm:pt>
    <dgm:pt modelId="{35E1E8D5-B66C-412E-9C63-C2C896A2D3C3}" type="pres">
      <dgm:prSet presAssocID="{02AC4645-06D0-4B0A-A8C4-6EC80144AF4A}" presName="node" presStyleLbl="node1" presStyleIdx="2" presStyleCnt="5" custScaleX="94471" custScaleY="98182" custRadScaleRad="87328" custRadScaleInc="-3360">
        <dgm:presLayoutVars>
          <dgm:bulletEnabled val="1"/>
        </dgm:presLayoutVars>
      </dgm:prSet>
      <dgm:spPr/>
      <dgm:t>
        <a:bodyPr/>
        <a:lstStyle/>
        <a:p>
          <a:endParaRPr lang="en-US"/>
        </a:p>
      </dgm:t>
    </dgm:pt>
    <dgm:pt modelId="{5147C74C-3CBD-4634-8B78-9301A7ED1166}" type="pres">
      <dgm:prSet presAssocID="{02674FCD-EBF6-416E-B77C-C5A2A3FE8662}" presName="parTrans" presStyleLbl="bgSibTrans2D1" presStyleIdx="3" presStyleCnt="5"/>
      <dgm:spPr/>
      <dgm:t>
        <a:bodyPr/>
        <a:lstStyle/>
        <a:p>
          <a:endParaRPr lang="en-US"/>
        </a:p>
      </dgm:t>
    </dgm:pt>
    <dgm:pt modelId="{9DBC598B-E8FD-4BA9-8069-B4EAC00A90E6}" type="pres">
      <dgm:prSet presAssocID="{35EDE234-4345-4B50-848E-186AB1BC95A0}" presName="node" presStyleLbl="node1" presStyleIdx="3" presStyleCnt="5" custScaleY="63110" custRadScaleRad="98521" custRadScaleInc="37863">
        <dgm:presLayoutVars>
          <dgm:bulletEnabled val="1"/>
        </dgm:presLayoutVars>
      </dgm:prSet>
      <dgm:spPr/>
      <dgm:t>
        <a:bodyPr/>
        <a:lstStyle/>
        <a:p>
          <a:endParaRPr lang="en-US"/>
        </a:p>
      </dgm:t>
    </dgm:pt>
    <dgm:pt modelId="{A4D640AA-1544-4E90-8B31-D94B9576E909}" type="pres">
      <dgm:prSet presAssocID="{CE92587C-2B51-4716-90E7-B1FB16AEC095}" presName="parTrans" presStyleLbl="bgSibTrans2D1" presStyleIdx="4" presStyleCnt="5"/>
      <dgm:spPr/>
      <dgm:t>
        <a:bodyPr/>
        <a:lstStyle/>
        <a:p>
          <a:endParaRPr lang="en-US"/>
        </a:p>
      </dgm:t>
    </dgm:pt>
    <dgm:pt modelId="{DA917743-E6C0-46B5-9269-A2DA2870273A}" type="pres">
      <dgm:prSet presAssocID="{87FEFD11-2399-454B-B62D-D5865DDF020D}" presName="node" presStyleLbl="node1" presStyleIdx="4" presStyleCnt="5">
        <dgm:presLayoutVars>
          <dgm:bulletEnabled val="1"/>
        </dgm:presLayoutVars>
      </dgm:prSet>
      <dgm:spPr/>
      <dgm:t>
        <a:bodyPr/>
        <a:lstStyle/>
        <a:p>
          <a:endParaRPr lang="en-US"/>
        </a:p>
      </dgm:t>
    </dgm:pt>
  </dgm:ptLst>
  <dgm:cxnLst>
    <dgm:cxn modelId="{4A3ABF58-CFA2-4FAF-94AC-321B1916B5C5}" type="presOf" srcId="{790171E0-79D5-49BA-9ADE-DBB3F11EE308}" destId="{1AF99888-4821-4A55-B640-9478FF5A79FE}" srcOrd="0" destOrd="0" presId="urn:microsoft.com/office/officeart/2005/8/layout/radial4"/>
    <dgm:cxn modelId="{FBF0BB20-C736-4397-B156-84334629A9CD}" type="presOf" srcId="{B164303D-D564-4BD9-AC94-DF4AA3BF4404}" destId="{EF47E188-4739-4023-8BE8-3EC8311AF297}" srcOrd="0" destOrd="0" presId="urn:microsoft.com/office/officeart/2005/8/layout/radial4"/>
    <dgm:cxn modelId="{FD16A733-4042-4A10-BD3B-1ADEE134EB47}" type="presOf" srcId="{5F03A6B7-36B9-4EFF-B4F4-1C692220E9A1}" destId="{A6A12453-1368-429C-A834-84DACC6DD249}" srcOrd="0" destOrd="0" presId="urn:microsoft.com/office/officeart/2005/8/layout/radial4"/>
    <dgm:cxn modelId="{5434A754-48DA-412B-A203-1DEEB83CEDC5}" type="presOf" srcId="{AD575012-AD23-4C45-8369-CD2CB1A68E60}" destId="{48E9A059-B538-432A-937C-3AD5BEE8F969}" srcOrd="0" destOrd="0" presId="urn:microsoft.com/office/officeart/2005/8/layout/radial4"/>
    <dgm:cxn modelId="{485C3114-CB68-4DA3-B31D-776C9035AC0B}" srcId="{790171E0-79D5-49BA-9ADE-DBB3F11EE308}" destId="{2F5EEB0F-6DB2-4171-ADB2-9CCC2565EFCA}" srcOrd="1" destOrd="0" parTransId="{801B7F54-164B-4D78-A980-AC77BD525D2E}" sibTransId="{99EE7710-B295-439B-8284-2898357BF95A}"/>
    <dgm:cxn modelId="{B3252B73-3FA2-4FF4-943C-F471C18989B1}" type="presOf" srcId="{02AC4645-06D0-4B0A-A8C4-6EC80144AF4A}" destId="{35E1E8D5-B66C-412E-9C63-C2C896A2D3C3}" srcOrd="0" destOrd="0" presId="urn:microsoft.com/office/officeart/2005/8/layout/radial4"/>
    <dgm:cxn modelId="{30887979-67D0-4D2B-A597-CCD2236C8C05}" srcId="{790171E0-79D5-49BA-9ADE-DBB3F11EE308}" destId="{87FEFD11-2399-454B-B62D-D5865DDF020D}" srcOrd="4" destOrd="0" parTransId="{CE92587C-2B51-4716-90E7-B1FB16AEC095}" sibTransId="{D4BFE6C2-47D5-4030-B991-AC6F84ACE11D}"/>
    <dgm:cxn modelId="{62881B71-3DB6-4363-B61E-416DA145D2FB}" type="presOf" srcId="{355ACDCF-C2E8-4794-9028-13F6B966CC1B}" destId="{AB377C63-83F6-4488-A313-DC7CCEFE4BFB}" srcOrd="0" destOrd="0" presId="urn:microsoft.com/office/officeart/2005/8/layout/radial4"/>
    <dgm:cxn modelId="{275AF924-A20F-4AFC-9538-75587A8D3286}" type="presOf" srcId="{801B7F54-164B-4D78-A980-AC77BD525D2E}" destId="{18B4E971-8EF6-4B9A-8C43-37444DC1033C}" srcOrd="0" destOrd="0" presId="urn:microsoft.com/office/officeart/2005/8/layout/radial4"/>
    <dgm:cxn modelId="{A3069669-5836-4F99-8A5B-2FC9EBB0B0C1}" type="presOf" srcId="{35EDE234-4345-4B50-848E-186AB1BC95A0}" destId="{9DBC598B-E8FD-4BA9-8069-B4EAC00A90E6}" srcOrd="0" destOrd="0" presId="urn:microsoft.com/office/officeart/2005/8/layout/radial4"/>
    <dgm:cxn modelId="{4C68526E-EA9D-44C6-98FC-A07460945048}" type="presOf" srcId="{2F5EEB0F-6DB2-4171-ADB2-9CCC2565EFCA}" destId="{88445D0F-170B-48F5-9755-F526C3EA1578}" srcOrd="0" destOrd="0" presId="urn:microsoft.com/office/officeart/2005/8/layout/radial4"/>
    <dgm:cxn modelId="{15DD0275-86DF-4B99-927F-55CFC7BD149E}" type="presOf" srcId="{87FEFD11-2399-454B-B62D-D5865DDF020D}" destId="{DA917743-E6C0-46B5-9269-A2DA2870273A}" srcOrd="0" destOrd="0" presId="urn:microsoft.com/office/officeart/2005/8/layout/radial4"/>
    <dgm:cxn modelId="{08AAA076-911C-4701-B017-83666A670037}" type="presOf" srcId="{CE92587C-2B51-4716-90E7-B1FB16AEC095}" destId="{A4D640AA-1544-4E90-8B31-D94B9576E909}" srcOrd="0" destOrd="0" presId="urn:microsoft.com/office/officeart/2005/8/layout/radial4"/>
    <dgm:cxn modelId="{D2BE2E92-C55E-4E20-B458-247CDDBFCA2B}" srcId="{790171E0-79D5-49BA-9ADE-DBB3F11EE308}" destId="{35EDE234-4345-4B50-848E-186AB1BC95A0}" srcOrd="3" destOrd="0" parTransId="{02674FCD-EBF6-416E-B77C-C5A2A3FE8662}" sibTransId="{624CE452-C79F-4AEB-9E47-022C9D250B03}"/>
    <dgm:cxn modelId="{7BE4328F-BF35-4DEF-BB5B-D13621D4548D}" srcId="{790171E0-79D5-49BA-9ADE-DBB3F11EE308}" destId="{5F03A6B7-36B9-4EFF-B4F4-1C692220E9A1}" srcOrd="0" destOrd="0" parTransId="{B164303D-D564-4BD9-AC94-DF4AA3BF4404}" sibTransId="{9289993A-A68E-4A5B-AFD5-61F2592275B0}"/>
    <dgm:cxn modelId="{79620404-9276-4C07-860D-646486BBE230}" srcId="{790171E0-79D5-49BA-9ADE-DBB3F11EE308}" destId="{02AC4645-06D0-4B0A-A8C4-6EC80144AF4A}" srcOrd="2" destOrd="0" parTransId="{355ACDCF-C2E8-4794-9028-13F6B966CC1B}" sibTransId="{415E4B1A-E5C1-4A18-BD5C-EE8472DF5478}"/>
    <dgm:cxn modelId="{3511DD18-FEA2-42BC-AE14-2108FDB352F7}" srcId="{AD575012-AD23-4C45-8369-CD2CB1A68E60}" destId="{790171E0-79D5-49BA-9ADE-DBB3F11EE308}" srcOrd="0" destOrd="0" parTransId="{BDC7F4A2-F0E5-4E41-BD6A-0C4FE3C52718}" sibTransId="{7F191DA6-2D00-4001-BA2F-EFC2A1FAC518}"/>
    <dgm:cxn modelId="{8E10C8C0-A46C-422E-A9CF-5D81F65C5D36}" type="presOf" srcId="{02674FCD-EBF6-416E-B77C-C5A2A3FE8662}" destId="{5147C74C-3CBD-4634-8B78-9301A7ED1166}" srcOrd="0" destOrd="0" presId="urn:microsoft.com/office/officeart/2005/8/layout/radial4"/>
    <dgm:cxn modelId="{4E2278F4-FBFB-4037-A945-65AECE76DFF0}" type="presParOf" srcId="{48E9A059-B538-432A-937C-3AD5BEE8F969}" destId="{1AF99888-4821-4A55-B640-9478FF5A79FE}" srcOrd="0" destOrd="0" presId="urn:microsoft.com/office/officeart/2005/8/layout/radial4"/>
    <dgm:cxn modelId="{B912F6EB-55D4-4AD8-BACC-7E84107A1B59}" type="presParOf" srcId="{48E9A059-B538-432A-937C-3AD5BEE8F969}" destId="{EF47E188-4739-4023-8BE8-3EC8311AF297}" srcOrd="1" destOrd="0" presId="urn:microsoft.com/office/officeart/2005/8/layout/radial4"/>
    <dgm:cxn modelId="{246797B9-3FB9-464E-8258-67A1BEAB4E66}" type="presParOf" srcId="{48E9A059-B538-432A-937C-3AD5BEE8F969}" destId="{A6A12453-1368-429C-A834-84DACC6DD249}" srcOrd="2" destOrd="0" presId="urn:microsoft.com/office/officeart/2005/8/layout/radial4"/>
    <dgm:cxn modelId="{5E08065B-B36D-4293-B1CD-D8DC18D7658D}" type="presParOf" srcId="{48E9A059-B538-432A-937C-3AD5BEE8F969}" destId="{18B4E971-8EF6-4B9A-8C43-37444DC1033C}" srcOrd="3" destOrd="0" presId="urn:microsoft.com/office/officeart/2005/8/layout/radial4"/>
    <dgm:cxn modelId="{A01351ED-49F9-4F2F-8819-B6D5E9B6C131}" type="presParOf" srcId="{48E9A059-B538-432A-937C-3AD5BEE8F969}" destId="{88445D0F-170B-48F5-9755-F526C3EA1578}" srcOrd="4" destOrd="0" presId="urn:microsoft.com/office/officeart/2005/8/layout/radial4"/>
    <dgm:cxn modelId="{763D9DF5-788C-4568-8D5A-EDEA67434670}" type="presParOf" srcId="{48E9A059-B538-432A-937C-3AD5BEE8F969}" destId="{AB377C63-83F6-4488-A313-DC7CCEFE4BFB}" srcOrd="5" destOrd="0" presId="urn:microsoft.com/office/officeart/2005/8/layout/radial4"/>
    <dgm:cxn modelId="{D4951BAB-E685-4EA7-BDA5-0B29AEB306E3}" type="presParOf" srcId="{48E9A059-B538-432A-937C-3AD5BEE8F969}" destId="{35E1E8D5-B66C-412E-9C63-C2C896A2D3C3}" srcOrd="6" destOrd="0" presId="urn:microsoft.com/office/officeart/2005/8/layout/radial4"/>
    <dgm:cxn modelId="{B179EEB6-EB38-4C35-87D3-1D2712E1580F}" type="presParOf" srcId="{48E9A059-B538-432A-937C-3AD5BEE8F969}" destId="{5147C74C-3CBD-4634-8B78-9301A7ED1166}" srcOrd="7" destOrd="0" presId="urn:microsoft.com/office/officeart/2005/8/layout/radial4"/>
    <dgm:cxn modelId="{9301AEB1-E483-40BD-BF7B-0A77DE9A3BC6}" type="presParOf" srcId="{48E9A059-B538-432A-937C-3AD5BEE8F969}" destId="{9DBC598B-E8FD-4BA9-8069-B4EAC00A90E6}" srcOrd="8" destOrd="0" presId="urn:microsoft.com/office/officeart/2005/8/layout/radial4"/>
    <dgm:cxn modelId="{0D36CFCB-62D7-4CB7-8AD9-CC049B7D5415}" type="presParOf" srcId="{48E9A059-B538-432A-937C-3AD5BEE8F969}" destId="{A4D640AA-1544-4E90-8B31-D94B9576E909}" srcOrd="9" destOrd="0" presId="urn:microsoft.com/office/officeart/2005/8/layout/radial4"/>
    <dgm:cxn modelId="{3ED4134D-32D8-4AC0-820E-158F37ABC367}" type="presParOf" srcId="{48E9A059-B538-432A-937C-3AD5BEE8F969}" destId="{DA917743-E6C0-46B5-9269-A2DA2870273A}" srcOrd="10" destOrd="0" presId="urn:microsoft.com/office/officeart/2005/8/layout/radial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AF99888-4821-4A55-B640-9478FF5A79FE}">
      <dsp:nvSpPr>
        <dsp:cNvPr id="0" name=""/>
        <dsp:cNvSpPr/>
      </dsp:nvSpPr>
      <dsp:spPr>
        <a:xfrm>
          <a:off x="3314101" y="2156479"/>
          <a:ext cx="1601396" cy="1601396"/>
        </a:xfrm>
        <a:prstGeom prst="ellipse">
          <a:avLst/>
        </a:prstGeom>
        <a:solidFill>
          <a:schemeClr val="tx2"/>
        </a:solidFill>
        <a:ln w="25400" cap="flat" cmpd="sng" algn="ctr">
          <a:solidFill>
            <a:srgbClr val="FFFF0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1778000">
            <a:lnSpc>
              <a:spcPct val="90000"/>
            </a:lnSpc>
            <a:spcBef>
              <a:spcPct val="0"/>
            </a:spcBef>
            <a:spcAft>
              <a:spcPct val="35000"/>
            </a:spcAft>
          </a:pPr>
          <a:r>
            <a:rPr lang="en-US" sz="4000" kern="1200" dirty="0" smtClean="0"/>
            <a:t>RTCR</a:t>
          </a:r>
          <a:endParaRPr lang="en-US" sz="4000" kern="1200" dirty="0"/>
        </a:p>
      </dsp:txBody>
      <dsp:txXfrm>
        <a:off x="3548620" y="2390998"/>
        <a:ext cx="1132358" cy="1132358"/>
      </dsp:txXfrm>
    </dsp:sp>
    <dsp:sp modelId="{EF47E188-4739-4023-8BE8-3EC8311AF297}">
      <dsp:nvSpPr>
        <dsp:cNvPr id="0" name=""/>
        <dsp:cNvSpPr/>
      </dsp:nvSpPr>
      <dsp:spPr>
        <a:xfrm rot="10716062">
          <a:off x="1674824" y="2769644"/>
          <a:ext cx="1549586" cy="456398"/>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A6A12453-1368-429C-A834-84DACC6DD249}">
      <dsp:nvSpPr>
        <dsp:cNvPr id="0" name=""/>
        <dsp:cNvSpPr/>
      </dsp:nvSpPr>
      <dsp:spPr>
        <a:xfrm>
          <a:off x="914391" y="2666988"/>
          <a:ext cx="1521326" cy="699542"/>
        </a:xfrm>
        <a:prstGeom prst="roundRect">
          <a:avLst>
            <a:gd name="adj" fmla="val 10000"/>
          </a:avLst>
        </a:prstGeom>
        <a:solidFill>
          <a:schemeClr val="tx2"/>
        </a:solidFill>
        <a:ln w="25400" cap="flat" cmpd="sng" algn="ctr">
          <a:solidFill>
            <a:srgbClr val="FFFF0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lvl="0" algn="ctr" defTabSz="622300">
            <a:lnSpc>
              <a:spcPct val="90000"/>
            </a:lnSpc>
            <a:spcBef>
              <a:spcPct val="0"/>
            </a:spcBef>
            <a:spcAft>
              <a:spcPct val="35000"/>
            </a:spcAft>
          </a:pPr>
          <a:r>
            <a:rPr lang="en-US" sz="1400" kern="1200" dirty="0" smtClean="0"/>
            <a:t>1. </a:t>
          </a:r>
          <a:r>
            <a:rPr lang="en-US" sz="1400" kern="1200" baseline="0" dirty="0" smtClean="0"/>
            <a:t>Contaminant</a:t>
          </a:r>
          <a:r>
            <a:rPr lang="en-US" sz="1400" kern="1200" dirty="0" smtClean="0"/>
            <a:t> Levels</a:t>
          </a:r>
          <a:endParaRPr lang="en-US" sz="1400" kern="1200" dirty="0"/>
        </a:p>
      </dsp:txBody>
      <dsp:txXfrm>
        <a:off x="934880" y="2687477"/>
        <a:ext cx="1480348" cy="658564"/>
      </dsp:txXfrm>
    </dsp:sp>
    <dsp:sp modelId="{18B4E971-8EF6-4B9A-8C43-37444DC1033C}">
      <dsp:nvSpPr>
        <dsp:cNvPr id="0" name=""/>
        <dsp:cNvSpPr/>
      </dsp:nvSpPr>
      <dsp:spPr>
        <a:xfrm rot="12551090">
          <a:off x="2044072" y="1960383"/>
          <a:ext cx="1389267" cy="456398"/>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88445D0F-170B-48F5-9755-F526C3EA1578}">
      <dsp:nvSpPr>
        <dsp:cNvPr id="0" name=""/>
        <dsp:cNvSpPr/>
      </dsp:nvSpPr>
      <dsp:spPr>
        <a:xfrm>
          <a:off x="1371592" y="1447791"/>
          <a:ext cx="1521326" cy="804136"/>
        </a:xfrm>
        <a:prstGeom prst="roundRect">
          <a:avLst>
            <a:gd name="adj" fmla="val 10000"/>
          </a:avLst>
        </a:prstGeom>
        <a:solidFill>
          <a:schemeClr val="tx2"/>
        </a:solidFill>
        <a:ln w="25400" cap="flat" cmpd="sng" algn="ctr">
          <a:solidFill>
            <a:srgbClr val="FFFF0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lvl="0" algn="ctr" defTabSz="622300">
            <a:lnSpc>
              <a:spcPct val="90000"/>
            </a:lnSpc>
            <a:spcBef>
              <a:spcPct val="0"/>
            </a:spcBef>
            <a:spcAft>
              <a:spcPct val="35000"/>
            </a:spcAft>
          </a:pPr>
          <a:r>
            <a:rPr lang="en-US" sz="1400" kern="1200" baseline="0" dirty="0" smtClean="0"/>
            <a:t>2. Monitoring</a:t>
          </a:r>
          <a:endParaRPr lang="en-US" sz="1400" kern="1200" baseline="0" dirty="0"/>
        </a:p>
      </dsp:txBody>
      <dsp:txXfrm>
        <a:off x="1395144" y="1471343"/>
        <a:ext cx="1474222" cy="757032"/>
      </dsp:txXfrm>
    </dsp:sp>
    <dsp:sp modelId="{AB377C63-83F6-4488-A313-DC7CCEFE4BFB}">
      <dsp:nvSpPr>
        <dsp:cNvPr id="0" name=""/>
        <dsp:cNvSpPr/>
      </dsp:nvSpPr>
      <dsp:spPr>
        <a:xfrm rot="16127424">
          <a:off x="3491092" y="1266765"/>
          <a:ext cx="1185666" cy="456398"/>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35E1E8D5-B66C-412E-9C63-C2C896A2D3C3}">
      <dsp:nvSpPr>
        <dsp:cNvPr id="0" name=""/>
        <dsp:cNvSpPr/>
      </dsp:nvSpPr>
      <dsp:spPr>
        <a:xfrm>
          <a:off x="3352804" y="304796"/>
          <a:ext cx="1437212" cy="1194935"/>
        </a:xfrm>
        <a:prstGeom prst="roundRect">
          <a:avLst>
            <a:gd name="adj" fmla="val 10000"/>
          </a:avLst>
        </a:prstGeom>
        <a:solidFill>
          <a:schemeClr val="tx2">
            <a:lumMod val="75000"/>
          </a:schemeClr>
        </a:solidFill>
        <a:ln w="25400" cap="flat" cmpd="sng" algn="ctr">
          <a:solidFill>
            <a:srgbClr val="FFFF0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lvl="0" algn="ctr" defTabSz="622300">
            <a:lnSpc>
              <a:spcPct val="90000"/>
            </a:lnSpc>
            <a:spcBef>
              <a:spcPct val="0"/>
            </a:spcBef>
            <a:spcAft>
              <a:spcPct val="35000"/>
            </a:spcAft>
          </a:pPr>
          <a:r>
            <a:rPr lang="en-US" sz="1400" kern="1200" baseline="0" dirty="0" smtClean="0"/>
            <a:t>3. Find &amp; Fix</a:t>
          </a:r>
        </a:p>
        <a:p>
          <a:pPr lvl="0" algn="ctr" defTabSz="622300">
            <a:lnSpc>
              <a:spcPct val="90000"/>
            </a:lnSpc>
            <a:spcBef>
              <a:spcPct val="0"/>
            </a:spcBef>
            <a:spcAft>
              <a:spcPct val="35000"/>
            </a:spcAft>
          </a:pPr>
          <a:r>
            <a:rPr lang="en-US" sz="1400" kern="1200" baseline="0" dirty="0" smtClean="0"/>
            <a:t>(Level 1 &amp; 2 Assessments &amp; Corrective Actions)</a:t>
          </a:r>
          <a:endParaRPr lang="en-US" sz="1400" kern="1200" baseline="0" dirty="0"/>
        </a:p>
      </dsp:txBody>
      <dsp:txXfrm>
        <a:off x="3387802" y="339794"/>
        <a:ext cx="1367216" cy="1124939"/>
      </dsp:txXfrm>
    </dsp:sp>
    <dsp:sp modelId="{5147C74C-3CBD-4634-8B78-9301A7ED1166}">
      <dsp:nvSpPr>
        <dsp:cNvPr id="0" name=""/>
        <dsp:cNvSpPr/>
      </dsp:nvSpPr>
      <dsp:spPr>
        <a:xfrm rot="19717841">
          <a:off x="4764902" y="1895311"/>
          <a:ext cx="1434618" cy="456398"/>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9DBC598B-E8FD-4BA9-8069-B4EAC00A90E6}">
      <dsp:nvSpPr>
        <dsp:cNvPr id="0" name=""/>
        <dsp:cNvSpPr/>
      </dsp:nvSpPr>
      <dsp:spPr>
        <a:xfrm>
          <a:off x="5334008" y="1366070"/>
          <a:ext cx="1521326" cy="768087"/>
        </a:xfrm>
        <a:prstGeom prst="roundRect">
          <a:avLst>
            <a:gd name="adj" fmla="val 10000"/>
          </a:avLst>
        </a:prstGeom>
        <a:solidFill>
          <a:schemeClr val="tx2"/>
        </a:solidFill>
        <a:ln w="25400" cap="flat" cmpd="sng" algn="ctr">
          <a:solidFill>
            <a:srgbClr val="FFFF0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lvl="0" algn="ctr" defTabSz="622300">
            <a:lnSpc>
              <a:spcPct val="90000"/>
            </a:lnSpc>
            <a:spcBef>
              <a:spcPct val="0"/>
            </a:spcBef>
            <a:spcAft>
              <a:spcPct val="35000"/>
            </a:spcAft>
          </a:pPr>
          <a:r>
            <a:rPr lang="en-US" sz="1400" kern="1200" dirty="0" smtClean="0"/>
            <a:t>4. Reporting &amp; Recordkeeping</a:t>
          </a:r>
          <a:endParaRPr lang="en-US" sz="1400" kern="1200" dirty="0"/>
        </a:p>
      </dsp:txBody>
      <dsp:txXfrm>
        <a:off x="5356505" y="1388567"/>
        <a:ext cx="1476332" cy="723093"/>
      </dsp:txXfrm>
    </dsp:sp>
    <dsp:sp modelId="{A4D640AA-1544-4E90-8B31-D94B9576E909}">
      <dsp:nvSpPr>
        <dsp:cNvPr id="0" name=""/>
        <dsp:cNvSpPr/>
      </dsp:nvSpPr>
      <dsp:spPr>
        <a:xfrm>
          <a:off x="5000909" y="2728978"/>
          <a:ext cx="1467514" cy="456398"/>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DA917743-E6C0-46B5-9269-A2DA2870273A}">
      <dsp:nvSpPr>
        <dsp:cNvPr id="0" name=""/>
        <dsp:cNvSpPr/>
      </dsp:nvSpPr>
      <dsp:spPr>
        <a:xfrm>
          <a:off x="5707760" y="2348647"/>
          <a:ext cx="1521326" cy="1217061"/>
        </a:xfrm>
        <a:prstGeom prst="roundRect">
          <a:avLst>
            <a:gd name="adj" fmla="val 10000"/>
          </a:avLst>
        </a:prstGeom>
        <a:solidFill>
          <a:schemeClr val="tx2"/>
        </a:solidFill>
        <a:ln w="25400" cap="flat" cmpd="sng" algn="ctr">
          <a:solidFill>
            <a:srgbClr val="FFFF0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lvl="0" algn="ctr" defTabSz="622300">
            <a:lnSpc>
              <a:spcPct val="90000"/>
            </a:lnSpc>
            <a:spcBef>
              <a:spcPct val="0"/>
            </a:spcBef>
            <a:spcAft>
              <a:spcPct val="35000"/>
            </a:spcAft>
          </a:pPr>
          <a:r>
            <a:rPr lang="en-US" sz="1400" kern="1200" dirty="0" smtClean="0"/>
            <a:t>5. </a:t>
          </a:r>
          <a:r>
            <a:rPr lang="en-US" sz="1400" kern="1200" baseline="0" dirty="0" smtClean="0"/>
            <a:t>Violations</a:t>
          </a:r>
          <a:r>
            <a:rPr lang="en-US" sz="1400" kern="1200" dirty="0" smtClean="0"/>
            <a:t>, Public Notification, &amp; Consumer Confidence Reports</a:t>
          </a:r>
          <a:endParaRPr lang="en-US" sz="1400" kern="1200" dirty="0"/>
        </a:p>
      </dsp:txBody>
      <dsp:txXfrm>
        <a:off x="5743406" y="2384293"/>
        <a:ext cx="1450034" cy="1145769"/>
      </dsp:txXfrm>
    </dsp:sp>
  </dsp:spTree>
</dsp:drawing>
</file>

<file path=ppt/diagrams/layout1.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DEE1CEAD-FE95-4971-946A-BD974FC608FE}" type="datetimeFigureOut">
              <a:rPr lang="en-US" smtClean="0"/>
              <a:t>10/27/2015</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03AB07E7-1E33-4631-A005-EEB1EAC58097}" type="slidenum">
              <a:rPr lang="en-US" smtClean="0"/>
              <a:t>‹#›</a:t>
            </a:fld>
            <a:endParaRPr lang="en-US" dirty="0"/>
          </a:p>
        </p:txBody>
      </p:sp>
    </p:spTree>
    <p:extLst>
      <p:ext uri="{BB962C8B-B14F-4D97-AF65-F5344CB8AC3E}">
        <p14:creationId xmlns:p14="http://schemas.microsoft.com/office/powerpoint/2010/main" val="6363513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this lesson we are going to introduce</a:t>
            </a:r>
            <a:r>
              <a:rPr lang="en-US" baseline="0" dirty="0" smtClean="0"/>
              <a:t> the new Revised Total Coliform Rule, known as the RTCR, that will go into effect on April 1</a:t>
            </a:r>
            <a:r>
              <a:rPr lang="en-US" baseline="30000" dirty="0" smtClean="0"/>
              <a:t>st</a:t>
            </a:r>
            <a:r>
              <a:rPr lang="en-US" baseline="0" dirty="0" smtClean="0"/>
              <a:t>, 2016.  During this presentation and additional presentations we are going to go over the key aspects of this new rule. </a:t>
            </a:r>
            <a:endParaRPr lang="en-US" dirty="0"/>
          </a:p>
        </p:txBody>
      </p:sp>
      <p:sp>
        <p:nvSpPr>
          <p:cNvPr id="4" name="Slide Number Placeholder 3"/>
          <p:cNvSpPr>
            <a:spLocks noGrp="1"/>
          </p:cNvSpPr>
          <p:nvPr>
            <p:ph type="sldNum" sz="quarter" idx="10"/>
          </p:nvPr>
        </p:nvSpPr>
        <p:spPr/>
        <p:txBody>
          <a:bodyPr/>
          <a:lstStyle/>
          <a:p>
            <a:fld id="{03AB07E7-1E33-4631-A005-EEB1EAC58097}" type="slidenum">
              <a:rPr lang="en-US" smtClean="0"/>
              <a:t>1</a:t>
            </a:fld>
            <a:endParaRPr lang="en-US" dirty="0"/>
          </a:p>
        </p:txBody>
      </p:sp>
    </p:spTree>
    <p:extLst>
      <p:ext uri="{BB962C8B-B14F-4D97-AF65-F5344CB8AC3E}">
        <p14:creationId xmlns:p14="http://schemas.microsoft.com/office/powerpoint/2010/main" val="119570873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dirty="0" smtClean="0"/>
              <a:t>You must collect 3 repeat samples for each routine TC+. The location</a:t>
            </a:r>
            <a:r>
              <a:rPr lang="en-US" baseline="0" dirty="0" smtClean="0"/>
              <a:t> of where these repeats have to be collected from are the original site, one within 5 service connections upstream and one within 5 service connections downstream. These locations will be labeled on your site sampling plan.</a:t>
            </a:r>
            <a:endParaRPr lang="en-US" dirty="0" smtClean="0"/>
          </a:p>
          <a:p>
            <a:r>
              <a:rPr lang="en-US" dirty="0" smtClean="0"/>
              <a:t>You</a:t>
            </a:r>
            <a:r>
              <a:rPr lang="en-US" baseline="0" dirty="0" smtClean="0"/>
              <a:t> must collect additional set of repeats for each additional TC+ routine sample that your system collects. </a:t>
            </a:r>
          </a:p>
          <a:p>
            <a:r>
              <a:rPr lang="en-US" baseline="0" dirty="0" smtClean="0"/>
              <a:t>Also, you still must collect a Source sample from your source water sample tap in order to comply with the GWR. If you have more questions about the GWR we have presentations focused solely on it. </a:t>
            </a:r>
            <a:endParaRPr lang="en-US" dirty="0"/>
          </a:p>
        </p:txBody>
      </p:sp>
      <p:sp>
        <p:nvSpPr>
          <p:cNvPr id="4" name="Slide Number Placeholder 3"/>
          <p:cNvSpPr>
            <a:spLocks noGrp="1"/>
          </p:cNvSpPr>
          <p:nvPr>
            <p:ph type="sldNum" sz="quarter" idx="10"/>
          </p:nvPr>
        </p:nvSpPr>
        <p:spPr/>
        <p:txBody>
          <a:bodyPr/>
          <a:lstStyle/>
          <a:p>
            <a:fld id="{03AB07E7-1E33-4631-A005-EEB1EAC58097}" type="slidenum">
              <a:rPr lang="en-US" smtClean="0"/>
              <a:t>10</a:t>
            </a:fld>
            <a:endParaRPr lang="en-US" dirty="0"/>
          </a:p>
        </p:txBody>
      </p:sp>
    </p:spTree>
    <p:extLst>
      <p:ext uri="{BB962C8B-B14F-4D97-AF65-F5344CB8AC3E}">
        <p14:creationId xmlns:p14="http://schemas.microsoft.com/office/powerpoint/2010/main" val="54017633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Next we are going to talk about additional routine samples. </a:t>
            </a:r>
          </a:p>
          <a:p>
            <a:endParaRPr lang="en-US" dirty="0" smtClean="0"/>
          </a:p>
          <a:p>
            <a:r>
              <a:rPr lang="en-US" dirty="0" smtClean="0"/>
              <a:t>A system that monitors quarterly</a:t>
            </a:r>
            <a:r>
              <a:rPr lang="en-US" baseline="0" dirty="0" smtClean="0"/>
              <a:t> for the RTCR must collect 3 additional routine samples in the month following 1 or more TC+ samples. </a:t>
            </a:r>
          </a:p>
          <a:p>
            <a:pPr lvl="1">
              <a:lnSpc>
                <a:spcPct val="115000"/>
              </a:lnSpc>
            </a:pPr>
            <a:r>
              <a:rPr lang="en-US" sz="1400" dirty="0"/>
              <a:t>The samples must be:</a:t>
            </a:r>
          </a:p>
          <a:p>
            <a:pPr lvl="2">
              <a:lnSpc>
                <a:spcPct val="115000"/>
              </a:lnSpc>
            </a:pPr>
            <a:r>
              <a:rPr lang="en-US" sz="1400" dirty="0"/>
              <a:t>Collected at regular time intervals throughout the month or on a single day if taken from different sites,</a:t>
            </a:r>
          </a:p>
          <a:p>
            <a:pPr lvl="2">
              <a:lnSpc>
                <a:spcPct val="115000"/>
              </a:lnSpc>
            </a:pPr>
            <a:r>
              <a:rPr lang="en-US" sz="1400" dirty="0"/>
              <a:t>Collected consistent with the site sampling plan,</a:t>
            </a:r>
          </a:p>
          <a:p>
            <a:pPr lvl="2">
              <a:lnSpc>
                <a:spcPct val="115000"/>
              </a:lnSpc>
            </a:pPr>
            <a:r>
              <a:rPr lang="en-US" sz="1400" dirty="0"/>
              <a:t>And used to calculate whether the TT trigger has been exceeded or an </a:t>
            </a:r>
            <a:r>
              <a:rPr lang="en-US" sz="1400" i="1" dirty="0"/>
              <a:t>E. coli </a:t>
            </a:r>
            <a:r>
              <a:rPr lang="en-US" sz="1400" dirty="0"/>
              <a:t>MCL violation has occurred</a:t>
            </a:r>
          </a:p>
          <a:p>
            <a:endParaRPr lang="en-US" dirty="0"/>
          </a:p>
        </p:txBody>
      </p:sp>
      <p:sp>
        <p:nvSpPr>
          <p:cNvPr id="4" name="Slide Number Placeholder 3"/>
          <p:cNvSpPr>
            <a:spLocks noGrp="1"/>
          </p:cNvSpPr>
          <p:nvPr>
            <p:ph type="sldNum" sz="quarter" idx="10"/>
          </p:nvPr>
        </p:nvSpPr>
        <p:spPr/>
        <p:txBody>
          <a:bodyPr/>
          <a:lstStyle/>
          <a:p>
            <a:fld id="{03AB07E7-1E33-4631-A005-EEB1EAC58097}" type="slidenum">
              <a:rPr lang="en-US" smtClean="0"/>
              <a:t>11</a:t>
            </a:fld>
            <a:endParaRPr lang="en-US" dirty="0"/>
          </a:p>
        </p:txBody>
      </p:sp>
    </p:spTree>
    <p:extLst>
      <p:ext uri="{BB962C8B-B14F-4D97-AF65-F5344CB8AC3E}">
        <p14:creationId xmlns:p14="http://schemas.microsoft.com/office/powerpoint/2010/main" val="412349409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dirty="0" smtClean="0"/>
              <a:t>If you have any questions about the new</a:t>
            </a:r>
            <a:r>
              <a:rPr lang="en-US" baseline="0" dirty="0" smtClean="0"/>
              <a:t> RTCR please use the links on this slide. If you would like to talk to someone about these new requirements please call the IDEM DWB at 317/234-7430.</a:t>
            </a:r>
            <a:endParaRPr lang="en-US" dirty="0" smtClean="0"/>
          </a:p>
          <a:p>
            <a:endParaRPr lang="en-US" dirty="0"/>
          </a:p>
        </p:txBody>
      </p:sp>
      <p:sp>
        <p:nvSpPr>
          <p:cNvPr id="4" name="Slide Number Placeholder 3"/>
          <p:cNvSpPr>
            <a:spLocks noGrp="1"/>
          </p:cNvSpPr>
          <p:nvPr>
            <p:ph type="sldNum" sz="quarter" idx="10"/>
          </p:nvPr>
        </p:nvSpPr>
        <p:spPr/>
        <p:txBody>
          <a:bodyPr/>
          <a:lstStyle/>
          <a:p>
            <a:fld id="{03AB07E7-1E33-4631-A005-EEB1EAC58097}" type="slidenum">
              <a:rPr lang="en-US" smtClean="0"/>
              <a:t>12</a:t>
            </a:fld>
            <a:endParaRPr lang="en-US" dirty="0"/>
          </a:p>
        </p:txBody>
      </p:sp>
    </p:spTree>
    <p:extLst>
      <p:ext uri="{BB962C8B-B14F-4D97-AF65-F5344CB8AC3E}">
        <p14:creationId xmlns:p14="http://schemas.microsoft.com/office/powerpoint/2010/main" val="2714138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49068" lvl="1"/>
            <a:r>
              <a:rPr lang="en-US" dirty="0" smtClean="0"/>
              <a:t>On</a:t>
            </a:r>
            <a:r>
              <a:rPr lang="en-US" baseline="0" dirty="0" smtClean="0"/>
              <a:t> </a:t>
            </a:r>
            <a:r>
              <a:rPr lang="en-US" dirty="0" smtClean="0"/>
              <a:t>February 13, 2013: The RTCR published</a:t>
            </a:r>
          </a:p>
          <a:p>
            <a:pPr marL="449068" lvl="1"/>
            <a:endParaRPr lang="en-US" dirty="0" smtClean="0"/>
          </a:p>
          <a:p>
            <a:pPr marL="449068" lvl="1"/>
            <a:r>
              <a:rPr lang="en-US" dirty="0" smtClean="0"/>
              <a:t>Starting</a:t>
            </a:r>
            <a:r>
              <a:rPr lang="en-US" baseline="0" dirty="0" smtClean="0"/>
              <a:t> on </a:t>
            </a:r>
            <a:r>
              <a:rPr lang="en-US" dirty="0" smtClean="0"/>
              <a:t>April 1, 2016: All PWSs must begin complying with the federal requirements of the Rule </a:t>
            </a:r>
            <a:r>
              <a:rPr lang="en-US" sz="800" dirty="0"/>
              <a:t>[(40 CFR 141.851(c))]. </a:t>
            </a:r>
            <a:r>
              <a:rPr lang="en-US" dirty="0" smtClean="0"/>
              <a:t/>
            </a:r>
            <a:br>
              <a:rPr lang="en-US" dirty="0" smtClean="0"/>
            </a:br>
            <a:endParaRPr lang="en-US" dirty="0" smtClean="0"/>
          </a:p>
          <a:p>
            <a:pPr defTabSz="920924">
              <a:defRPr/>
            </a:pPr>
            <a:r>
              <a:rPr lang="en-US" dirty="0" smtClean="0"/>
              <a:t>As</a:t>
            </a:r>
            <a:r>
              <a:rPr lang="en-US" baseline="0" dirty="0" smtClean="0"/>
              <a:t> the name implies the RTCR is a revision of the 1989 Total Coliform Rule (TCR) and </a:t>
            </a:r>
            <a:r>
              <a:rPr lang="en-US" dirty="0" smtClean="0"/>
              <a:t>maintains the purpose of the TCR to protect public health by ensuring the integrity of the drinking water distribution system and monitoring for the presence of microbial contamination. </a:t>
            </a:r>
          </a:p>
          <a:p>
            <a:pPr defTabSz="920924">
              <a:defRPr/>
            </a:pPr>
            <a:endParaRPr lang="en-US" dirty="0" smtClean="0"/>
          </a:p>
          <a:p>
            <a:pPr defTabSz="920924">
              <a:defRPr/>
            </a:pPr>
            <a:r>
              <a:rPr lang="en-US" dirty="0" smtClean="0"/>
              <a:t>The RTCR is the</a:t>
            </a:r>
            <a:r>
              <a:rPr lang="en-US" baseline="0" dirty="0" smtClean="0"/>
              <a:t> </a:t>
            </a:r>
            <a:r>
              <a:rPr lang="en-US" dirty="0" smtClean="0"/>
              <a:t>only microbial drinking water regulation that applies to all PWSs. That</a:t>
            </a:r>
            <a:r>
              <a:rPr lang="en-US" baseline="0" dirty="0" smtClean="0"/>
              <a:t> is, </a:t>
            </a:r>
            <a:r>
              <a:rPr lang="en-US" dirty="0" smtClean="0"/>
              <a:t>both community water systems (CWSs) and non-community water systems (NCWSs), regardless</a:t>
            </a:r>
            <a:r>
              <a:rPr lang="en-US" baseline="0" dirty="0" smtClean="0"/>
              <a:t> of the source or </a:t>
            </a:r>
            <a:r>
              <a:rPr lang="en-US" dirty="0" smtClean="0"/>
              <a:t>population served. (40 CFR 141.851(b)). </a:t>
            </a:r>
          </a:p>
          <a:p>
            <a:pPr defTabSz="920924">
              <a:defRPr/>
            </a:pPr>
            <a:r>
              <a:rPr lang="en-US" baseline="0" dirty="0" smtClean="0"/>
              <a:t>Some examples of CWSs are municipalities, mobile home parks, and apartment complexes that provide their own water and serve at least 25 people or have 15 service connections. Examples of  NCWSs include schools, factories, office buildings, gas stations, and campgrounds which have their own water systems and serve at least 25 people or have 15 service connections. </a:t>
            </a:r>
            <a:endParaRPr lang="en-US" dirty="0" smtClean="0"/>
          </a:p>
          <a:p>
            <a:pPr defTabSz="920924">
              <a:defRPr/>
            </a:pPr>
            <a:endParaRPr lang="en-US" dirty="0" smtClean="0"/>
          </a:p>
          <a:p>
            <a:pPr defTabSz="920924">
              <a:defRPr/>
            </a:pPr>
            <a:r>
              <a:rPr lang="en-US" dirty="0" smtClean="0"/>
              <a:t>EPA anticipates greater public health protection under the RTCR, as PWSs that are vulnerable to microbial contamination are required to identify and fix problems (also</a:t>
            </a:r>
            <a:r>
              <a:rPr lang="en-US" baseline="0" dirty="0" smtClean="0"/>
              <a:t> known as</a:t>
            </a:r>
            <a:r>
              <a:rPr lang="en-US" dirty="0" smtClean="0"/>
              <a:t> the “find and fix” model)</a:t>
            </a:r>
            <a:endParaRPr lang="en-US" dirty="0"/>
          </a:p>
        </p:txBody>
      </p:sp>
      <p:sp>
        <p:nvSpPr>
          <p:cNvPr id="4" name="Slide Number Placeholder 3"/>
          <p:cNvSpPr>
            <a:spLocks noGrp="1"/>
          </p:cNvSpPr>
          <p:nvPr>
            <p:ph type="sldNum" sz="quarter" idx="10"/>
          </p:nvPr>
        </p:nvSpPr>
        <p:spPr/>
        <p:txBody>
          <a:bodyPr/>
          <a:lstStyle/>
          <a:p>
            <a:fld id="{03AB07E7-1E33-4631-A005-EEB1EAC58097}" type="slidenum">
              <a:rPr lang="en-US" smtClean="0"/>
              <a:t>2</a:t>
            </a:fld>
            <a:endParaRPr lang="en-US" dirty="0"/>
          </a:p>
        </p:txBody>
      </p:sp>
    </p:spTree>
    <p:extLst>
      <p:ext uri="{BB962C8B-B14F-4D97-AF65-F5344CB8AC3E}">
        <p14:creationId xmlns:p14="http://schemas.microsoft.com/office/powerpoint/2010/main" val="19317273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smtClean="0"/>
              <a:t>The RTCR maintains the objectives of the 1989 TCR, but it uses total coliform as an indicator of system operation and condition rather than an immediate public health concern, and uses </a:t>
            </a:r>
            <a:r>
              <a:rPr lang="en-US" i="0" dirty="0" smtClean="0"/>
              <a:t>E. coli </a:t>
            </a:r>
            <a:r>
              <a:rPr lang="en-US" i="1" dirty="0" smtClean="0"/>
              <a:t>as a fecal indicator. </a:t>
            </a:r>
          </a:p>
          <a:p>
            <a:endParaRPr lang="en-US" dirty="0" smtClean="0"/>
          </a:p>
          <a:p>
            <a:r>
              <a:rPr lang="en-US" dirty="0" smtClean="0"/>
              <a:t>The objectives of the Rule are to evaluate the effectiveness of treatment, to determine the integrity of the distribution system, and to signal the possible presence of microbial contamination. </a:t>
            </a:r>
          </a:p>
          <a:p>
            <a:endParaRPr lang="en-US" dirty="0" smtClean="0"/>
          </a:p>
          <a:p>
            <a:r>
              <a:rPr lang="en-US" dirty="0" smtClean="0"/>
              <a:t>The RTCR addresses these objectives by requiring water systems that may be vulnerable to microbial contamination (as indicated by their monitoring results) to do an assessment, to identify whether any sanitary defects are present, and to correct any defects</a:t>
            </a:r>
            <a:r>
              <a:rPr lang="en-US" baseline="0" dirty="0" smtClean="0"/>
              <a:t> that are found</a:t>
            </a:r>
            <a:endParaRPr lang="en-US" dirty="0" smtClean="0"/>
          </a:p>
          <a:p>
            <a:endParaRPr lang="en-US" dirty="0"/>
          </a:p>
        </p:txBody>
      </p:sp>
      <p:sp>
        <p:nvSpPr>
          <p:cNvPr id="4" name="Slide Number Placeholder 3"/>
          <p:cNvSpPr>
            <a:spLocks noGrp="1"/>
          </p:cNvSpPr>
          <p:nvPr>
            <p:ph type="sldNum" sz="quarter" idx="10"/>
          </p:nvPr>
        </p:nvSpPr>
        <p:spPr/>
        <p:txBody>
          <a:bodyPr/>
          <a:lstStyle/>
          <a:p>
            <a:fld id="{03AB07E7-1E33-4631-A005-EEB1EAC58097}" type="slidenum">
              <a:rPr lang="en-US" smtClean="0"/>
              <a:t>3</a:t>
            </a:fld>
            <a:endParaRPr lang="en-US" dirty="0"/>
          </a:p>
        </p:txBody>
      </p:sp>
    </p:spTree>
    <p:extLst>
      <p:ext uri="{BB962C8B-B14F-4D97-AF65-F5344CB8AC3E}">
        <p14:creationId xmlns:p14="http://schemas.microsoft.com/office/powerpoint/2010/main" val="41714090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697038" y="696913"/>
            <a:ext cx="3616325" cy="2711450"/>
          </a:xfrm>
        </p:spPr>
      </p:sp>
      <p:sp>
        <p:nvSpPr>
          <p:cNvPr id="3" name="Notes Placeholder 2"/>
          <p:cNvSpPr>
            <a:spLocks noGrp="1"/>
          </p:cNvSpPr>
          <p:nvPr>
            <p:ph type="body" idx="1"/>
          </p:nvPr>
        </p:nvSpPr>
        <p:spPr>
          <a:xfrm>
            <a:off x="701040" y="3486150"/>
            <a:ext cx="5608320" cy="5267960"/>
          </a:xfrm>
        </p:spPr>
        <p:txBody>
          <a:bodyPr/>
          <a:lstStyle/>
          <a:p>
            <a:pPr defTabSz="898136">
              <a:defRPr/>
            </a:pPr>
            <a:r>
              <a:rPr lang="en-US" sz="1000" dirty="0"/>
              <a:t>At a glance, this slide presents the category of requirements PWSs must comply with under the RTCR.</a:t>
            </a:r>
          </a:p>
          <a:p>
            <a:pPr defTabSz="898136">
              <a:defRPr/>
            </a:pPr>
            <a:endParaRPr lang="en-US" sz="1000" dirty="0"/>
          </a:p>
          <a:p>
            <a:r>
              <a:rPr lang="en-US" sz="1000" dirty="0"/>
              <a:t>Everything on this slide should be familiar except for ITEM #3 (i.e., Level 1 and Level 2 assessments)… we are going to focus more on these assessments in another presentation</a:t>
            </a:r>
          </a:p>
          <a:p>
            <a:endParaRPr lang="en-US" sz="1000" dirty="0"/>
          </a:p>
          <a:p>
            <a:pPr marL="224535" indent="-224535">
              <a:buFont typeface="+mj-lt"/>
              <a:buAutoNum type="arabicParenR"/>
            </a:pPr>
            <a:r>
              <a:rPr lang="en-US" sz="1000" dirty="0"/>
              <a:t>Contaminant levels (Maximum Contaminant Level Goal and Maximum Contaminate Level or MCL ) are based on the presence or absence of E.coli. Maximum Contaminate Level Goals  are non-enforceable public health goals. An MCL is the highest level of  a contaminant that is allowed in drinking water.  </a:t>
            </a:r>
          </a:p>
          <a:p>
            <a:pPr marL="842003" lvl="1" indent="-224535">
              <a:buFont typeface="+mj-lt"/>
              <a:buAutoNum type="arabicParenR"/>
            </a:pPr>
            <a:r>
              <a:rPr lang="en-US" sz="1000" dirty="0"/>
              <a:t>The Maximum Contaminate Level Goal for </a:t>
            </a:r>
            <a:r>
              <a:rPr lang="en-US" sz="1000" i="1" dirty="0"/>
              <a:t>E. coli</a:t>
            </a:r>
            <a:r>
              <a:rPr lang="en-US" sz="1000" dirty="0"/>
              <a:t> is set at zero. Same as under TCR so this did not change. </a:t>
            </a:r>
          </a:p>
          <a:p>
            <a:pPr marL="842003" lvl="1" indent="-224535">
              <a:buFont typeface="+mj-lt"/>
              <a:buAutoNum type="arabicParenR"/>
            </a:pPr>
            <a:r>
              <a:rPr lang="en-US" sz="1000" dirty="0"/>
              <a:t>The MCL for </a:t>
            </a:r>
            <a:r>
              <a:rPr lang="en-US" sz="1000" i="1" dirty="0"/>
              <a:t>E. coli </a:t>
            </a:r>
            <a:r>
              <a:rPr lang="en-US" sz="1000" dirty="0"/>
              <a:t>is based on the occurrence of a condition.  So the system is not in compliance with the MCL if:</a:t>
            </a:r>
          </a:p>
          <a:p>
            <a:pPr marL="1291071" lvl="2" indent="-224535">
              <a:buFont typeface="+mj-lt"/>
              <a:buAutoNum type="arabicParenR"/>
            </a:pPr>
            <a:r>
              <a:rPr lang="en-US" sz="1000" dirty="0"/>
              <a:t>PWS has an </a:t>
            </a:r>
            <a:r>
              <a:rPr lang="en-US" sz="1000" i="1" dirty="0"/>
              <a:t>EC+</a:t>
            </a:r>
            <a:r>
              <a:rPr lang="en-US" sz="1000" dirty="0"/>
              <a:t> repeat sample following a TC+ routine sample. Or </a:t>
            </a:r>
          </a:p>
          <a:p>
            <a:pPr marL="1291071" lvl="2" indent="-224535">
              <a:buFont typeface="+mj-lt"/>
              <a:buAutoNum type="arabicParenR"/>
            </a:pPr>
            <a:r>
              <a:rPr lang="en-US" sz="1000" dirty="0"/>
              <a:t>PWS has a TC+ repeat sample following an </a:t>
            </a:r>
            <a:r>
              <a:rPr lang="en-US" sz="1000" i="1" dirty="0"/>
              <a:t>EC+</a:t>
            </a:r>
            <a:r>
              <a:rPr lang="en-US" sz="1000" dirty="0"/>
              <a:t> routine sample.</a:t>
            </a:r>
          </a:p>
          <a:p>
            <a:pPr marL="1291071" lvl="2" indent="-224535">
              <a:buFont typeface="+mj-lt"/>
              <a:buAutoNum type="arabicParenR"/>
            </a:pPr>
            <a:r>
              <a:rPr lang="en-US" sz="1000" dirty="0"/>
              <a:t>PWS fails to take all required repeat samples following an </a:t>
            </a:r>
            <a:r>
              <a:rPr lang="en-US" sz="1000" i="1" dirty="0"/>
              <a:t>E. coli</a:t>
            </a:r>
            <a:r>
              <a:rPr lang="en-US" sz="1000" dirty="0"/>
              <a:t>-positive routine sample.</a:t>
            </a:r>
          </a:p>
          <a:p>
            <a:pPr marL="1291071" lvl="2" indent="-224535">
              <a:buFont typeface="+mj-lt"/>
              <a:buAutoNum type="arabicParenR"/>
            </a:pPr>
            <a:r>
              <a:rPr lang="en-US" sz="1000" dirty="0"/>
              <a:t>PWS fails to test for </a:t>
            </a:r>
            <a:r>
              <a:rPr lang="en-US" sz="1000" i="1" dirty="0"/>
              <a:t>E. coli</a:t>
            </a:r>
            <a:r>
              <a:rPr lang="en-US" sz="1000" dirty="0"/>
              <a:t> when any repeat sample tests positive for total coliforms.	</a:t>
            </a:r>
          </a:p>
          <a:p>
            <a:pPr marL="224535" indent="-224535">
              <a:buFont typeface="+mj-lt"/>
              <a:buAutoNum type="arabicParenR"/>
            </a:pPr>
            <a:r>
              <a:rPr lang="en-US" sz="1000" dirty="0"/>
              <a:t>Monitoring: </a:t>
            </a:r>
          </a:p>
          <a:p>
            <a:pPr marL="842003" lvl="1" indent="-224535">
              <a:buFont typeface="+mj-lt"/>
              <a:buAutoNum type="arabicParenR"/>
            </a:pPr>
            <a:r>
              <a:rPr lang="en-US" sz="1000" dirty="0"/>
              <a:t>C</a:t>
            </a:r>
            <a:r>
              <a:rPr lang="en-US" sz="1000" dirty="0" smtClean="0"/>
              <a:t>ompliance </a:t>
            </a:r>
            <a:r>
              <a:rPr lang="en-US" sz="1000" dirty="0"/>
              <a:t>sampling components include Site Sampling Plans as well as routine &amp; repeat sampling with some revisions –  and these will be touched on later in the presentation</a:t>
            </a:r>
          </a:p>
          <a:p>
            <a:pPr marL="617468" lvl="1"/>
            <a:endParaRPr lang="en-US" sz="1000" dirty="0"/>
          </a:p>
          <a:p>
            <a:pPr marL="224535" indent="-224535">
              <a:buFont typeface="+mj-lt"/>
              <a:buAutoNum type="arabicParenR"/>
            </a:pPr>
            <a:r>
              <a:rPr lang="en-US" sz="1000" dirty="0"/>
              <a:t>Find and Fix</a:t>
            </a:r>
          </a:p>
          <a:p>
            <a:pPr marL="842003" lvl="1" indent="-224535" defTabSz="898136">
              <a:buFont typeface="+mj-lt"/>
              <a:buAutoNum type="arabicParenR"/>
              <a:defRPr/>
            </a:pPr>
            <a:r>
              <a:rPr lang="en-US" sz="1000" dirty="0"/>
              <a:t>PWSs are required to conduct a Level 1 or Level 2 assessment when certain conditions occur in their system. If any “sanitary defects” are found PWS must correct within a required timeframe. We will go into more depth on the assessments in another presentation. </a:t>
            </a:r>
          </a:p>
          <a:p>
            <a:pPr marL="842003" lvl="1" indent="-224535" defTabSz="898136">
              <a:buFont typeface="+mj-lt"/>
              <a:buAutoNum type="arabicParenR"/>
              <a:defRPr/>
            </a:pPr>
            <a:endParaRPr lang="en-US" sz="1000" dirty="0"/>
          </a:p>
          <a:p>
            <a:pPr marL="224535" indent="-224535" defTabSz="898136">
              <a:buFont typeface="+mj-lt"/>
              <a:buAutoNum type="arabicParenR"/>
              <a:defRPr/>
            </a:pPr>
            <a:r>
              <a:rPr lang="en-US" sz="1000" dirty="0"/>
              <a:t>Reporting and Record Keeping: </a:t>
            </a:r>
            <a:r>
              <a:rPr lang="en-US" sz="1000" dirty="0" smtClean="0"/>
              <a:t> this is essentially </a:t>
            </a:r>
            <a:r>
              <a:rPr lang="en-US" sz="1000" dirty="0"/>
              <a:t>the same as </a:t>
            </a:r>
            <a:r>
              <a:rPr lang="en-US" sz="1000" dirty="0" smtClean="0"/>
              <a:t>under the </a:t>
            </a:r>
            <a:r>
              <a:rPr lang="en-US" sz="1000" dirty="0"/>
              <a:t>TCR with addition of Level 1 and Level 2 assessment requirements.</a:t>
            </a:r>
          </a:p>
          <a:p>
            <a:pPr marL="224535" indent="-224535" defTabSz="898136">
              <a:buFont typeface="+mj-lt"/>
              <a:buAutoNum type="arabicParenR"/>
              <a:defRPr/>
            </a:pPr>
            <a:r>
              <a:rPr lang="en-US" sz="1000" dirty="0"/>
              <a:t>Violations, PN and CCR: essentially the same </a:t>
            </a:r>
            <a:r>
              <a:rPr lang="en-US" sz="1000" dirty="0" smtClean="0"/>
              <a:t>with a </a:t>
            </a:r>
            <a:r>
              <a:rPr lang="en-US" sz="1000" dirty="0"/>
              <a:t>few changes </a:t>
            </a:r>
          </a:p>
          <a:p>
            <a:pPr marL="224535" indent="-224535" defTabSz="898136">
              <a:buFont typeface="+mj-lt"/>
              <a:buAutoNum type="arabicParenR"/>
              <a:defRPr/>
            </a:pPr>
            <a:endParaRPr lang="en-US" sz="1000" dirty="0"/>
          </a:p>
          <a:p>
            <a:pPr defTabSz="898136">
              <a:defRPr/>
            </a:pPr>
            <a:endParaRPr lang="en-US" sz="1000" dirty="0"/>
          </a:p>
          <a:p>
            <a:endParaRPr lang="en-US" dirty="0"/>
          </a:p>
        </p:txBody>
      </p:sp>
      <p:sp>
        <p:nvSpPr>
          <p:cNvPr id="4" name="Slide Number Placeholder 3"/>
          <p:cNvSpPr>
            <a:spLocks noGrp="1"/>
          </p:cNvSpPr>
          <p:nvPr>
            <p:ph type="sldNum" sz="quarter" idx="10"/>
          </p:nvPr>
        </p:nvSpPr>
        <p:spPr/>
        <p:txBody>
          <a:bodyPr/>
          <a:lstStyle/>
          <a:p>
            <a:fld id="{03AB07E7-1E33-4631-A005-EEB1EAC58097}" type="slidenum">
              <a:rPr lang="en-US" smtClean="0"/>
              <a:t>4</a:t>
            </a:fld>
            <a:endParaRPr lang="en-US" dirty="0"/>
          </a:p>
        </p:txBody>
      </p:sp>
    </p:spTree>
    <p:extLst>
      <p:ext uri="{BB962C8B-B14F-4D97-AF65-F5344CB8AC3E}">
        <p14:creationId xmlns:p14="http://schemas.microsoft.com/office/powerpoint/2010/main" val="33067783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First we are</a:t>
            </a:r>
            <a:r>
              <a:rPr lang="en-US" baseline="0" dirty="0" smtClean="0"/>
              <a:t> going to go over what is the maximum contaminant level or MCL according to the RTCR . As I mentioned earlier, an MCL is the highest level of a contaminant that is allowed in drinking water. </a:t>
            </a:r>
          </a:p>
          <a:p>
            <a:endParaRPr lang="en-US" baseline="0" dirty="0" smtClean="0"/>
          </a:p>
          <a:p>
            <a:r>
              <a:rPr lang="en-US" baseline="0" dirty="0" smtClean="0"/>
              <a:t>An MCL for E. Coli can be reached by </a:t>
            </a:r>
          </a:p>
          <a:p>
            <a:r>
              <a:rPr lang="en-US" baseline="0" dirty="0" smtClean="0"/>
              <a:t>Either a </a:t>
            </a:r>
            <a:r>
              <a:rPr lang="en-US" dirty="0">
                <a:effectLst>
                  <a:outerShdw blurRad="38100" dist="38100" dir="2700000" algn="tl">
                    <a:srgbClr val="000000">
                      <a:alpha val="43137"/>
                    </a:srgbClr>
                  </a:outerShdw>
                </a:effectLst>
              </a:rPr>
              <a:t>combination of EC+ and TC</a:t>
            </a:r>
            <a:r>
              <a:rPr lang="en-US" dirty="0"/>
              <a:t>+ between the routine and repeat results,</a:t>
            </a:r>
          </a:p>
          <a:p>
            <a:r>
              <a:rPr lang="en-US" dirty="0">
                <a:effectLst>
                  <a:outerShdw blurRad="38100" dist="38100" dir="2700000" algn="tl">
                    <a:srgbClr val="000000">
                      <a:alpha val="43137"/>
                    </a:srgbClr>
                  </a:outerShdw>
                </a:effectLst>
              </a:rPr>
              <a:t>an EC+ routine </a:t>
            </a:r>
            <a:r>
              <a:rPr lang="en-US" dirty="0"/>
              <a:t>sample </a:t>
            </a:r>
            <a:r>
              <a:rPr lang="en-US" dirty="0">
                <a:effectLst>
                  <a:outerShdw blurRad="38100" dist="38100" dir="2700000" algn="tl">
                    <a:srgbClr val="000000">
                      <a:alpha val="43137"/>
                    </a:srgbClr>
                  </a:outerShdw>
                </a:effectLst>
              </a:rPr>
              <a:t>with insufficient repeat samples,</a:t>
            </a:r>
          </a:p>
          <a:p>
            <a:r>
              <a:rPr lang="en-US" dirty="0">
                <a:effectLst>
                  <a:outerShdw blurRad="38100" dist="38100" dir="2700000" algn="tl">
                    <a:srgbClr val="000000">
                      <a:alpha val="43137"/>
                    </a:srgbClr>
                  </a:outerShdw>
                </a:effectLst>
              </a:rPr>
              <a:t>or a Failure to test for </a:t>
            </a:r>
            <a:r>
              <a:rPr lang="en-US" i="1" dirty="0">
                <a:effectLst>
                  <a:outerShdw blurRad="38100" dist="38100" dir="2700000" algn="tl">
                    <a:srgbClr val="000000">
                      <a:alpha val="43137"/>
                    </a:srgbClr>
                  </a:outerShdw>
                </a:effectLst>
              </a:rPr>
              <a:t>E. coli </a:t>
            </a:r>
            <a:r>
              <a:rPr lang="en-US" dirty="0"/>
              <a:t>when any repeat sample is TC+</a:t>
            </a:r>
          </a:p>
          <a:p>
            <a:r>
              <a:rPr lang="en-US" baseline="0" dirty="0" smtClean="0"/>
              <a:t> </a:t>
            </a:r>
            <a:endParaRPr lang="en-US" dirty="0"/>
          </a:p>
        </p:txBody>
      </p:sp>
      <p:sp>
        <p:nvSpPr>
          <p:cNvPr id="4" name="Slide Number Placeholder 3"/>
          <p:cNvSpPr>
            <a:spLocks noGrp="1"/>
          </p:cNvSpPr>
          <p:nvPr>
            <p:ph type="sldNum" sz="quarter" idx="10"/>
          </p:nvPr>
        </p:nvSpPr>
        <p:spPr/>
        <p:txBody>
          <a:bodyPr/>
          <a:lstStyle/>
          <a:p>
            <a:fld id="{03AB07E7-1E33-4631-A005-EEB1EAC58097}" type="slidenum">
              <a:rPr lang="en-US" smtClean="0"/>
              <a:t>5</a:t>
            </a:fld>
            <a:endParaRPr lang="en-US" dirty="0"/>
          </a:p>
        </p:txBody>
      </p:sp>
    </p:spTree>
    <p:extLst>
      <p:ext uri="{BB962C8B-B14F-4D97-AF65-F5344CB8AC3E}">
        <p14:creationId xmlns:p14="http://schemas.microsoft.com/office/powerpoint/2010/main" val="13536039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All</a:t>
            </a:r>
            <a:r>
              <a:rPr lang="en-US" baseline="0" dirty="0" smtClean="0"/>
              <a:t> systems no matter the classification or the size are required to have a site sampling plan. The Site sampling plan is a plan that shows where you can to take your total coliform samples. </a:t>
            </a:r>
          </a:p>
          <a:p>
            <a:endParaRPr lang="en-US" baseline="0" dirty="0" smtClean="0"/>
          </a:p>
          <a:p>
            <a:endParaRPr lang="en-US" baseline="0" dirty="0" smtClean="0"/>
          </a:p>
          <a:p>
            <a:r>
              <a:rPr lang="en-US" dirty="0"/>
              <a:t>The plan has to be representative of the distribution system, identifying ROUTINE sample sites and two REPEAT sample sites for each ROUTINE  site indicated.  The REPEAT sample sites should be within 5 services connections of the ROUTINE site, with one being upstream and one being downstream.  </a:t>
            </a:r>
          </a:p>
          <a:p>
            <a:r>
              <a:rPr lang="en-US" dirty="0"/>
              <a:t>Your p</a:t>
            </a:r>
            <a:r>
              <a:rPr lang="en-US" dirty="0" smtClean="0"/>
              <a:t>lan must be submitted to IDEM no later than March 31, 2016</a:t>
            </a:r>
            <a:r>
              <a:rPr lang="en-US" baseline="0" dirty="0" smtClean="0"/>
              <a:t>.  Once it is submitted, </a:t>
            </a:r>
            <a:r>
              <a:rPr lang="en-US" dirty="0" smtClean="0">
                <a:solidFill>
                  <a:prstClr val="black"/>
                </a:solidFill>
              </a:rPr>
              <a:t>IDEM will review and approve or request revisions.</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03AB07E7-1E33-4631-A005-EEB1EAC58097}" type="slidenum">
              <a:rPr lang="en-US" smtClean="0"/>
              <a:t>6</a:t>
            </a:fld>
            <a:endParaRPr lang="en-US" dirty="0"/>
          </a:p>
        </p:txBody>
      </p:sp>
    </p:spTree>
    <p:extLst>
      <p:ext uri="{BB962C8B-B14F-4D97-AF65-F5344CB8AC3E}">
        <p14:creationId xmlns:p14="http://schemas.microsoft.com/office/powerpoint/2010/main" val="8386283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dirty="0" smtClean="0"/>
              <a:t>This is an example of an</a:t>
            </a:r>
            <a:r>
              <a:rPr lang="en-US" baseline="0" dirty="0" smtClean="0"/>
              <a:t> acceptable site sampling plan for </a:t>
            </a:r>
            <a:r>
              <a:rPr lang="en-US" baseline="0" dirty="0" smtClean="0"/>
              <a:t>a Non-community </a:t>
            </a:r>
            <a:r>
              <a:rPr lang="en-US" baseline="0" dirty="0" smtClean="0"/>
              <a:t>water system. As you can see from the map, they have a Routine sample site located at the Men’s Restroom which is representative of the distribution system. They have acceptable upstream and downstream sample locations at the Women’s Restroom and the Breakroom because they are located within 5 service connections from the routine sample location. So, this system will use this map to know where they need to collect their routine </a:t>
            </a:r>
            <a:r>
              <a:rPr lang="en-US" baseline="0" dirty="0" err="1" smtClean="0"/>
              <a:t>bacti</a:t>
            </a:r>
            <a:r>
              <a:rPr lang="en-US" baseline="0" dirty="0" smtClean="0"/>
              <a:t> sample as well as where they need to collect their repeats in the case that they have a positive routine sample.</a:t>
            </a:r>
            <a:endParaRPr lang="en-US" dirty="0" smtClean="0"/>
          </a:p>
          <a:p>
            <a:endParaRPr lang="en-US" dirty="0"/>
          </a:p>
        </p:txBody>
      </p:sp>
      <p:sp>
        <p:nvSpPr>
          <p:cNvPr id="4" name="Slide Number Placeholder 3"/>
          <p:cNvSpPr>
            <a:spLocks noGrp="1"/>
          </p:cNvSpPr>
          <p:nvPr>
            <p:ph type="sldNum" sz="quarter" idx="10"/>
          </p:nvPr>
        </p:nvSpPr>
        <p:spPr/>
        <p:txBody>
          <a:bodyPr/>
          <a:lstStyle/>
          <a:p>
            <a:fld id="{03AB07E7-1E33-4631-A005-EEB1EAC58097}" type="slidenum">
              <a:rPr lang="en-US" smtClean="0"/>
              <a:t>7</a:t>
            </a:fld>
            <a:endParaRPr lang="en-US" dirty="0"/>
          </a:p>
        </p:txBody>
      </p:sp>
    </p:spTree>
    <p:extLst>
      <p:ext uri="{BB962C8B-B14F-4D97-AF65-F5344CB8AC3E}">
        <p14:creationId xmlns:p14="http://schemas.microsoft.com/office/powerpoint/2010/main" val="109811694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dirty="0" smtClean="0"/>
              <a:t>A little bit more about</a:t>
            </a:r>
            <a:r>
              <a:rPr lang="en-US" baseline="0" dirty="0" smtClean="0"/>
              <a:t> site sampling plans and monitoring.</a:t>
            </a:r>
            <a:endParaRPr lang="en-US" dirty="0" smtClean="0"/>
          </a:p>
          <a:p>
            <a:pPr defTabSz="931774">
              <a:defRPr/>
            </a:pPr>
            <a:endParaRPr lang="en-US" dirty="0" smtClean="0"/>
          </a:p>
          <a:p>
            <a:pPr defTabSz="931774">
              <a:defRPr/>
            </a:pPr>
            <a:r>
              <a:rPr lang="en-US" dirty="0" smtClean="0"/>
              <a:t>Samples</a:t>
            </a:r>
            <a:r>
              <a:rPr lang="en-US" baseline="0" dirty="0" smtClean="0"/>
              <a:t> must be collected from sites located on your site sampling plan that corresponds to the sample you are collecting (whether it is a routine or a repeat sample)</a:t>
            </a:r>
            <a:endParaRPr lang="en-US" dirty="0" smtClean="0"/>
          </a:p>
          <a:p>
            <a:pPr defTabSz="931774">
              <a:defRPr/>
            </a:pPr>
            <a:endParaRPr lang="en-US" dirty="0" smtClean="0"/>
          </a:p>
          <a:p>
            <a:pPr lvl="0"/>
            <a:r>
              <a:rPr lang="en-US" dirty="0"/>
              <a:t>All systems EXCEPT SEASONAL systems transition to the RTCR under their current monitoring schedule.</a:t>
            </a:r>
          </a:p>
          <a:p>
            <a:pPr lvl="0"/>
            <a:r>
              <a:rPr lang="en-US" dirty="0"/>
              <a:t>Seasonal System will begin sampling monthly during the months they are in operation beginning April 1, 2016.</a:t>
            </a:r>
          </a:p>
          <a:p>
            <a:pPr defTabSz="931774">
              <a:defRPr/>
            </a:pPr>
            <a:endParaRPr lang="en-US" dirty="0" smtClean="0"/>
          </a:p>
          <a:p>
            <a:pPr defTabSz="931774">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03AB07E7-1E33-4631-A005-EEB1EAC58097}" type="slidenum">
              <a:rPr lang="en-US" smtClean="0"/>
              <a:t>8</a:t>
            </a:fld>
            <a:endParaRPr lang="en-US" dirty="0"/>
          </a:p>
        </p:txBody>
      </p:sp>
    </p:spTree>
    <p:extLst>
      <p:ext uri="{BB962C8B-B14F-4D97-AF65-F5344CB8AC3E}">
        <p14:creationId xmlns:p14="http://schemas.microsoft.com/office/powerpoint/2010/main" val="312213122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dirty="0"/>
              <a:t>More on routine samples. </a:t>
            </a:r>
          </a:p>
          <a:p>
            <a:pPr lvl="0"/>
            <a:endParaRPr lang="en-US" dirty="0"/>
          </a:p>
          <a:p>
            <a:pPr lvl="0"/>
            <a:r>
              <a:rPr lang="en-US" dirty="0"/>
              <a:t>Quarterly Systems will be increased to monthly monitoring if any of the following occurs:</a:t>
            </a:r>
          </a:p>
          <a:p>
            <a:pPr lvl="1"/>
            <a:r>
              <a:rPr lang="en-US" dirty="0"/>
              <a:t>The system Triggers a Level 2 or two (2) Level 1 Assessments in a rolling 12 month period</a:t>
            </a:r>
          </a:p>
          <a:p>
            <a:pPr lvl="1"/>
            <a:r>
              <a:rPr lang="en-US" dirty="0" smtClean="0"/>
              <a:t>A </a:t>
            </a:r>
            <a:r>
              <a:rPr lang="en-US" dirty="0"/>
              <a:t>Total Coliform TT violation (including failure to conduct a Level 1 or 2 assessment and/or correct sanitary defects)</a:t>
            </a:r>
          </a:p>
          <a:p>
            <a:pPr lvl="1"/>
            <a:r>
              <a:rPr lang="en-US" dirty="0"/>
              <a:t> or  Two RTCR monitoring violations OR 1 RTCR monitoring violation and one level 1 assessment in a rolling 12 month period</a:t>
            </a:r>
          </a:p>
          <a:p>
            <a:pPr lvl="0"/>
            <a:r>
              <a:rPr lang="en-US" dirty="0"/>
              <a:t>Monthly systems that wish to return to quarterly monitoring must:</a:t>
            </a:r>
          </a:p>
          <a:p>
            <a:pPr lvl="1"/>
            <a:r>
              <a:rPr lang="en-US" dirty="0"/>
              <a:t>Have a complete sanitary survey or a voluntary level 2 assessment, within the last 12 months, and be free of sanitary defects</a:t>
            </a:r>
          </a:p>
          <a:p>
            <a:pPr lvl="1"/>
            <a:r>
              <a:rPr lang="en-US" dirty="0"/>
              <a:t>And  a Clean compliance history for a minimum of 12 months</a:t>
            </a:r>
          </a:p>
          <a:p>
            <a:endParaRPr lang="en-US" dirty="0"/>
          </a:p>
        </p:txBody>
      </p:sp>
      <p:sp>
        <p:nvSpPr>
          <p:cNvPr id="4" name="Slide Number Placeholder 3"/>
          <p:cNvSpPr>
            <a:spLocks noGrp="1"/>
          </p:cNvSpPr>
          <p:nvPr>
            <p:ph type="sldNum" sz="quarter" idx="10"/>
          </p:nvPr>
        </p:nvSpPr>
        <p:spPr/>
        <p:txBody>
          <a:bodyPr/>
          <a:lstStyle/>
          <a:p>
            <a:fld id="{03AB07E7-1E33-4631-A005-EEB1EAC58097}" type="slidenum">
              <a:rPr lang="en-US" smtClean="0"/>
              <a:t>9</a:t>
            </a:fld>
            <a:endParaRPr lang="en-US" dirty="0"/>
          </a:p>
        </p:txBody>
      </p:sp>
    </p:spTree>
    <p:extLst>
      <p:ext uri="{BB962C8B-B14F-4D97-AF65-F5344CB8AC3E}">
        <p14:creationId xmlns:p14="http://schemas.microsoft.com/office/powerpoint/2010/main" val="3727415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defRPr>
            </a:lvl1pPr>
          </a:lstStyle>
          <a:p>
            <a:pPr>
              <a:defRPr/>
            </a:pPr>
            <a:fld id="{8426FB26-8BDE-4804-8B76-5E7A79DDC2DF}" type="datetimeFigureOut">
              <a:rPr lang="en-US"/>
              <a:pPr>
                <a:defRPr/>
              </a:pPr>
              <a:t>10/27/2015</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defRPr>
            </a:lvl1pPr>
          </a:lstStyle>
          <a:p>
            <a:pPr>
              <a:defRPr/>
            </a:pPr>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defRPr>
            </a:lvl1pPr>
          </a:lstStyle>
          <a:p>
            <a:pPr>
              <a:defRPr/>
            </a:pPr>
            <a:fld id="{4552B11D-3105-4038-9389-2303A44B1464}" type="slidenum">
              <a:rPr lang="en-US"/>
              <a:pPr>
                <a:defRPr/>
              </a:pPr>
              <a:t>‹#›</a:t>
            </a:fld>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1219200"/>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514600"/>
            <a:ext cx="8229600" cy="36115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defRPr>
            </a:lvl1pPr>
          </a:lstStyle>
          <a:p>
            <a:pPr>
              <a:defRPr/>
            </a:pPr>
            <a:fld id="{5DFF5CD4-43F0-428D-8C15-82D2593AA536}" type="datetimeFigureOut">
              <a:rPr lang="en-US"/>
              <a:pPr>
                <a:defRPr/>
              </a:pPr>
              <a:t>10/27/2015</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defRPr>
            </a:lvl1pPr>
          </a:lstStyle>
          <a:p>
            <a:pPr>
              <a:defRPr/>
            </a:pPr>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defRPr>
            </a:lvl1pPr>
          </a:lstStyle>
          <a:p>
            <a:pPr>
              <a:defRPr/>
            </a:pPr>
            <a:fld id="{E3B12BAC-8122-47AD-A996-95A187666318}"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7400"/>
            <a:ext cx="2057400" cy="4068763"/>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057400"/>
            <a:ext cx="6019800" cy="40687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defRPr>
            </a:lvl1pPr>
          </a:lstStyle>
          <a:p>
            <a:pPr>
              <a:defRPr/>
            </a:pPr>
            <a:fld id="{63D0ECBA-2C23-478D-98C4-32B1E428982A}" type="datetimeFigureOut">
              <a:rPr lang="en-US"/>
              <a:pPr>
                <a:defRPr/>
              </a:pPr>
              <a:t>10/27/2015</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defRPr>
            </a:lvl1pPr>
          </a:lstStyle>
          <a:p>
            <a:pPr>
              <a:defRPr/>
            </a:pPr>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defRPr>
            </a:lvl1pPr>
          </a:lstStyle>
          <a:p>
            <a:pPr>
              <a:defRPr/>
            </a:pPr>
            <a:fld id="{E688845B-7782-4508-9914-4800B8E8B954}"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219200"/>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2514600"/>
            <a:ext cx="8229600" cy="36115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defRPr>
            </a:lvl1pPr>
          </a:lstStyle>
          <a:p>
            <a:pPr>
              <a:defRPr/>
            </a:pPr>
            <a:fld id="{4DAA6C3D-A8C3-4137-9B7C-62C52796119A}" type="datetimeFigureOut">
              <a:rPr lang="en-US"/>
              <a:pPr>
                <a:defRPr/>
              </a:pPr>
              <a:t>10/27/2015</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defRPr>
            </a:lvl1pPr>
          </a:lstStyle>
          <a:p>
            <a:pPr>
              <a:defRPr/>
            </a:pPr>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defRPr>
            </a:lvl1pPr>
          </a:lstStyle>
          <a:p>
            <a:pPr>
              <a:defRPr/>
            </a:pPr>
            <a:fld id="{FA065E3A-13ED-414A-9290-70F2293D51EC}" type="slidenum">
              <a:rPr lang="en-US"/>
              <a:pPr>
                <a:defRPr/>
              </a:pPr>
              <a:t>‹#›</a:t>
            </a:fld>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defRPr>
            </a:lvl1pPr>
          </a:lstStyle>
          <a:p>
            <a:pPr>
              <a:defRPr/>
            </a:pPr>
            <a:fld id="{5F27C948-BF24-4553-8DE8-262EA91B3887}" type="datetimeFigureOut">
              <a:rPr lang="en-US"/>
              <a:pPr>
                <a:defRPr/>
              </a:pPr>
              <a:t>10/27/2015</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defRPr>
            </a:lvl1pPr>
          </a:lstStyle>
          <a:p>
            <a:pPr>
              <a:defRPr/>
            </a:pPr>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defRPr>
            </a:lvl1pPr>
          </a:lstStyle>
          <a:p>
            <a:pPr>
              <a:defRPr/>
            </a:pPr>
            <a:fld id="{20ED8D62-780D-4347-8868-F1029929F71A}" type="slidenum">
              <a:rPr lang="en-US"/>
              <a:pPr>
                <a:defRPr/>
              </a:pPr>
              <a:t>‹#›</a:t>
            </a:fld>
            <a:endParaRPr lang="en-US" dirty="0"/>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219200"/>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2514600"/>
            <a:ext cx="4038600" cy="36115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2514600"/>
            <a:ext cx="4038600" cy="36115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defRPr>
            </a:lvl1pPr>
          </a:lstStyle>
          <a:p>
            <a:pPr>
              <a:defRPr/>
            </a:pPr>
            <a:fld id="{A1D148F3-122B-473C-9EFA-7930E6971B1A}" type="datetimeFigureOut">
              <a:rPr lang="en-US"/>
              <a:pPr>
                <a:defRPr/>
              </a:pPr>
              <a:t>10/27/2015</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defRPr>
            </a:lvl1pPr>
          </a:lstStyle>
          <a:p>
            <a:pPr>
              <a:defRPr/>
            </a:pPr>
            <a:endParaRPr lang="en-US"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defRPr>
            </a:lvl1pPr>
          </a:lstStyle>
          <a:p>
            <a:pPr>
              <a:defRPr/>
            </a:pPr>
            <a:fld id="{4C9B6CF7-690A-4195-947B-D1EE4ABD11EC}" type="slidenum">
              <a:rPr lang="en-US"/>
              <a:pPr>
                <a:defRPr/>
              </a:pPr>
              <a:t>‹#›</a:t>
            </a:fld>
            <a:endParaRPr lang="en-US" dirty="0"/>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1219200"/>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2438400"/>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3099816"/>
            <a:ext cx="4040188" cy="3026346"/>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8200" y="2438400"/>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3099816"/>
            <a:ext cx="4041775" cy="3026346"/>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defRPr>
            </a:lvl1pPr>
          </a:lstStyle>
          <a:p>
            <a:pPr>
              <a:defRPr/>
            </a:pPr>
            <a:fld id="{049F030F-B9FE-4E7E-A8BC-4D1CC627475C}" type="datetimeFigureOut">
              <a:rPr lang="en-US"/>
              <a:pPr>
                <a:defRPr/>
              </a:pPr>
              <a:t>10/27/2015</a:t>
            </a:fld>
            <a:endParaRPr lang="en-US" dirty="0"/>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defRPr>
            </a:lvl1pPr>
          </a:lstStyle>
          <a:p>
            <a:pPr>
              <a:defRPr/>
            </a:pPr>
            <a:endParaRPr lang="en-US" dirty="0"/>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defRPr>
            </a:lvl1pPr>
          </a:lstStyle>
          <a:p>
            <a:pPr>
              <a:defRPr/>
            </a:pPr>
            <a:fld id="{636F368E-1AC9-4572-B219-00EA22812940}"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219200"/>
            <a:ext cx="8229600" cy="1143000"/>
          </a:xfrm>
          <a:prstGeom prst="rect">
            <a:avLst/>
          </a:prstGeom>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defRPr>
            </a:lvl1pPr>
          </a:lstStyle>
          <a:p>
            <a:pPr>
              <a:defRPr/>
            </a:pPr>
            <a:fld id="{46D24745-7F8E-4B51-B625-57F0D9291C06}" type="datetimeFigureOut">
              <a:rPr lang="en-US"/>
              <a:pPr>
                <a:defRPr/>
              </a:pPr>
              <a:t>10/27/2015</a:t>
            </a:fld>
            <a:endParaRPr lang="en-US" dirty="0"/>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defRPr>
            </a:lvl1pPr>
          </a:lstStyle>
          <a:p>
            <a:pPr>
              <a:defRPr/>
            </a:pPr>
            <a:endParaRPr lang="en-US" dirty="0"/>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defRPr>
            </a:lvl1pPr>
          </a:lstStyle>
          <a:p>
            <a:pPr>
              <a:defRPr/>
            </a:pPr>
            <a:fld id="{C0B49E92-2FD3-4AFA-9576-F2F949521A77}"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defRPr>
            </a:lvl1pPr>
          </a:lstStyle>
          <a:p>
            <a:pPr>
              <a:defRPr/>
            </a:pPr>
            <a:fld id="{383D4B6F-BDC1-4F35-B4EA-8D081681FD4A}" type="datetimeFigureOut">
              <a:rPr lang="en-US"/>
              <a:pPr>
                <a:defRPr/>
              </a:pPr>
              <a:t>10/27/2015</a:t>
            </a:fld>
            <a:endParaRPr lang="en-US" dirty="0"/>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defRPr>
            </a:lvl1pPr>
          </a:lstStyle>
          <a:p>
            <a:pPr>
              <a:defRPr/>
            </a:pPr>
            <a:endParaRPr lang="en-US" dirty="0"/>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defRPr>
            </a:lvl1pPr>
          </a:lstStyle>
          <a:p>
            <a:pPr>
              <a:defRPr/>
            </a:pPr>
            <a:fld id="{9B05C392-3F79-45CC-A3E4-E936FE07F0E6}"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34112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1344168"/>
            <a:ext cx="5111750" cy="478199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514600"/>
            <a:ext cx="3008313" cy="36115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defRPr>
            </a:lvl1pPr>
          </a:lstStyle>
          <a:p>
            <a:pPr>
              <a:defRPr/>
            </a:pPr>
            <a:fld id="{F24D228B-2ACA-4FDD-9433-0EE4A320A12E}" type="datetimeFigureOut">
              <a:rPr lang="en-US"/>
              <a:pPr>
                <a:defRPr/>
              </a:pPr>
              <a:t>10/27/2015</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defRPr>
            </a:lvl1pPr>
          </a:lstStyle>
          <a:p>
            <a:pPr>
              <a:defRPr/>
            </a:pPr>
            <a:endParaRPr lang="en-US"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defRPr>
            </a:lvl1pPr>
          </a:lstStyle>
          <a:p>
            <a:pPr>
              <a:defRPr/>
            </a:pPr>
            <a:fld id="{11D1D75D-FAB1-4616-9D5B-008604EA91C0}"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1295399"/>
            <a:ext cx="5486400" cy="343217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smtClean="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defRPr>
            </a:lvl1pPr>
          </a:lstStyle>
          <a:p>
            <a:pPr>
              <a:defRPr/>
            </a:pPr>
            <a:fld id="{602E33E5-5D8B-4E52-ACF4-F09871BC9A13}" type="datetimeFigureOut">
              <a:rPr lang="en-US"/>
              <a:pPr>
                <a:defRPr/>
              </a:pPr>
              <a:t>10/27/2015</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defRPr>
            </a:lvl1pPr>
          </a:lstStyle>
          <a:p>
            <a:pPr>
              <a:defRPr/>
            </a:pPr>
            <a:endParaRPr lang="en-US"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defRPr>
            </a:lvl1pPr>
          </a:lstStyle>
          <a:p>
            <a:pPr>
              <a:defRPr/>
            </a:pPr>
            <a:fld id="{A488CECB-45C5-4A9E-9F45-1C59B3E5D8F0}"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2" name="Picture 1"/>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228600" y="152400"/>
            <a:ext cx="8686800" cy="929488"/>
          </a:xfrm>
          <a:prstGeom prst="rect">
            <a:avLst/>
          </a:prstGeom>
        </p:spPr>
      </p:pic>
    </p:spTree>
  </p:cSld>
  <p:clrMap bg1="lt1" tx1="dk1" bg2="lt2" tx2="dk2" accent1="accent1" accent2="accent2" accent3="accent3" accent4="accent4" accent5="accent5" accent6="accent6" hlink="hlink" folHlink="folHlink"/>
  <p:sldLayoutIdLst>
    <p:sldLayoutId id="2147483775" r:id="rId1"/>
    <p:sldLayoutId id="2147483776" r:id="rId2"/>
    <p:sldLayoutId id="2147483777" r:id="rId3"/>
    <p:sldLayoutId id="2147483778" r:id="rId4"/>
    <p:sldLayoutId id="2147483779" r:id="rId5"/>
    <p:sldLayoutId id="2147483780" r:id="rId6"/>
    <p:sldLayoutId id="2147483781" r:id="rId7"/>
    <p:sldLayoutId id="2147483782" r:id="rId8"/>
    <p:sldLayoutId id="2147483783" r:id="rId9"/>
    <p:sldLayoutId id="2147483784" r:id="rId10"/>
    <p:sldLayoutId id="2147483785" r:id="rId11"/>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water.epa.gov/lawsregs/rulesregs/sdwa/tcr/index.cfm"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hyperlink" Target="http://water.epa.gov/lawsregs/rulesregs/sdwa/tcr/regulation_revisions.cfm"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4.emf"/></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ctrTitle"/>
          </p:nvPr>
        </p:nvSpPr>
        <p:spPr bwMode="auto">
          <a:noFill/>
          <a:ln>
            <a:miter lim="800000"/>
            <a:headEnd/>
            <a:tailEnd/>
          </a:ln>
        </p:spPr>
        <p:txBody>
          <a:bodyPr vert="horz" wrap="square" lIns="91440" tIns="45720" rIns="91440" bIns="45720" numCol="1" anchor="t" anchorCtr="0" compatLnSpc="1">
            <a:prstTxWarp prst="textNoShape">
              <a:avLst/>
            </a:prstTxWarp>
          </a:bodyPr>
          <a:lstStyle/>
          <a:p>
            <a:endParaRPr lang="en-US" dirty="0" smtClean="0"/>
          </a:p>
        </p:txBody>
      </p:sp>
      <p:sp>
        <p:nvSpPr>
          <p:cNvPr id="3" name="Subtitle 2"/>
          <p:cNvSpPr>
            <a:spLocks noGrp="1"/>
          </p:cNvSpPr>
          <p:nvPr>
            <p:ph type="subTitle" idx="1"/>
          </p:nvPr>
        </p:nvSpPr>
        <p:spPr>
          <a:xfrm>
            <a:off x="4191000" y="4343400"/>
            <a:ext cx="4038600" cy="1295400"/>
          </a:xfrm>
        </p:spPr>
        <p:txBody>
          <a:bodyPr/>
          <a:lstStyle/>
          <a:p>
            <a:pPr>
              <a:defRPr/>
            </a:pPr>
            <a:r>
              <a:rPr lang="en-US" dirty="0" smtClean="0"/>
              <a:t>RTCR</a:t>
            </a:r>
            <a:endParaRPr lang="en-US" dirty="0"/>
          </a:p>
        </p:txBody>
      </p:sp>
      <p:sp>
        <p:nvSpPr>
          <p:cNvPr id="4" name="Title 1"/>
          <p:cNvSpPr txBox="1">
            <a:spLocks/>
          </p:cNvSpPr>
          <p:nvPr/>
        </p:nvSpPr>
        <p:spPr>
          <a:xfrm>
            <a:off x="533400" y="2057400"/>
            <a:ext cx="8099612" cy="2133600"/>
          </a:xfrm>
          <a:prstGeom prst="rect">
            <a:avLst/>
          </a:prstGeom>
        </p:spPr>
        <p:style>
          <a:lnRef idx="0">
            <a:schemeClr val="accent1"/>
          </a:lnRef>
          <a:fillRef idx="3">
            <a:schemeClr val="accent1"/>
          </a:fillRef>
          <a:effectRef idx="3">
            <a:schemeClr val="accent1"/>
          </a:effectRef>
          <a:fontRef idx="minor">
            <a:schemeClr val="lt1"/>
          </a:fontRef>
        </p:style>
        <p:txBody>
          <a:bodyPr/>
          <a:lstStyle>
            <a:lvl1pPr algn="ctr" rtl="0" eaLnBrk="1" fontAlgn="base" hangingPunct="1">
              <a:spcBef>
                <a:spcPct val="0"/>
              </a:spcBef>
              <a:spcAft>
                <a:spcPct val="0"/>
              </a:spcAft>
              <a:defRPr sz="4400" kern="1200">
                <a:solidFill>
                  <a:schemeClr val="lt1"/>
                </a:solidFill>
                <a:latin typeface="+mn-lt"/>
                <a:ea typeface="+mn-ea"/>
                <a:cs typeface="+mn-cs"/>
              </a:defRPr>
            </a:lvl1pPr>
            <a:lvl2pPr algn="ctr" rtl="0" eaLnBrk="1" fontAlgn="base" hangingPunct="1">
              <a:spcBef>
                <a:spcPct val="0"/>
              </a:spcBef>
              <a:spcAft>
                <a:spcPct val="0"/>
              </a:spcAft>
              <a:defRPr sz="4400">
                <a:solidFill>
                  <a:schemeClr val="lt1"/>
                </a:solidFill>
                <a:latin typeface="+mn-lt"/>
                <a:ea typeface="+mn-ea"/>
                <a:cs typeface="+mn-cs"/>
              </a:defRPr>
            </a:lvl2pPr>
            <a:lvl3pPr algn="ctr" rtl="0" eaLnBrk="1" fontAlgn="base" hangingPunct="1">
              <a:spcBef>
                <a:spcPct val="0"/>
              </a:spcBef>
              <a:spcAft>
                <a:spcPct val="0"/>
              </a:spcAft>
              <a:defRPr sz="4400">
                <a:solidFill>
                  <a:schemeClr val="lt1"/>
                </a:solidFill>
                <a:latin typeface="+mn-lt"/>
                <a:ea typeface="+mn-ea"/>
                <a:cs typeface="+mn-cs"/>
              </a:defRPr>
            </a:lvl3pPr>
            <a:lvl4pPr algn="ctr" rtl="0" eaLnBrk="1" fontAlgn="base" hangingPunct="1">
              <a:spcBef>
                <a:spcPct val="0"/>
              </a:spcBef>
              <a:spcAft>
                <a:spcPct val="0"/>
              </a:spcAft>
              <a:defRPr sz="4400">
                <a:solidFill>
                  <a:schemeClr val="lt1"/>
                </a:solidFill>
                <a:latin typeface="+mn-lt"/>
                <a:ea typeface="+mn-ea"/>
                <a:cs typeface="+mn-cs"/>
              </a:defRPr>
            </a:lvl4pPr>
            <a:lvl5pPr algn="ctr" rtl="0" eaLnBrk="1" fontAlgn="base" hangingPunct="1">
              <a:spcBef>
                <a:spcPct val="0"/>
              </a:spcBef>
              <a:spcAft>
                <a:spcPct val="0"/>
              </a:spcAft>
              <a:defRPr sz="4400">
                <a:solidFill>
                  <a:schemeClr val="lt1"/>
                </a:solidFill>
                <a:latin typeface="+mn-lt"/>
                <a:ea typeface="+mn-ea"/>
                <a:cs typeface="+mn-cs"/>
              </a:defRPr>
            </a:lvl5pPr>
            <a:lvl6pPr marL="457200" algn="ctr" rtl="0" eaLnBrk="1" fontAlgn="base" hangingPunct="1">
              <a:spcBef>
                <a:spcPct val="0"/>
              </a:spcBef>
              <a:spcAft>
                <a:spcPct val="0"/>
              </a:spcAft>
              <a:defRPr sz="4400">
                <a:solidFill>
                  <a:schemeClr val="lt1"/>
                </a:solidFill>
                <a:latin typeface="+mn-lt"/>
                <a:ea typeface="+mn-ea"/>
                <a:cs typeface="+mn-cs"/>
              </a:defRPr>
            </a:lvl6pPr>
            <a:lvl7pPr marL="914400" algn="ctr" rtl="0" eaLnBrk="1" fontAlgn="base" hangingPunct="1">
              <a:spcBef>
                <a:spcPct val="0"/>
              </a:spcBef>
              <a:spcAft>
                <a:spcPct val="0"/>
              </a:spcAft>
              <a:defRPr sz="4400">
                <a:solidFill>
                  <a:schemeClr val="lt1"/>
                </a:solidFill>
                <a:latin typeface="+mn-lt"/>
                <a:ea typeface="+mn-ea"/>
                <a:cs typeface="+mn-cs"/>
              </a:defRPr>
            </a:lvl7pPr>
            <a:lvl8pPr marL="1371600" algn="ctr" rtl="0" eaLnBrk="1" fontAlgn="base" hangingPunct="1">
              <a:spcBef>
                <a:spcPct val="0"/>
              </a:spcBef>
              <a:spcAft>
                <a:spcPct val="0"/>
              </a:spcAft>
              <a:defRPr sz="4400">
                <a:solidFill>
                  <a:schemeClr val="lt1"/>
                </a:solidFill>
                <a:latin typeface="+mn-lt"/>
                <a:ea typeface="+mn-ea"/>
                <a:cs typeface="+mn-cs"/>
              </a:defRPr>
            </a:lvl8pPr>
            <a:lvl9pPr marL="1828800" algn="ctr" rtl="0" eaLnBrk="1" fontAlgn="base" hangingPunct="1">
              <a:spcBef>
                <a:spcPct val="0"/>
              </a:spcBef>
              <a:spcAft>
                <a:spcPct val="0"/>
              </a:spcAft>
              <a:defRPr sz="4400">
                <a:solidFill>
                  <a:schemeClr val="lt1"/>
                </a:solidFill>
                <a:latin typeface="+mn-lt"/>
                <a:ea typeface="+mn-ea"/>
                <a:cs typeface="+mn-cs"/>
              </a:defRPr>
            </a:lvl9pPr>
          </a:lstStyle>
          <a:p>
            <a:r>
              <a:rPr lang="en-US" sz="6600" dirty="0" smtClean="0"/>
              <a:t>Revised Total Coliform Rule</a:t>
            </a:r>
            <a:br>
              <a:rPr lang="en-US" sz="6600" dirty="0" smtClean="0"/>
            </a:br>
            <a:endParaRPr lang="en-US" sz="66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Monitoring</a:t>
            </a:r>
            <a:endParaRPr lang="en-US" dirty="0"/>
          </a:p>
        </p:txBody>
      </p:sp>
      <p:sp>
        <p:nvSpPr>
          <p:cNvPr id="3" name="Content Placeholder 2"/>
          <p:cNvSpPr>
            <a:spLocks noGrp="1"/>
          </p:cNvSpPr>
          <p:nvPr>
            <p:ph idx="1"/>
          </p:nvPr>
        </p:nvSpPr>
        <p:spPr/>
        <p:txBody>
          <a:bodyPr/>
          <a:lstStyle/>
          <a:p>
            <a:r>
              <a:rPr lang="en-US" dirty="0"/>
              <a:t>Repeat Samples</a:t>
            </a:r>
          </a:p>
          <a:p>
            <a:pPr lvl="1"/>
            <a:r>
              <a:rPr lang="en-US" dirty="0"/>
              <a:t>Collect 3 repeat samples for each routine TC+</a:t>
            </a:r>
          </a:p>
          <a:p>
            <a:pPr lvl="1"/>
            <a:r>
              <a:rPr lang="en-US" dirty="0"/>
              <a:t>Location –original site, within 5 connections upstream, within 5 connections downstream</a:t>
            </a:r>
          </a:p>
          <a:p>
            <a:pPr lvl="1"/>
            <a:r>
              <a:rPr lang="en-US" dirty="0"/>
              <a:t>Collect additional set of repeats for each additional TC</a:t>
            </a:r>
            <a:r>
              <a:rPr lang="en-US" dirty="0" smtClean="0"/>
              <a:t>+ routine sample</a:t>
            </a:r>
          </a:p>
          <a:p>
            <a:pPr lvl="1"/>
            <a:r>
              <a:rPr lang="en-US" dirty="0" smtClean="0"/>
              <a:t>A Source sample from each well is still required under the GWR.</a:t>
            </a:r>
            <a:endParaRPr lang="en-US" dirty="0"/>
          </a:p>
          <a:p>
            <a:endParaRPr lang="en-US" dirty="0"/>
          </a:p>
        </p:txBody>
      </p:sp>
    </p:spTree>
    <p:extLst>
      <p:ext uri="{BB962C8B-B14F-4D97-AF65-F5344CB8AC3E}">
        <p14:creationId xmlns:p14="http://schemas.microsoft.com/office/powerpoint/2010/main" val="29058092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Monitoring: Additional Routine</a:t>
            </a:r>
            <a:br>
              <a:rPr lang="en-US" dirty="0"/>
            </a:br>
            <a:endParaRPr lang="en-US" dirty="0"/>
          </a:p>
        </p:txBody>
      </p:sp>
      <p:sp>
        <p:nvSpPr>
          <p:cNvPr id="3" name="Content Placeholder 2"/>
          <p:cNvSpPr>
            <a:spLocks noGrp="1"/>
          </p:cNvSpPr>
          <p:nvPr>
            <p:ph idx="1"/>
          </p:nvPr>
        </p:nvSpPr>
        <p:spPr>
          <a:xfrm>
            <a:off x="457200" y="2133601"/>
            <a:ext cx="8229600" cy="3810000"/>
          </a:xfrm>
        </p:spPr>
        <p:txBody>
          <a:bodyPr/>
          <a:lstStyle/>
          <a:p>
            <a:pPr marL="0" indent="0">
              <a:lnSpc>
                <a:spcPct val="115000"/>
              </a:lnSpc>
              <a:buNone/>
            </a:pPr>
            <a:r>
              <a:rPr lang="en-US" sz="2800" dirty="0"/>
              <a:t>Collect</a:t>
            </a:r>
            <a:r>
              <a:rPr lang="en-US" sz="2800" dirty="0">
                <a:solidFill>
                  <a:srgbClr val="FFFF00"/>
                </a:solidFill>
              </a:rPr>
              <a:t> </a:t>
            </a:r>
            <a:r>
              <a:rPr lang="en-US" sz="2800" dirty="0"/>
              <a:t>3 “additional routine” samples in the next month, for PWSs monitoring </a:t>
            </a:r>
            <a:r>
              <a:rPr lang="en-US" sz="2800" u="sng" dirty="0" smtClean="0"/>
              <a:t>quarterly</a:t>
            </a:r>
            <a:r>
              <a:rPr lang="en-US" sz="2800" dirty="0" smtClean="0"/>
              <a:t>:</a:t>
            </a:r>
            <a:endParaRPr lang="en-US" sz="2800" dirty="0"/>
          </a:p>
          <a:p>
            <a:pPr lvl="1">
              <a:lnSpc>
                <a:spcPct val="115000"/>
              </a:lnSpc>
            </a:pPr>
            <a:r>
              <a:rPr lang="en-US" sz="2400" dirty="0"/>
              <a:t>PWSs must collect at least 3 “additional routine” samples the month following 1 or more TC+ </a:t>
            </a:r>
            <a:r>
              <a:rPr lang="en-US" sz="2400" dirty="0" smtClean="0"/>
              <a:t>samples</a:t>
            </a:r>
            <a:endParaRPr lang="en-US" sz="2400" dirty="0"/>
          </a:p>
          <a:p>
            <a:pPr lvl="1">
              <a:lnSpc>
                <a:spcPct val="115000"/>
              </a:lnSpc>
            </a:pPr>
            <a:r>
              <a:rPr lang="en-US" sz="2400" dirty="0"/>
              <a:t>Samples must be:</a:t>
            </a:r>
          </a:p>
          <a:p>
            <a:pPr lvl="2">
              <a:lnSpc>
                <a:spcPct val="115000"/>
              </a:lnSpc>
            </a:pPr>
            <a:r>
              <a:rPr lang="en-US" sz="2000" dirty="0"/>
              <a:t>Collected at regular time intervals throughout the month or on a single day if taken from different sites</a:t>
            </a:r>
          </a:p>
          <a:p>
            <a:pPr lvl="2">
              <a:lnSpc>
                <a:spcPct val="115000"/>
              </a:lnSpc>
            </a:pPr>
            <a:r>
              <a:rPr lang="en-US" sz="2000" dirty="0"/>
              <a:t>Collected consistent with the </a:t>
            </a:r>
            <a:r>
              <a:rPr lang="en-US" sz="2000" dirty="0" smtClean="0"/>
              <a:t>site sampling plan</a:t>
            </a:r>
            <a:endParaRPr lang="en-US" sz="2000" dirty="0"/>
          </a:p>
          <a:p>
            <a:pPr lvl="2">
              <a:lnSpc>
                <a:spcPct val="115000"/>
              </a:lnSpc>
            </a:pPr>
            <a:r>
              <a:rPr lang="en-US" sz="2000" dirty="0"/>
              <a:t>Used to calculate whether the TT trigger has been exceeded or an </a:t>
            </a:r>
            <a:r>
              <a:rPr lang="en-US" sz="2000" i="1" dirty="0"/>
              <a:t>E. coli </a:t>
            </a:r>
            <a:r>
              <a:rPr lang="en-US" sz="2000" dirty="0"/>
              <a:t>MCL violation has occurred</a:t>
            </a:r>
          </a:p>
          <a:p>
            <a:endParaRPr lang="en-US" dirty="0"/>
          </a:p>
        </p:txBody>
      </p:sp>
    </p:spTree>
    <p:extLst>
      <p:ext uri="{BB962C8B-B14F-4D97-AF65-F5344CB8AC3E}">
        <p14:creationId xmlns:p14="http://schemas.microsoft.com/office/powerpoint/2010/main" val="22492474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a:xfrm>
            <a:off x="457200" y="2057400"/>
            <a:ext cx="8229600" cy="4191000"/>
          </a:xfrm>
        </p:spPr>
        <p:txBody>
          <a:bodyPr/>
          <a:lstStyle/>
          <a:p>
            <a:pPr marL="0" indent="0">
              <a:buNone/>
            </a:pPr>
            <a:r>
              <a:rPr lang="en-US" sz="2400" dirty="0"/>
              <a:t>TCR Website: </a:t>
            </a:r>
          </a:p>
          <a:p>
            <a:pPr marL="0" indent="0">
              <a:buNone/>
            </a:pPr>
            <a:r>
              <a:rPr lang="en-US" sz="2400" dirty="0">
                <a:hlinkClick r:id="rId3"/>
              </a:rPr>
              <a:t>http://</a:t>
            </a:r>
            <a:r>
              <a:rPr lang="en-US" sz="2400" dirty="0" smtClean="0">
                <a:hlinkClick r:id="rId3"/>
              </a:rPr>
              <a:t>water.epa.gov/lawsregs/rulesregs/sdwa/tcr/index.cfm</a:t>
            </a:r>
            <a:endParaRPr lang="en-US" sz="2400" dirty="0" smtClean="0"/>
          </a:p>
          <a:p>
            <a:pPr marL="0" indent="0">
              <a:buNone/>
            </a:pPr>
            <a:endParaRPr lang="en-US" sz="2400" dirty="0" smtClean="0"/>
          </a:p>
          <a:p>
            <a:pPr marL="0" indent="0">
              <a:buNone/>
            </a:pPr>
            <a:r>
              <a:rPr lang="en-US" sz="2400" dirty="0" smtClean="0"/>
              <a:t>RTCR </a:t>
            </a:r>
            <a:r>
              <a:rPr lang="en-US" sz="2400" dirty="0"/>
              <a:t>Website:</a:t>
            </a:r>
          </a:p>
          <a:p>
            <a:pPr marL="0" indent="0">
              <a:buNone/>
            </a:pPr>
            <a:r>
              <a:rPr lang="en-US" sz="2000" dirty="0">
                <a:hlinkClick r:id="rId4"/>
              </a:rPr>
              <a:t>http://</a:t>
            </a:r>
            <a:r>
              <a:rPr lang="en-US" sz="2000" dirty="0" smtClean="0">
                <a:hlinkClick r:id="rId4"/>
              </a:rPr>
              <a:t>water.epa.gov/lawsregs/rulesregs/sdwa/tcr/regulation_revisions.cfm</a:t>
            </a:r>
            <a:endParaRPr lang="en-US" sz="2000" dirty="0" smtClean="0"/>
          </a:p>
          <a:p>
            <a:pPr marL="0" indent="0">
              <a:buNone/>
            </a:pPr>
            <a:r>
              <a:rPr lang="en-US" sz="2400" dirty="0" smtClean="0"/>
              <a:t> </a:t>
            </a:r>
          </a:p>
          <a:p>
            <a:pPr marL="0" indent="0">
              <a:buNone/>
            </a:pPr>
            <a:r>
              <a:rPr lang="en-US" sz="2400" dirty="0"/>
              <a:t>Fact Sheets</a:t>
            </a:r>
            <a:r>
              <a:rPr lang="en-US" sz="2400" dirty="0" smtClean="0"/>
              <a:t>:</a:t>
            </a:r>
          </a:p>
          <a:p>
            <a:pPr marL="0" indent="0">
              <a:buNone/>
            </a:pPr>
            <a:endParaRPr lang="en-US" sz="2400" dirty="0"/>
          </a:p>
          <a:p>
            <a:pPr marL="0" indent="0">
              <a:buNone/>
            </a:pPr>
            <a:r>
              <a:rPr lang="en-US" sz="2400" dirty="0" smtClean="0"/>
              <a:t>Contact IDEM:</a:t>
            </a:r>
          </a:p>
          <a:p>
            <a:pPr marL="0" indent="0">
              <a:buNone/>
            </a:pPr>
            <a:r>
              <a:rPr lang="en-US" sz="2400" dirty="0" smtClean="0"/>
              <a:t>317/234-7430</a:t>
            </a:r>
            <a:endParaRPr lang="en-US" sz="2400" dirty="0"/>
          </a:p>
        </p:txBody>
      </p:sp>
    </p:spTree>
    <p:extLst>
      <p:ext uri="{BB962C8B-B14F-4D97-AF65-F5344CB8AC3E}">
        <p14:creationId xmlns:p14="http://schemas.microsoft.com/office/powerpoint/2010/main" val="79346614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19200"/>
            <a:ext cx="8229600" cy="685800"/>
          </a:xfrm>
        </p:spPr>
        <p:txBody>
          <a:bodyPr/>
          <a:lstStyle/>
          <a:p>
            <a:r>
              <a:rPr lang="en-US" dirty="0" smtClean="0"/>
              <a:t>RTCR Timeline and Applicability</a:t>
            </a:r>
            <a:endParaRPr lang="en-US" dirty="0"/>
          </a:p>
        </p:txBody>
      </p:sp>
      <p:pic>
        <p:nvPicPr>
          <p:cNvPr id="1026" name="Picture 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1676400" y="3048000"/>
            <a:ext cx="5742930" cy="981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Line Callout 1 5"/>
          <p:cNvSpPr/>
          <p:nvPr/>
        </p:nvSpPr>
        <p:spPr>
          <a:xfrm>
            <a:off x="6553200" y="4495800"/>
            <a:ext cx="2133600" cy="1450848"/>
          </a:xfrm>
          <a:prstGeom prst="borderCallout1">
            <a:avLst>
              <a:gd name="adj1" fmla="val 20923"/>
              <a:gd name="adj2" fmla="val -944"/>
              <a:gd name="adj3" fmla="val -33519"/>
              <a:gd name="adj4" fmla="val -1114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PWSs must comply no later than April 1,2016</a:t>
            </a:r>
            <a:endParaRPr lang="en-US" dirty="0"/>
          </a:p>
        </p:txBody>
      </p:sp>
      <p:sp>
        <p:nvSpPr>
          <p:cNvPr id="4" name="Line Callout 1 3"/>
          <p:cNvSpPr/>
          <p:nvPr/>
        </p:nvSpPr>
        <p:spPr>
          <a:xfrm>
            <a:off x="2286000" y="2057400"/>
            <a:ext cx="1143000" cy="838200"/>
          </a:xfrm>
          <a:prstGeom prst="borderCallout1">
            <a:avLst>
              <a:gd name="adj1" fmla="val 83967"/>
              <a:gd name="adj2" fmla="val -3919"/>
              <a:gd name="adj3" fmla="val 115463"/>
              <a:gd name="adj4" fmla="val -4329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RTCR Final Rule</a:t>
            </a:r>
            <a:endParaRPr lang="en-US" dirty="0"/>
          </a:p>
        </p:txBody>
      </p:sp>
      <p:sp>
        <p:nvSpPr>
          <p:cNvPr id="7" name="Rectangle 6"/>
          <p:cNvSpPr/>
          <p:nvPr/>
        </p:nvSpPr>
        <p:spPr>
          <a:xfrm>
            <a:off x="838200" y="4572000"/>
            <a:ext cx="4953000" cy="1752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smtClean="0"/>
              <a:t>RTCR applies to all PWSs</a:t>
            </a:r>
          </a:p>
          <a:p>
            <a:pPr algn="ctr"/>
            <a:r>
              <a:rPr lang="en-US" sz="3200" dirty="0" smtClean="0"/>
              <a:t>Regardless of system type, source, or size</a:t>
            </a:r>
            <a:endParaRPr lang="en-US" sz="3200" dirty="0"/>
          </a:p>
        </p:txBody>
      </p:sp>
    </p:spTree>
    <p:extLst>
      <p:ext uri="{BB962C8B-B14F-4D97-AF65-F5344CB8AC3E}">
        <p14:creationId xmlns:p14="http://schemas.microsoft.com/office/powerpoint/2010/main" val="358443076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RTCR Purpose</a:t>
            </a:r>
            <a:endParaRPr lang="en-US" dirty="0"/>
          </a:p>
        </p:txBody>
      </p:sp>
      <p:sp>
        <p:nvSpPr>
          <p:cNvPr id="3" name="Content Placeholder 2"/>
          <p:cNvSpPr>
            <a:spLocks noGrp="1"/>
          </p:cNvSpPr>
          <p:nvPr>
            <p:ph idx="1"/>
          </p:nvPr>
        </p:nvSpPr>
        <p:spPr>
          <a:xfrm>
            <a:off x="457200" y="2286000"/>
            <a:ext cx="8229600" cy="3886200"/>
          </a:xfrm>
        </p:spPr>
        <p:txBody>
          <a:bodyPr/>
          <a:lstStyle/>
          <a:p>
            <a:r>
              <a:rPr lang="en-US" sz="2800" dirty="0" smtClean="0"/>
              <a:t>Improve public health protection by reducing the pathways through which fecal contamination and pathogens can enter the distribution system.</a:t>
            </a:r>
          </a:p>
          <a:p>
            <a:r>
              <a:rPr lang="en-US" sz="2800" dirty="0" smtClean="0"/>
              <a:t>TCR &amp; RTCR objectives:</a:t>
            </a:r>
          </a:p>
          <a:p>
            <a:pPr marL="0" indent="0">
              <a:buNone/>
            </a:pPr>
            <a:r>
              <a:rPr lang="en-US" sz="2800" dirty="0" smtClean="0"/>
              <a:t>	- Evaluate effectiveness of treatment</a:t>
            </a:r>
          </a:p>
          <a:p>
            <a:pPr marL="0" indent="0">
              <a:buNone/>
            </a:pPr>
            <a:r>
              <a:rPr lang="en-US" sz="2800" dirty="0"/>
              <a:t>	</a:t>
            </a:r>
            <a:r>
              <a:rPr lang="en-US" sz="2800" dirty="0" smtClean="0"/>
              <a:t>- Determine effectiveness of treatment</a:t>
            </a:r>
          </a:p>
          <a:p>
            <a:pPr marL="0" indent="0">
              <a:buNone/>
            </a:pPr>
            <a:r>
              <a:rPr lang="en-US" sz="2800" dirty="0"/>
              <a:t>	</a:t>
            </a:r>
            <a:r>
              <a:rPr lang="en-US" sz="2800" dirty="0" smtClean="0"/>
              <a:t>- Signal possible presence of microbial 	 	  contamination </a:t>
            </a:r>
            <a:endParaRPr lang="en-US" sz="2800" dirty="0"/>
          </a:p>
        </p:txBody>
      </p:sp>
    </p:spTree>
    <p:extLst>
      <p:ext uri="{BB962C8B-B14F-4D97-AF65-F5344CB8AC3E}">
        <p14:creationId xmlns:p14="http://schemas.microsoft.com/office/powerpoint/2010/main" val="158388292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What are the RTCR Requirements PWSs Need to comply with?</a:t>
            </a:r>
            <a:endParaRPr lang="en-US" sz="32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828994004"/>
              </p:ext>
            </p:extLst>
          </p:nvPr>
        </p:nvGraphicFramePr>
        <p:xfrm>
          <a:off x="457200" y="2362200"/>
          <a:ext cx="8229600" cy="3763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41547848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Maximum Contaminant Level (MCL)</a:t>
            </a:r>
            <a:endParaRPr lang="en-US" sz="4000" dirty="0"/>
          </a:p>
        </p:txBody>
      </p:sp>
      <p:sp>
        <p:nvSpPr>
          <p:cNvPr id="3" name="Content Placeholder 2"/>
          <p:cNvSpPr>
            <a:spLocks noGrp="1"/>
          </p:cNvSpPr>
          <p:nvPr>
            <p:ph idx="1"/>
          </p:nvPr>
        </p:nvSpPr>
        <p:spPr/>
        <p:txBody>
          <a:bodyPr/>
          <a:lstStyle/>
          <a:p>
            <a:pPr marL="0" indent="0">
              <a:buNone/>
            </a:pPr>
            <a:r>
              <a:rPr lang="en-US" sz="3000" dirty="0" smtClean="0"/>
              <a:t>MCL for </a:t>
            </a:r>
            <a:r>
              <a:rPr lang="en-US" sz="3000" i="1" dirty="0" smtClean="0"/>
              <a:t>E. coli </a:t>
            </a:r>
          </a:p>
          <a:p>
            <a:r>
              <a:rPr lang="en-US" sz="2800" dirty="0" smtClean="0">
                <a:effectLst>
                  <a:outerShdw blurRad="38100" dist="38100" dir="2700000" algn="tl">
                    <a:srgbClr val="000000">
                      <a:alpha val="43137"/>
                    </a:srgbClr>
                  </a:outerShdw>
                </a:effectLst>
              </a:rPr>
              <a:t>Combination of EC+ and TC</a:t>
            </a:r>
            <a:r>
              <a:rPr lang="en-US" sz="2800" dirty="0" smtClean="0"/>
              <a:t>+ between the routine and repeat results</a:t>
            </a:r>
          </a:p>
          <a:p>
            <a:r>
              <a:rPr lang="en-US" sz="2800" dirty="0" smtClean="0">
                <a:effectLst>
                  <a:outerShdw blurRad="38100" dist="38100" dir="2700000" algn="tl">
                    <a:srgbClr val="000000">
                      <a:alpha val="43137"/>
                    </a:srgbClr>
                  </a:outerShdw>
                </a:effectLst>
              </a:rPr>
              <a:t>EC+ routine </a:t>
            </a:r>
            <a:r>
              <a:rPr lang="en-US" sz="2800" dirty="0" smtClean="0"/>
              <a:t>sample </a:t>
            </a:r>
            <a:r>
              <a:rPr lang="en-US" sz="2800" dirty="0" smtClean="0">
                <a:effectLst>
                  <a:outerShdw blurRad="38100" dist="38100" dir="2700000" algn="tl">
                    <a:srgbClr val="000000">
                      <a:alpha val="43137"/>
                    </a:srgbClr>
                  </a:outerShdw>
                </a:effectLst>
              </a:rPr>
              <a:t>with insufficient repeat samples</a:t>
            </a:r>
          </a:p>
          <a:p>
            <a:r>
              <a:rPr lang="en-US" sz="2800" dirty="0" smtClean="0">
                <a:effectLst>
                  <a:outerShdw blurRad="38100" dist="38100" dir="2700000" algn="tl">
                    <a:srgbClr val="000000">
                      <a:alpha val="43137"/>
                    </a:srgbClr>
                  </a:outerShdw>
                </a:effectLst>
              </a:rPr>
              <a:t>Failure to test for </a:t>
            </a:r>
            <a:r>
              <a:rPr lang="en-US" sz="2800" i="1" dirty="0" smtClean="0">
                <a:effectLst>
                  <a:outerShdw blurRad="38100" dist="38100" dir="2700000" algn="tl">
                    <a:srgbClr val="000000">
                      <a:alpha val="43137"/>
                    </a:srgbClr>
                  </a:outerShdw>
                </a:effectLst>
              </a:rPr>
              <a:t>E. coli </a:t>
            </a:r>
            <a:r>
              <a:rPr lang="en-US" sz="2800" dirty="0" smtClean="0"/>
              <a:t>when any repeat sample is TC+</a:t>
            </a:r>
            <a:endParaRPr lang="en-US" sz="2800" dirty="0"/>
          </a:p>
        </p:txBody>
      </p:sp>
    </p:spTree>
    <p:extLst>
      <p:ext uri="{BB962C8B-B14F-4D97-AF65-F5344CB8AC3E}">
        <p14:creationId xmlns:p14="http://schemas.microsoft.com/office/powerpoint/2010/main" val="108805579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Site Sampling Plans</a:t>
            </a:r>
            <a:endParaRPr lang="en-US" dirty="0"/>
          </a:p>
        </p:txBody>
      </p:sp>
      <p:sp>
        <p:nvSpPr>
          <p:cNvPr id="3" name="Content Placeholder 2"/>
          <p:cNvSpPr>
            <a:spLocks noGrp="1"/>
          </p:cNvSpPr>
          <p:nvPr>
            <p:ph idx="1"/>
          </p:nvPr>
        </p:nvSpPr>
        <p:spPr>
          <a:xfrm>
            <a:off x="457200" y="2514600"/>
            <a:ext cx="8229600" cy="3733800"/>
          </a:xfrm>
        </p:spPr>
        <p:txBody>
          <a:bodyPr/>
          <a:lstStyle/>
          <a:p>
            <a:r>
              <a:rPr lang="en-US" dirty="0" smtClean="0"/>
              <a:t>Required for all systems	</a:t>
            </a:r>
          </a:p>
          <a:p>
            <a:r>
              <a:rPr lang="en-US" dirty="0" smtClean="0"/>
              <a:t>Must include </a:t>
            </a:r>
            <a:r>
              <a:rPr lang="en-US" dirty="0"/>
              <a:t>u</a:t>
            </a:r>
            <a:r>
              <a:rPr lang="en-US" dirty="0" smtClean="0"/>
              <a:t>pstream and downstream locations  from all routine sample sites</a:t>
            </a:r>
          </a:p>
          <a:p>
            <a:pPr lvl="2"/>
            <a:r>
              <a:rPr lang="en-US" sz="2000" dirty="0" smtClean="0"/>
              <a:t>Shows where you plan on taking your total coliform samples</a:t>
            </a:r>
          </a:p>
          <a:p>
            <a:r>
              <a:rPr lang="en-US" dirty="0"/>
              <a:t>Plan must be submitted to IDEM no later than March 31, 2016</a:t>
            </a:r>
            <a:r>
              <a:rPr lang="en-US" dirty="0" smtClean="0"/>
              <a:t>.</a:t>
            </a:r>
          </a:p>
          <a:p>
            <a:pPr lvl="0"/>
            <a:r>
              <a:rPr lang="en-US" dirty="0">
                <a:solidFill>
                  <a:prstClr val="black"/>
                </a:solidFill>
              </a:rPr>
              <a:t>IDEM will review and approve or request revisions.</a:t>
            </a:r>
          </a:p>
          <a:p>
            <a:endParaRPr lang="en-US" dirty="0"/>
          </a:p>
          <a:p>
            <a:endParaRPr lang="en-US" dirty="0" smtClean="0"/>
          </a:p>
        </p:txBody>
      </p:sp>
    </p:spTree>
    <p:extLst>
      <p:ext uri="{BB962C8B-B14F-4D97-AF65-F5344CB8AC3E}">
        <p14:creationId xmlns:p14="http://schemas.microsoft.com/office/powerpoint/2010/main" val="380453042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Site Sampling Plans</a:t>
            </a:r>
            <a:endParaRPr lang="en-US" dirty="0"/>
          </a:p>
        </p:txBody>
      </p:sp>
      <p:pic>
        <p:nvPicPr>
          <p:cNvPr id="1026" name="Picture 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304800" y="3886200"/>
            <a:ext cx="8229600" cy="27796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5138" y="2819400"/>
            <a:ext cx="8229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1219200" y="2286000"/>
            <a:ext cx="1082348" cy="369332"/>
          </a:xfrm>
          <a:prstGeom prst="rect">
            <a:avLst/>
          </a:prstGeom>
          <a:noFill/>
        </p:spPr>
        <p:txBody>
          <a:bodyPr wrap="none" rtlCol="0">
            <a:spAutoFit/>
          </a:bodyPr>
          <a:lstStyle/>
          <a:p>
            <a:r>
              <a:rPr lang="en-US" dirty="0" smtClean="0"/>
              <a:t>Example</a:t>
            </a:r>
            <a:endParaRPr lang="en-US" dirty="0"/>
          </a:p>
        </p:txBody>
      </p:sp>
    </p:spTree>
    <p:extLst>
      <p:ext uri="{BB962C8B-B14F-4D97-AF65-F5344CB8AC3E}">
        <p14:creationId xmlns:p14="http://schemas.microsoft.com/office/powerpoint/2010/main" val="38693005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90600"/>
            <a:ext cx="8229600" cy="1371600"/>
          </a:xfrm>
        </p:spPr>
        <p:txBody>
          <a:bodyPr/>
          <a:lstStyle/>
          <a:p>
            <a:r>
              <a:rPr lang="en-US" dirty="0" smtClean="0"/>
              <a:t>Monitoring</a:t>
            </a:r>
            <a:endParaRPr lang="en-US" dirty="0"/>
          </a:p>
        </p:txBody>
      </p:sp>
      <p:sp>
        <p:nvSpPr>
          <p:cNvPr id="3" name="Content Placeholder 2"/>
          <p:cNvSpPr>
            <a:spLocks noGrp="1"/>
          </p:cNvSpPr>
          <p:nvPr>
            <p:ph idx="1"/>
          </p:nvPr>
        </p:nvSpPr>
        <p:spPr>
          <a:xfrm>
            <a:off x="457200" y="1600200"/>
            <a:ext cx="8229600" cy="4419601"/>
          </a:xfrm>
        </p:spPr>
        <p:txBody>
          <a:bodyPr/>
          <a:lstStyle/>
          <a:p>
            <a:r>
              <a:rPr lang="en-US" dirty="0" smtClean="0"/>
              <a:t>Samples must be collected based on the written site sampling plan.</a:t>
            </a:r>
          </a:p>
          <a:p>
            <a:r>
              <a:rPr lang="en-US" dirty="0" smtClean="0"/>
              <a:t>Routine Samples</a:t>
            </a:r>
          </a:p>
          <a:p>
            <a:pPr lvl="1"/>
            <a:r>
              <a:rPr lang="en-US" sz="2400" dirty="0"/>
              <a:t>All systems EXCEPT SEASONAL systems transition to the RTCR under their current monitoring schedule.</a:t>
            </a:r>
          </a:p>
          <a:p>
            <a:pPr lvl="1"/>
            <a:r>
              <a:rPr lang="en-US" sz="2400" dirty="0"/>
              <a:t>Seasonal System will </a:t>
            </a:r>
            <a:r>
              <a:rPr lang="en-US" sz="2400" dirty="0" smtClean="0"/>
              <a:t>begin </a:t>
            </a:r>
            <a:r>
              <a:rPr lang="en-US" sz="2400" dirty="0"/>
              <a:t>sampling monthly during the months they are in </a:t>
            </a:r>
            <a:r>
              <a:rPr lang="en-US" sz="2400" dirty="0" smtClean="0"/>
              <a:t>operation </a:t>
            </a:r>
            <a:r>
              <a:rPr lang="en-US" sz="2400" dirty="0"/>
              <a:t>beginning April 1, 2016</a:t>
            </a:r>
            <a:r>
              <a:rPr lang="en-US" sz="2400" dirty="0" smtClean="0"/>
              <a:t>.</a:t>
            </a:r>
          </a:p>
          <a:p>
            <a:pPr marL="457200" lvl="1" indent="0">
              <a:buNone/>
            </a:pPr>
            <a:endParaRPr lang="en-US" sz="2400" dirty="0"/>
          </a:p>
          <a:p>
            <a:pPr marL="457200" lvl="1" indent="0">
              <a:buNone/>
            </a:pPr>
            <a:endParaRPr lang="en-US" dirty="0" smtClean="0"/>
          </a:p>
          <a:p>
            <a:pPr lvl="1"/>
            <a:endParaRPr lang="en-US" dirty="0" smtClean="0"/>
          </a:p>
          <a:p>
            <a:pPr lvl="1"/>
            <a:endParaRPr lang="en-US" dirty="0" smtClean="0"/>
          </a:p>
          <a:p>
            <a:pPr lvl="1"/>
            <a:endParaRPr lang="en-US" dirty="0" smtClean="0"/>
          </a:p>
          <a:p>
            <a:endParaRPr lang="en-US" dirty="0" smtClean="0"/>
          </a:p>
          <a:p>
            <a:endParaRPr lang="en-US" dirty="0" smtClean="0"/>
          </a:p>
          <a:p>
            <a:pPr marL="0" indent="0">
              <a:buNone/>
            </a:pPr>
            <a:endParaRPr lang="en-US" dirty="0"/>
          </a:p>
          <a:p>
            <a:pPr marL="0" indent="0">
              <a:buNone/>
            </a:pPr>
            <a:endParaRPr lang="en-US" dirty="0"/>
          </a:p>
        </p:txBody>
      </p:sp>
    </p:spTree>
    <p:extLst>
      <p:ext uri="{BB962C8B-B14F-4D97-AF65-F5344CB8AC3E}">
        <p14:creationId xmlns:p14="http://schemas.microsoft.com/office/powerpoint/2010/main" val="386093287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66800"/>
            <a:ext cx="8229600" cy="1295400"/>
          </a:xfrm>
        </p:spPr>
        <p:txBody>
          <a:bodyPr/>
          <a:lstStyle/>
          <a:p>
            <a:r>
              <a:rPr lang="en-US" dirty="0" smtClean="0"/>
              <a:t>Monitoring</a:t>
            </a:r>
            <a:endParaRPr lang="en-US" dirty="0"/>
          </a:p>
        </p:txBody>
      </p:sp>
      <p:sp>
        <p:nvSpPr>
          <p:cNvPr id="3" name="Content Placeholder 2"/>
          <p:cNvSpPr>
            <a:spLocks noGrp="1"/>
          </p:cNvSpPr>
          <p:nvPr>
            <p:ph idx="1"/>
          </p:nvPr>
        </p:nvSpPr>
        <p:spPr>
          <a:xfrm>
            <a:off x="457200" y="1828800"/>
            <a:ext cx="8229600" cy="4297363"/>
          </a:xfrm>
        </p:spPr>
        <p:txBody>
          <a:bodyPr/>
          <a:lstStyle/>
          <a:p>
            <a:r>
              <a:rPr lang="en-US" sz="2800" dirty="0" smtClean="0"/>
              <a:t>Routine Samples</a:t>
            </a:r>
          </a:p>
          <a:p>
            <a:pPr lvl="1"/>
            <a:r>
              <a:rPr lang="en-US" sz="2200" dirty="0"/>
              <a:t>Quarterly Systems will be increased to monthly monitoring if any of the following occurs:</a:t>
            </a:r>
          </a:p>
          <a:p>
            <a:pPr lvl="2"/>
            <a:r>
              <a:rPr lang="en-US" sz="1800" dirty="0"/>
              <a:t>Trigger a Level 2 or two (2) Level 1 Assessments in a rolling 12 month period</a:t>
            </a:r>
          </a:p>
          <a:p>
            <a:pPr lvl="2"/>
            <a:r>
              <a:rPr lang="en-US" sz="1800" dirty="0" smtClean="0"/>
              <a:t>Total </a:t>
            </a:r>
            <a:r>
              <a:rPr lang="en-US" sz="1800" dirty="0"/>
              <a:t>Coliform TT violation (including failure to conduct a Level 1 or 2 assessment and/or correct sanitary defects)</a:t>
            </a:r>
          </a:p>
          <a:p>
            <a:pPr lvl="2"/>
            <a:r>
              <a:rPr lang="en-US" sz="1800" dirty="0"/>
              <a:t>Two RTCR monitoring violations OR 1 RTCR monitoring violation and one level 1 assessment in a rolling 12 month period</a:t>
            </a:r>
          </a:p>
          <a:p>
            <a:pPr lvl="1"/>
            <a:r>
              <a:rPr lang="en-US" sz="2200" dirty="0"/>
              <a:t>Monthly systems that wish to return to quarterly monitoring must:</a:t>
            </a:r>
          </a:p>
          <a:p>
            <a:pPr lvl="2"/>
            <a:r>
              <a:rPr lang="en-US" sz="1800" dirty="0"/>
              <a:t>Have a complete sanitary survey or a voluntary level 2 assessment, within the last 12 </a:t>
            </a:r>
            <a:r>
              <a:rPr lang="en-US" sz="1800" dirty="0" smtClean="0"/>
              <a:t>months, </a:t>
            </a:r>
            <a:r>
              <a:rPr lang="en-US" sz="1800" dirty="0"/>
              <a:t>and be free of sanitary defects</a:t>
            </a:r>
          </a:p>
          <a:p>
            <a:pPr lvl="2"/>
            <a:r>
              <a:rPr lang="en-US" sz="1800" dirty="0"/>
              <a:t>Clean compliance history for a minimum of 12 months</a:t>
            </a:r>
          </a:p>
          <a:p>
            <a:endParaRPr lang="en-US" dirty="0"/>
          </a:p>
        </p:txBody>
      </p:sp>
    </p:spTree>
    <p:extLst>
      <p:ext uri="{BB962C8B-B14F-4D97-AF65-F5344CB8AC3E}">
        <p14:creationId xmlns:p14="http://schemas.microsoft.com/office/powerpoint/2010/main" val="95907435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8"/>
  <p:tag name="MMPROD_UIDATA" val="&lt;database version=&quot;6.0&quot;&gt;&lt;object type=&quot;1&quot; unique_id=&quot;10001&quot;&gt;&lt;object type=&quot;8&quot; unique_id=&quot;10002&quot;&gt;&lt;/object&gt;&lt;object type=&quot;2&quot; unique_id=&quot;10003&quot;&gt;&lt;/object&gt;&lt;/object&gt;&lt;/database&gt;"/>
</p:tagLst>
</file>

<file path=ppt/theme/theme1.xml><?xml version="1.0" encoding="utf-8"?>
<a:theme xmlns:a="http://schemas.openxmlformats.org/drawingml/2006/main" name="Intro">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xmlns="" name="idem_water_template.pot [Compatibility Mode]" id="{27F91A3A-55D3-4C31-B840-0525E703BB6D}" vid="{66C71879-037A-4B5D-A6DA-42F6BF5CF09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Intro</Template>
  <TotalTime>843</TotalTime>
  <Words>1640</Words>
  <Application>Microsoft Office PowerPoint</Application>
  <PresentationFormat>On-screen Show (4:3)</PresentationFormat>
  <Paragraphs>166</Paragraphs>
  <Slides>12</Slides>
  <Notes>12</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Intro</vt:lpstr>
      <vt:lpstr>PowerPoint Presentation</vt:lpstr>
      <vt:lpstr>RTCR Timeline and Applicability</vt:lpstr>
      <vt:lpstr>RTCR Purpose</vt:lpstr>
      <vt:lpstr>What are the RTCR Requirements PWSs Need to comply with?</vt:lpstr>
      <vt:lpstr>Maximum Contaminant Level (MCL)</vt:lpstr>
      <vt:lpstr>Site Sampling Plans</vt:lpstr>
      <vt:lpstr>Site Sampling Plans</vt:lpstr>
      <vt:lpstr>Monitoring</vt:lpstr>
      <vt:lpstr>Monitoring</vt:lpstr>
      <vt:lpstr>Monitoring</vt:lpstr>
      <vt:lpstr>Monitoring: Additional Routine </vt:lpstr>
      <vt:lpstr>Questions?</vt:lpstr>
    </vt:vector>
  </TitlesOfParts>
  <Company>State of Indiana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Alliance: Greensburg</dc:title>
  <dc:creator>APowers</dc:creator>
  <cp:lastModifiedBy>APowers</cp:lastModifiedBy>
  <cp:revision>53</cp:revision>
  <cp:lastPrinted>2015-10-27T18:59:02Z</cp:lastPrinted>
  <dcterms:created xsi:type="dcterms:W3CDTF">2015-10-15T15:18:33Z</dcterms:created>
  <dcterms:modified xsi:type="dcterms:W3CDTF">2015-10-27T19:00:21Z</dcterms:modified>
</cp:coreProperties>
</file>