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7"/>
  </p:notesMasterIdLst>
  <p:sldIdLst>
    <p:sldId id="288" r:id="rId5"/>
    <p:sldId id="289" r:id="rId6"/>
  </p:sldIdLst>
  <p:sldSz cx="7772400" cy="10058400"/>
  <p:notesSz cx="6858000" cy="9144000"/>
  <p:embeddedFontLst>
    <p:embeddedFont>
      <p:font typeface="Impact" panose="020B0806030902050204" pitchFamily="34" charset="0"/>
      <p:regular r:id="rId8"/>
    </p:embeddedFont>
    <p:embeddedFont>
      <p:font typeface="Segoe Pro Display" panose="020B0502040504020203" pitchFamily="34" charset="0"/>
      <p:regular r:id="rId9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365C"/>
    <a:srgbClr val="E3E3E3"/>
    <a:srgbClr val="3CA503"/>
    <a:srgbClr val="9B9FA1"/>
    <a:srgbClr val="201747"/>
    <a:srgbClr val="00629B"/>
    <a:srgbClr val="B8CEE2"/>
    <a:srgbClr val="67CADF"/>
    <a:srgbClr val="DDF0F6"/>
    <a:srgbClr val="F8A6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94" autoAdjust="0"/>
    <p:restoredTop sz="96608" autoAdjust="0"/>
  </p:normalViewPr>
  <p:slideViewPr>
    <p:cSldViewPr>
      <p:cViewPr varScale="1">
        <p:scale>
          <a:sx n="43" d="100"/>
          <a:sy n="43" d="100"/>
        </p:scale>
        <p:origin x="244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42884-E93F-4FAF-993E-9D60E6BAD8D6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8B004-1BEA-4B1E-B9D2-ABADEFE5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440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sv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6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D7613C-69C8-B14D-0B40-64BC8F276680}"/>
              </a:ext>
            </a:extLst>
          </p:cNvPr>
          <p:cNvSpPr/>
          <p:nvPr/>
        </p:nvSpPr>
        <p:spPr>
          <a:xfrm rot="16200000">
            <a:off x="3190915" y="-3209891"/>
            <a:ext cx="1371596" cy="7791378"/>
          </a:xfrm>
          <a:prstGeom prst="rect">
            <a:avLst/>
          </a:prstGeom>
          <a:solidFill>
            <a:srgbClr val="24365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41">
            <a:extLst>
              <a:ext uri="{FF2B5EF4-FFF2-40B4-BE49-F238E27FC236}">
                <a16:creationId xmlns:a16="http://schemas.microsoft.com/office/drawing/2014/main" id="{BD54788C-4FC7-56FE-3E33-3AA863486D4E}"/>
              </a:ext>
            </a:extLst>
          </p:cNvPr>
          <p:cNvSpPr txBox="1"/>
          <p:nvPr/>
        </p:nvSpPr>
        <p:spPr>
          <a:xfrm>
            <a:off x="18184" y="133922"/>
            <a:ext cx="7772400" cy="11319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Data Loss Prevention Policies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500" spc="300" dirty="0">
                <a:solidFill>
                  <a:schemeClr val="bg1"/>
                </a:solidFill>
                <a:latin typeface="Impact" panose="020B0806030902050204" pitchFamily="34" charset="0"/>
              </a:rPr>
              <a:t>DLP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 </a:t>
            </a:r>
          </a:p>
        </p:txBody>
      </p:sp>
      <p:pic>
        <p:nvPicPr>
          <p:cNvPr id="6" name="Immagine 1">
            <a:extLst>
              <a:ext uri="{FF2B5EF4-FFF2-40B4-BE49-F238E27FC236}">
                <a16:creationId xmlns:a16="http://schemas.microsoft.com/office/drawing/2014/main" id="{D179BDD5-F08F-8064-2296-65D5C22E07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5804" y="3519703"/>
            <a:ext cx="38100" cy="38100"/>
          </a:xfrm>
          <a:prstGeom prst="rect">
            <a:avLst/>
          </a:prstGeom>
        </p:spPr>
      </p:pic>
      <p:sp>
        <p:nvSpPr>
          <p:cNvPr id="7" name="Rettangolo 34">
            <a:extLst>
              <a:ext uri="{FF2B5EF4-FFF2-40B4-BE49-F238E27FC236}">
                <a16:creationId xmlns:a16="http://schemas.microsoft.com/office/drawing/2014/main" id="{D8DE8E7B-B424-5ED9-DCBF-257F7689846D}"/>
              </a:ext>
            </a:extLst>
          </p:cNvPr>
          <p:cNvSpPr/>
          <p:nvPr/>
        </p:nvSpPr>
        <p:spPr>
          <a:xfrm>
            <a:off x="1437876" y="3715022"/>
            <a:ext cx="6015519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none" strike="noStrike" kern="1200" cap="none" spc="0" normalizeH="0" baseline="0" noProof="0" dirty="0">
                <a:ln>
                  <a:noFill/>
                </a:ln>
                <a:solidFill>
                  <a:srgbClr val="315D99"/>
                </a:solidFill>
                <a:effectLst/>
                <a:uLnTx/>
                <a:uFillTx/>
                <a:latin typeface="Segoe Pro Display" charset="0"/>
                <a:ea typeface="Segoe Pro Display" charset="0"/>
                <a:cs typeface="Segoe Pro Display" charset="0"/>
              </a:rPr>
              <a:t>Folder Clean up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48439B-1C24-B64B-25E8-1187E2E8E675}"/>
              </a:ext>
            </a:extLst>
          </p:cNvPr>
          <p:cNvSpPr txBox="1"/>
          <p:nvPr/>
        </p:nvSpPr>
        <p:spPr>
          <a:xfrm>
            <a:off x="3226098" y="2053789"/>
            <a:ext cx="1247773" cy="19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586ACB-4EA5-9B28-E672-390AFD42B470}"/>
              </a:ext>
            </a:extLst>
          </p:cNvPr>
          <p:cNvSpPr txBox="1"/>
          <p:nvPr/>
        </p:nvSpPr>
        <p:spPr>
          <a:xfrm>
            <a:off x="2058372" y="2180543"/>
            <a:ext cx="1247773" cy="19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D684BA4-0E1F-91C0-0966-347A58B7A9F1}"/>
              </a:ext>
            </a:extLst>
          </p:cNvPr>
          <p:cNvGrpSpPr/>
          <p:nvPr/>
        </p:nvGrpSpPr>
        <p:grpSpPr>
          <a:xfrm>
            <a:off x="343707" y="1600200"/>
            <a:ext cx="7212371" cy="2884210"/>
            <a:chOff x="-7417832" y="449134"/>
            <a:chExt cx="7212371" cy="288421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4FAD418-EC9A-F15F-CCE7-B609448FC1B9}"/>
                </a:ext>
              </a:extLst>
            </p:cNvPr>
            <p:cNvGrpSpPr/>
            <p:nvPr/>
          </p:nvGrpSpPr>
          <p:grpSpPr>
            <a:xfrm>
              <a:off x="-7417832" y="449134"/>
              <a:ext cx="7212371" cy="2786245"/>
              <a:chOff x="362129" y="5149386"/>
              <a:chExt cx="7212371" cy="2786245"/>
            </a:xfrm>
          </p:grpSpPr>
          <p:sp>
            <p:nvSpPr>
              <p:cNvPr id="14" name="Rettangolo 28">
                <a:extLst>
                  <a:ext uri="{FF2B5EF4-FFF2-40B4-BE49-F238E27FC236}">
                    <a16:creationId xmlns:a16="http://schemas.microsoft.com/office/drawing/2014/main" id="{461B88B9-51D6-EC05-4396-0814AA628E66}"/>
                  </a:ext>
                </a:extLst>
              </p:cNvPr>
              <p:cNvSpPr/>
              <p:nvPr/>
            </p:nvSpPr>
            <p:spPr>
              <a:xfrm>
                <a:off x="4816764" y="5641257"/>
                <a:ext cx="2757736" cy="8140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Data connectors</a:t>
                </a: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 are the bridge between external data sources or APIs, and Power Platform Apps, Power Automate, Power Virtual Agents, Power Pages, and Power BI. </a:t>
                </a:r>
              </a:p>
            </p:txBody>
          </p: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6BEFCE3B-0923-787C-9637-A307B8219167}"/>
                  </a:ext>
                </a:extLst>
              </p:cNvPr>
              <p:cNvGrpSpPr/>
              <p:nvPr/>
            </p:nvGrpSpPr>
            <p:grpSpPr>
              <a:xfrm>
                <a:off x="362129" y="5183468"/>
                <a:ext cx="4314595" cy="2752163"/>
                <a:chOff x="-4843944" y="5179671"/>
                <a:chExt cx="4314595" cy="2752163"/>
              </a:xfrm>
            </p:grpSpPr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B5C0EED1-264E-341A-EC47-B0C8D4A4C6B1}"/>
                    </a:ext>
                  </a:extLst>
                </p:cNvPr>
                <p:cNvSpPr/>
                <p:nvPr/>
              </p:nvSpPr>
              <p:spPr>
                <a:xfrm>
                  <a:off x="-4843944" y="5185494"/>
                  <a:ext cx="4314595" cy="2746340"/>
                </a:xfrm>
                <a:prstGeom prst="rect">
                  <a:avLst/>
                </a:prstGeom>
                <a:solidFill>
                  <a:srgbClr val="FEFEFE"/>
                </a:solidFill>
                <a:ln w="12700">
                  <a:solidFill>
                    <a:srgbClr val="E3E3E3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84617612-6FCB-FF3A-78BF-040C53E35521}"/>
                    </a:ext>
                  </a:extLst>
                </p:cNvPr>
                <p:cNvSpPr/>
                <p:nvPr/>
              </p:nvSpPr>
              <p:spPr>
                <a:xfrm>
                  <a:off x="-4060393" y="5185495"/>
                  <a:ext cx="3531044" cy="322178"/>
                </a:xfrm>
                <a:prstGeom prst="rect">
                  <a:avLst/>
                </a:prstGeom>
                <a:solidFill>
                  <a:srgbClr val="C5C5C5"/>
                </a:solidFill>
                <a:ln>
                  <a:solidFill>
                    <a:srgbClr val="C5C5C5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Impact" panose="020B0806030902050204" pitchFamily="34" charset="0"/>
                      <a:cs typeface="Arial" panose="020B0604020202020204" pitchFamily="34" charset="0"/>
                    </a:rPr>
                    <a:t>  Data Connectors</a:t>
                  </a: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D3F7CB86-4DA2-187B-4CB2-A60B1EC1541E}"/>
                    </a:ext>
                  </a:extLst>
                </p:cNvPr>
                <p:cNvSpPr/>
                <p:nvPr/>
              </p:nvSpPr>
              <p:spPr>
                <a:xfrm>
                  <a:off x="-4843944" y="5179671"/>
                  <a:ext cx="783551" cy="328001"/>
                </a:xfrm>
                <a:prstGeom prst="rect">
                  <a:avLst/>
                </a:prstGeom>
                <a:solidFill>
                  <a:srgbClr val="3CA503"/>
                </a:solidFill>
                <a:ln>
                  <a:solidFill>
                    <a:srgbClr val="24365C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5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What?</a:t>
                  </a:r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A46F7A50-6557-645C-3A61-91167988012F}"/>
                  </a:ext>
                </a:extLst>
              </p:cNvPr>
              <p:cNvGrpSpPr/>
              <p:nvPr/>
            </p:nvGrpSpPr>
            <p:grpSpPr>
              <a:xfrm>
                <a:off x="4144661" y="5149386"/>
                <a:ext cx="1022023" cy="431703"/>
                <a:chOff x="4144661" y="5149386"/>
                <a:chExt cx="1022023" cy="431703"/>
              </a:xfrm>
            </p:grpSpPr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77A48E7A-C00D-7653-DE0D-189A5CCB2F54}"/>
                    </a:ext>
                  </a:extLst>
                </p:cNvPr>
                <p:cNvSpPr/>
                <p:nvPr/>
              </p:nvSpPr>
              <p:spPr>
                <a:xfrm>
                  <a:off x="4144661" y="5333039"/>
                  <a:ext cx="124640" cy="124640"/>
                </a:xfrm>
                <a:prstGeom prst="ellipse">
                  <a:avLst/>
                </a:prstGeom>
                <a:solidFill>
                  <a:srgbClr val="24365C"/>
                </a:solidFill>
                <a:ln>
                  <a:solidFill>
                    <a:srgbClr val="24365C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ED1DEA3D-C51F-18FC-922B-E11CF08F7006}"/>
                    </a:ext>
                  </a:extLst>
                </p:cNvPr>
                <p:cNvSpPr/>
                <p:nvPr/>
              </p:nvSpPr>
              <p:spPr>
                <a:xfrm>
                  <a:off x="4311015" y="5149386"/>
                  <a:ext cx="855669" cy="431703"/>
                </a:xfrm>
                <a:custGeom>
                  <a:avLst/>
                  <a:gdLst>
                    <a:gd name="connsiteX0" fmla="*/ 0 w 828675"/>
                    <a:gd name="connsiteY0" fmla="*/ 167469 h 346539"/>
                    <a:gd name="connsiteX1" fmla="*/ 428625 w 828675"/>
                    <a:gd name="connsiteY1" fmla="*/ 5544 h 346539"/>
                    <a:gd name="connsiteX2" fmla="*/ 828675 w 828675"/>
                    <a:gd name="connsiteY2" fmla="*/ 346539 h 3465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828675" h="346539">
                      <a:moveTo>
                        <a:pt x="0" y="167469"/>
                      </a:moveTo>
                      <a:cubicBezTo>
                        <a:pt x="145256" y="71584"/>
                        <a:pt x="290513" y="-24301"/>
                        <a:pt x="428625" y="5544"/>
                      </a:cubicBezTo>
                      <a:cubicBezTo>
                        <a:pt x="566737" y="35389"/>
                        <a:pt x="759778" y="291294"/>
                        <a:pt x="828675" y="346539"/>
                      </a:cubicBezTo>
                    </a:path>
                  </a:pathLst>
                </a:custGeom>
                <a:noFill/>
                <a:ln w="9525">
                  <a:solidFill>
                    <a:srgbClr val="24365C"/>
                  </a:solidFill>
                  <a:prstDash val="dash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46BFF2D-AF59-BC7F-E3C8-FB3591A71800}"/>
                </a:ext>
              </a:extLst>
            </p:cNvPr>
            <p:cNvSpPr txBox="1"/>
            <p:nvPr/>
          </p:nvSpPr>
          <p:spPr>
            <a:xfrm>
              <a:off x="-5260535" y="876104"/>
              <a:ext cx="2297890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Mailchimp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Office 365 Users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OneDrive for Business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Oracle Database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Salesforce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ServiceNow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SQL Server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Teams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Twitter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...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089F831-8A07-82C3-D094-C710B6C404CA}"/>
                </a:ext>
              </a:extLst>
            </p:cNvPr>
            <p:cNvSpPr txBox="1"/>
            <p:nvPr/>
          </p:nvSpPr>
          <p:spPr>
            <a:xfrm>
              <a:off x="-7190736" y="871131"/>
              <a:ext cx="1754302" cy="24622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AccuWeather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Amazon S3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Dropbox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Bing Maps</a:t>
              </a:r>
              <a:b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Box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Dataverse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Dropbox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Dynamics 365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Excel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Google Sheets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C03F29D-AFC8-4637-F7BD-6E7492955C6E}"/>
              </a:ext>
            </a:extLst>
          </p:cNvPr>
          <p:cNvGrpSpPr/>
          <p:nvPr/>
        </p:nvGrpSpPr>
        <p:grpSpPr>
          <a:xfrm>
            <a:off x="641175" y="3767775"/>
            <a:ext cx="6967357" cy="2752163"/>
            <a:chOff x="-7530819" y="4947467"/>
            <a:chExt cx="7229109" cy="2752163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2904B0FD-656F-F519-F55D-621CA35D4CBB}"/>
                </a:ext>
              </a:extLst>
            </p:cNvPr>
            <p:cNvGrpSpPr/>
            <p:nvPr/>
          </p:nvGrpSpPr>
          <p:grpSpPr>
            <a:xfrm>
              <a:off x="-4616306" y="4947467"/>
              <a:ext cx="4314596" cy="2752163"/>
              <a:chOff x="-4843945" y="5205469"/>
              <a:chExt cx="4314596" cy="2752163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E0916F7E-4BD6-D210-0755-4F3FFF1F6ED4}"/>
                  </a:ext>
                </a:extLst>
              </p:cNvPr>
              <p:cNvGrpSpPr/>
              <p:nvPr/>
            </p:nvGrpSpPr>
            <p:grpSpPr>
              <a:xfrm>
                <a:off x="-4843945" y="5205469"/>
                <a:ext cx="4314596" cy="2752163"/>
                <a:chOff x="-4843945" y="5179671"/>
                <a:chExt cx="4314596" cy="2752163"/>
              </a:xfrm>
            </p:grpSpPr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01EA954C-0153-430D-AE0B-E7488E2DD8F6}"/>
                    </a:ext>
                  </a:extLst>
                </p:cNvPr>
                <p:cNvSpPr/>
                <p:nvPr/>
              </p:nvSpPr>
              <p:spPr>
                <a:xfrm>
                  <a:off x="-4843944" y="5185494"/>
                  <a:ext cx="4314595" cy="2746340"/>
                </a:xfrm>
                <a:prstGeom prst="rect">
                  <a:avLst/>
                </a:prstGeom>
                <a:solidFill>
                  <a:srgbClr val="FEFEFE"/>
                </a:solidFill>
                <a:ln w="12700">
                  <a:solidFill>
                    <a:srgbClr val="E3E3E3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799D32B5-2D43-20CC-6E6E-8028B7D49151}"/>
                    </a:ext>
                  </a:extLst>
                </p:cNvPr>
                <p:cNvSpPr/>
                <p:nvPr/>
              </p:nvSpPr>
              <p:spPr>
                <a:xfrm>
                  <a:off x="-4060393" y="5185495"/>
                  <a:ext cx="3531044" cy="322178"/>
                </a:xfrm>
                <a:prstGeom prst="rect">
                  <a:avLst/>
                </a:prstGeom>
                <a:solidFill>
                  <a:srgbClr val="C5C5C5"/>
                </a:solidFill>
                <a:ln>
                  <a:solidFill>
                    <a:srgbClr val="C5C5C5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Impact" panose="020B0806030902050204" pitchFamily="34" charset="0"/>
                      <a:cs typeface="Arial" panose="020B0604020202020204" pitchFamily="34" charset="0"/>
                    </a:rPr>
                    <a:t> Data Loss Prevention Policy</a:t>
                  </a:r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94979FA5-75A2-F0A4-5BB2-1B999422E071}"/>
                    </a:ext>
                  </a:extLst>
                </p:cNvPr>
                <p:cNvSpPr/>
                <p:nvPr/>
              </p:nvSpPr>
              <p:spPr>
                <a:xfrm>
                  <a:off x="-4843945" y="5179671"/>
                  <a:ext cx="830801" cy="328001"/>
                </a:xfrm>
                <a:prstGeom prst="rect">
                  <a:avLst/>
                </a:prstGeom>
                <a:solidFill>
                  <a:srgbClr val="3CA503"/>
                </a:solidFill>
                <a:ln>
                  <a:solidFill>
                    <a:srgbClr val="24365C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5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What?</a:t>
                  </a:r>
                </a:p>
              </p:txBody>
            </p: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E235914C-87FA-ECB1-3D58-3FBDBEACE8D5}"/>
                  </a:ext>
                </a:extLst>
              </p:cNvPr>
              <p:cNvGrpSpPr/>
              <p:nvPr/>
            </p:nvGrpSpPr>
            <p:grpSpPr>
              <a:xfrm>
                <a:off x="-4644916" y="5780639"/>
                <a:ext cx="1316239" cy="1994790"/>
                <a:chOff x="-4644916" y="5780639"/>
                <a:chExt cx="1316239" cy="1994790"/>
              </a:xfrm>
            </p:grpSpPr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01E144F1-4D31-4BBF-0CC5-D10BF93482C3}"/>
                    </a:ext>
                  </a:extLst>
                </p:cNvPr>
                <p:cNvSpPr/>
                <p:nvPr/>
              </p:nvSpPr>
              <p:spPr>
                <a:xfrm>
                  <a:off x="-4644916" y="6087465"/>
                  <a:ext cx="1316239" cy="1687964"/>
                </a:xfrm>
                <a:prstGeom prst="rect">
                  <a:avLst/>
                </a:prstGeom>
                <a:solidFill>
                  <a:srgbClr val="FEFEFE"/>
                </a:solidFill>
                <a:ln>
                  <a:solidFill>
                    <a:srgbClr val="C5C5C5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AccuWeather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Dropbox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Bing Maps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Mailchimp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Twitter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…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3671954F-00CD-F114-06D4-A3CA9238CD13}"/>
                    </a:ext>
                  </a:extLst>
                </p:cNvPr>
                <p:cNvSpPr/>
                <p:nvPr/>
              </p:nvSpPr>
              <p:spPr>
                <a:xfrm>
                  <a:off x="-4644915" y="5780639"/>
                  <a:ext cx="1316238" cy="306042"/>
                </a:xfrm>
                <a:prstGeom prst="rect">
                  <a:avLst/>
                </a:prstGeom>
                <a:solidFill>
                  <a:srgbClr val="24365C"/>
                </a:solidFill>
                <a:ln>
                  <a:solidFill>
                    <a:srgbClr val="24365C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Blocked</a:t>
                  </a:r>
                </a:p>
              </p:txBody>
            </p: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5B4D09B5-B6B6-8E33-4D75-D7612E5AB405}"/>
                  </a:ext>
                </a:extLst>
              </p:cNvPr>
              <p:cNvGrpSpPr/>
              <p:nvPr/>
            </p:nvGrpSpPr>
            <p:grpSpPr>
              <a:xfrm>
                <a:off x="-3276842" y="5780639"/>
                <a:ext cx="1316240" cy="1994790"/>
                <a:chOff x="-4644915" y="5780639"/>
                <a:chExt cx="1316240" cy="1994790"/>
              </a:xfrm>
            </p:grpSpPr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0A86027C-4281-B68E-A014-3F9C9D1D3CDB}"/>
                    </a:ext>
                  </a:extLst>
                </p:cNvPr>
                <p:cNvSpPr/>
                <p:nvPr/>
              </p:nvSpPr>
              <p:spPr>
                <a:xfrm>
                  <a:off x="-4644915" y="6109795"/>
                  <a:ext cx="1316240" cy="1665634"/>
                </a:xfrm>
                <a:prstGeom prst="rect">
                  <a:avLst/>
                </a:prstGeom>
                <a:solidFill>
                  <a:srgbClr val="FEFEFE"/>
                </a:solidFill>
                <a:ln>
                  <a:solidFill>
                    <a:srgbClr val="C5C5C5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SharePoint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Excel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Office 365 Users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Teams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…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B6E1CFCC-FEE6-8D46-0A7D-93BB210E2F49}"/>
                    </a:ext>
                  </a:extLst>
                </p:cNvPr>
                <p:cNvSpPr/>
                <p:nvPr/>
              </p:nvSpPr>
              <p:spPr>
                <a:xfrm>
                  <a:off x="-4644915" y="5780639"/>
                  <a:ext cx="1316238" cy="322178"/>
                </a:xfrm>
                <a:prstGeom prst="rect">
                  <a:avLst/>
                </a:prstGeom>
                <a:solidFill>
                  <a:srgbClr val="24365C"/>
                </a:solidFill>
                <a:ln>
                  <a:solidFill>
                    <a:srgbClr val="24365C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Business</a:t>
                  </a:r>
                </a:p>
              </p:txBody>
            </p:sp>
          </p:grp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34CED53A-8155-9AF9-3C35-707BFC4BF870}"/>
                  </a:ext>
                </a:extLst>
              </p:cNvPr>
              <p:cNvGrpSpPr/>
              <p:nvPr/>
            </p:nvGrpSpPr>
            <p:grpSpPr>
              <a:xfrm>
                <a:off x="-1908769" y="5785582"/>
                <a:ext cx="1316241" cy="1989847"/>
                <a:chOff x="-4644915" y="5780639"/>
                <a:chExt cx="1316241" cy="1989847"/>
              </a:xfrm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4084B2B-9345-525B-617D-9AA01BCCDF81}"/>
                    </a:ext>
                  </a:extLst>
                </p:cNvPr>
                <p:cNvSpPr/>
                <p:nvPr/>
              </p:nvSpPr>
              <p:spPr>
                <a:xfrm>
                  <a:off x="-4644915" y="6104852"/>
                  <a:ext cx="1316241" cy="1665634"/>
                </a:xfrm>
                <a:prstGeom prst="rect">
                  <a:avLst/>
                </a:prstGeom>
                <a:solidFill>
                  <a:srgbClr val="FEFEFE"/>
                </a:solidFill>
                <a:ln>
                  <a:solidFill>
                    <a:srgbClr val="C5C5C5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Amazon S3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Box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Bing Maps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Salesforce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ServiceNow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…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1E765212-6775-9F5D-847A-8365486AC654}"/>
                    </a:ext>
                  </a:extLst>
                </p:cNvPr>
                <p:cNvSpPr/>
                <p:nvPr/>
              </p:nvSpPr>
              <p:spPr>
                <a:xfrm>
                  <a:off x="-4644915" y="5780639"/>
                  <a:ext cx="1316238" cy="322178"/>
                </a:xfrm>
                <a:prstGeom prst="rect">
                  <a:avLst/>
                </a:prstGeom>
                <a:solidFill>
                  <a:srgbClr val="24365C"/>
                </a:solidFill>
                <a:ln>
                  <a:solidFill>
                    <a:srgbClr val="24365C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Non-business</a:t>
                  </a: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0E0B9F1B-1F8A-B217-242A-690DD609223C}"/>
                </a:ext>
              </a:extLst>
            </p:cNvPr>
            <p:cNvGrpSpPr/>
            <p:nvPr/>
          </p:nvGrpSpPr>
          <p:grpSpPr>
            <a:xfrm>
              <a:off x="-7530819" y="5586249"/>
              <a:ext cx="3047718" cy="1682249"/>
              <a:chOff x="410883" y="6083479"/>
              <a:chExt cx="3047718" cy="1682249"/>
            </a:xfrm>
          </p:grpSpPr>
          <p:sp>
            <p:nvSpPr>
              <p:cNvPr id="25" name="Rettangolo 31">
                <a:extLst>
                  <a:ext uri="{FF2B5EF4-FFF2-40B4-BE49-F238E27FC236}">
                    <a16:creationId xmlns:a16="http://schemas.microsoft.com/office/drawing/2014/main" id="{9346C896-A793-A875-36C5-832FF005C1C1}"/>
                  </a:ext>
                </a:extLst>
              </p:cNvPr>
              <p:cNvSpPr/>
              <p:nvPr/>
            </p:nvSpPr>
            <p:spPr>
              <a:xfrm>
                <a:off x="410883" y="6397725"/>
                <a:ext cx="2885883" cy="13680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Each data connector can be classified as either </a:t>
                </a: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Blocked</a:t>
                </a: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, </a:t>
                </a: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Business</a:t>
                </a: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, or </a:t>
                </a: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Non-business</a:t>
                </a: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. A </a:t>
                </a: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DLP policy</a:t>
                </a: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 represents the assignments of all available Data Connectors to a particular Data Connector category. </a:t>
                </a: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NOTE</a:t>
                </a: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: Some system connectors cannot be assigned to </a:t>
                </a: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Blocked</a:t>
                </a: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.</a:t>
                </a:r>
              </a:p>
            </p:txBody>
          </p: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4F9D6E60-5ECA-A8AF-DA0B-656E2FEC9B71}"/>
                  </a:ext>
                </a:extLst>
              </p:cNvPr>
              <p:cNvGrpSpPr/>
              <p:nvPr/>
            </p:nvGrpSpPr>
            <p:grpSpPr>
              <a:xfrm>
                <a:off x="2468092" y="6083479"/>
                <a:ext cx="990509" cy="346539"/>
                <a:chOff x="1602223" y="6426621"/>
                <a:chExt cx="990509" cy="346539"/>
              </a:xfrm>
            </p:grpSpPr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881878B5-F804-584B-258C-D2C7CE3C521C}"/>
                    </a:ext>
                  </a:extLst>
                </p:cNvPr>
                <p:cNvSpPr/>
                <p:nvPr/>
              </p:nvSpPr>
              <p:spPr>
                <a:xfrm flipH="1">
                  <a:off x="2468092" y="6641041"/>
                  <a:ext cx="124640" cy="124640"/>
                </a:xfrm>
                <a:prstGeom prst="ellipse">
                  <a:avLst/>
                </a:prstGeom>
                <a:solidFill>
                  <a:srgbClr val="24365C"/>
                </a:solidFill>
                <a:ln>
                  <a:solidFill>
                    <a:srgbClr val="24365C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" name="Freeform: Shape 27">
                  <a:extLst>
                    <a:ext uri="{FF2B5EF4-FFF2-40B4-BE49-F238E27FC236}">
                      <a16:creationId xmlns:a16="http://schemas.microsoft.com/office/drawing/2014/main" id="{5605EC6F-0E47-808E-F1A3-C888414D712F}"/>
                    </a:ext>
                  </a:extLst>
                </p:cNvPr>
                <p:cNvSpPr/>
                <p:nvPr/>
              </p:nvSpPr>
              <p:spPr>
                <a:xfrm flipH="1">
                  <a:off x="1602223" y="6426621"/>
                  <a:ext cx="828675" cy="346539"/>
                </a:xfrm>
                <a:custGeom>
                  <a:avLst/>
                  <a:gdLst>
                    <a:gd name="connsiteX0" fmla="*/ 0 w 828675"/>
                    <a:gd name="connsiteY0" fmla="*/ 167469 h 346539"/>
                    <a:gd name="connsiteX1" fmla="*/ 428625 w 828675"/>
                    <a:gd name="connsiteY1" fmla="*/ 5544 h 346539"/>
                    <a:gd name="connsiteX2" fmla="*/ 828675 w 828675"/>
                    <a:gd name="connsiteY2" fmla="*/ 346539 h 3465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828675" h="346539">
                      <a:moveTo>
                        <a:pt x="0" y="167469"/>
                      </a:moveTo>
                      <a:cubicBezTo>
                        <a:pt x="145256" y="71584"/>
                        <a:pt x="290513" y="-24301"/>
                        <a:pt x="428625" y="5544"/>
                      </a:cubicBezTo>
                      <a:cubicBezTo>
                        <a:pt x="566737" y="35389"/>
                        <a:pt x="759778" y="291294"/>
                        <a:pt x="828675" y="346539"/>
                      </a:cubicBezTo>
                    </a:path>
                  </a:pathLst>
                </a:custGeom>
                <a:noFill/>
                <a:ln w="9525">
                  <a:solidFill>
                    <a:srgbClr val="24365C"/>
                  </a:solidFill>
                  <a:prstDash val="dash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743E53D-94B5-B7A4-3AB0-FB13647F34DF}"/>
              </a:ext>
            </a:extLst>
          </p:cNvPr>
          <p:cNvGrpSpPr/>
          <p:nvPr/>
        </p:nvGrpSpPr>
        <p:grpSpPr>
          <a:xfrm>
            <a:off x="379183" y="6315637"/>
            <a:ext cx="7050403" cy="2545679"/>
            <a:chOff x="-4616790" y="7080583"/>
            <a:chExt cx="7050403" cy="2545679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692B4FFC-FBC6-3D1F-B155-5CB79F688C48}"/>
                </a:ext>
              </a:extLst>
            </p:cNvPr>
            <p:cNvGrpSpPr/>
            <p:nvPr/>
          </p:nvGrpSpPr>
          <p:grpSpPr>
            <a:xfrm>
              <a:off x="-4616790" y="7080583"/>
              <a:ext cx="4387364" cy="2545679"/>
              <a:chOff x="8329602" y="6309266"/>
              <a:chExt cx="4387364" cy="2545679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73C14564-0DAB-29D3-490E-F5556871C74D}"/>
                  </a:ext>
                </a:extLst>
              </p:cNvPr>
              <p:cNvGrpSpPr/>
              <p:nvPr/>
            </p:nvGrpSpPr>
            <p:grpSpPr>
              <a:xfrm>
                <a:off x="8329602" y="6309266"/>
                <a:ext cx="4387364" cy="2545679"/>
                <a:chOff x="-4843944" y="5179671"/>
                <a:chExt cx="4314595" cy="2545679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id="{24B18428-383D-50C1-B35C-B1AA6C88DB6C}"/>
                    </a:ext>
                  </a:extLst>
                </p:cNvPr>
                <p:cNvSpPr/>
                <p:nvPr/>
              </p:nvSpPr>
              <p:spPr>
                <a:xfrm>
                  <a:off x="-4843944" y="5185494"/>
                  <a:ext cx="4314595" cy="2539856"/>
                </a:xfrm>
                <a:prstGeom prst="rect">
                  <a:avLst/>
                </a:prstGeom>
                <a:solidFill>
                  <a:srgbClr val="FEFEFE"/>
                </a:solidFill>
                <a:ln>
                  <a:solidFill>
                    <a:srgbClr val="E3E3E3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id="{00A6D5B0-8C50-501D-357C-3BD2CA9C265E}"/>
                    </a:ext>
                  </a:extLst>
                </p:cNvPr>
                <p:cNvSpPr/>
                <p:nvPr/>
              </p:nvSpPr>
              <p:spPr>
                <a:xfrm>
                  <a:off x="-4060393" y="5185495"/>
                  <a:ext cx="3531044" cy="322178"/>
                </a:xfrm>
                <a:prstGeom prst="rect">
                  <a:avLst/>
                </a:prstGeom>
                <a:solidFill>
                  <a:srgbClr val="C5C5C5"/>
                </a:solidFill>
                <a:ln>
                  <a:solidFill>
                    <a:srgbClr val="C5C5C5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4365C"/>
                      </a:solidFill>
                      <a:effectLst/>
                      <a:uLnTx/>
                      <a:uFillTx/>
                      <a:latin typeface="Impact" panose="020B0806030902050204" pitchFamily="34" charset="0"/>
                      <a:cs typeface="Arial" panose="020B0604020202020204" pitchFamily="34" charset="0"/>
                    </a:rPr>
                    <a:t> Power Platform Environment</a:t>
                  </a:r>
                </a:p>
              </p:txBody>
            </p:sp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85EA2AC1-737C-44AB-6DCB-FEC4176D8E54}"/>
                    </a:ext>
                  </a:extLst>
                </p:cNvPr>
                <p:cNvSpPr/>
                <p:nvPr/>
              </p:nvSpPr>
              <p:spPr>
                <a:xfrm>
                  <a:off x="-4843944" y="5179671"/>
                  <a:ext cx="783551" cy="328001"/>
                </a:xfrm>
                <a:prstGeom prst="rect">
                  <a:avLst/>
                </a:prstGeom>
                <a:solidFill>
                  <a:srgbClr val="3CA503"/>
                </a:solidFill>
                <a:ln>
                  <a:solidFill>
                    <a:srgbClr val="24365C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How?</a:t>
                  </a:r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81E30BDF-FE63-249D-BFDC-066F73E01A7A}"/>
                  </a:ext>
                </a:extLst>
              </p:cNvPr>
              <p:cNvGrpSpPr/>
              <p:nvPr/>
            </p:nvGrpSpPr>
            <p:grpSpPr>
              <a:xfrm>
                <a:off x="11094706" y="6739749"/>
                <a:ext cx="1523622" cy="2016880"/>
                <a:chOff x="12987408" y="5068465"/>
                <a:chExt cx="1523622" cy="2016880"/>
              </a:xfrm>
            </p:grpSpPr>
            <p:grpSp>
              <p:nvGrpSpPr>
                <p:cNvPr id="50" name="Group 49">
                  <a:extLst>
                    <a:ext uri="{FF2B5EF4-FFF2-40B4-BE49-F238E27FC236}">
                      <a16:creationId xmlns:a16="http://schemas.microsoft.com/office/drawing/2014/main" id="{6741AFD2-4E50-BB36-1405-BDD5D8DD050B}"/>
                    </a:ext>
                  </a:extLst>
                </p:cNvPr>
                <p:cNvGrpSpPr/>
                <p:nvPr/>
              </p:nvGrpSpPr>
              <p:grpSpPr>
                <a:xfrm>
                  <a:off x="12987408" y="5068465"/>
                  <a:ext cx="1189996" cy="1408735"/>
                  <a:chOff x="16774530" y="6540962"/>
                  <a:chExt cx="1189996" cy="1408735"/>
                </a:xfrm>
              </p:grpSpPr>
              <p:grpSp>
                <p:nvGrpSpPr>
                  <p:cNvPr id="79" name="Group 78">
                    <a:extLst>
                      <a:ext uri="{FF2B5EF4-FFF2-40B4-BE49-F238E27FC236}">
                        <a16:creationId xmlns:a16="http://schemas.microsoft.com/office/drawing/2014/main" id="{C7C9C818-5E39-21D1-5EA7-39D5D4FBCB32}"/>
                      </a:ext>
                    </a:extLst>
                  </p:cNvPr>
                  <p:cNvGrpSpPr/>
                  <p:nvPr/>
                </p:nvGrpSpPr>
                <p:grpSpPr>
                  <a:xfrm>
                    <a:off x="16774530" y="6540962"/>
                    <a:ext cx="1189996" cy="1408735"/>
                    <a:chOff x="724770" y="5432222"/>
                    <a:chExt cx="1170259" cy="1408735"/>
                  </a:xfrm>
                </p:grpSpPr>
                <p:sp>
                  <p:nvSpPr>
                    <p:cNvPr id="90" name="Rectangle 89">
                      <a:extLst>
                        <a:ext uri="{FF2B5EF4-FFF2-40B4-BE49-F238E27FC236}">
                          <a16:creationId xmlns:a16="http://schemas.microsoft.com/office/drawing/2014/main" id="{96B25B21-6E20-7CF5-8DA3-7E0C7BC162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24770" y="5432517"/>
                      <a:ext cx="1169044" cy="1408440"/>
                    </a:xfrm>
                    <a:prstGeom prst="rect">
                      <a:avLst/>
                    </a:prstGeom>
                    <a:solidFill>
                      <a:srgbClr val="FEFEFE"/>
                    </a:solidFill>
                    <a:ln>
                      <a:solidFill>
                        <a:srgbClr val="C5C5C5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A5699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1" name="Rectangle 90">
                      <a:extLst>
                        <a:ext uri="{FF2B5EF4-FFF2-40B4-BE49-F238E27FC236}">
                          <a16:creationId xmlns:a16="http://schemas.microsoft.com/office/drawing/2014/main" id="{26652A68-E4E3-4E5E-F4EF-658216AD1F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25985" y="5432222"/>
                      <a:ext cx="1169044" cy="322178"/>
                    </a:xfrm>
                    <a:prstGeom prst="rect">
                      <a:avLst/>
                    </a:prstGeom>
                    <a:solidFill>
                      <a:srgbClr val="24365C"/>
                    </a:solidFill>
                    <a:ln>
                      <a:solidFill>
                        <a:srgbClr val="24365C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DLP Policy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4FEDB1CA-FF31-C7AF-2C95-25BDF3F99B68}"/>
                      </a:ext>
                    </a:extLst>
                  </p:cNvPr>
                  <p:cNvGrpSpPr/>
                  <p:nvPr/>
                </p:nvGrpSpPr>
                <p:grpSpPr>
                  <a:xfrm>
                    <a:off x="16787850" y="6858040"/>
                    <a:ext cx="761284" cy="1086792"/>
                    <a:chOff x="1665242" y="7685539"/>
                    <a:chExt cx="958280" cy="1391092"/>
                  </a:xfrm>
                </p:grpSpPr>
                <p:grpSp>
                  <p:nvGrpSpPr>
                    <p:cNvPr id="81" name="Group 80">
                      <a:extLst>
                        <a:ext uri="{FF2B5EF4-FFF2-40B4-BE49-F238E27FC236}">
                          <a16:creationId xmlns:a16="http://schemas.microsoft.com/office/drawing/2014/main" id="{BEAF136D-603D-0005-9180-FEB97D40719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665242" y="8146654"/>
                      <a:ext cx="958280" cy="468863"/>
                      <a:chOff x="1665242" y="8096491"/>
                      <a:chExt cx="958280" cy="468863"/>
                    </a:xfrm>
                  </p:grpSpPr>
                  <p:sp>
                    <p:nvSpPr>
                      <p:cNvPr id="88" name="TextBox 87">
                        <a:extLst>
                          <a:ext uri="{FF2B5EF4-FFF2-40B4-BE49-F238E27FC236}">
                            <a16:creationId xmlns:a16="http://schemas.microsoft.com/office/drawing/2014/main" id="{E253BC9D-EB28-2FD8-5ED8-D6C42010279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665242" y="8096491"/>
                        <a:ext cx="958280" cy="27576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24365C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a:t>Business</a:t>
                        </a:r>
                        <a:endPara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365C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pic>
                    <p:nvPicPr>
                      <p:cNvPr id="89" name="Graphic 88" descr="Hamburger Menu Icon with solid fill">
                        <a:extLst>
                          <a:ext uri="{FF2B5EF4-FFF2-40B4-BE49-F238E27FC236}">
                            <a16:creationId xmlns:a16="http://schemas.microsoft.com/office/drawing/2014/main" id="{0868D947-74B0-7F7D-5B91-7F967FF223F0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819718" y="8299128"/>
                        <a:ext cx="266226" cy="266226"/>
                      </a:xfrm>
                      <a:prstGeom prst="rect">
                        <a:avLst/>
                      </a:prstGeom>
                    </p:spPr>
                  </p:pic>
                </p:grpSp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44922A8D-AA90-CE5D-ED9C-288B2E8E06F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665242" y="8607768"/>
                      <a:ext cx="958280" cy="468863"/>
                      <a:chOff x="1665242" y="8096491"/>
                      <a:chExt cx="958280" cy="468863"/>
                    </a:xfrm>
                  </p:grpSpPr>
                  <p:sp>
                    <p:nvSpPr>
                      <p:cNvPr id="86" name="TextBox 85">
                        <a:extLst>
                          <a:ext uri="{FF2B5EF4-FFF2-40B4-BE49-F238E27FC236}">
                            <a16:creationId xmlns:a16="http://schemas.microsoft.com/office/drawing/2014/main" id="{2139CFC7-78ED-39D5-525F-479E4079F57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665242" y="8096491"/>
                        <a:ext cx="958280" cy="27576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24365C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a:t>Non-business</a:t>
                        </a:r>
                      </a:p>
                    </p:txBody>
                  </p:sp>
                  <p:pic>
                    <p:nvPicPr>
                      <p:cNvPr id="87" name="Graphic 86" descr="Hamburger Menu Icon with solid fill">
                        <a:extLst>
                          <a:ext uri="{FF2B5EF4-FFF2-40B4-BE49-F238E27FC236}">
                            <a16:creationId xmlns:a16="http://schemas.microsoft.com/office/drawing/2014/main" id="{FB90ECF9-038A-8BF4-45FE-8F926436F099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819718" y="8299128"/>
                        <a:ext cx="266226" cy="266226"/>
                      </a:xfrm>
                      <a:prstGeom prst="rect">
                        <a:avLst/>
                      </a:prstGeom>
                    </p:spPr>
                  </p:pic>
                </p:grpSp>
                <p:grpSp>
                  <p:nvGrpSpPr>
                    <p:cNvPr id="83" name="Group 82">
                      <a:extLst>
                        <a:ext uri="{FF2B5EF4-FFF2-40B4-BE49-F238E27FC236}">
                          <a16:creationId xmlns:a16="http://schemas.microsoft.com/office/drawing/2014/main" id="{6C3C2E6D-67C8-4B3D-B7D2-836E6C1E7B0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665242" y="7685539"/>
                      <a:ext cx="958280" cy="468863"/>
                      <a:chOff x="1665242" y="8096491"/>
                      <a:chExt cx="958280" cy="468863"/>
                    </a:xfrm>
                  </p:grpSpPr>
                  <p:sp>
                    <p:nvSpPr>
                      <p:cNvPr id="84" name="TextBox 83">
                        <a:extLst>
                          <a:ext uri="{FF2B5EF4-FFF2-40B4-BE49-F238E27FC236}">
                            <a16:creationId xmlns:a16="http://schemas.microsoft.com/office/drawing/2014/main" id="{C16C4F8E-49E8-EB6E-2796-515EACBFEA9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665242" y="8096491"/>
                        <a:ext cx="958280" cy="27576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24365C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a:t>Blocked</a:t>
                        </a:r>
                        <a:endPara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365C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pic>
                    <p:nvPicPr>
                      <p:cNvPr id="85" name="Graphic 84" descr="Hamburger Menu Icon with solid fill">
                        <a:extLst>
                          <a:ext uri="{FF2B5EF4-FFF2-40B4-BE49-F238E27FC236}">
                            <a16:creationId xmlns:a16="http://schemas.microsoft.com/office/drawing/2014/main" id="{88FBA6C3-C06B-FBE0-85FB-F2384C3DF32B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819718" y="8299128"/>
                        <a:ext cx="266226" cy="266226"/>
                      </a:xfrm>
                      <a:prstGeom prst="rect">
                        <a:avLst/>
                      </a:prstGeom>
                    </p:spPr>
                  </p:pic>
                </p:grpSp>
              </p:grpSp>
            </p:grpSp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id="{EC1807BA-DC86-4860-CD45-4B488AF232B2}"/>
                    </a:ext>
                  </a:extLst>
                </p:cNvPr>
                <p:cNvGrpSpPr/>
                <p:nvPr/>
              </p:nvGrpSpPr>
              <p:grpSpPr>
                <a:xfrm>
                  <a:off x="13153125" y="5332745"/>
                  <a:ext cx="1189996" cy="1408440"/>
                  <a:chOff x="16774530" y="6577379"/>
                  <a:chExt cx="1189996" cy="1408440"/>
                </a:xfrm>
              </p:grpSpPr>
              <p:grpSp>
                <p:nvGrpSpPr>
                  <p:cNvPr id="66" name="Group 65">
                    <a:extLst>
                      <a:ext uri="{FF2B5EF4-FFF2-40B4-BE49-F238E27FC236}">
                        <a16:creationId xmlns:a16="http://schemas.microsoft.com/office/drawing/2014/main" id="{FDD1E11B-4E75-87D1-2ECB-1ABA31C33EAA}"/>
                      </a:ext>
                    </a:extLst>
                  </p:cNvPr>
                  <p:cNvGrpSpPr/>
                  <p:nvPr/>
                </p:nvGrpSpPr>
                <p:grpSpPr>
                  <a:xfrm>
                    <a:off x="16774530" y="6577379"/>
                    <a:ext cx="1189996" cy="1408440"/>
                    <a:chOff x="724770" y="5468639"/>
                    <a:chExt cx="1170259" cy="1408440"/>
                  </a:xfrm>
                </p:grpSpPr>
                <p:sp>
                  <p:nvSpPr>
                    <p:cNvPr id="77" name="Rectangle 76">
                      <a:extLst>
                        <a:ext uri="{FF2B5EF4-FFF2-40B4-BE49-F238E27FC236}">
                          <a16:creationId xmlns:a16="http://schemas.microsoft.com/office/drawing/2014/main" id="{F275F12D-FAA6-314C-1023-6DBD58DD88E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24770" y="5468639"/>
                      <a:ext cx="1169044" cy="1408440"/>
                    </a:xfrm>
                    <a:prstGeom prst="rect">
                      <a:avLst/>
                    </a:prstGeom>
                    <a:solidFill>
                      <a:srgbClr val="FEFEFE"/>
                    </a:solidFill>
                    <a:ln>
                      <a:solidFill>
                        <a:srgbClr val="C5C5C5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A5699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8" name="Rectangle 77">
                      <a:extLst>
                        <a:ext uri="{FF2B5EF4-FFF2-40B4-BE49-F238E27FC236}">
                          <a16:creationId xmlns:a16="http://schemas.microsoft.com/office/drawing/2014/main" id="{BE3E49B2-0C00-A926-8A03-3971974C18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25985" y="5468639"/>
                      <a:ext cx="1169044" cy="322178"/>
                    </a:xfrm>
                    <a:prstGeom prst="rect">
                      <a:avLst/>
                    </a:prstGeom>
                    <a:solidFill>
                      <a:srgbClr val="24365C"/>
                    </a:solidFill>
                    <a:ln>
                      <a:solidFill>
                        <a:srgbClr val="24365C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DLP Policy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7" name="Group 66">
                    <a:extLst>
                      <a:ext uri="{FF2B5EF4-FFF2-40B4-BE49-F238E27FC236}">
                        <a16:creationId xmlns:a16="http://schemas.microsoft.com/office/drawing/2014/main" id="{4CD04CC6-49F2-FE67-B81B-7560968BEF47}"/>
                      </a:ext>
                    </a:extLst>
                  </p:cNvPr>
                  <p:cNvGrpSpPr/>
                  <p:nvPr/>
                </p:nvGrpSpPr>
                <p:grpSpPr>
                  <a:xfrm>
                    <a:off x="16787850" y="6858040"/>
                    <a:ext cx="761284" cy="1086792"/>
                    <a:chOff x="1665242" y="7685539"/>
                    <a:chExt cx="958280" cy="1391092"/>
                  </a:xfrm>
                </p:grpSpPr>
                <p:grpSp>
                  <p:nvGrpSpPr>
                    <p:cNvPr id="68" name="Group 67">
                      <a:extLst>
                        <a:ext uri="{FF2B5EF4-FFF2-40B4-BE49-F238E27FC236}">
                          <a16:creationId xmlns:a16="http://schemas.microsoft.com/office/drawing/2014/main" id="{DF2565CA-9CFC-FB66-A5D6-F30D877E1B2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665242" y="8146654"/>
                      <a:ext cx="958280" cy="468863"/>
                      <a:chOff x="1665242" y="8096491"/>
                      <a:chExt cx="958280" cy="468863"/>
                    </a:xfrm>
                  </p:grpSpPr>
                  <p:sp>
                    <p:nvSpPr>
                      <p:cNvPr id="75" name="TextBox 74">
                        <a:extLst>
                          <a:ext uri="{FF2B5EF4-FFF2-40B4-BE49-F238E27FC236}">
                            <a16:creationId xmlns:a16="http://schemas.microsoft.com/office/drawing/2014/main" id="{5D88CA4B-DB7F-FA64-6D48-224888CD720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665242" y="8096491"/>
                        <a:ext cx="958280" cy="27576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24365C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a:t>Business</a:t>
                        </a:r>
                        <a:endPara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365C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pic>
                    <p:nvPicPr>
                      <p:cNvPr id="76" name="Graphic 75" descr="Hamburger Menu Icon with solid fill">
                        <a:extLst>
                          <a:ext uri="{FF2B5EF4-FFF2-40B4-BE49-F238E27FC236}">
                            <a16:creationId xmlns:a16="http://schemas.microsoft.com/office/drawing/2014/main" id="{9D3A1AC1-C1AE-9186-D856-E5351691600F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819718" y="8299128"/>
                        <a:ext cx="266226" cy="266226"/>
                      </a:xfrm>
                      <a:prstGeom prst="rect">
                        <a:avLst/>
                      </a:prstGeom>
                    </p:spPr>
                  </p:pic>
                </p:grp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2FF0E730-D909-0B93-93CA-817DD3ACBD4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665242" y="8607768"/>
                      <a:ext cx="958280" cy="468863"/>
                      <a:chOff x="1665242" y="8096491"/>
                      <a:chExt cx="958280" cy="468863"/>
                    </a:xfrm>
                  </p:grpSpPr>
                  <p:sp>
                    <p:nvSpPr>
                      <p:cNvPr id="73" name="TextBox 72">
                        <a:extLst>
                          <a:ext uri="{FF2B5EF4-FFF2-40B4-BE49-F238E27FC236}">
                            <a16:creationId xmlns:a16="http://schemas.microsoft.com/office/drawing/2014/main" id="{394CB748-BA64-E186-8803-35C9CA70E0E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665242" y="8096491"/>
                        <a:ext cx="958280" cy="27576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24365C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a:t>Non-business</a:t>
                        </a:r>
                      </a:p>
                    </p:txBody>
                  </p:sp>
                  <p:pic>
                    <p:nvPicPr>
                      <p:cNvPr id="74" name="Graphic 73" descr="Hamburger Menu Icon with solid fill">
                        <a:extLst>
                          <a:ext uri="{FF2B5EF4-FFF2-40B4-BE49-F238E27FC236}">
                            <a16:creationId xmlns:a16="http://schemas.microsoft.com/office/drawing/2014/main" id="{17676533-E73A-AC54-B97F-9C706CD102DB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819718" y="8299128"/>
                        <a:ext cx="266226" cy="266226"/>
                      </a:xfrm>
                      <a:prstGeom prst="rect">
                        <a:avLst/>
                      </a:prstGeom>
                    </p:spPr>
                  </p:pic>
                </p:grpSp>
                <p:grpSp>
                  <p:nvGrpSpPr>
                    <p:cNvPr id="70" name="Group 69">
                      <a:extLst>
                        <a:ext uri="{FF2B5EF4-FFF2-40B4-BE49-F238E27FC236}">
                          <a16:creationId xmlns:a16="http://schemas.microsoft.com/office/drawing/2014/main" id="{0B59B6D5-CC74-C784-3A4F-CFF5A100562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665242" y="7685539"/>
                      <a:ext cx="958280" cy="468863"/>
                      <a:chOff x="1665242" y="8096491"/>
                      <a:chExt cx="958280" cy="468863"/>
                    </a:xfrm>
                  </p:grpSpPr>
                  <p:sp>
                    <p:nvSpPr>
                      <p:cNvPr id="71" name="TextBox 70">
                        <a:extLst>
                          <a:ext uri="{FF2B5EF4-FFF2-40B4-BE49-F238E27FC236}">
                            <a16:creationId xmlns:a16="http://schemas.microsoft.com/office/drawing/2014/main" id="{01F10C69-91A5-9ADD-3DB7-0E0B72D38EF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665242" y="8096491"/>
                        <a:ext cx="958280" cy="27576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24365C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a:t>Blocked</a:t>
                        </a:r>
                        <a:endPara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365C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pic>
                    <p:nvPicPr>
                      <p:cNvPr id="72" name="Graphic 71" descr="Hamburger Menu Icon with solid fill">
                        <a:extLst>
                          <a:ext uri="{FF2B5EF4-FFF2-40B4-BE49-F238E27FC236}">
                            <a16:creationId xmlns:a16="http://schemas.microsoft.com/office/drawing/2014/main" id="{935B3A05-6AD9-4ADF-B2D8-710AEBECBB29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819718" y="8299128"/>
                        <a:ext cx="266226" cy="266226"/>
                      </a:xfrm>
                      <a:prstGeom prst="rect">
                        <a:avLst/>
                      </a:prstGeom>
                    </p:spPr>
                  </p:pic>
                </p:grpSp>
              </p:grpSp>
            </p:grpSp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7BC3A8E3-B374-D7D2-C0F0-16243F831C49}"/>
                    </a:ext>
                  </a:extLst>
                </p:cNvPr>
                <p:cNvGrpSpPr/>
                <p:nvPr/>
              </p:nvGrpSpPr>
              <p:grpSpPr>
                <a:xfrm>
                  <a:off x="13321034" y="5620167"/>
                  <a:ext cx="1189996" cy="1465178"/>
                  <a:chOff x="16774530" y="6615965"/>
                  <a:chExt cx="1189996" cy="1465178"/>
                </a:xfrm>
              </p:grpSpPr>
              <p:grpSp>
                <p:nvGrpSpPr>
                  <p:cNvPr id="53" name="Group 52">
                    <a:extLst>
                      <a:ext uri="{FF2B5EF4-FFF2-40B4-BE49-F238E27FC236}">
                        <a16:creationId xmlns:a16="http://schemas.microsoft.com/office/drawing/2014/main" id="{CCF8EEA9-E5B4-0EEB-5CF4-7C4B2F24C2F8}"/>
                      </a:ext>
                    </a:extLst>
                  </p:cNvPr>
                  <p:cNvGrpSpPr/>
                  <p:nvPr/>
                </p:nvGrpSpPr>
                <p:grpSpPr>
                  <a:xfrm>
                    <a:off x="16774530" y="6615965"/>
                    <a:ext cx="1189996" cy="1465178"/>
                    <a:chOff x="724770" y="5507225"/>
                    <a:chExt cx="1170259" cy="1465178"/>
                  </a:xfrm>
                </p:grpSpPr>
                <p:sp>
                  <p:nvSpPr>
                    <p:cNvPr id="64" name="Rectangle 63">
                      <a:extLst>
                        <a:ext uri="{FF2B5EF4-FFF2-40B4-BE49-F238E27FC236}">
                          <a16:creationId xmlns:a16="http://schemas.microsoft.com/office/drawing/2014/main" id="{274F9663-A2F1-C255-13DE-F2BF583DA6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24770" y="5563963"/>
                      <a:ext cx="1169044" cy="1408440"/>
                    </a:xfrm>
                    <a:prstGeom prst="rect">
                      <a:avLst/>
                    </a:prstGeom>
                    <a:solidFill>
                      <a:srgbClr val="FEFEFE"/>
                    </a:solidFill>
                    <a:ln>
                      <a:solidFill>
                        <a:srgbClr val="C5C5C5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A5699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65" name="Rectangle 64">
                      <a:extLst>
                        <a:ext uri="{FF2B5EF4-FFF2-40B4-BE49-F238E27FC236}">
                          <a16:creationId xmlns:a16="http://schemas.microsoft.com/office/drawing/2014/main" id="{A5EEA76F-1383-292A-2D95-9C99224D30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25985" y="5507225"/>
                      <a:ext cx="1169044" cy="322178"/>
                    </a:xfrm>
                    <a:prstGeom prst="rect">
                      <a:avLst/>
                    </a:prstGeom>
                    <a:solidFill>
                      <a:srgbClr val="24365C"/>
                    </a:solidFill>
                    <a:ln>
                      <a:solidFill>
                        <a:srgbClr val="24365C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DLP Policy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4" name="Group 53">
                    <a:extLst>
                      <a:ext uri="{FF2B5EF4-FFF2-40B4-BE49-F238E27FC236}">
                        <a16:creationId xmlns:a16="http://schemas.microsoft.com/office/drawing/2014/main" id="{BA547A4D-BDD2-5B4F-3DE3-CD71D5B8816D}"/>
                      </a:ext>
                    </a:extLst>
                  </p:cNvPr>
                  <p:cNvGrpSpPr/>
                  <p:nvPr/>
                </p:nvGrpSpPr>
                <p:grpSpPr>
                  <a:xfrm>
                    <a:off x="16787050" y="6918917"/>
                    <a:ext cx="762084" cy="1086029"/>
                    <a:chOff x="1664235" y="7763458"/>
                    <a:chExt cx="959287" cy="1390115"/>
                  </a:xfrm>
                </p:grpSpPr>
                <p:grpSp>
                  <p:nvGrpSpPr>
                    <p:cNvPr id="55" name="Group 54">
                      <a:extLst>
                        <a:ext uri="{FF2B5EF4-FFF2-40B4-BE49-F238E27FC236}">
                          <a16:creationId xmlns:a16="http://schemas.microsoft.com/office/drawing/2014/main" id="{B8312050-54DF-59FB-4ADD-519194E205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665242" y="8195053"/>
                      <a:ext cx="958280" cy="495430"/>
                      <a:chOff x="1665242" y="8144890"/>
                      <a:chExt cx="958280" cy="495430"/>
                    </a:xfrm>
                  </p:grpSpPr>
                  <p:sp>
                    <p:nvSpPr>
                      <p:cNvPr id="62" name="TextBox 61">
                        <a:extLst>
                          <a:ext uri="{FF2B5EF4-FFF2-40B4-BE49-F238E27FC236}">
                            <a16:creationId xmlns:a16="http://schemas.microsoft.com/office/drawing/2014/main" id="{60EDC4F0-7E07-F77C-B222-1671185E630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665242" y="8144890"/>
                        <a:ext cx="958280" cy="27576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24365C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a:t>Business</a:t>
                        </a:r>
                        <a:endPara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365C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pic>
                    <p:nvPicPr>
                      <p:cNvPr id="63" name="Graphic 62" descr="Hamburger Menu Icon with solid fill">
                        <a:extLst>
                          <a:ext uri="{FF2B5EF4-FFF2-40B4-BE49-F238E27FC236}">
                            <a16:creationId xmlns:a16="http://schemas.microsoft.com/office/drawing/2014/main" id="{402DB055-B236-F0B4-D967-B898FC97923A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5">
                        <a:extLst>
                          <a:ext uri="{96DAC541-7B7A-43D3-8B79-37D633B846F1}">
                            <asvg:svgBlip xmlns:asvg="http://schemas.microsoft.com/office/drawing/2016/SVG/main" r:embed="rId6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819718" y="8374093"/>
                        <a:ext cx="266226" cy="266227"/>
                      </a:xfrm>
                      <a:prstGeom prst="rect">
                        <a:avLst/>
                      </a:prstGeom>
                    </p:spPr>
                  </p:pic>
                </p:grpSp>
                <p:grpSp>
                  <p:nvGrpSpPr>
                    <p:cNvPr id="56" name="Group 55">
                      <a:extLst>
                        <a:ext uri="{FF2B5EF4-FFF2-40B4-BE49-F238E27FC236}">
                          <a16:creationId xmlns:a16="http://schemas.microsoft.com/office/drawing/2014/main" id="{BB86E83C-FA19-234E-3893-D437AB553D0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665242" y="8682734"/>
                      <a:ext cx="958280" cy="470839"/>
                      <a:chOff x="1665242" y="8171457"/>
                      <a:chExt cx="958280" cy="470839"/>
                    </a:xfrm>
                  </p:grpSpPr>
                  <p:sp>
                    <p:nvSpPr>
                      <p:cNvPr id="60" name="TextBox 59">
                        <a:extLst>
                          <a:ext uri="{FF2B5EF4-FFF2-40B4-BE49-F238E27FC236}">
                            <a16:creationId xmlns:a16="http://schemas.microsoft.com/office/drawing/2014/main" id="{7995B2D2-A8CC-A0BC-4A6D-5DDC4FE8E72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665242" y="8171457"/>
                        <a:ext cx="958280" cy="27576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24365C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a:t>Non-business</a:t>
                        </a:r>
                      </a:p>
                    </p:txBody>
                  </p:sp>
                  <p:pic>
                    <p:nvPicPr>
                      <p:cNvPr id="61" name="Graphic 60" descr="Hamburger Menu Icon with solid fill">
                        <a:extLst>
                          <a:ext uri="{FF2B5EF4-FFF2-40B4-BE49-F238E27FC236}">
                            <a16:creationId xmlns:a16="http://schemas.microsoft.com/office/drawing/2014/main" id="{33951B29-8C33-548A-35F2-BCD97C5FAFAA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5">
                        <a:extLst>
                          <a:ext uri="{96DAC541-7B7A-43D3-8B79-37D633B846F1}">
                            <asvg:svgBlip xmlns:asvg="http://schemas.microsoft.com/office/drawing/2016/SVG/main" r:embed="rId6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819718" y="8376070"/>
                        <a:ext cx="266226" cy="266226"/>
                      </a:xfrm>
                      <a:prstGeom prst="rect">
                        <a:avLst/>
                      </a:prstGeom>
                    </p:spPr>
                  </p:pic>
                </p:grpSp>
                <p:grpSp>
                  <p:nvGrpSpPr>
                    <p:cNvPr id="57" name="Group 56">
                      <a:extLst>
                        <a:ext uri="{FF2B5EF4-FFF2-40B4-BE49-F238E27FC236}">
                          <a16:creationId xmlns:a16="http://schemas.microsoft.com/office/drawing/2014/main" id="{7660E542-A9CA-D6C6-8492-DCB501A5B91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664235" y="7763458"/>
                      <a:ext cx="958280" cy="465910"/>
                      <a:chOff x="1664235" y="8174410"/>
                      <a:chExt cx="958280" cy="465910"/>
                    </a:xfrm>
                  </p:grpSpPr>
                  <p:sp>
                    <p:nvSpPr>
                      <p:cNvPr id="58" name="TextBox 57">
                        <a:extLst>
                          <a:ext uri="{FF2B5EF4-FFF2-40B4-BE49-F238E27FC236}">
                            <a16:creationId xmlns:a16="http://schemas.microsoft.com/office/drawing/2014/main" id="{76FB8EF6-6181-3A6B-CD61-7DBCE85C4DD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664235" y="8174410"/>
                        <a:ext cx="958280" cy="27576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24365C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a:t>Blocked</a:t>
                        </a:r>
                        <a:endPara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365C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endParaRPr>
                      </a:p>
                    </p:txBody>
                  </p:sp>
                  <p:pic>
                    <p:nvPicPr>
                      <p:cNvPr id="59" name="Graphic 58" descr="Hamburger Menu Icon with solid fill">
                        <a:extLst>
                          <a:ext uri="{FF2B5EF4-FFF2-40B4-BE49-F238E27FC236}">
                            <a16:creationId xmlns:a16="http://schemas.microsoft.com/office/drawing/2014/main" id="{8809DE7B-2574-06F8-392F-39637CEE61E5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5">
                        <a:extLst>
                          <a:ext uri="{96DAC541-7B7A-43D3-8B79-37D633B846F1}">
                            <asvg:svgBlip xmlns:asvg="http://schemas.microsoft.com/office/drawing/2016/SVG/main" r:embed="rId6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819718" y="8374093"/>
                        <a:ext cx="266226" cy="266227"/>
                      </a:xfrm>
                      <a:prstGeom prst="rect">
                        <a:avLst/>
                      </a:prstGeom>
                    </p:spPr>
                  </p:pic>
                </p:grpSp>
              </p:grpSp>
            </p:grpSp>
          </p:grp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5F6B0C7-E7E5-5954-8073-C0DB3FD0189F}"/>
                </a:ext>
              </a:extLst>
            </p:cNvPr>
            <p:cNvGrpSpPr/>
            <p:nvPr/>
          </p:nvGrpSpPr>
          <p:grpSpPr>
            <a:xfrm>
              <a:off x="-428392" y="7470546"/>
              <a:ext cx="2862005" cy="1564337"/>
              <a:chOff x="4268453" y="7864355"/>
              <a:chExt cx="2862005" cy="1564337"/>
            </a:xfrm>
          </p:grpSpPr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69222499-3E4F-85B8-E2BD-85F4DB03023E}"/>
                  </a:ext>
                </a:extLst>
              </p:cNvPr>
              <p:cNvSpPr/>
              <p:nvPr/>
            </p:nvSpPr>
            <p:spPr>
              <a:xfrm>
                <a:off x="4268453" y="8016755"/>
                <a:ext cx="124640" cy="124640"/>
              </a:xfrm>
              <a:prstGeom prst="ellipse">
                <a:avLst/>
              </a:prstGeom>
              <a:solidFill>
                <a:srgbClr val="24365C"/>
              </a:solidFill>
              <a:ln>
                <a:solidFill>
                  <a:srgbClr val="24365C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43501047-0465-CAB3-D0D5-C3309D42A60A}"/>
                  </a:ext>
                </a:extLst>
              </p:cNvPr>
              <p:cNvSpPr/>
              <p:nvPr/>
            </p:nvSpPr>
            <p:spPr>
              <a:xfrm>
                <a:off x="4434797" y="7864355"/>
                <a:ext cx="828675" cy="346539"/>
              </a:xfrm>
              <a:custGeom>
                <a:avLst/>
                <a:gdLst>
                  <a:gd name="connsiteX0" fmla="*/ 0 w 828675"/>
                  <a:gd name="connsiteY0" fmla="*/ 167469 h 346539"/>
                  <a:gd name="connsiteX1" fmla="*/ 428625 w 828675"/>
                  <a:gd name="connsiteY1" fmla="*/ 5544 h 346539"/>
                  <a:gd name="connsiteX2" fmla="*/ 828675 w 828675"/>
                  <a:gd name="connsiteY2" fmla="*/ 346539 h 3465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28675" h="346539">
                    <a:moveTo>
                      <a:pt x="0" y="167469"/>
                    </a:moveTo>
                    <a:cubicBezTo>
                      <a:pt x="145256" y="71584"/>
                      <a:pt x="290513" y="-24301"/>
                      <a:pt x="428625" y="5544"/>
                    </a:cubicBezTo>
                    <a:cubicBezTo>
                      <a:pt x="566737" y="35389"/>
                      <a:pt x="759778" y="291294"/>
                      <a:pt x="828675" y="346539"/>
                    </a:cubicBezTo>
                  </a:path>
                </a:pathLst>
              </a:custGeom>
              <a:noFill/>
              <a:ln w="9525">
                <a:solidFill>
                  <a:srgbClr val="24365C"/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7" name="Rettangolo 28">
                <a:extLst>
                  <a:ext uri="{FF2B5EF4-FFF2-40B4-BE49-F238E27FC236}">
                    <a16:creationId xmlns:a16="http://schemas.microsoft.com/office/drawing/2014/main" id="{29124725-2103-8F0E-E7D9-466B6036DE92}"/>
                  </a:ext>
                </a:extLst>
              </p:cNvPr>
              <p:cNvSpPr/>
              <p:nvPr/>
            </p:nvSpPr>
            <p:spPr>
              <a:xfrm>
                <a:off x="4661392" y="8245355"/>
                <a:ext cx="2469066" cy="11833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Power Platform </a:t>
                </a: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Environments</a:t>
                </a: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 act as containers for Power Platform Apps, Power Automate , Power Virtual Agents, Power Pages, and Power BI. Each environment ensures the items in it are associated to 1 or more </a:t>
                </a: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DLP policies</a:t>
                </a: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4365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Segoe Pro Display" charset="0"/>
                    <a:cs typeface="Arial" panose="020B0604020202020204" pitchFamily="34" charset="0"/>
                  </a:rPr>
                  <a:t>.</a:t>
                </a:r>
              </a:p>
            </p:txBody>
          </p:sp>
        </p:grpSp>
      </p:grpSp>
      <p:sp>
        <p:nvSpPr>
          <p:cNvPr id="95" name="AutoShape 2" descr=" Power Apps powerpages">
            <a:extLst>
              <a:ext uri="{FF2B5EF4-FFF2-40B4-BE49-F238E27FC236}">
                <a16:creationId xmlns:a16="http://schemas.microsoft.com/office/drawing/2014/main" id="{1C410D4D-B356-022C-EA25-C0F6087C19A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72454" y="338635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6" name="Picture 6" descr="Power Apps - Apps on Google Play">
            <a:extLst>
              <a:ext uri="{FF2B5EF4-FFF2-40B4-BE49-F238E27FC236}">
                <a16:creationId xmlns:a16="http://schemas.microsoft.com/office/drawing/2014/main" id="{0DB15625-532D-49CA-437A-610C058313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69" y="7007561"/>
            <a:ext cx="469365" cy="469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6" descr="Power Apps - Apps on Google Play">
            <a:extLst>
              <a:ext uri="{FF2B5EF4-FFF2-40B4-BE49-F238E27FC236}">
                <a16:creationId xmlns:a16="http://schemas.microsoft.com/office/drawing/2014/main" id="{032EAB7F-FB1D-3B16-8A3E-739F4F4D81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263" y="7007561"/>
            <a:ext cx="469365" cy="469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8" name="Picture 8" descr="Power Automate - Apps on Google Play">
            <a:extLst>
              <a:ext uri="{FF2B5EF4-FFF2-40B4-BE49-F238E27FC236}">
                <a16:creationId xmlns:a16="http://schemas.microsoft.com/office/drawing/2014/main" id="{541B3439-9AF8-F21E-3918-4ADF36854A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914" y="7015501"/>
            <a:ext cx="469365" cy="469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10" descr="Power BI Logo and symbol, meaning, history, PNG, brand">
            <a:extLst>
              <a:ext uri="{FF2B5EF4-FFF2-40B4-BE49-F238E27FC236}">
                <a16:creationId xmlns:a16="http://schemas.microsoft.com/office/drawing/2014/main" id="{0DF557AC-5080-3006-0493-640B2F0495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583" y="7053731"/>
            <a:ext cx="624290" cy="34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12" descr="Power BI Desktop Connecting to Dataverse - Hat Full of Data">
            <a:extLst>
              <a:ext uri="{FF2B5EF4-FFF2-40B4-BE49-F238E27FC236}">
                <a16:creationId xmlns:a16="http://schemas.microsoft.com/office/drawing/2014/main" id="{555B26C4-827E-E935-C695-A26BB43BBC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327" y="7557758"/>
            <a:ext cx="415502" cy="415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14" descr="power virtual agents colored&quot; Icon - Download for free – Iconduck">
            <a:extLst>
              <a:ext uri="{FF2B5EF4-FFF2-40B4-BE49-F238E27FC236}">
                <a16:creationId xmlns:a16="http://schemas.microsoft.com/office/drawing/2014/main" id="{02F0B42B-2BA8-BD7F-6756-D632124D8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544" y="7611853"/>
            <a:ext cx="344497" cy="328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16" descr="What's new in the Power Pages design studio?| Microsoft Power Page">
            <a:extLst>
              <a:ext uri="{FF2B5EF4-FFF2-40B4-BE49-F238E27FC236}">
                <a16:creationId xmlns:a16="http://schemas.microsoft.com/office/drawing/2014/main" id="{4D58AD45-1664-7816-B20A-96191EB056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841769" y="7616732"/>
            <a:ext cx="359741" cy="359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" name="Rectangle 102">
            <a:extLst>
              <a:ext uri="{FF2B5EF4-FFF2-40B4-BE49-F238E27FC236}">
                <a16:creationId xmlns:a16="http://schemas.microsoft.com/office/drawing/2014/main" id="{8894C34B-1F31-0A12-E48C-C38E957E1D7F}"/>
              </a:ext>
            </a:extLst>
          </p:cNvPr>
          <p:cNvSpPr/>
          <p:nvPr/>
        </p:nvSpPr>
        <p:spPr>
          <a:xfrm rot="16200000">
            <a:off x="3667509" y="5953504"/>
            <a:ext cx="437388" cy="7772402"/>
          </a:xfrm>
          <a:prstGeom prst="rect">
            <a:avLst/>
          </a:prstGeom>
          <a:solidFill>
            <a:srgbClr val="24365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4" name="Picture 103" descr="A logo with text and a map&#10;&#10;Description automatically generated">
            <a:extLst>
              <a:ext uri="{FF2B5EF4-FFF2-40B4-BE49-F238E27FC236}">
                <a16:creationId xmlns:a16="http://schemas.microsoft.com/office/drawing/2014/main" id="{E1273855-9C77-D732-3D16-CE633C739B4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476923" y="8582808"/>
            <a:ext cx="1053130" cy="884745"/>
          </a:xfrm>
          <a:prstGeom prst="rect">
            <a:avLst/>
          </a:prstGeom>
          <a:ln>
            <a:noFill/>
          </a:ln>
        </p:spPr>
      </p:pic>
      <p:sp>
        <p:nvSpPr>
          <p:cNvPr id="105" name="TextBox 104">
            <a:extLst>
              <a:ext uri="{FF2B5EF4-FFF2-40B4-BE49-F238E27FC236}">
                <a16:creationId xmlns:a16="http://schemas.microsoft.com/office/drawing/2014/main" id="{BD01AB30-929E-F136-15EA-C01AC2136C06}"/>
              </a:ext>
            </a:extLst>
          </p:cNvPr>
          <p:cNvSpPr txBox="1"/>
          <p:nvPr/>
        </p:nvSpPr>
        <p:spPr>
          <a:xfrm>
            <a:off x="315579" y="9621011"/>
            <a:ext cx="6999621" cy="361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1500" b="1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ontact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the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for general questions: IOTLCNCCoE@iot.in.gov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661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D7613C-69C8-B14D-0B40-64BC8F276680}"/>
              </a:ext>
            </a:extLst>
          </p:cNvPr>
          <p:cNvSpPr/>
          <p:nvPr/>
        </p:nvSpPr>
        <p:spPr>
          <a:xfrm rot="16200000">
            <a:off x="3190915" y="-3209891"/>
            <a:ext cx="1371596" cy="7791378"/>
          </a:xfrm>
          <a:prstGeom prst="rect">
            <a:avLst/>
          </a:prstGeom>
          <a:solidFill>
            <a:srgbClr val="24365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41">
            <a:extLst>
              <a:ext uri="{FF2B5EF4-FFF2-40B4-BE49-F238E27FC236}">
                <a16:creationId xmlns:a16="http://schemas.microsoft.com/office/drawing/2014/main" id="{BD54788C-4FC7-56FE-3E33-3AA863486D4E}"/>
              </a:ext>
            </a:extLst>
          </p:cNvPr>
          <p:cNvSpPr txBox="1"/>
          <p:nvPr/>
        </p:nvSpPr>
        <p:spPr>
          <a:xfrm>
            <a:off x="18184" y="133922"/>
            <a:ext cx="7772400" cy="11319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Data Loss Prevention Policies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DLP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8894C34B-1F31-0A12-E48C-C38E957E1D7F}"/>
              </a:ext>
            </a:extLst>
          </p:cNvPr>
          <p:cNvSpPr/>
          <p:nvPr/>
        </p:nvSpPr>
        <p:spPr>
          <a:xfrm rot="16200000">
            <a:off x="3667509" y="5953504"/>
            <a:ext cx="437388" cy="7772402"/>
          </a:xfrm>
          <a:prstGeom prst="rect">
            <a:avLst/>
          </a:prstGeom>
          <a:solidFill>
            <a:srgbClr val="24365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4" name="Picture 103" descr="A logo with text and a map&#10;&#10;Description automatically generated">
            <a:extLst>
              <a:ext uri="{FF2B5EF4-FFF2-40B4-BE49-F238E27FC236}">
                <a16:creationId xmlns:a16="http://schemas.microsoft.com/office/drawing/2014/main" id="{E1273855-9C77-D732-3D16-CE633C739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8194" y="8660067"/>
            <a:ext cx="1053130" cy="884745"/>
          </a:xfrm>
          <a:prstGeom prst="rect">
            <a:avLst/>
          </a:prstGeom>
          <a:ln>
            <a:noFill/>
          </a:ln>
        </p:spPr>
      </p:pic>
      <p:sp>
        <p:nvSpPr>
          <p:cNvPr id="105" name="TextBox 104">
            <a:extLst>
              <a:ext uri="{FF2B5EF4-FFF2-40B4-BE49-F238E27FC236}">
                <a16:creationId xmlns:a16="http://schemas.microsoft.com/office/drawing/2014/main" id="{BD01AB30-929E-F136-15EA-C01AC2136C06}"/>
              </a:ext>
            </a:extLst>
          </p:cNvPr>
          <p:cNvSpPr txBox="1"/>
          <p:nvPr/>
        </p:nvSpPr>
        <p:spPr>
          <a:xfrm>
            <a:off x="315579" y="9621011"/>
            <a:ext cx="6999621" cy="361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ontact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the </a:t>
            </a:r>
            <a:r>
              <a:rPr kumimoji="0" lang="en-U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CoE</a:t>
            </a: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for general questions: IOTLCNCCoE@iot.in.gov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ttangolo 11">
            <a:extLst>
              <a:ext uri="{FF2B5EF4-FFF2-40B4-BE49-F238E27FC236}">
                <a16:creationId xmlns:a16="http://schemas.microsoft.com/office/drawing/2014/main" id="{3D1E38C7-4A79-50B9-31D9-6AB6F510B107}"/>
              </a:ext>
            </a:extLst>
          </p:cNvPr>
          <p:cNvSpPr/>
          <p:nvPr/>
        </p:nvSpPr>
        <p:spPr>
          <a:xfrm>
            <a:off x="4967389" y="2387219"/>
            <a:ext cx="2594524" cy="1368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ea typeface="Segoe Pro Display" charset="0"/>
                <a:cs typeface="Arial" panose="020B0604020202020204" pitchFamily="34" charset="0"/>
              </a:rPr>
              <a:t>Data Loss Prevention policies ensure Power Apps, Power Automate, Power BI, Power Pages, and Power Virtual Agents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ea typeface="Segoe Pro Display" charset="0"/>
                <a:cs typeface="Arial" panose="020B0604020202020204" pitchFamily="34" charset="0"/>
              </a:rPr>
              <a:t>only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ea typeface="Segoe Pro Display" charset="0"/>
                <a:cs typeface="Arial" panose="020B0604020202020204" pitchFamily="34" charset="0"/>
              </a:rPr>
              <a:t>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ea typeface="Segoe Pro Display" charset="0"/>
                <a:cs typeface="Arial" panose="020B0604020202020204" pitchFamily="34" charset="0"/>
              </a:rPr>
              <a:t>use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ea typeface="Segoe Pro Display" charset="0"/>
                <a:cs typeface="Arial" panose="020B0604020202020204" pitchFamily="34" charset="0"/>
              </a:rPr>
              <a:t> Data Connectors that are associated with the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ea typeface="Segoe Pro Display" charset="0"/>
                <a:cs typeface="Arial" panose="020B0604020202020204" pitchFamily="34" charset="0"/>
              </a:rPr>
              <a:t>same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ea typeface="Segoe Pro Display" charset="0"/>
                <a:cs typeface="Arial" panose="020B0604020202020204" pitchFamily="34" charset="0"/>
              </a:rPr>
              <a:t> Data Connector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ea typeface="Segoe Pro Display" charset="0"/>
                <a:cs typeface="Arial" panose="020B0604020202020204" pitchFamily="34" charset="0"/>
              </a:rPr>
              <a:t>category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ea typeface="Segoe Pro Display" charset="0"/>
                <a:cs typeface="Arial" panose="020B0604020202020204" pitchFamily="34" charset="0"/>
              </a:rPr>
              <a:t> within the environment which they reside.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3CC2CCA-1D7F-9BB7-8F6C-B96C3083E9B2}"/>
              </a:ext>
            </a:extLst>
          </p:cNvPr>
          <p:cNvGrpSpPr/>
          <p:nvPr/>
        </p:nvGrpSpPr>
        <p:grpSpPr>
          <a:xfrm>
            <a:off x="315579" y="1524000"/>
            <a:ext cx="4314595" cy="4065837"/>
            <a:chOff x="-4843944" y="5179671"/>
            <a:chExt cx="4314595" cy="424058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A0C5946E-1165-CBE3-EEA8-64F7F4C8A1EC}"/>
                </a:ext>
              </a:extLst>
            </p:cNvPr>
            <p:cNvSpPr/>
            <p:nvPr/>
          </p:nvSpPr>
          <p:spPr>
            <a:xfrm>
              <a:off x="-4843944" y="5185494"/>
              <a:ext cx="4314595" cy="4234758"/>
            </a:xfrm>
            <a:prstGeom prst="rect">
              <a:avLst/>
            </a:prstGeom>
            <a:solidFill>
              <a:srgbClr val="FEFEFE"/>
            </a:solidFill>
            <a:ln>
              <a:solidFill>
                <a:srgbClr val="E3E3E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3A9F829B-82A5-EF70-EC7F-8667A2234CC5}"/>
                </a:ext>
              </a:extLst>
            </p:cNvPr>
            <p:cNvSpPr/>
            <p:nvPr/>
          </p:nvSpPr>
          <p:spPr>
            <a:xfrm>
              <a:off x="-4060393" y="5179671"/>
              <a:ext cx="3531044" cy="328002"/>
            </a:xfrm>
            <a:prstGeom prst="rect">
              <a:avLst/>
            </a:prstGeom>
            <a:solidFill>
              <a:srgbClr val="C5C5C5"/>
            </a:solidFill>
            <a:ln>
              <a:solidFill>
                <a:srgbClr val="C5C5C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Impact" panose="020B0806030902050204" pitchFamily="34" charset="0"/>
                  <a:cs typeface="Arial" panose="020B0604020202020204" pitchFamily="34" charset="0"/>
                </a:rPr>
                <a:t> Data Loss Prevention Policy</a:t>
              </a: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97C27EB9-84CD-79AA-4CCC-5440794BDA14}"/>
                </a:ext>
              </a:extLst>
            </p:cNvPr>
            <p:cNvSpPr/>
            <p:nvPr/>
          </p:nvSpPr>
          <p:spPr>
            <a:xfrm>
              <a:off x="-4843944" y="5179671"/>
              <a:ext cx="783551" cy="328001"/>
            </a:xfrm>
            <a:prstGeom prst="rect">
              <a:avLst/>
            </a:prstGeom>
            <a:solidFill>
              <a:srgbClr val="3CA503"/>
            </a:solidFill>
            <a:ln>
              <a:solidFill>
                <a:srgbClr val="24365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Why?</a:t>
              </a: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D0225547-BBFF-A89D-64CB-EC2358BE63E7}"/>
              </a:ext>
            </a:extLst>
          </p:cNvPr>
          <p:cNvGrpSpPr/>
          <p:nvPr/>
        </p:nvGrpSpPr>
        <p:grpSpPr>
          <a:xfrm>
            <a:off x="457195" y="2039591"/>
            <a:ext cx="3988877" cy="1994791"/>
            <a:chOff x="3494377" y="5659115"/>
            <a:chExt cx="3988877" cy="1994791"/>
          </a:xfrm>
        </p:grpSpPr>
        <p:sp>
          <p:nvSpPr>
            <p:cNvPr id="110" name="Rettangolo 12">
              <a:extLst>
                <a:ext uri="{FF2B5EF4-FFF2-40B4-BE49-F238E27FC236}">
                  <a16:creationId xmlns:a16="http://schemas.microsoft.com/office/drawing/2014/main" id="{EF1AE459-E195-D4B3-AEF8-DCA61E9E3F35}"/>
                </a:ext>
              </a:extLst>
            </p:cNvPr>
            <p:cNvSpPr/>
            <p:nvPr/>
          </p:nvSpPr>
          <p:spPr>
            <a:xfrm>
              <a:off x="4831773" y="5717512"/>
              <a:ext cx="2306782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Pro Display" charset="0"/>
                <a:ea typeface="Segoe Pro Display" charset="0"/>
                <a:cs typeface="Segoe Pro Display" charset="0"/>
              </a:endParaRP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E5A17FF4-A59A-B1DA-F612-79686DA0AC28}"/>
                </a:ext>
              </a:extLst>
            </p:cNvPr>
            <p:cNvSpPr/>
            <p:nvPr/>
          </p:nvSpPr>
          <p:spPr>
            <a:xfrm>
              <a:off x="3494377" y="5965942"/>
              <a:ext cx="1259907" cy="1687964"/>
            </a:xfrm>
            <a:prstGeom prst="rect">
              <a:avLst/>
            </a:prstGeom>
            <a:ln>
              <a:solidFill>
                <a:srgbClr val="C5C5C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AccuWeather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Dropbox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Bing Maps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Mailchimp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Twitter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…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A6A5D438-CABD-F82A-40A9-346819154980}"/>
                </a:ext>
              </a:extLst>
            </p:cNvPr>
            <p:cNvSpPr/>
            <p:nvPr/>
          </p:nvSpPr>
          <p:spPr>
            <a:xfrm>
              <a:off x="3494380" y="5659115"/>
              <a:ext cx="1259904" cy="347627"/>
            </a:xfrm>
            <a:prstGeom prst="rect">
              <a:avLst/>
            </a:prstGeom>
            <a:solidFill>
              <a:srgbClr val="24365C"/>
            </a:solidFill>
            <a:ln>
              <a:solidFill>
                <a:srgbClr val="24365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Blocked</a:t>
              </a:r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C85491EC-E053-C684-7FDE-CB2120E4169B}"/>
                </a:ext>
              </a:extLst>
            </p:cNvPr>
            <p:cNvSpPr/>
            <p:nvPr/>
          </p:nvSpPr>
          <p:spPr>
            <a:xfrm>
              <a:off x="4862453" y="5988272"/>
              <a:ext cx="1234440" cy="1665634"/>
            </a:xfrm>
            <a:prstGeom prst="rect">
              <a:avLst/>
            </a:prstGeom>
            <a:solidFill>
              <a:srgbClr val="FEFEFE"/>
            </a:solidFill>
            <a:ln>
              <a:solidFill>
                <a:srgbClr val="C5C5C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SharePoint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Excel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Office 365 Users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Teams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…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7A5C4731-F64D-F6EB-6753-DD1E0AD8562A}"/>
                </a:ext>
              </a:extLst>
            </p:cNvPr>
            <p:cNvSpPr/>
            <p:nvPr/>
          </p:nvSpPr>
          <p:spPr>
            <a:xfrm>
              <a:off x="4862453" y="5659116"/>
              <a:ext cx="1234438" cy="322178"/>
            </a:xfrm>
            <a:prstGeom prst="rect">
              <a:avLst/>
            </a:prstGeom>
            <a:solidFill>
              <a:srgbClr val="24365C"/>
            </a:solidFill>
            <a:ln>
              <a:solidFill>
                <a:srgbClr val="24365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Business</a:t>
              </a: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0AC0D9D7-5D53-B60A-9F96-9784820137C3}"/>
                </a:ext>
              </a:extLst>
            </p:cNvPr>
            <p:cNvSpPr/>
            <p:nvPr/>
          </p:nvSpPr>
          <p:spPr>
            <a:xfrm>
              <a:off x="6230526" y="5988272"/>
              <a:ext cx="1252728" cy="1665634"/>
            </a:xfrm>
            <a:prstGeom prst="rect">
              <a:avLst/>
            </a:prstGeom>
            <a:solidFill>
              <a:srgbClr val="FEFEFE"/>
            </a:solidFill>
            <a:ln>
              <a:solidFill>
                <a:srgbClr val="C5C5C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Amazon S3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Box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Bing Maps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Salesforce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ServiceNow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…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AF2C5081-D0BC-B84A-DB6D-C6C24DC7E003}"/>
                </a:ext>
              </a:extLst>
            </p:cNvPr>
            <p:cNvSpPr/>
            <p:nvPr/>
          </p:nvSpPr>
          <p:spPr>
            <a:xfrm>
              <a:off x="6230526" y="5664059"/>
              <a:ext cx="1252728" cy="322178"/>
            </a:xfrm>
            <a:prstGeom prst="rect">
              <a:avLst/>
            </a:prstGeom>
            <a:solidFill>
              <a:srgbClr val="24365C"/>
            </a:solidFill>
            <a:ln>
              <a:solidFill>
                <a:srgbClr val="24365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5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Non-business</a:t>
              </a:r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D20846DE-E340-E5B8-55F7-E8C9CE98982D}"/>
              </a:ext>
            </a:extLst>
          </p:cNvPr>
          <p:cNvGrpSpPr/>
          <p:nvPr/>
        </p:nvGrpSpPr>
        <p:grpSpPr>
          <a:xfrm>
            <a:off x="457195" y="4285760"/>
            <a:ext cx="1229889" cy="1123949"/>
            <a:chOff x="465177" y="3188970"/>
            <a:chExt cx="1169044" cy="1123949"/>
          </a:xfrm>
        </p:grpSpPr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7DE4E147-9F19-8F61-9B95-85948E5462C1}"/>
                </a:ext>
              </a:extLst>
            </p:cNvPr>
            <p:cNvSpPr/>
            <p:nvPr/>
          </p:nvSpPr>
          <p:spPr>
            <a:xfrm>
              <a:off x="465177" y="3188970"/>
              <a:ext cx="1169044" cy="1123949"/>
            </a:xfrm>
            <a:prstGeom prst="rect">
              <a:avLst/>
            </a:prstGeom>
            <a:solidFill>
              <a:srgbClr val="FEFEFE"/>
            </a:solidFill>
            <a:ln>
              <a:solidFill>
                <a:srgbClr val="C5C5C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19" name="Picture 6" descr="Power Apps - Apps on Google Play">
              <a:extLst>
                <a:ext uri="{FF2B5EF4-FFF2-40B4-BE49-F238E27FC236}">
                  <a16:creationId xmlns:a16="http://schemas.microsoft.com/office/drawing/2014/main" id="{23919CBB-FC00-7FAA-9F28-4A5A538352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43" y="3206016"/>
              <a:ext cx="469365" cy="4693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064BA983-891F-CB37-A0B0-A914B93EB9C7}"/>
                </a:ext>
              </a:extLst>
            </p:cNvPr>
            <p:cNvSpPr txBox="1"/>
            <p:nvPr/>
          </p:nvSpPr>
          <p:spPr>
            <a:xfrm>
              <a:off x="465177" y="3596744"/>
              <a:ext cx="11690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SharePoint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Teams</a:t>
              </a: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738E6F7D-8925-FBF8-CEA7-2F3B70CAA31B}"/>
              </a:ext>
            </a:extLst>
          </p:cNvPr>
          <p:cNvGrpSpPr/>
          <p:nvPr/>
        </p:nvGrpSpPr>
        <p:grpSpPr>
          <a:xfrm>
            <a:off x="1837953" y="4274515"/>
            <a:ext cx="1229888" cy="1146438"/>
            <a:chOff x="465177" y="3188970"/>
            <a:chExt cx="1169044" cy="1146438"/>
          </a:xfrm>
        </p:grpSpPr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7AD41FD5-B563-49C6-9024-561B236AAECB}"/>
                </a:ext>
              </a:extLst>
            </p:cNvPr>
            <p:cNvSpPr/>
            <p:nvPr/>
          </p:nvSpPr>
          <p:spPr>
            <a:xfrm>
              <a:off x="465177" y="3188970"/>
              <a:ext cx="1169044" cy="1123949"/>
            </a:xfrm>
            <a:prstGeom prst="rect">
              <a:avLst/>
            </a:prstGeom>
            <a:solidFill>
              <a:srgbClr val="FEFEFE"/>
            </a:solidFill>
            <a:ln>
              <a:solidFill>
                <a:srgbClr val="C5C5C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23" name="Picture 6" descr="Power Apps - Apps on Google Play">
              <a:extLst>
                <a:ext uri="{FF2B5EF4-FFF2-40B4-BE49-F238E27FC236}">
                  <a16:creationId xmlns:a16="http://schemas.microsoft.com/office/drawing/2014/main" id="{C956BDD1-D595-622B-2D2A-F322D19986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2583" y="3208556"/>
              <a:ext cx="469365" cy="4693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1DF4FA02-A09C-1FC3-5FB7-07720BDD2AAD}"/>
                </a:ext>
              </a:extLst>
            </p:cNvPr>
            <p:cNvSpPr txBox="1"/>
            <p:nvPr/>
          </p:nvSpPr>
          <p:spPr>
            <a:xfrm>
              <a:off x="465177" y="3596744"/>
              <a:ext cx="116904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SharePoint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Teams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436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Salesforce</a:t>
              </a:r>
            </a:p>
          </p:txBody>
        </p:sp>
      </p:grpSp>
      <p:pic>
        <p:nvPicPr>
          <p:cNvPr id="125" name="Graphic 124" descr="No sign with solid fill">
            <a:extLst>
              <a:ext uri="{FF2B5EF4-FFF2-40B4-BE49-F238E27FC236}">
                <a16:creationId xmlns:a16="http://schemas.microsoft.com/office/drawing/2014/main" id="{15742249-9A77-DF49-9282-D1EB6E54172E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35000"/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03162" y="4404226"/>
            <a:ext cx="914400" cy="914400"/>
          </a:xfrm>
          <a:prstGeom prst="rect">
            <a:avLst/>
          </a:prstGeom>
        </p:spPr>
      </p:pic>
      <p:pic>
        <p:nvPicPr>
          <p:cNvPr id="126" name="Graphic 125" descr="Checkbox Checked with solid fill">
            <a:extLst>
              <a:ext uri="{FF2B5EF4-FFF2-40B4-BE49-F238E27FC236}">
                <a16:creationId xmlns:a16="http://schemas.microsoft.com/office/drawing/2014/main" id="{6844242C-4683-679C-4AFE-06109589F43B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35000"/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49437" y="4341208"/>
            <a:ext cx="1169044" cy="1169044"/>
          </a:xfrm>
          <a:prstGeom prst="rect">
            <a:avLst/>
          </a:prstGeom>
        </p:spPr>
      </p:pic>
      <p:sp>
        <p:nvSpPr>
          <p:cNvPr id="127" name="Oval 126">
            <a:extLst>
              <a:ext uri="{FF2B5EF4-FFF2-40B4-BE49-F238E27FC236}">
                <a16:creationId xmlns:a16="http://schemas.microsoft.com/office/drawing/2014/main" id="{613A9735-BDBE-3B61-3263-623F02089E67}"/>
              </a:ext>
            </a:extLst>
          </p:cNvPr>
          <p:cNvSpPr/>
          <p:nvPr/>
        </p:nvSpPr>
        <p:spPr>
          <a:xfrm>
            <a:off x="4523560" y="2161360"/>
            <a:ext cx="124640" cy="124640"/>
          </a:xfrm>
          <a:prstGeom prst="ellipse">
            <a:avLst/>
          </a:prstGeom>
          <a:solidFill>
            <a:srgbClr val="24365C"/>
          </a:solidFill>
          <a:ln>
            <a:solidFill>
              <a:srgbClr val="2436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Freeform: Shape 127">
            <a:extLst>
              <a:ext uri="{FF2B5EF4-FFF2-40B4-BE49-F238E27FC236}">
                <a16:creationId xmlns:a16="http://schemas.microsoft.com/office/drawing/2014/main" id="{2C429999-17EE-5D32-7399-344C3CF23F1C}"/>
              </a:ext>
            </a:extLst>
          </p:cNvPr>
          <p:cNvSpPr/>
          <p:nvPr/>
        </p:nvSpPr>
        <p:spPr>
          <a:xfrm>
            <a:off x="4648200" y="1964481"/>
            <a:ext cx="828675" cy="346539"/>
          </a:xfrm>
          <a:custGeom>
            <a:avLst/>
            <a:gdLst>
              <a:gd name="connsiteX0" fmla="*/ 0 w 828675"/>
              <a:gd name="connsiteY0" fmla="*/ 167469 h 346539"/>
              <a:gd name="connsiteX1" fmla="*/ 428625 w 828675"/>
              <a:gd name="connsiteY1" fmla="*/ 5544 h 346539"/>
              <a:gd name="connsiteX2" fmla="*/ 828675 w 828675"/>
              <a:gd name="connsiteY2" fmla="*/ 346539 h 34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8675" h="346539">
                <a:moveTo>
                  <a:pt x="0" y="167469"/>
                </a:moveTo>
                <a:cubicBezTo>
                  <a:pt x="145256" y="71584"/>
                  <a:pt x="290513" y="-24301"/>
                  <a:pt x="428625" y="5544"/>
                </a:cubicBezTo>
                <a:cubicBezTo>
                  <a:pt x="566737" y="35389"/>
                  <a:pt x="759778" y="291294"/>
                  <a:pt x="828675" y="346539"/>
                </a:cubicBezTo>
              </a:path>
            </a:pathLst>
          </a:custGeom>
          <a:noFill/>
          <a:ln w="9525">
            <a:solidFill>
              <a:srgbClr val="24365C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60F64C01-D221-8BA5-ABFA-0C31EA87ED18}"/>
              </a:ext>
            </a:extLst>
          </p:cNvPr>
          <p:cNvSpPr txBox="1"/>
          <p:nvPr/>
        </p:nvSpPr>
        <p:spPr>
          <a:xfrm>
            <a:off x="336794" y="6436033"/>
            <a:ext cx="5911606" cy="2952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Default Environment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 </a:t>
            </a:r>
          </a:p>
          <a:p>
            <a:pPr marL="285750" marR="0" lvl="0" indent="-285750" algn="l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Move all non-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blockable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connectors to the business category. </a:t>
            </a:r>
          </a:p>
          <a:p>
            <a:pPr marL="285750" marR="0" lvl="0" indent="-285750" algn="l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Move “Cloud App Security” and “Dynamics 365 Customer Voice” connectors to the Non-business category.  </a:t>
            </a:r>
          </a:p>
          <a:p>
            <a:pPr marL="285750" marR="0" lvl="0" indent="-285750" algn="l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Move all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blockable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connectors to the blocked category. </a:t>
            </a:r>
          </a:p>
          <a:p>
            <a:pPr marL="285750" marR="0" lvl="0" indent="-285750" algn="l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Set the default group to Blocked. 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4365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Additional Environments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 </a:t>
            </a:r>
          </a:p>
          <a:p>
            <a:pPr marL="285750" marR="0" lvl="0" indent="-285750" algn="l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Move all non-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blockable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connectors to the business category. </a:t>
            </a:r>
          </a:p>
          <a:p>
            <a:pPr marL="285750" marR="0" lvl="0" indent="-285750" algn="l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Work with agency to identify any additional connectors that may be required and move them to the business category. </a:t>
            </a:r>
          </a:p>
          <a:p>
            <a:pPr marL="285750" marR="0" lvl="0" indent="-285750" algn="l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Move remaining connectors to Blocked. </a:t>
            </a:r>
          </a:p>
          <a:p>
            <a:pPr marL="285750" marR="0" lvl="0" indent="-285750" algn="l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436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Set the default group to Blocked. 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D8A93B10-80AD-191D-0741-FF8236469520}"/>
              </a:ext>
            </a:extLst>
          </p:cNvPr>
          <p:cNvSpPr/>
          <p:nvPr/>
        </p:nvSpPr>
        <p:spPr>
          <a:xfrm>
            <a:off x="-18976" y="5907583"/>
            <a:ext cx="7809559" cy="420179"/>
          </a:xfrm>
          <a:prstGeom prst="rect">
            <a:avLst/>
          </a:prstGeom>
          <a:solidFill>
            <a:srgbClr val="3CA503"/>
          </a:solidFill>
          <a:ln w="3175">
            <a:solidFill>
              <a:srgbClr val="2436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E9E7A68F-492F-584B-C414-B121ED86E9EB}"/>
              </a:ext>
            </a:extLst>
          </p:cNvPr>
          <p:cNvSpPr txBox="1"/>
          <p:nvPr/>
        </p:nvSpPr>
        <p:spPr>
          <a:xfrm>
            <a:off x="0" y="5996882"/>
            <a:ext cx="7809559" cy="276999"/>
          </a:xfrm>
          <a:prstGeom prst="rect">
            <a:avLst/>
          </a:prstGeom>
          <a:solidFill>
            <a:srgbClr val="24365C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BEST PRACTICE FOR CREATING A DATA LOSS PREVENTION POLICIES</a:t>
            </a:r>
          </a:p>
        </p:txBody>
      </p:sp>
    </p:spTree>
    <p:extLst>
      <p:ext uri="{BB962C8B-B14F-4D97-AF65-F5344CB8AC3E}">
        <p14:creationId xmlns:p14="http://schemas.microsoft.com/office/powerpoint/2010/main" val="1913791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E4BB6168F9CC4A9EDE44034EA8DB7F" ma:contentTypeVersion="15" ma:contentTypeDescription="Create a new document." ma:contentTypeScope="" ma:versionID="67d91bc500c3949799271736071754d6">
  <xsd:schema xmlns:xsd="http://www.w3.org/2001/XMLSchema" xmlns:xs="http://www.w3.org/2001/XMLSchema" xmlns:p="http://schemas.microsoft.com/office/2006/metadata/properties" xmlns:ns2="5798d86e-ca74-407b-b667-f47cc23bc559" xmlns:ns3="1fd08bd5-9688-46bd-a9c3-5a20dd98ce1f" targetNamespace="http://schemas.microsoft.com/office/2006/metadata/properties" ma:root="true" ma:fieldsID="db17e5d3c3e9bc1e3b01b80741372283" ns2:_="" ns3:_="">
    <xsd:import namespace="5798d86e-ca74-407b-b667-f47cc23bc559"/>
    <xsd:import namespace="1fd08bd5-9688-46bd-a9c3-5a20dd98ce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OCR" minOccurs="0"/>
                <xsd:element ref="ns2:MediaServiceSearchProperties" minOccurs="0"/>
                <xsd:element ref="ns2:Comment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8d86e-ca74-407b-b667-f47cc23bc5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2675d46-00a0-495e-b90c-e7abf5d36b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Comment" ma:index="21" nillable="true" ma:displayName="Comment" ma:description="Free form comment field." ma:format="Dropdown" ma:internalName="Comment">
      <xsd:simpleType>
        <xsd:restriction base="dms:Text">
          <xsd:maxLength value="255"/>
        </xsd:restriction>
      </xsd:simpleType>
    </xsd:element>
    <xsd:element name="Status" ma:index="22" nillable="true" ma:displayName="Status" ma:default="Draft" ma:description="Document state" ma:format="Dropdown" ma:internalName="Status">
      <xsd:simpleType>
        <xsd:restriction base="dms:Choice">
          <xsd:enumeration value="Draft"/>
          <xsd:enumeration value="In Review"/>
          <xsd:enumeration value="Updates Needed"/>
          <xsd:enumeration value="Review Needed"/>
          <xsd:enumeration value="Final"/>
          <xsd:enumeration value="Archiv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08bd5-9688-46bd-a9c3-5a20dd98ce1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 xmlns="5798d86e-ca74-407b-b667-f47cc23bc559" xsi:nil="true"/>
    <Status xmlns="5798d86e-ca74-407b-b667-f47cc23bc559">Draft</Status>
    <lcf76f155ced4ddcb4097134ff3c332f xmlns="5798d86e-ca74-407b-b667-f47cc23bc55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4FEC3E-7FC4-4423-8BE9-50D78E4206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98d86e-ca74-407b-b667-f47cc23bc559"/>
    <ds:schemaRef ds:uri="1fd08bd5-9688-46bd-a9c3-5a20dd98ce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08A941-1431-4CB1-89CA-8BD0B2E9E401}">
  <ds:schemaRefs>
    <ds:schemaRef ds:uri="http://purl.org/dc/dcmitype/"/>
    <ds:schemaRef ds:uri="http://schemas.microsoft.com/office/2006/documentManagement/types"/>
    <ds:schemaRef ds:uri="5798d86e-ca74-407b-b667-f47cc23bc559"/>
    <ds:schemaRef ds:uri="1fd08bd5-9688-46bd-a9c3-5a20dd98ce1f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9E5046D-3108-47B0-B5BE-B6525618E34D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2199bfba-a409-4f13-b0c4-18b45933d88d}" enabled="0" method="" siteId="{2199bfba-a409-4f13-b0c4-18b45933d8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2070</TotalTime>
  <Words>425</Words>
  <Application>Microsoft Office PowerPoint</Application>
  <PresentationFormat>Custom</PresentationFormat>
  <Paragraphs>109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Impact</vt:lpstr>
      <vt:lpstr>Calibri</vt:lpstr>
      <vt:lpstr>Arial</vt:lpstr>
      <vt:lpstr>Segoe Pro Display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QA One-Pager</dc:title>
  <dc:creator>Cristal Blasko</dc:creator>
  <cp:lastModifiedBy>Penn, Devan R</cp:lastModifiedBy>
  <cp:revision>9</cp:revision>
  <dcterms:created xsi:type="dcterms:W3CDTF">2006-08-16T00:00:00Z</dcterms:created>
  <dcterms:modified xsi:type="dcterms:W3CDTF">2024-11-27T19:44:41Z</dcterms:modified>
  <dc:identifier>DAFBLAAldeE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0x01010025E4BB6168F9CC4A9EDE44034EA8DB7F</vt:lpwstr>
  </property>
  <property fmtid="{D5CDD505-2E9C-101B-9397-08002B2CF9AE}" pid="3" name="MediaServiceImageTags">
    <vt:lpwstr/>
  </property>
</Properties>
</file>