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39"/>
  </p:notesMasterIdLst>
  <p:sldIdLst>
    <p:sldId id="258"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84" d="100"/>
          <a:sy n="84" d="100"/>
        </p:scale>
        <p:origin x="70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mattj\Dropbox\Fleck%20Education\Current%20Projects%20FE\16%20IDOE%20CTE%20Data%20Analysis\14-15%20State%20Core%20Indicator%20Sumnmary%20Tables%2011-9-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Graduation</a:t>
            </a:r>
            <a:r>
              <a:rPr lang="en-US" baseline="0" dirty="0"/>
              <a:t> Rates</a:t>
            </a:r>
            <a:endParaRPr lang="en-US" dirty="0"/>
          </a:p>
        </c:rich>
      </c:tx>
      <c:layout>
        <c:manualLayout>
          <c:xMode val="edge"/>
          <c:yMode val="edge"/>
          <c:x val="0.32891927268781324"/>
          <c:y val="3.787878787878788E-2"/>
        </c:manualLayout>
      </c:layout>
      <c:overlay val="0"/>
    </c:title>
    <c:autoTitleDeleted val="0"/>
    <c:plotArea>
      <c:layout>
        <c:manualLayout>
          <c:layoutTarget val="inner"/>
          <c:xMode val="edge"/>
          <c:yMode val="edge"/>
          <c:x val="0.15826805288809212"/>
          <c:y val="0.11741981404866765"/>
          <c:w val="0.54465810312796759"/>
          <c:h val="0.73851802423002211"/>
        </c:manualLayout>
      </c:layout>
      <c:barChart>
        <c:barDir val="col"/>
        <c:grouping val="clustered"/>
        <c:varyColors val="0"/>
        <c:ser>
          <c:idx val="0"/>
          <c:order val="0"/>
          <c:tx>
            <c:strRef>
              <c:f>'Sheet2 (2)'!$B$83</c:f>
              <c:strCache>
                <c:ptCount val="1"/>
                <c:pt idx="0">
                  <c:v>State CTE Avg</c:v>
                </c:pt>
              </c:strCache>
            </c:strRef>
          </c:tx>
          <c:spPr>
            <a:solidFill>
              <a:schemeClr val="accent1"/>
            </a:solidFill>
          </c:spPr>
          <c:invertIfNegative val="0"/>
          <c:dLbls>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'Sheet2 (2)'!$C$82:$E$82</c:f>
              <c:strCache>
                <c:ptCount val="3"/>
                <c:pt idx="0">
                  <c:v>2012-13</c:v>
                </c:pt>
                <c:pt idx="1">
                  <c:v>2013-14</c:v>
                </c:pt>
                <c:pt idx="2">
                  <c:v>2014-15</c:v>
                </c:pt>
              </c:strCache>
            </c:strRef>
          </c:cat>
          <c:val>
            <c:numRef>
              <c:f>'Sheet2 (2)'!$C$83:$E$83</c:f>
              <c:numCache>
                <c:formatCode>0.00%</c:formatCode>
                <c:ptCount val="3"/>
                <c:pt idx="0">
                  <c:v>0.94689999999999996</c:v>
                </c:pt>
                <c:pt idx="1">
                  <c:v>0.94979999999999998</c:v>
                </c:pt>
                <c:pt idx="2">
                  <c:v>0.95179999999999998</c:v>
                </c:pt>
              </c:numCache>
            </c:numRef>
          </c:val>
          <c:extLst xmlns:c16r2="http://schemas.microsoft.com/office/drawing/2015/06/chart">
            <c:ext xmlns:c16="http://schemas.microsoft.com/office/drawing/2014/chart" uri="{C3380CC4-5D6E-409C-BE32-E72D297353CC}">
              <c16:uniqueId val="{00000000-2759-4201-AB4E-CB1BE2549587}"/>
            </c:ext>
          </c:extLst>
        </c:ser>
        <c:ser>
          <c:idx val="1"/>
          <c:order val="1"/>
          <c:tx>
            <c:strRef>
              <c:f>'Sheet2 (2)'!$B$84</c:f>
              <c:strCache>
                <c:ptCount val="1"/>
                <c:pt idx="0">
                  <c:v>State Grad Rate</c:v>
                </c:pt>
              </c:strCache>
            </c:strRef>
          </c:tx>
          <c:spPr>
            <a:solidFill>
              <a:srgbClr val="7030A0"/>
            </a:solidFill>
          </c:spPr>
          <c:invertIfNegative val="0"/>
          <c:dLbls>
            <c:dLbl>
              <c:idx val="0"/>
              <c:layout>
                <c:manualLayout>
                  <c:x val="3.6717735864412238E-2"/>
                  <c:y val="0"/>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2759-4201-AB4E-CB1BE2549587}"/>
                </c:ext>
                <c:ext xmlns:c15="http://schemas.microsoft.com/office/drawing/2012/chart" uri="{CE6537A1-D6FC-4f65-9D91-7224C49458BB}">
                  <c15:layout/>
                </c:ext>
              </c:extLst>
            </c:dLbl>
            <c:dLbl>
              <c:idx val="1"/>
              <c:layout>
                <c:manualLayout>
                  <c:x val="4.4054609452888159E-2"/>
                  <c:y val="0"/>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2759-4201-AB4E-CB1BE2549587}"/>
                </c:ext>
                <c:ext xmlns:c15="http://schemas.microsoft.com/office/drawing/2012/chart" uri="{CE6537A1-D6FC-4f65-9D91-7224C49458BB}">
                  <c15:layout/>
                </c:ext>
              </c:extLst>
            </c:dLbl>
            <c:dLbl>
              <c:idx val="2"/>
              <c:layout>
                <c:manualLayout>
                  <c:x val="5.004157426058177E-2"/>
                  <c:y val="-6.9443642225563597E-17"/>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2759-4201-AB4E-CB1BE2549587}"/>
                </c:ex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'Sheet2 (2)'!$C$82:$E$82</c:f>
              <c:strCache>
                <c:ptCount val="3"/>
                <c:pt idx="0">
                  <c:v>2012-13</c:v>
                </c:pt>
                <c:pt idx="1">
                  <c:v>2013-14</c:v>
                </c:pt>
                <c:pt idx="2">
                  <c:v>2014-15</c:v>
                </c:pt>
              </c:strCache>
            </c:strRef>
          </c:cat>
          <c:val>
            <c:numRef>
              <c:f>'Sheet2 (2)'!$C$84:$E$84</c:f>
              <c:numCache>
                <c:formatCode>0.00%</c:formatCode>
                <c:ptCount val="3"/>
                <c:pt idx="0">
                  <c:v>0.88600000000000001</c:v>
                </c:pt>
                <c:pt idx="1">
                  <c:v>0.89800000000000002</c:v>
                </c:pt>
                <c:pt idx="2">
                  <c:v>0.88900000000000001</c:v>
                </c:pt>
              </c:numCache>
            </c:numRef>
          </c:val>
          <c:extLst xmlns:c16r2="http://schemas.microsoft.com/office/drawing/2015/06/chart">
            <c:ext xmlns:c16="http://schemas.microsoft.com/office/drawing/2014/chart" uri="{C3380CC4-5D6E-409C-BE32-E72D297353CC}">
              <c16:uniqueId val="{00000004-2759-4201-AB4E-CB1BE2549587}"/>
            </c:ext>
          </c:extLst>
        </c:ser>
        <c:dLbls>
          <c:showLegendKey val="0"/>
          <c:showVal val="0"/>
          <c:showCatName val="0"/>
          <c:showSerName val="0"/>
          <c:showPercent val="0"/>
          <c:showBubbleSize val="0"/>
        </c:dLbls>
        <c:gapWidth val="150"/>
        <c:axId val="344192992"/>
        <c:axId val="461045304"/>
      </c:barChart>
      <c:catAx>
        <c:axId val="344192992"/>
        <c:scaling>
          <c:orientation val="minMax"/>
        </c:scaling>
        <c:delete val="0"/>
        <c:axPos val="b"/>
        <c:numFmt formatCode="General" sourceLinked="0"/>
        <c:majorTickMark val="out"/>
        <c:minorTickMark val="none"/>
        <c:tickLblPos val="nextTo"/>
        <c:txPr>
          <a:bodyPr/>
          <a:lstStyle/>
          <a:p>
            <a:pPr>
              <a:defRPr sz="1600"/>
            </a:pPr>
            <a:endParaRPr lang="en-US"/>
          </a:p>
        </c:txPr>
        <c:crossAx val="461045304"/>
        <c:crosses val="autoZero"/>
        <c:auto val="1"/>
        <c:lblAlgn val="ctr"/>
        <c:lblOffset val="100"/>
        <c:noMultiLvlLbl val="0"/>
      </c:catAx>
      <c:valAx>
        <c:axId val="461045304"/>
        <c:scaling>
          <c:orientation val="minMax"/>
          <c:min val="0.75000000000000011"/>
        </c:scaling>
        <c:delete val="0"/>
        <c:axPos val="l"/>
        <c:majorGridlines>
          <c:spPr>
            <a:ln>
              <a:solidFill>
                <a:schemeClr val="bg1">
                  <a:lumMod val="65000"/>
                  <a:alpha val="42000"/>
                </a:schemeClr>
              </a:solidFill>
            </a:ln>
          </c:spPr>
        </c:majorGridlines>
        <c:numFmt formatCode="0.00%" sourceLinked="1"/>
        <c:majorTickMark val="out"/>
        <c:minorTickMark val="none"/>
        <c:tickLblPos val="nextTo"/>
        <c:txPr>
          <a:bodyPr/>
          <a:lstStyle/>
          <a:p>
            <a:pPr>
              <a:defRPr sz="1600"/>
            </a:pPr>
            <a:endParaRPr lang="en-US"/>
          </a:p>
        </c:txPr>
        <c:crossAx val="344192992"/>
        <c:crosses val="autoZero"/>
        <c:crossBetween val="between"/>
      </c:valAx>
    </c:plotArea>
    <c:plotVisOnly val="1"/>
    <c:dispBlanksAs val="gap"/>
    <c:showDLblsOverMax val="0"/>
  </c:chart>
  <c:spPr>
    <a:solidFill>
      <a:schemeClr val="bg1"/>
    </a:solidFill>
    <a:ln w="3175">
      <a:solidFill>
        <a:schemeClr val="tx1"/>
      </a:solidFill>
    </a:ln>
  </c:spPr>
  <c:txPr>
    <a:bodyPr/>
    <a:lstStyle/>
    <a:p>
      <a:pPr>
        <a:defRPr>
          <a:ln>
            <a:noFill/>
          </a:ln>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0.75194</cdr:x>
      <cdr:y>0.1875</cdr:y>
    </cdr:from>
    <cdr:to>
      <cdr:x>0.77979</cdr:x>
      <cdr:y>0.34547</cdr:y>
    </cdr:to>
    <cdr:sp macro="" textlink="">
      <cdr:nvSpPr>
        <cdr:cNvPr id="3" name="Text Box 2"/>
        <cdr:cNvSpPr txBox="1"/>
      </cdr:nvSpPr>
      <cdr:spPr>
        <a:xfrm xmlns:a="http://schemas.openxmlformats.org/drawingml/2006/main">
          <a:off x="2771775" y="314325"/>
          <a:ext cx="102657" cy="264816"/>
        </a:xfrm>
        <a:prstGeom xmlns:a="http://schemas.openxmlformats.org/drawingml/2006/main" prst="rect">
          <a:avLst/>
        </a:prstGeom>
        <a:noFill xmlns:a="http://schemas.openxmlformats.org/drawingml/2006/main"/>
        <a:ln xmlns:a="http://schemas.openxmlformats.org/drawingml/2006/main" w="12700" cap="flat">
          <a:noFill/>
          <a:miter lim="400000"/>
        </a:ln>
        <a:effectLst xmlns:a="http://schemas.openxmlformats.org/drawingml/2006/main"/>
        <a:sp3d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none"/>
      </cdr:style>
      <cdr:txBody>
        <a:bodyPr xmlns:a="http://schemas.openxmlformats.org/drawingml/2006/main" rot="0" spcFirstLastPara="1" vertOverflow="clip" horzOverflow="overflow" vert="horz" wrap="none" lIns="50800" tIns="50800" rIns="50800" bIns="50800" numCol="1" spcCol="38100" rtlCol="0" anchor="t">
          <a:spAutoFit/>
        </a:bodyPr>
        <a:lstStyle xmlns:a="http://schemas.openxmlformats.org/drawingml/2006/main"/>
        <a:p xmlns:a="http://schemas.openxmlformats.org/drawingml/2006/main">
          <a:pPr marL="0" marR="0" indent="0" algn="l" defTabSz="457200" rtl="0" fontAlgn="auto" latinLnBrk="0" hangingPunct="0">
            <a:lnSpc>
              <a:spcPct val="100000"/>
            </a:lnSpc>
            <a:spcBef>
              <a:spcPts val="0"/>
            </a:spcBef>
            <a:spcAft>
              <a:spcPts val="0"/>
            </a:spcAft>
            <a:buClrTx/>
            <a:buSzTx/>
            <a:buFontTx/>
            <a:buNone/>
            <a:tabLst/>
          </a:pPr>
          <a:endParaRPr kumimoji="0" lang="en-US" sz="1100" b="0" i="0" u="none" strike="noStrike" cap="none" spc="0" normalizeH="0" baseline="0" dirty="0">
            <a:ln>
              <a:noFill/>
            </a:ln>
            <a:solidFill>
              <a:srgbClr val="000000"/>
            </a:solidFill>
            <a:effectLst/>
            <a:uFillTx/>
            <a:latin typeface="+mn-lt"/>
            <a:ea typeface="+mn-ea"/>
            <a:cs typeface="+mn-cs"/>
            <a:sym typeface="Helvetica"/>
          </a:endParaRPr>
        </a:p>
      </cdr:txBody>
    </cdr:sp>
  </cdr:relSizeAnchor>
  <cdr:relSizeAnchor xmlns:cdr="http://schemas.openxmlformats.org/drawingml/2006/chartDrawing">
    <cdr:from>
      <cdr:x>0.71542</cdr:x>
      <cdr:y>0.53904</cdr:y>
    </cdr:from>
    <cdr:to>
      <cdr:x>0.9845</cdr:x>
      <cdr:y>0.67565</cdr:y>
    </cdr:to>
    <cdr:sp macro="" textlink="">
      <cdr:nvSpPr>
        <cdr:cNvPr id="4" name="Text Box 3"/>
        <cdr:cNvSpPr txBox="1"/>
      </cdr:nvSpPr>
      <cdr:spPr>
        <a:xfrm xmlns:a="http://schemas.openxmlformats.org/drawingml/2006/main">
          <a:off x="7451782" y="2590875"/>
          <a:ext cx="2802725" cy="656590"/>
        </a:xfrm>
        <a:prstGeom xmlns:a="http://schemas.openxmlformats.org/drawingml/2006/main" prst="rect">
          <a:avLst/>
        </a:prstGeom>
        <a:noFill xmlns:a="http://schemas.openxmlformats.org/drawingml/2006/main"/>
        <a:ln xmlns:a="http://schemas.openxmlformats.org/drawingml/2006/main" w="12700" cap="flat">
          <a:noFill/>
          <a:miter lim="400000"/>
        </a:ln>
        <a:effectLst xmlns:a="http://schemas.openxmlformats.org/drawingml/2006/main"/>
        <a:sp3d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none"/>
      </cdr:style>
      <cdr:txBody>
        <a:bodyPr xmlns:a="http://schemas.openxmlformats.org/drawingml/2006/main" rot="0" spcFirstLastPara="1" vertOverflow="clip" horzOverflow="overflow" vert="horz" wrap="square" lIns="50800" tIns="50800" rIns="50800" bIns="50800" numCol="1" spcCol="38100" rtlCol="0" anchor="t">
          <a:spAutoFit/>
        </a:bodyPr>
        <a:lstStyle xmlns:a="http://schemas.openxmlformats.org/drawingml/2006/main"/>
        <a:p xmlns:a="http://schemas.openxmlformats.org/drawingml/2006/main">
          <a:r>
            <a:rPr lang="en-US" sz="1800" dirty="0">
              <a:solidFill>
                <a:srgbClr val="0070C0"/>
              </a:solidFill>
              <a:effectLst/>
              <a:latin typeface="+mn-lt"/>
              <a:ea typeface="+mn-ea"/>
              <a:cs typeface="+mn-cs"/>
              <a:sym typeface="Wingdings 2" panose="05020102010507070707" pitchFamily="18" charset="2"/>
            </a:rPr>
            <a:t></a:t>
          </a:r>
          <a:r>
            <a:rPr lang="en-US" sz="1800" dirty="0">
              <a:effectLst/>
              <a:latin typeface="+mn-lt"/>
              <a:ea typeface="+mn-ea"/>
              <a:cs typeface="+mn-cs"/>
            </a:rPr>
            <a:t> State CTE </a:t>
          </a:r>
          <a:r>
            <a:rPr lang="en-US" sz="1800" dirty="0" err="1">
              <a:effectLst/>
              <a:latin typeface="+mn-lt"/>
              <a:ea typeface="+mn-ea"/>
              <a:cs typeface="+mn-cs"/>
            </a:rPr>
            <a:t>Avg</a:t>
          </a:r>
          <a:endParaRPr lang="en-US" sz="1800" dirty="0">
            <a:effectLst/>
            <a:latin typeface="+mn-lt"/>
            <a:ea typeface="+mn-ea"/>
            <a:cs typeface="+mn-cs"/>
          </a:endParaRPr>
        </a:p>
        <a:p xmlns:a="http://schemas.openxmlformats.org/drawingml/2006/main">
          <a:r>
            <a:rPr lang="en-US" sz="1800" dirty="0">
              <a:solidFill>
                <a:srgbClr val="7030A0"/>
              </a:solidFill>
              <a:effectLst/>
              <a:latin typeface="+mn-lt"/>
              <a:ea typeface="+mn-ea"/>
              <a:cs typeface="+mn-cs"/>
              <a:sym typeface="Wingdings 2" panose="05020102010507070707" pitchFamily="18" charset="2"/>
            </a:rPr>
            <a:t></a:t>
          </a:r>
          <a:r>
            <a:rPr lang="en-US" sz="1800" dirty="0">
              <a:effectLst/>
              <a:latin typeface="+mn-lt"/>
              <a:ea typeface="+mn-ea"/>
              <a:cs typeface="+mn-cs"/>
            </a:rPr>
            <a:t> State Grad Rate</a:t>
          </a:r>
          <a:endParaRPr kumimoji="0" lang="en-US" sz="1800" b="0" i="0" u="none" strike="noStrike" cap="none" spc="0" normalizeH="0" baseline="0" dirty="0">
            <a:ln>
              <a:noFill/>
            </a:ln>
            <a:solidFill>
              <a:srgbClr val="000000"/>
            </a:solidFill>
            <a:effectLst/>
            <a:uFillTx/>
            <a:latin typeface="+mn-lt"/>
            <a:ea typeface="+mn-ea"/>
            <a:cs typeface="+mn-cs"/>
            <a:sym typeface="Helvetica"/>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1FE50D-4737-4562-A85C-3550E908F8CC}" type="datetimeFigureOut">
              <a:rPr lang="en-US" smtClean="0"/>
              <a:t>9/20/2017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8ADB51-F95E-41F9-8FFA-B9EE2FEDA738}" type="slidenum">
              <a:rPr lang="en-US" smtClean="0"/>
              <a:t>‹#›</a:t>
            </a:fld>
            <a:endParaRPr lang="en-US"/>
          </a:p>
        </p:txBody>
      </p:sp>
    </p:spTree>
    <p:extLst>
      <p:ext uri="{BB962C8B-B14F-4D97-AF65-F5344CB8AC3E}">
        <p14:creationId xmlns:p14="http://schemas.microsoft.com/office/powerpoint/2010/main" val="476022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 Introduce, Davis Introduce</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1</a:t>
            </a:fld>
            <a:endParaRPr lang="en-US" dirty="0"/>
          </a:p>
        </p:txBody>
      </p:sp>
    </p:spTree>
    <p:extLst>
      <p:ext uri="{BB962C8B-B14F-4D97-AF65-F5344CB8AC3E}">
        <p14:creationId xmlns:p14="http://schemas.microsoft.com/office/powerpoint/2010/main" val="15093682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Davis-If</a:t>
            </a:r>
            <a:r>
              <a:rPr lang="en-US" baseline="0" dirty="0" smtClean="0"/>
              <a:t> service and quality are the same, consumers prefer a business associated with a cause</a:t>
            </a:r>
          </a:p>
          <a:p>
            <a:r>
              <a:rPr lang="en-US" baseline="0" dirty="0" smtClean="0"/>
              <a:t>Consumers are 7 times more likely to pay more for goods/services if the business has a strong social reputation</a:t>
            </a:r>
          </a:p>
          <a:p>
            <a:r>
              <a:rPr lang="en-US" baseline="0" dirty="0" smtClean="0"/>
              <a:t>¾ of people will recommend a company with a strong social commitment over one with none</a:t>
            </a: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11</a:t>
            </a:fld>
            <a:endParaRPr lang="en-US"/>
          </a:p>
        </p:txBody>
      </p:sp>
    </p:spTree>
    <p:extLst>
      <p:ext uri="{BB962C8B-B14F-4D97-AF65-F5344CB8AC3E}">
        <p14:creationId xmlns:p14="http://schemas.microsoft.com/office/powerpoint/2010/main" val="3176892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a:t>
            </a: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12</a:t>
            </a:fld>
            <a:endParaRPr lang="en-US"/>
          </a:p>
        </p:txBody>
      </p:sp>
    </p:spTree>
    <p:extLst>
      <p:ext uri="{BB962C8B-B14F-4D97-AF65-F5344CB8AC3E}">
        <p14:creationId xmlns:p14="http://schemas.microsoft.com/office/powerpoint/2010/main" val="6482130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a:t>
            </a:r>
            <a:r>
              <a:rPr lang="en-US" baseline="0" dirty="0" smtClean="0"/>
              <a:t> Reference sheet- </a:t>
            </a:r>
            <a:r>
              <a:rPr lang="en-US" dirty="0" smtClean="0"/>
              <a:t>Warm calls</a:t>
            </a:r>
            <a:r>
              <a:rPr lang="en-US" baseline="0" dirty="0" smtClean="0"/>
              <a:t> are different from “Cold Calls” in that you are contacting someone you already have a relationship with</a:t>
            </a:r>
          </a:p>
          <a:p>
            <a:r>
              <a:rPr lang="en-US" baseline="0" dirty="0" smtClean="0"/>
              <a:t>Handout- brainstorming- partner possibilities.  Ask them to write down three potential partners in box 1…</a:t>
            </a:r>
          </a:p>
          <a:p>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14</a:t>
            </a:fld>
            <a:endParaRPr lang="en-US"/>
          </a:p>
        </p:txBody>
      </p:sp>
    </p:spTree>
    <p:extLst>
      <p:ext uri="{BB962C8B-B14F-4D97-AF65-F5344CB8AC3E}">
        <p14:creationId xmlns:p14="http://schemas.microsoft.com/office/powerpoint/2010/main" val="229586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15</a:t>
            </a:fld>
            <a:endParaRPr lang="en-US"/>
          </a:p>
        </p:txBody>
      </p:sp>
    </p:spTree>
    <p:extLst>
      <p:ext uri="{BB962C8B-B14F-4D97-AF65-F5344CB8AC3E}">
        <p14:creationId xmlns:p14="http://schemas.microsoft.com/office/powerpoint/2010/main" val="2546107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Alyson-Going  back to our definition</a:t>
            </a:r>
            <a:r>
              <a:rPr lang="en-US" baseline="0" dirty="0" smtClean="0"/>
              <a:t> of “Warm Calls”.  Have an existing partner contact new partners</a:t>
            </a:r>
          </a:p>
          <a:p>
            <a:r>
              <a:rPr lang="en-US" baseline="0" dirty="0" smtClean="0"/>
              <a:t>If possible have this joint contact present at the first meeting</a:t>
            </a: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16</a:t>
            </a:fld>
            <a:endParaRPr lang="en-US"/>
          </a:p>
        </p:txBody>
      </p:sp>
    </p:spTree>
    <p:extLst>
      <p:ext uri="{BB962C8B-B14F-4D97-AF65-F5344CB8AC3E}">
        <p14:creationId xmlns:p14="http://schemas.microsoft.com/office/powerpoint/2010/main" val="31080620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17</a:t>
            </a:fld>
            <a:endParaRPr lang="en-US"/>
          </a:p>
        </p:txBody>
      </p:sp>
    </p:spTree>
    <p:extLst>
      <p:ext uri="{BB962C8B-B14F-4D97-AF65-F5344CB8AC3E}">
        <p14:creationId xmlns:p14="http://schemas.microsoft.com/office/powerpoint/2010/main" val="5523278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18</a:t>
            </a:fld>
            <a:endParaRPr lang="en-US"/>
          </a:p>
        </p:txBody>
      </p:sp>
    </p:spTree>
    <p:extLst>
      <p:ext uri="{BB962C8B-B14F-4D97-AF65-F5344CB8AC3E}">
        <p14:creationId xmlns:p14="http://schemas.microsoft.com/office/powerpoint/2010/main" val="17956423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Alyson</a:t>
            </a:r>
          </a:p>
          <a:p>
            <a:pPr marL="0" indent="0">
              <a:buNone/>
            </a:pPr>
            <a:r>
              <a:rPr lang="en-US" dirty="0" smtClean="0"/>
              <a:t>Go back to your shared concern or interest. </a:t>
            </a:r>
            <a:r>
              <a:rPr lang="en-US" baseline="0" dirty="0" smtClean="0"/>
              <a:t> Use words like “we” and “us”</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19</a:t>
            </a:fld>
            <a:endParaRPr lang="en-US"/>
          </a:p>
        </p:txBody>
      </p:sp>
    </p:spTree>
    <p:extLst>
      <p:ext uri="{BB962C8B-B14F-4D97-AF65-F5344CB8AC3E}">
        <p14:creationId xmlns:p14="http://schemas.microsoft.com/office/powerpoint/2010/main" val="30109429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20</a:t>
            </a:fld>
            <a:endParaRPr lang="en-US"/>
          </a:p>
        </p:txBody>
      </p:sp>
    </p:spTree>
    <p:extLst>
      <p:ext uri="{BB962C8B-B14F-4D97-AF65-F5344CB8AC3E}">
        <p14:creationId xmlns:p14="http://schemas.microsoft.com/office/powerpoint/2010/main" val="22287362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Davis-Proposals do not have to be written but should contain</a:t>
            </a:r>
            <a:r>
              <a:rPr lang="en-US" baseline="0" dirty="0" smtClean="0"/>
              <a:t> the five elements above</a:t>
            </a: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21</a:t>
            </a:fld>
            <a:endParaRPr lang="en-US"/>
          </a:p>
        </p:txBody>
      </p:sp>
    </p:spTree>
    <p:extLst>
      <p:ext uri="{BB962C8B-B14F-4D97-AF65-F5344CB8AC3E}">
        <p14:creationId xmlns:p14="http://schemas.microsoft.com/office/powerpoint/2010/main" val="3608745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3</a:t>
            </a:fld>
            <a:endParaRPr lang="en-US" dirty="0"/>
          </a:p>
        </p:txBody>
      </p:sp>
    </p:spTree>
    <p:extLst>
      <p:ext uri="{BB962C8B-B14F-4D97-AF65-F5344CB8AC3E}">
        <p14:creationId xmlns:p14="http://schemas.microsoft.com/office/powerpoint/2010/main" val="6459025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Davis-Spell out each parties’ responsibility</a:t>
            </a:r>
          </a:p>
          <a:p>
            <a:r>
              <a:rPr lang="en-US" dirty="0" smtClean="0"/>
              <a:t>Build</a:t>
            </a:r>
            <a:r>
              <a:rPr lang="en-US" baseline="0" dirty="0" smtClean="0"/>
              <a:t> relationships with additional people in partner’s organization.  High turnover can lead to failures</a:t>
            </a:r>
          </a:p>
          <a:p>
            <a:r>
              <a:rPr lang="en-US" baseline="0" dirty="0" smtClean="0"/>
              <a:t>Set early goals and meet them to build trust and add momentum to the project</a:t>
            </a:r>
          </a:p>
          <a:p>
            <a:r>
              <a:rPr lang="en-US" baseline="0" dirty="0" smtClean="0"/>
              <a:t>Let people from both organizations know about the partnership.  This </a:t>
            </a: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22</a:t>
            </a:fld>
            <a:endParaRPr lang="en-US"/>
          </a:p>
        </p:txBody>
      </p:sp>
    </p:spTree>
    <p:extLst>
      <p:ext uri="{BB962C8B-B14F-4D97-AF65-F5344CB8AC3E}">
        <p14:creationId xmlns:p14="http://schemas.microsoft.com/office/powerpoint/2010/main" val="10606896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23</a:t>
            </a:fld>
            <a:endParaRPr lang="en-US"/>
          </a:p>
        </p:txBody>
      </p:sp>
    </p:spTree>
    <p:extLst>
      <p:ext uri="{BB962C8B-B14F-4D97-AF65-F5344CB8AC3E}">
        <p14:creationId xmlns:p14="http://schemas.microsoft.com/office/powerpoint/2010/main" val="42569330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Alyson-Reference Sheet-Mandated for all CTE programs in Indiana</a:t>
            </a:r>
            <a:r>
              <a:rPr lang="en-US" baseline="0" dirty="0" smtClean="0"/>
              <a:t> </a:t>
            </a:r>
          </a:p>
          <a:p>
            <a:r>
              <a:rPr lang="en-US" baseline="0" dirty="0" smtClean="0"/>
              <a:t>Your advisory board should be your biggest supporter in garnering community support</a:t>
            </a:r>
          </a:p>
          <a:p>
            <a:r>
              <a:rPr lang="en-US" baseline="0" dirty="0" smtClean="0"/>
              <a:t>Keep them in the loop for major expenditure and capital projects that effect their area</a:t>
            </a:r>
          </a:p>
          <a:p>
            <a:r>
              <a:rPr lang="en-US" baseline="0" dirty="0" smtClean="0"/>
              <a:t>There should be an ongoing discussion on trends, curriculum, standards</a:t>
            </a: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24</a:t>
            </a:fld>
            <a:endParaRPr lang="en-US"/>
          </a:p>
        </p:txBody>
      </p:sp>
    </p:spTree>
    <p:extLst>
      <p:ext uri="{BB962C8B-B14F-4D97-AF65-F5344CB8AC3E}">
        <p14:creationId xmlns:p14="http://schemas.microsoft.com/office/powerpoint/2010/main" val="555666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Alyson-reference sheet</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25</a:t>
            </a:fld>
            <a:endParaRPr lang="en-US"/>
          </a:p>
        </p:txBody>
      </p:sp>
    </p:spTree>
    <p:extLst>
      <p:ext uri="{BB962C8B-B14F-4D97-AF65-F5344CB8AC3E}">
        <p14:creationId xmlns:p14="http://schemas.microsoft.com/office/powerpoint/2010/main" val="29483048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Alyson-reference sheet-This strategy builds students’ skills and knowledge in their chosen career path or furthers their study within the area of interest. A standards based training plan is developed by the student, teacher, and workplace mentor to guide the student’s work based learning experiences and assist in evaluating achievement and performance, whether WBL is a stand-alone course or a component of a discipline-specific CTE course.</a:t>
            </a:r>
          </a:p>
          <a:p>
            <a:endParaRPr lang="en-US" dirty="0"/>
          </a:p>
        </p:txBody>
      </p:sp>
      <p:sp>
        <p:nvSpPr>
          <p:cNvPr id="4" name="Slide Number Placeholder 3"/>
          <p:cNvSpPr>
            <a:spLocks noGrp="1"/>
          </p:cNvSpPr>
          <p:nvPr>
            <p:ph type="sldNum" sz="quarter" idx="10"/>
          </p:nvPr>
        </p:nvSpPr>
        <p:spPr/>
        <p:txBody>
          <a:bodyPr/>
          <a:lstStyle/>
          <a:p>
            <a:fld id="{4DE24D69-AC61-4A0F-9882-680D67F13222}" type="slidenum">
              <a:rPr lang="en-US" smtClean="0"/>
              <a:t>26</a:t>
            </a:fld>
            <a:endParaRPr lang="en-US"/>
          </a:p>
        </p:txBody>
      </p:sp>
    </p:spTree>
    <p:extLst>
      <p:ext uri="{BB962C8B-B14F-4D97-AF65-F5344CB8AC3E}">
        <p14:creationId xmlns:p14="http://schemas.microsoft.com/office/powerpoint/2010/main" val="7661139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Alyson-Identify</a:t>
            </a:r>
            <a:r>
              <a:rPr lang="en-US" baseline="0" dirty="0" smtClean="0"/>
              <a:t> activities for each part of the progression</a:t>
            </a:r>
            <a:endParaRPr lang="en-US" dirty="0"/>
          </a:p>
        </p:txBody>
      </p:sp>
      <p:sp>
        <p:nvSpPr>
          <p:cNvPr id="4" name="Slide Number Placeholder 3"/>
          <p:cNvSpPr>
            <a:spLocks noGrp="1"/>
          </p:cNvSpPr>
          <p:nvPr>
            <p:ph type="sldNum" sz="quarter" idx="10"/>
          </p:nvPr>
        </p:nvSpPr>
        <p:spPr/>
        <p:txBody>
          <a:bodyPr/>
          <a:lstStyle/>
          <a:p>
            <a:fld id="{4DE24D69-AC61-4A0F-9882-680D67F13222}" type="slidenum">
              <a:rPr lang="en-US" smtClean="0"/>
              <a:t>27</a:t>
            </a:fld>
            <a:endParaRPr lang="en-US"/>
          </a:p>
        </p:txBody>
      </p:sp>
    </p:spTree>
    <p:extLst>
      <p:ext uri="{BB962C8B-B14F-4D97-AF65-F5344CB8AC3E}">
        <p14:creationId xmlns:p14="http://schemas.microsoft.com/office/powerpoint/2010/main" val="15321276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28</a:t>
            </a:fld>
            <a:endParaRPr lang="en-US"/>
          </a:p>
        </p:txBody>
      </p:sp>
    </p:spTree>
    <p:extLst>
      <p:ext uri="{BB962C8B-B14F-4D97-AF65-F5344CB8AC3E}">
        <p14:creationId xmlns:p14="http://schemas.microsoft.com/office/powerpoint/2010/main" val="24256885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29</a:t>
            </a:fld>
            <a:endParaRPr lang="en-US"/>
          </a:p>
        </p:txBody>
      </p:sp>
    </p:spTree>
    <p:extLst>
      <p:ext uri="{BB962C8B-B14F-4D97-AF65-F5344CB8AC3E}">
        <p14:creationId xmlns:p14="http://schemas.microsoft.com/office/powerpoint/2010/main" val="3336264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Alyson-Look up on resources</a:t>
            </a:r>
            <a:endParaRPr lang="en-US" dirty="0"/>
          </a:p>
        </p:txBody>
      </p:sp>
      <p:sp>
        <p:nvSpPr>
          <p:cNvPr id="4" name="Slide Number Placeholder 3"/>
          <p:cNvSpPr>
            <a:spLocks noGrp="1"/>
          </p:cNvSpPr>
          <p:nvPr>
            <p:ph type="sldNum" sz="quarter" idx="10"/>
          </p:nvPr>
        </p:nvSpPr>
        <p:spPr/>
        <p:txBody>
          <a:bodyPr/>
          <a:lstStyle/>
          <a:p>
            <a:fld id="{4DE24D69-AC61-4A0F-9882-680D67F13222}" type="slidenum">
              <a:rPr lang="en-US" smtClean="0"/>
              <a:t>30</a:t>
            </a:fld>
            <a:endParaRPr lang="en-US"/>
          </a:p>
        </p:txBody>
      </p:sp>
    </p:spTree>
    <p:extLst>
      <p:ext uri="{BB962C8B-B14F-4D97-AF65-F5344CB8AC3E}">
        <p14:creationId xmlns:p14="http://schemas.microsoft.com/office/powerpoint/2010/main" val="39617944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Alyson</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31</a:t>
            </a:fld>
            <a:endParaRPr lang="en-US"/>
          </a:p>
        </p:txBody>
      </p:sp>
    </p:spTree>
    <p:extLst>
      <p:ext uri="{BB962C8B-B14F-4D97-AF65-F5344CB8AC3E}">
        <p14:creationId xmlns:p14="http://schemas.microsoft.com/office/powerpoint/2010/main" val="3090605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4</a:t>
            </a:fld>
            <a:endParaRPr lang="en-US" dirty="0"/>
          </a:p>
        </p:txBody>
      </p:sp>
    </p:spTree>
    <p:extLst>
      <p:ext uri="{BB962C8B-B14F-4D97-AF65-F5344CB8AC3E}">
        <p14:creationId xmlns:p14="http://schemas.microsoft.com/office/powerpoint/2010/main" val="20923855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Davis-It’s easy for funds to get redirected.</a:t>
            </a:r>
            <a:r>
              <a:rPr lang="en-US" baseline="0" dirty="0" smtClean="0"/>
              <a:t>  Ask for specific materials or items to avoid this.</a:t>
            </a:r>
          </a:p>
          <a:p>
            <a:r>
              <a:rPr lang="en-US" baseline="0" dirty="0" smtClean="0"/>
              <a:t>Be specific not “I need automotive shop stuff” but rather I need a case of oil, I need 10 tool trays, etc.</a:t>
            </a:r>
          </a:p>
          <a:p>
            <a:r>
              <a:rPr lang="en-US" baseline="0" dirty="0" smtClean="0"/>
              <a:t>If other programs in your area make it a joint request.  </a:t>
            </a:r>
          </a:p>
          <a:p>
            <a:r>
              <a:rPr lang="en-US" baseline="0" dirty="0" smtClean="0"/>
              <a:t>Ask partners if their vendors can support your work.</a:t>
            </a: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32</a:t>
            </a:fld>
            <a:endParaRPr lang="en-US"/>
          </a:p>
        </p:txBody>
      </p:sp>
    </p:spTree>
    <p:extLst>
      <p:ext uri="{BB962C8B-B14F-4D97-AF65-F5344CB8AC3E}">
        <p14:creationId xmlns:p14="http://schemas.microsoft.com/office/powerpoint/2010/main" val="1201369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5</a:t>
            </a:fld>
            <a:endParaRPr lang="en-US" dirty="0"/>
          </a:p>
        </p:txBody>
      </p:sp>
    </p:spTree>
    <p:extLst>
      <p:ext uri="{BB962C8B-B14F-4D97-AF65-F5344CB8AC3E}">
        <p14:creationId xmlns:p14="http://schemas.microsoft.com/office/powerpoint/2010/main" val="3650901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Davis-About</a:t>
            </a:r>
            <a:r>
              <a:rPr lang="en-US" baseline="0" dirty="0" smtClean="0"/>
              <a:t> 20 percent of the workforce will retire in the next decade</a:t>
            </a:r>
          </a:p>
          <a:p>
            <a:r>
              <a:rPr lang="en-US" baseline="0" dirty="0" smtClean="0"/>
              <a:t>Businesses say students do not have the skills for entry level positions</a:t>
            </a:r>
          </a:p>
          <a:p>
            <a:r>
              <a:rPr lang="en-US" baseline="0" dirty="0" smtClean="0"/>
              <a:t>They can’t build an effective pool of workers without Education’s help</a:t>
            </a:r>
          </a:p>
          <a:p>
            <a:r>
              <a:rPr lang="en-US" baseline="0" dirty="0" smtClean="0"/>
              <a:t>Smaller budgets are the “new reality” for schools </a:t>
            </a: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6</a:t>
            </a:fld>
            <a:endParaRPr lang="en-US" dirty="0"/>
          </a:p>
        </p:txBody>
      </p:sp>
    </p:spTree>
    <p:extLst>
      <p:ext uri="{BB962C8B-B14F-4D97-AF65-F5344CB8AC3E}">
        <p14:creationId xmlns:p14="http://schemas.microsoft.com/office/powerpoint/2010/main" val="24989796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Davis-When starting conversations about partnerships the first discussion should be on expected outcomes for students.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7</a:t>
            </a:fld>
            <a:endParaRPr lang="en-US" dirty="0"/>
          </a:p>
        </p:txBody>
      </p:sp>
    </p:spTree>
    <p:extLst>
      <p:ext uri="{BB962C8B-B14F-4D97-AF65-F5344CB8AC3E}">
        <p14:creationId xmlns:p14="http://schemas.microsoft.com/office/powerpoint/2010/main" val="63362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Davis-Partnerships</a:t>
            </a:r>
            <a:r>
              <a:rPr lang="en-US" baseline="0" dirty="0" smtClean="0"/>
              <a:t> allow instructors to remain up to date in their industries</a:t>
            </a:r>
          </a:p>
          <a:p>
            <a:r>
              <a:rPr lang="en-US" baseline="0" dirty="0" smtClean="0"/>
              <a:t>The support partners provide can supplement school resources</a:t>
            </a:r>
          </a:p>
          <a:p>
            <a:r>
              <a:rPr lang="en-US" baseline="0" dirty="0" smtClean="0"/>
              <a:t>Teachers connected to the community increase their knowledge, thus their confidence </a:t>
            </a:r>
          </a:p>
          <a:p>
            <a:endParaRPr lang="en-US" dirty="0"/>
          </a:p>
        </p:txBody>
      </p:sp>
      <p:sp>
        <p:nvSpPr>
          <p:cNvPr id="4" name="Slide Number Placeholder 3"/>
          <p:cNvSpPr>
            <a:spLocks noGrp="1"/>
          </p:cNvSpPr>
          <p:nvPr>
            <p:ph type="sldNum" sz="quarter" idx="10"/>
          </p:nvPr>
        </p:nvSpPr>
        <p:spPr/>
        <p:txBody>
          <a:bodyPr/>
          <a:lstStyle/>
          <a:p>
            <a:fld id="{1ACD3BCF-6812-4524-A0B1-DFA316E38BEF}" type="slidenum">
              <a:rPr lang="en-US" smtClean="0"/>
              <a:t>8</a:t>
            </a:fld>
            <a:endParaRPr lang="en-US" dirty="0"/>
          </a:p>
        </p:txBody>
      </p:sp>
    </p:spTree>
    <p:extLst>
      <p:ext uri="{BB962C8B-B14F-4D97-AF65-F5344CB8AC3E}">
        <p14:creationId xmlns:p14="http://schemas.microsoft.com/office/powerpoint/2010/main" val="3064758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9</a:t>
            </a:fld>
            <a:endParaRPr lang="en-US" dirty="0"/>
          </a:p>
        </p:txBody>
      </p:sp>
    </p:spTree>
    <p:extLst>
      <p:ext uri="{BB962C8B-B14F-4D97-AF65-F5344CB8AC3E}">
        <p14:creationId xmlns:p14="http://schemas.microsoft.com/office/powerpoint/2010/main" val="2559077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Davis</a:t>
            </a:r>
            <a:endParaRPr lang="en-US" dirty="0"/>
          </a:p>
        </p:txBody>
      </p:sp>
      <p:sp>
        <p:nvSpPr>
          <p:cNvPr id="4" name="Slide Number Placeholder 3"/>
          <p:cNvSpPr>
            <a:spLocks noGrp="1"/>
          </p:cNvSpPr>
          <p:nvPr>
            <p:ph type="sldNum" sz="quarter" idx="10"/>
          </p:nvPr>
        </p:nvSpPr>
        <p:spPr/>
        <p:txBody>
          <a:bodyPr/>
          <a:lstStyle/>
          <a:p>
            <a:fld id="{8677D0DA-8DB2-4500-A0BD-AADBAB739048}" type="slidenum">
              <a:rPr lang="en-US" smtClean="0"/>
              <a:t>10</a:t>
            </a:fld>
            <a:endParaRPr lang="en-US"/>
          </a:p>
        </p:txBody>
      </p:sp>
    </p:spTree>
    <p:extLst>
      <p:ext uri="{BB962C8B-B14F-4D97-AF65-F5344CB8AC3E}">
        <p14:creationId xmlns:p14="http://schemas.microsoft.com/office/powerpoint/2010/main" val="1031280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12122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354051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201145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334800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F13A40-4C44-784C-8738-DE31C57F43DD}"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588327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F13A40-4C44-784C-8738-DE31C57F43DD}"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004052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F13A40-4C44-784C-8738-DE31C57F43DD}" type="datetimeFigureOut">
              <a:rPr lang="en-US" smtClean="0"/>
              <a:t>9/20/2017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80087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F13A40-4C44-784C-8738-DE31C57F43DD}" type="datetimeFigureOut">
              <a:rPr lang="en-US" smtClean="0"/>
              <a:t>9/20/2017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931179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13A40-4C44-784C-8738-DE31C57F43DD}" type="datetimeFigureOut">
              <a:rPr lang="en-US" smtClean="0"/>
              <a:t>9/20/2017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614974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13A40-4C44-784C-8738-DE31C57F43DD}"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830623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13A40-4C44-784C-8738-DE31C57F43DD}"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651744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13A40-4C44-784C-8738-DE31C57F43DD}" type="datetimeFigureOut">
              <a:rPr lang="en-US" smtClean="0"/>
              <a:t>9/20/2017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698A8-0906-0941-9D5C-4E77C86C11E3}" type="slidenum">
              <a:rPr lang="en-US" smtClean="0"/>
              <a:t>‹#›</a:t>
            </a:fld>
            <a:endParaRPr lang="en-US"/>
          </a:p>
        </p:txBody>
      </p:sp>
    </p:spTree>
    <p:extLst>
      <p:ext uri="{BB962C8B-B14F-4D97-AF65-F5344CB8AC3E}">
        <p14:creationId xmlns:p14="http://schemas.microsoft.com/office/powerpoint/2010/main" val="1517500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www.doe.in.gov/cte/work-based-learnin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036320" y="1317435"/>
            <a:ext cx="9144000" cy="2387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b="0" kern="1200">
                <a:solidFill>
                  <a:schemeClr val="tx1"/>
                </a:solidFill>
                <a:effectLst>
                  <a:outerShdw blurRad="38100" dist="38100" dir="2700000" algn="tl">
                    <a:srgbClr val="000000">
                      <a:alpha val="43137"/>
                    </a:srgbClr>
                  </a:outerShdw>
                </a:effectLst>
                <a:latin typeface="+mn-lt"/>
                <a:ea typeface="+mj-ea"/>
                <a:cs typeface="+mj-cs"/>
              </a:defRPr>
            </a:lvl1pPr>
          </a:lstStyle>
          <a:p>
            <a:r>
              <a:rPr lang="en-US" b="1" dirty="0" smtClean="0"/>
              <a:t>Improving Your Program Through Partnerships</a:t>
            </a:r>
            <a:endParaRPr lang="en-US" b="1" dirty="0"/>
          </a:p>
        </p:txBody>
      </p:sp>
      <p:sp>
        <p:nvSpPr>
          <p:cNvPr id="11" name="Subtitle 2"/>
          <p:cNvSpPr txBox="1">
            <a:spLocks/>
          </p:cNvSpPr>
          <p:nvPr/>
        </p:nvSpPr>
        <p:spPr>
          <a:xfrm>
            <a:off x="1182624" y="3705035"/>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smtClean="0"/>
              <a:t>Alyson McIntyre-Reiger</a:t>
            </a:r>
          </a:p>
          <a:p>
            <a:r>
              <a:rPr lang="en-US" dirty="0" smtClean="0"/>
              <a:t>Davis Moore</a:t>
            </a:r>
            <a:endParaRPr lang="en-US" dirty="0"/>
          </a:p>
        </p:txBody>
      </p:sp>
    </p:spTree>
    <p:extLst>
      <p:ext uri="{BB962C8B-B14F-4D97-AF65-F5344CB8AC3E}">
        <p14:creationId xmlns:p14="http://schemas.microsoft.com/office/powerpoint/2010/main" val="4170045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092" y="-128953"/>
            <a:ext cx="10849708" cy="1819642"/>
          </a:xfrm>
        </p:spPr>
        <p:txBody>
          <a:bodyPr>
            <a:normAutofit/>
          </a:bodyPr>
          <a:lstStyle/>
          <a:p>
            <a:pPr algn="ctr"/>
            <a:r>
              <a:rPr lang="en-US" sz="4800" b="1" dirty="0" smtClean="0"/>
              <a:t>Graduation Rate</a:t>
            </a:r>
            <a:endParaRPr lang="en-US" sz="48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59369063"/>
              </p:ext>
            </p:extLst>
          </p:nvPr>
        </p:nvGraphicFramePr>
        <p:xfrm>
          <a:off x="685800" y="1301262"/>
          <a:ext cx="10415954" cy="48064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196201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28" y="459541"/>
            <a:ext cx="9684913" cy="920925"/>
          </a:xfrm>
        </p:spPr>
        <p:txBody>
          <a:bodyPr>
            <a:normAutofit fontScale="90000"/>
          </a:bodyPr>
          <a:lstStyle/>
          <a:p>
            <a:pPr algn="ctr"/>
            <a:r>
              <a:rPr lang="en-US" sz="4800" b="1" dirty="0" smtClean="0"/>
              <a:t>Benefits to Business/Community Partners</a:t>
            </a:r>
            <a:endParaRPr lang="en-US" sz="4800" b="1" dirty="0"/>
          </a:p>
        </p:txBody>
      </p:sp>
      <p:sp>
        <p:nvSpPr>
          <p:cNvPr id="3" name="Content Placeholder 2"/>
          <p:cNvSpPr>
            <a:spLocks noGrp="1"/>
          </p:cNvSpPr>
          <p:nvPr>
            <p:ph idx="1"/>
          </p:nvPr>
        </p:nvSpPr>
        <p:spPr>
          <a:xfrm>
            <a:off x="838200" y="1987902"/>
            <a:ext cx="6050879" cy="5124419"/>
          </a:xfrm>
        </p:spPr>
        <p:txBody>
          <a:bodyPr>
            <a:normAutofit/>
          </a:bodyPr>
          <a:lstStyle/>
          <a:p>
            <a:r>
              <a:rPr lang="en-US" sz="3500" dirty="0" smtClean="0"/>
              <a:t>Attract new </a:t>
            </a:r>
            <a:r>
              <a:rPr lang="en-US" sz="3500" dirty="0"/>
              <a:t>c</a:t>
            </a:r>
            <a:r>
              <a:rPr lang="en-US" sz="3500" dirty="0" smtClean="0"/>
              <a:t>ustomers</a:t>
            </a:r>
          </a:p>
          <a:p>
            <a:r>
              <a:rPr lang="en-US" sz="3500" dirty="0" smtClean="0"/>
              <a:t>Premium pricing</a:t>
            </a:r>
          </a:p>
          <a:p>
            <a:r>
              <a:rPr lang="en-US" sz="3500" dirty="0" smtClean="0"/>
              <a:t>Brand strength </a:t>
            </a:r>
          </a:p>
          <a:p>
            <a:r>
              <a:rPr lang="en-US" sz="3500" dirty="0" smtClean="0"/>
              <a:t>Potential customer </a:t>
            </a:r>
            <a:r>
              <a:rPr lang="en-US" sz="3500" dirty="0"/>
              <a:t>o</a:t>
            </a:r>
            <a:r>
              <a:rPr lang="en-US" sz="3500" dirty="0" smtClean="0"/>
              <a:t>utreach</a:t>
            </a:r>
          </a:p>
          <a:p>
            <a:r>
              <a:rPr lang="en-US" sz="3500" dirty="0" smtClean="0"/>
              <a:t>Social influence</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90191" y="2327564"/>
            <a:ext cx="2084764" cy="2283952"/>
          </a:xfrm>
          <a:prstGeom prst="rect">
            <a:avLst/>
          </a:prstGeom>
          <a:ln>
            <a:solidFill>
              <a:schemeClr val="tx1"/>
            </a:solidFill>
          </a:ln>
        </p:spPr>
      </p:pic>
    </p:spTree>
    <p:extLst>
      <p:ext uri="{BB962C8B-B14F-4D97-AF65-F5344CB8AC3E}">
        <p14:creationId xmlns:p14="http://schemas.microsoft.com/office/powerpoint/2010/main" val="33751300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30543" cy="680697"/>
          </a:xfrm>
        </p:spPr>
        <p:txBody>
          <a:bodyPr>
            <a:noAutofit/>
          </a:bodyPr>
          <a:lstStyle/>
          <a:p>
            <a:pPr algn="ctr"/>
            <a:r>
              <a:rPr lang="en-US" sz="4800" b="1" dirty="0" smtClean="0"/>
              <a:t>Work Credentials</a:t>
            </a:r>
            <a:endParaRPr lang="en-US" sz="4800" b="1" dirty="0"/>
          </a:p>
        </p:txBody>
      </p:sp>
      <p:pic>
        <p:nvPicPr>
          <p:cNvPr id="14" name="Content Placeholder 13"/>
          <p:cNvPicPr>
            <a:picLocks noGrp="1" noChangeAspect="1"/>
          </p:cNvPicPr>
          <p:nvPr>
            <p:ph idx="1"/>
          </p:nvPr>
        </p:nvPicPr>
        <p:blipFill>
          <a:blip r:embed="rId3"/>
          <a:stretch>
            <a:fillRect/>
          </a:stretch>
        </p:blipFill>
        <p:spPr>
          <a:xfrm>
            <a:off x="1033886" y="1045822"/>
            <a:ext cx="10766092" cy="4721931"/>
          </a:xfrm>
          <a:prstGeom prst="rect">
            <a:avLst/>
          </a:prstGeom>
        </p:spPr>
      </p:pic>
      <p:sp>
        <p:nvSpPr>
          <p:cNvPr id="5" name="Rectangle 8"/>
          <p:cNvSpPr>
            <a:spLocks noChangeArrowheads="1"/>
          </p:cNvSpPr>
          <p:nvPr/>
        </p:nvSpPr>
        <p:spPr bwMode="auto">
          <a:xfrm>
            <a:off x="317241" y="-108914"/>
            <a:ext cx="65" cy="1741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952200" rIns="0" bIns="177744"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Calibri" panose="020F0502020204030204" pitchFamily="34" charset="0"/>
              </a:rPr>
              <a:t/>
            </a:r>
            <a:br>
              <a:rPr kumimoji="0" lang="en-US" altLang="en-US" sz="6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Calibri" panose="020F0502020204030204" pitchFamily="34" charset="0"/>
              </a:rPr>
            </a:br>
            <a:endParaRPr kumimoji="0" lang="en-US" altLang="en-US" sz="15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257046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Step One: Finding a Partner</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775327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Finding Partners</a:t>
            </a:r>
            <a:endParaRPr lang="en-US" sz="4800" b="1" dirty="0"/>
          </a:p>
        </p:txBody>
      </p:sp>
      <p:sp>
        <p:nvSpPr>
          <p:cNvPr id="3" name="Content Placeholder 2"/>
          <p:cNvSpPr>
            <a:spLocks noGrp="1"/>
          </p:cNvSpPr>
          <p:nvPr>
            <p:ph idx="1"/>
          </p:nvPr>
        </p:nvSpPr>
        <p:spPr>
          <a:xfrm>
            <a:off x="923259" y="1400322"/>
            <a:ext cx="6306879" cy="4351338"/>
          </a:xfrm>
        </p:spPr>
        <p:txBody>
          <a:bodyPr>
            <a:noAutofit/>
          </a:bodyPr>
          <a:lstStyle/>
          <a:p>
            <a:r>
              <a:rPr lang="en-US" sz="3200" dirty="0" smtClean="0"/>
              <a:t>Focus on “Warm Calls”</a:t>
            </a:r>
          </a:p>
          <a:p>
            <a:r>
              <a:rPr lang="en-US" sz="3200" dirty="0" smtClean="0"/>
              <a:t>Develop a target </a:t>
            </a:r>
            <a:r>
              <a:rPr lang="en-US" sz="3200" dirty="0"/>
              <a:t>l</a:t>
            </a:r>
            <a:r>
              <a:rPr lang="en-US" sz="3200" dirty="0" smtClean="0"/>
              <a:t>ist</a:t>
            </a:r>
          </a:p>
          <a:p>
            <a:r>
              <a:rPr lang="en-US" sz="3200" dirty="0" smtClean="0"/>
              <a:t>Personal network</a:t>
            </a:r>
          </a:p>
          <a:p>
            <a:r>
              <a:rPr lang="en-US" sz="3200" dirty="0" smtClean="0"/>
              <a:t>Professional network</a:t>
            </a:r>
          </a:p>
          <a:p>
            <a:r>
              <a:rPr lang="en-US" sz="3200" dirty="0" smtClean="0"/>
              <a:t>Vendors</a:t>
            </a:r>
          </a:p>
          <a:p>
            <a:r>
              <a:rPr lang="en-US" sz="3200" dirty="0" smtClean="0"/>
              <a:t>Parents</a:t>
            </a:r>
          </a:p>
          <a:p>
            <a:r>
              <a:rPr lang="en-US" sz="3200" dirty="0" smtClean="0"/>
              <a:t>Advisory board </a:t>
            </a:r>
            <a:r>
              <a:rPr lang="en-US" sz="3200" dirty="0"/>
              <a:t>m</a:t>
            </a:r>
            <a:r>
              <a:rPr lang="en-US" sz="3200" dirty="0" smtClean="0"/>
              <a:t>embers</a:t>
            </a:r>
          </a:p>
          <a:p>
            <a:r>
              <a:rPr lang="en-US" sz="3200" dirty="0" smtClean="0"/>
              <a:t>Professional organizations </a:t>
            </a:r>
            <a:endParaRPr lang="en-US" sz="32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59931" y="2080805"/>
            <a:ext cx="3562832" cy="2693213"/>
          </a:xfrm>
          <a:prstGeom prst="rect">
            <a:avLst/>
          </a:prstGeom>
          <a:ln>
            <a:solidFill>
              <a:schemeClr val="tx1"/>
            </a:solidFill>
          </a:ln>
        </p:spPr>
      </p:pic>
    </p:spTree>
    <p:extLst>
      <p:ext uri="{BB962C8B-B14F-4D97-AF65-F5344CB8AC3E}">
        <p14:creationId xmlns:p14="http://schemas.microsoft.com/office/powerpoint/2010/main" val="36190649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Connecting with Partners</a:t>
            </a:r>
            <a:endParaRPr lang="en-US" b="1" dirty="0"/>
          </a:p>
        </p:txBody>
      </p:sp>
      <p:sp>
        <p:nvSpPr>
          <p:cNvPr id="3" name="Content Placeholder 2"/>
          <p:cNvSpPr>
            <a:spLocks noGrp="1"/>
          </p:cNvSpPr>
          <p:nvPr>
            <p:ph idx="1"/>
          </p:nvPr>
        </p:nvSpPr>
        <p:spPr>
          <a:xfrm>
            <a:off x="1033272" y="1386712"/>
            <a:ext cx="10652760" cy="4864735"/>
          </a:xfrm>
        </p:spPr>
        <p:txBody>
          <a:bodyPr>
            <a:normAutofit/>
          </a:bodyPr>
          <a:lstStyle/>
          <a:p>
            <a:pPr marL="0" indent="0">
              <a:buNone/>
            </a:pPr>
            <a:r>
              <a:rPr lang="en-US" sz="4600" dirty="0" smtClean="0"/>
              <a:t>There are  </a:t>
            </a:r>
            <a:r>
              <a:rPr lang="en-US" sz="4600" b="1" dirty="0" smtClean="0">
                <a:solidFill>
                  <a:srgbClr val="FF0000"/>
                </a:solidFill>
              </a:rPr>
              <a:t>4</a:t>
            </a:r>
            <a:r>
              <a:rPr lang="en-US" sz="4600" dirty="0" smtClean="0">
                <a:solidFill>
                  <a:srgbClr val="FF0000"/>
                </a:solidFill>
              </a:rPr>
              <a:t> </a:t>
            </a:r>
            <a:r>
              <a:rPr lang="en-US" sz="4600" dirty="0" smtClean="0"/>
              <a:t>critical components:</a:t>
            </a:r>
            <a:endParaRPr lang="en-US" sz="3900" b="1" dirty="0" smtClean="0"/>
          </a:p>
          <a:p>
            <a:pPr marL="514350" indent="-514350">
              <a:lnSpc>
                <a:spcPct val="120000"/>
              </a:lnSpc>
              <a:buAutoNum type="arabicPeriod"/>
            </a:pPr>
            <a:r>
              <a:rPr lang="en-US" sz="3500" dirty="0" smtClean="0"/>
              <a:t>The Introduction</a:t>
            </a:r>
          </a:p>
          <a:p>
            <a:pPr marL="514350" indent="-514350">
              <a:lnSpc>
                <a:spcPct val="120000"/>
              </a:lnSpc>
              <a:buAutoNum type="arabicPeriod"/>
            </a:pPr>
            <a:r>
              <a:rPr lang="en-US" sz="3500" dirty="0" smtClean="0"/>
              <a:t>Learn about Them</a:t>
            </a:r>
          </a:p>
          <a:p>
            <a:pPr marL="514350" indent="-514350">
              <a:lnSpc>
                <a:spcPct val="120000"/>
              </a:lnSpc>
              <a:buAutoNum type="arabicPeriod"/>
            </a:pPr>
            <a:r>
              <a:rPr lang="en-US" sz="3500" dirty="0" smtClean="0"/>
              <a:t>Educate Them</a:t>
            </a:r>
          </a:p>
          <a:p>
            <a:pPr marL="514350" indent="-514350">
              <a:lnSpc>
                <a:spcPct val="120000"/>
              </a:lnSpc>
              <a:buAutoNum type="arabicPeriod"/>
            </a:pPr>
            <a:r>
              <a:rPr lang="en-US" sz="3500" dirty="0" smtClean="0"/>
              <a:t>Get on the Same Team</a:t>
            </a:r>
            <a:endParaRPr lang="en-US" sz="3500" dirty="0"/>
          </a:p>
        </p:txBody>
      </p:sp>
    </p:spTree>
    <p:extLst>
      <p:ext uri="{BB962C8B-B14F-4D97-AF65-F5344CB8AC3E}">
        <p14:creationId xmlns:p14="http://schemas.microsoft.com/office/powerpoint/2010/main" val="20033424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Connecting with Partners</a:t>
            </a:r>
          </a:p>
        </p:txBody>
      </p:sp>
      <p:sp>
        <p:nvSpPr>
          <p:cNvPr id="3" name="Content Placeholder 2"/>
          <p:cNvSpPr>
            <a:spLocks noGrp="1"/>
          </p:cNvSpPr>
          <p:nvPr>
            <p:ph idx="1"/>
          </p:nvPr>
        </p:nvSpPr>
        <p:spPr>
          <a:xfrm>
            <a:off x="475487" y="1825625"/>
            <a:ext cx="9988157" cy="4351338"/>
          </a:xfrm>
        </p:spPr>
        <p:txBody>
          <a:bodyPr>
            <a:normAutofit/>
          </a:bodyPr>
          <a:lstStyle/>
          <a:p>
            <a:pPr marL="0" indent="0">
              <a:buNone/>
            </a:pPr>
            <a:r>
              <a:rPr lang="en-US" sz="4300" b="1" dirty="0" smtClean="0"/>
              <a:t>The Introduction:</a:t>
            </a:r>
          </a:p>
          <a:p>
            <a:pPr marL="0" indent="0">
              <a:lnSpc>
                <a:spcPct val="110000"/>
              </a:lnSpc>
              <a:buNone/>
            </a:pPr>
            <a:r>
              <a:rPr lang="en-US" sz="4000" dirty="0" smtClean="0"/>
              <a:t>	</a:t>
            </a:r>
            <a:r>
              <a:rPr lang="en-US" sz="4100" dirty="0" smtClean="0"/>
              <a:t>- </a:t>
            </a:r>
            <a:r>
              <a:rPr lang="en-US" sz="3500" dirty="0" smtClean="0"/>
              <a:t>Leverage existing relationships</a:t>
            </a:r>
          </a:p>
          <a:p>
            <a:pPr marL="0" indent="0">
              <a:lnSpc>
                <a:spcPct val="110000"/>
              </a:lnSpc>
              <a:buNone/>
            </a:pPr>
            <a:r>
              <a:rPr lang="en-US" sz="3500" dirty="0"/>
              <a:t>	</a:t>
            </a:r>
            <a:r>
              <a:rPr lang="en-US" sz="3500" dirty="0" smtClean="0"/>
              <a:t>- Have industry </a:t>
            </a:r>
            <a:r>
              <a:rPr lang="en-US" sz="3500" dirty="0"/>
              <a:t>p</a:t>
            </a:r>
            <a:r>
              <a:rPr lang="en-US" sz="3500" dirty="0" smtClean="0"/>
              <a:t>eer </a:t>
            </a:r>
            <a:r>
              <a:rPr lang="en-US" sz="3500" dirty="0"/>
              <a:t>c</a:t>
            </a:r>
            <a:r>
              <a:rPr lang="en-US" sz="3500" dirty="0" smtClean="0"/>
              <a:t>onnection at first </a:t>
            </a:r>
            <a:r>
              <a:rPr lang="en-US" sz="3500" dirty="0"/>
              <a:t>m</a:t>
            </a:r>
            <a:r>
              <a:rPr lang="en-US" sz="3500" dirty="0" smtClean="0"/>
              <a:t>eeting</a:t>
            </a:r>
          </a:p>
          <a:p>
            <a:pPr marL="0" indent="0">
              <a:lnSpc>
                <a:spcPct val="110000"/>
              </a:lnSpc>
              <a:buNone/>
            </a:pPr>
            <a:r>
              <a:rPr lang="en-US" sz="3500" dirty="0"/>
              <a:t>	</a:t>
            </a:r>
            <a:r>
              <a:rPr lang="en-US" sz="3500" dirty="0" smtClean="0"/>
              <a:t>- Have initial meeting at partner’s </a:t>
            </a:r>
            <a:r>
              <a:rPr lang="en-US" sz="3500" dirty="0"/>
              <a:t>p</a:t>
            </a:r>
            <a:r>
              <a:rPr lang="en-US" sz="3500" dirty="0" smtClean="0"/>
              <a:t>lace of work</a:t>
            </a:r>
            <a:r>
              <a:rPr lang="en-US" dirty="0"/>
              <a:t>	</a:t>
            </a:r>
            <a:endParaRPr lang="en-US" dirty="0" smtClean="0"/>
          </a:p>
          <a:p>
            <a:pPr marL="0" indent="0">
              <a:buNone/>
            </a:pPr>
            <a:endParaRPr lang="en-US" dirty="0"/>
          </a:p>
        </p:txBody>
      </p:sp>
    </p:spTree>
    <p:extLst>
      <p:ext uri="{BB962C8B-B14F-4D97-AF65-F5344CB8AC3E}">
        <p14:creationId xmlns:p14="http://schemas.microsoft.com/office/powerpoint/2010/main" val="17163907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Connecting with Partners</a:t>
            </a:r>
          </a:p>
        </p:txBody>
      </p:sp>
      <p:sp>
        <p:nvSpPr>
          <p:cNvPr id="3" name="Content Placeholder 2"/>
          <p:cNvSpPr>
            <a:spLocks noGrp="1"/>
          </p:cNvSpPr>
          <p:nvPr>
            <p:ph idx="1"/>
          </p:nvPr>
        </p:nvSpPr>
        <p:spPr>
          <a:xfrm>
            <a:off x="1021080" y="1690688"/>
            <a:ext cx="10515600" cy="4351338"/>
          </a:xfrm>
        </p:spPr>
        <p:txBody>
          <a:bodyPr>
            <a:normAutofit/>
          </a:bodyPr>
          <a:lstStyle/>
          <a:p>
            <a:pPr marL="0" indent="0">
              <a:buNone/>
            </a:pPr>
            <a:r>
              <a:rPr lang="en-US" sz="4000" b="1" dirty="0" smtClean="0"/>
              <a:t>Learn about Partner:</a:t>
            </a:r>
          </a:p>
          <a:p>
            <a:pPr marL="0" indent="0">
              <a:lnSpc>
                <a:spcPct val="100000"/>
              </a:lnSpc>
              <a:buNone/>
            </a:pPr>
            <a:r>
              <a:rPr lang="en-US" sz="3700" dirty="0"/>
              <a:t>	</a:t>
            </a:r>
            <a:r>
              <a:rPr lang="en-US" sz="3700" dirty="0" smtClean="0"/>
              <a:t>- </a:t>
            </a:r>
            <a:r>
              <a:rPr lang="en-US" sz="3500" dirty="0" smtClean="0"/>
              <a:t>Research them beforehand</a:t>
            </a:r>
          </a:p>
          <a:p>
            <a:pPr marL="0" indent="0">
              <a:lnSpc>
                <a:spcPct val="100000"/>
              </a:lnSpc>
              <a:buNone/>
            </a:pPr>
            <a:r>
              <a:rPr lang="en-US" sz="3500" dirty="0"/>
              <a:t>	</a:t>
            </a:r>
            <a:r>
              <a:rPr lang="en-US" sz="3500" dirty="0" smtClean="0"/>
              <a:t>- Ask lots of questions</a:t>
            </a:r>
          </a:p>
          <a:p>
            <a:pPr marL="0" indent="0">
              <a:lnSpc>
                <a:spcPct val="100000"/>
              </a:lnSpc>
              <a:buNone/>
            </a:pPr>
            <a:r>
              <a:rPr lang="en-US" sz="3500" dirty="0"/>
              <a:t>	</a:t>
            </a:r>
            <a:r>
              <a:rPr lang="en-US" sz="3500" dirty="0" smtClean="0"/>
              <a:t>- Be genuinely interested in what they do</a:t>
            </a:r>
            <a:endParaRPr lang="en-US" sz="3500" dirty="0"/>
          </a:p>
        </p:txBody>
      </p:sp>
    </p:spTree>
    <p:extLst>
      <p:ext uri="{BB962C8B-B14F-4D97-AF65-F5344CB8AC3E}">
        <p14:creationId xmlns:p14="http://schemas.microsoft.com/office/powerpoint/2010/main" val="16692452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Connecting with Partners</a:t>
            </a:r>
          </a:p>
        </p:txBody>
      </p:sp>
      <p:sp>
        <p:nvSpPr>
          <p:cNvPr id="3" name="Content Placeholder 2"/>
          <p:cNvSpPr>
            <a:spLocks noGrp="1"/>
          </p:cNvSpPr>
          <p:nvPr>
            <p:ph idx="1"/>
          </p:nvPr>
        </p:nvSpPr>
        <p:spPr/>
        <p:txBody>
          <a:bodyPr>
            <a:normAutofit/>
          </a:bodyPr>
          <a:lstStyle/>
          <a:p>
            <a:pPr marL="0" indent="0">
              <a:buNone/>
            </a:pPr>
            <a:r>
              <a:rPr lang="en-US" sz="4000" b="1" dirty="0" smtClean="0"/>
              <a:t>Educate Partner:</a:t>
            </a:r>
          </a:p>
          <a:p>
            <a:pPr marL="0" indent="0">
              <a:lnSpc>
                <a:spcPct val="110000"/>
              </a:lnSpc>
              <a:buNone/>
            </a:pPr>
            <a:r>
              <a:rPr lang="en-US" sz="3700" dirty="0"/>
              <a:t>	</a:t>
            </a:r>
            <a:r>
              <a:rPr lang="en-US" sz="3700" dirty="0" smtClean="0"/>
              <a:t>- </a:t>
            </a:r>
            <a:r>
              <a:rPr lang="en-US" sz="3500" dirty="0" smtClean="0"/>
              <a:t>Know your program</a:t>
            </a:r>
          </a:p>
          <a:p>
            <a:pPr marL="0" indent="0">
              <a:lnSpc>
                <a:spcPct val="110000"/>
              </a:lnSpc>
              <a:buNone/>
            </a:pPr>
            <a:r>
              <a:rPr lang="en-US" sz="3500" dirty="0"/>
              <a:t>	</a:t>
            </a:r>
            <a:r>
              <a:rPr lang="en-US" sz="3500" dirty="0" smtClean="0"/>
              <a:t>- Explain your program’s impact</a:t>
            </a:r>
          </a:p>
          <a:p>
            <a:pPr marL="0" indent="0">
              <a:lnSpc>
                <a:spcPct val="110000"/>
              </a:lnSpc>
              <a:buNone/>
            </a:pPr>
            <a:r>
              <a:rPr lang="en-US" sz="3500" dirty="0"/>
              <a:t>	</a:t>
            </a:r>
            <a:r>
              <a:rPr lang="en-US" sz="3500" dirty="0" smtClean="0"/>
              <a:t>- Bring materials </a:t>
            </a:r>
          </a:p>
          <a:p>
            <a:pPr marL="0" indent="0">
              <a:lnSpc>
                <a:spcPct val="110000"/>
              </a:lnSpc>
              <a:buNone/>
            </a:pPr>
            <a:r>
              <a:rPr lang="en-US" sz="3500" dirty="0"/>
              <a:t>	</a:t>
            </a:r>
            <a:r>
              <a:rPr lang="en-US" sz="3500" dirty="0" smtClean="0"/>
              <a:t>- Focus on the positives of your program</a:t>
            </a:r>
            <a:endParaRPr lang="en-US" sz="3500" dirty="0"/>
          </a:p>
        </p:txBody>
      </p:sp>
    </p:spTree>
    <p:extLst>
      <p:ext uri="{BB962C8B-B14F-4D97-AF65-F5344CB8AC3E}">
        <p14:creationId xmlns:p14="http://schemas.microsoft.com/office/powerpoint/2010/main" val="38455029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t>Connecting with Partners</a:t>
            </a:r>
          </a:p>
        </p:txBody>
      </p:sp>
      <p:sp>
        <p:nvSpPr>
          <p:cNvPr id="3" name="Content Placeholder 2"/>
          <p:cNvSpPr>
            <a:spLocks noGrp="1"/>
          </p:cNvSpPr>
          <p:nvPr>
            <p:ph idx="1"/>
          </p:nvPr>
        </p:nvSpPr>
        <p:spPr/>
        <p:txBody>
          <a:bodyPr>
            <a:normAutofit/>
          </a:bodyPr>
          <a:lstStyle/>
          <a:p>
            <a:pPr marL="0" indent="0">
              <a:buNone/>
            </a:pPr>
            <a:r>
              <a:rPr lang="en-US" sz="4000" b="1" dirty="0" smtClean="0"/>
              <a:t>Get on the Same Team:</a:t>
            </a:r>
          </a:p>
          <a:p>
            <a:pPr marL="0" indent="0">
              <a:lnSpc>
                <a:spcPct val="100000"/>
              </a:lnSpc>
              <a:buNone/>
            </a:pPr>
            <a:r>
              <a:rPr lang="en-US" sz="3700" dirty="0"/>
              <a:t>	</a:t>
            </a:r>
            <a:r>
              <a:rPr lang="en-US" sz="3700" dirty="0" smtClean="0"/>
              <a:t>- </a:t>
            </a:r>
            <a:r>
              <a:rPr lang="en-US" sz="3500" dirty="0" smtClean="0"/>
              <a:t>Emphasize shared </a:t>
            </a:r>
            <a:r>
              <a:rPr lang="en-US" sz="3500" dirty="0"/>
              <a:t>i</a:t>
            </a:r>
            <a:r>
              <a:rPr lang="en-US" sz="3500" dirty="0" smtClean="0"/>
              <a:t>nterest</a:t>
            </a:r>
          </a:p>
          <a:p>
            <a:pPr marL="0" indent="0">
              <a:lnSpc>
                <a:spcPct val="100000"/>
              </a:lnSpc>
              <a:buNone/>
            </a:pPr>
            <a:r>
              <a:rPr lang="en-US" sz="3500" dirty="0"/>
              <a:t>	</a:t>
            </a:r>
            <a:r>
              <a:rPr lang="en-US" sz="3500" dirty="0" smtClean="0"/>
              <a:t>- Let them see your program in action</a:t>
            </a:r>
          </a:p>
          <a:p>
            <a:pPr marL="0" indent="0">
              <a:lnSpc>
                <a:spcPct val="100000"/>
              </a:lnSpc>
              <a:buNone/>
            </a:pPr>
            <a:r>
              <a:rPr lang="en-US" sz="3500" dirty="0"/>
              <a:t>	</a:t>
            </a:r>
            <a:r>
              <a:rPr lang="en-US" sz="3500" dirty="0" smtClean="0"/>
              <a:t>- Get some form of commitment </a:t>
            </a:r>
            <a:endParaRPr lang="en-US" sz="3500" dirty="0"/>
          </a:p>
        </p:txBody>
      </p:sp>
    </p:spTree>
    <p:extLst>
      <p:ext uri="{BB962C8B-B14F-4D97-AF65-F5344CB8AC3E}">
        <p14:creationId xmlns:p14="http://schemas.microsoft.com/office/powerpoint/2010/main" val="7011582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Agenda</a:t>
            </a:r>
            <a:endParaRPr lang="en-US" sz="4800" b="1" dirty="0"/>
          </a:p>
        </p:txBody>
      </p:sp>
      <p:sp>
        <p:nvSpPr>
          <p:cNvPr id="4" name="Content Placeholder 3"/>
          <p:cNvSpPr>
            <a:spLocks noGrp="1"/>
          </p:cNvSpPr>
          <p:nvPr>
            <p:ph idx="1"/>
          </p:nvPr>
        </p:nvSpPr>
        <p:spPr/>
        <p:txBody>
          <a:bodyPr>
            <a:normAutofit/>
          </a:bodyPr>
          <a:lstStyle/>
          <a:p>
            <a:r>
              <a:rPr lang="en-US" sz="3500" dirty="0" smtClean="0"/>
              <a:t>Partnership Essentials</a:t>
            </a:r>
          </a:p>
          <a:p>
            <a:r>
              <a:rPr lang="en-US" sz="3500" dirty="0" smtClean="0"/>
              <a:t>Finding Partners</a:t>
            </a:r>
          </a:p>
          <a:p>
            <a:r>
              <a:rPr lang="en-US" sz="3500" dirty="0" smtClean="0"/>
              <a:t>Formalizing a Partnership</a:t>
            </a:r>
          </a:p>
          <a:p>
            <a:r>
              <a:rPr lang="en-US" sz="3500" dirty="0" smtClean="0"/>
              <a:t>Working with Partners</a:t>
            </a:r>
            <a:endParaRPr lang="en-US" sz="3500" dirty="0"/>
          </a:p>
        </p:txBody>
      </p:sp>
    </p:spTree>
    <p:extLst>
      <p:ext uri="{BB962C8B-B14F-4D97-AF65-F5344CB8AC3E}">
        <p14:creationId xmlns:p14="http://schemas.microsoft.com/office/powerpoint/2010/main" val="2940176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Step Two: Formalizing the Partnership</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534498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Making the Pitch</a:t>
            </a:r>
            <a:endParaRPr lang="en-US" sz="4800"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After the initial meetings, it’s time to put out a firm proposal.  Proposal should include </a:t>
            </a:r>
            <a:r>
              <a:rPr lang="en-US" b="1" dirty="0" smtClean="0">
                <a:solidFill>
                  <a:srgbClr val="FF0000"/>
                </a:solidFill>
              </a:rPr>
              <a:t>5</a:t>
            </a:r>
            <a:r>
              <a:rPr lang="en-US" dirty="0" smtClean="0"/>
              <a:t> Key Items:</a:t>
            </a:r>
          </a:p>
          <a:p>
            <a:pPr marL="0" indent="0">
              <a:buNone/>
            </a:pPr>
            <a:endParaRPr lang="en-US" dirty="0" smtClean="0"/>
          </a:p>
          <a:p>
            <a:pPr marL="514350" indent="-514350">
              <a:buAutoNum type="arabicPeriod"/>
            </a:pPr>
            <a:r>
              <a:rPr lang="en-US" sz="3500" dirty="0" smtClean="0"/>
              <a:t>Partnership Description</a:t>
            </a:r>
          </a:p>
          <a:p>
            <a:pPr marL="514350" indent="-514350">
              <a:buAutoNum type="arabicPeriod"/>
            </a:pPr>
            <a:r>
              <a:rPr lang="en-US" sz="3500" dirty="0" smtClean="0"/>
              <a:t>Stakeholder Roles</a:t>
            </a:r>
          </a:p>
          <a:p>
            <a:pPr marL="514350" indent="-514350">
              <a:buAutoNum type="arabicPeriod"/>
            </a:pPr>
            <a:r>
              <a:rPr lang="en-US" sz="3500" dirty="0" smtClean="0"/>
              <a:t>Targeted Outcomes</a:t>
            </a:r>
          </a:p>
          <a:p>
            <a:pPr marL="514350" indent="-514350">
              <a:buAutoNum type="arabicPeriod"/>
            </a:pPr>
            <a:r>
              <a:rPr lang="en-US" sz="3500" dirty="0" smtClean="0"/>
              <a:t>Measurement</a:t>
            </a:r>
          </a:p>
          <a:p>
            <a:pPr marL="514350" indent="-514350">
              <a:buAutoNum type="arabicPeriod"/>
            </a:pPr>
            <a:r>
              <a:rPr lang="en-US" sz="3500" dirty="0" smtClean="0"/>
              <a:t>Partner Responsibilities </a:t>
            </a:r>
            <a:endParaRPr lang="en-US" sz="3500" dirty="0"/>
          </a:p>
        </p:txBody>
      </p:sp>
    </p:spTree>
    <p:extLst>
      <p:ext uri="{BB962C8B-B14F-4D97-AF65-F5344CB8AC3E}">
        <p14:creationId xmlns:p14="http://schemas.microsoft.com/office/powerpoint/2010/main" val="38445823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641"/>
            <a:ext cx="10515600" cy="1112519"/>
          </a:xfrm>
        </p:spPr>
        <p:txBody>
          <a:bodyPr/>
          <a:lstStyle/>
          <a:p>
            <a:pPr algn="ctr"/>
            <a:r>
              <a:rPr lang="en-US" b="1" dirty="0" smtClean="0"/>
              <a:t>Sealing the Deal</a:t>
            </a:r>
            <a:endParaRPr lang="en-US" b="1" dirty="0"/>
          </a:p>
        </p:txBody>
      </p:sp>
      <p:sp>
        <p:nvSpPr>
          <p:cNvPr id="3" name="Content Placeholder 2"/>
          <p:cNvSpPr>
            <a:spLocks noGrp="1"/>
          </p:cNvSpPr>
          <p:nvPr>
            <p:ph idx="1"/>
          </p:nvPr>
        </p:nvSpPr>
        <p:spPr>
          <a:xfrm>
            <a:off x="838200" y="1661160"/>
            <a:ext cx="6324600" cy="4515803"/>
          </a:xfrm>
        </p:spPr>
        <p:txBody>
          <a:bodyPr>
            <a:noAutofit/>
          </a:bodyPr>
          <a:lstStyle/>
          <a:p>
            <a:pPr>
              <a:lnSpc>
                <a:spcPct val="150000"/>
              </a:lnSpc>
            </a:pPr>
            <a:r>
              <a:rPr lang="en-US" sz="3700" dirty="0" smtClean="0"/>
              <a:t> </a:t>
            </a:r>
            <a:r>
              <a:rPr lang="en-US" sz="3500" dirty="0" smtClean="0"/>
              <a:t>Get commitments in writing</a:t>
            </a:r>
          </a:p>
          <a:p>
            <a:pPr>
              <a:lnSpc>
                <a:spcPct val="100000"/>
              </a:lnSpc>
            </a:pPr>
            <a:r>
              <a:rPr lang="en-US" sz="3500" dirty="0" smtClean="0"/>
              <a:t>Build additional relationships </a:t>
            </a:r>
          </a:p>
          <a:p>
            <a:pPr>
              <a:lnSpc>
                <a:spcPct val="150000"/>
              </a:lnSpc>
            </a:pPr>
            <a:r>
              <a:rPr lang="en-US" sz="3500" dirty="0" smtClean="0"/>
              <a:t>Get some early “wins”</a:t>
            </a:r>
          </a:p>
          <a:p>
            <a:pPr>
              <a:lnSpc>
                <a:spcPct val="150000"/>
              </a:lnSpc>
            </a:pPr>
            <a:r>
              <a:rPr lang="en-US" sz="3500" dirty="0" smtClean="0"/>
              <a:t>Spread the word</a:t>
            </a:r>
            <a:endParaRPr lang="en-US" sz="35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3311" y="2213263"/>
            <a:ext cx="2404198" cy="2550536"/>
          </a:xfrm>
          <a:prstGeom prst="rect">
            <a:avLst/>
          </a:prstGeom>
          <a:ln>
            <a:solidFill>
              <a:schemeClr val="tx1"/>
            </a:solidFill>
          </a:ln>
        </p:spPr>
      </p:pic>
    </p:spTree>
    <p:extLst>
      <p:ext uri="{BB962C8B-B14F-4D97-AF65-F5344CB8AC3E}">
        <p14:creationId xmlns:p14="http://schemas.microsoft.com/office/powerpoint/2010/main" val="9915298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Step Three: Working with Partners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99199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Advisory Boards</a:t>
            </a:r>
            <a:endParaRPr lang="en-US" sz="4800" b="1" dirty="0"/>
          </a:p>
        </p:txBody>
      </p:sp>
      <p:sp>
        <p:nvSpPr>
          <p:cNvPr id="3" name="Content Placeholder 2"/>
          <p:cNvSpPr>
            <a:spLocks noGrp="1"/>
          </p:cNvSpPr>
          <p:nvPr>
            <p:ph idx="1"/>
          </p:nvPr>
        </p:nvSpPr>
        <p:spPr>
          <a:xfrm>
            <a:off x="838200" y="1825625"/>
            <a:ext cx="5020340" cy="4351338"/>
          </a:xfrm>
        </p:spPr>
        <p:txBody>
          <a:bodyPr>
            <a:normAutofit fontScale="55000" lnSpcReduction="20000"/>
          </a:bodyPr>
          <a:lstStyle/>
          <a:p>
            <a:pPr marL="0" indent="0">
              <a:buNone/>
            </a:pPr>
            <a:r>
              <a:rPr lang="en-US" sz="6400" dirty="0" smtClean="0"/>
              <a:t>What they do:</a:t>
            </a:r>
          </a:p>
          <a:p>
            <a:pPr marL="0" indent="0">
              <a:buNone/>
            </a:pPr>
            <a:endParaRPr lang="en-US" sz="4000" dirty="0" smtClean="0"/>
          </a:p>
          <a:p>
            <a:pPr>
              <a:lnSpc>
                <a:spcPct val="120000"/>
              </a:lnSpc>
            </a:pPr>
            <a:r>
              <a:rPr lang="en-US" sz="5600" dirty="0" smtClean="0"/>
              <a:t>Program alignment</a:t>
            </a:r>
          </a:p>
          <a:p>
            <a:pPr>
              <a:lnSpc>
                <a:spcPct val="120000"/>
              </a:lnSpc>
            </a:pPr>
            <a:r>
              <a:rPr lang="en-US" sz="5600" dirty="0" smtClean="0"/>
              <a:t>Community engagement</a:t>
            </a:r>
          </a:p>
          <a:p>
            <a:pPr>
              <a:lnSpc>
                <a:spcPct val="120000"/>
              </a:lnSpc>
            </a:pPr>
            <a:r>
              <a:rPr lang="en-US" sz="5600" dirty="0" smtClean="0"/>
              <a:t>Major initiatives</a:t>
            </a:r>
          </a:p>
          <a:p>
            <a:pPr>
              <a:lnSpc>
                <a:spcPct val="120000"/>
              </a:lnSpc>
            </a:pPr>
            <a:r>
              <a:rPr lang="en-US" sz="5600" dirty="0" smtClean="0"/>
              <a:t>Collaborative </a:t>
            </a:r>
            <a:r>
              <a:rPr lang="en-US" sz="5600" dirty="0"/>
              <a:t>d</a:t>
            </a:r>
            <a:r>
              <a:rPr lang="en-US" sz="5600" dirty="0" smtClean="0"/>
              <a:t>iscussions </a:t>
            </a:r>
          </a:p>
          <a:p>
            <a:pPr marL="0" indent="0">
              <a:buNone/>
            </a:pPr>
            <a:endParaRPr lang="en-US" dirty="0" smtClean="0"/>
          </a:p>
          <a:p>
            <a:pPr marL="0" indent="0">
              <a:buNone/>
            </a:pPr>
            <a:endParaRPr lang="en-US"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377" y="2616182"/>
            <a:ext cx="2749834" cy="2094041"/>
          </a:xfrm>
          <a:prstGeom prst="rect">
            <a:avLst/>
          </a:prstGeom>
          <a:ln>
            <a:solidFill>
              <a:schemeClr val="tx1"/>
            </a:solidFill>
          </a:ln>
        </p:spPr>
      </p:pic>
    </p:spTree>
    <p:extLst>
      <p:ext uri="{BB962C8B-B14F-4D97-AF65-F5344CB8AC3E}">
        <p14:creationId xmlns:p14="http://schemas.microsoft.com/office/powerpoint/2010/main" val="39974528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18" y="2675731"/>
            <a:ext cx="8688977" cy="1325563"/>
          </a:xfrm>
        </p:spPr>
        <p:txBody>
          <a:bodyPr/>
          <a:lstStyle/>
          <a:p>
            <a:r>
              <a:rPr lang="en-US" dirty="0" smtClean="0"/>
              <a:t>Mentorship Programs</a:t>
            </a:r>
            <a:endParaRPr lang="en-US" dirty="0"/>
          </a:p>
        </p:txBody>
      </p:sp>
      <p:sp>
        <p:nvSpPr>
          <p:cNvPr id="3" name="Content Placeholder 2"/>
          <p:cNvSpPr>
            <a:spLocks noGrp="1"/>
          </p:cNvSpPr>
          <p:nvPr>
            <p:ph sz="half" idx="1"/>
          </p:nvPr>
        </p:nvSpPr>
        <p:spPr>
          <a:xfrm>
            <a:off x="838200" y="1825625"/>
            <a:ext cx="9411269" cy="1176882"/>
          </a:xfrm>
        </p:spPr>
        <p:txBody>
          <a:bodyPr>
            <a:normAutofit fontScale="55000" lnSpcReduction="20000"/>
          </a:bodyPr>
          <a:lstStyle/>
          <a:p>
            <a:r>
              <a:rPr lang="en-US" sz="5600" dirty="0" smtClean="0"/>
              <a:t>Role of mentors is to encourage, motivate, and support the success of students in the program</a:t>
            </a:r>
          </a:p>
          <a:p>
            <a:pPr marL="0" indent="0">
              <a:buNone/>
            </a:pPr>
            <a:r>
              <a:rPr lang="en-US" dirty="0" smtClean="0"/>
              <a:t>	</a:t>
            </a:r>
            <a:endParaRPr lang="en-US" dirty="0"/>
          </a:p>
        </p:txBody>
      </p:sp>
      <p:sp>
        <p:nvSpPr>
          <p:cNvPr id="5" name="Title 1"/>
          <p:cNvSpPr txBox="1">
            <a:spLocks/>
          </p:cNvSpPr>
          <p:nvPr/>
        </p:nvSpPr>
        <p:spPr>
          <a:xfrm>
            <a:off x="600501" y="3780430"/>
            <a:ext cx="9648968" cy="2062109"/>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kern="1200">
                <a:solidFill>
                  <a:schemeClr val="tx1"/>
                </a:solidFill>
                <a:effectLst>
                  <a:outerShdw blurRad="38100" dist="38100" dir="2700000" algn="tl">
                    <a:srgbClr val="000000">
                      <a:alpha val="43137"/>
                    </a:srgbClr>
                  </a:outerShdw>
                </a:effectLst>
                <a:latin typeface="+mn-lt"/>
                <a:ea typeface="+mj-ea"/>
                <a:cs typeface="+mj-cs"/>
              </a:defRPr>
            </a:lvl1pPr>
          </a:lstStyle>
          <a:p>
            <a:pPr marL="571500" indent="-571500">
              <a:buFont typeface="Arial" panose="020B0604020202020204" pitchFamily="34" charset="0"/>
              <a:buChar char="•"/>
            </a:pPr>
            <a:r>
              <a:rPr lang="en-US" b="1" dirty="0" smtClean="0">
                <a:effectLst/>
              </a:rPr>
              <a:t>Established Programs: </a:t>
            </a:r>
            <a:r>
              <a:rPr lang="en-US" dirty="0" smtClean="0">
                <a:effectLst/>
              </a:rPr>
              <a:t>Direct </a:t>
            </a:r>
            <a:r>
              <a:rPr lang="en-US" dirty="0">
                <a:effectLst/>
              </a:rPr>
              <a:t>Employ Foundation, Million Women’s Mentors, Girls </a:t>
            </a:r>
            <a:r>
              <a:rPr lang="en-US" dirty="0" smtClean="0">
                <a:effectLst/>
              </a:rPr>
              <a:t>Code</a:t>
            </a:r>
          </a:p>
          <a:p>
            <a:pPr marL="571500" indent="-571500">
              <a:buFont typeface="Arial" panose="020B0604020202020204" pitchFamily="34" charset="0"/>
              <a:buChar char="•"/>
            </a:pPr>
            <a:r>
              <a:rPr lang="en-US" b="1" dirty="0" smtClean="0">
                <a:effectLst/>
              </a:rPr>
              <a:t>Develop a Program:</a:t>
            </a:r>
            <a:r>
              <a:rPr lang="en-US" dirty="0" smtClean="0">
                <a:effectLst/>
              </a:rPr>
              <a:t> Non-traditional </a:t>
            </a:r>
            <a:r>
              <a:rPr lang="en-US" dirty="0">
                <a:effectLst/>
              </a:rPr>
              <a:t>mentoring for male students in Early Childhood Education</a:t>
            </a:r>
          </a:p>
          <a:p>
            <a:endParaRPr lang="en-US" dirty="0">
              <a:effectLst/>
            </a:endParaRPr>
          </a:p>
        </p:txBody>
      </p:sp>
      <p:sp>
        <p:nvSpPr>
          <p:cNvPr id="6" name="Title 1"/>
          <p:cNvSpPr txBox="1">
            <a:spLocks/>
          </p:cNvSpPr>
          <p:nvPr/>
        </p:nvSpPr>
        <p:spPr>
          <a:xfrm>
            <a:off x="838200" y="365125"/>
            <a:ext cx="8688977"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effectLst>
                  <a:outerShdw blurRad="38100" dist="38100" dir="2700000" algn="tl">
                    <a:srgbClr val="000000">
                      <a:alpha val="43137"/>
                    </a:srgbClr>
                  </a:outerShdw>
                </a:effectLst>
                <a:latin typeface="+mn-lt"/>
                <a:ea typeface="+mj-ea"/>
                <a:cs typeface="+mj-cs"/>
              </a:defRPr>
            </a:lvl1pPr>
          </a:lstStyle>
          <a:p>
            <a:r>
              <a:rPr lang="en-US" smtClean="0"/>
              <a:t>Mentors</a:t>
            </a:r>
            <a:endParaRPr lang="en-US" dirty="0"/>
          </a:p>
        </p:txBody>
      </p:sp>
    </p:spTree>
    <p:extLst>
      <p:ext uri="{BB962C8B-B14F-4D97-AF65-F5344CB8AC3E}">
        <p14:creationId xmlns:p14="http://schemas.microsoft.com/office/powerpoint/2010/main" val="28693306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What is Work Based Learning?</a:t>
            </a:r>
            <a:endParaRPr lang="en-US" b="1" dirty="0"/>
          </a:p>
        </p:txBody>
      </p:sp>
      <p:sp>
        <p:nvSpPr>
          <p:cNvPr id="3" name="Content Placeholder 2"/>
          <p:cNvSpPr>
            <a:spLocks noGrp="1"/>
          </p:cNvSpPr>
          <p:nvPr>
            <p:ph idx="1"/>
          </p:nvPr>
        </p:nvSpPr>
        <p:spPr/>
        <p:txBody>
          <a:bodyPr>
            <a:normAutofit/>
          </a:bodyPr>
          <a:lstStyle/>
          <a:p>
            <a:pPr marL="0" indent="0">
              <a:buNone/>
            </a:pPr>
            <a:r>
              <a:rPr lang="en-US" sz="3500" dirty="0"/>
              <a:t>Work Based Learning is:</a:t>
            </a:r>
          </a:p>
          <a:p>
            <a:pPr lvl="1"/>
            <a:r>
              <a:rPr lang="en-US" sz="3500" dirty="0"/>
              <a:t> </a:t>
            </a:r>
            <a:r>
              <a:rPr lang="en-US" sz="3500" dirty="0" smtClean="0"/>
              <a:t>An </a:t>
            </a:r>
            <a:r>
              <a:rPr lang="en-US" sz="3500" dirty="0"/>
              <a:t>instructional strategy</a:t>
            </a:r>
          </a:p>
          <a:p>
            <a:pPr lvl="1"/>
            <a:r>
              <a:rPr lang="en-US" sz="3500" dirty="0"/>
              <a:t> S</a:t>
            </a:r>
            <a:r>
              <a:rPr lang="en-US" sz="3500" dirty="0" smtClean="0"/>
              <a:t>tand-alone </a:t>
            </a:r>
            <a:r>
              <a:rPr lang="en-US" sz="3500" dirty="0"/>
              <a:t>or </a:t>
            </a:r>
          </a:p>
          <a:p>
            <a:pPr lvl="1"/>
            <a:r>
              <a:rPr lang="en-US" sz="3500" dirty="0"/>
              <a:t> </a:t>
            </a:r>
            <a:r>
              <a:rPr lang="en-US" sz="3500" dirty="0" smtClean="0"/>
              <a:t>Embedded </a:t>
            </a:r>
            <a:r>
              <a:rPr lang="en-US" sz="3500" dirty="0"/>
              <a:t>in any CTE course </a:t>
            </a:r>
          </a:p>
        </p:txBody>
      </p:sp>
    </p:spTree>
    <p:extLst>
      <p:ext uri="{BB962C8B-B14F-4D97-AF65-F5344CB8AC3E}">
        <p14:creationId xmlns:p14="http://schemas.microsoft.com/office/powerpoint/2010/main" val="4524709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975" y="871407"/>
            <a:ext cx="8584684" cy="725856"/>
          </a:xfrm>
        </p:spPr>
        <p:txBody>
          <a:bodyPr>
            <a:normAutofit fontScale="90000"/>
          </a:bodyPr>
          <a:lstStyle/>
          <a:p>
            <a:r>
              <a:rPr lang="en-US" b="1" dirty="0" smtClean="0"/>
              <a:t>Progression of Work Based learning</a:t>
            </a:r>
            <a:endParaRPr lang="en-US" b="1" dirty="0"/>
          </a:p>
        </p:txBody>
      </p:sp>
      <p:grpSp>
        <p:nvGrpSpPr>
          <p:cNvPr id="6" name="Group 5"/>
          <p:cNvGrpSpPr/>
          <p:nvPr/>
        </p:nvGrpSpPr>
        <p:grpSpPr>
          <a:xfrm>
            <a:off x="1702316" y="1960192"/>
            <a:ext cx="8763001" cy="4000726"/>
            <a:chOff x="152401" y="1499280"/>
            <a:chExt cx="8763001" cy="3543526"/>
          </a:xfrm>
        </p:grpSpPr>
        <p:sp>
          <p:nvSpPr>
            <p:cNvPr id="7" name="Freeform 6"/>
            <p:cNvSpPr/>
            <p:nvPr/>
          </p:nvSpPr>
          <p:spPr>
            <a:xfrm rot="16200000">
              <a:off x="-167948" y="1819631"/>
              <a:ext cx="3543524" cy="2902826"/>
            </a:xfrm>
            <a:custGeom>
              <a:avLst/>
              <a:gdLst>
                <a:gd name="connsiteX0" fmla="*/ 0 w 3006177"/>
                <a:gd name="connsiteY0" fmla="*/ 150309 h 3543523"/>
                <a:gd name="connsiteX1" fmla="*/ 150309 w 3006177"/>
                <a:gd name="connsiteY1" fmla="*/ 0 h 3543523"/>
                <a:gd name="connsiteX2" fmla="*/ 2855868 w 3006177"/>
                <a:gd name="connsiteY2" fmla="*/ 0 h 3543523"/>
                <a:gd name="connsiteX3" fmla="*/ 3006177 w 3006177"/>
                <a:gd name="connsiteY3" fmla="*/ 150309 h 3543523"/>
                <a:gd name="connsiteX4" fmla="*/ 3006177 w 3006177"/>
                <a:gd name="connsiteY4" fmla="*/ 3393214 h 3543523"/>
                <a:gd name="connsiteX5" fmla="*/ 2855868 w 3006177"/>
                <a:gd name="connsiteY5" fmla="*/ 3543523 h 3543523"/>
                <a:gd name="connsiteX6" fmla="*/ 150309 w 3006177"/>
                <a:gd name="connsiteY6" fmla="*/ 3543523 h 3543523"/>
                <a:gd name="connsiteX7" fmla="*/ 0 w 3006177"/>
                <a:gd name="connsiteY7" fmla="*/ 3393214 h 3543523"/>
                <a:gd name="connsiteX8" fmla="*/ 0 w 3006177"/>
                <a:gd name="connsiteY8" fmla="*/ 150309 h 3543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6177" h="3543523">
                  <a:moveTo>
                    <a:pt x="2878661" y="1"/>
                  </a:moveTo>
                  <a:cubicBezTo>
                    <a:pt x="2949085" y="1"/>
                    <a:pt x="3006177" y="79326"/>
                    <a:pt x="3006177" y="177177"/>
                  </a:cubicBezTo>
                  <a:lnTo>
                    <a:pt x="3006177" y="3366346"/>
                  </a:lnTo>
                  <a:cubicBezTo>
                    <a:pt x="3006177" y="3464197"/>
                    <a:pt x="2949085" y="3543522"/>
                    <a:pt x="2878661" y="3543522"/>
                  </a:cubicBezTo>
                  <a:lnTo>
                    <a:pt x="127516" y="3543522"/>
                  </a:lnTo>
                  <a:cubicBezTo>
                    <a:pt x="57092" y="3543522"/>
                    <a:pt x="0" y="3464197"/>
                    <a:pt x="0" y="3366346"/>
                  </a:cubicBezTo>
                  <a:lnTo>
                    <a:pt x="0" y="177177"/>
                  </a:lnTo>
                  <a:cubicBezTo>
                    <a:pt x="0" y="79326"/>
                    <a:pt x="57092" y="1"/>
                    <a:pt x="127516" y="1"/>
                  </a:cubicBezTo>
                  <a:lnTo>
                    <a:pt x="2878661" y="1"/>
                  </a:lnTo>
                  <a:close/>
                </a:path>
              </a:pathLst>
            </a:custGeom>
            <a:solidFill>
              <a:srgbClr val="57C1B4"/>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637834" tIns="123445" rIns="160020" bIns="2404943" numCol="1" spcCol="1270" anchor="t" anchorCtr="0">
              <a:noAutofit/>
            </a:bodyPr>
            <a:lstStyle/>
            <a:p>
              <a:pPr algn="r" defTabSz="1599380">
                <a:lnSpc>
                  <a:spcPct val="90000"/>
                </a:lnSpc>
                <a:spcBef>
                  <a:spcPct val="0"/>
                </a:spcBef>
                <a:spcAft>
                  <a:spcPct val="35000"/>
                </a:spcAft>
              </a:pPr>
              <a:endParaRPr lang="en-US" sz="3600"/>
            </a:p>
          </p:txBody>
        </p:sp>
        <p:sp>
          <p:nvSpPr>
            <p:cNvPr id="8" name="Freeform 7"/>
            <p:cNvSpPr/>
            <p:nvPr/>
          </p:nvSpPr>
          <p:spPr>
            <a:xfrm>
              <a:off x="381000" y="1499282"/>
              <a:ext cx="2536260" cy="3543523"/>
            </a:xfrm>
            <a:custGeom>
              <a:avLst/>
              <a:gdLst>
                <a:gd name="connsiteX0" fmla="*/ 0 w 2239602"/>
                <a:gd name="connsiteY0" fmla="*/ 0 h 3543523"/>
                <a:gd name="connsiteX1" fmla="*/ 2239602 w 2239602"/>
                <a:gd name="connsiteY1" fmla="*/ 0 h 3543523"/>
                <a:gd name="connsiteX2" fmla="*/ 2239602 w 2239602"/>
                <a:gd name="connsiteY2" fmla="*/ 3543523 h 3543523"/>
                <a:gd name="connsiteX3" fmla="*/ 0 w 2239602"/>
                <a:gd name="connsiteY3" fmla="*/ 3543523 h 3543523"/>
                <a:gd name="connsiteX4" fmla="*/ 0 w 2239602"/>
                <a:gd name="connsiteY4" fmla="*/ 0 h 35435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9602" h="3543523">
                  <a:moveTo>
                    <a:pt x="0" y="0"/>
                  </a:moveTo>
                  <a:lnTo>
                    <a:pt x="2239602" y="0"/>
                  </a:lnTo>
                  <a:lnTo>
                    <a:pt x="2239602" y="3543523"/>
                  </a:lnTo>
                  <a:lnTo>
                    <a:pt x="0" y="3543523"/>
                  </a:lnTo>
                  <a:lnTo>
                    <a:pt x="0" y="0"/>
                  </a:lnTo>
                  <a:close/>
                </a:path>
              </a:pathLst>
            </a:custGeom>
            <a:noFill/>
            <a:ln>
              <a:noFill/>
            </a:ln>
            <a:sp3d/>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0" tIns="72009" rIns="0" bIns="0" numCol="1" spcCol="1270" anchor="t" anchorCtr="0">
              <a:noAutofit/>
            </a:bodyPr>
            <a:lstStyle/>
            <a:p>
              <a:pPr defTabSz="932972">
                <a:lnSpc>
                  <a:spcPct val="90000"/>
                </a:lnSpc>
                <a:spcBef>
                  <a:spcPct val="0"/>
                </a:spcBef>
                <a:spcAft>
                  <a:spcPct val="35000"/>
                </a:spcAft>
              </a:pPr>
              <a:r>
                <a:rPr lang="en-US" sz="2800" dirty="0"/>
                <a:t>Career </a:t>
              </a:r>
              <a:br>
                <a:rPr lang="en-US" sz="2800" dirty="0"/>
              </a:br>
              <a:r>
                <a:rPr lang="en-US" sz="2800" dirty="0"/>
                <a:t>Awareness</a:t>
              </a:r>
            </a:p>
            <a:p>
              <a:pPr defTabSz="932972">
                <a:lnSpc>
                  <a:spcPct val="90000"/>
                </a:lnSpc>
                <a:spcBef>
                  <a:spcPct val="0"/>
                </a:spcBef>
                <a:spcAft>
                  <a:spcPct val="35000"/>
                </a:spcAft>
              </a:pPr>
              <a:r>
                <a:rPr lang="en-US" sz="2000" dirty="0"/>
                <a:t>Provides an initial view &amp; exploration of careers. Begins in elementary grades and continues through high school especially in early high school.</a:t>
              </a:r>
            </a:p>
            <a:p>
              <a:pPr defTabSz="932972">
                <a:lnSpc>
                  <a:spcPct val="90000"/>
                </a:lnSpc>
                <a:spcBef>
                  <a:spcPct val="0"/>
                </a:spcBef>
                <a:spcAft>
                  <a:spcPct val="35000"/>
                </a:spcAft>
              </a:pPr>
              <a:endParaRPr lang="en-US" sz="2100" dirty="0"/>
            </a:p>
            <a:p>
              <a:pPr defTabSz="932972">
                <a:lnSpc>
                  <a:spcPct val="90000"/>
                </a:lnSpc>
                <a:spcBef>
                  <a:spcPct val="0"/>
                </a:spcBef>
                <a:spcAft>
                  <a:spcPct val="35000"/>
                </a:spcAft>
              </a:pPr>
              <a:endParaRPr lang="en-US" sz="1200" dirty="0"/>
            </a:p>
          </p:txBody>
        </p:sp>
        <p:sp>
          <p:nvSpPr>
            <p:cNvPr id="9" name="Freeform 8"/>
            <p:cNvSpPr/>
            <p:nvPr/>
          </p:nvSpPr>
          <p:spPr>
            <a:xfrm rot="16200000">
              <a:off x="2816986" y="1839990"/>
              <a:ext cx="3543523" cy="2862104"/>
            </a:xfrm>
            <a:custGeom>
              <a:avLst/>
              <a:gdLst>
                <a:gd name="connsiteX0" fmla="*/ 0 w 2552045"/>
                <a:gd name="connsiteY0" fmla="*/ 127602 h 3543523"/>
                <a:gd name="connsiteX1" fmla="*/ 127602 w 2552045"/>
                <a:gd name="connsiteY1" fmla="*/ 0 h 3543523"/>
                <a:gd name="connsiteX2" fmla="*/ 2424443 w 2552045"/>
                <a:gd name="connsiteY2" fmla="*/ 0 h 3543523"/>
                <a:gd name="connsiteX3" fmla="*/ 2552045 w 2552045"/>
                <a:gd name="connsiteY3" fmla="*/ 127602 h 3543523"/>
                <a:gd name="connsiteX4" fmla="*/ 2552045 w 2552045"/>
                <a:gd name="connsiteY4" fmla="*/ 3415921 h 3543523"/>
                <a:gd name="connsiteX5" fmla="*/ 2424443 w 2552045"/>
                <a:gd name="connsiteY5" fmla="*/ 3543523 h 3543523"/>
                <a:gd name="connsiteX6" fmla="*/ 127602 w 2552045"/>
                <a:gd name="connsiteY6" fmla="*/ 3543523 h 3543523"/>
                <a:gd name="connsiteX7" fmla="*/ 0 w 2552045"/>
                <a:gd name="connsiteY7" fmla="*/ 3415921 h 3543523"/>
                <a:gd name="connsiteX8" fmla="*/ 0 w 2552045"/>
                <a:gd name="connsiteY8" fmla="*/ 127602 h 3543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52045" h="3543523">
                  <a:moveTo>
                    <a:pt x="2460146" y="1"/>
                  </a:moveTo>
                  <a:cubicBezTo>
                    <a:pt x="2510900" y="1"/>
                    <a:pt x="2552045" y="79324"/>
                    <a:pt x="2552045" y="177176"/>
                  </a:cubicBezTo>
                  <a:lnTo>
                    <a:pt x="2552045" y="3366347"/>
                  </a:lnTo>
                  <a:cubicBezTo>
                    <a:pt x="2552045" y="3464199"/>
                    <a:pt x="2510900" y="3543522"/>
                    <a:pt x="2460146" y="3543522"/>
                  </a:cubicBezTo>
                  <a:lnTo>
                    <a:pt x="91899" y="3543522"/>
                  </a:lnTo>
                  <a:cubicBezTo>
                    <a:pt x="41145" y="3543522"/>
                    <a:pt x="0" y="3464199"/>
                    <a:pt x="0" y="3366347"/>
                  </a:cubicBezTo>
                  <a:lnTo>
                    <a:pt x="0" y="177176"/>
                  </a:lnTo>
                  <a:cubicBezTo>
                    <a:pt x="0" y="79324"/>
                    <a:pt x="41145" y="1"/>
                    <a:pt x="91899" y="1"/>
                  </a:cubicBezTo>
                  <a:lnTo>
                    <a:pt x="2460146" y="1"/>
                  </a:lnTo>
                  <a:close/>
                </a:path>
              </a:pathLst>
            </a:custGeom>
            <a:solidFill>
              <a:srgbClr val="40AA9D"/>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637833" tIns="102870" rIns="133351" bIns="2041636" numCol="1" spcCol="1270" anchor="t" anchorCtr="0">
              <a:noAutofit/>
            </a:bodyPr>
            <a:lstStyle/>
            <a:p>
              <a:pPr algn="r" defTabSz="1332819">
                <a:lnSpc>
                  <a:spcPct val="90000"/>
                </a:lnSpc>
                <a:spcBef>
                  <a:spcPct val="0"/>
                </a:spcBef>
                <a:spcAft>
                  <a:spcPct val="35000"/>
                </a:spcAft>
              </a:pPr>
              <a:endParaRPr lang="en-US" sz="3000"/>
            </a:p>
          </p:txBody>
        </p:sp>
        <p:sp>
          <p:nvSpPr>
            <p:cNvPr id="10" name="Flowchart: Extract 9"/>
            <p:cNvSpPr/>
            <p:nvPr/>
          </p:nvSpPr>
          <p:spPr>
            <a:xfrm rot="5400000">
              <a:off x="2856773" y="4314618"/>
              <a:ext cx="520595" cy="442940"/>
            </a:xfrm>
            <a:prstGeom prst="flowChartExtract">
              <a:avLst/>
            </a:prstGeom>
          </p:spPr>
          <p:style>
            <a:lnRef idx="2">
              <a:schemeClr val="accent3">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1" name="Freeform 10"/>
            <p:cNvSpPr/>
            <p:nvPr/>
          </p:nvSpPr>
          <p:spPr>
            <a:xfrm>
              <a:off x="3441008" y="1499282"/>
              <a:ext cx="2344904" cy="3543523"/>
            </a:xfrm>
            <a:custGeom>
              <a:avLst/>
              <a:gdLst>
                <a:gd name="connsiteX0" fmla="*/ 0 w 1901273"/>
                <a:gd name="connsiteY0" fmla="*/ 0 h 3543523"/>
                <a:gd name="connsiteX1" fmla="*/ 1901273 w 1901273"/>
                <a:gd name="connsiteY1" fmla="*/ 0 h 3543523"/>
                <a:gd name="connsiteX2" fmla="*/ 1901273 w 1901273"/>
                <a:gd name="connsiteY2" fmla="*/ 3543523 h 3543523"/>
                <a:gd name="connsiteX3" fmla="*/ 0 w 1901273"/>
                <a:gd name="connsiteY3" fmla="*/ 3543523 h 3543523"/>
                <a:gd name="connsiteX4" fmla="*/ 0 w 1901273"/>
                <a:gd name="connsiteY4" fmla="*/ 0 h 35435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1273" h="3543523">
                  <a:moveTo>
                    <a:pt x="0" y="0"/>
                  </a:moveTo>
                  <a:lnTo>
                    <a:pt x="1901273" y="0"/>
                  </a:lnTo>
                  <a:lnTo>
                    <a:pt x="1901273" y="3543523"/>
                  </a:lnTo>
                  <a:lnTo>
                    <a:pt x="0" y="3543523"/>
                  </a:lnTo>
                  <a:lnTo>
                    <a:pt x="0" y="0"/>
                  </a:lnTo>
                  <a:close/>
                </a:path>
              </a:pathLst>
            </a:custGeom>
            <a:noFill/>
            <a:ln>
              <a:noFill/>
            </a:ln>
            <a:sp3d/>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0" tIns="72009" rIns="0" bIns="0" numCol="1" spcCol="1270" anchor="t" anchorCtr="0">
              <a:noAutofit/>
            </a:bodyPr>
            <a:lstStyle/>
            <a:p>
              <a:pPr defTabSz="932972">
                <a:lnSpc>
                  <a:spcPct val="90000"/>
                </a:lnSpc>
                <a:spcBef>
                  <a:spcPct val="0"/>
                </a:spcBef>
                <a:spcAft>
                  <a:spcPct val="35000"/>
                </a:spcAft>
              </a:pPr>
              <a:r>
                <a:rPr lang="en-US" sz="2800" dirty="0"/>
                <a:t>Career Exploration</a:t>
              </a:r>
            </a:p>
            <a:p>
              <a:pPr defTabSz="932972">
                <a:lnSpc>
                  <a:spcPct val="90000"/>
                </a:lnSpc>
                <a:spcBef>
                  <a:spcPct val="0"/>
                </a:spcBef>
                <a:spcAft>
                  <a:spcPct val="35000"/>
                </a:spcAft>
              </a:pPr>
              <a:r>
                <a:rPr lang="en-US" sz="2000" dirty="0"/>
                <a:t>Provides further exploration of careers of interest. Students gather detailed career information to help them in career planning.</a:t>
              </a:r>
            </a:p>
          </p:txBody>
        </p:sp>
        <p:sp>
          <p:nvSpPr>
            <p:cNvPr id="12" name="Freeform 11"/>
            <p:cNvSpPr/>
            <p:nvPr/>
          </p:nvSpPr>
          <p:spPr>
            <a:xfrm rot="16200000">
              <a:off x="5760945" y="1888348"/>
              <a:ext cx="3543524" cy="2765391"/>
            </a:xfrm>
            <a:custGeom>
              <a:avLst/>
              <a:gdLst>
                <a:gd name="connsiteX0" fmla="*/ 0 w 2685104"/>
                <a:gd name="connsiteY0" fmla="*/ 134255 h 3543523"/>
                <a:gd name="connsiteX1" fmla="*/ 134255 w 2685104"/>
                <a:gd name="connsiteY1" fmla="*/ 0 h 3543523"/>
                <a:gd name="connsiteX2" fmla="*/ 2550849 w 2685104"/>
                <a:gd name="connsiteY2" fmla="*/ 0 h 3543523"/>
                <a:gd name="connsiteX3" fmla="*/ 2685104 w 2685104"/>
                <a:gd name="connsiteY3" fmla="*/ 134255 h 3543523"/>
                <a:gd name="connsiteX4" fmla="*/ 2685104 w 2685104"/>
                <a:gd name="connsiteY4" fmla="*/ 3409268 h 3543523"/>
                <a:gd name="connsiteX5" fmla="*/ 2550849 w 2685104"/>
                <a:gd name="connsiteY5" fmla="*/ 3543523 h 3543523"/>
                <a:gd name="connsiteX6" fmla="*/ 134255 w 2685104"/>
                <a:gd name="connsiteY6" fmla="*/ 3543523 h 3543523"/>
                <a:gd name="connsiteX7" fmla="*/ 0 w 2685104"/>
                <a:gd name="connsiteY7" fmla="*/ 3409268 h 3543523"/>
                <a:gd name="connsiteX8" fmla="*/ 0 w 2685104"/>
                <a:gd name="connsiteY8" fmla="*/ 134255 h 3543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85104" h="3543523">
                  <a:moveTo>
                    <a:pt x="2583372" y="1"/>
                  </a:moveTo>
                  <a:cubicBezTo>
                    <a:pt x="2639557" y="1"/>
                    <a:pt x="2685104" y="79325"/>
                    <a:pt x="2685104" y="177176"/>
                  </a:cubicBezTo>
                  <a:lnTo>
                    <a:pt x="2685104" y="3366347"/>
                  </a:lnTo>
                  <a:cubicBezTo>
                    <a:pt x="2685104" y="3464198"/>
                    <a:pt x="2639557" y="3543522"/>
                    <a:pt x="2583372" y="3543522"/>
                  </a:cubicBezTo>
                  <a:lnTo>
                    <a:pt x="101732" y="3543522"/>
                  </a:lnTo>
                  <a:cubicBezTo>
                    <a:pt x="45547" y="3543522"/>
                    <a:pt x="0" y="3464198"/>
                    <a:pt x="0" y="3366347"/>
                  </a:cubicBezTo>
                  <a:lnTo>
                    <a:pt x="0" y="177176"/>
                  </a:lnTo>
                  <a:cubicBezTo>
                    <a:pt x="0" y="79325"/>
                    <a:pt x="45547" y="1"/>
                    <a:pt x="101732" y="1"/>
                  </a:cubicBezTo>
                  <a:lnTo>
                    <a:pt x="2583372" y="1"/>
                  </a:lnTo>
                  <a:close/>
                </a:path>
              </a:pathLst>
            </a:custGeom>
            <a:solidFill>
              <a:srgbClr val="348C82"/>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637834" tIns="109728" rIns="142240" bIns="2148084" numCol="1" spcCol="1270" anchor="t" anchorCtr="0">
              <a:noAutofit/>
            </a:bodyPr>
            <a:lstStyle/>
            <a:p>
              <a:pPr algn="r" defTabSz="1421671">
                <a:lnSpc>
                  <a:spcPct val="90000"/>
                </a:lnSpc>
                <a:spcBef>
                  <a:spcPct val="0"/>
                </a:spcBef>
                <a:spcAft>
                  <a:spcPct val="35000"/>
                </a:spcAft>
              </a:pPr>
              <a:endParaRPr lang="en-US" sz="3200"/>
            </a:p>
          </p:txBody>
        </p:sp>
        <p:sp>
          <p:nvSpPr>
            <p:cNvPr id="13" name="Flowchart: Extract 12"/>
            <p:cNvSpPr/>
            <p:nvPr/>
          </p:nvSpPr>
          <p:spPr>
            <a:xfrm rot="5400000">
              <a:off x="5904478" y="4314618"/>
              <a:ext cx="520595" cy="442940"/>
            </a:xfrm>
            <a:prstGeom prst="flowChartExtract">
              <a:avLst/>
            </a:prstGeom>
          </p:spPr>
          <p:style>
            <a:lnRef idx="2">
              <a:schemeClr val="accent3">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4" name="Freeform 13"/>
            <p:cNvSpPr/>
            <p:nvPr/>
          </p:nvSpPr>
          <p:spPr>
            <a:xfrm>
              <a:off x="6386246" y="1499282"/>
              <a:ext cx="2320607" cy="3543523"/>
            </a:xfrm>
            <a:custGeom>
              <a:avLst/>
              <a:gdLst>
                <a:gd name="connsiteX0" fmla="*/ 0 w 2000403"/>
                <a:gd name="connsiteY0" fmla="*/ 0 h 3543523"/>
                <a:gd name="connsiteX1" fmla="*/ 2000403 w 2000403"/>
                <a:gd name="connsiteY1" fmla="*/ 0 h 3543523"/>
                <a:gd name="connsiteX2" fmla="*/ 2000403 w 2000403"/>
                <a:gd name="connsiteY2" fmla="*/ 3543523 h 3543523"/>
                <a:gd name="connsiteX3" fmla="*/ 0 w 2000403"/>
                <a:gd name="connsiteY3" fmla="*/ 3543523 h 3543523"/>
                <a:gd name="connsiteX4" fmla="*/ 0 w 2000403"/>
                <a:gd name="connsiteY4" fmla="*/ 0 h 35435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403" h="3543523">
                  <a:moveTo>
                    <a:pt x="0" y="0"/>
                  </a:moveTo>
                  <a:lnTo>
                    <a:pt x="2000403" y="0"/>
                  </a:lnTo>
                  <a:lnTo>
                    <a:pt x="2000403" y="3543523"/>
                  </a:lnTo>
                  <a:lnTo>
                    <a:pt x="0" y="3543523"/>
                  </a:lnTo>
                  <a:lnTo>
                    <a:pt x="0" y="0"/>
                  </a:lnTo>
                  <a:close/>
                </a:path>
              </a:pathLst>
            </a:custGeom>
            <a:noFill/>
            <a:ln>
              <a:noFill/>
            </a:ln>
            <a:sp3d/>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0" tIns="72009" rIns="0" bIns="0" numCol="1" spcCol="1270" anchor="t" anchorCtr="0">
              <a:noAutofit/>
            </a:bodyPr>
            <a:lstStyle/>
            <a:p>
              <a:pPr defTabSz="932972">
                <a:lnSpc>
                  <a:spcPct val="90000"/>
                </a:lnSpc>
                <a:spcBef>
                  <a:spcPct val="0"/>
                </a:spcBef>
                <a:spcAft>
                  <a:spcPct val="35000"/>
                </a:spcAft>
              </a:pPr>
              <a:r>
                <a:rPr lang="en-US" sz="2800" dirty="0"/>
                <a:t>Career </a:t>
              </a:r>
              <a:br>
                <a:rPr lang="en-US" sz="2800" dirty="0"/>
              </a:br>
              <a:r>
                <a:rPr lang="en-US" sz="2800" dirty="0"/>
                <a:t>Preparation</a:t>
              </a:r>
            </a:p>
            <a:p>
              <a:pPr defTabSz="932972">
                <a:lnSpc>
                  <a:spcPct val="90000"/>
                </a:lnSpc>
                <a:spcBef>
                  <a:spcPct val="0"/>
                </a:spcBef>
                <a:spcAft>
                  <a:spcPct val="35000"/>
                </a:spcAft>
              </a:pPr>
              <a:r>
                <a:rPr lang="en-US" sz="2000" dirty="0"/>
                <a:t>Provides real-world experience in a pathway.  Students research and plan for postsecondary and employment options in the career.</a:t>
              </a:r>
            </a:p>
          </p:txBody>
        </p:sp>
      </p:grpSp>
    </p:spTree>
    <p:extLst>
      <p:ext uri="{BB962C8B-B14F-4D97-AF65-F5344CB8AC3E}">
        <p14:creationId xmlns:p14="http://schemas.microsoft.com/office/powerpoint/2010/main" val="1234760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WBL Records to Maintain</a:t>
            </a:r>
            <a:endParaRPr lang="en-US" b="1" dirty="0"/>
          </a:p>
        </p:txBody>
      </p:sp>
      <p:sp>
        <p:nvSpPr>
          <p:cNvPr id="3" name="Content Placeholder 2"/>
          <p:cNvSpPr>
            <a:spLocks noGrp="1"/>
          </p:cNvSpPr>
          <p:nvPr>
            <p:ph idx="1"/>
          </p:nvPr>
        </p:nvSpPr>
        <p:spPr>
          <a:xfrm>
            <a:off x="1305298" y="2140835"/>
            <a:ext cx="7524003" cy="2645910"/>
          </a:xfrm>
        </p:spPr>
        <p:txBody>
          <a:bodyPr>
            <a:normAutofit/>
          </a:bodyPr>
          <a:lstStyle/>
          <a:p>
            <a:r>
              <a:rPr lang="en-US" sz="3500" dirty="0"/>
              <a:t>Training Agreements</a:t>
            </a:r>
          </a:p>
          <a:p>
            <a:r>
              <a:rPr lang="en-US" sz="3500" dirty="0"/>
              <a:t>Content Standards Training Plan</a:t>
            </a:r>
          </a:p>
          <a:p>
            <a:r>
              <a:rPr lang="en-US" sz="3500" dirty="0"/>
              <a:t>Hour </a:t>
            </a:r>
            <a:r>
              <a:rPr lang="en-US" sz="3500" dirty="0" smtClean="0"/>
              <a:t>Logs</a:t>
            </a:r>
          </a:p>
          <a:p>
            <a:r>
              <a:rPr lang="en-US" sz="3500" dirty="0" smtClean="0"/>
              <a:t>Portfolios</a:t>
            </a:r>
            <a:endParaRPr lang="en-US" sz="3500" dirty="0"/>
          </a:p>
        </p:txBody>
      </p:sp>
    </p:spTree>
    <p:extLst>
      <p:ext uri="{BB962C8B-B14F-4D97-AF65-F5344CB8AC3E}">
        <p14:creationId xmlns:p14="http://schemas.microsoft.com/office/powerpoint/2010/main" val="980603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5246" y="633214"/>
            <a:ext cx="10442864" cy="970450"/>
          </a:xfrm>
        </p:spPr>
        <p:txBody>
          <a:bodyPr>
            <a:normAutofit fontScale="90000"/>
          </a:bodyPr>
          <a:lstStyle/>
          <a:p>
            <a:pPr algn="ctr"/>
            <a:r>
              <a:rPr lang="en-US" b="1" dirty="0" smtClean="0"/>
              <a:t>Content Standards Based Training </a:t>
            </a:r>
            <a:r>
              <a:rPr lang="en-US" b="1" dirty="0"/>
              <a:t>P</a:t>
            </a:r>
            <a:r>
              <a:rPr lang="en-US" b="1" dirty="0" smtClean="0"/>
              <a:t>lan</a:t>
            </a:r>
            <a:endParaRPr lang="en-US" b="1" dirty="0"/>
          </a:p>
        </p:txBody>
      </p:sp>
      <p:sp>
        <p:nvSpPr>
          <p:cNvPr id="3" name="Content Placeholder 2"/>
          <p:cNvSpPr>
            <a:spLocks noGrp="1"/>
          </p:cNvSpPr>
          <p:nvPr>
            <p:ph idx="1"/>
          </p:nvPr>
        </p:nvSpPr>
        <p:spPr>
          <a:xfrm>
            <a:off x="706581" y="1793355"/>
            <a:ext cx="8839201" cy="3928572"/>
          </a:xfrm>
        </p:spPr>
        <p:txBody>
          <a:bodyPr>
            <a:noAutofit/>
          </a:bodyPr>
          <a:lstStyle/>
          <a:p>
            <a:r>
              <a:rPr lang="en-US" sz="3500" dirty="0"/>
              <a:t>Created by the student collaborating with the teacher and mentor/supervisor</a:t>
            </a:r>
          </a:p>
          <a:p>
            <a:r>
              <a:rPr lang="en-US" sz="3500" dirty="0"/>
              <a:t>Focused on pathway standards/skills</a:t>
            </a:r>
          </a:p>
          <a:p>
            <a:r>
              <a:rPr lang="en-US" sz="3500" dirty="0"/>
              <a:t>Moves the WBL beyond employability skills</a:t>
            </a:r>
          </a:p>
          <a:p>
            <a:r>
              <a:rPr lang="en-US" sz="3500" dirty="0"/>
              <a:t>Evaluation method integrated into plan</a:t>
            </a:r>
          </a:p>
        </p:txBody>
      </p:sp>
    </p:spTree>
    <p:extLst>
      <p:ext uri="{BB962C8B-B14F-4D97-AF65-F5344CB8AC3E}">
        <p14:creationId xmlns:p14="http://schemas.microsoft.com/office/powerpoint/2010/main" val="35683623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01521" y="1593349"/>
            <a:ext cx="8387855" cy="1916614"/>
          </a:xfrm>
        </p:spPr>
        <p:txBody>
          <a:bodyPr/>
          <a:lstStyle/>
          <a:p>
            <a:r>
              <a:rPr lang="en-US" b="1" dirty="0" smtClean="0"/>
              <a:t>Essentials to Partnerships</a:t>
            </a:r>
            <a:endParaRPr lang="en-US" b="1" dirty="0"/>
          </a:p>
        </p:txBody>
      </p:sp>
    </p:spTree>
    <p:extLst>
      <p:ext uri="{BB962C8B-B14F-4D97-AF65-F5344CB8AC3E}">
        <p14:creationId xmlns:p14="http://schemas.microsoft.com/office/powerpoint/2010/main" val="41668811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WBL Resources</a:t>
            </a:r>
            <a:endParaRPr lang="en-US" b="1" dirty="0"/>
          </a:p>
        </p:txBody>
      </p:sp>
      <p:sp>
        <p:nvSpPr>
          <p:cNvPr id="3" name="Content Placeholder 2"/>
          <p:cNvSpPr>
            <a:spLocks noGrp="1"/>
          </p:cNvSpPr>
          <p:nvPr>
            <p:ph idx="1"/>
          </p:nvPr>
        </p:nvSpPr>
        <p:spPr>
          <a:xfrm>
            <a:off x="838200" y="2222287"/>
            <a:ext cx="9448801" cy="3636510"/>
          </a:xfrm>
        </p:spPr>
        <p:txBody>
          <a:bodyPr>
            <a:normAutofit/>
          </a:bodyPr>
          <a:lstStyle/>
          <a:p>
            <a:r>
              <a:rPr lang="en-US" sz="3500" dirty="0">
                <a:hlinkClick r:id="rId3"/>
              </a:rPr>
              <a:t>http://www.doe.in.gov/cte/work-based-learning</a:t>
            </a:r>
            <a:endParaRPr lang="en-US" sz="3500" dirty="0"/>
          </a:p>
          <a:p>
            <a:r>
              <a:rPr lang="en-US" sz="3500" dirty="0"/>
              <a:t>Work Based Learning Manual</a:t>
            </a:r>
          </a:p>
          <a:p>
            <a:r>
              <a:rPr lang="en-US" sz="3500" dirty="0"/>
              <a:t>Work Based Learning Training Plan</a:t>
            </a:r>
          </a:p>
        </p:txBody>
      </p:sp>
    </p:spTree>
    <p:extLst>
      <p:ext uri="{BB962C8B-B14F-4D97-AF65-F5344CB8AC3E}">
        <p14:creationId xmlns:p14="http://schemas.microsoft.com/office/powerpoint/2010/main" val="22195156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692" y="0"/>
            <a:ext cx="10503877" cy="1943731"/>
          </a:xfrm>
        </p:spPr>
        <p:txBody>
          <a:bodyPr>
            <a:normAutofit/>
          </a:bodyPr>
          <a:lstStyle/>
          <a:p>
            <a:pPr algn="ctr"/>
            <a:r>
              <a:rPr lang="en-US" sz="4900" b="1" dirty="0" smtClean="0"/>
              <a:t>WBL Teachers in Industry Project</a:t>
            </a:r>
            <a:r>
              <a:rPr lang="en-US" dirty="0" smtClean="0"/>
              <a:t>	</a:t>
            </a:r>
            <a:endParaRPr lang="en-US" dirty="0"/>
          </a:p>
        </p:txBody>
      </p:sp>
      <p:sp>
        <p:nvSpPr>
          <p:cNvPr id="3" name="Content Placeholder 2"/>
          <p:cNvSpPr>
            <a:spLocks noGrp="1"/>
          </p:cNvSpPr>
          <p:nvPr>
            <p:ph idx="1"/>
          </p:nvPr>
        </p:nvSpPr>
        <p:spPr>
          <a:xfrm>
            <a:off x="1284761" y="1586515"/>
            <a:ext cx="8915400" cy="4017510"/>
          </a:xfrm>
        </p:spPr>
        <p:txBody>
          <a:bodyPr>
            <a:noAutofit/>
          </a:bodyPr>
          <a:lstStyle/>
          <a:p>
            <a:pPr>
              <a:lnSpc>
                <a:spcPct val="100000"/>
              </a:lnSpc>
              <a:spcAft>
                <a:spcPts val="1200"/>
              </a:spcAft>
            </a:pPr>
            <a:r>
              <a:rPr lang="en-US" sz="3200" dirty="0"/>
              <a:t>Authentic work experience in an industry related to the teacher’s content area</a:t>
            </a:r>
          </a:p>
          <a:p>
            <a:pPr>
              <a:lnSpc>
                <a:spcPct val="100000"/>
              </a:lnSpc>
              <a:spcAft>
                <a:spcPts val="1200"/>
              </a:spcAft>
            </a:pPr>
            <a:r>
              <a:rPr lang="en-US" sz="3200" dirty="0"/>
              <a:t>CTE teachers build partnerships with local business and industry mentors  </a:t>
            </a:r>
          </a:p>
          <a:p>
            <a:pPr>
              <a:lnSpc>
                <a:spcPct val="100000"/>
              </a:lnSpc>
              <a:spcAft>
                <a:spcPts val="1200"/>
              </a:spcAft>
            </a:pPr>
            <a:r>
              <a:rPr lang="en-US" sz="3200" dirty="0"/>
              <a:t>Contribute to WBL Body of </a:t>
            </a:r>
            <a:r>
              <a:rPr lang="en-US" sz="3200" dirty="0" smtClean="0"/>
              <a:t>Knowledge</a:t>
            </a:r>
          </a:p>
          <a:p>
            <a:pPr>
              <a:lnSpc>
                <a:spcPct val="100000"/>
              </a:lnSpc>
              <a:spcAft>
                <a:spcPts val="1200"/>
              </a:spcAft>
            </a:pPr>
            <a:r>
              <a:rPr lang="en-US" sz="3200" dirty="0" smtClean="0"/>
              <a:t>2017-25 participants</a:t>
            </a:r>
          </a:p>
          <a:p>
            <a:pPr>
              <a:lnSpc>
                <a:spcPct val="100000"/>
              </a:lnSpc>
              <a:spcAft>
                <a:spcPts val="1200"/>
              </a:spcAft>
            </a:pPr>
            <a:r>
              <a:rPr lang="en-US" sz="3200" dirty="0" smtClean="0"/>
              <a:t>Multiple sessions occurring tomorrow</a:t>
            </a:r>
            <a:endParaRPr lang="en-US" sz="3200" dirty="0"/>
          </a:p>
          <a:p>
            <a:pPr marL="0" indent="0">
              <a:spcAft>
                <a:spcPts val="1200"/>
              </a:spcAft>
              <a:buNone/>
            </a:pPr>
            <a:r>
              <a:rPr lang="en-US" sz="3200" dirty="0"/>
              <a:t> </a:t>
            </a:r>
          </a:p>
          <a:p>
            <a:pPr marL="0" indent="0">
              <a:spcAft>
                <a:spcPts val="1200"/>
              </a:spcAft>
            </a:pPr>
            <a:endParaRPr lang="en-US" sz="3200" dirty="0"/>
          </a:p>
        </p:txBody>
      </p:sp>
    </p:spTree>
    <p:extLst>
      <p:ext uri="{BB962C8B-B14F-4D97-AF65-F5344CB8AC3E}">
        <p14:creationId xmlns:p14="http://schemas.microsoft.com/office/powerpoint/2010/main" val="28913056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Resource Support</a:t>
            </a:r>
            <a:endParaRPr lang="en-US" sz="4800" b="1" dirty="0"/>
          </a:p>
        </p:txBody>
      </p:sp>
      <p:sp>
        <p:nvSpPr>
          <p:cNvPr id="3" name="Content Placeholder 2"/>
          <p:cNvSpPr>
            <a:spLocks noGrp="1"/>
          </p:cNvSpPr>
          <p:nvPr>
            <p:ph idx="1"/>
          </p:nvPr>
        </p:nvSpPr>
        <p:spPr>
          <a:xfrm>
            <a:off x="838199" y="1825625"/>
            <a:ext cx="7173191" cy="4351338"/>
          </a:xfrm>
        </p:spPr>
        <p:txBody>
          <a:bodyPr>
            <a:normAutofit/>
          </a:bodyPr>
          <a:lstStyle/>
          <a:p>
            <a:pPr>
              <a:lnSpc>
                <a:spcPct val="110000"/>
              </a:lnSpc>
            </a:pPr>
            <a:r>
              <a:rPr lang="en-US" sz="3500" dirty="0" smtClean="0"/>
              <a:t>Make specific requests</a:t>
            </a:r>
          </a:p>
          <a:p>
            <a:pPr>
              <a:lnSpc>
                <a:spcPct val="110000"/>
              </a:lnSpc>
            </a:pPr>
            <a:r>
              <a:rPr lang="en-US" sz="3500" dirty="0" smtClean="0"/>
              <a:t>Coordinate for common </a:t>
            </a:r>
            <a:r>
              <a:rPr lang="en-US" sz="3500" dirty="0"/>
              <a:t>n</a:t>
            </a:r>
            <a:r>
              <a:rPr lang="en-US" sz="3500" dirty="0" smtClean="0"/>
              <a:t>eed</a:t>
            </a:r>
          </a:p>
          <a:p>
            <a:pPr>
              <a:lnSpc>
                <a:spcPct val="110000"/>
              </a:lnSpc>
            </a:pPr>
            <a:r>
              <a:rPr lang="en-US" sz="3500" dirty="0" smtClean="0"/>
              <a:t>Ask if partner’s </a:t>
            </a:r>
            <a:r>
              <a:rPr lang="en-US" sz="3500" dirty="0"/>
              <a:t>v</a:t>
            </a:r>
            <a:r>
              <a:rPr lang="en-US" sz="3500" dirty="0" smtClean="0"/>
              <a:t>endor can Help</a:t>
            </a:r>
          </a:p>
          <a:p>
            <a:pPr marL="0" indent="0">
              <a:lnSpc>
                <a:spcPct val="110000"/>
              </a:lnSpc>
              <a:buNone/>
            </a:pPr>
            <a:r>
              <a:rPr lang="en-US" sz="2500" dirty="0" smtClean="0"/>
              <a:t>HINT: </a:t>
            </a:r>
            <a:r>
              <a:rPr lang="en-US" sz="2500" i="1" dirty="0"/>
              <a:t>Avoid having donations go into the general fund</a:t>
            </a:r>
          </a:p>
          <a:p>
            <a:pPr marL="0" indent="0">
              <a:lnSpc>
                <a:spcPct val="110000"/>
              </a:lnSpc>
              <a:buNone/>
            </a:pPr>
            <a:endParaRPr lang="en-US" sz="35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18519" y="2413361"/>
            <a:ext cx="2232050" cy="2127466"/>
          </a:xfrm>
          <a:prstGeom prst="rect">
            <a:avLst/>
          </a:prstGeom>
          <a:ln>
            <a:solidFill>
              <a:schemeClr val="tx1"/>
            </a:solidFill>
          </a:ln>
        </p:spPr>
      </p:pic>
    </p:spTree>
    <p:extLst>
      <p:ext uri="{BB962C8B-B14F-4D97-AF65-F5344CB8AC3E}">
        <p14:creationId xmlns:p14="http://schemas.microsoft.com/office/powerpoint/2010/main" val="17249700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6352336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What is a Partnership?</a:t>
            </a:r>
            <a:endParaRPr lang="en-US" sz="4800" b="1" dirty="0"/>
          </a:p>
        </p:txBody>
      </p:sp>
      <p:sp>
        <p:nvSpPr>
          <p:cNvPr id="3" name="Content Placeholder 2"/>
          <p:cNvSpPr>
            <a:spLocks noGrp="1"/>
          </p:cNvSpPr>
          <p:nvPr>
            <p:ph idx="1"/>
          </p:nvPr>
        </p:nvSpPr>
        <p:spPr>
          <a:xfrm>
            <a:off x="426720" y="2133600"/>
            <a:ext cx="10312164" cy="4043362"/>
          </a:xfrm>
        </p:spPr>
        <p:txBody>
          <a:bodyPr/>
          <a:lstStyle/>
          <a:p>
            <a:pPr marL="457200" lvl="1" indent="0">
              <a:buNone/>
            </a:pPr>
            <a:r>
              <a:rPr lang="en-US" sz="4400" i="1" dirty="0">
                <a:solidFill>
                  <a:prstClr val="black"/>
                </a:solidFill>
              </a:rPr>
              <a:t>“</a:t>
            </a:r>
            <a:r>
              <a:rPr lang="en-US" sz="3500" i="1" dirty="0">
                <a:solidFill>
                  <a:prstClr val="black"/>
                </a:solidFill>
              </a:rPr>
              <a:t>Educators and </a:t>
            </a:r>
            <a:r>
              <a:rPr lang="en-US" sz="3500" i="1" dirty="0" smtClean="0">
                <a:solidFill>
                  <a:prstClr val="black"/>
                </a:solidFill>
              </a:rPr>
              <a:t>community partners working </a:t>
            </a:r>
            <a:r>
              <a:rPr lang="en-US" sz="3500" i="1" dirty="0">
                <a:solidFill>
                  <a:prstClr val="black"/>
                </a:solidFill>
              </a:rPr>
              <a:t>together toward a shared goal designed to benefit students while at the same time, achieving goals unique to each partner”</a:t>
            </a:r>
          </a:p>
          <a:p>
            <a:endParaRPr lang="en-US" dirty="0"/>
          </a:p>
        </p:txBody>
      </p:sp>
    </p:spTree>
    <p:extLst>
      <p:ext uri="{BB962C8B-B14F-4D97-AF65-F5344CB8AC3E}">
        <p14:creationId xmlns:p14="http://schemas.microsoft.com/office/powerpoint/2010/main" val="1633991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800" b="1" dirty="0" smtClean="0"/>
              <a:t>Elements of Successful Partnerships</a:t>
            </a:r>
            <a:endParaRPr lang="en-US" sz="4800" b="1" dirty="0"/>
          </a:p>
        </p:txBody>
      </p:sp>
      <p:sp>
        <p:nvSpPr>
          <p:cNvPr id="3" name="Content Placeholder 2"/>
          <p:cNvSpPr>
            <a:spLocks noGrp="1"/>
          </p:cNvSpPr>
          <p:nvPr>
            <p:ph idx="1"/>
          </p:nvPr>
        </p:nvSpPr>
        <p:spPr>
          <a:xfrm>
            <a:off x="838200" y="1898362"/>
            <a:ext cx="5526024" cy="4351338"/>
          </a:xfrm>
        </p:spPr>
        <p:txBody>
          <a:bodyPr>
            <a:noAutofit/>
          </a:bodyPr>
          <a:lstStyle/>
          <a:p>
            <a:pPr>
              <a:lnSpc>
                <a:spcPct val="100000"/>
              </a:lnSpc>
            </a:pPr>
            <a:r>
              <a:rPr lang="en-US" sz="3500" dirty="0" smtClean="0"/>
              <a:t>Equal collaboration</a:t>
            </a:r>
          </a:p>
          <a:p>
            <a:pPr>
              <a:lnSpc>
                <a:spcPct val="100000"/>
              </a:lnSpc>
            </a:pPr>
            <a:r>
              <a:rPr lang="en-US" sz="3500" dirty="0" smtClean="0"/>
              <a:t>Shared concerns</a:t>
            </a:r>
          </a:p>
          <a:p>
            <a:pPr>
              <a:lnSpc>
                <a:spcPct val="100000"/>
              </a:lnSpc>
            </a:pPr>
            <a:r>
              <a:rPr lang="en-US" sz="3500" dirty="0" smtClean="0"/>
              <a:t>Each side brings benefits</a:t>
            </a:r>
          </a:p>
          <a:p>
            <a:pPr>
              <a:lnSpc>
                <a:spcPct val="100000"/>
              </a:lnSpc>
            </a:pPr>
            <a:r>
              <a:rPr lang="en-US" sz="3500" dirty="0" smtClean="0"/>
              <a:t>A way to measure progress</a:t>
            </a:r>
            <a:endParaRPr lang="en-US" sz="35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7119" y="2026226"/>
            <a:ext cx="3230449" cy="2500607"/>
          </a:xfrm>
          <a:prstGeom prst="rect">
            <a:avLst/>
          </a:prstGeom>
          <a:ln>
            <a:solidFill>
              <a:schemeClr val="tx1"/>
            </a:solidFill>
          </a:ln>
        </p:spPr>
      </p:pic>
    </p:spTree>
    <p:extLst>
      <p:ext uri="{BB962C8B-B14F-4D97-AF65-F5344CB8AC3E}">
        <p14:creationId xmlns:p14="http://schemas.microsoft.com/office/powerpoint/2010/main" val="2682305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4880" y="410845"/>
            <a:ext cx="10515600" cy="1325563"/>
          </a:xfrm>
        </p:spPr>
        <p:txBody>
          <a:bodyPr>
            <a:normAutofit/>
          </a:bodyPr>
          <a:lstStyle/>
          <a:p>
            <a:pPr algn="ctr"/>
            <a:r>
              <a:rPr lang="en-US" sz="4800" b="1" dirty="0" smtClean="0"/>
              <a:t>Why Partnerships?</a:t>
            </a:r>
            <a:endParaRPr lang="en-US" sz="4800" b="1" dirty="0"/>
          </a:p>
        </p:txBody>
      </p:sp>
      <p:sp>
        <p:nvSpPr>
          <p:cNvPr id="3" name="Content Placeholder 2"/>
          <p:cNvSpPr>
            <a:spLocks noGrp="1"/>
          </p:cNvSpPr>
          <p:nvPr>
            <p:ph idx="1"/>
          </p:nvPr>
        </p:nvSpPr>
        <p:spPr>
          <a:xfrm>
            <a:off x="838200" y="1935479"/>
            <a:ext cx="6549736" cy="4724401"/>
          </a:xfrm>
        </p:spPr>
        <p:txBody>
          <a:bodyPr>
            <a:normAutofit/>
          </a:bodyPr>
          <a:lstStyle/>
          <a:p>
            <a:pPr>
              <a:lnSpc>
                <a:spcPct val="100000"/>
              </a:lnSpc>
            </a:pPr>
            <a:r>
              <a:rPr lang="en-US" sz="3500" dirty="0" smtClean="0"/>
              <a:t>Businesses need an educated </a:t>
            </a:r>
            <a:r>
              <a:rPr lang="en-US" sz="3500" dirty="0"/>
              <a:t>w</a:t>
            </a:r>
            <a:r>
              <a:rPr lang="en-US" sz="3500" dirty="0" smtClean="0"/>
              <a:t>orkforce</a:t>
            </a:r>
          </a:p>
          <a:p>
            <a:pPr>
              <a:lnSpc>
                <a:spcPct val="100000"/>
              </a:lnSpc>
            </a:pPr>
            <a:r>
              <a:rPr lang="en-US" sz="3500" dirty="0" smtClean="0"/>
              <a:t>Schools need resources and expertise</a:t>
            </a:r>
          </a:p>
          <a:p>
            <a:pPr>
              <a:lnSpc>
                <a:spcPct val="150000"/>
              </a:lnSpc>
            </a:pPr>
            <a:r>
              <a:rPr lang="en-US" sz="3500" dirty="0" smtClean="0"/>
              <a:t>Adds relevance to programs</a:t>
            </a:r>
            <a:endParaRPr lang="en-US" sz="3500" dirty="0"/>
          </a:p>
          <a:p>
            <a:endParaRPr lang="en-US"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87936" y="2481057"/>
            <a:ext cx="2936055" cy="2431072"/>
          </a:xfrm>
          <a:prstGeom prst="rect">
            <a:avLst/>
          </a:prstGeom>
          <a:ln>
            <a:solidFill>
              <a:schemeClr val="tx1"/>
            </a:solidFill>
          </a:ln>
        </p:spPr>
      </p:pic>
    </p:spTree>
    <p:extLst>
      <p:ext uri="{BB962C8B-B14F-4D97-AF65-F5344CB8AC3E}">
        <p14:creationId xmlns:p14="http://schemas.microsoft.com/office/powerpoint/2010/main" val="3260608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610344" cy="1012571"/>
          </a:xfrm>
        </p:spPr>
        <p:txBody>
          <a:bodyPr>
            <a:normAutofit/>
          </a:bodyPr>
          <a:lstStyle/>
          <a:p>
            <a:pPr algn="ctr"/>
            <a:r>
              <a:rPr lang="en-US" sz="4800" b="1" dirty="0" smtClean="0"/>
              <a:t>Who Brings What to the Table?</a:t>
            </a:r>
            <a:endParaRPr lang="en-US" sz="4800" b="1" dirty="0"/>
          </a:p>
        </p:txBody>
      </p:sp>
      <p:sp>
        <p:nvSpPr>
          <p:cNvPr id="4" name="Content Placeholder 3"/>
          <p:cNvSpPr>
            <a:spLocks noGrp="1"/>
          </p:cNvSpPr>
          <p:nvPr>
            <p:ph sz="half" idx="1"/>
          </p:nvPr>
        </p:nvSpPr>
        <p:spPr>
          <a:xfrm>
            <a:off x="838200" y="1377696"/>
            <a:ext cx="5181600" cy="4351338"/>
          </a:xfrm>
        </p:spPr>
        <p:txBody>
          <a:bodyPr/>
          <a:lstStyle/>
          <a:p>
            <a:pPr marL="0" indent="0">
              <a:buNone/>
            </a:pPr>
            <a:r>
              <a:rPr lang="en-US" sz="4400" u="sng" dirty="0" smtClean="0">
                <a:solidFill>
                  <a:srgbClr val="0070C0"/>
                </a:solidFill>
              </a:rPr>
              <a:t>Schools</a:t>
            </a:r>
            <a:r>
              <a:rPr lang="en-US" sz="4400" u="sng" dirty="0" smtClean="0"/>
              <a:t> </a:t>
            </a:r>
          </a:p>
          <a:p>
            <a:pPr marL="0" indent="0">
              <a:buNone/>
            </a:pPr>
            <a:r>
              <a:rPr lang="en-US" sz="3500" dirty="0" smtClean="0"/>
              <a:t>Staff</a:t>
            </a:r>
          </a:p>
          <a:p>
            <a:pPr marL="0" indent="0">
              <a:buNone/>
            </a:pPr>
            <a:r>
              <a:rPr lang="en-US" sz="3500" dirty="0" smtClean="0"/>
              <a:t>Facilities</a:t>
            </a:r>
          </a:p>
          <a:p>
            <a:pPr marL="0" indent="0">
              <a:buNone/>
            </a:pPr>
            <a:r>
              <a:rPr lang="en-US" sz="3500" dirty="0" smtClean="0"/>
              <a:t>Inclusion in standards</a:t>
            </a:r>
          </a:p>
          <a:p>
            <a:pPr marL="0" indent="0">
              <a:buNone/>
            </a:pPr>
            <a:r>
              <a:rPr lang="en-US" sz="3500" dirty="0" smtClean="0"/>
              <a:t>Parent Outreach</a:t>
            </a:r>
          </a:p>
          <a:p>
            <a:pPr marL="0" indent="0">
              <a:buNone/>
            </a:pPr>
            <a:endParaRPr lang="en-US" u="sng" dirty="0" smtClean="0"/>
          </a:p>
          <a:p>
            <a:pPr marL="0" indent="0">
              <a:buNone/>
            </a:pPr>
            <a:endParaRPr lang="en-US" u="sng" dirty="0"/>
          </a:p>
        </p:txBody>
      </p:sp>
      <p:sp>
        <p:nvSpPr>
          <p:cNvPr id="5" name="Content Placeholder 4"/>
          <p:cNvSpPr>
            <a:spLocks noGrp="1"/>
          </p:cNvSpPr>
          <p:nvPr>
            <p:ph sz="half" idx="2"/>
          </p:nvPr>
        </p:nvSpPr>
        <p:spPr>
          <a:xfrm>
            <a:off x="6142892" y="1377696"/>
            <a:ext cx="5181600" cy="4351338"/>
          </a:xfrm>
        </p:spPr>
        <p:txBody>
          <a:bodyPr/>
          <a:lstStyle/>
          <a:p>
            <a:pPr marL="0" indent="0">
              <a:buNone/>
            </a:pPr>
            <a:r>
              <a:rPr lang="en-US" sz="4400" u="sng" dirty="0" smtClean="0">
                <a:solidFill>
                  <a:srgbClr val="0070C0"/>
                </a:solidFill>
              </a:rPr>
              <a:t>Community Partners </a:t>
            </a:r>
          </a:p>
          <a:p>
            <a:pPr marL="0" indent="0">
              <a:buNone/>
            </a:pPr>
            <a:r>
              <a:rPr lang="en-US" sz="3500" dirty="0" smtClean="0"/>
              <a:t>Expertise</a:t>
            </a:r>
          </a:p>
          <a:p>
            <a:pPr marL="0" indent="0">
              <a:buNone/>
            </a:pPr>
            <a:r>
              <a:rPr lang="en-US" sz="3500" dirty="0" smtClean="0"/>
              <a:t>Goods </a:t>
            </a:r>
          </a:p>
          <a:p>
            <a:pPr marL="0" indent="0">
              <a:buNone/>
            </a:pPr>
            <a:r>
              <a:rPr lang="en-US" sz="3500" dirty="0" smtClean="0"/>
              <a:t>Services</a:t>
            </a:r>
          </a:p>
          <a:p>
            <a:pPr marL="0" indent="0">
              <a:buNone/>
            </a:pPr>
            <a:r>
              <a:rPr lang="en-US" sz="3500" dirty="0" smtClean="0"/>
              <a:t>Relationships </a:t>
            </a:r>
            <a:endParaRPr lang="en-US" sz="3500" dirty="0"/>
          </a:p>
        </p:txBody>
      </p:sp>
      <p:cxnSp>
        <p:nvCxnSpPr>
          <p:cNvPr id="7" name="Straight Connector 6"/>
          <p:cNvCxnSpPr/>
          <p:nvPr/>
        </p:nvCxnSpPr>
        <p:spPr>
          <a:xfrm flipH="1">
            <a:off x="5466353" y="1172308"/>
            <a:ext cx="30480" cy="5026439"/>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6296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921"/>
            <a:ext cx="10515600" cy="976631"/>
          </a:xfrm>
        </p:spPr>
        <p:txBody>
          <a:bodyPr/>
          <a:lstStyle/>
          <a:p>
            <a:pPr algn="ctr"/>
            <a:r>
              <a:rPr lang="en-US" sz="4800" b="1" dirty="0">
                <a:solidFill>
                  <a:prstClr val="black"/>
                </a:solidFill>
              </a:rPr>
              <a:t>Benefits to </a:t>
            </a:r>
            <a:r>
              <a:rPr lang="en-US" sz="4800" b="1" dirty="0" smtClean="0">
                <a:solidFill>
                  <a:prstClr val="black"/>
                </a:solidFill>
              </a:rPr>
              <a:t>Teachers</a:t>
            </a:r>
            <a:endParaRPr lang="en-US" dirty="0"/>
          </a:p>
        </p:txBody>
      </p:sp>
      <p:sp>
        <p:nvSpPr>
          <p:cNvPr id="3" name="Content Placeholder 2"/>
          <p:cNvSpPr>
            <a:spLocks noGrp="1"/>
          </p:cNvSpPr>
          <p:nvPr>
            <p:ph idx="1"/>
          </p:nvPr>
        </p:nvSpPr>
        <p:spPr>
          <a:xfrm>
            <a:off x="264239" y="1525272"/>
            <a:ext cx="10513490" cy="3985512"/>
          </a:xfrm>
        </p:spPr>
        <p:txBody>
          <a:bodyPr>
            <a:noAutofit/>
          </a:bodyPr>
          <a:lstStyle/>
          <a:p>
            <a:pPr>
              <a:lnSpc>
                <a:spcPct val="100000"/>
              </a:lnSpc>
            </a:pPr>
            <a:r>
              <a:rPr lang="en-US" sz="3500" dirty="0" smtClean="0"/>
              <a:t>Better market </a:t>
            </a:r>
            <a:r>
              <a:rPr lang="en-US" sz="3500" dirty="0"/>
              <a:t>i</a:t>
            </a:r>
            <a:r>
              <a:rPr lang="en-US" sz="3500" dirty="0" smtClean="0"/>
              <a:t>nformation</a:t>
            </a:r>
          </a:p>
          <a:p>
            <a:pPr>
              <a:lnSpc>
                <a:spcPct val="100000"/>
              </a:lnSpc>
            </a:pPr>
            <a:r>
              <a:rPr lang="en-US" sz="3500" dirty="0" smtClean="0"/>
              <a:t>Access to resources</a:t>
            </a:r>
          </a:p>
          <a:p>
            <a:pPr>
              <a:lnSpc>
                <a:spcPct val="100000"/>
              </a:lnSpc>
            </a:pPr>
            <a:r>
              <a:rPr lang="en-US" sz="3500" dirty="0" smtClean="0"/>
              <a:t>Improved employee </a:t>
            </a:r>
            <a:r>
              <a:rPr lang="en-US" sz="3500" dirty="0"/>
              <a:t>m</a:t>
            </a:r>
            <a:r>
              <a:rPr lang="en-US" sz="3500" dirty="0" smtClean="0"/>
              <a:t>orale</a:t>
            </a:r>
          </a:p>
          <a:p>
            <a:pPr>
              <a:lnSpc>
                <a:spcPct val="100000"/>
              </a:lnSpc>
            </a:pPr>
            <a:r>
              <a:rPr lang="en-US" sz="3500" dirty="0" smtClean="0"/>
              <a:t>Better </a:t>
            </a:r>
            <a:r>
              <a:rPr lang="en-US" sz="3500" dirty="0"/>
              <a:t>s</a:t>
            </a:r>
            <a:r>
              <a:rPr lang="en-US" sz="3500" dirty="0" smtClean="0"/>
              <a:t>taff </a:t>
            </a:r>
            <a:r>
              <a:rPr lang="en-US" sz="3500" dirty="0"/>
              <a:t>s</a:t>
            </a:r>
            <a:r>
              <a:rPr lang="en-US" sz="3500" dirty="0" smtClean="0"/>
              <a:t>upport/development</a:t>
            </a:r>
          </a:p>
          <a:p>
            <a:pPr>
              <a:lnSpc>
                <a:spcPct val="100000"/>
              </a:lnSpc>
            </a:pPr>
            <a:r>
              <a:rPr lang="en-US" sz="3500" dirty="0" smtClean="0"/>
              <a:t>Improved opportunities for students</a:t>
            </a:r>
            <a:endParaRPr lang="en-US" sz="35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28265" y="1620426"/>
            <a:ext cx="2849464" cy="2929030"/>
          </a:xfrm>
          <a:prstGeom prst="rect">
            <a:avLst/>
          </a:prstGeom>
          <a:ln>
            <a:solidFill>
              <a:schemeClr val="tx1"/>
            </a:solidFill>
          </a:ln>
        </p:spPr>
      </p:pic>
    </p:spTree>
    <p:extLst>
      <p:ext uri="{BB962C8B-B14F-4D97-AF65-F5344CB8AC3E}">
        <p14:creationId xmlns:p14="http://schemas.microsoft.com/office/powerpoint/2010/main" val="3593557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1"/>
            <a:ext cx="10515600" cy="1052725"/>
          </a:xfrm>
        </p:spPr>
        <p:txBody>
          <a:bodyPr>
            <a:normAutofit/>
          </a:bodyPr>
          <a:lstStyle/>
          <a:p>
            <a:pPr algn="ctr"/>
            <a:r>
              <a:rPr lang="en-US" sz="4800" b="1" dirty="0" smtClean="0"/>
              <a:t>Students Benefits</a:t>
            </a:r>
            <a:endParaRPr lang="en-US" sz="4800" b="1" dirty="0"/>
          </a:p>
        </p:txBody>
      </p:sp>
      <p:sp>
        <p:nvSpPr>
          <p:cNvPr id="3" name="Content Placeholder 2"/>
          <p:cNvSpPr>
            <a:spLocks noGrp="1"/>
          </p:cNvSpPr>
          <p:nvPr>
            <p:ph idx="1"/>
          </p:nvPr>
        </p:nvSpPr>
        <p:spPr>
          <a:xfrm>
            <a:off x="573256" y="1655725"/>
            <a:ext cx="9677400" cy="4913880"/>
          </a:xfrm>
        </p:spPr>
        <p:txBody>
          <a:bodyPr>
            <a:noAutofit/>
          </a:bodyPr>
          <a:lstStyle/>
          <a:p>
            <a:pPr>
              <a:lnSpc>
                <a:spcPct val="100000"/>
              </a:lnSpc>
            </a:pPr>
            <a:r>
              <a:rPr lang="en-US" sz="3500" dirty="0" smtClean="0"/>
              <a:t>Increased relevance</a:t>
            </a:r>
          </a:p>
          <a:p>
            <a:pPr>
              <a:lnSpc>
                <a:spcPct val="100000"/>
              </a:lnSpc>
            </a:pPr>
            <a:r>
              <a:rPr lang="en-US" sz="3500" dirty="0" smtClean="0"/>
              <a:t>Increased engagement</a:t>
            </a:r>
          </a:p>
          <a:p>
            <a:pPr>
              <a:lnSpc>
                <a:spcPct val="100000"/>
              </a:lnSpc>
            </a:pPr>
            <a:r>
              <a:rPr lang="en-US" sz="3500" dirty="0" smtClean="0"/>
              <a:t>Improved disciplinary </a:t>
            </a:r>
            <a:r>
              <a:rPr lang="en-US" sz="3500" dirty="0"/>
              <a:t>o</a:t>
            </a:r>
            <a:r>
              <a:rPr lang="en-US" sz="3500" dirty="0" smtClean="0"/>
              <a:t>utcomes</a:t>
            </a:r>
          </a:p>
          <a:p>
            <a:pPr>
              <a:lnSpc>
                <a:spcPct val="100000"/>
              </a:lnSpc>
            </a:pPr>
            <a:r>
              <a:rPr lang="en-US" sz="3500" dirty="0" smtClean="0"/>
              <a:t>Increased </a:t>
            </a:r>
            <a:r>
              <a:rPr lang="en-US" sz="3500" dirty="0"/>
              <a:t>s</a:t>
            </a:r>
            <a:r>
              <a:rPr lang="en-US" sz="3500" dirty="0" smtClean="0"/>
              <a:t>tudent persistence</a:t>
            </a:r>
          </a:p>
          <a:p>
            <a:pPr>
              <a:lnSpc>
                <a:spcPct val="100000"/>
              </a:lnSpc>
            </a:pPr>
            <a:r>
              <a:rPr lang="en-US" sz="3500" dirty="0" smtClean="0"/>
              <a:t>Increased graduation </a:t>
            </a:r>
            <a:r>
              <a:rPr lang="en-US" sz="3500" dirty="0"/>
              <a:t>r</a:t>
            </a:r>
            <a:r>
              <a:rPr lang="en-US" sz="3500" dirty="0" smtClean="0"/>
              <a:t>ate</a:t>
            </a:r>
          </a:p>
        </p:txBody>
      </p:sp>
      <p:sp>
        <p:nvSpPr>
          <p:cNvPr id="7" name="Right Arrow 6"/>
          <p:cNvSpPr/>
          <p:nvPr/>
        </p:nvSpPr>
        <p:spPr>
          <a:xfrm>
            <a:off x="990600" y="3447647"/>
            <a:ext cx="5138057" cy="914401"/>
          </a:xfrm>
          <a:prstGeom prst="rightArrow">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3004458" y="2563092"/>
            <a:ext cx="1981200" cy="369332"/>
          </a:xfrm>
          <a:prstGeom prst="rect">
            <a:avLst/>
          </a:prstGeom>
        </p:spPr>
        <p:txBody>
          <a:bodyPr wrap="square">
            <a:spAutoFit/>
          </a:bodyPr>
          <a:lstStyle/>
          <a:p>
            <a:r>
              <a:rPr lang="en-US" dirty="0" smtClean="0"/>
              <a:t> </a:t>
            </a:r>
            <a:endParaRPr lang="en-US" dirty="0"/>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9273" y="2229107"/>
            <a:ext cx="2098964" cy="2132941"/>
          </a:xfrm>
          <a:prstGeom prst="rect">
            <a:avLst/>
          </a:prstGeom>
          <a:ln>
            <a:solidFill>
              <a:schemeClr val="tx1"/>
            </a:solidFill>
          </a:ln>
        </p:spPr>
      </p:pic>
    </p:spTree>
    <p:extLst>
      <p:ext uri="{BB962C8B-B14F-4D97-AF65-F5344CB8AC3E}">
        <p14:creationId xmlns:p14="http://schemas.microsoft.com/office/powerpoint/2010/main" val="3044036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356fc40a-2c05-4234-aca6-3aac47c4303b">NV2ZH7633T4V-918364394-37</_dlc_DocId>
    <Document_x0020_Type xmlns="356fc40a-2c05-4234-aca6-3aac47c4303b">Template</Document_x0020_Type>
    <_dlc_DocIdUrl xmlns="356fc40a-2c05-4234-aca6-3aac47c4303b">
      <Url>https://ingov.sharepoint.com/sites/DOEPortal/communication/_layouts/15/DocIdRedir.aspx?ID=NV2ZH7633T4V-918364394-37</Url>
      <Description>NV2ZH7633T4V-918364394-37</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Communication" ma:contentTypeID="0x010100CDF09AFB16DBA246AA1829C99C4EC51500BE04A5D6E7FA1447A0D86780DC66C8B3" ma:contentTypeVersion="9" ma:contentTypeDescription="" ma:contentTypeScope="" ma:versionID="1d16007a31e91456774be9ea387cd731">
  <xsd:schema xmlns:xsd="http://www.w3.org/2001/XMLSchema" xmlns:xs="http://www.w3.org/2001/XMLSchema" xmlns:p="http://schemas.microsoft.com/office/2006/metadata/properties" xmlns:ns2="356fc40a-2c05-4234-aca6-3aac47c4303b" targetNamespace="http://schemas.microsoft.com/office/2006/metadata/properties" ma:root="true" ma:fieldsID="db4fce2e6230a092cf4226b7470ccfea" ns2:_="">
    <xsd:import namespace="356fc40a-2c05-4234-aca6-3aac47c4303b"/>
    <xsd:element name="properties">
      <xsd:complexType>
        <xsd:sequence>
          <xsd:element name="documentManagement">
            <xsd:complexType>
              <xsd:all>
                <xsd:element ref="ns2:_dlc_DocId" minOccurs="0"/>
                <xsd:element ref="ns2:_dlc_DocIdUrl" minOccurs="0"/>
                <xsd:element ref="ns2:_dlc_DocIdPersistId" minOccurs="0"/>
                <xsd:element ref="ns2:Document_x0020_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6fc40a-2c05-4234-aca6-3aac47c4303b"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element name="Document_x0020_Type" ma:index="7" nillable="true" ma:displayName="Document Type" ma:format="Dropdown" ma:internalName="Document_x0020_Type" ma:readOnly="false">
      <xsd:simpleType>
        <xsd:restriction base="dms:Choice">
          <xsd:enumeration value="Template"/>
          <xsd:enumeration value="Logo"/>
          <xsd:enumeration value="Guideline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13B8FC6-3B43-4D45-902C-FF40D49988B3}">
  <ds:schemaRefs>
    <ds:schemaRef ds:uri="http://schemas.microsoft.com/sharepoint/v3/contenttype/forms"/>
  </ds:schemaRefs>
</ds:datastoreItem>
</file>

<file path=customXml/itemProps2.xml><?xml version="1.0" encoding="utf-8"?>
<ds:datastoreItem xmlns:ds="http://schemas.openxmlformats.org/officeDocument/2006/customXml" ds:itemID="{03DE20D8-33E4-49CA-B4C7-4F80237B38AC}">
  <ds:schemaRefs>
    <ds:schemaRef ds:uri="http://schemas.microsoft.com/office/2006/metadata/properties"/>
    <ds:schemaRef ds:uri="http://schemas.openxmlformats.org/package/2006/metadata/core-properties"/>
    <ds:schemaRef ds:uri="http://purl.org/dc/dcmitype/"/>
    <ds:schemaRef ds:uri="http://purl.org/dc/elements/1.1/"/>
    <ds:schemaRef ds:uri="http://schemas.microsoft.com/office/2006/documentManagement/types"/>
    <ds:schemaRef ds:uri="http://purl.org/dc/terms/"/>
    <ds:schemaRef ds:uri="http://schemas.microsoft.com/office/infopath/2007/PartnerControls"/>
    <ds:schemaRef ds:uri="356fc40a-2c05-4234-aca6-3aac47c4303b"/>
    <ds:schemaRef ds:uri="http://www.w3.org/XML/1998/namespace"/>
  </ds:schemaRefs>
</ds:datastoreItem>
</file>

<file path=customXml/itemProps3.xml><?xml version="1.0" encoding="utf-8"?>
<ds:datastoreItem xmlns:ds="http://schemas.openxmlformats.org/officeDocument/2006/customXml" ds:itemID="{BBF16BCD-8234-45AF-9238-4CA1C53BD9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6fc40a-2c05-4234-aca6-3aac47c430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492D15C8-7B9A-405B-8FDE-0B7B028F9D72}">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109</TotalTime>
  <Words>1100</Words>
  <Application>Microsoft Office PowerPoint</Application>
  <PresentationFormat>Widescreen</PresentationFormat>
  <Paragraphs>242</Paragraphs>
  <Slides>33</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Helvetica</vt:lpstr>
      <vt:lpstr>Times New Roman</vt:lpstr>
      <vt:lpstr>Wingdings 2</vt:lpstr>
      <vt:lpstr>Office Theme</vt:lpstr>
      <vt:lpstr>PowerPoint Presentation</vt:lpstr>
      <vt:lpstr>Agenda</vt:lpstr>
      <vt:lpstr>Essentials to Partnerships</vt:lpstr>
      <vt:lpstr>What is a Partnership?</vt:lpstr>
      <vt:lpstr>Elements of Successful Partnerships</vt:lpstr>
      <vt:lpstr>Why Partnerships?</vt:lpstr>
      <vt:lpstr>Who Brings What to the Table?</vt:lpstr>
      <vt:lpstr>Benefits to Teachers</vt:lpstr>
      <vt:lpstr>Students Benefits</vt:lpstr>
      <vt:lpstr>Graduation Rate</vt:lpstr>
      <vt:lpstr>Benefits to Business/Community Partners</vt:lpstr>
      <vt:lpstr>Work Credentials</vt:lpstr>
      <vt:lpstr>Step One: Finding a Partner</vt:lpstr>
      <vt:lpstr>Finding Partners</vt:lpstr>
      <vt:lpstr>Connecting with Partners</vt:lpstr>
      <vt:lpstr>Connecting with Partners</vt:lpstr>
      <vt:lpstr>Connecting with Partners</vt:lpstr>
      <vt:lpstr>Connecting with Partners</vt:lpstr>
      <vt:lpstr>Connecting with Partners</vt:lpstr>
      <vt:lpstr>Step Two: Formalizing the Partnership</vt:lpstr>
      <vt:lpstr>Making the Pitch</vt:lpstr>
      <vt:lpstr>Sealing the Deal</vt:lpstr>
      <vt:lpstr>Step Three: Working with Partners</vt:lpstr>
      <vt:lpstr>Advisory Boards</vt:lpstr>
      <vt:lpstr>Mentorship Programs</vt:lpstr>
      <vt:lpstr>What is Work Based Learning?</vt:lpstr>
      <vt:lpstr>Progression of Work Based learning</vt:lpstr>
      <vt:lpstr>WBL Records to Maintain</vt:lpstr>
      <vt:lpstr>Content Standards Based Training Plan</vt:lpstr>
      <vt:lpstr>WBL Resources</vt:lpstr>
      <vt:lpstr>WBL Teachers in Industry Project </vt:lpstr>
      <vt:lpstr>Resource Support</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Bailey</dc:creator>
  <cp:lastModifiedBy>McIntyre-Reiger, Alyson</cp:lastModifiedBy>
  <cp:revision>7</cp:revision>
  <dcterms:created xsi:type="dcterms:W3CDTF">2017-01-23T18:11:18Z</dcterms:created>
  <dcterms:modified xsi:type="dcterms:W3CDTF">2017-09-20T19:28:47Z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31ca1202-4648-42f2-9688-137bdb37050b</vt:lpwstr>
  </property>
  <property fmtid="{D5CDD505-2E9C-101B-9397-08002B2CF9AE}" pid="3" name="ContentTypeId">
    <vt:lpwstr>0x010100CDF09AFB16DBA246AA1829C99C4EC51500BE04A5D6E7FA1447A0D86780DC66C8B3</vt:lpwstr>
  </property>
</Properties>
</file>