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modernComment_151_0.xml" ContentType="application/vnd.ms-powerpoint.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modernComment_156_5466EBDE.xml" ContentType="application/vnd.ms-powerpoint.comments+xml"/>
  <Override PartName="/ppt/comments/modernComment_105_B5F8D338.xml" ContentType="application/vnd.ms-powerpoint.comments+xml"/>
  <Override PartName="/ppt/notesSlides/notesSlide4.xml" ContentType="application/vnd.openxmlformats-officedocument.presentationml.notesSlide+xml"/>
  <Override PartName="/ppt/comments/modernComment_107_FCBA22A6.xml" ContentType="application/vnd.ms-powerpoint.comments+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modernComment_106_EB395D40.xml" ContentType="application/vnd.ms-powerpoint.comments+xml"/>
  <Override PartName="/ppt/notesSlides/notesSlide7.xml" ContentType="application/vnd.openxmlformats-officedocument.presentationml.notesSlide+xml"/>
  <Override PartName="/ppt/comments/modernComment_109_3349937A.xml" ContentType="application/vnd.ms-powerpoint.comments+xml"/>
  <Override PartName="/ppt/notesSlides/notesSlide8.xml" ContentType="application/vnd.openxmlformats-officedocument.presentationml.notesSlide+xml"/>
  <Override PartName="/ppt/notesSlides/notesSlide9.xml" ContentType="application/vnd.openxmlformats-officedocument.presentationml.notesSlide+xml"/>
  <Override PartName="/ppt/comments/modernComment_10D_EB5AED6F.xml" ContentType="application/vnd.ms-powerpoint.comments+xml"/>
  <Override PartName="/ppt/notesSlides/notesSlide10.xml" ContentType="application/vnd.openxmlformats-officedocument.presentationml.notesSlide+xml"/>
  <Override PartName="/ppt/comments/modernComment_114_FB7A50EE.xml" ContentType="application/vnd.ms-powerpoint.comments+xml"/>
  <Override PartName="/ppt/notesSlides/notesSlide11.xml" ContentType="application/vnd.openxmlformats-officedocument.presentationml.notesSlide+xml"/>
  <Override PartName="/ppt/comments/modernComment_115_22477E0.xml" ContentType="application/vnd.ms-powerpoint.comments+xml"/>
  <Override PartName="/ppt/notesSlides/notesSlide12.xml" ContentType="application/vnd.openxmlformats-officedocument.presentationml.notesSlide+xml"/>
  <Override PartName="/ppt/comments/modernComment_116_E8A83F90.xml" ContentType="application/vnd.ms-powerpoint.comment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omments/modernComment_118_F0FDDD5F.xml" ContentType="application/vnd.ms-powerpoint.comment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omments/modernComment_11B_F17BF42B.xml" ContentType="application/vnd.ms-powerpoint.comments+xml"/>
  <Override PartName="/ppt/comments/modernComment_11E_6EAEE2F6.xml" ContentType="application/vnd.ms-powerpoint.comments+xml"/>
  <Override PartName="/ppt/notesSlides/notesSlide17.xml" ContentType="application/vnd.openxmlformats-officedocument.presentationml.notesSlide+xml"/>
  <Override PartName="/ppt/comments/modernComment_11F_73EE779D.xml" ContentType="application/vnd.ms-powerpoint.comments+xml"/>
  <Override PartName="/ppt/notesSlides/notesSlide18.xml" ContentType="application/vnd.openxmlformats-officedocument.presentationml.notesSlide+xml"/>
  <Override PartName="/ppt/comments/modernComment_122_EB9CAA63.xml" ContentType="application/vnd.ms-powerpoint.comments+xml"/>
  <Override PartName="/ppt/notesSlides/notesSlide19.xml" ContentType="application/vnd.openxmlformats-officedocument.presentationml.notesSlide+xml"/>
  <Override PartName="/ppt/comments/modernComment_123_428CBA07.xml" ContentType="application/vnd.ms-powerpoint.comment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omments/modernComment_12D_6CB5C333.xml" ContentType="application/vnd.ms-powerpoint.comments+xml"/>
  <Override PartName="/ppt/notesSlides/notesSlide24.xml" ContentType="application/vnd.openxmlformats-officedocument.presentationml.notesSlide+xml"/>
  <Override PartName="/ppt/comments/modernComment_12E_DE87FF5C.xml" ContentType="application/vnd.ms-powerpoint.comment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omments/modernComment_130_A43DD2E3.xml" ContentType="application/vnd.ms-powerpoint.comments+xml"/>
  <Override PartName="/ppt/comments/modernComment_131_27346B7.xml" ContentType="application/vnd.ms-powerpoint.comments+xml"/>
  <Override PartName="/ppt/notesSlides/notesSlide27.xml" ContentType="application/vnd.openxmlformats-officedocument.presentationml.notesSlide+xml"/>
  <Override PartName="/ppt/comments/modernComment_132_71A19F5C.xml" ContentType="application/vnd.ms-powerpoint.comments+xml"/>
  <Override PartName="/ppt/comments/modernComment_133_CA0BCEFE.xml" ContentType="application/vnd.ms-powerpoint.comments+xml"/>
  <Override PartName="/ppt/notesSlides/notesSlide28.xml" ContentType="application/vnd.openxmlformats-officedocument.presentationml.notesSlide+xml"/>
  <Override PartName="/ppt/comments/modernComment_135_8B8C1FB9.xml" ContentType="application/vnd.ms-powerpoint.comment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omments/modernComment_13C_B349590F.xml" ContentType="application/vnd.ms-powerpoint.comments+xml"/>
  <Override PartName="/ppt/notesSlides/notesSlide32.xml" ContentType="application/vnd.openxmlformats-officedocument.presentationml.notesSlide+xml"/>
  <Override PartName="/ppt/comments/modernComment_13D_525A935B.xml" ContentType="application/vnd.ms-powerpoint.comment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omments/modernComment_145_A21E5C78.xml" ContentType="application/vnd.ms-powerpoint.comments+xml"/>
  <Override PartName="/ppt/notesSlides/notesSlide36.xml" ContentType="application/vnd.openxmlformats-officedocument.presentationml.notesSlide+xml"/>
  <Override PartName="/ppt/comments/modernComment_146_9EB93D41.xml" ContentType="application/vnd.ms-powerpoint.comments+xml"/>
  <Override PartName="/ppt/notesSlides/notesSlide37.xml" ContentType="application/vnd.openxmlformats-officedocument.presentationml.notesSlide+xml"/>
  <Override PartName="/ppt/comments/modernComment_147_F380C176.xml" ContentType="application/vnd.ms-powerpoint.comments+xml"/>
  <Override PartName="/ppt/notesSlides/notesSlide38.xml" ContentType="application/vnd.openxmlformats-officedocument.presentationml.notesSlide+xml"/>
  <Override PartName="/ppt/comments/modernComment_14D_E0C7F0B0.xml" ContentType="application/vnd.ms-powerpoint.comments+xml"/>
  <Override PartName="/ppt/notesSlides/notesSlide39.xml" ContentType="application/vnd.openxmlformats-officedocument.presentationml.notesSlide+xml"/>
  <Override PartName="/ppt/comments/modernComment_154_7EB94DBF.xml" ContentType="application/vnd.ms-powerpoint.comments+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omments/modernComment_152_70AA5AF3.xml" ContentType="application/vnd.ms-powerpoint.comments+xml"/>
  <Override PartName="/ppt/notesSlides/notesSlide43.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94"/>
  </p:notesMasterIdLst>
  <p:sldIdLst>
    <p:sldId id="256" r:id="rId5"/>
    <p:sldId id="257" r:id="rId6"/>
    <p:sldId id="337" r:id="rId7"/>
    <p:sldId id="343" r:id="rId8"/>
    <p:sldId id="342" r:id="rId9"/>
    <p:sldId id="344" r:id="rId10"/>
    <p:sldId id="258" r:id="rId11"/>
    <p:sldId id="259" r:id="rId12"/>
    <p:sldId id="260" r:id="rId13"/>
    <p:sldId id="261" r:id="rId14"/>
    <p:sldId id="263" r:id="rId15"/>
    <p:sldId id="345" r:id="rId16"/>
    <p:sldId id="262" r:id="rId17"/>
    <p:sldId id="346" r:id="rId18"/>
    <p:sldId id="264" r:id="rId19"/>
    <p:sldId id="265" r:id="rId20"/>
    <p:sldId id="266" r:id="rId21"/>
    <p:sldId id="267" r:id="rId22"/>
    <p:sldId id="268" r:id="rId23"/>
    <p:sldId id="269" r:id="rId24"/>
    <p:sldId id="270" r:id="rId25"/>
    <p:sldId id="271" r:id="rId26"/>
    <p:sldId id="272" r:id="rId27"/>
    <p:sldId id="273" r:id="rId28"/>
    <p:sldId id="274" r:id="rId29"/>
    <p:sldId id="275" r:id="rId30"/>
    <p:sldId id="276" r:id="rId31"/>
    <p:sldId id="277" r:id="rId32"/>
    <p:sldId id="278" r:id="rId33"/>
    <p:sldId id="279" r:id="rId34"/>
    <p:sldId id="280" r:id="rId35"/>
    <p:sldId id="281" r:id="rId36"/>
    <p:sldId id="282" r:id="rId37"/>
    <p:sldId id="283" r:id="rId38"/>
    <p:sldId id="284" r:id="rId39"/>
    <p:sldId id="347" r:id="rId40"/>
    <p:sldId id="285" r:id="rId41"/>
    <p:sldId id="286" r:id="rId42"/>
    <p:sldId id="287" r:id="rId43"/>
    <p:sldId id="288" r:id="rId44"/>
    <p:sldId id="289" r:id="rId45"/>
    <p:sldId id="290" r:id="rId46"/>
    <p:sldId id="291" r:id="rId47"/>
    <p:sldId id="292" r:id="rId48"/>
    <p:sldId id="293" r:id="rId49"/>
    <p:sldId id="294" r:id="rId50"/>
    <p:sldId id="295" r:id="rId51"/>
    <p:sldId id="296" r:id="rId52"/>
    <p:sldId id="297" r:id="rId53"/>
    <p:sldId id="298" r:id="rId54"/>
    <p:sldId id="299" r:id="rId55"/>
    <p:sldId id="300" r:id="rId56"/>
    <p:sldId id="301" r:id="rId57"/>
    <p:sldId id="302" r:id="rId58"/>
    <p:sldId id="303" r:id="rId59"/>
    <p:sldId id="304" r:id="rId60"/>
    <p:sldId id="305" r:id="rId61"/>
    <p:sldId id="306" r:id="rId62"/>
    <p:sldId id="307" r:id="rId63"/>
    <p:sldId id="308" r:id="rId64"/>
    <p:sldId id="309" r:id="rId65"/>
    <p:sldId id="310" r:id="rId66"/>
    <p:sldId id="311" r:id="rId67"/>
    <p:sldId id="312" r:id="rId68"/>
    <p:sldId id="313" r:id="rId69"/>
    <p:sldId id="314" r:id="rId70"/>
    <p:sldId id="315" r:id="rId71"/>
    <p:sldId id="316" r:id="rId72"/>
    <p:sldId id="318" r:id="rId73"/>
    <p:sldId id="317" r:id="rId74"/>
    <p:sldId id="319" r:id="rId75"/>
    <p:sldId id="320" r:id="rId76"/>
    <p:sldId id="321" r:id="rId77"/>
    <p:sldId id="348" r:id="rId78"/>
    <p:sldId id="323" r:id="rId79"/>
    <p:sldId id="324" r:id="rId80"/>
    <p:sldId id="325" r:id="rId81"/>
    <p:sldId id="326" r:id="rId82"/>
    <p:sldId id="327" r:id="rId83"/>
    <p:sldId id="328" r:id="rId84"/>
    <p:sldId id="333" r:id="rId85"/>
    <p:sldId id="340" r:id="rId86"/>
    <p:sldId id="330" r:id="rId87"/>
    <p:sldId id="350" r:id="rId88"/>
    <p:sldId id="338" r:id="rId89"/>
    <p:sldId id="332" r:id="rId90"/>
    <p:sldId id="335" r:id="rId91"/>
    <p:sldId id="331" r:id="rId92"/>
    <p:sldId id="341" r:id="rId9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DD9850-3556-0F76-8AED-F242F824E082}" name="Owens, Mitchell C" initials="MO" userId="S::MCOwens@idem.IN.gov::6f9f2aa7-adf9-4ff1-959b-425a1cc253e1" providerId="AD"/>
  <p188:author id="{D99C85D0-0D12-944A-FE0D-216614491CBE}" name="Allison, Dylan J (IDEM)" initials="DA" userId="S::DJAlliso@idem.IN.gov::10f31d0e-34e9-4c5d-a771-94461113aa44"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0D9E74-DD60-4B8E-A124-D567123F521E}" v="180" dt="2024-07-18T14:46:04.0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929" autoAdjust="0"/>
    <p:restoredTop sz="84037" autoAdjust="0"/>
  </p:normalViewPr>
  <p:slideViewPr>
    <p:cSldViewPr snapToGrid="0">
      <p:cViewPr varScale="1">
        <p:scale>
          <a:sx n="68" d="100"/>
          <a:sy n="68" d="100"/>
        </p:scale>
        <p:origin x="53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presProps" Target="presProps.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notesMaster" Target="notesMasters/notesMaster1.xml"/><Relationship Id="rId9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microsoft.com/office/2018/10/relationships/authors" Targe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tableStyles" Target="tableStyles.xml"/></Relationships>
</file>

<file path=ppt/comments/modernComment_10D_EB5AED6F.xml><?xml version="1.0" encoding="utf-8"?>
<p188:cmLst xmlns:a="http://schemas.openxmlformats.org/drawingml/2006/main" xmlns:r="http://schemas.openxmlformats.org/officeDocument/2006/relationships" xmlns:p188="http://schemas.microsoft.com/office/powerpoint/2018/8/main">
  <p188:cm id="{E61A335C-7EBA-48E5-9309-C2718310D012}" authorId="{43DD9850-3556-0F76-8AED-F242F824E082}" status="resolved" created="2024-05-02T14:20:38.547" complete="100000">
    <ac:txMkLst xmlns:ac="http://schemas.microsoft.com/office/drawing/2013/main/command">
      <pc:docMk xmlns:pc="http://schemas.microsoft.com/office/powerpoint/2013/main/command"/>
      <pc:sldMk xmlns:pc="http://schemas.microsoft.com/office/powerpoint/2013/main/command" cId="3948604783" sldId="269"/>
      <ac:spMk id="3" creationId="{041E54A1-7333-AB88-D79C-E6A85F3052C0}"/>
      <ac:txMk cp="184" len="93">
        <ac:context len="278" hash="4267327962"/>
      </ac:txMk>
    </ac:txMkLst>
    <p188:pos x="6614160" y="3134995"/>
    <p188:txBody>
      <a:bodyPr/>
      <a:lstStyle/>
      <a:p>
        <a:r>
          <a:rPr lang="en-US"/>
          <a:t>100% easiest ID feature; can get you a picture of it if it'd be helpful.</a:t>
        </a:r>
      </a:p>
    </p188:txBody>
  </p188:cm>
</p188:cmLst>
</file>

<file path=ppt/comments/modernComment_11B_F17BF42B.xml><?xml version="1.0" encoding="utf-8"?>
<p188:cmLst xmlns:a="http://schemas.openxmlformats.org/drawingml/2006/main" xmlns:r="http://schemas.openxmlformats.org/officeDocument/2006/relationships" xmlns:p188="http://schemas.microsoft.com/office/powerpoint/2018/8/main">
  <p188:cm id="{D355E732-D1FE-4738-B10D-F91E4A1650DC}" authorId="{43DD9850-3556-0F76-8AED-F242F824E082}" status="resolved" created="2024-05-02T14:49:33.485" complete="100000">
    <ac:txMkLst xmlns:ac="http://schemas.microsoft.com/office/drawing/2013/main/command">
      <pc:docMk xmlns:pc="http://schemas.microsoft.com/office/powerpoint/2013/main/command"/>
      <pc:sldMk xmlns:pc="http://schemas.microsoft.com/office/powerpoint/2013/main/command" cId="4051432491" sldId="283"/>
      <ac:spMk id="3" creationId="{F0C12066-EE37-747F-10B0-F9FE75CB7BCB}"/>
      <ac:txMk cp="101" len="30">
        <ac:context len="151" hash="2333341778"/>
      </ac:txMk>
    </ac:txMkLst>
    <p188:pos x="7299960" y="1591945"/>
    <p188:txBody>
      <a:bodyPr/>
      <a:lstStyle/>
      <a:p>
        <a:r>
          <a:rPr lang="en-US"/>
          <a:t>Taxonomist commentary: "nightmare devil mouth"</a:t>
        </a:r>
      </a:p>
    </p188:txBody>
  </p188:cm>
</p188:cmLst>
</file>

<file path=ppt/comments/modernComment_11E_6EAEE2F6.xml><?xml version="1.0" encoding="utf-8"?>
<p188:cmLst xmlns:a="http://schemas.openxmlformats.org/drawingml/2006/main" xmlns:r="http://schemas.openxmlformats.org/officeDocument/2006/relationships" xmlns:p188="http://schemas.microsoft.com/office/powerpoint/2018/8/main">
  <p188:cm id="{784E9DA7-24AD-4CDA-91F8-17A491F72BCC}" authorId="{43DD9850-3556-0F76-8AED-F242F824E082}" created="2024-05-02T14:52:53.041">
    <ac:txMkLst xmlns:ac="http://schemas.microsoft.com/office/drawing/2013/main/command">
      <pc:docMk xmlns:pc="http://schemas.microsoft.com/office/powerpoint/2013/main/command"/>
      <pc:sldMk xmlns:pc="http://schemas.microsoft.com/office/powerpoint/2013/main/command" cId="1856955126" sldId="286"/>
      <ac:spMk id="3" creationId="{01FDAC70-3342-A99F-F8E5-BF7716EADDCE}"/>
      <ac:txMk cp="138" len="38">
        <ac:context len="195" hash="1906890145"/>
      </ac:txMk>
    </ac:txMkLst>
    <p188:pos x="5848350" y="2232025"/>
    <p188:replyLst>
      <p188:reply id="{92F2767D-00C8-4C78-BFBA-327F23064291}" authorId="{D99C85D0-0D12-944A-FE0D-216614491CBE}" created="2024-05-23T12:58:15.098">
        <p188:txBody>
          <a:bodyPr/>
          <a:lstStyle/>
          <a:p>
            <a:r>
              <a:rPr lang="en-US"/>
              <a:t>That would be helpful!</a:t>
            </a:r>
          </a:p>
        </p188:txBody>
      </p188:reply>
    </p188:replyLst>
    <p188:txBody>
      <a:bodyPr/>
      <a:lstStyle/>
      <a:p>
        <a:r>
          <a:rPr lang="en-US"/>
          <a:t>Can get a picture if it would be helpful</a:t>
        </a:r>
      </a:p>
    </p188:txBody>
  </p188:cm>
</p188:cmLst>
</file>

<file path=ppt/comments/modernComment_11F_73EE779D.xml><?xml version="1.0" encoding="utf-8"?>
<p188:cmLst xmlns:a="http://schemas.openxmlformats.org/drawingml/2006/main" xmlns:r="http://schemas.openxmlformats.org/officeDocument/2006/relationships" xmlns:p188="http://schemas.microsoft.com/office/powerpoint/2018/8/main">
  <p188:cm id="{96EAD4BB-6F00-48C0-89D2-6919A340D1D8}" authorId="{43DD9850-3556-0F76-8AED-F242F824E082}" created="2024-05-02T14:54:10.556">
    <ac:txMkLst xmlns:ac="http://schemas.microsoft.com/office/drawing/2013/main/command">
      <pc:docMk xmlns:pc="http://schemas.microsoft.com/office/powerpoint/2013/main/command"/>
      <pc:sldMk xmlns:pc="http://schemas.microsoft.com/office/powerpoint/2013/main/command" cId="1945008029" sldId="287"/>
      <ac:spMk id="2" creationId="{9A910BE1-4225-1258-D60D-75C54F9D82C6}"/>
      <ac:txMk cp="8" len="14">
        <ac:context len="23" hash="2118727617"/>
      </ac:txMk>
    </ac:txMkLst>
    <p188:pos x="7905750" y="629285"/>
    <p188:replyLst>
      <p188:reply id="{9BECADD2-98D1-4361-AED3-74EFF6B3DB11}" authorId="{D99C85D0-0D12-944A-FE0D-216614491CBE}" created="2024-05-23T13:08:29.556">
        <p188:txBody>
          <a:bodyPr/>
          <a:lstStyle/>
          <a:p>
            <a:r>
              <a:rPr lang="en-US"/>
              <a:t>Is it possible to get photos of the different eye patterns?</a:t>
            </a:r>
          </a:p>
        </p188:txBody>
      </p188:reply>
    </p188:replyLst>
    <p188:txBody>
      <a:bodyPr/>
      <a:lstStyle/>
      <a:p>
        <a:r>
          <a:rPr lang="en-US"/>
          <a:t>Since this family is insanely diverse, it may be worth pulling out two genuses (Enallagma and Ischnura) that are extremely common and easily identifiable by the patterns on their eyes (Enallagma have a honeycomb or zigzag pattern; Ischnura have distinct horizontal stripes)</a:t>
        </a:r>
      </a:p>
    </p188:txBody>
  </p188:cm>
</p188:cmLst>
</file>

<file path=ppt/comments/modernComment_12D_6CB5C333.xml><?xml version="1.0" encoding="utf-8"?>
<p188:cmLst xmlns:a="http://schemas.openxmlformats.org/drawingml/2006/main" xmlns:r="http://schemas.openxmlformats.org/officeDocument/2006/relationships" xmlns:p188="http://schemas.microsoft.com/office/powerpoint/2018/8/main">
  <p188:cm id="{9F84EABE-2624-4DB4-BCC6-1E5814425F3B}" authorId="{43DD9850-3556-0F76-8AED-F242F824E082}" status="resolved" created="2024-05-02T15:07:16.513" complete="100000">
    <ac:txMkLst xmlns:ac="http://schemas.microsoft.com/office/drawing/2013/main/command">
      <pc:docMk xmlns:pc="http://schemas.microsoft.com/office/powerpoint/2013/main/command"/>
      <pc:sldMk xmlns:pc="http://schemas.microsoft.com/office/powerpoint/2013/main/command" cId="1823851315" sldId="301"/>
      <ac:spMk id="3" creationId="{1B81F968-94F3-7683-D766-D8BDCE638AE6}"/>
      <ac:txMk cp="28" len="51">
        <ac:context len="166" hash="2694165305"/>
      </ac:txMk>
    </ac:txMkLst>
    <p188:pos x="7185660" y="1214755"/>
    <p188:txBody>
      <a:bodyPr/>
      <a:lstStyle/>
      <a:p>
        <a:r>
          <a:rPr lang="en-US"/>
          <a:t>Taxonomist commentary: Basically think yellow ladybugs</a:t>
        </a:r>
      </a:p>
    </p188:txBody>
  </p188:cm>
</p188:cmLst>
</file>

<file path=ppt/comments/modernComment_12E_DE87FF5C.xml><?xml version="1.0" encoding="utf-8"?>
<p188:cmLst xmlns:a="http://schemas.openxmlformats.org/drawingml/2006/main" xmlns:r="http://schemas.openxmlformats.org/officeDocument/2006/relationships" xmlns:p188="http://schemas.microsoft.com/office/powerpoint/2018/8/main">
  <p188:cm id="{0AB4F549-0004-4BA3-968B-138C2A7813B2}" authorId="{43DD9850-3556-0F76-8AED-F242F824E082}" status="resolved" created="2024-05-02T15:15:32.711" complete="100000">
    <ac:txMkLst xmlns:ac="http://schemas.microsoft.com/office/drawing/2013/main/command">
      <pc:docMk xmlns:pc="http://schemas.microsoft.com/office/powerpoint/2013/main/command"/>
      <pc:sldMk xmlns:pc="http://schemas.microsoft.com/office/powerpoint/2013/main/command" cId="3733454684" sldId="302"/>
      <ac:spMk id="3" creationId="{CC74A48A-C756-0A15-7BAE-E52B5B91903A}"/>
      <ac:txMk cp="92">
        <ac:context len="384" hash="964384271"/>
      </ac:txMk>
    </ac:txMkLst>
    <p188:pos x="5391150" y="1214323"/>
    <p188:txBody>
      <a:bodyPr/>
      <a:lstStyle/>
      <a:p>
        <a:r>
          <a:rPr lang="en-US"/>
          <a:t>I would not make this generalization. Diptera are extremely diverse in this particular category, and some (like bloodworm chironomids or rat-tailed maggots) are extremely pollution-tolerant, but some (various chironomids; craneflies like Antocha sp. or Dicranota sp.) are extremely pollution intolerant. Diptera just like being annoyingly complex and diverse in every way possible.</a:t>
        </a:r>
      </a:p>
    </p188:txBody>
  </p188:cm>
  <p188:cm id="{2E27125D-D5F2-4A77-A68E-D39CFDEFA417}" authorId="{43DD9850-3556-0F76-8AED-F242F824E082}" status="resolved" created="2024-05-02T15:18:16.661" complete="100000">
    <ac:txMkLst xmlns:ac="http://schemas.microsoft.com/office/drawing/2013/main/command">
      <pc:docMk xmlns:pc="http://schemas.microsoft.com/office/powerpoint/2013/main/command"/>
      <pc:sldMk xmlns:pc="http://schemas.microsoft.com/office/powerpoint/2013/main/command" cId="3733454684" sldId="302"/>
      <ac:spMk id="3" creationId="{CC74A48A-C756-0A15-7BAE-E52B5B91903A}"/>
      <ac:txMk cp="346" len="37">
        <ac:context len="384" hash="964384271"/>
      </ac:txMk>
    </ac:txMkLst>
    <p188:pos x="7974330" y="3717493"/>
    <p188:txBody>
      <a:bodyPr/>
      <a:lstStyle/>
      <a:p>
        <a:r>
          <a:rPr lang="en-US"/>
          <a:t>Technical distinction: mandibles moving on a horizontal plane vs mandibles moving on a vertical plane
Taxonomist definition: slashy/bitey mandibles (horizontal) vs stabby/vampire-y mandibles (vertical)</a:t>
        </a:r>
      </a:p>
    </p188:txBody>
  </p188:cm>
  <p188:cm id="{0DFD1716-34F7-4439-A7F2-8E5FBD21A269}" authorId="{43DD9850-3556-0F76-8AED-F242F824E082}" created="2024-05-02T15:33:36.716">
    <ac:txMkLst xmlns:ac="http://schemas.microsoft.com/office/drawing/2013/main/command">
      <pc:docMk xmlns:pc="http://schemas.microsoft.com/office/powerpoint/2013/main/command"/>
      <pc:sldMk xmlns:pc="http://schemas.microsoft.com/office/powerpoint/2013/main/command" cId="3733454684" sldId="302"/>
      <ac:spMk id="2" creationId="{6F4A1AA8-6766-9DC9-0AA6-7E76B3E2CC57}"/>
      <ac:txMk cp="0" len="7">
        <ac:context len="21" hash="1524772380"/>
      </ac:txMk>
    </ac:txMkLst>
    <p188:pos x="4802579" y="644278"/>
    <p188:txBody>
      <a:bodyPr/>
      <a:lstStyle/>
      <a:p>
        <a:r>
          <a:rPr lang="en-US"/>
          <a:t>Dixidae, Tabanidae, Empididate and Stratiomyidae are other Diptera families we get with regularly that are pretty distinct and easy to describe.</a:t>
        </a:r>
      </a:p>
    </p188:txBody>
  </p188:cm>
  <p188:cm id="{7AB1FF3F-C967-4DC0-95AC-EF2824E84FE9}" authorId="{43DD9850-3556-0F76-8AED-F242F824E082}" status="resolved" created="2024-05-02T15:37:19.955" complete="100000">
    <ac:txMkLst xmlns:ac="http://schemas.microsoft.com/office/drawing/2013/main/command">
      <pc:docMk xmlns:pc="http://schemas.microsoft.com/office/powerpoint/2013/main/command"/>
      <pc:sldMk xmlns:pc="http://schemas.microsoft.com/office/powerpoint/2013/main/command" cId="3733454684" sldId="302"/>
      <ac:spMk id="2" creationId="{6F4A1AA8-6766-9DC9-0AA6-7E76B3E2CC57}"/>
      <ac:txMk cp="0" len="7">
        <ac:context len="21" hash="1524772380"/>
      </ac:txMk>
    </ac:txMkLst>
    <p188:pos x="4802579" y="644278"/>
    <p188:txBody>
      <a:bodyPr/>
      <a:lstStyle/>
      <a:p>
        <a:r>
          <a:rPr lang="en-US"/>
          <a:t>Taxonomist commentary: learning how to identify Diptera families through the common keys is a nightmare, and this is the one order where I might suggest just memorizing key features of distinct families/genera rather than learning through repeated use of a key.</a:t>
        </a:r>
      </a:p>
    </p188:txBody>
  </p188:cm>
</p188:cmLst>
</file>

<file path=ppt/comments/modernComment_13C_B349590F.xml><?xml version="1.0" encoding="utf-8"?>
<p188:cmLst xmlns:a="http://schemas.openxmlformats.org/drawingml/2006/main" xmlns:r="http://schemas.openxmlformats.org/officeDocument/2006/relationships" xmlns:p188="http://schemas.microsoft.com/office/powerpoint/2018/8/main">
  <p188:cm id="{F1239F38-6C2B-4194-8909-144E20C6DAC9}" authorId="{43DD9850-3556-0F76-8AED-F242F824E082}" status="resolved" created="2024-05-02T15:49:08.599" complete="100000">
    <ac:txMkLst xmlns:ac="http://schemas.microsoft.com/office/drawing/2013/main/command">
      <pc:docMk xmlns:pc="http://schemas.microsoft.com/office/powerpoint/2013/main/command"/>
      <pc:sldMk xmlns:pc="http://schemas.microsoft.com/office/powerpoint/2013/main/command" cId="3007928591" sldId="316"/>
      <ac:spMk id="3" creationId="{4FBBDF58-7DA1-43A5-E05D-E9A8383988EE}"/>
      <ac:txMk cp="77" len="16">
        <ac:context len="203" hash="1597928357"/>
      </ac:txMk>
    </ac:txMkLst>
    <p188:pos x="2807525" y="1226333"/>
    <p188:txBody>
      <a:bodyPr/>
      <a:lstStyle/>
      <a:p>
        <a:r>
          <a:rPr lang="en-US"/>
          <a:t>Taxonomist commentary: The way "piercer predator" works (for water striders and other applicable Hemiptra) is extremely metal. These critters have straw-like mouthparts (sorta like mosquitoes) which they use to pierce the skin of their prey. Once they pierce into their prey, they inject it with stuff that *liquifies their prey from the inside* and then suck out the liquified goo through their straw-mouth. It is absolutely wild.</a:t>
        </a:r>
      </a:p>
    </p188:txBody>
  </p188:cm>
</p188:cmLst>
</file>

<file path=ppt/comments/modernComment_13D_525A935B.xml><?xml version="1.0" encoding="utf-8"?>
<p188:cmLst xmlns:a="http://schemas.openxmlformats.org/drawingml/2006/main" xmlns:r="http://schemas.openxmlformats.org/officeDocument/2006/relationships" xmlns:p188="http://schemas.microsoft.com/office/powerpoint/2018/8/main">
  <p188:cm id="{33766836-9FA4-4CC5-8D71-9ECEC0F0CAC2}" authorId="{43DD9850-3556-0F76-8AED-F242F824E082}" status="resolved" created="2024-05-02T15:49:45.543" complete="100000">
    <pc:sldMkLst xmlns:pc="http://schemas.microsoft.com/office/powerpoint/2013/main/command">
      <pc:docMk/>
      <pc:sldMk cId="1381667675" sldId="317"/>
    </pc:sldMkLst>
    <p188:replyLst>
      <p188:reply id="{21E6EFB4-1110-45B0-B3E9-4589D53BE9DB}" authorId="{43DD9850-3556-0F76-8AED-F242F824E082}" created="2024-05-02T15:51:23.712">
        <p188:txBody>
          <a:bodyPr/>
          <a:lstStyle/>
          <a:p>
            <a:r>
              <a:rPr lang="en-US"/>
              <a:t>Also, I got bit by one last year when one got stuck under my watch. Can confirm that it is extremely unpleasant (think bee or jellyfish sting)</a:t>
            </a:r>
          </a:p>
        </p188:txBody>
      </p188:reply>
    </p188:replyLst>
    <p188:txBody>
      <a:bodyPr/>
      <a:lstStyle/>
      <a:p>
        <a:r>
          <a:rPr lang="en-US"/>
          <a:t>See comment on gerrids for why this bite is so painful. Fortunately, we are too big to be liquified.</a:t>
        </a:r>
      </a:p>
    </p188:txBody>
  </p188:cm>
</p188:cmLst>
</file>

<file path=ppt/comments/modernComment_14D_E0C7F0B0.xml><?xml version="1.0" encoding="utf-8"?>
<p188:cmLst xmlns:a="http://schemas.openxmlformats.org/drawingml/2006/main" xmlns:r="http://schemas.openxmlformats.org/officeDocument/2006/relationships" xmlns:p188="http://schemas.microsoft.com/office/powerpoint/2018/8/main">
  <p188:cm id="{13C0B203-7127-4077-AFBC-912C2B4A797B}" authorId="{43DD9850-3556-0F76-8AED-F242F824E082}" created="2024-05-02T16:22:48.297">
    <ac:deMkLst xmlns:ac="http://schemas.microsoft.com/office/drawing/2013/main/command">
      <pc:docMk xmlns:pc="http://schemas.microsoft.com/office/powerpoint/2013/main/command"/>
      <pc:sldMk xmlns:pc="http://schemas.microsoft.com/office/powerpoint/2013/main/command" cId="3771199664" sldId="333"/>
      <ac:picMk id="5" creationId="{DCAA56DB-1013-6D33-5D5A-7CC671BB0AEC}"/>
    </ac:deMkLst>
    <p188:txBody>
      <a:bodyPr/>
      <a:lstStyle/>
      <a:p>
        <a:r>
          <a:rPr lang="en-US"/>
          <a:t>I can probably find a more representative picture of what we usually get in our streams, since it has a pretty distinctive look)</a:t>
        </a:r>
      </a:p>
    </p188:txBody>
    <p188:extLst>
      <p:ext xmlns:p="http://schemas.openxmlformats.org/presentationml/2006/main" uri="{57CB4572-C831-44C2-8A1C-0ADB6CCDFE69}">
        <p223:reactions xmlns:p223="http://schemas.microsoft.com/office/powerpoint/2022/03/main">
          <p223:rxn type="👍">
            <p223:instance time="2024-06-18T19:14:24.232" authorId="{D99C85D0-0D12-944A-FE0D-216614491CBE}"/>
          </p223:rxn>
        </p223:reactions>
      </p:ext>
    </p188:extLst>
  </p188:cm>
</p188:cmLst>
</file>

<file path=ppt/comments/modernComment_105_B5F8D338.xml><?xml version="1.0" encoding="utf-8"?>
<p188:cmLst xmlns:a="http://schemas.openxmlformats.org/drawingml/2006/main" xmlns:r="http://schemas.openxmlformats.org/officeDocument/2006/relationships" xmlns:p188="http://schemas.microsoft.com/office/powerpoint/2018/8/main">
  <p188:cm id="{D874C33E-229B-434B-BA97-9567B007B30E}" authorId="{43DD9850-3556-0F76-8AED-F242F824E082}" status="resolved" created="2024-05-02T14:18:23.681" complete="100000">
    <ac:txMkLst xmlns:ac="http://schemas.microsoft.com/office/drawing/2013/main/command">
      <pc:docMk xmlns:pc="http://schemas.microsoft.com/office/powerpoint/2013/main/command"/>
      <pc:sldMk xmlns:pc="http://schemas.microsoft.com/office/powerpoint/2013/main/command" cId="3052983096" sldId="261"/>
      <ac:spMk id="3" creationId="{DFB69AC4-F6D3-8359-E876-153E2EC212D6}"/>
      <ac:txMk cp="0" len="36">
        <ac:context len="311" hash="3151286400"/>
      </ac:txMk>
    </ac:txMkLst>
    <p188:pos x="4831080" y="325183"/>
    <p188:txBody>
      <a:bodyPr/>
      <a:lstStyle/>
      <a:p>
        <a:r>
          <a:rPr lang="en-US"/>
          <a:t>Some can live longer. Not many, but some.</a:t>
        </a:r>
      </a:p>
    </p188:txBody>
  </p188:cm>
</p188:cmLst>
</file>

<file path=ppt/comments/modernComment_106_EB395D40.xml><?xml version="1.0" encoding="utf-8"?>
<p188:cmLst xmlns:a="http://schemas.openxmlformats.org/drawingml/2006/main" xmlns:r="http://schemas.openxmlformats.org/officeDocument/2006/relationships" xmlns:p188="http://schemas.microsoft.com/office/powerpoint/2018/8/main">
  <p188:cm id="{A122227C-BEAD-4938-B116-F2785A1056E2}" authorId="{43DD9850-3556-0F76-8AED-F242F824E082}" status="resolved" created="2024-05-02T14:32:21.622" complete="100000">
    <ac:deMkLst xmlns:ac="http://schemas.microsoft.com/office/drawing/2013/main/command">
      <pc:docMk xmlns:pc="http://schemas.microsoft.com/office/powerpoint/2013/main/command"/>
      <pc:sldMk xmlns:pc="http://schemas.microsoft.com/office/powerpoint/2013/main/command" cId="3946405184" sldId="262"/>
      <ac:spMk id="2" creationId="{8A40686E-1B13-3147-3B6C-5C5C34A07066}"/>
    </ac:deMkLst>
    <p188:txBody>
      <a:bodyPr/>
      <a:lstStyle/>
      <a:p>
        <a:r>
          <a:rPr lang="en-US"/>
          <a:t>Isonychiidae (only genus: Isonychia) is probably worth noting here too, because they're common and can look like bigger Baetids, but they have an extremely noticeable long brush of hair all along the interior of the front legs</a:t>
        </a:r>
      </a:p>
    </p188:txBody>
  </p188:cm>
</p188:cmLst>
</file>

<file path=ppt/comments/modernComment_107_FCBA22A6.xml><?xml version="1.0" encoding="utf-8"?>
<p188:cmLst xmlns:a="http://schemas.openxmlformats.org/drawingml/2006/main" xmlns:r="http://schemas.openxmlformats.org/officeDocument/2006/relationships" xmlns:p188="http://schemas.microsoft.com/office/powerpoint/2018/8/main">
  <p188:cm id="{AFDECB97-186F-4A0A-BF17-65AA66A8DD87}" authorId="{43DD9850-3556-0F76-8AED-F242F824E082}" status="resolved" created="2024-05-02T14:29:23.050" complete="100000">
    <ac:deMkLst xmlns:ac="http://schemas.microsoft.com/office/drawing/2013/main/command">
      <pc:docMk xmlns:pc="http://schemas.microsoft.com/office/powerpoint/2013/main/command"/>
      <pc:sldMk xmlns:pc="http://schemas.microsoft.com/office/powerpoint/2013/main/command" cId="4240056998" sldId="263"/>
      <ac:spMk id="2" creationId="{BC006434-9D88-1419-10A2-E470544752E8}"/>
    </ac:deMkLst>
    <p188:txBody>
      <a:bodyPr/>
      <a:lstStyle/>
      <a:p>
        <a:r>
          <a:rPr lang="en-US"/>
          <a:t>Might be worth highlighting Leptohyphidae (only 1 genus in the state) as well, because they look very similar to Caenids and are also pretty common, but they have slightly different enlarged gills</a:t>
        </a:r>
      </a:p>
    </p188:txBody>
  </p188:cm>
</p188:cmLst>
</file>

<file path=ppt/comments/modernComment_109_3349937A.xml><?xml version="1.0" encoding="utf-8"?>
<p188:cmLst xmlns:a="http://schemas.openxmlformats.org/drawingml/2006/main" xmlns:r="http://schemas.openxmlformats.org/officeDocument/2006/relationships" xmlns:p188="http://schemas.microsoft.com/office/powerpoint/2018/8/main">
  <p188:cm id="{0DC40BE3-6160-4CCD-83C0-06615C9775D5}" authorId="{43DD9850-3556-0F76-8AED-F242F824E082}" status="resolved" created="2024-05-02T14:33:36.076" complete="100000">
    <ac:deMkLst xmlns:ac="http://schemas.microsoft.com/office/drawing/2013/main/command">
      <pc:docMk xmlns:pc="http://schemas.microsoft.com/office/powerpoint/2013/main/command"/>
      <pc:sldMk xmlns:pc="http://schemas.microsoft.com/office/powerpoint/2013/main/command" cId="860459898" sldId="265"/>
      <ac:spMk id="2" creationId="{BC006434-9D88-1419-10A2-E470544752E8}"/>
    </ac:deMkLst>
    <p188:txBody>
      <a:bodyPr/>
      <a:lstStyle/>
      <a:p>
        <a:r>
          <a:rPr lang="en-US"/>
          <a:t>Probably mention (but no need for another slide) that we get a couple other families/species of burrowing mayflies that are rarer, but can be distinguished by the shape/orientation of their tusks</a:t>
        </a:r>
      </a:p>
    </p188:txBody>
  </p188:cm>
</p188:cmLst>
</file>

<file path=ppt/comments/modernComment_114_FB7A50EE.xml><?xml version="1.0" encoding="utf-8"?>
<p188:cmLst xmlns:a="http://schemas.openxmlformats.org/drawingml/2006/main" xmlns:r="http://schemas.openxmlformats.org/officeDocument/2006/relationships" xmlns:p188="http://schemas.microsoft.com/office/powerpoint/2018/8/main">
  <p188:cm id="{82A00249-02E2-407F-8207-FAB8F3A9C16E}" authorId="{43DD9850-3556-0F76-8AED-F242F824E082}" status="resolved" created="2024-05-02T14:37:20.754" complete="100000">
    <ac:deMkLst xmlns:ac="http://schemas.microsoft.com/office/drawing/2013/main/command">
      <pc:docMk xmlns:pc="http://schemas.microsoft.com/office/powerpoint/2013/main/command"/>
      <pc:sldMk xmlns:pc="http://schemas.microsoft.com/office/powerpoint/2013/main/command" cId="4219097326" sldId="276"/>
      <ac:picMk id="7" creationId="{C1D4778C-61D6-5A19-132B-8E574F201A8F}"/>
    </ac:deMkLst>
    <p188:txBody>
      <a:bodyPr/>
      <a:lstStyle/>
      <a:p>
        <a:r>
          <a:rPr lang="en-US"/>
          <a:t>Maybe note that it's not the only family with branched gills on the thorax, but it is the only family that has those gills *just* on the thorax (Pteronarcyidae has gills on first couple ab segments as well; Peltoperlidae has simple or forked gills, but not branched/tufty, on thorax only; see note on next slide for Taeniopteryx distinction)</a:t>
        </a:r>
      </a:p>
    </p188:txBody>
  </p188:cm>
</p188:cmLst>
</file>

<file path=ppt/comments/modernComment_115_22477E0.xml><?xml version="1.0" encoding="utf-8"?>
<p188:cmLst xmlns:a="http://schemas.openxmlformats.org/drawingml/2006/main" xmlns:r="http://schemas.openxmlformats.org/officeDocument/2006/relationships" xmlns:p188="http://schemas.microsoft.com/office/powerpoint/2018/8/main">
  <p188:cm id="{77937A30-226E-45C5-AD6C-DF6E2029FEB9}" authorId="{43DD9850-3556-0F76-8AED-F242F824E082}" status="resolved" created="2024-05-02T14:40:34.627" complete="100000">
    <ac:txMkLst xmlns:ac="http://schemas.microsoft.com/office/drawing/2013/main/command">
      <pc:docMk xmlns:pc="http://schemas.microsoft.com/office/powerpoint/2013/main/command"/>
      <pc:sldMk xmlns:pc="http://schemas.microsoft.com/office/powerpoint/2013/main/command" cId="35944416" sldId="277"/>
      <ac:spMk id="3" creationId="{81980FB2-B8A0-9F5D-8FB1-32395A32E98B}"/>
      <ac:txMk cp="44">
        <ac:context len="134" hash="1180296769"/>
      </ac:txMk>
    </ac:txMkLst>
    <p188:pos x="5745480" y="1214755"/>
    <p188:txBody>
      <a:bodyPr/>
      <a:lstStyle/>
      <a:p>
        <a:r>
          <a:rPr lang="en-US"/>
          <a:t>Only true for Taeniopteryx species. It's the most common genus in the family for sure, but other the rest of the family does not have these finger gills.</a:t>
        </a:r>
      </a:p>
    </p188:txBody>
  </p188:cm>
</p188:cmLst>
</file>

<file path=ppt/comments/modernComment_116_E8A83F90.xml><?xml version="1.0" encoding="utf-8"?>
<p188:cmLst xmlns:a="http://schemas.openxmlformats.org/drawingml/2006/main" xmlns:r="http://schemas.openxmlformats.org/officeDocument/2006/relationships" xmlns:p188="http://schemas.microsoft.com/office/powerpoint/2018/8/main">
  <p188:cm id="{0DD88724-2D74-40A8-B5F9-9C9398A0CADE}" authorId="{43DD9850-3556-0F76-8AED-F242F824E082}" status="resolved" created="2024-05-02T14:42:44.765" complete="100000">
    <ac:txMkLst xmlns:ac="http://schemas.microsoft.com/office/drawing/2013/main/command">
      <pc:docMk xmlns:pc="http://schemas.microsoft.com/office/powerpoint/2013/main/command"/>
      <pc:sldMk xmlns:pc="http://schemas.microsoft.com/office/powerpoint/2013/main/command" cId="3903340432" sldId="278"/>
      <ac:spMk id="2" creationId="{C8012A1E-5241-8745-5BD7-6C7C56C066B8}"/>
      <ac:txMk cp="0" len="18">
        <ac:context len="19" hash="3575135051"/>
      </ac:txMk>
    </ac:txMkLst>
    <p188:pos x="7448550" y="629285"/>
    <p188:txBody>
      <a:bodyPr/>
      <a:lstStyle/>
      <a:p>
        <a:r>
          <a:rPr lang="en-US"/>
          <a:t>Unfiltered taxonomist commentary for the crowd: Leuctridae and Capniidae are extremely annoying to separate, especially if they're not extremely mature larvae. They have given me many headaches in the lab.</a:t>
        </a:r>
      </a:p>
    </p188:txBody>
  </p188:cm>
</p188:cmLst>
</file>

<file path=ppt/comments/modernComment_118_F0FDDD5F.xml><?xml version="1.0" encoding="utf-8"?>
<p188:cmLst xmlns:a="http://schemas.openxmlformats.org/drawingml/2006/main" xmlns:r="http://schemas.openxmlformats.org/officeDocument/2006/relationships" xmlns:p188="http://schemas.microsoft.com/office/powerpoint/2018/8/main">
  <p188:cm id="{A619DA85-62C5-4981-85F5-886706723E66}" authorId="{43DD9850-3556-0F76-8AED-F242F824E082}" status="resolved" created="2024-05-02T14:45:22.052" complete="100000">
    <ac:txMkLst xmlns:ac="http://schemas.microsoft.com/office/drawing/2013/main/command">
      <pc:docMk xmlns:pc="http://schemas.microsoft.com/office/powerpoint/2013/main/command"/>
      <pc:sldMk xmlns:pc="http://schemas.microsoft.com/office/powerpoint/2013/main/command" cId="4043169119" sldId="280"/>
      <ac:spMk id="3" creationId="{1EFADA2B-FD92-9303-3602-DE1491CED205}"/>
      <ac:txMk cp="177">
        <ac:context len="327" hash="3858348985"/>
      </ac:txMk>
    </ac:txMkLst>
    <p188:pos x="2945130" y="2233571"/>
    <p188:txBody>
      <a:bodyPr/>
      <a:lstStyle/>
      <a:p>
        <a:r>
          <a:rPr lang="en-US"/>
          <a:t>Not true of all taxa. Parallel/divergent wingpads is a feature in a couple different genus-level dragonfly keys</a:t>
        </a:r>
      </a:p>
    </p188:txBody>
  </p188:cm>
  <p188:cm id="{5DE17345-25FB-478B-837F-70D2A8F161D8}" authorId="{43DD9850-3556-0F76-8AED-F242F824E082}" status="resolved" created="2024-05-02T14:47:12.085" complete="100000">
    <ac:txMkLst xmlns:ac="http://schemas.microsoft.com/office/drawing/2013/main/command">
      <pc:docMk xmlns:pc="http://schemas.microsoft.com/office/powerpoint/2013/main/command"/>
      <pc:sldMk xmlns:pc="http://schemas.microsoft.com/office/powerpoint/2013/main/command" cId="4043169119" sldId="280"/>
      <ac:spMk id="3" creationId="{1EFADA2B-FD92-9303-3602-DE1491CED205}"/>
      <ac:txMk cp="86" len="52">
        <ac:context len="327" hash="3858348985"/>
      </ac:txMk>
    </ac:txMkLst>
    <p188:pos x="8168640" y="1216301"/>
    <p188:replyLst>
      <p188:reply id="{5E3C5FED-5776-4874-9519-FB1F7F07437D}" authorId="{D99C85D0-0D12-944A-FE0D-216614491CBE}" created="2024-05-15T15:40:31.735">
        <p188:txBody>
          <a:bodyPr/>
          <a:lstStyle/>
          <a:p>
            <a:r>
              <a:rPr lang="en-US"/>
              <a:t>Found some good videos on Youtube!</a:t>
            </a:r>
          </a:p>
        </p188:txBody>
      </p188:reply>
    </p188:replyLst>
    <p188:txBody>
      <a:bodyPr/>
      <a:lstStyle/>
      <a:p>
        <a:r>
          <a:rPr lang="en-US"/>
          <a:t>If you'd like some videos of how odonata mouths work to demonstrate to the crowd, I bet I can find some good ones pretty quickly to share.</a:t>
        </a:r>
      </a:p>
    </p188:txBody>
  </p188:cm>
  <p188:cm id="{A39F61E9-A1E9-49C1-ADDC-2D643F0D2EEB}" authorId="{43DD9850-3556-0F76-8AED-F242F824E082}" status="resolved" created="2024-05-02T14:51:48.115" complete="100000">
    <ac:txMkLst xmlns:ac="http://schemas.microsoft.com/office/drawing/2013/main/command">
      <pc:docMk xmlns:pc="http://schemas.microsoft.com/office/powerpoint/2013/main/command"/>
      <pc:sldMk xmlns:pc="http://schemas.microsoft.com/office/powerpoint/2013/main/command" cId="4043169119" sldId="280"/>
      <ac:spMk id="2" creationId="{85A67AFA-AD1D-B83E-3693-0089C6CDBCF4}"/>
      <ac:txMk cp="10" len="11">
        <ac:context len="36" hash="2290517187"/>
      </ac:txMk>
    </ac:txMkLst>
    <p188:pos x="6202680" y="629285"/>
    <p188:txBody>
      <a:bodyPr/>
      <a:lstStyle/>
      <a:p>
        <a:r>
          <a:rPr lang="en-US"/>
          <a:t>Probably worth adding a slide on Macromiidae, because they're fairly common and extremely recognizable (long, spidery legs; unicorn horn)</a:t>
        </a:r>
      </a:p>
    </p188:txBody>
  </p188:cm>
</p188:cmLst>
</file>

<file path=ppt/comments/modernComment_122_EB9CAA63.xml><?xml version="1.0" encoding="utf-8"?>
<p188:cmLst xmlns:a="http://schemas.openxmlformats.org/drawingml/2006/main" xmlns:r="http://schemas.openxmlformats.org/officeDocument/2006/relationships" xmlns:p188="http://schemas.microsoft.com/office/powerpoint/2018/8/main">
  <p188:cm id="{D39A0627-869A-411B-A95B-9981CAAA4891}" authorId="{43DD9850-3556-0F76-8AED-F242F824E082}" created="2024-05-02T15:01:49.011">
    <ac:txMkLst xmlns:ac="http://schemas.microsoft.com/office/drawing/2013/main/command">
      <pc:docMk xmlns:pc="http://schemas.microsoft.com/office/powerpoint/2013/main/command"/>
      <pc:sldMk xmlns:pc="http://schemas.microsoft.com/office/powerpoint/2013/main/command" cId="3952912995" sldId="290"/>
      <ac:spMk id="3" creationId="{DC3905D9-5E3E-39A2-80A7-48D7D9C6FAAB}"/>
      <ac:txMk cp="65" len="33">
        <ac:context len="151" hash="3076772162"/>
      </ac:txMk>
    </ac:txMkLst>
    <p188:pos x="4979670" y="1214007"/>
    <p188:txBody>
      <a:bodyPr/>
      <a:lstStyle/>
      <a:p>
        <a:r>
          <a:rPr lang="en-US"/>
          <a:t>Except for weevils (Curculionidae) which have no legs, can be collected in samples, and may be aquatic or semi-aquatic (but there are 0 larval keys available to be able to determine what is and isn't actually aquatic…)</a:t>
        </a:r>
      </a:p>
    </p188:txBody>
  </p188:cm>
</p188:cmLst>
</file>

<file path=ppt/comments/modernComment_123_428CBA07.xml><?xml version="1.0" encoding="utf-8"?>
<p188:cmLst xmlns:a="http://schemas.openxmlformats.org/drawingml/2006/main" xmlns:r="http://schemas.openxmlformats.org/officeDocument/2006/relationships" xmlns:p188="http://schemas.microsoft.com/office/powerpoint/2018/8/main">
  <p188:cm id="{2C2D9D35-FF52-410F-BB73-C712ED488E75}" authorId="{43DD9850-3556-0F76-8AED-F242F824E082}" status="resolved" created="2024-05-02T15:06:32.949" complete="100000">
    <ac:txMkLst xmlns:ac="http://schemas.microsoft.com/office/drawing/2013/main/command">
      <pc:docMk xmlns:pc="http://schemas.microsoft.com/office/powerpoint/2013/main/command"/>
      <pc:sldMk xmlns:pc="http://schemas.microsoft.com/office/powerpoint/2013/main/command" cId="1116518919" sldId="291"/>
      <ac:spMk id="2" creationId="{9236E205-1B14-2DE4-513D-4F883F1E8198}"/>
      <ac:txMk cp="0" len="15">
        <ac:context len="16" hash="1402162810"/>
      </ac:txMk>
    </ac:txMkLst>
    <p188:pos x="7174230" y="629285"/>
    <p188:txBody>
      <a:bodyPr/>
      <a:lstStyle/>
      <a:p>
        <a:r>
          <a:rPr lang="en-US"/>
          <a:t>Taxonomist note: Neither adult nor larval Elmids have features that make them easy to ID in a key, but they do have fairly recognizable shapes and collections of features (i.e. adults all have long, spindly legs; long, thin antennae; and narrow, ovate shape) that make them easy to pull out of a group of beetles once you get a sense of what you're looking for</a:t>
        </a:r>
      </a:p>
    </p188:txBody>
  </p188:cm>
</p188:cmLst>
</file>

<file path=ppt/comments/modernComment_130_A43DD2E3.xml><?xml version="1.0" encoding="utf-8"?>
<p188:cmLst xmlns:a="http://schemas.openxmlformats.org/drawingml/2006/main" xmlns:r="http://schemas.openxmlformats.org/officeDocument/2006/relationships" xmlns:p188="http://schemas.microsoft.com/office/powerpoint/2018/8/main">
  <p188:cm id="{0B956C3A-6101-4606-BA47-21053E07603F}" authorId="{43DD9850-3556-0F76-8AED-F242F824E082}" status="resolved" created="2024-05-02T15:23:57.430" complete="100000">
    <ac:txMkLst xmlns:ac="http://schemas.microsoft.com/office/drawing/2013/main/command">
      <pc:docMk xmlns:pc="http://schemas.microsoft.com/office/powerpoint/2013/main/command"/>
      <pc:sldMk xmlns:pc="http://schemas.microsoft.com/office/powerpoint/2013/main/command" cId="2755515107" sldId="304"/>
      <ac:spMk id="3" creationId="{A6620290-AC43-7B72-9168-10C280456115}"/>
      <ac:txMk cp="44" len="38">
        <ac:context len="178" hash="2595290970"/>
      </ac:txMk>
    </ac:txMkLst>
    <p188:pos x="5654040" y="1206667"/>
    <p188:txBody>
      <a:bodyPr/>
      <a:lstStyle/>
      <a:p>
        <a:r>
          <a:rPr lang="en-US"/>
          <a:t>Taxonomist commentary: The only real way to parse this diversity through genus/species-level identifications is by looking at their mentum (basically their teeth) and features of specific hairs on their heads. You basically have to slide-mount them and look at them under a high-powered microscope to ID them, and even then, it can be extremely annoying-to-impossible to do </a:t>
        </a:r>
      </a:p>
    </p188:txBody>
  </p188:cm>
</p188:cmLst>
</file>

<file path=ppt/comments/modernComment_131_27346B7.xml><?xml version="1.0" encoding="utf-8"?>
<p188:cmLst xmlns:a="http://schemas.openxmlformats.org/drawingml/2006/main" xmlns:r="http://schemas.openxmlformats.org/officeDocument/2006/relationships" xmlns:p188="http://schemas.microsoft.com/office/powerpoint/2018/8/main">
  <p188:cm id="{E0B895E5-8425-45E7-9E79-FAFBFE176D54}" authorId="{43DD9850-3556-0F76-8AED-F242F824E082}" status="resolved" created="2024-05-02T15:27:47.148" complete="100000">
    <ac:txMkLst xmlns:ac="http://schemas.microsoft.com/office/drawing/2013/main/command">
      <pc:docMk xmlns:pc="http://schemas.microsoft.com/office/powerpoint/2013/main/command"/>
      <pc:sldMk xmlns:pc="http://schemas.microsoft.com/office/powerpoint/2013/main/command" cId="41109175" sldId="305"/>
      <ac:spMk id="3" creationId="{13719A5A-33A5-BF6D-45AE-0B417224ADF9}"/>
      <ac:txMk cp="161" len="24">
        <ac:context len="186" hash="2531189504"/>
      </ac:txMk>
    </ac:txMkLst>
    <p188:pos x="3836670" y="2232025"/>
    <p188:txBody>
      <a:bodyPr/>
      <a:lstStyle/>
      <a:p>
        <a:r>
          <a:rPr lang="en-US"/>
          <a:t>This is true for like 95% of the individuals you'll see in Indiana, but there are two genera (Forcipomyia and Atrichopogon) that are notable for having prolegs and otherwise just looking wild with big tubercles and hairs and such all over</a:t>
        </a:r>
      </a:p>
    </p188:txBody>
  </p188:cm>
</p188:cmLst>
</file>

<file path=ppt/comments/modernComment_132_71A19F5C.xml><?xml version="1.0" encoding="utf-8"?>
<p188:cmLst xmlns:a="http://schemas.openxmlformats.org/drawingml/2006/main" xmlns:r="http://schemas.openxmlformats.org/officeDocument/2006/relationships" xmlns:p188="http://schemas.microsoft.com/office/powerpoint/2018/8/main">
  <p188:cm id="{53A14596-0944-4146-92FE-5BD1BAD016E6}" authorId="{43DD9850-3556-0F76-8AED-F242F824E082}" status="resolved" created="2024-05-02T15:31:45.598" complete="100000">
    <ac:txMkLst xmlns:ac="http://schemas.microsoft.com/office/drawing/2013/main/command">
      <pc:docMk xmlns:pc="http://schemas.microsoft.com/office/powerpoint/2013/main/command"/>
      <pc:sldMk xmlns:pc="http://schemas.microsoft.com/office/powerpoint/2013/main/command" cId="1906417500" sldId="306"/>
      <ac:spMk id="3" creationId="{2C2BD18C-E52B-6EB1-E676-9DB1ACE96AE3}"/>
      <ac:txMk cp="131" len="57">
        <ac:context len="189" hash="1244065112"/>
      </ac:txMk>
    </ac:txMkLst>
    <p188:pos x="8328660" y="2229802"/>
    <p188:txBody>
      <a:bodyPr/>
      <a:lstStyle/>
      <a:p>
        <a:r>
          <a:rPr lang="en-US"/>
          <a:t>Taxonomist commentary/fun fact: This is why putting soap in standing water can be used as an anti-mosquito measure. The hairs on their siphons use the surface tension of the water to keep their airholes exposed so the larvae can breath. If you break the surface tension with dish soap (or some other surfactant), the larvae can no longer hold on to the surface, so they drown.</a:t>
        </a:r>
      </a:p>
    </p188:txBody>
  </p188:cm>
</p188:cmLst>
</file>

<file path=ppt/comments/modernComment_133_CA0BCEFE.xml><?xml version="1.0" encoding="utf-8"?>
<p188:cmLst xmlns:a="http://schemas.openxmlformats.org/drawingml/2006/main" xmlns:r="http://schemas.openxmlformats.org/officeDocument/2006/relationships" xmlns:p188="http://schemas.microsoft.com/office/powerpoint/2018/8/main">
  <p188:cm id="{A34EDC0B-587B-4DEB-9292-27DB29D7519F}" authorId="{43DD9850-3556-0F76-8AED-F242F824E082}" status="resolved" created="2024-05-02T15:42:01.505" complete="100000">
    <ac:txMkLst xmlns:ac="http://schemas.microsoft.com/office/drawing/2013/main/command">
      <pc:docMk xmlns:pc="http://schemas.microsoft.com/office/powerpoint/2013/main/command"/>
      <pc:sldMk xmlns:pc="http://schemas.microsoft.com/office/powerpoint/2013/main/command" cId="3389771518" sldId="307"/>
      <ac:spMk id="3" creationId="{E96B5BC2-A142-0A59-E0A0-EA6D1ADC70DB}"/>
      <ac:txMk cp="0" len="11">
        <ac:context len="149" hash="464151191"/>
      </ac:txMk>
    </ac:txMkLst>
    <p188:pos x="2011878" y="323809"/>
    <p188:txBody>
      <a:bodyPr/>
      <a:lstStyle/>
      <a:p>
        <a:r>
          <a:rPr lang="en-US"/>
          <a:t>Families Limoniidae and Pediciidae are both technically craneflies as well (they were broken out as distinct families fairly recently), and are both things we get in Indiana. The families are usually distinguished by the number of lobes around the spiracles. Tipulids always have 6 (in the rare chance you get a 1st instar, they can have 4, but I've only ever seen that once); Limoniidae and Pediciidae have various numbers of lobes (0-7), but never 6</a:t>
        </a:r>
      </a:p>
    </p188:txBody>
  </p188:cm>
</p188:cmLst>
</file>

<file path=ppt/comments/modernComment_135_8B8C1FB9.xml><?xml version="1.0" encoding="utf-8"?>
<p188:cmLst xmlns:a="http://schemas.openxmlformats.org/drawingml/2006/main" xmlns:r="http://schemas.openxmlformats.org/officeDocument/2006/relationships" xmlns:p188="http://schemas.microsoft.com/office/powerpoint/2018/8/main">
  <p188:cm id="{1611D92C-7F97-420F-A387-101EE6F5A27B}" authorId="{43DD9850-3556-0F76-8AED-F242F824E082}" status="resolved" created="2024-05-02T15:43:24.836" complete="100000">
    <ac:txMkLst xmlns:ac="http://schemas.microsoft.com/office/drawing/2013/main/command">
      <pc:docMk xmlns:pc="http://schemas.microsoft.com/office/powerpoint/2013/main/command"/>
      <pc:sldMk xmlns:pc="http://schemas.microsoft.com/office/powerpoint/2013/main/command" cId="2341216185" sldId="309"/>
      <ac:spMk id="3" creationId="{FE9D014C-A0F6-E639-E115-B887CD3B5850}"/>
      <ac:txMk cp="0" len="29">
        <ac:context len="164" hash="1070901140"/>
      </ac:txMk>
    </ac:txMkLst>
    <p188:pos x="5004460" y="325529"/>
    <p188:txBody>
      <a:bodyPr/>
      <a:lstStyle/>
      <a:p>
        <a:r>
          <a:rPr lang="en-US"/>
          <a:t>Taxonomist commentary: These mouthparts will bite. These mouthparts will hurt. You have been warned.</a:t>
        </a:r>
      </a:p>
    </p188:txBody>
  </p188:cm>
</p188:cmLst>
</file>

<file path=ppt/comments/modernComment_145_A21E5C78.xml><?xml version="1.0" encoding="utf-8"?>
<p188:cmLst xmlns:a="http://schemas.openxmlformats.org/drawingml/2006/main" xmlns:r="http://schemas.openxmlformats.org/officeDocument/2006/relationships" xmlns:p188="http://schemas.microsoft.com/office/powerpoint/2018/8/main">
  <p188:cm id="{396161A6-E9AF-4E59-A277-4BF17C18D00A}" authorId="{43DD9850-3556-0F76-8AED-F242F824E082}" status="resolved" created="2024-05-02T16:04:31.314" complete="100000">
    <ac:txMkLst xmlns:ac="http://schemas.microsoft.com/office/drawing/2013/main/command">
      <pc:docMk xmlns:pc="http://schemas.microsoft.com/office/powerpoint/2013/main/command"/>
      <pc:sldMk xmlns:pc="http://schemas.microsoft.com/office/powerpoint/2013/main/command" cId="2719898744" sldId="325"/>
      <ac:spMk id="2" creationId="{9CA4B509-32E7-6EC1-63BC-9A8382C80322}"/>
      <ac:txMk cp="16">
        <ac:context len="17" hash="1130955286"/>
      </ac:txMk>
    </ac:txMkLst>
    <p188:pos x="7913914" y="941161"/>
    <p188:txBody>
      <a:bodyPr/>
      <a:lstStyle/>
      <a:p>
        <a:r>
          <a:rPr lang="en-US"/>
          <a:t>I probably wouldn't break Amphiphods into family, because there are at least 3 families we get in Indiana, and they are difficult to distinguish without a good scope and a lot of practice</a:t>
        </a:r>
      </a:p>
    </p188:txBody>
  </p188:cm>
  <p188:cm id="{8C2A0FA2-8F55-4B2A-AF65-050A2D92DC4B}" authorId="{43DD9850-3556-0F76-8AED-F242F824E082}" status="resolved" created="2024-05-02T16:07:33.260" complete="100000">
    <ac:txMkLst xmlns:ac="http://schemas.microsoft.com/office/drawing/2013/main/command">
      <pc:docMk xmlns:pc="http://schemas.microsoft.com/office/powerpoint/2013/main/command"/>
      <pc:sldMk xmlns:pc="http://schemas.microsoft.com/office/powerpoint/2013/main/command" cId="2719898744" sldId="325"/>
      <ac:spMk id="3" creationId="{529A0934-E73A-A478-9E01-11DF7D655D57}"/>
      <ac:txMk cp="218">
        <ac:context len="224" hash="1266329940"/>
      </ac:txMk>
    </ac:txMkLst>
    <p188:pos x="4327566" y="1736972"/>
    <p188:txBody>
      <a:bodyPr/>
      <a:lstStyle/>
      <a:p>
        <a:r>
          <a:rPr lang="en-US"/>
          <a:t>I don't think this is true for Crangonyctidae, but it's definitely not true for other amphipods (it's actually one of the features that separate Hyallelidae (front antennae shorter than second antennae) and Crangonyctidae/Gammeridae (front antennae longer than second).</a:t>
        </a:r>
      </a:p>
    </p188:txBody>
  </p188:cm>
  <p188:cm id="{2A8E1920-C580-48EB-8632-C0E58308D354}" authorId="{43DD9850-3556-0F76-8AED-F242F824E082}" status="resolved" created="2024-05-02T16:10:46.280" complete="100000">
    <pc:sldMkLst xmlns:pc="http://schemas.microsoft.com/office/powerpoint/2013/main/command">
      <pc:docMk/>
      <pc:sldMk cId="2719898744" sldId="325"/>
    </pc:sldMkLst>
    <p188:txBody>
      <a:bodyPr/>
      <a:lstStyle/>
      <a:p>
        <a:r>
          <a:rPr lang="en-US"/>
          <a:t>Counting legs on a crustacean can often be a fool's errand, because it very quickly descends into "what even is a leg?" Just really need to know that it's &gt;3 pairs (&gt;6 total)</a:t>
        </a:r>
      </a:p>
    </p188:txBody>
  </p188:cm>
</p188:cmLst>
</file>

<file path=ppt/comments/modernComment_146_9EB93D41.xml><?xml version="1.0" encoding="utf-8"?>
<p188:cmLst xmlns:a="http://schemas.openxmlformats.org/drawingml/2006/main" xmlns:r="http://schemas.openxmlformats.org/officeDocument/2006/relationships" xmlns:p188="http://schemas.microsoft.com/office/powerpoint/2018/8/main">
  <p188:cm id="{AB53FA44-E436-4FAD-B141-4455F918FB34}" authorId="{43DD9850-3556-0F76-8AED-F242F824E082}" status="resolved" created="2024-05-02T16:12:08.729" complete="100000">
    <ac:txMkLst xmlns:ac="http://schemas.microsoft.com/office/drawing/2013/main/command">
      <pc:docMk xmlns:pc="http://schemas.microsoft.com/office/powerpoint/2013/main/command"/>
      <pc:sldMk xmlns:pc="http://schemas.microsoft.com/office/powerpoint/2013/main/command" cId="2662939969" sldId="326"/>
      <ac:spMk id="2" creationId="{C93D404B-352B-7549-2E58-AD26BA34FC71}"/>
      <ac:txMk cp="7" len="8">
        <ac:context len="33" hash="187867485"/>
      </ac:txMk>
    </ac:txMkLst>
    <p188:pos x="7106392" y="335519"/>
    <p188:txBody>
      <a:bodyPr/>
      <a:lstStyle/>
      <a:p>
        <a:r>
          <a:rPr lang="en-US"/>
          <a:t>Taxonomist commentary: You may be familiar with a terrestrial isopod that's relatively closely related to these: pillbugs/roly-polies!</a:t>
        </a:r>
      </a:p>
    </p188:txBody>
  </p188:cm>
</p188:cmLst>
</file>

<file path=ppt/comments/modernComment_147_F380C176.xml><?xml version="1.0" encoding="utf-8"?>
<p188:cmLst xmlns:a="http://schemas.openxmlformats.org/drawingml/2006/main" xmlns:r="http://schemas.openxmlformats.org/officeDocument/2006/relationships" xmlns:p188="http://schemas.microsoft.com/office/powerpoint/2018/8/main">
  <p188:cm id="{624991C6-B195-4863-B94B-3DB5F7E1C5B1}" authorId="{43DD9850-3556-0F76-8AED-F242F824E082}" status="resolved" created="2024-05-02T16:21:23.573" complete="100000">
    <ac:txMkLst xmlns:ac="http://schemas.microsoft.com/office/drawing/2013/main/command">
      <pc:docMk xmlns:pc="http://schemas.microsoft.com/office/powerpoint/2013/main/command"/>
      <pc:sldMk xmlns:pc="http://schemas.microsoft.com/office/powerpoint/2013/main/command" cId="4085301622" sldId="327"/>
      <ac:spMk id="2" creationId="{13393C7C-973F-CF5D-12E1-D750D28CD2F2}"/>
      <ac:txMk cp="24" len="10">
        <ac:context len="35" hash="3945374036"/>
      </ac:txMk>
    </ac:txMkLst>
    <p188:pos x="7522029" y="941161"/>
    <p188:txBody>
      <a:bodyPr/>
      <a:lstStyle/>
      <a:p>
        <a:r>
          <a:rPr lang="en-US"/>
          <a:t>EXTREMELY IMPORTANT TAXONOMIST COMMENTARY:
Rusty Crayfish are a easily recognizable and in-the-news species of crayfish, most known for being a spreading invasive species throughout the midwest and southeast. Rusties ARE NATIVE to most of Indiana! Indiana (and western Ohio) is like the one place they are supposed to be! Unless you're in the Kankakee or Lake Michigan basins, you have 0 reason to be concerned if you find a Rusty in your streams. </a:t>
        </a:r>
      </a:p>
    </p188:txBody>
  </p188:cm>
</p188:cmLst>
</file>

<file path=ppt/comments/modernComment_151_0.xml><?xml version="1.0" encoding="utf-8"?>
<p188:cmLst xmlns:a="http://schemas.openxmlformats.org/drawingml/2006/main" xmlns:r="http://schemas.openxmlformats.org/officeDocument/2006/relationships" xmlns:p188="http://schemas.microsoft.com/office/powerpoint/2018/8/main">
  <p188:cm id="{7CF9B486-E204-436A-9259-496173A9831E}" authorId="{43DD9850-3556-0F76-8AED-F242F824E082}" status="resolved" created="2024-05-02T14:14:56.712" complete="100000">
    <pc:sldMkLst xmlns:pc="http://schemas.microsoft.com/office/powerpoint/2013/main/command">
      <pc:docMk/>
      <pc:sldMk cId="0" sldId="337"/>
    </pc:sldMkLst>
    <p188:txBody>
      <a:bodyPr/>
      <a:lstStyle/>
      <a:p>
        <a:r>
          <a:rPr lang="en-US"/>
          <a:t>Might be worth adding another slide with the same kind of labelling for a taxa that has a very different looking body (maybe an adult beetle?) to compare this to</a:t>
        </a:r>
      </a:p>
    </p188:txBody>
    <p188:extLst>
      <p:ext xmlns:p="http://schemas.openxmlformats.org/presentationml/2006/main" uri="{57CB4572-C831-44C2-8A1C-0ADB6CCDFE69}">
        <p223:reactions xmlns:p223="http://schemas.microsoft.com/office/powerpoint/2022/03/main">
          <p223:rxn type="👍">
            <p223:instance time="2024-05-08T14:16:32.887" authorId="{D99C85D0-0D12-944A-FE0D-216614491CBE}"/>
          </p223:rxn>
        </p223:reactions>
      </p:ext>
    </p188:extLst>
  </p188:cm>
</p188:cmLst>
</file>

<file path=ppt/comments/modernComment_152_70AA5AF3.xml><?xml version="1.0" encoding="utf-8"?>
<p188:cmLst xmlns:a="http://schemas.openxmlformats.org/drawingml/2006/main" xmlns:r="http://schemas.openxmlformats.org/officeDocument/2006/relationships" xmlns:p188="http://schemas.microsoft.com/office/powerpoint/2018/8/main">
  <p188:cm id="{CFDDD98D-D8FA-4951-8D52-1F8DBF4340A0}" authorId="{43DD9850-3556-0F76-8AED-F242F824E082}" status="resolved" created="2024-05-02T16:26:19.169" complete="100000">
    <ac:txMkLst xmlns:ac="http://schemas.microsoft.com/office/drawing/2013/main/command">
      <pc:docMk xmlns:pc="http://schemas.microsoft.com/office/powerpoint/2013/main/command"/>
      <pc:sldMk xmlns:pc="http://schemas.microsoft.com/office/powerpoint/2013/main/command" cId="1890212595" sldId="338"/>
      <ac:spMk id="2" creationId="{6B26C643-4AB3-442E-EE42-DF8C9DA4F258}"/>
      <ac:txMk cp="16" len="16">
        <ac:context len="33" hash="171341897"/>
      </ac:txMk>
    </ac:txMkLst>
    <p188:pos x="7225145" y="941161"/>
    <p188:txBody>
      <a:bodyPr/>
      <a:lstStyle/>
      <a:p>
        <a:r>
          <a:rPr lang="en-US"/>
          <a:t>I'd add in native fingernail clams (Sphaeriidae) here as well, because that's basically the only other bivalve we find and we get them pretty frequently</a:t>
        </a:r>
      </a:p>
    </p188:txBody>
  </p188:cm>
</p188:cmLst>
</file>

<file path=ppt/comments/modernComment_154_7EB94DBF.xml><?xml version="1.0" encoding="utf-8"?>
<p188:cmLst xmlns:a="http://schemas.openxmlformats.org/drawingml/2006/main" xmlns:r="http://schemas.openxmlformats.org/officeDocument/2006/relationships" xmlns:p188="http://schemas.microsoft.com/office/powerpoint/2018/8/main">
  <p188:cm id="{966A5094-0F1F-411B-B09B-76895F3F20EE}" authorId="{43DD9850-3556-0F76-8AED-F242F824E082}" status="resolved" created="2024-05-02T16:24:29.109" complete="100000">
    <ac:txMkLst xmlns:ac="http://schemas.microsoft.com/office/drawing/2013/main/command">
      <pc:docMk xmlns:pc="http://schemas.microsoft.com/office/powerpoint/2013/main/command"/>
      <pc:sldMk xmlns:pc="http://schemas.microsoft.com/office/powerpoint/2013/main/command" cId="2126073279" sldId="340"/>
      <ac:spMk id="3" creationId="{FFBD6E04-16A3-BC04-1F82-B4AD93B7FFDD}"/>
      <ac:txMk cp="0" len="65">
        <ac:context len="67" hash="4147059728"/>
      </ac:txMk>
    </ac:txMkLst>
    <p188:pos x="3300767" y="322902"/>
    <p188:txBody>
      <a:bodyPr/>
      <a:lstStyle/>
      <a:p>
        <a:r>
          <a:rPr lang="en-US"/>
          <a:t>Taxonomist commentary: Think earthworms (but usually much smaller)</a:t>
        </a:r>
      </a:p>
    </p188:txBody>
  </p188:cm>
</p188:cmLst>
</file>

<file path=ppt/comments/modernComment_156_5466EBDE.xml><?xml version="1.0" encoding="utf-8"?>
<p188:cmLst xmlns:a="http://schemas.openxmlformats.org/drawingml/2006/main" xmlns:r="http://schemas.openxmlformats.org/officeDocument/2006/relationships" xmlns:p188="http://schemas.microsoft.com/office/powerpoint/2018/8/main">
  <p188:cm id="{5582B1DF-E6D2-4E10-B8F8-AEA674212968}" authorId="{43DD9850-3556-0F76-8AED-F242F824E082}" status="resolved" created="2024-05-02T16:27:22.157" complete="100000">
    <ac:txMkLst xmlns:ac="http://schemas.microsoft.com/office/drawing/2013/main/command">
      <pc:docMk xmlns:pc="http://schemas.microsoft.com/office/powerpoint/2013/main/command"/>
      <pc:sldMk xmlns:pc="http://schemas.microsoft.com/office/powerpoint/2013/main/command" cId="1416031198" sldId="342"/>
      <ac:spMk id="2" creationId="{611C3345-0CC3-E841-0111-1341ED6429BD}"/>
      <ac:txMk cp="0" len="25">
        <ac:context len="26" hash="4270680050"/>
      </ac:txMk>
    </ac:txMkLst>
    <p188:pos x="8555182" y="644278"/>
    <p188:txBody>
      <a:bodyPr/>
      <a:lstStyle/>
      <a:p>
        <a:r>
          <a:rPr lang="en-US"/>
          <a:t>If you briefly cover FFGs at the start, I'd cover habits (i.e. sprawler, clinger, swimmer, etc.) as well</a:t>
        </a:r>
      </a:p>
    </p188:txBody>
    <p188:extLst>
      <p:ext xmlns:p="http://schemas.openxmlformats.org/presentationml/2006/main" uri="{57CB4572-C831-44C2-8A1C-0ADB6CCDFE69}">
        <p223:reactions xmlns:p223="http://schemas.microsoft.com/office/powerpoint/2022/03/main">
          <p223:rxn type="👍">
            <p223:instance time="2024-05-08T14:16:37.110" authorId="{D99C85D0-0D12-944A-FE0D-216614491CBE}"/>
          </p223:rxn>
        </p223:reactions>
      </p:ext>
    </p188:extLst>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D60E8E-2F2C-4E4E-ABB4-E9FE06C3759B}" type="datetimeFigureOut">
              <a:rPr lang="en-US" smtClean="0"/>
              <a:t>8/1/2024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79B92B-52E5-4874-8B94-E81909AFD3BE}" type="slidenum">
              <a:rPr lang="en-US" smtClean="0"/>
              <a:t>‹#›</a:t>
            </a:fld>
            <a:endParaRPr lang="en-US"/>
          </a:p>
        </p:txBody>
      </p:sp>
    </p:spTree>
    <p:extLst>
      <p:ext uri="{BB962C8B-B14F-4D97-AF65-F5344CB8AC3E}">
        <p14:creationId xmlns:p14="http://schemas.microsoft.com/office/powerpoint/2010/main" val="4258165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 name="Shape 321"/>
          <p:cNvSpPr>
            <a:spLocks noGrp="1" noRot="1" noChangeAspect="1"/>
          </p:cNvSpPr>
          <p:nvPr>
            <p:ph type="sldImg"/>
          </p:nvPr>
        </p:nvSpPr>
        <p:spPr>
          <a:prstGeom prst="rect">
            <a:avLst/>
          </a:prstGeom>
        </p:spPr>
        <p:txBody>
          <a:bodyPr/>
          <a:lstStyle/>
          <a:p>
            <a:endParaRPr/>
          </a:p>
        </p:txBody>
      </p:sp>
      <p:sp>
        <p:nvSpPr>
          <p:cNvPr id="322" name="Shape 322"/>
          <p:cNvSpPr>
            <a:spLocks noGrp="1"/>
          </p:cNvSpPr>
          <p:nvPr>
            <p:ph type="body" sz="quarter" idx="1"/>
          </p:nvPr>
        </p:nvSpPr>
        <p:spPr>
          <a:prstGeom prst="rect">
            <a:avLst/>
          </a:prstGeom>
        </p:spPr>
        <p:txBody>
          <a:bodyPr/>
          <a:lstStyle/>
          <a:p>
            <a:r>
              <a:rPr dirty="0"/>
              <a:t>The ability to identify the different taxa relies heavily on knowing their forms and characteristics that gives them their classification.</a:t>
            </a:r>
          </a:p>
          <a:p>
            <a:endParaRPr dirty="0"/>
          </a:p>
          <a:p>
            <a:r>
              <a:rPr dirty="0"/>
              <a:t>NOTE: </a:t>
            </a:r>
          </a:p>
          <a:p>
            <a:pPr marL="228600" indent="-228600">
              <a:buSzPct val="100000"/>
              <a:buFont typeface="Arial"/>
              <a:buChar char="•"/>
            </a:pPr>
            <a:r>
              <a:rPr dirty="0"/>
              <a:t>start by engaging learnings in morphology and terms that may be new. Give your learners a copy of this form and have them take notes as you go along.</a:t>
            </a:r>
          </a:p>
          <a:p>
            <a:pPr marL="228600" indent="-228600">
              <a:buSzPct val="100000"/>
              <a:buFont typeface="Arial"/>
              <a:buChar char="•"/>
            </a:pPr>
            <a:r>
              <a:rPr dirty="0"/>
              <a:t>point out that there are ‘instars’ so you may not see certain characters (i.e. wing pads). Insects (Arthropods) molt or shed their exoskeleton at different developmental stages. </a:t>
            </a:r>
          </a:p>
          <a:p>
            <a:pPr marL="228600" indent="-228600">
              <a:buSzPct val="100000"/>
              <a:buFont typeface="Arial"/>
              <a:buChar char="•"/>
            </a:pPr>
            <a:r>
              <a:rPr dirty="0"/>
              <a:t>We will mostly be identifying </a:t>
            </a:r>
            <a:r>
              <a:rPr dirty="0" err="1"/>
              <a:t>macroinvertebrates</a:t>
            </a:r>
            <a:r>
              <a:rPr dirty="0"/>
              <a:t> in their juvenile stage of metamorphosis (larva or nymph) not the pupae; sometimes adults (</a:t>
            </a:r>
            <a:r>
              <a:rPr dirty="0" err="1"/>
              <a:t>i.e.beetles</a:t>
            </a:r>
            <a:r>
              <a:rPr dirty="0"/>
              <a:t>, snails, mussels, etc.)</a:t>
            </a:r>
          </a:p>
          <a:p>
            <a:pPr marL="228600" indent="-228600">
              <a:buSzPct val="100000"/>
              <a:buFont typeface="Arial"/>
              <a:buChar char="•"/>
            </a:pPr>
            <a:r>
              <a:rPr dirty="0"/>
              <a:t>SIZE is very important, so note sizes (usually found in keys) to distinguish between taxa</a:t>
            </a:r>
          </a:p>
          <a:p>
            <a:endParaRPr dirty="0"/>
          </a:p>
          <a:p>
            <a:pPr marL="304800" indent="-304800">
              <a:buSzPct val="100000"/>
              <a:buAutoNum type="arabicPeriod"/>
            </a:pPr>
            <a:r>
              <a:rPr dirty="0"/>
              <a:t>Here we show insect morphology: Head, Thorax, Abdomen. A majority (approx.70%) of what you find in the stream will be of the </a:t>
            </a:r>
            <a:r>
              <a:rPr dirty="0" err="1"/>
              <a:t>Insecta</a:t>
            </a:r>
            <a:r>
              <a:rPr dirty="0"/>
              <a:t> Class. </a:t>
            </a:r>
          </a:p>
          <a:p>
            <a:pPr marL="304800" indent="-304800">
              <a:buSzPct val="100000"/>
              <a:buAutoNum type="arabicPeriod"/>
            </a:pPr>
            <a:r>
              <a:rPr dirty="0"/>
              <a:t>You can ask the audience what they might notice on each of these three major segments (and the adaption) that would be good to look for such as antenna (head), and on the thorax: number of jointed legs (note: sometimes these break off; sometimes there are no legs, and sometimes there are </a:t>
            </a:r>
            <a:r>
              <a:rPr dirty="0" err="1"/>
              <a:t>prolegs</a:t>
            </a:r>
            <a:r>
              <a:rPr dirty="0"/>
              <a:t> which don’t have joints or bend), wing pads (Note: these aren’t always present- depends on the instar/phase of the insect as to if this is shown or not), placement of the gills (here shown on the abdomen, but can be anywhere on the body and come in a variety of forms; sometimes no gills are present), number of tails (note: sometimes these break off).</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 name="Shape 321"/>
          <p:cNvSpPr>
            <a:spLocks noGrp="1" noRot="1" noChangeAspect="1"/>
          </p:cNvSpPr>
          <p:nvPr>
            <p:ph type="sldImg"/>
          </p:nvPr>
        </p:nvSpPr>
        <p:spPr>
          <a:prstGeom prst="rect">
            <a:avLst/>
          </a:prstGeom>
        </p:spPr>
        <p:txBody>
          <a:bodyPr/>
          <a:lstStyle/>
          <a:p>
            <a:endParaRPr/>
          </a:p>
        </p:txBody>
      </p:sp>
      <p:sp>
        <p:nvSpPr>
          <p:cNvPr id="322" name="Shape 322"/>
          <p:cNvSpPr>
            <a:spLocks noGrp="1"/>
          </p:cNvSpPr>
          <p:nvPr>
            <p:ph type="body" sz="quarter" idx="1"/>
          </p:nvPr>
        </p:nvSpPr>
        <p:spPr>
          <a:prstGeom prst="rect">
            <a:avLst/>
          </a:prstGeom>
        </p:spPr>
        <p:txBody>
          <a:bodyPr/>
          <a:lstStyle/>
          <a:p>
            <a:r>
              <a:rPr dirty="0"/>
              <a:t>The ability to identify the different taxa relies heavily on knowing their forms and characteristics that gives them their classification.</a:t>
            </a:r>
          </a:p>
          <a:p>
            <a:endParaRPr dirty="0"/>
          </a:p>
          <a:p>
            <a:r>
              <a:rPr dirty="0"/>
              <a:t>NOTE: </a:t>
            </a:r>
          </a:p>
          <a:p>
            <a:pPr marL="228600" indent="-228600">
              <a:buSzPct val="100000"/>
              <a:buFont typeface="Arial"/>
              <a:buChar char="•"/>
            </a:pPr>
            <a:r>
              <a:rPr dirty="0"/>
              <a:t>start by engaging learnings in morphology and terms that may be new. Give your learners a copy of this form and have them take notes as you go along.</a:t>
            </a:r>
          </a:p>
          <a:p>
            <a:pPr marL="228600" indent="-228600">
              <a:buSzPct val="100000"/>
              <a:buFont typeface="Arial"/>
              <a:buChar char="•"/>
            </a:pPr>
            <a:r>
              <a:rPr dirty="0"/>
              <a:t>point out that there are ‘instars’ so you may not see certain characters (i.e. wing pads). Insects (Arthropods) molt or shed their exoskeleton at different developmental stages. </a:t>
            </a:r>
          </a:p>
          <a:p>
            <a:pPr marL="228600" indent="-228600">
              <a:buSzPct val="100000"/>
              <a:buFont typeface="Arial"/>
              <a:buChar char="•"/>
            </a:pPr>
            <a:r>
              <a:rPr dirty="0"/>
              <a:t>We will mostly be identifying </a:t>
            </a:r>
            <a:r>
              <a:rPr dirty="0" err="1"/>
              <a:t>macroinvertebrates</a:t>
            </a:r>
            <a:r>
              <a:rPr dirty="0"/>
              <a:t> in their juvenile stage of metamorphosis (larva or nymph) not the pupae; sometimes adults (</a:t>
            </a:r>
            <a:r>
              <a:rPr dirty="0" err="1"/>
              <a:t>i.e.beetles</a:t>
            </a:r>
            <a:r>
              <a:rPr dirty="0"/>
              <a:t>, snails, mussels, etc.)</a:t>
            </a:r>
          </a:p>
          <a:p>
            <a:pPr marL="228600" indent="-228600">
              <a:buSzPct val="100000"/>
              <a:buFont typeface="Arial"/>
              <a:buChar char="•"/>
            </a:pPr>
            <a:r>
              <a:rPr dirty="0"/>
              <a:t>SIZE is very important, so note sizes (usually found in keys) to distinguish between taxa</a:t>
            </a:r>
          </a:p>
          <a:p>
            <a:endParaRPr dirty="0"/>
          </a:p>
          <a:p>
            <a:pPr marL="304800" indent="-304800">
              <a:buSzPct val="100000"/>
              <a:buAutoNum type="arabicPeriod"/>
            </a:pPr>
            <a:r>
              <a:rPr dirty="0"/>
              <a:t>Here we show insect morphology: Head, Thorax, Abdomen. A majority (approx.70%) of what you find in the stream will be of the </a:t>
            </a:r>
            <a:r>
              <a:rPr dirty="0" err="1"/>
              <a:t>Insecta</a:t>
            </a:r>
            <a:r>
              <a:rPr dirty="0"/>
              <a:t> Class. </a:t>
            </a:r>
          </a:p>
          <a:p>
            <a:pPr marL="304800" indent="-304800">
              <a:buSzPct val="100000"/>
              <a:buAutoNum type="arabicPeriod"/>
            </a:pPr>
            <a:r>
              <a:rPr dirty="0"/>
              <a:t>You can ask the audience what they might notice on each of these three major segments (and the adaption) that would be good to look for such as antenna (head), and on the thorax: number of jointed legs (note: sometimes these break off; sometimes there are no legs, and sometimes there are </a:t>
            </a:r>
            <a:r>
              <a:rPr dirty="0" err="1"/>
              <a:t>prolegs</a:t>
            </a:r>
            <a:r>
              <a:rPr dirty="0"/>
              <a:t> which don’t have joints or bend), wing pads (Note: these aren’t always present- depends on the instar/phase of the insect as to if this is shown or not), placement of the gills (here shown on the abdomen, but can be anywhere on the body and come in a variety of forms; sometimes no gills are present), number of tails (note: sometimes these break off).</a:t>
            </a:r>
          </a:p>
        </p:txBody>
      </p:sp>
    </p:spTree>
    <p:extLst>
      <p:ext uri="{BB962C8B-B14F-4D97-AF65-F5344CB8AC3E}">
        <p14:creationId xmlns:p14="http://schemas.microsoft.com/office/powerpoint/2010/main" val="14641665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Parasitic may be additional feeding group (leech)</a:t>
            </a:r>
          </a:p>
        </p:txBody>
      </p:sp>
      <p:sp>
        <p:nvSpPr>
          <p:cNvPr id="4" name="Slide Number Placeholder 3"/>
          <p:cNvSpPr>
            <a:spLocks noGrp="1"/>
          </p:cNvSpPr>
          <p:nvPr>
            <p:ph type="sldNum" sz="quarter" idx="5"/>
          </p:nvPr>
        </p:nvSpPr>
        <p:spPr/>
        <p:txBody>
          <a:bodyPr/>
          <a:lstStyle/>
          <a:p>
            <a:fld id="{E579B92B-52E5-4874-8B94-E81909AFD3BE}" type="slidenum">
              <a:rPr lang="en-US" smtClean="0"/>
              <a:t>5</a:t>
            </a:fld>
            <a:endParaRPr lang="en-US"/>
          </a:p>
        </p:txBody>
      </p:sp>
    </p:spTree>
    <p:extLst>
      <p:ext uri="{BB962C8B-B14F-4D97-AF65-F5344CB8AC3E}">
        <p14:creationId xmlns:p14="http://schemas.microsoft.com/office/powerpoint/2010/main" val="11620311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More pollution tolerant than other Mayfly families</a:t>
            </a:r>
          </a:p>
          <a:p>
            <a:endParaRPr lang="en-US" dirty="0"/>
          </a:p>
        </p:txBody>
      </p:sp>
      <p:sp>
        <p:nvSpPr>
          <p:cNvPr id="4" name="Slide Number Placeholder 3"/>
          <p:cNvSpPr>
            <a:spLocks noGrp="1"/>
          </p:cNvSpPr>
          <p:nvPr>
            <p:ph type="sldNum" sz="quarter" idx="5"/>
          </p:nvPr>
        </p:nvSpPr>
        <p:spPr/>
        <p:txBody>
          <a:bodyPr/>
          <a:lstStyle/>
          <a:p>
            <a:fld id="{E579B92B-52E5-4874-8B94-E81909AFD3BE}" type="slidenum">
              <a:rPr lang="en-US" smtClean="0"/>
              <a:t>11</a:t>
            </a:fld>
            <a:endParaRPr lang="en-US"/>
          </a:p>
        </p:txBody>
      </p:sp>
    </p:spTree>
    <p:extLst>
      <p:ext uri="{BB962C8B-B14F-4D97-AF65-F5344CB8AC3E}">
        <p14:creationId xmlns:p14="http://schemas.microsoft.com/office/powerpoint/2010/main" val="42261156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Gill cover protects from silt clogging gills, to exchange DO the gill covers are raised and gills wave &amp; circulate underneath</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More pollution tolerant than other Mayfly families</a:t>
            </a:r>
          </a:p>
          <a:p>
            <a:endParaRPr lang="en-US" dirty="0"/>
          </a:p>
        </p:txBody>
      </p:sp>
      <p:sp>
        <p:nvSpPr>
          <p:cNvPr id="4" name="Slide Number Placeholder 3"/>
          <p:cNvSpPr>
            <a:spLocks noGrp="1"/>
          </p:cNvSpPr>
          <p:nvPr>
            <p:ph type="sldNum" sz="quarter" idx="5"/>
          </p:nvPr>
        </p:nvSpPr>
        <p:spPr/>
        <p:txBody>
          <a:bodyPr/>
          <a:lstStyle/>
          <a:p>
            <a:fld id="{E579B92B-52E5-4874-8B94-E81909AFD3BE}" type="slidenum">
              <a:rPr lang="en-US" smtClean="0"/>
              <a:t>12</a:t>
            </a:fld>
            <a:endParaRPr lang="en-US"/>
          </a:p>
        </p:txBody>
      </p:sp>
    </p:spTree>
    <p:extLst>
      <p:ext uri="{BB962C8B-B14F-4D97-AF65-F5344CB8AC3E}">
        <p14:creationId xmlns:p14="http://schemas.microsoft.com/office/powerpoint/2010/main" val="40772719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More pollution tolerant than other Mayfly families</a:t>
            </a:r>
          </a:p>
          <a:p>
            <a:endParaRPr lang="en-US" dirty="0"/>
          </a:p>
          <a:p>
            <a:r>
              <a:rPr lang="en-US" dirty="0"/>
              <a:t>Some sp. In northern regions can reproduce by parthenogenesis (asexual without male)</a:t>
            </a:r>
          </a:p>
        </p:txBody>
      </p:sp>
      <p:sp>
        <p:nvSpPr>
          <p:cNvPr id="4" name="Slide Number Placeholder 3"/>
          <p:cNvSpPr>
            <a:spLocks noGrp="1"/>
          </p:cNvSpPr>
          <p:nvPr>
            <p:ph type="sldNum" sz="quarter" idx="5"/>
          </p:nvPr>
        </p:nvSpPr>
        <p:spPr/>
        <p:txBody>
          <a:bodyPr/>
          <a:lstStyle/>
          <a:p>
            <a:fld id="{E579B92B-52E5-4874-8B94-E81909AFD3BE}" type="slidenum">
              <a:rPr lang="en-US" smtClean="0"/>
              <a:t>13</a:t>
            </a:fld>
            <a:endParaRPr lang="en-US"/>
          </a:p>
        </p:txBody>
      </p:sp>
    </p:spTree>
    <p:extLst>
      <p:ext uri="{BB962C8B-B14F-4D97-AF65-F5344CB8AC3E}">
        <p14:creationId xmlns:p14="http://schemas.microsoft.com/office/powerpoint/2010/main" val="12628692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from Mitchell: we get a couple other families/species of burrowing mayflies that are rarer, but can be distinguished by the shape/orientation of their tusks</a:t>
            </a:r>
          </a:p>
        </p:txBody>
      </p:sp>
      <p:sp>
        <p:nvSpPr>
          <p:cNvPr id="4" name="Slide Number Placeholder 3"/>
          <p:cNvSpPr>
            <a:spLocks noGrp="1"/>
          </p:cNvSpPr>
          <p:nvPr>
            <p:ph type="sldNum" sz="quarter" idx="5"/>
          </p:nvPr>
        </p:nvSpPr>
        <p:spPr/>
        <p:txBody>
          <a:bodyPr/>
          <a:lstStyle/>
          <a:p>
            <a:fld id="{E579B92B-52E5-4874-8B94-E81909AFD3BE}" type="slidenum">
              <a:rPr lang="en-US" smtClean="0"/>
              <a:t>16</a:t>
            </a:fld>
            <a:endParaRPr lang="en-US"/>
          </a:p>
        </p:txBody>
      </p:sp>
    </p:spTree>
    <p:extLst>
      <p:ext uri="{BB962C8B-B14F-4D97-AF65-F5344CB8AC3E}">
        <p14:creationId xmlns:p14="http://schemas.microsoft.com/office/powerpoint/2010/main" val="1575473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579B92B-52E5-4874-8B94-E81909AFD3BE}" type="slidenum">
              <a:rPr lang="en-US" smtClean="0"/>
              <a:t>17</a:t>
            </a:fld>
            <a:endParaRPr lang="en-US"/>
          </a:p>
        </p:txBody>
      </p:sp>
    </p:spTree>
    <p:extLst>
      <p:ext uri="{BB962C8B-B14F-4D97-AF65-F5344CB8AC3E}">
        <p14:creationId xmlns:p14="http://schemas.microsoft.com/office/powerpoint/2010/main" val="4086644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High densities where high detritus- one study found 47K per sq. meter near the outflow of a dam</a:t>
            </a:r>
          </a:p>
          <a:p>
            <a:endParaRPr lang="en-US" dirty="0"/>
          </a:p>
          <a:p>
            <a:r>
              <a:rPr lang="en-US" dirty="0"/>
              <a:t>Larvae will defend their territory- first by stridulation, then by “wrestling”</a:t>
            </a:r>
          </a:p>
        </p:txBody>
      </p:sp>
      <p:sp>
        <p:nvSpPr>
          <p:cNvPr id="4" name="Slide Number Placeholder 3"/>
          <p:cNvSpPr>
            <a:spLocks noGrp="1"/>
          </p:cNvSpPr>
          <p:nvPr>
            <p:ph type="sldNum" sz="quarter" idx="5"/>
          </p:nvPr>
        </p:nvSpPr>
        <p:spPr/>
        <p:txBody>
          <a:bodyPr/>
          <a:lstStyle/>
          <a:p>
            <a:fld id="{E579B92B-52E5-4874-8B94-E81909AFD3BE}" type="slidenum">
              <a:rPr lang="en-US" smtClean="0"/>
              <a:t>19</a:t>
            </a:fld>
            <a:endParaRPr lang="en-US"/>
          </a:p>
        </p:txBody>
      </p:sp>
    </p:spTree>
    <p:extLst>
      <p:ext uri="{BB962C8B-B14F-4D97-AF65-F5344CB8AC3E}">
        <p14:creationId xmlns:p14="http://schemas.microsoft.com/office/powerpoint/2010/main" val="19992371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from Mitchell: it's not the only family with branched gills on the thorax, but it is the only family that has those gills *just* on the thorax (</a:t>
            </a:r>
            <a:r>
              <a:rPr lang="en-US" dirty="0" err="1"/>
              <a:t>Pteronarcyidae</a:t>
            </a:r>
            <a:r>
              <a:rPr lang="en-US" dirty="0"/>
              <a:t> has gills on first couple ab segments as well; </a:t>
            </a:r>
            <a:r>
              <a:rPr lang="en-US" dirty="0" err="1"/>
              <a:t>Peltoperlidae</a:t>
            </a:r>
            <a:r>
              <a:rPr lang="en-US" dirty="0"/>
              <a:t> has simple or forked gills, but not branched/tufty, on thorax only</a:t>
            </a:r>
          </a:p>
          <a:p>
            <a:endParaRPr lang="en-US" dirty="0"/>
          </a:p>
          <a:p>
            <a:r>
              <a:rPr lang="en-US" dirty="0"/>
              <a:t>Stoneflies may exhibit “push-up” behavior when in low O2 conditions to promote respiration</a:t>
            </a:r>
          </a:p>
        </p:txBody>
      </p:sp>
      <p:sp>
        <p:nvSpPr>
          <p:cNvPr id="4" name="Slide Number Placeholder 3"/>
          <p:cNvSpPr>
            <a:spLocks noGrp="1"/>
          </p:cNvSpPr>
          <p:nvPr>
            <p:ph type="sldNum" sz="quarter" idx="5"/>
          </p:nvPr>
        </p:nvSpPr>
        <p:spPr/>
        <p:txBody>
          <a:bodyPr/>
          <a:lstStyle/>
          <a:p>
            <a:fld id="{E579B92B-52E5-4874-8B94-E81909AFD3BE}" type="slidenum">
              <a:rPr lang="en-US" smtClean="0"/>
              <a:t>27</a:t>
            </a:fld>
            <a:endParaRPr lang="en-US"/>
          </a:p>
        </p:txBody>
      </p:sp>
    </p:spTree>
    <p:extLst>
      <p:ext uri="{BB962C8B-B14F-4D97-AF65-F5344CB8AC3E}">
        <p14:creationId xmlns:p14="http://schemas.microsoft.com/office/powerpoint/2010/main" val="25265395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These larvae can be easily confused with </a:t>
            </a:r>
            <a:r>
              <a:rPr lang="en-US" dirty="0" err="1"/>
              <a:t>Nemouridae</a:t>
            </a:r>
            <a:r>
              <a:rPr lang="en-US" dirty="0"/>
              <a:t> as they both have wing pads divergent (not parallel with the body axis) but can be distinguished because the second tarsal segment of each leg of </a:t>
            </a:r>
            <a:r>
              <a:rPr lang="en-US" dirty="0" err="1"/>
              <a:t>Taeniopterygidae</a:t>
            </a:r>
            <a:r>
              <a:rPr lang="en-US" dirty="0"/>
              <a:t> is about the same length as the first.</a:t>
            </a:r>
          </a:p>
          <a:p>
            <a:endParaRPr lang="en-US" dirty="0"/>
          </a:p>
          <a:p>
            <a:r>
              <a:rPr lang="en-US" dirty="0"/>
              <a:t>Taeniopteryx, largest genus - single, finger-like gill behind each leg</a:t>
            </a:r>
          </a:p>
          <a:p>
            <a:endParaRPr lang="en-US" dirty="0"/>
          </a:p>
        </p:txBody>
      </p:sp>
      <p:sp>
        <p:nvSpPr>
          <p:cNvPr id="4" name="Slide Number Placeholder 3"/>
          <p:cNvSpPr>
            <a:spLocks noGrp="1"/>
          </p:cNvSpPr>
          <p:nvPr>
            <p:ph type="sldNum" sz="quarter" idx="5"/>
          </p:nvPr>
        </p:nvSpPr>
        <p:spPr/>
        <p:txBody>
          <a:bodyPr/>
          <a:lstStyle/>
          <a:p>
            <a:fld id="{E579B92B-52E5-4874-8B94-E81909AFD3BE}" type="slidenum">
              <a:rPr lang="en-US" smtClean="0"/>
              <a:t>28</a:t>
            </a:fld>
            <a:endParaRPr lang="en-US"/>
          </a:p>
        </p:txBody>
      </p:sp>
    </p:spTree>
    <p:extLst>
      <p:ext uri="{BB962C8B-B14F-4D97-AF65-F5344CB8AC3E}">
        <p14:creationId xmlns:p14="http://schemas.microsoft.com/office/powerpoint/2010/main" val="35288387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Mitchell’s Note: </a:t>
            </a:r>
            <a:r>
              <a:rPr lang="en-US" dirty="0" err="1"/>
              <a:t>Leuctridae</a:t>
            </a:r>
            <a:r>
              <a:rPr lang="en-US" dirty="0"/>
              <a:t> and </a:t>
            </a:r>
            <a:r>
              <a:rPr lang="en-US" dirty="0" err="1"/>
              <a:t>Capniidae</a:t>
            </a:r>
            <a:r>
              <a:rPr lang="en-US" dirty="0"/>
              <a:t> are extremely annoying to separate, especially if they're not extremely mature larvae.</a:t>
            </a:r>
          </a:p>
          <a:p>
            <a:endParaRPr lang="en-US" dirty="0"/>
          </a:p>
          <a:p>
            <a:endParaRPr lang="en-US" dirty="0"/>
          </a:p>
          <a:p>
            <a:r>
              <a:rPr lang="en-US" dirty="0"/>
              <a:t>Hind Legs Don't Reach - when extended, hind legs do not reach end of the abdomen.</a:t>
            </a:r>
          </a:p>
        </p:txBody>
      </p:sp>
      <p:sp>
        <p:nvSpPr>
          <p:cNvPr id="4" name="Slide Number Placeholder 3"/>
          <p:cNvSpPr>
            <a:spLocks noGrp="1"/>
          </p:cNvSpPr>
          <p:nvPr>
            <p:ph type="sldNum" sz="quarter" idx="5"/>
          </p:nvPr>
        </p:nvSpPr>
        <p:spPr/>
        <p:txBody>
          <a:bodyPr/>
          <a:lstStyle/>
          <a:p>
            <a:fld id="{E579B92B-52E5-4874-8B94-E81909AFD3BE}" type="slidenum">
              <a:rPr lang="en-US" smtClean="0"/>
              <a:t>29</a:t>
            </a:fld>
            <a:endParaRPr lang="en-US"/>
          </a:p>
        </p:txBody>
      </p:sp>
    </p:spTree>
    <p:extLst>
      <p:ext uri="{BB962C8B-B14F-4D97-AF65-F5344CB8AC3E}">
        <p14:creationId xmlns:p14="http://schemas.microsoft.com/office/powerpoint/2010/main" val="14243206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Hind Legs Don't Reach - when extended, hind legs do not reach end of the abdomen</a:t>
            </a:r>
          </a:p>
        </p:txBody>
      </p:sp>
      <p:sp>
        <p:nvSpPr>
          <p:cNvPr id="4" name="Slide Number Placeholder 3"/>
          <p:cNvSpPr>
            <a:spLocks noGrp="1"/>
          </p:cNvSpPr>
          <p:nvPr>
            <p:ph type="sldNum" sz="quarter" idx="5"/>
          </p:nvPr>
        </p:nvSpPr>
        <p:spPr/>
        <p:txBody>
          <a:bodyPr/>
          <a:lstStyle/>
          <a:p>
            <a:fld id="{E579B92B-52E5-4874-8B94-E81909AFD3BE}" type="slidenum">
              <a:rPr lang="en-US" smtClean="0"/>
              <a:t>30</a:t>
            </a:fld>
            <a:endParaRPr lang="en-US"/>
          </a:p>
        </p:txBody>
      </p:sp>
    </p:spTree>
    <p:extLst>
      <p:ext uri="{BB962C8B-B14F-4D97-AF65-F5344CB8AC3E}">
        <p14:creationId xmlns:p14="http://schemas.microsoft.com/office/powerpoint/2010/main" val="32477986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Lower labium feeding - https://www.youtube.com/watch?v=nqX-oKsHLCY</a:t>
            </a:r>
          </a:p>
          <a:p>
            <a:endParaRPr lang="en-US" dirty="0"/>
          </a:p>
        </p:txBody>
      </p:sp>
      <p:sp>
        <p:nvSpPr>
          <p:cNvPr id="4" name="Slide Number Placeholder 3"/>
          <p:cNvSpPr>
            <a:spLocks noGrp="1"/>
          </p:cNvSpPr>
          <p:nvPr>
            <p:ph type="sldNum" sz="quarter" idx="5"/>
          </p:nvPr>
        </p:nvSpPr>
        <p:spPr/>
        <p:txBody>
          <a:bodyPr/>
          <a:lstStyle/>
          <a:p>
            <a:fld id="{E579B92B-52E5-4874-8B94-E81909AFD3BE}" type="slidenum">
              <a:rPr lang="en-US" smtClean="0"/>
              <a:t>31</a:t>
            </a:fld>
            <a:endParaRPr lang="en-US"/>
          </a:p>
        </p:txBody>
      </p:sp>
    </p:spTree>
    <p:extLst>
      <p:ext uri="{BB962C8B-B14F-4D97-AF65-F5344CB8AC3E}">
        <p14:creationId xmlns:p14="http://schemas.microsoft.com/office/powerpoint/2010/main" val="1577320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579B92B-52E5-4874-8B94-E81909AFD3BE}" type="slidenum">
              <a:rPr lang="en-US" smtClean="0"/>
              <a:t>33</a:t>
            </a:fld>
            <a:endParaRPr lang="en-US"/>
          </a:p>
        </p:txBody>
      </p:sp>
    </p:spTree>
    <p:extLst>
      <p:ext uri="{BB962C8B-B14F-4D97-AF65-F5344CB8AC3E}">
        <p14:creationId xmlns:p14="http://schemas.microsoft.com/office/powerpoint/2010/main" val="20867897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Mitchell’s Note: </a:t>
            </a:r>
            <a:r>
              <a:rPr lang="en-US" sz="1800" dirty="0">
                <a:effectLst/>
                <a:latin typeface="Segoe UI" panose="020B0502040204020203" pitchFamily="34" charset="0"/>
              </a:rPr>
              <a:t>"nightmare devil mouth"</a:t>
            </a:r>
            <a:endParaRPr lang="en-US" dirty="0"/>
          </a:p>
        </p:txBody>
      </p:sp>
      <p:sp>
        <p:nvSpPr>
          <p:cNvPr id="4" name="Slide Number Placeholder 3"/>
          <p:cNvSpPr>
            <a:spLocks noGrp="1"/>
          </p:cNvSpPr>
          <p:nvPr>
            <p:ph type="sldNum" sz="quarter" idx="5"/>
          </p:nvPr>
        </p:nvSpPr>
        <p:spPr/>
        <p:txBody>
          <a:bodyPr/>
          <a:lstStyle/>
          <a:p>
            <a:fld id="{E579B92B-52E5-4874-8B94-E81909AFD3BE}" type="slidenum">
              <a:rPr lang="en-US" smtClean="0"/>
              <a:t>34</a:t>
            </a:fld>
            <a:endParaRPr lang="en-US"/>
          </a:p>
        </p:txBody>
      </p:sp>
    </p:spTree>
    <p:extLst>
      <p:ext uri="{BB962C8B-B14F-4D97-AF65-F5344CB8AC3E}">
        <p14:creationId xmlns:p14="http://schemas.microsoft.com/office/powerpoint/2010/main" val="17956124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579B92B-52E5-4874-8B94-E81909AFD3BE}" type="slidenum">
              <a:rPr lang="en-US" smtClean="0"/>
              <a:t>39</a:t>
            </a:fld>
            <a:endParaRPr lang="en-US"/>
          </a:p>
        </p:txBody>
      </p:sp>
    </p:spTree>
    <p:extLst>
      <p:ext uri="{BB962C8B-B14F-4D97-AF65-F5344CB8AC3E}">
        <p14:creationId xmlns:p14="http://schemas.microsoft.com/office/powerpoint/2010/main" val="5268868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Left: damselfly, Right: Mayfly (gills on tail vs abdomen but both have 3 tails)</a:t>
            </a:r>
          </a:p>
        </p:txBody>
      </p:sp>
      <p:sp>
        <p:nvSpPr>
          <p:cNvPr id="4" name="Slide Number Placeholder 3"/>
          <p:cNvSpPr>
            <a:spLocks noGrp="1"/>
          </p:cNvSpPr>
          <p:nvPr>
            <p:ph type="sldNum" sz="quarter" idx="5"/>
          </p:nvPr>
        </p:nvSpPr>
        <p:spPr/>
        <p:txBody>
          <a:bodyPr/>
          <a:lstStyle/>
          <a:p>
            <a:fld id="{E579B92B-52E5-4874-8B94-E81909AFD3BE}" type="slidenum">
              <a:rPr lang="en-US" smtClean="0"/>
              <a:t>40</a:t>
            </a:fld>
            <a:endParaRPr lang="en-US"/>
          </a:p>
        </p:txBody>
      </p:sp>
    </p:spTree>
    <p:extLst>
      <p:ext uri="{BB962C8B-B14F-4D97-AF65-F5344CB8AC3E}">
        <p14:creationId xmlns:p14="http://schemas.microsoft.com/office/powerpoint/2010/main" val="29989259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Taxonomist note: Neither adult nor larval Elmids have features that make them easy to ID in a key, but they do have fairly recognizable shapes and collections of features (i.e. adults all have long, spindly legs; long, thin antennae; and narrow, ovate shape) that make them easy to pull out of a group of beetles once you get a sense of what you're looking for</a:t>
            </a:r>
          </a:p>
        </p:txBody>
      </p:sp>
      <p:sp>
        <p:nvSpPr>
          <p:cNvPr id="4" name="Slide Number Placeholder 3"/>
          <p:cNvSpPr>
            <a:spLocks noGrp="1"/>
          </p:cNvSpPr>
          <p:nvPr>
            <p:ph type="sldNum" sz="quarter" idx="5"/>
          </p:nvPr>
        </p:nvSpPr>
        <p:spPr/>
        <p:txBody>
          <a:bodyPr/>
          <a:lstStyle/>
          <a:p>
            <a:fld id="{E579B92B-52E5-4874-8B94-E81909AFD3BE}" type="slidenum">
              <a:rPr lang="en-US" smtClean="0"/>
              <a:t>43</a:t>
            </a:fld>
            <a:endParaRPr lang="en-US"/>
          </a:p>
        </p:txBody>
      </p:sp>
    </p:spTree>
    <p:extLst>
      <p:ext uri="{BB962C8B-B14F-4D97-AF65-F5344CB8AC3E}">
        <p14:creationId xmlns:p14="http://schemas.microsoft.com/office/powerpoint/2010/main" val="20768915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Adult demonstrates “plastron respiration” - In this process, a thin film of air (called a plastron) is trapped in hairs on the body surface, and the plastron functions like a gill. This sheet of air is in contact with an air space beneath the elytra (shell-like modified forewings), where the openings to the insect’s respiratory organs are located. As the insect consumes oxygen, the reservoir of the plastron is replenished by diffusion of more dissolved oxygen from the water.</a:t>
            </a:r>
          </a:p>
        </p:txBody>
      </p:sp>
      <p:sp>
        <p:nvSpPr>
          <p:cNvPr id="4" name="Slide Number Placeholder 3"/>
          <p:cNvSpPr>
            <a:spLocks noGrp="1"/>
          </p:cNvSpPr>
          <p:nvPr>
            <p:ph type="sldNum" sz="quarter" idx="5"/>
          </p:nvPr>
        </p:nvSpPr>
        <p:spPr/>
        <p:txBody>
          <a:bodyPr/>
          <a:lstStyle/>
          <a:p>
            <a:fld id="{E579B92B-52E5-4874-8B94-E81909AFD3BE}" type="slidenum">
              <a:rPr lang="en-US" smtClean="0"/>
              <a:t>44</a:t>
            </a:fld>
            <a:endParaRPr lang="en-US"/>
          </a:p>
        </p:txBody>
      </p:sp>
    </p:spTree>
    <p:extLst>
      <p:ext uri="{BB962C8B-B14F-4D97-AF65-F5344CB8AC3E}">
        <p14:creationId xmlns:p14="http://schemas.microsoft.com/office/powerpoint/2010/main" val="2217429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https://www.youtube.com/watch?v=Hwqja6FWUzA</a:t>
            </a:r>
          </a:p>
          <a:p>
            <a:endParaRPr lang="en-US" dirty="0"/>
          </a:p>
          <a:p>
            <a:endParaRPr lang="en-US" dirty="0"/>
          </a:p>
        </p:txBody>
      </p:sp>
      <p:sp>
        <p:nvSpPr>
          <p:cNvPr id="4" name="Slide Number Placeholder 3"/>
          <p:cNvSpPr>
            <a:spLocks noGrp="1"/>
          </p:cNvSpPr>
          <p:nvPr>
            <p:ph type="sldNum" sz="quarter" idx="5"/>
          </p:nvPr>
        </p:nvSpPr>
        <p:spPr/>
        <p:txBody>
          <a:bodyPr/>
          <a:lstStyle/>
          <a:p>
            <a:fld id="{E579B92B-52E5-4874-8B94-E81909AFD3BE}" type="slidenum">
              <a:rPr lang="en-US" smtClean="0"/>
              <a:t>47</a:t>
            </a:fld>
            <a:endParaRPr lang="en-US"/>
          </a:p>
        </p:txBody>
      </p:sp>
    </p:spTree>
    <p:extLst>
      <p:ext uri="{BB962C8B-B14F-4D97-AF65-F5344CB8AC3E}">
        <p14:creationId xmlns:p14="http://schemas.microsoft.com/office/powerpoint/2010/main" val="10920990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Left: Predaceous Diving Beetle</a:t>
            </a:r>
          </a:p>
          <a:p>
            <a:r>
              <a:rPr lang="en-US" dirty="0"/>
              <a:t>Right: Stonefly (note long antennae, gills on thorax)</a:t>
            </a:r>
          </a:p>
        </p:txBody>
      </p:sp>
      <p:sp>
        <p:nvSpPr>
          <p:cNvPr id="4" name="Slide Number Placeholder 3"/>
          <p:cNvSpPr>
            <a:spLocks noGrp="1"/>
          </p:cNvSpPr>
          <p:nvPr>
            <p:ph type="sldNum" sz="quarter" idx="5"/>
          </p:nvPr>
        </p:nvSpPr>
        <p:spPr/>
        <p:txBody>
          <a:bodyPr/>
          <a:lstStyle/>
          <a:p>
            <a:fld id="{E579B92B-52E5-4874-8B94-E81909AFD3BE}" type="slidenum">
              <a:rPr lang="en-US" smtClean="0"/>
              <a:t>48</a:t>
            </a:fld>
            <a:endParaRPr lang="en-US"/>
          </a:p>
        </p:txBody>
      </p:sp>
    </p:spTree>
    <p:extLst>
      <p:ext uri="{BB962C8B-B14F-4D97-AF65-F5344CB8AC3E}">
        <p14:creationId xmlns:p14="http://schemas.microsoft.com/office/powerpoint/2010/main" val="33172217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Taxonomist commentary: Basically think yellow ladybugs</a:t>
            </a:r>
          </a:p>
        </p:txBody>
      </p:sp>
      <p:sp>
        <p:nvSpPr>
          <p:cNvPr id="4" name="Slide Number Placeholder 3"/>
          <p:cNvSpPr>
            <a:spLocks noGrp="1"/>
          </p:cNvSpPr>
          <p:nvPr>
            <p:ph type="sldNum" sz="quarter" idx="5"/>
          </p:nvPr>
        </p:nvSpPr>
        <p:spPr/>
        <p:txBody>
          <a:bodyPr/>
          <a:lstStyle/>
          <a:p>
            <a:fld id="{E579B92B-52E5-4874-8B94-E81909AFD3BE}" type="slidenum">
              <a:rPr lang="en-US" smtClean="0"/>
              <a:t>53</a:t>
            </a:fld>
            <a:endParaRPr lang="en-US"/>
          </a:p>
        </p:txBody>
      </p:sp>
    </p:spTree>
    <p:extLst>
      <p:ext uri="{BB962C8B-B14F-4D97-AF65-F5344CB8AC3E}">
        <p14:creationId xmlns:p14="http://schemas.microsoft.com/office/powerpoint/2010/main" val="28459001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Taxonomist commentary: learning how to identify Diptera families through the common keys is a nightmare, and this is the one order where I might suggest just memorizing key features of distinct families/genera rather than learning through repeated use of </a:t>
            </a:r>
            <a:r>
              <a:rPr lang="en-US"/>
              <a:t>a key.</a:t>
            </a:r>
            <a:endParaRPr lang="en-US" dirty="0"/>
          </a:p>
          <a:p>
            <a:endParaRPr lang="en-US" dirty="0"/>
          </a:p>
          <a:p>
            <a:r>
              <a:rPr lang="en-US" dirty="0"/>
              <a:t>Taxonomist definition: </a:t>
            </a:r>
            <a:r>
              <a:rPr lang="en-US" dirty="0" err="1"/>
              <a:t>slashy</a:t>
            </a:r>
            <a:r>
              <a:rPr lang="en-US" dirty="0"/>
              <a:t>/</a:t>
            </a:r>
            <a:r>
              <a:rPr lang="en-US" dirty="0" err="1"/>
              <a:t>bitey</a:t>
            </a:r>
            <a:r>
              <a:rPr lang="en-US" dirty="0"/>
              <a:t> mandibles (horizontal) vs </a:t>
            </a:r>
            <a:r>
              <a:rPr lang="en-US" dirty="0" err="1"/>
              <a:t>stabby</a:t>
            </a:r>
            <a:r>
              <a:rPr lang="en-US" dirty="0"/>
              <a:t>/vampire-y mandibles (vertical)</a:t>
            </a:r>
          </a:p>
        </p:txBody>
      </p:sp>
      <p:sp>
        <p:nvSpPr>
          <p:cNvPr id="4" name="Slide Number Placeholder 3"/>
          <p:cNvSpPr>
            <a:spLocks noGrp="1"/>
          </p:cNvSpPr>
          <p:nvPr>
            <p:ph type="sldNum" sz="quarter" idx="5"/>
          </p:nvPr>
        </p:nvSpPr>
        <p:spPr/>
        <p:txBody>
          <a:bodyPr/>
          <a:lstStyle/>
          <a:p>
            <a:fld id="{E579B92B-52E5-4874-8B94-E81909AFD3BE}" type="slidenum">
              <a:rPr lang="en-US" smtClean="0"/>
              <a:t>54</a:t>
            </a:fld>
            <a:endParaRPr lang="en-US"/>
          </a:p>
        </p:txBody>
      </p:sp>
    </p:spTree>
    <p:extLst>
      <p:ext uri="{BB962C8B-B14F-4D97-AF65-F5344CB8AC3E}">
        <p14:creationId xmlns:p14="http://schemas.microsoft.com/office/powerpoint/2010/main" val="33606862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Video?</a:t>
            </a:r>
          </a:p>
        </p:txBody>
      </p:sp>
      <p:sp>
        <p:nvSpPr>
          <p:cNvPr id="4" name="Slide Number Placeholder 3"/>
          <p:cNvSpPr>
            <a:spLocks noGrp="1"/>
          </p:cNvSpPr>
          <p:nvPr>
            <p:ph type="sldNum" sz="quarter" idx="5"/>
          </p:nvPr>
        </p:nvSpPr>
        <p:spPr/>
        <p:txBody>
          <a:bodyPr/>
          <a:lstStyle/>
          <a:p>
            <a:fld id="{E579B92B-52E5-4874-8B94-E81909AFD3BE}" type="slidenum">
              <a:rPr lang="en-US" smtClean="0"/>
              <a:t>55</a:t>
            </a:fld>
            <a:endParaRPr lang="en-US"/>
          </a:p>
        </p:txBody>
      </p:sp>
    </p:spTree>
    <p:extLst>
      <p:ext uri="{BB962C8B-B14F-4D97-AF65-F5344CB8AC3E}">
        <p14:creationId xmlns:p14="http://schemas.microsoft.com/office/powerpoint/2010/main" val="39401500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Taxonomist commentary: The only real way to parse this diversity through genus/species-level identifications is by looking at their mentum (basically their teeth) and features of specific hairs on their heads. You basically have to slide-mount them and look at them under a high-powered microscope to ID them, and even then, it can be extremely annoying-to-impossible to do </a:t>
            </a:r>
          </a:p>
        </p:txBody>
      </p:sp>
      <p:sp>
        <p:nvSpPr>
          <p:cNvPr id="4" name="Slide Number Placeholder 3"/>
          <p:cNvSpPr>
            <a:spLocks noGrp="1"/>
          </p:cNvSpPr>
          <p:nvPr>
            <p:ph type="sldNum" sz="quarter" idx="5"/>
          </p:nvPr>
        </p:nvSpPr>
        <p:spPr/>
        <p:txBody>
          <a:bodyPr/>
          <a:lstStyle/>
          <a:p>
            <a:fld id="{E579B92B-52E5-4874-8B94-E81909AFD3BE}" type="slidenum">
              <a:rPr lang="en-US" smtClean="0"/>
              <a:t>56</a:t>
            </a:fld>
            <a:endParaRPr lang="en-US"/>
          </a:p>
        </p:txBody>
      </p:sp>
    </p:spTree>
    <p:extLst>
      <p:ext uri="{BB962C8B-B14F-4D97-AF65-F5344CB8AC3E}">
        <p14:creationId xmlns:p14="http://schemas.microsoft.com/office/powerpoint/2010/main" val="40523256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Taxonomist commentary/fun fact: This is why putting soap in standing water can be used as an anti-mosquito measure. The hairs on their siphons use the surface tension of the water to keep their airholes exposed so the larvae can breath. If you break the surface tension with dish soap (or some other surfactant), the larvae can no longer hold on to the surface, so they drown.</a:t>
            </a:r>
          </a:p>
        </p:txBody>
      </p:sp>
      <p:sp>
        <p:nvSpPr>
          <p:cNvPr id="4" name="Slide Number Placeholder 3"/>
          <p:cNvSpPr>
            <a:spLocks noGrp="1"/>
          </p:cNvSpPr>
          <p:nvPr>
            <p:ph type="sldNum" sz="quarter" idx="5"/>
          </p:nvPr>
        </p:nvSpPr>
        <p:spPr/>
        <p:txBody>
          <a:bodyPr/>
          <a:lstStyle/>
          <a:p>
            <a:fld id="{E579B92B-52E5-4874-8B94-E81909AFD3BE}" type="slidenum">
              <a:rPr lang="en-US" smtClean="0"/>
              <a:t>58</a:t>
            </a:fld>
            <a:endParaRPr lang="en-US"/>
          </a:p>
        </p:txBody>
      </p:sp>
    </p:spTree>
    <p:extLst>
      <p:ext uri="{BB962C8B-B14F-4D97-AF65-F5344CB8AC3E}">
        <p14:creationId xmlns:p14="http://schemas.microsoft.com/office/powerpoint/2010/main" val="41383745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Taxonomist commentary: These mouthparts will bite. These mouthparts will hurt. You have been warned.</a:t>
            </a:r>
          </a:p>
        </p:txBody>
      </p:sp>
      <p:sp>
        <p:nvSpPr>
          <p:cNvPr id="4" name="Slide Number Placeholder 3"/>
          <p:cNvSpPr>
            <a:spLocks noGrp="1"/>
          </p:cNvSpPr>
          <p:nvPr>
            <p:ph type="sldNum" sz="quarter" idx="5"/>
          </p:nvPr>
        </p:nvSpPr>
        <p:spPr/>
        <p:txBody>
          <a:bodyPr/>
          <a:lstStyle/>
          <a:p>
            <a:fld id="{E579B92B-52E5-4874-8B94-E81909AFD3BE}" type="slidenum">
              <a:rPr lang="en-US" smtClean="0"/>
              <a:t>61</a:t>
            </a:fld>
            <a:endParaRPr lang="en-US"/>
          </a:p>
        </p:txBody>
      </p:sp>
    </p:spTree>
    <p:extLst>
      <p:ext uri="{BB962C8B-B14F-4D97-AF65-F5344CB8AC3E}">
        <p14:creationId xmlns:p14="http://schemas.microsoft.com/office/powerpoint/2010/main" val="32064693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Left: Coleoptera (Water Scavenger Beetle)</a:t>
            </a:r>
          </a:p>
          <a:p>
            <a:r>
              <a:rPr lang="en-US" dirty="0"/>
              <a:t>Right: Megaloptera (Fishfly)</a:t>
            </a:r>
          </a:p>
        </p:txBody>
      </p:sp>
      <p:sp>
        <p:nvSpPr>
          <p:cNvPr id="4" name="Slide Number Placeholder 3"/>
          <p:cNvSpPr>
            <a:spLocks noGrp="1"/>
          </p:cNvSpPr>
          <p:nvPr>
            <p:ph type="sldNum" sz="quarter" idx="5"/>
          </p:nvPr>
        </p:nvSpPr>
        <p:spPr/>
        <p:txBody>
          <a:bodyPr/>
          <a:lstStyle/>
          <a:p>
            <a:fld id="{E579B92B-52E5-4874-8B94-E81909AFD3BE}" type="slidenum">
              <a:rPr lang="en-US" smtClean="0"/>
              <a:t>64</a:t>
            </a:fld>
            <a:endParaRPr lang="en-US"/>
          </a:p>
        </p:txBody>
      </p:sp>
    </p:spTree>
    <p:extLst>
      <p:ext uri="{BB962C8B-B14F-4D97-AF65-F5344CB8AC3E}">
        <p14:creationId xmlns:p14="http://schemas.microsoft.com/office/powerpoint/2010/main" val="20104920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Left: Megaloptera (Alderfly)</a:t>
            </a:r>
          </a:p>
          <a:p>
            <a:r>
              <a:rPr lang="en-US" dirty="0"/>
              <a:t>Right: Coleoptera (Whirligig Beetle)</a:t>
            </a:r>
          </a:p>
        </p:txBody>
      </p:sp>
      <p:sp>
        <p:nvSpPr>
          <p:cNvPr id="4" name="Slide Number Placeholder 3"/>
          <p:cNvSpPr>
            <a:spLocks noGrp="1"/>
          </p:cNvSpPr>
          <p:nvPr>
            <p:ph type="sldNum" sz="quarter" idx="5"/>
          </p:nvPr>
        </p:nvSpPr>
        <p:spPr/>
        <p:txBody>
          <a:bodyPr/>
          <a:lstStyle/>
          <a:p>
            <a:fld id="{E579B92B-52E5-4874-8B94-E81909AFD3BE}" type="slidenum">
              <a:rPr lang="en-US" smtClean="0"/>
              <a:t>65</a:t>
            </a:fld>
            <a:endParaRPr lang="en-US"/>
          </a:p>
        </p:txBody>
      </p:sp>
    </p:spTree>
    <p:extLst>
      <p:ext uri="{BB962C8B-B14F-4D97-AF65-F5344CB8AC3E}">
        <p14:creationId xmlns:p14="http://schemas.microsoft.com/office/powerpoint/2010/main" val="6579242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Taxonomist commentary: The way "piercer predator" works (for water striders and other applicable </a:t>
            </a:r>
            <a:r>
              <a:rPr lang="en-US" dirty="0" err="1"/>
              <a:t>Hemiptra</a:t>
            </a:r>
            <a:r>
              <a:rPr lang="en-US" dirty="0"/>
              <a:t>) is extremely metal. These critters have straw-like mouthparts (</a:t>
            </a:r>
            <a:r>
              <a:rPr lang="en-US" dirty="0" err="1"/>
              <a:t>sorta</a:t>
            </a:r>
            <a:r>
              <a:rPr lang="en-US" dirty="0"/>
              <a:t> like mosquitoes) which they use to pierce the skin of their prey. Once they pierce into their prey, they inject it with stuff that *liquifies their prey from the inside* and then suck out the liquified goo through their straw-mouth. It is absolutely wild.</a:t>
            </a:r>
          </a:p>
        </p:txBody>
      </p:sp>
      <p:sp>
        <p:nvSpPr>
          <p:cNvPr id="4" name="Slide Number Placeholder 3"/>
          <p:cNvSpPr>
            <a:spLocks noGrp="1"/>
          </p:cNvSpPr>
          <p:nvPr>
            <p:ph type="sldNum" sz="quarter" idx="5"/>
          </p:nvPr>
        </p:nvSpPr>
        <p:spPr/>
        <p:txBody>
          <a:bodyPr/>
          <a:lstStyle/>
          <a:p>
            <a:fld id="{E579B92B-52E5-4874-8B94-E81909AFD3BE}" type="slidenum">
              <a:rPr lang="en-US" smtClean="0"/>
              <a:t>68</a:t>
            </a:fld>
            <a:endParaRPr lang="en-US"/>
          </a:p>
        </p:txBody>
      </p:sp>
    </p:spTree>
    <p:extLst>
      <p:ext uri="{BB962C8B-B14F-4D97-AF65-F5344CB8AC3E}">
        <p14:creationId xmlns:p14="http://schemas.microsoft.com/office/powerpoint/2010/main" val="41373547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reports of the largest species consuming baby turtles and water snakes. They are known to feign death, lying still while secreting a fluid from the anus. Even small specimens should be handled carefully because they can inflict a very painful bite; fortunately, the effects soon wear off with no lasting consequences. Males of many species tend the clutch of eggs laid by the female either on the male's back or on vegetation while the male stands guard nearby. Giant water bugs are eaten for food and are considered a delicacy especially by people in eastern and southern Asia.</a:t>
            </a:r>
          </a:p>
          <a:p>
            <a:endParaRPr lang="en-US" dirty="0"/>
          </a:p>
          <a:p>
            <a:r>
              <a:rPr lang="en-US" dirty="0"/>
              <a:t>Taxonomist commentary: Also, I got bit by one last year when one got stuck under my watch. Can confirm that it is extremely unpleasant (think bee or jellyfish sting)</a:t>
            </a:r>
          </a:p>
        </p:txBody>
      </p:sp>
      <p:sp>
        <p:nvSpPr>
          <p:cNvPr id="4" name="Slide Number Placeholder 3"/>
          <p:cNvSpPr>
            <a:spLocks noGrp="1"/>
          </p:cNvSpPr>
          <p:nvPr>
            <p:ph type="sldNum" sz="quarter" idx="5"/>
          </p:nvPr>
        </p:nvSpPr>
        <p:spPr/>
        <p:txBody>
          <a:bodyPr/>
          <a:lstStyle/>
          <a:p>
            <a:fld id="{E579B92B-52E5-4874-8B94-E81909AFD3BE}" type="slidenum">
              <a:rPr lang="en-US" smtClean="0"/>
              <a:t>70</a:t>
            </a:fld>
            <a:endParaRPr lang="en-US"/>
          </a:p>
        </p:txBody>
      </p:sp>
    </p:spTree>
    <p:extLst>
      <p:ext uri="{BB962C8B-B14F-4D97-AF65-F5344CB8AC3E}">
        <p14:creationId xmlns:p14="http://schemas.microsoft.com/office/powerpoint/2010/main" val="25119783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Often congregate in large groups</a:t>
            </a:r>
          </a:p>
        </p:txBody>
      </p:sp>
      <p:sp>
        <p:nvSpPr>
          <p:cNvPr id="4" name="Slide Number Placeholder 3"/>
          <p:cNvSpPr>
            <a:spLocks noGrp="1"/>
          </p:cNvSpPr>
          <p:nvPr>
            <p:ph type="sldNum" sz="quarter" idx="5"/>
          </p:nvPr>
        </p:nvSpPr>
        <p:spPr/>
        <p:txBody>
          <a:bodyPr/>
          <a:lstStyle/>
          <a:p>
            <a:fld id="{E579B92B-52E5-4874-8B94-E81909AFD3BE}" type="slidenum">
              <a:rPr lang="en-US" smtClean="0"/>
              <a:t>73</a:t>
            </a:fld>
            <a:endParaRPr lang="en-US"/>
          </a:p>
        </p:txBody>
      </p:sp>
    </p:spTree>
    <p:extLst>
      <p:ext uri="{BB962C8B-B14F-4D97-AF65-F5344CB8AC3E}">
        <p14:creationId xmlns:p14="http://schemas.microsoft.com/office/powerpoint/2010/main" val="16558395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20K species! (mostly marine)</a:t>
            </a:r>
          </a:p>
        </p:txBody>
      </p:sp>
      <p:sp>
        <p:nvSpPr>
          <p:cNvPr id="4" name="Slide Number Placeholder 3"/>
          <p:cNvSpPr>
            <a:spLocks noGrp="1"/>
          </p:cNvSpPr>
          <p:nvPr>
            <p:ph type="sldNum" sz="quarter" idx="5"/>
          </p:nvPr>
        </p:nvSpPr>
        <p:spPr/>
        <p:txBody>
          <a:bodyPr/>
          <a:lstStyle/>
          <a:p>
            <a:fld id="{E579B92B-52E5-4874-8B94-E81909AFD3BE}" type="slidenum">
              <a:rPr lang="en-US" smtClean="0"/>
              <a:t>76</a:t>
            </a:fld>
            <a:endParaRPr lang="en-US"/>
          </a:p>
        </p:txBody>
      </p:sp>
    </p:spTree>
    <p:extLst>
      <p:ext uri="{BB962C8B-B14F-4D97-AF65-F5344CB8AC3E}">
        <p14:creationId xmlns:p14="http://schemas.microsoft.com/office/powerpoint/2010/main" val="3330887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+10K species</a:t>
            </a:r>
          </a:p>
        </p:txBody>
      </p:sp>
      <p:sp>
        <p:nvSpPr>
          <p:cNvPr id="4" name="Slide Number Placeholder 3"/>
          <p:cNvSpPr>
            <a:spLocks noGrp="1"/>
          </p:cNvSpPr>
          <p:nvPr>
            <p:ph type="sldNum" sz="quarter" idx="5"/>
          </p:nvPr>
        </p:nvSpPr>
        <p:spPr/>
        <p:txBody>
          <a:bodyPr/>
          <a:lstStyle/>
          <a:p>
            <a:fld id="{E579B92B-52E5-4874-8B94-E81909AFD3BE}" type="slidenum">
              <a:rPr lang="en-US" smtClean="0"/>
              <a:t>77</a:t>
            </a:fld>
            <a:endParaRPr lang="en-US"/>
          </a:p>
        </p:txBody>
      </p:sp>
    </p:spTree>
    <p:extLst>
      <p:ext uri="{BB962C8B-B14F-4D97-AF65-F5344CB8AC3E}">
        <p14:creationId xmlns:p14="http://schemas.microsoft.com/office/powerpoint/2010/main" val="17494711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115 species</a:t>
            </a:r>
          </a:p>
          <a:p>
            <a:endParaRPr lang="en-US" dirty="0"/>
          </a:p>
          <a:p>
            <a:r>
              <a:rPr lang="en-US" sz="1800" dirty="0">
                <a:effectLst/>
                <a:latin typeface="Segoe UI" panose="020B0502040204020203" pitchFamily="34" charset="0"/>
              </a:rPr>
              <a:t>Taxonomist commentary: You may be familiar with a terrestrial isopod that's relatively closely related to these: </a:t>
            </a:r>
            <a:r>
              <a:rPr lang="en-US" sz="1800" dirty="0" err="1">
                <a:effectLst/>
                <a:latin typeface="Segoe UI" panose="020B0502040204020203" pitchFamily="34" charset="0"/>
              </a:rPr>
              <a:t>pillbugs</a:t>
            </a:r>
            <a:r>
              <a:rPr lang="en-US" sz="1800" dirty="0">
                <a:effectLst/>
                <a:latin typeface="Segoe UI" panose="020B0502040204020203" pitchFamily="34" charset="0"/>
              </a:rPr>
              <a:t>/roly-polies!</a:t>
            </a:r>
            <a:endParaRPr lang="en-US" dirty="0"/>
          </a:p>
        </p:txBody>
      </p:sp>
      <p:sp>
        <p:nvSpPr>
          <p:cNvPr id="4" name="Slide Number Placeholder 3"/>
          <p:cNvSpPr>
            <a:spLocks noGrp="1"/>
          </p:cNvSpPr>
          <p:nvPr>
            <p:ph type="sldNum" sz="quarter" idx="5"/>
          </p:nvPr>
        </p:nvSpPr>
        <p:spPr/>
        <p:txBody>
          <a:bodyPr/>
          <a:lstStyle/>
          <a:p>
            <a:fld id="{E579B92B-52E5-4874-8B94-E81909AFD3BE}" type="slidenum">
              <a:rPr lang="en-US" smtClean="0"/>
              <a:t>78</a:t>
            </a:fld>
            <a:endParaRPr lang="en-US"/>
          </a:p>
        </p:txBody>
      </p:sp>
    </p:spTree>
    <p:extLst>
      <p:ext uri="{BB962C8B-B14F-4D97-AF65-F5344CB8AC3E}">
        <p14:creationId xmlns:p14="http://schemas.microsoft.com/office/powerpoint/2010/main" val="377361597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EXTREMELY IMPORTANT TAXONOMIST COMMENTARY:</a:t>
            </a:r>
          </a:p>
          <a:p>
            <a:endParaRPr lang="en-US" dirty="0"/>
          </a:p>
          <a:p>
            <a:r>
              <a:rPr lang="en-US" dirty="0"/>
              <a:t>Rusty Crayfish are a easily recognizable and in-the-news species of crayfish, most known for being a spreading invasive species throughout the </a:t>
            </a:r>
            <a:r>
              <a:rPr lang="en-US" dirty="0" err="1"/>
              <a:t>midwest</a:t>
            </a:r>
            <a:r>
              <a:rPr lang="en-US" dirty="0"/>
              <a:t> and southeast. </a:t>
            </a:r>
            <a:r>
              <a:rPr lang="en-US" dirty="0" err="1"/>
              <a:t>Rusties</a:t>
            </a:r>
            <a:r>
              <a:rPr lang="en-US" dirty="0"/>
              <a:t> ARE NATIVE to most of Indiana! Indiana (and western Ohio) is like the one place they are supposed to be! Unless you're in the Kankakee or Lake Michigan basins, you have 0 reason to be concerned if you find a Rusty in your streams. </a:t>
            </a:r>
          </a:p>
        </p:txBody>
      </p:sp>
      <p:sp>
        <p:nvSpPr>
          <p:cNvPr id="4" name="Slide Number Placeholder 3"/>
          <p:cNvSpPr>
            <a:spLocks noGrp="1"/>
          </p:cNvSpPr>
          <p:nvPr>
            <p:ph type="sldNum" sz="quarter" idx="5"/>
          </p:nvPr>
        </p:nvSpPr>
        <p:spPr/>
        <p:txBody>
          <a:bodyPr/>
          <a:lstStyle/>
          <a:p>
            <a:fld id="{E579B92B-52E5-4874-8B94-E81909AFD3BE}" type="slidenum">
              <a:rPr lang="en-US" smtClean="0"/>
              <a:t>79</a:t>
            </a:fld>
            <a:endParaRPr lang="en-US"/>
          </a:p>
        </p:txBody>
      </p:sp>
    </p:spTree>
    <p:extLst>
      <p:ext uri="{BB962C8B-B14F-4D97-AF65-F5344CB8AC3E}">
        <p14:creationId xmlns:p14="http://schemas.microsoft.com/office/powerpoint/2010/main" val="34288371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579B92B-52E5-4874-8B94-E81909AFD3BE}" type="slidenum">
              <a:rPr lang="en-US" smtClean="0"/>
              <a:t>80</a:t>
            </a:fld>
            <a:endParaRPr lang="en-US"/>
          </a:p>
        </p:txBody>
      </p:sp>
    </p:spTree>
    <p:extLst>
      <p:ext uri="{BB962C8B-B14F-4D97-AF65-F5344CB8AC3E}">
        <p14:creationId xmlns:p14="http://schemas.microsoft.com/office/powerpoint/2010/main" val="425665688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Taxonomist commentary: Think earthworms (but usually much smaller) (Annelida)</a:t>
            </a:r>
          </a:p>
        </p:txBody>
      </p:sp>
      <p:sp>
        <p:nvSpPr>
          <p:cNvPr id="4" name="Slide Number Placeholder 3"/>
          <p:cNvSpPr>
            <a:spLocks noGrp="1"/>
          </p:cNvSpPr>
          <p:nvPr>
            <p:ph type="sldNum" sz="quarter" idx="5"/>
          </p:nvPr>
        </p:nvSpPr>
        <p:spPr/>
        <p:txBody>
          <a:bodyPr/>
          <a:lstStyle/>
          <a:p>
            <a:fld id="{E579B92B-52E5-4874-8B94-E81909AFD3BE}" type="slidenum">
              <a:rPr lang="en-US" smtClean="0"/>
              <a:t>82</a:t>
            </a:fld>
            <a:endParaRPr lang="en-US"/>
          </a:p>
        </p:txBody>
      </p:sp>
    </p:spTree>
    <p:extLst>
      <p:ext uri="{BB962C8B-B14F-4D97-AF65-F5344CB8AC3E}">
        <p14:creationId xmlns:p14="http://schemas.microsoft.com/office/powerpoint/2010/main" val="269573511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Growth rings out from umbo (raised area on top of shell, origin of growth as juvenile)</a:t>
            </a:r>
          </a:p>
          <a:p>
            <a:endParaRPr lang="en-US" dirty="0"/>
          </a:p>
          <a:p>
            <a:r>
              <a:rPr lang="en-US" dirty="0"/>
              <a:t>Latin musculus = muscle (refers to the strength of holding shells together)</a:t>
            </a:r>
          </a:p>
        </p:txBody>
      </p:sp>
      <p:sp>
        <p:nvSpPr>
          <p:cNvPr id="4" name="Slide Number Placeholder 3"/>
          <p:cNvSpPr>
            <a:spLocks noGrp="1"/>
          </p:cNvSpPr>
          <p:nvPr>
            <p:ph type="sldNum" sz="quarter" idx="5"/>
          </p:nvPr>
        </p:nvSpPr>
        <p:spPr/>
        <p:txBody>
          <a:bodyPr/>
          <a:lstStyle/>
          <a:p>
            <a:fld id="{E579B92B-52E5-4874-8B94-E81909AFD3BE}" type="slidenum">
              <a:rPr lang="en-US" smtClean="0"/>
              <a:t>83</a:t>
            </a:fld>
            <a:endParaRPr lang="en-US"/>
          </a:p>
        </p:txBody>
      </p:sp>
    </p:spTree>
    <p:extLst>
      <p:ext uri="{BB962C8B-B14F-4D97-AF65-F5344CB8AC3E}">
        <p14:creationId xmlns:p14="http://schemas.microsoft.com/office/powerpoint/2010/main" val="42501261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Pea Clams smaller and shiny &amp; thinner shell than Asian clam</a:t>
            </a:r>
          </a:p>
          <a:p>
            <a:endParaRPr lang="en-US" dirty="0"/>
          </a:p>
          <a:p>
            <a:r>
              <a:rPr lang="en-US" dirty="0"/>
              <a:t>Missouri Dept of Conservation – “</a:t>
            </a:r>
            <a:r>
              <a:rPr lang="en-US" b="0" i="0" dirty="0">
                <a:solidFill>
                  <a:srgbClr val="212529"/>
                </a:solidFill>
                <a:effectLst/>
                <a:highlight>
                  <a:srgbClr val="FFFFFF"/>
                </a:highlight>
                <a:latin typeface="Open Sans" panose="020B0606030504020204" pitchFamily="34" charset="0"/>
              </a:rPr>
              <a:t>In fingernail clams, the shells are thin and fragile, often translucent, the outsides typically shiny, fairly smooth, and gray, tan, yellowish, or whitish. Fine growth lines are often visible, but they are not strongly raised, ridged, or rough.”</a:t>
            </a:r>
          </a:p>
          <a:p>
            <a:endParaRPr lang="en-US" b="0" i="0" dirty="0">
              <a:solidFill>
                <a:srgbClr val="212529"/>
              </a:solidFill>
              <a:effectLst/>
              <a:highlight>
                <a:srgbClr val="FFFFFF"/>
              </a:highlight>
              <a:latin typeface="Open Sans" panose="020B0606030504020204" pitchFamily="34" charset="0"/>
            </a:endParaRPr>
          </a:p>
          <a:p>
            <a:r>
              <a:rPr lang="en-US" b="0" i="0" dirty="0">
                <a:solidFill>
                  <a:srgbClr val="212529"/>
                </a:solidFill>
                <a:effectLst/>
                <a:highlight>
                  <a:srgbClr val="FFFFFF"/>
                </a:highlight>
                <a:latin typeface="Open Sans" panose="020B0606030504020204" pitchFamily="34" charset="0"/>
              </a:rPr>
              <a:t>Can overwinter/survive intermittent waters by burrowing up to 25 cm into substrate</a:t>
            </a:r>
            <a:endParaRPr lang="en-US" dirty="0"/>
          </a:p>
        </p:txBody>
      </p:sp>
      <p:sp>
        <p:nvSpPr>
          <p:cNvPr id="4" name="Slide Number Placeholder 3"/>
          <p:cNvSpPr>
            <a:spLocks noGrp="1"/>
          </p:cNvSpPr>
          <p:nvPr>
            <p:ph type="sldNum" sz="quarter" idx="5"/>
          </p:nvPr>
        </p:nvSpPr>
        <p:spPr/>
        <p:txBody>
          <a:bodyPr/>
          <a:lstStyle/>
          <a:p>
            <a:fld id="{E579B92B-52E5-4874-8B94-E81909AFD3BE}" type="slidenum">
              <a:rPr lang="en-US" smtClean="0"/>
              <a:t>84</a:t>
            </a:fld>
            <a:endParaRPr lang="en-US"/>
          </a:p>
        </p:txBody>
      </p:sp>
    </p:spTree>
    <p:extLst>
      <p:ext uri="{BB962C8B-B14F-4D97-AF65-F5344CB8AC3E}">
        <p14:creationId xmlns:p14="http://schemas.microsoft.com/office/powerpoint/2010/main" val="36654781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a:t>
            </a:r>
            <a:r>
              <a:rPr lang="en-US" dirty="0" err="1"/>
              <a:t>veligers</a:t>
            </a:r>
            <a:r>
              <a:rPr lang="en-US" dirty="0"/>
              <a:t> transform into juveniles with shells, they settle onto surfaces while the size of grains of sand – underwater objects may feel like sandpaper when zebra mussels are reproducing!</a:t>
            </a:r>
          </a:p>
          <a:p>
            <a:endParaRPr lang="en-US" dirty="0"/>
          </a:p>
          <a:p>
            <a:r>
              <a:rPr lang="en-US" dirty="0"/>
              <a:t>Zebra Mussel introduced in ~1988, Asian clam in 1938</a:t>
            </a:r>
          </a:p>
        </p:txBody>
      </p:sp>
      <p:sp>
        <p:nvSpPr>
          <p:cNvPr id="4" name="Slide Number Placeholder 3"/>
          <p:cNvSpPr>
            <a:spLocks noGrp="1"/>
          </p:cNvSpPr>
          <p:nvPr>
            <p:ph type="sldNum" sz="quarter" idx="5"/>
          </p:nvPr>
        </p:nvSpPr>
        <p:spPr/>
        <p:txBody>
          <a:bodyPr/>
          <a:lstStyle/>
          <a:p>
            <a:fld id="{E579B92B-52E5-4874-8B94-E81909AFD3BE}" type="slidenum">
              <a:rPr lang="en-US" smtClean="0"/>
              <a:t>85</a:t>
            </a:fld>
            <a:endParaRPr lang="en-US"/>
          </a:p>
        </p:txBody>
      </p:sp>
    </p:spTree>
    <p:extLst>
      <p:ext uri="{BB962C8B-B14F-4D97-AF65-F5344CB8AC3E}">
        <p14:creationId xmlns:p14="http://schemas.microsoft.com/office/powerpoint/2010/main" val="2069631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 name="Shape 277"/>
          <p:cNvSpPr>
            <a:spLocks noGrp="1" noRot="1" noChangeAspect="1"/>
          </p:cNvSpPr>
          <p:nvPr>
            <p:ph type="sldImg"/>
          </p:nvPr>
        </p:nvSpPr>
        <p:spPr>
          <a:prstGeom prst="rect">
            <a:avLst/>
          </a:prstGeom>
        </p:spPr>
        <p:txBody>
          <a:bodyPr/>
          <a:lstStyle/>
          <a:p>
            <a:endParaRPr/>
          </a:p>
        </p:txBody>
      </p:sp>
      <p:sp>
        <p:nvSpPr>
          <p:cNvPr id="278" name="Shape 278"/>
          <p:cNvSpPr>
            <a:spLocks noGrp="1"/>
          </p:cNvSpPr>
          <p:nvPr>
            <p:ph type="body" sz="quarter" idx="1"/>
          </p:nvPr>
        </p:nvSpPr>
        <p:spPr>
          <a:prstGeom prst="rect">
            <a:avLst/>
          </a:prstGeom>
        </p:spPr>
        <p:txBody>
          <a:bodyPr/>
          <a:lstStyle/>
          <a:p>
            <a:r>
              <a:rPr dirty="0"/>
              <a:t>How does one learn? To see? Insert strategies to ID and to train</a:t>
            </a:r>
          </a:p>
          <a:p>
            <a:r>
              <a:rPr dirty="0"/>
              <a:t>To learn macro ID: show bubble of components</a:t>
            </a:r>
          </a:p>
          <a:p>
            <a:endParaRPr dirty="0"/>
          </a:p>
          <a:p>
            <a:r>
              <a:rPr dirty="0"/>
              <a:t>OVERALL</a:t>
            </a:r>
          </a:p>
          <a:p>
            <a:pPr marL="304800" indent="-304800">
              <a:buClr>
                <a:srgbClr val="000000"/>
              </a:buClr>
              <a:buSzPts val="1600"/>
              <a:buFont typeface="Arial"/>
              <a:buChar char="•"/>
            </a:pPr>
            <a:r>
              <a:rPr dirty="0"/>
              <a:t>hands-on with live macros in the field (in RED) category of the best</a:t>
            </a:r>
          </a:p>
          <a:p>
            <a:pPr marL="304800" indent="-304800">
              <a:buClr>
                <a:srgbClr val="000000"/>
              </a:buClr>
              <a:buSzPts val="1600"/>
              <a:buFont typeface="Arial"/>
              <a:buChar char="•"/>
            </a:pPr>
            <a:r>
              <a:rPr dirty="0"/>
              <a:t>Confirmation of IDs is imperative for your learning</a:t>
            </a:r>
          </a:p>
          <a:p>
            <a:pPr marL="304800" indent="-304800">
              <a:buClr>
                <a:srgbClr val="000000"/>
              </a:buClr>
              <a:buSzPts val="1600"/>
              <a:buFont typeface="Arial"/>
              <a:buChar char="•"/>
            </a:pPr>
            <a:r>
              <a:rPr dirty="0"/>
              <a:t>Time – take it slow  and ID at your own pace learning</a:t>
            </a:r>
          </a:p>
          <a:p>
            <a:pPr marL="304800" indent="-304800">
              <a:buClr>
                <a:srgbClr val="000000"/>
              </a:buClr>
              <a:buSzPts val="1600"/>
              <a:buFont typeface="Arial"/>
              <a:buChar char="•"/>
            </a:pPr>
            <a:r>
              <a:rPr dirty="0"/>
              <a:t>Use a Key, know your characteristics</a:t>
            </a:r>
          </a:p>
          <a:p>
            <a:pPr marL="304800" indent="-304800">
              <a:buClr>
                <a:srgbClr val="000000"/>
              </a:buClr>
              <a:buSzPts val="1600"/>
              <a:buFont typeface="Arial"/>
              <a:buChar char="•"/>
            </a:pPr>
            <a:r>
              <a:rPr dirty="0"/>
              <a:t>Receive guidance to start</a:t>
            </a:r>
          </a:p>
          <a:p>
            <a:pPr marL="304800" indent="-304800">
              <a:buClr>
                <a:srgbClr val="000000"/>
              </a:buClr>
              <a:buSzPts val="1600"/>
              <a:buFont typeface="Arial"/>
              <a:buChar char="•"/>
            </a:pPr>
            <a:r>
              <a:rPr dirty="0"/>
              <a:t>Have fun (no stress)</a:t>
            </a:r>
          </a:p>
          <a:p>
            <a:pPr marL="304800" indent="-304800">
              <a:buClr>
                <a:srgbClr val="000000"/>
              </a:buClr>
              <a:buSzPts val="1600"/>
              <a:buFont typeface="Arial"/>
              <a:buChar char="•"/>
            </a:pPr>
            <a:r>
              <a:rPr dirty="0"/>
              <a:t>Repetition</a:t>
            </a:r>
          </a:p>
          <a:p>
            <a:pPr marL="304800" indent="-304800">
              <a:buClr>
                <a:srgbClr val="000000"/>
              </a:buClr>
              <a:buSzPts val="1600"/>
              <a:buFont typeface="Arial"/>
              <a:buChar char="•"/>
            </a:pPr>
            <a:r>
              <a:rPr dirty="0"/>
              <a:t>Preserved specimens</a:t>
            </a:r>
          </a:p>
          <a:p>
            <a:pPr marL="304800" indent="-304800">
              <a:buClr>
                <a:srgbClr val="000000"/>
              </a:buClr>
              <a:buSzPts val="1600"/>
              <a:buFont typeface="Arial"/>
              <a:buChar char="•"/>
            </a:pPr>
            <a:r>
              <a:rPr dirty="0"/>
              <a:t>Time looking closer</a:t>
            </a:r>
          </a:p>
          <a:p>
            <a:endParaRPr dirty="0"/>
          </a:p>
          <a:p>
            <a:r>
              <a:rPr dirty="0"/>
              <a:t>ONCE </a:t>
            </a:r>
            <a:r>
              <a:rPr dirty="0" err="1"/>
              <a:t>ID’ing</a:t>
            </a:r>
            <a:endParaRPr dirty="0"/>
          </a:p>
          <a:p>
            <a:pPr marL="304800" indent="-304800">
              <a:buClr>
                <a:srgbClr val="000000"/>
              </a:buClr>
              <a:buSzPts val="1600"/>
              <a:buAutoNum type="arabicPeriod"/>
            </a:pPr>
            <a:r>
              <a:rPr dirty="0"/>
              <a:t>Look at characteristic features</a:t>
            </a:r>
          </a:p>
          <a:p>
            <a:pPr marL="304800" indent="-304800">
              <a:buClr>
                <a:srgbClr val="000000"/>
              </a:buClr>
              <a:buSzPts val="1600"/>
              <a:buAutoNum type="arabicPeriod"/>
            </a:pPr>
            <a:r>
              <a:rPr dirty="0"/>
              <a:t>Go slow</a:t>
            </a:r>
          </a:p>
          <a:p>
            <a:pPr marL="304800" indent="-304800">
              <a:buClr>
                <a:srgbClr val="000000"/>
              </a:buClr>
              <a:buSzPts val="1600"/>
              <a:buAutoNum type="arabicPeriod"/>
            </a:pPr>
            <a:r>
              <a:rPr dirty="0"/>
              <a:t>Repeat</a:t>
            </a:r>
          </a:p>
          <a:p>
            <a:pPr marL="304800" indent="-304800">
              <a:buClr>
                <a:srgbClr val="000000"/>
              </a:buClr>
              <a:buSzPts val="1600"/>
              <a:buAutoNum type="arabicPeriod"/>
            </a:pPr>
            <a:r>
              <a:rPr dirty="0"/>
              <a:t>Go through a key</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58433-2C52-3329-99E6-1C4512006EC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CE33695-470E-6D67-CF39-4A3B0A30DF6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8B1A93D-3A46-242F-6963-4CD5CC2C0294}"/>
              </a:ext>
            </a:extLst>
          </p:cNvPr>
          <p:cNvSpPr>
            <a:spLocks noGrp="1"/>
          </p:cNvSpPr>
          <p:nvPr>
            <p:ph type="dt" sz="half" idx="10"/>
          </p:nvPr>
        </p:nvSpPr>
        <p:spPr/>
        <p:txBody>
          <a:bodyPr/>
          <a:lstStyle/>
          <a:p>
            <a:fld id="{E2F196AA-67B4-4051-8F74-6416E5C7FB06}" type="datetimeFigureOut">
              <a:rPr lang="en-US" smtClean="0"/>
              <a:t>8/1/2024</a:t>
            </a:fld>
            <a:endParaRPr lang="en-US"/>
          </a:p>
        </p:txBody>
      </p:sp>
      <p:sp>
        <p:nvSpPr>
          <p:cNvPr id="5" name="Footer Placeholder 4">
            <a:extLst>
              <a:ext uri="{FF2B5EF4-FFF2-40B4-BE49-F238E27FC236}">
                <a16:creationId xmlns:a16="http://schemas.microsoft.com/office/drawing/2014/main" id="{BD583B06-82D7-2AA6-E528-7E12B43C6F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85AD63-6CC8-BF63-981D-E7F3D23A9233}"/>
              </a:ext>
            </a:extLst>
          </p:cNvPr>
          <p:cNvSpPr>
            <a:spLocks noGrp="1"/>
          </p:cNvSpPr>
          <p:nvPr>
            <p:ph type="sldNum" sz="quarter" idx="12"/>
          </p:nvPr>
        </p:nvSpPr>
        <p:spPr/>
        <p:txBody>
          <a:bodyPr/>
          <a:lstStyle/>
          <a:p>
            <a:fld id="{43696CAE-3A47-4167-BFCC-3E6A9DA805A6}" type="slidenum">
              <a:rPr lang="en-US" smtClean="0"/>
              <a:t>‹#›</a:t>
            </a:fld>
            <a:endParaRPr lang="en-US"/>
          </a:p>
        </p:txBody>
      </p:sp>
    </p:spTree>
    <p:extLst>
      <p:ext uri="{BB962C8B-B14F-4D97-AF65-F5344CB8AC3E}">
        <p14:creationId xmlns:p14="http://schemas.microsoft.com/office/powerpoint/2010/main" val="3163982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4C777-3B3C-6086-B361-0DDC648F4AA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BC15917-6FB0-A152-C492-50E27D165B5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CF6C21-EB3A-AFAC-C67A-24C1A9ADC923}"/>
              </a:ext>
            </a:extLst>
          </p:cNvPr>
          <p:cNvSpPr>
            <a:spLocks noGrp="1"/>
          </p:cNvSpPr>
          <p:nvPr>
            <p:ph type="dt" sz="half" idx="10"/>
          </p:nvPr>
        </p:nvSpPr>
        <p:spPr/>
        <p:txBody>
          <a:bodyPr/>
          <a:lstStyle/>
          <a:p>
            <a:fld id="{E2F196AA-67B4-4051-8F74-6416E5C7FB06}" type="datetimeFigureOut">
              <a:rPr lang="en-US" smtClean="0"/>
              <a:t>8/1/2024</a:t>
            </a:fld>
            <a:endParaRPr lang="en-US"/>
          </a:p>
        </p:txBody>
      </p:sp>
      <p:sp>
        <p:nvSpPr>
          <p:cNvPr id="5" name="Footer Placeholder 4">
            <a:extLst>
              <a:ext uri="{FF2B5EF4-FFF2-40B4-BE49-F238E27FC236}">
                <a16:creationId xmlns:a16="http://schemas.microsoft.com/office/drawing/2014/main" id="{78CDF97D-9B35-AFE2-BE79-E0C86BDB50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3D84FF-6E00-73C8-AC6E-4B002437EC59}"/>
              </a:ext>
            </a:extLst>
          </p:cNvPr>
          <p:cNvSpPr>
            <a:spLocks noGrp="1"/>
          </p:cNvSpPr>
          <p:nvPr>
            <p:ph type="sldNum" sz="quarter" idx="12"/>
          </p:nvPr>
        </p:nvSpPr>
        <p:spPr/>
        <p:txBody>
          <a:bodyPr/>
          <a:lstStyle/>
          <a:p>
            <a:fld id="{43696CAE-3A47-4167-BFCC-3E6A9DA805A6}" type="slidenum">
              <a:rPr lang="en-US" smtClean="0"/>
              <a:t>‹#›</a:t>
            </a:fld>
            <a:endParaRPr lang="en-US"/>
          </a:p>
        </p:txBody>
      </p:sp>
    </p:spTree>
    <p:extLst>
      <p:ext uri="{BB962C8B-B14F-4D97-AF65-F5344CB8AC3E}">
        <p14:creationId xmlns:p14="http://schemas.microsoft.com/office/powerpoint/2010/main" val="2231888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D6238-1907-17F1-7D9E-92F10DF9C56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F0C87EA-97B7-44F0-1CF6-44F9BFC031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D8E7B7-8511-D59B-7189-0E0811F372DB}"/>
              </a:ext>
            </a:extLst>
          </p:cNvPr>
          <p:cNvSpPr>
            <a:spLocks noGrp="1"/>
          </p:cNvSpPr>
          <p:nvPr>
            <p:ph type="dt" sz="half" idx="10"/>
          </p:nvPr>
        </p:nvSpPr>
        <p:spPr/>
        <p:txBody>
          <a:bodyPr/>
          <a:lstStyle/>
          <a:p>
            <a:fld id="{E2F196AA-67B4-4051-8F74-6416E5C7FB06}" type="datetimeFigureOut">
              <a:rPr lang="en-US" smtClean="0"/>
              <a:t>8/1/2024</a:t>
            </a:fld>
            <a:endParaRPr lang="en-US"/>
          </a:p>
        </p:txBody>
      </p:sp>
      <p:sp>
        <p:nvSpPr>
          <p:cNvPr id="5" name="Footer Placeholder 4">
            <a:extLst>
              <a:ext uri="{FF2B5EF4-FFF2-40B4-BE49-F238E27FC236}">
                <a16:creationId xmlns:a16="http://schemas.microsoft.com/office/drawing/2014/main" id="{17724E6F-5A2E-37C9-ED16-C2F52F0854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5C6B11-F649-CE67-40C5-6A0A7A5C92B0}"/>
              </a:ext>
            </a:extLst>
          </p:cNvPr>
          <p:cNvSpPr>
            <a:spLocks noGrp="1"/>
          </p:cNvSpPr>
          <p:nvPr>
            <p:ph type="sldNum" sz="quarter" idx="12"/>
          </p:nvPr>
        </p:nvSpPr>
        <p:spPr/>
        <p:txBody>
          <a:bodyPr/>
          <a:lstStyle/>
          <a:p>
            <a:fld id="{43696CAE-3A47-4167-BFCC-3E6A9DA805A6}" type="slidenum">
              <a:rPr lang="en-US" smtClean="0"/>
              <a:t>‹#›</a:t>
            </a:fld>
            <a:endParaRPr lang="en-US"/>
          </a:p>
        </p:txBody>
      </p:sp>
    </p:spTree>
    <p:extLst>
      <p:ext uri="{BB962C8B-B14F-4D97-AF65-F5344CB8AC3E}">
        <p14:creationId xmlns:p14="http://schemas.microsoft.com/office/powerpoint/2010/main" val="224201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AECDF-20F6-920B-F208-3D153FF8E82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753B9BE-53A7-CED4-B0FD-7928BD7486B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A06306E-E736-4885-E468-7C1F3289E24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72FCF8A-83C9-A880-8AD8-0EB2D453B9FD}"/>
              </a:ext>
            </a:extLst>
          </p:cNvPr>
          <p:cNvSpPr>
            <a:spLocks noGrp="1"/>
          </p:cNvSpPr>
          <p:nvPr>
            <p:ph type="dt" sz="half" idx="10"/>
          </p:nvPr>
        </p:nvSpPr>
        <p:spPr/>
        <p:txBody>
          <a:bodyPr/>
          <a:lstStyle/>
          <a:p>
            <a:fld id="{E2F196AA-67B4-4051-8F74-6416E5C7FB06}" type="datetimeFigureOut">
              <a:rPr lang="en-US" smtClean="0"/>
              <a:t>8/1/2024</a:t>
            </a:fld>
            <a:endParaRPr lang="en-US"/>
          </a:p>
        </p:txBody>
      </p:sp>
      <p:sp>
        <p:nvSpPr>
          <p:cNvPr id="6" name="Footer Placeholder 5">
            <a:extLst>
              <a:ext uri="{FF2B5EF4-FFF2-40B4-BE49-F238E27FC236}">
                <a16:creationId xmlns:a16="http://schemas.microsoft.com/office/drawing/2014/main" id="{C99A2D69-D8A5-5D75-4928-606771F7297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5C3C9E5-9051-A451-3D34-DC77B9742A13}"/>
              </a:ext>
            </a:extLst>
          </p:cNvPr>
          <p:cNvSpPr>
            <a:spLocks noGrp="1"/>
          </p:cNvSpPr>
          <p:nvPr>
            <p:ph type="sldNum" sz="quarter" idx="12"/>
          </p:nvPr>
        </p:nvSpPr>
        <p:spPr/>
        <p:txBody>
          <a:bodyPr/>
          <a:lstStyle/>
          <a:p>
            <a:fld id="{43696CAE-3A47-4167-BFCC-3E6A9DA805A6}" type="slidenum">
              <a:rPr lang="en-US" smtClean="0"/>
              <a:t>‹#›</a:t>
            </a:fld>
            <a:endParaRPr lang="en-US"/>
          </a:p>
        </p:txBody>
      </p:sp>
    </p:spTree>
    <p:extLst>
      <p:ext uri="{BB962C8B-B14F-4D97-AF65-F5344CB8AC3E}">
        <p14:creationId xmlns:p14="http://schemas.microsoft.com/office/powerpoint/2010/main" val="849399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F17AE-1B3C-14E9-4C4A-6B631066AD9A}"/>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5A902C0-2F51-F793-315D-C61958A18F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86A867-BA60-8ED6-5891-C11D58A74B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12A7A36-CCB6-5F7F-B435-5D756ECAE1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ACA0FF0-C3B5-67EF-1C43-27464385014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5FB1C54-BEC4-C5DE-EB19-026D8CA1B4C8}"/>
              </a:ext>
            </a:extLst>
          </p:cNvPr>
          <p:cNvSpPr>
            <a:spLocks noGrp="1"/>
          </p:cNvSpPr>
          <p:nvPr>
            <p:ph type="dt" sz="half" idx="10"/>
          </p:nvPr>
        </p:nvSpPr>
        <p:spPr/>
        <p:txBody>
          <a:bodyPr/>
          <a:lstStyle/>
          <a:p>
            <a:fld id="{E2F196AA-67B4-4051-8F74-6416E5C7FB06}" type="datetimeFigureOut">
              <a:rPr lang="en-US" smtClean="0"/>
              <a:t>8/1/2024</a:t>
            </a:fld>
            <a:endParaRPr lang="en-US"/>
          </a:p>
        </p:txBody>
      </p:sp>
      <p:sp>
        <p:nvSpPr>
          <p:cNvPr id="8" name="Footer Placeholder 7">
            <a:extLst>
              <a:ext uri="{FF2B5EF4-FFF2-40B4-BE49-F238E27FC236}">
                <a16:creationId xmlns:a16="http://schemas.microsoft.com/office/drawing/2014/main" id="{F794075E-4A00-3189-8CBF-E7120A87E07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1A74AB4-F98B-2A1A-8EC5-6F9D7BE93559}"/>
              </a:ext>
            </a:extLst>
          </p:cNvPr>
          <p:cNvSpPr>
            <a:spLocks noGrp="1"/>
          </p:cNvSpPr>
          <p:nvPr>
            <p:ph type="sldNum" sz="quarter" idx="12"/>
          </p:nvPr>
        </p:nvSpPr>
        <p:spPr/>
        <p:txBody>
          <a:bodyPr/>
          <a:lstStyle/>
          <a:p>
            <a:fld id="{43696CAE-3A47-4167-BFCC-3E6A9DA805A6}" type="slidenum">
              <a:rPr lang="en-US" smtClean="0"/>
              <a:t>‹#›</a:t>
            </a:fld>
            <a:endParaRPr lang="en-US"/>
          </a:p>
        </p:txBody>
      </p:sp>
    </p:spTree>
    <p:extLst>
      <p:ext uri="{BB962C8B-B14F-4D97-AF65-F5344CB8AC3E}">
        <p14:creationId xmlns:p14="http://schemas.microsoft.com/office/powerpoint/2010/main" val="1610074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E65AE-3491-41C2-1720-AAC8483B727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BDB835C-C8BC-26F9-4DE5-5CE08B275588}"/>
              </a:ext>
            </a:extLst>
          </p:cNvPr>
          <p:cNvSpPr>
            <a:spLocks noGrp="1"/>
          </p:cNvSpPr>
          <p:nvPr>
            <p:ph type="dt" sz="half" idx="10"/>
          </p:nvPr>
        </p:nvSpPr>
        <p:spPr/>
        <p:txBody>
          <a:bodyPr/>
          <a:lstStyle/>
          <a:p>
            <a:fld id="{E2F196AA-67B4-4051-8F74-6416E5C7FB06}" type="datetimeFigureOut">
              <a:rPr lang="en-US" smtClean="0"/>
              <a:t>8/1/2024</a:t>
            </a:fld>
            <a:endParaRPr lang="en-US"/>
          </a:p>
        </p:txBody>
      </p:sp>
      <p:sp>
        <p:nvSpPr>
          <p:cNvPr id="4" name="Footer Placeholder 3">
            <a:extLst>
              <a:ext uri="{FF2B5EF4-FFF2-40B4-BE49-F238E27FC236}">
                <a16:creationId xmlns:a16="http://schemas.microsoft.com/office/drawing/2014/main" id="{380C34DD-DB1E-2510-77B8-C589C6F9C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85D7A6-DC7C-184E-EA27-EF8FC54AB086}"/>
              </a:ext>
            </a:extLst>
          </p:cNvPr>
          <p:cNvSpPr>
            <a:spLocks noGrp="1"/>
          </p:cNvSpPr>
          <p:nvPr>
            <p:ph type="sldNum" sz="quarter" idx="12"/>
          </p:nvPr>
        </p:nvSpPr>
        <p:spPr/>
        <p:txBody>
          <a:bodyPr/>
          <a:lstStyle/>
          <a:p>
            <a:fld id="{43696CAE-3A47-4167-BFCC-3E6A9DA805A6}" type="slidenum">
              <a:rPr lang="en-US" smtClean="0"/>
              <a:t>‹#›</a:t>
            </a:fld>
            <a:endParaRPr lang="en-US"/>
          </a:p>
        </p:txBody>
      </p:sp>
    </p:spTree>
    <p:extLst>
      <p:ext uri="{BB962C8B-B14F-4D97-AF65-F5344CB8AC3E}">
        <p14:creationId xmlns:p14="http://schemas.microsoft.com/office/powerpoint/2010/main" val="2498703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57A4D2-76CA-15AF-842C-87232C2F1A7A}"/>
              </a:ext>
            </a:extLst>
          </p:cNvPr>
          <p:cNvSpPr>
            <a:spLocks noGrp="1"/>
          </p:cNvSpPr>
          <p:nvPr>
            <p:ph type="dt" sz="half" idx="10"/>
          </p:nvPr>
        </p:nvSpPr>
        <p:spPr/>
        <p:txBody>
          <a:bodyPr/>
          <a:lstStyle/>
          <a:p>
            <a:fld id="{E2F196AA-67B4-4051-8F74-6416E5C7FB06}" type="datetimeFigureOut">
              <a:rPr lang="en-US" smtClean="0"/>
              <a:t>8/1/2024</a:t>
            </a:fld>
            <a:endParaRPr lang="en-US"/>
          </a:p>
        </p:txBody>
      </p:sp>
      <p:sp>
        <p:nvSpPr>
          <p:cNvPr id="3" name="Footer Placeholder 2">
            <a:extLst>
              <a:ext uri="{FF2B5EF4-FFF2-40B4-BE49-F238E27FC236}">
                <a16:creationId xmlns:a16="http://schemas.microsoft.com/office/drawing/2014/main" id="{660E0547-F330-82E4-4C4E-B0D4A447F0D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7DF836E-49A0-A3A9-E3F4-D18C5DEB0821}"/>
              </a:ext>
            </a:extLst>
          </p:cNvPr>
          <p:cNvSpPr>
            <a:spLocks noGrp="1"/>
          </p:cNvSpPr>
          <p:nvPr>
            <p:ph type="sldNum" sz="quarter" idx="12"/>
          </p:nvPr>
        </p:nvSpPr>
        <p:spPr/>
        <p:txBody>
          <a:bodyPr/>
          <a:lstStyle/>
          <a:p>
            <a:fld id="{43696CAE-3A47-4167-BFCC-3E6A9DA805A6}" type="slidenum">
              <a:rPr lang="en-US" smtClean="0"/>
              <a:t>‹#›</a:t>
            </a:fld>
            <a:endParaRPr lang="en-US"/>
          </a:p>
        </p:txBody>
      </p:sp>
    </p:spTree>
    <p:extLst>
      <p:ext uri="{BB962C8B-B14F-4D97-AF65-F5344CB8AC3E}">
        <p14:creationId xmlns:p14="http://schemas.microsoft.com/office/powerpoint/2010/main" val="712948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C5C21-C26B-D5B5-5969-E87C7BE3E6C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AAB39EF-C9D9-B583-BA3B-05EB5CAE1D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82F8A2-CB85-8CA4-895B-0199486ACA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9D6C74-0655-8862-FF41-3C3A576FA8DB}"/>
              </a:ext>
            </a:extLst>
          </p:cNvPr>
          <p:cNvSpPr>
            <a:spLocks noGrp="1"/>
          </p:cNvSpPr>
          <p:nvPr>
            <p:ph type="dt" sz="half" idx="10"/>
          </p:nvPr>
        </p:nvSpPr>
        <p:spPr/>
        <p:txBody>
          <a:bodyPr/>
          <a:lstStyle/>
          <a:p>
            <a:fld id="{E2F196AA-67B4-4051-8F74-6416E5C7FB06}" type="datetimeFigureOut">
              <a:rPr lang="en-US" smtClean="0"/>
              <a:t>8/1/2024</a:t>
            </a:fld>
            <a:endParaRPr lang="en-US"/>
          </a:p>
        </p:txBody>
      </p:sp>
      <p:sp>
        <p:nvSpPr>
          <p:cNvPr id="6" name="Footer Placeholder 5">
            <a:extLst>
              <a:ext uri="{FF2B5EF4-FFF2-40B4-BE49-F238E27FC236}">
                <a16:creationId xmlns:a16="http://schemas.microsoft.com/office/drawing/2014/main" id="{79A2F9D8-BF82-8270-1164-C750BB2017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03E40D1-5383-6F33-DAFE-DFD7850A1D66}"/>
              </a:ext>
            </a:extLst>
          </p:cNvPr>
          <p:cNvSpPr>
            <a:spLocks noGrp="1"/>
          </p:cNvSpPr>
          <p:nvPr>
            <p:ph type="sldNum" sz="quarter" idx="12"/>
          </p:nvPr>
        </p:nvSpPr>
        <p:spPr/>
        <p:txBody>
          <a:bodyPr/>
          <a:lstStyle/>
          <a:p>
            <a:fld id="{43696CAE-3A47-4167-BFCC-3E6A9DA805A6}" type="slidenum">
              <a:rPr lang="en-US" smtClean="0"/>
              <a:t>‹#›</a:t>
            </a:fld>
            <a:endParaRPr lang="en-US"/>
          </a:p>
        </p:txBody>
      </p:sp>
    </p:spTree>
    <p:extLst>
      <p:ext uri="{BB962C8B-B14F-4D97-AF65-F5344CB8AC3E}">
        <p14:creationId xmlns:p14="http://schemas.microsoft.com/office/powerpoint/2010/main" val="8647601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9EC26-A5CA-7347-9899-D742877C68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11C6ECF-DE62-D9B2-5914-42BC5FD375D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7E30D1B-ED8A-601D-5C6D-C6EE32054B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0F7697-DCA6-2D95-5279-EB08A12B7CDB}"/>
              </a:ext>
            </a:extLst>
          </p:cNvPr>
          <p:cNvSpPr>
            <a:spLocks noGrp="1"/>
          </p:cNvSpPr>
          <p:nvPr>
            <p:ph type="dt" sz="half" idx="10"/>
          </p:nvPr>
        </p:nvSpPr>
        <p:spPr/>
        <p:txBody>
          <a:bodyPr/>
          <a:lstStyle/>
          <a:p>
            <a:fld id="{E2F196AA-67B4-4051-8F74-6416E5C7FB06}" type="datetimeFigureOut">
              <a:rPr lang="en-US" smtClean="0"/>
              <a:t>8/1/2024</a:t>
            </a:fld>
            <a:endParaRPr lang="en-US"/>
          </a:p>
        </p:txBody>
      </p:sp>
      <p:sp>
        <p:nvSpPr>
          <p:cNvPr id="6" name="Footer Placeholder 5">
            <a:extLst>
              <a:ext uri="{FF2B5EF4-FFF2-40B4-BE49-F238E27FC236}">
                <a16:creationId xmlns:a16="http://schemas.microsoft.com/office/drawing/2014/main" id="{9E2FD9A4-51A6-345A-9C1B-DC934BD1804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2992857-A8B8-FFD5-503A-80959BC424D2}"/>
              </a:ext>
            </a:extLst>
          </p:cNvPr>
          <p:cNvSpPr>
            <a:spLocks noGrp="1"/>
          </p:cNvSpPr>
          <p:nvPr>
            <p:ph type="sldNum" sz="quarter" idx="12"/>
          </p:nvPr>
        </p:nvSpPr>
        <p:spPr/>
        <p:txBody>
          <a:bodyPr/>
          <a:lstStyle/>
          <a:p>
            <a:fld id="{43696CAE-3A47-4167-BFCC-3E6A9DA805A6}" type="slidenum">
              <a:rPr lang="en-US" smtClean="0"/>
              <a:t>‹#›</a:t>
            </a:fld>
            <a:endParaRPr lang="en-US"/>
          </a:p>
        </p:txBody>
      </p:sp>
    </p:spTree>
    <p:extLst>
      <p:ext uri="{BB962C8B-B14F-4D97-AF65-F5344CB8AC3E}">
        <p14:creationId xmlns:p14="http://schemas.microsoft.com/office/powerpoint/2010/main" val="1486349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94E69-7363-B20A-F7D2-18A483AE8BF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8FCCE98-23E0-A529-298B-338727512D8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4A9A7E-AC2F-4F1D-F9D7-C87003CB2D10}"/>
              </a:ext>
            </a:extLst>
          </p:cNvPr>
          <p:cNvSpPr>
            <a:spLocks noGrp="1"/>
          </p:cNvSpPr>
          <p:nvPr>
            <p:ph type="dt" sz="half" idx="10"/>
          </p:nvPr>
        </p:nvSpPr>
        <p:spPr/>
        <p:txBody>
          <a:bodyPr/>
          <a:lstStyle/>
          <a:p>
            <a:fld id="{E2F196AA-67B4-4051-8F74-6416E5C7FB06}" type="datetimeFigureOut">
              <a:rPr lang="en-US" smtClean="0"/>
              <a:t>8/1/2024</a:t>
            </a:fld>
            <a:endParaRPr lang="en-US"/>
          </a:p>
        </p:txBody>
      </p:sp>
      <p:sp>
        <p:nvSpPr>
          <p:cNvPr id="5" name="Footer Placeholder 4">
            <a:extLst>
              <a:ext uri="{FF2B5EF4-FFF2-40B4-BE49-F238E27FC236}">
                <a16:creationId xmlns:a16="http://schemas.microsoft.com/office/drawing/2014/main" id="{D4391D79-93DA-1827-6D37-AE024605D1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496843-948B-5CD9-B6C8-B2A00634937F}"/>
              </a:ext>
            </a:extLst>
          </p:cNvPr>
          <p:cNvSpPr>
            <a:spLocks noGrp="1"/>
          </p:cNvSpPr>
          <p:nvPr>
            <p:ph type="sldNum" sz="quarter" idx="12"/>
          </p:nvPr>
        </p:nvSpPr>
        <p:spPr/>
        <p:txBody>
          <a:bodyPr/>
          <a:lstStyle/>
          <a:p>
            <a:fld id="{43696CAE-3A47-4167-BFCC-3E6A9DA805A6}" type="slidenum">
              <a:rPr lang="en-US" smtClean="0"/>
              <a:t>‹#›</a:t>
            </a:fld>
            <a:endParaRPr lang="en-US"/>
          </a:p>
        </p:txBody>
      </p:sp>
    </p:spTree>
    <p:extLst>
      <p:ext uri="{BB962C8B-B14F-4D97-AF65-F5344CB8AC3E}">
        <p14:creationId xmlns:p14="http://schemas.microsoft.com/office/powerpoint/2010/main" val="1634114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D0614C-FC0C-E0A0-F7D7-07B9E30D637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678B40B-9AA2-CA08-C246-3E168389BAA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42D257-9783-F6D9-166A-F0FF6373600C}"/>
              </a:ext>
            </a:extLst>
          </p:cNvPr>
          <p:cNvSpPr>
            <a:spLocks noGrp="1"/>
          </p:cNvSpPr>
          <p:nvPr>
            <p:ph type="dt" sz="half" idx="10"/>
          </p:nvPr>
        </p:nvSpPr>
        <p:spPr/>
        <p:txBody>
          <a:bodyPr/>
          <a:lstStyle/>
          <a:p>
            <a:fld id="{E2F196AA-67B4-4051-8F74-6416E5C7FB06}" type="datetimeFigureOut">
              <a:rPr lang="en-US" smtClean="0"/>
              <a:t>8/1/2024</a:t>
            </a:fld>
            <a:endParaRPr lang="en-US"/>
          </a:p>
        </p:txBody>
      </p:sp>
      <p:sp>
        <p:nvSpPr>
          <p:cNvPr id="5" name="Footer Placeholder 4">
            <a:extLst>
              <a:ext uri="{FF2B5EF4-FFF2-40B4-BE49-F238E27FC236}">
                <a16:creationId xmlns:a16="http://schemas.microsoft.com/office/drawing/2014/main" id="{BE555E7D-64B2-B2E0-7961-C2537E46AC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6BF306-F784-571D-B6CF-E62E49DBC77D}"/>
              </a:ext>
            </a:extLst>
          </p:cNvPr>
          <p:cNvSpPr>
            <a:spLocks noGrp="1"/>
          </p:cNvSpPr>
          <p:nvPr>
            <p:ph type="sldNum" sz="quarter" idx="12"/>
          </p:nvPr>
        </p:nvSpPr>
        <p:spPr/>
        <p:txBody>
          <a:bodyPr/>
          <a:lstStyle/>
          <a:p>
            <a:fld id="{43696CAE-3A47-4167-BFCC-3E6A9DA805A6}" type="slidenum">
              <a:rPr lang="en-US" smtClean="0"/>
              <a:t>‹#›</a:t>
            </a:fld>
            <a:endParaRPr lang="en-US"/>
          </a:p>
        </p:txBody>
      </p:sp>
    </p:spTree>
    <p:extLst>
      <p:ext uri="{BB962C8B-B14F-4D97-AF65-F5344CB8AC3E}">
        <p14:creationId xmlns:p14="http://schemas.microsoft.com/office/powerpoint/2010/main" val="28936598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Title Text"/>
          <p:cNvSpPr txBox="1">
            <a:spLocks noGrp="1"/>
          </p:cNvSpPr>
          <p:nvPr>
            <p:ph type="title"/>
          </p:nvPr>
        </p:nvSpPr>
        <p:spPr>
          <a:prstGeom prst="rect">
            <a:avLst/>
          </a:prstGeom>
        </p:spPr>
        <p:txBody>
          <a:bodyPr/>
          <a:lstStyle/>
          <a:p>
            <a:r>
              <a:t>Title Text</a:t>
            </a:r>
          </a:p>
        </p:txBody>
      </p:sp>
      <p:sp>
        <p:nvSpPr>
          <p:cNvPr id="4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024328123"/>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FB802C0-D73C-56CF-CD3D-B34544103CB9}"/>
              </a:ext>
            </a:extLst>
          </p:cNvPr>
          <p:cNvPicPr>
            <a:picLocks noChangeAspect="1"/>
          </p:cNvPicPr>
          <p:nvPr userDrawn="1"/>
        </p:nvPicPr>
        <p:blipFill>
          <a:blip r:embed="rId14" cstate="email">
            <a:extLst>
              <a:ext uri="{28A0092B-C50C-407E-A947-70E740481C1C}">
                <a14:useLocalDpi xmlns:a14="http://schemas.microsoft.com/office/drawing/2010/main"/>
              </a:ext>
            </a:extLst>
          </a:blip>
          <a:stretch>
            <a:fillRect/>
          </a:stretch>
        </p:blipFill>
        <p:spPr>
          <a:xfrm>
            <a:off x="0" y="202785"/>
            <a:ext cx="12192000" cy="1146048"/>
          </a:xfrm>
          <a:prstGeom prst="rect">
            <a:avLst/>
          </a:prstGeom>
        </p:spPr>
      </p:pic>
      <p:sp>
        <p:nvSpPr>
          <p:cNvPr id="2" name="Title Placeholder 1">
            <a:extLst>
              <a:ext uri="{FF2B5EF4-FFF2-40B4-BE49-F238E27FC236}">
                <a16:creationId xmlns:a16="http://schemas.microsoft.com/office/drawing/2014/main" id="{224B18B5-401D-2079-F7C1-7107B8509A9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6E3A014-B75F-BB97-248B-D3FDAF59306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462623-48A1-B071-57C7-EB3327C964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F196AA-67B4-4051-8F74-6416E5C7FB06}" type="datetimeFigureOut">
              <a:rPr lang="en-US" smtClean="0"/>
              <a:t>8/1/2024</a:t>
            </a:fld>
            <a:endParaRPr lang="en-US"/>
          </a:p>
        </p:txBody>
      </p:sp>
      <p:sp>
        <p:nvSpPr>
          <p:cNvPr id="5" name="Footer Placeholder 4">
            <a:extLst>
              <a:ext uri="{FF2B5EF4-FFF2-40B4-BE49-F238E27FC236}">
                <a16:creationId xmlns:a16="http://schemas.microsoft.com/office/drawing/2014/main" id="{6ABE8E29-5DEE-F5FF-98B6-C07A19D945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BEACF4-2021-807D-F9EE-34493EAD61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696CAE-3A47-4167-BFCC-3E6A9DA805A6}" type="slidenum">
              <a:rPr lang="en-US" smtClean="0"/>
              <a:t>‹#›</a:t>
            </a:fld>
            <a:endParaRPr lang="en-US"/>
          </a:p>
        </p:txBody>
      </p:sp>
    </p:spTree>
    <p:extLst>
      <p:ext uri="{BB962C8B-B14F-4D97-AF65-F5344CB8AC3E}">
        <p14:creationId xmlns:p14="http://schemas.microsoft.com/office/powerpoint/2010/main" val="36714948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microsoft.com/office/2018/10/relationships/comments" Target="../comments/modernComment_151_0.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microsoft.com/office/2018/10/relationships/comments" Target="../comments/modernComment_156_5466EBDE.xm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microsoft.com/office/2018/10/relationships/comments" Target="../comments/modernComment_105_B5F8D33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18/10/relationships/comments" Target="../comments/modernComment_107_FCBA22A6.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microsoft.com/office/2018/10/relationships/comments" Target="../comments/modernComment_106_EB395D40.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18/10/relationships/comments" Target="../comments/modernComment_109_3349937A.xm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microsoft.com/office/2018/10/relationships/comments" Target="../comments/modernComment_10D_EB5AED6F.xml"/><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microsoft.com/office/2018/10/relationships/comments" Target="../comments/modernComment_114_FB7A50EE.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microsoft.com/office/2018/10/relationships/comments" Target="../comments/modernComment_115_22477E0.xml"/><Relationship Id="rId7" Type="http://schemas.openxmlformats.org/officeDocument/2006/relationships/image" Target="../media/image40.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microsoft.com/office/2018/10/relationships/comments" Target="../comments/modernComment_116_E8A83F90.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31.xml.rels><?xml version="1.0" encoding="UTF-8" standalone="yes"?>
<Relationships xmlns="http://schemas.openxmlformats.org/package/2006/relationships"><Relationship Id="rId3" Type="http://schemas.microsoft.com/office/2018/10/relationships/comments" Target="../comments/modernComment_118_F0FDDD5F.xm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46.jpeg"/><Relationship Id="rId4" Type="http://schemas.openxmlformats.org/officeDocument/2006/relationships/image" Target="../media/image45.jpe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34.xml.rels><?xml version="1.0" encoding="UTF-8" standalone="yes"?>
<Relationships xmlns="http://schemas.openxmlformats.org/package/2006/relationships"><Relationship Id="rId8" Type="http://schemas.microsoft.com/office/2007/relationships/hdphoto" Target="../media/hdphoto1.wdp"/><Relationship Id="rId3" Type="http://schemas.microsoft.com/office/2018/10/relationships/comments" Target="../comments/modernComment_11B_F17BF42B.xml"/><Relationship Id="rId7" Type="http://schemas.openxmlformats.org/officeDocument/2006/relationships/image" Target="../media/image52.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54.jpeg"/></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56.jpeg"/></Relationships>
</file>

<file path=ppt/slides/_rels/slide3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59.jpeg"/><Relationship Id="rId4" Type="http://schemas.openxmlformats.org/officeDocument/2006/relationships/image" Target="../media/image58.jpe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microsoft.com/office/2018/10/relationships/comments" Target="../comments/modernComment_11E_6EAEE2F6.xml"/><Relationship Id="rId1" Type="http://schemas.openxmlformats.org/officeDocument/2006/relationships/slideLayout" Target="../slideLayouts/slideLayout2.xml"/><Relationship Id="rId6" Type="http://schemas.openxmlformats.org/officeDocument/2006/relationships/image" Target="../media/image62.jpeg"/><Relationship Id="rId5" Type="http://schemas.openxmlformats.org/officeDocument/2006/relationships/image" Target="../media/image61.jpeg"/><Relationship Id="rId4" Type="http://schemas.openxmlformats.org/officeDocument/2006/relationships/image" Target="../media/image60.png"/></Relationships>
</file>

<file path=ppt/slides/_rels/slide39.xml.rels><?xml version="1.0" encoding="UTF-8" standalone="yes"?>
<Relationships xmlns="http://schemas.openxmlformats.org/package/2006/relationships"><Relationship Id="rId3" Type="http://schemas.microsoft.com/office/2018/10/relationships/comments" Target="../comments/modernComment_11F_73EE779D.xml"/><Relationship Id="rId7" Type="http://schemas.openxmlformats.org/officeDocument/2006/relationships/image" Target="../media/image65.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image" Target="../media/image63.jpe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67.jpeg"/><Relationship Id="rId4" Type="http://schemas.openxmlformats.org/officeDocument/2006/relationships/image" Target="../media/image66.png"/></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microsoft.com/office/2018/10/relationships/comments" Target="../comments/modernComment_122_EB9CAA63.xml"/><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43.xml.rels><?xml version="1.0" encoding="UTF-8" standalone="yes"?>
<Relationships xmlns="http://schemas.openxmlformats.org/package/2006/relationships"><Relationship Id="rId3" Type="http://schemas.microsoft.com/office/2018/10/relationships/comments" Target="../comments/modernComment_123_428CBA07.xml"/><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69.png"/><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72.png"/><Relationship Id="rId5" Type="http://schemas.openxmlformats.org/officeDocument/2006/relationships/image" Target="../media/image71.jpeg"/><Relationship Id="rId4" Type="http://schemas.openxmlformats.org/officeDocument/2006/relationships/image" Target="../media/image70.jpeg"/></Relationships>
</file>

<file path=ppt/slides/_rels/slide45.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74.jpeg"/></Relationships>
</file>

<file path=ppt/slides/_rels/slide46.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77.jpeg"/><Relationship Id="rId4" Type="http://schemas.openxmlformats.org/officeDocument/2006/relationships/image" Target="../media/image76.jpeg"/></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79.png"/><Relationship Id="rId4" Type="http://schemas.openxmlformats.org/officeDocument/2006/relationships/image" Target="../media/image78.jpeg"/></Relationships>
</file>

<file path=ppt/slides/_rels/slide49.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81.jpeg"/></Relationships>
</file>

<file path=ppt/slides/_rels/slide5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84.jpeg"/><Relationship Id="rId4" Type="http://schemas.openxmlformats.org/officeDocument/2006/relationships/image" Target="../media/image83.jpeg"/></Relationships>
</file>

<file path=ppt/slides/_rels/slide51.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87.jpeg"/></Relationships>
</file>

<file path=ppt/slides/_rels/slide53.xml.rels><?xml version="1.0" encoding="UTF-8" standalone="yes"?>
<Relationships xmlns="http://schemas.openxmlformats.org/package/2006/relationships"><Relationship Id="rId3" Type="http://schemas.microsoft.com/office/2018/10/relationships/comments" Target="../comments/modernComment_12D_6CB5C333.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9.png"/></Relationships>
</file>

<file path=ppt/slides/_rels/slide54.xml.rels><?xml version="1.0" encoding="UTF-8" standalone="yes"?>
<Relationships xmlns="http://schemas.openxmlformats.org/package/2006/relationships"><Relationship Id="rId3" Type="http://schemas.microsoft.com/office/2018/10/relationships/comments" Target="../comments/modernComment_12E_DE87FF5C.xml"/><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90.png"/><Relationship Id="rId4" Type="http://schemas.openxmlformats.org/officeDocument/2006/relationships/image" Target="../media/image9.png"/></Relationships>
</file>

<file path=ppt/slides/_rels/slide5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92.png"/><Relationship Id="rId4" Type="http://schemas.openxmlformats.org/officeDocument/2006/relationships/image" Target="../media/image91.jpeg"/></Relationships>
</file>

<file path=ppt/slides/_rels/slide56.xml.rels><?xml version="1.0" encoding="UTF-8" standalone="yes"?>
<Relationships xmlns="http://schemas.openxmlformats.org/package/2006/relationships"><Relationship Id="rId3" Type="http://schemas.microsoft.com/office/2018/10/relationships/comments" Target="../comments/modernComment_130_A43DD2E3.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4.jpeg"/><Relationship Id="rId5" Type="http://schemas.openxmlformats.org/officeDocument/2006/relationships/image" Target="../media/image93.png"/><Relationship Id="rId4" Type="http://schemas.openxmlformats.org/officeDocument/2006/relationships/image" Target="../media/image9.png"/></Relationships>
</file>

<file path=ppt/slides/_rels/slide57.xml.rels><?xml version="1.0" encoding="UTF-8" standalone="yes"?>
<Relationships xmlns="http://schemas.openxmlformats.org/package/2006/relationships"><Relationship Id="rId3" Type="http://schemas.openxmlformats.org/officeDocument/2006/relationships/image" Target="../media/image9.png"/><Relationship Id="rId2" Type="http://schemas.microsoft.com/office/2018/10/relationships/comments" Target="../comments/modernComment_131_27346B7.xml"/><Relationship Id="rId1" Type="http://schemas.openxmlformats.org/officeDocument/2006/relationships/slideLayout" Target="../slideLayouts/slideLayout2.xml"/><Relationship Id="rId4" Type="http://schemas.openxmlformats.org/officeDocument/2006/relationships/image" Target="../media/image95.png"/></Relationships>
</file>

<file path=ppt/slides/_rels/slide58.xml.rels><?xml version="1.0" encoding="UTF-8" standalone="yes"?>
<Relationships xmlns="http://schemas.openxmlformats.org/package/2006/relationships"><Relationship Id="rId3" Type="http://schemas.microsoft.com/office/2018/10/relationships/comments" Target="../comments/modernComment_132_71A19F5C.xml"/><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96.png"/><Relationship Id="rId4" Type="http://schemas.openxmlformats.org/officeDocument/2006/relationships/image" Target="../media/image9.png"/></Relationships>
</file>

<file path=ppt/slides/_rels/slide59.xml.rels><?xml version="1.0" encoding="UTF-8" standalone="yes"?>
<Relationships xmlns="http://schemas.openxmlformats.org/package/2006/relationships"><Relationship Id="rId3" Type="http://schemas.openxmlformats.org/officeDocument/2006/relationships/image" Target="../media/image9.png"/><Relationship Id="rId2" Type="http://schemas.microsoft.com/office/2018/10/relationships/comments" Target="../comments/modernComment_133_CA0BCEFE.xml"/><Relationship Id="rId1" Type="http://schemas.openxmlformats.org/officeDocument/2006/relationships/slideLayout" Target="../slideLayouts/slideLayout2.xml"/><Relationship Id="rId5" Type="http://schemas.openxmlformats.org/officeDocument/2006/relationships/image" Target="../media/image98.png"/><Relationship Id="rId4" Type="http://schemas.openxmlformats.org/officeDocument/2006/relationships/image" Target="../media/image97.png"/></Relationships>
</file>

<file path=ppt/slides/_rels/slide60.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00.jpeg"/></Relationships>
</file>

<file path=ppt/slides/_rels/slide61.xml.rels><?xml version="1.0" encoding="UTF-8" standalone="yes"?>
<Relationships xmlns="http://schemas.openxmlformats.org/package/2006/relationships"><Relationship Id="rId3" Type="http://schemas.microsoft.com/office/2018/10/relationships/comments" Target="../comments/modernComment_135_8B8C1FB9.xml"/><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01.png"/><Relationship Id="rId4" Type="http://schemas.openxmlformats.org/officeDocument/2006/relationships/image" Target="../media/image9.png"/></Relationships>
</file>

<file path=ppt/slides/_rels/slide62.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04.png"/><Relationship Id="rId4" Type="http://schemas.openxmlformats.org/officeDocument/2006/relationships/image" Target="../media/image103.jpeg"/></Relationships>
</file>

<file path=ppt/slides/_rels/slide63.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07.png"/><Relationship Id="rId4" Type="http://schemas.openxmlformats.org/officeDocument/2006/relationships/image" Target="../media/image106.jpeg"/></Relationships>
</file>

<file path=ppt/slides/_rels/slide6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09.png"/><Relationship Id="rId4" Type="http://schemas.openxmlformats.org/officeDocument/2006/relationships/image" Target="../media/image108.jpeg"/></Relationships>
</file>

<file path=ppt/slides/_rels/slide66.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microsoft.com/office/2018/10/relationships/comments" Target="../comments/modernComment_13C_B349590F.xml"/><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11.png"/><Relationship Id="rId4" Type="http://schemas.openxmlformats.org/officeDocument/2006/relationships/image" Target="../media/image9.png"/></Relationships>
</file>

<file path=ppt/slides/_rels/slide69.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3.png"/></Relationships>
</file>

<file path=ppt/slides/_rels/slide70.xml.rels><?xml version="1.0" encoding="UTF-8" standalone="yes"?>
<Relationships xmlns="http://schemas.openxmlformats.org/package/2006/relationships"><Relationship Id="rId3" Type="http://schemas.microsoft.com/office/2018/10/relationships/comments" Target="../comments/modernComment_13D_525A935B.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15.jpeg"/><Relationship Id="rId5" Type="http://schemas.openxmlformats.org/officeDocument/2006/relationships/image" Target="../media/image114.jpeg"/><Relationship Id="rId4" Type="http://schemas.openxmlformats.org/officeDocument/2006/relationships/image" Target="../media/image9.png"/></Relationships>
</file>

<file path=ppt/slides/_rels/slide71.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7.jpeg"/></Relationships>
</file>

<file path=ppt/slides/_rels/slide72.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0.jpeg"/><Relationship Id="rId4" Type="http://schemas.openxmlformats.org/officeDocument/2006/relationships/image" Target="../media/image119.png"/></Relationships>
</file>

<file path=ppt/slides/_rels/slide7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21.jpeg"/></Relationships>
</file>

<file path=ppt/slides/_rels/slide74.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24.jpeg"/></Relationships>
</file>

<file path=ppt/slides/_rels/slide77.xml.rels><?xml version="1.0" encoding="UTF-8" standalone="yes"?>
<Relationships xmlns="http://schemas.openxmlformats.org/package/2006/relationships"><Relationship Id="rId3" Type="http://schemas.microsoft.com/office/2018/10/relationships/comments" Target="../comments/modernComment_145_A21E5C78.xml"/><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125.jpeg"/><Relationship Id="rId4" Type="http://schemas.openxmlformats.org/officeDocument/2006/relationships/image" Target="../media/image9.png"/></Relationships>
</file>

<file path=ppt/slides/_rels/slide78.xml.rels><?xml version="1.0" encoding="UTF-8" standalone="yes"?>
<Relationships xmlns="http://schemas.openxmlformats.org/package/2006/relationships"><Relationship Id="rId3" Type="http://schemas.microsoft.com/office/2018/10/relationships/comments" Target="../comments/modernComment_146_9EB93D41.xm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27.jpeg"/><Relationship Id="rId5" Type="http://schemas.openxmlformats.org/officeDocument/2006/relationships/image" Target="../media/image126.jpeg"/><Relationship Id="rId4" Type="http://schemas.openxmlformats.org/officeDocument/2006/relationships/image" Target="../media/image9.png"/></Relationships>
</file>

<file path=ppt/slides/_rels/slide79.xml.rels><?xml version="1.0" encoding="UTF-8" standalone="yes"?>
<Relationships xmlns="http://schemas.openxmlformats.org/package/2006/relationships"><Relationship Id="rId3" Type="http://schemas.microsoft.com/office/2018/10/relationships/comments" Target="../comments/modernComment_147_F380C176.xml"/><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128.png"/><Relationship Id="rId4" Type="http://schemas.openxmlformats.org/officeDocument/2006/relationships/image" Target="../media/image9.png"/></Relationships>
</file>

<file path=ppt/slides/_rels/slide8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129.jpeg"/></Relationships>
</file>

<file path=ppt/slides/_rels/slide81.xml.rels><?xml version="1.0" encoding="UTF-8" standalone="yes"?>
<Relationships xmlns="http://schemas.openxmlformats.org/package/2006/relationships"><Relationship Id="rId3" Type="http://schemas.openxmlformats.org/officeDocument/2006/relationships/image" Target="../media/image9.png"/><Relationship Id="rId2" Type="http://schemas.microsoft.com/office/2018/10/relationships/comments" Target="../comments/modernComment_14D_E0C7F0B0.xml"/><Relationship Id="rId1" Type="http://schemas.openxmlformats.org/officeDocument/2006/relationships/slideLayout" Target="../slideLayouts/slideLayout2.xml"/><Relationship Id="rId4" Type="http://schemas.openxmlformats.org/officeDocument/2006/relationships/image" Target="../media/image130.jpeg"/></Relationships>
</file>

<file path=ppt/slides/_rels/slide82.xml.rels><?xml version="1.0" encoding="UTF-8" standalone="yes"?>
<Relationships xmlns="http://schemas.openxmlformats.org/package/2006/relationships"><Relationship Id="rId8" Type="http://schemas.openxmlformats.org/officeDocument/2006/relationships/image" Target="../media/image134.jpeg"/><Relationship Id="rId3" Type="http://schemas.microsoft.com/office/2018/10/relationships/comments" Target="../comments/modernComment_154_7EB94DBF.xml"/><Relationship Id="rId7" Type="http://schemas.openxmlformats.org/officeDocument/2006/relationships/image" Target="../media/image133.jpeg"/><Relationship Id="rId2" Type="http://schemas.openxmlformats.org/officeDocument/2006/relationships/notesSlide" Target="../notesSlides/notesSlide39.xml"/><Relationship Id="rId1" Type="http://schemas.openxmlformats.org/officeDocument/2006/relationships/slideLayout" Target="../slideLayouts/slideLayout12.xml"/><Relationship Id="rId6" Type="http://schemas.openxmlformats.org/officeDocument/2006/relationships/image" Target="../media/image132.jpeg"/><Relationship Id="rId5" Type="http://schemas.openxmlformats.org/officeDocument/2006/relationships/image" Target="../media/image131.jpeg"/><Relationship Id="rId4" Type="http://schemas.openxmlformats.org/officeDocument/2006/relationships/image" Target="../media/image9.png"/></Relationships>
</file>

<file path=ppt/slides/_rels/slide8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135.jpeg"/></Relationships>
</file>

<file path=ppt/slides/_rels/slide8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136.jpeg"/></Relationships>
</file>

<file path=ppt/slides/_rels/slide85.xml.rels><?xml version="1.0" encoding="UTF-8" standalone="yes"?>
<Relationships xmlns="http://schemas.openxmlformats.org/package/2006/relationships"><Relationship Id="rId3" Type="http://schemas.microsoft.com/office/2018/10/relationships/comments" Target="../comments/modernComment_152_70AA5AF3.xml"/><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138.jpeg"/><Relationship Id="rId5" Type="http://schemas.openxmlformats.org/officeDocument/2006/relationships/image" Target="../media/image137.jpeg"/><Relationship Id="rId4" Type="http://schemas.openxmlformats.org/officeDocument/2006/relationships/image" Target="../media/image9.png"/></Relationships>
</file>

<file path=ppt/slides/_rels/slide86.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3.xml"/><Relationship Id="rId1" Type="http://schemas.openxmlformats.org/officeDocument/2006/relationships/slideLayout" Target="../slideLayouts/slideLayout12.xml"/><Relationship Id="rId4" Type="http://schemas.openxmlformats.org/officeDocument/2006/relationships/image" Target="../media/image140.png"/></Relationships>
</file>

<file path=ppt/slides/_rels/slide88.xml.rels><?xml version="1.0" encoding="UTF-8" standalone="yes"?>
<Relationships xmlns="http://schemas.openxmlformats.org/package/2006/relationships"><Relationship Id="rId8" Type="http://schemas.openxmlformats.org/officeDocument/2006/relationships/hyperlink" Target="https://lifeinfreshwater.net/" TargetMode="External"/><Relationship Id="rId3" Type="http://schemas.openxmlformats.org/officeDocument/2006/relationships/hyperlink" Target="https://www.macroinvertebrates.org/" TargetMode="External"/><Relationship Id="rId7" Type="http://schemas.openxmlformats.org/officeDocument/2006/relationships/hyperlink" Target="https://bugguide.net/" TargetMode="Externa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hyperlink" Target="https://nas.er.usgs.gov/queries/FactSheet.aspx?speciesID=5" TargetMode="External"/><Relationship Id="rId5" Type="http://schemas.openxmlformats.org/officeDocument/2006/relationships/hyperlink" Target="https://www.nps.gov/articles/giant-water-bug.htm" TargetMode="External"/><Relationship Id="rId4" Type="http://schemas.openxmlformats.org/officeDocument/2006/relationships/hyperlink" Target="https://mdc.mo.gov/discover-nature/field-guide" TargetMode="External"/></Relationships>
</file>

<file path=ppt/slides/_rels/slide8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FF1D-6D1F-219B-91A2-B8D57778366D}"/>
              </a:ext>
            </a:extLst>
          </p:cNvPr>
          <p:cNvSpPr>
            <a:spLocks noGrp="1"/>
          </p:cNvSpPr>
          <p:nvPr>
            <p:ph type="ctrTitle"/>
          </p:nvPr>
        </p:nvSpPr>
        <p:spPr>
          <a:xfrm>
            <a:off x="1524000" y="1907329"/>
            <a:ext cx="9144000" cy="995196"/>
          </a:xfrm>
        </p:spPr>
        <p:txBody>
          <a:bodyPr>
            <a:normAutofit/>
          </a:bodyPr>
          <a:lstStyle/>
          <a:p>
            <a:r>
              <a:rPr lang="en-US" dirty="0"/>
              <a:t>Hoosier Riverwatch</a:t>
            </a:r>
          </a:p>
        </p:txBody>
      </p:sp>
      <p:sp>
        <p:nvSpPr>
          <p:cNvPr id="3" name="Subtitle 2">
            <a:extLst>
              <a:ext uri="{FF2B5EF4-FFF2-40B4-BE49-F238E27FC236}">
                <a16:creationId xmlns:a16="http://schemas.microsoft.com/office/drawing/2014/main" id="{8BF53BF9-484F-AFC1-FD7D-A0D87AA27AE3}"/>
              </a:ext>
            </a:extLst>
          </p:cNvPr>
          <p:cNvSpPr>
            <a:spLocks noGrp="1"/>
          </p:cNvSpPr>
          <p:nvPr>
            <p:ph type="subTitle" idx="1"/>
          </p:nvPr>
        </p:nvSpPr>
        <p:spPr>
          <a:xfrm>
            <a:off x="1524000" y="2837832"/>
            <a:ext cx="9144000" cy="617036"/>
          </a:xfrm>
        </p:spPr>
        <p:txBody>
          <a:bodyPr>
            <a:normAutofit/>
          </a:bodyPr>
          <a:lstStyle/>
          <a:p>
            <a:r>
              <a:rPr lang="en-US" sz="3600" dirty="0"/>
              <a:t>Macroinvertebrate Training</a:t>
            </a:r>
          </a:p>
          <a:p>
            <a:endParaRPr lang="en-US" dirty="0"/>
          </a:p>
        </p:txBody>
      </p:sp>
      <p:sp>
        <p:nvSpPr>
          <p:cNvPr id="4" name="TextBox 3">
            <a:extLst>
              <a:ext uri="{FF2B5EF4-FFF2-40B4-BE49-F238E27FC236}">
                <a16:creationId xmlns:a16="http://schemas.microsoft.com/office/drawing/2014/main" id="{EA288C37-48C0-10F1-F111-179DD21F6D95}"/>
              </a:ext>
            </a:extLst>
          </p:cNvPr>
          <p:cNvSpPr txBox="1"/>
          <p:nvPr/>
        </p:nvSpPr>
        <p:spPr>
          <a:xfrm>
            <a:off x="3426864" y="4076343"/>
            <a:ext cx="5187297" cy="646331"/>
          </a:xfrm>
          <a:prstGeom prst="rect">
            <a:avLst/>
          </a:prstGeom>
          <a:noFill/>
        </p:spPr>
        <p:txBody>
          <a:bodyPr wrap="square" rtlCol="0">
            <a:spAutoFit/>
          </a:bodyPr>
          <a:lstStyle/>
          <a:p>
            <a:pPr algn="ctr"/>
            <a:r>
              <a:rPr lang="en-US" dirty="0"/>
              <a:t>Instructor Name</a:t>
            </a:r>
          </a:p>
          <a:p>
            <a:pPr algn="ctr"/>
            <a:r>
              <a:rPr lang="en-US" dirty="0"/>
              <a:t>Instructor Organization</a:t>
            </a:r>
          </a:p>
        </p:txBody>
      </p:sp>
    </p:spTree>
    <p:extLst>
      <p:ext uri="{BB962C8B-B14F-4D97-AF65-F5344CB8AC3E}">
        <p14:creationId xmlns:p14="http://schemas.microsoft.com/office/powerpoint/2010/main" val="2488010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5D9F1BB-A83A-3A92-91B9-49C4064409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7FF68FD3-C09E-9B8B-0E3B-3E8EB98A24D6}"/>
              </a:ext>
            </a:extLst>
          </p:cNvPr>
          <p:cNvSpPr>
            <a:spLocks noGrp="1"/>
          </p:cNvSpPr>
          <p:nvPr>
            <p:ph type="title"/>
          </p:nvPr>
        </p:nvSpPr>
        <p:spPr>
          <a:xfrm>
            <a:off x="832368" y="1357175"/>
            <a:ext cx="10515600" cy="757822"/>
          </a:xfrm>
        </p:spPr>
        <p:txBody>
          <a:bodyPr>
            <a:normAutofit/>
          </a:bodyPr>
          <a:lstStyle/>
          <a:p>
            <a:pPr algn="ctr"/>
            <a:r>
              <a:rPr lang="en-US" sz="4000" dirty="0"/>
              <a:t>Macroinvertebrate Methods</a:t>
            </a:r>
          </a:p>
        </p:txBody>
      </p:sp>
      <p:pic>
        <p:nvPicPr>
          <p:cNvPr id="9" name="Picture 8" descr="A person kneeling on a wooden bridge&#10;&#10;Description automatically generated">
            <a:extLst>
              <a:ext uri="{FF2B5EF4-FFF2-40B4-BE49-F238E27FC236}">
                <a16:creationId xmlns:a16="http://schemas.microsoft.com/office/drawing/2014/main" id="{C94A7324-2089-2BC4-C268-BDDFFD8B858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36664" y="224588"/>
            <a:ext cx="2821405" cy="3761873"/>
          </a:xfrm>
          <a:prstGeom prst="rect">
            <a:avLst/>
          </a:prstGeom>
        </p:spPr>
      </p:pic>
      <p:pic>
        <p:nvPicPr>
          <p:cNvPr id="11" name="Picture 10" descr="A group of people standing in water&#10;&#10;Description automatically generated">
            <a:extLst>
              <a:ext uri="{FF2B5EF4-FFF2-40B4-BE49-F238E27FC236}">
                <a16:creationId xmlns:a16="http://schemas.microsoft.com/office/drawing/2014/main" id="{88EAF080-5374-7078-6651-1BADAE0EBCF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8098" y="224589"/>
            <a:ext cx="2821406" cy="3761874"/>
          </a:xfrm>
          <a:prstGeom prst="rect">
            <a:avLst/>
          </a:prstGeom>
        </p:spPr>
      </p:pic>
      <p:pic>
        <p:nvPicPr>
          <p:cNvPr id="7" name="Picture 6" descr="A chart of different types of marine life&#10;&#10;Description automatically generated">
            <a:extLst>
              <a:ext uri="{FF2B5EF4-FFF2-40B4-BE49-F238E27FC236}">
                <a16:creationId xmlns:a16="http://schemas.microsoft.com/office/drawing/2014/main" id="{241923E8-8427-F23C-4A83-CB064C4F142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63356" y="3247583"/>
            <a:ext cx="5232644" cy="3385828"/>
          </a:xfrm>
          <a:prstGeom prst="rect">
            <a:avLst/>
          </a:prstGeom>
        </p:spPr>
      </p:pic>
      <p:pic>
        <p:nvPicPr>
          <p:cNvPr id="5" name="Content Placeholder 4" descr="A close-up of a form&#10;&#10;Description automatically generated">
            <a:extLst>
              <a:ext uri="{FF2B5EF4-FFF2-40B4-BE49-F238E27FC236}">
                <a16:creationId xmlns:a16="http://schemas.microsoft.com/office/drawing/2014/main" id="{2359EBEF-CCBE-D91E-90E7-CADC3C6F3452}"/>
              </a:ext>
            </a:extLst>
          </p:cNvPr>
          <p:cNvPicPr>
            <a:picLocks noGrp="1" noChangeAspect="1"/>
          </p:cNvPicPr>
          <p:nvPr>
            <p:ph idx="1"/>
          </p:nvPr>
        </p:nvPicPr>
        <p:blipFill>
          <a:blip r:embed="rId6" cstate="email">
            <a:extLst>
              <a:ext uri="{28A0092B-C50C-407E-A947-70E740481C1C}">
                <a14:useLocalDpi xmlns:a14="http://schemas.microsoft.com/office/drawing/2010/main"/>
              </a:ext>
            </a:extLst>
          </a:blip>
          <a:stretch>
            <a:fillRect/>
          </a:stretch>
        </p:blipFill>
        <p:spPr>
          <a:xfrm>
            <a:off x="6090168" y="3247583"/>
            <a:ext cx="4381660" cy="3385828"/>
          </a:xfrm>
        </p:spPr>
      </p:pic>
    </p:spTree>
    <p:extLst>
      <p:ext uri="{BB962C8B-B14F-4D97-AF65-F5344CB8AC3E}">
        <p14:creationId xmlns:p14="http://schemas.microsoft.com/office/powerpoint/2010/main" val="17024311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29B6D75-E6CD-3B1C-BE9F-EDB692F52F3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90" name="The Insect"/>
          <p:cNvSpPr txBox="1">
            <a:spLocks noGrp="1"/>
          </p:cNvSpPr>
          <p:nvPr>
            <p:ph type="title"/>
          </p:nvPr>
        </p:nvSpPr>
        <p:spPr>
          <a:xfrm>
            <a:off x="1875559" y="717149"/>
            <a:ext cx="8440881" cy="642333"/>
          </a:xfrm>
          <a:prstGeom prst="rect">
            <a:avLst/>
          </a:prstGeom>
        </p:spPr>
        <p:txBody>
          <a:bodyPr>
            <a:normAutofit fontScale="90000"/>
          </a:bodyPr>
          <a:lstStyle>
            <a:lvl1pPr algn="ctr">
              <a:defRPr sz="6000"/>
            </a:lvl1pPr>
          </a:lstStyle>
          <a:p>
            <a:r>
              <a:rPr lang="en-US" dirty="0"/>
              <a:t>Anatomy</a:t>
            </a:r>
            <a:endParaRPr dirty="0"/>
          </a:p>
        </p:txBody>
      </p:sp>
      <p:pic>
        <p:nvPicPr>
          <p:cNvPr id="291" name="Picture 1" descr="Picture 1"/>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2064585" y="1380244"/>
            <a:ext cx="8520370" cy="3745413"/>
          </a:xfrm>
          <a:prstGeom prst="rect">
            <a:avLst/>
          </a:prstGeom>
          <a:ln w="12700">
            <a:miter lim="400000"/>
          </a:ln>
        </p:spPr>
      </p:pic>
      <p:sp>
        <p:nvSpPr>
          <p:cNvPr id="292" name="Straight Arrow Connector 10"/>
          <p:cNvSpPr/>
          <p:nvPr/>
        </p:nvSpPr>
        <p:spPr>
          <a:xfrm flipH="1" flipV="1">
            <a:off x="8052006" y="3489843"/>
            <a:ext cx="351383" cy="518297"/>
          </a:xfrm>
          <a:prstGeom prst="line">
            <a:avLst/>
          </a:prstGeom>
          <a:ln w="15875">
            <a:solidFill>
              <a:srgbClr val="00C0FC"/>
            </a:solidFill>
            <a:tailEnd type="triangle"/>
          </a:ln>
        </p:spPr>
        <p:txBody>
          <a:bodyPr lIns="32146" rIns="32146"/>
          <a:lstStyle/>
          <a:p>
            <a:pPr defTabSz="642915">
              <a:defRPr b="0">
                <a:solidFill>
                  <a:srgbClr val="FFFFFF"/>
                </a:solidFill>
                <a:latin typeface="Times"/>
                <a:ea typeface="Times"/>
                <a:cs typeface="Times"/>
                <a:sym typeface="Times"/>
              </a:defRPr>
            </a:pPr>
            <a:endParaRPr sz="1266"/>
          </a:p>
        </p:txBody>
      </p:sp>
      <p:sp>
        <p:nvSpPr>
          <p:cNvPr id="293" name="TextBox 11"/>
          <p:cNvSpPr txBox="1"/>
          <p:nvPr/>
        </p:nvSpPr>
        <p:spPr>
          <a:xfrm>
            <a:off x="8336549" y="4021467"/>
            <a:ext cx="1170222" cy="30867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32146" rIns="32146">
            <a:spAutoFit/>
          </a:bodyPr>
          <a:lstStyle>
            <a:lvl1pPr algn="l" defTabSz="457200">
              <a:defRPr sz="2000" b="0">
                <a:latin typeface="Helvetica"/>
                <a:ea typeface="Helvetica"/>
                <a:cs typeface="Helvetica"/>
                <a:sym typeface="Helvetica"/>
              </a:defRPr>
            </a:lvl1pPr>
          </a:lstStyle>
          <a:p>
            <a:r>
              <a:rPr sz="1406"/>
              <a:t>Tail Filaments</a:t>
            </a:r>
          </a:p>
        </p:txBody>
      </p:sp>
      <p:sp>
        <p:nvSpPr>
          <p:cNvPr id="294" name="Straight Arrow Connector 12"/>
          <p:cNvSpPr/>
          <p:nvPr/>
        </p:nvSpPr>
        <p:spPr>
          <a:xfrm flipH="1" flipV="1">
            <a:off x="4462195" y="3395925"/>
            <a:ext cx="770025" cy="705147"/>
          </a:xfrm>
          <a:prstGeom prst="line">
            <a:avLst/>
          </a:prstGeom>
          <a:ln w="15875">
            <a:solidFill>
              <a:srgbClr val="00C0FC"/>
            </a:solidFill>
            <a:tailEnd type="triangle"/>
          </a:ln>
        </p:spPr>
        <p:txBody>
          <a:bodyPr lIns="32146" rIns="32146"/>
          <a:lstStyle/>
          <a:p>
            <a:pPr defTabSz="642915">
              <a:defRPr b="0">
                <a:solidFill>
                  <a:srgbClr val="FFFFFF"/>
                </a:solidFill>
                <a:latin typeface="Times"/>
                <a:ea typeface="Times"/>
                <a:cs typeface="Times"/>
                <a:sym typeface="Times"/>
              </a:defRPr>
            </a:pPr>
            <a:endParaRPr sz="1266"/>
          </a:p>
        </p:txBody>
      </p:sp>
      <p:sp>
        <p:nvSpPr>
          <p:cNvPr id="295" name="TextBox 13"/>
          <p:cNvSpPr txBox="1"/>
          <p:nvPr/>
        </p:nvSpPr>
        <p:spPr>
          <a:xfrm>
            <a:off x="5097472" y="4047700"/>
            <a:ext cx="938557" cy="30867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32146" rIns="32146">
            <a:spAutoFit/>
          </a:bodyPr>
          <a:lstStyle>
            <a:lvl1pPr algn="l" defTabSz="457200">
              <a:defRPr sz="2000" b="0">
                <a:latin typeface="Helvetica"/>
                <a:ea typeface="Helvetica"/>
                <a:cs typeface="Helvetica"/>
                <a:sym typeface="Helvetica"/>
              </a:defRPr>
            </a:lvl1pPr>
          </a:lstStyle>
          <a:p>
            <a:r>
              <a:rPr sz="1406"/>
              <a:t>Wing Pads</a:t>
            </a:r>
          </a:p>
        </p:txBody>
      </p:sp>
      <p:sp>
        <p:nvSpPr>
          <p:cNvPr id="296" name="TextBox 16"/>
          <p:cNvSpPr txBox="1"/>
          <p:nvPr/>
        </p:nvSpPr>
        <p:spPr>
          <a:xfrm rot="19714761">
            <a:off x="3176336" y="2038543"/>
            <a:ext cx="497731" cy="30867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32146" rIns="32146">
            <a:spAutoFit/>
          </a:bodyPr>
          <a:lstStyle>
            <a:lvl1pPr algn="l" defTabSz="457200">
              <a:defRPr sz="2000" b="0">
                <a:latin typeface="Helvetica"/>
                <a:ea typeface="Helvetica"/>
                <a:cs typeface="Helvetica"/>
                <a:sym typeface="Helvetica"/>
              </a:defRPr>
            </a:lvl1pPr>
          </a:lstStyle>
          <a:p>
            <a:r>
              <a:rPr sz="1406" dirty="0"/>
              <a:t>Head</a:t>
            </a:r>
          </a:p>
        </p:txBody>
      </p:sp>
      <p:sp>
        <p:nvSpPr>
          <p:cNvPr id="297" name="Straight Arrow Connector 17"/>
          <p:cNvSpPr/>
          <p:nvPr/>
        </p:nvSpPr>
        <p:spPr>
          <a:xfrm flipH="1" flipV="1">
            <a:off x="4916801" y="3534501"/>
            <a:ext cx="485872" cy="282850"/>
          </a:xfrm>
          <a:prstGeom prst="line">
            <a:avLst/>
          </a:prstGeom>
          <a:ln w="15875">
            <a:solidFill>
              <a:srgbClr val="00C0FC"/>
            </a:solidFill>
            <a:tailEnd type="triangle"/>
          </a:ln>
        </p:spPr>
        <p:txBody>
          <a:bodyPr lIns="32146" rIns="32146"/>
          <a:lstStyle/>
          <a:p>
            <a:pPr defTabSz="642915">
              <a:defRPr b="0">
                <a:solidFill>
                  <a:srgbClr val="FFFFFF"/>
                </a:solidFill>
                <a:latin typeface="Times"/>
                <a:ea typeface="Times"/>
                <a:cs typeface="Times"/>
                <a:sym typeface="Times"/>
              </a:defRPr>
            </a:pPr>
            <a:endParaRPr sz="1266"/>
          </a:p>
        </p:txBody>
      </p:sp>
      <p:sp>
        <p:nvSpPr>
          <p:cNvPr id="298" name="TextBox 18"/>
          <p:cNvSpPr txBox="1"/>
          <p:nvPr/>
        </p:nvSpPr>
        <p:spPr>
          <a:xfrm>
            <a:off x="5400627" y="3672725"/>
            <a:ext cx="2219356" cy="30867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32146" rIns="32146">
            <a:spAutoFit/>
          </a:bodyPr>
          <a:lstStyle>
            <a:lvl1pPr algn="l" defTabSz="457200">
              <a:defRPr sz="2000" b="0">
                <a:latin typeface="Helvetica"/>
                <a:ea typeface="Helvetica"/>
                <a:cs typeface="Helvetica"/>
                <a:sym typeface="Helvetica"/>
              </a:defRPr>
            </a:lvl1pPr>
          </a:lstStyle>
          <a:p>
            <a:r>
              <a:rPr sz="1406"/>
              <a:t>Gills (abdomen -or- thorax)</a:t>
            </a:r>
          </a:p>
        </p:txBody>
      </p:sp>
      <p:sp>
        <p:nvSpPr>
          <p:cNvPr id="299" name="Straight Arrow Connector 20"/>
          <p:cNvSpPr/>
          <p:nvPr/>
        </p:nvSpPr>
        <p:spPr>
          <a:xfrm flipH="1" flipV="1">
            <a:off x="3839512" y="4227986"/>
            <a:ext cx="266369" cy="634669"/>
          </a:xfrm>
          <a:prstGeom prst="line">
            <a:avLst/>
          </a:prstGeom>
          <a:ln w="15875">
            <a:solidFill>
              <a:srgbClr val="00C0FC"/>
            </a:solidFill>
            <a:tailEnd type="triangle"/>
          </a:ln>
        </p:spPr>
        <p:txBody>
          <a:bodyPr lIns="32146" rIns="32146"/>
          <a:lstStyle/>
          <a:p>
            <a:pPr defTabSz="642915">
              <a:defRPr b="0">
                <a:solidFill>
                  <a:srgbClr val="FFFFFF"/>
                </a:solidFill>
                <a:latin typeface="Times"/>
                <a:ea typeface="Times"/>
                <a:cs typeface="Times"/>
                <a:sym typeface="Times"/>
              </a:defRPr>
            </a:pPr>
            <a:endParaRPr sz="1266"/>
          </a:p>
        </p:txBody>
      </p:sp>
      <p:sp>
        <p:nvSpPr>
          <p:cNvPr id="300" name="Straight Arrow Connector 21"/>
          <p:cNvSpPr/>
          <p:nvPr/>
        </p:nvSpPr>
        <p:spPr>
          <a:xfrm flipV="1">
            <a:off x="4112114" y="3945267"/>
            <a:ext cx="285948" cy="892020"/>
          </a:xfrm>
          <a:prstGeom prst="line">
            <a:avLst/>
          </a:prstGeom>
          <a:ln w="15875">
            <a:solidFill>
              <a:srgbClr val="00C0FC"/>
            </a:solidFill>
            <a:tailEnd type="triangle"/>
          </a:ln>
        </p:spPr>
        <p:txBody>
          <a:bodyPr lIns="32146" rIns="32146"/>
          <a:lstStyle/>
          <a:p>
            <a:pPr defTabSz="642915">
              <a:defRPr b="0">
                <a:solidFill>
                  <a:srgbClr val="FFFFFF"/>
                </a:solidFill>
                <a:latin typeface="Times"/>
                <a:ea typeface="Times"/>
                <a:cs typeface="Times"/>
                <a:sym typeface="Times"/>
              </a:defRPr>
            </a:pPr>
            <a:endParaRPr sz="1266"/>
          </a:p>
        </p:txBody>
      </p:sp>
      <p:sp>
        <p:nvSpPr>
          <p:cNvPr id="301" name="Straight Arrow Connector 25"/>
          <p:cNvSpPr/>
          <p:nvPr/>
        </p:nvSpPr>
        <p:spPr>
          <a:xfrm flipV="1">
            <a:off x="4134757" y="4095133"/>
            <a:ext cx="668605" cy="801151"/>
          </a:xfrm>
          <a:prstGeom prst="line">
            <a:avLst/>
          </a:prstGeom>
          <a:ln w="15875">
            <a:solidFill>
              <a:srgbClr val="00C0FC"/>
            </a:solidFill>
            <a:tailEnd type="triangle"/>
          </a:ln>
        </p:spPr>
        <p:txBody>
          <a:bodyPr lIns="32146" rIns="32146"/>
          <a:lstStyle/>
          <a:p>
            <a:pPr defTabSz="642915">
              <a:defRPr b="0">
                <a:solidFill>
                  <a:srgbClr val="FFFFFF"/>
                </a:solidFill>
                <a:latin typeface="Times"/>
                <a:ea typeface="Times"/>
                <a:cs typeface="Times"/>
                <a:sym typeface="Times"/>
              </a:defRPr>
            </a:pPr>
            <a:endParaRPr sz="1266"/>
          </a:p>
        </p:txBody>
      </p:sp>
      <p:sp>
        <p:nvSpPr>
          <p:cNvPr id="302" name="TextBox 27"/>
          <p:cNvSpPr txBox="1"/>
          <p:nvPr/>
        </p:nvSpPr>
        <p:spPr>
          <a:xfrm>
            <a:off x="3498098" y="4918077"/>
            <a:ext cx="1360146" cy="30867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32146" rIns="32146">
            <a:spAutoFit/>
          </a:bodyPr>
          <a:lstStyle>
            <a:lvl1pPr algn="l" defTabSz="457200">
              <a:defRPr sz="2000" b="0">
                <a:latin typeface="Helvetica"/>
                <a:ea typeface="Helvetica"/>
                <a:cs typeface="Helvetica"/>
                <a:sym typeface="Helvetica"/>
              </a:defRPr>
            </a:lvl1pPr>
          </a:lstStyle>
          <a:p>
            <a:r>
              <a:rPr sz="1406"/>
              <a:t>Jointed Legs (6)</a:t>
            </a:r>
          </a:p>
        </p:txBody>
      </p:sp>
      <p:sp>
        <p:nvSpPr>
          <p:cNvPr id="303" name="TextBox 22"/>
          <p:cNvSpPr txBox="1"/>
          <p:nvPr/>
        </p:nvSpPr>
        <p:spPr>
          <a:xfrm rot="19728256">
            <a:off x="3860996" y="2035247"/>
            <a:ext cx="627574" cy="30867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32146" rIns="32146">
            <a:spAutoFit/>
          </a:bodyPr>
          <a:lstStyle>
            <a:lvl1pPr algn="l" defTabSz="457200">
              <a:defRPr sz="2000" b="0">
                <a:latin typeface="Helvetica"/>
                <a:ea typeface="Helvetica"/>
                <a:cs typeface="Helvetica"/>
                <a:sym typeface="Helvetica"/>
              </a:defRPr>
            </a:lvl1pPr>
          </a:lstStyle>
          <a:p>
            <a:r>
              <a:rPr sz="1406"/>
              <a:t>Thorax</a:t>
            </a:r>
          </a:p>
        </p:txBody>
      </p:sp>
      <p:sp>
        <p:nvSpPr>
          <p:cNvPr id="304" name="TextBox 23"/>
          <p:cNvSpPr txBox="1"/>
          <p:nvPr/>
        </p:nvSpPr>
        <p:spPr>
          <a:xfrm rot="19843802">
            <a:off x="4815408" y="2037837"/>
            <a:ext cx="840773" cy="30867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32146" rIns="32146">
            <a:spAutoFit/>
          </a:bodyPr>
          <a:lstStyle>
            <a:lvl1pPr algn="l" defTabSz="457200">
              <a:defRPr sz="2000" b="0">
                <a:latin typeface="Helvetica"/>
                <a:ea typeface="Helvetica"/>
                <a:cs typeface="Helvetica"/>
                <a:sym typeface="Helvetica"/>
              </a:defRPr>
            </a:lvl1pPr>
          </a:lstStyle>
          <a:p>
            <a:r>
              <a:rPr sz="1406"/>
              <a:t>Abdomen</a:t>
            </a:r>
          </a:p>
        </p:txBody>
      </p:sp>
      <p:sp>
        <p:nvSpPr>
          <p:cNvPr id="305" name="Right Brace 15"/>
          <p:cNvSpPr/>
          <p:nvPr/>
        </p:nvSpPr>
        <p:spPr>
          <a:xfrm rot="16200000">
            <a:off x="3233292" y="2343769"/>
            <a:ext cx="348259" cy="47104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5965" y="0"/>
                  <a:pt x="10800" y="596"/>
                  <a:pt x="10800" y="1331"/>
                </a:cubicBezTo>
                <a:lnTo>
                  <a:pt x="10800" y="9823"/>
                </a:lnTo>
                <a:cubicBezTo>
                  <a:pt x="10800" y="10558"/>
                  <a:pt x="15635" y="11154"/>
                  <a:pt x="21600" y="11154"/>
                </a:cubicBezTo>
                <a:cubicBezTo>
                  <a:pt x="15635" y="11154"/>
                  <a:pt x="10800" y="11750"/>
                  <a:pt x="10800" y="12485"/>
                </a:cubicBezTo>
                <a:lnTo>
                  <a:pt x="10800" y="20269"/>
                </a:lnTo>
                <a:cubicBezTo>
                  <a:pt x="10800" y="21004"/>
                  <a:pt x="5965" y="21600"/>
                  <a:pt x="0" y="21600"/>
                </a:cubicBezTo>
              </a:path>
            </a:pathLst>
          </a:custGeom>
          <a:ln w="25400">
            <a:solidFill>
              <a:srgbClr val="00C0FC"/>
            </a:solidFill>
          </a:ln>
          <a:effectLst>
            <a:outerShdw rotWithShape="0">
              <a:srgbClr val="000000">
                <a:alpha val="0"/>
              </a:srgbClr>
            </a:outerShdw>
          </a:effectLst>
        </p:spPr>
        <p:txBody>
          <a:bodyPr lIns="32146" rIns="32146" anchor="ctr"/>
          <a:lstStyle/>
          <a:p>
            <a:pPr defTabSz="321457">
              <a:defRPr sz="1800" b="0">
                <a:latin typeface="Gill Sans MT"/>
                <a:ea typeface="Gill Sans MT"/>
                <a:cs typeface="Gill Sans MT"/>
                <a:sym typeface="Gill Sans MT"/>
              </a:defRPr>
            </a:pPr>
            <a:endParaRPr sz="1266"/>
          </a:p>
        </p:txBody>
      </p:sp>
      <p:sp>
        <p:nvSpPr>
          <p:cNvPr id="306" name="Right Brace 26"/>
          <p:cNvSpPr/>
          <p:nvPr/>
        </p:nvSpPr>
        <p:spPr>
          <a:xfrm rot="16200000">
            <a:off x="3923553" y="2219700"/>
            <a:ext cx="348259" cy="71918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5965" y="0"/>
                  <a:pt x="10800" y="596"/>
                  <a:pt x="10800" y="1331"/>
                </a:cubicBezTo>
                <a:lnTo>
                  <a:pt x="10800" y="9823"/>
                </a:lnTo>
                <a:cubicBezTo>
                  <a:pt x="10800" y="10558"/>
                  <a:pt x="15635" y="11154"/>
                  <a:pt x="21600" y="11154"/>
                </a:cubicBezTo>
                <a:cubicBezTo>
                  <a:pt x="15635" y="11154"/>
                  <a:pt x="10800" y="11750"/>
                  <a:pt x="10800" y="12485"/>
                </a:cubicBezTo>
                <a:lnTo>
                  <a:pt x="10800" y="20269"/>
                </a:lnTo>
                <a:cubicBezTo>
                  <a:pt x="10800" y="21004"/>
                  <a:pt x="5965" y="21600"/>
                  <a:pt x="0" y="21600"/>
                </a:cubicBezTo>
              </a:path>
            </a:pathLst>
          </a:custGeom>
          <a:ln w="25400">
            <a:solidFill>
              <a:srgbClr val="00C0FC"/>
            </a:solidFill>
          </a:ln>
          <a:effectLst>
            <a:outerShdw rotWithShape="0">
              <a:srgbClr val="000000">
                <a:alpha val="0"/>
              </a:srgbClr>
            </a:outerShdw>
          </a:effectLst>
        </p:spPr>
        <p:txBody>
          <a:bodyPr lIns="32146" rIns="32146" anchor="ctr"/>
          <a:lstStyle/>
          <a:p>
            <a:pPr defTabSz="321457">
              <a:defRPr sz="1800" b="0">
                <a:latin typeface="Gill Sans MT"/>
                <a:ea typeface="Gill Sans MT"/>
                <a:cs typeface="Gill Sans MT"/>
                <a:sym typeface="Gill Sans MT"/>
              </a:defRPr>
            </a:pPr>
            <a:endParaRPr sz="1266"/>
          </a:p>
        </p:txBody>
      </p:sp>
      <p:sp>
        <p:nvSpPr>
          <p:cNvPr id="307" name="Right Brace 28"/>
          <p:cNvSpPr/>
          <p:nvPr/>
        </p:nvSpPr>
        <p:spPr>
          <a:xfrm rot="16200000">
            <a:off x="4849567" y="2155733"/>
            <a:ext cx="348259" cy="93650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5965" y="0"/>
                  <a:pt x="10800" y="300"/>
                  <a:pt x="10800" y="669"/>
                </a:cubicBezTo>
                <a:lnTo>
                  <a:pt x="10800" y="10485"/>
                </a:lnTo>
                <a:cubicBezTo>
                  <a:pt x="10800" y="10854"/>
                  <a:pt x="15635" y="11154"/>
                  <a:pt x="21600" y="11154"/>
                </a:cubicBezTo>
                <a:cubicBezTo>
                  <a:pt x="15635" y="11154"/>
                  <a:pt x="10800" y="11454"/>
                  <a:pt x="10800" y="11823"/>
                </a:cubicBezTo>
                <a:lnTo>
                  <a:pt x="10800" y="20931"/>
                </a:lnTo>
                <a:cubicBezTo>
                  <a:pt x="10800" y="21300"/>
                  <a:pt x="5965" y="21600"/>
                  <a:pt x="0" y="21600"/>
                </a:cubicBezTo>
              </a:path>
            </a:pathLst>
          </a:custGeom>
          <a:ln w="25400">
            <a:solidFill>
              <a:srgbClr val="00C0FC"/>
            </a:solidFill>
          </a:ln>
          <a:effectLst>
            <a:outerShdw rotWithShape="0">
              <a:srgbClr val="000000">
                <a:alpha val="0"/>
              </a:srgbClr>
            </a:outerShdw>
          </a:effectLst>
        </p:spPr>
        <p:txBody>
          <a:bodyPr lIns="32146" rIns="32146" anchor="ctr"/>
          <a:lstStyle/>
          <a:p>
            <a:pPr defTabSz="321457">
              <a:defRPr sz="1800" b="0">
                <a:latin typeface="Gill Sans MT"/>
                <a:ea typeface="Gill Sans MT"/>
                <a:cs typeface="Gill Sans MT"/>
                <a:sym typeface="Gill Sans MT"/>
              </a:defRPr>
            </a:pPr>
            <a:endParaRPr sz="1266"/>
          </a:p>
        </p:txBody>
      </p:sp>
      <p:sp>
        <p:nvSpPr>
          <p:cNvPr id="308" name="Straight Arrow Connector 6"/>
          <p:cNvSpPr/>
          <p:nvPr/>
        </p:nvSpPr>
        <p:spPr>
          <a:xfrm>
            <a:off x="3390813" y="5713844"/>
            <a:ext cx="5195331" cy="1"/>
          </a:xfrm>
          <a:prstGeom prst="line">
            <a:avLst/>
          </a:prstGeom>
          <a:ln w="25400">
            <a:solidFill>
              <a:srgbClr val="7F7E80"/>
            </a:solidFill>
            <a:headEnd type="triangle"/>
            <a:tailEnd type="triangle"/>
          </a:ln>
          <a:effectLst>
            <a:outerShdw rotWithShape="0">
              <a:srgbClr val="000000">
                <a:alpha val="0"/>
              </a:srgbClr>
            </a:outerShdw>
          </a:effectLst>
        </p:spPr>
        <p:txBody>
          <a:bodyPr lIns="32146" rIns="32146"/>
          <a:lstStyle/>
          <a:p>
            <a:pPr defTabSz="642915">
              <a:defRPr b="0">
                <a:solidFill>
                  <a:srgbClr val="FFFFFF"/>
                </a:solidFill>
                <a:latin typeface="Times"/>
                <a:ea typeface="Times"/>
                <a:cs typeface="Times"/>
                <a:sym typeface="Times"/>
              </a:defRPr>
            </a:pPr>
            <a:endParaRPr sz="1266"/>
          </a:p>
        </p:txBody>
      </p:sp>
      <p:sp>
        <p:nvSpPr>
          <p:cNvPr id="309" name="TextBox 7"/>
          <p:cNvSpPr txBox="1"/>
          <p:nvPr/>
        </p:nvSpPr>
        <p:spPr>
          <a:xfrm>
            <a:off x="2604106" y="5570076"/>
            <a:ext cx="664443" cy="29790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32146" rIns="32146">
            <a:spAutoFit/>
          </a:bodyPr>
          <a:lstStyle>
            <a:lvl1pPr algn="l" defTabSz="457200">
              <a:defRPr sz="1900" b="0">
                <a:solidFill>
                  <a:srgbClr val="5E5E5E"/>
                </a:solidFill>
                <a:latin typeface="Helvetica"/>
                <a:ea typeface="Helvetica"/>
                <a:cs typeface="Helvetica"/>
                <a:sym typeface="Helvetica"/>
              </a:defRPr>
            </a:lvl1pPr>
          </a:lstStyle>
          <a:p>
            <a:r>
              <a:rPr sz="1336"/>
              <a:t>Anterior</a:t>
            </a:r>
          </a:p>
        </p:txBody>
      </p:sp>
      <p:sp>
        <p:nvSpPr>
          <p:cNvPr id="310" name="TextBox 29"/>
          <p:cNvSpPr txBox="1"/>
          <p:nvPr/>
        </p:nvSpPr>
        <p:spPr>
          <a:xfrm>
            <a:off x="8621549" y="5570076"/>
            <a:ext cx="749403" cy="29790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32146" rIns="32146">
            <a:spAutoFit/>
          </a:bodyPr>
          <a:lstStyle>
            <a:lvl1pPr algn="l" defTabSz="457200">
              <a:defRPr sz="1900" b="0">
                <a:solidFill>
                  <a:srgbClr val="5E5E5E"/>
                </a:solidFill>
                <a:latin typeface="Helvetica"/>
                <a:ea typeface="Helvetica"/>
                <a:cs typeface="Helvetica"/>
                <a:sym typeface="Helvetica"/>
              </a:defRPr>
            </a:lvl1pPr>
          </a:lstStyle>
          <a:p>
            <a:r>
              <a:rPr sz="1336"/>
              <a:t>Posterior</a:t>
            </a:r>
          </a:p>
        </p:txBody>
      </p:sp>
      <p:sp>
        <p:nvSpPr>
          <p:cNvPr id="311" name="Straight Arrow Connector 30"/>
          <p:cNvSpPr/>
          <p:nvPr/>
        </p:nvSpPr>
        <p:spPr>
          <a:xfrm flipV="1">
            <a:off x="2128378" y="2430761"/>
            <a:ext cx="1" cy="2513927"/>
          </a:xfrm>
          <a:prstGeom prst="line">
            <a:avLst/>
          </a:prstGeom>
          <a:ln w="25400">
            <a:solidFill>
              <a:srgbClr val="7F7E80"/>
            </a:solidFill>
            <a:miter lim="400000"/>
            <a:headEnd type="triangle"/>
            <a:tailEnd type="triangle"/>
          </a:ln>
          <a:effectLst>
            <a:outerShdw rotWithShape="0">
              <a:srgbClr val="7C7C7C">
                <a:alpha val="0"/>
              </a:srgbClr>
            </a:outerShdw>
          </a:effectLst>
        </p:spPr>
        <p:txBody>
          <a:bodyPr lIns="32146" rIns="32146"/>
          <a:lstStyle/>
          <a:p>
            <a:pPr defTabSz="642915">
              <a:defRPr b="0">
                <a:solidFill>
                  <a:srgbClr val="FFFFFF"/>
                </a:solidFill>
                <a:latin typeface="Times"/>
                <a:ea typeface="Times"/>
                <a:cs typeface="Times"/>
                <a:sym typeface="Times"/>
              </a:defRPr>
            </a:pPr>
            <a:endParaRPr sz="1266"/>
          </a:p>
        </p:txBody>
      </p:sp>
      <p:sp>
        <p:nvSpPr>
          <p:cNvPr id="312" name="TextBox 31"/>
          <p:cNvSpPr txBox="1"/>
          <p:nvPr/>
        </p:nvSpPr>
        <p:spPr>
          <a:xfrm rot="16200000">
            <a:off x="1825698" y="5217963"/>
            <a:ext cx="587499" cy="29790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32146" rIns="32146">
            <a:spAutoFit/>
          </a:bodyPr>
          <a:lstStyle>
            <a:lvl1pPr algn="l" defTabSz="457200">
              <a:defRPr sz="1900" b="0">
                <a:solidFill>
                  <a:srgbClr val="5E5E5E"/>
                </a:solidFill>
                <a:latin typeface="Helvetica"/>
                <a:ea typeface="Helvetica"/>
                <a:cs typeface="Helvetica"/>
                <a:sym typeface="Helvetica"/>
              </a:defRPr>
            </a:lvl1pPr>
          </a:lstStyle>
          <a:p>
            <a:r>
              <a:rPr sz="1336"/>
              <a:t>Lateral</a:t>
            </a:r>
          </a:p>
        </p:txBody>
      </p:sp>
      <p:sp>
        <p:nvSpPr>
          <p:cNvPr id="313" name="TextBox 32"/>
          <p:cNvSpPr txBox="1"/>
          <p:nvPr/>
        </p:nvSpPr>
        <p:spPr>
          <a:xfrm rot="16200000">
            <a:off x="1825698" y="1901126"/>
            <a:ext cx="587499" cy="29790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32146" rIns="32146">
            <a:spAutoFit/>
          </a:bodyPr>
          <a:lstStyle>
            <a:lvl1pPr algn="l" defTabSz="457200">
              <a:defRPr sz="1900" b="0">
                <a:solidFill>
                  <a:srgbClr val="5E5E5E"/>
                </a:solidFill>
                <a:latin typeface="Helvetica"/>
                <a:ea typeface="Helvetica"/>
                <a:cs typeface="Helvetica"/>
                <a:sym typeface="Helvetica"/>
              </a:defRPr>
            </a:lvl1pPr>
          </a:lstStyle>
          <a:p>
            <a:r>
              <a:rPr sz="1336" dirty="0"/>
              <a:t>Lateral</a:t>
            </a:r>
          </a:p>
        </p:txBody>
      </p:sp>
      <p:sp>
        <p:nvSpPr>
          <p:cNvPr id="314" name="TextBox 36"/>
          <p:cNvSpPr txBox="1"/>
          <p:nvPr/>
        </p:nvSpPr>
        <p:spPr>
          <a:xfrm>
            <a:off x="2875913" y="4301198"/>
            <a:ext cx="739785" cy="30867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32146" rIns="32146">
            <a:spAutoFit/>
          </a:bodyPr>
          <a:lstStyle>
            <a:lvl1pPr algn="l" defTabSz="457200">
              <a:defRPr sz="2000" b="0">
                <a:latin typeface="Helvetica"/>
                <a:ea typeface="Helvetica"/>
                <a:cs typeface="Helvetica"/>
                <a:sym typeface="Helvetica"/>
              </a:defRPr>
            </a:lvl1pPr>
          </a:lstStyle>
          <a:p>
            <a:r>
              <a:rPr sz="1406"/>
              <a:t>Antenna</a:t>
            </a:r>
          </a:p>
        </p:txBody>
      </p:sp>
      <p:sp>
        <p:nvSpPr>
          <p:cNvPr id="315" name="Rectangle 2"/>
          <p:cNvSpPr/>
          <p:nvPr/>
        </p:nvSpPr>
        <p:spPr>
          <a:xfrm>
            <a:off x="6324770" y="1389399"/>
            <a:ext cx="3543626" cy="1182521"/>
          </a:xfrm>
          <a:prstGeom prst="rect">
            <a:avLst/>
          </a:prstGeom>
          <a:ln w="15875">
            <a:solidFill>
              <a:srgbClr val="7F7E80"/>
            </a:solidFill>
          </a:ln>
          <a:effectLst>
            <a:outerShdw dir="5400000" rotWithShape="0">
              <a:srgbClr val="000000">
                <a:alpha val="0"/>
              </a:srgbClr>
            </a:outerShdw>
          </a:effectLst>
        </p:spPr>
        <p:txBody>
          <a:bodyPr lIns="32146" rIns="32146" anchor="ctr"/>
          <a:lstStyle/>
          <a:p>
            <a:pPr defTabSz="642915">
              <a:defRPr b="0">
                <a:solidFill>
                  <a:srgbClr val="FFFFFF"/>
                </a:solidFill>
                <a:latin typeface="Gill Sans MT"/>
                <a:ea typeface="Gill Sans MT"/>
                <a:cs typeface="Gill Sans MT"/>
                <a:sym typeface="Gill Sans MT"/>
              </a:defRPr>
            </a:pPr>
            <a:endParaRPr sz="1266"/>
          </a:p>
        </p:txBody>
      </p:sp>
      <p:sp>
        <p:nvSpPr>
          <p:cNvPr id="316" name="TextBox 38"/>
          <p:cNvSpPr txBox="1"/>
          <p:nvPr/>
        </p:nvSpPr>
        <p:spPr>
          <a:xfrm>
            <a:off x="7723837" y="1879642"/>
            <a:ext cx="677267" cy="30867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32146" rIns="32146">
            <a:spAutoFit/>
          </a:bodyPr>
          <a:lstStyle>
            <a:lvl1pPr algn="l" defTabSz="457200">
              <a:defRPr sz="2000" b="0">
                <a:latin typeface="Helvetica"/>
                <a:ea typeface="Helvetica"/>
                <a:cs typeface="Helvetica"/>
                <a:sym typeface="Helvetica"/>
              </a:defRPr>
            </a:lvl1pPr>
          </a:lstStyle>
          <a:p>
            <a:r>
              <a:rPr sz="1406"/>
              <a:t>Prolegs</a:t>
            </a:r>
          </a:p>
        </p:txBody>
      </p:sp>
      <p:sp>
        <p:nvSpPr>
          <p:cNvPr id="317" name="Straight Arrow Connector 39"/>
          <p:cNvSpPr/>
          <p:nvPr/>
        </p:nvSpPr>
        <p:spPr>
          <a:xfrm flipH="1" flipV="1">
            <a:off x="7116618" y="1916479"/>
            <a:ext cx="538014" cy="88181"/>
          </a:xfrm>
          <a:prstGeom prst="line">
            <a:avLst/>
          </a:prstGeom>
          <a:ln w="15875">
            <a:solidFill>
              <a:srgbClr val="00C0FC"/>
            </a:solidFill>
            <a:tailEnd type="triangle"/>
          </a:ln>
        </p:spPr>
        <p:txBody>
          <a:bodyPr lIns="32146" rIns="32146"/>
          <a:lstStyle/>
          <a:p>
            <a:pPr defTabSz="642915">
              <a:defRPr b="0">
                <a:solidFill>
                  <a:srgbClr val="FFFFFF"/>
                </a:solidFill>
                <a:latin typeface="Times"/>
                <a:ea typeface="Times"/>
                <a:cs typeface="Times"/>
                <a:sym typeface="Times"/>
              </a:defRPr>
            </a:pPr>
            <a:endParaRPr sz="1266"/>
          </a:p>
        </p:txBody>
      </p:sp>
      <p:sp>
        <p:nvSpPr>
          <p:cNvPr id="318" name="Straight Arrow Connector 35"/>
          <p:cNvSpPr/>
          <p:nvPr/>
        </p:nvSpPr>
        <p:spPr>
          <a:xfrm flipV="1">
            <a:off x="8492907" y="1939918"/>
            <a:ext cx="514574" cy="81484"/>
          </a:xfrm>
          <a:prstGeom prst="line">
            <a:avLst/>
          </a:prstGeom>
          <a:ln w="15875">
            <a:solidFill>
              <a:srgbClr val="00C0FC"/>
            </a:solidFill>
            <a:tailEnd type="triangle"/>
          </a:ln>
        </p:spPr>
        <p:txBody>
          <a:bodyPr lIns="32146" rIns="32146"/>
          <a:lstStyle/>
          <a:p>
            <a:pPr defTabSz="642915">
              <a:defRPr b="0">
                <a:solidFill>
                  <a:srgbClr val="FFFFFF"/>
                </a:solidFill>
                <a:latin typeface="Times"/>
                <a:ea typeface="Times"/>
                <a:cs typeface="Times"/>
                <a:sym typeface="Times"/>
              </a:defRPr>
            </a:pPr>
            <a:endParaRPr sz="1266"/>
          </a:p>
        </p:txBody>
      </p:sp>
      <p:sp>
        <p:nvSpPr>
          <p:cNvPr id="319" name="Straight Arrow Connector 37"/>
          <p:cNvSpPr/>
          <p:nvPr/>
        </p:nvSpPr>
        <p:spPr>
          <a:xfrm flipH="1" flipV="1">
            <a:off x="3000505" y="3789856"/>
            <a:ext cx="112295" cy="392432"/>
          </a:xfrm>
          <a:prstGeom prst="line">
            <a:avLst/>
          </a:prstGeom>
          <a:ln w="15875">
            <a:solidFill>
              <a:srgbClr val="00C0FC"/>
            </a:solidFill>
            <a:tailEnd type="triangle"/>
          </a:ln>
        </p:spPr>
        <p:txBody>
          <a:bodyPr lIns="32146" rIns="32146"/>
          <a:lstStyle/>
          <a:p>
            <a:pPr defTabSz="642915">
              <a:defRPr b="0">
                <a:solidFill>
                  <a:srgbClr val="FFFFFF"/>
                </a:solidFill>
                <a:latin typeface="Times"/>
                <a:ea typeface="Times"/>
                <a:cs typeface="Times"/>
                <a:sym typeface="Times"/>
              </a:defRPr>
            </a:pPr>
            <a:endParaRPr sz="1266"/>
          </a:p>
        </p:txBody>
      </p:sp>
      <p:pic>
        <p:nvPicPr>
          <p:cNvPr id="320" name="diptera_small.png" descr="diptera_small.png"/>
          <p:cNvPicPr>
            <a:picLocks noChangeAspect="1"/>
          </p:cNvPicPr>
          <p:nvPr/>
        </p:nvPicPr>
        <p:blipFill>
          <a:blip r:embed="rId6"/>
          <a:stretch>
            <a:fillRect/>
          </a:stretch>
        </p:blipFill>
        <p:spPr>
          <a:xfrm>
            <a:off x="6363754" y="1186545"/>
            <a:ext cx="3337912" cy="1313277"/>
          </a:xfrm>
          <a:prstGeom prst="rect">
            <a:avLst/>
          </a:prstGeom>
          <a:ln w="12700">
            <a:miter lim="400000"/>
          </a:ln>
        </p:spPr>
      </p:pic>
    </p:spTree>
  </p:cSld>
  <p:clrMapOvr>
    <a:masterClrMapping/>
  </p:clrMapOvr>
  <p:transition spd="med"/>
  <p:extLst>
    <p:ext uri="{6950BFC3-D8DA-4A85-94F7-54DA5524770B}">
      <p188:commentRel xmlns:p188="http://schemas.microsoft.com/office/powerpoint/2018/8/main" r:id="rId3"/>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7EF541-A84E-B1A6-0F5D-C76CB6F80E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90" name="The Insect"/>
          <p:cNvSpPr txBox="1">
            <a:spLocks noGrp="1"/>
          </p:cNvSpPr>
          <p:nvPr>
            <p:ph type="title"/>
          </p:nvPr>
        </p:nvSpPr>
        <p:spPr>
          <a:xfrm>
            <a:off x="1875559" y="631425"/>
            <a:ext cx="8440881" cy="964968"/>
          </a:xfrm>
          <a:prstGeom prst="rect">
            <a:avLst/>
          </a:prstGeom>
        </p:spPr>
        <p:txBody>
          <a:bodyPr/>
          <a:lstStyle>
            <a:lvl1pPr algn="ctr">
              <a:defRPr sz="6000"/>
            </a:lvl1pPr>
          </a:lstStyle>
          <a:p>
            <a:r>
              <a:rPr lang="en-US" dirty="0"/>
              <a:t>Anatomy</a:t>
            </a:r>
            <a:endParaRPr dirty="0"/>
          </a:p>
        </p:txBody>
      </p:sp>
      <p:pic>
        <p:nvPicPr>
          <p:cNvPr id="2" name="Picture 1">
            <a:extLst>
              <a:ext uri="{FF2B5EF4-FFF2-40B4-BE49-F238E27FC236}">
                <a16:creationId xmlns:a16="http://schemas.microsoft.com/office/drawing/2014/main" id="{F86970B3-63B7-C6D4-E88C-EAB79EDAAE41}"/>
              </a:ext>
            </a:extLst>
          </p:cNvPr>
          <p:cNvPicPr>
            <a:picLocks noChangeAspect="1"/>
          </p:cNvPicPr>
          <p:nvPr/>
        </p:nvPicPr>
        <p:blipFill>
          <a:blip r:embed="rId4"/>
          <a:stretch>
            <a:fillRect/>
          </a:stretch>
        </p:blipFill>
        <p:spPr>
          <a:xfrm>
            <a:off x="2178838" y="1596393"/>
            <a:ext cx="7834323" cy="4961738"/>
          </a:xfrm>
          <a:prstGeom prst="rect">
            <a:avLst/>
          </a:prstGeom>
        </p:spPr>
      </p:pic>
    </p:spTree>
    <p:extLst>
      <p:ext uri="{BB962C8B-B14F-4D97-AF65-F5344CB8AC3E}">
        <p14:creationId xmlns:p14="http://schemas.microsoft.com/office/powerpoint/2010/main" val="3297739553"/>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E56C212-BA69-A0BB-95E0-A00259BDF3F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611C3345-0CC3-E841-0111-1341ED6429BD}"/>
              </a:ext>
            </a:extLst>
          </p:cNvPr>
          <p:cNvSpPr>
            <a:spLocks noGrp="1"/>
          </p:cNvSpPr>
          <p:nvPr>
            <p:ph type="title"/>
          </p:nvPr>
        </p:nvSpPr>
        <p:spPr>
          <a:xfrm>
            <a:off x="838200" y="628529"/>
            <a:ext cx="10515600" cy="1062159"/>
          </a:xfrm>
        </p:spPr>
        <p:txBody>
          <a:bodyPr/>
          <a:lstStyle/>
          <a:p>
            <a:pPr algn="ctr"/>
            <a:r>
              <a:rPr lang="en-US" dirty="0"/>
              <a:t>Functional Feeding Groups</a:t>
            </a:r>
          </a:p>
        </p:txBody>
      </p:sp>
      <p:sp>
        <p:nvSpPr>
          <p:cNvPr id="3" name="TextBox 2">
            <a:extLst>
              <a:ext uri="{FF2B5EF4-FFF2-40B4-BE49-F238E27FC236}">
                <a16:creationId xmlns:a16="http://schemas.microsoft.com/office/drawing/2014/main" id="{EB8DB002-79BB-49C8-33D1-3C1110934FF2}"/>
              </a:ext>
            </a:extLst>
          </p:cNvPr>
          <p:cNvSpPr txBox="1"/>
          <p:nvPr/>
        </p:nvSpPr>
        <p:spPr>
          <a:xfrm>
            <a:off x="619970" y="1705156"/>
            <a:ext cx="10952060" cy="4524315"/>
          </a:xfrm>
          <a:prstGeom prst="rect">
            <a:avLst/>
          </a:prstGeom>
          <a:noFill/>
        </p:spPr>
        <p:txBody>
          <a:bodyPr wrap="square" rtlCol="0">
            <a:spAutoFit/>
          </a:bodyPr>
          <a:lstStyle/>
          <a:p>
            <a:pPr marL="285750" indent="-285750">
              <a:buFont typeface="Arial" panose="020B0604020202020204" pitchFamily="34" charset="0"/>
              <a:buChar char="•"/>
            </a:pPr>
            <a:r>
              <a:rPr lang="en-US" sz="3000" b="1" dirty="0"/>
              <a:t>Grazers</a:t>
            </a:r>
            <a:r>
              <a:rPr lang="en-US" sz="3000" dirty="0"/>
              <a:t> – scrape the algae off substrate (snails, caddisfly, mayfly)</a:t>
            </a:r>
          </a:p>
          <a:p>
            <a:pPr marL="285750" indent="-285750">
              <a:buFont typeface="Arial" panose="020B0604020202020204" pitchFamily="34" charset="0"/>
              <a:buChar char="•"/>
            </a:pPr>
            <a:r>
              <a:rPr lang="en-US" sz="3000" b="1" dirty="0"/>
              <a:t>Shredders</a:t>
            </a:r>
            <a:r>
              <a:rPr lang="en-US" sz="3000" dirty="0"/>
              <a:t> – tearing mouthparts rip apart leaves and detritus (caddisfly, mayfly, cranefly)</a:t>
            </a:r>
          </a:p>
          <a:p>
            <a:pPr marL="285750" indent="-285750">
              <a:buFont typeface="Arial" panose="020B0604020202020204" pitchFamily="34" charset="0"/>
              <a:buChar char="•"/>
            </a:pPr>
            <a:r>
              <a:rPr lang="en-US" sz="3000" b="1" dirty="0"/>
              <a:t>Collector/Gatherer </a:t>
            </a:r>
            <a:r>
              <a:rPr lang="en-US" sz="3000" dirty="0"/>
              <a:t>– scavenge stream bottom for dead organisms, detritus, et. (caddisfly, mayfly, stonefly)</a:t>
            </a:r>
          </a:p>
          <a:p>
            <a:pPr marL="285750" indent="-285750">
              <a:buFont typeface="Arial" panose="020B0604020202020204" pitchFamily="34" charset="0"/>
              <a:buChar char="•"/>
            </a:pPr>
            <a:r>
              <a:rPr lang="en-US" sz="3000" b="1" dirty="0"/>
              <a:t>Filter Feeders </a:t>
            </a:r>
            <a:r>
              <a:rPr lang="en-US" sz="3000" dirty="0"/>
              <a:t>– filter particles that float by in the current, may be predatory (midge </a:t>
            </a:r>
            <a:r>
              <a:rPr lang="en-US" sz="3000" dirty="0" err="1"/>
              <a:t>larve</a:t>
            </a:r>
            <a:r>
              <a:rPr lang="en-US" sz="3000" dirty="0"/>
              <a:t>, mussels, scud)</a:t>
            </a:r>
          </a:p>
          <a:p>
            <a:pPr marL="285750" indent="-285750">
              <a:buFont typeface="Arial" panose="020B0604020202020204" pitchFamily="34" charset="0"/>
              <a:buChar char="•"/>
            </a:pPr>
            <a:r>
              <a:rPr lang="en-US" sz="3000" b="1" dirty="0"/>
              <a:t>Predators</a:t>
            </a:r>
            <a:r>
              <a:rPr lang="en-US" sz="3000" dirty="0"/>
              <a:t> – eat other organisms (insects, tadpoles, fish), may be larval or adult forms (dragonfly, water strider)</a:t>
            </a:r>
          </a:p>
          <a:p>
            <a:endParaRPr lang="en-US" dirty="0"/>
          </a:p>
        </p:txBody>
      </p:sp>
    </p:spTree>
    <p:extLst>
      <p:ext uri="{BB962C8B-B14F-4D97-AF65-F5344CB8AC3E}">
        <p14:creationId xmlns:p14="http://schemas.microsoft.com/office/powerpoint/2010/main" val="1416031198"/>
      </p:ext>
    </p:extLst>
  </p:cSld>
  <p:clrMapOvr>
    <a:masterClrMapping/>
  </p:clrMapOvr>
  <p:transition spd="med"/>
  <p:extLst>
    <p:ext uri="{6950BFC3-D8DA-4A85-94F7-54DA5524770B}">
      <p188:commentRel xmlns:p188="http://schemas.microsoft.com/office/powerpoint/2018/8/main" r:id="rId3"/>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142049-7F42-6C1C-6038-BA06AB4FC9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611C3345-0CC3-E841-0111-1341ED6429BD}"/>
              </a:ext>
            </a:extLst>
          </p:cNvPr>
          <p:cNvSpPr>
            <a:spLocks noGrp="1"/>
          </p:cNvSpPr>
          <p:nvPr>
            <p:ph type="title"/>
          </p:nvPr>
        </p:nvSpPr>
        <p:spPr>
          <a:xfrm>
            <a:off x="838200" y="911176"/>
            <a:ext cx="10515600" cy="1009064"/>
          </a:xfrm>
        </p:spPr>
        <p:txBody>
          <a:bodyPr>
            <a:normAutofit fontScale="90000"/>
          </a:bodyPr>
          <a:lstStyle/>
          <a:p>
            <a:pPr algn="ctr"/>
            <a:r>
              <a:rPr lang="en-US" sz="4900" dirty="0"/>
              <a:t>Habits</a:t>
            </a:r>
            <a:br>
              <a:rPr lang="en-US" dirty="0"/>
            </a:br>
            <a:r>
              <a:rPr lang="en-US" sz="3200" dirty="0"/>
              <a:t>“mode of existence” (locomotion, attachment or concealment)</a:t>
            </a:r>
            <a:endParaRPr lang="en-US" dirty="0"/>
          </a:p>
        </p:txBody>
      </p:sp>
      <p:sp>
        <p:nvSpPr>
          <p:cNvPr id="3" name="TextBox 2">
            <a:extLst>
              <a:ext uri="{FF2B5EF4-FFF2-40B4-BE49-F238E27FC236}">
                <a16:creationId xmlns:a16="http://schemas.microsoft.com/office/drawing/2014/main" id="{37C8FE8D-8101-4155-995D-EBB759ED0480}"/>
              </a:ext>
            </a:extLst>
          </p:cNvPr>
          <p:cNvSpPr txBox="1"/>
          <p:nvPr/>
        </p:nvSpPr>
        <p:spPr>
          <a:xfrm>
            <a:off x="383894" y="2084228"/>
            <a:ext cx="11424212" cy="3862596"/>
          </a:xfrm>
          <a:prstGeom prst="rect">
            <a:avLst/>
          </a:prstGeom>
          <a:noFill/>
        </p:spPr>
        <p:txBody>
          <a:bodyPr wrap="square" rtlCol="0">
            <a:spAutoFit/>
          </a:bodyPr>
          <a:lstStyle/>
          <a:p>
            <a:r>
              <a:rPr lang="en-US" sz="3500" b="1" dirty="0"/>
              <a:t>Clinger</a:t>
            </a:r>
            <a:r>
              <a:rPr lang="en-US" sz="3500" dirty="0"/>
              <a:t> – adapted to attach to substrate in fast-flowing water</a:t>
            </a:r>
          </a:p>
          <a:p>
            <a:r>
              <a:rPr lang="en-US" sz="3500" b="1" dirty="0"/>
              <a:t>Sprawler</a:t>
            </a:r>
            <a:r>
              <a:rPr lang="en-US" sz="3500" dirty="0"/>
              <a:t> – lives on top of plant debris or fine sediment</a:t>
            </a:r>
          </a:p>
          <a:p>
            <a:r>
              <a:rPr lang="en-US" sz="3500" b="1" dirty="0"/>
              <a:t>Burrower</a:t>
            </a:r>
            <a:r>
              <a:rPr lang="en-US" sz="3500" dirty="0"/>
              <a:t> – adapted to living </a:t>
            </a:r>
            <a:r>
              <a:rPr lang="en-US" sz="3500" i="1" dirty="0"/>
              <a:t>in</a:t>
            </a:r>
            <a:r>
              <a:rPr lang="en-US" sz="3500" dirty="0"/>
              <a:t> the silt, sediment, organic material</a:t>
            </a:r>
          </a:p>
          <a:p>
            <a:r>
              <a:rPr lang="en-US" sz="3500" b="1" dirty="0"/>
              <a:t>Climber</a:t>
            </a:r>
            <a:r>
              <a:rPr lang="en-US" sz="3500" dirty="0"/>
              <a:t> – move vertically up stems, roots, other debris</a:t>
            </a:r>
          </a:p>
          <a:p>
            <a:r>
              <a:rPr lang="en-US" sz="3500" b="1" dirty="0"/>
              <a:t>Swimmer</a:t>
            </a:r>
            <a:r>
              <a:rPr lang="en-US" sz="3500" dirty="0"/>
              <a:t> – perform minnow-like swimming, usually clinging when not in the water column</a:t>
            </a:r>
          </a:p>
        </p:txBody>
      </p:sp>
    </p:spTree>
    <p:extLst>
      <p:ext uri="{BB962C8B-B14F-4D97-AF65-F5344CB8AC3E}">
        <p14:creationId xmlns:p14="http://schemas.microsoft.com/office/powerpoint/2010/main" val="298902549"/>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F9257-5D8B-17E3-5F64-0400FEC21469}"/>
              </a:ext>
            </a:extLst>
          </p:cNvPr>
          <p:cNvSpPr>
            <a:spLocks noGrp="1"/>
          </p:cNvSpPr>
          <p:nvPr>
            <p:ph type="title"/>
          </p:nvPr>
        </p:nvSpPr>
        <p:spPr/>
        <p:txBody>
          <a:bodyPr/>
          <a:lstStyle/>
          <a:p>
            <a:endParaRPr lang="en-US"/>
          </a:p>
        </p:txBody>
      </p:sp>
      <p:pic>
        <p:nvPicPr>
          <p:cNvPr id="5" name="Content Placeholder 4" descr="A chart of different types of marine life&#10;&#10;Description automatically generated">
            <a:extLst>
              <a:ext uri="{FF2B5EF4-FFF2-40B4-BE49-F238E27FC236}">
                <a16:creationId xmlns:a16="http://schemas.microsoft.com/office/drawing/2014/main" id="{E0E8B857-BFCE-F422-8B74-E3D92CA9A21F}"/>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838200" y="26894"/>
            <a:ext cx="10515600" cy="6804212"/>
          </a:xfrm>
        </p:spPr>
      </p:pic>
    </p:spTree>
    <p:extLst>
      <p:ext uri="{BB962C8B-B14F-4D97-AF65-F5344CB8AC3E}">
        <p14:creationId xmlns:p14="http://schemas.microsoft.com/office/powerpoint/2010/main" val="16661289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a:extLst>
              <a:ext uri="{FF2B5EF4-FFF2-40B4-BE49-F238E27FC236}">
                <a16:creationId xmlns:a16="http://schemas.microsoft.com/office/drawing/2014/main" id="{8393010D-3083-40E8-6FD8-A67DE1ED909A}"/>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882316" y="163422"/>
            <a:ext cx="10427368" cy="6531155"/>
          </a:xfrm>
        </p:spPr>
      </p:pic>
    </p:spTree>
    <p:extLst>
      <p:ext uri="{BB962C8B-B14F-4D97-AF65-F5344CB8AC3E}">
        <p14:creationId xmlns:p14="http://schemas.microsoft.com/office/powerpoint/2010/main" val="3036695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D823FF1-F145-6065-AF11-9C483343DE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14B55FE8-4644-EB0E-C040-32CFE01BC8EF}"/>
              </a:ext>
            </a:extLst>
          </p:cNvPr>
          <p:cNvSpPr>
            <a:spLocks noGrp="1"/>
          </p:cNvSpPr>
          <p:nvPr>
            <p:ph type="title"/>
          </p:nvPr>
        </p:nvSpPr>
        <p:spPr>
          <a:xfrm>
            <a:off x="838199" y="765818"/>
            <a:ext cx="10515600" cy="697538"/>
          </a:xfrm>
        </p:spPr>
        <p:txBody>
          <a:bodyPr>
            <a:normAutofit/>
          </a:bodyPr>
          <a:lstStyle/>
          <a:p>
            <a:pPr algn="ctr"/>
            <a:r>
              <a:rPr lang="en-US" dirty="0"/>
              <a:t>Binomial Nomenclature</a:t>
            </a:r>
          </a:p>
        </p:txBody>
      </p:sp>
      <p:pic>
        <p:nvPicPr>
          <p:cNvPr id="5" name="Content Placeholder 4">
            <a:extLst>
              <a:ext uri="{FF2B5EF4-FFF2-40B4-BE49-F238E27FC236}">
                <a16:creationId xmlns:a16="http://schemas.microsoft.com/office/drawing/2014/main" id="{1D2C36B6-8351-2292-E1BD-7E7205F8E3C4}"/>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3256547" y="1363827"/>
            <a:ext cx="5678905" cy="5341258"/>
          </a:xfrm>
        </p:spPr>
      </p:pic>
      <p:sp>
        <p:nvSpPr>
          <p:cNvPr id="7" name="TextBox 6">
            <a:extLst>
              <a:ext uri="{FF2B5EF4-FFF2-40B4-BE49-F238E27FC236}">
                <a16:creationId xmlns:a16="http://schemas.microsoft.com/office/drawing/2014/main" id="{05D2F790-364F-72CA-A80E-B927FD52B7EF}"/>
              </a:ext>
            </a:extLst>
          </p:cNvPr>
          <p:cNvSpPr txBox="1"/>
          <p:nvPr/>
        </p:nvSpPr>
        <p:spPr>
          <a:xfrm>
            <a:off x="778042" y="4306422"/>
            <a:ext cx="2478505" cy="369332"/>
          </a:xfrm>
          <a:prstGeom prst="rect">
            <a:avLst/>
          </a:prstGeom>
          <a:noFill/>
        </p:spPr>
        <p:txBody>
          <a:bodyPr wrap="square" rtlCol="0">
            <a:spAutoFit/>
          </a:bodyPr>
          <a:lstStyle/>
          <a:p>
            <a:pPr algn="ctr"/>
            <a:r>
              <a:rPr lang="en-US" dirty="0"/>
              <a:t>Most HRW identification</a:t>
            </a:r>
          </a:p>
        </p:txBody>
      </p:sp>
      <p:cxnSp>
        <p:nvCxnSpPr>
          <p:cNvPr id="9" name="Straight Arrow Connector 8">
            <a:extLst>
              <a:ext uri="{FF2B5EF4-FFF2-40B4-BE49-F238E27FC236}">
                <a16:creationId xmlns:a16="http://schemas.microsoft.com/office/drawing/2014/main" id="{D6DA213A-FEAB-4B96-0224-EFD9729C4087}"/>
              </a:ext>
            </a:extLst>
          </p:cNvPr>
          <p:cNvCxnSpPr>
            <a:cxnSpLocks/>
          </p:cNvCxnSpPr>
          <p:nvPr/>
        </p:nvCxnSpPr>
        <p:spPr>
          <a:xfrm>
            <a:off x="3256547" y="4498406"/>
            <a:ext cx="142471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TextBox 10">
            <a:extLst>
              <a:ext uri="{FF2B5EF4-FFF2-40B4-BE49-F238E27FC236}">
                <a16:creationId xmlns:a16="http://schemas.microsoft.com/office/drawing/2014/main" id="{CD2D77B3-EA27-B98B-534F-1C095D365F90}"/>
              </a:ext>
            </a:extLst>
          </p:cNvPr>
          <p:cNvSpPr txBox="1"/>
          <p:nvPr/>
        </p:nvSpPr>
        <p:spPr>
          <a:xfrm>
            <a:off x="1230250" y="4853100"/>
            <a:ext cx="2197768" cy="369329"/>
          </a:xfrm>
          <a:prstGeom prst="rect">
            <a:avLst/>
          </a:prstGeom>
          <a:noFill/>
        </p:spPr>
        <p:txBody>
          <a:bodyPr wrap="square" rtlCol="0">
            <a:spAutoFit/>
          </a:bodyPr>
          <a:lstStyle/>
          <a:p>
            <a:pPr algn="ctr"/>
            <a:r>
              <a:rPr lang="en-US" dirty="0"/>
              <a:t>This training explores</a:t>
            </a:r>
          </a:p>
        </p:txBody>
      </p:sp>
      <p:cxnSp>
        <p:nvCxnSpPr>
          <p:cNvPr id="13" name="Straight Arrow Connector 12">
            <a:extLst>
              <a:ext uri="{FF2B5EF4-FFF2-40B4-BE49-F238E27FC236}">
                <a16:creationId xmlns:a16="http://schemas.microsoft.com/office/drawing/2014/main" id="{09CF2F8F-8EDF-2A1F-60C0-0FC5561DE8D8}"/>
              </a:ext>
            </a:extLst>
          </p:cNvPr>
          <p:cNvCxnSpPr/>
          <p:nvPr/>
        </p:nvCxnSpPr>
        <p:spPr>
          <a:xfrm>
            <a:off x="3428018" y="5045965"/>
            <a:ext cx="151295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Connector: Elbow 14">
            <a:extLst>
              <a:ext uri="{FF2B5EF4-FFF2-40B4-BE49-F238E27FC236}">
                <a16:creationId xmlns:a16="http://schemas.microsoft.com/office/drawing/2014/main" id="{73C16BFA-037E-4C7B-9F79-7184918C4FB7}"/>
              </a:ext>
            </a:extLst>
          </p:cNvPr>
          <p:cNvCxnSpPr/>
          <p:nvPr/>
        </p:nvCxnSpPr>
        <p:spPr>
          <a:xfrm>
            <a:off x="3585411" y="5045965"/>
            <a:ext cx="1355557" cy="616898"/>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0865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9B8B49E-9437-5456-3D8F-6803E4B9F6E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39738665-B155-C32E-B006-DD57E819A363}"/>
              </a:ext>
            </a:extLst>
          </p:cNvPr>
          <p:cNvSpPr>
            <a:spLocks noGrp="1"/>
          </p:cNvSpPr>
          <p:nvPr>
            <p:ph type="title"/>
          </p:nvPr>
        </p:nvSpPr>
        <p:spPr/>
        <p:txBody>
          <a:bodyPr/>
          <a:lstStyle/>
          <a:p>
            <a:pPr algn="ctr"/>
            <a:r>
              <a:rPr lang="en-US" i="1" dirty="0"/>
              <a:t>Ephemeroptera</a:t>
            </a:r>
            <a:r>
              <a:rPr lang="en-US" dirty="0"/>
              <a:t> – Mayflies</a:t>
            </a:r>
          </a:p>
        </p:txBody>
      </p:sp>
      <p:sp>
        <p:nvSpPr>
          <p:cNvPr id="3" name="Content Placeholder 2">
            <a:extLst>
              <a:ext uri="{FF2B5EF4-FFF2-40B4-BE49-F238E27FC236}">
                <a16:creationId xmlns:a16="http://schemas.microsoft.com/office/drawing/2014/main" id="{DFB69AC4-F6D3-8359-E876-153E2EC212D6}"/>
              </a:ext>
            </a:extLst>
          </p:cNvPr>
          <p:cNvSpPr>
            <a:spLocks noGrp="1"/>
          </p:cNvSpPr>
          <p:nvPr>
            <p:ph idx="1"/>
          </p:nvPr>
        </p:nvSpPr>
        <p:spPr>
          <a:xfrm>
            <a:off x="838200" y="1915097"/>
            <a:ext cx="10515600" cy="4261865"/>
          </a:xfrm>
        </p:spPr>
        <p:txBody>
          <a:bodyPr/>
          <a:lstStyle/>
          <a:p>
            <a:r>
              <a:rPr lang="en-US" dirty="0"/>
              <a:t>Typically live 24-48 hours as adults</a:t>
            </a:r>
          </a:p>
          <a:p>
            <a:r>
              <a:rPr lang="en-US" dirty="0"/>
              <a:t>Oldest winged insect – fossils from 300 million years ago</a:t>
            </a:r>
          </a:p>
          <a:p>
            <a:r>
              <a:rPr lang="en-US" dirty="0"/>
              <a:t>&gt;600 species/21 families in U.S.</a:t>
            </a:r>
          </a:p>
          <a:p>
            <a:r>
              <a:rPr lang="en-US" dirty="0"/>
              <a:t>Incomplete metamorphosis, Duns (sub-imago) &amp; Spinners (imago)</a:t>
            </a:r>
          </a:p>
          <a:p>
            <a:r>
              <a:rPr lang="en-US" dirty="0"/>
              <a:t>Usually scraper/</a:t>
            </a:r>
            <a:r>
              <a:rPr lang="en-US" dirty="0" err="1"/>
              <a:t>collecter</a:t>
            </a:r>
            <a:endParaRPr lang="en-US" dirty="0"/>
          </a:p>
          <a:p>
            <a:r>
              <a:rPr lang="en-US" dirty="0"/>
              <a:t>Usually 3 tails, abdominal gills, single tarsal claw</a:t>
            </a:r>
          </a:p>
          <a:p>
            <a:r>
              <a:rPr lang="en-US" dirty="0"/>
              <a:t>Peak emergence in May</a:t>
            </a:r>
          </a:p>
          <a:p>
            <a:r>
              <a:rPr lang="en-US" dirty="0"/>
              <a:t>Pollution sensitive</a:t>
            </a:r>
          </a:p>
        </p:txBody>
      </p:sp>
      <p:sp>
        <p:nvSpPr>
          <p:cNvPr id="4" name="Left Brace 3">
            <a:extLst>
              <a:ext uri="{FF2B5EF4-FFF2-40B4-BE49-F238E27FC236}">
                <a16:creationId xmlns:a16="http://schemas.microsoft.com/office/drawing/2014/main" id="{9D42D08F-A483-BFBE-6900-D810348C7C42}"/>
              </a:ext>
            </a:extLst>
          </p:cNvPr>
          <p:cNvSpPr/>
          <p:nvPr/>
        </p:nvSpPr>
        <p:spPr>
          <a:xfrm rot="16200000">
            <a:off x="4130842" y="343150"/>
            <a:ext cx="312821" cy="2189747"/>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TextBox 4">
            <a:extLst>
              <a:ext uri="{FF2B5EF4-FFF2-40B4-BE49-F238E27FC236}">
                <a16:creationId xmlns:a16="http://schemas.microsoft.com/office/drawing/2014/main" id="{F4778E0D-22EA-6AD3-7716-243025DE85D8}"/>
              </a:ext>
            </a:extLst>
          </p:cNvPr>
          <p:cNvSpPr txBox="1"/>
          <p:nvPr/>
        </p:nvSpPr>
        <p:spPr>
          <a:xfrm>
            <a:off x="3248526" y="1506022"/>
            <a:ext cx="2077452" cy="369332"/>
          </a:xfrm>
          <a:prstGeom prst="rect">
            <a:avLst/>
          </a:prstGeom>
          <a:noFill/>
        </p:spPr>
        <p:txBody>
          <a:bodyPr wrap="square" rtlCol="0">
            <a:spAutoFit/>
          </a:bodyPr>
          <a:lstStyle/>
          <a:p>
            <a:pPr algn="ctr"/>
            <a:r>
              <a:rPr lang="en-US" dirty="0"/>
              <a:t>short-lived</a:t>
            </a:r>
          </a:p>
        </p:txBody>
      </p:sp>
    </p:spTree>
    <p:extLst>
      <p:ext uri="{BB962C8B-B14F-4D97-AF65-F5344CB8AC3E}">
        <p14:creationId xmlns:p14="http://schemas.microsoft.com/office/powerpoint/2010/main" val="3052983096"/>
      </p:ext>
    </p:extLst>
  </p:cSld>
  <p:clrMapOvr>
    <a:masterClrMapping/>
  </p:clrMapOvr>
  <p:extLst>
    <p:ext uri="{6950BFC3-D8DA-4A85-94F7-54DA5524770B}">
      <p188:commentRel xmlns:p188="http://schemas.microsoft.com/office/powerpoint/2018/8/main" r:id="rId2"/>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8ECF59D-32EA-7D9D-11D3-8CC23BED61E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BC006434-9D88-1419-10A2-E470544752E8}"/>
              </a:ext>
            </a:extLst>
          </p:cNvPr>
          <p:cNvSpPr>
            <a:spLocks noGrp="1"/>
          </p:cNvSpPr>
          <p:nvPr>
            <p:ph type="title"/>
          </p:nvPr>
        </p:nvSpPr>
        <p:spPr>
          <a:xfrm>
            <a:off x="838200" y="461443"/>
            <a:ext cx="7769772" cy="1229245"/>
          </a:xfrm>
        </p:spPr>
        <p:txBody>
          <a:bodyPr/>
          <a:lstStyle/>
          <a:p>
            <a:pPr algn="ctr"/>
            <a:r>
              <a:rPr lang="en-US" dirty="0"/>
              <a:t>Family: </a:t>
            </a:r>
            <a:r>
              <a:rPr lang="en-US" i="1" dirty="0" err="1"/>
              <a:t>Caenidae</a:t>
            </a:r>
            <a:endParaRPr lang="en-US" i="1" dirty="0"/>
          </a:p>
        </p:txBody>
      </p:sp>
      <p:sp>
        <p:nvSpPr>
          <p:cNvPr id="3" name="Content Placeholder 2">
            <a:extLst>
              <a:ext uri="{FF2B5EF4-FFF2-40B4-BE49-F238E27FC236}">
                <a16:creationId xmlns:a16="http://schemas.microsoft.com/office/drawing/2014/main" id="{5D13E0D8-CE60-F9EF-4D7B-092B198C0B1D}"/>
              </a:ext>
            </a:extLst>
          </p:cNvPr>
          <p:cNvSpPr>
            <a:spLocks noGrp="1"/>
          </p:cNvSpPr>
          <p:nvPr>
            <p:ph idx="1"/>
          </p:nvPr>
        </p:nvSpPr>
        <p:spPr>
          <a:xfrm>
            <a:off x="838200" y="1576385"/>
            <a:ext cx="7769772" cy="4166672"/>
          </a:xfrm>
        </p:spPr>
        <p:txBody>
          <a:bodyPr/>
          <a:lstStyle/>
          <a:p>
            <a:r>
              <a:rPr lang="en-US" dirty="0"/>
              <a:t>“Small Square-Gilled”</a:t>
            </a:r>
          </a:p>
          <a:p>
            <a:pPr lvl="1"/>
            <a:r>
              <a:rPr lang="en-US" dirty="0"/>
              <a:t>Enlarged gills on abdominal segment #2 are nearly square in shape, overlap &amp; protect other gills</a:t>
            </a:r>
          </a:p>
          <a:p>
            <a:r>
              <a:rPr lang="en-US" dirty="0"/>
              <a:t>Small body, 2-8mm</a:t>
            </a:r>
          </a:p>
          <a:p>
            <a:r>
              <a:rPr lang="en-US" dirty="0"/>
              <a:t>Prefer slow or stagnant water, often ponds/lakes</a:t>
            </a:r>
          </a:p>
          <a:p>
            <a:r>
              <a:rPr lang="en-US" dirty="0"/>
              <a:t>Clinger/Sprawler</a:t>
            </a:r>
          </a:p>
          <a:p>
            <a:r>
              <a:rPr lang="en-US" dirty="0"/>
              <a:t>Grazer/Collector</a:t>
            </a:r>
          </a:p>
          <a:p>
            <a:endParaRPr lang="en-US" dirty="0"/>
          </a:p>
        </p:txBody>
      </p:sp>
      <p:pic>
        <p:nvPicPr>
          <p:cNvPr id="5" name="Picture 4">
            <a:extLst>
              <a:ext uri="{FF2B5EF4-FFF2-40B4-BE49-F238E27FC236}">
                <a16:creationId xmlns:a16="http://schemas.microsoft.com/office/drawing/2014/main" id="{B9316B13-9C48-33B5-805D-1B3E0EAAA18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7673962" y="2452684"/>
            <a:ext cx="5800865" cy="2732807"/>
          </a:xfrm>
          <a:prstGeom prst="rect">
            <a:avLst/>
          </a:prstGeom>
        </p:spPr>
      </p:pic>
      <p:pic>
        <p:nvPicPr>
          <p:cNvPr id="6" name="Picture 5">
            <a:extLst>
              <a:ext uri="{FF2B5EF4-FFF2-40B4-BE49-F238E27FC236}">
                <a16:creationId xmlns:a16="http://schemas.microsoft.com/office/drawing/2014/main" id="{A792CF31-C034-B823-677A-E1C33775A3D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11930" y="3849420"/>
            <a:ext cx="4159862" cy="2870100"/>
          </a:xfrm>
          <a:prstGeom prst="rect">
            <a:avLst/>
          </a:prstGeom>
        </p:spPr>
      </p:pic>
      <p:sp>
        <p:nvSpPr>
          <p:cNvPr id="4" name="TextBox 3">
            <a:extLst>
              <a:ext uri="{FF2B5EF4-FFF2-40B4-BE49-F238E27FC236}">
                <a16:creationId xmlns:a16="http://schemas.microsoft.com/office/drawing/2014/main" id="{7A7EEE82-17CE-F613-5DFA-B53EED1FEF1C}"/>
              </a:ext>
            </a:extLst>
          </p:cNvPr>
          <p:cNvSpPr txBox="1"/>
          <p:nvPr/>
        </p:nvSpPr>
        <p:spPr>
          <a:xfrm>
            <a:off x="4860543" y="1207053"/>
            <a:ext cx="1375698" cy="369332"/>
          </a:xfrm>
          <a:prstGeom prst="rect">
            <a:avLst/>
          </a:prstGeom>
          <a:noFill/>
        </p:spPr>
        <p:txBody>
          <a:bodyPr wrap="none" rtlCol="0">
            <a:spAutoFit/>
          </a:bodyPr>
          <a:lstStyle/>
          <a:p>
            <a:r>
              <a:rPr lang="en-US" dirty="0"/>
              <a:t>“SEE-</a:t>
            </a:r>
            <a:r>
              <a:rPr lang="en-US" dirty="0" err="1"/>
              <a:t>ni</a:t>
            </a:r>
            <a:r>
              <a:rPr lang="en-US" dirty="0"/>
              <a:t>-dee”</a:t>
            </a:r>
          </a:p>
        </p:txBody>
      </p:sp>
    </p:spTree>
    <p:extLst>
      <p:ext uri="{BB962C8B-B14F-4D97-AF65-F5344CB8AC3E}">
        <p14:creationId xmlns:p14="http://schemas.microsoft.com/office/powerpoint/2010/main" val="4240056998"/>
      </p:ext>
    </p:extLst>
  </p:cSld>
  <p:clrMapOvr>
    <a:masterClrMapping/>
  </p:clrMapOvr>
  <p:extLst>
    <p:ext uri="{6950BFC3-D8DA-4A85-94F7-54DA5524770B}">
      <p188:commentRel xmlns:p188="http://schemas.microsoft.com/office/powerpoint/2018/8/main" r:id="rId3"/>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405CF50-E2BA-E5E6-C8F9-5D3A4A85B1E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2A43A162-EABC-39F8-A0FE-71152CC28759}"/>
              </a:ext>
            </a:extLst>
          </p:cNvPr>
          <p:cNvSpPr>
            <a:spLocks noGrp="1"/>
          </p:cNvSpPr>
          <p:nvPr>
            <p:ph type="title"/>
          </p:nvPr>
        </p:nvSpPr>
        <p:spPr>
          <a:xfrm>
            <a:off x="838200" y="502920"/>
            <a:ext cx="10515600" cy="1187768"/>
          </a:xfrm>
        </p:spPr>
        <p:txBody>
          <a:bodyPr/>
          <a:lstStyle/>
          <a:p>
            <a:pPr algn="ctr"/>
            <a:r>
              <a:rPr lang="en-US" dirty="0"/>
              <a:t>Family: </a:t>
            </a:r>
            <a:r>
              <a:rPr lang="en-US" dirty="0" err="1"/>
              <a:t>Leptohyphidae</a:t>
            </a:r>
            <a:endParaRPr lang="en-US" dirty="0"/>
          </a:p>
        </p:txBody>
      </p:sp>
      <p:sp>
        <p:nvSpPr>
          <p:cNvPr id="3" name="Content Placeholder 2">
            <a:extLst>
              <a:ext uri="{FF2B5EF4-FFF2-40B4-BE49-F238E27FC236}">
                <a16:creationId xmlns:a16="http://schemas.microsoft.com/office/drawing/2014/main" id="{D2D228E6-B9BF-27F0-E935-D89C1E1A048A}"/>
              </a:ext>
            </a:extLst>
          </p:cNvPr>
          <p:cNvSpPr>
            <a:spLocks noGrp="1"/>
          </p:cNvSpPr>
          <p:nvPr>
            <p:ph idx="1"/>
          </p:nvPr>
        </p:nvSpPr>
        <p:spPr/>
        <p:txBody>
          <a:bodyPr/>
          <a:lstStyle/>
          <a:p>
            <a:r>
              <a:rPr lang="en-US" dirty="0"/>
              <a:t>“Little Stout Crawler”</a:t>
            </a:r>
          </a:p>
          <a:p>
            <a:r>
              <a:rPr lang="en-US" dirty="0"/>
              <a:t>Similar to </a:t>
            </a:r>
            <a:r>
              <a:rPr lang="en-US" i="1" dirty="0" err="1"/>
              <a:t>Caenidae</a:t>
            </a:r>
            <a:r>
              <a:rPr lang="en-US" dirty="0"/>
              <a:t> but operculate gills on abdominal segment #2 are triangular or oval instead of square</a:t>
            </a:r>
          </a:p>
          <a:p>
            <a:r>
              <a:rPr lang="en-US" dirty="0"/>
              <a:t>Clinger/Sprawler</a:t>
            </a:r>
          </a:p>
          <a:p>
            <a:r>
              <a:rPr lang="en-US" dirty="0"/>
              <a:t>Grazer/Collector</a:t>
            </a:r>
          </a:p>
        </p:txBody>
      </p:sp>
      <p:pic>
        <p:nvPicPr>
          <p:cNvPr id="5" name="Picture 4">
            <a:extLst>
              <a:ext uri="{FF2B5EF4-FFF2-40B4-BE49-F238E27FC236}">
                <a16:creationId xmlns:a16="http://schemas.microsoft.com/office/drawing/2014/main" id="{99867D50-9E03-35B9-E7F8-7BDD5270D07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096000" y="3344590"/>
            <a:ext cx="5646818" cy="3148285"/>
          </a:xfrm>
          <a:prstGeom prst="rect">
            <a:avLst/>
          </a:prstGeom>
        </p:spPr>
      </p:pic>
      <p:sp>
        <p:nvSpPr>
          <p:cNvPr id="4" name="TextBox 3">
            <a:extLst>
              <a:ext uri="{FF2B5EF4-FFF2-40B4-BE49-F238E27FC236}">
                <a16:creationId xmlns:a16="http://schemas.microsoft.com/office/drawing/2014/main" id="{D6A8304F-A821-5127-F47E-02BE7D4E5FFF}"/>
              </a:ext>
            </a:extLst>
          </p:cNvPr>
          <p:cNvSpPr txBox="1"/>
          <p:nvPr/>
        </p:nvSpPr>
        <p:spPr>
          <a:xfrm>
            <a:off x="5981700" y="1294646"/>
            <a:ext cx="2086790" cy="369332"/>
          </a:xfrm>
          <a:prstGeom prst="rect">
            <a:avLst/>
          </a:prstGeom>
          <a:noFill/>
        </p:spPr>
        <p:txBody>
          <a:bodyPr wrap="none" rtlCol="0">
            <a:spAutoFit/>
          </a:bodyPr>
          <a:lstStyle/>
          <a:p>
            <a:r>
              <a:rPr lang="en-US" dirty="0"/>
              <a:t>“</a:t>
            </a:r>
            <a:r>
              <a:rPr lang="en-US" dirty="0" err="1"/>
              <a:t>lep</a:t>
            </a:r>
            <a:r>
              <a:rPr lang="en-US" dirty="0"/>
              <a:t>-toe-HIFE-</a:t>
            </a:r>
            <a:r>
              <a:rPr lang="en-US" dirty="0" err="1"/>
              <a:t>i</a:t>
            </a:r>
            <a:r>
              <a:rPr lang="en-US" dirty="0"/>
              <a:t>-dee”</a:t>
            </a:r>
          </a:p>
        </p:txBody>
      </p:sp>
    </p:spTree>
    <p:extLst>
      <p:ext uri="{BB962C8B-B14F-4D97-AF65-F5344CB8AC3E}">
        <p14:creationId xmlns:p14="http://schemas.microsoft.com/office/powerpoint/2010/main" val="1417950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8A8493D-8FA6-4A2C-66A8-E8C33B35FC5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8A40686E-1B13-3147-3B6C-5C5C34A07066}"/>
              </a:ext>
            </a:extLst>
          </p:cNvPr>
          <p:cNvSpPr>
            <a:spLocks noGrp="1"/>
          </p:cNvSpPr>
          <p:nvPr>
            <p:ph type="title"/>
          </p:nvPr>
        </p:nvSpPr>
        <p:spPr>
          <a:xfrm>
            <a:off x="838199" y="365125"/>
            <a:ext cx="7517523" cy="1325563"/>
          </a:xfrm>
        </p:spPr>
        <p:txBody>
          <a:bodyPr/>
          <a:lstStyle/>
          <a:p>
            <a:pPr algn="ctr"/>
            <a:r>
              <a:rPr lang="en-US" dirty="0"/>
              <a:t>Family: </a:t>
            </a:r>
            <a:r>
              <a:rPr lang="en-US" i="1" dirty="0" err="1"/>
              <a:t>Baetidae</a:t>
            </a:r>
            <a:endParaRPr lang="en-US" i="1" dirty="0"/>
          </a:p>
        </p:txBody>
      </p:sp>
      <p:sp>
        <p:nvSpPr>
          <p:cNvPr id="3" name="Content Placeholder 2">
            <a:extLst>
              <a:ext uri="{FF2B5EF4-FFF2-40B4-BE49-F238E27FC236}">
                <a16:creationId xmlns:a16="http://schemas.microsoft.com/office/drawing/2014/main" id="{4B21E026-31DC-3D4F-5FF2-8622A3452427}"/>
              </a:ext>
            </a:extLst>
          </p:cNvPr>
          <p:cNvSpPr>
            <a:spLocks noGrp="1"/>
          </p:cNvSpPr>
          <p:nvPr>
            <p:ph idx="1"/>
          </p:nvPr>
        </p:nvSpPr>
        <p:spPr>
          <a:xfrm>
            <a:off x="838199" y="1531881"/>
            <a:ext cx="10515600" cy="4351338"/>
          </a:xfrm>
        </p:spPr>
        <p:txBody>
          <a:bodyPr/>
          <a:lstStyle/>
          <a:p>
            <a:r>
              <a:rPr lang="en-US" dirty="0"/>
              <a:t>“Small Minnow”, torpedo-shaped</a:t>
            </a:r>
          </a:p>
          <a:p>
            <a:r>
              <a:rPr lang="en-US" dirty="0"/>
              <a:t>Grazer/Collector</a:t>
            </a:r>
          </a:p>
          <a:p>
            <a:r>
              <a:rPr lang="en-US" dirty="0"/>
              <a:t>Swimmer/Clinger</a:t>
            </a:r>
          </a:p>
          <a:p>
            <a:r>
              <a:rPr lang="en-US" dirty="0"/>
              <a:t>Short body, 3-12mm</a:t>
            </a:r>
          </a:p>
          <a:p>
            <a:r>
              <a:rPr lang="en-US" dirty="0"/>
              <a:t>Three tails, but center tail shortened</a:t>
            </a:r>
          </a:p>
        </p:txBody>
      </p:sp>
      <p:pic>
        <p:nvPicPr>
          <p:cNvPr id="5" name="Picture 4">
            <a:extLst>
              <a:ext uri="{FF2B5EF4-FFF2-40B4-BE49-F238E27FC236}">
                <a16:creationId xmlns:a16="http://schemas.microsoft.com/office/drawing/2014/main" id="{4F51DF59-EEAD-59D5-2682-1EAD3E2DB93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7514813" y="2390404"/>
            <a:ext cx="5518095" cy="3086064"/>
          </a:xfrm>
          <a:prstGeom prst="rect">
            <a:avLst/>
          </a:prstGeom>
        </p:spPr>
      </p:pic>
      <p:pic>
        <p:nvPicPr>
          <p:cNvPr id="6" name="Picture 5">
            <a:extLst>
              <a:ext uri="{FF2B5EF4-FFF2-40B4-BE49-F238E27FC236}">
                <a16:creationId xmlns:a16="http://schemas.microsoft.com/office/drawing/2014/main" id="{B1A02256-EE96-29C1-B297-4C7815A49A50}"/>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2515610" y="4499036"/>
            <a:ext cx="3864079" cy="2193448"/>
          </a:xfrm>
          <a:prstGeom prst="rect">
            <a:avLst/>
          </a:prstGeom>
        </p:spPr>
      </p:pic>
      <p:sp>
        <p:nvSpPr>
          <p:cNvPr id="4" name="TextBox 3">
            <a:extLst>
              <a:ext uri="{FF2B5EF4-FFF2-40B4-BE49-F238E27FC236}">
                <a16:creationId xmlns:a16="http://schemas.microsoft.com/office/drawing/2014/main" id="{7C3392EF-6E56-2C21-1E6F-4778295F8834}"/>
              </a:ext>
            </a:extLst>
          </p:cNvPr>
          <p:cNvSpPr txBox="1"/>
          <p:nvPr/>
        </p:nvSpPr>
        <p:spPr>
          <a:xfrm>
            <a:off x="4742743" y="1174388"/>
            <a:ext cx="1350050" cy="369332"/>
          </a:xfrm>
          <a:prstGeom prst="rect">
            <a:avLst/>
          </a:prstGeom>
          <a:noFill/>
        </p:spPr>
        <p:txBody>
          <a:bodyPr wrap="none" rtlCol="0">
            <a:spAutoFit/>
          </a:bodyPr>
          <a:lstStyle/>
          <a:p>
            <a:r>
              <a:rPr lang="en-US" dirty="0"/>
              <a:t>“BEE-</a:t>
            </a:r>
            <a:r>
              <a:rPr lang="en-US" dirty="0" err="1"/>
              <a:t>ti</a:t>
            </a:r>
            <a:r>
              <a:rPr lang="en-US" dirty="0"/>
              <a:t>-dee”</a:t>
            </a:r>
          </a:p>
        </p:txBody>
      </p:sp>
    </p:spTree>
    <p:extLst>
      <p:ext uri="{BB962C8B-B14F-4D97-AF65-F5344CB8AC3E}">
        <p14:creationId xmlns:p14="http://schemas.microsoft.com/office/powerpoint/2010/main" val="3946405184"/>
      </p:ext>
    </p:extLst>
  </p:cSld>
  <p:clrMapOvr>
    <a:masterClrMapping/>
  </p:clrMapOvr>
  <p:extLst>
    <p:ext uri="{6950BFC3-D8DA-4A85-94F7-54DA5524770B}">
      <p188:commentRel xmlns:p188="http://schemas.microsoft.com/office/powerpoint/2018/8/main" r:id="rId3"/>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C78C2E6-88E9-75AE-CBD5-CC58F097DE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1430"/>
            <a:ext cx="12192000" cy="6857999"/>
          </a:xfrm>
          <a:prstGeom prst="rect">
            <a:avLst/>
          </a:prstGeom>
        </p:spPr>
      </p:pic>
      <p:sp>
        <p:nvSpPr>
          <p:cNvPr id="2" name="Title 1">
            <a:extLst>
              <a:ext uri="{FF2B5EF4-FFF2-40B4-BE49-F238E27FC236}">
                <a16:creationId xmlns:a16="http://schemas.microsoft.com/office/drawing/2014/main" id="{1DDDD81F-1171-B84C-349C-89C0B50F423B}"/>
              </a:ext>
            </a:extLst>
          </p:cNvPr>
          <p:cNvSpPr>
            <a:spLocks noGrp="1"/>
          </p:cNvSpPr>
          <p:nvPr>
            <p:ph type="title"/>
          </p:nvPr>
        </p:nvSpPr>
        <p:spPr/>
        <p:txBody>
          <a:bodyPr/>
          <a:lstStyle/>
          <a:p>
            <a:pPr algn="ctr"/>
            <a:r>
              <a:rPr lang="en-US" dirty="0"/>
              <a:t>Family: </a:t>
            </a:r>
            <a:r>
              <a:rPr lang="en-US" dirty="0" err="1"/>
              <a:t>Isonychiidae</a:t>
            </a:r>
            <a:endParaRPr lang="en-US" dirty="0"/>
          </a:p>
        </p:txBody>
      </p:sp>
      <p:sp>
        <p:nvSpPr>
          <p:cNvPr id="3" name="Content Placeholder 2">
            <a:extLst>
              <a:ext uri="{FF2B5EF4-FFF2-40B4-BE49-F238E27FC236}">
                <a16:creationId xmlns:a16="http://schemas.microsoft.com/office/drawing/2014/main" id="{D5321789-6637-0999-1847-7E23357D0CF2}"/>
              </a:ext>
            </a:extLst>
          </p:cNvPr>
          <p:cNvSpPr>
            <a:spLocks noGrp="1"/>
          </p:cNvSpPr>
          <p:nvPr>
            <p:ph idx="1"/>
          </p:nvPr>
        </p:nvSpPr>
        <p:spPr/>
        <p:txBody>
          <a:bodyPr/>
          <a:lstStyle/>
          <a:p>
            <a:r>
              <a:rPr lang="en-US" dirty="0"/>
              <a:t>“Brush-legged”</a:t>
            </a:r>
          </a:p>
          <a:p>
            <a:r>
              <a:rPr lang="en-US" dirty="0"/>
              <a:t>Look like larger </a:t>
            </a:r>
            <a:r>
              <a:rPr lang="en-US" i="1" dirty="0" err="1"/>
              <a:t>Baetidae</a:t>
            </a:r>
            <a:r>
              <a:rPr lang="en-US" i="1" dirty="0"/>
              <a:t> </a:t>
            </a:r>
            <a:r>
              <a:rPr lang="en-US" dirty="0"/>
              <a:t>with</a:t>
            </a:r>
            <a:r>
              <a:rPr lang="en-US" i="1" dirty="0"/>
              <a:t> </a:t>
            </a:r>
            <a:r>
              <a:rPr lang="en-US" dirty="0"/>
              <a:t>long hair on inner forelegs</a:t>
            </a:r>
          </a:p>
          <a:p>
            <a:r>
              <a:rPr lang="en-US" dirty="0"/>
              <a:t>Swimmer/Clinger</a:t>
            </a:r>
          </a:p>
          <a:p>
            <a:r>
              <a:rPr lang="en-US" dirty="0"/>
              <a:t>Filter feeder/Predator</a:t>
            </a:r>
          </a:p>
          <a:p>
            <a:r>
              <a:rPr lang="en-US" dirty="0"/>
              <a:t>Prefer fast-flowing habitat</a:t>
            </a:r>
          </a:p>
        </p:txBody>
      </p:sp>
      <p:pic>
        <p:nvPicPr>
          <p:cNvPr id="5" name="Picture 4">
            <a:extLst>
              <a:ext uri="{FF2B5EF4-FFF2-40B4-BE49-F238E27FC236}">
                <a16:creationId xmlns:a16="http://schemas.microsoft.com/office/drawing/2014/main" id="{C9A03364-D23E-5C5F-4546-404CE1310FE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6324524" y="2717401"/>
            <a:ext cx="3546950" cy="4003998"/>
          </a:xfrm>
          <a:prstGeom prst="rect">
            <a:avLst/>
          </a:prstGeom>
        </p:spPr>
      </p:pic>
      <p:sp>
        <p:nvSpPr>
          <p:cNvPr id="4" name="TextBox 3">
            <a:extLst>
              <a:ext uri="{FF2B5EF4-FFF2-40B4-BE49-F238E27FC236}">
                <a16:creationId xmlns:a16="http://schemas.microsoft.com/office/drawing/2014/main" id="{46C75DDA-6F8C-2DA7-7EED-CD7C8419522D}"/>
              </a:ext>
            </a:extLst>
          </p:cNvPr>
          <p:cNvSpPr txBox="1"/>
          <p:nvPr/>
        </p:nvSpPr>
        <p:spPr>
          <a:xfrm>
            <a:off x="5863590" y="1204159"/>
            <a:ext cx="2050561" cy="369332"/>
          </a:xfrm>
          <a:prstGeom prst="rect">
            <a:avLst/>
          </a:prstGeom>
          <a:noFill/>
        </p:spPr>
        <p:txBody>
          <a:bodyPr wrap="none" rtlCol="0">
            <a:spAutoFit/>
          </a:bodyPr>
          <a:lstStyle/>
          <a:p>
            <a:r>
              <a:rPr lang="en-US" dirty="0"/>
              <a:t>“iso-nick-KEY-</a:t>
            </a:r>
            <a:r>
              <a:rPr lang="en-US" dirty="0" err="1"/>
              <a:t>i</a:t>
            </a:r>
            <a:r>
              <a:rPr lang="en-US" dirty="0"/>
              <a:t>-dee”</a:t>
            </a:r>
          </a:p>
        </p:txBody>
      </p:sp>
    </p:spTree>
    <p:extLst>
      <p:ext uri="{BB962C8B-B14F-4D97-AF65-F5344CB8AC3E}">
        <p14:creationId xmlns:p14="http://schemas.microsoft.com/office/powerpoint/2010/main" val="37613300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EB57C27-E8DF-A833-A97B-0B4E77EA1C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BC006434-9D88-1419-10A2-E470544752E8}"/>
              </a:ext>
            </a:extLst>
          </p:cNvPr>
          <p:cNvSpPr>
            <a:spLocks noGrp="1"/>
          </p:cNvSpPr>
          <p:nvPr>
            <p:ph type="title"/>
          </p:nvPr>
        </p:nvSpPr>
        <p:spPr>
          <a:xfrm>
            <a:off x="838199" y="365125"/>
            <a:ext cx="8557587" cy="1325563"/>
          </a:xfrm>
        </p:spPr>
        <p:txBody>
          <a:bodyPr/>
          <a:lstStyle/>
          <a:p>
            <a:pPr algn="ctr"/>
            <a:r>
              <a:rPr lang="en-US" dirty="0"/>
              <a:t>Family: </a:t>
            </a:r>
            <a:r>
              <a:rPr lang="en-US" i="1" dirty="0" err="1"/>
              <a:t>Heptageniidae</a:t>
            </a:r>
            <a:endParaRPr lang="en-US" i="1" dirty="0"/>
          </a:p>
        </p:txBody>
      </p:sp>
      <p:sp>
        <p:nvSpPr>
          <p:cNvPr id="3" name="Content Placeholder 2">
            <a:extLst>
              <a:ext uri="{FF2B5EF4-FFF2-40B4-BE49-F238E27FC236}">
                <a16:creationId xmlns:a16="http://schemas.microsoft.com/office/drawing/2014/main" id="{5D13E0D8-CE60-F9EF-4D7B-092B198C0B1D}"/>
              </a:ext>
            </a:extLst>
          </p:cNvPr>
          <p:cNvSpPr>
            <a:spLocks noGrp="1"/>
          </p:cNvSpPr>
          <p:nvPr>
            <p:ph idx="1"/>
          </p:nvPr>
        </p:nvSpPr>
        <p:spPr>
          <a:xfrm>
            <a:off x="838200" y="1825625"/>
            <a:ext cx="8557588" cy="4351338"/>
          </a:xfrm>
        </p:spPr>
        <p:txBody>
          <a:bodyPr>
            <a:normAutofit/>
          </a:bodyPr>
          <a:lstStyle/>
          <a:p>
            <a:r>
              <a:rPr lang="en-US" dirty="0"/>
              <a:t>“Flat-Headed”, eyes visible from above</a:t>
            </a:r>
          </a:p>
          <a:p>
            <a:r>
              <a:rPr lang="en-US" dirty="0"/>
              <a:t>11 genera/ &gt;100 species</a:t>
            </a:r>
          </a:p>
          <a:p>
            <a:r>
              <a:rPr lang="en-US" dirty="0"/>
              <a:t>5-20mm body length, sprawling legs with thick “femur”</a:t>
            </a:r>
          </a:p>
          <a:p>
            <a:r>
              <a:rPr lang="en-US" dirty="0"/>
              <a:t>Grazer/Collector</a:t>
            </a:r>
          </a:p>
          <a:p>
            <a:r>
              <a:rPr lang="en-US" dirty="0"/>
              <a:t>Clingers</a:t>
            </a:r>
          </a:p>
          <a:p>
            <a:r>
              <a:rPr lang="en-US" dirty="0"/>
              <a:t>Positive thigmotaxis – instinct to contact solid surface, even if the only surface is another mayfly</a:t>
            </a:r>
          </a:p>
          <a:p>
            <a:endParaRPr lang="en-US" dirty="0"/>
          </a:p>
        </p:txBody>
      </p:sp>
      <p:pic>
        <p:nvPicPr>
          <p:cNvPr id="6" name="Picture 5">
            <a:extLst>
              <a:ext uri="{FF2B5EF4-FFF2-40B4-BE49-F238E27FC236}">
                <a16:creationId xmlns:a16="http://schemas.microsoft.com/office/drawing/2014/main" id="{6C08A3AC-57D5-FBF5-3AC2-2D9F34B4A12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a:off x="7362265" y="2183294"/>
            <a:ext cx="6558458" cy="2491411"/>
          </a:xfrm>
          <a:prstGeom prst="rect">
            <a:avLst/>
          </a:prstGeom>
        </p:spPr>
      </p:pic>
      <p:sp>
        <p:nvSpPr>
          <p:cNvPr id="4" name="TextBox 3">
            <a:extLst>
              <a:ext uri="{FF2B5EF4-FFF2-40B4-BE49-F238E27FC236}">
                <a16:creationId xmlns:a16="http://schemas.microsoft.com/office/drawing/2014/main" id="{31345657-86CA-D62D-E334-3AC34BEA1C50}"/>
              </a:ext>
            </a:extLst>
          </p:cNvPr>
          <p:cNvSpPr txBox="1"/>
          <p:nvPr/>
        </p:nvSpPr>
        <p:spPr>
          <a:xfrm>
            <a:off x="4690109" y="1204159"/>
            <a:ext cx="2517099" cy="369332"/>
          </a:xfrm>
          <a:prstGeom prst="rect">
            <a:avLst/>
          </a:prstGeom>
          <a:noFill/>
        </p:spPr>
        <p:txBody>
          <a:bodyPr wrap="none" rtlCol="0">
            <a:spAutoFit/>
          </a:bodyPr>
          <a:lstStyle/>
          <a:p>
            <a:r>
              <a:rPr lang="en-US" dirty="0"/>
              <a:t>“hep-ta-gen-KNEE-</a:t>
            </a:r>
            <a:r>
              <a:rPr lang="en-US" dirty="0" err="1"/>
              <a:t>i</a:t>
            </a:r>
            <a:r>
              <a:rPr lang="en-US" dirty="0"/>
              <a:t>-dee”</a:t>
            </a:r>
          </a:p>
        </p:txBody>
      </p:sp>
    </p:spTree>
    <p:extLst>
      <p:ext uri="{BB962C8B-B14F-4D97-AF65-F5344CB8AC3E}">
        <p14:creationId xmlns:p14="http://schemas.microsoft.com/office/powerpoint/2010/main" val="29649224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5048E62-8F62-4770-8DCC-61287C2731B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2" name="Title 1">
            <a:extLst>
              <a:ext uri="{FF2B5EF4-FFF2-40B4-BE49-F238E27FC236}">
                <a16:creationId xmlns:a16="http://schemas.microsoft.com/office/drawing/2014/main" id="{BC006434-9D88-1419-10A2-E470544752E8}"/>
              </a:ext>
            </a:extLst>
          </p:cNvPr>
          <p:cNvSpPr>
            <a:spLocks noGrp="1"/>
          </p:cNvSpPr>
          <p:nvPr>
            <p:ph type="title"/>
          </p:nvPr>
        </p:nvSpPr>
        <p:spPr>
          <a:xfrm>
            <a:off x="838199" y="525780"/>
            <a:ext cx="10787063" cy="1164908"/>
          </a:xfrm>
        </p:spPr>
        <p:txBody>
          <a:bodyPr/>
          <a:lstStyle/>
          <a:p>
            <a:pPr algn="ctr"/>
            <a:r>
              <a:rPr lang="en-US" dirty="0"/>
              <a:t>Family: </a:t>
            </a:r>
            <a:r>
              <a:rPr lang="en-US" i="1" dirty="0"/>
              <a:t>Ephemeridae</a:t>
            </a:r>
          </a:p>
        </p:txBody>
      </p:sp>
      <p:sp>
        <p:nvSpPr>
          <p:cNvPr id="3" name="Content Placeholder 2">
            <a:extLst>
              <a:ext uri="{FF2B5EF4-FFF2-40B4-BE49-F238E27FC236}">
                <a16:creationId xmlns:a16="http://schemas.microsoft.com/office/drawing/2014/main" id="{5D13E0D8-CE60-F9EF-4D7B-092B198C0B1D}"/>
              </a:ext>
            </a:extLst>
          </p:cNvPr>
          <p:cNvSpPr>
            <a:spLocks noGrp="1"/>
          </p:cNvSpPr>
          <p:nvPr>
            <p:ph idx="1"/>
          </p:nvPr>
        </p:nvSpPr>
        <p:spPr>
          <a:xfrm>
            <a:off x="838200" y="1564521"/>
            <a:ext cx="10787062" cy="4166672"/>
          </a:xfrm>
        </p:spPr>
        <p:txBody>
          <a:bodyPr/>
          <a:lstStyle/>
          <a:p>
            <a:r>
              <a:rPr lang="en-US" dirty="0"/>
              <a:t>“Burrowing”, large mandibular tusks</a:t>
            </a:r>
          </a:p>
          <a:p>
            <a:r>
              <a:rPr lang="en-US" dirty="0"/>
              <a:t>Very common, especially in lakes, &gt; 50% biomass of invertebrates</a:t>
            </a:r>
          </a:p>
          <a:p>
            <a:r>
              <a:rPr lang="en-US" dirty="0"/>
              <a:t>10-32mm body length</a:t>
            </a:r>
          </a:p>
          <a:p>
            <a:r>
              <a:rPr lang="en-US" dirty="0"/>
              <a:t>Prefer silty/sandy substrates in slower water</a:t>
            </a:r>
          </a:p>
          <a:p>
            <a:r>
              <a:rPr lang="en-US" dirty="0"/>
              <a:t>“Fluffy” gills undulate to increase flow for oxygen</a:t>
            </a:r>
          </a:p>
          <a:p>
            <a:r>
              <a:rPr lang="en-US" dirty="0"/>
              <a:t>Filter feed through U-shaped burrow</a:t>
            </a:r>
          </a:p>
        </p:txBody>
      </p:sp>
      <p:pic>
        <p:nvPicPr>
          <p:cNvPr id="5" name="Picture 4">
            <a:extLst>
              <a:ext uri="{FF2B5EF4-FFF2-40B4-BE49-F238E27FC236}">
                <a16:creationId xmlns:a16="http://schemas.microsoft.com/office/drawing/2014/main" id="{C7C15F06-42BA-A24D-8778-9090991F0A8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840480" y="4602848"/>
            <a:ext cx="8068151" cy="2050047"/>
          </a:xfrm>
          <a:prstGeom prst="rect">
            <a:avLst/>
          </a:prstGeom>
        </p:spPr>
      </p:pic>
      <p:sp>
        <p:nvSpPr>
          <p:cNvPr id="4" name="TextBox 3">
            <a:extLst>
              <a:ext uri="{FF2B5EF4-FFF2-40B4-BE49-F238E27FC236}">
                <a16:creationId xmlns:a16="http://schemas.microsoft.com/office/drawing/2014/main" id="{B1322F07-0098-0E82-9CD0-A14D1851342E}"/>
              </a:ext>
            </a:extLst>
          </p:cNvPr>
          <p:cNvSpPr txBox="1"/>
          <p:nvPr/>
        </p:nvSpPr>
        <p:spPr>
          <a:xfrm>
            <a:off x="6586600" y="1239242"/>
            <a:ext cx="2038700" cy="369332"/>
          </a:xfrm>
          <a:prstGeom prst="rect">
            <a:avLst/>
          </a:prstGeom>
          <a:noFill/>
        </p:spPr>
        <p:txBody>
          <a:bodyPr wrap="none" rtlCol="0">
            <a:spAutoFit/>
          </a:bodyPr>
          <a:lstStyle/>
          <a:p>
            <a:r>
              <a:rPr lang="en-US" dirty="0"/>
              <a:t>“</a:t>
            </a:r>
            <a:r>
              <a:rPr lang="en-US" dirty="0" err="1"/>
              <a:t>ef</a:t>
            </a:r>
            <a:r>
              <a:rPr lang="en-US" dirty="0"/>
              <a:t>-ah-MARE-</a:t>
            </a:r>
            <a:r>
              <a:rPr lang="en-US" dirty="0" err="1"/>
              <a:t>i</a:t>
            </a:r>
            <a:r>
              <a:rPr lang="en-US" dirty="0"/>
              <a:t>-dee”</a:t>
            </a:r>
          </a:p>
        </p:txBody>
      </p:sp>
    </p:spTree>
    <p:extLst>
      <p:ext uri="{BB962C8B-B14F-4D97-AF65-F5344CB8AC3E}">
        <p14:creationId xmlns:p14="http://schemas.microsoft.com/office/powerpoint/2010/main" val="860459898"/>
      </p:ext>
    </p:extLst>
  </p:cSld>
  <p:clrMapOvr>
    <a:masterClrMapping/>
  </p:clrMapOvr>
  <p:extLst>
    <p:ext uri="{6950BFC3-D8DA-4A85-94F7-54DA5524770B}">
      <p188:commentRel xmlns:p188="http://schemas.microsoft.com/office/powerpoint/2018/8/main" r:id="rId3"/>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DAD25CC-2A56-3C6F-15ED-BB6811F8D68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BC006434-9D88-1419-10A2-E470544752E8}"/>
              </a:ext>
            </a:extLst>
          </p:cNvPr>
          <p:cNvSpPr>
            <a:spLocks noGrp="1"/>
          </p:cNvSpPr>
          <p:nvPr>
            <p:ph type="title"/>
          </p:nvPr>
        </p:nvSpPr>
        <p:spPr>
          <a:xfrm>
            <a:off x="838199" y="365125"/>
            <a:ext cx="7065089" cy="1325563"/>
          </a:xfrm>
        </p:spPr>
        <p:txBody>
          <a:bodyPr/>
          <a:lstStyle/>
          <a:p>
            <a:pPr algn="ctr"/>
            <a:r>
              <a:rPr lang="en-US" dirty="0"/>
              <a:t>Family: </a:t>
            </a:r>
            <a:r>
              <a:rPr lang="en-US" i="1" dirty="0" err="1"/>
              <a:t>Baetiscidae</a:t>
            </a:r>
            <a:endParaRPr lang="en-US" i="1" dirty="0"/>
          </a:p>
        </p:txBody>
      </p:sp>
      <p:sp>
        <p:nvSpPr>
          <p:cNvPr id="3" name="Content Placeholder 2">
            <a:extLst>
              <a:ext uri="{FF2B5EF4-FFF2-40B4-BE49-F238E27FC236}">
                <a16:creationId xmlns:a16="http://schemas.microsoft.com/office/drawing/2014/main" id="{5D13E0D8-CE60-F9EF-4D7B-092B198C0B1D}"/>
              </a:ext>
            </a:extLst>
          </p:cNvPr>
          <p:cNvSpPr>
            <a:spLocks noGrp="1"/>
          </p:cNvSpPr>
          <p:nvPr>
            <p:ph idx="1"/>
          </p:nvPr>
        </p:nvSpPr>
        <p:spPr>
          <a:xfrm>
            <a:off x="838200" y="1825625"/>
            <a:ext cx="7065088" cy="4351338"/>
          </a:xfrm>
        </p:spPr>
        <p:txBody>
          <a:bodyPr/>
          <a:lstStyle/>
          <a:p>
            <a:r>
              <a:rPr lang="en-US" dirty="0"/>
              <a:t>“Armored”</a:t>
            </a:r>
          </a:p>
          <a:p>
            <a:pPr lvl="1"/>
            <a:r>
              <a:rPr lang="en-US" dirty="0"/>
              <a:t>pronotum covers thorax and some of abdomen</a:t>
            </a:r>
          </a:p>
          <a:p>
            <a:r>
              <a:rPr lang="en-US" dirty="0"/>
              <a:t>Prefer silty stream bottoms</a:t>
            </a:r>
          </a:p>
          <a:p>
            <a:r>
              <a:rPr lang="en-US" dirty="0"/>
              <a:t>Proportionately shorter tails</a:t>
            </a:r>
          </a:p>
          <a:p>
            <a:r>
              <a:rPr lang="en-US" dirty="0"/>
              <a:t>Grazer/Collector</a:t>
            </a:r>
          </a:p>
          <a:p>
            <a:r>
              <a:rPr lang="en-US" dirty="0"/>
              <a:t>Clinger/Sprawler</a:t>
            </a:r>
          </a:p>
        </p:txBody>
      </p:sp>
      <p:pic>
        <p:nvPicPr>
          <p:cNvPr id="6" name="Picture 5">
            <a:extLst>
              <a:ext uri="{FF2B5EF4-FFF2-40B4-BE49-F238E27FC236}">
                <a16:creationId xmlns:a16="http://schemas.microsoft.com/office/drawing/2014/main" id="{84FDFA49-B752-C62B-12FB-59B311E28A1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7219452" y="2056467"/>
            <a:ext cx="5713432" cy="3468053"/>
          </a:xfrm>
          <a:prstGeom prst="rect">
            <a:avLst/>
          </a:prstGeom>
        </p:spPr>
      </p:pic>
      <p:sp>
        <p:nvSpPr>
          <p:cNvPr id="4" name="TextBox 3">
            <a:extLst>
              <a:ext uri="{FF2B5EF4-FFF2-40B4-BE49-F238E27FC236}">
                <a16:creationId xmlns:a16="http://schemas.microsoft.com/office/drawing/2014/main" id="{14660BE8-7A18-0A63-9F1B-8C1A9AE2964E}"/>
              </a:ext>
            </a:extLst>
          </p:cNvPr>
          <p:cNvSpPr txBox="1"/>
          <p:nvPr/>
        </p:nvSpPr>
        <p:spPr>
          <a:xfrm>
            <a:off x="4370743" y="1204159"/>
            <a:ext cx="1725152" cy="369332"/>
          </a:xfrm>
          <a:prstGeom prst="rect">
            <a:avLst/>
          </a:prstGeom>
          <a:noFill/>
        </p:spPr>
        <p:txBody>
          <a:bodyPr wrap="none" rtlCol="0">
            <a:spAutoFit/>
          </a:bodyPr>
          <a:lstStyle/>
          <a:p>
            <a:r>
              <a:rPr lang="en-US" dirty="0"/>
              <a:t>“bee-TISS-</a:t>
            </a:r>
            <a:r>
              <a:rPr lang="en-US" dirty="0" err="1"/>
              <a:t>i</a:t>
            </a:r>
            <a:r>
              <a:rPr lang="en-US" dirty="0"/>
              <a:t>-dee”</a:t>
            </a:r>
          </a:p>
        </p:txBody>
      </p:sp>
    </p:spTree>
    <p:extLst>
      <p:ext uri="{BB962C8B-B14F-4D97-AF65-F5344CB8AC3E}">
        <p14:creationId xmlns:p14="http://schemas.microsoft.com/office/powerpoint/2010/main" val="6205683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1D81287-1837-B285-B7BB-CA46810801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CCC8EF0C-3516-EFC6-7EA3-0994022F3D2E}"/>
              </a:ext>
            </a:extLst>
          </p:cNvPr>
          <p:cNvSpPr>
            <a:spLocks noGrp="1"/>
          </p:cNvSpPr>
          <p:nvPr>
            <p:ph type="title"/>
          </p:nvPr>
        </p:nvSpPr>
        <p:spPr>
          <a:xfrm>
            <a:off x="838200" y="491490"/>
            <a:ext cx="10515600" cy="1199198"/>
          </a:xfrm>
        </p:spPr>
        <p:txBody>
          <a:bodyPr/>
          <a:lstStyle/>
          <a:p>
            <a:pPr algn="ctr"/>
            <a:r>
              <a:rPr lang="en-US" i="1" dirty="0" err="1"/>
              <a:t>Trichoptera</a:t>
            </a:r>
            <a:r>
              <a:rPr lang="en-US" dirty="0"/>
              <a:t> - Caddisflies</a:t>
            </a:r>
          </a:p>
        </p:txBody>
      </p:sp>
      <p:sp>
        <p:nvSpPr>
          <p:cNvPr id="3" name="Content Placeholder 2">
            <a:extLst>
              <a:ext uri="{FF2B5EF4-FFF2-40B4-BE49-F238E27FC236}">
                <a16:creationId xmlns:a16="http://schemas.microsoft.com/office/drawing/2014/main" id="{113BE97F-6B16-6297-F966-D2EE9BA1F0E5}"/>
              </a:ext>
            </a:extLst>
          </p:cNvPr>
          <p:cNvSpPr>
            <a:spLocks noGrp="1"/>
          </p:cNvSpPr>
          <p:nvPr>
            <p:ph idx="1"/>
          </p:nvPr>
        </p:nvSpPr>
        <p:spPr>
          <a:xfrm>
            <a:off x="838200" y="1942838"/>
            <a:ext cx="10515600" cy="4084511"/>
          </a:xfrm>
        </p:spPr>
        <p:txBody>
          <a:bodyPr>
            <a:normAutofit fontScale="85000" lnSpcReduction="10000"/>
          </a:bodyPr>
          <a:lstStyle/>
          <a:p>
            <a:r>
              <a:rPr lang="en-US" dirty="0"/>
              <a:t>Largest insect order </a:t>
            </a:r>
            <a:r>
              <a:rPr lang="en-US" i="1" dirty="0"/>
              <a:t>with all aquatic larvae</a:t>
            </a:r>
          </a:p>
          <a:p>
            <a:pPr lvl="1"/>
            <a:r>
              <a:rPr lang="en-US" dirty="0"/>
              <a:t>10K species worldwide, 21 families/1,400 species in N. America</a:t>
            </a:r>
          </a:p>
          <a:p>
            <a:r>
              <a:rPr lang="en-US" dirty="0"/>
              <a:t>Diverse habitat preferences</a:t>
            </a:r>
          </a:p>
          <a:p>
            <a:r>
              <a:rPr lang="en-US" dirty="0"/>
              <a:t>Complete metamorphosis</a:t>
            </a:r>
          </a:p>
          <a:p>
            <a:r>
              <a:rPr lang="en-US" dirty="0"/>
              <a:t>Short adult life, ~1 month</a:t>
            </a:r>
          </a:p>
          <a:p>
            <a:r>
              <a:rPr lang="en-US" dirty="0"/>
              <a:t>All except 1 family uses silk (</a:t>
            </a:r>
            <a:r>
              <a:rPr lang="en-US" i="1" dirty="0" err="1"/>
              <a:t>cadaz</a:t>
            </a:r>
            <a:r>
              <a:rPr lang="en-US" dirty="0"/>
              <a:t> 15</a:t>
            </a:r>
            <a:r>
              <a:rPr lang="en-US" baseline="30000" dirty="0"/>
              <a:t>th</a:t>
            </a:r>
            <a:r>
              <a:rPr lang="en-US" dirty="0"/>
              <a:t> century English for “yarn” or “ribbon”)</a:t>
            </a:r>
          </a:p>
          <a:p>
            <a:pPr lvl="1"/>
            <a:r>
              <a:rPr lang="en-US" dirty="0"/>
              <a:t>Anchor</a:t>
            </a:r>
          </a:p>
          <a:p>
            <a:pPr lvl="1"/>
            <a:r>
              <a:rPr lang="en-US" dirty="0"/>
              <a:t>Case building</a:t>
            </a:r>
          </a:p>
          <a:p>
            <a:pPr lvl="1"/>
            <a:r>
              <a:rPr lang="en-US" dirty="0"/>
              <a:t>Camouflage</a:t>
            </a:r>
          </a:p>
          <a:p>
            <a:pPr lvl="1"/>
            <a:r>
              <a:rPr lang="en-US" dirty="0"/>
              <a:t>Food collection</a:t>
            </a:r>
          </a:p>
          <a:p>
            <a:r>
              <a:rPr lang="en-US" dirty="0"/>
              <a:t>Most taxa are pollution sensitive</a:t>
            </a:r>
          </a:p>
          <a:p>
            <a:endParaRPr lang="en-US" dirty="0"/>
          </a:p>
        </p:txBody>
      </p:sp>
      <p:sp>
        <p:nvSpPr>
          <p:cNvPr id="4" name="Left Brace 3">
            <a:extLst>
              <a:ext uri="{FF2B5EF4-FFF2-40B4-BE49-F238E27FC236}">
                <a16:creationId xmlns:a16="http://schemas.microsoft.com/office/drawing/2014/main" id="{7F36F765-9DDB-1858-201F-9843FC5B97D8}"/>
              </a:ext>
            </a:extLst>
          </p:cNvPr>
          <p:cNvSpPr/>
          <p:nvPr/>
        </p:nvSpPr>
        <p:spPr>
          <a:xfrm rot="16200000">
            <a:off x="4540746" y="350462"/>
            <a:ext cx="312821" cy="2189747"/>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TextBox 4">
            <a:extLst>
              <a:ext uri="{FF2B5EF4-FFF2-40B4-BE49-F238E27FC236}">
                <a16:creationId xmlns:a16="http://schemas.microsoft.com/office/drawing/2014/main" id="{3CFE5720-1508-5BC0-BC1D-028E3AC231AD}"/>
              </a:ext>
            </a:extLst>
          </p:cNvPr>
          <p:cNvSpPr txBox="1"/>
          <p:nvPr/>
        </p:nvSpPr>
        <p:spPr>
          <a:xfrm>
            <a:off x="3658430" y="1506022"/>
            <a:ext cx="2077452" cy="369332"/>
          </a:xfrm>
          <a:prstGeom prst="rect">
            <a:avLst/>
          </a:prstGeom>
          <a:noFill/>
        </p:spPr>
        <p:txBody>
          <a:bodyPr wrap="square" rtlCol="0">
            <a:spAutoFit/>
          </a:bodyPr>
          <a:lstStyle/>
          <a:p>
            <a:pPr algn="ctr"/>
            <a:r>
              <a:rPr lang="en-US" dirty="0"/>
              <a:t>hair wings</a:t>
            </a:r>
          </a:p>
        </p:txBody>
      </p:sp>
    </p:spTree>
    <p:extLst>
      <p:ext uri="{BB962C8B-B14F-4D97-AF65-F5344CB8AC3E}">
        <p14:creationId xmlns:p14="http://schemas.microsoft.com/office/powerpoint/2010/main" val="16615289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F9E121C-6A02-B139-A476-86ECF2889DF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pic>
        <p:nvPicPr>
          <p:cNvPr id="5" name="Picture 4">
            <a:extLst>
              <a:ext uri="{FF2B5EF4-FFF2-40B4-BE49-F238E27FC236}">
                <a16:creationId xmlns:a16="http://schemas.microsoft.com/office/drawing/2014/main" id="{38D41F08-5A65-2795-4ABF-FAAA13C1B21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7143631" y="1905762"/>
            <a:ext cx="5015058" cy="4593995"/>
          </a:xfrm>
          <a:prstGeom prst="rect">
            <a:avLst/>
          </a:prstGeom>
        </p:spPr>
      </p:pic>
      <p:sp>
        <p:nvSpPr>
          <p:cNvPr id="2" name="Title 1">
            <a:extLst>
              <a:ext uri="{FF2B5EF4-FFF2-40B4-BE49-F238E27FC236}">
                <a16:creationId xmlns:a16="http://schemas.microsoft.com/office/drawing/2014/main" id="{5700D8F8-F16F-87B5-CC18-F216955EC69B}"/>
              </a:ext>
            </a:extLst>
          </p:cNvPr>
          <p:cNvSpPr>
            <a:spLocks noGrp="1"/>
          </p:cNvSpPr>
          <p:nvPr>
            <p:ph type="title"/>
          </p:nvPr>
        </p:nvSpPr>
        <p:spPr>
          <a:xfrm>
            <a:off x="838200" y="388621"/>
            <a:ext cx="10515600" cy="1302067"/>
          </a:xfrm>
        </p:spPr>
        <p:txBody>
          <a:bodyPr/>
          <a:lstStyle/>
          <a:p>
            <a:pPr algn="ctr"/>
            <a:r>
              <a:rPr lang="en-US" dirty="0"/>
              <a:t>Family: </a:t>
            </a:r>
            <a:r>
              <a:rPr lang="en-US" i="1" dirty="0" err="1"/>
              <a:t>Hydropsychidae</a:t>
            </a:r>
            <a:endParaRPr lang="en-US" i="1" dirty="0"/>
          </a:p>
        </p:txBody>
      </p:sp>
      <p:sp>
        <p:nvSpPr>
          <p:cNvPr id="3" name="Content Placeholder 2">
            <a:extLst>
              <a:ext uri="{FF2B5EF4-FFF2-40B4-BE49-F238E27FC236}">
                <a16:creationId xmlns:a16="http://schemas.microsoft.com/office/drawing/2014/main" id="{A87D391D-8C1A-8AD2-3937-B16F8B244E50}"/>
              </a:ext>
            </a:extLst>
          </p:cNvPr>
          <p:cNvSpPr>
            <a:spLocks noGrp="1"/>
          </p:cNvSpPr>
          <p:nvPr>
            <p:ph idx="1"/>
          </p:nvPr>
        </p:nvSpPr>
        <p:spPr>
          <a:xfrm>
            <a:off x="838200" y="1825625"/>
            <a:ext cx="6667500" cy="4351338"/>
          </a:xfrm>
        </p:spPr>
        <p:txBody>
          <a:bodyPr/>
          <a:lstStyle/>
          <a:p>
            <a:r>
              <a:rPr lang="en-US" dirty="0"/>
              <a:t>“Common </a:t>
            </a:r>
            <a:r>
              <a:rPr lang="en-US" dirty="0" err="1"/>
              <a:t>Netspinner</a:t>
            </a:r>
            <a:r>
              <a:rPr lang="en-US" dirty="0"/>
              <a:t>”</a:t>
            </a:r>
          </a:p>
          <a:p>
            <a:r>
              <a:rPr lang="en-US" dirty="0"/>
              <a:t>13 genera, 155 species in U.S.</a:t>
            </a:r>
          </a:p>
          <a:p>
            <a:r>
              <a:rPr lang="en-US" dirty="0"/>
              <a:t>Prefer course substrate (clinger)</a:t>
            </a:r>
          </a:p>
          <a:p>
            <a:r>
              <a:rPr lang="en-US" dirty="0"/>
              <a:t>3 thorax plates (saddles), “hairbrush” gills below abdomen and tail hooks</a:t>
            </a:r>
          </a:p>
          <a:p>
            <a:r>
              <a:rPr lang="en-US" dirty="0"/>
              <a:t>Collector/Filterer</a:t>
            </a:r>
          </a:p>
          <a:p>
            <a:pPr lvl="1"/>
            <a:r>
              <a:rPr lang="en-US" dirty="0"/>
              <a:t>Entrance to stationary shelter has silken net that catches detritus in current</a:t>
            </a:r>
          </a:p>
        </p:txBody>
      </p:sp>
      <p:sp>
        <p:nvSpPr>
          <p:cNvPr id="4" name="TextBox 3">
            <a:extLst>
              <a:ext uri="{FF2B5EF4-FFF2-40B4-BE49-F238E27FC236}">
                <a16:creationId xmlns:a16="http://schemas.microsoft.com/office/drawing/2014/main" id="{2C800913-5F85-1812-E95F-09B241DD2B0B}"/>
              </a:ext>
            </a:extLst>
          </p:cNvPr>
          <p:cNvSpPr txBox="1"/>
          <p:nvPr/>
        </p:nvSpPr>
        <p:spPr>
          <a:xfrm>
            <a:off x="6270907" y="1280477"/>
            <a:ext cx="1955472" cy="369332"/>
          </a:xfrm>
          <a:prstGeom prst="rect">
            <a:avLst/>
          </a:prstGeom>
          <a:noFill/>
        </p:spPr>
        <p:txBody>
          <a:bodyPr wrap="none" rtlCol="0">
            <a:spAutoFit/>
          </a:bodyPr>
          <a:lstStyle/>
          <a:p>
            <a:r>
              <a:rPr lang="en-US" dirty="0"/>
              <a:t>“hi-</a:t>
            </a:r>
            <a:r>
              <a:rPr lang="en-US" dirty="0" err="1"/>
              <a:t>dro</a:t>
            </a:r>
            <a:r>
              <a:rPr lang="en-US" dirty="0"/>
              <a:t>-SIKE-</a:t>
            </a:r>
            <a:r>
              <a:rPr lang="en-US" dirty="0" err="1"/>
              <a:t>i</a:t>
            </a:r>
            <a:r>
              <a:rPr lang="en-US" dirty="0"/>
              <a:t>-dee”</a:t>
            </a:r>
          </a:p>
        </p:txBody>
      </p:sp>
    </p:spTree>
    <p:extLst>
      <p:ext uri="{BB962C8B-B14F-4D97-AF65-F5344CB8AC3E}">
        <p14:creationId xmlns:p14="http://schemas.microsoft.com/office/powerpoint/2010/main" val="31493709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67AD6E9-FEA5-CCDC-4836-1FF0BEE0E6C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C877A9E1-AAEA-581E-8ED7-EBE88CEFABE6}"/>
              </a:ext>
            </a:extLst>
          </p:cNvPr>
          <p:cNvSpPr>
            <a:spLocks noGrp="1"/>
          </p:cNvSpPr>
          <p:nvPr>
            <p:ph type="title"/>
          </p:nvPr>
        </p:nvSpPr>
        <p:spPr>
          <a:xfrm>
            <a:off x="1346218" y="410845"/>
            <a:ext cx="7247019" cy="1325563"/>
          </a:xfrm>
        </p:spPr>
        <p:txBody>
          <a:bodyPr/>
          <a:lstStyle/>
          <a:p>
            <a:pPr algn="ctr"/>
            <a:r>
              <a:rPr lang="en-US" dirty="0"/>
              <a:t>Family: </a:t>
            </a:r>
            <a:r>
              <a:rPr lang="en-US" i="1" dirty="0" err="1"/>
              <a:t>Philopotamidae</a:t>
            </a:r>
            <a:endParaRPr lang="en-US" i="1" dirty="0"/>
          </a:p>
        </p:txBody>
      </p:sp>
      <p:sp>
        <p:nvSpPr>
          <p:cNvPr id="3" name="Content Placeholder 2">
            <a:extLst>
              <a:ext uri="{FF2B5EF4-FFF2-40B4-BE49-F238E27FC236}">
                <a16:creationId xmlns:a16="http://schemas.microsoft.com/office/drawing/2014/main" id="{041E54A1-7333-AB88-D79C-E6A85F3052C0}"/>
              </a:ext>
            </a:extLst>
          </p:cNvPr>
          <p:cNvSpPr>
            <a:spLocks noGrp="1"/>
          </p:cNvSpPr>
          <p:nvPr>
            <p:ph idx="1"/>
          </p:nvPr>
        </p:nvSpPr>
        <p:spPr>
          <a:xfrm>
            <a:off x="838200" y="1540272"/>
            <a:ext cx="6916837" cy="4351338"/>
          </a:xfrm>
        </p:spPr>
        <p:txBody>
          <a:bodyPr/>
          <a:lstStyle/>
          <a:p>
            <a:r>
              <a:rPr lang="en-US" dirty="0"/>
              <a:t>“Finger-Net”</a:t>
            </a:r>
          </a:p>
          <a:p>
            <a:r>
              <a:rPr lang="en-US" dirty="0"/>
              <a:t>76 species in N. America</a:t>
            </a:r>
          </a:p>
          <a:p>
            <a:r>
              <a:rPr lang="en-US" dirty="0"/>
              <a:t>Prefers riffle habitat, very fine mesh nets underneath rocks (filter feeder)</a:t>
            </a:r>
          </a:p>
          <a:p>
            <a:r>
              <a:rPr lang="en-US" dirty="0"/>
              <a:t>Only 1 thorax plate with posterior dark line</a:t>
            </a:r>
          </a:p>
          <a:p>
            <a:r>
              <a:rPr lang="en-US" dirty="0"/>
              <a:t>Lacking abdominal gills</a:t>
            </a:r>
          </a:p>
          <a:p>
            <a:r>
              <a:rPr lang="en-US" dirty="0"/>
              <a:t>Most common genera (</a:t>
            </a:r>
            <a:r>
              <a:rPr lang="en-US" i="1" dirty="0" err="1"/>
              <a:t>Chimarra</a:t>
            </a:r>
            <a:r>
              <a:rPr lang="en-US" dirty="0"/>
              <a:t>) has very noticeable, asymmetric notch at front of head capsule </a:t>
            </a:r>
          </a:p>
        </p:txBody>
      </p:sp>
      <p:pic>
        <p:nvPicPr>
          <p:cNvPr id="5" name="Picture 4">
            <a:extLst>
              <a:ext uri="{FF2B5EF4-FFF2-40B4-BE49-F238E27FC236}">
                <a16:creationId xmlns:a16="http://schemas.microsoft.com/office/drawing/2014/main" id="{6655A577-6C32-B27F-E899-57B1145F364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8072430" y="771470"/>
            <a:ext cx="4236548" cy="3181429"/>
          </a:xfrm>
          <a:prstGeom prst="rect">
            <a:avLst/>
          </a:prstGeom>
        </p:spPr>
      </p:pic>
      <p:pic>
        <p:nvPicPr>
          <p:cNvPr id="6" name="Picture 5">
            <a:extLst>
              <a:ext uri="{FF2B5EF4-FFF2-40B4-BE49-F238E27FC236}">
                <a16:creationId xmlns:a16="http://schemas.microsoft.com/office/drawing/2014/main" id="{45C54182-E5B7-89B3-0E89-C96DE06E6BE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7957508" y="3811468"/>
            <a:ext cx="2600151" cy="3005093"/>
          </a:xfrm>
          <a:prstGeom prst="rect">
            <a:avLst/>
          </a:prstGeom>
        </p:spPr>
      </p:pic>
      <p:cxnSp>
        <p:nvCxnSpPr>
          <p:cNvPr id="10" name="Straight Arrow Connector 9">
            <a:extLst>
              <a:ext uri="{FF2B5EF4-FFF2-40B4-BE49-F238E27FC236}">
                <a16:creationId xmlns:a16="http://schemas.microsoft.com/office/drawing/2014/main" id="{A690E9B1-6F65-DB7B-0D0B-9284D2CA1381}"/>
              </a:ext>
            </a:extLst>
          </p:cNvPr>
          <p:cNvCxnSpPr>
            <a:cxnSpLocks/>
          </p:cNvCxnSpPr>
          <p:nvPr/>
        </p:nvCxnSpPr>
        <p:spPr>
          <a:xfrm flipH="1">
            <a:off x="9525965" y="4363656"/>
            <a:ext cx="127322" cy="850739"/>
          </a:xfrm>
          <a:prstGeom prst="straightConnector1">
            <a:avLst/>
          </a:prstGeom>
          <a:ln w="571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4" name="TextBox 3">
            <a:extLst>
              <a:ext uri="{FF2B5EF4-FFF2-40B4-BE49-F238E27FC236}">
                <a16:creationId xmlns:a16="http://schemas.microsoft.com/office/drawing/2014/main" id="{7F777BB1-A3BD-3DD4-1676-23CE756A60D8}"/>
              </a:ext>
            </a:extLst>
          </p:cNvPr>
          <p:cNvSpPr txBox="1"/>
          <p:nvPr/>
        </p:nvSpPr>
        <p:spPr>
          <a:xfrm>
            <a:off x="4732020" y="1213882"/>
            <a:ext cx="2353145" cy="369332"/>
          </a:xfrm>
          <a:prstGeom prst="rect">
            <a:avLst/>
          </a:prstGeom>
          <a:noFill/>
        </p:spPr>
        <p:txBody>
          <a:bodyPr wrap="none" rtlCol="0">
            <a:spAutoFit/>
          </a:bodyPr>
          <a:lstStyle/>
          <a:p>
            <a:r>
              <a:rPr lang="en-US" dirty="0"/>
              <a:t>“fill-oh-pot-TAM-</a:t>
            </a:r>
            <a:r>
              <a:rPr lang="en-US" dirty="0" err="1"/>
              <a:t>i</a:t>
            </a:r>
            <a:r>
              <a:rPr lang="en-US" dirty="0"/>
              <a:t>-dee”</a:t>
            </a:r>
          </a:p>
        </p:txBody>
      </p:sp>
    </p:spTree>
    <p:extLst>
      <p:ext uri="{BB962C8B-B14F-4D97-AF65-F5344CB8AC3E}">
        <p14:creationId xmlns:p14="http://schemas.microsoft.com/office/powerpoint/2010/main" val="3948604783"/>
      </p:ext>
    </p:extLst>
  </p:cSld>
  <p:clrMapOvr>
    <a:masterClrMapping/>
  </p:clrMapOvr>
  <p:extLst>
    <p:ext uri="{6950BFC3-D8DA-4A85-94F7-54DA5524770B}">
      <p188:commentRel xmlns:p188="http://schemas.microsoft.com/office/powerpoint/2018/8/main" r:id="rId2"/>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80472A3-D25A-133C-8B0A-0DB369DCE0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2B8E1178-A1C1-7C5C-9426-C742F66B181F}"/>
              </a:ext>
            </a:extLst>
          </p:cNvPr>
          <p:cNvSpPr>
            <a:spLocks noGrp="1"/>
          </p:cNvSpPr>
          <p:nvPr>
            <p:ph type="title"/>
          </p:nvPr>
        </p:nvSpPr>
        <p:spPr>
          <a:xfrm>
            <a:off x="0" y="408013"/>
            <a:ext cx="10515600" cy="1325563"/>
          </a:xfrm>
        </p:spPr>
        <p:txBody>
          <a:bodyPr/>
          <a:lstStyle/>
          <a:p>
            <a:pPr algn="ctr"/>
            <a:r>
              <a:rPr lang="en-US" dirty="0"/>
              <a:t>Family: </a:t>
            </a:r>
            <a:r>
              <a:rPr lang="en-US" i="1" dirty="0" err="1"/>
              <a:t>Hydroptilidae</a:t>
            </a:r>
            <a:endParaRPr lang="en-US" i="1" dirty="0"/>
          </a:p>
        </p:txBody>
      </p:sp>
      <p:sp>
        <p:nvSpPr>
          <p:cNvPr id="3" name="Content Placeholder 2">
            <a:extLst>
              <a:ext uri="{FF2B5EF4-FFF2-40B4-BE49-F238E27FC236}">
                <a16:creationId xmlns:a16="http://schemas.microsoft.com/office/drawing/2014/main" id="{763BBDF0-5D4C-D6BB-65FD-2E62D9B8C74F}"/>
              </a:ext>
            </a:extLst>
          </p:cNvPr>
          <p:cNvSpPr>
            <a:spLocks noGrp="1"/>
          </p:cNvSpPr>
          <p:nvPr>
            <p:ph idx="1"/>
          </p:nvPr>
        </p:nvSpPr>
        <p:spPr>
          <a:xfrm>
            <a:off x="838200" y="1825625"/>
            <a:ext cx="7343274" cy="4351338"/>
          </a:xfrm>
        </p:spPr>
        <p:txBody>
          <a:bodyPr>
            <a:normAutofit lnSpcReduction="10000"/>
          </a:bodyPr>
          <a:lstStyle/>
          <a:p>
            <a:r>
              <a:rPr lang="en-US" dirty="0"/>
              <a:t>“Purse Casemaker” or “Micro Caddis”</a:t>
            </a:r>
          </a:p>
          <a:p>
            <a:r>
              <a:rPr lang="en-US" dirty="0"/>
              <a:t>Very small, &lt; ¼ inch</a:t>
            </a:r>
          </a:p>
          <a:p>
            <a:r>
              <a:rPr lang="en-US" dirty="0"/>
              <a:t>Prefers sandy substrate</a:t>
            </a:r>
          </a:p>
          <a:p>
            <a:r>
              <a:rPr lang="en-US" dirty="0"/>
              <a:t>Free-living until huge growth in 5</a:t>
            </a:r>
            <a:r>
              <a:rPr lang="en-US" baseline="30000" dirty="0"/>
              <a:t>th</a:t>
            </a:r>
            <a:r>
              <a:rPr lang="en-US" dirty="0"/>
              <a:t> instar</a:t>
            </a:r>
          </a:p>
          <a:p>
            <a:r>
              <a:rPr lang="en-US" dirty="0"/>
              <a:t>Distinctive purse-like case made of silk and sand</a:t>
            </a:r>
          </a:p>
          <a:p>
            <a:r>
              <a:rPr lang="en-US" dirty="0"/>
              <a:t>3 sclerotized thoracic segments</a:t>
            </a:r>
          </a:p>
          <a:p>
            <a:r>
              <a:rPr lang="en-US" dirty="0"/>
              <a:t>Lacks abdominal gills</a:t>
            </a:r>
          </a:p>
          <a:p>
            <a:r>
              <a:rPr lang="en-US" dirty="0"/>
              <a:t>Climber/Clinger</a:t>
            </a:r>
          </a:p>
          <a:p>
            <a:r>
              <a:rPr lang="en-US" dirty="0"/>
              <a:t>Grazer/Piercer Herbivore</a:t>
            </a:r>
          </a:p>
        </p:txBody>
      </p:sp>
      <p:pic>
        <p:nvPicPr>
          <p:cNvPr id="5" name="Picture 4">
            <a:extLst>
              <a:ext uri="{FF2B5EF4-FFF2-40B4-BE49-F238E27FC236}">
                <a16:creationId xmlns:a16="http://schemas.microsoft.com/office/drawing/2014/main" id="{DC52E12C-F8FE-099A-9BD8-41B334340CD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7542749" y="2379423"/>
            <a:ext cx="5740982" cy="2847977"/>
          </a:xfrm>
          <a:prstGeom prst="rect">
            <a:avLst/>
          </a:prstGeom>
        </p:spPr>
      </p:pic>
      <p:sp>
        <p:nvSpPr>
          <p:cNvPr id="4" name="TextBox 3">
            <a:extLst>
              <a:ext uri="{FF2B5EF4-FFF2-40B4-BE49-F238E27FC236}">
                <a16:creationId xmlns:a16="http://schemas.microsoft.com/office/drawing/2014/main" id="{F69693CE-703B-D51A-8C2F-30C19C11772E}"/>
              </a:ext>
            </a:extLst>
          </p:cNvPr>
          <p:cNvSpPr txBox="1"/>
          <p:nvPr/>
        </p:nvSpPr>
        <p:spPr>
          <a:xfrm>
            <a:off x="5135096" y="1243198"/>
            <a:ext cx="1921808" cy="369332"/>
          </a:xfrm>
          <a:prstGeom prst="rect">
            <a:avLst/>
          </a:prstGeom>
          <a:noFill/>
        </p:spPr>
        <p:txBody>
          <a:bodyPr wrap="none" rtlCol="0">
            <a:spAutoFit/>
          </a:bodyPr>
          <a:lstStyle/>
          <a:p>
            <a:r>
              <a:rPr lang="en-US" dirty="0"/>
              <a:t>“hi-</a:t>
            </a:r>
            <a:r>
              <a:rPr lang="en-US" dirty="0" err="1"/>
              <a:t>dro</a:t>
            </a:r>
            <a:r>
              <a:rPr lang="en-US" dirty="0"/>
              <a:t>-TILL-</a:t>
            </a:r>
            <a:r>
              <a:rPr lang="en-US" dirty="0" err="1"/>
              <a:t>i</a:t>
            </a:r>
            <a:r>
              <a:rPr lang="en-US" dirty="0"/>
              <a:t>-dee”</a:t>
            </a:r>
          </a:p>
        </p:txBody>
      </p:sp>
    </p:spTree>
    <p:extLst>
      <p:ext uri="{BB962C8B-B14F-4D97-AF65-F5344CB8AC3E}">
        <p14:creationId xmlns:p14="http://schemas.microsoft.com/office/powerpoint/2010/main" val="16453906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6F93A6-8ABB-C8BC-8349-DC90D81E64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2791D3EE-3954-154B-9CB1-FE6417382BF3}"/>
              </a:ext>
            </a:extLst>
          </p:cNvPr>
          <p:cNvSpPr>
            <a:spLocks noGrp="1"/>
          </p:cNvSpPr>
          <p:nvPr>
            <p:ph type="title"/>
          </p:nvPr>
        </p:nvSpPr>
        <p:spPr>
          <a:xfrm>
            <a:off x="319795" y="400472"/>
            <a:ext cx="10515600" cy="1325563"/>
          </a:xfrm>
        </p:spPr>
        <p:txBody>
          <a:bodyPr/>
          <a:lstStyle/>
          <a:p>
            <a:pPr algn="ctr"/>
            <a:r>
              <a:rPr lang="en-US" dirty="0"/>
              <a:t>Family: </a:t>
            </a:r>
            <a:r>
              <a:rPr lang="en-US" i="1" dirty="0" err="1"/>
              <a:t>Limnephilidae</a:t>
            </a:r>
            <a:endParaRPr lang="en-US" i="1" dirty="0"/>
          </a:p>
        </p:txBody>
      </p:sp>
      <p:sp>
        <p:nvSpPr>
          <p:cNvPr id="3" name="Content Placeholder 2">
            <a:extLst>
              <a:ext uri="{FF2B5EF4-FFF2-40B4-BE49-F238E27FC236}">
                <a16:creationId xmlns:a16="http://schemas.microsoft.com/office/drawing/2014/main" id="{978CB01B-AF36-3059-ED46-0F8B5B50D221}"/>
              </a:ext>
            </a:extLst>
          </p:cNvPr>
          <p:cNvSpPr>
            <a:spLocks noGrp="1"/>
          </p:cNvSpPr>
          <p:nvPr>
            <p:ph idx="1"/>
          </p:nvPr>
        </p:nvSpPr>
        <p:spPr>
          <a:xfrm>
            <a:off x="838200" y="1667656"/>
            <a:ext cx="10515600" cy="4061306"/>
          </a:xfrm>
        </p:spPr>
        <p:txBody>
          <a:bodyPr/>
          <a:lstStyle/>
          <a:p>
            <a:r>
              <a:rPr lang="en-US" dirty="0"/>
              <a:t>“Northern Casemaker”</a:t>
            </a:r>
          </a:p>
          <a:p>
            <a:r>
              <a:rPr lang="en-US" dirty="0"/>
              <a:t>Large, diverse family – 252 N. American species</a:t>
            </a:r>
          </a:p>
          <a:p>
            <a:r>
              <a:rPr lang="en-US" dirty="0"/>
              <a:t>“Hump” on first abdominal segment</a:t>
            </a:r>
          </a:p>
          <a:p>
            <a:r>
              <a:rPr lang="en-US" dirty="0"/>
              <a:t>Diverse habits &amp; feeding groups</a:t>
            </a:r>
          </a:p>
          <a:p>
            <a:r>
              <a:rPr lang="en-US" dirty="0"/>
              <a:t>Variety of case materials</a:t>
            </a:r>
          </a:p>
        </p:txBody>
      </p:sp>
      <p:pic>
        <p:nvPicPr>
          <p:cNvPr id="5" name="Picture 4">
            <a:extLst>
              <a:ext uri="{FF2B5EF4-FFF2-40B4-BE49-F238E27FC236}">
                <a16:creationId xmlns:a16="http://schemas.microsoft.com/office/drawing/2014/main" id="{69350CF5-A28D-416E-6188-D45273CCF3B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7539514" y="2160184"/>
            <a:ext cx="5686657" cy="2978725"/>
          </a:xfrm>
          <a:prstGeom prst="rect">
            <a:avLst/>
          </a:prstGeom>
        </p:spPr>
      </p:pic>
      <p:pic>
        <p:nvPicPr>
          <p:cNvPr id="7" name="Picture 6">
            <a:extLst>
              <a:ext uri="{FF2B5EF4-FFF2-40B4-BE49-F238E27FC236}">
                <a16:creationId xmlns:a16="http://schemas.microsoft.com/office/drawing/2014/main" id="{2A3504F4-A634-1AF4-E59C-245F708F38D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5465410" y="4477336"/>
            <a:ext cx="2705952" cy="1254430"/>
          </a:xfrm>
          <a:prstGeom prst="rect">
            <a:avLst/>
          </a:prstGeom>
        </p:spPr>
      </p:pic>
      <p:pic>
        <p:nvPicPr>
          <p:cNvPr id="9" name="Picture 8">
            <a:extLst>
              <a:ext uri="{FF2B5EF4-FFF2-40B4-BE49-F238E27FC236}">
                <a16:creationId xmlns:a16="http://schemas.microsoft.com/office/drawing/2014/main" id="{BBC2D0AD-0661-692A-B123-D9C22D1E6F6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6816565" y="4639815"/>
            <a:ext cx="2705951" cy="929474"/>
          </a:xfrm>
          <a:prstGeom prst="rect">
            <a:avLst/>
          </a:prstGeom>
        </p:spPr>
      </p:pic>
      <p:pic>
        <p:nvPicPr>
          <p:cNvPr id="11" name="Picture 10">
            <a:extLst>
              <a:ext uri="{FF2B5EF4-FFF2-40B4-BE49-F238E27FC236}">
                <a16:creationId xmlns:a16="http://schemas.microsoft.com/office/drawing/2014/main" id="{A2A76646-07C7-3E99-C936-2DA329E5D0C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5400000">
            <a:off x="4110616" y="4636175"/>
            <a:ext cx="2705951" cy="936753"/>
          </a:xfrm>
          <a:prstGeom prst="rect">
            <a:avLst/>
          </a:prstGeom>
        </p:spPr>
      </p:pic>
      <p:cxnSp>
        <p:nvCxnSpPr>
          <p:cNvPr id="6" name="Straight Arrow Connector 5">
            <a:extLst>
              <a:ext uri="{FF2B5EF4-FFF2-40B4-BE49-F238E27FC236}">
                <a16:creationId xmlns:a16="http://schemas.microsoft.com/office/drawing/2014/main" id="{A32AB6CE-1837-0627-362F-C67EE458ED45}"/>
              </a:ext>
            </a:extLst>
          </p:cNvPr>
          <p:cNvCxnSpPr/>
          <p:nvPr/>
        </p:nvCxnSpPr>
        <p:spPr>
          <a:xfrm>
            <a:off x="9090211" y="2832847"/>
            <a:ext cx="645459"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4" name="TextBox 3">
            <a:extLst>
              <a:ext uri="{FF2B5EF4-FFF2-40B4-BE49-F238E27FC236}">
                <a16:creationId xmlns:a16="http://schemas.microsoft.com/office/drawing/2014/main" id="{3DF8F1D8-9D34-FF36-2007-8FCB28E65139}"/>
              </a:ext>
            </a:extLst>
          </p:cNvPr>
          <p:cNvSpPr txBox="1"/>
          <p:nvPr/>
        </p:nvSpPr>
        <p:spPr>
          <a:xfrm>
            <a:off x="5786873" y="1298324"/>
            <a:ext cx="2069797" cy="369332"/>
          </a:xfrm>
          <a:prstGeom prst="rect">
            <a:avLst/>
          </a:prstGeom>
          <a:noFill/>
        </p:spPr>
        <p:txBody>
          <a:bodyPr wrap="none" rtlCol="0">
            <a:spAutoFit/>
          </a:bodyPr>
          <a:lstStyle/>
          <a:p>
            <a:r>
              <a:rPr lang="en-US" dirty="0"/>
              <a:t>“</a:t>
            </a:r>
            <a:r>
              <a:rPr lang="en-US" dirty="0" err="1"/>
              <a:t>lim</a:t>
            </a:r>
            <a:r>
              <a:rPr lang="en-US" dirty="0"/>
              <a:t>-</a:t>
            </a:r>
            <a:r>
              <a:rPr lang="en-US" dirty="0" err="1"/>
              <a:t>neh</a:t>
            </a:r>
            <a:r>
              <a:rPr lang="en-US" dirty="0"/>
              <a:t>-FILL-</a:t>
            </a:r>
            <a:r>
              <a:rPr lang="en-US" dirty="0" err="1"/>
              <a:t>i</a:t>
            </a:r>
            <a:r>
              <a:rPr lang="en-US" dirty="0"/>
              <a:t>-dee”</a:t>
            </a:r>
          </a:p>
        </p:txBody>
      </p:sp>
    </p:spTree>
    <p:extLst>
      <p:ext uri="{BB962C8B-B14F-4D97-AF65-F5344CB8AC3E}">
        <p14:creationId xmlns:p14="http://schemas.microsoft.com/office/powerpoint/2010/main" val="23287211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6F114E4-4AFB-A8C7-A8A8-9DEC4D3F6B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7BAC9F78-AFEC-5920-A224-EF7A2DF57B70}"/>
              </a:ext>
            </a:extLst>
          </p:cNvPr>
          <p:cNvSpPr>
            <a:spLocks noGrp="1"/>
          </p:cNvSpPr>
          <p:nvPr>
            <p:ph type="title"/>
          </p:nvPr>
        </p:nvSpPr>
        <p:spPr>
          <a:xfrm>
            <a:off x="0" y="402272"/>
            <a:ext cx="10515600" cy="1325563"/>
          </a:xfrm>
        </p:spPr>
        <p:txBody>
          <a:bodyPr/>
          <a:lstStyle/>
          <a:p>
            <a:pPr algn="ctr"/>
            <a:r>
              <a:rPr lang="en-US" dirty="0"/>
              <a:t>Family: </a:t>
            </a:r>
            <a:r>
              <a:rPr lang="en-US" i="1" dirty="0" err="1"/>
              <a:t>Leptoceridae</a:t>
            </a:r>
            <a:endParaRPr lang="en-US" i="1" dirty="0"/>
          </a:p>
        </p:txBody>
      </p:sp>
      <p:sp>
        <p:nvSpPr>
          <p:cNvPr id="3" name="Content Placeholder 2">
            <a:extLst>
              <a:ext uri="{FF2B5EF4-FFF2-40B4-BE49-F238E27FC236}">
                <a16:creationId xmlns:a16="http://schemas.microsoft.com/office/drawing/2014/main" id="{79EFC6C5-1332-1B21-0BC5-51A12EDC0DB5}"/>
              </a:ext>
            </a:extLst>
          </p:cNvPr>
          <p:cNvSpPr>
            <a:spLocks noGrp="1"/>
          </p:cNvSpPr>
          <p:nvPr>
            <p:ph idx="1"/>
          </p:nvPr>
        </p:nvSpPr>
        <p:spPr>
          <a:xfrm>
            <a:off x="838200" y="1539688"/>
            <a:ext cx="10515600" cy="4166672"/>
          </a:xfrm>
        </p:spPr>
        <p:txBody>
          <a:bodyPr/>
          <a:lstStyle/>
          <a:p>
            <a:r>
              <a:rPr lang="en-US" dirty="0"/>
              <a:t>“Long-horned Casemaker”</a:t>
            </a:r>
          </a:p>
          <a:p>
            <a:r>
              <a:rPr lang="en-US" dirty="0"/>
              <a:t>Diverse habitats &amp; case materials</a:t>
            </a:r>
          </a:p>
          <a:p>
            <a:r>
              <a:rPr lang="en-US" dirty="0"/>
              <a:t>Small bodied, 7-15mm, with noticeable antennae</a:t>
            </a:r>
          </a:p>
          <a:p>
            <a:r>
              <a:rPr lang="en-US" dirty="0"/>
              <a:t>Adult antennae longer than body, wings colorful</a:t>
            </a:r>
          </a:p>
          <a:p>
            <a:r>
              <a:rPr lang="en-US" dirty="0"/>
              <a:t>Diverse habits &amp; feeding groups</a:t>
            </a:r>
          </a:p>
        </p:txBody>
      </p:sp>
      <p:pic>
        <p:nvPicPr>
          <p:cNvPr id="5" name="Picture 4">
            <a:extLst>
              <a:ext uri="{FF2B5EF4-FFF2-40B4-BE49-F238E27FC236}">
                <a16:creationId xmlns:a16="http://schemas.microsoft.com/office/drawing/2014/main" id="{58A0DCC6-4342-A9F0-2764-112A8FBD9B9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3342274" y="3857545"/>
            <a:ext cx="2459952" cy="3047500"/>
          </a:xfrm>
          <a:prstGeom prst="rect">
            <a:avLst/>
          </a:prstGeom>
        </p:spPr>
      </p:pic>
      <p:pic>
        <p:nvPicPr>
          <p:cNvPr id="7" name="Picture 6">
            <a:extLst>
              <a:ext uri="{FF2B5EF4-FFF2-40B4-BE49-F238E27FC236}">
                <a16:creationId xmlns:a16="http://schemas.microsoft.com/office/drawing/2014/main" id="{A7E36E7F-7DB2-D0DA-0D80-BA7A5EF3757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7645165" y="2409339"/>
            <a:ext cx="5682800" cy="2721064"/>
          </a:xfrm>
          <a:prstGeom prst="rect">
            <a:avLst/>
          </a:prstGeom>
        </p:spPr>
      </p:pic>
      <p:sp>
        <p:nvSpPr>
          <p:cNvPr id="4" name="TextBox 3">
            <a:extLst>
              <a:ext uri="{FF2B5EF4-FFF2-40B4-BE49-F238E27FC236}">
                <a16:creationId xmlns:a16="http://schemas.microsoft.com/office/drawing/2014/main" id="{FED52F19-4FA1-2326-C739-0798F277FB3C}"/>
              </a:ext>
            </a:extLst>
          </p:cNvPr>
          <p:cNvSpPr txBox="1"/>
          <p:nvPr/>
        </p:nvSpPr>
        <p:spPr>
          <a:xfrm>
            <a:off x="5520690" y="1300860"/>
            <a:ext cx="2138021" cy="369332"/>
          </a:xfrm>
          <a:prstGeom prst="rect">
            <a:avLst/>
          </a:prstGeom>
          <a:noFill/>
        </p:spPr>
        <p:txBody>
          <a:bodyPr wrap="none" rtlCol="0">
            <a:spAutoFit/>
          </a:bodyPr>
          <a:lstStyle/>
          <a:p>
            <a:r>
              <a:rPr lang="en-US" dirty="0"/>
              <a:t>“</a:t>
            </a:r>
            <a:r>
              <a:rPr lang="en-US" dirty="0" err="1"/>
              <a:t>lep</a:t>
            </a:r>
            <a:r>
              <a:rPr lang="en-US" dirty="0"/>
              <a:t>-toe-SARE-</a:t>
            </a:r>
            <a:r>
              <a:rPr lang="en-US" dirty="0" err="1"/>
              <a:t>i</a:t>
            </a:r>
            <a:r>
              <a:rPr lang="en-US" dirty="0"/>
              <a:t>-dee”</a:t>
            </a:r>
          </a:p>
        </p:txBody>
      </p:sp>
    </p:spTree>
    <p:extLst>
      <p:ext uri="{BB962C8B-B14F-4D97-AF65-F5344CB8AC3E}">
        <p14:creationId xmlns:p14="http://schemas.microsoft.com/office/powerpoint/2010/main" val="1972817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51FE0D7-91F8-FB9B-D1A3-CC263B1DB9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98276A57-A9D0-6B2D-22DB-7F7A936EF53F}"/>
              </a:ext>
            </a:extLst>
          </p:cNvPr>
          <p:cNvSpPr>
            <a:spLocks noGrp="1"/>
          </p:cNvSpPr>
          <p:nvPr>
            <p:ph type="title"/>
          </p:nvPr>
        </p:nvSpPr>
        <p:spPr/>
        <p:txBody>
          <a:bodyPr/>
          <a:lstStyle/>
          <a:p>
            <a:pPr algn="ctr"/>
            <a:r>
              <a:rPr lang="en-US" dirty="0"/>
              <a:t>Family: </a:t>
            </a:r>
            <a:r>
              <a:rPr lang="en-US" i="1" dirty="0" err="1"/>
              <a:t>Brachycentridae</a:t>
            </a:r>
            <a:endParaRPr lang="en-US" i="1" dirty="0"/>
          </a:p>
        </p:txBody>
      </p:sp>
      <p:sp>
        <p:nvSpPr>
          <p:cNvPr id="3" name="Content Placeholder 2">
            <a:extLst>
              <a:ext uri="{FF2B5EF4-FFF2-40B4-BE49-F238E27FC236}">
                <a16:creationId xmlns:a16="http://schemas.microsoft.com/office/drawing/2014/main" id="{B4BC3B5D-8C05-3074-593B-559AB74EEF0B}"/>
              </a:ext>
            </a:extLst>
          </p:cNvPr>
          <p:cNvSpPr>
            <a:spLocks noGrp="1"/>
          </p:cNvSpPr>
          <p:nvPr>
            <p:ph idx="1"/>
          </p:nvPr>
        </p:nvSpPr>
        <p:spPr>
          <a:xfrm>
            <a:off x="838200" y="1690687"/>
            <a:ext cx="10515600" cy="4169485"/>
          </a:xfrm>
        </p:spPr>
        <p:txBody>
          <a:bodyPr/>
          <a:lstStyle/>
          <a:p>
            <a:r>
              <a:rPr lang="en-US" dirty="0"/>
              <a:t>“</a:t>
            </a:r>
            <a:r>
              <a:rPr lang="en-US" dirty="0" err="1"/>
              <a:t>Humpless</a:t>
            </a:r>
            <a:r>
              <a:rPr lang="en-US" dirty="0"/>
              <a:t> Casemaker”</a:t>
            </a:r>
          </a:p>
          <a:p>
            <a:r>
              <a:rPr lang="en-US" dirty="0"/>
              <a:t>Prefer riffle habitat (clinger)</a:t>
            </a:r>
          </a:p>
          <a:p>
            <a:r>
              <a:rPr lang="en-US" dirty="0"/>
              <a:t>Lacks hump on first abdominal segment</a:t>
            </a:r>
          </a:p>
          <a:p>
            <a:r>
              <a:rPr lang="en-US" dirty="0"/>
              <a:t>Often 4-sided case of thin material</a:t>
            </a:r>
          </a:p>
          <a:p>
            <a:r>
              <a:rPr lang="en-US" dirty="0"/>
              <a:t>Filter/grazer</a:t>
            </a:r>
          </a:p>
        </p:txBody>
      </p:sp>
      <p:pic>
        <p:nvPicPr>
          <p:cNvPr id="5" name="Picture 4">
            <a:extLst>
              <a:ext uri="{FF2B5EF4-FFF2-40B4-BE49-F238E27FC236}">
                <a16:creationId xmlns:a16="http://schemas.microsoft.com/office/drawing/2014/main" id="{160F9AB2-5056-6280-CA62-D8605B1D436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80025" y="4660093"/>
            <a:ext cx="5197138" cy="1832782"/>
          </a:xfrm>
          <a:prstGeom prst="rect">
            <a:avLst/>
          </a:prstGeom>
        </p:spPr>
      </p:pic>
      <p:pic>
        <p:nvPicPr>
          <p:cNvPr id="7" name="Picture 6">
            <a:extLst>
              <a:ext uri="{FF2B5EF4-FFF2-40B4-BE49-F238E27FC236}">
                <a16:creationId xmlns:a16="http://schemas.microsoft.com/office/drawing/2014/main" id="{607C0226-7DA0-92DD-9513-4F562363F62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7455551" y="2595503"/>
            <a:ext cx="4984917" cy="2811581"/>
          </a:xfrm>
          <a:prstGeom prst="rect">
            <a:avLst/>
          </a:prstGeom>
        </p:spPr>
      </p:pic>
      <p:cxnSp>
        <p:nvCxnSpPr>
          <p:cNvPr id="6" name="Straight Arrow Connector 5">
            <a:extLst>
              <a:ext uri="{FF2B5EF4-FFF2-40B4-BE49-F238E27FC236}">
                <a16:creationId xmlns:a16="http://schemas.microsoft.com/office/drawing/2014/main" id="{ACFEBE90-6057-9A4A-2870-E9ABC406029A}"/>
              </a:ext>
            </a:extLst>
          </p:cNvPr>
          <p:cNvCxnSpPr/>
          <p:nvPr/>
        </p:nvCxnSpPr>
        <p:spPr>
          <a:xfrm>
            <a:off x="717630" y="5451676"/>
            <a:ext cx="1828800"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8" name="TextBox 7">
            <a:extLst>
              <a:ext uri="{FF2B5EF4-FFF2-40B4-BE49-F238E27FC236}">
                <a16:creationId xmlns:a16="http://schemas.microsoft.com/office/drawing/2014/main" id="{4A4D3467-6E51-4757-84C9-B8DA92EB6AA1}"/>
              </a:ext>
            </a:extLst>
          </p:cNvPr>
          <p:cNvSpPr txBox="1"/>
          <p:nvPr/>
        </p:nvSpPr>
        <p:spPr>
          <a:xfrm>
            <a:off x="973388" y="5471259"/>
            <a:ext cx="1317284" cy="369332"/>
          </a:xfrm>
          <a:prstGeom prst="rect">
            <a:avLst/>
          </a:prstGeom>
          <a:noFill/>
        </p:spPr>
        <p:txBody>
          <a:bodyPr wrap="none" rtlCol="0">
            <a:spAutoFit/>
          </a:bodyPr>
          <a:lstStyle/>
          <a:p>
            <a:pPr algn="ctr"/>
            <a:r>
              <a:rPr lang="en-US" dirty="0"/>
              <a:t>Stream flow</a:t>
            </a:r>
          </a:p>
        </p:txBody>
      </p:sp>
      <p:sp>
        <p:nvSpPr>
          <p:cNvPr id="4" name="TextBox 3">
            <a:extLst>
              <a:ext uri="{FF2B5EF4-FFF2-40B4-BE49-F238E27FC236}">
                <a16:creationId xmlns:a16="http://schemas.microsoft.com/office/drawing/2014/main" id="{3A0611A4-2424-106A-43E2-9B246A880A71}"/>
              </a:ext>
            </a:extLst>
          </p:cNvPr>
          <p:cNvSpPr txBox="1"/>
          <p:nvPr/>
        </p:nvSpPr>
        <p:spPr>
          <a:xfrm>
            <a:off x="5829300" y="1223010"/>
            <a:ext cx="2204578" cy="369332"/>
          </a:xfrm>
          <a:prstGeom prst="rect">
            <a:avLst/>
          </a:prstGeom>
          <a:noFill/>
        </p:spPr>
        <p:txBody>
          <a:bodyPr wrap="none" rtlCol="0">
            <a:spAutoFit/>
          </a:bodyPr>
          <a:lstStyle/>
          <a:p>
            <a:r>
              <a:rPr lang="en-US" dirty="0"/>
              <a:t>“</a:t>
            </a:r>
            <a:r>
              <a:rPr lang="en-US" dirty="0" err="1"/>
              <a:t>brack</a:t>
            </a:r>
            <a:r>
              <a:rPr lang="en-US" dirty="0"/>
              <a:t>-</a:t>
            </a:r>
            <a:r>
              <a:rPr lang="en-US" dirty="0" err="1"/>
              <a:t>i</a:t>
            </a:r>
            <a:r>
              <a:rPr lang="en-US" dirty="0"/>
              <a:t>-SEN-</a:t>
            </a:r>
            <a:r>
              <a:rPr lang="en-US" dirty="0" err="1"/>
              <a:t>tra</a:t>
            </a:r>
            <a:r>
              <a:rPr lang="en-US" dirty="0"/>
              <a:t>-dee”</a:t>
            </a:r>
          </a:p>
        </p:txBody>
      </p:sp>
    </p:spTree>
    <p:extLst>
      <p:ext uri="{BB962C8B-B14F-4D97-AF65-F5344CB8AC3E}">
        <p14:creationId xmlns:p14="http://schemas.microsoft.com/office/powerpoint/2010/main" val="21824596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A61C92F-C0E7-BF2B-CD92-8F1A4A720B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0B32B7F1-3FDE-48E0-C56F-97F3E2F2589D}"/>
              </a:ext>
            </a:extLst>
          </p:cNvPr>
          <p:cNvSpPr>
            <a:spLocks noGrp="1"/>
          </p:cNvSpPr>
          <p:nvPr>
            <p:ph type="title"/>
          </p:nvPr>
        </p:nvSpPr>
        <p:spPr>
          <a:xfrm>
            <a:off x="838200" y="491490"/>
            <a:ext cx="10515600" cy="1199198"/>
          </a:xfrm>
        </p:spPr>
        <p:txBody>
          <a:bodyPr/>
          <a:lstStyle/>
          <a:p>
            <a:pPr algn="ctr"/>
            <a:r>
              <a:rPr lang="en-US" dirty="0"/>
              <a:t>Family: </a:t>
            </a:r>
            <a:r>
              <a:rPr lang="en-US" i="1" dirty="0" err="1"/>
              <a:t>Helicopsychidae</a:t>
            </a:r>
            <a:r>
              <a:rPr lang="en-US" dirty="0"/>
              <a:t> </a:t>
            </a:r>
          </a:p>
        </p:txBody>
      </p:sp>
      <p:sp>
        <p:nvSpPr>
          <p:cNvPr id="3" name="Content Placeholder 2">
            <a:extLst>
              <a:ext uri="{FF2B5EF4-FFF2-40B4-BE49-F238E27FC236}">
                <a16:creationId xmlns:a16="http://schemas.microsoft.com/office/drawing/2014/main" id="{2CAAB2DB-B524-4194-B381-6DD5481E7FAA}"/>
              </a:ext>
            </a:extLst>
          </p:cNvPr>
          <p:cNvSpPr>
            <a:spLocks noGrp="1"/>
          </p:cNvSpPr>
          <p:nvPr>
            <p:ph idx="1"/>
          </p:nvPr>
        </p:nvSpPr>
        <p:spPr/>
        <p:txBody>
          <a:bodyPr/>
          <a:lstStyle/>
          <a:p>
            <a:r>
              <a:rPr lang="en-US" dirty="0"/>
              <a:t>“Snail Casemaker”</a:t>
            </a:r>
          </a:p>
          <a:p>
            <a:r>
              <a:rPr lang="en-US" dirty="0"/>
              <a:t>Uncommon</a:t>
            </a:r>
          </a:p>
          <a:p>
            <a:r>
              <a:rPr lang="en-US" dirty="0"/>
              <a:t>Case made of fine sand, spiral like snail</a:t>
            </a:r>
          </a:p>
          <a:p>
            <a:pPr lvl="1"/>
            <a:r>
              <a:rPr lang="en-US" dirty="0"/>
              <a:t>More resistant to crushing among substrate</a:t>
            </a:r>
          </a:p>
          <a:p>
            <a:r>
              <a:rPr lang="en-US" dirty="0"/>
              <a:t>Clinger</a:t>
            </a:r>
          </a:p>
          <a:p>
            <a:r>
              <a:rPr lang="en-US" dirty="0"/>
              <a:t>Grazer</a:t>
            </a:r>
          </a:p>
        </p:txBody>
      </p:sp>
      <p:pic>
        <p:nvPicPr>
          <p:cNvPr id="5" name="Picture 4">
            <a:extLst>
              <a:ext uri="{FF2B5EF4-FFF2-40B4-BE49-F238E27FC236}">
                <a16:creationId xmlns:a16="http://schemas.microsoft.com/office/drawing/2014/main" id="{9B5E6FAD-3217-3C6E-DD0F-10BBB43FBF9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91137" y="3123335"/>
            <a:ext cx="4062663" cy="3369540"/>
          </a:xfrm>
          <a:prstGeom prst="rect">
            <a:avLst/>
          </a:prstGeom>
        </p:spPr>
      </p:pic>
      <p:sp>
        <p:nvSpPr>
          <p:cNvPr id="4" name="TextBox 3">
            <a:extLst>
              <a:ext uri="{FF2B5EF4-FFF2-40B4-BE49-F238E27FC236}">
                <a16:creationId xmlns:a16="http://schemas.microsoft.com/office/drawing/2014/main" id="{AA51558E-FF3F-6222-5AF1-EE5560226BEA}"/>
              </a:ext>
            </a:extLst>
          </p:cNvPr>
          <p:cNvSpPr txBox="1"/>
          <p:nvPr/>
        </p:nvSpPr>
        <p:spPr>
          <a:xfrm>
            <a:off x="5817870" y="1294646"/>
            <a:ext cx="2264018" cy="369332"/>
          </a:xfrm>
          <a:prstGeom prst="rect">
            <a:avLst/>
          </a:prstGeom>
          <a:noFill/>
        </p:spPr>
        <p:txBody>
          <a:bodyPr wrap="none" rtlCol="0">
            <a:spAutoFit/>
          </a:bodyPr>
          <a:lstStyle/>
          <a:p>
            <a:r>
              <a:rPr lang="en-US" dirty="0"/>
              <a:t>“hell-</a:t>
            </a:r>
            <a:r>
              <a:rPr lang="en-US" dirty="0" err="1"/>
              <a:t>i</a:t>
            </a:r>
            <a:r>
              <a:rPr lang="en-US" dirty="0"/>
              <a:t>-</a:t>
            </a:r>
            <a:r>
              <a:rPr lang="en-US" dirty="0" err="1"/>
              <a:t>koh</a:t>
            </a:r>
            <a:r>
              <a:rPr lang="en-US" dirty="0"/>
              <a:t>-SIKE-</a:t>
            </a:r>
            <a:r>
              <a:rPr lang="en-US" dirty="0" err="1"/>
              <a:t>i</a:t>
            </a:r>
            <a:r>
              <a:rPr lang="en-US" dirty="0"/>
              <a:t>-dee”</a:t>
            </a:r>
          </a:p>
        </p:txBody>
      </p:sp>
    </p:spTree>
    <p:extLst>
      <p:ext uri="{BB962C8B-B14F-4D97-AF65-F5344CB8AC3E}">
        <p14:creationId xmlns:p14="http://schemas.microsoft.com/office/powerpoint/2010/main" val="1344606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8C69890-D297-4818-C464-E57D203CD5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790F7A1B-9C10-211F-8329-2C872DBABAD7}"/>
              </a:ext>
            </a:extLst>
          </p:cNvPr>
          <p:cNvSpPr>
            <a:spLocks noGrp="1"/>
          </p:cNvSpPr>
          <p:nvPr>
            <p:ph type="title"/>
          </p:nvPr>
        </p:nvSpPr>
        <p:spPr>
          <a:xfrm>
            <a:off x="838200" y="480060"/>
            <a:ext cx="10515600" cy="1210628"/>
          </a:xfrm>
        </p:spPr>
        <p:txBody>
          <a:bodyPr/>
          <a:lstStyle/>
          <a:p>
            <a:pPr algn="ctr"/>
            <a:r>
              <a:rPr lang="en-US" i="1" dirty="0" err="1"/>
              <a:t>Plecoptera</a:t>
            </a:r>
            <a:r>
              <a:rPr lang="en-US" dirty="0"/>
              <a:t> - Stoneflies</a:t>
            </a:r>
          </a:p>
        </p:txBody>
      </p:sp>
      <p:sp>
        <p:nvSpPr>
          <p:cNvPr id="3" name="Content Placeholder 2">
            <a:extLst>
              <a:ext uri="{FF2B5EF4-FFF2-40B4-BE49-F238E27FC236}">
                <a16:creationId xmlns:a16="http://schemas.microsoft.com/office/drawing/2014/main" id="{EDA5B90A-BECE-1053-2BCD-3AC06BF02367}"/>
              </a:ext>
            </a:extLst>
          </p:cNvPr>
          <p:cNvSpPr>
            <a:spLocks noGrp="1"/>
          </p:cNvSpPr>
          <p:nvPr>
            <p:ph idx="1"/>
          </p:nvPr>
        </p:nvSpPr>
        <p:spPr>
          <a:xfrm>
            <a:off x="838200" y="1952256"/>
            <a:ext cx="10515600" cy="4734293"/>
          </a:xfrm>
        </p:spPr>
        <p:txBody>
          <a:bodyPr>
            <a:normAutofit fontScale="92500" lnSpcReduction="20000"/>
          </a:bodyPr>
          <a:lstStyle/>
          <a:p>
            <a:r>
              <a:rPr lang="en-US" dirty="0"/>
              <a:t>Adult hindwings fold under forewing</a:t>
            </a:r>
          </a:p>
          <a:p>
            <a:r>
              <a:rPr lang="en-US" dirty="0"/>
              <a:t>626 species in N. America</a:t>
            </a:r>
          </a:p>
          <a:p>
            <a:r>
              <a:rPr lang="en-US" dirty="0"/>
              <a:t>Incomplete metamorphosis</a:t>
            </a:r>
          </a:p>
          <a:p>
            <a:pPr lvl="1"/>
            <a:r>
              <a:rPr lang="en-US" dirty="0"/>
              <a:t>Eggs and adults for ~4 weeks, nymph up to 3 years!</a:t>
            </a:r>
          </a:p>
          <a:p>
            <a:r>
              <a:rPr lang="en-US" dirty="0"/>
              <a:t>Prefer crawling on rocky or leafy substrate</a:t>
            </a:r>
          </a:p>
          <a:p>
            <a:r>
              <a:rPr lang="en-US" dirty="0"/>
              <a:t>Often 2 long antennae and tails</a:t>
            </a:r>
          </a:p>
          <a:p>
            <a:r>
              <a:rPr lang="en-US" dirty="0"/>
              <a:t>“Brushy” gills may be present on ventral thorax</a:t>
            </a:r>
          </a:p>
          <a:p>
            <a:r>
              <a:rPr lang="en-US" dirty="0"/>
              <a:t>Wing pads present on late instars</a:t>
            </a:r>
          </a:p>
          <a:p>
            <a:pPr lvl="1"/>
            <a:r>
              <a:rPr lang="en-US" dirty="0"/>
              <a:t>Divergent vs Parallel</a:t>
            </a:r>
          </a:p>
          <a:p>
            <a:r>
              <a:rPr lang="en-US" dirty="0"/>
              <a:t>Many species emerge in late spring/early summer and are best collected in winter/spring</a:t>
            </a:r>
          </a:p>
          <a:p>
            <a:r>
              <a:rPr lang="en-US" dirty="0"/>
              <a:t>Very sensitive to pollution</a:t>
            </a:r>
          </a:p>
        </p:txBody>
      </p:sp>
      <p:sp>
        <p:nvSpPr>
          <p:cNvPr id="4" name="Left Brace 3">
            <a:extLst>
              <a:ext uri="{FF2B5EF4-FFF2-40B4-BE49-F238E27FC236}">
                <a16:creationId xmlns:a16="http://schemas.microsoft.com/office/drawing/2014/main" id="{98CD1FD7-B566-3EFF-F43D-BDE8440F79C5}"/>
              </a:ext>
            </a:extLst>
          </p:cNvPr>
          <p:cNvSpPr/>
          <p:nvPr/>
        </p:nvSpPr>
        <p:spPr>
          <a:xfrm rot="16200000">
            <a:off x="4653041" y="350462"/>
            <a:ext cx="312821" cy="2189747"/>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6" name="TextBox 5">
            <a:extLst>
              <a:ext uri="{FF2B5EF4-FFF2-40B4-BE49-F238E27FC236}">
                <a16:creationId xmlns:a16="http://schemas.microsoft.com/office/drawing/2014/main" id="{3F2E1AE8-FFB6-CAD7-D0F0-379FCFC06727}"/>
              </a:ext>
            </a:extLst>
          </p:cNvPr>
          <p:cNvSpPr txBox="1"/>
          <p:nvPr/>
        </p:nvSpPr>
        <p:spPr>
          <a:xfrm>
            <a:off x="3770725" y="1550493"/>
            <a:ext cx="2077452" cy="369332"/>
          </a:xfrm>
          <a:prstGeom prst="rect">
            <a:avLst/>
          </a:prstGeom>
          <a:noFill/>
        </p:spPr>
        <p:txBody>
          <a:bodyPr wrap="square" rtlCol="0">
            <a:spAutoFit/>
          </a:bodyPr>
          <a:lstStyle/>
          <a:p>
            <a:pPr algn="ctr"/>
            <a:r>
              <a:rPr lang="en-US" dirty="0"/>
              <a:t>folded wings</a:t>
            </a:r>
          </a:p>
        </p:txBody>
      </p:sp>
    </p:spTree>
    <p:extLst>
      <p:ext uri="{BB962C8B-B14F-4D97-AF65-F5344CB8AC3E}">
        <p14:creationId xmlns:p14="http://schemas.microsoft.com/office/powerpoint/2010/main" val="39935190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D30C136-6F9B-82BE-3CA2-28D74637A56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0FA4D592-2BA5-4478-069C-AFE4CA6516A1}"/>
              </a:ext>
            </a:extLst>
          </p:cNvPr>
          <p:cNvSpPr>
            <a:spLocks noGrp="1"/>
          </p:cNvSpPr>
          <p:nvPr>
            <p:ph type="title"/>
          </p:nvPr>
        </p:nvSpPr>
        <p:spPr>
          <a:xfrm>
            <a:off x="838200" y="457200"/>
            <a:ext cx="10515600" cy="1233488"/>
          </a:xfrm>
        </p:spPr>
        <p:txBody>
          <a:bodyPr/>
          <a:lstStyle/>
          <a:p>
            <a:pPr algn="ctr"/>
            <a:r>
              <a:rPr lang="en-US" dirty="0"/>
              <a:t>Family: </a:t>
            </a:r>
            <a:r>
              <a:rPr lang="en-US" i="1" dirty="0" err="1"/>
              <a:t>Perlidae</a:t>
            </a:r>
            <a:endParaRPr lang="en-US" i="1" dirty="0"/>
          </a:p>
        </p:txBody>
      </p:sp>
      <p:sp>
        <p:nvSpPr>
          <p:cNvPr id="3" name="Content Placeholder 2">
            <a:extLst>
              <a:ext uri="{FF2B5EF4-FFF2-40B4-BE49-F238E27FC236}">
                <a16:creationId xmlns:a16="http://schemas.microsoft.com/office/drawing/2014/main" id="{3E8D0E99-D418-C3D6-7BE1-B6D6197FFAE7}"/>
              </a:ext>
            </a:extLst>
          </p:cNvPr>
          <p:cNvSpPr>
            <a:spLocks noGrp="1"/>
          </p:cNvSpPr>
          <p:nvPr>
            <p:ph idx="1"/>
          </p:nvPr>
        </p:nvSpPr>
        <p:spPr>
          <a:xfrm>
            <a:off x="838200" y="1561112"/>
            <a:ext cx="10515600" cy="4166672"/>
          </a:xfrm>
        </p:spPr>
        <p:txBody>
          <a:bodyPr/>
          <a:lstStyle/>
          <a:p>
            <a:r>
              <a:rPr lang="en-US" dirty="0"/>
              <a:t>“Common Stonefly”</a:t>
            </a:r>
          </a:p>
          <a:p>
            <a:r>
              <a:rPr lang="en-US" dirty="0"/>
              <a:t>84 N. American species</a:t>
            </a:r>
          </a:p>
          <a:p>
            <a:r>
              <a:rPr lang="en-US" dirty="0"/>
              <a:t>Large bodied, 8-35mm</a:t>
            </a:r>
          </a:p>
          <a:p>
            <a:r>
              <a:rPr lang="en-US" dirty="0"/>
              <a:t>Appear neckless with brown and yellow markings</a:t>
            </a:r>
          </a:p>
          <a:p>
            <a:r>
              <a:rPr lang="en-US" dirty="0"/>
              <a:t>Crawler</a:t>
            </a:r>
          </a:p>
          <a:p>
            <a:r>
              <a:rPr lang="en-US" dirty="0"/>
              <a:t>Predator</a:t>
            </a:r>
          </a:p>
          <a:p>
            <a:endParaRPr lang="en-US" dirty="0"/>
          </a:p>
        </p:txBody>
      </p:sp>
      <p:pic>
        <p:nvPicPr>
          <p:cNvPr id="5" name="Picture 4">
            <a:extLst>
              <a:ext uri="{FF2B5EF4-FFF2-40B4-BE49-F238E27FC236}">
                <a16:creationId xmlns:a16="http://schemas.microsoft.com/office/drawing/2014/main" id="{5E2A387C-49F1-B81E-7E8A-4F804604AFF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7090990" y="2481430"/>
            <a:ext cx="5565887" cy="2494889"/>
          </a:xfrm>
          <a:prstGeom prst="rect">
            <a:avLst/>
          </a:prstGeom>
        </p:spPr>
      </p:pic>
      <p:pic>
        <p:nvPicPr>
          <p:cNvPr id="6" name="Picture 5">
            <a:extLst>
              <a:ext uri="{FF2B5EF4-FFF2-40B4-BE49-F238E27FC236}">
                <a16:creationId xmlns:a16="http://schemas.microsoft.com/office/drawing/2014/main" id="{8A58D1E6-86F6-F405-0E3F-4DD9CEAE67D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916621" y="3591173"/>
            <a:ext cx="5288136" cy="2920645"/>
          </a:xfrm>
          <a:prstGeom prst="rect">
            <a:avLst/>
          </a:prstGeom>
        </p:spPr>
      </p:pic>
      <p:cxnSp>
        <p:nvCxnSpPr>
          <p:cNvPr id="9" name="Straight Arrow Connector 8">
            <a:extLst>
              <a:ext uri="{FF2B5EF4-FFF2-40B4-BE49-F238E27FC236}">
                <a16:creationId xmlns:a16="http://schemas.microsoft.com/office/drawing/2014/main" id="{1F582CC1-2DFB-75A2-0704-626B5D5F6CE5}"/>
              </a:ext>
            </a:extLst>
          </p:cNvPr>
          <p:cNvCxnSpPr>
            <a:cxnSpLocks/>
          </p:cNvCxnSpPr>
          <p:nvPr/>
        </p:nvCxnSpPr>
        <p:spPr>
          <a:xfrm flipH="1" flipV="1">
            <a:off x="4660577" y="4403835"/>
            <a:ext cx="321326" cy="420413"/>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4" name="Straight Arrow Connector 13">
            <a:extLst>
              <a:ext uri="{FF2B5EF4-FFF2-40B4-BE49-F238E27FC236}">
                <a16:creationId xmlns:a16="http://schemas.microsoft.com/office/drawing/2014/main" id="{13686196-9D30-40CB-2319-8DB6A026E697}"/>
              </a:ext>
            </a:extLst>
          </p:cNvPr>
          <p:cNvCxnSpPr/>
          <p:nvPr/>
        </p:nvCxnSpPr>
        <p:spPr>
          <a:xfrm flipV="1">
            <a:off x="5433848" y="4246179"/>
            <a:ext cx="336331" cy="462455"/>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4" name="TextBox 3">
            <a:extLst>
              <a:ext uri="{FF2B5EF4-FFF2-40B4-BE49-F238E27FC236}">
                <a16:creationId xmlns:a16="http://schemas.microsoft.com/office/drawing/2014/main" id="{B774EFDB-922E-FF36-770E-6CFA962F8992}"/>
              </a:ext>
            </a:extLst>
          </p:cNvPr>
          <p:cNvSpPr txBox="1"/>
          <p:nvPr/>
        </p:nvSpPr>
        <p:spPr>
          <a:xfrm>
            <a:off x="6275070" y="1270693"/>
            <a:ext cx="1329210" cy="369332"/>
          </a:xfrm>
          <a:prstGeom prst="rect">
            <a:avLst/>
          </a:prstGeom>
          <a:noFill/>
        </p:spPr>
        <p:txBody>
          <a:bodyPr wrap="none" rtlCol="0">
            <a:spAutoFit/>
          </a:bodyPr>
          <a:lstStyle/>
          <a:p>
            <a:r>
              <a:rPr lang="en-US" dirty="0"/>
              <a:t>“PER-li-dee”</a:t>
            </a:r>
          </a:p>
        </p:txBody>
      </p:sp>
    </p:spTree>
    <p:extLst>
      <p:ext uri="{BB962C8B-B14F-4D97-AF65-F5344CB8AC3E}">
        <p14:creationId xmlns:p14="http://schemas.microsoft.com/office/powerpoint/2010/main" val="4219097326"/>
      </p:ext>
    </p:extLst>
  </p:cSld>
  <p:clrMapOvr>
    <a:masterClrMapping/>
  </p:clrMapOvr>
  <p:extLst>
    <p:ext uri="{6950BFC3-D8DA-4A85-94F7-54DA5524770B}">
      <p188:commentRel xmlns:p188="http://schemas.microsoft.com/office/powerpoint/2018/8/main" r:id="rId3"/>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CC74735-E36B-82DF-FA28-27C1AC6234E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41838363-64E3-1918-E7F6-E6CA0B80BEFC}"/>
              </a:ext>
            </a:extLst>
          </p:cNvPr>
          <p:cNvSpPr>
            <a:spLocks noGrp="1"/>
          </p:cNvSpPr>
          <p:nvPr>
            <p:ph type="title"/>
          </p:nvPr>
        </p:nvSpPr>
        <p:spPr/>
        <p:txBody>
          <a:bodyPr/>
          <a:lstStyle/>
          <a:p>
            <a:pPr algn="ctr"/>
            <a:r>
              <a:rPr lang="en-US" dirty="0"/>
              <a:t>Family: </a:t>
            </a:r>
            <a:r>
              <a:rPr lang="en-US" i="1" dirty="0" err="1"/>
              <a:t>Taeniopterygidae</a:t>
            </a:r>
            <a:endParaRPr lang="en-US" i="1" dirty="0"/>
          </a:p>
        </p:txBody>
      </p:sp>
      <p:sp>
        <p:nvSpPr>
          <p:cNvPr id="3" name="Content Placeholder 2">
            <a:extLst>
              <a:ext uri="{FF2B5EF4-FFF2-40B4-BE49-F238E27FC236}">
                <a16:creationId xmlns:a16="http://schemas.microsoft.com/office/drawing/2014/main" id="{81980FB2-B8A0-9F5D-8FB1-32395A32E98B}"/>
              </a:ext>
            </a:extLst>
          </p:cNvPr>
          <p:cNvSpPr>
            <a:spLocks noGrp="1"/>
          </p:cNvSpPr>
          <p:nvPr>
            <p:ph idx="1"/>
          </p:nvPr>
        </p:nvSpPr>
        <p:spPr>
          <a:xfrm>
            <a:off x="838200" y="1642096"/>
            <a:ext cx="10515600" cy="4066142"/>
          </a:xfrm>
        </p:spPr>
        <p:txBody>
          <a:bodyPr/>
          <a:lstStyle/>
          <a:p>
            <a:r>
              <a:rPr lang="en-US" dirty="0"/>
              <a:t>“Winter Stonefly”</a:t>
            </a:r>
          </a:p>
          <a:p>
            <a:r>
              <a:rPr lang="en-US" dirty="0"/>
              <a:t>Uniform color with stripe</a:t>
            </a:r>
          </a:p>
          <a:p>
            <a:r>
              <a:rPr lang="en-US" dirty="0"/>
              <a:t>Divergent wing pads</a:t>
            </a:r>
          </a:p>
          <a:p>
            <a:r>
              <a:rPr lang="en-US" dirty="0"/>
              <a:t>Mature &amp; emerge in winter</a:t>
            </a:r>
          </a:p>
          <a:p>
            <a:r>
              <a:rPr lang="en-US" dirty="0"/>
              <a:t>Crawler/Sprawler</a:t>
            </a:r>
          </a:p>
          <a:p>
            <a:r>
              <a:rPr lang="en-US" dirty="0"/>
              <a:t>Shredder/Collector/Grazer</a:t>
            </a:r>
          </a:p>
          <a:p>
            <a:endParaRPr lang="en-US" dirty="0"/>
          </a:p>
        </p:txBody>
      </p:sp>
      <p:pic>
        <p:nvPicPr>
          <p:cNvPr id="5" name="Picture 4">
            <a:extLst>
              <a:ext uri="{FF2B5EF4-FFF2-40B4-BE49-F238E27FC236}">
                <a16:creationId xmlns:a16="http://schemas.microsoft.com/office/drawing/2014/main" id="{1D03DF5F-5E6B-1A9A-FB3C-45DC16320AC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7716303" y="2436020"/>
            <a:ext cx="5814681" cy="2542674"/>
          </a:xfrm>
          <a:prstGeom prst="rect">
            <a:avLst/>
          </a:prstGeom>
        </p:spPr>
      </p:pic>
      <p:pic>
        <p:nvPicPr>
          <p:cNvPr id="7" name="Picture 6">
            <a:extLst>
              <a:ext uri="{FF2B5EF4-FFF2-40B4-BE49-F238E27FC236}">
                <a16:creationId xmlns:a16="http://schemas.microsoft.com/office/drawing/2014/main" id="{70EA4ACB-4CA9-CD16-CF44-16113EE60EE7}"/>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5400000">
            <a:off x="5475218" y="3235447"/>
            <a:ext cx="2983222" cy="3528420"/>
          </a:xfrm>
          <a:prstGeom prst="rect">
            <a:avLst/>
          </a:prstGeom>
        </p:spPr>
      </p:pic>
      <p:pic>
        <p:nvPicPr>
          <p:cNvPr id="6" name="Picture 5">
            <a:extLst>
              <a:ext uri="{FF2B5EF4-FFF2-40B4-BE49-F238E27FC236}">
                <a16:creationId xmlns:a16="http://schemas.microsoft.com/office/drawing/2014/main" id="{61FFC63B-A426-FCB1-AFCD-63E9701BE22C}"/>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97330" y="4741416"/>
            <a:ext cx="3124734" cy="1749851"/>
          </a:xfrm>
          <a:prstGeom prst="rect">
            <a:avLst/>
          </a:prstGeom>
        </p:spPr>
      </p:pic>
      <p:cxnSp>
        <p:nvCxnSpPr>
          <p:cNvPr id="9" name="Straight Arrow Connector 8">
            <a:extLst>
              <a:ext uri="{FF2B5EF4-FFF2-40B4-BE49-F238E27FC236}">
                <a16:creationId xmlns:a16="http://schemas.microsoft.com/office/drawing/2014/main" id="{CA53F4EF-AA3F-9C5B-FAA8-3FBF50E42BFF}"/>
              </a:ext>
            </a:extLst>
          </p:cNvPr>
          <p:cNvCxnSpPr>
            <a:cxnSpLocks/>
          </p:cNvCxnSpPr>
          <p:nvPr/>
        </p:nvCxnSpPr>
        <p:spPr>
          <a:xfrm flipV="1">
            <a:off x="6966829" y="5864772"/>
            <a:ext cx="178895" cy="346842"/>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3" name="Straight Arrow Connector 12">
            <a:extLst>
              <a:ext uri="{FF2B5EF4-FFF2-40B4-BE49-F238E27FC236}">
                <a16:creationId xmlns:a16="http://schemas.microsoft.com/office/drawing/2014/main" id="{BF3F6D22-6C76-E74D-F207-17CB7AE4A4D0}"/>
              </a:ext>
            </a:extLst>
          </p:cNvPr>
          <p:cNvCxnSpPr>
            <a:cxnSpLocks/>
          </p:cNvCxnSpPr>
          <p:nvPr/>
        </p:nvCxnSpPr>
        <p:spPr>
          <a:xfrm flipH="1" flipV="1">
            <a:off x="6674069" y="5864772"/>
            <a:ext cx="135528" cy="346842"/>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7" name="Left Bracket 16">
            <a:extLst>
              <a:ext uri="{FF2B5EF4-FFF2-40B4-BE49-F238E27FC236}">
                <a16:creationId xmlns:a16="http://schemas.microsoft.com/office/drawing/2014/main" id="{546FF054-B12D-539D-BD82-9BBC57D06167}"/>
              </a:ext>
            </a:extLst>
          </p:cNvPr>
          <p:cNvSpPr/>
          <p:nvPr/>
        </p:nvSpPr>
        <p:spPr>
          <a:xfrm rot="18501992">
            <a:off x="3174254" y="5542233"/>
            <a:ext cx="228898" cy="540353"/>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Left Bracket 18">
            <a:extLst>
              <a:ext uri="{FF2B5EF4-FFF2-40B4-BE49-F238E27FC236}">
                <a16:creationId xmlns:a16="http://schemas.microsoft.com/office/drawing/2014/main" id="{DA4262BB-5157-4D9F-6C57-36D7BF302FCC}"/>
              </a:ext>
            </a:extLst>
          </p:cNvPr>
          <p:cNvSpPr/>
          <p:nvPr/>
        </p:nvSpPr>
        <p:spPr>
          <a:xfrm rot="18501992">
            <a:off x="3749994" y="5899480"/>
            <a:ext cx="236431" cy="530836"/>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3" name="Straight Arrow Connector 22">
            <a:extLst>
              <a:ext uri="{FF2B5EF4-FFF2-40B4-BE49-F238E27FC236}">
                <a16:creationId xmlns:a16="http://schemas.microsoft.com/office/drawing/2014/main" id="{FA76480B-F094-AAC0-644E-9E41DD17076B}"/>
              </a:ext>
            </a:extLst>
          </p:cNvPr>
          <p:cNvCxnSpPr>
            <a:cxnSpLocks/>
          </p:cNvCxnSpPr>
          <p:nvPr/>
        </p:nvCxnSpPr>
        <p:spPr>
          <a:xfrm flipV="1">
            <a:off x="9406758" y="3602254"/>
            <a:ext cx="462456" cy="105103"/>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4" name="TextBox 3">
            <a:extLst>
              <a:ext uri="{FF2B5EF4-FFF2-40B4-BE49-F238E27FC236}">
                <a16:creationId xmlns:a16="http://schemas.microsoft.com/office/drawing/2014/main" id="{DADF3883-E107-D691-FFEC-39C5033F1A77}"/>
              </a:ext>
            </a:extLst>
          </p:cNvPr>
          <p:cNvSpPr txBox="1"/>
          <p:nvPr/>
        </p:nvSpPr>
        <p:spPr>
          <a:xfrm>
            <a:off x="5414194" y="1272764"/>
            <a:ext cx="3061864" cy="369332"/>
          </a:xfrm>
          <a:prstGeom prst="rect">
            <a:avLst/>
          </a:prstGeom>
          <a:noFill/>
        </p:spPr>
        <p:txBody>
          <a:bodyPr wrap="none" rtlCol="0">
            <a:spAutoFit/>
          </a:bodyPr>
          <a:lstStyle/>
          <a:p>
            <a:r>
              <a:rPr lang="en-US" dirty="0"/>
              <a:t>“tee-knee-op-</a:t>
            </a:r>
            <a:r>
              <a:rPr lang="en-US" dirty="0" err="1"/>
              <a:t>ter</a:t>
            </a:r>
            <a:r>
              <a:rPr lang="en-US" dirty="0"/>
              <a:t>-RIDGE-</a:t>
            </a:r>
            <a:r>
              <a:rPr lang="en-US" dirty="0" err="1"/>
              <a:t>i</a:t>
            </a:r>
            <a:r>
              <a:rPr lang="en-US" dirty="0"/>
              <a:t>-dee”</a:t>
            </a:r>
          </a:p>
        </p:txBody>
      </p:sp>
    </p:spTree>
    <p:extLst>
      <p:ext uri="{BB962C8B-B14F-4D97-AF65-F5344CB8AC3E}">
        <p14:creationId xmlns:p14="http://schemas.microsoft.com/office/powerpoint/2010/main" val="35944416"/>
      </p:ext>
    </p:extLst>
  </p:cSld>
  <p:clrMapOvr>
    <a:masterClrMapping/>
  </p:clrMapOvr>
  <p:extLst>
    <p:ext uri="{6950BFC3-D8DA-4A85-94F7-54DA5524770B}">
      <p188:commentRel xmlns:p188="http://schemas.microsoft.com/office/powerpoint/2018/8/main" r:id="rId3"/>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33F5AAC-FAFE-5434-0925-93E02F38028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C8012A1E-5241-8745-5BD7-6C7C56C066B8}"/>
              </a:ext>
            </a:extLst>
          </p:cNvPr>
          <p:cNvSpPr>
            <a:spLocks noGrp="1"/>
          </p:cNvSpPr>
          <p:nvPr>
            <p:ph type="title"/>
          </p:nvPr>
        </p:nvSpPr>
        <p:spPr>
          <a:xfrm>
            <a:off x="838200" y="546100"/>
            <a:ext cx="10515600" cy="1144588"/>
          </a:xfrm>
        </p:spPr>
        <p:txBody>
          <a:bodyPr/>
          <a:lstStyle/>
          <a:p>
            <a:pPr algn="ctr"/>
            <a:r>
              <a:rPr lang="en-US" dirty="0"/>
              <a:t>Family: </a:t>
            </a:r>
            <a:r>
              <a:rPr lang="en-US" i="1" dirty="0" err="1"/>
              <a:t>Leuctridae</a:t>
            </a:r>
            <a:endParaRPr lang="en-US" i="1" dirty="0"/>
          </a:p>
        </p:txBody>
      </p:sp>
      <p:sp>
        <p:nvSpPr>
          <p:cNvPr id="3" name="Content Placeholder 2">
            <a:extLst>
              <a:ext uri="{FF2B5EF4-FFF2-40B4-BE49-F238E27FC236}">
                <a16:creationId xmlns:a16="http://schemas.microsoft.com/office/drawing/2014/main" id="{85939CDC-435C-2EF6-C6B2-0EB76BE2B4A5}"/>
              </a:ext>
            </a:extLst>
          </p:cNvPr>
          <p:cNvSpPr>
            <a:spLocks noGrp="1"/>
          </p:cNvSpPr>
          <p:nvPr>
            <p:ph idx="1"/>
          </p:nvPr>
        </p:nvSpPr>
        <p:spPr/>
        <p:txBody>
          <a:bodyPr/>
          <a:lstStyle/>
          <a:p>
            <a:r>
              <a:rPr lang="en-US" dirty="0"/>
              <a:t>“Rolled-winged Stonefly”</a:t>
            </a:r>
          </a:p>
          <a:p>
            <a:r>
              <a:rPr lang="en-US" dirty="0"/>
              <a:t>Small &amp; slender, 6-10mm</a:t>
            </a:r>
          </a:p>
          <a:p>
            <a:r>
              <a:rPr lang="en-US" dirty="0"/>
              <a:t>Prefers fast, rocky riffles</a:t>
            </a:r>
          </a:p>
          <a:p>
            <a:r>
              <a:rPr lang="en-US" dirty="0"/>
              <a:t>Extended adult emergence</a:t>
            </a:r>
          </a:p>
          <a:p>
            <a:r>
              <a:rPr lang="en-US" dirty="0"/>
              <a:t>Crawler/Sprawler</a:t>
            </a:r>
          </a:p>
          <a:p>
            <a:r>
              <a:rPr lang="en-US" dirty="0"/>
              <a:t>Shredder</a:t>
            </a:r>
          </a:p>
          <a:p>
            <a:r>
              <a:rPr lang="en-US" dirty="0"/>
              <a:t>Parallel </a:t>
            </a:r>
            <a:r>
              <a:rPr lang="en-US" dirty="0" err="1"/>
              <a:t>wingpads</a:t>
            </a:r>
            <a:endParaRPr lang="en-US" dirty="0"/>
          </a:p>
          <a:p>
            <a:r>
              <a:rPr lang="en-US" dirty="0"/>
              <a:t>No gills</a:t>
            </a:r>
          </a:p>
          <a:p>
            <a:endParaRPr lang="en-US" dirty="0"/>
          </a:p>
        </p:txBody>
      </p:sp>
      <p:pic>
        <p:nvPicPr>
          <p:cNvPr id="5" name="Picture 4">
            <a:extLst>
              <a:ext uri="{FF2B5EF4-FFF2-40B4-BE49-F238E27FC236}">
                <a16:creationId xmlns:a16="http://schemas.microsoft.com/office/drawing/2014/main" id="{82DFEB90-85CD-868F-B493-283BB0D12272}"/>
              </a:ext>
            </a:extLst>
          </p:cNvPr>
          <p:cNvPicPr>
            <a:picLocks noChangeAspect="1"/>
          </p:cNvPicPr>
          <p:nvPr/>
        </p:nvPicPr>
        <p:blipFill>
          <a:blip r:embed="rId5"/>
          <a:stretch>
            <a:fillRect/>
          </a:stretch>
        </p:blipFill>
        <p:spPr>
          <a:xfrm>
            <a:off x="6096001" y="1774909"/>
            <a:ext cx="5257800" cy="2009974"/>
          </a:xfrm>
          <a:prstGeom prst="rect">
            <a:avLst/>
          </a:prstGeom>
        </p:spPr>
      </p:pic>
      <p:pic>
        <p:nvPicPr>
          <p:cNvPr id="7" name="Picture 6">
            <a:extLst>
              <a:ext uri="{FF2B5EF4-FFF2-40B4-BE49-F238E27FC236}">
                <a16:creationId xmlns:a16="http://schemas.microsoft.com/office/drawing/2014/main" id="{CA4C2EE5-37F4-3195-A7EB-E6AB60D999F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65772" y="4153943"/>
            <a:ext cx="7162298" cy="2157957"/>
          </a:xfrm>
          <a:prstGeom prst="rect">
            <a:avLst/>
          </a:prstGeom>
        </p:spPr>
      </p:pic>
      <p:cxnSp>
        <p:nvCxnSpPr>
          <p:cNvPr id="6" name="Straight Arrow Connector 5">
            <a:extLst>
              <a:ext uri="{FF2B5EF4-FFF2-40B4-BE49-F238E27FC236}">
                <a16:creationId xmlns:a16="http://schemas.microsoft.com/office/drawing/2014/main" id="{7D3B3C8F-F168-CE2A-70EA-38423D14190F}"/>
              </a:ext>
            </a:extLst>
          </p:cNvPr>
          <p:cNvCxnSpPr/>
          <p:nvPr/>
        </p:nvCxnSpPr>
        <p:spPr>
          <a:xfrm>
            <a:off x="7104185" y="4255477"/>
            <a:ext cx="0" cy="492369"/>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4" name="TextBox 3">
            <a:extLst>
              <a:ext uri="{FF2B5EF4-FFF2-40B4-BE49-F238E27FC236}">
                <a16:creationId xmlns:a16="http://schemas.microsoft.com/office/drawing/2014/main" id="{CBA28925-501F-B4C2-20B3-0FFC854EEEB0}"/>
              </a:ext>
            </a:extLst>
          </p:cNvPr>
          <p:cNvSpPr txBox="1"/>
          <p:nvPr/>
        </p:nvSpPr>
        <p:spPr>
          <a:xfrm>
            <a:off x="6096000" y="1279526"/>
            <a:ext cx="1603259" cy="369332"/>
          </a:xfrm>
          <a:prstGeom prst="rect">
            <a:avLst/>
          </a:prstGeom>
          <a:noFill/>
        </p:spPr>
        <p:txBody>
          <a:bodyPr wrap="none" rtlCol="0">
            <a:spAutoFit/>
          </a:bodyPr>
          <a:lstStyle/>
          <a:p>
            <a:r>
              <a:rPr lang="en-US" dirty="0"/>
              <a:t>“LUKE-</a:t>
            </a:r>
            <a:r>
              <a:rPr lang="en-US" dirty="0" err="1"/>
              <a:t>tra</a:t>
            </a:r>
            <a:r>
              <a:rPr lang="en-US" dirty="0"/>
              <a:t>-dee”</a:t>
            </a:r>
          </a:p>
        </p:txBody>
      </p:sp>
    </p:spTree>
    <p:extLst>
      <p:ext uri="{BB962C8B-B14F-4D97-AF65-F5344CB8AC3E}">
        <p14:creationId xmlns:p14="http://schemas.microsoft.com/office/powerpoint/2010/main" val="3903340432"/>
      </p:ext>
    </p:extLst>
  </p:cSld>
  <p:clrMapOvr>
    <a:masterClrMapping/>
  </p:clrMapOvr>
  <p:extLst>
    <p:ext uri="{6950BFC3-D8DA-4A85-94F7-54DA5524770B}">
      <p188:commentRel xmlns:p188="http://schemas.microsoft.com/office/powerpoint/2018/8/main" r:id="rId3"/>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05A514F-F1B1-9C57-B730-39D36904DF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4F9CF81C-B67F-E104-EFF7-0D0A8F3F43CE}"/>
              </a:ext>
            </a:extLst>
          </p:cNvPr>
          <p:cNvSpPr>
            <a:spLocks noGrp="1"/>
          </p:cNvSpPr>
          <p:nvPr>
            <p:ph type="title"/>
          </p:nvPr>
        </p:nvSpPr>
        <p:spPr>
          <a:xfrm>
            <a:off x="838200" y="594360"/>
            <a:ext cx="10515600" cy="1096328"/>
          </a:xfrm>
        </p:spPr>
        <p:txBody>
          <a:bodyPr/>
          <a:lstStyle/>
          <a:p>
            <a:pPr algn="ctr"/>
            <a:r>
              <a:rPr lang="en-US" dirty="0"/>
              <a:t>Family: </a:t>
            </a:r>
            <a:r>
              <a:rPr lang="en-US" i="1" dirty="0" err="1"/>
              <a:t>Capniidae</a:t>
            </a:r>
            <a:endParaRPr lang="en-US" i="1" dirty="0"/>
          </a:p>
        </p:txBody>
      </p:sp>
      <p:sp>
        <p:nvSpPr>
          <p:cNvPr id="3" name="Content Placeholder 2">
            <a:extLst>
              <a:ext uri="{FF2B5EF4-FFF2-40B4-BE49-F238E27FC236}">
                <a16:creationId xmlns:a16="http://schemas.microsoft.com/office/drawing/2014/main" id="{CF01FB09-51F2-325E-7B75-5C71FE6B1742}"/>
              </a:ext>
            </a:extLst>
          </p:cNvPr>
          <p:cNvSpPr>
            <a:spLocks noGrp="1"/>
          </p:cNvSpPr>
          <p:nvPr>
            <p:ph idx="1"/>
          </p:nvPr>
        </p:nvSpPr>
        <p:spPr>
          <a:xfrm>
            <a:off x="838200" y="1555305"/>
            <a:ext cx="10515600" cy="4166672"/>
          </a:xfrm>
        </p:spPr>
        <p:txBody>
          <a:bodyPr/>
          <a:lstStyle/>
          <a:p>
            <a:r>
              <a:rPr lang="en-US" dirty="0"/>
              <a:t>“Small Winter Stoneflies”</a:t>
            </a:r>
          </a:p>
          <a:p>
            <a:pPr lvl="1"/>
            <a:r>
              <a:rPr lang="en-US" dirty="0"/>
              <a:t>Emerge as adults in winter, “antifreeze” compound in hemolymph</a:t>
            </a:r>
          </a:p>
          <a:p>
            <a:r>
              <a:rPr lang="en-US" dirty="0"/>
              <a:t>Small bodied, 3-6mm</a:t>
            </a:r>
          </a:p>
          <a:p>
            <a:r>
              <a:rPr lang="en-US" dirty="0"/>
              <a:t>Short, parallel hindwings</a:t>
            </a:r>
          </a:p>
          <a:p>
            <a:r>
              <a:rPr lang="en-US" dirty="0"/>
              <a:t>Crawler/Shredder</a:t>
            </a:r>
          </a:p>
          <a:p>
            <a:r>
              <a:rPr lang="en-US" dirty="0"/>
              <a:t>No gills</a:t>
            </a:r>
          </a:p>
        </p:txBody>
      </p:sp>
      <p:pic>
        <p:nvPicPr>
          <p:cNvPr id="5" name="Picture 4">
            <a:extLst>
              <a:ext uri="{FF2B5EF4-FFF2-40B4-BE49-F238E27FC236}">
                <a16:creationId xmlns:a16="http://schemas.microsoft.com/office/drawing/2014/main" id="{38B63BD8-D32B-6027-7063-B4383ED77A4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73229" y="4061360"/>
            <a:ext cx="8809121" cy="2202280"/>
          </a:xfrm>
          <a:prstGeom prst="rect">
            <a:avLst/>
          </a:prstGeom>
        </p:spPr>
      </p:pic>
      <p:sp>
        <p:nvSpPr>
          <p:cNvPr id="4" name="TextBox 3">
            <a:extLst>
              <a:ext uri="{FF2B5EF4-FFF2-40B4-BE49-F238E27FC236}">
                <a16:creationId xmlns:a16="http://schemas.microsoft.com/office/drawing/2014/main" id="{101E91DC-C35B-C71F-C0AF-3086CF8C740C}"/>
              </a:ext>
            </a:extLst>
          </p:cNvPr>
          <p:cNvSpPr txBox="1"/>
          <p:nvPr/>
        </p:nvSpPr>
        <p:spPr>
          <a:xfrm>
            <a:off x="6048095" y="1310751"/>
            <a:ext cx="1802288" cy="369332"/>
          </a:xfrm>
          <a:prstGeom prst="rect">
            <a:avLst/>
          </a:prstGeom>
          <a:noFill/>
        </p:spPr>
        <p:txBody>
          <a:bodyPr wrap="none" rtlCol="0">
            <a:spAutoFit/>
          </a:bodyPr>
          <a:lstStyle/>
          <a:p>
            <a:r>
              <a:rPr lang="en-US" dirty="0"/>
              <a:t>“cap-KNEE-</a:t>
            </a:r>
            <a:r>
              <a:rPr lang="en-US" dirty="0" err="1"/>
              <a:t>i</a:t>
            </a:r>
            <a:r>
              <a:rPr lang="en-US" dirty="0"/>
              <a:t>-dee”</a:t>
            </a:r>
          </a:p>
        </p:txBody>
      </p:sp>
    </p:spTree>
    <p:extLst>
      <p:ext uri="{BB962C8B-B14F-4D97-AF65-F5344CB8AC3E}">
        <p14:creationId xmlns:p14="http://schemas.microsoft.com/office/powerpoint/2010/main" val="38737229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3B826AD-0C5F-EDE8-C586-026D0106D68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85A67AFA-AD1D-B83E-3693-0089C6CDBCF4}"/>
              </a:ext>
            </a:extLst>
          </p:cNvPr>
          <p:cNvSpPr>
            <a:spLocks noGrp="1"/>
          </p:cNvSpPr>
          <p:nvPr>
            <p:ph type="title"/>
          </p:nvPr>
        </p:nvSpPr>
        <p:spPr/>
        <p:txBody>
          <a:bodyPr/>
          <a:lstStyle/>
          <a:p>
            <a:pPr algn="ctr"/>
            <a:r>
              <a:rPr lang="en-US" i="1" dirty="0"/>
              <a:t>Odonata</a:t>
            </a:r>
            <a:r>
              <a:rPr lang="en-US" dirty="0"/>
              <a:t> – Dragonflies &amp; Damselflies</a:t>
            </a:r>
          </a:p>
        </p:txBody>
      </p:sp>
      <p:sp>
        <p:nvSpPr>
          <p:cNvPr id="3" name="Content Placeholder 2">
            <a:extLst>
              <a:ext uri="{FF2B5EF4-FFF2-40B4-BE49-F238E27FC236}">
                <a16:creationId xmlns:a16="http://schemas.microsoft.com/office/drawing/2014/main" id="{1EFADA2B-FD92-9303-3602-DE1491CED205}"/>
              </a:ext>
            </a:extLst>
          </p:cNvPr>
          <p:cNvSpPr>
            <a:spLocks noGrp="1"/>
          </p:cNvSpPr>
          <p:nvPr>
            <p:ph idx="1"/>
          </p:nvPr>
        </p:nvSpPr>
        <p:spPr>
          <a:xfrm>
            <a:off x="838200" y="1904089"/>
            <a:ext cx="10515600" cy="4272873"/>
          </a:xfrm>
        </p:spPr>
        <p:txBody>
          <a:bodyPr/>
          <a:lstStyle/>
          <a:p>
            <a:r>
              <a:rPr lang="en-US" dirty="0"/>
              <a:t>Suborders </a:t>
            </a:r>
            <a:r>
              <a:rPr lang="en-US" b="0" i="0" dirty="0">
                <a:solidFill>
                  <a:srgbClr val="040C28"/>
                </a:solidFill>
                <a:effectLst/>
                <a:latin typeface="Google Sans"/>
              </a:rPr>
              <a:t>Anisoptera (dragonflies) &amp; Zygoptera (damselflies)</a:t>
            </a:r>
          </a:p>
          <a:p>
            <a:r>
              <a:rPr lang="en-US" dirty="0">
                <a:solidFill>
                  <a:srgbClr val="040C28"/>
                </a:solidFill>
                <a:latin typeface="Google Sans"/>
              </a:rPr>
              <a:t>Incomplete metamorphosis</a:t>
            </a:r>
          </a:p>
          <a:p>
            <a:r>
              <a:rPr lang="en-US" dirty="0">
                <a:solidFill>
                  <a:srgbClr val="040C28"/>
                </a:solidFill>
                <a:latin typeface="Google Sans"/>
              </a:rPr>
              <a:t>Predatory- nymphs have extendible labium (lower lip)</a:t>
            </a:r>
          </a:p>
          <a:p>
            <a:r>
              <a:rPr lang="en-US" dirty="0">
                <a:solidFill>
                  <a:srgbClr val="040C28"/>
                </a:solidFill>
                <a:latin typeface="Google Sans"/>
              </a:rPr>
              <a:t>Lotic (fast) &amp; lentic (slow) habitats</a:t>
            </a:r>
          </a:p>
          <a:p>
            <a:r>
              <a:rPr lang="en-US" dirty="0"/>
              <a:t>Dragonflies lack visible gills, Damselflies have 3 tail-like gills</a:t>
            </a:r>
          </a:p>
          <a:p>
            <a:r>
              <a:rPr lang="en-US" dirty="0"/>
              <a:t>Moderately tolerant to pollution</a:t>
            </a:r>
          </a:p>
          <a:p>
            <a:r>
              <a:rPr lang="en-US" dirty="0"/>
              <a:t>Second oldest insect order (basically dinosaurs!)</a:t>
            </a:r>
          </a:p>
        </p:txBody>
      </p:sp>
      <p:sp>
        <p:nvSpPr>
          <p:cNvPr id="4" name="Left Brace 3">
            <a:extLst>
              <a:ext uri="{FF2B5EF4-FFF2-40B4-BE49-F238E27FC236}">
                <a16:creationId xmlns:a16="http://schemas.microsoft.com/office/drawing/2014/main" id="{6FBFDB9C-E788-3D7C-A2EB-FE0EB7276318}"/>
              </a:ext>
            </a:extLst>
          </p:cNvPr>
          <p:cNvSpPr/>
          <p:nvPr/>
        </p:nvSpPr>
        <p:spPr>
          <a:xfrm rot="16200000">
            <a:off x="2792974" y="520953"/>
            <a:ext cx="310357" cy="1853693"/>
          </a:xfrm>
          <a:prstGeom prst="leftBrace">
            <a:avLst>
              <a:gd name="adj1" fmla="val 49358"/>
              <a:gd name="adj2" fmla="val 50000"/>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TextBox 4">
            <a:extLst>
              <a:ext uri="{FF2B5EF4-FFF2-40B4-BE49-F238E27FC236}">
                <a16:creationId xmlns:a16="http://schemas.microsoft.com/office/drawing/2014/main" id="{68D81D5A-45FE-FF69-AE59-F7705FA4F5C6}"/>
              </a:ext>
            </a:extLst>
          </p:cNvPr>
          <p:cNvSpPr txBox="1"/>
          <p:nvPr/>
        </p:nvSpPr>
        <p:spPr>
          <a:xfrm>
            <a:off x="1909426" y="1506022"/>
            <a:ext cx="2077452" cy="369332"/>
          </a:xfrm>
          <a:prstGeom prst="rect">
            <a:avLst/>
          </a:prstGeom>
          <a:noFill/>
        </p:spPr>
        <p:txBody>
          <a:bodyPr wrap="square" rtlCol="0">
            <a:spAutoFit/>
          </a:bodyPr>
          <a:lstStyle/>
          <a:p>
            <a:pPr algn="ctr"/>
            <a:r>
              <a:rPr lang="en-US" dirty="0"/>
              <a:t>toothed ones </a:t>
            </a:r>
          </a:p>
        </p:txBody>
      </p:sp>
    </p:spTree>
    <p:extLst>
      <p:ext uri="{BB962C8B-B14F-4D97-AF65-F5344CB8AC3E}">
        <p14:creationId xmlns:p14="http://schemas.microsoft.com/office/powerpoint/2010/main" val="4043169119"/>
      </p:ext>
    </p:extLst>
  </p:cSld>
  <p:clrMapOvr>
    <a:masterClrMapping/>
  </p:clrMapOvr>
  <p:extLst>
    <p:ext uri="{6950BFC3-D8DA-4A85-94F7-54DA5524770B}">
      <p188:commentRel xmlns:p188="http://schemas.microsoft.com/office/powerpoint/2018/8/main" r:id="rId3"/>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5B288B1-A3DE-DD4C-1BC0-09494D918E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6EDDD4AD-FBB4-14D5-73B2-D3C297127DE7}"/>
              </a:ext>
            </a:extLst>
          </p:cNvPr>
          <p:cNvSpPr>
            <a:spLocks noGrp="1"/>
          </p:cNvSpPr>
          <p:nvPr>
            <p:ph type="title"/>
          </p:nvPr>
        </p:nvSpPr>
        <p:spPr/>
        <p:txBody>
          <a:bodyPr/>
          <a:lstStyle/>
          <a:p>
            <a:pPr algn="ctr"/>
            <a:r>
              <a:rPr lang="en-US" dirty="0"/>
              <a:t>Family: </a:t>
            </a:r>
            <a:r>
              <a:rPr lang="en-US" i="1" dirty="0" err="1"/>
              <a:t>Gomphidae</a:t>
            </a:r>
            <a:endParaRPr lang="en-US" i="1" dirty="0"/>
          </a:p>
        </p:txBody>
      </p:sp>
      <p:sp>
        <p:nvSpPr>
          <p:cNvPr id="3" name="Content Placeholder 2">
            <a:extLst>
              <a:ext uri="{FF2B5EF4-FFF2-40B4-BE49-F238E27FC236}">
                <a16:creationId xmlns:a16="http://schemas.microsoft.com/office/drawing/2014/main" id="{428F7E5A-1FD2-F3FB-3B60-719D807F3B34}"/>
              </a:ext>
            </a:extLst>
          </p:cNvPr>
          <p:cNvSpPr>
            <a:spLocks noGrp="1"/>
          </p:cNvSpPr>
          <p:nvPr>
            <p:ph idx="1"/>
          </p:nvPr>
        </p:nvSpPr>
        <p:spPr>
          <a:xfrm>
            <a:off x="838200" y="1579238"/>
            <a:ext cx="10515600" cy="4296141"/>
          </a:xfrm>
        </p:spPr>
        <p:txBody>
          <a:bodyPr/>
          <a:lstStyle/>
          <a:p>
            <a:r>
              <a:rPr lang="en-US" dirty="0"/>
              <a:t>“</a:t>
            </a:r>
            <a:r>
              <a:rPr lang="en-US" dirty="0" err="1"/>
              <a:t>Clubtails</a:t>
            </a:r>
            <a:r>
              <a:rPr lang="en-US" dirty="0"/>
              <a:t>” – refers to shape of tail in adults</a:t>
            </a:r>
          </a:p>
          <a:p>
            <a:r>
              <a:rPr lang="en-US" dirty="0"/>
              <a:t>80 N. American species</a:t>
            </a:r>
          </a:p>
          <a:p>
            <a:r>
              <a:rPr lang="en-US" dirty="0"/>
              <a:t>Short, broad bodied</a:t>
            </a:r>
          </a:p>
          <a:p>
            <a:r>
              <a:rPr lang="en-US" dirty="0"/>
              <a:t>Flat labium</a:t>
            </a:r>
          </a:p>
          <a:p>
            <a:r>
              <a:rPr lang="en-US" dirty="0"/>
              <a:t>Burrower/Predator</a:t>
            </a:r>
          </a:p>
          <a:p>
            <a:r>
              <a:rPr lang="en-US" dirty="0"/>
              <a:t>Only 4 antennal segments (3</a:t>
            </a:r>
            <a:r>
              <a:rPr lang="en-US" baseline="30000" dirty="0"/>
              <a:t>rd</a:t>
            </a:r>
            <a:r>
              <a:rPr lang="en-US" dirty="0"/>
              <a:t> segment enlarged)</a:t>
            </a:r>
          </a:p>
          <a:p>
            <a:endParaRPr lang="en-US" dirty="0"/>
          </a:p>
        </p:txBody>
      </p:sp>
      <p:pic>
        <p:nvPicPr>
          <p:cNvPr id="5" name="Picture 4">
            <a:extLst>
              <a:ext uri="{FF2B5EF4-FFF2-40B4-BE49-F238E27FC236}">
                <a16:creationId xmlns:a16="http://schemas.microsoft.com/office/drawing/2014/main" id="{50A7349B-5FDC-03DB-1B06-9829ADE59B4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91305" y="4628995"/>
            <a:ext cx="4735657" cy="1921776"/>
          </a:xfrm>
          <a:prstGeom prst="rect">
            <a:avLst/>
          </a:prstGeom>
        </p:spPr>
      </p:pic>
      <p:pic>
        <p:nvPicPr>
          <p:cNvPr id="7" name="Picture 6">
            <a:extLst>
              <a:ext uri="{FF2B5EF4-FFF2-40B4-BE49-F238E27FC236}">
                <a16:creationId xmlns:a16="http://schemas.microsoft.com/office/drawing/2014/main" id="{BD68C262-7279-452A-7686-6F9D6966648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8093704" y="1635013"/>
            <a:ext cx="4304297" cy="2731573"/>
          </a:xfrm>
          <a:prstGeom prst="rect">
            <a:avLst/>
          </a:prstGeom>
        </p:spPr>
      </p:pic>
      <p:pic>
        <p:nvPicPr>
          <p:cNvPr id="4" name="Picture 3">
            <a:extLst>
              <a:ext uri="{FF2B5EF4-FFF2-40B4-BE49-F238E27FC236}">
                <a16:creationId xmlns:a16="http://schemas.microsoft.com/office/drawing/2014/main" id="{303579CD-3A0D-114F-1985-E854DE3290AB}"/>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63930" y="307228"/>
            <a:ext cx="3620723" cy="1087345"/>
          </a:xfrm>
          <a:prstGeom prst="rect">
            <a:avLst/>
          </a:prstGeom>
        </p:spPr>
      </p:pic>
      <p:cxnSp>
        <p:nvCxnSpPr>
          <p:cNvPr id="8" name="Straight Arrow Connector 7">
            <a:extLst>
              <a:ext uri="{FF2B5EF4-FFF2-40B4-BE49-F238E27FC236}">
                <a16:creationId xmlns:a16="http://schemas.microsoft.com/office/drawing/2014/main" id="{B9E09B63-33BD-0DFA-E572-A97277369EB7}"/>
              </a:ext>
            </a:extLst>
          </p:cNvPr>
          <p:cNvCxnSpPr/>
          <p:nvPr/>
        </p:nvCxnSpPr>
        <p:spPr>
          <a:xfrm>
            <a:off x="9038897" y="2133600"/>
            <a:ext cx="693682" cy="199697"/>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0" name="Straight Arrow Connector 9">
            <a:extLst>
              <a:ext uri="{FF2B5EF4-FFF2-40B4-BE49-F238E27FC236}">
                <a16:creationId xmlns:a16="http://schemas.microsoft.com/office/drawing/2014/main" id="{5E7063AB-7F3E-4E87-183A-42651714CE29}"/>
              </a:ext>
            </a:extLst>
          </p:cNvPr>
          <p:cNvCxnSpPr/>
          <p:nvPr/>
        </p:nvCxnSpPr>
        <p:spPr>
          <a:xfrm flipV="1">
            <a:off x="3205655" y="693683"/>
            <a:ext cx="0" cy="504496"/>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6" name="TextBox 5">
            <a:extLst>
              <a:ext uri="{FF2B5EF4-FFF2-40B4-BE49-F238E27FC236}">
                <a16:creationId xmlns:a16="http://schemas.microsoft.com/office/drawing/2014/main" id="{325A4A58-BC6F-2B6F-1E9E-9443BF93732C}"/>
              </a:ext>
            </a:extLst>
          </p:cNvPr>
          <p:cNvSpPr txBox="1"/>
          <p:nvPr/>
        </p:nvSpPr>
        <p:spPr>
          <a:xfrm>
            <a:off x="6229350" y="1209907"/>
            <a:ext cx="1482265" cy="369332"/>
          </a:xfrm>
          <a:prstGeom prst="rect">
            <a:avLst/>
          </a:prstGeom>
          <a:noFill/>
        </p:spPr>
        <p:txBody>
          <a:bodyPr wrap="none" rtlCol="0">
            <a:spAutoFit/>
          </a:bodyPr>
          <a:lstStyle/>
          <a:p>
            <a:r>
              <a:rPr lang="en-US" dirty="0"/>
              <a:t>“GOM-fi-dee”</a:t>
            </a:r>
          </a:p>
        </p:txBody>
      </p:sp>
    </p:spTree>
    <p:extLst>
      <p:ext uri="{BB962C8B-B14F-4D97-AF65-F5344CB8AC3E}">
        <p14:creationId xmlns:p14="http://schemas.microsoft.com/office/powerpoint/2010/main" val="39090127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4F90D83-D09C-B296-2023-1342A3F20E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AF4B8DF6-E07C-699E-4783-F2555C60FC8C}"/>
              </a:ext>
            </a:extLst>
          </p:cNvPr>
          <p:cNvSpPr>
            <a:spLocks noGrp="1"/>
          </p:cNvSpPr>
          <p:nvPr>
            <p:ph type="title"/>
          </p:nvPr>
        </p:nvSpPr>
        <p:spPr>
          <a:xfrm>
            <a:off x="838199" y="537210"/>
            <a:ext cx="10515600" cy="1041407"/>
          </a:xfrm>
        </p:spPr>
        <p:txBody>
          <a:bodyPr/>
          <a:lstStyle/>
          <a:p>
            <a:pPr algn="ctr"/>
            <a:r>
              <a:rPr lang="en-US" dirty="0"/>
              <a:t>Family: </a:t>
            </a:r>
            <a:r>
              <a:rPr lang="en-US" i="1" dirty="0" err="1"/>
              <a:t>Aeshnidae</a:t>
            </a:r>
            <a:endParaRPr lang="en-US" i="1" dirty="0"/>
          </a:p>
        </p:txBody>
      </p:sp>
      <p:sp>
        <p:nvSpPr>
          <p:cNvPr id="3" name="Content Placeholder 2">
            <a:extLst>
              <a:ext uri="{FF2B5EF4-FFF2-40B4-BE49-F238E27FC236}">
                <a16:creationId xmlns:a16="http://schemas.microsoft.com/office/drawing/2014/main" id="{316B0401-165C-2DC6-9EC8-FB5DB6BA11B3}"/>
              </a:ext>
            </a:extLst>
          </p:cNvPr>
          <p:cNvSpPr>
            <a:spLocks noGrp="1"/>
          </p:cNvSpPr>
          <p:nvPr>
            <p:ph idx="1"/>
          </p:nvPr>
        </p:nvSpPr>
        <p:spPr>
          <a:xfrm>
            <a:off x="838199" y="1578617"/>
            <a:ext cx="10515600" cy="4166672"/>
          </a:xfrm>
        </p:spPr>
        <p:txBody>
          <a:bodyPr/>
          <a:lstStyle/>
          <a:p>
            <a:r>
              <a:rPr lang="en-US" dirty="0"/>
              <a:t>“Darners” – refers to needle-like tail in adults</a:t>
            </a:r>
          </a:p>
          <a:p>
            <a:r>
              <a:rPr lang="en-US" dirty="0"/>
              <a:t>Head wider than body</a:t>
            </a:r>
          </a:p>
          <a:p>
            <a:r>
              <a:rPr lang="en-US" dirty="0"/>
              <a:t>Slender antennae with 6-7 segments equal in size</a:t>
            </a:r>
          </a:p>
          <a:p>
            <a:r>
              <a:rPr lang="en-US" dirty="0"/>
              <a:t>Flat labium</a:t>
            </a:r>
          </a:p>
          <a:p>
            <a:r>
              <a:rPr lang="en-US" dirty="0"/>
              <a:t>Climber/Predator</a:t>
            </a:r>
          </a:p>
        </p:txBody>
      </p:sp>
      <p:pic>
        <p:nvPicPr>
          <p:cNvPr id="5" name="Picture 4">
            <a:extLst>
              <a:ext uri="{FF2B5EF4-FFF2-40B4-BE49-F238E27FC236}">
                <a16:creationId xmlns:a16="http://schemas.microsoft.com/office/drawing/2014/main" id="{0B61B3B6-4D08-B2F5-0812-7C8AE680DD4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7416560" y="2159450"/>
            <a:ext cx="5580918" cy="3476536"/>
          </a:xfrm>
          <a:prstGeom prst="rect">
            <a:avLst/>
          </a:prstGeom>
        </p:spPr>
      </p:pic>
      <p:pic>
        <p:nvPicPr>
          <p:cNvPr id="7" name="Picture 6">
            <a:extLst>
              <a:ext uri="{FF2B5EF4-FFF2-40B4-BE49-F238E27FC236}">
                <a16:creationId xmlns:a16="http://schemas.microsoft.com/office/drawing/2014/main" id="{54D00725-26D9-4DC4-587A-C07F3D5A541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1386196" y="4211448"/>
            <a:ext cx="2242091" cy="2711367"/>
          </a:xfrm>
          <a:prstGeom prst="rect">
            <a:avLst/>
          </a:prstGeom>
        </p:spPr>
      </p:pic>
      <p:pic>
        <p:nvPicPr>
          <p:cNvPr id="4" name="Picture 3">
            <a:extLst>
              <a:ext uri="{FF2B5EF4-FFF2-40B4-BE49-F238E27FC236}">
                <a16:creationId xmlns:a16="http://schemas.microsoft.com/office/drawing/2014/main" id="{8265BBE9-5427-E166-F3CE-1AEFE891CF7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014482" y="3112979"/>
            <a:ext cx="2413260" cy="3575198"/>
          </a:xfrm>
          <a:prstGeom prst="rect">
            <a:avLst/>
          </a:prstGeom>
        </p:spPr>
      </p:pic>
      <p:cxnSp>
        <p:nvCxnSpPr>
          <p:cNvPr id="8" name="Straight Arrow Connector 7">
            <a:extLst>
              <a:ext uri="{FF2B5EF4-FFF2-40B4-BE49-F238E27FC236}">
                <a16:creationId xmlns:a16="http://schemas.microsoft.com/office/drawing/2014/main" id="{E9F60F37-B804-1B6C-0F3F-82173504B0F6}"/>
              </a:ext>
            </a:extLst>
          </p:cNvPr>
          <p:cNvCxnSpPr/>
          <p:nvPr/>
        </p:nvCxnSpPr>
        <p:spPr>
          <a:xfrm flipH="1">
            <a:off x="3281413" y="4592732"/>
            <a:ext cx="546538" cy="210207"/>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6" name="TextBox 5">
            <a:extLst>
              <a:ext uri="{FF2B5EF4-FFF2-40B4-BE49-F238E27FC236}">
                <a16:creationId xmlns:a16="http://schemas.microsoft.com/office/drawing/2014/main" id="{2763DCA9-4FB8-83E5-C878-379F30362014}"/>
              </a:ext>
            </a:extLst>
          </p:cNvPr>
          <p:cNvSpPr txBox="1"/>
          <p:nvPr/>
        </p:nvSpPr>
        <p:spPr>
          <a:xfrm>
            <a:off x="6254487" y="1251025"/>
            <a:ext cx="1514517" cy="369332"/>
          </a:xfrm>
          <a:prstGeom prst="rect">
            <a:avLst/>
          </a:prstGeom>
          <a:noFill/>
        </p:spPr>
        <p:txBody>
          <a:bodyPr wrap="none" rtlCol="0">
            <a:spAutoFit/>
          </a:bodyPr>
          <a:lstStyle/>
          <a:p>
            <a:r>
              <a:rPr lang="en-US" dirty="0"/>
              <a:t>“EESH-</a:t>
            </a:r>
            <a:r>
              <a:rPr lang="en-US" dirty="0" err="1"/>
              <a:t>ni</a:t>
            </a:r>
            <a:r>
              <a:rPr lang="en-US" dirty="0"/>
              <a:t>-dee”</a:t>
            </a:r>
          </a:p>
        </p:txBody>
      </p:sp>
    </p:spTree>
    <p:extLst>
      <p:ext uri="{BB962C8B-B14F-4D97-AF65-F5344CB8AC3E}">
        <p14:creationId xmlns:p14="http://schemas.microsoft.com/office/powerpoint/2010/main" val="663715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8B2A955-613B-4FE8-14E8-A56075CF926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A80B9EBD-462E-FA24-3204-0F9D44775303}"/>
              </a:ext>
            </a:extLst>
          </p:cNvPr>
          <p:cNvSpPr>
            <a:spLocks noGrp="1"/>
          </p:cNvSpPr>
          <p:nvPr>
            <p:ph type="title"/>
          </p:nvPr>
        </p:nvSpPr>
        <p:spPr>
          <a:xfrm>
            <a:off x="838200" y="555180"/>
            <a:ext cx="10515600" cy="1135508"/>
          </a:xfrm>
        </p:spPr>
        <p:txBody>
          <a:bodyPr/>
          <a:lstStyle/>
          <a:p>
            <a:pPr algn="ctr"/>
            <a:r>
              <a:rPr lang="en-US" dirty="0"/>
              <a:t>Family: </a:t>
            </a:r>
            <a:r>
              <a:rPr lang="en-US" i="1" dirty="0" err="1"/>
              <a:t>Cordulegastridae</a:t>
            </a:r>
            <a:endParaRPr lang="en-US" i="1" dirty="0"/>
          </a:p>
        </p:txBody>
      </p:sp>
      <p:sp>
        <p:nvSpPr>
          <p:cNvPr id="3" name="Content Placeholder 2">
            <a:extLst>
              <a:ext uri="{FF2B5EF4-FFF2-40B4-BE49-F238E27FC236}">
                <a16:creationId xmlns:a16="http://schemas.microsoft.com/office/drawing/2014/main" id="{F0C12066-EE37-747F-10B0-F9FE75CB7BCB}"/>
              </a:ext>
            </a:extLst>
          </p:cNvPr>
          <p:cNvSpPr>
            <a:spLocks noGrp="1"/>
          </p:cNvSpPr>
          <p:nvPr>
            <p:ph idx="1"/>
          </p:nvPr>
        </p:nvSpPr>
        <p:spPr>
          <a:xfrm>
            <a:off x="838199" y="1825625"/>
            <a:ext cx="8501917" cy="4351338"/>
          </a:xfrm>
        </p:spPr>
        <p:txBody>
          <a:bodyPr/>
          <a:lstStyle/>
          <a:p>
            <a:r>
              <a:rPr lang="en-US" dirty="0"/>
              <a:t>“</a:t>
            </a:r>
            <a:r>
              <a:rPr lang="en-US" dirty="0" err="1"/>
              <a:t>Spiketails</a:t>
            </a:r>
            <a:r>
              <a:rPr lang="en-US" dirty="0"/>
              <a:t>” – refers to ovipositor in adult females</a:t>
            </a:r>
          </a:p>
          <a:p>
            <a:r>
              <a:rPr lang="en-US" dirty="0"/>
              <a:t>Slender 7-segment antennae</a:t>
            </a:r>
          </a:p>
          <a:p>
            <a:r>
              <a:rPr lang="en-US" dirty="0"/>
              <a:t>Spoon-like prementum with extremely irregular teeth</a:t>
            </a:r>
          </a:p>
          <a:p>
            <a:r>
              <a:rPr lang="en-US" dirty="0"/>
              <a:t>Burrower/Predator</a:t>
            </a:r>
          </a:p>
          <a:p>
            <a:endParaRPr lang="en-US" dirty="0"/>
          </a:p>
        </p:txBody>
      </p:sp>
      <p:pic>
        <p:nvPicPr>
          <p:cNvPr id="4" name="Picture 3">
            <a:extLst>
              <a:ext uri="{FF2B5EF4-FFF2-40B4-BE49-F238E27FC236}">
                <a16:creationId xmlns:a16="http://schemas.microsoft.com/office/drawing/2014/main" id="{1558843E-8E9C-E2A2-6AD5-7001C31FA57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38199" y="4197995"/>
            <a:ext cx="3350534" cy="2393239"/>
          </a:xfrm>
          <a:prstGeom prst="rect">
            <a:avLst/>
          </a:prstGeom>
        </p:spPr>
      </p:pic>
      <p:pic>
        <p:nvPicPr>
          <p:cNvPr id="8" name="Picture 7">
            <a:extLst>
              <a:ext uri="{FF2B5EF4-FFF2-40B4-BE49-F238E27FC236}">
                <a16:creationId xmlns:a16="http://schemas.microsoft.com/office/drawing/2014/main" id="{CD7D4F27-C286-EAC7-4297-3A0D2A49D2D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5400000">
            <a:off x="4755034" y="4173182"/>
            <a:ext cx="3022565" cy="1813539"/>
          </a:xfrm>
          <a:prstGeom prst="rect">
            <a:avLst/>
          </a:prstGeom>
        </p:spPr>
      </p:pic>
      <p:sp>
        <p:nvSpPr>
          <p:cNvPr id="9" name="TextBox 8">
            <a:extLst>
              <a:ext uri="{FF2B5EF4-FFF2-40B4-BE49-F238E27FC236}">
                <a16:creationId xmlns:a16="http://schemas.microsoft.com/office/drawing/2014/main" id="{3B5C03C6-7AE4-BF1E-0FB3-1ADEF8B244EC}"/>
              </a:ext>
            </a:extLst>
          </p:cNvPr>
          <p:cNvSpPr txBox="1"/>
          <p:nvPr/>
        </p:nvSpPr>
        <p:spPr>
          <a:xfrm>
            <a:off x="5849221" y="4913900"/>
            <a:ext cx="834189" cy="369332"/>
          </a:xfrm>
          <a:prstGeom prst="rect">
            <a:avLst/>
          </a:prstGeom>
          <a:noFill/>
        </p:spPr>
        <p:txBody>
          <a:bodyPr wrap="square" rtlCol="0">
            <a:spAutoFit/>
          </a:bodyPr>
          <a:lstStyle/>
          <a:p>
            <a:pPr algn="ctr"/>
            <a:r>
              <a:rPr lang="en-US" dirty="0">
                <a:solidFill>
                  <a:schemeClr val="bg1"/>
                </a:solidFill>
              </a:rPr>
              <a:t>Darner</a:t>
            </a:r>
          </a:p>
        </p:txBody>
      </p:sp>
      <p:pic>
        <p:nvPicPr>
          <p:cNvPr id="7" name="Picture 6">
            <a:extLst>
              <a:ext uri="{FF2B5EF4-FFF2-40B4-BE49-F238E27FC236}">
                <a16:creationId xmlns:a16="http://schemas.microsoft.com/office/drawing/2014/main" id="{667D0096-9D3D-1DF8-5145-2561B7CEBAA8}"/>
              </a:ext>
            </a:extLst>
          </p:cNvPr>
          <p:cNvPicPr>
            <a:picLocks noChangeAspect="1"/>
          </p:cNvPicPr>
          <p:nvPr/>
        </p:nvPicPr>
        <p:blipFill>
          <a:blip r:embed="rId7" cstate="email">
            <a:extLst>
              <a:ext uri="{BEBA8EAE-BF5A-486C-A8C5-ECC9F3942E4B}">
                <a14:imgProps xmlns:a14="http://schemas.microsoft.com/office/drawing/2010/main">
                  <a14:imgLayer r:embed="rId8">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rot="5400000">
            <a:off x="8437085" y="3143381"/>
            <a:ext cx="3354668" cy="3541038"/>
          </a:xfrm>
          <a:prstGeom prst="rect">
            <a:avLst/>
          </a:prstGeom>
        </p:spPr>
      </p:pic>
      <p:cxnSp>
        <p:nvCxnSpPr>
          <p:cNvPr id="13" name="Straight Arrow Connector 12">
            <a:extLst>
              <a:ext uri="{FF2B5EF4-FFF2-40B4-BE49-F238E27FC236}">
                <a16:creationId xmlns:a16="http://schemas.microsoft.com/office/drawing/2014/main" id="{5C56C4B5-2FE9-3D72-13D4-B1A3505B804A}"/>
              </a:ext>
            </a:extLst>
          </p:cNvPr>
          <p:cNvCxnSpPr/>
          <p:nvPr/>
        </p:nvCxnSpPr>
        <p:spPr>
          <a:xfrm flipH="1">
            <a:off x="10741572" y="3657600"/>
            <a:ext cx="612228" cy="252248"/>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5" name="Straight Arrow Connector 14">
            <a:extLst>
              <a:ext uri="{FF2B5EF4-FFF2-40B4-BE49-F238E27FC236}">
                <a16:creationId xmlns:a16="http://schemas.microsoft.com/office/drawing/2014/main" id="{ED100828-F54C-12B2-367C-A9EA082FD707}"/>
              </a:ext>
            </a:extLst>
          </p:cNvPr>
          <p:cNvCxnSpPr/>
          <p:nvPr/>
        </p:nvCxnSpPr>
        <p:spPr>
          <a:xfrm>
            <a:off x="10040847" y="3657600"/>
            <a:ext cx="0" cy="569105"/>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5" name="TextBox 4">
            <a:extLst>
              <a:ext uri="{FF2B5EF4-FFF2-40B4-BE49-F238E27FC236}">
                <a16:creationId xmlns:a16="http://schemas.microsoft.com/office/drawing/2014/main" id="{1123A75E-6F42-D6B5-1796-1A24DF2DA16B}"/>
              </a:ext>
            </a:extLst>
          </p:cNvPr>
          <p:cNvSpPr txBox="1"/>
          <p:nvPr/>
        </p:nvSpPr>
        <p:spPr>
          <a:xfrm>
            <a:off x="5760308" y="1321356"/>
            <a:ext cx="2583592" cy="369332"/>
          </a:xfrm>
          <a:prstGeom prst="rect">
            <a:avLst/>
          </a:prstGeom>
          <a:noFill/>
        </p:spPr>
        <p:txBody>
          <a:bodyPr wrap="none" rtlCol="0">
            <a:spAutoFit/>
          </a:bodyPr>
          <a:lstStyle/>
          <a:p>
            <a:r>
              <a:rPr lang="en-US" dirty="0"/>
              <a:t>“cord-you-li-GAS-</a:t>
            </a:r>
            <a:r>
              <a:rPr lang="en-US" dirty="0" err="1"/>
              <a:t>tra</a:t>
            </a:r>
            <a:r>
              <a:rPr lang="en-US" dirty="0"/>
              <a:t>-dee”</a:t>
            </a:r>
          </a:p>
        </p:txBody>
      </p:sp>
    </p:spTree>
    <p:extLst>
      <p:ext uri="{BB962C8B-B14F-4D97-AF65-F5344CB8AC3E}">
        <p14:creationId xmlns:p14="http://schemas.microsoft.com/office/powerpoint/2010/main" val="4051432491"/>
      </p:ext>
    </p:extLst>
  </p:cSld>
  <p:clrMapOvr>
    <a:masterClrMapping/>
  </p:clrMapOvr>
  <p:extLst>
    <p:ext uri="{6950BFC3-D8DA-4A85-94F7-54DA5524770B}">
      <p188:commentRel xmlns:p188="http://schemas.microsoft.com/office/powerpoint/2018/8/main" r:id="rId3"/>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D5FF77-57D5-FBCF-C616-C3C8DE5945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FD241D4C-954F-3877-7635-0B5C9E476A76}"/>
              </a:ext>
            </a:extLst>
          </p:cNvPr>
          <p:cNvSpPr>
            <a:spLocks noGrp="1"/>
          </p:cNvSpPr>
          <p:nvPr>
            <p:ph type="title"/>
          </p:nvPr>
        </p:nvSpPr>
        <p:spPr>
          <a:xfrm>
            <a:off x="838200" y="491490"/>
            <a:ext cx="10515600" cy="1199198"/>
          </a:xfrm>
        </p:spPr>
        <p:txBody>
          <a:bodyPr/>
          <a:lstStyle/>
          <a:p>
            <a:pPr algn="ctr"/>
            <a:r>
              <a:rPr lang="en-US" dirty="0"/>
              <a:t>Family: </a:t>
            </a:r>
            <a:r>
              <a:rPr lang="en-US" i="1" dirty="0"/>
              <a:t>Libellulidae</a:t>
            </a:r>
          </a:p>
        </p:txBody>
      </p:sp>
      <p:sp>
        <p:nvSpPr>
          <p:cNvPr id="3" name="Content Placeholder 2">
            <a:extLst>
              <a:ext uri="{FF2B5EF4-FFF2-40B4-BE49-F238E27FC236}">
                <a16:creationId xmlns:a16="http://schemas.microsoft.com/office/drawing/2014/main" id="{38393190-C466-8271-48AD-D31E226AB5A6}"/>
              </a:ext>
            </a:extLst>
          </p:cNvPr>
          <p:cNvSpPr>
            <a:spLocks noGrp="1"/>
          </p:cNvSpPr>
          <p:nvPr>
            <p:ph idx="1"/>
          </p:nvPr>
        </p:nvSpPr>
        <p:spPr/>
        <p:txBody>
          <a:bodyPr/>
          <a:lstStyle/>
          <a:p>
            <a:r>
              <a:rPr lang="en-US" dirty="0"/>
              <a:t>“Skimmers” – refers to behavior from adult females</a:t>
            </a:r>
          </a:p>
          <a:p>
            <a:r>
              <a:rPr lang="en-US" dirty="0"/>
              <a:t>Most common family, 90 N. American species</a:t>
            </a:r>
          </a:p>
          <a:p>
            <a:r>
              <a:rPr lang="en-US" dirty="0"/>
              <a:t>Spoon-shaped labium </a:t>
            </a:r>
            <a:r>
              <a:rPr lang="en-US" i="1" dirty="0"/>
              <a:t>without </a:t>
            </a:r>
            <a:r>
              <a:rPr lang="en-US" dirty="0"/>
              <a:t>median groove</a:t>
            </a:r>
          </a:p>
          <a:p>
            <a:r>
              <a:rPr lang="en-US" dirty="0"/>
              <a:t>Sprawler</a:t>
            </a:r>
            <a:r>
              <a:rPr lang="en-US"/>
              <a:t>/Crawler</a:t>
            </a:r>
            <a:endParaRPr lang="en-US" dirty="0"/>
          </a:p>
        </p:txBody>
      </p:sp>
      <p:pic>
        <p:nvPicPr>
          <p:cNvPr id="5" name="Picture 4">
            <a:extLst>
              <a:ext uri="{FF2B5EF4-FFF2-40B4-BE49-F238E27FC236}">
                <a16:creationId xmlns:a16="http://schemas.microsoft.com/office/drawing/2014/main" id="{8057540C-7871-7646-986E-39EBB343EE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8593035" y="1624705"/>
            <a:ext cx="3357562" cy="2163965"/>
          </a:xfrm>
          <a:prstGeom prst="rect">
            <a:avLst/>
          </a:prstGeom>
        </p:spPr>
      </p:pic>
      <p:pic>
        <p:nvPicPr>
          <p:cNvPr id="7" name="Picture 6">
            <a:extLst>
              <a:ext uri="{FF2B5EF4-FFF2-40B4-BE49-F238E27FC236}">
                <a16:creationId xmlns:a16="http://schemas.microsoft.com/office/drawing/2014/main" id="{20DDBEC6-7B80-545F-1D0F-482A039610E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74920" y="3976231"/>
            <a:ext cx="4442159" cy="2516644"/>
          </a:xfrm>
          <a:prstGeom prst="rect">
            <a:avLst/>
          </a:prstGeom>
        </p:spPr>
      </p:pic>
      <p:sp>
        <p:nvSpPr>
          <p:cNvPr id="4" name="TextBox 3">
            <a:extLst>
              <a:ext uri="{FF2B5EF4-FFF2-40B4-BE49-F238E27FC236}">
                <a16:creationId xmlns:a16="http://schemas.microsoft.com/office/drawing/2014/main" id="{31E0B003-7A73-3371-7944-5D74884C7522}"/>
              </a:ext>
            </a:extLst>
          </p:cNvPr>
          <p:cNvSpPr txBox="1"/>
          <p:nvPr/>
        </p:nvSpPr>
        <p:spPr>
          <a:xfrm>
            <a:off x="5867400" y="1319252"/>
            <a:ext cx="2075953" cy="369332"/>
          </a:xfrm>
          <a:prstGeom prst="rect">
            <a:avLst/>
          </a:prstGeom>
          <a:noFill/>
        </p:spPr>
        <p:txBody>
          <a:bodyPr wrap="none" rtlCol="0">
            <a:spAutoFit/>
          </a:bodyPr>
          <a:lstStyle/>
          <a:p>
            <a:r>
              <a:rPr lang="en-US" dirty="0"/>
              <a:t>“lie-bell-LOO-li-dee”</a:t>
            </a:r>
          </a:p>
        </p:txBody>
      </p:sp>
    </p:spTree>
    <p:extLst>
      <p:ext uri="{BB962C8B-B14F-4D97-AF65-F5344CB8AC3E}">
        <p14:creationId xmlns:p14="http://schemas.microsoft.com/office/powerpoint/2010/main" val="16111053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4E62D71-7BA9-00D0-93B0-428CAC4905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33397F5B-4B2E-CF14-D146-EAD3798EE169}"/>
              </a:ext>
            </a:extLst>
          </p:cNvPr>
          <p:cNvSpPr>
            <a:spLocks noGrp="1"/>
          </p:cNvSpPr>
          <p:nvPr>
            <p:ph type="title"/>
          </p:nvPr>
        </p:nvSpPr>
        <p:spPr>
          <a:xfrm>
            <a:off x="838200" y="537210"/>
            <a:ext cx="10515600" cy="1153478"/>
          </a:xfrm>
        </p:spPr>
        <p:txBody>
          <a:bodyPr/>
          <a:lstStyle/>
          <a:p>
            <a:pPr algn="ctr"/>
            <a:r>
              <a:rPr lang="en-US" dirty="0"/>
              <a:t>Family:  </a:t>
            </a:r>
            <a:r>
              <a:rPr lang="en-US" i="1" dirty="0" err="1"/>
              <a:t>Macromiidae</a:t>
            </a:r>
            <a:endParaRPr lang="en-US" i="1" dirty="0"/>
          </a:p>
        </p:txBody>
      </p:sp>
      <p:sp>
        <p:nvSpPr>
          <p:cNvPr id="3" name="Content Placeholder 2">
            <a:extLst>
              <a:ext uri="{FF2B5EF4-FFF2-40B4-BE49-F238E27FC236}">
                <a16:creationId xmlns:a16="http://schemas.microsoft.com/office/drawing/2014/main" id="{57246E0A-B42F-B57E-5A76-B5FCB7BD8560}"/>
              </a:ext>
            </a:extLst>
          </p:cNvPr>
          <p:cNvSpPr>
            <a:spLocks noGrp="1"/>
          </p:cNvSpPr>
          <p:nvPr>
            <p:ph idx="1"/>
          </p:nvPr>
        </p:nvSpPr>
        <p:spPr/>
        <p:txBody>
          <a:bodyPr/>
          <a:lstStyle/>
          <a:p>
            <a:r>
              <a:rPr lang="en-US" dirty="0"/>
              <a:t>“Cruisers”</a:t>
            </a:r>
          </a:p>
          <a:p>
            <a:r>
              <a:rPr lang="en-US" dirty="0"/>
              <a:t>Formerly considered a sub-family of </a:t>
            </a:r>
            <a:r>
              <a:rPr lang="en-US" i="1" dirty="0" err="1"/>
              <a:t>Corduliidae</a:t>
            </a:r>
            <a:endParaRPr lang="en-US" i="1" dirty="0"/>
          </a:p>
          <a:p>
            <a:r>
              <a:rPr lang="en-US" dirty="0"/>
              <a:t>Rounded abdomen, long legs appear spider-like</a:t>
            </a:r>
          </a:p>
          <a:p>
            <a:r>
              <a:rPr lang="en-US" dirty="0"/>
              <a:t>“Unicorn” horn between antennae</a:t>
            </a:r>
          </a:p>
          <a:p>
            <a:r>
              <a:rPr lang="en-US" dirty="0"/>
              <a:t>Sprawler</a:t>
            </a:r>
          </a:p>
          <a:p>
            <a:r>
              <a:rPr lang="en-US" dirty="0"/>
              <a:t>Predator</a:t>
            </a:r>
          </a:p>
          <a:p>
            <a:endParaRPr lang="en-US" dirty="0"/>
          </a:p>
          <a:p>
            <a:endParaRPr lang="en-US" dirty="0"/>
          </a:p>
        </p:txBody>
      </p:sp>
      <p:pic>
        <p:nvPicPr>
          <p:cNvPr id="4" name="Picture 3">
            <a:extLst>
              <a:ext uri="{FF2B5EF4-FFF2-40B4-BE49-F238E27FC236}">
                <a16:creationId xmlns:a16="http://schemas.microsoft.com/office/drawing/2014/main" id="{5800E091-A025-FB72-BDA3-0658C87205E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83915" y="1520058"/>
            <a:ext cx="3892951" cy="2347749"/>
          </a:xfrm>
          <a:prstGeom prst="rect">
            <a:avLst/>
          </a:prstGeom>
        </p:spPr>
      </p:pic>
      <p:pic>
        <p:nvPicPr>
          <p:cNvPr id="5" name="Picture 4">
            <a:extLst>
              <a:ext uri="{FF2B5EF4-FFF2-40B4-BE49-F238E27FC236}">
                <a16:creationId xmlns:a16="http://schemas.microsoft.com/office/drawing/2014/main" id="{50D6ABAE-B705-AB92-615C-489CD3D6B73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227622" y="4001705"/>
            <a:ext cx="3736755" cy="2491170"/>
          </a:xfrm>
          <a:prstGeom prst="rect">
            <a:avLst/>
          </a:prstGeom>
        </p:spPr>
      </p:pic>
      <p:cxnSp>
        <p:nvCxnSpPr>
          <p:cNvPr id="7" name="Straight Arrow Connector 6">
            <a:extLst>
              <a:ext uri="{FF2B5EF4-FFF2-40B4-BE49-F238E27FC236}">
                <a16:creationId xmlns:a16="http://schemas.microsoft.com/office/drawing/2014/main" id="{744D25C9-F677-9E31-3BE1-F893303E0512}"/>
              </a:ext>
            </a:extLst>
          </p:cNvPr>
          <p:cNvCxnSpPr/>
          <p:nvPr/>
        </p:nvCxnSpPr>
        <p:spPr>
          <a:xfrm>
            <a:off x="5013434" y="4001294"/>
            <a:ext cx="357352" cy="465603"/>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6" name="TextBox 5">
            <a:extLst>
              <a:ext uri="{FF2B5EF4-FFF2-40B4-BE49-F238E27FC236}">
                <a16:creationId xmlns:a16="http://schemas.microsoft.com/office/drawing/2014/main" id="{52992B96-2582-7759-0547-20345465AA85}"/>
              </a:ext>
            </a:extLst>
          </p:cNvPr>
          <p:cNvSpPr txBox="1"/>
          <p:nvPr/>
        </p:nvSpPr>
        <p:spPr>
          <a:xfrm>
            <a:off x="5783580" y="1325047"/>
            <a:ext cx="2440283" cy="369332"/>
          </a:xfrm>
          <a:prstGeom prst="rect">
            <a:avLst/>
          </a:prstGeom>
          <a:noFill/>
        </p:spPr>
        <p:txBody>
          <a:bodyPr wrap="none" rtlCol="0">
            <a:spAutoFit/>
          </a:bodyPr>
          <a:lstStyle/>
          <a:p>
            <a:r>
              <a:rPr lang="en-US" dirty="0"/>
              <a:t>“</a:t>
            </a:r>
            <a:r>
              <a:rPr lang="en-US" dirty="0" err="1"/>
              <a:t>mack</a:t>
            </a:r>
            <a:r>
              <a:rPr lang="en-US" dirty="0"/>
              <a:t>-crow-MEE-</a:t>
            </a:r>
            <a:r>
              <a:rPr lang="en-US" dirty="0" err="1"/>
              <a:t>i</a:t>
            </a:r>
            <a:r>
              <a:rPr lang="en-US" dirty="0"/>
              <a:t>-dee”</a:t>
            </a:r>
          </a:p>
        </p:txBody>
      </p:sp>
    </p:spTree>
    <p:extLst>
      <p:ext uri="{BB962C8B-B14F-4D97-AF65-F5344CB8AC3E}">
        <p14:creationId xmlns:p14="http://schemas.microsoft.com/office/powerpoint/2010/main" val="25865486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8C4F5DC-111C-87CD-C79A-D3B9A874FF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2969AA4B-6CF1-A390-54BC-601A542E6765}"/>
              </a:ext>
            </a:extLst>
          </p:cNvPr>
          <p:cNvSpPr>
            <a:spLocks noGrp="1"/>
          </p:cNvSpPr>
          <p:nvPr>
            <p:ph type="title"/>
          </p:nvPr>
        </p:nvSpPr>
        <p:spPr>
          <a:xfrm>
            <a:off x="840638" y="720090"/>
            <a:ext cx="10515600" cy="784191"/>
          </a:xfrm>
        </p:spPr>
        <p:txBody>
          <a:bodyPr/>
          <a:lstStyle/>
          <a:p>
            <a:pPr algn="ctr"/>
            <a:r>
              <a:rPr lang="en-US" dirty="0"/>
              <a:t>Family: </a:t>
            </a:r>
            <a:r>
              <a:rPr lang="en-US" i="1" dirty="0" err="1"/>
              <a:t>Corduliidae</a:t>
            </a:r>
            <a:endParaRPr lang="en-US" i="1" dirty="0"/>
          </a:p>
        </p:txBody>
      </p:sp>
      <p:sp>
        <p:nvSpPr>
          <p:cNvPr id="3" name="Content Placeholder 2">
            <a:extLst>
              <a:ext uri="{FF2B5EF4-FFF2-40B4-BE49-F238E27FC236}">
                <a16:creationId xmlns:a16="http://schemas.microsoft.com/office/drawing/2014/main" id="{D7086D88-DFEE-7F4A-8EE4-BED4EBA4D6DC}"/>
              </a:ext>
            </a:extLst>
          </p:cNvPr>
          <p:cNvSpPr>
            <a:spLocks noGrp="1"/>
          </p:cNvSpPr>
          <p:nvPr>
            <p:ph idx="1"/>
          </p:nvPr>
        </p:nvSpPr>
        <p:spPr>
          <a:xfrm>
            <a:off x="1818341" y="1646590"/>
            <a:ext cx="9533021" cy="4022621"/>
          </a:xfrm>
        </p:spPr>
        <p:txBody>
          <a:bodyPr/>
          <a:lstStyle/>
          <a:p>
            <a:r>
              <a:rPr lang="en-US" dirty="0"/>
              <a:t>“Emeralds” – refers to colorful eyes</a:t>
            </a:r>
          </a:p>
          <a:p>
            <a:r>
              <a:rPr lang="en-US" dirty="0"/>
              <a:t>Spoon-shaped labium </a:t>
            </a:r>
            <a:r>
              <a:rPr lang="en-US" i="1" dirty="0"/>
              <a:t>with</a:t>
            </a:r>
            <a:r>
              <a:rPr lang="en-US" dirty="0"/>
              <a:t> median groove</a:t>
            </a:r>
          </a:p>
          <a:p>
            <a:r>
              <a:rPr lang="en-US" dirty="0"/>
              <a:t>Abdomen ends abruptly</a:t>
            </a:r>
          </a:p>
          <a:p>
            <a:r>
              <a:rPr lang="en-US" dirty="0"/>
              <a:t>Sprawler/Crawler</a:t>
            </a:r>
          </a:p>
          <a:p>
            <a:endParaRPr lang="en-US" dirty="0"/>
          </a:p>
        </p:txBody>
      </p:sp>
      <p:pic>
        <p:nvPicPr>
          <p:cNvPr id="5" name="Picture 4">
            <a:extLst>
              <a:ext uri="{FF2B5EF4-FFF2-40B4-BE49-F238E27FC236}">
                <a16:creationId xmlns:a16="http://schemas.microsoft.com/office/drawing/2014/main" id="{33190386-14C3-6280-9B63-0FE5F1AD92C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8187457" y="824362"/>
            <a:ext cx="4022621" cy="3104147"/>
          </a:xfrm>
          <a:prstGeom prst="rect">
            <a:avLst/>
          </a:prstGeom>
        </p:spPr>
      </p:pic>
      <p:pic>
        <p:nvPicPr>
          <p:cNvPr id="7" name="Picture 6">
            <a:extLst>
              <a:ext uri="{FF2B5EF4-FFF2-40B4-BE49-F238E27FC236}">
                <a16:creationId xmlns:a16="http://schemas.microsoft.com/office/drawing/2014/main" id="{F2354779-E4F0-B9DC-CC6B-B5A2E33492B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36987" y="3429000"/>
            <a:ext cx="3448328" cy="2834605"/>
          </a:xfrm>
          <a:prstGeom prst="rect">
            <a:avLst/>
          </a:prstGeom>
        </p:spPr>
      </p:pic>
      <p:pic>
        <p:nvPicPr>
          <p:cNvPr id="8" name="Picture 7">
            <a:extLst>
              <a:ext uri="{FF2B5EF4-FFF2-40B4-BE49-F238E27FC236}">
                <a16:creationId xmlns:a16="http://schemas.microsoft.com/office/drawing/2014/main" id="{F18B4678-3A36-1510-75C5-88E4AD52E1F6}"/>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99236" y="189329"/>
            <a:ext cx="1619105" cy="2257091"/>
          </a:xfrm>
          <a:prstGeom prst="rect">
            <a:avLst/>
          </a:prstGeom>
        </p:spPr>
      </p:pic>
      <p:sp>
        <p:nvSpPr>
          <p:cNvPr id="4" name="TextBox 3">
            <a:extLst>
              <a:ext uri="{FF2B5EF4-FFF2-40B4-BE49-F238E27FC236}">
                <a16:creationId xmlns:a16="http://schemas.microsoft.com/office/drawing/2014/main" id="{097EF8CC-C437-31EC-7B03-7F638FD4321F}"/>
              </a:ext>
            </a:extLst>
          </p:cNvPr>
          <p:cNvSpPr txBox="1"/>
          <p:nvPr/>
        </p:nvSpPr>
        <p:spPr>
          <a:xfrm>
            <a:off x="5937827" y="1317874"/>
            <a:ext cx="2134687" cy="369332"/>
          </a:xfrm>
          <a:prstGeom prst="rect">
            <a:avLst/>
          </a:prstGeom>
          <a:noFill/>
        </p:spPr>
        <p:txBody>
          <a:bodyPr wrap="none" rtlCol="0">
            <a:spAutoFit/>
          </a:bodyPr>
          <a:lstStyle/>
          <a:p>
            <a:r>
              <a:rPr lang="en-US" dirty="0"/>
              <a:t>“cord-you-LEE-</a:t>
            </a:r>
            <a:r>
              <a:rPr lang="en-US" dirty="0" err="1"/>
              <a:t>i</a:t>
            </a:r>
            <a:r>
              <a:rPr lang="en-US" dirty="0"/>
              <a:t>-dee”</a:t>
            </a:r>
          </a:p>
        </p:txBody>
      </p:sp>
    </p:spTree>
    <p:extLst>
      <p:ext uri="{BB962C8B-B14F-4D97-AF65-F5344CB8AC3E}">
        <p14:creationId xmlns:p14="http://schemas.microsoft.com/office/powerpoint/2010/main" val="13533273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140A4EF-25E9-9B4E-DE4B-305E37D2B7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8A148CBD-F6C1-770A-D66B-4AFB28581C6F}"/>
              </a:ext>
            </a:extLst>
          </p:cNvPr>
          <p:cNvSpPr>
            <a:spLocks noGrp="1"/>
          </p:cNvSpPr>
          <p:nvPr>
            <p:ph type="title"/>
          </p:nvPr>
        </p:nvSpPr>
        <p:spPr>
          <a:xfrm>
            <a:off x="838200" y="483435"/>
            <a:ext cx="10515600" cy="1207253"/>
          </a:xfrm>
        </p:spPr>
        <p:txBody>
          <a:bodyPr/>
          <a:lstStyle/>
          <a:p>
            <a:pPr algn="ctr"/>
            <a:r>
              <a:rPr lang="en-US" dirty="0"/>
              <a:t>Family: </a:t>
            </a:r>
            <a:r>
              <a:rPr lang="en-US" i="1" dirty="0"/>
              <a:t>Calopterygidae</a:t>
            </a:r>
          </a:p>
        </p:txBody>
      </p:sp>
      <p:sp>
        <p:nvSpPr>
          <p:cNvPr id="3" name="Content Placeholder 2">
            <a:extLst>
              <a:ext uri="{FF2B5EF4-FFF2-40B4-BE49-F238E27FC236}">
                <a16:creationId xmlns:a16="http://schemas.microsoft.com/office/drawing/2014/main" id="{01FDAC70-3342-A99F-F8E5-BF7716EADDCE}"/>
              </a:ext>
            </a:extLst>
          </p:cNvPr>
          <p:cNvSpPr>
            <a:spLocks noGrp="1"/>
          </p:cNvSpPr>
          <p:nvPr>
            <p:ph idx="1"/>
          </p:nvPr>
        </p:nvSpPr>
        <p:spPr>
          <a:xfrm>
            <a:off x="838200" y="1587381"/>
            <a:ext cx="10515600" cy="4166672"/>
          </a:xfrm>
        </p:spPr>
        <p:txBody>
          <a:bodyPr/>
          <a:lstStyle/>
          <a:p>
            <a:r>
              <a:rPr lang="en-US" dirty="0"/>
              <a:t>“Broad-winged Damselflies”</a:t>
            </a:r>
          </a:p>
          <a:p>
            <a:r>
              <a:rPr lang="en-US" dirty="0"/>
              <a:t>Adults usually dark winged with green-blue bodies</a:t>
            </a:r>
          </a:p>
          <a:p>
            <a:r>
              <a:rPr lang="en-US" dirty="0"/>
              <a:t>3 “tails” - paddle-like gills</a:t>
            </a:r>
          </a:p>
          <a:p>
            <a:r>
              <a:rPr lang="en-US" dirty="0"/>
              <a:t>Long first segment of antennae</a:t>
            </a:r>
          </a:p>
          <a:p>
            <a:r>
              <a:rPr lang="en-US" dirty="0"/>
              <a:t>Large notch in the front of the labium</a:t>
            </a:r>
          </a:p>
          <a:p>
            <a:r>
              <a:rPr lang="en-US" dirty="0"/>
              <a:t>Climber/Predator</a:t>
            </a:r>
          </a:p>
          <a:p>
            <a:endParaRPr lang="en-US" dirty="0"/>
          </a:p>
        </p:txBody>
      </p:sp>
      <p:pic>
        <p:nvPicPr>
          <p:cNvPr id="5" name="Picture 4">
            <a:extLst>
              <a:ext uri="{FF2B5EF4-FFF2-40B4-BE49-F238E27FC236}">
                <a16:creationId xmlns:a16="http://schemas.microsoft.com/office/drawing/2014/main" id="{2F4DC019-3031-3155-A557-84705902E2C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8567943" y="679579"/>
            <a:ext cx="4033426" cy="2929439"/>
          </a:xfrm>
          <a:prstGeom prst="rect">
            <a:avLst/>
          </a:prstGeom>
        </p:spPr>
      </p:pic>
      <p:pic>
        <p:nvPicPr>
          <p:cNvPr id="7" name="Picture 6">
            <a:extLst>
              <a:ext uri="{FF2B5EF4-FFF2-40B4-BE49-F238E27FC236}">
                <a16:creationId xmlns:a16="http://schemas.microsoft.com/office/drawing/2014/main" id="{02FB83B8-D8EE-5B92-034B-EA5D16358D5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14600" y="4647735"/>
            <a:ext cx="4214061" cy="1845140"/>
          </a:xfrm>
          <a:prstGeom prst="rect">
            <a:avLst/>
          </a:prstGeom>
        </p:spPr>
      </p:pic>
      <p:pic>
        <p:nvPicPr>
          <p:cNvPr id="8" name="Picture 7">
            <a:extLst>
              <a:ext uri="{FF2B5EF4-FFF2-40B4-BE49-F238E27FC236}">
                <a16:creationId xmlns:a16="http://schemas.microsoft.com/office/drawing/2014/main" id="{E8CB6DEC-B138-F82F-AE11-D327D0E98BB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871286" y="4295949"/>
            <a:ext cx="3144252" cy="2358189"/>
          </a:xfrm>
          <a:prstGeom prst="rect">
            <a:avLst/>
          </a:prstGeom>
        </p:spPr>
      </p:pic>
      <p:sp>
        <p:nvSpPr>
          <p:cNvPr id="4" name="TextBox 3">
            <a:extLst>
              <a:ext uri="{FF2B5EF4-FFF2-40B4-BE49-F238E27FC236}">
                <a16:creationId xmlns:a16="http://schemas.microsoft.com/office/drawing/2014/main" id="{0D28FC55-D0F3-4731-0947-E8DB26145A38}"/>
              </a:ext>
            </a:extLst>
          </p:cNvPr>
          <p:cNvSpPr txBox="1"/>
          <p:nvPr/>
        </p:nvSpPr>
        <p:spPr>
          <a:xfrm>
            <a:off x="5680710" y="1262380"/>
            <a:ext cx="2477858" cy="369332"/>
          </a:xfrm>
          <a:prstGeom prst="rect">
            <a:avLst/>
          </a:prstGeom>
          <a:noFill/>
        </p:spPr>
        <p:txBody>
          <a:bodyPr wrap="none" rtlCol="0">
            <a:spAutoFit/>
          </a:bodyPr>
          <a:lstStyle/>
          <a:p>
            <a:r>
              <a:rPr lang="en-US" dirty="0"/>
              <a:t>“</a:t>
            </a:r>
            <a:r>
              <a:rPr lang="en-US" dirty="0" err="1"/>
              <a:t>cal</a:t>
            </a:r>
            <a:r>
              <a:rPr lang="en-US" dirty="0"/>
              <a:t>-op-</a:t>
            </a:r>
            <a:r>
              <a:rPr lang="en-US" dirty="0" err="1"/>
              <a:t>ter</a:t>
            </a:r>
            <a:r>
              <a:rPr lang="en-US" dirty="0"/>
              <a:t>-RIDGE-</a:t>
            </a:r>
            <a:r>
              <a:rPr lang="en-US" dirty="0" err="1"/>
              <a:t>i</a:t>
            </a:r>
            <a:r>
              <a:rPr lang="en-US" dirty="0"/>
              <a:t>-dee”</a:t>
            </a:r>
          </a:p>
        </p:txBody>
      </p:sp>
    </p:spTree>
    <p:extLst>
      <p:ext uri="{BB962C8B-B14F-4D97-AF65-F5344CB8AC3E}">
        <p14:creationId xmlns:p14="http://schemas.microsoft.com/office/powerpoint/2010/main" val="1856955126"/>
      </p:ext>
    </p:extLst>
  </p:cSld>
  <p:clrMapOvr>
    <a:masterClrMapping/>
  </p:clrMapOvr>
  <p:extLst>
    <p:ext uri="{6950BFC3-D8DA-4A85-94F7-54DA5524770B}">
      <p188:commentRel xmlns:p188="http://schemas.microsoft.com/office/powerpoint/2018/8/main" r:id="rId2"/>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4998D89-383A-B9C2-5DB7-F0B0AFC0920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9A910BE1-4225-1258-D60D-75C54F9D82C6}"/>
              </a:ext>
            </a:extLst>
          </p:cNvPr>
          <p:cNvSpPr>
            <a:spLocks noGrp="1"/>
          </p:cNvSpPr>
          <p:nvPr>
            <p:ph type="title"/>
          </p:nvPr>
        </p:nvSpPr>
        <p:spPr>
          <a:xfrm>
            <a:off x="838200" y="470781"/>
            <a:ext cx="10515600" cy="1219907"/>
          </a:xfrm>
        </p:spPr>
        <p:txBody>
          <a:bodyPr/>
          <a:lstStyle/>
          <a:p>
            <a:pPr algn="ctr"/>
            <a:r>
              <a:rPr lang="en-US" dirty="0"/>
              <a:t>Family: </a:t>
            </a:r>
            <a:r>
              <a:rPr lang="en-US" i="1" dirty="0" err="1"/>
              <a:t>Coenagrionidae</a:t>
            </a:r>
            <a:endParaRPr lang="en-US" i="1" dirty="0"/>
          </a:p>
        </p:txBody>
      </p:sp>
      <p:sp>
        <p:nvSpPr>
          <p:cNvPr id="3" name="Content Placeholder 2">
            <a:extLst>
              <a:ext uri="{FF2B5EF4-FFF2-40B4-BE49-F238E27FC236}">
                <a16:creationId xmlns:a16="http://schemas.microsoft.com/office/drawing/2014/main" id="{8C9AB342-7192-B3BB-02CA-E658C7B1A71E}"/>
              </a:ext>
            </a:extLst>
          </p:cNvPr>
          <p:cNvSpPr>
            <a:spLocks noGrp="1"/>
          </p:cNvSpPr>
          <p:nvPr>
            <p:ph idx="1"/>
          </p:nvPr>
        </p:nvSpPr>
        <p:spPr>
          <a:xfrm>
            <a:off x="838200" y="1581054"/>
            <a:ext cx="10515600" cy="4166672"/>
          </a:xfrm>
        </p:spPr>
        <p:txBody>
          <a:bodyPr/>
          <a:lstStyle/>
          <a:p>
            <a:r>
              <a:rPr lang="en-US" dirty="0"/>
              <a:t>“Narrow-winged Damselflies”</a:t>
            </a:r>
          </a:p>
          <a:p>
            <a:r>
              <a:rPr lang="en-US" dirty="0"/>
              <a:t>Largest damselfly family, 90 N. American species</a:t>
            </a:r>
          </a:p>
          <a:p>
            <a:r>
              <a:rPr lang="en-US" dirty="0"/>
              <a:t>3 “tails” - paddle-like gills</a:t>
            </a:r>
          </a:p>
          <a:p>
            <a:r>
              <a:rPr lang="en-US" dirty="0"/>
              <a:t>Short first segment of antennae</a:t>
            </a:r>
          </a:p>
          <a:p>
            <a:r>
              <a:rPr lang="en-US" dirty="0"/>
              <a:t>Climber/Predator</a:t>
            </a:r>
          </a:p>
          <a:p>
            <a:endParaRPr lang="en-US" dirty="0"/>
          </a:p>
        </p:txBody>
      </p:sp>
      <p:pic>
        <p:nvPicPr>
          <p:cNvPr id="7" name="Picture 6">
            <a:extLst>
              <a:ext uri="{FF2B5EF4-FFF2-40B4-BE49-F238E27FC236}">
                <a16:creationId xmlns:a16="http://schemas.microsoft.com/office/drawing/2014/main" id="{4FAF16C5-A019-8993-3006-544D0620876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1457845" y="4282978"/>
            <a:ext cx="2400139" cy="2289363"/>
          </a:xfrm>
          <a:prstGeom prst="rect">
            <a:avLst/>
          </a:prstGeom>
        </p:spPr>
      </p:pic>
      <p:pic>
        <p:nvPicPr>
          <p:cNvPr id="9" name="Picture 8">
            <a:extLst>
              <a:ext uri="{FF2B5EF4-FFF2-40B4-BE49-F238E27FC236}">
                <a16:creationId xmlns:a16="http://schemas.microsoft.com/office/drawing/2014/main" id="{4BCBA361-C85F-C0A6-0225-84A85C95AB3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5400000">
            <a:off x="7739868" y="2532778"/>
            <a:ext cx="5500262" cy="2757966"/>
          </a:xfrm>
          <a:prstGeom prst="rect">
            <a:avLst/>
          </a:prstGeom>
        </p:spPr>
      </p:pic>
      <p:pic>
        <p:nvPicPr>
          <p:cNvPr id="10" name="Picture 9">
            <a:extLst>
              <a:ext uri="{FF2B5EF4-FFF2-40B4-BE49-F238E27FC236}">
                <a16:creationId xmlns:a16="http://schemas.microsoft.com/office/drawing/2014/main" id="{6459C1B6-E377-C81C-D255-8522E6305C79}"/>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443975" y="4227591"/>
            <a:ext cx="4259519" cy="2400139"/>
          </a:xfrm>
          <a:prstGeom prst="rect">
            <a:avLst/>
          </a:prstGeom>
        </p:spPr>
      </p:pic>
      <p:sp>
        <p:nvSpPr>
          <p:cNvPr id="4" name="TextBox 3">
            <a:extLst>
              <a:ext uri="{FF2B5EF4-FFF2-40B4-BE49-F238E27FC236}">
                <a16:creationId xmlns:a16="http://schemas.microsoft.com/office/drawing/2014/main" id="{B62CE86F-FE7A-DD5F-79CE-165150D6270E}"/>
              </a:ext>
            </a:extLst>
          </p:cNvPr>
          <p:cNvSpPr txBox="1"/>
          <p:nvPr/>
        </p:nvSpPr>
        <p:spPr>
          <a:xfrm>
            <a:off x="5897880" y="1211722"/>
            <a:ext cx="2398092" cy="369332"/>
          </a:xfrm>
          <a:prstGeom prst="rect">
            <a:avLst/>
          </a:prstGeom>
          <a:noFill/>
        </p:spPr>
        <p:txBody>
          <a:bodyPr wrap="none" rtlCol="0">
            <a:spAutoFit/>
          </a:bodyPr>
          <a:lstStyle/>
          <a:p>
            <a:r>
              <a:rPr lang="en-US" dirty="0"/>
              <a:t>“see-nag-</a:t>
            </a:r>
            <a:r>
              <a:rPr lang="en-US" dirty="0" err="1"/>
              <a:t>ree</a:t>
            </a:r>
            <a:r>
              <a:rPr lang="en-US" dirty="0"/>
              <a:t>-ON-</a:t>
            </a:r>
            <a:r>
              <a:rPr lang="en-US" dirty="0" err="1"/>
              <a:t>i</a:t>
            </a:r>
            <a:r>
              <a:rPr lang="en-US" dirty="0"/>
              <a:t>-dee”</a:t>
            </a:r>
          </a:p>
        </p:txBody>
      </p:sp>
    </p:spTree>
    <p:extLst>
      <p:ext uri="{BB962C8B-B14F-4D97-AF65-F5344CB8AC3E}">
        <p14:creationId xmlns:p14="http://schemas.microsoft.com/office/powerpoint/2010/main" val="1945008029"/>
      </p:ext>
    </p:extLst>
  </p:cSld>
  <p:clrMapOvr>
    <a:masterClrMapping/>
  </p:clrMapOvr>
  <p:extLst>
    <p:ext uri="{6950BFC3-D8DA-4A85-94F7-54DA5524770B}">
      <p188:commentRel xmlns:p188="http://schemas.microsoft.com/office/powerpoint/2018/8/main" r:id="rId3"/>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A752443-479D-EFB7-615D-62062593B4B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7F87FC7E-C466-B8DB-8627-88EA820B08F8}"/>
              </a:ext>
            </a:extLst>
          </p:cNvPr>
          <p:cNvSpPr>
            <a:spLocks noGrp="1"/>
          </p:cNvSpPr>
          <p:nvPr>
            <p:ph type="title"/>
          </p:nvPr>
        </p:nvSpPr>
        <p:spPr>
          <a:xfrm>
            <a:off x="1302091" y="536320"/>
            <a:ext cx="10515600" cy="1325563"/>
          </a:xfrm>
        </p:spPr>
        <p:txBody>
          <a:bodyPr/>
          <a:lstStyle/>
          <a:p>
            <a:pPr algn="ctr"/>
            <a:r>
              <a:rPr lang="en-US" dirty="0"/>
              <a:t>Look-Alikes</a:t>
            </a:r>
          </a:p>
        </p:txBody>
      </p:sp>
      <p:sp>
        <p:nvSpPr>
          <p:cNvPr id="3" name="Content Placeholder 2">
            <a:extLst>
              <a:ext uri="{FF2B5EF4-FFF2-40B4-BE49-F238E27FC236}">
                <a16:creationId xmlns:a16="http://schemas.microsoft.com/office/drawing/2014/main" id="{BDD50CF9-7678-66DD-08B4-8D0C7F583E5A}"/>
              </a:ext>
            </a:extLst>
          </p:cNvPr>
          <p:cNvSpPr>
            <a:spLocks noGrp="1"/>
          </p:cNvSpPr>
          <p:nvPr>
            <p:ph idx="1"/>
          </p:nvPr>
        </p:nvSpPr>
        <p:spPr>
          <a:xfrm>
            <a:off x="3912943" y="1825623"/>
            <a:ext cx="5293895" cy="4327836"/>
          </a:xfrm>
        </p:spPr>
        <p:txBody>
          <a:bodyPr>
            <a:normAutofit/>
          </a:bodyPr>
          <a:lstStyle/>
          <a:p>
            <a:pPr marL="0" indent="0" algn="ctr">
              <a:buNone/>
            </a:pPr>
            <a:r>
              <a:rPr lang="en-US" sz="4000" dirty="0"/>
              <a:t>Which is a Mayfly &amp; which is a Damselfly?</a:t>
            </a:r>
          </a:p>
          <a:p>
            <a:pPr marL="0" indent="0" algn="ctr">
              <a:buNone/>
            </a:pPr>
            <a:endParaRPr lang="en-US" sz="4000" dirty="0"/>
          </a:p>
          <a:p>
            <a:pPr marL="0" indent="0" algn="ctr">
              <a:buNone/>
            </a:pPr>
            <a:r>
              <a:rPr lang="en-US" dirty="0"/>
              <a:t>Hint: Location of the gills</a:t>
            </a:r>
          </a:p>
        </p:txBody>
      </p:sp>
      <p:pic>
        <p:nvPicPr>
          <p:cNvPr id="5" name="Picture 4">
            <a:extLst>
              <a:ext uri="{FF2B5EF4-FFF2-40B4-BE49-F238E27FC236}">
                <a16:creationId xmlns:a16="http://schemas.microsoft.com/office/drawing/2014/main" id="{31B91F1B-AFF5-93F3-FDA3-3C5E124F9AF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321858" y="2647577"/>
            <a:ext cx="4827576" cy="2184188"/>
          </a:xfrm>
          <a:prstGeom prst="rect">
            <a:avLst/>
          </a:prstGeom>
        </p:spPr>
      </p:pic>
      <p:pic>
        <p:nvPicPr>
          <p:cNvPr id="7" name="Picture 6">
            <a:extLst>
              <a:ext uri="{FF2B5EF4-FFF2-40B4-BE49-F238E27FC236}">
                <a16:creationId xmlns:a16="http://schemas.microsoft.com/office/drawing/2014/main" id="{5AD2E54E-EB9B-830E-2C7A-1B05F8ABCFB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7522676" y="2693003"/>
            <a:ext cx="5356100" cy="1564812"/>
          </a:xfrm>
          <a:prstGeom prst="rect">
            <a:avLst/>
          </a:prstGeom>
        </p:spPr>
      </p:pic>
    </p:spTree>
    <p:extLst>
      <p:ext uri="{BB962C8B-B14F-4D97-AF65-F5344CB8AC3E}">
        <p14:creationId xmlns:p14="http://schemas.microsoft.com/office/powerpoint/2010/main" val="16439533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CFF340C-4143-835D-0CBD-73B6FA67CE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67F8CAB1-671C-F15E-9101-1875E79B2D90}"/>
              </a:ext>
            </a:extLst>
          </p:cNvPr>
          <p:cNvSpPr>
            <a:spLocks noGrp="1"/>
          </p:cNvSpPr>
          <p:nvPr>
            <p:ph type="title"/>
          </p:nvPr>
        </p:nvSpPr>
        <p:spPr>
          <a:xfrm>
            <a:off x="838200" y="468630"/>
            <a:ext cx="10515600" cy="1222058"/>
          </a:xfrm>
        </p:spPr>
        <p:txBody>
          <a:bodyPr/>
          <a:lstStyle/>
          <a:p>
            <a:pPr algn="ctr"/>
            <a:r>
              <a:rPr lang="en-US" i="1" dirty="0"/>
              <a:t>Coleoptera</a:t>
            </a:r>
            <a:r>
              <a:rPr lang="en-US" dirty="0"/>
              <a:t> - Beetles</a:t>
            </a:r>
          </a:p>
        </p:txBody>
      </p:sp>
      <p:sp>
        <p:nvSpPr>
          <p:cNvPr id="3" name="Content Placeholder 2">
            <a:extLst>
              <a:ext uri="{FF2B5EF4-FFF2-40B4-BE49-F238E27FC236}">
                <a16:creationId xmlns:a16="http://schemas.microsoft.com/office/drawing/2014/main" id="{C84C76C7-CFE8-109D-29E6-50CC5DA954DD}"/>
              </a:ext>
            </a:extLst>
          </p:cNvPr>
          <p:cNvSpPr>
            <a:spLocks noGrp="1"/>
          </p:cNvSpPr>
          <p:nvPr>
            <p:ph idx="1"/>
          </p:nvPr>
        </p:nvSpPr>
        <p:spPr>
          <a:xfrm>
            <a:off x="838200" y="1920827"/>
            <a:ext cx="10515600" cy="3766100"/>
          </a:xfrm>
        </p:spPr>
        <p:txBody>
          <a:bodyPr>
            <a:normAutofit fontScale="92500" lnSpcReduction="10000"/>
          </a:bodyPr>
          <a:lstStyle/>
          <a:p>
            <a:r>
              <a:rPr lang="en-US" dirty="0"/>
              <a:t>Largest order – 24K species in N. America, 300K worldwide</a:t>
            </a:r>
          </a:p>
          <a:p>
            <a:pPr lvl="1"/>
            <a:r>
              <a:rPr lang="en-US" dirty="0"/>
              <a:t>Many species aquatic for part of its life</a:t>
            </a:r>
          </a:p>
          <a:p>
            <a:pPr lvl="1"/>
            <a:r>
              <a:rPr lang="en-US" dirty="0"/>
              <a:t>The only insect order where species can be aquatic for both larval and adult </a:t>
            </a:r>
            <a:r>
              <a:rPr lang="en-US" dirty="0" err="1"/>
              <a:t>lifestages</a:t>
            </a:r>
            <a:r>
              <a:rPr lang="en-US" dirty="0"/>
              <a:t> </a:t>
            </a:r>
          </a:p>
          <a:p>
            <a:r>
              <a:rPr lang="en-US" dirty="0"/>
              <a:t>Adults usually oval &amp; hard-bodied</a:t>
            </a:r>
          </a:p>
          <a:p>
            <a:pPr lvl="1"/>
            <a:r>
              <a:rPr lang="en-US" dirty="0"/>
              <a:t>Shell-like forewing (elytra) adapted to cover hind wing and abdomen </a:t>
            </a:r>
            <a:r>
              <a:rPr lang="en-US" i="1" dirty="0"/>
              <a:t>meets in straight line down the back</a:t>
            </a:r>
            <a:endParaRPr lang="en-US" dirty="0"/>
          </a:p>
          <a:p>
            <a:r>
              <a:rPr lang="en-US" dirty="0"/>
              <a:t>Complete metamorphosis</a:t>
            </a:r>
          </a:p>
          <a:p>
            <a:r>
              <a:rPr lang="en-US" dirty="0"/>
              <a:t>Lotic &amp; lentic habitats</a:t>
            </a:r>
          </a:p>
          <a:p>
            <a:r>
              <a:rPr lang="en-US" dirty="0"/>
              <a:t>Often chewing mandibles</a:t>
            </a:r>
          </a:p>
        </p:txBody>
      </p:sp>
      <p:sp>
        <p:nvSpPr>
          <p:cNvPr id="4" name="Left Brace 3">
            <a:extLst>
              <a:ext uri="{FF2B5EF4-FFF2-40B4-BE49-F238E27FC236}">
                <a16:creationId xmlns:a16="http://schemas.microsoft.com/office/drawing/2014/main" id="{0131043D-5040-6AB4-8E60-FACB4F445D04}"/>
              </a:ext>
            </a:extLst>
          </p:cNvPr>
          <p:cNvSpPr/>
          <p:nvPr/>
        </p:nvSpPr>
        <p:spPr>
          <a:xfrm rot="16200000">
            <a:off x="4902095" y="480843"/>
            <a:ext cx="310357" cy="1853693"/>
          </a:xfrm>
          <a:prstGeom prst="leftBrace">
            <a:avLst>
              <a:gd name="adj1" fmla="val 49358"/>
              <a:gd name="adj2" fmla="val 50000"/>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TextBox 4">
            <a:extLst>
              <a:ext uri="{FF2B5EF4-FFF2-40B4-BE49-F238E27FC236}">
                <a16:creationId xmlns:a16="http://schemas.microsoft.com/office/drawing/2014/main" id="{3369CD7F-732A-85D6-D9D7-F118012DCCF4}"/>
              </a:ext>
            </a:extLst>
          </p:cNvPr>
          <p:cNvSpPr txBox="1"/>
          <p:nvPr/>
        </p:nvSpPr>
        <p:spPr>
          <a:xfrm>
            <a:off x="4130427" y="1522759"/>
            <a:ext cx="2077452" cy="369332"/>
          </a:xfrm>
          <a:prstGeom prst="rect">
            <a:avLst/>
          </a:prstGeom>
          <a:noFill/>
        </p:spPr>
        <p:txBody>
          <a:bodyPr wrap="square" rtlCol="0">
            <a:spAutoFit/>
          </a:bodyPr>
          <a:lstStyle/>
          <a:p>
            <a:pPr algn="ctr"/>
            <a:r>
              <a:rPr lang="en-US" dirty="0"/>
              <a:t>sheathed wing</a:t>
            </a:r>
          </a:p>
        </p:txBody>
      </p:sp>
    </p:spTree>
    <p:extLst>
      <p:ext uri="{BB962C8B-B14F-4D97-AF65-F5344CB8AC3E}">
        <p14:creationId xmlns:p14="http://schemas.microsoft.com/office/powerpoint/2010/main" val="29075276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53289AD-B5FC-36A6-0C18-4B398AF90E7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0506C6F2-0839-0115-199E-24110108EF2E}"/>
              </a:ext>
            </a:extLst>
          </p:cNvPr>
          <p:cNvSpPr>
            <a:spLocks noGrp="1"/>
          </p:cNvSpPr>
          <p:nvPr>
            <p:ph type="title"/>
          </p:nvPr>
        </p:nvSpPr>
        <p:spPr>
          <a:xfrm>
            <a:off x="838200" y="525780"/>
            <a:ext cx="10515600" cy="1164908"/>
          </a:xfrm>
        </p:spPr>
        <p:txBody>
          <a:bodyPr/>
          <a:lstStyle/>
          <a:p>
            <a:pPr algn="ctr"/>
            <a:r>
              <a:rPr lang="en-US" dirty="0"/>
              <a:t>Features of Larval Beetles</a:t>
            </a:r>
          </a:p>
        </p:txBody>
      </p:sp>
      <p:sp>
        <p:nvSpPr>
          <p:cNvPr id="3" name="Content Placeholder 2">
            <a:extLst>
              <a:ext uri="{FF2B5EF4-FFF2-40B4-BE49-F238E27FC236}">
                <a16:creationId xmlns:a16="http://schemas.microsoft.com/office/drawing/2014/main" id="{DC3905D9-5E3E-39A2-80A7-48D7D9C6FAAB}"/>
              </a:ext>
            </a:extLst>
          </p:cNvPr>
          <p:cNvSpPr>
            <a:spLocks noGrp="1"/>
          </p:cNvSpPr>
          <p:nvPr>
            <p:ph idx="1"/>
          </p:nvPr>
        </p:nvSpPr>
        <p:spPr>
          <a:xfrm>
            <a:off x="838200" y="1586343"/>
            <a:ext cx="10515600" cy="4351338"/>
          </a:xfrm>
        </p:spPr>
        <p:txBody>
          <a:bodyPr/>
          <a:lstStyle/>
          <a:p>
            <a:r>
              <a:rPr lang="en-US" dirty="0"/>
              <a:t>Distinct head usually sclerotized (hardened)</a:t>
            </a:r>
          </a:p>
          <a:p>
            <a:r>
              <a:rPr lang="en-US" dirty="0"/>
              <a:t>No </a:t>
            </a:r>
            <a:r>
              <a:rPr lang="en-US" dirty="0" err="1"/>
              <a:t>wingpads</a:t>
            </a:r>
            <a:endParaRPr lang="en-US" dirty="0"/>
          </a:p>
          <a:p>
            <a:r>
              <a:rPr lang="en-US" dirty="0"/>
              <a:t>Usually 3 pairs of jointed legs on thorax</a:t>
            </a:r>
          </a:p>
          <a:p>
            <a:r>
              <a:rPr lang="en-US" dirty="0"/>
              <a:t>Usually 8-10 abdominal segments, may have filaments</a:t>
            </a:r>
          </a:p>
        </p:txBody>
      </p:sp>
      <p:pic>
        <p:nvPicPr>
          <p:cNvPr id="5" name="Picture 4">
            <a:extLst>
              <a:ext uri="{FF2B5EF4-FFF2-40B4-BE49-F238E27FC236}">
                <a16:creationId xmlns:a16="http://schemas.microsoft.com/office/drawing/2014/main" id="{2D4929A5-8C3D-FD4C-7CCA-488E610205C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828324" y="3762012"/>
            <a:ext cx="6535352" cy="2741150"/>
          </a:xfrm>
          <a:prstGeom prst="rect">
            <a:avLst/>
          </a:prstGeom>
        </p:spPr>
      </p:pic>
    </p:spTree>
    <p:extLst>
      <p:ext uri="{BB962C8B-B14F-4D97-AF65-F5344CB8AC3E}">
        <p14:creationId xmlns:p14="http://schemas.microsoft.com/office/powerpoint/2010/main" val="3952912995"/>
      </p:ext>
    </p:extLst>
  </p:cSld>
  <p:clrMapOvr>
    <a:masterClrMapping/>
  </p:clrMapOvr>
  <p:extLst>
    <p:ext uri="{6950BFC3-D8DA-4A85-94F7-54DA5524770B}">
      <p188:commentRel xmlns:p188="http://schemas.microsoft.com/office/powerpoint/2018/8/main" r:id="rId2"/>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759C7D8-C9CC-C1AB-B8A1-85A1399CCC0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9236E205-1B14-2DE4-513D-4F883F1E8198}"/>
              </a:ext>
            </a:extLst>
          </p:cNvPr>
          <p:cNvSpPr>
            <a:spLocks noGrp="1"/>
          </p:cNvSpPr>
          <p:nvPr>
            <p:ph type="title"/>
          </p:nvPr>
        </p:nvSpPr>
        <p:spPr>
          <a:xfrm>
            <a:off x="838200" y="565979"/>
            <a:ext cx="10515600" cy="1124709"/>
          </a:xfrm>
        </p:spPr>
        <p:txBody>
          <a:bodyPr/>
          <a:lstStyle/>
          <a:p>
            <a:pPr algn="ctr"/>
            <a:r>
              <a:rPr lang="en-US" dirty="0"/>
              <a:t>Family: </a:t>
            </a:r>
            <a:r>
              <a:rPr lang="en-US" i="1" dirty="0" err="1"/>
              <a:t>Elmidae</a:t>
            </a:r>
            <a:endParaRPr lang="en-US" i="1" dirty="0"/>
          </a:p>
        </p:txBody>
      </p:sp>
      <p:sp>
        <p:nvSpPr>
          <p:cNvPr id="3" name="Content Placeholder 2">
            <a:extLst>
              <a:ext uri="{FF2B5EF4-FFF2-40B4-BE49-F238E27FC236}">
                <a16:creationId xmlns:a16="http://schemas.microsoft.com/office/drawing/2014/main" id="{782CE653-C710-6921-6304-97CBF5339CD5}"/>
              </a:ext>
            </a:extLst>
          </p:cNvPr>
          <p:cNvSpPr>
            <a:spLocks noGrp="1"/>
          </p:cNvSpPr>
          <p:nvPr>
            <p:ph idx="1"/>
          </p:nvPr>
        </p:nvSpPr>
        <p:spPr/>
        <p:txBody>
          <a:bodyPr/>
          <a:lstStyle/>
          <a:p>
            <a:r>
              <a:rPr lang="en-US" dirty="0"/>
              <a:t>Riffle Beetles</a:t>
            </a:r>
          </a:p>
          <a:p>
            <a:r>
              <a:rPr lang="en-US" dirty="0"/>
              <a:t>Almost 100 species</a:t>
            </a:r>
          </a:p>
          <a:p>
            <a:r>
              <a:rPr lang="en-US" dirty="0"/>
              <a:t>Prefer fast flowing, high oxygen habitats</a:t>
            </a:r>
          </a:p>
          <a:p>
            <a:r>
              <a:rPr lang="en-US" dirty="0"/>
              <a:t>Crawlers/clingers</a:t>
            </a:r>
          </a:p>
          <a:p>
            <a:r>
              <a:rPr lang="en-US" dirty="0"/>
              <a:t>Collector/scraper diet</a:t>
            </a:r>
          </a:p>
          <a:p>
            <a:r>
              <a:rPr lang="en-US" dirty="0"/>
              <a:t>Adults 1/8-inch long, larvae up to 1/2-inch</a:t>
            </a:r>
          </a:p>
          <a:p>
            <a:r>
              <a:rPr lang="en-US" dirty="0"/>
              <a:t>Intolerant of pollution</a:t>
            </a:r>
          </a:p>
        </p:txBody>
      </p:sp>
      <p:pic>
        <p:nvPicPr>
          <p:cNvPr id="5" name="Picture 4">
            <a:extLst>
              <a:ext uri="{FF2B5EF4-FFF2-40B4-BE49-F238E27FC236}">
                <a16:creationId xmlns:a16="http://schemas.microsoft.com/office/drawing/2014/main" id="{C0A61B54-A22C-8D9F-2DF8-4FB4EF79F07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7396253" y="1666809"/>
            <a:ext cx="4452797" cy="4090360"/>
          </a:xfrm>
          <a:prstGeom prst="rect">
            <a:avLst/>
          </a:prstGeom>
        </p:spPr>
      </p:pic>
      <p:sp>
        <p:nvSpPr>
          <p:cNvPr id="4" name="TextBox 3">
            <a:extLst>
              <a:ext uri="{FF2B5EF4-FFF2-40B4-BE49-F238E27FC236}">
                <a16:creationId xmlns:a16="http://schemas.microsoft.com/office/drawing/2014/main" id="{38590774-B9F0-4EA1-06CC-69ADEFCACC81}"/>
              </a:ext>
            </a:extLst>
          </p:cNvPr>
          <p:cNvSpPr txBox="1"/>
          <p:nvPr/>
        </p:nvSpPr>
        <p:spPr>
          <a:xfrm>
            <a:off x="6204979" y="1277118"/>
            <a:ext cx="1372492" cy="369332"/>
          </a:xfrm>
          <a:prstGeom prst="rect">
            <a:avLst/>
          </a:prstGeom>
          <a:noFill/>
        </p:spPr>
        <p:txBody>
          <a:bodyPr wrap="none" rtlCol="0">
            <a:spAutoFit/>
          </a:bodyPr>
          <a:lstStyle/>
          <a:p>
            <a:r>
              <a:rPr lang="en-US" dirty="0"/>
              <a:t>“EL-ma-dee”</a:t>
            </a:r>
          </a:p>
        </p:txBody>
      </p:sp>
    </p:spTree>
    <p:extLst>
      <p:ext uri="{BB962C8B-B14F-4D97-AF65-F5344CB8AC3E}">
        <p14:creationId xmlns:p14="http://schemas.microsoft.com/office/powerpoint/2010/main" val="1116518919"/>
      </p:ext>
    </p:extLst>
  </p:cSld>
  <p:clrMapOvr>
    <a:masterClrMapping/>
  </p:clrMapOvr>
  <p:extLst>
    <p:ext uri="{6950BFC3-D8DA-4A85-94F7-54DA5524770B}">
      <p188:commentRel xmlns:p188="http://schemas.microsoft.com/office/powerpoint/2018/8/main" r:id="rId3"/>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106986F-2B47-5282-C3BE-1D0C8FE0A50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9236E205-1B14-2DE4-513D-4F883F1E8198}"/>
              </a:ext>
            </a:extLst>
          </p:cNvPr>
          <p:cNvSpPr>
            <a:spLocks noGrp="1"/>
          </p:cNvSpPr>
          <p:nvPr>
            <p:ph type="title"/>
          </p:nvPr>
        </p:nvSpPr>
        <p:spPr>
          <a:xfrm>
            <a:off x="838200" y="645654"/>
            <a:ext cx="10515600" cy="1045034"/>
          </a:xfrm>
        </p:spPr>
        <p:txBody>
          <a:bodyPr/>
          <a:lstStyle/>
          <a:p>
            <a:pPr algn="ctr"/>
            <a:r>
              <a:rPr lang="en-US" dirty="0"/>
              <a:t>Family: </a:t>
            </a:r>
            <a:r>
              <a:rPr lang="en-US" i="1" dirty="0" err="1"/>
              <a:t>Elmidae</a:t>
            </a:r>
            <a:endParaRPr lang="en-US" i="1" dirty="0"/>
          </a:p>
        </p:txBody>
      </p:sp>
      <p:sp>
        <p:nvSpPr>
          <p:cNvPr id="3" name="Content Placeholder 2">
            <a:extLst>
              <a:ext uri="{FF2B5EF4-FFF2-40B4-BE49-F238E27FC236}">
                <a16:creationId xmlns:a16="http://schemas.microsoft.com/office/drawing/2014/main" id="{782CE653-C710-6921-6304-97CBF5339CD5}"/>
              </a:ext>
            </a:extLst>
          </p:cNvPr>
          <p:cNvSpPr>
            <a:spLocks noGrp="1"/>
          </p:cNvSpPr>
          <p:nvPr>
            <p:ph idx="1"/>
          </p:nvPr>
        </p:nvSpPr>
        <p:spPr>
          <a:xfrm>
            <a:off x="3577388" y="1825625"/>
            <a:ext cx="7776411" cy="4351338"/>
          </a:xfrm>
        </p:spPr>
        <p:txBody>
          <a:bodyPr/>
          <a:lstStyle/>
          <a:p>
            <a:r>
              <a:rPr lang="en-US" dirty="0"/>
              <a:t>Adult</a:t>
            </a:r>
          </a:p>
          <a:p>
            <a:pPr lvl="1"/>
            <a:r>
              <a:rPr lang="en-US" dirty="0"/>
              <a:t>Slender, thread-like antennae</a:t>
            </a:r>
          </a:p>
          <a:p>
            <a:pPr lvl="1"/>
            <a:r>
              <a:rPr lang="en-US" dirty="0"/>
              <a:t>Last tarsal (ankle) segment long</a:t>
            </a:r>
          </a:p>
          <a:p>
            <a:pPr lvl="1"/>
            <a:r>
              <a:rPr lang="en-US" dirty="0"/>
              <a:t>Two large claws on each foot</a:t>
            </a:r>
          </a:p>
          <a:p>
            <a:pPr lvl="1"/>
            <a:endParaRPr lang="en-US" dirty="0"/>
          </a:p>
          <a:p>
            <a:r>
              <a:rPr lang="en-US" dirty="0"/>
              <a:t>Larvae</a:t>
            </a:r>
          </a:p>
          <a:p>
            <a:pPr lvl="1"/>
            <a:r>
              <a:rPr lang="en-US" dirty="0"/>
              <a:t>Sclerotized (hardened) body</a:t>
            </a:r>
          </a:p>
          <a:p>
            <a:pPr lvl="1"/>
            <a:r>
              <a:rPr lang="en-US" dirty="0"/>
              <a:t>Visible eye spot</a:t>
            </a:r>
          </a:p>
          <a:p>
            <a:pPr lvl="1"/>
            <a:r>
              <a:rPr lang="en-US" dirty="0"/>
              <a:t>Operculum hides hair-like gills on tail</a:t>
            </a:r>
          </a:p>
          <a:p>
            <a:pPr lvl="1"/>
            <a:endParaRPr lang="en-US" dirty="0"/>
          </a:p>
          <a:p>
            <a:pPr lvl="1"/>
            <a:endParaRPr lang="en-US" dirty="0"/>
          </a:p>
          <a:p>
            <a:pPr lvl="1"/>
            <a:endParaRPr lang="en-US" dirty="0"/>
          </a:p>
        </p:txBody>
      </p:sp>
      <p:pic>
        <p:nvPicPr>
          <p:cNvPr id="5" name="Picture 4">
            <a:extLst>
              <a:ext uri="{FF2B5EF4-FFF2-40B4-BE49-F238E27FC236}">
                <a16:creationId xmlns:a16="http://schemas.microsoft.com/office/drawing/2014/main" id="{45DD26A4-1FB4-7C8B-1A6B-401F1E4FF5D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994182" y="2124464"/>
            <a:ext cx="5373261" cy="2802503"/>
          </a:xfrm>
          <a:prstGeom prst="rect">
            <a:avLst/>
          </a:prstGeom>
        </p:spPr>
      </p:pic>
      <p:pic>
        <p:nvPicPr>
          <p:cNvPr id="7" name="Picture 6">
            <a:extLst>
              <a:ext uri="{FF2B5EF4-FFF2-40B4-BE49-F238E27FC236}">
                <a16:creationId xmlns:a16="http://schemas.microsoft.com/office/drawing/2014/main" id="{7FA5BBB9-C600-8ACC-5991-6E337CA24A9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555026" y="4429644"/>
            <a:ext cx="2951749" cy="1259306"/>
          </a:xfrm>
          <a:prstGeom prst="rect">
            <a:avLst/>
          </a:prstGeom>
          <a:ln w="12700">
            <a:solidFill>
              <a:schemeClr val="tx1"/>
            </a:solidFill>
          </a:ln>
        </p:spPr>
      </p:pic>
      <p:pic>
        <p:nvPicPr>
          <p:cNvPr id="9" name="Picture 8">
            <a:extLst>
              <a:ext uri="{FF2B5EF4-FFF2-40B4-BE49-F238E27FC236}">
                <a16:creationId xmlns:a16="http://schemas.microsoft.com/office/drawing/2014/main" id="{5D18E622-487F-5A3B-CF28-D8930FAA03C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5400000">
            <a:off x="7330685" y="2611576"/>
            <a:ext cx="6269565" cy="1776662"/>
          </a:xfrm>
          <a:prstGeom prst="rect">
            <a:avLst/>
          </a:prstGeom>
        </p:spPr>
      </p:pic>
      <p:cxnSp>
        <p:nvCxnSpPr>
          <p:cNvPr id="6" name="Straight Arrow Connector 5">
            <a:extLst>
              <a:ext uri="{FF2B5EF4-FFF2-40B4-BE49-F238E27FC236}">
                <a16:creationId xmlns:a16="http://schemas.microsoft.com/office/drawing/2014/main" id="{115C24C9-1373-C98A-53B1-B3DFE4A28B46}"/>
              </a:ext>
            </a:extLst>
          </p:cNvPr>
          <p:cNvCxnSpPr/>
          <p:nvPr/>
        </p:nvCxnSpPr>
        <p:spPr>
          <a:xfrm flipH="1">
            <a:off x="2768386" y="973280"/>
            <a:ext cx="325315" cy="193431"/>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0" name="Straight Arrow Connector 9">
            <a:extLst>
              <a:ext uri="{FF2B5EF4-FFF2-40B4-BE49-F238E27FC236}">
                <a16:creationId xmlns:a16="http://schemas.microsoft.com/office/drawing/2014/main" id="{F68341F0-6A84-2D67-1AA8-521F66F871FA}"/>
              </a:ext>
            </a:extLst>
          </p:cNvPr>
          <p:cNvCxnSpPr/>
          <p:nvPr/>
        </p:nvCxnSpPr>
        <p:spPr>
          <a:xfrm flipV="1">
            <a:off x="9381392" y="5926015"/>
            <a:ext cx="448408" cy="87923"/>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9081352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252F2F6-8C05-69BA-E6DA-C44ECF5307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EA16DB69-157E-48B8-6A08-F3B1015F0D26}"/>
              </a:ext>
            </a:extLst>
          </p:cNvPr>
          <p:cNvSpPr>
            <a:spLocks noGrp="1"/>
          </p:cNvSpPr>
          <p:nvPr>
            <p:ph type="title"/>
          </p:nvPr>
        </p:nvSpPr>
        <p:spPr>
          <a:xfrm>
            <a:off x="838199" y="502920"/>
            <a:ext cx="10515600" cy="1003102"/>
          </a:xfrm>
        </p:spPr>
        <p:txBody>
          <a:bodyPr/>
          <a:lstStyle/>
          <a:p>
            <a:pPr algn="ctr"/>
            <a:r>
              <a:rPr lang="en-US" dirty="0"/>
              <a:t>Family: </a:t>
            </a:r>
            <a:r>
              <a:rPr lang="en-US" i="1" dirty="0" err="1"/>
              <a:t>Psephenidae</a:t>
            </a:r>
            <a:r>
              <a:rPr lang="en-US" dirty="0"/>
              <a:t> </a:t>
            </a:r>
          </a:p>
        </p:txBody>
      </p:sp>
      <p:sp>
        <p:nvSpPr>
          <p:cNvPr id="3" name="Content Placeholder 2">
            <a:extLst>
              <a:ext uri="{FF2B5EF4-FFF2-40B4-BE49-F238E27FC236}">
                <a16:creationId xmlns:a16="http://schemas.microsoft.com/office/drawing/2014/main" id="{068CE7F5-8A91-B2F4-D99E-C67FE3281349}"/>
              </a:ext>
            </a:extLst>
          </p:cNvPr>
          <p:cNvSpPr>
            <a:spLocks noGrp="1"/>
          </p:cNvSpPr>
          <p:nvPr>
            <p:ph idx="1"/>
          </p:nvPr>
        </p:nvSpPr>
        <p:spPr>
          <a:xfrm>
            <a:off x="838199" y="1506021"/>
            <a:ext cx="10515600" cy="3444047"/>
          </a:xfrm>
        </p:spPr>
        <p:txBody>
          <a:bodyPr/>
          <a:lstStyle/>
          <a:p>
            <a:r>
              <a:rPr lang="en-US" dirty="0"/>
              <a:t>Water Pennies</a:t>
            </a:r>
          </a:p>
          <a:p>
            <a:r>
              <a:rPr lang="en-US" dirty="0"/>
              <a:t>16 species in N. America</a:t>
            </a:r>
          </a:p>
          <a:p>
            <a:r>
              <a:rPr lang="en-US" dirty="0"/>
              <a:t>Terrestrial adults &amp; pupae</a:t>
            </a:r>
          </a:p>
          <a:p>
            <a:r>
              <a:rPr lang="en-US" dirty="0"/>
              <a:t>Intolerant of pollution</a:t>
            </a:r>
          </a:p>
          <a:p>
            <a:r>
              <a:rPr lang="en-US" dirty="0"/>
              <a:t>Clinger</a:t>
            </a:r>
          </a:p>
          <a:p>
            <a:pPr lvl="1"/>
            <a:r>
              <a:rPr lang="en-US" dirty="0"/>
              <a:t>Flattened body “suction cup”</a:t>
            </a:r>
          </a:p>
          <a:p>
            <a:r>
              <a:rPr lang="en-US" dirty="0"/>
              <a:t>Scraper diet </a:t>
            </a:r>
          </a:p>
        </p:txBody>
      </p:sp>
      <p:pic>
        <p:nvPicPr>
          <p:cNvPr id="5" name="Picture 4">
            <a:extLst>
              <a:ext uri="{FF2B5EF4-FFF2-40B4-BE49-F238E27FC236}">
                <a16:creationId xmlns:a16="http://schemas.microsoft.com/office/drawing/2014/main" id="{B4790B12-8E91-C4ED-021E-470B188BAF7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6830614" y="2202966"/>
            <a:ext cx="5154951" cy="3424865"/>
          </a:xfrm>
          <a:prstGeom prst="rect">
            <a:avLst/>
          </a:prstGeom>
        </p:spPr>
      </p:pic>
      <p:pic>
        <p:nvPicPr>
          <p:cNvPr id="4" name="Picture 3">
            <a:extLst>
              <a:ext uri="{FF2B5EF4-FFF2-40B4-BE49-F238E27FC236}">
                <a16:creationId xmlns:a16="http://schemas.microsoft.com/office/drawing/2014/main" id="{313CC326-40B8-93FA-DE10-A9931D9202A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4401581" y="4270276"/>
            <a:ext cx="2072979" cy="2372216"/>
          </a:xfrm>
          <a:prstGeom prst="rect">
            <a:avLst/>
          </a:prstGeom>
        </p:spPr>
      </p:pic>
      <p:sp>
        <p:nvSpPr>
          <p:cNvPr id="6" name="TextBox 5">
            <a:extLst>
              <a:ext uri="{FF2B5EF4-FFF2-40B4-BE49-F238E27FC236}">
                <a16:creationId xmlns:a16="http://schemas.microsoft.com/office/drawing/2014/main" id="{491545F6-BB25-B4A3-FAC7-09CF71EBFBB1}"/>
              </a:ext>
            </a:extLst>
          </p:cNvPr>
          <p:cNvSpPr txBox="1"/>
          <p:nvPr/>
        </p:nvSpPr>
        <p:spPr>
          <a:xfrm>
            <a:off x="6095999" y="1153257"/>
            <a:ext cx="1626407" cy="369332"/>
          </a:xfrm>
          <a:prstGeom prst="rect">
            <a:avLst/>
          </a:prstGeom>
          <a:noFill/>
        </p:spPr>
        <p:txBody>
          <a:bodyPr wrap="none" rtlCol="0">
            <a:spAutoFit/>
          </a:bodyPr>
          <a:lstStyle/>
          <a:p>
            <a:r>
              <a:rPr lang="en-US" dirty="0"/>
              <a:t>“</a:t>
            </a:r>
            <a:r>
              <a:rPr lang="en-US" dirty="0" err="1"/>
              <a:t>sef</a:t>
            </a:r>
            <a:r>
              <a:rPr lang="en-US" dirty="0"/>
              <a:t>-FEN-</a:t>
            </a:r>
            <a:r>
              <a:rPr lang="en-US" dirty="0" err="1"/>
              <a:t>i</a:t>
            </a:r>
            <a:r>
              <a:rPr lang="en-US" dirty="0"/>
              <a:t>-dee”</a:t>
            </a:r>
          </a:p>
        </p:txBody>
      </p:sp>
    </p:spTree>
    <p:extLst>
      <p:ext uri="{BB962C8B-B14F-4D97-AF65-F5344CB8AC3E}">
        <p14:creationId xmlns:p14="http://schemas.microsoft.com/office/powerpoint/2010/main" val="299157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A96DB11-F381-B12C-420E-FB3B9F5C3E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457250CF-7822-9BA2-9BDF-4E3BC6842B47}"/>
              </a:ext>
            </a:extLst>
          </p:cNvPr>
          <p:cNvSpPr>
            <a:spLocks noGrp="1"/>
          </p:cNvSpPr>
          <p:nvPr>
            <p:ph type="title"/>
          </p:nvPr>
        </p:nvSpPr>
        <p:spPr>
          <a:xfrm>
            <a:off x="838200" y="537210"/>
            <a:ext cx="10515600" cy="1153478"/>
          </a:xfrm>
        </p:spPr>
        <p:txBody>
          <a:bodyPr/>
          <a:lstStyle/>
          <a:p>
            <a:pPr algn="ctr"/>
            <a:r>
              <a:rPr lang="en-US" dirty="0"/>
              <a:t>Family: </a:t>
            </a:r>
            <a:r>
              <a:rPr lang="en-US" i="1" dirty="0" err="1"/>
              <a:t>Dytiscidae</a:t>
            </a:r>
            <a:endParaRPr lang="en-US" i="1" dirty="0"/>
          </a:p>
        </p:txBody>
      </p:sp>
      <p:sp>
        <p:nvSpPr>
          <p:cNvPr id="3" name="Content Placeholder 2">
            <a:extLst>
              <a:ext uri="{FF2B5EF4-FFF2-40B4-BE49-F238E27FC236}">
                <a16:creationId xmlns:a16="http://schemas.microsoft.com/office/drawing/2014/main" id="{AC8EB6B3-427C-C18D-1905-CE79135E09D9}"/>
              </a:ext>
            </a:extLst>
          </p:cNvPr>
          <p:cNvSpPr>
            <a:spLocks noGrp="1"/>
          </p:cNvSpPr>
          <p:nvPr>
            <p:ph idx="1"/>
          </p:nvPr>
        </p:nvSpPr>
        <p:spPr/>
        <p:txBody>
          <a:bodyPr/>
          <a:lstStyle/>
          <a:p>
            <a:r>
              <a:rPr lang="en-US" dirty="0"/>
              <a:t>Predaceous Diving Beetle</a:t>
            </a:r>
          </a:p>
          <a:p>
            <a:r>
              <a:rPr lang="en-US" dirty="0"/>
              <a:t>Largest family of aquatic beetles, &gt;400 species in N. America</a:t>
            </a:r>
          </a:p>
          <a:p>
            <a:r>
              <a:rPr lang="en-US" dirty="0"/>
              <a:t>Prefer lentic (slow) habitat</a:t>
            </a:r>
          </a:p>
          <a:p>
            <a:r>
              <a:rPr lang="en-US" dirty="0"/>
              <a:t>Painful bite</a:t>
            </a:r>
          </a:p>
        </p:txBody>
      </p:sp>
      <p:pic>
        <p:nvPicPr>
          <p:cNvPr id="5" name="Picture 4">
            <a:extLst>
              <a:ext uri="{FF2B5EF4-FFF2-40B4-BE49-F238E27FC236}">
                <a16:creationId xmlns:a16="http://schemas.microsoft.com/office/drawing/2014/main" id="{411112B3-754D-BCE2-103A-16FA21AD60C6}"/>
              </a:ext>
            </a:extLst>
          </p:cNvPr>
          <p:cNvPicPr>
            <a:picLocks noChangeAspect="1"/>
          </p:cNvPicPr>
          <p:nvPr/>
        </p:nvPicPr>
        <p:blipFill>
          <a:blip r:embed="rId3"/>
          <a:stretch>
            <a:fillRect/>
          </a:stretch>
        </p:blipFill>
        <p:spPr>
          <a:xfrm>
            <a:off x="1990725" y="4001294"/>
            <a:ext cx="8210550" cy="1676400"/>
          </a:xfrm>
          <a:prstGeom prst="rect">
            <a:avLst/>
          </a:prstGeom>
        </p:spPr>
      </p:pic>
      <p:cxnSp>
        <p:nvCxnSpPr>
          <p:cNvPr id="8" name="Straight Arrow Connector 7">
            <a:extLst>
              <a:ext uri="{FF2B5EF4-FFF2-40B4-BE49-F238E27FC236}">
                <a16:creationId xmlns:a16="http://schemas.microsoft.com/office/drawing/2014/main" id="{BD668E61-0DF3-EA20-0616-C00B20AF951A}"/>
              </a:ext>
            </a:extLst>
          </p:cNvPr>
          <p:cNvCxnSpPr/>
          <p:nvPr/>
        </p:nvCxnSpPr>
        <p:spPr>
          <a:xfrm flipV="1">
            <a:off x="2646485" y="5398477"/>
            <a:ext cx="61546" cy="378069"/>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4" name="TextBox 3">
            <a:extLst>
              <a:ext uri="{FF2B5EF4-FFF2-40B4-BE49-F238E27FC236}">
                <a16:creationId xmlns:a16="http://schemas.microsoft.com/office/drawing/2014/main" id="{7BFFE39F-F352-5360-FE52-657CD5C99438}"/>
              </a:ext>
            </a:extLst>
          </p:cNvPr>
          <p:cNvSpPr txBox="1"/>
          <p:nvPr/>
        </p:nvSpPr>
        <p:spPr>
          <a:xfrm>
            <a:off x="6096000" y="1321356"/>
            <a:ext cx="1652184" cy="369332"/>
          </a:xfrm>
          <a:prstGeom prst="rect">
            <a:avLst/>
          </a:prstGeom>
          <a:noFill/>
        </p:spPr>
        <p:txBody>
          <a:bodyPr wrap="none" rtlCol="0">
            <a:spAutoFit/>
          </a:bodyPr>
          <a:lstStyle/>
          <a:p>
            <a:r>
              <a:rPr lang="en-US" dirty="0"/>
              <a:t>“die-TISS-</a:t>
            </a:r>
            <a:r>
              <a:rPr lang="en-US" dirty="0" err="1"/>
              <a:t>i</a:t>
            </a:r>
            <a:r>
              <a:rPr lang="en-US" dirty="0"/>
              <a:t>-dee”</a:t>
            </a:r>
          </a:p>
        </p:txBody>
      </p:sp>
    </p:spTree>
    <p:extLst>
      <p:ext uri="{BB962C8B-B14F-4D97-AF65-F5344CB8AC3E}">
        <p14:creationId xmlns:p14="http://schemas.microsoft.com/office/powerpoint/2010/main" val="182912075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FEA812-DA64-DD1C-9490-3616A5D2BA9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457250CF-7822-9BA2-9BDF-4E3BC6842B47}"/>
              </a:ext>
            </a:extLst>
          </p:cNvPr>
          <p:cNvSpPr>
            <a:spLocks noGrp="1"/>
          </p:cNvSpPr>
          <p:nvPr>
            <p:ph type="title"/>
          </p:nvPr>
        </p:nvSpPr>
        <p:spPr/>
        <p:txBody>
          <a:bodyPr/>
          <a:lstStyle/>
          <a:p>
            <a:pPr algn="ctr"/>
            <a:r>
              <a:rPr lang="en-US" dirty="0"/>
              <a:t>Family: </a:t>
            </a:r>
            <a:r>
              <a:rPr lang="en-US" i="1" dirty="0" err="1"/>
              <a:t>Dytiscidae</a:t>
            </a:r>
            <a:endParaRPr lang="en-US" i="1" dirty="0"/>
          </a:p>
        </p:txBody>
      </p:sp>
      <p:sp>
        <p:nvSpPr>
          <p:cNvPr id="3" name="Content Placeholder 2">
            <a:extLst>
              <a:ext uri="{FF2B5EF4-FFF2-40B4-BE49-F238E27FC236}">
                <a16:creationId xmlns:a16="http://schemas.microsoft.com/office/drawing/2014/main" id="{AC8EB6B3-427C-C18D-1905-CE79135E09D9}"/>
              </a:ext>
            </a:extLst>
          </p:cNvPr>
          <p:cNvSpPr>
            <a:spLocks noGrp="1"/>
          </p:cNvSpPr>
          <p:nvPr>
            <p:ph idx="1"/>
          </p:nvPr>
        </p:nvSpPr>
        <p:spPr>
          <a:xfrm>
            <a:off x="838200" y="1543403"/>
            <a:ext cx="10515600" cy="4160318"/>
          </a:xfrm>
        </p:spPr>
        <p:txBody>
          <a:bodyPr>
            <a:normAutofit/>
          </a:bodyPr>
          <a:lstStyle/>
          <a:p>
            <a:r>
              <a:rPr lang="en-US" dirty="0"/>
              <a:t>Adults</a:t>
            </a:r>
          </a:p>
          <a:p>
            <a:pPr lvl="1"/>
            <a:r>
              <a:rPr lang="en-US" dirty="0"/>
              <a:t>Long, slender antennae</a:t>
            </a:r>
          </a:p>
          <a:p>
            <a:pPr lvl="1"/>
            <a:r>
              <a:rPr lang="en-US" dirty="0"/>
              <a:t>Large bodied, up to 1-inch</a:t>
            </a:r>
          </a:p>
          <a:p>
            <a:pPr lvl="1"/>
            <a:r>
              <a:rPr lang="en-US" dirty="0"/>
              <a:t>Convex top and bottom</a:t>
            </a:r>
          </a:p>
          <a:p>
            <a:pPr lvl="1"/>
            <a:r>
              <a:rPr lang="en-US" dirty="0"/>
              <a:t>Swimmer/Predator</a:t>
            </a:r>
          </a:p>
          <a:p>
            <a:r>
              <a:rPr lang="en-US" dirty="0"/>
              <a:t>Larvae</a:t>
            </a:r>
          </a:p>
          <a:p>
            <a:pPr lvl="1"/>
            <a:r>
              <a:rPr lang="en-US" dirty="0"/>
              <a:t>Distinct head, visible eye spots</a:t>
            </a:r>
          </a:p>
          <a:p>
            <a:pPr lvl="1"/>
            <a:r>
              <a:rPr lang="en-US" dirty="0"/>
              <a:t>Soft bodied with 8 tapered abdominal segments ending in 2 filaments</a:t>
            </a:r>
          </a:p>
          <a:p>
            <a:pPr lvl="1"/>
            <a:r>
              <a:rPr lang="en-US" dirty="0"/>
              <a:t>Swimmer/Predator- hangs upside down to hunt (collects air at surface)</a:t>
            </a:r>
          </a:p>
          <a:p>
            <a:pPr lvl="1"/>
            <a:endParaRPr lang="en-US" dirty="0"/>
          </a:p>
          <a:p>
            <a:pPr lvl="1"/>
            <a:endParaRPr lang="en-US" dirty="0"/>
          </a:p>
        </p:txBody>
      </p:sp>
      <p:pic>
        <p:nvPicPr>
          <p:cNvPr id="5" name="Picture 4">
            <a:extLst>
              <a:ext uri="{FF2B5EF4-FFF2-40B4-BE49-F238E27FC236}">
                <a16:creationId xmlns:a16="http://schemas.microsoft.com/office/drawing/2014/main" id="{5C007E59-2936-E184-23EA-EFE032E2B22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006389" y="1420311"/>
            <a:ext cx="3994970" cy="2818648"/>
          </a:xfrm>
          <a:prstGeom prst="rect">
            <a:avLst/>
          </a:prstGeom>
        </p:spPr>
      </p:pic>
      <p:pic>
        <p:nvPicPr>
          <p:cNvPr id="7" name="Picture 6">
            <a:extLst>
              <a:ext uri="{FF2B5EF4-FFF2-40B4-BE49-F238E27FC236}">
                <a16:creationId xmlns:a16="http://schemas.microsoft.com/office/drawing/2014/main" id="{1730FA11-8CB7-FEFD-3D4E-30E134778D3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flipV="1">
            <a:off x="3542425" y="5314597"/>
            <a:ext cx="5107154" cy="1201410"/>
          </a:xfrm>
          <a:prstGeom prst="rect">
            <a:avLst/>
          </a:prstGeom>
        </p:spPr>
      </p:pic>
      <p:cxnSp>
        <p:nvCxnSpPr>
          <p:cNvPr id="6" name="Straight Arrow Connector 5">
            <a:extLst>
              <a:ext uri="{FF2B5EF4-FFF2-40B4-BE49-F238E27FC236}">
                <a16:creationId xmlns:a16="http://schemas.microsoft.com/office/drawing/2014/main" id="{6AA4FEC2-C72E-54B0-135F-CA6CDAC41393}"/>
              </a:ext>
            </a:extLst>
          </p:cNvPr>
          <p:cNvCxnSpPr/>
          <p:nvPr/>
        </p:nvCxnSpPr>
        <p:spPr>
          <a:xfrm flipV="1">
            <a:off x="3268102" y="5978859"/>
            <a:ext cx="245308" cy="123092"/>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9195755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A01A7E2-84C6-C39E-ECB7-116C9E5F152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F38FE58C-05F1-BE1C-8C20-08818B8697A4}"/>
              </a:ext>
            </a:extLst>
          </p:cNvPr>
          <p:cNvSpPr>
            <a:spLocks noGrp="1"/>
          </p:cNvSpPr>
          <p:nvPr>
            <p:ph type="title"/>
          </p:nvPr>
        </p:nvSpPr>
        <p:spPr>
          <a:xfrm>
            <a:off x="838200" y="681037"/>
            <a:ext cx="10515600" cy="1009651"/>
          </a:xfrm>
        </p:spPr>
        <p:txBody>
          <a:bodyPr/>
          <a:lstStyle/>
          <a:p>
            <a:pPr algn="ctr"/>
            <a:r>
              <a:rPr lang="en-US" dirty="0"/>
              <a:t>Look-Alikes</a:t>
            </a:r>
          </a:p>
        </p:txBody>
      </p:sp>
      <p:sp>
        <p:nvSpPr>
          <p:cNvPr id="3" name="Content Placeholder 2">
            <a:extLst>
              <a:ext uri="{FF2B5EF4-FFF2-40B4-BE49-F238E27FC236}">
                <a16:creationId xmlns:a16="http://schemas.microsoft.com/office/drawing/2014/main" id="{4E81029F-2637-9284-3167-E857791897E2}"/>
              </a:ext>
            </a:extLst>
          </p:cNvPr>
          <p:cNvSpPr>
            <a:spLocks noGrp="1"/>
          </p:cNvSpPr>
          <p:nvPr>
            <p:ph idx="1"/>
          </p:nvPr>
        </p:nvSpPr>
        <p:spPr>
          <a:xfrm>
            <a:off x="3304674" y="1825625"/>
            <a:ext cx="5173579" cy="4351338"/>
          </a:xfrm>
        </p:spPr>
        <p:txBody>
          <a:bodyPr/>
          <a:lstStyle/>
          <a:p>
            <a:pPr marL="0" indent="0" algn="ctr">
              <a:buNone/>
            </a:pPr>
            <a:r>
              <a:rPr lang="en-US" dirty="0"/>
              <a:t>Which one is a Predaceous Diving Beetle &amp; which one is a Stonefly?</a:t>
            </a:r>
          </a:p>
          <a:p>
            <a:pPr marL="0" indent="0" algn="ctr">
              <a:buNone/>
            </a:pPr>
            <a:endParaRPr lang="en-US" dirty="0"/>
          </a:p>
          <a:p>
            <a:pPr marL="0" indent="0" algn="ctr">
              <a:buNone/>
            </a:pPr>
            <a:endParaRPr lang="en-US" dirty="0"/>
          </a:p>
          <a:p>
            <a:pPr marL="0" indent="0" algn="ctr">
              <a:buNone/>
            </a:pPr>
            <a:r>
              <a:rPr lang="en-US" dirty="0"/>
              <a:t>Hint: antennae length, gills present</a:t>
            </a:r>
          </a:p>
        </p:txBody>
      </p:sp>
      <p:pic>
        <p:nvPicPr>
          <p:cNvPr id="6" name="Picture 5">
            <a:extLst>
              <a:ext uri="{FF2B5EF4-FFF2-40B4-BE49-F238E27FC236}">
                <a16:creationId xmlns:a16="http://schemas.microsoft.com/office/drawing/2014/main" id="{80E990CF-B5DB-9A7B-7541-E66137A622E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668428" y="2809478"/>
            <a:ext cx="6394342" cy="1239042"/>
          </a:xfrm>
          <a:prstGeom prst="rect">
            <a:avLst/>
          </a:prstGeom>
        </p:spPr>
      </p:pic>
      <p:pic>
        <p:nvPicPr>
          <p:cNvPr id="8" name="Picture 7">
            <a:extLst>
              <a:ext uri="{FF2B5EF4-FFF2-40B4-BE49-F238E27FC236}">
                <a16:creationId xmlns:a16="http://schemas.microsoft.com/office/drawing/2014/main" id="{DF4669FB-D811-D2A7-B741-330175F5898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7036827" y="2119373"/>
            <a:ext cx="6392273" cy="2883780"/>
          </a:xfrm>
          <a:prstGeom prst="rect">
            <a:avLst/>
          </a:prstGeom>
        </p:spPr>
      </p:pic>
      <p:cxnSp>
        <p:nvCxnSpPr>
          <p:cNvPr id="5" name="Straight Arrow Connector 4">
            <a:extLst>
              <a:ext uri="{FF2B5EF4-FFF2-40B4-BE49-F238E27FC236}">
                <a16:creationId xmlns:a16="http://schemas.microsoft.com/office/drawing/2014/main" id="{83758C9C-3C03-9C5B-E54A-EA20E3DC8FFD}"/>
              </a:ext>
            </a:extLst>
          </p:cNvPr>
          <p:cNvCxnSpPr/>
          <p:nvPr/>
        </p:nvCxnSpPr>
        <p:spPr>
          <a:xfrm>
            <a:off x="10752992" y="518746"/>
            <a:ext cx="237393" cy="272562"/>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9" name="Straight Arrow Connector 8">
            <a:extLst>
              <a:ext uri="{FF2B5EF4-FFF2-40B4-BE49-F238E27FC236}">
                <a16:creationId xmlns:a16="http://schemas.microsoft.com/office/drawing/2014/main" id="{49832090-25A8-34AB-6C3F-26C55A275330}"/>
              </a:ext>
            </a:extLst>
          </p:cNvPr>
          <p:cNvCxnSpPr/>
          <p:nvPr/>
        </p:nvCxnSpPr>
        <p:spPr>
          <a:xfrm flipH="1" flipV="1">
            <a:off x="10800138" y="2769577"/>
            <a:ext cx="348508" cy="105508"/>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8663015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D34FFA9-2106-FDEB-6CF0-E87F969B82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5362F190-16B9-D636-1CBC-B9C62A1D2EEB}"/>
              </a:ext>
            </a:extLst>
          </p:cNvPr>
          <p:cNvSpPr>
            <a:spLocks noGrp="1"/>
          </p:cNvSpPr>
          <p:nvPr>
            <p:ph type="title"/>
          </p:nvPr>
        </p:nvSpPr>
        <p:spPr>
          <a:xfrm>
            <a:off x="838200" y="525780"/>
            <a:ext cx="10515600" cy="1164908"/>
          </a:xfrm>
        </p:spPr>
        <p:txBody>
          <a:bodyPr/>
          <a:lstStyle/>
          <a:p>
            <a:pPr algn="ctr"/>
            <a:r>
              <a:rPr lang="en-US" dirty="0"/>
              <a:t>Family: </a:t>
            </a:r>
            <a:r>
              <a:rPr lang="en-US" i="1" dirty="0" err="1"/>
              <a:t>Gyrinidae</a:t>
            </a:r>
            <a:endParaRPr lang="en-US" i="1" dirty="0"/>
          </a:p>
        </p:txBody>
      </p:sp>
      <p:sp>
        <p:nvSpPr>
          <p:cNvPr id="3" name="Content Placeholder 2">
            <a:extLst>
              <a:ext uri="{FF2B5EF4-FFF2-40B4-BE49-F238E27FC236}">
                <a16:creationId xmlns:a16="http://schemas.microsoft.com/office/drawing/2014/main" id="{F966568E-6765-2D58-FA95-716EAB2E5213}"/>
              </a:ext>
            </a:extLst>
          </p:cNvPr>
          <p:cNvSpPr>
            <a:spLocks noGrp="1"/>
          </p:cNvSpPr>
          <p:nvPr>
            <p:ph idx="1"/>
          </p:nvPr>
        </p:nvSpPr>
        <p:spPr>
          <a:xfrm>
            <a:off x="838200" y="2358639"/>
            <a:ext cx="10515600" cy="3818324"/>
          </a:xfrm>
        </p:spPr>
        <p:txBody>
          <a:bodyPr/>
          <a:lstStyle/>
          <a:p>
            <a:r>
              <a:rPr lang="en-US" dirty="0"/>
              <a:t>Whirligig Beetle – refers to circular swimming behavior</a:t>
            </a:r>
          </a:p>
          <a:p>
            <a:r>
              <a:rPr lang="en-US" dirty="0"/>
              <a:t>Lentic or lotic habitat</a:t>
            </a:r>
          </a:p>
          <a:p>
            <a:r>
              <a:rPr lang="en-US" dirty="0"/>
              <a:t>Predator/</a:t>
            </a:r>
            <a:r>
              <a:rPr lang="en-US" dirty="0" err="1"/>
              <a:t>Engulfer</a:t>
            </a:r>
            <a:r>
              <a:rPr lang="en-US" dirty="0"/>
              <a:t> diet</a:t>
            </a:r>
          </a:p>
          <a:p>
            <a:r>
              <a:rPr lang="en-US" dirty="0"/>
              <a:t>Adults often congregate on surface in large groups</a:t>
            </a:r>
          </a:p>
          <a:p>
            <a:r>
              <a:rPr lang="en-US" dirty="0"/>
              <a:t>Terrestrial pupae</a:t>
            </a:r>
          </a:p>
          <a:p>
            <a:endParaRPr lang="en-US" dirty="0"/>
          </a:p>
        </p:txBody>
      </p:sp>
      <p:pic>
        <p:nvPicPr>
          <p:cNvPr id="5" name="Picture 4">
            <a:extLst>
              <a:ext uri="{FF2B5EF4-FFF2-40B4-BE49-F238E27FC236}">
                <a16:creationId xmlns:a16="http://schemas.microsoft.com/office/drawing/2014/main" id="{38EC9DD1-5CEF-2D42-E273-BD2E08C8900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6477" y="230178"/>
            <a:ext cx="3382625" cy="1966091"/>
          </a:xfrm>
          <a:prstGeom prst="rect">
            <a:avLst/>
          </a:prstGeom>
        </p:spPr>
      </p:pic>
      <p:pic>
        <p:nvPicPr>
          <p:cNvPr id="8" name="Picture 7">
            <a:extLst>
              <a:ext uri="{FF2B5EF4-FFF2-40B4-BE49-F238E27FC236}">
                <a16:creationId xmlns:a16="http://schemas.microsoft.com/office/drawing/2014/main" id="{80E9CF7B-7933-D04B-FD7B-464C278C399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639798" y="4136427"/>
            <a:ext cx="3301451" cy="2476089"/>
          </a:xfrm>
          <a:prstGeom prst="rect">
            <a:avLst/>
          </a:prstGeom>
        </p:spPr>
      </p:pic>
      <p:sp>
        <p:nvSpPr>
          <p:cNvPr id="4" name="TextBox 3">
            <a:extLst>
              <a:ext uri="{FF2B5EF4-FFF2-40B4-BE49-F238E27FC236}">
                <a16:creationId xmlns:a16="http://schemas.microsoft.com/office/drawing/2014/main" id="{3DF701D1-F8AD-6A40-AFD0-8262C4566FD5}"/>
              </a:ext>
            </a:extLst>
          </p:cNvPr>
          <p:cNvSpPr txBox="1"/>
          <p:nvPr/>
        </p:nvSpPr>
        <p:spPr>
          <a:xfrm>
            <a:off x="6096000" y="1321356"/>
            <a:ext cx="1545616" cy="369332"/>
          </a:xfrm>
          <a:prstGeom prst="rect">
            <a:avLst/>
          </a:prstGeom>
          <a:noFill/>
        </p:spPr>
        <p:txBody>
          <a:bodyPr wrap="none" rtlCol="0">
            <a:spAutoFit/>
          </a:bodyPr>
          <a:lstStyle/>
          <a:p>
            <a:r>
              <a:rPr lang="en-US" dirty="0"/>
              <a:t>“</a:t>
            </a:r>
            <a:r>
              <a:rPr lang="en-US" dirty="0" err="1"/>
              <a:t>jie</a:t>
            </a:r>
            <a:r>
              <a:rPr lang="en-US" dirty="0"/>
              <a:t>-RIN-</a:t>
            </a:r>
            <a:r>
              <a:rPr lang="en-US" dirty="0" err="1"/>
              <a:t>i</a:t>
            </a:r>
            <a:r>
              <a:rPr lang="en-US" dirty="0"/>
              <a:t>-dee”</a:t>
            </a:r>
          </a:p>
        </p:txBody>
      </p:sp>
    </p:spTree>
    <p:extLst>
      <p:ext uri="{BB962C8B-B14F-4D97-AF65-F5344CB8AC3E}">
        <p14:creationId xmlns:p14="http://schemas.microsoft.com/office/powerpoint/2010/main" val="12411547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9436212-860C-E483-F477-4CCCCB0CE8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5362F190-16B9-D636-1CBC-B9C62A1D2EEB}"/>
              </a:ext>
            </a:extLst>
          </p:cNvPr>
          <p:cNvSpPr>
            <a:spLocks noGrp="1"/>
          </p:cNvSpPr>
          <p:nvPr>
            <p:ph type="title"/>
          </p:nvPr>
        </p:nvSpPr>
        <p:spPr>
          <a:xfrm>
            <a:off x="838200" y="571500"/>
            <a:ext cx="10515600" cy="1119188"/>
          </a:xfrm>
        </p:spPr>
        <p:txBody>
          <a:bodyPr/>
          <a:lstStyle/>
          <a:p>
            <a:pPr algn="ctr"/>
            <a:r>
              <a:rPr lang="en-US" dirty="0"/>
              <a:t>Family: </a:t>
            </a:r>
            <a:r>
              <a:rPr lang="en-US" i="1" dirty="0" err="1"/>
              <a:t>Gyrinidae</a:t>
            </a:r>
            <a:endParaRPr lang="en-US" i="1" dirty="0"/>
          </a:p>
        </p:txBody>
      </p:sp>
      <p:sp>
        <p:nvSpPr>
          <p:cNvPr id="3" name="Content Placeholder 2">
            <a:extLst>
              <a:ext uri="{FF2B5EF4-FFF2-40B4-BE49-F238E27FC236}">
                <a16:creationId xmlns:a16="http://schemas.microsoft.com/office/drawing/2014/main" id="{F966568E-6765-2D58-FA95-716EAB2E5213}"/>
              </a:ext>
            </a:extLst>
          </p:cNvPr>
          <p:cNvSpPr>
            <a:spLocks noGrp="1"/>
          </p:cNvSpPr>
          <p:nvPr>
            <p:ph idx="1"/>
          </p:nvPr>
        </p:nvSpPr>
        <p:spPr>
          <a:xfrm>
            <a:off x="3102796" y="1825625"/>
            <a:ext cx="7253555" cy="4351338"/>
          </a:xfrm>
        </p:spPr>
        <p:txBody>
          <a:bodyPr/>
          <a:lstStyle/>
          <a:p>
            <a:r>
              <a:rPr lang="en-US" dirty="0"/>
              <a:t>Adult</a:t>
            </a:r>
          </a:p>
          <a:p>
            <a:pPr lvl="1"/>
            <a:r>
              <a:rPr lang="en-US" dirty="0"/>
              <a:t>¼ - ¾ inch</a:t>
            </a:r>
          </a:p>
          <a:p>
            <a:pPr lvl="1"/>
            <a:r>
              <a:rPr lang="en-US" dirty="0"/>
              <a:t>Dorsal and ventral eyes</a:t>
            </a:r>
          </a:p>
          <a:p>
            <a:pPr lvl="1"/>
            <a:r>
              <a:rPr lang="en-US" dirty="0"/>
              <a:t>Often only see the longer front legs from above</a:t>
            </a:r>
          </a:p>
          <a:p>
            <a:pPr lvl="1"/>
            <a:r>
              <a:rPr lang="en-US" dirty="0"/>
              <a:t>Short clubbed antennae</a:t>
            </a:r>
          </a:p>
          <a:p>
            <a:pPr lvl="1"/>
            <a:endParaRPr lang="en-US" dirty="0"/>
          </a:p>
          <a:p>
            <a:r>
              <a:rPr lang="en-US" dirty="0"/>
              <a:t>Larvae</a:t>
            </a:r>
          </a:p>
          <a:p>
            <a:pPr lvl="1"/>
            <a:r>
              <a:rPr lang="en-US" dirty="0"/>
              <a:t>Lateral filaments (gills)</a:t>
            </a:r>
          </a:p>
          <a:p>
            <a:pPr lvl="1"/>
            <a:r>
              <a:rPr lang="en-US" dirty="0"/>
              <a:t>Visible eye spots</a:t>
            </a:r>
          </a:p>
          <a:p>
            <a:pPr lvl="1"/>
            <a:r>
              <a:rPr lang="en-US" dirty="0"/>
              <a:t>4 posterior hooks</a:t>
            </a:r>
          </a:p>
          <a:p>
            <a:endParaRPr lang="en-US" dirty="0"/>
          </a:p>
        </p:txBody>
      </p:sp>
      <p:pic>
        <p:nvPicPr>
          <p:cNvPr id="5" name="Picture 4">
            <a:extLst>
              <a:ext uri="{FF2B5EF4-FFF2-40B4-BE49-F238E27FC236}">
                <a16:creationId xmlns:a16="http://schemas.microsoft.com/office/drawing/2014/main" id="{0E1C2241-ACCF-02CA-C3EE-A7DA6D8274F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1643156" y="2064419"/>
            <a:ext cx="6472011" cy="2729161"/>
          </a:xfrm>
          <a:prstGeom prst="rect">
            <a:avLst/>
          </a:prstGeom>
        </p:spPr>
      </p:pic>
      <p:pic>
        <p:nvPicPr>
          <p:cNvPr id="7" name="Picture 6">
            <a:extLst>
              <a:ext uri="{FF2B5EF4-FFF2-40B4-BE49-F238E27FC236}">
                <a16:creationId xmlns:a16="http://schemas.microsoft.com/office/drawing/2014/main" id="{4069B17E-ECE0-E7E5-C45F-A666A79CFEF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8006849" y="2708124"/>
            <a:ext cx="6511867" cy="1401897"/>
          </a:xfrm>
          <a:prstGeom prst="rect">
            <a:avLst/>
          </a:prstGeom>
        </p:spPr>
      </p:pic>
      <p:pic>
        <p:nvPicPr>
          <p:cNvPr id="9" name="Picture 8">
            <a:extLst>
              <a:ext uri="{FF2B5EF4-FFF2-40B4-BE49-F238E27FC236}">
                <a16:creationId xmlns:a16="http://schemas.microsoft.com/office/drawing/2014/main" id="{439BB474-D12C-81A3-2FE1-47A76E07809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8175753" y="4484408"/>
            <a:ext cx="1400708" cy="2960487"/>
          </a:xfrm>
          <a:prstGeom prst="rect">
            <a:avLst/>
          </a:prstGeom>
        </p:spPr>
      </p:pic>
      <p:cxnSp>
        <p:nvCxnSpPr>
          <p:cNvPr id="6" name="Straight Arrow Connector 5">
            <a:extLst>
              <a:ext uri="{FF2B5EF4-FFF2-40B4-BE49-F238E27FC236}">
                <a16:creationId xmlns:a16="http://schemas.microsoft.com/office/drawing/2014/main" id="{4EB01EF0-520B-2605-B9B1-13858DFD4122}"/>
              </a:ext>
            </a:extLst>
          </p:cNvPr>
          <p:cNvCxnSpPr/>
          <p:nvPr/>
        </p:nvCxnSpPr>
        <p:spPr>
          <a:xfrm flipH="1">
            <a:off x="2250831" y="1002323"/>
            <a:ext cx="474784" cy="0"/>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65519332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01C873C-2B40-C55D-0E38-4D52E738BC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FB5EC398-986A-3002-3104-262A7FD6C022}"/>
              </a:ext>
            </a:extLst>
          </p:cNvPr>
          <p:cNvSpPr>
            <a:spLocks noGrp="1"/>
          </p:cNvSpPr>
          <p:nvPr>
            <p:ph type="title"/>
          </p:nvPr>
        </p:nvSpPr>
        <p:spPr>
          <a:xfrm>
            <a:off x="838200" y="525780"/>
            <a:ext cx="10515600" cy="1164908"/>
          </a:xfrm>
        </p:spPr>
        <p:txBody>
          <a:bodyPr/>
          <a:lstStyle/>
          <a:p>
            <a:pPr algn="ctr"/>
            <a:r>
              <a:rPr lang="en-US" dirty="0"/>
              <a:t>Family: </a:t>
            </a:r>
            <a:r>
              <a:rPr lang="en-US" i="1" dirty="0"/>
              <a:t>Hydrophilidae</a:t>
            </a:r>
          </a:p>
        </p:txBody>
      </p:sp>
      <p:sp>
        <p:nvSpPr>
          <p:cNvPr id="3" name="Content Placeholder 2">
            <a:extLst>
              <a:ext uri="{FF2B5EF4-FFF2-40B4-BE49-F238E27FC236}">
                <a16:creationId xmlns:a16="http://schemas.microsoft.com/office/drawing/2014/main" id="{480EB73B-B678-F779-ED35-2541EF43132F}"/>
              </a:ext>
            </a:extLst>
          </p:cNvPr>
          <p:cNvSpPr>
            <a:spLocks noGrp="1"/>
          </p:cNvSpPr>
          <p:nvPr>
            <p:ph idx="1"/>
          </p:nvPr>
        </p:nvSpPr>
        <p:spPr>
          <a:xfrm>
            <a:off x="838200" y="1543050"/>
            <a:ext cx="10515600" cy="4198078"/>
          </a:xfrm>
        </p:spPr>
        <p:txBody>
          <a:bodyPr/>
          <a:lstStyle/>
          <a:p>
            <a:r>
              <a:rPr lang="en-US" dirty="0"/>
              <a:t>Water Scavenger Beetle</a:t>
            </a:r>
          </a:p>
          <a:p>
            <a:r>
              <a:rPr lang="en-US" dirty="0"/>
              <a:t>2</a:t>
            </a:r>
            <a:r>
              <a:rPr lang="en-US" baseline="30000" dirty="0"/>
              <a:t>nd</a:t>
            </a:r>
            <a:r>
              <a:rPr lang="en-US" dirty="0"/>
              <a:t> largest family of aquatic beetles, 200 species in N. America</a:t>
            </a:r>
          </a:p>
          <a:p>
            <a:r>
              <a:rPr lang="en-US" dirty="0"/>
              <a:t>Terrestrial pupae</a:t>
            </a:r>
          </a:p>
          <a:p>
            <a:r>
              <a:rPr lang="en-US" dirty="0"/>
              <a:t>Prefer lentic or slow-moving water</a:t>
            </a:r>
          </a:p>
          <a:p>
            <a:r>
              <a:rPr lang="en-US" dirty="0"/>
              <a:t>Adults hold air bubble for gas exchange underwater</a:t>
            </a:r>
          </a:p>
          <a:p>
            <a:r>
              <a:rPr lang="en-US" dirty="0"/>
              <a:t>Larvae predatory, but most adults are omnivores or detritivores</a:t>
            </a:r>
          </a:p>
        </p:txBody>
      </p:sp>
      <p:pic>
        <p:nvPicPr>
          <p:cNvPr id="5" name="Picture 4">
            <a:extLst>
              <a:ext uri="{FF2B5EF4-FFF2-40B4-BE49-F238E27FC236}">
                <a16:creationId xmlns:a16="http://schemas.microsoft.com/office/drawing/2014/main" id="{979F490E-E920-BB29-F824-45F6696733C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25692" y="4698267"/>
            <a:ext cx="6140616" cy="1886047"/>
          </a:xfrm>
          <a:prstGeom prst="rect">
            <a:avLst/>
          </a:prstGeom>
        </p:spPr>
      </p:pic>
      <p:sp>
        <p:nvSpPr>
          <p:cNvPr id="4" name="TextBox 3">
            <a:extLst>
              <a:ext uri="{FF2B5EF4-FFF2-40B4-BE49-F238E27FC236}">
                <a16:creationId xmlns:a16="http://schemas.microsoft.com/office/drawing/2014/main" id="{A981FA24-E5B0-E449-2189-92F550EC2C0A}"/>
              </a:ext>
            </a:extLst>
          </p:cNvPr>
          <p:cNvSpPr txBox="1"/>
          <p:nvPr/>
        </p:nvSpPr>
        <p:spPr>
          <a:xfrm>
            <a:off x="5989320" y="1319252"/>
            <a:ext cx="1915396" cy="369332"/>
          </a:xfrm>
          <a:prstGeom prst="rect">
            <a:avLst/>
          </a:prstGeom>
          <a:noFill/>
        </p:spPr>
        <p:txBody>
          <a:bodyPr wrap="none" rtlCol="0">
            <a:spAutoFit/>
          </a:bodyPr>
          <a:lstStyle/>
          <a:p>
            <a:r>
              <a:rPr lang="en-US" dirty="0"/>
              <a:t>“hi-</a:t>
            </a:r>
            <a:r>
              <a:rPr lang="en-US" dirty="0" err="1"/>
              <a:t>dro</a:t>
            </a:r>
            <a:r>
              <a:rPr lang="en-US" dirty="0"/>
              <a:t>-FILL-</a:t>
            </a:r>
            <a:r>
              <a:rPr lang="en-US" dirty="0" err="1"/>
              <a:t>i</a:t>
            </a:r>
            <a:r>
              <a:rPr lang="en-US" dirty="0"/>
              <a:t>-dee”</a:t>
            </a:r>
          </a:p>
        </p:txBody>
      </p:sp>
    </p:spTree>
    <p:extLst>
      <p:ext uri="{BB962C8B-B14F-4D97-AF65-F5344CB8AC3E}">
        <p14:creationId xmlns:p14="http://schemas.microsoft.com/office/powerpoint/2010/main" val="368542292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232287-D0D0-33A7-C0B4-6FF5EB8CC3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FB5EC398-986A-3002-3104-262A7FD6C022}"/>
              </a:ext>
            </a:extLst>
          </p:cNvPr>
          <p:cNvSpPr>
            <a:spLocks noGrp="1"/>
          </p:cNvSpPr>
          <p:nvPr>
            <p:ph type="title"/>
          </p:nvPr>
        </p:nvSpPr>
        <p:spPr>
          <a:xfrm>
            <a:off x="838200" y="681037"/>
            <a:ext cx="10515600" cy="1009651"/>
          </a:xfrm>
        </p:spPr>
        <p:txBody>
          <a:bodyPr/>
          <a:lstStyle/>
          <a:p>
            <a:pPr algn="ctr"/>
            <a:r>
              <a:rPr lang="en-US" dirty="0"/>
              <a:t>Family: </a:t>
            </a:r>
            <a:r>
              <a:rPr lang="en-US" i="1" dirty="0"/>
              <a:t>Hydrophilidae</a:t>
            </a:r>
          </a:p>
        </p:txBody>
      </p:sp>
      <p:sp>
        <p:nvSpPr>
          <p:cNvPr id="3" name="Content Placeholder 2">
            <a:extLst>
              <a:ext uri="{FF2B5EF4-FFF2-40B4-BE49-F238E27FC236}">
                <a16:creationId xmlns:a16="http://schemas.microsoft.com/office/drawing/2014/main" id="{480EB73B-B678-F779-ED35-2541EF43132F}"/>
              </a:ext>
            </a:extLst>
          </p:cNvPr>
          <p:cNvSpPr>
            <a:spLocks noGrp="1"/>
          </p:cNvSpPr>
          <p:nvPr>
            <p:ph idx="1"/>
          </p:nvPr>
        </p:nvSpPr>
        <p:spPr>
          <a:xfrm>
            <a:off x="3552499" y="1825625"/>
            <a:ext cx="5951098" cy="4351338"/>
          </a:xfrm>
        </p:spPr>
        <p:txBody>
          <a:bodyPr>
            <a:normAutofit lnSpcReduction="10000"/>
          </a:bodyPr>
          <a:lstStyle/>
          <a:p>
            <a:r>
              <a:rPr lang="en-US" dirty="0"/>
              <a:t>Adult</a:t>
            </a:r>
          </a:p>
          <a:p>
            <a:pPr lvl="1"/>
            <a:r>
              <a:rPr lang="en-US" dirty="0"/>
              <a:t>Short, bulbed antennae with hydrophobic hairs</a:t>
            </a:r>
          </a:p>
          <a:p>
            <a:pPr lvl="1"/>
            <a:r>
              <a:rPr lang="en-US" dirty="0"/>
              <a:t>Ventrally concave</a:t>
            </a:r>
          </a:p>
          <a:p>
            <a:pPr lvl="1"/>
            <a:r>
              <a:rPr lang="en-US" dirty="0"/>
              <a:t>Alternate strokes with hind legs to swim</a:t>
            </a:r>
          </a:p>
          <a:p>
            <a:pPr lvl="1"/>
            <a:endParaRPr lang="en-US" dirty="0"/>
          </a:p>
          <a:p>
            <a:r>
              <a:rPr lang="en-US" dirty="0"/>
              <a:t>Larvae</a:t>
            </a:r>
          </a:p>
          <a:p>
            <a:pPr lvl="1"/>
            <a:r>
              <a:rPr lang="en-US" dirty="0"/>
              <a:t>Soft bodied, ends in blunt abdomen</a:t>
            </a:r>
          </a:p>
          <a:p>
            <a:pPr lvl="1"/>
            <a:r>
              <a:rPr lang="en-US" dirty="0"/>
              <a:t>Short legs</a:t>
            </a:r>
          </a:p>
          <a:p>
            <a:pPr lvl="1"/>
            <a:r>
              <a:rPr lang="en-US" dirty="0"/>
              <a:t>Darkened head with toothed jaws</a:t>
            </a:r>
          </a:p>
          <a:p>
            <a:pPr lvl="1"/>
            <a:r>
              <a:rPr lang="en-US" dirty="0"/>
              <a:t>Often lateral filaments</a:t>
            </a:r>
          </a:p>
        </p:txBody>
      </p:sp>
      <p:pic>
        <p:nvPicPr>
          <p:cNvPr id="5" name="Picture 4">
            <a:extLst>
              <a:ext uri="{FF2B5EF4-FFF2-40B4-BE49-F238E27FC236}">
                <a16:creationId xmlns:a16="http://schemas.microsoft.com/office/drawing/2014/main" id="{B0258418-EB42-7B8C-1448-ABED1834AFD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829317" y="1942429"/>
            <a:ext cx="5286374" cy="2973142"/>
          </a:xfrm>
          <a:prstGeom prst="rect">
            <a:avLst/>
          </a:prstGeom>
        </p:spPr>
      </p:pic>
      <p:pic>
        <p:nvPicPr>
          <p:cNvPr id="7" name="Picture 6">
            <a:extLst>
              <a:ext uri="{FF2B5EF4-FFF2-40B4-BE49-F238E27FC236}">
                <a16:creationId xmlns:a16="http://schemas.microsoft.com/office/drawing/2014/main" id="{599A59B7-FF0C-E4F4-4376-AF97772171E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7891463" y="2373504"/>
            <a:ext cx="5922754" cy="2315988"/>
          </a:xfrm>
          <a:prstGeom prst="rect">
            <a:avLst/>
          </a:prstGeom>
        </p:spPr>
      </p:pic>
    </p:spTree>
    <p:extLst>
      <p:ext uri="{BB962C8B-B14F-4D97-AF65-F5344CB8AC3E}">
        <p14:creationId xmlns:p14="http://schemas.microsoft.com/office/powerpoint/2010/main" val="69278977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84D74DE-21FC-1531-53F1-B8A57A238EE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7E3617F7-3956-F105-6204-A95A1C74E663}"/>
              </a:ext>
            </a:extLst>
          </p:cNvPr>
          <p:cNvSpPr>
            <a:spLocks noGrp="1"/>
          </p:cNvSpPr>
          <p:nvPr>
            <p:ph type="title"/>
          </p:nvPr>
        </p:nvSpPr>
        <p:spPr>
          <a:xfrm>
            <a:off x="838200" y="548640"/>
            <a:ext cx="10515600" cy="1142048"/>
          </a:xfrm>
        </p:spPr>
        <p:txBody>
          <a:bodyPr/>
          <a:lstStyle/>
          <a:p>
            <a:pPr algn="ctr"/>
            <a:r>
              <a:rPr lang="en-US" dirty="0"/>
              <a:t>Family: </a:t>
            </a:r>
            <a:r>
              <a:rPr lang="en-US" i="1" dirty="0" err="1"/>
              <a:t>Haliplidae</a:t>
            </a:r>
            <a:endParaRPr lang="en-US" i="1" dirty="0"/>
          </a:p>
        </p:txBody>
      </p:sp>
      <p:sp>
        <p:nvSpPr>
          <p:cNvPr id="3" name="Content Placeholder 2">
            <a:extLst>
              <a:ext uri="{FF2B5EF4-FFF2-40B4-BE49-F238E27FC236}">
                <a16:creationId xmlns:a16="http://schemas.microsoft.com/office/drawing/2014/main" id="{1B81F968-94F3-7683-D766-D8BDCE638AE6}"/>
              </a:ext>
            </a:extLst>
          </p:cNvPr>
          <p:cNvSpPr>
            <a:spLocks noGrp="1"/>
          </p:cNvSpPr>
          <p:nvPr>
            <p:ph idx="1"/>
          </p:nvPr>
        </p:nvSpPr>
        <p:spPr/>
        <p:txBody>
          <a:bodyPr/>
          <a:lstStyle/>
          <a:p>
            <a:r>
              <a:rPr lang="en-US" dirty="0"/>
              <a:t>Crawling Water Beetle</a:t>
            </a:r>
          </a:p>
          <a:p>
            <a:r>
              <a:rPr lang="en-US" dirty="0"/>
              <a:t>Adult</a:t>
            </a:r>
          </a:p>
          <a:p>
            <a:pPr lvl="1"/>
            <a:r>
              <a:rPr lang="en-US" dirty="0"/>
              <a:t>Yellowish coloration with rows of dark indentations</a:t>
            </a:r>
          </a:p>
          <a:p>
            <a:pPr lvl="1"/>
            <a:r>
              <a:rPr lang="en-US" dirty="0"/>
              <a:t>Small bodied, 2-6mm, with small head</a:t>
            </a:r>
          </a:p>
          <a:p>
            <a:pPr lvl="1"/>
            <a:r>
              <a:rPr lang="en-US" dirty="0"/>
              <a:t>Slender antennae</a:t>
            </a:r>
          </a:p>
          <a:p>
            <a:r>
              <a:rPr lang="en-US" dirty="0"/>
              <a:t>Larvae</a:t>
            </a:r>
          </a:p>
          <a:p>
            <a:pPr lvl="1"/>
            <a:r>
              <a:rPr lang="en-US" dirty="0"/>
              <a:t>Often dorsal projections</a:t>
            </a:r>
          </a:p>
        </p:txBody>
      </p:sp>
      <p:pic>
        <p:nvPicPr>
          <p:cNvPr id="5" name="Picture 4">
            <a:extLst>
              <a:ext uri="{FF2B5EF4-FFF2-40B4-BE49-F238E27FC236}">
                <a16:creationId xmlns:a16="http://schemas.microsoft.com/office/drawing/2014/main" id="{FA67AD7F-224B-30BC-C0A3-D5BFA10B9BF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8717959" y="184051"/>
            <a:ext cx="3319465" cy="3283147"/>
          </a:xfrm>
          <a:prstGeom prst="rect">
            <a:avLst/>
          </a:prstGeom>
        </p:spPr>
      </p:pic>
      <p:pic>
        <p:nvPicPr>
          <p:cNvPr id="7" name="Picture 6">
            <a:extLst>
              <a:ext uri="{FF2B5EF4-FFF2-40B4-BE49-F238E27FC236}">
                <a16:creationId xmlns:a16="http://schemas.microsoft.com/office/drawing/2014/main" id="{B9C52080-BDFC-0DF1-A521-A428CC5ABBA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511710" y="3858679"/>
            <a:ext cx="6507555" cy="2634196"/>
          </a:xfrm>
          <a:prstGeom prst="rect">
            <a:avLst/>
          </a:prstGeom>
        </p:spPr>
      </p:pic>
      <p:sp>
        <p:nvSpPr>
          <p:cNvPr id="4" name="TextBox 3">
            <a:extLst>
              <a:ext uri="{FF2B5EF4-FFF2-40B4-BE49-F238E27FC236}">
                <a16:creationId xmlns:a16="http://schemas.microsoft.com/office/drawing/2014/main" id="{34BBAE7C-6F69-FFAA-D955-95743DF218CF}"/>
              </a:ext>
            </a:extLst>
          </p:cNvPr>
          <p:cNvSpPr txBox="1"/>
          <p:nvPr/>
        </p:nvSpPr>
        <p:spPr>
          <a:xfrm>
            <a:off x="6096000" y="1325047"/>
            <a:ext cx="1603324" cy="369332"/>
          </a:xfrm>
          <a:prstGeom prst="rect">
            <a:avLst/>
          </a:prstGeom>
          <a:noFill/>
        </p:spPr>
        <p:txBody>
          <a:bodyPr wrap="none" rtlCol="0">
            <a:spAutoFit/>
          </a:bodyPr>
          <a:lstStyle/>
          <a:p>
            <a:r>
              <a:rPr lang="en-US" dirty="0"/>
              <a:t>“</a:t>
            </a:r>
            <a:r>
              <a:rPr lang="en-US" dirty="0" err="1"/>
              <a:t>hal</a:t>
            </a:r>
            <a:r>
              <a:rPr lang="en-US" dirty="0"/>
              <a:t>-LIP-li-dee”</a:t>
            </a:r>
          </a:p>
        </p:txBody>
      </p:sp>
    </p:spTree>
    <p:extLst>
      <p:ext uri="{BB962C8B-B14F-4D97-AF65-F5344CB8AC3E}">
        <p14:creationId xmlns:p14="http://schemas.microsoft.com/office/powerpoint/2010/main" val="1823851315"/>
      </p:ext>
    </p:extLst>
  </p:cSld>
  <p:clrMapOvr>
    <a:masterClrMapping/>
  </p:clrMapOvr>
  <p:extLst>
    <p:ext uri="{6950BFC3-D8DA-4A85-94F7-54DA5524770B}">
      <p188:commentRel xmlns:p188="http://schemas.microsoft.com/office/powerpoint/2018/8/main" r:id="rId3"/>
    </p:ext>
  </p:extLs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D8E3C62-A66B-7B68-770A-D3C976220E4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6F4A1AA8-6766-9DC9-0AA6-7E76B3E2CC57}"/>
              </a:ext>
            </a:extLst>
          </p:cNvPr>
          <p:cNvSpPr>
            <a:spLocks noGrp="1"/>
          </p:cNvSpPr>
          <p:nvPr>
            <p:ph type="title"/>
          </p:nvPr>
        </p:nvSpPr>
        <p:spPr>
          <a:xfrm>
            <a:off x="838200" y="560070"/>
            <a:ext cx="10515600" cy="1130618"/>
          </a:xfrm>
        </p:spPr>
        <p:txBody>
          <a:bodyPr/>
          <a:lstStyle/>
          <a:p>
            <a:pPr algn="ctr"/>
            <a:r>
              <a:rPr lang="en-US" i="1" dirty="0"/>
              <a:t>Diptera</a:t>
            </a:r>
            <a:r>
              <a:rPr lang="en-US" dirty="0"/>
              <a:t> – True Flies</a:t>
            </a:r>
          </a:p>
        </p:txBody>
      </p:sp>
      <p:sp>
        <p:nvSpPr>
          <p:cNvPr id="3" name="Content Placeholder 2">
            <a:extLst>
              <a:ext uri="{FF2B5EF4-FFF2-40B4-BE49-F238E27FC236}">
                <a16:creationId xmlns:a16="http://schemas.microsoft.com/office/drawing/2014/main" id="{CC74A48A-C756-0A15-7BAE-E52B5B91903A}"/>
              </a:ext>
            </a:extLst>
          </p:cNvPr>
          <p:cNvSpPr>
            <a:spLocks noGrp="1"/>
          </p:cNvSpPr>
          <p:nvPr>
            <p:ph idx="1"/>
          </p:nvPr>
        </p:nvSpPr>
        <p:spPr>
          <a:xfrm>
            <a:off x="838200" y="2111807"/>
            <a:ext cx="10515600" cy="4065155"/>
          </a:xfrm>
        </p:spPr>
        <p:txBody>
          <a:bodyPr>
            <a:normAutofit/>
          </a:bodyPr>
          <a:lstStyle/>
          <a:p>
            <a:r>
              <a:rPr lang="en-US" dirty="0"/>
              <a:t>Hind wings are adapted into halteres (small knobs) that help balance</a:t>
            </a:r>
          </a:p>
          <a:p>
            <a:r>
              <a:rPr lang="en-US" dirty="0"/>
              <a:t>All adults terrestrial</a:t>
            </a:r>
          </a:p>
          <a:p>
            <a:r>
              <a:rPr lang="en-US" dirty="0"/>
              <a:t>Complete metamorphosis, lifecycle from 10 days – &gt;2years</a:t>
            </a:r>
          </a:p>
          <a:p>
            <a:r>
              <a:rPr lang="en-US" dirty="0"/>
              <a:t> Larvae soft bodied with no legs or </a:t>
            </a:r>
            <a:r>
              <a:rPr lang="en-US" dirty="0" err="1"/>
              <a:t>wingpads</a:t>
            </a:r>
            <a:endParaRPr lang="en-US" dirty="0"/>
          </a:p>
          <a:p>
            <a:pPr lvl="1"/>
            <a:r>
              <a:rPr lang="en-US" dirty="0"/>
              <a:t>Prolegs may be present</a:t>
            </a:r>
          </a:p>
          <a:p>
            <a:r>
              <a:rPr lang="en-US" dirty="0"/>
              <a:t>Often sclerotized head, may be retracted</a:t>
            </a:r>
          </a:p>
          <a:p>
            <a:pPr lvl="1"/>
            <a:r>
              <a:rPr lang="en-US" dirty="0"/>
              <a:t>Presence and completeness of sclerotized head one way to distinguish between sub-orders (along with orientation of mandibles)</a:t>
            </a:r>
          </a:p>
        </p:txBody>
      </p:sp>
      <p:sp>
        <p:nvSpPr>
          <p:cNvPr id="4" name="TextBox 3">
            <a:extLst>
              <a:ext uri="{FF2B5EF4-FFF2-40B4-BE49-F238E27FC236}">
                <a16:creationId xmlns:a16="http://schemas.microsoft.com/office/drawing/2014/main" id="{D9B8106B-E7E9-D31B-F4F4-5BDF54D512A5}"/>
              </a:ext>
            </a:extLst>
          </p:cNvPr>
          <p:cNvSpPr txBox="1"/>
          <p:nvPr/>
        </p:nvSpPr>
        <p:spPr>
          <a:xfrm>
            <a:off x="3752456" y="1506022"/>
            <a:ext cx="2077452" cy="369332"/>
          </a:xfrm>
          <a:prstGeom prst="rect">
            <a:avLst/>
          </a:prstGeom>
          <a:noFill/>
        </p:spPr>
        <p:txBody>
          <a:bodyPr wrap="square" rtlCol="0">
            <a:spAutoFit/>
          </a:bodyPr>
          <a:lstStyle/>
          <a:p>
            <a:pPr algn="ctr"/>
            <a:r>
              <a:rPr lang="en-US" dirty="0"/>
              <a:t>two wing</a:t>
            </a:r>
          </a:p>
        </p:txBody>
      </p:sp>
      <p:pic>
        <p:nvPicPr>
          <p:cNvPr id="5" name="Picture 4">
            <a:extLst>
              <a:ext uri="{FF2B5EF4-FFF2-40B4-BE49-F238E27FC236}">
                <a16:creationId xmlns:a16="http://schemas.microsoft.com/office/drawing/2014/main" id="{7ED53C13-B614-D9C7-B18A-C2B372E4BE8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055773" y="1380169"/>
            <a:ext cx="1476348" cy="251705"/>
          </a:xfrm>
          <a:prstGeom prst="rect">
            <a:avLst/>
          </a:prstGeom>
        </p:spPr>
      </p:pic>
    </p:spTree>
    <p:extLst>
      <p:ext uri="{BB962C8B-B14F-4D97-AF65-F5344CB8AC3E}">
        <p14:creationId xmlns:p14="http://schemas.microsoft.com/office/powerpoint/2010/main" val="3733454684"/>
      </p:ext>
    </p:extLst>
  </p:cSld>
  <p:clrMapOvr>
    <a:masterClrMapping/>
  </p:clrMapOvr>
  <p:extLst>
    <p:ext uri="{6950BFC3-D8DA-4A85-94F7-54DA5524770B}">
      <p188:commentRel xmlns:p188="http://schemas.microsoft.com/office/powerpoint/2018/8/main" r:id="rId3"/>
    </p:ext>
  </p:extLs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0DCE1F7-68B5-30F6-D1AB-AAE216F81C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9FF3D82A-EBBA-A713-B1A2-8EA3B0EF1045}"/>
              </a:ext>
            </a:extLst>
          </p:cNvPr>
          <p:cNvSpPr>
            <a:spLocks noGrp="1"/>
          </p:cNvSpPr>
          <p:nvPr>
            <p:ph type="title"/>
          </p:nvPr>
        </p:nvSpPr>
        <p:spPr/>
        <p:txBody>
          <a:bodyPr/>
          <a:lstStyle/>
          <a:p>
            <a:pPr algn="ctr"/>
            <a:r>
              <a:rPr lang="en-US" dirty="0"/>
              <a:t>Family: </a:t>
            </a:r>
            <a:r>
              <a:rPr lang="en-US" i="1" dirty="0" err="1"/>
              <a:t>Simuliidae</a:t>
            </a:r>
            <a:endParaRPr lang="en-US" i="1" dirty="0"/>
          </a:p>
        </p:txBody>
      </p:sp>
      <p:sp>
        <p:nvSpPr>
          <p:cNvPr id="3" name="Content Placeholder 2">
            <a:extLst>
              <a:ext uri="{FF2B5EF4-FFF2-40B4-BE49-F238E27FC236}">
                <a16:creationId xmlns:a16="http://schemas.microsoft.com/office/drawing/2014/main" id="{AC0CE2FF-78B4-3766-B24C-3880FE58A3FD}"/>
              </a:ext>
            </a:extLst>
          </p:cNvPr>
          <p:cNvSpPr>
            <a:spLocks noGrp="1"/>
          </p:cNvSpPr>
          <p:nvPr>
            <p:ph idx="1"/>
          </p:nvPr>
        </p:nvSpPr>
        <p:spPr>
          <a:xfrm>
            <a:off x="838200" y="1680627"/>
            <a:ext cx="10515600" cy="4351338"/>
          </a:xfrm>
        </p:spPr>
        <p:txBody>
          <a:bodyPr/>
          <a:lstStyle/>
          <a:p>
            <a:r>
              <a:rPr lang="en-US" dirty="0"/>
              <a:t>Black Flies</a:t>
            </a:r>
          </a:p>
          <a:p>
            <a:r>
              <a:rPr lang="en-US" dirty="0"/>
              <a:t>255 N. American species</a:t>
            </a:r>
          </a:p>
          <a:p>
            <a:r>
              <a:rPr lang="en-US" dirty="0"/>
              <a:t>Distinct head with brush-like mouth parts (filter feed)</a:t>
            </a:r>
          </a:p>
          <a:p>
            <a:r>
              <a:rPr lang="en-US" dirty="0"/>
              <a:t>Swollen abdomen hooks onto silk, hang in the current</a:t>
            </a:r>
          </a:p>
          <a:p>
            <a:endParaRPr lang="en-US" dirty="0"/>
          </a:p>
        </p:txBody>
      </p:sp>
      <p:pic>
        <p:nvPicPr>
          <p:cNvPr id="5" name="Picture 4">
            <a:extLst>
              <a:ext uri="{FF2B5EF4-FFF2-40B4-BE49-F238E27FC236}">
                <a16:creationId xmlns:a16="http://schemas.microsoft.com/office/drawing/2014/main" id="{D6825EF4-1F35-87AB-3269-1442C03C8C5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79807" y="3856296"/>
            <a:ext cx="10832386" cy="2829355"/>
          </a:xfrm>
          <a:prstGeom prst="rect">
            <a:avLst/>
          </a:prstGeom>
        </p:spPr>
      </p:pic>
      <p:pic>
        <p:nvPicPr>
          <p:cNvPr id="4" name="Picture 3">
            <a:extLst>
              <a:ext uri="{FF2B5EF4-FFF2-40B4-BE49-F238E27FC236}">
                <a16:creationId xmlns:a16="http://schemas.microsoft.com/office/drawing/2014/main" id="{CC2C6A7C-4C77-742E-1B36-770834D7A8E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659018" y="365125"/>
            <a:ext cx="2853175" cy="2030144"/>
          </a:xfrm>
          <a:prstGeom prst="rect">
            <a:avLst/>
          </a:prstGeom>
        </p:spPr>
      </p:pic>
      <p:sp>
        <p:nvSpPr>
          <p:cNvPr id="6" name="TextBox 5">
            <a:extLst>
              <a:ext uri="{FF2B5EF4-FFF2-40B4-BE49-F238E27FC236}">
                <a16:creationId xmlns:a16="http://schemas.microsoft.com/office/drawing/2014/main" id="{6AB45002-277B-E427-C87B-2D8BDAFF3492}"/>
              </a:ext>
            </a:extLst>
          </p:cNvPr>
          <p:cNvSpPr txBox="1"/>
          <p:nvPr/>
        </p:nvSpPr>
        <p:spPr>
          <a:xfrm>
            <a:off x="5955030" y="1195531"/>
            <a:ext cx="2050561" cy="369332"/>
          </a:xfrm>
          <a:prstGeom prst="rect">
            <a:avLst/>
          </a:prstGeom>
          <a:noFill/>
        </p:spPr>
        <p:txBody>
          <a:bodyPr wrap="none" rtlCol="0">
            <a:spAutoFit/>
          </a:bodyPr>
          <a:lstStyle/>
          <a:p>
            <a:r>
              <a:rPr lang="en-US" dirty="0"/>
              <a:t>“sim-you-LEE-</a:t>
            </a:r>
            <a:r>
              <a:rPr lang="en-US" dirty="0" err="1"/>
              <a:t>i</a:t>
            </a:r>
            <a:r>
              <a:rPr lang="en-US" dirty="0"/>
              <a:t>-dee”</a:t>
            </a:r>
          </a:p>
        </p:txBody>
      </p:sp>
    </p:spTree>
    <p:extLst>
      <p:ext uri="{BB962C8B-B14F-4D97-AF65-F5344CB8AC3E}">
        <p14:creationId xmlns:p14="http://schemas.microsoft.com/office/powerpoint/2010/main" val="9312970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F777F1D-63F2-2093-DA93-F2A3FC51DE6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0B27E8D3-B1B5-5649-402F-DD1BD8E631B2}"/>
              </a:ext>
            </a:extLst>
          </p:cNvPr>
          <p:cNvSpPr>
            <a:spLocks noGrp="1"/>
          </p:cNvSpPr>
          <p:nvPr>
            <p:ph type="title"/>
          </p:nvPr>
        </p:nvSpPr>
        <p:spPr/>
        <p:txBody>
          <a:bodyPr/>
          <a:lstStyle/>
          <a:p>
            <a:pPr algn="ctr"/>
            <a:r>
              <a:rPr lang="en-US" dirty="0"/>
              <a:t>Family: </a:t>
            </a:r>
            <a:r>
              <a:rPr lang="en-US" i="1" dirty="0"/>
              <a:t>Chironomidae</a:t>
            </a:r>
          </a:p>
        </p:txBody>
      </p:sp>
      <p:sp>
        <p:nvSpPr>
          <p:cNvPr id="3" name="Content Placeholder 2">
            <a:extLst>
              <a:ext uri="{FF2B5EF4-FFF2-40B4-BE49-F238E27FC236}">
                <a16:creationId xmlns:a16="http://schemas.microsoft.com/office/drawing/2014/main" id="{A6620290-AC43-7B72-9168-10C280456115}"/>
              </a:ext>
            </a:extLst>
          </p:cNvPr>
          <p:cNvSpPr>
            <a:spLocks noGrp="1"/>
          </p:cNvSpPr>
          <p:nvPr>
            <p:ph idx="1"/>
          </p:nvPr>
        </p:nvSpPr>
        <p:spPr>
          <a:xfrm>
            <a:off x="838200" y="2085173"/>
            <a:ext cx="10515600" cy="4091789"/>
          </a:xfrm>
        </p:spPr>
        <p:txBody>
          <a:bodyPr/>
          <a:lstStyle/>
          <a:p>
            <a:r>
              <a:rPr lang="en-US" dirty="0"/>
              <a:t>Non-biting Midges</a:t>
            </a:r>
          </a:p>
          <a:p>
            <a:r>
              <a:rPr lang="en-US" dirty="0"/>
              <a:t>2,000 N. American species</a:t>
            </a:r>
          </a:p>
          <a:p>
            <a:r>
              <a:rPr lang="en-US" dirty="0"/>
              <a:t>Diverse habitats, feeding habits, etc.</a:t>
            </a:r>
          </a:p>
          <a:p>
            <a:r>
              <a:rPr lang="en-US" dirty="0"/>
              <a:t>Distinct head</a:t>
            </a:r>
          </a:p>
          <a:p>
            <a:r>
              <a:rPr lang="en-US" dirty="0"/>
              <a:t>Prolegs by head and tail</a:t>
            </a:r>
          </a:p>
          <a:p>
            <a:r>
              <a:rPr lang="en-US" dirty="0"/>
              <a:t>Pre-anal brush</a:t>
            </a:r>
          </a:p>
          <a:p>
            <a:r>
              <a:rPr lang="en-US" dirty="0"/>
              <a:t>Some species are red because hemoglobin</a:t>
            </a:r>
          </a:p>
          <a:p>
            <a:endParaRPr lang="en-US" dirty="0"/>
          </a:p>
        </p:txBody>
      </p:sp>
      <p:pic>
        <p:nvPicPr>
          <p:cNvPr id="5" name="Picture 4">
            <a:extLst>
              <a:ext uri="{FF2B5EF4-FFF2-40B4-BE49-F238E27FC236}">
                <a16:creationId xmlns:a16="http://schemas.microsoft.com/office/drawing/2014/main" id="{56A55045-3098-5979-0FFE-FA633754C50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7271449" y="2358556"/>
            <a:ext cx="6023814" cy="2140888"/>
          </a:xfrm>
          <a:prstGeom prst="rect">
            <a:avLst/>
          </a:prstGeom>
        </p:spPr>
      </p:pic>
      <p:pic>
        <p:nvPicPr>
          <p:cNvPr id="4" name="Picture 3">
            <a:extLst>
              <a:ext uri="{FF2B5EF4-FFF2-40B4-BE49-F238E27FC236}">
                <a16:creationId xmlns:a16="http://schemas.microsoft.com/office/drawing/2014/main" id="{4316E887-CDA8-7AAE-DAB4-98024C9BCA84}"/>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289122" y="216145"/>
            <a:ext cx="2822961" cy="1623522"/>
          </a:xfrm>
          <a:prstGeom prst="rect">
            <a:avLst/>
          </a:prstGeom>
        </p:spPr>
      </p:pic>
      <p:sp>
        <p:nvSpPr>
          <p:cNvPr id="6" name="TextBox 5">
            <a:extLst>
              <a:ext uri="{FF2B5EF4-FFF2-40B4-BE49-F238E27FC236}">
                <a16:creationId xmlns:a16="http://schemas.microsoft.com/office/drawing/2014/main" id="{BAE7E86E-E07F-06C3-6E43-173D85DB9075}"/>
              </a:ext>
            </a:extLst>
          </p:cNvPr>
          <p:cNvSpPr txBox="1"/>
          <p:nvPr/>
        </p:nvSpPr>
        <p:spPr>
          <a:xfrm>
            <a:off x="5932170" y="1210228"/>
            <a:ext cx="1915396" cy="369332"/>
          </a:xfrm>
          <a:prstGeom prst="rect">
            <a:avLst/>
          </a:prstGeom>
          <a:noFill/>
        </p:spPr>
        <p:txBody>
          <a:bodyPr wrap="none" rtlCol="0">
            <a:spAutoFit/>
          </a:bodyPr>
          <a:lstStyle/>
          <a:p>
            <a:r>
              <a:rPr lang="en-US" dirty="0"/>
              <a:t>“ki-</a:t>
            </a:r>
            <a:r>
              <a:rPr lang="en-US" dirty="0" err="1"/>
              <a:t>ro</a:t>
            </a:r>
            <a:r>
              <a:rPr lang="en-US" dirty="0"/>
              <a:t>-NOM-</a:t>
            </a:r>
            <a:r>
              <a:rPr lang="en-US" dirty="0" err="1"/>
              <a:t>i</a:t>
            </a:r>
            <a:r>
              <a:rPr lang="en-US" dirty="0"/>
              <a:t>-dee”</a:t>
            </a:r>
          </a:p>
        </p:txBody>
      </p:sp>
    </p:spTree>
    <p:extLst>
      <p:ext uri="{BB962C8B-B14F-4D97-AF65-F5344CB8AC3E}">
        <p14:creationId xmlns:p14="http://schemas.microsoft.com/office/powerpoint/2010/main" val="2755515107"/>
      </p:ext>
    </p:extLst>
  </p:cSld>
  <p:clrMapOvr>
    <a:masterClrMapping/>
  </p:clrMapOvr>
  <p:extLst>
    <p:ext uri="{6950BFC3-D8DA-4A85-94F7-54DA5524770B}">
      <p188:commentRel xmlns:p188="http://schemas.microsoft.com/office/powerpoint/2018/8/main" r:id="rId3"/>
    </p:ext>
  </p:extLs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32D4DF1-71F9-7D0A-50F1-EF9C111F8C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8E047CD1-B709-7FAB-A56F-D79AB47B8327}"/>
              </a:ext>
            </a:extLst>
          </p:cNvPr>
          <p:cNvSpPr>
            <a:spLocks noGrp="1"/>
          </p:cNvSpPr>
          <p:nvPr>
            <p:ph type="title"/>
          </p:nvPr>
        </p:nvSpPr>
        <p:spPr/>
        <p:txBody>
          <a:bodyPr/>
          <a:lstStyle/>
          <a:p>
            <a:pPr algn="ctr"/>
            <a:r>
              <a:rPr lang="en-US" dirty="0"/>
              <a:t>Family: </a:t>
            </a:r>
            <a:r>
              <a:rPr lang="en-US" i="1" dirty="0"/>
              <a:t>Ceratopogonidae</a:t>
            </a:r>
          </a:p>
        </p:txBody>
      </p:sp>
      <p:sp>
        <p:nvSpPr>
          <p:cNvPr id="3" name="Content Placeholder 2">
            <a:extLst>
              <a:ext uri="{FF2B5EF4-FFF2-40B4-BE49-F238E27FC236}">
                <a16:creationId xmlns:a16="http://schemas.microsoft.com/office/drawing/2014/main" id="{13719A5A-33A5-BF6D-45AE-0B417224ADF9}"/>
              </a:ext>
            </a:extLst>
          </p:cNvPr>
          <p:cNvSpPr>
            <a:spLocks noGrp="1"/>
          </p:cNvSpPr>
          <p:nvPr>
            <p:ph idx="1"/>
          </p:nvPr>
        </p:nvSpPr>
        <p:spPr/>
        <p:txBody>
          <a:bodyPr/>
          <a:lstStyle/>
          <a:p>
            <a:r>
              <a:rPr lang="en-US" dirty="0"/>
              <a:t>Biting Midges</a:t>
            </a:r>
          </a:p>
          <a:p>
            <a:r>
              <a:rPr lang="en-US" dirty="0"/>
              <a:t>Less common, &gt; 100 species in N. America</a:t>
            </a:r>
          </a:p>
          <a:p>
            <a:r>
              <a:rPr lang="en-US" dirty="0"/>
              <a:t>Diverse feeding habits as larvae, adult females feed on blood</a:t>
            </a:r>
          </a:p>
          <a:p>
            <a:r>
              <a:rPr lang="en-US" dirty="0"/>
              <a:t>Small head visible, slender bodied</a:t>
            </a:r>
          </a:p>
          <a:p>
            <a:r>
              <a:rPr lang="en-US" dirty="0"/>
              <a:t>Usually no prolegs, hairs on tail</a:t>
            </a:r>
          </a:p>
        </p:txBody>
      </p:sp>
      <p:pic>
        <p:nvPicPr>
          <p:cNvPr id="5" name="Picture 4">
            <a:extLst>
              <a:ext uri="{FF2B5EF4-FFF2-40B4-BE49-F238E27FC236}">
                <a16:creationId xmlns:a16="http://schemas.microsoft.com/office/drawing/2014/main" id="{83907000-F328-9DAF-23E9-0F96CCCFA804}"/>
              </a:ext>
            </a:extLst>
          </p:cNvPr>
          <p:cNvPicPr>
            <a:picLocks noChangeAspect="1"/>
          </p:cNvPicPr>
          <p:nvPr/>
        </p:nvPicPr>
        <p:blipFill>
          <a:blip r:embed="rId4"/>
          <a:stretch>
            <a:fillRect/>
          </a:stretch>
        </p:blipFill>
        <p:spPr>
          <a:xfrm>
            <a:off x="1373401" y="4620126"/>
            <a:ext cx="9445198" cy="999123"/>
          </a:xfrm>
          <a:prstGeom prst="rect">
            <a:avLst/>
          </a:prstGeom>
        </p:spPr>
      </p:pic>
      <p:sp>
        <p:nvSpPr>
          <p:cNvPr id="4" name="TextBox 3">
            <a:extLst>
              <a:ext uri="{FF2B5EF4-FFF2-40B4-BE49-F238E27FC236}">
                <a16:creationId xmlns:a16="http://schemas.microsoft.com/office/drawing/2014/main" id="{365F25AE-71A0-F58F-EED4-E63ACF663254}"/>
              </a:ext>
            </a:extLst>
          </p:cNvPr>
          <p:cNvSpPr txBox="1"/>
          <p:nvPr/>
        </p:nvSpPr>
        <p:spPr>
          <a:xfrm>
            <a:off x="5463540" y="1238751"/>
            <a:ext cx="2885855" cy="369332"/>
          </a:xfrm>
          <a:prstGeom prst="rect">
            <a:avLst/>
          </a:prstGeom>
          <a:noFill/>
        </p:spPr>
        <p:txBody>
          <a:bodyPr wrap="none" rtlCol="0">
            <a:spAutoFit/>
          </a:bodyPr>
          <a:lstStyle/>
          <a:p>
            <a:r>
              <a:rPr lang="en-US" dirty="0"/>
              <a:t>“</a:t>
            </a:r>
            <a:r>
              <a:rPr lang="en-US" dirty="0" err="1"/>
              <a:t>sare</a:t>
            </a:r>
            <a:r>
              <a:rPr lang="en-US" dirty="0"/>
              <a:t>-at-top-ah-GONE-</a:t>
            </a:r>
            <a:r>
              <a:rPr lang="en-US" dirty="0" err="1"/>
              <a:t>i</a:t>
            </a:r>
            <a:r>
              <a:rPr lang="en-US" dirty="0"/>
              <a:t>-dee”</a:t>
            </a:r>
          </a:p>
        </p:txBody>
      </p:sp>
    </p:spTree>
    <p:extLst>
      <p:ext uri="{BB962C8B-B14F-4D97-AF65-F5344CB8AC3E}">
        <p14:creationId xmlns:p14="http://schemas.microsoft.com/office/powerpoint/2010/main" val="41109175"/>
      </p:ext>
    </p:extLst>
  </p:cSld>
  <p:clrMapOvr>
    <a:masterClrMapping/>
  </p:clrMapOvr>
  <p:extLst>
    <p:ext uri="{6950BFC3-D8DA-4A85-94F7-54DA5524770B}">
      <p188:commentRel xmlns:p188="http://schemas.microsoft.com/office/powerpoint/2018/8/main" r:id="rId2"/>
    </p:ext>
  </p:extLs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80D7CFC-2F89-0884-2BAE-7C4F5B0535A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40018F2A-B7B0-2378-0DE7-3095494856C5}"/>
              </a:ext>
            </a:extLst>
          </p:cNvPr>
          <p:cNvSpPr>
            <a:spLocks noGrp="1"/>
          </p:cNvSpPr>
          <p:nvPr>
            <p:ph type="title"/>
          </p:nvPr>
        </p:nvSpPr>
        <p:spPr/>
        <p:txBody>
          <a:bodyPr/>
          <a:lstStyle/>
          <a:p>
            <a:pPr algn="ctr"/>
            <a:r>
              <a:rPr lang="en-US" dirty="0"/>
              <a:t>Family: </a:t>
            </a:r>
            <a:r>
              <a:rPr lang="en-US" i="1" dirty="0"/>
              <a:t>Culicidae</a:t>
            </a:r>
          </a:p>
        </p:txBody>
      </p:sp>
      <p:sp>
        <p:nvSpPr>
          <p:cNvPr id="3" name="Content Placeholder 2">
            <a:extLst>
              <a:ext uri="{FF2B5EF4-FFF2-40B4-BE49-F238E27FC236}">
                <a16:creationId xmlns:a16="http://schemas.microsoft.com/office/drawing/2014/main" id="{2C2BD18C-E52B-6EB1-E676-9DB1ACE96AE3}"/>
              </a:ext>
            </a:extLst>
          </p:cNvPr>
          <p:cNvSpPr>
            <a:spLocks noGrp="1"/>
          </p:cNvSpPr>
          <p:nvPr>
            <p:ph idx="1"/>
          </p:nvPr>
        </p:nvSpPr>
        <p:spPr>
          <a:xfrm>
            <a:off x="838200" y="1690688"/>
            <a:ext cx="10515600" cy="4486275"/>
          </a:xfrm>
        </p:spPr>
        <p:txBody>
          <a:bodyPr/>
          <a:lstStyle/>
          <a:p>
            <a:r>
              <a:rPr lang="en-US" dirty="0"/>
              <a:t>Mosquitoes</a:t>
            </a:r>
          </a:p>
          <a:p>
            <a:r>
              <a:rPr lang="en-US" dirty="0"/>
              <a:t>Distinct head with mouth brushes (filter feeder)</a:t>
            </a:r>
          </a:p>
          <a:p>
            <a:r>
              <a:rPr lang="en-US" dirty="0"/>
              <a:t>Thorax segments fused, wider than head and abdomen</a:t>
            </a:r>
          </a:p>
          <a:p>
            <a:r>
              <a:rPr lang="en-US" dirty="0"/>
              <a:t>Not usually benthic</a:t>
            </a:r>
          </a:p>
          <a:p>
            <a:pPr lvl="1"/>
            <a:r>
              <a:rPr lang="en-US" dirty="0"/>
              <a:t>Hang from water surface with abdominal respiratory syphon</a:t>
            </a:r>
          </a:p>
        </p:txBody>
      </p:sp>
      <p:pic>
        <p:nvPicPr>
          <p:cNvPr id="5" name="Picture 4">
            <a:extLst>
              <a:ext uri="{FF2B5EF4-FFF2-40B4-BE49-F238E27FC236}">
                <a16:creationId xmlns:a16="http://schemas.microsoft.com/office/drawing/2014/main" id="{2B0B218A-A067-8F9A-9EC7-8B3D7252EA9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7542383" y="2324110"/>
            <a:ext cx="6124066" cy="2206096"/>
          </a:xfrm>
          <a:prstGeom prst="rect">
            <a:avLst/>
          </a:prstGeom>
        </p:spPr>
      </p:pic>
      <p:cxnSp>
        <p:nvCxnSpPr>
          <p:cNvPr id="6" name="Straight Arrow Connector 5">
            <a:extLst>
              <a:ext uri="{FF2B5EF4-FFF2-40B4-BE49-F238E27FC236}">
                <a16:creationId xmlns:a16="http://schemas.microsoft.com/office/drawing/2014/main" id="{9B1ABEE3-5684-58E9-CC33-211ECCFF5EAA}"/>
              </a:ext>
            </a:extLst>
          </p:cNvPr>
          <p:cNvCxnSpPr/>
          <p:nvPr/>
        </p:nvCxnSpPr>
        <p:spPr>
          <a:xfrm>
            <a:off x="9690538" y="6096000"/>
            <a:ext cx="599090" cy="0"/>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4" name="TextBox 3">
            <a:extLst>
              <a:ext uri="{FF2B5EF4-FFF2-40B4-BE49-F238E27FC236}">
                <a16:creationId xmlns:a16="http://schemas.microsoft.com/office/drawing/2014/main" id="{A56B36BB-2894-433D-9874-FA7E0549AE08}"/>
              </a:ext>
            </a:extLst>
          </p:cNvPr>
          <p:cNvSpPr txBox="1"/>
          <p:nvPr/>
        </p:nvSpPr>
        <p:spPr>
          <a:xfrm>
            <a:off x="6096000" y="1193794"/>
            <a:ext cx="1682384" cy="369332"/>
          </a:xfrm>
          <a:prstGeom prst="rect">
            <a:avLst/>
          </a:prstGeom>
          <a:noFill/>
        </p:spPr>
        <p:txBody>
          <a:bodyPr wrap="none" rtlCol="0">
            <a:spAutoFit/>
          </a:bodyPr>
          <a:lstStyle/>
          <a:p>
            <a:r>
              <a:rPr lang="en-US" dirty="0"/>
              <a:t>“cue-LISS-</a:t>
            </a:r>
            <a:r>
              <a:rPr lang="en-US" dirty="0" err="1"/>
              <a:t>i</a:t>
            </a:r>
            <a:r>
              <a:rPr lang="en-US" dirty="0"/>
              <a:t>-dee”</a:t>
            </a:r>
          </a:p>
        </p:txBody>
      </p:sp>
    </p:spTree>
    <p:extLst>
      <p:ext uri="{BB962C8B-B14F-4D97-AF65-F5344CB8AC3E}">
        <p14:creationId xmlns:p14="http://schemas.microsoft.com/office/powerpoint/2010/main" val="1906417500"/>
      </p:ext>
    </p:extLst>
  </p:cSld>
  <p:clrMapOvr>
    <a:masterClrMapping/>
  </p:clrMapOvr>
  <p:extLst>
    <p:ext uri="{6950BFC3-D8DA-4A85-94F7-54DA5524770B}">
      <p188:commentRel xmlns:p188="http://schemas.microsoft.com/office/powerpoint/2018/8/main" r:id="rId3"/>
    </p:ext>
  </p:extLs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F4ABD10-3DFB-9292-2A5C-0E283A8FBA3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1666FF65-0EA4-77F9-29FA-CB0B74EC434D}"/>
              </a:ext>
            </a:extLst>
          </p:cNvPr>
          <p:cNvSpPr>
            <a:spLocks noGrp="1"/>
          </p:cNvSpPr>
          <p:nvPr>
            <p:ph type="title"/>
          </p:nvPr>
        </p:nvSpPr>
        <p:spPr>
          <a:xfrm>
            <a:off x="838200" y="491490"/>
            <a:ext cx="10515600" cy="1199198"/>
          </a:xfrm>
        </p:spPr>
        <p:txBody>
          <a:bodyPr>
            <a:normAutofit/>
          </a:bodyPr>
          <a:lstStyle/>
          <a:p>
            <a:pPr algn="ctr"/>
            <a:r>
              <a:rPr lang="en-US" sz="4200" dirty="0"/>
              <a:t>Families: </a:t>
            </a:r>
            <a:r>
              <a:rPr lang="en-US" sz="4200" i="1" dirty="0" err="1"/>
              <a:t>Tipulidae</a:t>
            </a:r>
            <a:r>
              <a:rPr lang="en-US" sz="4200" i="1" dirty="0"/>
              <a:t>/</a:t>
            </a:r>
            <a:r>
              <a:rPr lang="en-US" sz="4200" i="1" dirty="0" err="1"/>
              <a:t>Limoniidae</a:t>
            </a:r>
            <a:r>
              <a:rPr lang="en-US" sz="4200" i="1" dirty="0"/>
              <a:t>/</a:t>
            </a:r>
            <a:r>
              <a:rPr lang="en-US" sz="4200" i="1" dirty="0" err="1"/>
              <a:t>Pediciidae</a:t>
            </a:r>
            <a:endParaRPr lang="en-US" sz="4200" i="1" dirty="0"/>
          </a:p>
        </p:txBody>
      </p:sp>
      <p:sp>
        <p:nvSpPr>
          <p:cNvPr id="3" name="Content Placeholder 2">
            <a:extLst>
              <a:ext uri="{FF2B5EF4-FFF2-40B4-BE49-F238E27FC236}">
                <a16:creationId xmlns:a16="http://schemas.microsoft.com/office/drawing/2014/main" id="{E96B5BC2-A142-0A59-E0A0-EA6D1ADC70DB}"/>
              </a:ext>
            </a:extLst>
          </p:cNvPr>
          <p:cNvSpPr>
            <a:spLocks noGrp="1"/>
          </p:cNvSpPr>
          <p:nvPr>
            <p:ph idx="1"/>
          </p:nvPr>
        </p:nvSpPr>
        <p:spPr/>
        <p:txBody>
          <a:bodyPr/>
          <a:lstStyle/>
          <a:p>
            <a:r>
              <a:rPr lang="en-US" dirty="0"/>
              <a:t>Crane Flies</a:t>
            </a:r>
          </a:p>
          <a:p>
            <a:r>
              <a:rPr lang="en-US" dirty="0"/>
              <a:t>Large (up to 4 inches) soft body, retracted sclerotized head</a:t>
            </a:r>
          </a:p>
          <a:p>
            <a:r>
              <a:rPr lang="en-US" dirty="0"/>
              <a:t>Posterior spiracles with lobes (only 6 on </a:t>
            </a:r>
            <a:r>
              <a:rPr lang="en-US" i="1" dirty="0" err="1"/>
              <a:t>Tipulidae</a:t>
            </a:r>
            <a:r>
              <a:rPr lang="en-US" i="1" dirty="0"/>
              <a:t>)</a:t>
            </a:r>
            <a:endParaRPr lang="en-US" dirty="0"/>
          </a:p>
          <a:p>
            <a:r>
              <a:rPr lang="en-US" dirty="0"/>
              <a:t>Burrower/Varied diet</a:t>
            </a:r>
          </a:p>
          <a:p>
            <a:endParaRPr lang="en-US" dirty="0"/>
          </a:p>
          <a:p>
            <a:endParaRPr lang="en-US" dirty="0"/>
          </a:p>
        </p:txBody>
      </p:sp>
      <p:pic>
        <p:nvPicPr>
          <p:cNvPr id="5" name="Picture 4">
            <a:extLst>
              <a:ext uri="{FF2B5EF4-FFF2-40B4-BE49-F238E27FC236}">
                <a16:creationId xmlns:a16="http://schemas.microsoft.com/office/drawing/2014/main" id="{B641FDDC-31C6-BA90-4754-598239D25583}"/>
              </a:ext>
            </a:extLst>
          </p:cNvPr>
          <p:cNvPicPr>
            <a:picLocks noChangeAspect="1"/>
          </p:cNvPicPr>
          <p:nvPr/>
        </p:nvPicPr>
        <p:blipFill>
          <a:blip r:embed="rId4"/>
          <a:stretch>
            <a:fillRect/>
          </a:stretch>
        </p:blipFill>
        <p:spPr>
          <a:xfrm>
            <a:off x="809625" y="4005305"/>
            <a:ext cx="10572750" cy="1724025"/>
          </a:xfrm>
          <a:prstGeom prst="rect">
            <a:avLst/>
          </a:prstGeom>
        </p:spPr>
      </p:pic>
      <p:pic>
        <p:nvPicPr>
          <p:cNvPr id="4" name="Picture 3">
            <a:extLst>
              <a:ext uri="{FF2B5EF4-FFF2-40B4-BE49-F238E27FC236}">
                <a16:creationId xmlns:a16="http://schemas.microsoft.com/office/drawing/2014/main" id="{E22C1D54-905C-5F0A-3948-90D981AA83C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766127" y="1763460"/>
            <a:ext cx="2288011" cy="1794211"/>
          </a:xfrm>
          <a:prstGeom prst="rect">
            <a:avLst/>
          </a:prstGeom>
        </p:spPr>
      </p:pic>
      <p:cxnSp>
        <p:nvCxnSpPr>
          <p:cNvPr id="7" name="Straight Arrow Connector 6">
            <a:extLst>
              <a:ext uri="{FF2B5EF4-FFF2-40B4-BE49-F238E27FC236}">
                <a16:creationId xmlns:a16="http://schemas.microsoft.com/office/drawing/2014/main" id="{D0A31F78-FBD6-4A69-73E3-35EDA2DFECBE}"/>
              </a:ext>
            </a:extLst>
          </p:cNvPr>
          <p:cNvCxnSpPr/>
          <p:nvPr/>
        </p:nvCxnSpPr>
        <p:spPr>
          <a:xfrm flipH="1" flipV="1">
            <a:off x="10836166" y="4867317"/>
            <a:ext cx="423041" cy="33633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6" name="TextBox 5">
            <a:extLst>
              <a:ext uri="{FF2B5EF4-FFF2-40B4-BE49-F238E27FC236}">
                <a16:creationId xmlns:a16="http://schemas.microsoft.com/office/drawing/2014/main" id="{D78E3355-E452-A3AC-10FD-B8599EB3411A}"/>
              </a:ext>
            </a:extLst>
          </p:cNvPr>
          <p:cNvSpPr txBox="1"/>
          <p:nvPr/>
        </p:nvSpPr>
        <p:spPr>
          <a:xfrm>
            <a:off x="3781506" y="1250605"/>
            <a:ext cx="1731564" cy="369332"/>
          </a:xfrm>
          <a:prstGeom prst="rect">
            <a:avLst/>
          </a:prstGeom>
          <a:noFill/>
        </p:spPr>
        <p:txBody>
          <a:bodyPr wrap="none" rtlCol="0">
            <a:spAutoFit/>
          </a:bodyPr>
          <a:lstStyle/>
          <a:p>
            <a:r>
              <a:rPr lang="en-US" dirty="0"/>
              <a:t>“tip-PEW-li-dee”</a:t>
            </a:r>
          </a:p>
        </p:txBody>
      </p:sp>
      <p:sp>
        <p:nvSpPr>
          <p:cNvPr id="8" name="TextBox 7">
            <a:extLst>
              <a:ext uri="{FF2B5EF4-FFF2-40B4-BE49-F238E27FC236}">
                <a16:creationId xmlns:a16="http://schemas.microsoft.com/office/drawing/2014/main" id="{56D8C5D5-4ACD-DDFD-D0A0-C8B84DB272ED}"/>
              </a:ext>
            </a:extLst>
          </p:cNvPr>
          <p:cNvSpPr txBox="1"/>
          <p:nvPr/>
        </p:nvSpPr>
        <p:spPr>
          <a:xfrm>
            <a:off x="5932170" y="1223844"/>
            <a:ext cx="2082621" cy="369332"/>
          </a:xfrm>
          <a:prstGeom prst="rect">
            <a:avLst/>
          </a:prstGeom>
          <a:noFill/>
        </p:spPr>
        <p:txBody>
          <a:bodyPr wrap="none" rtlCol="0">
            <a:spAutoFit/>
          </a:bodyPr>
          <a:lstStyle/>
          <a:p>
            <a:r>
              <a:rPr lang="en-US" dirty="0"/>
              <a:t>“lie-</a:t>
            </a:r>
            <a:r>
              <a:rPr lang="en-US" dirty="0" err="1"/>
              <a:t>mo</a:t>
            </a:r>
            <a:r>
              <a:rPr lang="en-US" dirty="0"/>
              <a:t>-KNEE-</a:t>
            </a:r>
            <a:r>
              <a:rPr lang="en-US" dirty="0" err="1"/>
              <a:t>i</a:t>
            </a:r>
            <a:r>
              <a:rPr lang="en-US" dirty="0"/>
              <a:t>-dee”</a:t>
            </a:r>
          </a:p>
        </p:txBody>
      </p:sp>
      <p:sp>
        <p:nvSpPr>
          <p:cNvPr id="9" name="TextBox 8">
            <a:extLst>
              <a:ext uri="{FF2B5EF4-FFF2-40B4-BE49-F238E27FC236}">
                <a16:creationId xmlns:a16="http://schemas.microsoft.com/office/drawing/2014/main" id="{0C07AD7F-F51D-AAE6-74BF-54C0F89FDCED}"/>
              </a:ext>
            </a:extLst>
          </p:cNvPr>
          <p:cNvSpPr txBox="1"/>
          <p:nvPr/>
        </p:nvSpPr>
        <p:spPr>
          <a:xfrm>
            <a:off x="8553705" y="1223844"/>
            <a:ext cx="1803699" cy="369332"/>
          </a:xfrm>
          <a:prstGeom prst="rect">
            <a:avLst/>
          </a:prstGeom>
          <a:noFill/>
        </p:spPr>
        <p:txBody>
          <a:bodyPr wrap="none" rtlCol="0">
            <a:spAutoFit/>
          </a:bodyPr>
          <a:lstStyle/>
          <a:p>
            <a:r>
              <a:rPr lang="en-US" dirty="0"/>
              <a:t>“ped-</a:t>
            </a:r>
            <a:r>
              <a:rPr lang="en-US" dirty="0" err="1"/>
              <a:t>i</a:t>
            </a:r>
            <a:r>
              <a:rPr lang="en-US" dirty="0"/>
              <a:t>-SEE-</a:t>
            </a:r>
            <a:r>
              <a:rPr lang="en-US" dirty="0" err="1"/>
              <a:t>i</a:t>
            </a:r>
            <a:r>
              <a:rPr lang="en-US" dirty="0"/>
              <a:t>-dee”</a:t>
            </a:r>
          </a:p>
        </p:txBody>
      </p:sp>
    </p:spTree>
    <p:extLst>
      <p:ext uri="{BB962C8B-B14F-4D97-AF65-F5344CB8AC3E}">
        <p14:creationId xmlns:p14="http://schemas.microsoft.com/office/powerpoint/2010/main" val="3389771518"/>
      </p:ext>
    </p:extLst>
  </p:cSld>
  <p:clrMapOvr>
    <a:masterClrMapping/>
  </p:clrMapOvr>
  <p:extLst>
    <p:ext uri="{6950BFC3-D8DA-4A85-94F7-54DA5524770B}">
      <p188:commentRel xmlns:p188="http://schemas.microsoft.com/office/powerpoint/2018/8/main" r:id="rId2"/>
    </p:ext>
  </p:extLs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97A6065-DA18-989E-1494-5FE26D725E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5BF84001-1A33-A3E2-1D5D-0688EA20A931}"/>
              </a:ext>
            </a:extLst>
          </p:cNvPr>
          <p:cNvSpPr>
            <a:spLocks noGrp="1"/>
          </p:cNvSpPr>
          <p:nvPr>
            <p:ph type="title"/>
          </p:nvPr>
        </p:nvSpPr>
        <p:spPr/>
        <p:txBody>
          <a:bodyPr/>
          <a:lstStyle/>
          <a:p>
            <a:pPr algn="ctr"/>
            <a:r>
              <a:rPr lang="en-US" dirty="0"/>
              <a:t>Family: </a:t>
            </a:r>
            <a:r>
              <a:rPr lang="en-US" i="1" dirty="0" err="1"/>
              <a:t>Syrphidae</a:t>
            </a:r>
            <a:endParaRPr lang="en-US" i="1" dirty="0"/>
          </a:p>
        </p:txBody>
      </p:sp>
      <p:sp>
        <p:nvSpPr>
          <p:cNvPr id="3" name="Content Placeholder 2">
            <a:extLst>
              <a:ext uri="{FF2B5EF4-FFF2-40B4-BE49-F238E27FC236}">
                <a16:creationId xmlns:a16="http://schemas.microsoft.com/office/drawing/2014/main" id="{47EB9C98-F952-D2CB-7D9C-6A9C87D03012}"/>
              </a:ext>
            </a:extLst>
          </p:cNvPr>
          <p:cNvSpPr>
            <a:spLocks noGrp="1"/>
          </p:cNvSpPr>
          <p:nvPr>
            <p:ph idx="1"/>
          </p:nvPr>
        </p:nvSpPr>
        <p:spPr>
          <a:xfrm>
            <a:off x="838200" y="1690688"/>
            <a:ext cx="10515600" cy="4351338"/>
          </a:xfrm>
        </p:spPr>
        <p:txBody>
          <a:bodyPr/>
          <a:lstStyle/>
          <a:p>
            <a:r>
              <a:rPr lang="en-US" dirty="0"/>
              <a:t>Hover Flies, “Rat-tailed Maggot”</a:t>
            </a:r>
          </a:p>
          <a:p>
            <a:r>
              <a:rPr lang="en-US" dirty="0"/>
              <a:t>Large bodied, up to 2.5 inches</a:t>
            </a:r>
          </a:p>
          <a:p>
            <a:r>
              <a:rPr lang="en-US" dirty="0"/>
              <a:t>Non-sclerotized head not evident</a:t>
            </a:r>
          </a:p>
          <a:p>
            <a:r>
              <a:rPr lang="en-US" dirty="0"/>
              <a:t>Posterior respiratory tube</a:t>
            </a:r>
          </a:p>
          <a:p>
            <a:endParaRPr lang="en-US" dirty="0"/>
          </a:p>
        </p:txBody>
      </p:sp>
      <p:pic>
        <p:nvPicPr>
          <p:cNvPr id="5" name="Picture 4">
            <a:extLst>
              <a:ext uri="{FF2B5EF4-FFF2-40B4-BE49-F238E27FC236}">
                <a16:creationId xmlns:a16="http://schemas.microsoft.com/office/drawing/2014/main" id="{2C84D885-B1C0-DDD9-A5BF-1FFA03EFE7B3}"/>
              </a:ext>
            </a:extLst>
          </p:cNvPr>
          <p:cNvPicPr>
            <a:picLocks noChangeAspect="1"/>
          </p:cNvPicPr>
          <p:nvPr/>
        </p:nvPicPr>
        <p:blipFill>
          <a:blip r:embed="rId3"/>
          <a:stretch>
            <a:fillRect/>
          </a:stretch>
        </p:blipFill>
        <p:spPr>
          <a:xfrm>
            <a:off x="1943100" y="4001294"/>
            <a:ext cx="8305800" cy="1495425"/>
          </a:xfrm>
          <a:prstGeom prst="rect">
            <a:avLst/>
          </a:prstGeom>
        </p:spPr>
      </p:pic>
      <p:pic>
        <p:nvPicPr>
          <p:cNvPr id="4" name="Picture 3">
            <a:extLst>
              <a:ext uri="{FF2B5EF4-FFF2-40B4-BE49-F238E27FC236}">
                <a16:creationId xmlns:a16="http://schemas.microsoft.com/office/drawing/2014/main" id="{090FD431-3737-EB8C-6EAE-DDFD40CFB654}"/>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861989" y="230737"/>
            <a:ext cx="3067940" cy="2651306"/>
          </a:xfrm>
          <a:prstGeom prst="rect">
            <a:avLst/>
          </a:prstGeom>
        </p:spPr>
      </p:pic>
      <p:cxnSp>
        <p:nvCxnSpPr>
          <p:cNvPr id="7" name="Straight Arrow Connector 6">
            <a:extLst>
              <a:ext uri="{FF2B5EF4-FFF2-40B4-BE49-F238E27FC236}">
                <a16:creationId xmlns:a16="http://schemas.microsoft.com/office/drawing/2014/main" id="{E1A66F4E-6B2A-6298-9070-C77491450913}"/>
              </a:ext>
            </a:extLst>
          </p:cNvPr>
          <p:cNvCxnSpPr/>
          <p:nvPr/>
        </p:nvCxnSpPr>
        <p:spPr>
          <a:xfrm flipV="1">
            <a:off x="1820008" y="4765431"/>
            <a:ext cx="254977" cy="272561"/>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9" name="Straight Arrow Connector 8">
            <a:extLst>
              <a:ext uri="{FF2B5EF4-FFF2-40B4-BE49-F238E27FC236}">
                <a16:creationId xmlns:a16="http://schemas.microsoft.com/office/drawing/2014/main" id="{761C5790-E6E4-663B-3175-83CE376A644F}"/>
              </a:ext>
            </a:extLst>
          </p:cNvPr>
          <p:cNvCxnSpPr/>
          <p:nvPr/>
        </p:nvCxnSpPr>
        <p:spPr>
          <a:xfrm flipH="1">
            <a:off x="9231923" y="4237892"/>
            <a:ext cx="149469" cy="404446"/>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6" name="TextBox 5">
            <a:extLst>
              <a:ext uri="{FF2B5EF4-FFF2-40B4-BE49-F238E27FC236}">
                <a16:creationId xmlns:a16="http://schemas.microsoft.com/office/drawing/2014/main" id="{AEE224AD-2F92-0925-F5C8-CCE773FCC366}"/>
              </a:ext>
            </a:extLst>
          </p:cNvPr>
          <p:cNvSpPr txBox="1"/>
          <p:nvPr/>
        </p:nvSpPr>
        <p:spPr>
          <a:xfrm>
            <a:off x="6240780" y="1187058"/>
            <a:ext cx="1314784" cy="369332"/>
          </a:xfrm>
          <a:prstGeom prst="rect">
            <a:avLst/>
          </a:prstGeom>
          <a:noFill/>
        </p:spPr>
        <p:txBody>
          <a:bodyPr wrap="none" rtlCol="0">
            <a:spAutoFit/>
          </a:bodyPr>
          <a:lstStyle/>
          <a:p>
            <a:r>
              <a:rPr lang="en-US" dirty="0"/>
              <a:t>“SIRF-</a:t>
            </a:r>
            <a:r>
              <a:rPr lang="en-US" dirty="0" err="1"/>
              <a:t>i</a:t>
            </a:r>
            <a:r>
              <a:rPr lang="en-US" dirty="0"/>
              <a:t>-dee”</a:t>
            </a:r>
          </a:p>
        </p:txBody>
      </p:sp>
    </p:spTree>
    <p:extLst>
      <p:ext uri="{BB962C8B-B14F-4D97-AF65-F5344CB8AC3E}">
        <p14:creationId xmlns:p14="http://schemas.microsoft.com/office/powerpoint/2010/main" val="38484524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6369D61-8CDE-054B-23BB-DAC6101DBDE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8789036E-19A2-CDDF-1414-26DE1953EC28}"/>
              </a:ext>
            </a:extLst>
          </p:cNvPr>
          <p:cNvSpPr>
            <a:spLocks noGrp="1"/>
          </p:cNvSpPr>
          <p:nvPr>
            <p:ph type="title"/>
          </p:nvPr>
        </p:nvSpPr>
        <p:spPr>
          <a:xfrm>
            <a:off x="838200" y="480060"/>
            <a:ext cx="10515600" cy="1210628"/>
          </a:xfrm>
        </p:spPr>
        <p:txBody>
          <a:bodyPr>
            <a:normAutofit/>
          </a:bodyPr>
          <a:lstStyle/>
          <a:p>
            <a:pPr algn="ctr"/>
            <a:r>
              <a:rPr lang="en-US" sz="3400" i="1" dirty="0"/>
              <a:t>Megaloptera</a:t>
            </a:r>
            <a:r>
              <a:rPr lang="en-US" sz="3400" dirty="0"/>
              <a:t> - Alderflies, Dobsonflies, and Fishflies</a:t>
            </a:r>
          </a:p>
        </p:txBody>
      </p:sp>
      <p:sp>
        <p:nvSpPr>
          <p:cNvPr id="3" name="Content Placeholder 2">
            <a:extLst>
              <a:ext uri="{FF2B5EF4-FFF2-40B4-BE49-F238E27FC236}">
                <a16:creationId xmlns:a16="http://schemas.microsoft.com/office/drawing/2014/main" id="{FE9D014C-A0F6-E639-E115-B887CD3B5850}"/>
              </a:ext>
            </a:extLst>
          </p:cNvPr>
          <p:cNvSpPr>
            <a:spLocks noGrp="1"/>
          </p:cNvSpPr>
          <p:nvPr>
            <p:ph idx="1"/>
          </p:nvPr>
        </p:nvSpPr>
        <p:spPr>
          <a:xfrm>
            <a:off x="838200" y="2061411"/>
            <a:ext cx="10515600" cy="4115552"/>
          </a:xfrm>
        </p:spPr>
        <p:txBody>
          <a:bodyPr/>
          <a:lstStyle/>
          <a:p>
            <a:r>
              <a:rPr lang="en-US" dirty="0"/>
              <a:t>Predatory, chewing mouthparts</a:t>
            </a:r>
          </a:p>
          <a:p>
            <a:r>
              <a:rPr lang="en-US" dirty="0"/>
              <a:t>Complete metamorphosis, short adult lifespan</a:t>
            </a:r>
          </a:p>
          <a:p>
            <a:r>
              <a:rPr lang="en-US" dirty="0"/>
              <a:t>6 legs with lateral abdominal filaments</a:t>
            </a:r>
          </a:p>
          <a:p>
            <a:r>
              <a:rPr lang="en-US" dirty="0"/>
              <a:t>Large bodied, 3-4 inches</a:t>
            </a:r>
          </a:p>
          <a:p>
            <a:r>
              <a:rPr lang="en-US" dirty="0"/>
              <a:t>Pollution intolerant</a:t>
            </a:r>
          </a:p>
          <a:p>
            <a:endParaRPr lang="en-US" dirty="0"/>
          </a:p>
          <a:p>
            <a:endParaRPr lang="en-US" dirty="0"/>
          </a:p>
          <a:p>
            <a:endParaRPr lang="en-US" dirty="0"/>
          </a:p>
        </p:txBody>
      </p:sp>
      <p:pic>
        <p:nvPicPr>
          <p:cNvPr id="4" name="Picture 3">
            <a:extLst>
              <a:ext uri="{FF2B5EF4-FFF2-40B4-BE49-F238E27FC236}">
                <a16:creationId xmlns:a16="http://schemas.microsoft.com/office/drawing/2014/main" id="{60046968-F5D1-599B-1E99-8FC7CB8130B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887496" y="1297334"/>
            <a:ext cx="1859441" cy="317019"/>
          </a:xfrm>
          <a:prstGeom prst="rect">
            <a:avLst/>
          </a:prstGeom>
        </p:spPr>
      </p:pic>
      <p:sp>
        <p:nvSpPr>
          <p:cNvPr id="5" name="TextBox 4">
            <a:extLst>
              <a:ext uri="{FF2B5EF4-FFF2-40B4-BE49-F238E27FC236}">
                <a16:creationId xmlns:a16="http://schemas.microsoft.com/office/drawing/2014/main" id="{1DEFE6DC-E252-BE16-94B8-3CA4D3763C57}"/>
              </a:ext>
            </a:extLst>
          </p:cNvPr>
          <p:cNvSpPr txBox="1"/>
          <p:nvPr/>
        </p:nvSpPr>
        <p:spPr>
          <a:xfrm>
            <a:off x="1778490" y="1544190"/>
            <a:ext cx="2077452" cy="369332"/>
          </a:xfrm>
          <a:prstGeom prst="rect">
            <a:avLst/>
          </a:prstGeom>
          <a:noFill/>
        </p:spPr>
        <p:txBody>
          <a:bodyPr wrap="square" rtlCol="0">
            <a:spAutoFit/>
          </a:bodyPr>
          <a:lstStyle/>
          <a:p>
            <a:pPr algn="ctr"/>
            <a:r>
              <a:rPr lang="en-US" dirty="0"/>
              <a:t>large wings</a:t>
            </a:r>
          </a:p>
        </p:txBody>
      </p:sp>
    </p:spTree>
    <p:extLst>
      <p:ext uri="{BB962C8B-B14F-4D97-AF65-F5344CB8AC3E}">
        <p14:creationId xmlns:p14="http://schemas.microsoft.com/office/powerpoint/2010/main" val="2341216185"/>
      </p:ext>
    </p:extLst>
  </p:cSld>
  <p:clrMapOvr>
    <a:masterClrMapping/>
  </p:clrMapOvr>
  <p:extLst>
    <p:ext uri="{6950BFC3-D8DA-4A85-94F7-54DA5524770B}">
      <p188:commentRel xmlns:p188="http://schemas.microsoft.com/office/powerpoint/2018/8/main" r:id="rId3"/>
    </p:ext>
  </p:extLs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3845C19-B47B-DB60-2F6C-1B9480865C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5973A2CB-D994-DBEB-31FF-1448CF0CC3D8}"/>
              </a:ext>
            </a:extLst>
          </p:cNvPr>
          <p:cNvSpPr>
            <a:spLocks noGrp="1"/>
          </p:cNvSpPr>
          <p:nvPr>
            <p:ph type="title"/>
          </p:nvPr>
        </p:nvSpPr>
        <p:spPr/>
        <p:txBody>
          <a:bodyPr/>
          <a:lstStyle/>
          <a:p>
            <a:pPr algn="ctr"/>
            <a:r>
              <a:rPr lang="en-US" dirty="0"/>
              <a:t>Family – </a:t>
            </a:r>
            <a:r>
              <a:rPr lang="en-US" i="1" dirty="0" err="1"/>
              <a:t>Corydalidae</a:t>
            </a:r>
            <a:endParaRPr lang="en-US" i="1" dirty="0"/>
          </a:p>
        </p:txBody>
      </p:sp>
      <p:sp>
        <p:nvSpPr>
          <p:cNvPr id="3" name="Content Placeholder 2">
            <a:extLst>
              <a:ext uri="{FF2B5EF4-FFF2-40B4-BE49-F238E27FC236}">
                <a16:creationId xmlns:a16="http://schemas.microsoft.com/office/drawing/2014/main" id="{B8681CDC-F4C1-DCEA-EB88-4919DB6B9044}"/>
              </a:ext>
            </a:extLst>
          </p:cNvPr>
          <p:cNvSpPr>
            <a:spLocks noGrp="1"/>
          </p:cNvSpPr>
          <p:nvPr>
            <p:ph idx="1"/>
          </p:nvPr>
        </p:nvSpPr>
        <p:spPr>
          <a:xfrm>
            <a:off x="838200" y="1690688"/>
            <a:ext cx="10515600" cy="4351338"/>
          </a:xfrm>
        </p:spPr>
        <p:txBody>
          <a:bodyPr/>
          <a:lstStyle/>
          <a:p>
            <a:r>
              <a:rPr lang="en-US" dirty="0"/>
              <a:t>Dobsonfly (</a:t>
            </a:r>
            <a:r>
              <a:rPr lang="en-US" i="1" dirty="0" err="1"/>
              <a:t>Corydalus</a:t>
            </a:r>
            <a:r>
              <a:rPr lang="en-US" dirty="0"/>
              <a:t>) &amp; Fishfly (</a:t>
            </a:r>
            <a:r>
              <a:rPr lang="en-US" i="1" dirty="0" err="1"/>
              <a:t>Nigronia</a:t>
            </a:r>
            <a:r>
              <a:rPr lang="en-US" dirty="0"/>
              <a:t>) – “hellgrammites”</a:t>
            </a:r>
          </a:p>
          <a:p>
            <a:r>
              <a:rPr lang="en-US" dirty="0"/>
              <a:t>Dobsonfly have brushy gills at base of filaments, Fishfly lack gills</a:t>
            </a:r>
          </a:p>
          <a:p>
            <a:r>
              <a:rPr lang="en-US" dirty="0"/>
              <a:t>Two abdominal prolegs with claws</a:t>
            </a:r>
          </a:p>
          <a:p>
            <a:endParaRPr lang="en-US" dirty="0"/>
          </a:p>
        </p:txBody>
      </p:sp>
      <p:pic>
        <p:nvPicPr>
          <p:cNvPr id="4" name="Picture 3">
            <a:extLst>
              <a:ext uri="{FF2B5EF4-FFF2-40B4-BE49-F238E27FC236}">
                <a16:creationId xmlns:a16="http://schemas.microsoft.com/office/drawing/2014/main" id="{0B67660A-80D0-7F7C-9BFC-AAF12B38857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584144" y="3381166"/>
            <a:ext cx="3069331" cy="1562353"/>
          </a:xfrm>
          <a:prstGeom prst="rect">
            <a:avLst/>
          </a:prstGeom>
        </p:spPr>
      </p:pic>
      <p:pic>
        <p:nvPicPr>
          <p:cNvPr id="6" name="Picture 5">
            <a:extLst>
              <a:ext uri="{FF2B5EF4-FFF2-40B4-BE49-F238E27FC236}">
                <a16:creationId xmlns:a16="http://schemas.microsoft.com/office/drawing/2014/main" id="{A93096E3-5829-EA5D-FF9C-CC4F12A7793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61221" y="3386779"/>
            <a:ext cx="4098758" cy="1556740"/>
          </a:xfrm>
          <a:prstGeom prst="rect">
            <a:avLst/>
          </a:prstGeom>
        </p:spPr>
      </p:pic>
      <p:pic>
        <p:nvPicPr>
          <p:cNvPr id="7" name="Picture 6">
            <a:extLst>
              <a:ext uri="{FF2B5EF4-FFF2-40B4-BE49-F238E27FC236}">
                <a16:creationId xmlns:a16="http://schemas.microsoft.com/office/drawing/2014/main" id="{05E52062-A313-E32C-6590-3FFB6328B6A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59179" y="4565751"/>
            <a:ext cx="3765270" cy="1694371"/>
          </a:xfrm>
          <a:prstGeom prst="rect">
            <a:avLst/>
          </a:prstGeom>
          <a:ln w="12700">
            <a:solidFill>
              <a:schemeClr val="tx1"/>
            </a:solidFill>
          </a:ln>
        </p:spPr>
      </p:pic>
      <p:sp>
        <p:nvSpPr>
          <p:cNvPr id="5" name="TextBox 4">
            <a:extLst>
              <a:ext uri="{FF2B5EF4-FFF2-40B4-BE49-F238E27FC236}">
                <a16:creationId xmlns:a16="http://schemas.microsoft.com/office/drawing/2014/main" id="{6FE4F42D-BF0A-D5E8-330B-C64664A9162A}"/>
              </a:ext>
            </a:extLst>
          </p:cNvPr>
          <p:cNvSpPr txBox="1"/>
          <p:nvPr/>
        </p:nvSpPr>
        <p:spPr>
          <a:xfrm>
            <a:off x="6096000" y="1245738"/>
            <a:ext cx="2063578" cy="369332"/>
          </a:xfrm>
          <a:prstGeom prst="rect">
            <a:avLst/>
          </a:prstGeom>
          <a:noFill/>
        </p:spPr>
        <p:txBody>
          <a:bodyPr wrap="none" rtlCol="0">
            <a:spAutoFit/>
          </a:bodyPr>
          <a:lstStyle/>
          <a:p>
            <a:r>
              <a:rPr lang="en-US" dirty="0"/>
              <a:t>“core-ah-DAL-</a:t>
            </a:r>
            <a:r>
              <a:rPr lang="en-US" dirty="0" err="1"/>
              <a:t>i</a:t>
            </a:r>
            <a:r>
              <a:rPr lang="en-US" dirty="0"/>
              <a:t>-dee”</a:t>
            </a:r>
          </a:p>
        </p:txBody>
      </p:sp>
    </p:spTree>
    <p:extLst>
      <p:ext uri="{BB962C8B-B14F-4D97-AF65-F5344CB8AC3E}">
        <p14:creationId xmlns:p14="http://schemas.microsoft.com/office/powerpoint/2010/main" val="138301035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CD5D066-FD79-6193-ED62-7A5C7D33FF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70751F01-869D-CAE2-D755-C0A9F7720408}"/>
              </a:ext>
            </a:extLst>
          </p:cNvPr>
          <p:cNvSpPr>
            <a:spLocks noGrp="1"/>
          </p:cNvSpPr>
          <p:nvPr>
            <p:ph type="title"/>
          </p:nvPr>
        </p:nvSpPr>
        <p:spPr>
          <a:xfrm>
            <a:off x="838200" y="525780"/>
            <a:ext cx="10515600" cy="1164908"/>
          </a:xfrm>
        </p:spPr>
        <p:txBody>
          <a:bodyPr/>
          <a:lstStyle/>
          <a:p>
            <a:pPr algn="ctr"/>
            <a:r>
              <a:rPr lang="en-US" dirty="0"/>
              <a:t>Family: </a:t>
            </a:r>
            <a:r>
              <a:rPr lang="en-US" i="1" dirty="0" err="1"/>
              <a:t>Sialidae</a:t>
            </a:r>
            <a:endParaRPr lang="en-US" i="1" dirty="0"/>
          </a:p>
        </p:txBody>
      </p:sp>
      <p:sp>
        <p:nvSpPr>
          <p:cNvPr id="3" name="Content Placeholder 2">
            <a:extLst>
              <a:ext uri="{FF2B5EF4-FFF2-40B4-BE49-F238E27FC236}">
                <a16:creationId xmlns:a16="http://schemas.microsoft.com/office/drawing/2014/main" id="{50BD320D-DBEA-B414-31BD-607F5FB50F89}"/>
              </a:ext>
            </a:extLst>
          </p:cNvPr>
          <p:cNvSpPr>
            <a:spLocks noGrp="1"/>
          </p:cNvSpPr>
          <p:nvPr>
            <p:ph idx="1"/>
          </p:nvPr>
        </p:nvSpPr>
        <p:spPr/>
        <p:txBody>
          <a:bodyPr/>
          <a:lstStyle/>
          <a:p>
            <a:r>
              <a:rPr lang="en-US" dirty="0"/>
              <a:t>Alderflies</a:t>
            </a:r>
          </a:p>
          <a:p>
            <a:r>
              <a:rPr lang="en-US" dirty="0"/>
              <a:t>7 pairs of lateral filaments with one terminal “tail”</a:t>
            </a:r>
          </a:p>
          <a:p>
            <a:endParaRPr lang="en-US" dirty="0"/>
          </a:p>
        </p:txBody>
      </p:sp>
      <p:pic>
        <p:nvPicPr>
          <p:cNvPr id="5" name="Picture 4">
            <a:extLst>
              <a:ext uri="{FF2B5EF4-FFF2-40B4-BE49-F238E27FC236}">
                <a16:creationId xmlns:a16="http://schemas.microsoft.com/office/drawing/2014/main" id="{FD8A4C88-08B5-902E-E706-A281A1017C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26239" y="3064035"/>
            <a:ext cx="8139521" cy="2864325"/>
          </a:xfrm>
          <a:prstGeom prst="rect">
            <a:avLst/>
          </a:prstGeom>
        </p:spPr>
      </p:pic>
      <p:sp>
        <p:nvSpPr>
          <p:cNvPr id="4" name="TextBox 3">
            <a:extLst>
              <a:ext uri="{FF2B5EF4-FFF2-40B4-BE49-F238E27FC236}">
                <a16:creationId xmlns:a16="http://schemas.microsoft.com/office/drawing/2014/main" id="{822A79A5-8C0B-50D3-D93C-CC5066183491}"/>
              </a:ext>
            </a:extLst>
          </p:cNvPr>
          <p:cNvSpPr txBox="1"/>
          <p:nvPr/>
        </p:nvSpPr>
        <p:spPr>
          <a:xfrm>
            <a:off x="6195060" y="1321356"/>
            <a:ext cx="1589987" cy="369332"/>
          </a:xfrm>
          <a:prstGeom prst="rect">
            <a:avLst/>
          </a:prstGeom>
          <a:noFill/>
        </p:spPr>
        <p:txBody>
          <a:bodyPr wrap="none" rtlCol="0">
            <a:spAutoFit/>
          </a:bodyPr>
          <a:lstStyle/>
          <a:p>
            <a:r>
              <a:rPr lang="en-US" dirty="0"/>
              <a:t>“sigh-AL-</a:t>
            </a:r>
            <a:r>
              <a:rPr lang="en-US" dirty="0" err="1"/>
              <a:t>i</a:t>
            </a:r>
            <a:r>
              <a:rPr lang="en-US" dirty="0"/>
              <a:t>-dee”</a:t>
            </a:r>
          </a:p>
        </p:txBody>
      </p:sp>
    </p:spTree>
    <p:extLst>
      <p:ext uri="{BB962C8B-B14F-4D97-AF65-F5344CB8AC3E}">
        <p14:creationId xmlns:p14="http://schemas.microsoft.com/office/powerpoint/2010/main" val="212681924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5ECAD9-E97B-403A-99AB-092F8E309CF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238E41B7-424D-9BAB-A10A-8E61A822180A}"/>
              </a:ext>
            </a:extLst>
          </p:cNvPr>
          <p:cNvSpPr>
            <a:spLocks noGrp="1"/>
          </p:cNvSpPr>
          <p:nvPr>
            <p:ph type="title"/>
          </p:nvPr>
        </p:nvSpPr>
        <p:spPr/>
        <p:txBody>
          <a:bodyPr/>
          <a:lstStyle/>
          <a:p>
            <a:pPr algn="ctr"/>
            <a:r>
              <a:rPr lang="en-US" dirty="0"/>
              <a:t>Look-Alikes</a:t>
            </a:r>
          </a:p>
        </p:txBody>
      </p:sp>
      <p:sp>
        <p:nvSpPr>
          <p:cNvPr id="3" name="Content Placeholder 2">
            <a:extLst>
              <a:ext uri="{FF2B5EF4-FFF2-40B4-BE49-F238E27FC236}">
                <a16:creationId xmlns:a16="http://schemas.microsoft.com/office/drawing/2014/main" id="{78ADE642-0181-DE5C-8D05-E2A31609A4C4}"/>
              </a:ext>
            </a:extLst>
          </p:cNvPr>
          <p:cNvSpPr>
            <a:spLocks noGrp="1"/>
          </p:cNvSpPr>
          <p:nvPr>
            <p:ph idx="1"/>
          </p:nvPr>
        </p:nvSpPr>
        <p:spPr>
          <a:xfrm>
            <a:off x="2638926" y="1825625"/>
            <a:ext cx="6785811" cy="3476291"/>
          </a:xfrm>
        </p:spPr>
        <p:txBody>
          <a:bodyPr/>
          <a:lstStyle/>
          <a:p>
            <a:pPr marL="0" indent="0">
              <a:buNone/>
            </a:pPr>
            <a:r>
              <a:rPr lang="en-US" dirty="0"/>
              <a:t>Which is Megaloptera &amp; which is Coleoptera?</a:t>
            </a:r>
          </a:p>
        </p:txBody>
      </p:sp>
      <p:pic>
        <p:nvPicPr>
          <p:cNvPr id="5" name="Picture 4">
            <a:extLst>
              <a:ext uri="{FF2B5EF4-FFF2-40B4-BE49-F238E27FC236}">
                <a16:creationId xmlns:a16="http://schemas.microsoft.com/office/drawing/2014/main" id="{095D23DB-915E-80D3-13CE-269332CBD14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1566717" y="2089282"/>
            <a:ext cx="5917532" cy="2240619"/>
          </a:xfrm>
          <a:prstGeom prst="rect">
            <a:avLst/>
          </a:prstGeom>
        </p:spPr>
      </p:pic>
      <p:pic>
        <p:nvPicPr>
          <p:cNvPr id="6" name="Picture 5">
            <a:extLst>
              <a:ext uri="{FF2B5EF4-FFF2-40B4-BE49-F238E27FC236}">
                <a16:creationId xmlns:a16="http://schemas.microsoft.com/office/drawing/2014/main" id="{1FC4F389-E4D6-D592-288F-A217314D5C1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7655527" y="2088514"/>
            <a:ext cx="5917533" cy="2242156"/>
          </a:xfrm>
          <a:prstGeom prst="rect">
            <a:avLst/>
          </a:prstGeom>
        </p:spPr>
      </p:pic>
    </p:spTree>
    <p:extLst>
      <p:ext uri="{BB962C8B-B14F-4D97-AF65-F5344CB8AC3E}">
        <p14:creationId xmlns:p14="http://schemas.microsoft.com/office/powerpoint/2010/main" val="141585064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D5297EA-1279-F2C8-F917-6E67E53D67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238E41B7-424D-9BAB-A10A-8E61A822180A}"/>
              </a:ext>
            </a:extLst>
          </p:cNvPr>
          <p:cNvSpPr>
            <a:spLocks noGrp="1"/>
          </p:cNvSpPr>
          <p:nvPr>
            <p:ph type="title"/>
          </p:nvPr>
        </p:nvSpPr>
        <p:spPr/>
        <p:txBody>
          <a:bodyPr/>
          <a:lstStyle/>
          <a:p>
            <a:pPr algn="ctr"/>
            <a:r>
              <a:rPr lang="en-US" dirty="0"/>
              <a:t>Look-Alikes</a:t>
            </a:r>
          </a:p>
        </p:txBody>
      </p:sp>
      <p:sp>
        <p:nvSpPr>
          <p:cNvPr id="3" name="Content Placeholder 2">
            <a:extLst>
              <a:ext uri="{FF2B5EF4-FFF2-40B4-BE49-F238E27FC236}">
                <a16:creationId xmlns:a16="http://schemas.microsoft.com/office/drawing/2014/main" id="{78ADE642-0181-DE5C-8D05-E2A31609A4C4}"/>
              </a:ext>
            </a:extLst>
          </p:cNvPr>
          <p:cNvSpPr>
            <a:spLocks noGrp="1"/>
          </p:cNvSpPr>
          <p:nvPr>
            <p:ph idx="1"/>
          </p:nvPr>
        </p:nvSpPr>
        <p:spPr>
          <a:xfrm>
            <a:off x="2638926" y="1825625"/>
            <a:ext cx="6785811" cy="3476291"/>
          </a:xfrm>
        </p:spPr>
        <p:txBody>
          <a:bodyPr/>
          <a:lstStyle/>
          <a:p>
            <a:pPr marL="0" indent="0">
              <a:buNone/>
            </a:pPr>
            <a:r>
              <a:rPr lang="en-US" dirty="0"/>
              <a:t>Which is Megaloptera &amp; which is Coleoptera?</a:t>
            </a:r>
          </a:p>
        </p:txBody>
      </p:sp>
      <p:pic>
        <p:nvPicPr>
          <p:cNvPr id="7" name="Picture 6">
            <a:extLst>
              <a:ext uri="{FF2B5EF4-FFF2-40B4-BE49-F238E27FC236}">
                <a16:creationId xmlns:a16="http://schemas.microsoft.com/office/drawing/2014/main" id="{05459227-8166-C14E-1A90-881EEED82C9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7708230" y="2353590"/>
            <a:ext cx="5903996" cy="1762195"/>
          </a:xfrm>
          <a:prstGeom prst="rect">
            <a:avLst/>
          </a:prstGeom>
        </p:spPr>
      </p:pic>
      <p:pic>
        <p:nvPicPr>
          <p:cNvPr id="8" name="Picture 7">
            <a:extLst>
              <a:ext uri="{FF2B5EF4-FFF2-40B4-BE49-F238E27FC236}">
                <a16:creationId xmlns:a16="http://schemas.microsoft.com/office/drawing/2014/main" id="{AD3E5E71-44A2-B0BF-7F2E-BA21733D050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1538505" y="2196784"/>
            <a:ext cx="5903999" cy="2075809"/>
          </a:xfrm>
          <a:prstGeom prst="rect">
            <a:avLst/>
          </a:prstGeom>
        </p:spPr>
      </p:pic>
    </p:spTree>
    <p:extLst>
      <p:ext uri="{BB962C8B-B14F-4D97-AF65-F5344CB8AC3E}">
        <p14:creationId xmlns:p14="http://schemas.microsoft.com/office/powerpoint/2010/main" val="106045829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69688E8-BCF9-2C64-43A1-8139801D89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62C5EAA4-1E93-1309-668F-E2E355DB5156}"/>
              </a:ext>
            </a:extLst>
          </p:cNvPr>
          <p:cNvSpPr>
            <a:spLocks noGrp="1"/>
          </p:cNvSpPr>
          <p:nvPr>
            <p:ph type="title"/>
          </p:nvPr>
        </p:nvSpPr>
        <p:spPr>
          <a:xfrm>
            <a:off x="838200" y="445770"/>
            <a:ext cx="10515600" cy="1244918"/>
          </a:xfrm>
        </p:spPr>
        <p:txBody>
          <a:bodyPr/>
          <a:lstStyle/>
          <a:p>
            <a:pPr algn="ctr"/>
            <a:r>
              <a:rPr lang="en-US" i="1" dirty="0"/>
              <a:t>Hemiptera</a:t>
            </a:r>
            <a:r>
              <a:rPr lang="en-US" dirty="0"/>
              <a:t> – True Bugs</a:t>
            </a:r>
          </a:p>
        </p:txBody>
      </p:sp>
      <p:sp>
        <p:nvSpPr>
          <p:cNvPr id="3" name="Content Placeholder 2">
            <a:extLst>
              <a:ext uri="{FF2B5EF4-FFF2-40B4-BE49-F238E27FC236}">
                <a16:creationId xmlns:a16="http://schemas.microsoft.com/office/drawing/2014/main" id="{34B2D678-EF87-CA63-6CD9-E10C65E729F9}"/>
              </a:ext>
            </a:extLst>
          </p:cNvPr>
          <p:cNvSpPr>
            <a:spLocks noGrp="1"/>
          </p:cNvSpPr>
          <p:nvPr>
            <p:ph idx="1"/>
          </p:nvPr>
        </p:nvSpPr>
        <p:spPr>
          <a:xfrm>
            <a:off x="838200" y="2053389"/>
            <a:ext cx="10515600" cy="4123574"/>
          </a:xfrm>
        </p:spPr>
        <p:txBody>
          <a:bodyPr/>
          <a:lstStyle/>
          <a:p>
            <a:r>
              <a:rPr lang="en-US" dirty="0"/>
              <a:t>Refers to adult wings, leathery at base but membranous at tip</a:t>
            </a:r>
          </a:p>
          <a:p>
            <a:pPr lvl="1"/>
            <a:r>
              <a:rPr lang="en-US" dirty="0"/>
              <a:t>Unlike beetles, wings overlap over abdomen</a:t>
            </a:r>
          </a:p>
          <a:p>
            <a:r>
              <a:rPr lang="en-US" dirty="0"/>
              <a:t>Incomplete metamorphosis</a:t>
            </a:r>
          </a:p>
          <a:p>
            <a:r>
              <a:rPr lang="en-US" dirty="0"/>
              <a:t>Piercing mouthparts</a:t>
            </a:r>
          </a:p>
          <a:p>
            <a:r>
              <a:rPr lang="en-US" dirty="0"/>
              <a:t>Varied pollution tolerance</a:t>
            </a:r>
          </a:p>
          <a:p>
            <a:endParaRPr lang="en-US" dirty="0"/>
          </a:p>
        </p:txBody>
      </p:sp>
      <p:pic>
        <p:nvPicPr>
          <p:cNvPr id="4" name="Picture 3">
            <a:extLst>
              <a:ext uri="{FF2B5EF4-FFF2-40B4-BE49-F238E27FC236}">
                <a16:creationId xmlns:a16="http://schemas.microsoft.com/office/drawing/2014/main" id="{8E4B8576-6AF2-0F04-A5A5-9804849E591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10722" y="1282628"/>
            <a:ext cx="1859441" cy="317019"/>
          </a:xfrm>
          <a:prstGeom prst="rect">
            <a:avLst/>
          </a:prstGeom>
        </p:spPr>
      </p:pic>
      <p:sp>
        <p:nvSpPr>
          <p:cNvPr id="5" name="TextBox 4">
            <a:extLst>
              <a:ext uri="{FF2B5EF4-FFF2-40B4-BE49-F238E27FC236}">
                <a16:creationId xmlns:a16="http://schemas.microsoft.com/office/drawing/2014/main" id="{8D9FD6BF-D0E9-6BE6-1E9F-2A5BF3C6D27C}"/>
              </a:ext>
            </a:extLst>
          </p:cNvPr>
          <p:cNvSpPr txBox="1"/>
          <p:nvPr/>
        </p:nvSpPr>
        <p:spPr>
          <a:xfrm>
            <a:off x="3701716" y="1530780"/>
            <a:ext cx="2077452" cy="369332"/>
          </a:xfrm>
          <a:prstGeom prst="rect">
            <a:avLst/>
          </a:prstGeom>
          <a:noFill/>
        </p:spPr>
        <p:txBody>
          <a:bodyPr wrap="square" rtlCol="0">
            <a:spAutoFit/>
          </a:bodyPr>
          <a:lstStyle/>
          <a:p>
            <a:pPr algn="ctr"/>
            <a:r>
              <a:rPr lang="en-US" dirty="0"/>
              <a:t>half wing</a:t>
            </a:r>
          </a:p>
        </p:txBody>
      </p:sp>
    </p:spTree>
    <p:extLst>
      <p:ext uri="{BB962C8B-B14F-4D97-AF65-F5344CB8AC3E}">
        <p14:creationId xmlns:p14="http://schemas.microsoft.com/office/powerpoint/2010/main" val="351951243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1042BC9-774D-0B00-CF17-A2C8CBB761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075E921C-E844-8914-45FF-C42E5939EFE2}"/>
              </a:ext>
            </a:extLst>
          </p:cNvPr>
          <p:cNvSpPr>
            <a:spLocks noGrp="1"/>
          </p:cNvSpPr>
          <p:nvPr>
            <p:ph type="title"/>
          </p:nvPr>
        </p:nvSpPr>
        <p:spPr/>
        <p:txBody>
          <a:bodyPr/>
          <a:lstStyle/>
          <a:p>
            <a:pPr algn="ctr"/>
            <a:r>
              <a:rPr lang="en-US" dirty="0"/>
              <a:t>Family – </a:t>
            </a:r>
            <a:r>
              <a:rPr lang="en-US" i="1" dirty="0" err="1"/>
              <a:t>Notonectidae</a:t>
            </a:r>
            <a:endParaRPr lang="en-US" i="1" dirty="0"/>
          </a:p>
        </p:txBody>
      </p:sp>
      <p:sp>
        <p:nvSpPr>
          <p:cNvPr id="3" name="Content Placeholder 2">
            <a:extLst>
              <a:ext uri="{FF2B5EF4-FFF2-40B4-BE49-F238E27FC236}">
                <a16:creationId xmlns:a16="http://schemas.microsoft.com/office/drawing/2014/main" id="{32A39B78-C978-1DC5-E2C4-6A88AD87B567}"/>
              </a:ext>
            </a:extLst>
          </p:cNvPr>
          <p:cNvSpPr>
            <a:spLocks noGrp="1"/>
          </p:cNvSpPr>
          <p:nvPr>
            <p:ph idx="1"/>
          </p:nvPr>
        </p:nvSpPr>
        <p:spPr/>
        <p:txBody>
          <a:bodyPr/>
          <a:lstStyle/>
          <a:p>
            <a:r>
              <a:rPr lang="en-US" dirty="0"/>
              <a:t>Backswimmers – swims upside down</a:t>
            </a:r>
          </a:p>
          <a:p>
            <a:r>
              <a:rPr lang="en-US" dirty="0"/>
              <a:t>Body is parallel sided &amp; convex dorsally, ¼ inch long</a:t>
            </a:r>
          </a:p>
          <a:p>
            <a:r>
              <a:rPr lang="en-US" dirty="0"/>
              <a:t>Short antennae</a:t>
            </a:r>
          </a:p>
          <a:p>
            <a:r>
              <a:rPr lang="en-US" dirty="0"/>
              <a:t>Long, oar-like hind legs</a:t>
            </a:r>
          </a:p>
        </p:txBody>
      </p:sp>
      <p:pic>
        <p:nvPicPr>
          <p:cNvPr id="5" name="Picture 4">
            <a:extLst>
              <a:ext uri="{FF2B5EF4-FFF2-40B4-BE49-F238E27FC236}">
                <a16:creationId xmlns:a16="http://schemas.microsoft.com/office/drawing/2014/main" id="{83EC95E5-E239-E709-99FD-BE9FCD62264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32446" y="3260151"/>
            <a:ext cx="6421354" cy="2745361"/>
          </a:xfrm>
          <a:prstGeom prst="rect">
            <a:avLst/>
          </a:prstGeom>
        </p:spPr>
      </p:pic>
      <p:sp>
        <p:nvSpPr>
          <p:cNvPr id="4" name="TextBox 3">
            <a:extLst>
              <a:ext uri="{FF2B5EF4-FFF2-40B4-BE49-F238E27FC236}">
                <a16:creationId xmlns:a16="http://schemas.microsoft.com/office/drawing/2014/main" id="{4F085FFA-9FA2-FFF5-007C-AFA66958D3DB}"/>
              </a:ext>
            </a:extLst>
          </p:cNvPr>
          <p:cNvSpPr txBox="1"/>
          <p:nvPr/>
        </p:nvSpPr>
        <p:spPr>
          <a:xfrm>
            <a:off x="6030622" y="1204159"/>
            <a:ext cx="2112501" cy="369332"/>
          </a:xfrm>
          <a:prstGeom prst="rect">
            <a:avLst/>
          </a:prstGeom>
          <a:noFill/>
        </p:spPr>
        <p:txBody>
          <a:bodyPr wrap="none" rtlCol="0">
            <a:spAutoFit/>
          </a:bodyPr>
          <a:lstStyle/>
          <a:p>
            <a:r>
              <a:rPr lang="en-US" dirty="0"/>
              <a:t>“no-toe-NECT-</a:t>
            </a:r>
            <a:r>
              <a:rPr lang="en-US" dirty="0" err="1"/>
              <a:t>i</a:t>
            </a:r>
            <a:r>
              <a:rPr lang="en-US" dirty="0"/>
              <a:t>-dee”</a:t>
            </a:r>
          </a:p>
        </p:txBody>
      </p:sp>
    </p:spTree>
    <p:extLst>
      <p:ext uri="{BB962C8B-B14F-4D97-AF65-F5344CB8AC3E}">
        <p14:creationId xmlns:p14="http://schemas.microsoft.com/office/powerpoint/2010/main" val="25813020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FD0AA17-DF44-6D82-CE4A-C763B1CC6B3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A5D75680-5E67-50D0-84CA-1913801B38DB}"/>
              </a:ext>
            </a:extLst>
          </p:cNvPr>
          <p:cNvSpPr>
            <a:spLocks noGrp="1"/>
          </p:cNvSpPr>
          <p:nvPr>
            <p:ph type="title"/>
          </p:nvPr>
        </p:nvSpPr>
        <p:spPr/>
        <p:txBody>
          <a:bodyPr/>
          <a:lstStyle/>
          <a:p>
            <a:pPr algn="ctr"/>
            <a:r>
              <a:rPr lang="en-US" dirty="0"/>
              <a:t>Families: </a:t>
            </a:r>
            <a:r>
              <a:rPr lang="en-US" i="1" dirty="0"/>
              <a:t>Gerridae</a:t>
            </a:r>
            <a:r>
              <a:rPr lang="en-US" dirty="0"/>
              <a:t> &amp; </a:t>
            </a:r>
            <a:r>
              <a:rPr lang="en-US" i="1" dirty="0" err="1"/>
              <a:t>Veliidae</a:t>
            </a:r>
            <a:endParaRPr lang="en-US" i="1" dirty="0"/>
          </a:p>
        </p:txBody>
      </p:sp>
      <p:sp>
        <p:nvSpPr>
          <p:cNvPr id="3" name="Content Placeholder 2">
            <a:extLst>
              <a:ext uri="{FF2B5EF4-FFF2-40B4-BE49-F238E27FC236}">
                <a16:creationId xmlns:a16="http://schemas.microsoft.com/office/drawing/2014/main" id="{4FBBDF58-7DA1-43A5-E05D-E9A8383988EE}"/>
              </a:ext>
            </a:extLst>
          </p:cNvPr>
          <p:cNvSpPr>
            <a:spLocks noGrp="1"/>
          </p:cNvSpPr>
          <p:nvPr>
            <p:ph idx="1"/>
          </p:nvPr>
        </p:nvSpPr>
        <p:spPr/>
        <p:txBody>
          <a:bodyPr/>
          <a:lstStyle/>
          <a:p>
            <a:r>
              <a:rPr lang="en-US" dirty="0"/>
              <a:t>Water Striders &amp; Broad-shouldered Riffle Bugs</a:t>
            </a:r>
          </a:p>
          <a:p>
            <a:r>
              <a:rPr lang="en-US" dirty="0"/>
              <a:t>Wingless adult resembles nymph</a:t>
            </a:r>
          </a:p>
          <a:p>
            <a:r>
              <a:rPr lang="en-US" dirty="0"/>
              <a:t>Piercer predator – detect vibrations of prey on tarsi (feet)</a:t>
            </a:r>
          </a:p>
          <a:p>
            <a:r>
              <a:rPr lang="en-US" dirty="0"/>
              <a:t>Hairs on feet allow “skating” on surface</a:t>
            </a:r>
          </a:p>
          <a:p>
            <a:r>
              <a:rPr lang="en-US" dirty="0"/>
              <a:t>Claw before tip of leg</a:t>
            </a:r>
          </a:p>
          <a:p>
            <a:endParaRPr lang="en-US" dirty="0"/>
          </a:p>
        </p:txBody>
      </p:sp>
      <p:sp>
        <p:nvSpPr>
          <p:cNvPr id="4" name="TextBox 3">
            <a:extLst>
              <a:ext uri="{FF2B5EF4-FFF2-40B4-BE49-F238E27FC236}">
                <a16:creationId xmlns:a16="http://schemas.microsoft.com/office/drawing/2014/main" id="{32C91E4F-35C3-39C4-2CB0-56BA322547F0}"/>
              </a:ext>
            </a:extLst>
          </p:cNvPr>
          <p:cNvSpPr txBox="1"/>
          <p:nvPr/>
        </p:nvSpPr>
        <p:spPr>
          <a:xfrm>
            <a:off x="5234940" y="1204159"/>
            <a:ext cx="1350370" cy="369332"/>
          </a:xfrm>
          <a:prstGeom prst="rect">
            <a:avLst/>
          </a:prstGeom>
          <a:noFill/>
        </p:spPr>
        <p:txBody>
          <a:bodyPr wrap="none" rtlCol="0">
            <a:spAutoFit/>
          </a:bodyPr>
          <a:lstStyle/>
          <a:p>
            <a:r>
              <a:rPr lang="en-US" dirty="0"/>
              <a:t>“JARE-</a:t>
            </a:r>
            <a:r>
              <a:rPr lang="en-US" dirty="0" err="1"/>
              <a:t>i</a:t>
            </a:r>
            <a:r>
              <a:rPr lang="en-US" dirty="0"/>
              <a:t>-dee”</a:t>
            </a:r>
          </a:p>
        </p:txBody>
      </p:sp>
      <p:sp>
        <p:nvSpPr>
          <p:cNvPr id="5" name="TextBox 4">
            <a:extLst>
              <a:ext uri="{FF2B5EF4-FFF2-40B4-BE49-F238E27FC236}">
                <a16:creationId xmlns:a16="http://schemas.microsoft.com/office/drawing/2014/main" id="{C02D877C-624F-CBAC-BFDE-691314FA5534}"/>
              </a:ext>
            </a:extLst>
          </p:cNvPr>
          <p:cNvSpPr txBox="1"/>
          <p:nvPr/>
        </p:nvSpPr>
        <p:spPr>
          <a:xfrm>
            <a:off x="7680960" y="1204159"/>
            <a:ext cx="1485663" cy="369332"/>
          </a:xfrm>
          <a:prstGeom prst="rect">
            <a:avLst/>
          </a:prstGeom>
          <a:noFill/>
        </p:spPr>
        <p:txBody>
          <a:bodyPr wrap="none" rtlCol="0">
            <a:spAutoFit/>
          </a:bodyPr>
          <a:lstStyle/>
          <a:p>
            <a:r>
              <a:rPr lang="en-US" dirty="0"/>
              <a:t>“vel-EE-</a:t>
            </a:r>
            <a:r>
              <a:rPr lang="en-US" dirty="0" err="1"/>
              <a:t>i</a:t>
            </a:r>
            <a:r>
              <a:rPr lang="en-US" dirty="0"/>
              <a:t>-dee”</a:t>
            </a:r>
          </a:p>
        </p:txBody>
      </p:sp>
      <p:pic>
        <p:nvPicPr>
          <p:cNvPr id="7" name="Picture 6">
            <a:extLst>
              <a:ext uri="{FF2B5EF4-FFF2-40B4-BE49-F238E27FC236}">
                <a16:creationId xmlns:a16="http://schemas.microsoft.com/office/drawing/2014/main" id="{5B1EA370-43B0-C0D2-C037-D76B9EB503F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633819" y="3644514"/>
            <a:ext cx="3065608" cy="2848361"/>
          </a:xfrm>
          <a:prstGeom prst="rect">
            <a:avLst/>
          </a:prstGeom>
        </p:spPr>
      </p:pic>
    </p:spTree>
    <p:extLst>
      <p:ext uri="{BB962C8B-B14F-4D97-AF65-F5344CB8AC3E}">
        <p14:creationId xmlns:p14="http://schemas.microsoft.com/office/powerpoint/2010/main" val="3007928591"/>
      </p:ext>
    </p:extLst>
  </p:cSld>
  <p:clrMapOvr>
    <a:masterClrMapping/>
  </p:clrMapOvr>
  <p:extLst>
    <p:ext uri="{6950BFC3-D8DA-4A85-94F7-54DA5524770B}">
      <p188:commentRel xmlns:p188="http://schemas.microsoft.com/office/powerpoint/2018/8/main" r:id="rId3"/>
    </p:ext>
  </p:extLs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D0D3FE9-9060-9FCA-4B1A-463692AE7B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A5D75680-5E67-50D0-84CA-1913801B38DB}"/>
              </a:ext>
            </a:extLst>
          </p:cNvPr>
          <p:cNvSpPr>
            <a:spLocks noGrp="1"/>
          </p:cNvSpPr>
          <p:nvPr>
            <p:ph type="title"/>
          </p:nvPr>
        </p:nvSpPr>
        <p:spPr/>
        <p:txBody>
          <a:bodyPr/>
          <a:lstStyle/>
          <a:p>
            <a:pPr algn="ctr"/>
            <a:r>
              <a:rPr lang="en-US" dirty="0"/>
              <a:t>Families: </a:t>
            </a:r>
            <a:r>
              <a:rPr lang="en-US" i="1" dirty="0"/>
              <a:t>Gerridae</a:t>
            </a:r>
            <a:r>
              <a:rPr lang="en-US" dirty="0"/>
              <a:t> &amp; </a:t>
            </a:r>
            <a:r>
              <a:rPr lang="en-US" i="1" dirty="0" err="1"/>
              <a:t>Veliidae</a:t>
            </a:r>
            <a:endParaRPr lang="en-US" i="1" dirty="0"/>
          </a:p>
        </p:txBody>
      </p:sp>
      <p:sp>
        <p:nvSpPr>
          <p:cNvPr id="3" name="Content Placeholder 2">
            <a:extLst>
              <a:ext uri="{FF2B5EF4-FFF2-40B4-BE49-F238E27FC236}">
                <a16:creationId xmlns:a16="http://schemas.microsoft.com/office/drawing/2014/main" id="{4FBBDF58-7DA1-43A5-E05D-E9A8383988EE}"/>
              </a:ext>
            </a:extLst>
          </p:cNvPr>
          <p:cNvSpPr>
            <a:spLocks noGrp="1"/>
          </p:cNvSpPr>
          <p:nvPr>
            <p:ph idx="1"/>
          </p:nvPr>
        </p:nvSpPr>
        <p:spPr/>
        <p:txBody>
          <a:bodyPr>
            <a:normAutofit lnSpcReduction="10000"/>
          </a:bodyPr>
          <a:lstStyle/>
          <a:p>
            <a:r>
              <a:rPr lang="en-US" dirty="0"/>
              <a:t>Gerridae</a:t>
            </a:r>
          </a:p>
          <a:p>
            <a:pPr lvl="1"/>
            <a:r>
              <a:rPr lang="en-US" dirty="0"/>
              <a:t>Prefer lentic (slow) flow habitats</a:t>
            </a:r>
          </a:p>
          <a:p>
            <a:pPr lvl="1"/>
            <a:r>
              <a:rPr lang="en-US" dirty="0"/>
              <a:t>Narrower body, femurs longer than abdomen</a:t>
            </a:r>
          </a:p>
          <a:p>
            <a:pPr lvl="1"/>
            <a:r>
              <a:rPr lang="en-US" dirty="0"/>
              <a:t>Body ¾ inch</a:t>
            </a:r>
          </a:p>
          <a:p>
            <a:pPr lvl="1"/>
            <a:endParaRPr lang="en-US" dirty="0"/>
          </a:p>
          <a:p>
            <a:pPr lvl="1"/>
            <a:endParaRPr lang="en-US" dirty="0"/>
          </a:p>
          <a:p>
            <a:pPr lvl="1"/>
            <a:endParaRPr lang="en-US" dirty="0"/>
          </a:p>
          <a:p>
            <a:r>
              <a:rPr lang="en-US" dirty="0" err="1"/>
              <a:t>Veliidae</a:t>
            </a:r>
            <a:endParaRPr lang="en-US" dirty="0"/>
          </a:p>
          <a:p>
            <a:pPr lvl="1"/>
            <a:r>
              <a:rPr lang="en-US" dirty="0"/>
              <a:t>Small bodied, &lt; ¼ inch</a:t>
            </a:r>
          </a:p>
          <a:p>
            <a:pPr lvl="1"/>
            <a:r>
              <a:rPr lang="en-US" dirty="0"/>
              <a:t>Prefer lotic (fast) flow habitats</a:t>
            </a:r>
          </a:p>
          <a:p>
            <a:pPr lvl="1"/>
            <a:r>
              <a:rPr lang="en-US" dirty="0"/>
              <a:t>Broad “shoulders”, short femurs</a:t>
            </a:r>
          </a:p>
          <a:p>
            <a:pPr lvl="1"/>
            <a:endParaRPr lang="en-US" dirty="0"/>
          </a:p>
        </p:txBody>
      </p:sp>
      <p:pic>
        <p:nvPicPr>
          <p:cNvPr id="5" name="Picture 4">
            <a:extLst>
              <a:ext uri="{FF2B5EF4-FFF2-40B4-BE49-F238E27FC236}">
                <a16:creationId xmlns:a16="http://schemas.microsoft.com/office/drawing/2014/main" id="{406D2305-75FB-313D-05FC-DD2FAE9156A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6121473" y="4123885"/>
            <a:ext cx="2343517" cy="2394463"/>
          </a:xfrm>
          <a:prstGeom prst="rect">
            <a:avLst/>
          </a:prstGeom>
        </p:spPr>
      </p:pic>
      <p:pic>
        <p:nvPicPr>
          <p:cNvPr id="7" name="Picture 6">
            <a:extLst>
              <a:ext uri="{FF2B5EF4-FFF2-40B4-BE49-F238E27FC236}">
                <a16:creationId xmlns:a16="http://schemas.microsoft.com/office/drawing/2014/main" id="{AEC77A56-857A-5206-5F3E-030E38CD12C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7247458" y="1892755"/>
            <a:ext cx="2486009" cy="1631774"/>
          </a:xfrm>
          <a:prstGeom prst="rect">
            <a:avLst/>
          </a:prstGeom>
        </p:spPr>
      </p:pic>
    </p:spTree>
    <p:extLst>
      <p:ext uri="{BB962C8B-B14F-4D97-AF65-F5344CB8AC3E}">
        <p14:creationId xmlns:p14="http://schemas.microsoft.com/office/powerpoint/2010/main" val="411699975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DC9661C-6565-9C7D-2756-CC71DFE5ACB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84AD9AA5-A9E3-C78B-37E7-FF69519793B1}"/>
              </a:ext>
            </a:extLst>
          </p:cNvPr>
          <p:cNvSpPr>
            <a:spLocks noGrp="1"/>
          </p:cNvSpPr>
          <p:nvPr>
            <p:ph type="title"/>
          </p:nvPr>
        </p:nvSpPr>
        <p:spPr/>
        <p:txBody>
          <a:bodyPr/>
          <a:lstStyle/>
          <a:p>
            <a:pPr algn="ctr"/>
            <a:r>
              <a:rPr lang="en-US" dirty="0"/>
              <a:t>Family: </a:t>
            </a:r>
            <a:r>
              <a:rPr lang="en-US" i="1" dirty="0" err="1"/>
              <a:t>Belostomatidae</a:t>
            </a:r>
            <a:endParaRPr lang="en-US" i="1" dirty="0"/>
          </a:p>
        </p:txBody>
      </p:sp>
      <p:sp>
        <p:nvSpPr>
          <p:cNvPr id="3" name="Content Placeholder 2">
            <a:extLst>
              <a:ext uri="{FF2B5EF4-FFF2-40B4-BE49-F238E27FC236}">
                <a16:creationId xmlns:a16="http://schemas.microsoft.com/office/drawing/2014/main" id="{FFCE48E2-B072-8353-0342-637653AF2E02}"/>
              </a:ext>
            </a:extLst>
          </p:cNvPr>
          <p:cNvSpPr>
            <a:spLocks noGrp="1"/>
          </p:cNvSpPr>
          <p:nvPr>
            <p:ph idx="1"/>
          </p:nvPr>
        </p:nvSpPr>
        <p:spPr/>
        <p:txBody>
          <a:bodyPr/>
          <a:lstStyle/>
          <a:p>
            <a:r>
              <a:rPr lang="en-US" dirty="0"/>
              <a:t>Giant Water Bug</a:t>
            </a:r>
          </a:p>
          <a:p>
            <a:r>
              <a:rPr lang="en-US" dirty="0"/>
              <a:t>19 N. American species</a:t>
            </a:r>
          </a:p>
          <a:p>
            <a:r>
              <a:rPr lang="en-US" dirty="0"/>
              <a:t>Up to 2.5 inches</a:t>
            </a:r>
          </a:p>
          <a:p>
            <a:r>
              <a:rPr lang="en-US" dirty="0"/>
              <a:t>Prefer lentic (slow) habitats</a:t>
            </a:r>
          </a:p>
          <a:p>
            <a:r>
              <a:rPr lang="en-US" dirty="0"/>
              <a:t>Piercer predators, “toe-biter”</a:t>
            </a:r>
          </a:p>
          <a:p>
            <a:pPr lvl="1"/>
            <a:r>
              <a:rPr lang="en-US" dirty="0"/>
              <a:t>Reports of larger species eating juvenile turtles and snakes</a:t>
            </a:r>
          </a:p>
          <a:p>
            <a:r>
              <a:rPr lang="en-US" dirty="0"/>
              <a:t>Antennae shorter than head</a:t>
            </a:r>
          </a:p>
          <a:p>
            <a:r>
              <a:rPr lang="en-US" dirty="0"/>
              <a:t>Short, flat air tubes on end of abdomen</a:t>
            </a:r>
          </a:p>
          <a:p>
            <a:endParaRPr lang="en-US" dirty="0"/>
          </a:p>
          <a:p>
            <a:endParaRPr lang="en-US" dirty="0"/>
          </a:p>
          <a:p>
            <a:endParaRPr lang="en-US" dirty="0"/>
          </a:p>
          <a:p>
            <a:endParaRPr lang="en-US" dirty="0"/>
          </a:p>
        </p:txBody>
      </p:sp>
      <p:pic>
        <p:nvPicPr>
          <p:cNvPr id="5" name="Picture 4">
            <a:extLst>
              <a:ext uri="{FF2B5EF4-FFF2-40B4-BE49-F238E27FC236}">
                <a16:creationId xmlns:a16="http://schemas.microsoft.com/office/drawing/2014/main" id="{783A7191-9217-BE83-DD53-C27252E95B5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8640160" y="1965157"/>
            <a:ext cx="3981216" cy="1974683"/>
          </a:xfrm>
          <a:prstGeom prst="rect">
            <a:avLst/>
          </a:prstGeom>
        </p:spPr>
      </p:pic>
      <p:pic>
        <p:nvPicPr>
          <p:cNvPr id="7" name="Picture 6">
            <a:extLst>
              <a:ext uri="{FF2B5EF4-FFF2-40B4-BE49-F238E27FC236}">
                <a16:creationId xmlns:a16="http://schemas.microsoft.com/office/drawing/2014/main" id="{F6299183-8104-1882-B0B3-D31A428E315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09550" y="157163"/>
            <a:ext cx="2178361" cy="1441917"/>
          </a:xfrm>
          <a:prstGeom prst="rect">
            <a:avLst/>
          </a:prstGeom>
        </p:spPr>
      </p:pic>
      <p:sp>
        <p:nvSpPr>
          <p:cNvPr id="4" name="TextBox 3">
            <a:extLst>
              <a:ext uri="{FF2B5EF4-FFF2-40B4-BE49-F238E27FC236}">
                <a16:creationId xmlns:a16="http://schemas.microsoft.com/office/drawing/2014/main" id="{DC75CB84-5800-C6F1-F38E-4D97A04FC173}"/>
              </a:ext>
            </a:extLst>
          </p:cNvPr>
          <p:cNvSpPr txBox="1"/>
          <p:nvPr/>
        </p:nvSpPr>
        <p:spPr>
          <a:xfrm>
            <a:off x="5661660" y="1229748"/>
            <a:ext cx="2591094" cy="369332"/>
          </a:xfrm>
          <a:prstGeom prst="rect">
            <a:avLst/>
          </a:prstGeom>
          <a:noFill/>
        </p:spPr>
        <p:txBody>
          <a:bodyPr wrap="none" rtlCol="0">
            <a:spAutoFit/>
          </a:bodyPr>
          <a:lstStyle/>
          <a:p>
            <a:r>
              <a:rPr lang="en-US" dirty="0"/>
              <a:t>“bell-oh-stow-MAT-</a:t>
            </a:r>
            <a:r>
              <a:rPr lang="en-US" dirty="0" err="1"/>
              <a:t>i</a:t>
            </a:r>
            <a:r>
              <a:rPr lang="en-US" dirty="0"/>
              <a:t>-dee”</a:t>
            </a:r>
          </a:p>
        </p:txBody>
      </p:sp>
    </p:spTree>
    <p:extLst>
      <p:ext uri="{BB962C8B-B14F-4D97-AF65-F5344CB8AC3E}">
        <p14:creationId xmlns:p14="http://schemas.microsoft.com/office/powerpoint/2010/main" val="1381667675"/>
      </p:ext>
    </p:extLst>
  </p:cSld>
  <p:clrMapOvr>
    <a:masterClrMapping/>
  </p:clrMapOvr>
  <p:extLst>
    <p:ext uri="{6950BFC3-D8DA-4A85-94F7-54DA5524770B}">
      <p188:commentRel xmlns:p188="http://schemas.microsoft.com/office/powerpoint/2018/8/main" r:id="rId3"/>
    </p:ext>
  </p:extLs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02CB80B-2B82-8B61-6CDB-4B4265D1A9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FDF0A55C-8C76-20C1-F3CD-9549A50346C1}"/>
              </a:ext>
            </a:extLst>
          </p:cNvPr>
          <p:cNvSpPr>
            <a:spLocks noGrp="1"/>
          </p:cNvSpPr>
          <p:nvPr>
            <p:ph type="title"/>
          </p:nvPr>
        </p:nvSpPr>
        <p:spPr/>
        <p:txBody>
          <a:bodyPr/>
          <a:lstStyle/>
          <a:p>
            <a:pPr algn="ctr"/>
            <a:r>
              <a:rPr lang="en-US" dirty="0"/>
              <a:t>Family: </a:t>
            </a:r>
            <a:r>
              <a:rPr lang="en-US" i="1" dirty="0" err="1"/>
              <a:t>Nepidae</a:t>
            </a:r>
            <a:endParaRPr lang="en-US" i="1" dirty="0"/>
          </a:p>
        </p:txBody>
      </p:sp>
      <p:sp>
        <p:nvSpPr>
          <p:cNvPr id="3" name="Content Placeholder 2">
            <a:extLst>
              <a:ext uri="{FF2B5EF4-FFF2-40B4-BE49-F238E27FC236}">
                <a16:creationId xmlns:a16="http://schemas.microsoft.com/office/drawing/2014/main" id="{6484D140-FE37-AA22-7819-7DB08C019B5B}"/>
              </a:ext>
            </a:extLst>
          </p:cNvPr>
          <p:cNvSpPr>
            <a:spLocks noGrp="1"/>
          </p:cNvSpPr>
          <p:nvPr>
            <p:ph idx="1"/>
          </p:nvPr>
        </p:nvSpPr>
        <p:spPr>
          <a:xfrm>
            <a:off x="838200" y="1573491"/>
            <a:ext cx="10515600" cy="3297060"/>
          </a:xfrm>
        </p:spPr>
        <p:txBody>
          <a:bodyPr>
            <a:normAutofit lnSpcReduction="10000"/>
          </a:bodyPr>
          <a:lstStyle/>
          <a:p>
            <a:r>
              <a:rPr lang="en-US" dirty="0"/>
              <a:t>Water Scorpions</a:t>
            </a:r>
          </a:p>
          <a:p>
            <a:r>
              <a:rPr lang="en-US" dirty="0"/>
              <a:t>10 species in N. America</a:t>
            </a:r>
          </a:p>
          <a:p>
            <a:r>
              <a:rPr lang="en-US" dirty="0"/>
              <a:t>Antennae shorter than head</a:t>
            </a:r>
          </a:p>
          <a:p>
            <a:r>
              <a:rPr lang="en-US" dirty="0"/>
              <a:t>Long tail is respiratory tube</a:t>
            </a:r>
          </a:p>
          <a:p>
            <a:r>
              <a:rPr lang="en-US" dirty="0"/>
              <a:t>Piercer predator, not venomous like scorpions</a:t>
            </a:r>
          </a:p>
          <a:p>
            <a:r>
              <a:rPr lang="en-US" dirty="0"/>
              <a:t>Climber, so slow that algae will grow on them</a:t>
            </a:r>
          </a:p>
          <a:p>
            <a:r>
              <a:rPr lang="en-US" i="1" dirty="0" err="1"/>
              <a:t>Nepa</a:t>
            </a:r>
            <a:r>
              <a:rPr lang="en-US" i="1" dirty="0"/>
              <a:t> apiculate</a:t>
            </a:r>
            <a:r>
              <a:rPr lang="en-US" dirty="0"/>
              <a:t> has different body shape</a:t>
            </a:r>
            <a:endParaRPr lang="en-US" i="1" dirty="0"/>
          </a:p>
        </p:txBody>
      </p:sp>
      <p:pic>
        <p:nvPicPr>
          <p:cNvPr id="5" name="Picture 4">
            <a:extLst>
              <a:ext uri="{FF2B5EF4-FFF2-40B4-BE49-F238E27FC236}">
                <a16:creationId xmlns:a16="http://schemas.microsoft.com/office/drawing/2014/main" id="{86D5174F-BBDC-E3E3-0538-5DED86D732B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7336888" y="1831441"/>
            <a:ext cx="5524503" cy="3223695"/>
          </a:xfrm>
          <a:prstGeom prst="rect">
            <a:avLst/>
          </a:prstGeom>
        </p:spPr>
      </p:pic>
      <p:sp>
        <p:nvSpPr>
          <p:cNvPr id="4" name="TextBox 3">
            <a:extLst>
              <a:ext uri="{FF2B5EF4-FFF2-40B4-BE49-F238E27FC236}">
                <a16:creationId xmlns:a16="http://schemas.microsoft.com/office/drawing/2014/main" id="{0C2EB7E4-71A1-468F-B680-5826F67E9DA0}"/>
              </a:ext>
            </a:extLst>
          </p:cNvPr>
          <p:cNvSpPr txBox="1"/>
          <p:nvPr/>
        </p:nvSpPr>
        <p:spPr>
          <a:xfrm>
            <a:off x="6187440" y="1204159"/>
            <a:ext cx="1412566" cy="369332"/>
          </a:xfrm>
          <a:prstGeom prst="rect">
            <a:avLst/>
          </a:prstGeom>
          <a:noFill/>
        </p:spPr>
        <p:txBody>
          <a:bodyPr wrap="none" rtlCol="0">
            <a:spAutoFit/>
          </a:bodyPr>
          <a:lstStyle/>
          <a:p>
            <a:r>
              <a:rPr lang="en-US" dirty="0"/>
              <a:t>“NEEP-</a:t>
            </a:r>
            <a:r>
              <a:rPr lang="en-US" dirty="0" err="1"/>
              <a:t>i</a:t>
            </a:r>
            <a:r>
              <a:rPr lang="en-US" dirty="0"/>
              <a:t>-dee”</a:t>
            </a:r>
          </a:p>
        </p:txBody>
      </p:sp>
      <p:pic>
        <p:nvPicPr>
          <p:cNvPr id="6" name="Picture 5">
            <a:extLst>
              <a:ext uri="{FF2B5EF4-FFF2-40B4-BE49-F238E27FC236}">
                <a16:creationId xmlns:a16="http://schemas.microsoft.com/office/drawing/2014/main" id="{D82CF779-B70A-A01A-1EC9-4167B96EE79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81831" y="4870551"/>
            <a:ext cx="3106592" cy="1814028"/>
          </a:xfrm>
          <a:prstGeom prst="rect">
            <a:avLst/>
          </a:prstGeom>
        </p:spPr>
      </p:pic>
    </p:spTree>
    <p:extLst>
      <p:ext uri="{BB962C8B-B14F-4D97-AF65-F5344CB8AC3E}">
        <p14:creationId xmlns:p14="http://schemas.microsoft.com/office/powerpoint/2010/main" val="73037419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EFD4CA8-47EC-13F7-AAD8-229C3CFBE0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B002A3CF-FEB6-72FA-93A5-165058D326CC}"/>
              </a:ext>
            </a:extLst>
          </p:cNvPr>
          <p:cNvSpPr>
            <a:spLocks noGrp="1"/>
          </p:cNvSpPr>
          <p:nvPr>
            <p:ph type="title"/>
          </p:nvPr>
        </p:nvSpPr>
        <p:spPr/>
        <p:txBody>
          <a:bodyPr/>
          <a:lstStyle/>
          <a:p>
            <a:pPr algn="ctr"/>
            <a:r>
              <a:rPr lang="en-US" dirty="0"/>
              <a:t>Family: </a:t>
            </a:r>
            <a:r>
              <a:rPr lang="en-US" i="1" dirty="0" err="1"/>
              <a:t>Naucoridae</a:t>
            </a:r>
            <a:endParaRPr lang="en-US" i="1" dirty="0"/>
          </a:p>
        </p:txBody>
      </p:sp>
      <p:sp>
        <p:nvSpPr>
          <p:cNvPr id="3" name="Content Placeholder 2">
            <a:extLst>
              <a:ext uri="{FF2B5EF4-FFF2-40B4-BE49-F238E27FC236}">
                <a16:creationId xmlns:a16="http://schemas.microsoft.com/office/drawing/2014/main" id="{97B5FD98-8EA4-1E57-C0A9-FD5832233744}"/>
              </a:ext>
            </a:extLst>
          </p:cNvPr>
          <p:cNvSpPr>
            <a:spLocks noGrp="1"/>
          </p:cNvSpPr>
          <p:nvPr>
            <p:ph idx="1"/>
          </p:nvPr>
        </p:nvSpPr>
        <p:spPr>
          <a:xfrm>
            <a:off x="838200" y="1716116"/>
            <a:ext cx="10515600" cy="4351338"/>
          </a:xfrm>
        </p:spPr>
        <p:txBody>
          <a:bodyPr/>
          <a:lstStyle/>
          <a:p>
            <a:r>
              <a:rPr lang="en-US" dirty="0"/>
              <a:t>Creeping Water Bug</a:t>
            </a:r>
          </a:p>
          <a:p>
            <a:r>
              <a:rPr lang="en-US" dirty="0"/>
              <a:t>20 N. American species, only one genus in eastern US</a:t>
            </a:r>
          </a:p>
          <a:p>
            <a:r>
              <a:rPr lang="en-US" dirty="0"/>
              <a:t>Prefer lentic (slow) habitat</a:t>
            </a:r>
          </a:p>
          <a:p>
            <a:r>
              <a:rPr lang="en-US" dirty="0"/>
              <a:t>Similar to </a:t>
            </a:r>
            <a:r>
              <a:rPr lang="en-US" i="1" dirty="0" err="1"/>
              <a:t>Belostomatidae</a:t>
            </a:r>
            <a:r>
              <a:rPr lang="en-US" dirty="0"/>
              <a:t> but eyes do NOT protrude from head and have distinctly enlarged forefemurs</a:t>
            </a:r>
          </a:p>
          <a:p>
            <a:r>
              <a:rPr lang="en-US" dirty="0"/>
              <a:t>Hold bubble (plastron) underwater for respiration</a:t>
            </a:r>
          </a:p>
        </p:txBody>
      </p:sp>
      <p:pic>
        <p:nvPicPr>
          <p:cNvPr id="5" name="Picture 4">
            <a:extLst>
              <a:ext uri="{FF2B5EF4-FFF2-40B4-BE49-F238E27FC236}">
                <a16:creationId xmlns:a16="http://schemas.microsoft.com/office/drawing/2014/main" id="{FE6E807D-3568-A6F9-3F0E-13E5EE87F5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88437" y="4770521"/>
            <a:ext cx="2807563" cy="1995487"/>
          </a:xfrm>
          <a:prstGeom prst="rect">
            <a:avLst/>
          </a:prstGeom>
        </p:spPr>
      </p:pic>
      <p:pic>
        <p:nvPicPr>
          <p:cNvPr id="7" name="Picture 6">
            <a:extLst>
              <a:ext uri="{FF2B5EF4-FFF2-40B4-BE49-F238E27FC236}">
                <a16:creationId xmlns:a16="http://schemas.microsoft.com/office/drawing/2014/main" id="{7BE2B08B-B5D2-B301-A23D-B0C46B15A02C}"/>
              </a:ext>
            </a:extLst>
          </p:cNvPr>
          <p:cNvPicPr>
            <a:picLocks noChangeAspect="1"/>
          </p:cNvPicPr>
          <p:nvPr/>
        </p:nvPicPr>
        <p:blipFill>
          <a:blip r:embed="rId4"/>
          <a:stretch>
            <a:fillRect/>
          </a:stretch>
        </p:blipFill>
        <p:spPr>
          <a:xfrm rot="5400000">
            <a:off x="8961041" y="4124471"/>
            <a:ext cx="2452818" cy="2339453"/>
          </a:xfrm>
          <a:prstGeom prst="rect">
            <a:avLst/>
          </a:prstGeom>
        </p:spPr>
      </p:pic>
      <p:pic>
        <p:nvPicPr>
          <p:cNvPr id="6" name="Picture 5">
            <a:extLst>
              <a:ext uri="{FF2B5EF4-FFF2-40B4-BE49-F238E27FC236}">
                <a16:creationId xmlns:a16="http://schemas.microsoft.com/office/drawing/2014/main" id="{5DB3A2B6-8225-9D90-E650-052A9F982B0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9586724" y="59564"/>
            <a:ext cx="1849604" cy="2735053"/>
          </a:xfrm>
          <a:prstGeom prst="rect">
            <a:avLst/>
          </a:prstGeom>
        </p:spPr>
      </p:pic>
      <p:sp>
        <p:nvSpPr>
          <p:cNvPr id="4" name="TextBox 3">
            <a:extLst>
              <a:ext uri="{FF2B5EF4-FFF2-40B4-BE49-F238E27FC236}">
                <a16:creationId xmlns:a16="http://schemas.microsoft.com/office/drawing/2014/main" id="{6BBA523D-7BD5-4188-F036-78C808452BE8}"/>
              </a:ext>
            </a:extLst>
          </p:cNvPr>
          <p:cNvSpPr txBox="1"/>
          <p:nvPr/>
        </p:nvSpPr>
        <p:spPr>
          <a:xfrm>
            <a:off x="6000750" y="1149404"/>
            <a:ext cx="1818126" cy="369332"/>
          </a:xfrm>
          <a:prstGeom prst="rect">
            <a:avLst/>
          </a:prstGeom>
          <a:noFill/>
        </p:spPr>
        <p:txBody>
          <a:bodyPr wrap="none" rtlCol="0">
            <a:spAutoFit/>
          </a:bodyPr>
          <a:lstStyle/>
          <a:p>
            <a:r>
              <a:rPr lang="en-US" dirty="0"/>
              <a:t>“knock-OR-</a:t>
            </a:r>
            <a:r>
              <a:rPr lang="en-US" dirty="0" err="1"/>
              <a:t>i</a:t>
            </a:r>
            <a:r>
              <a:rPr lang="en-US" dirty="0"/>
              <a:t>-dee”</a:t>
            </a:r>
          </a:p>
        </p:txBody>
      </p:sp>
    </p:spTree>
    <p:extLst>
      <p:ext uri="{BB962C8B-B14F-4D97-AF65-F5344CB8AC3E}">
        <p14:creationId xmlns:p14="http://schemas.microsoft.com/office/powerpoint/2010/main" val="98194142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DB839B-88F4-7128-9349-BA0713A01C9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5A2303F7-E28C-F37D-17CE-4A01E265D0B5}"/>
              </a:ext>
            </a:extLst>
          </p:cNvPr>
          <p:cNvSpPr>
            <a:spLocks noGrp="1"/>
          </p:cNvSpPr>
          <p:nvPr>
            <p:ph type="title"/>
          </p:nvPr>
        </p:nvSpPr>
        <p:spPr/>
        <p:txBody>
          <a:bodyPr/>
          <a:lstStyle/>
          <a:p>
            <a:pPr algn="ctr"/>
            <a:r>
              <a:rPr lang="en-US" dirty="0"/>
              <a:t>Family: </a:t>
            </a:r>
            <a:r>
              <a:rPr lang="en-US" i="1" dirty="0" err="1"/>
              <a:t>Corixidae</a:t>
            </a:r>
            <a:endParaRPr lang="en-US" i="1" dirty="0"/>
          </a:p>
        </p:txBody>
      </p:sp>
      <p:sp>
        <p:nvSpPr>
          <p:cNvPr id="3" name="Content Placeholder 2">
            <a:extLst>
              <a:ext uri="{FF2B5EF4-FFF2-40B4-BE49-F238E27FC236}">
                <a16:creationId xmlns:a16="http://schemas.microsoft.com/office/drawing/2014/main" id="{F6590550-5F05-A7FA-FEF3-32A59DF9962A}"/>
              </a:ext>
            </a:extLst>
          </p:cNvPr>
          <p:cNvSpPr>
            <a:spLocks noGrp="1"/>
          </p:cNvSpPr>
          <p:nvPr>
            <p:ph idx="1"/>
          </p:nvPr>
        </p:nvSpPr>
        <p:spPr/>
        <p:txBody>
          <a:bodyPr/>
          <a:lstStyle/>
          <a:p>
            <a:r>
              <a:rPr lang="en-US" dirty="0"/>
              <a:t>Water Boatmen</a:t>
            </a:r>
          </a:p>
          <a:p>
            <a:r>
              <a:rPr lang="en-US" dirty="0"/>
              <a:t>130 N. American species</a:t>
            </a:r>
          </a:p>
          <a:p>
            <a:r>
              <a:rPr lang="en-US" dirty="0"/>
              <a:t>Up to ½ inch</a:t>
            </a:r>
          </a:p>
          <a:p>
            <a:r>
              <a:rPr lang="en-US" dirty="0"/>
              <a:t>Prefer lentic (slow) habitat, vegetated bottom</a:t>
            </a:r>
          </a:p>
          <a:p>
            <a:pPr lvl="1"/>
            <a:r>
              <a:rPr lang="en-US" dirty="0"/>
              <a:t>Strong swimmers, long oar-like hind legs </a:t>
            </a:r>
          </a:p>
          <a:p>
            <a:pPr lvl="1"/>
            <a:r>
              <a:rPr lang="en-US" dirty="0"/>
              <a:t>Hold bubble (plastron) underwater for respiration</a:t>
            </a:r>
          </a:p>
          <a:p>
            <a:r>
              <a:rPr lang="en-US" dirty="0"/>
              <a:t>Piercer/Collector diet</a:t>
            </a:r>
          </a:p>
          <a:p>
            <a:pPr lvl="1"/>
            <a:r>
              <a:rPr lang="en-US" dirty="0"/>
              <a:t>Stir up sediment with front legs and consume any living organism disturbed, also puncture plants for sap</a:t>
            </a:r>
          </a:p>
        </p:txBody>
      </p:sp>
      <p:pic>
        <p:nvPicPr>
          <p:cNvPr id="5" name="Picture 4">
            <a:extLst>
              <a:ext uri="{FF2B5EF4-FFF2-40B4-BE49-F238E27FC236}">
                <a16:creationId xmlns:a16="http://schemas.microsoft.com/office/drawing/2014/main" id="{6DB6D4CC-72F2-6EFC-76FF-5CB7BBD800C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056438" y="1690688"/>
            <a:ext cx="3654915" cy="2814637"/>
          </a:xfrm>
          <a:prstGeom prst="rect">
            <a:avLst/>
          </a:prstGeom>
        </p:spPr>
      </p:pic>
      <p:sp>
        <p:nvSpPr>
          <p:cNvPr id="4" name="TextBox 3">
            <a:extLst>
              <a:ext uri="{FF2B5EF4-FFF2-40B4-BE49-F238E27FC236}">
                <a16:creationId xmlns:a16="http://schemas.microsoft.com/office/drawing/2014/main" id="{BB0D6D97-328C-5209-D3D7-4FAAC7D96DCF}"/>
              </a:ext>
            </a:extLst>
          </p:cNvPr>
          <p:cNvSpPr txBox="1"/>
          <p:nvPr/>
        </p:nvSpPr>
        <p:spPr>
          <a:xfrm>
            <a:off x="6217920" y="1204159"/>
            <a:ext cx="1568443" cy="369332"/>
          </a:xfrm>
          <a:prstGeom prst="rect">
            <a:avLst/>
          </a:prstGeom>
          <a:noFill/>
        </p:spPr>
        <p:txBody>
          <a:bodyPr wrap="none" rtlCol="0">
            <a:spAutoFit/>
          </a:bodyPr>
          <a:lstStyle/>
          <a:p>
            <a:r>
              <a:rPr lang="en-US" dirty="0"/>
              <a:t>“core-IX-</a:t>
            </a:r>
            <a:r>
              <a:rPr lang="en-US" dirty="0" err="1"/>
              <a:t>i</a:t>
            </a:r>
            <a:r>
              <a:rPr lang="en-US" dirty="0"/>
              <a:t>-dee”</a:t>
            </a:r>
          </a:p>
        </p:txBody>
      </p:sp>
    </p:spTree>
    <p:extLst>
      <p:ext uri="{BB962C8B-B14F-4D97-AF65-F5344CB8AC3E}">
        <p14:creationId xmlns:p14="http://schemas.microsoft.com/office/powerpoint/2010/main" val="359325880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311BAAE-3124-5F24-F419-7BE411F76D06}"/>
              </a:ext>
            </a:extLst>
          </p:cNvPr>
          <p:cNvPicPr>
            <a:picLocks noChangeAspect="1"/>
          </p:cNvPicPr>
          <p:nvPr/>
        </p:nvPicPr>
        <p:blipFill>
          <a:blip r:embed="rId2">
            <a:alphaModFix amt="50000"/>
          </a:blip>
          <a:stretch>
            <a:fillRect/>
          </a:stretch>
        </p:blipFill>
        <p:spPr>
          <a:xfrm>
            <a:off x="928099" y="0"/>
            <a:ext cx="10335802" cy="6863619"/>
          </a:xfrm>
          <a:prstGeom prst="rect">
            <a:avLst/>
          </a:prstGeom>
        </p:spPr>
      </p:pic>
      <p:sp>
        <p:nvSpPr>
          <p:cNvPr id="2" name="Title 1">
            <a:extLst>
              <a:ext uri="{FF2B5EF4-FFF2-40B4-BE49-F238E27FC236}">
                <a16:creationId xmlns:a16="http://schemas.microsoft.com/office/drawing/2014/main" id="{5ACC76B4-413E-1ED8-B88D-74F328403ED1}"/>
              </a:ext>
            </a:extLst>
          </p:cNvPr>
          <p:cNvSpPr>
            <a:spLocks noGrp="1"/>
          </p:cNvSpPr>
          <p:nvPr>
            <p:ph type="title"/>
          </p:nvPr>
        </p:nvSpPr>
        <p:spPr>
          <a:xfrm>
            <a:off x="748301" y="1508125"/>
            <a:ext cx="10515600" cy="1325563"/>
          </a:xfrm>
        </p:spPr>
        <p:txBody>
          <a:bodyPr/>
          <a:lstStyle/>
          <a:p>
            <a:pPr algn="ctr"/>
            <a:r>
              <a:rPr lang="en-US" b="1" dirty="0"/>
              <a:t>Non-Insects</a:t>
            </a:r>
          </a:p>
        </p:txBody>
      </p:sp>
    </p:spTree>
    <p:extLst>
      <p:ext uri="{BB962C8B-B14F-4D97-AF65-F5344CB8AC3E}">
        <p14:creationId xmlns:p14="http://schemas.microsoft.com/office/powerpoint/2010/main" val="354589193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5F8BFDB-4BAB-003B-5715-C5962BCE48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A5B9E7DB-3AF8-6072-8BBA-85B3AE0ACC90}"/>
              </a:ext>
            </a:extLst>
          </p:cNvPr>
          <p:cNvSpPr>
            <a:spLocks noGrp="1"/>
          </p:cNvSpPr>
          <p:nvPr>
            <p:ph type="title"/>
          </p:nvPr>
        </p:nvSpPr>
        <p:spPr>
          <a:xfrm>
            <a:off x="838200" y="876490"/>
            <a:ext cx="10515600" cy="814198"/>
          </a:xfrm>
        </p:spPr>
        <p:txBody>
          <a:bodyPr>
            <a:normAutofit fontScale="90000"/>
          </a:bodyPr>
          <a:lstStyle/>
          <a:p>
            <a:pPr algn="ctr"/>
            <a:r>
              <a:rPr lang="en-US" dirty="0"/>
              <a:t>Class: </a:t>
            </a:r>
            <a:r>
              <a:rPr lang="en-US" i="1" dirty="0" err="1"/>
              <a:t>Gastropoda</a:t>
            </a:r>
            <a:br>
              <a:rPr lang="en-US" dirty="0"/>
            </a:br>
            <a:r>
              <a:rPr lang="en-US" dirty="0"/>
              <a:t>Subclass: </a:t>
            </a:r>
            <a:r>
              <a:rPr lang="en-US" i="1" dirty="0" err="1"/>
              <a:t>Pulmonata</a:t>
            </a:r>
            <a:endParaRPr lang="en-US" i="1" dirty="0"/>
          </a:p>
        </p:txBody>
      </p:sp>
      <p:sp>
        <p:nvSpPr>
          <p:cNvPr id="3" name="Content Placeholder 2">
            <a:extLst>
              <a:ext uri="{FF2B5EF4-FFF2-40B4-BE49-F238E27FC236}">
                <a16:creationId xmlns:a16="http://schemas.microsoft.com/office/drawing/2014/main" id="{176BD4C1-6175-2592-29E2-5F48D3328998}"/>
              </a:ext>
            </a:extLst>
          </p:cNvPr>
          <p:cNvSpPr>
            <a:spLocks noGrp="1"/>
          </p:cNvSpPr>
          <p:nvPr>
            <p:ph idx="1"/>
          </p:nvPr>
        </p:nvSpPr>
        <p:spPr>
          <a:xfrm>
            <a:off x="838200" y="1977152"/>
            <a:ext cx="10515600" cy="3493721"/>
          </a:xfrm>
        </p:spPr>
        <p:txBody>
          <a:bodyPr/>
          <a:lstStyle/>
          <a:p>
            <a:r>
              <a:rPr lang="en-US" dirty="0"/>
              <a:t>Lunged, Bladder, or Pouch Snail</a:t>
            </a:r>
          </a:p>
          <a:p>
            <a:r>
              <a:rPr lang="en-US" dirty="0"/>
              <a:t>“Left-Handed”</a:t>
            </a:r>
          </a:p>
          <a:p>
            <a:r>
              <a:rPr lang="en-US" dirty="0"/>
              <a:t>Lack operculum (hardened “door” on shell opening)</a:t>
            </a:r>
          </a:p>
          <a:p>
            <a:r>
              <a:rPr lang="en-US" dirty="0"/>
              <a:t>High numbers may indicate low DO</a:t>
            </a:r>
          </a:p>
          <a:p>
            <a:r>
              <a:rPr lang="en-US" dirty="0"/>
              <a:t>Cannot leave/change shells (continuously grow)</a:t>
            </a:r>
          </a:p>
        </p:txBody>
      </p:sp>
      <p:pic>
        <p:nvPicPr>
          <p:cNvPr id="5" name="Picture 4">
            <a:extLst>
              <a:ext uri="{FF2B5EF4-FFF2-40B4-BE49-F238E27FC236}">
                <a16:creationId xmlns:a16="http://schemas.microsoft.com/office/drawing/2014/main" id="{8EF620CB-1EE1-7BCF-B459-E98C063DB2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7461179" y="1746450"/>
            <a:ext cx="5703714" cy="3102607"/>
          </a:xfrm>
          <a:prstGeom prst="rect">
            <a:avLst/>
          </a:prstGeom>
        </p:spPr>
      </p:pic>
    </p:spTree>
    <p:extLst>
      <p:ext uri="{BB962C8B-B14F-4D97-AF65-F5344CB8AC3E}">
        <p14:creationId xmlns:p14="http://schemas.microsoft.com/office/powerpoint/2010/main" val="317980004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F44ABA-0C85-9A4E-E53A-B231B51F795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BC940E76-34B0-6249-5AF1-53044ABB610F}"/>
              </a:ext>
            </a:extLst>
          </p:cNvPr>
          <p:cNvSpPr>
            <a:spLocks noGrp="1"/>
          </p:cNvSpPr>
          <p:nvPr>
            <p:ph type="title"/>
          </p:nvPr>
        </p:nvSpPr>
        <p:spPr>
          <a:xfrm>
            <a:off x="838200" y="880110"/>
            <a:ext cx="10515600" cy="810578"/>
          </a:xfrm>
        </p:spPr>
        <p:txBody>
          <a:bodyPr>
            <a:normAutofit fontScale="90000"/>
          </a:bodyPr>
          <a:lstStyle/>
          <a:p>
            <a:pPr algn="ctr"/>
            <a:r>
              <a:rPr lang="en-US" dirty="0"/>
              <a:t>Class: </a:t>
            </a:r>
            <a:r>
              <a:rPr lang="en-US" i="1" dirty="0" err="1"/>
              <a:t>Gastropoda</a:t>
            </a:r>
            <a:br>
              <a:rPr lang="en-US" dirty="0"/>
            </a:br>
            <a:r>
              <a:rPr lang="en-US" dirty="0"/>
              <a:t>Subclass: </a:t>
            </a:r>
            <a:r>
              <a:rPr lang="en-US" i="1" dirty="0" err="1"/>
              <a:t>Prosobranchia</a:t>
            </a:r>
            <a:endParaRPr lang="en-US" i="1" dirty="0"/>
          </a:p>
        </p:txBody>
      </p:sp>
      <p:sp>
        <p:nvSpPr>
          <p:cNvPr id="3" name="Content Placeholder 2">
            <a:extLst>
              <a:ext uri="{FF2B5EF4-FFF2-40B4-BE49-F238E27FC236}">
                <a16:creationId xmlns:a16="http://schemas.microsoft.com/office/drawing/2014/main" id="{660B7686-B5DC-93E0-46ED-C139687900F4}"/>
              </a:ext>
            </a:extLst>
          </p:cNvPr>
          <p:cNvSpPr>
            <a:spLocks noGrp="1"/>
          </p:cNvSpPr>
          <p:nvPr>
            <p:ph idx="1"/>
          </p:nvPr>
        </p:nvSpPr>
        <p:spPr>
          <a:xfrm>
            <a:off x="838200" y="2004645"/>
            <a:ext cx="10515600" cy="4172317"/>
          </a:xfrm>
        </p:spPr>
        <p:txBody>
          <a:bodyPr/>
          <a:lstStyle/>
          <a:p>
            <a:r>
              <a:rPr lang="en-US" dirty="0"/>
              <a:t>Gilled Snail</a:t>
            </a:r>
          </a:p>
          <a:p>
            <a:r>
              <a:rPr lang="en-US" dirty="0"/>
              <a:t>“Right-Handed”</a:t>
            </a:r>
          </a:p>
          <a:p>
            <a:r>
              <a:rPr lang="en-US" dirty="0"/>
              <a:t>Has operculum “trapdoor”</a:t>
            </a:r>
          </a:p>
          <a:p>
            <a:r>
              <a:rPr lang="en-US" dirty="0"/>
              <a:t>Require clean, well-oxygenated water</a:t>
            </a:r>
          </a:p>
        </p:txBody>
      </p:sp>
      <p:pic>
        <p:nvPicPr>
          <p:cNvPr id="4" name="Picture 3">
            <a:extLst>
              <a:ext uri="{FF2B5EF4-FFF2-40B4-BE49-F238E27FC236}">
                <a16:creationId xmlns:a16="http://schemas.microsoft.com/office/drawing/2014/main" id="{3A57DD17-FB67-86CC-213D-B045209E254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065655" y="1882775"/>
            <a:ext cx="3842375" cy="4662487"/>
          </a:xfrm>
          <a:prstGeom prst="rect">
            <a:avLst/>
          </a:prstGeom>
        </p:spPr>
      </p:pic>
    </p:spTree>
    <p:extLst>
      <p:ext uri="{BB962C8B-B14F-4D97-AF65-F5344CB8AC3E}">
        <p14:creationId xmlns:p14="http://schemas.microsoft.com/office/powerpoint/2010/main" val="234513500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B8C6FD-D277-4034-9A15-AA0C4494713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9CA4B509-32E7-6EC1-63BC-9A8382C80322}"/>
              </a:ext>
            </a:extLst>
          </p:cNvPr>
          <p:cNvSpPr>
            <a:spLocks noGrp="1"/>
          </p:cNvSpPr>
          <p:nvPr>
            <p:ph type="title"/>
          </p:nvPr>
        </p:nvSpPr>
        <p:spPr>
          <a:xfrm>
            <a:off x="838200" y="480060"/>
            <a:ext cx="10515600" cy="1210628"/>
          </a:xfrm>
        </p:spPr>
        <p:txBody>
          <a:bodyPr/>
          <a:lstStyle/>
          <a:p>
            <a:pPr algn="ctr"/>
            <a:r>
              <a:rPr lang="en-US" dirty="0"/>
              <a:t>Order: </a:t>
            </a:r>
            <a:r>
              <a:rPr lang="en-US" i="1" dirty="0"/>
              <a:t>Amphipoda</a:t>
            </a:r>
          </a:p>
        </p:txBody>
      </p:sp>
      <p:sp>
        <p:nvSpPr>
          <p:cNvPr id="3" name="Content Placeholder 2">
            <a:extLst>
              <a:ext uri="{FF2B5EF4-FFF2-40B4-BE49-F238E27FC236}">
                <a16:creationId xmlns:a16="http://schemas.microsoft.com/office/drawing/2014/main" id="{529A0934-E73A-A478-9E01-11DF7D655D57}"/>
              </a:ext>
            </a:extLst>
          </p:cNvPr>
          <p:cNvSpPr>
            <a:spLocks noGrp="1"/>
          </p:cNvSpPr>
          <p:nvPr>
            <p:ph idx="1"/>
          </p:nvPr>
        </p:nvSpPr>
        <p:spPr/>
        <p:txBody>
          <a:bodyPr/>
          <a:lstStyle/>
          <a:p>
            <a:r>
              <a:rPr lang="en-US" dirty="0"/>
              <a:t>Scud or Side-swimmers (Old English for ‘to move quickly’)</a:t>
            </a:r>
          </a:p>
          <a:p>
            <a:r>
              <a:rPr lang="en-US" dirty="0"/>
              <a:t>3 common families only distinguishable by microscope</a:t>
            </a:r>
          </a:p>
          <a:p>
            <a:r>
              <a:rPr lang="en-US" dirty="0"/>
              <a:t>5-20mm</a:t>
            </a:r>
          </a:p>
          <a:p>
            <a:r>
              <a:rPr lang="en-US" dirty="0"/>
              <a:t>Body flattened laterally</a:t>
            </a:r>
          </a:p>
          <a:p>
            <a:r>
              <a:rPr lang="en-US" dirty="0"/>
              <a:t>&gt;3 pairs of legs</a:t>
            </a:r>
          </a:p>
          <a:p>
            <a:r>
              <a:rPr lang="en-US" dirty="0"/>
              <a:t>Variety of feeding groups</a:t>
            </a:r>
          </a:p>
          <a:p>
            <a:r>
              <a:rPr lang="en-US" dirty="0"/>
              <a:t>10,000 per m</a:t>
            </a:r>
            <a:r>
              <a:rPr lang="en-US" baseline="30000" dirty="0"/>
              <a:t>2 </a:t>
            </a:r>
            <a:r>
              <a:rPr lang="en-US" dirty="0"/>
              <a:t>in certain conditions</a:t>
            </a:r>
            <a:endParaRPr lang="en-US" baseline="30000" dirty="0"/>
          </a:p>
          <a:p>
            <a:endParaRPr lang="en-US" dirty="0"/>
          </a:p>
          <a:p>
            <a:endParaRPr lang="en-US" dirty="0"/>
          </a:p>
        </p:txBody>
      </p:sp>
      <p:pic>
        <p:nvPicPr>
          <p:cNvPr id="5" name="Picture 4">
            <a:extLst>
              <a:ext uri="{FF2B5EF4-FFF2-40B4-BE49-F238E27FC236}">
                <a16:creationId xmlns:a16="http://schemas.microsoft.com/office/drawing/2014/main" id="{31A5C880-8E51-A1FC-1819-193CD384035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899331" y="3032563"/>
            <a:ext cx="4454469" cy="2495550"/>
          </a:xfrm>
          <a:prstGeom prst="rect">
            <a:avLst/>
          </a:prstGeom>
        </p:spPr>
      </p:pic>
    </p:spTree>
    <p:extLst>
      <p:ext uri="{BB962C8B-B14F-4D97-AF65-F5344CB8AC3E}">
        <p14:creationId xmlns:p14="http://schemas.microsoft.com/office/powerpoint/2010/main" val="2719898744"/>
      </p:ext>
    </p:extLst>
  </p:cSld>
  <p:clrMapOvr>
    <a:masterClrMapping/>
  </p:clrMapOvr>
  <p:extLst>
    <p:ext uri="{6950BFC3-D8DA-4A85-94F7-54DA5524770B}">
      <p188:commentRel xmlns:p188="http://schemas.microsoft.com/office/powerpoint/2018/8/main" r:id="rId3"/>
    </p:ext>
  </p:extLs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BC04E8A-48F2-9A91-CA28-5FD31ED988C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C93D404B-352B-7549-2E58-AD26BA34FC71}"/>
              </a:ext>
            </a:extLst>
          </p:cNvPr>
          <p:cNvSpPr>
            <a:spLocks noGrp="1"/>
          </p:cNvSpPr>
          <p:nvPr>
            <p:ph type="title"/>
          </p:nvPr>
        </p:nvSpPr>
        <p:spPr>
          <a:xfrm>
            <a:off x="838200" y="937260"/>
            <a:ext cx="10515600" cy="753428"/>
          </a:xfrm>
        </p:spPr>
        <p:txBody>
          <a:bodyPr>
            <a:normAutofit fontScale="90000"/>
          </a:bodyPr>
          <a:lstStyle/>
          <a:p>
            <a:pPr algn="ctr"/>
            <a:r>
              <a:rPr lang="en-US" dirty="0"/>
              <a:t>Order: </a:t>
            </a:r>
            <a:r>
              <a:rPr lang="en-US" i="1" dirty="0"/>
              <a:t>Isopoda</a:t>
            </a:r>
            <a:br>
              <a:rPr lang="en-US" dirty="0"/>
            </a:br>
            <a:r>
              <a:rPr lang="en-US" dirty="0"/>
              <a:t>Family: </a:t>
            </a:r>
            <a:r>
              <a:rPr lang="en-US" i="1" dirty="0" err="1"/>
              <a:t>Asellidae</a:t>
            </a:r>
            <a:endParaRPr lang="en-US" i="1" dirty="0"/>
          </a:p>
        </p:txBody>
      </p:sp>
      <p:sp>
        <p:nvSpPr>
          <p:cNvPr id="3" name="Content Placeholder 2">
            <a:extLst>
              <a:ext uri="{FF2B5EF4-FFF2-40B4-BE49-F238E27FC236}">
                <a16:creationId xmlns:a16="http://schemas.microsoft.com/office/drawing/2014/main" id="{391193ED-468A-E6F5-6119-6484B4D57FBE}"/>
              </a:ext>
            </a:extLst>
          </p:cNvPr>
          <p:cNvSpPr>
            <a:spLocks noGrp="1"/>
          </p:cNvSpPr>
          <p:nvPr>
            <p:ph idx="1"/>
          </p:nvPr>
        </p:nvSpPr>
        <p:spPr>
          <a:xfrm>
            <a:off x="838200" y="1690688"/>
            <a:ext cx="10515600" cy="4110566"/>
          </a:xfrm>
        </p:spPr>
        <p:txBody>
          <a:bodyPr/>
          <a:lstStyle/>
          <a:p>
            <a:r>
              <a:rPr lang="en-US" dirty="0"/>
              <a:t>Sow Bugs</a:t>
            </a:r>
          </a:p>
          <a:p>
            <a:r>
              <a:rPr lang="en-US" dirty="0"/>
              <a:t>5-20mm</a:t>
            </a:r>
          </a:p>
          <a:p>
            <a:r>
              <a:rPr lang="en-US" dirty="0"/>
              <a:t>14 legs, flattened, oval bodies</a:t>
            </a:r>
          </a:p>
          <a:p>
            <a:r>
              <a:rPr lang="en-US" dirty="0"/>
              <a:t>4 antennae, different sizes</a:t>
            </a:r>
          </a:p>
          <a:p>
            <a:r>
              <a:rPr lang="en-US" dirty="0"/>
              <a:t>Abdominal segments fused into “shield”</a:t>
            </a:r>
          </a:p>
          <a:p>
            <a:r>
              <a:rPr lang="en-US" dirty="0"/>
              <a:t>Named after the care they provide young</a:t>
            </a:r>
          </a:p>
          <a:p>
            <a:endParaRPr lang="en-US" dirty="0"/>
          </a:p>
        </p:txBody>
      </p:sp>
      <p:pic>
        <p:nvPicPr>
          <p:cNvPr id="5" name="Picture 4">
            <a:extLst>
              <a:ext uri="{FF2B5EF4-FFF2-40B4-BE49-F238E27FC236}">
                <a16:creationId xmlns:a16="http://schemas.microsoft.com/office/drawing/2014/main" id="{6179574B-DE9F-163A-E2CD-E471909B351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7384325" y="2583196"/>
            <a:ext cx="5102755" cy="2836196"/>
          </a:xfrm>
          <a:prstGeom prst="rect">
            <a:avLst/>
          </a:prstGeom>
        </p:spPr>
      </p:pic>
      <p:pic>
        <p:nvPicPr>
          <p:cNvPr id="4" name="Picture 3">
            <a:extLst>
              <a:ext uri="{FF2B5EF4-FFF2-40B4-BE49-F238E27FC236}">
                <a16:creationId xmlns:a16="http://schemas.microsoft.com/office/drawing/2014/main" id="{2F5B4917-5E48-C07D-FEAC-4621842512E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38199" y="4682377"/>
            <a:ext cx="3127583" cy="1870295"/>
          </a:xfrm>
          <a:prstGeom prst="rect">
            <a:avLst/>
          </a:prstGeom>
        </p:spPr>
      </p:pic>
      <p:sp>
        <p:nvSpPr>
          <p:cNvPr id="6" name="TextBox 5">
            <a:extLst>
              <a:ext uri="{FF2B5EF4-FFF2-40B4-BE49-F238E27FC236}">
                <a16:creationId xmlns:a16="http://schemas.microsoft.com/office/drawing/2014/main" id="{AC108314-DA7C-5024-8F9D-85143F7F187D}"/>
              </a:ext>
            </a:extLst>
          </p:cNvPr>
          <p:cNvSpPr txBox="1"/>
          <p:nvPr/>
        </p:nvSpPr>
        <p:spPr>
          <a:xfrm>
            <a:off x="6066784" y="1746794"/>
            <a:ext cx="1612621" cy="369332"/>
          </a:xfrm>
          <a:prstGeom prst="rect">
            <a:avLst/>
          </a:prstGeom>
          <a:noFill/>
        </p:spPr>
        <p:txBody>
          <a:bodyPr wrap="none" rtlCol="0">
            <a:spAutoFit/>
          </a:bodyPr>
          <a:lstStyle/>
          <a:p>
            <a:r>
              <a:rPr lang="en-US" dirty="0"/>
              <a:t>“ay-SELL-</a:t>
            </a:r>
            <a:r>
              <a:rPr lang="en-US" dirty="0" err="1"/>
              <a:t>i</a:t>
            </a:r>
            <a:r>
              <a:rPr lang="en-US" dirty="0"/>
              <a:t>-dee”</a:t>
            </a:r>
          </a:p>
        </p:txBody>
      </p:sp>
    </p:spTree>
    <p:extLst>
      <p:ext uri="{BB962C8B-B14F-4D97-AF65-F5344CB8AC3E}">
        <p14:creationId xmlns:p14="http://schemas.microsoft.com/office/powerpoint/2010/main" val="2662939969"/>
      </p:ext>
    </p:extLst>
  </p:cSld>
  <p:clrMapOvr>
    <a:masterClrMapping/>
  </p:clrMapOvr>
  <p:extLst>
    <p:ext uri="{6950BFC3-D8DA-4A85-94F7-54DA5524770B}">
      <p188:commentRel xmlns:p188="http://schemas.microsoft.com/office/powerpoint/2018/8/main" r:id="rId3"/>
    </p:ext>
  </p:extLs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AD877B8-FE49-38C2-A920-9B84471D053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13393C7C-973F-CF5D-12E1-D750D28CD2F2}"/>
              </a:ext>
            </a:extLst>
          </p:cNvPr>
          <p:cNvSpPr>
            <a:spLocks noGrp="1"/>
          </p:cNvSpPr>
          <p:nvPr>
            <p:ph type="title"/>
          </p:nvPr>
        </p:nvSpPr>
        <p:spPr>
          <a:xfrm>
            <a:off x="838200" y="958335"/>
            <a:ext cx="10515600" cy="732353"/>
          </a:xfrm>
        </p:spPr>
        <p:txBody>
          <a:bodyPr>
            <a:normAutofit fontScale="90000"/>
          </a:bodyPr>
          <a:lstStyle/>
          <a:p>
            <a:pPr algn="ctr"/>
            <a:r>
              <a:rPr lang="en-US" dirty="0"/>
              <a:t>Order: </a:t>
            </a:r>
            <a:r>
              <a:rPr lang="en-US" i="1" dirty="0"/>
              <a:t>Decapoda</a:t>
            </a:r>
            <a:br>
              <a:rPr lang="en-US" dirty="0"/>
            </a:br>
            <a:r>
              <a:rPr lang="en-US" dirty="0"/>
              <a:t>Family: </a:t>
            </a:r>
            <a:r>
              <a:rPr lang="en-US" i="1" dirty="0" err="1"/>
              <a:t>Cambaridae</a:t>
            </a:r>
            <a:endParaRPr lang="en-US" i="1" dirty="0"/>
          </a:p>
        </p:txBody>
      </p:sp>
      <p:sp>
        <p:nvSpPr>
          <p:cNvPr id="3" name="Content Placeholder 2">
            <a:extLst>
              <a:ext uri="{FF2B5EF4-FFF2-40B4-BE49-F238E27FC236}">
                <a16:creationId xmlns:a16="http://schemas.microsoft.com/office/drawing/2014/main" id="{D1B799DD-A5F5-7BDA-522F-BE22DD991EF6}"/>
              </a:ext>
            </a:extLst>
          </p:cNvPr>
          <p:cNvSpPr>
            <a:spLocks noGrp="1"/>
          </p:cNvSpPr>
          <p:nvPr>
            <p:ph idx="1"/>
          </p:nvPr>
        </p:nvSpPr>
        <p:spPr>
          <a:xfrm>
            <a:off x="838200" y="2101335"/>
            <a:ext cx="10515600" cy="4075627"/>
          </a:xfrm>
        </p:spPr>
        <p:txBody>
          <a:bodyPr/>
          <a:lstStyle/>
          <a:p>
            <a:r>
              <a:rPr lang="en-US" dirty="0"/>
              <a:t>Largest crayfish family, &gt;400 species</a:t>
            </a:r>
          </a:p>
          <a:p>
            <a:r>
              <a:rPr lang="en-US" dirty="0"/>
              <a:t>10-150mm</a:t>
            </a:r>
          </a:p>
          <a:p>
            <a:r>
              <a:rPr lang="en-US" dirty="0"/>
              <a:t>Abdominal segments flattened</a:t>
            </a:r>
          </a:p>
          <a:p>
            <a:r>
              <a:rPr lang="en-US" dirty="0"/>
              <a:t>10 legs, first pair enlarged claws</a:t>
            </a:r>
          </a:p>
          <a:p>
            <a:endParaRPr lang="en-US" dirty="0"/>
          </a:p>
        </p:txBody>
      </p:sp>
      <p:pic>
        <p:nvPicPr>
          <p:cNvPr id="5" name="Picture 4">
            <a:extLst>
              <a:ext uri="{FF2B5EF4-FFF2-40B4-BE49-F238E27FC236}">
                <a16:creationId xmlns:a16="http://schemas.microsoft.com/office/drawing/2014/main" id="{5BE4E4DE-BC6F-B605-58C4-BE1F0934B03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7306732" y="2080300"/>
            <a:ext cx="5762625" cy="2697399"/>
          </a:xfrm>
          <a:prstGeom prst="rect">
            <a:avLst/>
          </a:prstGeom>
        </p:spPr>
      </p:pic>
      <p:sp>
        <p:nvSpPr>
          <p:cNvPr id="4" name="TextBox 3">
            <a:extLst>
              <a:ext uri="{FF2B5EF4-FFF2-40B4-BE49-F238E27FC236}">
                <a16:creationId xmlns:a16="http://schemas.microsoft.com/office/drawing/2014/main" id="{F69D4C02-2B8F-5F44-2E5B-7293E38519A0}"/>
              </a:ext>
            </a:extLst>
          </p:cNvPr>
          <p:cNvSpPr txBox="1"/>
          <p:nvPr/>
        </p:nvSpPr>
        <p:spPr>
          <a:xfrm>
            <a:off x="5947410" y="1732004"/>
            <a:ext cx="1863908" cy="369332"/>
          </a:xfrm>
          <a:prstGeom prst="rect">
            <a:avLst/>
          </a:prstGeom>
          <a:noFill/>
        </p:spPr>
        <p:txBody>
          <a:bodyPr wrap="none" rtlCol="0">
            <a:spAutoFit/>
          </a:bodyPr>
          <a:lstStyle/>
          <a:p>
            <a:r>
              <a:rPr lang="en-US" dirty="0"/>
              <a:t>“cam-BEAR-</a:t>
            </a:r>
            <a:r>
              <a:rPr lang="en-US" dirty="0" err="1"/>
              <a:t>i</a:t>
            </a:r>
            <a:r>
              <a:rPr lang="en-US" dirty="0"/>
              <a:t>-dee”</a:t>
            </a:r>
          </a:p>
        </p:txBody>
      </p:sp>
    </p:spTree>
    <p:extLst>
      <p:ext uri="{BB962C8B-B14F-4D97-AF65-F5344CB8AC3E}">
        <p14:creationId xmlns:p14="http://schemas.microsoft.com/office/powerpoint/2010/main" val="4085301622"/>
      </p:ext>
    </p:extLst>
  </p:cSld>
  <p:clrMapOvr>
    <a:masterClrMapping/>
  </p:clrMapOvr>
  <p:extLst>
    <p:ext uri="{6950BFC3-D8DA-4A85-94F7-54DA5524770B}">
      <p188:commentRel xmlns:p188="http://schemas.microsoft.com/office/powerpoint/2018/8/main" r:id="rId3"/>
    </p:ext>
  </p:extLs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DD3E0A3-ADD9-2B18-8B69-E3E9586B7B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DACA5881-C3E4-2DB1-8787-A838A6D2F1E3}"/>
              </a:ext>
            </a:extLst>
          </p:cNvPr>
          <p:cNvSpPr>
            <a:spLocks noGrp="1"/>
          </p:cNvSpPr>
          <p:nvPr>
            <p:ph type="title"/>
          </p:nvPr>
        </p:nvSpPr>
        <p:spPr>
          <a:xfrm>
            <a:off x="838200" y="1069257"/>
            <a:ext cx="10515600" cy="960316"/>
          </a:xfrm>
        </p:spPr>
        <p:txBody>
          <a:bodyPr>
            <a:normAutofit fontScale="90000"/>
          </a:bodyPr>
          <a:lstStyle/>
          <a:p>
            <a:pPr algn="ctr"/>
            <a:r>
              <a:rPr lang="en-US" dirty="0"/>
              <a:t>Phylum: </a:t>
            </a:r>
            <a:r>
              <a:rPr lang="en-US" i="1" dirty="0"/>
              <a:t>Annelida</a:t>
            </a:r>
            <a:br>
              <a:rPr lang="en-US" dirty="0"/>
            </a:br>
            <a:r>
              <a:rPr lang="en-US" dirty="0"/>
              <a:t>Sub-class: </a:t>
            </a:r>
            <a:r>
              <a:rPr lang="en-US" i="1" dirty="0"/>
              <a:t>Hirudinea</a:t>
            </a:r>
          </a:p>
        </p:txBody>
      </p:sp>
      <p:sp>
        <p:nvSpPr>
          <p:cNvPr id="3" name="Content Placeholder 2">
            <a:extLst>
              <a:ext uri="{FF2B5EF4-FFF2-40B4-BE49-F238E27FC236}">
                <a16:creationId xmlns:a16="http://schemas.microsoft.com/office/drawing/2014/main" id="{0CC6A8DE-D2FB-835E-21F1-A65BB42540A6}"/>
              </a:ext>
            </a:extLst>
          </p:cNvPr>
          <p:cNvSpPr>
            <a:spLocks noGrp="1"/>
          </p:cNvSpPr>
          <p:nvPr>
            <p:ph idx="1"/>
          </p:nvPr>
        </p:nvSpPr>
        <p:spPr>
          <a:xfrm>
            <a:off x="838200" y="2114549"/>
            <a:ext cx="10515600" cy="4062413"/>
          </a:xfrm>
        </p:spPr>
        <p:txBody>
          <a:bodyPr/>
          <a:lstStyle/>
          <a:p>
            <a:r>
              <a:rPr lang="en-US" dirty="0"/>
              <a:t>Jawless Leeches</a:t>
            </a:r>
          </a:p>
          <a:p>
            <a:r>
              <a:rPr lang="en-US" dirty="0"/>
              <a:t>Flattened, segmented bodies</a:t>
            </a:r>
          </a:p>
          <a:p>
            <a:r>
              <a:rPr lang="en-US" dirty="0"/>
              <a:t>Two ventral suckers</a:t>
            </a:r>
          </a:p>
          <a:p>
            <a:r>
              <a:rPr lang="en-US" dirty="0"/>
              <a:t>Parasite or predator</a:t>
            </a:r>
          </a:p>
          <a:p>
            <a:r>
              <a:rPr lang="en-US" dirty="0"/>
              <a:t>Common, pollution tolerant</a:t>
            </a:r>
          </a:p>
        </p:txBody>
      </p:sp>
      <p:pic>
        <p:nvPicPr>
          <p:cNvPr id="5" name="Picture 4">
            <a:extLst>
              <a:ext uri="{FF2B5EF4-FFF2-40B4-BE49-F238E27FC236}">
                <a16:creationId xmlns:a16="http://schemas.microsoft.com/office/drawing/2014/main" id="{029E3F9E-9D5F-60F8-5995-7C382B0F361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7987258" y="2038350"/>
            <a:ext cx="4719091" cy="2781300"/>
          </a:xfrm>
          <a:prstGeom prst="rect">
            <a:avLst/>
          </a:prstGeom>
        </p:spPr>
      </p:pic>
      <p:sp>
        <p:nvSpPr>
          <p:cNvPr id="4" name="TextBox 3">
            <a:extLst>
              <a:ext uri="{FF2B5EF4-FFF2-40B4-BE49-F238E27FC236}">
                <a16:creationId xmlns:a16="http://schemas.microsoft.com/office/drawing/2014/main" id="{DEBC08E3-CDE1-C71E-2B8C-E8F32DC0F0AC}"/>
              </a:ext>
            </a:extLst>
          </p:cNvPr>
          <p:cNvSpPr txBox="1"/>
          <p:nvPr/>
        </p:nvSpPr>
        <p:spPr>
          <a:xfrm>
            <a:off x="6182165" y="763444"/>
            <a:ext cx="1676228" cy="369332"/>
          </a:xfrm>
          <a:prstGeom prst="rect">
            <a:avLst/>
          </a:prstGeom>
          <a:noFill/>
        </p:spPr>
        <p:txBody>
          <a:bodyPr wrap="none" rtlCol="0">
            <a:spAutoFit/>
          </a:bodyPr>
          <a:lstStyle/>
          <a:p>
            <a:r>
              <a:rPr lang="en-US" dirty="0"/>
              <a:t>“ah-NELL-</a:t>
            </a:r>
            <a:r>
              <a:rPr lang="en-US" dirty="0" err="1"/>
              <a:t>i</a:t>
            </a:r>
            <a:r>
              <a:rPr lang="en-US" dirty="0"/>
              <a:t>-dah”</a:t>
            </a:r>
          </a:p>
        </p:txBody>
      </p:sp>
      <p:sp>
        <p:nvSpPr>
          <p:cNvPr id="6" name="TextBox 5">
            <a:extLst>
              <a:ext uri="{FF2B5EF4-FFF2-40B4-BE49-F238E27FC236}">
                <a16:creationId xmlns:a16="http://schemas.microsoft.com/office/drawing/2014/main" id="{2F4B7C90-4A94-46E6-9827-79CC556DDDE7}"/>
              </a:ext>
            </a:extLst>
          </p:cNvPr>
          <p:cNvSpPr txBox="1"/>
          <p:nvPr/>
        </p:nvSpPr>
        <p:spPr>
          <a:xfrm>
            <a:off x="6072188" y="1967095"/>
            <a:ext cx="2140330" cy="369332"/>
          </a:xfrm>
          <a:prstGeom prst="rect">
            <a:avLst/>
          </a:prstGeom>
          <a:noFill/>
        </p:spPr>
        <p:txBody>
          <a:bodyPr wrap="none" rtlCol="0">
            <a:spAutoFit/>
          </a:bodyPr>
          <a:lstStyle/>
          <a:p>
            <a:r>
              <a:rPr lang="en-US" dirty="0"/>
              <a:t>“hear-</a:t>
            </a:r>
            <a:r>
              <a:rPr lang="en-US" dirty="0" err="1"/>
              <a:t>oo</a:t>
            </a:r>
            <a:r>
              <a:rPr lang="en-US" dirty="0"/>
              <a:t>-DIN-</a:t>
            </a:r>
            <a:r>
              <a:rPr lang="en-US" dirty="0" err="1"/>
              <a:t>ee</a:t>
            </a:r>
            <a:r>
              <a:rPr lang="en-US" dirty="0"/>
              <a:t>-ah”</a:t>
            </a:r>
          </a:p>
        </p:txBody>
      </p:sp>
    </p:spTree>
    <p:extLst>
      <p:ext uri="{BB962C8B-B14F-4D97-AF65-F5344CB8AC3E}">
        <p14:creationId xmlns:p14="http://schemas.microsoft.com/office/powerpoint/2010/main" val="223632271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8ECA94E-5147-9DBF-E5E5-F13216A1BA3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CA00489A-C2BE-9B17-07E7-7E9D1C598222}"/>
              </a:ext>
            </a:extLst>
          </p:cNvPr>
          <p:cNvSpPr>
            <a:spLocks noGrp="1"/>
          </p:cNvSpPr>
          <p:nvPr>
            <p:ph type="title"/>
          </p:nvPr>
        </p:nvSpPr>
        <p:spPr>
          <a:xfrm>
            <a:off x="838200" y="1028700"/>
            <a:ext cx="10515600" cy="902970"/>
          </a:xfrm>
        </p:spPr>
        <p:txBody>
          <a:bodyPr>
            <a:normAutofit fontScale="90000"/>
          </a:bodyPr>
          <a:lstStyle/>
          <a:p>
            <a:pPr algn="ctr"/>
            <a:r>
              <a:rPr lang="en-US" dirty="0"/>
              <a:t>Phylum: </a:t>
            </a:r>
            <a:r>
              <a:rPr lang="en-US" i="1" dirty="0"/>
              <a:t>Platyhelminthes</a:t>
            </a:r>
            <a:br>
              <a:rPr lang="en-US" dirty="0"/>
            </a:br>
            <a:r>
              <a:rPr lang="en-US" dirty="0"/>
              <a:t>Class: </a:t>
            </a:r>
            <a:r>
              <a:rPr lang="en-US" i="1" dirty="0"/>
              <a:t>Turbellaria</a:t>
            </a:r>
          </a:p>
        </p:txBody>
      </p:sp>
      <p:sp>
        <p:nvSpPr>
          <p:cNvPr id="3" name="Content Placeholder 2">
            <a:extLst>
              <a:ext uri="{FF2B5EF4-FFF2-40B4-BE49-F238E27FC236}">
                <a16:creationId xmlns:a16="http://schemas.microsoft.com/office/drawing/2014/main" id="{21056E66-5456-0E1E-D5B4-0FEDDDA92BC0}"/>
              </a:ext>
            </a:extLst>
          </p:cNvPr>
          <p:cNvSpPr>
            <a:spLocks noGrp="1"/>
          </p:cNvSpPr>
          <p:nvPr>
            <p:ph idx="1"/>
          </p:nvPr>
        </p:nvSpPr>
        <p:spPr>
          <a:xfrm>
            <a:off x="838200" y="1931669"/>
            <a:ext cx="10515600" cy="4245293"/>
          </a:xfrm>
        </p:spPr>
        <p:txBody>
          <a:bodyPr/>
          <a:lstStyle/>
          <a:p>
            <a:r>
              <a:rPr lang="en-US" dirty="0"/>
              <a:t>Aquatic Flatworms</a:t>
            </a:r>
          </a:p>
          <a:p>
            <a:r>
              <a:rPr lang="en-US" dirty="0"/>
              <a:t>5-20mm</a:t>
            </a:r>
          </a:p>
          <a:p>
            <a:r>
              <a:rPr lang="en-US" dirty="0"/>
              <a:t>Triangular head, small eye spots</a:t>
            </a:r>
          </a:p>
          <a:p>
            <a:r>
              <a:rPr lang="en-US" dirty="0"/>
              <a:t>Flattened body, no segments</a:t>
            </a:r>
          </a:p>
          <a:p>
            <a:r>
              <a:rPr lang="en-US" dirty="0"/>
              <a:t>Pollution tolerant</a:t>
            </a:r>
          </a:p>
        </p:txBody>
      </p:sp>
      <p:pic>
        <p:nvPicPr>
          <p:cNvPr id="5" name="Picture 4" descr="A close-up of a small sea creature&#10;&#10;Description automatically generated">
            <a:extLst>
              <a:ext uri="{FF2B5EF4-FFF2-40B4-BE49-F238E27FC236}">
                <a16:creationId xmlns:a16="http://schemas.microsoft.com/office/drawing/2014/main" id="{DCAA56DB-1013-6D33-5D5A-7CC671BB0AE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838569" y="3778775"/>
            <a:ext cx="5395210" cy="2398188"/>
          </a:xfrm>
          <a:prstGeom prst="rect">
            <a:avLst/>
          </a:prstGeom>
        </p:spPr>
      </p:pic>
      <p:sp>
        <p:nvSpPr>
          <p:cNvPr id="4" name="TextBox 3">
            <a:extLst>
              <a:ext uri="{FF2B5EF4-FFF2-40B4-BE49-F238E27FC236}">
                <a16:creationId xmlns:a16="http://schemas.microsoft.com/office/drawing/2014/main" id="{19EBE7E0-D684-8792-4C44-C034A3A1F3C3}"/>
              </a:ext>
            </a:extLst>
          </p:cNvPr>
          <p:cNvSpPr txBox="1"/>
          <p:nvPr/>
        </p:nvSpPr>
        <p:spPr>
          <a:xfrm>
            <a:off x="5713949" y="1902856"/>
            <a:ext cx="2048061" cy="369332"/>
          </a:xfrm>
          <a:prstGeom prst="rect">
            <a:avLst/>
          </a:prstGeom>
          <a:noFill/>
        </p:spPr>
        <p:txBody>
          <a:bodyPr wrap="none" rtlCol="0">
            <a:spAutoFit/>
          </a:bodyPr>
          <a:lstStyle/>
          <a:p>
            <a:r>
              <a:rPr lang="en-US" dirty="0"/>
              <a:t>“</a:t>
            </a:r>
            <a:r>
              <a:rPr lang="en-US" dirty="0" err="1"/>
              <a:t>ter</a:t>
            </a:r>
            <a:r>
              <a:rPr lang="en-US" dirty="0"/>
              <a:t>-bell-AIR-</a:t>
            </a:r>
            <a:r>
              <a:rPr lang="en-US" dirty="0" err="1"/>
              <a:t>ee</a:t>
            </a:r>
            <a:r>
              <a:rPr lang="en-US" dirty="0"/>
              <a:t>-ah”</a:t>
            </a:r>
          </a:p>
        </p:txBody>
      </p:sp>
      <p:sp>
        <p:nvSpPr>
          <p:cNvPr id="6" name="TextBox 5">
            <a:extLst>
              <a:ext uri="{FF2B5EF4-FFF2-40B4-BE49-F238E27FC236}">
                <a16:creationId xmlns:a16="http://schemas.microsoft.com/office/drawing/2014/main" id="{9B1088D6-2F3E-627A-4771-DF94BD0A7340}"/>
              </a:ext>
            </a:extLst>
          </p:cNvPr>
          <p:cNvSpPr txBox="1"/>
          <p:nvPr/>
        </p:nvSpPr>
        <p:spPr>
          <a:xfrm>
            <a:off x="5838569" y="688182"/>
            <a:ext cx="2468561" cy="369332"/>
          </a:xfrm>
          <a:prstGeom prst="rect">
            <a:avLst/>
          </a:prstGeom>
          <a:noFill/>
        </p:spPr>
        <p:txBody>
          <a:bodyPr wrap="none" rtlCol="0">
            <a:spAutoFit/>
          </a:bodyPr>
          <a:lstStyle/>
          <a:p>
            <a:r>
              <a:rPr lang="en-US" dirty="0"/>
              <a:t>“play-tee-hell-min-THIS”</a:t>
            </a:r>
          </a:p>
        </p:txBody>
      </p:sp>
    </p:spTree>
    <p:extLst>
      <p:ext uri="{BB962C8B-B14F-4D97-AF65-F5344CB8AC3E}">
        <p14:creationId xmlns:p14="http://schemas.microsoft.com/office/powerpoint/2010/main" val="3771199664"/>
      </p:ext>
    </p:extLst>
  </p:cSld>
  <p:clrMapOvr>
    <a:masterClrMapping/>
  </p:clrMapOvr>
  <p:extLst>
    <p:ext uri="{6950BFC3-D8DA-4A85-94F7-54DA5524770B}">
      <p188:commentRel xmlns:p188="http://schemas.microsoft.com/office/powerpoint/2018/8/main" r:id="rId2"/>
    </p:ext>
  </p:extLs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858C119-4EF0-B29E-AE5D-71A5C183BF4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11428"/>
            <a:ext cx="12192000" cy="6857999"/>
          </a:xfrm>
          <a:prstGeom prst="rect">
            <a:avLst/>
          </a:prstGeom>
        </p:spPr>
      </p:pic>
      <p:sp>
        <p:nvSpPr>
          <p:cNvPr id="2" name="Title 1">
            <a:extLst>
              <a:ext uri="{FF2B5EF4-FFF2-40B4-BE49-F238E27FC236}">
                <a16:creationId xmlns:a16="http://schemas.microsoft.com/office/drawing/2014/main" id="{02186D30-A924-C070-01FF-1B168AEC3F48}"/>
              </a:ext>
            </a:extLst>
          </p:cNvPr>
          <p:cNvSpPr>
            <a:spLocks noGrp="1"/>
          </p:cNvSpPr>
          <p:nvPr>
            <p:ph type="title"/>
          </p:nvPr>
        </p:nvSpPr>
        <p:spPr>
          <a:xfrm>
            <a:off x="838200" y="1327397"/>
            <a:ext cx="10515600" cy="526845"/>
          </a:xfrm>
        </p:spPr>
        <p:txBody>
          <a:bodyPr>
            <a:normAutofit fontScale="90000"/>
          </a:bodyPr>
          <a:lstStyle/>
          <a:p>
            <a:pPr algn="ctr"/>
            <a:r>
              <a:rPr lang="en-US" dirty="0"/>
              <a:t>Aquatic Worms</a:t>
            </a:r>
            <a:br>
              <a:rPr lang="en-US" dirty="0"/>
            </a:br>
            <a:r>
              <a:rPr lang="en-US" dirty="0"/>
              <a:t>Phyla: </a:t>
            </a:r>
            <a:r>
              <a:rPr lang="en-US" i="1" dirty="0"/>
              <a:t>Annelida</a:t>
            </a:r>
            <a:r>
              <a:rPr lang="en-US" dirty="0"/>
              <a:t>, </a:t>
            </a:r>
            <a:r>
              <a:rPr lang="en-US" i="1" dirty="0"/>
              <a:t>Nematoda</a:t>
            </a:r>
            <a:r>
              <a:rPr lang="en-US" dirty="0"/>
              <a:t>, </a:t>
            </a:r>
            <a:r>
              <a:rPr lang="en-US" i="1" dirty="0" err="1"/>
              <a:t>Nematomorpha</a:t>
            </a:r>
            <a:br>
              <a:rPr lang="en-US" dirty="0"/>
            </a:br>
            <a:endParaRPr lang="en-US" dirty="0"/>
          </a:p>
        </p:txBody>
      </p:sp>
      <p:sp>
        <p:nvSpPr>
          <p:cNvPr id="3" name="TextBox 2">
            <a:extLst>
              <a:ext uri="{FF2B5EF4-FFF2-40B4-BE49-F238E27FC236}">
                <a16:creationId xmlns:a16="http://schemas.microsoft.com/office/drawing/2014/main" id="{FFBD6E04-16A3-BC04-1F82-B4AD93B7FFDD}"/>
              </a:ext>
            </a:extLst>
          </p:cNvPr>
          <p:cNvSpPr txBox="1"/>
          <p:nvPr/>
        </p:nvSpPr>
        <p:spPr>
          <a:xfrm>
            <a:off x="765730" y="2105847"/>
            <a:ext cx="3324314" cy="1200329"/>
          </a:xfrm>
          <a:prstGeom prst="rect">
            <a:avLst/>
          </a:prstGeom>
          <a:noFill/>
          <a:ln>
            <a:solidFill>
              <a:schemeClr val="tx1"/>
            </a:solidFill>
          </a:ln>
        </p:spPr>
        <p:txBody>
          <a:bodyPr wrap="square" rtlCol="0">
            <a:spAutoFit/>
          </a:bodyPr>
          <a:lstStyle/>
          <a:p>
            <a:r>
              <a:rPr lang="en-US" dirty="0"/>
              <a:t>Segmented body</a:t>
            </a:r>
          </a:p>
          <a:p>
            <a:r>
              <a:rPr lang="en-US" dirty="0"/>
              <a:t>May have bristles</a:t>
            </a:r>
          </a:p>
          <a:p>
            <a:r>
              <a:rPr lang="en-US" dirty="0"/>
              <a:t>Ex: Tubifex Worms, Bristle Worms</a:t>
            </a:r>
          </a:p>
          <a:p>
            <a:endParaRPr lang="en-US" dirty="0"/>
          </a:p>
        </p:txBody>
      </p:sp>
      <p:sp>
        <p:nvSpPr>
          <p:cNvPr id="4" name="TextBox 3">
            <a:extLst>
              <a:ext uri="{FF2B5EF4-FFF2-40B4-BE49-F238E27FC236}">
                <a16:creationId xmlns:a16="http://schemas.microsoft.com/office/drawing/2014/main" id="{4FA9C325-D578-61DA-EB8D-EC4039D8F8B6}"/>
              </a:ext>
            </a:extLst>
          </p:cNvPr>
          <p:cNvSpPr txBox="1"/>
          <p:nvPr/>
        </p:nvSpPr>
        <p:spPr>
          <a:xfrm>
            <a:off x="4148246" y="4778227"/>
            <a:ext cx="4093436" cy="1200329"/>
          </a:xfrm>
          <a:prstGeom prst="rect">
            <a:avLst/>
          </a:prstGeom>
          <a:noFill/>
          <a:ln>
            <a:solidFill>
              <a:schemeClr val="tx1"/>
            </a:solidFill>
          </a:ln>
        </p:spPr>
        <p:txBody>
          <a:bodyPr wrap="square" rtlCol="0">
            <a:spAutoFit/>
          </a:bodyPr>
          <a:lstStyle/>
          <a:p>
            <a:r>
              <a:rPr lang="en-US" dirty="0"/>
              <a:t>Small, hair-like</a:t>
            </a:r>
          </a:p>
          <a:p>
            <a:r>
              <a:rPr lang="en-US" dirty="0"/>
              <a:t>Swims in “S” shape</a:t>
            </a:r>
          </a:p>
          <a:p>
            <a:r>
              <a:rPr lang="en-US" dirty="0"/>
              <a:t>May be parasitic</a:t>
            </a:r>
          </a:p>
          <a:p>
            <a:r>
              <a:rPr lang="en-US" dirty="0"/>
              <a:t>Ex: Nematode, Round Worms, Pin Worms</a:t>
            </a:r>
          </a:p>
        </p:txBody>
      </p:sp>
      <p:sp>
        <p:nvSpPr>
          <p:cNvPr id="5" name="TextBox 4">
            <a:extLst>
              <a:ext uri="{FF2B5EF4-FFF2-40B4-BE49-F238E27FC236}">
                <a16:creationId xmlns:a16="http://schemas.microsoft.com/office/drawing/2014/main" id="{44D7A5A1-00B6-1C53-6EC5-9A54194B18AF}"/>
              </a:ext>
            </a:extLst>
          </p:cNvPr>
          <p:cNvSpPr txBox="1"/>
          <p:nvPr/>
        </p:nvSpPr>
        <p:spPr>
          <a:xfrm>
            <a:off x="8824685" y="2777852"/>
            <a:ext cx="2442673" cy="923330"/>
          </a:xfrm>
          <a:prstGeom prst="rect">
            <a:avLst/>
          </a:prstGeom>
          <a:noFill/>
          <a:ln>
            <a:solidFill>
              <a:schemeClr val="tx1"/>
            </a:solidFill>
          </a:ln>
        </p:spPr>
        <p:txBody>
          <a:bodyPr wrap="square" rtlCol="0">
            <a:spAutoFit/>
          </a:bodyPr>
          <a:lstStyle/>
          <a:p>
            <a:r>
              <a:rPr lang="en-US" dirty="0"/>
              <a:t>Very long, &gt;2 feet</a:t>
            </a:r>
          </a:p>
          <a:p>
            <a:r>
              <a:rPr lang="en-US" dirty="0"/>
              <a:t>Parasitize insects</a:t>
            </a:r>
          </a:p>
          <a:p>
            <a:r>
              <a:rPr lang="en-US" dirty="0"/>
              <a:t>Ex: Horsehair Worms</a:t>
            </a:r>
          </a:p>
        </p:txBody>
      </p:sp>
      <p:pic>
        <p:nvPicPr>
          <p:cNvPr id="7" name="Picture 6">
            <a:extLst>
              <a:ext uri="{FF2B5EF4-FFF2-40B4-BE49-F238E27FC236}">
                <a16:creationId xmlns:a16="http://schemas.microsoft.com/office/drawing/2014/main" id="{C2A6BC6A-E255-2C1B-F48A-405D979BEAD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65730" y="3440428"/>
            <a:ext cx="2599843" cy="1041207"/>
          </a:xfrm>
          <a:prstGeom prst="rect">
            <a:avLst/>
          </a:prstGeom>
        </p:spPr>
      </p:pic>
      <p:pic>
        <p:nvPicPr>
          <p:cNvPr id="8" name="Picture 7">
            <a:extLst>
              <a:ext uri="{FF2B5EF4-FFF2-40B4-BE49-F238E27FC236}">
                <a16:creationId xmlns:a16="http://schemas.microsoft.com/office/drawing/2014/main" id="{8BF8F0A5-CB8D-DD4D-0558-18A1B88A07C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65730" y="4615887"/>
            <a:ext cx="2246833" cy="1867680"/>
          </a:xfrm>
          <a:prstGeom prst="rect">
            <a:avLst/>
          </a:prstGeom>
        </p:spPr>
      </p:pic>
      <p:pic>
        <p:nvPicPr>
          <p:cNvPr id="9" name="Picture 8">
            <a:extLst>
              <a:ext uri="{FF2B5EF4-FFF2-40B4-BE49-F238E27FC236}">
                <a16:creationId xmlns:a16="http://schemas.microsoft.com/office/drawing/2014/main" id="{5D1C1F10-0CD8-85C8-DF0B-C62FF68C5E95}"/>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752433" y="2908108"/>
            <a:ext cx="2885061" cy="1731769"/>
          </a:xfrm>
          <a:prstGeom prst="rect">
            <a:avLst/>
          </a:prstGeom>
        </p:spPr>
      </p:pic>
      <p:pic>
        <p:nvPicPr>
          <p:cNvPr id="10" name="Picture 9">
            <a:extLst>
              <a:ext uri="{FF2B5EF4-FFF2-40B4-BE49-F238E27FC236}">
                <a16:creationId xmlns:a16="http://schemas.microsoft.com/office/drawing/2014/main" id="{BC485F91-40D4-598D-9B0E-DBF0FCF29772}"/>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9142508" y="3853706"/>
            <a:ext cx="2124850" cy="2124850"/>
          </a:xfrm>
          <a:prstGeom prst="rect">
            <a:avLst/>
          </a:prstGeom>
        </p:spPr>
      </p:pic>
      <p:cxnSp>
        <p:nvCxnSpPr>
          <p:cNvPr id="12" name="Straight Arrow Connector 11">
            <a:extLst>
              <a:ext uri="{FF2B5EF4-FFF2-40B4-BE49-F238E27FC236}">
                <a16:creationId xmlns:a16="http://schemas.microsoft.com/office/drawing/2014/main" id="{1A2A43D4-A6A5-198D-64D3-4D6078725513}"/>
              </a:ext>
            </a:extLst>
          </p:cNvPr>
          <p:cNvCxnSpPr>
            <a:cxnSpLocks/>
          </p:cNvCxnSpPr>
          <p:nvPr/>
        </p:nvCxnSpPr>
        <p:spPr>
          <a:xfrm flipH="1">
            <a:off x="3037425" y="1846278"/>
            <a:ext cx="675998" cy="45809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a:extLst>
              <a:ext uri="{FF2B5EF4-FFF2-40B4-BE49-F238E27FC236}">
                <a16:creationId xmlns:a16="http://schemas.microsoft.com/office/drawing/2014/main" id="{C749AC29-32B8-29ED-7E0E-5AA79582FC2D}"/>
              </a:ext>
            </a:extLst>
          </p:cNvPr>
          <p:cNvCxnSpPr>
            <a:cxnSpLocks/>
            <a:stCxn id="2" idx="2"/>
          </p:cNvCxnSpPr>
          <p:nvPr/>
        </p:nvCxnSpPr>
        <p:spPr>
          <a:xfrm>
            <a:off x="6096000" y="1854242"/>
            <a:ext cx="0" cy="9153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4AE0F594-5F51-40A2-7910-A918E7095E9B}"/>
              </a:ext>
            </a:extLst>
          </p:cNvPr>
          <p:cNvCxnSpPr>
            <a:cxnSpLocks/>
          </p:cNvCxnSpPr>
          <p:nvPr/>
        </p:nvCxnSpPr>
        <p:spPr>
          <a:xfrm>
            <a:off x="8973680" y="1846278"/>
            <a:ext cx="684670" cy="77905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7" name="TextBox 16">
            <a:extLst>
              <a:ext uri="{FF2B5EF4-FFF2-40B4-BE49-F238E27FC236}">
                <a16:creationId xmlns:a16="http://schemas.microsoft.com/office/drawing/2014/main" id="{A9F53282-1AAA-1009-784D-F4C1238461FF}"/>
              </a:ext>
            </a:extLst>
          </p:cNvPr>
          <p:cNvSpPr txBox="1"/>
          <p:nvPr/>
        </p:nvSpPr>
        <p:spPr>
          <a:xfrm>
            <a:off x="4745764" y="6298901"/>
            <a:ext cx="2700471" cy="369332"/>
          </a:xfrm>
          <a:prstGeom prst="rect">
            <a:avLst/>
          </a:prstGeom>
          <a:noFill/>
          <a:ln>
            <a:solidFill>
              <a:schemeClr val="tx1"/>
            </a:solidFill>
          </a:ln>
        </p:spPr>
        <p:txBody>
          <a:bodyPr wrap="square" rtlCol="0">
            <a:spAutoFit/>
          </a:bodyPr>
          <a:lstStyle/>
          <a:p>
            <a:pPr algn="ctr"/>
            <a:r>
              <a:rPr lang="en-US" dirty="0"/>
              <a:t>*Usually pollution tolerant</a:t>
            </a:r>
          </a:p>
        </p:txBody>
      </p:sp>
    </p:spTree>
    <p:extLst>
      <p:ext uri="{BB962C8B-B14F-4D97-AF65-F5344CB8AC3E}">
        <p14:creationId xmlns:p14="http://schemas.microsoft.com/office/powerpoint/2010/main" val="2126073279"/>
      </p:ext>
    </p:extLst>
  </p:cSld>
  <p:clrMapOvr>
    <a:masterClrMapping/>
  </p:clrMapOvr>
  <p:transition spd="med"/>
  <p:extLst>
    <p:ext uri="{6950BFC3-D8DA-4A85-94F7-54DA5524770B}">
      <p188:commentRel xmlns:p188="http://schemas.microsoft.com/office/powerpoint/2018/8/main" r:id="rId3"/>
    </p:ext>
  </p:extLs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94BC6E4-571C-AC30-AA38-6924C3B1CBC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E85CE83B-F7C9-B7A7-0299-8D4E05A9A949}"/>
              </a:ext>
            </a:extLst>
          </p:cNvPr>
          <p:cNvSpPr>
            <a:spLocks noGrp="1"/>
          </p:cNvSpPr>
          <p:nvPr>
            <p:ph type="title"/>
          </p:nvPr>
        </p:nvSpPr>
        <p:spPr>
          <a:xfrm>
            <a:off x="838200" y="811530"/>
            <a:ext cx="10515600" cy="1017270"/>
          </a:xfrm>
        </p:spPr>
        <p:txBody>
          <a:bodyPr>
            <a:normAutofit fontScale="90000"/>
          </a:bodyPr>
          <a:lstStyle/>
          <a:p>
            <a:pPr algn="ctr"/>
            <a:r>
              <a:rPr lang="en-US" dirty="0"/>
              <a:t>Class: </a:t>
            </a:r>
            <a:r>
              <a:rPr lang="en-US" i="1" dirty="0"/>
              <a:t>Bivalvia</a:t>
            </a:r>
            <a:br>
              <a:rPr lang="en-US" dirty="0"/>
            </a:br>
            <a:r>
              <a:rPr lang="en-US" dirty="0"/>
              <a:t>Order: </a:t>
            </a:r>
            <a:r>
              <a:rPr lang="en-US" i="1" dirty="0" err="1"/>
              <a:t>Unionoida</a:t>
            </a:r>
            <a:endParaRPr lang="en-US" i="1" dirty="0"/>
          </a:p>
        </p:txBody>
      </p:sp>
      <p:sp>
        <p:nvSpPr>
          <p:cNvPr id="3" name="Content Placeholder 2">
            <a:extLst>
              <a:ext uri="{FF2B5EF4-FFF2-40B4-BE49-F238E27FC236}">
                <a16:creationId xmlns:a16="http://schemas.microsoft.com/office/drawing/2014/main" id="{668C8DB1-2A46-9159-C39A-F854C4F0FE41}"/>
              </a:ext>
            </a:extLst>
          </p:cNvPr>
          <p:cNvSpPr>
            <a:spLocks noGrp="1"/>
          </p:cNvSpPr>
          <p:nvPr>
            <p:ph idx="1"/>
          </p:nvPr>
        </p:nvSpPr>
        <p:spPr>
          <a:xfrm>
            <a:off x="838200" y="2000249"/>
            <a:ext cx="6740291" cy="4176713"/>
          </a:xfrm>
        </p:spPr>
        <p:txBody>
          <a:bodyPr/>
          <a:lstStyle/>
          <a:p>
            <a:r>
              <a:rPr lang="en-US" dirty="0"/>
              <a:t>Largest order of freshwater mussels</a:t>
            </a:r>
          </a:p>
          <a:p>
            <a:r>
              <a:rPr lang="en-US" dirty="0"/>
              <a:t>Larvae (glochidia) parasitize fish in life cycle</a:t>
            </a:r>
          </a:p>
          <a:p>
            <a:pPr lvl="1"/>
            <a:r>
              <a:rPr lang="en-US" dirty="0"/>
              <a:t>Mostly used for dispersal, not nutrition</a:t>
            </a:r>
          </a:p>
          <a:p>
            <a:r>
              <a:rPr lang="en-US" dirty="0"/>
              <a:t>Filter feeder</a:t>
            </a:r>
          </a:p>
          <a:p>
            <a:pPr lvl="1"/>
            <a:r>
              <a:rPr lang="en-US" dirty="0"/>
              <a:t>2 siphons create one-way flow, cilia capture algae, bacteria &amp; detritus </a:t>
            </a:r>
          </a:p>
          <a:p>
            <a:r>
              <a:rPr lang="en-US" dirty="0"/>
              <a:t>Endangered or species of concern</a:t>
            </a:r>
          </a:p>
          <a:p>
            <a:endParaRPr lang="en-US" dirty="0"/>
          </a:p>
        </p:txBody>
      </p:sp>
      <p:pic>
        <p:nvPicPr>
          <p:cNvPr id="5" name="Picture 4">
            <a:extLst>
              <a:ext uri="{FF2B5EF4-FFF2-40B4-BE49-F238E27FC236}">
                <a16:creationId xmlns:a16="http://schemas.microsoft.com/office/drawing/2014/main" id="{BD5467AF-8D88-0FF3-D4A2-C5DBD4D1317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7580624" y="2227372"/>
            <a:ext cx="3771045" cy="3592830"/>
          </a:xfrm>
          <a:prstGeom prst="rect">
            <a:avLst/>
          </a:prstGeom>
        </p:spPr>
      </p:pic>
    </p:spTree>
    <p:extLst>
      <p:ext uri="{BB962C8B-B14F-4D97-AF65-F5344CB8AC3E}">
        <p14:creationId xmlns:p14="http://schemas.microsoft.com/office/powerpoint/2010/main" val="183039277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3B37A45-DE61-795E-963A-64258B032EA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E85CE83B-F7C9-B7A7-0299-8D4E05A9A949}"/>
              </a:ext>
            </a:extLst>
          </p:cNvPr>
          <p:cNvSpPr>
            <a:spLocks noGrp="1"/>
          </p:cNvSpPr>
          <p:nvPr>
            <p:ph type="title"/>
          </p:nvPr>
        </p:nvSpPr>
        <p:spPr>
          <a:xfrm>
            <a:off x="838200" y="873151"/>
            <a:ext cx="10515600" cy="1049972"/>
          </a:xfrm>
        </p:spPr>
        <p:txBody>
          <a:bodyPr>
            <a:normAutofit fontScale="90000"/>
          </a:bodyPr>
          <a:lstStyle/>
          <a:p>
            <a:pPr algn="ctr"/>
            <a:r>
              <a:rPr lang="en-US" dirty="0"/>
              <a:t>Class: </a:t>
            </a:r>
            <a:r>
              <a:rPr lang="en-US" i="1" dirty="0"/>
              <a:t>Bivalvia</a:t>
            </a:r>
            <a:br>
              <a:rPr lang="en-US" dirty="0"/>
            </a:br>
            <a:r>
              <a:rPr lang="en-US" dirty="0"/>
              <a:t>Order: </a:t>
            </a:r>
            <a:r>
              <a:rPr lang="en-US" i="1" dirty="0"/>
              <a:t>Sphaeriidae</a:t>
            </a:r>
          </a:p>
        </p:txBody>
      </p:sp>
      <p:sp>
        <p:nvSpPr>
          <p:cNvPr id="3" name="Content Placeholder 2">
            <a:extLst>
              <a:ext uri="{FF2B5EF4-FFF2-40B4-BE49-F238E27FC236}">
                <a16:creationId xmlns:a16="http://schemas.microsoft.com/office/drawing/2014/main" id="{668C8DB1-2A46-9159-C39A-F854C4F0FE41}"/>
              </a:ext>
            </a:extLst>
          </p:cNvPr>
          <p:cNvSpPr>
            <a:spLocks noGrp="1"/>
          </p:cNvSpPr>
          <p:nvPr>
            <p:ph idx="1"/>
          </p:nvPr>
        </p:nvSpPr>
        <p:spPr>
          <a:xfrm>
            <a:off x="838199" y="2283617"/>
            <a:ext cx="7699131" cy="4048603"/>
          </a:xfrm>
        </p:spPr>
        <p:txBody>
          <a:bodyPr>
            <a:normAutofit/>
          </a:bodyPr>
          <a:lstStyle/>
          <a:p>
            <a:r>
              <a:rPr lang="en-US" dirty="0"/>
              <a:t>Pea Clams or Fingernail Clams</a:t>
            </a:r>
          </a:p>
          <a:p>
            <a:r>
              <a:rPr lang="en-US" dirty="0"/>
              <a:t>German </a:t>
            </a:r>
            <a:r>
              <a:rPr lang="en-US" i="1" dirty="0" err="1"/>
              <a:t>klamma</a:t>
            </a:r>
            <a:r>
              <a:rPr lang="en-US" i="1" dirty="0"/>
              <a:t> = </a:t>
            </a:r>
            <a:r>
              <a:rPr lang="en-US" dirty="0"/>
              <a:t>constriction, Old English </a:t>
            </a:r>
            <a:r>
              <a:rPr lang="en-US" i="1" dirty="0" err="1"/>
              <a:t>clamm</a:t>
            </a:r>
            <a:r>
              <a:rPr lang="en-US" dirty="0"/>
              <a:t> = to bond</a:t>
            </a:r>
          </a:p>
          <a:p>
            <a:pPr lvl="1"/>
            <a:r>
              <a:rPr lang="en-US" dirty="0"/>
              <a:t>References how strong the shells remain closed</a:t>
            </a:r>
          </a:p>
          <a:p>
            <a:r>
              <a:rPr lang="en-US" dirty="0"/>
              <a:t>Juveniles not parasitic, instead released as miniature version of adult</a:t>
            </a:r>
          </a:p>
          <a:p>
            <a:r>
              <a:rPr lang="en-US" dirty="0"/>
              <a:t>Smallest adult size of bivalves, but largest offspring (¼ size of adult)</a:t>
            </a:r>
          </a:p>
          <a:p>
            <a:pPr lvl="1"/>
            <a:r>
              <a:rPr lang="en-US" dirty="0"/>
              <a:t> &lt; 200 offspring released compared to mussel’s millions</a:t>
            </a:r>
          </a:p>
        </p:txBody>
      </p:sp>
      <p:pic>
        <p:nvPicPr>
          <p:cNvPr id="6" name="Picture 5">
            <a:extLst>
              <a:ext uri="{FF2B5EF4-FFF2-40B4-BE49-F238E27FC236}">
                <a16:creationId xmlns:a16="http://schemas.microsoft.com/office/drawing/2014/main" id="{7D683372-57AD-825D-46EA-8053C4B257F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836228" y="2488459"/>
            <a:ext cx="3958025" cy="2802626"/>
          </a:xfrm>
          <a:prstGeom prst="rect">
            <a:avLst/>
          </a:prstGeom>
        </p:spPr>
      </p:pic>
      <p:sp>
        <p:nvSpPr>
          <p:cNvPr id="7" name="TextBox 6">
            <a:extLst>
              <a:ext uri="{FF2B5EF4-FFF2-40B4-BE49-F238E27FC236}">
                <a16:creationId xmlns:a16="http://schemas.microsoft.com/office/drawing/2014/main" id="{40AD4839-52D3-487F-3F5E-1E84013D746F}"/>
              </a:ext>
            </a:extLst>
          </p:cNvPr>
          <p:cNvSpPr txBox="1"/>
          <p:nvPr/>
        </p:nvSpPr>
        <p:spPr>
          <a:xfrm>
            <a:off x="5811455" y="1836459"/>
            <a:ext cx="1944763" cy="369332"/>
          </a:xfrm>
          <a:prstGeom prst="rect">
            <a:avLst/>
          </a:prstGeom>
          <a:noFill/>
        </p:spPr>
        <p:txBody>
          <a:bodyPr wrap="none" rtlCol="0">
            <a:spAutoFit/>
          </a:bodyPr>
          <a:lstStyle/>
          <a:p>
            <a:r>
              <a:rPr lang="en-US" dirty="0"/>
              <a:t>“SPHERE-ah-</a:t>
            </a:r>
            <a:r>
              <a:rPr lang="en-US" dirty="0" err="1"/>
              <a:t>i</a:t>
            </a:r>
            <a:r>
              <a:rPr lang="en-US" dirty="0"/>
              <a:t>-dee”</a:t>
            </a:r>
          </a:p>
        </p:txBody>
      </p:sp>
    </p:spTree>
    <p:extLst>
      <p:ext uri="{BB962C8B-B14F-4D97-AF65-F5344CB8AC3E}">
        <p14:creationId xmlns:p14="http://schemas.microsoft.com/office/powerpoint/2010/main" val="376746734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B2F8C44-4EE8-396B-62B0-23377724AF3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963" y="72364"/>
            <a:ext cx="12192000" cy="6857999"/>
          </a:xfrm>
          <a:prstGeom prst="rect">
            <a:avLst/>
          </a:prstGeom>
        </p:spPr>
      </p:pic>
      <p:sp>
        <p:nvSpPr>
          <p:cNvPr id="2" name="Title 1">
            <a:extLst>
              <a:ext uri="{FF2B5EF4-FFF2-40B4-BE49-F238E27FC236}">
                <a16:creationId xmlns:a16="http://schemas.microsoft.com/office/drawing/2014/main" id="{6B26C643-4AB3-442E-EE42-DF8C9DA4F258}"/>
              </a:ext>
            </a:extLst>
          </p:cNvPr>
          <p:cNvSpPr>
            <a:spLocks noGrp="1"/>
          </p:cNvSpPr>
          <p:nvPr>
            <p:ph type="title"/>
          </p:nvPr>
        </p:nvSpPr>
        <p:spPr>
          <a:xfrm>
            <a:off x="838200" y="833495"/>
            <a:ext cx="10515600" cy="1037721"/>
          </a:xfrm>
        </p:spPr>
        <p:txBody>
          <a:bodyPr>
            <a:normAutofit fontScale="90000"/>
          </a:bodyPr>
          <a:lstStyle/>
          <a:p>
            <a:pPr algn="ctr"/>
            <a:r>
              <a:rPr lang="en-US" dirty="0"/>
              <a:t>Class: </a:t>
            </a:r>
            <a:r>
              <a:rPr lang="en-US" i="1" dirty="0"/>
              <a:t>Bivalvia</a:t>
            </a:r>
            <a:br>
              <a:rPr lang="en-US" dirty="0"/>
            </a:br>
            <a:r>
              <a:rPr lang="en-US" dirty="0"/>
              <a:t>Order: </a:t>
            </a:r>
            <a:r>
              <a:rPr lang="en-US" i="1" dirty="0" err="1"/>
              <a:t>Veneroida</a:t>
            </a:r>
            <a:endParaRPr lang="en-US" i="1" dirty="0"/>
          </a:p>
        </p:txBody>
      </p:sp>
      <p:sp>
        <p:nvSpPr>
          <p:cNvPr id="3" name="Content Placeholder 2">
            <a:extLst>
              <a:ext uri="{FF2B5EF4-FFF2-40B4-BE49-F238E27FC236}">
                <a16:creationId xmlns:a16="http://schemas.microsoft.com/office/drawing/2014/main" id="{64F0B8A5-D961-3F8A-798A-6D70089C25BC}"/>
              </a:ext>
            </a:extLst>
          </p:cNvPr>
          <p:cNvSpPr>
            <a:spLocks noGrp="1"/>
          </p:cNvSpPr>
          <p:nvPr>
            <p:ph idx="1"/>
          </p:nvPr>
        </p:nvSpPr>
        <p:spPr>
          <a:xfrm>
            <a:off x="838200" y="2094310"/>
            <a:ext cx="10515600" cy="3947715"/>
          </a:xfrm>
        </p:spPr>
        <p:txBody>
          <a:bodyPr/>
          <a:lstStyle/>
          <a:p>
            <a:r>
              <a:rPr lang="en-US" dirty="0"/>
              <a:t>Family </a:t>
            </a:r>
            <a:r>
              <a:rPr lang="en-US" i="1" dirty="0" err="1"/>
              <a:t>Corbiculidae</a:t>
            </a:r>
            <a:r>
              <a:rPr lang="en-US" dirty="0"/>
              <a:t>,</a:t>
            </a:r>
            <a:r>
              <a:rPr lang="en-US" i="1" dirty="0"/>
              <a:t> </a:t>
            </a:r>
            <a:r>
              <a:rPr lang="en-US" dirty="0"/>
              <a:t>Asian Clam (invasive)</a:t>
            </a:r>
          </a:p>
          <a:p>
            <a:pPr lvl="1"/>
            <a:r>
              <a:rPr lang="en-US" dirty="0"/>
              <a:t>Millions of non-parasitic young released into current</a:t>
            </a:r>
          </a:p>
          <a:p>
            <a:pPr lvl="1"/>
            <a:endParaRPr lang="en-US" dirty="0"/>
          </a:p>
          <a:p>
            <a:r>
              <a:rPr lang="en-US" dirty="0"/>
              <a:t>Family </a:t>
            </a:r>
            <a:r>
              <a:rPr lang="en-US" i="1" dirty="0" err="1"/>
              <a:t>Dreisseniidae</a:t>
            </a:r>
            <a:r>
              <a:rPr lang="en-US" dirty="0"/>
              <a:t>, Zebra Mussel (invasive)</a:t>
            </a:r>
          </a:p>
          <a:p>
            <a:pPr lvl="1"/>
            <a:r>
              <a:rPr lang="en-US" dirty="0"/>
              <a:t>Clinger (other bivalves are burrowers)</a:t>
            </a:r>
          </a:p>
          <a:p>
            <a:pPr lvl="1"/>
            <a:r>
              <a:rPr lang="en-US" dirty="0"/>
              <a:t>Up to 1 million free-swimming larvae (</a:t>
            </a:r>
            <a:r>
              <a:rPr lang="en-US" dirty="0" err="1"/>
              <a:t>veligers</a:t>
            </a:r>
            <a:r>
              <a:rPr lang="en-US" dirty="0"/>
              <a:t>) released, disperse widely</a:t>
            </a:r>
          </a:p>
        </p:txBody>
      </p:sp>
      <p:pic>
        <p:nvPicPr>
          <p:cNvPr id="5" name="Picture 4">
            <a:extLst>
              <a:ext uri="{FF2B5EF4-FFF2-40B4-BE49-F238E27FC236}">
                <a16:creationId xmlns:a16="http://schemas.microsoft.com/office/drawing/2014/main" id="{61D5F1C2-5857-6015-5A56-45E23B0B7A3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358766" y="1724978"/>
            <a:ext cx="3394839" cy="1973161"/>
          </a:xfrm>
          <a:prstGeom prst="rect">
            <a:avLst/>
          </a:prstGeom>
        </p:spPr>
      </p:pic>
      <p:pic>
        <p:nvPicPr>
          <p:cNvPr id="6" name="Picture 5">
            <a:extLst>
              <a:ext uri="{FF2B5EF4-FFF2-40B4-BE49-F238E27FC236}">
                <a16:creationId xmlns:a16="http://schemas.microsoft.com/office/drawing/2014/main" id="{29A90211-0090-F088-CAE2-A98ED74AE64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77339" y="4690571"/>
            <a:ext cx="2814537" cy="2014237"/>
          </a:xfrm>
          <a:prstGeom prst="rect">
            <a:avLst/>
          </a:prstGeom>
        </p:spPr>
      </p:pic>
      <p:sp>
        <p:nvSpPr>
          <p:cNvPr id="4" name="TextBox 3">
            <a:extLst>
              <a:ext uri="{FF2B5EF4-FFF2-40B4-BE49-F238E27FC236}">
                <a16:creationId xmlns:a16="http://schemas.microsoft.com/office/drawing/2014/main" id="{BF5640F6-3DEA-76AE-2EE9-239EF7828B9F}"/>
              </a:ext>
            </a:extLst>
          </p:cNvPr>
          <p:cNvSpPr txBox="1"/>
          <p:nvPr/>
        </p:nvSpPr>
        <p:spPr>
          <a:xfrm>
            <a:off x="5970270" y="1724978"/>
            <a:ext cx="1708481" cy="369332"/>
          </a:xfrm>
          <a:prstGeom prst="rect">
            <a:avLst/>
          </a:prstGeom>
          <a:noFill/>
        </p:spPr>
        <p:txBody>
          <a:bodyPr wrap="none" rtlCol="0">
            <a:spAutoFit/>
          </a:bodyPr>
          <a:lstStyle/>
          <a:p>
            <a:r>
              <a:rPr lang="en-US" dirty="0"/>
              <a:t>“</a:t>
            </a:r>
            <a:r>
              <a:rPr lang="en-US" dirty="0" err="1"/>
              <a:t>ven</a:t>
            </a:r>
            <a:r>
              <a:rPr lang="en-US" dirty="0"/>
              <a:t>-er-OID-ah”</a:t>
            </a:r>
          </a:p>
        </p:txBody>
      </p:sp>
      <p:sp>
        <p:nvSpPr>
          <p:cNvPr id="7" name="TextBox 6">
            <a:extLst>
              <a:ext uri="{FF2B5EF4-FFF2-40B4-BE49-F238E27FC236}">
                <a16:creationId xmlns:a16="http://schemas.microsoft.com/office/drawing/2014/main" id="{3B0F9BBD-4999-0E79-3F59-69733344DBB4}"/>
              </a:ext>
            </a:extLst>
          </p:cNvPr>
          <p:cNvSpPr txBox="1"/>
          <p:nvPr/>
        </p:nvSpPr>
        <p:spPr>
          <a:xfrm>
            <a:off x="2019825" y="1798098"/>
            <a:ext cx="2175980" cy="369332"/>
          </a:xfrm>
          <a:prstGeom prst="rect">
            <a:avLst/>
          </a:prstGeom>
          <a:noFill/>
        </p:spPr>
        <p:txBody>
          <a:bodyPr wrap="none" rtlCol="0">
            <a:spAutoFit/>
          </a:bodyPr>
          <a:lstStyle/>
          <a:p>
            <a:r>
              <a:rPr lang="en-US" dirty="0"/>
              <a:t>“core-</a:t>
            </a:r>
            <a:r>
              <a:rPr lang="en-US" dirty="0" err="1"/>
              <a:t>bik</a:t>
            </a:r>
            <a:r>
              <a:rPr lang="en-US" dirty="0"/>
              <a:t>-CUE-li-dee”</a:t>
            </a:r>
          </a:p>
        </p:txBody>
      </p:sp>
      <p:sp>
        <p:nvSpPr>
          <p:cNvPr id="8" name="TextBox 7">
            <a:extLst>
              <a:ext uri="{FF2B5EF4-FFF2-40B4-BE49-F238E27FC236}">
                <a16:creationId xmlns:a16="http://schemas.microsoft.com/office/drawing/2014/main" id="{3BC12056-A508-E2FA-5D62-AC7B669404C9}"/>
              </a:ext>
            </a:extLst>
          </p:cNvPr>
          <p:cNvSpPr txBox="1"/>
          <p:nvPr/>
        </p:nvSpPr>
        <p:spPr>
          <a:xfrm>
            <a:off x="2135814" y="3132032"/>
            <a:ext cx="2145972" cy="369332"/>
          </a:xfrm>
          <a:prstGeom prst="rect">
            <a:avLst/>
          </a:prstGeom>
          <a:noFill/>
        </p:spPr>
        <p:txBody>
          <a:bodyPr wrap="none" rtlCol="0">
            <a:spAutoFit/>
          </a:bodyPr>
          <a:lstStyle/>
          <a:p>
            <a:r>
              <a:rPr lang="en-US" dirty="0"/>
              <a:t>“drays-SEN-ah-</a:t>
            </a:r>
            <a:r>
              <a:rPr lang="en-US" dirty="0" err="1"/>
              <a:t>i</a:t>
            </a:r>
            <a:r>
              <a:rPr lang="en-US" dirty="0"/>
              <a:t>-dee”</a:t>
            </a:r>
          </a:p>
        </p:txBody>
      </p:sp>
    </p:spTree>
    <p:extLst>
      <p:ext uri="{BB962C8B-B14F-4D97-AF65-F5344CB8AC3E}">
        <p14:creationId xmlns:p14="http://schemas.microsoft.com/office/powerpoint/2010/main" val="1890212595"/>
      </p:ext>
    </p:extLst>
  </p:cSld>
  <p:clrMapOvr>
    <a:masterClrMapping/>
  </p:clrMapOvr>
  <p:extLst>
    <p:ext uri="{6950BFC3-D8DA-4A85-94F7-54DA5524770B}">
      <p188:commentRel xmlns:p188="http://schemas.microsoft.com/office/powerpoint/2018/8/main" r:id="rId3"/>
    </p:ext>
  </p:extLs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1E1C67-62DA-17C5-0F9C-2AFF8E8B8D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BC0F3657-3AD4-6C44-7623-961F2B468AF7}"/>
              </a:ext>
            </a:extLst>
          </p:cNvPr>
          <p:cNvSpPr>
            <a:spLocks noGrp="1"/>
          </p:cNvSpPr>
          <p:nvPr>
            <p:ph type="title"/>
          </p:nvPr>
        </p:nvSpPr>
        <p:spPr>
          <a:xfrm>
            <a:off x="1021080" y="646160"/>
            <a:ext cx="6146494" cy="846730"/>
          </a:xfrm>
        </p:spPr>
        <p:txBody>
          <a:bodyPr/>
          <a:lstStyle/>
          <a:p>
            <a:pPr algn="ctr"/>
            <a:r>
              <a:rPr lang="en-US" dirty="0"/>
              <a:t>Pollution Tolerance</a:t>
            </a:r>
          </a:p>
        </p:txBody>
      </p:sp>
      <p:pic>
        <p:nvPicPr>
          <p:cNvPr id="5" name="Content Placeholder 4" descr="A close-up of a chart&#10;&#10;Description automatically generated">
            <a:extLst>
              <a:ext uri="{FF2B5EF4-FFF2-40B4-BE49-F238E27FC236}">
                <a16:creationId xmlns:a16="http://schemas.microsoft.com/office/drawing/2014/main" id="{4956BB1B-F67A-78FA-2F0A-81EFDE239D77}"/>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6621137" y="-3512"/>
            <a:ext cx="5570863" cy="6825719"/>
          </a:xfrm>
        </p:spPr>
      </p:pic>
      <p:sp>
        <p:nvSpPr>
          <p:cNvPr id="7" name="Content Placeholder 2">
            <a:extLst>
              <a:ext uri="{FF2B5EF4-FFF2-40B4-BE49-F238E27FC236}">
                <a16:creationId xmlns:a16="http://schemas.microsoft.com/office/drawing/2014/main" id="{F69BBCE6-C7B5-DB0F-EAEE-87C4D132F4BA}"/>
              </a:ext>
            </a:extLst>
          </p:cNvPr>
          <p:cNvSpPr txBox="1">
            <a:spLocks/>
          </p:cNvSpPr>
          <p:nvPr/>
        </p:nvSpPr>
        <p:spPr>
          <a:xfrm>
            <a:off x="838200" y="1640792"/>
            <a:ext cx="6146494" cy="42225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Indicate pollution levels by presence or absence of sensitive species</a:t>
            </a:r>
          </a:p>
          <a:p>
            <a:r>
              <a:rPr lang="en-US" dirty="0"/>
              <a:t>Tolerance can vary among regions within the same species</a:t>
            </a:r>
          </a:p>
          <a:p>
            <a:r>
              <a:rPr lang="en-US" dirty="0"/>
              <a:t>Tolerance may vary within large orders</a:t>
            </a:r>
          </a:p>
          <a:p>
            <a:r>
              <a:rPr lang="en-US" dirty="0"/>
              <a:t>Biodiversity is key to stream health</a:t>
            </a:r>
          </a:p>
          <a:p>
            <a:endParaRPr lang="en-US" dirty="0"/>
          </a:p>
        </p:txBody>
      </p:sp>
    </p:spTree>
    <p:extLst>
      <p:ext uri="{BB962C8B-B14F-4D97-AF65-F5344CB8AC3E}">
        <p14:creationId xmlns:p14="http://schemas.microsoft.com/office/powerpoint/2010/main" val="345785683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D824C5-60E1-EFA2-BACF-79A8A4902B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75" name="Tips for diving into ID"/>
          <p:cNvSpPr txBox="1">
            <a:spLocks noGrp="1"/>
          </p:cNvSpPr>
          <p:nvPr>
            <p:ph type="title"/>
          </p:nvPr>
        </p:nvSpPr>
        <p:spPr>
          <a:xfrm>
            <a:off x="1875559" y="765809"/>
            <a:ext cx="8440881" cy="734021"/>
          </a:xfrm>
          <a:prstGeom prst="rect">
            <a:avLst/>
          </a:prstGeom>
        </p:spPr>
        <p:txBody>
          <a:bodyPr>
            <a:normAutofit fontScale="90000"/>
          </a:bodyPr>
          <a:lstStyle>
            <a:lvl1pPr algn="ctr">
              <a:defRPr sz="6000"/>
            </a:lvl1pPr>
          </a:lstStyle>
          <a:p>
            <a:r>
              <a:rPr dirty="0"/>
              <a:t>Tips for diving into ID</a:t>
            </a:r>
          </a:p>
        </p:txBody>
      </p:sp>
      <p:sp>
        <p:nvSpPr>
          <p:cNvPr id="276" name="Start with characteristic features (morphology)…"/>
          <p:cNvSpPr txBox="1"/>
          <p:nvPr/>
        </p:nvSpPr>
        <p:spPr>
          <a:xfrm>
            <a:off x="1920748" y="1499831"/>
            <a:ext cx="8350504" cy="44284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35719" tIns="35719" rIns="35719" bIns="35719" anchor="ctr">
            <a:spAutoFit/>
          </a:bodyPr>
          <a:lstStyle/>
          <a:p>
            <a:pPr marL="334851" indent="-334851">
              <a:spcAft>
                <a:spcPts val="422"/>
              </a:spcAft>
              <a:buSzPct val="100000"/>
              <a:buAutoNum type="arabicPeriod"/>
              <a:defRPr sz="3600" b="0">
                <a:latin typeface="Helvetica"/>
                <a:ea typeface="Helvetica"/>
                <a:cs typeface="Helvetica"/>
                <a:sym typeface="Helvetica"/>
              </a:defRPr>
            </a:pPr>
            <a:r>
              <a:rPr sz="2531" dirty="0"/>
              <a:t>Start with characteristic features (morphology)</a:t>
            </a:r>
            <a:r>
              <a:rPr lang="en-US" sz="2531" dirty="0"/>
              <a:t> </a:t>
            </a:r>
          </a:p>
          <a:p>
            <a:pPr marL="334851" indent="-334851">
              <a:spcAft>
                <a:spcPts val="422"/>
              </a:spcAft>
              <a:buSzPct val="100000"/>
              <a:buAutoNum type="arabicPeriod"/>
              <a:defRPr sz="3600" b="0">
                <a:latin typeface="Helvetica"/>
                <a:ea typeface="Helvetica"/>
                <a:cs typeface="Helvetica"/>
                <a:sym typeface="Helvetica"/>
              </a:defRPr>
            </a:pPr>
            <a:r>
              <a:rPr lang="en-US" sz="2531" dirty="0"/>
              <a:t>Pay attention to general size ranges</a:t>
            </a:r>
            <a:endParaRPr sz="2531" dirty="0"/>
          </a:p>
          <a:p>
            <a:pPr marL="334851" indent="-334851">
              <a:spcAft>
                <a:spcPts val="422"/>
              </a:spcAft>
              <a:buSzPct val="100000"/>
              <a:buAutoNum type="arabicPeriod"/>
              <a:defRPr sz="3600" b="0">
                <a:latin typeface="Helvetica"/>
                <a:ea typeface="Helvetica"/>
                <a:cs typeface="Helvetica"/>
                <a:sym typeface="Helvetica"/>
              </a:defRPr>
            </a:pPr>
            <a:r>
              <a:rPr sz="2531" dirty="0"/>
              <a:t>Go slow!</a:t>
            </a:r>
          </a:p>
          <a:p>
            <a:pPr marL="334851" indent="-334851">
              <a:spcAft>
                <a:spcPts val="422"/>
              </a:spcAft>
              <a:buSzPct val="100000"/>
              <a:buAutoNum type="arabicPeriod"/>
              <a:defRPr sz="3600" b="0">
                <a:latin typeface="Helvetica"/>
                <a:ea typeface="Helvetica"/>
                <a:cs typeface="Helvetica"/>
                <a:sym typeface="Helvetica"/>
              </a:defRPr>
            </a:pPr>
            <a:r>
              <a:rPr sz="2531" dirty="0"/>
              <a:t>Dive into one Order at a time, </a:t>
            </a:r>
            <a:r>
              <a:rPr lang="en-US" sz="2531" dirty="0"/>
              <a:t>and</a:t>
            </a:r>
            <a:r>
              <a:rPr sz="2531" dirty="0"/>
              <a:t> compare Orders</a:t>
            </a:r>
          </a:p>
          <a:p>
            <a:pPr marL="334851" indent="-334851">
              <a:spcAft>
                <a:spcPts val="422"/>
              </a:spcAft>
              <a:buSzPct val="100000"/>
              <a:buAutoNum type="arabicPeriod"/>
              <a:defRPr sz="3600" b="0">
                <a:latin typeface="Helvetica"/>
                <a:ea typeface="Helvetica"/>
                <a:cs typeface="Helvetica"/>
                <a:sym typeface="Helvetica"/>
              </a:defRPr>
            </a:pPr>
            <a:r>
              <a:rPr sz="2531" dirty="0"/>
              <a:t>Know habitat: where to expect them, sensitivity levels</a:t>
            </a:r>
          </a:p>
          <a:p>
            <a:pPr marL="334851" indent="-334851">
              <a:spcAft>
                <a:spcPts val="422"/>
              </a:spcAft>
              <a:buSzPct val="100000"/>
              <a:buAutoNum type="arabicPeriod"/>
              <a:defRPr sz="3600" b="0">
                <a:latin typeface="Helvetica"/>
                <a:ea typeface="Helvetica"/>
                <a:cs typeface="Helvetica"/>
                <a:sym typeface="Helvetica"/>
              </a:defRPr>
            </a:pPr>
            <a:r>
              <a:rPr sz="2531" dirty="0"/>
              <a:t>Watch live movement</a:t>
            </a:r>
          </a:p>
          <a:p>
            <a:pPr marL="334851" indent="-334851">
              <a:spcAft>
                <a:spcPts val="422"/>
              </a:spcAft>
              <a:buSzPct val="100000"/>
              <a:buAutoNum type="arabicPeriod"/>
              <a:defRPr sz="3600" b="0">
                <a:latin typeface="Helvetica"/>
                <a:ea typeface="Helvetica"/>
                <a:cs typeface="Helvetica"/>
                <a:sym typeface="Helvetica"/>
              </a:defRPr>
            </a:pPr>
            <a:r>
              <a:rPr sz="2531" dirty="0"/>
              <a:t>Repetition!</a:t>
            </a:r>
          </a:p>
          <a:p>
            <a:pPr marL="334851" indent="-334851">
              <a:spcAft>
                <a:spcPts val="422"/>
              </a:spcAft>
              <a:buSzPct val="100000"/>
              <a:buAutoNum type="arabicPeriod"/>
              <a:defRPr sz="3600" b="0">
                <a:latin typeface="Helvetica"/>
                <a:ea typeface="Helvetica"/>
                <a:cs typeface="Helvetica"/>
                <a:sym typeface="Helvetica"/>
              </a:defRPr>
            </a:pPr>
            <a:r>
              <a:rPr sz="2531" dirty="0"/>
              <a:t>Confirm IDs = Confidence</a:t>
            </a:r>
          </a:p>
          <a:p>
            <a:pPr marL="334851" indent="-334851">
              <a:spcAft>
                <a:spcPts val="422"/>
              </a:spcAft>
              <a:buSzPct val="100000"/>
              <a:buAutoNum type="arabicPeriod"/>
              <a:defRPr sz="3600" b="0">
                <a:latin typeface="Helvetica"/>
                <a:ea typeface="Helvetica"/>
                <a:cs typeface="Helvetica"/>
                <a:sym typeface="Helvetica"/>
              </a:defRPr>
            </a:pPr>
            <a:r>
              <a:rPr sz="2531" dirty="0"/>
              <a:t>Use multiple resources</a:t>
            </a:r>
          </a:p>
          <a:p>
            <a:pPr marL="334851" indent="-334851">
              <a:spcAft>
                <a:spcPts val="422"/>
              </a:spcAft>
              <a:buSzPct val="100000"/>
              <a:buAutoNum type="arabicPeriod"/>
              <a:defRPr sz="3600" b="0">
                <a:latin typeface="Helvetica"/>
                <a:ea typeface="Helvetica"/>
                <a:cs typeface="Helvetica"/>
                <a:sym typeface="Helvetica"/>
              </a:defRPr>
            </a:pPr>
            <a:r>
              <a:rPr sz="2531" dirty="0"/>
              <a:t>Cool facts and compelling videos!</a:t>
            </a:r>
          </a:p>
        </p:txBody>
      </p:sp>
      <p:pic>
        <p:nvPicPr>
          <p:cNvPr id="2" name="Pictur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779224" y="3830444"/>
            <a:ext cx="2174379" cy="2678906"/>
          </a:xfrm>
          <a:prstGeom prst="rect">
            <a:avLst/>
          </a:prstGeom>
        </p:spPr>
      </p:pic>
    </p:spTree>
    <p:extLst>
      <p:ext uri="{BB962C8B-B14F-4D97-AF65-F5344CB8AC3E}">
        <p14:creationId xmlns:p14="http://schemas.microsoft.com/office/powerpoint/2010/main" val="621668614"/>
      </p:ext>
    </p:extLst>
  </p:cSld>
  <p:clrMapOvr>
    <a:masterClrMapping/>
  </p:clrMapOvr>
  <p:transition spd="med"/>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D84F2B-5C73-2776-B68F-37681EA36C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192000" cy="6857999"/>
          </a:xfrm>
          <a:prstGeom prst="rect">
            <a:avLst/>
          </a:prstGeom>
        </p:spPr>
      </p:pic>
      <p:sp>
        <p:nvSpPr>
          <p:cNvPr id="2" name="Title 1">
            <a:extLst>
              <a:ext uri="{FF2B5EF4-FFF2-40B4-BE49-F238E27FC236}">
                <a16:creationId xmlns:a16="http://schemas.microsoft.com/office/drawing/2014/main" id="{701AE830-C87C-75C2-2AFE-FF5420EAB0B5}"/>
              </a:ext>
            </a:extLst>
          </p:cNvPr>
          <p:cNvSpPr>
            <a:spLocks noGrp="1"/>
          </p:cNvSpPr>
          <p:nvPr>
            <p:ph type="title"/>
          </p:nvPr>
        </p:nvSpPr>
        <p:spPr>
          <a:xfrm>
            <a:off x="838200" y="681037"/>
            <a:ext cx="10515600" cy="1009651"/>
          </a:xfrm>
        </p:spPr>
        <p:txBody>
          <a:bodyPr/>
          <a:lstStyle/>
          <a:p>
            <a:pPr algn="ctr"/>
            <a:r>
              <a:rPr lang="en-US" dirty="0"/>
              <a:t>Resources</a:t>
            </a:r>
          </a:p>
        </p:txBody>
      </p:sp>
      <p:sp>
        <p:nvSpPr>
          <p:cNvPr id="3" name="Content Placeholder 2">
            <a:extLst>
              <a:ext uri="{FF2B5EF4-FFF2-40B4-BE49-F238E27FC236}">
                <a16:creationId xmlns:a16="http://schemas.microsoft.com/office/drawing/2014/main" id="{F135CC12-C631-AE0C-39E3-ACB94EDB2284}"/>
              </a:ext>
            </a:extLst>
          </p:cNvPr>
          <p:cNvSpPr>
            <a:spLocks noGrp="1"/>
          </p:cNvSpPr>
          <p:nvPr>
            <p:ph idx="1"/>
          </p:nvPr>
        </p:nvSpPr>
        <p:spPr>
          <a:xfrm>
            <a:off x="838200" y="1600200"/>
            <a:ext cx="10515600" cy="4576763"/>
          </a:xfrm>
        </p:spPr>
        <p:txBody>
          <a:bodyPr>
            <a:normAutofit fontScale="92500" lnSpcReduction="20000"/>
          </a:bodyPr>
          <a:lstStyle/>
          <a:p>
            <a:r>
              <a:rPr lang="en-US" sz="1800" b="0" i="0" dirty="0">
                <a:effectLst/>
                <a:latin typeface="Open Sans" panose="020B0606030504020204" pitchFamily="34" charset="0"/>
              </a:rPr>
              <a:t>Morse, J., Broomall, M., Wenzel, J., Kautz, A., Louw, M. (Eds)  (2020) </a:t>
            </a:r>
            <a:r>
              <a:rPr lang="en-US" sz="1800" b="0" i="1" dirty="0">
                <a:effectLst/>
                <a:latin typeface="Open Sans" panose="020B0606030504020204" pitchFamily="34" charset="0"/>
              </a:rPr>
              <a:t>The Atlas of Common Freshwater Macroinvertebrates of Eastern North America</a:t>
            </a:r>
            <a:r>
              <a:rPr lang="en-US" sz="1800" b="0" i="0" dirty="0">
                <a:effectLst/>
                <a:latin typeface="Open Sans" panose="020B0606030504020204" pitchFamily="34" charset="0"/>
              </a:rPr>
              <a:t>. Available from  </a:t>
            </a:r>
            <a:br>
              <a:rPr lang="en-US" sz="1800" dirty="0"/>
            </a:br>
            <a:r>
              <a:rPr lang="en-US" sz="1800" dirty="0">
                <a:latin typeface="Open Sans" panose="020B0606030504020204" pitchFamily="34" charset="0"/>
                <a:hlinkClick r:id="rId3"/>
              </a:rPr>
              <a:t>https://www.macroinvertebrates.org</a:t>
            </a:r>
            <a:r>
              <a:rPr lang="en-US" sz="1800" dirty="0">
                <a:latin typeface="Open Sans" panose="020B0606030504020204" pitchFamily="34" charset="0"/>
              </a:rPr>
              <a:t> </a:t>
            </a:r>
            <a:r>
              <a:rPr lang="en-US" sz="1800" b="0" i="0" dirty="0">
                <a:effectLst/>
                <a:latin typeface="Open Sans" panose="020B0606030504020204" pitchFamily="34" charset="0"/>
              </a:rPr>
              <a:t>(accessed 3/7/2024)</a:t>
            </a:r>
          </a:p>
          <a:p>
            <a:endParaRPr lang="en-US" sz="1800" dirty="0">
              <a:latin typeface="Open Sans" panose="020B0606030504020204" pitchFamily="34" charset="0"/>
            </a:endParaRPr>
          </a:p>
          <a:p>
            <a:r>
              <a:rPr lang="en-US" sz="1800" b="0" i="0" dirty="0">
                <a:effectLst/>
                <a:latin typeface="Open Sans" panose="020B0606030504020204" pitchFamily="34" charset="0"/>
              </a:rPr>
              <a:t>Missouri Department of Conservation. (2024) </a:t>
            </a:r>
            <a:r>
              <a:rPr lang="en-US" sz="1800" b="0" i="1" dirty="0">
                <a:effectLst/>
                <a:latin typeface="Open Sans" panose="020B0606030504020204" pitchFamily="34" charset="0"/>
              </a:rPr>
              <a:t>Discover Nature Field Guides</a:t>
            </a:r>
            <a:r>
              <a:rPr lang="en-US" sz="1800" b="0" i="0" dirty="0">
                <a:effectLst/>
                <a:latin typeface="Open Sans" panose="020B0606030504020204" pitchFamily="34" charset="0"/>
              </a:rPr>
              <a:t>. Available from </a:t>
            </a:r>
            <a:r>
              <a:rPr lang="en-US" sz="1800" b="0" i="0" dirty="0">
                <a:effectLst/>
                <a:latin typeface="Open Sans" panose="020B0606030504020204" pitchFamily="34" charset="0"/>
                <a:hlinkClick r:id="rId4"/>
              </a:rPr>
              <a:t>https://mdc.mo.gov/discover-nature/field-guide</a:t>
            </a:r>
            <a:r>
              <a:rPr lang="en-US" sz="1800" b="0" i="0" dirty="0">
                <a:effectLst/>
                <a:latin typeface="Open Sans" panose="020B0606030504020204" pitchFamily="34" charset="0"/>
              </a:rPr>
              <a:t> (accessed 3/7/2024)</a:t>
            </a:r>
          </a:p>
          <a:p>
            <a:endParaRPr lang="en-US" sz="1800" dirty="0">
              <a:latin typeface="Open Sans" panose="020B0606030504020204" pitchFamily="34" charset="0"/>
            </a:endParaRPr>
          </a:p>
          <a:p>
            <a:r>
              <a:rPr lang="en-US" sz="1800" b="0" i="0" dirty="0">
                <a:effectLst/>
                <a:latin typeface="Open Sans" panose="020B0606030504020204" pitchFamily="34" charset="0"/>
              </a:rPr>
              <a:t>National Park Service. (2020) </a:t>
            </a:r>
            <a:r>
              <a:rPr lang="en-US" sz="1800" b="0" i="1" dirty="0">
                <a:effectLst/>
                <a:latin typeface="Open Sans" panose="020B0606030504020204" pitchFamily="34" charset="0"/>
              </a:rPr>
              <a:t>Giant Water Bug</a:t>
            </a:r>
            <a:r>
              <a:rPr lang="en-US" sz="1800" b="0" i="0" dirty="0">
                <a:effectLst/>
                <a:latin typeface="Open Sans" panose="020B0606030504020204" pitchFamily="34" charset="0"/>
              </a:rPr>
              <a:t>. Available from </a:t>
            </a:r>
            <a:r>
              <a:rPr lang="en-US" sz="1800" b="0" i="0" dirty="0">
                <a:effectLst/>
                <a:latin typeface="Open Sans" panose="020B0606030504020204" pitchFamily="34" charset="0"/>
                <a:hlinkClick r:id="rId5"/>
              </a:rPr>
              <a:t>https://www.nps.gov/articles/giant-water-bug.htm</a:t>
            </a:r>
            <a:r>
              <a:rPr lang="en-US" sz="1800" b="0" i="0" dirty="0">
                <a:effectLst/>
                <a:latin typeface="Open Sans" panose="020B0606030504020204" pitchFamily="34" charset="0"/>
              </a:rPr>
              <a:t> (accessed 3/7/2024)</a:t>
            </a:r>
          </a:p>
          <a:p>
            <a:endParaRPr lang="en-US" sz="1800" b="0" i="0" dirty="0">
              <a:effectLst/>
              <a:latin typeface="Open Sans" panose="020B0606030504020204" pitchFamily="34" charset="0"/>
            </a:endParaRPr>
          </a:p>
          <a:p>
            <a:r>
              <a:rPr lang="en-US" sz="1800" b="0" i="0" dirty="0">
                <a:effectLst/>
                <a:latin typeface="Open Sans" panose="020B0606030504020204" pitchFamily="34" charset="0"/>
              </a:rPr>
              <a:t>U.S. Geological Survey. (2024) </a:t>
            </a:r>
            <a:r>
              <a:rPr lang="en-US" sz="1800" b="0" i="1" dirty="0">
                <a:effectLst/>
                <a:latin typeface="Open Sans" panose="020B0606030504020204" pitchFamily="34" charset="0"/>
              </a:rPr>
              <a:t>NAS – Nonindigenous Aquatic Species</a:t>
            </a:r>
            <a:r>
              <a:rPr lang="en-US" sz="1800" b="0" i="0" dirty="0">
                <a:effectLst/>
                <a:latin typeface="Open Sans" panose="020B0606030504020204" pitchFamily="34" charset="0"/>
              </a:rPr>
              <a:t>. Available from </a:t>
            </a:r>
            <a:r>
              <a:rPr lang="en-US" sz="1800" b="0" i="0" dirty="0">
                <a:effectLst/>
                <a:latin typeface="Open Sans" panose="020B0606030504020204" pitchFamily="34" charset="0"/>
                <a:hlinkClick r:id="rId6"/>
              </a:rPr>
              <a:t>https://nas.er.usgs.gov/queries/FactSheet.aspx?speciesID=5</a:t>
            </a:r>
            <a:r>
              <a:rPr lang="en-US" sz="1800" b="0" i="0" dirty="0">
                <a:effectLst/>
                <a:latin typeface="Open Sans" panose="020B0606030504020204" pitchFamily="34" charset="0"/>
              </a:rPr>
              <a:t> (accessed 3/7/2024)</a:t>
            </a:r>
          </a:p>
          <a:p>
            <a:endParaRPr lang="en-US" sz="1800" dirty="0">
              <a:latin typeface="Open Sans" panose="020B0606030504020204" pitchFamily="34" charset="0"/>
            </a:endParaRPr>
          </a:p>
          <a:p>
            <a:r>
              <a:rPr lang="en-US" sz="1800" dirty="0">
                <a:latin typeface="Open Sans" panose="020B0606030504020204" pitchFamily="34" charset="0"/>
              </a:rPr>
              <a:t>Bartlett, Troy. (2014) </a:t>
            </a:r>
            <a:r>
              <a:rPr lang="en-US" sz="1800" i="1" dirty="0" err="1">
                <a:latin typeface="Open Sans" panose="020B0606030504020204" pitchFamily="34" charset="0"/>
              </a:rPr>
              <a:t>BugGuide</a:t>
            </a:r>
            <a:r>
              <a:rPr lang="en-US" sz="1800" dirty="0">
                <a:latin typeface="Open Sans" panose="020B0606030504020204" pitchFamily="34" charset="0"/>
              </a:rPr>
              <a:t>. Available from </a:t>
            </a:r>
            <a:r>
              <a:rPr lang="en-US" sz="1800" dirty="0">
                <a:latin typeface="Open Sans" panose="020B0606030504020204" pitchFamily="34" charset="0"/>
                <a:hlinkClick r:id="rId7"/>
              </a:rPr>
              <a:t>https://bugguide.net/</a:t>
            </a:r>
            <a:r>
              <a:rPr lang="en-US" sz="1800" dirty="0">
                <a:latin typeface="Open Sans" panose="020B0606030504020204" pitchFamily="34" charset="0"/>
              </a:rPr>
              <a:t> (accessed 3/7/2024)</a:t>
            </a:r>
          </a:p>
          <a:p>
            <a:endParaRPr lang="en-US" sz="1800" dirty="0">
              <a:latin typeface="Open Sans" panose="020B0606030504020204" pitchFamily="34" charset="0"/>
            </a:endParaRPr>
          </a:p>
          <a:p>
            <a:r>
              <a:rPr lang="en-US" sz="1800" dirty="0" err="1">
                <a:latin typeface="Open Sans" panose="020B0606030504020204" pitchFamily="34" charset="0"/>
              </a:rPr>
              <a:t>Hamrsky</a:t>
            </a:r>
            <a:r>
              <a:rPr lang="en-US" sz="1800" dirty="0">
                <a:latin typeface="Open Sans" panose="020B0606030504020204" pitchFamily="34" charset="0"/>
              </a:rPr>
              <a:t>, Jan. (2015) </a:t>
            </a:r>
            <a:r>
              <a:rPr lang="en-US" sz="1800" i="1" dirty="0">
                <a:latin typeface="Open Sans" panose="020B0606030504020204" pitchFamily="34" charset="0"/>
              </a:rPr>
              <a:t>Life In Freshwater</a:t>
            </a:r>
            <a:r>
              <a:rPr lang="en-US" sz="1800" dirty="0">
                <a:latin typeface="Open Sans" panose="020B0606030504020204" pitchFamily="34" charset="0"/>
              </a:rPr>
              <a:t>. Available from </a:t>
            </a:r>
            <a:r>
              <a:rPr lang="en-US" sz="1800" dirty="0">
                <a:latin typeface="Open Sans" panose="020B0606030504020204" pitchFamily="34" charset="0"/>
                <a:hlinkClick r:id="rId8"/>
              </a:rPr>
              <a:t>https://lifeinfreshwater.net/</a:t>
            </a:r>
            <a:r>
              <a:rPr lang="en-US" sz="1800" dirty="0">
                <a:latin typeface="Open Sans" panose="020B0606030504020204" pitchFamily="34" charset="0"/>
              </a:rPr>
              <a:t> (accessed 3/7/2024)</a:t>
            </a:r>
          </a:p>
        </p:txBody>
      </p:sp>
    </p:spTree>
    <p:extLst>
      <p:ext uri="{BB962C8B-B14F-4D97-AF65-F5344CB8AC3E}">
        <p14:creationId xmlns:p14="http://schemas.microsoft.com/office/powerpoint/2010/main" val="410844029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343B773-FC18-A12B-35D2-2142400A2F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9E066BB9-B40C-A791-76C0-9EADCF488A55}"/>
              </a:ext>
            </a:extLst>
          </p:cNvPr>
          <p:cNvSpPr>
            <a:spLocks noGrp="1"/>
          </p:cNvSpPr>
          <p:nvPr>
            <p:ph type="title"/>
          </p:nvPr>
        </p:nvSpPr>
        <p:spPr>
          <a:xfrm>
            <a:off x="838200" y="1530985"/>
            <a:ext cx="10515600" cy="1325563"/>
          </a:xfrm>
        </p:spPr>
        <p:txBody>
          <a:bodyPr/>
          <a:lstStyle/>
          <a:p>
            <a:pPr algn="ctr"/>
            <a:r>
              <a:rPr lang="en-US" dirty="0"/>
              <a:t>Questions?</a:t>
            </a:r>
          </a:p>
        </p:txBody>
      </p:sp>
      <p:sp>
        <p:nvSpPr>
          <p:cNvPr id="3" name="Content Placeholder 2">
            <a:extLst>
              <a:ext uri="{FF2B5EF4-FFF2-40B4-BE49-F238E27FC236}">
                <a16:creationId xmlns:a16="http://schemas.microsoft.com/office/drawing/2014/main" id="{BE4C3611-BC7D-18F6-4786-A2750626AF70}"/>
              </a:ext>
            </a:extLst>
          </p:cNvPr>
          <p:cNvSpPr>
            <a:spLocks noGrp="1"/>
          </p:cNvSpPr>
          <p:nvPr>
            <p:ph idx="1"/>
          </p:nvPr>
        </p:nvSpPr>
        <p:spPr>
          <a:xfrm>
            <a:off x="838200" y="3108959"/>
            <a:ext cx="10515600" cy="3068003"/>
          </a:xfrm>
        </p:spPr>
        <p:txBody>
          <a:bodyPr/>
          <a:lstStyle/>
          <a:p>
            <a:pPr marL="0" indent="0" algn="ctr">
              <a:buNone/>
            </a:pPr>
            <a:r>
              <a:rPr lang="en-US" dirty="0"/>
              <a:t>Instructor Name</a:t>
            </a:r>
          </a:p>
          <a:p>
            <a:pPr marL="0" indent="0" algn="ctr">
              <a:buNone/>
            </a:pPr>
            <a:r>
              <a:rPr lang="en-US" dirty="0"/>
              <a:t>Contact Info</a:t>
            </a:r>
          </a:p>
        </p:txBody>
      </p:sp>
    </p:spTree>
    <p:extLst>
      <p:ext uri="{BB962C8B-B14F-4D97-AF65-F5344CB8AC3E}">
        <p14:creationId xmlns:p14="http://schemas.microsoft.com/office/powerpoint/2010/main" val="3919556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ddb5066c-6899-482b-9ea0-5145f9da9989" xsi:nil="true"/>
    <lcf76f155ced4ddcb4097134ff3c332f xmlns="cbea71c1-1c90-46e1-9138-ab2c04f50fbe">
      <Terms xmlns="http://schemas.microsoft.com/office/infopath/2007/PartnerControls"/>
    </lcf76f155ced4ddcb4097134ff3c332f>
    <ApprovalStatus xmlns="cbea71c1-1c90-46e1-9138-ab2c04f50fbe" xsi:nil="true"/>
    <DateApproved xmlns="cbea71c1-1c90-46e1-9138-ab2c04f50fbe" xsi:nil="true"/>
    <ReviewerComments xmlns="cbea71c1-1c90-46e1-9138-ab2c04f50fb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3F2FBD76202C44C9A7940404209D02A" ma:contentTypeVersion="27" ma:contentTypeDescription="Create a new document." ma:contentTypeScope="" ma:versionID="c9505652b870fc41354721d1ea91ece2">
  <xsd:schema xmlns:xsd="http://www.w3.org/2001/XMLSchema" xmlns:xs="http://www.w3.org/2001/XMLSchema" xmlns:p="http://schemas.microsoft.com/office/2006/metadata/properties" xmlns:ns2="cbea71c1-1c90-46e1-9138-ab2c04f50fbe" xmlns:ns3="ca4092ef-44ae-4410-9d30-cf3b0f8f0e87" xmlns:ns4="ddb5066c-6899-482b-9ea0-5145f9da9989" targetNamespace="http://schemas.microsoft.com/office/2006/metadata/properties" ma:root="true" ma:fieldsID="b81fccc22fc545ad1a310c2591d49b03" ns2:_="" ns3:_="" ns4:_="">
    <xsd:import namespace="cbea71c1-1c90-46e1-9138-ab2c04f50fbe"/>
    <xsd:import namespace="ca4092ef-44ae-4410-9d30-cf3b0f8f0e87"/>
    <xsd:import namespace="ddb5066c-6899-482b-9ea0-5145f9da9989"/>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EventHashCode" minOccurs="0"/>
                <xsd:element ref="ns2:MediaServiceGenerationTime" minOccurs="0"/>
                <xsd:element ref="ns2:ApprovalStatus" minOccurs="0"/>
                <xsd:element ref="ns2:DateApproved" minOccurs="0"/>
                <xsd:element ref="ns2:ReviewerComments" minOccurs="0"/>
                <xsd:element ref="ns4:TaxCatchAll" minOccurs="0"/>
                <xsd:element ref="ns2:lcf76f155ced4ddcb4097134ff3c332f"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bea71c1-1c90-46e1-9138-ab2c04f50f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ApprovalStatus" ma:index="21" nillable="true" ma:displayName="ApprovalStatus" ma:format="Dropdown" ma:internalName="ApprovalStatus">
      <xsd:simpleType>
        <xsd:restriction base="dms:Choice">
          <xsd:enumeration value="Pending"/>
          <xsd:enumeration value="Approved"/>
          <xsd:enumeration value="Rejected"/>
        </xsd:restriction>
      </xsd:simpleType>
    </xsd:element>
    <xsd:element name="DateApproved" ma:index="22" nillable="true" ma:displayName="DateApproved" ma:format="DateOnly" ma:internalName="DateApproved">
      <xsd:simpleType>
        <xsd:restriction base="dms:DateTime"/>
      </xsd:simpleType>
    </xsd:element>
    <xsd:element name="ReviewerComments" ma:index="23" nillable="true" ma:displayName="ReviewerComments" ma:internalName="ReviewerComments">
      <xsd:simpleType>
        <xsd:restriction base="dms:Text">
          <xsd:maxLength value="255"/>
        </xsd:restrictio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a2675d46-00a0-495e-b90c-e7abf5d36b7d" ma:termSetId="09814cd3-568e-fe90-9814-8d621ff8fb84" ma:anchorId="fba54fb3-c3e1-fe81-a776-ca4b69148c4d" ma:open="true" ma:isKeyword="false">
      <xsd:complexType>
        <xsd:sequence>
          <xsd:element ref="pc:Terms" minOccurs="0" maxOccurs="1"/>
        </xsd:sequence>
      </xsd:complexType>
    </xsd:element>
    <xsd:element name="MediaLengthInSeconds" ma:index="27" nillable="true" ma:displayName="MediaLengthInSeconds" ma:hidden="true" ma:internalName="MediaLengthInSeconds" ma:readOnly="true">
      <xsd:simpleType>
        <xsd:restriction base="dms:Unknown"/>
      </xsd:simpleType>
    </xsd:element>
    <xsd:element name="MediaServiceObjectDetectorVersions" ma:index="28" nillable="true" ma:displayName="MediaServiceObjectDetectorVersions" ma:hidden="true" ma:indexed="true" ma:internalName="MediaServiceObjectDetectorVersions" ma:readOnly="true">
      <xsd:simpleType>
        <xsd:restriction base="dms:Text"/>
      </xsd:simpleType>
    </xsd:element>
    <xsd:element name="MediaServiceSearchProperties" ma:index="2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a4092ef-44ae-4410-9d30-cf3b0f8f0e87"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db5066c-6899-482b-9ea0-5145f9da9989" elementFormDefault="qualified">
    <xsd:import namespace="http://schemas.microsoft.com/office/2006/documentManagement/types"/>
    <xsd:import namespace="http://schemas.microsoft.com/office/infopath/2007/PartnerControls"/>
    <xsd:element name="TaxCatchAll" ma:index="24" nillable="true" ma:displayName="Taxonomy Catch All Column" ma:hidden="true" ma:list="{b8cc42ae-d818-4244-a623-062050af0b7f}" ma:internalName="TaxCatchAll" ma:showField="CatchAllData" ma:web="20ad188e-6b7d-4bf9-ad38-e7707dd7576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4"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A9B9CDE-315C-4836-A79A-6B86D91AEE93}">
  <ds:schemaRefs>
    <ds:schemaRef ds:uri="http://schemas.microsoft.com/office/2006/metadata/properties"/>
    <ds:schemaRef ds:uri="http://schemas.microsoft.com/office/infopath/2007/PartnerControls"/>
    <ds:schemaRef ds:uri="ddb5066c-6899-482b-9ea0-5145f9da9989"/>
    <ds:schemaRef ds:uri="cbea71c1-1c90-46e1-9138-ab2c04f50fbe"/>
  </ds:schemaRefs>
</ds:datastoreItem>
</file>

<file path=customXml/itemProps2.xml><?xml version="1.0" encoding="utf-8"?>
<ds:datastoreItem xmlns:ds="http://schemas.openxmlformats.org/officeDocument/2006/customXml" ds:itemID="{FEAFDC46-0C16-4A67-87D6-320595EFE1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bea71c1-1c90-46e1-9138-ab2c04f50fbe"/>
    <ds:schemaRef ds:uri="ca4092ef-44ae-4410-9d30-cf3b0f8f0e87"/>
    <ds:schemaRef ds:uri="ddb5066c-6899-482b-9ea0-5145f9da99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9A3EAB7-E954-4B21-90E4-235AC9EFC479}">
  <ds:schemaRefs>
    <ds:schemaRef ds:uri="http://schemas.microsoft.com/sharepoint/v3/contenttype/forms"/>
  </ds:schemaRefs>
</ds:datastoreItem>
</file>

<file path=docMetadata/LabelInfo.xml><?xml version="1.0" encoding="utf-8"?>
<clbl:labelList xmlns:clbl="http://schemas.microsoft.com/office/2020/mipLabelMetadata">
  <clbl:label id="{2199bfba-a409-4f13-b0c4-18b45933d88d}" enabled="0" method="" siteId="{2199bfba-a409-4f13-b0c4-18b45933d88d}" removed="1"/>
</clbl:labelList>
</file>

<file path=docProps/app.xml><?xml version="1.0" encoding="utf-8"?>
<Properties xmlns="http://schemas.openxmlformats.org/officeDocument/2006/extended-properties" xmlns:vt="http://schemas.openxmlformats.org/officeDocument/2006/docPropsVTypes">
  <TotalTime>4588</TotalTime>
  <Words>5590</Words>
  <Application>Microsoft Office PowerPoint</Application>
  <PresentationFormat>Widescreen</PresentationFormat>
  <Paragraphs>804</Paragraphs>
  <Slides>89</Slides>
  <Notes>43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89</vt:i4>
      </vt:variant>
    </vt:vector>
  </HeadingPairs>
  <TitlesOfParts>
    <vt:vector size="96" baseType="lpstr">
      <vt:lpstr>Arial</vt:lpstr>
      <vt:lpstr>Calibri</vt:lpstr>
      <vt:lpstr>Calibri Light</vt:lpstr>
      <vt:lpstr>Google Sans</vt:lpstr>
      <vt:lpstr>Open Sans</vt:lpstr>
      <vt:lpstr>Segoe UI</vt:lpstr>
      <vt:lpstr>Office Theme</vt:lpstr>
      <vt:lpstr>Hoosier Riverwatch</vt:lpstr>
      <vt:lpstr>Macroinvertebrate Methods</vt:lpstr>
      <vt:lpstr>Anatomy</vt:lpstr>
      <vt:lpstr>Anatomy</vt:lpstr>
      <vt:lpstr>Functional Feeding Groups</vt:lpstr>
      <vt:lpstr>Habits “mode of existence” (locomotion, attachment or concealment)</vt:lpstr>
      <vt:lpstr>PowerPoint Presentation</vt:lpstr>
      <vt:lpstr>PowerPoint Presentation</vt:lpstr>
      <vt:lpstr>Binomial Nomenclature</vt:lpstr>
      <vt:lpstr>Ephemeroptera – Mayflies</vt:lpstr>
      <vt:lpstr>Family: Caenidae</vt:lpstr>
      <vt:lpstr>Family: Leptohyphidae</vt:lpstr>
      <vt:lpstr>Family: Baetidae</vt:lpstr>
      <vt:lpstr>Family: Isonychiidae</vt:lpstr>
      <vt:lpstr>Family: Heptageniidae</vt:lpstr>
      <vt:lpstr>Family: Ephemeridae</vt:lpstr>
      <vt:lpstr>Family: Baetiscidae</vt:lpstr>
      <vt:lpstr>Trichoptera - Caddisflies</vt:lpstr>
      <vt:lpstr>Family: Hydropsychidae</vt:lpstr>
      <vt:lpstr>Family: Philopotamidae</vt:lpstr>
      <vt:lpstr>Family: Hydroptilidae</vt:lpstr>
      <vt:lpstr>Family: Limnephilidae</vt:lpstr>
      <vt:lpstr>Family: Leptoceridae</vt:lpstr>
      <vt:lpstr>Family: Brachycentridae</vt:lpstr>
      <vt:lpstr>Family: Helicopsychidae </vt:lpstr>
      <vt:lpstr>Plecoptera - Stoneflies</vt:lpstr>
      <vt:lpstr>Family: Perlidae</vt:lpstr>
      <vt:lpstr>Family: Taeniopterygidae</vt:lpstr>
      <vt:lpstr>Family: Leuctridae</vt:lpstr>
      <vt:lpstr>Family: Capniidae</vt:lpstr>
      <vt:lpstr>Odonata – Dragonflies &amp; Damselflies</vt:lpstr>
      <vt:lpstr>Family: Gomphidae</vt:lpstr>
      <vt:lpstr>Family: Aeshnidae</vt:lpstr>
      <vt:lpstr>Family: Cordulegastridae</vt:lpstr>
      <vt:lpstr>Family: Libellulidae</vt:lpstr>
      <vt:lpstr>Family:  Macromiidae</vt:lpstr>
      <vt:lpstr>Family: Corduliidae</vt:lpstr>
      <vt:lpstr>Family: Calopterygidae</vt:lpstr>
      <vt:lpstr>Family: Coenagrionidae</vt:lpstr>
      <vt:lpstr>Look-Alikes</vt:lpstr>
      <vt:lpstr>Coleoptera - Beetles</vt:lpstr>
      <vt:lpstr>Features of Larval Beetles</vt:lpstr>
      <vt:lpstr>Family: Elmidae</vt:lpstr>
      <vt:lpstr>Family: Elmidae</vt:lpstr>
      <vt:lpstr>Family: Psephenidae </vt:lpstr>
      <vt:lpstr>Family: Dytiscidae</vt:lpstr>
      <vt:lpstr>Family: Dytiscidae</vt:lpstr>
      <vt:lpstr>Look-Alikes</vt:lpstr>
      <vt:lpstr>Family: Gyrinidae</vt:lpstr>
      <vt:lpstr>Family: Gyrinidae</vt:lpstr>
      <vt:lpstr>Family: Hydrophilidae</vt:lpstr>
      <vt:lpstr>Family: Hydrophilidae</vt:lpstr>
      <vt:lpstr>Family: Haliplidae</vt:lpstr>
      <vt:lpstr>Diptera – True Flies</vt:lpstr>
      <vt:lpstr>Family: Simuliidae</vt:lpstr>
      <vt:lpstr>Family: Chironomidae</vt:lpstr>
      <vt:lpstr>Family: Ceratopogonidae</vt:lpstr>
      <vt:lpstr>Family: Culicidae</vt:lpstr>
      <vt:lpstr>Families: Tipulidae/Limoniidae/Pediciidae</vt:lpstr>
      <vt:lpstr>Family: Syrphidae</vt:lpstr>
      <vt:lpstr>Megaloptera - Alderflies, Dobsonflies, and Fishflies</vt:lpstr>
      <vt:lpstr>Family – Corydalidae</vt:lpstr>
      <vt:lpstr>Family: Sialidae</vt:lpstr>
      <vt:lpstr>Look-Alikes</vt:lpstr>
      <vt:lpstr>Look-Alikes</vt:lpstr>
      <vt:lpstr>Hemiptera – True Bugs</vt:lpstr>
      <vt:lpstr>Family – Notonectidae</vt:lpstr>
      <vt:lpstr>Families: Gerridae &amp; Veliidae</vt:lpstr>
      <vt:lpstr>Families: Gerridae &amp; Veliidae</vt:lpstr>
      <vt:lpstr>Family: Belostomatidae</vt:lpstr>
      <vt:lpstr>Family: Nepidae</vt:lpstr>
      <vt:lpstr>Family: Naucoridae</vt:lpstr>
      <vt:lpstr>Family: Corixidae</vt:lpstr>
      <vt:lpstr>Non-Insects</vt:lpstr>
      <vt:lpstr>Class: Gastropoda Subclass: Pulmonata</vt:lpstr>
      <vt:lpstr>Class: Gastropoda Subclass: Prosobranchia</vt:lpstr>
      <vt:lpstr>Order: Amphipoda</vt:lpstr>
      <vt:lpstr>Order: Isopoda Family: Asellidae</vt:lpstr>
      <vt:lpstr>Order: Decapoda Family: Cambaridae</vt:lpstr>
      <vt:lpstr>Phylum: Annelida Sub-class: Hirudinea</vt:lpstr>
      <vt:lpstr>Phylum: Platyhelminthes Class: Turbellaria</vt:lpstr>
      <vt:lpstr>Aquatic Worms Phyla: Annelida, Nematoda, Nematomorpha </vt:lpstr>
      <vt:lpstr>Class: Bivalvia Order: Unionoida</vt:lpstr>
      <vt:lpstr>Class: Bivalvia Order: Sphaeriidae</vt:lpstr>
      <vt:lpstr>Class: Bivalvia Order: Veneroida</vt:lpstr>
      <vt:lpstr>Pollution Tolerance</vt:lpstr>
      <vt:lpstr>Tips for diving into ID</vt:lpstr>
      <vt:lpstr>Resources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Allison, Dylan J (IDEM)</dc:creator>
  <cp:lastModifiedBy>Kevin Bump</cp:lastModifiedBy>
  <cp:revision>12</cp:revision>
  <dcterms:created xsi:type="dcterms:W3CDTF">2023-10-25T14:33:01Z</dcterms:created>
  <dcterms:modified xsi:type="dcterms:W3CDTF">2024-08-02T03:17:41Z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0x01010093F2FBD76202C44C9A7940404209D02A</vt:lpwstr>
  </property>
</Properties>
</file>