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38E_5C15EF60.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74" r:id="rId6"/>
    <p:sldMasterId id="2147483689" r:id="rId7"/>
    <p:sldMasterId id="2147483731" r:id="rId8"/>
    <p:sldMasterId id="2147483739" r:id="rId9"/>
    <p:sldMasterId id="2147483751" r:id="rId10"/>
  </p:sldMasterIdLst>
  <p:notesMasterIdLst>
    <p:notesMasterId r:id="rId37"/>
  </p:notesMasterIdLst>
  <p:sldIdLst>
    <p:sldId id="256" r:id="rId11"/>
    <p:sldId id="265" r:id="rId12"/>
    <p:sldId id="257" r:id="rId13"/>
    <p:sldId id="260" r:id="rId14"/>
    <p:sldId id="913" r:id="rId15"/>
    <p:sldId id="914" r:id="rId16"/>
    <p:sldId id="915" r:id="rId17"/>
    <p:sldId id="916" r:id="rId18"/>
    <p:sldId id="917" r:id="rId19"/>
    <p:sldId id="918" r:id="rId20"/>
    <p:sldId id="919" r:id="rId21"/>
    <p:sldId id="902" r:id="rId22"/>
    <p:sldId id="905" r:id="rId23"/>
    <p:sldId id="906" r:id="rId24"/>
    <p:sldId id="907" r:id="rId25"/>
    <p:sldId id="908" r:id="rId26"/>
    <p:sldId id="909" r:id="rId27"/>
    <p:sldId id="910" r:id="rId28"/>
    <p:sldId id="911" r:id="rId29"/>
    <p:sldId id="278" r:id="rId30"/>
    <p:sldId id="282" r:id="rId31"/>
    <p:sldId id="280" r:id="rId32"/>
    <p:sldId id="281" r:id="rId33"/>
    <p:sldId id="279" r:id="rId34"/>
    <p:sldId id="277" r:id="rId35"/>
    <p:sldId id="26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A2D10E-4DDF-F163-1D31-928CB68AA330}" name="Martin, Allison (IDOH)" initials="MA" userId="S::allimartin@health.in.gov::be98dfd1-f43d-4f6d-9a2a-af67498d61c8" providerId="AD"/>
  <p188:author id="{2C9D3629-B695-A551-71FF-1290CEFC4202}" name="Sprecher, Morgan" initials="MS" userId="S::MSprecher@health.in.gov::3c7030db-6b05-48c4-953f-5b613790c1f5" providerId="AD"/>
  <p188:author id="{58660D3F-8348-BEAA-0F80-A3DBCD6D41B2}" name="Milroy, Lauren M" initials="LM" userId="S::LMilroy@health.in.gov::e8a2452d-2b74-4ecf-a2b7-85d57faa9270" providerId="AD"/>
  <p188:author id="{F3762083-6129-759E-7951-379A2E719917}" name="Pham, Emily" initials="PE" userId="S::epham@health.in.gov::63acf2d4-2175-4eca-9d21-232dbd425269" providerId="AD"/>
  <p188:author id="{C45E6099-35FC-DC98-07E5-EC6DA104E84B}" name="Barce, Annika" initials="AB" userId="S::ABarce@health.in.gov::38e9cac4-fd6f-45fe-9359-15c05e8c154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0288" autoAdjust="0"/>
  </p:normalViewPr>
  <p:slideViewPr>
    <p:cSldViewPr snapToGrid="0" snapToObjects="1" showGuides="1">
      <p:cViewPr varScale="1">
        <p:scale>
          <a:sx n="101" d="100"/>
          <a:sy n="101" d="100"/>
        </p:scale>
        <p:origin x="67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comments/modernComment_38E_5C15EF60.xml><?xml version="1.0" encoding="utf-8"?>
<p188:cmLst xmlns:a="http://schemas.openxmlformats.org/drawingml/2006/main" xmlns:r="http://schemas.openxmlformats.org/officeDocument/2006/relationships" xmlns:p188="http://schemas.microsoft.com/office/powerpoint/2018/8/main">
  <p188:cm id="{2BD27559-A4CF-40EE-B351-25DC3895DBF1}" authorId="{F3762083-6129-759E-7951-379A2E719917}" status="resolved" created="2025-01-27T18:03:25.882">
    <ac:deMkLst xmlns:ac="http://schemas.microsoft.com/office/drawing/2013/main/command">
      <pc:docMk xmlns:pc="http://schemas.microsoft.com/office/powerpoint/2013/main/command"/>
      <pc:sldMk xmlns:pc="http://schemas.microsoft.com/office/powerpoint/2013/main/command" cId="1268281709" sldId="273"/>
      <ac:picMk id="6" creationId="{D59B80CB-AFD9-AC3E-1F1A-E3C743C879EB}"/>
    </ac:deMkLst>
    <p188:replyLst>
      <p188:reply id="{65448327-90D8-4BAA-93F3-83EDDF6DDC95}" authorId="{E3A2D10E-4DDF-F163-1D31-928CB68AA330}" created="2025-01-28T14:17:15.172">
        <p188:txBody>
          <a:bodyPr/>
          <a:lstStyle/>
          <a:p>
            <a:r>
              <a:rPr lang="en-US"/>
              <a:t>Updated in Final draft of SB and fixed here</a:t>
            </a:r>
          </a:p>
        </p188:txBody>
        <p188:extLst>
          <p:ext xmlns:p="http://schemas.openxmlformats.org/presentationml/2006/main" uri="{57CB4572-C831-44C2-8A1C-0ADB6CCDFE69}">
            <p223:reactions xmlns:p223="http://schemas.microsoft.com/office/powerpoint/2022/03/main">
              <p223:rxn type="👍">
                <p223:instance time="2025-01-28T15:05:51.320" authorId="{F3762083-6129-759E-7951-379A2E719917}"/>
              </p223:rxn>
            </p223:reactions>
          </p:ext>
        </p188:extLst>
      </p188:reply>
    </p188:replyLst>
    <p188:txBody>
      <a:bodyPr/>
      <a:lstStyle/>
      <a:p>
        <a:r>
          <a:rPr lang="en-US"/>
          <a:t>I just realized that Barbiturates is misspelled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64CAC-115D-A14F-A8BE-F4784513B3FD}"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31CD6-7082-7749-BD99-0B0117ADFFDC}" type="slidenum">
              <a:rPr lang="en-US" smtClean="0"/>
              <a:t>‹#›</a:t>
            </a:fld>
            <a:endParaRPr lang="en-US"/>
          </a:p>
        </p:txBody>
      </p:sp>
    </p:spTree>
    <p:extLst>
      <p:ext uri="{BB962C8B-B14F-4D97-AF65-F5344CB8AC3E}">
        <p14:creationId xmlns:p14="http://schemas.microsoft.com/office/powerpoint/2010/main" val="183764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a:t>
            </a:fld>
            <a:endParaRPr lang="en-US"/>
          </a:p>
        </p:txBody>
      </p:sp>
    </p:spTree>
    <p:extLst>
      <p:ext uri="{BB962C8B-B14F-4D97-AF65-F5344CB8AC3E}">
        <p14:creationId xmlns:p14="http://schemas.microsoft.com/office/powerpoint/2010/main" val="619706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5E098-A60D-F093-A12F-9325BC3A61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0CF92-9A81-5F6D-270D-2E1F8B9BE2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67699-61C5-B057-582D-3DB34A91FE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08A48F-7034-5D16-7B41-0A309CCC5AE5}"/>
              </a:ext>
            </a:extLst>
          </p:cNvPr>
          <p:cNvSpPr>
            <a:spLocks noGrp="1"/>
          </p:cNvSpPr>
          <p:nvPr>
            <p:ph type="sldNum" sz="quarter" idx="5"/>
          </p:nvPr>
        </p:nvSpPr>
        <p:spPr/>
        <p:txBody>
          <a:bodyPr/>
          <a:lstStyle/>
          <a:p>
            <a:fld id="{E5731CD6-7082-7749-BD99-0B0117ADFFDC}" type="slidenum">
              <a:rPr lang="en-US" smtClean="0"/>
              <a:t>11</a:t>
            </a:fld>
            <a:endParaRPr lang="en-US"/>
          </a:p>
        </p:txBody>
      </p:sp>
    </p:spTree>
    <p:extLst>
      <p:ext uri="{BB962C8B-B14F-4D97-AF65-F5344CB8AC3E}">
        <p14:creationId xmlns:p14="http://schemas.microsoft.com/office/powerpoint/2010/main" val="89005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E5731CD6-7082-7749-BD99-0B0117ADFFDC}" type="slidenum">
              <a:rPr lang="en-US" smtClean="0"/>
              <a:t>12</a:t>
            </a:fld>
            <a:endParaRPr lang="en-US"/>
          </a:p>
        </p:txBody>
      </p:sp>
    </p:spTree>
    <p:extLst>
      <p:ext uri="{BB962C8B-B14F-4D97-AF65-F5344CB8AC3E}">
        <p14:creationId xmlns:p14="http://schemas.microsoft.com/office/powerpoint/2010/main" val="913818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13</a:t>
            </a:fld>
            <a:endParaRPr lang="en-US"/>
          </a:p>
        </p:txBody>
      </p:sp>
    </p:spTree>
    <p:extLst>
      <p:ext uri="{BB962C8B-B14F-4D97-AF65-F5344CB8AC3E}">
        <p14:creationId xmlns:p14="http://schemas.microsoft.com/office/powerpoint/2010/main" val="909708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14</a:t>
            </a:fld>
            <a:endParaRPr lang="en-US"/>
          </a:p>
        </p:txBody>
      </p:sp>
    </p:spTree>
    <p:extLst>
      <p:ext uri="{BB962C8B-B14F-4D97-AF65-F5344CB8AC3E}">
        <p14:creationId xmlns:p14="http://schemas.microsoft.com/office/powerpoint/2010/main" val="390121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15</a:t>
            </a:fld>
            <a:endParaRPr lang="en-US"/>
          </a:p>
        </p:txBody>
      </p:sp>
    </p:spTree>
    <p:extLst>
      <p:ext uri="{BB962C8B-B14F-4D97-AF65-F5344CB8AC3E}">
        <p14:creationId xmlns:p14="http://schemas.microsoft.com/office/powerpoint/2010/main" val="3756473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 In 2023, 2,130 Indiana residents died by drug overdose, a decline from the previous year.</a:t>
            </a:r>
          </a:p>
          <a:p>
            <a:pPr marL="171450" indent="-171450">
              <a:buFont typeface="Arial"/>
              <a:buChar char="•"/>
            </a:pPr>
            <a:r>
              <a:rPr lang="en-US"/>
              <a:t>This marked the second consecutive year of declining overdose rates and the lowest fatal overdose rate since 2019.</a:t>
            </a:r>
          </a:p>
          <a:p>
            <a:pPr marL="171450" indent="-171450">
              <a:buFont typeface="Arial"/>
              <a:buChar char="•"/>
            </a:pPr>
            <a:r>
              <a:rPr lang="en-US"/>
              <a:t>The statewide overdose death rate decreased</a:t>
            </a:r>
            <a:r>
              <a:rPr lang="en-US" cap="all"/>
              <a:t> 17.1%</a:t>
            </a:r>
            <a:r>
              <a:rPr lang="en-US"/>
              <a:t> from 2022</a:t>
            </a:r>
            <a:r>
              <a:rPr lang="en-US" cap="all"/>
              <a:t>-2023 .</a:t>
            </a:r>
            <a:endParaRPr lang="en-US"/>
          </a:p>
          <a:p>
            <a:pPr marL="171450" indent="-171450">
              <a:buFont typeface="Arial"/>
              <a:buChar char="•"/>
            </a:pPr>
            <a:r>
              <a:rPr lang="en-US" cap="all"/>
              <a:t>Additionally, as the graph below shows,</a:t>
            </a:r>
            <a:r>
              <a:rPr lang="en-US"/>
              <a:t> the overdose death rate in 2023 was lower than in the preceding three years.</a:t>
            </a:r>
            <a:endParaRPr lang="en-US">
              <a:ea typeface="Calibri"/>
              <a:cs typeface="Calibri"/>
            </a:endParaRPr>
          </a:p>
          <a:p>
            <a:pPr marL="171450" indent="-171450">
              <a:buFont typeface="Arial"/>
              <a:buChar char="•"/>
            </a:pPr>
            <a:r>
              <a:rPr lang="en-US"/>
              <a:t>While declines in overdose rates were observed across most demographic groups,</a:t>
            </a:r>
            <a:endParaRPr lang="en-US">
              <a:ea typeface="Calibri" panose="020F0502020204030204"/>
              <a:cs typeface="Calibri" panose="020F0502020204030204"/>
            </a:endParaRPr>
          </a:p>
          <a:p>
            <a:pPr marL="171450" indent="-171450">
              <a:buFont typeface="Arial"/>
              <a:buChar char="•"/>
            </a:pPr>
            <a:r>
              <a:rPr lang="en-US"/>
              <a:t>Overdose rates increased slightly among Hispanic persons and persons identified as being of multiple races or races other than white or Black or African American.</a:t>
            </a:r>
          </a:p>
          <a:p>
            <a:pPr marL="171450" indent="-171450">
              <a:buFont typeface="Arial"/>
              <a:buChar char="•"/>
            </a:pPr>
            <a:endParaRPr lang="en-US">
              <a:ea typeface="Calibri"/>
              <a:cs typeface="Calibri"/>
            </a:endParaRPr>
          </a:p>
          <a:p>
            <a:r>
              <a:rPr lang="en-US"/>
              <a:t> </a:t>
            </a:r>
          </a:p>
        </p:txBody>
      </p:sp>
      <p:sp>
        <p:nvSpPr>
          <p:cNvPr id="4" name="Slide Number Placeholder 3"/>
          <p:cNvSpPr>
            <a:spLocks noGrp="1"/>
          </p:cNvSpPr>
          <p:nvPr>
            <p:ph type="sldNum" sz="quarter" idx="5"/>
          </p:nvPr>
        </p:nvSpPr>
        <p:spPr/>
        <p:txBody>
          <a:bodyPr/>
          <a:lstStyle/>
          <a:p>
            <a:fld id="{E5731CD6-7082-7749-BD99-0B0117ADFFDC}" type="slidenum">
              <a:rPr lang="en-US" smtClean="0"/>
              <a:t>16</a:t>
            </a:fld>
            <a:endParaRPr lang="en-US"/>
          </a:p>
        </p:txBody>
      </p:sp>
    </p:spTree>
    <p:extLst>
      <p:ext uri="{BB962C8B-B14F-4D97-AF65-F5344CB8AC3E}">
        <p14:creationId xmlns:p14="http://schemas.microsoft.com/office/powerpoint/2010/main" val="1982468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Overdose affects people of all ages, genders, races, ethnicities, and backgrounds. However, in Indiana, rates of fatal overdose in 2023 were higher among: males than females, persons aged 35 to 44, Black or African American persons</a:t>
            </a:r>
            <a:endParaRPr lang="en-US" err="1">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5731CD6-7082-7749-BD99-0B0117ADFFDC}" type="slidenum">
              <a:rPr lang="en-US" smtClean="0"/>
              <a:t>17</a:t>
            </a:fld>
            <a:endParaRPr lang="en-US"/>
          </a:p>
        </p:txBody>
      </p:sp>
    </p:spTree>
    <p:extLst>
      <p:ext uri="{BB962C8B-B14F-4D97-AF65-F5344CB8AC3E}">
        <p14:creationId xmlns:p14="http://schemas.microsoft.com/office/powerpoint/2010/main" val="1131056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overdose crisis in Indiana is primarily driven by illicit fentanyl, its analogs, and methamphetamine.   </a:t>
            </a:r>
          </a:p>
          <a:p>
            <a:pPr marL="171450" indent="-171450">
              <a:buFont typeface="Arial"/>
              <a:buChar char="•"/>
            </a:pPr>
            <a:r>
              <a:rPr lang="en-US"/>
              <a:t>This follows national trends as fentanyl is the most common drug involved in fatal overdoses (approximately 69%), followed by psychostimulants, including methamphetamine (approximately 33%).</a:t>
            </a:r>
          </a:p>
          <a:p>
            <a:pPr marL="171450" indent="-171450">
              <a:buFont typeface="Arial"/>
              <a:buChar char="•"/>
            </a:pPr>
            <a:r>
              <a:rPr lang="en-US"/>
              <a:t>The overall distribution of substances detected in overdose decedents has remained similar between 2020 and 2023. </a:t>
            </a:r>
            <a:endParaRPr lang="en-US">
              <a:ea typeface="Calibri"/>
              <a:cs typeface="Calibri"/>
            </a:endParaRPr>
          </a:p>
        </p:txBody>
      </p:sp>
      <p:sp>
        <p:nvSpPr>
          <p:cNvPr id="4" name="Slide Number Placeholder 3"/>
          <p:cNvSpPr>
            <a:spLocks noGrp="1"/>
          </p:cNvSpPr>
          <p:nvPr>
            <p:ph type="sldNum" sz="quarter" idx="5"/>
          </p:nvPr>
        </p:nvSpPr>
        <p:spPr/>
        <p:txBody>
          <a:bodyPr/>
          <a:lstStyle/>
          <a:p>
            <a:fld id="{E5731CD6-7082-7749-BD99-0B0117ADFFDC}" type="slidenum">
              <a:rPr lang="en-US" smtClean="0"/>
              <a:t>18</a:t>
            </a:fld>
            <a:endParaRPr lang="en-US"/>
          </a:p>
        </p:txBody>
      </p:sp>
    </p:spTree>
    <p:extLst>
      <p:ext uri="{BB962C8B-B14F-4D97-AF65-F5344CB8AC3E}">
        <p14:creationId xmlns:p14="http://schemas.microsoft.com/office/powerpoint/2010/main" val="182125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Arial,Sans-Serif"/>
              <a:buChar char="•"/>
            </a:pPr>
            <a:r>
              <a:rPr lang="en-US"/>
              <a:t>In 2023, overdose rates were higher in urban counties (34.1) than rural counties (27.5). </a:t>
            </a:r>
          </a:p>
          <a:p>
            <a:pPr marL="285750" indent="-285750">
              <a:spcBef>
                <a:spcPts val="1000"/>
              </a:spcBef>
              <a:buFont typeface="Arial,Sans-Serif"/>
              <a:buChar char="•"/>
            </a:pPr>
            <a:r>
              <a:rPr lang="en-US"/>
              <a:t>Overdose rates declined in both urban and rural counties compared to 2022.  (41.1 and 33.5, respectively).</a:t>
            </a:r>
          </a:p>
          <a:p>
            <a:pPr marL="285750" indent="-285750">
              <a:spcBef>
                <a:spcPts val="1000"/>
              </a:spcBef>
              <a:buFont typeface="Arial"/>
              <a:buChar char="•"/>
            </a:pPr>
            <a:r>
              <a:rPr lang="en-US"/>
              <a:t>Between 2022 and 2023, the number of overdose deaths increased in 25 counties and decreased in 59 counties.  </a:t>
            </a:r>
            <a:endParaRPr lang="en-US">
              <a:ea typeface="Calibri" panose="020F0502020204030204"/>
              <a:cs typeface="Calibri" panose="020F0502020204030204"/>
            </a:endParaRPr>
          </a:p>
          <a:p>
            <a:pPr marL="285750" indent="-285750">
              <a:spcBef>
                <a:spcPts val="1000"/>
              </a:spcBef>
              <a:buFont typeface="Arial,Sans-Serif"/>
              <a:buChar char="•"/>
            </a:pPr>
            <a:r>
              <a:rPr lang="en-US"/>
              <a:t>Seventeen of the 25 counties that showed an increase had fewer than 10 total overdose deaths for the year. </a:t>
            </a:r>
          </a:p>
          <a:p>
            <a:pPr marL="285750" indent="-285750">
              <a:spcBef>
                <a:spcPts val="1000"/>
              </a:spcBef>
              <a:buFont typeface="Arial,Sans-Serif"/>
              <a:buChar char="•"/>
            </a:pPr>
            <a:r>
              <a:rPr lang="en-US"/>
              <a:t>Eight counties had no change.</a:t>
            </a:r>
          </a:p>
          <a:p>
            <a:pPr marL="285750" indent="-285750">
              <a:spcBef>
                <a:spcPts val="1000"/>
              </a:spcBef>
              <a:buFont typeface="Arial,Sans-Serif"/>
              <a:buChar char="•"/>
            </a:pPr>
            <a:r>
              <a:rPr lang="en-US"/>
              <a:t>In 2023, the five counties with the highest stable rate of overdose deaths were Grant (68.2), Marion (59.2), Delaware (58.5), Wayne (54.0), and Clark (52.3).</a:t>
            </a:r>
            <a:endParaRPr lang="en-US">
              <a:ea typeface="Calibri"/>
              <a:cs typeface="Calibri"/>
            </a:endParaRPr>
          </a:p>
          <a:p>
            <a:pPr marL="285750" indent="-285750">
              <a:spcBef>
                <a:spcPts val="1000"/>
              </a:spcBef>
              <a:buFont typeface="Arial,Sans-Serif"/>
              <a:buChar char="•"/>
            </a:pPr>
            <a:endParaRPr lang="en-US">
              <a:ea typeface="Calibri"/>
              <a:cs typeface="Calibri"/>
            </a:endParaRPr>
          </a:p>
          <a:p>
            <a:pPr marL="171450" indent="-171450">
              <a:buFont typeface="Arial"/>
              <a:buChar char="•"/>
            </a:pPr>
            <a:endParaRPr lang="en-US">
              <a:ea typeface="Calibri"/>
              <a:cs typeface="Calibri"/>
            </a:endParaRPr>
          </a:p>
          <a:p>
            <a:pPr marL="171450" indent="-1714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E5731CD6-7082-7749-BD99-0B0117ADFFDC}" type="slidenum">
              <a:rPr lang="en-US" smtClean="0"/>
              <a:t>19</a:t>
            </a:fld>
            <a:endParaRPr lang="en-US"/>
          </a:p>
        </p:txBody>
      </p:sp>
    </p:spTree>
    <p:extLst>
      <p:ext uri="{BB962C8B-B14F-4D97-AF65-F5344CB8AC3E}">
        <p14:creationId xmlns:p14="http://schemas.microsoft.com/office/powerpoint/2010/main" val="4119294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20</a:t>
            </a:fld>
            <a:endParaRPr lang="en-US"/>
          </a:p>
        </p:txBody>
      </p:sp>
    </p:spTree>
    <p:extLst>
      <p:ext uri="{BB962C8B-B14F-4D97-AF65-F5344CB8AC3E}">
        <p14:creationId xmlns:p14="http://schemas.microsoft.com/office/powerpoint/2010/main" val="132247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3</a:t>
            </a:fld>
            <a:endParaRPr lang="en-US"/>
          </a:p>
        </p:txBody>
      </p:sp>
    </p:spTree>
    <p:extLst>
      <p:ext uri="{BB962C8B-B14F-4D97-AF65-F5344CB8AC3E}">
        <p14:creationId xmlns:p14="http://schemas.microsoft.com/office/powerpoint/2010/main" val="3766474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21</a:t>
            </a:fld>
            <a:endParaRPr lang="en-US"/>
          </a:p>
        </p:txBody>
      </p:sp>
    </p:spTree>
    <p:extLst>
      <p:ext uri="{BB962C8B-B14F-4D97-AF65-F5344CB8AC3E}">
        <p14:creationId xmlns:p14="http://schemas.microsoft.com/office/powerpoint/2010/main" val="677641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22</a:t>
            </a:fld>
            <a:endParaRPr lang="en-US"/>
          </a:p>
        </p:txBody>
      </p:sp>
    </p:spTree>
    <p:extLst>
      <p:ext uri="{BB962C8B-B14F-4D97-AF65-F5344CB8AC3E}">
        <p14:creationId xmlns:p14="http://schemas.microsoft.com/office/powerpoint/2010/main" val="2915751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23</a:t>
            </a:fld>
            <a:endParaRPr lang="en-US"/>
          </a:p>
        </p:txBody>
      </p:sp>
    </p:spTree>
    <p:extLst>
      <p:ext uri="{BB962C8B-B14F-4D97-AF65-F5344CB8AC3E}">
        <p14:creationId xmlns:p14="http://schemas.microsoft.com/office/powerpoint/2010/main" val="1743396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24</a:t>
            </a:fld>
            <a:endParaRPr lang="en-US"/>
          </a:p>
        </p:txBody>
      </p:sp>
    </p:spTree>
    <p:extLst>
      <p:ext uri="{BB962C8B-B14F-4D97-AF65-F5344CB8AC3E}">
        <p14:creationId xmlns:p14="http://schemas.microsoft.com/office/powerpoint/2010/main" val="2678044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731CD6-7082-7749-BD99-0B0117ADFFDC}" type="slidenum">
              <a:rPr lang="en-US" smtClean="0"/>
              <a:t>25</a:t>
            </a:fld>
            <a:endParaRPr lang="en-US"/>
          </a:p>
        </p:txBody>
      </p:sp>
    </p:spTree>
    <p:extLst>
      <p:ext uri="{BB962C8B-B14F-4D97-AF65-F5344CB8AC3E}">
        <p14:creationId xmlns:p14="http://schemas.microsoft.com/office/powerpoint/2010/main" val="58842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4</a:t>
            </a:fld>
            <a:endParaRPr lang="en-US"/>
          </a:p>
        </p:txBody>
      </p:sp>
    </p:spTree>
    <p:extLst>
      <p:ext uri="{BB962C8B-B14F-4D97-AF65-F5344CB8AC3E}">
        <p14:creationId xmlns:p14="http://schemas.microsoft.com/office/powerpoint/2010/main" val="2034119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DC9CD-7C15-1A60-8514-FFC6F5AC39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EE0AC-C6A2-FE22-1456-DCBEF2BAF0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1F3AC-5E44-FAFA-34D3-31A0AAF8CD5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40664858-A5E4-EFCC-8280-EEB574A85A44}"/>
              </a:ext>
            </a:extLst>
          </p:cNvPr>
          <p:cNvSpPr>
            <a:spLocks noGrp="1"/>
          </p:cNvSpPr>
          <p:nvPr>
            <p:ph type="sldNum" sz="quarter" idx="5"/>
          </p:nvPr>
        </p:nvSpPr>
        <p:spPr/>
        <p:txBody>
          <a:bodyPr/>
          <a:lstStyle/>
          <a:p>
            <a:fld id="{E5731CD6-7082-7749-BD99-0B0117ADFFDC}" type="slidenum">
              <a:rPr lang="en-US" smtClean="0"/>
              <a:t>5</a:t>
            </a:fld>
            <a:endParaRPr lang="en-US"/>
          </a:p>
        </p:txBody>
      </p:sp>
    </p:spTree>
    <p:extLst>
      <p:ext uri="{BB962C8B-B14F-4D97-AF65-F5344CB8AC3E}">
        <p14:creationId xmlns:p14="http://schemas.microsoft.com/office/powerpoint/2010/main" val="75454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27573-7EB3-BE56-FEC5-324095EDE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60F842-A494-0B28-0448-3FEC43F216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B0163C-BEA7-01D0-CF3D-46FA290AF2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512E24-713D-621F-1646-CACDA9791FDD}"/>
              </a:ext>
            </a:extLst>
          </p:cNvPr>
          <p:cNvSpPr>
            <a:spLocks noGrp="1"/>
          </p:cNvSpPr>
          <p:nvPr>
            <p:ph type="sldNum" sz="quarter" idx="5"/>
          </p:nvPr>
        </p:nvSpPr>
        <p:spPr/>
        <p:txBody>
          <a:bodyPr/>
          <a:lstStyle/>
          <a:p>
            <a:fld id="{E5731CD6-7082-7749-BD99-0B0117ADFFDC}" type="slidenum">
              <a:rPr lang="en-US" smtClean="0"/>
              <a:t>6</a:t>
            </a:fld>
            <a:endParaRPr lang="en-US"/>
          </a:p>
        </p:txBody>
      </p:sp>
    </p:spTree>
    <p:extLst>
      <p:ext uri="{BB962C8B-B14F-4D97-AF65-F5344CB8AC3E}">
        <p14:creationId xmlns:p14="http://schemas.microsoft.com/office/powerpoint/2010/main" val="2188926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19E99-FC6A-D5B0-515A-E742BABB6C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4E103E-C3CA-D314-04A7-7B7E66E7A5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FD5548-AB74-D00E-52E9-DF8CEA96C1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30E93F-A3F6-996F-B2B4-EC07EC39CBA1}"/>
              </a:ext>
            </a:extLst>
          </p:cNvPr>
          <p:cNvSpPr>
            <a:spLocks noGrp="1"/>
          </p:cNvSpPr>
          <p:nvPr>
            <p:ph type="sldNum" sz="quarter" idx="5"/>
          </p:nvPr>
        </p:nvSpPr>
        <p:spPr/>
        <p:txBody>
          <a:bodyPr/>
          <a:lstStyle/>
          <a:p>
            <a:fld id="{E5731CD6-7082-7749-BD99-0B0117ADFFDC}" type="slidenum">
              <a:rPr lang="en-US" smtClean="0"/>
              <a:t>7</a:t>
            </a:fld>
            <a:endParaRPr lang="en-US"/>
          </a:p>
        </p:txBody>
      </p:sp>
    </p:spTree>
    <p:extLst>
      <p:ext uri="{BB962C8B-B14F-4D97-AF65-F5344CB8AC3E}">
        <p14:creationId xmlns:p14="http://schemas.microsoft.com/office/powerpoint/2010/main" val="1403125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F243F-6742-8AE8-68EB-A7DB20AAD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154D8-267C-32CB-BEAD-703070C06A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61364-86AE-36B4-8538-A45A59577B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1DCA46-5923-FFB5-4F32-A6D356127143}"/>
              </a:ext>
            </a:extLst>
          </p:cNvPr>
          <p:cNvSpPr>
            <a:spLocks noGrp="1"/>
          </p:cNvSpPr>
          <p:nvPr>
            <p:ph type="sldNum" sz="quarter" idx="5"/>
          </p:nvPr>
        </p:nvSpPr>
        <p:spPr/>
        <p:txBody>
          <a:bodyPr/>
          <a:lstStyle/>
          <a:p>
            <a:fld id="{E5731CD6-7082-7749-BD99-0B0117ADFFDC}" type="slidenum">
              <a:rPr lang="en-US" smtClean="0"/>
              <a:t>8</a:t>
            </a:fld>
            <a:endParaRPr lang="en-US"/>
          </a:p>
        </p:txBody>
      </p:sp>
    </p:spTree>
    <p:extLst>
      <p:ext uri="{BB962C8B-B14F-4D97-AF65-F5344CB8AC3E}">
        <p14:creationId xmlns:p14="http://schemas.microsoft.com/office/powerpoint/2010/main" val="2891562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8BAC5-081F-FB78-7F52-8E048B5A2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23E4C-EED4-5DD6-9EE5-39166C207C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A1BEBF-A3DF-F72A-2B3A-99593BF56F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2E3780-6DBC-12FE-E483-DA4A3051E99A}"/>
              </a:ext>
            </a:extLst>
          </p:cNvPr>
          <p:cNvSpPr>
            <a:spLocks noGrp="1"/>
          </p:cNvSpPr>
          <p:nvPr>
            <p:ph type="sldNum" sz="quarter" idx="5"/>
          </p:nvPr>
        </p:nvSpPr>
        <p:spPr/>
        <p:txBody>
          <a:bodyPr/>
          <a:lstStyle/>
          <a:p>
            <a:fld id="{E5731CD6-7082-7749-BD99-0B0117ADFFDC}" type="slidenum">
              <a:rPr lang="en-US" smtClean="0"/>
              <a:t>9</a:t>
            </a:fld>
            <a:endParaRPr lang="en-US"/>
          </a:p>
        </p:txBody>
      </p:sp>
    </p:spTree>
    <p:extLst>
      <p:ext uri="{BB962C8B-B14F-4D97-AF65-F5344CB8AC3E}">
        <p14:creationId xmlns:p14="http://schemas.microsoft.com/office/powerpoint/2010/main" val="4249724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95E27-D553-3701-F50E-526D722259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261299-6923-CBF0-136C-0D3935912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2414FF-5329-DE99-5FCB-B516C03496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A5CEC8-84B7-F976-4BB7-8012E1EFE4AC}"/>
              </a:ext>
            </a:extLst>
          </p:cNvPr>
          <p:cNvSpPr>
            <a:spLocks noGrp="1"/>
          </p:cNvSpPr>
          <p:nvPr>
            <p:ph type="sldNum" sz="quarter" idx="5"/>
          </p:nvPr>
        </p:nvSpPr>
        <p:spPr/>
        <p:txBody>
          <a:bodyPr/>
          <a:lstStyle/>
          <a:p>
            <a:fld id="{E5731CD6-7082-7749-BD99-0B0117ADFFDC}" type="slidenum">
              <a:rPr lang="en-US" smtClean="0"/>
              <a:t>10</a:t>
            </a:fld>
            <a:endParaRPr lang="en-US"/>
          </a:p>
        </p:txBody>
      </p:sp>
    </p:spTree>
    <p:extLst>
      <p:ext uri="{BB962C8B-B14F-4D97-AF65-F5344CB8AC3E}">
        <p14:creationId xmlns:p14="http://schemas.microsoft.com/office/powerpoint/2010/main" val="777665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286917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06861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241982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176465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814155"/>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1189138"/>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
        <p:nvSpPr>
          <p:cNvPr id="7" name="Text Placeholder 2">
            <a:extLst>
              <a:ext uri="{FF2B5EF4-FFF2-40B4-BE49-F238E27FC236}">
                <a16:creationId xmlns:a16="http://schemas.microsoft.com/office/drawing/2014/main" id="{ACDACEB2-BE74-48A9-87B2-A9E3C26F6980}"/>
              </a:ext>
            </a:extLst>
          </p:cNvPr>
          <p:cNvSpPr>
            <a:spLocks noGrp="1"/>
          </p:cNvSpPr>
          <p:nvPr>
            <p:ph type="body" sz="quarter" idx="11" hasCustomPrompt="1"/>
          </p:nvPr>
        </p:nvSpPr>
        <p:spPr>
          <a:xfrm>
            <a:off x="5430279" y="2875547"/>
            <a:ext cx="6432297" cy="1481669"/>
          </a:xfrm>
        </p:spPr>
        <p:txBody>
          <a:bodyPr>
            <a:normAutofit/>
          </a:bodyPr>
          <a:lstStyle>
            <a:lvl1pPr>
              <a:defRPr sz="2800">
                <a:solidFill>
                  <a:schemeClr val="bg1"/>
                </a:solidFill>
              </a:defRPr>
            </a:lvl1pPr>
          </a:lstStyle>
          <a:p>
            <a:r>
              <a:rPr lang="en-US" b="1" dirty="0">
                <a:latin typeface="Raleway" pitchFamily="2" charset="0"/>
              </a:rPr>
              <a:t>PRESENTER NAME</a:t>
            </a:r>
            <a:br>
              <a:rPr lang="en-US" b="1" dirty="0">
                <a:latin typeface="Raleway" pitchFamily="2" charset="0"/>
              </a:rPr>
            </a:br>
            <a:r>
              <a:rPr lang="en-US" dirty="0">
                <a:latin typeface="Raleway" pitchFamily="2" charset="0"/>
              </a:rPr>
              <a:t>PRESENTER TITLE</a:t>
            </a:r>
          </a:p>
        </p:txBody>
      </p:sp>
    </p:spTree>
    <p:extLst>
      <p:ext uri="{BB962C8B-B14F-4D97-AF65-F5344CB8AC3E}">
        <p14:creationId xmlns:p14="http://schemas.microsoft.com/office/powerpoint/2010/main" val="3805539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NCIPC">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91504"/>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781D7E"/>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781D7E"/>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781D7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Injury Prevention and Control</a:t>
            </a:r>
          </a:p>
        </p:txBody>
      </p:sp>
    </p:spTree>
    <p:extLst>
      <p:ext uri="{BB962C8B-B14F-4D97-AF65-F5344CB8AC3E}">
        <p14:creationId xmlns:p14="http://schemas.microsoft.com/office/powerpoint/2010/main" val="4974351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781D7E"/>
                </a:solidFill>
                <a:effectLst/>
                <a:latin typeface="Calibri" pitchFamily="34" charset="0"/>
              </a:defRPr>
            </a:lvl1pPr>
          </a:lstStyle>
          <a:p>
            <a:r>
              <a:rPr lang="en-US" dirty="0"/>
              <a:t>Bottom band: NCIPC</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781D7E"/>
              </a:buClr>
              <a:buFont typeface="Wingdings" panose="05000000000000000000" pitchFamily="2" charset="2"/>
              <a:buChar char="§"/>
              <a:defRPr sz="2667">
                <a:solidFill>
                  <a:schemeClr val="accent4">
                    <a:lumMod val="75000"/>
                  </a:schemeClr>
                </a:solidFill>
              </a:defRPr>
            </a:lvl1pPr>
            <a:lvl2pPr>
              <a:buClr>
                <a:srgbClr val="00853F"/>
              </a:buClr>
              <a:defRPr sz="2667">
                <a:solidFill>
                  <a:schemeClr val="accent4">
                    <a:lumMod val="75000"/>
                  </a:schemeClr>
                </a:solidFill>
              </a:defRPr>
            </a:lvl2pPr>
            <a:lvl3pPr>
              <a:buClr>
                <a:srgbClr val="EC881D"/>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6416"/>
            <a:ext cx="12192000" cy="121584"/>
          </a:xfrm>
          <a:prstGeom prst="rect">
            <a:avLst/>
          </a:prstGeom>
        </p:spPr>
      </p:pic>
    </p:spTree>
    <p:extLst>
      <p:ext uri="{BB962C8B-B14F-4D97-AF65-F5344CB8AC3E}">
        <p14:creationId xmlns:p14="http://schemas.microsoft.com/office/powerpoint/2010/main" val="1690419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62391"/>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862391"/>
              </a:buClr>
              <a:buSzPct val="70000"/>
              <a:buFont typeface="Arial" panose="020B0604020202020204" pitchFamily="34" charset="0"/>
              <a:buChar char="•"/>
              <a:defRPr sz="3200" b="1" baseline="0">
                <a:solidFill>
                  <a:srgbClr val="000000"/>
                </a:solidFill>
                <a:latin typeface="Calibri" pitchFamily="34" charset="0"/>
              </a:defRPr>
            </a:lvl1pPr>
            <a:lvl2pPr marL="1066773" indent="-457189">
              <a:buClr>
                <a:srgbClr val="00853F"/>
              </a:buClr>
              <a:buSzPct val="100000"/>
              <a:buFont typeface="Arial" panose="020B0604020202020204" pitchFamily="34" charset="0"/>
              <a:buChar char="•"/>
              <a:defRPr sz="2667">
                <a:solidFill>
                  <a:schemeClr val="accent4">
                    <a:lumMod val="75000"/>
                  </a:schemeClr>
                </a:solidFill>
              </a:defRPr>
            </a:lvl2pPr>
            <a:lvl3pPr marL="1600160" indent="-380990">
              <a:buClr>
                <a:srgbClr val="00853F"/>
              </a:buClr>
              <a:buSzPct val="100000"/>
              <a:buFont typeface="Wingdings" panose="05000000000000000000" pitchFamily="2" charset="2"/>
              <a:buChar char="§"/>
              <a:defRPr sz="2400">
                <a:solidFill>
                  <a:schemeClr val="accent4">
                    <a:lumMod val="75000"/>
                  </a:schemeClr>
                </a:solidFill>
              </a:defRPr>
            </a:lvl3pPr>
            <a:lvl4pPr marL="2133547" indent="-304792">
              <a:buClr>
                <a:srgbClr val="00853F"/>
              </a:buClr>
              <a:buSzPct val="70000"/>
              <a:buFont typeface="Wingdings" panose="05000000000000000000" pitchFamily="2" charset="2"/>
              <a:buChar char="§"/>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2"/>
            <a:endParaRPr lang="en-US" dirty="0"/>
          </a:p>
          <a:p>
            <a:pPr lvl="1"/>
            <a:endParaRPr lang="en-US" dirty="0"/>
          </a:p>
          <a:p>
            <a:pPr lvl="2"/>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6416"/>
            <a:ext cx="12192000" cy="121584"/>
          </a:xfrm>
          <a:prstGeom prst="rect">
            <a:avLst/>
          </a:prstGeom>
        </p:spPr>
      </p:pic>
    </p:spTree>
    <p:extLst>
      <p:ext uri="{BB962C8B-B14F-4D97-AF65-F5344CB8AC3E}">
        <p14:creationId xmlns:p14="http://schemas.microsoft.com/office/powerpoint/2010/main" val="145605073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781D7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936400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1652"/>
            <a:ext cx="12192000" cy="1183824"/>
          </a:xfrm>
          <a:prstGeom prst="rect">
            <a:avLst/>
          </a:prstGeom>
        </p:spPr>
      </p:pic>
    </p:spTree>
    <p:extLst>
      <p:ext uri="{BB962C8B-B14F-4D97-AF65-F5344CB8AC3E}">
        <p14:creationId xmlns:p14="http://schemas.microsoft.com/office/powerpoint/2010/main" val="351474462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AD0F42-13BB-4629-99BC-2BD962B70EE1}"/>
              </a:ext>
            </a:extLst>
          </p:cNvPr>
          <p:cNvPicPr>
            <a:picLocks noChangeAspect="1"/>
          </p:cNvPicPr>
          <p:nvPr userDrawn="1"/>
        </p:nvPicPr>
        <p:blipFill>
          <a:blip r:embed="rId2"/>
          <a:stretch>
            <a:fillRect/>
          </a:stretch>
        </p:blipFill>
        <p:spPr>
          <a:xfrm>
            <a:off x="1204775" y="1171054"/>
            <a:ext cx="2413441" cy="4423558"/>
          </a:xfrm>
          <a:prstGeom prst="rect">
            <a:avLst/>
          </a:prstGeom>
        </p:spPr>
      </p:pic>
      <p:cxnSp>
        <p:nvCxnSpPr>
          <p:cNvPr id="10" name="Straight Connector 9">
            <a:extLst>
              <a:ext uri="{FF2B5EF4-FFF2-40B4-BE49-F238E27FC236}">
                <a16:creationId xmlns:a16="http://schemas.microsoft.com/office/drawing/2014/main" id="{46CF6EEB-D08C-40C7-8EA4-629FD05011FA}"/>
              </a:ext>
            </a:extLst>
          </p:cNvPr>
          <p:cNvCxnSpPr>
            <a:cxnSpLocks/>
          </p:cNvCxnSpPr>
          <p:nvPr userDrawn="1"/>
        </p:nvCxnSpPr>
        <p:spPr>
          <a:xfrm>
            <a:off x="4745621" y="451413"/>
            <a:ext cx="0" cy="5615733"/>
          </a:xfrm>
          <a:prstGeom prst="line">
            <a:avLst/>
          </a:prstGeom>
          <a:ln w="76200">
            <a:solidFill>
              <a:srgbClr val="F7C327"/>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C359431-F97F-4DA6-A79A-3D6025AD7CB3}"/>
              </a:ext>
            </a:extLst>
          </p:cNvPr>
          <p:cNvSpPr>
            <a:spLocks noGrp="1"/>
          </p:cNvSpPr>
          <p:nvPr>
            <p:ph type="body" sz="quarter" idx="10" hasCustomPrompt="1"/>
          </p:nvPr>
        </p:nvSpPr>
        <p:spPr>
          <a:xfrm>
            <a:off x="5613399" y="2257143"/>
            <a:ext cx="5197353" cy="613378"/>
          </a:xfrm>
        </p:spPr>
        <p:txBody>
          <a:bodyPr/>
          <a:lstStyle>
            <a:lvl1pPr>
              <a:defRPr sz="3600">
                <a:solidFill>
                  <a:schemeClr val="bg1"/>
                </a:solidFill>
                <a:latin typeface="+mj-lt"/>
              </a:defRPr>
            </a:lvl1pPr>
            <a:lvl2pPr>
              <a:defRPr>
                <a:solidFill>
                  <a:schemeClr val="bg1"/>
                </a:solidFill>
                <a:latin typeface="Raleway" pitchFamily="2" charset="0"/>
              </a:defRPr>
            </a:lvl2pPr>
            <a:lvl3pPr>
              <a:defRPr>
                <a:solidFill>
                  <a:schemeClr val="bg1"/>
                </a:solidFill>
                <a:latin typeface="Raleway" pitchFamily="2" charset="0"/>
              </a:defRPr>
            </a:lvl3pPr>
            <a:lvl4pPr>
              <a:defRPr>
                <a:solidFill>
                  <a:schemeClr val="bg1"/>
                </a:solidFill>
                <a:latin typeface="Raleway" pitchFamily="2" charset="0"/>
              </a:defRPr>
            </a:lvl4pPr>
            <a:lvl5pPr>
              <a:defRPr>
                <a:solidFill>
                  <a:schemeClr val="bg1"/>
                </a:solidFill>
                <a:latin typeface="Raleway" pitchFamily="2" charset="0"/>
              </a:defRPr>
            </a:lvl5pPr>
          </a:lstStyle>
          <a:p>
            <a:pPr lvl="0"/>
            <a:r>
              <a:rPr lang="en-US" dirty="0"/>
              <a:t>PRESENTATION NAME</a:t>
            </a:r>
          </a:p>
        </p:txBody>
      </p:sp>
      <p:sp>
        <p:nvSpPr>
          <p:cNvPr id="15" name="Text Placeholder 14">
            <a:extLst>
              <a:ext uri="{FF2B5EF4-FFF2-40B4-BE49-F238E27FC236}">
                <a16:creationId xmlns:a16="http://schemas.microsoft.com/office/drawing/2014/main" id="{3CEE5C4D-59ED-443B-B003-85A0F9826001}"/>
              </a:ext>
            </a:extLst>
          </p:cNvPr>
          <p:cNvSpPr>
            <a:spLocks noGrp="1"/>
          </p:cNvSpPr>
          <p:nvPr>
            <p:ph type="body" sz="quarter" idx="11" hasCustomPrompt="1"/>
          </p:nvPr>
        </p:nvSpPr>
        <p:spPr>
          <a:xfrm>
            <a:off x="5613399" y="3253895"/>
            <a:ext cx="5195887" cy="461578"/>
          </a:xfrm>
        </p:spPr>
        <p:txBody>
          <a:bodyPr/>
          <a:lstStyle>
            <a:lvl1pPr>
              <a:defRPr sz="2400">
                <a:solidFill>
                  <a:schemeClr val="bg1"/>
                </a:solidFill>
                <a:latin typeface="Raleway Light" pitchFamily="2" charset="0"/>
              </a:defRPr>
            </a:lvl1pPr>
          </a:lstStyle>
          <a:p>
            <a:pPr lvl="0"/>
            <a:r>
              <a:rPr lang="en-US" dirty="0"/>
              <a:t>PRESENTER NAME</a:t>
            </a:r>
          </a:p>
        </p:txBody>
      </p:sp>
      <p:sp>
        <p:nvSpPr>
          <p:cNvPr id="17" name="Text Placeholder 16">
            <a:extLst>
              <a:ext uri="{FF2B5EF4-FFF2-40B4-BE49-F238E27FC236}">
                <a16:creationId xmlns:a16="http://schemas.microsoft.com/office/drawing/2014/main" id="{09189D13-57C9-496B-957C-3CEEC74A8275}"/>
              </a:ext>
            </a:extLst>
          </p:cNvPr>
          <p:cNvSpPr>
            <a:spLocks noGrp="1"/>
          </p:cNvSpPr>
          <p:nvPr>
            <p:ph type="body" sz="quarter" idx="12" hasCustomPrompt="1"/>
          </p:nvPr>
        </p:nvSpPr>
        <p:spPr>
          <a:xfrm>
            <a:off x="5613399" y="4030809"/>
            <a:ext cx="1295599" cy="417452"/>
          </a:xfrm>
        </p:spPr>
        <p:txBody>
          <a:bodyPr/>
          <a:lstStyle>
            <a:lvl1pPr>
              <a:defRPr sz="2400">
                <a:solidFill>
                  <a:schemeClr val="bg1"/>
                </a:solidFill>
                <a:latin typeface="Raleway" pitchFamily="2" charset="0"/>
              </a:defRPr>
            </a:lvl1pPr>
          </a:lstStyle>
          <a:p>
            <a:pPr lvl="0"/>
            <a:r>
              <a:rPr lang="en-US" dirty="0"/>
              <a:t>DATE</a:t>
            </a:r>
          </a:p>
        </p:txBody>
      </p:sp>
    </p:spTree>
    <p:extLst>
      <p:ext uri="{BB962C8B-B14F-4D97-AF65-F5344CB8AC3E}">
        <p14:creationId xmlns:p14="http://schemas.microsoft.com/office/powerpoint/2010/main" val="70542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716960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1147011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067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3425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3" name="Rectangle: Rounded Corners 2">
            <a:extLst>
              <a:ext uri="{FF2B5EF4-FFF2-40B4-BE49-F238E27FC236}">
                <a16:creationId xmlns:a16="http://schemas.microsoft.com/office/drawing/2014/main" id="{9F78A560-0079-4B81-868E-8C215301D1DF}"/>
              </a:ext>
            </a:extLst>
          </p:cNvPr>
          <p:cNvSpPr/>
          <p:nvPr userDrawn="1"/>
        </p:nvSpPr>
        <p:spPr>
          <a:xfrm>
            <a:off x="8886825" y="1162050"/>
            <a:ext cx="3933825" cy="4810125"/>
          </a:xfrm>
          <a:prstGeom prst="roundRect">
            <a:avLst/>
          </a:prstGeom>
          <a:solidFill>
            <a:srgbClr val="06A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262ADF6-AC36-4D9C-9A5F-341493B70F3F}"/>
              </a:ext>
            </a:extLst>
          </p:cNvPr>
          <p:cNvSpPr>
            <a:spLocks noGrp="1"/>
          </p:cNvSpPr>
          <p:nvPr>
            <p:ph sz="quarter" idx="13"/>
          </p:nvPr>
        </p:nvSpPr>
        <p:spPr>
          <a:xfrm>
            <a:off x="9290027" y="1660525"/>
            <a:ext cx="3933825" cy="4035425"/>
          </a:xfrm>
        </p:spPr>
        <p:txBody>
          <a:bodyPr/>
          <a:lstStyle>
            <a:lvl1pPr>
              <a:defRPr sz="3200" b="1">
                <a:solidFill>
                  <a:schemeClr val="bg1"/>
                </a:solidFill>
                <a:latin typeface="Raleway" pitchFamily="2"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a:extLst>
              <a:ext uri="{FF2B5EF4-FFF2-40B4-BE49-F238E27FC236}">
                <a16:creationId xmlns:a16="http://schemas.microsoft.com/office/drawing/2014/main" id="{6B5769B7-AA44-4A5A-A32C-417796C7B3EC}"/>
              </a:ext>
            </a:extLst>
          </p:cNvPr>
          <p:cNvSpPr>
            <a:spLocks noGrp="1"/>
          </p:cNvSpPr>
          <p:nvPr>
            <p:ph sz="quarter" idx="14"/>
          </p:nvPr>
        </p:nvSpPr>
        <p:spPr>
          <a:xfrm>
            <a:off x="593725" y="1247775"/>
            <a:ext cx="7889875" cy="4600575"/>
          </a:xfrm>
        </p:spPr>
        <p:txBody>
          <a:bodyPr/>
          <a:lstStyle>
            <a:lvl2pPr>
              <a:defRPr/>
            </a:lvl2pPr>
            <a:lvl3pPr>
              <a:defRPr/>
            </a:lvl3pPr>
            <a:lvl4pPr>
              <a:defRPr/>
            </a:lvl4pPr>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798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4" name="Content Placeholder 3">
            <a:extLst>
              <a:ext uri="{FF2B5EF4-FFF2-40B4-BE49-F238E27FC236}">
                <a16:creationId xmlns:a16="http://schemas.microsoft.com/office/drawing/2014/main" id="{CC4EE0CE-AB1B-4EDF-BE23-E40E7DDFE16D}"/>
              </a:ext>
            </a:extLst>
          </p:cNvPr>
          <p:cNvSpPr>
            <a:spLocks noGrp="1"/>
          </p:cNvSpPr>
          <p:nvPr>
            <p:ph sz="quarter" idx="13"/>
          </p:nvPr>
        </p:nvSpPr>
        <p:spPr>
          <a:xfrm>
            <a:off x="436880" y="1304925"/>
            <a:ext cx="5888038" cy="4552950"/>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0658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0A72-DB0F-4CFA-B951-B8407DCAF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65D10-4609-4687-A81D-82AC61CFD71B}"/>
              </a:ext>
            </a:extLst>
          </p:cNvPr>
          <p:cNvSpPr>
            <a:spLocks noGrp="1"/>
          </p:cNvSpPr>
          <p:nvPr>
            <p:ph sz="half" idx="1"/>
          </p:nvPr>
        </p:nvSpPr>
        <p:spPr>
          <a:xfrm>
            <a:off x="593502" y="1416050"/>
            <a:ext cx="5181600" cy="435133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BD67E-5DF4-4EE1-A503-F9F01C8A08AC}"/>
              </a:ext>
            </a:extLst>
          </p:cNvPr>
          <p:cNvSpPr>
            <a:spLocks noGrp="1"/>
          </p:cNvSpPr>
          <p:nvPr>
            <p:ph sz="half" idx="2"/>
          </p:nvPr>
        </p:nvSpPr>
        <p:spPr>
          <a:xfrm>
            <a:off x="6096000" y="1416050"/>
            <a:ext cx="5181600" cy="435133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125AF05-8215-4033-90E7-E5A2F6542DCD}"/>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288002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C99A-76F3-419C-95BF-4D0BEAE003F2}"/>
              </a:ext>
            </a:extLst>
          </p:cNvPr>
          <p:cNvSpPr>
            <a:spLocks noGrp="1"/>
          </p:cNvSpPr>
          <p:nvPr>
            <p:ph type="title"/>
          </p:nvPr>
        </p:nvSpPr>
        <p:spPr>
          <a:xfrm>
            <a:off x="620713" y="319089"/>
            <a:ext cx="10515600" cy="70167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C2B9CA2-C138-4A69-953D-AEB55FED0ADF}"/>
              </a:ext>
            </a:extLst>
          </p:cNvPr>
          <p:cNvSpPr>
            <a:spLocks noGrp="1"/>
          </p:cNvSpPr>
          <p:nvPr>
            <p:ph type="body" idx="1" hasCustomPrompt="1"/>
          </p:nvPr>
        </p:nvSpPr>
        <p:spPr>
          <a:xfrm>
            <a:off x="620713"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a:extLst>
              <a:ext uri="{FF2B5EF4-FFF2-40B4-BE49-F238E27FC236}">
                <a16:creationId xmlns:a16="http://schemas.microsoft.com/office/drawing/2014/main" id="{C544F04E-4F77-47B2-9803-8A5FF49C5D4B}"/>
              </a:ext>
            </a:extLst>
          </p:cNvPr>
          <p:cNvSpPr>
            <a:spLocks noGrp="1"/>
          </p:cNvSpPr>
          <p:nvPr>
            <p:ph sz="half" idx="2"/>
          </p:nvPr>
        </p:nvSpPr>
        <p:spPr>
          <a:xfrm>
            <a:off x="620713" y="2381250"/>
            <a:ext cx="5157787" cy="368458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589F3E3-E7A4-4098-ACA2-0060E2FE57B2}"/>
              </a:ext>
            </a:extLst>
          </p:cNvPr>
          <p:cNvSpPr>
            <a:spLocks noGrp="1"/>
          </p:cNvSpPr>
          <p:nvPr>
            <p:ph type="body" sz="quarter" idx="3" hasCustomPrompt="1"/>
          </p:nvPr>
        </p:nvSpPr>
        <p:spPr>
          <a:xfrm>
            <a:off x="61722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6" name="Content Placeholder 5">
            <a:extLst>
              <a:ext uri="{FF2B5EF4-FFF2-40B4-BE49-F238E27FC236}">
                <a16:creationId xmlns:a16="http://schemas.microsoft.com/office/drawing/2014/main" id="{23482DF4-45DF-46D3-8BC2-96ED489B0217}"/>
              </a:ext>
            </a:extLst>
          </p:cNvPr>
          <p:cNvSpPr>
            <a:spLocks noGrp="1"/>
          </p:cNvSpPr>
          <p:nvPr>
            <p:ph sz="quarter" idx="4"/>
          </p:nvPr>
        </p:nvSpPr>
        <p:spPr>
          <a:xfrm>
            <a:off x="6172200" y="2378074"/>
            <a:ext cx="5183188" cy="368458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CDF8D17C-F40F-43B3-96DD-283049E68A35}"/>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733608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DDE4-A5B5-4A3E-9818-EF8917784692}"/>
              </a:ext>
            </a:extLst>
          </p:cNvPr>
          <p:cNvSpPr>
            <a:spLocks noGrp="1"/>
          </p:cNvSpPr>
          <p:nvPr>
            <p:ph type="title" hasCustomPrompt="1"/>
          </p:nvPr>
        </p:nvSpPr>
        <p:spPr>
          <a:xfrm>
            <a:off x="504123" y="434734"/>
            <a:ext cx="3932237" cy="552691"/>
          </a:xfrm>
        </p:spPr>
        <p:txBody>
          <a:bodyPr anchor="b"/>
          <a:lstStyle>
            <a:lvl1pPr>
              <a:defRPr sz="4400"/>
            </a:lvl1pPr>
          </a:lstStyle>
          <a:p>
            <a:r>
              <a:rPr lang="en-US" dirty="0"/>
              <a:t>Chart Title</a:t>
            </a:r>
          </a:p>
        </p:txBody>
      </p:sp>
      <p:sp>
        <p:nvSpPr>
          <p:cNvPr id="3" name="Content Placeholder 2">
            <a:extLst>
              <a:ext uri="{FF2B5EF4-FFF2-40B4-BE49-F238E27FC236}">
                <a16:creationId xmlns:a16="http://schemas.microsoft.com/office/drawing/2014/main" id="{7EEADCAD-0FBC-4558-A2B1-E90BD245989C}"/>
              </a:ext>
            </a:extLst>
          </p:cNvPr>
          <p:cNvSpPr>
            <a:spLocks noGrp="1"/>
          </p:cNvSpPr>
          <p:nvPr>
            <p:ph idx="1"/>
          </p:nvPr>
        </p:nvSpPr>
        <p:spPr>
          <a:xfrm>
            <a:off x="462647" y="1235075"/>
            <a:ext cx="5633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0EDC8CC1-67CF-444D-9DF5-4003EF5B4C7A}"/>
              </a:ext>
            </a:extLst>
          </p:cNvPr>
          <p:cNvSpPr>
            <a:spLocks noGrp="1"/>
          </p:cNvSpPr>
          <p:nvPr>
            <p:ph type="sldNum" sz="quarter" idx="12"/>
          </p:nvPr>
        </p:nvSpPr>
        <p:spPr/>
        <p:txBody>
          <a:bodyPr/>
          <a:lstStyle/>
          <a:p>
            <a:fld id="{5D96652D-A424-46EE-8E8A-BA494523C828}" type="slidenum">
              <a:rPr lang="en-US" smtClean="0"/>
              <a:t>‹#›</a:t>
            </a:fld>
            <a:endParaRPr lang="en-US"/>
          </a:p>
        </p:txBody>
      </p:sp>
      <p:sp>
        <p:nvSpPr>
          <p:cNvPr id="9" name="Chart Placeholder 8">
            <a:extLst>
              <a:ext uri="{FF2B5EF4-FFF2-40B4-BE49-F238E27FC236}">
                <a16:creationId xmlns:a16="http://schemas.microsoft.com/office/drawing/2014/main" id="{1A537B51-1246-442B-A5F2-5A64407093C1}"/>
              </a:ext>
            </a:extLst>
          </p:cNvPr>
          <p:cNvSpPr>
            <a:spLocks noGrp="1"/>
          </p:cNvSpPr>
          <p:nvPr>
            <p:ph type="chart" sz="quarter" idx="13"/>
          </p:nvPr>
        </p:nvSpPr>
        <p:spPr>
          <a:xfrm>
            <a:off x="6654800" y="1235075"/>
            <a:ext cx="5075238" cy="4873625"/>
          </a:xfrm>
        </p:spPr>
        <p:txBody>
          <a:bodyPr/>
          <a:lstStyle/>
          <a:p>
            <a:r>
              <a:rPr lang="en-US"/>
              <a:t>Click icon to add chart</a:t>
            </a:r>
          </a:p>
        </p:txBody>
      </p:sp>
    </p:spTree>
    <p:extLst>
      <p:ext uri="{BB962C8B-B14F-4D97-AF65-F5344CB8AC3E}">
        <p14:creationId xmlns:p14="http://schemas.microsoft.com/office/powerpoint/2010/main" val="579892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541D-C931-4F85-BCE4-34317E1CF44F}"/>
              </a:ext>
            </a:extLst>
          </p:cNvPr>
          <p:cNvSpPr>
            <a:spLocks noGrp="1"/>
          </p:cNvSpPr>
          <p:nvPr>
            <p:ph type="title" hasCustomPrompt="1"/>
          </p:nvPr>
        </p:nvSpPr>
        <p:spPr>
          <a:xfrm>
            <a:off x="839788" y="249539"/>
            <a:ext cx="3932237" cy="737886"/>
          </a:xfrm>
        </p:spPr>
        <p:txBody>
          <a:bodyPr anchor="b"/>
          <a:lstStyle>
            <a:lvl1pPr>
              <a:defRPr sz="4400"/>
            </a:lvl1pPr>
          </a:lstStyle>
          <a:p>
            <a:r>
              <a:rPr lang="en-US" dirty="0"/>
              <a:t>Chart Title</a:t>
            </a:r>
          </a:p>
        </p:txBody>
      </p:sp>
      <p:sp>
        <p:nvSpPr>
          <p:cNvPr id="7" name="Slide Number Placeholder 6">
            <a:extLst>
              <a:ext uri="{FF2B5EF4-FFF2-40B4-BE49-F238E27FC236}">
                <a16:creationId xmlns:a16="http://schemas.microsoft.com/office/drawing/2014/main" id="{E5A32E18-E933-4F74-B0B1-0C32599E4758}"/>
              </a:ext>
            </a:extLst>
          </p:cNvPr>
          <p:cNvSpPr>
            <a:spLocks noGrp="1"/>
          </p:cNvSpPr>
          <p:nvPr>
            <p:ph type="sldNum" sz="quarter" idx="12"/>
          </p:nvPr>
        </p:nvSpPr>
        <p:spPr>
          <a:xfrm>
            <a:off x="10872004" y="6093931"/>
            <a:ext cx="492080" cy="365125"/>
          </a:xfrm>
        </p:spPr>
        <p:txBody>
          <a:bodyPr/>
          <a:lstStyle/>
          <a:p>
            <a:fld id="{5D96652D-A424-46EE-8E8A-BA494523C828}" type="slidenum">
              <a:rPr lang="en-US" smtClean="0"/>
              <a:t>‹#›</a:t>
            </a:fld>
            <a:endParaRPr lang="en-US" dirty="0"/>
          </a:p>
        </p:txBody>
      </p:sp>
      <p:pic>
        <p:nvPicPr>
          <p:cNvPr id="9" name="Picture 8">
            <a:extLst>
              <a:ext uri="{FF2B5EF4-FFF2-40B4-BE49-F238E27FC236}">
                <a16:creationId xmlns:a16="http://schemas.microsoft.com/office/drawing/2014/main" id="{4091E60E-AAA8-43DB-9AC0-ECDF37AC91F5}"/>
              </a:ext>
            </a:extLst>
          </p:cNvPr>
          <p:cNvPicPr>
            <a:picLocks noChangeAspect="1"/>
          </p:cNvPicPr>
          <p:nvPr userDrawn="1"/>
        </p:nvPicPr>
        <p:blipFill>
          <a:blip r:embed="rId2"/>
          <a:stretch>
            <a:fillRect/>
          </a:stretch>
        </p:blipFill>
        <p:spPr>
          <a:xfrm>
            <a:off x="318859" y="5867784"/>
            <a:ext cx="1623999" cy="817420"/>
          </a:xfrm>
          <a:prstGeom prst="rect">
            <a:avLst/>
          </a:prstGeom>
        </p:spPr>
      </p:pic>
      <p:cxnSp>
        <p:nvCxnSpPr>
          <p:cNvPr id="11" name="Straight Connector 10">
            <a:extLst>
              <a:ext uri="{FF2B5EF4-FFF2-40B4-BE49-F238E27FC236}">
                <a16:creationId xmlns:a16="http://schemas.microsoft.com/office/drawing/2014/main" id="{B060C012-802B-4DA6-BDB1-6EB74BCF6FD2}"/>
              </a:ext>
            </a:extLst>
          </p:cNvPr>
          <p:cNvCxnSpPr/>
          <p:nvPr userDrawn="1"/>
        </p:nvCxnSpPr>
        <p:spPr>
          <a:xfrm>
            <a:off x="2146149" y="6276494"/>
            <a:ext cx="8368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8F7CE2-20FE-44C2-8BD3-E9E907009395}"/>
              </a:ext>
            </a:extLst>
          </p:cNvPr>
          <p:cNvCxnSpPr/>
          <p:nvPr userDrawn="1"/>
        </p:nvCxnSpPr>
        <p:spPr>
          <a:xfrm>
            <a:off x="-173620" y="1145894"/>
            <a:ext cx="8704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D3AEBF2-F9BA-406B-9728-37945F376EC6}"/>
              </a:ext>
            </a:extLst>
          </p:cNvPr>
          <p:cNvSpPr>
            <a:spLocks noGrp="1"/>
          </p:cNvSpPr>
          <p:nvPr>
            <p:ph type="body" sz="quarter" idx="13"/>
          </p:nvPr>
        </p:nvSpPr>
        <p:spPr>
          <a:xfrm>
            <a:off x="839788" y="1343024"/>
            <a:ext cx="3932237" cy="4366281"/>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hart Placeholder 16">
            <a:extLst>
              <a:ext uri="{FF2B5EF4-FFF2-40B4-BE49-F238E27FC236}">
                <a16:creationId xmlns:a16="http://schemas.microsoft.com/office/drawing/2014/main" id="{BF26CF76-952E-4B11-8063-A104942E6238}"/>
              </a:ext>
            </a:extLst>
          </p:cNvPr>
          <p:cNvSpPr>
            <a:spLocks noGrp="1"/>
          </p:cNvSpPr>
          <p:nvPr>
            <p:ph type="chart" sz="quarter" idx="14"/>
          </p:nvPr>
        </p:nvSpPr>
        <p:spPr>
          <a:xfrm>
            <a:off x="5764213" y="1343025"/>
            <a:ext cx="4548187" cy="4365625"/>
          </a:xfrm>
        </p:spPr>
        <p:txBody>
          <a:bodyPr/>
          <a:lstStyle/>
          <a:p>
            <a:r>
              <a:rPr lang="en-US"/>
              <a:t>Click icon to add chart</a:t>
            </a:r>
          </a:p>
        </p:txBody>
      </p:sp>
    </p:spTree>
    <p:extLst>
      <p:ext uri="{BB962C8B-B14F-4D97-AF65-F5344CB8AC3E}">
        <p14:creationId xmlns:p14="http://schemas.microsoft.com/office/powerpoint/2010/main" val="303863834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p:cNvSpPr txBox="1"/>
          <p:nvPr userDrawn="1"/>
        </p:nvSpPr>
        <p:spPr>
          <a:xfrm>
            <a:off x="2042160" y="6281154"/>
            <a:ext cx="2885440" cy="369332"/>
          </a:xfrm>
          <a:prstGeom prst="rect">
            <a:avLst/>
          </a:prstGeom>
          <a:noFill/>
        </p:spPr>
        <p:txBody>
          <a:bodyPr wrap="square" rtlCol="0">
            <a:spAutoFit/>
          </a:bodyPr>
          <a:lstStyle/>
          <a:p>
            <a:r>
              <a:rPr lang="en-US" sz="600" b="1" cap="all" dirty="0">
                <a:solidFill>
                  <a:srgbClr val="68C5EC"/>
                </a:solidFill>
              </a:rPr>
              <a:t>RHI-Eagle highlands Inpatient and Outpatient Services</a:t>
            </a:r>
          </a:p>
          <a:p>
            <a:r>
              <a:rPr lang="en-US" sz="600" dirty="0"/>
              <a:t>4141 Shore Drive</a:t>
            </a:r>
          </a:p>
          <a:p>
            <a:r>
              <a:rPr lang="en-US" sz="600" dirty="0"/>
              <a:t>Indianapolis, IN 46254</a:t>
            </a:r>
          </a:p>
        </p:txBody>
      </p:sp>
      <p:sp>
        <p:nvSpPr>
          <p:cNvPr id="5" name="TextBox 4"/>
          <p:cNvSpPr txBox="1"/>
          <p:nvPr userDrawn="1"/>
        </p:nvSpPr>
        <p:spPr>
          <a:xfrm>
            <a:off x="6522720" y="6293024"/>
            <a:ext cx="2448560" cy="276999"/>
          </a:xfrm>
          <a:prstGeom prst="rect">
            <a:avLst/>
          </a:prstGeom>
          <a:noFill/>
        </p:spPr>
        <p:txBody>
          <a:bodyPr wrap="square" rtlCol="0">
            <a:spAutoFit/>
          </a:bodyPr>
          <a:lstStyle/>
          <a:p>
            <a:r>
              <a:rPr lang="en-US" sz="600" b="1" cap="all" dirty="0">
                <a:solidFill>
                  <a:srgbClr val="68C5EC"/>
                </a:solidFill>
              </a:rPr>
              <a:t>RHI-Northwest brain  Injury center </a:t>
            </a:r>
            <a:r>
              <a:rPr lang="en-US" sz="600" dirty="0"/>
              <a:t>9531 Valparaiso Court</a:t>
            </a:r>
          </a:p>
          <a:p>
            <a:r>
              <a:rPr lang="en-US" sz="600" dirty="0"/>
              <a:t>Indianapolis, IN 46268</a:t>
            </a:r>
          </a:p>
        </p:txBody>
      </p:sp>
      <p:sp>
        <p:nvSpPr>
          <p:cNvPr id="6" name="TextBox 5"/>
          <p:cNvSpPr txBox="1"/>
          <p:nvPr userDrawn="1"/>
        </p:nvSpPr>
        <p:spPr>
          <a:xfrm>
            <a:off x="4368800" y="6293024"/>
            <a:ext cx="2113280" cy="369332"/>
          </a:xfrm>
          <a:prstGeom prst="rect">
            <a:avLst/>
          </a:prstGeom>
          <a:noFill/>
        </p:spPr>
        <p:txBody>
          <a:bodyPr wrap="square" rtlCol="0">
            <a:spAutoFit/>
          </a:bodyPr>
          <a:lstStyle/>
          <a:p>
            <a:r>
              <a:rPr lang="en-US" sz="600" b="1" cap="all" dirty="0">
                <a:solidFill>
                  <a:srgbClr val="68C5EC"/>
                </a:solidFill>
              </a:rPr>
              <a:t>RHI-Carmel Outpatient Services</a:t>
            </a:r>
          </a:p>
          <a:p>
            <a:r>
              <a:rPr lang="en-US" sz="600" dirty="0"/>
              <a:t>12425 Old Meridian Street, Suite B2 </a:t>
            </a:r>
          </a:p>
          <a:p>
            <a:r>
              <a:rPr lang="en-US" sz="600" dirty="0"/>
              <a:t>Carmel, IN 46032</a:t>
            </a:r>
          </a:p>
        </p:txBody>
      </p:sp>
      <p:sp>
        <p:nvSpPr>
          <p:cNvPr id="7" name="TextBox 6"/>
          <p:cNvSpPr txBox="1"/>
          <p:nvPr userDrawn="1"/>
        </p:nvSpPr>
        <p:spPr>
          <a:xfrm>
            <a:off x="8839200" y="6293025"/>
            <a:ext cx="2438400" cy="451277"/>
          </a:xfrm>
          <a:prstGeom prst="rect">
            <a:avLst/>
          </a:prstGeom>
          <a:noFill/>
        </p:spPr>
        <p:txBody>
          <a:bodyPr wrap="square" rtlCol="0">
            <a:spAutoFit/>
          </a:bodyPr>
          <a:lstStyle/>
          <a:p>
            <a:r>
              <a:rPr lang="en-US" sz="600" dirty="0"/>
              <a:t>RHI is a community collaboration between Indiana University Health and St. Vincent Health</a:t>
            </a:r>
          </a:p>
          <a:p>
            <a:r>
              <a:rPr lang="en-US" sz="600" b="1" dirty="0">
                <a:solidFill>
                  <a:srgbClr val="68C5EC"/>
                </a:solidFill>
              </a:rPr>
              <a:t>317-329-2000  |  </a:t>
            </a:r>
            <a:r>
              <a:rPr lang="en-US" sz="600" b="1" dirty="0" err="1">
                <a:solidFill>
                  <a:srgbClr val="68C5EC"/>
                </a:solidFill>
              </a:rPr>
              <a:t>rhin.com</a:t>
            </a:r>
            <a:endParaRPr lang="en-US" sz="600" b="1" dirty="0">
              <a:solidFill>
                <a:srgbClr val="68C5EC"/>
              </a:solidFill>
            </a:endParaRPr>
          </a:p>
          <a:p>
            <a:endParaRPr lang="en-US" sz="799" baseline="30000" dirty="0"/>
          </a:p>
        </p:txBody>
      </p:sp>
    </p:spTree>
    <p:extLst>
      <p:ext uri="{BB962C8B-B14F-4D97-AF65-F5344CB8AC3E}">
        <p14:creationId xmlns:p14="http://schemas.microsoft.com/office/powerpoint/2010/main" val="186011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21968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208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Content Image sqr_N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2369" y="107576"/>
            <a:ext cx="10723035" cy="1336956"/>
          </a:xfrm>
          <a:prstGeom prst="rect">
            <a:avLst/>
          </a:prstGeom>
        </p:spPr>
        <p:txBody>
          <a:bodyPr>
            <a:normAutofit/>
          </a:bodyPr>
          <a:lstStyle>
            <a:lvl1pPr>
              <a:defRPr sz="6600"/>
            </a:lvl1pPr>
          </a:lstStyle>
          <a:p>
            <a:r>
              <a:rPr lang="en-US" dirty="0"/>
              <a:t>Master title style</a:t>
            </a:r>
          </a:p>
        </p:txBody>
      </p:sp>
      <p:sp>
        <p:nvSpPr>
          <p:cNvPr id="3" name="Content Placeholder 2"/>
          <p:cNvSpPr>
            <a:spLocks noGrp="1"/>
          </p:cNvSpPr>
          <p:nvPr>
            <p:ph idx="1"/>
          </p:nvPr>
        </p:nvSpPr>
        <p:spPr>
          <a:xfrm>
            <a:off x="4470400" y="2057400"/>
            <a:ext cx="7112000" cy="4267200"/>
          </a:xfrm>
          <a:prstGeom prst="rect">
            <a:avLst/>
          </a:prstGeom>
        </p:spPr>
        <p:txBody>
          <a:bodyPr>
            <a:no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969" y="6096196"/>
            <a:ext cx="2540000" cy="456441"/>
          </a:xfrm>
          <a:prstGeom prst="rect">
            <a:avLst/>
          </a:prstGeom>
        </p:spPr>
        <p:txBody>
          <a:bodyPr/>
          <a:lstStyle/>
          <a:p>
            <a:fld id="{1D8BD707-D9CF-40AE-B4C6-C98DA3205C09}" type="datetimeFigureOut">
              <a:rPr lang="en-US" smtClean="0">
                <a:solidFill>
                  <a:prstClr val="black"/>
                </a:solidFill>
                <a:latin typeface="News Gothic MT"/>
              </a:rPr>
              <a:pPr/>
              <a:t>2/20/2025</a:t>
            </a:fld>
            <a:endParaRPr lang="en-US">
              <a:solidFill>
                <a:prstClr val="black"/>
              </a:solidFill>
              <a:latin typeface="News Gothic MT"/>
            </a:endParaRPr>
          </a:p>
        </p:txBody>
      </p:sp>
      <p:sp>
        <p:nvSpPr>
          <p:cNvPr id="6" name="Slide Number Placeholder 5"/>
          <p:cNvSpPr>
            <a:spLocks noGrp="1"/>
          </p:cNvSpPr>
          <p:nvPr>
            <p:ph type="sldNum" sz="quarter" idx="12"/>
          </p:nvPr>
        </p:nvSpPr>
        <p:spPr>
          <a:xfrm>
            <a:off x="10566026" y="5563407"/>
            <a:ext cx="1422015" cy="303753"/>
          </a:xfrm>
          <a:prstGeom prst="rect">
            <a:avLst/>
          </a:prstGeom>
        </p:spPr>
        <p:txBody>
          <a:bodyPr/>
          <a:lstStyle/>
          <a:p>
            <a:fld id="{B6F15528-21DE-4FAA-801E-634DDDAF4B2B}" type="slidenum">
              <a:rPr lang="en-US" smtClean="0">
                <a:solidFill>
                  <a:prstClr val="black"/>
                </a:solidFill>
                <a:latin typeface="News Gothic MT"/>
              </a:rPr>
              <a:pPr/>
              <a:t>‹#›</a:t>
            </a:fld>
            <a:endParaRPr lang="en-US">
              <a:solidFill>
                <a:prstClr val="black"/>
              </a:solidFill>
              <a:latin typeface="News Gothic MT"/>
            </a:endParaRPr>
          </a:p>
        </p:txBody>
      </p:sp>
      <p:sp>
        <p:nvSpPr>
          <p:cNvPr id="8" name="Picture Placeholder 19"/>
          <p:cNvSpPr>
            <a:spLocks noGrp="1"/>
          </p:cNvSpPr>
          <p:nvPr>
            <p:ph type="pic" sz="quarter" idx="13"/>
          </p:nvPr>
        </p:nvSpPr>
        <p:spPr>
          <a:xfrm rot="21195037">
            <a:off x="109985" y="2532967"/>
            <a:ext cx="4093815" cy="2788333"/>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3323621893"/>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3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400" decel="100000"/>
                        <p:tgtEl>
                          <p:spTgt spid="3"/>
                        </p:tgtEl>
                      </p:cBhvr>
                    </p:animEffect>
                    <p:anim calcmode="lin" valueType="num">
                      <p:cBhvr>
                        <p:cTn dur="400" decel="100000" fill="hold"/>
                        <p:tgtEl>
                          <p:spTgt spid="3"/>
                        </p:tgtEl>
                        <p:attrNameLst>
                          <p:attrName>style.rotation</p:attrName>
                        </p:attrNameLst>
                      </p:cBhvr>
                      <p:tavLst>
                        <p:tav tm="0">
                          <p:val>
                            <p:fltVal val="-90"/>
                          </p:val>
                        </p:tav>
                        <p:tav tm="100000">
                          <p:val>
                            <p:fltVal val="0"/>
                          </p:val>
                        </p:tav>
                      </p:tavLst>
                    </p:anim>
                    <p:anim calcmode="lin" valueType="num">
                      <p:cBhvr>
                        <p:cTn dur="400" decel="100000" fill="hold"/>
                        <p:tgtEl>
                          <p:spTgt spid="3"/>
                        </p:tgtEl>
                        <p:attrNameLst>
                          <p:attrName>ppt_x</p:attrName>
                        </p:attrNameLst>
                      </p:cBhvr>
                      <p:tavLst>
                        <p:tav tm="0">
                          <p:val>
                            <p:strVal val="#ppt_x+0.4"/>
                          </p:val>
                        </p:tav>
                        <p:tav tm="100000">
                          <p:val>
                            <p:strVal val="#ppt_x-0.05"/>
                          </p:val>
                        </p:tav>
                      </p:tavLst>
                    </p:anim>
                    <p:anim calcmode="lin" valueType="num">
                      <p:cBhvr>
                        <p:cTn dur="400" decel="100000" fill="hold"/>
                        <p:tgtEl>
                          <p:spTgt spid="3"/>
                        </p:tgtEl>
                        <p:attrNameLst>
                          <p:attrName>ppt_y</p:attrName>
                        </p:attrNameLst>
                      </p:cBhvr>
                      <p:tavLst>
                        <p:tav tm="0">
                          <p:val>
                            <p:strVal val="#ppt_y-0.4"/>
                          </p:val>
                        </p:tav>
                        <p:tav tm="100000">
                          <p:val>
                            <p:strVal val="#ppt_y+0.1"/>
                          </p:val>
                        </p:tav>
                      </p:tavLst>
                    </p:anim>
                    <p:anim calcmode="lin" valueType="num">
                      <p:cBhvr>
                        <p:cTn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tnLst>
          </p:tmpl>
        </p:tmplLst>
      </p:bldP>
      <p:bldP spid="8"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Image Hor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normAutofit/>
          </a:bodyPr>
          <a:lstStyle>
            <a:lvl1pPr algn="ctr">
              <a:defRPr sz="3200"/>
            </a:lvl1pPr>
          </a:lstStyle>
          <a:p>
            <a:r>
              <a:rPr lang="en-US"/>
              <a:t>Click to edit Master title style</a:t>
            </a:r>
          </a:p>
        </p:txBody>
      </p:sp>
      <p:sp>
        <p:nvSpPr>
          <p:cNvPr id="9" name="Text Placeholder 12"/>
          <p:cNvSpPr>
            <a:spLocks noGrp="1"/>
          </p:cNvSpPr>
          <p:nvPr>
            <p:ph type="body" sz="quarter" idx="15"/>
          </p:nvPr>
        </p:nvSpPr>
        <p:spPr>
          <a:xfrm>
            <a:off x="1117600" y="2514600"/>
            <a:ext cx="2743200" cy="3048000"/>
          </a:xfrm>
          <a:prstGeom prst="rect">
            <a:avLst/>
          </a:prstGeom>
        </p:spPr>
        <p:txBody>
          <a:bodyPr>
            <a:noAutofit/>
          </a:bodyPr>
          <a:lstStyle>
            <a:lvl1pPr>
              <a:buNone/>
              <a:defRPr sz="1600">
                <a:solidFill>
                  <a:schemeClr val="tx1"/>
                </a:solidFill>
              </a:defRPr>
            </a:lvl1pPr>
            <a:lvl2pPr>
              <a:buNone/>
              <a:defRPr sz="1400">
                <a:solidFill>
                  <a:schemeClr val="bg1"/>
                </a:solidFill>
              </a:defRPr>
            </a:lvl2pPr>
            <a:lvl3pPr>
              <a:buNone/>
              <a:defRPr sz="1200">
                <a:solidFill>
                  <a:schemeClr val="bg1"/>
                </a:solidFill>
              </a:defRPr>
            </a:lvl3pPr>
            <a:lvl4pPr>
              <a:buNone/>
              <a:defRPr sz="1100">
                <a:solidFill>
                  <a:schemeClr val="bg1"/>
                </a:solidFill>
              </a:defRPr>
            </a:lvl4pPr>
            <a:lvl5pPr>
              <a:buNone/>
              <a:defRPr sz="1100">
                <a:solidFill>
                  <a:schemeClr val="bg1"/>
                </a:solidFill>
              </a:defRPr>
            </a:lvl5pPr>
          </a:lstStyle>
          <a:p>
            <a:pPr lvl="0"/>
            <a:r>
              <a:rPr lang="en-US" dirty="0"/>
              <a:t>Click to edit Master text styles</a:t>
            </a:r>
          </a:p>
        </p:txBody>
      </p:sp>
      <p:sp>
        <p:nvSpPr>
          <p:cNvPr id="8" name="Picture Placeholder 19"/>
          <p:cNvSpPr>
            <a:spLocks noGrp="1"/>
          </p:cNvSpPr>
          <p:nvPr>
            <p:ph type="pic" sz="quarter" idx="16"/>
          </p:nvPr>
        </p:nvSpPr>
        <p:spPr>
          <a:xfrm rot="168040">
            <a:off x="3953011" y="2207429"/>
            <a:ext cx="7279791" cy="3931308"/>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7"/>
          </p:nvPr>
        </p:nvSpPr>
        <p:spPr>
          <a:xfrm>
            <a:off x="3454400" y="6416676"/>
            <a:ext cx="2844800" cy="365125"/>
          </a:xfrm>
          <a:prstGeom prst="rect">
            <a:avLst/>
          </a:prstGeom>
        </p:spPr>
        <p:txBody>
          <a:bodyPr/>
          <a:lstStyle>
            <a:lvl1pPr>
              <a:defRPr/>
            </a:lvl1pPr>
          </a:lstStyle>
          <a:p>
            <a:pPr>
              <a:defRPr/>
            </a:pPr>
            <a:fld id="{35D22723-EF33-4C21-B4C0-99E8B18DD13F}" type="datetimeFigureOut">
              <a:rPr lang="en-US">
                <a:solidFill>
                  <a:srgbClr val="D7AA52">
                    <a:lumMod val="75000"/>
                  </a:srgbClr>
                </a:solidFill>
              </a:rPr>
              <a:pPr>
                <a:defRPr/>
              </a:pPr>
              <a:t>2/20/2025</a:t>
            </a:fld>
            <a:endParaRPr lang="en-US">
              <a:solidFill>
                <a:srgbClr val="D7AA52">
                  <a:lumMod val="75000"/>
                </a:srgbClr>
              </a:solidFill>
            </a:endParaRPr>
          </a:p>
        </p:txBody>
      </p:sp>
      <p:sp>
        <p:nvSpPr>
          <p:cNvPr id="6" name="Slide Number Placeholder 5"/>
          <p:cNvSpPr>
            <a:spLocks noGrp="1"/>
          </p:cNvSpPr>
          <p:nvPr>
            <p:ph type="sldNum" sz="quarter" idx="18"/>
          </p:nvPr>
        </p:nvSpPr>
        <p:spPr>
          <a:xfrm>
            <a:off x="8839200" y="6416676"/>
            <a:ext cx="2844800" cy="365125"/>
          </a:xfrm>
          <a:prstGeom prst="rect">
            <a:avLst/>
          </a:prstGeom>
        </p:spPr>
        <p:txBody>
          <a:bodyPr/>
          <a:lstStyle>
            <a:lvl1pPr>
              <a:defRPr/>
            </a:lvl1pPr>
          </a:lstStyle>
          <a:p>
            <a:pPr>
              <a:defRPr/>
            </a:pPr>
            <a:fld id="{38BE1188-54C8-4D5E-B262-A47DC1DA0BBB}"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769947840"/>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2 Image re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609600" y="2057400"/>
            <a:ext cx="7416800" cy="3505200"/>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9"/>
          <p:cNvSpPr>
            <a:spLocks noGrp="1"/>
          </p:cNvSpPr>
          <p:nvPr>
            <p:ph type="pic" sz="quarter" idx="13"/>
          </p:nvPr>
        </p:nvSpPr>
        <p:spPr>
          <a:xfrm rot="250911">
            <a:off x="8118441" y="4277257"/>
            <a:ext cx="3250744" cy="1982297"/>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9" name="Picture Placeholder 19"/>
          <p:cNvSpPr>
            <a:spLocks noGrp="1"/>
          </p:cNvSpPr>
          <p:nvPr>
            <p:ph type="pic" sz="quarter" idx="14"/>
          </p:nvPr>
        </p:nvSpPr>
        <p:spPr>
          <a:xfrm rot="21404141">
            <a:off x="8807433" y="2125208"/>
            <a:ext cx="3250744" cy="1982297"/>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6" name="Date Placeholder 3"/>
          <p:cNvSpPr>
            <a:spLocks noGrp="1"/>
          </p:cNvSpPr>
          <p:nvPr>
            <p:ph type="dt" sz="half" idx="15"/>
          </p:nvPr>
        </p:nvSpPr>
        <p:spPr>
          <a:xfrm>
            <a:off x="3454400" y="6416676"/>
            <a:ext cx="2844800" cy="365125"/>
          </a:xfrm>
          <a:prstGeom prst="rect">
            <a:avLst/>
          </a:prstGeom>
        </p:spPr>
        <p:txBody>
          <a:bodyPr/>
          <a:lstStyle>
            <a:lvl1pPr>
              <a:defRPr/>
            </a:lvl1pPr>
          </a:lstStyle>
          <a:p>
            <a:pPr>
              <a:defRPr/>
            </a:pPr>
            <a:fld id="{0B62FD6F-7EA9-47AE-9C81-63F7057DD975}" type="datetimeFigureOut">
              <a:rPr lang="en-US">
                <a:solidFill>
                  <a:srgbClr val="D7AA52">
                    <a:lumMod val="75000"/>
                  </a:srgbClr>
                </a:solidFill>
              </a:rPr>
              <a:pPr>
                <a:defRPr/>
              </a:pPr>
              <a:t>2/20/2025</a:t>
            </a:fld>
            <a:endParaRPr lang="en-US">
              <a:solidFill>
                <a:srgbClr val="D7AA52">
                  <a:lumMod val="75000"/>
                </a:srgbClr>
              </a:solidFill>
            </a:endParaRPr>
          </a:p>
        </p:txBody>
      </p:sp>
      <p:sp>
        <p:nvSpPr>
          <p:cNvPr id="8" name="Slide Number Placeholder 5"/>
          <p:cNvSpPr>
            <a:spLocks noGrp="1"/>
          </p:cNvSpPr>
          <p:nvPr>
            <p:ph type="sldNum" sz="quarter" idx="16"/>
          </p:nvPr>
        </p:nvSpPr>
        <p:spPr>
          <a:xfrm>
            <a:off x="8839200" y="6416676"/>
            <a:ext cx="2844800" cy="365125"/>
          </a:xfrm>
          <a:prstGeom prst="rect">
            <a:avLst/>
          </a:prstGeom>
        </p:spPr>
        <p:txBody>
          <a:bodyPr/>
          <a:lstStyle>
            <a:lvl1pPr>
              <a:defRPr/>
            </a:lvl1pPr>
          </a:lstStyle>
          <a:p>
            <a:pPr>
              <a:defRPr/>
            </a:pPr>
            <a:fld id="{145207C6-02CE-4835-8975-0EAB9A2D6F54}"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10441259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C9A0D6EA-B214-4149-9C4D-6A5A8E7841A5}" type="datetimeFigureOut">
              <a:rPr lang="en-US">
                <a:solidFill>
                  <a:srgbClr val="D7AA52">
                    <a:lumMod val="75000"/>
                  </a:srgbClr>
                </a:solidFill>
              </a:rPr>
              <a:pPr>
                <a:defRPr/>
              </a:pPr>
              <a:t>2/20/2025</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27D9031E-4B18-4CE9-97DA-3BAD2D4C3D5A}"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1301717941"/>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martArt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2057400"/>
            <a:ext cx="6908800" cy="3276600"/>
          </a:xfrm>
          <a:prstGeom prst="rect">
            <a:avLst/>
          </a:prstGeom>
        </p:spPr>
        <p:txBody>
          <a:bodyPr>
            <a:normAutofit/>
          </a:bodyPr>
          <a:lstStyle>
            <a:lvl1pPr>
              <a:buFontTx/>
              <a:buNone/>
              <a:defRPr sz="2000"/>
            </a:lvl1pPr>
          </a:lstStyle>
          <a:p>
            <a:pPr lvl="0"/>
            <a:r>
              <a:rPr lang="en-US" dirty="0"/>
              <a:t>Object</a:t>
            </a:r>
          </a:p>
        </p:txBody>
      </p:sp>
      <p:sp>
        <p:nvSpPr>
          <p:cNvPr id="8" name="Picture Placeholder 19"/>
          <p:cNvSpPr>
            <a:spLocks noGrp="1"/>
          </p:cNvSpPr>
          <p:nvPr>
            <p:ph type="pic" sz="quarter" idx="13"/>
          </p:nvPr>
        </p:nvSpPr>
        <p:spPr>
          <a:xfrm>
            <a:off x="7823201" y="2057400"/>
            <a:ext cx="3691921" cy="35052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0B6FDF07-90FB-4FE5-934D-F4E719512F42}" type="datetimeFigureOut">
              <a:rPr lang="en-US">
                <a:solidFill>
                  <a:srgbClr val="D7AA52">
                    <a:lumMod val="75000"/>
                  </a:srgbClr>
                </a:solidFill>
              </a:rPr>
              <a:pPr>
                <a:defRPr/>
              </a:pPr>
              <a:t>2/20/2025</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A1ABC150-D210-467F-8716-3D81CE3608C1}"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948926866"/>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52F736AB-E2C0-46F9-9B94-0D9B1BD1B0B8}" type="datetimeFigureOut">
              <a:rPr lang="en-US">
                <a:solidFill>
                  <a:srgbClr val="D7AA52">
                    <a:lumMod val="75000"/>
                  </a:srgbClr>
                </a:solidFill>
              </a:rPr>
              <a:pPr>
                <a:defRPr/>
              </a:pPr>
              <a:t>2/20/2025</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5ED5B4DB-AD3C-4574-B631-ABD2A4EADF89}"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09818243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DBA5F348-04A3-433A-9C14-32894556B832}" type="datetimeFigureOut">
              <a:rPr lang="en-US">
                <a:solidFill>
                  <a:srgbClr val="D7AA52">
                    <a:lumMod val="75000"/>
                  </a:srgbClr>
                </a:solidFill>
              </a:rPr>
              <a:pPr>
                <a:defRPr/>
              </a:pPr>
              <a:t>2/20/2025</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1D5DF45B-296F-4A09-BA8A-36557E0AD48F}"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280398380"/>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Conten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2057400"/>
            <a:ext cx="6908800" cy="3505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CEBD330F-F724-45EF-AF45-7EA2CC8F8C30}" type="datetimeFigureOut">
              <a:rPr lang="en-US">
                <a:solidFill>
                  <a:srgbClr val="D7AA52">
                    <a:lumMod val="75000"/>
                  </a:srgbClr>
                </a:solidFill>
              </a:rPr>
              <a:pPr>
                <a:defRPr/>
              </a:pPr>
              <a:t>2/20/2025</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0B59DF37-42A3-437A-A8CB-6A60468D5A4B}"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501772947"/>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AD88CDE5-7DD7-409C-893E-1CC5E699DA71}" type="datetimeFigureOut">
              <a:rPr lang="en-US">
                <a:solidFill>
                  <a:srgbClr val="D7AA52">
                    <a:lumMod val="75000"/>
                  </a:srgbClr>
                </a:solidFill>
              </a:rPr>
              <a:pPr>
                <a:defRPr/>
              </a:pPr>
              <a:t>2/20/2025</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4427F68D-3567-4F2F-BAB4-4671761A290F}"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81775002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11118126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p:nvSpPr>
        <p:spPr>
          <a:xfrm>
            <a:off x="2042160" y="6281154"/>
            <a:ext cx="2885440" cy="369332"/>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RHI-Eagle highlands Inpatient and Outpatient Services</a:t>
            </a:r>
          </a:p>
          <a:p>
            <a:pPr eaLnBrk="1" fontAlgn="auto" hangingPunct="1">
              <a:spcBef>
                <a:spcPts val="0"/>
              </a:spcBef>
              <a:spcAft>
                <a:spcPts val="0"/>
              </a:spcAft>
            </a:pPr>
            <a:r>
              <a:rPr lang="en-US" sz="600" dirty="0">
                <a:solidFill>
                  <a:prstClr val="black"/>
                </a:solidFill>
                <a:latin typeface="Calibri" panose="020F0502020204030204"/>
                <a:ea typeface="+mn-ea"/>
              </a:rPr>
              <a:t>4141 Shore Drive</a:t>
            </a:r>
          </a:p>
          <a:p>
            <a:pPr eaLnBrk="1" fontAlgn="auto" hangingPunct="1">
              <a:spcBef>
                <a:spcPts val="0"/>
              </a:spcBef>
              <a:spcAft>
                <a:spcPts val="0"/>
              </a:spcAft>
            </a:pPr>
            <a:r>
              <a:rPr lang="en-US" sz="600" dirty="0">
                <a:solidFill>
                  <a:prstClr val="black"/>
                </a:solidFill>
                <a:latin typeface="Calibri" panose="020F0502020204030204"/>
                <a:ea typeface="+mn-ea"/>
              </a:rPr>
              <a:t>Indianapolis, IN 46254</a:t>
            </a:r>
          </a:p>
        </p:txBody>
      </p:sp>
      <p:sp>
        <p:nvSpPr>
          <p:cNvPr id="5" name="TextBox 4"/>
          <p:cNvSpPr txBox="1"/>
          <p:nvPr/>
        </p:nvSpPr>
        <p:spPr>
          <a:xfrm>
            <a:off x="6522720" y="6293024"/>
            <a:ext cx="2448560" cy="276999"/>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RHI-Northwest brain  Injury center </a:t>
            </a:r>
            <a:r>
              <a:rPr lang="en-US" sz="600" dirty="0">
                <a:solidFill>
                  <a:prstClr val="black"/>
                </a:solidFill>
                <a:latin typeface="Calibri" panose="020F0502020204030204"/>
                <a:ea typeface="+mn-ea"/>
              </a:rPr>
              <a:t>9531 Valparaiso Court</a:t>
            </a:r>
          </a:p>
          <a:p>
            <a:pPr eaLnBrk="1" fontAlgn="auto" hangingPunct="1">
              <a:spcBef>
                <a:spcPts val="0"/>
              </a:spcBef>
              <a:spcAft>
                <a:spcPts val="0"/>
              </a:spcAft>
            </a:pPr>
            <a:r>
              <a:rPr lang="en-US" sz="600" dirty="0">
                <a:solidFill>
                  <a:prstClr val="black"/>
                </a:solidFill>
                <a:latin typeface="Calibri" panose="020F0502020204030204"/>
                <a:ea typeface="+mn-ea"/>
              </a:rPr>
              <a:t>Indianapolis, IN 46268</a:t>
            </a:r>
          </a:p>
        </p:txBody>
      </p:sp>
      <p:sp>
        <p:nvSpPr>
          <p:cNvPr id="6" name="TextBox 5"/>
          <p:cNvSpPr txBox="1"/>
          <p:nvPr/>
        </p:nvSpPr>
        <p:spPr>
          <a:xfrm>
            <a:off x="4368800" y="6293024"/>
            <a:ext cx="2113280" cy="369332"/>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RHI-Carmel Outpatient Services</a:t>
            </a:r>
          </a:p>
          <a:p>
            <a:pPr eaLnBrk="1" fontAlgn="auto" hangingPunct="1">
              <a:spcBef>
                <a:spcPts val="0"/>
              </a:spcBef>
              <a:spcAft>
                <a:spcPts val="0"/>
              </a:spcAft>
            </a:pPr>
            <a:r>
              <a:rPr lang="en-US" sz="600" dirty="0">
                <a:solidFill>
                  <a:prstClr val="black"/>
                </a:solidFill>
                <a:latin typeface="Calibri" panose="020F0502020204030204"/>
                <a:ea typeface="+mn-ea"/>
              </a:rPr>
              <a:t>12425 Old Meridian Street, Suite B2 </a:t>
            </a:r>
          </a:p>
          <a:p>
            <a:pPr eaLnBrk="1" fontAlgn="auto" hangingPunct="1">
              <a:spcBef>
                <a:spcPts val="0"/>
              </a:spcBef>
              <a:spcAft>
                <a:spcPts val="0"/>
              </a:spcAft>
            </a:pPr>
            <a:r>
              <a:rPr lang="en-US" sz="600" dirty="0">
                <a:solidFill>
                  <a:prstClr val="black"/>
                </a:solidFill>
                <a:latin typeface="Calibri" panose="020F0502020204030204"/>
                <a:ea typeface="+mn-ea"/>
              </a:rPr>
              <a:t>Carmel, IN 46032</a:t>
            </a:r>
          </a:p>
        </p:txBody>
      </p:sp>
      <p:sp>
        <p:nvSpPr>
          <p:cNvPr id="7" name="TextBox 6"/>
          <p:cNvSpPr txBox="1"/>
          <p:nvPr/>
        </p:nvSpPr>
        <p:spPr>
          <a:xfrm>
            <a:off x="8839200" y="6293025"/>
            <a:ext cx="2438400" cy="451277"/>
          </a:xfrm>
          <a:prstGeom prst="rect">
            <a:avLst/>
          </a:prstGeom>
          <a:noFill/>
        </p:spPr>
        <p:txBody>
          <a:bodyPr wrap="square" rtlCol="0">
            <a:spAutoFit/>
          </a:bodyPr>
          <a:lstStyle/>
          <a:p>
            <a:pPr eaLnBrk="1" fontAlgn="auto" hangingPunct="1">
              <a:spcBef>
                <a:spcPts val="0"/>
              </a:spcBef>
              <a:spcAft>
                <a:spcPts val="0"/>
              </a:spcAft>
            </a:pPr>
            <a:r>
              <a:rPr lang="en-US" sz="600" dirty="0">
                <a:solidFill>
                  <a:prstClr val="black"/>
                </a:solidFill>
                <a:latin typeface="Calibri" panose="020F0502020204030204"/>
                <a:ea typeface="+mn-ea"/>
              </a:rPr>
              <a:t>RHI is a community collaboration between Indiana University Health and St. Vincent Health</a:t>
            </a:r>
          </a:p>
          <a:p>
            <a:pPr eaLnBrk="1" fontAlgn="auto" hangingPunct="1">
              <a:spcBef>
                <a:spcPts val="0"/>
              </a:spcBef>
              <a:spcAft>
                <a:spcPts val="0"/>
              </a:spcAft>
            </a:pPr>
            <a:r>
              <a:rPr lang="en-US" sz="600" b="1" dirty="0">
                <a:solidFill>
                  <a:srgbClr val="68C5EC"/>
                </a:solidFill>
                <a:latin typeface="Calibri" panose="020F0502020204030204"/>
                <a:ea typeface="+mn-ea"/>
              </a:rPr>
              <a:t>317-329-2000  |  </a:t>
            </a:r>
            <a:r>
              <a:rPr lang="en-US" sz="600" b="1" dirty="0" err="1">
                <a:solidFill>
                  <a:srgbClr val="68C5EC"/>
                </a:solidFill>
                <a:latin typeface="Calibri" panose="020F0502020204030204"/>
                <a:ea typeface="+mn-ea"/>
              </a:rPr>
              <a:t>rhin.com</a:t>
            </a:r>
            <a:endParaRPr lang="en-US" sz="600" b="1" dirty="0">
              <a:solidFill>
                <a:srgbClr val="68C5EC"/>
              </a:solidFill>
              <a:latin typeface="Calibri" panose="020F0502020204030204"/>
              <a:ea typeface="+mn-ea"/>
            </a:endParaRPr>
          </a:p>
          <a:p>
            <a:pPr eaLnBrk="1" fontAlgn="auto" hangingPunct="1">
              <a:spcBef>
                <a:spcPts val="0"/>
              </a:spcBef>
              <a:spcAft>
                <a:spcPts val="0"/>
              </a:spcAft>
            </a:pPr>
            <a:endParaRPr lang="en-US" sz="799" baseline="30000" dirty="0">
              <a:solidFill>
                <a:prstClr val="black"/>
              </a:solidFill>
              <a:latin typeface="Calibri" panose="020F0502020204030204"/>
              <a:ea typeface="+mn-ea"/>
            </a:endParaRPr>
          </a:p>
        </p:txBody>
      </p:sp>
    </p:spTree>
    <p:extLst>
      <p:ext uri="{BB962C8B-B14F-4D97-AF65-F5344CB8AC3E}">
        <p14:creationId xmlns:p14="http://schemas.microsoft.com/office/powerpoint/2010/main" val="1868345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955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Content Image sqr_N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2369" y="107576"/>
            <a:ext cx="10723035" cy="1336956"/>
          </a:xfrm>
          <a:prstGeom prst="rect">
            <a:avLst/>
          </a:prstGeom>
        </p:spPr>
        <p:txBody>
          <a:bodyPr>
            <a:normAutofit/>
          </a:bodyPr>
          <a:lstStyle>
            <a:lvl1pPr>
              <a:defRPr sz="6600"/>
            </a:lvl1pPr>
          </a:lstStyle>
          <a:p>
            <a:r>
              <a:rPr lang="en-US" dirty="0"/>
              <a:t>Master title style</a:t>
            </a:r>
          </a:p>
        </p:txBody>
      </p:sp>
      <p:sp>
        <p:nvSpPr>
          <p:cNvPr id="3" name="Content Placeholder 2"/>
          <p:cNvSpPr>
            <a:spLocks noGrp="1"/>
          </p:cNvSpPr>
          <p:nvPr>
            <p:ph idx="1"/>
          </p:nvPr>
        </p:nvSpPr>
        <p:spPr>
          <a:xfrm>
            <a:off x="4470400" y="2057400"/>
            <a:ext cx="7112000" cy="4267200"/>
          </a:xfrm>
          <a:prstGeom prst="rect">
            <a:avLst/>
          </a:prstGeom>
        </p:spPr>
        <p:txBody>
          <a:bodyPr>
            <a:no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969" y="6096196"/>
            <a:ext cx="2540000" cy="456441"/>
          </a:xfrm>
          <a:prstGeom prst="rect">
            <a:avLst/>
          </a:prstGeom>
        </p:spPr>
        <p:txBody>
          <a:bodyPr/>
          <a:lstStyle/>
          <a:p>
            <a:fld id="{1D8BD707-D9CF-40AE-B4C6-C98DA3205C09}" type="datetimeFigureOut">
              <a:rPr lang="en-US" smtClean="0">
                <a:solidFill>
                  <a:prstClr val="black"/>
                </a:solidFill>
              </a:rPr>
              <a:pPr/>
              <a:t>2/20/2025</a:t>
            </a:fld>
            <a:endParaRPr lang="en-US">
              <a:solidFill>
                <a:prstClr val="black"/>
              </a:solidFill>
            </a:endParaRPr>
          </a:p>
        </p:txBody>
      </p:sp>
      <p:sp>
        <p:nvSpPr>
          <p:cNvPr id="6" name="Slide Number Placeholder 5"/>
          <p:cNvSpPr>
            <a:spLocks noGrp="1"/>
          </p:cNvSpPr>
          <p:nvPr>
            <p:ph type="sldNum" sz="quarter" idx="12"/>
          </p:nvPr>
        </p:nvSpPr>
        <p:spPr>
          <a:xfrm>
            <a:off x="10566026" y="5563407"/>
            <a:ext cx="1422015" cy="303753"/>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8" name="Picture Placeholder 19"/>
          <p:cNvSpPr>
            <a:spLocks noGrp="1"/>
          </p:cNvSpPr>
          <p:nvPr>
            <p:ph type="pic" sz="quarter" idx="13"/>
          </p:nvPr>
        </p:nvSpPr>
        <p:spPr>
          <a:xfrm rot="21195037">
            <a:off x="109985" y="2532967"/>
            <a:ext cx="4093815" cy="2788333"/>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2858849443"/>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3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400" decel="100000"/>
                        <p:tgtEl>
                          <p:spTgt spid="3"/>
                        </p:tgtEl>
                      </p:cBhvr>
                    </p:animEffect>
                    <p:anim calcmode="lin" valueType="num">
                      <p:cBhvr>
                        <p:cTn dur="400" decel="100000" fill="hold"/>
                        <p:tgtEl>
                          <p:spTgt spid="3"/>
                        </p:tgtEl>
                        <p:attrNameLst>
                          <p:attrName>style.rotation</p:attrName>
                        </p:attrNameLst>
                      </p:cBhvr>
                      <p:tavLst>
                        <p:tav tm="0">
                          <p:val>
                            <p:fltVal val="-90"/>
                          </p:val>
                        </p:tav>
                        <p:tav tm="100000">
                          <p:val>
                            <p:fltVal val="0"/>
                          </p:val>
                        </p:tav>
                      </p:tavLst>
                    </p:anim>
                    <p:anim calcmode="lin" valueType="num">
                      <p:cBhvr>
                        <p:cTn dur="400" decel="100000" fill="hold"/>
                        <p:tgtEl>
                          <p:spTgt spid="3"/>
                        </p:tgtEl>
                        <p:attrNameLst>
                          <p:attrName>ppt_x</p:attrName>
                        </p:attrNameLst>
                      </p:cBhvr>
                      <p:tavLst>
                        <p:tav tm="0">
                          <p:val>
                            <p:strVal val="#ppt_x+0.4"/>
                          </p:val>
                        </p:tav>
                        <p:tav tm="100000">
                          <p:val>
                            <p:strVal val="#ppt_x-0.05"/>
                          </p:val>
                        </p:tav>
                      </p:tavLst>
                    </p:anim>
                    <p:anim calcmode="lin" valueType="num">
                      <p:cBhvr>
                        <p:cTn dur="400" decel="100000" fill="hold"/>
                        <p:tgtEl>
                          <p:spTgt spid="3"/>
                        </p:tgtEl>
                        <p:attrNameLst>
                          <p:attrName>ppt_y</p:attrName>
                        </p:attrNameLst>
                      </p:cBhvr>
                      <p:tavLst>
                        <p:tav tm="0">
                          <p:val>
                            <p:strVal val="#ppt_y-0.4"/>
                          </p:val>
                        </p:tav>
                        <p:tav tm="100000">
                          <p:val>
                            <p:strVal val="#ppt_y+0.1"/>
                          </p:val>
                        </p:tav>
                      </p:tavLst>
                    </p:anim>
                    <p:anim calcmode="lin" valueType="num">
                      <p:cBhvr>
                        <p:cTn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tnLst>
          </p:tmpl>
        </p:tmplLst>
      </p:bldP>
      <p:bldP spid="8"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06447" y="6275681"/>
            <a:ext cx="2844800" cy="365125"/>
          </a:xfrm>
          <a:prstGeom prst="rect">
            <a:avLst/>
          </a:prstGeom>
        </p:spPr>
        <p:txBody>
          <a:bodyPr/>
          <a:lstStyle/>
          <a:p>
            <a:pPr>
              <a:defRPr/>
            </a:pPr>
            <a:endParaRPr lang="en-US" altLang="en-US">
              <a:solidFill>
                <a:srgbClr val="FFFFFF"/>
              </a:solidFill>
            </a:endParaRPr>
          </a:p>
        </p:txBody>
      </p:sp>
      <p:sp>
        <p:nvSpPr>
          <p:cNvPr id="3" name="Footer Placeholder 2"/>
          <p:cNvSpPr>
            <a:spLocks noGrp="1"/>
          </p:cNvSpPr>
          <p:nvPr>
            <p:ph type="ftr" sz="quarter" idx="11"/>
          </p:nvPr>
        </p:nvSpPr>
        <p:spPr>
          <a:xfrm>
            <a:off x="352611" y="6275681"/>
            <a:ext cx="6454588" cy="365125"/>
          </a:xfrm>
          <a:prstGeom prst="rect">
            <a:avLst/>
          </a:prstGeom>
        </p:spPr>
        <p:txBody>
          <a:bodyPr/>
          <a:lstStyle/>
          <a:p>
            <a:endParaRPr lang="en-US" dirty="0">
              <a:solidFill>
                <a:prstClr val="black"/>
              </a:solidFill>
              <a:ea typeface="ＭＳ Ｐゴシック" pitchFamily="34" charset="-128"/>
            </a:endParaRPr>
          </a:p>
        </p:txBody>
      </p:sp>
      <p:sp>
        <p:nvSpPr>
          <p:cNvPr id="4" name="Slide Number Placeholder 3"/>
          <p:cNvSpPr>
            <a:spLocks noGrp="1"/>
          </p:cNvSpPr>
          <p:nvPr>
            <p:ph type="sldNum" sz="quarter" idx="12"/>
          </p:nvPr>
        </p:nvSpPr>
        <p:spPr>
          <a:xfrm>
            <a:off x="10530541" y="6275681"/>
            <a:ext cx="1320800" cy="365125"/>
          </a:xfrm>
          <a:prstGeom prst="rect">
            <a:avLst/>
          </a:prstGeom>
        </p:spPr>
        <p:txBody>
          <a:bodyPr/>
          <a:lstStyle/>
          <a:p>
            <a:pPr>
              <a:defRPr/>
            </a:pPr>
            <a:fld id="{88F642F9-A01E-4C57-800D-04BA80F1D922}"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89545254"/>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a:prstGeom prst="rect">
            <a:avLst/>
          </a:prstGeo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34761" y="1600201"/>
            <a:ext cx="512064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7506447" y="6275681"/>
            <a:ext cx="2844800" cy="365125"/>
          </a:xfrm>
          <a:prstGeom prst="rect">
            <a:avLst/>
          </a:prstGeom>
        </p:spPr>
        <p:txBody>
          <a:bodyPr/>
          <a:lstStyle/>
          <a:p>
            <a:fld id="{B01F9CA3-105E-4857-9057-6DB6197DA786}" type="datetimeFigureOut">
              <a:rPr lang="en-US" smtClean="0">
                <a:solidFill>
                  <a:prstClr val="black"/>
                </a:solidFill>
                <a:ea typeface="ＭＳ Ｐゴシック" pitchFamily="34" charset="-128"/>
              </a:rPr>
              <a:pPr/>
              <a:t>2/20/2025</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52611" y="6275681"/>
            <a:ext cx="6454588" cy="365125"/>
          </a:xfrm>
          <a:prstGeom prst="rect">
            <a:avLst/>
          </a:prstGeom>
        </p:spPr>
        <p:txBody>
          <a:bodyPr/>
          <a:lstStyle/>
          <a:p>
            <a:endParaRPr lang="en-US" dirty="0">
              <a:solidFill>
                <a:prstClr val="black"/>
              </a:solidFill>
              <a:ea typeface="ＭＳ Ｐゴシック" pitchFamily="34" charset="-128"/>
            </a:endParaRPr>
          </a:p>
        </p:txBody>
      </p:sp>
      <p:sp>
        <p:nvSpPr>
          <p:cNvPr id="7" name="Slide Number Placeholder 6"/>
          <p:cNvSpPr>
            <a:spLocks noGrp="1"/>
          </p:cNvSpPr>
          <p:nvPr>
            <p:ph type="sldNum" sz="quarter" idx="12"/>
          </p:nvPr>
        </p:nvSpPr>
        <p:spPr>
          <a:xfrm>
            <a:off x="10530541" y="6275681"/>
            <a:ext cx="1320800" cy="365125"/>
          </a:xfrm>
          <a:prstGeom prst="rect">
            <a:avLst/>
          </a:prstGeom>
        </p:spPr>
        <p:txBody>
          <a:bodyPr/>
          <a:lstStyle/>
          <a:p>
            <a:fld id="{7F5CE407-6216-4202-80E4-A30DC2F709B2}" type="slidenum">
              <a:rPr lang="en-US" smtClean="0">
                <a:solidFill>
                  <a:prstClr val="black"/>
                </a:solidFill>
                <a:ea typeface="ＭＳ Ｐゴシック" pitchFamily="34" charset="-128"/>
              </a: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375158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a:prstGeom prst="rect">
            <a:avLst/>
          </a:prstGeom>
        </p:spPr>
        <p:txBody>
          <a:bodyPr/>
          <a:lstStyle/>
          <a:p>
            <a:r>
              <a:rPr lang="en-US"/>
              <a:t>Click to edit Master title style</a:t>
            </a:r>
            <a:endParaRPr/>
          </a:p>
        </p:txBody>
      </p:sp>
      <p:sp>
        <p:nvSpPr>
          <p:cNvPr id="3" name="Date Placeholder 2"/>
          <p:cNvSpPr>
            <a:spLocks noGrp="1"/>
          </p:cNvSpPr>
          <p:nvPr>
            <p:ph type="dt" sz="half" idx="10"/>
          </p:nvPr>
        </p:nvSpPr>
        <p:spPr>
          <a:xfrm>
            <a:off x="7506447" y="6275675"/>
            <a:ext cx="2844800" cy="365125"/>
          </a:xfrm>
          <a:prstGeom prst="rect">
            <a:avLst/>
          </a:prstGeom>
        </p:spPr>
        <p:txBody>
          <a:bodyPr/>
          <a:lstStyle/>
          <a:p>
            <a:fld id="{F1C61FDC-C00B-4E41-9126-C70E52382E62}" type="datetime1">
              <a:rPr lang="en-US" smtClean="0">
                <a:solidFill>
                  <a:prstClr val="black"/>
                </a:solidFill>
                <a:ea typeface="ＭＳ Ｐゴシック" pitchFamily="34" charset="-128"/>
              </a:rPr>
              <a:pPr/>
              <a:t>2/20/2025</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52611" y="6275675"/>
            <a:ext cx="6454588" cy="365125"/>
          </a:xfrm>
          <a:prstGeom prst="rect">
            <a:avLst/>
          </a:prstGeom>
        </p:spPr>
        <p:txBody>
          <a:bodyPr/>
          <a:lstStyle/>
          <a:p>
            <a:endParaRPr lang="en-US" dirty="0">
              <a:solidFill>
                <a:prstClr val="black"/>
              </a:solidFill>
              <a:ea typeface="ＭＳ Ｐゴシック" pitchFamily="34" charset="-128"/>
            </a:endParaRPr>
          </a:p>
        </p:txBody>
      </p:sp>
      <p:sp>
        <p:nvSpPr>
          <p:cNvPr id="5" name="Slide Number Placeholder 4"/>
          <p:cNvSpPr>
            <a:spLocks noGrp="1"/>
          </p:cNvSpPr>
          <p:nvPr>
            <p:ph type="sldNum" sz="quarter" idx="12"/>
          </p:nvPr>
        </p:nvSpPr>
        <p:spPr>
          <a:xfrm>
            <a:off x="10530541" y="6275675"/>
            <a:ext cx="1320800" cy="365125"/>
          </a:xfrm>
          <a:prstGeom prst="rect">
            <a:avLst/>
          </a:prstGeom>
        </p:spPr>
        <p:txBody>
          <a:bodyPr/>
          <a:lstStyle/>
          <a:p>
            <a:fld id="{7F5CE407-6216-4202-80E4-A30DC2F709B2}" type="slidenum">
              <a:rPr lang="en-US" smtClean="0">
                <a:solidFill>
                  <a:prstClr val="black"/>
                </a:solidFill>
                <a:ea typeface="ＭＳ Ｐゴシック" pitchFamily="34" charset="-128"/>
              </a: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585976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AD0F42-13BB-4629-99BC-2BD962B70EE1}"/>
              </a:ext>
            </a:extLst>
          </p:cNvPr>
          <p:cNvPicPr>
            <a:picLocks noChangeAspect="1"/>
          </p:cNvPicPr>
          <p:nvPr userDrawn="1"/>
        </p:nvPicPr>
        <p:blipFill>
          <a:blip r:embed="rId2"/>
          <a:stretch>
            <a:fillRect/>
          </a:stretch>
        </p:blipFill>
        <p:spPr>
          <a:xfrm>
            <a:off x="1204775" y="1171054"/>
            <a:ext cx="2413441" cy="4423558"/>
          </a:xfrm>
          <a:prstGeom prst="rect">
            <a:avLst/>
          </a:prstGeom>
        </p:spPr>
      </p:pic>
      <p:cxnSp>
        <p:nvCxnSpPr>
          <p:cNvPr id="10" name="Straight Connector 9">
            <a:extLst>
              <a:ext uri="{FF2B5EF4-FFF2-40B4-BE49-F238E27FC236}">
                <a16:creationId xmlns:a16="http://schemas.microsoft.com/office/drawing/2014/main" id="{46CF6EEB-D08C-40C7-8EA4-629FD05011FA}"/>
              </a:ext>
            </a:extLst>
          </p:cNvPr>
          <p:cNvCxnSpPr>
            <a:cxnSpLocks/>
          </p:cNvCxnSpPr>
          <p:nvPr userDrawn="1"/>
        </p:nvCxnSpPr>
        <p:spPr>
          <a:xfrm>
            <a:off x="4745621" y="451413"/>
            <a:ext cx="0" cy="5615733"/>
          </a:xfrm>
          <a:prstGeom prst="line">
            <a:avLst/>
          </a:prstGeom>
          <a:ln w="76200">
            <a:solidFill>
              <a:srgbClr val="F7C327"/>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C359431-F97F-4DA6-A79A-3D6025AD7CB3}"/>
              </a:ext>
            </a:extLst>
          </p:cNvPr>
          <p:cNvSpPr>
            <a:spLocks noGrp="1"/>
          </p:cNvSpPr>
          <p:nvPr>
            <p:ph type="body" sz="quarter" idx="10" hasCustomPrompt="1"/>
          </p:nvPr>
        </p:nvSpPr>
        <p:spPr>
          <a:xfrm>
            <a:off x="5613399" y="2257143"/>
            <a:ext cx="5197353" cy="613378"/>
          </a:xfrm>
        </p:spPr>
        <p:txBody>
          <a:bodyPr/>
          <a:lstStyle>
            <a:lvl1pPr>
              <a:defRPr sz="3600">
                <a:solidFill>
                  <a:schemeClr val="bg1"/>
                </a:solidFill>
                <a:latin typeface="+mj-lt"/>
              </a:defRPr>
            </a:lvl1pPr>
            <a:lvl2pPr>
              <a:defRPr>
                <a:solidFill>
                  <a:schemeClr val="bg1"/>
                </a:solidFill>
                <a:latin typeface="Raleway" pitchFamily="2" charset="0"/>
              </a:defRPr>
            </a:lvl2pPr>
            <a:lvl3pPr>
              <a:defRPr>
                <a:solidFill>
                  <a:schemeClr val="bg1"/>
                </a:solidFill>
                <a:latin typeface="Raleway" pitchFamily="2" charset="0"/>
              </a:defRPr>
            </a:lvl3pPr>
            <a:lvl4pPr>
              <a:defRPr>
                <a:solidFill>
                  <a:schemeClr val="bg1"/>
                </a:solidFill>
                <a:latin typeface="Raleway" pitchFamily="2" charset="0"/>
              </a:defRPr>
            </a:lvl4pPr>
            <a:lvl5pPr>
              <a:defRPr>
                <a:solidFill>
                  <a:schemeClr val="bg1"/>
                </a:solidFill>
                <a:latin typeface="Raleway" pitchFamily="2" charset="0"/>
              </a:defRPr>
            </a:lvl5pPr>
          </a:lstStyle>
          <a:p>
            <a:pPr lvl="0"/>
            <a:r>
              <a:rPr lang="en-US" dirty="0"/>
              <a:t>PRESENTATION NAME</a:t>
            </a:r>
          </a:p>
        </p:txBody>
      </p:sp>
      <p:sp>
        <p:nvSpPr>
          <p:cNvPr id="15" name="Text Placeholder 14">
            <a:extLst>
              <a:ext uri="{FF2B5EF4-FFF2-40B4-BE49-F238E27FC236}">
                <a16:creationId xmlns:a16="http://schemas.microsoft.com/office/drawing/2014/main" id="{3CEE5C4D-59ED-443B-B003-85A0F9826001}"/>
              </a:ext>
            </a:extLst>
          </p:cNvPr>
          <p:cNvSpPr>
            <a:spLocks noGrp="1"/>
          </p:cNvSpPr>
          <p:nvPr>
            <p:ph type="body" sz="quarter" idx="11" hasCustomPrompt="1"/>
          </p:nvPr>
        </p:nvSpPr>
        <p:spPr>
          <a:xfrm>
            <a:off x="5613399" y="3253895"/>
            <a:ext cx="5195887" cy="461578"/>
          </a:xfrm>
        </p:spPr>
        <p:txBody>
          <a:bodyPr/>
          <a:lstStyle>
            <a:lvl1pPr>
              <a:defRPr sz="2400">
                <a:solidFill>
                  <a:schemeClr val="bg1"/>
                </a:solidFill>
                <a:latin typeface="Raleway Light" pitchFamily="2" charset="0"/>
              </a:defRPr>
            </a:lvl1pPr>
          </a:lstStyle>
          <a:p>
            <a:pPr lvl="0"/>
            <a:r>
              <a:rPr lang="en-US" dirty="0"/>
              <a:t>PRESENTER NAME</a:t>
            </a:r>
          </a:p>
        </p:txBody>
      </p:sp>
      <p:sp>
        <p:nvSpPr>
          <p:cNvPr id="17" name="Text Placeholder 16">
            <a:extLst>
              <a:ext uri="{FF2B5EF4-FFF2-40B4-BE49-F238E27FC236}">
                <a16:creationId xmlns:a16="http://schemas.microsoft.com/office/drawing/2014/main" id="{09189D13-57C9-496B-957C-3CEEC74A8275}"/>
              </a:ext>
            </a:extLst>
          </p:cNvPr>
          <p:cNvSpPr>
            <a:spLocks noGrp="1"/>
          </p:cNvSpPr>
          <p:nvPr>
            <p:ph type="body" sz="quarter" idx="12" hasCustomPrompt="1"/>
          </p:nvPr>
        </p:nvSpPr>
        <p:spPr>
          <a:xfrm>
            <a:off x="5613399" y="4030809"/>
            <a:ext cx="1295599" cy="417452"/>
          </a:xfrm>
        </p:spPr>
        <p:txBody>
          <a:bodyPr/>
          <a:lstStyle>
            <a:lvl1pPr>
              <a:defRPr sz="2400">
                <a:solidFill>
                  <a:schemeClr val="bg1"/>
                </a:solidFill>
                <a:latin typeface="Raleway" pitchFamily="2" charset="0"/>
              </a:defRPr>
            </a:lvl1pPr>
          </a:lstStyle>
          <a:p>
            <a:pPr lvl="0"/>
            <a:r>
              <a:rPr lang="en-US" dirty="0"/>
              <a:t>DATE</a:t>
            </a:r>
          </a:p>
        </p:txBody>
      </p:sp>
    </p:spTree>
    <p:extLst>
      <p:ext uri="{BB962C8B-B14F-4D97-AF65-F5344CB8AC3E}">
        <p14:creationId xmlns:p14="http://schemas.microsoft.com/office/powerpoint/2010/main" val="2988750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
        <p:nvSpPr>
          <p:cNvPr id="2" name="TextBox 1">
            <a:extLst>
              <a:ext uri="{FF2B5EF4-FFF2-40B4-BE49-F238E27FC236}">
                <a16:creationId xmlns:a16="http://schemas.microsoft.com/office/drawing/2014/main" id="{D6173FC9-452B-4865-BFF4-F7067528AC9D}"/>
              </a:ext>
            </a:extLst>
          </p:cNvPr>
          <p:cNvSpPr txBox="1"/>
          <p:nvPr userDrawn="1"/>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3" name="TextBox 2">
            <a:extLst>
              <a:ext uri="{FF2B5EF4-FFF2-40B4-BE49-F238E27FC236}">
                <a16:creationId xmlns:a16="http://schemas.microsoft.com/office/drawing/2014/main" id="{728F6744-EA36-4833-B532-C1EF75479C4F}"/>
              </a:ext>
            </a:extLst>
          </p:cNvPr>
          <p:cNvSpPr txBox="1"/>
          <p:nvPr userDrawn="1"/>
        </p:nvSpPr>
        <p:spPr>
          <a:xfrm>
            <a:off x="556527" y="1460102"/>
            <a:ext cx="6412587" cy="954107"/>
          </a:xfrm>
          <a:prstGeom prst="rect">
            <a:avLst/>
          </a:prstGeom>
          <a:noFill/>
        </p:spPr>
        <p:txBody>
          <a:bodyPr wrap="square" rtlCol="0">
            <a:spAutoFit/>
          </a:bodyPr>
          <a:lstStyle/>
          <a:p>
            <a:r>
              <a:rPr lang="en-US" sz="2800" b="1" dirty="0">
                <a:solidFill>
                  <a:schemeClr val="bg1"/>
                </a:solidFill>
                <a:latin typeface="+mn-lt"/>
                <a:cs typeface="Arial" panose="020B0604020202020204" pitchFamily="34" charset="0"/>
              </a:rPr>
              <a:t>To promote, protect, and improve the health and safety of all Hoosiers. </a:t>
            </a:r>
          </a:p>
        </p:txBody>
      </p:sp>
      <p:sp>
        <p:nvSpPr>
          <p:cNvPr id="7" name="TextBox 6">
            <a:extLst>
              <a:ext uri="{FF2B5EF4-FFF2-40B4-BE49-F238E27FC236}">
                <a16:creationId xmlns:a16="http://schemas.microsoft.com/office/drawing/2014/main" id="{D06B0634-392F-423F-ADF6-85314232631E}"/>
              </a:ext>
            </a:extLst>
          </p:cNvPr>
          <p:cNvSpPr txBox="1"/>
          <p:nvPr userDrawn="1"/>
        </p:nvSpPr>
        <p:spPr>
          <a:xfrm>
            <a:off x="460893" y="30558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
        <p:nvSpPr>
          <p:cNvPr id="9" name="TextBox 8">
            <a:extLst>
              <a:ext uri="{FF2B5EF4-FFF2-40B4-BE49-F238E27FC236}">
                <a16:creationId xmlns:a16="http://schemas.microsoft.com/office/drawing/2014/main" id="{01C86A17-2E8A-4DFC-AD93-DA7C6051AFD4}"/>
              </a:ext>
            </a:extLst>
          </p:cNvPr>
          <p:cNvSpPr txBox="1"/>
          <p:nvPr userDrawn="1"/>
        </p:nvSpPr>
        <p:spPr>
          <a:xfrm>
            <a:off x="556527" y="3517502"/>
            <a:ext cx="6412587" cy="1384995"/>
          </a:xfrm>
          <a:prstGeom prst="rect">
            <a:avLst/>
          </a:prstGeom>
          <a:noFill/>
        </p:spPr>
        <p:txBody>
          <a:bodyPr wrap="square" rtlCol="0">
            <a:spAutoFit/>
          </a:bodyPr>
          <a:lstStyle/>
          <a:p>
            <a:r>
              <a:rPr lang="en-US" sz="2800" b="1" dirty="0">
                <a:solidFill>
                  <a:schemeClr val="bg1"/>
                </a:solidFill>
                <a:latin typeface="+mn-lt"/>
                <a:cs typeface="Arial" panose="020B0604020202020204" pitchFamily="34" charset="0"/>
              </a:rPr>
              <a:t>Every Hoosier reaches optimal health regardless of where they live, learn, work, or play. </a:t>
            </a:r>
          </a:p>
        </p:txBody>
      </p:sp>
    </p:spTree>
    <p:extLst>
      <p:ext uri="{BB962C8B-B14F-4D97-AF65-F5344CB8AC3E}">
        <p14:creationId xmlns:p14="http://schemas.microsoft.com/office/powerpoint/2010/main" val="3738956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3891811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80787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3846816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3" name="Rectangle: Rounded Corners 2">
            <a:extLst>
              <a:ext uri="{FF2B5EF4-FFF2-40B4-BE49-F238E27FC236}">
                <a16:creationId xmlns:a16="http://schemas.microsoft.com/office/drawing/2014/main" id="{9F78A560-0079-4B81-868E-8C215301D1DF}"/>
              </a:ext>
            </a:extLst>
          </p:cNvPr>
          <p:cNvSpPr/>
          <p:nvPr userDrawn="1"/>
        </p:nvSpPr>
        <p:spPr>
          <a:xfrm>
            <a:off x="8886825" y="1162050"/>
            <a:ext cx="3933825" cy="4810125"/>
          </a:xfrm>
          <a:prstGeom prst="roundRect">
            <a:avLst/>
          </a:prstGeom>
          <a:solidFill>
            <a:srgbClr val="06A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262ADF6-AC36-4D9C-9A5F-341493B70F3F}"/>
              </a:ext>
            </a:extLst>
          </p:cNvPr>
          <p:cNvSpPr>
            <a:spLocks noGrp="1"/>
          </p:cNvSpPr>
          <p:nvPr>
            <p:ph sz="quarter" idx="13"/>
          </p:nvPr>
        </p:nvSpPr>
        <p:spPr>
          <a:xfrm>
            <a:off x="9290027" y="1660525"/>
            <a:ext cx="3933825" cy="4035425"/>
          </a:xfrm>
        </p:spPr>
        <p:txBody>
          <a:bodyPr/>
          <a:lstStyle>
            <a:lvl1pPr>
              <a:defRPr sz="3200" b="1">
                <a:solidFill>
                  <a:schemeClr val="bg1"/>
                </a:solidFill>
                <a:latin typeface="Raleway" pitchFamily="2" charset="0"/>
              </a:defRPr>
            </a:lvl1pPr>
          </a:lstStyle>
          <a:p>
            <a:pPr lvl="0"/>
            <a:endParaRPr lang="en-US" dirty="0"/>
          </a:p>
          <a:p>
            <a:pPr lvl="0"/>
            <a:endParaRPr lang="en-US" dirty="0"/>
          </a:p>
          <a:p>
            <a:pPr lvl="0"/>
            <a:r>
              <a:rPr lang="en-US" dirty="0"/>
              <a:t>Quote or </a:t>
            </a:r>
          </a:p>
          <a:p>
            <a:pPr lvl="0"/>
            <a:r>
              <a:rPr lang="en-US" dirty="0"/>
              <a:t>Callout</a:t>
            </a:r>
          </a:p>
        </p:txBody>
      </p:sp>
      <p:sp>
        <p:nvSpPr>
          <p:cNvPr id="9" name="Content Placeholder 8">
            <a:extLst>
              <a:ext uri="{FF2B5EF4-FFF2-40B4-BE49-F238E27FC236}">
                <a16:creationId xmlns:a16="http://schemas.microsoft.com/office/drawing/2014/main" id="{6B5769B7-AA44-4A5A-A32C-417796C7B3EC}"/>
              </a:ext>
            </a:extLst>
          </p:cNvPr>
          <p:cNvSpPr>
            <a:spLocks noGrp="1"/>
          </p:cNvSpPr>
          <p:nvPr>
            <p:ph sz="quarter" idx="14"/>
          </p:nvPr>
        </p:nvSpPr>
        <p:spPr>
          <a:xfrm>
            <a:off x="593725" y="1247775"/>
            <a:ext cx="7889875" cy="4600575"/>
          </a:xfrm>
        </p:spPr>
        <p:txBody>
          <a:bodyPr/>
          <a:lstStyle>
            <a:lvl2pPr>
              <a:defRPr/>
            </a:lvl2pPr>
            <a:lvl3pPr>
              <a:defRPr/>
            </a:lvl3pPr>
            <a:lvl4pPr>
              <a:defRPr/>
            </a:lvl4pPr>
            <a:lvl5pPr>
              <a:defRPr/>
            </a:lvl5pPr>
            <a:lvl6pP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3068554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4" name="Content Placeholder 3">
            <a:extLst>
              <a:ext uri="{FF2B5EF4-FFF2-40B4-BE49-F238E27FC236}">
                <a16:creationId xmlns:a16="http://schemas.microsoft.com/office/drawing/2014/main" id="{CC4EE0CE-AB1B-4EDF-BE23-E40E7DDFE16D}"/>
              </a:ext>
            </a:extLst>
          </p:cNvPr>
          <p:cNvSpPr>
            <a:spLocks noGrp="1"/>
          </p:cNvSpPr>
          <p:nvPr>
            <p:ph sz="quarter" idx="13"/>
          </p:nvPr>
        </p:nvSpPr>
        <p:spPr>
          <a:xfrm>
            <a:off x="436880" y="1304925"/>
            <a:ext cx="5888038" cy="4552950"/>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3976194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0A72-DB0F-4CFA-B951-B8407DCAF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65D10-4609-4687-A81D-82AC61CFD71B}"/>
              </a:ext>
            </a:extLst>
          </p:cNvPr>
          <p:cNvSpPr>
            <a:spLocks noGrp="1"/>
          </p:cNvSpPr>
          <p:nvPr>
            <p:ph sz="half" idx="1"/>
          </p:nvPr>
        </p:nvSpPr>
        <p:spPr>
          <a:xfrm>
            <a:off x="593502" y="1416050"/>
            <a:ext cx="5181600" cy="435133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a:extLst>
              <a:ext uri="{FF2B5EF4-FFF2-40B4-BE49-F238E27FC236}">
                <a16:creationId xmlns:a16="http://schemas.microsoft.com/office/drawing/2014/main" id="{099BD67E-5DF4-4EE1-A503-F9F01C8A08AC}"/>
              </a:ext>
            </a:extLst>
          </p:cNvPr>
          <p:cNvSpPr>
            <a:spLocks noGrp="1"/>
          </p:cNvSpPr>
          <p:nvPr>
            <p:ph sz="half" idx="2"/>
          </p:nvPr>
        </p:nvSpPr>
        <p:spPr>
          <a:xfrm>
            <a:off x="6096000" y="1416050"/>
            <a:ext cx="5181600" cy="435133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a:extLst>
              <a:ext uri="{FF2B5EF4-FFF2-40B4-BE49-F238E27FC236}">
                <a16:creationId xmlns:a16="http://schemas.microsoft.com/office/drawing/2014/main" id="{C125AF05-8215-4033-90E7-E5A2F6542DCD}"/>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3820382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C99A-76F3-419C-95BF-4D0BEAE003F2}"/>
              </a:ext>
            </a:extLst>
          </p:cNvPr>
          <p:cNvSpPr>
            <a:spLocks noGrp="1"/>
          </p:cNvSpPr>
          <p:nvPr>
            <p:ph type="title"/>
          </p:nvPr>
        </p:nvSpPr>
        <p:spPr>
          <a:xfrm>
            <a:off x="620713" y="319089"/>
            <a:ext cx="10515600" cy="701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C2B9CA2-C138-4A69-953D-AEB55FED0ADF}"/>
              </a:ext>
            </a:extLst>
          </p:cNvPr>
          <p:cNvSpPr>
            <a:spLocks noGrp="1"/>
          </p:cNvSpPr>
          <p:nvPr>
            <p:ph type="body" idx="1" hasCustomPrompt="1"/>
          </p:nvPr>
        </p:nvSpPr>
        <p:spPr>
          <a:xfrm>
            <a:off x="620713"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a:extLst>
              <a:ext uri="{FF2B5EF4-FFF2-40B4-BE49-F238E27FC236}">
                <a16:creationId xmlns:a16="http://schemas.microsoft.com/office/drawing/2014/main" id="{C544F04E-4F77-47B2-9803-8A5FF49C5D4B}"/>
              </a:ext>
            </a:extLst>
          </p:cNvPr>
          <p:cNvSpPr>
            <a:spLocks noGrp="1"/>
          </p:cNvSpPr>
          <p:nvPr>
            <p:ph sz="half" idx="2"/>
          </p:nvPr>
        </p:nvSpPr>
        <p:spPr>
          <a:xfrm>
            <a:off x="620713" y="2381250"/>
            <a:ext cx="5157787" cy="368458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Text Placeholder 4">
            <a:extLst>
              <a:ext uri="{FF2B5EF4-FFF2-40B4-BE49-F238E27FC236}">
                <a16:creationId xmlns:a16="http://schemas.microsoft.com/office/drawing/2014/main" id="{6589F3E3-E7A4-4098-ACA2-0060E2FE57B2}"/>
              </a:ext>
            </a:extLst>
          </p:cNvPr>
          <p:cNvSpPr>
            <a:spLocks noGrp="1"/>
          </p:cNvSpPr>
          <p:nvPr>
            <p:ph type="body" sz="quarter" idx="3" hasCustomPrompt="1"/>
          </p:nvPr>
        </p:nvSpPr>
        <p:spPr>
          <a:xfrm>
            <a:off x="61722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6" name="Content Placeholder 5">
            <a:extLst>
              <a:ext uri="{FF2B5EF4-FFF2-40B4-BE49-F238E27FC236}">
                <a16:creationId xmlns:a16="http://schemas.microsoft.com/office/drawing/2014/main" id="{23482DF4-45DF-46D3-8BC2-96ED489B0217}"/>
              </a:ext>
            </a:extLst>
          </p:cNvPr>
          <p:cNvSpPr>
            <a:spLocks noGrp="1"/>
          </p:cNvSpPr>
          <p:nvPr>
            <p:ph sz="quarter" idx="4"/>
          </p:nvPr>
        </p:nvSpPr>
        <p:spPr>
          <a:xfrm>
            <a:off x="6172200" y="2378074"/>
            <a:ext cx="5183188" cy="368458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9" name="Slide Number Placeholder 8">
            <a:extLst>
              <a:ext uri="{FF2B5EF4-FFF2-40B4-BE49-F238E27FC236}">
                <a16:creationId xmlns:a16="http://schemas.microsoft.com/office/drawing/2014/main" id="{CDF8D17C-F40F-43B3-96DD-283049E68A35}"/>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31970899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DDE4-A5B5-4A3E-9818-EF8917784692}"/>
              </a:ext>
            </a:extLst>
          </p:cNvPr>
          <p:cNvSpPr>
            <a:spLocks noGrp="1"/>
          </p:cNvSpPr>
          <p:nvPr>
            <p:ph type="title" hasCustomPrompt="1"/>
          </p:nvPr>
        </p:nvSpPr>
        <p:spPr>
          <a:xfrm>
            <a:off x="504123" y="434734"/>
            <a:ext cx="3932237" cy="552691"/>
          </a:xfrm>
        </p:spPr>
        <p:txBody>
          <a:bodyPr anchor="b"/>
          <a:lstStyle>
            <a:lvl1pPr>
              <a:defRPr sz="4400"/>
            </a:lvl1pPr>
          </a:lstStyle>
          <a:p>
            <a:r>
              <a:rPr lang="en-US" dirty="0"/>
              <a:t>Chart Title</a:t>
            </a:r>
          </a:p>
        </p:txBody>
      </p:sp>
      <p:sp>
        <p:nvSpPr>
          <p:cNvPr id="3" name="Content Placeholder 2">
            <a:extLst>
              <a:ext uri="{FF2B5EF4-FFF2-40B4-BE49-F238E27FC236}">
                <a16:creationId xmlns:a16="http://schemas.microsoft.com/office/drawing/2014/main" id="{7EEADCAD-0FBC-4558-A2B1-E90BD245989C}"/>
              </a:ext>
            </a:extLst>
          </p:cNvPr>
          <p:cNvSpPr>
            <a:spLocks noGrp="1"/>
          </p:cNvSpPr>
          <p:nvPr>
            <p:ph idx="1"/>
          </p:nvPr>
        </p:nvSpPr>
        <p:spPr>
          <a:xfrm>
            <a:off x="462647" y="1235075"/>
            <a:ext cx="5633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a:extLst>
              <a:ext uri="{FF2B5EF4-FFF2-40B4-BE49-F238E27FC236}">
                <a16:creationId xmlns:a16="http://schemas.microsoft.com/office/drawing/2014/main" id="{0EDC8CC1-67CF-444D-9DF5-4003EF5B4C7A}"/>
              </a:ext>
            </a:extLst>
          </p:cNvPr>
          <p:cNvSpPr>
            <a:spLocks noGrp="1"/>
          </p:cNvSpPr>
          <p:nvPr>
            <p:ph type="sldNum" sz="quarter" idx="12"/>
          </p:nvPr>
        </p:nvSpPr>
        <p:spPr/>
        <p:txBody>
          <a:bodyPr/>
          <a:lstStyle/>
          <a:p>
            <a:fld id="{5D96652D-A424-46EE-8E8A-BA494523C828}" type="slidenum">
              <a:rPr lang="en-US" smtClean="0"/>
              <a:t>‹#›</a:t>
            </a:fld>
            <a:endParaRPr lang="en-US"/>
          </a:p>
        </p:txBody>
      </p:sp>
      <p:sp>
        <p:nvSpPr>
          <p:cNvPr id="9" name="Chart Placeholder 8">
            <a:extLst>
              <a:ext uri="{FF2B5EF4-FFF2-40B4-BE49-F238E27FC236}">
                <a16:creationId xmlns:a16="http://schemas.microsoft.com/office/drawing/2014/main" id="{1A537B51-1246-442B-A5F2-5A64407093C1}"/>
              </a:ext>
            </a:extLst>
          </p:cNvPr>
          <p:cNvSpPr>
            <a:spLocks noGrp="1"/>
          </p:cNvSpPr>
          <p:nvPr>
            <p:ph type="chart" sz="quarter" idx="13"/>
          </p:nvPr>
        </p:nvSpPr>
        <p:spPr>
          <a:xfrm>
            <a:off x="6654800" y="1235075"/>
            <a:ext cx="5075238" cy="4873625"/>
          </a:xfrm>
        </p:spPr>
        <p:txBody>
          <a:bodyPr/>
          <a:lstStyle/>
          <a:p>
            <a:endParaRPr lang="en-US"/>
          </a:p>
        </p:txBody>
      </p:sp>
    </p:spTree>
    <p:extLst>
      <p:ext uri="{BB962C8B-B14F-4D97-AF65-F5344CB8AC3E}">
        <p14:creationId xmlns:p14="http://schemas.microsoft.com/office/powerpoint/2010/main" val="2850270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541D-C931-4F85-BCE4-34317E1CF44F}"/>
              </a:ext>
            </a:extLst>
          </p:cNvPr>
          <p:cNvSpPr>
            <a:spLocks noGrp="1"/>
          </p:cNvSpPr>
          <p:nvPr>
            <p:ph type="title" hasCustomPrompt="1"/>
          </p:nvPr>
        </p:nvSpPr>
        <p:spPr>
          <a:xfrm>
            <a:off x="839788" y="249539"/>
            <a:ext cx="3932237" cy="737886"/>
          </a:xfrm>
        </p:spPr>
        <p:txBody>
          <a:bodyPr anchor="b"/>
          <a:lstStyle>
            <a:lvl1pPr>
              <a:defRPr sz="4400"/>
            </a:lvl1pPr>
          </a:lstStyle>
          <a:p>
            <a:r>
              <a:rPr lang="en-US" dirty="0"/>
              <a:t>Chart Title</a:t>
            </a:r>
          </a:p>
        </p:txBody>
      </p:sp>
      <p:sp>
        <p:nvSpPr>
          <p:cNvPr id="7" name="Slide Number Placeholder 6">
            <a:extLst>
              <a:ext uri="{FF2B5EF4-FFF2-40B4-BE49-F238E27FC236}">
                <a16:creationId xmlns:a16="http://schemas.microsoft.com/office/drawing/2014/main" id="{E5A32E18-E933-4F74-B0B1-0C32599E4758}"/>
              </a:ext>
            </a:extLst>
          </p:cNvPr>
          <p:cNvSpPr>
            <a:spLocks noGrp="1"/>
          </p:cNvSpPr>
          <p:nvPr>
            <p:ph type="sldNum" sz="quarter" idx="12"/>
          </p:nvPr>
        </p:nvSpPr>
        <p:spPr>
          <a:xfrm>
            <a:off x="10872004" y="6093931"/>
            <a:ext cx="492080" cy="365125"/>
          </a:xfrm>
        </p:spPr>
        <p:txBody>
          <a:bodyPr/>
          <a:lstStyle/>
          <a:p>
            <a:fld id="{5D96652D-A424-46EE-8E8A-BA494523C828}" type="slidenum">
              <a:rPr lang="en-US" smtClean="0"/>
              <a:t>‹#›</a:t>
            </a:fld>
            <a:endParaRPr lang="en-US" dirty="0"/>
          </a:p>
        </p:txBody>
      </p:sp>
      <p:pic>
        <p:nvPicPr>
          <p:cNvPr id="9" name="Picture 8">
            <a:extLst>
              <a:ext uri="{FF2B5EF4-FFF2-40B4-BE49-F238E27FC236}">
                <a16:creationId xmlns:a16="http://schemas.microsoft.com/office/drawing/2014/main" id="{4091E60E-AAA8-43DB-9AC0-ECDF37AC91F5}"/>
              </a:ext>
            </a:extLst>
          </p:cNvPr>
          <p:cNvPicPr>
            <a:picLocks noChangeAspect="1"/>
          </p:cNvPicPr>
          <p:nvPr userDrawn="1"/>
        </p:nvPicPr>
        <p:blipFill>
          <a:blip r:embed="rId2"/>
          <a:stretch>
            <a:fillRect/>
          </a:stretch>
        </p:blipFill>
        <p:spPr>
          <a:xfrm>
            <a:off x="318859" y="5867784"/>
            <a:ext cx="1623999" cy="817420"/>
          </a:xfrm>
          <a:prstGeom prst="rect">
            <a:avLst/>
          </a:prstGeom>
        </p:spPr>
      </p:pic>
      <p:cxnSp>
        <p:nvCxnSpPr>
          <p:cNvPr id="11" name="Straight Connector 10">
            <a:extLst>
              <a:ext uri="{FF2B5EF4-FFF2-40B4-BE49-F238E27FC236}">
                <a16:creationId xmlns:a16="http://schemas.microsoft.com/office/drawing/2014/main" id="{B060C012-802B-4DA6-BDB1-6EB74BCF6FD2}"/>
              </a:ext>
            </a:extLst>
          </p:cNvPr>
          <p:cNvCxnSpPr/>
          <p:nvPr userDrawn="1"/>
        </p:nvCxnSpPr>
        <p:spPr>
          <a:xfrm>
            <a:off x="2146149" y="6276494"/>
            <a:ext cx="8368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8F7CE2-20FE-44C2-8BD3-E9E907009395}"/>
              </a:ext>
            </a:extLst>
          </p:cNvPr>
          <p:cNvCxnSpPr/>
          <p:nvPr userDrawn="1"/>
        </p:nvCxnSpPr>
        <p:spPr>
          <a:xfrm>
            <a:off x="-173620" y="1145894"/>
            <a:ext cx="8704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D3AEBF2-F9BA-406B-9728-37945F376EC6}"/>
              </a:ext>
            </a:extLst>
          </p:cNvPr>
          <p:cNvSpPr>
            <a:spLocks noGrp="1"/>
          </p:cNvSpPr>
          <p:nvPr>
            <p:ph type="body" sz="quarter" idx="13"/>
          </p:nvPr>
        </p:nvSpPr>
        <p:spPr>
          <a:xfrm>
            <a:off x="839788" y="1343024"/>
            <a:ext cx="3932237" cy="4366281"/>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7" name="Chart Placeholder 16">
            <a:extLst>
              <a:ext uri="{FF2B5EF4-FFF2-40B4-BE49-F238E27FC236}">
                <a16:creationId xmlns:a16="http://schemas.microsoft.com/office/drawing/2014/main" id="{BF26CF76-952E-4B11-8063-A104942E6238}"/>
              </a:ext>
            </a:extLst>
          </p:cNvPr>
          <p:cNvSpPr>
            <a:spLocks noGrp="1"/>
          </p:cNvSpPr>
          <p:nvPr>
            <p:ph type="chart" sz="quarter" idx="14"/>
          </p:nvPr>
        </p:nvSpPr>
        <p:spPr>
          <a:xfrm>
            <a:off x="5764213" y="1343025"/>
            <a:ext cx="4548187" cy="4365625"/>
          </a:xfrm>
        </p:spPr>
        <p:txBody>
          <a:bodyPr/>
          <a:lstStyle/>
          <a:p>
            <a:endParaRPr lang="en-US"/>
          </a:p>
        </p:txBody>
      </p:sp>
    </p:spTree>
    <p:extLst>
      <p:ext uri="{BB962C8B-B14F-4D97-AF65-F5344CB8AC3E}">
        <p14:creationId xmlns:p14="http://schemas.microsoft.com/office/powerpoint/2010/main" val="4226076130"/>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3421944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4504810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5926735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17625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174794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1113054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3016115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1206770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Tree>
    <p:extLst>
      <p:ext uri="{BB962C8B-B14F-4D97-AF65-F5344CB8AC3E}">
        <p14:creationId xmlns:p14="http://schemas.microsoft.com/office/powerpoint/2010/main" val="12228646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158265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17389187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1912283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23151615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814155"/>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1189138"/>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
        <p:nvSpPr>
          <p:cNvPr id="7" name="Text Placeholder 2">
            <a:extLst>
              <a:ext uri="{FF2B5EF4-FFF2-40B4-BE49-F238E27FC236}">
                <a16:creationId xmlns:a16="http://schemas.microsoft.com/office/drawing/2014/main" id="{ACDACEB2-BE74-48A9-87B2-A9E3C26F6980}"/>
              </a:ext>
            </a:extLst>
          </p:cNvPr>
          <p:cNvSpPr>
            <a:spLocks noGrp="1"/>
          </p:cNvSpPr>
          <p:nvPr>
            <p:ph type="body" sz="quarter" idx="11" hasCustomPrompt="1"/>
          </p:nvPr>
        </p:nvSpPr>
        <p:spPr>
          <a:xfrm>
            <a:off x="5430279" y="2875547"/>
            <a:ext cx="6432297" cy="1481669"/>
          </a:xfrm>
        </p:spPr>
        <p:txBody>
          <a:bodyPr>
            <a:normAutofit/>
          </a:bodyPr>
          <a:lstStyle>
            <a:lvl1pPr>
              <a:defRPr sz="2800">
                <a:solidFill>
                  <a:schemeClr val="bg1"/>
                </a:solidFill>
              </a:defRPr>
            </a:lvl1pPr>
          </a:lstStyle>
          <a:p>
            <a:r>
              <a:rPr lang="en-US" b="1" dirty="0">
                <a:latin typeface="Raleway" pitchFamily="2" charset="0"/>
              </a:rPr>
              <a:t>PRESENTER NAME</a:t>
            </a:r>
            <a:br>
              <a:rPr lang="en-US" b="1" dirty="0">
                <a:latin typeface="Raleway" pitchFamily="2" charset="0"/>
              </a:rPr>
            </a:br>
            <a:r>
              <a:rPr lang="en-US" dirty="0">
                <a:latin typeface="Raleway" pitchFamily="2" charset="0"/>
              </a:rPr>
              <a:t>PRESENTER TITLE</a:t>
            </a:r>
          </a:p>
        </p:txBody>
      </p:sp>
    </p:spTree>
    <p:extLst>
      <p:ext uri="{BB962C8B-B14F-4D97-AF65-F5344CB8AC3E}">
        <p14:creationId xmlns:p14="http://schemas.microsoft.com/office/powerpoint/2010/main" val="3253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04681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Indiana State Trauma Care Committee, 10 am EST</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Indiana Trauma Network, 12:30 pm EST</a:t>
            </a:r>
          </a:p>
        </p:txBody>
      </p:sp>
    </p:spTree>
    <p:extLst>
      <p:ext uri="{BB962C8B-B14F-4D97-AF65-F5344CB8AC3E}">
        <p14:creationId xmlns:p14="http://schemas.microsoft.com/office/powerpoint/2010/main" val="222511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93402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7.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42.xml"/><Relationship Id="rId7"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emf"/><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5"/>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7761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50" r:id="rId4"/>
    <p:sldLayoutId id="2147483660" r:id="rId5"/>
    <p:sldLayoutId id="2147483661" r:id="rId6"/>
    <p:sldLayoutId id="2147483652" r:id="rId7"/>
    <p:sldLayoutId id="2147483662" r:id="rId8"/>
    <p:sldLayoutId id="2147483654" r:id="rId9"/>
    <p:sldLayoutId id="2147483663" r:id="rId10"/>
    <p:sldLayoutId id="2147483665" r:id="rId11"/>
    <p:sldLayoutId id="2147483666" r:id="rId12"/>
    <p:sldLayoutId id="2147483765" r:id="rId13"/>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67636561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DA841-D908-4014-B8B8-071AD53F903E}"/>
              </a:ext>
            </a:extLst>
          </p:cNvPr>
          <p:cNvSpPr>
            <a:spLocks noGrp="1"/>
          </p:cNvSpPr>
          <p:nvPr>
            <p:ph type="title"/>
          </p:nvPr>
        </p:nvSpPr>
        <p:spPr>
          <a:xfrm>
            <a:off x="593502" y="190257"/>
            <a:ext cx="10515600" cy="7682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CD6A1B-B4B4-43A4-843B-763544B0017B}"/>
              </a:ext>
            </a:extLst>
          </p:cNvPr>
          <p:cNvSpPr>
            <a:spLocks noGrp="1"/>
          </p:cNvSpPr>
          <p:nvPr>
            <p:ph type="body" idx="1"/>
          </p:nvPr>
        </p:nvSpPr>
        <p:spPr>
          <a:xfrm>
            <a:off x="593502" y="1481742"/>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List</a:t>
            </a:r>
          </a:p>
          <a:p>
            <a:pPr lvl="1"/>
            <a:r>
              <a:rPr lang="en-US" dirty="0"/>
              <a:t>First</a:t>
            </a:r>
          </a:p>
          <a:p>
            <a:pPr lvl="2"/>
            <a:r>
              <a:rPr lang="en-US" dirty="0"/>
              <a:t>Second</a:t>
            </a:r>
          </a:p>
          <a:p>
            <a:pPr lvl="3"/>
            <a:r>
              <a:rPr lang="en-US" dirty="0"/>
              <a:t>Third</a:t>
            </a:r>
          </a:p>
          <a:p>
            <a:pPr lvl="4"/>
            <a:r>
              <a:rPr lang="en-US" dirty="0"/>
              <a:t>Fourth</a:t>
            </a:r>
          </a:p>
          <a:p>
            <a:pPr lvl="5"/>
            <a:r>
              <a:rPr lang="en-US" dirty="0"/>
              <a:t>Fifth</a:t>
            </a:r>
          </a:p>
          <a:p>
            <a:pPr lvl="6"/>
            <a:r>
              <a:rPr lang="en-US" dirty="0"/>
              <a:t>Sixth</a:t>
            </a:r>
          </a:p>
        </p:txBody>
      </p:sp>
      <p:sp>
        <p:nvSpPr>
          <p:cNvPr id="6" name="Slide Number Placeholder 5">
            <a:extLst>
              <a:ext uri="{FF2B5EF4-FFF2-40B4-BE49-F238E27FC236}">
                <a16:creationId xmlns:a16="http://schemas.microsoft.com/office/drawing/2014/main" id="{79185096-9355-44D7-AA94-FD233AAD4B75}"/>
              </a:ext>
            </a:extLst>
          </p:cNvPr>
          <p:cNvSpPr>
            <a:spLocks noGrp="1"/>
          </p:cNvSpPr>
          <p:nvPr>
            <p:ph type="sldNum" sz="quarter" idx="4"/>
          </p:nvPr>
        </p:nvSpPr>
        <p:spPr>
          <a:xfrm>
            <a:off x="11010900" y="6173786"/>
            <a:ext cx="492080" cy="365125"/>
          </a:xfrm>
          <a:prstGeom prst="rect">
            <a:avLst/>
          </a:prstGeom>
        </p:spPr>
        <p:txBody>
          <a:bodyPr vert="horz" lIns="91440" tIns="45720" rIns="91440" bIns="45720" rtlCol="0" anchor="ctr"/>
          <a:lstStyle>
            <a:lvl1pPr algn="r">
              <a:defRPr sz="1800">
                <a:solidFill>
                  <a:schemeClr val="tx1"/>
                </a:solidFill>
              </a:defRPr>
            </a:lvl1pPr>
          </a:lstStyle>
          <a:p>
            <a:fld id="{5D96652D-A424-46EE-8E8A-BA494523C828}" type="slidenum">
              <a:rPr lang="en-US" smtClean="0"/>
              <a:pPr/>
              <a:t>‹#›</a:t>
            </a:fld>
            <a:endParaRPr lang="en-US" dirty="0">
              <a:solidFill>
                <a:schemeClr val="tx1"/>
              </a:solidFill>
            </a:endParaRPr>
          </a:p>
        </p:txBody>
      </p:sp>
      <p:cxnSp>
        <p:nvCxnSpPr>
          <p:cNvPr id="8" name="Straight Connector 7">
            <a:extLst>
              <a:ext uri="{FF2B5EF4-FFF2-40B4-BE49-F238E27FC236}">
                <a16:creationId xmlns:a16="http://schemas.microsoft.com/office/drawing/2014/main" id="{E8D0FD8C-CF58-4261-8DA2-8658445BAF45}"/>
              </a:ext>
            </a:extLst>
          </p:cNvPr>
          <p:cNvCxnSpPr/>
          <p:nvPr userDrawn="1"/>
        </p:nvCxnSpPr>
        <p:spPr>
          <a:xfrm>
            <a:off x="-167425" y="1133341"/>
            <a:ext cx="7907628" cy="0"/>
          </a:xfrm>
          <a:prstGeom prst="line">
            <a:avLst/>
          </a:prstGeom>
          <a:ln w="38100">
            <a:solidFill>
              <a:srgbClr val="F7C32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291CB8-689A-4972-9ADA-ED52E1EE06A1}"/>
              </a:ext>
            </a:extLst>
          </p:cNvPr>
          <p:cNvPicPr>
            <a:picLocks noChangeAspect="1"/>
          </p:cNvPicPr>
          <p:nvPr userDrawn="1"/>
        </p:nvPicPr>
        <p:blipFill>
          <a:blip r:embed="rId12"/>
          <a:stretch>
            <a:fillRect/>
          </a:stretch>
        </p:blipFill>
        <p:spPr>
          <a:xfrm>
            <a:off x="170433" y="5947639"/>
            <a:ext cx="1623999" cy="817420"/>
          </a:xfrm>
          <a:prstGeom prst="rect">
            <a:avLst/>
          </a:prstGeom>
        </p:spPr>
      </p:pic>
      <p:cxnSp>
        <p:nvCxnSpPr>
          <p:cNvPr id="12" name="Straight Connector 11">
            <a:extLst>
              <a:ext uri="{FF2B5EF4-FFF2-40B4-BE49-F238E27FC236}">
                <a16:creationId xmlns:a16="http://schemas.microsoft.com/office/drawing/2014/main" id="{24C71BFE-7ACD-46B8-BDF1-F092B7ACEEA8}"/>
              </a:ext>
            </a:extLst>
          </p:cNvPr>
          <p:cNvCxnSpPr/>
          <p:nvPr userDrawn="1"/>
        </p:nvCxnSpPr>
        <p:spPr>
          <a:xfrm>
            <a:off x="2060620" y="6356349"/>
            <a:ext cx="8847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5538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347663" indent="-34766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2625" indent="-334963" algn="l" defTabSz="914400" rtl="0" eaLnBrk="1" latinLnBrk="0" hangingPunct="1">
        <a:lnSpc>
          <a:spcPct val="90000"/>
        </a:lnSpc>
        <a:spcBef>
          <a:spcPts val="500"/>
        </a:spcBef>
        <a:buSzPct val="70000"/>
        <a:buFont typeface="Courier New" panose="02070309020205020404" pitchFamily="49" charset="0"/>
        <a:buChar char="o"/>
        <a:defRPr sz="2200" kern="1200">
          <a:solidFill>
            <a:schemeClr val="tx1"/>
          </a:solidFill>
          <a:latin typeface="+mn-lt"/>
          <a:ea typeface="+mn-ea"/>
          <a:cs typeface="+mn-cs"/>
        </a:defRPr>
      </a:lvl3pPr>
      <a:lvl4pPr marL="1030288" indent="-3476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1377950" indent="-347663" algn="l" defTabSz="914400" rtl="0" eaLnBrk="1" latinLnBrk="0" hangingPunct="1">
        <a:lnSpc>
          <a:spcPct val="90000"/>
        </a:lnSpc>
        <a:spcBef>
          <a:spcPts val="500"/>
        </a:spcBef>
        <a:buSzPct val="70000"/>
        <a:buFont typeface="Courier New" panose="02070309020205020404" pitchFamily="49" charset="0"/>
        <a:buChar char="o"/>
        <a:defRPr sz="1800" kern="1200">
          <a:solidFill>
            <a:schemeClr val="tx1"/>
          </a:solidFill>
          <a:latin typeface="+mn-lt"/>
          <a:ea typeface="+mn-ea"/>
          <a:cs typeface="+mn-cs"/>
        </a:defRPr>
      </a:lvl5pPr>
      <a:lvl6pPr marL="1712913" indent="-3349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060575" indent="-347663" algn="l" defTabSz="914400" rtl="0" eaLnBrk="1" latinLnBrk="0" hangingPunct="1">
        <a:lnSpc>
          <a:spcPct val="90000"/>
        </a:lnSpc>
        <a:spcBef>
          <a:spcPts val="500"/>
        </a:spcBef>
        <a:buSzPct val="70000"/>
        <a:buFont typeface="Courier New" panose="02070309020205020404" pitchFamily="49" charset="0"/>
        <a:buChar char="o"/>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1201" y="228600"/>
            <a:ext cx="1865569" cy="609600"/>
          </a:xfrm>
          <a:prstGeom prst="rect">
            <a:avLst/>
          </a:prstGeom>
        </p:spPr>
      </p:pic>
    </p:spTree>
    <p:extLst>
      <p:ext uri="{BB962C8B-B14F-4D97-AF65-F5344CB8AC3E}">
        <p14:creationId xmlns:p14="http://schemas.microsoft.com/office/powerpoint/2010/main" val="298267917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201" y="228600"/>
            <a:ext cx="1865569" cy="609600"/>
          </a:xfrm>
          <a:prstGeom prst="rect">
            <a:avLst/>
          </a:prstGeom>
        </p:spPr>
      </p:pic>
    </p:spTree>
    <p:extLst>
      <p:ext uri="{BB962C8B-B14F-4D97-AF65-F5344CB8AC3E}">
        <p14:creationId xmlns:p14="http://schemas.microsoft.com/office/powerpoint/2010/main" val="41970924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7" r:id="rId5"/>
    <p:sldLayoutId id="214748373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DA841-D908-4014-B8B8-071AD53F903E}"/>
              </a:ext>
            </a:extLst>
          </p:cNvPr>
          <p:cNvSpPr>
            <a:spLocks noGrp="1"/>
          </p:cNvSpPr>
          <p:nvPr>
            <p:ph type="title"/>
          </p:nvPr>
        </p:nvSpPr>
        <p:spPr>
          <a:xfrm>
            <a:off x="593502" y="190257"/>
            <a:ext cx="10515600" cy="7682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CD6A1B-B4B4-43A4-843B-763544B0017B}"/>
              </a:ext>
            </a:extLst>
          </p:cNvPr>
          <p:cNvSpPr>
            <a:spLocks noGrp="1"/>
          </p:cNvSpPr>
          <p:nvPr>
            <p:ph type="body" idx="1"/>
          </p:nvPr>
        </p:nvSpPr>
        <p:spPr>
          <a:xfrm>
            <a:off x="593502" y="1481742"/>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List</a:t>
            </a:r>
          </a:p>
          <a:p>
            <a:pPr lvl="1"/>
            <a:r>
              <a:rPr lang="en-US" dirty="0"/>
              <a:t>First</a:t>
            </a:r>
          </a:p>
          <a:p>
            <a:pPr lvl="2"/>
            <a:r>
              <a:rPr lang="en-US" dirty="0"/>
              <a:t>Second</a:t>
            </a:r>
          </a:p>
          <a:p>
            <a:pPr lvl="3"/>
            <a:r>
              <a:rPr lang="en-US" dirty="0"/>
              <a:t>Third</a:t>
            </a:r>
          </a:p>
          <a:p>
            <a:pPr lvl="4"/>
            <a:r>
              <a:rPr lang="en-US" dirty="0"/>
              <a:t>Fourth</a:t>
            </a:r>
          </a:p>
          <a:p>
            <a:pPr lvl="5"/>
            <a:r>
              <a:rPr lang="en-US" dirty="0"/>
              <a:t>Fifth</a:t>
            </a:r>
          </a:p>
          <a:p>
            <a:pPr lvl="6"/>
            <a:r>
              <a:rPr lang="en-US" dirty="0"/>
              <a:t>Sixth</a:t>
            </a:r>
          </a:p>
        </p:txBody>
      </p:sp>
      <p:sp>
        <p:nvSpPr>
          <p:cNvPr id="6" name="Slide Number Placeholder 5">
            <a:extLst>
              <a:ext uri="{FF2B5EF4-FFF2-40B4-BE49-F238E27FC236}">
                <a16:creationId xmlns:a16="http://schemas.microsoft.com/office/drawing/2014/main" id="{79185096-9355-44D7-AA94-FD233AAD4B75}"/>
              </a:ext>
            </a:extLst>
          </p:cNvPr>
          <p:cNvSpPr>
            <a:spLocks noGrp="1"/>
          </p:cNvSpPr>
          <p:nvPr>
            <p:ph type="sldNum" sz="quarter" idx="4"/>
          </p:nvPr>
        </p:nvSpPr>
        <p:spPr>
          <a:xfrm>
            <a:off x="11010900" y="6173786"/>
            <a:ext cx="492080" cy="365125"/>
          </a:xfrm>
          <a:prstGeom prst="rect">
            <a:avLst/>
          </a:prstGeom>
        </p:spPr>
        <p:txBody>
          <a:bodyPr vert="horz" lIns="91440" tIns="45720" rIns="91440" bIns="45720" rtlCol="0" anchor="ctr"/>
          <a:lstStyle>
            <a:lvl1pPr algn="r">
              <a:defRPr sz="1800">
                <a:solidFill>
                  <a:schemeClr val="tx1"/>
                </a:solidFill>
              </a:defRPr>
            </a:lvl1pPr>
          </a:lstStyle>
          <a:p>
            <a:fld id="{5D96652D-A424-46EE-8E8A-BA494523C828}" type="slidenum">
              <a:rPr lang="en-US" smtClean="0"/>
              <a:pPr/>
              <a:t>‹#›</a:t>
            </a:fld>
            <a:endParaRPr lang="en-US" dirty="0">
              <a:solidFill>
                <a:schemeClr val="tx1"/>
              </a:solidFill>
            </a:endParaRPr>
          </a:p>
        </p:txBody>
      </p:sp>
      <p:cxnSp>
        <p:nvCxnSpPr>
          <p:cNvPr id="8" name="Straight Connector 7">
            <a:extLst>
              <a:ext uri="{FF2B5EF4-FFF2-40B4-BE49-F238E27FC236}">
                <a16:creationId xmlns:a16="http://schemas.microsoft.com/office/drawing/2014/main" id="{E8D0FD8C-CF58-4261-8DA2-8658445BAF45}"/>
              </a:ext>
            </a:extLst>
          </p:cNvPr>
          <p:cNvCxnSpPr/>
          <p:nvPr userDrawn="1"/>
        </p:nvCxnSpPr>
        <p:spPr>
          <a:xfrm>
            <a:off x="-167425" y="1133341"/>
            <a:ext cx="7907628" cy="0"/>
          </a:xfrm>
          <a:prstGeom prst="line">
            <a:avLst/>
          </a:prstGeom>
          <a:ln w="38100">
            <a:solidFill>
              <a:srgbClr val="F7C32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291CB8-689A-4972-9ADA-ED52E1EE06A1}"/>
              </a:ext>
            </a:extLst>
          </p:cNvPr>
          <p:cNvPicPr>
            <a:picLocks noChangeAspect="1"/>
          </p:cNvPicPr>
          <p:nvPr userDrawn="1"/>
        </p:nvPicPr>
        <p:blipFill>
          <a:blip r:embed="rId12"/>
          <a:stretch>
            <a:fillRect/>
          </a:stretch>
        </p:blipFill>
        <p:spPr>
          <a:xfrm>
            <a:off x="170433" y="5947639"/>
            <a:ext cx="1623999" cy="817420"/>
          </a:xfrm>
          <a:prstGeom prst="rect">
            <a:avLst/>
          </a:prstGeom>
        </p:spPr>
      </p:pic>
      <p:cxnSp>
        <p:nvCxnSpPr>
          <p:cNvPr id="12" name="Straight Connector 11">
            <a:extLst>
              <a:ext uri="{FF2B5EF4-FFF2-40B4-BE49-F238E27FC236}">
                <a16:creationId xmlns:a16="http://schemas.microsoft.com/office/drawing/2014/main" id="{24C71BFE-7ACD-46B8-BDF1-F092B7ACEEA8}"/>
              </a:ext>
            </a:extLst>
          </p:cNvPr>
          <p:cNvCxnSpPr/>
          <p:nvPr userDrawn="1"/>
        </p:nvCxnSpPr>
        <p:spPr>
          <a:xfrm>
            <a:off x="2060620" y="6356349"/>
            <a:ext cx="8847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2503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347663" indent="-34766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2625" indent="-334963" algn="l" defTabSz="914400" rtl="0" eaLnBrk="1" latinLnBrk="0" hangingPunct="1">
        <a:lnSpc>
          <a:spcPct val="90000"/>
        </a:lnSpc>
        <a:spcBef>
          <a:spcPts val="500"/>
        </a:spcBef>
        <a:buSzPct val="70000"/>
        <a:buFont typeface="Courier New" panose="02070309020205020404" pitchFamily="49" charset="0"/>
        <a:buChar char="o"/>
        <a:defRPr sz="2200" kern="1200">
          <a:solidFill>
            <a:schemeClr val="tx1"/>
          </a:solidFill>
          <a:latin typeface="+mn-lt"/>
          <a:ea typeface="+mn-ea"/>
          <a:cs typeface="+mn-cs"/>
        </a:defRPr>
      </a:lvl3pPr>
      <a:lvl4pPr marL="1030288" indent="-3476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1377950" indent="-347663" algn="l" defTabSz="914400" rtl="0" eaLnBrk="1" latinLnBrk="0" hangingPunct="1">
        <a:lnSpc>
          <a:spcPct val="90000"/>
        </a:lnSpc>
        <a:spcBef>
          <a:spcPts val="500"/>
        </a:spcBef>
        <a:buSzPct val="70000"/>
        <a:buFont typeface="Courier New" panose="02070309020205020404" pitchFamily="49" charset="0"/>
        <a:buChar char="o"/>
        <a:defRPr sz="1800" kern="1200">
          <a:solidFill>
            <a:schemeClr val="tx1"/>
          </a:solidFill>
          <a:latin typeface="+mn-lt"/>
          <a:ea typeface="+mn-ea"/>
          <a:cs typeface="+mn-cs"/>
        </a:defRPr>
      </a:lvl5pPr>
      <a:lvl6pPr marL="1712913" indent="-3349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060575" indent="-347663" algn="l" defTabSz="914400" rtl="0" eaLnBrk="1" latinLnBrk="0" hangingPunct="1">
        <a:lnSpc>
          <a:spcPct val="90000"/>
        </a:lnSpc>
        <a:spcBef>
          <a:spcPts val="500"/>
        </a:spcBef>
        <a:buSzPct val="70000"/>
        <a:buFont typeface="Courier New" panose="02070309020205020404" pitchFamily="49" charset="0"/>
        <a:buChar char="o"/>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5"/>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01946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38E_5C15EF60.xml"/><Relationship Id="rId2" Type="http://schemas.openxmlformats.org/officeDocument/2006/relationships/notesSlide" Target="../notesSlides/notesSlide17.xml"/><Relationship Id="rId1" Type="http://schemas.openxmlformats.org/officeDocument/2006/relationships/slideLayout" Target="../slideLayouts/slideLayout5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p:txBody>
          <a:bodyPr/>
          <a:lstStyle/>
          <a:p>
            <a:r>
              <a:rPr lang="en-US" dirty="0"/>
              <a:t>2/21/25</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352126" y="1314597"/>
            <a:ext cx="6141961" cy="3083921"/>
          </a:xfrm>
        </p:spPr>
        <p:txBody>
          <a:bodyPr/>
          <a:lstStyle/>
          <a:p>
            <a:r>
              <a:rPr lang="en-US" dirty="0"/>
              <a:t>Injury prevention advisory council (IPAC) &amp; Indiana violent death reporting system (INVDRS) Meeting</a:t>
            </a:r>
          </a:p>
        </p:txBody>
      </p:sp>
    </p:spTree>
    <p:extLst>
      <p:ext uri="{BB962C8B-B14F-4D97-AF65-F5344CB8AC3E}">
        <p14:creationId xmlns:p14="http://schemas.microsoft.com/office/powerpoint/2010/main" val="105257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16222-2D40-4FA2-715C-DC6A8EBD2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9E08FE-4563-B03D-C4A6-E7CC44B23574}"/>
              </a:ext>
            </a:extLst>
          </p:cNvPr>
          <p:cNvSpPr>
            <a:spLocks noGrp="1"/>
          </p:cNvSpPr>
          <p:nvPr>
            <p:ph type="title"/>
          </p:nvPr>
        </p:nvSpPr>
        <p:spPr/>
        <p:txBody>
          <a:bodyPr/>
          <a:lstStyle/>
          <a:p>
            <a:r>
              <a:rPr lang="en-US" dirty="0"/>
              <a:t>Homicide Deaths</a:t>
            </a:r>
          </a:p>
        </p:txBody>
      </p:sp>
      <p:sp>
        <p:nvSpPr>
          <p:cNvPr id="3" name="Content Placeholder 2">
            <a:extLst>
              <a:ext uri="{FF2B5EF4-FFF2-40B4-BE49-F238E27FC236}">
                <a16:creationId xmlns:a16="http://schemas.microsoft.com/office/drawing/2014/main" id="{2F8EAABF-4298-ABE3-627A-46E8523728F6}"/>
              </a:ext>
            </a:extLst>
          </p:cNvPr>
          <p:cNvSpPr>
            <a:spLocks noGrp="1"/>
          </p:cNvSpPr>
          <p:nvPr>
            <p:ph idx="1"/>
          </p:nvPr>
        </p:nvSpPr>
        <p:spPr>
          <a:xfrm>
            <a:off x="436880" y="1472457"/>
            <a:ext cx="10916920" cy="4152236"/>
          </a:xfrm>
        </p:spPr>
        <p:txBody>
          <a:bodyPr>
            <a:normAutofit/>
          </a:bodyPr>
          <a:lstStyle/>
          <a:p>
            <a:r>
              <a:rPr lang="en-US" sz="3600" dirty="0"/>
              <a:t>Same filters as demographics</a:t>
            </a:r>
          </a:p>
          <a:p>
            <a:endParaRPr lang="en-US" sz="3600" dirty="0"/>
          </a:p>
          <a:p>
            <a:r>
              <a:rPr lang="en-US" sz="3600" dirty="0"/>
              <a:t>4 Groups:</a:t>
            </a:r>
          </a:p>
          <a:p>
            <a:pPr marL="342900" indent="-342900">
              <a:buFont typeface="Arial" panose="020B0604020202020204" pitchFamily="34" charset="0"/>
              <a:buChar char="•"/>
            </a:pPr>
            <a:r>
              <a:rPr lang="en-US" sz="2400" dirty="0"/>
              <a:t>By Means</a:t>
            </a:r>
          </a:p>
          <a:p>
            <a:pPr marL="342900" indent="-342900">
              <a:buFont typeface="Arial" panose="020B0604020202020204" pitchFamily="34" charset="0"/>
              <a:buChar char="•"/>
            </a:pPr>
            <a:r>
              <a:rPr lang="en-US" sz="2400" dirty="0"/>
              <a:t>Location Type</a:t>
            </a:r>
          </a:p>
          <a:p>
            <a:pPr marL="342900" indent="-342900">
              <a:buFont typeface="Arial" panose="020B0604020202020204" pitchFamily="34" charset="0"/>
              <a:buChar char="•"/>
            </a:pPr>
            <a:r>
              <a:rPr lang="en-US" sz="2400" dirty="0"/>
              <a:t>Victim-Suspect Relationship</a:t>
            </a:r>
          </a:p>
          <a:p>
            <a:pPr marL="342900" indent="-342900">
              <a:buFont typeface="Arial" panose="020B0604020202020204" pitchFamily="34" charset="0"/>
              <a:buChar char="•"/>
            </a:pPr>
            <a:r>
              <a:rPr lang="en-US" sz="2400" dirty="0"/>
              <a:t>Circumstances</a:t>
            </a:r>
          </a:p>
        </p:txBody>
      </p:sp>
      <p:sp>
        <p:nvSpPr>
          <p:cNvPr id="4" name="Slide Number Placeholder 3">
            <a:extLst>
              <a:ext uri="{FF2B5EF4-FFF2-40B4-BE49-F238E27FC236}">
                <a16:creationId xmlns:a16="http://schemas.microsoft.com/office/drawing/2014/main" id="{813A8BC0-3FDB-8AD9-50DD-BB0E2C66A593}"/>
              </a:ext>
            </a:extLst>
          </p:cNvPr>
          <p:cNvSpPr>
            <a:spLocks noGrp="1"/>
          </p:cNvSpPr>
          <p:nvPr>
            <p:ph type="sldNum" sz="quarter" idx="12"/>
          </p:nvPr>
        </p:nvSpPr>
        <p:spPr/>
        <p:txBody>
          <a:bodyPr/>
          <a:lstStyle/>
          <a:p>
            <a:fld id="{2C1798A1-548B-2F4F-A949-0B360C421755}" type="slidenum">
              <a:rPr lang="en-US" smtClean="0"/>
              <a:t>10</a:t>
            </a:fld>
            <a:endParaRPr lang="en-US"/>
          </a:p>
        </p:txBody>
      </p:sp>
    </p:spTree>
    <p:extLst>
      <p:ext uri="{BB962C8B-B14F-4D97-AF65-F5344CB8AC3E}">
        <p14:creationId xmlns:p14="http://schemas.microsoft.com/office/powerpoint/2010/main" val="93243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403A6-6922-0136-6138-C50D84473D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391AB-FD08-0704-92FE-5857811D5639}"/>
              </a:ext>
            </a:extLst>
          </p:cNvPr>
          <p:cNvSpPr>
            <a:spLocks noGrp="1"/>
          </p:cNvSpPr>
          <p:nvPr>
            <p:ph type="title"/>
          </p:nvPr>
        </p:nvSpPr>
        <p:spPr/>
        <p:txBody>
          <a:bodyPr/>
          <a:lstStyle/>
          <a:p>
            <a:r>
              <a:rPr lang="en-US" dirty="0"/>
              <a:t>Firearm Deaths</a:t>
            </a:r>
          </a:p>
        </p:txBody>
      </p:sp>
      <p:sp>
        <p:nvSpPr>
          <p:cNvPr id="3" name="Content Placeholder 2">
            <a:extLst>
              <a:ext uri="{FF2B5EF4-FFF2-40B4-BE49-F238E27FC236}">
                <a16:creationId xmlns:a16="http://schemas.microsoft.com/office/drawing/2014/main" id="{2439D4AA-FA89-75DF-19CE-5190C9118D1E}"/>
              </a:ext>
            </a:extLst>
          </p:cNvPr>
          <p:cNvSpPr>
            <a:spLocks noGrp="1"/>
          </p:cNvSpPr>
          <p:nvPr>
            <p:ph idx="1"/>
          </p:nvPr>
        </p:nvSpPr>
        <p:spPr>
          <a:xfrm>
            <a:off x="436880" y="1472457"/>
            <a:ext cx="10916920" cy="4152236"/>
          </a:xfrm>
        </p:spPr>
        <p:txBody>
          <a:bodyPr>
            <a:normAutofit/>
          </a:bodyPr>
          <a:lstStyle/>
          <a:p>
            <a:r>
              <a:rPr lang="en-US" sz="3600" dirty="0"/>
              <a:t>Same filters as demographics</a:t>
            </a:r>
          </a:p>
          <a:p>
            <a:endParaRPr lang="en-US" sz="3600" dirty="0"/>
          </a:p>
          <a:p>
            <a:r>
              <a:rPr lang="en-US" sz="3600" dirty="0"/>
              <a:t>3 Groups:</a:t>
            </a:r>
          </a:p>
          <a:p>
            <a:pPr marL="342900" indent="-342900">
              <a:buFont typeface="Arial" panose="020B0604020202020204" pitchFamily="34" charset="0"/>
              <a:buChar char="•"/>
            </a:pPr>
            <a:r>
              <a:rPr lang="en-US" sz="2400" dirty="0"/>
              <a:t>By Manner</a:t>
            </a:r>
          </a:p>
          <a:p>
            <a:pPr marL="342900" indent="-342900">
              <a:buFont typeface="Arial" panose="020B0604020202020204" pitchFamily="34" charset="0"/>
              <a:buChar char="•"/>
            </a:pPr>
            <a:r>
              <a:rPr lang="en-US" sz="2400" dirty="0"/>
              <a:t>Firearm Type</a:t>
            </a:r>
          </a:p>
          <a:p>
            <a:pPr marL="342900" indent="-342900">
              <a:buFont typeface="Arial" panose="020B0604020202020204" pitchFamily="34" charset="0"/>
              <a:buChar char="•"/>
            </a:pPr>
            <a:r>
              <a:rPr lang="en-US" sz="2400" dirty="0"/>
              <a:t>Location Type</a:t>
            </a:r>
          </a:p>
        </p:txBody>
      </p:sp>
      <p:sp>
        <p:nvSpPr>
          <p:cNvPr id="4" name="Slide Number Placeholder 3">
            <a:extLst>
              <a:ext uri="{FF2B5EF4-FFF2-40B4-BE49-F238E27FC236}">
                <a16:creationId xmlns:a16="http://schemas.microsoft.com/office/drawing/2014/main" id="{18B6402D-2620-8742-045A-CD63A72A76E7}"/>
              </a:ext>
            </a:extLst>
          </p:cNvPr>
          <p:cNvSpPr>
            <a:spLocks noGrp="1"/>
          </p:cNvSpPr>
          <p:nvPr>
            <p:ph type="sldNum" sz="quarter" idx="12"/>
          </p:nvPr>
        </p:nvSpPr>
        <p:spPr/>
        <p:txBody>
          <a:bodyPr/>
          <a:lstStyle/>
          <a:p>
            <a:fld id="{2C1798A1-548B-2F4F-A949-0B360C421755}" type="slidenum">
              <a:rPr lang="en-US" smtClean="0"/>
              <a:t>11</a:t>
            </a:fld>
            <a:endParaRPr lang="en-US"/>
          </a:p>
        </p:txBody>
      </p:sp>
    </p:spTree>
    <p:extLst>
      <p:ext uri="{BB962C8B-B14F-4D97-AF65-F5344CB8AC3E}">
        <p14:creationId xmlns:p14="http://schemas.microsoft.com/office/powerpoint/2010/main" val="2971509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a:xfrm>
            <a:off x="5294580" y="4807264"/>
            <a:ext cx="3322638" cy="461665"/>
          </a:xfrm>
        </p:spPr>
        <p:txBody>
          <a:bodyPr/>
          <a:lstStyle/>
          <a:p>
            <a:r>
              <a:rPr lang="en-US" dirty="0">
                <a:latin typeface="Raleway Light"/>
                <a:cs typeface="Segoe UI"/>
              </a:rPr>
              <a:t>02/25/2025</a:t>
            </a:r>
            <a:endParaRPr lang="en-US" dirty="0">
              <a:latin typeface="Raleway Light" pitchFamily="2" charset="0"/>
            </a:endParaRPr>
          </a:p>
        </p:txBody>
      </p:sp>
      <p:sp>
        <p:nvSpPr>
          <p:cNvPr id="2" name="Title 1">
            <a:extLst>
              <a:ext uri="{FF2B5EF4-FFF2-40B4-BE49-F238E27FC236}">
                <a16:creationId xmlns:a16="http://schemas.microsoft.com/office/drawing/2014/main" id="{B69611D6-B292-4387-AEE8-952ACA193514}"/>
              </a:ext>
            </a:extLst>
          </p:cNvPr>
          <p:cNvSpPr>
            <a:spLocks noGrp="1"/>
          </p:cNvSpPr>
          <p:nvPr>
            <p:ph type="ctrTitle"/>
          </p:nvPr>
        </p:nvSpPr>
        <p:spPr>
          <a:xfrm>
            <a:off x="5294580" y="1044306"/>
            <a:ext cx="6141961" cy="1089529"/>
          </a:xfrm>
        </p:spPr>
        <p:txBody>
          <a:bodyPr/>
          <a:lstStyle/>
          <a:p>
            <a:r>
              <a:rPr lang="en-US" dirty="0"/>
              <a:t>SUICIDE and overdose report, 2023</a:t>
            </a:r>
          </a:p>
        </p:txBody>
      </p:sp>
      <p:sp>
        <p:nvSpPr>
          <p:cNvPr id="3" name="Text Placeholder 2">
            <a:extLst>
              <a:ext uri="{FF2B5EF4-FFF2-40B4-BE49-F238E27FC236}">
                <a16:creationId xmlns:a16="http://schemas.microsoft.com/office/drawing/2014/main" id="{D6DFE8D0-5F26-491D-AE7B-DC2A1DC5DBF8}"/>
              </a:ext>
            </a:extLst>
          </p:cNvPr>
          <p:cNvSpPr>
            <a:spLocks noGrp="1"/>
          </p:cNvSpPr>
          <p:nvPr>
            <p:ph type="body" sz="quarter" idx="11"/>
          </p:nvPr>
        </p:nvSpPr>
        <p:spPr>
          <a:xfrm>
            <a:off x="5294580" y="2562898"/>
            <a:ext cx="6432297" cy="2118408"/>
          </a:xfrm>
        </p:spPr>
        <p:txBody>
          <a:bodyPr vert="horz" lIns="91440" tIns="45720" rIns="91440" bIns="45720" rtlCol="0" anchor="t">
            <a:noAutofit/>
          </a:bodyPr>
          <a:lstStyle/>
          <a:p>
            <a:r>
              <a:rPr lang="en-US" sz="2000" b="1" cap="all" dirty="0">
                <a:latin typeface="Segoe UI"/>
                <a:cs typeface="Segoe UI"/>
              </a:rPr>
              <a:t>Allison Martin, MPH, CHES</a:t>
            </a:r>
            <a:endParaRPr lang="en-US" sz="2000" b="1" cap="all" dirty="0"/>
          </a:p>
          <a:p>
            <a:r>
              <a:rPr lang="en-US" sz="2000" cap="all" dirty="0">
                <a:latin typeface="Segoe UI"/>
                <a:cs typeface="Segoe UI"/>
              </a:rPr>
              <a:t>Drug Overdose Prevention Epidemiologist</a:t>
            </a:r>
          </a:p>
          <a:p>
            <a:r>
              <a:rPr lang="en-US" sz="2000" b="1" cap="all" dirty="0">
                <a:latin typeface="Segoe UI"/>
                <a:cs typeface="Segoe UI"/>
              </a:rPr>
              <a:t>Morgan Sprecher, MPH</a:t>
            </a:r>
          </a:p>
          <a:p>
            <a:r>
              <a:rPr lang="en-US" sz="2000" cap="all" dirty="0">
                <a:latin typeface="Segoe UI"/>
                <a:cs typeface="Segoe UI"/>
              </a:rPr>
              <a:t>NVDRS Epidemiologist</a:t>
            </a:r>
            <a:endParaRPr lang="en-US" sz="2000" cap="all" dirty="0"/>
          </a:p>
          <a:p>
            <a:endParaRPr lang="en-US" sz="2000" cap="all" dirty="0"/>
          </a:p>
        </p:txBody>
      </p:sp>
    </p:spTree>
    <p:extLst>
      <p:ext uri="{BB962C8B-B14F-4D97-AF65-F5344CB8AC3E}">
        <p14:creationId xmlns:p14="http://schemas.microsoft.com/office/powerpoint/2010/main" val="3639096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6CDEC92-5BB3-C74B-AA74-2941F951B902}"/>
              </a:ext>
            </a:extLst>
          </p:cNvPr>
          <p:cNvSpPr>
            <a:spLocks noGrp="1"/>
          </p:cNvSpPr>
          <p:nvPr>
            <p:ph type="title" idx="4294967295"/>
          </p:nvPr>
        </p:nvSpPr>
        <p:spPr>
          <a:xfrm>
            <a:off x="922338" y="2690812"/>
            <a:ext cx="6240462" cy="1476375"/>
          </a:xfrm>
        </p:spPr>
        <p:txBody>
          <a:bodyPr/>
          <a:lstStyle/>
          <a:p>
            <a:r>
              <a:rPr lang="en-US" dirty="0">
                <a:solidFill>
                  <a:schemeClr val="bg1"/>
                </a:solidFill>
                <a:latin typeface="Raleway"/>
              </a:rPr>
              <a:t>Background</a:t>
            </a:r>
            <a:endParaRPr lang="en-US" dirty="0">
              <a:solidFill>
                <a:schemeClr val="bg1"/>
              </a:solidFill>
            </a:endParaRPr>
          </a:p>
        </p:txBody>
      </p:sp>
    </p:spTree>
    <p:extLst>
      <p:ext uri="{BB962C8B-B14F-4D97-AF65-F5344CB8AC3E}">
        <p14:creationId xmlns:p14="http://schemas.microsoft.com/office/powerpoint/2010/main" val="234665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a:latin typeface="Raleway"/>
              </a:rPr>
              <a:t>Report Background</a:t>
            </a:r>
            <a:endParaRPr lang="en-US"/>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80" y="1352882"/>
            <a:ext cx="10916920" cy="4152236"/>
          </a:xfrm>
        </p:spPr>
        <p:txBody>
          <a:bodyPr vert="horz" lIns="91440" tIns="45720" rIns="91440" bIns="45720" rtlCol="0" anchor="t">
            <a:noAutofit/>
          </a:bodyPr>
          <a:lstStyle/>
          <a:p>
            <a:r>
              <a:rPr lang="en-US" sz="1600" dirty="0">
                <a:latin typeface="Segoe UI"/>
                <a:cs typeface="Segoe UI"/>
              </a:rPr>
              <a:t>SECTION 1. IC16-37-5 IS ADDED TO THE INDIANA CODE AS A NEW CHAPTER TO READ AS FOLLOWS [EFFECTIVE UPON PASSAGE]: </a:t>
            </a:r>
            <a:endParaRPr lang="en-US" sz="1600" dirty="0"/>
          </a:p>
          <a:p>
            <a:r>
              <a:rPr lang="en-US" sz="1600" dirty="0">
                <a:latin typeface="Segoe UI"/>
                <a:cs typeface="Segoe UI"/>
              </a:rPr>
              <a:t>Chapter 5. Suicide and Overdose Fatality Reporting</a:t>
            </a:r>
            <a:endParaRPr lang="en-US" sz="1600" dirty="0"/>
          </a:p>
          <a:p>
            <a:r>
              <a:rPr lang="en-US" sz="1600" dirty="0">
                <a:latin typeface="Segoe UI"/>
                <a:cs typeface="Segoe UI"/>
              </a:rPr>
              <a:t>Sec. 1. (a) Not later than November 30 of each year, the state department shall prepare a report concerning all fatalities in Indiana that are the result of suicide or overdose during the preceding calendar year. The report must include the following information: </a:t>
            </a:r>
            <a:endParaRPr lang="en-US" sz="1600" dirty="0"/>
          </a:p>
          <a:p>
            <a:pPr marL="629920" lvl="2" indent="-223520"/>
            <a:r>
              <a:rPr lang="en-US" sz="1200" dirty="0">
                <a:latin typeface="Segoe UI"/>
                <a:cs typeface="Segoe UI"/>
              </a:rPr>
              <a:t>(1) The number of fatalities that occurred in each county. </a:t>
            </a:r>
            <a:endParaRPr lang="en-US" sz="1200" dirty="0"/>
          </a:p>
          <a:p>
            <a:pPr marL="629920" lvl="2" indent="-223520"/>
            <a:r>
              <a:rPr lang="en-US" sz="1200" dirty="0">
                <a:latin typeface="Segoe UI"/>
                <a:cs typeface="Segoe UI"/>
              </a:rPr>
              <a:t>(2)The number of fatalities that occurred during each month. </a:t>
            </a:r>
            <a:endParaRPr lang="en-US" sz="1200" dirty="0"/>
          </a:p>
          <a:p>
            <a:pPr marL="629920" lvl="2" indent="-223520"/>
            <a:r>
              <a:rPr lang="en-US" sz="1200" dirty="0">
                <a:latin typeface="Segoe UI"/>
                <a:cs typeface="Segoe UI"/>
              </a:rPr>
              <a:t>(3) The age, sex, and race of each fatality victim. </a:t>
            </a:r>
            <a:endParaRPr lang="en-US" sz="1200" dirty="0"/>
          </a:p>
          <a:p>
            <a:pPr marL="629920" lvl="2" indent="-223520"/>
            <a:r>
              <a:rPr lang="en-US" sz="1200" dirty="0">
                <a:latin typeface="Segoe UI"/>
                <a:cs typeface="Segoe UI"/>
              </a:rPr>
              <a:t>(4) The number of fatalities by method of suicide or overdose, including the type of weapon or each substance used, if applicable. </a:t>
            </a:r>
            <a:endParaRPr lang="en-US" sz="1200" dirty="0"/>
          </a:p>
          <a:p>
            <a:pPr marL="629920" lvl="2" indent="-223520"/>
            <a:r>
              <a:rPr lang="en-US" sz="1200" dirty="0">
                <a:latin typeface="Segoe UI"/>
                <a:cs typeface="Segoe UI"/>
              </a:rPr>
              <a:t>(5) If known, whether the fatality victim has served in the armed forces of the United States(as defined in IC 5-9-4-3) or the national guard (as defined in IC 5-9-4-4). </a:t>
            </a:r>
            <a:endParaRPr lang="en-US" sz="1200" dirty="0"/>
          </a:p>
          <a:p>
            <a:r>
              <a:rPr lang="en-US" sz="1600" dirty="0">
                <a:latin typeface="Segoe UI"/>
                <a:cs typeface="Segoe UI"/>
              </a:rPr>
              <a:t>(b) The first report required by subsection (a) must also include all fatalities in Indiana that are the result of suicide or overdose during the 2020 calendar year. (c) Not later than November 30 of each year, the state department shall submit the annual report required by subsection (a), including an executive summary of the report, to the general assembly and the governor. The report submitted to the general assembly must be in an electronic format under IC 5-14-6. </a:t>
            </a:r>
            <a:endParaRPr lang="en-US" sz="1600" dirty="0"/>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14</a:t>
            </a:fld>
            <a:endParaRPr lang="en-US"/>
          </a:p>
        </p:txBody>
      </p:sp>
    </p:spTree>
    <p:extLst>
      <p:ext uri="{BB962C8B-B14F-4D97-AF65-F5344CB8AC3E}">
        <p14:creationId xmlns:p14="http://schemas.microsoft.com/office/powerpoint/2010/main" val="1536419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6CDEC92-5BB3-C74B-AA74-2941F951B902}"/>
              </a:ext>
            </a:extLst>
          </p:cNvPr>
          <p:cNvSpPr>
            <a:spLocks noGrp="1"/>
          </p:cNvSpPr>
          <p:nvPr>
            <p:ph type="title" idx="4294967295"/>
          </p:nvPr>
        </p:nvSpPr>
        <p:spPr>
          <a:xfrm>
            <a:off x="627063" y="2690812"/>
            <a:ext cx="6240462" cy="1476375"/>
          </a:xfrm>
        </p:spPr>
        <p:txBody>
          <a:bodyPr/>
          <a:lstStyle/>
          <a:p>
            <a:r>
              <a:rPr lang="en-US" dirty="0">
                <a:solidFill>
                  <a:schemeClr val="bg1"/>
                </a:solidFill>
                <a:latin typeface="Raleway"/>
              </a:rPr>
              <a:t>2023 Overdose Findings</a:t>
            </a:r>
            <a:endParaRPr lang="en-US" dirty="0">
              <a:solidFill>
                <a:schemeClr val="bg1"/>
              </a:solidFill>
            </a:endParaRPr>
          </a:p>
        </p:txBody>
      </p:sp>
    </p:spTree>
    <p:extLst>
      <p:ext uri="{BB962C8B-B14F-4D97-AF65-F5344CB8AC3E}">
        <p14:creationId xmlns:p14="http://schemas.microsoft.com/office/powerpoint/2010/main" val="3812278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a:latin typeface="Raleway"/>
              </a:rPr>
              <a:t>Statewide Trends</a:t>
            </a:r>
            <a:endParaRPr lang="en-US"/>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80" y="1472457"/>
            <a:ext cx="10916920" cy="2221141"/>
          </a:xfrm>
        </p:spPr>
        <p:txBody>
          <a:bodyPr vert="horz" lIns="91440" tIns="45720" rIns="91440" bIns="45720" rtlCol="0" anchor="t">
            <a:noAutofit/>
          </a:bodyPr>
          <a:lstStyle/>
          <a:p>
            <a:pPr marL="285750" indent="-285750">
              <a:buChar char="•"/>
            </a:pPr>
            <a:r>
              <a:rPr lang="en-US" dirty="0">
                <a:latin typeface="Segoe UI"/>
                <a:cs typeface="Segoe UI"/>
              </a:rPr>
              <a:t>In 2023, 2,130 Indiana residents died by drug overdose, a decline from the previous year</a:t>
            </a:r>
            <a:endParaRPr lang="en-US" dirty="0"/>
          </a:p>
          <a:p>
            <a:pPr marL="285750" indent="-285750">
              <a:buChar char="•"/>
            </a:pPr>
            <a:r>
              <a:rPr lang="en-US" dirty="0">
                <a:latin typeface="Segoe UI"/>
                <a:cs typeface="Segoe UI"/>
              </a:rPr>
              <a:t>The statewide overdose death rate decreased</a:t>
            </a:r>
            <a:r>
              <a:rPr lang="en-US" cap="all" dirty="0">
                <a:latin typeface="Segoe UI"/>
                <a:cs typeface="Segoe UI"/>
              </a:rPr>
              <a:t> 17.1%</a:t>
            </a:r>
            <a:r>
              <a:rPr lang="en-US" dirty="0">
                <a:latin typeface="Segoe UI"/>
                <a:cs typeface="Segoe UI"/>
              </a:rPr>
              <a:t> from 2022</a:t>
            </a:r>
            <a:r>
              <a:rPr lang="en-US" cap="all" dirty="0">
                <a:latin typeface="Segoe UI"/>
                <a:cs typeface="Segoe UI"/>
              </a:rPr>
              <a:t>-2023</a:t>
            </a:r>
          </a:p>
          <a:p>
            <a:pPr marL="285750" indent="-285750">
              <a:buChar char="•"/>
            </a:pPr>
            <a:r>
              <a:rPr lang="en-US" dirty="0">
                <a:latin typeface="Segoe UI"/>
                <a:cs typeface="Segoe UI"/>
              </a:rPr>
              <a:t>Overdose rates increased slightly among Hispanic persons and persons identified as being of multiple races or races other than white, black or African American</a:t>
            </a:r>
            <a:endParaRPr lang="en-US" sz="2000" dirty="0"/>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16</a:t>
            </a:fld>
            <a:endParaRPr lang="en-US"/>
          </a:p>
        </p:txBody>
      </p:sp>
      <p:pic>
        <p:nvPicPr>
          <p:cNvPr id="6" name="Picture 5">
            <a:extLst>
              <a:ext uri="{FF2B5EF4-FFF2-40B4-BE49-F238E27FC236}">
                <a16:creationId xmlns:a16="http://schemas.microsoft.com/office/drawing/2014/main" id="{EE96C898-37D6-BD63-A52A-4AC263FE6422}"/>
              </a:ext>
            </a:extLst>
          </p:cNvPr>
          <p:cNvPicPr>
            <a:picLocks noChangeAspect="1"/>
          </p:cNvPicPr>
          <p:nvPr/>
        </p:nvPicPr>
        <p:blipFill>
          <a:blip r:embed="rId3"/>
          <a:stretch>
            <a:fillRect/>
          </a:stretch>
        </p:blipFill>
        <p:spPr>
          <a:xfrm>
            <a:off x="1538994" y="3111275"/>
            <a:ext cx="9496625" cy="2777873"/>
          </a:xfrm>
          <a:prstGeom prst="rect">
            <a:avLst/>
          </a:prstGeom>
        </p:spPr>
      </p:pic>
      <p:sp>
        <p:nvSpPr>
          <p:cNvPr id="5" name="TextBox 4">
            <a:extLst>
              <a:ext uri="{FF2B5EF4-FFF2-40B4-BE49-F238E27FC236}">
                <a16:creationId xmlns:a16="http://schemas.microsoft.com/office/drawing/2014/main" id="{0076D807-45C9-8310-7049-6C3F67CAEBBB}"/>
              </a:ext>
            </a:extLst>
          </p:cNvPr>
          <p:cNvSpPr txBox="1"/>
          <p:nvPr/>
        </p:nvSpPr>
        <p:spPr>
          <a:xfrm>
            <a:off x="2326821" y="6388553"/>
            <a:ext cx="793976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i="1" dirty="0">
                <a:latin typeface="Segoe UI"/>
                <a:cs typeface="Segoe UI"/>
              </a:rPr>
              <a:t>Note: Includes only unintentional and undetermined intent overdose deaths</a:t>
            </a:r>
            <a:endParaRPr lang="en-US" i="1" dirty="0"/>
          </a:p>
        </p:txBody>
      </p:sp>
    </p:spTree>
    <p:extLst>
      <p:ext uri="{BB962C8B-B14F-4D97-AF65-F5344CB8AC3E}">
        <p14:creationId xmlns:p14="http://schemas.microsoft.com/office/powerpoint/2010/main" val="3022635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a:latin typeface="Raleway"/>
              </a:rPr>
              <a:t>Overdose Fatalities by Demographics</a:t>
            </a:r>
            <a:endParaRPr lang="en-US"/>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80" y="1472457"/>
            <a:ext cx="10916920" cy="926784"/>
          </a:xfrm>
        </p:spPr>
        <p:txBody>
          <a:bodyPr vert="horz" lIns="91440" tIns="45720" rIns="91440" bIns="45720" rtlCol="0" anchor="t">
            <a:noAutofit/>
          </a:bodyPr>
          <a:lstStyle/>
          <a:p>
            <a:r>
              <a:rPr lang="en-US" sz="2000" dirty="0">
                <a:latin typeface="Segoe UI"/>
                <a:cs typeface="Segoe UI"/>
              </a:rPr>
              <a:t>Rates of fatal overdose in 2023 were higher among: males than females, persons ages 35 to 44, Black or African American persons </a:t>
            </a:r>
            <a:endParaRPr lang="en-US" sz="2000" dirty="0"/>
          </a:p>
          <a:p>
            <a:pPr marL="285750" indent="-285750">
              <a:buChar char="•"/>
            </a:pPr>
            <a:endParaRPr lang="en-US" sz="1600" dirty="0"/>
          </a:p>
          <a:p>
            <a:pPr marL="285750" indent="-285750">
              <a:buChar char="•"/>
            </a:pPr>
            <a:endParaRPr lang="en-US" dirty="0">
              <a:latin typeface="Segoe UI"/>
              <a:cs typeface="Segoe UI"/>
            </a:endParaRP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17</a:t>
            </a:fld>
            <a:endParaRPr lang="en-US"/>
          </a:p>
        </p:txBody>
      </p:sp>
      <p:sp>
        <p:nvSpPr>
          <p:cNvPr id="7" name="TextBox 6">
            <a:extLst>
              <a:ext uri="{FF2B5EF4-FFF2-40B4-BE49-F238E27FC236}">
                <a16:creationId xmlns:a16="http://schemas.microsoft.com/office/drawing/2014/main" id="{E915D5ED-9922-7B32-E792-AAAEAD30C846}"/>
              </a:ext>
            </a:extLst>
          </p:cNvPr>
          <p:cNvSpPr txBox="1"/>
          <p:nvPr/>
        </p:nvSpPr>
        <p:spPr>
          <a:xfrm>
            <a:off x="2326821" y="6388553"/>
            <a:ext cx="793976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i="1" dirty="0">
                <a:latin typeface="Segoe UI"/>
                <a:cs typeface="Segoe UI"/>
              </a:rPr>
              <a:t>Note: Includes only unintentional and undetermined intent overdose deaths</a:t>
            </a:r>
            <a:endParaRPr lang="en-US" i="1" dirty="0"/>
          </a:p>
        </p:txBody>
      </p:sp>
      <p:pic>
        <p:nvPicPr>
          <p:cNvPr id="5" name="Picture 4">
            <a:extLst>
              <a:ext uri="{FF2B5EF4-FFF2-40B4-BE49-F238E27FC236}">
                <a16:creationId xmlns:a16="http://schemas.microsoft.com/office/drawing/2014/main" id="{EABA4925-5B72-9403-6445-CE93F979F990}"/>
              </a:ext>
            </a:extLst>
          </p:cNvPr>
          <p:cNvPicPr>
            <a:picLocks noChangeAspect="1"/>
          </p:cNvPicPr>
          <p:nvPr/>
        </p:nvPicPr>
        <p:blipFill>
          <a:blip r:embed="rId3"/>
          <a:stretch>
            <a:fillRect/>
          </a:stretch>
        </p:blipFill>
        <p:spPr>
          <a:xfrm>
            <a:off x="1745673" y="2399031"/>
            <a:ext cx="8326581" cy="3284680"/>
          </a:xfrm>
          <a:prstGeom prst="rect">
            <a:avLst/>
          </a:prstGeom>
        </p:spPr>
      </p:pic>
    </p:spTree>
    <p:extLst>
      <p:ext uri="{BB962C8B-B14F-4D97-AF65-F5344CB8AC3E}">
        <p14:creationId xmlns:p14="http://schemas.microsoft.com/office/powerpoint/2010/main" val="2589557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a:latin typeface="Raleway"/>
              </a:rPr>
              <a:t>Overdose Fatalities by Drug Type</a:t>
            </a:r>
            <a:endParaRPr lang="en-US"/>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80" y="1472457"/>
            <a:ext cx="4893989" cy="1863009"/>
          </a:xfrm>
        </p:spPr>
        <p:txBody>
          <a:bodyPr vert="horz" lIns="91440" tIns="45720" rIns="91440" bIns="45720" rtlCol="0" anchor="t">
            <a:noAutofit/>
          </a:bodyPr>
          <a:lstStyle/>
          <a:p>
            <a:pPr marL="285750" indent="-285750">
              <a:buChar char="•"/>
            </a:pPr>
            <a:r>
              <a:rPr lang="en-US" sz="2400" dirty="0">
                <a:latin typeface="Segoe UI"/>
                <a:cs typeface="Segoe UI"/>
              </a:rPr>
              <a:t>The overdose crisis in Indiana is primarily driven by illicit fentanyl, its analogs, and methamphetamine  </a:t>
            </a:r>
          </a:p>
          <a:p>
            <a:pPr marL="285750" indent="-285750">
              <a:buChar char="•"/>
            </a:pPr>
            <a:r>
              <a:rPr lang="en-US" sz="2400" dirty="0">
                <a:latin typeface="Segoe UI"/>
                <a:cs typeface="Segoe UI"/>
              </a:rPr>
              <a:t>The overall distribution of substances detected in overdose decedents has remained similar between 2020 and 2023</a:t>
            </a: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18</a:t>
            </a:fld>
            <a:endParaRPr lang="en-US"/>
          </a:p>
        </p:txBody>
      </p:sp>
      <p:sp>
        <p:nvSpPr>
          <p:cNvPr id="7" name="TextBox 6">
            <a:extLst>
              <a:ext uri="{FF2B5EF4-FFF2-40B4-BE49-F238E27FC236}">
                <a16:creationId xmlns:a16="http://schemas.microsoft.com/office/drawing/2014/main" id="{9C1D85E5-5202-CC7B-F357-DB84885A24C2}"/>
              </a:ext>
            </a:extLst>
          </p:cNvPr>
          <p:cNvSpPr txBox="1"/>
          <p:nvPr/>
        </p:nvSpPr>
        <p:spPr>
          <a:xfrm>
            <a:off x="2326821" y="6388553"/>
            <a:ext cx="793976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i="1" dirty="0">
                <a:latin typeface="Segoe UI"/>
                <a:cs typeface="Segoe UI"/>
              </a:rPr>
              <a:t>Note: Includes only unintentional and undetermined intent overdose deaths</a:t>
            </a:r>
            <a:endParaRPr lang="en-US" i="1" dirty="0"/>
          </a:p>
        </p:txBody>
      </p:sp>
      <p:pic>
        <p:nvPicPr>
          <p:cNvPr id="5" name="Picture 4">
            <a:extLst>
              <a:ext uri="{FF2B5EF4-FFF2-40B4-BE49-F238E27FC236}">
                <a16:creationId xmlns:a16="http://schemas.microsoft.com/office/drawing/2014/main" id="{300A1CB5-3243-CB73-401A-E3D7484BF61B}"/>
              </a:ext>
            </a:extLst>
          </p:cNvPr>
          <p:cNvPicPr>
            <a:picLocks noChangeAspect="1"/>
          </p:cNvPicPr>
          <p:nvPr/>
        </p:nvPicPr>
        <p:blipFill>
          <a:blip r:embed="rId4"/>
          <a:srcRect l="-101" t="16539" r="-217" b="-254"/>
          <a:stretch/>
        </p:blipFill>
        <p:spPr>
          <a:xfrm>
            <a:off x="5897671" y="1467238"/>
            <a:ext cx="5256103" cy="3747846"/>
          </a:xfrm>
          <a:prstGeom prst="rect">
            <a:avLst/>
          </a:prstGeom>
        </p:spPr>
      </p:pic>
    </p:spTree>
    <p:extLst>
      <p:ext uri="{BB962C8B-B14F-4D97-AF65-F5344CB8AC3E}">
        <p14:creationId xmlns:p14="http://schemas.microsoft.com/office/powerpoint/2010/main" val="1544941408"/>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a:latin typeface="Raleway"/>
              </a:rPr>
              <a:t>Overdose Fatalities by County of Residence</a:t>
            </a:r>
            <a:endParaRPr lang="en-US"/>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80" y="1472457"/>
            <a:ext cx="6511934" cy="3692948"/>
          </a:xfrm>
        </p:spPr>
        <p:txBody>
          <a:bodyPr vert="horz" lIns="91440" tIns="45720" rIns="91440" bIns="45720" rtlCol="0" anchor="t">
            <a:noAutofit/>
          </a:bodyPr>
          <a:lstStyle/>
          <a:p>
            <a:pPr marL="285750" indent="-285750">
              <a:buChar char="•"/>
            </a:pPr>
            <a:r>
              <a:rPr lang="en-US" sz="2000" dirty="0">
                <a:latin typeface="Segoe UI"/>
                <a:cs typeface="Segoe UI"/>
              </a:rPr>
              <a:t>In 2023, overdose rates were higher in urban counties (34.1) than rural counties (27.5)</a:t>
            </a:r>
            <a:endParaRPr lang="en-US" sz="2000" dirty="0"/>
          </a:p>
          <a:p>
            <a:pPr marL="285750" indent="-285750">
              <a:buChar char="•"/>
            </a:pPr>
            <a:r>
              <a:rPr lang="en-US" sz="2000" dirty="0">
                <a:latin typeface="Segoe UI"/>
                <a:cs typeface="Segoe UI"/>
              </a:rPr>
              <a:t>Overdose rates declined in both urban and rural counties compared to 2022</a:t>
            </a:r>
            <a:endParaRPr lang="en-US" sz="2000" dirty="0"/>
          </a:p>
          <a:p>
            <a:pPr marL="285750" indent="-285750">
              <a:buChar char="•"/>
            </a:pPr>
            <a:r>
              <a:rPr lang="en-US" sz="2000" dirty="0">
                <a:latin typeface="Segoe UI"/>
                <a:cs typeface="Segoe UI"/>
              </a:rPr>
              <a:t>Between 2022 and 2023, the number of overdose deaths increased in 25 counties and decreased in 59 counties</a:t>
            </a:r>
            <a:endParaRPr lang="en-US" sz="2000" dirty="0"/>
          </a:p>
          <a:p>
            <a:pPr marL="285750" indent="-285750">
              <a:buChar char="•"/>
            </a:pPr>
            <a:r>
              <a:rPr lang="en-US" sz="2000" dirty="0">
                <a:latin typeface="Segoe UI"/>
                <a:cs typeface="Segoe UI"/>
              </a:rPr>
              <a:t>17 of the 25 counties that showed an increase had fewer than 10 total overdose deaths for the year</a:t>
            </a:r>
            <a:endParaRPr lang="en-US" sz="2000" dirty="0"/>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19</a:t>
            </a:fld>
            <a:endParaRPr lang="en-US"/>
          </a:p>
        </p:txBody>
      </p:sp>
      <p:pic>
        <p:nvPicPr>
          <p:cNvPr id="6" name="Picture 5">
            <a:extLst>
              <a:ext uri="{FF2B5EF4-FFF2-40B4-BE49-F238E27FC236}">
                <a16:creationId xmlns:a16="http://schemas.microsoft.com/office/drawing/2014/main" id="{8BACF281-5C20-1D20-5291-602607334597}"/>
              </a:ext>
            </a:extLst>
          </p:cNvPr>
          <p:cNvPicPr>
            <a:picLocks noChangeAspect="1"/>
          </p:cNvPicPr>
          <p:nvPr/>
        </p:nvPicPr>
        <p:blipFill>
          <a:blip r:embed="rId3"/>
          <a:srcRect t="3319" r="220" b="307"/>
          <a:stretch/>
        </p:blipFill>
        <p:spPr>
          <a:xfrm>
            <a:off x="7699332" y="1116904"/>
            <a:ext cx="3653989" cy="5089295"/>
          </a:xfrm>
          <a:prstGeom prst="rect">
            <a:avLst/>
          </a:prstGeom>
        </p:spPr>
      </p:pic>
      <p:sp>
        <p:nvSpPr>
          <p:cNvPr id="7" name="TextBox 6">
            <a:extLst>
              <a:ext uri="{FF2B5EF4-FFF2-40B4-BE49-F238E27FC236}">
                <a16:creationId xmlns:a16="http://schemas.microsoft.com/office/drawing/2014/main" id="{CEE952F8-4033-7CDD-149F-6CB3CED28F57}"/>
              </a:ext>
            </a:extLst>
          </p:cNvPr>
          <p:cNvSpPr txBox="1"/>
          <p:nvPr/>
        </p:nvSpPr>
        <p:spPr>
          <a:xfrm>
            <a:off x="2326821" y="6388553"/>
            <a:ext cx="793976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i="1" dirty="0">
                <a:latin typeface="Segoe UI"/>
                <a:cs typeface="Segoe UI"/>
              </a:rPr>
              <a:t>Note: Includes only unintentional and undetermined intent overdose deaths</a:t>
            </a:r>
            <a:endParaRPr lang="en-US" i="1" dirty="0"/>
          </a:p>
        </p:txBody>
      </p:sp>
    </p:spTree>
    <p:extLst>
      <p:ext uri="{BB962C8B-B14F-4D97-AF65-F5344CB8AC3E}">
        <p14:creationId xmlns:p14="http://schemas.microsoft.com/office/powerpoint/2010/main" val="112959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877764-787F-814D-A94D-D1FAF020EF75}"/>
              </a:ext>
            </a:extLst>
          </p:cNvPr>
          <p:cNvSpPr txBox="1"/>
          <p:nvPr/>
        </p:nvSpPr>
        <p:spPr>
          <a:xfrm>
            <a:off x="556527" y="1460102"/>
            <a:ext cx="6412587" cy="3539430"/>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To develop, implement and provide oversight of a statewide comprehensive trauma care system that:</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Prevents injuries.</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Saves lives.</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Improves the care and outcomes of trauma patients</a:t>
            </a:r>
          </a:p>
        </p:txBody>
      </p:sp>
      <p:sp>
        <p:nvSpPr>
          <p:cNvPr id="3" name="TextBox 2">
            <a:extLst>
              <a:ext uri="{FF2B5EF4-FFF2-40B4-BE49-F238E27FC236}">
                <a16:creationId xmlns:a16="http://schemas.microsoft.com/office/drawing/2014/main" id="{B10945A2-54D7-144D-97BF-4E8CF253DB0C}"/>
              </a:ext>
            </a:extLst>
          </p:cNvPr>
          <p:cNvSpPr txBox="1"/>
          <p:nvPr/>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4" name="TextBox 3">
            <a:extLst>
              <a:ext uri="{FF2B5EF4-FFF2-40B4-BE49-F238E27FC236}">
                <a16:creationId xmlns:a16="http://schemas.microsoft.com/office/drawing/2014/main" id="{7D8E3FDA-83E6-9A4E-A230-29B26D43FB7A}"/>
              </a:ext>
            </a:extLst>
          </p:cNvPr>
          <p:cNvSpPr txBox="1"/>
          <p:nvPr/>
        </p:nvSpPr>
        <p:spPr>
          <a:xfrm>
            <a:off x="460890" y="5534653"/>
            <a:ext cx="6412587" cy="523220"/>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Prevent injuries in Indiana.</a:t>
            </a:r>
          </a:p>
        </p:txBody>
      </p:sp>
      <p:sp>
        <p:nvSpPr>
          <p:cNvPr id="5" name="TextBox 4">
            <a:extLst>
              <a:ext uri="{FF2B5EF4-FFF2-40B4-BE49-F238E27FC236}">
                <a16:creationId xmlns:a16="http://schemas.microsoft.com/office/drawing/2014/main" id="{6165D67E-97EA-DB4B-AC50-7A11FCAFFA6C}"/>
              </a:ext>
            </a:extLst>
          </p:cNvPr>
          <p:cNvSpPr txBox="1"/>
          <p:nvPr/>
        </p:nvSpPr>
        <p:spPr>
          <a:xfrm>
            <a:off x="460891" y="5167065"/>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Tree>
    <p:extLst>
      <p:ext uri="{BB962C8B-B14F-4D97-AF65-F5344CB8AC3E}">
        <p14:creationId xmlns:p14="http://schemas.microsoft.com/office/powerpoint/2010/main" val="307741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6CDEC92-5BB3-C74B-AA74-2941F951B902}"/>
              </a:ext>
            </a:extLst>
          </p:cNvPr>
          <p:cNvSpPr>
            <a:spLocks noGrp="1"/>
          </p:cNvSpPr>
          <p:nvPr>
            <p:ph type="title" idx="4294967295"/>
          </p:nvPr>
        </p:nvSpPr>
        <p:spPr>
          <a:xfrm>
            <a:off x="644042" y="2690812"/>
            <a:ext cx="6240462" cy="1476375"/>
          </a:xfrm>
        </p:spPr>
        <p:txBody>
          <a:bodyPr/>
          <a:lstStyle/>
          <a:p>
            <a:r>
              <a:rPr lang="en-US" dirty="0">
                <a:solidFill>
                  <a:schemeClr val="bg1"/>
                </a:solidFill>
                <a:latin typeface="Raleway"/>
              </a:rPr>
              <a:t>2023 Suicide Findings</a:t>
            </a:r>
            <a:endParaRPr lang="en-US" dirty="0">
              <a:solidFill>
                <a:schemeClr val="bg1"/>
              </a:solidFill>
            </a:endParaRPr>
          </a:p>
        </p:txBody>
      </p:sp>
    </p:spTree>
    <p:extLst>
      <p:ext uri="{BB962C8B-B14F-4D97-AF65-F5344CB8AC3E}">
        <p14:creationId xmlns:p14="http://schemas.microsoft.com/office/powerpoint/2010/main" val="2221438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a:latin typeface="Raleway"/>
              </a:rPr>
              <a:t>Statewide Trends</a:t>
            </a:r>
            <a:endParaRPr lang="en-US"/>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80" y="1472457"/>
            <a:ext cx="10916920" cy="2221141"/>
          </a:xfrm>
        </p:spPr>
        <p:txBody>
          <a:bodyPr vert="horz" lIns="91440" tIns="45720" rIns="91440" bIns="45720" rtlCol="0" anchor="t">
            <a:noAutofit/>
          </a:bodyPr>
          <a:lstStyle/>
          <a:p>
            <a:pPr marL="285750" indent="-285750">
              <a:buChar char="•"/>
            </a:pPr>
            <a:r>
              <a:rPr lang="en-US" sz="2000" dirty="0">
                <a:latin typeface="Segoe UI"/>
                <a:cs typeface="Segoe UI"/>
              </a:rPr>
              <a:t>In 2023, 1,184 Indiana residents died by suicide, an increase from the previous year</a:t>
            </a:r>
          </a:p>
          <a:p>
            <a:pPr marL="285750" indent="-285750">
              <a:buChar char="•"/>
            </a:pPr>
            <a:r>
              <a:rPr lang="en-US" sz="2000" dirty="0">
                <a:latin typeface="Segoe UI"/>
                <a:cs typeface="Segoe UI"/>
              </a:rPr>
              <a:t>The statewide suicide rate increased 3.7% between 2022-2023 (16.3 to 16.9 per 100,000, respectively) and has been increasing slightly throughout the past five years</a:t>
            </a:r>
            <a:endParaRPr lang="en-US" sz="2000" dirty="0"/>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21</a:t>
            </a:fld>
            <a:endParaRPr lang="en-US"/>
          </a:p>
        </p:txBody>
      </p:sp>
      <p:pic>
        <p:nvPicPr>
          <p:cNvPr id="5" name="Picture 4">
            <a:extLst>
              <a:ext uri="{FF2B5EF4-FFF2-40B4-BE49-F238E27FC236}">
                <a16:creationId xmlns:a16="http://schemas.microsoft.com/office/drawing/2014/main" id="{DEED2BFD-3D5A-BCDC-7857-448C6B25C9EF}"/>
              </a:ext>
            </a:extLst>
          </p:cNvPr>
          <p:cNvPicPr>
            <a:picLocks noChangeAspect="1"/>
          </p:cNvPicPr>
          <p:nvPr/>
        </p:nvPicPr>
        <p:blipFill>
          <a:blip r:embed="rId3"/>
          <a:stretch>
            <a:fillRect/>
          </a:stretch>
        </p:blipFill>
        <p:spPr>
          <a:xfrm>
            <a:off x="1701452" y="3086128"/>
            <a:ext cx="8789095" cy="2428949"/>
          </a:xfrm>
          <a:prstGeom prst="rect">
            <a:avLst/>
          </a:prstGeom>
        </p:spPr>
      </p:pic>
    </p:spTree>
    <p:extLst>
      <p:ext uri="{BB962C8B-B14F-4D97-AF65-F5344CB8AC3E}">
        <p14:creationId xmlns:p14="http://schemas.microsoft.com/office/powerpoint/2010/main" val="819375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latin typeface="Raleway"/>
              </a:rPr>
              <a:t>Suicide Fatalities by Demographics</a:t>
            </a:r>
            <a:endParaRPr lang="en-US" dirty="0"/>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80" y="1472457"/>
            <a:ext cx="10916920" cy="3734701"/>
          </a:xfrm>
        </p:spPr>
        <p:txBody>
          <a:bodyPr vert="horz" lIns="91440" tIns="45720" rIns="91440" bIns="45720" rtlCol="0" anchor="t">
            <a:noAutofit/>
          </a:bodyPr>
          <a:lstStyle/>
          <a:p>
            <a:pPr marL="285750" indent="-285750">
              <a:buChar char="•"/>
            </a:pPr>
            <a:r>
              <a:rPr lang="en-US" sz="2400" dirty="0">
                <a:latin typeface="Segoe UI"/>
                <a:cs typeface="Segoe UI"/>
              </a:rPr>
              <a:t>Rates of suicide in 2023 were higher among: males than females, persons ages 35 to 44, and white persons </a:t>
            </a:r>
            <a:endParaRPr lang="en-US" sz="3200" dirty="0">
              <a:latin typeface="Segoe UI"/>
              <a:cs typeface="Segoe UI"/>
            </a:endParaRP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22</a:t>
            </a:fld>
            <a:endParaRPr lang="en-US"/>
          </a:p>
        </p:txBody>
      </p:sp>
      <p:pic>
        <p:nvPicPr>
          <p:cNvPr id="5" name="Picture 4">
            <a:extLst>
              <a:ext uri="{FF2B5EF4-FFF2-40B4-BE49-F238E27FC236}">
                <a16:creationId xmlns:a16="http://schemas.microsoft.com/office/drawing/2014/main" id="{FA173668-3B71-849C-9930-6BFE6F8CC41D}"/>
              </a:ext>
            </a:extLst>
          </p:cNvPr>
          <p:cNvPicPr>
            <a:picLocks noChangeAspect="1"/>
          </p:cNvPicPr>
          <p:nvPr/>
        </p:nvPicPr>
        <p:blipFill>
          <a:blip r:embed="rId3"/>
          <a:stretch>
            <a:fillRect/>
          </a:stretch>
        </p:blipFill>
        <p:spPr>
          <a:xfrm>
            <a:off x="1773382" y="2705172"/>
            <a:ext cx="8645236" cy="3193329"/>
          </a:xfrm>
          <a:prstGeom prst="rect">
            <a:avLst/>
          </a:prstGeom>
        </p:spPr>
      </p:pic>
    </p:spTree>
    <p:extLst>
      <p:ext uri="{BB962C8B-B14F-4D97-AF65-F5344CB8AC3E}">
        <p14:creationId xmlns:p14="http://schemas.microsoft.com/office/powerpoint/2010/main" val="2468952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a:latin typeface="Raleway"/>
              </a:rPr>
              <a:t>Suicide Fatalities by Mechanism</a:t>
            </a:r>
            <a:endParaRPr lang="en-US"/>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80" y="1472457"/>
            <a:ext cx="4893989" cy="3640756"/>
          </a:xfrm>
        </p:spPr>
        <p:txBody>
          <a:bodyPr vert="horz" lIns="91440" tIns="45720" rIns="91440" bIns="45720" rtlCol="0" anchor="t">
            <a:noAutofit/>
          </a:bodyPr>
          <a:lstStyle/>
          <a:p>
            <a:pPr marL="285750" indent="-285750">
              <a:buChar char="•"/>
            </a:pPr>
            <a:r>
              <a:rPr lang="en-US" sz="2400" dirty="0">
                <a:latin typeface="Segoe UI"/>
                <a:cs typeface="Segoe UI"/>
              </a:rPr>
              <a:t>In 2023, firearms accounted for 63.8% of suicide deaths which was increase from 2022</a:t>
            </a:r>
            <a:endParaRPr lang="en-US" sz="2400" dirty="0"/>
          </a:p>
          <a:p>
            <a:pPr marL="285750" indent="-285750">
              <a:buChar char="•"/>
            </a:pPr>
            <a:r>
              <a:rPr lang="en-US" sz="2400" b="1" dirty="0">
                <a:latin typeface="Segoe UI"/>
                <a:cs typeface="Segoe UI"/>
              </a:rPr>
              <a:t>Firearms</a:t>
            </a:r>
            <a:r>
              <a:rPr lang="en-US" sz="2400" dirty="0">
                <a:latin typeface="Segoe UI"/>
                <a:cs typeface="Segoe UI"/>
              </a:rPr>
              <a:t> accounted for a higher proportion of suicide deaths among </a:t>
            </a:r>
            <a:r>
              <a:rPr lang="en-US" sz="2400" b="1" dirty="0">
                <a:latin typeface="Segoe UI"/>
                <a:cs typeface="Segoe UI"/>
              </a:rPr>
              <a:t>males</a:t>
            </a:r>
          </a:p>
          <a:p>
            <a:pPr marL="285750" indent="-285750">
              <a:buChar char="•"/>
            </a:pPr>
            <a:r>
              <a:rPr lang="en-US" sz="2400" b="1" dirty="0">
                <a:latin typeface="Segoe UI"/>
                <a:cs typeface="Segoe UI"/>
              </a:rPr>
              <a:t>Poisoning </a:t>
            </a:r>
            <a:r>
              <a:rPr lang="en-US" sz="2400" dirty="0">
                <a:latin typeface="Segoe UI"/>
                <a:cs typeface="Segoe UI"/>
              </a:rPr>
              <a:t>accounted for a higher proportion of suicide deaths among </a:t>
            </a:r>
            <a:r>
              <a:rPr lang="en-US" sz="2400" b="1" dirty="0">
                <a:latin typeface="Segoe UI"/>
                <a:cs typeface="Segoe UI"/>
              </a:rPr>
              <a:t>females</a:t>
            </a:r>
            <a:endParaRPr lang="en-US" sz="2400" b="1" dirty="0"/>
          </a:p>
          <a:p>
            <a:pPr marL="285750" indent="-285750">
              <a:buChar char="•"/>
            </a:pPr>
            <a:endParaRPr lang="en-US" sz="2800" dirty="0">
              <a:latin typeface="Segoe UI"/>
              <a:cs typeface="Segoe UI"/>
            </a:endParaRP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23</a:t>
            </a:fld>
            <a:endParaRPr lang="en-US"/>
          </a:p>
        </p:txBody>
      </p:sp>
      <p:pic>
        <p:nvPicPr>
          <p:cNvPr id="5" name="Picture 4">
            <a:extLst>
              <a:ext uri="{FF2B5EF4-FFF2-40B4-BE49-F238E27FC236}">
                <a16:creationId xmlns:a16="http://schemas.microsoft.com/office/drawing/2014/main" id="{40B25EF6-7565-ED46-FEAE-88C3A208420F}"/>
              </a:ext>
            </a:extLst>
          </p:cNvPr>
          <p:cNvPicPr>
            <a:picLocks noChangeAspect="1"/>
          </p:cNvPicPr>
          <p:nvPr/>
        </p:nvPicPr>
        <p:blipFill>
          <a:blip r:embed="rId3"/>
          <a:srcRect t="8337" r="299" b="-254"/>
          <a:stretch/>
        </p:blipFill>
        <p:spPr>
          <a:xfrm>
            <a:off x="6261050" y="1714500"/>
            <a:ext cx="4936908" cy="3782178"/>
          </a:xfrm>
          <a:prstGeom prst="rect">
            <a:avLst/>
          </a:prstGeom>
        </p:spPr>
      </p:pic>
    </p:spTree>
    <p:extLst>
      <p:ext uri="{BB962C8B-B14F-4D97-AF65-F5344CB8AC3E}">
        <p14:creationId xmlns:p14="http://schemas.microsoft.com/office/powerpoint/2010/main" val="1508225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a:latin typeface="Raleway"/>
              </a:rPr>
              <a:t>Suicide Fatalities by County of Residence</a:t>
            </a:r>
            <a:endParaRPr lang="en-US"/>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80" y="1472457"/>
            <a:ext cx="6511934" cy="3421551"/>
          </a:xfrm>
        </p:spPr>
        <p:txBody>
          <a:bodyPr vert="horz" lIns="91440" tIns="45720" rIns="91440" bIns="45720" rtlCol="0" anchor="t">
            <a:noAutofit/>
          </a:bodyPr>
          <a:lstStyle/>
          <a:p>
            <a:pPr marL="285750" indent="-285750">
              <a:buChar char="•"/>
            </a:pPr>
            <a:r>
              <a:rPr lang="en-US" sz="2800" dirty="0">
                <a:latin typeface="Segoe UI"/>
                <a:cs typeface="Segoe UI"/>
              </a:rPr>
              <a:t>In 2023, suicide rates were higher in rural counties (19.4) than urban counties (16.1)</a:t>
            </a:r>
            <a:endParaRPr lang="en-US" sz="2800" dirty="0"/>
          </a:p>
          <a:p>
            <a:pPr marL="285750" indent="-285750">
              <a:buChar char="•"/>
            </a:pPr>
            <a:r>
              <a:rPr lang="en-US" sz="2800" dirty="0">
                <a:latin typeface="Segoe UI"/>
                <a:cs typeface="Segoe UI"/>
              </a:rPr>
              <a:t>Between 2022 and 2023, the number of suicide deaths increased in 44 counties and decreased in 35 counties</a:t>
            </a:r>
            <a:endParaRPr lang="en-US" sz="2800" dirty="0"/>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24</a:t>
            </a:fld>
            <a:endParaRPr lang="en-US"/>
          </a:p>
        </p:txBody>
      </p:sp>
      <p:pic>
        <p:nvPicPr>
          <p:cNvPr id="5" name="Picture 4">
            <a:extLst>
              <a:ext uri="{FF2B5EF4-FFF2-40B4-BE49-F238E27FC236}">
                <a16:creationId xmlns:a16="http://schemas.microsoft.com/office/drawing/2014/main" id="{231E1A63-C496-1F26-3F2F-B218B0B8FF5F}"/>
              </a:ext>
            </a:extLst>
          </p:cNvPr>
          <p:cNvPicPr>
            <a:picLocks noChangeAspect="1"/>
          </p:cNvPicPr>
          <p:nvPr/>
        </p:nvPicPr>
        <p:blipFill>
          <a:blip r:embed="rId3"/>
          <a:srcRect t="3299" r="377" b="-254"/>
          <a:stretch/>
        </p:blipFill>
        <p:spPr>
          <a:xfrm>
            <a:off x="7919776" y="1215026"/>
            <a:ext cx="3440112" cy="4981127"/>
          </a:xfrm>
          <a:prstGeom prst="rect">
            <a:avLst/>
          </a:prstGeom>
        </p:spPr>
      </p:pic>
    </p:spTree>
    <p:extLst>
      <p:ext uri="{BB962C8B-B14F-4D97-AF65-F5344CB8AC3E}">
        <p14:creationId xmlns:p14="http://schemas.microsoft.com/office/powerpoint/2010/main" val="1436075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normAutofit/>
          </a:bodyPr>
          <a:lstStyle/>
          <a:p>
            <a:r>
              <a:rPr lang="en-US" dirty="0">
                <a:latin typeface="Raleway"/>
              </a:rPr>
              <a:t>Veteran Status Findings</a:t>
            </a:r>
            <a:endParaRPr lang="en-US" dirty="0"/>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80" y="1472457"/>
            <a:ext cx="10916920" cy="4193988"/>
          </a:xfrm>
        </p:spPr>
        <p:txBody>
          <a:bodyPr vert="horz" lIns="91440" tIns="45720" rIns="91440" bIns="45720" rtlCol="0" anchor="t">
            <a:noAutofit/>
          </a:bodyPr>
          <a:lstStyle/>
          <a:p>
            <a:r>
              <a:rPr lang="en-US" sz="2800" b="1" dirty="0">
                <a:latin typeface="Segoe UI"/>
                <a:cs typeface="Segoe UI"/>
              </a:rPr>
              <a:t>Overdose</a:t>
            </a:r>
            <a:r>
              <a:rPr lang="en-US" sz="2400" b="1" dirty="0">
                <a:latin typeface="Segoe UI"/>
                <a:cs typeface="Segoe UI"/>
              </a:rPr>
              <a:t>:</a:t>
            </a:r>
            <a:r>
              <a:rPr lang="en-US" sz="2400" dirty="0">
                <a:latin typeface="Segoe UI"/>
                <a:cs typeface="Segoe UI"/>
              </a:rPr>
              <a:t> In 2023, 124 overdose decedents (5.8%) were identified as veterans, an increase from 116 in 2022.</a:t>
            </a:r>
            <a:endParaRPr lang="en-US" sz="2400" dirty="0"/>
          </a:p>
          <a:p>
            <a:r>
              <a:rPr lang="en-US" sz="2800" b="1" dirty="0">
                <a:latin typeface="Segoe UI"/>
                <a:cs typeface="Segoe UI"/>
              </a:rPr>
              <a:t>Suicide: </a:t>
            </a:r>
            <a:r>
              <a:rPr lang="en-US" sz="2400" dirty="0">
                <a:latin typeface="Segoe UI"/>
                <a:cs typeface="Segoe UI"/>
              </a:rPr>
              <a:t>In 2023, 186 persons who died by suicide were identified as veterans (15.7%), compared to 205 in 2022.  Firearms accounted for 81.7% of veteran suicide deaths compared to 78.7% in 2022. Among veterans who died by suicide, 98.9% were male, 28% were 75 and older, and 93.5% were white.</a:t>
            </a:r>
            <a:endParaRPr lang="en-US" sz="2400" dirty="0"/>
          </a:p>
          <a:p>
            <a:endParaRPr lang="en-US" sz="2000" dirty="0"/>
          </a:p>
          <a:p>
            <a:endParaRPr lang="en-US" sz="2000" dirty="0"/>
          </a:p>
          <a:p>
            <a:endParaRPr lang="en-US" sz="2000" dirty="0"/>
          </a:p>
          <a:p>
            <a:pPr marL="285750" indent="-285750">
              <a:buChar char="•"/>
            </a:pPr>
            <a:endParaRPr lang="en-US" sz="2400" dirty="0">
              <a:latin typeface="Segoe UI"/>
              <a:cs typeface="Segoe UI"/>
            </a:endParaRP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25</a:t>
            </a:fld>
            <a:endParaRPr lang="en-US"/>
          </a:p>
        </p:txBody>
      </p:sp>
    </p:spTree>
    <p:extLst>
      <p:ext uri="{BB962C8B-B14F-4D97-AF65-F5344CB8AC3E}">
        <p14:creationId xmlns:p14="http://schemas.microsoft.com/office/powerpoint/2010/main" val="3358123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A76D03C-B151-7A46-A3B6-CC1A72AD98A9}"/>
              </a:ext>
            </a:extLst>
          </p:cNvPr>
          <p:cNvSpPr>
            <a:spLocks noGrp="1"/>
          </p:cNvSpPr>
          <p:nvPr>
            <p:ph type="title"/>
          </p:nvPr>
        </p:nvSpPr>
        <p:spPr/>
        <p:txBody>
          <a:bodyPr/>
          <a:lstStyle/>
          <a:p>
            <a:r>
              <a:rPr lang="en-US" dirty="0"/>
              <a:t>THANKS!</a:t>
            </a:r>
          </a:p>
        </p:txBody>
      </p:sp>
      <p:sp>
        <p:nvSpPr>
          <p:cNvPr id="11" name="Slide Number Placeholder 10">
            <a:extLst>
              <a:ext uri="{FF2B5EF4-FFF2-40B4-BE49-F238E27FC236}">
                <a16:creationId xmlns:a16="http://schemas.microsoft.com/office/drawing/2014/main" id="{17F508FA-DFC0-FD44-A552-07B5353CA0EC}"/>
              </a:ext>
            </a:extLst>
          </p:cNvPr>
          <p:cNvSpPr>
            <a:spLocks noGrp="1"/>
          </p:cNvSpPr>
          <p:nvPr>
            <p:ph type="sldNum" sz="quarter" idx="14"/>
          </p:nvPr>
        </p:nvSpPr>
        <p:spPr/>
        <p:txBody>
          <a:bodyPr/>
          <a:lstStyle/>
          <a:p>
            <a:fld id="{2C1798A1-548B-2F4F-A949-0B360C421755}" type="slidenum">
              <a:rPr lang="en-US" smtClean="0"/>
              <a:pPr/>
              <a:t>26</a:t>
            </a:fld>
            <a:endParaRPr lang="en-US" dirty="0"/>
          </a:p>
        </p:txBody>
      </p:sp>
      <p:cxnSp>
        <p:nvCxnSpPr>
          <p:cNvPr id="8" name="Straight Connector 7">
            <a:extLst>
              <a:ext uri="{FF2B5EF4-FFF2-40B4-BE49-F238E27FC236}">
                <a16:creationId xmlns:a16="http://schemas.microsoft.com/office/drawing/2014/main" id="{851BCC47-829A-AA49-8920-DC1FB282201A}"/>
              </a:ext>
            </a:extLst>
          </p:cNvPr>
          <p:cNvCxnSpPr>
            <a:cxnSpLocks/>
          </p:cNvCxnSpPr>
          <p:nvPr/>
        </p:nvCxnSpPr>
        <p:spPr>
          <a:xfrm>
            <a:off x="-13855" y="1121691"/>
            <a:ext cx="41702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7E6FBA00-A736-42D5-B989-DA7DD8F17D1C}"/>
              </a:ext>
            </a:extLst>
          </p:cNvPr>
          <p:cNvGraphicFramePr>
            <a:graphicFrameLocks noGrp="1"/>
          </p:cNvGraphicFramePr>
          <p:nvPr>
            <p:extLst>
              <p:ext uri="{D42A27DB-BD31-4B8C-83A1-F6EECF244321}">
                <p14:modId xmlns:p14="http://schemas.microsoft.com/office/powerpoint/2010/main" val="493365361"/>
              </p:ext>
            </p:extLst>
          </p:nvPr>
        </p:nvGraphicFramePr>
        <p:xfrm>
          <a:off x="1827189" y="1878256"/>
          <a:ext cx="8537622" cy="1833880"/>
        </p:xfrm>
        <a:graphic>
          <a:graphicData uri="http://schemas.openxmlformats.org/drawingml/2006/table">
            <a:tbl>
              <a:tblPr firstRow="1" bandRow="1">
                <a:tableStyleId>{073A0DAA-6AF3-43AB-8588-CEC1D06C72B9}</a:tableStyleId>
              </a:tblPr>
              <a:tblGrid>
                <a:gridCol w="2845874">
                  <a:extLst>
                    <a:ext uri="{9D8B030D-6E8A-4147-A177-3AD203B41FA5}">
                      <a16:colId xmlns:a16="http://schemas.microsoft.com/office/drawing/2014/main" val="811126322"/>
                    </a:ext>
                  </a:extLst>
                </a:gridCol>
                <a:gridCol w="1784765">
                  <a:extLst>
                    <a:ext uri="{9D8B030D-6E8A-4147-A177-3AD203B41FA5}">
                      <a16:colId xmlns:a16="http://schemas.microsoft.com/office/drawing/2014/main" val="42616584"/>
                    </a:ext>
                  </a:extLst>
                </a:gridCol>
                <a:gridCol w="3906983">
                  <a:extLst>
                    <a:ext uri="{9D8B030D-6E8A-4147-A177-3AD203B41FA5}">
                      <a16:colId xmlns:a16="http://schemas.microsoft.com/office/drawing/2014/main" val="3560621555"/>
                    </a:ext>
                  </a:extLst>
                </a:gridCol>
              </a:tblGrid>
              <a:tr h="370840">
                <a:tc>
                  <a:txBody>
                    <a:bodyPr/>
                    <a:lstStyle/>
                    <a:p>
                      <a:r>
                        <a:rPr lang="en-US" dirty="0">
                          <a:latin typeface="Raleway" pitchFamily="2" charset="0"/>
                        </a:rPr>
                        <a:t>Presenter</a:t>
                      </a:r>
                    </a:p>
                  </a:txBody>
                  <a:tcPr/>
                </a:tc>
                <a:tc>
                  <a:txBody>
                    <a:bodyPr/>
                    <a:lstStyle/>
                    <a:p>
                      <a:r>
                        <a:rPr lang="en-US" dirty="0">
                          <a:latin typeface="Raleway" pitchFamily="2" charset="0"/>
                        </a:rPr>
                        <a:t>Phone</a:t>
                      </a:r>
                    </a:p>
                  </a:txBody>
                  <a:tcPr/>
                </a:tc>
                <a:tc>
                  <a:txBody>
                    <a:bodyPr/>
                    <a:lstStyle/>
                    <a:p>
                      <a:r>
                        <a:rPr lang="en-US" dirty="0">
                          <a:latin typeface="Raleway" pitchFamily="2" charset="0"/>
                        </a:rPr>
                        <a:t>Email</a:t>
                      </a:r>
                    </a:p>
                  </a:txBody>
                  <a:tcPr/>
                </a:tc>
                <a:extLst>
                  <a:ext uri="{0D108BD9-81ED-4DB2-BD59-A6C34878D82A}">
                    <a16:rowId xmlns:a16="http://schemas.microsoft.com/office/drawing/2014/main" val="2624507373"/>
                  </a:ext>
                </a:extLst>
              </a:tr>
              <a:tr h="308753">
                <a:tc>
                  <a:txBody>
                    <a:bodyPr/>
                    <a:lstStyle/>
                    <a:p>
                      <a:r>
                        <a:rPr lang="en-US" dirty="0">
                          <a:latin typeface="Raleway" pitchFamily="2" charset="0"/>
                        </a:rPr>
                        <a:t>Morgan Sprecher</a:t>
                      </a:r>
                    </a:p>
                  </a:txBody>
                  <a:tcPr/>
                </a:tc>
                <a:tc>
                  <a:txBody>
                    <a:bodyPr/>
                    <a:lstStyle/>
                    <a:p>
                      <a:r>
                        <a:rPr lang="en-US">
                          <a:latin typeface="Raleway" pitchFamily="2" charset="0"/>
                        </a:rPr>
                        <a:t>317-234-9825</a:t>
                      </a:r>
                      <a:endParaRPr lang="en-US" dirty="0">
                        <a:latin typeface="Raleway" pitchFamily="2" charset="0"/>
                      </a:endParaRPr>
                    </a:p>
                  </a:txBody>
                  <a:tcPr/>
                </a:tc>
                <a:tc>
                  <a:txBody>
                    <a:bodyPr/>
                    <a:lstStyle/>
                    <a:p>
                      <a:r>
                        <a:rPr lang="en-US" dirty="0">
                          <a:latin typeface="Raleway" pitchFamily="2" charset="0"/>
                        </a:rPr>
                        <a:t>msprecher@health.in.gov</a:t>
                      </a:r>
                    </a:p>
                  </a:txBody>
                  <a:tcPr/>
                </a:tc>
                <a:extLst>
                  <a:ext uri="{0D108BD9-81ED-4DB2-BD59-A6C34878D82A}">
                    <a16:rowId xmlns:a16="http://schemas.microsoft.com/office/drawing/2014/main" val="1642239249"/>
                  </a:ext>
                </a:extLst>
              </a:tr>
              <a:tr h="308753">
                <a:tc>
                  <a:txBody>
                    <a:bodyPr/>
                    <a:lstStyle/>
                    <a:p>
                      <a:r>
                        <a:rPr lang="en-US" dirty="0">
                          <a:latin typeface="Raleway" pitchFamily="2" charset="0"/>
                        </a:rPr>
                        <a:t>Annika Barce</a:t>
                      </a:r>
                    </a:p>
                  </a:txBody>
                  <a:tcPr/>
                </a:tc>
                <a:tc>
                  <a:txBody>
                    <a:bodyPr/>
                    <a:lstStyle/>
                    <a:p>
                      <a:r>
                        <a:rPr lang="en-US" dirty="0">
                          <a:latin typeface="Raleway" pitchFamily="2" charset="0"/>
                        </a:rPr>
                        <a:t>317-234-3265</a:t>
                      </a:r>
                    </a:p>
                  </a:txBody>
                  <a:tcPr/>
                </a:tc>
                <a:tc>
                  <a:txBody>
                    <a:bodyPr/>
                    <a:lstStyle/>
                    <a:p>
                      <a:r>
                        <a:rPr lang="en-US" dirty="0">
                          <a:latin typeface="Raleway" pitchFamily="2" charset="0"/>
                        </a:rPr>
                        <a:t>abarce@health.in.gov</a:t>
                      </a:r>
                    </a:p>
                  </a:txBody>
                  <a:tcPr/>
                </a:tc>
                <a:extLst>
                  <a:ext uri="{0D108BD9-81ED-4DB2-BD59-A6C34878D82A}">
                    <a16:rowId xmlns:a16="http://schemas.microsoft.com/office/drawing/2014/main" val="1518567090"/>
                  </a:ext>
                </a:extLst>
              </a:tr>
              <a:tr h="308753">
                <a:tc>
                  <a:txBody>
                    <a:bodyPr/>
                    <a:lstStyle/>
                    <a:p>
                      <a:r>
                        <a:rPr lang="en-US" dirty="0">
                          <a:latin typeface="Raleway" pitchFamily="2" charset="0"/>
                        </a:rPr>
                        <a:t>Allie Martin</a:t>
                      </a:r>
                    </a:p>
                  </a:txBody>
                  <a:tcPr/>
                </a:tc>
                <a:tc>
                  <a:txBody>
                    <a:bodyPr/>
                    <a:lstStyle/>
                    <a:p>
                      <a:r>
                        <a:rPr lang="en-US" dirty="0">
                          <a:latin typeface="Raleway" pitchFamily="2" charset="0"/>
                        </a:rPr>
                        <a:t>317-234-9656</a:t>
                      </a:r>
                    </a:p>
                  </a:txBody>
                  <a:tcPr/>
                </a:tc>
                <a:tc>
                  <a:txBody>
                    <a:bodyPr/>
                    <a:lstStyle/>
                    <a:p>
                      <a:r>
                        <a:rPr lang="en-US" dirty="0">
                          <a:latin typeface="Raleway" pitchFamily="2" charset="0"/>
                        </a:rPr>
                        <a:t>allimartin@health.in.gov</a:t>
                      </a:r>
                    </a:p>
                  </a:txBody>
                  <a:tcPr/>
                </a:tc>
                <a:extLst>
                  <a:ext uri="{0D108BD9-81ED-4DB2-BD59-A6C34878D82A}">
                    <a16:rowId xmlns:a16="http://schemas.microsoft.com/office/drawing/2014/main" val="1339876837"/>
                  </a:ext>
                </a:extLst>
              </a:tr>
              <a:tr h="308753">
                <a:tc>
                  <a:txBody>
                    <a:bodyPr/>
                    <a:lstStyle/>
                    <a:p>
                      <a:r>
                        <a:rPr lang="en-US" dirty="0">
                          <a:latin typeface="Raleway" pitchFamily="2" charset="0"/>
                        </a:rPr>
                        <a:t>Lauren Milroy</a:t>
                      </a:r>
                    </a:p>
                  </a:txBody>
                  <a:tcPr/>
                </a:tc>
                <a:tc>
                  <a:txBody>
                    <a:bodyPr/>
                    <a:lstStyle/>
                    <a:p>
                      <a:r>
                        <a:rPr lang="en-US" dirty="0">
                          <a:latin typeface="Raleway" pitchFamily="2" charset="0"/>
                        </a:rPr>
                        <a:t>317-233-1243</a:t>
                      </a:r>
                    </a:p>
                  </a:txBody>
                  <a:tcPr/>
                </a:tc>
                <a:tc>
                  <a:txBody>
                    <a:bodyPr/>
                    <a:lstStyle/>
                    <a:p>
                      <a:r>
                        <a:rPr lang="en-US" dirty="0">
                          <a:latin typeface="Raleway" pitchFamily="2" charset="0"/>
                        </a:rPr>
                        <a:t>lmilroy@health.in.gov</a:t>
                      </a:r>
                    </a:p>
                  </a:txBody>
                  <a:tcPr/>
                </a:tc>
                <a:extLst>
                  <a:ext uri="{0D108BD9-81ED-4DB2-BD59-A6C34878D82A}">
                    <a16:rowId xmlns:a16="http://schemas.microsoft.com/office/drawing/2014/main" val="3759149373"/>
                  </a:ext>
                </a:extLst>
              </a:tr>
            </a:tbl>
          </a:graphicData>
        </a:graphic>
      </p:graphicFrame>
    </p:spTree>
    <p:extLst>
      <p:ext uri="{BB962C8B-B14F-4D97-AF65-F5344CB8AC3E}">
        <p14:creationId xmlns:p14="http://schemas.microsoft.com/office/powerpoint/2010/main" val="373910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Round Robin and Introductions (in chat)</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p:txBody>
          <a:bodyPr>
            <a:normAutofit/>
          </a:bodyPr>
          <a:lstStyle/>
          <a:p>
            <a:pPr marL="342900" indent="-342900">
              <a:buFont typeface="+mj-lt"/>
              <a:buAutoNum type="arabicPeriod"/>
            </a:pPr>
            <a:r>
              <a:rPr lang="en-US" sz="4000" dirty="0"/>
              <a:t>Name</a:t>
            </a:r>
          </a:p>
          <a:p>
            <a:pPr marL="342900" indent="-342900">
              <a:buFont typeface="+mj-lt"/>
              <a:buAutoNum type="arabicPeriod"/>
            </a:pPr>
            <a:r>
              <a:rPr lang="en-US" sz="4000" dirty="0"/>
              <a:t>Position</a:t>
            </a:r>
          </a:p>
          <a:p>
            <a:pPr marL="342900" indent="-342900">
              <a:buFont typeface="+mj-lt"/>
              <a:buAutoNum type="arabicPeriod"/>
            </a:pPr>
            <a:r>
              <a:rPr lang="en-US" sz="4000" dirty="0"/>
              <a:t>Organization/ Association</a:t>
            </a:r>
          </a:p>
          <a:p>
            <a:pPr marL="342900" indent="-342900">
              <a:buFont typeface="+mj-lt"/>
              <a:buAutoNum type="arabicPeriod"/>
            </a:pPr>
            <a:r>
              <a:rPr lang="en-US" sz="4000" dirty="0"/>
              <a:t>Updates</a:t>
            </a:r>
          </a:p>
          <a:p>
            <a:pPr marL="342900" indent="-342900">
              <a:buFont typeface="+mj-lt"/>
              <a:buAutoNum type="arabicPeriod"/>
            </a:pPr>
            <a:r>
              <a:rPr lang="en-US" sz="4000" dirty="0"/>
              <a:t>Current Projects and Programs</a:t>
            </a:r>
          </a:p>
          <a:p>
            <a:pPr marL="342900" indent="-342900">
              <a:buFont typeface="+mj-lt"/>
              <a:buAutoNum type="arabicPeriod"/>
            </a:pPr>
            <a:r>
              <a:rPr lang="en-US" sz="4000" dirty="0"/>
              <a:t>Upcoming events</a:t>
            </a: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3</a:t>
            </a:fld>
            <a:endParaRPr lang="en-US"/>
          </a:p>
        </p:txBody>
      </p:sp>
    </p:spTree>
    <p:extLst>
      <p:ext uri="{BB962C8B-B14F-4D97-AF65-F5344CB8AC3E}">
        <p14:creationId xmlns:p14="http://schemas.microsoft.com/office/powerpoint/2010/main" val="3361818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0E15-BA9C-7C40-9A86-0ED81BFB0050}"/>
              </a:ext>
            </a:extLst>
          </p:cNvPr>
          <p:cNvSpPr>
            <a:spLocks noGrp="1"/>
          </p:cNvSpPr>
          <p:nvPr>
            <p:ph type="title"/>
          </p:nvPr>
        </p:nvSpPr>
        <p:spPr/>
        <p:txBody>
          <a:bodyPr/>
          <a:lstStyle/>
          <a:p>
            <a:r>
              <a:rPr lang="en-US" dirty="0"/>
              <a:t>Upcoming Events</a:t>
            </a:r>
          </a:p>
        </p:txBody>
      </p:sp>
      <p:sp>
        <p:nvSpPr>
          <p:cNvPr id="3" name="Content Placeholder 2">
            <a:extLst>
              <a:ext uri="{FF2B5EF4-FFF2-40B4-BE49-F238E27FC236}">
                <a16:creationId xmlns:a16="http://schemas.microsoft.com/office/drawing/2014/main" id="{AA6EC60C-934D-E548-A1A8-C2F9FB46BF67}"/>
              </a:ext>
            </a:extLst>
          </p:cNvPr>
          <p:cNvSpPr>
            <a:spLocks noGrp="1"/>
          </p:cNvSpPr>
          <p:nvPr>
            <p:ph sz="half" idx="1"/>
          </p:nvPr>
        </p:nvSpPr>
        <p:spPr>
          <a:xfrm>
            <a:off x="438912" y="1472183"/>
            <a:ext cx="5181600" cy="4556181"/>
          </a:xfrm>
        </p:spPr>
        <p:txBody>
          <a:bodyPr>
            <a:normAutofit lnSpcReduction="10000"/>
          </a:bodyPr>
          <a:lstStyle/>
          <a:p>
            <a:r>
              <a:rPr lang="en-US" sz="2400" b="1" dirty="0"/>
              <a:t>February</a:t>
            </a:r>
          </a:p>
          <a:p>
            <a:pPr marL="342900" indent="-342900">
              <a:buFont typeface="Arial" panose="020B0604020202020204" pitchFamily="34" charset="0"/>
              <a:buChar char="•"/>
            </a:pPr>
            <a:r>
              <a:rPr lang="en-US" sz="2000" dirty="0"/>
              <a:t>Teen Dating Violence Awareness Month</a:t>
            </a:r>
          </a:p>
          <a:p>
            <a:pPr marL="342900" indent="-342900">
              <a:buFont typeface="Arial" panose="020B0604020202020204" pitchFamily="34" charset="0"/>
              <a:buChar char="•"/>
            </a:pPr>
            <a:r>
              <a:rPr lang="en-US" sz="2000" dirty="0"/>
              <a:t>Burn Awareness Week</a:t>
            </a:r>
          </a:p>
          <a:p>
            <a:pPr marL="573088" lvl="1" indent="-342900"/>
            <a:r>
              <a:rPr lang="en-US" dirty="0"/>
              <a:t>February 2-8</a:t>
            </a:r>
          </a:p>
          <a:p>
            <a:endParaRPr lang="en-US" sz="2000" dirty="0"/>
          </a:p>
          <a:p>
            <a:r>
              <a:rPr lang="en-US" sz="2400" b="1" dirty="0"/>
              <a:t>March</a:t>
            </a:r>
          </a:p>
          <a:p>
            <a:pPr marL="342900" indent="-342900">
              <a:buFont typeface="Arial" panose="020B0604020202020204" pitchFamily="34" charset="0"/>
              <a:buChar char="•"/>
            </a:pPr>
            <a:r>
              <a:rPr lang="en-US" sz="2000" dirty="0"/>
              <a:t>Traumatic Brain Injury Awareness Month</a:t>
            </a:r>
          </a:p>
          <a:p>
            <a:pPr marL="342900" indent="-342900">
              <a:buFont typeface="Arial" panose="020B0604020202020204" pitchFamily="34" charset="0"/>
              <a:buChar char="•"/>
            </a:pPr>
            <a:r>
              <a:rPr lang="en-US" sz="2000" dirty="0"/>
              <a:t>National Poison Prevention Week</a:t>
            </a:r>
          </a:p>
          <a:p>
            <a:pPr marL="573088" lvl="1" indent="-342900"/>
            <a:r>
              <a:rPr lang="en-US" dirty="0"/>
              <a:t>March 16 – 22</a:t>
            </a:r>
          </a:p>
          <a:p>
            <a:pPr marL="342900" indent="-342900">
              <a:buFont typeface="Arial" panose="020B0604020202020204" pitchFamily="34" charset="0"/>
              <a:buChar char="•"/>
            </a:pPr>
            <a:r>
              <a:rPr lang="en-US" sz="2000" dirty="0"/>
              <a:t>National Drug and Alcohol Facts Week</a:t>
            </a:r>
          </a:p>
          <a:p>
            <a:pPr marL="573088" lvl="1" indent="-342900"/>
            <a:r>
              <a:rPr lang="en-US" dirty="0"/>
              <a:t>March 17 - 23</a:t>
            </a:r>
          </a:p>
          <a:p>
            <a:endParaRPr lang="en-US" sz="2400" b="1" dirty="0"/>
          </a:p>
        </p:txBody>
      </p:sp>
      <p:sp>
        <p:nvSpPr>
          <p:cNvPr id="4" name="Content Placeholder 3">
            <a:extLst>
              <a:ext uri="{FF2B5EF4-FFF2-40B4-BE49-F238E27FC236}">
                <a16:creationId xmlns:a16="http://schemas.microsoft.com/office/drawing/2014/main" id="{E83DF12A-6534-C547-8C1A-9A408709811E}"/>
              </a:ext>
            </a:extLst>
          </p:cNvPr>
          <p:cNvSpPr>
            <a:spLocks noGrp="1"/>
          </p:cNvSpPr>
          <p:nvPr>
            <p:ph sz="half" idx="2"/>
          </p:nvPr>
        </p:nvSpPr>
        <p:spPr>
          <a:xfrm>
            <a:off x="6172200" y="1472184"/>
            <a:ext cx="5656182" cy="4556181"/>
          </a:xfrm>
        </p:spPr>
        <p:txBody>
          <a:bodyPr>
            <a:normAutofit lnSpcReduction="10000"/>
          </a:bodyPr>
          <a:lstStyle/>
          <a:p>
            <a:r>
              <a:rPr lang="en-US" sz="2400" b="1" dirty="0"/>
              <a:t>April</a:t>
            </a:r>
          </a:p>
          <a:p>
            <a:pPr marL="342900" indent="-342900">
              <a:buFont typeface="Arial" panose="020B0604020202020204" pitchFamily="34" charset="0"/>
              <a:buChar char="•"/>
            </a:pPr>
            <a:r>
              <a:rPr lang="en-US" sz="2000" dirty="0"/>
              <a:t>Sexual Assault Awareness and Prevention Month</a:t>
            </a:r>
          </a:p>
          <a:p>
            <a:pPr marL="342900" indent="-342900">
              <a:buFont typeface="Arial" panose="020B0604020202020204" pitchFamily="34" charset="0"/>
              <a:buChar char="•"/>
            </a:pPr>
            <a:r>
              <a:rPr lang="en-US" sz="2000" dirty="0"/>
              <a:t>Youth Sports Safety Month</a:t>
            </a:r>
          </a:p>
          <a:p>
            <a:pPr marL="342900" indent="-342900">
              <a:buFont typeface="Arial" panose="020B0604020202020204" pitchFamily="34" charset="0"/>
              <a:buChar char="•"/>
            </a:pPr>
            <a:r>
              <a:rPr lang="en-US" sz="2000" dirty="0"/>
              <a:t>Distracted Driving Awareness Month</a:t>
            </a:r>
          </a:p>
          <a:p>
            <a:pPr marL="342900" indent="-342900">
              <a:buFont typeface="Arial" panose="020B0604020202020204" pitchFamily="34" charset="0"/>
              <a:buChar char="•"/>
            </a:pPr>
            <a:r>
              <a:rPr lang="en-US" sz="2000" dirty="0"/>
              <a:t>National Public Health Week</a:t>
            </a:r>
          </a:p>
          <a:p>
            <a:pPr marL="573088" lvl="1" indent="-342900"/>
            <a:r>
              <a:rPr lang="en-US" dirty="0"/>
              <a:t>April 7 - 13</a:t>
            </a:r>
          </a:p>
          <a:p>
            <a:pPr marL="342900" indent="-342900">
              <a:buFont typeface="Arial" panose="020B0604020202020204" pitchFamily="34" charset="0"/>
              <a:buChar char="•"/>
            </a:pPr>
            <a:r>
              <a:rPr lang="en-US" sz="2000" dirty="0"/>
              <a:t>National Prescription Drug Take Back Day</a:t>
            </a:r>
          </a:p>
          <a:p>
            <a:pPr marL="573088" lvl="1" indent="-342900"/>
            <a:r>
              <a:rPr lang="en-US" dirty="0"/>
              <a:t>April 26</a:t>
            </a:r>
          </a:p>
        </p:txBody>
      </p:sp>
      <p:sp>
        <p:nvSpPr>
          <p:cNvPr id="5" name="Slide Number Placeholder 4">
            <a:extLst>
              <a:ext uri="{FF2B5EF4-FFF2-40B4-BE49-F238E27FC236}">
                <a16:creationId xmlns:a16="http://schemas.microsoft.com/office/drawing/2014/main" id="{C4127096-5235-F141-8761-E1FD9EDDAC18}"/>
              </a:ext>
            </a:extLst>
          </p:cNvPr>
          <p:cNvSpPr>
            <a:spLocks noGrp="1"/>
          </p:cNvSpPr>
          <p:nvPr>
            <p:ph type="sldNum" sz="quarter" idx="12"/>
          </p:nvPr>
        </p:nvSpPr>
        <p:spPr/>
        <p:txBody>
          <a:bodyPr/>
          <a:lstStyle/>
          <a:p>
            <a:fld id="{2C1798A1-548B-2F4F-A949-0B360C421755}" type="slidenum">
              <a:rPr lang="en-US" smtClean="0"/>
              <a:t>4</a:t>
            </a:fld>
            <a:endParaRPr lang="en-US"/>
          </a:p>
        </p:txBody>
      </p:sp>
    </p:spTree>
    <p:extLst>
      <p:ext uri="{BB962C8B-B14F-4D97-AF65-F5344CB8AC3E}">
        <p14:creationId xmlns:p14="http://schemas.microsoft.com/office/powerpoint/2010/main" val="2680519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4AD02-7BBC-7C18-FD3D-2DB5DBC65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EBFB2C-062B-DDE6-D8FD-85BF2556D34D}"/>
              </a:ext>
            </a:extLst>
          </p:cNvPr>
          <p:cNvSpPr>
            <a:spLocks noGrp="1"/>
          </p:cNvSpPr>
          <p:nvPr>
            <p:ph type="ctrTitle"/>
          </p:nvPr>
        </p:nvSpPr>
        <p:spPr>
          <a:xfrm>
            <a:off x="5094555" y="2739756"/>
            <a:ext cx="6141961" cy="1089529"/>
          </a:xfrm>
        </p:spPr>
        <p:txBody>
          <a:bodyPr/>
          <a:lstStyle/>
          <a:p>
            <a:r>
              <a:rPr lang="en-US" dirty="0"/>
              <a:t>INVDRS Dashboard</a:t>
            </a:r>
            <a:br>
              <a:rPr lang="en-US" dirty="0"/>
            </a:br>
            <a:r>
              <a:rPr lang="en-US" dirty="0"/>
              <a:t>update</a:t>
            </a:r>
          </a:p>
        </p:txBody>
      </p:sp>
    </p:spTree>
    <p:extLst>
      <p:ext uri="{BB962C8B-B14F-4D97-AF65-F5344CB8AC3E}">
        <p14:creationId xmlns:p14="http://schemas.microsoft.com/office/powerpoint/2010/main" val="247208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BE99E-B0C8-0376-14C2-8D6AA76F0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7AC0B0-C599-B043-B457-4443EA78048C}"/>
              </a:ext>
            </a:extLst>
          </p:cNvPr>
          <p:cNvSpPr>
            <a:spLocks noGrp="1"/>
          </p:cNvSpPr>
          <p:nvPr>
            <p:ph type="title"/>
          </p:nvPr>
        </p:nvSpPr>
        <p:spPr/>
        <p:txBody>
          <a:bodyPr/>
          <a:lstStyle/>
          <a:p>
            <a:r>
              <a:rPr lang="en-US" dirty="0"/>
              <a:t>Wireframe</a:t>
            </a:r>
          </a:p>
        </p:txBody>
      </p:sp>
      <p:sp>
        <p:nvSpPr>
          <p:cNvPr id="3" name="Content Placeholder 2">
            <a:extLst>
              <a:ext uri="{FF2B5EF4-FFF2-40B4-BE49-F238E27FC236}">
                <a16:creationId xmlns:a16="http://schemas.microsoft.com/office/drawing/2014/main" id="{AE6C597F-6589-623E-6CAD-79E7A17A57D3}"/>
              </a:ext>
            </a:extLst>
          </p:cNvPr>
          <p:cNvSpPr>
            <a:spLocks noGrp="1"/>
          </p:cNvSpPr>
          <p:nvPr>
            <p:ph idx="1"/>
          </p:nvPr>
        </p:nvSpPr>
        <p:spPr/>
        <p:txBody>
          <a:bodyPr>
            <a:normAutofit/>
          </a:bodyPr>
          <a:lstStyle/>
          <a:p>
            <a:pPr marL="342900" indent="-342900">
              <a:buFont typeface="+mj-lt"/>
              <a:buAutoNum type="arabicPeriod"/>
            </a:pPr>
            <a:r>
              <a:rPr lang="en-US" sz="3600" dirty="0"/>
              <a:t> Violent Deaths by Manner and Year</a:t>
            </a:r>
          </a:p>
          <a:p>
            <a:pPr marL="342900" indent="-342900">
              <a:buFont typeface="+mj-lt"/>
              <a:buAutoNum type="arabicPeriod"/>
            </a:pPr>
            <a:r>
              <a:rPr lang="en-US" sz="3600" dirty="0"/>
              <a:t> Demographics</a:t>
            </a:r>
          </a:p>
          <a:p>
            <a:pPr marL="342900" indent="-342900">
              <a:buFont typeface="+mj-lt"/>
              <a:buAutoNum type="arabicPeriod"/>
            </a:pPr>
            <a:r>
              <a:rPr lang="en-US" sz="3600" dirty="0"/>
              <a:t> Suicide Deaths</a:t>
            </a:r>
          </a:p>
          <a:p>
            <a:pPr marL="342900" indent="-342900">
              <a:buFont typeface="+mj-lt"/>
              <a:buAutoNum type="arabicPeriod"/>
            </a:pPr>
            <a:r>
              <a:rPr lang="en-US" sz="3600" dirty="0"/>
              <a:t> Homicide Deaths</a:t>
            </a:r>
          </a:p>
          <a:p>
            <a:pPr marL="342900" indent="-342900">
              <a:buFont typeface="+mj-lt"/>
              <a:buAutoNum type="arabicPeriod"/>
            </a:pPr>
            <a:r>
              <a:rPr lang="en-US" sz="3600" dirty="0"/>
              <a:t> Firearm Deaths</a:t>
            </a:r>
          </a:p>
        </p:txBody>
      </p:sp>
      <p:sp>
        <p:nvSpPr>
          <p:cNvPr id="4" name="Slide Number Placeholder 3">
            <a:extLst>
              <a:ext uri="{FF2B5EF4-FFF2-40B4-BE49-F238E27FC236}">
                <a16:creationId xmlns:a16="http://schemas.microsoft.com/office/drawing/2014/main" id="{E71B39FA-B757-333A-41F1-35C662FA92EF}"/>
              </a:ext>
            </a:extLst>
          </p:cNvPr>
          <p:cNvSpPr>
            <a:spLocks noGrp="1"/>
          </p:cNvSpPr>
          <p:nvPr>
            <p:ph type="sldNum" sz="quarter" idx="12"/>
          </p:nvPr>
        </p:nvSpPr>
        <p:spPr/>
        <p:txBody>
          <a:bodyPr/>
          <a:lstStyle/>
          <a:p>
            <a:fld id="{2C1798A1-548B-2F4F-A949-0B360C421755}" type="slidenum">
              <a:rPr lang="en-US" smtClean="0"/>
              <a:t>6</a:t>
            </a:fld>
            <a:endParaRPr lang="en-US"/>
          </a:p>
        </p:txBody>
      </p:sp>
    </p:spTree>
    <p:extLst>
      <p:ext uri="{BB962C8B-B14F-4D97-AF65-F5344CB8AC3E}">
        <p14:creationId xmlns:p14="http://schemas.microsoft.com/office/powerpoint/2010/main" val="1374821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DA90E-3607-FF23-1D07-CABA71D6B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CEB4E2-7EED-A9CF-D7C4-D71697A9066F}"/>
              </a:ext>
            </a:extLst>
          </p:cNvPr>
          <p:cNvSpPr>
            <a:spLocks noGrp="1"/>
          </p:cNvSpPr>
          <p:nvPr>
            <p:ph type="title"/>
          </p:nvPr>
        </p:nvSpPr>
        <p:spPr/>
        <p:txBody>
          <a:bodyPr/>
          <a:lstStyle/>
          <a:p>
            <a:r>
              <a:rPr lang="en-US" dirty="0"/>
              <a:t>Violent Deaths by Manner and Year</a:t>
            </a:r>
          </a:p>
        </p:txBody>
      </p:sp>
      <p:sp>
        <p:nvSpPr>
          <p:cNvPr id="3" name="Content Placeholder 2">
            <a:extLst>
              <a:ext uri="{FF2B5EF4-FFF2-40B4-BE49-F238E27FC236}">
                <a16:creationId xmlns:a16="http://schemas.microsoft.com/office/drawing/2014/main" id="{0E4AB85D-3B26-92D4-8FF0-CFB659172CE3}"/>
              </a:ext>
            </a:extLst>
          </p:cNvPr>
          <p:cNvSpPr>
            <a:spLocks noGrp="1"/>
          </p:cNvSpPr>
          <p:nvPr>
            <p:ph idx="1"/>
          </p:nvPr>
        </p:nvSpPr>
        <p:spPr/>
        <p:txBody>
          <a:bodyPr>
            <a:normAutofit/>
          </a:bodyPr>
          <a:lstStyle/>
          <a:p>
            <a:r>
              <a:rPr lang="en-US" sz="3600" dirty="0"/>
              <a:t>Manners</a:t>
            </a:r>
          </a:p>
          <a:p>
            <a:pPr marL="801688" lvl="1" indent="-571500"/>
            <a:r>
              <a:rPr lang="en-US" sz="2400" dirty="0"/>
              <a:t>Unintentional firearms</a:t>
            </a:r>
          </a:p>
          <a:p>
            <a:pPr marL="801688" lvl="1" indent="-571500"/>
            <a:r>
              <a:rPr lang="en-US" sz="2400" dirty="0"/>
              <a:t>Law enforcement intervention</a:t>
            </a:r>
          </a:p>
          <a:p>
            <a:pPr marL="801688" lvl="1" indent="-571500"/>
            <a:r>
              <a:rPr lang="en-US" sz="2400" dirty="0"/>
              <a:t>Undetermined</a:t>
            </a:r>
          </a:p>
          <a:p>
            <a:pPr marL="801688" lvl="1" indent="-571500"/>
            <a:r>
              <a:rPr lang="en-US" sz="2400" dirty="0"/>
              <a:t>Homicide</a:t>
            </a:r>
          </a:p>
          <a:p>
            <a:pPr marL="801688" lvl="1" indent="-571500"/>
            <a:r>
              <a:rPr lang="en-US" sz="2400" dirty="0"/>
              <a:t>Suicide</a:t>
            </a:r>
          </a:p>
          <a:p>
            <a:pPr marL="801688" lvl="1" indent="-571500"/>
            <a:endParaRPr lang="en-US" sz="2400" dirty="0"/>
          </a:p>
          <a:p>
            <a:pPr marL="571500" indent="-571500"/>
            <a:r>
              <a:rPr lang="en-US" sz="3600" dirty="0"/>
              <a:t>Age-adjusted death rates over time since 2016</a:t>
            </a:r>
          </a:p>
          <a:p>
            <a:pPr marL="571500" indent="-571500">
              <a:buFont typeface="Arial" panose="020B0604020202020204" pitchFamily="34" charset="0"/>
              <a:buChar char="•"/>
            </a:pPr>
            <a:endParaRPr lang="en-US" sz="4000" dirty="0"/>
          </a:p>
        </p:txBody>
      </p:sp>
      <p:sp>
        <p:nvSpPr>
          <p:cNvPr id="4" name="Slide Number Placeholder 3">
            <a:extLst>
              <a:ext uri="{FF2B5EF4-FFF2-40B4-BE49-F238E27FC236}">
                <a16:creationId xmlns:a16="http://schemas.microsoft.com/office/drawing/2014/main" id="{BFA86D84-268B-5DDA-A4C9-F7358C6CB34A}"/>
              </a:ext>
            </a:extLst>
          </p:cNvPr>
          <p:cNvSpPr>
            <a:spLocks noGrp="1"/>
          </p:cNvSpPr>
          <p:nvPr>
            <p:ph type="sldNum" sz="quarter" idx="12"/>
          </p:nvPr>
        </p:nvSpPr>
        <p:spPr/>
        <p:txBody>
          <a:bodyPr/>
          <a:lstStyle/>
          <a:p>
            <a:fld id="{2C1798A1-548B-2F4F-A949-0B360C421755}" type="slidenum">
              <a:rPr lang="en-US" smtClean="0"/>
              <a:t>7</a:t>
            </a:fld>
            <a:endParaRPr lang="en-US"/>
          </a:p>
        </p:txBody>
      </p:sp>
    </p:spTree>
    <p:extLst>
      <p:ext uri="{BB962C8B-B14F-4D97-AF65-F5344CB8AC3E}">
        <p14:creationId xmlns:p14="http://schemas.microsoft.com/office/powerpoint/2010/main" val="294856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F7A56-63DA-D8E5-94BD-0FAB6EC53C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BE0ED-FE4E-235E-81C1-94B3B7EBE2A2}"/>
              </a:ext>
            </a:extLst>
          </p:cNvPr>
          <p:cNvSpPr>
            <a:spLocks noGrp="1"/>
          </p:cNvSpPr>
          <p:nvPr>
            <p:ph type="title"/>
          </p:nvPr>
        </p:nvSpPr>
        <p:spPr/>
        <p:txBody>
          <a:bodyPr/>
          <a:lstStyle/>
          <a:p>
            <a:r>
              <a:rPr lang="en-US" dirty="0"/>
              <a:t>Demographics</a:t>
            </a:r>
          </a:p>
        </p:txBody>
      </p:sp>
      <p:sp>
        <p:nvSpPr>
          <p:cNvPr id="3" name="Content Placeholder 2">
            <a:extLst>
              <a:ext uri="{FF2B5EF4-FFF2-40B4-BE49-F238E27FC236}">
                <a16:creationId xmlns:a16="http://schemas.microsoft.com/office/drawing/2014/main" id="{81FCF6CA-964A-4D63-493D-86ABA96A22E7}"/>
              </a:ext>
            </a:extLst>
          </p:cNvPr>
          <p:cNvSpPr>
            <a:spLocks noGrp="1"/>
          </p:cNvSpPr>
          <p:nvPr>
            <p:ph idx="1"/>
          </p:nvPr>
        </p:nvSpPr>
        <p:spPr>
          <a:xfrm>
            <a:off x="436880" y="1472457"/>
            <a:ext cx="7840345" cy="4152236"/>
          </a:xfrm>
        </p:spPr>
        <p:txBody>
          <a:bodyPr>
            <a:normAutofit/>
          </a:bodyPr>
          <a:lstStyle/>
          <a:p>
            <a:r>
              <a:rPr lang="en-US" sz="3600" dirty="0"/>
              <a:t>4 Groups:</a:t>
            </a:r>
          </a:p>
          <a:p>
            <a:pPr marL="801688" lvl="1" indent="-571500"/>
            <a:r>
              <a:rPr lang="en-US" sz="2400" dirty="0"/>
              <a:t>Age Range</a:t>
            </a:r>
          </a:p>
          <a:p>
            <a:pPr marL="801688" lvl="1" indent="-571500"/>
            <a:r>
              <a:rPr lang="en-US" sz="2400" dirty="0"/>
              <a:t>Sex</a:t>
            </a:r>
          </a:p>
          <a:p>
            <a:pPr marL="801688" lvl="1" indent="-571500"/>
            <a:r>
              <a:rPr lang="en-US" sz="2400" dirty="0"/>
              <a:t>Race</a:t>
            </a:r>
          </a:p>
          <a:p>
            <a:pPr marL="801688" lvl="1" indent="-571500"/>
            <a:r>
              <a:rPr lang="en-US" sz="2400" dirty="0"/>
              <a:t>Ethnicity</a:t>
            </a:r>
          </a:p>
          <a:p>
            <a:pPr marL="571500" indent="-571500">
              <a:buFont typeface="Arial" panose="020B0604020202020204" pitchFamily="34" charset="0"/>
              <a:buChar char="•"/>
            </a:pPr>
            <a:endParaRPr lang="en-US" sz="2400" dirty="0"/>
          </a:p>
          <a:p>
            <a:endParaRPr lang="en-US" sz="2400" dirty="0"/>
          </a:p>
          <a:p>
            <a:r>
              <a:rPr lang="en-US" sz="2400" dirty="0"/>
              <a:t>Heat map of Indiana showing rates for desired filters.</a:t>
            </a:r>
          </a:p>
          <a:p>
            <a:r>
              <a:rPr lang="en-US" sz="2400" dirty="0"/>
              <a:t>Can hover over county to get direct demographics</a:t>
            </a:r>
          </a:p>
        </p:txBody>
      </p:sp>
      <p:sp>
        <p:nvSpPr>
          <p:cNvPr id="4" name="Slide Number Placeholder 3">
            <a:extLst>
              <a:ext uri="{FF2B5EF4-FFF2-40B4-BE49-F238E27FC236}">
                <a16:creationId xmlns:a16="http://schemas.microsoft.com/office/drawing/2014/main" id="{F8EA2FBF-10B9-3714-97AB-46E52887D0C7}"/>
              </a:ext>
            </a:extLst>
          </p:cNvPr>
          <p:cNvSpPr>
            <a:spLocks noGrp="1"/>
          </p:cNvSpPr>
          <p:nvPr>
            <p:ph type="sldNum" sz="quarter" idx="12"/>
          </p:nvPr>
        </p:nvSpPr>
        <p:spPr/>
        <p:txBody>
          <a:bodyPr/>
          <a:lstStyle/>
          <a:p>
            <a:fld id="{2C1798A1-548B-2F4F-A949-0B360C421755}" type="slidenum">
              <a:rPr lang="en-US" smtClean="0"/>
              <a:t>8</a:t>
            </a:fld>
            <a:endParaRPr lang="en-US"/>
          </a:p>
        </p:txBody>
      </p:sp>
      <p:sp>
        <p:nvSpPr>
          <p:cNvPr id="5" name="Content Placeholder 2">
            <a:extLst>
              <a:ext uri="{FF2B5EF4-FFF2-40B4-BE49-F238E27FC236}">
                <a16:creationId xmlns:a16="http://schemas.microsoft.com/office/drawing/2014/main" id="{D886FC4C-5D38-93E1-D56C-F50C3A844FBD}"/>
              </a:ext>
            </a:extLst>
          </p:cNvPr>
          <p:cNvSpPr txBox="1">
            <a:spLocks/>
          </p:cNvSpPr>
          <p:nvPr/>
        </p:nvSpPr>
        <p:spPr>
          <a:xfrm>
            <a:off x="5351780" y="1352882"/>
            <a:ext cx="7840345" cy="41522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5 Filters:</a:t>
            </a:r>
          </a:p>
          <a:p>
            <a:pPr marL="801688" lvl="1" indent="-571500"/>
            <a:r>
              <a:rPr lang="en-US" sz="2400" dirty="0"/>
              <a:t>Year</a:t>
            </a:r>
          </a:p>
          <a:p>
            <a:pPr marL="801688" lvl="1" indent="-571500"/>
            <a:r>
              <a:rPr lang="en-US" sz="2400" dirty="0"/>
              <a:t>Count vs Rate</a:t>
            </a:r>
          </a:p>
          <a:p>
            <a:pPr marL="801688" lvl="1" indent="-571500"/>
            <a:r>
              <a:rPr lang="en-US" sz="2400" dirty="0"/>
              <a:t>Manner of Death</a:t>
            </a:r>
          </a:p>
          <a:p>
            <a:pPr marL="801688" lvl="1" indent="-571500"/>
            <a:r>
              <a:rPr lang="en-US" sz="2400" dirty="0"/>
              <a:t>Weapon Used</a:t>
            </a:r>
          </a:p>
          <a:p>
            <a:pPr marL="801688" lvl="1" indent="-571500"/>
            <a:r>
              <a:rPr lang="en-US" sz="2400" dirty="0"/>
              <a:t>Veteran Status?</a:t>
            </a:r>
          </a:p>
          <a:p>
            <a:pPr marL="571500" indent="-57150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1706580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1B04E-9EB3-B762-0FD9-91378B94E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CE0B8-181A-9ED5-51CD-E2C9BA00ABB4}"/>
              </a:ext>
            </a:extLst>
          </p:cNvPr>
          <p:cNvSpPr>
            <a:spLocks noGrp="1"/>
          </p:cNvSpPr>
          <p:nvPr>
            <p:ph type="title"/>
          </p:nvPr>
        </p:nvSpPr>
        <p:spPr/>
        <p:txBody>
          <a:bodyPr/>
          <a:lstStyle/>
          <a:p>
            <a:r>
              <a:rPr lang="en-US" dirty="0"/>
              <a:t>Suicide Deaths</a:t>
            </a:r>
          </a:p>
        </p:txBody>
      </p:sp>
      <p:sp>
        <p:nvSpPr>
          <p:cNvPr id="3" name="Content Placeholder 2">
            <a:extLst>
              <a:ext uri="{FF2B5EF4-FFF2-40B4-BE49-F238E27FC236}">
                <a16:creationId xmlns:a16="http://schemas.microsoft.com/office/drawing/2014/main" id="{7F66B079-C0EC-E254-CC33-903091DBB764}"/>
              </a:ext>
            </a:extLst>
          </p:cNvPr>
          <p:cNvSpPr>
            <a:spLocks noGrp="1"/>
          </p:cNvSpPr>
          <p:nvPr>
            <p:ph idx="1"/>
          </p:nvPr>
        </p:nvSpPr>
        <p:spPr>
          <a:xfrm>
            <a:off x="436880" y="1472457"/>
            <a:ext cx="10916920" cy="4152236"/>
          </a:xfrm>
        </p:spPr>
        <p:txBody>
          <a:bodyPr>
            <a:normAutofit/>
          </a:bodyPr>
          <a:lstStyle/>
          <a:p>
            <a:r>
              <a:rPr lang="en-US" sz="3600" dirty="0"/>
              <a:t>Same filters as demographics</a:t>
            </a:r>
          </a:p>
          <a:p>
            <a:endParaRPr lang="en-US" sz="3600" dirty="0"/>
          </a:p>
          <a:p>
            <a:r>
              <a:rPr lang="en-US" sz="3600" dirty="0"/>
              <a:t>4 Groups:</a:t>
            </a:r>
          </a:p>
          <a:p>
            <a:pPr marL="342900" indent="-342900">
              <a:buFont typeface="Arial" panose="020B0604020202020204" pitchFamily="34" charset="0"/>
              <a:buChar char="•"/>
            </a:pPr>
            <a:r>
              <a:rPr lang="en-US" sz="2400" dirty="0"/>
              <a:t>By Means</a:t>
            </a:r>
          </a:p>
          <a:p>
            <a:pPr marL="342900" indent="-342900">
              <a:buFont typeface="Arial" panose="020B0604020202020204" pitchFamily="34" charset="0"/>
              <a:buChar char="•"/>
            </a:pPr>
            <a:r>
              <a:rPr lang="en-US" sz="2400" dirty="0"/>
              <a:t>Location Type</a:t>
            </a:r>
          </a:p>
          <a:p>
            <a:pPr marL="342900" indent="-342900">
              <a:buFont typeface="Arial" panose="020B0604020202020204" pitchFamily="34" charset="0"/>
              <a:buChar char="•"/>
            </a:pPr>
            <a:r>
              <a:rPr lang="en-US" sz="2400" dirty="0"/>
              <a:t>Substances</a:t>
            </a:r>
          </a:p>
          <a:p>
            <a:pPr marL="342900" indent="-342900">
              <a:buFont typeface="Arial" panose="020B0604020202020204" pitchFamily="34" charset="0"/>
              <a:buChar char="•"/>
            </a:pPr>
            <a:r>
              <a:rPr lang="en-US" sz="2400" dirty="0"/>
              <a:t>Circumstances</a:t>
            </a:r>
          </a:p>
        </p:txBody>
      </p:sp>
      <p:sp>
        <p:nvSpPr>
          <p:cNvPr id="4" name="Slide Number Placeholder 3">
            <a:extLst>
              <a:ext uri="{FF2B5EF4-FFF2-40B4-BE49-F238E27FC236}">
                <a16:creationId xmlns:a16="http://schemas.microsoft.com/office/drawing/2014/main" id="{3868D6AA-5954-577B-00AD-C6CAF52CBD03}"/>
              </a:ext>
            </a:extLst>
          </p:cNvPr>
          <p:cNvSpPr>
            <a:spLocks noGrp="1"/>
          </p:cNvSpPr>
          <p:nvPr>
            <p:ph type="sldNum" sz="quarter" idx="12"/>
          </p:nvPr>
        </p:nvSpPr>
        <p:spPr/>
        <p:txBody>
          <a:bodyPr/>
          <a:lstStyle/>
          <a:p>
            <a:fld id="{2C1798A1-548B-2F4F-A949-0B360C421755}" type="slidenum">
              <a:rPr lang="en-US" smtClean="0"/>
              <a:t>9</a:t>
            </a:fld>
            <a:endParaRPr lang="en-US"/>
          </a:p>
        </p:txBody>
      </p:sp>
    </p:spTree>
    <p:extLst>
      <p:ext uri="{BB962C8B-B14F-4D97-AF65-F5344CB8AC3E}">
        <p14:creationId xmlns:p14="http://schemas.microsoft.com/office/powerpoint/2010/main" val="1690294891"/>
      </p:ext>
    </p:extLst>
  </p:cSld>
  <p:clrMapOvr>
    <a:masterClrMapping/>
  </p:clrMapOvr>
</p:sld>
</file>

<file path=ppt/theme/theme1.xml><?xml version="1.0" encoding="utf-8"?>
<a:theme xmlns:a="http://schemas.openxmlformats.org/drawingml/2006/main" name="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20" id="{CE916ABE-72E1-4979-A0A4-6C6722310EC9}" vid="{F128A3C4-317E-4A4F-99A7-61C6F6EB348D}"/>
    </a:ext>
  </a:extLst>
</a:theme>
</file>

<file path=ppt/theme/theme2.xml><?xml version="1.0" encoding="utf-8"?>
<a:theme xmlns:a="http://schemas.openxmlformats.org/drawingml/2006/main" name="NCEH_ATSDR_combined">
  <a:themeElements>
    <a:clrScheme name="Custom 9">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1_Office Theme">
  <a:themeElements>
    <a:clrScheme name="Custom 2">
      <a:dk1>
        <a:srgbClr val="243E8E"/>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FDC94E7C-17D2-40C2-A065-3E73D93FF96A}" vid="{9B010493-CB13-4F25-9398-F945487BCB60}"/>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Custom 2">
      <a:dk1>
        <a:srgbClr val="243E8E"/>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21" id="{1E9FE7A0-6DC4-4B55-A3B3-CC9B5A5379ED}" vid="{BA0F4110-4EF9-48CC-BF94-C783594747A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0441F067A7BC43AC5A09448D64ABD3" ma:contentTypeVersion="8" ma:contentTypeDescription="Create a new document." ma:contentTypeScope="" ma:versionID="3dfa05a6c74bc69383eb9cdb9a7650ff">
  <xsd:schema xmlns:xsd="http://www.w3.org/2001/XMLSchema" xmlns:xs="http://www.w3.org/2001/XMLSchema" xmlns:p="http://schemas.microsoft.com/office/2006/metadata/properties" xmlns:ns2="422c63fa-afd0-48ed-a87e-d2814ec6678c" targetNamespace="http://schemas.microsoft.com/office/2006/metadata/properties" ma:root="true" ma:fieldsID="1776089f8432b372a35f90765c71d64f" ns2:_="">
    <xsd:import namespace="422c63fa-afd0-48ed-a87e-d2814ec667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c63fa-afd0-48ed-a87e-d2814ec66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6DD013-A7CB-47C1-9EE3-0C79690DFBEC}">
  <ds:schemaRefs>
    <ds:schemaRef ds:uri="http://schemas.microsoft.com/sharepoint/v3/contenttype/forms"/>
  </ds:schemaRefs>
</ds:datastoreItem>
</file>

<file path=customXml/itemProps2.xml><?xml version="1.0" encoding="utf-8"?>
<ds:datastoreItem xmlns:ds="http://schemas.openxmlformats.org/officeDocument/2006/customXml" ds:itemID="{695953A2-5133-4DA4-8B6E-3D7A10798D9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E8BC25D-C52E-4ECD-829B-F8D02B29C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2c63fa-afd0-48ed-a87e-d2814ec66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PowerPoint2020</Template>
  <TotalTime>22553</TotalTime>
  <Words>1506</Words>
  <Application>Microsoft Office PowerPoint</Application>
  <PresentationFormat>Widescreen</PresentationFormat>
  <Paragraphs>223</Paragraphs>
  <Slides>26</Slides>
  <Notes>24</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26</vt:i4>
      </vt:variant>
    </vt:vector>
  </HeadingPairs>
  <TitlesOfParts>
    <vt:vector size="46" baseType="lpstr">
      <vt:lpstr>ＭＳ Ｐゴシック</vt:lpstr>
      <vt:lpstr>Arial</vt:lpstr>
      <vt:lpstr>Arial,Sans-Serif</vt:lpstr>
      <vt:lpstr>Calibri</vt:lpstr>
      <vt:lpstr>Courier New</vt:lpstr>
      <vt:lpstr>Myriad Web Pro</vt:lpstr>
      <vt:lpstr>News Gothic MT</vt:lpstr>
      <vt:lpstr>Raleway</vt:lpstr>
      <vt:lpstr>Raleway Light</vt:lpstr>
      <vt:lpstr>Raleway SemiBold</vt:lpstr>
      <vt:lpstr>Segoe UI</vt:lpstr>
      <vt:lpstr>System Font Regular</vt:lpstr>
      <vt:lpstr>Wingdings</vt:lpstr>
      <vt:lpstr>Office Theme</vt:lpstr>
      <vt:lpstr>NCEH_ATSDR_combined</vt:lpstr>
      <vt:lpstr>1_Office Theme</vt:lpstr>
      <vt:lpstr>Custom Design</vt:lpstr>
      <vt:lpstr>1_Custom Design</vt:lpstr>
      <vt:lpstr>3_Office Theme</vt:lpstr>
      <vt:lpstr>2_Office Theme</vt:lpstr>
      <vt:lpstr>Injury prevention advisory council (IPAC) &amp; Indiana violent death reporting system (INVDRS) Meeting</vt:lpstr>
      <vt:lpstr>PowerPoint Presentation</vt:lpstr>
      <vt:lpstr>Round Robin and Introductions (in chat)</vt:lpstr>
      <vt:lpstr>Upcoming Events</vt:lpstr>
      <vt:lpstr>INVDRS Dashboard update</vt:lpstr>
      <vt:lpstr>Wireframe</vt:lpstr>
      <vt:lpstr>Violent Deaths by Manner and Year</vt:lpstr>
      <vt:lpstr>Demographics</vt:lpstr>
      <vt:lpstr>Suicide Deaths</vt:lpstr>
      <vt:lpstr>Homicide Deaths</vt:lpstr>
      <vt:lpstr>Firearm Deaths</vt:lpstr>
      <vt:lpstr>SUICIDE and overdose report, 2023</vt:lpstr>
      <vt:lpstr>Background</vt:lpstr>
      <vt:lpstr>Report Background</vt:lpstr>
      <vt:lpstr>2023 Overdose Findings</vt:lpstr>
      <vt:lpstr>Statewide Trends</vt:lpstr>
      <vt:lpstr>Overdose Fatalities by Demographics</vt:lpstr>
      <vt:lpstr>Overdose Fatalities by Drug Type</vt:lpstr>
      <vt:lpstr>Overdose Fatalities by County of Residence</vt:lpstr>
      <vt:lpstr>2023 Suicide Findings</vt:lpstr>
      <vt:lpstr>Statewide Trends</vt:lpstr>
      <vt:lpstr>Suicide Fatalities by Demographics</vt:lpstr>
      <vt:lpstr>Suicide Fatalities by Mechanism</vt:lpstr>
      <vt:lpstr>Suicide Fatalities by County of Residence</vt:lpstr>
      <vt:lpstr>Veteran Status Findings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Injury prevention advisory council (IPAC) &amp; Indiana violent death reporting system (INVDRS) Meeting</dc:title>
  <dc:creator>Sprecher, Morgan</dc:creator>
  <cp:lastModifiedBy>Sprecher, Morgan</cp:lastModifiedBy>
  <cp:revision>310</cp:revision>
  <dcterms:created xsi:type="dcterms:W3CDTF">2020-09-14T15:22:06Z</dcterms:created>
  <dcterms:modified xsi:type="dcterms:W3CDTF">2025-02-24T13:28:35Z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0x010100E60441F067A7BC43AC5A09448D64ABD3</vt:lpwstr>
  </property>
</Properties>
</file>