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8"/>
  </p:notesMasterIdLst>
  <p:sldIdLst>
    <p:sldId id="256" r:id="rId2"/>
    <p:sldId id="373" r:id="rId3"/>
    <p:sldId id="305" r:id="rId4"/>
    <p:sldId id="370" r:id="rId5"/>
    <p:sldId id="376" r:id="rId6"/>
    <p:sldId id="378" r:id="rId7"/>
    <p:sldId id="379" r:id="rId8"/>
    <p:sldId id="381" r:id="rId9"/>
    <p:sldId id="380" r:id="rId10"/>
    <p:sldId id="382" r:id="rId11"/>
    <p:sldId id="383" r:id="rId12"/>
    <p:sldId id="384" r:id="rId13"/>
    <p:sldId id="385" r:id="rId14"/>
    <p:sldId id="387" r:id="rId15"/>
    <p:sldId id="388" r:id="rId16"/>
    <p:sldId id="371" r:id="rId1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085924A-3D12-20E7-9AB8-BF4331E033D6}" name="Anderson, Dalayna E (CJI)" initials="ADE(" userId="S::DaAnderson1@cji.IN.gov::f87440f5-a978-4443-b581-0d66854eaaa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C5C5C5"/>
    <a:srgbClr val="B49530"/>
    <a:srgbClr val="26296B"/>
    <a:srgbClr val="BFC3CE"/>
    <a:srgbClr val="FF3300"/>
    <a:srgbClr val="828282"/>
    <a:srgbClr val="6ECBD4"/>
    <a:srgbClr val="F3F3F3"/>
    <a:srgbClr val="008B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68831" autoAdjust="0"/>
  </p:normalViewPr>
  <p:slideViewPr>
    <p:cSldViewPr snapToGrid="0">
      <p:cViewPr varScale="1">
        <p:scale>
          <a:sx n="49" d="100"/>
          <a:sy n="49" d="100"/>
        </p:scale>
        <p:origin x="145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557BAAA2-596E-4E96-AE04-FDD68ED90AA3}" type="datetimeFigureOut">
              <a:rPr lang="en-US"/>
              <a:pPr>
                <a:defRPr/>
              </a:pPr>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6729C0D9-4FA6-40F7-8809-0703D9B44325}" type="slidenum">
              <a:rPr lang="en-US"/>
              <a:pPr>
                <a:defRPr/>
              </a:pPr>
              <a:t>‹#›</a:t>
            </a:fld>
            <a:endParaRPr lang="en-US"/>
          </a:p>
        </p:txBody>
      </p:sp>
    </p:spTree>
    <p:extLst>
      <p:ext uri="{BB962C8B-B14F-4D97-AF65-F5344CB8AC3E}">
        <p14:creationId xmlns:p14="http://schemas.microsoft.com/office/powerpoint/2010/main" val="971392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729C0D9-4FA6-40F7-8809-0703D9B44325}" type="slidenum">
              <a:rPr lang="en-US" smtClean="0"/>
              <a:pPr>
                <a:defRPr/>
              </a:pPr>
              <a:t>1</a:t>
            </a:fld>
            <a:endParaRPr lang="en-US"/>
          </a:p>
        </p:txBody>
      </p:sp>
    </p:spTree>
    <p:extLst>
      <p:ext uri="{BB962C8B-B14F-4D97-AF65-F5344CB8AC3E}">
        <p14:creationId xmlns:p14="http://schemas.microsoft.com/office/powerpoint/2010/main" val="888952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764AB07-08B6-4D79-87EE-4C7945C0CAF2}" type="slidenum">
              <a:rPr lang="en-US" altLang="en-US" smtClean="0"/>
              <a:pPr/>
              <a:t>3</a:t>
            </a:fld>
            <a:endParaRPr lang="en-US" altLang="en-US"/>
          </a:p>
        </p:txBody>
      </p:sp>
    </p:spTree>
    <p:extLst>
      <p:ext uri="{BB962C8B-B14F-4D97-AF65-F5344CB8AC3E}">
        <p14:creationId xmlns:p14="http://schemas.microsoft.com/office/powerpoint/2010/main" val="2289414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 FVPSA data on question 1, 2 and 4. Question 3 should be zero because this will be reported on the DVPT report. </a:t>
            </a:r>
          </a:p>
        </p:txBody>
      </p:sp>
      <p:sp>
        <p:nvSpPr>
          <p:cNvPr id="4" name="Slide Number Placeholder 3"/>
          <p:cNvSpPr>
            <a:spLocks noGrp="1"/>
          </p:cNvSpPr>
          <p:nvPr>
            <p:ph type="sldNum" sz="quarter" idx="5"/>
          </p:nvPr>
        </p:nvSpPr>
        <p:spPr/>
        <p:txBody>
          <a:bodyPr/>
          <a:lstStyle/>
          <a:p>
            <a:pPr>
              <a:defRPr/>
            </a:pPr>
            <a:fld id="{6729C0D9-4FA6-40F7-8809-0703D9B44325}" type="slidenum">
              <a:rPr lang="en-US" smtClean="0"/>
              <a:pPr>
                <a:defRPr/>
              </a:pPr>
              <a:t>4</a:t>
            </a:fld>
            <a:endParaRPr lang="en-US"/>
          </a:p>
        </p:txBody>
      </p:sp>
    </p:spTree>
    <p:extLst>
      <p:ext uri="{BB962C8B-B14F-4D97-AF65-F5344CB8AC3E}">
        <p14:creationId xmlns:p14="http://schemas.microsoft.com/office/powerpoint/2010/main" val="1504929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next section pertains to the number of </a:t>
            </a:r>
            <a:r>
              <a:rPr lang="en-US"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Crisis Calls</a:t>
            </a: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received by your agency that relate to an individual or family in need of some kind of service.  Additional information is provided to assist with responding to this question.  A response is required.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729C0D9-4FA6-40F7-8809-0703D9B44325}" type="slidenum">
              <a:rPr lang="en-US" smtClean="0"/>
              <a:pPr>
                <a:defRPr/>
              </a:pPr>
              <a:t>8</a:t>
            </a:fld>
            <a:endParaRPr lang="en-US"/>
          </a:p>
        </p:txBody>
      </p:sp>
    </p:spTree>
    <p:extLst>
      <p:ext uri="{BB962C8B-B14F-4D97-AF65-F5344CB8AC3E}">
        <p14:creationId xmlns:p14="http://schemas.microsoft.com/office/powerpoint/2010/main" val="3325934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next section pertains to </a:t>
            </a:r>
            <a:r>
              <a:rPr lang="en-US"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Community Education </a:t>
            </a: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provided in the form of presentations or trainings about domestic violence, dating violence, healthy relationships and/or available services.  The number of participants is also required.  A response is required for each question.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729C0D9-4FA6-40F7-8809-0703D9B44325}" type="slidenum">
              <a:rPr lang="en-US" smtClean="0"/>
              <a:pPr>
                <a:defRPr/>
              </a:pPr>
              <a:t>10</a:t>
            </a:fld>
            <a:endParaRPr lang="en-US"/>
          </a:p>
        </p:txBody>
      </p:sp>
    </p:spTree>
    <p:extLst>
      <p:ext uri="{BB962C8B-B14F-4D97-AF65-F5344CB8AC3E}">
        <p14:creationId xmlns:p14="http://schemas.microsoft.com/office/powerpoint/2010/main" val="983528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next section pertains to </a:t>
            </a:r>
            <a:r>
              <a:rPr lang="en-US" sz="1800" b="1"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Service Outcome Data </a:t>
            </a: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that includes outcome data collected by your agency regarding these individuals served for this reporting period.  An explanation is included to help assist in accurate data reporting.  Note the two </a:t>
            </a:r>
            <a:r>
              <a:rPr lang="en-US" sz="1800" u="sng"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mandated</a:t>
            </a:r>
            <a:r>
              <a:rPr lang="en-US" sz="18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questions that must be asked of clients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r>
              <a:rPr lang="en-US" dirty="0"/>
              <a:t>For each service, count the number of survey’s completed. </a:t>
            </a:r>
          </a:p>
        </p:txBody>
      </p:sp>
      <p:sp>
        <p:nvSpPr>
          <p:cNvPr id="4" name="Slide Number Placeholder 3"/>
          <p:cNvSpPr>
            <a:spLocks noGrp="1"/>
          </p:cNvSpPr>
          <p:nvPr>
            <p:ph type="sldNum" sz="quarter" idx="5"/>
          </p:nvPr>
        </p:nvSpPr>
        <p:spPr/>
        <p:txBody>
          <a:bodyPr/>
          <a:lstStyle/>
          <a:p>
            <a:pPr>
              <a:defRPr/>
            </a:pPr>
            <a:fld id="{6729C0D9-4FA6-40F7-8809-0703D9B44325}" type="slidenum">
              <a:rPr lang="en-US" smtClean="0"/>
              <a:pPr>
                <a:defRPr/>
              </a:pPr>
              <a:t>11</a:t>
            </a:fld>
            <a:endParaRPr lang="en-US"/>
          </a:p>
        </p:txBody>
      </p:sp>
    </p:spTree>
    <p:extLst>
      <p:ext uri="{BB962C8B-B14F-4D97-AF65-F5344CB8AC3E}">
        <p14:creationId xmlns:p14="http://schemas.microsoft.com/office/powerpoint/2010/main" val="1632076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729C0D9-4FA6-40F7-8809-0703D9B44325}" type="slidenum">
              <a:rPr lang="en-US" smtClean="0"/>
              <a:pPr>
                <a:defRPr/>
              </a:pPr>
              <a:t>12</a:t>
            </a:fld>
            <a:endParaRPr lang="en-US"/>
          </a:p>
        </p:txBody>
      </p:sp>
    </p:spTree>
    <p:extLst>
      <p:ext uri="{BB962C8B-B14F-4D97-AF65-F5344CB8AC3E}">
        <p14:creationId xmlns:p14="http://schemas.microsoft.com/office/powerpoint/2010/main" val="1570182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729C0D9-4FA6-40F7-8809-0703D9B44325}" type="slidenum">
              <a:rPr lang="en-US" smtClean="0"/>
              <a:pPr>
                <a:defRPr/>
              </a:pPr>
              <a:t>13</a:t>
            </a:fld>
            <a:endParaRPr lang="en-US"/>
          </a:p>
        </p:txBody>
      </p:sp>
    </p:spTree>
    <p:extLst>
      <p:ext uri="{BB962C8B-B14F-4D97-AF65-F5344CB8AC3E}">
        <p14:creationId xmlns:p14="http://schemas.microsoft.com/office/powerpoint/2010/main" val="15634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764AB07-08B6-4D79-87EE-4C7945C0CAF2}" type="slidenum">
              <a:rPr lang="en-US" altLang="en-US" smtClean="0"/>
              <a:pPr/>
              <a:t>14</a:t>
            </a:fld>
            <a:endParaRPr lang="en-US" altLang="en-US"/>
          </a:p>
        </p:txBody>
      </p:sp>
    </p:spTree>
    <p:extLst>
      <p:ext uri="{BB962C8B-B14F-4D97-AF65-F5344CB8AC3E}">
        <p14:creationId xmlns:p14="http://schemas.microsoft.com/office/powerpoint/2010/main" val="3301779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764AB07-08B6-4D79-87EE-4C7945C0CAF2}" type="slidenum">
              <a:rPr lang="en-US" altLang="en-US" smtClean="0"/>
              <a:pPr/>
              <a:t>15</a:t>
            </a:fld>
            <a:endParaRPr lang="en-US" altLang="en-US"/>
          </a:p>
        </p:txBody>
      </p:sp>
    </p:spTree>
    <p:extLst>
      <p:ext uri="{BB962C8B-B14F-4D97-AF65-F5344CB8AC3E}">
        <p14:creationId xmlns:p14="http://schemas.microsoft.com/office/powerpoint/2010/main" val="541430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BF1B595-8865-4326-ABE4-44A074A8A43C}" type="datetimeFigureOut">
              <a:rPr lang="en-US"/>
              <a:pPr>
                <a:defRPr/>
              </a:pPr>
              <a:t>1/17/2024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8B2FC86-D477-417E-9EDA-3DB58D307EF1}" type="slidenum">
              <a:rPr lang="en-US"/>
              <a:pPr>
                <a:defRPr/>
              </a:pPr>
              <a:t>‹#›</a:t>
            </a:fld>
            <a:endParaRPr lang="en-US"/>
          </a:p>
        </p:txBody>
      </p:sp>
    </p:spTree>
    <p:extLst>
      <p:ext uri="{BB962C8B-B14F-4D97-AF65-F5344CB8AC3E}">
        <p14:creationId xmlns:p14="http://schemas.microsoft.com/office/powerpoint/2010/main" val="3884394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1436FFE-DAE1-4A99-8E63-8174949ED8CE}" type="datetimeFigureOut">
              <a:rPr lang="en-US"/>
              <a:pPr>
                <a:defRPr/>
              </a:pPr>
              <a:t>1/17/2024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4B5061-9D48-428D-8644-7B2E123FC290}" type="slidenum">
              <a:rPr lang="en-US"/>
              <a:pPr>
                <a:defRPr/>
              </a:pPr>
              <a:t>‹#›</a:t>
            </a:fld>
            <a:endParaRPr lang="en-US"/>
          </a:p>
        </p:txBody>
      </p:sp>
    </p:spTree>
    <p:extLst>
      <p:ext uri="{BB962C8B-B14F-4D97-AF65-F5344CB8AC3E}">
        <p14:creationId xmlns:p14="http://schemas.microsoft.com/office/powerpoint/2010/main" val="3020325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CEEA17B-F663-4860-A39F-0E9000BA82C3}" type="datetimeFigureOut">
              <a:rPr lang="en-US"/>
              <a:pPr>
                <a:defRPr/>
              </a:pPr>
              <a:t>1/17/2024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397BA3-49EA-4D58-A556-779BC0144692}" type="slidenum">
              <a:rPr lang="en-US"/>
              <a:pPr>
                <a:defRPr/>
              </a:pPr>
              <a:t>‹#›</a:t>
            </a:fld>
            <a:endParaRPr lang="en-US"/>
          </a:p>
        </p:txBody>
      </p:sp>
    </p:spTree>
    <p:extLst>
      <p:ext uri="{BB962C8B-B14F-4D97-AF65-F5344CB8AC3E}">
        <p14:creationId xmlns:p14="http://schemas.microsoft.com/office/powerpoint/2010/main" val="3239150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2599818-8A58-44EC-B2C4-1958B87AE91F}" type="datetimeFigureOut">
              <a:rPr lang="en-US"/>
              <a:pPr>
                <a:defRPr/>
              </a:pPr>
              <a:t>1/17/2024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035AD56-6203-4FEF-BDBA-C66CDF539E81}" type="slidenum">
              <a:rPr lang="en-US"/>
              <a:pPr>
                <a:defRPr/>
              </a:pPr>
              <a:t>‹#›</a:t>
            </a:fld>
            <a:endParaRPr lang="en-US"/>
          </a:p>
        </p:txBody>
      </p:sp>
    </p:spTree>
    <p:extLst>
      <p:ext uri="{BB962C8B-B14F-4D97-AF65-F5344CB8AC3E}">
        <p14:creationId xmlns:p14="http://schemas.microsoft.com/office/powerpoint/2010/main" val="3178637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253EE78-7BA4-48F4-9ACC-7B55DE754165}" type="datetimeFigureOut">
              <a:rPr lang="en-US"/>
              <a:pPr>
                <a:defRPr/>
              </a:pPr>
              <a:t>1/17/2024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89E122D-D9FA-4941-A845-7DAE3572702F}" type="slidenum">
              <a:rPr lang="en-US"/>
              <a:pPr>
                <a:defRPr/>
              </a:pPr>
              <a:t>‹#›</a:t>
            </a:fld>
            <a:endParaRPr lang="en-US"/>
          </a:p>
        </p:txBody>
      </p:sp>
    </p:spTree>
    <p:extLst>
      <p:ext uri="{BB962C8B-B14F-4D97-AF65-F5344CB8AC3E}">
        <p14:creationId xmlns:p14="http://schemas.microsoft.com/office/powerpoint/2010/main" val="62199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710BE5D-32E4-4C8E-99A7-CCE8A1B9447E}" type="datetimeFigureOut">
              <a:rPr lang="en-US"/>
              <a:pPr>
                <a:defRPr/>
              </a:pPr>
              <a:t>1/17/2024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DF03D38-123A-4F15-A993-A5F5F07106E8}" type="slidenum">
              <a:rPr lang="en-US"/>
              <a:pPr>
                <a:defRPr/>
              </a:pPr>
              <a:t>‹#›</a:t>
            </a:fld>
            <a:endParaRPr lang="en-US"/>
          </a:p>
        </p:txBody>
      </p:sp>
    </p:spTree>
    <p:extLst>
      <p:ext uri="{BB962C8B-B14F-4D97-AF65-F5344CB8AC3E}">
        <p14:creationId xmlns:p14="http://schemas.microsoft.com/office/powerpoint/2010/main" val="3546273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D5358AC-154D-455F-8995-B401A9463237}" type="datetimeFigureOut">
              <a:rPr lang="en-US"/>
              <a:pPr>
                <a:defRPr/>
              </a:pPr>
              <a:t>1/17/2024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11F7D06-328B-44AA-A1EA-4B02E3FF6E4E}" type="slidenum">
              <a:rPr lang="en-US"/>
              <a:pPr>
                <a:defRPr/>
              </a:pPr>
              <a:t>‹#›</a:t>
            </a:fld>
            <a:endParaRPr lang="en-US"/>
          </a:p>
        </p:txBody>
      </p:sp>
    </p:spTree>
    <p:extLst>
      <p:ext uri="{BB962C8B-B14F-4D97-AF65-F5344CB8AC3E}">
        <p14:creationId xmlns:p14="http://schemas.microsoft.com/office/powerpoint/2010/main" val="1096218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8A32A1B-173A-440C-9965-B7F168000724}" type="datetimeFigureOut">
              <a:rPr lang="en-US"/>
              <a:pPr>
                <a:defRPr/>
              </a:pPr>
              <a:t>1/17/2024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C972FDF-EAB4-4208-AA77-E9FCE8A89890}" type="slidenum">
              <a:rPr lang="en-US"/>
              <a:pPr>
                <a:defRPr/>
              </a:pPr>
              <a:t>‹#›</a:t>
            </a:fld>
            <a:endParaRPr lang="en-US"/>
          </a:p>
        </p:txBody>
      </p:sp>
    </p:spTree>
    <p:extLst>
      <p:ext uri="{BB962C8B-B14F-4D97-AF65-F5344CB8AC3E}">
        <p14:creationId xmlns:p14="http://schemas.microsoft.com/office/powerpoint/2010/main" val="1712079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2947E6C-6B72-4856-B3EB-4D258459E9A7}" type="datetimeFigureOut">
              <a:rPr lang="en-US"/>
              <a:pPr>
                <a:defRPr/>
              </a:pPr>
              <a:t>1/17/2024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6AD735A-9B8F-4E97-A14B-65A1D547AA6B}" type="slidenum">
              <a:rPr lang="en-US"/>
              <a:pPr>
                <a:defRPr/>
              </a:pPr>
              <a:t>‹#›</a:t>
            </a:fld>
            <a:endParaRPr lang="en-US"/>
          </a:p>
        </p:txBody>
      </p:sp>
    </p:spTree>
    <p:extLst>
      <p:ext uri="{BB962C8B-B14F-4D97-AF65-F5344CB8AC3E}">
        <p14:creationId xmlns:p14="http://schemas.microsoft.com/office/powerpoint/2010/main" val="3389480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CF8EE5F-724D-4C2D-A48D-7867A6C8B4F2}" type="datetimeFigureOut">
              <a:rPr lang="en-US"/>
              <a:pPr>
                <a:defRPr/>
              </a:pPr>
              <a:t>1/17/2024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F2FB28-C71B-41D3-A9B1-961FBB25990F}" type="slidenum">
              <a:rPr lang="en-US"/>
              <a:pPr>
                <a:defRPr/>
              </a:pPr>
              <a:t>‹#›</a:t>
            </a:fld>
            <a:endParaRPr lang="en-US"/>
          </a:p>
        </p:txBody>
      </p:sp>
    </p:spTree>
    <p:extLst>
      <p:ext uri="{BB962C8B-B14F-4D97-AF65-F5344CB8AC3E}">
        <p14:creationId xmlns:p14="http://schemas.microsoft.com/office/powerpoint/2010/main" val="350234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584B301-C388-4C97-BB33-60D6D60D95BF}" type="datetimeFigureOut">
              <a:rPr lang="en-US"/>
              <a:pPr>
                <a:defRPr/>
              </a:pPr>
              <a:t>1/17/2024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8BF8E95-C7E4-487B-88F4-BD8B8F27CF0D}" type="slidenum">
              <a:rPr lang="en-US"/>
              <a:pPr>
                <a:defRPr/>
              </a:pPr>
              <a:t>‹#›</a:t>
            </a:fld>
            <a:endParaRPr lang="en-US"/>
          </a:p>
        </p:txBody>
      </p:sp>
    </p:spTree>
    <p:extLst>
      <p:ext uri="{BB962C8B-B14F-4D97-AF65-F5344CB8AC3E}">
        <p14:creationId xmlns:p14="http://schemas.microsoft.com/office/powerpoint/2010/main" val="379677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99971CFF-4A5A-4870-8D89-7C26EFF4969B}" type="datetimeFigureOut">
              <a:rPr lang="en-US"/>
              <a:pPr>
                <a:defRPr/>
              </a:pPr>
              <a:t>1/17/2024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EEA04046-7FE5-4A71-B238-4F44A7FC4AD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mailto:DaAnderson1@cji.in.gov" TargetMode="External"/><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mailto:Dwestrate@cji.in.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3" Type="http://schemas.openxmlformats.org/officeDocument/2006/relationships/hyperlink" Target="mailto:Dwestrate@cji.in.gov" TargetMode="External"/><Relationship Id="rId2" Type="http://schemas.openxmlformats.org/officeDocument/2006/relationships/hyperlink" Target="mailto:DaAnderson1@cji.in.gov"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blue and yellow flag&#10;&#10;Description automatically generated with medium confidence">
            <a:extLst>
              <a:ext uri="{FF2B5EF4-FFF2-40B4-BE49-F238E27FC236}">
                <a16:creationId xmlns:a16="http://schemas.microsoft.com/office/drawing/2014/main" id="{159A52AA-87A6-4ABC-B669-7B8A70B9C6FA}"/>
              </a:ext>
            </a:extLst>
          </p:cNvPr>
          <p:cNvPicPr>
            <a:picLocks noChangeAspect="1"/>
          </p:cNvPicPr>
          <p:nvPr/>
        </p:nvPicPr>
        <p:blipFill rotWithShape="1">
          <a:blip r:embed="rId3">
            <a:duotone>
              <a:schemeClr val="bg2">
                <a:shade val="45000"/>
                <a:satMod val="135000"/>
              </a:schemeClr>
              <a:prstClr val="white"/>
            </a:duotone>
            <a:alphaModFix amt="50000"/>
            <a:extLst>
              <a:ext uri="{28A0092B-C50C-407E-A947-70E740481C1C}">
                <a14:useLocalDpi xmlns:a14="http://schemas.microsoft.com/office/drawing/2010/main" val="0"/>
              </a:ext>
            </a:extLst>
          </a:blip>
          <a:srcRect t="13646" b="2021"/>
          <a:stretch/>
        </p:blipFill>
        <p:spPr>
          <a:xfrm>
            <a:off x="0" y="-1"/>
            <a:ext cx="12192000" cy="6858001"/>
          </a:xfrm>
          <a:prstGeom prst="rect">
            <a:avLst/>
          </a:prstGeom>
        </p:spPr>
      </p:pic>
      <p:sp>
        <p:nvSpPr>
          <p:cNvPr id="20" name="Rectangle 19">
            <a:extLst>
              <a:ext uri="{FF2B5EF4-FFF2-40B4-BE49-F238E27FC236}">
                <a16:creationId xmlns:a16="http://schemas.microsoft.com/office/drawing/2014/main" id="{5BEF8DFD-9612-4D9E-A795-53F4F85AB5E6}"/>
              </a:ext>
            </a:extLst>
          </p:cNvPr>
          <p:cNvSpPr/>
          <p:nvPr/>
        </p:nvSpPr>
        <p:spPr>
          <a:xfrm>
            <a:off x="446530" y="4352199"/>
            <a:ext cx="11298939" cy="2052158"/>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picture containing text&#10;&#10;Description automatically generated">
            <a:extLst>
              <a:ext uri="{FF2B5EF4-FFF2-40B4-BE49-F238E27FC236}">
                <a16:creationId xmlns:a16="http://schemas.microsoft.com/office/drawing/2014/main" id="{A0AB5EB7-50C2-44B9-BCEF-6C8F0ADF34A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3357"/>
          <a:stretch/>
        </p:blipFill>
        <p:spPr>
          <a:xfrm>
            <a:off x="446530" y="581874"/>
            <a:ext cx="11298939" cy="3725081"/>
          </a:xfrm>
          <a:prstGeom prst="rect">
            <a:avLst/>
          </a:prstGeom>
        </p:spPr>
      </p:pic>
      <p:sp>
        <p:nvSpPr>
          <p:cNvPr id="12" name="Title 1">
            <a:extLst>
              <a:ext uri="{FF2B5EF4-FFF2-40B4-BE49-F238E27FC236}">
                <a16:creationId xmlns:a16="http://schemas.microsoft.com/office/drawing/2014/main" id="{3AA83998-4100-45D4-BE03-E0555122000F}"/>
              </a:ext>
            </a:extLst>
          </p:cNvPr>
          <p:cNvSpPr txBox="1">
            <a:spLocks/>
          </p:cNvSpPr>
          <p:nvPr/>
        </p:nvSpPr>
        <p:spPr bwMode="auto">
          <a:xfrm>
            <a:off x="581191" y="4697506"/>
            <a:ext cx="10993549" cy="7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7500"/>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l"/>
            <a:r>
              <a:rPr lang="en-US" sz="3200" dirty="0">
                <a:solidFill>
                  <a:schemeClr val="bg1"/>
                </a:solidFill>
                <a:latin typeface="Franklin Gothic Demi" panose="020B0703020102020204" pitchFamily="34" charset="0"/>
              </a:rPr>
              <a:t>FVPSA 2023-2024 Update to Program Reports</a:t>
            </a:r>
          </a:p>
        </p:txBody>
      </p:sp>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Logo&#10;&#10;Description automatically generated">
            <a:extLst>
              <a:ext uri="{FF2B5EF4-FFF2-40B4-BE49-F238E27FC236}">
                <a16:creationId xmlns:a16="http://schemas.microsoft.com/office/drawing/2014/main" id="{E0B638CC-5163-4A1A-8788-BA33FEBE1F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91190" y="4923921"/>
            <a:ext cx="1167310" cy="81787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EF8DFD-9612-4D9E-A795-53F4F85AB5E6}"/>
              </a:ext>
            </a:extLst>
          </p:cNvPr>
          <p:cNvSpPr/>
          <p:nvPr/>
        </p:nvSpPr>
        <p:spPr>
          <a:xfrm>
            <a:off x="446530" y="4352199"/>
            <a:ext cx="11298939" cy="2052158"/>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A picture containing text&#10;&#10;Description automatically generated">
            <a:extLst>
              <a:ext uri="{FF2B5EF4-FFF2-40B4-BE49-F238E27FC236}">
                <a16:creationId xmlns:a16="http://schemas.microsoft.com/office/drawing/2014/main" id="{A0AB5EB7-50C2-44B9-BCEF-6C8F0ADF34AC}"/>
              </a:ext>
            </a:extLst>
          </p:cNvPr>
          <p:cNvPicPr>
            <a:picLocks noChangeAspect="1"/>
          </p:cNvPicPr>
          <p:nvPr/>
        </p:nvPicPr>
        <p:blipFill rotWithShape="1">
          <a:blip r:embed="rId2" cstate="print">
            <a:duotone>
              <a:schemeClr val="bg2">
                <a:shade val="45000"/>
                <a:satMod val="135000"/>
              </a:schemeClr>
              <a:prstClr val="white"/>
            </a:duotone>
            <a:alphaModFix amt="50000"/>
            <a:extLst>
              <a:ext uri="{28A0092B-C50C-407E-A947-70E740481C1C}">
                <a14:useLocalDpi xmlns:a14="http://schemas.microsoft.com/office/drawing/2010/main" val="0"/>
              </a:ext>
            </a:extLst>
          </a:blip>
          <a:srcRect b="13357"/>
          <a:stretch/>
        </p:blipFill>
        <p:spPr>
          <a:xfrm>
            <a:off x="446530" y="581874"/>
            <a:ext cx="11298939" cy="3725081"/>
          </a:xfrm>
          <a:prstGeom prst="rect">
            <a:avLst/>
          </a:prstGeom>
        </p:spPr>
      </p:pic>
      <p:sp>
        <p:nvSpPr>
          <p:cNvPr id="12" name="Title 1">
            <a:extLst>
              <a:ext uri="{FF2B5EF4-FFF2-40B4-BE49-F238E27FC236}">
                <a16:creationId xmlns:a16="http://schemas.microsoft.com/office/drawing/2014/main" id="{3AA83998-4100-45D4-BE03-E0555122000F}"/>
              </a:ext>
            </a:extLst>
          </p:cNvPr>
          <p:cNvSpPr txBox="1">
            <a:spLocks/>
          </p:cNvSpPr>
          <p:nvPr/>
        </p:nvSpPr>
        <p:spPr bwMode="auto">
          <a:xfrm>
            <a:off x="240790" y="685800"/>
            <a:ext cx="11298939" cy="35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r>
              <a:rPr lang="en-US" sz="3200" dirty="0">
                <a:solidFill>
                  <a:schemeClr val="accent5">
                    <a:lumMod val="50000"/>
                  </a:schemeClr>
                </a:solidFill>
                <a:latin typeface="Franklin Gothic Demi" panose="020B0703020102020204" pitchFamily="34" charset="0"/>
              </a:rPr>
              <a:t>Thank you for joining us today:</a:t>
            </a:r>
          </a:p>
          <a:p>
            <a:endParaRPr lang="en-US" sz="3200" dirty="0">
              <a:solidFill>
                <a:schemeClr val="accent5">
                  <a:lumMod val="50000"/>
                </a:schemeClr>
              </a:solidFill>
              <a:latin typeface="Franklin Gothic Demi" panose="020B0703020102020204" pitchFamily="34" charset="0"/>
            </a:endParaRPr>
          </a:p>
          <a:p>
            <a:r>
              <a:rPr lang="en-US" sz="2000" dirty="0">
                <a:solidFill>
                  <a:schemeClr val="accent5">
                    <a:lumMod val="50000"/>
                  </a:schemeClr>
                </a:solidFill>
                <a:latin typeface="Franklin Gothic Demi" panose="020B0703020102020204" pitchFamily="34" charset="0"/>
              </a:rPr>
              <a:t>Please keep your lines muted during the presentation.</a:t>
            </a:r>
          </a:p>
          <a:p>
            <a:endParaRPr lang="en-US" sz="2000" dirty="0">
              <a:solidFill>
                <a:schemeClr val="accent5">
                  <a:lumMod val="50000"/>
                </a:schemeClr>
              </a:solidFill>
              <a:latin typeface="Franklin Gothic Demi" panose="020B0703020102020204" pitchFamily="34" charset="0"/>
            </a:endParaRPr>
          </a:p>
          <a:p>
            <a:r>
              <a:rPr lang="en-US" sz="2000" dirty="0">
                <a:solidFill>
                  <a:schemeClr val="accent5">
                    <a:lumMod val="50000"/>
                  </a:schemeClr>
                </a:solidFill>
                <a:latin typeface="Franklin Gothic Demi" panose="020B0703020102020204" pitchFamily="34" charset="0"/>
              </a:rPr>
              <a:t>The webinar will be </a:t>
            </a:r>
            <a:r>
              <a:rPr lang="en-US" sz="2000" b="1" dirty="0">
                <a:solidFill>
                  <a:schemeClr val="accent5">
                    <a:lumMod val="50000"/>
                  </a:schemeClr>
                </a:solidFill>
                <a:latin typeface="Franklin Gothic Demi" panose="020B0703020102020204" pitchFamily="34" charset="0"/>
              </a:rPr>
              <a:t>recorded</a:t>
            </a:r>
            <a:r>
              <a:rPr lang="en-US" sz="2000" dirty="0">
                <a:solidFill>
                  <a:schemeClr val="accent5">
                    <a:lumMod val="50000"/>
                  </a:schemeClr>
                </a:solidFill>
                <a:latin typeface="Franklin Gothic Demi" panose="020B0703020102020204" pitchFamily="34" charset="0"/>
              </a:rPr>
              <a:t> and will be posted on ICJI’s website.</a:t>
            </a:r>
          </a:p>
          <a:p>
            <a:endParaRPr lang="en-US" sz="2000" dirty="0">
              <a:solidFill>
                <a:schemeClr val="accent5">
                  <a:lumMod val="50000"/>
                </a:schemeClr>
              </a:solidFill>
              <a:latin typeface="Franklin Gothic Demi" panose="020B0703020102020204" pitchFamily="34" charset="0"/>
            </a:endParaRPr>
          </a:p>
          <a:p>
            <a:r>
              <a:rPr lang="en-US" sz="2000" dirty="0">
                <a:solidFill>
                  <a:schemeClr val="accent5">
                    <a:lumMod val="50000"/>
                  </a:schemeClr>
                </a:solidFill>
                <a:latin typeface="Franklin Gothic Demi" panose="020B0703020102020204" pitchFamily="34" charset="0"/>
              </a:rPr>
              <a:t>Questions and Answers will follow the presentation.</a:t>
            </a:r>
          </a:p>
          <a:p>
            <a:endParaRPr lang="en-US" sz="2000" dirty="0">
              <a:solidFill>
                <a:schemeClr val="accent5">
                  <a:lumMod val="50000"/>
                </a:schemeClr>
              </a:solidFill>
              <a:latin typeface="Franklin Gothic Demi" panose="020B0703020102020204" pitchFamily="34" charset="0"/>
            </a:endParaRPr>
          </a:p>
          <a:p>
            <a:r>
              <a:rPr lang="en-US" sz="2000" dirty="0">
                <a:solidFill>
                  <a:schemeClr val="accent5">
                    <a:lumMod val="50000"/>
                  </a:schemeClr>
                </a:solidFill>
                <a:latin typeface="Franklin Gothic Demi" panose="020B0703020102020204" pitchFamily="34" charset="0"/>
              </a:rPr>
              <a:t>Utilize the chat box during the webinar as this will be monitored during the presentation.</a:t>
            </a:r>
          </a:p>
          <a:p>
            <a:endParaRPr lang="en-US" sz="2000" dirty="0">
              <a:solidFill>
                <a:schemeClr val="accent5">
                  <a:lumMod val="50000"/>
                </a:schemeClr>
              </a:solidFill>
              <a:latin typeface="Franklin Gothic Demi" panose="020B0703020102020204" pitchFamily="34" charset="0"/>
            </a:endParaRPr>
          </a:p>
          <a:p>
            <a:endParaRPr lang="en-US" sz="2000" dirty="0">
              <a:solidFill>
                <a:schemeClr val="accent5">
                  <a:lumMod val="50000"/>
                </a:schemeClr>
              </a:solidFill>
              <a:latin typeface="Franklin Gothic Demi" panose="020B0703020102020204" pitchFamily="34" charset="0"/>
            </a:endParaRPr>
          </a:p>
        </p:txBody>
      </p:sp>
      <p:sp>
        <p:nvSpPr>
          <p:cNvPr id="13" name="Subtitle 2">
            <a:extLst>
              <a:ext uri="{FF2B5EF4-FFF2-40B4-BE49-F238E27FC236}">
                <a16:creationId xmlns:a16="http://schemas.microsoft.com/office/drawing/2014/main" id="{7F613026-91EE-4D09-A190-8B4CA8AFB778}"/>
              </a:ext>
            </a:extLst>
          </p:cNvPr>
          <p:cNvSpPr>
            <a:spLocks noGrp="1"/>
          </p:cNvSpPr>
          <p:nvPr>
            <p:ph type="subTitle" idx="1"/>
          </p:nvPr>
        </p:nvSpPr>
        <p:spPr>
          <a:xfrm>
            <a:off x="548640" y="4456125"/>
            <a:ext cx="5703570" cy="1820001"/>
          </a:xfrm>
        </p:spPr>
        <p:txBody>
          <a:bodyPr>
            <a:normAutofit fontScale="92500" lnSpcReduction="20000"/>
          </a:bodyPr>
          <a:lstStyle/>
          <a:p>
            <a:pPr algn="l"/>
            <a:r>
              <a:rPr lang="en-US" sz="1800" dirty="0">
                <a:solidFill>
                  <a:schemeClr val="bg1"/>
                </a:solidFill>
              </a:rPr>
              <a:t>Contact info:</a:t>
            </a:r>
          </a:p>
          <a:p>
            <a:pPr algn="l"/>
            <a:r>
              <a:rPr lang="en-US" sz="1800" dirty="0">
                <a:solidFill>
                  <a:schemeClr val="bg1"/>
                </a:solidFill>
              </a:rPr>
              <a:t>Dalayna Anderson, Victim Services Program Specialist</a:t>
            </a:r>
          </a:p>
          <a:p>
            <a:pPr algn="l"/>
            <a:r>
              <a:rPr lang="en-US" sz="1800" dirty="0">
                <a:solidFill>
                  <a:schemeClr val="bg1"/>
                </a:solidFill>
                <a:hlinkClick r:id="rId3"/>
              </a:rPr>
              <a:t>DaAnderson1@cji.in.gov</a:t>
            </a:r>
            <a:r>
              <a:rPr lang="en-US" sz="1800" dirty="0">
                <a:solidFill>
                  <a:schemeClr val="bg1"/>
                </a:solidFill>
              </a:rPr>
              <a:t> </a:t>
            </a:r>
          </a:p>
          <a:p>
            <a:pPr algn="l"/>
            <a:endParaRPr lang="en-US" sz="1400" dirty="0">
              <a:solidFill>
                <a:schemeClr val="bg1"/>
              </a:solidFill>
            </a:endParaRPr>
          </a:p>
          <a:p>
            <a:pPr algn="l"/>
            <a:r>
              <a:rPr lang="en-US" sz="1800" dirty="0">
                <a:solidFill>
                  <a:schemeClr val="bg1"/>
                </a:solidFill>
              </a:rPr>
              <a:t>Deirdre Westrate, Victim Services Senior Grant Manager</a:t>
            </a:r>
          </a:p>
          <a:p>
            <a:pPr algn="l"/>
            <a:r>
              <a:rPr lang="en-US" sz="1800" dirty="0">
                <a:solidFill>
                  <a:schemeClr val="bg1"/>
                </a:solidFill>
                <a:hlinkClick r:id="rId4"/>
              </a:rPr>
              <a:t>Dwestrate@cji.in.gov</a:t>
            </a:r>
            <a:endParaRPr lang="en-US" sz="1800" dirty="0">
              <a:solidFill>
                <a:schemeClr val="bg1"/>
              </a:solidFill>
            </a:endParaRPr>
          </a:p>
        </p:txBody>
      </p:sp>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Logo&#10;&#10;Description automatically generated">
            <a:extLst>
              <a:ext uri="{FF2B5EF4-FFF2-40B4-BE49-F238E27FC236}">
                <a16:creationId xmlns:a16="http://schemas.microsoft.com/office/drawing/2014/main" id="{E0B638CC-5163-4A1A-8788-BA33FEBE1F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91190" y="4923921"/>
            <a:ext cx="1167310" cy="817877"/>
          </a:xfrm>
          <a:prstGeom prst="rect">
            <a:avLst/>
          </a:prstGeom>
        </p:spPr>
      </p:pic>
    </p:spTree>
    <p:extLst>
      <p:ext uri="{BB962C8B-B14F-4D97-AF65-F5344CB8AC3E}">
        <p14:creationId xmlns:p14="http://schemas.microsoft.com/office/powerpoint/2010/main" val="2731999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building, outdoor, arch&#10;&#10;Description automatically generated">
            <a:extLst>
              <a:ext uri="{FF2B5EF4-FFF2-40B4-BE49-F238E27FC236}">
                <a16:creationId xmlns:a16="http://schemas.microsoft.com/office/drawing/2014/main" id="{8DAC8D4F-7B23-4340-A2DB-C11F32F1AAC3}"/>
              </a:ext>
            </a:extLst>
          </p:cNvPr>
          <p:cNvPicPr>
            <a:picLocks noChangeAspect="1"/>
          </p:cNvPicPr>
          <p:nvPr/>
        </p:nvPicPr>
        <p:blipFill rotWithShape="1">
          <a:blip r:embed="rId3">
            <a:extLst>
              <a:ext uri="{28A0092B-C50C-407E-A947-70E740481C1C}">
                <a14:useLocalDpi xmlns:a14="http://schemas.microsoft.com/office/drawing/2010/main" val="0"/>
              </a:ext>
            </a:extLst>
          </a:blip>
          <a:srcRect l="20890" b="7196"/>
          <a:stretch/>
        </p:blipFill>
        <p:spPr>
          <a:xfrm>
            <a:off x="4406227" y="1176231"/>
            <a:ext cx="7511761" cy="4956746"/>
          </a:xfrm>
          <a:prstGeom prst="rect">
            <a:avLst/>
          </a:prstGeom>
        </p:spPr>
      </p:pic>
      <p:sp>
        <p:nvSpPr>
          <p:cNvPr id="3" name="TextBox 2">
            <a:extLst>
              <a:ext uri="{FF2B5EF4-FFF2-40B4-BE49-F238E27FC236}">
                <a16:creationId xmlns:a16="http://schemas.microsoft.com/office/drawing/2014/main" id="{43354450-C558-44F5-86B3-1BBDF0CD1DA7}"/>
              </a:ext>
            </a:extLst>
          </p:cNvPr>
          <p:cNvSpPr txBox="1"/>
          <p:nvPr/>
        </p:nvSpPr>
        <p:spPr>
          <a:xfrm>
            <a:off x="446530" y="659011"/>
            <a:ext cx="3698300" cy="5293757"/>
          </a:xfrm>
          <a:prstGeom prst="rect">
            <a:avLst/>
          </a:prstGeom>
          <a:noFill/>
        </p:spPr>
        <p:txBody>
          <a:bodyPr wrap="square" rtlCol="0">
            <a:spAutoFit/>
          </a:bodyPr>
          <a:lstStyle/>
          <a:p>
            <a:pPr marL="342900" indent="-342900">
              <a:buClr>
                <a:schemeClr val="accent5">
                  <a:lumMod val="50000"/>
                </a:schemeClr>
              </a:buClr>
              <a:buFont typeface="Calibri Light" panose="020F0302020204030204" pitchFamily="34" charset="0"/>
              <a:buChar char="»"/>
            </a:pPr>
            <a:endParaRPr lang="en-US" sz="1600" dirty="0">
              <a:solidFill>
                <a:schemeClr val="accent5">
                  <a:lumMod val="50000"/>
                </a:schemeClr>
              </a:solidFill>
              <a:latin typeface="Calibri Light" panose="020F0302020204030204" pitchFamily="34" charset="0"/>
              <a:cs typeface="Calibri Light" panose="020F0302020204030204" pitchFamily="34" charset="0"/>
            </a:endParaRPr>
          </a:p>
          <a:p>
            <a:pPr marL="342900" indent="-342900">
              <a:buClr>
                <a:schemeClr val="accent5">
                  <a:lumMod val="50000"/>
                </a:schemeClr>
              </a:buClr>
              <a:buFont typeface="Calibri Light" panose="020F0302020204030204" pitchFamily="34" charset="0"/>
              <a:buChar char="»"/>
            </a:pPr>
            <a:endParaRPr lang="en-US" sz="1600" b="1" dirty="0">
              <a:solidFill>
                <a:schemeClr val="accent5">
                  <a:lumMod val="50000"/>
                </a:schemeClr>
              </a:solidFill>
              <a:latin typeface="Calibri Light" panose="020F0302020204030204" pitchFamily="34" charset="0"/>
              <a:cs typeface="Calibri Light" panose="020F0302020204030204" pitchFamily="34" charset="0"/>
            </a:endParaRPr>
          </a:p>
          <a:p>
            <a:pPr marL="342900" indent="-342900">
              <a:buClr>
                <a:schemeClr val="accent5">
                  <a:lumMod val="50000"/>
                </a:schemeClr>
              </a:buClr>
              <a:buFont typeface="Calibri Light" panose="020F0302020204030204" pitchFamily="34" charset="0"/>
              <a:buChar char="»"/>
            </a:pPr>
            <a:r>
              <a:rPr lang="en-US" sz="1600" b="1" dirty="0">
                <a:solidFill>
                  <a:schemeClr val="accent5">
                    <a:lumMod val="50000"/>
                  </a:schemeClr>
                </a:solidFill>
                <a:latin typeface="Calibri Light" panose="020F0302020204030204" pitchFamily="34" charset="0"/>
                <a:cs typeface="Calibri Light" panose="020F0302020204030204" pitchFamily="34" charset="0"/>
              </a:rPr>
              <a:t>ICJI has revised and updated the FVPSA Program report, and the revised version will be used for the 2023-2024 grant cycle beginning with Program Report 1.</a:t>
            </a:r>
          </a:p>
          <a:p>
            <a:pPr marL="342900" indent="-342900">
              <a:buClr>
                <a:schemeClr val="accent5">
                  <a:lumMod val="50000"/>
                </a:schemeClr>
              </a:buClr>
              <a:buFont typeface="Calibri Light" panose="020F0302020204030204" pitchFamily="34" charset="0"/>
              <a:buChar char="»"/>
            </a:pPr>
            <a:endParaRPr lang="en-US" sz="1600" b="1" dirty="0">
              <a:solidFill>
                <a:schemeClr val="accent5">
                  <a:lumMod val="50000"/>
                </a:schemeClr>
              </a:solidFill>
              <a:latin typeface="Calibri Light" panose="020F0302020204030204" pitchFamily="34" charset="0"/>
              <a:cs typeface="Calibri Light" panose="020F0302020204030204" pitchFamily="34" charset="0"/>
            </a:endParaRPr>
          </a:p>
          <a:p>
            <a:pPr marL="342900" indent="-342900">
              <a:buClr>
                <a:schemeClr val="accent5">
                  <a:lumMod val="50000"/>
                </a:schemeClr>
              </a:buClr>
              <a:buFont typeface="Calibri Light" panose="020F0302020204030204" pitchFamily="34" charset="0"/>
              <a:buChar char="»"/>
            </a:pPr>
            <a:r>
              <a:rPr lang="en-US" sz="1600" b="1" dirty="0">
                <a:solidFill>
                  <a:schemeClr val="accent5">
                    <a:lumMod val="50000"/>
                  </a:schemeClr>
                </a:solidFill>
                <a:latin typeface="Calibri Light" panose="020F0302020204030204" pitchFamily="34" charset="0"/>
                <a:cs typeface="Calibri Light" panose="020F0302020204030204" pitchFamily="34" charset="0"/>
              </a:rPr>
              <a:t>Updates include:</a:t>
            </a:r>
          </a:p>
          <a:p>
            <a:pPr marL="800100" lvl="1" indent="-342900">
              <a:buClr>
                <a:schemeClr val="accent5">
                  <a:lumMod val="50000"/>
                </a:schemeClr>
              </a:buClr>
              <a:buFont typeface="Calibri Light" panose="020F0302020204030204" pitchFamily="34" charset="0"/>
              <a:buChar char="»"/>
            </a:pPr>
            <a:r>
              <a:rPr lang="en-US" sz="1600" b="1" dirty="0">
                <a:solidFill>
                  <a:schemeClr val="accent5">
                    <a:lumMod val="50000"/>
                  </a:schemeClr>
                </a:solidFill>
                <a:latin typeface="Calibri Light" panose="020F0302020204030204" pitchFamily="34" charset="0"/>
                <a:cs typeface="Calibri Light" panose="020F0302020204030204" pitchFamily="34" charset="0"/>
              </a:rPr>
              <a:t>Responses to many questions will be based on FVPSA &amp; any domestic violence service provided by your agency </a:t>
            </a:r>
            <a:r>
              <a:rPr lang="en-US" b="1" u="sng" dirty="0">
                <a:solidFill>
                  <a:schemeClr val="accent5">
                    <a:lumMod val="50000"/>
                  </a:schemeClr>
                </a:solidFill>
                <a:latin typeface="Calibri Light" panose="020F0302020204030204" pitchFamily="34" charset="0"/>
                <a:cs typeface="Calibri Light" panose="020F0302020204030204" pitchFamily="34" charset="0"/>
              </a:rPr>
              <a:t>REGARDLESS </a:t>
            </a:r>
            <a:r>
              <a:rPr lang="en-US" sz="1600" b="1" dirty="0">
                <a:solidFill>
                  <a:schemeClr val="accent5">
                    <a:lumMod val="50000"/>
                  </a:schemeClr>
                </a:solidFill>
                <a:latin typeface="Calibri Light" panose="020F0302020204030204" pitchFamily="34" charset="0"/>
                <a:cs typeface="Calibri Light" panose="020F0302020204030204" pitchFamily="34" charset="0"/>
              </a:rPr>
              <a:t>of funding source.</a:t>
            </a:r>
          </a:p>
          <a:p>
            <a:pPr marL="800100" lvl="1" indent="-342900">
              <a:buClr>
                <a:schemeClr val="accent5">
                  <a:lumMod val="50000"/>
                </a:schemeClr>
              </a:buClr>
              <a:buFont typeface="Calibri Light" panose="020F0302020204030204" pitchFamily="34" charset="0"/>
              <a:buChar char="»"/>
            </a:pPr>
            <a:endParaRPr lang="en-US" sz="1600" b="1" dirty="0">
              <a:solidFill>
                <a:schemeClr val="accent5">
                  <a:lumMod val="50000"/>
                </a:schemeClr>
              </a:solidFill>
              <a:highlight>
                <a:srgbClr val="FFFF00"/>
              </a:highlight>
              <a:latin typeface="Calibri Light" panose="020F0302020204030204" pitchFamily="34" charset="0"/>
              <a:cs typeface="Calibri Light" panose="020F0302020204030204" pitchFamily="34" charset="0"/>
            </a:endParaRPr>
          </a:p>
          <a:p>
            <a:pPr marL="342900" indent="-342900">
              <a:buClr>
                <a:schemeClr val="accent5">
                  <a:lumMod val="50000"/>
                </a:schemeClr>
              </a:buClr>
              <a:buFont typeface="Calibri Light" panose="020F0302020204030204" pitchFamily="34" charset="0"/>
              <a:buChar char="»"/>
            </a:pPr>
            <a:r>
              <a:rPr lang="en-US" sz="1600" b="1" dirty="0">
                <a:solidFill>
                  <a:schemeClr val="accent5">
                    <a:lumMod val="50000"/>
                  </a:schemeClr>
                </a:solidFill>
                <a:latin typeface="Calibri Light" panose="020F0302020204030204" pitchFamily="34" charset="0"/>
                <a:cs typeface="Calibri Light" panose="020F0302020204030204" pitchFamily="34" charset="0"/>
              </a:rPr>
              <a:t>This webinar is intended to walk through each question on the report to avoid confusion as to whether to report FVPSA only data or general domestic violence data pertaining to your agency.</a:t>
            </a:r>
          </a:p>
        </p:txBody>
      </p:sp>
      <p:sp>
        <p:nvSpPr>
          <p:cNvPr id="12" name="Rectangle 11">
            <a:extLst>
              <a:ext uri="{FF2B5EF4-FFF2-40B4-BE49-F238E27FC236}">
                <a16:creationId xmlns:a16="http://schemas.microsoft.com/office/drawing/2014/main" id="{1712E4D4-FDD3-4B63-A1F1-303C22FF4CA8}"/>
              </a:ext>
            </a:extLst>
          </p:cNvPr>
          <p:cNvSpPr/>
          <p:nvPr/>
        </p:nvSpPr>
        <p:spPr>
          <a:xfrm>
            <a:off x="4246848" y="453642"/>
            <a:ext cx="7534656" cy="81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06BE501-94B9-46CE-9DCB-0FB5C6D9CA6C}"/>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4D574EDA-B3DA-4866-A155-40B0D7355616}"/>
              </a:ext>
            </a:extLst>
          </p:cNvPr>
          <p:cNvSpPr txBox="1">
            <a:spLocks/>
          </p:cNvSpPr>
          <p:nvPr/>
        </p:nvSpPr>
        <p:spPr bwMode="auto">
          <a:xfrm>
            <a:off x="972310" y="448820"/>
            <a:ext cx="7371590" cy="53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7500"/>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l"/>
            <a:r>
              <a:rPr lang="en-US" sz="2400" dirty="0">
                <a:solidFill>
                  <a:schemeClr val="accent5">
                    <a:lumMod val="50000"/>
                  </a:schemeClr>
                </a:solidFill>
                <a:latin typeface="Franklin Gothic Demi" panose="020B0703020102020204" pitchFamily="34" charset="0"/>
              </a:rPr>
              <a:t>Family Violence Prevention and Services Act (FVPSA)</a:t>
            </a:r>
          </a:p>
        </p:txBody>
      </p:sp>
      <p:sp>
        <p:nvSpPr>
          <p:cNvPr id="17" name="Rectangle 16">
            <a:extLst>
              <a:ext uri="{FF2B5EF4-FFF2-40B4-BE49-F238E27FC236}">
                <a16:creationId xmlns:a16="http://schemas.microsoft.com/office/drawing/2014/main" id="{DE9793E0-9858-4A8A-8274-3219497BA590}"/>
              </a:ext>
            </a:extLst>
          </p:cNvPr>
          <p:cNvSpPr/>
          <p:nvPr/>
        </p:nvSpPr>
        <p:spPr>
          <a:xfrm>
            <a:off x="446529" y="6317181"/>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C360B08-618C-4963-8779-E873FA11DAB6}"/>
              </a:ext>
            </a:extLst>
          </p:cNvPr>
          <p:cNvSpPr/>
          <p:nvPr/>
        </p:nvSpPr>
        <p:spPr>
          <a:xfrm>
            <a:off x="4269067" y="6317180"/>
            <a:ext cx="7534656" cy="81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7412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53A0295F-CAF3-44FF-8117-DA99EB9CB452}"/>
              </a:ext>
            </a:extLst>
          </p:cNvPr>
          <p:cNvSpPr txBox="1">
            <a:spLocks/>
          </p:cNvSpPr>
          <p:nvPr/>
        </p:nvSpPr>
        <p:spPr bwMode="auto">
          <a:xfrm>
            <a:off x="446528" y="710319"/>
            <a:ext cx="11298939" cy="65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7500" lnSpcReduction="10000"/>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l"/>
            <a:r>
              <a:rPr lang="en-US" sz="2400" dirty="0">
                <a:solidFill>
                  <a:schemeClr val="accent5">
                    <a:lumMod val="50000"/>
                  </a:schemeClr>
                </a:solidFill>
                <a:latin typeface="Franklin Gothic Demi" panose="020B0703020102020204" pitchFamily="34" charset="0"/>
              </a:rPr>
              <a:t>Questions 1, 2 and 4 are related to your FVPSA program and question 3 is related to ALL FUNDING sources:</a:t>
            </a:r>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5">
            <a:extLst>
              <a:ext uri="{FF2B5EF4-FFF2-40B4-BE49-F238E27FC236}">
                <a16:creationId xmlns:a16="http://schemas.microsoft.com/office/drawing/2014/main" id="{992AF5F1-1BA2-4904-9AEE-0A902DC09E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40500" y="5529858"/>
            <a:ext cx="1144588"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E4F1F815-7025-42C4-8EC4-BD6304E6EFB1}"/>
              </a:ext>
            </a:extLst>
          </p:cNvPr>
          <p:cNvPicPr>
            <a:picLocks noChangeAspect="1"/>
          </p:cNvPicPr>
          <p:nvPr/>
        </p:nvPicPr>
        <p:blipFill>
          <a:blip r:embed="rId4"/>
          <a:stretch>
            <a:fillRect/>
          </a:stretch>
        </p:blipFill>
        <p:spPr>
          <a:xfrm>
            <a:off x="1036361" y="1540270"/>
            <a:ext cx="8582025" cy="4019550"/>
          </a:xfrm>
          <a:prstGeom prst="rect">
            <a:avLst/>
          </a:prstGeom>
        </p:spPr>
      </p:pic>
    </p:spTree>
    <p:extLst>
      <p:ext uri="{BB962C8B-B14F-4D97-AF65-F5344CB8AC3E}">
        <p14:creationId xmlns:p14="http://schemas.microsoft.com/office/powerpoint/2010/main" val="2675393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1A424CE-1205-48F4-A1FE-8FE679AF169A}"/>
              </a:ext>
            </a:extLst>
          </p:cNvPr>
          <p:cNvSpPr txBox="1"/>
          <p:nvPr/>
        </p:nvSpPr>
        <p:spPr>
          <a:xfrm>
            <a:off x="531779" y="2182003"/>
            <a:ext cx="3227738" cy="4401205"/>
          </a:xfrm>
          <a:prstGeom prst="rect">
            <a:avLst/>
          </a:prstGeom>
          <a:noFill/>
        </p:spPr>
        <p:txBody>
          <a:bodyPr wrap="square" rtlCol="0">
            <a:spAutoFit/>
          </a:bodyPr>
          <a:lstStyle/>
          <a:p>
            <a:pPr>
              <a:buClr>
                <a:schemeClr val="accent5">
                  <a:lumMod val="50000"/>
                </a:schemeClr>
              </a:buClr>
            </a:pPr>
            <a:r>
              <a:rPr lang="en-US" sz="2000" dirty="0">
                <a:solidFill>
                  <a:schemeClr val="tx1">
                    <a:lumMod val="85000"/>
                    <a:lumOff val="15000"/>
                  </a:schemeClr>
                </a:solidFill>
                <a:latin typeface="Calibri Light" panose="020F0302020204030204" pitchFamily="34" charset="0"/>
                <a:cs typeface="Calibri Light" panose="020F0302020204030204" pitchFamily="34" charset="0"/>
              </a:rPr>
              <a:t>The first part of this section is for Shelter Services that were provided to </a:t>
            </a:r>
            <a:r>
              <a:rPr lang="en-US" sz="2000" b="1" dirty="0">
                <a:solidFill>
                  <a:schemeClr val="tx1">
                    <a:lumMod val="85000"/>
                    <a:lumOff val="15000"/>
                  </a:schemeClr>
                </a:solidFill>
                <a:latin typeface="Calibri Light" panose="020F0302020204030204" pitchFamily="34" charset="0"/>
                <a:cs typeface="Calibri Light" panose="020F0302020204030204" pitchFamily="34" charset="0"/>
              </a:rPr>
              <a:t>NEW</a:t>
            </a:r>
            <a:r>
              <a:rPr lang="en-US" sz="2000" dirty="0">
                <a:solidFill>
                  <a:schemeClr val="tx1">
                    <a:lumMod val="85000"/>
                    <a:lumOff val="15000"/>
                  </a:schemeClr>
                </a:solidFill>
                <a:latin typeface="Calibri Light" panose="020F0302020204030204" pitchFamily="34" charset="0"/>
                <a:cs typeface="Calibri Light" panose="020F0302020204030204" pitchFamily="34" charset="0"/>
              </a:rPr>
              <a:t> individuals.  </a:t>
            </a:r>
            <a:br>
              <a:rPr lang="en-US" sz="2000" dirty="0">
                <a:solidFill>
                  <a:schemeClr val="tx1">
                    <a:lumMod val="85000"/>
                    <a:lumOff val="15000"/>
                  </a:schemeClr>
                </a:solidFill>
                <a:latin typeface="Calibri Light" panose="020F0302020204030204" pitchFamily="34" charset="0"/>
                <a:cs typeface="Calibri Light" panose="020F0302020204030204" pitchFamily="34" charset="0"/>
              </a:rPr>
            </a:br>
            <a:r>
              <a:rPr lang="en-US" sz="2000" i="1" dirty="0">
                <a:solidFill>
                  <a:schemeClr val="tx1">
                    <a:lumMod val="85000"/>
                    <a:lumOff val="15000"/>
                  </a:schemeClr>
                </a:solidFill>
                <a:latin typeface="Calibri Light" panose="020F0302020204030204" pitchFamily="34" charset="0"/>
                <a:cs typeface="Calibri Light" panose="020F0302020204030204" pitchFamily="34" charset="0"/>
              </a:rPr>
              <a:t>(Note that explanations are included to help you determine shelter services).  </a:t>
            </a:r>
            <a:br>
              <a:rPr lang="en-US" sz="2000" dirty="0">
                <a:solidFill>
                  <a:schemeClr val="tx1">
                    <a:lumMod val="85000"/>
                    <a:lumOff val="15000"/>
                  </a:schemeClr>
                </a:solidFill>
                <a:latin typeface="Calibri Light" panose="020F0302020204030204" pitchFamily="34" charset="0"/>
                <a:cs typeface="Calibri Light" panose="020F0302020204030204" pitchFamily="34" charset="0"/>
              </a:rPr>
            </a:b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r>
              <a:rPr lang="en-US" sz="2000" i="1" dirty="0">
                <a:solidFill>
                  <a:schemeClr val="tx1">
                    <a:lumMod val="85000"/>
                    <a:lumOff val="15000"/>
                  </a:schemeClr>
                </a:solidFill>
                <a:latin typeface="Calibri Light" panose="020F0302020204030204" pitchFamily="34" charset="0"/>
                <a:cs typeface="Calibri Light" panose="020F0302020204030204" pitchFamily="34" charset="0"/>
              </a:rPr>
              <a:t>*If you receive DVPT, do not complete this table. This information will be entered into your DVPT report for this period. </a:t>
            </a:r>
          </a:p>
          <a:p>
            <a:pPr>
              <a:buClr>
                <a:schemeClr val="accent5">
                  <a:lumMod val="50000"/>
                </a:schemeClr>
              </a:buClr>
            </a:pPr>
            <a:endParaRPr lang="en-US" sz="2000" i="1"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p:txBody>
      </p:sp>
      <p:sp>
        <p:nvSpPr>
          <p:cNvPr id="15" name="Title 1">
            <a:extLst>
              <a:ext uri="{FF2B5EF4-FFF2-40B4-BE49-F238E27FC236}">
                <a16:creationId xmlns:a16="http://schemas.microsoft.com/office/drawing/2014/main" id="{53A0295F-CAF3-44FF-8117-DA99EB9CB452}"/>
              </a:ext>
            </a:extLst>
          </p:cNvPr>
          <p:cNvSpPr txBox="1">
            <a:spLocks/>
          </p:cNvSpPr>
          <p:nvPr/>
        </p:nvSpPr>
        <p:spPr bwMode="auto">
          <a:xfrm>
            <a:off x="406908" y="560663"/>
            <a:ext cx="11298939" cy="65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7500"/>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l"/>
            <a:r>
              <a:rPr lang="en-US" sz="2400" b="1" dirty="0">
                <a:solidFill>
                  <a:schemeClr val="accent5">
                    <a:lumMod val="50000"/>
                  </a:schemeClr>
                </a:solidFill>
                <a:latin typeface="Franklin Gothic Demi" panose="020B0703020102020204" pitchFamily="34" charset="0"/>
              </a:rPr>
              <a:t>Individuals Served</a:t>
            </a:r>
            <a:endParaRPr lang="en-US" sz="2400" dirty="0">
              <a:solidFill>
                <a:schemeClr val="accent5">
                  <a:lumMod val="50000"/>
                </a:schemeClr>
              </a:solidFill>
              <a:latin typeface="Franklin Gothic Demi" panose="020B0703020102020204" pitchFamily="34" charset="0"/>
            </a:endParaRPr>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5">
            <a:extLst>
              <a:ext uri="{FF2B5EF4-FFF2-40B4-BE49-F238E27FC236}">
                <a16:creationId xmlns:a16="http://schemas.microsoft.com/office/drawing/2014/main" id="{992AF5F1-1BA2-4904-9AEE-0A902DC09EF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40500" y="5529858"/>
            <a:ext cx="1144588"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D7A4A840-1942-4EE5-9F65-D464C929C9D7}"/>
              </a:ext>
            </a:extLst>
          </p:cNvPr>
          <p:cNvPicPr>
            <a:picLocks noChangeAspect="1"/>
          </p:cNvPicPr>
          <p:nvPr/>
        </p:nvPicPr>
        <p:blipFill>
          <a:blip r:embed="rId3"/>
          <a:stretch>
            <a:fillRect/>
          </a:stretch>
        </p:blipFill>
        <p:spPr>
          <a:xfrm>
            <a:off x="3967608" y="1529761"/>
            <a:ext cx="7692613" cy="3932805"/>
          </a:xfrm>
          <a:prstGeom prst="rect">
            <a:avLst/>
          </a:prstGeom>
        </p:spPr>
      </p:pic>
    </p:spTree>
    <p:extLst>
      <p:ext uri="{BB962C8B-B14F-4D97-AF65-F5344CB8AC3E}">
        <p14:creationId xmlns:p14="http://schemas.microsoft.com/office/powerpoint/2010/main" val="3693791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1A424CE-1205-48F4-A1FE-8FE679AF169A}"/>
              </a:ext>
            </a:extLst>
          </p:cNvPr>
          <p:cNvSpPr txBox="1"/>
          <p:nvPr/>
        </p:nvSpPr>
        <p:spPr>
          <a:xfrm>
            <a:off x="195893" y="1240958"/>
            <a:ext cx="10681015" cy="1323439"/>
          </a:xfrm>
          <a:prstGeom prst="rect">
            <a:avLst/>
          </a:prstGeom>
          <a:noFill/>
        </p:spPr>
        <p:txBody>
          <a:bodyPr wrap="square" rtlCol="0">
            <a:spAutoFit/>
          </a:bodyPr>
          <a:lstStyle/>
          <a:p>
            <a:pPr>
              <a:buClr>
                <a:schemeClr val="accent5">
                  <a:lumMod val="50000"/>
                </a:schemeClr>
              </a:buClr>
            </a:pPr>
            <a:br>
              <a:rPr lang="en-US" sz="2000" dirty="0">
                <a:solidFill>
                  <a:schemeClr val="tx1">
                    <a:lumMod val="85000"/>
                    <a:lumOff val="15000"/>
                  </a:schemeClr>
                </a:solidFill>
                <a:latin typeface="Calibri Light" panose="020F0302020204030204" pitchFamily="34" charset="0"/>
                <a:cs typeface="Calibri Light" panose="020F0302020204030204" pitchFamily="34" charset="0"/>
              </a:rPr>
            </a:b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b="1"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p:txBody>
      </p:sp>
      <p:sp>
        <p:nvSpPr>
          <p:cNvPr id="15" name="Title 1">
            <a:extLst>
              <a:ext uri="{FF2B5EF4-FFF2-40B4-BE49-F238E27FC236}">
                <a16:creationId xmlns:a16="http://schemas.microsoft.com/office/drawing/2014/main" id="{53A0295F-CAF3-44FF-8117-DA99EB9CB452}"/>
              </a:ext>
            </a:extLst>
          </p:cNvPr>
          <p:cNvSpPr txBox="1">
            <a:spLocks/>
          </p:cNvSpPr>
          <p:nvPr/>
        </p:nvSpPr>
        <p:spPr bwMode="auto">
          <a:xfrm>
            <a:off x="406908" y="560663"/>
            <a:ext cx="11298939" cy="65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7500"/>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l"/>
            <a:r>
              <a:rPr lang="en-US" sz="2400" dirty="0">
                <a:solidFill>
                  <a:schemeClr val="accent5">
                    <a:lumMod val="50000"/>
                  </a:schemeClr>
                </a:solidFill>
                <a:latin typeface="Franklin Gothic Demi" panose="020B0703020102020204" pitchFamily="34" charset="0"/>
              </a:rPr>
              <a:t>Non-Shelter Services Individuals Served</a:t>
            </a:r>
            <a:r>
              <a:rPr lang="en-US" sz="2400" b="1" dirty="0">
                <a:solidFill>
                  <a:schemeClr val="accent5">
                    <a:lumMod val="50000"/>
                  </a:schemeClr>
                </a:solidFill>
                <a:latin typeface="Franklin Gothic Demi" panose="020B0703020102020204" pitchFamily="34" charset="0"/>
              </a:rPr>
              <a:t>:</a:t>
            </a:r>
            <a:endParaRPr lang="en-US" sz="2400" dirty="0">
              <a:solidFill>
                <a:schemeClr val="accent5">
                  <a:lumMod val="50000"/>
                </a:schemeClr>
              </a:solidFill>
              <a:latin typeface="Franklin Gothic Demi" panose="020B0703020102020204" pitchFamily="34" charset="0"/>
            </a:endParaRPr>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FA5EA84-E1A2-3722-4172-A433E92263A4}"/>
              </a:ext>
            </a:extLst>
          </p:cNvPr>
          <p:cNvSpPr txBox="1"/>
          <p:nvPr/>
        </p:nvSpPr>
        <p:spPr>
          <a:xfrm>
            <a:off x="406908" y="1643395"/>
            <a:ext cx="11338559" cy="2123658"/>
          </a:xfrm>
          <a:prstGeom prst="rect">
            <a:avLst/>
          </a:prstGeom>
          <a:noFill/>
        </p:spPr>
        <p:txBody>
          <a:bodyPr wrap="square">
            <a:spAutoFit/>
          </a:bodyPr>
          <a:lstStyle/>
          <a:p>
            <a:pPr>
              <a:buClr>
                <a:schemeClr val="accent5">
                  <a:lumMod val="50000"/>
                </a:schemeClr>
              </a:buClr>
            </a:pPr>
            <a:r>
              <a:rPr lang="en-US" sz="2400" dirty="0">
                <a:solidFill>
                  <a:schemeClr val="tx1">
                    <a:lumMod val="85000"/>
                    <a:lumOff val="15000"/>
                  </a:schemeClr>
                </a:solidFill>
                <a:latin typeface="Calibri Light" panose="020F0302020204030204" pitchFamily="34" charset="0"/>
                <a:cs typeface="Calibri Light" panose="020F0302020204030204" pitchFamily="34" charset="0"/>
              </a:rPr>
              <a:t>The second part is for </a:t>
            </a:r>
            <a:r>
              <a:rPr lang="en-US" sz="2400" b="1" dirty="0">
                <a:solidFill>
                  <a:schemeClr val="tx1">
                    <a:lumMod val="85000"/>
                    <a:lumOff val="15000"/>
                  </a:schemeClr>
                </a:solidFill>
                <a:latin typeface="Calibri Light" panose="020F0302020204030204" pitchFamily="34" charset="0"/>
                <a:cs typeface="Calibri Light" panose="020F0302020204030204" pitchFamily="34" charset="0"/>
              </a:rPr>
              <a:t>NON-SHELTER SERVICES</a:t>
            </a:r>
            <a:r>
              <a:rPr lang="en-US" sz="2400" dirty="0">
                <a:solidFill>
                  <a:schemeClr val="tx1">
                    <a:lumMod val="85000"/>
                    <a:lumOff val="15000"/>
                  </a:schemeClr>
                </a:solidFill>
                <a:latin typeface="Calibri Light" panose="020F0302020204030204" pitchFamily="34" charset="0"/>
                <a:cs typeface="Calibri Light" panose="020F0302020204030204" pitchFamily="34" charset="0"/>
              </a:rPr>
              <a:t> that were provided to </a:t>
            </a:r>
            <a:r>
              <a:rPr lang="en-US" sz="2400" b="1" dirty="0">
                <a:solidFill>
                  <a:schemeClr val="tx1">
                    <a:lumMod val="85000"/>
                    <a:lumOff val="15000"/>
                  </a:schemeClr>
                </a:solidFill>
                <a:latin typeface="Calibri Light" panose="020F0302020204030204" pitchFamily="34" charset="0"/>
                <a:cs typeface="Calibri Light" panose="020F0302020204030204" pitchFamily="34" charset="0"/>
              </a:rPr>
              <a:t>NEW</a:t>
            </a:r>
            <a:r>
              <a:rPr lang="en-US" sz="2400" dirty="0">
                <a:solidFill>
                  <a:schemeClr val="tx1">
                    <a:lumMod val="85000"/>
                    <a:lumOff val="15000"/>
                  </a:schemeClr>
                </a:solidFill>
                <a:latin typeface="Calibri Light" panose="020F0302020204030204" pitchFamily="34" charset="0"/>
                <a:cs typeface="Calibri Light" panose="020F0302020204030204" pitchFamily="34" charset="0"/>
              </a:rPr>
              <a:t> domestic violence victims seen for the first time during this reporting period who received non-shelter services</a:t>
            </a:r>
            <a:br>
              <a:rPr lang="en-US" sz="2400" dirty="0">
                <a:solidFill>
                  <a:schemeClr val="tx1">
                    <a:lumMod val="85000"/>
                    <a:lumOff val="15000"/>
                  </a:schemeClr>
                </a:solidFill>
                <a:latin typeface="Calibri Light" panose="020F0302020204030204" pitchFamily="34" charset="0"/>
                <a:cs typeface="Calibri Light" panose="020F0302020204030204" pitchFamily="34" charset="0"/>
              </a:rPr>
            </a:br>
            <a:endParaRPr lang="en-US" sz="24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i="1"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1800" b="1" dirty="0">
              <a:solidFill>
                <a:schemeClr val="tx1">
                  <a:lumMod val="85000"/>
                  <a:lumOff val="15000"/>
                </a:schemeClr>
              </a:solidFill>
              <a:latin typeface="Calibri Light" panose="020F0302020204030204" pitchFamily="34" charset="0"/>
              <a:cs typeface="Calibri Light" panose="020F0302020204030204" pitchFamily="34" charset="0"/>
            </a:endParaRPr>
          </a:p>
        </p:txBody>
      </p:sp>
      <p:pic>
        <p:nvPicPr>
          <p:cNvPr id="9" name="Picture 8">
            <a:extLst>
              <a:ext uri="{FF2B5EF4-FFF2-40B4-BE49-F238E27FC236}">
                <a16:creationId xmlns:a16="http://schemas.microsoft.com/office/drawing/2014/main" id="{A9655406-0114-F786-86B4-1A761B577CB4}"/>
              </a:ext>
            </a:extLst>
          </p:cNvPr>
          <p:cNvPicPr>
            <a:picLocks noChangeAspect="1"/>
          </p:cNvPicPr>
          <p:nvPr/>
        </p:nvPicPr>
        <p:blipFill>
          <a:blip r:embed="rId2"/>
          <a:stretch>
            <a:fillRect/>
          </a:stretch>
        </p:blipFill>
        <p:spPr>
          <a:xfrm>
            <a:off x="0" y="3429000"/>
            <a:ext cx="11631033" cy="1242047"/>
          </a:xfrm>
          <a:prstGeom prst="rect">
            <a:avLst/>
          </a:prstGeom>
        </p:spPr>
      </p:pic>
      <p:sp>
        <p:nvSpPr>
          <p:cNvPr id="2" name="TextBox 1">
            <a:extLst>
              <a:ext uri="{FF2B5EF4-FFF2-40B4-BE49-F238E27FC236}">
                <a16:creationId xmlns:a16="http://schemas.microsoft.com/office/drawing/2014/main" id="{67E69FD8-3889-E8BF-4E6D-A242E00B069B}"/>
              </a:ext>
            </a:extLst>
          </p:cNvPr>
          <p:cNvSpPr txBox="1"/>
          <p:nvPr/>
        </p:nvSpPr>
        <p:spPr>
          <a:xfrm>
            <a:off x="774486" y="4878378"/>
            <a:ext cx="9523828" cy="738664"/>
          </a:xfrm>
          <a:prstGeom prst="rect">
            <a:avLst/>
          </a:prstGeom>
          <a:noFill/>
        </p:spPr>
        <p:txBody>
          <a:bodyPr wrap="square" rtlCol="0">
            <a:spAutoFit/>
          </a:bodyPr>
          <a:lstStyle/>
          <a:p>
            <a:r>
              <a:rPr lang="en-US" sz="2400" i="1" dirty="0">
                <a:solidFill>
                  <a:schemeClr val="tx1">
                    <a:lumMod val="85000"/>
                    <a:lumOff val="15000"/>
                  </a:schemeClr>
                </a:solidFill>
                <a:latin typeface="Calibri Light" panose="020F0302020204030204" pitchFamily="34" charset="0"/>
                <a:cs typeface="Calibri Light" panose="020F0302020204030204" pitchFamily="34" charset="0"/>
              </a:rPr>
              <a:t>*If you receive DVPT, do not complete this table.. </a:t>
            </a:r>
          </a:p>
          <a:p>
            <a:endParaRPr lang="en-US" dirty="0"/>
          </a:p>
        </p:txBody>
      </p:sp>
    </p:spTree>
    <p:extLst>
      <p:ext uri="{BB962C8B-B14F-4D97-AF65-F5344CB8AC3E}">
        <p14:creationId xmlns:p14="http://schemas.microsoft.com/office/powerpoint/2010/main" val="369488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55713-BC23-AC3A-D27F-1201F735BCE0}"/>
              </a:ext>
            </a:extLst>
          </p:cNvPr>
          <p:cNvSpPr>
            <a:spLocks noGrp="1"/>
          </p:cNvSpPr>
          <p:nvPr>
            <p:ph type="title"/>
          </p:nvPr>
        </p:nvSpPr>
        <p:spPr/>
        <p:txBody>
          <a:bodyPr/>
          <a:lstStyle/>
          <a:p>
            <a:r>
              <a:rPr lang="en-US" sz="2300" dirty="0">
                <a:solidFill>
                  <a:schemeClr val="accent5">
                    <a:lumMod val="50000"/>
                  </a:schemeClr>
                </a:solidFill>
                <a:latin typeface="Franklin Gothic Demi" panose="020B0703020102020204" pitchFamily="34" charset="0"/>
              </a:rPr>
              <a:t>DEMOGRAPHICS </a:t>
            </a:r>
            <a:r>
              <a:rPr lang="en-US" sz="1600" dirty="0">
                <a:solidFill>
                  <a:schemeClr val="accent5">
                    <a:lumMod val="50000"/>
                  </a:schemeClr>
                </a:solidFill>
              </a:rPr>
              <a:t> information should only be reported on NEW individuals being seen for the first time this grant period and should include </a:t>
            </a:r>
            <a:r>
              <a:rPr lang="en-US" sz="1600" b="1" dirty="0">
                <a:solidFill>
                  <a:schemeClr val="accent5">
                    <a:lumMod val="50000"/>
                  </a:schemeClr>
                </a:solidFill>
              </a:rPr>
              <a:t>both shelter and non-shelter</a:t>
            </a:r>
            <a:r>
              <a:rPr lang="en-US" sz="1600" dirty="0">
                <a:solidFill>
                  <a:schemeClr val="accent5">
                    <a:lumMod val="50000"/>
                  </a:schemeClr>
                </a:solidFill>
              </a:rPr>
              <a:t>.</a:t>
            </a:r>
          </a:p>
        </p:txBody>
      </p:sp>
      <p:sp>
        <p:nvSpPr>
          <p:cNvPr id="13" name="Content Placeholder 12">
            <a:extLst>
              <a:ext uri="{FF2B5EF4-FFF2-40B4-BE49-F238E27FC236}">
                <a16:creationId xmlns:a16="http://schemas.microsoft.com/office/drawing/2014/main" id="{AE849D1D-81D2-BC79-B2BA-FB83BAC31613}"/>
              </a:ext>
            </a:extLst>
          </p:cNvPr>
          <p:cNvSpPr>
            <a:spLocks noGrp="1"/>
          </p:cNvSpPr>
          <p:nvPr>
            <p:ph sz="half" idx="2"/>
          </p:nvPr>
        </p:nvSpPr>
        <p:spPr>
          <a:xfrm>
            <a:off x="5695308" y="1410534"/>
            <a:ext cx="5181600" cy="4351338"/>
          </a:xfrm>
        </p:spPr>
        <p:txBody>
          <a:bodyPr/>
          <a:lstStyle/>
          <a:p>
            <a:r>
              <a:rPr lang="en-US" sz="2000" dirty="0">
                <a:solidFill>
                  <a:schemeClr val="accent5">
                    <a:lumMod val="50000"/>
                  </a:schemeClr>
                </a:solidFill>
              </a:rPr>
              <a:t>Report race and/or ethnicity of the Individuals served, including children and youth. </a:t>
            </a:r>
          </a:p>
          <a:p>
            <a:r>
              <a:rPr lang="en-US" sz="2000" dirty="0">
                <a:solidFill>
                  <a:schemeClr val="accent5">
                    <a:lumMod val="50000"/>
                  </a:schemeClr>
                </a:solidFill>
              </a:rPr>
              <a:t>Clients may self-identify in more than one category. </a:t>
            </a:r>
          </a:p>
          <a:p>
            <a:r>
              <a:rPr lang="en-US" sz="2000" dirty="0">
                <a:solidFill>
                  <a:schemeClr val="accent5">
                    <a:lumMod val="50000"/>
                  </a:schemeClr>
                </a:solidFill>
              </a:rPr>
              <a:t>Include both Shelter and Non-Shelter Individuals.</a:t>
            </a:r>
          </a:p>
        </p:txBody>
      </p:sp>
      <p:pic>
        <p:nvPicPr>
          <p:cNvPr id="6" name="Picture 5">
            <a:extLst>
              <a:ext uri="{FF2B5EF4-FFF2-40B4-BE49-F238E27FC236}">
                <a16:creationId xmlns:a16="http://schemas.microsoft.com/office/drawing/2014/main" id="{C92A40A1-C4DD-AA86-37CF-537CCAEC32F3}"/>
              </a:ext>
            </a:extLst>
          </p:cNvPr>
          <p:cNvPicPr>
            <a:picLocks noChangeAspect="1"/>
          </p:cNvPicPr>
          <p:nvPr/>
        </p:nvPicPr>
        <p:blipFill>
          <a:blip r:embed="rId2"/>
          <a:stretch>
            <a:fillRect/>
          </a:stretch>
        </p:blipFill>
        <p:spPr>
          <a:xfrm>
            <a:off x="992945" y="2003277"/>
            <a:ext cx="3735121" cy="2870660"/>
          </a:xfrm>
          <a:prstGeom prst="rect">
            <a:avLst/>
          </a:prstGeom>
        </p:spPr>
      </p:pic>
      <p:pic>
        <p:nvPicPr>
          <p:cNvPr id="8" name="Picture 7">
            <a:extLst>
              <a:ext uri="{FF2B5EF4-FFF2-40B4-BE49-F238E27FC236}">
                <a16:creationId xmlns:a16="http://schemas.microsoft.com/office/drawing/2014/main" id="{0833D2AE-2C74-BBCE-F15E-524071DD867C}"/>
              </a:ext>
            </a:extLst>
          </p:cNvPr>
          <p:cNvPicPr>
            <a:picLocks noChangeAspect="1"/>
          </p:cNvPicPr>
          <p:nvPr/>
        </p:nvPicPr>
        <p:blipFill>
          <a:blip r:embed="rId3"/>
          <a:stretch>
            <a:fillRect/>
          </a:stretch>
        </p:blipFill>
        <p:spPr>
          <a:xfrm>
            <a:off x="5852360" y="3429000"/>
            <a:ext cx="5024548" cy="2855277"/>
          </a:xfrm>
          <a:prstGeom prst="rect">
            <a:avLst/>
          </a:prstGeom>
        </p:spPr>
      </p:pic>
      <p:sp>
        <p:nvSpPr>
          <p:cNvPr id="3" name="TextBox 2">
            <a:extLst>
              <a:ext uri="{FF2B5EF4-FFF2-40B4-BE49-F238E27FC236}">
                <a16:creationId xmlns:a16="http://schemas.microsoft.com/office/drawing/2014/main" id="{F5F5A2A2-A791-CA5E-4FB5-8D3DB60C371E}"/>
              </a:ext>
            </a:extLst>
          </p:cNvPr>
          <p:cNvSpPr txBox="1"/>
          <p:nvPr/>
        </p:nvSpPr>
        <p:spPr>
          <a:xfrm>
            <a:off x="348231" y="5192733"/>
            <a:ext cx="5024548" cy="1107996"/>
          </a:xfrm>
          <a:prstGeom prst="rect">
            <a:avLst/>
          </a:prstGeom>
          <a:noFill/>
        </p:spPr>
        <p:txBody>
          <a:bodyPr wrap="square" rtlCol="0">
            <a:spAutoFit/>
          </a:bodyPr>
          <a:lstStyle/>
          <a:p>
            <a:r>
              <a:rPr lang="en-US" sz="2400" i="1" dirty="0">
                <a:solidFill>
                  <a:schemeClr val="tx1">
                    <a:lumMod val="85000"/>
                    <a:lumOff val="15000"/>
                  </a:schemeClr>
                </a:solidFill>
                <a:latin typeface="Calibri Light" panose="020F0302020204030204" pitchFamily="34" charset="0"/>
                <a:cs typeface="Calibri Light" panose="020F0302020204030204" pitchFamily="34" charset="0"/>
              </a:rPr>
              <a:t>*If you receive DVPT, do not complete these tables. </a:t>
            </a:r>
          </a:p>
          <a:p>
            <a:endParaRPr lang="en-US" dirty="0"/>
          </a:p>
        </p:txBody>
      </p:sp>
    </p:spTree>
    <p:extLst>
      <p:ext uri="{BB962C8B-B14F-4D97-AF65-F5344CB8AC3E}">
        <p14:creationId xmlns:p14="http://schemas.microsoft.com/office/powerpoint/2010/main" val="1493618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1A424CE-1205-48F4-A1FE-8FE679AF169A}"/>
              </a:ext>
            </a:extLst>
          </p:cNvPr>
          <p:cNvSpPr txBox="1"/>
          <p:nvPr/>
        </p:nvSpPr>
        <p:spPr>
          <a:xfrm>
            <a:off x="195893" y="1240958"/>
            <a:ext cx="10681015" cy="1323439"/>
          </a:xfrm>
          <a:prstGeom prst="rect">
            <a:avLst/>
          </a:prstGeom>
          <a:noFill/>
        </p:spPr>
        <p:txBody>
          <a:bodyPr wrap="square" rtlCol="0">
            <a:spAutoFit/>
          </a:bodyPr>
          <a:lstStyle/>
          <a:p>
            <a:pPr>
              <a:buClr>
                <a:schemeClr val="accent5">
                  <a:lumMod val="50000"/>
                </a:schemeClr>
              </a:buClr>
            </a:pPr>
            <a:br>
              <a:rPr lang="en-US" sz="2000" dirty="0">
                <a:solidFill>
                  <a:schemeClr val="tx1">
                    <a:lumMod val="85000"/>
                    <a:lumOff val="15000"/>
                  </a:schemeClr>
                </a:solidFill>
                <a:latin typeface="Calibri Light" panose="020F0302020204030204" pitchFamily="34" charset="0"/>
                <a:cs typeface="Calibri Light" panose="020F0302020204030204" pitchFamily="34" charset="0"/>
              </a:rPr>
            </a:b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b="1"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55713-BC23-AC3A-D27F-1201F735BCE0}"/>
              </a:ext>
            </a:extLst>
          </p:cNvPr>
          <p:cNvSpPr>
            <a:spLocks noGrp="1"/>
          </p:cNvSpPr>
          <p:nvPr>
            <p:ph type="title"/>
          </p:nvPr>
        </p:nvSpPr>
        <p:spPr/>
        <p:txBody>
          <a:bodyPr/>
          <a:lstStyle/>
          <a:p>
            <a:pPr algn="ctr"/>
            <a:r>
              <a:rPr lang="en-US" sz="2300" dirty="0">
                <a:solidFill>
                  <a:schemeClr val="accent5">
                    <a:lumMod val="50000"/>
                  </a:schemeClr>
                </a:solidFill>
                <a:latin typeface="Franklin Gothic Demi" panose="020B0703020102020204" pitchFamily="34" charset="0"/>
              </a:rPr>
              <a:t>OTHER DEMOGRAPHIC INFORMATION</a:t>
            </a:r>
            <a:br>
              <a:rPr lang="en-US" sz="2300" dirty="0">
                <a:solidFill>
                  <a:schemeClr val="accent5">
                    <a:lumMod val="50000"/>
                  </a:schemeClr>
                </a:solidFill>
                <a:latin typeface="Franklin Gothic Demi" panose="020B0703020102020204" pitchFamily="34" charset="0"/>
              </a:rPr>
            </a:br>
            <a:r>
              <a:rPr lang="en-US" sz="2300" dirty="0">
                <a:solidFill>
                  <a:schemeClr val="accent5">
                    <a:lumMod val="50000"/>
                  </a:schemeClr>
                </a:solidFill>
                <a:latin typeface="Franklin Gothic Demi" panose="020B0703020102020204" pitchFamily="34" charset="0"/>
              </a:rPr>
              <a:t>for the NEW individuals reported above for shelter and non-shelter services.</a:t>
            </a:r>
          </a:p>
        </p:txBody>
      </p:sp>
      <p:sp>
        <p:nvSpPr>
          <p:cNvPr id="6" name="Content Placeholder 5">
            <a:extLst>
              <a:ext uri="{FF2B5EF4-FFF2-40B4-BE49-F238E27FC236}">
                <a16:creationId xmlns:a16="http://schemas.microsoft.com/office/drawing/2014/main" id="{9729FE26-DB1D-6542-6DAC-3A2F0CE76C47}"/>
              </a:ext>
            </a:extLst>
          </p:cNvPr>
          <p:cNvSpPr>
            <a:spLocks noGrp="1"/>
          </p:cNvSpPr>
          <p:nvPr>
            <p:ph sz="half" idx="1"/>
          </p:nvPr>
        </p:nvSpPr>
        <p:spPr/>
        <p:txBody>
          <a:bodyPr/>
          <a:lstStyle/>
          <a:p>
            <a:pPr marL="342900" indent="-342900">
              <a:buClr>
                <a:schemeClr val="accent5">
                  <a:lumMod val="50000"/>
                </a:schemeClr>
              </a:buClr>
              <a:buFont typeface="+mj-lt"/>
              <a:buAutoNum type="arabicPeriod"/>
            </a:pPr>
            <a:r>
              <a:rPr lang="en-US" sz="2000" b="1" dirty="0">
                <a:solidFill>
                  <a:schemeClr val="accent5">
                    <a:lumMod val="50000"/>
                  </a:schemeClr>
                </a:solidFill>
                <a:latin typeface="Calibri Light" panose="020F0302020204030204" pitchFamily="34" charset="0"/>
                <a:cs typeface="Calibri Light" panose="020F0302020204030204" pitchFamily="34" charset="0"/>
              </a:rPr>
              <a:t>Number </a:t>
            </a:r>
            <a:r>
              <a:rPr lang="en-US" sz="2000" dirty="0">
                <a:solidFill>
                  <a:schemeClr val="accent5">
                    <a:lumMod val="50000"/>
                  </a:schemeClr>
                </a:solidFill>
                <a:latin typeface="Calibri Light" panose="020F0302020204030204" pitchFamily="34" charset="0"/>
                <a:cs typeface="Calibri Light" panose="020F0302020204030204" pitchFamily="34" charset="0"/>
              </a:rPr>
              <a:t>of individuals needing </a:t>
            </a:r>
            <a:r>
              <a:rPr lang="en-US" sz="2000" b="1" dirty="0">
                <a:solidFill>
                  <a:schemeClr val="accent5">
                    <a:lumMod val="50000"/>
                  </a:schemeClr>
                </a:solidFill>
                <a:latin typeface="Calibri Light" panose="020F0302020204030204" pitchFamily="34" charset="0"/>
                <a:cs typeface="Calibri Light" panose="020F0302020204030204" pitchFamily="34" charset="0"/>
              </a:rPr>
              <a:t>language services</a:t>
            </a:r>
            <a:r>
              <a:rPr lang="en-US" sz="2000" dirty="0">
                <a:solidFill>
                  <a:schemeClr val="accent5">
                    <a:lumMod val="50000"/>
                  </a:schemeClr>
                </a:solidFill>
                <a:latin typeface="Calibri Light" panose="020F0302020204030204" pitchFamily="34" charset="0"/>
                <a:cs typeface="Calibri Light" panose="020F0302020204030204" pitchFamily="34" charset="0"/>
              </a:rPr>
              <a:t>, such as interpretation.</a:t>
            </a:r>
            <a:br>
              <a:rPr lang="en-US" sz="2000" dirty="0">
                <a:solidFill>
                  <a:schemeClr val="accent5">
                    <a:lumMod val="50000"/>
                  </a:schemeClr>
                </a:solidFill>
                <a:latin typeface="Calibri Light" panose="020F0302020204030204" pitchFamily="34" charset="0"/>
                <a:cs typeface="Calibri Light" panose="020F0302020204030204" pitchFamily="34" charset="0"/>
              </a:rPr>
            </a:br>
            <a:br>
              <a:rPr lang="en-US" sz="2000" dirty="0">
                <a:solidFill>
                  <a:schemeClr val="accent5">
                    <a:lumMod val="50000"/>
                  </a:schemeClr>
                </a:solidFill>
                <a:latin typeface="Calibri Light" panose="020F0302020204030204" pitchFamily="34" charset="0"/>
                <a:cs typeface="Calibri Light" panose="020F0302020204030204" pitchFamily="34" charset="0"/>
              </a:rPr>
            </a:br>
            <a:endParaRPr lang="en-US" sz="2000" dirty="0">
              <a:solidFill>
                <a:schemeClr val="accent5">
                  <a:lumMod val="50000"/>
                </a:schemeClr>
              </a:solidFill>
              <a:latin typeface="Calibri Light" panose="020F0302020204030204" pitchFamily="34" charset="0"/>
              <a:cs typeface="Calibri Light" panose="020F0302020204030204" pitchFamily="34" charset="0"/>
            </a:endParaRPr>
          </a:p>
          <a:p>
            <a:pPr marL="342900" indent="-342900">
              <a:buClr>
                <a:schemeClr val="accent5">
                  <a:lumMod val="50000"/>
                </a:schemeClr>
              </a:buClr>
              <a:buFont typeface="+mj-lt"/>
              <a:buAutoNum type="arabicPeriod"/>
            </a:pPr>
            <a:r>
              <a:rPr lang="en-US" sz="2000" b="1" dirty="0">
                <a:solidFill>
                  <a:schemeClr val="accent5">
                    <a:lumMod val="50000"/>
                  </a:schemeClr>
                </a:solidFill>
                <a:latin typeface="Calibri Light" panose="020F0302020204030204" pitchFamily="34" charset="0"/>
                <a:cs typeface="Calibri Light" panose="020F0302020204030204" pitchFamily="34" charset="0"/>
              </a:rPr>
              <a:t>Number </a:t>
            </a:r>
            <a:r>
              <a:rPr lang="en-US" sz="2000" dirty="0">
                <a:solidFill>
                  <a:schemeClr val="accent5">
                    <a:lumMod val="50000"/>
                  </a:schemeClr>
                </a:solidFill>
                <a:latin typeface="Calibri Light" panose="020F0302020204030204" pitchFamily="34" charset="0"/>
                <a:cs typeface="Calibri Light" panose="020F0302020204030204" pitchFamily="34" charset="0"/>
              </a:rPr>
              <a:t>of individuals self-identifying as </a:t>
            </a:r>
            <a:r>
              <a:rPr lang="en-US" sz="2000" b="1" dirty="0">
                <a:solidFill>
                  <a:schemeClr val="accent5">
                    <a:lumMod val="50000"/>
                  </a:schemeClr>
                </a:solidFill>
                <a:latin typeface="Calibri Light" panose="020F0302020204030204" pitchFamily="34" charset="0"/>
                <a:cs typeface="Calibri Light" panose="020F0302020204030204" pitchFamily="34" charset="0"/>
              </a:rPr>
              <a:t>lesbian, gay, bisexual, transgender, or queer (LGBTQ).</a:t>
            </a:r>
          </a:p>
          <a:p>
            <a:pPr marL="342900" indent="-342900">
              <a:buClr>
                <a:schemeClr val="accent5">
                  <a:lumMod val="50000"/>
                </a:schemeClr>
              </a:buClr>
              <a:buFont typeface="+mj-lt"/>
              <a:buAutoNum type="arabicPeriod"/>
            </a:pPr>
            <a:endParaRPr lang="en-US" sz="2000" dirty="0">
              <a:solidFill>
                <a:schemeClr val="accent5">
                  <a:lumMod val="50000"/>
                </a:schemeClr>
              </a:solidFill>
              <a:latin typeface="Calibri Light" panose="020F0302020204030204" pitchFamily="34" charset="0"/>
              <a:cs typeface="Calibri Light" panose="020F0302020204030204" pitchFamily="34" charset="0"/>
            </a:endParaRPr>
          </a:p>
          <a:p>
            <a:pPr marL="342900" indent="-342900">
              <a:buClr>
                <a:schemeClr val="accent5">
                  <a:lumMod val="50000"/>
                </a:schemeClr>
              </a:buClr>
              <a:buFont typeface="+mj-lt"/>
              <a:buAutoNum type="arabicPeriod"/>
            </a:pPr>
            <a:endParaRPr lang="en-US" sz="2000" dirty="0">
              <a:solidFill>
                <a:schemeClr val="accent5">
                  <a:lumMod val="50000"/>
                </a:schemeClr>
              </a:solidFill>
              <a:latin typeface="Calibri Light" panose="020F0302020204030204" pitchFamily="34" charset="0"/>
              <a:cs typeface="Calibri Light" panose="020F0302020204030204" pitchFamily="34" charset="0"/>
            </a:endParaRPr>
          </a:p>
          <a:p>
            <a:pPr marL="342900" indent="-342900">
              <a:buClr>
                <a:schemeClr val="accent5">
                  <a:lumMod val="50000"/>
                </a:schemeClr>
              </a:buClr>
              <a:buFont typeface="+mj-lt"/>
              <a:buAutoNum type="arabicPeriod"/>
            </a:pPr>
            <a:r>
              <a:rPr lang="en-US" sz="2000" b="1" dirty="0">
                <a:solidFill>
                  <a:schemeClr val="accent5">
                    <a:lumMod val="50000"/>
                  </a:schemeClr>
                </a:solidFill>
                <a:latin typeface="Calibri Light" panose="020F0302020204030204" pitchFamily="34" charset="0"/>
                <a:cs typeface="Calibri Light" panose="020F0302020204030204" pitchFamily="34" charset="0"/>
              </a:rPr>
              <a:t>Number </a:t>
            </a:r>
            <a:r>
              <a:rPr lang="en-US" sz="2000" dirty="0">
                <a:solidFill>
                  <a:schemeClr val="accent5">
                    <a:lumMod val="50000"/>
                  </a:schemeClr>
                </a:solidFill>
                <a:latin typeface="Calibri Light" panose="020F0302020204030204" pitchFamily="34" charset="0"/>
                <a:cs typeface="Calibri Light" panose="020F0302020204030204" pitchFamily="34" charset="0"/>
              </a:rPr>
              <a:t>of </a:t>
            </a:r>
            <a:r>
              <a:rPr lang="en-US" sz="2000" b="1" dirty="0">
                <a:solidFill>
                  <a:schemeClr val="accent5">
                    <a:lumMod val="50000"/>
                  </a:schemeClr>
                </a:solidFill>
                <a:latin typeface="Calibri Light" panose="020F0302020204030204" pitchFamily="34" charset="0"/>
                <a:cs typeface="Calibri Light" panose="020F0302020204030204" pitchFamily="34" charset="0"/>
              </a:rPr>
              <a:t>youth</a:t>
            </a:r>
            <a:r>
              <a:rPr lang="en-US" sz="2000" dirty="0">
                <a:solidFill>
                  <a:schemeClr val="accent5">
                    <a:lumMod val="50000"/>
                  </a:schemeClr>
                </a:solidFill>
                <a:latin typeface="Calibri Light" panose="020F0302020204030204" pitchFamily="34" charset="0"/>
                <a:cs typeface="Calibri Light" panose="020F0302020204030204" pitchFamily="34" charset="0"/>
              </a:rPr>
              <a:t> </a:t>
            </a:r>
            <a:r>
              <a:rPr lang="en-US" sz="2000" b="1" dirty="0">
                <a:solidFill>
                  <a:schemeClr val="accent5">
                    <a:lumMod val="50000"/>
                  </a:schemeClr>
                </a:solidFill>
                <a:latin typeface="Calibri Light" panose="020F0302020204030204" pitchFamily="34" charset="0"/>
                <a:cs typeface="Calibri Light" panose="020F0302020204030204" pitchFamily="34" charset="0"/>
              </a:rPr>
              <a:t>ages 13-17 </a:t>
            </a:r>
            <a:r>
              <a:rPr lang="en-US" sz="2000" dirty="0">
                <a:solidFill>
                  <a:schemeClr val="accent5">
                    <a:lumMod val="50000"/>
                  </a:schemeClr>
                </a:solidFill>
                <a:latin typeface="Calibri Light" panose="020F0302020204030204" pitchFamily="34" charset="0"/>
                <a:cs typeface="Calibri Light" panose="020F0302020204030204" pitchFamily="34" charset="0"/>
              </a:rPr>
              <a:t>receiving services due to be a </a:t>
            </a:r>
            <a:r>
              <a:rPr lang="en-US" sz="2000" b="1" dirty="0">
                <a:solidFill>
                  <a:schemeClr val="accent5">
                    <a:lumMod val="50000"/>
                  </a:schemeClr>
                </a:solidFill>
                <a:latin typeface="Calibri Light" panose="020F0302020204030204" pitchFamily="34" charset="0"/>
                <a:cs typeface="Calibri Light" panose="020F0302020204030204" pitchFamily="34" charset="0"/>
              </a:rPr>
              <a:t>victim of dating violence.</a:t>
            </a:r>
          </a:p>
          <a:p>
            <a:endParaRPr lang="en-US" dirty="0"/>
          </a:p>
        </p:txBody>
      </p:sp>
      <p:sp>
        <p:nvSpPr>
          <p:cNvPr id="7" name="Content Placeholder 6">
            <a:extLst>
              <a:ext uri="{FF2B5EF4-FFF2-40B4-BE49-F238E27FC236}">
                <a16:creationId xmlns:a16="http://schemas.microsoft.com/office/drawing/2014/main" id="{E2BEF2ED-B2A5-ED16-09BD-D6C454D07B84}"/>
              </a:ext>
            </a:extLst>
          </p:cNvPr>
          <p:cNvSpPr>
            <a:spLocks noGrp="1"/>
          </p:cNvSpPr>
          <p:nvPr>
            <p:ph sz="half" idx="2"/>
          </p:nvPr>
        </p:nvSpPr>
        <p:spPr/>
        <p:txBody>
          <a:bodyPr/>
          <a:lstStyle/>
          <a:p>
            <a:pPr marL="0" indent="0" algn="ctr">
              <a:buNone/>
            </a:pPr>
            <a:r>
              <a:rPr lang="en-US" b="1" dirty="0">
                <a:solidFill>
                  <a:schemeClr val="accent5">
                    <a:lumMod val="50000"/>
                  </a:schemeClr>
                </a:solidFill>
                <a:latin typeface="Calibri Light" panose="020F0302020204030204" pitchFamily="34" charset="0"/>
                <a:cs typeface="Calibri Light" panose="020F0302020204030204" pitchFamily="34" charset="0"/>
              </a:rPr>
              <a:t>Crisis Calls</a:t>
            </a:r>
          </a:p>
          <a:p>
            <a:pPr marL="0" indent="0" algn="ctr">
              <a:buNone/>
            </a:pPr>
            <a:r>
              <a:rPr lang="en-US" sz="1800" dirty="0">
                <a:solidFill>
                  <a:schemeClr val="accent5">
                    <a:lumMod val="50000"/>
                  </a:schemeClr>
                </a:solidFill>
                <a:latin typeface="Calibri Light" panose="020F0302020204030204" pitchFamily="34" charset="0"/>
                <a:cs typeface="Calibri Light" panose="020F0302020204030204" pitchFamily="34" charset="0"/>
              </a:rPr>
              <a:t>Number of Crisis/Hotline Calls received for this reporting period</a:t>
            </a:r>
          </a:p>
          <a:p>
            <a:endParaRPr lang="en-US" dirty="0"/>
          </a:p>
        </p:txBody>
      </p:sp>
      <p:pic>
        <p:nvPicPr>
          <p:cNvPr id="3" name="Picture 2">
            <a:extLst>
              <a:ext uri="{FF2B5EF4-FFF2-40B4-BE49-F238E27FC236}">
                <a16:creationId xmlns:a16="http://schemas.microsoft.com/office/drawing/2014/main" id="{DAD59BB8-C574-DDEC-BA91-A569B1122B2A}"/>
              </a:ext>
            </a:extLst>
          </p:cNvPr>
          <p:cNvPicPr>
            <a:picLocks noChangeAspect="1"/>
          </p:cNvPicPr>
          <p:nvPr/>
        </p:nvPicPr>
        <p:blipFill>
          <a:blip r:embed="rId3"/>
          <a:stretch>
            <a:fillRect/>
          </a:stretch>
        </p:blipFill>
        <p:spPr>
          <a:xfrm>
            <a:off x="7103452" y="3192805"/>
            <a:ext cx="3319096" cy="2355749"/>
          </a:xfrm>
          <a:prstGeom prst="rect">
            <a:avLst/>
          </a:prstGeom>
        </p:spPr>
      </p:pic>
      <p:sp>
        <p:nvSpPr>
          <p:cNvPr id="4" name="TextBox 3">
            <a:extLst>
              <a:ext uri="{FF2B5EF4-FFF2-40B4-BE49-F238E27FC236}">
                <a16:creationId xmlns:a16="http://schemas.microsoft.com/office/drawing/2014/main" id="{33BE5EDD-FAA9-8BB3-155B-34628370A3E6}"/>
              </a:ext>
            </a:extLst>
          </p:cNvPr>
          <p:cNvSpPr txBox="1"/>
          <p:nvPr/>
        </p:nvSpPr>
        <p:spPr>
          <a:xfrm>
            <a:off x="3183236" y="5659910"/>
            <a:ext cx="9523828" cy="738664"/>
          </a:xfrm>
          <a:prstGeom prst="rect">
            <a:avLst/>
          </a:prstGeom>
          <a:noFill/>
        </p:spPr>
        <p:txBody>
          <a:bodyPr wrap="square" rtlCol="0">
            <a:spAutoFit/>
          </a:bodyPr>
          <a:lstStyle/>
          <a:p>
            <a:r>
              <a:rPr lang="en-US" sz="2400" i="1" dirty="0">
                <a:solidFill>
                  <a:schemeClr val="tx1">
                    <a:lumMod val="85000"/>
                    <a:lumOff val="15000"/>
                  </a:schemeClr>
                </a:solidFill>
                <a:latin typeface="Calibri Light" panose="020F0302020204030204" pitchFamily="34" charset="0"/>
                <a:cs typeface="Calibri Light" panose="020F0302020204030204" pitchFamily="34" charset="0"/>
              </a:rPr>
              <a:t>*If you receive DVPT, do not complete these tables. </a:t>
            </a:r>
          </a:p>
          <a:p>
            <a:endParaRPr lang="en-US" dirty="0"/>
          </a:p>
        </p:txBody>
      </p:sp>
    </p:spTree>
    <p:extLst>
      <p:ext uri="{BB962C8B-B14F-4D97-AF65-F5344CB8AC3E}">
        <p14:creationId xmlns:p14="http://schemas.microsoft.com/office/powerpoint/2010/main" val="789943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A93B85-17EE-61CE-F3D7-0B332728CCFC}"/>
              </a:ext>
            </a:extLst>
          </p:cNvPr>
          <p:cNvPicPr>
            <a:picLocks noChangeAspect="1"/>
          </p:cNvPicPr>
          <p:nvPr/>
        </p:nvPicPr>
        <p:blipFill>
          <a:blip r:embed="rId2"/>
          <a:stretch>
            <a:fillRect/>
          </a:stretch>
        </p:blipFill>
        <p:spPr>
          <a:xfrm>
            <a:off x="1456591" y="1882859"/>
            <a:ext cx="8887031" cy="4515715"/>
          </a:xfrm>
          <a:prstGeom prst="rect">
            <a:avLst/>
          </a:prstGeom>
        </p:spPr>
      </p:pic>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1A424CE-1205-48F4-A1FE-8FE679AF169A}"/>
              </a:ext>
            </a:extLst>
          </p:cNvPr>
          <p:cNvSpPr txBox="1"/>
          <p:nvPr/>
        </p:nvSpPr>
        <p:spPr>
          <a:xfrm>
            <a:off x="195893" y="1058078"/>
            <a:ext cx="10681015" cy="1323439"/>
          </a:xfrm>
          <a:prstGeom prst="rect">
            <a:avLst/>
          </a:prstGeom>
          <a:noFill/>
        </p:spPr>
        <p:txBody>
          <a:bodyPr wrap="square" rtlCol="0">
            <a:spAutoFit/>
          </a:bodyPr>
          <a:lstStyle/>
          <a:p>
            <a:pPr>
              <a:buClr>
                <a:schemeClr val="accent5">
                  <a:lumMod val="50000"/>
                </a:schemeClr>
              </a:buClr>
            </a:pPr>
            <a:br>
              <a:rPr lang="en-US" sz="2000" dirty="0">
                <a:solidFill>
                  <a:schemeClr val="tx1">
                    <a:lumMod val="85000"/>
                    <a:lumOff val="15000"/>
                  </a:schemeClr>
                </a:solidFill>
                <a:latin typeface="Calibri Light" panose="020F0302020204030204" pitchFamily="34" charset="0"/>
                <a:cs typeface="Calibri Light" panose="020F0302020204030204" pitchFamily="34" charset="0"/>
              </a:rPr>
            </a:b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b="1"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355713-BC23-AC3A-D27F-1201F735BCE0}"/>
              </a:ext>
            </a:extLst>
          </p:cNvPr>
          <p:cNvSpPr>
            <a:spLocks noGrp="1"/>
          </p:cNvSpPr>
          <p:nvPr>
            <p:ph type="title"/>
          </p:nvPr>
        </p:nvSpPr>
        <p:spPr>
          <a:xfrm>
            <a:off x="0" y="204111"/>
            <a:ext cx="11800214" cy="1486828"/>
          </a:xfrm>
        </p:spPr>
        <p:txBody>
          <a:bodyPr/>
          <a:lstStyle/>
          <a:p>
            <a:pPr algn="ctr"/>
            <a:br>
              <a:rPr lang="en-US" sz="2300" dirty="0">
                <a:solidFill>
                  <a:schemeClr val="accent5">
                    <a:lumMod val="50000"/>
                  </a:schemeClr>
                </a:solidFill>
                <a:latin typeface="Franklin Gothic Demi" panose="020B0703020102020204" pitchFamily="34" charset="0"/>
              </a:rPr>
            </a:br>
            <a:r>
              <a:rPr lang="en-US" sz="2300" dirty="0">
                <a:solidFill>
                  <a:schemeClr val="accent5">
                    <a:lumMod val="50000"/>
                  </a:schemeClr>
                </a:solidFill>
                <a:latin typeface="Franklin Gothic Demi" panose="020B0703020102020204" pitchFamily="34" charset="0"/>
              </a:rPr>
              <a:t>This section pertains to </a:t>
            </a:r>
            <a:r>
              <a:rPr lang="en-US" sz="2300" b="1" dirty="0">
                <a:solidFill>
                  <a:schemeClr val="accent5">
                    <a:lumMod val="50000"/>
                  </a:schemeClr>
                </a:solidFill>
                <a:latin typeface="Franklin Gothic Demi" panose="020B0703020102020204" pitchFamily="34" charset="0"/>
              </a:rPr>
              <a:t>Services to Victims </a:t>
            </a:r>
            <a:r>
              <a:rPr lang="en-US" sz="2300" dirty="0">
                <a:solidFill>
                  <a:schemeClr val="accent5">
                    <a:lumMod val="50000"/>
                  </a:schemeClr>
                </a:solidFill>
                <a:latin typeface="Franklin Gothic Demi" panose="020B0703020102020204" pitchFamily="34" charset="0"/>
              </a:rPr>
              <a:t>provided by your agency </a:t>
            </a:r>
            <a:br>
              <a:rPr lang="en-US" sz="2300" dirty="0">
                <a:solidFill>
                  <a:schemeClr val="accent5">
                    <a:lumMod val="50000"/>
                  </a:schemeClr>
                </a:solidFill>
                <a:latin typeface="Franklin Gothic Demi" panose="020B0703020102020204" pitchFamily="34" charset="0"/>
              </a:rPr>
            </a:br>
            <a:r>
              <a:rPr lang="en-US" sz="2300" dirty="0">
                <a:solidFill>
                  <a:schemeClr val="accent5">
                    <a:lumMod val="50000"/>
                  </a:schemeClr>
                </a:solidFill>
                <a:latin typeface="Franklin Gothic Demi" panose="020B0703020102020204" pitchFamily="34" charset="0"/>
              </a:rPr>
              <a:t>to individuals new and continuing for this reported period. </a:t>
            </a:r>
            <a:br>
              <a:rPr lang="en-US" sz="2300" dirty="0">
                <a:solidFill>
                  <a:schemeClr val="accent5">
                    <a:lumMod val="50000"/>
                  </a:schemeClr>
                </a:solidFill>
                <a:latin typeface="Franklin Gothic Demi" panose="020B0703020102020204" pitchFamily="34" charset="0"/>
              </a:rPr>
            </a:br>
            <a:endParaRPr lang="en-US" sz="1400" dirty="0">
              <a:solidFill>
                <a:schemeClr val="accent5">
                  <a:lumMod val="50000"/>
                </a:schemeClr>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6268947B-505D-B36E-D799-D32F909A9996}"/>
              </a:ext>
            </a:extLst>
          </p:cNvPr>
          <p:cNvSpPr txBox="1"/>
          <p:nvPr/>
        </p:nvSpPr>
        <p:spPr>
          <a:xfrm>
            <a:off x="1929907" y="1472830"/>
            <a:ext cx="10331960" cy="369332"/>
          </a:xfrm>
          <a:prstGeom prst="rect">
            <a:avLst/>
          </a:prstGeom>
          <a:noFill/>
        </p:spPr>
        <p:txBody>
          <a:bodyPr wrap="square" rtlCol="0">
            <a:spAutoFit/>
          </a:bodyPr>
          <a:lstStyle/>
          <a:p>
            <a:pPr>
              <a:buClr>
                <a:schemeClr val="accent5">
                  <a:lumMod val="50000"/>
                </a:schemeClr>
              </a:buClr>
            </a:pPr>
            <a:r>
              <a:rPr lang="en-US" dirty="0">
                <a:solidFill>
                  <a:schemeClr val="accent5">
                    <a:lumMod val="50000"/>
                  </a:schemeClr>
                </a:solidFill>
                <a:latin typeface="Franklin Gothic Demi" panose="020B0703020102020204" pitchFamily="34" charset="0"/>
              </a:rPr>
              <a:t>Review the descriptions provided to help assist in entering accurate data.</a:t>
            </a:r>
            <a:endParaRPr lang="en-US" dirty="0">
              <a:solidFill>
                <a:schemeClr val="tx1">
                  <a:lumMod val="85000"/>
                  <a:lumOff val="15000"/>
                </a:schemeClr>
              </a:solidFill>
              <a:latin typeface="Calibri Light" panose="020F0302020204030204" pitchFamily="34" charset="0"/>
              <a:cs typeface="Calibri Light" panose="020F0302020204030204" pitchFamily="34" charset="0"/>
            </a:endParaRPr>
          </a:p>
        </p:txBody>
      </p:sp>
      <p:sp>
        <p:nvSpPr>
          <p:cNvPr id="3" name="TextBox 2">
            <a:extLst>
              <a:ext uri="{FF2B5EF4-FFF2-40B4-BE49-F238E27FC236}">
                <a16:creationId xmlns:a16="http://schemas.microsoft.com/office/drawing/2014/main" id="{415BB1C0-D3E4-8B5C-98E5-E8AD446BCE59}"/>
              </a:ext>
            </a:extLst>
          </p:cNvPr>
          <p:cNvSpPr txBox="1"/>
          <p:nvPr/>
        </p:nvSpPr>
        <p:spPr>
          <a:xfrm>
            <a:off x="10067212" y="4140716"/>
            <a:ext cx="1919235" cy="2215991"/>
          </a:xfrm>
          <a:prstGeom prst="rect">
            <a:avLst/>
          </a:prstGeom>
          <a:noFill/>
        </p:spPr>
        <p:txBody>
          <a:bodyPr wrap="square" rtlCol="0">
            <a:spAutoFit/>
          </a:bodyPr>
          <a:lstStyle/>
          <a:p>
            <a:r>
              <a:rPr lang="en-US" sz="2400" i="1" dirty="0">
                <a:solidFill>
                  <a:schemeClr val="tx1">
                    <a:lumMod val="85000"/>
                    <a:lumOff val="15000"/>
                  </a:schemeClr>
                </a:solidFill>
                <a:latin typeface="Calibri Light" panose="020F0302020204030204" pitchFamily="34" charset="0"/>
                <a:cs typeface="Calibri Light" panose="020F0302020204030204" pitchFamily="34" charset="0"/>
              </a:rPr>
              <a:t>*If you receive DVPT, do not complete this table.</a:t>
            </a:r>
          </a:p>
          <a:p>
            <a:endParaRPr lang="en-US" dirty="0"/>
          </a:p>
        </p:txBody>
      </p:sp>
    </p:spTree>
    <p:extLst>
      <p:ext uri="{BB962C8B-B14F-4D97-AF65-F5344CB8AC3E}">
        <p14:creationId xmlns:p14="http://schemas.microsoft.com/office/powerpoint/2010/main" val="2050379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1A424CE-1205-48F4-A1FE-8FE679AF169A}"/>
              </a:ext>
            </a:extLst>
          </p:cNvPr>
          <p:cNvSpPr txBox="1"/>
          <p:nvPr/>
        </p:nvSpPr>
        <p:spPr>
          <a:xfrm>
            <a:off x="195893" y="1240958"/>
            <a:ext cx="10681015" cy="1569660"/>
          </a:xfrm>
          <a:prstGeom prst="rect">
            <a:avLst/>
          </a:prstGeom>
          <a:noFill/>
        </p:spPr>
        <p:txBody>
          <a:bodyPr wrap="square" rtlCol="0">
            <a:spAutoFit/>
          </a:bodyPr>
          <a:lstStyle/>
          <a:p>
            <a:pPr>
              <a:buClr>
                <a:schemeClr val="accent5">
                  <a:lumMod val="50000"/>
                </a:schemeClr>
              </a:buClr>
            </a:pPr>
            <a:br>
              <a:rPr lang="en-US" sz="2400" dirty="0">
                <a:solidFill>
                  <a:schemeClr val="tx1">
                    <a:lumMod val="85000"/>
                    <a:lumOff val="15000"/>
                  </a:schemeClr>
                </a:solidFill>
                <a:latin typeface="Calibri Light" panose="020F0302020204030204" pitchFamily="34" charset="0"/>
                <a:cs typeface="Calibri Light" panose="020F0302020204030204" pitchFamily="34" charset="0"/>
              </a:rPr>
            </a:br>
            <a:endParaRPr lang="en-US" sz="24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400" b="1"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400" dirty="0">
              <a:solidFill>
                <a:schemeClr val="tx1">
                  <a:lumMod val="85000"/>
                  <a:lumOff val="15000"/>
                </a:schemeClr>
              </a:solidFill>
              <a:latin typeface="Calibri Light" panose="020F0302020204030204" pitchFamily="34" charset="0"/>
              <a:cs typeface="Calibri Light" panose="020F0302020204030204" pitchFamily="34" charset="0"/>
            </a:endParaRPr>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3824CB6-AE45-ECA7-AF3D-820F378593E4}"/>
              </a:ext>
            </a:extLst>
          </p:cNvPr>
          <p:cNvSpPr>
            <a:spLocks noGrp="1"/>
          </p:cNvSpPr>
          <p:nvPr>
            <p:ph type="title"/>
          </p:nvPr>
        </p:nvSpPr>
        <p:spPr>
          <a:xfrm>
            <a:off x="697523" y="744953"/>
            <a:ext cx="10515600" cy="1325563"/>
          </a:xfrm>
        </p:spPr>
        <p:txBody>
          <a:bodyPr/>
          <a:lstStyle/>
          <a:p>
            <a:pPr algn="ctr"/>
            <a:r>
              <a:rPr lang="en-US" b="1" dirty="0">
                <a:solidFill>
                  <a:schemeClr val="accent5">
                    <a:lumMod val="50000"/>
                  </a:schemeClr>
                </a:solidFill>
              </a:rPr>
              <a:t>COMMUNITY EDUCATION</a:t>
            </a:r>
            <a:br>
              <a:rPr lang="en-US" dirty="0">
                <a:solidFill>
                  <a:schemeClr val="accent5">
                    <a:lumMod val="50000"/>
                  </a:schemeClr>
                </a:solidFill>
              </a:rPr>
            </a:br>
            <a:r>
              <a:rPr lang="en-US" sz="2400" dirty="0">
                <a:solidFill>
                  <a:schemeClr val="accent5">
                    <a:lumMod val="50000"/>
                  </a:schemeClr>
                </a:solidFill>
              </a:rPr>
              <a:t>Presentations or trainings about domestic violence, dating violence, healthy relationships and/or available services provided by your agency. </a:t>
            </a:r>
          </a:p>
        </p:txBody>
      </p:sp>
      <p:sp>
        <p:nvSpPr>
          <p:cNvPr id="8" name="TextBox 7">
            <a:extLst>
              <a:ext uri="{FF2B5EF4-FFF2-40B4-BE49-F238E27FC236}">
                <a16:creationId xmlns:a16="http://schemas.microsoft.com/office/drawing/2014/main" id="{EEED9728-0D3C-C58D-CE3A-A0AB0DA85EAF}"/>
              </a:ext>
            </a:extLst>
          </p:cNvPr>
          <p:cNvSpPr txBox="1"/>
          <p:nvPr/>
        </p:nvSpPr>
        <p:spPr>
          <a:xfrm>
            <a:off x="306377" y="2256333"/>
            <a:ext cx="5230023" cy="3108543"/>
          </a:xfrm>
          <a:prstGeom prst="rect">
            <a:avLst/>
          </a:prstGeom>
          <a:noFill/>
        </p:spPr>
        <p:txBody>
          <a:bodyPr wrap="square" rtlCol="0">
            <a:spAutoFit/>
          </a:bodyPr>
          <a:lstStyle/>
          <a:p>
            <a:pPr marL="285750" indent="-285750">
              <a:buFont typeface="Wingdings" panose="05000000000000000000" pitchFamily="2" charset="2"/>
              <a:buChar char="Ø"/>
            </a:pPr>
            <a:r>
              <a:rPr lang="en-US" sz="2800" dirty="0">
                <a:solidFill>
                  <a:schemeClr val="accent5">
                    <a:lumMod val="50000"/>
                  </a:schemeClr>
                </a:solidFill>
              </a:rPr>
              <a:t>Presentations dedicated to </a:t>
            </a:r>
            <a:r>
              <a:rPr lang="en-US" sz="2800" b="1" dirty="0">
                <a:solidFill>
                  <a:schemeClr val="accent5">
                    <a:lumMod val="50000"/>
                  </a:schemeClr>
                </a:solidFill>
              </a:rPr>
              <a:t>Adults/General Population</a:t>
            </a:r>
          </a:p>
          <a:p>
            <a:pPr marL="285750" indent="-285750">
              <a:buFont typeface="Wingdings" panose="05000000000000000000" pitchFamily="2" charset="2"/>
              <a:buChar char="Ø"/>
            </a:pPr>
            <a:endParaRPr lang="en-US" sz="2800" dirty="0">
              <a:solidFill>
                <a:schemeClr val="accent5">
                  <a:lumMod val="50000"/>
                </a:schemeClr>
              </a:solidFill>
            </a:endParaRPr>
          </a:p>
          <a:p>
            <a:pPr marL="285750" indent="-285750">
              <a:buFont typeface="Wingdings" panose="05000000000000000000" pitchFamily="2" charset="2"/>
              <a:buChar char="Ø"/>
            </a:pPr>
            <a:r>
              <a:rPr lang="en-US" sz="2800" dirty="0">
                <a:solidFill>
                  <a:schemeClr val="accent5">
                    <a:lumMod val="50000"/>
                  </a:schemeClr>
                </a:solidFill>
              </a:rPr>
              <a:t>Presentations dedicated to </a:t>
            </a:r>
            <a:r>
              <a:rPr lang="en-US" sz="2800" b="1" dirty="0">
                <a:solidFill>
                  <a:schemeClr val="accent5">
                    <a:lumMod val="50000"/>
                  </a:schemeClr>
                </a:solidFill>
              </a:rPr>
              <a:t>Youth</a:t>
            </a:r>
          </a:p>
          <a:p>
            <a:pPr marL="285750" indent="-285750">
              <a:buFont typeface="Wingdings" panose="05000000000000000000" pitchFamily="2" charset="2"/>
              <a:buChar char="Ø"/>
            </a:pPr>
            <a:endParaRPr lang="en-US" sz="2800" dirty="0">
              <a:solidFill>
                <a:schemeClr val="accent5">
                  <a:lumMod val="50000"/>
                </a:schemeClr>
              </a:solidFill>
            </a:endParaRPr>
          </a:p>
          <a:p>
            <a:pPr marL="285750" indent="-285750">
              <a:buFont typeface="Wingdings" panose="05000000000000000000" pitchFamily="2" charset="2"/>
              <a:buChar char="Ø"/>
            </a:pPr>
            <a:r>
              <a:rPr lang="en-US" sz="2800" dirty="0">
                <a:solidFill>
                  <a:schemeClr val="accent5">
                    <a:lumMod val="50000"/>
                  </a:schemeClr>
                </a:solidFill>
              </a:rPr>
              <a:t>Participants for each </a:t>
            </a:r>
            <a:r>
              <a:rPr lang="en-US" sz="2800" b="1" dirty="0">
                <a:solidFill>
                  <a:schemeClr val="accent5">
                    <a:lumMod val="50000"/>
                  </a:schemeClr>
                </a:solidFill>
              </a:rPr>
              <a:t>Population</a:t>
            </a:r>
          </a:p>
        </p:txBody>
      </p:sp>
      <p:pic>
        <p:nvPicPr>
          <p:cNvPr id="6" name="Picture 5">
            <a:extLst>
              <a:ext uri="{FF2B5EF4-FFF2-40B4-BE49-F238E27FC236}">
                <a16:creationId xmlns:a16="http://schemas.microsoft.com/office/drawing/2014/main" id="{213D0DDE-DD6D-1895-9316-08D3A628E688}"/>
              </a:ext>
            </a:extLst>
          </p:cNvPr>
          <p:cNvPicPr>
            <a:picLocks noChangeAspect="1"/>
          </p:cNvPicPr>
          <p:nvPr/>
        </p:nvPicPr>
        <p:blipFill>
          <a:blip r:embed="rId3"/>
          <a:stretch>
            <a:fillRect/>
          </a:stretch>
        </p:blipFill>
        <p:spPr>
          <a:xfrm>
            <a:off x="5123422" y="3398476"/>
            <a:ext cx="6762201" cy="887120"/>
          </a:xfrm>
          <a:prstGeom prst="rect">
            <a:avLst/>
          </a:prstGeom>
        </p:spPr>
      </p:pic>
      <p:sp>
        <p:nvSpPr>
          <p:cNvPr id="2" name="TextBox 1">
            <a:extLst>
              <a:ext uri="{FF2B5EF4-FFF2-40B4-BE49-F238E27FC236}">
                <a16:creationId xmlns:a16="http://schemas.microsoft.com/office/drawing/2014/main" id="{C982699C-5342-F2B6-A2CD-0726AAEE77FA}"/>
              </a:ext>
            </a:extLst>
          </p:cNvPr>
          <p:cNvSpPr txBox="1"/>
          <p:nvPr/>
        </p:nvSpPr>
        <p:spPr>
          <a:xfrm>
            <a:off x="5955323" y="5496271"/>
            <a:ext cx="9523828" cy="738664"/>
          </a:xfrm>
          <a:prstGeom prst="rect">
            <a:avLst/>
          </a:prstGeom>
          <a:noFill/>
        </p:spPr>
        <p:txBody>
          <a:bodyPr wrap="square" rtlCol="0">
            <a:spAutoFit/>
          </a:bodyPr>
          <a:lstStyle/>
          <a:p>
            <a:r>
              <a:rPr lang="en-US" sz="2400" i="1" dirty="0">
                <a:solidFill>
                  <a:schemeClr val="tx1">
                    <a:lumMod val="85000"/>
                    <a:lumOff val="15000"/>
                  </a:schemeClr>
                </a:solidFill>
                <a:latin typeface="Calibri Light" panose="020F0302020204030204" pitchFamily="34" charset="0"/>
                <a:cs typeface="Calibri Light" panose="020F0302020204030204" pitchFamily="34" charset="0"/>
              </a:rPr>
              <a:t>*If you receive DVPT, do not complete this table. </a:t>
            </a:r>
          </a:p>
          <a:p>
            <a:endParaRPr lang="en-US" dirty="0"/>
          </a:p>
        </p:txBody>
      </p:sp>
    </p:spTree>
    <p:extLst>
      <p:ext uri="{BB962C8B-B14F-4D97-AF65-F5344CB8AC3E}">
        <p14:creationId xmlns:p14="http://schemas.microsoft.com/office/powerpoint/2010/main" val="2462330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1A424CE-1205-48F4-A1FE-8FE679AF169A}"/>
              </a:ext>
            </a:extLst>
          </p:cNvPr>
          <p:cNvSpPr txBox="1"/>
          <p:nvPr/>
        </p:nvSpPr>
        <p:spPr>
          <a:xfrm>
            <a:off x="195893" y="1240958"/>
            <a:ext cx="10681015" cy="1323439"/>
          </a:xfrm>
          <a:prstGeom prst="rect">
            <a:avLst/>
          </a:prstGeom>
          <a:noFill/>
        </p:spPr>
        <p:txBody>
          <a:bodyPr wrap="square" rtlCol="0">
            <a:spAutoFit/>
          </a:bodyPr>
          <a:lstStyle/>
          <a:p>
            <a:pPr>
              <a:buClr>
                <a:schemeClr val="accent5">
                  <a:lumMod val="50000"/>
                </a:schemeClr>
              </a:buClr>
            </a:pPr>
            <a:br>
              <a:rPr lang="en-US" sz="2000" dirty="0">
                <a:solidFill>
                  <a:schemeClr val="tx1">
                    <a:lumMod val="85000"/>
                    <a:lumOff val="15000"/>
                  </a:schemeClr>
                </a:solidFill>
                <a:latin typeface="Calibri Light" panose="020F0302020204030204" pitchFamily="34" charset="0"/>
                <a:cs typeface="Calibri Light" panose="020F0302020204030204" pitchFamily="34" charset="0"/>
              </a:rPr>
            </a:b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b="1"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3824CB6-AE45-ECA7-AF3D-820F378593E4}"/>
              </a:ext>
            </a:extLst>
          </p:cNvPr>
          <p:cNvSpPr>
            <a:spLocks noGrp="1"/>
          </p:cNvSpPr>
          <p:nvPr>
            <p:ph type="title"/>
          </p:nvPr>
        </p:nvSpPr>
        <p:spPr>
          <a:xfrm>
            <a:off x="697523" y="744953"/>
            <a:ext cx="10515600" cy="1325563"/>
          </a:xfrm>
        </p:spPr>
        <p:txBody>
          <a:bodyPr/>
          <a:lstStyle/>
          <a:p>
            <a:pPr algn="ctr"/>
            <a:r>
              <a:rPr lang="en-US" b="1" dirty="0">
                <a:solidFill>
                  <a:schemeClr val="accent5">
                    <a:lumMod val="50000"/>
                  </a:schemeClr>
                </a:solidFill>
              </a:rPr>
              <a:t>SERVICE OUTCOME DATA</a:t>
            </a:r>
            <a:br>
              <a:rPr lang="en-US" dirty="0">
                <a:solidFill>
                  <a:schemeClr val="accent5">
                    <a:lumMod val="50000"/>
                  </a:schemeClr>
                </a:solidFill>
              </a:rPr>
            </a:br>
            <a:r>
              <a:rPr lang="en-US" sz="2000" dirty="0">
                <a:solidFill>
                  <a:schemeClr val="accent5">
                    <a:lumMod val="50000"/>
                  </a:schemeClr>
                </a:solidFill>
              </a:rPr>
              <a:t>Outcome data collected by your agency regarding the individuals served for this reporting period.</a:t>
            </a:r>
            <a:br>
              <a:rPr lang="en-US" sz="2000" dirty="0">
                <a:solidFill>
                  <a:schemeClr val="accent5">
                    <a:lumMod val="50000"/>
                  </a:schemeClr>
                </a:solidFill>
              </a:rPr>
            </a:br>
            <a:r>
              <a:rPr lang="en-US" sz="2000" dirty="0">
                <a:solidFill>
                  <a:schemeClr val="accent5">
                    <a:lumMod val="50000"/>
                  </a:schemeClr>
                </a:solidFill>
              </a:rPr>
              <a:t>NOTE the TWO </a:t>
            </a:r>
            <a:r>
              <a:rPr lang="en-US" sz="2000" b="1" u="sng" dirty="0">
                <a:solidFill>
                  <a:schemeClr val="accent5">
                    <a:lumMod val="50000"/>
                  </a:schemeClr>
                </a:solidFill>
              </a:rPr>
              <a:t>mandated</a:t>
            </a:r>
            <a:r>
              <a:rPr lang="en-US" sz="2000" dirty="0">
                <a:solidFill>
                  <a:schemeClr val="accent5">
                    <a:lumMod val="50000"/>
                  </a:schemeClr>
                </a:solidFill>
              </a:rPr>
              <a:t> questions that must be asked of clients.</a:t>
            </a:r>
            <a:endParaRPr lang="en-US" dirty="0">
              <a:solidFill>
                <a:schemeClr val="accent5">
                  <a:lumMod val="50000"/>
                </a:schemeClr>
              </a:solidFill>
            </a:endParaRPr>
          </a:p>
        </p:txBody>
      </p:sp>
      <p:graphicFrame>
        <p:nvGraphicFramePr>
          <p:cNvPr id="7" name="Table 5">
            <a:extLst>
              <a:ext uri="{FF2B5EF4-FFF2-40B4-BE49-F238E27FC236}">
                <a16:creationId xmlns:a16="http://schemas.microsoft.com/office/drawing/2014/main" id="{7AF2BB6C-A354-E39C-D0CE-5F8D5EC0214F}"/>
              </a:ext>
            </a:extLst>
          </p:cNvPr>
          <p:cNvGraphicFramePr>
            <a:graphicFrameLocks noGrp="1"/>
          </p:cNvGraphicFramePr>
          <p:nvPr>
            <p:extLst>
              <p:ext uri="{D42A27DB-BD31-4B8C-83A1-F6EECF244321}">
                <p14:modId xmlns:p14="http://schemas.microsoft.com/office/powerpoint/2010/main" val="1707911528"/>
              </p:ext>
            </p:extLst>
          </p:nvPr>
        </p:nvGraphicFramePr>
        <p:xfrm>
          <a:off x="517923" y="3704379"/>
          <a:ext cx="11267165" cy="2472010"/>
        </p:xfrm>
        <a:graphic>
          <a:graphicData uri="http://schemas.openxmlformats.org/drawingml/2006/table">
            <a:tbl>
              <a:tblPr firstRow="1" bandRow="1">
                <a:tableStyleId>{FABFCF23-3B69-468F-B69F-88F6DE6A72F2}</a:tableStyleId>
              </a:tblPr>
              <a:tblGrid>
                <a:gridCol w="3805253">
                  <a:extLst>
                    <a:ext uri="{9D8B030D-6E8A-4147-A177-3AD203B41FA5}">
                      <a16:colId xmlns:a16="http://schemas.microsoft.com/office/drawing/2014/main" val="3909989053"/>
                    </a:ext>
                  </a:extLst>
                </a:gridCol>
                <a:gridCol w="1828330">
                  <a:extLst>
                    <a:ext uri="{9D8B030D-6E8A-4147-A177-3AD203B41FA5}">
                      <a16:colId xmlns:a16="http://schemas.microsoft.com/office/drawing/2014/main" val="1533002375"/>
                    </a:ext>
                  </a:extLst>
                </a:gridCol>
                <a:gridCol w="2816791">
                  <a:extLst>
                    <a:ext uri="{9D8B030D-6E8A-4147-A177-3AD203B41FA5}">
                      <a16:colId xmlns:a16="http://schemas.microsoft.com/office/drawing/2014/main" val="4223635447"/>
                    </a:ext>
                  </a:extLst>
                </a:gridCol>
                <a:gridCol w="2816791">
                  <a:extLst>
                    <a:ext uri="{9D8B030D-6E8A-4147-A177-3AD203B41FA5}">
                      <a16:colId xmlns:a16="http://schemas.microsoft.com/office/drawing/2014/main" val="3684513736"/>
                    </a:ext>
                  </a:extLst>
                </a:gridCol>
              </a:tblGrid>
              <a:tr h="632392">
                <a:tc>
                  <a:txBody>
                    <a:bodyPr/>
                    <a:lstStyle/>
                    <a:p>
                      <a:pPr algn="ctr"/>
                      <a:r>
                        <a:rPr lang="en-US" b="1" dirty="0"/>
                        <a:t>Survey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dirty="0"/>
                        <a:t>Surveys Completed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dirty="0"/>
                        <a:t>Number of YES to </a:t>
                      </a:r>
                      <a:br>
                        <a:rPr lang="en-US" dirty="0"/>
                      </a:br>
                      <a:r>
                        <a:rPr lang="en-US" dirty="0"/>
                        <a:t>Resource Outcome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dirty="0"/>
                        <a:t>Number of YES to </a:t>
                      </a:r>
                      <a:br>
                        <a:rPr lang="en-US" dirty="0"/>
                      </a:br>
                      <a:r>
                        <a:rPr lang="en-US" dirty="0"/>
                        <a:t>Safety Outcome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3927851487"/>
                  </a:ext>
                </a:extLst>
              </a:tr>
              <a:tr h="366386">
                <a:tc>
                  <a:txBody>
                    <a:bodyPr/>
                    <a:lstStyle/>
                    <a:p>
                      <a:r>
                        <a:rPr lang="en-US" b="1" dirty="0">
                          <a:solidFill>
                            <a:schemeClr val="accent5">
                              <a:lumMod val="50000"/>
                            </a:schemeClr>
                          </a:solidFill>
                        </a:rPr>
                        <a:t>Shelter Survey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6696262"/>
                  </a:ext>
                </a:extLst>
              </a:tr>
              <a:tr h="366386">
                <a:tc>
                  <a:txBody>
                    <a:bodyPr/>
                    <a:lstStyle/>
                    <a:p>
                      <a:r>
                        <a:rPr lang="en-US" b="1" dirty="0">
                          <a:solidFill>
                            <a:schemeClr val="accent5">
                              <a:lumMod val="50000"/>
                            </a:schemeClr>
                          </a:solidFill>
                        </a:rPr>
                        <a:t>Support Services/Advocacy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6827630"/>
                  </a:ext>
                </a:extLst>
              </a:tr>
              <a:tr h="366386">
                <a:tc>
                  <a:txBody>
                    <a:bodyPr/>
                    <a:lstStyle/>
                    <a:p>
                      <a:r>
                        <a:rPr lang="en-US" b="1" dirty="0">
                          <a:solidFill>
                            <a:schemeClr val="accent5">
                              <a:lumMod val="50000"/>
                            </a:schemeClr>
                          </a:solidFill>
                        </a:rPr>
                        <a:t>Counseling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3244580"/>
                  </a:ext>
                </a:extLst>
              </a:tr>
              <a:tr h="366386">
                <a:tc>
                  <a:txBody>
                    <a:bodyPr/>
                    <a:lstStyle/>
                    <a:p>
                      <a:r>
                        <a:rPr lang="en-US" b="1" dirty="0">
                          <a:solidFill>
                            <a:schemeClr val="accent5">
                              <a:lumMod val="50000"/>
                            </a:schemeClr>
                          </a:solidFill>
                        </a:rPr>
                        <a:t>Support 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0610008"/>
                  </a:ext>
                </a:extLst>
              </a:tr>
              <a:tr h="366386">
                <a:tc>
                  <a:txBody>
                    <a:bodyPr/>
                    <a:lstStyle/>
                    <a:p>
                      <a:pPr algn="r"/>
                      <a:r>
                        <a:rPr lang="en-US" b="1" dirty="0">
                          <a:solidFill>
                            <a:schemeClr val="accent5">
                              <a:lumMod val="50000"/>
                            </a:schemeClr>
                          </a:solidFill>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5761513"/>
                  </a:ext>
                </a:extLst>
              </a:tr>
            </a:tbl>
          </a:graphicData>
        </a:graphic>
      </p:graphicFrame>
      <p:pic>
        <p:nvPicPr>
          <p:cNvPr id="5" name="Picture 4">
            <a:extLst>
              <a:ext uri="{FF2B5EF4-FFF2-40B4-BE49-F238E27FC236}">
                <a16:creationId xmlns:a16="http://schemas.microsoft.com/office/drawing/2014/main" id="{5D27751A-8657-90D3-97F8-07CAF02DF75C}"/>
              </a:ext>
            </a:extLst>
          </p:cNvPr>
          <p:cNvPicPr>
            <a:picLocks noChangeAspect="1"/>
          </p:cNvPicPr>
          <p:nvPr/>
        </p:nvPicPr>
        <p:blipFill>
          <a:blip r:embed="rId3"/>
          <a:stretch>
            <a:fillRect/>
          </a:stretch>
        </p:blipFill>
        <p:spPr>
          <a:xfrm>
            <a:off x="2557163" y="2146287"/>
            <a:ext cx="7188684" cy="1376797"/>
          </a:xfrm>
          <a:prstGeom prst="rect">
            <a:avLst/>
          </a:prstGeom>
        </p:spPr>
      </p:pic>
      <p:sp>
        <p:nvSpPr>
          <p:cNvPr id="2" name="TextBox 1">
            <a:extLst>
              <a:ext uri="{FF2B5EF4-FFF2-40B4-BE49-F238E27FC236}">
                <a16:creationId xmlns:a16="http://schemas.microsoft.com/office/drawing/2014/main" id="{E257BE76-566E-4CF1-9F59-8226B1814BE9}"/>
              </a:ext>
            </a:extLst>
          </p:cNvPr>
          <p:cNvSpPr txBox="1"/>
          <p:nvPr/>
        </p:nvSpPr>
        <p:spPr>
          <a:xfrm>
            <a:off x="9840076" y="1850705"/>
            <a:ext cx="2073663" cy="1846659"/>
          </a:xfrm>
          <a:prstGeom prst="rect">
            <a:avLst/>
          </a:prstGeom>
          <a:noFill/>
        </p:spPr>
        <p:txBody>
          <a:bodyPr wrap="square" rtlCol="0">
            <a:spAutoFit/>
          </a:bodyPr>
          <a:lstStyle/>
          <a:p>
            <a:r>
              <a:rPr lang="en-US" sz="2400" i="1" dirty="0">
                <a:solidFill>
                  <a:schemeClr val="tx1">
                    <a:lumMod val="85000"/>
                    <a:lumOff val="15000"/>
                  </a:schemeClr>
                </a:solidFill>
                <a:latin typeface="Calibri Light" panose="020F0302020204030204" pitchFamily="34" charset="0"/>
                <a:cs typeface="Calibri Light" panose="020F0302020204030204" pitchFamily="34" charset="0"/>
              </a:rPr>
              <a:t>*If you receive DVPT, do not complete this table. </a:t>
            </a:r>
          </a:p>
          <a:p>
            <a:endParaRPr lang="en-US" dirty="0"/>
          </a:p>
        </p:txBody>
      </p:sp>
    </p:spTree>
    <p:extLst>
      <p:ext uri="{BB962C8B-B14F-4D97-AF65-F5344CB8AC3E}">
        <p14:creationId xmlns:p14="http://schemas.microsoft.com/office/powerpoint/2010/main" val="1238799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1A424CE-1205-48F4-A1FE-8FE679AF169A}"/>
              </a:ext>
            </a:extLst>
          </p:cNvPr>
          <p:cNvSpPr txBox="1"/>
          <p:nvPr/>
        </p:nvSpPr>
        <p:spPr>
          <a:xfrm>
            <a:off x="1508796" y="2199119"/>
            <a:ext cx="10681015" cy="2862322"/>
          </a:xfrm>
          <a:prstGeom prst="rect">
            <a:avLst/>
          </a:prstGeom>
          <a:noFill/>
        </p:spPr>
        <p:txBody>
          <a:bodyPr wrap="square" rtlCol="0">
            <a:spAutoFit/>
          </a:bodyPr>
          <a:lstStyle/>
          <a:p>
            <a:pPr>
              <a:buClr>
                <a:schemeClr val="accent5">
                  <a:lumMod val="50000"/>
                </a:schemeClr>
              </a:buClr>
            </a:pPr>
            <a:r>
              <a:rPr lang="en-US" sz="2000" b="1" dirty="0">
                <a:solidFill>
                  <a:schemeClr val="tx1">
                    <a:lumMod val="85000"/>
                    <a:lumOff val="15000"/>
                  </a:schemeClr>
                </a:solidFill>
                <a:latin typeface="Calibri Light" panose="020F0302020204030204" pitchFamily="34" charset="0"/>
                <a:cs typeface="Calibri Light" panose="020F0302020204030204" pitchFamily="34" charset="0"/>
              </a:rPr>
              <a:t>Describe the impact of FVPSA funding has had in this reporting period.  </a:t>
            </a:r>
            <a:br>
              <a:rPr lang="en-US" sz="2000" b="1" dirty="0">
                <a:solidFill>
                  <a:schemeClr val="tx1">
                    <a:lumMod val="85000"/>
                    <a:lumOff val="15000"/>
                  </a:schemeClr>
                </a:solidFill>
                <a:latin typeface="Calibri Light" panose="020F0302020204030204" pitchFamily="34" charset="0"/>
                <a:cs typeface="Calibri Light" panose="020F0302020204030204" pitchFamily="34" charset="0"/>
              </a:rPr>
            </a:br>
            <a:r>
              <a:rPr lang="en-US" sz="2000" dirty="0">
                <a:solidFill>
                  <a:schemeClr val="tx1">
                    <a:lumMod val="85000"/>
                    <a:lumOff val="15000"/>
                  </a:schemeClr>
                </a:solidFill>
                <a:latin typeface="Calibri Light" panose="020F0302020204030204" pitchFamily="34" charset="0"/>
                <a:cs typeface="Calibri Light" panose="020F0302020204030204" pitchFamily="34" charset="0"/>
              </a:rPr>
              <a:t>Based on activities performed by FVPSA funded staff for this reporting period include any information regarding how the FVPSA funding supports the mission of your agency. </a:t>
            </a:r>
          </a:p>
          <a:p>
            <a:pPr>
              <a:buClr>
                <a:schemeClr val="accent5">
                  <a:lumMod val="50000"/>
                </a:schemeClr>
              </a:buClr>
            </a:pP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endParaRPr lang="en-US" sz="2000" dirty="0">
              <a:solidFill>
                <a:schemeClr val="tx1">
                  <a:lumMod val="85000"/>
                  <a:lumOff val="15000"/>
                </a:schemeClr>
              </a:solidFill>
              <a:latin typeface="Calibri Light" panose="020F0302020204030204" pitchFamily="34" charset="0"/>
              <a:cs typeface="Calibri Light" panose="020F0302020204030204" pitchFamily="34" charset="0"/>
            </a:endParaRPr>
          </a:p>
          <a:p>
            <a:pPr>
              <a:buClr>
                <a:schemeClr val="accent5">
                  <a:lumMod val="50000"/>
                </a:schemeClr>
              </a:buClr>
            </a:pPr>
            <a:r>
              <a:rPr lang="en-US" sz="2000" b="1" dirty="0">
                <a:solidFill>
                  <a:schemeClr val="tx1">
                    <a:lumMod val="85000"/>
                    <a:lumOff val="15000"/>
                  </a:schemeClr>
                </a:solidFill>
                <a:latin typeface="Calibri Light" panose="020F0302020204030204" pitchFamily="34" charset="0"/>
                <a:cs typeface="Calibri Light" panose="020F0302020204030204" pitchFamily="34" charset="0"/>
              </a:rPr>
              <a:t>Describe any challenges that your FVPSA program faced this reporting period.  </a:t>
            </a:r>
            <a:br>
              <a:rPr lang="en-US" sz="2000" b="1" dirty="0">
                <a:solidFill>
                  <a:schemeClr val="tx1">
                    <a:lumMod val="85000"/>
                    <a:lumOff val="15000"/>
                  </a:schemeClr>
                </a:solidFill>
                <a:latin typeface="Calibri Light" panose="020F0302020204030204" pitchFamily="34" charset="0"/>
                <a:cs typeface="Calibri Light" panose="020F0302020204030204" pitchFamily="34" charset="0"/>
              </a:rPr>
            </a:br>
            <a:r>
              <a:rPr lang="en-US" sz="2000" dirty="0">
                <a:solidFill>
                  <a:schemeClr val="tx1">
                    <a:lumMod val="85000"/>
                    <a:lumOff val="15000"/>
                  </a:schemeClr>
                </a:solidFill>
                <a:latin typeface="Calibri Light" panose="020F0302020204030204" pitchFamily="34" charset="0"/>
                <a:cs typeface="Calibri Light" panose="020F0302020204030204" pitchFamily="34" charset="0"/>
              </a:rPr>
              <a:t>What were they? How were they handled? and How did they impact the program?</a:t>
            </a:r>
            <a:br>
              <a:rPr lang="en-US" sz="2000" dirty="0">
                <a:solidFill>
                  <a:schemeClr val="tx1">
                    <a:lumMod val="85000"/>
                    <a:lumOff val="15000"/>
                  </a:schemeClr>
                </a:solidFill>
                <a:latin typeface="Calibri Light" panose="020F0302020204030204" pitchFamily="34" charset="0"/>
                <a:cs typeface="Calibri Light" panose="020F0302020204030204" pitchFamily="34" charset="0"/>
              </a:rPr>
            </a:br>
            <a:r>
              <a:rPr lang="en-US" sz="2000" dirty="0">
                <a:solidFill>
                  <a:schemeClr val="tx1">
                    <a:lumMod val="85000"/>
                    <a:lumOff val="15000"/>
                  </a:schemeClr>
                </a:solidFill>
                <a:latin typeface="Calibri Light" panose="020F0302020204030204" pitchFamily="34" charset="0"/>
                <a:cs typeface="Calibri Light" panose="020F0302020204030204" pitchFamily="34" charset="0"/>
              </a:rPr>
              <a:t>Is there any assistance that ICJI could provide? </a:t>
            </a:r>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3824CB6-AE45-ECA7-AF3D-820F378593E4}"/>
              </a:ext>
            </a:extLst>
          </p:cNvPr>
          <p:cNvSpPr>
            <a:spLocks noGrp="1"/>
          </p:cNvSpPr>
          <p:nvPr>
            <p:ph type="title"/>
          </p:nvPr>
        </p:nvSpPr>
        <p:spPr>
          <a:xfrm>
            <a:off x="697523" y="744953"/>
            <a:ext cx="10515600" cy="1325563"/>
          </a:xfrm>
        </p:spPr>
        <p:txBody>
          <a:bodyPr/>
          <a:lstStyle/>
          <a:p>
            <a:pPr algn="ctr"/>
            <a:r>
              <a:rPr lang="en-US" b="1" dirty="0">
                <a:solidFill>
                  <a:schemeClr val="accent5">
                    <a:lumMod val="50000"/>
                  </a:schemeClr>
                </a:solidFill>
              </a:rPr>
              <a:t>FINAL QUESTIONS RELATED TO FVPSA</a:t>
            </a:r>
            <a:br>
              <a:rPr lang="en-US" dirty="0">
                <a:solidFill>
                  <a:schemeClr val="accent5">
                    <a:lumMod val="50000"/>
                  </a:schemeClr>
                </a:solidFill>
              </a:rPr>
            </a:br>
            <a:endParaRPr lang="en-US" dirty="0">
              <a:solidFill>
                <a:schemeClr val="accent5">
                  <a:lumMod val="50000"/>
                </a:schemeClr>
              </a:solidFill>
            </a:endParaRPr>
          </a:p>
        </p:txBody>
      </p:sp>
      <p:pic>
        <p:nvPicPr>
          <p:cNvPr id="6" name="Picture 5">
            <a:extLst>
              <a:ext uri="{FF2B5EF4-FFF2-40B4-BE49-F238E27FC236}">
                <a16:creationId xmlns:a16="http://schemas.microsoft.com/office/drawing/2014/main" id="{921FFAE3-1AFE-7A3C-C7A4-FB50F393AD94}"/>
              </a:ext>
            </a:extLst>
          </p:cNvPr>
          <p:cNvPicPr>
            <a:picLocks noChangeAspect="1"/>
          </p:cNvPicPr>
          <p:nvPr/>
        </p:nvPicPr>
        <p:blipFill>
          <a:blip r:embed="rId3"/>
          <a:stretch>
            <a:fillRect/>
          </a:stretch>
        </p:blipFill>
        <p:spPr>
          <a:xfrm>
            <a:off x="134453" y="2113887"/>
            <a:ext cx="1123950" cy="1123950"/>
          </a:xfrm>
          <a:prstGeom prst="rect">
            <a:avLst/>
          </a:prstGeom>
        </p:spPr>
      </p:pic>
      <p:pic>
        <p:nvPicPr>
          <p:cNvPr id="7" name="Picture 6">
            <a:extLst>
              <a:ext uri="{FF2B5EF4-FFF2-40B4-BE49-F238E27FC236}">
                <a16:creationId xmlns:a16="http://schemas.microsoft.com/office/drawing/2014/main" id="{DE495D09-1DE4-6D4B-77E6-DCECEEACBE39}"/>
              </a:ext>
            </a:extLst>
          </p:cNvPr>
          <p:cNvPicPr>
            <a:picLocks noChangeAspect="1"/>
          </p:cNvPicPr>
          <p:nvPr/>
        </p:nvPicPr>
        <p:blipFill>
          <a:blip r:embed="rId4"/>
          <a:stretch>
            <a:fillRect/>
          </a:stretch>
        </p:blipFill>
        <p:spPr>
          <a:xfrm>
            <a:off x="135548" y="3933583"/>
            <a:ext cx="1121761" cy="1127858"/>
          </a:xfrm>
          <a:prstGeom prst="rect">
            <a:avLst/>
          </a:prstGeom>
        </p:spPr>
      </p:pic>
    </p:spTree>
    <p:extLst>
      <p:ext uri="{BB962C8B-B14F-4D97-AF65-F5344CB8AC3E}">
        <p14:creationId xmlns:p14="http://schemas.microsoft.com/office/powerpoint/2010/main" val="3649840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C52558-0F0F-4798-8A3F-4E11049289FF}"/>
              </a:ext>
            </a:extLst>
          </p:cNvPr>
          <p:cNvSpPr/>
          <p:nvPr/>
        </p:nvSpPr>
        <p:spPr>
          <a:xfrm>
            <a:off x="446528" y="6317181"/>
            <a:ext cx="11338560"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3824CB6-AE45-ECA7-AF3D-820F378593E4}"/>
              </a:ext>
            </a:extLst>
          </p:cNvPr>
          <p:cNvSpPr>
            <a:spLocks noGrp="1"/>
          </p:cNvSpPr>
          <p:nvPr>
            <p:ph type="title"/>
          </p:nvPr>
        </p:nvSpPr>
        <p:spPr>
          <a:xfrm>
            <a:off x="683455" y="941900"/>
            <a:ext cx="10515600" cy="1325563"/>
          </a:xfrm>
        </p:spPr>
        <p:txBody>
          <a:bodyPr/>
          <a:lstStyle/>
          <a:p>
            <a:pPr algn="ctr"/>
            <a:r>
              <a:rPr lang="en-US" dirty="0">
                <a:solidFill>
                  <a:schemeClr val="accent5">
                    <a:lumMod val="50000"/>
                  </a:schemeClr>
                </a:solidFill>
              </a:rPr>
              <a:t>Agencies that receive </a:t>
            </a:r>
            <a:br>
              <a:rPr lang="en-US" dirty="0">
                <a:solidFill>
                  <a:schemeClr val="accent5">
                    <a:lumMod val="50000"/>
                  </a:schemeClr>
                </a:solidFill>
              </a:rPr>
            </a:br>
            <a:r>
              <a:rPr lang="en-US" b="1" dirty="0">
                <a:solidFill>
                  <a:schemeClr val="accent5">
                    <a:lumMod val="50000"/>
                  </a:schemeClr>
                </a:solidFill>
              </a:rPr>
              <a:t>DVPT</a:t>
            </a:r>
            <a:r>
              <a:rPr lang="en-US" dirty="0">
                <a:solidFill>
                  <a:schemeClr val="accent5">
                    <a:lumMod val="50000"/>
                  </a:schemeClr>
                </a:solidFill>
              </a:rPr>
              <a:t> and </a:t>
            </a:r>
            <a:r>
              <a:rPr lang="en-US" b="1" dirty="0">
                <a:solidFill>
                  <a:schemeClr val="accent5">
                    <a:lumMod val="50000"/>
                  </a:schemeClr>
                </a:solidFill>
              </a:rPr>
              <a:t>FVPSA </a:t>
            </a:r>
            <a:r>
              <a:rPr lang="en-US" dirty="0">
                <a:solidFill>
                  <a:schemeClr val="accent5">
                    <a:lumMod val="50000"/>
                  </a:schemeClr>
                </a:solidFill>
              </a:rPr>
              <a:t>(not ARP) funding:</a:t>
            </a:r>
            <a:br>
              <a:rPr lang="en-US" dirty="0">
                <a:solidFill>
                  <a:schemeClr val="accent5">
                    <a:lumMod val="50000"/>
                  </a:schemeClr>
                </a:solidFill>
              </a:rPr>
            </a:br>
            <a:endParaRPr lang="en-US" dirty="0">
              <a:solidFill>
                <a:schemeClr val="accent5">
                  <a:lumMod val="50000"/>
                </a:schemeClr>
              </a:solidFill>
            </a:endParaRPr>
          </a:p>
        </p:txBody>
      </p:sp>
      <p:sp>
        <p:nvSpPr>
          <p:cNvPr id="4" name="TextBox 3">
            <a:extLst>
              <a:ext uri="{FF2B5EF4-FFF2-40B4-BE49-F238E27FC236}">
                <a16:creationId xmlns:a16="http://schemas.microsoft.com/office/drawing/2014/main" id="{0E11F122-51C9-EAF0-D583-96EBD28EEC09}"/>
              </a:ext>
            </a:extLst>
          </p:cNvPr>
          <p:cNvSpPr txBox="1"/>
          <p:nvPr/>
        </p:nvSpPr>
        <p:spPr>
          <a:xfrm>
            <a:off x="1223889" y="2055941"/>
            <a:ext cx="9975166" cy="3416320"/>
          </a:xfrm>
          <a:prstGeom prst="rect">
            <a:avLst/>
          </a:prstGeom>
          <a:noFill/>
        </p:spPr>
        <p:txBody>
          <a:bodyPr wrap="square" rtlCol="0">
            <a:spAutoFit/>
          </a:bodyPr>
          <a:lstStyle/>
          <a:p>
            <a:pPr marL="285750" indent="-285750">
              <a:buFont typeface="Wingdings" panose="05000000000000000000" pitchFamily="2" charset="2"/>
              <a:buChar char="Ø"/>
            </a:pPr>
            <a:r>
              <a:rPr lang="en-US" b="1" dirty="0">
                <a:solidFill>
                  <a:schemeClr val="accent5">
                    <a:lumMod val="50000"/>
                  </a:schemeClr>
                </a:solidFill>
              </a:rPr>
              <a:t>FVPSA</a:t>
            </a:r>
            <a:r>
              <a:rPr lang="en-US" dirty="0">
                <a:solidFill>
                  <a:schemeClr val="accent5">
                    <a:lumMod val="50000"/>
                  </a:schemeClr>
                </a:solidFill>
              </a:rPr>
              <a:t> and </a:t>
            </a:r>
            <a:r>
              <a:rPr lang="en-US" b="1" dirty="0">
                <a:solidFill>
                  <a:schemeClr val="accent5">
                    <a:lumMod val="50000"/>
                  </a:schemeClr>
                </a:solidFill>
              </a:rPr>
              <a:t>DVPT Program Reports </a:t>
            </a:r>
            <a:r>
              <a:rPr lang="en-US" dirty="0">
                <a:solidFill>
                  <a:schemeClr val="accent5">
                    <a:lumMod val="50000"/>
                  </a:schemeClr>
                </a:solidFill>
              </a:rPr>
              <a:t>are very similar in terms of the sections reporting individuals served by your agency (regardless of funding source).</a:t>
            </a:r>
            <a:br>
              <a:rPr lang="en-US" dirty="0">
                <a:solidFill>
                  <a:schemeClr val="accent5">
                    <a:lumMod val="50000"/>
                  </a:schemeClr>
                </a:solidFill>
              </a:rPr>
            </a:br>
            <a:br>
              <a:rPr lang="en-US" dirty="0">
                <a:solidFill>
                  <a:schemeClr val="accent5">
                    <a:lumMod val="50000"/>
                  </a:schemeClr>
                </a:solidFill>
              </a:rPr>
            </a:br>
            <a:endParaRPr lang="en-US" dirty="0">
              <a:solidFill>
                <a:schemeClr val="accent5">
                  <a:lumMod val="50000"/>
                </a:schemeClr>
              </a:solidFill>
            </a:endParaRPr>
          </a:p>
          <a:p>
            <a:pPr marL="285750" indent="-285750">
              <a:buFont typeface="Wingdings" panose="05000000000000000000" pitchFamily="2" charset="2"/>
              <a:buChar char="Ø"/>
            </a:pPr>
            <a:r>
              <a:rPr lang="en-US" b="1" dirty="0">
                <a:solidFill>
                  <a:schemeClr val="accent5">
                    <a:lumMod val="50000"/>
                  </a:schemeClr>
                </a:solidFill>
              </a:rPr>
              <a:t>FVPSA</a:t>
            </a:r>
            <a:r>
              <a:rPr lang="en-US" dirty="0">
                <a:solidFill>
                  <a:schemeClr val="accent5">
                    <a:lumMod val="50000"/>
                  </a:schemeClr>
                </a:solidFill>
              </a:rPr>
              <a:t> agencies also receiving </a:t>
            </a:r>
            <a:r>
              <a:rPr lang="en-US" b="1" dirty="0">
                <a:solidFill>
                  <a:schemeClr val="accent5">
                    <a:lumMod val="50000"/>
                  </a:schemeClr>
                </a:solidFill>
              </a:rPr>
              <a:t>DVPT</a:t>
            </a:r>
            <a:r>
              <a:rPr lang="en-US" dirty="0">
                <a:solidFill>
                  <a:schemeClr val="accent5">
                    <a:lumMod val="50000"/>
                  </a:schemeClr>
                </a:solidFill>
              </a:rPr>
              <a:t> funding will report </a:t>
            </a:r>
            <a:r>
              <a:rPr lang="en-US" b="1" dirty="0">
                <a:solidFill>
                  <a:schemeClr val="accent5">
                    <a:lumMod val="50000"/>
                  </a:schemeClr>
                </a:solidFill>
              </a:rPr>
              <a:t>ZERO</a:t>
            </a:r>
            <a:r>
              <a:rPr lang="en-US" dirty="0">
                <a:solidFill>
                  <a:schemeClr val="accent5">
                    <a:lumMod val="50000"/>
                  </a:schemeClr>
                </a:solidFill>
              </a:rPr>
              <a:t> individuals served by your agency on your </a:t>
            </a:r>
            <a:r>
              <a:rPr lang="en-US" b="1" dirty="0">
                <a:solidFill>
                  <a:schemeClr val="accent5">
                    <a:lumMod val="50000"/>
                  </a:schemeClr>
                </a:solidFill>
              </a:rPr>
              <a:t>FVPSA</a:t>
            </a:r>
            <a:r>
              <a:rPr lang="en-US" dirty="0">
                <a:solidFill>
                  <a:schemeClr val="accent5">
                    <a:lumMod val="50000"/>
                  </a:schemeClr>
                </a:solidFill>
              </a:rPr>
              <a:t> Program Report. That data will be reported on the </a:t>
            </a:r>
            <a:r>
              <a:rPr lang="en-US" b="1" dirty="0">
                <a:solidFill>
                  <a:schemeClr val="accent5">
                    <a:lumMod val="50000"/>
                  </a:schemeClr>
                </a:solidFill>
              </a:rPr>
              <a:t>DVPT</a:t>
            </a:r>
            <a:r>
              <a:rPr lang="en-US" dirty="0">
                <a:solidFill>
                  <a:schemeClr val="accent5">
                    <a:lumMod val="50000"/>
                  </a:schemeClr>
                </a:solidFill>
              </a:rPr>
              <a:t> Program Report. </a:t>
            </a:r>
            <a:br>
              <a:rPr lang="en-US" dirty="0">
                <a:solidFill>
                  <a:schemeClr val="accent5">
                    <a:lumMod val="50000"/>
                  </a:schemeClr>
                </a:solidFill>
              </a:rPr>
            </a:br>
            <a:r>
              <a:rPr lang="en-US" dirty="0">
                <a:solidFill>
                  <a:schemeClr val="accent5">
                    <a:lumMod val="50000"/>
                  </a:schemeClr>
                </a:solidFill>
              </a:rPr>
              <a:t>(This will avoid double reporting for the same period).</a:t>
            </a:r>
          </a:p>
          <a:p>
            <a:pPr marL="285750" indent="-285750">
              <a:buFont typeface="Wingdings" panose="05000000000000000000" pitchFamily="2" charset="2"/>
              <a:buChar char="Ø"/>
            </a:pPr>
            <a:endParaRPr lang="en-US" dirty="0">
              <a:solidFill>
                <a:schemeClr val="accent5">
                  <a:lumMod val="50000"/>
                </a:schemeClr>
              </a:solidFill>
            </a:endParaRPr>
          </a:p>
          <a:p>
            <a:pPr marL="285750" indent="-285750">
              <a:buFont typeface="Wingdings" panose="05000000000000000000" pitchFamily="2" charset="2"/>
              <a:buChar char="Ø"/>
            </a:pPr>
            <a:endParaRPr lang="en-US" dirty="0">
              <a:solidFill>
                <a:schemeClr val="accent5">
                  <a:lumMod val="50000"/>
                </a:schemeClr>
              </a:solidFill>
            </a:endParaRPr>
          </a:p>
          <a:p>
            <a:pPr marL="285750" indent="-285750">
              <a:buFont typeface="Wingdings" panose="05000000000000000000" pitchFamily="2" charset="2"/>
              <a:buChar char="Ø"/>
            </a:pPr>
            <a:r>
              <a:rPr lang="en-US" dirty="0">
                <a:solidFill>
                  <a:schemeClr val="accent5">
                    <a:lumMod val="50000"/>
                  </a:schemeClr>
                </a:solidFill>
              </a:rPr>
              <a:t>A response is required for all other questions identified as FVPSA related activities.</a:t>
            </a:r>
            <a:br>
              <a:rPr lang="en-US" dirty="0"/>
            </a:br>
            <a:br>
              <a:rPr lang="en-US" dirty="0"/>
            </a:br>
            <a:endParaRPr lang="en-US" dirty="0"/>
          </a:p>
        </p:txBody>
      </p:sp>
      <p:sp>
        <p:nvSpPr>
          <p:cNvPr id="5" name="TextBox 4">
            <a:extLst>
              <a:ext uri="{FF2B5EF4-FFF2-40B4-BE49-F238E27FC236}">
                <a16:creationId xmlns:a16="http://schemas.microsoft.com/office/drawing/2014/main" id="{AF2FB2EB-F8BC-9E1F-97DE-9759A61F7531}"/>
              </a:ext>
            </a:extLst>
          </p:cNvPr>
          <p:cNvSpPr txBox="1"/>
          <p:nvPr/>
        </p:nvSpPr>
        <p:spPr>
          <a:xfrm>
            <a:off x="2295680" y="5546768"/>
            <a:ext cx="8623495" cy="369332"/>
          </a:xfrm>
          <a:prstGeom prst="rect">
            <a:avLst/>
          </a:prstGeom>
          <a:noFill/>
        </p:spPr>
        <p:txBody>
          <a:bodyPr wrap="square" rtlCol="0">
            <a:spAutoFit/>
          </a:bodyPr>
          <a:lstStyle/>
          <a:p>
            <a:r>
              <a:rPr lang="en-US" b="1" i="1" dirty="0">
                <a:solidFill>
                  <a:schemeClr val="accent5">
                    <a:lumMod val="50000"/>
                  </a:schemeClr>
                </a:solidFill>
              </a:rPr>
              <a:t>NOTE: FVPSA-ARP PROGRAM REPORTS ARE TO BE COMPLETED AS NORMAL</a:t>
            </a:r>
          </a:p>
        </p:txBody>
      </p:sp>
      <p:pic>
        <p:nvPicPr>
          <p:cNvPr id="8" name="Picture 7">
            <a:extLst>
              <a:ext uri="{FF2B5EF4-FFF2-40B4-BE49-F238E27FC236}">
                <a16:creationId xmlns:a16="http://schemas.microsoft.com/office/drawing/2014/main" id="{41E48822-5DFA-1787-1FD4-668DBDFB9584}"/>
              </a:ext>
            </a:extLst>
          </p:cNvPr>
          <p:cNvPicPr>
            <a:picLocks noChangeAspect="1"/>
          </p:cNvPicPr>
          <p:nvPr/>
        </p:nvPicPr>
        <p:blipFill>
          <a:blip r:embed="rId3"/>
          <a:stretch>
            <a:fillRect/>
          </a:stretch>
        </p:blipFill>
        <p:spPr>
          <a:xfrm>
            <a:off x="1192547" y="5353608"/>
            <a:ext cx="823253" cy="729090"/>
          </a:xfrm>
          <a:prstGeom prst="rect">
            <a:avLst/>
          </a:prstGeom>
        </p:spPr>
      </p:pic>
      <p:pic>
        <p:nvPicPr>
          <p:cNvPr id="9" name="Picture 8">
            <a:extLst>
              <a:ext uri="{FF2B5EF4-FFF2-40B4-BE49-F238E27FC236}">
                <a16:creationId xmlns:a16="http://schemas.microsoft.com/office/drawing/2014/main" id="{224CDF55-77FB-260E-B934-89337DE9ECA6}"/>
              </a:ext>
            </a:extLst>
          </p:cNvPr>
          <p:cNvPicPr>
            <a:picLocks noChangeAspect="1"/>
          </p:cNvPicPr>
          <p:nvPr/>
        </p:nvPicPr>
        <p:blipFill>
          <a:blip r:embed="rId4"/>
          <a:stretch>
            <a:fillRect/>
          </a:stretch>
        </p:blipFill>
        <p:spPr>
          <a:xfrm>
            <a:off x="10096144" y="5322433"/>
            <a:ext cx="823031" cy="731583"/>
          </a:xfrm>
          <a:prstGeom prst="rect">
            <a:avLst/>
          </a:prstGeom>
        </p:spPr>
      </p:pic>
    </p:spTree>
    <p:extLst>
      <p:ext uri="{BB962C8B-B14F-4D97-AF65-F5344CB8AC3E}">
        <p14:creationId xmlns:p14="http://schemas.microsoft.com/office/powerpoint/2010/main" val="1937849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712E4D4-FDD3-4B63-A1F1-303C22FF4CA8}"/>
              </a:ext>
            </a:extLst>
          </p:cNvPr>
          <p:cNvSpPr/>
          <p:nvPr/>
        </p:nvSpPr>
        <p:spPr>
          <a:xfrm>
            <a:off x="4246848" y="453642"/>
            <a:ext cx="7534656" cy="81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06BE501-94B9-46CE-9DCB-0FB5C6D9CA6C}"/>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4D574EDA-B3DA-4866-A155-40B0D7355616}"/>
              </a:ext>
            </a:extLst>
          </p:cNvPr>
          <p:cNvSpPr txBox="1">
            <a:spLocks/>
          </p:cNvSpPr>
          <p:nvPr/>
        </p:nvSpPr>
        <p:spPr bwMode="auto">
          <a:xfrm>
            <a:off x="972310" y="702478"/>
            <a:ext cx="10268948" cy="80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fontScale="97500"/>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r>
              <a:rPr lang="en-US" sz="2400" dirty="0">
                <a:solidFill>
                  <a:schemeClr val="accent5">
                    <a:lumMod val="50000"/>
                  </a:schemeClr>
                </a:solidFill>
                <a:latin typeface="Franklin Gothic Demi" panose="020B0703020102020204" pitchFamily="34" charset="0"/>
              </a:rPr>
              <a:t>Attachments</a:t>
            </a:r>
          </a:p>
        </p:txBody>
      </p:sp>
      <p:sp>
        <p:nvSpPr>
          <p:cNvPr id="17" name="Rectangle 16">
            <a:extLst>
              <a:ext uri="{FF2B5EF4-FFF2-40B4-BE49-F238E27FC236}">
                <a16:creationId xmlns:a16="http://schemas.microsoft.com/office/drawing/2014/main" id="{DE9793E0-9858-4A8A-8274-3219497BA590}"/>
              </a:ext>
            </a:extLst>
          </p:cNvPr>
          <p:cNvSpPr/>
          <p:nvPr/>
        </p:nvSpPr>
        <p:spPr>
          <a:xfrm>
            <a:off x="446529" y="6317181"/>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C360B08-618C-4963-8779-E873FA11DAB6}"/>
              </a:ext>
            </a:extLst>
          </p:cNvPr>
          <p:cNvSpPr/>
          <p:nvPr/>
        </p:nvSpPr>
        <p:spPr>
          <a:xfrm>
            <a:off x="4269067" y="6317180"/>
            <a:ext cx="7534656" cy="81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AEACD92-EF38-300C-786B-095A0BB13F21}"/>
              </a:ext>
            </a:extLst>
          </p:cNvPr>
          <p:cNvPicPr>
            <a:picLocks noChangeAspect="1"/>
          </p:cNvPicPr>
          <p:nvPr/>
        </p:nvPicPr>
        <p:blipFill>
          <a:blip r:embed="rId3"/>
          <a:stretch>
            <a:fillRect/>
          </a:stretch>
        </p:blipFill>
        <p:spPr>
          <a:xfrm>
            <a:off x="9964908" y="4880694"/>
            <a:ext cx="1276350" cy="1095375"/>
          </a:xfrm>
          <a:prstGeom prst="rect">
            <a:avLst/>
          </a:prstGeom>
        </p:spPr>
      </p:pic>
      <p:pic>
        <p:nvPicPr>
          <p:cNvPr id="11" name="Picture 10">
            <a:extLst>
              <a:ext uri="{FF2B5EF4-FFF2-40B4-BE49-F238E27FC236}">
                <a16:creationId xmlns:a16="http://schemas.microsoft.com/office/drawing/2014/main" id="{13672A27-0EAD-BAD6-DD14-A8538AB13E31}"/>
              </a:ext>
            </a:extLst>
          </p:cNvPr>
          <p:cNvPicPr>
            <a:picLocks noChangeAspect="1"/>
          </p:cNvPicPr>
          <p:nvPr/>
        </p:nvPicPr>
        <p:blipFill>
          <a:blip r:embed="rId4"/>
          <a:stretch>
            <a:fillRect/>
          </a:stretch>
        </p:blipFill>
        <p:spPr>
          <a:xfrm>
            <a:off x="780363" y="5047381"/>
            <a:ext cx="1495425" cy="762000"/>
          </a:xfrm>
          <a:prstGeom prst="rect">
            <a:avLst/>
          </a:prstGeom>
        </p:spPr>
      </p:pic>
      <p:pic>
        <p:nvPicPr>
          <p:cNvPr id="19" name="Picture 18">
            <a:extLst>
              <a:ext uri="{FF2B5EF4-FFF2-40B4-BE49-F238E27FC236}">
                <a16:creationId xmlns:a16="http://schemas.microsoft.com/office/drawing/2014/main" id="{149EE1FF-7807-C76C-71ED-90477666053D}"/>
              </a:ext>
            </a:extLst>
          </p:cNvPr>
          <p:cNvPicPr>
            <a:picLocks noChangeAspect="1"/>
          </p:cNvPicPr>
          <p:nvPr/>
        </p:nvPicPr>
        <p:blipFill>
          <a:blip r:embed="rId5"/>
          <a:stretch>
            <a:fillRect/>
          </a:stretch>
        </p:blipFill>
        <p:spPr>
          <a:xfrm>
            <a:off x="80542" y="1657448"/>
            <a:ext cx="1399643" cy="1399643"/>
          </a:xfrm>
          <a:prstGeom prst="rect">
            <a:avLst/>
          </a:prstGeom>
        </p:spPr>
      </p:pic>
      <p:sp>
        <p:nvSpPr>
          <p:cNvPr id="3" name="Title 2">
            <a:extLst>
              <a:ext uri="{FF2B5EF4-FFF2-40B4-BE49-F238E27FC236}">
                <a16:creationId xmlns:a16="http://schemas.microsoft.com/office/drawing/2014/main" id="{B9A12A61-409F-8BEC-9AEC-1B273F128CA7}"/>
              </a:ext>
            </a:extLst>
          </p:cNvPr>
          <p:cNvSpPr>
            <a:spLocks noGrp="1"/>
          </p:cNvSpPr>
          <p:nvPr>
            <p:ph type="title"/>
          </p:nvPr>
        </p:nvSpPr>
        <p:spPr>
          <a:xfrm>
            <a:off x="1480185" y="2085256"/>
            <a:ext cx="10515600" cy="1325563"/>
          </a:xfrm>
        </p:spPr>
        <p:txBody>
          <a:bodyPr/>
          <a:lstStyle/>
          <a:p>
            <a:r>
              <a:rPr lang="en-US" sz="1800" b="1" kern="100" dirty="0">
                <a:solidFill>
                  <a:schemeClr val="accent5">
                    <a:lumMod val="50000"/>
                  </a:schemeClr>
                </a:solidFill>
                <a:effectLst/>
                <a:latin typeface="Calibri Light" panose="020F0302020204030204" pitchFamily="34" charset="0"/>
                <a:ea typeface="Calibri" panose="020F0502020204030204" pitchFamily="34" charset="0"/>
                <a:cs typeface="Calibri Light" panose="020F0302020204030204" pitchFamily="34" charset="0"/>
              </a:rPr>
              <a:t>Attachments </a:t>
            </a:r>
            <a:r>
              <a:rPr lang="en-US" sz="1800" kern="100" dirty="0">
                <a:solidFill>
                  <a:schemeClr val="accent5">
                    <a:lumMod val="50000"/>
                  </a:schemeClr>
                </a:solidFill>
                <a:effectLst/>
                <a:latin typeface="Calibri Light" panose="020F0302020204030204" pitchFamily="34" charset="0"/>
                <a:ea typeface="Calibri" panose="020F0502020204030204" pitchFamily="34" charset="0"/>
                <a:cs typeface="Calibri Light" panose="020F0302020204030204" pitchFamily="34" charset="0"/>
              </a:rPr>
              <a:t>– are not required but feel free to attach any news, articles or information about your agency that you might want to share with ICJI.</a:t>
            </a:r>
            <a:br>
              <a:rPr lang="en-US" sz="1800" kern="100" dirty="0">
                <a:solidFill>
                  <a:schemeClr val="accent5">
                    <a:lumMod val="50000"/>
                  </a:schemeClr>
                </a:solidFill>
                <a:effectLst/>
                <a:latin typeface="Calibri Light" panose="020F0302020204030204" pitchFamily="34" charset="0"/>
                <a:ea typeface="Calibri" panose="020F0502020204030204" pitchFamily="34" charset="0"/>
                <a:cs typeface="Calibri Light" panose="020F0302020204030204" pitchFamily="34" charset="0"/>
              </a:rPr>
            </a:br>
            <a:br>
              <a:rPr lang="en-US" sz="1800" kern="100" dirty="0">
                <a:solidFill>
                  <a:schemeClr val="accent5">
                    <a:lumMod val="50000"/>
                  </a:schemeClr>
                </a:solidFill>
                <a:effectLst/>
                <a:latin typeface="Calibri Light" panose="020F0302020204030204" pitchFamily="34" charset="0"/>
                <a:ea typeface="Calibri" panose="020F0502020204030204" pitchFamily="34" charset="0"/>
                <a:cs typeface="Calibri Light" panose="020F0302020204030204" pitchFamily="34" charset="0"/>
              </a:rPr>
            </a:br>
            <a:r>
              <a:rPr lang="en-US" sz="1800" b="1" dirty="0">
                <a:solidFill>
                  <a:schemeClr val="accent5">
                    <a:lumMod val="50000"/>
                  </a:schemeClr>
                </a:solidFill>
                <a:latin typeface="Calibri Light" panose="020F0302020204030204" pitchFamily="34" charset="0"/>
                <a:cs typeface="Calibri Light" panose="020F0302020204030204" pitchFamily="34" charset="0"/>
              </a:rPr>
              <a:t>You are welcome to attach any press releases, news articles, or other information regarding any trainings or presentations that your agency provided to your community.</a:t>
            </a:r>
            <a:r>
              <a:rPr lang="en-US" sz="1800" kern="100" dirty="0">
                <a:solidFill>
                  <a:schemeClr val="accent5">
                    <a:lumMod val="50000"/>
                  </a:schemeClr>
                </a:solidFill>
                <a:effectLst/>
                <a:latin typeface="Calibri Light" panose="020F0302020204030204" pitchFamily="34" charset="0"/>
                <a:ea typeface="Calibri" panose="020F0502020204030204" pitchFamily="34" charset="0"/>
                <a:cs typeface="Calibri Light" panose="020F0302020204030204" pitchFamily="34" charset="0"/>
              </a:rPr>
              <a:t>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pic>
        <p:nvPicPr>
          <p:cNvPr id="4" name="Picture 3">
            <a:extLst>
              <a:ext uri="{FF2B5EF4-FFF2-40B4-BE49-F238E27FC236}">
                <a16:creationId xmlns:a16="http://schemas.microsoft.com/office/drawing/2014/main" id="{18A37D6D-2CF7-5270-CB3F-7D8D6093E091}"/>
              </a:ext>
            </a:extLst>
          </p:cNvPr>
          <p:cNvPicPr>
            <a:picLocks noChangeAspect="1"/>
          </p:cNvPicPr>
          <p:nvPr/>
        </p:nvPicPr>
        <p:blipFill>
          <a:blip r:embed="rId6"/>
          <a:stretch>
            <a:fillRect/>
          </a:stretch>
        </p:blipFill>
        <p:spPr>
          <a:xfrm>
            <a:off x="4714875" y="3660600"/>
            <a:ext cx="2762250" cy="1657350"/>
          </a:xfrm>
          <a:prstGeom prst="rect">
            <a:avLst/>
          </a:prstGeom>
        </p:spPr>
      </p:pic>
    </p:spTree>
    <p:extLst>
      <p:ext uri="{BB962C8B-B14F-4D97-AF65-F5344CB8AC3E}">
        <p14:creationId xmlns:p14="http://schemas.microsoft.com/office/powerpoint/2010/main" val="1918303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712E4D4-FDD3-4B63-A1F1-303C22FF4CA8}"/>
              </a:ext>
            </a:extLst>
          </p:cNvPr>
          <p:cNvSpPr/>
          <p:nvPr/>
        </p:nvSpPr>
        <p:spPr>
          <a:xfrm>
            <a:off x="4246848" y="453642"/>
            <a:ext cx="7534656" cy="81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06BE501-94B9-46CE-9DCB-0FB5C6D9CA6C}"/>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E9793E0-9858-4A8A-8274-3219497BA590}"/>
              </a:ext>
            </a:extLst>
          </p:cNvPr>
          <p:cNvSpPr/>
          <p:nvPr/>
        </p:nvSpPr>
        <p:spPr>
          <a:xfrm>
            <a:off x="446529" y="6317181"/>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C360B08-618C-4963-8779-E873FA11DAB6}"/>
              </a:ext>
            </a:extLst>
          </p:cNvPr>
          <p:cNvSpPr/>
          <p:nvPr/>
        </p:nvSpPr>
        <p:spPr>
          <a:xfrm>
            <a:off x="4269067" y="6317180"/>
            <a:ext cx="7534656" cy="81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Document with solid fill">
            <a:extLst>
              <a:ext uri="{FF2B5EF4-FFF2-40B4-BE49-F238E27FC236}">
                <a16:creationId xmlns:a16="http://schemas.microsoft.com/office/drawing/2014/main" id="{B357666B-03E6-101D-003E-7D78F4862C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8449" y="4368518"/>
            <a:ext cx="1477328" cy="1477328"/>
          </a:xfrm>
          <a:prstGeom prst="rect">
            <a:avLst/>
          </a:prstGeom>
        </p:spPr>
      </p:pic>
      <p:sp>
        <p:nvSpPr>
          <p:cNvPr id="6" name="Title 5">
            <a:extLst>
              <a:ext uri="{FF2B5EF4-FFF2-40B4-BE49-F238E27FC236}">
                <a16:creationId xmlns:a16="http://schemas.microsoft.com/office/drawing/2014/main" id="{27528808-8743-24B7-9964-6A093E0F9348}"/>
              </a:ext>
            </a:extLst>
          </p:cNvPr>
          <p:cNvSpPr>
            <a:spLocks noGrp="1"/>
          </p:cNvSpPr>
          <p:nvPr>
            <p:ph type="title"/>
          </p:nvPr>
        </p:nvSpPr>
        <p:spPr/>
        <p:txBody>
          <a:bodyPr/>
          <a:lstStyle/>
          <a:p>
            <a:pPr algn="ctr"/>
            <a:r>
              <a:rPr lang="en-US" dirty="0">
                <a:solidFill>
                  <a:srgbClr val="002060"/>
                </a:solidFill>
              </a:rPr>
              <a:t>Reporting Frequency </a:t>
            </a:r>
          </a:p>
        </p:txBody>
      </p:sp>
      <p:sp>
        <p:nvSpPr>
          <p:cNvPr id="8" name="TextBox 7">
            <a:extLst>
              <a:ext uri="{FF2B5EF4-FFF2-40B4-BE49-F238E27FC236}">
                <a16:creationId xmlns:a16="http://schemas.microsoft.com/office/drawing/2014/main" id="{88D44A30-4492-B992-49F5-8CFA61973B89}"/>
              </a:ext>
            </a:extLst>
          </p:cNvPr>
          <p:cNvSpPr txBox="1"/>
          <p:nvPr/>
        </p:nvSpPr>
        <p:spPr>
          <a:xfrm>
            <a:off x="1766807" y="1951672"/>
            <a:ext cx="9144000" cy="2308324"/>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rgbClr val="002060"/>
                </a:solidFill>
              </a:rPr>
              <a:t>All FVPSA program reports will be reported on the quarterly basis </a:t>
            </a:r>
          </a:p>
          <a:p>
            <a:pPr marL="285750" indent="-285750">
              <a:buFont typeface="Wingdings" panose="05000000000000000000" pitchFamily="2" charset="2"/>
              <a:buChar char="Ø"/>
            </a:pPr>
            <a:endParaRPr lang="en-US" dirty="0">
              <a:solidFill>
                <a:srgbClr val="002060"/>
              </a:solidFill>
            </a:endParaRPr>
          </a:p>
          <a:p>
            <a:endParaRPr lang="en-US" dirty="0">
              <a:solidFill>
                <a:srgbClr val="002060"/>
              </a:solidFill>
            </a:endParaRPr>
          </a:p>
          <a:p>
            <a:pPr marL="285750" indent="-285750">
              <a:buFont typeface="Wingdings" panose="05000000000000000000" pitchFamily="2" charset="2"/>
              <a:buChar char="Ø"/>
            </a:pPr>
            <a:r>
              <a:rPr lang="en-US" dirty="0">
                <a:solidFill>
                  <a:srgbClr val="002060"/>
                </a:solidFill>
              </a:rPr>
              <a:t>If you are a monthly reporter, your month 1 program report’s time frame will be for the whole quarter but still say “month” </a:t>
            </a:r>
          </a:p>
          <a:p>
            <a:pPr marL="285750" indent="-285750">
              <a:buFont typeface="Wingdings" panose="05000000000000000000" pitchFamily="2" charset="2"/>
              <a:buChar char="Ø"/>
            </a:pPr>
            <a:endParaRPr lang="en-US" dirty="0">
              <a:solidFill>
                <a:srgbClr val="002060"/>
              </a:solidFill>
            </a:endParaRPr>
          </a:p>
          <a:p>
            <a:endParaRPr lang="en-US" dirty="0">
              <a:solidFill>
                <a:srgbClr val="002060"/>
              </a:solidFill>
            </a:endParaRPr>
          </a:p>
          <a:p>
            <a:pPr marL="285750" indent="-285750">
              <a:buFont typeface="Wingdings" panose="05000000000000000000" pitchFamily="2" charset="2"/>
              <a:buChar char="Ø"/>
            </a:pPr>
            <a:r>
              <a:rPr lang="en-US" dirty="0">
                <a:solidFill>
                  <a:srgbClr val="002060"/>
                </a:solidFill>
              </a:rPr>
              <a:t>Month 4 will be the final report </a:t>
            </a:r>
          </a:p>
        </p:txBody>
      </p:sp>
      <p:pic>
        <p:nvPicPr>
          <p:cNvPr id="3" name="Graphic 2" descr="Flip calendar outline">
            <a:extLst>
              <a:ext uri="{FF2B5EF4-FFF2-40B4-BE49-F238E27FC236}">
                <a16:creationId xmlns:a16="http://schemas.microsoft.com/office/drawing/2014/main" id="{89B8E962-0B66-59CE-3B30-E3969417DF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35104" y="4280605"/>
            <a:ext cx="1653153" cy="1653153"/>
          </a:xfrm>
          <a:prstGeom prst="rect">
            <a:avLst/>
          </a:prstGeom>
        </p:spPr>
      </p:pic>
      <p:pic>
        <p:nvPicPr>
          <p:cNvPr id="4" name="Graphic 3" descr="Document with solid fill">
            <a:extLst>
              <a:ext uri="{FF2B5EF4-FFF2-40B4-BE49-F238E27FC236}">
                <a16:creationId xmlns:a16="http://schemas.microsoft.com/office/drawing/2014/main" id="{1D810A4C-7A7D-A636-34CE-DEBA3631C1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72143" y="4368518"/>
            <a:ext cx="1477328" cy="1477328"/>
          </a:xfrm>
          <a:prstGeom prst="rect">
            <a:avLst/>
          </a:prstGeom>
        </p:spPr>
      </p:pic>
    </p:spTree>
    <p:extLst>
      <p:ext uri="{BB962C8B-B14F-4D97-AF65-F5344CB8AC3E}">
        <p14:creationId xmlns:p14="http://schemas.microsoft.com/office/powerpoint/2010/main" val="878801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EF8DFD-9612-4D9E-A795-53F4F85AB5E6}"/>
              </a:ext>
            </a:extLst>
          </p:cNvPr>
          <p:cNvSpPr/>
          <p:nvPr/>
        </p:nvSpPr>
        <p:spPr>
          <a:xfrm>
            <a:off x="446530" y="4352199"/>
            <a:ext cx="11298939" cy="2052158"/>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dirty="0">
              <a:solidFill>
                <a:schemeClr val="bg1"/>
              </a:solidFill>
            </a:endParaRPr>
          </a:p>
          <a:p>
            <a:pPr algn="l"/>
            <a:endParaRPr lang="en-US" dirty="0">
              <a:solidFill>
                <a:schemeClr val="bg1"/>
              </a:solidFill>
            </a:endParaRPr>
          </a:p>
          <a:p>
            <a:pPr algn="l"/>
            <a:endParaRPr lang="en-US" sz="1800" dirty="0">
              <a:solidFill>
                <a:schemeClr val="bg1"/>
              </a:solidFill>
            </a:endParaRPr>
          </a:p>
          <a:p>
            <a:pPr algn="l"/>
            <a:r>
              <a:rPr lang="en-US" sz="1800" dirty="0">
                <a:solidFill>
                  <a:schemeClr val="bg1"/>
                </a:solidFill>
              </a:rPr>
              <a:t>Dalayna Anderson, Victim Services Program Specialist</a:t>
            </a:r>
          </a:p>
          <a:p>
            <a:pPr algn="l"/>
            <a:r>
              <a:rPr lang="en-US" sz="1800" dirty="0">
                <a:solidFill>
                  <a:schemeClr val="bg1"/>
                </a:solidFill>
                <a:hlinkClick r:id="rId2"/>
              </a:rPr>
              <a:t>DaAnderson1@cji.in.gov</a:t>
            </a:r>
            <a:r>
              <a:rPr lang="en-US" sz="1800" dirty="0">
                <a:solidFill>
                  <a:schemeClr val="bg1"/>
                </a:solidFill>
              </a:rPr>
              <a:t> </a:t>
            </a:r>
          </a:p>
          <a:p>
            <a:pPr algn="l"/>
            <a:endParaRPr lang="en-US" dirty="0">
              <a:solidFill>
                <a:schemeClr val="bg1"/>
              </a:solidFill>
            </a:endParaRPr>
          </a:p>
          <a:p>
            <a:pPr algn="l"/>
            <a:r>
              <a:rPr lang="en-US" sz="1800" dirty="0">
                <a:solidFill>
                  <a:schemeClr val="bg1"/>
                </a:solidFill>
              </a:rPr>
              <a:t>Deirdre Westrate, Victim Services Senior Grant Manager</a:t>
            </a:r>
          </a:p>
          <a:p>
            <a:pPr algn="l"/>
            <a:r>
              <a:rPr lang="en-US" sz="1800" dirty="0">
                <a:solidFill>
                  <a:schemeClr val="bg1"/>
                </a:solidFill>
                <a:hlinkClick r:id="rId3"/>
              </a:rPr>
              <a:t>Dwestrate@cji.in.gov</a:t>
            </a:r>
            <a:endParaRPr lang="en-US" sz="1800" dirty="0">
              <a:solidFill>
                <a:schemeClr val="bg1"/>
              </a:solidFill>
            </a:endParaRPr>
          </a:p>
          <a:p>
            <a:pPr algn="l"/>
            <a:endParaRPr lang="en-US" sz="1800" dirty="0">
              <a:solidFill>
                <a:schemeClr val="bg1"/>
              </a:solidFill>
            </a:endParaRPr>
          </a:p>
          <a:p>
            <a:pPr algn="ctr"/>
            <a:endParaRPr lang="en-US" dirty="0"/>
          </a:p>
        </p:txBody>
      </p:sp>
      <p:pic>
        <p:nvPicPr>
          <p:cNvPr id="16" name="Picture 15" descr="A picture containing text&#10;&#10;Description automatically generated">
            <a:extLst>
              <a:ext uri="{FF2B5EF4-FFF2-40B4-BE49-F238E27FC236}">
                <a16:creationId xmlns:a16="http://schemas.microsoft.com/office/drawing/2014/main" id="{A0AB5EB7-50C2-44B9-BCEF-6C8F0ADF34AC}"/>
              </a:ext>
            </a:extLst>
          </p:cNvPr>
          <p:cNvPicPr>
            <a:picLocks noChangeAspect="1"/>
          </p:cNvPicPr>
          <p:nvPr/>
        </p:nvPicPr>
        <p:blipFill rotWithShape="1">
          <a:blip r:embed="rId4" cstate="print">
            <a:duotone>
              <a:schemeClr val="bg2">
                <a:shade val="45000"/>
                <a:satMod val="135000"/>
              </a:schemeClr>
              <a:prstClr val="white"/>
            </a:duotone>
            <a:alphaModFix amt="50000"/>
            <a:extLst>
              <a:ext uri="{28A0092B-C50C-407E-A947-70E740481C1C}">
                <a14:useLocalDpi xmlns:a14="http://schemas.microsoft.com/office/drawing/2010/main" val="0"/>
              </a:ext>
            </a:extLst>
          </a:blip>
          <a:srcRect b="13357"/>
          <a:stretch/>
        </p:blipFill>
        <p:spPr>
          <a:xfrm>
            <a:off x="446530" y="581874"/>
            <a:ext cx="11298939" cy="3725081"/>
          </a:xfrm>
          <a:prstGeom prst="rect">
            <a:avLst/>
          </a:prstGeom>
        </p:spPr>
      </p:pic>
      <p:sp>
        <p:nvSpPr>
          <p:cNvPr id="12" name="Title 1">
            <a:extLst>
              <a:ext uri="{FF2B5EF4-FFF2-40B4-BE49-F238E27FC236}">
                <a16:creationId xmlns:a16="http://schemas.microsoft.com/office/drawing/2014/main" id="{3AA83998-4100-45D4-BE03-E0555122000F}"/>
              </a:ext>
            </a:extLst>
          </p:cNvPr>
          <p:cNvSpPr txBox="1">
            <a:spLocks/>
          </p:cNvSpPr>
          <p:nvPr/>
        </p:nvSpPr>
        <p:spPr bwMode="auto">
          <a:xfrm>
            <a:off x="240790" y="2505801"/>
            <a:ext cx="11298939" cy="7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r>
              <a:rPr lang="en-US" dirty="0">
                <a:solidFill>
                  <a:schemeClr val="accent5">
                    <a:lumMod val="50000"/>
                  </a:schemeClr>
                </a:solidFill>
                <a:latin typeface="Franklin Gothic Demi" panose="020B0703020102020204" pitchFamily="34" charset="0"/>
              </a:rPr>
              <a:t>THANK YOU</a:t>
            </a:r>
          </a:p>
        </p:txBody>
      </p:sp>
      <p:sp>
        <p:nvSpPr>
          <p:cNvPr id="13" name="Subtitle 2">
            <a:extLst>
              <a:ext uri="{FF2B5EF4-FFF2-40B4-BE49-F238E27FC236}">
                <a16:creationId xmlns:a16="http://schemas.microsoft.com/office/drawing/2014/main" id="{7F613026-91EE-4D09-A190-8B4CA8AFB778}"/>
              </a:ext>
            </a:extLst>
          </p:cNvPr>
          <p:cNvSpPr>
            <a:spLocks noGrp="1"/>
          </p:cNvSpPr>
          <p:nvPr>
            <p:ph type="subTitle" idx="1"/>
          </p:nvPr>
        </p:nvSpPr>
        <p:spPr>
          <a:xfrm>
            <a:off x="446530" y="4403921"/>
            <a:ext cx="2374660" cy="451358"/>
          </a:xfrm>
        </p:spPr>
        <p:txBody>
          <a:bodyPr>
            <a:normAutofit/>
          </a:bodyPr>
          <a:lstStyle/>
          <a:p>
            <a:pPr algn="l"/>
            <a:r>
              <a:rPr lang="en-US" sz="1800" dirty="0">
                <a:solidFill>
                  <a:schemeClr val="bg1"/>
                </a:solidFill>
              </a:rPr>
              <a:t>Contact info:</a:t>
            </a:r>
          </a:p>
          <a:p>
            <a:pPr algn="l"/>
            <a:endParaRPr lang="en-US" sz="1800" dirty="0">
              <a:solidFill>
                <a:schemeClr val="bg1"/>
              </a:solidFill>
            </a:endParaRPr>
          </a:p>
        </p:txBody>
      </p:sp>
      <p:sp>
        <p:nvSpPr>
          <p:cNvPr id="19" name="Rectangle 18">
            <a:extLst>
              <a:ext uri="{FF2B5EF4-FFF2-40B4-BE49-F238E27FC236}">
                <a16:creationId xmlns:a16="http://schemas.microsoft.com/office/drawing/2014/main" id="{CC2E9E28-9608-4E57-8703-8D7FF39A548F}"/>
              </a:ext>
            </a:extLst>
          </p:cNvPr>
          <p:cNvSpPr/>
          <p:nvPr/>
        </p:nvSpPr>
        <p:spPr>
          <a:xfrm>
            <a:off x="4246849" y="453643"/>
            <a:ext cx="3698301" cy="81393"/>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C344098-AA49-41A9-B4A4-ED3BD33B3598}"/>
              </a:ext>
            </a:extLst>
          </p:cNvPr>
          <p:cNvSpPr/>
          <p:nvPr/>
        </p:nvSpPr>
        <p:spPr>
          <a:xfrm>
            <a:off x="446530" y="455237"/>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5A7FF1-6CA0-4B00-9295-B31B9C5EF155}"/>
              </a:ext>
            </a:extLst>
          </p:cNvPr>
          <p:cNvSpPr/>
          <p:nvPr/>
        </p:nvSpPr>
        <p:spPr>
          <a:xfrm>
            <a:off x="8047168" y="453643"/>
            <a:ext cx="3698301" cy="8139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Logo&#10;&#10;Description automatically generated">
            <a:extLst>
              <a:ext uri="{FF2B5EF4-FFF2-40B4-BE49-F238E27FC236}">
                <a16:creationId xmlns:a16="http://schemas.microsoft.com/office/drawing/2014/main" id="{E0B638CC-5163-4A1A-8788-BA33FEBE1F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91190" y="4923921"/>
            <a:ext cx="1167310" cy="817877"/>
          </a:xfrm>
          <a:prstGeom prst="rect">
            <a:avLst/>
          </a:prstGeom>
        </p:spPr>
      </p:pic>
    </p:spTree>
    <p:extLst>
      <p:ext uri="{BB962C8B-B14F-4D97-AF65-F5344CB8AC3E}">
        <p14:creationId xmlns:p14="http://schemas.microsoft.com/office/powerpoint/2010/main" val="25640687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tiff"/></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5110</TotalTime>
  <Words>1176</Words>
  <Application>Microsoft Office PowerPoint</Application>
  <PresentationFormat>Widescreen</PresentationFormat>
  <Paragraphs>122</Paragraphs>
  <Slides>16</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Franklin Gothic Demi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DEMOGRAPHICS  information should only be reported on NEW individuals being seen for the first time this grant period and should include both shelter and non-shelter.</vt:lpstr>
      <vt:lpstr>OTHER DEMOGRAPHIC INFORMATION for the NEW individuals reported above for shelter and non-shelter services.</vt:lpstr>
      <vt:lpstr> This section pertains to Services to Victims provided by your agency  to individuals new and continuing for this reported period.  </vt:lpstr>
      <vt:lpstr>COMMUNITY EDUCATION Presentations or trainings about domestic violence, dating violence, healthy relationships and/or available services provided by your agency. </vt:lpstr>
      <vt:lpstr>SERVICE OUTCOME DATA Outcome data collected by your agency regarding the individuals served for this reporting period. NOTE the TWO mandated questions that must be asked of clients.</vt:lpstr>
      <vt:lpstr>FINAL QUESTIONS RELATED TO FVPSA </vt:lpstr>
      <vt:lpstr>Agencies that receive  DVPT and FVPSA (not ARP) funding: </vt:lpstr>
      <vt:lpstr>Attachments – are not required but feel free to attach any news, articles or information about your agency that you might want to share with ICJI.  You are welcome to attach any press releases, news articles, or other information regarding any trainings or presentations that your agency provided to your community.   </vt:lpstr>
      <vt:lpstr>Reporting Frequency </vt:lpstr>
      <vt:lpstr>PowerPoint Presentation</vt:lpstr>
    </vt:vector>
  </TitlesOfParts>
  <Company>State of Indiana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Gavelek, Benjamin J</dc:creator>
  <cp:lastModifiedBy>Anderson, Dalayna E (CJI)</cp:lastModifiedBy>
  <cp:revision>238</cp:revision>
  <dcterms:created xsi:type="dcterms:W3CDTF">2018-09-03T16:43:16Z</dcterms:created>
  <dcterms:modified xsi:type="dcterms:W3CDTF">2024-01-17T20:56:09Z</dcterms:modified>
</cp:coreProperties>
</file>