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72400" cy="10058400"/>
  <p:notesSz cx="6858000" cy="9144000"/>
  <p:embeddedFontLst>
    <p:embeddedFont>
      <p:font typeface="Impact" panose="020B0806030902050204" pitchFamily="34" charset="0"/>
      <p:regular r:id="rId7"/>
    </p:embeddedFont>
    <p:embeddedFont>
      <p:font typeface="Segoe UI" panose="020B0502040204020203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65C"/>
    <a:srgbClr val="3CA503"/>
    <a:srgbClr val="E3E3E3"/>
    <a:srgbClr val="9B9FA1"/>
    <a:srgbClr val="201747"/>
    <a:srgbClr val="00629B"/>
    <a:srgbClr val="B8CEE2"/>
    <a:srgbClr val="67CADF"/>
    <a:srgbClr val="DDF0F6"/>
    <a:srgbClr val="F8A6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A5E4F0-CE64-4A4F-AFF9-68F7302E9C56}" v="487" dt="2024-11-22T14:34:06.952"/>
    <p1510:client id="{4230A4F8-2B63-44A9-8E68-B227D10BA786}" v="6" dt="2024-11-21T19:55:54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220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42884-E93F-4FAF-993E-9D60E6BAD8D6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8B004-1BEA-4B1E-B9D2-ABADEFE5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40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74B838-D2EE-9135-2135-EB7A1D44FF1E}"/>
              </a:ext>
            </a:extLst>
          </p:cNvPr>
          <p:cNvSpPr/>
          <p:nvPr/>
        </p:nvSpPr>
        <p:spPr>
          <a:xfrm>
            <a:off x="0" y="9709154"/>
            <a:ext cx="7772400" cy="338308"/>
          </a:xfrm>
          <a:prstGeom prst="rect">
            <a:avLst/>
          </a:prstGeom>
          <a:solidFill>
            <a:srgbClr val="C5C5C5"/>
          </a:solidFill>
          <a:ln>
            <a:solidFill>
              <a:srgbClr val="C5C5C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48">
                <a:latin typeface="Impact" panose="020B0806030902050204" pitchFamily="34" charset="0"/>
              </a:rPr>
              <a:t>Power Platform Center of Excellence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E86FEE-A992-02D3-3F90-6A09BA84D00E}"/>
              </a:ext>
            </a:extLst>
          </p:cNvPr>
          <p:cNvSpPr/>
          <p:nvPr/>
        </p:nvSpPr>
        <p:spPr>
          <a:xfrm>
            <a:off x="-15299" y="0"/>
            <a:ext cx="7787698" cy="1118851"/>
          </a:xfrm>
          <a:prstGeom prst="rect">
            <a:avLst/>
          </a:prstGeom>
          <a:solidFill>
            <a:srgbClr val="24365C"/>
          </a:solidFill>
          <a:ln>
            <a:solidFill>
              <a:srgbClr val="24365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48"/>
          </a:p>
        </p:txBody>
      </p:sp>
      <p:sp>
        <p:nvSpPr>
          <p:cNvPr id="23" name="Rettangolo 6">
            <a:extLst>
              <a:ext uri="{FF2B5EF4-FFF2-40B4-BE49-F238E27FC236}">
                <a16:creationId xmlns:a16="http://schemas.microsoft.com/office/drawing/2014/main" id="{EF73B6D4-719B-4FA0-2574-55C9B9F3F969}"/>
              </a:ext>
            </a:extLst>
          </p:cNvPr>
          <p:cNvSpPr/>
          <p:nvPr/>
        </p:nvSpPr>
        <p:spPr>
          <a:xfrm>
            <a:off x="-40409" y="76200"/>
            <a:ext cx="781280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Impact" panose="020B0806030902050204" pitchFamily="34" charset="0"/>
                <a:ea typeface="Segoe Pro Display Light" charset="0"/>
                <a:cs typeface="Arial" panose="020B0604020202020204" pitchFamily="34" charset="0"/>
              </a:rPr>
              <a:t>Center of Excellence</a:t>
            </a:r>
          </a:p>
          <a:p>
            <a:pPr algn="ctr"/>
            <a:r>
              <a:rPr lang="en-US" sz="2800">
                <a:solidFill>
                  <a:srgbClr val="3CA503"/>
                </a:solidFill>
                <a:latin typeface="Impact" panose="020B0806030902050204" pitchFamily="34" charset="0"/>
                <a:ea typeface="Segoe Pro Display Light" charset="0"/>
                <a:cs typeface="Arial" panose="020B0604020202020204" pitchFamily="34" charset="0"/>
              </a:rPr>
              <a:t>Default Environment Usage/Considerations</a:t>
            </a:r>
          </a:p>
        </p:txBody>
      </p:sp>
      <p:pic>
        <p:nvPicPr>
          <p:cNvPr id="24" name="Picture 23" descr="A logo with a green circle and blue text&#10;&#10;Description automatically generated">
            <a:extLst>
              <a:ext uri="{FF2B5EF4-FFF2-40B4-BE49-F238E27FC236}">
                <a16:creationId xmlns:a16="http://schemas.microsoft.com/office/drawing/2014/main" id="{B00689AF-92F5-4A55-FDAF-3D774F9CCC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3228" y="9067800"/>
            <a:ext cx="669171" cy="562452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52ECA49B-2E9A-B200-0234-0191BD244B35}"/>
              </a:ext>
            </a:extLst>
          </p:cNvPr>
          <p:cNvGrpSpPr/>
          <p:nvPr/>
        </p:nvGrpSpPr>
        <p:grpSpPr>
          <a:xfrm>
            <a:off x="-15299" y="6856453"/>
            <a:ext cx="7828535" cy="420179"/>
            <a:chOff x="-18580" y="4993823"/>
            <a:chExt cx="7828535" cy="42017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E0D3A47-A7E1-050A-18D9-9C99C6AD8C8A}"/>
                </a:ext>
              </a:extLst>
            </p:cNvPr>
            <p:cNvSpPr/>
            <p:nvPr/>
          </p:nvSpPr>
          <p:spPr>
            <a:xfrm>
              <a:off x="-18580" y="4993823"/>
              <a:ext cx="7809559" cy="420179"/>
            </a:xfrm>
            <a:prstGeom prst="rect">
              <a:avLst/>
            </a:prstGeom>
            <a:solidFill>
              <a:srgbClr val="3CA503"/>
            </a:solidFill>
            <a:ln w="3175">
              <a:solidFill>
                <a:srgbClr val="2436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96306E0-C1CB-BFC8-DEF1-24B91C3CB70B}"/>
                </a:ext>
              </a:extLst>
            </p:cNvPr>
            <p:cNvSpPr txBox="1"/>
            <p:nvPr/>
          </p:nvSpPr>
          <p:spPr>
            <a:xfrm>
              <a:off x="396" y="5083122"/>
              <a:ext cx="7809559" cy="276999"/>
            </a:xfrm>
            <a:prstGeom prst="rect">
              <a:avLst/>
            </a:prstGeom>
            <a:solidFill>
              <a:srgbClr val="24365C"/>
            </a:solidFill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BEST PRACTICES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F013767F-2084-C79E-CE0D-BDB343AEC1CF}"/>
              </a:ext>
            </a:extLst>
          </p:cNvPr>
          <p:cNvSpPr/>
          <p:nvPr/>
        </p:nvSpPr>
        <p:spPr>
          <a:xfrm>
            <a:off x="146755" y="7491494"/>
            <a:ext cx="7497864" cy="1510030"/>
          </a:xfrm>
          <a:prstGeom prst="rect">
            <a:avLst/>
          </a:prstGeom>
          <a:noFill/>
          <a:ln w="28575">
            <a:solidFill>
              <a:srgbClr val="24365C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736F2C-8F29-3CE7-826A-F28FC2F6C5E9}"/>
              </a:ext>
            </a:extLst>
          </p:cNvPr>
          <p:cNvSpPr txBox="1"/>
          <p:nvPr/>
        </p:nvSpPr>
        <p:spPr>
          <a:xfrm>
            <a:off x="397138" y="3201947"/>
            <a:ext cx="7010400" cy="1991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0" i="0">
                <a:effectLst/>
                <a:latin typeface="Segoe UI" panose="020B0502040204020203" pitchFamily="34" charset="0"/>
              </a:rPr>
              <a:t>Personal productivity apps only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0" i="0">
                <a:effectLst/>
                <a:latin typeface="Segoe UI" panose="020B0502040204020203" pitchFamily="34" charset="0"/>
              </a:rPr>
              <a:t>No monetary or reputational impact to business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Shared with less than 6 people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Non-confidential data use only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No expectation concerning backup and recovery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Only use non-</a:t>
            </a:r>
            <a:r>
              <a:rPr lang="en-US" sz="1400" err="1">
                <a:latin typeface="Segoe UI" panose="020B0502040204020203" pitchFamily="34" charset="0"/>
              </a:rPr>
              <a:t>blockable</a:t>
            </a:r>
            <a:r>
              <a:rPr lang="en-US" sz="1400">
                <a:latin typeface="Segoe UI" panose="020B0502040204020203" pitchFamily="34" charset="0"/>
              </a:rPr>
              <a:t> standard data connectors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9CC600-2A40-624E-51DE-BD3DC2D94B68}"/>
              </a:ext>
            </a:extLst>
          </p:cNvPr>
          <p:cNvSpPr txBox="1"/>
          <p:nvPr/>
        </p:nvSpPr>
        <p:spPr>
          <a:xfrm>
            <a:off x="152617" y="2724092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3CA503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Usage</a:t>
            </a:r>
            <a:endParaRPr lang="en-US" sz="2800">
              <a:solidFill>
                <a:srgbClr val="3CA503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2DC9C4-4DB2-7022-1D94-639531E4114D}"/>
              </a:ext>
            </a:extLst>
          </p:cNvPr>
          <p:cNvSpPr txBox="1"/>
          <p:nvPr/>
        </p:nvSpPr>
        <p:spPr>
          <a:xfrm>
            <a:off x="146755" y="7592882"/>
            <a:ext cx="7254921" cy="1344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Utilize descriptive naming conventions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Provide secondary owner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Prefix the flow or app name with “Test” or “Temp” when not needed for more than 90 days.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A4CFDD-973A-3CB6-9EFD-F401A0430AAF}"/>
              </a:ext>
            </a:extLst>
          </p:cNvPr>
          <p:cNvSpPr txBox="1"/>
          <p:nvPr/>
        </p:nvSpPr>
        <p:spPr>
          <a:xfrm>
            <a:off x="146755" y="5350204"/>
            <a:ext cx="39155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3CA503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Considerations</a:t>
            </a:r>
            <a:endParaRPr lang="en-US" sz="2800">
              <a:solidFill>
                <a:srgbClr val="3CA503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D3B0E4-9A23-D593-89A5-096A43036B44}"/>
              </a:ext>
            </a:extLst>
          </p:cNvPr>
          <p:cNvSpPr txBox="1"/>
          <p:nvPr/>
        </p:nvSpPr>
        <p:spPr>
          <a:xfrm>
            <a:off x="397138" y="5846958"/>
            <a:ext cx="7010400" cy="110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Use Agency specific environments for Agency specific data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>
                <a:latin typeface="Segoe UI" panose="020B0502040204020203" pitchFamily="34" charset="0"/>
              </a:rPr>
              <a:t>Consider future usage growth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>
              <a:latin typeface="Segoe UI" panose="020B05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D81854-9896-77BF-E95B-974372EA1830}"/>
              </a:ext>
            </a:extLst>
          </p:cNvPr>
          <p:cNvSpPr txBox="1"/>
          <p:nvPr/>
        </p:nvSpPr>
        <p:spPr>
          <a:xfrm>
            <a:off x="146755" y="116394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3CA503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About</a:t>
            </a:r>
            <a:endParaRPr lang="en-US" sz="2800">
              <a:solidFill>
                <a:srgbClr val="3CA503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00160C-AF6E-C029-67DA-CADD2D055696}"/>
              </a:ext>
            </a:extLst>
          </p:cNvPr>
          <p:cNvSpPr txBox="1"/>
          <p:nvPr/>
        </p:nvSpPr>
        <p:spPr>
          <a:xfrm>
            <a:off x="228600" y="1600200"/>
            <a:ext cx="71730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US" sz="1400" b="1">
                <a:solidFill>
                  <a:srgbClr val="24365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State of Indiana (default)</a:t>
            </a:r>
            <a:r>
              <a:rPr lang="en-US" sz="1400">
                <a:latin typeface="Segoe UI" panose="020B0502040204020203" pitchFamily="34" charset="0"/>
                <a:cs typeface="Segoe UI" panose="020B0502040204020203" pitchFamily="34" charset="0"/>
              </a:rPr>
              <a:t> Power Platform environment is available to all State of Indiana employees and contracts with a Microsoft 365 login. Everyone is assigned the Maker role by default within this environment and can create Power Apps and Power Automate Flows.</a:t>
            </a:r>
          </a:p>
        </p:txBody>
      </p:sp>
    </p:spTree>
    <p:extLst>
      <p:ext uri="{BB962C8B-B14F-4D97-AF65-F5344CB8AC3E}">
        <p14:creationId xmlns:p14="http://schemas.microsoft.com/office/powerpoint/2010/main" val="401446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 xmlns="5798d86e-ca74-407b-b667-f47cc23bc559">Review</Comment>
    <lcf76f155ced4ddcb4097134ff3c332f xmlns="5798d86e-ca74-407b-b667-f47cc23bc559">
      <Terms xmlns="http://schemas.microsoft.com/office/infopath/2007/PartnerControls"/>
    </lcf76f155ced4ddcb4097134ff3c332f>
    <Status xmlns="5798d86e-ca74-407b-b667-f47cc23bc559">Draft</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4BB6168F9CC4A9EDE44034EA8DB7F" ma:contentTypeVersion="15" ma:contentTypeDescription="Create a new document." ma:contentTypeScope="" ma:versionID="67d91bc500c3949799271736071754d6">
  <xsd:schema xmlns:xsd="http://www.w3.org/2001/XMLSchema" xmlns:xs="http://www.w3.org/2001/XMLSchema" xmlns:p="http://schemas.microsoft.com/office/2006/metadata/properties" xmlns:ns2="5798d86e-ca74-407b-b667-f47cc23bc559" xmlns:ns3="1fd08bd5-9688-46bd-a9c3-5a20dd98ce1f" targetNamespace="http://schemas.microsoft.com/office/2006/metadata/properties" ma:root="true" ma:fieldsID="db17e5d3c3e9bc1e3b01b80741372283" ns2:_="" ns3:_="">
    <xsd:import namespace="5798d86e-ca74-407b-b667-f47cc23bc559"/>
    <xsd:import namespace="1fd08bd5-9688-46bd-a9c3-5a20dd98ce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SearchProperties" minOccurs="0"/>
                <xsd:element ref="ns2:Comment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8d86e-ca74-407b-b667-f47cc23bc5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2675d46-00a0-495e-b90c-e7abf5d36b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mment" ma:index="21" nillable="true" ma:displayName="Comment" ma:description="Free form comment field." ma:format="Dropdown" ma:internalName="Comment">
      <xsd:simpleType>
        <xsd:restriction base="dms:Text">
          <xsd:maxLength value="255"/>
        </xsd:restriction>
      </xsd:simpleType>
    </xsd:element>
    <xsd:element name="Status" ma:index="22" nillable="true" ma:displayName="Status" ma:default="Draft" ma:description="Document state" ma:format="Dropdown" ma:internalName="Status">
      <xsd:simpleType>
        <xsd:restriction base="dms:Choice">
          <xsd:enumeration value="Draft"/>
          <xsd:enumeration value="In Review"/>
          <xsd:enumeration value="Updates Needed"/>
          <xsd:enumeration value="Review Needed"/>
          <xsd:enumeration value="Final"/>
          <xsd:enumeration value="Archiv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08bd5-9688-46bd-a9c3-5a20dd98ce1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08A941-1431-4CB1-89CA-8BD0B2E9E401}">
  <ds:schemaRefs>
    <ds:schemaRef ds:uri="http://schemas.microsoft.com/office/infopath/2007/PartnerControls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5798d86e-ca74-407b-b667-f47cc23bc559"/>
    <ds:schemaRef ds:uri="1fd08bd5-9688-46bd-a9c3-5a20dd98ce1f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9E5046D-3108-47B0-B5BE-B6525618E3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010C0E-FA15-4B84-B092-B861C339B055}">
  <ds:schemaRefs>
    <ds:schemaRef ds:uri="1fd08bd5-9688-46bd-a9c3-5a20dd98ce1f"/>
    <ds:schemaRef ds:uri="5798d86e-ca74-407b-b667-f47cc23bc55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Impact</vt:lpstr>
      <vt:lpstr>Arial</vt:lpstr>
      <vt:lpstr>Calibri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 One-Pager</dc:title>
  <dc:creator>Cristal Blasko</dc:creator>
  <cp:lastModifiedBy>Penn, Devan R</cp:lastModifiedBy>
  <cp:revision>2</cp:revision>
  <dcterms:created xsi:type="dcterms:W3CDTF">2006-08-16T00:00:00Z</dcterms:created>
  <dcterms:modified xsi:type="dcterms:W3CDTF">2024-11-27T19:51:22Z</dcterms:modified>
  <dc:identifier>DAFBLAAldeE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0x01010025E4BB6168F9CC4A9EDE44034EA8DB7F</vt:lpwstr>
  </property>
  <property fmtid="{D5CDD505-2E9C-101B-9397-08002B2CF9AE}" pid="3" name="MediaServiceImageTags">
    <vt:lpwstr/>
  </property>
</Properties>
</file>