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2" r:id="rId3"/>
    <p:sldMasterId id="2147483684" r:id="rId4"/>
  </p:sldMasterIdLst>
  <p:notesMasterIdLst>
    <p:notesMasterId r:id="rId20"/>
  </p:notesMasterIdLst>
  <p:sldIdLst>
    <p:sldId id="288" r:id="rId5"/>
    <p:sldId id="280" r:id="rId6"/>
    <p:sldId id="297" r:id="rId7"/>
    <p:sldId id="298" r:id="rId8"/>
    <p:sldId id="306" r:id="rId9"/>
    <p:sldId id="299" r:id="rId10"/>
    <p:sldId id="300" r:id="rId11"/>
    <p:sldId id="303" r:id="rId12"/>
    <p:sldId id="296" r:id="rId13"/>
    <p:sldId id="304" r:id="rId14"/>
    <p:sldId id="295" r:id="rId15"/>
    <p:sldId id="305" r:id="rId16"/>
    <p:sldId id="294" r:id="rId17"/>
    <p:sldId id="302" r:id="rId18"/>
    <p:sldId id="281" r:id="rId19"/>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67101" autoAdjust="0"/>
  </p:normalViewPr>
  <p:slideViewPr>
    <p:cSldViewPr snapToGrid="0" snapToObjects="1">
      <p:cViewPr>
        <p:scale>
          <a:sx n="92" d="100"/>
          <a:sy n="92" d="100"/>
        </p:scale>
        <p:origin x="-1728"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3684AEC-9917-47FD-8491-3321E55ECA80}" type="datetimeFigureOut">
              <a:rPr lang="en-US" smtClean="0"/>
              <a:t>2/27/2014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8ACA423-78DE-43A4-A9D2-214C83A1CCB0}" type="slidenum">
              <a:rPr lang="en-US" smtClean="0"/>
              <a:t>‹#›</a:t>
            </a:fld>
            <a:endParaRPr lang="en-US"/>
          </a:p>
        </p:txBody>
      </p:sp>
    </p:spTree>
    <p:extLst>
      <p:ext uri="{BB962C8B-B14F-4D97-AF65-F5344CB8AC3E}">
        <p14:creationId xmlns:p14="http://schemas.microsoft.com/office/powerpoint/2010/main" val="1556224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8ACA423-78DE-43A4-A9D2-214C83A1CCB0}" type="slidenum">
              <a:rPr lang="en-US" smtClean="0"/>
              <a:t>1</a:t>
            </a:fld>
            <a:endParaRPr lang="en-US"/>
          </a:p>
        </p:txBody>
      </p:sp>
    </p:spTree>
    <p:extLst>
      <p:ext uri="{BB962C8B-B14F-4D97-AF65-F5344CB8AC3E}">
        <p14:creationId xmlns:p14="http://schemas.microsoft.com/office/powerpoint/2010/main" val="42803908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smtClean="0"/>
              <a:t>Both the 2012 and 2013 versions of SB</a:t>
            </a:r>
            <a:r>
              <a:rPr lang="en-US" baseline="0" dirty="0" smtClean="0"/>
              <a:t> 182 and HB 1314 were Commission agenda bills, and I’d like to yield some time to Dr. Ken Sauer to provide an update on the implementation of those bills. Ken has been most involved with these bills, so he can give you a clearer and more complete picture.</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10</a:t>
            </a:fld>
            <a:endParaRPr lang="en-US"/>
          </a:p>
        </p:txBody>
      </p:sp>
    </p:spTree>
    <p:extLst>
      <p:ext uri="{BB962C8B-B14F-4D97-AF65-F5344CB8AC3E}">
        <p14:creationId xmlns:p14="http://schemas.microsoft.com/office/powerpoint/2010/main" val="2286013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a:t>
            </a:r>
            <a:r>
              <a:rPr lang="en-US" baseline="0" dirty="0" smtClean="0"/>
              <a:t> or your faculty colleagues also serve as advisors, HB 1348’s provisions concerning degree maps will directly impact you. You may be responsible for providing these to students, and for updating them as circumstances change.</a:t>
            </a:r>
          </a:p>
          <a:p>
            <a:endParaRPr lang="en-US" baseline="0" dirty="0" smtClean="0"/>
          </a:p>
          <a:p>
            <a:r>
              <a:rPr lang="en-US" baseline="0" dirty="0" smtClean="0"/>
              <a:t>If you teach in a teacher preparation program, your programs are going to be evaluated or rated in some way, and those ratings are going to be public. </a:t>
            </a:r>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11</a:t>
            </a:fld>
            <a:endParaRPr lang="en-US"/>
          </a:p>
        </p:txBody>
      </p:sp>
    </p:spTree>
    <p:extLst>
      <p:ext uri="{BB962C8B-B14F-4D97-AF65-F5344CB8AC3E}">
        <p14:creationId xmlns:p14="http://schemas.microsoft.com/office/powerpoint/2010/main" val="2806738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a:t>
            </a:r>
            <a:r>
              <a:rPr lang="en-US" baseline="0" dirty="0" smtClean="0"/>
              <a:t> of the legislative changes could change the make-up of your student bodies. You may have more veteran students or more students in the National Guard attending your institutions as a result of SB 115 and SB 177. </a:t>
            </a:r>
          </a:p>
          <a:p>
            <a:endParaRPr lang="en-US" baseline="0" dirty="0" smtClean="0"/>
          </a:p>
          <a:p>
            <a:r>
              <a:rPr lang="en-US" baseline="0" dirty="0" smtClean="0"/>
              <a:t>Down the road, and this is some ways off, you may see better prepared students because of the new academic standards required by HB 1427 and the push to move remediation back into high school in HB 1005.</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12</a:t>
            </a:fld>
            <a:endParaRPr lang="en-US"/>
          </a:p>
        </p:txBody>
      </p:sp>
    </p:spTree>
    <p:extLst>
      <p:ext uri="{BB962C8B-B14F-4D97-AF65-F5344CB8AC3E}">
        <p14:creationId xmlns:p14="http://schemas.microsoft.com/office/powerpoint/2010/main" val="704772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is their habit, the General Assembly is revisiting some of the issues they covered during the previous session. Two particular issues are teacher preparation programs and the development of a state longitudinal data system.</a:t>
            </a:r>
          </a:p>
          <a:p>
            <a:endParaRPr lang="en-US" baseline="0" dirty="0" smtClean="0"/>
          </a:p>
          <a:p>
            <a:r>
              <a:rPr lang="en-US" baseline="0" dirty="0" smtClean="0"/>
              <a:t>HB 1388 is authored by Rep. </a:t>
            </a:r>
            <a:r>
              <a:rPr lang="en-US" baseline="0" dirty="0" err="1" smtClean="0"/>
              <a:t>Behning</a:t>
            </a:r>
            <a:r>
              <a:rPr lang="en-US" baseline="0" dirty="0" smtClean="0"/>
              <a:t>, chair of the House Education Committee. Its main provisions are to require some additional information be reported by the programs to the Department of Education. It also requires that schools and school corporations report to the Department from which programs they have hired graduates and the retention rates for those teachers. It also requires that non-CAEP accredited teacher preparation programs to set minimum admissions standards that are equivalent to CAEP accredited programs. The bill was actually amended in committee yesterday to give the Commission and the Independent Colleges of Indiana a seat at the table in developing the rating system.</a:t>
            </a:r>
          </a:p>
          <a:p>
            <a:endParaRPr lang="en-US" baseline="0" dirty="0" smtClean="0"/>
          </a:p>
          <a:p>
            <a:r>
              <a:rPr lang="en-US" baseline="0" dirty="0" smtClean="0"/>
              <a:t>HB 1003 is authored by Rep. Braun. It essentially re-brands IWIS as the Indiana Network of Knowledge, or INK, and creates both the position of INK Executive Director and a governance board made up of the entities that contribute data to the longitudinal data system. Hopefully, these changes will make the system more responsive to requests for data and analysis. </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13</a:t>
            </a:fld>
            <a:endParaRPr lang="en-US"/>
          </a:p>
        </p:txBody>
      </p:sp>
    </p:spTree>
    <p:extLst>
      <p:ext uri="{BB962C8B-B14F-4D97-AF65-F5344CB8AC3E}">
        <p14:creationId xmlns:p14="http://schemas.microsoft.com/office/powerpoint/2010/main" val="870133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8ACA423-78DE-43A4-A9D2-214C83A1CCB0}" type="slidenum">
              <a:rPr lang="en-US" smtClean="0"/>
              <a:t>14</a:t>
            </a:fld>
            <a:endParaRPr lang="en-US"/>
          </a:p>
        </p:txBody>
      </p:sp>
    </p:spTree>
    <p:extLst>
      <p:ext uri="{BB962C8B-B14F-4D97-AF65-F5344CB8AC3E}">
        <p14:creationId xmlns:p14="http://schemas.microsoft.com/office/powerpoint/2010/main" val="3057084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8ACA423-78DE-43A4-A9D2-214C83A1CCB0}" type="slidenum">
              <a:rPr lang="en-US" smtClean="0"/>
              <a:t>15</a:t>
            </a:fld>
            <a:endParaRPr lang="en-US"/>
          </a:p>
        </p:txBody>
      </p:sp>
    </p:spTree>
    <p:extLst>
      <p:ext uri="{BB962C8B-B14F-4D97-AF65-F5344CB8AC3E}">
        <p14:creationId xmlns:p14="http://schemas.microsoft.com/office/powerpoint/2010/main" val="2943865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a:t>
            </a:r>
            <a:r>
              <a:rPr lang="en-US" baseline="0" dirty="0" smtClean="0"/>
              <a:t> presentation today will focus primarily on the Commission’s legislative agenda in 2013 and issues surrounding the implementation of new state laws affecting higher education. We will cover the following topics:</a:t>
            </a:r>
          </a:p>
          <a:p>
            <a:endParaRPr lang="en-US" baseline="0" dirty="0" smtClean="0"/>
          </a:p>
          <a:p>
            <a:pPr marL="174708" indent="-174708">
              <a:buFont typeface="Arial" panose="020B0604020202020204" pitchFamily="34" charset="0"/>
              <a:buChar char="•"/>
            </a:pPr>
            <a:r>
              <a:rPr lang="en-US" baseline="0" dirty="0" smtClean="0"/>
              <a:t>Overview of the some of the 2013 agenda and the 2013 agenda</a:t>
            </a:r>
          </a:p>
          <a:p>
            <a:pPr marL="174708" indent="-174708">
              <a:buFont typeface="Arial" panose="020B0604020202020204" pitchFamily="34" charset="0"/>
              <a:buChar char="•"/>
            </a:pPr>
            <a:r>
              <a:rPr lang="en-US" baseline="0" dirty="0" smtClean="0"/>
              <a:t>Overview of other higher education-related bills from 2013</a:t>
            </a:r>
          </a:p>
          <a:p>
            <a:pPr marL="174708" indent="-174708">
              <a:buFont typeface="Arial" panose="020B0604020202020204" pitchFamily="34" charset="0"/>
              <a:buChar char="•"/>
            </a:pPr>
            <a:r>
              <a:rPr lang="en-US" baseline="0" dirty="0" smtClean="0"/>
              <a:t>Implementation of both Commission and non-Commission legislation</a:t>
            </a:r>
          </a:p>
          <a:p>
            <a:pPr marL="174708" indent="-174708">
              <a:buFont typeface="Arial" panose="020B0604020202020204" pitchFamily="34" charset="0"/>
              <a:buChar char="•"/>
            </a:pPr>
            <a:r>
              <a:rPr lang="en-US" baseline="0" dirty="0" smtClean="0"/>
              <a:t>What some of these laws mean to faculty</a:t>
            </a:r>
          </a:p>
          <a:p>
            <a:pPr marL="174708" indent="-174708">
              <a:buFont typeface="Arial" panose="020B0604020202020204" pitchFamily="34" charset="0"/>
              <a:buChar char="•"/>
            </a:pPr>
            <a:r>
              <a:rPr lang="en-US" baseline="0" dirty="0" smtClean="0"/>
              <a:t>And briefly, I will discuss some areas from 2013 that are being re-visited in 2014 by the General Assembly</a:t>
            </a:r>
          </a:p>
          <a:p>
            <a:pPr marL="174708" indent="-174708">
              <a:buFont typeface="Arial" panose="020B0604020202020204" pitchFamily="34" charset="0"/>
              <a:buChar char="•"/>
            </a:pPr>
            <a:endParaRPr lang="en-US" baseline="0" dirty="0" smtClean="0"/>
          </a:p>
          <a:p>
            <a:r>
              <a:rPr lang="en-US" baseline="0" dirty="0" smtClean="0"/>
              <a:t>I will make every attempt to pause to allow for questions as I move through the presentation, but please stop me if I am being unclear about an issue or there is a point you need clarified.</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2</a:t>
            </a:fld>
            <a:endParaRPr lang="en-US"/>
          </a:p>
        </p:txBody>
      </p:sp>
    </p:spTree>
    <p:extLst>
      <p:ext uri="{BB962C8B-B14F-4D97-AF65-F5344CB8AC3E}">
        <p14:creationId xmlns:p14="http://schemas.microsoft.com/office/powerpoint/2010/main" val="2379731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smtClean="0"/>
              <a:t>In both 2012 and 2013, the Commission had a pretty bold, aggressive legislative</a:t>
            </a:r>
            <a:r>
              <a:rPr lang="en-US" baseline="0" dirty="0" smtClean="0"/>
              <a:t> agenda. CHE staff worked closely with legislators to craft bills that would advance the Commission’s strategic plan Reaching Higher, Achieving More. To summarize RHAM very quickly, it is geared toward the creation of a higher education system that is student-centered, mission-driven, and workforce aligned. As a result, the Commission’s legislative agenda pushed ideas of student completion, system productivity, and quality. Each bill had to be tied back to at least one element of the strategic plan; most of them were related to more than one. Much of the 2013 legislation dealing with financial aid reform, for example, had elements dealing with completion, productivity, and quality. </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3</a:t>
            </a:fld>
            <a:endParaRPr lang="en-US"/>
          </a:p>
        </p:txBody>
      </p:sp>
    </p:spTree>
    <p:extLst>
      <p:ext uri="{BB962C8B-B14F-4D97-AF65-F5344CB8AC3E}">
        <p14:creationId xmlns:p14="http://schemas.microsoft.com/office/powerpoint/2010/main" val="2432171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 1220 created</a:t>
            </a:r>
            <a:r>
              <a:rPr lang="en-US" baseline="0" dirty="0" smtClean="0"/>
              <a:t> credit hour limits for associate’s degrees and bachelor’s degrees, setting caps of 60 credits for associate’s degrees and 120 credits for bachelor’s degrees. Colleges are allowed some latitude on these caps, though. If a college feels it needs a degree program to exceed the limits, it must document that the additional credit hours are related to employer requirements, enhanced program quality or content, specific standards established by external accreditation bodies, or occupational certification or licensure requirements. The Commission must allow programs to exceed for licensing or accreditation; the Commission may accept justifications based on employer requirements and enhanced program quality, but it is not required by statute to do so. A 2010 Commission report showed that approximately 90% of programs exceeded these credit hours; in 2013, nearly 90% of programs met these standards. </a:t>
            </a:r>
          </a:p>
          <a:p>
            <a:endParaRPr lang="en-US" baseline="0" dirty="0" smtClean="0"/>
          </a:p>
          <a:p>
            <a:r>
              <a:rPr lang="en-US" baseline="0" dirty="0" smtClean="0"/>
              <a:t>SEA 182 required the development of a common course numbering system for all courses in the core transfer library and the creation of a statewide general education core. The core is to be based upon a set of core competencies in areas agreed upon by the state educational institutions. The framework for the core is built on two categories: foundational intellectual skills and ways of knowing. Each category has three competency areas, as agreed upon by the statewide leadership team. I believe Ken Sauer will provide some more information on the general education core in just a few minutes.</a:t>
            </a:r>
          </a:p>
          <a:p>
            <a:endParaRPr lang="en-US" baseline="0" dirty="0" smtClean="0"/>
          </a:p>
          <a:p>
            <a:r>
              <a:rPr lang="en-US" baseline="0" dirty="0" smtClean="0"/>
              <a:t>The real beneficiary of both pieces of legislation is the student. Setting credit hour limits helps students save time and money and, hopefully, will help them complete on time. In addition, the general education core also has the potential to help students complete their degrees in a timely fashion, as the completion of the core prior to transfer will prevent the student from re-taking some courses.</a:t>
            </a:r>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4</a:t>
            </a:fld>
            <a:endParaRPr lang="en-US"/>
          </a:p>
        </p:txBody>
      </p:sp>
    </p:spTree>
    <p:extLst>
      <p:ext uri="{BB962C8B-B14F-4D97-AF65-F5344CB8AC3E}">
        <p14:creationId xmlns:p14="http://schemas.microsoft.com/office/powerpoint/2010/main" val="202727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SB 182</a:t>
            </a:r>
            <a:r>
              <a:rPr lang="en-US" baseline="0" dirty="0" smtClean="0"/>
              <a:t> (SAP): Require the public institutions, both four-year and two-year to agree upon single articulation-pathways in all major fields of study. The articulation pathways will simplify the transfer process and ensure students receive full transfer credit for their prior study while retaining universities’ ability to do placement testing. The articulation pathways will be based on competency. The proposed legislation will build upon the Statewide Transfer General Education Core.</a:t>
            </a:r>
          </a:p>
          <a:p>
            <a:r>
              <a:rPr lang="en-US" baseline="0" dirty="0" smtClean="0"/>
              <a:t>HB 1001 (budget bill): bill contained not only the appropriations for the Commission and public higher education institutions, but also contained the language creating the new student teaching stipend program for minority students and for students who want to teach in high need fields. Using funding from both the old Nursing scholarship and the Minority Teacher Scholarship programs, CHE can offer a stipend of $5,000 for education majors during the student-teaching semester if the student is (a) a minority or (b) focused of special education or other high-need fields identified by the commission. </a:t>
            </a:r>
          </a:p>
          <a:p>
            <a:r>
              <a:rPr lang="en-US" baseline="0" dirty="0" smtClean="0"/>
              <a:t>HB 1002 (IWIS): Codify IWIS (which has existed for a couple of years, operating mostly through a series of MOUs), give the Education Roundtable responsibility for oversight and development, and appropriate $250,000 annually to support the work.</a:t>
            </a:r>
          </a:p>
          <a:p>
            <a:r>
              <a:rPr lang="en-US" baseline="0" dirty="0" smtClean="0"/>
              <a:t>HB 1052 (quorum): CHE committees had unintentionally been left off the list of groups statutorily allowed to conduct business by phone or web during the 2012 session. HB 1052 allows CHE committees to meet electronically.</a:t>
            </a:r>
          </a:p>
          <a:p>
            <a:r>
              <a:rPr lang="en-US" baseline="0" dirty="0" smtClean="0"/>
              <a:t>HB 1312 (EARN Indiana): Update the state work study statute to allow for-profit companies to participate, allow all employers to participate year-round, extend student eligibility to all students with financial need. These changes complement administrative efforts to revamp the program.</a:t>
            </a:r>
          </a:p>
          <a:p>
            <a:r>
              <a:rPr lang="en-US" baseline="0" dirty="0" smtClean="0"/>
              <a:t>HB 1314 (BPE): Require institutions offering degree programs to be accredited by an agency accredited by the U.S. Department of Education.  Eliminate agent’s permit cards. Empower the CHE to approve out-of-state public and non-profit institutions offering instruction or otherwise doing business in the state, thus better aligning CHE and BPE with their primary responsibilities.  Change BPE approval from “accredits” to “authorizes” throughout IC 18.5. </a:t>
            </a:r>
          </a:p>
          <a:p>
            <a:r>
              <a:rPr lang="en-US" baseline="0" dirty="0" smtClean="0"/>
              <a:t>HB 1341 (</a:t>
            </a:r>
            <a:r>
              <a:rPr lang="en-US" baseline="0" dirty="0" err="1" smtClean="0"/>
              <a:t>etranscript</a:t>
            </a:r>
            <a:r>
              <a:rPr lang="en-US" baseline="0" dirty="0" smtClean="0"/>
              <a:t>): Require the development and utilization of a common high-school transcript format to introduce consistency and ease the postsecondary admission process. Require the development of a college-application in electronic format that comprises commonly-sought information, as well as information unique to each institution. Require the development of a companion-system to the Indiana E-Transcript Initiative that automatically transmits a student’s transcript to a postsecondary institution upon application. </a:t>
            </a:r>
          </a:p>
          <a:p>
            <a:r>
              <a:rPr lang="en-US" baseline="0" dirty="0" smtClean="0"/>
              <a:t>HB 1348 (financial aid reform): Present awards in a “grid” style based on expected contribution and school type, in lieu of using complicated tuition-dependent formulae. Require students to stay keep pace for on-time graduation (30 credits completed per year) and meet the university’s GPA standards to remain eligible for full awards; students who complete only 24 credits per semester remain eligible for a reduced award. Allow students flexibility to use grant money during summer sessions or in balanced schedules (e.g., Purdue’s proposed balance trimester schedule). Offer students performance incentives – additional grant dollars for accelerated timelines and high academic performance, including a 3.0 GPA incentive that replaces the current-law 2.5 GPA requirement. Creates requirement for degree maps for all students. Makes some changes to the part-time grant: requires completion of 18 credit hours per year to remain eligible and extends the full-time performance requirements  with respect to GPA to these students as well. Changed to prohibit the use of grant dollars by students who receive tuition reimbursement from employers.</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5</a:t>
            </a:fld>
            <a:endParaRPr lang="en-US"/>
          </a:p>
        </p:txBody>
      </p:sp>
    </p:spTree>
    <p:extLst>
      <p:ext uri="{BB962C8B-B14F-4D97-AF65-F5344CB8AC3E}">
        <p14:creationId xmlns:p14="http://schemas.microsoft.com/office/powerpoint/2010/main" val="2213765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SB 98 (regional campuses): required a summer study of regional campus governance</a:t>
            </a:r>
            <a:r>
              <a:rPr lang="en-US" baseline="0" dirty="0" smtClean="0"/>
              <a:t> and an analysis of IPFW.</a:t>
            </a:r>
          </a:p>
          <a:p>
            <a:r>
              <a:rPr lang="en-US" baseline="0" dirty="0" smtClean="0"/>
              <a:t>SB 115 (combat to college): the law requires state educational institutions that have at least 200 veteran students enrolled to establish a combat to college program, to provide a centralized location for a number of student services (including specialized counseling and academic guidance services), and to provide reasonable accommodations for disabled veteran students at state educational institutions’ fitness facilities.</a:t>
            </a:r>
          </a:p>
          <a:p>
            <a:r>
              <a:rPr lang="en-US" baseline="0" dirty="0" smtClean="0"/>
              <a:t>SB 177 (in-state tuition for veterans): the law would allow qualified veterans to be eligible for resident tuition for undergraduate courses. The veteran would need to enroll at a state educational institution within twelve months after an honorable discharge/separation, and would require the veteran to (1) register to vote, (2) obtain an Indiana driver’s license or state identification card, (3) register the veteran’s motor vehicle in Indiana, or (4) obtain a job in Indiana. If the veteran failed to do this within twelve months, s/he would have to repay the difference between the resident and nonresident tuition at the institution. Also allows non-resident members of the Indiana National Guard to receive resident tuition rates.</a:t>
            </a:r>
          </a:p>
          <a:p>
            <a:r>
              <a:rPr lang="en-US" baseline="0" dirty="0" smtClean="0"/>
              <a:t>SB 180 (higher education grading &amp; faculty organization): the law requires the commission to issue an annual report (with assistance from the institutions) concerning faculty activities and salaries, state educational institutions’ overhead and operational expenditures, instructional expenses, and capital expenses, and any other information the commission considers necessary. </a:t>
            </a:r>
          </a:p>
          <a:p>
            <a:r>
              <a:rPr lang="en-US" baseline="0" dirty="0" smtClean="0"/>
              <a:t>SB 207 (resident tuition): this law allows certain undocumented immigrants who were enrolled at state educational institutions prior to July 1, 2011 to continue to receive resident tuition rates. </a:t>
            </a:r>
          </a:p>
          <a:p>
            <a:r>
              <a:rPr lang="en-US" baseline="0" dirty="0" smtClean="0"/>
              <a:t>SB 402 (principal leadership institute): creates a principal leadership institute at Indiana State University.</a:t>
            </a:r>
          </a:p>
          <a:p>
            <a:r>
              <a:rPr lang="en-US" baseline="0" dirty="0" smtClean="0"/>
              <a:t>SB 406 (dual credit): clean up language for the dual credit programs.</a:t>
            </a:r>
          </a:p>
          <a:p>
            <a:r>
              <a:rPr lang="en-US" baseline="0" dirty="0" smtClean="0"/>
              <a:t>SB 409 (teacher preparation programs): requires the Department of Education and the state board of education to develop and adopt standards and benchmarks of performance for teacher education schools, departments, and programs, and individuals that complete said programs. </a:t>
            </a:r>
          </a:p>
          <a:p>
            <a:r>
              <a:rPr lang="en-US" baseline="0" dirty="0" smtClean="0"/>
              <a:t>SB 465 (regional works councils): the law creates regional work councils throughout the state to conduct a comprehensive evaluation of the career, technical, and vocational education opportunities available to high school students in its region. It also allows the councils to develop curricula for high school students in order to offer students opportunities to earn certifications or establish career pathways.</a:t>
            </a:r>
          </a:p>
          <a:p>
            <a:r>
              <a:rPr lang="en-US" baseline="0" dirty="0" smtClean="0"/>
              <a:t>SB 532 (ISM): allows Indiana Secondary Market to become a direct lender for student loans for students attending Indiana and non-Indiana colleges.</a:t>
            </a:r>
          </a:p>
          <a:p>
            <a:r>
              <a:rPr lang="en-US" baseline="0" dirty="0" smtClean="0"/>
              <a:t>HB 1005: law covers a range of topics relating to remediation. Most relevant to CHE and higher education, it creates a requirement for earlier identification of students with remediation needs (students are to be assessed during their junior year), so that remediation could conceivably be conducted during the final year of high school.</a:t>
            </a:r>
          </a:p>
          <a:p>
            <a:r>
              <a:rPr lang="en-US" baseline="0" dirty="0" smtClean="0"/>
              <a:t>HB 1427 (CC pause): law pauses the implementation of the Common Core State Standards and requires the adoption of new college and career ready standards by the SBOE.</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6</a:t>
            </a:fld>
            <a:endParaRPr lang="en-US"/>
          </a:p>
        </p:txBody>
      </p:sp>
    </p:spTree>
    <p:extLst>
      <p:ext uri="{BB962C8B-B14F-4D97-AF65-F5344CB8AC3E}">
        <p14:creationId xmlns:p14="http://schemas.microsoft.com/office/powerpoint/2010/main" val="3619649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Commission staff</a:t>
            </a:r>
            <a:r>
              <a:rPr lang="en-US" baseline="0" dirty="0" smtClean="0"/>
              <a:t> are working hard to implement the statutes. Luckily, many of them are relatively easy to implement. HB 1052 (the quorum bill), for example, involved no real work on our part. Some of the changes in HB 1314 (the BPE bill) also didn’t require much work on our part. </a:t>
            </a:r>
          </a:p>
          <a:p>
            <a:endParaRPr lang="en-US" baseline="0" dirty="0" smtClean="0"/>
          </a:p>
          <a:p>
            <a:r>
              <a:rPr lang="en-US" baseline="0" dirty="0" smtClean="0"/>
              <a:t>On HB 1001, with respect to the teacher stipends, the Commission has already identified minimum criteria for participation; created applications for those programs; made necessary arrangements to make payments to students; and continue to work with programs to identify potential participants. </a:t>
            </a:r>
          </a:p>
          <a:p>
            <a:endParaRPr lang="en-US" baseline="0" dirty="0" smtClean="0"/>
          </a:p>
          <a:p>
            <a:r>
              <a:rPr lang="en-US" baseline="0" dirty="0" smtClean="0"/>
              <a:t>HB 1312 is also fully operational. Implementing 1312 went hand-in-hand with other administrative efforts to re-brand the program. Its application has been developed (in partnership with Indiana </a:t>
            </a:r>
            <a:r>
              <a:rPr lang="en-US" baseline="0" dirty="0" err="1" smtClean="0"/>
              <a:t>INTERNnet</a:t>
            </a:r>
            <a:r>
              <a:rPr lang="en-US" baseline="0" dirty="0" smtClean="0"/>
              <a:t>); agreements with many eligible employers have been executed; and IT changes have been made to CHE systems to incorporate the new eligibility requirements and to allow for the program being year-round.</a:t>
            </a:r>
          </a:p>
          <a:p>
            <a:endParaRPr lang="en-US" baseline="0" dirty="0" smtClean="0"/>
          </a:p>
          <a:p>
            <a:r>
              <a:rPr lang="en-US" baseline="0" dirty="0" smtClean="0"/>
              <a:t>HB 1341 should be fully implemented by 2015. CHE staff have worked with universities to identify the common fields and the technical specifications for a common transcript. So, essentially, there exists now a proposal by the universities. CHE continues to work with the Indiana Department of Education to get the bill implemented. Ken Sauer or Sara Appel from CHE can provide you with some more information on this if you have other questions.</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7</a:t>
            </a:fld>
            <a:endParaRPr lang="en-US"/>
          </a:p>
        </p:txBody>
      </p:sp>
    </p:spTree>
    <p:extLst>
      <p:ext uri="{BB962C8B-B14F-4D97-AF65-F5344CB8AC3E}">
        <p14:creationId xmlns:p14="http://schemas.microsoft.com/office/powerpoint/2010/main" val="1999391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dirty="0" smtClean="0"/>
              <a:t>HB 1348</a:t>
            </a:r>
            <a:r>
              <a:rPr lang="en-US" baseline="0" dirty="0" smtClean="0"/>
              <a:t> continues to be a heavy lift from an implementation perspective. While much progress has been made in implementing the requirements of this bill, full implementation will not be complete until AY 2017-18. That is, the degree maps, completion requirements, and performance incentives will not impact all students enrolled in higher education institutions until that point. The Commission has adopted the grid award structure (at the Feb. meeting), and IT staff continue to make progress in reprogramming the awards system. Staff continue to work on the appeals process for the Frank O’Bannon and 21</a:t>
            </a:r>
            <a:r>
              <a:rPr lang="en-US" baseline="30000" dirty="0" smtClean="0"/>
              <a:t>st</a:t>
            </a:r>
            <a:r>
              <a:rPr lang="en-US" baseline="0" dirty="0" smtClean="0"/>
              <a:t> Century Scholars programs, for those students who fail to meet the credit completion requirements. Staff have also worked with the colleges to develop the requirements and components of the degree maps. If you have deeper questions on the implementation of HB 1312 or HB 1348, Mary Jane Michalak (Associate Commissioner for Student Financial Aid) will be available this afternoon.</a:t>
            </a:r>
            <a:endParaRPr lang="en-US" dirty="0" smtClean="0"/>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8</a:t>
            </a:fld>
            <a:endParaRPr lang="en-US"/>
          </a:p>
        </p:txBody>
      </p:sp>
    </p:spTree>
    <p:extLst>
      <p:ext uri="{BB962C8B-B14F-4D97-AF65-F5344CB8AC3E}">
        <p14:creationId xmlns:p14="http://schemas.microsoft.com/office/powerpoint/2010/main" val="1895369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SB 98’s study</a:t>
            </a:r>
            <a:r>
              <a:rPr lang="en-US" baseline="0" dirty="0" smtClean="0"/>
              <a:t> of regional campuses was completed in the fall.</a:t>
            </a:r>
          </a:p>
          <a:p>
            <a:endParaRPr lang="en-US" baseline="0" dirty="0" smtClean="0"/>
          </a:p>
          <a:p>
            <a:r>
              <a:rPr lang="en-US" baseline="0" dirty="0" smtClean="0"/>
              <a:t>HB 1427’s process of standards review and adoption continues. CHE was asked by the Department of Education to help identify subject matter and content matter experts to serve on the various panels charged with reviewing and recommending the standards. That work is ongoing, with the goal of having the State Board of Education adopt college and career ready standards at its April 9, 2014 meeting. In any case, the standards must be adopted by July 1, 2014 according to the original language of the bill.</a:t>
            </a:r>
          </a:p>
          <a:p>
            <a:endParaRPr lang="en-US" baseline="0" dirty="0" smtClean="0"/>
          </a:p>
          <a:p>
            <a:r>
              <a:rPr lang="en-US" baseline="0" dirty="0" smtClean="0"/>
              <a:t>On HB 1005, CHE staff continue to work with DOE, DWD, and the Education Roundtable to refine the guidance the Department has provided to school corporations on how to identify and assess students who might be in need of remediation. According to the current guidance, students who have failed end of course assessments (ECAs) or who achieved PSAT scores of below 42 would need to be given an assessment to determine if they are in fact in need of remediation. Currently the </a:t>
            </a:r>
            <a:r>
              <a:rPr lang="en-US" baseline="0" dirty="0" err="1" smtClean="0"/>
              <a:t>Accuplacer</a:t>
            </a:r>
            <a:r>
              <a:rPr lang="en-US" baseline="0" dirty="0" smtClean="0"/>
              <a:t> Diagnostic is the assessment identified to be given to those students who have been identified as possibly being in need of remediation. Those who do not achieve an acceptable performance level will need remediation, which can take many different forms (the ultimate remediation plan is a local decision). </a:t>
            </a:r>
          </a:p>
          <a:p>
            <a:endParaRPr lang="en-US" dirty="0"/>
          </a:p>
        </p:txBody>
      </p:sp>
      <p:sp>
        <p:nvSpPr>
          <p:cNvPr id="4" name="Slide Number Placeholder 3"/>
          <p:cNvSpPr>
            <a:spLocks noGrp="1"/>
          </p:cNvSpPr>
          <p:nvPr>
            <p:ph type="sldNum" sz="quarter" idx="10"/>
          </p:nvPr>
        </p:nvSpPr>
        <p:spPr/>
        <p:txBody>
          <a:bodyPr/>
          <a:lstStyle/>
          <a:p>
            <a:fld id="{E8ACA423-78DE-43A4-A9D2-214C83A1CCB0}" type="slidenum">
              <a:rPr lang="en-US" smtClean="0"/>
              <a:t>9</a:t>
            </a:fld>
            <a:endParaRPr lang="en-US"/>
          </a:p>
        </p:txBody>
      </p:sp>
    </p:spTree>
    <p:extLst>
      <p:ext uri="{BB962C8B-B14F-4D97-AF65-F5344CB8AC3E}">
        <p14:creationId xmlns:p14="http://schemas.microsoft.com/office/powerpoint/2010/main" val="10024047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pPr/>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512498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pPr/>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215692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pPr/>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2380117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2966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76577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95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79933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69397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226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89812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8630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pPr/>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57135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60041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7819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36389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29665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76577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952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479933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69397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2264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898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2BE7C9-B793-0D44-9597-D21689EE7D61}" type="datetimeFigureOut">
              <a:rPr lang="en-US" smtClean="0"/>
              <a:pPr/>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394288646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86307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60041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7819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36389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03841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41558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72321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45534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382018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9277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2BE7C9-B793-0D44-9597-D21689EE7D61}" type="datetimeFigureOut">
              <a:rPr lang="en-US" smtClean="0"/>
              <a:pPr/>
              <a:t>2/27/2014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37943828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353808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42146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79195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630402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4017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2BE7C9-B793-0D44-9597-D21689EE7D61}" type="datetimeFigureOut">
              <a:rPr lang="en-US" smtClean="0"/>
              <a:pPr/>
              <a:t>2/27/2014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3859405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2BE7C9-B793-0D44-9597-D21689EE7D61}" type="datetimeFigureOut">
              <a:rPr lang="en-US" smtClean="0"/>
              <a:pPr/>
              <a:t>2/27/2014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274842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2BE7C9-B793-0D44-9597-D21689EE7D61}" type="datetimeFigureOut">
              <a:rPr lang="en-US" smtClean="0"/>
              <a:pPr/>
              <a:t>2/27/2014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3804489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pPr/>
              <a:t>2/27/2014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2540899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BE7C9-B793-0D44-9597-D21689EE7D61}" type="datetimeFigureOut">
              <a:rPr lang="en-US" smtClean="0"/>
              <a:pPr/>
              <a:t>2/27/2014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DE955A-EB75-4843-A911-1625370A9F2D}" type="slidenum">
              <a:rPr lang="en-US" smtClean="0"/>
              <a:pPr/>
              <a:t>‹#›</a:t>
            </a:fld>
            <a:endParaRPr lang="en-US"/>
          </a:p>
        </p:txBody>
      </p:sp>
    </p:spTree>
    <p:extLst>
      <p:ext uri="{BB962C8B-B14F-4D97-AF65-F5344CB8AC3E}">
        <p14:creationId xmlns:p14="http://schemas.microsoft.com/office/powerpoint/2010/main" val="3349862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BE7C9-B793-0D44-9597-D21689EE7D61}" type="datetimeFigureOut">
              <a:rPr lang="en-US" smtClean="0"/>
              <a:pPr/>
              <a:t>2/27/2014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E955A-EB75-4843-A911-1625370A9F2D}" type="slidenum">
              <a:rPr lang="en-US" smtClean="0"/>
              <a:pPr/>
              <a:t>‹#›</a:t>
            </a:fld>
            <a:endParaRPr lang="en-US"/>
          </a:p>
        </p:txBody>
      </p:sp>
    </p:spTree>
    <p:extLst>
      <p:ext uri="{BB962C8B-B14F-4D97-AF65-F5344CB8AC3E}">
        <p14:creationId xmlns:p14="http://schemas.microsoft.com/office/powerpoint/2010/main" val="131677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594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594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BE7C9-B793-0D44-9597-D21689EE7D61}" type="datetimeFigureOut">
              <a:rPr lang="en-US" smtClean="0">
                <a:solidFill>
                  <a:prstClr val="black">
                    <a:tint val="75000"/>
                  </a:prstClr>
                </a:solidFill>
              </a:rPr>
              <a:pPr/>
              <a:t>2/27/2014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E955A-EB75-4843-A911-1625370A9F2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67793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solidFill>
                <a:schemeClr val="bg1"/>
              </a:solidFill>
            </a:endParaRPr>
          </a:p>
          <a:p>
            <a:pPr marL="0" indent="0" algn="ctr">
              <a:buNone/>
            </a:pPr>
            <a:r>
              <a:rPr lang="en-US" sz="4000" dirty="0" smtClean="0">
                <a:solidFill>
                  <a:schemeClr val="bg1"/>
                </a:solidFill>
              </a:rPr>
              <a:t>Commission Legislation &amp; Implementation</a:t>
            </a:r>
            <a:endParaRPr lang="en-US" sz="4000" dirty="0" smtClean="0">
              <a:solidFill>
                <a:schemeClr val="bg1"/>
              </a:solidFill>
            </a:endParaRPr>
          </a:p>
          <a:p>
            <a:pPr marL="0" indent="0" algn="ctr">
              <a:buNone/>
            </a:pPr>
            <a:endParaRPr lang="en-US" dirty="0">
              <a:solidFill>
                <a:schemeClr val="bg1"/>
              </a:solidFill>
            </a:endParaRPr>
          </a:p>
          <a:p>
            <a:pPr marL="0" indent="0" algn="ctr">
              <a:buNone/>
            </a:pPr>
            <a:r>
              <a:rPr lang="en-US" dirty="0" smtClean="0">
                <a:solidFill>
                  <a:schemeClr val="bg1"/>
                </a:solidFill>
              </a:rPr>
              <a:t>February 28, 2014</a:t>
            </a:r>
          </a:p>
          <a:p>
            <a:pPr marL="0" indent="0">
              <a:buNone/>
            </a:pPr>
            <a:endParaRPr lang="en-US" dirty="0"/>
          </a:p>
        </p:txBody>
      </p:sp>
    </p:spTree>
    <p:extLst>
      <p:ext uri="{BB962C8B-B14F-4D97-AF65-F5344CB8AC3E}">
        <p14:creationId xmlns:p14="http://schemas.microsoft.com/office/powerpoint/2010/main" val="4008069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1283"/>
            <a:ext cx="8229600" cy="1143000"/>
          </a:xfrm>
        </p:spPr>
        <p:txBody>
          <a:bodyPr/>
          <a:lstStyle/>
          <a:p>
            <a:r>
              <a:rPr lang="en-US" dirty="0" smtClean="0"/>
              <a:t>Progress on Implementation</a:t>
            </a:r>
            <a:endParaRPr lang="en-US" dirty="0"/>
          </a:p>
        </p:txBody>
      </p:sp>
      <p:sp>
        <p:nvSpPr>
          <p:cNvPr id="3" name="Content Placeholder 2"/>
          <p:cNvSpPr>
            <a:spLocks noGrp="1"/>
          </p:cNvSpPr>
          <p:nvPr>
            <p:ph idx="1"/>
          </p:nvPr>
        </p:nvSpPr>
        <p:spPr/>
        <p:txBody>
          <a:bodyPr>
            <a:normAutofit/>
          </a:bodyPr>
          <a:lstStyle/>
          <a:p>
            <a:r>
              <a:rPr lang="en-US" dirty="0" smtClean="0"/>
              <a:t>Ken Sauer will provide an update on the implementation of </a:t>
            </a:r>
            <a:r>
              <a:rPr lang="en-US" dirty="0" smtClean="0"/>
              <a:t>both the 2012 and 2013 </a:t>
            </a:r>
            <a:r>
              <a:rPr lang="en-US" dirty="0" smtClean="0"/>
              <a:t>SB </a:t>
            </a:r>
            <a:r>
              <a:rPr lang="en-US" dirty="0" smtClean="0"/>
              <a:t>182 and HB 1314</a:t>
            </a:r>
          </a:p>
        </p:txBody>
      </p:sp>
    </p:spTree>
    <p:extLst>
      <p:ext uri="{BB962C8B-B14F-4D97-AF65-F5344CB8AC3E}">
        <p14:creationId xmlns:p14="http://schemas.microsoft.com/office/powerpoint/2010/main" val="2003505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61674"/>
            <a:ext cx="8229600" cy="1143000"/>
          </a:xfrm>
        </p:spPr>
        <p:txBody>
          <a:bodyPr>
            <a:normAutofit fontScale="90000"/>
          </a:bodyPr>
          <a:lstStyle/>
          <a:p>
            <a:r>
              <a:rPr lang="en-US" dirty="0" smtClean="0"/>
              <a:t>What Do These Laws Mean for Me?</a:t>
            </a:r>
            <a:endParaRPr lang="en-US" dirty="0"/>
          </a:p>
        </p:txBody>
      </p:sp>
      <p:sp>
        <p:nvSpPr>
          <p:cNvPr id="3" name="Content Placeholder 2"/>
          <p:cNvSpPr>
            <a:spLocks noGrp="1"/>
          </p:cNvSpPr>
          <p:nvPr>
            <p:ph idx="1"/>
          </p:nvPr>
        </p:nvSpPr>
        <p:spPr/>
        <p:txBody>
          <a:bodyPr/>
          <a:lstStyle/>
          <a:p>
            <a:pPr marL="0" indent="0">
              <a:buNone/>
            </a:pPr>
            <a:r>
              <a:rPr lang="en-US" dirty="0" smtClean="0"/>
              <a:t>It really depends on a few things:</a:t>
            </a:r>
          </a:p>
          <a:p>
            <a:r>
              <a:rPr lang="en-US" dirty="0" smtClean="0"/>
              <a:t>Are you also an advisor?</a:t>
            </a:r>
          </a:p>
          <a:p>
            <a:r>
              <a:rPr lang="en-US" dirty="0" smtClean="0"/>
              <a:t>Do you teach in a teacher preparation program</a:t>
            </a:r>
            <a:r>
              <a:rPr lang="en-US" dirty="0" smtClean="0"/>
              <a:t>?</a:t>
            </a:r>
            <a:endParaRPr lang="en-US" dirty="0" smtClean="0"/>
          </a:p>
        </p:txBody>
      </p:sp>
    </p:spTree>
    <p:extLst>
      <p:ext uri="{BB962C8B-B14F-4D97-AF65-F5344CB8AC3E}">
        <p14:creationId xmlns:p14="http://schemas.microsoft.com/office/powerpoint/2010/main" val="4032049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61674"/>
            <a:ext cx="8229600" cy="1143000"/>
          </a:xfrm>
        </p:spPr>
        <p:txBody>
          <a:bodyPr>
            <a:normAutofit fontScale="90000"/>
          </a:bodyPr>
          <a:lstStyle/>
          <a:p>
            <a:r>
              <a:rPr lang="en-US" dirty="0" smtClean="0"/>
              <a:t>What Do These Laws Mean for Me?</a:t>
            </a:r>
            <a:endParaRPr lang="en-US" dirty="0"/>
          </a:p>
        </p:txBody>
      </p:sp>
      <p:sp>
        <p:nvSpPr>
          <p:cNvPr id="3" name="Content Placeholder 2"/>
          <p:cNvSpPr>
            <a:spLocks noGrp="1"/>
          </p:cNvSpPr>
          <p:nvPr>
            <p:ph idx="1"/>
          </p:nvPr>
        </p:nvSpPr>
        <p:spPr/>
        <p:txBody>
          <a:bodyPr/>
          <a:lstStyle/>
          <a:p>
            <a:pPr marL="0" indent="0">
              <a:buNone/>
            </a:pPr>
            <a:r>
              <a:rPr lang="en-US" dirty="0" smtClean="0"/>
              <a:t>You may also notice changes in the make-up of the students you teach:</a:t>
            </a:r>
          </a:p>
          <a:p>
            <a:r>
              <a:rPr lang="en-US" dirty="0" smtClean="0"/>
              <a:t>May have more veteran students</a:t>
            </a:r>
          </a:p>
          <a:p>
            <a:r>
              <a:rPr lang="en-US" dirty="0" smtClean="0"/>
              <a:t>Depending on K-12 academic standards, may have better prepared students</a:t>
            </a:r>
          </a:p>
          <a:p>
            <a:endParaRPr lang="en-US" dirty="0"/>
          </a:p>
        </p:txBody>
      </p:sp>
    </p:spTree>
    <p:extLst>
      <p:ext uri="{BB962C8B-B14F-4D97-AF65-F5344CB8AC3E}">
        <p14:creationId xmlns:p14="http://schemas.microsoft.com/office/powerpoint/2010/main" val="26267590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499764" cy="1143000"/>
          </a:xfrm>
        </p:spPr>
        <p:txBody>
          <a:bodyPr>
            <a:normAutofit/>
          </a:bodyPr>
          <a:lstStyle/>
          <a:p>
            <a:r>
              <a:rPr lang="en-US" dirty="0" smtClean="0"/>
              <a:t>Updates from 2014 Session</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Legislature is currently considering legislation that would re-visit some of the issues from 2013.</a:t>
            </a:r>
          </a:p>
          <a:p>
            <a:r>
              <a:rPr lang="en-US" dirty="0" smtClean="0"/>
              <a:t>HB 1388 (teacher quality preparation)</a:t>
            </a:r>
          </a:p>
          <a:p>
            <a:pPr lvl="1"/>
            <a:r>
              <a:rPr lang="en-US" dirty="0" smtClean="0"/>
              <a:t>Makes some changes to teacher preparation program rating system and creates some additional information sharing requirements</a:t>
            </a:r>
          </a:p>
          <a:p>
            <a:r>
              <a:rPr lang="en-US" dirty="0" smtClean="0"/>
              <a:t>HB 1003 (Indiana Network of Knowledge)</a:t>
            </a:r>
          </a:p>
          <a:p>
            <a:pPr lvl="1"/>
            <a:r>
              <a:rPr lang="en-US" dirty="0" smtClean="0"/>
              <a:t>Makes some significant changes to 2013’s HB 1002 with respect to IWIS</a:t>
            </a:r>
          </a:p>
        </p:txBody>
      </p:sp>
    </p:spTree>
    <p:extLst>
      <p:ext uri="{BB962C8B-B14F-4D97-AF65-F5344CB8AC3E}">
        <p14:creationId xmlns:p14="http://schemas.microsoft.com/office/powerpoint/2010/main" val="3248637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b="1" dirty="0" smtClean="0"/>
              <a:t>CONTACT</a:t>
            </a:r>
          </a:p>
          <a:p>
            <a:pPr marL="0" indent="0" algn="ctr">
              <a:buNone/>
            </a:pPr>
            <a:endParaRPr lang="en-US" dirty="0" smtClean="0"/>
          </a:p>
          <a:p>
            <a:pPr marL="0" indent="0" algn="ctr">
              <a:buNone/>
            </a:pPr>
            <a:r>
              <a:rPr lang="en-US" dirty="0" smtClean="0"/>
              <a:t>Samuel Snideman</a:t>
            </a:r>
            <a:endParaRPr lang="en-US" dirty="0"/>
          </a:p>
          <a:p>
            <a:pPr marL="0" indent="0" algn="ctr">
              <a:buNone/>
            </a:pPr>
            <a:r>
              <a:rPr lang="en-US" dirty="0" smtClean="0"/>
              <a:t>Director of Alignment &amp; Readiness</a:t>
            </a:r>
            <a:endParaRPr lang="en-US" dirty="0"/>
          </a:p>
          <a:p>
            <a:pPr marL="0" indent="0" algn="ctr">
              <a:buNone/>
            </a:pPr>
            <a:r>
              <a:rPr lang="en-US" dirty="0"/>
              <a:t>Indiana Commission for Higher Education</a:t>
            </a:r>
          </a:p>
          <a:p>
            <a:pPr marL="0" indent="0" algn="ctr">
              <a:buNone/>
            </a:pPr>
            <a:r>
              <a:rPr lang="en-US" dirty="0" smtClean="0"/>
              <a:t>(</a:t>
            </a:r>
            <a:r>
              <a:rPr lang="en-US" dirty="0"/>
              <a:t>317) 464-4400 x </a:t>
            </a:r>
            <a:r>
              <a:rPr lang="en-US" dirty="0" smtClean="0"/>
              <a:t>142</a:t>
            </a:r>
            <a:endParaRPr lang="en-US" dirty="0"/>
          </a:p>
          <a:p>
            <a:pPr marL="0" indent="0" algn="ctr">
              <a:buNone/>
            </a:pPr>
            <a:r>
              <a:rPr lang="en-US" dirty="0" smtClean="0"/>
              <a:t>ssnideman@che.in.gov</a:t>
            </a:r>
            <a:endParaRPr lang="en-US" dirty="0"/>
          </a:p>
          <a:p>
            <a:pPr marL="0" indent="0">
              <a:buNone/>
            </a:pPr>
            <a:endParaRPr lang="en-US" dirty="0"/>
          </a:p>
        </p:txBody>
      </p:sp>
    </p:spTree>
    <p:extLst>
      <p:ext uri="{BB962C8B-B14F-4D97-AF65-F5344CB8AC3E}">
        <p14:creationId xmlns:p14="http://schemas.microsoft.com/office/powerpoint/2010/main" val="1200815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05530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Today’s Topics</a:t>
            </a:r>
            <a:endParaRPr lang="en-US" dirty="0"/>
          </a:p>
        </p:txBody>
      </p:sp>
      <p:sp>
        <p:nvSpPr>
          <p:cNvPr id="3" name="Content Placeholder 2"/>
          <p:cNvSpPr>
            <a:spLocks noGrp="1"/>
          </p:cNvSpPr>
          <p:nvPr>
            <p:ph idx="1"/>
          </p:nvPr>
        </p:nvSpPr>
        <p:spPr/>
        <p:txBody>
          <a:bodyPr/>
          <a:lstStyle/>
          <a:p>
            <a:r>
              <a:rPr lang="en-US" dirty="0" smtClean="0"/>
              <a:t>Overview of 2012 CHE legislative agenda</a:t>
            </a:r>
          </a:p>
          <a:p>
            <a:r>
              <a:rPr lang="en-US" dirty="0" smtClean="0"/>
              <a:t>Overview of 2013 CHE legislative agenda</a:t>
            </a:r>
          </a:p>
          <a:p>
            <a:r>
              <a:rPr lang="en-US" dirty="0" smtClean="0"/>
              <a:t>Overview of other higher education-related legislation passed in 2013</a:t>
            </a:r>
          </a:p>
          <a:p>
            <a:r>
              <a:rPr lang="en-US" dirty="0" smtClean="0"/>
              <a:t>Discussion of implementing these new laws</a:t>
            </a:r>
            <a:endParaRPr lang="en-US" dirty="0"/>
          </a:p>
          <a:p>
            <a:pPr lvl="1"/>
            <a:r>
              <a:rPr lang="en-US" dirty="0" smtClean="0"/>
              <a:t>What do some of these laws mean for faculty?</a:t>
            </a:r>
          </a:p>
        </p:txBody>
      </p:sp>
    </p:spTree>
    <p:extLst>
      <p:ext uri="{BB962C8B-B14F-4D97-AF65-F5344CB8AC3E}">
        <p14:creationId xmlns:p14="http://schemas.microsoft.com/office/powerpoint/2010/main" val="6851543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1283"/>
            <a:ext cx="8229600" cy="1143000"/>
          </a:xfrm>
        </p:spPr>
        <p:txBody>
          <a:bodyPr/>
          <a:lstStyle/>
          <a:p>
            <a:r>
              <a:rPr lang="en-US" dirty="0" smtClean="0"/>
              <a:t>2012-13 CHE Legislative Agenda</a:t>
            </a:r>
            <a:endParaRPr lang="en-US" dirty="0"/>
          </a:p>
        </p:txBody>
      </p:sp>
      <p:sp>
        <p:nvSpPr>
          <p:cNvPr id="3" name="Content Placeholder 2"/>
          <p:cNvSpPr>
            <a:spLocks noGrp="1"/>
          </p:cNvSpPr>
          <p:nvPr>
            <p:ph idx="1"/>
          </p:nvPr>
        </p:nvSpPr>
        <p:spPr/>
        <p:txBody>
          <a:bodyPr>
            <a:normAutofit/>
          </a:bodyPr>
          <a:lstStyle/>
          <a:p>
            <a:r>
              <a:rPr lang="en-US" dirty="0" smtClean="0"/>
              <a:t>Aggressive</a:t>
            </a:r>
          </a:p>
          <a:p>
            <a:r>
              <a:rPr lang="en-US" dirty="0" smtClean="0"/>
              <a:t>Advancing Commission’s strategic plan (</a:t>
            </a:r>
            <a:r>
              <a:rPr lang="en-US" i="1" dirty="0" smtClean="0"/>
              <a:t>Reaching Higher, Achieving More</a:t>
            </a:r>
            <a:r>
              <a:rPr lang="en-US" dirty="0" smtClean="0"/>
              <a:t>)</a:t>
            </a:r>
          </a:p>
          <a:p>
            <a:pPr lvl="1"/>
            <a:r>
              <a:rPr lang="en-US" dirty="0" smtClean="0"/>
              <a:t>Creation of a higher education system that is student-centered, mission-driven, and workforce aligned</a:t>
            </a:r>
          </a:p>
          <a:p>
            <a:pPr lvl="1"/>
            <a:r>
              <a:rPr lang="en-US" dirty="0" smtClean="0"/>
              <a:t>Promoting completion, productivity, and quality</a:t>
            </a:r>
          </a:p>
          <a:p>
            <a:pPr lvl="1"/>
            <a:endParaRPr lang="en-US" dirty="0" smtClean="0"/>
          </a:p>
          <a:p>
            <a:endParaRPr lang="en-US" dirty="0" smtClean="0"/>
          </a:p>
        </p:txBody>
      </p:sp>
    </p:spTree>
    <p:extLst>
      <p:ext uri="{BB962C8B-B14F-4D97-AF65-F5344CB8AC3E}">
        <p14:creationId xmlns:p14="http://schemas.microsoft.com/office/powerpoint/2010/main" val="3450850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2012 CHE Legislative Agenda</a:t>
            </a:r>
            <a:endParaRPr lang="en-US" dirty="0"/>
          </a:p>
        </p:txBody>
      </p:sp>
      <p:sp>
        <p:nvSpPr>
          <p:cNvPr id="3" name="Content Placeholder 2"/>
          <p:cNvSpPr>
            <a:spLocks noGrp="1"/>
          </p:cNvSpPr>
          <p:nvPr>
            <p:ph idx="1"/>
          </p:nvPr>
        </p:nvSpPr>
        <p:spPr/>
        <p:txBody>
          <a:bodyPr>
            <a:normAutofit/>
          </a:bodyPr>
          <a:lstStyle/>
          <a:p>
            <a:r>
              <a:rPr lang="en-US" dirty="0" smtClean="0"/>
              <a:t>Important bills from the 2012 session:</a:t>
            </a:r>
          </a:p>
          <a:p>
            <a:pPr lvl="1"/>
            <a:r>
              <a:rPr lang="en-US" dirty="0" smtClean="0"/>
              <a:t>HEA 1220: credit hour limits (60 for AA/AS, 120 for BA/BS)</a:t>
            </a:r>
          </a:p>
          <a:p>
            <a:pPr lvl="1"/>
            <a:r>
              <a:rPr lang="en-US" dirty="0" smtClean="0"/>
              <a:t>SEA 182: 30-credit statewide transferable general education core</a:t>
            </a:r>
          </a:p>
          <a:p>
            <a:pPr lvl="1"/>
            <a:endParaRPr lang="en-US" dirty="0" smtClean="0"/>
          </a:p>
          <a:p>
            <a:pPr lvl="2"/>
            <a:endParaRPr lang="en-US" dirty="0" smtClean="0"/>
          </a:p>
        </p:txBody>
      </p:sp>
    </p:spTree>
    <p:extLst>
      <p:ext uri="{BB962C8B-B14F-4D97-AF65-F5344CB8AC3E}">
        <p14:creationId xmlns:p14="http://schemas.microsoft.com/office/powerpoint/2010/main" val="1052223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2013 CHE Legislative Agenda</a:t>
            </a:r>
            <a:endParaRPr lang="en-US" dirty="0"/>
          </a:p>
        </p:txBody>
      </p:sp>
      <p:sp>
        <p:nvSpPr>
          <p:cNvPr id="3" name="Content Placeholder 2"/>
          <p:cNvSpPr>
            <a:spLocks noGrp="1"/>
          </p:cNvSpPr>
          <p:nvPr>
            <p:ph idx="1"/>
          </p:nvPr>
        </p:nvSpPr>
        <p:spPr/>
        <p:txBody>
          <a:bodyPr>
            <a:normAutofit/>
          </a:bodyPr>
          <a:lstStyle/>
          <a:p>
            <a:r>
              <a:rPr lang="en-US" dirty="0" smtClean="0"/>
              <a:t>CHE promoted eight bills during the 2013 session:</a:t>
            </a:r>
          </a:p>
          <a:p>
            <a:pPr lvl="1"/>
            <a:r>
              <a:rPr lang="en-US" dirty="0" smtClean="0"/>
              <a:t>SB 182 (Single Articulation Pathways); HB 1001 (budget bill; also contained language on student teaching stipends) HB 1002 (IWIS); HB 1052 (Quorum); HB 1312 (EARN Indiana); HB 1314 (Board for Proprietary Education); HB 1341 (</a:t>
            </a:r>
            <a:r>
              <a:rPr lang="en-US" dirty="0" err="1" smtClean="0"/>
              <a:t>eTranscript</a:t>
            </a:r>
            <a:r>
              <a:rPr lang="en-US" dirty="0" smtClean="0"/>
              <a:t>); HB 1348 (Financial Aid Reform)</a:t>
            </a:r>
          </a:p>
          <a:p>
            <a:pPr lvl="1"/>
            <a:endParaRPr lang="en-US" dirty="0" smtClean="0"/>
          </a:p>
          <a:p>
            <a:pPr lvl="2"/>
            <a:endParaRPr lang="en-US" dirty="0" smtClean="0"/>
          </a:p>
        </p:txBody>
      </p:sp>
    </p:spTree>
    <p:extLst>
      <p:ext uri="{BB962C8B-B14F-4D97-AF65-F5344CB8AC3E}">
        <p14:creationId xmlns:p14="http://schemas.microsoft.com/office/powerpoint/2010/main" val="1052223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Other 2013 Legislation of Note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General Assembly enacted other legislation directly affecting the Commission or higher education more broadly:</a:t>
            </a:r>
          </a:p>
          <a:p>
            <a:pPr lvl="1"/>
            <a:r>
              <a:rPr lang="en-US" dirty="0" smtClean="0"/>
              <a:t>SB 98 (regional campuses); SB 115 (combat to college); SB 177 (in-state tuition for veterans); SB 180 (higher education grading &amp; faculty organization); SB 207 (resident tuition); SB 402 (principal leadership institute); SB 406 (dual credit); SB 409 (teacher preparation programs); SB 465 (regional works councils); SB 532 (ISM); HB 1005 (remediation); HB 1427 (education standards)</a:t>
            </a:r>
          </a:p>
          <a:p>
            <a:pPr lvl="1"/>
            <a:endParaRPr lang="en-US" dirty="0" smtClean="0"/>
          </a:p>
          <a:p>
            <a:pPr lvl="2"/>
            <a:endParaRPr lang="en-US" dirty="0" smtClean="0"/>
          </a:p>
        </p:txBody>
      </p:sp>
    </p:spTree>
    <p:extLst>
      <p:ext uri="{BB962C8B-B14F-4D97-AF65-F5344CB8AC3E}">
        <p14:creationId xmlns:p14="http://schemas.microsoft.com/office/powerpoint/2010/main" val="3493935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Progress on Implementation</a:t>
            </a:r>
            <a:endParaRPr lang="en-US" dirty="0"/>
          </a:p>
        </p:txBody>
      </p:sp>
      <p:sp>
        <p:nvSpPr>
          <p:cNvPr id="3" name="Content Placeholder 2"/>
          <p:cNvSpPr>
            <a:spLocks noGrp="1"/>
          </p:cNvSpPr>
          <p:nvPr>
            <p:ph idx="1"/>
          </p:nvPr>
        </p:nvSpPr>
        <p:spPr/>
        <p:txBody>
          <a:bodyPr>
            <a:normAutofit/>
          </a:bodyPr>
          <a:lstStyle/>
          <a:p>
            <a:r>
              <a:rPr lang="en-US" dirty="0" smtClean="0"/>
              <a:t>HB 1001:</a:t>
            </a:r>
          </a:p>
          <a:p>
            <a:pPr lvl="1"/>
            <a:r>
              <a:rPr lang="en-US" dirty="0" smtClean="0"/>
              <a:t>Student teaching stipend programs fully operational</a:t>
            </a:r>
          </a:p>
          <a:p>
            <a:r>
              <a:rPr lang="en-US" dirty="0" smtClean="0"/>
              <a:t>HB 1052: fully implemented</a:t>
            </a:r>
          </a:p>
          <a:p>
            <a:r>
              <a:rPr lang="en-US" dirty="0" smtClean="0"/>
              <a:t>HB 1312: EARN Indiana program fully operational</a:t>
            </a:r>
          </a:p>
          <a:p>
            <a:r>
              <a:rPr lang="en-US" dirty="0" smtClean="0"/>
              <a:t>HB 1341: fully implemented by 2015</a:t>
            </a:r>
          </a:p>
          <a:p>
            <a:endParaRPr lang="en-US" dirty="0" smtClean="0"/>
          </a:p>
          <a:p>
            <a:endParaRPr lang="en-US" dirty="0" smtClean="0"/>
          </a:p>
          <a:p>
            <a:pPr lvl="2"/>
            <a:endParaRPr lang="en-US" dirty="0" smtClean="0"/>
          </a:p>
        </p:txBody>
      </p:sp>
    </p:spTree>
    <p:extLst>
      <p:ext uri="{BB962C8B-B14F-4D97-AF65-F5344CB8AC3E}">
        <p14:creationId xmlns:p14="http://schemas.microsoft.com/office/powerpoint/2010/main" val="34939358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Progress on Implementation</a:t>
            </a:r>
            <a:endParaRPr lang="en-US" dirty="0"/>
          </a:p>
        </p:txBody>
      </p:sp>
      <p:sp>
        <p:nvSpPr>
          <p:cNvPr id="3" name="Content Placeholder 2"/>
          <p:cNvSpPr>
            <a:spLocks noGrp="1"/>
          </p:cNvSpPr>
          <p:nvPr>
            <p:ph idx="1"/>
          </p:nvPr>
        </p:nvSpPr>
        <p:spPr/>
        <p:txBody>
          <a:bodyPr>
            <a:normAutofit/>
          </a:bodyPr>
          <a:lstStyle/>
          <a:p>
            <a:r>
              <a:rPr lang="en-US" dirty="0" smtClean="0"/>
              <a:t>HB 1348: full implementation will not be complete until AY 2017-18.</a:t>
            </a:r>
          </a:p>
          <a:p>
            <a:pPr lvl="1"/>
            <a:r>
              <a:rPr lang="en-US" dirty="0" smtClean="0"/>
              <a:t>Degree maps</a:t>
            </a:r>
          </a:p>
          <a:p>
            <a:pPr lvl="1"/>
            <a:r>
              <a:rPr lang="en-US" dirty="0" smtClean="0"/>
              <a:t>Completion requirements</a:t>
            </a:r>
          </a:p>
          <a:p>
            <a:pPr lvl="1"/>
            <a:r>
              <a:rPr lang="en-US" dirty="0" smtClean="0"/>
              <a:t>Performance incentives</a:t>
            </a:r>
          </a:p>
          <a:p>
            <a:pPr lvl="1"/>
            <a:r>
              <a:rPr lang="en-US" dirty="0" smtClean="0"/>
              <a:t>Part-time grant changes</a:t>
            </a:r>
          </a:p>
          <a:p>
            <a:pPr lvl="1"/>
            <a:endParaRPr lang="en-US" dirty="0" smtClean="0"/>
          </a:p>
          <a:p>
            <a:endParaRPr lang="en-US" dirty="0" smtClean="0"/>
          </a:p>
          <a:p>
            <a:pPr lvl="1"/>
            <a:endParaRPr lang="en-US" dirty="0" smtClean="0"/>
          </a:p>
          <a:p>
            <a:pPr lvl="2"/>
            <a:endParaRPr lang="en-US" dirty="0" smtClean="0"/>
          </a:p>
        </p:txBody>
      </p:sp>
    </p:spTree>
    <p:extLst>
      <p:ext uri="{BB962C8B-B14F-4D97-AF65-F5344CB8AC3E}">
        <p14:creationId xmlns:p14="http://schemas.microsoft.com/office/powerpoint/2010/main" val="23433265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1283"/>
            <a:ext cx="8229600" cy="1143000"/>
          </a:xfrm>
        </p:spPr>
        <p:txBody>
          <a:bodyPr/>
          <a:lstStyle/>
          <a:p>
            <a:r>
              <a:rPr lang="en-US" dirty="0" smtClean="0"/>
              <a:t>Progress on Implementation</a:t>
            </a:r>
            <a:endParaRPr lang="en-US" dirty="0"/>
          </a:p>
        </p:txBody>
      </p:sp>
      <p:sp>
        <p:nvSpPr>
          <p:cNvPr id="3" name="Content Placeholder 2"/>
          <p:cNvSpPr>
            <a:spLocks noGrp="1"/>
          </p:cNvSpPr>
          <p:nvPr>
            <p:ph idx="1"/>
          </p:nvPr>
        </p:nvSpPr>
        <p:spPr/>
        <p:txBody>
          <a:bodyPr>
            <a:normAutofit/>
          </a:bodyPr>
          <a:lstStyle/>
          <a:p>
            <a:r>
              <a:rPr lang="en-US" dirty="0" smtClean="0"/>
              <a:t>Progress is being made on implementing other legislation.</a:t>
            </a:r>
          </a:p>
          <a:p>
            <a:pPr lvl="1"/>
            <a:r>
              <a:rPr lang="en-US" dirty="0" smtClean="0"/>
              <a:t>SB 98 process is complete; HB 1427 process will be complete in April 2014</a:t>
            </a:r>
          </a:p>
          <a:p>
            <a:pPr lvl="1"/>
            <a:r>
              <a:rPr lang="en-US" dirty="0" smtClean="0"/>
              <a:t>Working with DOE, DWD on HB 1005 guidance and identifying tests/remediation</a:t>
            </a:r>
            <a:endParaRPr lang="en-US" dirty="0"/>
          </a:p>
        </p:txBody>
      </p:sp>
    </p:spTree>
    <p:extLst>
      <p:ext uri="{BB962C8B-B14F-4D97-AF65-F5344CB8AC3E}">
        <p14:creationId xmlns:p14="http://schemas.microsoft.com/office/powerpoint/2010/main" val="27550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TotalTime>
  <Words>3492</Words>
  <Application>Microsoft Office PowerPoint</Application>
  <PresentationFormat>On-screen Show (4:3)</PresentationFormat>
  <Paragraphs>144</Paragraphs>
  <Slides>15</Slides>
  <Notes>15</Notes>
  <HiddenSlides>0</HiddenSlides>
  <MMClips>0</MMClips>
  <ScaleCrop>false</ScaleCrop>
  <HeadingPairs>
    <vt:vector size="4" baseType="variant">
      <vt:variant>
        <vt:lpstr>Theme</vt:lpstr>
      </vt:variant>
      <vt:variant>
        <vt:i4>4</vt:i4>
      </vt:variant>
      <vt:variant>
        <vt:lpstr>Slide Titles</vt:lpstr>
      </vt:variant>
      <vt:variant>
        <vt:i4>15</vt:i4>
      </vt:variant>
    </vt:vector>
  </HeadingPairs>
  <TitlesOfParts>
    <vt:vector size="19" baseType="lpstr">
      <vt:lpstr>Office Theme</vt:lpstr>
      <vt:lpstr>1_Office Theme</vt:lpstr>
      <vt:lpstr>2_Office Theme</vt:lpstr>
      <vt:lpstr>3_Office Theme</vt:lpstr>
      <vt:lpstr>PowerPoint Presentation</vt:lpstr>
      <vt:lpstr>Today’s Topics</vt:lpstr>
      <vt:lpstr>2012-13 CHE Legislative Agenda</vt:lpstr>
      <vt:lpstr>2012 CHE Legislative Agenda</vt:lpstr>
      <vt:lpstr>2013 CHE Legislative Agenda</vt:lpstr>
      <vt:lpstr>Other 2013 Legislation of Note</vt:lpstr>
      <vt:lpstr>Progress on Implementation</vt:lpstr>
      <vt:lpstr>Progress on Implementation</vt:lpstr>
      <vt:lpstr>Progress on Implementation</vt:lpstr>
      <vt:lpstr>Progress on Implementation</vt:lpstr>
      <vt:lpstr>What Do These Laws Mean for Me?</vt:lpstr>
      <vt:lpstr>What Do These Laws Mean for Me?</vt:lpstr>
      <vt:lpstr>Updates from 2014 Session</vt:lpstr>
      <vt:lpstr>PowerPoint Presentation</vt:lpstr>
      <vt:lpstr>PowerPoint Presentation</vt:lpstr>
    </vt:vector>
  </TitlesOfParts>
  <Company>ICHE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Lintner</dc:creator>
  <cp:lastModifiedBy>Snideman, Samuel S (CHE)</cp:lastModifiedBy>
  <cp:revision>37</cp:revision>
  <cp:lastPrinted>2014-02-27T13:33:49Z</cp:lastPrinted>
  <dcterms:created xsi:type="dcterms:W3CDTF">2012-03-07T17:03:52Z</dcterms:created>
  <dcterms:modified xsi:type="dcterms:W3CDTF">2014-02-27T13:34:26Z</dcterms:modified>
</cp:coreProperties>
</file>