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ms-powerpoint.presentation.macroEnabled.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2"/>
  </p:notesMasterIdLst>
  <p:handoutMasterIdLst>
    <p:handoutMasterId r:id="rId63"/>
  </p:handoutMasterIdLst>
  <p:sldIdLst>
    <p:sldId id="273" r:id="rId2"/>
    <p:sldId id="330" r:id="rId3"/>
    <p:sldId id="256" r:id="rId4"/>
    <p:sldId id="257" r:id="rId5"/>
    <p:sldId id="268" r:id="rId6"/>
    <p:sldId id="264" r:id="rId7"/>
    <p:sldId id="267" r:id="rId8"/>
    <p:sldId id="263" r:id="rId9"/>
    <p:sldId id="270" r:id="rId10"/>
    <p:sldId id="262" r:id="rId11"/>
    <p:sldId id="271" r:id="rId12"/>
    <p:sldId id="265" r:id="rId13"/>
    <p:sldId id="272" r:id="rId14"/>
    <p:sldId id="274" r:id="rId15"/>
    <p:sldId id="279" r:id="rId16"/>
    <p:sldId id="277" r:id="rId17"/>
    <p:sldId id="283" r:id="rId18"/>
    <p:sldId id="276" r:id="rId19"/>
    <p:sldId id="280" r:id="rId20"/>
    <p:sldId id="275" r:id="rId21"/>
    <p:sldId id="281" r:id="rId22"/>
    <p:sldId id="278" r:id="rId23"/>
    <p:sldId id="282" r:id="rId24"/>
    <p:sldId id="284" r:id="rId25"/>
    <p:sldId id="325" r:id="rId26"/>
    <p:sldId id="285" r:id="rId27"/>
    <p:sldId id="286" r:id="rId28"/>
    <p:sldId id="326" r:id="rId29"/>
    <p:sldId id="287" r:id="rId30"/>
    <p:sldId id="288" r:id="rId31"/>
    <p:sldId id="327" r:id="rId32"/>
    <p:sldId id="289" r:id="rId33"/>
    <p:sldId id="290" r:id="rId34"/>
    <p:sldId id="328" r:id="rId35"/>
    <p:sldId id="291" r:id="rId36"/>
    <p:sldId id="292" r:id="rId37"/>
    <p:sldId id="329" r:id="rId38"/>
    <p:sldId id="293" r:id="rId39"/>
    <p:sldId id="314" r:id="rId40"/>
    <p:sldId id="295" r:id="rId41"/>
    <p:sldId id="315" r:id="rId42"/>
    <p:sldId id="297" r:id="rId43"/>
    <p:sldId id="316" r:id="rId44"/>
    <p:sldId id="299" r:id="rId45"/>
    <p:sldId id="317" r:id="rId46"/>
    <p:sldId id="301" r:id="rId47"/>
    <p:sldId id="318" r:id="rId48"/>
    <p:sldId id="303" r:id="rId49"/>
    <p:sldId id="319" r:id="rId50"/>
    <p:sldId id="305" r:id="rId51"/>
    <p:sldId id="320" r:id="rId52"/>
    <p:sldId id="306" r:id="rId53"/>
    <p:sldId id="322" r:id="rId54"/>
    <p:sldId id="307" r:id="rId55"/>
    <p:sldId id="323" r:id="rId56"/>
    <p:sldId id="321" r:id="rId57"/>
    <p:sldId id="324" r:id="rId58"/>
    <p:sldId id="308" r:id="rId59"/>
    <p:sldId id="333" r:id="rId60"/>
    <p:sldId id="331" r:id="rId6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22593" autoAdjust="0"/>
    <p:restoredTop sz="95591" autoAdjust="0"/>
  </p:normalViewPr>
  <p:slideViewPr>
    <p:cSldViewPr>
      <p:cViewPr varScale="1">
        <p:scale>
          <a:sx n="70" d="100"/>
          <a:sy n="70" d="100"/>
        </p:scale>
        <p:origin x="-222"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7488"/>
    </p:cViewPr>
  </p:sorterViewPr>
  <p:notesViewPr>
    <p:cSldViewPr>
      <p:cViewPr varScale="1">
        <p:scale>
          <a:sx n="56" d="100"/>
          <a:sy n="56" d="100"/>
        </p:scale>
        <p:origin x="-1860" y="-96"/>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handoutMaster" Target="handoutMasters/handout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D08A1081-8DE9-4B7A-B788-B779BCF925D9}" type="datetimeFigureOut">
              <a:rPr lang="en-US"/>
              <a:pPr>
                <a:defRPr/>
              </a:pPr>
              <a:t>1/20/2016</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A0A683EC-1E83-4E17-8FA5-7C0AB606BDA2}"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defRPr>
            </a:lvl1pPr>
          </a:lstStyle>
          <a:p>
            <a:pPr>
              <a:defRPr/>
            </a:pPr>
            <a:fld id="{4A68FE33-55FF-4FF6-99ED-05545320C9E3}" type="datetimeFigureOut">
              <a:rPr lang="en-US"/>
              <a:pPr>
                <a:defRPr/>
              </a:pPr>
              <a:t>1/20/2016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defRPr>
            </a:lvl1pPr>
          </a:lstStyle>
          <a:p>
            <a:pPr>
              <a:defRPr/>
            </a:pPr>
            <a:fld id="{59FE9DD6-8667-40CB-967F-1E11178717EE}"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p:spPr>
      </p:sp>
      <p:sp>
        <p:nvSpPr>
          <p:cNvPr id="6451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smtClean="0"/>
              <a:t>Creek Geek Challenge</a:t>
            </a:r>
          </a:p>
        </p:txBody>
      </p:sp>
      <p:sp>
        <p:nvSpPr>
          <p:cNvPr id="6451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4658105-649C-4E78-8C7F-41B092312D1D}" type="slidenum">
              <a:rPr lang="en-US" smtClean="0"/>
              <a:pPr fontAlgn="base">
                <a:spcBef>
                  <a:spcPct val="0"/>
                </a:spcBef>
                <a:spcAft>
                  <a:spcPct val="0"/>
                </a:spcAft>
                <a:defRPr/>
              </a:pPr>
              <a:t>3</a:t>
            </a:fld>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Image Placeholder 1"/>
          <p:cNvSpPr>
            <a:spLocks noGrp="1" noRot="1" noChangeAspect="1" noTextEdit="1"/>
          </p:cNvSpPr>
          <p:nvPr>
            <p:ph type="sldImg"/>
          </p:nvPr>
        </p:nvSpPr>
        <p:spPr bwMode="auto">
          <a:noFill/>
          <a:ln>
            <a:solidFill>
              <a:srgbClr val="000000"/>
            </a:solidFill>
            <a:miter lim="800000"/>
            <a:headEnd/>
            <a:tailEnd/>
          </a:ln>
        </p:spPr>
      </p:sp>
      <p:sp>
        <p:nvSpPr>
          <p:cNvPr id="6553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6554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B810E5EC-3E24-4EF2-B7BF-2AF82A9A774D}" type="slidenum">
              <a:rPr lang="en-US" smtClean="0"/>
              <a:pPr fontAlgn="base">
                <a:spcBef>
                  <a:spcPct val="0"/>
                </a:spcBef>
                <a:spcAft>
                  <a:spcPct val="0"/>
                </a:spcAft>
                <a:defRPr/>
              </a:pPr>
              <a:t>5</a:t>
            </a:fld>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2AE114D8-AED4-480E-A355-E4B8B25E914B}" type="datetimeFigureOut">
              <a:rPr lang="en-US"/>
              <a:pPr>
                <a:defRPr/>
              </a:pPr>
              <a:t>1/20/2016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9943909-63AE-4081-A2AB-84C484C178D5}"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FDCA7DE0-1AFF-4A00-A4C9-5DC9E4867928}" type="datetimeFigureOut">
              <a:rPr lang="en-US"/>
              <a:pPr>
                <a:defRPr/>
              </a:pPr>
              <a:t>1/20/2016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C95BD589-2F58-4DB0-8D6D-481BEDC508D7}"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FA39622A-8447-422B-9700-2AB02A4F5459}" type="datetimeFigureOut">
              <a:rPr lang="en-US"/>
              <a:pPr>
                <a:defRPr/>
              </a:pPr>
              <a:t>1/20/2016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49B0FFA9-4C6D-4756-9D32-6CBE50357CCA}"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2A734650-E6FC-4B82-8299-6935A4139FEA}" type="datetimeFigureOut">
              <a:rPr lang="en-US"/>
              <a:pPr>
                <a:defRPr/>
              </a:pPr>
              <a:t>1/20/2016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1E38235-315C-4089-B3AF-7FAE2DADA88E}"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53918B66-438C-490E-B825-6F440AFBB345}" type="datetimeFigureOut">
              <a:rPr lang="en-US"/>
              <a:pPr>
                <a:defRPr/>
              </a:pPr>
              <a:t>1/20/2016</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D34594B1-E3AE-4FBA-8542-2317FCF7164E}"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842B1885-725F-46AC-8F5C-A3FE712930B7}" type="datetimeFigureOut">
              <a:rPr lang="en-US"/>
              <a:pPr>
                <a:defRPr/>
              </a:pPr>
              <a:t>1/20/2016</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AFFC25D5-0FBB-483A-A326-5993C14FAB85}"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71D27F27-88F5-40F4-B22C-D630B0A58C52}" type="datetimeFigureOut">
              <a:rPr lang="en-US"/>
              <a:pPr>
                <a:defRPr/>
              </a:pPr>
              <a:t>1/20/2016</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B79F3813-B37C-4550-9EC8-CB66802798A7}"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818BB43C-FE4B-4573-BFC7-B2A90DD9BC43}" type="datetimeFigureOut">
              <a:rPr lang="en-US"/>
              <a:pPr>
                <a:defRPr/>
              </a:pPr>
              <a:t>1/20/2016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4F786856-966E-4934-AD54-A49251C82B7F}"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8C26B631-DB2A-4540-94E5-BEF0860A20DA}" type="datetimeFigureOut">
              <a:rPr lang="en-US"/>
              <a:pPr>
                <a:defRPr/>
              </a:pPr>
              <a:t>1/20/2016</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6CA82367-8874-43DF-B7C8-555734F34B1A}"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B978038D-9C8A-47FC-BF65-40302A623FDD}" type="datetimeFigureOut">
              <a:rPr lang="en-US"/>
              <a:pPr>
                <a:defRPr/>
              </a:pPr>
              <a:t>1/20/2016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61F39E2-144F-46F3-A6F9-B5B9108710B1}"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6A1A0129-BF88-4315-BA98-F28C1583CCC1}" type="datetimeFigureOut">
              <a:rPr lang="en-US"/>
              <a:pPr>
                <a:defRPr/>
              </a:pPr>
              <a:t>1/20/2016</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8A6F6F89-E509-47F9-9328-CDA2F4E5726B}"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3B5378B3-D859-478F-9845-FE14A5647F53}" type="datetimeFigureOut">
              <a:rPr lang="en-US"/>
              <a:pPr>
                <a:defRPr/>
              </a:pPr>
              <a:t>1/20/2016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534E0595-3183-4D50-99A6-20A21FC4F2BC}"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slide" Target="slide6.xml"/><Relationship Id="rId13" Type="http://schemas.openxmlformats.org/officeDocument/2006/relationships/slide" Target="slide8.xml"/><Relationship Id="rId18" Type="http://schemas.openxmlformats.org/officeDocument/2006/relationships/slide" Target="slide10.xml"/><Relationship Id="rId26" Type="http://schemas.openxmlformats.org/officeDocument/2006/relationships/slide" Target="slide47.xml"/><Relationship Id="rId3" Type="http://schemas.openxmlformats.org/officeDocument/2006/relationships/slide" Target="slide4.xml"/><Relationship Id="rId21" Type="http://schemas.openxmlformats.org/officeDocument/2006/relationships/slide" Target="slide45.xml"/><Relationship Id="rId7" Type="http://schemas.openxmlformats.org/officeDocument/2006/relationships/slide" Target="slide49.xml"/><Relationship Id="rId12" Type="http://schemas.openxmlformats.org/officeDocument/2006/relationships/slide" Target="slide51.xml"/><Relationship Id="rId17" Type="http://schemas.openxmlformats.org/officeDocument/2006/relationships/slide" Target="slide53.xml"/><Relationship Id="rId25" Type="http://schemas.openxmlformats.org/officeDocument/2006/relationships/slide" Target="slide36.xml"/><Relationship Id="rId2" Type="http://schemas.openxmlformats.org/officeDocument/2006/relationships/notesSlide" Target="../notesSlides/notesSlide1.xml"/><Relationship Id="rId16" Type="http://schemas.openxmlformats.org/officeDocument/2006/relationships/slide" Target="slide43.xml"/><Relationship Id="rId20" Type="http://schemas.openxmlformats.org/officeDocument/2006/relationships/slide" Target="slide33.xml"/><Relationship Id="rId1" Type="http://schemas.openxmlformats.org/officeDocument/2006/relationships/slideLayout" Target="../slideLayouts/slideLayout1.xml"/><Relationship Id="rId6" Type="http://schemas.openxmlformats.org/officeDocument/2006/relationships/slide" Target="slide39.xml"/><Relationship Id="rId11" Type="http://schemas.openxmlformats.org/officeDocument/2006/relationships/slide" Target="slide41.xml"/><Relationship Id="rId24" Type="http://schemas.openxmlformats.org/officeDocument/2006/relationships/slide" Target="slide22.xml"/><Relationship Id="rId5" Type="http://schemas.openxmlformats.org/officeDocument/2006/relationships/slide" Target="slide24.xml"/><Relationship Id="rId15" Type="http://schemas.openxmlformats.org/officeDocument/2006/relationships/slide" Target="slide30.xml"/><Relationship Id="rId23" Type="http://schemas.openxmlformats.org/officeDocument/2006/relationships/slide" Target="slide12.xml"/><Relationship Id="rId10" Type="http://schemas.openxmlformats.org/officeDocument/2006/relationships/slide" Target="slide27.xml"/><Relationship Id="rId19" Type="http://schemas.openxmlformats.org/officeDocument/2006/relationships/slide" Target="slide20.xml"/><Relationship Id="rId4" Type="http://schemas.openxmlformats.org/officeDocument/2006/relationships/slide" Target="slide14.xml"/><Relationship Id="rId9" Type="http://schemas.openxmlformats.org/officeDocument/2006/relationships/slide" Target="slide16.xml"/><Relationship Id="rId14" Type="http://schemas.openxmlformats.org/officeDocument/2006/relationships/slide" Target="slide18.xml"/><Relationship Id="rId22" Type="http://schemas.openxmlformats.org/officeDocument/2006/relationships/slide" Target="slide55.xml"/><Relationship Id="rId27" Type="http://schemas.openxmlformats.org/officeDocument/2006/relationships/slide" Target="slide57.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 Target="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 Target="slide21.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 Target="slide23.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26.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19.jpeg"/></Relationships>
</file>

<file path=ppt/slides/_rels/slide32.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 Id="rId5" Type="http://schemas.openxmlformats.org/officeDocument/2006/relationships/image" Target="../media/image21.jpeg"/><Relationship Id="rId4" Type="http://schemas.openxmlformats.org/officeDocument/2006/relationships/image" Target="../media/image20.jpeg"/></Relationships>
</file>

<file path=ppt/slides/_rels/slide35.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38.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slide" Target="slide48.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slide" Target="slide3.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slide" Target="slide3.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28.jpeg"/><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5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slide" Target="slide3.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8" Type="http://schemas.openxmlformats.org/officeDocument/2006/relationships/image" Target="../media/image37.jpeg"/><Relationship Id="rId13" Type="http://schemas.openxmlformats.org/officeDocument/2006/relationships/slide" Target="slide23.xml"/><Relationship Id="rId3" Type="http://schemas.openxmlformats.org/officeDocument/2006/relationships/image" Target="../media/image32.jpeg"/><Relationship Id="rId7" Type="http://schemas.openxmlformats.org/officeDocument/2006/relationships/image" Target="../media/image36.jpeg"/><Relationship Id="rId12" Type="http://schemas.openxmlformats.org/officeDocument/2006/relationships/image" Target="../media/image10.jpeg"/><Relationship Id="rId2" Type="http://schemas.openxmlformats.org/officeDocument/2006/relationships/image" Target="../media/image31.jpeg"/><Relationship Id="rId1" Type="http://schemas.openxmlformats.org/officeDocument/2006/relationships/slideLayout" Target="../slideLayouts/slideLayout2.xml"/><Relationship Id="rId6" Type="http://schemas.openxmlformats.org/officeDocument/2006/relationships/image" Target="../media/image35.jpeg"/><Relationship Id="rId11" Type="http://schemas.openxmlformats.org/officeDocument/2006/relationships/slide" Target="slide21.xml"/><Relationship Id="rId5" Type="http://schemas.openxmlformats.org/officeDocument/2006/relationships/image" Target="../media/image34.jpeg"/><Relationship Id="rId10" Type="http://schemas.openxmlformats.org/officeDocument/2006/relationships/image" Target="../media/image9.png"/><Relationship Id="rId4" Type="http://schemas.openxmlformats.org/officeDocument/2006/relationships/image" Target="../media/image33.png"/><Relationship Id="rId9" Type="http://schemas.openxmlformats.org/officeDocument/2006/relationships/image" Target="../media/image8.jpeg"/><Relationship Id="rId14" Type="http://schemas.openxmlformats.org/officeDocument/2006/relationships/image" Target="../media/image38.jpe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1"/>
          <p:cNvSpPr>
            <a:spLocks noGrp="1"/>
          </p:cNvSpPr>
          <p:nvPr>
            <p:ph type="title"/>
          </p:nvPr>
        </p:nvSpPr>
        <p:spPr/>
        <p:txBody>
          <a:bodyPr/>
          <a:lstStyle/>
          <a:p>
            <a:pPr eaLnBrk="1" hangingPunct="1"/>
            <a:r>
              <a:rPr lang="en-US" smtClean="0"/>
              <a:t>Instructions for Use</a:t>
            </a:r>
          </a:p>
        </p:txBody>
      </p:sp>
      <p:sp>
        <p:nvSpPr>
          <p:cNvPr id="3" name="Content Placeholder 2"/>
          <p:cNvSpPr>
            <a:spLocks noGrp="1"/>
          </p:cNvSpPr>
          <p:nvPr>
            <p:ph idx="1"/>
          </p:nvPr>
        </p:nvSpPr>
        <p:spPr>
          <a:xfrm>
            <a:off x="457200" y="1600200"/>
            <a:ext cx="8229600" cy="4876800"/>
          </a:xfrm>
        </p:spPr>
        <p:txBody>
          <a:bodyPr rtlCol="0">
            <a:normAutofit fontScale="77500" lnSpcReduction="20000"/>
          </a:bodyPr>
          <a:lstStyle/>
          <a:p>
            <a:pPr eaLnBrk="1" fontAlgn="auto" hangingPunct="1">
              <a:spcAft>
                <a:spcPts val="0"/>
              </a:spcAft>
              <a:buFont typeface="Arial" pitchFamily="34" charset="0"/>
              <a:buChar char="•"/>
              <a:defRPr/>
            </a:pPr>
            <a:r>
              <a:rPr lang="en-US" dirty="0" smtClean="0"/>
              <a:t>Start on slide #3 with chart, titled “Creek Geek Challenge”</a:t>
            </a:r>
          </a:p>
          <a:p>
            <a:pPr eaLnBrk="1" fontAlgn="auto" hangingPunct="1">
              <a:spcAft>
                <a:spcPts val="0"/>
              </a:spcAft>
              <a:buFont typeface="Arial" pitchFamily="34" charset="0"/>
              <a:buChar char="•"/>
              <a:defRPr/>
            </a:pPr>
            <a:r>
              <a:rPr lang="en-US" dirty="0" smtClean="0"/>
              <a:t>Must be in Slide Show format</a:t>
            </a:r>
          </a:p>
          <a:p>
            <a:pPr eaLnBrk="1" fontAlgn="auto" hangingPunct="1">
              <a:spcAft>
                <a:spcPts val="0"/>
              </a:spcAft>
              <a:buFont typeface="Arial" pitchFamily="34" charset="0"/>
              <a:buChar char="•"/>
              <a:defRPr/>
            </a:pPr>
            <a:r>
              <a:rPr lang="en-US" dirty="0" smtClean="0"/>
              <a:t>Click on point number of interest (make sure little hand appears before clicking – there are hyperlinks ) </a:t>
            </a:r>
          </a:p>
          <a:p>
            <a:pPr eaLnBrk="1" fontAlgn="auto" hangingPunct="1">
              <a:spcAft>
                <a:spcPts val="0"/>
              </a:spcAft>
              <a:buFont typeface="Arial" pitchFamily="34" charset="0"/>
              <a:buChar char="•"/>
              <a:defRPr/>
            </a:pPr>
            <a:r>
              <a:rPr lang="en-US" dirty="0" smtClean="0">
                <a:solidFill>
                  <a:srgbClr val="FF0000"/>
                </a:solidFill>
              </a:rPr>
              <a:t>IF THERE IS A HYPERLINK, CLICK ON IT!  </a:t>
            </a:r>
            <a:r>
              <a:rPr lang="en-US" dirty="0" smtClean="0"/>
              <a:t>If you do not click on the hyperlink, it will just go to the next slide.  You will need to right click on the slide and go back to slide #3 to get to the main screen.</a:t>
            </a:r>
          </a:p>
          <a:p>
            <a:pPr eaLnBrk="1" fontAlgn="auto" hangingPunct="1">
              <a:spcAft>
                <a:spcPts val="0"/>
              </a:spcAft>
              <a:buFont typeface="Arial" pitchFamily="34" charset="0"/>
              <a:buChar char="•"/>
              <a:defRPr/>
            </a:pPr>
            <a:r>
              <a:rPr lang="en-US" dirty="0" smtClean="0"/>
              <a:t>When you go back to the table, you will notice that the questions that have been guessed will be a dark purple color rather than bright blue.  This way you can tell which squares were already guessed.</a:t>
            </a:r>
          </a:p>
          <a:p>
            <a:pPr eaLnBrk="1" fontAlgn="auto" hangingPunct="1">
              <a:spcAft>
                <a:spcPts val="0"/>
              </a:spcAft>
              <a:buFont typeface="Arial" pitchFamily="34" charset="0"/>
              <a:buChar char="•"/>
              <a:defRPr/>
            </a:pPr>
            <a:r>
              <a:rPr lang="en-US" dirty="0" smtClean="0"/>
              <a:t>The game host will want to have the correct answers in their hands (last slide)</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eaLnBrk="1" fontAlgn="auto" hangingPunct="1">
              <a:spcAft>
                <a:spcPts val="0"/>
              </a:spcAft>
              <a:defRPr/>
            </a:pPr>
            <a:r>
              <a:rPr lang="en-US" dirty="0" smtClean="0"/>
              <a:t>Instructions for Playing </a:t>
            </a:r>
            <a:br>
              <a:rPr lang="en-US" dirty="0" smtClean="0"/>
            </a:br>
            <a:r>
              <a:rPr lang="en-US" dirty="0" smtClean="0"/>
              <a:t>Creek Geek Challenge</a:t>
            </a:r>
            <a:endParaRPr lang="en-US" dirty="0"/>
          </a:p>
        </p:txBody>
      </p:sp>
      <p:sp>
        <p:nvSpPr>
          <p:cNvPr id="3" name="Content Placeholder 2"/>
          <p:cNvSpPr>
            <a:spLocks noGrp="1"/>
          </p:cNvSpPr>
          <p:nvPr>
            <p:ph idx="1"/>
          </p:nvPr>
        </p:nvSpPr>
        <p:spPr>
          <a:xfrm>
            <a:off x="457200" y="1600200"/>
            <a:ext cx="8382000" cy="4876800"/>
          </a:xfrm>
        </p:spPr>
        <p:txBody>
          <a:bodyPr rtlCol="0">
            <a:normAutofit fontScale="77500" lnSpcReduction="20000"/>
          </a:bodyPr>
          <a:lstStyle/>
          <a:p>
            <a:pPr eaLnBrk="1" fontAlgn="auto" hangingPunct="1">
              <a:spcAft>
                <a:spcPts val="0"/>
              </a:spcAft>
              <a:buFont typeface="Arial" pitchFamily="34" charset="0"/>
              <a:buChar char="•"/>
              <a:defRPr/>
            </a:pPr>
            <a:r>
              <a:rPr lang="en-US" dirty="0" smtClean="0"/>
              <a:t>Creek Geek Challenge is very similar to the game “Jeopardy.”</a:t>
            </a:r>
          </a:p>
          <a:p>
            <a:pPr eaLnBrk="1" fontAlgn="auto" hangingPunct="1">
              <a:spcAft>
                <a:spcPts val="0"/>
              </a:spcAft>
              <a:buFont typeface="Arial" pitchFamily="34" charset="0"/>
              <a:buChar char="•"/>
              <a:defRPr/>
            </a:pPr>
            <a:r>
              <a:rPr lang="en-US" dirty="0" smtClean="0"/>
              <a:t>Your team will be the same as your presenting team</a:t>
            </a:r>
          </a:p>
          <a:p>
            <a:pPr eaLnBrk="1" fontAlgn="auto" hangingPunct="1">
              <a:spcAft>
                <a:spcPts val="0"/>
              </a:spcAft>
              <a:buFont typeface="Arial" pitchFamily="34" charset="0"/>
              <a:buChar char="•"/>
              <a:defRPr/>
            </a:pPr>
            <a:r>
              <a:rPr lang="en-US" dirty="0" smtClean="0"/>
              <a:t>Pick a square – example: “Data for 300”</a:t>
            </a:r>
          </a:p>
          <a:p>
            <a:pPr eaLnBrk="1" fontAlgn="auto" hangingPunct="1">
              <a:spcAft>
                <a:spcPts val="0"/>
              </a:spcAft>
              <a:buFont typeface="Arial" pitchFamily="34" charset="0"/>
              <a:buChar char="•"/>
              <a:defRPr/>
            </a:pPr>
            <a:r>
              <a:rPr lang="en-US" dirty="0" smtClean="0"/>
              <a:t>You will then be presented with an “answer” in which you will have to guess the “question” – Example:  The Answer = The first letter of the alphabet.  Your Question = What is the letter A?  Use “Identify Me for 100” as an example if you like.</a:t>
            </a:r>
          </a:p>
          <a:p>
            <a:pPr eaLnBrk="1" fontAlgn="auto" hangingPunct="1">
              <a:spcAft>
                <a:spcPts val="0"/>
              </a:spcAft>
              <a:buFont typeface="Arial" pitchFamily="34" charset="0"/>
              <a:buChar char="•"/>
              <a:defRPr/>
            </a:pPr>
            <a:r>
              <a:rPr lang="en-US" dirty="0" smtClean="0"/>
              <a:t>You will have 5 seconds to give the correct answer after you have been called on.  If no answer is given, or the incorrect answer is given, the next team to raise their hand is called upon.  </a:t>
            </a:r>
          </a:p>
          <a:p>
            <a:pPr eaLnBrk="1" fontAlgn="auto" hangingPunct="1">
              <a:spcAft>
                <a:spcPts val="0"/>
              </a:spcAft>
              <a:buFont typeface="Arial" pitchFamily="34" charset="0"/>
              <a:buChar char="•"/>
              <a:defRPr/>
            </a:pPr>
            <a:r>
              <a:rPr lang="en-US" dirty="0" smtClean="0"/>
              <a:t>The team with the most points at the end of the allotted time wins.</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ctrTitle"/>
          </p:nvPr>
        </p:nvSpPr>
        <p:spPr/>
        <p:txBody>
          <a:bodyPr/>
          <a:lstStyle/>
          <a:p>
            <a:pPr eaLnBrk="1" hangingPunct="1"/>
            <a:endParaRPr lang="en-US" smtClean="0"/>
          </a:p>
        </p:txBody>
      </p:sp>
      <p:sp>
        <p:nvSpPr>
          <p:cNvPr id="3" name="Subtitle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en-US"/>
          </a:p>
        </p:txBody>
      </p:sp>
      <p:graphicFrame>
        <p:nvGraphicFramePr>
          <p:cNvPr id="5" name="Table 4"/>
          <p:cNvGraphicFramePr>
            <a:graphicFrameLocks noGrp="1"/>
          </p:cNvGraphicFramePr>
          <p:nvPr/>
        </p:nvGraphicFramePr>
        <p:xfrm>
          <a:off x="0" y="736600"/>
          <a:ext cx="9144000" cy="6121400"/>
        </p:xfrm>
        <a:graphic>
          <a:graphicData uri="http://schemas.openxmlformats.org/drawingml/2006/table">
            <a:tbl>
              <a:tblPr firstRow="1" bandRow="1">
                <a:tableStyleId>{5C22544A-7EE6-4342-B048-85BDC9FD1C3A}</a:tableStyleId>
              </a:tblPr>
              <a:tblGrid>
                <a:gridCol w="1828800"/>
                <a:gridCol w="1828800"/>
                <a:gridCol w="1828800"/>
                <a:gridCol w="1828800"/>
                <a:gridCol w="1828800"/>
              </a:tblGrid>
              <a:tr h="1017563">
                <a:tc>
                  <a:txBody>
                    <a:bodyPr/>
                    <a:lstStyle/>
                    <a:p>
                      <a:pPr algn="ctr"/>
                      <a:r>
                        <a:rPr lang="en-US" sz="2800" b="1" dirty="0" smtClean="0"/>
                        <a:t>Identify Me</a:t>
                      </a:r>
                      <a:endParaRPr lang="en-US" sz="2800" b="1" dirty="0"/>
                    </a:p>
                  </a:txBody>
                  <a:tcPr anchor="ctr"/>
                </a:tc>
                <a:tc>
                  <a:txBody>
                    <a:bodyPr/>
                    <a:lstStyle/>
                    <a:p>
                      <a:pPr algn="ctr"/>
                      <a:r>
                        <a:rPr lang="en-US" sz="2800" b="1" dirty="0" smtClean="0"/>
                        <a:t>Anatomy</a:t>
                      </a:r>
                      <a:endParaRPr lang="en-US" sz="2800" b="1" dirty="0"/>
                    </a:p>
                  </a:txBody>
                  <a:tcPr anchor="ctr"/>
                </a:tc>
                <a:tc>
                  <a:txBody>
                    <a:bodyPr/>
                    <a:lstStyle/>
                    <a:p>
                      <a:pPr algn="ctr"/>
                      <a:r>
                        <a:rPr lang="en-US" sz="2800" b="1" dirty="0" smtClean="0"/>
                        <a:t>Scientific Names</a:t>
                      </a:r>
                      <a:endParaRPr lang="en-US" sz="2800" b="1" dirty="0"/>
                    </a:p>
                  </a:txBody>
                  <a:tcPr anchor="ctr"/>
                </a:tc>
                <a:tc>
                  <a:txBody>
                    <a:bodyPr/>
                    <a:lstStyle/>
                    <a:p>
                      <a:pPr algn="ctr"/>
                      <a:r>
                        <a:rPr lang="en-US" sz="2800" b="1" dirty="0" smtClean="0"/>
                        <a:t>Data</a:t>
                      </a:r>
                      <a:endParaRPr lang="en-US" sz="2800" b="1" dirty="0"/>
                    </a:p>
                  </a:txBody>
                  <a:tcPr anchor="ctr"/>
                </a:tc>
                <a:tc>
                  <a:txBody>
                    <a:bodyPr/>
                    <a:lstStyle/>
                    <a:p>
                      <a:pPr algn="ctr"/>
                      <a:r>
                        <a:rPr lang="en-US" sz="2800" b="1" dirty="0" smtClean="0"/>
                        <a:t>Water Pollution</a:t>
                      </a:r>
                      <a:endParaRPr lang="en-US" sz="2800" b="1" dirty="0"/>
                    </a:p>
                  </a:txBody>
                  <a:tcPr anchor="ctr"/>
                </a:tc>
              </a:tr>
              <a:tr h="114555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3200" b="1" dirty="0" smtClean="0">
                          <a:hlinkClick r:id="rId3" action="ppaction://hlinksldjump"/>
                        </a:rPr>
                        <a:t>100</a:t>
                      </a:r>
                      <a:endParaRPr lang="en-US" sz="3200" b="1" dirty="0"/>
                    </a:p>
                  </a:txBody>
                  <a:tcPr anchor="ctr"/>
                </a:tc>
                <a:tc>
                  <a:txBody>
                    <a:bodyPr/>
                    <a:lstStyle/>
                    <a:p>
                      <a:pPr algn="ctr"/>
                      <a:r>
                        <a:rPr lang="en-US" sz="3200" b="1" dirty="0" smtClean="0">
                          <a:hlinkClick r:id="rId4" action="ppaction://hlinksldjump"/>
                        </a:rPr>
                        <a:t>100</a:t>
                      </a:r>
                      <a:endParaRPr lang="en-US" sz="3200" b="1" dirty="0"/>
                    </a:p>
                  </a:txBody>
                  <a:tcPr anchor="ctr"/>
                </a:tc>
                <a:tc>
                  <a:txBody>
                    <a:bodyPr/>
                    <a:lstStyle/>
                    <a:p>
                      <a:pPr algn="ctr"/>
                      <a:r>
                        <a:rPr lang="en-US" sz="3200" b="1" dirty="0" smtClean="0">
                          <a:hlinkClick r:id="rId5" action="ppaction://hlinksldjump"/>
                        </a:rPr>
                        <a:t>100</a:t>
                      </a:r>
                      <a:endParaRPr lang="en-US" sz="3200" b="1" dirty="0"/>
                    </a:p>
                  </a:txBody>
                  <a:tcPr anchor="ctr"/>
                </a:tc>
                <a:tc>
                  <a:txBody>
                    <a:bodyPr/>
                    <a:lstStyle/>
                    <a:p>
                      <a:pPr algn="ctr"/>
                      <a:r>
                        <a:rPr lang="en-US" sz="3200" b="1" dirty="0" smtClean="0">
                          <a:hlinkClick r:id="rId6" action="ppaction://hlinksldjump"/>
                        </a:rPr>
                        <a:t>100</a:t>
                      </a:r>
                      <a:endParaRPr lang="en-US" sz="3200" b="1" dirty="0"/>
                    </a:p>
                  </a:txBody>
                  <a:tcPr anchor="ctr"/>
                </a:tc>
                <a:tc>
                  <a:txBody>
                    <a:bodyPr/>
                    <a:lstStyle/>
                    <a:p>
                      <a:pPr algn="ctr"/>
                      <a:r>
                        <a:rPr lang="en-US" sz="3200" b="1" dirty="0" smtClean="0">
                          <a:hlinkClick r:id="rId7" action="ppaction://hlinksldjump"/>
                        </a:rPr>
                        <a:t>100</a:t>
                      </a:r>
                      <a:endParaRPr lang="en-US" sz="3200" b="1" dirty="0"/>
                    </a:p>
                  </a:txBody>
                  <a:tcPr anchor="ctr"/>
                </a:tc>
              </a:tr>
              <a:tr h="109414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3200" b="1" dirty="0" smtClean="0">
                          <a:hlinkClick r:id="rId8" action="ppaction://hlinksldjump"/>
                        </a:rPr>
                        <a:t>200</a:t>
                      </a:r>
                      <a:endParaRPr lang="en-US" sz="3200" b="1" dirty="0"/>
                    </a:p>
                  </a:txBody>
                  <a:tcPr anchor="ctr"/>
                </a:tc>
                <a:tc>
                  <a:txBody>
                    <a:bodyPr/>
                    <a:lstStyle/>
                    <a:p>
                      <a:pPr algn="ctr"/>
                      <a:r>
                        <a:rPr lang="en-US" sz="3200" b="1" dirty="0" smtClean="0">
                          <a:hlinkClick r:id="rId9" action="ppaction://hlinksldjump"/>
                        </a:rPr>
                        <a:t>200</a:t>
                      </a:r>
                      <a:endParaRPr lang="en-US" sz="3200" b="1" dirty="0"/>
                    </a:p>
                  </a:txBody>
                  <a:tcPr anchor="ctr"/>
                </a:tc>
                <a:tc>
                  <a:txBody>
                    <a:bodyPr/>
                    <a:lstStyle/>
                    <a:p>
                      <a:pPr algn="ctr"/>
                      <a:r>
                        <a:rPr lang="en-US" sz="3200" b="1" dirty="0" smtClean="0">
                          <a:hlinkClick r:id="rId10" action="ppaction://hlinksldjump"/>
                        </a:rPr>
                        <a:t>200</a:t>
                      </a:r>
                      <a:endParaRPr lang="en-US" sz="3200" b="1" dirty="0"/>
                    </a:p>
                  </a:txBody>
                  <a:tcPr anchor="ctr"/>
                </a:tc>
                <a:tc>
                  <a:txBody>
                    <a:bodyPr/>
                    <a:lstStyle/>
                    <a:p>
                      <a:pPr algn="ctr"/>
                      <a:r>
                        <a:rPr lang="en-US" sz="3200" b="1" dirty="0" smtClean="0">
                          <a:hlinkClick r:id="rId11" action="ppaction://hlinksldjump"/>
                        </a:rPr>
                        <a:t>200</a:t>
                      </a:r>
                      <a:endParaRPr lang="en-US" sz="3200" b="1" dirty="0"/>
                    </a:p>
                  </a:txBody>
                  <a:tcPr anchor="ctr"/>
                </a:tc>
                <a:tc>
                  <a:txBody>
                    <a:bodyPr/>
                    <a:lstStyle/>
                    <a:p>
                      <a:pPr algn="ctr"/>
                      <a:r>
                        <a:rPr lang="en-US" sz="3200" b="1" dirty="0" smtClean="0">
                          <a:hlinkClick r:id="rId12" action="ppaction://hlinksldjump"/>
                        </a:rPr>
                        <a:t>200</a:t>
                      </a:r>
                      <a:endParaRPr lang="en-US" sz="3200" b="1" dirty="0"/>
                    </a:p>
                  </a:txBody>
                  <a:tcPr anchor="ctr"/>
                </a:tc>
              </a:tr>
              <a:tr h="954626">
                <a:tc>
                  <a:txBody>
                    <a:bodyPr/>
                    <a:lstStyle/>
                    <a:p>
                      <a:pPr algn="ctr"/>
                      <a:r>
                        <a:rPr lang="en-US" sz="3200" b="1" dirty="0" smtClean="0">
                          <a:hlinkClick r:id="rId13" action="ppaction://hlinksldjump"/>
                        </a:rPr>
                        <a:t>300</a:t>
                      </a:r>
                      <a:endParaRPr lang="en-US" sz="3200" b="1" dirty="0"/>
                    </a:p>
                  </a:txBody>
                  <a:tcPr anchor="ctr"/>
                </a:tc>
                <a:tc>
                  <a:txBody>
                    <a:bodyPr/>
                    <a:lstStyle/>
                    <a:p>
                      <a:pPr algn="ctr"/>
                      <a:r>
                        <a:rPr lang="en-US" sz="3200" b="1" dirty="0" smtClean="0">
                          <a:hlinkClick r:id="rId14" action="ppaction://hlinksldjump"/>
                        </a:rPr>
                        <a:t>300</a:t>
                      </a:r>
                      <a:endParaRPr lang="en-US" sz="3200" b="1" dirty="0"/>
                    </a:p>
                  </a:txBody>
                  <a:tcPr anchor="ctr"/>
                </a:tc>
                <a:tc>
                  <a:txBody>
                    <a:bodyPr/>
                    <a:lstStyle/>
                    <a:p>
                      <a:pPr algn="ctr"/>
                      <a:r>
                        <a:rPr lang="en-US" sz="3200" b="1" dirty="0" smtClean="0">
                          <a:hlinkClick r:id="rId15" action="ppaction://hlinksldjump"/>
                        </a:rPr>
                        <a:t>300</a:t>
                      </a:r>
                      <a:endParaRPr lang="en-US" sz="3200" b="1" dirty="0"/>
                    </a:p>
                  </a:txBody>
                  <a:tcPr anchor="ctr"/>
                </a:tc>
                <a:tc>
                  <a:txBody>
                    <a:bodyPr/>
                    <a:lstStyle/>
                    <a:p>
                      <a:pPr algn="ctr"/>
                      <a:r>
                        <a:rPr lang="en-US" sz="3200" b="1" dirty="0" smtClean="0">
                          <a:hlinkClick r:id="rId16" action="ppaction://hlinksldjump"/>
                        </a:rPr>
                        <a:t>300</a:t>
                      </a:r>
                      <a:endParaRPr lang="en-US" sz="3200" b="1" dirty="0"/>
                    </a:p>
                  </a:txBody>
                  <a:tcPr anchor="ctr"/>
                </a:tc>
                <a:tc>
                  <a:txBody>
                    <a:bodyPr/>
                    <a:lstStyle/>
                    <a:p>
                      <a:pPr algn="ctr"/>
                      <a:r>
                        <a:rPr lang="en-US" sz="3200" b="1" dirty="0" smtClean="0">
                          <a:hlinkClick r:id="rId17" action="ppaction://hlinksldjump"/>
                        </a:rPr>
                        <a:t>300</a:t>
                      </a:r>
                      <a:endParaRPr lang="en-US" sz="3200" b="1" dirty="0"/>
                    </a:p>
                  </a:txBody>
                  <a:tcPr anchor="ctr"/>
                </a:tc>
              </a:tr>
              <a:tr h="991343">
                <a:tc>
                  <a:txBody>
                    <a:bodyPr/>
                    <a:lstStyle/>
                    <a:p>
                      <a:pPr algn="ctr"/>
                      <a:r>
                        <a:rPr lang="en-US" sz="3200" b="1" dirty="0" smtClean="0">
                          <a:hlinkClick r:id="rId18" action="ppaction://hlinksldjump"/>
                        </a:rPr>
                        <a:t>400</a:t>
                      </a:r>
                      <a:endParaRPr lang="en-US" sz="3200" b="1" dirty="0"/>
                    </a:p>
                  </a:txBody>
                  <a:tcPr anchor="ctr"/>
                </a:tc>
                <a:tc>
                  <a:txBody>
                    <a:bodyPr/>
                    <a:lstStyle/>
                    <a:p>
                      <a:pPr algn="ctr"/>
                      <a:r>
                        <a:rPr lang="en-US" sz="3200" b="1" dirty="0" smtClean="0">
                          <a:hlinkClick r:id="rId19" action="ppaction://hlinksldjump"/>
                        </a:rPr>
                        <a:t>400</a:t>
                      </a:r>
                      <a:endParaRPr lang="en-US" sz="3200" b="1" dirty="0"/>
                    </a:p>
                  </a:txBody>
                  <a:tcPr anchor="ctr"/>
                </a:tc>
                <a:tc>
                  <a:txBody>
                    <a:bodyPr/>
                    <a:lstStyle/>
                    <a:p>
                      <a:pPr algn="ctr"/>
                      <a:r>
                        <a:rPr lang="en-US" sz="3200" b="1" dirty="0" smtClean="0">
                          <a:hlinkClick r:id="rId20" action="ppaction://hlinksldjump"/>
                        </a:rPr>
                        <a:t>400</a:t>
                      </a:r>
                      <a:endParaRPr lang="en-US" sz="3200" b="1" dirty="0"/>
                    </a:p>
                  </a:txBody>
                  <a:tcPr anchor="ctr"/>
                </a:tc>
                <a:tc>
                  <a:txBody>
                    <a:bodyPr/>
                    <a:lstStyle/>
                    <a:p>
                      <a:pPr algn="ctr"/>
                      <a:r>
                        <a:rPr lang="en-US" sz="3200" b="1" dirty="0" smtClean="0">
                          <a:hlinkClick r:id="rId21" action="ppaction://hlinksldjump"/>
                        </a:rPr>
                        <a:t>400</a:t>
                      </a:r>
                      <a:endParaRPr lang="en-US" sz="3200" b="1" dirty="0"/>
                    </a:p>
                  </a:txBody>
                  <a:tcPr anchor="ctr"/>
                </a:tc>
                <a:tc>
                  <a:txBody>
                    <a:bodyPr/>
                    <a:lstStyle/>
                    <a:p>
                      <a:pPr algn="ctr"/>
                      <a:r>
                        <a:rPr lang="en-US" sz="3200" b="1" dirty="0" smtClean="0">
                          <a:hlinkClick r:id="rId22" action="ppaction://hlinksldjump"/>
                        </a:rPr>
                        <a:t>400</a:t>
                      </a:r>
                      <a:endParaRPr lang="en-US" sz="3200" b="1" dirty="0"/>
                    </a:p>
                  </a:txBody>
                  <a:tcPr anchor="ctr"/>
                </a:tc>
              </a:tr>
              <a:tr h="917909">
                <a:tc>
                  <a:txBody>
                    <a:bodyPr/>
                    <a:lstStyle/>
                    <a:p>
                      <a:pPr algn="ctr"/>
                      <a:r>
                        <a:rPr lang="en-US" sz="3200" b="1" dirty="0" smtClean="0">
                          <a:hlinkClick r:id="rId23" action="ppaction://hlinksldjump"/>
                        </a:rPr>
                        <a:t>500</a:t>
                      </a:r>
                      <a:endParaRPr lang="en-US" sz="3200" b="1" dirty="0"/>
                    </a:p>
                  </a:txBody>
                  <a:tcPr anchor="ctr"/>
                </a:tc>
                <a:tc>
                  <a:txBody>
                    <a:bodyPr/>
                    <a:lstStyle/>
                    <a:p>
                      <a:pPr algn="ctr"/>
                      <a:r>
                        <a:rPr lang="en-US" sz="3200" b="1" dirty="0" smtClean="0">
                          <a:hlinkClick r:id="rId24" action="ppaction://hlinksldjump"/>
                        </a:rPr>
                        <a:t>500</a:t>
                      </a:r>
                      <a:endParaRPr lang="en-US" sz="3200" b="1" dirty="0"/>
                    </a:p>
                  </a:txBody>
                  <a:tcPr anchor="ctr"/>
                </a:tc>
                <a:tc>
                  <a:txBody>
                    <a:bodyPr/>
                    <a:lstStyle/>
                    <a:p>
                      <a:pPr algn="ctr"/>
                      <a:r>
                        <a:rPr lang="en-US" sz="3200" b="1" dirty="0" smtClean="0">
                          <a:hlinkClick r:id="rId25" action="ppaction://hlinksldjump"/>
                        </a:rPr>
                        <a:t>500</a:t>
                      </a:r>
                      <a:endParaRPr lang="en-US" sz="3200" b="1" dirty="0"/>
                    </a:p>
                  </a:txBody>
                  <a:tcPr anchor="ctr"/>
                </a:tc>
                <a:tc>
                  <a:txBody>
                    <a:bodyPr/>
                    <a:lstStyle/>
                    <a:p>
                      <a:pPr algn="ctr"/>
                      <a:r>
                        <a:rPr lang="en-US" sz="3200" b="1" dirty="0" smtClean="0">
                          <a:hlinkClick r:id="rId26" action="ppaction://hlinksldjump"/>
                        </a:rPr>
                        <a:t>500</a:t>
                      </a:r>
                      <a:endParaRPr lang="en-US" sz="3200" b="1" dirty="0"/>
                    </a:p>
                  </a:txBody>
                  <a:tcPr anchor="ctr"/>
                </a:tc>
                <a:tc>
                  <a:txBody>
                    <a:bodyPr/>
                    <a:lstStyle/>
                    <a:p>
                      <a:pPr algn="ctr"/>
                      <a:r>
                        <a:rPr lang="en-US" sz="3200" b="1" dirty="0" smtClean="0">
                          <a:hlinkClick r:id="rId27" action="ppaction://hlinksldjump"/>
                        </a:rPr>
                        <a:t>500</a:t>
                      </a:r>
                      <a:endParaRPr lang="en-US" sz="3200" b="1" dirty="0"/>
                    </a:p>
                  </a:txBody>
                  <a:tcPr anchor="ctr"/>
                </a:tc>
              </a:tr>
            </a:tbl>
          </a:graphicData>
        </a:graphic>
      </p:graphicFrame>
      <p:sp>
        <p:nvSpPr>
          <p:cNvPr id="4144" name="TextBox 7"/>
          <p:cNvSpPr txBox="1">
            <a:spLocks noChangeArrowheads="1"/>
          </p:cNvSpPr>
          <p:nvPr/>
        </p:nvSpPr>
        <p:spPr bwMode="auto">
          <a:xfrm>
            <a:off x="1905000" y="0"/>
            <a:ext cx="5334000" cy="708025"/>
          </a:xfrm>
          <a:prstGeom prst="rect">
            <a:avLst/>
          </a:prstGeom>
          <a:noFill/>
          <a:ln w="9525">
            <a:noFill/>
            <a:miter lim="800000"/>
            <a:headEnd/>
            <a:tailEnd/>
          </a:ln>
        </p:spPr>
        <p:txBody>
          <a:bodyPr>
            <a:spAutoFit/>
          </a:bodyPr>
          <a:lstStyle/>
          <a:p>
            <a:pPr algn="ctr"/>
            <a:r>
              <a:rPr lang="en-US" sz="4000" b="1">
                <a:latin typeface="Calibri" pitchFamily="34" charset="0"/>
              </a:rPr>
              <a:t>Creek Geek Challenge</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3"/>
          <p:cNvSpPr>
            <a:spLocks noGrp="1"/>
          </p:cNvSpPr>
          <p:nvPr>
            <p:ph type="ctrTitle"/>
          </p:nvPr>
        </p:nvSpPr>
        <p:spPr>
          <a:xfrm>
            <a:off x="609600" y="381000"/>
            <a:ext cx="7772400" cy="1470025"/>
          </a:xfrm>
          <a:ln>
            <a:solidFill>
              <a:schemeClr val="accent1"/>
            </a:solidFill>
          </a:ln>
        </p:spPr>
        <p:txBody>
          <a:bodyPr/>
          <a:lstStyle/>
          <a:p>
            <a:pPr eaLnBrk="1" hangingPunct="1"/>
            <a:r>
              <a:rPr lang="en-US" smtClean="0"/>
              <a:t>Identify Me  </a:t>
            </a:r>
            <a:br>
              <a:rPr lang="en-US" smtClean="0"/>
            </a:br>
            <a:r>
              <a:rPr lang="en-US" smtClean="0"/>
              <a:t>100 Points</a:t>
            </a:r>
          </a:p>
        </p:txBody>
      </p:sp>
      <p:sp>
        <p:nvSpPr>
          <p:cNvPr id="3" name="Content Placeholder 2"/>
          <p:cNvSpPr>
            <a:spLocks noGrp="1"/>
          </p:cNvSpPr>
          <p:nvPr>
            <p:ph type="subTitle" idx="1"/>
          </p:nvPr>
        </p:nvSpPr>
        <p:spPr/>
        <p:txBody>
          <a:bodyPr rtlCol="0">
            <a:noAutofit/>
          </a:bodyPr>
          <a:lstStyle/>
          <a:p>
            <a:pPr eaLnBrk="1" fontAlgn="auto" hangingPunct="1">
              <a:spcAft>
                <a:spcPts val="0"/>
              </a:spcAft>
              <a:buFont typeface="Arial" pitchFamily="34" charset="0"/>
              <a:buNone/>
              <a:defRPr/>
            </a:pPr>
            <a:endParaRPr lang="en-US" sz="6000" dirty="0">
              <a:hlinkClick r:id="rId2" action="ppaction://hlinksldjump"/>
            </a:endParaRPr>
          </a:p>
        </p:txBody>
      </p:sp>
      <p:pic>
        <p:nvPicPr>
          <p:cNvPr id="5124" name="Picture 2" descr="http://www.wildaboutbritain.co.uk/gallery/files/3/4/9/SignalCrayfish.JPG"/>
          <p:cNvPicPr>
            <a:picLocks noChangeAspect="1" noChangeArrowheads="1"/>
          </p:cNvPicPr>
          <p:nvPr/>
        </p:nvPicPr>
        <p:blipFill>
          <a:blip r:embed="rId3"/>
          <a:srcRect/>
          <a:stretch>
            <a:fillRect/>
          </a:stretch>
        </p:blipFill>
        <p:spPr bwMode="auto">
          <a:xfrm>
            <a:off x="1295400" y="2209800"/>
            <a:ext cx="6600825" cy="4343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457200" y="274638"/>
            <a:ext cx="8229600" cy="5745162"/>
          </a:xfrm>
          <a:ln>
            <a:solidFill>
              <a:schemeClr val="accent1"/>
            </a:solidFill>
          </a:ln>
        </p:spPr>
        <p:txBody>
          <a:bodyPr/>
          <a:lstStyle/>
          <a:p>
            <a:pPr eaLnBrk="1" hangingPunct="1"/>
            <a:r>
              <a:rPr lang="en-US" smtClean="0">
                <a:hlinkClick r:id="rId3" action="ppaction://hlinksldjump"/>
              </a:rPr>
              <a:t>What is a Crayfish?</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3"/>
          <p:cNvSpPr>
            <a:spLocks noGrp="1"/>
          </p:cNvSpPr>
          <p:nvPr>
            <p:ph type="ctrTitle"/>
          </p:nvPr>
        </p:nvSpPr>
        <p:spPr>
          <a:xfrm>
            <a:off x="762000" y="381000"/>
            <a:ext cx="7772400" cy="1470025"/>
          </a:xfrm>
          <a:ln>
            <a:solidFill>
              <a:schemeClr val="accent1"/>
            </a:solidFill>
          </a:ln>
        </p:spPr>
        <p:txBody>
          <a:bodyPr/>
          <a:lstStyle/>
          <a:p>
            <a:pPr eaLnBrk="1" hangingPunct="1"/>
            <a:r>
              <a:rPr lang="en-US" smtClean="0"/>
              <a:t>Identify Me  </a:t>
            </a:r>
            <a:br>
              <a:rPr lang="en-US" smtClean="0"/>
            </a:br>
            <a:r>
              <a:rPr lang="en-US" smtClean="0"/>
              <a:t>200 Points</a:t>
            </a:r>
          </a:p>
        </p:txBody>
      </p:sp>
      <p:pic>
        <p:nvPicPr>
          <p:cNvPr id="7171" name="Picture 4" descr="http://img.designswan.com/2009/Animal/animalArchitect/8.jpg"/>
          <p:cNvPicPr>
            <a:picLocks noChangeAspect="1" noChangeArrowheads="1"/>
          </p:cNvPicPr>
          <p:nvPr/>
        </p:nvPicPr>
        <p:blipFill>
          <a:blip r:embed="rId2"/>
          <a:srcRect/>
          <a:stretch>
            <a:fillRect/>
          </a:stretch>
        </p:blipFill>
        <p:spPr bwMode="auto">
          <a:xfrm>
            <a:off x="1295400" y="2057400"/>
            <a:ext cx="3765550" cy="4371975"/>
          </a:xfrm>
          <a:prstGeom prst="rect">
            <a:avLst/>
          </a:prstGeom>
          <a:noFill/>
          <a:ln w="9525">
            <a:noFill/>
            <a:miter lim="800000"/>
            <a:headEnd/>
            <a:tailEnd/>
          </a:ln>
        </p:spPr>
      </p:pic>
      <p:pic>
        <p:nvPicPr>
          <p:cNvPr id="7172" name="Picture 4" descr="http://www.cityoffederalway.com/GetFile.aspx?id=14806"/>
          <p:cNvPicPr>
            <a:picLocks noChangeAspect="1" noChangeArrowheads="1"/>
          </p:cNvPicPr>
          <p:nvPr/>
        </p:nvPicPr>
        <p:blipFill>
          <a:blip r:embed="rId3"/>
          <a:srcRect/>
          <a:stretch>
            <a:fillRect/>
          </a:stretch>
        </p:blipFill>
        <p:spPr bwMode="auto">
          <a:xfrm>
            <a:off x="5257800" y="2895600"/>
            <a:ext cx="3209925" cy="2362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457200" y="274638"/>
            <a:ext cx="8229600" cy="5592762"/>
          </a:xfrm>
        </p:spPr>
        <p:txBody>
          <a:bodyPr/>
          <a:lstStyle/>
          <a:p>
            <a:pPr eaLnBrk="1" hangingPunct="1"/>
            <a:r>
              <a:rPr lang="en-US" smtClean="0">
                <a:hlinkClick r:id="rId2" action="ppaction://hlinksldjump"/>
              </a:rPr>
              <a:t>What is a Caddisfly larvae?</a:t>
            </a:r>
            <a:endParaRPr lang="en-US"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3"/>
          <p:cNvSpPr>
            <a:spLocks noGrp="1"/>
          </p:cNvSpPr>
          <p:nvPr>
            <p:ph type="ctrTitle"/>
          </p:nvPr>
        </p:nvSpPr>
        <p:spPr>
          <a:xfrm>
            <a:off x="685800" y="457200"/>
            <a:ext cx="7772400" cy="1470025"/>
          </a:xfrm>
          <a:ln>
            <a:solidFill>
              <a:schemeClr val="accent1"/>
            </a:solidFill>
          </a:ln>
        </p:spPr>
        <p:txBody>
          <a:bodyPr/>
          <a:lstStyle/>
          <a:p>
            <a:pPr eaLnBrk="1" hangingPunct="1"/>
            <a:r>
              <a:rPr lang="en-US" smtClean="0"/>
              <a:t>Identify Me</a:t>
            </a:r>
            <a:br>
              <a:rPr lang="en-US" smtClean="0"/>
            </a:br>
            <a:r>
              <a:rPr lang="en-US" smtClean="0"/>
              <a:t>300 Points</a:t>
            </a:r>
          </a:p>
        </p:txBody>
      </p:sp>
      <p:pic>
        <p:nvPicPr>
          <p:cNvPr id="9219" name="Content Placeholder 3" descr="Dragonfly Labium.jpg"/>
          <p:cNvPicPr>
            <a:picLocks noChangeAspect="1"/>
          </p:cNvPicPr>
          <p:nvPr/>
        </p:nvPicPr>
        <p:blipFill>
          <a:blip r:embed="rId2"/>
          <a:srcRect/>
          <a:stretch>
            <a:fillRect/>
          </a:stretch>
        </p:blipFill>
        <p:spPr bwMode="auto">
          <a:xfrm>
            <a:off x="228600" y="2971800"/>
            <a:ext cx="4191000" cy="2805113"/>
          </a:xfrm>
          <a:prstGeom prst="rect">
            <a:avLst/>
          </a:prstGeom>
          <a:noFill/>
          <a:ln w="9525">
            <a:noFill/>
            <a:miter lim="800000"/>
            <a:headEnd/>
            <a:tailEnd/>
          </a:ln>
        </p:spPr>
      </p:pic>
      <p:pic>
        <p:nvPicPr>
          <p:cNvPr id="9220" name="Picture 5" descr="Dragonfly (odonata) larvae.jpg"/>
          <p:cNvPicPr>
            <a:picLocks noChangeAspect="1"/>
          </p:cNvPicPr>
          <p:nvPr/>
        </p:nvPicPr>
        <p:blipFill>
          <a:blip r:embed="rId3"/>
          <a:srcRect/>
          <a:stretch>
            <a:fillRect/>
          </a:stretch>
        </p:blipFill>
        <p:spPr bwMode="auto">
          <a:xfrm>
            <a:off x="4800600" y="2957513"/>
            <a:ext cx="4038600" cy="2819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457200" y="274638"/>
            <a:ext cx="8229600" cy="5897562"/>
          </a:xfrm>
        </p:spPr>
        <p:txBody>
          <a:bodyPr/>
          <a:lstStyle/>
          <a:p>
            <a:pPr eaLnBrk="1" hangingPunct="1"/>
            <a:r>
              <a:rPr lang="en-US" smtClean="0">
                <a:hlinkClick r:id="rId2" action="ppaction://hlinksldjump"/>
              </a:rPr>
              <a:t>What is a dragonfly larvae?</a:t>
            </a:r>
            <a:endParaRPr lang="en-US" smtClean="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3"/>
          <p:cNvSpPr>
            <a:spLocks noGrp="1"/>
          </p:cNvSpPr>
          <p:nvPr>
            <p:ph type="ctrTitle"/>
          </p:nvPr>
        </p:nvSpPr>
        <p:spPr>
          <a:xfrm>
            <a:off x="685800" y="457200"/>
            <a:ext cx="7772400" cy="1470025"/>
          </a:xfrm>
          <a:ln>
            <a:solidFill>
              <a:schemeClr val="accent1"/>
            </a:solidFill>
          </a:ln>
        </p:spPr>
        <p:txBody>
          <a:bodyPr/>
          <a:lstStyle/>
          <a:p>
            <a:pPr eaLnBrk="1" hangingPunct="1"/>
            <a:r>
              <a:rPr lang="en-US" smtClean="0"/>
              <a:t>Identify Me</a:t>
            </a:r>
            <a:br>
              <a:rPr lang="en-US" smtClean="0"/>
            </a:br>
            <a:r>
              <a:rPr lang="en-US" smtClean="0"/>
              <a:t>400 Points</a:t>
            </a:r>
          </a:p>
        </p:txBody>
      </p:sp>
      <p:pic>
        <p:nvPicPr>
          <p:cNvPr id="11267" name="Picture 2" descr="http://www.spartanburgwater.org/images/watershed_800.jpg"/>
          <p:cNvPicPr>
            <a:picLocks noChangeAspect="1" noChangeArrowheads="1"/>
          </p:cNvPicPr>
          <p:nvPr/>
        </p:nvPicPr>
        <p:blipFill>
          <a:blip r:embed="rId2"/>
          <a:srcRect t="10512"/>
          <a:stretch>
            <a:fillRect/>
          </a:stretch>
        </p:blipFill>
        <p:spPr bwMode="auto">
          <a:xfrm>
            <a:off x="1752600" y="2057400"/>
            <a:ext cx="5753100" cy="3892550"/>
          </a:xfrm>
          <a:prstGeom prst="rect">
            <a:avLst/>
          </a:prstGeom>
          <a:noFill/>
          <a:ln w="9525">
            <a:noFill/>
            <a:miter lim="800000"/>
            <a:headEnd/>
            <a:tailEnd/>
          </a:ln>
        </p:spPr>
      </p:pic>
      <p:sp>
        <p:nvSpPr>
          <p:cNvPr id="11268" name="TextBox 5"/>
          <p:cNvSpPr txBox="1">
            <a:spLocks noChangeArrowheads="1"/>
          </p:cNvSpPr>
          <p:nvPr/>
        </p:nvSpPr>
        <p:spPr bwMode="auto">
          <a:xfrm>
            <a:off x="1066800" y="6019800"/>
            <a:ext cx="7315200" cy="646113"/>
          </a:xfrm>
          <a:prstGeom prst="rect">
            <a:avLst/>
          </a:prstGeom>
          <a:noFill/>
          <a:ln w="9525">
            <a:noFill/>
            <a:miter lim="800000"/>
            <a:headEnd/>
            <a:tailEnd/>
          </a:ln>
        </p:spPr>
        <p:txBody>
          <a:bodyPr>
            <a:spAutoFit/>
          </a:bodyPr>
          <a:lstStyle/>
          <a:p>
            <a:pPr algn="ctr"/>
            <a:r>
              <a:rPr lang="en-US" b="1">
                <a:latin typeface="Calibri" pitchFamily="34" charset="0"/>
              </a:rPr>
              <a:t>The area of land where all of the water that drains off of it goes into the same place.</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457200" y="274638"/>
            <a:ext cx="8229600" cy="5897562"/>
          </a:xfrm>
        </p:spPr>
        <p:txBody>
          <a:bodyPr/>
          <a:lstStyle/>
          <a:p>
            <a:pPr eaLnBrk="1" hangingPunct="1"/>
            <a:r>
              <a:rPr lang="en-US" smtClean="0">
                <a:hlinkClick r:id="rId2" action="ppaction://hlinksldjump"/>
              </a:rPr>
              <a:t>What is a Watershed?</a:t>
            </a:r>
            <a:endParaRPr lang="en-US" smtClean="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3"/>
          <p:cNvSpPr>
            <a:spLocks noGrp="1"/>
          </p:cNvSpPr>
          <p:nvPr>
            <p:ph type="ctrTitle"/>
          </p:nvPr>
        </p:nvSpPr>
        <p:spPr>
          <a:xfrm>
            <a:off x="762000" y="304800"/>
            <a:ext cx="7772400" cy="1470025"/>
          </a:xfrm>
          <a:ln>
            <a:solidFill>
              <a:schemeClr val="accent1"/>
            </a:solidFill>
          </a:ln>
        </p:spPr>
        <p:txBody>
          <a:bodyPr/>
          <a:lstStyle/>
          <a:p>
            <a:pPr eaLnBrk="1" hangingPunct="1"/>
            <a:r>
              <a:rPr lang="en-US" smtClean="0"/>
              <a:t>What am I?  </a:t>
            </a:r>
            <a:br>
              <a:rPr lang="en-US" smtClean="0"/>
            </a:br>
            <a:r>
              <a:rPr lang="en-US" smtClean="0"/>
              <a:t>500 Points</a:t>
            </a:r>
          </a:p>
        </p:txBody>
      </p:sp>
      <p:sp>
        <p:nvSpPr>
          <p:cNvPr id="11" name="Subtitle 10"/>
          <p:cNvSpPr>
            <a:spLocks noGrp="1"/>
          </p:cNvSpPr>
          <p:nvPr>
            <p:ph type="subTitle" idx="1"/>
          </p:nvPr>
        </p:nvSpPr>
        <p:spPr>
          <a:xfrm>
            <a:off x="1447800" y="5181600"/>
            <a:ext cx="6400800" cy="1371600"/>
          </a:xfrm>
        </p:spPr>
        <p:txBody>
          <a:bodyPr rtlCol="0">
            <a:normAutofit fontScale="77500" lnSpcReduction="20000"/>
          </a:bodyPr>
          <a:lstStyle/>
          <a:p>
            <a:pPr eaLnBrk="1" fontAlgn="auto" hangingPunct="1">
              <a:spcAft>
                <a:spcPts val="0"/>
              </a:spcAft>
              <a:buFont typeface="Arial" pitchFamily="34" charset="0"/>
              <a:buNone/>
              <a:defRPr/>
            </a:pPr>
            <a:r>
              <a:rPr lang="en-US" dirty="0" smtClean="0">
                <a:solidFill>
                  <a:schemeClr val="tx1"/>
                </a:solidFill>
              </a:rPr>
              <a:t>A shallow area where rocks break up the flow of water. This area is highly enriched in oxygen and has lots of small spaces for </a:t>
            </a:r>
            <a:r>
              <a:rPr lang="en-US" dirty="0" err="1" smtClean="0">
                <a:solidFill>
                  <a:schemeClr val="tx1"/>
                </a:solidFill>
              </a:rPr>
              <a:t>macroinvertebrates</a:t>
            </a:r>
            <a:r>
              <a:rPr lang="en-US" dirty="0" smtClean="0">
                <a:solidFill>
                  <a:schemeClr val="tx1"/>
                </a:solidFill>
              </a:rPr>
              <a:t> to hide in. </a:t>
            </a:r>
            <a:endParaRPr lang="en-US" dirty="0">
              <a:solidFill>
                <a:schemeClr val="tx1"/>
              </a:solidFill>
            </a:endParaRPr>
          </a:p>
        </p:txBody>
      </p:sp>
      <p:pic>
        <p:nvPicPr>
          <p:cNvPr id="13316" name="Picture 2" descr="http://www.lakecountyil.gov/Stormwater/LakeCountyWatersheds/BMPs/PublishingImages/Pool%20riffle.JPG"/>
          <p:cNvPicPr>
            <a:picLocks noChangeAspect="1" noChangeArrowheads="1"/>
          </p:cNvPicPr>
          <p:nvPr/>
        </p:nvPicPr>
        <p:blipFill>
          <a:blip r:embed="rId2"/>
          <a:srcRect/>
          <a:stretch>
            <a:fillRect/>
          </a:stretch>
        </p:blipFill>
        <p:spPr bwMode="auto">
          <a:xfrm>
            <a:off x="2209800" y="1828800"/>
            <a:ext cx="4965700" cy="32797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457200" y="274638"/>
            <a:ext cx="8229600" cy="5897562"/>
          </a:xfrm>
        </p:spPr>
        <p:txBody>
          <a:bodyPr/>
          <a:lstStyle/>
          <a:p>
            <a:pPr eaLnBrk="1" hangingPunct="1"/>
            <a:r>
              <a:rPr lang="en-US" smtClean="0">
                <a:hlinkClick r:id="rId2" action="ppaction://hlinksldjump"/>
              </a:rPr>
              <a:t>What is a Riffle?</a:t>
            </a:r>
            <a:endParaRPr lang="en-US" smtClean="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3"/>
          <p:cNvSpPr>
            <a:spLocks noGrp="1"/>
          </p:cNvSpPr>
          <p:nvPr>
            <p:ph type="ctrTitle"/>
          </p:nvPr>
        </p:nvSpPr>
        <p:spPr>
          <a:xfrm>
            <a:off x="685800" y="533400"/>
            <a:ext cx="7772400" cy="1470025"/>
          </a:xfrm>
          <a:ln>
            <a:solidFill>
              <a:schemeClr val="accent1"/>
            </a:solidFill>
          </a:ln>
        </p:spPr>
        <p:txBody>
          <a:bodyPr/>
          <a:lstStyle/>
          <a:p>
            <a:pPr eaLnBrk="1" hangingPunct="1"/>
            <a:r>
              <a:rPr lang="en-US" smtClean="0"/>
              <a:t>Anatomy</a:t>
            </a:r>
            <a:br>
              <a:rPr lang="en-US" smtClean="0"/>
            </a:br>
            <a:r>
              <a:rPr lang="en-US" smtClean="0"/>
              <a:t>100 Points</a:t>
            </a:r>
          </a:p>
        </p:txBody>
      </p:sp>
      <p:sp>
        <p:nvSpPr>
          <p:cNvPr id="15363" name="Subtitle 11"/>
          <p:cNvSpPr>
            <a:spLocks noGrp="1"/>
          </p:cNvSpPr>
          <p:nvPr>
            <p:ph type="subTitle" idx="1"/>
          </p:nvPr>
        </p:nvSpPr>
        <p:spPr>
          <a:xfrm>
            <a:off x="1447800" y="5715000"/>
            <a:ext cx="6400800" cy="838200"/>
          </a:xfrm>
        </p:spPr>
        <p:txBody>
          <a:bodyPr/>
          <a:lstStyle/>
          <a:p>
            <a:pPr eaLnBrk="1" hangingPunct="1"/>
            <a:r>
              <a:rPr lang="en-US" sz="1800" b="1" smtClean="0">
                <a:solidFill>
                  <a:schemeClr val="tx1"/>
                </a:solidFill>
              </a:rPr>
              <a:t>A pair of sensory appendages attached to the head that are usually long and thin, but tend to vary in size and shape.</a:t>
            </a:r>
          </a:p>
        </p:txBody>
      </p:sp>
      <p:pic>
        <p:nvPicPr>
          <p:cNvPr id="15364" name="Picture 2" descr="stoneantenna"/>
          <p:cNvPicPr>
            <a:picLocks noChangeAspect="1" noChangeArrowheads="1"/>
          </p:cNvPicPr>
          <p:nvPr/>
        </p:nvPicPr>
        <p:blipFill>
          <a:blip r:embed="rId2"/>
          <a:srcRect/>
          <a:stretch>
            <a:fillRect/>
          </a:stretch>
        </p:blipFill>
        <p:spPr bwMode="auto">
          <a:xfrm>
            <a:off x="1295400" y="2362200"/>
            <a:ext cx="6745288" cy="3276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3"/>
          <p:cNvSpPr>
            <a:spLocks noGrp="1"/>
          </p:cNvSpPr>
          <p:nvPr>
            <p:ph type="ctrTitle"/>
          </p:nvPr>
        </p:nvSpPr>
        <p:spPr/>
        <p:txBody>
          <a:bodyPr/>
          <a:lstStyle/>
          <a:p>
            <a:pPr eaLnBrk="1" hangingPunct="1"/>
            <a:r>
              <a:rPr lang="en-US" smtClean="0">
                <a:hlinkClick r:id="rId2" action="ppaction://hlinksldjump"/>
              </a:rPr>
              <a:t>What are antennae?</a:t>
            </a:r>
            <a:endParaRPr lang="en-US" smtClean="0"/>
          </a:p>
        </p:txBody>
      </p:sp>
      <p:sp>
        <p:nvSpPr>
          <p:cNvPr id="5" name="Subtitle 4"/>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3"/>
          <p:cNvSpPr>
            <a:spLocks noGrp="1"/>
          </p:cNvSpPr>
          <p:nvPr>
            <p:ph type="ctrTitle"/>
          </p:nvPr>
        </p:nvSpPr>
        <p:spPr>
          <a:xfrm>
            <a:off x="685800" y="457200"/>
            <a:ext cx="7772400" cy="1470025"/>
          </a:xfrm>
          <a:ln>
            <a:solidFill>
              <a:schemeClr val="accent1"/>
            </a:solidFill>
          </a:ln>
        </p:spPr>
        <p:txBody>
          <a:bodyPr/>
          <a:lstStyle/>
          <a:p>
            <a:pPr eaLnBrk="1" hangingPunct="1"/>
            <a:r>
              <a:rPr lang="en-US" smtClean="0"/>
              <a:t>Anatomy</a:t>
            </a:r>
            <a:br>
              <a:rPr lang="en-US" smtClean="0"/>
            </a:br>
            <a:r>
              <a:rPr lang="en-US" smtClean="0"/>
              <a:t>200 Points</a:t>
            </a:r>
          </a:p>
        </p:txBody>
      </p:sp>
      <p:sp>
        <p:nvSpPr>
          <p:cNvPr id="17411" name="Subtitle 11"/>
          <p:cNvSpPr>
            <a:spLocks noGrp="1"/>
          </p:cNvSpPr>
          <p:nvPr>
            <p:ph type="subTitle" idx="1"/>
          </p:nvPr>
        </p:nvSpPr>
        <p:spPr>
          <a:xfrm>
            <a:off x="1371600" y="3200400"/>
            <a:ext cx="6400800" cy="2819400"/>
          </a:xfrm>
        </p:spPr>
        <p:txBody>
          <a:bodyPr/>
          <a:lstStyle/>
          <a:p>
            <a:pPr eaLnBrk="1" hangingPunct="1"/>
            <a:r>
              <a:rPr lang="en-US" smtClean="0">
                <a:solidFill>
                  <a:schemeClr val="tx1"/>
                </a:solidFill>
              </a:rPr>
              <a:t>Structures used by many “water-breathing” macroinvertebrates to obtain oxygen underwater.  These can sometimes be clogged by too much sediment in the water.</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457200" y="274638"/>
            <a:ext cx="8229600" cy="5668962"/>
          </a:xfrm>
        </p:spPr>
        <p:txBody>
          <a:bodyPr/>
          <a:lstStyle/>
          <a:p>
            <a:pPr eaLnBrk="1" hangingPunct="1"/>
            <a:r>
              <a:rPr lang="en-US" smtClean="0">
                <a:hlinkClick r:id="rId2" action="ppaction://hlinksldjump"/>
              </a:rPr>
              <a:t>What are gills?</a:t>
            </a:r>
            <a:endParaRPr lang="en-US" smtClean="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3"/>
          <p:cNvSpPr>
            <a:spLocks noGrp="1"/>
          </p:cNvSpPr>
          <p:nvPr>
            <p:ph type="ctrTitle"/>
          </p:nvPr>
        </p:nvSpPr>
        <p:spPr>
          <a:xfrm>
            <a:off x="762000" y="304800"/>
            <a:ext cx="7772400" cy="1470025"/>
          </a:xfrm>
          <a:ln>
            <a:solidFill>
              <a:schemeClr val="accent1"/>
            </a:solidFill>
          </a:ln>
        </p:spPr>
        <p:txBody>
          <a:bodyPr/>
          <a:lstStyle/>
          <a:p>
            <a:pPr eaLnBrk="1" hangingPunct="1"/>
            <a:r>
              <a:rPr lang="en-US" smtClean="0"/>
              <a:t>Anatomy</a:t>
            </a:r>
            <a:br>
              <a:rPr lang="en-US" smtClean="0"/>
            </a:br>
            <a:r>
              <a:rPr lang="en-US" smtClean="0"/>
              <a:t>300 Points</a:t>
            </a:r>
          </a:p>
        </p:txBody>
      </p:sp>
      <p:sp>
        <p:nvSpPr>
          <p:cNvPr id="19459" name="TextBox 11"/>
          <p:cNvSpPr txBox="1">
            <a:spLocks noChangeArrowheads="1"/>
          </p:cNvSpPr>
          <p:nvPr/>
        </p:nvSpPr>
        <p:spPr bwMode="auto">
          <a:xfrm>
            <a:off x="1447800" y="5943600"/>
            <a:ext cx="6367463" cy="400050"/>
          </a:xfrm>
          <a:prstGeom prst="rect">
            <a:avLst/>
          </a:prstGeom>
          <a:noFill/>
          <a:ln w="9525">
            <a:noFill/>
            <a:miter lim="800000"/>
            <a:headEnd/>
            <a:tailEnd/>
          </a:ln>
        </p:spPr>
        <p:txBody>
          <a:bodyPr wrap="none">
            <a:spAutoFit/>
          </a:bodyPr>
          <a:lstStyle/>
          <a:p>
            <a:r>
              <a:rPr lang="en-US" sz="2000" b="1">
                <a:latin typeface="Calibri" pitchFamily="34" charset="0"/>
              </a:rPr>
              <a:t>The main section of an insect where the legs are attached.</a:t>
            </a:r>
          </a:p>
        </p:txBody>
      </p:sp>
      <p:pic>
        <p:nvPicPr>
          <p:cNvPr id="19460" name="Picture 4" descr="http://www.smithlifescience.com/SciInsectFlyingDiagram.gif"/>
          <p:cNvPicPr>
            <a:picLocks noChangeAspect="1" noChangeArrowheads="1"/>
          </p:cNvPicPr>
          <p:nvPr/>
        </p:nvPicPr>
        <p:blipFill>
          <a:blip r:embed="rId2"/>
          <a:srcRect l="12675" t="10606" r="14085"/>
          <a:stretch>
            <a:fillRect/>
          </a:stretch>
        </p:blipFill>
        <p:spPr bwMode="auto">
          <a:xfrm>
            <a:off x="2590800" y="2362200"/>
            <a:ext cx="3962400" cy="3324225"/>
          </a:xfrm>
          <a:prstGeom prst="rect">
            <a:avLst/>
          </a:prstGeom>
          <a:noFill/>
          <a:ln w="12700">
            <a:solidFill>
              <a:schemeClr val="tx1"/>
            </a:solidFill>
            <a:miter lim="800000"/>
            <a:headEnd/>
            <a:tailEnd/>
          </a:ln>
        </p:spPr>
      </p:pic>
      <p:sp>
        <p:nvSpPr>
          <p:cNvPr id="14" name="Oval 13"/>
          <p:cNvSpPr/>
          <p:nvPr/>
        </p:nvSpPr>
        <p:spPr>
          <a:xfrm>
            <a:off x="4038600" y="3657600"/>
            <a:ext cx="1143000" cy="990600"/>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3"/>
          <p:cNvSpPr>
            <a:spLocks noGrp="1"/>
          </p:cNvSpPr>
          <p:nvPr>
            <p:ph type="ctrTitle"/>
          </p:nvPr>
        </p:nvSpPr>
        <p:spPr/>
        <p:txBody>
          <a:bodyPr/>
          <a:lstStyle/>
          <a:p>
            <a:pPr eaLnBrk="1" hangingPunct="1"/>
            <a:r>
              <a:rPr lang="en-US" smtClean="0">
                <a:hlinkClick r:id="rId2" action="ppaction://hlinksldjump"/>
              </a:rPr>
              <a:t>What is a thorax?</a:t>
            </a:r>
            <a:endParaRPr lang="en-US" smtClean="0"/>
          </a:p>
        </p:txBody>
      </p:sp>
      <p:sp>
        <p:nvSpPr>
          <p:cNvPr id="5" name="Subtitle 4"/>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en-US"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3"/>
          <p:cNvSpPr>
            <a:spLocks noGrp="1"/>
          </p:cNvSpPr>
          <p:nvPr>
            <p:ph type="ctrTitle"/>
          </p:nvPr>
        </p:nvSpPr>
        <p:spPr>
          <a:xfrm>
            <a:off x="762000" y="304800"/>
            <a:ext cx="7772400" cy="1470025"/>
          </a:xfrm>
          <a:ln>
            <a:solidFill>
              <a:schemeClr val="accent1"/>
            </a:solidFill>
          </a:ln>
        </p:spPr>
        <p:txBody>
          <a:bodyPr/>
          <a:lstStyle/>
          <a:p>
            <a:pPr eaLnBrk="1" hangingPunct="1"/>
            <a:r>
              <a:rPr lang="en-US" smtClean="0"/>
              <a:t>Anatomy</a:t>
            </a:r>
            <a:br>
              <a:rPr lang="en-US" smtClean="0"/>
            </a:br>
            <a:r>
              <a:rPr lang="en-US" smtClean="0"/>
              <a:t>400 Points</a:t>
            </a:r>
          </a:p>
        </p:txBody>
      </p:sp>
      <p:pic>
        <p:nvPicPr>
          <p:cNvPr id="21507" name="Picture 2" descr="stoneabdomen">
            <a:hlinkClick r:id="rId2" action="ppaction://hlinksldjump"/>
          </p:cNvPr>
          <p:cNvPicPr>
            <a:picLocks noChangeAspect="1" noChangeArrowheads="1"/>
          </p:cNvPicPr>
          <p:nvPr/>
        </p:nvPicPr>
        <p:blipFill>
          <a:blip r:embed="rId3"/>
          <a:srcRect/>
          <a:stretch>
            <a:fillRect/>
          </a:stretch>
        </p:blipFill>
        <p:spPr bwMode="auto">
          <a:xfrm>
            <a:off x="2133600" y="2133600"/>
            <a:ext cx="4800600" cy="2332038"/>
          </a:xfrm>
          <a:prstGeom prst="rect">
            <a:avLst/>
          </a:prstGeom>
          <a:noFill/>
          <a:ln w="9525">
            <a:noFill/>
            <a:miter lim="800000"/>
            <a:headEnd/>
            <a:tailEnd/>
          </a:ln>
        </p:spPr>
      </p:pic>
      <p:sp>
        <p:nvSpPr>
          <p:cNvPr id="21508" name="TextBox 10"/>
          <p:cNvSpPr txBox="1">
            <a:spLocks noChangeArrowheads="1"/>
          </p:cNvSpPr>
          <p:nvPr/>
        </p:nvSpPr>
        <p:spPr bwMode="auto">
          <a:xfrm>
            <a:off x="1828800" y="5105400"/>
            <a:ext cx="5921375" cy="646113"/>
          </a:xfrm>
          <a:prstGeom prst="rect">
            <a:avLst/>
          </a:prstGeom>
          <a:noFill/>
          <a:ln w="9525">
            <a:noFill/>
            <a:miter lim="800000"/>
            <a:headEnd/>
            <a:tailEnd/>
          </a:ln>
        </p:spPr>
        <p:txBody>
          <a:bodyPr wrap="none">
            <a:spAutoFit/>
          </a:bodyPr>
          <a:lstStyle/>
          <a:p>
            <a:r>
              <a:rPr lang="en-US" b="1">
                <a:latin typeface="Calibri" pitchFamily="34" charset="0"/>
              </a:rPr>
              <a:t>The rear segment of an insect; the reproductive organs are </a:t>
            </a:r>
          </a:p>
          <a:p>
            <a:r>
              <a:rPr lang="en-US" b="1">
                <a:latin typeface="Calibri" pitchFamily="34" charset="0"/>
              </a:rPr>
              <a:t>located here and there may be tails attached to this section.</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457200" y="274638"/>
            <a:ext cx="8229600" cy="5668962"/>
          </a:xfrm>
        </p:spPr>
        <p:txBody>
          <a:bodyPr/>
          <a:lstStyle/>
          <a:p>
            <a:pPr eaLnBrk="1" hangingPunct="1"/>
            <a:r>
              <a:rPr lang="en-US" smtClean="0">
                <a:hlinkClick r:id="rId2" action="ppaction://hlinksldjump"/>
              </a:rPr>
              <a:t>What is the abdomen?</a:t>
            </a:r>
            <a:endParaRPr lang="en-US"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3"/>
          <p:cNvSpPr>
            <a:spLocks noGrp="1"/>
          </p:cNvSpPr>
          <p:nvPr>
            <p:ph type="ctrTitle"/>
          </p:nvPr>
        </p:nvSpPr>
        <p:spPr>
          <a:xfrm>
            <a:off x="762000" y="304800"/>
            <a:ext cx="7772400" cy="1470025"/>
          </a:xfrm>
          <a:ln>
            <a:solidFill>
              <a:schemeClr val="accent1"/>
            </a:solidFill>
          </a:ln>
        </p:spPr>
        <p:txBody>
          <a:bodyPr/>
          <a:lstStyle/>
          <a:p>
            <a:pPr eaLnBrk="1" hangingPunct="1"/>
            <a:r>
              <a:rPr lang="en-US" smtClean="0"/>
              <a:t>Anatomy</a:t>
            </a:r>
            <a:br>
              <a:rPr lang="en-US" smtClean="0"/>
            </a:br>
            <a:r>
              <a:rPr lang="en-US" smtClean="0"/>
              <a:t>500 Points</a:t>
            </a:r>
          </a:p>
        </p:txBody>
      </p:sp>
      <p:pic>
        <p:nvPicPr>
          <p:cNvPr id="23555" name="Picture 2" descr="File:Wasp pho.jpg">
            <a:hlinkClick r:id="rId2" action="ppaction://hlinksldjump"/>
          </p:cNvPr>
          <p:cNvPicPr>
            <a:picLocks noChangeAspect="1" noChangeArrowheads="1"/>
          </p:cNvPicPr>
          <p:nvPr/>
        </p:nvPicPr>
        <p:blipFill>
          <a:blip r:embed="rId3"/>
          <a:srcRect/>
          <a:stretch>
            <a:fillRect/>
          </a:stretch>
        </p:blipFill>
        <p:spPr bwMode="auto">
          <a:xfrm>
            <a:off x="1676400" y="1905000"/>
            <a:ext cx="5867400" cy="4187825"/>
          </a:xfrm>
          <a:prstGeom prst="rect">
            <a:avLst/>
          </a:prstGeom>
          <a:noFill/>
          <a:ln w="9525">
            <a:noFill/>
            <a:miter lim="800000"/>
            <a:headEnd/>
            <a:tailEnd/>
          </a:ln>
        </p:spPr>
      </p:pic>
      <p:sp>
        <p:nvSpPr>
          <p:cNvPr id="23556" name="TextBox 11"/>
          <p:cNvSpPr txBox="1">
            <a:spLocks noChangeArrowheads="1"/>
          </p:cNvSpPr>
          <p:nvPr/>
        </p:nvSpPr>
        <p:spPr bwMode="auto">
          <a:xfrm>
            <a:off x="1524000" y="6172200"/>
            <a:ext cx="6199188" cy="369888"/>
          </a:xfrm>
          <a:prstGeom prst="rect">
            <a:avLst/>
          </a:prstGeom>
          <a:noFill/>
          <a:ln w="9525">
            <a:noFill/>
            <a:miter lim="800000"/>
            <a:headEnd/>
            <a:tailEnd/>
          </a:ln>
        </p:spPr>
        <p:txBody>
          <a:bodyPr wrap="none">
            <a:spAutoFit/>
          </a:bodyPr>
          <a:lstStyle/>
          <a:p>
            <a:r>
              <a:rPr lang="en-US" b="1">
                <a:latin typeface="Calibri" pitchFamily="34" charset="0"/>
              </a:rPr>
              <a:t>A pair of mouthparts used for biting, cutting, and holding food.</a:t>
            </a:r>
          </a:p>
        </p:txBody>
      </p:sp>
      <p:sp>
        <p:nvSpPr>
          <p:cNvPr id="13" name="Down Arrow 12"/>
          <p:cNvSpPr/>
          <p:nvPr/>
        </p:nvSpPr>
        <p:spPr>
          <a:xfrm rot="13975538">
            <a:off x="3413125" y="4603750"/>
            <a:ext cx="457200" cy="11430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4" name="Down Arrow 13"/>
          <p:cNvSpPr/>
          <p:nvPr/>
        </p:nvSpPr>
        <p:spPr>
          <a:xfrm rot="6948669">
            <a:off x="5033963" y="4606925"/>
            <a:ext cx="457200" cy="11430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457200" y="274638"/>
            <a:ext cx="8229600" cy="5287962"/>
          </a:xfrm>
        </p:spPr>
        <p:txBody>
          <a:bodyPr/>
          <a:lstStyle/>
          <a:p>
            <a:pPr eaLnBrk="1" hangingPunct="1"/>
            <a:r>
              <a:rPr lang="en-US" smtClean="0">
                <a:hlinkClick r:id="rId2" action="ppaction://hlinksldjump"/>
              </a:rPr>
              <a:t>What are mandibles?</a:t>
            </a:r>
            <a:endParaRPr lang="en-US" smtClean="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ln>
            <a:solidFill>
              <a:schemeClr val="accent1"/>
            </a:solidFill>
          </a:ln>
        </p:spPr>
        <p:txBody>
          <a:bodyPr/>
          <a:lstStyle/>
          <a:p>
            <a:pPr eaLnBrk="1" hangingPunct="1"/>
            <a:r>
              <a:rPr lang="en-US" smtClean="0"/>
              <a:t>Scientific Names</a:t>
            </a:r>
            <a:br>
              <a:rPr lang="en-US" smtClean="0"/>
            </a:br>
            <a:r>
              <a:rPr lang="en-US" smtClean="0"/>
              <a:t>100 Points</a:t>
            </a:r>
          </a:p>
        </p:txBody>
      </p:sp>
      <p:sp>
        <p:nvSpPr>
          <p:cNvPr id="25603" name="Content Placeholder 2"/>
          <p:cNvSpPr>
            <a:spLocks noGrp="1"/>
          </p:cNvSpPr>
          <p:nvPr>
            <p:ph idx="1"/>
          </p:nvPr>
        </p:nvSpPr>
        <p:spPr>
          <a:xfrm>
            <a:off x="457200" y="2667000"/>
            <a:ext cx="8229600" cy="3459163"/>
          </a:xfrm>
        </p:spPr>
        <p:txBody>
          <a:bodyPr/>
          <a:lstStyle/>
          <a:p>
            <a:pPr algn="ctr" eaLnBrk="1" hangingPunct="1">
              <a:buFont typeface="Arial" charset="0"/>
              <a:buNone/>
            </a:pPr>
            <a:r>
              <a:rPr lang="en-US" sz="4400" smtClean="0"/>
              <a:t>A common name for Ephemeroptera</a:t>
            </a:r>
          </a:p>
          <a:p>
            <a:pPr algn="ctr" eaLnBrk="1" hangingPunct="1">
              <a:buFont typeface="Arial" charset="0"/>
              <a:buNone/>
            </a:pPr>
            <a:endParaRPr lang="en-US" sz="4400" smtClean="0"/>
          </a:p>
          <a:p>
            <a:pPr algn="ctr" eaLnBrk="1" hangingPunct="1">
              <a:buFont typeface="Arial" charset="0"/>
              <a:buNone/>
            </a:pPr>
            <a:r>
              <a:rPr lang="en-US" sz="2400" smtClean="0"/>
              <a:t>Hint – Next Slide</a:t>
            </a:r>
          </a:p>
          <a:p>
            <a:pPr eaLnBrk="1" hangingPunct="1"/>
            <a:endParaRPr lang="en-US" sz="4400"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Content Placeholder 3" descr="mayfly larvae.bmp"/>
          <p:cNvPicPr>
            <a:picLocks noGrp="1" noChangeAspect="1"/>
          </p:cNvPicPr>
          <p:nvPr>
            <p:ph idx="1"/>
          </p:nvPr>
        </p:nvPicPr>
        <p:blipFill>
          <a:blip r:embed="rId2"/>
          <a:srcRect/>
          <a:stretch>
            <a:fillRect/>
          </a:stretch>
        </p:blipFill>
        <p:spPr>
          <a:xfrm>
            <a:off x="762000" y="990600"/>
            <a:ext cx="2087563" cy="4525963"/>
          </a:xfrm>
        </p:spPr>
      </p:pic>
      <p:pic>
        <p:nvPicPr>
          <p:cNvPr id="26627" name="Picture 5" descr="mayfly adult2.jpg"/>
          <p:cNvPicPr>
            <a:picLocks noChangeAspect="1"/>
          </p:cNvPicPr>
          <p:nvPr/>
        </p:nvPicPr>
        <p:blipFill>
          <a:blip r:embed="rId3"/>
          <a:srcRect/>
          <a:stretch>
            <a:fillRect/>
          </a:stretch>
        </p:blipFill>
        <p:spPr bwMode="auto">
          <a:xfrm>
            <a:off x="6248400" y="1066800"/>
            <a:ext cx="2201863" cy="4619625"/>
          </a:xfrm>
          <a:prstGeom prst="rect">
            <a:avLst/>
          </a:prstGeom>
          <a:noFill/>
          <a:ln w="9525">
            <a:noFill/>
            <a:miter lim="800000"/>
            <a:headEnd/>
            <a:tailEnd/>
          </a:ln>
        </p:spPr>
      </p:pic>
      <p:pic>
        <p:nvPicPr>
          <p:cNvPr id="26628" name="Picture 7" descr="may_03.bmp"/>
          <p:cNvPicPr>
            <a:picLocks noChangeAspect="1"/>
          </p:cNvPicPr>
          <p:nvPr/>
        </p:nvPicPr>
        <p:blipFill>
          <a:blip r:embed="rId4"/>
          <a:srcRect/>
          <a:stretch>
            <a:fillRect/>
          </a:stretch>
        </p:blipFill>
        <p:spPr bwMode="auto">
          <a:xfrm>
            <a:off x="3200400" y="1752600"/>
            <a:ext cx="2373313" cy="30654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a:xfrm>
            <a:off x="533400" y="838200"/>
            <a:ext cx="8229600" cy="4800600"/>
          </a:xfrm>
        </p:spPr>
        <p:txBody>
          <a:bodyPr/>
          <a:lstStyle/>
          <a:p>
            <a:pPr eaLnBrk="1" hangingPunct="1"/>
            <a:r>
              <a:rPr lang="en-US" smtClean="0">
                <a:hlinkClick r:id="rId2" action="ppaction://hlinksldjump"/>
              </a:rPr>
              <a:t>What is Mayfly?</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a:ln>
            <a:solidFill>
              <a:schemeClr val="accent1"/>
            </a:solidFill>
          </a:ln>
        </p:spPr>
        <p:txBody>
          <a:bodyPr/>
          <a:lstStyle/>
          <a:p>
            <a:pPr eaLnBrk="1" hangingPunct="1"/>
            <a:r>
              <a:rPr lang="en-US" smtClean="0"/>
              <a:t>Scientific Names</a:t>
            </a:r>
            <a:br>
              <a:rPr lang="en-US" smtClean="0"/>
            </a:br>
            <a:r>
              <a:rPr lang="en-US" smtClean="0"/>
              <a:t>200 Points</a:t>
            </a:r>
          </a:p>
        </p:txBody>
      </p:sp>
      <p:sp>
        <p:nvSpPr>
          <p:cNvPr id="28675" name="Content Placeholder 2"/>
          <p:cNvSpPr>
            <a:spLocks noGrp="1"/>
          </p:cNvSpPr>
          <p:nvPr>
            <p:ph idx="1"/>
          </p:nvPr>
        </p:nvSpPr>
        <p:spPr>
          <a:xfrm>
            <a:off x="457200" y="2667000"/>
            <a:ext cx="8229600" cy="3459163"/>
          </a:xfrm>
        </p:spPr>
        <p:txBody>
          <a:bodyPr/>
          <a:lstStyle/>
          <a:p>
            <a:pPr algn="ctr" eaLnBrk="1" hangingPunct="1">
              <a:buFont typeface="Arial" charset="0"/>
              <a:buNone/>
            </a:pPr>
            <a:endParaRPr lang="en-US" sz="4400" smtClean="0"/>
          </a:p>
          <a:p>
            <a:pPr algn="ctr" eaLnBrk="1" hangingPunct="1">
              <a:buFont typeface="Arial" charset="0"/>
              <a:buNone/>
            </a:pPr>
            <a:r>
              <a:rPr lang="en-US" sz="4400" smtClean="0"/>
              <a:t>A common name for Tricoptera</a:t>
            </a:r>
          </a:p>
          <a:p>
            <a:pPr algn="ctr" eaLnBrk="1" hangingPunct="1">
              <a:buFont typeface="Arial" charset="0"/>
              <a:buNone/>
            </a:pPr>
            <a:endParaRPr lang="en-US" sz="4400" smtClean="0"/>
          </a:p>
          <a:p>
            <a:pPr algn="ctr" eaLnBrk="1" hangingPunct="1">
              <a:buFont typeface="Arial" charset="0"/>
              <a:buNone/>
            </a:pPr>
            <a:r>
              <a:rPr lang="en-US" sz="2400" smtClean="0"/>
              <a:t>Hint – Next Slide</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pPr eaLnBrk="1" hangingPunct="1"/>
            <a:endParaRPr lang="en-US" smtClean="0"/>
          </a:p>
        </p:txBody>
      </p:sp>
      <p:pic>
        <p:nvPicPr>
          <p:cNvPr id="29699" name="Content Placeholder 3" descr="caddisfly adult.jpg"/>
          <p:cNvPicPr>
            <a:picLocks noGrp="1" noChangeAspect="1"/>
          </p:cNvPicPr>
          <p:nvPr>
            <p:ph idx="1"/>
          </p:nvPr>
        </p:nvPicPr>
        <p:blipFill>
          <a:blip r:embed="rId2"/>
          <a:srcRect/>
          <a:stretch>
            <a:fillRect/>
          </a:stretch>
        </p:blipFill>
        <p:spPr>
          <a:xfrm>
            <a:off x="609600" y="609600"/>
            <a:ext cx="8305800" cy="5387975"/>
          </a:xfrm>
        </p:spPr>
      </p:pic>
      <p:pic>
        <p:nvPicPr>
          <p:cNvPr id="29700" name="Picture 5" descr="jewelry.bmp"/>
          <p:cNvPicPr>
            <a:picLocks noChangeAspect="1"/>
          </p:cNvPicPr>
          <p:nvPr/>
        </p:nvPicPr>
        <p:blipFill>
          <a:blip r:embed="rId3"/>
          <a:srcRect/>
          <a:stretch>
            <a:fillRect/>
          </a:stretch>
        </p:blipFill>
        <p:spPr bwMode="auto">
          <a:xfrm>
            <a:off x="838200" y="5181600"/>
            <a:ext cx="3810000" cy="13620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a:xfrm>
            <a:off x="457200" y="2895600"/>
            <a:ext cx="8229600" cy="1143000"/>
          </a:xfrm>
        </p:spPr>
        <p:txBody>
          <a:bodyPr/>
          <a:lstStyle/>
          <a:p>
            <a:pPr eaLnBrk="1" hangingPunct="1"/>
            <a:r>
              <a:rPr lang="en-US" smtClean="0">
                <a:hlinkClick r:id="rId2" action="ppaction://hlinksldjump"/>
              </a:rPr>
              <a:t>What is Caddisfly?</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ln>
            <a:solidFill>
              <a:schemeClr val="accent1"/>
            </a:solidFill>
          </a:ln>
        </p:spPr>
        <p:txBody>
          <a:bodyPr/>
          <a:lstStyle/>
          <a:p>
            <a:pPr eaLnBrk="1" hangingPunct="1"/>
            <a:r>
              <a:rPr lang="en-US" smtClean="0"/>
              <a:t>Scientific Names</a:t>
            </a:r>
            <a:br>
              <a:rPr lang="en-US" smtClean="0"/>
            </a:br>
            <a:r>
              <a:rPr lang="en-US" smtClean="0"/>
              <a:t>300 Points</a:t>
            </a:r>
          </a:p>
        </p:txBody>
      </p:sp>
      <p:sp>
        <p:nvSpPr>
          <p:cNvPr id="31747" name="Content Placeholder 2"/>
          <p:cNvSpPr>
            <a:spLocks noGrp="1"/>
          </p:cNvSpPr>
          <p:nvPr>
            <p:ph idx="1"/>
          </p:nvPr>
        </p:nvSpPr>
        <p:spPr>
          <a:xfrm>
            <a:off x="457200" y="2971800"/>
            <a:ext cx="8229600" cy="3154363"/>
          </a:xfrm>
        </p:spPr>
        <p:txBody>
          <a:bodyPr/>
          <a:lstStyle/>
          <a:p>
            <a:pPr algn="ctr" eaLnBrk="1" hangingPunct="1">
              <a:buFont typeface="Arial" charset="0"/>
              <a:buNone/>
            </a:pPr>
            <a:r>
              <a:rPr lang="en-US" sz="4400" smtClean="0"/>
              <a:t>A common name for Plecoptera</a:t>
            </a:r>
          </a:p>
          <a:p>
            <a:pPr algn="ctr" eaLnBrk="1" hangingPunct="1">
              <a:buFont typeface="Arial" charset="0"/>
              <a:buNone/>
            </a:pPr>
            <a:endParaRPr lang="en-US" sz="4400" smtClean="0"/>
          </a:p>
          <a:p>
            <a:pPr algn="ctr" eaLnBrk="1" hangingPunct="1">
              <a:buFont typeface="Arial" charset="0"/>
              <a:buNone/>
            </a:pPr>
            <a:r>
              <a:rPr lang="en-US" sz="2400" smtClean="0"/>
              <a:t>Hint – Next Slide</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Content Placeholder 3" descr="Stonefly Adult.jpg"/>
          <p:cNvPicPr>
            <a:picLocks noGrp="1" noChangeAspect="1"/>
          </p:cNvPicPr>
          <p:nvPr>
            <p:ph idx="1"/>
          </p:nvPr>
        </p:nvPicPr>
        <p:blipFill>
          <a:blip r:embed="rId2"/>
          <a:srcRect/>
          <a:stretch>
            <a:fillRect/>
          </a:stretch>
        </p:blipFill>
        <p:spPr>
          <a:xfrm>
            <a:off x="0" y="2332038"/>
            <a:ext cx="6780213" cy="4525962"/>
          </a:xfrm>
        </p:spPr>
      </p:pic>
      <p:pic>
        <p:nvPicPr>
          <p:cNvPr id="32771" name="Picture 4" descr="Stonefly Larvae.jpg"/>
          <p:cNvPicPr>
            <a:picLocks noChangeAspect="1"/>
          </p:cNvPicPr>
          <p:nvPr/>
        </p:nvPicPr>
        <p:blipFill>
          <a:blip r:embed="rId3"/>
          <a:srcRect/>
          <a:stretch>
            <a:fillRect/>
          </a:stretch>
        </p:blipFill>
        <p:spPr bwMode="auto">
          <a:xfrm>
            <a:off x="4191000" y="0"/>
            <a:ext cx="4953000" cy="3294063"/>
          </a:xfrm>
          <a:prstGeom prst="rect">
            <a:avLst/>
          </a:prstGeom>
          <a:noFill/>
          <a:ln w="9525">
            <a:noFill/>
            <a:miter lim="800000"/>
            <a:headEnd/>
            <a:tailEnd/>
          </a:ln>
        </p:spPr>
      </p:pic>
      <p:pic>
        <p:nvPicPr>
          <p:cNvPr id="32772" name="Picture 5" descr="gravestone.jpg"/>
          <p:cNvPicPr>
            <a:picLocks noChangeAspect="1"/>
          </p:cNvPicPr>
          <p:nvPr/>
        </p:nvPicPr>
        <p:blipFill>
          <a:blip r:embed="rId4"/>
          <a:srcRect/>
          <a:stretch>
            <a:fillRect/>
          </a:stretch>
        </p:blipFill>
        <p:spPr bwMode="auto">
          <a:xfrm>
            <a:off x="381000" y="228600"/>
            <a:ext cx="2297113" cy="2667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457200" y="2514600"/>
            <a:ext cx="8229600" cy="1143000"/>
          </a:xfrm>
        </p:spPr>
        <p:txBody>
          <a:bodyPr/>
          <a:lstStyle/>
          <a:p>
            <a:pPr eaLnBrk="1" hangingPunct="1"/>
            <a:r>
              <a:rPr lang="en-US" smtClean="0">
                <a:hlinkClick r:id="rId2" action="ppaction://hlinksldjump"/>
              </a:rPr>
              <a:t>What is Stonefly?</a:t>
            </a:r>
            <a:endParaRPr lang="en-US" smtClean="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ln>
            <a:solidFill>
              <a:schemeClr val="accent1"/>
            </a:solidFill>
          </a:ln>
        </p:spPr>
        <p:txBody>
          <a:bodyPr/>
          <a:lstStyle/>
          <a:p>
            <a:pPr eaLnBrk="1" hangingPunct="1"/>
            <a:r>
              <a:rPr lang="en-US" smtClean="0"/>
              <a:t>Scientific Names</a:t>
            </a:r>
            <a:br>
              <a:rPr lang="en-US" smtClean="0"/>
            </a:br>
            <a:r>
              <a:rPr lang="en-US" smtClean="0"/>
              <a:t>400 Points</a:t>
            </a:r>
          </a:p>
        </p:txBody>
      </p:sp>
      <p:sp>
        <p:nvSpPr>
          <p:cNvPr id="34819" name="Content Placeholder 2"/>
          <p:cNvSpPr>
            <a:spLocks noGrp="1"/>
          </p:cNvSpPr>
          <p:nvPr>
            <p:ph idx="1"/>
          </p:nvPr>
        </p:nvSpPr>
        <p:spPr>
          <a:xfrm>
            <a:off x="457200" y="2667000"/>
            <a:ext cx="8229600" cy="3459163"/>
          </a:xfrm>
        </p:spPr>
        <p:txBody>
          <a:bodyPr/>
          <a:lstStyle/>
          <a:p>
            <a:pPr algn="ctr" eaLnBrk="1" hangingPunct="1">
              <a:buFont typeface="Arial" charset="0"/>
              <a:buNone/>
            </a:pPr>
            <a:r>
              <a:rPr lang="en-US" sz="4400" smtClean="0"/>
              <a:t>A common name for Odonata</a:t>
            </a:r>
          </a:p>
          <a:p>
            <a:pPr algn="ctr" eaLnBrk="1" hangingPunct="1">
              <a:buFont typeface="Arial" charset="0"/>
              <a:buNone/>
            </a:pPr>
            <a:endParaRPr lang="en-US" sz="4400" smtClean="0"/>
          </a:p>
          <a:p>
            <a:pPr algn="ctr" eaLnBrk="1" hangingPunct="1">
              <a:buFont typeface="Arial" charset="0"/>
              <a:buNone/>
            </a:pPr>
            <a:r>
              <a:rPr lang="en-US" sz="2400" smtClean="0"/>
              <a:t>Hint – Next Slide</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Content Placeholder 3" descr="Dragonfly Labium.jpg"/>
          <p:cNvPicPr>
            <a:picLocks noGrp="1" noChangeAspect="1"/>
          </p:cNvPicPr>
          <p:nvPr>
            <p:ph idx="1"/>
          </p:nvPr>
        </p:nvPicPr>
        <p:blipFill>
          <a:blip r:embed="rId2"/>
          <a:srcRect/>
          <a:stretch>
            <a:fillRect/>
          </a:stretch>
        </p:blipFill>
        <p:spPr>
          <a:xfrm>
            <a:off x="304800" y="4052888"/>
            <a:ext cx="4191000" cy="2805112"/>
          </a:xfrm>
        </p:spPr>
      </p:pic>
      <p:pic>
        <p:nvPicPr>
          <p:cNvPr id="35843" name="Picture 4" descr="Dragonfly (odonata) larvae.jpg"/>
          <p:cNvPicPr>
            <a:picLocks noChangeAspect="1"/>
          </p:cNvPicPr>
          <p:nvPr/>
        </p:nvPicPr>
        <p:blipFill>
          <a:blip r:embed="rId3"/>
          <a:srcRect/>
          <a:stretch>
            <a:fillRect/>
          </a:stretch>
        </p:blipFill>
        <p:spPr bwMode="auto">
          <a:xfrm>
            <a:off x="4876800" y="4038600"/>
            <a:ext cx="4038600" cy="2819400"/>
          </a:xfrm>
          <a:prstGeom prst="rect">
            <a:avLst/>
          </a:prstGeom>
          <a:noFill/>
          <a:ln w="9525">
            <a:noFill/>
            <a:miter lim="800000"/>
            <a:headEnd/>
            <a:tailEnd/>
          </a:ln>
        </p:spPr>
      </p:pic>
      <p:pic>
        <p:nvPicPr>
          <p:cNvPr id="35844" name="Picture 5" descr="damselfly larvae with labium.jpg"/>
          <p:cNvPicPr>
            <a:picLocks noChangeAspect="1"/>
          </p:cNvPicPr>
          <p:nvPr/>
        </p:nvPicPr>
        <p:blipFill>
          <a:blip r:embed="rId4"/>
          <a:srcRect/>
          <a:stretch>
            <a:fillRect/>
          </a:stretch>
        </p:blipFill>
        <p:spPr bwMode="auto">
          <a:xfrm>
            <a:off x="2514600" y="1066800"/>
            <a:ext cx="6248400" cy="2779713"/>
          </a:xfrm>
          <a:prstGeom prst="rect">
            <a:avLst/>
          </a:prstGeom>
          <a:noFill/>
          <a:ln w="9525">
            <a:noFill/>
            <a:miter lim="800000"/>
            <a:headEnd/>
            <a:tailEnd/>
          </a:ln>
        </p:spPr>
      </p:pic>
      <p:pic>
        <p:nvPicPr>
          <p:cNvPr id="35845" name="Picture 6" descr="green-dragon.jpg"/>
          <p:cNvPicPr>
            <a:picLocks noChangeAspect="1"/>
          </p:cNvPicPr>
          <p:nvPr/>
        </p:nvPicPr>
        <p:blipFill>
          <a:blip r:embed="rId5"/>
          <a:srcRect/>
          <a:stretch>
            <a:fillRect/>
          </a:stretch>
        </p:blipFill>
        <p:spPr bwMode="auto">
          <a:xfrm>
            <a:off x="0" y="0"/>
            <a:ext cx="2463800" cy="21685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a:xfrm>
            <a:off x="457200" y="3124200"/>
            <a:ext cx="8229600" cy="1143000"/>
          </a:xfrm>
        </p:spPr>
        <p:txBody>
          <a:bodyPr/>
          <a:lstStyle/>
          <a:p>
            <a:pPr eaLnBrk="1" hangingPunct="1"/>
            <a:r>
              <a:rPr lang="en-US" smtClean="0">
                <a:hlinkClick r:id="rId2" action="ppaction://hlinksldjump"/>
              </a:rPr>
              <a:t>What is Dragonfly or Damselfly?</a:t>
            </a:r>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accent1"/>
            </a:solidFill>
          </a:ln>
        </p:spPr>
        <p:txBody>
          <a:bodyPr rtlCol="0">
            <a:normAutofit fontScale="90000"/>
          </a:bodyPr>
          <a:lstStyle/>
          <a:p>
            <a:pPr eaLnBrk="1" fontAlgn="auto" hangingPunct="1">
              <a:spcAft>
                <a:spcPts val="0"/>
              </a:spcAft>
              <a:defRPr/>
            </a:pPr>
            <a:r>
              <a:rPr lang="en-US" dirty="0" smtClean="0"/>
              <a:t>Scientific Names</a:t>
            </a:r>
            <a:br>
              <a:rPr lang="en-US" dirty="0" smtClean="0"/>
            </a:br>
            <a:r>
              <a:rPr lang="en-US" dirty="0" smtClean="0"/>
              <a:t>500 Points</a:t>
            </a:r>
            <a:endParaRPr lang="en-US" dirty="0"/>
          </a:p>
        </p:txBody>
      </p:sp>
      <p:sp>
        <p:nvSpPr>
          <p:cNvPr id="37891" name="Content Placeholder 2"/>
          <p:cNvSpPr>
            <a:spLocks noGrp="1"/>
          </p:cNvSpPr>
          <p:nvPr>
            <p:ph idx="1"/>
          </p:nvPr>
        </p:nvSpPr>
        <p:spPr>
          <a:xfrm>
            <a:off x="457200" y="2667000"/>
            <a:ext cx="8229600" cy="3459163"/>
          </a:xfrm>
        </p:spPr>
        <p:txBody>
          <a:bodyPr/>
          <a:lstStyle/>
          <a:p>
            <a:pPr algn="ctr" eaLnBrk="1" hangingPunct="1">
              <a:buFont typeface="Arial" charset="0"/>
              <a:buNone/>
            </a:pPr>
            <a:r>
              <a:rPr lang="en-US" sz="4400" smtClean="0"/>
              <a:t>A common name for Hemiptera</a:t>
            </a:r>
          </a:p>
          <a:p>
            <a:pPr algn="ctr" eaLnBrk="1" hangingPunct="1">
              <a:buFont typeface="Arial" charset="0"/>
              <a:buNone/>
            </a:pPr>
            <a:endParaRPr lang="en-US" sz="4400" smtClean="0"/>
          </a:p>
          <a:p>
            <a:pPr algn="ctr" eaLnBrk="1" hangingPunct="1">
              <a:buFont typeface="Arial" charset="0"/>
              <a:buNone/>
            </a:pPr>
            <a:r>
              <a:rPr lang="en-US" sz="2400" smtClean="0"/>
              <a:t>Hint – Next Slide</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Content Placeholder 3" descr="Hemiptera adult.jpg"/>
          <p:cNvPicPr>
            <a:picLocks noGrp="1" noChangeAspect="1"/>
          </p:cNvPicPr>
          <p:nvPr>
            <p:ph idx="1"/>
          </p:nvPr>
        </p:nvPicPr>
        <p:blipFill>
          <a:blip r:embed="rId2"/>
          <a:srcRect/>
          <a:stretch>
            <a:fillRect/>
          </a:stretch>
        </p:blipFill>
        <p:spPr>
          <a:xfrm>
            <a:off x="1524000" y="2332038"/>
            <a:ext cx="6210300" cy="4525962"/>
          </a:xfrm>
        </p:spPr>
      </p:pic>
      <p:pic>
        <p:nvPicPr>
          <p:cNvPr id="38915" name="Picture 4" descr="Hemiptera Adult mating.jpg"/>
          <p:cNvPicPr>
            <a:picLocks noChangeAspect="1"/>
          </p:cNvPicPr>
          <p:nvPr/>
        </p:nvPicPr>
        <p:blipFill>
          <a:blip r:embed="rId3"/>
          <a:srcRect/>
          <a:stretch>
            <a:fillRect/>
          </a:stretch>
        </p:blipFill>
        <p:spPr bwMode="auto">
          <a:xfrm>
            <a:off x="0" y="0"/>
            <a:ext cx="3073400" cy="2562225"/>
          </a:xfrm>
          <a:prstGeom prst="rect">
            <a:avLst/>
          </a:prstGeom>
          <a:noFill/>
          <a:ln w="9525">
            <a:noFill/>
            <a:miter lim="800000"/>
            <a:headEnd/>
            <a:tailEnd/>
          </a:ln>
        </p:spPr>
      </p:pic>
      <p:pic>
        <p:nvPicPr>
          <p:cNvPr id="38916" name="Picture 5" descr="Hemiptera_beetle.jpg"/>
          <p:cNvPicPr>
            <a:picLocks noChangeAspect="1"/>
          </p:cNvPicPr>
          <p:nvPr/>
        </p:nvPicPr>
        <p:blipFill>
          <a:blip r:embed="rId4"/>
          <a:srcRect/>
          <a:stretch>
            <a:fillRect/>
          </a:stretch>
        </p:blipFill>
        <p:spPr bwMode="auto">
          <a:xfrm>
            <a:off x="5016500" y="0"/>
            <a:ext cx="4127500" cy="2514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819400"/>
            <a:ext cx="8229600" cy="1143000"/>
          </a:xfrm>
        </p:spPr>
        <p:txBody>
          <a:bodyPr rtlCol="0">
            <a:normAutofit fontScale="90000"/>
          </a:bodyPr>
          <a:lstStyle/>
          <a:p>
            <a:pPr eaLnBrk="1" fontAlgn="auto" hangingPunct="1">
              <a:spcAft>
                <a:spcPts val="0"/>
              </a:spcAft>
              <a:defRPr/>
            </a:pPr>
            <a:r>
              <a:rPr lang="en-US" dirty="0" smtClean="0">
                <a:hlinkClick r:id="rId2" action="ppaction://hlinksldjump"/>
              </a:rPr>
              <a:t>What is True Bug, Aphid, Cicada, or Leafhopper?</a:t>
            </a:r>
            <a:endParaRPr lang="en-US"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accent1"/>
            </a:solidFill>
          </a:ln>
        </p:spPr>
        <p:txBody>
          <a:bodyPr rtlCol="0">
            <a:normAutofit fontScale="90000"/>
          </a:bodyPr>
          <a:lstStyle/>
          <a:p>
            <a:pPr eaLnBrk="1" fontAlgn="auto" hangingPunct="1">
              <a:spcAft>
                <a:spcPts val="0"/>
              </a:spcAft>
              <a:defRPr/>
            </a:pPr>
            <a:r>
              <a:rPr lang="en-US" dirty="0" smtClean="0"/>
              <a:t>Data</a:t>
            </a:r>
            <a:br>
              <a:rPr lang="en-US" dirty="0" smtClean="0"/>
            </a:br>
            <a:r>
              <a:rPr lang="en-US" dirty="0" smtClean="0"/>
              <a:t>100 Points</a:t>
            </a:r>
            <a:endParaRPr lang="en-US" dirty="0"/>
          </a:p>
        </p:txBody>
      </p:sp>
      <p:sp>
        <p:nvSpPr>
          <p:cNvPr id="40963" name="Content Placeholder 2"/>
          <p:cNvSpPr>
            <a:spLocks noGrp="1"/>
          </p:cNvSpPr>
          <p:nvPr>
            <p:ph idx="1"/>
          </p:nvPr>
        </p:nvSpPr>
        <p:spPr>
          <a:xfrm>
            <a:off x="457200" y="1905000"/>
            <a:ext cx="8229600" cy="4221163"/>
          </a:xfrm>
        </p:spPr>
        <p:txBody>
          <a:bodyPr/>
          <a:lstStyle/>
          <a:p>
            <a:pPr algn="ctr" eaLnBrk="1" hangingPunct="1">
              <a:buFont typeface="Arial" charset="0"/>
              <a:buNone/>
            </a:pPr>
            <a:endParaRPr lang="en-US" sz="4400" smtClean="0"/>
          </a:p>
          <a:p>
            <a:pPr algn="ctr" eaLnBrk="1" hangingPunct="1">
              <a:buFont typeface="Arial" charset="0"/>
              <a:buNone/>
            </a:pPr>
            <a:endParaRPr lang="en-US" sz="4400" smtClean="0"/>
          </a:p>
        </p:txBody>
      </p:sp>
      <p:sp>
        <p:nvSpPr>
          <p:cNvPr id="40964" name="Rectangle 3"/>
          <p:cNvSpPr>
            <a:spLocks noChangeArrowheads="1"/>
          </p:cNvSpPr>
          <p:nvPr/>
        </p:nvSpPr>
        <p:spPr bwMode="auto">
          <a:xfrm>
            <a:off x="533400" y="3105150"/>
            <a:ext cx="8001000" cy="2124075"/>
          </a:xfrm>
          <a:prstGeom prst="rect">
            <a:avLst/>
          </a:prstGeom>
          <a:noFill/>
          <a:ln w="9525">
            <a:noFill/>
            <a:miter lim="800000"/>
            <a:headEnd/>
            <a:tailEnd/>
          </a:ln>
        </p:spPr>
        <p:txBody>
          <a:bodyPr>
            <a:spAutoFit/>
          </a:bodyPr>
          <a:lstStyle/>
          <a:p>
            <a:pPr algn="ctr"/>
            <a:r>
              <a:rPr lang="en-US" sz="4400">
                <a:latin typeface="Calibri" pitchFamily="34" charset="0"/>
              </a:rPr>
              <a:t>The pollution tolerance value given to the most sensitive macroinvertebrates.  </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a:xfrm>
            <a:off x="457200" y="2438400"/>
            <a:ext cx="8229600" cy="1143000"/>
          </a:xfrm>
        </p:spPr>
        <p:txBody>
          <a:bodyPr/>
          <a:lstStyle/>
          <a:p>
            <a:pPr eaLnBrk="1" hangingPunct="1"/>
            <a:r>
              <a:rPr lang="en-US" smtClean="0">
                <a:hlinkClick r:id="rId2" action="ppaction://hlinksldjump"/>
              </a:rPr>
              <a:t>What is zero?</a:t>
            </a:r>
            <a:endParaRPr lang="en-US" smtClean="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a:ln>
            <a:solidFill>
              <a:schemeClr val="accent1"/>
            </a:solidFill>
          </a:ln>
        </p:spPr>
        <p:txBody>
          <a:bodyPr/>
          <a:lstStyle/>
          <a:p>
            <a:pPr eaLnBrk="1" hangingPunct="1"/>
            <a:r>
              <a:rPr lang="en-US" smtClean="0"/>
              <a:t>Data</a:t>
            </a:r>
            <a:br>
              <a:rPr lang="en-US" smtClean="0"/>
            </a:br>
            <a:r>
              <a:rPr lang="en-US" smtClean="0"/>
              <a:t>200 Points</a:t>
            </a:r>
          </a:p>
        </p:txBody>
      </p:sp>
      <p:sp>
        <p:nvSpPr>
          <p:cNvPr id="43011" name="Content Placeholder 2"/>
          <p:cNvSpPr>
            <a:spLocks noGrp="1"/>
          </p:cNvSpPr>
          <p:nvPr>
            <p:ph idx="1"/>
          </p:nvPr>
        </p:nvSpPr>
        <p:spPr>
          <a:xfrm>
            <a:off x="457200" y="2667000"/>
            <a:ext cx="8229600" cy="3459163"/>
          </a:xfrm>
        </p:spPr>
        <p:txBody>
          <a:bodyPr/>
          <a:lstStyle/>
          <a:p>
            <a:pPr algn="ctr" eaLnBrk="1" hangingPunct="1">
              <a:buFont typeface="Arial" charset="0"/>
              <a:buNone/>
            </a:pPr>
            <a:r>
              <a:rPr lang="en-US" sz="4400" smtClean="0"/>
              <a:t>A term for the time it takes a given particle of water to travel a given distance.  (feet per second)</a:t>
            </a:r>
          </a:p>
          <a:p>
            <a:pPr algn="ctr" eaLnBrk="1" hangingPunct="1">
              <a:buFont typeface="Arial" charset="0"/>
              <a:buNone/>
            </a:pPr>
            <a:endParaRPr lang="en-US" sz="4400" smtClean="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a:xfrm>
            <a:off x="457200" y="2743200"/>
            <a:ext cx="8229600" cy="1143000"/>
          </a:xfrm>
        </p:spPr>
        <p:txBody>
          <a:bodyPr/>
          <a:lstStyle/>
          <a:p>
            <a:pPr eaLnBrk="1" hangingPunct="1"/>
            <a:r>
              <a:rPr lang="en-US" smtClean="0">
                <a:hlinkClick r:id="rId2" action="ppaction://hlinksldjump"/>
              </a:rPr>
              <a:t>What is Velocity?</a:t>
            </a:r>
            <a:endParaRPr lang="en-US" smtClean="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accent1"/>
            </a:solidFill>
          </a:ln>
        </p:spPr>
        <p:txBody>
          <a:bodyPr rtlCol="0">
            <a:normAutofit fontScale="90000"/>
          </a:bodyPr>
          <a:lstStyle/>
          <a:p>
            <a:pPr eaLnBrk="1" fontAlgn="auto" hangingPunct="1">
              <a:spcAft>
                <a:spcPts val="0"/>
              </a:spcAft>
              <a:defRPr/>
            </a:pPr>
            <a:r>
              <a:rPr lang="en-US" dirty="0" smtClean="0"/>
              <a:t>Data</a:t>
            </a:r>
            <a:br>
              <a:rPr lang="en-US" dirty="0" smtClean="0"/>
            </a:br>
            <a:r>
              <a:rPr lang="en-US" dirty="0" smtClean="0"/>
              <a:t>300 Points</a:t>
            </a:r>
            <a:endParaRPr lang="en-US" dirty="0"/>
          </a:p>
        </p:txBody>
      </p:sp>
      <p:sp>
        <p:nvSpPr>
          <p:cNvPr id="45059" name="Content Placeholder 2"/>
          <p:cNvSpPr>
            <a:spLocks noGrp="1"/>
          </p:cNvSpPr>
          <p:nvPr>
            <p:ph idx="1"/>
          </p:nvPr>
        </p:nvSpPr>
        <p:spPr>
          <a:xfrm>
            <a:off x="457200" y="2667000"/>
            <a:ext cx="8229600" cy="3459163"/>
          </a:xfrm>
        </p:spPr>
        <p:txBody>
          <a:bodyPr/>
          <a:lstStyle/>
          <a:p>
            <a:pPr algn="ctr" eaLnBrk="1" hangingPunct="1">
              <a:buFont typeface="Arial" charset="0"/>
              <a:buNone/>
            </a:pPr>
            <a:r>
              <a:rPr lang="en-US" sz="4400" smtClean="0"/>
              <a:t>The minimum # of organisms needed to have a representative sample.</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5"/>
          <p:cNvSpPr>
            <a:spLocks noGrp="1"/>
          </p:cNvSpPr>
          <p:nvPr>
            <p:ph type="title"/>
          </p:nvPr>
        </p:nvSpPr>
        <p:spPr>
          <a:xfrm>
            <a:off x="457200" y="2895600"/>
            <a:ext cx="8229600" cy="1143000"/>
          </a:xfrm>
        </p:spPr>
        <p:txBody>
          <a:bodyPr/>
          <a:lstStyle/>
          <a:p>
            <a:pPr eaLnBrk="1" hangingPunct="1"/>
            <a:r>
              <a:rPr lang="en-US" smtClean="0">
                <a:hlinkClick r:id="rId2" action="ppaction://hlinksldjump"/>
              </a:rPr>
              <a:t>What is 100?</a:t>
            </a:r>
            <a:endParaRPr lang="en-US" smtClean="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a:ln>
            <a:solidFill>
              <a:schemeClr val="accent1"/>
            </a:solidFill>
          </a:ln>
        </p:spPr>
        <p:txBody>
          <a:bodyPr/>
          <a:lstStyle/>
          <a:p>
            <a:pPr eaLnBrk="1" hangingPunct="1"/>
            <a:r>
              <a:rPr lang="en-US" smtClean="0"/>
              <a:t>Data</a:t>
            </a:r>
            <a:br>
              <a:rPr lang="en-US" smtClean="0"/>
            </a:br>
            <a:r>
              <a:rPr lang="en-US" smtClean="0"/>
              <a:t>400 Points</a:t>
            </a:r>
          </a:p>
        </p:txBody>
      </p:sp>
      <p:sp>
        <p:nvSpPr>
          <p:cNvPr id="47107" name="Content Placeholder 2"/>
          <p:cNvSpPr>
            <a:spLocks noGrp="1"/>
          </p:cNvSpPr>
          <p:nvPr>
            <p:ph idx="1"/>
          </p:nvPr>
        </p:nvSpPr>
        <p:spPr>
          <a:xfrm>
            <a:off x="457200" y="2667000"/>
            <a:ext cx="8229600" cy="3459163"/>
          </a:xfrm>
        </p:spPr>
        <p:txBody>
          <a:bodyPr/>
          <a:lstStyle/>
          <a:p>
            <a:pPr algn="ctr" eaLnBrk="1" hangingPunct="1">
              <a:buFont typeface="Arial" charset="0"/>
              <a:buNone/>
            </a:pPr>
            <a:r>
              <a:rPr lang="en-US" sz="4400" smtClean="0"/>
              <a:t>A three letter acronym used for the average of all the pollution tolerance values in a sample. </a:t>
            </a:r>
          </a:p>
          <a:p>
            <a:pPr algn="ctr" eaLnBrk="1" hangingPunct="1">
              <a:buFont typeface="Arial" charset="0"/>
              <a:buNone/>
            </a:pPr>
            <a:endParaRPr lang="en-US" sz="4400" smtClean="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a:xfrm>
            <a:off x="457200" y="2362200"/>
            <a:ext cx="8229600" cy="1143000"/>
          </a:xfrm>
        </p:spPr>
        <p:txBody>
          <a:bodyPr/>
          <a:lstStyle/>
          <a:p>
            <a:pPr eaLnBrk="1" hangingPunct="1"/>
            <a:r>
              <a:rPr lang="en-US" smtClean="0">
                <a:hlinkClick r:id="rId2" action="ppaction://hlinksldjump"/>
              </a:rPr>
              <a:t>What is FBI (Family Biotic Index)?</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accent1"/>
            </a:solidFill>
          </a:ln>
        </p:spPr>
        <p:txBody>
          <a:bodyPr rtlCol="0">
            <a:normAutofit fontScale="90000"/>
          </a:bodyPr>
          <a:lstStyle/>
          <a:p>
            <a:pPr eaLnBrk="1" fontAlgn="auto" hangingPunct="1">
              <a:spcAft>
                <a:spcPts val="0"/>
              </a:spcAft>
              <a:defRPr/>
            </a:pPr>
            <a:r>
              <a:rPr lang="en-US" dirty="0" smtClean="0"/>
              <a:t>Data</a:t>
            </a:r>
            <a:br>
              <a:rPr lang="en-US" dirty="0" smtClean="0"/>
            </a:br>
            <a:r>
              <a:rPr lang="en-US" dirty="0" smtClean="0"/>
              <a:t>500 Points</a:t>
            </a:r>
            <a:endParaRPr lang="en-US" dirty="0"/>
          </a:p>
        </p:txBody>
      </p:sp>
      <p:sp>
        <p:nvSpPr>
          <p:cNvPr id="49155" name="Content Placeholder 2"/>
          <p:cNvSpPr>
            <a:spLocks noGrp="1"/>
          </p:cNvSpPr>
          <p:nvPr>
            <p:ph idx="1"/>
          </p:nvPr>
        </p:nvSpPr>
        <p:spPr>
          <a:xfrm>
            <a:off x="457200" y="2667000"/>
            <a:ext cx="8229600" cy="3459163"/>
          </a:xfrm>
        </p:spPr>
        <p:txBody>
          <a:bodyPr/>
          <a:lstStyle/>
          <a:p>
            <a:pPr algn="ctr" eaLnBrk="1" hangingPunct="1">
              <a:buFont typeface="Arial" charset="0"/>
              <a:buNone/>
            </a:pPr>
            <a:r>
              <a:rPr lang="en-US" sz="4400" smtClean="0"/>
              <a:t>What type of key is used to identify bugs?</a:t>
            </a:r>
            <a:endParaRPr lang="en-US" sz="4400" smtClean="0">
              <a:hlinkClick r:id="rId2" action="ppaction://hlinksldjump"/>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p:cNvSpPr>
            <a:spLocks noGrp="1"/>
          </p:cNvSpPr>
          <p:nvPr>
            <p:ph type="title"/>
          </p:nvPr>
        </p:nvSpPr>
        <p:spPr>
          <a:xfrm>
            <a:off x="457200" y="2895600"/>
            <a:ext cx="8229600" cy="1143000"/>
          </a:xfrm>
        </p:spPr>
        <p:txBody>
          <a:bodyPr/>
          <a:lstStyle/>
          <a:p>
            <a:pPr eaLnBrk="1" hangingPunct="1"/>
            <a:r>
              <a:rPr lang="en-US" smtClean="0">
                <a:hlinkClick r:id="rId2" action="ppaction://hlinksldjump"/>
              </a:rPr>
              <a:t>What is the Taxonomic or Dichotomous Key?</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accent1"/>
            </a:solidFill>
          </a:ln>
        </p:spPr>
        <p:txBody>
          <a:bodyPr rtlCol="0">
            <a:normAutofit fontScale="90000"/>
          </a:bodyPr>
          <a:lstStyle/>
          <a:p>
            <a:pPr eaLnBrk="1" fontAlgn="auto" hangingPunct="1">
              <a:spcAft>
                <a:spcPts val="0"/>
              </a:spcAft>
              <a:defRPr/>
            </a:pPr>
            <a:r>
              <a:rPr lang="en-US" dirty="0" smtClean="0"/>
              <a:t>Water Pollution</a:t>
            </a:r>
            <a:br>
              <a:rPr lang="en-US" dirty="0" smtClean="0"/>
            </a:br>
            <a:r>
              <a:rPr lang="en-US" dirty="0" smtClean="0"/>
              <a:t>100 Points</a:t>
            </a:r>
            <a:endParaRPr lang="en-US" dirty="0"/>
          </a:p>
        </p:txBody>
      </p:sp>
      <p:sp>
        <p:nvSpPr>
          <p:cNvPr id="51203" name="Content Placeholder 2"/>
          <p:cNvSpPr>
            <a:spLocks noGrp="1"/>
          </p:cNvSpPr>
          <p:nvPr>
            <p:ph idx="1"/>
          </p:nvPr>
        </p:nvSpPr>
        <p:spPr>
          <a:xfrm>
            <a:off x="457200" y="2667000"/>
            <a:ext cx="8229600" cy="3459163"/>
          </a:xfrm>
        </p:spPr>
        <p:txBody>
          <a:bodyPr/>
          <a:lstStyle/>
          <a:p>
            <a:pPr algn="ctr" eaLnBrk="1" hangingPunct="1">
              <a:buFont typeface="Arial" charset="0"/>
              <a:buNone/>
            </a:pPr>
            <a:r>
              <a:rPr lang="en-US" sz="4400" smtClean="0"/>
              <a:t>The term “thermal” pollution refers to an increase in this.  Trout are especially sensitive to this.</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p:nvPr>
        </p:nvSpPr>
        <p:spPr>
          <a:xfrm>
            <a:off x="457200" y="2514600"/>
            <a:ext cx="8229600" cy="1143000"/>
          </a:xfrm>
        </p:spPr>
        <p:txBody>
          <a:bodyPr/>
          <a:lstStyle/>
          <a:p>
            <a:pPr eaLnBrk="1" hangingPunct="1"/>
            <a:r>
              <a:rPr lang="en-US" smtClean="0">
                <a:hlinkClick r:id="rId2" action="ppaction://hlinksldjump"/>
              </a:rPr>
              <a:t>What is temperature?</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accent1"/>
            </a:solidFill>
          </a:ln>
        </p:spPr>
        <p:txBody>
          <a:bodyPr rtlCol="0">
            <a:normAutofit fontScale="90000"/>
          </a:bodyPr>
          <a:lstStyle/>
          <a:p>
            <a:pPr eaLnBrk="1" fontAlgn="auto" hangingPunct="1">
              <a:spcAft>
                <a:spcPts val="0"/>
              </a:spcAft>
              <a:defRPr/>
            </a:pPr>
            <a:r>
              <a:rPr lang="en-US" dirty="0" smtClean="0"/>
              <a:t>Water Pollution</a:t>
            </a:r>
            <a:br>
              <a:rPr lang="en-US" dirty="0" smtClean="0"/>
            </a:br>
            <a:r>
              <a:rPr lang="en-US" dirty="0" smtClean="0"/>
              <a:t>200 Points</a:t>
            </a:r>
            <a:endParaRPr lang="en-US" dirty="0"/>
          </a:p>
        </p:txBody>
      </p:sp>
      <p:sp>
        <p:nvSpPr>
          <p:cNvPr id="53251" name="Content Placeholder 2"/>
          <p:cNvSpPr>
            <a:spLocks noGrp="1"/>
          </p:cNvSpPr>
          <p:nvPr>
            <p:ph idx="1"/>
          </p:nvPr>
        </p:nvSpPr>
        <p:spPr>
          <a:xfrm>
            <a:off x="457200" y="2667000"/>
            <a:ext cx="8229600" cy="3459163"/>
          </a:xfrm>
        </p:spPr>
        <p:txBody>
          <a:bodyPr/>
          <a:lstStyle/>
          <a:p>
            <a:pPr algn="ctr" eaLnBrk="1" hangingPunct="1">
              <a:buFont typeface="Arial" charset="0"/>
              <a:buNone/>
            </a:pPr>
            <a:r>
              <a:rPr lang="en-US" sz="4400" smtClean="0"/>
              <a:t>A type of pollution that can be determined by the presence of coliform bacteria.</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p:cNvSpPr>
            <a:spLocks noGrp="1"/>
          </p:cNvSpPr>
          <p:nvPr>
            <p:ph type="title"/>
          </p:nvPr>
        </p:nvSpPr>
        <p:spPr>
          <a:xfrm>
            <a:off x="457200" y="1600200"/>
            <a:ext cx="8229600" cy="1143000"/>
          </a:xfrm>
        </p:spPr>
        <p:txBody>
          <a:bodyPr/>
          <a:lstStyle/>
          <a:p>
            <a:pPr eaLnBrk="1" hangingPunct="1"/>
            <a:r>
              <a:rPr lang="en-US" smtClean="0">
                <a:hlinkClick r:id="rId2" action="ppaction://hlinksldjump"/>
              </a:rPr>
              <a:t>What is Fecal Material?</a:t>
            </a:r>
          </a:p>
        </p:txBody>
      </p:sp>
      <p:pic>
        <p:nvPicPr>
          <p:cNvPr id="54275" name="Picture 3" descr="NoDogPooping954.jpg"/>
          <p:cNvPicPr>
            <a:picLocks noChangeAspect="1"/>
          </p:cNvPicPr>
          <p:nvPr/>
        </p:nvPicPr>
        <p:blipFill>
          <a:blip r:embed="rId3"/>
          <a:srcRect l="8034" t="10001" r="8034" b="22000"/>
          <a:stretch>
            <a:fillRect/>
          </a:stretch>
        </p:blipFill>
        <p:spPr bwMode="auto">
          <a:xfrm>
            <a:off x="7391400" y="304800"/>
            <a:ext cx="1524000" cy="1619250"/>
          </a:xfrm>
          <a:prstGeom prst="rect">
            <a:avLst/>
          </a:prstGeom>
          <a:noFill/>
          <a:ln w="9525">
            <a:noFill/>
            <a:miter lim="800000"/>
            <a:headEnd/>
            <a:tailEnd/>
          </a:ln>
        </p:spPr>
      </p:pic>
      <p:pic>
        <p:nvPicPr>
          <p:cNvPr id="54276" name="Picture 4" descr="dog pooping in water.bmp"/>
          <p:cNvPicPr>
            <a:picLocks noChangeAspect="1"/>
          </p:cNvPicPr>
          <p:nvPr/>
        </p:nvPicPr>
        <p:blipFill>
          <a:blip r:embed="rId4"/>
          <a:srcRect/>
          <a:stretch>
            <a:fillRect/>
          </a:stretch>
        </p:blipFill>
        <p:spPr bwMode="auto">
          <a:xfrm>
            <a:off x="1600200" y="2514600"/>
            <a:ext cx="5686425" cy="3762375"/>
          </a:xfrm>
          <a:prstGeom prst="rect">
            <a:avLst/>
          </a:prstGeom>
          <a:noFill/>
          <a:ln w="9525">
            <a:noFill/>
            <a:miter lim="800000"/>
            <a:headEnd/>
            <a:tailEnd/>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accent1"/>
            </a:solidFill>
          </a:ln>
        </p:spPr>
        <p:txBody>
          <a:bodyPr rtlCol="0">
            <a:normAutofit fontScale="90000"/>
          </a:bodyPr>
          <a:lstStyle/>
          <a:p>
            <a:pPr eaLnBrk="1" fontAlgn="auto" hangingPunct="1">
              <a:spcAft>
                <a:spcPts val="0"/>
              </a:spcAft>
              <a:defRPr/>
            </a:pPr>
            <a:r>
              <a:rPr lang="en-US" dirty="0" smtClean="0"/>
              <a:t>Water Pollution</a:t>
            </a:r>
            <a:br>
              <a:rPr lang="en-US" dirty="0" smtClean="0"/>
            </a:br>
            <a:r>
              <a:rPr lang="en-US" dirty="0" smtClean="0"/>
              <a:t>300 Points</a:t>
            </a:r>
            <a:endParaRPr lang="en-US" dirty="0"/>
          </a:p>
        </p:txBody>
      </p:sp>
      <p:sp>
        <p:nvSpPr>
          <p:cNvPr id="55299" name="Content Placeholder 2"/>
          <p:cNvSpPr>
            <a:spLocks noGrp="1"/>
          </p:cNvSpPr>
          <p:nvPr>
            <p:ph idx="1"/>
          </p:nvPr>
        </p:nvSpPr>
        <p:spPr>
          <a:xfrm>
            <a:off x="457200" y="2667000"/>
            <a:ext cx="8229600" cy="3459163"/>
          </a:xfrm>
        </p:spPr>
        <p:txBody>
          <a:bodyPr/>
          <a:lstStyle/>
          <a:p>
            <a:pPr algn="ctr" eaLnBrk="1" hangingPunct="1">
              <a:buFont typeface="Arial" charset="0"/>
              <a:buNone/>
            </a:pPr>
            <a:r>
              <a:rPr lang="en-US" sz="4400" smtClean="0"/>
              <a:t>A parameter that can be decreased by having too much phosphorus or algae in the water – which can lead to fish kills and other aquatic organisms.  </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3" descr="mill pond3.jpg">
            <a:hlinkClick r:id="rId2" action="ppaction://hlinksldjump"/>
          </p:cNvPr>
          <p:cNvPicPr>
            <a:picLocks noChangeAspect="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
        <p:nvSpPr>
          <p:cNvPr id="56323" name="Title 1"/>
          <p:cNvSpPr>
            <a:spLocks noGrp="1"/>
          </p:cNvSpPr>
          <p:nvPr>
            <p:ph type="title"/>
          </p:nvPr>
        </p:nvSpPr>
        <p:spPr>
          <a:xfrm>
            <a:off x="457200" y="0"/>
            <a:ext cx="8229600" cy="1143000"/>
          </a:xfrm>
        </p:spPr>
        <p:txBody>
          <a:bodyPr/>
          <a:lstStyle/>
          <a:p>
            <a:pPr eaLnBrk="1" hangingPunct="1"/>
            <a:r>
              <a:rPr lang="en-US" smtClean="0">
                <a:solidFill>
                  <a:schemeClr val="bg1"/>
                </a:solidFill>
                <a:hlinkClick r:id="rId2" action="ppaction://hlinksldjump"/>
              </a:rPr>
              <a:t>What is dissolved oxygen?</a:t>
            </a:r>
            <a:endParaRPr lang="en-US" smtClean="0">
              <a:solidFill>
                <a:schemeClr val="bg1"/>
              </a:solidFill>
            </a:endParaRP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ln>
            <a:solidFill>
              <a:schemeClr val="accent1"/>
            </a:solidFill>
          </a:ln>
        </p:spPr>
        <p:txBody>
          <a:bodyPr rtlCol="0">
            <a:normAutofit fontScale="90000"/>
          </a:bodyPr>
          <a:lstStyle/>
          <a:p>
            <a:pPr eaLnBrk="1" fontAlgn="auto" hangingPunct="1">
              <a:spcAft>
                <a:spcPts val="0"/>
              </a:spcAft>
              <a:defRPr/>
            </a:pPr>
            <a:r>
              <a:rPr lang="en-US" dirty="0" smtClean="0"/>
              <a:t>Water Pollution</a:t>
            </a:r>
            <a:br>
              <a:rPr lang="en-US" dirty="0" smtClean="0"/>
            </a:br>
            <a:r>
              <a:rPr lang="en-US" dirty="0" smtClean="0"/>
              <a:t>400 Points</a:t>
            </a:r>
            <a:endParaRPr lang="en-US" dirty="0"/>
          </a:p>
        </p:txBody>
      </p:sp>
      <p:sp>
        <p:nvSpPr>
          <p:cNvPr id="57347" name="Content Placeholder 2"/>
          <p:cNvSpPr>
            <a:spLocks noGrp="1"/>
          </p:cNvSpPr>
          <p:nvPr>
            <p:ph idx="1"/>
          </p:nvPr>
        </p:nvSpPr>
        <p:spPr>
          <a:xfrm>
            <a:off x="457200" y="2667000"/>
            <a:ext cx="8229600" cy="3459163"/>
          </a:xfrm>
        </p:spPr>
        <p:txBody>
          <a:bodyPr/>
          <a:lstStyle/>
          <a:p>
            <a:pPr algn="ctr" eaLnBrk="1" hangingPunct="1">
              <a:buFont typeface="Arial" charset="0"/>
              <a:buNone/>
            </a:pPr>
            <a:r>
              <a:rPr lang="en-US" smtClean="0"/>
              <a:t>A pollutant that can reduce the amount of light reaching lower depths, which can reduce growth of aquatic plants and smother macroinvertebrate habitats. </a:t>
            </a: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3" descr="turbidity.bmp"/>
          <p:cNvPicPr>
            <a:picLocks noChangeAspect="1"/>
          </p:cNvPicPr>
          <p:nvPr/>
        </p:nvPicPr>
        <p:blipFill>
          <a:blip r:embed="rId2"/>
          <a:srcRect/>
          <a:stretch>
            <a:fillRect/>
          </a:stretch>
        </p:blipFill>
        <p:spPr bwMode="auto">
          <a:xfrm>
            <a:off x="228600" y="2286000"/>
            <a:ext cx="4479925" cy="3733800"/>
          </a:xfrm>
          <a:prstGeom prst="rect">
            <a:avLst/>
          </a:prstGeom>
          <a:noFill/>
          <a:ln w="9525">
            <a:noFill/>
            <a:miter lim="800000"/>
            <a:headEnd/>
            <a:tailEnd/>
          </a:ln>
        </p:spPr>
      </p:pic>
      <p:sp>
        <p:nvSpPr>
          <p:cNvPr id="2" name="Title 1"/>
          <p:cNvSpPr>
            <a:spLocks noGrp="1"/>
          </p:cNvSpPr>
          <p:nvPr>
            <p:ph type="title"/>
          </p:nvPr>
        </p:nvSpPr>
        <p:spPr>
          <a:xfrm>
            <a:off x="381000" y="685800"/>
            <a:ext cx="8229600" cy="1143000"/>
          </a:xfrm>
        </p:spPr>
        <p:txBody>
          <a:bodyPr rtlCol="0">
            <a:normAutofit fontScale="90000"/>
          </a:bodyPr>
          <a:lstStyle/>
          <a:p>
            <a:pPr eaLnBrk="1" fontAlgn="auto" hangingPunct="1">
              <a:spcAft>
                <a:spcPts val="0"/>
              </a:spcAft>
              <a:defRPr/>
            </a:pPr>
            <a:r>
              <a:rPr lang="en-US" dirty="0" smtClean="0">
                <a:hlinkClick r:id="rId3" action="ppaction://hlinksldjump"/>
              </a:rPr>
              <a:t>What is turbidity (clarity) or sediment?</a:t>
            </a:r>
            <a:endParaRPr lang="en-US" dirty="0">
              <a:hlinkClick r:id="rId3" action="ppaction://hlinksldjump"/>
            </a:endParaRPr>
          </a:p>
        </p:txBody>
      </p:sp>
      <p:pic>
        <p:nvPicPr>
          <p:cNvPr id="58372" name="Picture 1"/>
          <p:cNvPicPr>
            <a:picLocks noChangeAspect="1" noChangeArrowheads="1"/>
          </p:cNvPicPr>
          <p:nvPr/>
        </p:nvPicPr>
        <p:blipFill>
          <a:blip r:embed="rId4"/>
          <a:srcRect/>
          <a:stretch>
            <a:fillRect/>
          </a:stretch>
        </p:blipFill>
        <p:spPr bwMode="auto">
          <a:xfrm>
            <a:off x="4876800" y="2819400"/>
            <a:ext cx="4114800" cy="25685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3" descr="Eutrophication Roberts Lake2.jpg"/>
          <p:cNvPicPr>
            <a:picLocks noChangeAspect="1"/>
          </p:cNvPicPr>
          <p:nvPr/>
        </p:nvPicPr>
        <p:blipFill>
          <a:blip r:embed="rId2"/>
          <a:srcRect/>
          <a:stretch>
            <a:fillRect/>
          </a:stretch>
        </p:blipFill>
        <p:spPr bwMode="auto">
          <a:xfrm>
            <a:off x="-53975" y="0"/>
            <a:ext cx="9197975" cy="6880225"/>
          </a:xfrm>
          <a:prstGeom prst="rect">
            <a:avLst/>
          </a:prstGeom>
          <a:noFill/>
          <a:ln w="9525">
            <a:noFill/>
            <a:miter lim="800000"/>
            <a:headEnd/>
            <a:tailEnd/>
          </a:ln>
        </p:spPr>
      </p:pic>
      <p:sp>
        <p:nvSpPr>
          <p:cNvPr id="2" name="Title 1"/>
          <p:cNvSpPr>
            <a:spLocks noGrp="1"/>
          </p:cNvSpPr>
          <p:nvPr>
            <p:ph type="title"/>
          </p:nvPr>
        </p:nvSpPr>
        <p:spPr>
          <a:ln>
            <a:solidFill>
              <a:schemeClr val="accent1"/>
            </a:solidFill>
          </a:ln>
        </p:spPr>
        <p:txBody>
          <a:bodyPr rtlCol="0">
            <a:normAutofit fontScale="90000"/>
          </a:bodyPr>
          <a:lstStyle/>
          <a:p>
            <a:pPr eaLnBrk="1" fontAlgn="auto" hangingPunct="1">
              <a:spcAft>
                <a:spcPts val="0"/>
              </a:spcAft>
              <a:defRPr/>
            </a:pPr>
            <a:r>
              <a:rPr lang="en-US" dirty="0" smtClean="0"/>
              <a:t>Water Pollution</a:t>
            </a:r>
            <a:br>
              <a:rPr lang="en-US" dirty="0" smtClean="0"/>
            </a:br>
            <a:r>
              <a:rPr lang="en-US" dirty="0" smtClean="0"/>
              <a:t>500 Points</a:t>
            </a:r>
            <a:endParaRPr lang="en-US" dirty="0"/>
          </a:p>
        </p:txBody>
      </p:sp>
      <p:sp>
        <p:nvSpPr>
          <p:cNvPr id="59396" name="Content Placeholder 2"/>
          <p:cNvSpPr>
            <a:spLocks noGrp="1"/>
          </p:cNvSpPr>
          <p:nvPr>
            <p:ph idx="1"/>
          </p:nvPr>
        </p:nvSpPr>
        <p:spPr>
          <a:xfrm>
            <a:off x="457200" y="4724400"/>
            <a:ext cx="8229600" cy="3459163"/>
          </a:xfrm>
        </p:spPr>
        <p:txBody>
          <a:bodyPr/>
          <a:lstStyle/>
          <a:p>
            <a:pPr algn="ctr" eaLnBrk="1" hangingPunct="1">
              <a:buFont typeface="Arial" charset="0"/>
              <a:buNone/>
            </a:pPr>
            <a:r>
              <a:rPr lang="en-US" smtClean="0">
                <a:solidFill>
                  <a:schemeClr val="bg1"/>
                </a:solidFill>
              </a:rPr>
              <a:t>A term for an increase in the concentration of nutrients in an ecosystem to an extent that increases the primary productivity of a lake – turning the water green. </a:t>
            </a:r>
          </a:p>
          <a:p>
            <a:pPr algn="ctr" eaLnBrk="1" hangingPunct="1">
              <a:buFont typeface="Arial" charset="0"/>
              <a:buNone/>
            </a:pPr>
            <a:endParaRPr lang="en-US" smtClean="0">
              <a:solidFill>
                <a:schemeClr val="bg1"/>
              </a:solidFill>
            </a:endParaRPr>
          </a:p>
          <a:p>
            <a:pPr algn="ctr" eaLnBrk="1" hangingPunct="1">
              <a:buFont typeface="Arial" charset="0"/>
              <a:buNone/>
            </a:pPr>
            <a:endParaRPr lang="en-US" sz="4400" smtClean="0">
              <a:solidFill>
                <a:schemeClr val="bg1"/>
              </a:solidFill>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p:cNvSpPr>
            <a:spLocks noGrp="1"/>
          </p:cNvSpPr>
          <p:nvPr>
            <p:ph type="title"/>
          </p:nvPr>
        </p:nvSpPr>
        <p:spPr>
          <a:xfrm>
            <a:off x="381000" y="2895600"/>
            <a:ext cx="8229600" cy="1143000"/>
          </a:xfrm>
        </p:spPr>
        <p:txBody>
          <a:bodyPr/>
          <a:lstStyle/>
          <a:p>
            <a:pPr eaLnBrk="1" hangingPunct="1"/>
            <a:r>
              <a:rPr lang="en-US" smtClean="0">
                <a:hlinkClick r:id="rId2" action="ppaction://hlinksldjump"/>
              </a:rPr>
              <a:t>What is Eutrophication?</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p:cNvSpPr>
            <a:spLocks noGrp="1"/>
          </p:cNvSpPr>
          <p:nvPr>
            <p:ph type="title"/>
          </p:nvPr>
        </p:nvSpPr>
        <p:spPr/>
        <p:txBody>
          <a:bodyPr/>
          <a:lstStyle/>
          <a:p>
            <a:pPr eaLnBrk="1" hangingPunct="1"/>
            <a:endParaRPr lang="en-US" smtClean="0"/>
          </a:p>
        </p:txBody>
      </p:sp>
      <p:sp>
        <p:nvSpPr>
          <p:cNvPr id="61443" name="Content Placeholder 2"/>
          <p:cNvSpPr>
            <a:spLocks noGrp="1"/>
          </p:cNvSpPr>
          <p:nvPr>
            <p:ph idx="1"/>
          </p:nvPr>
        </p:nvSpPr>
        <p:spPr/>
        <p:txBody>
          <a:bodyPr/>
          <a:lstStyle/>
          <a:p>
            <a:pPr eaLnBrk="1" hangingPunct="1"/>
            <a:r>
              <a:rPr lang="en-US" b="1" smtClean="0"/>
              <a:t>Identify Me</a:t>
            </a:r>
          </a:p>
          <a:p>
            <a:pPr eaLnBrk="1" hangingPunct="1"/>
            <a:endParaRPr lang="en-US" smtClean="0"/>
          </a:p>
        </p:txBody>
      </p:sp>
      <p:graphicFrame>
        <p:nvGraphicFramePr>
          <p:cNvPr id="4" name="Table 3"/>
          <p:cNvGraphicFramePr>
            <a:graphicFrameLocks noGrp="1"/>
          </p:cNvGraphicFramePr>
          <p:nvPr/>
        </p:nvGraphicFramePr>
        <p:xfrm>
          <a:off x="0" y="457200"/>
          <a:ext cx="9144000" cy="6400800"/>
        </p:xfrm>
        <a:graphic>
          <a:graphicData uri="http://schemas.openxmlformats.org/drawingml/2006/table">
            <a:tbl>
              <a:tblPr firstRow="1" bandRow="1">
                <a:tableStyleId>{5C22544A-7EE6-4342-B048-85BDC9FD1C3A}</a:tableStyleId>
              </a:tblPr>
              <a:tblGrid>
                <a:gridCol w="1524000"/>
                <a:gridCol w="1524000"/>
                <a:gridCol w="1524000"/>
                <a:gridCol w="1524000"/>
                <a:gridCol w="1524000"/>
                <a:gridCol w="1524000"/>
              </a:tblGrid>
              <a:tr h="1024019">
                <a:tc>
                  <a:txBody>
                    <a:bodyPr/>
                    <a:lstStyle/>
                    <a:p>
                      <a:pPr algn="ctr"/>
                      <a:endParaRPr lang="en-US" sz="2000" b="1" dirty="0"/>
                    </a:p>
                  </a:txBody>
                  <a:tcPr anchor="ctr"/>
                </a:tc>
                <a:tc>
                  <a:txBody>
                    <a:bodyPr/>
                    <a:lstStyle/>
                    <a:p>
                      <a:pPr algn="ctr"/>
                      <a:r>
                        <a:rPr lang="en-US" sz="2000" b="1" dirty="0" smtClean="0"/>
                        <a:t>Identify Me</a:t>
                      </a:r>
                      <a:endParaRPr lang="en-US" sz="2000" b="1" dirty="0"/>
                    </a:p>
                  </a:txBody>
                  <a:tcPr anchor="ctr"/>
                </a:tc>
                <a:tc>
                  <a:txBody>
                    <a:bodyPr/>
                    <a:lstStyle/>
                    <a:p>
                      <a:pPr algn="ctr"/>
                      <a:r>
                        <a:rPr lang="en-US" sz="2000" b="1" dirty="0" smtClean="0"/>
                        <a:t>Anatomy</a:t>
                      </a:r>
                      <a:endParaRPr lang="en-US" sz="2000" b="1" dirty="0"/>
                    </a:p>
                  </a:txBody>
                  <a:tcPr anchor="ctr"/>
                </a:tc>
                <a:tc>
                  <a:txBody>
                    <a:bodyPr/>
                    <a:lstStyle/>
                    <a:p>
                      <a:pPr algn="ctr"/>
                      <a:r>
                        <a:rPr lang="en-US" sz="2000" b="1" dirty="0" smtClean="0"/>
                        <a:t>Scientific Names</a:t>
                      </a:r>
                      <a:endParaRPr lang="en-US" sz="2000" b="1" dirty="0"/>
                    </a:p>
                  </a:txBody>
                  <a:tcPr anchor="ctr"/>
                </a:tc>
                <a:tc>
                  <a:txBody>
                    <a:bodyPr/>
                    <a:lstStyle/>
                    <a:p>
                      <a:pPr algn="ctr"/>
                      <a:r>
                        <a:rPr lang="en-US" sz="2000" b="1" dirty="0" smtClean="0"/>
                        <a:t>Data</a:t>
                      </a:r>
                      <a:endParaRPr lang="en-US" sz="2000" b="1" dirty="0"/>
                    </a:p>
                  </a:txBody>
                  <a:tcPr anchor="ctr"/>
                </a:tc>
                <a:tc>
                  <a:txBody>
                    <a:bodyPr/>
                    <a:lstStyle/>
                    <a:p>
                      <a:pPr algn="ctr"/>
                      <a:r>
                        <a:rPr lang="en-US" sz="2000" b="1" dirty="0" smtClean="0"/>
                        <a:t>Water Pollution</a:t>
                      </a:r>
                      <a:endParaRPr lang="en-US" sz="2000" b="1" dirty="0"/>
                    </a:p>
                  </a:txBody>
                  <a:tcPr anchor="ctr"/>
                </a:tc>
              </a:tr>
              <a:tr h="1152820">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1" dirty="0" smtClean="0"/>
                        <a:t>100</a:t>
                      </a: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400" b="1" dirty="0"/>
                    </a:p>
                  </a:txBody>
                  <a:tcPr anchor="ctr"/>
                </a:tc>
                <a:tc>
                  <a:txBody>
                    <a:bodyPr/>
                    <a:lstStyle/>
                    <a:p>
                      <a:pPr algn="ctr"/>
                      <a:endParaRPr lang="en-US" sz="1400" b="1" dirty="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t>A common name for </a:t>
                      </a:r>
                      <a:r>
                        <a:rPr lang="en-US" sz="1400" dirty="0" err="1" smtClean="0"/>
                        <a:t>Ephemeroptera</a:t>
                      </a:r>
                      <a:endParaRPr lang="en-US" sz="1400" dirty="0" smtClean="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dirty="0" smtClean="0"/>
                        <a:t>The pollution tolerance value given to the most sensitive </a:t>
                      </a:r>
                      <a:r>
                        <a:rPr lang="en-US" sz="1200" dirty="0" err="1" smtClean="0"/>
                        <a:t>macroinvertebrates</a:t>
                      </a:r>
                      <a:r>
                        <a:rPr lang="en-US" sz="1200" dirty="0" smtClean="0"/>
                        <a:t>.  </a:t>
                      </a: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dirty="0" smtClean="0"/>
                        <a:t>The term “thermal” pollution refers to an increase in this.  Trout are especially sensitive to this.</a:t>
                      </a:r>
                    </a:p>
                  </a:txBody>
                  <a:tcPr anchor="ctr"/>
                </a:tc>
              </a:tr>
              <a:tr h="1205853">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1" dirty="0" smtClean="0"/>
                        <a:t>200</a:t>
                      </a:r>
                      <a:endParaRPr lang="en-US" sz="2000" b="1" dirty="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1400" b="1" baseline="0" dirty="0" smtClean="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800" dirty="0" smtClean="0">
                          <a:solidFill>
                            <a:schemeClr val="tx1"/>
                          </a:solidFill>
                        </a:rPr>
                        <a:t>Structures used by many “water-breathing” </a:t>
                      </a:r>
                      <a:r>
                        <a:rPr lang="en-US" sz="800" dirty="0" err="1" smtClean="0">
                          <a:solidFill>
                            <a:schemeClr val="tx1"/>
                          </a:solidFill>
                        </a:rPr>
                        <a:t>macroinvertebrates</a:t>
                      </a:r>
                      <a:r>
                        <a:rPr lang="en-US" sz="800" dirty="0" smtClean="0">
                          <a:solidFill>
                            <a:schemeClr val="tx1"/>
                          </a:solidFill>
                        </a:rPr>
                        <a:t> to obtain oxygen underwater.  These can sometimes be clogged by too much sediment in the water.</a:t>
                      </a: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t>A common name for </a:t>
                      </a:r>
                      <a:r>
                        <a:rPr lang="en-US" sz="1400" dirty="0" err="1" smtClean="0"/>
                        <a:t>Tricoptera</a:t>
                      </a:r>
                      <a:endParaRPr lang="en-US" sz="1400" dirty="0" smtClean="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200" dirty="0" smtClean="0"/>
                        <a:t>A term for the time it takes a given particle of water to travel a given distance.  (feet per second)</a:t>
                      </a: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dirty="0" smtClean="0"/>
                        <a:t>A type of pollution that can be determined by the presence of </a:t>
                      </a:r>
                      <a:r>
                        <a:rPr lang="en-US" sz="1400" dirty="0" err="1" smtClean="0"/>
                        <a:t>coliform</a:t>
                      </a:r>
                      <a:r>
                        <a:rPr lang="en-US" sz="1400" dirty="0" smtClean="0"/>
                        <a:t> bacteria.</a:t>
                      </a:r>
                    </a:p>
                  </a:txBody>
                  <a:tcPr anchor="ctr"/>
                </a:tc>
              </a:tr>
              <a:tr h="1047188">
                <a:tc>
                  <a:txBody>
                    <a:bodyPr/>
                    <a:lstStyle/>
                    <a:p>
                      <a:pPr algn="ctr"/>
                      <a:r>
                        <a:rPr lang="en-US" sz="2000" b="1" dirty="0" smtClean="0"/>
                        <a:t>300</a:t>
                      </a:r>
                      <a:endParaRPr lang="en-US" sz="2000" b="1" dirty="0"/>
                    </a:p>
                  </a:txBody>
                  <a:tcPr anchor="ctr"/>
                </a:tc>
                <a:tc>
                  <a:txBody>
                    <a:bodyPr/>
                    <a:lstStyle/>
                    <a:p>
                      <a:pPr algn="ctr"/>
                      <a:endParaRPr lang="en-US" sz="1400" b="1" dirty="0"/>
                    </a:p>
                  </a:txBody>
                  <a:tcPr anchor="ctr"/>
                </a:tc>
                <a:tc>
                  <a:txBody>
                    <a:bodyPr/>
                    <a:lstStyle/>
                    <a:p>
                      <a:pPr algn="ctr"/>
                      <a:endParaRPr lang="en-US" sz="1400" b="1" dirty="0"/>
                    </a:p>
                  </a:txBody>
                  <a:tcPr anchor="ctr"/>
                </a:tc>
                <a:tc>
                  <a:txBody>
                    <a:bodyPr/>
                    <a:lstStyle/>
                    <a:p>
                      <a:pPr algn="ctr"/>
                      <a:r>
                        <a:rPr lang="en-US" sz="1400" b="1" dirty="0" smtClean="0"/>
                        <a:t>A common name for </a:t>
                      </a:r>
                      <a:r>
                        <a:rPr lang="en-US" sz="1400" b="1" dirty="0" err="1" smtClean="0"/>
                        <a:t>Plecoptera</a:t>
                      </a:r>
                      <a:endParaRPr lang="en-US" sz="1400" b="1" dirty="0"/>
                    </a:p>
                  </a:txBody>
                  <a:tcPr anchor="ctr"/>
                </a:tc>
                <a:tc>
                  <a:txBody>
                    <a:bodyPr/>
                    <a:lstStyle/>
                    <a:p>
                      <a:pPr algn="ctr"/>
                      <a:r>
                        <a:rPr lang="en-US" sz="1200" b="1" dirty="0" smtClean="0"/>
                        <a:t>The minimum #</a:t>
                      </a:r>
                      <a:r>
                        <a:rPr lang="en-US" sz="1200" b="1" baseline="0" dirty="0" smtClean="0"/>
                        <a:t> of organisms it takes to have a representative sample.</a:t>
                      </a:r>
                      <a:endParaRPr lang="en-US" sz="1200" b="1" dirty="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900" dirty="0" smtClean="0"/>
                        <a:t>A parameter that can be decreased by having too much phosphorus or algae in the water – which can lead to fish kills and other aquatic organisms.</a:t>
                      </a:r>
                    </a:p>
                  </a:txBody>
                  <a:tcPr anchor="ctr"/>
                </a:tc>
              </a:tr>
              <a:tr h="1047188">
                <a:tc>
                  <a:txBody>
                    <a:bodyPr/>
                    <a:lstStyle/>
                    <a:p>
                      <a:pPr algn="ctr"/>
                      <a:r>
                        <a:rPr lang="en-US" sz="2000" b="1" dirty="0" smtClean="0"/>
                        <a:t>400</a:t>
                      </a:r>
                      <a:endParaRPr lang="en-US" sz="2000" b="1" dirty="0"/>
                    </a:p>
                  </a:txBody>
                  <a:tcPr anchor="ctr"/>
                </a:tc>
                <a:tc>
                  <a:txBody>
                    <a:bodyPr/>
                    <a:lstStyle/>
                    <a:p>
                      <a:pPr algn="ctr"/>
                      <a:endParaRPr lang="en-US" sz="1400" b="1" dirty="0"/>
                    </a:p>
                  </a:txBody>
                  <a:tcPr anchor="ctr"/>
                </a:tc>
                <a:tc>
                  <a:txBody>
                    <a:bodyPr/>
                    <a:lstStyle/>
                    <a:p>
                      <a:pPr algn="ctr"/>
                      <a:endParaRPr lang="en-US" sz="1400" b="1" dirty="0"/>
                    </a:p>
                  </a:txBody>
                  <a:tcPr anchor="ctr"/>
                </a:tc>
                <a:tc>
                  <a:txBody>
                    <a:bodyPr/>
                    <a:lstStyle/>
                    <a:p>
                      <a:pPr algn="ctr"/>
                      <a:r>
                        <a:rPr lang="en-US" sz="1400" b="1" dirty="0" smtClean="0"/>
                        <a:t>A common name for</a:t>
                      </a:r>
                      <a:r>
                        <a:rPr lang="en-US" sz="1400" b="1" baseline="0" dirty="0" smtClean="0"/>
                        <a:t> </a:t>
                      </a:r>
                      <a:r>
                        <a:rPr lang="en-US" sz="1400" b="1" baseline="0" dirty="0" err="1" smtClean="0"/>
                        <a:t>Odonata</a:t>
                      </a:r>
                      <a:endParaRPr lang="en-US" sz="1400" b="1" dirty="0"/>
                    </a:p>
                  </a:txBody>
                  <a:tcPr anchor="ctr"/>
                </a:tc>
                <a:tc>
                  <a:txBody>
                    <a:bodyPr/>
                    <a:lstStyle/>
                    <a:p>
                      <a:pPr algn="ctr"/>
                      <a:r>
                        <a:rPr lang="en-US" sz="1200" dirty="0" smtClean="0"/>
                        <a:t>A three letter acronym used for the average of all the pollution tolerance values in a sample.</a:t>
                      </a:r>
                      <a:endParaRPr lang="en-US" sz="1200" b="1" dirty="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900" dirty="0" smtClean="0"/>
                        <a:t>A pollutant that can reduce the amount of light reaching lower depths, which can reduce growth of aquatic plants and smother </a:t>
                      </a:r>
                      <a:r>
                        <a:rPr lang="en-US" sz="900" dirty="0" err="1" smtClean="0"/>
                        <a:t>macroinvertebrate</a:t>
                      </a:r>
                      <a:r>
                        <a:rPr lang="en-US" sz="900" dirty="0" smtClean="0"/>
                        <a:t> habitats. </a:t>
                      </a:r>
                    </a:p>
                  </a:txBody>
                  <a:tcPr anchor="ctr"/>
                </a:tc>
              </a:tr>
              <a:tr h="923734">
                <a:tc>
                  <a:txBody>
                    <a:bodyPr/>
                    <a:lstStyle/>
                    <a:p>
                      <a:pPr algn="ctr"/>
                      <a:r>
                        <a:rPr lang="en-US" sz="2000" b="1" dirty="0" smtClean="0"/>
                        <a:t>500</a:t>
                      </a:r>
                      <a:endParaRPr lang="en-US" sz="2000" b="1" dirty="0"/>
                    </a:p>
                  </a:txBody>
                  <a:tcPr anchor="ctr"/>
                </a:tc>
                <a:tc>
                  <a:txBody>
                    <a:bodyPr/>
                    <a:lstStyle/>
                    <a:p>
                      <a:pPr algn="ctr"/>
                      <a:endParaRPr lang="en-US" sz="1400" b="1" dirty="0"/>
                    </a:p>
                  </a:txBody>
                  <a:tcPr anchor="ctr"/>
                </a:tc>
                <a:tc>
                  <a:txBody>
                    <a:bodyPr/>
                    <a:lstStyle/>
                    <a:p>
                      <a:pPr algn="ctr"/>
                      <a:endParaRPr lang="en-US" sz="1400" b="1" dirty="0"/>
                    </a:p>
                  </a:txBody>
                  <a:tcPr anchor="ctr"/>
                </a:tc>
                <a:tc>
                  <a:txBody>
                    <a:bodyPr/>
                    <a:lstStyle/>
                    <a:p>
                      <a:pPr algn="ctr"/>
                      <a:r>
                        <a:rPr lang="en-US" sz="1400" b="1" dirty="0" smtClean="0"/>
                        <a:t>A common name for </a:t>
                      </a:r>
                      <a:r>
                        <a:rPr lang="en-US" sz="1400" b="1" dirty="0" err="1" smtClean="0"/>
                        <a:t>Hemiptera</a:t>
                      </a:r>
                      <a:endParaRPr lang="en-US" sz="1400" b="1" dirty="0"/>
                    </a:p>
                  </a:txBody>
                  <a:tcPr anchor="ctr"/>
                </a:tc>
                <a:tc>
                  <a:txBody>
                    <a:bodyPr/>
                    <a:lstStyle/>
                    <a:p>
                      <a:pPr algn="ctr"/>
                      <a:r>
                        <a:rPr lang="en-US" sz="1400" b="1" dirty="0" smtClean="0"/>
                        <a:t>What type of key is often used to identify bugs?</a:t>
                      </a:r>
                      <a:endParaRPr lang="en-US" sz="1400" b="1" dirty="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900" dirty="0" smtClean="0">
                          <a:solidFill>
                            <a:schemeClr val="tx1"/>
                          </a:solidFill>
                        </a:rPr>
                        <a:t>A term for an increase in the concentration of nutrients in an ecosystem to an extent that increases the primary productivity of a lake – turning the water green. </a:t>
                      </a:r>
                    </a:p>
                  </a:txBody>
                  <a:tcPr anchor="ctr"/>
                </a:tc>
              </a:tr>
            </a:tbl>
          </a:graphicData>
        </a:graphic>
      </p:graphicFrame>
      <p:sp>
        <p:nvSpPr>
          <p:cNvPr id="61495" name="TextBox 4"/>
          <p:cNvSpPr txBox="1">
            <a:spLocks noChangeArrowheads="1"/>
          </p:cNvSpPr>
          <p:nvPr/>
        </p:nvSpPr>
        <p:spPr bwMode="auto">
          <a:xfrm>
            <a:off x="3962400" y="0"/>
            <a:ext cx="973138" cy="369888"/>
          </a:xfrm>
          <a:prstGeom prst="rect">
            <a:avLst/>
          </a:prstGeom>
          <a:noFill/>
          <a:ln w="9525">
            <a:noFill/>
            <a:miter lim="800000"/>
            <a:headEnd/>
            <a:tailEnd/>
          </a:ln>
        </p:spPr>
        <p:txBody>
          <a:bodyPr wrap="none">
            <a:spAutoFit/>
          </a:bodyPr>
          <a:lstStyle/>
          <a:p>
            <a:r>
              <a:rPr lang="en-US">
                <a:latin typeface="Calibri" pitchFamily="34" charset="0"/>
              </a:rPr>
              <a:t>Answers</a:t>
            </a:r>
          </a:p>
        </p:txBody>
      </p:sp>
      <p:pic>
        <p:nvPicPr>
          <p:cNvPr id="61496" name="Picture 2" descr="http://www.wildaboutbritain.co.uk/gallery/files/3/4/9/SignalCrayfish.JPG"/>
          <p:cNvPicPr>
            <a:picLocks noChangeAspect="1" noChangeArrowheads="1"/>
          </p:cNvPicPr>
          <p:nvPr/>
        </p:nvPicPr>
        <p:blipFill>
          <a:blip r:embed="rId2"/>
          <a:srcRect/>
          <a:stretch>
            <a:fillRect/>
          </a:stretch>
        </p:blipFill>
        <p:spPr bwMode="auto">
          <a:xfrm>
            <a:off x="1600200" y="1676400"/>
            <a:ext cx="1331913" cy="876300"/>
          </a:xfrm>
          <a:prstGeom prst="rect">
            <a:avLst/>
          </a:prstGeom>
          <a:noFill/>
          <a:ln w="9525">
            <a:noFill/>
            <a:miter lim="800000"/>
            <a:headEnd/>
            <a:tailEnd/>
          </a:ln>
        </p:spPr>
      </p:pic>
      <p:pic>
        <p:nvPicPr>
          <p:cNvPr id="61497" name="Picture 4" descr="http://img.designswan.com/2009/Animal/animalArchitect/8.jpg"/>
          <p:cNvPicPr>
            <a:picLocks noChangeAspect="1" noChangeArrowheads="1"/>
          </p:cNvPicPr>
          <p:nvPr/>
        </p:nvPicPr>
        <p:blipFill>
          <a:blip r:embed="rId3"/>
          <a:srcRect/>
          <a:stretch>
            <a:fillRect/>
          </a:stretch>
        </p:blipFill>
        <p:spPr bwMode="auto">
          <a:xfrm>
            <a:off x="1524000" y="2743200"/>
            <a:ext cx="914400" cy="1062038"/>
          </a:xfrm>
          <a:prstGeom prst="rect">
            <a:avLst/>
          </a:prstGeom>
          <a:noFill/>
          <a:ln w="9525">
            <a:noFill/>
            <a:miter lim="800000"/>
            <a:headEnd/>
            <a:tailEnd/>
          </a:ln>
        </p:spPr>
      </p:pic>
      <p:pic>
        <p:nvPicPr>
          <p:cNvPr id="61498" name="Picture 7" descr="http://www.cityoffederalway.com/GetFile.aspx?id=14806"/>
          <p:cNvPicPr>
            <a:picLocks noChangeAspect="1" noChangeArrowheads="1"/>
          </p:cNvPicPr>
          <p:nvPr/>
        </p:nvPicPr>
        <p:blipFill>
          <a:blip r:embed="rId4"/>
          <a:srcRect/>
          <a:stretch>
            <a:fillRect/>
          </a:stretch>
        </p:blipFill>
        <p:spPr bwMode="auto">
          <a:xfrm>
            <a:off x="2438400" y="2819400"/>
            <a:ext cx="573088" cy="779463"/>
          </a:xfrm>
          <a:prstGeom prst="rect">
            <a:avLst/>
          </a:prstGeom>
          <a:noFill/>
          <a:ln w="9525">
            <a:noFill/>
            <a:miter lim="800000"/>
            <a:headEnd/>
            <a:tailEnd/>
          </a:ln>
        </p:spPr>
      </p:pic>
      <p:pic>
        <p:nvPicPr>
          <p:cNvPr id="61499" name="Picture 9" descr="Dragonfly (odonata) larvae.jpg"/>
          <p:cNvPicPr>
            <a:picLocks noChangeAspect="1"/>
          </p:cNvPicPr>
          <p:nvPr/>
        </p:nvPicPr>
        <p:blipFill>
          <a:blip r:embed="rId5"/>
          <a:srcRect/>
          <a:stretch>
            <a:fillRect/>
          </a:stretch>
        </p:blipFill>
        <p:spPr bwMode="auto">
          <a:xfrm>
            <a:off x="2133600" y="4191000"/>
            <a:ext cx="914400" cy="638175"/>
          </a:xfrm>
          <a:prstGeom prst="rect">
            <a:avLst/>
          </a:prstGeom>
          <a:noFill/>
          <a:ln w="9525">
            <a:noFill/>
            <a:miter lim="800000"/>
            <a:headEnd/>
            <a:tailEnd/>
          </a:ln>
        </p:spPr>
      </p:pic>
      <p:pic>
        <p:nvPicPr>
          <p:cNvPr id="61500" name="Content Placeholder 3" descr="Dragonfly Labium.jpg"/>
          <p:cNvPicPr>
            <a:picLocks noChangeAspect="1"/>
          </p:cNvPicPr>
          <p:nvPr/>
        </p:nvPicPr>
        <p:blipFill>
          <a:blip r:embed="rId6"/>
          <a:srcRect/>
          <a:stretch>
            <a:fillRect/>
          </a:stretch>
        </p:blipFill>
        <p:spPr bwMode="auto">
          <a:xfrm>
            <a:off x="1524000" y="3886200"/>
            <a:ext cx="949325" cy="635000"/>
          </a:xfrm>
          <a:prstGeom prst="rect">
            <a:avLst/>
          </a:prstGeom>
          <a:noFill/>
          <a:ln w="9525">
            <a:noFill/>
            <a:miter lim="800000"/>
            <a:headEnd/>
            <a:tailEnd/>
          </a:ln>
        </p:spPr>
      </p:pic>
      <p:pic>
        <p:nvPicPr>
          <p:cNvPr id="61501" name="Picture 2" descr="http://www.spartanburgwater.org/images/watershed_800.jpg"/>
          <p:cNvPicPr>
            <a:picLocks noChangeAspect="1" noChangeArrowheads="1"/>
          </p:cNvPicPr>
          <p:nvPr/>
        </p:nvPicPr>
        <p:blipFill>
          <a:blip r:embed="rId7"/>
          <a:srcRect t="10512"/>
          <a:stretch>
            <a:fillRect/>
          </a:stretch>
        </p:blipFill>
        <p:spPr bwMode="auto">
          <a:xfrm>
            <a:off x="1676400" y="4953000"/>
            <a:ext cx="1219200" cy="825500"/>
          </a:xfrm>
          <a:prstGeom prst="rect">
            <a:avLst/>
          </a:prstGeom>
          <a:noFill/>
          <a:ln w="9525">
            <a:noFill/>
            <a:miter lim="800000"/>
            <a:headEnd/>
            <a:tailEnd/>
          </a:ln>
        </p:spPr>
      </p:pic>
      <p:pic>
        <p:nvPicPr>
          <p:cNvPr id="61502" name="Picture 2" descr="http://www.lakecountyil.gov/Stormwater/LakeCountyWatersheds/BMPs/PublishingImages/Pool%20riffle.JPG"/>
          <p:cNvPicPr>
            <a:picLocks noChangeAspect="1" noChangeArrowheads="1"/>
          </p:cNvPicPr>
          <p:nvPr/>
        </p:nvPicPr>
        <p:blipFill>
          <a:blip r:embed="rId8"/>
          <a:srcRect/>
          <a:stretch>
            <a:fillRect/>
          </a:stretch>
        </p:blipFill>
        <p:spPr bwMode="auto">
          <a:xfrm>
            <a:off x="1752600" y="6002338"/>
            <a:ext cx="1143000" cy="755650"/>
          </a:xfrm>
          <a:prstGeom prst="rect">
            <a:avLst/>
          </a:prstGeom>
          <a:noFill/>
          <a:ln w="9525">
            <a:noFill/>
            <a:miter lim="800000"/>
            <a:headEnd/>
            <a:tailEnd/>
          </a:ln>
        </p:spPr>
      </p:pic>
      <p:pic>
        <p:nvPicPr>
          <p:cNvPr id="61503" name="Picture 2" descr="stoneantenna"/>
          <p:cNvPicPr>
            <a:picLocks noChangeAspect="1" noChangeArrowheads="1"/>
          </p:cNvPicPr>
          <p:nvPr/>
        </p:nvPicPr>
        <p:blipFill>
          <a:blip r:embed="rId9"/>
          <a:srcRect/>
          <a:stretch>
            <a:fillRect/>
          </a:stretch>
        </p:blipFill>
        <p:spPr bwMode="auto">
          <a:xfrm>
            <a:off x="3124200" y="1676400"/>
            <a:ext cx="1295400" cy="777875"/>
          </a:xfrm>
          <a:prstGeom prst="rect">
            <a:avLst/>
          </a:prstGeom>
          <a:noFill/>
          <a:ln w="9525">
            <a:noFill/>
            <a:miter lim="800000"/>
            <a:headEnd/>
            <a:tailEnd/>
          </a:ln>
        </p:spPr>
      </p:pic>
      <p:pic>
        <p:nvPicPr>
          <p:cNvPr id="61504" name="Picture 4" descr="http://www.smithlifescience.com/SciInsectFlyingDiagram.gif"/>
          <p:cNvPicPr>
            <a:picLocks noChangeAspect="1" noChangeArrowheads="1"/>
          </p:cNvPicPr>
          <p:nvPr/>
        </p:nvPicPr>
        <p:blipFill>
          <a:blip r:embed="rId10"/>
          <a:srcRect l="12675" t="10606" r="14085"/>
          <a:stretch>
            <a:fillRect/>
          </a:stretch>
        </p:blipFill>
        <p:spPr bwMode="auto">
          <a:xfrm>
            <a:off x="3200400" y="3886200"/>
            <a:ext cx="1143000" cy="958850"/>
          </a:xfrm>
          <a:prstGeom prst="rect">
            <a:avLst/>
          </a:prstGeom>
          <a:noFill/>
          <a:ln w="12700">
            <a:solidFill>
              <a:schemeClr val="tx1"/>
            </a:solidFill>
            <a:miter lim="800000"/>
            <a:headEnd/>
            <a:tailEnd/>
          </a:ln>
        </p:spPr>
      </p:pic>
      <p:pic>
        <p:nvPicPr>
          <p:cNvPr id="61505" name="Picture 2" descr="stoneabdomen">
            <a:hlinkClick r:id="rId11" action="ppaction://hlinksldjump"/>
          </p:cNvPr>
          <p:cNvPicPr>
            <a:picLocks noChangeAspect="1" noChangeArrowheads="1"/>
          </p:cNvPicPr>
          <p:nvPr/>
        </p:nvPicPr>
        <p:blipFill>
          <a:blip r:embed="rId12"/>
          <a:srcRect/>
          <a:stretch>
            <a:fillRect/>
          </a:stretch>
        </p:blipFill>
        <p:spPr bwMode="auto">
          <a:xfrm>
            <a:off x="3124200" y="4926013"/>
            <a:ext cx="1295400" cy="881062"/>
          </a:xfrm>
          <a:prstGeom prst="rect">
            <a:avLst/>
          </a:prstGeom>
          <a:noFill/>
          <a:ln w="9525">
            <a:noFill/>
            <a:miter lim="800000"/>
            <a:headEnd/>
            <a:tailEnd/>
          </a:ln>
        </p:spPr>
      </p:pic>
      <p:pic>
        <p:nvPicPr>
          <p:cNvPr id="61506" name="Picture 2" descr="File:Wasp pho.jpg">
            <a:hlinkClick r:id="rId13" action="ppaction://hlinksldjump"/>
          </p:cNvPr>
          <p:cNvPicPr>
            <a:picLocks noChangeAspect="1" noChangeArrowheads="1"/>
          </p:cNvPicPr>
          <p:nvPr/>
        </p:nvPicPr>
        <p:blipFill>
          <a:blip r:embed="rId14"/>
          <a:srcRect/>
          <a:stretch>
            <a:fillRect/>
          </a:stretch>
        </p:blipFill>
        <p:spPr bwMode="auto">
          <a:xfrm>
            <a:off x="3124200" y="5988050"/>
            <a:ext cx="1219200" cy="869950"/>
          </a:xfrm>
          <a:prstGeom prst="rect">
            <a:avLst/>
          </a:prstGeom>
          <a:noFill/>
          <a:ln w="9525">
            <a:noFill/>
            <a:miter lim="800000"/>
            <a:headEnd/>
            <a:tailEnd/>
          </a:ln>
        </p:spPr>
      </p:pic>
      <p:sp>
        <p:nvSpPr>
          <p:cNvPr id="17" name="Down Arrow 16"/>
          <p:cNvSpPr/>
          <p:nvPr/>
        </p:nvSpPr>
        <p:spPr>
          <a:xfrm rot="13975538">
            <a:off x="3362325" y="6650038"/>
            <a:ext cx="46037" cy="23653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8" name="Down Arrow 17"/>
          <p:cNvSpPr/>
          <p:nvPr/>
        </p:nvSpPr>
        <p:spPr>
          <a:xfrm rot="6948669">
            <a:off x="3827463" y="6667500"/>
            <a:ext cx="46038" cy="23653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9" name="Oval 18"/>
          <p:cNvSpPr/>
          <p:nvPr/>
        </p:nvSpPr>
        <p:spPr>
          <a:xfrm>
            <a:off x="3581400" y="4267200"/>
            <a:ext cx="381000" cy="381000"/>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p:cNvSpPr>
            <a:spLocks noGrp="1"/>
          </p:cNvSpPr>
          <p:nvPr>
            <p:ph type="title"/>
          </p:nvPr>
        </p:nvSpPr>
        <p:spPr/>
        <p:txBody>
          <a:bodyPr/>
          <a:lstStyle/>
          <a:p>
            <a:pPr eaLnBrk="1" hangingPunct="1"/>
            <a:endParaRPr lang="en-US" smtClean="0"/>
          </a:p>
        </p:txBody>
      </p:sp>
      <p:sp>
        <p:nvSpPr>
          <p:cNvPr id="62467" name="Content Placeholder 2"/>
          <p:cNvSpPr>
            <a:spLocks noGrp="1"/>
          </p:cNvSpPr>
          <p:nvPr>
            <p:ph idx="1"/>
          </p:nvPr>
        </p:nvSpPr>
        <p:spPr/>
        <p:txBody>
          <a:bodyPr/>
          <a:lstStyle/>
          <a:p>
            <a:pPr eaLnBrk="1" hangingPunct="1"/>
            <a:r>
              <a:rPr lang="en-US" b="1" smtClean="0"/>
              <a:t>Identify Me</a:t>
            </a:r>
          </a:p>
          <a:p>
            <a:pPr eaLnBrk="1" hangingPunct="1"/>
            <a:endParaRPr lang="en-US" smtClean="0"/>
          </a:p>
        </p:txBody>
      </p:sp>
      <p:graphicFrame>
        <p:nvGraphicFramePr>
          <p:cNvPr id="4" name="Table 3"/>
          <p:cNvGraphicFramePr>
            <a:graphicFrameLocks noGrp="1"/>
          </p:cNvGraphicFramePr>
          <p:nvPr/>
        </p:nvGraphicFramePr>
        <p:xfrm>
          <a:off x="0" y="457200"/>
          <a:ext cx="9144000" cy="6400800"/>
        </p:xfrm>
        <a:graphic>
          <a:graphicData uri="http://schemas.openxmlformats.org/drawingml/2006/table">
            <a:tbl>
              <a:tblPr firstRow="1" bandRow="1">
                <a:tableStyleId>{5C22544A-7EE6-4342-B048-85BDC9FD1C3A}</a:tableStyleId>
              </a:tblPr>
              <a:tblGrid>
                <a:gridCol w="1524000"/>
                <a:gridCol w="1524000"/>
                <a:gridCol w="1524000"/>
                <a:gridCol w="1524000"/>
                <a:gridCol w="1524000"/>
                <a:gridCol w="1524000"/>
              </a:tblGrid>
              <a:tr h="1060734">
                <a:tc>
                  <a:txBody>
                    <a:bodyPr/>
                    <a:lstStyle/>
                    <a:p>
                      <a:pPr algn="ctr"/>
                      <a:endParaRPr lang="en-US" sz="2000" b="1" dirty="0"/>
                    </a:p>
                  </a:txBody>
                  <a:tcPr anchor="ctr"/>
                </a:tc>
                <a:tc>
                  <a:txBody>
                    <a:bodyPr/>
                    <a:lstStyle/>
                    <a:p>
                      <a:pPr algn="ctr"/>
                      <a:r>
                        <a:rPr lang="en-US" sz="2000" b="1" dirty="0" smtClean="0"/>
                        <a:t>Identify Me</a:t>
                      </a:r>
                      <a:endParaRPr lang="en-US" sz="2000" b="1" dirty="0"/>
                    </a:p>
                  </a:txBody>
                  <a:tcPr anchor="ctr"/>
                </a:tc>
                <a:tc>
                  <a:txBody>
                    <a:bodyPr/>
                    <a:lstStyle/>
                    <a:p>
                      <a:pPr algn="ctr"/>
                      <a:r>
                        <a:rPr lang="en-US" sz="2000" b="1" dirty="0" smtClean="0"/>
                        <a:t>Anatomy</a:t>
                      </a:r>
                      <a:endParaRPr lang="en-US" sz="2000" b="1" dirty="0"/>
                    </a:p>
                  </a:txBody>
                  <a:tcPr anchor="ctr"/>
                </a:tc>
                <a:tc>
                  <a:txBody>
                    <a:bodyPr/>
                    <a:lstStyle/>
                    <a:p>
                      <a:pPr algn="ctr"/>
                      <a:r>
                        <a:rPr lang="en-US" sz="2000" b="1" dirty="0" smtClean="0"/>
                        <a:t>Scientific Names</a:t>
                      </a:r>
                      <a:endParaRPr lang="en-US" sz="2000" b="1" dirty="0"/>
                    </a:p>
                  </a:txBody>
                  <a:tcPr anchor="ctr"/>
                </a:tc>
                <a:tc>
                  <a:txBody>
                    <a:bodyPr/>
                    <a:lstStyle/>
                    <a:p>
                      <a:pPr algn="ctr"/>
                      <a:r>
                        <a:rPr lang="en-US" sz="2000" b="1" dirty="0" smtClean="0"/>
                        <a:t>Data</a:t>
                      </a:r>
                      <a:endParaRPr lang="en-US" sz="2000" b="1" dirty="0"/>
                    </a:p>
                  </a:txBody>
                  <a:tcPr anchor="ctr"/>
                </a:tc>
                <a:tc>
                  <a:txBody>
                    <a:bodyPr/>
                    <a:lstStyle/>
                    <a:p>
                      <a:pPr algn="ctr"/>
                      <a:r>
                        <a:rPr lang="en-US" sz="2000" b="1" dirty="0" smtClean="0"/>
                        <a:t>Water Pollution</a:t>
                      </a:r>
                      <a:endParaRPr lang="en-US" sz="2000" b="1" dirty="0"/>
                    </a:p>
                  </a:txBody>
                  <a:tcPr anchor="ctr"/>
                </a:tc>
              </a:tr>
              <a:tr h="1194151">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1" dirty="0" smtClean="0"/>
                        <a:t>100</a:t>
                      </a: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1" dirty="0" smtClean="0"/>
                        <a:t>What is a Crayfish?</a:t>
                      </a:r>
                      <a:endParaRPr lang="en-US" sz="1400" b="1" dirty="0"/>
                    </a:p>
                  </a:txBody>
                  <a:tcPr anchor="ctr"/>
                </a:tc>
                <a:tc>
                  <a:txBody>
                    <a:bodyPr/>
                    <a:lstStyle/>
                    <a:p>
                      <a:pPr algn="ctr"/>
                      <a:r>
                        <a:rPr lang="en-US" sz="1400" b="1" dirty="0" smtClean="0"/>
                        <a:t>What are antennae?</a:t>
                      </a:r>
                      <a:endParaRPr lang="en-US" sz="1400" b="1" dirty="0"/>
                    </a:p>
                  </a:txBody>
                  <a:tcPr anchor="ctr"/>
                </a:tc>
                <a:tc>
                  <a:txBody>
                    <a:bodyPr/>
                    <a:lstStyle/>
                    <a:p>
                      <a:pPr algn="ctr"/>
                      <a:r>
                        <a:rPr lang="en-US" sz="1400" b="1" dirty="0" smtClean="0"/>
                        <a:t>What is</a:t>
                      </a:r>
                      <a:r>
                        <a:rPr lang="en-US" sz="1400" b="1" baseline="0" dirty="0" smtClean="0"/>
                        <a:t> a Mayfly?</a:t>
                      </a:r>
                      <a:endParaRPr lang="en-US" sz="1400" b="1" dirty="0"/>
                    </a:p>
                  </a:txBody>
                  <a:tcPr anchor="ctr"/>
                </a:tc>
                <a:tc>
                  <a:txBody>
                    <a:bodyPr/>
                    <a:lstStyle/>
                    <a:p>
                      <a:pPr algn="ctr"/>
                      <a:r>
                        <a:rPr lang="en-US" sz="1400" b="1" dirty="0" smtClean="0"/>
                        <a:t>What</a:t>
                      </a:r>
                      <a:r>
                        <a:rPr lang="en-US" sz="1400" b="1" baseline="0" dirty="0" smtClean="0"/>
                        <a:t> is zero?</a:t>
                      </a:r>
                      <a:endParaRPr lang="en-US" sz="1400" b="1" dirty="0"/>
                    </a:p>
                  </a:txBody>
                  <a:tcPr anchor="ctr"/>
                </a:tc>
                <a:tc>
                  <a:txBody>
                    <a:bodyPr/>
                    <a:lstStyle/>
                    <a:p>
                      <a:pPr algn="ctr"/>
                      <a:r>
                        <a:rPr lang="en-US" sz="1400" b="1" dirty="0" smtClean="0"/>
                        <a:t>What is temperature?</a:t>
                      </a:r>
                      <a:endParaRPr lang="en-US" sz="1400" b="1" dirty="0"/>
                    </a:p>
                  </a:txBody>
                  <a:tcPr anchor="ctr"/>
                </a:tc>
              </a:tr>
              <a:tr h="1140565">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2000" b="1" dirty="0" smtClean="0"/>
                        <a:t>200</a:t>
                      </a:r>
                      <a:endParaRPr lang="en-US" sz="2000" b="1" dirty="0"/>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1400" b="1" dirty="0" smtClean="0"/>
                        <a:t>What is a </a:t>
                      </a:r>
                      <a:r>
                        <a:rPr lang="en-US" sz="1400" b="1" dirty="0" err="1" smtClean="0"/>
                        <a:t>Caddisfly</a:t>
                      </a:r>
                      <a:r>
                        <a:rPr lang="en-US" sz="1400" b="1" baseline="0" dirty="0" smtClean="0"/>
                        <a:t> larvae?</a:t>
                      </a:r>
                    </a:p>
                  </a:txBody>
                  <a:tcPr anchor="ctr"/>
                </a:tc>
                <a:tc>
                  <a:txBody>
                    <a:bodyPr/>
                    <a:lstStyle/>
                    <a:p>
                      <a:pPr algn="ctr"/>
                      <a:r>
                        <a:rPr lang="en-US" sz="1400" b="1" dirty="0" smtClean="0"/>
                        <a:t>What are gills?</a:t>
                      </a:r>
                      <a:endParaRPr lang="en-US" sz="1400" b="1" dirty="0"/>
                    </a:p>
                  </a:txBody>
                  <a:tcPr anchor="ctr"/>
                </a:tc>
                <a:tc>
                  <a:txBody>
                    <a:bodyPr/>
                    <a:lstStyle/>
                    <a:p>
                      <a:pPr algn="ctr"/>
                      <a:r>
                        <a:rPr lang="en-US" sz="1400" b="1" dirty="0" smtClean="0"/>
                        <a:t>What is a </a:t>
                      </a:r>
                      <a:r>
                        <a:rPr lang="en-US" sz="1400" b="1" dirty="0" err="1" smtClean="0"/>
                        <a:t>Cassifly</a:t>
                      </a:r>
                      <a:r>
                        <a:rPr lang="en-US" sz="1400" b="1" dirty="0" smtClean="0"/>
                        <a:t>?</a:t>
                      </a:r>
                      <a:endParaRPr lang="en-US" sz="1400" b="1" dirty="0"/>
                    </a:p>
                  </a:txBody>
                  <a:tcPr anchor="ctr"/>
                </a:tc>
                <a:tc>
                  <a:txBody>
                    <a:bodyPr/>
                    <a:lstStyle/>
                    <a:p>
                      <a:pPr algn="ctr"/>
                      <a:r>
                        <a:rPr lang="en-US" sz="1400" b="1" dirty="0" smtClean="0"/>
                        <a:t>What is velocity?</a:t>
                      </a:r>
                      <a:endParaRPr lang="en-US" sz="1400" b="1" dirty="0"/>
                    </a:p>
                  </a:txBody>
                  <a:tcPr anchor="ctr"/>
                </a:tc>
                <a:tc>
                  <a:txBody>
                    <a:bodyPr/>
                    <a:lstStyle/>
                    <a:p>
                      <a:pPr algn="ctr"/>
                      <a:r>
                        <a:rPr lang="en-US" sz="1400" b="1" dirty="0" smtClean="0"/>
                        <a:t>What is fecal material?</a:t>
                      </a:r>
                      <a:endParaRPr lang="en-US" sz="1400" b="1" dirty="0"/>
                    </a:p>
                  </a:txBody>
                  <a:tcPr anchor="ctr"/>
                </a:tc>
              </a:tr>
              <a:tr h="995128">
                <a:tc>
                  <a:txBody>
                    <a:bodyPr/>
                    <a:lstStyle/>
                    <a:p>
                      <a:pPr algn="ctr"/>
                      <a:r>
                        <a:rPr lang="en-US" sz="2000" b="1" dirty="0" smtClean="0"/>
                        <a:t>300</a:t>
                      </a:r>
                      <a:endParaRPr lang="en-US" sz="2000" b="1" dirty="0"/>
                    </a:p>
                  </a:txBody>
                  <a:tcPr anchor="ctr"/>
                </a:tc>
                <a:tc>
                  <a:txBody>
                    <a:bodyPr/>
                    <a:lstStyle/>
                    <a:p>
                      <a:pPr algn="ctr"/>
                      <a:r>
                        <a:rPr lang="en-US" sz="1400" b="1" dirty="0" smtClean="0"/>
                        <a:t>What is a dragonfly</a:t>
                      </a:r>
                      <a:r>
                        <a:rPr lang="en-US" sz="1400" b="1" baseline="0" dirty="0" smtClean="0"/>
                        <a:t> larvae?</a:t>
                      </a:r>
                      <a:endParaRPr lang="en-US" sz="1400" b="1" dirty="0"/>
                    </a:p>
                  </a:txBody>
                  <a:tcPr anchor="ctr"/>
                </a:tc>
                <a:tc>
                  <a:txBody>
                    <a:bodyPr/>
                    <a:lstStyle/>
                    <a:p>
                      <a:pPr algn="ctr"/>
                      <a:r>
                        <a:rPr lang="en-US" sz="1400" b="1" dirty="0" smtClean="0"/>
                        <a:t>What is a Thorax?</a:t>
                      </a:r>
                      <a:endParaRPr lang="en-US" sz="1400" b="1" dirty="0"/>
                    </a:p>
                  </a:txBody>
                  <a:tcPr anchor="ctr"/>
                </a:tc>
                <a:tc>
                  <a:txBody>
                    <a:bodyPr/>
                    <a:lstStyle/>
                    <a:p>
                      <a:pPr algn="ctr"/>
                      <a:r>
                        <a:rPr lang="en-US" sz="1400" b="1" dirty="0" smtClean="0"/>
                        <a:t>What is a</a:t>
                      </a:r>
                      <a:r>
                        <a:rPr lang="en-US" sz="1400" b="1" baseline="0" dirty="0" smtClean="0"/>
                        <a:t> Stonefly?</a:t>
                      </a:r>
                      <a:endParaRPr lang="en-US" sz="1400" b="1" dirty="0"/>
                    </a:p>
                  </a:txBody>
                  <a:tcPr anchor="ctr"/>
                </a:tc>
                <a:tc>
                  <a:txBody>
                    <a:bodyPr/>
                    <a:lstStyle/>
                    <a:p>
                      <a:pPr algn="ctr"/>
                      <a:r>
                        <a:rPr lang="en-US" sz="1400" b="1" dirty="0" smtClean="0"/>
                        <a:t>What is 100?</a:t>
                      </a:r>
                      <a:endParaRPr lang="en-US" sz="1400" b="1" dirty="0"/>
                    </a:p>
                  </a:txBody>
                  <a:tcPr anchor="ctr"/>
                </a:tc>
                <a:tc>
                  <a:txBody>
                    <a:bodyPr/>
                    <a:lstStyle/>
                    <a:p>
                      <a:pPr algn="ctr"/>
                      <a:r>
                        <a:rPr lang="en-US" sz="1400" b="1" dirty="0" smtClean="0"/>
                        <a:t>What is dissolved oxygen?</a:t>
                      </a:r>
                      <a:endParaRPr lang="en-US" sz="1400" b="1" dirty="0"/>
                    </a:p>
                  </a:txBody>
                  <a:tcPr anchor="ctr"/>
                </a:tc>
              </a:tr>
              <a:tr h="1033402">
                <a:tc>
                  <a:txBody>
                    <a:bodyPr/>
                    <a:lstStyle/>
                    <a:p>
                      <a:pPr algn="ctr"/>
                      <a:r>
                        <a:rPr lang="en-US" sz="2000" b="1" dirty="0" smtClean="0"/>
                        <a:t>400</a:t>
                      </a:r>
                      <a:endParaRPr lang="en-US" sz="2000" b="1" dirty="0"/>
                    </a:p>
                  </a:txBody>
                  <a:tcPr anchor="ctr"/>
                </a:tc>
                <a:tc>
                  <a:txBody>
                    <a:bodyPr/>
                    <a:lstStyle/>
                    <a:p>
                      <a:pPr algn="ctr"/>
                      <a:r>
                        <a:rPr lang="en-US" sz="1400" b="1" dirty="0" smtClean="0"/>
                        <a:t>What is a Watershed?</a:t>
                      </a:r>
                      <a:endParaRPr lang="en-US" sz="1400" b="1" dirty="0"/>
                    </a:p>
                  </a:txBody>
                  <a:tcPr anchor="ctr"/>
                </a:tc>
                <a:tc>
                  <a:txBody>
                    <a:bodyPr/>
                    <a:lstStyle/>
                    <a:p>
                      <a:pPr algn="ctr"/>
                      <a:r>
                        <a:rPr lang="en-US" sz="1400" b="1" dirty="0" smtClean="0"/>
                        <a:t>What is the abdomen?</a:t>
                      </a:r>
                      <a:endParaRPr lang="en-US" sz="1400" b="1" dirty="0"/>
                    </a:p>
                  </a:txBody>
                  <a:tcPr anchor="ctr"/>
                </a:tc>
                <a:tc>
                  <a:txBody>
                    <a:bodyPr/>
                    <a:lstStyle/>
                    <a:p>
                      <a:pPr algn="ctr"/>
                      <a:r>
                        <a:rPr lang="en-US" sz="1400" b="1" dirty="0" smtClean="0"/>
                        <a:t>What is a dragonfly</a:t>
                      </a:r>
                      <a:r>
                        <a:rPr lang="en-US" sz="1400" b="1" baseline="0" dirty="0" smtClean="0"/>
                        <a:t> or damselfly?</a:t>
                      </a:r>
                      <a:endParaRPr lang="en-US" sz="1400" b="1" dirty="0"/>
                    </a:p>
                  </a:txBody>
                  <a:tcPr anchor="ctr"/>
                </a:tc>
                <a:tc>
                  <a:txBody>
                    <a:bodyPr/>
                    <a:lstStyle/>
                    <a:p>
                      <a:pPr algn="ctr"/>
                      <a:r>
                        <a:rPr lang="en-US" sz="1400" b="1" dirty="0" smtClean="0"/>
                        <a:t>What is FBI (family biotic index)?</a:t>
                      </a:r>
                      <a:endParaRPr lang="en-US" sz="1400" b="1" dirty="0"/>
                    </a:p>
                  </a:txBody>
                  <a:tcPr anchor="ctr"/>
                </a:tc>
                <a:tc>
                  <a:txBody>
                    <a:bodyPr/>
                    <a:lstStyle/>
                    <a:p>
                      <a:pPr algn="ctr"/>
                      <a:r>
                        <a:rPr lang="en-US" sz="1400" b="1" dirty="0" smtClean="0"/>
                        <a:t>What is turbidity (clarity),</a:t>
                      </a:r>
                      <a:r>
                        <a:rPr lang="en-US" sz="1400" b="1" baseline="0" dirty="0" smtClean="0"/>
                        <a:t> or sediment?</a:t>
                      </a:r>
                      <a:endParaRPr lang="en-US" sz="1400" b="1" dirty="0"/>
                    </a:p>
                  </a:txBody>
                  <a:tcPr anchor="ctr"/>
                </a:tc>
              </a:tr>
              <a:tr h="976819">
                <a:tc>
                  <a:txBody>
                    <a:bodyPr/>
                    <a:lstStyle/>
                    <a:p>
                      <a:pPr algn="ctr"/>
                      <a:r>
                        <a:rPr lang="en-US" sz="2000" b="1" dirty="0" smtClean="0"/>
                        <a:t>500</a:t>
                      </a:r>
                      <a:endParaRPr lang="en-US" sz="2000" b="1" dirty="0"/>
                    </a:p>
                  </a:txBody>
                  <a:tcPr anchor="ctr"/>
                </a:tc>
                <a:tc>
                  <a:txBody>
                    <a:bodyPr/>
                    <a:lstStyle/>
                    <a:p>
                      <a:pPr algn="ctr"/>
                      <a:r>
                        <a:rPr lang="en-US" sz="1400" b="1" dirty="0" smtClean="0"/>
                        <a:t>What is a Riffle?</a:t>
                      </a:r>
                      <a:endParaRPr lang="en-US" sz="1400" b="1" dirty="0"/>
                    </a:p>
                  </a:txBody>
                  <a:tcPr anchor="ctr"/>
                </a:tc>
                <a:tc>
                  <a:txBody>
                    <a:bodyPr/>
                    <a:lstStyle/>
                    <a:p>
                      <a:pPr algn="ctr"/>
                      <a:r>
                        <a:rPr lang="en-US" sz="1400" b="1" dirty="0" smtClean="0"/>
                        <a:t>What are mandibles?</a:t>
                      </a:r>
                      <a:endParaRPr lang="en-US" sz="1400" b="1" dirty="0"/>
                    </a:p>
                  </a:txBody>
                  <a:tcPr anchor="ctr"/>
                </a:tc>
                <a:tc>
                  <a:txBody>
                    <a:bodyPr/>
                    <a:lstStyle/>
                    <a:p>
                      <a:pPr algn="ctr"/>
                      <a:r>
                        <a:rPr lang="en-US" sz="1400" b="1" dirty="0" smtClean="0"/>
                        <a:t>What is a true</a:t>
                      </a:r>
                      <a:r>
                        <a:rPr lang="en-US" sz="1400" b="1" baseline="0" dirty="0" smtClean="0"/>
                        <a:t> bug, Aphid, Cicada, or Leafhopper?</a:t>
                      </a:r>
                      <a:endParaRPr lang="en-US" sz="1400" b="1" dirty="0"/>
                    </a:p>
                  </a:txBody>
                  <a:tcPr anchor="ctr"/>
                </a:tc>
                <a:tc>
                  <a:txBody>
                    <a:bodyPr/>
                    <a:lstStyle/>
                    <a:p>
                      <a:pPr algn="ctr"/>
                      <a:r>
                        <a:rPr lang="en-US" sz="1400" b="1" dirty="0" smtClean="0"/>
                        <a:t>What is the taxonomic or dichotomous key?</a:t>
                      </a:r>
                      <a:endParaRPr lang="en-US" sz="1400" b="1" dirty="0"/>
                    </a:p>
                  </a:txBody>
                  <a:tcPr anchor="ctr"/>
                </a:tc>
                <a:tc>
                  <a:txBody>
                    <a:bodyPr/>
                    <a:lstStyle/>
                    <a:p>
                      <a:pPr algn="ctr"/>
                      <a:r>
                        <a:rPr lang="en-US" sz="1400" b="1" dirty="0" smtClean="0"/>
                        <a:t>What is </a:t>
                      </a:r>
                      <a:r>
                        <a:rPr lang="en-US" sz="1400" b="1" dirty="0" err="1" smtClean="0"/>
                        <a:t>Eutrophication</a:t>
                      </a:r>
                      <a:r>
                        <a:rPr lang="en-US" sz="1400" b="1" dirty="0" smtClean="0"/>
                        <a:t>?</a:t>
                      </a:r>
                      <a:endParaRPr lang="en-US" sz="1400" b="1" dirty="0"/>
                    </a:p>
                  </a:txBody>
                  <a:tcPr anchor="ctr"/>
                </a:tc>
              </a:tr>
            </a:tbl>
          </a:graphicData>
        </a:graphic>
      </p:graphicFrame>
      <p:sp>
        <p:nvSpPr>
          <p:cNvPr id="62519" name="TextBox 4"/>
          <p:cNvSpPr txBox="1">
            <a:spLocks noChangeArrowheads="1"/>
          </p:cNvSpPr>
          <p:nvPr/>
        </p:nvSpPr>
        <p:spPr bwMode="auto">
          <a:xfrm>
            <a:off x="3962400" y="0"/>
            <a:ext cx="1127125" cy="369888"/>
          </a:xfrm>
          <a:prstGeom prst="rect">
            <a:avLst/>
          </a:prstGeom>
          <a:noFill/>
          <a:ln w="9525">
            <a:noFill/>
            <a:miter lim="800000"/>
            <a:headEnd/>
            <a:tailEnd/>
          </a:ln>
        </p:spPr>
        <p:txBody>
          <a:bodyPr wrap="none">
            <a:spAutoFit/>
          </a:bodyPr>
          <a:lstStyle/>
          <a:p>
            <a:r>
              <a:rPr lang="en-US">
                <a:latin typeface="Calibri" pitchFamily="34" charset="0"/>
              </a:rPr>
              <a:t>Questions</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2724</TotalTime>
  <Words>1206</Words>
  <Application>Microsoft Office PowerPoint</Application>
  <PresentationFormat>On-screen Show (4:3)</PresentationFormat>
  <Paragraphs>197</Paragraphs>
  <Slides>60</Slides>
  <Notes>2</Notes>
  <HiddenSlides>0</HiddenSlides>
  <MMClips>0</MMClips>
  <ScaleCrop>false</ScaleCrop>
  <HeadingPairs>
    <vt:vector size="6" baseType="variant">
      <vt:variant>
        <vt:lpstr>Fonts Used</vt:lpstr>
      </vt:variant>
      <vt:variant>
        <vt:i4>2</vt:i4>
      </vt:variant>
      <vt:variant>
        <vt:lpstr>Design Template</vt:lpstr>
      </vt:variant>
      <vt:variant>
        <vt:i4>1</vt:i4>
      </vt:variant>
      <vt:variant>
        <vt:lpstr>Slide Titles</vt:lpstr>
      </vt:variant>
      <vt:variant>
        <vt:i4>60</vt:i4>
      </vt:variant>
    </vt:vector>
  </HeadingPairs>
  <TitlesOfParts>
    <vt:vector size="63" baseType="lpstr">
      <vt:lpstr>Arial</vt:lpstr>
      <vt:lpstr>Calibri</vt:lpstr>
      <vt:lpstr>Office Theme</vt:lpstr>
      <vt:lpstr>Instructions for Use</vt:lpstr>
      <vt:lpstr>Instructions for Playing  Creek Geek Challenge</vt:lpstr>
      <vt:lpstr>Slide 3</vt:lpstr>
      <vt:lpstr>Identify Me   100 Points</vt:lpstr>
      <vt:lpstr>What is a Crayfish?</vt:lpstr>
      <vt:lpstr>Identify Me   200 Points</vt:lpstr>
      <vt:lpstr>What is a Caddisfly larvae?</vt:lpstr>
      <vt:lpstr>Identify Me 300 Points</vt:lpstr>
      <vt:lpstr>What is a dragonfly larvae?</vt:lpstr>
      <vt:lpstr>Identify Me 400 Points</vt:lpstr>
      <vt:lpstr>What is a Watershed?</vt:lpstr>
      <vt:lpstr>What am I?   500 Points</vt:lpstr>
      <vt:lpstr>What is a Riffle?</vt:lpstr>
      <vt:lpstr>Anatomy 100 Points</vt:lpstr>
      <vt:lpstr>What are antennae?</vt:lpstr>
      <vt:lpstr>Anatomy 200 Points</vt:lpstr>
      <vt:lpstr>What are gills?</vt:lpstr>
      <vt:lpstr>Anatomy 300 Points</vt:lpstr>
      <vt:lpstr>What is a thorax?</vt:lpstr>
      <vt:lpstr>Anatomy 400 Points</vt:lpstr>
      <vt:lpstr>What is the abdomen?</vt:lpstr>
      <vt:lpstr>Anatomy 500 Points</vt:lpstr>
      <vt:lpstr>What are mandibles?</vt:lpstr>
      <vt:lpstr>Scientific Names 100 Points</vt:lpstr>
      <vt:lpstr>Slide 25</vt:lpstr>
      <vt:lpstr>What is Mayfly?</vt:lpstr>
      <vt:lpstr>Scientific Names 200 Points</vt:lpstr>
      <vt:lpstr>Slide 28</vt:lpstr>
      <vt:lpstr>What is Caddisfly?</vt:lpstr>
      <vt:lpstr>Scientific Names 300 Points</vt:lpstr>
      <vt:lpstr>Slide 31</vt:lpstr>
      <vt:lpstr>What is Stonefly?</vt:lpstr>
      <vt:lpstr>Scientific Names 400 Points</vt:lpstr>
      <vt:lpstr>Slide 34</vt:lpstr>
      <vt:lpstr>What is Dragonfly or Damselfly?</vt:lpstr>
      <vt:lpstr>Scientific Names 500 Points</vt:lpstr>
      <vt:lpstr>Slide 37</vt:lpstr>
      <vt:lpstr>What is True Bug, Aphid, Cicada, or Leafhopper?</vt:lpstr>
      <vt:lpstr>Data 100 Points</vt:lpstr>
      <vt:lpstr>What is zero?</vt:lpstr>
      <vt:lpstr>Data 200 Points</vt:lpstr>
      <vt:lpstr>What is Velocity?</vt:lpstr>
      <vt:lpstr>Data 300 Points</vt:lpstr>
      <vt:lpstr>What is 100?</vt:lpstr>
      <vt:lpstr>Data 400 Points</vt:lpstr>
      <vt:lpstr>What is FBI (Family Biotic Index)?</vt:lpstr>
      <vt:lpstr>Data 500 Points</vt:lpstr>
      <vt:lpstr>What is the Taxonomic or Dichotomous Key?</vt:lpstr>
      <vt:lpstr>Water Pollution 100 Points</vt:lpstr>
      <vt:lpstr>What is temperature?</vt:lpstr>
      <vt:lpstr>Water Pollution 200 Points</vt:lpstr>
      <vt:lpstr>What is Fecal Material?</vt:lpstr>
      <vt:lpstr>Water Pollution 300 Points</vt:lpstr>
      <vt:lpstr>What is dissolved oxygen?</vt:lpstr>
      <vt:lpstr>Water Pollution 400 Points</vt:lpstr>
      <vt:lpstr>What is turbidity (clarity) or sediment?</vt:lpstr>
      <vt:lpstr>Water Pollution 500 Points</vt:lpstr>
      <vt:lpstr>What is Eutrophication?</vt:lpstr>
      <vt:lpstr>Slide 59</vt:lpstr>
      <vt:lpstr>Slide 60</vt:lpstr>
    </vt:vector>
  </TitlesOfParts>
  <Company>Scott County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setup</dc:creator>
  <cp:lastModifiedBy>Jan Hosier</cp:lastModifiedBy>
  <cp:revision>278</cp:revision>
  <dcterms:created xsi:type="dcterms:W3CDTF">2009-10-05T15:08:33Z</dcterms:created>
  <dcterms:modified xsi:type="dcterms:W3CDTF">2009-12-02T17:12:30Z</dcterms:modified>
</cp:coreProperties>
</file>