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3"/>
  </p:sldMasterIdLst>
  <p:notesMasterIdLst>
    <p:notesMasterId r:id="rId13"/>
  </p:notesMasterIdLst>
  <p:sldIdLst>
    <p:sldId id="256" r:id="rId4"/>
    <p:sldId id="293" r:id="rId5"/>
    <p:sldId id="292" r:id="rId6"/>
    <p:sldId id="273" r:id="rId7"/>
    <p:sldId id="290" r:id="rId8"/>
    <p:sldId id="274" r:id="rId9"/>
    <p:sldId id="275" r:id="rId10"/>
    <p:sldId id="276" r:id="rId11"/>
    <p:sldId id="291" r:id="rId12"/>
  </p:sldIdLst>
  <p:sldSz cx="9144000" cy="6858000" type="screen4x3"/>
  <p:notesSz cx="7010400" cy="9296400"/>
  <p:custDataLst>
    <p:tags r:id="rId14"/>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E6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0000" autoAdjust="0"/>
  </p:normalViewPr>
  <p:slideViewPr>
    <p:cSldViewPr>
      <p:cViewPr varScale="1">
        <p:scale>
          <a:sx n="86" d="100"/>
          <a:sy n="86" d="100"/>
        </p:scale>
        <p:origin x="2292" y="78"/>
      </p:cViewPr>
      <p:guideLst>
        <p:guide orient="horz" pos="2160"/>
        <p:guide pos="2880"/>
      </p:guideLst>
    </p:cSldViewPr>
  </p:slideViewPr>
  <p:notesTextViewPr>
    <p:cViewPr>
      <p:scale>
        <a:sx n="100" d="100"/>
        <a:sy n="100" d="100"/>
      </p:scale>
      <p:origin x="0" y="0"/>
    </p:cViewPr>
  </p:notesTextViewPr>
  <p:notesViewPr>
    <p:cSldViewPr>
      <p:cViewPr varScale="1">
        <p:scale>
          <a:sx n="101" d="100"/>
          <a:sy n="101" d="100"/>
        </p:scale>
        <p:origin x="-3528"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421403A-8573-C652-5323-CBDB0F9FBC6A}"/>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mn-cs"/>
              </a:defRPr>
            </a:lvl1pPr>
          </a:lstStyle>
          <a:p>
            <a:pPr>
              <a:defRPr/>
            </a:pPr>
            <a:endParaRPr lang="en-US"/>
          </a:p>
        </p:txBody>
      </p:sp>
      <p:sp>
        <p:nvSpPr>
          <p:cNvPr id="3" name="Date Placeholder 2">
            <a:extLst>
              <a:ext uri="{FF2B5EF4-FFF2-40B4-BE49-F238E27FC236}">
                <a16:creationId xmlns:a16="http://schemas.microsoft.com/office/drawing/2014/main" id="{090F8193-1E80-A5B2-98BE-C6FABFDF8D13}"/>
              </a:ext>
            </a:extLst>
          </p:cNvPr>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atin typeface="Arial" charset="0"/>
                <a:cs typeface="+mn-cs"/>
              </a:defRPr>
            </a:lvl1pPr>
          </a:lstStyle>
          <a:p>
            <a:pPr>
              <a:defRPr/>
            </a:pPr>
            <a:fld id="{07EE5C57-C53C-4800-A6F8-09BC92E37DC1}" type="datetimeFigureOut">
              <a:rPr lang="en-US"/>
              <a:pPr>
                <a:defRPr/>
              </a:pPr>
              <a:t>10/4/2024</a:t>
            </a:fld>
            <a:endParaRPr lang="en-US" dirty="0"/>
          </a:p>
        </p:txBody>
      </p:sp>
      <p:sp>
        <p:nvSpPr>
          <p:cNvPr id="4" name="Slide Image Placeholder 3">
            <a:extLst>
              <a:ext uri="{FF2B5EF4-FFF2-40B4-BE49-F238E27FC236}">
                <a16:creationId xmlns:a16="http://schemas.microsoft.com/office/drawing/2014/main" id="{A72E938A-3F17-35F5-B1AE-321B5694310A}"/>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a:extLst>
              <a:ext uri="{FF2B5EF4-FFF2-40B4-BE49-F238E27FC236}">
                <a16:creationId xmlns:a16="http://schemas.microsoft.com/office/drawing/2014/main" id="{F6A694B8-152F-C627-2AAC-7DAFD070E494}"/>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C0C45C4-5AA9-DCD2-8F8D-F1CA22D2B197}"/>
              </a:ext>
            </a:extLst>
          </p:cNvPr>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atin typeface="Arial" charset="0"/>
                <a:cs typeface="+mn-cs"/>
              </a:defRPr>
            </a:lvl1pPr>
          </a:lstStyle>
          <a:p>
            <a:pPr>
              <a:defRPr/>
            </a:pPr>
            <a:endParaRPr lang="en-US"/>
          </a:p>
        </p:txBody>
      </p:sp>
      <p:sp>
        <p:nvSpPr>
          <p:cNvPr id="7" name="Slide Number Placeholder 6">
            <a:extLst>
              <a:ext uri="{FF2B5EF4-FFF2-40B4-BE49-F238E27FC236}">
                <a16:creationId xmlns:a16="http://schemas.microsoft.com/office/drawing/2014/main" id="{28B0C0E5-F414-01CD-F0BA-7D3460408984}"/>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6C6338EA-8909-43FA-AA30-97FEF5CA76A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F6AEC3FF-C3B5-4E76-A580-52BA723C888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22D0D505-51C6-4B15-5557-4AF5F0A3BA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In this lesson we are going to focus on violations and the public notices that are associated with the new Revised Total Coliform Rule, also known as the RTCR, that will go into effect April 1</a:t>
            </a:r>
            <a:r>
              <a:rPr lang="en-US" altLang="en-US" baseline="30000"/>
              <a:t>st</a:t>
            </a:r>
            <a:r>
              <a:rPr lang="en-US" altLang="en-US"/>
              <a:t>, 2016. </a:t>
            </a:r>
          </a:p>
        </p:txBody>
      </p:sp>
      <p:sp>
        <p:nvSpPr>
          <p:cNvPr id="23556" name="Slide Number Placeholder 3">
            <a:extLst>
              <a:ext uri="{FF2B5EF4-FFF2-40B4-BE49-F238E27FC236}">
                <a16:creationId xmlns:a16="http://schemas.microsoft.com/office/drawing/2014/main" id="{F762C965-79F1-28E5-E3D6-C6FD0C59786A}"/>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527CF89-841F-46CB-A333-F13D19A8AC84}" type="slidenum">
              <a:rPr lang="en-US" altLang="en-US">
                <a:latin typeface="Arial" panose="020B0604020202020204" pitchFamily="34" charset="0"/>
              </a:rPr>
              <a:pPr eaLnBrk="1" hangingPunct="1">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BB990ED1-3E8E-2D3E-9745-3736B0710F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AF27E985-E57F-1941-7011-77EA8E4BC4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Before we get started I am going to go over some abbreviations that will be helpful to know.  </a:t>
            </a:r>
          </a:p>
          <a:p>
            <a:pPr eaLnBrk="1" hangingPunct="1">
              <a:spcBef>
                <a:spcPct val="0"/>
              </a:spcBef>
            </a:pPr>
            <a:endParaRPr lang="en-US" altLang="en-US"/>
          </a:p>
          <a:p>
            <a:pPr eaLnBrk="1" hangingPunct="1">
              <a:spcBef>
                <a:spcPct val="0"/>
              </a:spcBef>
            </a:pPr>
            <a:r>
              <a:rPr lang="en-US" altLang="en-US"/>
              <a:t>RTCR  stands for Revised Total Coliform Rule</a:t>
            </a:r>
          </a:p>
          <a:p>
            <a:pPr eaLnBrk="1" hangingPunct="1">
              <a:spcBef>
                <a:spcPct val="0"/>
              </a:spcBef>
            </a:pPr>
            <a:r>
              <a:rPr lang="en-US" altLang="en-US"/>
              <a:t>TCR means Total Coliform Rule</a:t>
            </a:r>
          </a:p>
          <a:p>
            <a:pPr eaLnBrk="1" hangingPunct="1">
              <a:spcBef>
                <a:spcPct val="0"/>
              </a:spcBef>
            </a:pPr>
            <a:r>
              <a:rPr lang="en-US" altLang="en-US"/>
              <a:t>TC is Total Coliform</a:t>
            </a:r>
          </a:p>
          <a:p>
            <a:pPr eaLnBrk="1" hangingPunct="1">
              <a:spcBef>
                <a:spcPct val="0"/>
              </a:spcBef>
            </a:pPr>
            <a:r>
              <a:rPr lang="en-US" altLang="en-US"/>
              <a:t>EC is E. Coli</a:t>
            </a:r>
          </a:p>
          <a:p>
            <a:pPr eaLnBrk="1" hangingPunct="1">
              <a:spcBef>
                <a:spcPct val="0"/>
              </a:spcBef>
            </a:pPr>
            <a:r>
              <a:rPr lang="en-US" altLang="en-US"/>
              <a:t>PN is Public Notice</a:t>
            </a:r>
          </a:p>
          <a:p>
            <a:pPr eaLnBrk="1" hangingPunct="1">
              <a:spcBef>
                <a:spcPct val="0"/>
              </a:spcBef>
            </a:pPr>
            <a:r>
              <a:rPr lang="en-US" altLang="en-US"/>
              <a:t>CCR is Consumer Confidence Report</a:t>
            </a:r>
          </a:p>
          <a:p>
            <a:pPr eaLnBrk="1" hangingPunct="1">
              <a:spcBef>
                <a:spcPct val="0"/>
              </a:spcBef>
            </a:pPr>
            <a:r>
              <a:rPr lang="en-US" altLang="en-US"/>
              <a:t>PWS is Public Water Supply </a:t>
            </a:r>
          </a:p>
          <a:p>
            <a:pPr eaLnBrk="1" hangingPunct="1">
              <a:spcBef>
                <a:spcPct val="0"/>
              </a:spcBef>
            </a:pPr>
            <a:r>
              <a:rPr lang="en-US" altLang="en-US"/>
              <a:t>TT is Treatment Technique</a:t>
            </a:r>
          </a:p>
          <a:p>
            <a:pPr eaLnBrk="1" hangingPunct="1">
              <a:spcBef>
                <a:spcPct val="0"/>
              </a:spcBef>
            </a:pPr>
            <a:r>
              <a:rPr lang="en-US" altLang="en-US"/>
              <a:t>MCL is Maximum Contaminant Level</a:t>
            </a:r>
          </a:p>
          <a:p>
            <a:pPr eaLnBrk="1" hangingPunct="1">
              <a:spcBef>
                <a:spcPct val="0"/>
              </a:spcBef>
            </a:pPr>
            <a:endParaRPr lang="en-US" altLang="en-US"/>
          </a:p>
        </p:txBody>
      </p:sp>
      <p:sp>
        <p:nvSpPr>
          <p:cNvPr id="24580" name="Slide Number Placeholder 3">
            <a:extLst>
              <a:ext uri="{FF2B5EF4-FFF2-40B4-BE49-F238E27FC236}">
                <a16:creationId xmlns:a16="http://schemas.microsoft.com/office/drawing/2014/main" id="{286EAE0D-FAF4-6B52-93A9-81B9E3D7C1D8}"/>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3D862C1-C839-4DBB-AC21-105D3C666A42}" type="slidenum">
              <a:rPr lang="en-US" altLang="en-US">
                <a:latin typeface="Arial" panose="020B0604020202020204" pitchFamily="34" charset="0"/>
              </a:rPr>
              <a:pPr eaLnBrk="1" hangingPunct="1">
                <a:spcBef>
                  <a:spcPct val="0"/>
                </a:spcBef>
              </a:pPr>
              <a:t>2</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DFEB1055-14A4-F235-3266-3AB99E6C57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C235AE00-F9A9-4BA6-B952-86904D771DE5}"/>
              </a:ext>
            </a:extLst>
          </p:cNvPr>
          <p:cNvSpPr>
            <a:spLocks noGrp="1"/>
          </p:cNvSpPr>
          <p:nvPr>
            <p:ph type="body" idx="1"/>
          </p:nvPr>
        </p:nvSpPr>
        <p:spPr bwMode="auto">
          <a:xfrm>
            <a:off x="701675" y="4338638"/>
            <a:ext cx="5607050" cy="42608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Let’s start out and go over the three different types of Tiers that a Public Notice can be.</a:t>
            </a:r>
          </a:p>
          <a:p>
            <a:pPr eaLnBrk="1" hangingPunct="1">
              <a:spcBef>
                <a:spcPct val="0"/>
              </a:spcBef>
            </a:pPr>
            <a:endParaRPr lang="en-US" altLang="en-US" u="sng"/>
          </a:p>
          <a:p>
            <a:pPr eaLnBrk="1" hangingPunct="1">
              <a:spcBef>
                <a:spcPct val="0"/>
              </a:spcBef>
            </a:pPr>
            <a:r>
              <a:rPr lang="en-US" altLang="en-US"/>
              <a:t>The first is a Tier 1 notice. This  is an Immediate notice.</a:t>
            </a:r>
          </a:p>
          <a:p>
            <a:pPr lvl="1" eaLnBrk="1" hangingPunct="1">
              <a:spcBef>
                <a:spcPct val="0"/>
              </a:spcBef>
            </a:pPr>
            <a:r>
              <a:rPr lang="en-US" altLang="en-US"/>
              <a:t>This tier is for violations and situations with significant potential to have serious and immediate adverse effects on human health as a results of short-term exposure. Notice is required within 24 hours.</a:t>
            </a:r>
          </a:p>
          <a:p>
            <a:pPr eaLnBrk="1" hangingPunct="1">
              <a:spcBef>
                <a:spcPct val="0"/>
              </a:spcBef>
            </a:pPr>
            <a:endParaRPr lang="en-US" altLang="en-US"/>
          </a:p>
          <a:p>
            <a:pPr eaLnBrk="1" hangingPunct="1">
              <a:spcBef>
                <a:spcPct val="0"/>
              </a:spcBef>
            </a:pPr>
            <a:r>
              <a:rPr lang="en-US" altLang="en-US"/>
              <a:t>The next is a Tier 2 notice. This is a notice as soon as possible, but not later than 30 days after the violation.</a:t>
            </a:r>
          </a:p>
          <a:p>
            <a:pPr eaLnBrk="1" hangingPunct="1">
              <a:spcBef>
                <a:spcPct val="0"/>
              </a:spcBef>
            </a:pPr>
            <a:r>
              <a:rPr lang="en-US" altLang="en-US"/>
              <a:t>This tier is for other violations and situations with the potential to have adverse effects on human health that do not pose an immediate risk. Notice is required within 30 days.</a:t>
            </a:r>
          </a:p>
          <a:p>
            <a:pPr eaLnBrk="1" hangingPunct="1">
              <a:spcBef>
                <a:spcPct val="0"/>
              </a:spcBef>
            </a:pPr>
            <a:endParaRPr lang="en-US" altLang="en-US"/>
          </a:p>
          <a:p>
            <a:pPr eaLnBrk="1" hangingPunct="1">
              <a:spcBef>
                <a:spcPct val="0"/>
              </a:spcBef>
            </a:pPr>
            <a:r>
              <a:rPr lang="en-US" altLang="en-US"/>
              <a:t>And Finally the Tier 3 notice which is an annual notice.</a:t>
            </a:r>
          </a:p>
          <a:p>
            <a:pPr lvl="1" eaLnBrk="1" hangingPunct="1">
              <a:spcBef>
                <a:spcPct val="0"/>
              </a:spcBef>
            </a:pPr>
            <a:r>
              <a:rPr lang="en-US" altLang="en-US"/>
              <a:t>This tier is for all other violations and situations requiring public notice not included in Tier 1 or Tier 2 or that do not have a direct impact on human health.  These violations are typically monitoring and reporting violations. Notice is required within 12 months and can be done by CWS using the consumer confidence report provided the report is provided to the customers within 12 months of the violation. </a:t>
            </a:r>
          </a:p>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DF8DF1F9-188E-869C-3B30-BCD6178C972E}"/>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D78723D-4BCB-4F92-8FDF-36828320F025}" type="slidenum">
              <a:rPr lang="en-US" altLang="en-US">
                <a:latin typeface="Arial" panose="020B0604020202020204" pitchFamily="34" charset="0"/>
              </a:rPr>
              <a:pPr eaLnBrk="1" hangingPunct="1">
                <a:spcBef>
                  <a:spcPct val="0"/>
                </a:spcBef>
              </a:pPr>
              <a:t>3</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6965BD14-E2E8-1BA9-B334-B10B20C4C55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6786665D-C3A2-A85C-7115-0EA3BC599D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Now we are going to talk about the violations and the public notices that are associated with the RTCR. </a:t>
            </a:r>
          </a:p>
          <a:p>
            <a:pPr eaLnBrk="1" fontAlgn="t" hangingPunct="1">
              <a:spcBef>
                <a:spcPct val="0"/>
              </a:spcBef>
            </a:pPr>
            <a:r>
              <a:rPr lang="en-US" altLang="en-US" b="1"/>
              <a:t>Violation</a:t>
            </a:r>
            <a:r>
              <a:rPr lang="en-US" altLang="en-US"/>
              <a:t>                             </a:t>
            </a:r>
            <a:r>
              <a:rPr lang="en-US" altLang="en-US" b="1"/>
              <a:t>Tier of Public Notification</a:t>
            </a:r>
            <a:endParaRPr lang="en-US" altLang="en-US"/>
          </a:p>
          <a:p>
            <a:pPr eaLnBrk="1" fontAlgn="t" hangingPunct="1">
              <a:spcBef>
                <a:spcPct val="0"/>
              </a:spcBef>
            </a:pPr>
            <a:r>
              <a:rPr lang="en-US" altLang="en-US" i="1"/>
              <a:t>An E. Coli </a:t>
            </a:r>
            <a:r>
              <a:rPr lang="en-US" altLang="en-US"/>
              <a:t>MCL Violation       is a                  Tier 1 public notice</a:t>
            </a:r>
          </a:p>
          <a:p>
            <a:pPr eaLnBrk="1" fontAlgn="t" hangingPunct="1">
              <a:spcBef>
                <a:spcPct val="0"/>
              </a:spcBef>
            </a:pPr>
            <a:r>
              <a:rPr lang="en-US" altLang="en-US"/>
              <a:t>A Treatment Technique Violation     is a      Tier 2 public notice</a:t>
            </a:r>
          </a:p>
          <a:p>
            <a:pPr eaLnBrk="1" fontAlgn="t" hangingPunct="1">
              <a:spcBef>
                <a:spcPct val="0"/>
              </a:spcBef>
            </a:pPr>
            <a:r>
              <a:rPr lang="en-US" altLang="en-US"/>
              <a:t>A Monitoring Violation              is a             Tier 3 public notice</a:t>
            </a:r>
          </a:p>
          <a:p>
            <a:pPr eaLnBrk="1" fontAlgn="t" hangingPunct="1">
              <a:spcBef>
                <a:spcPct val="0"/>
              </a:spcBef>
            </a:pPr>
            <a:r>
              <a:rPr lang="en-US" altLang="en-US"/>
              <a:t>And finally a Reporting Violation            is a                 Tier 3 public notice</a:t>
            </a:r>
          </a:p>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CD74335D-FF24-B280-C19E-E480F8059437}"/>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140DEC2-F021-40A8-81AC-9A8C8E7C6105}" type="slidenum">
              <a:rPr lang="en-US" altLang="en-US">
                <a:latin typeface="Arial" panose="020B0604020202020204" pitchFamily="34" charset="0"/>
              </a:rPr>
              <a:pPr eaLnBrk="1" hangingPunct="1">
                <a:spcBef>
                  <a:spcPct val="0"/>
                </a:spcBef>
              </a:pPr>
              <a:t>4</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B7D47F6C-E169-EE1F-DAB1-64B30586A9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4EB35714-5414-9127-0694-1E4DC6EB32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So what can cause an E. Coli MCL that would require a Tier 1 Public Notice?  We are going to go over some examples of an E. coli MCL.</a:t>
            </a:r>
          </a:p>
          <a:p>
            <a:pPr eaLnBrk="1" hangingPunct="1">
              <a:spcBef>
                <a:spcPct val="0"/>
              </a:spcBef>
            </a:pPr>
            <a:r>
              <a:rPr lang="en-US" altLang="en-US"/>
              <a:t>You can have a MCL for E. Coli if your routine sample is TC+ and a repeat sample is EC+, if your routine sample is EC+ and a repeat is TC+, if your routine is EC+ and you fail to take all of the required repeat samples, and finally if your routine sample is TC+ and a repeat is TC+ but was not analyzed for E. Coli.  </a:t>
            </a:r>
          </a:p>
        </p:txBody>
      </p:sp>
      <p:sp>
        <p:nvSpPr>
          <p:cNvPr id="27652" name="Slide Number Placeholder 3">
            <a:extLst>
              <a:ext uri="{FF2B5EF4-FFF2-40B4-BE49-F238E27FC236}">
                <a16:creationId xmlns:a16="http://schemas.microsoft.com/office/drawing/2014/main" id="{EDE8AAA8-ADB5-8C7D-B84C-1A2C80E23C99}"/>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290DB77-0F52-40A4-9417-7504DADA6B08}" type="slidenum">
              <a:rPr lang="en-US" altLang="en-US">
                <a:latin typeface="Arial" panose="020B0604020202020204" pitchFamily="34" charset="0"/>
              </a:rPr>
              <a:pPr eaLnBrk="1" hangingPunct="1">
                <a:spcBef>
                  <a:spcPct val="0"/>
                </a:spcBef>
              </a:pPr>
              <a:t>5</a:t>
            </a:fld>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E2E076D4-2408-DC91-4923-6AC0F8962F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DD1826C1-FCA0-0768-AC4A-B88CD3372D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A Tier 2 Public notice for treatment technique violations can be triggered if your system </a:t>
            </a:r>
            <a:r>
              <a:rPr lang="en-US" altLang="en-US" u="sng"/>
              <a:t>fails to conduct a Level 1 or Level 2 Assessment</a:t>
            </a:r>
            <a:r>
              <a:rPr lang="en-US" altLang="en-US"/>
              <a:t> within 30 days of learning of the trigger. </a:t>
            </a:r>
          </a:p>
          <a:p>
            <a:pPr eaLnBrk="1" hangingPunct="1">
              <a:spcBef>
                <a:spcPct val="0"/>
              </a:spcBef>
            </a:pPr>
            <a:r>
              <a:rPr lang="en-US" altLang="en-US"/>
              <a:t> Also one is triggered if  your system </a:t>
            </a:r>
            <a:r>
              <a:rPr lang="en-US" altLang="en-US" u="sng"/>
              <a:t>Fails to correct all sanitary defects </a:t>
            </a:r>
            <a:r>
              <a:rPr lang="en-US" altLang="en-US"/>
              <a:t>from a Level 1 or Level 2 assessment within 30 days of learning of the trigger or approved a timeframe set by IDEM.</a:t>
            </a:r>
          </a:p>
          <a:p>
            <a:pPr eaLnBrk="1" hangingPunct="1">
              <a:spcBef>
                <a:spcPct val="0"/>
              </a:spcBef>
            </a:pPr>
            <a:endParaRPr lang="en-US" altLang="en-US"/>
          </a:p>
          <a:p>
            <a:pPr eaLnBrk="1" hangingPunct="1">
              <a:spcBef>
                <a:spcPct val="0"/>
              </a:spcBef>
            </a:pPr>
            <a:r>
              <a:rPr lang="en-US" altLang="en-US"/>
              <a:t>Remember, once you have triggered an assessment you have 30 days to conduct the assessment. </a:t>
            </a:r>
          </a:p>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4D0DEA67-685A-026A-A9BE-83DADFBB4FE4}"/>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339C70C-45D2-43E1-AC6F-603DD4DCC7C5}" type="slidenum">
              <a:rPr lang="en-US" altLang="en-US">
                <a:latin typeface="Arial" panose="020B0604020202020204" pitchFamily="34" charset="0"/>
              </a:rPr>
              <a:pPr eaLnBrk="1" hangingPunct="1">
                <a:spcBef>
                  <a:spcPct val="0"/>
                </a:spcBef>
              </a:pPr>
              <a:t>6</a:t>
            </a:fld>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6E7E7E5E-870C-4336-AF61-0E77665319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264397A7-F552-732D-575A-670A0FF967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A monitoring violation that would require a Tier 3 PN would include a Failure to collect all required routine or additional routine samples in a compliance period</a:t>
            </a:r>
          </a:p>
          <a:p>
            <a:pPr eaLnBrk="1" hangingPunct="1">
              <a:spcBef>
                <a:spcPct val="0"/>
              </a:spcBef>
            </a:pPr>
            <a:r>
              <a:rPr lang="en-US" altLang="en-US"/>
              <a:t>Or a Failure to test for </a:t>
            </a:r>
            <a:r>
              <a:rPr lang="en-US" altLang="en-US" i="1"/>
              <a:t>E. coli </a:t>
            </a:r>
            <a:r>
              <a:rPr lang="en-US" altLang="en-US"/>
              <a:t>after a TC+ routine sample.</a:t>
            </a:r>
          </a:p>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0FF7592-1208-EBCF-D6E6-F1A3845EF78B}"/>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3D8DAAF-E16B-48E2-8CD4-2F3D18E6EA36}" type="slidenum">
              <a:rPr lang="en-US" altLang="en-US">
                <a:latin typeface="Arial" panose="020B0604020202020204" pitchFamily="34" charset="0"/>
              </a:rPr>
              <a:pPr eaLnBrk="1" hangingPunct="1">
                <a:spcBef>
                  <a:spcPct val="0"/>
                </a:spcBef>
              </a:pPr>
              <a:t>7</a:t>
            </a:fld>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14F31E62-0C2A-4794-BC3C-7F67B6B86A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09674BDA-4EBF-29ED-CCBA-B584636D33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A reporting violation that would require a Tier 3 PN would include a failure to submit a monitoring report or a completed assessment form after properly conducting it or a</a:t>
            </a:r>
          </a:p>
          <a:p>
            <a:pPr eaLnBrk="1" hangingPunct="1">
              <a:spcBef>
                <a:spcPct val="0"/>
              </a:spcBef>
            </a:pPr>
            <a:r>
              <a:rPr lang="en-US" altLang="en-US"/>
              <a:t>failure to notify IDEM of an EC+ sample at the end of the business day. </a:t>
            </a:r>
          </a:p>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DE26E680-D6DC-956A-C099-E44C72BD8D5D}"/>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5A80E21-ED55-4D60-A819-ACEC5050B37A}" type="slidenum">
              <a:rPr lang="en-US" altLang="en-US">
                <a:latin typeface="Arial" panose="020B0604020202020204" pitchFamily="34" charset="0"/>
              </a:rPr>
              <a:pPr eaLnBrk="1" hangingPunct="1">
                <a:spcBef>
                  <a:spcPct val="0"/>
                </a:spcBef>
              </a:pPr>
              <a:t>8</a:t>
            </a:fld>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2483E23F-C3BE-FB1C-A30E-0467353CAC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E8B1C065-E4E0-C5E2-582B-69BD613F8C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0275" eaLnBrk="1" hangingPunct="1">
              <a:spcBef>
                <a:spcPct val="0"/>
              </a:spcBef>
            </a:pPr>
            <a:r>
              <a:rPr lang="en-US" altLang="en-US"/>
              <a:t>If you would like to talk to someone about these new requirements please call the IDEM DWB at (317) 234-7430.</a:t>
            </a:r>
          </a:p>
          <a:p>
            <a:pPr defTabSz="930275"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98A84D6B-A7B5-08F8-EBA4-D32CF899903A}"/>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27B3A264-60A5-4F60-BBFE-74AA0621B6C7}" type="slidenum">
              <a:rPr lang="en-US" altLang="en-US">
                <a:latin typeface="Arial" panose="020B0604020202020204" pitchFamily="34" charset="0"/>
              </a:rPr>
              <a:pPr eaLnBrk="1" hangingPunct="1">
                <a:spcBef>
                  <a:spcPct val="0"/>
                </a:spcBef>
              </a:pPr>
              <a:t>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2398FC8-C77F-D9CB-DE9E-9D29D7A70F8A}"/>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86CE493-5A9F-49CF-AB02-9C0B1534D73D}"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EAC1B91A-D296-34DE-F1AD-172A2C77A13E}"/>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CA3DBCF8-E144-C33D-DC42-D27EE30D4AF3}"/>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A56B0809-C375-4A57-BCA4-6AFCB07C64EA}" type="slidenum">
              <a:rPr lang="en-US" altLang="en-US"/>
              <a:pPr/>
              <a:t>‹#›</a:t>
            </a:fld>
            <a:endParaRPr lang="en-US" altLang="en-US"/>
          </a:p>
        </p:txBody>
      </p:sp>
    </p:spTree>
    <p:extLst>
      <p:ext uri="{BB962C8B-B14F-4D97-AF65-F5344CB8AC3E}">
        <p14:creationId xmlns:p14="http://schemas.microsoft.com/office/powerpoint/2010/main" val="3147501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2514600"/>
            <a:ext cx="8229600" cy="36115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6A71DE-9C2A-92A1-06C7-05BD03D9FB6D}"/>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D672E91-1B72-4FC7-A124-809AA0D1D166}"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255BF5DB-9EA1-5717-E7D9-378218F268FB}"/>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317EFC1F-EF53-193D-133F-0380FD28AC3D}"/>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EFC482D7-BC5F-4F56-9206-BCF1144FDEF1}" type="slidenum">
              <a:rPr lang="en-US" altLang="en-US"/>
              <a:pPr/>
              <a:t>‹#›</a:t>
            </a:fld>
            <a:endParaRPr lang="en-US" altLang="en-US"/>
          </a:p>
        </p:txBody>
      </p:sp>
    </p:spTree>
    <p:extLst>
      <p:ext uri="{BB962C8B-B14F-4D97-AF65-F5344CB8AC3E}">
        <p14:creationId xmlns:p14="http://schemas.microsoft.com/office/powerpoint/2010/main" val="1791626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7400"/>
            <a:ext cx="2057400" cy="4068763"/>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7400"/>
            <a:ext cx="6019800" cy="40687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53527E-D5E1-1637-FA26-FE6ABC381846}"/>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5B0BDE4-10CA-45C3-A7F8-D706C97DB3D4}"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C89F223D-120B-EC79-3B5B-6348645A21BD}"/>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19D4C9E6-A409-64A0-83F7-96B1D45CCC86}"/>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026769EF-1401-43A8-9558-F25095B77EE7}" type="slidenum">
              <a:rPr lang="en-US" altLang="en-US"/>
              <a:pPr/>
              <a:t>‹#›</a:t>
            </a:fld>
            <a:endParaRPr lang="en-US" altLang="en-US"/>
          </a:p>
        </p:txBody>
      </p:sp>
    </p:spTree>
    <p:extLst>
      <p:ext uri="{BB962C8B-B14F-4D97-AF65-F5344CB8AC3E}">
        <p14:creationId xmlns:p14="http://schemas.microsoft.com/office/powerpoint/2010/main" val="510933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2514600"/>
            <a:ext cx="8229600" cy="36115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55E42D-4A01-1D38-5D9C-EF414D88717C}"/>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7DF199-E1C0-452F-AD5C-3EAFE27D87BB}"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655526CB-BF3A-835B-97B6-2F1410D11649}"/>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9274B21F-3ABC-DD0D-5FCB-4BB29D7C0D37}"/>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13F47D73-0F0D-4687-858A-B01670CDDE70}" type="slidenum">
              <a:rPr lang="en-US" altLang="en-US"/>
              <a:pPr/>
              <a:t>‹#›</a:t>
            </a:fld>
            <a:endParaRPr lang="en-US" altLang="en-US"/>
          </a:p>
        </p:txBody>
      </p:sp>
    </p:spTree>
    <p:extLst>
      <p:ext uri="{BB962C8B-B14F-4D97-AF65-F5344CB8AC3E}">
        <p14:creationId xmlns:p14="http://schemas.microsoft.com/office/powerpoint/2010/main" val="4097965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D4A1F9-8D74-0A3D-9D5B-DB621686F370}"/>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D71BFB8-444F-4971-9F80-78130D5BDED3}"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F5F3F920-2E13-9B4D-E5C5-0DB4BBB921BC}"/>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A1F908E5-0D36-7702-54DC-BBEEB20E6C4A}"/>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401FE082-AE8F-45F8-8949-FD6050CE0897}" type="slidenum">
              <a:rPr lang="en-US" altLang="en-US"/>
              <a:pPr/>
              <a:t>‹#›</a:t>
            </a:fld>
            <a:endParaRPr lang="en-US" altLang="en-US"/>
          </a:p>
        </p:txBody>
      </p:sp>
    </p:spTree>
    <p:extLst>
      <p:ext uri="{BB962C8B-B14F-4D97-AF65-F5344CB8AC3E}">
        <p14:creationId xmlns:p14="http://schemas.microsoft.com/office/powerpoint/2010/main" val="2833780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2514600"/>
            <a:ext cx="4038600" cy="3611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514600"/>
            <a:ext cx="4038600" cy="3611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7AABDC-AFB8-47C6-F314-7B23195689DA}"/>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69DC377-56A4-4050-84E1-756C49B65332}" type="datetimeFigureOut">
              <a:rPr lang="en-US"/>
              <a:pPr>
                <a:defRPr/>
              </a:pPr>
              <a:t>10/4/2024</a:t>
            </a:fld>
            <a:endParaRPr lang="en-US" dirty="0"/>
          </a:p>
        </p:txBody>
      </p:sp>
      <p:sp>
        <p:nvSpPr>
          <p:cNvPr id="6" name="Footer Placeholder 5">
            <a:extLst>
              <a:ext uri="{FF2B5EF4-FFF2-40B4-BE49-F238E27FC236}">
                <a16:creationId xmlns:a16="http://schemas.microsoft.com/office/drawing/2014/main" id="{01B3EB2D-DAEA-FCFF-BBE2-F1CC52CE9E93}"/>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B5E59BBA-2807-3519-4C93-3C402B39F888}"/>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E3AE2F9E-108D-45A9-89AA-F2301E712E17}" type="slidenum">
              <a:rPr lang="en-US" altLang="en-US"/>
              <a:pPr/>
              <a:t>‹#›</a:t>
            </a:fld>
            <a:endParaRPr lang="en-US" altLang="en-US"/>
          </a:p>
        </p:txBody>
      </p:sp>
    </p:spTree>
    <p:extLst>
      <p:ext uri="{BB962C8B-B14F-4D97-AF65-F5344CB8AC3E}">
        <p14:creationId xmlns:p14="http://schemas.microsoft.com/office/powerpoint/2010/main" val="428546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2438400"/>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3099816"/>
            <a:ext cx="4040188" cy="302634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8200" y="2438400"/>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099816"/>
            <a:ext cx="4041775" cy="302634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6C7D9B-75FF-833E-D88A-90F87648F340}"/>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9C7182F-F803-48DF-BFA7-D8DF83E638CC}" type="datetimeFigureOut">
              <a:rPr lang="en-US"/>
              <a:pPr>
                <a:defRPr/>
              </a:pPr>
              <a:t>10/4/2024</a:t>
            </a:fld>
            <a:endParaRPr lang="en-US" dirty="0"/>
          </a:p>
        </p:txBody>
      </p:sp>
      <p:sp>
        <p:nvSpPr>
          <p:cNvPr id="8" name="Footer Placeholder 7">
            <a:extLst>
              <a:ext uri="{FF2B5EF4-FFF2-40B4-BE49-F238E27FC236}">
                <a16:creationId xmlns:a16="http://schemas.microsoft.com/office/drawing/2014/main" id="{9D69BC84-EF6D-5FFA-4A77-ACA00C8D3506}"/>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a:extLst>
              <a:ext uri="{FF2B5EF4-FFF2-40B4-BE49-F238E27FC236}">
                <a16:creationId xmlns:a16="http://schemas.microsoft.com/office/drawing/2014/main" id="{F97A4106-9781-68DF-7CC3-68AC6342A87C}"/>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483FDC64-D07F-4A3D-B93C-2970485D173A}" type="slidenum">
              <a:rPr lang="en-US" altLang="en-US"/>
              <a:pPr/>
              <a:t>‹#›</a:t>
            </a:fld>
            <a:endParaRPr lang="en-US" altLang="en-US"/>
          </a:p>
        </p:txBody>
      </p:sp>
    </p:spTree>
    <p:extLst>
      <p:ext uri="{BB962C8B-B14F-4D97-AF65-F5344CB8AC3E}">
        <p14:creationId xmlns:p14="http://schemas.microsoft.com/office/powerpoint/2010/main" val="760007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7FB50BA9-77C1-EF2C-30E0-68519932EA55}"/>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4A60C69-9105-47D2-9D5A-CD1D07AA0BA0}" type="datetimeFigureOut">
              <a:rPr lang="en-US"/>
              <a:pPr>
                <a:defRPr/>
              </a:pPr>
              <a:t>10/4/2024</a:t>
            </a:fld>
            <a:endParaRPr lang="en-US" dirty="0"/>
          </a:p>
        </p:txBody>
      </p:sp>
      <p:sp>
        <p:nvSpPr>
          <p:cNvPr id="4" name="Footer Placeholder 3">
            <a:extLst>
              <a:ext uri="{FF2B5EF4-FFF2-40B4-BE49-F238E27FC236}">
                <a16:creationId xmlns:a16="http://schemas.microsoft.com/office/drawing/2014/main" id="{EE466F43-DE86-08B0-1421-506DB87ABBFE}"/>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AD0E847B-BAD2-9E05-5A23-C10F79BC07D6}"/>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1E6608F5-36C0-4CEB-8AA8-0E2A3FC862C5}" type="slidenum">
              <a:rPr lang="en-US" altLang="en-US"/>
              <a:pPr/>
              <a:t>‹#›</a:t>
            </a:fld>
            <a:endParaRPr lang="en-US" altLang="en-US"/>
          </a:p>
        </p:txBody>
      </p:sp>
    </p:spTree>
    <p:extLst>
      <p:ext uri="{BB962C8B-B14F-4D97-AF65-F5344CB8AC3E}">
        <p14:creationId xmlns:p14="http://schemas.microsoft.com/office/powerpoint/2010/main" val="801542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221BC1-768E-29E1-FBD4-C9B5B4926777}"/>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277CA41-2302-44DD-8AB5-76808FA8F9D9}" type="datetimeFigureOut">
              <a:rPr lang="en-US"/>
              <a:pPr>
                <a:defRPr/>
              </a:pPr>
              <a:t>10/4/2024</a:t>
            </a:fld>
            <a:endParaRPr lang="en-US" dirty="0"/>
          </a:p>
        </p:txBody>
      </p:sp>
      <p:sp>
        <p:nvSpPr>
          <p:cNvPr id="3" name="Footer Placeholder 2">
            <a:extLst>
              <a:ext uri="{FF2B5EF4-FFF2-40B4-BE49-F238E27FC236}">
                <a16:creationId xmlns:a16="http://schemas.microsoft.com/office/drawing/2014/main" id="{C23CDA77-1B78-D0AF-12E3-C4288D72BD92}"/>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a:extLst>
              <a:ext uri="{FF2B5EF4-FFF2-40B4-BE49-F238E27FC236}">
                <a16:creationId xmlns:a16="http://schemas.microsoft.com/office/drawing/2014/main" id="{032DEA79-3C2F-FE12-B51B-1166B0D2D285}"/>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C4DCCD41-ADD6-4FFB-8E15-4C01C285E57A}" type="slidenum">
              <a:rPr lang="en-US" altLang="en-US"/>
              <a:pPr/>
              <a:t>‹#›</a:t>
            </a:fld>
            <a:endParaRPr lang="en-US" altLang="en-US"/>
          </a:p>
        </p:txBody>
      </p:sp>
    </p:spTree>
    <p:extLst>
      <p:ext uri="{BB962C8B-B14F-4D97-AF65-F5344CB8AC3E}">
        <p14:creationId xmlns:p14="http://schemas.microsoft.com/office/powerpoint/2010/main" val="3064858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4112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1344168"/>
            <a:ext cx="5111750" cy="478199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514600"/>
            <a:ext cx="3008313" cy="36115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D749853B-8E16-CA53-0128-708637A75579}"/>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7F5C9BE-C7E2-45A1-8DBC-B3ACB3FE6AB2}" type="datetimeFigureOut">
              <a:rPr lang="en-US"/>
              <a:pPr>
                <a:defRPr/>
              </a:pPr>
              <a:t>10/4/2024</a:t>
            </a:fld>
            <a:endParaRPr lang="en-US" dirty="0"/>
          </a:p>
        </p:txBody>
      </p:sp>
      <p:sp>
        <p:nvSpPr>
          <p:cNvPr id="6" name="Footer Placeholder 5">
            <a:extLst>
              <a:ext uri="{FF2B5EF4-FFF2-40B4-BE49-F238E27FC236}">
                <a16:creationId xmlns:a16="http://schemas.microsoft.com/office/drawing/2014/main" id="{B9B6D61E-8C46-5D4C-D2F7-8969DE0E74BC}"/>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91156680-74F0-1EC7-5D89-D7FA7A8E2B08}"/>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8A96867E-68B7-4472-94DC-C439BC84F5A8}" type="slidenum">
              <a:rPr lang="en-US" altLang="en-US"/>
              <a:pPr/>
              <a:t>‹#›</a:t>
            </a:fld>
            <a:endParaRPr lang="en-US" altLang="en-US"/>
          </a:p>
        </p:txBody>
      </p:sp>
    </p:spTree>
    <p:extLst>
      <p:ext uri="{BB962C8B-B14F-4D97-AF65-F5344CB8AC3E}">
        <p14:creationId xmlns:p14="http://schemas.microsoft.com/office/powerpoint/2010/main" val="930842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295399"/>
            <a:ext cx="5486400" cy="34321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878B9A40-E8D6-67B3-8454-BCAB53F8CE78}"/>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185BFA5-412B-4B1E-BDB2-605BFC90F205}" type="datetimeFigureOut">
              <a:rPr lang="en-US"/>
              <a:pPr>
                <a:defRPr/>
              </a:pPr>
              <a:t>10/4/2024</a:t>
            </a:fld>
            <a:endParaRPr lang="en-US" dirty="0"/>
          </a:p>
        </p:txBody>
      </p:sp>
      <p:sp>
        <p:nvSpPr>
          <p:cNvPr id="6" name="Footer Placeholder 5">
            <a:extLst>
              <a:ext uri="{FF2B5EF4-FFF2-40B4-BE49-F238E27FC236}">
                <a16:creationId xmlns:a16="http://schemas.microsoft.com/office/drawing/2014/main" id="{DBCE2899-C28E-9176-C6B9-CD1C2B14072D}"/>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085BE037-0CFB-8DA9-55DF-FC2D991A9373}"/>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4F74A5B9-EA49-4530-805E-AA8356EFFD59}" type="slidenum">
              <a:rPr lang="en-US" altLang="en-US"/>
              <a:pPr/>
              <a:t>‹#›</a:t>
            </a:fld>
            <a:endParaRPr lang="en-US" altLang="en-US"/>
          </a:p>
        </p:txBody>
      </p:sp>
    </p:spTree>
    <p:extLst>
      <p:ext uri="{BB962C8B-B14F-4D97-AF65-F5344CB8AC3E}">
        <p14:creationId xmlns:p14="http://schemas.microsoft.com/office/powerpoint/2010/main" val="2553681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
            <a:extLst>
              <a:ext uri="{FF2B5EF4-FFF2-40B4-BE49-F238E27FC236}">
                <a16:creationId xmlns:a16="http://schemas.microsoft.com/office/drawing/2014/main" id="{97BC1B88-23AE-0CBC-BE9B-C22381EA8B8A}"/>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228600" y="152400"/>
            <a:ext cx="868680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038AC36-B7F7-72D2-AAFD-0E0910D71846}"/>
              </a:ext>
            </a:extLst>
          </p:cNvPr>
          <p:cNvSpPr>
            <a:spLocks noGrp="1"/>
          </p:cNvSpPr>
          <p:nvPr>
            <p:ph type="ctrTitle"/>
          </p:nvPr>
        </p:nvSpPr>
        <p:spPr>
          <a:xfrm>
            <a:off x="685800" y="2130425"/>
            <a:ext cx="7772400" cy="2289175"/>
          </a:xfrm>
        </p:spPr>
        <p:style>
          <a:lnRef idx="0">
            <a:schemeClr val="accent1"/>
          </a:lnRef>
          <a:fillRef idx="3">
            <a:schemeClr val="accent1"/>
          </a:fillRef>
          <a:effectRef idx="3">
            <a:schemeClr val="accent1"/>
          </a:effectRef>
          <a:fontRef idx="minor">
            <a:schemeClr val="lt1"/>
          </a:fontRef>
        </p:style>
        <p:txBody>
          <a:bodyPr/>
          <a:lstStyle/>
          <a:p>
            <a:pPr eaLnBrk="1" hangingPunct="1">
              <a:defRPr/>
            </a:pPr>
            <a:r>
              <a:rPr lang="en-US" sz="6600" dirty="0"/>
              <a:t>Public Notices and Violations</a:t>
            </a:r>
            <a:br>
              <a:rPr lang="en-US" sz="6600" dirty="0"/>
            </a:br>
            <a:br>
              <a:rPr lang="en-US" sz="6600" dirty="0"/>
            </a:br>
            <a:endParaRPr lang="en-US"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986B1128-7342-DB53-6AB6-C1B75CDA35E9}"/>
              </a:ext>
            </a:extLst>
          </p:cNvPr>
          <p:cNvSpPr>
            <a:spLocks noGrp="1"/>
          </p:cNvSpPr>
          <p:nvPr>
            <p:ph type="title"/>
          </p:nvPr>
        </p:nvSpPr>
        <p:spPr bwMode="auto">
          <a:xfrm>
            <a:off x="457200" y="1066800"/>
            <a:ext cx="8229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Abbreviations To Know</a:t>
            </a:r>
          </a:p>
        </p:txBody>
      </p:sp>
      <p:sp>
        <p:nvSpPr>
          <p:cNvPr id="14339" name="Content Placeholder 2">
            <a:extLst>
              <a:ext uri="{FF2B5EF4-FFF2-40B4-BE49-F238E27FC236}">
                <a16:creationId xmlns:a16="http://schemas.microsoft.com/office/drawing/2014/main" id="{DD7D34C5-E2E3-8744-3F28-F0842A5BACF7}"/>
              </a:ext>
            </a:extLst>
          </p:cNvPr>
          <p:cNvSpPr>
            <a:spLocks noGrp="1"/>
          </p:cNvSpPr>
          <p:nvPr>
            <p:ph idx="1"/>
          </p:nvPr>
        </p:nvSpPr>
        <p:spPr bwMode="auto">
          <a:xfrm>
            <a:off x="457200" y="1881188"/>
            <a:ext cx="8229600" cy="457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800"/>
              <a:t>RTCR – Revised Total Coliform Rule</a:t>
            </a:r>
          </a:p>
          <a:p>
            <a:pPr eaLnBrk="1" hangingPunct="1"/>
            <a:r>
              <a:rPr lang="en-US" altLang="en-US" sz="2800"/>
              <a:t>TCR – Total Coliform Rule</a:t>
            </a:r>
          </a:p>
          <a:p>
            <a:pPr eaLnBrk="1" hangingPunct="1"/>
            <a:r>
              <a:rPr lang="en-US" altLang="en-US" sz="2800"/>
              <a:t>TC – Total Coliform</a:t>
            </a:r>
          </a:p>
          <a:p>
            <a:pPr eaLnBrk="1" hangingPunct="1"/>
            <a:r>
              <a:rPr lang="en-US" altLang="en-US" sz="2800"/>
              <a:t>EC – </a:t>
            </a:r>
            <a:r>
              <a:rPr lang="en-US" altLang="en-US" sz="2800" i="1"/>
              <a:t>E. coli</a:t>
            </a:r>
          </a:p>
          <a:p>
            <a:pPr eaLnBrk="1" hangingPunct="1"/>
            <a:r>
              <a:rPr lang="en-US" altLang="en-US" sz="2800"/>
              <a:t>PN – Public Notice</a:t>
            </a:r>
          </a:p>
          <a:p>
            <a:pPr eaLnBrk="1" hangingPunct="1"/>
            <a:r>
              <a:rPr lang="en-US" altLang="en-US" sz="2800"/>
              <a:t>CCR – Consumer Confidence Report</a:t>
            </a:r>
          </a:p>
          <a:p>
            <a:pPr eaLnBrk="1" hangingPunct="1"/>
            <a:r>
              <a:rPr lang="en-US" altLang="en-US" sz="2800"/>
              <a:t>PWS – Public Water Supply</a:t>
            </a:r>
          </a:p>
          <a:p>
            <a:pPr eaLnBrk="1" hangingPunct="1"/>
            <a:r>
              <a:rPr lang="en-US" altLang="en-US" sz="2800"/>
              <a:t>TT – Treatment Technique</a:t>
            </a:r>
          </a:p>
          <a:p>
            <a:pPr eaLnBrk="1" hangingPunct="1"/>
            <a:r>
              <a:rPr lang="en-US" altLang="en-US" sz="2800"/>
              <a:t>MCL – Maximum Contaminant Level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D310345-5B7F-4D75-E726-D91522F25C43}"/>
              </a:ext>
            </a:extLst>
          </p:cNvPr>
          <p:cNvSpPr>
            <a:spLocks noGrp="1"/>
          </p:cNvSpPr>
          <p:nvPr>
            <p:ph type="title"/>
          </p:nvPr>
        </p:nvSpPr>
        <p:spPr bwMode="auto">
          <a:xfrm>
            <a:off x="457200" y="1025525"/>
            <a:ext cx="82296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Tiers of Public Notification</a:t>
            </a:r>
          </a:p>
        </p:txBody>
      </p:sp>
      <p:sp>
        <p:nvSpPr>
          <p:cNvPr id="15363" name="Content Placeholder 3">
            <a:extLst>
              <a:ext uri="{FF2B5EF4-FFF2-40B4-BE49-F238E27FC236}">
                <a16:creationId xmlns:a16="http://schemas.microsoft.com/office/drawing/2014/main" id="{97059F09-9F30-4420-D30F-2B86945CECD8}"/>
              </a:ext>
            </a:extLst>
          </p:cNvPr>
          <p:cNvSpPr>
            <a:spLocks noGrp="1"/>
          </p:cNvSpPr>
          <p:nvPr>
            <p:ph idx="1"/>
          </p:nvPr>
        </p:nvSpPr>
        <p:spPr bwMode="auto">
          <a:xfrm>
            <a:off x="468313" y="1863725"/>
            <a:ext cx="8229600" cy="4613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400" u="sng"/>
              <a:t>Tier 1</a:t>
            </a:r>
            <a:r>
              <a:rPr lang="en-US" altLang="en-US" sz="2400"/>
              <a:t> (Immediate notice):</a:t>
            </a:r>
          </a:p>
          <a:p>
            <a:pPr lvl="1" eaLnBrk="1" hangingPunct="1"/>
            <a:r>
              <a:rPr lang="en-US" altLang="en-US" sz="2000"/>
              <a:t>This tier is for violations and situations with significant potential to have serious and immediate adverse effects on human health as a results of short-term exposure. Notice is required within 24 hours.</a:t>
            </a:r>
          </a:p>
          <a:p>
            <a:pPr eaLnBrk="1" hangingPunct="1"/>
            <a:r>
              <a:rPr lang="en-US" altLang="en-US" sz="2400" u="sng"/>
              <a:t>Tier 2</a:t>
            </a:r>
            <a:r>
              <a:rPr lang="en-US" altLang="en-US" sz="2400"/>
              <a:t> (As soon as possible):</a:t>
            </a:r>
          </a:p>
          <a:p>
            <a:pPr lvl="1" eaLnBrk="1" hangingPunct="1"/>
            <a:r>
              <a:rPr lang="en-US" altLang="en-US" sz="2000"/>
              <a:t>This tier is for other violations and situations with the potential to have adverse effects on human health that do not pose an immediate risk. Notice is required within 30 days.</a:t>
            </a:r>
          </a:p>
          <a:p>
            <a:pPr eaLnBrk="1" hangingPunct="1"/>
            <a:r>
              <a:rPr lang="en-US" altLang="en-US" sz="2400" u="sng"/>
              <a:t>Tier 3</a:t>
            </a:r>
            <a:r>
              <a:rPr lang="en-US" altLang="en-US" sz="2400"/>
              <a:t> (Annual notice):</a:t>
            </a:r>
          </a:p>
          <a:p>
            <a:pPr lvl="1" eaLnBrk="1" hangingPunct="1"/>
            <a:r>
              <a:rPr lang="en-US" altLang="en-US" sz="2000"/>
              <a:t>This tier is for all other violations and situations requiring public notice not included in Tier 1 or Tier 2 or that do not have a direct impact on human health.  These violations are typically monitoring and reporting violations. Notice is required within 12 months.</a:t>
            </a:r>
          </a:p>
          <a:p>
            <a:pPr eaLnBrk="1" hangingPunct="1"/>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ECCB3E60-4F9F-2919-1760-747793D6ECE0}"/>
              </a:ext>
            </a:extLst>
          </p:cNvPr>
          <p:cNvSpPr>
            <a:spLocks noGrp="1"/>
          </p:cNvSpPr>
          <p:nvPr>
            <p:ph type="title"/>
          </p:nvPr>
        </p:nvSpPr>
        <p:spPr bwMode="auto">
          <a:xfrm>
            <a:off x="457200" y="1066800"/>
            <a:ext cx="8229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Violation and Public Notices</a:t>
            </a:r>
          </a:p>
        </p:txBody>
      </p:sp>
      <p:graphicFrame>
        <p:nvGraphicFramePr>
          <p:cNvPr id="4" name="Content Placeholder 3">
            <a:extLst>
              <a:ext uri="{FF2B5EF4-FFF2-40B4-BE49-F238E27FC236}">
                <a16:creationId xmlns:a16="http://schemas.microsoft.com/office/drawing/2014/main" id="{1D87475E-D889-A40A-A9DF-A43B0A763370}"/>
              </a:ext>
            </a:extLst>
          </p:cNvPr>
          <p:cNvGraphicFramePr>
            <a:graphicFrameLocks noGrp="1"/>
          </p:cNvGraphicFramePr>
          <p:nvPr>
            <p:ph idx="1"/>
          </p:nvPr>
        </p:nvGraphicFramePr>
        <p:xfrm>
          <a:off x="457200" y="1905000"/>
          <a:ext cx="8229600" cy="3505200"/>
        </p:xfrm>
        <a:graphic>
          <a:graphicData uri="http://schemas.openxmlformats.org/drawingml/2006/table">
            <a:tbl>
              <a:tblPr firstRow="1" bandRow="1">
                <a:tableStyleId>{5C22544A-7EE6-4342-B048-85BDC9FD1C3A}</a:tableStyleId>
              </a:tblPr>
              <a:tblGrid>
                <a:gridCol w="47244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609600">
                <a:tc>
                  <a:txBody>
                    <a:bodyPr/>
                    <a:lstStyle/>
                    <a:p>
                      <a:pPr algn="ctr"/>
                      <a:r>
                        <a:rPr lang="en-US" sz="3200" dirty="0"/>
                        <a:t>Violation</a:t>
                      </a:r>
                    </a:p>
                  </a:txBody>
                  <a:tcPr/>
                </a:tc>
                <a:tc>
                  <a:txBody>
                    <a:bodyPr/>
                    <a:lstStyle/>
                    <a:p>
                      <a:pPr algn="ctr"/>
                      <a:r>
                        <a:rPr lang="en-US" sz="3200" dirty="0"/>
                        <a:t>Tier of Public Notification</a:t>
                      </a:r>
                    </a:p>
                  </a:txBody>
                  <a:tcPr/>
                </a:tc>
                <a:extLst>
                  <a:ext uri="{0D108BD9-81ED-4DB2-BD59-A6C34878D82A}">
                    <a16:rowId xmlns:a16="http://schemas.microsoft.com/office/drawing/2014/main" val="10000"/>
                  </a:ext>
                </a:extLst>
              </a:tr>
              <a:tr h="609600">
                <a:tc>
                  <a:txBody>
                    <a:bodyPr/>
                    <a:lstStyle/>
                    <a:p>
                      <a:pPr algn="ctr"/>
                      <a:r>
                        <a:rPr lang="en-US" sz="2800" i="1" dirty="0"/>
                        <a:t>E. coli </a:t>
                      </a:r>
                      <a:r>
                        <a:rPr lang="en-US" sz="2800" dirty="0"/>
                        <a:t>MCL Violation</a:t>
                      </a:r>
                    </a:p>
                  </a:txBody>
                  <a:tcPr/>
                </a:tc>
                <a:tc>
                  <a:txBody>
                    <a:bodyPr/>
                    <a:lstStyle/>
                    <a:p>
                      <a:pPr algn="ctr"/>
                      <a:r>
                        <a:rPr lang="en-US" sz="2800" dirty="0"/>
                        <a:t>Tier 1</a:t>
                      </a:r>
                    </a:p>
                  </a:txBody>
                  <a:tcPr/>
                </a:tc>
                <a:extLst>
                  <a:ext uri="{0D108BD9-81ED-4DB2-BD59-A6C34878D82A}">
                    <a16:rowId xmlns:a16="http://schemas.microsoft.com/office/drawing/2014/main" val="10001"/>
                  </a:ext>
                </a:extLst>
              </a:tr>
              <a:tr h="609600">
                <a:tc>
                  <a:txBody>
                    <a:bodyPr/>
                    <a:lstStyle/>
                    <a:p>
                      <a:pPr algn="ctr"/>
                      <a:r>
                        <a:rPr lang="en-US" sz="2800" dirty="0"/>
                        <a:t>Treatment</a:t>
                      </a:r>
                      <a:r>
                        <a:rPr lang="en-US" sz="2800" baseline="0" dirty="0"/>
                        <a:t> Technique Violation</a:t>
                      </a:r>
                      <a:endParaRPr lang="en-US" sz="2800" dirty="0"/>
                    </a:p>
                  </a:txBody>
                  <a:tcPr/>
                </a:tc>
                <a:tc>
                  <a:txBody>
                    <a:bodyPr/>
                    <a:lstStyle/>
                    <a:p>
                      <a:pPr algn="ctr"/>
                      <a:r>
                        <a:rPr lang="en-US" sz="2800" dirty="0"/>
                        <a:t>Tier</a:t>
                      </a:r>
                      <a:r>
                        <a:rPr lang="en-US" sz="2800" baseline="0" dirty="0"/>
                        <a:t> 2</a:t>
                      </a:r>
                    </a:p>
                  </a:txBody>
                  <a:tcPr/>
                </a:tc>
                <a:extLst>
                  <a:ext uri="{0D108BD9-81ED-4DB2-BD59-A6C34878D82A}">
                    <a16:rowId xmlns:a16="http://schemas.microsoft.com/office/drawing/2014/main" val="10002"/>
                  </a:ext>
                </a:extLst>
              </a:tr>
              <a:tr h="609600">
                <a:tc>
                  <a:txBody>
                    <a:bodyPr/>
                    <a:lstStyle/>
                    <a:p>
                      <a:pPr algn="ctr"/>
                      <a:r>
                        <a:rPr lang="en-US" sz="2800" dirty="0"/>
                        <a:t>Monitoring Violation</a:t>
                      </a:r>
                    </a:p>
                  </a:txBody>
                  <a:tcPr/>
                </a:tc>
                <a:tc>
                  <a:txBody>
                    <a:bodyPr/>
                    <a:lstStyle/>
                    <a:p>
                      <a:pPr algn="ctr"/>
                      <a:r>
                        <a:rPr lang="en-US" sz="2800" dirty="0"/>
                        <a:t>Tier 3</a:t>
                      </a:r>
                    </a:p>
                  </a:txBody>
                  <a:tcPr/>
                </a:tc>
                <a:extLst>
                  <a:ext uri="{0D108BD9-81ED-4DB2-BD59-A6C34878D82A}">
                    <a16:rowId xmlns:a16="http://schemas.microsoft.com/office/drawing/2014/main" val="10003"/>
                  </a:ext>
                </a:extLst>
              </a:tr>
              <a:tr h="609600">
                <a:tc>
                  <a:txBody>
                    <a:bodyPr/>
                    <a:lstStyle/>
                    <a:p>
                      <a:pPr algn="ctr"/>
                      <a:r>
                        <a:rPr lang="en-US" sz="2800" dirty="0"/>
                        <a:t>Reporting Violation</a:t>
                      </a:r>
                    </a:p>
                  </a:txBody>
                  <a:tcPr/>
                </a:tc>
                <a:tc>
                  <a:txBody>
                    <a:bodyPr/>
                    <a:lstStyle/>
                    <a:p>
                      <a:pPr algn="ctr"/>
                      <a:r>
                        <a:rPr lang="en-US" sz="2800" dirty="0"/>
                        <a:t>Tier 3</a:t>
                      </a:r>
                    </a:p>
                  </a:txBody>
                  <a:tcPr/>
                </a:tc>
                <a:extLst>
                  <a:ext uri="{0D108BD9-81ED-4DB2-BD59-A6C34878D82A}">
                    <a16:rowId xmlns:a16="http://schemas.microsoft.com/office/drawing/2014/main" val="10004"/>
                  </a:ext>
                </a:extLst>
              </a:tr>
            </a:tbl>
          </a:graphicData>
        </a:graphic>
      </p:graphicFrame>
      <p:sp>
        <p:nvSpPr>
          <p:cNvPr id="5" name="TextBox 4">
            <a:extLst>
              <a:ext uri="{FF2B5EF4-FFF2-40B4-BE49-F238E27FC236}">
                <a16:creationId xmlns:a16="http://schemas.microsoft.com/office/drawing/2014/main" id="{4937BA3B-A978-C9C4-F5A9-8EFAE814FE29}"/>
              </a:ext>
            </a:extLst>
          </p:cNvPr>
          <p:cNvSpPr txBox="1"/>
          <p:nvPr/>
        </p:nvSpPr>
        <p:spPr>
          <a:xfrm>
            <a:off x="457200" y="5715000"/>
            <a:ext cx="8229600" cy="646331"/>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defRPr/>
            </a:pPr>
            <a:r>
              <a:rPr lang="en-US" dirty="0"/>
              <a:t>Some compliance/non-compliance activities under the RTCR must be included in the CCR.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AD7F92C-0795-D777-6C01-0E6D1012B337}"/>
              </a:ext>
            </a:extLst>
          </p:cNvPr>
          <p:cNvGraphicFramePr>
            <a:graphicFrameLocks noGrp="1"/>
          </p:cNvGraphicFramePr>
          <p:nvPr/>
        </p:nvGraphicFramePr>
        <p:xfrm>
          <a:off x="762000" y="1981200"/>
          <a:ext cx="7553325" cy="4214813"/>
        </p:xfrm>
        <a:graphic>
          <a:graphicData uri="http://schemas.openxmlformats.org/drawingml/2006/table">
            <a:tbl>
              <a:tblPr firstRow="1" bandRow="1">
                <a:tableStyleId>{5C22544A-7EE6-4342-B048-85BDC9FD1C3A}</a:tableStyleId>
              </a:tblPr>
              <a:tblGrid>
                <a:gridCol w="3052934">
                  <a:extLst>
                    <a:ext uri="{9D8B030D-6E8A-4147-A177-3AD203B41FA5}">
                      <a16:colId xmlns:a16="http://schemas.microsoft.com/office/drawing/2014/main" val="20000"/>
                    </a:ext>
                  </a:extLst>
                </a:gridCol>
                <a:gridCol w="4500391">
                  <a:extLst>
                    <a:ext uri="{9D8B030D-6E8A-4147-A177-3AD203B41FA5}">
                      <a16:colId xmlns:a16="http://schemas.microsoft.com/office/drawing/2014/main" val="20001"/>
                    </a:ext>
                  </a:extLst>
                </a:gridCol>
              </a:tblGrid>
              <a:tr h="609166">
                <a:tc gridSpan="2">
                  <a:txBody>
                    <a:bodyPr/>
                    <a:lstStyle/>
                    <a:p>
                      <a:pPr marL="0" lvl="1" indent="0" algn="ctr"/>
                      <a:r>
                        <a:rPr lang="en-US" sz="2800" i="1" kern="1200" dirty="0">
                          <a:solidFill>
                            <a:schemeClr val="tx1"/>
                          </a:solidFill>
                          <a:latin typeface="+mn-lt"/>
                          <a:ea typeface="+mn-ea"/>
                          <a:cs typeface="+mn-cs"/>
                        </a:rPr>
                        <a:t>E. coli </a:t>
                      </a:r>
                      <a:r>
                        <a:rPr lang="en-US" sz="2800" kern="1200" dirty="0">
                          <a:solidFill>
                            <a:schemeClr val="tx1"/>
                          </a:solidFill>
                          <a:latin typeface="+mn-lt"/>
                          <a:ea typeface="+mn-ea"/>
                          <a:cs typeface="+mn-cs"/>
                        </a:rPr>
                        <a:t>MCL Violation Description</a:t>
                      </a:r>
                    </a:p>
                  </a:txBody>
                  <a:tcPr marL="69715" marR="69715" marT="45713" marB="45713" anchor="ctr"/>
                </a:tc>
                <a:tc hMerge="1">
                  <a:txBody>
                    <a:bodyPr/>
                    <a:lstStyle/>
                    <a:p>
                      <a:pPr marL="0" lvl="1" indent="0" algn="ctr"/>
                      <a:endParaRPr lang="en-US" sz="2800" kern="1200" dirty="0">
                        <a:solidFill>
                          <a:schemeClr val="tx1"/>
                        </a:solidFill>
                        <a:latin typeface="+mn-lt"/>
                        <a:ea typeface="+mn-ea"/>
                        <a:cs typeface="+mn-cs"/>
                      </a:endParaRPr>
                    </a:p>
                  </a:txBody>
                  <a:tcPr marL="69719" marR="69719" anchor="ctr"/>
                </a:tc>
                <a:extLst>
                  <a:ext uri="{0D108BD9-81ED-4DB2-BD59-A6C34878D82A}">
                    <a16:rowId xmlns:a16="http://schemas.microsoft.com/office/drawing/2014/main" val="10000"/>
                  </a:ext>
                </a:extLst>
              </a:tr>
              <a:tr h="679654">
                <a:tc>
                  <a:txBody>
                    <a:bodyPr/>
                    <a:lstStyle/>
                    <a:p>
                      <a:pPr marL="0" lvl="1" indent="0" algn="l"/>
                      <a:r>
                        <a:rPr lang="en-US" sz="2800" kern="1200" dirty="0"/>
                        <a:t>Routine sample</a:t>
                      </a:r>
                      <a:endParaRPr lang="en-US" sz="2800" kern="1200" dirty="0">
                        <a:solidFill>
                          <a:schemeClr val="tx1"/>
                        </a:solidFill>
                        <a:latin typeface="+mn-lt"/>
                        <a:ea typeface="+mn-ea"/>
                        <a:cs typeface="+mn-cs"/>
                      </a:endParaRPr>
                    </a:p>
                  </a:txBody>
                  <a:tcPr marL="69715" marR="69715" marT="45713" marB="45713" anchor="ctr"/>
                </a:tc>
                <a:tc>
                  <a:txBody>
                    <a:bodyPr/>
                    <a:lstStyle/>
                    <a:p>
                      <a:pPr marL="0" lvl="1" indent="0" algn="ctr"/>
                      <a:r>
                        <a:rPr lang="en-US" sz="2800" kern="1200" dirty="0"/>
                        <a:t>Repeat sample</a:t>
                      </a:r>
                      <a:endParaRPr lang="en-US" sz="2800" kern="1200" dirty="0">
                        <a:solidFill>
                          <a:schemeClr val="tx1"/>
                        </a:solidFill>
                        <a:latin typeface="+mn-lt"/>
                        <a:ea typeface="+mn-ea"/>
                        <a:cs typeface="+mn-cs"/>
                      </a:endParaRPr>
                    </a:p>
                  </a:txBody>
                  <a:tcPr marL="69715" marR="69715" marT="45713" marB="45713" anchor="ctr"/>
                </a:tc>
                <a:extLst>
                  <a:ext uri="{0D108BD9-81ED-4DB2-BD59-A6C34878D82A}">
                    <a16:rowId xmlns:a16="http://schemas.microsoft.com/office/drawing/2014/main" val="10001"/>
                  </a:ext>
                </a:extLst>
              </a:tr>
              <a:tr h="518141">
                <a:tc>
                  <a:txBody>
                    <a:bodyPr/>
                    <a:lstStyle/>
                    <a:p>
                      <a:pPr marL="0" lvl="1" indent="0" algn="l"/>
                      <a:r>
                        <a:rPr lang="en-US" sz="2800" kern="1200" dirty="0"/>
                        <a:t>(1) </a:t>
                      </a:r>
                      <a:r>
                        <a:rPr lang="en-US" sz="2800" baseline="0" dirty="0"/>
                        <a:t>TC+</a:t>
                      </a:r>
                      <a:endParaRPr lang="en-US" sz="2800" kern="1200" dirty="0">
                        <a:solidFill>
                          <a:schemeClr val="tx1"/>
                        </a:solidFill>
                        <a:latin typeface="+mn-lt"/>
                        <a:ea typeface="+mn-ea"/>
                        <a:cs typeface="+mn-cs"/>
                      </a:endParaRPr>
                    </a:p>
                  </a:txBody>
                  <a:tcPr marL="69715" marR="69715" marT="45713" marB="45713"/>
                </a:tc>
                <a:tc>
                  <a:txBody>
                    <a:bodyPr/>
                    <a:lstStyle/>
                    <a:p>
                      <a:pPr marL="0" lvl="1" indent="0" algn="ctr"/>
                      <a:r>
                        <a:rPr lang="en-US" sz="2800" kern="1200" dirty="0"/>
                        <a:t>EC+</a:t>
                      </a:r>
                      <a:endParaRPr lang="en-US" sz="2800" kern="1200" dirty="0">
                        <a:solidFill>
                          <a:schemeClr val="tx1"/>
                        </a:solidFill>
                        <a:latin typeface="+mn-lt"/>
                        <a:ea typeface="+mn-ea"/>
                        <a:cs typeface="+mn-cs"/>
                      </a:endParaRPr>
                    </a:p>
                  </a:txBody>
                  <a:tcPr marL="69715" marR="69715" marT="45713" marB="45713"/>
                </a:tc>
                <a:extLst>
                  <a:ext uri="{0D108BD9-81ED-4DB2-BD59-A6C34878D82A}">
                    <a16:rowId xmlns:a16="http://schemas.microsoft.com/office/drawing/2014/main" val="10002"/>
                  </a:ext>
                </a:extLst>
              </a:tr>
              <a:tr h="518141">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800" baseline="0" dirty="0"/>
                        <a:t>(2) </a:t>
                      </a:r>
                      <a:r>
                        <a:rPr lang="en-US" sz="2800" kern="1200" dirty="0"/>
                        <a:t>EC+</a:t>
                      </a:r>
                      <a:endParaRPr lang="en-US" sz="2800" kern="1200" dirty="0">
                        <a:solidFill>
                          <a:schemeClr val="tx1"/>
                        </a:solidFill>
                        <a:latin typeface="+mn-lt"/>
                        <a:ea typeface="+mn-ea"/>
                        <a:cs typeface="+mn-cs"/>
                      </a:endParaRPr>
                    </a:p>
                  </a:txBody>
                  <a:tcPr marL="69715" marR="69715" marT="45713" marB="45713"/>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800" baseline="0" dirty="0"/>
                        <a:t>TC+ </a:t>
                      </a:r>
                      <a:endParaRPr lang="en-US" sz="2800" kern="1200" dirty="0">
                        <a:solidFill>
                          <a:schemeClr val="tx1"/>
                        </a:solidFill>
                        <a:latin typeface="+mn-lt"/>
                        <a:ea typeface="+mn-ea"/>
                        <a:cs typeface="+mn-cs"/>
                      </a:endParaRPr>
                    </a:p>
                  </a:txBody>
                  <a:tcPr marL="69715" marR="69715" marT="45713" marB="45713"/>
                </a:tc>
                <a:extLst>
                  <a:ext uri="{0D108BD9-81ED-4DB2-BD59-A6C34878D82A}">
                    <a16:rowId xmlns:a16="http://schemas.microsoft.com/office/drawing/2014/main" val="10003"/>
                  </a:ext>
                </a:extLst>
              </a:tr>
              <a:tr h="94485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800" kern="1200" dirty="0"/>
                        <a:t>(3) EC+ routine</a:t>
                      </a:r>
                      <a:endParaRPr lang="en-US" sz="2800" kern="1200" dirty="0">
                        <a:solidFill>
                          <a:schemeClr val="tx1"/>
                        </a:solidFill>
                        <a:latin typeface="+mn-lt"/>
                        <a:ea typeface="+mn-ea"/>
                        <a:cs typeface="+mn-cs"/>
                      </a:endParaRPr>
                    </a:p>
                  </a:txBody>
                  <a:tcPr marL="69715" marR="69715" marT="45713" marB="45713"/>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800" kern="1200" dirty="0"/>
                        <a:t>Fails to take </a:t>
                      </a:r>
                      <a:r>
                        <a:rPr lang="en-US" sz="2800" u="sng" kern="1200" dirty="0"/>
                        <a:t>all</a:t>
                      </a:r>
                      <a:r>
                        <a:rPr lang="en-US" sz="2800" kern="1200" dirty="0"/>
                        <a:t> required repeat samples </a:t>
                      </a:r>
                      <a:endParaRPr lang="en-US" sz="2800" kern="1200" dirty="0">
                        <a:solidFill>
                          <a:schemeClr val="tx1"/>
                        </a:solidFill>
                        <a:latin typeface="+mn-lt"/>
                        <a:ea typeface="+mn-ea"/>
                        <a:cs typeface="+mn-cs"/>
                      </a:endParaRPr>
                    </a:p>
                  </a:txBody>
                  <a:tcPr marL="69715" marR="69715" marT="45713" marB="45713"/>
                </a:tc>
                <a:extLst>
                  <a:ext uri="{0D108BD9-81ED-4DB2-BD59-A6C34878D82A}">
                    <a16:rowId xmlns:a16="http://schemas.microsoft.com/office/drawing/2014/main" val="10004"/>
                  </a:ext>
                </a:extLst>
              </a:tr>
              <a:tr h="94485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800" kern="1200" dirty="0"/>
                        <a:t>(4) TC+</a:t>
                      </a:r>
                      <a:endParaRPr lang="en-US" sz="2800" kern="1200" dirty="0">
                        <a:solidFill>
                          <a:srgbClr val="FF0000"/>
                        </a:solidFill>
                        <a:latin typeface="+mn-lt"/>
                        <a:ea typeface="+mn-ea"/>
                        <a:cs typeface="+mn-cs"/>
                      </a:endParaRPr>
                    </a:p>
                  </a:txBody>
                  <a:tcPr marL="69715" marR="69715" marT="45713" marB="45713"/>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800" kern="1200" dirty="0">
                          <a:solidFill>
                            <a:schemeClr val="dk1"/>
                          </a:solidFill>
                          <a:latin typeface="+mn-lt"/>
                          <a:ea typeface="+mn-ea"/>
                          <a:cs typeface="+mn-cs"/>
                        </a:rPr>
                        <a:t>TC+ (but not analyzed for </a:t>
                      </a:r>
                      <a:r>
                        <a:rPr lang="en-US" sz="2800" i="1" kern="1200" dirty="0">
                          <a:solidFill>
                            <a:schemeClr val="dk1"/>
                          </a:solidFill>
                          <a:latin typeface="+mn-lt"/>
                          <a:ea typeface="+mn-ea"/>
                          <a:cs typeface="+mn-cs"/>
                        </a:rPr>
                        <a:t>E. coli</a:t>
                      </a:r>
                      <a:r>
                        <a:rPr lang="en-US" sz="2800" kern="1200" dirty="0">
                          <a:solidFill>
                            <a:schemeClr val="dk1"/>
                          </a:solidFill>
                          <a:latin typeface="+mn-lt"/>
                          <a:ea typeface="+mn-ea"/>
                          <a:cs typeface="+mn-cs"/>
                        </a:rPr>
                        <a:t>)</a:t>
                      </a:r>
                    </a:p>
                  </a:txBody>
                  <a:tcPr marL="69715" marR="69715" marT="45713" marB="45713"/>
                </a:tc>
                <a:extLst>
                  <a:ext uri="{0D108BD9-81ED-4DB2-BD59-A6C34878D82A}">
                    <a16:rowId xmlns:a16="http://schemas.microsoft.com/office/drawing/2014/main" val="10005"/>
                  </a:ext>
                </a:extLst>
              </a:tr>
            </a:tbl>
          </a:graphicData>
        </a:graphic>
      </p:graphicFrame>
      <p:sp>
        <p:nvSpPr>
          <p:cNvPr id="17432" name="Title 3">
            <a:extLst>
              <a:ext uri="{FF2B5EF4-FFF2-40B4-BE49-F238E27FC236}">
                <a16:creationId xmlns:a16="http://schemas.microsoft.com/office/drawing/2014/main" id="{A59A1D5A-187F-CD11-40F3-055E74310E34}"/>
              </a:ext>
            </a:extLst>
          </p:cNvPr>
          <p:cNvSpPr>
            <a:spLocks noGrp="1"/>
          </p:cNvSpPr>
          <p:nvPr>
            <p:ph type="title"/>
          </p:nvPr>
        </p:nvSpPr>
        <p:spPr bwMode="auto">
          <a:xfrm>
            <a:off x="457200" y="1066800"/>
            <a:ext cx="8229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Tier 1 PN:  </a:t>
            </a:r>
            <a:r>
              <a:rPr lang="en-US" altLang="en-US" i="1"/>
              <a:t>E. coli </a:t>
            </a:r>
            <a:r>
              <a:rPr lang="en-US" altLang="en-US"/>
              <a:t>MCL Violations</a:t>
            </a:r>
            <a:br>
              <a:rPr lang="en-US" altLang="en-US"/>
            </a:b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52489C1C-5B19-A444-61D0-56EED6D2FE3D}"/>
              </a:ext>
            </a:extLst>
          </p:cNvPr>
          <p:cNvSpPr>
            <a:spLocks noGrp="1"/>
          </p:cNvSpPr>
          <p:nvPr>
            <p:ph type="title"/>
          </p:nvPr>
        </p:nvSpPr>
        <p:spPr bwMode="auto">
          <a:xfrm>
            <a:off x="457200" y="1143000"/>
            <a:ext cx="82296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600"/>
              <a:t>Tier 2 PN: Treatment Technique Violations</a:t>
            </a:r>
          </a:p>
        </p:txBody>
      </p:sp>
      <p:sp>
        <p:nvSpPr>
          <p:cNvPr id="3" name="Content Placeholder 2">
            <a:extLst>
              <a:ext uri="{FF2B5EF4-FFF2-40B4-BE49-F238E27FC236}">
                <a16:creationId xmlns:a16="http://schemas.microsoft.com/office/drawing/2014/main" id="{1DA626D2-A35E-F213-9421-90AC020DF549}"/>
              </a:ext>
            </a:extLst>
          </p:cNvPr>
          <p:cNvSpPr>
            <a:spLocks noGrp="1"/>
          </p:cNvSpPr>
          <p:nvPr>
            <p:ph idx="1"/>
          </p:nvPr>
        </p:nvSpPr>
        <p:spPr>
          <a:xfrm>
            <a:off x="457200" y="1981200"/>
            <a:ext cx="8229600" cy="4144963"/>
          </a:xfrm>
          <a:ln w="38100">
            <a:solidFill>
              <a:schemeClr val="tx1"/>
            </a:solidFill>
          </a:ln>
        </p:spPr>
        <p:txBody>
          <a:bodyPr/>
          <a:lstStyle/>
          <a:p>
            <a:pPr eaLnBrk="1" hangingPunct="1">
              <a:buFont typeface="Arial" charset="0"/>
              <a:buChar char="•"/>
              <a:defRPr/>
            </a:pPr>
            <a:r>
              <a:rPr lang="en-US" sz="3600" u="sng" dirty="0"/>
              <a:t>Failure to conduct a Level 1 or Level 2 Assessment</a:t>
            </a:r>
            <a:r>
              <a:rPr lang="en-US" sz="3600" dirty="0"/>
              <a:t> within 30 days of learning of the trigger.</a:t>
            </a:r>
          </a:p>
          <a:p>
            <a:pPr eaLnBrk="1" hangingPunct="1">
              <a:buFont typeface="Arial" charset="0"/>
              <a:buChar char="•"/>
              <a:defRPr/>
            </a:pPr>
            <a:r>
              <a:rPr lang="en-US" sz="3600" u="sng" dirty="0"/>
              <a:t>Failure to correct all sanitary defects </a:t>
            </a:r>
            <a:r>
              <a:rPr lang="en-US" sz="3600" dirty="0"/>
              <a:t>from a Level 1 or Level 2 assessment within 30 days of learning of the trigger or approved timeframe set by IDEM.</a:t>
            </a:r>
          </a:p>
          <a:p>
            <a:pPr marL="0" indent="0" eaLnBrk="1" hangingPunct="1">
              <a:buFont typeface="Arial" charset="0"/>
              <a:buNone/>
              <a:defRPr/>
            </a:pP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F9D0341-E1A6-36B4-E0C7-C4F074074FE8}"/>
              </a:ext>
            </a:extLst>
          </p:cNvPr>
          <p:cNvSpPr>
            <a:spLocks noGrp="1"/>
          </p:cNvSpPr>
          <p:nvPr>
            <p:ph type="title"/>
          </p:nvPr>
        </p:nvSpPr>
        <p:spPr bwMode="auto">
          <a:xfrm>
            <a:off x="1219200" y="1060450"/>
            <a:ext cx="66294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4000"/>
              <a:t>Tier 3 PN: Monitoring Violation</a:t>
            </a:r>
          </a:p>
        </p:txBody>
      </p:sp>
      <p:sp>
        <p:nvSpPr>
          <p:cNvPr id="19459" name="Content Placeholder 2">
            <a:extLst>
              <a:ext uri="{FF2B5EF4-FFF2-40B4-BE49-F238E27FC236}">
                <a16:creationId xmlns:a16="http://schemas.microsoft.com/office/drawing/2014/main" id="{C1B78895-2B0C-7C90-03AB-65B6AE412BBE}"/>
              </a:ext>
            </a:extLst>
          </p:cNvPr>
          <p:cNvSpPr>
            <a:spLocks noGrp="1"/>
          </p:cNvSpPr>
          <p:nvPr>
            <p:ph idx="1"/>
          </p:nvPr>
        </p:nvSpPr>
        <p:spPr bwMode="auto">
          <a:xfrm>
            <a:off x="533400" y="1981200"/>
            <a:ext cx="8229600" cy="3352800"/>
          </a:xfr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eaLnBrk="1" hangingPunct="1">
              <a:buFont typeface="Arial" panose="020B0604020202020204" pitchFamily="34" charset="0"/>
              <a:buNone/>
            </a:pPr>
            <a:r>
              <a:rPr lang="en-US" altLang="en-US" u="sng"/>
              <a:t>Monitoring Violation</a:t>
            </a:r>
          </a:p>
          <a:p>
            <a:pPr marL="0" indent="0" eaLnBrk="1" hangingPunct="1">
              <a:buFont typeface="Arial" panose="020B0604020202020204" pitchFamily="34" charset="0"/>
              <a:buNone/>
            </a:pPr>
            <a:r>
              <a:rPr lang="en-US" altLang="en-US"/>
              <a:t>-	Failure to collect all required routine or </a:t>
            </a:r>
            <a:br>
              <a:rPr lang="en-US" altLang="en-US"/>
            </a:br>
            <a:r>
              <a:rPr lang="en-US" altLang="en-US"/>
              <a:t>	additional routine samples in a compliance </a:t>
            </a:r>
            <a:br>
              <a:rPr lang="en-US" altLang="en-US"/>
            </a:br>
            <a:r>
              <a:rPr lang="en-US" altLang="en-US"/>
              <a:t>	period.</a:t>
            </a:r>
          </a:p>
          <a:p>
            <a:pPr marL="0" indent="0" eaLnBrk="1" hangingPunct="1">
              <a:buFont typeface="Arial" panose="020B0604020202020204" pitchFamily="34" charset="0"/>
              <a:buNone/>
            </a:pPr>
            <a:r>
              <a:rPr lang="en-US" altLang="en-US"/>
              <a:t>-	Failure to test for </a:t>
            </a:r>
            <a:r>
              <a:rPr lang="en-US" altLang="en-US" i="1"/>
              <a:t>E. coli </a:t>
            </a:r>
            <a:r>
              <a:rPr lang="en-US" altLang="en-US"/>
              <a:t>after a TC+ routine 	sample.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96B7F51D-F88A-5E1A-BA1E-9DA6F530F09D}"/>
              </a:ext>
            </a:extLst>
          </p:cNvPr>
          <p:cNvSpPr>
            <a:spLocks noGrp="1"/>
          </p:cNvSpPr>
          <p:nvPr>
            <p:ph type="title"/>
          </p:nvPr>
        </p:nvSpPr>
        <p:spPr bwMode="auto">
          <a:xfrm>
            <a:off x="1295400" y="1084263"/>
            <a:ext cx="65532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4000"/>
              <a:t>Tier 3 PN: Reporting Violations</a:t>
            </a:r>
          </a:p>
        </p:txBody>
      </p:sp>
      <p:sp>
        <p:nvSpPr>
          <p:cNvPr id="3" name="Content Placeholder 2">
            <a:extLst>
              <a:ext uri="{FF2B5EF4-FFF2-40B4-BE49-F238E27FC236}">
                <a16:creationId xmlns:a16="http://schemas.microsoft.com/office/drawing/2014/main" id="{D752A8A9-7E73-0169-AAD3-EA26E8861770}"/>
              </a:ext>
            </a:extLst>
          </p:cNvPr>
          <p:cNvSpPr>
            <a:spLocks noGrp="1"/>
          </p:cNvSpPr>
          <p:nvPr>
            <p:ph idx="1"/>
          </p:nvPr>
        </p:nvSpPr>
        <p:spPr>
          <a:xfrm>
            <a:off x="468313" y="1981200"/>
            <a:ext cx="8229600" cy="3276600"/>
          </a:xfrm>
          <a:ln w="38100">
            <a:solidFill>
              <a:schemeClr val="tx1"/>
            </a:solidFill>
          </a:ln>
        </p:spPr>
        <p:txBody>
          <a:bodyPr/>
          <a:lstStyle/>
          <a:p>
            <a:pPr marL="0" indent="0" eaLnBrk="1" hangingPunct="1">
              <a:buFont typeface="Arial" charset="0"/>
              <a:buNone/>
              <a:defRPr/>
            </a:pPr>
            <a:r>
              <a:rPr lang="en-US" u="sng" dirty="0"/>
              <a:t>Reporting Violation</a:t>
            </a:r>
          </a:p>
          <a:p>
            <a:pPr eaLnBrk="1" hangingPunct="1">
              <a:buFont typeface="Arial" charset="0"/>
              <a:buChar char="•"/>
              <a:defRPr/>
            </a:pPr>
            <a:r>
              <a:rPr lang="en-US" dirty="0"/>
              <a:t>Failure to submit the monitoring report or completed assessment form after properly conducting monitoring or assessment.</a:t>
            </a:r>
          </a:p>
          <a:p>
            <a:pPr eaLnBrk="1" hangingPunct="1">
              <a:buFont typeface="Arial" charset="0"/>
              <a:buChar char="•"/>
              <a:defRPr/>
            </a:pPr>
            <a:r>
              <a:rPr lang="en-US" dirty="0"/>
              <a:t>Failure to notify IDEM of an EC+ sample in a timely manner.</a:t>
            </a:r>
          </a:p>
          <a:p>
            <a:pPr marL="0" indent="0" eaLnBrk="1" hangingPunct="1">
              <a:buFont typeface="Arial" charset="0"/>
              <a:buNone/>
              <a:defRP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79F54A36-914B-0203-05EE-4869A3CBE4C0}"/>
              </a:ext>
            </a:extLst>
          </p:cNvPr>
          <p:cNvSpPr>
            <a:spLocks noGrp="1"/>
          </p:cNvSpPr>
          <p:nvPr>
            <p:ph idx="1"/>
          </p:nvPr>
        </p:nvSpPr>
        <p:spPr bwMode="auto">
          <a:xfrm>
            <a:off x="457200" y="5867400"/>
            <a:ext cx="8229600" cy="152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eaLnBrk="1" hangingPunct="1">
              <a:buFont typeface="Arial" panose="020B0604020202020204" pitchFamily="34" charset="0"/>
              <a:buNone/>
            </a:pPr>
            <a:endParaRPr lang="en-US" altLang="en-US" sz="2400"/>
          </a:p>
          <a:p>
            <a:pPr marL="0" indent="0" algn="ctr" eaLnBrk="1" hangingPunct="1">
              <a:buFont typeface="Arial" panose="020B0604020202020204" pitchFamily="34" charset="0"/>
              <a:buNone/>
            </a:pPr>
            <a:r>
              <a:rPr lang="en-US" altLang="en-US"/>
              <a:t>Questions? Contact IDEM at (317) 234-7430</a:t>
            </a:r>
          </a:p>
        </p:txBody>
      </p:sp>
      <p:pic>
        <p:nvPicPr>
          <p:cNvPr id="21507" name="Picture 4" descr="C:\Users\ASIMS\AppData\Local\Microsoft\Windows\Temporary Internet Files\Content.IE5\FWX5C03L\question 1[1].jpg">
            <a:extLst>
              <a:ext uri="{FF2B5EF4-FFF2-40B4-BE49-F238E27FC236}">
                <a16:creationId xmlns:a16="http://schemas.microsoft.com/office/drawing/2014/main" id="{143E340F-29D5-9191-B962-6BD8512936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066800"/>
            <a:ext cx="60960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gt;&lt;/object&gt;&lt;/database&gt;"/>
</p:tagLst>
</file>

<file path=ppt/theme/theme1.xml><?xml version="1.0" encoding="utf-8"?>
<a:theme xmlns:a="http://schemas.openxmlformats.org/drawingml/2006/main" name="TCR vs RTC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dem_water_template.pot [Compatibility Mode]" id="{27F91A3A-55D3-4C31-B840-0525E703BB6D}" vid="{66C71879-037A-4B5D-A6DA-42F6BF5CF0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4D48D926-783D-48F3-9F12-AFC862AC2A9F}">
  <ds:schemaRefs>
    <ds:schemaRef ds:uri="ESRI.ArcGIS.Mapping.OfficeIntegration.PowerPointInfo"/>
  </ds:schemaRefs>
</ds:datastoreItem>
</file>

<file path=customXml/itemProps2.xml><?xml version="1.0" encoding="utf-8"?>
<ds:datastoreItem xmlns:ds="http://schemas.openxmlformats.org/officeDocument/2006/customXml" ds:itemID="{EEE2DB9B-FBE0-45EA-8D3D-618B27B49FC4}">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TCR vs RTCR</Template>
  <TotalTime>632</TotalTime>
  <Words>1152</Words>
  <Application>Microsoft Office PowerPoint</Application>
  <PresentationFormat>On-screen Show (4:3)</PresentationFormat>
  <Paragraphs>103</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TCR vs RTCR</vt:lpstr>
      <vt:lpstr>Public Notices and Violations  </vt:lpstr>
      <vt:lpstr>Abbreviations To Know</vt:lpstr>
      <vt:lpstr>Tiers of Public Notification</vt:lpstr>
      <vt:lpstr>Violation and Public Notices</vt:lpstr>
      <vt:lpstr>Tier 1 PN:  E. coli MCL Violations </vt:lpstr>
      <vt:lpstr>Tier 2 PN: Treatment Technique Violations</vt:lpstr>
      <vt:lpstr>Tier 3 PN: Monitoring Violation</vt:lpstr>
      <vt:lpstr>Tier 3 PN: Reporting Violations</vt:lpstr>
      <vt:lpstr>PowerPoint Presentation</vt:lpstr>
    </vt:vector>
  </TitlesOfParts>
  <Company>State of Indiana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Alliance: Greensburg</dc:title>
  <dc:creator>APowers</dc:creator>
  <cp:lastModifiedBy>Kevin Bump</cp:lastModifiedBy>
  <cp:revision>50</cp:revision>
  <cp:lastPrinted>2015-11-17T20:41:18Z</cp:lastPrinted>
  <dcterms:created xsi:type="dcterms:W3CDTF">2015-10-15T15:20:39Z</dcterms:created>
  <dcterms:modified xsi:type="dcterms:W3CDTF">2024-10-04T19:10:44Z</dcterms:modified>
</cp:coreProperties>
</file>