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75" r:id="rId3"/>
    <p:sldId id="276" r:id="rId4"/>
    <p:sldId id="277" r:id="rId5"/>
    <p:sldId id="278" r:id="rId6"/>
    <p:sldId id="280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9" r:id="rId19"/>
    <p:sldId id="26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83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28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2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1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1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6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9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69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6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62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EFFA7-02CB-4BB6-B1D6-E7D15E108467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08557-34F8-4570-B056-97FE05723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19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styeary@isdh.in.gov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305800" cy="182976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400" b="1" dirty="0" smtClean="0"/>
              <a:t>Meth Residue Sampling by Local Health Departments</a:t>
            </a:r>
            <a:endParaRPr lang="en-US" sz="4400" b="1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04536" y="3048001"/>
            <a:ext cx="7982465" cy="1763713"/>
          </a:xfrm>
        </p:spPr>
        <p:txBody>
          <a:bodyPr>
            <a:noAutofit/>
          </a:bodyPr>
          <a:lstStyle/>
          <a:p>
            <a:r>
              <a:rPr lang="en-US" b="1" dirty="0">
                <a:latin typeface="Arial" charset="0"/>
                <a:cs typeface="Arial" charset="0"/>
              </a:rPr>
              <a:t>Steve Yeary, REHS</a:t>
            </a:r>
          </a:p>
          <a:p>
            <a:r>
              <a:rPr lang="en-US" dirty="0">
                <a:latin typeface="Arial" charset="0"/>
                <a:cs typeface="Arial" charset="0"/>
              </a:rPr>
              <a:t>Environmental Public Health Division</a:t>
            </a:r>
          </a:p>
          <a:p>
            <a:r>
              <a:rPr lang="en-US" dirty="0">
                <a:latin typeface="Arial" charset="0"/>
                <a:cs typeface="Arial" charset="0"/>
              </a:rPr>
              <a:t>Indiana State Department of Health</a:t>
            </a:r>
          </a:p>
          <a:p>
            <a:r>
              <a:rPr lang="en-US" dirty="0" smtClean="0">
                <a:latin typeface="Arial" charset="0"/>
                <a:cs typeface="Arial" charset="0"/>
              </a:rPr>
              <a:t>9/26/2017</a:t>
            </a:r>
            <a:endParaRPr lang="en-US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79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Assemble a Sampling Kit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4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981200" y="1676400"/>
            <a:ext cx="8534400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2800" b="1" dirty="0">
                <a:cs typeface="Arial" charset="0"/>
              </a:rPr>
              <a:t>Use a fresh set of </a:t>
            </a:r>
            <a:r>
              <a:rPr lang="en-US" sz="2800" b="1" dirty="0" err="1">
                <a:cs typeface="Arial" charset="0"/>
              </a:rPr>
              <a:t>nitrile</a:t>
            </a:r>
            <a:r>
              <a:rPr lang="en-US" sz="2800" b="1" dirty="0">
                <a:cs typeface="Arial" charset="0"/>
              </a:rPr>
              <a:t> gloves for each sample to prevent cross-contamination</a:t>
            </a:r>
          </a:p>
          <a:p>
            <a:pPr marL="514350" indent="-514350"/>
            <a:endParaRPr lang="en-US" sz="1000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sz="2800" b="1" dirty="0">
                <a:cs typeface="Arial" charset="0"/>
              </a:rPr>
              <a:t>Use a syringe or dropper to wet the 3x3” cotton sampling gauze with methanol (3-5 ml)</a:t>
            </a:r>
          </a:p>
          <a:p>
            <a:pPr marL="514350" indent="-514350"/>
            <a:endParaRPr lang="en-US" sz="1000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US" sz="2800" b="1" dirty="0">
                <a:cs typeface="Arial" charset="0"/>
              </a:rPr>
              <a:t>Zip lock bags, marker, and tape</a:t>
            </a:r>
          </a:p>
          <a:p>
            <a:pPr marL="514350" indent="-514350"/>
            <a:endParaRPr lang="en-US" sz="1000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en-US" sz="2800" b="1" dirty="0">
                <a:cs typeface="Arial" charset="0"/>
              </a:rPr>
              <a:t>A protective storage container is recommended</a:t>
            </a:r>
          </a:p>
          <a:p>
            <a:pPr marL="514350" indent="-514350"/>
            <a:endParaRPr lang="en-US" sz="2800" b="1" dirty="0">
              <a:cs typeface="Arial" charset="0"/>
            </a:endParaRPr>
          </a:p>
          <a:p>
            <a:pPr marL="514350" indent="-514350"/>
            <a:endParaRPr lang="en-US" b="1" dirty="0">
              <a:cs typeface="Arial" charset="0"/>
            </a:endParaRPr>
          </a:p>
          <a:p>
            <a:pPr marL="514350" indent="-514350"/>
            <a:endParaRPr lang="en-US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159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905014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552700" y="1357198"/>
            <a:ext cx="7086600" cy="5500803"/>
          </a:xfrm>
          <a:prstGeom prst="rect">
            <a:avLst/>
          </a:prstGeom>
        </p:spPr>
      </p:pic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Assemble a Sampling Kit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5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07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Wipe Sampling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1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905000" y="1676401"/>
            <a:ext cx="838200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cs typeface="Arial" charset="0"/>
              </a:rPr>
              <a:t>Pick sample locations and label vials/forms appropriately</a:t>
            </a:r>
            <a:endParaRPr lang="en-US" sz="2400" b="1" dirty="0">
              <a:cs typeface="Arial" charset="0"/>
            </a:endParaRPr>
          </a:p>
          <a:p>
            <a:pPr marL="514350" indent="-514350"/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>
                <a:cs typeface="Arial" charset="0"/>
              </a:rPr>
              <a:t>Plan for at least one blank (1:10 ratio)</a:t>
            </a:r>
          </a:p>
          <a:p>
            <a:pPr marL="514350" indent="-514350"/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sz="3200" b="1" dirty="0">
                <a:cs typeface="Arial" charset="0"/>
              </a:rPr>
              <a:t>Tape the 10 cm by 10 cm templates at the selected locations</a:t>
            </a:r>
          </a:p>
          <a:p>
            <a:pPr marL="514350" indent="-514350"/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>
                <a:cs typeface="Arial" charset="0"/>
              </a:rPr>
              <a:t>Make a sketch and/or take photos </a:t>
            </a:r>
          </a:p>
        </p:txBody>
      </p:sp>
    </p:spTree>
    <p:extLst>
      <p:ext uri="{BB962C8B-B14F-4D97-AF65-F5344CB8AC3E}">
        <p14:creationId xmlns:p14="http://schemas.microsoft.com/office/powerpoint/2010/main" val="14800924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Wipe Sampling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2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905000" y="1676401"/>
            <a:ext cx="853440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b="1" dirty="0">
                <a:cs typeface="Arial" charset="0"/>
              </a:rPr>
              <a:t>Wear new gloves for each sample</a:t>
            </a:r>
          </a:p>
          <a:p>
            <a:pPr marL="514350" indent="-514350"/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>
                <a:cs typeface="Arial" charset="0"/>
              </a:rPr>
              <a:t>Wet a piece of cotton sampling gauze with methanol, using a clean syringe or dropper (same syringe or dropper throughout site) </a:t>
            </a:r>
          </a:p>
          <a:p>
            <a:pPr marL="514350" indent="-514350">
              <a:buFont typeface="+mj-lt"/>
              <a:buAutoNum type="arabicPeriod" startAt="6"/>
            </a:pPr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US" sz="3200" b="1" dirty="0">
                <a:cs typeface="Arial" charset="0"/>
              </a:rPr>
              <a:t>Squeeze out excess methanol</a:t>
            </a:r>
          </a:p>
          <a:p>
            <a:pPr marL="514350" indent="-514350"/>
            <a:endParaRPr lang="en-US" b="1" dirty="0">
              <a:cs typeface="Arial" charset="0"/>
            </a:endParaRPr>
          </a:p>
          <a:p>
            <a:pPr marL="514350" indent="-514350"/>
            <a:endParaRPr lang="en-US" sz="32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0181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905015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838700" y="1295400"/>
            <a:ext cx="6407089" cy="5562600"/>
          </a:xfrm>
          <a:prstGeom prst="rect">
            <a:avLst/>
          </a:prstGeom>
        </p:spPr>
      </p:pic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Wipe Sampling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828800" y="1724086"/>
            <a:ext cx="33528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US" sz="3200" b="1" dirty="0">
                <a:cs typeface="Arial" charset="0"/>
              </a:rPr>
              <a:t>Fold the gauze once, wipe back and forth. </a:t>
            </a:r>
            <a:br>
              <a:rPr lang="en-US" sz="3200" b="1" dirty="0">
                <a:cs typeface="Arial" charset="0"/>
              </a:rPr>
            </a:br>
            <a:r>
              <a:rPr lang="en-US" sz="3200" b="1" dirty="0">
                <a:cs typeface="Arial" charset="0"/>
              </a:rPr>
              <a:t>Cover all </a:t>
            </a:r>
            <a:br>
              <a:rPr lang="en-US" sz="3200" b="1" dirty="0">
                <a:cs typeface="Arial" charset="0"/>
              </a:rPr>
            </a:br>
            <a:r>
              <a:rPr lang="en-US" sz="3200" b="1" dirty="0">
                <a:cs typeface="Arial" charset="0"/>
              </a:rPr>
              <a:t>the area </a:t>
            </a:r>
            <a:br>
              <a:rPr lang="en-US" sz="3200" b="1" dirty="0">
                <a:cs typeface="Arial" charset="0"/>
              </a:rPr>
            </a:br>
            <a:r>
              <a:rPr lang="en-US" sz="3200" b="1" dirty="0">
                <a:cs typeface="Arial" charset="0"/>
              </a:rPr>
              <a:t>inside the template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573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905015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876800" y="1285464"/>
            <a:ext cx="6172200" cy="5572536"/>
          </a:xfrm>
          <a:prstGeom prst="rect">
            <a:avLst/>
          </a:prstGeom>
        </p:spPr>
      </p:pic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Wipe Sampling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4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676400" y="1524001"/>
            <a:ext cx="31242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sz="3200" b="1" dirty="0">
                <a:cs typeface="Arial" charset="0"/>
              </a:rPr>
              <a:t>Fold the gauze again, </a:t>
            </a:r>
            <a:br>
              <a:rPr lang="en-US" sz="3200" b="1" dirty="0">
                <a:cs typeface="Arial" charset="0"/>
              </a:rPr>
            </a:br>
            <a:r>
              <a:rPr lang="en-US" sz="3200" b="1" dirty="0">
                <a:cs typeface="Arial" charset="0"/>
              </a:rPr>
              <a:t>wipe up </a:t>
            </a:r>
            <a:br>
              <a:rPr lang="en-US" sz="3200" b="1" dirty="0">
                <a:cs typeface="Arial" charset="0"/>
              </a:rPr>
            </a:br>
            <a:r>
              <a:rPr lang="en-US" sz="3200" b="1" dirty="0">
                <a:cs typeface="Arial" charset="0"/>
              </a:rPr>
              <a:t>and down. Cover all the area inside the template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7578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Wipe Sampling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5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905000" y="1649373"/>
            <a:ext cx="85344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en-US" sz="3200" b="1" dirty="0">
                <a:cs typeface="Arial" charset="0"/>
              </a:rPr>
              <a:t>Put each wipe in its own pre-labeled VOC Vial for the ISDH lab</a:t>
            </a:r>
          </a:p>
          <a:p>
            <a:pPr marL="514350" indent="-514350">
              <a:buFont typeface="+mj-lt"/>
              <a:buAutoNum type="arabicPeriod" startAt="10"/>
            </a:pPr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en-US" sz="3200" b="1" dirty="0">
                <a:cs typeface="Arial" charset="0"/>
              </a:rPr>
              <a:t>When finished, create one field blank by wetting a clean piece of gauze with the same methanol and syringe/dropper</a:t>
            </a:r>
          </a:p>
          <a:p>
            <a:pPr marL="514350" indent="-514350">
              <a:buFont typeface="+mj-lt"/>
              <a:buAutoNum type="arabicPeriod" startAt="10"/>
            </a:pPr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en-US" sz="3200" b="1" dirty="0">
                <a:cs typeface="Arial" charset="0"/>
              </a:rPr>
              <a:t>Ship/deliver to ISDH lab</a:t>
            </a:r>
          </a:p>
        </p:txBody>
      </p:sp>
    </p:spTree>
    <p:extLst>
      <p:ext uri="{BB962C8B-B14F-4D97-AF65-F5344CB8AC3E}">
        <p14:creationId xmlns:p14="http://schemas.microsoft.com/office/powerpoint/2010/main" val="6066106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Interpreting Sample Results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905000" y="1524000"/>
            <a:ext cx="85344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b="1" dirty="0">
                <a:cs typeface="Arial" charset="0"/>
              </a:rPr>
              <a:t>Indiana’s standard in 318 IAC 1 is </a:t>
            </a:r>
            <a:r>
              <a:rPr lang="en-US" sz="3200" b="1" u="sng" dirty="0">
                <a:cs typeface="Arial" charset="0"/>
              </a:rPr>
              <a:t>0.5ug/100cm</a:t>
            </a:r>
            <a:r>
              <a:rPr lang="en-US" sz="3200" b="1" u="sng" baseline="30000" dirty="0">
                <a:cs typeface="Arial" charset="0"/>
              </a:rPr>
              <a:t>2</a:t>
            </a:r>
          </a:p>
          <a:p>
            <a:pPr marL="514350" indent="-514350"/>
            <a:endParaRPr lang="en-US" sz="3200" b="1" dirty="0">
              <a:cs typeface="Arial" charset="0"/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en-US" sz="3200" b="1" dirty="0">
                <a:cs typeface="Arial" charset="0"/>
              </a:rPr>
              <a:t>A health official should use IC 16-41-20 to order a contaminated home vacated until remediated per 318 IAC 1 whenever samples exceed the standard.</a:t>
            </a:r>
          </a:p>
        </p:txBody>
      </p:sp>
    </p:spTree>
    <p:extLst>
      <p:ext uri="{BB962C8B-B14F-4D97-AF65-F5344CB8AC3E}">
        <p14:creationId xmlns:p14="http://schemas.microsoft.com/office/powerpoint/2010/main" val="14350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Your Safety IF you enter: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752600" y="1524001"/>
            <a:ext cx="87630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cs typeface="Arial" charset="0"/>
              </a:rPr>
              <a:t>Criminal Element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cs typeface="Arial" charset="0"/>
              </a:rPr>
              <a:t>Immediate chemical threats; explosions, fires, burns to eyes/skin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cs typeface="Arial" charset="0"/>
              </a:rPr>
              <a:t>Chemical vapors/particulates associated with an active cook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cs typeface="Arial" charset="0"/>
              </a:rPr>
              <a:t>Residual contamination; skin absorption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cs typeface="Arial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cs typeface="Arial" charset="0"/>
              </a:rPr>
              <a:t>Sharps &amp; biohazards</a:t>
            </a:r>
          </a:p>
        </p:txBody>
      </p:sp>
    </p:spTree>
    <p:extLst>
      <p:ext uri="{BB962C8B-B14F-4D97-AF65-F5344CB8AC3E}">
        <p14:creationId xmlns:p14="http://schemas.microsoft.com/office/powerpoint/2010/main" val="398324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My contact info:</a:t>
            </a:r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1905000" y="1371601"/>
            <a:ext cx="82296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endParaRPr lang="en-US" sz="3200" b="1" dirty="0">
              <a:cs typeface="Arial" charset="0"/>
            </a:endParaRPr>
          </a:p>
          <a:p>
            <a:pPr lvl="1"/>
            <a:r>
              <a:rPr lang="en-US" sz="3200" b="1" dirty="0">
                <a:cs typeface="Arial" charset="0"/>
              </a:rPr>
              <a:t>Steve Yeary, REHS</a:t>
            </a:r>
          </a:p>
          <a:p>
            <a:pPr lvl="1"/>
            <a:r>
              <a:rPr lang="en-US" sz="3200" b="1" dirty="0">
                <a:cs typeface="Arial" charset="0"/>
              </a:rPr>
              <a:t>Environmental Public Health Division</a:t>
            </a:r>
          </a:p>
          <a:p>
            <a:pPr lvl="1"/>
            <a:r>
              <a:rPr lang="en-US" sz="3200" b="1" dirty="0">
                <a:cs typeface="Arial" charset="0"/>
              </a:rPr>
              <a:t>Indiana State Department of Health</a:t>
            </a:r>
          </a:p>
          <a:p>
            <a:pPr lvl="1"/>
            <a:r>
              <a:rPr lang="en-US" sz="3200" b="1" dirty="0">
                <a:cs typeface="Arial" charset="0"/>
              </a:rPr>
              <a:t>317-964-1442</a:t>
            </a:r>
          </a:p>
          <a:p>
            <a:pPr lvl="1"/>
            <a:r>
              <a:rPr lang="en-US" sz="3200" b="1" dirty="0">
                <a:cs typeface="Arial" charset="0"/>
                <a:hlinkClick r:id="rId3"/>
              </a:rPr>
              <a:t>styeary@isdh.in.gov</a:t>
            </a:r>
            <a:endParaRPr lang="en-US" sz="3200" b="1" dirty="0">
              <a:cs typeface="Arial" charset="0"/>
            </a:endParaRPr>
          </a:p>
          <a:p>
            <a:endParaRPr lang="en-US" b="1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48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274638"/>
            <a:ext cx="8839200" cy="10207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Why would a LHD sample?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828800" y="1447801"/>
            <a:ext cx="8839200" cy="518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000" b="1" u="sng" dirty="0">
                <a:cs typeface="Arial" charset="0"/>
              </a:rPr>
              <a:t>NEVER</a:t>
            </a:r>
            <a:r>
              <a:rPr lang="en-US" sz="3000" b="1" dirty="0">
                <a:cs typeface="Arial" charset="0"/>
              </a:rPr>
              <a:t> when there’s a clear OR of drug manufacture in a residence</a:t>
            </a:r>
          </a:p>
          <a:p>
            <a:endParaRPr lang="en-US" sz="3000" b="1" dirty="0">
              <a:cs typeface="Arial" charset="0"/>
            </a:endParaRPr>
          </a:p>
          <a:p>
            <a:pPr marL="571500" indent="-571500">
              <a:buFont typeface="+mj-lt"/>
              <a:buAutoNum type="arabicPeriod"/>
            </a:pPr>
            <a:r>
              <a:rPr lang="en-US" sz="3000" b="1" dirty="0">
                <a:cs typeface="Arial" charset="0"/>
              </a:rPr>
              <a:t>When there is strong suspicion that manufacture occurred in a residence, but there is not an OR to clearly show this</a:t>
            </a:r>
          </a:p>
          <a:p>
            <a:pPr marL="571500" indent="-571500">
              <a:buFont typeface="+mj-lt"/>
              <a:buAutoNum type="arabicPeriod"/>
            </a:pPr>
            <a:endParaRPr lang="en-US" sz="1400" b="1" dirty="0">
              <a:cs typeface="Arial" charset="0"/>
            </a:endParaRPr>
          </a:p>
          <a:p>
            <a:r>
              <a:rPr lang="en-US" sz="3000" b="1" dirty="0">
                <a:cs typeface="Arial" charset="0"/>
              </a:rPr>
              <a:t>		-or-</a:t>
            </a:r>
          </a:p>
          <a:p>
            <a:pPr marL="342900" indent="-342900">
              <a:buFont typeface="+mj-lt"/>
              <a:buAutoNum type="arabicPeriod"/>
            </a:pPr>
            <a:endParaRPr lang="en-US" sz="1400" b="1" dirty="0">
              <a:cs typeface="Arial" charset="0"/>
            </a:endParaRPr>
          </a:p>
          <a:p>
            <a:pPr marL="571500" indent="-571500">
              <a:buFont typeface="+mj-lt"/>
              <a:buAutoNum type="arabicPeriod" startAt="2"/>
            </a:pPr>
            <a:r>
              <a:rPr lang="en-US" sz="3000" b="1" dirty="0">
                <a:cs typeface="Arial" charset="0"/>
              </a:rPr>
              <a:t>To check up on a QI’s cleanup</a:t>
            </a:r>
            <a:endParaRPr lang="en-US" sz="3200" b="1" dirty="0">
              <a:cs typeface="Arial" charset="0"/>
            </a:endParaRPr>
          </a:p>
          <a:p>
            <a:pPr marL="571500" indent="-571500">
              <a:buFont typeface="Arial" pitchFamily="34" charset="0"/>
              <a:buChar char="•"/>
            </a:pPr>
            <a:endParaRPr lang="en-US" sz="1000" b="1" dirty="0">
              <a:cs typeface="Arial" charset="0"/>
            </a:endParaRPr>
          </a:p>
          <a:p>
            <a:pPr marL="571500" indent="-571500"/>
            <a:endParaRPr lang="en-US" sz="3200" b="1" dirty="0">
              <a:cs typeface="Arial" charset="0"/>
            </a:endParaRPr>
          </a:p>
          <a:p>
            <a:pPr marL="514350" indent="-514350">
              <a:buFont typeface="+mj-lt"/>
              <a:buAutoNum type="romanUcPeriod" startAt="2"/>
            </a:pPr>
            <a:endParaRPr lang="en-US" sz="1050" b="1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endParaRPr lang="en-US" sz="105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77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4582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LHD Sampling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981200" y="1676401"/>
            <a:ext cx="86868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2400" b="1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>
                <a:cs typeface="Arial" charset="0"/>
              </a:rPr>
              <a:t>318 IAC 1 requires </a:t>
            </a:r>
            <a:r>
              <a:rPr lang="en-US" sz="3000" b="1" u="sng" dirty="0">
                <a:cs typeface="Arial" charset="0"/>
              </a:rPr>
              <a:t>Qualified Inspectors</a:t>
            </a:r>
            <a:r>
              <a:rPr lang="en-US" sz="3000" b="1" i="1" u="sng" dirty="0">
                <a:cs typeface="Arial" charset="0"/>
              </a:rPr>
              <a:t> </a:t>
            </a:r>
            <a:r>
              <a:rPr lang="en-US" sz="3000" b="1" dirty="0">
                <a:cs typeface="Arial" charset="0"/>
              </a:rPr>
              <a:t>for certifying sites as clean and issuing the Certificates of Decontamination</a:t>
            </a:r>
          </a:p>
          <a:p>
            <a:endParaRPr lang="en-US" sz="3000" b="1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>
                <a:cs typeface="Arial" charset="0"/>
              </a:rPr>
              <a:t>So, NEVER sample to “clear” any property that has an OR indicating drug manufacture occurred within a residence</a:t>
            </a:r>
          </a:p>
          <a:p>
            <a:endParaRPr lang="en-US" sz="3200" b="1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endParaRPr lang="en-US" sz="3200" b="1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endParaRPr lang="en-US" sz="1000" b="1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endParaRPr lang="en-US" sz="32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85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LHD </a:t>
            </a:r>
            <a:r>
              <a:rPr lang="en-US" dirty="0">
                <a:latin typeface="Arial" pitchFamily="34" charset="0"/>
                <a:cs typeface="Arial" pitchFamily="34" charset="0"/>
              </a:rPr>
              <a:t>Sampling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981200" y="1819395"/>
            <a:ext cx="86868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b="1" dirty="0">
                <a:cs typeface="Arial" charset="0"/>
              </a:rPr>
              <a:t>Health officials enter and inspect private property for the possible presence, source, and cause of disease under the authority in </a:t>
            </a:r>
            <a:r>
              <a:rPr lang="en-US" sz="3000" b="1" u="sng" dirty="0">
                <a:cs typeface="Arial" charset="0"/>
              </a:rPr>
              <a:t>IC 16-20-1-23</a:t>
            </a:r>
          </a:p>
          <a:p>
            <a:endParaRPr lang="en-US" sz="3000" b="1" u="sng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>
                <a:cs typeface="Arial" charset="0"/>
              </a:rPr>
              <a:t>The ISDH lab can test meth residue samples FREE for county health departments, as long as the LHD is not attempting to “clear” a home, or fill the role of the QI</a:t>
            </a:r>
            <a:endParaRPr lang="en-US" sz="2800" b="1" dirty="0">
              <a:cs typeface="Arial" charset="0"/>
            </a:endParaRPr>
          </a:p>
          <a:p>
            <a:endParaRPr lang="en-US" sz="2800" b="1" dirty="0">
              <a:cs typeface="Arial" charset="0"/>
            </a:endParaRPr>
          </a:p>
          <a:p>
            <a:endParaRPr lang="en-US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36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900" dirty="0">
                <a:latin typeface="Arial" pitchFamily="34" charset="0"/>
                <a:cs typeface="Arial" pitchFamily="34" charset="0"/>
              </a:rPr>
              <a:t>LHD Sampling</a:t>
            </a:r>
            <a:r>
              <a:rPr lang="en-US" sz="4900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000" baseline="-25000" dirty="0">
                <a:latin typeface="Arial" pitchFamily="34" charset="0"/>
                <a:cs typeface="Arial" pitchFamily="34" charset="0"/>
              </a:rPr>
              <a:t/>
            </a:r>
            <a:br>
              <a:rPr lang="en-US" sz="4000" baseline="-25000" dirty="0">
                <a:latin typeface="Arial" pitchFamily="34" charset="0"/>
                <a:cs typeface="Arial" pitchFamily="34" charset="0"/>
              </a:rPr>
            </a:b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2019300" y="1468191"/>
            <a:ext cx="81534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b="1" dirty="0" smtClean="0">
                <a:cs typeface="Arial" charset="0"/>
              </a:rPr>
              <a:t>LHDs </a:t>
            </a:r>
            <a:r>
              <a:rPr lang="en-US" sz="3000" b="1" dirty="0">
                <a:cs typeface="Arial" charset="0"/>
              </a:rPr>
              <a:t>only need to show that some portion of a property is contaminated and then require further assessment by a Qualified </a:t>
            </a:r>
            <a:r>
              <a:rPr lang="en-US" sz="3000" b="1" dirty="0" smtClean="0">
                <a:cs typeface="Arial" charset="0"/>
              </a:rPr>
              <a:t>Inspector</a:t>
            </a:r>
          </a:p>
          <a:p>
            <a:pPr>
              <a:buFont typeface="Arial" pitchFamily="34" charset="0"/>
              <a:buChar char="•"/>
            </a:pPr>
            <a:endParaRPr lang="en-US" sz="1400" b="1" dirty="0" smtClean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cs typeface="Arial" charset="0"/>
              </a:rPr>
              <a:t>Focus sampling on the areas suspected of having the worst contamination</a:t>
            </a:r>
          </a:p>
          <a:p>
            <a:endParaRPr lang="en-US" sz="1400" b="1" dirty="0" smtClean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cs typeface="Arial" charset="0"/>
              </a:rPr>
              <a:t>Take a small number of individual samples (batches of 6, including any blanks)</a:t>
            </a:r>
          </a:p>
          <a:p>
            <a:pPr>
              <a:buFont typeface="Arial" pitchFamily="34" charset="0"/>
              <a:buChar char="•"/>
            </a:pPr>
            <a:endParaRPr lang="en-US" sz="1400" b="1" dirty="0" smtClean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cs typeface="Arial" charset="0"/>
              </a:rPr>
              <a:t>Always test the HVAC system</a:t>
            </a:r>
          </a:p>
          <a:p>
            <a:pPr>
              <a:buFont typeface="Arial" pitchFamily="34" charset="0"/>
              <a:buChar char="•"/>
            </a:pPr>
            <a:endParaRPr lang="en-US" sz="3000" b="1" dirty="0">
              <a:cs typeface="Arial" charset="0"/>
            </a:endParaRPr>
          </a:p>
          <a:p>
            <a:endParaRPr lang="en-US" sz="3200" b="1" dirty="0">
              <a:cs typeface="Arial" charset="0"/>
            </a:endParaRPr>
          </a:p>
          <a:p>
            <a:pPr lvl="1"/>
            <a:endParaRPr lang="en-US" sz="12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39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LHD Sampling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2209800" y="1634766"/>
            <a:ext cx="86868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b="1" dirty="0">
                <a:cs typeface="Arial" charset="0"/>
              </a:rPr>
              <a:t>Field kits/indicators </a:t>
            </a:r>
            <a:r>
              <a:rPr lang="en-US" sz="3000" b="1" i="1" u="sng" dirty="0">
                <a:cs typeface="Arial" charset="0"/>
              </a:rPr>
              <a:t>NOT</a:t>
            </a:r>
            <a:r>
              <a:rPr lang="en-US" sz="3000" b="1" dirty="0">
                <a:cs typeface="Arial" charset="0"/>
              </a:rPr>
              <a:t> recommended</a:t>
            </a:r>
          </a:p>
          <a:p>
            <a:endParaRPr lang="en-US" sz="3000" b="1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>
                <a:cs typeface="Arial" charset="0"/>
              </a:rPr>
              <a:t>Samples must be analyzed using EPA </a:t>
            </a:r>
            <a:br>
              <a:rPr lang="en-US" sz="3000" b="1" dirty="0">
                <a:cs typeface="Arial" charset="0"/>
              </a:rPr>
            </a:br>
            <a:r>
              <a:rPr lang="en-US" sz="3000" b="1" dirty="0">
                <a:cs typeface="Arial" charset="0"/>
              </a:rPr>
              <a:t> 8270C or equivalent (a lab)</a:t>
            </a:r>
          </a:p>
          <a:p>
            <a:endParaRPr lang="en-US" sz="3000" b="1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>
                <a:cs typeface="Arial" charset="0"/>
              </a:rPr>
              <a:t>Collect wipe samples using </a:t>
            </a:r>
            <a:br>
              <a:rPr lang="en-US" sz="3000" b="1" dirty="0">
                <a:cs typeface="Arial" charset="0"/>
              </a:rPr>
            </a:br>
            <a:r>
              <a:rPr lang="en-US" sz="3000" b="1" dirty="0">
                <a:cs typeface="Arial" charset="0"/>
              </a:rPr>
              <a:t>  ASTM D 6661-01 (follow ISDH lab protocol)</a:t>
            </a:r>
          </a:p>
          <a:p>
            <a:pPr>
              <a:buFont typeface="Arial" pitchFamily="34" charset="0"/>
              <a:buChar char="•"/>
            </a:pPr>
            <a:endParaRPr lang="en-US" sz="2400" b="1" dirty="0">
              <a:cs typeface="Arial" charset="0"/>
            </a:endParaRPr>
          </a:p>
          <a:p>
            <a:endParaRPr lang="en-US" sz="2000" b="1" dirty="0">
              <a:cs typeface="Arial" charset="0"/>
            </a:endParaRPr>
          </a:p>
          <a:p>
            <a:pPr>
              <a:buFont typeface="Arial" pitchFamily="34" charset="0"/>
              <a:buChar char="•"/>
            </a:pPr>
            <a:endParaRPr lang="en-US" sz="1600" b="1" u="sng" dirty="0">
              <a:cs typeface="Arial" charset="0"/>
            </a:endParaRPr>
          </a:p>
          <a:p>
            <a:pPr lvl="1"/>
            <a:endParaRPr lang="en-US" sz="12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48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3058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Assemble a Sampling Kit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981200" y="1295401"/>
            <a:ext cx="8153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cs typeface="Arial" charset="0"/>
              </a:rPr>
              <a:t>Contact Mark Starzynski @ ISDH labs </a:t>
            </a:r>
            <a:br>
              <a:rPr lang="en-US" sz="2800" b="1" dirty="0">
                <a:cs typeface="Arial" charset="0"/>
              </a:rPr>
            </a:br>
            <a:r>
              <a:rPr lang="en-US" sz="2800" b="1" dirty="0">
                <a:cs typeface="Arial" charset="0"/>
              </a:rPr>
              <a:t>(317) 921-5580 to get sample VOC vials, 3x3” sampling gauze, forms, and the sampling protocol.</a:t>
            </a:r>
          </a:p>
        </p:txBody>
      </p:sp>
      <p:pic>
        <p:nvPicPr>
          <p:cNvPr id="5" name="Picture 4" descr="P9050142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724400" y="3048000"/>
            <a:ext cx="3373266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1460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Assemble a Sampling Kit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2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4724400" y="1676400"/>
            <a:ext cx="58674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b="1" dirty="0">
                <a:cs typeface="Arial" charset="0"/>
              </a:rPr>
              <a:t>Obtain lab-grade methanol as the wipe solvent. </a:t>
            </a:r>
          </a:p>
          <a:p>
            <a:pPr marL="514350" indent="-514350"/>
            <a:endParaRPr lang="en-US" sz="1600" b="1" dirty="0">
              <a:cs typeface="Arial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800" b="1" dirty="0">
                <a:cs typeface="Arial" charset="0"/>
              </a:rPr>
              <a:t>ISDH cannot ship HAZMAT.</a:t>
            </a:r>
          </a:p>
          <a:p>
            <a:pPr marL="971550" lvl="1" indent="-514350">
              <a:buFont typeface="Arial" pitchFamily="34" charset="0"/>
              <a:buChar char="•"/>
            </a:pPr>
            <a:endParaRPr lang="en-US" sz="1600" b="1" dirty="0">
              <a:cs typeface="Arial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800" b="1" dirty="0">
                <a:cs typeface="Arial" charset="0"/>
              </a:rPr>
              <a:t>ISDH can provide in person </a:t>
            </a:r>
          </a:p>
          <a:p>
            <a:pPr marL="971550" lvl="1" indent="-514350"/>
            <a:endParaRPr lang="en-US" sz="1600" b="1" dirty="0">
              <a:cs typeface="Arial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en-US" sz="2800" b="1" dirty="0">
                <a:cs typeface="Arial" charset="0"/>
              </a:rPr>
              <a:t>VWR International is a supplier  1 (800) 932-5000.</a:t>
            </a:r>
          </a:p>
        </p:txBody>
      </p:sp>
      <p:pic>
        <p:nvPicPr>
          <p:cNvPr id="5" name="Picture 4" descr="P9050146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1295401" y="3200401"/>
            <a:ext cx="5062209" cy="1753667"/>
          </a:xfrm>
          <a:prstGeom prst="rect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659699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905014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520045" y="3048000"/>
            <a:ext cx="5151910" cy="3968592"/>
          </a:xfrm>
          <a:prstGeom prst="rect">
            <a:avLst/>
          </a:prstGeom>
        </p:spPr>
      </p:pic>
      <p:pic>
        <p:nvPicPr>
          <p:cNvPr id="12290" name="Content Placeholder 3" descr="ISDH logo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8259764" y="5678488"/>
            <a:ext cx="1951037" cy="102711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>
                <a:latin typeface="Arial" pitchFamily="34" charset="0"/>
                <a:cs typeface="Arial" pitchFamily="34" charset="0"/>
              </a:rPr>
              <a:t>Assemble a Sampling Kit</a:t>
            </a:r>
            <a:r>
              <a:rPr lang="en-US" sz="4800" baseline="-25000" dirty="0">
                <a:latin typeface="Arial" pitchFamily="34" charset="0"/>
                <a:cs typeface="Arial" pitchFamily="34" charset="0"/>
              </a:rPr>
              <a:t>3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981200" y="1676401"/>
            <a:ext cx="8153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800" b="1" dirty="0">
                <a:cs typeface="Arial" charset="0"/>
              </a:rPr>
              <a:t>Make or obtain 10cm x 10cm templates. </a:t>
            </a:r>
            <a:r>
              <a:rPr lang="en-US" sz="2800" b="1" i="1" dirty="0">
                <a:cs typeface="Arial" charset="0"/>
              </a:rPr>
              <a:t>Environmental Express </a:t>
            </a:r>
            <a:r>
              <a:rPr lang="en-US" sz="2800" b="1" dirty="0">
                <a:cs typeface="Arial" charset="0"/>
              </a:rPr>
              <a:t>is one option; </a:t>
            </a:r>
          </a:p>
          <a:p>
            <a:pPr marL="514350" indent="-514350"/>
            <a:r>
              <a:rPr lang="en-US" sz="2800" b="1" dirty="0">
                <a:cs typeface="Arial" charset="0"/>
              </a:rPr>
              <a:t>	843-881-6560.</a:t>
            </a:r>
          </a:p>
        </p:txBody>
      </p:sp>
    </p:spTree>
    <p:extLst>
      <p:ext uri="{BB962C8B-B14F-4D97-AF65-F5344CB8AC3E}">
        <p14:creationId xmlns:p14="http://schemas.microsoft.com/office/powerpoint/2010/main" val="2183663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566</Words>
  <Application>Microsoft Office PowerPoint</Application>
  <PresentationFormat>Widescreen</PresentationFormat>
  <Paragraphs>111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Lucida Sans Unicode</vt:lpstr>
      <vt:lpstr>Office Theme</vt:lpstr>
      <vt:lpstr>Meth Residue Sampling by Local Health Departments</vt:lpstr>
      <vt:lpstr>Why would a LHD sample?</vt:lpstr>
      <vt:lpstr>LHD Sampling2</vt:lpstr>
      <vt:lpstr>LHD Sampling3</vt:lpstr>
      <vt:lpstr>LHD Sampling4 </vt:lpstr>
      <vt:lpstr>LHD Sampling5</vt:lpstr>
      <vt:lpstr>Assemble a Sampling Kit1</vt:lpstr>
      <vt:lpstr>Assemble a Sampling Kit2</vt:lpstr>
      <vt:lpstr>Assemble a Sampling Kit3</vt:lpstr>
      <vt:lpstr>Assemble a Sampling Kit4</vt:lpstr>
      <vt:lpstr>Assemble a Sampling Kit5</vt:lpstr>
      <vt:lpstr>Wipe Sampling1</vt:lpstr>
      <vt:lpstr>Wipe Sampling2</vt:lpstr>
      <vt:lpstr>Wipe Sampling3</vt:lpstr>
      <vt:lpstr>Wipe Sampling4</vt:lpstr>
      <vt:lpstr>Wipe Sampling5</vt:lpstr>
      <vt:lpstr>Interpreting Sample Results</vt:lpstr>
      <vt:lpstr>Your Safety IF you enter:</vt:lpstr>
      <vt:lpstr>My contact info: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 Residue Sampling by Local Health Departments</dc:title>
  <dc:creator>Yeary, Steve (ISDH)</dc:creator>
  <cp:lastModifiedBy>Endris, Lori</cp:lastModifiedBy>
  <cp:revision>1</cp:revision>
  <dcterms:created xsi:type="dcterms:W3CDTF">2017-09-18T13:18:00Z</dcterms:created>
  <dcterms:modified xsi:type="dcterms:W3CDTF">2018-03-26T11:08:59Z</dcterms:modified>
</cp:coreProperties>
</file>