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46"/>
    <a:srgbClr val="007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B4254-1E14-497D-BFBF-89963820ACB5}" type="datetimeFigureOut">
              <a:rPr lang="en-US" smtClean="0"/>
              <a:pPr/>
              <a:t>8/15/2014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C148B-F2FE-4C73-BD5D-880124C3448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6324600" y="1295400"/>
            <a:ext cx="2514600" cy="2895600"/>
          </a:xfrm>
          <a:prstGeom prst="roundRect">
            <a:avLst/>
          </a:prstGeom>
          <a:effectLst>
            <a:outerShdw blurRad="88900" dist="88900" dir="6600000" sx="103000" sy="103000" rotWithShape="0">
              <a:srgbClr val="000000">
                <a:alpha val="5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304800" y="1295400"/>
            <a:ext cx="5867400" cy="2895600"/>
          </a:xfrm>
          <a:prstGeom prst="roundRect">
            <a:avLst/>
          </a:prstGeom>
          <a:effectLst>
            <a:outerShdw blurRad="88900" dist="101600" dir="7200000" sx="102000" sy="102000" rotWithShape="0">
              <a:srgbClr val="000000">
                <a:alpha val="5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457200"/>
            <a:ext cx="4876800" cy="796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cap="small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Closing </a:t>
            </a:r>
            <a:r>
              <a:rPr lang="en-US" sz="3200" u="sng" cap="small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The Polls - OVI</a:t>
            </a:r>
            <a:endParaRPr lang="en-US" sz="3200" u="sng" cap="small" dirty="0" smtClean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haroni" pitchFamily="2" charset="-79"/>
              <a:cs typeface="Aharoni" pitchFamily="2" charset="-79"/>
            </a:endParaRPr>
          </a:p>
          <a:p>
            <a:r>
              <a:rPr lang="en-US" sz="1375" u="sng" cap="small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Aharoni" pitchFamily="2" charset="-79"/>
              </a:rPr>
              <a:t>Unisyn Voting Solutions – Quick Reference Guide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381000"/>
            <a:ext cx="9144000" cy="0"/>
          </a:xfrm>
          <a:prstGeom prst="line">
            <a:avLst/>
          </a:prstGeom>
          <a:ln w="193675" cap="flat">
            <a:solidFill>
              <a:schemeClr val="accent2">
                <a:alpha val="73000"/>
              </a:schemeClr>
            </a:solidFill>
            <a:round/>
          </a:ln>
          <a:scene3d>
            <a:camera prst="orthographicFront">
              <a:rot lat="0" lon="0" rev="0"/>
            </a:camera>
            <a:lightRig rig="threePt" dir="t">
              <a:rot lat="0" lon="0" rev="3600000"/>
            </a:lightRig>
          </a:scene3d>
          <a:sp3d extrusionH="139700" prstMaterial="matte">
            <a:bevelT w="215900" h="69850" prst="coolSlant"/>
            <a:bevelB w="0"/>
            <a:extrusionClr>
              <a:schemeClr val="tx1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OpenElect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3800" y="533400"/>
            <a:ext cx="617220" cy="685800"/>
          </a:xfrm>
          <a:prstGeom prst="rect">
            <a:avLst/>
          </a:prstGeom>
        </p:spPr>
      </p:pic>
      <p:pic>
        <p:nvPicPr>
          <p:cNvPr id="10" name="Picture 9" descr="EAC2005VVSG-200x2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0" y="609600"/>
            <a:ext cx="609600" cy="6096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33400" y="1371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spc="600" dirty="0" smtClean="0"/>
              <a:t>STEP # 1</a:t>
            </a:r>
            <a:endParaRPr lang="en-US" b="1" i="1" u="sng" spc="600" dirty="0"/>
          </a:p>
        </p:txBody>
      </p:sp>
      <p:sp>
        <p:nvSpPr>
          <p:cNvPr id="32" name="TextBox 31"/>
          <p:cNvSpPr txBox="1"/>
          <p:nvPr/>
        </p:nvSpPr>
        <p:spPr>
          <a:xfrm>
            <a:off x="6553200" y="1371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spc="600" dirty="0" smtClean="0"/>
              <a:t>STEP # 2</a:t>
            </a:r>
            <a:endParaRPr lang="en-US" b="1" i="1" u="sng" spc="600" dirty="0"/>
          </a:p>
        </p:txBody>
      </p:sp>
      <p:sp>
        <p:nvSpPr>
          <p:cNvPr id="33" name="Rounded Rectangle 32"/>
          <p:cNvSpPr/>
          <p:nvPr/>
        </p:nvSpPr>
        <p:spPr>
          <a:xfrm>
            <a:off x="304800" y="4343400"/>
            <a:ext cx="4648200" cy="2286000"/>
          </a:xfrm>
          <a:prstGeom prst="roundRect">
            <a:avLst/>
          </a:prstGeom>
          <a:effectLst>
            <a:outerShdw blurRad="88900" dist="76200" dir="6600000" sx="103000" sy="103000" rotWithShape="0">
              <a:srgbClr val="000000">
                <a:alpha val="5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57200" y="4419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spc="600" dirty="0" smtClean="0"/>
              <a:t>STEP # 3</a:t>
            </a:r>
            <a:endParaRPr lang="en-US" b="1" i="1" u="sng" spc="600" dirty="0"/>
          </a:p>
        </p:txBody>
      </p:sp>
      <p:sp>
        <p:nvSpPr>
          <p:cNvPr id="40" name="Rounded Rectangle 39"/>
          <p:cNvSpPr/>
          <p:nvPr/>
        </p:nvSpPr>
        <p:spPr>
          <a:xfrm>
            <a:off x="5181600" y="4343400"/>
            <a:ext cx="3657600" cy="2286000"/>
          </a:xfrm>
          <a:prstGeom prst="roundRect">
            <a:avLst/>
          </a:prstGeom>
          <a:effectLst>
            <a:outerShdw blurRad="88900" dist="88900" dir="6600000" sx="103000" sy="103000" rotWithShape="0">
              <a:srgbClr val="000000">
                <a:alpha val="5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5334000" y="4800600"/>
            <a:ext cx="1295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The OVI will prints an Election Summary Report which will indicate the total number of ballots printed throughout the day.</a:t>
            </a:r>
            <a:endParaRPr lang="en-US" sz="1200" dirty="0"/>
          </a:p>
        </p:txBody>
      </p:sp>
      <p:sp>
        <p:nvSpPr>
          <p:cNvPr id="43" name="TextBox 42"/>
          <p:cNvSpPr txBox="1"/>
          <p:nvPr/>
        </p:nvSpPr>
        <p:spPr>
          <a:xfrm>
            <a:off x="5334000" y="44196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u="sng" spc="600" dirty="0" smtClean="0"/>
              <a:t>STEP # 4</a:t>
            </a:r>
            <a:endParaRPr lang="en-US" b="1" i="1" u="sng" spc="600" dirty="0"/>
          </a:p>
        </p:txBody>
      </p:sp>
      <p:sp>
        <p:nvSpPr>
          <p:cNvPr id="58" name="TextBox 57"/>
          <p:cNvSpPr txBox="1"/>
          <p:nvPr/>
        </p:nvSpPr>
        <p:spPr>
          <a:xfrm>
            <a:off x="457200" y="4800600"/>
            <a:ext cx="16002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Confirm that you wish to close the voting process by pressing the “Close Voting” button that appears.  Re-confirm close voting. </a:t>
            </a:r>
            <a:endParaRPr lang="en-US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cap="small" dirty="0" smtClean="0"/>
              <a:t>OVI – </a:t>
            </a:r>
            <a:r>
              <a:rPr lang="en-US" b="1" i="1" cap="small" dirty="0" err="1" smtClean="0"/>
              <a:t>OpenElect</a:t>
            </a:r>
            <a:r>
              <a:rPr lang="en-US" b="1" i="1" cap="small" dirty="0" smtClean="0"/>
              <a:t> Voting Interface</a:t>
            </a:r>
            <a:endParaRPr lang="en-US" b="1" i="1" cap="small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3798" y="1828800"/>
            <a:ext cx="2639529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3" name="AutoShape 6"/>
          <p:cNvCxnSpPr>
            <a:cxnSpLocks noChangeShapeType="1"/>
          </p:cNvCxnSpPr>
          <p:nvPr/>
        </p:nvCxnSpPr>
        <p:spPr bwMode="auto">
          <a:xfrm rot="5400000">
            <a:off x="3771899" y="2781301"/>
            <a:ext cx="533403" cy="304801"/>
          </a:xfrm>
          <a:prstGeom prst="straightConnector1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64" name="TextBox 63"/>
          <p:cNvSpPr txBox="1"/>
          <p:nvPr/>
        </p:nvSpPr>
        <p:spPr>
          <a:xfrm>
            <a:off x="533400" y="2057401"/>
            <a:ext cx="254039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dirty="0" smtClean="0"/>
              <a:t>Touch the “Hidden Button” on the bottom left side of the screen</a:t>
            </a:r>
            <a:r>
              <a:rPr lang="en-US" sz="1200" dirty="0" smtClean="0"/>
              <a:t>. </a:t>
            </a:r>
          </a:p>
          <a:p>
            <a:pPr marL="228600" indent="-228600">
              <a:buAutoNum type="alphaUcPeriod"/>
            </a:pPr>
            <a:endParaRPr lang="en-US" sz="1600" dirty="0" smtClean="0"/>
          </a:p>
          <a:p>
            <a:pPr marL="228600" indent="-228600">
              <a:buAutoNum type="alphaUcPeriod"/>
            </a:pPr>
            <a:r>
              <a:rPr lang="en-US" sz="1600" dirty="0" smtClean="0"/>
              <a:t>Enter Election Password</a:t>
            </a:r>
            <a:endParaRPr lang="en-US" sz="16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3200" y="1828800"/>
            <a:ext cx="2078277" cy="14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TextBox 64"/>
          <p:cNvSpPr txBox="1"/>
          <p:nvPr/>
        </p:nvSpPr>
        <p:spPr>
          <a:xfrm>
            <a:off x="6553200" y="3505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Press the “Close Voting” button as indicated above.</a:t>
            </a:r>
            <a:endParaRPr lang="en-US" sz="1200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7400" y="4495800"/>
            <a:ext cx="264783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 Box 9"/>
          <p:cNvSpPr txBox="1">
            <a:spLocks noChangeArrowheads="1"/>
          </p:cNvSpPr>
          <p:nvPr/>
        </p:nvSpPr>
        <p:spPr bwMode="auto">
          <a:xfrm>
            <a:off x="6629400" y="4800600"/>
            <a:ext cx="1981200" cy="1752600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37160" tIns="91440" rIns="137160" bIns="9144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urier New" pitchFamily="49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Election Summary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Election Title: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Unisyn County CA USA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General Election – 2010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Election Date: Tues Oct 12, 2010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Current Date: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Tues Oct 12, 2010 07:30:11 AM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Election ID: 106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Election Version: 77.4.6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ounded Rectangle 28"/>
          <p:cNvSpPr/>
          <p:nvPr/>
        </p:nvSpPr>
        <p:spPr>
          <a:xfrm>
            <a:off x="685669" y="1780320"/>
            <a:ext cx="7480376" cy="2895600"/>
          </a:xfrm>
          <a:prstGeom prst="roundRect">
            <a:avLst/>
          </a:prstGeom>
          <a:effectLst>
            <a:outerShdw blurRad="88900" dist="88900" dir="6600000" sx="103000" sy="103000" rotWithShape="0">
              <a:srgbClr val="000000">
                <a:alpha val="53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399" y="381000"/>
            <a:ext cx="4866157" cy="796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u="sng" cap="small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haroni" pitchFamily="2" charset="-79"/>
                <a:cs typeface="Aharoni" pitchFamily="2" charset="-79"/>
              </a:rPr>
              <a:t>Closing The Polls - OVI</a:t>
            </a:r>
          </a:p>
          <a:p>
            <a:r>
              <a:rPr lang="en-US" sz="1375" u="sng" cap="small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Aharoni" pitchFamily="2" charset="-79"/>
              </a:rPr>
              <a:t>Unisyn Voting Solutions – Quick Reference Guide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228600"/>
            <a:ext cx="9144000" cy="0"/>
          </a:xfrm>
          <a:prstGeom prst="line">
            <a:avLst/>
          </a:prstGeom>
          <a:ln w="193675" cap="flat">
            <a:solidFill>
              <a:schemeClr val="accent2">
                <a:alpha val="73000"/>
              </a:schemeClr>
            </a:solidFill>
            <a:round/>
          </a:ln>
          <a:scene3d>
            <a:camera prst="orthographicFront">
              <a:rot lat="0" lon="0" rev="0"/>
            </a:camera>
            <a:lightRig rig="threePt" dir="t">
              <a:rot lat="0" lon="0" rev="3600000"/>
            </a:lightRig>
          </a:scene3d>
          <a:sp3d extrusionH="139700" prstMaterial="matte">
            <a:bevelT w="215900" h="69850" prst="coolSlant"/>
            <a:bevelB w="0"/>
            <a:extrusionClr>
              <a:schemeClr val="tx1"/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OpenElect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3800" y="381000"/>
            <a:ext cx="617220" cy="685800"/>
          </a:xfrm>
          <a:prstGeom prst="rect">
            <a:avLst/>
          </a:prstGeom>
        </p:spPr>
      </p:pic>
      <p:pic>
        <p:nvPicPr>
          <p:cNvPr id="10" name="Picture 9" descr="EAC2005VVSG-200x2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0" y="381000"/>
            <a:ext cx="609600" cy="6096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946875" y="1965194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u="sng" spc="600" dirty="0" smtClean="0"/>
              <a:t>STEP # </a:t>
            </a:r>
            <a:r>
              <a:rPr lang="en-US" sz="2000" b="1" i="1" u="sng" spc="600" dirty="0"/>
              <a:t>5</a:t>
            </a:r>
          </a:p>
        </p:txBody>
      </p:sp>
      <p:cxnSp>
        <p:nvCxnSpPr>
          <p:cNvPr id="61" name="Straight Connector 60"/>
          <p:cNvCxnSpPr/>
          <p:nvPr/>
        </p:nvCxnSpPr>
        <p:spPr>
          <a:xfrm rot="5400000" flipH="1" flipV="1">
            <a:off x="3200400" y="38100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396" y="2748792"/>
            <a:ext cx="2417119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3295051"/>
            <a:ext cx="2417115" cy="53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3810000"/>
            <a:ext cx="2438399" cy="533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4168730" y="1838190"/>
            <a:ext cx="399229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1600" dirty="0" smtClean="0"/>
              <a:t>Press “Back” button and then “Shutdown” button to power down OVI. </a:t>
            </a:r>
          </a:p>
          <a:p>
            <a:pPr marL="342900" indent="-342900">
              <a:buAutoNum type="alphaUcPeriod"/>
            </a:pPr>
            <a:endParaRPr lang="en-US" sz="1600" dirty="0" smtClean="0"/>
          </a:p>
          <a:p>
            <a:pPr marL="342900" indent="-342900">
              <a:buAutoNum type="alphaUcPeriod"/>
            </a:pPr>
            <a:r>
              <a:rPr lang="en-US" sz="1600" dirty="0" smtClean="0"/>
              <a:t>Once powered down turn the power switch in the back to the off position. </a:t>
            </a:r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C. Wind the key pad cable and place the keypad back into the keypad holster. </a:t>
            </a:r>
          </a:p>
          <a:p>
            <a:endParaRPr lang="en-US" sz="1600" dirty="0"/>
          </a:p>
          <a:p>
            <a:r>
              <a:rPr lang="en-US" sz="1600" dirty="0" smtClean="0"/>
              <a:t>D. Place OVI back in it’s carrying case for transport. 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217</Words>
  <Application>Microsoft Office PowerPoint</Application>
  <PresentationFormat>On-screen Show (4:3)</PresentationFormat>
  <Paragraphs>33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Aharoni</vt:lpstr>
      <vt:lpstr>Arial</vt:lpstr>
      <vt:lpstr>Calibri</vt:lpstr>
      <vt:lpstr>Courier New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Eric Champlain</dc:creator>
  <cp:lastModifiedBy>Sean Fitzgerald</cp:lastModifiedBy>
  <cp:revision>29</cp:revision>
  <dcterms:created xsi:type="dcterms:W3CDTF">2011-03-29T14:37:15Z</dcterms:created>
  <dcterms:modified xsi:type="dcterms:W3CDTF">2014-08-15T16:27:30Z</dcterms:modified>
</cp:coreProperties>
</file>