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9" r:id="rId2"/>
    <p:sldId id="262" r:id="rId3"/>
    <p:sldId id="261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B0F0"/>
    <a:srgbClr val="FFFFFF"/>
    <a:srgbClr val="00355F"/>
    <a:srgbClr val="3C5680"/>
    <a:srgbClr val="4C6EA3"/>
    <a:srgbClr val="864B26"/>
    <a:srgbClr val="532F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84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image" Target="../media/image2.gif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openxmlformats.org/officeDocument/2006/relationships/image" Target="../media/image2.gif"/><Relationship Id="rId1" Type="http://schemas.openxmlformats.org/officeDocument/2006/relationships/themeOverride" Target="../theme/themeOverride3.xml"/></Relationships>
</file>

<file path=ppt/charts/chart1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062920570043248"/>
          <c:y val="0.13169190914387793"/>
          <c:w val="0.51765141952675764"/>
          <c:h val="0.745893706863077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i="0" baseline="0">
                    <a:solidFill>
                      <a:schemeClr val="accent3"/>
                    </a:solidFill>
                    <a:latin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Sheet1!$A$2:$A$13</c:f>
              <c:strCache>
                <c:pt idx="0">
                  <c:v>Rarely or never wore a seat belt</c:v>
                </c:pt>
                <c:pt idx="1">
                  <c:v>Rode with a driver who had been drinking alcohol</c:v>
                </c:pt>
                <c:pt idx="2">
                  <c:v>Carried a weapon</c:v>
                </c:pt>
                <c:pt idx="3">
                  <c:v>Attempted suicide</c:v>
                </c:pt>
                <c:pt idx="4">
                  <c:v>Currently smoked cigarettes</c:v>
                </c:pt>
                <c:pt idx="5">
                  <c:v>Currently drank alcohol</c:v>
                </c:pt>
                <c:pt idx="6">
                  <c:v>Currently used marijuana </c:v>
                </c:pt>
                <c:pt idx="7">
                  <c:v>Ever had sexual intercourse</c:v>
                </c:pt>
                <c:pt idx="8">
                  <c:v>Were not physically active at least 60 minutes per day on all 7 days</c:v>
                </c:pt>
                <c:pt idx="9">
                  <c:v>Did not attend physical education classes on all 5 days </c:v>
                </c:pt>
                <c:pt idx="10">
                  <c:v>Were obese</c:v>
                </c:pt>
                <c:pt idx="11">
                  <c:v>Did not eat breakfast on all 7 days</c:v>
                </c:pt>
              </c:strCache>
            </c:strRef>
          </c:cat>
          <c:val>
            <c:numRef>
              <c:f>Sheet1!$B$2:$B$13</c:f>
              <c:numCache>
                <c:pt idx="0">
                  <c:v>5.9</c:v>
                </c:pt>
                <c:pt idx="1">
                  <c:v>17.9</c:v>
                </c:pt>
                <c:pt idx="2">
                  <c:v>19.6</c:v>
                </c:pt>
                <c:pt idx="3">
                  <c:v>9.9</c:v>
                </c:pt>
                <c:pt idx="4">
                  <c:v>11.2</c:v>
                </c:pt>
                <c:pt idx="5">
                  <c:v>30.5</c:v>
                </c:pt>
                <c:pt idx="6">
                  <c:v>16.4</c:v>
                </c:pt>
                <c:pt idx="7">
                  <c:v>41.7</c:v>
                </c:pt>
                <c:pt idx="8">
                  <c:v>74.7</c:v>
                </c:pt>
                <c:pt idx="9">
                  <c:v>72.0</c:v>
                </c:pt>
                <c:pt idx="10">
                  <c:v>13.6</c:v>
                </c:pt>
                <c:pt idx="11">
                  <c:v>69.9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49726176"/>
        <c:axId val="7774456"/>
      </c:barChart>
      <c:catAx>
        <c:axId val="14972617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7774456"/>
        <c:crosses val="autoZero"/>
        <c:auto val="1"/>
        <c:lblAlgn val="ctr"/>
        <c:lblOffset val="100"/>
        <c:tickLblSkip val="1"/>
        <c:noMultiLvlLbl val="0"/>
      </c:catAx>
      <c:valAx>
        <c:axId val="7774456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1" i="0" baseline="0">
                <a:solidFill>
                  <a:schemeClr val="accent3"/>
                </a:solidFill>
                <a:latin typeface="Arial" pitchFamily="34" charset="0"/>
              </a:defRPr>
            </a:pPr>
            <a:endParaRPr lang="en-US"/>
          </a:p>
        </c:txPr>
        <c:crossAx val="149726176"/>
        <c:crosses val="autoZero"/>
        <c:crossBetween val="between"/>
        <c:majorUnit val="20"/>
      </c:valAx>
      <c:spPr>
        <a:noFill/>
        <a:ln w="12700">
          <a:solidFill>
            <a:schemeClr val="accent3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174707706991172"/>
          <c:y val="0.1009662418008941"/>
          <c:w val="0.52228322596039134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00B0F0"/>
                </a:gs>
                <a:gs pos="100000">
                  <a:srgbClr val="0070C0"/>
                </a:gs>
              </a:gsLst>
              <a:lin ang="5400000" scaled="1"/>
            </a:gra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i="0" baseline="0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Sheet1!$A$2:$A$13</c:f>
              <c:strCache>
                <c:pt idx="0">
                  <c:v>Sometimes, most of the time, or always wore a seat belt</c:v>
                </c:pt>
                <c:pt idx="1">
                  <c:v>Did not ride with a driver who had been drinking alcohol</c:v>
                </c:pt>
                <c:pt idx="2">
                  <c:v>Did not carry a weapon</c:v>
                </c:pt>
                <c:pt idx="3">
                  <c:v>Did not attempt suicide</c:v>
                </c:pt>
                <c:pt idx="4">
                  <c:v>Did not currently smoke cigarettes </c:v>
                </c:pt>
                <c:pt idx="5">
                  <c:v>Did not currently drink alcohol</c:v>
                </c:pt>
                <c:pt idx="6">
                  <c:v>Did not currently use marijuana</c:v>
                </c:pt>
                <c:pt idx="7">
                  <c:v>Never had sexual intercourse</c:v>
                </c:pt>
                <c:pt idx="8">
                  <c:v>Were physically active at least 60 minutes per day on all 7 days</c:v>
                </c:pt>
                <c:pt idx="9">
                  <c:v>Attended physical education classes on all 5 days</c:v>
                </c:pt>
                <c:pt idx="10">
                  <c:v>Were not obese</c:v>
                </c:pt>
                <c:pt idx="11">
                  <c:v>Ate breakfast on all 7 days</c:v>
                </c:pt>
              </c:strCache>
            </c:strRef>
          </c:cat>
          <c:val>
            <c:numRef>
              <c:f>Sheet1!$B$2:$B$13</c:f>
              <c:numCache>
                <c:pt idx="0">
                  <c:v>94.1</c:v>
                </c:pt>
                <c:pt idx="1">
                  <c:v>82.1</c:v>
                </c:pt>
                <c:pt idx="2">
                  <c:v>80.4</c:v>
                </c:pt>
                <c:pt idx="3">
                  <c:v>90.1</c:v>
                </c:pt>
                <c:pt idx="4">
                  <c:v>88.8</c:v>
                </c:pt>
                <c:pt idx="5">
                  <c:v>69.5</c:v>
                </c:pt>
                <c:pt idx="6">
                  <c:v>83.6</c:v>
                </c:pt>
                <c:pt idx="7">
                  <c:v>58.3</c:v>
                </c:pt>
                <c:pt idx="8">
                  <c:v>25.3</c:v>
                </c:pt>
                <c:pt idx="9">
                  <c:v>28.0</c:v>
                </c:pt>
                <c:pt idx="10">
                  <c:v>86.4</c:v>
                </c:pt>
                <c:pt idx="11">
                  <c:v>30.1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98760032"/>
        <c:axId val="203486672"/>
      </c:barChart>
      <c:catAx>
        <c:axId val="19876003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203486672"/>
        <c:crosses val="autoZero"/>
        <c:auto val="1"/>
        <c:lblAlgn val="ctr"/>
        <c:lblOffset val="100"/>
        <c:noMultiLvlLbl val="0"/>
      </c:catAx>
      <c:valAx>
        <c:axId val="203486672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1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198760032"/>
        <c:crosses val="autoZero"/>
        <c:crossBetween val="between"/>
        <c:majorUnit val="20"/>
      </c:valAx>
      <c:spPr>
        <a:ln w="12700">
          <a:solidFill>
            <a:srgbClr val="FFFFFF"/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46918871424284"/>
          <c:y val="0.1139162561576355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1" i="0" cap="all" baseline="0">
                    <a:solidFill>
                      <a:srgbClr val="FFFFFF"/>
                    </a:solidFill>
                    <a:latin typeface="Arial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Sheet1!$A$2:$A$13</c:f>
              <c:strCache>
                <c:pt idx="0">
                  <c:v>Rarely or never wore a seat belt</c:v>
                </c:pt>
                <c:pt idx="1">
                  <c:v>Rode with a driver who had been drinking alcohol</c:v>
                </c:pt>
                <c:pt idx="2">
                  <c:v>Carried a weapon</c:v>
                </c:pt>
                <c:pt idx="3">
                  <c:v>Attempted suicide</c:v>
                </c:pt>
                <c:pt idx="4">
                  <c:v>Currently smoked cigarettes</c:v>
                </c:pt>
                <c:pt idx="5">
                  <c:v>Currently drank alcohol</c:v>
                </c:pt>
                <c:pt idx="6">
                  <c:v>Currently used marijuana </c:v>
                </c:pt>
                <c:pt idx="7">
                  <c:v>Ever had sexual intercourse</c:v>
                </c:pt>
                <c:pt idx="8">
                  <c:v>Were not physically active at least 60 minutes per day on all 7 days</c:v>
                </c:pt>
                <c:pt idx="9">
                  <c:v>Did not attend physical education classes on all 5 days </c:v>
                </c:pt>
                <c:pt idx="10">
                  <c:v>Were obese</c:v>
                </c:pt>
                <c:pt idx="11">
                  <c:v>Did not eat breakfast on all 7 days</c:v>
                </c:pt>
              </c:strCache>
            </c:strRef>
          </c:cat>
          <c:val>
            <c:numRef>
              <c:f>Sheet1!$B$2:$B$13</c:f>
              <c:numCache>
                <c:pt idx="0">
                  <c:v>1.8</c:v>
                </c:pt>
                <c:pt idx="1">
                  <c:v>5.4</c:v>
                </c:pt>
                <c:pt idx="2">
                  <c:v>5.9</c:v>
                </c:pt>
                <c:pt idx="3">
                  <c:v>3.0</c:v>
                </c:pt>
                <c:pt idx="4">
                  <c:v>3.4</c:v>
                </c:pt>
                <c:pt idx="5">
                  <c:v>9.2</c:v>
                </c:pt>
                <c:pt idx="6">
                  <c:v>4.9</c:v>
                </c:pt>
                <c:pt idx="7">
                  <c:v>12.5</c:v>
                </c:pt>
                <c:pt idx="8">
                  <c:v>22.4</c:v>
                </c:pt>
                <c:pt idx="9">
                  <c:v>21.6</c:v>
                </c:pt>
                <c:pt idx="10">
                  <c:v>4.1</c:v>
                </c:pt>
                <c:pt idx="11">
                  <c:v>21.0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205753712"/>
        <c:axId val="205754104"/>
      </c:barChart>
      <c:catAx>
        <c:axId val="20575371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205754104"/>
        <c:crosses val="autoZero"/>
        <c:auto val="1"/>
        <c:lblAlgn val="ctr"/>
        <c:lblOffset val="100"/>
        <c:noMultiLvlLbl val="0"/>
      </c:catAx>
      <c:valAx>
        <c:axId val="205754104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sz="1000" b="1" i="0" baseline="0">
                <a:solidFill>
                  <a:srgbClr val="FFFFFF"/>
                </a:solidFill>
                <a:latin typeface="Arial" pitchFamily="34" charset="0"/>
              </a:defRPr>
            </a:pPr>
            <a:endParaRPr lang="en-US"/>
          </a:p>
        </c:txPr>
        <c:crossAx val="205753712"/>
        <c:crosses val="autoZero"/>
        <c:crossBetween val="between"/>
        <c:majorUnit val="10"/>
      </c:valAx>
      <c:spPr>
        <a:ln w="12700">
          <a:solidFill>
            <a:srgbClr val="FFFFFF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.xml><?xml version="1.0" encoding="utf-8"?>
<c:chartSpace xmlns:mc="http://schemas.openxmlformats.org/markup-compatibility/2006" xmlns:c14="http://schemas.microsoft.com/office/drawing/2007/8/2/chart" xmlns:c15="http://schemas.microsoft.com/office/drawing/2012/chart"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46918871424284"/>
          <c:y val="0.1139162561576355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aseline="0">
                    <a:solidFill>
                      <a:srgbClr val="FFFFFF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Sheet1!$A$2:$A$13</c:f>
              <c:strCache>
                <c:pt idx="0">
                  <c:v>Sometimes, most of the time, or always wore a seat belt</c:v>
                </c:pt>
                <c:pt idx="1">
                  <c:v>Did not ride with a driver who had been drinking alcohol</c:v>
                </c:pt>
                <c:pt idx="2">
                  <c:v>Did not carry a weapon</c:v>
                </c:pt>
                <c:pt idx="3">
                  <c:v>Did not attempt suicide</c:v>
                </c:pt>
                <c:pt idx="4">
                  <c:v>Did not currently smoke cigarettes </c:v>
                </c:pt>
                <c:pt idx="5">
                  <c:v>Did not currently drink alcohol</c:v>
                </c:pt>
                <c:pt idx="6">
                  <c:v>Did not currently use marijuana</c:v>
                </c:pt>
                <c:pt idx="7">
                  <c:v>Never had sexual intercourse</c:v>
                </c:pt>
                <c:pt idx="8">
                  <c:v>Were physically active at least 60 minutes per day on all 7 days</c:v>
                </c:pt>
                <c:pt idx="9">
                  <c:v>Attended physical education classes on all 5 days</c:v>
                </c:pt>
                <c:pt idx="10">
                  <c:v>Were not obese</c:v>
                </c:pt>
                <c:pt idx="11">
                  <c:v>Ate breakfast on all 7 days</c:v>
                </c:pt>
              </c:strCache>
            </c:strRef>
          </c:cat>
          <c:val>
            <c:numRef>
              <c:f>Sheet1!$B$2:$B$13</c:f>
              <c:numCache>
                <c:pt idx="0">
                  <c:v>28.2</c:v>
                </c:pt>
                <c:pt idx="1">
                  <c:v>24.6</c:v>
                </c:pt>
                <c:pt idx="2">
                  <c:v>24.1</c:v>
                </c:pt>
                <c:pt idx="3">
                  <c:v>27.0</c:v>
                </c:pt>
                <c:pt idx="4">
                  <c:v>26.6</c:v>
                </c:pt>
                <c:pt idx="5">
                  <c:v>20.9</c:v>
                </c:pt>
                <c:pt idx="6">
                  <c:v>25.1</c:v>
                </c:pt>
                <c:pt idx="7">
                  <c:v>17.5</c:v>
                </c:pt>
                <c:pt idx="8">
                  <c:v>7.6</c:v>
                </c:pt>
                <c:pt idx="9">
                  <c:v>8.4</c:v>
                </c:pt>
                <c:pt idx="10">
                  <c:v>25.9</c:v>
                </c:pt>
                <c:pt idx="11">
                  <c:v>9.0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232473608"/>
        <c:axId val="232474000"/>
      </c:barChart>
      <c:catAx>
        <c:axId val="23247360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b="0" i="0" baseline="0">
                <a:solidFill>
                  <a:srgbClr val="FFFFFF"/>
                </a:solidFill>
              </a:defRPr>
            </a:pPr>
            <a:endParaRPr lang="en-US"/>
          </a:p>
        </c:txPr>
        <c:crossAx val="232474000"/>
        <c:crosses val="autoZero"/>
        <c:auto val="1"/>
        <c:lblAlgn val="ctr"/>
        <c:lblOffset val="100"/>
        <c:noMultiLvlLbl val="0"/>
      </c:catAx>
      <c:valAx>
        <c:axId val="232474000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/>
            </a:solidFill>
          </a:ln>
        </c:spPr>
        <c:txPr>
          <a:bodyPr/>
          <a:lstStyle/>
          <a:p>
            <a:pPr>
              <a:defRPr baseline="0">
                <a:solidFill>
                  <a:srgbClr val="FFFFFF"/>
                </a:solidFill>
              </a:defRPr>
            </a:pPr>
            <a:endParaRPr lang="en-US"/>
          </a:p>
        </c:txPr>
        <c:crossAx val="232473608"/>
        <c:crosses val="autoZero"/>
        <c:crossBetween val="between"/>
        <c:majorUnit val="10"/>
      </c:valAx>
      <c:spPr>
        <a:ln w="12700">
          <a:solidFill>
            <a:srgbClr val="FFFFFF"/>
          </a:solidFill>
        </a:ln>
      </c:spPr>
    </c:plotArea>
    <c:plotVisOnly val="1"/>
    <c:dispBlanksAs val="gap"/>
    <c:showDLblsOverMax val="0"/>
  </c:chart>
  <c:txPr>
    <a:bodyPr/>
    <a:lstStyle/>
    <a:p>
      <a:pPr>
        <a:defRPr sz="1000" b="1" i="0" baseline="0">
          <a:latin typeface="Arial" pitchFamily="34" charset="0"/>
        </a:defRPr>
      </a:pPr>
      <a:endParaRPr lang="en-US"/>
    </a:p>
  </c:txPr>
  <c:externalData r:id="rId3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200">
          <a:solidFill>
            <a:srgbClr val="532F18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000">
          <a:solidFill>
            <a:srgbClr val="532F18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>
          <a:solidFill>
            <a:srgbClr val="532F18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43891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Indiana High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7589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2015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graphicFrame>
        <p:nvGraphicFramePr>
          <p:cNvPr id="293" name="Chart 2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926436"/>
              </p:ext>
            </p:extLst>
          </p:nvPr>
        </p:nvGraphicFramePr>
        <p:xfrm>
          <a:off x="381902" y="1217982"/>
          <a:ext cx="8385048" cy="5001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2438" y="1435608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 smtClean="0">
                <a:solidFill>
                  <a:schemeClr val="accent3"/>
                </a:solidFill>
                <a:latin typeface="Arial" charset="0"/>
              </a:rPr>
              <a:t>Percentage of students who:</a:t>
            </a:r>
            <a:endParaRPr lang="en-US" sz="1000" b="1" dirty="0">
              <a:solidFill>
                <a:schemeClr val="accent3"/>
              </a:solidFill>
              <a:latin typeface="Arial" charset="0"/>
            </a:endParaRPr>
          </a:p>
        </p:txBody>
      </p:sp>
      <p:sp>
        <p:nvSpPr>
          <p:cNvPr id="6438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0" y="9875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 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1694431"/>
              </p:ext>
            </p:extLst>
          </p:nvPr>
        </p:nvGraphicFramePr>
        <p:xfrm>
          <a:off x="609600" y="1377865"/>
          <a:ext cx="8382000" cy="4908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43891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Indiana High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7589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2015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5007" y="1431049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 smtClean="0">
                <a:solidFill>
                  <a:srgbClr val="FFFFFF"/>
                </a:solidFill>
                <a:latin typeface="Arial" charset="0"/>
              </a:rPr>
              <a:t>Percentage of students who:</a:t>
            </a:r>
            <a:endParaRPr lang="en-US" sz="1000" b="1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0" y="9875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 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1737031071"/>
              </p:ext>
            </p:extLst>
          </p:nvPr>
        </p:nvGraphicFramePr>
        <p:xfrm>
          <a:off x="612648" y="1316736"/>
          <a:ext cx="8385048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43891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Indiana High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7589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2015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4904" y="1435608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Number of students in a class of 30 who:</a:t>
            </a:r>
          </a:p>
        </p:txBody>
      </p:sp>
      <p:sp>
        <p:nvSpPr>
          <p:cNvPr id="7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8" name="Header3"/>
          <p:cNvSpPr txBox="1">
            <a:spLocks noChangeArrowheads="1"/>
          </p:cNvSpPr>
          <p:nvPr/>
        </p:nvSpPr>
        <p:spPr bwMode="auto">
          <a:xfrm>
            <a:off x="0" y="9875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 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33054404"/>
              </p:ext>
            </p:extLst>
          </p:nvPr>
        </p:nvGraphicFramePr>
        <p:xfrm>
          <a:off x="612648" y="1316736"/>
          <a:ext cx="8385048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0" y="43891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CC00"/>
                </a:solidFill>
                <a:latin typeface="Arial" charset="0"/>
              </a:rPr>
              <a:t>Indiana High School Survey</a:t>
            </a:r>
            <a:endParaRPr lang="en-US" sz="20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0" y="7589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2015 Youth Risk Behavior Survey Results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374904" y="1435608"/>
            <a:ext cx="3175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Number of students in a class of 30 who:</a:t>
            </a: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533400" y="6159357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 smtClean="0">
                <a:solidFill>
                  <a:srgbClr val="FFCC00"/>
                </a:solidFill>
                <a:latin typeface="Arial" charset="0"/>
              </a:rPr>
              <a:t>Note: This graph contains weighted results. See the corresponding summary tables for detailed explanation of data.</a:t>
            </a:r>
            <a:endParaRPr lang="en-US" sz="1100" dirty="0">
              <a:solidFill>
                <a:srgbClr val="3C5680"/>
              </a:solidFill>
              <a:latin typeface="Arial" charset="0"/>
            </a:endParaRP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0" y="98755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FFCC00"/>
                </a:solidFill>
                <a:latin typeface="Arial" charset="0"/>
              </a:rPr>
              <a:t> </a:t>
            </a:r>
            <a:endParaRPr lang="en-US" sz="1400" b="1" dirty="0">
              <a:solidFill>
                <a:srgbClr val="FFCC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9YRBSSlides">
  <a:themeElements>
    <a:clrScheme name="2009YRBS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9YRBSSlid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lnDef>
  </a:objectDefaults>
  <a:extraClrSchemeLst>
    <a:extraClrScheme>
      <a:clrScheme name="2009YRBS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2009YRBSSummarySlides</Template>
  <TotalTime>629</TotalTime>
  <Words>46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Times</vt:lpstr>
      <vt:lpstr>Verdana</vt:lpstr>
      <vt:lpstr>Wingdings</vt:lpstr>
      <vt:lpstr>2009YRBSSlides</vt:lpstr>
      <vt:lpstr>PowerPoint Presentation</vt:lpstr>
      <vt:lpstr>PowerPoint Presentation</vt:lpstr>
      <vt:lpstr>PowerPoint Presentation</vt:lpstr>
      <vt:lpstr>PowerPoint Presentation</vt:lpstr>
    </vt:vector>
  </TitlesOfParts>
  <Company>CDC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Centers for Disease Control and Prevention</dc:creator>
  <cp:lastModifiedBy>Harris, William A. (CDC/OID/NCHHSTP) (CTR)-SU</cp:lastModifiedBy>
  <cp:revision>59</cp:revision>
  <dcterms:created xsi:type="dcterms:W3CDTF">2009-10-06T19:28:36Z</dcterms:created>
  <dcterms:modified xsi:type="dcterms:W3CDTF">2015-05-13T14:14:47Z</dcterms:modified>
</cp:coreProperties>
</file>