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1" r:id="rId2"/>
    <p:sldId id="313" r:id="rId3"/>
    <p:sldId id="302" r:id="rId4"/>
    <p:sldId id="314" r:id="rId5"/>
    <p:sldId id="298" r:id="rId6"/>
    <p:sldId id="299" r:id="rId7"/>
    <p:sldId id="300" r:id="rId8"/>
    <p:sldId id="307" r:id="rId9"/>
    <p:sldId id="309" r:id="rId10"/>
    <p:sldId id="296" r:id="rId11"/>
    <p:sldId id="310" r:id="rId12"/>
    <p:sldId id="312" r:id="rId13"/>
    <p:sldId id="311" r:id="rId1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9B23"/>
    <a:srgbClr val="E3AE24"/>
    <a:srgbClr val="856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91" autoAdjust="0"/>
    <p:restoredTop sz="49563" autoAdjust="0"/>
  </p:normalViewPr>
  <p:slideViewPr>
    <p:cSldViewPr snapToGrid="0" snapToObjects="1">
      <p:cViewPr varScale="1">
        <p:scale>
          <a:sx n="55" d="100"/>
          <a:sy n="55" d="100"/>
        </p:scale>
        <p:origin x="2796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Book2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Book2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Percentage of </a:t>
            </a:r>
            <a:r>
              <a:rPr lang="en-US" sz="2000" dirty="0" smtClean="0"/>
              <a:t>First-Generation Undergraduate Students </a:t>
            </a:r>
            <a:r>
              <a:rPr lang="en-US" sz="2000" dirty="0"/>
              <a:t>- Fall 2019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Sheet1!$A$1:$A$11</c:f>
              <c:strCache>
                <c:ptCount val="11"/>
                <c:pt idx="0">
                  <c:v>Agriculture</c:v>
                </c:pt>
                <c:pt idx="1">
                  <c:v>Education</c:v>
                </c:pt>
                <c:pt idx="2">
                  <c:v>Engineering</c:v>
                </c:pt>
                <c:pt idx="3">
                  <c:v>Health and Human Sciences</c:v>
                </c:pt>
                <c:pt idx="4">
                  <c:v>Liberal Arts</c:v>
                </c:pt>
                <c:pt idx="5">
                  <c:v>Pharmacy</c:v>
                </c:pt>
                <c:pt idx="6">
                  <c:v>Science</c:v>
                </c:pt>
                <c:pt idx="7">
                  <c:v>Veterinary Medicine</c:v>
                </c:pt>
                <c:pt idx="8">
                  <c:v>Exploratory Studies</c:v>
                </c:pt>
                <c:pt idx="9">
                  <c:v>Polytch Institute</c:v>
                </c:pt>
                <c:pt idx="10">
                  <c:v>Management</c:v>
                </c:pt>
              </c:strCache>
            </c:strRef>
          </c:cat>
          <c:val>
            <c:numRef>
              <c:f>Sheet1!$B$1:$B$11</c:f>
              <c:numCache>
                <c:formatCode>0.0%</c:formatCode>
                <c:ptCount val="11"/>
                <c:pt idx="0">
                  <c:v>0.28999999999999998</c:v>
                </c:pt>
                <c:pt idx="1">
                  <c:v>0.29499999999999998</c:v>
                </c:pt>
                <c:pt idx="2">
                  <c:v>0.11</c:v>
                </c:pt>
                <c:pt idx="3">
                  <c:v>0.251</c:v>
                </c:pt>
                <c:pt idx="4">
                  <c:v>0.26900000000000002</c:v>
                </c:pt>
                <c:pt idx="5">
                  <c:v>0.23699999999999999</c:v>
                </c:pt>
                <c:pt idx="6">
                  <c:v>0.155</c:v>
                </c:pt>
                <c:pt idx="7">
                  <c:v>0.51300000000000001</c:v>
                </c:pt>
                <c:pt idx="8">
                  <c:v>0.23400000000000001</c:v>
                </c:pt>
                <c:pt idx="9">
                  <c:v>0.249</c:v>
                </c:pt>
                <c:pt idx="10">
                  <c:v>0.154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2A-4025-B631-D656727DF0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5442992"/>
        <c:axId val="505443320"/>
      </c:barChart>
      <c:catAx>
        <c:axId val="50544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443320"/>
        <c:crosses val="autoZero"/>
        <c:auto val="1"/>
        <c:lblAlgn val="ctr"/>
        <c:lblOffset val="100"/>
        <c:noMultiLvlLbl val="0"/>
      </c:catAx>
      <c:valAx>
        <c:axId val="505443320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442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First Year Retention Rates Comparison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Sheet1!$B$12</c:f>
              <c:strCache>
                <c:ptCount val="1"/>
                <c:pt idx="0">
                  <c:v>First Gen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Sheet1!$A$13:$A$20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Sheet1!$B$13:$B$20</c:f>
              <c:numCache>
                <c:formatCode>0.0%</c:formatCode>
                <c:ptCount val="8"/>
                <c:pt idx="0">
                  <c:v>0.871</c:v>
                </c:pt>
                <c:pt idx="1">
                  <c:v>0.88200000000000001</c:v>
                </c:pt>
                <c:pt idx="2">
                  <c:v>0.88800000000000001</c:v>
                </c:pt>
                <c:pt idx="3">
                  <c:v>0.89200000000000002</c:v>
                </c:pt>
                <c:pt idx="4">
                  <c:v>0.879</c:v>
                </c:pt>
                <c:pt idx="5">
                  <c:v>0.86299999999999999</c:v>
                </c:pt>
                <c:pt idx="6">
                  <c:v>0.88200000000000001</c:v>
                </c:pt>
                <c:pt idx="7">
                  <c:v>0.86299999999999999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A0-4952-B82B-92B04106D956}"/>
            </c:ext>
          </c:extLst>
        </c:ser>
        <c:ser>
          <c:idx val="1"/>
          <c:order val="1"/>
          <c:tx>
            <c:strRef>
              <c:f>Sheet1!$C$12</c:f>
              <c:strCache>
                <c:ptCount val="1"/>
                <c:pt idx="0">
                  <c:v>Non-First Gen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Sheet1!$A$13:$A$20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Sheet1!$C$13:$C$20</c:f>
              <c:numCache>
                <c:formatCode>0.0%</c:formatCode>
                <c:ptCount val="8"/>
                <c:pt idx="0">
                  <c:v>0.91600000000000004</c:v>
                </c:pt>
                <c:pt idx="1">
                  <c:v>0.91800000000000004</c:v>
                </c:pt>
                <c:pt idx="2">
                  <c:v>0.93700000000000006</c:v>
                </c:pt>
                <c:pt idx="3">
                  <c:v>0.93400000000000005</c:v>
                </c:pt>
                <c:pt idx="4">
                  <c:v>0.92800000000000005</c:v>
                </c:pt>
                <c:pt idx="5">
                  <c:v>0.92900000000000005</c:v>
                </c:pt>
                <c:pt idx="6">
                  <c:v>0.92800000000000005</c:v>
                </c:pt>
                <c:pt idx="7">
                  <c:v>0.92600000000000005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A0-4952-B82B-92B04106D9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2588160"/>
        <c:axId val="682590784"/>
      </c:barChart>
      <c:catAx>
        <c:axId val="68258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90784"/>
        <c:crosses val="autoZero"/>
        <c:auto val="1"/>
        <c:lblAlgn val="ctr"/>
        <c:lblOffset val="100"/>
        <c:noMultiLvlLbl val="0"/>
      </c:catAx>
      <c:valAx>
        <c:axId val="682590784"/>
        <c:scaling>
          <c:orientation val="minMax"/>
          <c:min val="0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88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85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smtClean="0"/>
              <a:t>Second Year Retention Rates Comparison</a:t>
            </a:r>
            <a:endParaRPr lang="en-US" sz="20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Sheet1!$B$22</c:f>
              <c:strCache>
                <c:ptCount val="1"/>
                <c:pt idx="0">
                  <c:v>First Gen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Sheet1!$A$23:$A$29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Sheet1!$B$23:$B$29</c:f>
              <c:numCache>
                <c:formatCode>0.0%</c:formatCode>
                <c:ptCount val="7"/>
                <c:pt idx="0">
                  <c:v>0.79300000000000004</c:v>
                </c:pt>
                <c:pt idx="1">
                  <c:v>0.82399999999999995</c:v>
                </c:pt>
                <c:pt idx="2">
                  <c:v>0.82899999999999996</c:v>
                </c:pt>
                <c:pt idx="3">
                  <c:v>0.83899999999999997</c:v>
                </c:pt>
                <c:pt idx="4">
                  <c:v>0.81799999999999995</c:v>
                </c:pt>
                <c:pt idx="5">
                  <c:v>0.80900000000000005</c:v>
                </c:pt>
                <c:pt idx="6">
                  <c:v>0.82499999999999996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F8-4308-BA31-8FE8AB045ED5}"/>
            </c:ext>
          </c:extLst>
        </c:ser>
        <c:ser>
          <c:idx val="1"/>
          <c:order val="1"/>
          <c:tx>
            <c:strRef>
              <c:f>Sheet1!$C$22</c:f>
              <c:strCache>
                <c:ptCount val="1"/>
                <c:pt idx="0">
                  <c:v>Non-First Gen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Sheet1!$A$23:$A$29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Sheet1!$C$23:$C$29</c:f>
              <c:numCache>
                <c:formatCode>0.0%</c:formatCode>
                <c:ptCount val="7"/>
                <c:pt idx="0">
                  <c:v>0.85799999999999998</c:v>
                </c:pt>
                <c:pt idx="1">
                  <c:v>0.872</c:v>
                </c:pt>
                <c:pt idx="2">
                  <c:v>0.89100000000000001</c:v>
                </c:pt>
                <c:pt idx="3">
                  <c:v>0.88800000000000001</c:v>
                </c:pt>
                <c:pt idx="4">
                  <c:v>0.88800000000000001</c:v>
                </c:pt>
                <c:pt idx="5">
                  <c:v>0.89100000000000001</c:v>
                </c:pt>
                <c:pt idx="6">
                  <c:v>0.88900000000000001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F8-4308-BA31-8FE8AB045E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7346672"/>
        <c:axId val="667344048"/>
      </c:barChart>
      <c:catAx>
        <c:axId val="66734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344048"/>
        <c:crosses val="autoZero"/>
        <c:auto val="1"/>
        <c:lblAlgn val="ctr"/>
        <c:lblOffset val="100"/>
        <c:noMultiLvlLbl val="0"/>
      </c:catAx>
      <c:valAx>
        <c:axId val="667344048"/>
        <c:scaling>
          <c:orientation val="minMax"/>
          <c:min val="0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346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85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4-Year</a:t>
            </a:r>
            <a:r>
              <a:rPr lang="en-US" sz="2000" baseline="0"/>
              <a:t> Graduation Rates Comparison</a:t>
            </a:r>
            <a:endParaRPr lang="en-US" sz="20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Sheet1!$B$32</c:f>
              <c:strCache>
                <c:ptCount val="1"/>
                <c:pt idx="0">
                  <c:v>First Gen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Sheet1!$A$33:$A$37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Sheet1!$B$33:$B$37</c:f>
              <c:numCache>
                <c:formatCode>0.0%</c:formatCode>
                <c:ptCount val="5"/>
                <c:pt idx="0">
                  <c:v>0.47499999999999998</c:v>
                </c:pt>
                <c:pt idx="1">
                  <c:v>0.52800000000000002</c:v>
                </c:pt>
                <c:pt idx="2">
                  <c:v>0.55900000000000005</c:v>
                </c:pt>
                <c:pt idx="3">
                  <c:v>0.57799999999999996</c:v>
                </c:pt>
                <c:pt idx="4">
                  <c:v>0.57899999999999996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08-4C42-842F-4E5D9009E75B}"/>
            </c:ext>
          </c:extLst>
        </c:ser>
        <c:ser>
          <c:idx val="1"/>
          <c:order val="1"/>
          <c:tx>
            <c:strRef>
              <c:f>Sheet1!$C$32</c:f>
              <c:strCache>
                <c:ptCount val="1"/>
                <c:pt idx="0">
                  <c:v>Non-First Gen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Sheet1!$A$33:$A$37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Sheet1!$C$33:$C$37</c:f>
              <c:numCache>
                <c:formatCode>0.0%</c:formatCode>
                <c:ptCount val="5"/>
                <c:pt idx="0">
                  <c:v>0.52700000000000002</c:v>
                </c:pt>
                <c:pt idx="1">
                  <c:v>0.56699999999999995</c:v>
                </c:pt>
                <c:pt idx="2">
                  <c:v>0.59299999999999997</c:v>
                </c:pt>
                <c:pt idx="3">
                  <c:v>0.60699999999999998</c:v>
                </c:pt>
                <c:pt idx="4">
                  <c:v>0.61299999999999999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08-4C42-842F-4E5D9009E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224320"/>
        <c:axId val="506221368"/>
      </c:barChart>
      <c:catAx>
        <c:axId val="50622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221368"/>
        <c:crosses val="autoZero"/>
        <c:auto val="1"/>
        <c:lblAlgn val="ctr"/>
        <c:lblOffset val="100"/>
        <c:noMultiLvlLbl val="0"/>
      </c:catAx>
      <c:valAx>
        <c:axId val="506221368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22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85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54CA8-F2D7-4640-9C64-E85BF54C329C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F6658-CC14-4022-953B-21CB22878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89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0D812DA-624F-4558-9C75-737F805BEC51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CDF18D3-1506-4E9C-B620-E4667F815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8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709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527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3914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647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94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63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1G</a:t>
            </a:r>
          </a:p>
          <a:p>
            <a:endParaRPr lang="en-US" dirty="0" smtClean="0"/>
          </a:p>
          <a:p>
            <a:r>
              <a:rPr lang="en-US" dirty="0" smtClean="0"/>
              <a:t>First</a:t>
            </a:r>
            <a:r>
              <a:rPr lang="en-US" baseline="0" dirty="0" smtClean="0"/>
              <a:t> generation students represent 20.2% (6,782) of the fall 2019 undergraduate student body. The percentage of first generation students has remained over 20% since the fall of 2014.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8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Non-1G students – 47.9%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34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the fall of 2011 to fall of 2018, the first-time full-time (FTFT) first generation students have consistently maintained a gap in first year retention rate compared to non-first generation students.  The gap has ranged from 3.6% to 6.6%. </a:t>
            </a:r>
            <a:r>
              <a:rPr lang="en-US" baseline="0" dirty="0" smtClean="0"/>
              <a:t> 2018 gap was 6.3%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28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the fall of 2011 to 2017, non-first generation students’ second year retention rate had a decrease of an average of 4.5%.  The second year retention rate for first generation students had a decrease of an average of 6%.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94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Increase over</a:t>
            </a:r>
            <a:r>
              <a:rPr lang="en-US" baseline="0" dirty="0" smtClean="0"/>
              <a:t> the past 5 years has been strong.  Gap is decreasing from 5.2% in 2011 to 3.4% in 2015.  Data indicates that if a 1G student can be retained through there Junior year, there is seemingly an equal change of them graduating as a non-1G student.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94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SIF, ask</a:t>
            </a:r>
            <a:r>
              <a:rPr lang="en-US" baseline="0" dirty="0" smtClean="0"/>
              <a:t> students about </a:t>
            </a:r>
            <a:r>
              <a:rPr lang="en-US" dirty="0" smtClean="0"/>
              <a:t>academic</a:t>
            </a:r>
            <a:r>
              <a:rPr lang="en-US" baseline="0" dirty="0" smtClean="0"/>
              <a:t> concerns campus involvement, and living situation.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06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 Experience in the Research University (SERU) seeks students’ thoughts their engagement, personal development, campus climate, and satisfaction with the campus and their program of study.  Last given in 2017</a:t>
            </a:r>
            <a:r>
              <a:rPr lang="en-US" baseline="0" dirty="0" smtClean="0"/>
              <a:t> – 2018.  Less involved in high impact programs.  More issues with financial concerns.  Excited to see that 1G and non-1G Students are almost equally satisfied and feel that they belong at Purdue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F18D3-1506-4E9C-B620-E4667F8156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08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1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6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2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3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2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1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1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9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0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7DE2D-BC1C-7A49-919F-7AF92B386412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B185B-D044-D645-B1CD-6E7BDB4AC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4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96646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13577" y="4562856"/>
            <a:ext cx="8030423" cy="2295144"/>
          </a:xfrm>
          <a:prstGeom prst="rect">
            <a:avLst/>
          </a:prstGeom>
          <a:solidFill>
            <a:srgbClr val="756C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Lines_blk.70.pdf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50" r="87164" b="-1"/>
          <a:stretch/>
        </p:blipFill>
        <p:spPr>
          <a:xfrm>
            <a:off x="1" y="4562856"/>
            <a:ext cx="1113576" cy="2295144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113576" y="4653772"/>
            <a:ext cx="8030423" cy="2113311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5800" dirty="0" smtClean="0">
                <a:solidFill>
                  <a:srgbClr val="D19B23"/>
                </a:solidFill>
                <a:latin typeface="Impact"/>
                <a:cs typeface="Impact"/>
              </a:rPr>
              <a:t>First-Generation </a:t>
            </a:r>
            <a:r>
              <a:rPr lang="en-US" sz="5800" dirty="0" smtClean="0">
                <a:solidFill>
                  <a:srgbClr val="FFFFFF"/>
                </a:solidFill>
                <a:latin typeface="Impact"/>
                <a:cs typeface="Impact"/>
              </a:rPr>
              <a:t>Students at Purdue</a:t>
            </a:r>
          </a:p>
          <a:p>
            <a:pPr algn="l">
              <a:lnSpc>
                <a:spcPct val="80000"/>
              </a:lnSpc>
            </a:pPr>
            <a:r>
              <a:rPr lang="en-US" sz="1600" dirty="0">
                <a:solidFill>
                  <a:srgbClr val="FFFFFF"/>
                </a:solidFill>
                <a:latin typeface="Impact"/>
                <a:cs typeface="Impac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Impact"/>
                <a:cs typeface="Impact"/>
              </a:rPr>
              <a:t>			Dan Carpenter – Executive Director, Student Success Programs</a:t>
            </a:r>
          </a:p>
          <a:p>
            <a:pPr algn="l">
              <a:lnSpc>
                <a:spcPct val="80000"/>
              </a:lnSpc>
            </a:pPr>
            <a:r>
              <a:rPr lang="en-US" sz="1600" dirty="0">
                <a:solidFill>
                  <a:srgbClr val="FFFFFF"/>
                </a:solidFill>
                <a:latin typeface="Impact"/>
                <a:cs typeface="Impac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Impact"/>
                <a:cs typeface="Impact"/>
              </a:rPr>
              <a:t>			Dennis Bowling – Senior Associate Director,  Student Success Programs</a:t>
            </a:r>
            <a:endParaRPr lang="en-US" sz="1600" dirty="0">
              <a:solidFill>
                <a:srgbClr val="FFFFFF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40571868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10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6" y="108696"/>
            <a:ext cx="8229600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 Additional Data</a:t>
            </a:r>
            <a:endParaRPr lang="en-US" sz="36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9541" y="1307233"/>
            <a:ext cx="857978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1G students have a lower cumulative GPA average than their peers (In fall of 2018, 3.01 vs 3.20)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1G </a:t>
            </a:r>
            <a:r>
              <a:rPr lang="en-US" sz="2400" dirty="0">
                <a:solidFill>
                  <a:srgbClr val="333333"/>
                </a:solidFill>
              </a:rPr>
              <a:t>students </a:t>
            </a:r>
            <a:r>
              <a:rPr lang="en-US" sz="2400" dirty="0" smtClean="0">
                <a:solidFill>
                  <a:srgbClr val="333333"/>
                </a:solidFill>
              </a:rPr>
              <a:t>earn on average less credit hours per semester than </a:t>
            </a:r>
            <a:r>
              <a:rPr lang="en-US" sz="2400" dirty="0">
                <a:solidFill>
                  <a:srgbClr val="333333"/>
                </a:solidFill>
              </a:rPr>
              <a:t>their peers (In fall of 2018, </a:t>
            </a:r>
            <a:r>
              <a:rPr lang="en-US" sz="2400" dirty="0" smtClean="0">
                <a:solidFill>
                  <a:srgbClr val="333333"/>
                </a:solidFill>
              </a:rPr>
              <a:t>14.52 vs 14.84)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1G students have a higher percentage of DFW grades (In </a:t>
            </a:r>
            <a:r>
              <a:rPr lang="en-US" sz="2400" dirty="0">
                <a:solidFill>
                  <a:srgbClr val="333333"/>
                </a:solidFill>
              </a:rPr>
              <a:t>t</a:t>
            </a:r>
            <a:r>
              <a:rPr lang="en-US" sz="2400" dirty="0" smtClean="0">
                <a:solidFill>
                  <a:srgbClr val="333333"/>
                </a:solidFill>
              </a:rPr>
              <a:t>he fall 2018, 11.1% vs 6.7%)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1G students are less likely to study abroad (In the 17-18 academic year, 18.8% vs 21.6%)</a:t>
            </a:r>
          </a:p>
          <a:p>
            <a:endParaRPr lang="en-US" sz="2400" dirty="0" smtClean="0">
              <a:solidFill>
                <a:srgbClr val="33333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1G students are underrepresented within leadership roles in student organizations (16.2%)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endParaRPr lang="en-US" sz="2400" dirty="0">
              <a:solidFill>
                <a:srgbClr val="333333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30392" y="4244196"/>
            <a:ext cx="69701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059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11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5" y="108696"/>
            <a:ext cx="8705685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Students’ First Destination Data</a:t>
            </a:r>
            <a:endParaRPr lang="en-US" sz="32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155" y="1126078"/>
            <a:ext cx="857978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333333"/>
                </a:solidFill>
              </a:rPr>
              <a:t>Are </a:t>
            </a:r>
            <a:r>
              <a:rPr lang="en-US" sz="2800" dirty="0">
                <a:solidFill>
                  <a:srgbClr val="333333"/>
                </a:solidFill>
              </a:rPr>
              <a:t>more likely to work in Indiana </a:t>
            </a:r>
            <a:r>
              <a:rPr lang="en-US" sz="2800" dirty="0" smtClean="0">
                <a:solidFill>
                  <a:srgbClr val="333333"/>
                </a:solidFill>
              </a:rPr>
              <a:t>(65.78</a:t>
            </a:r>
            <a:r>
              <a:rPr lang="en-US" sz="2800" dirty="0">
                <a:solidFill>
                  <a:srgbClr val="333333"/>
                </a:solidFill>
              </a:rPr>
              <a:t>% </a:t>
            </a:r>
            <a:r>
              <a:rPr lang="en-US" sz="2800" dirty="0" smtClean="0">
                <a:solidFill>
                  <a:srgbClr val="333333"/>
                </a:solidFill>
              </a:rPr>
              <a:t>vs </a:t>
            </a:r>
            <a:r>
              <a:rPr lang="en-US" sz="2800" dirty="0">
                <a:solidFill>
                  <a:srgbClr val="333333"/>
                </a:solidFill>
              </a:rPr>
              <a:t>57.09</a:t>
            </a:r>
            <a:r>
              <a:rPr lang="en-US" sz="2800" dirty="0" smtClean="0">
                <a:solidFill>
                  <a:srgbClr val="333333"/>
                </a:solidFill>
              </a:rPr>
              <a:t>%)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33333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333333"/>
                </a:solidFill>
              </a:rPr>
              <a:t>Were </a:t>
            </a:r>
            <a:r>
              <a:rPr lang="en-US" sz="2800" dirty="0">
                <a:solidFill>
                  <a:srgbClr val="333333"/>
                </a:solidFill>
              </a:rPr>
              <a:t>less likely to hold an internship during their tenure at Purdue </a:t>
            </a:r>
            <a:r>
              <a:rPr lang="en-US" sz="2800" dirty="0" smtClean="0">
                <a:solidFill>
                  <a:srgbClr val="333333"/>
                </a:solidFill>
              </a:rPr>
              <a:t>(27.5% vs 23.1%)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rgbClr val="33333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333333"/>
                </a:solidFill>
              </a:rPr>
              <a:t>Have </a:t>
            </a:r>
            <a:r>
              <a:rPr lang="en-US" sz="2800" dirty="0">
                <a:solidFill>
                  <a:srgbClr val="333333"/>
                </a:solidFill>
              </a:rPr>
              <a:t>a lower </a:t>
            </a:r>
            <a:r>
              <a:rPr lang="en-US" sz="2800" dirty="0" smtClean="0">
                <a:solidFill>
                  <a:srgbClr val="333333"/>
                </a:solidFill>
              </a:rPr>
              <a:t>average adjusted starting salary ($51,854 vs $57,840)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rgbClr val="33333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333333"/>
                </a:solidFill>
              </a:rPr>
              <a:t>Were </a:t>
            </a:r>
            <a:r>
              <a:rPr lang="en-US" sz="2800" dirty="0">
                <a:solidFill>
                  <a:srgbClr val="333333"/>
                </a:solidFill>
              </a:rPr>
              <a:t>less likely to </a:t>
            </a:r>
            <a:r>
              <a:rPr lang="en-US" sz="2800" dirty="0" smtClean="0">
                <a:solidFill>
                  <a:srgbClr val="333333"/>
                </a:solidFill>
              </a:rPr>
              <a:t>continue their education after gradation (19.6% vs 21.3%)</a:t>
            </a:r>
            <a:endParaRPr lang="en-US" sz="2800" dirty="0">
              <a:solidFill>
                <a:srgbClr val="33333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endParaRPr lang="en-US" sz="2400" dirty="0">
              <a:solidFill>
                <a:srgbClr val="333333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30392" y="4244196"/>
            <a:ext cx="69701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404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12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5" y="108696"/>
            <a:ext cx="8705685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 Success Efforts at Purdue</a:t>
            </a:r>
            <a:endParaRPr lang="en-US" sz="32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155" y="1126078"/>
            <a:ext cx="857978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333333"/>
                </a:solidFill>
              </a:rPr>
              <a:t>Purdue Promise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333333"/>
                </a:solidFill>
              </a:rPr>
              <a:t>Horizons Student Support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33333"/>
                </a:solidFill>
              </a:rPr>
              <a:t>Purdue - West Lafayette - First-generation Student </a:t>
            </a:r>
            <a:r>
              <a:rPr lang="en-US" sz="2800" dirty="0" smtClean="0">
                <a:solidFill>
                  <a:srgbClr val="333333"/>
                </a:solidFill>
              </a:rPr>
              <a:t>Symposium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33333"/>
                </a:solidFill>
              </a:rPr>
              <a:t>NASPA’s First-Gen Forward </a:t>
            </a:r>
            <a:r>
              <a:rPr lang="en-US" sz="2800" dirty="0" smtClean="0">
                <a:solidFill>
                  <a:srgbClr val="333333"/>
                </a:solidFill>
              </a:rPr>
              <a:t>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33333"/>
                </a:solidFill>
              </a:rPr>
              <a:t>Purdue System-wide forum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333333"/>
                </a:solidFill>
              </a:rPr>
              <a:t>First </a:t>
            </a:r>
            <a:r>
              <a:rPr lang="en-US" sz="2800" dirty="0">
                <a:solidFill>
                  <a:srgbClr val="333333"/>
                </a:solidFill>
              </a:rPr>
              <a:t>Scholars® Network </a:t>
            </a:r>
            <a:endParaRPr lang="en-US" sz="2800" dirty="0" smtClean="0">
              <a:solidFill>
                <a:srgbClr val="33333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333333"/>
                </a:solidFill>
              </a:rPr>
              <a:t>Exploring Grant Opportunities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33333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33333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endParaRPr lang="en-US" sz="2400" dirty="0">
              <a:solidFill>
                <a:srgbClr val="333333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30392" y="4244196"/>
            <a:ext cx="69701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0820" y="4157869"/>
            <a:ext cx="2145978" cy="215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7222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13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5" y="108696"/>
            <a:ext cx="8705685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 Success </a:t>
            </a:r>
            <a:endParaRPr lang="en-US" sz="32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30392" y="4244196"/>
            <a:ext cx="69701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21700" y="951147"/>
            <a:ext cx="870568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333333"/>
                </a:solidFill>
              </a:rPr>
              <a:t>In your opinion:</a:t>
            </a:r>
          </a:p>
          <a:p>
            <a:endParaRPr lang="en-US" sz="2400" dirty="0">
              <a:solidFill>
                <a:srgbClr val="333333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What obstacles do first-generation students face in Indiana?</a:t>
            </a:r>
          </a:p>
          <a:p>
            <a:pPr lvl="1"/>
            <a:endParaRPr lang="en-US" sz="2400" dirty="0" smtClean="0">
              <a:solidFill>
                <a:srgbClr val="333333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What do you think higher education institutions are missing about serving first-generation students in Indiana?</a:t>
            </a:r>
          </a:p>
          <a:p>
            <a:pPr lvl="1"/>
            <a:endParaRPr lang="en-US" sz="2400" dirty="0" smtClean="0">
              <a:solidFill>
                <a:srgbClr val="333333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What high impact practices are employ by Indiana colleges and universities that close the achievement gap between first-generation and non-first-generation students?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333333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Why is the success of first-generation students important in Indiana?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333333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endParaRPr lang="en-US" sz="2000" dirty="0" smtClean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280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2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" y="108696"/>
            <a:ext cx="9144000" cy="94316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chemeClr val="bg1"/>
                </a:solidFill>
                <a:latin typeface="Impact"/>
                <a:cs typeface="Impact"/>
              </a:rPr>
              <a:t>Why is Purdue Thinking </a:t>
            </a:r>
            <a:r>
              <a:rPr lang="en-US" sz="3000" dirty="0" smtClean="0">
                <a:solidFill>
                  <a:schemeClr val="bg1"/>
                </a:solidFill>
                <a:latin typeface="Impact"/>
                <a:cs typeface="Impact"/>
              </a:rPr>
              <a:t>About First-Generation </a:t>
            </a:r>
            <a:r>
              <a:rPr lang="en-US" sz="3000" dirty="0">
                <a:solidFill>
                  <a:schemeClr val="bg1"/>
                </a:solidFill>
                <a:latin typeface="Impact"/>
                <a:cs typeface="Impact"/>
              </a:rPr>
              <a:t>Students?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9155" y="1126078"/>
            <a:ext cx="857978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a typeface="Calibri" panose="020F0502020204030204" pitchFamily="34" charset="0"/>
              </a:rPr>
              <a:t>Like most universities, we’ve known that these </a:t>
            </a:r>
            <a:r>
              <a:rPr lang="en-US" sz="2800" dirty="0" smtClean="0">
                <a:ea typeface="Calibri" panose="020F0502020204030204" pitchFamily="34" charset="0"/>
              </a:rPr>
              <a:t>students’ outcomes are different </a:t>
            </a:r>
            <a:r>
              <a:rPr lang="en-US" sz="2800" dirty="0">
                <a:ea typeface="Calibri" panose="020F0502020204030204" pitchFamily="34" charset="0"/>
              </a:rPr>
              <a:t>when compared to their peers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a typeface="Calibri" panose="020F0502020204030204" pitchFamily="34" charset="0"/>
              </a:rPr>
              <a:t>Consultants, internal surveys and conversations revealed a growing desire to act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a typeface="Calibri" panose="020F0502020204030204" pitchFamily="34" charset="0"/>
              </a:rPr>
              <a:t>The data about </a:t>
            </a:r>
            <a:r>
              <a:rPr lang="en-US" sz="2800" dirty="0" smtClean="0">
                <a:ea typeface="Calibri" panose="020F0502020204030204" pitchFamily="34" charset="0"/>
              </a:rPr>
              <a:t>first-generation </a:t>
            </a:r>
            <a:r>
              <a:rPr lang="en-US" sz="2800" dirty="0">
                <a:ea typeface="Calibri" panose="020F0502020204030204" pitchFamily="34" charset="0"/>
              </a:rPr>
              <a:t>students is robust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a typeface="Calibri" panose="020F0502020204030204" pitchFamily="34" charset="0"/>
              </a:rPr>
              <a:t>Leaders recognize the intersection of </a:t>
            </a:r>
            <a:r>
              <a:rPr lang="en-US" sz="2800" dirty="0" smtClean="0">
                <a:ea typeface="Calibri" panose="020F0502020204030204" pitchFamily="34" charset="0"/>
              </a:rPr>
              <a:t>first-generation </a:t>
            </a:r>
            <a:r>
              <a:rPr lang="en-US" sz="2800" dirty="0">
                <a:ea typeface="Calibri" panose="020F0502020204030204" pitchFamily="34" charset="0"/>
              </a:rPr>
              <a:t>status with other aspects of diversity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a typeface="Calibri" panose="020F0502020204030204" pitchFamily="34" charset="0"/>
              </a:rPr>
              <a:t>Connection to strategic goal of “Maximizing the Potential of All Students”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a typeface="Calibri" panose="020F0502020204030204" pitchFamily="34" charset="0"/>
              </a:rPr>
              <a:t>Recent symposium illuminated both the challenge and the opportunity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endParaRPr lang="en-US" sz="2400" dirty="0">
              <a:solidFill>
                <a:srgbClr val="333333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30392" y="4244196"/>
            <a:ext cx="69701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633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3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6" y="108696"/>
            <a:ext cx="8229600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 Data</a:t>
            </a:r>
            <a:endParaRPr lang="en-US" sz="40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5270" y="5511266"/>
            <a:ext cx="69701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5270" y="1203243"/>
            <a:ext cx="8313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2185552"/>
              </p:ext>
            </p:extLst>
          </p:nvPr>
        </p:nvGraphicFramePr>
        <p:xfrm>
          <a:off x="895098" y="1341260"/>
          <a:ext cx="7249442" cy="4373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2511738" y="6045802"/>
            <a:ext cx="6667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*  1G students are under-represented in STEM majors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683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4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5" y="108696"/>
            <a:ext cx="8705686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schemeClr val="bg1"/>
                </a:solidFill>
                <a:latin typeface="Impact"/>
                <a:cs typeface="Impact"/>
              </a:rPr>
              <a:t>Intersectionality of First-Generation Students</a:t>
            </a:r>
            <a:endParaRPr lang="en-US" sz="36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30392" y="4244196"/>
            <a:ext cx="69701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048879"/>
            <a:ext cx="8924841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Total Purdue Undergraduate Population - Fall 2018</a:t>
            </a:r>
          </a:p>
          <a:p>
            <a:endParaRPr lang="en-US" sz="26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1G students are more likely to be Indiana residents (67.9%)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Close to half of all Pell recipients are 1G (47.1%)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Over a third of all URM students are 1G (35.4%)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Over 2,400 students are both Pell recipients and 1G (7.6%)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Close to 700 students are Pell recipients, URM and 1G (2.1%)</a:t>
            </a:r>
          </a:p>
          <a:p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891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5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6" y="108696"/>
            <a:ext cx="8229600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 Data</a:t>
            </a:r>
            <a:endParaRPr lang="en-US" sz="40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5270" y="1203243"/>
            <a:ext cx="8313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6324328"/>
              </p:ext>
            </p:extLst>
          </p:nvPr>
        </p:nvGraphicFramePr>
        <p:xfrm>
          <a:off x="878016" y="1203244"/>
          <a:ext cx="7570740" cy="4483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angle 1"/>
          <p:cNvSpPr/>
          <p:nvPr/>
        </p:nvSpPr>
        <p:spPr>
          <a:xfrm>
            <a:off x="2514600" y="5907302"/>
            <a:ext cx="593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* There has been a consistent 1 year retention gap for the past 7 years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34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6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6" y="108696"/>
            <a:ext cx="8229600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 Data</a:t>
            </a:r>
            <a:endParaRPr lang="en-US" sz="40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5270" y="1203243"/>
            <a:ext cx="8313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5179066"/>
              </p:ext>
            </p:extLst>
          </p:nvPr>
        </p:nvGraphicFramePr>
        <p:xfrm>
          <a:off x="678544" y="1203242"/>
          <a:ext cx="7770211" cy="4483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angle 1"/>
          <p:cNvSpPr/>
          <p:nvPr/>
        </p:nvSpPr>
        <p:spPr>
          <a:xfrm>
            <a:off x="2057400" y="5880598"/>
            <a:ext cx="7078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* The gap tends to widen between the 1</a:t>
            </a:r>
            <a:r>
              <a:rPr lang="en-US" baseline="30000" dirty="0" smtClean="0"/>
              <a:t>st</a:t>
            </a:r>
            <a:r>
              <a:rPr lang="en-US" dirty="0" smtClean="0"/>
              <a:t> and 2</a:t>
            </a:r>
            <a:r>
              <a:rPr lang="en-US" baseline="30000" dirty="0" smtClean="0"/>
              <a:t>nd</a:t>
            </a:r>
            <a:r>
              <a:rPr lang="en-US" dirty="0" smtClean="0"/>
              <a:t> year retention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35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48756" y="6344367"/>
            <a:ext cx="476085" cy="365125"/>
          </a:xfrm>
        </p:spPr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7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6" y="108696"/>
            <a:ext cx="8229600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 Data</a:t>
            </a:r>
            <a:endParaRPr lang="en-US" sz="40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5270" y="1203243"/>
            <a:ext cx="8313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1607940"/>
              </p:ext>
            </p:extLst>
          </p:nvPr>
        </p:nvGraphicFramePr>
        <p:xfrm>
          <a:off x="763605" y="1291630"/>
          <a:ext cx="7685151" cy="4395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angle 1"/>
          <p:cNvSpPr/>
          <p:nvPr/>
        </p:nvSpPr>
        <p:spPr>
          <a:xfrm>
            <a:off x="2162908" y="5873956"/>
            <a:ext cx="65238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* 1G 4 year graduation rate has increased over 10% within 5 years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64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88680" y="1922463"/>
            <a:ext cx="4040188" cy="482599"/>
          </a:xfrm>
        </p:spPr>
        <p:txBody>
          <a:bodyPr/>
          <a:lstStyle/>
          <a:p>
            <a:r>
              <a:rPr lang="en-US" dirty="0" smtClean="0"/>
              <a:t>1G Students Are More Likely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2416" y="2367128"/>
            <a:ext cx="4040188" cy="3951288"/>
          </a:xfrm>
        </p:spPr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have Purdue as their first choice institution (85.77% </a:t>
            </a:r>
            <a:r>
              <a:rPr lang="en-US" dirty="0" smtClean="0"/>
              <a:t>vs </a:t>
            </a:r>
            <a:r>
              <a:rPr lang="en-US" dirty="0"/>
              <a:t>78.20</a:t>
            </a:r>
            <a:r>
              <a:rPr lang="en-US" dirty="0" smtClean="0"/>
              <a:t>%)</a:t>
            </a:r>
          </a:p>
          <a:p>
            <a:r>
              <a:rPr lang="en-US" dirty="0" smtClean="0"/>
              <a:t>To </a:t>
            </a:r>
            <a:r>
              <a:rPr lang="en-US" dirty="0"/>
              <a:t>commute (13.60% </a:t>
            </a:r>
            <a:r>
              <a:rPr lang="en-US" dirty="0" smtClean="0"/>
              <a:t>vs </a:t>
            </a:r>
            <a:r>
              <a:rPr lang="en-US" dirty="0"/>
              <a:t>5.72%),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work 20 or more hours (10.99% </a:t>
            </a:r>
            <a:r>
              <a:rPr lang="en-US" dirty="0" smtClean="0"/>
              <a:t>vs </a:t>
            </a:r>
            <a:r>
              <a:rPr lang="en-US" dirty="0"/>
              <a:t>4.39%)</a:t>
            </a:r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645025" y="1756285"/>
            <a:ext cx="4041775" cy="639762"/>
          </a:xfrm>
        </p:spPr>
        <p:txBody>
          <a:bodyPr>
            <a:normAutofit/>
          </a:bodyPr>
          <a:lstStyle/>
          <a:p>
            <a:r>
              <a:rPr lang="en-US" dirty="0" smtClean="0"/>
              <a:t>1G </a:t>
            </a:r>
            <a:r>
              <a:rPr lang="en-US" dirty="0"/>
              <a:t>Students Are </a:t>
            </a:r>
            <a:r>
              <a:rPr lang="en-US" dirty="0" smtClean="0"/>
              <a:t>Less Likely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>
          <a:xfrm>
            <a:off x="4645025" y="2367128"/>
            <a:ext cx="4041775" cy="3951288"/>
          </a:xfrm>
        </p:spPr>
        <p:txBody>
          <a:bodyPr/>
          <a:lstStyle/>
          <a:p>
            <a:r>
              <a:rPr lang="en-US" dirty="0" smtClean="0"/>
              <a:t>To join </a:t>
            </a:r>
            <a:r>
              <a:rPr lang="en-US" dirty="0"/>
              <a:t>campus organizations (72.22% </a:t>
            </a:r>
            <a:r>
              <a:rPr lang="en-US" dirty="0" smtClean="0"/>
              <a:t>vs 82.64)</a:t>
            </a:r>
          </a:p>
          <a:p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live in the resident halls (69.84% </a:t>
            </a:r>
            <a:r>
              <a:rPr lang="en-US" dirty="0" smtClean="0"/>
              <a:t>vs </a:t>
            </a:r>
            <a:r>
              <a:rPr lang="en-US" dirty="0"/>
              <a:t>86.53</a:t>
            </a:r>
            <a:r>
              <a:rPr lang="en-US" dirty="0" smtClean="0"/>
              <a:t>%)</a:t>
            </a:r>
          </a:p>
          <a:p>
            <a:r>
              <a:rPr lang="en-US" dirty="0" smtClean="0"/>
              <a:t>To take AP Exams (67.85% vs 77.25%)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8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6" y="108696"/>
            <a:ext cx="8229600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 SIF Data </a:t>
            </a:r>
            <a:endParaRPr lang="en-US" sz="40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30392" y="4244196"/>
            <a:ext cx="69701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9156" y="1023805"/>
            <a:ext cx="83813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Student Information Form </a:t>
            </a:r>
            <a:r>
              <a:rPr lang="en-US" sz="2400" dirty="0" smtClean="0"/>
              <a:t>(SIF) is completed at </a:t>
            </a:r>
            <a:r>
              <a:rPr lang="en-US" sz="2400" dirty="0"/>
              <a:t>least one week </a:t>
            </a:r>
            <a:r>
              <a:rPr lang="en-US" sz="2400" dirty="0" smtClean="0"/>
              <a:t>prior to incoming students’ summer orientation session.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66868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915109"/>
            <a:chOff x="-13511" y="4147562"/>
            <a:chExt cx="6975507" cy="2304039"/>
          </a:xfrm>
        </p:grpSpPr>
        <p:sp>
          <p:nvSpPr>
            <p:cNvPr id="12" name="Rectangle 11"/>
            <p:cNvSpPr/>
            <p:nvPr/>
          </p:nvSpPr>
          <p:spPr>
            <a:xfrm>
              <a:off x="-13511" y="4147563"/>
              <a:ext cx="6975507" cy="2304038"/>
            </a:xfrm>
            <a:prstGeom prst="rect">
              <a:avLst/>
            </a:prstGeom>
            <a:solidFill>
              <a:srgbClr val="D19B2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Lines_30blk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5" t="22542" r="22190"/>
            <a:stretch/>
          </p:blipFill>
          <p:spPr>
            <a:xfrm>
              <a:off x="-13511" y="4147562"/>
              <a:ext cx="6975507" cy="2304038"/>
            </a:xfrm>
            <a:prstGeom prst="rect">
              <a:avLst/>
            </a:prstGeom>
          </p:spPr>
        </p:pic>
      </p:grp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457200" y="2257667"/>
            <a:ext cx="4040188" cy="639762"/>
          </a:xfrm>
        </p:spPr>
        <p:txBody>
          <a:bodyPr/>
          <a:lstStyle/>
          <a:p>
            <a:r>
              <a:rPr lang="en-US" dirty="0"/>
              <a:t>1G Students are more likely 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457200" y="2919009"/>
            <a:ext cx="4040188" cy="320715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To </a:t>
            </a:r>
            <a:r>
              <a:rPr lang="en-US" dirty="0"/>
              <a:t>complete an academic experience with a diversity focus (51.8% </a:t>
            </a:r>
            <a:r>
              <a:rPr lang="en-US" dirty="0" smtClean="0"/>
              <a:t>vs </a:t>
            </a:r>
            <a:r>
              <a:rPr lang="en-US" dirty="0"/>
              <a:t>43.8%)</a:t>
            </a:r>
          </a:p>
          <a:p>
            <a:r>
              <a:rPr lang="en-US" dirty="0" smtClean="0"/>
              <a:t>To </a:t>
            </a:r>
            <a:r>
              <a:rPr lang="en-US" dirty="0"/>
              <a:t>increase their </a:t>
            </a:r>
            <a:r>
              <a:rPr lang="en-US" dirty="0" smtClean="0"/>
              <a:t>student </a:t>
            </a:r>
            <a:r>
              <a:rPr lang="en-US" dirty="0"/>
              <a:t>loan amount to meet expenses (30.5% </a:t>
            </a:r>
            <a:r>
              <a:rPr lang="en-US" dirty="0" smtClean="0"/>
              <a:t>vs </a:t>
            </a:r>
            <a:r>
              <a:rPr lang="en-US" dirty="0"/>
              <a:t>16.7%)</a:t>
            </a:r>
          </a:p>
          <a:p>
            <a:r>
              <a:rPr lang="en-US" dirty="0" smtClean="0"/>
              <a:t>To </a:t>
            </a:r>
            <a:r>
              <a:rPr lang="en-US" dirty="0"/>
              <a:t>be concerned about their accumulated educational debt (53.1% vs 34.4%)</a:t>
            </a:r>
          </a:p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"/>
          </p:nvPr>
        </p:nvSpPr>
        <p:spPr>
          <a:xfrm>
            <a:off x="4645025" y="2257667"/>
            <a:ext cx="4041775" cy="639762"/>
          </a:xfrm>
        </p:spPr>
        <p:txBody>
          <a:bodyPr/>
          <a:lstStyle/>
          <a:p>
            <a:r>
              <a:rPr lang="en-US" dirty="0"/>
              <a:t>1G Students are </a:t>
            </a:r>
            <a:r>
              <a:rPr lang="en-US" dirty="0" smtClean="0"/>
              <a:t>less </a:t>
            </a:r>
            <a:r>
              <a:rPr lang="en-US" dirty="0"/>
              <a:t>likely 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4"/>
          </p:nvPr>
        </p:nvSpPr>
        <p:spPr>
          <a:xfrm>
            <a:off x="4645025" y="2919009"/>
            <a:ext cx="4041775" cy="3207154"/>
          </a:xfrm>
        </p:spPr>
        <p:txBody>
          <a:bodyPr/>
          <a:lstStyle/>
          <a:p>
            <a:r>
              <a:rPr lang="en-US" sz="2200" dirty="0" smtClean="0"/>
              <a:t>To </a:t>
            </a:r>
            <a:r>
              <a:rPr lang="en-US" sz="2200" dirty="0"/>
              <a:t>complete an honors program (5.9% </a:t>
            </a:r>
            <a:r>
              <a:rPr lang="en-US" sz="2200" dirty="0" smtClean="0"/>
              <a:t>vs </a:t>
            </a:r>
            <a:r>
              <a:rPr lang="en-US" sz="2200" dirty="0"/>
              <a:t>17.2%)</a:t>
            </a:r>
          </a:p>
          <a:p>
            <a:r>
              <a:rPr lang="en-US" sz="2200" dirty="0" smtClean="0"/>
              <a:t>To </a:t>
            </a:r>
            <a:r>
              <a:rPr lang="en-US" sz="2200" dirty="0"/>
              <a:t>be involved in student orgs (77.7% vs 83.3</a:t>
            </a:r>
            <a:r>
              <a:rPr lang="en-US" sz="2200" dirty="0" smtClean="0"/>
              <a:t>%)</a:t>
            </a:r>
          </a:p>
          <a:p>
            <a:r>
              <a:rPr lang="en-US" sz="2200" dirty="0" smtClean="0"/>
              <a:t>To </a:t>
            </a:r>
            <a:r>
              <a:rPr lang="en-US" sz="2200" dirty="0"/>
              <a:t>assist faculty in conducting research (19.9% vs 25.2</a:t>
            </a:r>
            <a:r>
              <a:rPr lang="en-US" sz="2200" dirty="0" smtClean="0"/>
              <a:t>%)</a:t>
            </a:r>
          </a:p>
          <a:p>
            <a:r>
              <a:rPr lang="en-US" sz="2200" dirty="0" smtClean="0"/>
              <a:t>To </a:t>
            </a:r>
            <a:r>
              <a:rPr lang="en-US" sz="2200" dirty="0"/>
              <a:t>complete a living-learning program (13.3% vs 21.6%)</a:t>
            </a:r>
          </a:p>
          <a:p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C483663-2460-5E4D-A36D-4ED7362332B4}" type="slidenum">
              <a:rPr lang="en-US" sz="1100" smtClean="0">
                <a:latin typeface="Arial"/>
                <a:cs typeface="Arial"/>
              </a:rPr>
              <a:pPr algn="r"/>
              <a:t>9</a:t>
            </a:fld>
            <a:endParaRPr lang="en-US" sz="1100" dirty="0">
              <a:latin typeface="Arial"/>
              <a:cs typeface="Arial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9156" y="108696"/>
            <a:ext cx="8229600" cy="69251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bg1"/>
                </a:solidFill>
                <a:latin typeface="Impact"/>
                <a:cs typeface="Impact"/>
              </a:rPr>
              <a:t>First-Generation Student SERU Data </a:t>
            </a:r>
            <a:endParaRPr lang="en-US" sz="4000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66158" y="6038491"/>
            <a:ext cx="63404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7002" y="2458117"/>
            <a:ext cx="87056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43266" y="914597"/>
            <a:ext cx="838137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Student Experience in the Research University (SERU) seeks students’ thoughts on topics related </a:t>
            </a:r>
            <a:r>
              <a:rPr lang="en-US" sz="2200" dirty="0" smtClean="0"/>
              <a:t>to engagement</a:t>
            </a:r>
            <a:r>
              <a:rPr lang="en-US" sz="2200" dirty="0"/>
              <a:t>, personal development, </a:t>
            </a:r>
            <a:r>
              <a:rPr lang="en-US" sz="2200" dirty="0" smtClean="0"/>
              <a:t>campus </a:t>
            </a:r>
            <a:r>
              <a:rPr lang="en-US" sz="2200" dirty="0"/>
              <a:t>climate, and satisfaction with the campus and their program of study.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19177" y="6016138"/>
            <a:ext cx="85919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1G and non-1G Students are almost equally satisfied and feel that they belong at Purdue</a:t>
            </a:r>
          </a:p>
        </p:txBody>
      </p:sp>
    </p:spTree>
    <p:extLst>
      <p:ext uri="{BB962C8B-B14F-4D97-AF65-F5344CB8AC3E}">
        <p14:creationId xmlns:p14="http://schemas.microsoft.com/office/powerpoint/2010/main" val="1058357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25346</TotalTime>
  <Words>1089</Words>
  <Application>Microsoft Office PowerPoint</Application>
  <PresentationFormat>On-screen Show (4:3)</PresentationFormat>
  <Paragraphs>180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Impact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Purdue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Purdue Marketing Communications</dc:creator>
  <cp:lastModifiedBy>Bowling, Dennis J</cp:lastModifiedBy>
  <cp:revision>206</cp:revision>
  <cp:lastPrinted>2020-02-25T14:09:40Z</cp:lastPrinted>
  <dcterms:created xsi:type="dcterms:W3CDTF">2011-09-20T16:15:12Z</dcterms:created>
  <dcterms:modified xsi:type="dcterms:W3CDTF">2020-02-25T14:58:43Z</dcterms:modified>
</cp:coreProperties>
</file>