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74" r:id="rId6"/>
    <p:sldMasterId id="2147483689" r:id="rId7"/>
    <p:sldMasterId id="2147483731" r:id="rId8"/>
    <p:sldMasterId id="2147483739" r:id="rId9"/>
    <p:sldMasterId id="2147483751" r:id="rId10"/>
  </p:sldMasterIdLst>
  <p:notesMasterIdLst>
    <p:notesMasterId r:id="rId26"/>
  </p:notesMasterIdLst>
  <p:sldIdLst>
    <p:sldId id="256" r:id="rId11"/>
    <p:sldId id="265" r:id="rId12"/>
    <p:sldId id="257" r:id="rId13"/>
    <p:sldId id="858" r:id="rId14"/>
    <p:sldId id="260" r:id="rId15"/>
    <p:sldId id="879" r:id="rId16"/>
    <p:sldId id="860" r:id="rId17"/>
    <p:sldId id="884" r:id="rId18"/>
    <p:sldId id="885" r:id="rId19"/>
    <p:sldId id="886" r:id="rId20"/>
    <p:sldId id="887" r:id="rId21"/>
    <p:sldId id="843" r:id="rId22"/>
    <p:sldId id="883" r:id="rId23"/>
    <p:sldId id="295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0837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3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.31944444444444442"/>
          <c:w val="0.93888888888888888"/>
          <c:h val="0.573156167979002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13.55</c:v>
                </c:pt>
                <c:pt idx="1">
                  <c:v>14.31</c:v>
                </c:pt>
                <c:pt idx="2">
                  <c:v>14.27</c:v>
                </c:pt>
                <c:pt idx="3">
                  <c:v>14.26</c:v>
                </c:pt>
                <c:pt idx="4">
                  <c:v>14.43</c:v>
                </c:pt>
                <c:pt idx="5">
                  <c:v>15.35</c:v>
                </c:pt>
                <c:pt idx="6">
                  <c:v>16.37</c:v>
                </c:pt>
                <c:pt idx="7">
                  <c:v>15.95</c:v>
                </c:pt>
                <c:pt idx="8">
                  <c:v>14.21</c:v>
                </c:pt>
                <c:pt idx="9">
                  <c:v>14.99</c:v>
                </c:pt>
                <c:pt idx="10">
                  <c:v>16.37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2E-413B-A85B-D6EDA0B0F31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12.32</c:v>
                </c:pt>
                <c:pt idx="1">
                  <c:v>12.54</c:v>
                </c:pt>
                <c:pt idx="2">
                  <c:v>12.57</c:v>
                </c:pt>
                <c:pt idx="3">
                  <c:v>12.97</c:v>
                </c:pt>
                <c:pt idx="4">
                  <c:v>13.29</c:v>
                </c:pt>
                <c:pt idx="5">
                  <c:v>13.43</c:v>
                </c:pt>
                <c:pt idx="6">
                  <c:v>14.03</c:v>
                </c:pt>
                <c:pt idx="7">
                  <c:v>14.23</c:v>
                </c:pt>
                <c:pt idx="8">
                  <c:v>13.93</c:v>
                </c:pt>
                <c:pt idx="9">
                  <c:v>13.42</c:v>
                </c:pt>
                <c:pt idx="10">
                  <c:v>14.04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2E-413B-A85B-D6EDA0B0F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406735"/>
        <c:axId val="508402895"/>
      </c:lineChart>
      <c:catAx>
        <c:axId val="50840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402895"/>
        <c:crosses val="autoZero"/>
        <c:auto val="1"/>
        <c:lblAlgn val="ctr"/>
        <c:lblOffset val="100"/>
        <c:noMultiLvlLbl val="0"/>
      </c:catAx>
      <c:valAx>
        <c:axId val="508402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840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Indiana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39-41BC-941A-953FD991D8C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9-41BC-941A-953FD991D8C6}"/>
                </c:ext>
              </c:extLst>
            </c:dLbl>
            <c:dLbl>
              <c:idx val="2"/>
              <c:layout>
                <c:manualLayout>
                  <c:x val="-6.6445530360898638E-3"/>
                  <c:y val="-2.3289665211062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339-41BC-941A-953FD991D8C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339-41BC-941A-953FD991D8C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339-41BC-941A-953FD991D8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339-41BC-941A-953FD991D8C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339-41BC-941A-953FD991D8C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0339-41BC-941A-953FD991D8C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0339-41BC-941A-953FD991D8C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0339-41BC-941A-953FD991D8C6}"/>
                </c:ext>
              </c:extLst>
            </c:dLbl>
            <c:dLbl>
              <c:idx val="10"/>
              <c:layout>
                <c:manualLayout>
                  <c:x val="-2.2148510120299546E-3"/>
                  <c:y val="-1.4556040756914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39-41BC-941A-953FD991D8C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339-41BC-941A-953FD991D8C6}"/>
                </c:ext>
              </c:extLst>
            </c:dLbl>
            <c:dLbl>
              <c:idx val="12"/>
              <c:layout>
                <c:manualLayout>
                  <c:x val="-1.2181680566164831E-2"/>
                  <c:y val="8.7336244541484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339-41BC-941A-953FD991D8C6}"/>
                </c:ext>
              </c:extLst>
            </c:dLbl>
            <c:dLbl>
              <c:idx val="13"/>
              <c:layout>
                <c:manualLayout>
                  <c:x val="-6.64455303608994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39-41BC-941A-953FD991D8C6}"/>
                </c:ext>
              </c:extLst>
            </c:dLbl>
            <c:dLbl>
              <c:idx val="14"/>
              <c:layout>
                <c:manualLayout>
                  <c:x val="-1.624205312530264E-16"/>
                  <c:y val="-2.9112081513828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339-41BC-941A-953FD991D8C6}"/>
                </c:ext>
              </c:extLst>
            </c:dLbl>
            <c:dLbl>
              <c:idx val="15"/>
              <c:layout>
                <c:manualLayout>
                  <c:x val="-4.4297020240599092E-3"/>
                  <c:y val="2.9112081513827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339-41BC-941A-953FD991D8C6}"/>
                </c:ext>
              </c:extLst>
            </c:dLbl>
            <c:dLbl>
              <c:idx val="17"/>
              <c:layout>
                <c:manualLayout>
                  <c:x val="-8.8594040481198184E-3"/>
                  <c:y val="8.7336244541484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339-41BC-941A-953FD991D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Sheet1!$A$18:$A$35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+</c:v>
                </c:pt>
              </c:strCache>
            </c:strRef>
          </c:cat>
          <c:val>
            <c:numRef>
              <c:f>Sheet1!$B$18:$B$35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2.48</c:v>
                </c:pt>
                <c:pt idx="3">
                  <c:v>11.27</c:v>
                </c:pt>
                <c:pt idx="4">
                  <c:v>17.440000000000001</c:v>
                </c:pt>
                <c:pt idx="5">
                  <c:v>20.74</c:v>
                </c:pt>
                <c:pt idx="6">
                  <c:v>20.77</c:v>
                </c:pt>
                <c:pt idx="7">
                  <c:v>20.440000000000001</c:v>
                </c:pt>
                <c:pt idx="8">
                  <c:v>21.24</c:v>
                </c:pt>
                <c:pt idx="9">
                  <c:v>22.72</c:v>
                </c:pt>
                <c:pt idx="10">
                  <c:v>20.94</c:v>
                </c:pt>
                <c:pt idx="11">
                  <c:v>20.350000000000001</c:v>
                </c:pt>
                <c:pt idx="12">
                  <c:v>16.04</c:v>
                </c:pt>
                <c:pt idx="13">
                  <c:v>14.01</c:v>
                </c:pt>
                <c:pt idx="14">
                  <c:v>15.63</c:v>
                </c:pt>
                <c:pt idx="15">
                  <c:v>16.28</c:v>
                </c:pt>
                <c:pt idx="16">
                  <c:v>17.5</c:v>
                </c:pt>
                <c:pt idx="17">
                  <c:v>18.690000000000001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9-41BC-941A-953FD991D8C6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9-41BC-941A-953FD991D8C6}"/>
                </c:ext>
              </c:extLst>
            </c:dLbl>
            <c:dLbl>
              <c:idx val="1"/>
              <c:layout>
                <c:manualLayout>
                  <c:x val="1.1220826844176024E-3"/>
                  <c:y val="-8.7336244541484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39-41BC-941A-953FD991D8C6}"/>
                </c:ext>
              </c:extLst>
            </c:dLbl>
            <c:dLbl>
              <c:idx val="3"/>
              <c:layout>
                <c:manualLayout>
                  <c:x val="7.7519785421048407E-3"/>
                  <c:y val="-2.9112081513828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39-41BC-941A-953FD991D8C6}"/>
                </c:ext>
              </c:extLst>
            </c:dLbl>
            <c:dLbl>
              <c:idx val="4"/>
              <c:layout>
                <c:manualLayout>
                  <c:x val="6.64455303608986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39-41BC-941A-953FD991D8C6}"/>
                </c:ext>
              </c:extLst>
            </c:dLbl>
            <c:dLbl>
              <c:idx val="5"/>
              <c:layout>
                <c:manualLayout>
                  <c:x val="1.1074255060149772E-2"/>
                  <c:y val="2.66857664447580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39-41BC-941A-953FD991D8C6}"/>
                </c:ext>
              </c:extLst>
            </c:dLbl>
            <c:dLbl>
              <c:idx val="6"/>
              <c:layout>
                <c:manualLayout>
                  <c:x val="7.7519785421048407E-3"/>
                  <c:y val="-2.66857664447580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39-41BC-941A-953FD991D8C6}"/>
                </c:ext>
              </c:extLst>
            </c:dLbl>
            <c:dLbl>
              <c:idx val="7"/>
              <c:layout>
                <c:manualLayout>
                  <c:x val="9.96682955413479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39-41BC-941A-953FD991D8C6}"/>
                </c:ext>
              </c:extLst>
            </c:dLbl>
            <c:dLbl>
              <c:idx val="8"/>
              <c:layout>
                <c:manualLayout>
                  <c:x val="7.7519785421048407E-3"/>
                  <c:y val="2.9112081513827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39-41BC-941A-953FD991D8C6}"/>
                </c:ext>
              </c:extLst>
            </c:dLbl>
            <c:dLbl>
              <c:idx val="9"/>
              <c:layout>
                <c:manualLayout>
                  <c:x val="7.7519785421048407E-3"/>
                  <c:y val="2.9112081513827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39-41BC-941A-953FD991D8C6}"/>
                </c:ext>
              </c:extLst>
            </c:dLbl>
            <c:dLbl>
              <c:idx val="10"/>
              <c:layout>
                <c:manualLayout>
                  <c:x val="5.5371275300748861E-3"/>
                  <c:y val="2.91120815138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39-41BC-941A-953FD991D8C6}"/>
                </c:ext>
              </c:extLst>
            </c:dLbl>
            <c:dLbl>
              <c:idx val="11"/>
              <c:layout>
                <c:manualLayout>
                  <c:x val="2.3255979225743892E-2"/>
                  <c:y val="-8.73362445414847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88081659987228E-2"/>
                      <c:h val="4.9752547307132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0339-41BC-941A-953FD991D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Sheet1!$A$18:$A$35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+</c:v>
                </c:pt>
              </c:strCache>
            </c:strRef>
          </c:cat>
          <c:val>
            <c:numRef>
              <c:f>Sheet1!$C$18:$C$35</c:f>
              <c:numCache>
                <c:formatCode>General</c:formatCode>
                <c:ptCount val="18"/>
                <c:pt idx="0">
                  <c:v>0</c:v>
                </c:pt>
                <c:pt idx="1">
                  <c:v>0.04</c:v>
                </c:pt>
                <c:pt idx="2">
                  <c:v>2.21</c:v>
                </c:pt>
                <c:pt idx="3">
                  <c:v>9.84</c:v>
                </c:pt>
                <c:pt idx="4">
                  <c:v>15.93</c:v>
                </c:pt>
                <c:pt idx="5">
                  <c:v>16.54</c:v>
                </c:pt>
                <c:pt idx="6">
                  <c:v>16.649999999999999</c:v>
                </c:pt>
                <c:pt idx="7">
                  <c:v>16.989999999999998</c:v>
                </c:pt>
                <c:pt idx="8">
                  <c:v>17.53</c:v>
                </c:pt>
                <c:pt idx="9">
                  <c:v>19.100000000000001</c:v>
                </c:pt>
                <c:pt idx="10">
                  <c:v>20.12</c:v>
                </c:pt>
                <c:pt idx="11">
                  <c:v>19.690000000000001</c:v>
                </c:pt>
                <c:pt idx="12">
                  <c:v>16.940000000000001</c:v>
                </c:pt>
                <c:pt idx="13">
                  <c:v>15.03</c:v>
                </c:pt>
                <c:pt idx="14">
                  <c:v>15.4</c:v>
                </c:pt>
                <c:pt idx="15">
                  <c:v>17.34</c:v>
                </c:pt>
                <c:pt idx="16">
                  <c:v>19.149999999999999</c:v>
                </c:pt>
                <c:pt idx="17">
                  <c:v>19.68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9-41BC-941A-953FD991D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060063"/>
        <c:axId val="442062943"/>
      </c:barChart>
      <c:catAx>
        <c:axId val="44206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062943"/>
        <c:crosses val="autoZero"/>
        <c:auto val="1"/>
        <c:lblAlgn val="ctr"/>
        <c:lblOffset val="100"/>
        <c:noMultiLvlLbl val="0"/>
      </c:catAx>
      <c:valAx>
        <c:axId val="442062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06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Indiana 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Sheet1!$L$3:$L$13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Sheet1!$M$3:$M$13</c:f>
              <c:numCache>
                <c:formatCode>General</c:formatCode>
                <c:ptCount val="11"/>
                <c:pt idx="0">
                  <c:v>21.68</c:v>
                </c:pt>
                <c:pt idx="1">
                  <c:v>23.55</c:v>
                </c:pt>
                <c:pt idx="2">
                  <c:v>23.5</c:v>
                </c:pt>
                <c:pt idx="3">
                  <c:v>23.41</c:v>
                </c:pt>
                <c:pt idx="4">
                  <c:v>23.81</c:v>
                </c:pt>
                <c:pt idx="5">
                  <c:v>25.54</c:v>
                </c:pt>
                <c:pt idx="6">
                  <c:v>27.29</c:v>
                </c:pt>
                <c:pt idx="7">
                  <c:v>24.86</c:v>
                </c:pt>
                <c:pt idx="8">
                  <c:v>23.79</c:v>
                </c:pt>
                <c:pt idx="9">
                  <c:v>24.61</c:v>
                </c:pt>
                <c:pt idx="10">
                  <c:v>27.36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C7-4B3A-89AF-9E803DA2DACC}"/>
            </c:ext>
          </c:extLst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US 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Sheet1!$L$3:$L$13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Sheet1!$N$3:$N$13</c:f>
              <c:numCache>
                <c:formatCode>General</c:formatCode>
                <c:ptCount val="11"/>
                <c:pt idx="0">
                  <c:v>20.010000000000002</c:v>
                </c:pt>
                <c:pt idx="1">
                  <c:v>20.29</c:v>
                </c:pt>
                <c:pt idx="2">
                  <c:v>20.239999999999998</c:v>
                </c:pt>
                <c:pt idx="3">
                  <c:v>20.72</c:v>
                </c:pt>
                <c:pt idx="4">
                  <c:v>21.05</c:v>
                </c:pt>
                <c:pt idx="5">
                  <c:v>21.31</c:v>
                </c:pt>
                <c:pt idx="6">
                  <c:v>22.43</c:v>
                </c:pt>
                <c:pt idx="7">
                  <c:v>22.76</c:v>
                </c:pt>
                <c:pt idx="8">
                  <c:v>22.34</c:v>
                </c:pt>
                <c:pt idx="9">
                  <c:v>21.76</c:v>
                </c:pt>
                <c:pt idx="10">
                  <c:v>22.76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C7-4B3A-89AF-9E803DA2DACC}"/>
            </c:ext>
          </c:extLst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Indiana Females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Sheet1!$L$3:$L$13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Sheet1!$O$3:$O$13</c:f>
              <c:numCache>
                <c:formatCode>General</c:formatCode>
                <c:ptCount val="11"/>
                <c:pt idx="0">
                  <c:v>6.08</c:v>
                </c:pt>
                <c:pt idx="1">
                  <c:v>5.7</c:v>
                </c:pt>
                <c:pt idx="2">
                  <c:v>5.71</c:v>
                </c:pt>
                <c:pt idx="3">
                  <c:v>5.66</c:v>
                </c:pt>
                <c:pt idx="4">
                  <c:v>5.57</c:v>
                </c:pt>
                <c:pt idx="5">
                  <c:v>5.78</c:v>
                </c:pt>
                <c:pt idx="6">
                  <c:v>6.04</c:v>
                </c:pt>
                <c:pt idx="7">
                  <c:v>7.4</c:v>
                </c:pt>
                <c:pt idx="8">
                  <c:v>5.24</c:v>
                </c:pt>
                <c:pt idx="9">
                  <c:v>5.94</c:v>
                </c:pt>
                <c:pt idx="10">
                  <c:v>5.93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C7-4B3A-89AF-9E803DA2DACC}"/>
            </c:ext>
          </c:extLst>
        </c:ser>
        <c:ser>
          <c:idx val="3"/>
          <c:order val="3"/>
          <c:tx>
            <c:strRef>
              <c:f>Sheet1!$P$2</c:f>
              <c:strCache>
                <c:ptCount val="1"/>
                <c:pt idx="0">
                  <c:v>US Females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Sheet1!$L$3:$L$13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Sheet1!$P$3:$P$13</c:f>
              <c:numCache>
                <c:formatCode>General</c:formatCode>
                <c:ptCount val="11"/>
                <c:pt idx="0">
                  <c:v>5.21</c:v>
                </c:pt>
                <c:pt idx="1">
                  <c:v>5.36</c:v>
                </c:pt>
                <c:pt idx="2">
                  <c:v>5.47</c:v>
                </c:pt>
                <c:pt idx="3">
                  <c:v>5.78</c:v>
                </c:pt>
                <c:pt idx="4">
                  <c:v>6.06</c:v>
                </c:pt>
                <c:pt idx="5">
                  <c:v>6.04</c:v>
                </c:pt>
                <c:pt idx="6">
                  <c:v>6.14</c:v>
                </c:pt>
                <c:pt idx="7">
                  <c:v>6.19</c:v>
                </c:pt>
                <c:pt idx="8">
                  <c:v>5.99</c:v>
                </c:pt>
                <c:pt idx="9">
                  <c:v>5.5</c:v>
                </c:pt>
                <c:pt idx="10">
                  <c:v>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C7-4B3A-89AF-9E803DA2D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869663"/>
        <c:axId val="439864863"/>
      </c:lineChart>
      <c:catAx>
        <c:axId val="43986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864863"/>
        <c:crosses val="autoZero"/>
        <c:auto val="1"/>
        <c:lblAlgn val="ctr"/>
        <c:lblOffset val="100"/>
        <c:noMultiLvlLbl val="0"/>
      </c:catAx>
      <c:valAx>
        <c:axId val="439864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986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Sheet1!$P$20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Sheet1!$O$21:$O$30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Sheet1!$P$21:$P$30</c:f>
              <c:numCache>
                <c:formatCode>General</c:formatCode>
                <c:ptCount val="10"/>
                <c:pt idx="0">
                  <c:v>13.89</c:v>
                </c:pt>
                <c:pt idx="1">
                  <c:v>14.11</c:v>
                </c:pt>
                <c:pt idx="2">
                  <c:v>14.2</c:v>
                </c:pt>
                <c:pt idx="3">
                  <c:v>14.73</c:v>
                </c:pt>
                <c:pt idx="4">
                  <c:v>15.1</c:v>
                </c:pt>
                <c:pt idx="5">
                  <c:v>15.18</c:v>
                </c:pt>
                <c:pt idx="6">
                  <c:v>15.87</c:v>
                </c:pt>
                <c:pt idx="7">
                  <c:v>16.05</c:v>
                </c:pt>
                <c:pt idx="8">
                  <c:v>15.67</c:v>
                </c:pt>
                <c:pt idx="9">
                  <c:v>15.05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E4-4FF0-9EFD-00334A849FDB}"/>
            </c:ext>
          </c:extLst>
        </c:ser>
        <c:ser>
          <c:idx val="1"/>
          <c:order val="1"/>
          <c:tx>
            <c:strRef>
              <c:f>Sheet1!$Q$20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9288293603221417E-2"/>
                  <c:y val="8.1062947992490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4-4FF0-9EFD-00334A849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Sheet1!$O$21:$O$30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Sheet1!$Q$21:$Q$30</c:f>
              <c:numCache>
                <c:formatCode>General</c:formatCode>
                <c:ptCount val="10"/>
                <c:pt idx="0">
                  <c:v>5.31</c:v>
                </c:pt>
                <c:pt idx="1">
                  <c:v>5.53</c:v>
                </c:pt>
                <c:pt idx="2">
                  <c:v>5.38</c:v>
                </c:pt>
                <c:pt idx="3">
                  <c:v>5.5</c:v>
                </c:pt>
                <c:pt idx="4">
                  <c:v>5.57</c:v>
                </c:pt>
                <c:pt idx="5">
                  <c:v>6.03</c:v>
                </c:pt>
                <c:pt idx="6">
                  <c:v>6.62</c:v>
                </c:pt>
                <c:pt idx="7">
                  <c:v>6.96</c:v>
                </c:pt>
                <c:pt idx="8">
                  <c:v>7.04</c:v>
                </c:pt>
                <c:pt idx="9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E4-4FF0-9EFD-00334A849FDB}"/>
            </c:ext>
          </c:extLst>
        </c:ser>
        <c:ser>
          <c:idx val="2"/>
          <c:order val="2"/>
          <c:tx>
            <c:strRef>
              <c:f>Sheet1!$R$20</c:f>
              <c:strCache>
                <c:ptCount val="1"/>
                <c:pt idx="0">
                  <c:v>Asian/ HI Native/ 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3.1460756876786518E-2"/>
                  <c:y val="-6.9898970187272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E4-4FF0-9EFD-00334A849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Sheet1!$O$21:$O$30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Sheet1!$R$21:$R$30</c:f>
              <c:numCache>
                <c:formatCode>General</c:formatCode>
                <c:ptCount val="10"/>
                <c:pt idx="0">
                  <c:v>5.83</c:v>
                </c:pt>
                <c:pt idx="1">
                  <c:v>6.19</c:v>
                </c:pt>
                <c:pt idx="2">
                  <c:v>5.79</c:v>
                </c:pt>
                <c:pt idx="3">
                  <c:v>5.98</c:v>
                </c:pt>
                <c:pt idx="4">
                  <c:v>6.43</c:v>
                </c:pt>
                <c:pt idx="5">
                  <c:v>6.62</c:v>
                </c:pt>
                <c:pt idx="6">
                  <c:v>6.67</c:v>
                </c:pt>
                <c:pt idx="7">
                  <c:v>6.95</c:v>
                </c:pt>
                <c:pt idx="8">
                  <c:v>7.06</c:v>
                </c:pt>
                <c:pt idx="9">
                  <c:v>6.79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E4-4FF0-9EFD-00334A849FDB}"/>
            </c:ext>
          </c:extLst>
        </c:ser>
        <c:ser>
          <c:idx val="3"/>
          <c:order val="3"/>
          <c:tx>
            <c:strRef>
              <c:f>Sheet1!$S$20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3.6440962843505037E-2"/>
                  <c:y val="3.894767076319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4-4FF0-9EFD-00334A849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Sheet1!$O$21:$O$30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Sheet1!$S$21:$S$30</c:f>
              <c:numCache>
                <c:formatCode>General</c:formatCode>
                <c:ptCount val="10"/>
                <c:pt idx="0">
                  <c:v>10.64</c:v>
                </c:pt>
                <c:pt idx="1">
                  <c:v>10.79</c:v>
                </c:pt>
                <c:pt idx="2">
                  <c:v>11.68</c:v>
                </c:pt>
                <c:pt idx="3">
                  <c:v>10.95</c:v>
                </c:pt>
                <c:pt idx="4">
                  <c:v>12.67</c:v>
                </c:pt>
                <c:pt idx="5">
                  <c:v>13.38</c:v>
                </c:pt>
                <c:pt idx="6">
                  <c:v>13.44</c:v>
                </c:pt>
                <c:pt idx="7">
                  <c:v>13.75</c:v>
                </c:pt>
                <c:pt idx="8">
                  <c:v>13.64</c:v>
                </c:pt>
                <c:pt idx="9">
                  <c:v>14.53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E4-4FF0-9EFD-00334A849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063791"/>
        <c:axId val="1687055151"/>
      </c:lineChart>
      <c:catAx>
        <c:axId val="168706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055151"/>
        <c:crosses val="autoZero"/>
        <c:auto val="1"/>
        <c:lblAlgn val="ctr"/>
        <c:lblOffset val="100"/>
        <c:noMultiLvlLbl val="0"/>
      </c:catAx>
      <c:valAx>
        <c:axId val="16870551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7063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4CAC-115D-A14F-A8BE-F4784513B3F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1CD6-7082-7749-BD99-0B0117ADF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0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Bold is when Indiana is more than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3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5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954699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2665031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0433-34AA-0A4E-A5F1-B2294311B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279" y="3762946"/>
            <a:ext cx="6141962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5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15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81D7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Injury Prevention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4974351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NCIPC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781D7E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53F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416"/>
            <a:ext cx="12192000" cy="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9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6239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066773" indent="-457189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 marL="1600160" indent="-380990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2133547" indent="-304792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416"/>
            <a:ext cx="12192000" cy="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07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781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6400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652"/>
            <a:ext cx="12192000" cy="11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46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D0F42-13BB-4629-99BC-2BD962B70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F6EEB-D08C-40C7-8EA4-629FD05011FA}"/>
              </a:ext>
            </a:extLst>
          </p:cNvPr>
          <p:cNvCxnSpPr>
            <a:cxnSpLocks/>
          </p:cNvCxnSpPr>
          <p:nvPr userDrawn="1"/>
        </p:nvCxnSpPr>
        <p:spPr>
          <a:xfrm>
            <a:off x="4745621" y="451413"/>
            <a:ext cx="0" cy="5615733"/>
          </a:xfrm>
          <a:prstGeom prst="line">
            <a:avLst/>
          </a:prstGeom>
          <a:ln w="762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359431-F97F-4DA6-A79A-3D6025AD7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399" y="2257143"/>
            <a:ext cx="5197353" cy="61337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Raleway" pitchFamily="2" charset="0"/>
              </a:defRPr>
            </a:lvl2pPr>
            <a:lvl3pPr>
              <a:defRPr>
                <a:solidFill>
                  <a:schemeClr val="bg1"/>
                </a:solidFill>
                <a:latin typeface="Raleway" pitchFamily="2" charset="0"/>
              </a:defRPr>
            </a:lvl3pPr>
            <a:lvl4pPr>
              <a:defRPr>
                <a:solidFill>
                  <a:schemeClr val="bg1"/>
                </a:solidFill>
                <a:latin typeface="Raleway" pitchFamily="2" charset="0"/>
              </a:defRPr>
            </a:lvl4pPr>
            <a:lvl5pPr>
              <a:defRPr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EE5C4D-59ED-443B-B003-85A0F9826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399" y="3253895"/>
            <a:ext cx="5195887" cy="4615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89D13-57C9-496B-957C-3CEEC74A8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3399" y="4030809"/>
            <a:ext cx="1295599" cy="41745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054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0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067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8A560-0079-4B81-868E-8C215301D1DF}"/>
              </a:ext>
            </a:extLst>
          </p:cNvPr>
          <p:cNvSpPr/>
          <p:nvPr userDrawn="1"/>
        </p:nvSpPr>
        <p:spPr>
          <a:xfrm>
            <a:off x="8886825" y="1162050"/>
            <a:ext cx="3933825" cy="4810125"/>
          </a:xfrm>
          <a:prstGeom prst="roundRect">
            <a:avLst/>
          </a:prstGeom>
          <a:solidFill>
            <a:srgbClr val="06A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ADF6-AC36-4D9C-9A5F-341493B70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0027" y="1660525"/>
            <a:ext cx="3933825" cy="40354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5769B7-AA44-4A5A-A32C-417796C7B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25" y="1247775"/>
            <a:ext cx="7889875" cy="46005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9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E0CE-AB1B-4EDF-BE23-E40E7DDFE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1304925"/>
            <a:ext cx="5888038" cy="45529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A72-DB0F-4CFA-B951-B8407DC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5D10-4609-4687-A81D-82AC61CF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02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D67E-5DF4-4EE1-A503-F9F01C8A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5AF05-8215-4033-90E7-E5A2F65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2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8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DE4-A5B5-4A3E-9818-EF891778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23" y="434734"/>
            <a:ext cx="3932237" cy="55269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DCAD-0FBC-4558-A2B1-E90BD2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7" y="1235075"/>
            <a:ext cx="5633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8CC1-67CF-444D-9DF5-4003EF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A537B51-1246-442B-A5F2-5A64407093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54800" y="1235075"/>
            <a:ext cx="5075238" cy="4873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7989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541D-C931-4F85-BCE4-34317E1C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539"/>
            <a:ext cx="3932237" cy="737886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E18-E933-4F74-B0B1-0C32599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4" y="6093931"/>
            <a:ext cx="492080" cy="365125"/>
          </a:xfrm>
        </p:spPr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E60E-AAA8-43DB-9AC0-ECDF37AC9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59" y="5867784"/>
            <a:ext cx="1623999" cy="817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0C012-802B-4DA6-BDB1-6EB74BCF6FD2}"/>
              </a:ext>
            </a:extLst>
          </p:cNvPr>
          <p:cNvCxnSpPr/>
          <p:nvPr userDrawn="1"/>
        </p:nvCxnSpPr>
        <p:spPr>
          <a:xfrm>
            <a:off x="2146149" y="6276494"/>
            <a:ext cx="83684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8F7CE2-20FE-44C2-8BD3-E9E907009395}"/>
              </a:ext>
            </a:extLst>
          </p:cNvPr>
          <p:cNvCxnSpPr/>
          <p:nvPr userDrawn="1"/>
        </p:nvCxnSpPr>
        <p:spPr>
          <a:xfrm>
            <a:off x="-173620" y="1145894"/>
            <a:ext cx="870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AEBF2-F9BA-406B-9728-37945F37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43024"/>
            <a:ext cx="3932237" cy="436628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BF26CF76-952E-4B11-8063-A104942E62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64213" y="1343025"/>
            <a:ext cx="4548187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3863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42160" y="628115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RHI-Eagle highlands Inpatient and Outpatient Services</a:t>
            </a:r>
          </a:p>
          <a:p>
            <a:r>
              <a:rPr lang="en-US" sz="600" dirty="0"/>
              <a:t>4141 Shore Drive</a:t>
            </a:r>
          </a:p>
          <a:p>
            <a:r>
              <a:rPr lang="en-US" sz="600" dirty="0"/>
              <a:t>Indianapolis, IN 46254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522720" y="6293024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RHI-Northwest brain  Injury center </a:t>
            </a:r>
            <a:r>
              <a:rPr lang="en-US" sz="600" dirty="0"/>
              <a:t>9531 Valparaiso Court</a:t>
            </a:r>
          </a:p>
          <a:p>
            <a:r>
              <a:rPr lang="en-US" sz="600" dirty="0"/>
              <a:t>Indianapolis, IN 46268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68800" y="629302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RHI-Carmel Outpatient Services</a:t>
            </a:r>
          </a:p>
          <a:p>
            <a:r>
              <a:rPr lang="en-US" sz="600" dirty="0"/>
              <a:t>12425 Old Meridian Street, Suite B2 </a:t>
            </a:r>
          </a:p>
          <a:p>
            <a:r>
              <a:rPr lang="en-US" sz="600" dirty="0"/>
              <a:t>Carmel, IN 46032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39200" y="6293025"/>
            <a:ext cx="243840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RHI is a community collaboration between Indiana University Health and St. Vincent Health</a:t>
            </a:r>
          </a:p>
          <a:p>
            <a:r>
              <a:rPr lang="en-US" sz="600" b="1" dirty="0">
                <a:solidFill>
                  <a:srgbClr val="68C5EC"/>
                </a:solidFill>
              </a:rPr>
              <a:t>317-329-2000  |  </a:t>
            </a:r>
            <a:r>
              <a:rPr lang="en-US" sz="600" b="1" dirty="0" err="1">
                <a:solidFill>
                  <a:srgbClr val="68C5EC"/>
                </a:solidFill>
              </a:rPr>
              <a:t>rhin.com</a:t>
            </a:r>
            <a:endParaRPr lang="en-US" sz="600" b="1" dirty="0">
              <a:solidFill>
                <a:srgbClr val="68C5EC"/>
              </a:solidFill>
            </a:endParaRPr>
          </a:p>
          <a:p>
            <a:endParaRPr lang="en-US" sz="799" baseline="30000" dirty="0"/>
          </a:p>
        </p:txBody>
      </p:sp>
    </p:spTree>
    <p:extLst>
      <p:ext uri="{BB962C8B-B14F-4D97-AF65-F5344CB8AC3E}">
        <p14:creationId xmlns:p14="http://schemas.microsoft.com/office/powerpoint/2010/main" val="18601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2196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08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6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  <a:latin typeface="News Gothic MT"/>
              </a:rPr>
              <a:pPr/>
              <a:t>8/15/2023</a:t>
            </a:fld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6" y="5563407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5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Hor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117600" y="2514600"/>
            <a:ext cx="2743200" cy="30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6"/>
          </p:nvPr>
        </p:nvSpPr>
        <p:spPr>
          <a:xfrm rot="168040">
            <a:off x="3953011" y="2207429"/>
            <a:ext cx="7279791" cy="393130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2723-EF33-4C21-B4C0-99E8B18DD13F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1188-54C8-4D5E-B262-A47DC1DA0BB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784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 Image re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4168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3"/>
          </p:nvPr>
        </p:nvSpPr>
        <p:spPr>
          <a:xfrm rot="250911">
            <a:off x="8118441" y="4277257"/>
            <a:ext cx="3250744" cy="198229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4"/>
          </p:nvPr>
        </p:nvSpPr>
        <p:spPr>
          <a:xfrm rot="21404141">
            <a:off x="8807433" y="2125208"/>
            <a:ext cx="3250744" cy="198229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FD6F-7EA9-47AE-9C81-63F7057DD975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07C6-02CE-4835-8975-0EAB9A2D6F54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259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6EA-B214-4149-9C4D-6A5A8E7841A5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031E-4B18-4CE9-97DA-3BAD2D4C3D5A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794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057400"/>
            <a:ext cx="3691921" cy="35052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DF07-90FB-4FE5-934D-F4E719512F42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C150-D210-467F-8716-3D81CE3608C1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2686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36AB-E2C0-46F9-9B94-0D9B1BD1B0B8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B4DB-AD3C-4574-B631-ABD2A4EADF89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243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F348-04A3-433A-9C14-32894556B832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F45B-296F-4A09-BA8A-36557E0AD48F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838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330F-F724-45EF-AF45-7EA2CC8F8C30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DF37-42A3-437A-A8CB-6A60468D5A4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294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CDE5-7DD7-409C-893E-1CC5E699DA71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8/15/2023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F68D-3567-4F2F-BAB4-4671761A290F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00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2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2160" y="628115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RHI-Eagle highlands Inpatient and Outpatient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4141 Shore Drive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Indianapolis, IN 46254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2720" y="6293024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RHI-Northwest brain  Injury center </a:t>
            </a: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9531 Valparaiso Court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Indianapolis, IN 46268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8800" y="629302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RHI-Carmel Outpatient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12425 Old Meridian Street, Suite B2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Carmel, IN 46032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6293025"/>
            <a:ext cx="243840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RHI is a community collaboration between Indiana University Health and St. Vincent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dirty="0">
                <a:solidFill>
                  <a:srgbClr val="68C5EC"/>
                </a:solidFill>
                <a:latin typeface="Calibri" panose="020F0502020204030204"/>
                <a:ea typeface="+mn-ea"/>
              </a:rPr>
              <a:t>317-329-2000  |  </a:t>
            </a:r>
            <a:r>
              <a:rPr lang="en-US" sz="600" b="1" dirty="0" err="1">
                <a:solidFill>
                  <a:srgbClr val="68C5EC"/>
                </a:solidFill>
                <a:latin typeface="Calibri" panose="020F0502020204030204"/>
                <a:ea typeface="+mn-ea"/>
              </a:rPr>
              <a:t>rhin.com</a:t>
            </a:r>
            <a:endParaRPr lang="en-US" sz="600" b="1" dirty="0">
              <a:solidFill>
                <a:srgbClr val="68C5EC"/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799" baseline="30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345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5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6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6" y="5563407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5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06447" y="627568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611" y="6275681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0541" y="6275681"/>
            <a:ext cx="132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F642F9-A01E-4C57-800D-04BA80F1D92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4525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6447" y="6275681"/>
            <a:ext cx="28448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8/15/2023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11" y="6275681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30541" y="6275681"/>
            <a:ext cx="13208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5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06447" y="6275675"/>
            <a:ext cx="2844800" cy="365125"/>
          </a:xfrm>
          <a:prstGeom prst="rect">
            <a:avLst/>
          </a:prstGeom>
        </p:spPr>
        <p:txBody>
          <a:bodyPr/>
          <a:lstStyle/>
          <a:p>
            <a:fld id="{F1C61FDC-C00B-4E41-9126-C70E52382E6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8/15/2023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11" y="6275675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0541" y="6275675"/>
            <a:ext cx="13208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976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D0F42-13BB-4629-99BC-2BD962B70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F6EEB-D08C-40C7-8EA4-629FD05011FA}"/>
              </a:ext>
            </a:extLst>
          </p:cNvPr>
          <p:cNvCxnSpPr>
            <a:cxnSpLocks/>
          </p:cNvCxnSpPr>
          <p:nvPr userDrawn="1"/>
        </p:nvCxnSpPr>
        <p:spPr>
          <a:xfrm>
            <a:off x="4745621" y="451413"/>
            <a:ext cx="0" cy="5615733"/>
          </a:xfrm>
          <a:prstGeom prst="line">
            <a:avLst/>
          </a:prstGeom>
          <a:ln w="762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359431-F97F-4DA6-A79A-3D6025AD7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399" y="2257143"/>
            <a:ext cx="5197353" cy="61337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Raleway" pitchFamily="2" charset="0"/>
              </a:defRPr>
            </a:lvl2pPr>
            <a:lvl3pPr>
              <a:defRPr>
                <a:solidFill>
                  <a:schemeClr val="bg1"/>
                </a:solidFill>
                <a:latin typeface="Raleway" pitchFamily="2" charset="0"/>
              </a:defRPr>
            </a:lvl3pPr>
            <a:lvl4pPr>
              <a:defRPr>
                <a:solidFill>
                  <a:schemeClr val="bg1"/>
                </a:solidFill>
                <a:latin typeface="Raleway" pitchFamily="2" charset="0"/>
              </a:defRPr>
            </a:lvl4pPr>
            <a:lvl5pPr>
              <a:defRPr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EE5C4D-59ED-443B-B003-85A0F9826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399" y="3253895"/>
            <a:ext cx="5195887" cy="4615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89D13-57C9-496B-957C-3CEEC74A8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3399" y="4030809"/>
            <a:ext cx="1295599" cy="41745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8750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73FC9-452B-4865-BFF4-F7067528AC9D}"/>
              </a:ext>
            </a:extLst>
          </p:cNvPr>
          <p:cNvSpPr txBox="1"/>
          <p:nvPr userDrawn="1"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F6744-EA36-4833-B532-C1EF75479C4F}"/>
              </a:ext>
            </a:extLst>
          </p:cNvPr>
          <p:cNvSpPr txBox="1"/>
          <p:nvPr userDrawn="1"/>
        </p:nvSpPr>
        <p:spPr>
          <a:xfrm>
            <a:off x="556527" y="1460102"/>
            <a:ext cx="6412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promote, protect, and improve the health and safety of all Hoosiers.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B0634-392F-423F-ADF6-85314232631E}"/>
              </a:ext>
            </a:extLst>
          </p:cNvPr>
          <p:cNvSpPr txBox="1"/>
          <p:nvPr userDrawn="1"/>
        </p:nvSpPr>
        <p:spPr>
          <a:xfrm>
            <a:off x="460893" y="30558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86A17-2E8A-4DFC-AD93-DA7C6051AFD4}"/>
              </a:ext>
            </a:extLst>
          </p:cNvPr>
          <p:cNvSpPr txBox="1"/>
          <p:nvPr userDrawn="1"/>
        </p:nvSpPr>
        <p:spPr>
          <a:xfrm>
            <a:off x="556527" y="3517502"/>
            <a:ext cx="6412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Every Hoosier reaches optimal health regardless of where they live, learn, work, or play. </a:t>
            </a:r>
          </a:p>
        </p:txBody>
      </p:sp>
    </p:spTree>
    <p:extLst>
      <p:ext uri="{BB962C8B-B14F-4D97-AF65-F5344CB8AC3E}">
        <p14:creationId xmlns:p14="http://schemas.microsoft.com/office/powerpoint/2010/main" val="3738956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389181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87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384681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8A560-0079-4B81-868E-8C215301D1DF}"/>
              </a:ext>
            </a:extLst>
          </p:cNvPr>
          <p:cNvSpPr/>
          <p:nvPr userDrawn="1"/>
        </p:nvSpPr>
        <p:spPr>
          <a:xfrm>
            <a:off x="8886825" y="1162050"/>
            <a:ext cx="3933825" cy="4810125"/>
          </a:xfrm>
          <a:prstGeom prst="roundRect">
            <a:avLst/>
          </a:prstGeom>
          <a:solidFill>
            <a:srgbClr val="06A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ADF6-AC36-4D9C-9A5F-341493B70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0027" y="1660525"/>
            <a:ext cx="3933825" cy="40354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Quote or </a:t>
            </a:r>
          </a:p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5769B7-AA44-4A5A-A32C-417796C7B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25" y="1247775"/>
            <a:ext cx="7889875" cy="46005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554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E0CE-AB1B-4EDF-BE23-E40E7DDFE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1304925"/>
            <a:ext cx="5888038" cy="45529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94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A72-DB0F-4CFA-B951-B8407DC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5D10-4609-4687-A81D-82AC61CF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02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D67E-5DF4-4EE1-A503-F9F01C8A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5AF05-8215-4033-90E7-E5A2F65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8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9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DE4-A5B5-4A3E-9818-EF891778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23" y="434734"/>
            <a:ext cx="3932237" cy="55269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DCAD-0FBC-4558-A2B1-E90BD2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7" y="1235075"/>
            <a:ext cx="5633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8CC1-67CF-444D-9DF5-4003EF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A537B51-1246-442B-A5F2-5A64407093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54800" y="1235075"/>
            <a:ext cx="5075238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0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541D-C931-4F85-BCE4-34317E1C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539"/>
            <a:ext cx="3932237" cy="737886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E18-E933-4F74-B0B1-0C32599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4" y="6093931"/>
            <a:ext cx="492080" cy="365125"/>
          </a:xfrm>
        </p:spPr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E60E-AAA8-43DB-9AC0-ECDF37AC9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59" y="5867784"/>
            <a:ext cx="1623999" cy="817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0C012-802B-4DA6-BDB1-6EB74BCF6FD2}"/>
              </a:ext>
            </a:extLst>
          </p:cNvPr>
          <p:cNvCxnSpPr/>
          <p:nvPr userDrawn="1"/>
        </p:nvCxnSpPr>
        <p:spPr>
          <a:xfrm>
            <a:off x="2146149" y="6276494"/>
            <a:ext cx="83684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8F7CE2-20FE-44C2-8BD3-E9E907009395}"/>
              </a:ext>
            </a:extLst>
          </p:cNvPr>
          <p:cNvCxnSpPr/>
          <p:nvPr userDrawn="1"/>
        </p:nvCxnSpPr>
        <p:spPr>
          <a:xfrm>
            <a:off x="-173620" y="1145894"/>
            <a:ext cx="870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AEBF2-F9BA-406B-9728-37945F37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43024"/>
            <a:ext cx="3932237" cy="436628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BF26CF76-952E-4B11-8063-A104942E62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64213" y="1343025"/>
            <a:ext cx="4548187" cy="4365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954699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2665031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0433-34AA-0A4E-A5F1-B2294311B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279" y="3762946"/>
            <a:ext cx="6141962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4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1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592673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5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1113054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5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0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Subhead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22864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5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8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8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State Trauma Care Committee, 10 am 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Trauma Network, 12:30 pm EST</a:t>
            </a:r>
          </a:p>
        </p:txBody>
      </p:sp>
    </p:spTree>
    <p:extLst>
      <p:ext uri="{BB962C8B-B14F-4D97-AF65-F5344CB8AC3E}">
        <p14:creationId xmlns:p14="http://schemas.microsoft.com/office/powerpoint/2010/main" val="22251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7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0" r:id="rId4"/>
    <p:sldLayoutId id="2147483660" r:id="rId5"/>
    <p:sldLayoutId id="2147483661" r:id="rId6"/>
    <p:sldLayoutId id="2147483652" r:id="rId7"/>
    <p:sldLayoutId id="2147483662" r:id="rId8"/>
    <p:sldLayoutId id="2147483654" r:id="rId9"/>
    <p:sldLayoutId id="2147483663" r:id="rId10"/>
    <p:sldLayoutId id="2147483665" r:id="rId11"/>
    <p:sldLayoutId id="2147483666" r:id="rId12"/>
    <p:sldLayoutId id="21474837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23018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30238" indent="-223838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1757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DA841-D908-4014-B8B8-071AD53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190257"/>
            <a:ext cx="105156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D6A1B-B4B4-43A4-843B-763544B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02" y="14817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First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5096-9355-44D7-AA94-FD233AAD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900" y="6173786"/>
            <a:ext cx="4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0FD8C-CF58-4261-8DA2-8658445BAF45}"/>
              </a:ext>
            </a:extLst>
          </p:cNvPr>
          <p:cNvCxnSpPr/>
          <p:nvPr userDrawn="1"/>
        </p:nvCxnSpPr>
        <p:spPr>
          <a:xfrm>
            <a:off x="-167425" y="1133341"/>
            <a:ext cx="7907628" cy="0"/>
          </a:xfrm>
          <a:prstGeom prst="line">
            <a:avLst/>
          </a:prstGeom>
          <a:ln w="381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291CB8-689A-4972-9ADA-ED52E1EE06A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433" y="5947639"/>
            <a:ext cx="1623999" cy="81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71BFE-7ACD-46B8-BDF1-F092B7ACEEA8}"/>
              </a:ext>
            </a:extLst>
          </p:cNvPr>
          <p:cNvCxnSpPr/>
          <p:nvPr userDrawn="1"/>
        </p:nvCxnSpPr>
        <p:spPr>
          <a:xfrm>
            <a:off x="2060620" y="6356349"/>
            <a:ext cx="8847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349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3" indent="-334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8600"/>
            <a:ext cx="186556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8600"/>
            <a:ext cx="186556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DA841-D908-4014-B8B8-071AD53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190257"/>
            <a:ext cx="105156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D6A1B-B4B4-43A4-843B-763544B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02" y="14817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First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5096-9355-44D7-AA94-FD233AAD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900" y="6173786"/>
            <a:ext cx="4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0FD8C-CF58-4261-8DA2-8658445BAF45}"/>
              </a:ext>
            </a:extLst>
          </p:cNvPr>
          <p:cNvCxnSpPr/>
          <p:nvPr userDrawn="1"/>
        </p:nvCxnSpPr>
        <p:spPr>
          <a:xfrm>
            <a:off x="-167425" y="1133341"/>
            <a:ext cx="7907628" cy="0"/>
          </a:xfrm>
          <a:prstGeom prst="line">
            <a:avLst/>
          </a:prstGeom>
          <a:ln w="381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291CB8-689A-4972-9ADA-ED52E1EE06A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433" y="5947639"/>
            <a:ext cx="1623999" cy="81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71BFE-7ACD-46B8-BDF1-F092B7ACEEA8}"/>
              </a:ext>
            </a:extLst>
          </p:cNvPr>
          <p:cNvCxnSpPr/>
          <p:nvPr userDrawn="1"/>
        </p:nvCxnSpPr>
        <p:spPr>
          <a:xfrm>
            <a:off x="2060620" y="6356349"/>
            <a:ext cx="8847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349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3" indent="-334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23018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30238" indent="-223838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1757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08/18/2023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314597"/>
            <a:ext cx="6141961" cy="3083921"/>
          </a:xfrm>
        </p:spPr>
        <p:txBody>
          <a:bodyPr/>
          <a:lstStyle/>
          <a:p>
            <a:r>
              <a:rPr lang="en-US" dirty="0"/>
              <a:t>Injury prevention advisory council (IPAC) &amp; Indiana violent death reporting system (INVDRS) Meeting</a:t>
            </a:r>
          </a:p>
        </p:txBody>
      </p:sp>
    </p:spTree>
    <p:extLst>
      <p:ext uri="{BB962C8B-B14F-4D97-AF65-F5344CB8AC3E}">
        <p14:creationId xmlns:p14="http://schemas.microsoft.com/office/powerpoint/2010/main" val="105257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51BE-9B46-40B5-918D-2E0DCDD3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Age-Adjusted Suicide Mortality Rate by 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9E01-D2AF-42F2-AB93-F066D88CF2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880" y="1122134"/>
            <a:ext cx="10426700" cy="4362450"/>
          </a:xfrm>
        </p:spPr>
        <p:txBody>
          <a:bodyPr>
            <a:normAutofit/>
          </a:bodyPr>
          <a:lstStyle/>
          <a:p>
            <a:r>
              <a:rPr lang="en-US" sz="1000" dirty="0"/>
              <a:t>CDC WISQARS (2023)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6D6E-B112-41A6-830B-AA004A0BE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9C2981-5AED-0D6D-9D96-7DF878760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37873"/>
              </p:ext>
            </p:extLst>
          </p:nvPr>
        </p:nvGraphicFramePr>
        <p:xfrm>
          <a:off x="1775638" y="1373416"/>
          <a:ext cx="8888818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9839A6-8ACC-4839-5BCA-2B2FC149551E}"/>
              </a:ext>
            </a:extLst>
          </p:cNvPr>
          <p:cNvSpPr txBox="1"/>
          <p:nvPr/>
        </p:nvSpPr>
        <p:spPr>
          <a:xfrm>
            <a:off x="260499" y="2381146"/>
            <a:ext cx="170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Indiana, Males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ADFF3-1DDC-D21E-C989-337AB27C9FA6}"/>
              </a:ext>
            </a:extLst>
          </p:cNvPr>
          <p:cNvSpPr txBox="1"/>
          <p:nvPr/>
        </p:nvSpPr>
        <p:spPr>
          <a:xfrm>
            <a:off x="74431" y="4330449"/>
            <a:ext cx="197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Indiana, Females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43A14-0663-EFFF-3AAB-A01050FDDE13}"/>
              </a:ext>
            </a:extLst>
          </p:cNvPr>
          <p:cNvSpPr txBox="1"/>
          <p:nvPr/>
        </p:nvSpPr>
        <p:spPr>
          <a:xfrm>
            <a:off x="712381" y="2631601"/>
            <a:ext cx="12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US, Males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BF052-B585-C1E7-0894-B4F001751074}"/>
              </a:ext>
            </a:extLst>
          </p:cNvPr>
          <p:cNvSpPr txBox="1"/>
          <p:nvPr/>
        </p:nvSpPr>
        <p:spPr>
          <a:xfrm>
            <a:off x="521944" y="4606731"/>
            <a:ext cx="160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US, Females</a:t>
            </a:r>
          </a:p>
        </p:txBody>
      </p:sp>
    </p:spTree>
    <p:extLst>
      <p:ext uri="{BB962C8B-B14F-4D97-AF65-F5344CB8AC3E}">
        <p14:creationId xmlns:p14="http://schemas.microsoft.com/office/powerpoint/2010/main" val="168666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51BE-9B46-40B5-918D-2E0DCDD3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1233176" cy="756565"/>
          </a:xfrm>
        </p:spPr>
        <p:txBody>
          <a:bodyPr>
            <a:noAutofit/>
          </a:bodyPr>
          <a:lstStyle/>
          <a:p>
            <a:r>
              <a:rPr lang="en-US" sz="3400" dirty="0"/>
              <a:t>Indiana Age-Adjusted Suicide Mortality Rate by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9E01-D2AF-42F2-AB93-F066D88CF2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880" y="1122134"/>
            <a:ext cx="10426700" cy="4362450"/>
          </a:xfrm>
        </p:spPr>
        <p:txBody>
          <a:bodyPr>
            <a:normAutofit/>
          </a:bodyPr>
          <a:lstStyle/>
          <a:p>
            <a:r>
              <a:rPr lang="en-US" sz="1000" dirty="0"/>
              <a:t>CDC WISQARS (2023)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6D6E-B112-41A6-830B-AA004A0BE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839A6-8ACC-4839-5BCA-2B2FC149551E}"/>
              </a:ext>
            </a:extLst>
          </p:cNvPr>
          <p:cNvSpPr txBox="1"/>
          <p:nvPr/>
        </p:nvSpPr>
        <p:spPr>
          <a:xfrm>
            <a:off x="2021755" y="2285133"/>
            <a:ext cx="94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White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ADFF3-1DDC-D21E-C989-337AB27C9FA6}"/>
              </a:ext>
            </a:extLst>
          </p:cNvPr>
          <p:cNvSpPr txBox="1"/>
          <p:nvPr/>
        </p:nvSpPr>
        <p:spPr>
          <a:xfrm>
            <a:off x="276397" y="4139958"/>
            <a:ext cx="285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" pitchFamily="2" charset="0"/>
              </a:rPr>
              <a:t>Asian/HI Native/Pacific Islander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43A14-0663-EFFF-3AAB-A01050FDDE13}"/>
              </a:ext>
            </a:extLst>
          </p:cNvPr>
          <p:cNvSpPr txBox="1"/>
          <p:nvPr/>
        </p:nvSpPr>
        <p:spPr>
          <a:xfrm>
            <a:off x="276397" y="3058630"/>
            <a:ext cx="277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" pitchFamily="2" charset="0"/>
              </a:rPr>
              <a:t>American Indian/Alaska Native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BF052-B585-C1E7-0894-B4F001751074}"/>
              </a:ext>
            </a:extLst>
          </p:cNvPr>
          <p:cNvSpPr txBox="1"/>
          <p:nvPr/>
        </p:nvSpPr>
        <p:spPr>
          <a:xfrm>
            <a:off x="2244590" y="4350293"/>
            <a:ext cx="160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pitchFamily="2" charset="0"/>
              </a:rPr>
              <a:t>Black</a:t>
            </a:r>
            <a:endParaRPr lang="en-US" sz="1800" dirty="0">
              <a:latin typeface="Raleway" pitchFamily="2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B3E621-A6FB-8D42-FED5-8BBFA238A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080445"/>
              </p:ext>
            </p:extLst>
          </p:nvPr>
        </p:nvGraphicFramePr>
        <p:xfrm>
          <a:off x="2623643" y="1477925"/>
          <a:ext cx="9046413" cy="455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0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51BE-9B46-40B5-918D-2E0DCDD3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9E01-D2AF-42F2-AB93-F066D88CF2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 we, in Indiana, do well when it comes to the topics from today?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can / where can we improve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6D6E-B112-41A6-830B-AA004A0BE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2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51BE-9B46-40B5-918D-2E0DCDD3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Part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9E01-D2AF-42F2-AB93-F066D88CF2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comment your email in the chat if you would like to receive access to the IPAC/INVDRS SharePoint folder.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Sign-ups for Q4 2023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6D6E-B112-41A6-830B-AA004A0BE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76D03C-B151-7A46-A3B6-CC1A72AD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365126"/>
            <a:ext cx="4717010" cy="756565"/>
          </a:xfrm>
        </p:spPr>
        <p:txBody>
          <a:bodyPr>
            <a:normAutofit fontScale="90000"/>
          </a:bodyPr>
          <a:lstStyle/>
          <a:p>
            <a:r>
              <a:rPr lang="en-US" dirty="0"/>
              <a:t>2023 Meeting Dates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F508FA-DFC0-FD44-A552-07B5353CA0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BCC47-829A-AA49-8920-DC1FB282201A}"/>
              </a:ext>
            </a:extLst>
          </p:cNvPr>
          <p:cNvCxnSpPr>
            <a:cxnSpLocks/>
          </p:cNvCxnSpPr>
          <p:nvPr/>
        </p:nvCxnSpPr>
        <p:spPr>
          <a:xfrm>
            <a:off x="-13855" y="1121691"/>
            <a:ext cx="41702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3C12D7-0E71-4CD9-9167-F85466D06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60582"/>
              </p:ext>
            </p:extLst>
          </p:nvPr>
        </p:nvGraphicFramePr>
        <p:xfrm>
          <a:off x="4156364" y="2020759"/>
          <a:ext cx="4263241" cy="20726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263241">
                  <a:extLst>
                    <a:ext uri="{9D8B030D-6E8A-4147-A177-3AD203B41FA5}">
                      <a16:colId xmlns:a16="http://schemas.microsoft.com/office/drawing/2014/main" val="2924804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trike="sngStrike" dirty="0">
                          <a:latin typeface="Raleway" pitchFamily="2" charset="0"/>
                        </a:rPr>
                        <a:t>February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7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trike="sngStrike" dirty="0">
                          <a:latin typeface="Raleway" pitchFamily="2" charset="0"/>
                        </a:rPr>
                        <a:t>May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61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trike="sngStrike" dirty="0">
                          <a:latin typeface="Raleway" pitchFamily="2" charset="0"/>
                        </a:rPr>
                        <a:t>August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9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Raleway" pitchFamily="2" charset="0"/>
                        </a:rPr>
                        <a:t>November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8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2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76D03C-B151-7A46-A3B6-CC1A72AD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F508FA-DFC0-FD44-A552-07B5353CA0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BCC47-829A-AA49-8920-DC1FB282201A}"/>
              </a:ext>
            </a:extLst>
          </p:cNvPr>
          <p:cNvCxnSpPr>
            <a:cxnSpLocks/>
          </p:cNvCxnSpPr>
          <p:nvPr/>
        </p:nvCxnSpPr>
        <p:spPr>
          <a:xfrm>
            <a:off x="-13855" y="1121691"/>
            <a:ext cx="41702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6FBA00-A736-42D5-B989-DA7DD8F17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49292"/>
              </p:ext>
            </p:extLst>
          </p:nvPr>
        </p:nvGraphicFramePr>
        <p:xfrm>
          <a:off x="1827189" y="1878256"/>
          <a:ext cx="8537622" cy="1376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5874">
                  <a:extLst>
                    <a:ext uri="{9D8B030D-6E8A-4147-A177-3AD203B41FA5}">
                      <a16:colId xmlns:a16="http://schemas.microsoft.com/office/drawing/2014/main" val="811126322"/>
                    </a:ext>
                  </a:extLst>
                </a:gridCol>
                <a:gridCol w="1784765">
                  <a:extLst>
                    <a:ext uri="{9D8B030D-6E8A-4147-A177-3AD203B41FA5}">
                      <a16:colId xmlns:a16="http://schemas.microsoft.com/office/drawing/2014/main" val="42616584"/>
                    </a:ext>
                  </a:extLst>
                </a:gridCol>
                <a:gridCol w="3906983">
                  <a:extLst>
                    <a:ext uri="{9D8B030D-6E8A-4147-A177-3AD203B41FA5}">
                      <a16:colId xmlns:a16="http://schemas.microsoft.com/office/drawing/2014/main" val="3560621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07373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Morgan Sprecher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aleway" pitchFamily="2" charset="0"/>
                        </a:rPr>
                        <a:t>317-234-9825</a:t>
                      </a:r>
                      <a:endParaRPr lang="en-US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msprecher@health.in.gov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39249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Caryn Burton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317-917-3685 ext. 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cburton@icadvinc.org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7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0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77764-787F-814D-A94D-D1FAF020EF75}"/>
              </a:ext>
            </a:extLst>
          </p:cNvPr>
          <p:cNvSpPr txBox="1"/>
          <p:nvPr/>
        </p:nvSpPr>
        <p:spPr>
          <a:xfrm>
            <a:off x="556527" y="1460102"/>
            <a:ext cx="641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To develop, implement and provide oversight of a statewide comprehensive trauma care system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Prevents injuries.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Saves lives.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Improves the care and outcomes of trauma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945A2-54D7-144D-97BF-4E8CF253DB0C}"/>
              </a:ext>
            </a:extLst>
          </p:cNvPr>
          <p:cNvSpPr txBox="1"/>
          <p:nvPr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E3FDA-83E6-9A4E-A230-29B26D43FB7A}"/>
              </a:ext>
            </a:extLst>
          </p:cNvPr>
          <p:cNvSpPr txBox="1"/>
          <p:nvPr/>
        </p:nvSpPr>
        <p:spPr>
          <a:xfrm>
            <a:off x="460890" y="5534653"/>
            <a:ext cx="641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 injuries in Indiana.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D67E-97EA-DB4B-AC50-7A11FCAFFA6C}"/>
              </a:ext>
            </a:extLst>
          </p:cNvPr>
          <p:cNvSpPr txBox="1"/>
          <p:nvPr/>
        </p:nvSpPr>
        <p:spPr>
          <a:xfrm>
            <a:off x="460891" y="5167065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</p:spTree>
    <p:extLst>
      <p:ext uri="{BB962C8B-B14F-4D97-AF65-F5344CB8AC3E}">
        <p14:creationId xmlns:p14="http://schemas.microsoft.com/office/powerpoint/2010/main" val="30774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and Introductions (in chat)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Organization/ Association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Current Projects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Upcoming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79" y="1472456"/>
            <a:ext cx="11237669" cy="4767705"/>
          </a:xfrm>
        </p:spPr>
        <p:txBody>
          <a:bodyPr>
            <a:normAutofit/>
          </a:bodyPr>
          <a:lstStyle/>
          <a:p>
            <a:pPr marL="687388" lvl="1" indent="-457200"/>
            <a:r>
              <a:rPr lang="en-US" sz="3000" dirty="0"/>
              <a:t>Midwest Injury Prevention Alliance (MIPA) Conference</a:t>
            </a:r>
          </a:p>
          <a:p>
            <a:pPr lvl="2" indent="0">
              <a:buNone/>
            </a:pPr>
            <a:endParaRPr lang="en-US" sz="2200" dirty="0">
              <a:highlight>
                <a:srgbClr val="00FF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17568-A982-D487-D0AE-A02B5954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03" y="2098519"/>
            <a:ext cx="5736547" cy="40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0E15-BA9C-7C40-9A86-0ED81BFB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C60C-934D-E548-A1A8-C2F9FB46B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3"/>
            <a:ext cx="5181600" cy="4556181"/>
          </a:xfrm>
        </p:spPr>
        <p:txBody>
          <a:bodyPr>
            <a:normAutofit/>
          </a:bodyPr>
          <a:lstStyle/>
          <a:p>
            <a:r>
              <a:rPr lang="en-US" sz="2400" b="1" dirty="0"/>
              <a:t>August</a:t>
            </a:r>
          </a:p>
          <a:p>
            <a:r>
              <a:rPr lang="en-US" sz="2000" dirty="0"/>
              <a:t>Children Eye &amp; Health Safety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31</a:t>
            </a:r>
            <a:r>
              <a:rPr lang="en-US" sz="2000" baseline="30000" dirty="0"/>
              <a:t>st</a:t>
            </a:r>
            <a:r>
              <a:rPr lang="en-US" sz="2000" dirty="0"/>
              <a:t> : International Overdose Awareness Day</a:t>
            </a:r>
          </a:p>
          <a:p>
            <a:endParaRPr lang="en-US" sz="2400" b="1" dirty="0"/>
          </a:p>
          <a:p>
            <a:r>
              <a:rPr lang="en-US" sz="2400" b="1" dirty="0"/>
              <a:t>September</a:t>
            </a:r>
          </a:p>
          <a:p>
            <a:r>
              <a:rPr lang="en-US" sz="2000" dirty="0"/>
              <a:t>Suicide Prevention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</a:t>
            </a:r>
            <a:r>
              <a:rPr lang="en-US" sz="2000" baseline="30000" dirty="0"/>
              <a:t>th</a:t>
            </a:r>
            <a:r>
              <a:rPr lang="en-US" sz="2000" dirty="0"/>
              <a:t> – 16</a:t>
            </a:r>
            <a:r>
              <a:rPr lang="en-US" sz="2000" baseline="30000" dirty="0"/>
              <a:t>th</a:t>
            </a:r>
            <a:r>
              <a:rPr lang="en-US" sz="2000" dirty="0"/>
              <a:t> : Suicide Prevention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17</a:t>
            </a:r>
            <a:r>
              <a:rPr lang="en-US" sz="2000" baseline="30000" dirty="0"/>
              <a:t>th</a:t>
            </a:r>
            <a:r>
              <a:rPr lang="en-US" sz="2000" dirty="0"/>
              <a:t> – 23</a:t>
            </a:r>
            <a:r>
              <a:rPr lang="en-US" sz="2000" baseline="30000" dirty="0"/>
              <a:t>rd</a:t>
            </a:r>
            <a:r>
              <a:rPr lang="en-US" sz="2000" dirty="0"/>
              <a:t> : Falls Prevention Week </a:t>
            </a:r>
          </a:p>
          <a:p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F12A-6534-C547-8C1A-9A408709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656182" cy="4556181"/>
          </a:xfrm>
        </p:spPr>
        <p:txBody>
          <a:bodyPr>
            <a:normAutofit/>
          </a:bodyPr>
          <a:lstStyle/>
          <a:p>
            <a:r>
              <a:rPr lang="en-US" sz="2400" b="1" dirty="0"/>
              <a:t>October</a:t>
            </a:r>
          </a:p>
          <a:p>
            <a:r>
              <a:rPr lang="en-US" sz="2000" dirty="0"/>
              <a:t>Domestic Violence Awareness Month</a:t>
            </a:r>
          </a:p>
          <a:p>
            <a:r>
              <a:rPr lang="en-US" sz="2000" dirty="0"/>
              <a:t>Eye Injury Prevention Month</a:t>
            </a:r>
          </a:p>
          <a:p>
            <a:r>
              <a:rPr lang="en-US" sz="2000" dirty="0"/>
              <a:t>National Bullying Prevention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– 7</a:t>
            </a:r>
            <a:r>
              <a:rPr lang="en-US" sz="2000" baseline="30000" dirty="0"/>
              <a:t>th</a:t>
            </a:r>
            <a:r>
              <a:rPr lang="en-US" sz="2000" dirty="0"/>
              <a:t> : Mental Illness Awareness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6</a:t>
            </a:r>
            <a:r>
              <a:rPr lang="en-US" sz="2000" baseline="30000" dirty="0"/>
              <a:t>th</a:t>
            </a:r>
            <a:r>
              <a:rPr lang="en-US" sz="2000" dirty="0"/>
              <a:t> : National Depression Screening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28</a:t>
            </a:r>
            <a:r>
              <a:rPr lang="en-US" sz="2000" baseline="30000" dirty="0"/>
              <a:t>th</a:t>
            </a:r>
            <a:r>
              <a:rPr lang="en-US" sz="2000" dirty="0"/>
              <a:t> : National Prescription Drug Take Back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27096-5235-F141-8761-E1FD9EDD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279" y="1169237"/>
            <a:ext cx="6141961" cy="2086725"/>
          </a:xfrm>
        </p:spPr>
        <p:txBody>
          <a:bodyPr/>
          <a:lstStyle/>
          <a:p>
            <a:r>
              <a:rPr lang="en-US" dirty="0"/>
              <a:t>intentional Injury Presentation:</a:t>
            </a:r>
            <a:br>
              <a:rPr lang="en-US" dirty="0">
                <a:highlight>
                  <a:srgbClr val="00FFFF"/>
                </a:highlight>
              </a:rPr>
            </a:br>
            <a:r>
              <a:rPr lang="en-US" dirty="0"/>
              <a:t>Strangulation press release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3D0510FB-7A00-7BE9-63B6-F01FE1F886D1}"/>
              </a:ext>
            </a:extLst>
          </p:cNvPr>
          <p:cNvSpPr txBox="1">
            <a:spLocks/>
          </p:cNvSpPr>
          <p:nvPr/>
        </p:nvSpPr>
        <p:spPr>
          <a:xfrm>
            <a:off x="5430279" y="4342240"/>
            <a:ext cx="6141962" cy="12352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baseline="0">
                <a:solidFill>
                  <a:schemeClr val="bg1"/>
                </a:solidFill>
                <a:latin typeface="Raleway Light" panose="020B0403030101060003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System Font Regular"/>
              <a:buNone/>
              <a:tabLst/>
              <a:defRPr sz="18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/>
              <a:defRPr sz="16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Caryn Burton, 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cap="none" dirty="0">
                <a:solidFill>
                  <a:srgbClr val="FFFFFF"/>
                </a:solidFill>
                <a:latin typeface="Raleway Light" pitchFamily="2" charset="0"/>
              </a:rPr>
              <a:t>Homicide Reduction Strategies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Indiana Coalition Against Domestic Violence</a:t>
            </a:r>
          </a:p>
        </p:txBody>
      </p:sp>
    </p:spTree>
    <p:extLst>
      <p:ext uri="{BB962C8B-B14F-4D97-AF65-F5344CB8AC3E}">
        <p14:creationId xmlns:p14="http://schemas.microsoft.com/office/powerpoint/2010/main" val="293774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9" y="4613580"/>
            <a:ext cx="5854248" cy="1106970"/>
          </a:xfrm>
        </p:spPr>
        <p:txBody>
          <a:bodyPr/>
          <a:lstStyle/>
          <a:p>
            <a:r>
              <a:rPr lang="en-US" dirty="0"/>
              <a:t>Morgan Sprecher, MPH</a:t>
            </a:r>
          </a:p>
          <a:p>
            <a:r>
              <a:rPr lang="en-US" sz="2000" dirty="0"/>
              <a:t>Indiana Violent Death Reporting System (INVDRS) Epidemiologist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927329"/>
            <a:ext cx="6141961" cy="2086725"/>
          </a:xfrm>
        </p:spPr>
        <p:txBody>
          <a:bodyPr/>
          <a:lstStyle/>
          <a:p>
            <a:r>
              <a:rPr lang="en-US" dirty="0"/>
              <a:t>intentional injury presentation: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SUICIDE IN A DECADE</a:t>
            </a:r>
          </a:p>
        </p:txBody>
      </p:sp>
    </p:spTree>
    <p:extLst>
      <p:ext uri="{BB962C8B-B14F-4D97-AF65-F5344CB8AC3E}">
        <p14:creationId xmlns:p14="http://schemas.microsoft.com/office/powerpoint/2010/main" val="341126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51BE-9B46-40B5-918D-2E0DCDD3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Age-Adjusted Suicide Mortality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9E01-D2AF-42F2-AB93-F066D88CF2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880" y="1122134"/>
            <a:ext cx="10426700" cy="4362450"/>
          </a:xfrm>
        </p:spPr>
        <p:txBody>
          <a:bodyPr>
            <a:normAutofit/>
          </a:bodyPr>
          <a:lstStyle/>
          <a:p>
            <a:r>
              <a:rPr lang="en-US" sz="1000" dirty="0"/>
              <a:t>CDC WISQARS (2023)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6D6E-B112-41A6-830B-AA004A0BE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0D109F-A142-B482-70C9-C78948C7F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59654"/>
              </p:ext>
            </p:extLst>
          </p:nvPr>
        </p:nvGraphicFramePr>
        <p:xfrm>
          <a:off x="2083981" y="1373416"/>
          <a:ext cx="7889359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4CEB38-34A9-80BF-B46B-4C9AFB6A55F9}"/>
              </a:ext>
            </a:extLst>
          </p:cNvPr>
          <p:cNvSpPr txBox="1"/>
          <p:nvPr/>
        </p:nvSpPr>
        <p:spPr>
          <a:xfrm>
            <a:off x="1548484" y="3185309"/>
            <a:ext cx="107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Indiana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CE235-9D95-9A51-328E-05D6CAC3945D}"/>
              </a:ext>
            </a:extLst>
          </p:cNvPr>
          <p:cNvSpPr txBox="1"/>
          <p:nvPr/>
        </p:nvSpPr>
        <p:spPr>
          <a:xfrm>
            <a:off x="1859322" y="3436591"/>
            <a:ext cx="6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itchFamily="2" charset="0"/>
              </a:rPr>
              <a:t>U.S.</a:t>
            </a:r>
          </a:p>
        </p:txBody>
      </p:sp>
    </p:spTree>
    <p:extLst>
      <p:ext uri="{BB962C8B-B14F-4D97-AF65-F5344CB8AC3E}">
        <p14:creationId xmlns:p14="http://schemas.microsoft.com/office/powerpoint/2010/main" val="317922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51BE-9B46-40B5-918D-2E0DCDD3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Suicide Mortality Rate by Age Group (2011-2021)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9E01-D2AF-42F2-AB93-F066D88CF2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880" y="1122134"/>
            <a:ext cx="10426700" cy="4362450"/>
          </a:xfrm>
        </p:spPr>
        <p:txBody>
          <a:bodyPr>
            <a:normAutofit/>
          </a:bodyPr>
          <a:lstStyle/>
          <a:p>
            <a:r>
              <a:rPr lang="en-US" sz="1000" dirty="0"/>
              <a:t>CDC WISQARS (2023)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6D6E-B112-41A6-830B-AA004A0BE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B41333-D82D-B810-40FB-A6F55C32B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478861"/>
              </p:ext>
            </p:extLst>
          </p:nvPr>
        </p:nvGraphicFramePr>
        <p:xfrm>
          <a:off x="287080" y="1509823"/>
          <a:ext cx="1146804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21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2020" id="{CE916ABE-72E1-4979-A0A4-6C6722310EC9}" vid="{F128A3C4-317E-4A4F-99A7-61C6F6EB348D}"/>
    </a:ext>
  </a:extLst>
</a:theme>
</file>

<file path=ppt/theme/theme2.xml><?xml version="1.0" encoding="utf-8"?>
<a:theme xmlns:a="http://schemas.openxmlformats.org/drawingml/2006/main" name="NCEH_ATSDR_combined">
  <a:themeElements>
    <a:clrScheme name="Custom 9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243E8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DC94E7C-17D2-40C2-A065-3E73D93FF96A}" vid="{9B010493-CB13-4F25-9398-F945487BCB6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Custom 2">
      <a:dk1>
        <a:srgbClr val="243E8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2021" id="{1E9FE7A0-6DC4-4B55-A3B3-CC9B5A5379ED}" vid="{BA0F4110-4EF9-48CC-BF94-C783594747A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441F067A7BC43AC5A09448D64ABD3" ma:contentTypeVersion="8" ma:contentTypeDescription="Create a new document." ma:contentTypeScope="" ma:versionID="3dfa05a6c74bc69383eb9cdb9a7650ff">
  <xsd:schema xmlns:xsd="http://www.w3.org/2001/XMLSchema" xmlns:xs="http://www.w3.org/2001/XMLSchema" xmlns:p="http://schemas.microsoft.com/office/2006/metadata/properties" xmlns:ns2="422c63fa-afd0-48ed-a87e-d2814ec6678c" targetNamespace="http://schemas.microsoft.com/office/2006/metadata/properties" ma:root="true" ma:fieldsID="1776089f8432b372a35f90765c71d64f" ns2:_="">
    <xsd:import namespace="422c63fa-afd0-48ed-a87e-d2814ec66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c63fa-afd0-48ed-a87e-d2814ec66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6DD013-A7CB-47C1-9EE3-0C79690DFB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953A2-5133-4DA4-8B6E-3D7A10798D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8BC25D-C52E-4ECD-829B-F8D02B29C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c63fa-afd0-48ed-a87e-d2814ec66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PowerPoint2020</Template>
  <TotalTime>15883</TotalTime>
  <Words>432</Words>
  <Application>Microsoft Office PowerPoint</Application>
  <PresentationFormat>Widescreen</PresentationFormat>
  <Paragraphs>133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Myriad Web Pro</vt:lpstr>
      <vt:lpstr>News Gothic MT</vt:lpstr>
      <vt:lpstr>Raleway</vt:lpstr>
      <vt:lpstr>Raleway Light</vt:lpstr>
      <vt:lpstr>Raleway SemiBold</vt:lpstr>
      <vt:lpstr>Segoe UI</vt:lpstr>
      <vt:lpstr>System Font Regular</vt:lpstr>
      <vt:lpstr>Wingdings</vt:lpstr>
      <vt:lpstr>Office Theme</vt:lpstr>
      <vt:lpstr>NCEH_ATSDR_combined</vt:lpstr>
      <vt:lpstr>1_Office Theme</vt:lpstr>
      <vt:lpstr>Custom Design</vt:lpstr>
      <vt:lpstr>1_Custom Design</vt:lpstr>
      <vt:lpstr>3_Office Theme</vt:lpstr>
      <vt:lpstr>2_Office Theme</vt:lpstr>
      <vt:lpstr>Injury prevention advisory council (IPAC) &amp; Indiana violent death reporting system (INVDRS) Meeting</vt:lpstr>
      <vt:lpstr>PowerPoint Presentation</vt:lpstr>
      <vt:lpstr>Round Robin and Introductions (in chat)</vt:lpstr>
      <vt:lpstr>Program Updates</vt:lpstr>
      <vt:lpstr>Upcoming Events</vt:lpstr>
      <vt:lpstr>intentional Injury Presentation: Strangulation press release</vt:lpstr>
      <vt:lpstr>intentional injury presentation:  SUICIDE IN A DECADE</vt:lpstr>
      <vt:lpstr>Age-Adjusted Suicide Mortality Rate</vt:lpstr>
      <vt:lpstr>Suicide Mortality Rate by Age Group (2011-2021)</vt:lpstr>
      <vt:lpstr>Age-Adjusted Suicide Mortality Rate by Sex</vt:lpstr>
      <vt:lpstr>Indiana Age-Adjusted Suicide Mortality Rate by Race</vt:lpstr>
      <vt:lpstr>Discussion </vt:lpstr>
      <vt:lpstr>Discussion – Part II </vt:lpstr>
      <vt:lpstr>2023 Meeting Dates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Injury prevention advisory council (IPAC) &amp; Indiana violent death reporting system (INVDRS) Meeting</dc:title>
  <dc:creator>Sprecher, Morgan</dc:creator>
  <cp:lastModifiedBy>Sprecher, Morgan</cp:lastModifiedBy>
  <cp:revision>273</cp:revision>
  <dcterms:created xsi:type="dcterms:W3CDTF">2020-09-14T15:22:06Z</dcterms:created>
  <dcterms:modified xsi:type="dcterms:W3CDTF">2023-08-15T15:09:58Z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0x010100E60441F067A7BC43AC5A09448D64ABD3</vt:lpwstr>
  </property>
</Properties>
</file>