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78" r:id="rId3"/>
    <p:sldId id="267" r:id="rId4"/>
    <p:sldId id="266" r:id="rId5"/>
    <p:sldId id="265" r:id="rId6"/>
    <p:sldId id="264" r:id="rId7"/>
    <p:sldId id="268" r:id="rId8"/>
    <p:sldId id="260" r:id="rId9"/>
    <p:sldId id="261" r:id="rId10"/>
    <p:sldId id="258" r:id="rId11"/>
    <p:sldId id="259" r:id="rId12"/>
    <p:sldId id="262" r:id="rId13"/>
    <p:sldId id="269" r:id="rId14"/>
    <p:sldId id="271" r:id="rId15"/>
    <p:sldId id="272" r:id="rId16"/>
    <p:sldId id="273" r:id="rId17"/>
    <p:sldId id="274" r:id="rId18"/>
    <p:sldId id="275" r:id="rId19"/>
    <p:sldId id="277" r:id="rId20"/>
    <p:sldId id="276" r:id="rId21"/>
    <p:sldId id="2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9ED5"/>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3" autoAdjust="0"/>
    <p:restoredTop sz="94710" autoAdjust="0"/>
  </p:normalViewPr>
  <p:slideViewPr>
    <p:cSldViewPr snapToGrid="0">
      <p:cViewPr varScale="1">
        <p:scale>
          <a:sx n="106" d="100"/>
          <a:sy n="106" d="100"/>
        </p:scale>
        <p:origin x="714" y="120"/>
      </p:cViewPr>
      <p:guideLst/>
    </p:cSldViewPr>
  </p:slideViewPr>
  <p:outlineViewPr>
    <p:cViewPr>
      <p:scale>
        <a:sx n="33" d="100"/>
        <a:sy n="33" d="100"/>
      </p:scale>
      <p:origin x="0" y="-821"/>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chevar, Matthew R" userId="c18eeff3-5a3a-4c07-bed3-975016869984" providerId="ADAL" clId="{B3CB9364-F739-4B0B-991D-D343B26F29BE}"/>
    <pc:docChg chg="modSld">
      <pc:chgData name="Kochevar, Matthew R" userId="c18eeff3-5a3a-4c07-bed3-975016869984" providerId="ADAL" clId="{B3CB9364-F739-4B0B-991D-D343B26F29BE}" dt="2025-06-13T13:48:53.534" v="1" actId="207"/>
      <pc:docMkLst>
        <pc:docMk/>
      </pc:docMkLst>
      <pc:sldChg chg="modSp mod">
        <pc:chgData name="Kochevar, Matthew R" userId="c18eeff3-5a3a-4c07-bed3-975016869984" providerId="ADAL" clId="{B3CB9364-F739-4B0B-991D-D343B26F29BE}" dt="2025-06-13T13:48:53.534" v="1" actId="207"/>
        <pc:sldMkLst>
          <pc:docMk/>
          <pc:sldMk cId="595965588" sldId="271"/>
        </pc:sldMkLst>
        <pc:spChg chg="mod">
          <ac:chgData name="Kochevar, Matthew R" userId="c18eeff3-5a3a-4c07-bed3-975016869984" providerId="ADAL" clId="{B3CB9364-F739-4B0B-991D-D343B26F29BE}" dt="2025-06-13T13:48:53.534" v="1" actId="207"/>
          <ac:spMkLst>
            <pc:docMk/>
            <pc:sldMk cId="595965588" sldId="271"/>
            <ac:spMk id="3" creationId="{3267BC01-2219-8DA3-502A-50042E2A01D8}"/>
          </ac:spMkLst>
        </pc:spChg>
      </pc:sldChg>
      <pc:sldChg chg="modSp mod">
        <pc:chgData name="Kochevar, Matthew R" userId="c18eeff3-5a3a-4c07-bed3-975016869984" providerId="ADAL" clId="{B3CB9364-F739-4B0B-991D-D343B26F29BE}" dt="2025-06-13T13:48:45.536" v="0" actId="207"/>
        <pc:sldMkLst>
          <pc:docMk/>
          <pc:sldMk cId="4153151584" sldId="277"/>
        </pc:sldMkLst>
        <pc:spChg chg="mod">
          <ac:chgData name="Kochevar, Matthew R" userId="c18eeff3-5a3a-4c07-bed3-975016869984" providerId="ADAL" clId="{B3CB9364-F739-4B0B-991D-D343B26F29BE}" dt="2025-06-13T13:48:45.536" v="0" actId="207"/>
          <ac:spMkLst>
            <pc:docMk/>
            <pc:sldMk cId="4153151584" sldId="277"/>
            <ac:spMk id="3" creationId="{0BE2CC0E-B6A6-3F59-4B6E-5CC3AEB4A1A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72053-8881-CB5E-3FBD-A56064AA53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9F319C-15ED-B6EA-7C19-E336B5E5DC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02924B-E1FE-6109-53D5-F5513A454DF5}"/>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5" name="Footer Placeholder 4">
            <a:extLst>
              <a:ext uri="{FF2B5EF4-FFF2-40B4-BE49-F238E27FC236}">
                <a16:creationId xmlns:a16="http://schemas.microsoft.com/office/drawing/2014/main" id="{9B25037F-4B2D-A024-FC4D-5392B7D5D2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0DF8CB-F0CB-85D5-4933-673934C26345}"/>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336097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22EB8-A082-EBD0-1529-3CBAAAE43C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0C3B5F-E6B7-71FB-A81E-9F11E25820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4F9992-D437-076E-5526-ACCF0526EAD2}"/>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5" name="Footer Placeholder 4">
            <a:extLst>
              <a:ext uri="{FF2B5EF4-FFF2-40B4-BE49-F238E27FC236}">
                <a16:creationId xmlns:a16="http://schemas.microsoft.com/office/drawing/2014/main" id="{12D5064B-5F8C-BADA-46F1-F87BC022EF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AFC2EE-465C-F583-E248-B9665B317593}"/>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1417804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D9637-BFDD-8D84-AF32-410039900A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1EB86B-6288-E494-6134-3111947A10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812BB0-B181-9B25-E2D5-8F8187182793}"/>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5" name="Footer Placeholder 4">
            <a:extLst>
              <a:ext uri="{FF2B5EF4-FFF2-40B4-BE49-F238E27FC236}">
                <a16:creationId xmlns:a16="http://schemas.microsoft.com/office/drawing/2014/main" id="{2C8CBC4D-2B3B-E59B-6398-44B06C0B51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5DED62-B4E3-5AD3-5778-43261E84724B}"/>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210911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18C7F-42C3-6F06-F1EF-C4EC2F0459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F8169-301E-7B12-EC52-A85222AD87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F39791-05EB-35AD-DA48-2EC0ED1041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AED569-559B-1743-1FEA-D06FCA9B039C}"/>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6" name="Footer Placeholder 5">
            <a:extLst>
              <a:ext uri="{FF2B5EF4-FFF2-40B4-BE49-F238E27FC236}">
                <a16:creationId xmlns:a16="http://schemas.microsoft.com/office/drawing/2014/main" id="{B5CA0840-2A05-6C34-3C0D-7736C7A1EB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E62BB5-9C94-2F04-2CB0-E8E12A76ADAE}"/>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2354462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FF083-0897-7A8A-AD1D-7F970B041C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21D57A-6AC4-9B4E-A926-9067B643DA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649D5C-FE64-7A66-8889-F88701A46D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E92776-832E-AFCF-8BA8-A6B081C2E8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18430D-A069-E6FC-802C-D22132F353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DA0814-AE49-4CE3-D766-975685BE2D76}"/>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8" name="Footer Placeholder 7">
            <a:extLst>
              <a:ext uri="{FF2B5EF4-FFF2-40B4-BE49-F238E27FC236}">
                <a16:creationId xmlns:a16="http://schemas.microsoft.com/office/drawing/2014/main" id="{FEA2C8AF-E7EF-54D9-0949-64B9E1E2B3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D2829C-BBCA-B150-DD71-292531C7248C}"/>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393516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51478-5CFF-967B-E3D1-B95F4A477A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8C9331-81B4-96B1-8CFC-662BDD8B7CAE}"/>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4" name="Footer Placeholder 3">
            <a:extLst>
              <a:ext uri="{FF2B5EF4-FFF2-40B4-BE49-F238E27FC236}">
                <a16:creationId xmlns:a16="http://schemas.microsoft.com/office/drawing/2014/main" id="{345B7B05-6E80-76F9-425A-7E7C71FF85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4C90A7-DF50-A0D2-FFD7-758AA89CC8A1}"/>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3942482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099D9D-737B-D6EE-9471-C8B5CD0983BF}"/>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3" name="Footer Placeholder 2">
            <a:extLst>
              <a:ext uri="{FF2B5EF4-FFF2-40B4-BE49-F238E27FC236}">
                <a16:creationId xmlns:a16="http://schemas.microsoft.com/office/drawing/2014/main" id="{6BF6C84D-082A-1E57-77C4-D2AAD6EC50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303773-7C98-13E2-D4AC-B7FBF4068873}"/>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2838883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9B54C-9E45-47AC-5C7A-974E132F63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37C627-1A7A-0F0D-C334-6776A567FD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8074EC-F798-674B-AF50-53FCE4AF7A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B24EAB-A1EA-D8BB-5944-C4E2C2F93FD1}"/>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6" name="Footer Placeholder 5">
            <a:extLst>
              <a:ext uri="{FF2B5EF4-FFF2-40B4-BE49-F238E27FC236}">
                <a16:creationId xmlns:a16="http://schemas.microsoft.com/office/drawing/2014/main" id="{9A429997-0215-0C3F-9A29-45CB83FB7B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6F0A63-19BF-C733-7DDA-FA1517F15F01}"/>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3899540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17BB-07C6-A4FE-8E2C-F900E00134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298FBE-0F7B-87E1-D07F-E584F21326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F8966C-0882-F298-26F8-0928112B86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FA6809-10F6-31BB-7388-B3733A04182E}"/>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6" name="Footer Placeholder 5">
            <a:extLst>
              <a:ext uri="{FF2B5EF4-FFF2-40B4-BE49-F238E27FC236}">
                <a16:creationId xmlns:a16="http://schemas.microsoft.com/office/drawing/2014/main" id="{C9E698E0-D18E-6DA0-C14B-DD168C601B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BE35A9-09BB-8CE8-1A05-C36C9E4D6402}"/>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376284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0B895-8A17-981C-C00F-352FBF1449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61A3B0-57EC-6637-8AD5-E5A1193B0B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F2C013-6C14-B8E2-032E-DE0E699517AD}"/>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5" name="Footer Placeholder 4">
            <a:extLst>
              <a:ext uri="{FF2B5EF4-FFF2-40B4-BE49-F238E27FC236}">
                <a16:creationId xmlns:a16="http://schemas.microsoft.com/office/drawing/2014/main" id="{C67C5DC2-F301-7BC9-25CF-509C499C80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8839C-547A-3827-21D6-B312485B89CC}"/>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289887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B03A64-4B2A-AE50-A2F4-594EAB4A61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89360B-E422-7FD0-E118-EA88DF99ED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A22754-6FD3-FB21-E929-F931E47D26EE}"/>
              </a:ext>
            </a:extLst>
          </p:cNvPr>
          <p:cNvSpPr>
            <a:spLocks noGrp="1"/>
          </p:cNvSpPr>
          <p:nvPr>
            <p:ph type="dt" sz="half" idx="10"/>
          </p:nvPr>
        </p:nvSpPr>
        <p:spPr/>
        <p:txBody>
          <a:bodyPr/>
          <a:lstStyle/>
          <a:p>
            <a:fld id="{DFE5BF5C-BDD2-42FE-8E00-C17EDCE0DBA4}" type="datetimeFigureOut">
              <a:rPr lang="en-US" smtClean="0"/>
              <a:t>6/13/2025</a:t>
            </a:fld>
            <a:endParaRPr lang="en-US"/>
          </a:p>
        </p:txBody>
      </p:sp>
      <p:sp>
        <p:nvSpPr>
          <p:cNvPr id="5" name="Footer Placeholder 4">
            <a:extLst>
              <a:ext uri="{FF2B5EF4-FFF2-40B4-BE49-F238E27FC236}">
                <a16:creationId xmlns:a16="http://schemas.microsoft.com/office/drawing/2014/main" id="{5DFD89C6-F333-0D5D-C3C7-610428E909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C571D2-BC58-E18B-95C4-6C4B52373C0C}"/>
              </a:ext>
            </a:extLst>
          </p:cNvPr>
          <p:cNvSpPr>
            <a:spLocks noGrp="1"/>
          </p:cNvSpPr>
          <p:nvPr>
            <p:ph type="sldNum" sz="quarter" idx="12"/>
          </p:nvPr>
        </p:nvSpPr>
        <p:spPr/>
        <p:txBody>
          <a:bodyPr/>
          <a:lstStyle/>
          <a:p>
            <a:fld id="{D773BD96-AE34-4D9D-A4E6-9157B9D4EEE4}" type="slidenum">
              <a:rPr lang="en-US" smtClean="0"/>
              <a:t>‹#›</a:t>
            </a:fld>
            <a:endParaRPr lang="en-US"/>
          </a:p>
        </p:txBody>
      </p:sp>
    </p:spTree>
    <p:extLst>
      <p:ext uri="{BB962C8B-B14F-4D97-AF65-F5344CB8AC3E}">
        <p14:creationId xmlns:p14="http://schemas.microsoft.com/office/powerpoint/2010/main" val="3426954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0D3CA9-BC43-1C41-BEFE-59C29AADF5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3DDA7F-3EFA-0349-D284-023D12F813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52379-A73E-9140-8C5D-0121EF31E9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E5BF5C-BDD2-42FE-8E00-C17EDCE0DBA4}" type="datetimeFigureOut">
              <a:rPr lang="en-US" smtClean="0"/>
              <a:t>6/13/2025</a:t>
            </a:fld>
            <a:endParaRPr lang="en-US"/>
          </a:p>
        </p:txBody>
      </p:sp>
      <p:sp>
        <p:nvSpPr>
          <p:cNvPr id="5" name="Footer Placeholder 4">
            <a:extLst>
              <a:ext uri="{FF2B5EF4-FFF2-40B4-BE49-F238E27FC236}">
                <a16:creationId xmlns:a16="http://schemas.microsoft.com/office/drawing/2014/main" id="{8BB383F6-D7C9-C532-56E2-76B70DB24B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2DCF408-FDB4-DE63-D66F-EC49141F43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73BD96-AE34-4D9D-A4E6-9157B9D4EEE4}" type="slidenum">
              <a:rPr lang="en-US" smtClean="0"/>
              <a:t>‹#›</a:t>
            </a:fld>
            <a:endParaRPr lang="en-US"/>
          </a:p>
        </p:txBody>
      </p:sp>
    </p:spTree>
    <p:extLst>
      <p:ext uri="{BB962C8B-B14F-4D97-AF65-F5344CB8AC3E}">
        <p14:creationId xmlns:p14="http://schemas.microsoft.com/office/powerpoint/2010/main" val="3696000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7956356" y="1890469"/>
            <a:ext cx="5860051" cy="2079143"/>
            <a:chOff x="6081624" y="1998368"/>
            <a:chExt cx="5613457" cy="782175"/>
          </a:xfrm>
          <a:solidFill>
            <a:schemeClr val="accent4"/>
          </a:solidFill>
        </p:grpSpPr>
        <p:sp>
          <p:nvSpPr>
            <p:cNvPr id="10" name="Rectangle 9">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359E68F-C37C-55DF-D3DB-C215A0AF30B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838200" y="704765"/>
            <a:ext cx="10628376" cy="5440003"/>
          </a:xfrm>
          <a:prstGeom prst="rect">
            <a:avLst/>
          </a:prstGeom>
        </p:spPr>
      </p:pic>
      <p:sp>
        <p:nvSpPr>
          <p:cNvPr id="3" name="TextBox 2">
            <a:extLst>
              <a:ext uri="{FF2B5EF4-FFF2-40B4-BE49-F238E27FC236}">
                <a16:creationId xmlns:a16="http://schemas.microsoft.com/office/drawing/2014/main" id="{1818A3B8-1EF2-2046-4F2C-CB3801D76695}"/>
              </a:ext>
            </a:extLst>
          </p:cNvPr>
          <p:cNvSpPr txBox="1"/>
          <p:nvPr/>
        </p:nvSpPr>
        <p:spPr>
          <a:xfrm>
            <a:off x="1381327" y="2620171"/>
            <a:ext cx="8725711" cy="3108543"/>
          </a:xfrm>
          <a:prstGeom prst="rect">
            <a:avLst/>
          </a:prstGeom>
          <a:noFill/>
        </p:spPr>
        <p:txBody>
          <a:bodyPr wrap="square" rtlCol="0">
            <a:spAutoFit/>
          </a:bodyPr>
          <a:lstStyle/>
          <a:p>
            <a:r>
              <a:rPr lang="en-US" sz="4400" b="1" dirty="0">
                <a:solidFill>
                  <a:schemeClr val="bg1"/>
                </a:solidFill>
              </a:rPr>
              <a:t>Changes to Indiana Election Law</a:t>
            </a:r>
          </a:p>
          <a:p>
            <a:endParaRPr lang="en-US" sz="4400" b="1" dirty="0">
              <a:solidFill>
                <a:schemeClr val="bg1"/>
              </a:solidFill>
            </a:endParaRPr>
          </a:p>
          <a:p>
            <a:r>
              <a:rPr lang="en-US" dirty="0">
                <a:solidFill>
                  <a:schemeClr val="bg1"/>
                </a:solidFill>
              </a:rPr>
              <a:t>Presented by:</a:t>
            </a:r>
          </a:p>
          <a:p>
            <a:r>
              <a:rPr lang="en-US" dirty="0">
                <a:solidFill>
                  <a:schemeClr val="bg1"/>
                </a:solidFill>
              </a:rPr>
              <a:t>Angie Nussmeyer, Co-Director</a:t>
            </a:r>
          </a:p>
          <a:p>
            <a:r>
              <a:rPr lang="en-US" dirty="0">
                <a:solidFill>
                  <a:schemeClr val="bg1"/>
                </a:solidFill>
              </a:rPr>
              <a:t>Indiana Election Division</a:t>
            </a:r>
          </a:p>
          <a:p>
            <a:endParaRPr lang="en-US" dirty="0">
              <a:solidFill>
                <a:schemeClr val="bg1"/>
              </a:solidFill>
            </a:endParaRPr>
          </a:p>
          <a:p>
            <a:r>
              <a:rPr lang="en-US" dirty="0">
                <a:solidFill>
                  <a:schemeClr val="bg1"/>
                </a:solidFill>
              </a:rPr>
              <a:t>2025 SBOA Summer Clerk’s Conference</a:t>
            </a:r>
          </a:p>
          <a:p>
            <a:r>
              <a:rPr lang="en-US" dirty="0">
                <a:solidFill>
                  <a:schemeClr val="bg1"/>
                </a:solidFill>
              </a:rPr>
              <a:t>June 17, 2025</a:t>
            </a:r>
          </a:p>
        </p:txBody>
      </p:sp>
    </p:spTree>
    <p:extLst>
      <p:ext uri="{BB962C8B-B14F-4D97-AF65-F5344CB8AC3E}">
        <p14:creationId xmlns:p14="http://schemas.microsoft.com/office/powerpoint/2010/main" val="2884081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06C6A-29CA-CB69-6CC8-044528F91723}"/>
              </a:ext>
            </a:extLst>
          </p:cNvPr>
          <p:cNvSpPr>
            <a:spLocks noGrp="1"/>
          </p:cNvSpPr>
          <p:nvPr>
            <p:ph type="title"/>
          </p:nvPr>
        </p:nvSpPr>
        <p:spPr>
          <a:xfrm>
            <a:off x="3578086" y="311978"/>
            <a:ext cx="8140149" cy="738118"/>
          </a:xfrm>
        </p:spPr>
        <p:txBody>
          <a:bodyPr/>
          <a:lstStyle/>
          <a:p>
            <a:r>
              <a:rPr lang="en-US" b="1" dirty="0"/>
              <a:t>Acronyms</a:t>
            </a:r>
          </a:p>
        </p:txBody>
      </p:sp>
      <p:sp>
        <p:nvSpPr>
          <p:cNvPr id="3" name="Content Placeholder 2">
            <a:extLst>
              <a:ext uri="{FF2B5EF4-FFF2-40B4-BE49-F238E27FC236}">
                <a16:creationId xmlns:a16="http://schemas.microsoft.com/office/drawing/2014/main" id="{02755336-635B-6084-052E-124D98F6BE2D}"/>
              </a:ext>
            </a:extLst>
          </p:cNvPr>
          <p:cNvSpPr>
            <a:spLocks noGrp="1"/>
          </p:cNvSpPr>
          <p:nvPr>
            <p:ph idx="1"/>
          </p:nvPr>
        </p:nvSpPr>
        <p:spPr>
          <a:xfrm>
            <a:off x="3578086" y="1103244"/>
            <a:ext cx="8377208" cy="5073719"/>
          </a:xfrm>
        </p:spPr>
        <p:txBody>
          <a:bodyPr>
            <a:normAutofit fontScale="55000" lnSpcReduction="20000"/>
          </a:bodyPr>
          <a:lstStyle/>
          <a:p>
            <a:r>
              <a:rPr lang="en-US" dirty="0"/>
              <a:t>ABS: absentee</a:t>
            </a:r>
          </a:p>
          <a:p>
            <a:r>
              <a:rPr lang="en-US" dirty="0"/>
              <a:t>BMV: Indiana Bureau of Motor Vehicles</a:t>
            </a:r>
          </a:p>
          <a:p>
            <a:r>
              <a:rPr lang="en-US" dirty="0"/>
              <a:t>CEB: county election board</a:t>
            </a:r>
          </a:p>
          <a:p>
            <a:r>
              <a:rPr lang="en-US" dirty="0"/>
              <a:t>DL: driver’s license</a:t>
            </a:r>
          </a:p>
          <a:p>
            <a:r>
              <a:rPr lang="en-US" dirty="0"/>
              <a:t>DRE: direct electronic voting system</a:t>
            </a:r>
          </a:p>
          <a:p>
            <a:r>
              <a:rPr lang="en-US" dirty="0"/>
              <a:t>D/R/L: Democratic, Republican, Libertarian Parties</a:t>
            </a:r>
          </a:p>
          <a:p>
            <a:r>
              <a:rPr lang="en-US" dirty="0" err="1"/>
              <a:t>ePB</a:t>
            </a:r>
            <a:r>
              <a:rPr lang="en-US" dirty="0"/>
              <a:t>: ePollbook</a:t>
            </a:r>
          </a:p>
          <a:p>
            <a:r>
              <a:rPr lang="en-US" dirty="0"/>
              <a:t>IED: Indiana Election Division</a:t>
            </a:r>
          </a:p>
          <a:p>
            <a:r>
              <a:rPr lang="en-US" dirty="0"/>
              <a:t>IGA: Indiana General Assembly</a:t>
            </a:r>
          </a:p>
          <a:p>
            <a:r>
              <a:rPr lang="en-US" dirty="0"/>
              <a:t>MOU: memorandum of understanding</a:t>
            </a:r>
          </a:p>
          <a:p>
            <a:r>
              <a:rPr lang="en-US" dirty="0"/>
              <a:t>SAMC: statewide address mailing confirmation notice</a:t>
            </a:r>
          </a:p>
          <a:p>
            <a:r>
              <a:rPr lang="en-US" dirty="0"/>
              <a:t>SOS: secretary of state</a:t>
            </a:r>
          </a:p>
          <a:p>
            <a:r>
              <a:rPr lang="en-US" dirty="0"/>
              <a:t>SVRS: statewide voter registration system</a:t>
            </a:r>
          </a:p>
          <a:p>
            <a:r>
              <a:rPr lang="en-US" dirty="0"/>
              <a:t>VLM: voter list maintenance</a:t>
            </a:r>
          </a:p>
          <a:p>
            <a:r>
              <a:rPr lang="en-US" dirty="0"/>
              <a:t>VR: voter registration</a:t>
            </a:r>
          </a:p>
          <a:p>
            <a:r>
              <a:rPr lang="en-US" dirty="0"/>
              <a:t>VVSG: voluntary voting system guidelines</a:t>
            </a:r>
          </a:p>
        </p:txBody>
      </p:sp>
      <p:pic>
        <p:nvPicPr>
          <p:cNvPr id="4" name="Picture 3">
            <a:extLst>
              <a:ext uri="{FF2B5EF4-FFF2-40B4-BE49-F238E27FC236}">
                <a16:creationId xmlns:a16="http://schemas.microsoft.com/office/drawing/2014/main" id="{42AABE5B-4CC9-2BF9-01A0-AA0FEFB30B3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3468638" cy="6193997"/>
          </a:xfrm>
          <a:prstGeom prst="rect">
            <a:avLst/>
          </a:prstGeom>
        </p:spPr>
      </p:pic>
      <p:cxnSp>
        <p:nvCxnSpPr>
          <p:cNvPr id="5" name="Straight Connector 4">
            <a:extLst>
              <a:ext uri="{FF2B5EF4-FFF2-40B4-BE49-F238E27FC236}">
                <a16:creationId xmlns:a16="http://schemas.microsoft.com/office/drawing/2014/main" id="{130D5678-CDBA-92AE-C282-502EC0C48D92}"/>
              </a:ext>
            </a:extLst>
          </p:cNvPr>
          <p:cNvCxnSpPr/>
          <p:nvPr/>
        </p:nvCxnSpPr>
        <p:spPr>
          <a:xfrm>
            <a:off x="0" y="6492874"/>
            <a:ext cx="12192000" cy="0"/>
          </a:xfrm>
          <a:prstGeom prst="line">
            <a:avLst/>
          </a:prstGeom>
          <a:ln w="336550" cmpd="thinThick">
            <a:solidFill>
              <a:srgbClr val="00206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7981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FA2FF-A1AC-7033-2853-D002FFDBEC7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4872D7A-440C-5CE7-43A3-D72B7AF320F2}"/>
              </a:ext>
            </a:extLst>
          </p:cNvPr>
          <p:cNvCxnSpPr>
            <a:cxnSpLocks/>
          </p:cNvCxnSpPr>
          <p:nvPr/>
        </p:nvCxnSpPr>
        <p:spPr>
          <a:xfrm>
            <a:off x="496111" y="0"/>
            <a:ext cx="0" cy="6858000"/>
          </a:xfrm>
          <a:prstGeom prst="line">
            <a:avLst/>
          </a:prstGeom>
          <a:ln w="336550" cmpd="thinThick">
            <a:solidFill>
              <a:srgbClr val="FFFF00"/>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41494FB8-E7BE-367B-AA00-A31FD4E2403F}"/>
              </a:ext>
            </a:extLst>
          </p:cNvPr>
          <p:cNvSpPr>
            <a:spLocks noGrp="1"/>
          </p:cNvSpPr>
          <p:nvPr>
            <p:ph type="title"/>
          </p:nvPr>
        </p:nvSpPr>
        <p:spPr>
          <a:xfrm>
            <a:off x="808638" y="386930"/>
            <a:ext cx="10574724" cy="1188950"/>
          </a:xfrm>
        </p:spPr>
        <p:txBody>
          <a:bodyPr anchor="ctr">
            <a:noAutofit/>
          </a:bodyPr>
          <a:lstStyle/>
          <a:p>
            <a:r>
              <a:rPr lang="en-US" b="1" dirty="0"/>
              <a:t>BMV Temporary Credentials: Overview</a:t>
            </a:r>
          </a:p>
        </p:txBody>
      </p:sp>
      <p:sp>
        <p:nvSpPr>
          <p:cNvPr id="3" name="Content Placeholder 2">
            <a:extLst>
              <a:ext uri="{FF2B5EF4-FFF2-40B4-BE49-F238E27FC236}">
                <a16:creationId xmlns:a16="http://schemas.microsoft.com/office/drawing/2014/main" id="{CCD5BEBA-948F-D37C-EAFB-BA986581957D}"/>
              </a:ext>
            </a:extLst>
          </p:cNvPr>
          <p:cNvSpPr>
            <a:spLocks noGrp="1"/>
          </p:cNvSpPr>
          <p:nvPr>
            <p:ph idx="1"/>
          </p:nvPr>
        </p:nvSpPr>
        <p:spPr>
          <a:xfrm>
            <a:off x="808638" y="1961328"/>
            <a:ext cx="10143668" cy="3642036"/>
          </a:xfrm>
        </p:spPr>
        <p:txBody>
          <a:bodyPr anchor="t">
            <a:normAutofit/>
          </a:bodyPr>
          <a:lstStyle/>
          <a:p>
            <a:r>
              <a:rPr lang="en-US" dirty="0"/>
              <a:t>Temporary Credential Flag from BMV</a:t>
            </a:r>
          </a:p>
          <a:p>
            <a:pPr lvl="1"/>
            <a:r>
              <a:rPr lang="en-US" dirty="0"/>
              <a:t>NOT an indication voter has a temporary “paper” credential issued by the BMV while waiting on plastic card to arrive by mail</a:t>
            </a:r>
          </a:p>
          <a:p>
            <a:pPr lvl="1"/>
            <a:r>
              <a:rPr lang="en-US" dirty="0"/>
              <a:t>Instead, indication the voter may not have been a US citizen at the time the Indiana DL, ID card, learner’s permit was issued</a:t>
            </a:r>
          </a:p>
          <a:p>
            <a:pPr lvl="2"/>
            <a:r>
              <a:rPr lang="en-US" sz="2400" dirty="0"/>
              <a:t>Point in time check that may no longer be accurate</a:t>
            </a:r>
          </a:p>
          <a:p>
            <a:pPr lvl="2"/>
            <a:r>
              <a:rPr lang="en-US" sz="2400" dirty="0"/>
              <a:t>Proof of citizenship documentation request is next step</a:t>
            </a:r>
          </a:p>
          <a:p>
            <a:endParaRPr lang="en-US" dirty="0"/>
          </a:p>
        </p:txBody>
      </p:sp>
      <p:cxnSp>
        <p:nvCxnSpPr>
          <p:cNvPr id="7" name="Straight Connector 6">
            <a:extLst>
              <a:ext uri="{FF2B5EF4-FFF2-40B4-BE49-F238E27FC236}">
                <a16:creationId xmlns:a16="http://schemas.microsoft.com/office/drawing/2014/main" id="{D0C2A116-74F7-BB0E-FD64-8367EB1DE9A9}"/>
              </a:ext>
            </a:extLst>
          </p:cNvPr>
          <p:cNvCxnSpPr/>
          <p:nvPr/>
        </p:nvCxnSpPr>
        <p:spPr>
          <a:xfrm>
            <a:off x="0" y="1581715"/>
            <a:ext cx="12192000" cy="0"/>
          </a:xfrm>
          <a:prstGeom prst="line">
            <a:avLst/>
          </a:prstGeom>
          <a:ln w="336550" cmpd="thinThick">
            <a:solidFill>
              <a:srgbClr val="0F9ED5"/>
            </a:solidFill>
          </a:ln>
        </p:spPr>
        <p:style>
          <a:lnRef idx="2">
            <a:schemeClr val="accent1"/>
          </a:lnRef>
          <a:fillRef idx="0">
            <a:schemeClr val="accent1"/>
          </a:fillRef>
          <a:effectRef idx="1">
            <a:schemeClr val="accent1"/>
          </a:effectRef>
          <a:fontRef idx="minor">
            <a:schemeClr val="tx1"/>
          </a:fontRef>
        </p:style>
      </p:cxnSp>
      <p:pic>
        <p:nvPicPr>
          <p:cNvPr id="4" name="Picture 3" descr="A basketball with a black background&#10;&#10;AI-generated content may be incorrect.">
            <a:extLst>
              <a:ext uri="{FF2B5EF4-FFF2-40B4-BE49-F238E27FC236}">
                <a16:creationId xmlns:a16="http://schemas.microsoft.com/office/drawing/2014/main" id="{D6DAE57A-A908-C953-AF66-C4BAB11F93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9549684">
            <a:off x="9295471" y="3190571"/>
            <a:ext cx="2981222" cy="3229583"/>
          </a:xfrm>
          <a:prstGeom prst="rect">
            <a:avLst/>
          </a:prstGeom>
        </p:spPr>
      </p:pic>
      <p:pic>
        <p:nvPicPr>
          <p:cNvPr id="5" name="Picture 4" descr="A basketball with a black background&#10;&#10;AI-generated content may be incorrect.">
            <a:extLst>
              <a:ext uri="{FF2B5EF4-FFF2-40B4-BE49-F238E27FC236}">
                <a16:creationId xmlns:a16="http://schemas.microsoft.com/office/drawing/2014/main" id="{71485061-3D27-22A7-6208-B0ED3E9B5A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3188895">
            <a:off x="8114506" y="5332906"/>
            <a:ext cx="1737716" cy="1882482"/>
          </a:xfrm>
          <a:prstGeom prst="rect">
            <a:avLst/>
          </a:prstGeom>
        </p:spPr>
      </p:pic>
      <p:pic>
        <p:nvPicPr>
          <p:cNvPr id="8" name="Picture 7" descr="A basketball with a black background&#10;&#10;AI-generated content may be incorrect.">
            <a:extLst>
              <a:ext uri="{FF2B5EF4-FFF2-40B4-BE49-F238E27FC236}">
                <a16:creationId xmlns:a16="http://schemas.microsoft.com/office/drawing/2014/main" id="{2D0D3A34-76CC-628F-AA03-24ABD53C45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2544920">
            <a:off x="6963446" y="5027547"/>
            <a:ext cx="1271508" cy="1377435"/>
          </a:xfrm>
          <a:prstGeom prst="rect">
            <a:avLst/>
          </a:prstGeom>
        </p:spPr>
      </p:pic>
      <p:pic>
        <p:nvPicPr>
          <p:cNvPr id="9" name="Picture 8" descr="A basketball with a black background&#10;&#10;AI-generated content may be incorrect.">
            <a:extLst>
              <a:ext uri="{FF2B5EF4-FFF2-40B4-BE49-F238E27FC236}">
                <a16:creationId xmlns:a16="http://schemas.microsoft.com/office/drawing/2014/main" id="{2D7FF17C-F65C-5E91-9A0C-49B397A8C2E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662138">
            <a:off x="6077044" y="6020272"/>
            <a:ext cx="832262" cy="901596"/>
          </a:xfrm>
          <a:prstGeom prst="rect">
            <a:avLst/>
          </a:prstGeom>
        </p:spPr>
      </p:pic>
      <p:sp>
        <p:nvSpPr>
          <p:cNvPr id="10" name="TextBox 9">
            <a:extLst>
              <a:ext uri="{FF2B5EF4-FFF2-40B4-BE49-F238E27FC236}">
                <a16:creationId xmlns:a16="http://schemas.microsoft.com/office/drawing/2014/main" id="{0DAF26DA-8F8E-026E-4F5D-D8FA91333DDB}"/>
              </a:ext>
            </a:extLst>
          </p:cNvPr>
          <p:cNvSpPr txBox="1"/>
          <p:nvPr/>
        </p:nvSpPr>
        <p:spPr>
          <a:xfrm>
            <a:off x="944217" y="6251713"/>
            <a:ext cx="4542181" cy="246221"/>
          </a:xfrm>
          <a:prstGeom prst="rect">
            <a:avLst/>
          </a:prstGeom>
          <a:noFill/>
        </p:spPr>
        <p:txBody>
          <a:bodyPr wrap="square" rtlCol="0">
            <a:spAutoFit/>
          </a:bodyPr>
          <a:lstStyle/>
          <a:p>
            <a:r>
              <a:rPr lang="en-US" sz="1000" dirty="0"/>
              <a:t>IC 3-7-26.3-37[NEW] | IC 3-7-38.2-7.3</a:t>
            </a:r>
          </a:p>
        </p:txBody>
      </p:sp>
    </p:spTree>
    <p:extLst>
      <p:ext uri="{BB962C8B-B14F-4D97-AF65-F5344CB8AC3E}">
        <p14:creationId xmlns:p14="http://schemas.microsoft.com/office/powerpoint/2010/main" val="4027028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9743A-44B8-7334-B2D3-CF645F6729B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13D7E44-B185-F1E9-CA0D-D78863842FE0}"/>
              </a:ext>
            </a:extLst>
          </p:cNvPr>
          <p:cNvCxnSpPr>
            <a:cxnSpLocks/>
          </p:cNvCxnSpPr>
          <p:nvPr/>
        </p:nvCxnSpPr>
        <p:spPr>
          <a:xfrm>
            <a:off x="496111" y="0"/>
            <a:ext cx="0" cy="6858000"/>
          </a:xfrm>
          <a:prstGeom prst="line">
            <a:avLst/>
          </a:prstGeom>
          <a:ln w="336550" cmpd="thinThick">
            <a:solidFill>
              <a:srgbClr val="FFFF00"/>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1E1798A4-53BB-11A7-3B46-D528C20B45D5}"/>
              </a:ext>
            </a:extLst>
          </p:cNvPr>
          <p:cNvSpPr>
            <a:spLocks noGrp="1"/>
          </p:cNvSpPr>
          <p:nvPr>
            <p:ph type="title"/>
          </p:nvPr>
        </p:nvSpPr>
        <p:spPr>
          <a:xfrm>
            <a:off x="808638" y="386930"/>
            <a:ext cx="10574724" cy="1188950"/>
          </a:xfrm>
        </p:spPr>
        <p:txBody>
          <a:bodyPr anchor="ctr">
            <a:noAutofit/>
          </a:bodyPr>
          <a:lstStyle/>
          <a:p>
            <a:r>
              <a:rPr lang="en-US" b="1" dirty="0"/>
              <a:t>BMV Temporary Credentials: Overview</a:t>
            </a:r>
          </a:p>
        </p:txBody>
      </p:sp>
      <p:sp>
        <p:nvSpPr>
          <p:cNvPr id="3" name="Content Placeholder 2">
            <a:extLst>
              <a:ext uri="{FF2B5EF4-FFF2-40B4-BE49-F238E27FC236}">
                <a16:creationId xmlns:a16="http://schemas.microsoft.com/office/drawing/2014/main" id="{4E22C425-D816-5A84-FEA4-091E541AB1D0}"/>
              </a:ext>
            </a:extLst>
          </p:cNvPr>
          <p:cNvSpPr>
            <a:spLocks noGrp="1"/>
          </p:cNvSpPr>
          <p:nvPr>
            <p:ph idx="1"/>
          </p:nvPr>
        </p:nvSpPr>
        <p:spPr>
          <a:xfrm>
            <a:off x="808638" y="1961327"/>
            <a:ext cx="10143668" cy="4264373"/>
          </a:xfrm>
        </p:spPr>
        <p:txBody>
          <a:bodyPr anchor="t">
            <a:normAutofit fontScale="92500" lnSpcReduction="20000"/>
          </a:bodyPr>
          <a:lstStyle/>
          <a:p>
            <a:r>
              <a:rPr lang="en-US" dirty="0"/>
              <a:t>Proof of Citizenship Documents</a:t>
            </a:r>
          </a:p>
          <a:p>
            <a:pPr lvl="1"/>
            <a:r>
              <a:rPr lang="en-US" dirty="0"/>
              <a:t>Needed ONLY when temporary credential = Y on voter registration apps or one-time review </a:t>
            </a:r>
          </a:p>
          <a:p>
            <a:pPr lvl="1"/>
            <a:r>
              <a:rPr lang="en-US" dirty="0"/>
              <a:t>Acceptable documents:</a:t>
            </a:r>
          </a:p>
          <a:p>
            <a:pPr lvl="2"/>
            <a:r>
              <a:rPr lang="en-US" dirty="0"/>
              <a:t>Birth certificate or legible copy</a:t>
            </a:r>
          </a:p>
          <a:p>
            <a:pPr lvl="2"/>
            <a:r>
              <a:rPr lang="en-US" dirty="0"/>
              <a:t>U.S. passport or legible copy of passport identity page</a:t>
            </a:r>
          </a:p>
          <a:p>
            <a:pPr lvl="2"/>
            <a:r>
              <a:rPr lang="en-US" dirty="0"/>
              <a:t>U.S. naturalization document or legible photocopy or certificate of naturalization number (subject to verification by county VR with Citizenship and Immigration Services)</a:t>
            </a:r>
          </a:p>
          <a:p>
            <a:pPr lvl="2"/>
            <a:r>
              <a:rPr lang="en-US" dirty="0"/>
              <a:t>Certificate of Naturalization, Certificate of Citizenship, Declaration of Intent, Repatriation Certificate</a:t>
            </a:r>
          </a:p>
          <a:p>
            <a:pPr lvl="2"/>
            <a:r>
              <a:rPr lang="en-US" dirty="0"/>
              <a:t>Consular Report of Birth Abroad CBRA (New – added in 2025)</a:t>
            </a:r>
          </a:p>
          <a:p>
            <a:pPr lvl="1"/>
            <a:r>
              <a:rPr lang="en-US" dirty="0"/>
              <a:t>If provided, counties will scan and upload to SVRS documents section of voter’s record, if needed for future decision-making if temp credential flag has not been removed by BMV</a:t>
            </a:r>
          </a:p>
        </p:txBody>
      </p:sp>
      <p:cxnSp>
        <p:nvCxnSpPr>
          <p:cNvPr id="7" name="Straight Connector 6">
            <a:extLst>
              <a:ext uri="{FF2B5EF4-FFF2-40B4-BE49-F238E27FC236}">
                <a16:creationId xmlns:a16="http://schemas.microsoft.com/office/drawing/2014/main" id="{987E50F7-38C4-D672-AECD-FB4CA72A74DE}"/>
              </a:ext>
            </a:extLst>
          </p:cNvPr>
          <p:cNvCxnSpPr/>
          <p:nvPr/>
        </p:nvCxnSpPr>
        <p:spPr>
          <a:xfrm>
            <a:off x="0" y="1581715"/>
            <a:ext cx="12192000" cy="0"/>
          </a:xfrm>
          <a:prstGeom prst="line">
            <a:avLst/>
          </a:prstGeom>
          <a:ln w="336550" cmpd="thinThick">
            <a:solidFill>
              <a:srgbClr val="0F9ED5"/>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976DC47D-3707-2108-1176-C8ABEAD0F5E0}"/>
              </a:ext>
            </a:extLst>
          </p:cNvPr>
          <p:cNvSpPr txBox="1"/>
          <p:nvPr/>
        </p:nvSpPr>
        <p:spPr>
          <a:xfrm>
            <a:off x="944217" y="6251713"/>
            <a:ext cx="4542181" cy="246221"/>
          </a:xfrm>
          <a:prstGeom prst="rect">
            <a:avLst/>
          </a:prstGeom>
          <a:noFill/>
        </p:spPr>
        <p:txBody>
          <a:bodyPr wrap="square" rtlCol="0">
            <a:spAutoFit/>
          </a:bodyPr>
          <a:lstStyle/>
          <a:p>
            <a:r>
              <a:rPr lang="en-US" sz="1000" dirty="0"/>
              <a:t>IC 3-7-38.2-7.3</a:t>
            </a:r>
          </a:p>
        </p:txBody>
      </p:sp>
    </p:spTree>
    <p:extLst>
      <p:ext uri="{BB962C8B-B14F-4D97-AF65-F5344CB8AC3E}">
        <p14:creationId xmlns:p14="http://schemas.microsoft.com/office/powerpoint/2010/main" val="3190737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431AF-D3C3-F6A5-937E-759787EEF75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25D9220-1033-4D63-B45C-349648EF3B05}"/>
              </a:ext>
            </a:extLst>
          </p:cNvPr>
          <p:cNvCxnSpPr>
            <a:cxnSpLocks/>
          </p:cNvCxnSpPr>
          <p:nvPr/>
        </p:nvCxnSpPr>
        <p:spPr>
          <a:xfrm>
            <a:off x="496111" y="0"/>
            <a:ext cx="0" cy="6858000"/>
          </a:xfrm>
          <a:prstGeom prst="line">
            <a:avLst/>
          </a:prstGeom>
          <a:ln w="336550" cmpd="thinThick">
            <a:solidFill>
              <a:srgbClr val="0F9ED5"/>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BD09ACFC-0F9B-F645-AE9F-F68531BB42F1}"/>
              </a:ext>
            </a:extLst>
          </p:cNvPr>
          <p:cNvSpPr>
            <a:spLocks noGrp="1"/>
          </p:cNvSpPr>
          <p:nvPr>
            <p:ph type="title"/>
          </p:nvPr>
        </p:nvSpPr>
        <p:spPr>
          <a:xfrm>
            <a:off x="808638" y="386930"/>
            <a:ext cx="11020196" cy="1188950"/>
          </a:xfrm>
        </p:spPr>
        <p:txBody>
          <a:bodyPr anchor="ctr">
            <a:noAutofit/>
          </a:bodyPr>
          <a:lstStyle/>
          <a:p>
            <a:r>
              <a:rPr lang="en-US" b="1" dirty="0"/>
              <a:t>BMV Temporary Credentials: 7/1/25 Changes</a:t>
            </a:r>
          </a:p>
        </p:txBody>
      </p:sp>
      <p:sp>
        <p:nvSpPr>
          <p:cNvPr id="3" name="Content Placeholder 2">
            <a:extLst>
              <a:ext uri="{FF2B5EF4-FFF2-40B4-BE49-F238E27FC236}">
                <a16:creationId xmlns:a16="http://schemas.microsoft.com/office/drawing/2014/main" id="{9E5E40AB-475B-B623-C538-9D1E1E674F31}"/>
              </a:ext>
            </a:extLst>
          </p:cNvPr>
          <p:cNvSpPr>
            <a:spLocks noGrp="1"/>
          </p:cNvSpPr>
          <p:nvPr>
            <p:ph idx="1"/>
          </p:nvPr>
        </p:nvSpPr>
        <p:spPr>
          <a:xfrm>
            <a:off x="808637" y="1961327"/>
            <a:ext cx="10574723" cy="4361651"/>
          </a:xfrm>
        </p:spPr>
        <p:txBody>
          <a:bodyPr anchor="t">
            <a:normAutofit lnSpcReduction="10000"/>
          </a:bodyPr>
          <a:lstStyle/>
          <a:p>
            <a:r>
              <a:rPr lang="en-US" u="sng" dirty="0"/>
              <a:t>Existing </a:t>
            </a:r>
            <a:r>
              <a:rPr lang="en-US" dirty="0"/>
              <a:t>Registrations (Not New Law):</a:t>
            </a:r>
          </a:p>
          <a:p>
            <a:pPr lvl="1"/>
            <a:r>
              <a:rPr lang="en-US" dirty="0"/>
              <a:t>Statewide VR File being compared with BMV data to identify voters where temporary credential = Y</a:t>
            </a:r>
          </a:p>
          <a:p>
            <a:pPr lvl="1"/>
            <a:r>
              <a:rPr lang="en-US" dirty="0"/>
              <a:t>One time process to send citizenship notice generated from SVRS to voter </a:t>
            </a:r>
          </a:p>
          <a:p>
            <a:pPr lvl="1"/>
            <a:r>
              <a:rPr lang="en-US" dirty="0"/>
              <a:t>Voter has 30-days to respond after receiving notice &amp; provide proof of citizenship (New VRG-26 notice being added to SVRS)</a:t>
            </a:r>
          </a:p>
          <a:p>
            <a:pPr lvl="1"/>
            <a:r>
              <a:rPr lang="en-US" dirty="0"/>
              <a:t>Failure to respond to notice by deadline results in voter’s registration being moved to “cancelled” status</a:t>
            </a:r>
          </a:p>
          <a:p>
            <a:pPr lvl="2"/>
            <a:r>
              <a:rPr lang="en-US" sz="1800" dirty="0"/>
              <a:t>Voter can appeal decision by requesting a hearing from the CEB</a:t>
            </a:r>
          </a:p>
          <a:p>
            <a:pPr lvl="2"/>
            <a:r>
              <a:rPr lang="en-US" sz="1800" dirty="0"/>
              <a:t>Hearing notice will be generated out of SVRS (New VRG-27 notice)</a:t>
            </a:r>
            <a:endParaRPr lang="en-US" sz="2200" dirty="0"/>
          </a:p>
          <a:p>
            <a:pPr lvl="2"/>
            <a:r>
              <a:rPr lang="en-US" sz="1800" dirty="0"/>
              <a:t>CEB must agree by majority vote to reinstate or cancel the registration</a:t>
            </a:r>
          </a:p>
          <a:p>
            <a:pPr lvl="3"/>
            <a:r>
              <a:rPr lang="en-US" sz="1600" dirty="0"/>
              <a:t>If reinstated, voter does NOT go through 7-day pending period</a:t>
            </a:r>
          </a:p>
          <a:p>
            <a:pPr lvl="2"/>
            <a:r>
              <a:rPr lang="en-US" sz="1800" dirty="0"/>
              <a:t>Voter may submit a new voter registration form in the future, if moved to cancelled status</a:t>
            </a:r>
            <a:endParaRPr lang="en-US" sz="1400" dirty="0"/>
          </a:p>
        </p:txBody>
      </p:sp>
      <p:cxnSp>
        <p:nvCxnSpPr>
          <p:cNvPr id="7" name="Straight Connector 6">
            <a:extLst>
              <a:ext uri="{FF2B5EF4-FFF2-40B4-BE49-F238E27FC236}">
                <a16:creationId xmlns:a16="http://schemas.microsoft.com/office/drawing/2014/main" id="{0BAD258A-BC28-8BD8-D0C9-943954851A3E}"/>
              </a:ext>
            </a:extLst>
          </p:cNvPr>
          <p:cNvCxnSpPr/>
          <p:nvPr/>
        </p:nvCxnSpPr>
        <p:spPr>
          <a:xfrm>
            <a:off x="0" y="1581715"/>
            <a:ext cx="12192000" cy="0"/>
          </a:xfrm>
          <a:prstGeom prst="line">
            <a:avLst/>
          </a:prstGeom>
          <a:ln w="336550" cmpd="thinThick">
            <a:solidFill>
              <a:srgbClr val="0F9ED5"/>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B5EFDE9C-1A66-DAAF-1F01-EC931414B7F1}"/>
              </a:ext>
            </a:extLst>
          </p:cNvPr>
          <p:cNvSpPr txBox="1"/>
          <p:nvPr/>
        </p:nvSpPr>
        <p:spPr>
          <a:xfrm>
            <a:off x="944217" y="6251713"/>
            <a:ext cx="4542181" cy="246221"/>
          </a:xfrm>
          <a:prstGeom prst="rect">
            <a:avLst/>
          </a:prstGeom>
          <a:noFill/>
        </p:spPr>
        <p:txBody>
          <a:bodyPr wrap="square" rtlCol="0">
            <a:spAutoFit/>
          </a:bodyPr>
          <a:lstStyle/>
          <a:p>
            <a:r>
              <a:rPr lang="en-US" sz="1000" dirty="0"/>
              <a:t>IC 3-7-38.2-7.3</a:t>
            </a:r>
          </a:p>
        </p:txBody>
      </p:sp>
    </p:spTree>
    <p:extLst>
      <p:ext uri="{BB962C8B-B14F-4D97-AF65-F5344CB8AC3E}">
        <p14:creationId xmlns:p14="http://schemas.microsoft.com/office/powerpoint/2010/main" val="1576202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BCFC0-0A00-4CFD-B0B6-58DE500CE70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D34BF53-1914-047E-A54C-525C465C2F42}"/>
              </a:ext>
            </a:extLst>
          </p:cNvPr>
          <p:cNvCxnSpPr>
            <a:cxnSpLocks/>
          </p:cNvCxnSpPr>
          <p:nvPr/>
        </p:nvCxnSpPr>
        <p:spPr>
          <a:xfrm>
            <a:off x="496111" y="0"/>
            <a:ext cx="0" cy="6858000"/>
          </a:xfrm>
          <a:prstGeom prst="line">
            <a:avLst/>
          </a:prstGeom>
          <a:ln w="336550" cmpd="thinThick">
            <a:solidFill>
              <a:srgbClr val="FFFF00"/>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5764953C-7990-D0F4-00C5-31E87DCB15FF}"/>
              </a:ext>
            </a:extLst>
          </p:cNvPr>
          <p:cNvSpPr>
            <a:spLocks noGrp="1"/>
          </p:cNvSpPr>
          <p:nvPr>
            <p:ph type="title"/>
          </p:nvPr>
        </p:nvSpPr>
        <p:spPr>
          <a:xfrm>
            <a:off x="808637" y="386930"/>
            <a:ext cx="10961827" cy="1188950"/>
          </a:xfrm>
        </p:spPr>
        <p:txBody>
          <a:bodyPr anchor="ctr">
            <a:noAutofit/>
          </a:bodyPr>
          <a:lstStyle/>
          <a:p>
            <a:r>
              <a:rPr lang="en-US" b="1" dirty="0"/>
              <a:t>BMV Temporary Credentials: 7/1/25 Changes</a:t>
            </a:r>
          </a:p>
        </p:txBody>
      </p:sp>
      <p:sp>
        <p:nvSpPr>
          <p:cNvPr id="3" name="Content Placeholder 2">
            <a:extLst>
              <a:ext uri="{FF2B5EF4-FFF2-40B4-BE49-F238E27FC236}">
                <a16:creationId xmlns:a16="http://schemas.microsoft.com/office/drawing/2014/main" id="{B6A8F7D4-2208-164C-C58F-CF12B768722D}"/>
              </a:ext>
            </a:extLst>
          </p:cNvPr>
          <p:cNvSpPr>
            <a:spLocks noGrp="1"/>
          </p:cNvSpPr>
          <p:nvPr>
            <p:ph idx="1"/>
          </p:nvPr>
        </p:nvSpPr>
        <p:spPr>
          <a:xfrm>
            <a:off x="808638" y="1961327"/>
            <a:ext cx="10143668" cy="4196279"/>
          </a:xfrm>
        </p:spPr>
        <p:txBody>
          <a:bodyPr anchor="t">
            <a:normAutofit/>
          </a:bodyPr>
          <a:lstStyle/>
          <a:p>
            <a:r>
              <a:rPr lang="en-US" u="sng" dirty="0"/>
              <a:t>New &amp; Updated </a:t>
            </a:r>
            <a:r>
              <a:rPr lang="en-US" dirty="0"/>
              <a:t>Registrations (New Law):</a:t>
            </a:r>
          </a:p>
          <a:p>
            <a:pPr lvl="1"/>
            <a:r>
              <a:rPr lang="en-US" dirty="0"/>
              <a:t>Counties will need to review new &amp; updated registration records against BMV data to identify voters where temporary credential = Y</a:t>
            </a:r>
          </a:p>
          <a:p>
            <a:pPr lvl="2"/>
            <a:r>
              <a:rPr lang="en-US" dirty="0"/>
              <a:t>Electronically received applications (OVR, BMV, VPD) will be sent to a SVRS hopper for county review &amp; processing</a:t>
            </a:r>
          </a:p>
          <a:p>
            <a:pPr lvl="2"/>
            <a:r>
              <a:rPr lang="en-US" dirty="0"/>
              <a:t>Mailed or hand-delivered applications will be evaluated  by county officials using SVRS tools</a:t>
            </a:r>
          </a:p>
          <a:p>
            <a:pPr lvl="1"/>
            <a:r>
              <a:rPr lang="en-US" dirty="0"/>
              <a:t>If temporary credential = Y, must send citizenship notice generated from SVRS to voter </a:t>
            </a:r>
          </a:p>
          <a:p>
            <a:pPr lvl="1"/>
            <a:r>
              <a:rPr lang="en-US" dirty="0"/>
              <a:t>Voter has 30-days to respond after receiving notice (New VRG-26 Notice) &amp; provide proof of citizenship</a:t>
            </a:r>
          </a:p>
        </p:txBody>
      </p:sp>
      <p:cxnSp>
        <p:nvCxnSpPr>
          <p:cNvPr id="7" name="Straight Connector 6">
            <a:extLst>
              <a:ext uri="{FF2B5EF4-FFF2-40B4-BE49-F238E27FC236}">
                <a16:creationId xmlns:a16="http://schemas.microsoft.com/office/drawing/2014/main" id="{8932E60B-4F02-C95F-CF40-B0090573E9E0}"/>
              </a:ext>
            </a:extLst>
          </p:cNvPr>
          <p:cNvCxnSpPr/>
          <p:nvPr/>
        </p:nvCxnSpPr>
        <p:spPr>
          <a:xfrm>
            <a:off x="0" y="1581715"/>
            <a:ext cx="12192000" cy="0"/>
          </a:xfrm>
          <a:prstGeom prst="line">
            <a:avLst/>
          </a:prstGeom>
          <a:ln w="336550" cmpd="thinThick">
            <a:solidFill>
              <a:srgbClr val="FFFF00"/>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A1F6A13F-8395-0682-A4DC-12C7C8880F91}"/>
              </a:ext>
            </a:extLst>
          </p:cNvPr>
          <p:cNvSpPr txBox="1"/>
          <p:nvPr/>
        </p:nvSpPr>
        <p:spPr>
          <a:xfrm>
            <a:off x="944217" y="6251713"/>
            <a:ext cx="4542181" cy="246221"/>
          </a:xfrm>
          <a:prstGeom prst="rect">
            <a:avLst/>
          </a:prstGeom>
          <a:noFill/>
        </p:spPr>
        <p:txBody>
          <a:bodyPr wrap="square" rtlCol="0">
            <a:spAutoFit/>
          </a:bodyPr>
          <a:lstStyle/>
          <a:p>
            <a:r>
              <a:rPr lang="en-US" sz="1000" dirty="0"/>
              <a:t>IC 3-7-26.3-37[NEW]</a:t>
            </a:r>
          </a:p>
        </p:txBody>
      </p:sp>
    </p:spTree>
    <p:extLst>
      <p:ext uri="{BB962C8B-B14F-4D97-AF65-F5344CB8AC3E}">
        <p14:creationId xmlns:p14="http://schemas.microsoft.com/office/powerpoint/2010/main" val="3454017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1FED5-CF43-54CF-0509-53CB31DA9B9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FD3B51B-4BF7-50E0-C18A-BC13086AECFB}"/>
              </a:ext>
            </a:extLst>
          </p:cNvPr>
          <p:cNvCxnSpPr>
            <a:cxnSpLocks/>
          </p:cNvCxnSpPr>
          <p:nvPr/>
        </p:nvCxnSpPr>
        <p:spPr>
          <a:xfrm>
            <a:off x="496111" y="0"/>
            <a:ext cx="0" cy="6858000"/>
          </a:xfrm>
          <a:prstGeom prst="line">
            <a:avLst/>
          </a:prstGeom>
          <a:ln w="336550" cmpd="thinThick">
            <a:solidFill>
              <a:srgbClr val="FFFF00"/>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C5EE138F-D20B-AC51-BF66-E5FF9AB7F9A5}"/>
              </a:ext>
            </a:extLst>
          </p:cNvPr>
          <p:cNvSpPr>
            <a:spLocks noGrp="1"/>
          </p:cNvSpPr>
          <p:nvPr>
            <p:ph type="title"/>
          </p:nvPr>
        </p:nvSpPr>
        <p:spPr>
          <a:xfrm>
            <a:off x="808637" y="386930"/>
            <a:ext cx="10961827" cy="1188950"/>
          </a:xfrm>
        </p:spPr>
        <p:txBody>
          <a:bodyPr anchor="ctr">
            <a:noAutofit/>
          </a:bodyPr>
          <a:lstStyle/>
          <a:p>
            <a:r>
              <a:rPr lang="en-US" b="1" dirty="0"/>
              <a:t>BMV Temporary Credentials: 7/1/25 Changes</a:t>
            </a:r>
          </a:p>
        </p:txBody>
      </p:sp>
      <p:sp>
        <p:nvSpPr>
          <p:cNvPr id="3" name="Content Placeholder 2">
            <a:extLst>
              <a:ext uri="{FF2B5EF4-FFF2-40B4-BE49-F238E27FC236}">
                <a16:creationId xmlns:a16="http://schemas.microsoft.com/office/drawing/2014/main" id="{5353D11B-E3D3-BA4C-9ADF-26220BD1B121}"/>
              </a:ext>
            </a:extLst>
          </p:cNvPr>
          <p:cNvSpPr>
            <a:spLocks noGrp="1"/>
          </p:cNvSpPr>
          <p:nvPr>
            <p:ph idx="1"/>
          </p:nvPr>
        </p:nvSpPr>
        <p:spPr>
          <a:xfrm>
            <a:off x="808638" y="1961327"/>
            <a:ext cx="10143668" cy="4196279"/>
          </a:xfrm>
        </p:spPr>
        <p:txBody>
          <a:bodyPr anchor="t">
            <a:normAutofit lnSpcReduction="10000"/>
          </a:bodyPr>
          <a:lstStyle/>
          <a:p>
            <a:r>
              <a:rPr lang="en-US" u="sng" dirty="0"/>
              <a:t>New &amp; Updated </a:t>
            </a:r>
            <a:r>
              <a:rPr lang="en-US" dirty="0"/>
              <a:t>Registrations (New Law):</a:t>
            </a:r>
          </a:p>
          <a:p>
            <a:pPr lvl="1"/>
            <a:r>
              <a:rPr lang="en-US" dirty="0"/>
              <a:t>Failure to respond to notice by deadline results in voter’s registration being moved to “cancelled” status if already registered or registration rejected if new registration</a:t>
            </a:r>
          </a:p>
          <a:p>
            <a:pPr lvl="2"/>
            <a:r>
              <a:rPr lang="en-US" dirty="0"/>
              <a:t>Voter can appeal decision by requesting a hearing from the CEB</a:t>
            </a:r>
          </a:p>
          <a:p>
            <a:pPr lvl="2"/>
            <a:r>
              <a:rPr lang="en-US" dirty="0"/>
              <a:t>Hearing notice will be generated out of SVRS (New VRG-27 Notice)</a:t>
            </a:r>
          </a:p>
          <a:p>
            <a:pPr lvl="2"/>
            <a:r>
              <a:rPr lang="en-US" dirty="0"/>
              <a:t>CEB must agree by majority vote to:</a:t>
            </a:r>
          </a:p>
          <a:p>
            <a:pPr lvl="3"/>
            <a:r>
              <a:rPr lang="en-US" dirty="0"/>
              <a:t>Accept the new registration application or registration update for additional processing, following usual procedures under law – including observing the 7-day pending period</a:t>
            </a:r>
          </a:p>
          <a:p>
            <a:pPr lvl="3"/>
            <a:r>
              <a:rPr lang="en-US" dirty="0"/>
              <a:t>Affirm the new registration or update should be rejected</a:t>
            </a:r>
          </a:p>
          <a:p>
            <a:pPr lvl="4"/>
            <a:r>
              <a:rPr lang="en-US" dirty="0"/>
              <a:t>If updating an existing registration, a rejected application results in registration at a previous address being moved to “cancelled” status</a:t>
            </a:r>
          </a:p>
          <a:p>
            <a:pPr lvl="2"/>
            <a:r>
              <a:rPr lang="en-US" dirty="0"/>
              <a:t>Voter may submit a new voter registration form in the future</a:t>
            </a:r>
            <a:endParaRPr lang="en-US" sz="1600" dirty="0"/>
          </a:p>
        </p:txBody>
      </p:sp>
      <p:cxnSp>
        <p:nvCxnSpPr>
          <p:cNvPr id="7" name="Straight Connector 6">
            <a:extLst>
              <a:ext uri="{FF2B5EF4-FFF2-40B4-BE49-F238E27FC236}">
                <a16:creationId xmlns:a16="http://schemas.microsoft.com/office/drawing/2014/main" id="{BB922444-3E97-F7D6-D474-22C836F6514C}"/>
              </a:ext>
            </a:extLst>
          </p:cNvPr>
          <p:cNvCxnSpPr/>
          <p:nvPr/>
        </p:nvCxnSpPr>
        <p:spPr>
          <a:xfrm>
            <a:off x="0" y="1581715"/>
            <a:ext cx="12192000" cy="0"/>
          </a:xfrm>
          <a:prstGeom prst="line">
            <a:avLst/>
          </a:prstGeom>
          <a:ln w="336550" cmpd="thinThick">
            <a:solidFill>
              <a:srgbClr val="FFFF00"/>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0C31E261-CE20-DFBF-67F9-BC4FCF1DAF8E}"/>
              </a:ext>
            </a:extLst>
          </p:cNvPr>
          <p:cNvSpPr txBox="1"/>
          <p:nvPr/>
        </p:nvSpPr>
        <p:spPr>
          <a:xfrm>
            <a:off x="944217" y="6251713"/>
            <a:ext cx="4542181" cy="246221"/>
          </a:xfrm>
          <a:prstGeom prst="rect">
            <a:avLst/>
          </a:prstGeom>
          <a:noFill/>
        </p:spPr>
        <p:txBody>
          <a:bodyPr wrap="square" rtlCol="0">
            <a:spAutoFit/>
          </a:bodyPr>
          <a:lstStyle/>
          <a:p>
            <a:r>
              <a:rPr lang="en-US" sz="1000" dirty="0"/>
              <a:t>IC 3-7-26.3-37[NEW] | IC 3-7-38.2-7.3</a:t>
            </a:r>
          </a:p>
        </p:txBody>
      </p:sp>
    </p:spTree>
    <p:extLst>
      <p:ext uri="{BB962C8B-B14F-4D97-AF65-F5344CB8AC3E}">
        <p14:creationId xmlns:p14="http://schemas.microsoft.com/office/powerpoint/2010/main" val="2634078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84AE0-8642-670D-E08D-830E0FC769D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B5D98D2-83B4-5DD3-E238-EC5EB7BD456B}"/>
              </a:ext>
            </a:extLst>
          </p:cNvPr>
          <p:cNvSpPr/>
          <p:nvPr/>
        </p:nvSpPr>
        <p:spPr>
          <a:xfrm>
            <a:off x="-219967" y="1530628"/>
            <a:ext cx="12718069" cy="5327372"/>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C57157-F336-7D3A-06C1-9DB4D9D8AD95}"/>
              </a:ext>
            </a:extLst>
          </p:cNvPr>
          <p:cNvSpPr>
            <a:spLocks noGrp="1"/>
          </p:cNvSpPr>
          <p:nvPr>
            <p:ph type="title"/>
          </p:nvPr>
        </p:nvSpPr>
        <p:spPr>
          <a:xfrm>
            <a:off x="838200" y="365126"/>
            <a:ext cx="10515600" cy="1165502"/>
          </a:xfrm>
        </p:spPr>
        <p:txBody>
          <a:bodyPr/>
          <a:lstStyle/>
          <a:p>
            <a:r>
              <a:rPr lang="en-US" b="1" dirty="0"/>
              <a:t>Voter List Maintenance (VLM)</a:t>
            </a:r>
          </a:p>
        </p:txBody>
      </p:sp>
      <p:sp>
        <p:nvSpPr>
          <p:cNvPr id="3" name="Content Placeholder 2">
            <a:extLst>
              <a:ext uri="{FF2B5EF4-FFF2-40B4-BE49-F238E27FC236}">
                <a16:creationId xmlns:a16="http://schemas.microsoft.com/office/drawing/2014/main" id="{3D2774C1-2A36-A403-189C-B3CFC1B18698}"/>
              </a:ext>
            </a:extLst>
          </p:cNvPr>
          <p:cNvSpPr>
            <a:spLocks noGrp="1"/>
          </p:cNvSpPr>
          <p:nvPr>
            <p:ph sz="half" idx="1"/>
          </p:nvPr>
        </p:nvSpPr>
        <p:spPr>
          <a:xfrm>
            <a:off x="838199" y="1825625"/>
            <a:ext cx="10601739" cy="4351338"/>
          </a:xfrm>
          <a:solidFill>
            <a:schemeClr val="bg1"/>
          </a:solidFill>
        </p:spPr>
        <p:txBody>
          <a:bodyPr>
            <a:normAutofit fontScale="92500"/>
          </a:bodyPr>
          <a:lstStyle/>
          <a:p>
            <a:r>
              <a:rPr lang="en-US" dirty="0"/>
              <a:t>New Sources to Send Statewide Address Mailing Confirmation (SAMC) Notice</a:t>
            </a:r>
          </a:p>
          <a:p>
            <a:pPr lvl="1"/>
            <a:r>
              <a:rPr lang="en-US" dirty="0"/>
              <a:t>Information received by any person that an individual has moved out of state</a:t>
            </a:r>
          </a:p>
          <a:p>
            <a:pPr lvl="2"/>
            <a:r>
              <a:rPr lang="en-US" dirty="0"/>
              <a:t>Also requires county to send VRG-14 (Cancellation Request by Voter) to voter to their out-of-state address, if known. Otherwise, send to voter’s mailing address on IN voter record</a:t>
            </a:r>
          </a:p>
          <a:p>
            <a:pPr lvl="1"/>
            <a:r>
              <a:rPr lang="en-US" dirty="0"/>
              <a:t>Returned absentee ballot envelope because of an unknown or insufficient address as defined in IC 3-5-2.1</a:t>
            </a:r>
          </a:p>
          <a:p>
            <a:pPr lvl="2"/>
            <a:r>
              <a:rPr lang="en-US" dirty="0"/>
              <a:t>Note: Definitions in current law (IC 3-5-2) are being shifted to IC 3-5-2.1 and reordered as of 7/1/25</a:t>
            </a:r>
          </a:p>
          <a:p>
            <a:pPr lvl="1"/>
            <a:r>
              <a:rPr lang="en-US" dirty="0"/>
              <a:t>Voter has not voted in the last two general elections</a:t>
            </a:r>
          </a:p>
          <a:p>
            <a:pPr lvl="2"/>
            <a:r>
              <a:rPr lang="en-US" dirty="0"/>
              <a:t>General elections are those held in November in even-numbered years, NOT the municipal (or city/town) elections held in odd-numbered years</a:t>
            </a:r>
          </a:p>
          <a:p>
            <a:pPr lvl="2"/>
            <a:r>
              <a:rPr lang="en-US" dirty="0"/>
              <a:t>Must apply vote history from the election before moving forward</a:t>
            </a:r>
          </a:p>
          <a:p>
            <a:pPr lvl="1"/>
            <a:endParaRPr lang="en-US" dirty="0"/>
          </a:p>
        </p:txBody>
      </p:sp>
      <p:cxnSp>
        <p:nvCxnSpPr>
          <p:cNvPr id="8" name="Straight Connector 7">
            <a:extLst>
              <a:ext uri="{FF2B5EF4-FFF2-40B4-BE49-F238E27FC236}">
                <a16:creationId xmlns:a16="http://schemas.microsoft.com/office/drawing/2014/main" id="{2E07E589-0149-ED8B-89C9-2286B1EF20BF}"/>
              </a:ext>
            </a:extLst>
          </p:cNvPr>
          <p:cNvCxnSpPr/>
          <p:nvPr/>
        </p:nvCxnSpPr>
        <p:spPr>
          <a:xfrm>
            <a:off x="838200" y="365126"/>
            <a:ext cx="10515600" cy="0"/>
          </a:xfrm>
          <a:prstGeom prst="line">
            <a:avLst/>
          </a:prstGeom>
          <a:ln w="50800">
            <a:solidFill>
              <a:srgbClr val="0F9ED5"/>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A7483FF7-3608-A493-2C0B-6C1DBF94529B}"/>
              </a:ext>
            </a:extLst>
          </p:cNvPr>
          <p:cNvSpPr txBox="1"/>
          <p:nvPr/>
        </p:nvSpPr>
        <p:spPr>
          <a:xfrm>
            <a:off x="838199" y="6271260"/>
            <a:ext cx="4542181" cy="246221"/>
          </a:xfrm>
          <a:prstGeom prst="rect">
            <a:avLst/>
          </a:prstGeom>
          <a:noFill/>
        </p:spPr>
        <p:txBody>
          <a:bodyPr wrap="square" rtlCol="0">
            <a:spAutoFit/>
          </a:bodyPr>
          <a:lstStyle/>
          <a:p>
            <a:r>
              <a:rPr lang="en-US" sz="1000" dirty="0"/>
              <a:t>IC 3-7-38.2-2 | IC 3-7-38.2-2.4[NEW]</a:t>
            </a:r>
          </a:p>
        </p:txBody>
      </p:sp>
    </p:spTree>
    <p:extLst>
      <p:ext uri="{BB962C8B-B14F-4D97-AF65-F5344CB8AC3E}">
        <p14:creationId xmlns:p14="http://schemas.microsoft.com/office/powerpoint/2010/main" val="1469458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05F70-0FC3-B45A-B318-F95D91B40B9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79B60E3-7685-8439-7754-07983B874152}"/>
              </a:ext>
            </a:extLst>
          </p:cNvPr>
          <p:cNvSpPr/>
          <p:nvPr/>
        </p:nvSpPr>
        <p:spPr>
          <a:xfrm>
            <a:off x="-184827" y="1530629"/>
            <a:ext cx="12718069" cy="5327372"/>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A7F398-8DF1-2EE8-46C8-C67B993B1982}"/>
              </a:ext>
            </a:extLst>
          </p:cNvPr>
          <p:cNvSpPr>
            <a:spLocks noGrp="1"/>
          </p:cNvSpPr>
          <p:nvPr>
            <p:ph type="title"/>
          </p:nvPr>
        </p:nvSpPr>
        <p:spPr>
          <a:xfrm>
            <a:off x="838200" y="365126"/>
            <a:ext cx="10515600" cy="1165502"/>
          </a:xfrm>
        </p:spPr>
        <p:txBody>
          <a:bodyPr/>
          <a:lstStyle/>
          <a:p>
            <a:r>
              <a:rPr lang="en-US" b="1" dirty="0"/>
              <a:t>Voter List Maintenance (VLM)</a:t>
            </a:r>
          </a:p>
        </p:txBody>
      </p:sp>
      <p:sp>
        <p:nvSpPr>
          <p:cNvPr id="3" name="Content Placeholder 2">
            <a:extLst>
              <a:ext uri="{FF2B5EF4-FFF2-40B4-BE49-F238E27FC236}">
                <a16:creationId xmlns:a16="http://schemas.microsoft.com/office/drawing/2014/main" id="{5C98D301-FBD6-6FD0-C997-B2B79E566726}"/>
              </a:ext>
            </a:extLst>
          </p:cNvPr>
          <p:cNvSpPr>
            <a:spLocks noGrp="1"/>
          </p:cNvSpPr>
          <p:nvPr>
            <p:ph sz="half" idx="1"/>
          </p:nvPr>
        </p:nvSpPr>
        <p:spPr>
          <a:xfrm>
            <a:off x="838199" y="1825625"/>
            <a:ext cx="10601739" cy="4351338"/>
          </a:xfrm>
          <a:solidFill>
            <a:schemeClr val="bg1"/>
          </a:solidFill>
        </p:spPr>
        <p:txBody>
          <a:bodyPr>
            <a:normAutofit fontScale="92500"/>
          </a:bodyPr>
          <a:lstStyle/>
          <a:p>
            <a:r>
              <a:rPr lang="en-US" dirty="0"/>
              <a:t>Local Department of Health</a:t>
            </a:r>
          </a:p>
          <a:p>
            <a:pPr lvl="1"/>
            <a:r>
              <a:rPr lang="en-US" dirty="0"/>
              <a:t>Must now give county VR official death record reports not later than January 31, April 30, July 31, and October 31 each year</a:t>
            </a:r>
          </a:p>
          <a:p>
            <a:pPr lvl="2"/>
            <a:r>
              <a:rPr lang="en-US" dirty="0"/>
              <a:t>Information to be used to move voter’s status to “cancelled”</a:t>
            </a:r>
          </a:p>
          <a:p>
            <a:pPr lvl="2"/>
            <a:r>
              <a:rPr lang="en-US" dirty="0"/>
              <a:t>Previously only filed with the County Auditor and county VR official had to request them</a:t>
            </a:r>
          </a:p>
          <a:p>
            <a:pPr lvl="2"/>
            <a:endParaRPr lang="en-US" sz="1300" dirty="0"/>
          </a:p>
          <a:p>
            <a:r>
              <a:rPr lang="en-US" dirty="0"/>
              <a:t>Multi-State Information</a:t>
            </a:r>
          </a:p>
          <a:p>
            <a:pPr lvl="1"/>
            <a:r>
              <a:rPr lang="en-US" dirty="0"/>
              <a:t>SOS able to enter into MOU with other states for registration comparison</a:t>
            </a:r>
          </a:p>
          <a:p>
            <a:pPr lvl="1"/>
            <a:r>
              <a:rPr lang="en-US" dirty="0"/>
              <a:t>Information received from such a program must be used to send a SAMC to the voter</a:t>
            </a:r>
          </a:p>
          <a:p>
            <a:pPr lvl="2"/>
            <a:r>
              <a:rPr lang="en-US" dirty="0"/>
              <a:t>Note: Kansas Crosscheck Program officially repealed from state law; IGA removed Indiana from the program several years ago and instituted IDEA, which remains in effect</a:t>
            </a:r>
          </a:p>
          <a:p>
            <a:pPr lvl="1"/>
            <a:endParaRPr lang="en-US" dirty="0"/>
          </a:p>
        </p:txBody>
      </p:sp>
      <p:cxnSp>
        <p:nvCxnSpPr>
          <p:cNvPr id="8" name="Straight Connector 7">
            <a:extLst>
              <a:ext uri="{FF2B5EF4-FFF2-40B4-BE49-F238E27FC236}">
                <a16:creationId xmlns:a16="http://schemas.microsoft.com/office/drawing/2014/main" id="{1DD9D81B-CF70-5044-1F20-2CCE12E86325}"/>
              </a:ext>
            </a:extLst>
          </p:cNvPr>
          <p:cNvCxnSpPr/>
          <p:nvPr/>
        </p:nvCxnSpPr>
        <p:spPr>
          <a:xfrm>
            <a:off x="838200" y="365126"/>
            <a:ext cx="10515600" cy="0"/>
          </a:xfrm>
          <a:prstGeom prst="line">
            <a:avLst/>
          </a:prstGeom>
          <a:ln w="50800">
            <a:solidFill>
              <a:srgbClr val="0F9ED5"/>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ED72E69-5EE1-DF78-354D-17316F7DDFD5}"/>
              </a:ext>
            </a:extLst>
          </p:cNvPr>
          <p:cNvSpPr txBox="1"/>
          <p:nvPr/>
        </p:nvSpPr>
        <p:spPr>
          <a:xfrm>
            <a:off x="838199" y="6271260"/>
            <a:ext cx="4542181" cy="246221"/>
          </a:xfrm>
          <a:prstGeom prst="rect">
            <a:avLst/>
          </a:prstGeom>
          <a:noFill/>
        </p:spPr>
        <p:txBody>
          <a:bodyPr wrap="square" rtlCol="0">
            <a:spAutoFit/>
          </a:bodyPr>
          <a:lstStyle/>
          <a:p>
            <a:r>
              <a:rPr lang="en-US" sz="1000" dirty="0"/>
              <a:t>IC 3-7-45-2.1 | IC 16-37-3-9 | IC 3-7-38.2-2 | IC 3-7-38.2-19[NEW]</a:t>
            </a:r>
          </a:p>
        </p:txBody>
      </p:sp>
    </p:spTree>
    <p:extLst>
      <p:ext uri="{BB962C8B-B14F-4D97-AF65-F5344CB8AC3E}">
        <p14:creationId xmlns:p14="http://schemas.microsoft.com/office/powerpoint/2010/main" val="3889211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5F72CAE-372A-4BEB-A39B-ACE3F5D0FCBF}"/>
              </a:ext>
            </a:extLst>
          </p:cNvPr>
          <p:cNvSpPr/>
          <p:nvPr/>
        </p:nvSpPr>
        <p:spPr>
          <a:xfrm>
            <a:off x="-219967" y="1530628"/>
            <a:ext cx="12718069" cy="5327372"/>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A04248-4F63-679B-327D-45ABA0B7CFC5}"/>
              </a:ext>
            </a:extLst>
          </p:cNvPr>
          <p:cNvSpPr>
            <a:spLocks noGrp="1"/>
          </p:cNvSpPr>
          <p:nvPr>
            <p:ph type="title"/>
          </p:nvPr>
        </p:nvSpPr>
        <p:spPr>
          <a:xfrm>
            <a:off x="838200" y="365126"/>
            <a:ext cx="10515600" cy="1165502"/>
          </a:xfrm>
        </p:spPr>
        <p:txBody>
          <a:bodyPr/>
          <a:lstStyle/>
          <a:p>
            <a:r>
              <a:rPr lang="en-US" b="1" dirty="0"/>
              <a:t>Voter List Maintenance (VLM)</a:t>
            </a:r>
          </a:p>
        </p:txBody>
      </p:sp>
      <p:sp>
        <p:nvSpPr>
          <p:cNvPr id="3" name="Content Placeholder 2">
            <a:extLst>
              <a:ext uri="{FF2B5EF4-FFF2-40B4-BE49-F238E27FC236}">
                <a16:creationId xmlns:a16="http://schemas.microsoft.com/office/drawing/2014/main" id="{8DF89888-F21F-3543-E0F5-E9A7FBB0C519}"/>
              </a:ext>
            </a:extLst>
          </p:cNvPr>
          <p:cNvSpPr>
            <a:spLocks noGrp="1"/>
          </p:cNvSpPr>
          <p:nvPr>
            <p:ph sz="half" idx="1"/>
          </p:nvPr>
        </p:nvSpPr>
        <p:spPr>
          <a:xfrm>
            <a:off x="838199" y="1825625"/>
            <a:ext cx="10601739" cy="4351338"/>
          </a:xfrm>
          <a:solidFill>
            <a:schemeClr val="bg1"/>
          </a:solidFill>
        </p:spPr>
        <p:txBody>
          <a:bodyPr>
            <a:normAutofit/>
          </a:bodyPr>
          <a:lstStyle/>
          <a:p>
            <a:r>
              <a:rPr lang="en-US" dirty="0"/>
              <a:t>Counties MUST perform VLM activities within 48-hours of receiving the following information about a voter’s:</a:t>
            </a:r>
          </a:p>
          <a:p>
            <a:pPr lvl="1"/>
            <a:r>
              <a:rPr lang="en-US" dirty="0"/>
              <a:t>death, </a:t>
            </a:r>
          </a:p>
          <a:p>
            <a:pPr lvl="1"/>
            <a:r>
              <a:rPr lang="en-US" dirty="0"/>
              <a:t>move outside the county,</a:t>
            </a:r>
          </a:p>
          <a:p>
            <a:pPr lvl="1"/>
            <a:r>
              <a:rPr lang="en-US" dirty="0"/>
              <a:t>failure to respond to VLM mailings, </a:t>
            </a:r>
          </a:p>
          <a:p>
            <a:pPr lvl="1"/>
            <a:r>
              <a:rPr lang="en-US" dirty="0"/>
              <a:t>disenfranchisement due to imprisonment following criminal conviction, or</a:t>
            </a:r>
          </a:p>
          <a:p>
            <a:pPr lvl="1"/>
            <a:r>
              <a:rPr lang="en-US" dirty="0"/>
              <a:t>failure to respond to proof of citizenship notice. </a:t>
            </a:r>
          </a:p>
          <a:p>
            <a:pPr marL="0" indent="0">
              <a:buNone/>
            </a:pPr>
            <a:endParaRPr lang="en-US" sz="1100" dirty="0"/>
          </a:p>
          <a:p>
            <a:pPr marL="0" indent="0" algn="ctr">
              <a:buNone/>
            </a:pPr>
            <a:r>
              <a:rPr lang="en-US" sz="2400" i="1" dirty="0"/>
              <a:t>Counties CANNOT move a voter’s status to “inactive” during freeze periods and must wait until vote history is applied from the last election</a:t>
            </a:r>
          </a:p>
        </p:txBody>
      </p:sp>
      <p:cxnSp>
        <p:nvCxnSpPr>
          <p:cNvPr id="8" name="Straight Connector 7">
            <a:extLst>
              <a:ext uri="{FF2B5EF4-FFF2-40B4-BE49-F238E27FC236}">
                <a16:creationId xmlns:a16="http://schemas.microsoft.com/office/drawing/2014/main" id="{46957C92-A20E-7CF5-E838-FB6C1EE30531}"/>
              </a:ext>
            </a:extLst>
          </p:cNvPr>
          <p:cNvCxnSpPr/>
          <p:nvPr/>
        </p:nvCxnSpPr>
        <p:spPr>
          <a:xfrm>
            <a:off x="838200" y="365126"/>
            <a:ext cx="10515600" cy="0"/>
          </a:xfrm>
          <a:prstGeom prst="line">
            <a:avLst/>
          </a:prstGeom>
          <a:ln w="50800">
            <a:solidFill>
              <a:srgbClr val="0F9ED5"/>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BE695074-E6DA-8EAD-149A-27F1F473673D}"/>
              </a:ext>
            </a:extLst>
          </p:cNvPr>
          <p:cNvSpPr txBox="1"/>
          <p:nvPr/>
        </p:nvSpPr>
        <p:spPr>
          <a:xfrm>
            <a:off x="838199" y="6271260"/>
            <a:ext cx="4542181" cy="246221"/>
          </a:xfrm>
          <a:prstGeom prst="rect">
            <a:avLst/>
          </a:prstGeom>
          <a:noFill/>
        </p:spPr>
        <p:txBody>
          <a:bodyPr wrap="square" rtlCol="0">
            <a:spAutoFit/>
          </a:bodyPr>
          <a:lstStyle/>
          <a:p>
            <a:r>
              <a:rPr lang="en-US" sz="1000" dirty="0"/>
              <a:t>IC 3-7-26.3-11 | IC 3-7-38.2-2</a:t>
            </a:r>
          </a:p>
        </p:txBody>
      </p:sp>
    </p:spTree>
    <p:extLst>
      <p:ext uri="{BB962C8B-B14F-4D97-AF65-F5344CB8AC3E}">
        <p14:creationId xmlns:p14="http://schemas.microsoft.com/office/powerpoint/2010/main" val="883926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0DDBF-3308-EBE2-6AAC-BFB2781D990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D997C4C-3D0A-16E4-3B9C-976F76319F0F}"/>
              </a:ext>
            </a:extLst>
          </p:cNvPr>
          <p:cNvSpPr/>
          <p:nvPr/>
        </p:nvSpPr>
        <p:spPr>
          <a:xfrm>
            <a:off x="-184827" y="1421309"/>
            <a:ext cx="12718069" cy="5436692"/>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61F9B-8D3B-73C2-A6FF-E00A0452397A}"/>
              </a:ext>
            </a:extLst>
          </p:cNvPr>
          <p:cNvSpPr>
            <a:spLocks noGrp="1"/>
          </p:cNvSpPr>
          <p:nvPr>
            <p:ph type="title"/>
          </p:nvPr>
        </p:nvSpPr>
        <p:spPr>
          <a:xfrm>
            <a:off x="838200" y="365126"/>
            <a:ext cx="10515600" cy="1165502"/>
          </a:xfrm>
        </p:spPr>
        <p:txBody>
          <a:bodyPr/>
          <a:lstStyle/>
          <a:p>
            <a:r>
              <a:rPr lang="en-US" b="1" dirty="0"/>
              <a:t>Non-Residential Addresses</a:t>
            </a:r>
          </a:p>
        </p:txBody>
      </p:sp>
      <p:sp>
        <p:nvSpPr>
          <p:cNvPr id="6" name="Rectangle 5">
            <a:extLst>
              <a:ext uri="{FF2B5EF4-FFF2-40B4-BE49-F238E27FC236}">
                <a16:creationId xmlns:a16="http://schemas.microsoft.com/office/drawing/2014/main" id="{8E5C14FC-3A03-BCC0-442D-C742FA21D359}"/>
              </a:ext>
            </a:extLst>
          </p:cNvPr>
          <p:cNvSpPr/>
          <p:nvPr/>
        </p:nvSpPr>
        <p:spPr>
          <a:xfrm>
            <a:off x="838200" y="1421310"/>
            <a:ext cx="10515600" cy="47556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 name="Content Placeholder 2">
            <a:extLst>
              <a:ext uri="{FF2B5EF4-FFF2-40B4-BE49-F238E27FC236}">
                <a16:creationId xmlns:a16="http://schemas.microsoft.com/office/drawing/2014/main" id="{C372FBD8-6C35-30BD-2DCB-23C2C43E5EAD}"/>
              </a:ext>
            </a:extLst>
          </p:cNvPr>
          <p:cNvSpPr>
            <a:spLocks noGrp="1"/>
          </p:cNvSpPr>
          <p:nvPr>
            <p:ph sz="half" idx="1"/>
          </p:nvPr>
        </p:nvSpPr>
        <p:spPr>
          <a:xfrm>
            <a:off x="838199" y="1610139"/>
            <a:ext cx="6188765" cy="4566823"/>
          </a:xfrm>
        </p:spPr>
        <p:txBody>
          <a:bodyPr>
            <a:normAutofit/>
          </a:bodyPr>
          <a:lstStyle/>
          <a:p>
            <a:r>
              <a:rPr lang="en-US" sz="2400" dirty="0"/>
              <a:t>VR officials may not enter a nonresidential address in SVRS as a voter’s registration address</a:t>
            </a:r>
          </a:p>
          <a:p>
            <a:r>
              <a:rPr lang="en-US" sz="2400" dirty="0"/>
              <a:t>VR applicants may not list a PO box or commercial mailing address as their residence address </a:t>
            </a:r>
          </a:p>
          <a:p>
            <a:pPr lvl="1"/>
            <a:r>
              <a:rPr lang="en-US" sz="2000" dirty="0"/>
              <a:t>Application is considered incomplete under IC 3-7-34 if it does</a:t>
            </a:r>
          </a:p>
          <a:p>
            <a:r>
              <a:rPr lang="en-US" sz="2400" dirty="0"/>
              <a:t>Not later than August 1 of each year, VR officials must identify potential nonresidential addresses in SVRS </a:t>
            </a:r>
          </a:p>
        </p:txBody>
      </p:sp>
      <p:sp>
        <p:nvSpPr>
          <p:cNvPr id="4" name="Content Placeholder 3">
            <a:extLst>
              <a:ext uri="{FF2B5EF4-FFF2-40B4-BE49-F238E27FC236}">
                <a16:creationId xmlns:a16="http://schemas.microsoft.com/office/drawing/2014/main" id="{FC6DFD49-209F-34BE-8EDB-537124784ED6}"/>
              </a:ext>
            </a:extLst>
          </p:cNvPr>
          <p:cNvSpPr>
            <a:spLocks noGrp="1"/>
          </p:cNvSpPr>
          <p:nvPr>
            <p:ph sz="half" idx="2"/>
          </p:nvPr>
        </p:nvSpPr>
        <p:spPr>
          <a:xfrm>
            <a:off x="7257221" y="2057398"/>
            <a:ext cx="3866322" cy="3269974"/>
          </a:xfrm>
          <a:solidFill>
            <a:srgbClr val="FFFF00"/>
          </a:solidFill>
        </p:spPr>
        <p:txBody>
          <a:bodyPr anchor="ctr">
            <a:normAutofit/>
          </a:bodyPr>
          <a:lstStyle/>
          <a:p>
            <a:pPr marL="0" indent="0" algn="ctr">
              <a:buNone/>
            </a:pPr>
            <a:r>
              <a:rPr lang="en-US" sz="2000" i="1" dirty="0"/>
              <a:t>This change does NOT impact existing requirements for a VR official to investigate and determine whether a commercial or nonresidential address is being used as a non-traditional address by an application or an error in the designation made by </a:t>
            </a:r>
            <a:r>
              <a:rPr lang="en-US" sz="2000" i="1" dirty="0" err="1"/>
              <a:t>SmartyStreets</a:t>
            </a:r>
            <a:r>
              <a:rPr lang="en-US" sz="2000" i="1" dirty="0"/>
              <a:t>. See IC 3-7-33-5.7 for details.</a:t>
            </a:r>
          </a:p>
        </p:txBody>
      </p:sp>
      <p:cxnSp>
        <p:nvCxnSpPr>
          <p:cNvPr id="8" name="Straight Connector 7">
            <a:extLst>
              <a:ext uri="{FF2B5EF4-FFF2-40B4-BE49-F238E27FC236}">
                <a16:creationId xmlns:a16="http://schemas.microsoft.com/office/drawing/2014/main" id="{F9DE5A0F-D84E-DABA-2387-AF48871A0D0B}"/>
              </a:ext>
            </a:extLst>
          </p:cNvPr>
          <p:cNvCxnSpPr/>
          <p:nvPr/>
        </p:nvCxnSpPr>
        <p:spPr>
          <a:xfrm>
            <a:off x="838200" y="365126"/>
            <a:ext cx="10515600" cy="0"/>
          </a:xfrm>
          <a:prstGeom prst="line">
            <a:avLst/>
          </a:prstGeom>
          <a:ln w="50800">
            <a:solidFill>
              <a:srgbClr val="0F9ED5"/>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EC73FB2-55A1-5512-31B2-8D590AD9E1E7}"/>
              </a:ext>
            </a:extLst>
          </p:cNvPr>
          <p:cNvSpPr txBox="1"/>
          <p:nvPr/>
        </p:nvSpPr>
        <p:spPr>
          <a:xfrm>
            <a:off x="914400" y="6286292"/>
            <a:ext cx="4542181" cy="246221"/>
          </a:xfrm>
          <a:prstGeom prst="rect">
            <a:avLst/>
          </a:prstGeom>
          <a:noFill/>
        </p:spPr>
        <p:txBody>
          <a:bodyPr wrap="square" rtlCol="0">
            <a:spAutoFit/>
          </a:bodyPr>
          <a:lstStyle/>
          <a:p>
            <a:r>
              <a:rPr lang="en-US" sz="1000" dirty="0"/>
              <a:t>IC 3-7-32-2.5[NEW] | IC 3-7-34-1.5 | IC 3-7-33-5.7</a:t>
            </a:r>
          </a:p>
        </p:txBody>
      </p:sp>
    </p:spTree>
    <p:extLst>
      <p:ext uri="{BB962C8B-B14F-4D97-AF65-F5344CB8AC3E}">
        <p14:creationId xmlns:p14="http://schemas.microsoft.com/office/powerpoint/2010/main" val="4011731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EF64A-B029-E338-6299-1996D996172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CD99D1A-D7C5-A369-8DD0-9930BC7DCE49}"/>
              </a:ext>
            </a:extLst>
          </p:cNvPr>
          <p:cNvSpPr/>
          <p:nvPr/>
        </p:nvSpPr>
        <p:spPr>
          <a:xfrm>
            <a:off x="-184826" y="1"/>
            <a:ext cx="7211790" cy="6858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86A631D-F249-17FF-DC5A-CCB015F2E8B8}"/>
              </a:ext>
            </a:extLst>
          </p:cNvPr>
          <p:cNvSpPr/>
          <p:nvPr/>
        </p:nvSpPr>
        <p:spPr>
          <a:xfrm>
            <a:off x="838200" y="1530628"/>
            <a:ext cx="10515600" cy="46463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 name="Content Placeholder 2">
            <a:extLst>
              <a:ext uri="{FF2B5EF4-FFF2-40B4-BE49-F238E27FC236}">
                <a16:creationId xmlns:a16="http://schemas.microsoft.com/office/drawing/2014/main" id="{EFC0E949-844F-6E6C-4BFE-BA5550B77BC0}"/>
              </a:ext>
            </a:extLst>
          </p:cNvPr>
          <p:cNvSpPr>
            <a:spLocks noGrp="1"/>
          </p:cNvSpPr>
          <p:nvPr>
            <p:ph sz="half" idx="1"/>
          </p:nvPr>
        </p:nvSpPr>
        <p:spPr>
          <a:xfrm>
            <a:off x="838199" y="553969"/>
            <a:ext cx="6188765" cy="5622994"/>
          </a:xfrm>
        </p:spPr>
        <p:txBody>
          <a:bodyPr>
            <a:normAutofit/>
          </a:bodyPr>
          <a:lstStyle/>
          <a:p>
            <a:pPr marL="0" indent="0">
              <a:buNone/>
            </a:pPr>
            <a:endParaRPr lang="en-US" sz="2000" dirty="0"/>
          </a:p>
          <a:p>
            <a:pPr marL="0" indent="0">
              <a:buNone/>
            </a:pPr>
            <a:r>
              <a:rPr lang="en-US" sz="3600" b="1" dirty="0">
                <a:solidFill>
                  <a:schemeClr val="bg1"/>
                </a:solidFill>
              </a:rPr>
              <a:t>Mailing Pre-Filled VR Forms</a:t>
            </a:r>
          </a:p>
          <a:p>
            <a:endParaRPr lang="en-US" sz="1100" dirty="0"/>
          </a:p>
          <a:p>
            <a:r>
              <a:rPr lang="en-US" sz="2400" dirty="0"/>
              <a:t>Cannot pre-fill or print a voter’s information on any VR form that is </a:t>
            </a:r>
            <a:r>
              <a:rPr lang="en-US" sz="2400" u="sng" dirty="0"/>
              <a:t>mailed</a:t>
            </a:r>
            <a:r>
              <a:rPr lang="en-US" sz="2400" dirty="0"/>
              <a:t> to a voter</a:t>
            </a:r>
          </a:p>
          <a:p>
            <a:pPr lvl="1"/>
            <a:r>
              <a:rPr lang="en-US" sz="2000" dirty="0"/>
              <a:t>Does NOT apply to ABS applications, which have their own standards under IC 3-11-4-2</a:t>
            </a:r>
          </a:p>
          <a:p>
            <a:r>
              <a:rPr lang="en-US" sz="2400" dirty="0"/>
              <a:t>If VR official determines information was pre-filled or printed on a mailed VR application, then the app is considered incomplete</a:t>
            </a:r>
          </a:p>
          <a:p>
            <a:pPr marL="0" indent="0">
              <a:buNone/>
            </a:pPr>
            <a:endParaRPr lang="en-US" sz="2400" dirty="0"/>
          </a:p>
          <a:p>
            <a:pPr marL="0" indent="0">
              <a:buNone/>
            </a:pPr>
            <a:r>
              <a:rPr lang="en-US" sz="1800" i="1" dirty="0"/>
              <a:t>NOTE: Voters with disabilities can still receive assistance in completing their VR applications under current law</a:t>
            </a:r>
          </a:p>
        </p:txBody>
      </p:sp>
      <p:sp>
        <p:nvSpPr>
          <p:cNvPr id="4" name="Content Placeholder 3">
            <a:extLst>
              <a:ext uri="{FF2B5EF4-FFF2-40B4-BE49-F238E27FC236}">
                <a16:creationId xmlns:a16="http://schemas.microsoft.com/office/drawing/2014/main" id="{B169F4A3-D4FD-16C8-4405-B3A697BBD839}"/>
              </a:ext>
            </a:extLst>
          </p:cNvPr>
          <p:cNvSpPr>
            <a:spLocks noGrp="1"/>
          </p:cNvSpPr>
          <p:nvPr>
            <p:ph sz="half" idx="2"/>
          </p:nvPr>
        </p:nvSpPr>
        <p:spPr>
          <a:xfrm>
            <a:off x="7257220" y="553969"/>
            <a:ext cx="4096579" cy="6304027"/>
          </a:xfrm>
          <a:solidFill>
            <a:srgbClr val="FFFF00"/>
          </a:solidFill>
        </p:spPr>
        <p:txBody>
          <a:bodyPr anchor="t">
            <a:normAutofit/>
          </a:bodyPr>
          <a:lstStyle/>
          <a:p>
            <a:pPr marL="0" indent="0">
              <a:buNone/>
            </a:pPr>
            <a:r>
              <a:rPr lang="en-US" sz="3600" b="1" dirty="0"/>
              <a:t>Military Spouses &amp; Residence</a:t>
            </a:r>
            <a:r>
              <a:rPr lang="en-US" sz="2000" b="1" dirty="0"/>
              <a:t> </a:t>
            </a:r>
          </a:p>
          <a:p>
            <a:pPr marL="0" indent="0">
              <a:buNone/>
            </a:pPr>
            <a:r>
              <a:rPr lang="en-US" sz="2400" dirty="0"/>
              <a:t>A military service member’s spouse (as defined in federal law) may elect to use the same residence as the service member regardless of the date on which the marriage occurred and if the spouse lived in Indiana</a:t>
            </a:r>
          </a:p>
          <a:p>
            <a:r>
              <a:rPr lang="en-US" sz="1800" dirty="0"/>
              <a:t>Military voter with Indiana residency must meet general residency requirements, however, for their spouse to use the Indiana address as their last US residence to register</a:t>
            </a:r>
            <a:endParaRPr lang="en-US" sz="1400" dirty="0"/>
          </a:p>
        </p:txBody>
      </p:sp>
      <p:cxnSp>
        <p:nvCxnSpPr>
          <p:cNvPr id="8" name="Straight Connector 7">
            <a:extLst>
              <a:ext uri="{FF2B5EF4-FFF2-40B4-BE49-F238E27FC236}">
                <a16:creationId xmlns:a16="http://schemas.microsoft.com/office/drawing/2014/main" id="{72A99E01-845A-A864-940A-2B289FE27748}"/>
              </a:ext>
            </a:extLst>
          </p:cNvPr>
          <p:cNvCxnSpPr/>
          <p:nvPr/>
        </p:nvCxnSpPr>
        <p:spPr>
          <a:xfrm>
            <a:off x="838200" y="365126"/>
            <a:ext cx="10515600" cy="0"/>
          </a:xfrm>
          <a:prstGeom prst="line">
            <a:avLst/>
          </a:prstGeom>
          <a:ln w="50800">
            <a:solidFill>
              <a:srgbClr val="0F9ED5"/>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73ADF43-B97C-49CA-73B4-07F880DF8451}"/>
              </a:ext>
            </a:extLst>
          </p:cNvPr>
          <p:cNvSpPr txBox="1"/>
          <p:nvPr/>
        </p:nvSpPr>
        <p:spPr>
          <a:xfrm>
            <a:off x="838199" y="6246653"/>
            <a:ext cx="4542181" cy="246221"/>
          </a:xfrm>
          <a:prstGeom prst="rect">
            <a:avLst/>
          </a:prstGeom>
          <a:noFill/>
        </p:spPr>
        <p:txBody>
          <a:bodyPr wrap="square" rtlCol="0">
            <a:spAutoFit/>
          </a:bodyPr>
          <a:lstStyle/>
          <a:p>
            <a:r>
              <a:rPr lang="en-US" sz="1000" dirty="0"/>
              <a:t>IC 3-7-32-7.5[NEW] | IC 3-7-34-1.5 | IC 3-7-36-15[NEW]</a:t>
            </a:r>
          </a:p>
        </p:txBody>
      </p:sp>
    </p:spTree>
    <p:extLst>
      <p:ext uri="{BB962C8B-B14F-4D97-AF65-F5344CB8AC3E}">
        <p14:creationId xmlns:p14="http://schemas.microsoft.com/office/powerpoint/2010/main" val="816290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5ACA7448-2383-A2A3-66A9-FFE05CFC53D5}"/>
              </a:ext>
            </a:extLst>
          </p:cNvPr>
          <p:cNvSpPr txBox="1">
            <a:spLocks/>
          </p:cNvSpPr>
          <p:nvPr/>
        </p:nvSpPr>
        <p:spPr>
          <a:xfrm>
            <a:off x="4903587" y="0"/>
            <a:ext cx="122369" cy="6858000"/>
          </a:xfrm>
          <a:prstGeom prst="rect">
            <a:avLst/>
          </a:prstGeom>
          <a:solidFill>
            <a:srgbClr val="156082"/>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5" name="Content Placeholder 3">
            <a:extLst>
              <a:ext uri="{FF2B5EF4-FFF2-40B4-BE49-F238E27FC236}">
                <a16:creationId xmlns:a16="http://schemas.microsoft.com/office/drawing/2014/main" id="{F830D08F-3668-4AE9-DCB3-00061385F20F}"/>
              </a:ext>
            </a:extLst>
          </p:cNvPr>
          <p:cNvSpPr txBox="1">
            <a:spLocks/>
          </p:cNvSpPr>
          <p:nvPr/>
        </p:nvSpPr>
        <p:spPr>
          <a:xfrm>
            <a:off x="4377446" y="0"/>
            <a:ext cx="367643" cy="6858000"/>
          </a:xfrm>
          <a:prstGeom prst="rect">
            <a:avLst/>
          </a:prstGeom>
          <a:solidFill>
            <a:srgbClr val="0F9ED5"/>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4" name="Content Placeholder 3">
            <a:extLst>
              <a:ext uri="{FF2B5EF4-FFF2-40B4-BE49-F238E27FC236}">
                <a16:creationId xmlns:a16="http://schemas.microsoft.com/office/drawing/2014/main" id="{BB9EA707-8A62-AE8A-D73A-7D6BBC3022F2}"/>
              </a:ext>
            </a:extLst>
          </p:cNvPr>
          <p:cNvSpPr txBox="1">
            <a:spLocks/>
          </p:cNvSpPr>
          <p:nvPr/>
        </p:nvSpPr>
        <p:spPr>
          <a:xfrm>
            <a:off x="0" y="0"/>
            <a:ext cx="4096579" cy="6858000"/>
          </a:xfrm>
          <a:prstGeom prst="rect">
            <a:avLst/>
          </a:prstGeom>
          <a:solidFill>
            <a:srgbClr val="FFFF00"/>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2" name="Title 1">
            <a:extLst>
              <a:ext uri="{FF2B5EF4-FFF2-40B4-BE49-F238E27FC236}">
                <a16:creationId xmlns:a16="http://schemas.microsoft.com/office/drawing/2014/main" id="{BAB631F8-8928-1221-8A0D-478F23035E4D}"/>
              </a:ext>
            </a:extLst>
          </p:cNvPr>
          <p:cNvSpPr>
            <a:spLocks noGrp="1"/>
          </p:cNvSpPr>
          <p:nvPr>
            <p:ph type="title"/>
          </p:nvPr>
        </p:nvSpPr>
        <p:spPr>
          <a:solidFill>
            <a:schemeClr val="bg1"/>
          </a:solidFill>
        </p:spPr>
        <p:txBody>
          <a:bodyPr/>
          <a:lstStyle/>
          <a:p>
            <a:r>
              <a:rPr lang="en-US" b="1" dirty="0"/>
              <a:t>Absentee Ballot Retraction</a:t>
            </a:r>
          </a:p>
        </p:txBody>
      </p:sp>
      <p:sp>
        <p:nvSpPr>
          <p:cNvPr id="3" name="Content Placeholder 2">
            <a:extLst>
              <a:ext uri="{FF2B5EF4-FFF2-40B4-BE49-F238E27FC236}">
                <a16:creationId xmlns:a16="http://schemas.microsoft.com/office/drawing/2014/main" id="{41C9B341-E51D-ED92-AE0C-5B2F5F2830E8}"/>
              </a:ext>
            </a:extLst>
          </p:cNvPr>
          <p:cNvSpPr>
            <a:spLocks noGrp="1"/>
          </p:cNvSpPr>
          <p:nvPr>
            <p:ph idx="1"/>
          </p:nvPr>
        </p:nvSpPr>
        <p:spPr>
          <a:solidFill>
            <a:schemeClr val="bg1"/>
          </a:solidFill>
        </p:spPr>
        <p:txBody>
          <a:bodyPr>
            <a:normAutofit lnSpcReduction="10000"/>
          </a:bodyPr>
          <a:lstStyle/>
          <a:p>
            <a:r>
              <a:rPr lang="en-US" dirty="0"/>
              <a:t>ONLY used for ABS voting (mail, travel board, in-person early)</a:t>
            </a:r>
          </a:p>
          <a:p>
            <a:r>
              <a:rPr lang="en-US" dirty="0"/>
              <a:t>Always been required on DRE voting systems</a:t>
            </a:r>
          </a:p>
          <a:p>
            <a:r>
              <a:rPr lang="en-US" dirty="0"/>
              <a:t>NEW! May be used with optical scan voting systems</a:t>
            </a:r>
          </a:p>
          <a:p>
            <a:r>
              <a:rPr lang="en-US" dirty="0"/>
              <a:t>Retraction ID cannot be a voter’s:</a:t>
            </a:r>
          </a:p>
          <a:p>
            <a:pPr lvl="1"/>
            <a:r>
              <a:rPr lang="en-US" dirty="0"/>
              <a:t>Name</a:t>
            </a:r>
          </a:p>
          <a:p>
            <a:pPr lvl="1"/>
            <a:r>
              <a:rPr lang="en-US" dirty="0"/>
              <a:t>Mailing or Residence Address</a:t>
            </a:r>
          </a:p>
          <a:p>
            <a:pPr lvl="1"/>
            <a:r>
              <a:rPr lang="en-US" dirty="0"/>
              <a:t>Date of Birth</a:t>
            </a:r>
          </a:p>
          <a:p>
            <a:pPr lvl="1"/>
            <a:r>
              <a:rPr lang="en-US" dirty="0"/>
              <a:t>Social Security Number</a:t>
            </a:r>
          </a:p>
          <a:p>
            <a:pPr lvl="1"/>
            <a:r>
              <a:rPr lang="en-US" dirty="0"/>
              <a:t>IN credential number (DL, ID, learner’s permit)</a:t>
            </a:r>
          </a:p>
          <a:p>
            <a:r>
              <a:rPr lang="en-US" dirty="0"/>
              <a:t>Retraction ID is confidential</a:t>
            </a:r>
          </a:p>
        </p:txBody>
      </p:sp>
      <p:pic>
        <p:nvPicPr>
          <p:cNvPr id="11" name="Picture 10" descr="A basketball with a black background&#10;&#10;AI-generated content may be incorrect.">
            <a:extLst>
              <a:ext uri="{FF2B5EF4-FFF2-40B4-BE49-F238E27FC236}">
                <a16:creationId xmlns:a16="http://schemas.microsoft.com/office/drawing/2014/main" id="{98C8DFC6-249A-D4A7-A0B7-08696FC8DF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53445" y="2947380"/>
            <a:ext cx="2981222" cy="3229583"/>
          </a:xfrm>
          <a:prstGeom prst="rect">
            <a:avLst/>
          </a:prstGeom>
        </p:spPr>
      </p:pic>
      <p:sp>
        <p:nvSpPr>
          <p:cNvPr id="12" name="TextBox 11">
            <a:extLst>
              <a:ext uri="{FF2B5EF4-FFF2-40B4-BE49-F238E27FC236}">
                <a16:creationId xmlns:a16="http://schemas.microsoft.com/office/drawing/2014/main" id="{484309DD-1A73-030C-3C3F-908EE92A282E}"/>
              </a:ext>
            </a:extLst>
          </p:cNvPr>
          <p:cNvSpPr txBox="1"/>
          <p:nvPr/>
        </p:nvSpPr>
        <p:spPr>
          <a:xfrm>
            <a:off x="838200" y="6246654"/>
            <a:ext cx="4542181" cy="246221"/>
          </a:xfrm>
          <a:prstGeom prst="rect">
            <a:avLst/>
          </a:prstGeom>
          <a:noFill/>
        </p:spPr>
        <p:txBody>
          <a:bodyPr wrap="square" rtlCol="0">
            <a:spAutoFit/>
          </a:bodyPr>
          <a:lstStyle/>
          <a:p>
            <a:r>
              <a:rPr lang="en-US" sz="1000" dirty="0"/>
              <a:t>IC 3-11-15-26</a:t>
            </a:r>
          </a:p>
        </p:txBody>
      </p:sp>
    </p:spTree>
    <p:extLst>
      <p:ext uri="{BB962C8B-B14F-4D97-AF65-F5344CB8AC3E}">
        <p14:creationId xmlns:p14="http://schemas.microsoft.com/office/powerpoint/2010/main" val="2797926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A7FDC-EB92-D79D-825E-CF0320B7AA30}"/>
            </a:ext>
          </a:extLst>
        </p:cNvPr>
        <p:cNvGrpSpPr/>
        <p:nvPr/>
      </p:nvGrpSpPr>
      <p:grpSpPr>
        <a:xfrm>
          <a:off x="0" y="0"/>
          <a:ext cx="0" cy="0"/>
          <a:chOff x="0" y="0"/>
          <a:chExt cx="0" cy="0"/>
        </a:xfrm>
      </p:grpSpPr>
      <p:sp>
        <p:nvSpPr>
          <p:cNvPr id="6" name="Content Placeholder 3">
            <a:extLst>
              <a:ext uri="{FF2B5EF4-FFF2-40B4-BE49-F238E27FC236}">
                <a16:creationId xmlns:a16="http://schemas.microsoft.com/office/drawing/2014/main" id="{0CB029F4-6C49-B9D8-B928-0A0B0EC1B1DF}"/>
              </a:ext>
            </a:extLst>
          </p:cNvPr>
          <p:cNvSpPr txBox="1">
            <a:spLocks/>
          </p:cNvSpPr>
          <p:nvPr/>
        </p:nvSpPr>
        <p:spPr>
          <a:xfrm>
            <a:off x="4903587" y="0"/>
            <a:ext cx="122369" cy="6858000"/>
          </a:xfrm>
          <a:prstGeom prst="rect">
            <a:avLst/>
          </a:prstGeom>
          <a:solidFill>
            <a:srgbClr val="156082"/>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5" name="Content Placeholder 3">
            <a:extLst>
              <a:ext uri="{FF2B5EF4-FFF2-40B4-BE49-F238E27FC236}">
                <a16:creationId xmlns:a16="http://schemas.microsoft.com/office/drawing/2014/main" id="{718F16C1-96BC-CDB3-13DA-6ED5311FDE4D}"/>
              </a:ext>
            </a:extLst>
          </p:cNvPr>
          <p:cNvSpPr txBox="1">
            <a:spLocks/>
          </p:cNvSpPr>
          <p:nvPr/>
        </p:nvSpPr>
        <p:spPr>
          <a:xfrm>
            <a:off x="4377446" y="0"/>
            <a:ext cx="367643" cy="6858000"/>
          </a:xfrm>
          <a:prstGeom prst="rect">
            <a:avLst/>
          </a:prstGeom>
          <a:solidFill>
            <a:srgbClr val="0F9ED5"/>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4" name="Content Placeholder 3">
            <a:extLst>
              <a:ext uri="{FF2B5EF4-FFF2-40B4-BE49-F238E27FC236}">
                <a16:creationId xmlns:a16="http://schemas.microsoft.com/office/drawing/2014/main" id="{8A5E4EE6-5A36-74F5-4385-A1CB5DA785E0}"/>
              </a:ext>
            </a:extLst>
          </p:cNvPr>
          <p:cNvSpPr txBox="1">
            <a:spLocks/>
          </p:cNvSpPr>
          <p:nvPr/>
        </p:nvSpPr>
        <p:spPr>
          <a:xfrm>
            <a:off x="0" y="0"/>
            <a:ext cx="4096579" cy="6858000"/>
          </a:xfrm>
          <a:prstGeom prst="rect">
            <a:avLst/>
          </a:prstGeom>
          <a:solidFill>
            <a:srgbClr val="FFFF00"/>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2" name="Title 1">
            <a:extLst>
              <a:ext uri="{FF2B5EF4-FFF2-40B4-BE49-F238E27FC236}">
                <a16:creationId xmlns:a16="http://schemas.microsoft.com/office/drawing/2014/main" id="{99F83C91-BB15-61E3-4F93-F2B56839797B}"/>
              </a:ext>
            </a:extLst>
          </p:cNvPr>
          <p:cNvSpPr>
            <a:spLocks noGrp="1"/>
          </p:cNvSpPr>
          <p:nvPr>
            <p:ph type="title"/>
          </p:nvPr>
        </p:nvSpPr>
        <p:spPr>
          <a:solidFill>
            <a:schemeClr val="bg1"/>
          </a:solidFill>
        </p:spPr>
        <p:txBody>
          <a:bodyPr/>
          <a:lstStyle/>
          <a:p>
            <a:r>
              <a:rPr lang="en-US" b="1" dirty="0"/>
              <a:t>Absentee Ballot Retraction</a:t>
            </a:r>
          </a:p>
        </p:txBody>
      </p:sp>
      <p:sp>
        <p:nvSpPr>
          <p:cNvPr id="3" name="Content Placeholder 2">
            <a:extLst>
              <a:ext uri="{FF2B5EF4-FFF2-40B4-BE49-F238E27FC236}">
                <a16:creationId xmlns:a16="http://schemas.microsoft.com/office/drawing/2014/main" id="{3267BC01-2219-8DA3-502A-50042E2A01D8}"/>
              </a:ext>
            </a:extLst>
          </p:cNvPr>
          <p:cNvSpPr>
            <a:spLocks noGrp="1"/>
          </p:cNvSpPr>
          <p:nvPr>
            <p:ph idx="1"/>
          </p:nvPr>
        </p:nvSpPr>
        <p:spPr>
          <a:solidFill>
            <a:schemeClr val="bg1"/>
          </a:solidFill>
        </p:spPr>
        <p:txBody>
          <a:bodyPr/>
          <a:lstStyle/>
          <a:p>
            <a:r>
              <a:rPr lang="en-US" dirty="0"/>
              <a:t>Optical Scan Ballot Cards</a:t>
            </a:r>
          </a:p>
          <a:p>
            <a:pPr lvl="1"/>
            <a:r>
              <a:rPr lang="en-US" dirty="0"/>
              <a:t>Voter is NOT permitted to feed their own ballot into tabulator during early voting</a:t>
            </a:r>
          </a:p>
          <a:p>
            <a:pPr lvl="1"/>
            <a:r>
              <a:rPr lang="en-US" dirty="0"/>
              <a:t>Ballot card MUST go into ABS-7 envelope</a:t>
            </a:r>
          </a:p>
          <a:p>
            <a:pPr lvl="2"/>
            <a:r>
              <a:rPr lang="en-US" dirty="0"/>
              <a:t>Voter must sign the affidavit as the ABS board members attest to it</a:t>
            </a:r>
          </a:p>
          <a:p>
            <a:pPr lvl="1"/>
            <a:r>
              <a:rPr lang="en-US" dirty="0"/>
              <a:t>Unanimous vote of CEB can permit central count of absentee ballots to begin up to 3-days before election day, following all review procedures found in state law</a:t>
            </a:r>
          </a:p>
          <a:p>
            <a:pPr lvl="2"/>
            <a:r>
              <a:rPr lang="en-US" dirty="0"/>
              <a:t>Counties would be able to scan but not tabulate their absentees if such a resolution to begin the central count early under IC 3-11.5-4-11.5</a:t>
            </a:r>
          </a:p>
        </p:txBody>
      </p:sp>
      <p:pic>
        <p:nvPicPr>
          <p:cNvPr id="7" name="Picture 6" descr="A basketball with a black background&#10;&#10;AI-generated content may be incorrect.">
            <a:extLst>
              <a:ext uri="{FF2B5EF4-FFF2-40B4-BE49-F238E27FC236}">
                <a16:creationId xmlns:a16="http://schemas.microsoft.com/office/drawing/2014/main" id="{E9D21FCE-9029-8520-7BB7-EEE5A3C83D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7338049">
            <a:off x="9279144" y="-758868"/>
            <a:ext cx="2943362" cy="3188568"/>
          </a:xfrm>
          <a:prstGeom prst="rect">
            <a:avLst/>
          </a:prstGeom>
        </p:spPr>
      </p:pic>
      <p:sp>
        <p:nvSpPr>
          <p:cNvPr id="8" name="TextBox 7">
            <a:extLst>
              <a:ext uri="{FF2B5EF4-FFF2-40B4-BE49-F238E27FC236}">
                <a16:creationId xmlns:a16="http://schemas.microsoft.com/office/drawing/2014/main" id="{22FC9AC0-FAB6-4C4A-9082-7202406DF8AE}"/>
              </a:ext>
            </a:extLst>
          </p:cNvPr>
          <p:cNvSpPr txBox="1"/>
          <p:nvPr/>
        </p:nvSpPr>
        <p:spPr>
          <a:xfrm>
            <a:off x="838200" y="6246654"/>
            <a:ext cx="4542181" cy="246221"/>
          </a:xfrm>
          <a:prstGeom prst="rect">
            <a:avLst/>
          </a:prstGeom>
          <a:noFill/>
        </p:spPr>
        <p:txBody>
          <a:bodyPr wrap="square" rtlCol="0">
            <a:spAutoFit/>
          </a:bodyPr>
          <a:lstStyle/>
          <a:p>
            <a:r>
              <a:rPr lang="en-US" sz="1000" dirty="0"/>
              <a:t>IC  3-11-10-28 | IC 3-11.5-4-11.5</a:t>
            </a:r>
          </a:p>
        </p:txBody>
      </p:sp>
    </p:spTree>
    <p:extLst>
      <p:ext uri="{BB962C8B-B14F-4D97-AF65-F5344CB8AC3E}">
        <p14:creationId xmlns:p14="http://schemas.microsoft.com/office/powerpoint/2010/main" val="595965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FDEBE-0933-A6D7-6F29-6F4C7BEA14E8}"/>
            </a:ext>
          </a:extLst>
        </p:cNvPr>
        <p:cNvGrpSpPr/>
        <p:nvPr/>
      </p:nvGrpSpPr>
      <p:grpSpPr>
        <a:xfrm>
          <a:off x="0" y="0"/>
          <a:ext cx="0" cy="0"/>
          <a:chOff x="0" y="0"/>
          <a:chExt cx="0" cy="0"/>
        </a:xfrm>
      </p:grpSpPr>
      <p:sp>
        <p:nvSpPr>
          <p:cNvPr id="6" name="Content Placeholder 3">
            <a:extLst>
              <a:ext uri="{FF2B5EF4-FFF2-40B4-BE49-F238E27FC236}">
                <a16:creationId xmlns:a16="http://schemas.microsoft.com/office/drawing/2014/main" id="{61E29D75-6DA5-8CEF-6D8A-F3F08D4EBE2F}"/>
              </a:ext>
            </a:extLst>
          </p:cNvPr>
          <p:cNvSpPr txBox="1">
            <a:spLocks/>
          </p:cNvSpPr>
          <p:nvPr/>
        </p:nvSpPr>
        <p:spPr>
          <a:xfrm>
            <a:off x="4903587" y="0"/>
            <a:ext cx="122369" cy="6858000"/>
          </a:xfrm>
          <a:prstGeom prst="rect">
            <a:avLst/>
          </a:prstGeom>
          <a:solidFill>
            <a:srgbClr val="156082"/>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5" name="Content Placeholder 3">
            <a:extLst>
              <a:ext uri="{FF2B5EF4-FFF2-40B4-BE49-F238E27FC236}">
                <a16:creationId xmlns:a16="http://schemas.microsoft.com/office/drawing/2014/main" id="{30392181-96DF-21F3-8071-D9C3D05C6B79}"/>
              </a:ext>
            </a:extLst>
          </p:cNvPr>
          <p:cNvSpPr txBox="1">
            <a:spLocks/>
          </p:cNvSpPr>
          <p:nvPr/>
        </p:nvSpPr>
        <p:spPr>
          <a:xfrm>
            <a:off x="4377446" y="0"/>
            <a:ext cx="367643" cy="6858000"/>
          </a:xfrm>
          <a:prstGeom prst="rect">
            <a:avLst/>
          </a:prstGeom>
          <a:solidFill>
            <a:srgbClr val="0F9ED5"/>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4" name="Content Placeholder 3">
            <a:extLst>
              <a:ext uri="{FF2B5EF4-FFF2-40B4-BE49-F238E27FC236}">
                <a16:creationId xmlns:a16="http://schemas.microsoft.com/office/drawing/2014/main" id="{DF45E100-D7C9-BC41-7503-6E7CF31B4B51}"/>
              </a:ext>
            </a:extLst>
          </p:cNvPr>
          <p:cNvSpPr txBox="1">
            <a:spLocks/>
          </p:cNvSpPr>
          <p:nvPr/>
        </p:nvSpPr>
        <p:spPr>
          <a:xfrm>
            <a:off x="0" y="0"/>
            <a:ext cx="4096579" cy="6858000"/>
          </a:xfrm>
          <a:prstGeom prst="rect">
            <a:avLst/>
          </a:prstGeom>
          <a:solidFill>
            <a:srgbClr val="FFFF00"/>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2" name="Title 1">
            <a:extLst>
              <a:ext uri="{FF2B5EF4-FFF2-40B4-BE49-F238E27FC236}">
                <a16:creationId xmlns:a16="http://schemas.microsoft.com/office/drawing/2014/main" id="{796403FD-FF4A-6CBA-849B-0F08DE4F0696}"/>
              </a:ext>
            </a:extLst>
          </p:cNvPr>
          <p:cNvSpPr>
            <a:spLocks noGrp="1"/>
          </p:cNvSpPr>
          <p:nvPr>
            <p:ph type="title"/>
          </p:nvPr>
        </p:nvSpPr>
        <p:spPr>
          <a:solidFill>
            <a:schemeClr val="bg1"/>
          </a:solidFill>
        </p:spPr>
        <p:txBody>
          <a:bodyPr/>
          <a:lstStyle/>
          <a:p>
            <a:r>
              <a:rPr lang="en-US" b="1" dirty="0"/>
              <a:t>Absentee Ballot Retraction</a:t>
            </a:r>
          </a:p>
        </p:txBody>
      </p:sp>
      <p:sp>
        <p:nvSpPr>
          <p:cNvPr id="3" name="Content Placeholder 2">
            <a:extLst>
              <a:ext uri="{FF2B5EF4-FFF2-40B4-BE49-F238E27FC236}">
                <a16:creationId xmlns:a16="http://schemas.microsoft.com/office/drawing/2014/main" id="{AE87CFD6-9E3B-4B0F-EE08-7C164D4A522E}"/>
              </a:ext>
            </a:extLst>
          </p:cNvPr>
          <p:cNvSpPr>
            <a:spLocks noGrp="1"/>
          </p:cNvSpPr>
          <p:nvPr>
            <p:ph idx="1"/>
          </p:nvPr>
        </p:nvSpPr>
        <p:spPr>
          <a:solidFill>
            <a:schemeClr val="bg1"/>
          </a:solidFill>
        </p:spPr>
        <p:txBody>
          <a:bodyPr/>
          <a:lstStyle/>
          <a:p>
            <a:r>
              <a:rPr lang="en-US" dirty="0"/>
              <a:t>Public Test of Voting Systems</a:t>
            </a:r>
          </a:p>
          <a:p>
            <a:pPr lvl="1"/>
            <a:r>
              <a:rPr lang="en-US" dirty="0"/>
              <a:t>DRE Equipment (MicroVote)</a:t>
            </a:r>
          </a:p>
          <a:p>
            <a:pPr lvl="2"/>
            <a:r>
              <a:rPr lang="en-US" dirty="0"/>
              <a:t>Must test retraction method on at least one absentee ballot cast on the machine &amp; ensure the data was removed correctly</a:t>
            </a:r>
          </a:p>
          <a:p>
            <a:pPr lvl="1"/>
            <a:r>
              <a:rPr lang="en-US" dirty="0"/>
              <a:t>Optical Scan Equipment (ES&amp;S, Hart, Unisyn + MicroVote opScan)</a:t>
            </a:r>
          </a:p>
          <a:p>
            <a:pPr lvl="2"/>
            <a:r>
              <a:rPr lang="en-US" dirty="0"/>
              <a:t>Must test retraction method on at least one absentee ballot card to ensure retraction ID is placed on the ballot card correctly to avoid tabulation issues &amp; be certain the data was removed correctly</a:t>
            </a:r>
          </a:p>
        </p:txBody>
      </p:sp>
      <p:pic>
        <p:nvPicPr>
          <p:cNvPr id="7" name="Picture 6" descr="A basketball with a black background&#10;&#10;AI-generated content may be incorrect.">
            <a:extLst>
              <a:ext uri="{FF2B5EF4-FFF2-40B4-BE49-F238E27FC236}">
                <a16:creationId xmlns:a16="http://schemas.microsoft.com/office/drawing/2014/main" id="{BB6DE778-D76F-EE7B-19C5-68BBF82368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9484926">
            <a:off x="7524918" y="3971929"/>
            <a:ext cx="1624315" cy="1759634"/>
          </a:xfrm>
          <a:prstGeom prst="rect">
            <a:avLst/>
          </a:prstGeom>
        </p:spPr>
      </p:pic>
      <p:pic>
        <p:nvPicPr>
          <p:cNvPr id="8" name="Picture 7" descr="A basketball with a black background&#10;&#10;AI-generated content may be incorrect.">
            <a:extLst>
              <a:ext uri="{FF2B5EF4-FFF2-40B4-BE49-F238E27FC236}">
                <a16:creationId xmlns:a16="http://schemas.microsoft.com/office/drawing/2014/main" id="{59F6487F-B31B-9463-5BCE-F9373BA9E8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3006936">
            <a:off x="8661563" y="-30009"/>
            <a:ext cx="2269966" cy="2459073"/>
          </a:xfrm>
          <a:prstGeom prst="rect">
            <a:avLst/>
          </a:prstGeom>
        </p:spPr>
      </p:pic>
      <p:pic>
        <p:nvPicPr>
          <p:cNvPr id="9" name="Picture 8" descr="A basketball with a black background&#10;&#10;AI-generated content may be incorrect.">
            <a:extLst>
              <a:ext uri="{FF2B5EF4-FFF2-40B4-BE49-F238E27FC236}">
                <a16:creationId xmlns:a16="http://schemas.microsoft.com/office/drawing/2014/main" id="{38F36CF5-FFE0-0C48-CD34-CB0EF193E22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7338049">
            <a:off x="5878963" y="5210608"/>
            <a:ext cx="1314000" cy="1423467"/>
          </a:xfrm>
          <a:prstGeom prst="rect">
            <a:avLst/>
          </a:prstGeom>
        </p:spPr>
      </p:pic>
      <p:sp>
        <p:nvSpPr>
          <p:cNvPr id="10" name="TextBox 9">
            <a:extLst>
              <a:ext uri="{FF2B5EF4-FFF2-40B4-BE49-F238E27FC236}">
                <a16:creationId xmlns:a16="http://schemas.microsoft.com/office/drawing/2014/main" id="{A1150A52-F5FE-283C-1919-DB49934697BE}"/>
              </a:ext>
            </a:extLst>
          </p:cNvPr>
          <p:cNvSpPr txBox="1"/>
          <p:nvPr/>
        </p:nvSpPr>
        <p:spPr>
          <a:xfrm>
            <a:off x="7024043" y="6394370"/>
            <a:ext cx="4542181" cy="246221"/>
          </a:xfrm>
          <a:prstGeom prst="rect">
            <a:avLst/>
          </a:prstGeom>
          <a:noFill/>
        </p:spPr>
        <p:txBody>
          <a:bodyPr wrap="square" rtlCol="0">
            <a:spAutoFit/>
          </a:bodyPr>
          <a:lstStyle/>
          <a:p>
            <a:r>
              <a:rPr lang="en-US" sz="1000" dirty="0"/>
              <a:t>IC 3-11-13-22 | IC 3-11-13-24 | IC 3-11-13-24.5 | IC 3-11-14.5-5 | IC 3-11-14.5-8</a:t>
            </a:r>
          </a:p>
        </p:txBody>
      </p:sp>
    </p:spTree>
    <p:extLst>
      <p:ext uri="{BB962C8B-B14F-4D97-AF65-F5344CB8AC3E}">
        <p14:creationId xmlns:p14="http://schemas.microsoft.com/office/powerpoint/2010/main" val="2784041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00BE6-4CB9-A4C8-FF84-0C0E7419AEF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0B47DF8-240C-AB4A-D61B-2023B1283B14}"/>
              </a:ext>
            </a:extLst>
          </p:cNvPr>
          <p:cNvSpPr/>
          <p:nvPr/>
        </p:nvSpPr>
        <p:spPr>
          <a:xfrm>
            <a:off x="4980210" y="0"/>
            <a:ext cx="7211790" cy="6858000"/>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EEE0C0-D9A2-A975-1A56-BDED596D2E28}"/>
              </a:ext>
            </a:extLst>
          </p:cNvPr>
          <p:cNvSpPr/>
          <p:nvPr/>
        </p:nvSpPr>
        <p:spPr>
          <a:xfrm>
            <a:off x="4934775" y="1382818"/>
            <a:ext cx="6419025" cy="46463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 name="Content Placeholder 2">
            <a:extLst>
              <a:ext uri="{FF2B5EF4-FFF2-40B4-BE49-F238E27FC236}">
                <a16:creationId xmlns:a16="http://schemas.microsoft.com/office/drawing/2014/main" id="{9BC7CFCD-BE9C-E784-B384-98591B5C449A}"/>
              </a:ext>
            </a:extLst>
          </p:cNvPr>
          <p:cNvSpPr>
            <a:spLocks noGrp="1"/>
          </p:cNvSpPr>
          <p:nvPr>
            <p:ph sz="half" idx="1"/>
          </p:nvPr>
        </p:nvSpPr>
        <p:spPr>
          <a:xfrm>
            <a:off x="5165035" y="365126"/>
            <a:ext cx="6188765" cy="5622994"/>
          </a:xfrm>
        </p:spPr>
        <p:txBody>
          <a:bodyPr>
            <a:normAutofit/>
          </a:bodyPr>
          <a:lstStyle/>
          <a:p>
            <a:pPr marL="0" indent="0">
              <a:buNone/>
            </a:pPr>
            <a:endParaRPr lang="en-US" sz="2000" dirty="0"/>
          </a:p>
          <a:p>
            <a:pPr marL="0" indent="0">
              <a:buNone/>
            </a:pPr>
            <a:r>
              <a:rPr lang="en-US" sz="3600" b="1" dirty="0"/>
              <a:t>Voting System Certification</a:t>
            </a:r>
          </a:p>
          <a:p>
            <a:endParaRPr lang="en-US" sz="1100" dirty="0"/>
          </a:p>
          <a:p>
            <a:r>
              <a:rPr lang="en-US" sz="2400" dirty="0"/>
              <a:t>Any voting system certified on or before Oct. 1, 2025, may continue to be used and considered a “legacy” system should a vendor not choose to seek certification for a new 4-year period</a:t>
            </a:r>
          </a:p>
          <a:p>
            <a:pPr lvl="1"/>
            <a:r>
              <a:rPr lang="en-US" dirty="0"/>
              <a:t>Vendors CANNOT otherwise upgrade or enhance a legacy voting system</a:t>
            </a:r>
          </a:p>
          <a:p>
            <a:pPr lvl="1"/>
            <a:endParaRPr lang="en-US" sz="1600" dirty="0"/>
          </a:p>
          <a:p>
            <a:r>
              <a:rPr lang="en-US" sz="2400" dirty="0"/>
              <a:t>Added VVSG 2.0 to list of voting system standards &amp; removed obsolete VVSG references</a:t>
            </a:r>
          </a:p>
        </p:txBody>
      </p:sp>
      <p:sp>
        <p:nvSpPr>
          <p:cNvPr id="4" name="Content Placeholder 3">
            <a:extLst>
              <a:ext uri="{FF2B5EF4-FFF2-40B4-BE49-F238E27FC236}">
                <a16:creationId xmlns:a16="http://schemas.microsoft.com/office/drawing/2014/main" id="{EB03912F-0FEF-6100-7A79-EA8F7007B620}"/>
              </a:ext>
            </a:extLst>
          </p:cNvPr>
          <p:cNvSpPr>
            <a:spLocks noGrp="1"/>
          </p:cNvSpPr>
          <p:nvPr>
            <p:ph sz="half" idx="2"/>
          </p:nvPr>
        </p:nvSpPr>
        <p:spPr>
          <a:xfrm>
            <a:off x="838198" y="553973"/>
            <a:ext cx="4096579" cy="6304027"/>
          </a:xfrm>
          <a:solidFill>
            <a:srgbClr val="0F9ED5"/>
          </a:solidFill>
        </p:spPr>
        <p:txBody>
          <a:bodyPr anchor="t">
            <a:normAutofit/>
          </a:bodyPr>
          <a:lstStyle/>
          <a:p>
            <a:pPr marL="0" indent="0">
              <a:buNone/>
            </a:pPr>
            <a:r>
              <a:rPr lang="en-US" sz="3600" b="1" dirty="0">
                <a:solidFill>
                  <a:schemeClr val="bg1"/>
                </a:solidFill>
              </a:rPr>
              <a:t>Voting System &amp; </a:t>
            </a:r>
            <a:r>
              <a:rPr lang="en-US" sz="3600" b="1" dirty="0" err="1">
                <a:solidFill>
                  <a:schemeClr val="bg1"/>
                </a:solidFill>
              </a:rPr>
              <a:t>ePB</a:t>
            </a:r>
            <a:r>
              <a:rPr lang="en-US" sz="3600" b="1" dirty="0">
                <a:solidFill>
                  <a:schemeClr val="bg1"/>
                </a:solidFill>
              </a:rPr>
              <a:t> Disposal</a:t>
            </a:r>
            <a:endParaRPr lang="en-US" sz="2000" b="1" dirty="0">
              <a:solidFill>
                <a:schemeClr val="bg1"/>
              </a:solidFill>
            </a:endParaRPr>
          </a:p>
          <a:p>
            <a:pPr marL="0" indent="0">
              <a:buNone/>
            </a:pPr>
            <a:r>
              <a:rPr lang="en-US" sz="2400" dirty="0">
                <a:solidFill>
                  <a:schemeClr val="bg1"/>
                </a:solidFill>
              </a:rPr>
              <a:t>Counties or vendors may now seek approval to dispose of their voting system or ePB by giving it to a state or county historical society in Indiana</a:t>
            </a:r>
          </a:p>
          <a:p>
            <a:r>
              <a:rPr lang="en-US" sz="1800" dirty="0">
                <a:solidFill>
                  <a:schemeClr val="bg1"/>
                </a:solidFill>
              </a:rPr>
              <a:t>In addition to the other permitted disposal methods found in current law</a:t>
            </a:r>
          </a:p>
          <a:p>
            <a:r>
              <a:rPr lang="en-US" sz="1800" dirty="0">
                <a:solidFill>
                  <a:schemeClr val="bg1"/>
                </a:solidFill>
              </a:rPr>
              <a:t>IED must approve the IEC-6 form BEFORE county may dispose of any voting system or </a:t>
            </a:r>
            <a:r>
              <a:rPr lang="en-US" sz="1800" dirty="0" err="1">
                <a:solidFill>
                  <a:schemeClr val="bg1"/>
                </a:solidFill>
              </a:rPr>
              <a:t>ePB</a:t>
            </a:r>
            <a:r>
              <a:rPr lang="en-US" sz="1800" dirty="0">
                <a:solidFill>
                  <a:schemeClr val="bg1"/>
                </a:solidFill>
              </a:rPr>
              <a:t>!</a:t>
            </a:r>
          </a:p>
          <a:p>
            <a:endParaRPr lang="en-US" sz="1800" dirty="0">
              <a:solidFill>
                <a:schemeClr val="bg1"/>
              </a:solidFill>
            </a:endParaRPr>
          </a:p>
        </p:txBody>
      </p:sp>
      <p:cxnSp>
        <p:nvCxnSpPr>
          <p:cNvPr id="8" name="Straight Connector 7">
            <a:extLst>
              <a:ext uri="{FF2B5EF4-FFF2-40B4-BE49-F238E27FC236}">
                <a16:creationId xmlns:a16="http://schemas.microsoft.com/office/drawing/2014/main" id="{DBEC0E46-D307-68E8-773A-B2366708E6F8}"/>
              </a:ext>
            </a:extLst>
          </p:cNvPr>
          <p:cNvCxnSpPr/>
          <p:nvPr/>
        </p:nvCxnSpPr>
        <p:spPr>
          <a:xfrm>
            <a:off x="838200" y="365126"/>
            <a:ext cx="10515600" cy="0"/>
          </a:xfrm>
          <a:prstGeom prst="line">
            <a:avLst/>
          </a:prstGeom>
          <a:ln w="50800">
            <a:solidFill>
              <a:srgbClr val="0F9ED5"/>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25112533-D006-0B97-4CBE-60625E2A96C8}"/>
              </a:ext>
            </a:extLst>
          </p:cNvPr>
          <p:cNvSpPr txBox="1"/>
          <p:nvPr/>
        </p:nvSpPr>
        <p:spPr>
          <a:xfrm>
            <a:off x="5235100" y="6279433"/>
            <a:ext cx="4542181" cy="246221"/>
          </a:xfrm>
          <a:prstGeom prst="rect">
            <a:avLst/>
          </a:prstGeom>
          <a:noFill/>
        </p:spPr>
        <p:txBody>
          <a:bodyPr wrap="square" rtlCol="0">
            <a:spAutoFit/>
          </a:bodyPr>
          <a:lstStyle/>
          <a:p>
            <a:r>
              <a:rPr lang="en-US" sz="1000" dirty="0"/>
              <a:t>IC 3-11-15-59 | IC 3-11-15-60 | IC 3-11-15-13.3</a:t>
            </a:r>
          </a:p>
        </p:txBody>
      </p:sp>
    </p:spTree>
    <p:extLst>
      <p:ext uri="{BB962C8B-B14F-4D97-AF65-F5344CB8AC3E}">
        <p14:creationId xmlns:p14="http://schemas.microsoft.com/office/powerpoint/2010/main" val="2494946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AD7774-28FB-844E-95A0-DEBFE7674737}"/>
              </a:ext>
            </a:extLst>
          </p:cNvPr>
          <p:cNvSpPr>
            <a:spLocks noGrp="1"/>
          </p:cNvSpPr>
          <p:nvPr>
            <p:ph type="title"/>
          </p:nvPr>
        </p:nvSpPr>
        <p:spPr>
          <a:xfrm>
            <a:off x="1171073" y="1396686"/>
            <a:ext cx="3822957" cy="4064628"/>
          </a:xfrm>
        </p:spPr>
        <p:txBody>
          <a:bodyPr>
            <a:normAutofit/>
          </a:bodyPr>
          <a:lstStyle/>
          <a:p>
            <a:r>
              <a:rPr lang="en-US" b="1" dirty="0">
                <a:solidFill>
                  <a:srgbClr val="FFFFFF"/>
                </a:solidFill>
              </a:rPr>
              <a:t>Candidate Qualifications for Elected Office Vacancy Caucuses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6D95DCD-6E8C-A6BD-F39D-C86B7032E372}"/>
              </a:ext>
            </a:extLst>
          </p:cNvPr>
          <p:cNvSpPr>
            <a:spLocks noGrp="1"/>
          </p:cNvSpPr>
          <p:nvPr>
            <p:ph idx="1"/>
          </p:nvPr>
        </p:nvSpPr>
        <p:spPr>
          <a:xfrm>
            <a:off x="5165571" y="1119031"/>
            <a:ext cx="6537239" cy="4808171"/>
          </a:xfrm>
        </p:spPr>
        <p:txBody>
          <a:bodyPr>
            <a:normAutofit fontScale="92500" lnSpcReduction="10000"/>
          </a:bodyPr>
          <a:lstStyle/>
          <a:p>
            <a:r>
              <a:rPr lang="en-US" b="1" dirty="0"/>
              <a:t>Primary Voting History</a:t>
            </a:r>
          </a:p>
          <a:p>
            <a:pPr lvl="1"/>
            <a:r>
              <a:rPr lang="en-US" dirty="0"/>
              <a:t>In the last two primary elections in which the candidate voted in Indiana, he or she must have pulled the D or R ballot, whichever is applicable to an elected office vacancy</a:t>
            </a:r>
          </a:p>
          <a:p>
            <a:pPr lvl="2"/>
            <a:r>
              <a:rPr lang="en-US" dirty="0"/>
              <a:t>Candidate can get chair’s certification to attach to CEB-5 declaration of candidacy</a:t>
            </a:r>
          </a:p>
          <a:p>
            <a:pPr lvl="2"/>
            <a:endParaRPr lang="en-US" dirty="0"/>
          </a:p>
          <a:p>
            <a:r>
              <a:rPr lang="en-US" b="1" dirty="0"/>
              <a:t>Removing Candidate from Consideration</a:t>
            </a:r>
          </a:p>
          <a:p>
            <a:pPr lvl="1"/>
            <a:r>
              <a:rPr lang="en-US" dirty="0"/>
              <a:t>Any candidate seeking to fill an elected office vacancy must meet ALL qualifications to run for and hold the office</a:t>
            </a:r>
          </a:p>
          <a:p>
            <a:pPr lvl="1"/>
            <a:r>
              <a:rPr lang="en-US" dirty="0"/>
              <a:t>If the candidate does not, then the caucus can remove the individual from consideration before voting begins</a:t>
            </a:r>
          </a:p>
        </p:txBody>
      </p:sp>
      <p:pic>
        <p:nvPicPr>
          <p:cNvPr id="4" name="Picture 3" descr="A basketball with a black background&#10;&#10;AI-generated content may be incorrect.">
            <a:extLst>
              <a:ext uri="{FF2B5EF4-FFF2-40B4-BE49-F238E27FC236}">
                <a16:creationId xmlns:a16="http://schemas.microsoft.com/office/drawing/2014/main" id="{51839613-A4D7-AFD8-8403-1A83F5D8BBD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7338049">
            <a:off x="731992" y="4615549"/>
            <a:ext cx="828189" cy="897184"/>
          </a:xfrm>
          <a:prstGeom prst="rect">
            <a:avLst/>
          </a:prstGeom>
        </p:spPr>
      </p:pic>
      <p:sp>
        <p:nvSpPr>
          <p:cNvPr id="5" name="TextBox 4">
            <a:extLst>
              <a:ext uri="{FF2B5EF4-FFF2-40B4-BE49-F238E27FC236}">
                <a16:creationId xmlns:a16="http://schemas.microsoft.com/office/drawing/2014/main" id="{95058572-4FDA-9644-F9A5-8B7C785FC116}"/>
              </a:ext>
            </a:extLst>
          </p:cNvPr>
          <p:cNvSpPr txBox="1"/>
          <p:nvPr/>
        </p:nvSpPr>
        <p:spPr>
          <a:xfrm>
            <a:off x="5380381" y="5738969"/>
            <a:ext cx="6923315" cy="369332"/>
          </a:xfrm>
          <a:prstGeom prst="rect">
            <a:avLst/>
          </a:prstGeom>
          <a:noFill/>
        </p:spPr>
        <p:txBody>
          <a:bodyPr wrap="square" rtlCol="0">
            <a:spAutoFit/>
          </a:bodyPr>
          <a:lstStyle/>
          <a:p>
            <a:r>
              <a:rPr lang="en-US" i="1" dirty="0"/>
              <a:t>NOTE: These rules do NOT apply to ballot vacancy caucuses!</a:t>
            </a:r>
          </a:p>
        </p:txBody>
      </p:sp>
      <p:sp>
        <p:nvSpPr>
          <p:cNvPr id="6" name="TextBox 5">
            <a:extLst>
              <a:ext uri="{FF2B5EF4-FFF2-40B4-BE49-F238E27FC236}">
                <a16:creationId xmlns:a16="http://schemas.microsoft.com/office/drawing/2014/main" id="{2A706FA3-19A3-88B5-F9D7-863550E9C710}"/>
              </a:ext>
            </a:extLst>
          </p:cNvPr>
          <p:cNvSpPr txBox="1"/>
          <p:nvPr/>
        </p:nvSpPr>
        <p:spPr>
          <a:xfrm>
            <a:off x="838200" y="6246654"/>
            <a:ext cx="4542181" cy="246221"/>
          </a:xfrm>
          <a:prstGeom prst="rect">
            <a:avLst/>
          </a:prstGeom>
          <a:noFill/>
        </p:spPr>
        <p:txBody>
          <a:bodyPr wrap="square" rtlCol="0">
            <a:spAutoFit/>
          </a:bodyPr>
          <a:lstStyle/>
          <a:p>
            <a:r>
              <a:rPr lang="en-US" sz="1000" dirty="0"/>
              <a:t>IC 3-8-1-5.7</a:t>
            </a:r>
          </a:p>
        </p:txBody>
      </p:sp>
    </p:spTree>
    <p:extLst>
      <p:ext uri="{BB962C8B-B14F-4D97-AF65-F5344CB8AC3E}">
        <p14:creationId xmlns:p14="http://schemas.microsoft.com/office/powerpoint/2010/main" val="1608974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45BA8B0F-3DEC-36D1-6D68-EA5BD482BE26}"/>
              </a:ext>
            </a:extLst>
          </p:cNvPr>
          <p:cNvSpPr txBox="1">
            <a:spLocks/>
          </p:cNvSpPr>
          <p:nvPr/>
        </p:nvSpPr>
        <p:spPr>
          <a:xfrm>
            <a:off x="981103" y="0"/>
            <a:ext cx="367643" cy="6858000"/>
          </a:xfrm>
          <a:prstGeom prst="rect">
            <a:avLst/>
          </a:prstGeom>
          <a:solidFill>
            <a:srgbClr val="0F9ED5"/>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5" name="Content Placeholder 3">
            <a:extLst>
              <a:ext uri="{FF2B5EF4-FFF2-40B4-BE49-F238E27FC236}">
                <a16:creationId xmlns:a16="http://schemas.microsoft.com/office/drawing/2014/main" id="{3E9252E4-B259-F467-B723-40F02F113259}"/>
              </a:ext>
            </a:extLst>
          </p:cNvPr>
          <p:cNvSpPr txBox="1">
            <a:spLocks/>
          </p:cNvSpPr>
          <p:nvPr/>
        </p:nvSpPr>
        <p:spPr>
          <a:xfrm>
            <a:off x="1507244" y="0"/>
            <a:ext cx="122369" cy="6858000"/>
          </a:xfrm>
          <a:prstGeom prst="rect">
            <a:avLst/>
          </a:prstGeom>
          <a:solidFill>
            <a:schemeClr val="tx2"/>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7" name="Content Placeholder 3">
            <a:extLst>
              <a:ext uri="{FF2B5EF4-FFF2-40B4-BE49-F238E27FC236}">
                <a16:creationId xmlns:a16="http://schemas.microsoft.com/office/drawing/2014/main" id="{25F11A69-4EED-5911-DF32-83EAA65D1C77}"/>
              </a:ext>
            </a:extLst>
          </p:cNvPr>
          <p:cNvSpPr txBox="1">
            <a:spLocks/>
          </p:cNvSpPr>
          <p:nvPr/>
        </p:nvSpPr>
        <p:spPr>
          <a:xfrm>
            <a:off x="160774" y="0"/>
            <a:ext cx="677426" cy="6858000"/>
          </a:xfrm>
          <a:prstGeom prst="rect">
            <a:avLst/>
          </a:prstGeom>
          <a:solidFill>
            <a:srgbClr val="FFFF00"/>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3" name="Content Placeholder 2">
            <a:extLst>
              <a:ext uri="{FF2B5EF4-FFF2-40B4-BE49-F238E27FC236}">
                <a16:creationId xmlns:a16="http://schemas.microsoft.com/office/drawing/2014/main" id="{BDCCEF31-538C-0071-3ECC-263C9888102C}"/>
              </a:ext>
            </a:extLst>
          </p:cNvPr>
          <p:cNvSpPr>
            <a:spLocks noGrp="1"/>
          </p:cNvSpPr>
          <p:nvPr>
            <p:ph idx="1"/>
          </p:nvPr>
        </p:nvSpPr>
        <p:spPr>
          <a:xfrm>
            <a:off x="1926077" y="525294"/>
            <a:ext cx="9427723" cy="5651669"/>
          </a:xfrm>
        </p:spPr>
        <p:txBody>
          <a:bodyPr>
            <a:normAutofit fontScale="92500" lnSpcReduction="10000"/>
          </a:bodyPr>
          <a:lstStyle/>
          <a:p>
            <a:r>
              <a:rPr lang="en-US" b="1" dirty="0"/>
              <a:t>One Candidate Filing for ELECTED OFFICE Vacancy </a:t>
            </a:r>
          </a:p>
          <a:p>
            <a:r>
              <a:rPr lang="en-US" dirty="0"/>
              <a:t>Nothing changes on deadlines to call a caucus or for candidates to file a CEB-5 with the chair of the caucus</a:t>
            </a:r>
          </a:p>
          <a:p>
            <a:pPr lvl="1"/>
            <a:r>
              <a:rPr lang="en-US" dirty="0"/>
              <a:t>If only one candidate files to run in the caucus, then chair makes the direct appointment</a:t>
            </a:r>
          </a:p>
          <a:p>
            <a:pPr lvl="2"/>
            <a:r>
              <a:rPr lang="en-US" dirty="0"/>
              <a:t>NOTE: This does NOT apply to ballot vacancy caucuses!</a:t>
            </a:r>
          </a:p>
          <a:p>
            <a:pPr lvl="2"/>
            <a:endParaRPr lang="en-US" sz="1100" dirty="0"/>
          </a:p>
          <a:p>
            <a:r>
              <a:rPr lang="en-US" b="1" dirty="0"/>
              <a:t>Changes in Filling BALLOT Vacancies</a:t>
            </a:r>
          </a:p>
          <a:p>
            <a:pPr lvl="1"/>
            <a:r>
              <a:rPr lang="en-US" dirty="0"/>
              <a:t>D/R Parties can begin filling ballot vacancies where no person ran in the primary election on or after May 8 of the election year</a:t>
            </a:r>
          </a:p>
          <a:p>
            <a:pPr lvl="1"/>
            <a:r>
              <a:rPr lang="en-US" dirty="0"/>
              <a:t>Direct Appointment Authorization</a:t>
            </a:r>
          </a:p>
          <a:p>
            <a:pPr lvl="2"/>
            <a:r>
              <a:rPr lang="en-US" dirty="0"/>
              <a:t>Party organization can give county chair or county party officers authorization to fill </a:t>
            </a:r>
            <a:r>
              <a:rPr lang="en-US" u="sng" dirty="0"/>
              <a:t>ballot</a:t>
            </a:r>
            <a:r>
              <a:rPr lang="en-US" dirty="0"/>
              <a:t> vacancies by vote captured in meeting minutes or resolution</a:t>
            </a:r>
          </a:p>
          <a:p>
            <a:pPr lvl="2"/>
            <a:r>
              <a:rPr lang="en-US" dirty="0"/>
              <a:t>Now, authorization expires on the day the party’s PCs are elected &amp; county party organization needs to re-authorize direct appointment</a:t>
            </a:r>
          </a:p>
          <a:p>
            <a:pPr lvl="3"/>
            <a:r>
              <a:rPr lang="en-US" dirty="0"/>
              <a:t>2026 – D PCs elected</a:t>
            </a:r>
          </a:p>
          <a:p>
            <a:pPr lvl="3"/>
            <a:r>
              <a:rPr lang="en-US" dirty="0"/>
              <a:t>2028 – R PCs elected</a:t>
            </a:r>
          </a:p>
          <a:p>
            <a:endParaRPr lang="en-US" dirty="0"/>
          </a:p>
          <a:p>
            <a:pPr lvl="2"/>
            <a:endParaRPr lang="en-US" dirty="0"/>
          </a:p>
          <a:p>
            <a:endParaRPr lang="en-US" dirty="0"/>
          </a:p>
        </p:txBody>
      </p:sp>
      <p:pic>
        <p:nvPicPr>
          <p:cNvPr id="4" name="Picture 3" descr="A basketball with a black background&#10;&#10;AI-generated content may be incorrect.">
            <a:extLst>
              <a:ext uri="{FF2B5EF4-FFF2-40B4-BE49-F238E27FC236}">
                <a16:creationId xmlns:a16="http://schemas.microsoft.com/office/drawing/2014/main" id="{DF8576C6-B448-0A2A-73CA-70B059778E2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218620">
            <a:off x="113442" y="-62324"/>
            <a:ext cx="1993934" cy="2160045"/>
          </a:xfrm>
          <a:prstGeom prst="rect">
            <a:avLst/>
          </a:prstGeom>
        </p:spPr>
      </p:pic>
      <p:sp>
        <p:nvSpPr>
          <p:cNvPr id="8" name="TextBox 7">
            <a:extLst>
              <a:ext uri="{FF2B5EF4-FFF2-40B4-BE49-F238E27FC236}">
                <a16:creationId xmlns:a16="http://schemas.microsoft.com/office/drawing/2014/main" id="{6C3A0870-B10B-103C-96A3-FAAC8371E1CD}"/>
              </a:ext>
            </a:extLst>
          </p:cNvPr>
          <p:cNvSpPr txBox="1"/>
          <p:nvPr/>
        </p:nvSpPr>
        <p:spPr>
          <a:xfrm>
            <a:off x="1926077" y="6332706"/>
            <a:ext cx="4542181" cy="246221"/>
          </a:xfrm>
          <a:prstGeom prst="rect">
            <a:avLst/>
          </a:prstGeom>
          <a:noFill/>
        </p:spPr>
        <p:txBody>
          <a:bodyPr wrap="square" rtlCol="0">
            <a:spAutoFit/>
          </a:bodyPr>
          <a:lstStyle/>
          <a:p>
            <a:r>
              <a:rPr lang="en-US" sz="1000" dirty="0"/>
              <a:t>IC 3-13-11-10 | IC 3-13-1-7 | IC 3-13-1-6.5[NEW]</a:t>
            </a:r>
          </a:p>
        </p:txBody>
      </p:sp>
    </p:spTree>
    <p:extLst>
      <p:ext uri="{BB962C8B-B14F-4D97-AF65-F5344CB8AC3E}">
        <p14:creationId xmlns:p14="http://schemas.microsoft.com/office/powerpoint/2010/main" val="1848309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4E4A9-A78F-3DAE-37B2-303DD33BB3C6}"/>
            </a:ext>
          </a:extLst>
        </p:cNvPr>
        <p:cNvGrpSpPr/>
        <p:nvPr/>
      </p:nvGrpSpPr>
      <p:grpSpPr>
        <a:xfrm>
          <a:off x="0" y="0"/>
          <a:ext cx="0" cy="0"/>
          <a:chOff x="0" y="0"/>
          <a:chExt cx="0" cy="0"/>
        </a:xfrm>
      </p:grpSpPr>
      <p:sp>
        <p:nvSpPr>
          <p:cNvPr id="6" name="Content Placeholder 3">
            <a:extLst>
              <a:ext uri="{FF2B5EF4-FFF2-40B4-BE49-F238E27FC236}">
                <a16:creationId xmlns:a16="http://schemas.microsoft.com/office/drawing/2014/main" id="{70E53287-C22D-592B-8160-436E4801189D}"/>
              </a:ext>
            </a:extLst>
          </p:cNvPr>
          <p:cNvSpPr txBox="1">
            <a:spLocks/>
          </p:cNvSpPr>
          <p:nvPr/>
        </p:nvSpPr>
        <p:spPr>
          <a:xfrm>
            <a:off x="981103" y="0"/>
            <a:ext cx="367643" cy="6858000"/>
          </a:xfrm>
          <a:prstGeom prst="rect">
            <a:avLst/>
          </a:prstGeom>
          <a:solidFill>
            <a:srgbClr val="0F9ED5"/>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5" name="Content Placeholder 3">
            <a:extLst>
              <a:ext uri="{FF2B5EF4-FFF2-40B4-BE49-F238E27FC236}">
                <a16:creationId xmlns:a16="http://schemas.microsoft.com/office/drawing/2014/main" id="{C661BA94-9EF1-2BB3-893E-402CD5756B0D}"/>
              </a:ext>
            </a:extLst>
          </p:cNvPr>
          <p:cNvSpPr txBox="1">
            <a:spLocks/>
          </p:cNvSpPr>
          <p:nvPr/>
        </p:nvSpPr>
        <p:spPr>
          <a:xfrm>
            <a:off x="1507244" y="0"/>
            <a:ext cx="122369" cy="6858000"/>
          </a:xfrm>
          <a:prstGeom prst="rect">
            <a:avLst/>
          </a:prstGeom>
          <a:solidFill>
            <a:schemeClr val="tx2"/>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7" name="Content Placeholder 3">
            <a:extLst>
              <a:ext uri="{FF2B5EF4-FFF2-40B4-BE49-F238E27FC236}">
                <a16:creationId xmlns:a16="http://schemas.microsoft.com/office/drawing/2014/main" id="{F518E186-AC60-FE07-61EC-EDFE5ACAE874}"/>
              </a:ext>
            </a:extLst>
          </p:cNvPr>
          <p:cNvSpPr txBox="1">
            <a:spLocks/>
          </p:cNvSpPr>
          <p:nvPr/>
        </p:nvSpPr>
        <p:spPr>
          <a:xfrm>
            <a:off x="160774" y="0"/>
            <a:ext cx="677426" cy="6858000"/>
          </a:xfrm>
          <a:prstGeom prst="rect">
            <a:avLst/>
          </a:prstGeom>
          <a:solidFill>
            <a:srgbClr val="FFFF00"/>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3" name="Content Placeholder 2">
            <a:extLst>
              <a:ext uri="{FF2B5EF4-FFF2-40B4-BE49-F238E27FC236}">
                <a16:creationId xmlns:a16="http://schemas.microsoft.com/office/drawing/2014/main" id="{0BE2CC0E-B6A6-3F59-4B6E-5CC3AEB4A1A3}"/>
              </a:ext>
            </a:extLst>
          </p:cNvPr>
          <p:cNvSpPr>
            <a:spLocks noGrp="1"/>
          </p:cNvSpPr>
          <p:nvPr>
            <p:ph idx="1"/>
          </p:nvPr>
        </p:nvSpPr>
        <p:spPr>
          <a:xfrm>
            <a:off x="1926077" y="525294"/>
            <a:ext cx="9572017" cy="5651669"/>
          </a:xfrm>
        </p:spPr>
        <p:txBody>
          <a:bodyPr>
            <a:normAutofit fontScale="77500" lnSpcReduction="20000"/>
          </a:bodyPr>
          <a:lstStyle/>
          <a:p>
            <a:r>
              <a:rPr lang="en-US" sz="3100" b="1" dirty="0"/>
              <a:t>Non-Partisan Vote History &amp; D/R Primary Candidates</a:t>
            </a:r>
          </a:p>
          <a:p>
            <a:pPr lvl="1"/>
            <a:r>
              <a:rPr lang="en-US" sz="2600" dirty="0"/>
              <a:t>If one or both of the last two primary elections in which the D/R candidate voted shows a non-partisan vote history, then the D/R candidate must get the chair’s certification to run in the primary</a:t>
            </a:r>
          </a:p>
          <a:p>
            <a:pPr lvl="1"/>
            <a:endParaRPr lang="en-US" sz="1300" dirty="0"/>
          </a:p>
          <a:p>
            <a:r>
              <a:rPr lang="en-US" sz="3100" b="1" dirty="0"/>
              <a:t>President/VP Candidate &amp; Elector Filings from D/R/L National Parties</a:t>
            </a:r>
          </a:p>
          <a:p>
            <a:pPr lvl="1"/>
            <a:r>
              <a:rPr lang="en-US" sz="2600" dirty="0"/>
              <a:t>Filing date with IED moves up to September 1 in the presidential election year (2028, 2032, and so on)</a:t>
            </a:r>
          </a:p>
          <a:p>
            <a:pPr lvl="1"/>
            <a:endParaRPr lang="en-US" sz="1300" dirty="0"/>
          </a:p>
          <a:p>
            <a:r>
              <a:rPr lang="en-US" sz="3100" b="1" dirty="0"/>
              <a:t>Fraudulent Petitions</a:t>
            </a:r>
          </a:p>
          <a:p>
            <a:pPr lvl="1"/>
            <a:r>
              <a:rPr lang="en-US" sz="2600" dirty="0"/>
              <a:t>Should a person receive a petition of nomination that they believe is fraudulent, then it must be delivered to the CEB within 10 days after receiving it</a:t>
            </a:r>
          </a:p>
          <a:p>
            <a:pPr lvl="1"/>
            <a:r>
              <a:rPr lang="en-US" sz="2600" dirty="0"/>
              <a:t>Person must file a statement setting forth reasons they believe the petition is fraudulent</a:t>
            </a:r>
          </a:p>
          <a:p>
            <a:pPr lvl="1"/>
            <a:r>
              <a:rPr lang="en-US" sz="2600" dirty="0"/>
              <a:t>CEB must hold a hearing to determine if an election law violation occurred under IC 3-6-5-31</a:t>
            </a:r>
          </a:p>
          <a:p>
            <a:pPr lvl="1"/>
            <a:endParaRPr lang="en-US" sz="1300" dirty="0">
              <a:solidFill>
                <a:srgbClr val="FF0000"/>
              </a:solidFill>
            </a:endParaRPr>
          </a:p>
          <a:p>
            <a:r>
              <a:rPr lang="en-US" sz="3100" b="1" dirty="0"/>
              <a:t>Full-Time DHS Employees Cannot Run for Elected Office</a:t>
            </a:r>
          </a:p>
          <a:p>
            <a:pPr lvl="1"/>
            <a:r>
              <a:rPr lang="en-US" sz="2600" dirty="0"/>
              <a:t>Prohibited under IC 10-14-3-26 from participating in political activities</a:t>
            </a:r>
          </a:p>
          <a:p>
            <a:pPr lvl="1"/>
            <a:r>
              <a:rPr lang="en-US" sz="2600" dirty="0"/>
              <a:t>Added to candidate qualifications in Title 3</a:t>
            </a:r>
          </a:p>
          <a:p>
            <a:endParaRPr lang="en-US" b="1" dirty="0"/>
          </a:p>
          <a:p>
            <a:pPr lvl="2"/>
            <a:endParaRPr lang="en-US" dirty="0"/>
          </a:p>
          <a:p>
            <a:endParaRPr lang="en-US" dirty="0"/>
          </a:p>
        </p:txBody>
      </p:sp>
      <p:pic>
        <p:nvPicPr>
          <p:cNvPr id="4" name="Picture 3" descr="A basketball with a black background&#10;&#10;AI-generated content may be incorrect.">
            <a:extLst>
              <a:ext uri="{FF2B5EF4-FFF2-40B4-BE49-F238E27FC236}">
                <a16:creationId xmlns:a16="http://schemas.microsoft.com/office/drawing/2014/main" id="{65413451-07FC-37D7-A844-F7D303AA849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218620">
            <a:off x="113442" y="-62324"/>
            <a:ext cx="1993934" cy="2160045"/>
          </a:xfrm>
          <a:prstGeom prst="rect">
            <a:avLst/>
          </a:prstGeom>
        </p:spPr>
      </p:pic>
      <p:sp>
        <p:nvSpPr>
          <p:cNvPr id="2" name="TextBox 1">
            <a:extLst>
              <a:ext uri="{FF2B5EF4-FFF2-40B4-BE49-F238E27FC236}">
                <a16:creationId xmlns:a16="http://schemas.microsoft.com/office/drawing/2014/main" id="{F3E28EBF-A696-CCB6-3523-FBF4BB08D25D}"/>
              </a:ext>
            </a:extLst>
          </p:cNvPr>
          <p:cNvSpPr txBox="1"/>
          <p:nvPr/>
        </p:nvSpPr>
        <p:spPr>
          <a:xfrm>
            <a:off x="1926077" y="6332706"/>
            <a:ext cx="4542181" cy="246221"/>
          </a:xfrm>
          <a:prstGeom prst="rect">
            <a:avLst/>
          </a:prstGeom>
          <a:noFill/>
        </p:spPr>
        <p:txBody>
          <a:bodyPr wrap="square" rtlCol="0">
            <a:spAutoFit/>
          </a:bodyPr>
          <a:lstStyle/>
          <a:p>
            <a:r>
              <a:rPr lang="en-US" sz="1000" dirty="0"/>
              <a:t>IC 3-8-2-7 | IC 3-10-4-5 | IC 3-8-2-24[NEW] | IC 3-8-1-5 | IC 10-14-3-26</a:t>
            </a:r>
          </a:p>
        </p:txBody>
      </p:sp>
    </p:spTree>
    <p:extLst>
      <p:ext uri="{BB962C8B-B14F-4D97-AF65-F5344CB8AC3E}">
        <p14:creationId xmlns:p14="http://schemas.microsoft.com/office/powerpoint/2010/main" val="4153151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37F32-2C9B-361F-E154-7D2B041260F0}"/>
            </a:ext>
          </a:extLst>
        </p:cNvPr>
        <p:cNvGrpSpPr/>
        <p:nvPr/>
      </p:nvGrpSpPr>
      <p:grpSpPr>
        <a:xfrm>
          <a:off x="0" y="0"/>
          <a:ext cx="0" cy="0"/>
          <a:chOff x="0" y="0"/>
          <a:chExt cx="0" cy="0"/>
        </a:xfrm>
      </p:grpSpPr>
      <p:sp>
        <p:nvSpPr>
          <p:cNvPr id="7" name="Content Placeholder 3">
            <a:extLst>
              <a:ext uri="{FF2B5EF4-FFF2-40B4-BE49-F238E27FC236}">
                <a16:creationId xmlns:a16="http://schemas.microsoft.com/office/drawing/2014/main" id="{4C46874E-4C27-BDC0-9EEF-8033A29B7FB7}"/>
              </a:ext>
            </a:extLst>
          </p:cNvPr>
          <p:cNvSpPr txBox="1">
            <a:spLocks/>
          </p:cNvSpPr>
          <p:nvPr/>
        </p:nvSpPr>
        <p:spPr>
          <a:xfrm rot="5400000">
            <a:off x="5807863" y="-369512"/>
            <a:ext cx="738611" cy="12354340"/>
          </a:xfrm>
          <a:prstGeom prst="rect">
            <a:avLst/>
          </a:prstGeom>
          <a:solidFill>
            <a:srgbClr val="FFFF00"/>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6" name="Content Placeholder 3">
            <a:extLst>
              <a:ext uri="{FF2B5EF4-FFF2-40B4-BE49-F238E27FC236}">
                <a16:creationId xmlns:a16="http://schemas.microsoft.com/office/drawing/2014/main" id="{1FA07198-3388-5E12-D4F3-174EB0F12125}"/>
              </a:ext>
            </a:extLst>
          </p:cNvPr>
          <p:cNvSpPr txBox="1">
            <a:spLocks/>
          </p:cNvSpPr>
          <p:nvPr/>
        </p:nvSpPr>
        <p:spPr>
          <a:xfrm rot="16200000">
            <a:off x="5948244" y="-398367"/>
            <a:ext cx="376684" cy="12273173"/>
          </a:xfrm>
          <a:prstGeom prst="rect">
            <a:avLst/>
          </a:prstGeom>
          <a:solidFill>
            <a:srgbClr val="0F9ED5"/>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5" name="Content Placeholder 3">
            <a:extLst>
              <a:ext uri="{FF2B5EF4-FFF2-40B4-BE49-F238E27FC236}">
                <a16:creationId xmlns:a16="http://schemas.microsoft.com/office/drawing/2014/main" id="{F568EBC0-A785-5E05-D2A9-548F2AF3313D}"/>
              </a:ext>
            </a:extLst>
          </p:cNvPr>
          <p:cNvSpPr txBox="1">
            <a:spLocks/>
          </p:cNvSpPr>
          <p:nvPr/>
        </p:nvSpPr>
        <p:spPr>
          <a:xfrm rot="16200000">
            <a:off x="5994231" y="-20808"/>
            <a:ext cx="122369" cy="12273172"/>
          </a:xfrm>
          <a:prstGeom prst="rect">
            <a:avLst/>
          </a:prstGeom>
          <a:solidFill>
            <a:schemeClr val="tx2"/>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dirty="0"/>
          </a:p>
        </p:txBody>
      </p:sp>
      <p:sp>
        <p:nvSpPr>
          <p:cNvPr id="3" name="Content Placeholder 2">
            <a:extLst>
              <a:ext uri="{FF2B5EF4-FFF2-40B4-BE49-F238E27FC236}">
                <a16:creationId xmlns:a16="http://schemas.microsoft.com/office/drawing/2014/main" id="{919213D2-BCA0-8B0D-80D9-83F76B1AE0B6}"/>
              </a:ext>
            </a:extLst>
          </p:cNvPr>
          <p:cNvSpPr>
            <a:spLocks noGrp="1"/>
          </p:cNvSpPr>
          <p:nvPr>
            <p:ph idx="1"/>
          </p:nvPr>
        </p:nvSpPr>
        <p:spPr>
          <a:xfrm>
            <a:off x="838201" y="1103738"/>
            <a:ext cx="10515600" cy="4084213"/>
          </a:xfrm>
        </p:spPr>
        <p:txBody>
          <a:bodyPr>
            <a:normAutofit/>
          </a:bodyPr>
          <a:lstStyle/>
          <a:p>
            <a:r>
              <a:rPr lang="en-US" sz="2400" dirty="0"/>
              <a:t>Petition of Nomination/Consent updated to include a party affiliation box to allow candidate to denote they are a member of the:</a:t>
            </a:r>
          </a:p>
          <a:p>
            <a:pPr lvl="1"/>
            <a:r>
              <a:rPr lang="en-US" sz="2000" dirty="0"/>
              <a:t>D or R Party (requires the two primary vote history or chair’s certification);</a:t>
            </a:r>
          </a:p>
          <a:p>
            <a:pPr lvl="1"/>
            <a:r>
              <a:rPr lang="en-US" sz="2000" dirty="0"/>
              <a:t>Libertarian or other minor party; OR</a:t>
            </a:r>
          </a:p>
          <a:p>
            <a:pPr lvl="1"/>
            <a:r>
              <a:rPr lang="en-US" sz="2000" dirty="0"/>
              <a:t>Not a member of a party and running as an Independent or leave the box blank</a:t>
            </a:r>
          </a:p>
          <a:p>
            <a:r>
              <a:rPr lang="en-US" sz="2400" dirty="0"/>
              <a:t>D/R/L candidates for school board CAN be challenged based on party affiliation</a:t>
            </a:r>
          </a:p>
          <a:p>
            <a:pPr lvl="1"/>
            <a:r>
              <a:rPr lang="en-US" sz="2000" dirty="0"/>
              <a:t>“Blank”, Independent, or minor party candidates cannot be challenged based on party affiliation</a:t>
            </a:r>
          </a:p>
          <a:p>
            <a:r>
              <a:rPr lang="en-US" sz="2400" dirty="0"/>
              <a:t>Still required to gather signatures like before</a:t>
            </a:r>
          </a:p>
          <a:p>
            <a:r>
              <a:rPr lang="en-US" sz="2400" dirty="0"/>
              <a:t>Write-in candidates for school board still permitted</a:t>
            </a:r>
          </a:p>
          <a:p>
            <a:pPr lvl="2"/>
            <a:endParaRPr lang="en-US" dirty="0"/>
          </a:p>
          <a:p>
            <a:endParaRPr lang="en-US" dirty="0"/>
          </a:p>
        </p:txBody>
      </p:sp>
      <p:pic>
        <p:nvPicPr>
          <p:cNvPr id="4" name="Picture 3" descr="A basketball with a black background&#10;&#10;AI-generated content may be incorrect.">
            <a:extLst>
              <a:ext uri="{FF2B5EF4-FFF2-40B4-BE49-F238E27FC236}">
                <a16:creationId xmlns:a16="http://schemas.microsoft.com/office/drawing/2014/main" id="{078408F9-CA5B-9398-9E7F-EC4149B310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4272605">
            <a:off x="10094955" y="4727636"/>
            <a:ext cx="1993934" cy="2160045"/>
          </a:xfrm>
          <a:prstGeom prst="rect">
            <a:avLst/>
          </a:prstGeom>
        </p:spPr>
      </p:pic>
      <p:sp>
        <p:nvSpPr>
          <p:cNvPr id="2" name="Title 1">
            <a:extLst>
              <a:ext uri="{FF2B5EF4-FFF2-40B4-BE49-F238E27FC236}">
                <a16:creationId xmlns:a16="http://schemas.microsoft.com/office/drawing/2014/main" id="{6DE216AC-B7EA-28F7-B666-4A7FAEAA1895}"/>
              </a:ext>
            </a:extLst>
          </p:cNvPr>
          <p:cNvSpPr>
            <a:spLocks noGrp="1"/>
          </p:cNvSpPr>
          <p:nvPr>
            <p:ph type="title"/>
          </p:nvPr>
        </p:nvSpPr>
        <p:spPr>
          <a:xfrm>
            <a:off x="838200" y="365126"/>
            <a:ext cx="10515600" cy="738612"/>
          </a:xfrm>
          <a:solidFill>
            <a:schemeClr val="bg1"/>
          </a:solidFill>
        </p:spPr>
        <p:txBody>
          <a:bodyPr/>
          <a:lstStyle/>
          <a:p>
            <a:r>
              <a:rPr lang="en-US" b="1" dirty="0"/>
              <a:t>School Board Candidates</a:t>
            </a:r>
          </a:p>
        </p:txBody>
      </p:sp>
      <p:sp>
        <p:nvSpPr>
          <p:cNvPr id="8" name="TextBox 7">
            <a:extLst>
              <a:ext uri="{FF2B5EF4-FFF2-40B4-BE49-F238E27FC236}">
                <a16:creationId xmlns:a16="http://schemas.microsoft.com/office/drawing/2014/main" id="{13D50EE0-6D22-B45E-14E1-BF26E4CF53FE}"/>
              </a:ext>
            </a:extLst>
          </p:cNvPr>
          <p:cNvSpPr txBox="1"/>
          <p:nvPr/>
        </p:nvSpPr>
        <p:spPr>
          <a:xfrm>
            <a:off x="624051" y="6369763"/>
            <a:ext cx="4542181" cy="246221"/>
          </a:xfrm>
          <a:prstGeom prst="rect">
            <a:avLst/>
          </a:prstGeom>
          <a:noFill/>
        </p:spPr>
        <p:txBody>
          <a:bodyPr wrap="square" rtlCol="0">
            <a:spAutoFit/>
          </a:bodyPr>
          <a:lstStyle/>
          <a:p>
            <a:r>
              <a:rPr lang="en-US" sz="1000" dirty="0"/>
              <a:t>IC 3-8-2.5-2.5 | IC 3-8-2.5-7</a:t>
            </a:r>
          </a:p>
        </p:txBody>
      </p:sp>
    </p:spTree>
    <p:extLst>
      <p:ext uri="{BB962C8B-B14F-4D97-AF65-F5344CB8AC3E}">
        <p14:creationId xmlns:p14="http://schemas.microsoft.com/office/powerpoint/2010/main" val="2401911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B646A50-1AE3-6992-5EF0-913EFA9EB72B}"/>
              </a:ext>
            </a:extLst>
          </p:cNvPr>
          <p:cNvSpPr txBox="1"/>
          <p:nvPr/>
        </p:nvSpPr>
        <p:spPr>
          <a:xfrm>
            <a:off x="1113810" y="2960716"/>
            <a:ext cx="4036334" cy="238760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5400" b="1" kern="1200" dirty="0">
                <a:solidFill>
                  <a:schemeClr val="tx1"/>
                </a:solidFill>
                <a:latin typeface="+mj-lt"/>
                <a:ea typeface="+mj-ea"/>
                <a:cs typeface="+mj-cs"/>
              </a:rPr>
              <a:t>Questions?</a:t>
            </a:r>
          </a:p>
          <a:p>
            <a:pPr>
              <a:lnSpc>
                <a:spcPct val="90000"/>
              </a:lnSpc>
              <a:spcBef>
                <a:spcPct val="0"/>
              </a:spcBef>
              <a:spcAft>
                <a:spcPts val="600"/>
              </a:spcAft>
            </a:pPr>
            <a:r>
              <a:rPr lang="en-US" sz="3200" b="1" i="1" dirty="0">
                <a:latin typeface="+mj-lt"/>
                <a:ea typeface="+mj-ea"/>
                <a:cs typeface="+mj-cs"/>
              </a:rPr>
              <a:t>(Go Pacers!)</a:t>
            </a:r>
            <a:endParaRPr lang="en-US" sz="3200" b="1" i="1" kern="1200" dirty="0">
              <a:solidFill>
                <a:schemeClr val="tx1"/>
              </a:solidFill>
              <a:latin typeface="+mj-lt"/>
              <a:ea typeface="+mj-ea"/>
              <a:cs typeface="+mj-cs"/>
            </a:endParaRPr>
          </a:p>
          <a:p>
            <a:pPr>
              <a:lnSpc>
                <a:spcPct val="90000"/>
              </a:lnSpc>
              <a:spcBef>
                <a:spcPct val="0"/>
              </a:spcBef>
              <a:spcAft>
                <a:spcPts val="600"/>
              </a:spcAft>
            </a:pPr>
            <a:endParaRPr lang="en-US" sz="5400" b="1" kern="1200" dirty="0">
              <a:solidFill>
                <a:schemeClr val="tx1"/>
              </a:solidFill>
              <a:latin typeface="+mj-lt"/>
              <a:ea typeface="+mj-ea"/>
              <a:cs typeface="+mj-cs"/>
            </a:endParaRPr>
          </a:p>
        </p:txBody>
      </p:sp>
      <p:grpSp>
        <p:nvGrpSpPr>
          <p:cNvPr id="14" name="Group 13">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2CB1197-9F5A-8E69-4DA2-8E52701BF07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922492" y="783064"/>
            <a:ext cx="5536001" cy="5233119"/>
          </a:xfrm>
          <a:prstGeom prst="rect">
            <a:avLst/>
          </a:prstGeom>
        </p:spPr>
      </p:pic>
    </p:spTree>
    <p:extLst>
      <p:ext uri="{BB962C8B-B14F-4D97-AF65-F5344CB8AC3E}">
        <p14:creationId xmlns:p14="http://schemas.microsoft.com/office/powerpoint/2010/main" val="7107033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732</TotalTime>
  <Words>2358</Words>
  <Application>Microsoft Office PowerPoint</Application>
  <PresentationFormat>Widescreen</PresentationFormat>
  <Paragraphs>215</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Aptos Display</vt:lpstr>
      <vt:lpstr>Arial</vt:lpstr>
      <vt:lpstr>Calibri</vt:lpstr>
      <vt:lpstr>Office Theme</vt:lpstr>
      <vt:lpstr>PowerPoint Presentation</vt:lpstr>
      <vt:lpstr>Acronyms</vt:lpstr>
      <vt:lpstr>BMV Temporary Credentials: Overview</vt:lpstr>
      <vt:lpstr>BMV Temporary Credentials: Overview</vt:lpstr>
      <vt:lpstr>BMV Temporary Credentials: 7/1/25 Changes</vt:lpstr>
      <vt:lpstr>BMV Temporary Credentials: 7/1/25 Changes</vt:lpstr>
      <vt:lpstr>BMV Temporary Credentials: 7/1/25 Changes</vt:lpstr>
      <vt:lpstr>Voter List Maintenance (VLM)</vt:lpstr>
      <vt:lpstr>Voter List Maintenance (VLM)</vt:lpstr>
      <vt:lpstr>Voter List Maintenance (VLM)</vt:lpstr>
      <vt:lpstr>Non-Residential Addresses</vt:lpstr>
      <vt:lpstr>PowerPoint Presentation</vt:lpstr>
      <vt:lpstr>Absentee Ballot Retraction</vt:lpstr>
      <vt:lpstr>Absentee Ballot Retraction</vt:lpstr>
      <vt:lpstr>Absentee Ballot Retraction</vt:lpstr>
      <vt:lpstr>PowerPoint Presentation</vt:lpstr>
      <vt:lpstr>Candidate Qualifications for Elected Office Vacancy Caucuses</vt:lpstr>
      <vt:lpstr>PowerPoint Presentation</vt:lpstr>
      <vt:lpstr>PowerPoint Presentation</vt:lpstr>
      <vt:lpstr>School Board Candidates</vt:lpstr>
      <vt:lpstr>PowerPoint Presentation</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Nussmeyer, Angela M</dc:creator>
  <cp:lastModifiedBy>Kochevar, Matthew R</cp:lastModifiedBy>
  <cp:revision>4</cp:revision>
  <dcterms:created xsi:type="dcterms:W3CDTF">2025-06-10T13:28:01Z</dcterms:created>
  <dcterms:modified xsi:type="dcterms:W3CDTF">2025-06-13T13:48:54Z</dcterms:modified>
</cp:coreProperties>
</file>