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56" r:id="rId5"/>
    <p:sldId id="318" r:id="rId6"/>
    <p:sldId id="312" r:id="rId7"/>
    <p:sldId id="337" r:id="rId8"/>
    <p:sldId id="338" r:id="rId9"/>
    <p:sldId id="352" r:id="rId10"/>
    <p:sldId id="339" r:id="rId11"/>
    <p:sldId id="361" r:id="rId12"/>
    <p:sldId id="358" r:id="rId13"/>
    <p:sldId id="374" r:id="rId14"/>
    <p:sldId id="357" r:id="rId15"/>
    <p:sldId id="360" r:id="rId16"/>
    <p:sldId id="364" r:id="rId17"/>
    <p:sldId id="365" r:id="rId18"/>
    <p:sldId id="366" r:id="rId19"/>
    <p:sldId id="367" r:id="rId20"/>
    <p:sldId id="368" r:id="rId21"/>
    <p:sldId id="369" r:id="rId22"/>
    <p:sldId id="370" r:id="rId23"/>
    <p:sldId id="371" r:id="rId24"/>
    <p:sldId id="355" r:id="rId25"/>
    <p:sldId id="354" r:id="rId26"/>
    <p:sldId id="373" r:id="rId27"/>
    <p:sldId id="26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E47159-E4A5-4FD9-BAA4-BFE83085ADEE}">
          <p14:sldIdLst>
            <p14:sldId id="256"/>
            <p14:sldId id="318"/>
            <p14:sldId id="312"/>
            <p14:sldId id="337"/>
            <p14:sldId id="338"/>
            <p14:sldId id="352"/>
            <p14:sldId id="339"/>
            <p14:sldId id="361"/>
            <p14:sldId id="358"/>
            <p14:sldId id="374"/>
            <p14:sldId id="357"/>
            <p14:sldId id="360"/>
            <p14:sldId id="364"/>
            <p14:sldId id="365"/>
            <p14:sldId id="366"/>
            <p14:sldId id="367"/>
            <p14:sldId id="368"/>
            <p14:sldId id="369"/>
            <p14:sldId id="370"/>
            <p14:sldId id="371"/>
            <p14:sldId id="355"/>
            <p14:sldId id="354"/>
            <p14:sldId id="373"/>
            <p14:sldId id="2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nman, Haley" initials="IH" lastIdx="1" clrIdx="6">
    <p:extLst>
      <p:ext uri="{19B8F6BF-5375-455C-9EA6-DF929625EA0E}">
        <p15:presenceInfo xmlns:p15="http://schemas.microsoft.com/office/powerpoint/2012/main" userId="S::Haley.Inman@dcs.IN.gov::c7f392fe-a66e-492e-8c6e-09b5eec84951" providerId="AD"/>
      </p:ext>
    </p:extLst>
  </p:cmAuthor>
  <p:cmAuthor id="1" name="Stigdon, Terry" initials="ST" lastIdx="15" clrIdx="0">
    <p:extLst>
      <p:ext uri="{19B8F6BF-5375-455C-9EA6-DF929625EA0E}">
        <p15:presenceInfo xmlns:p15="http://schemas.microsoft.com/office/powerpoint/2012/main" userId="S::Terry.Stigdon@dcs.IN.gov::f870dcc5-ce88-4bc3-9c70-e93453abaf15" providerId="AD"/>
      </p:ext>
    </p:extLst>
  </p:cmAuthor>
  <p:cmAuthor id="2" name="Russell, Noelle" initials="RN" lastIdx="5" clrIdx="1">
    <p:extLst>
      <p:ext uri="{19B8F6BF-5375-455C-9EA6-DF929625EA0E}">
        <p15:presenceInfo xmlns:p15="http://schemas.microsoft.com/office/powerpoint/2012/main" userId="S::noelle.russell@dcs.in.gov::80280e17-d543-4776-893c-3eb79d9b0de5" providerId="AD"/>
      </p:ext>
    </p:extLst>
  </p:cmAuthor>
  <p:cmAuthor id="3" name="Miller, Eric A (DCS)" initials="M(" lastIdx="5" clrIdx="2">
    <p:extLst>
      <p:ext uri="{19B8F6BF-5375-455C-9EA6-DF929625EA0E}">
        <p15:presenceInfo xmlns:p15="http://schemas.microsoft.com/office/powerpoint/2012/main" userId="S::eric.miller@dcs.in.gov::5ae7c92f-7489-48d8-b7bf-b69392bd0482" providerId="AD"/>
      </p:ext>
    </p:extLst>
  </p:cmAuthor>
  <p:cmAuthor id="4" name="Davis, Gabriel J (DCS)" initials="D(" lastIdx="2" clrIdx="3">
    <p:extLst>
      <p:ext uri="{19B8F6BF-5375-455C-9EA6-DF929625EA0E}">
        <p15:presenceInfo xmlns:p15="http://schemas.microsoft.com/office/powerpoint/2012/main" userId="S::gabriel.davis@dcs.in.gov::2ff135f1-b18f-47b3-b975-21f64ce133a1" providerId="AD"/>
      </p:ext>
    </p:extLst>
  </p:cmAuthor>
  <p:cmAuthor id="5" name="Atwell, Aaron (DCS)" initials="A(" lastIdx="1" clrIdx="4">
    <p:extLst>
      <p:ext uri="{19B8F6BF-5375-455C-9EA6-DF929625EA0E}">
        <p15:presenceInfo xmlns:p15="http://schemas.microsoft.com/office/powerpoint/2012/main" userId="S::aaron.atwell@dcs.in.gov::eb3c2816-b217-499a-a234-9b0547ba11ff" providerId="AD"/>
      </p:ext>
    </p:extLst>
  </p:cmAuthor>
  <p:cmAuthor id="6" name="Kearney, Aubrey" initials="KA" lastIdx="1" clrIdx="5">
    <p:extLst>
      <p:ext uri="{19B8F6BF-5375-455C-9EA6-DF929625EA0E}">
        <p15:presenceInfo xmlns:p15="http://schemas.microsoft.com/office/powerpoint/2012/main" userId="S::aubrey.kearney@dcs.in.gov::80ee0702-a403-4289-a6b3-3f6bec3c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EC424"/>
    <a:srgbClr val="E6E6E6"/>
    <a:srgbClr val="0054A4"/>
    <a:srgbClr val="349C48"/>
    <a:srgbClr val="C41E2A"/>
    <a:srgbClr val="D0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383" autoAdjust="0"/>
  </p:normalViewPr>
  <p:slideViewPr>
    <p:cSldViewPr snapToGrid="0">
      <p:cViewPr varScale="1">
        <p:scale>
          <a:sx n="82" d="100"/>
          <a:sy n="82" d="100"/>
        </p:scale>
        <p:origin x="614"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able, Abbey" userId="80f94eb4-47b7-47db-a763-09dd1ff7c591" providerId="ADAL" clId="{6016BD33-E323-48E3-A3FC-65024CAB4BF6}"/>
    <pc:docChg chg="custSel modSld">
      <pc:chgData name="Venable, Abbey" userId="80f94eb4-47b7-47db-a763-09dd1ff7c591" providerId="ADAL" clId="{6016BD33-E323-48E3-A3FC-65024CAB4BF6}" dt="2023-05-18T14:02:39.117" v="0" actId="478"/>
      <pc:docMkLst>
        <pc:docMk/>
      </pc:docMkLst>
      <pc:sldChg chg="delSp mod delAnim">
        <pc:chgData name="Venable, Abbey" userId="80f94eb4-47b7-47db-a763-09dd1ff7c591" providerId="ADAL" clId="{6016BD33-E323-48E3-A3FC-65024CAB4BF6}" dt="2023-05-18T14:02:39.117" v="0" actId="478"/>
        <pc:sldMkLst>
          <pc:docMk/>
          <pc:sldMk cId="881355850" sldId="338"/>
        </pc:sldMkLst>
        <pc:spChg chg="del">
          <ac:chgData name="Venable, Abbey" userId="80f94eb4-47b7-47db-a763-09dd1ff7c591" providerId="ADAL" clId="{6016BD33-E323-48E3-A3FC-65024CAB4BF6}" dt="2023-05-18T14:02:39.117" v="0" actId="478"/>
          <ac:spMkLst>
            <pc:docMk/>
            <pc:sldMk cId="881355850" sldId="338"/>
            <ac:spMk id="17" creationId="{C2A427E0-FD30-470A-8C21-74D51D68C3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659" cy="473505"/>
          </a:xfrm>
          <a:prstGeom prst="rect">
            <a:avLst/>
          </a:prstGeom>
        </p:spPr>
        <p:txBody>
          <a:bodyPr vert="horz" lIns="89814" tIns="44907" rIns="89814" bIns="44907" rtlCol="0"/>
          <a:lstStyle>
            <a:lvl1pPr algn="l">
              <a:defRPr sz="1200"/>
            </a:lvl1pPr>
          </a:lstStyle>
          <a:p>
            <a:endParaRPr lang="en-US"/>
          </a:p>
        </p:txBody>
      </p:sp>
      <p:sp>
        <p:nvSpPr>
          <p:cNvPr id="3" name="Date Placeholder 2"/>
          <p:cNvSpPr>
            <a:spLocks noGrp="1"/>
          </p:cNvSpPr>
          <p:nvPr>
            <p:ph type="dt" idx="1"/>
          </p:nvPr>
        </p:nvSpPr>
        <p:spPr>
          <a:xfrm>
            <a:off x="4058973" y="1"/>
            <a:ext cx="3105659" cy="473505"/>
          </a:xfrm>
          <a:prstGeom prst="rect">
            <a:avLst/>
          </a:prstGeom>
        </p:spPr>
        <p:txBody>
          <a:bodyPr vert="horz" lIns="89814" tIns="44907" rIns="89814" bIns="44907" rtlCol="0"/>
          <a:lstStyle>
            <a:lvl1pPr algn="r">
              <a:defRPr sz="1200"/>
            </a:lvl1pPr>
          </a:lstStyle>
          <a:p>
            <a:fld id="{F38454F3-DC34-4BFB-A398-01B3E0B3DAFC}" type="datetimeFigureOut">
              <a:rPr lang="en-US" smtClean="0"/>
              <a:t>5/18/2023</a:t>
            </a:fld>
            <a:endParaRPr lang="en-US"/>
          </a:p>
        </p:txBody>
      </p:sp>
      <p:sp>
        <p:nvSpPr>
          <p:cNvPr id="4" name="Slide Image Placeholder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89814" tIns="44907" rIns="89814" bIns="44907" rtlCol="0" anchor="ctr"/>
          <a:lstStyle/>
          <a:p>
            <a:endParaRPr lang="en-US"/>
          </a:p>
        </p:txBody>
      </p:sp>
      <p:sp>
        <p:nvSpPr>
          <p:cNvPr id="5" name="Notes Placeholder 4"/>
          <p:cNvSpPr>
            <a:spLocks noGrp="1"/>
          </p:cNvSpPr>
          <p:nvPr>
            <p:ph type="body" sz="quarter" idx="3"/>
          </p:nvPr>
        </p:nvSpPr>
        <p:spPr>
          <a:xfrm>
            <a:off x="716931" y="4549083"/>
            <a:ext cx="5732327" cy="3720839"/>
          </a:xfrm>
          <a:prstGeom prst="rect">
            <a:avLst/>
          </a:prstGeom>
        </p:spPr>
        <p:txBody>
          <a:bodyPr vert="horz" lIns="89814" tIns="44907" rIns="89814" bIns="44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77836"/>
            <a:ext cx="3105659" cy="473504"/>
          </a:xfrm>
          <a:prstGeom prst="rect">
            <a:avLst/>
          </a:prstGeom>
        </p:spPr>
        <p:txBody>
          <a:bodyPr vert="horz" lIns="89814" tIns="44907" rIns="89814" bIns="44907" rtlCol="0" anchor="b"/>
          <a:lstStyle>
            <a:lvl1pPr algn="l">
              <a:defRPr sz="1200"/>
            </a:lvl1pPr>
          </a:lstStyle>
          <a:p>
            <a:endParaRPr lang="en-US"/>
          </a:p>
        </p:txBody>
      </p:sp>
      <p:sp>
        <p:nvSpPr>
          <p:cNvPr id="7" name="Slide Number Placeholder 6"/>
          <p:cNvSpPr>
            <a:spLocks noGrp="1"/>
          </p:cNvSpPr>
          <p:nvPr>
            <p:ph type="sldNum" sz="quarter" idx="5"/>
          </p:nvPr>
        </p:nvSpPr>
        <p:spPr>
          <a:xfrm>
            <a:off x="4058973" y="8977836"/>
            <a:ext cx="3105659" cy="473504"/>
          </a:xfrm>
          <a:prstGeom prst="rect">
            <a:avLst/>
          </a:prstGeom>
        </p:spPr>
        <p:txBody>
          <a:bodyPr vert="horz" lIns="89814" tIns="44907" rIns="89814" bIns="44907" rtlCol="0" anchor="b"/>
          <a:lstStyle>
            <a:lvl1pPr algn="r">
              <a:defRPr sz="1200"/>
            </a:lvl1pPr>
          </a:lstStyle>
          <a:p>
            <a:fld id="{A19C0341-724B-4B99-A8D3-E40E4E575F99}" type="slidenum">
              <a:rPr lang="en-US" smtClean="0"/>
              <a:t>‹#›</a:t>
            </a:fld>
            <a:endParaRPr lang="en-US"/>
          </a:p>
        </p:txBody>
      </p:sp>
    </p:spTree>
    <p:extLst>
      <p:ext uri="{BB962C8B-B14F-4D97-AF65-F5344CB8AC3E}">
        <p14:creationId xmlns:p14="http://schemas.microsoft.com/office/powerpoint/2010/main" val="1759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a:t>
            </a:fld>
            <a:endParaRPr lang="en-US"/>
          </a:p>
        </p:txBody>
      </p:sp>
    </p:spTree>
    <p:extLst>
      <p:ext uri="{BB962C8B-B14F-4D97-AF65-F5344CB8AC3E}">
        <p14:creationId xmlns:p14="http://schemas.microsoft.com/office/powerpoint/2010/main" val="20475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19C0341-724B-4B99-A8D3-E40E4E575F99}" type="slidenum">
              <a:rPr lang="en-US" smtClean="0"/>
              <a:t>2</a:t>
            </a:fld>
            <a:endParaRPr lang="en-US"/>
          </a:p>
        </p:txBody>
      </p:sp>
    </p:spTree>
    <p:extLst>
      <p:ext uri="{BB962C8B-B14F-4D97-AF65-F5344CB8AC3E}">
        <p14:creationId xmlns:p14="http://schemas.microsoft.com/office/powerpoint/2010/main" val="357622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19C0341-724B-4B99-A8D3-E40E4E575F99}" type="slidenum">
              <a:rPr lang="en-US" smtClean="0"/>
              <a:t>3</a:t>
            </a:fld>
            <a:endParaRPr lang="en-US"/>
          </a:p>
        </p:txBody>
      </p:sp>
    </p:spTree>
    <p:extLst>
      <p:ext uri="{BB962C8B-B14F-4D97-AF65-F5344CB8AC3E}">
        <p14:creationId xmlns:p14="http://schemas.microsoft.com/office/powerpoint/2010/main" val="368514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19C0341-724B-4B99-A8D3-E40E4E575F99}" type="slidenum">
              <a:rPr lang="en-US" smtClean="0"/>
              <a:t>4</a:t>
            </a:fld>
            <a:endParaRPr lang="en-US"/>
          </a:p>
        </p:txBody>
      </p:sp>
    </p:spTree>
    <p:extLst>
      <p:ext uri="{BB962C8B-B14F-4D97-AF65-F5344CB8AC3E}">
        <p14:creationId xmlns:p14="http://schemas.microsoft.com/office/powerpoint/2010/main" val="407471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19C0341-724B-4B99-A8D3-E40E4E575F99}" type="slidenum">
              <a:rPr lang="en-US" smtClean="0"/>
              <a:t>5</a:t>
            </a:fld>
            <a:endParaRPr lang="en-US"/>
          </a:p>
        </p:txBody>
      </p:sp>
    </p:spTree>
    <p:extLst>
      <p:ext uri="{BB962C8B-B14F-4D97-AF65-F5344CB8AC3E}">
        <p14:creationId xmlns:p14="http://schemas.microsoft.com/office/powerpoint/2010/main" val="48751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No clear information about the baby, not related to reason for call or the focus family. This could be considered a “loose reference”. </a:t>
            </a:r>
          </a:p>
        </p:txBody>
      </p:sp>
      <p:sp>
        <p:nvSpPr>
          <p:cNvPr id="4" name="Slide Number Placeholder 3"/>
          <p:cNvSpPr>
            <a:spLocks noGrp="1"/>
          </p:cNvSpPr>
          <p:nvPr>
            <p:ph type="sldNum" sz="quarter" idx="10"/>
          </p:nvPr>
        </p:nvSpPr>
        <p:spPr/>
        <p:txBody>
          <a:bodyPr/>
          <a:lstStyle/>
          <a:p>
            <a:fld id="{A19C0341-724B-4B99-A8D3-E40E4E575F99}" type="slidenum">
              <a:rPr lang="en-US" smtClean="0"/>
              <a:t>6</a:t>
            </a:fld>
            <a:endParaRPr lang="en-US"/>
          </a:p>
        </p:txBody>
      </p:sp>
    </p:spTree>
    <p:extLst>
      <p:ext uri="{BB962C8B-B14F-4D97-AF65-F5344CB8AC3E}">
        <p14:creationId xmlns:p14="http://schemas.microsoft.com/office/powerpoint/2010/main" val="268312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19C0341-724B-4B99-A8D3-E40E4E575F99}" type="slidenum">
              <a:rPr lang="en-US" smtClean="0"/>
              <a:t>7</a:t>
            </a:fld>
            <a:endParaRPr lang="en-US"/>
          </a:p>
        </p:txBody>
      </p:sp>
    </p:spTree>
    <p:extLst>
      <p:ext uri="{BB962C8B-B14F-4D97-AF65-F5344CB8AC3E}">
        <p14:creationId xmlns:p14="http://schemas.microsoft.com/office/powerpoint/2010/main" val="327085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24</a:t>
            </a:fld>
            <a:endParaRPr lang="en-US"/>
          </a:p>
        </p:txBody>
      </p:sp>
    </p:spTree>
    <p:extLst>
      <p:ext uri="{BB962C8B-B14F-4D97-AF65-F5344CB8AC3E}">
        <p14:creationId xmlns:p14="http://schemas.microsoft.com/office/powerpoint/2010/main" val="410088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B02B93-DAB0-4B41-B603-3C767614C9C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30646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02B93-DAB0-4B41-B603-3C767614C9C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30799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02B93-DAB0-4B41-B603-3C767614C9C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79280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411604"/>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9" name="TextBox 8"/>
          <p:cNvSpPr txBox="1"/>
          <p:nvPr userDrawn="1"/>
        </p:nvSpPr>
        <p:spPr>
          <a:xfrm>
            <a:off x="0" y="6500473"/>
            <a:ext cx="11086215" cy="300082"/>
          </a:xfrm>
          <a:prstGeom prst="rect">
            <a:avLst/>
          </a:prstGeom>
          <a:noFill/>
        </p:spPr>
        <p:txBody>
          <a:bodyPr wrap="square" rtlCol="0">
            <a:spAutoFit/>
          </a:bodyPr>
          <a:lstStyle/>
          <a:p>
            <a:pPr algn="ctr"/>
            <a:r>
              <a:rPr lang="en-US" sz="1350">
                <a:solidFill>
                  <a:schemeClr val="tx1">
                    <a:lumMod val="75000"/>
                    <a:lumOff val="25000"/>
                  </a:schemeClr>
                </a:solidFill>
                <a:latin typeface="Yu Gothic" panose="020B0400000000000000" pitchFamily="34" charset="-128"/>
                <a:ea typeface="Yu Gothic" panose="020B0400000000000000" pitchFamily="34" charset="-128"/>
              </a:rPr>
              <a:t>www.in.gov/dcs</a:t>
            </a:r>
          </a:p>
        </p:txBody>
      </p:sp>
    </p:spTree>
    <p:extLst>
      <p:ext uri="{BB962C8B-B14F-4D97-AF65-F5344CB8AC3E}">
        <p14:creationId xmlns:p14="http://schemas.microsoft.com/office/powerpoint/2010/main" val="312845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02B93-DAB0-4B41-B603-3C767614C9C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320331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02B93-DAB0-4B41-B603-3C767614C9C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41049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B02B93-DAB0-4B41-B603-3C767614C9C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13415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B02B93-DAB0-4B41-B603-3C767614C9CE}"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197836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02B93-DAB0-4B41-B603-3C767614C9CE}"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205107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02B93-DAB0-4B41-B603-3C767614C9CE}"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7538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7177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83308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02B93-DAB0-4B41-B603-3C767614C9CE}"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768D-B329-4A76-907C-2CD7F56F12B7}" type="slidenum">
              <a:rPr lang="en-US" smtClean="0"/>
              <a:t>‹#›</a:t>
            </a:fld>
            <a:endParaRPr lang="en-US"/>
          </a:p>
        </p:txBody>
      </p:sp>
    </p:spTree>
    <p:extLst>
      <p:ext uri="{BB962C8B-B14F-4D97-AF65-F5344CB8AC3E}">
        <p14:creationId xmlns:p14="http://schemas.microsoft.com/office/powerpoint/2010/main" val="2570055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package" Target="../embeddings/Microsoft_Word_Document.docx"/><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gov/dcs/2455.htm"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35" y="969323"/>
            <a:ext cx="2640217" cy="4879248"/>
          </a:xfrm>
          <a:prstGeom prst="rect">
            <a:avLst/>
          </a:prstGeom>
        </p:spPr>
      </p:pic>
      <p:sp>
        <p:nvSpPr>
          <p:cNvPr id="14" name="TextBox 13"/>
          <p:cNvSpPr txBox="1"/>
          <p:nvPr/>
        </p:nvSpPr>
        <p:spPr>
          <a:xfrm>
            <a:off x="5766486" y="6109605"/>
            <a:ext cx="6425514" cy="253916"/>
          </a:xfrm>
          <a:prstGeom prst="rect">
            <a:avLst/>
          </a:prstGeom>
          <a:noFill/>
        </p:spPr>
        <p:txBody>
          <a:bodyPr wrap="square" rtlCol="0">
            <a:spAutoFit/>
          </a:bodyPr>
          <a:lstStyle/>
          <a:p>
            <a:pPr algn="ctr"/>
            <a:r>
              <a:rPr lang="en-US" sz="1050" i="1">
                <a:solidFill>
                  <a:schemeClr val="bg1"/>
                </a:solidFill>
                <a:latin typeface="Century Schoolbook" panose="02040604050505020304" pitchFamily="18" charset="0"/>
              </a:rPr>
              <a:t>“Children will live in safe, healthy and supportive families and communities.”</a:t>
            </a:r>
            <a:endParaRPr lang="en-US" sz="1050">
              <a:solidFill>
                <a:schemeClr val="bg1"/>
              </a:solidFill>
              <a:latin typeface="Century Schoolbook" panose="02040604050505020304" pitchFamily="18" charset="0"/>
            </a:endParaRPr>
          </a:p>
        </p:txBody>
      </p:sp>
      <p:sp>
        <p:nvSpPr>
          <p:cNvPr id="26" name="Freeform 25"/>
          <p:cNvSpPr/>
          <p:nvPr/>
        </p:nvSpPr>
        <p:spPr>
          <a:xfrm>
            <a:off x="-478869" y="-54591"/>
            <a:ext cx="9109522" cy="6933063"/>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48474" t="-36737" r="-9024"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4590"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78869" y="-261257"/>
            <a:ext cx="7032526" cy="7445828"/>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74372" t="-9132" r="-13842" b="-869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500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100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1000" fill="hold"/>
                                        <p:tgtEl>
                                          <p:spTgt spid="27"/>
                                        </p:tgtEl>
                                        <p:attrNameLst>
                                          <p:attrName>ppt_x</p:attrName>
                                        </p:attrNameLst>
                                      </p:cBhvr>
                                      <p:tavLst>
                                        <p:tav tm="0">
                                          <p:val>
                                            <p:strVal val="0-#ppt_w/2"/>
                                          </p:val>
                                        </p:tav>
                                        <p:tav tm="100000">
                                          <p:val>
                                            <p:strVal val="#ppt_x"/>
                                          </p:val>
                                        </p:tav>
                                      </p:tavLst>
                                    </p:anim>
                                    <p:anim calcmode="lin" valueType="num">
                                      <p:cBhvr additive="base">
                                        <p:cTn id="13" dur="10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0-#ppt_w/2"/>
                                          </p:val>
                                        </p:tav>
                                        <p:tav tm="100000">
                                          <p:val>
                                            <p:strVal val="#ppt_x"/>
                                          </p:val>
                                        </p:tav>
                                      </p:tavLst>
                                    </p:anim>
                                    <p:anim calcmode="lin" valueType="num">
                                      <p:cBhvr additive="base">
                                        <p:cTn id="18" dur="1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10" presetClass="entr" presetSubtype="0" fill="hold" nodeType="after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675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animBg="1"/>
      <p:bldP spid="27"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84779-331F-416C-99AC-7F03327D40DA}"/>
              </a:ext>
            </a:extLst>
          </p:cNvPr>
          <p:cNvPicPr>
            <a:picLocks noChangeAspect="1"/>
          </p:cNvPicPr>
          <p:nvPr/>
        </p:nvPicPr>
        <p:blipFill rotWithShape="1">
          <a:blip r:embed="rId2"/>
          <a:srcRect l="9012" t="12488" r="5090" b="55012"/>
          <a:stretch/>
        </p:blipFill>
        <p:spPr>
          <a:xfrm>
            <a:off x="1232762" y="4798884"/>
            <a:ext cx="4156365" cy="1377538"/>
          </a:xfrm>
          <a:prstGeom prst="rect">
            <a:avLst/>
          </a:prstGeom>
        </p:spPr>
      </p:pic>
      <p:pic>
        <p:nvPicPr>
          <p:cNvPr id="8" name="Picture 7">
            <a:extLst>
              <a:ext uri="{FF2B5EF4-FFF2-40B4-BE49-F238E27FC236}">
                <a16:creationId xmlns:a16="http://schemas.microsoft.com/office/drawing/2014/main" id="{7FC5DEAC-64B4-489D-8A41-C45554A91967}"/>
              </a:ext>
            </a:extLst>
          </p:cNvPr>
          <p:cNvPicPr>
            <a:picLocks noChangeAspect="1"/>
          </p:cNvPicPr>
          <p:nvPr/>
        </p:nvPicPr>
        <p:blipFill rotWithShape="1">
          <a:blip r:embed="rId2"/>
          <a:srcRect l="11466" t="46388" r="2635"/>
          <a:stretch/>
        </p:blipFill>
        <p:spPr>
          <a:xfrm>
            <a:off x="6867897" y="902524"/>
            <a:ext cx="4156365" cy="2272408"/>
          </a:xfrm>
          <a:prstGeom prst="rect">
            <a:avLst/>
          </a:prstGeom>
        </p:spPr>
      </p:pic>
      <p:pic>
        <p:nvPicPr>
          <p:cNvPr id="9" name="Picture 8">
            <a:extLst>
              <a:ext uri="{FF2B5EF4-FFF2-40B4-BE49-F238E27FC236}">
                <a16:creationId xmlns:a16="http://schemas.microsoft.com/office/drawing/2014/main" id="{E08F7D36-19CE-4752-8CE7-0B2D577CDD7F}"/>
              </a:ext>
            </a:extLst>
          </p:cNvPr>
          <p:cNvPicPr>
            <a:picLocks noChangeAspect="1"/>
          </p:cNvPicPr>
          <p:nvPr/>
        </p:nvPicPr>
        <p:blipFill>
          <a:blip r:embed="rId3"/>
          <a:stretch>
            <a:fillRect/>
          </a:stretch>
        </p:blipFill>
        <p:spPr>
          <a:xfrm>
            <a:off x="6096000" y="198309"/>
            <a:ext cx="4319526" cy="542025"/>
          </a:xfrm>
          <a:prstGeom prst="rect">
            <a:avLst/>
          </a:prstGeom>
        </p:spPr>
      </p:pic>
      <p:pic>
        <p:nvPicPr>
          <p:cNvPr id="12" name="Picture 11">
            <a:extLst>
              <a:ext uri="{FF2B5EF4-FFF2-40B4-BE49-F238E27FC236}">
                <a16:creationId xmlns:a16="http://schemas.microsoft.com/office/drawing/2014/main" id="{50EC4E7C-475B-4518-8BB4-5AC9B78AC97C}"/>
              </a:ext>
            </a:extLst>
          </p:cNvPr>
          <p:cNvPicPr>
            <a:picLocks noChangeAspect="1"/>
          </p:cNvPicPr>
          <p:nvPr/>
        </p:nvPicPr>
        <p:blipFill rotWithShape="1">
          <a:blip r:embed="rId4"/>
          <a:srcRect l="5564" r="3786"/>
          <a:stretch/>
        </p:blipFill>
        <p:spPr>
          <a:xfrm>
            <a:off x="6867896" y="2934953"/>
            <a:ext cx="4156365" cy="2502647"/>
          </a:xfrm>
          <a:prstGeom prst="rect">
            <a:avLst/>
          </a:prstGeom>
        </p:spPr>
      </p:pic>
      <p:pic>
        <p:nvPicPr>
          <p:cNvPr id="5" name="Picture 4">
            <a:extLst>
              <a:ext uri="{FF2B5EF4-FFF2-40B4-BE49-F238E27FC236}">
                <a16:creationId xmlns:a16="http://schemas.microsoft.com/office/drawing/2014/main" id="{317D79D7-E9D2-4879-AE0C-1F009AA97C59}"/>
              </a:ext>
            </a:extLst>
          </p:cNvPr>
          <p:cNvPicPr>
            <a:picLocks noChangeAspect="1"/>
          </p:cNvPicPr>
          <p:nvPr/>
        </p:nvPicPr>
        <p:blipFill>
          <a:blip r:embed="rId5"/>
          <a:stretch>
            <a:fillRect/>
          </a:stretch>
        </p:blipFill>
        <p:spPr>
          <a:xfrm>
            <a:off x="-65603" y="198310"/>
            <a:ext cx="6161603" cy="4600574"/>
          </a:xfrm>
          <a:prstGeom prst="rect">
            <a:avLst/>
          </a:prstGeom>
        </p:spPr>
      </p:pic>
      <p:graphicFrame>
        <p:nvGraphicFramePr>
          <p:cNvPr id="14" name="Object 13">
            <a:extLst>
              <a:ext uri="{FF2B5EF4-FFF2-40B4-BE49-F238E27FC236}">
                <a16:creationId xmlns:a16="http://schemas.microsoft.com/office/drawing/2014/main" id="{1001A522-7732-41C8-AFD5-47EC715C6E3E}"/>
              </a:ext>
            </a:extLst>
          </p:cNvPr>
          <p:cNvGraphicFramePr>
            <a:graphicFrameLocks noChangeAspect="1"/>
          </p:cNvGraphicFramePr>
          <p:nvPr>
            <p:extLst>
              <p:ext uri="{D42A27DB-BD31-4B8C-83A1-F6EECF244321}">
                <p14:modId xmlns:p14="http://schemas.microsoft.com/office/powerpoint/2010/main" val="1546671344"/>
              </p:ext>
            </p:extLst>
          </p:nvPr>
        </p:nvGraphicFramePr>
        <p:xfrm>
          <a:off x="8448910" y="5437600"/>
          <a:ext cx="994335" cy="838970"/>
        </p:xfrm>
        <a:graphic>
          <a:graphicData uri="http://schemas.openxmlformats.org/presentationml/2006/ole">
            <mc:AlternateContent xmlns:mc="http://schemas.openxmlformats.org/markup-compatibility/2006">
              <mc:Choice xmlns:v="urn:schemas-microsoft-com:vml" Requires="v">
                <p:oleObj name="Document" showAsIcon="1" r:id="rId6" imgW="914472" imgH="771421" progId="Word.Document.12">
                  <p:embed/>
                </p:oleObj>
              </mc:Choice>
              <mc:Fallback>
                <p:oleObj name="Document" showAsIcon="1" r:id="rId6" imgW="914472" imgH="771421" progId="Word.Document.12">
                  <p:embed/>
                  <p:pic>
                    <p:nvPicPr>
                      <p:cNvPr id="14" name="Object 13">
                        <a:extLst>
                          <a:ext uri="{FF2B5EF4-FFF2-40B4-BE49-F238E27FC236}">
                            <a16:creationId xmlns:a16="http://schemas.microsoft.com/office/drawing/2014/main" id="{1001A522-7732-41C8-AFD5-47EC715C6E3E}"/>
                          </a:ext>
                        </a:extLst>
                      </p:cNvPr>
                      <p:cNvPicPr/>
                      <p:nvPr/>
                    </p:nvPicPr>
                    <p:blipFill>
                      <a:blip r:embed="rId7"/>
                      <a:stretch>
                        <a:fillRect/>
                      </a:stretch>
                    </p:blipFill>
                    <p:spPr>
                      <a:xfrm>
                        <a:off x="8448910" y="5437600"/>
                        <a:ext cx="994335" cy="838970"/>
                      </a:xfrm>
                      <a:prstGeom prst="rect">
                        <a:avLst/>
                      </a:prstGeom>
                    </p:spPr>
                  </p:pic>
                </p:oleObj>
              </mc:Fallback>
            </mc:AlternateContent>
          </a:graphicData>
        </a:graphic>
      </p:graphicFrame>
    </p:spTree>
    <p:extLst>
      <p:ext uri="{BB962C8B-B14F-4D97-AF65-F5344CB8AC3E}">
        <p14:creationId xmlns:p14="http://schemas.microsoft.com/office/powerpoint/2010/main" val="352322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03EB4-234E-40EC-95A1-7F25E6F76253}"/>
              </a:ext>
            </a:extLst>
          </p:cNvPr>
          <p:cNvSpPr txBox="1">
            <a:spLocks/>
          </p:cNvSpPr>
          <p:nvPr/>
        </p:nvSpPr>
        <p:spPr>
          <a:xfrm>
            <a:off x="-1" y="14469"/>
            <a:ext cx="3630305" cy="63590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a:solidFill>
                  <a:schemeClr val="accent1">
                    <a:lumMod val="50000"/>
                  </a:schemeClr>
                </a:solidFill>
                <a:latin typeface="Times New Roman" panose="02020603050405020304" pitchFamily="18" charset="0"/>
                <a:cs typeface="Times New Roman" panose="02020603050405020304" pitchFamily="18" charset="0"/>
              </a:rPr>
            </a:b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itle 8">
            <a:extLst>
              <a:ext uri="{FF2B5EF4-FFF2-40B4-BE49-F238E27FC236}">
                <a16:creationId xmlns:a16="http://schemas.microsoft.com/office/drawing/2014/main" id="{3327AD0B-1C4E-485B-9825-185C00284882}"/>
              </a:ext>
            </a:extLst>
          </p:cNvPr>
          <p:cNvSpPr>
            <a:spLocks noGrp="1"/>
          </p:cNvSpPr>
          <p:nvPr>
            <p:ph type="title" idx="4294967295"/>
          </p:nvPr>
        </p:nvSpPr>
        <p:spPr>
          <a:xfrm>
            <a:off x="0" y="0"/>
            <a:ext cx="3766782" cy="6373504"/>
          </a:xfrm>
        </p:spPr>
        <p:txBody>
          <a:bodyPr vert="horz" lIns="91440" tIns="45720" rIns="91440" bIns="45720" rtlCol="0" anchor="b">
            <a:normAutofit/>
          </a:bodyPr>
          <a:lstStyle/>
          <a:p>
            <a:pPr algn="ctr"/>
            <a:r>
              <a:rPr lang="en-US" sz="6000" b="1" dirty="0">
                <a:solidFill>
                  <a:schemeClr val="accent1">
                    <a:lumMod val="50000"/>
                  </a:schemeClr>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t>Pop Quiz!</a:t>
            </a:r>
            <a:br>
              <a:rPr lang="en-US" sz="6000" b="1" dirty="0">
                <a:solidFill>
                  <a:schemeClr val="accent1">
                    <a:lumMod val="75000"/>
                  </a:schemeClr>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br>
            <a:br>
              <a:rPr lang="en-US" sz="6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4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4000" dirty="0">
                <a:solidFill>
                  <a:schemeClr val="accent2">
                    <a:lumMod val="75000"/>
                  </a:schemeClr>
                </a:solidFill>
              </a:rPr>
            </a:br>
            <a:br>
              <a:rPr lang="en-US" sz="4000" dirty="0">
                <a:solidFill>
                  <a:schemeClr val="accent2">
                    <a:lumMod val="75000"/>
                  </a:schemeClr>
                </a:solidFill>
              </a:rPr>
            </a:br>
            <a:endParaRPr lang="en-US" sz="4000" kern="1200" dirty="0">
              <a:solidFill>
                <a:schemeClr val="accent2">
                  <a:lumMod val="75000"/>
                </a:schemeClr>
              </a:solidFill>
              <a:latin typeface="+mj-lt"/>
              <a:ea typeface="+mj-ea"/>
              <a:cs typeface="+mj-cs"/>
            </a:endParaRPr>
          </a:p>
        </p:txBody>
      </p:sp>
      <p:sp>
        <p:nvSpPr>
          <p:cNvPr id="11" name="Text Placeholder 10">
            <a:extLst>
              <a:ext uri="{FF2B5EF4-FFF2-40B4-BE49-F238E27FC236}">
                <a16:creationId xmlns:a16="http://schemas.microsoft.com/office/drawing/2014/main" id="{0B398D52-DA88-4437-BA5B-C9E3F0932F4D}"/>
              </a:ext>
            </a:extLst>
          </p:cNvPr>
          <p:cNvSpPr>
            <a:spLocks noGrp="1"/>
          </p:cNvSpPr>
          <p:nvPr>
            <p:ph type="body" sz="half" idx="4294967295"/>
          </p:nvPr>
        </p:nvSpPr>
        <p:spPr>
          <a:xfrm>
            <a:off x="3766783" y="313899"/>
            <a:ext cx="7356142" cy="6191832"/>
          </a:xfrm>
          <a:noFill/>
        </p:spPr>
        <p:txBody>
          <a:bodyPr vert="horz" lIns="91440" tIns="45720" rIns="91440" bIns="45720" rtlCol="0" anchor="ctr">
            <a:normAutofit/>
          </a:bodyPr>
          <a:lstStyle/>
          <a:p>
            <a:pPr marL="0" indent="0" algn="ctr">
              <a:lnSpc>
                <a:spcPct val="100000"/>
              </a:lnSpc>
              <a:buNone/>
            </a:pPr>
            <a:r>
              <a:rPr lang="en-US" b="1" dirty="0">
                <a:solidFill>
                  <a:schemeClr val="accent1">
                    <a:lumMod val="50000"/>
                  </a:schemeClr>
                </a:solidFill>
                <a:latin typeface="Times New Roman" panose="02020603050405020304" pitchFamily="18" charset="0"/>
                <a:cs typeface="Times New Roman" panose="02020603050405020304" pitchFamily="18" charset="0"/>
              </a:rPr>
              <a:t>True or False? </a:t>
            </a:r>
            <a:endParaRPr lang="en-US" b="1"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Jane Smith (5) lives with her parents, John and Julie Smith. Jane has never been enrolled in school. Jane’s parents have been known to say they do not plan to enroll Jane in school, and the school year has already started. It is unknown why they do not want to send her to school. This report should be screened out.</a:t>
            </a:r>
          </a:p>
          <a:p>
            <a:pPr lvl="1">
              <a:lnSpc>
                <a:spcPct val="100000"/>
              </a:lnSpc>
            </a:pPr>
            <a:r>
              <a:rPr lang="en-US" sz="2000" b="1" dirty="0">
                <a:solidFill>
                  <a:schemeClr val="accent1">
                    <a:lumMod val="50000"/>
                  </a:schemeClr>
                </a:solidFill>
                <a:latin typeface="Times New Roman" panose="02020603050405020304" pitchFamily="18" charset="0"/>
                <a:cs typeface="Times New Roman" panose="02020603050405020304" pitchFamily="18" charset="0"/>
              </a:rPr>
              <a:t>Answer: True</a:t>
            </a:r>
          </a:p>
          <a:p>
            <a:pPr>
              <a:lnSpc>
                <a:spcPct val="100000"/>
              </a:lnSpc>
            </a:pPr>
            <a:r>
              <a:rPr lang="en-US" sz="2000" dirty="0">
                <a:latin typeface="Times New Roman" panose="02020603050405020304" pitchFamily="18" charset="0"/>
                <a:cs typeface="Times New Roman" panose="02020603050405020304" pitchFamily="18" charset="0"/>
              </a:rPr>
              <a:t>If a Hotline Intake Specialist recommends screening out due to lack of information, or it not hitting all components of the new definition, they can explain to the school report source why.</a:t>
            </a:r>
          </a:p>
          <a:p>
            <a:pPr lvl="1">
              <a:lnSpc>
                <a:spcPct val="100000"/>
              </a:lnSpc>
            </a:pPr>
            <a:r>
              <a:rPr lang="en-US" sz="2000" b="1" dirty="0">
                <a:solidFill>
                  <a:schemeClr val="accent1">
                    <a:lumMod val="50000"/>
                  </a:schemeClr>
                </a:solidFill>
                <a:latin typeface="Times New Roman" panose="02020603050405020304" pitchFamily="18" charset="0"/>
                <a:cs typeface="Times New Roman" panose="02020603050405020304" pitchFamily="18" charset="0"/>
              </a:rPr>
              <a:t>Answer: True. </a:t>
            </a:r>
            <a:r>
              <a:rPr lang="en-US" sz="1800" i="1" dirty="0">
                <a:latin typeface="Times New Roman" panose="02020603050405020304" pitchFamily="18" charset="0"/>
                <a:cs typeface="Times New Roman" panose="02020603050405020304" pitchFamily="18" charset="0"/>
              </a:rPr>
              <a:t>The IS can explain what criteria is missing, and the IS can share the new educational neglect form that will be available on the website.</a:t>
            </a:r>
          </a:p>
          <a:p>
            <a:pPr>
              <a:lnSpc>
                <a:spcPct val="100000"/>
              </a:lnSpc>
            </a:pPr>
            <a:r>
              <a:rPr lang="en-US" sz="2000" dirty="0">
                <a:latin typeface="Times New Roman" panose="02020603050405020304" pitchFamily="18" charset="0"/>
                <a:cs typeface="Times New Roman" panose="02020603050405020304" pitchFamily="18" charset="0"/>
              </a:rPr>
              <a:t>The new element added onto the SDM definition is an adverse impact to education. </a:t>
            </a:r>
          </a:p>
          <a:p>
            <a:pPr lvl="1">
              <a:lnSpc>
                <a:spcPct val="100000"/>
              </a:lnSpc>
            </a:pPr>
            <a:r>
              <a:rPr lang="en-US" sz="2000" b="1" dirty="0">
                <a:solidFill>
                  <a:schemeClr val="accent1">
                    <a:lumMod val="50000"/>
                  </a:schemeClr>
                </a:solidFill>
                <a:latin typeface="Times New Roman" panose="02020603050405020304" pitchFamily="18" charset="0"/>
                <a:cs typeface="Times New Roman" panose="02020603050405020304" pitchFamily="18" charset="0"/>
              </a:rPr>
              <a:t>Answer: True</a:t>
            </a:r>
          </a:p>
          <a:p>
            <a:endParaRPr lang="en-US" sz="2000" dirty="0"/>
          </a:p>
        </p:txBody>
      </p:sp>
    </p:spTree>
    <p:extLst>
      <p:ext uri="{BB962C8B-B14F-4D97-AF65-F5344CB8AC3E}">
        <p14:creationId xmlns:p14="http://schemas.microsoft.com/office/powerpoint/2010/main" val="14743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(13) lives with her parents, John and Julie Smith. Jane has been missing school and ha</a:t>
            </a:r>
            <a:r>
              <a:rPr lang="en-US" sz="2400" dirty="0">
                <a:solidFill>
                  <a:prstClr val="black"/>
                </a:solidFill>
                <a:latin typeface="Times New Roman" panose="02020603050405020304" pitchFamily="18" charset="0"/>
                <a:cs typeface="Times New Roman" panose="02020603050405020304" pitchFamily="18" charset="0"/>
              </a:rPr>
              <a:t>s at least 14 un</a:t>
            </a:r>
            <a:r>
              <a:rPr kumimoji="0" lang="en-US" sz="2400" b="0"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excused absences. Jane’s grades are F’s, but she has had failing grades all year. </a:t>
            </a:r>
            <a:r>
              <a:rPr lang="en-US" sz="2400" dirty="0">
                <a:solidFill>
                  <a:prstClr val="black"/>
                </a:solidFill>
                <a:latin typeface="Times New Roman" panose="02020603050405020304" pitchFamily="18" charset="0"/>
                <a:cs typeface="Times New Roman" panose="02020603050405020304" pitchFamily="18" charset="0"/>
              </a:rPr>
              <a:t>It is believed </a:t>
            </a:r>
            <a:r>
              <a:rPr kumimoji="0" lang="en-US" sz="2400" b="0"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Jane’s parents have been contacted by the Principal, but it is unknown how many times, </a:t>
            </a:r>
            <a:r>
              <a:rPr lang="en-US" sz="2400" dirty="0">
                <a:solidFill>
                  <a:prstClr val="black"/>
                </a:solidFill>
                <a:latin typeface="Times New Roman" panose="02020603050405020304" pitchFamily="18" charset="0"/>
                <a:cs typeface="Times New Roman" panose="02020603050405020304" pitchFamily="18" charset="0"/>
              </a:rPr>
              <a:t>or what the response was</a:t>
            </a:r>
            <a:r>
              <a:rPr kumimoji="0" lang="en-US" sz="2400" b="0"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429000"/>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2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kumimoji="0" lang="en-US" sz="2000" b="1" i="0" u="none" strike="noStrike" kern="1200" cap="none" spc="225"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Screen out</a:t>
            </a: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020555"/>
            <a:ext cx="8693644"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spc="100" dirty="0">
                <a:solidFill>
                  <a:prstClr val="black"/>
                </a:solidFill>
                <a:latin typeface="Times New Roman" panose="02020603050405020304" pitchFamily="18" charset="0"/>
                <a:cs typeface="Times New Roman" panose="02020603050405020304" pitchFamily="18" charset="0"/>
              </a:rPr>
              <a:t>No information that indicates the caregiver refuses to allow the child to attend school. This is a truancy issue. This would be screened out prior to the change, and after the change.</a:t>
            </a:r>
            <a:endParaRPr lang="en-US" sz="2000" spc="1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31314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848434" y="1131693"/>
            <a:ext cx="10495129" cy="2677656"/>
          </a:xfrm>
          <a:prstGeom prst="rect">
            <a:avLst/>
          </a:prstGeom>
          <a:noFill/>
        </p:spPr>
        <p:txBody>
          <a:bodyPr wrap="square">
            <a:sp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Jane Smith (10) lives with her parents, John and Julie Smith. Jane has been missing school and has a mixture of unexcused and excused absences. Jane has fifteen unexcused absences. Jane’s grades consist of B’s, C’s, and F’s. Jane has an IEP that depicts services received at school. Jane has regressed in treatment due to missing school, which has contributed to her grades. Jane’s parents have been contacted more than three times, and they are dismissive and not communicating a plan to address the issue. </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4149821"/>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000" b="1" dirty="0">
                <a:solidFill>
                  <a:srgbClr val="5B9BD5">
                    <a:lumMod val="50000"/>
                  </a:srgbClr>
                </a:solidFill>
                <a:latin typeface="Times New Roman" panose="02020603050405020304" pitchFamily="18" charset="0"/>
                <a:cs typeface="Times New Roman" panose="02020603050405020304" pitchFamily="18" charset="0"/>
              </a:rPr>
              <a:t>Assessment</a:t>
            </a:r>
            <a:endPar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716590"/>
            <a:ext cx="8693644" cy="707886"/>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The child’s fluctuating grades and the treatment regression contributing to grades displays an adverse impact. </a:t>
            </a: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15626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(10) lives with her parents, John and Julie Smith. Jane has been missing school and has a mixture of unexcused and excused absences. Jane has twenty unexcused absences. Jane’s grades consist of A’s and B’s. Jane’s parents have been contacted, and they have been dismissive and are not addressing the issue. </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429000"/>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Screen out</a:t>
            </a: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020555"/>
            <a:ext cx="8693644" cy="707886"/>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There is no adverse impact to the child’s grades. Prior to the change, this would have been recommended for assessment. </a:t>
            </a:r>
            <a:endParaRPr lang="en-US"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3470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(10) lives with her parents, John and Julie Smith. Jane has been missing school and has a mixture of unexcused and excused absences. Jane has ten unexcused absences. Jane’s grades consist of F’s and D’s. Jane’s parents have been sent letters and have been contacted three times, but no response has been received.</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429000"/>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000" b="1" dirty="0">
                <a:solidFill>
                  <a:srgbClr val="5B9BD5">
                    <a:lumMod val="50000"/>
                  </a:srgbClr>
                </a:solidFill>
                <a:latin typeface="Times New Roman" panose="02020603050405020304" pitchFamily="18" charset="0"/>
                <a:cs typeface="Times New Roman" panose="02020603050405020304" pitchFamily="18" charset="0"/>
              </a:rPr>
              <a:t>Assessment</a:t>
            </a:r>
            <a:endPar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020555"/>
            <a:ext cx="8693644" cy="707886"/>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Child has ten unexcused absences, reasonable parental contact has been made, and the adverse impact is displayed within the child’s grades.</a:t>
            </a:r>
            <a:endParaRPr lang="en-US"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305896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(10) lives with her parents, John and Julie Smith. Jane has been missing school and has a mixture of unexcused and excused absences. Jane has ten unexcused absences. Jane’s grades had consisted of B’s and now she has C’s. Jane’s parents have been sent letters and have been contacted three times. Each time they were contacted they have responded that Jane has been ill.</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846074"/>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000" b="1" dirty="0">
                <a:solidFill>
                  <a:srgbClr val="5B9BD5">
                    <a:lumMod val="50000"/>
                  </a:srgbClr>
                </a:solidFill>
                <a:latin typeface="Times New Roman" panose="02020603050405020304" pitchFamily="18" charset="0"/>
                <a:cs typeface="Times New Roman" panose="02020603050405020304" pitchFamily="18" charset="0"/>
              </a:rPr>
              <a:t>Screen Out</a:t>
            </a:r>
            <a:endPar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498226"/>
            <a:ext cx="8693644" cy="707886"/>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The adverse impact to the child’s grades is not significant. The school has made reasonable attempts of contact. </a:t>
            </a:r>
            <a:endParaRPr lang="en-US"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118411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(12) lives with her parents, John and Julie Smith. Jane has been missing school and has a mixture of unexcused and excused absences. Jane has twenty unexcused absences. Jane’s grades are unknown. The parents have been contacted, and there was a discussion with the parents within the last couple of months regarding retention.</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846074"/>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000" b="1" noProof="0" dirty="0">
                <a:solidFill>
                  <a:srgbClr val="5B9BD5">
                    <a:lumMod val="50000"/>
                  </a:srgbClr>
                </a:solidFill>
                <a:latin typeface="Times New Roman" panose="02020603050405020304" pitchFamily="18" charset="0"/>
                <a:cs typeface="Times New Roman" panose="02020603050405020304" pitchFamily="18" charset="0"/>
              </a:rPr>
              <a:t>Assessment</a:t>
            </a:r>
            <a:endPar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498226"/>
            <a:ext cx="8693644" cy="707886"/>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The components of ten unexcused absences and adverse impact are present. </a:t>
            </a:r>
            <a:endParaRPr lang="en-US"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376845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(10) lives with her parents, John and Julie Smith. Jane has been missing school and has a mixture of unexcused and excused absences. Jane’s specific number of absences are unknown, but she has over ten unexcused. Jane’s grades are unknown, and it is unknown if she is facing any type of retention. It is unknown if parental contact has been made. </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846074"/>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000" b="1" noProof="0" dirty="0">
                <a:solidFill>
                  <a:srgbClr val="5B9BD5">
                    <a:lumMod val="50000"/>
                  </a:srgbClr>
                </a:solidFill>
                <a:latin typeface="Times New Roman" panose="02020603050405020304" pitchFamily="18" charset="0"/>
                <a:cs typeface="Times New Roman" panose="02020603050405020304" pitchFamily="18" charset="0"/>
              </a:rPr>
              <a:t>Screen Out</a:t>
            </a:r>
            <a:endPar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498226"/>
            <a:ext cx="8693644"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All components are not present due to the unknown. The Hotline Intake Specialist would educate on the missing criteria. They can also refer the report source to the DCS website and encourage them to utilize the new form that depicts details regarding new standards for educational neglect. </a:t>
            </a:r>
            <a:endParaRPr lang="en-US"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11656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(10) lives with her mother, Julie Smith. Jane’s father, John Smith, has been contacted by the school and informed she is in danger of retention and has 15 unexcused absences. The father says he does not know if the school has contacted the mother.</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429000"/>
            <a:ext cx="9623036" cy="4616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400" b="1" dirty="0">
                <a:solidFill>
                  <a:srgbClr val="5B9BD5">
                    <a:lumMod val="50000"/>
                  </a:srgbClr>
                </a:solidFill>
                <a:latin typeface="Times New Roman" panose="02020603050405020304" pitchFamily="18" charset="0"/>
                <a:cs typeface="Times New Roman" panose="02020603050405020304" pitchFamily="18" charset="0"/>
              </a:rPr>
              <a:t>Assessment</a:t>
            </a:r>
            <a:endParaRPr kumimoji="0" lang="en-US" sz="24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235999"/>
            <a:ext cx="8693644" cy="830997"/>
          </a:xfrm>
          <a:prstGeom prst="rect">
            <a:avLst/>
          </a:prstGeom>
          <a:noFill/>
        </p:spPr>
        <p:txBody>
          <a:bodyPr wrap="square" rtlCol="0">
            <a:spAutoFit/>
          </a:bodyPr>
          <a:lstStyle/>
          <a:p>
            <a:pPr marL="342900" indent="-342900">
              <a:buFont typeface="Arial" panose="020B0604020202020204" pitchFamily="34" charset="0"/>
              <a:buChar char="•"/>
            </a:pPr>
            <a:r>
              <a:rPr lang="en-US" sz="2400" b="1" spc="100" dirty="0">
                <a:solidFill>
                  <a:prstClr val="black"/>
                </a:solidFill>
                <a:latin typeface="Times New Roman" panose="02020603050405020304" pitchFamily="18" charset="0"/>
                <a:cs typeface="Times New Roman" panose="02020603050405020304" pitchFamily="18" charset="0"/>
              </a:rPr>
              <a:t>Reason: </a:t>
            </a:r>
            <a:r>
              <a:rPr lang="en-US" sz="2400" dirty="0">
                <a:solidFill>
                  <a:prstClr val="black"/>
                </a:solidFill>
                <a:latin typeface="Times New Roman" panose="02020603050405020304" pitchFamily="18" charset="0"/>
                <a:cs typeface="Times New Roman" panose="02020603050405020304" pitchFamily="18" charset="0"/>
              </a:rPr>
              <a:t>The components of ten unexcused absences and adverse impact are all present. </a:t>
            </a:r>
            <a:endParaRPr lang="en-US" sz="24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6615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222493-623D-4740-9775-4F47025C0537}"/>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21770" y="0"/>
            <a:ext cx="12213770" cy="4550229"/>
          </a:xfrm>
          <a:prstGeom prst="rect">
            <a:avLst/>
          </a:prstGeom>
        </p:spPr>
      </p:pic>
      <p:sp>
        <p:nvSpPr>
          <p:cNvPr id="13" name="Rectangle 12">
            <a:extLst>
              <a:ext uri="{FF2B5EF4-FFF2-40B4-BE49-F238E27FC236}">
                <a16:creationId xmlns:a16="http://schemas.microsoft.com/office/drawing/2014/main" id="{F7EEA5BC-0397-41BB-864F-E2D9A39173E8}"/>
              </a:ext>
            </a:extLst>
          </p:cNvPr>
          <p:cNvSpPr/>
          <p:nvPr/>
        </p:nvSpPr>
        <p:spPr>
          <a:xfrm>
            <a:off x="-21770" y="4626429"/>
            <a:ext cx="12213770" cy="2231571"/>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7" name="TextBox 16">
            <a:extLst>
              <a:ext uri="{FF2B5EF4-FFF2-40B4-BE49-F238E27FC236}">
                <a16:creationId xmlns:a16="http://schemas.microsoft.com/office/drawing/2014/main" id="{EB4BB77E-2FB8-4015-B14B-6A2C10F396D9}"/>
              </a:ext>
            </a:extLst>
          </p:cNvPr>
          <p:cNvSpPr txBox="1"/>
          <p:nvPr/>
        </p:nvSpPr>
        <p:spPr>
          <a:xfrm>
            <a:off x="0" y="5816067"/>
            <a:ext cx="12192000" cy="523220"/>
          </a:xfrm>
          <a:prstGeom prst="rect">
            <a:avLst/>
          </a:prstGeom>
          <a:noFill/>
        </p:spPr>
        <p:txBody>
          <a:bodyPr wrap="square" rtlCol="0">
            <a:spAutoFit/>
          </a:bodyPr>
          <a:lstStyle/>
          <a:p>
            <a:pPr algn="ctr"/>
            <a:r>
              <a:rPr lang="en-US" sz="2800" i="1" dirty="0">
                <a:latin typeface="Times New Roman" panose="02020603050405020304" pitchFamily="18" charset="0"/>
                <a:ea typeface="Yu Gothic" panose="020B0400000000000000" pitchFamily="34" charset="-128"/>
                <a:cs typeface="Times New Roman" panose="02020603050405020304" pitchFamily="18" charset="0"/>
              </a:rPr>
              <a:t>Hotline Screening Practice Change</a:t>
            </a:r>
          </a:p>
        </p:txBody>
      </p:sp>
      <p:sp>
        <p:nvSpPr>
          <p:cNvPr id="18" name="TextBox 17">
            <a:extLst>
              <a:ext uri="{FF2B5EF4-FFF2-40B4-BE49-F238E27FC236}">
                <a16:creationId xmlns:a16="http://schemas.microsoft.com/office/drawing/2014/main" id="{91E7C0AF-43B3-4638-8330-1CBE5AC13D2B}"/>
              </a:ext>
            </a:extLst>
          </p:cNvPr>
          <p:cNvSpPr txBox="1"/>
          <p:nvPr/>
        </p:nvSpPr>
        <p:spPr>
          <a:xfrm>
            <a:off x="1" y="5028152"/>
            <a:ext cx="12191999" cy="769441"/>
          </a:xfrm>
          <a:prstGeom prst="rect">
            <a:avLst/>
          </a:prstGeom>
          <a:noFill/>
        </p:spPr>
        <p:txBody>
          <a:bodyPr wrap="square" rtlCol="0">
            <a:spAutoFit/>
          </a:bodyPr>
          <a:lstStyle/>
          <a:p>
            <a:pPr algn="ctr"/>
            <a:r>
              <a:rPr lang="en-US" sz="4400" b="1" spc="225" dirty="0">
                <a:latin typeface="Times New Roman" panose="02020603050405020304" pitchFamily="18" charset="0"/>
                <a:cs typeface="Times New Roman" panose="02020603050405020304" pitchFamily="18" charset="0"/>
              </a:rPr>
              <a:t>Educational Neglect Allegation Change</a:t>
            </a:r>
          </a:p>
        </p:txBody>
      </p:sp>
    </p:spTree>
    <p:extLst>
      <p:ext uri="{BB962C8B-B14F-4D97-AF65-F5344CB8AC3E}">
        <p14:creationId xmlns:p14="http://schemas.microsoft.com/office/powerpoint/2010/main" val="4091833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609812-2ABC-42FC-A6DD-0EF2802E4006}"/>
              </a:ext>
            </a:extLst>
          </p:cNvPr>
          <p:cNvSpPr txBox="1"/>
          <p:nvPr/>
        </p:nvSpPr>
        <p:spPr>
          <a:xfrm>
            <a:off x="914399" y="1514006"/>
            <a:ext cx="10495129"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Jane Smith (10) lives with her parents, John and Julie Smith. RS reports Jane has 10 unexcused absences, and has regressed academically. RS reports her GPA has gone from a 3.1 to a 1.2, and she’s started to regress in reading ability.  RS reports the school has made no attempts to contact the parents, as “that’s DCS’s job.”</a:t>
            </a:r>
          </a:p>
        </p:txBody>
      </p:sp>
      <p:sp>
        <p:nvSpPr>
          <p:cNvPr id="10" name="TextBox 9">
            <a:extLst>
              <a:ext uri="{FF2B5EF4-FFF2-40B4-BE49-F238E27FC236}">
                <a16:creationId xmlns:a16="http://schemas.microsoft.com/office/drawing/2014/main" id="{77999981-F587-4561-A448-9910EE36ACCA}"/>
              </a:ext>
            </a:extLst>
          </p:cNvPr>
          <p:cNvSpPr txBox="1"/>
          <p:nvPr/>
        </p:nvSpPr>
        <p:spPr>
          <a:xfrm>
            <a:off x="1117528" y="3574280"/>
            <a:ext cx="962303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Decision: </a:t>
            </a:r>
            <a:r>
              <a:rPr lang="en-US" sz="2000" b="1" noProof="0" dirty="0">
                <a:solidFill>
                  <a:srgbClr val="5B9BD5">
                    <a:lumMod val="50000"/>
                  </a:srgbClr>
                </a:solidFill>
                <a:latin typeface="Times New Roman" panose="02020603050405020304" pitchFamily="18" charset="0"/>
                <a:cs typeface="Times New Roman" panose="02020603050405020304" pitchFamily="18" charset="0"/>
              </a:rPr>
              <a:t>Screen Out</a:t>
            </a:r>
            <a:endParaRPr kumimoji="0" lang="en-US" sz="2000" b="1" i="0" u="none" strike="noStrike" kern="1200" cap="none"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89D23F0-2D8E-43AF-A9FF-F05D13E7DC60}"/>
              </a:ext>
            </a:extLst>
          </p:cNvPr>
          <p:cNvSpPr txBox="1"/>
          <p:nvPr/>
        </p:nvSpPr>
        <p:spPr>
          <a:xfrm>
            <a:off x="1117528" y="4238918"/>
            <a:ext cx="8693644"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spc="100" dirty="0">
                <a:solidFill>
                  <a:prstClr val="black"/>
                </a:solidFill>
                <a:latin typeface="Times New Roman" panose="02020603050405020304" pitchFamily="18" charset="0"/>
                <a:cs typeface="Times New Roman" panose="02020603050405020304" pitchFamily="18" charset="0"/>
              </a:rPr>
              <a:t>Reason: </a:t>
            </a:r>
            <a:r>
              <a:rPr lang="en-US" sz="2000" dirty="0">
                <a:solidFill>
                  <a:prstClr val="black"/>
                </a:solidFill>
                <a:latin typeface="Times New Roman" panose="02020603050405020304" pitchFamily="18" charset="0"/>
                <a:cs typeface="Times New Roman" panose="02020603050405020304" pitchFamily="18" charset="0"/>
              </a:rPr>
              <a:t>While the components of ten unexcused absences and adverse impact are there, the school has made no attempts to engage the parents. Encourage school to attempt engagement with parents. Furthermore, encourage that if attempts to contact are unsuccessful or problem persists after contact, to re-report.</a:t>
            </a:r>
            <a:endParaRPr lang="en-US"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30B9795-2132-44BC-9BB3-B177F9479052}"/>
              </a:ext>
            </a:extLst>
          </p:cNvPr>
          <p:cNvSpPr txBox="1">
            <a:spLocks/>
          </p:cNvSpPr>
          <p:nvPr/>
        </p:nvSpPr>
        <p:spPr>
          <a:xfrm>
            <a:off x="0" y="0"/>
            <a:ext cx="12191999" cy="920875"/>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Let’s Practice!</a:t>
            </a:r>
          </a:p>
        </p:txBody>
      </p:sp>
    </p:spTree>
    <p:extLst>
      <p:ext uri="{BB962C8B-B14F-4D97-AF65-F5344CB8AC3E}">
        <p14:creationId xmlns:p14="http://schemas.microsoft.com/office/powerpoint/2010/main" val="38301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DD3732-A266-4717-847E-8409F5C43429}"/>
              </a:ext>
            </a:extLst>
          </p:cNvPr>
          <p:cNvSpPr>
            <a:spLocks noGrp="1"/>
          </p:cNvSpPr>
          <p:nvPr>
            <p:ph type="ctrTitle" idx="4294967295"/>
          </p:nvPr>
        </p:nvSpPr>
        <p:spPr>
          <a:xfrm>
            <a:off x="0" y="0"/>
            <a:ext cx="4790364" cy="64008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3800" b="1" dirty="0">
                <a:solidFill>
                  <a:schemeClr val="accent1">
                    <a:lumMod val="50000"/>
                  </a:schemeClr>
                </a:solidFill>
                <a:latin typeface="Times New Roman" panose="02020603050405020304" pitchFamily="18" charset="0"/>
                <a:cs typeface="Times New Roman" panose="02020603050405020304" pitchFamily="18" charset="0"/>
              </a:rPr>
              <a:t>How can we better serve families struggling with children’s educational needs?</a:t>
            </a:r>
          </a:p>
        </p:txBody>
      </p:sp>
      <p:sp>
        <p:nvSpPr>
          <p:cNvPr id="10" name="Subtitle 9">
            <a:extLst>
              <a:ext uri="{FF2B5EF4-FFF2-40B4-BE49-F238E27FC236}">
                <a16:creationId xmlns:a16="http://schemas.microsoft.com/office/drawing/2014/main" id="{94B4CF1B-7167-4FCC-9344-6D6AD73992CF}"/>
              </a:ext>
            </a:extLst>
          </p:cNvPr>
          <p:cNvSpPr>
            <a:spLocks noGrp="1"/>
          </p:cNvSpPr>
          <p:nvPr>
            <p:ph type="subTitle" idx="4294967295"/>
          </p:nvPr>
        </p:nvSpPr>
        <p:spPr>
          <a:xfrm>
            <a:off x="5509146" y="1606597"/>
            <a:ext cx="5572836" cy="3644805"/>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Community Based Approach</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Individual reports are not going to address the overall increase in need</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Focus on prevention of abuse/neglect</a:t>
            </a:r>
          </a:p>
          <a:p>
            <a:endParaRPr lang="en-US" dirty="0"/>
          </a:p>
        </p:txBody>
      </p:sp>
    </p:spTree>
    <p:extLst>
      <p:ext uri="{BB962C8B-B14F-4D97-AF65-F5344CB8AC3E}">
        <p14:creationId xmlns:p14="http://schemas.microsoft.com/office/powerpoint/2010/main" val="30798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AA73-046D-4597-9407-F3F7761E63BF}"/>
              </a:ext>
            </a:extLst>
          </p:cNvPr>
          <p:cNvSpPr>
            <a:spLocks noGrp="1"/>
          </p:cNvSpPr>
          <p:nvPr>
            <p:ph type="title" idx="4294967295"/>
          </p:nvPr>
        </p:nvSpPr>
        <p:spPr>
          <a:xfrm>
            <a:off x="0" y="457200"/>
            <a:ext cx="3932238" cy="1600200"/>
          </a:xfrm>
        </p:spPr>
        <p:txBody>
          <a:bodyPr vert="horz" lIns="91440" tIns="45720" rIns="91440" bIns="45720" rtlCol="0" anchor="ctr">
            <a:normAutofit fontScale="90000"/>
          </a:bodyPr>
          <a:lstStyle/>
          <a:p>
            <a:r>
              <a:rPr lang="en-US" b="1" kern="1200" dirty="0">
                <a:solidFill>
                  <a:srgbClr val="FFFFFF"/>
                </a:solidFill>
                <a:latin typeface="Times New Roman" panose="02020603050405020304" pitchFamily="18" charset="0"/>
                <a:cs typeface="Times New Roman" panose="02020603050405020304" pitchFamily="18" charset="0"/>
              </a:rPr>
              <a:t>Community Partners for Child Safety </a:t>
            </a:r>
          </a:p>
        </p:txBody>
      </p:sp>
      <p:sp>
        <p:nvSpPr>
          <p:cNvPr id="3" name="Content Placeholder 2">
            <a:extLst>
              <a:ext uri="{FF2B5EF4-FFF2-40B4-BE49-F238E27FC236}">
                <a16:creationId xmlns:a16="http://schemas.microsoft.com/office/drawing/2014/main" id="{1A12DA94-2D9B-43EA-97D0-E96567F1EEFC}"/>
              </a:ext>
            </a:extLst>
          </p:cNvPr>
          <p:cNvSpPr>
            <a:spLocks noGrp="1"/>
          </p:cNvSpPr>
          <p:nvPr>
            <p:ph idx="4294967295"/>
          </p:nvPr>
        </p:nvSpPr>
        <p:spPr>
          <a:xfrm>
            <a:off x="4218842" y="13649"/>
            <a:ext cx="7695654" cy="6400800"/>
          </a:xfrm>
          <a:noFill/>
          <a:ln>
            <a:noFill/>
          </a:ln>
        </p:spPr>
        <p:txBody>
          <a:bodyPr vert="horz" lIns="91440" tIns="45720" rIns="91440" bIns="45720" rtlCol="0" anchor="ct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u="sng"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Primary goal of the program is to prevent families from entering the DCS child abuse and neglect system by improving family functioning</a:t>
            </a:r>
          </a:p>
          <a:p>
            <a:r>
              <a:rPr lang="en-US" sz="2000" dirty="0">
                <a:latin typeface="Times New Roman" panose="02020603050405020304" pitchFamily="18" charset="0"/>
                <a:cs typeface="Times New Roman" panose="02020603050405020304" pitchFamily="18" charset="0"/>
              </a:rPr>
              <a:t>It is a community-based child abuse and neglect prevention program funded by the Department of Child Services available in all 18 regions of the state of Indiana</a:t>
            </a:r>
          </a:p>
          <a:p>
            <a:r>
              <a:rPr lang="en-US" sz="2000" dirty="0">
                <a:latin typeface="Times New Roman" panose="02020603050405020304" pitchFamily="18" charset="0"/>
                <a:cs typeface="Times New Roman" panose="02020603050405020304" pitchFamily="18" charset="0"/>
              </a:rPr>
              <a:t>CPCS collaborates with other community resources within each region to create a coordinated prevention network.  </a:t>
            </a:r>
          </a:p>
          <a:p>
            <a:r>
              <a:rPr lang="en-US" sz="2000" dirty="0">
                <a:latin typeface="Times New Roman" panose="02020603050405020304" pitchFamily="18" charset="0"/>
                <a:cs typeface="Times New Roman" panose="02020603050405020304" pitchFamily="18" charset="0"/>
              </a:rPr>
              <a:t>Families access prevention services through self-referral or referral from another community agency (Schools, Probation, DCS, Faith Based Organizations, Mental Health Centers, etc.) </a:t>
            </a:r>
          </a:p>
          <a:p>
            <a:r>
              <a:rPr lang="en-US" sz="2000" dirty="0">
                <a:latin typeface="Times New Roman" panose="02020603050405020304" pitchFamily="18" charset="0"/>
                <a:cs typeface="Times New Roman" panose="02020603050405020304" pitchFamily="18" charset="0"/>
              </a:rPr>
              <a:t>Participation in services is voluntary and free.  </a:t>
            </a:r>
          </a:p>
          <a:p>
            <a:r>
              <a:rPr lang="en-US" sz="2000" dirty="0">
                <a:latin typeface="Times New Roman" panose="02020603050405020304" pitchFamily="18" charset="0"/>
                <a:cs typeface="Times New Roman" panose="02020603050405020304" pitchFamily="18" charset="0"/>
              </a:rPr>
              <a:t>CPCS Community Liaisons provide direct services to connect families to resources to strengthen the family unit and prevent child abuse and neglect.</a:t>
            </a:r>
          </a:p>
          <a:p>
            <a:r>
              <a:rPr lang="en-US" sz="2000" dirty="0">
                <a:latin typeface="Times New Roman" panose="02020603050405020304" pitchFamily="18" charset="0"/>
                <a:cs typeface="Times New Roman" panose="02020603050405020304" pitchFamily="18" charset="0"/>
              </a:rPr>
              <a:t>Link to CPCS </a:t>
            </a:r>
            <a:r>
              <a:rPr lang="en-US" sz="2000" dirty="0">
                <a:latin typeface="Times New Roman" panose="02020603050405020304" pitchFamily="18" charset="0"/>
                <a:cs typeface="Times New Roman" panose="02020603050405020304" pitchFamily="18" charset="0"/>
                <a:hlinkClick r:id="rId2"/>
              </a:rPr>
              <a:t>https://www.in.gov/dcs/2455.htm</a:t>
            </a:r>
            <a:r>
              <a:rPr lang="en-US" sz="2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a:endParaRPr lang="en-US" sz="2000" dirty="0"/>
          </a:p>
          <a:p>
            <a:endParaRPr lang="en-US" sz="2000" dirty="0"/>
          </a:p>
        </p:txBody>
      </p:sp>
      <p:sp>
        <p:nvSpPr>
          <p:cNvPr id="4" name="Text Placeholder 3">
            <a:extLst>
              <a:ext uri="{FF2B5EF4-FFF2-40B4-BE49-F238E27FC236}">
                <a16:creationId xmlns:a16="http://schemas.microsoft.com/office/drawing/2014/main" id="{F90120E1-2FE3-4E28-861E-647E8B4AEC1D}"/>
              </a:ext>
            </a:extLst>
          </p:cNvPr>
          <p:cNvSpPr>
            <a:spLocks noGrp="1"/>
          </p:cNvSpPr>
          <p:nvPr>
            <p:ph type="body" sz="half" idx="4294967295"/>
          </p:nvPr>
        </p:nvSpPr>
        <p:spPr>
          <a:xfrm>
            <a:off x="0" y="1"/>
            <a:ext cx="3932238" cy="6400800"/>
          </a:xfrm>
          <a:gradFill flip="none" rotWithShape="1">
            <a:gsLst>
              <a:gs pos="0">
                <a:schemeClr val="accent1">
                  <a:lumMod val="5000"/>
                  <a:lumOff val="95000"/>
                </a:schemeClr>
              </a:gs>
              <a:gs pos="57000">
                <a:schemeClr val="accent1">
                  <a:lumMod val="45000"/>
                  <a:lumOff val="55000"/>
                </a:schemeClr>
              </a:gs>
              <a:gs pos="74000">
                <a:schemeClr val="accent1">
                  <a:lumMod val="45000"/>
                  <a:lumOff val="55000"/>
                </a:schemeClr>
              </a:gs>
              <a:gs pos="23000">
                <a:schemeClr val="accent1">
                  <a:lumMod val="30000"/>
                  <a:lumOff val="70000"/>
                </a:schemeClr>
              </a:gs>
            </a:gsLst>
            <a:lin ang="10800000" scaled="1"/>
            <a:tileRect/>
          </a:gradFill>
          <a:ln>
            <a:noFill/>
          </a:ln>
          <a:effectLst/>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en-US" sz="4000" dirty="0">
              <a:noFill/>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endParaRPr>
          </a:p>
          <a:p>
            <a:pPr marL="0" indent="0" algn="ctr">
              <a:buNone/>
            </a:pPr>
            <a:r>
              <a:rPr lang="en-US" sz="4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Community Partners for Child Safety </a:t>
            </a:r>
          </a:p>
          <a:p>
            <a:pPr marL="0" indent="0" algn="ctr">
              <a:buNone/>
            </a:pPr>
            <a:r>
              <a:rPr lang="en-US" sz="4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CPCS</a:t>
            </a:r>
            <a:r>
              <a:rPr lang="en-US" sz="4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393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03EB4-234E-40EC-95A1-7F25E6F76253}"/>
              </a:ext>
            </a:extLst>
          </p:cNvPr>
          <p:cNvSpPr txBox="1">
            <a:spLocks/>
          </p:cNvSpPr>
          <p:nvPr/>
        </p:nvSpPr>
        <p:spPr>
          <a:xfrm>
            <a:off x="-1" y="14469"/>
            <a:ext cx="3630305" cy="63590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a:solidFill>
                  <a:schemeClr val="accent1">
                    <a:lumMod val="50000"/>
                  </a:schemeClr>
                </a:solidFill>
                <a:latin typeface="Times New Roman" panose="02020603050405020304" pitchFamily="18" charset="0"/>
                <a:cs typeface="Times New Roman" panose="02020603050405020304" pitchFamily="18" charset="0"/>
              </a:rPr>
            </a:b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itle 8">
            <a:extLst>
              <a:ext uri="{FF2B5EF4-FFF2-40B4-BE49-F238E27FC236}">
                <a16:creationId xmlns:a16="http://schemas.microsoft.com/office/drawing/2014/main" id="{3327AD0B-1C4E-485B-9825-185C00284882}"/>
              </a:ext>
            </a:extLst>
          </p:cNvPr>
          <p:cNvSpPr>
            <a:spLocks noGrp="1"/>
          </p:cNvSpPr>
          <p:nvPr>
            <p:ph type="title" idx="4294967295"/>
          </p:nvPr>
        </p:nvSpPr>
        <p:spPr>
          <a:xfrm>
            <a:off x="0" y="0"/>
            <a:ext cx="3766782" cy="6373504"/>
          </a:xfrm>
        </p:spPr>
        <p:txBody>
          <a:bodyPr vert="horz" lIns="91440" tIns="45720" rIns="91440" bIns="45720" rtlCol="0" anchor="b">
            <a:normAutofit/>
          </a:bodyPr>
          <a:lstStyle/>
          <a:p>
            <a:pPr algn="ctr"/>
            <a:r>
              <a:rPr lang="en-US" sz="6000" b="1" dirty="0">
                <a:solidFill>
                  <a:schemeClr val="accent1">
                    <a:lumMod val="50000"/>
                  </a:schemeClr>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t>Pop Quiz!</a:t>
            </a:r>
            <a:br>
              <a:rPr lang="en-US" sz="6000" b="1" dirty="0">
                <a:solidFill>
                  <a:schemeClr val="accent1">
                    <a:lumMod val="75000"/>
                  </a:schemeClr>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br>
            <a:br>
              <a:rPr lang="en-US" sz="6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4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4000" dirty="0">
                <a:solidFill>
                  <a:schemeClr val="accent2">
                    <a:lumMod val="75000"/>
                  </a:schemeClr>
                </a:solidFill>
              </a:rPr>
            </a:br>
            <a:br>
              <a:rPr lang="en-US" sz="4000" dirty="0">
                <a:solidFill>
                  <a:schemeClr val="accent2">
                    <a:lumMod val="75000"/>
                  </a:schemeClr>
                </a:solidFill>
              </a:rPr>
            </a:br>
            <a:endParaRPr lang="en-US" sz="4000" kern="1200" dirty="0">
              <a:solidFill>
                <a:schemeClr val="accent2">
                  <a:lumMod val="75000"/>
                </a:schemeClr>
              </a:solidFill>
              <a:latin typeface="+mj-lt"/>
              <a:ea typeface="+mj-ea"/>
              <a:cs typeface="+mj-cs"/>
            </a:endParaRPr>
          </a:p>
        </p:txBody>
      </p:sp>
      <p:sp>
        <p:nvSpPr>
          <p:cNvPr id="11" name="Text Placeholder 10">
            <a:extLst>
              <a:ext uri="{FF2B5EF4-FFF2-40B4-BE49-F238E27FC236}">
                <a16:creationId xmlns:a16="http://schemas.microsoft.com/office/drawing/2014/main" id="{0B398D52-DA88-4437-BA5B-C9E3F0932F4D}"/>
              </a:ext>
            </a:extLst>
          </p:cNvPr>
          <p:cNvSpPr>
            <a:spLocks noGrp="1"/>
          </p:cNvSpPr>
          <p:nvPr>
            <p:ph type="body" sz="half" idx="4294967295"/>
          </p:nvPr>
        </p:nvSpPr>
        <p:spPr>
          <a:xfrm>
            <a:off x="4264926" y="1138302"/>
            <a:ext cx="7356142" cy="4581396"/>
          </a:xfrm>
          <a:noFill/>
        </p:spPr>
        <p:txBody>
          <a:bodyPr vert="horz" lIns="91440" tIns="45720" rIns="91440" bIns="45720" rtlCol="0" anchor="ctr">
            <a:normAutofit/>
          </a:bodyPr>
          <a:lstStyle/>
          <a:p>
            <a:pPr marL="0" indent="0" algn="ctr">
              <a:lnSpc>
                <a:spcPct val="100000"/>
              </a:lnSpc>
              <a:buNone/>
            </a:pP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Participation in Community Partners is mandatory. </a:t>
            </a:r>
          </a:p>
          <a:p>
            <a:pPr lvl="1">
              <a:lnSpc>
                <a:spcPct val="100000"/>
              </a:lnSpc>
            </a:pPr>
            <a:r>
              <a:rPr lang="en-US" b="1" dirty="0">
                <a:solidFill>
                  <a:schemeClr val="accent1">
                    <a:lumMod val="50000"/>
                  </a:schemeClr>
                </a:solidFill>
                <a:latin typeface="Times New Roman" panose="02020603050405020304" pitchFamily="18" charset="0"/>
                <a:cs typeface="Times New Roman" panose="02020603050405020304" pitchFamily="18" charset="0"/>
              </a:rPr>
              <a:t>False!</a:t>
            </a:r>
          </a:p>
          <a:p>
            <a:pPr marL="457200" lvl="1" indent="0">
              <a:lnSpc>
                <a:spcPct val="100000"/>
              </a:lnSpc>
              <a:buNone/>
            </a:pP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The focus of Community Partners is the prevention of abuse and neglect.</a:t>
            </a:r>
          </a:p>
          <a:p>
            <a:pPr lvl="1">
              <a:lnSpc>
                <a:spcPct val="100000"/>
              </a:lnSpc>
            </a:pPr>
            <a:r>
              <a:rPr lang="en-US" b="1" dirty="0">
                <a:solidFill>
                  <a:schemeClr val="accent1">
                    <a:lumMod val="50000"/>
                  </a:schemeClr>
                </a:solidFill>
                <a:latin typeface="Times New Roman" panose="02020603050405020304" pitchFamily="18" charset="0"/>
                <a:cs typeface="Times New Roman" panose="02020603050405020304" pitchFamily="18" charset="0"/>
              </a:rPr>
              <a:t>True! </a:t>
            </a:r>
          </a:p>
          <a:p>
            <a:pPr marL="457200" lvl="1" indent="0">
              <a:lnSpc>
                <a:spcPct val="100000"/>
              </a:lnSpc>
              <a:buNone/>
            </a:pP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Participation in Community Partners is free.</a:t>
            </a:r>
          </a:p>
          <a:p>
            <a:pPr lvl="1">
              <a:lnSpc>
                <a:spcPct val="100000"/>
              </a:lnSpc>
            </a:pPr>
            <a:r>
              <a:rPr lang="en-US" b="1" dirty="0">
                <a:solidFill>
                  <a:schemeClr val="accent1">
                    <a:lumMod val="50000"/>
                  </a:schemeClr>
                </a:solidFill>
                <a:latin typeface="Times New Roman" panose="02020603050405020304" pitchFamily="18" charset="0"/>
                <a:cs typeface="Times New Roman" panose="02020603050405020304" pitchFamily="18" charset="0"/>
              </a:rPr>
              <a:t>True!</a:t>
            </a:r>
          </a:p>
          <a:p>
            <a:endParaRPr lang="en-US" sz="2000" dirty="0"/>
          </a:p>
        </p:txBody>
      </p:sp>
      <p:sp>
        <p:nvSpPr>
          <p:cNvPr id="6" name="TextBox 5">
            <a:extLst>
              <a:ext uri="{FF2B5EF4-FFF2-40B4-BE49-F238E27FC236}">
                <a16:creationId xmlns:a16="http://schemas.microsoft.com/office/drawing/2014/main" id="{BED1937D-DC49-49A2-8A32-2D6CE75A6AA7}"/>
              </a:ext>
            </a:extLst>
          </p:cNvPr>
          <p:cNvSpPr txBox="1"/>
          <p:nvPr/>
        </p:nvSpPr>
        <p:spPr>
          <a:xfrm>
            <a:off x="4606120" y="430416"/>
            <a:ext cx="6209730" cy="707886"/>
          </a:xfrm>
          <a:prstGeom prst="rect">
            <a:avLst/>
          </a:prstGeom>
          <a:noFill/>
        </p:spPr>
        <p:txBody>
          <a:bodyPr wrap="square">
            <a:spAutoFit/>
          </a:bodyPr>
          <a:lstStyle/>
          <a:p>
            <a:pPr marL="0" indent="0" algn="ctr">
              <a:lnSpc>
                <a:spcPct val="100000"/>
              </a:lnSpc>
              <a:buNone/>
            </a:pPr>
            <a:r>
              <a:rPr lang="en-US" sz="4000" b="1" dirty="0">
                <a:solidFill>
                  <a:schemeClr val="accent1">
                    <a:lumMod val="50000"/>
                  </a:schemeClr>
                </a:solidFill>
                <a:latin typeface="Times New Roman" panose="02020603050405020304" pitchFamily="18" charset="0"/>
                <a:cs typeface="Times New Roman" panose="02020603050405020304" pitchFamily="18" charset="0"/>
              </a:rPr>
              <a:t>True or False? </a:t>
            </a:r>
          </a:p>
        </p:txBody>
      </p:sp>
    </p:spTree>
    <p:extLst>
      <p:ext uri="{BB962C8B-B14F-4D97-AF65-F5344CB8AC3E}">
        <p14:creationId xmlns:p14="http://schemas.microsoft.com/office/powerpoint/2010/main" val="8661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65" y="3281412"/>
            <a:ext cx="1611928" cy="2978923"/>
          </a:xfrm>
          <a:prstGeom prst="rect">
            <a:avLst/>
          </a:prstGeom>
          <a:ln w="28575">
            <a:noFill/>
          </a:ln>
        </p:spPr>
      </p:pic>
      <p:sp>
        <p:nvSpPr>
          <p:cNvPr id="34" name="TextBox 33"/>
          <p:cNvSpPr txBox="1"/>
          <p:nvPr/>
        </p:nvSpPr>
        <p:spPr>
          <a:xfrm>
            <a:off x="335625" y="6344225"/>
            <a:ext cx="6604146"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7" name="Freeform 6"/>
          <p:cNvSpPr/>
          <p:nvPr/>
        </p:nvSpPr>
        <p:spPr>
          <a:xfrm flipH="1">
            <a:off x="3456360" y="-87873"/>
            <a:ext cx="8739598" cy="6966345"/>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55502" t="-36737" r="-9451"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a:off x="4741998"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6096000" y="-80211"/>
            <a:ext cx="6096000" cy="6978316"/>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l="-44736" r="-21053"/>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29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250"/>
                            </p:stCondLst>
                            <p:childTnLst>
                              <p:par>
                                <p:cTn id="15" presetID="2" presetClass="entr" presetSubtype="2"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pic>
        <p:nvPicPr>
          <p:cNvPr id="8" name="Picture 7">
            <a:extLst>
              <a:ext uri="{FF2B5EF4-FFF2-40B4-BE49-F238E27FC236}">
                <a16:creationId xmlns:a16="http://schemas.microsoft.com/office/drawing/2014/main" id="{31F7DD98-E278-4CE9-BBE0-528AB883BD56}"/>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2178" r="19010" b="346"/>
          <a:stretch/>
        </p:blipFill>
        <p:spPr>
          <a:xfrm>
            <a:off x="0" y="0"/>
            <a:ext cx="4452257" cy="6411603"/>
          </a:xfrm>
          <a:prstGeom prst="rect">
            <a:avLst/>
          </a:prstGeom>
        </p:spPr>
      </p:pic>
      <p:sp>
        <p:nvSpPr>
          <p:cNvPr id="9" name="TextBox 8">
            <a:extLst>
              <a:ext uri="{FF2B5EF4-FFF2-40B4-BE49-F238E27FC236}">
                <a16:creationId xmlns:a16="http://schemas.microsoft.com/office/drawing/2014/main" id="{6054E476-6C0A-4A3D-949F-E96278E7E985}"/>
              </a:ext>
            </a:extLst>
          </p:cNvPr>
          <p:cNvSpPr txBox="1"/>
          <p:nvPr/>
        </p:nvSpPr>
        <p:spPr>
          <a:xfrm>
            <a:off x="5630194" y="2729315"/>
            <a:ext cx="4828740"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solidFill>
                <a:srgbClr val="000000"/>
              </a:solidFill>
              <a:cs typeface="Calibri"/>
            </a:endParaRPr>
          </a:p>
        </p:txBody>
      </p:sp>
      <p:sp>
        <p:nvSpPr>
          <p:cNvPr id="2" name="TextBox 1">
            <a:extLst>
              <a:ext uri="{FF2B5EF4-FFF2-40B4-BE49-F238E27FC236}">
                <a16:creationId xmlns:a16="http://schemas.microsoft.com/office/drawing/2014/main" id="{1815D11C-B0CE-40F2-9A1E-3C1E17165CE0}"/>
              </a:ext>
            </a:extLst>
          </p:cNvPr>
          <p:cNvSpPr txBox="1"/>
          <p:nvPr/>
        </p:nvSpPr>
        <p:spPr>
          <a:xfrm>
            <a:off x="5002902" y="1666920"/>
            <a:ext cx="6638450" cy="4278094"/>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child age 5 or 6 is currently or was previously enrolled in school, and the parent is now refusing to allow or failing to support the child in attending school or receiving homeschooling.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Consider number of unexcused absences in the current 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Attempts to engage parents/response</a:t>
            </a:r>
          </a:p>
          <a:p>
            <a:pPr marL="457200" marR="0" lvl="1" indent="0" algn="l" defTabSz="914400" rtl="0" eaLnBrk="1" fontAlgn="auto" latinLnBrk="0" hangingPunct="1">
              <a:lnSpc>
                <a:spcPct val="100000"/>
              </a:lnSpc>
              <a:spcBef>
                <a:spcPts val="0"/>
              </a:spcBef>
              <a:spcAft>
                <a:spcPts val="0"/>
              </a:spcAft>
              <a:buClrTx/>
              <a:buSzTx/>
              <a:buFontTx/>
              <a:buNone/>
              <a:tabLst>
                <a:tab pos="465138" algn="l"/>
              </a:tabLst>
              <a:defRPr/>
            </a:pPr>
            <a:endPar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child is age 7–12 and there is unreasonable delay, refusal</a:t>
            </a:r>
            <a:r>
              <a:rPr kumimoji="0" lang="en-US" sz="16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or failure on the part of the caregiver to seek, obtain, and/or maintain education for the child.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Consider number of unexcused absences in the current 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Attempts to engage parents/response</a:t>
            </a:r>
          </a:p>
          <a:p>
            <a:pPr marL="457200" marR="0" lvl="1" indent="0" algn="l" defTabSz="914400" rtl="0" eaLnBrk="1" fontAlgn="auto" latinLnBrk="0" hangingPunct="1">
              <a:lnSpc>
                <a:spcPct val="100000"/>
              </a:lnSpc>
              <a:spcBef>
                <a:spcPts val="0"/>
              </a:spcBef>
              <a:spcAft>
                <a:spcPts val="0"/>
              </a:spcAft>
              <a:buClrTx/>
              <a:buSzTx/>
              <a:buFontTx/>
              <a:buNone/>
              <a:tabLst>
                <a:tab pos="465138" algn="l"/>
              </a:tabLst>
              <a:defRPr/>
            </a:pPr>
            <a:endPar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child is age 13 or older, enrolled in school, and not attending to the extent that educational neglect is present.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10 unexcused absences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Caregiver is aware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5138" algn="l"/>
              </a:tabLst>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Indications that a caregiver refuses or is unable to support the </a:t>
            </a:r>
            <a:b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child in</a:t>
            </a:r>
            <a:r>
              <a:rPr kumimoji="0" lang="en-US" sz="16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attending</a:t>
            </a:r>
          </a:p>
        </p:txBody>
      </p:sp>
      <p:sp>
        <p:nvSpPr>
          <p:cNvPr id="3" name="TextBox 2">
            <a:extLst>
              <a:ext uri="{FF2B5EF4-FFF2-40B4-BE49-F238E27FC236}">
                <a16:creationId xmlns:a16="http://schemas.microsoft.com/office/drawing/2014/main" id="{BB3F8C73-598F-41D9-BC78-5837409D64E1}"/>
              </a:ext>
            </a:extLst>
          </p:cNvPr>
          <p:cNvSpPr txBox="1"/>
          <p:nvPr/>
        </p:nvSpPr>
        <p:spPr>
          <a:xfrm>
            <a:off x="4452256" y="1"/>
            <a:ext cx="7739743" cy="1200330"/>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3600" b="1" spc="225" dirty="0">
                <a:latin typeface="Times New Roman" panose="02020603050405020304" pitchFamily="18" charset="0"/>
                <a:cs typeface="Times New Roman" panose="02020603050405020304" pitchFamily="18" charset="0"/>
              </a:rPr>
              <a:t>Current Educational Neglect Definition</a:t>
            </a:r>
          </a:p>
        </p:txBody>
      </p:sp>
    </p:spTree>
    <p:extLst>
      <p:ext uri="{BB962C8B-B14F-4D97-AF65-F5344CB8AC3E}">
        <p14:creationId xmlns:p14="http://schemas.microsoft.com/office/powerpoint/2010/main" val="55338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9" name="TextBox 8">
            <a:extLst>
              <a:ext uri="{FF2B5EF4-FFF2-40B4-BE49-F238E27FC236}">
                <a16:creationId xmlns:a16="http://schemas.microsoft.com/office/drawing/2014/main" id="{6054E476-6C0A-4A3D-949F-E96278E7E985}"/>
              </a:ext>
            </a:extLst>
          </p:cNvPr>
          <p:cNvSpPr txBox="1"/>
          <p:nvPr/>
        </p:nvSpPr>
        <p:spPr>
          <a:xfrm>
            <a:off x="5630194" y="2729315"/>
            <a:ext cx="4828740"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solidFill>
                <a:srgbClr val="000000"/>
              </a:solidFill>
              <a:cs typeface="Calibri"/>
            </a:endParaRPr>
          </a:p>
        </p:txBody>
      </p:sp>
      <p:sp>
        <p:nvSpPr>
          <p:cNvPr id="2" name="TextBox 1">
            <a:extLst>
              <a:ext uri="{FF2B5EF4-FFF2-40B4-BE49-F238E27FC236}">
                <a16:creationId xmlns:a16="http://schemas.microsoft.com/office/drawing/2014/main" id="{1815D11C-B0CE-40F2-9A1E-3C1E17165CE0}"/>
              </a:ext>
            </a:extLst>
          </p:cNvPr>
          <p:cNvSpPr txBox="1"/>
          <p:nvPr/>
        </p:nvSpPr>
        <p:spPr>
          <a:xfrm>
            <a:off x="5268290" y="1362466"/>
            <a:ext cx="6035084" cy="3133807"/>
          </a:xfrm>
          <a:prstGeom prst="rect">
            <a:avLst/>
          </a:prstGeom>
          <a:noFill/>
        </p:spPr>
        <p:txBody>
          <a:bodyPr wrap="square" lIns="91440" tIns="45720" rIns="91440" bIns="45720" rtlCol="0" anchor="t">
            <a:spAutoFit/>
          </a:bodyPr>
          <a:lstStyle/>
          <a:p>
            <a:pPr>
              <a:lnSpc>
                <a:spcPts val="3000"/>
              </a:lnSpc>
            </a:pPr>
            <a:r>
              <a:rPr lang="en-US" sz="2000" spc="150" dirty="0">
                <a:latin typeface="Times New Roman" panose="02020603050405020304" pitchFamily="18" charset="0"/>
                <a:cs typeface="Times New Roman" panose="02020603050405020304" pitchFamily="18" charset="0"/>
              </a:rPr>
              <a:t>Today, we would generally assign for educational neglect any time a report source indicates the child has ten unexcused absences, along with the attempts to contact the parent and parental response. The current screening practice </a:t>
            </a:r>
            <a:r>
              <a:rPr lang="en-US" sz="2000" spc="150" dirty="0">
                <a:solidFill>
                  <a:schemeClr val="accent1">
                    <a:lumMod val="75000"/>
                  </a:schemeClr>
                </a:solidFill>
                <a:latin typeface="Times New Roman" panose="02020603050405020304" pitchFamily="18" charset="0"/>
                <a:cs typeface="Times New Roman" panose="02020603050405020304" pitchFamily="18" charset="0"/>
              </a:rPr>
              <a:t>does not require</a:t>
            </a:r>
            <a:r>
              <a:rPr lang="en-US" sz="2000" spc="150" dirty="0">
                <a:solidFill>
                  <a:schemeClr val="accent2"/>
                </a:solidFill>
                <a:latin typeface="Times New Roman" panose="02020603050405020304" pitchFamily="18" charset="0"/>
                <a:cs typeface="Times New Roman" panose="02020603050405020304" pitchFamily="18" charset="0"/>
              </a:rPr>
              <a:t> </a:t>
            </a:r>
            <a:r>
              <a:rPr lang="en-US" sz="2000" spc="150" dirty="0">
                <a:latin typeface="Times New Roman" panose="02020603050405020304" pitchFamily="18" charset="0"/>
                <a:cs typeface="Times New Roman" panose="02020603050405020304" pitchFamily="18" charset="0"/>
              </a:rPr>
              <a:t>reporters to identify an adverse impact within education from missing school</a:t>
            </a:r>
            <a:r>
              <a:rPr lang="en-US" sz="2000" spc="150" dirty="0">
                <a:latin typeface="Franklin Gothic Medium" panose="020B0603020102020204" pitchFamily="34" charset="0"/>
                <a:cs typeface="Calibri"/>
              </a:rPr>
              <a:t>. </a:t>
            </a:r>
          </a:p>
        </p:txBody>
      </p:sp>
      <p:sp>
        <p:nvSpPr>
          <p:cNvPr id="3" name="TextBox 2">
            <a:extLst>
              <a:ext uri="{FF2B5EF4-FFF2-40B4-BE49-F238E27FC236}">
                <a16:creationId xmlns:a16="http://schemas.microsoft.com/office/drawing/2014/main" id="{BB3F8C73-598F-41D9-BC78-5837409D64E1}"/>
              </a:ext>
            </a:extLst>
          </p:cNvPr>
          <p:cNvSpPr txBox="1"/>
          <p:nvPr/>
        </p:nvSpPr>
        <p:spPr>
          <a:xfrm>
            <a:off x="4379665" y="1"/>
            <a:ext cx="7812335" cy="646332"/>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3600" b="1" spc="225" dirty="0">
                <a:latin typeface="Times New Roman" panose="02020603050405020304" pitchFamily="18" charset="0"/>
                <a:cs typeface="Times New Roman" panose="02020603050405020304" pitchFamily="18" charset="0"/>
              </a:rPr>
              <a:t>Current Practice</a:t>
            </a:r>
          </a:p>
        </p:txBody>
      </p:sp>
      <p:pic>
        <p:nvPicPr>
          <p:cNvPr id="12" name="Picture 11" descr="A child smiling for the camera&#10;&#10;Description automatically generated">
            <a:extLst>
              <a:ext uri="{FF2B5EF4-FFF2-40B4-BE49-F238E27FC236}">
                <a16:creationId xmlns:a16="http://schemas.microsoft.com/office/drawing/2014/main" id="{211377CA-41C4-4BC0-B216-C56B7F4AB6D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4379665" cy="6427181"/>
          </a:xfrm>
          <a:prstGeom prst="rect">
            <a:avLst/>
          </a:prstGeom>
        </p:spPr>
      </p:pic>
    </p:spTree>
    <p:extLst>
      <p:ext uri="{BB962C8B-B14F-4D97-AF65-F5344CB8AC3E}">
        <p14:creationId xmlns:p14="http://schemas.microsoft.com/office/powerpoint/2010/main" val="13866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9" name="TextBox 8">
            <a:extLst>
              <a:ext uri="{FF2B5EF4-FFF2-40B4-BE49-F238E27FC236}">
                <a16:creationId xmlns:a16="http://schemas.microsoft.com/office/drawing/2014/main" id="{6054E476-6C0A-4A3D-949F-E96278E7E985}"/>
              </a:ext>
            </a:extLst>
          </p:cNvPr>
          <p:cNvSpPr txBox="1"/>
          <p:nvPr/>
        </p:nvSpPr>
        <p:spPr>
          <a:xfrm>
            <a:off x="5630194" y="2729315"/>
            <a:ext cx="4828740"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solidFill>
                <a:srgbClr val="000000"/>
              </a:solidFill>
              <a:cs typeface="Calibri"/>
            </a:endParaRPr>
          </a:p>
        </p:txBody>
      </p:sp>
      <p:sp>
        <p:nvSpPr>
          <p:cNvPr id="3" name="TextBox 2">
            <a:extLst>
              <a:ext uri="{FF2B5EF4-FFF2-40B4-BE49-F238E27FC236}">
                <a16:creationId xmlns:a16="http://schemas.microsoft.com/office/drawing/2014/main" id="{BB3F8C73-598F-41D9-BC78-5837409D64E1}"/>
              </a:ext>
            </a:extLst>
          </p:cNvPr>
          <p:cNvSpPr txBox="1"/>
          <p:nvPr/>
        </p:nvSpPr>
        <p:spPr>
          <a:xfrm>
            <a:off x="4369048" y="-30141"/>
            <a:ext cx="7822952" cy="646331"/>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3600" b="1" spc="225" dirty="0">
                <a:latin typeface="Times New Roman" panose="02020603050405020304" pitchFamily="18" charset="0"/>
                <a:cs typeface="Times New Roman" panose="02020603050405020304" pitchFamily="18" charset="0"/>
              </a:rPr>
              <a:t>New Practice</a:t>
            </a:r>
          </a:p>
        </p:txBody>
      </p:sp>
      <p:sp>
        <p:nvSpPr>
          <p:cNvPr id="12" name="TextBox 11">
            <a:extLst>
              <a:ext uri="{FF2B5EF4-FFF2-40B4-BE49-F238E27FC236}">
                <a16:creationId xmlns:a16="http://schemas.microsoft.com/office/drawing/2014/main" id="{944ADF0B-698A-4D9A-82CC-0BEA67C28F6F}"/>
              </a:ext>
            </a:extLst>
          </p:cNvPr>
          <p:cNvSpPr txBox="1"/>
          <p:nvPr/>
        </p:nvSpPr>
        <p:spPr>
          <a:xfrm>
            <a:off x="4969801" y="1340020"/>
            <a:ext cx="6248659" cy="3724096"/>
          </a:xfrm>
          <a:prstGeom prst="rect">
            <a:avLst/>
          </a:prstGeom>
          <a:noFill/>
        </p:spPr>
        <p:txBody>
          <a:bodyPr wrap="square" lIns="91440" tIns="45720" rIns="91440" bIns="45720" rtlCol="0" anchor="t">
            <a:spAutoFit/>
          </a:bodyPr>
          <a:lstStyle/>
          <a:p>
            <a:r>
              <a:rPr lang="en-US" sz="2000" spc="150" dirty="0">
                <a:latin typeface="Times New Roman" panose="02020603050405020304" pitchFamily="18" charset="0"/>
                <a:cs typeface="Times New Roman" panose="02020603050405020304" pitchFamily="18" charset="0"/>
              </a:rPr>
              <a:t>The Hotline will be piloting a screening practice change surrounding Educational Neglect as it relates to an adverse impact within the child’s education. </a:t>
            </a:r>
          </a:p>
          <a:p>
            <a:endParaRPr lang="en-US" sz="2000" spc="150" dirty="0">
              <a:latin typeface="Times New Roman" panose="02020603050405020304" pitchFamily="18" charset="0"/>
              <a:cs typeface="Times New Roman" panose="02020603050405020304" pitchFamily="18" charset="0"/>
            </a:endParaRPr>
          </a:p>
          <a:p>
            <a:r>
              <a:rPr lang="en-US" sz="2000" spc="150" dirty="0">
                <a:latin typeface="Times New Roman" panose="02020603050405020304" pitchFamily="18" charset="0"/>
                <a:cs typeface="Times New Roman" panose="02020603050405020304" pitchFamily="18" charset="0"/>
              </a:rPr>
              <a:t>Reports will no longer be recommended for an assessment when the </a:t>
            </a:r>
            <a:r>
              <a:rPr lang="en-US" sz="2000" spc="150" dirty="0">
                <a:solidFill>
                  <a:schemeClr val="accent1">
                    <a:lumMod val="50000"/>
                  </a:schemeClr>
                </a:solidFill>
                <a:latin typeface="Times New Roman" panose="02020603050405020304" pitchFamily="18" charset="0"/>
                <a:cs typeface="Times New Roman" panose="02020603050405020304" pitchFamily="18" charset="0"/>
              </a:rPr>
              <a:t>adverse impact is unknown or not influencing the child’s academic progress </a:t>
            </a:r>
            <a:r>
              <a:rPr lang="en-US" sz="2000" spc="150" dirty="0">
                <a:latin typeface="Times New Roman" panose="02020603050405020304" pitchFamily="18" charset="0"/>
                <a:cs typeface="Times New Roman" panose="02020603050405020304" pitchFamily="18" charset="0"/>
              </a:rPr>
              <a:t>along with the other components that have always been in place. </a:t>
            </a:r>
          </a:p>
          <a:p>
            <a:endParaRPr lang="en-US" spc="225" dirty="0">
              <a:latin typeface="Calibri"/>
              <a:cs typeface="Calibri"/>
            </a:endParaRPr>
          </a:p>
          <a:p>
            <a:endParaRPr lang="en-US" spc="225" dirty="0">
              <a:latin typeface="Calibri"/>
              <a:cs typeface="Calibri"/>
            </a:endParaRPr>
          </a:p>
        </p:txBody>
      </p:sp>
      <p:pic>
        <p:nvPicPr>
          <p:cNvPr id="13" name="Picture 12" descr="A picture containing indoor, person, table, sitting&#10;&#10;Description automatically generated">
            <a:extLst>
              <a:ext uri="{FF2B5EF4-FFF2-40B4-BE49-F238E27FC236}">
                <a16:creationId xmlns:a16="http://schemas.microsoft.com/office/drawing/2014/main" id="{1B6C3A03-8D24-4A0E-B48E-737A0F5C470F}"/>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1"/>
            <a:ext cx="4369049" cy="6411603"/>
          </a:xfrm>
          <a:prstGeom prst="rect">
            <a:avLst/>
          </a:prstGeom>
        </p:spPr>
      </p:pic>
    </p:spTree>
    <p:extLst>
      <p:ext uri="{BB962C8B-B14F-4D97-AF65-F5344CB8AC3E}">
        <p14:creationId xmlns:p14="http://schemas.microsoft.com/office/powerpoint/2010/main" val="8813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9" name="TextBox 8">
            <a:extLst>
              <a:ext uri="{FF2B5EF4-FFF2-40B4-BE49-F238E27FC236}">
                <a16:creationId xmlns:a16="http://schemas.microsoft.com/office/drawing/2014/main" id="{6054E476-6C0A-4A3D-949F-E96278E7E985}"/>
              </a:ext>
            </a:extLst>
          </p:cNvPr>
          <p:cNvSpPr txBox="1"/>
          <p:nvPr/>
        </p:nvSpPr>
        <p:spPr>
          <a:xfrm>
            <a:off x="5630194" y="2729315"/>
            <a:ext cx="4828740"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solidFill>
                <a:srgbClr val="000000"/>
              </a:solidFill>
              <a:cs typeface="Calibri"/>
            </a:endParaRPr>
          </a:p>
        </p:txBody>
      </p:sp>
      <p:sp>
        <p:nvSpPr>
          <p:cNvPr id="3" name="TextBox 2">
            <a:extLst>
              <a:ext uri="{FF2B5EF4-FFF2-40B4-BE49-F238E27FC236}">
                <a16:creationId xmlns:a16="http://schemas.microsoft.com/office/drawing/2014/main" id="{BB3F8C73-598F-41D9-BC78-5837409D64E1}"/>
              </a:ext>
            </a:extLst>
          </p:cNvPr>
          <p:cNvSpPr txBox="1"/>
          <p:nvPr/>
        </p:nvSpPr>
        <p:spPr>
          <a:xfrm>
            <a:off x="293511" y="1"/>
            <a:ext cx="11898489" cy="646331"/>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3600" b="1" spc="225" dirty="0">
                <a:latin typeface="Times New Roman" panose="02020603050405020304" pitchFamily="18" charset="0"/>
                <a:cs typeface="Times New Roman" panose="02020603050405020304" pitchFamily="18" charset="0"/>
              </a:rPr>
              <a:t>New Educational Neglect Definition</a:t>
            </a:r>
          </a:p>
        </p:txBody>
      </p:sp>
      <p:sp>
        <p:nvSpPr>
          <p:cNvPr id="12" name="TextBox 11">
            <a:extLst>
              <a:ext uri="{FF2B5EF4-FFF2-40B4-BE49-F238E27FC236}">
                <a16:creationId xmlns:a16="http://schemas.microsoft.com/office/drawing/2014/main" id="{944ADF0B-698A-4D9A-82CC-0BEA67C28F6F}"/>
              </a:ext>
            </a:extLst>
          </p:cNvPr>
          <p:cNvSpPr txBox="1"/>
          <p:nvPr/>
        </p:nvSpPr>
        <p:spPr>
          <a:xfrm>
            <a:off x="982382" y="1110191"/>
            <a:ext cx="9962542" cy="5016758"/>
          </a:xfrm>
          <a:prstGeom prst="rect">
            <a:avLst/>
          </a:prstGeom>
          <a:noFill/>
        </p:spPr>
        <p:txBody>
          <a:bodyPr wrap="square" lIns="91440" tIns="45720" rIns="91440" bIns="45720" rtlCol="0" anchor="t">
            <a:spAutoFit/>
          </a:bodyPr>
          <a:lstStyle/>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child age 5 or 6 is currently or was previously enrolled in school, and the parent is now refusing to allow or failing to support the child in attending school. </a:t>
            </a:r>
          </a:p>
          <a:p>
            <a:pPr marL="285750" indent="-285750">
              <a:buFont typeface="Arial" panose="020B0604020202020204" pitchFamily="34" charset="0"/>
              <a:buChar char="•"/>
            </a:pPr>
            <a:r>
              <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Child needs to have at least 10 unexcused absences AND there is a significant adverse impact to academic progress (e.g. significant drop in grades, in jeopardy of retention). Consider whether the school has made reasonable efforts to address the issue with the parents (e.g. mailed letters, attempted phone calls, home visits). </a:t>
            </a:r>
          </a:p>
          <a:p>
            <a:b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child is age 7–12 and there is unreasonable delay, refusal, or failure on the part of the caregiver to seek, obtain, and/or maintain education for the child. </a:t>
            </a:r>
          </a:p>
          <a:p>
            <a:pPr marL="285750" indent="-285750">
              <a:buFont typeface="Arial" panose="020B0604020202020204" pitchFamily="34" charset="0"/>
              <a:buChar char="•"/>
            </a:pPr>
            <a:r>
              <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Child needs to have at least 10 unexcused absences AND there is a significant adverse impact to academic progress (e.g. significant drop in grades, in jeopardy of retention). Consider whether the school has made reasonable efforts to address the issue with the parents (e.g. mailed letters, attempted phone calls, home visits). </a:t>
            </a: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child is age 13 or older, enrolled in school, and not attending to the extent that educational neglect is present. </a:t>
            </a:r>
          </a:p>
          <a:p>
            <a:pPr marL="285750" indent="-285750">
              <a:buFont typeface="Arial" panose="020B0604020202020204" pitchFamily="34" charset="0"/>
              <a:buChar char="•"/>
            </a:pPr>
            <a:r>
              <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Child has over 10 unexcused absences during the current school year; </a:t>
            </a:r>
          </a:p>
          <a:p>
            <a:pPr marL="285750" indent="-285750">
              <a:buFont typeface="Arial" panose="020B0604020202020204" pitchFamily="34" charset="0"/>
              <a:buChar char="•"/>
            </a:pPr>
            <a:r>
              <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There is a significant adverse impact to the child’s academic progress (e.g. significant drop in grades, in jeopardy of retention); </a:t>
            </a:r>
          </a:p>
          <a:p>
            <a:pPr marL="285750" indent="-285750">
              <a:buFont typeface="Arial" panose="020B0604020202020204" pitchFamily="34" charset="0"/>
              <a:buChar char="•"/>
            </a:pPr>
            <a:r>
              <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Caregiver has been made aware of the situation; AND </a:t>
            </a:r>
          </a:p>
          <a:p>
            <a:pPr marL="285750" indent="-285750">
              <a:buFont typeface="Arial" panose="020B0604020202020204" pitchFamily="34" charset="0"/>
              <a:buChar char="•"/>
            </a:pPr>
            <a:r>
              <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Information provided indicates that the caregiver refuses to allow or appears unable to support the child in attending school. </a:t>
            </a: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9FEA59FE-80A7-4651-845B-A62AD7A849BA}"/>
              </a:ext>
            </a:extLst>
          </p:cNvPr>
          <p:cNvSpPr/>
          <p:nvPr/>
        </p:nvSpPr>
        <p:spPr>
          <a:xfrm>
            <a:off x="0" y="0"/>
            <a:ext cx="293511" cy="41315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031B4D-B300-4531-B97A-E859A8A8EB9D}"/>
              </a:ext>
            </a:extLst>
          </p:cNvPr>
          <p:cNvSpPr/>
          <p:nvPr/>
        </p:nvSpPr>
        <p:spPr>
          <a:xfrm>
            <a:off x="-1" y="4131555"/>
            <a:ext cx="585216" cy="2280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913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9" name="TextBox 8">
            <a:extLst>
              <a:ext uri="{FF2B5EF4-FFF2-40B4-BE49-F238E27FC236}">
                <a16:creationId xmlns:a16="http://schemas.microsoft.com/office/drawing/2014/main" id="{6054E476-6C0A-4A3D-949F-E96278E7E985}"/>
              </a:ext>
            </a:extLst>
          </p:cNvPr>
          <p:cNvSpPr txBox="1"/>
          <p:nvPr/>
        </p:nvSpPr>
        <p:spPr>
          <a:xfrm>
            <a:off x="5630194" y="2729315"/>
            <a:ext cx="4828740"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solidFill>
                <a:srgbClr val="000000"/>
              </a:solidFill>
              <a:cs typeface="Calibri"/>
            </a:endParaRPr>
          </a:p>
        </p:txBody>
      </p:sp>
      <p:sp>
        <p:nvSpPr>
          <p:cNvPr id="3" name="TextBox 2">
            <a:extLst>
              <a:ext uri="{FF2B5EF4-FFF2-40B4-BE49-F238E27FC236}">
                <a16:creationId xmlns:a16="http://schemas.microsoft.com/office/drawing/2014/main" id="{BB3F8C73-598F-41D9-BC78-5837409D64E1}"/>
              </a:ext>
            </a:extLst>
          </p:cNvPr>
          <p:cNvSpPr txBox="1"/>
          <p:nvPr/>
        </p:nvSpPr>
        <p:spPr>
          <a:xfrm>
            <a:off x="4467205" y="-11724"/>
            <a:ext cx="7714842" cy="646331"/>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3600" b="1" spc="225" dirty="0">
                <a:latin typeface="Times New Roman" panose="02020603050405020304" pitchFamily="18" charset="0"/>
                <a:cs typeface="Times New Roman" panose="02020603050405020304" pitchFamily="18" charset="0"/>
              </a:rPr>
              <a:t>Why Change?</a:t>
            </a:r>
            <a:endParaRPr lang="en-US" sz="3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44ADF0B-698A-4D9A-82CC-0BEA67C28F6F}"/>
              </a:ext>
            </a:extLst>
          </p:cNvPr>
          <p:cNvSpPr txBox="1"/>
          <p:nvPr/>
        </p:nvSpPr>
        <p:spPr>
          <a:xfrm>
            <a:off x="4839628" y="798363"/>
            <a:ext cx="7036421" cy="2308324"/>
          </a:xfrm>
          <a:prstGeom prst="rect">
            <a:avLst/>
          </a:prstGeom>
          <a:noFill/>
        </p:spPr>
        <p:txBody>
          <a:bodyPr wrap="square" lIns="91440" tIns="45720" rIns="91440" bIns="45720" rtlCol="0" anchor="t">
            <a:spAutoFit/>
          </a:bodyPr>
          <a:lstStyle/>
          <a:p>
            <a:r>
              <a:rPr lang="en-US" sz="1600" spc="150" dirty="0">
                <a:latin typeface="Times New Roman" panose="02020603050405020304" pitchFamily="18" charset="0"/>
                <a:cs typeface="Times New Roman" panose="02020603050405020304" pitchFamily="18" charset="0"/>
              </a:rPr>
              <a:t>Educational neglect reports skyrocketed during the 2020-2021 school year; however, cases that resulted from such allegations did not. This means we were involved with many situations where abuse/neglect was not discovered. An opportunity was discovered to better tailor our recommendations to situations that merit further DCS action. Additionally, through this improvement project, field response to these types of assessments will be reviewed and best practice guidance given to ensure that families that do need further intervention are identified, and that intervention is provided.</a:t>
            </a:r>
          </a:p>
        </p:txBody>
      </p:sp>
      <p:pic>
        <p:nvPicPr>
          <p:cNvPr id="17" name="Picture 16">
            <a:extLst>
              <a:ext uri="{FF2B5EF4-FFF2-40B4-BE49-F238E27FC236}">
                <a16:creationId xmlns:a16="http://schemas.microsoft.com/office/drawing/2014/main" id="{539F80EC-0FCE-44F7-915E-180D57FC0F4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53" y="-11725"/>
            <a:ext cx="4457252" cy="6423328"/>
          </a:xfrm>
          <a:prstGeom prst="rect">
            <a:avLst/>
          </a:prstGeom>
        </p:spPr>
      </p:pic>
      <p:graphicFrame>
        <p:nvGraphicFramePr>
          <p:cNvPr id="5" name="Table 5">
            <a:extLst>
              <a:ext uri="{FF2B5EF4-FFF2-40B4-BE49-F238E27FC236}">
                <a16:creationId xmlns:a16="http://schemas.microsoft.com/office/drawing/2014/main" id="{50CD6A9D-F3BA-48DD-81F0-4C3574AE6D56}"/>
              </a:ext>
            </a:extLst>
          </p:cNvPr>
          <p:cNvGraphicFramePr>
            <a:graphicFrameLocks noGrp="1"/>
          </p:cNvGraphicFramePr>
          <p:nvPr>
            <p:extLst>
              <p:ext uri="{D42A27DB-BD31-4B8C-83A1-F6EECF244321}">
                <p14:modId xmlns:p14="http://schemas.microsoft.com/office/powerpoint/2010/main" val="3223689660"/>
              </p:ext>
            </p:extLst>
          </p:nvPr>
        </p:nvGraphicFramePr>
        <p:xfrm>
          <a:off x="5020098" y="3270443"/>
          <a:ext cx="6609056" cy="2496985"/>
        </p:xfrm>
        <a:graphic>
          <a:graphicData uri="http://schemas.openxmlformats.org/drawingml/2006/table">
            <a:tbl>
              <a:tblPr firstRow="1" bandRow="1">
                <a:tableStyleId>{5C22544A-7EE6-4342-B048-85BDC9FD1C3A}</a:tableStyleId>
              </a:tblPr>
              <a:tblGrid>
                <a:gridCol w="2359892">
                  <a:extLst>
                    <a:ext uri="{9D8B030D-6E8A-4147-A177-3AD203B41FA5}">
                      <a16:colId xmlns:a16="http://schemas.microsoft.com/office/drawing/2014/main" val="3631893604"/>
                    </a:ext>
                  </a:extLst>
                </a:gridCol>
                <a:gridCol w="2124582">
                  <a:extLst>
                    <a:ext uri="{9D8B030D-6E8A-4147-A177-3AD203B41FA5}">
                      <a16:colId xmlns:a16="http://schemas.microsoft.com/office/drawing/2014/main" val="1907960900"/>
                    </a:ext>
                  </a:extLst>
                </a:gridCol>
                <a:gridCol w="2124582">
                  <a:extLst>
                    <a:ext uri="{9D8B030D-6E8A-4147-A177-3AD203B41FA5}">
                      <a16:colId xmlns:a16="http://schemas.microsoft.com/office/drawing/2014/main" val="2137280480"/>
                    </a:ext>
                  </a:extLst>
                </a:gridCol>
              </a:tblGrid>
              <a:tr h="76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Year</a:t>
                      </a:r>
                    </a:p>
                  </a:txBody>
                  <a:tcPr anchor="ctr">
                    <a:solidFill>
                      <a:srgbClr val="5B9BD5"/>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Educational Neglect Hotline Calls</a:t>
                      </a:r>
                    </a:p>
                  </a:txBody>
                  <a:tcPr anchor="ct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Cases opened with Educational Neglect</a:t>
                      </a:r>
                    </a:p>
                  </a:txBody>
                  <a:tcPr anchor="ctr"/>
                </a:tc>
                <a:extLst>
                  <a:ext uri="{0D108BD9-81ED-4DB2-BD59-A6C34878D82A}">
                    <a16:rowId xmlns:a16="http://schemas.microsoft.com/office/drawing/2014/main" val="1832854785"/>
                  </a:ext>
                </a:extLst>
              </a:tr>
              <a:tr h="433170">
                <a:tc>
                  <a:txBody>
                    <a:bodyPr/>
                    <a:lstStyle/>
                    <a:p>
                      <a:pPr algn="ctr"/>
                      <a:r>
                        <a:rPr lang="en-US" dirty="0">
                          <a:latin typeface="Times New Roman" panose="02020603050405020304" pitchFamily="18" charset="0"/>
                          <a:cs typeface="Times New Roman" panose="02020603050405020304" pitchFamily="18" charset="0"/>
                        </a:rPr>
                        <a:t>March 2021</a:t>
                      </a:r>
                    </a:p>
                  </a:txBody>
                  <a:tcPr/>
                </a:tc>
                <a:tc>
                  <a:txBody>
                    <a:bodyPr/>
                    <a:lstStyle/>
                    <a:p>
                      <a:pPr algn="ctr"/>
                      <a:r>
                        <a:rPr lang="en-US" dirty="0"/>
                        <a:t>1350</a:t>
                      </a:r>
                    </a:p>
                  </a:txBody>
                  <a:tcPr/>
                </a:tc>
                <a:tc>
                  <a:txBody>
                    <a:bodyPr/>
                    <a:lstStyle/>
                    <a:p>
                      <a:pPr algn="ctr"/>
                      <a:r>
                        <a:rPr lang="en-US" dirty="0"/>
                        <a:t>17</a:t>
                      </a:r>
                    </a:p>
                  </a:txBody>
                  <a:tcPr/>
                </a:tc>
                <a:extLst>
                  <a:ext uri="{0D108BD9-81ED-4DB2-BD59-A6C34878D82A}">
                    <a16:rowId xmlns:a16="http://schemas.microsoft.com/office/drawing/2014/main" val="2770221945"/>
                  </a:ext>
                </a:extLst>
              </a:tr>
              <a:tr h="433170">
                <a:tc>
                  <a:txBody>
                    <a:bodyPr/>
                    <a:lstStyle/>
                    <a:p>
                      <a:pPr algn="ctr"/>
                      <a:r>
                        <a:rPr lang="en-US" dirty="0">
                          <a:latin typeface="Times New Roman" panose="02020603050405020304" pitchFamily="18" charset="0"/>
                          <a:cs typeface="Times New Roman" panose="02020603050405020304" pitchFamily="18" charset="0"/>
                        </a:rPr>
                        <a:t>March 2020</a:t>
                      </a:r>
                    </a:p>
                  </a:txBody>
                  <a:tcPr/>
                </a:tc>
                <a:tc>
                  <a:txBody>
                    <a:bodyPr/>
                    <a:lstStyle/>
                    <a:p>
                      <a:pPr algn="ctr"/>
                      <a:r>
                        <a:rPr lang="en-US" dirty="0"/>
                        <a:t>427</a:t>
                      </a:r>
                    </a:p>
                  </a:txBody>
                  <a:tcPr/>
                </a:tc>
                <a:tc>
                  <a:txBody>
                    <a:bodyPr/>
                    <a:lstStyle/>
                    <a:p>
                      <a:pPr algn="ctr"/>
                      <a:r>
                        <a:rPr lang="en-US" dirty="0"/>
                        <a:t>10</a:t>
                      </a:r>
                    </a:p>
                  </a:txBody>
                  <a:tcPr/>
                </a:tc>
                <a:extLst>
                  <a:ext uri="{0D108BD9-81ED-4DB2-BD59-A6C34878D82A}">
                    <a16:rowId xmlns:a16="http://schemas.microsoft.com/office/drawing/2014/main" val="3130819301"/>
                  </a:ext>
                </a:extLst>
              </a:tr>
              <a:tr h="433170">
                <a:tc>
                  <a:txBody>
                    <a:bodyPr/>
                    <a:lstStyle/>
                    <a:p>
                      <a:pPr algn="ctr"/>
                      <a:r>
                        <a:rPr lang="en-US" dirty="0">
                          <a:latin typeface="Times New Roman" panose="02020603050405020304" pitchFamily="18" charset="0"/>
                          <a:cs typeface="Times New Roman" panose="02020603050405020304" pitchFamily="18" charset="0"/>
                        </a:rPr>
                        <a:t>March 2019</a:t>
                      </a:r>
                    </a:p>
                  </a:txBody>
                  <a:tcPr/>
                </a:tc>
                <a:tc>
                  <a:txBody>
                    <a:bodyPr/>
                    <a:lstStyle/>
                    <a:p>
                      <a:pPr algn="ctr"/>
                      <a:r>
                        <a:rPr lang="en-US" dirty="0"/>
                        <a:t>653</a:t>
                      </a:r>
                    </a:p>
                  </a:txBody>
                  <a:tcPr/>
                </a:tc>
                <a:tc>
                  <a:txBody>
                    <a:bodyPr/>
                    <a:lstStyle/>
                    <a:p>
                      <a:pPr algn="ctr"/>
                      <a:r>
                        <a:rPr lang="en-US" dirty="0"/>
                        <a:t>31</a:t>
                      </a:r>
                    </a:p>
                  </a:txBody>
                  <a:tcPr/>
                </a:tc>
                <a:extLst>
                  <a:ext uri="{0D108BD9-81ED-4DB2-BD59-A6C34878D82A}">
                    <a16:rowId xmlns:a16="http://schemas.microsoft.com/office/drawing/2014/main" val="2348968430"/>
                  </a:ext>
                </a:extLst>
              </a:tr>
              <a:tr h="433170">
                <a:tc>
                  <a:txBody>
                    <a:bodyPr/>
                    <a:lstStyle/>
                    <a:p>
                      <a:pPr algn="ctr"/>
                      <a:r>
                        <a:rPr lang="en-US" dirty="0">
                          <a:latin typeface="Times New Roman" panose="02020603050405020304" pitchFamily="18" charset="0"/>
                          <a:cs typeface="Times New Roman" panose="02020603050405020304" pitchFamily="18" charset="0"/>
                        </a:rPr>
                        <a:t>March 2018</a:t>
                      </a:r>
                    </a:p>
                  </a:txBody>
                  <a:tcPr/>
                </a:tc>
                <a:tc>
                  <a:txBody>
                    <a:bodyPr/>
                    <a:lstStyle/>
                    <a:p>
                      <a:pPr algn="ctr"/>
                      <a:r>
                        <a:rPr lang="en-US" dirty="0"/>
                        <a:t>604</a:t>
                      </a:r>
                    </a:p>
                  </a:txBody>
                  <a:tcPr/>
                </a:tc>
                <a:tc>
                  <a:txBody>
                    <a:bodyPr/>
                    <a:lstStyle/>
                    <a:p>
                      <a:pPr algn="ctr"/>
                      <a:r>
                        <a:rPr lang="en-US" dirty="0"/>
                        <a:t>40</a:t>
                      </a:r>
                    </a:p>
                  </a:txBody>
                  <a:tcPr/>
                </a:tc>
                <a:extLst>
                  <a:ext uri="{0D108BD9-81ED-4DB2-BD59-A6C34878D82A}">
                    <a16:rowId xmlns:a16="http://schemas.microsoft.com/office/drawing/2014/main" val="351681755"/>
                  </a:ext>
                </a:extLst>
              </a:tr>
            </a:tbl>
          </a:graphicData>
        </a:graphic>
      </p:graphicFrame>
    </p:spTree>
    <p:extLst>
      <p:ext uri="{BB962C8B-B14F-4D97-AF65-F5344CB8AC3E}">
        <p14:creationId xmlns:p14="http://schemas.microsoft.com/office/powerpoint/2010/main" val="11363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DDD07E-4849-4487-B519-46A232EA357C}"/>
              </a:ext>
            </a:extLst>
          </p:cNvPr>
          <p:cNvSpPr txBox="1">
            <a:spLocks/>
          </p:cNvSpPr>
          <p:nvPr/>
        </p:nvSpPr>
        <p:spPr>
          <a:xfrm>
            <a:off x="0" y="0"/>
            <a:ext cx="12191999" cy="1147993"/>
          </a:xfrm>
          <a:prstGeom prst="rect">
            <a:avLst/>
          </a:prstGeom>
          <a:solidFill>
            <a:schemeClr val="accent1">
              <a:lumMod val="60000"/>
              <a:lumOff val="4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Educational Neglect Data: June 2019 - April 2021</a:t>
            </a:r>
          </a:p>
        </p:txBody>
      </p:sp>
      <p:graphicFrame>
        <p:nvGraphicFramePr>
          <p:cNvPr id="6" name="Table 5">
            <a:extLst>
              <a:ext uri="{FF2B5EF4-FFF2-40B4-BE49-F238E27FC236}">
                <a16:creationId xmlns:a16="http://schemas.microsoft.com/office/drawing/2014/main" id="{C65188C0-0468-4229-9915-C7920E87E0ED}"/>
              </a:ext>
            </a:extLst>
          </p:cNvPr>
          <p:cNvGraphicFramePr>
            <a:graphicFrameLocks noGrp="1"/>
          </p:cNvGraphicFramePr>
          <p:nvPr>
            <p:extLst>
              <p:ext uri="{D42A27DB-BD31-4B8C-83A1-F6EECF244321}">
                <p14:modId xmlns:p14="http://schemas.microsoft.com/office/powerpoint/2010/main" val="558048402"/>
              </p:ext>
            </p:extLst>
          </p:nvPr>
        </p:nvGraphicFramePr>
        <p:xfrm>
          <a:off x="2414853" y="1881469"/>
          <a:ext cx="7362292" cy="3604932"/>
        </p:xfrm>
        <a:graphic>
          <a:graphicData uri="http://schemas.openxmlformats.org/drawingml/2006/table">
            <a:tbl>
              <a:tblPr firstRow="1" firstCol="1" bandRow="1">
                <a:tableStyleId>{5C22544A-7EE6-4342-B048-85BDC9FD1C3A}</a:tableStyleId>
              </a:tblPr>
              <a:tblGrid>
                <a:gridCol w="2230949">
                  <a:extLst>
                    <a:ext uri="{9D8B030D-6E8A-4147-A177-3AD203B41FA5}">
                      <a16:colId xmlns:a16="http://schemas.microsoft.com/office/drawing/2014/main" val="645362498"/>
                    </a:ext>
                  </a:extLst>
                </a:gridCol>
                <a:gridCol w="2352093">
                  <a:extLst>
                    <a:ext uri="{9D8B030D-6E8A-4147-A177-3AD203B41FA5}">
                      <a16:colId xmlns:a16="http://schemas.microsoft.com/office/drawing/2014/main" val="3671833357"/>
                    </a:ext>
                  </a:extLst>
                </a:gridCol>
                <a:gridCol w="2779250">
                  <a:extLst>
                    <a:ext uri="{9D8B030D-6E8A-4147-A177-3AD203B41FA5}">
                      <a16:colId xmlns:a16="http://schemas.microsoft.com/office/drawing/2014/main" val="726590934"/>
                    </a:ext>
                  </a:extLst>
                </a:gridCol>
              </a:tblGrid>
              <a:tr h="507194">
                <a:tc>
                  <a:txBody>
                    <a:bodyPr/>
                    <a:lstStyle/>
                    <a:p>
                      <a:pPr marL="0" marR="0" algn="ctr">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Screened In</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Screened Out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55136919"/>
                  </a:ext>
                </a:extLst>
              </a:tr>
              <a:tr h="1548869">
                <a:tc>
                  <a:txBody>
                    <a:bodyPr/>
                    <a:lstStyle/>
                    <a:p>
                      <a:pPr marL="0" marR="0" algn="ctr">
                        <a:spcBef>
                          <a:spcPts val="0"/>
                        </a:spcBef>
                        <a:spcAft>
                          <a:spcPts val="0"/>
                        </a:spcAft>
                      </a:pPr>
                      <a:r>
                        <a:rPr lang="en-US" sz="1800" dirty="0">
                          <a:effectLst/>
                        </a:rPr>
                        <a:t>Maltreatment Present</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 True Positive</a:t>
                      </a:r>
                      <a:endParaRPr lang="en-US" sz="1600" dirty="0">
                        <a:effectLst/>
                      </a:endParaRPr>
                    </a:p>
                    <a:p>
                      <a:pPr marL="0" marR="0" algn="ctr">
                        <a:spcBef>
                          <a:spcPts val="0"/>
                        </a:spcBef>
                        <a:spcAft>
                          <a:spcPts val="0"/>
                        </a:spcAft>
                      </a:pPr>
                      <a:r>
                        <a:rPr lang="en-US" sz="3200" dirty="0">
                          <a:effectLst/>
                        </a:rPr>
                        <a:t>4,078</a:t>
                      </a:r>
                      <a:endParaRPr lang="en-US" sz="1600" dirty="0">
                        <a:effectLst/>
                      </a:endParaRPr>
                    </a:p>
                    <a:p>
                      <a:pPr marL="0" marR="0" algn="ctr">
                        <a:spcBef>
                          <a:spcPts val="0"/>
                        </a:spcBef>
                        <a:spcAft>
                          <a:spcPts val="0"/>
                        </a:spcAft>
                      </a:pPr>
                      <a:r>
                        <a:rPr lang="en-US" sz="2000" dirty="0">
                          <a:effectLst/>
                        </a:rPr>
                        <a:t>28.77%</a:t>
                      </a:r>
                      <a:endParaRPr lang="en-US" sz="1600" dirty="0">
                        <a:effectLst/>
                      </a:endParaRPr>
                    </a:p>
                  </a:txBody>
                  <a:tcPr marL="68580" marR="68580" marT="0" marB="0" anchor="ctr"/>
                </a:tc>
                <a:tc>
                  <a:txBody>
                    <a:bodyPr/>
                    <a:lstStyle/>
                    <a:p>
                      <a:pPr marL="0" marR="0" algn="ctr">
                        <a:spcBef>
                          <a:spcPts val="0"/>
                        </a:spcBef>
                        <a:spcAft>
                          <a:spcPts val="0"/>
                        </a:spcAft>
                      </a:pPr>
                      <a:r>
                        <a:rPr lang="en-US" sz="1800" dirty="0">
                          <a:effectLst/>
                        </a:rPr>
                        <a:t>False Negative</a:t>
                      </a:r>
                      <a:endParaRPr lang="en-US" sz="1600" dirty="0">
                        <a:effectLst/>
                      </a:endParaRPr>
                    </a:p>
                    <a:p>
                      <a:pPr marL="0" marR="0" algn="ctr">
                        <a:spcBef>
                          <a:spcPts val="0"/>
                        </a:spcBef>
                        <a:spcAft>
                          <a:spcPts val="0"/>
                        </a:spcAft>
                      </a:pPr>
                      <a:r>
                        <a:rPr lang="en-US" sz="3200" dirty="0">
                          <a:effectLst/>
                        </a:rPr>
                        <a:t>150</a:t>
                      </a:r>
                      <a:endParaRPr lang="en-US" sz="1600" dirty="0">
                        <a:effectLst/>
                      </a:endParaRPr>
                    </a:p>
                    <a:p>
                      <a:pPr marL="0" marR="0" algn="ctr">
                        <a:spcBef>
                          <a:spcPts val="0"/>
                        </a:spcBef>
                        <a:spcAft>
                          <a:spcPts val="0"/>
                        </a:spcAft>
                      </a:pPr>
                      <a:r>
                        <a:rPr lang="en-US" sz="2000" dirty="0">
                          <a:effectLst/>
                        </a:rPr>
                        <a:t>1.06%</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65437775"/>
                  </a:ext>
                </a:extLst>
              </a:tr>
              <a:tr h="1548869">
                <a:tc>
                  <a:txBody>
                    <a:bodyPr/>
                    <a:lstStyle/>
                    <a:p>
                      <a:pPr marL="0" marR="0" algn="ctr">
                        <a:spcBef>
                          <a:spcPts val="0"/>
                        </a:spcBef>
                        <a:spcAft>
                          <a:spcPts val="0"/>
                        </a:spcAft>
                      </a:pPr>
                      <a:r>
                        <a:rPr lang="en-US" sz="1800" dirty="0">
                          <a:effectLst/>
                        </a:rPr>
                        <a:t>Maltreatment Not Present</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 False Positive</a:t>
                      </a:r>
                      <a:endParaRPr lang="en-US" sz="1600" dirty="0">
                        <a:effectLst/>
                      </a:endParaRPr>
                    </a:p>
                    <a:p>
                      <a:pPr marL="0" marR="0" algn="ctr">
                        <a:spcBef>
                          <a:spcPts val="0"/>
                        </a:spcBef>
                        <a:spcAft>
                          <a:spcPts val="0"/>
                        </a:spcAft>
                      </a:pPr>
                      <a:r>
                        <a:rPr lang="en-US" sz="1800" dirty="0">
                          <a:effectLst/>
                        </a:rPr>
                        <a:t> </a:t>
                      </a:r>
                      <a:r>
                        <a:rPr lang="en-US" sz="3200" dirty="0">
                          <a:effectLst/>
                        </a:rPr>
                        <a:t>9,573</a:t>
                      </a:r>
                      <a:endParaRPr lang="en-US" sz="1600" dirty="0">
                        <a:effectLst/>
                      </a:endParaRPr>
                    </a:p>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67.53%</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True Negative</a:t>
                      </a:r>
                      <a:endParaRPr lang="en-US" sz="1600" dirty="0">
                        <a:effectLst/>
                      </a:endParaRPr>
                    </a:p>
                    <a:p>
                      <a:pPr marL="0" marR="0" algn="ctr">
                        <a:spcBef>
                          <a:spcPts val="0"/>
                        </a:spcBef>
                        <a:spcAft>
                          <a:spcPts val="0"/>
                        </a:spcAft>
                      </a:pPr>
                      <a:r>
                        <a:rPr lang="en-US" sz="3200" dirty="0">
                          <a:effectLst/>
                        </a:rPr>
                        <a:t>374</a:t>
                      </a:r>
                      <a:endParaRPr lang="en-US" sz="1600" dirty="0">
                        <a:effectLst/>
                      </a:endParaRPr>
                    </a:p>
                    <a:p>
                      <a:pPr marL="0" marR="0" algn="ctr">
                        <a:spcBef>
                          <a:spcPts val="0"/>
                        </a:spcBef>
                        <a:spcAft>
                          <a:spcPts val="0"/>
                        </a:spcAft>
                      </a:pPr>
                      <a:r>
                        <a:rPr lang="en-US" sz="2000" dirty="0">
                          <a:effectLst/>
                        </a:rPr>
                        <a:t>2.64%</a:t>
                      </a:r>
                      <a:endParaRPr lang="en-US" sz="1600" dirty="0">
                        <a:effectLst/>
                      </a:endParaRPr>
                    </a:p>
                  </a:txBody>
                  <a:tcPr marL="68580" marR="68580" marT="0" marB="0" anchor="ctr"/>
                </a:tc>
                <a:extLst>
                  <a:ext uri="{0D108BD9-81ED-4DB2-BD59-A6C34878D82A}">
                    <a16:rowId xmlns:a16="http://schemas.microsoft.com/office/drawing/2014/main" val="1573050663"/>
                  </a:ext>
                </a:extLst>
              </a:tr>
            </a:tbl>
          </a:graphicData>
        </a:graphic>
      </p:graphicFrame>
    </p:spTree>
    <p:extLst>
      <p:ext uri="{BB962C8B-B14F-4D97-AF65-F5344CB8AC3E}">
        <p14:creationId xmlns:p14="http://schemas.microsoft.com/office/powerpoint/2010/main" val="118499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C5DC3-E08F-4D0D-9E46-78C9D2D8B172}"/>
              </a:ext>
            </a:extLst>
          </p:cNvPr>
          <p:cNvSpPr>
            <a:spLocks noGrp="1"/>
          </p:cNvSpPr>
          <p:nvPr>
            <p:ph type="title" idx="4294967295"/>
          </p:nvPr>
        </p:nvSpPr>
        <p:spPr>
          <a:xfrm>
            <a:off x="-1" y="14469"/>
            <a:ext cx="5186597" cy="63958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p>
            <a:pPr algn="ct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en-US" sz="2800"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9" name="Content Placeholder 2">
            <a:extLst>
              <a:ext uri="{FF2B5EF4-FFF2-40B4-BE49-F238E27FC236}">
                <a16:creationId xmlns:a16="http://schemas.microsoft.com/office/drawing/2014/main" id="{72E2ADB7-4735-46CC-B095-E75E07427CC2}"/>
              </a:ext>
            </a:extLst>
          </p:cNvPr>
          <p:cNvSpPr>
            <a:spLocks noGrp="1"/>
          </p:cNvSpPr>
          <p:nvPr>
            <p:ph idx="4294967295"/>
          </p:nvPr>
        </p:nvSpPr>
        <p:spPr>
          <a:xfrm>
            <a:off x="5703956" y="360948"/>
            <a:ext cx="5698037" cy="5863056"/>
          </a:xfrm>
        </p:spPr>
        <p:txBody>
          <a:bodyPr vert="horz" lIns="91440" tIns="45720" rIns="91440" bIns="45720" rtlCol="0" anchor="ctr">
            <a:normAutofit/>
          </a:bodyPr>
          <a:lstStyle/>
          <a:p>
            <a:r>
              <a:rPr lang="en-US" sz="2000" dirty="0">
                <a:latin typeface="Times New Roman" panose="02020603050405020304" pitchFamily="18" charset="0"/>
                <a:cs typeface="Times New Roman" panose="02020603050405020304" pitchFamily="18" charset="0"/>
              </a:rPr>
              <a:t>We have developed an educational neglect form that outlines updated criteria. This criteria includes a requirement of obtaining the number of unexcused absences, the adverse impact, the parental contact, and the parental response.</a:t>
            </a:r>
          </a:p>
          <a:p>
            <a:pPr marL="0" indent="0">
              <a:buNone/>
            </a:pPr>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form will also allow school report sources that prefer email to complete a comprehensive report. </a:t>
            </a:r>
          </a:p>
          <a:p>
            <a:pPr marL="0" indent="0">
              <a:buNone/>
            </a:pPr>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form will be available on the DCS website, and we would encourage report sources to utilize these forms as guidance of what we are needing.</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Hotline Intake Specialist will educate appropriate callers regarding the criteria for educational neglect.</a:t>
            </a:r>
          </a:p>
        </p:txBody>
      </p:sp>
      <p:sp>
        <p:nvSpPr>
          <p:cNvPr id="2" name="TextBox 1">
            <a:extLst>
              <a:ext uri="{FF2B5EF4-FFF2-40B4-BE49-F238E27FC236}">
                <a16:creationId xmlns:a16="http://schemas.microsoft.com/office/drawing/2014/main" id="{A3555DDC-CDD9-4388-89AB-ED9F5E8F3737}"/>
              </a:ext>
            </a:extLst>
          </p:cNvPr>
          <p:cNvSpPr txBox="1"/>
          <p:nvPr/>
        </p:nvSpPr>
        <p:spPr>
          <a:xfrm>
            <a:off x="517359" y="1236863"/>
            <a:ext cx="4126831" cy="3539430"/>
          </a:xfrm>
          <a:prstGeom prst="rect">
            <a:avLst/>
          </a:prstGeom>
          <a:noFill/>
        </p:spPr>
        <p:txBody>
          <a:bodyPr wrap="square" rtlCol="0">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A false positive is a result that indicates a given condition exists when it does not. As a result of this increase, we are creating changes.</a:t>
            </a:r>
            <a:endParaRPr lang="en-US" sz="3200" dirty="0"/>
          </a:p>
        </p:txBody>
      </p:sp>
    </p:spTree>
    <p:extLst>
      <p:ext uri="{BB962C8B-B14F-4D97-AF65-F5344CB8AC3E}">
        <p14:creationId xmlns:p14="http://schemas.microsoft.com/office/powerpoint/2010/main" val="2378130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335EC418651F43AF22819F339FEF8C" ma:contentTypeVersion="2" ma:contentTypeDescription="Create a new document." ma:contentTypeScope="" ma:versionID="4778082b861f5ab475734cd59afdd1d3">
  <xsd:schema xmlns:xsd="http://www.w3.org/2001/XMLSchema" xmlns:xs="http://www.w3.org/2001/XMLSchema" xmlns:p="http://schemas.microsoft.com/office/2006/metadata/properties" xmlns:ns2="61e54773-e89f-4bdc-838c-b60e488ff261" targetNamespace="http://schemas.microsoft.com/office/2006/metadata/properties" ma:root="true" ma:fieldsID="652574fbb5b42c047f83ff90bb353b6f" ns2:_="">
    <xsd:import namespace="61e54773-e89f-4bdc-838c-b60e488ff2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54773-e89f-4bdc-838c-b60e488ff2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7100CB-9885-4CA4-8455-2DEDBBC4D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54773-e89f-4bdc-838c-b60e488ff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243B69-D07E-4404-AEBC-80D69AEC819F}">
  <ds:schemaRefs>
    <ds:schemaRef ds:uri="c9ec54cc-2873-4c62-bc7c-7976c08f1f3b"/>
    <ds:schemaRef ds:uri="http://purl.org/dc/terms/"/>
    <ds:schemaRef ds:uri="d63a538c-4644-4071-b31f-aaa32618b4f4"/>
    <ds:schemaRef ds:uri="http://purl.org/dc/dcmitype/"/>
    <ds:schemaRef ds:uri="http://schemas.openxmlformats.org/package/2006/metadata/core-properties"/>
    <ds:schemaRef ds:uri="http://schemas.microsoft.com/office/2006/documentManagement/types"/>
    <ds:schemaRef ds:uri="http://purl.org/dc/elements/1.1/"/>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05544C3-3122-43CB-B921-F823E96371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1750</TotalTime>
  <Words>2315</Words>
  <Application>Microsoft Office PowerPoint</Application>
  <PresentationFormat>Widescreen</PresentationFormat>
  <Paragraphs>171</Paragraphs>
  <Slides>24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Yu Gothic</vt:lpstr>
      <vt:lpstr>Arial</vt:lpstr>
      <vt:lpstr>Calibri</vt:lpstr>
      <vt:lpstr>Calibri Light</vt:lpstr>
      <vt:lpstr>Century Schoolbook</vt:lpstr>
      <vt:lpstr>Franklin Gothic Medium</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Pop 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better serve families struggling with children’s educational needs?</vt:lpstr>
      <vt:lpstr>Community Partners for Child Safety </vt:lpstr>
      <vt:lpstr>Pop Quiz!     </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Tabor, Rebecca S</dc:creator>
  <cp:lastModifiedBy>Venable, Abbey</cp:lastModifiedBy>
  <cp:revision>210</cp:revision>
  <cp:lastPrinted>2020-07-20T14:40:18Z</cp:lastPrinted>
  <dcterms:created xsi:type="dcterms:W3CDTF">2019-08-29T17:06:28Z</dcterms:created>
  <dcterms:modified xsi:type="dcterms:W3CDTF">2023-05-18T14:02:45Z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0x010100BD335EC418651F43AF22819F339FEF8C</vt:lpwstr>
  </property>
</Properties>
</file>