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theme/themeOverride1.xml" ContentType="application/vnd.openxmlformats-officedocument.themeOverride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theme/themeOverride2.xml" ContentType="application/vnd.openxmlformats-officedocument.themeOverride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310" r:id="rId3"/>
    <p:sldId id="304" r:id="rId4"/>
    <p:sldId id="306" r:id="rId5"/>
    <p:sldId id="305" r:id="rId6"/>
    <p:sldId id="263" r:id="rId7"/>
    <p:sldId id="264" r:id="rId8"/>
    <p:sldId id="308" r:id="rId9"/>
    <p:sldId id="307" r:id="rId10"/>
    <p:sldId id="303" r:id="rId11"/>
    <p:sldId id="311" r:id="rId12"/>
    <p:sldId id="309" r:id="rId13"/>
    <p:sldId id="312" r:id="rId14"/>
    <p:sldId id="313" r:id="rId15"/>
    <p:sldId id="314" r:id="rId16"/>
    <p:sldId id="315" r:id="rId17"/>
    <p:sldId id="316" r:id="rId18"/>
    <p:sldId id="317" r:id="rId19"/>
    <p:sldId id="293" r:id="rId20"/>
    <p:sldId id="299" r:id="rId21"/>
    <p:sldId id="319" r:id="rId22"/>
    <p:sldId id="266" r:id="rId23"/>
    <p:sldId id="274" r:id="rId24"/>
    <p:sldId id="300" r:id="rId25"/>
    <p:sldId id="301" r:id="rId26"/>
    <p:sldId id="294" r:id="rId27"/>
    <p:sldId id="267" r:id="rId28"/>
    <p:sldId id="268" r:id="rId29"/>
    <p:sldId id="298" r:id="rId30"/>
    <p:sldId id="269" r:id="rId31"/>
    <p:sldId id="295" r:id="rId32"/>
    <p:sldId id="260" r:id="rId33"/>
    <p:sldId id="290" r:id="rId34"/>
    <p:sldId id="326" r:id="rId35"/>
    <p:sldId id="322" r:id="rId36"/>
    <p:sldId id="321" r:id="rId37"/>
    <p:sldId id="324" r:id="rId38"/>
    <p:sldId id="320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rnieh.CHE\AppData\Local\Microsoft\Windows\Temporary%20Internet%20Files\Content.Outlook\LHQNNU8R\per%20capita%20income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vsource\FC\Events\FACULTY%20CONFERENCES\FACULTY%20CONFERENCE%202010\Bernie's%20slides\GF%20rev%20trend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Documents%20and%20Settings\cruhl\Local%20Settings\Temporary%20Internet%20Files\Content.Outlook\N91KGBKY\master%20presentation%20charts.xls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iotfilp12pw\sba\home\ahorst\Desktop\Special%20Session%202009\Growth%20rates%20and%20CPI.xls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chatkins\My%20Documents\Work%20Files\MD\3.16.2010%20data%20for%2011%20revenue%20less%20than%2006%20revenue.xls" TargetMode="External"/><Relationship Id="rId1" Type="http://schemas.openxmlformats.org/officeDocument/2006/relationships/themeOverride" Target="../theme/themeOverride1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\\iotfilp12pw\sba\home\ahorst\Desktop\FY10%20revenues%20vs%20forecast%203-15-10.xls" TargetMode="External"/><Relationship Id="rId1" Type="http://schemas.openxmlformats.org/officeDocument/2006/relationships/themeOverride" Target="../theme/themeOverride2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otfilp12pw\sba\home\cruhl\10-11%20Budget\Revenue%20&amp;%20Expense%20By%20Source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otfilp12pw\sba\home\cruhl\10-11%20Budget\Revenue%20Reports\Data%20for%20Oct09%20budget%20committee%20revenue%20slides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otfilp12pw\sba\home\cruhl\10-11%20Budget\Revenue%20Reports\Sales%20Tax%20Sector%20Jan10.xls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Documents%20and%20Settings\cruhl\Local%20Settings\Temporary%20Internet%20Files\Content.Outlook\N91KGBKY\Rev%20Forecast%20Result%20(2)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otfilp12pw\sba\home\cruhl\10-11%20Budget\Revenue%20Reports\Month-End%20Reserves%203-2-10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iotfilp12pw\sba\home\cruhl\10-11%20Budget\Revenue%20&amp;%20Expense%20By%20Source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vsource.che.iche\fc\Events\STUDENT%20CONFERENCES\STUDENT%20CONFERENCE%20FEBRUARY%202010\bernie's%20workshee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vsource\FC\Events\FACULTY%20CONFERENCES\FACULTY%20CONFERENCE%202010\Bernie's%20slides\data%20bo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'% state $'!$C$25</c:f>
              <c:strCache>
                <c:ptCount val="1"/>
                <c:pt idx="0">
                  <c:v>% of total exp from state operating appropriations</c:v>
                </c:pt>
              </c:strCache>
            </c:strRef>
          </c:tx>
          <c:cat>
            <c:strRef>
              <c:f>'% state $'!$B$26:$B$33</c:f>
              <c:strCache>
                <c:ptCount val="8"/>
                <c:pt idx="0">
                  <c:v>Indiana Univ.</c:v>
                </c:pt>
                <c:pt idx="1">
                  <c:v>Purdue Univ.</c:v>
                </c:pt>
                <c:pt idx="2">
                  <c:v>statewide avg.</c:v>
                </c:pt>
                <c:pt idx="3">
                  <c:v>Ball St. Univ.</c:v>
                </c:pt>
                <c:pt idx="4">
                  <c:v>Univ. Southern Indiana</c:v>
                </c:pt>
                <c:pt idx="5">
                  <c:v>Indiana St. Univ.</c:v>
                </c:pt>
                <c:pt idx="6">
                  <c:v>ITCCI</c:v>
                </c:pt>
                <c:pt idx="7">
                  <c:v>Vincennes Univ.</c:v>
                </c:pt>
              </c:strCache>
            </c:strRef>
          </c:cat>
          <c:val>
            <c:numRef>
              <c:f>'% state $'!$C$26:$C$33</c:f>
              <c:numCache>
                <c:formatCode>0.0%</c:formatCode>
                <c:ptCount val="8"/>
                <c:pt idx="0">
                  <c:v>0.20503278837837524</c:v>
                </c:pt>
                <c:pt idx="1">
                  <c:v>0.20319299244975905</c:v>
                </c:pt>
                <c:pt idx="2">
                  <c:v>0.24204048387158286</c:v>
                </c:pt>
                <c:pt idx="3">
                  <c:v>0.33078988764529793</c:v>
                </c:pt>
                <c:pt idx="4">
                  <c:v>0.3569201338297473</c:v>
                </c:pt>
                <c:pt idx="5">
                  <c:v>0.39913542813060898</c:v>
                </c:pt>
                <c:pt idx="6">
                  <c:v>0.37614737679972887</c:v>
                </c:pt>
                <c:pt idx="7">
                  <c:v>0.37510158900032081</c:v>
                </c:pt>
              </c:numCache>
            </c:numRef>
          </c:val>
        </c:ser>
        <c:ser>
          <c:idx val="1"/>
          <c:order val="1"/>
          <c:tx>
            <c:strRef>
              <c:f>'% state $'!$D$25</c:f>
              <c:strCache>
                <c:ptCount val="1"/>
                <c:pt idx="0">
                  <c:v>% of Operating exp from state operating appropriations</c:v>
                </c:pt>
              </c:strCache>
            </c:strRef>
          </c:tx>
          <c:cat>
            <c:strRef>
              <c:f>'% state $'!$B$26:$B$33</c:f>
              <c:strCache>
                <c:ptCount val="8"/>
                <c:pt idx="0">
                  <c:v>Indiana Univ.</c:v>
                </c:pt>
                <c:pt idx="1">
                  <c:v>Purdue Univ.</c:v>
                </c:pt>
                <c:pt idx="2">
                  <c:v>statewide avg.</c:v>
                </c:pt>
                <c:pt idx="3">
                  <c:v>Ball St. Univ.</c:v>
                </c:pt>
                <c:pt idx="4">
                  <c:v>Univ. Southern Indiana</c:v>
                </c:pt>
                <c:pt idx="5">
                  <c:v>Indiana St. Univ.</c:v>
                </c:pt>
                <c:pt idx="6">
                  <c:v>ITCCI</c:v>
                </c:pt>
                <c:pt idx="7">
                  <c:v>Vincennes Univ.</c:v>
                </c:pt>
              </c:strCache>
            </c:strRef>
          </c:cat>
          <c:val>
            <c:numRef>
              <c:f>'% state $'!$D$26:$D$33</c:f>
              <c:numCache>
                <c:formatCode>0.0%</c:formatCode>
                <c:ptCount val="8"/>
                <c:pt idx="0">
                  <c:v>0.29033301604615253</c:v>
                </c:pt>
                <c:pt idx="1">
                  <c:v>0.31670739641982582</c:v>
                </c:pt>
                <c:pt idx="2">
                  <c:v>0.35328609658949511</c:v>
                </c:pt>
                <c:pt idx="3">
                  <c:v>0.44412247271172606</c:v>
                </c:pt>
                <c:pt idx="4">
                  <c:v>0.48384318256951331</c:v>
                </c:pt>
                <c:pt idx="5">
                  <c:v>0.50982715323662786</c:v>
                </c:pt>
                <c:pt idx="6">
                  <c:v>0.58700328567138893</c:v>
                </c:pt>
                <c:pt idx="7">
                  <c:v>0.59573514244150128</c:v>
                </c:pt>
              </c:numCache>
            </c:numRef>
          </c:val>
        </c:ser>
        <c:axId val="95312128"/>
        <c:axId val="95342592"/>
      </c:barChart>
      <c:catAx>
        <c:axId val="9531212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5342592"/>
        <c:crosses val="autoZero"/>
        <c:auto val="1"/>
        <c:lblAlgn val="ctr"/>
        <c:lblOffset val="100"/>
      </c:catAx>
      <c:valAx>
        <c:axId val="95342592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53121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025092349567429E-2"/>
          <c:y val="4.3773363556828149E-2"/>
          <c:w val="0.70221420239136778"/>
          <c:h val="0.16859461732232478"/>
        </c:manualLayout>
      </c:layout>
      <c:overlay val="1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Sheet6!$P$4</c:f>
              <c:strCache>
                <c:ptCount val="1"/>
                <c:pt idx="0">
                  <c:v>Total Taxable Resources (TTR) 
Per Capita</c:v>
                </c:pt>
              </c:strCache>
            </c:strRef>
          </c:tx>
          <c:dPt>
            <c:idx val="18"/>
            <c:spPr>
              <a:solidFill>
                <a:srgbClr val="FFFF00"/>
              </a:solidFill>
            </c:spPr>
          </c:dPt>
          <c:dPt>
            <c:idx val="34"/>
            <c:spPr>
              <a:solidFill>
                <a:srgbClr val="FF0000"/>
              </a:solidFill>
            </c:spPr>
          </c:dPt>
          <c:cat>
            <c:strRef>
              <c:f>Sheet6!$O$5:$O$55</c:f>
              <c:strCache>
                <c:ptCount val="51"/>
                <c:pt idx="0">
                  <c:v>Delaware</c:v>
                </c:pt>
                <c:pt idx="1">
                  <c:v>Connecticut</c:v>
                </c:pt>
                <c:pt idx="2">
                  <c:v>Wyoming</c:v>
                </c:pt>
                <c:pt idx="3">
                  <c:v>Alaska</c:v>
                </c:pt>
                <c:pt idx="4">
                  <c:v>New Jersey</c:v>
                </c:pt>
                <c:pt idx="5">
                  <c:v>New York</c:v>
                </c:pt>
                <c:pt idx="6">
                  <c:v>Massachusetts</c:v>
                </c:pt>
                <c:pt idx="7">
                  <c:v>Maryland</c:v>
                </c:pt>
                <c:pt idx="8">
                  <c:v>Nevada</c:v>
                </c:pt>
                <c:pt idx="9">
                  <c:v>Virginia</c:v>
                </c:pt>
                <c:pt idx="10">
                  <c:v>California</c:v>
                </c:pt>
                <c:pt idx="11">
                  <c:v>Washington</c:v>
                </c:pt>
                <c:pt idx="12">
                  <c:v>New Hampshire</c:v>
                </c:pt>
                <c:pt idx="13">
                  <c:v>Colorado</c:v>
                </c:pt>
                <c:pt idx="14">
                  <c:v>Illinois</c:v>
                </c:pt>
                <c:pt idx="15">
                  <c:v>Minnesota</c:v>
                </c:pt>
                <c:pt idx="16">
                  <c:v>Rhode Island</c:v>
                </c:pt>
                <c:pt idx="17">
                  <c:v>Hawaii</c:v>
                </c:pt>
                <c:pt idx="18">
                  <c:v>U.S.</c:v>
                </c:pt>
                <c:pt idx="19">
                  <c:v>South Dakota</c:v>
                </c:pt>
                <c:pt idx="20">
                  <c:v>Texas</c:v>
                </c:pt>
                <c:pt idx="21">
                  <c:v>Florida</c:v>
                </c:pt>
                <c:pt idx="22">
                  <c:v>Nebraska</c:v>
                </c:pt>
                <c:pt idx="23">
                  <c:v>Louisiana</c:v>
                </c:pt>
                <c:pt idx="24">
                  <c:v>North Dakota</c:v>
                </c:pt>
                <c:pt idx="25">
                  <c:v>Pennsylvania</c:v>
                </c:pt>
                <c:pt idx="26">
                  <c:v>Kansas</c:v>
                </c:pt>
                <c:pt idx="27">
                  <c:v>Oregon</c:v>
                </c:pt>
                <c:pt idx="28">
                  <c:v>Iowa</c:v>
                </c:pt>
                <c:pt idx="29">
                  <c:v>Vermont</c:v>
                </c:pt>
                <c:pt idx="30">
                  <c:v>Wisconsin</c:v>
                </c:pt>
                <c:pt idx="31">
                  <c:v>North Carolina</c:v>
                </c:pt>
                <c:pt idx="32">
                  <c:v>Georgia</c:v>
                </c:pt>
                <c:pt idx="33">
                  <c:v>Ohio</c:v>
                </c:pt>
                <c:pt idx="34">
                  <c:v>Indiana</c:v>
                </c:pt>
                <c:pt idx="35">
                  <c:v>Missouri</c:v>
                </c:pt>
                <c:pt idx="36">
                  <c:v>Arizona</c:v>
                </c:pt>
                <c:pt idx="37">
                  <c:v>Tennessee</c:v>
                </c:pt>
                <c:pt idx="38">
                  <c:v>Oklahoma</c:v>
                </c:pt>
                <c:pt idx="39">
                  <c:v>Utah</c:v>
                </c:pt>
                <c:pt idx="40">
                  <c:v>New Mexico</c:v>
                </c:pt>
                <c:pt idx="41">
                  <c:v>Montana</c:v>
                </c:pt>
                <c:pt idx="42">
                  <c:v>Maine</c:v>
                </c:pt>
                <c:pt idx="43">
                  <c:v>Michigan</c:v>
                </c:pt>
                <c:pt idx="44">
                  <c:v>Idaho</c:v>
                </c:pt>
                <c:pt idx="45">
                  <c:v>Alabama</c:v>
                </c:pt>
                <c:pt idx="46">
                  <c:v>Kentucky</c:v>
                </c:pt>
                <c:pt idx="47">
                  <c:v>South Carolina</c:v>
                </c:pt>
                <c:pt idx="48">
                  <c:v>Arkansas</c:v>
                </c:pt>
                <c:pt idx="49">
                  <c:v>West Virginia</c:v>
                </c:pt>
                <c:pt idx="50">
                  <c:v>Mississippi</c:v>
                </c:pt>
              </c:strCache>
            </c:strRef>
          </c:cat>
          <c:val>
            <c:numRef>
              <c:f>Sheet6!$P$5:$P$55</c:f>
              <c:numCache>
                <c:formatCode>_("$"* #,##0_);_("$"* \(#,##0\);_("$"* "-"??_);_(@_)</c:formatCode>
                <c:ptCount val="51"/>
                <c:pt idx="0">
                  <c:v>81024.163730505024</c:v>
                </c:pt>
                <c:pt idx="1">
                  <c:v>77145.949932776755</c:v>
                </c:pt>
                <c:pt idx="2">
                  <c:v>75845.659452806722</c:v>
                </c:pt>
                <c:pt idx="3">
                  <c:v>69365.113762661407</c:v>
                </c:pt>
                <c:pt idx="4">
                  <c:v>66721.759627676729</c:v>
                </c:pt>
                <c:pt idx="5">
                  <c:v>66156.660790323236</c:v>
                </c:pt>
                <c:pt idx="6">
                  <c:v>63915.591345897381</c:v>
                </c:pt>
                <c:pt idx="7">
                  <c:v>61093.98140098263</c:v>
                </c:pt>
                <c:pt idx="8">
                  <c:v>60735.762293567321</c:v>
                </c:pt>
                <c:pt idx="9">
                  <c:v>59001.189539894352</c:v>
                </c:pt>
                <c:pt idx="10">
                  <c:v>56511.800717442849</c:v>
                </c:pt>
                <c:pt idx="11">
                  <c:v>56506.528169344943</c:v>
                </c:pt>
                <c:pt idx="12">
                  <c:v>56322.804391826015</c:v>
                </c:pt>
                <c:pt idx="13">
                  <c:v>55977.044955676203</c:v>
                </c:pt>
                <c:pt idx="14">
                  <c:v>55727.781693926685</c:v>
                </c:pt>
                <c:pt idx="15">
                  <c:v>55241.020693274892</c:v>
                </c:pt>
                <c:pt idx="16">
                  <c:v>54792.346857385994</c:v>
                </c:pt>
                <c:pt idx="17">
                  <c:v>54248.185314039314</c:v>
                </c:pt>
                <c:pt idx="18">
                  <c:v>52753.59594658987</c:v>
                </c:pt>
                <c:pt idx="19">
                  <c:v>52455.273354287929</c:v>
                </c:pt>
                <c:pt idx="20">
                  <c:v>52453.755273150273</c:v>
                </c:pt>
                <c:pt idx="21">
                  <c:v>52411.471925147933</c:v>
                </c:pt>
                <c:pt idx="22">
                  <c:v>51637.24905664003</c:v>
                </c:pt>
                <c:pt idx="23">
                  <c:v>51124.273147798805</c:v>
                </c:pt>
                <c:pt idx="24">
                  <c:v>50112.273947177004</c:v>
                </c:pt>
                <c:pt idx="25">
                  <c:v>49980.613819884653</c:v>
                </c:pt>
                <c:pt idx="26">
                  <c:v>49962.731089925663</c:v>
                </c:pt>
                <c:pt idx="27">
                  <c:v>49365.194513577517</c:v>
                </c:pt>
                <c:pt idx="28">
                  <c:v>49304.773476885101</c:v>
                </c:pt>
                <c:pt idx="29">
                  <c:v>48252.229568198367</c:v>
                </c:pt>
                <c:pt idx="30">
                  <c:v>48219.999560627424</c:v>
                </c:pt>
                <c:pt idx="31">
                  <c:v>48121.397178417872</c:v>
                </c:pt>
                <c:pt idx="32">
                  <c:v>45949.208976681075</c:v>
                </c:pt>
                <c:pt idx="33">
                  <c:v>45514.756908671377</c:v>
                </c:pt>
                <c:pt idx="34">
                  <c:v>45212.573600877025</c:v>
                </c:pt>
                <c:pt idx="35">
                  <c:v>45067.771684092884</c:v>
                </c:pt>
                <c:pt idx="36">
                  <c:v>44725.110771031825</c:v>
                </c:pt>
                <c:pt idx="37">
                  <c:v>44505.123012803771</c:v>
                </c:pt>
                <c:pt idx="38">
                  <c:v>44191.294753532478</c:v>
                </c:pt>
                <c:pt idx="39">
                  <c:v>43675.098401041592</c:v>
                </c:pt>
                <c:pt idx="40">
                  <c:v>43220.802564851801</c:v>
                </c:pt>
                <c:pt idx="41">
                  <c:v>43161.03610195854</c:v>
                </c:pt>
                <c:pt idx="42">
                  <c:v>42967.582435126125</c:v>
                </c:pt>
                <c:pt idx="43">
                  <c:v>42605.965298777388</c:v>
                </c:pt>
                <c:pt idx="44">
                  <c:v>42089.792099027844</c:v>
                </c:pt>
                <c:pt idx="45">
                  <c:v>41173.810977619607</c:v>
                </c:pt>
                <c:pt idx="46">
                  <c:v>40900.522105569253</c:v>
                </c:pt>
                <c:pt idx="47">
                  <c:v>40406.263323188585</c:v>
                </c:pt>
                <c:pt idx="48">
                  <c:v>38965.455915567145</c:v>
                </c:pt>
                <c:pt idx="49">
                  <c:v>37608.351806462044</c:v>
                </c:pt>
                <c:pt idx="50">
                  <c:v>35066.48305563449</c:v>
                </c:pt>
              </c:numCache>
            </c:numRef>
          </c:val>
        </c:ser>
        <c:axId val="95782016"/>
        <c:axId val="95806592"/>
      </c:barChart>
      <c:catAx>
        <c:axId val="95782016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900"/>
            </a:pPr>
            <a:endParaRPr lang="en-US"/>
          </a:p>
        </c:txPr>
        <c:crossAx val="95806592"/>
        <c:crosses val="autoZero"/>
        <c:auto val="1"/>
        <c:lblAlgn val="ctr"/>
        <c:lblOffset val="100"/>
      </c:catAx>
      <c:valAx>
        <c:axId val="95806592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95782016"/>
        <c:crosses val="autoZero"/>
        <c:crossBetween val="between"/>
      </c:valAx>
    </c:plotArea>
    <c:plotVisOnly val="1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Sheet1!$G$5</c:f>
              <c:strCache>
                <c:ptCount val="1"/>
                <c:pt idx="0">
                  <c:v>Ind. Per capita income as percentage of US average</c:v>
                </c:pt>
              </c:strCache>
            </c:strRef>
          </c:tx>
          <c:marker>
            <c:symbol val="none"/>
          </c:marker>
          <c:cat>
            <c:numRef>
              <c:f>Sheet1!$H$4:$AT$4</c:f>
              <c:numCache>
                <c:formatCode>General</c:formatCode>
                <c:ptCount val="39"/>
                <c:pt idx="0">
                  <c:v>1969</c:v>
                </c:pt>
                <c:pt idx="1">
                  <c:v>1970</c:v>
                </c:pt>
                <c:pt idx="2">
                  <c:v>1971</c:v>
                </c:pt>
                <c:pt idx="3">
                  <c:v>1972</c:v>
                </c:pt>
                <c:pt idx="4">
                  <c:v>1973</c:v>
                </c:pt>
                <c:pt idx="5">
                  <c:v>1974</c:v>
                </c:pt>
                <c:pt idx="6">
                  <c:v>1975</c:v>
                </c:pt>
                <c:pt idx="7">
                  <c:v>1976</c:v>
                </c:pt>
                <c:pt idx="8">
                  <c:v>1977</c:v>
                </c:pt>
                <c:pt idx="9">
                  <c:v>1978</c:v>
                </c:pt>
                <c:pt idx="10">
                  <c:v>1979</c:v>
                </c:pt>
                <c:pt idx="11">
                  <c:v>1980</c:v>
                </c:pt>
                <c:pt idx="12">
                  <c:v>1981</c:v>
                </c:pt>
                <c:pt idx="13">
                  <c:v>1982</c:v>
                </c:pt>
                <c:pt idx="14">
                  <c:v>1983</c:v>
                </c:pt>
                <c:pt idx="15">
                  <c:v>1984</c:v>
                </c:pt>
                <c:pt idx="16">
                  <c:v>1985</c:v>
                </c:pt>
                <c:pt idx="17">
                  <c:v>1986</c:v>
                </c:pt>
                <c:pt idx="18">
                  <c:v>1987</c:v>
                </c:pt>
                <c:pt idx="19">
                  <c:v>1988</c:v>
                </c:pt>
                <c:pt idx="20">
                  <c:v>1989</c:v>
                </c:pt>
                <c:pt idx="21">
                  <c:v>1990</c:v>
                </c:pt>
                <c:pt idx="22">
                  <c:v>1991</c:v>
                </c:pt>
                <c:pt idx="23">
                  <c:v>1992</c:v>
                </c:pt>
                <c:pt idx="24">
                  <c:v>1993</c:v>
                </c:pt>
                <c:pt idx="25">
                  <c:v>1994</c:v>
                </c:pt>
                <c:pt idx="26">
                  <c:v>1995</c:v>
                </c:pt>
                <c:pt idx="27">
                  <c:v>1996</c:v>
                </c:pt>
                <c:pt idx="28">
                  <c:v>1997</c:v>
                </c:pt>
                <c:pt idx="29">
                  <c:v>1998</c:v>
                </c:pt>
                <c:pt idx="30">
                  <c:v>1999</c:v>
                </c:pt>
                <c:pt idx="31">
                  <c:v>2000</c:v>
                </c:pt>
                <c:pt idx="32">
                  <c:v>2001</c:v>
                </c:pt>
                <c:pt idx="33">
                  <c:v>2002</c:v>
                </c:pt>
                <c:pt idx="34">
                  <c:v>2003</c:v>
                </c:pt>
                <c:pt idx="35">
                  <c:v>2004</c:v>
                </c:pt>
                <c:pt idx="36">
                  <c:v>2005</c:v>
                </c:pt>
                <c:pt idx="37">
                  <c:v>2006</c:v>
                </c:pt>
                <c:pt idx="38">
                  <c:v>2007</c:v>
                </c:pt>
              </c:numCache>
            </c:numRef>
          </c:cat>
          <c:val>
            <c:numRef>
              <c:f>Sheet1!$H$5:$AT$5</c:f>
              <c:numCache>
                <c:formatCode>0.0%</c:formatCode>
                <c:ptCount val="39"/>
                <c:pt idx="0">
                  <c:v>0.96089676746611052</c:v>
                </c:pt>
                <c:pt idx="1">
                  <c:v>0.92582619339045291</c:v>
                </c:pt>
                <c:pt idx="2">
                  <c:v>0.9391985260248733</c:v>
                </c:pt>
                <c:pt idx="3">
                  <c:v>0.93873224507101971</c:v>
                </c:pt>
                <c:pt idx="4">
                  <c:v>0.97036895431083925</c:v>
                </c:pt>
                <c:pt idx="5">
                  <c:v>0.94900998773436129</c:v>
                </c:pt>
                <c:pt idx="6">
                  <c:v>0.94507453013609855</c:v>
                </c:pt>
                <c:pt idx="7">
                  <c:v>0.96239265620373116</c:v>
                </c:pt>
                <c:pt idx="8">
                  <c:v>0.96731937879810936</c:v>
                </c:pt>
                <c:pt idx="9">
                  <c:v>0.96361431170406309</c:v>
                </c:pt>
                <c:pt idx="10">
                  <c:v>0.95418762300459214</c:v>
                </c:pt>
                <c:pt idx="11">
                  <c:v>0.92683409135851291</c:v>
                </c:pt>
                <c:pt idx="12">
                  <c:v>0.91650364574070786</c:v>
                </c:pt>
                <c:pt idx="13">
                  <c:v>0.89560117302052789</c:v>
                </c:pt>
                <c:pt idx="14">
                  <c:v>0.88873038516405134</c:v>
                </c:pt>
                <c:pt idx="15">
                  <c:v>0.89719962565690015</c:v>
                </c:pt>
                <c:pt idx="16">
                  <c:v>0.89165198536387047</c:v>
                </c:pt>
                <c:pt idx="17">
                  <c:v>0.89496179251392305</c:v>
                </c:pt>
                <c:pt idx="18">
                  <c:v>0.89833743842364533</c:v>
                </c:pt>
                <c:pt idx="19">
                  <c:v>0.89273556055622871</c:v>
                </c:pt>
                <c:pt idx="20">
                  <c:v>0.9026457883369331</c:v>
                </c:pt>
                <c:pt idx="21">
                  <c:v>0.89803357806643735</c:v>
                </c:pt>
                <c:pt idx="22">
                  <c:v>0.89830082445204107</c:v>
                </c:pt>
                <c:pt idx="23">
                  <c:v>0.91287043253092937</c:v>
                </c:pt>
                <c:pt idx="24">
                  <c:v>0.92588775414597579</c:v>
                </c:pt>
                <c:pt idx="25">
                  <c:v>0.93636117625834381</c:v>
                </c:pt>
                <c:pt idx="26">
                  <c:v>0.92771710868434742</c:v>
                </c:pt>
                <c:pt idx="27">
                  <c:v>0.92525336091003108</c:v>
                </c:pt>
                <c:pt idx="28">
                  <c:v>0.91994947501381541</c:v>
                </c:pt>
                <c:pt idx="29">
                  <c:v>0.92601272179444261</c:v>
                </c:pt>
                <c:pt idx="30">
                  <c:v>0.91681878377894699</c:v>
                </c:pt>
                <c:pt idx="31">
                  <c:v>0.90910309243810095</c:v>
                </c:pt>
                <c:pt idx="32">
                  <c:v>0.89640965273690409</c:v>
                </c:pt>
                <c:pt idx="33">
                  <c:v>0.90985148193786891</c:v>
                </c:pt>
                <c:pt idx="34">
                  <c:v>0.91712654614652711</c:v>
                </c:pt>
                <c:pt idx="35">
                  <c:v>0.90424344783906863</c:v>
                </c:pt>
                <c:pt idx="36">
                  <c:v>0.88189680023061401</c:v>
                </c:pt>
                <c:pt idx="37">
                  <c:v>0.86987008751426864</c:v>
                </c:pt>
                <c:pt idx="38">
                  <c:v>0.86015796970089342</c:v>
                </c:pt>
              </c:numCache>
            </c:numRef>
          </c:val>
        </c:ser>
        <c:marker val="1"/>
        <c:axId val="72244608"/>
        <c:axId val="75515008"/>
      </c:lineChart>
      <c:catAx>
        <c:axId val="72244608"/>
        <c:scaling>
          <c:orientation val="minMax"/>
        </c:scaling>
        <c:axPos val="b"/>
        <c:numFmt formatCode="General" sourceLinked="1"/>
        <c:tickLblPos val="nextTo"/>
        <c:crossAx val="75515008"/>
        <c:crosses val="autoZero"/>
        <c:auto val="1"/>
        <c:lblAlgn val="ctr"/>
        <c:lblOffset val="100"/>
      </c:catAx>
      <c:valAx>
        <c:axId val="75515008"/>
        <c:scaling>
          <c:orientation val="minMax"/>
          <c:max val="1"/>
          <c:min val="0.84000000000000041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2244608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'$ per income'!$M$4</c:f>
              <c:strCache>
                <c:ptCount val="1"/>
                <c:pt idx="0">
                  <c:v>Higher Education Support1 Per $1000 of Personal Income2   (FY 08)</c:v>
                </c:pt>
              </c:strCache>
            </c:strRef>
          </c:tx>
          <c:dPt>
            <c:idx val="25"/>
            <c:spPr>
              <a:solidFill>
                <a:srgbClr val="FF0000"/>
              </a:solidFill>
            </c:spPr>
          </c:dPt>
          <c:dPt>
            <c:idx val="26"/>
            <c:spPr>
              <a:solidFill>
                <a:srgbClr val="FFFF00"/>
              </a:solidFill>
            </c:spPr>
          </c:dPt>
          <c:cat>
            <c:strRef>
              <c:f>'$ per income'!$L$5:$L$55</c:f>
              <c:strCache>
                <c:ptCount val="51"/>
                <c:pt idx="0">
                  <c:v>New Mexico</c:v>
                </c:pt>
                <c:pt idx="1">
                  <c:v>Alabama</c:v>
                </c:pt>
                <c:pt idx="2">
                  <c:v>Mississippi</c:v>
                </c:pt>
                <c:pt idx="3">
                  <c:v>North Carolina</c:v>
                </c:pt>
                <c:pt idx="4">
                  <c:v>Wyoming</c:v>
                </c:pt>
                <c:pt idx="5">
                  <c:v>Hawaii</c:v>
                </c:pt>
                <c:pt idx="6">
                  <c:v>Louisiana</c:v>
                </c:pt>
                <c:pt idx="7">
                  <c:v>Alaska</c:v>
                </c:pt>
                <c:pt idx="8">
                  <c:v>North Dakota</c:v>
                </c:pt>
                <c:pt idx="9">
                  <c:v>West Virginia</c:v>
                </c:pt>
                <c:pt idx="10">
                  <c:v>Arkansas</c:v>
                </c:pt>
                <c:pt idx="11">
                  <c:v>Kentucky</c:v>
                </c:pt>
                <c:pt idx="12">
                  <c:v>Nebraska</c:v>
                </c:pt>
                <c:pt idx="13">
                  <c:v>Utah</c:v>
                </c:pt>
                <c:pt idx="14">
                  <c:v>Georgia</c:v>
                </c:pt>
                <c:pt idx="15">
                  <c:v>South Carolina</c:v>
                </c:pt>
                <c:pt idx="16">
                  <c:v>Oklahoma</c:v>
                </c:pt>
                <c:pt idx="17">
                  <c:v>Idaho</c:v>
                </c:pt>
                <c:pt idx="18">
                  <c:v>Iowa</c:v>
                </c:pt>
                <c:pt idx="19">
                  <c:v>Kansas</c:v>
                </c:pt>
                <c:pt idx="20">
                  <c:v>California</c:v>
                </c:pt>
                <c:pt idx="21">
                  <c:v>Tennessee</c:v>
                </c:pt>
                <c:pt idx="22">
                  <c:v>Minnesota</c:v>
                </c:pt>
                <c:pt idx="23">
                  <c:v>Texas</c:v>
                </c:pt>
                <c:pt idx="24">
                  <c:v>Delaware</c:v>
                </c:pt>
                <c:pt idx="25">
                  <c:v>Indiana</c:v>
                </c:pt>
                <c:pt idx="26">
                  <c:v>United States</c:v>
                </c:pt>
                <c:pt idx="27">
                  <c:v>South Dakota</c:v>
                </c:pt>
                <c:pt idx="28">
                  <c:v>Washington</c:v>
                </c:pt>
                <c:pt idx="29">
                  <c:v>Arizona</c:v>
                </c:pt>
                <c:pt idx="30">
                  <c:v>Florida</c:v>
                </c:pt>
                <c:pt idx="31">
                  <c:v>Wisconsin</c:v>
                </c:pt>
                <c:pt idx="32">
                  <c:v>Maryland</c:v>
                </c:pt>
                <c:pt idx="33">
                  <c:v>Maine</c:v>
                </c:pt>
                <c:pt idx="34">
                  <c:v>Michigan</c:v>
                </c:pt>
                <c:pt idx="35">
                  <c:v>Montana</c:v>
                </c:pt>
                <c:pt idx="36">
                  <c:v>Nevada</c:v>
                </c:pt>
                <c:pt idx="37">
                  <c:v>Ohio</c:v>
                </c:pt>
                <c:pt idx="38">
                  <c:v>Illinois</c:v>
                </c:pt>
                <c:pt idx="39">
                  <c:v>Virginia</c:v>
                </c:pt>
                <c:pt idx="40">
                  <c:v>Oregon</c:v>
                </c:pt>
                <c:pt idx="41">
                  <c:v>Connecticut</c:v>
                </c:pt>
                <c:pt idx="42">
                  <c:v>New York</c:v>
                </c:pt>
                <c:pt idx="43">
                  <c:v>Missouri</c:v>
                </c:pt>
                <c:pt idx="44">
                  <c:v>New Jersey</c:v>
                </c:pt>
                <c:pt idx="45">
                  <c:v>Pennsylvania</c:v>
                </c:pt>
                <c:pt idx="46">
                  <c:v>Rhode Island</c:v>
                </c:pt>
                <c:pt idx="47">
                  <c:v>Massachusetts</c:v>
                </c:pt>
                <c:pt idx="48">
                  <c:v>Vermont</c:v>
                </c:pt>
                <c:pt idx="49">
                  <c:v>Colorado</c:v>
                </c:pt>
                <c:pt idx="50">
                  <c:v>New Hampshire</c:v>
                </c:pt>
              </c:strCache>
            </c:strRef>
          </c:cat>
          <c:val>
            <c:numRef>
              <c:f>'$ per income'!$M$5:$M$55</c:f>
              <c:numCache>
                <c:formatCode>"$"#,##0.00</c:formatCode>
                <c:ptCount val="51"/>
                <c:pt idx="0">
                  <c:v>17.905511740517426</c:v>
                </c:pt>
                <c:pt idx="1">
                  <c:v>12.503224984498196</c:v>
                </c:pt>
                <c:pt idx="2">
                  <c:v>11.974591424751519</c:v>
                </c:pt>
                <c:pt idx="3">
                  <c:v>11.926181997192117</c:v>
                </c:pt>
                <c:pt idx="4">
                  <c:v>11.309032339320025</c:v>
                </c:pt>
                <c:pt idx="5">
                  <c:v>11.123069721372561</c:v>
                </c:pt>
                <c:pt idx="6">
                  <c:v>10.849989110471482</c:v>
                </c:pt>
                <c:pt idx="7">
                  <c:v>10.477625636224504</c:v>
                </c:pt>
                <c:pt idx="8">
                  <c:v>10.037807068801671</c:v>
                </c:pt>
                <c:pt idx="9">
                  <c:v>9.8344187049481278</c:v>
                </c:pt>
                <c:pt idx="10">
                  <c:v>9.8335564296061584</c:v>
                </c:pt>
                <c:pt idx="11">
                  <c:v>9.6602143583160647</c:v>
                </c:pt>
                <c:pt idx="12">
                  <c:v>9.5778089715570989</c:v>
                </c:pt>
                <c:pt idx="13">
                  <c:v>9.3322598801434928</c:v>
                </c:pt>
                <c:pt idx="14">
                  <c:v>8.9483664305120811</c:v>
                </c:pt>
                <c:pt idx="15">
                  <c:v>8.4947992425021308</c:v>
                </c:pt>
                <c:pt idx="16">
                  <c:v>8.4045089937975082</c:v>
                </c:pt>
                <c:pt idx="17">
                  <c:v>8.1991717312489154</c:v>
                </c:pt>
                <c:pt idx="18">
                  <c:v>7.8831888750274928</c:v>
                </c:pt>
                <c:pt idx="19">
                  <c:v>7.7640445371602773</c:v>
                </c:pt>
                <c:pt idx="20">
                  <c:v>7.5470816464371699</c:v>
                </c:pt>
                <c:pt idx="21">
                  <c:v>7.5198568741115093</c:v>
                </c:pt>
                <c:pt idx="22">
                  <c:v>7.2544382704613719</c:v>
                </c:pt>
                <c:pt idx="23">
                  <c:v>7.2128134471275462</c:v>
                </c:pt>
                <c:pt idx="24">
                  <c:v>6.9922389801962144</c:v>
                </c:pt>
                <c:pt idx="25">
                  <c:v>6.9497274804030678</c:v>
                </c:pt>
                <c:pt idx="26">
                  <c:v>6.7972629134853637</c:v>
                </c:pt>
                <c:pt idx="27">
                  <c:v>6.5149516346560254</c:v>
                </c:pt>
                <c:pt idx="28">
                  <c:v>6.4385196791702208</c:v>
                </c:pt>
                <c:pt idx="29">
                  <c:v>6.4075758575134785</c:v>
                </c:pt>
                <c:pt idx="30">
                  <c:v>6.1815795250846755</c:v>
                </c:pt>
                <c:pt idx="31">
                  <c:v>6.1725392655440716</c:v>
                </c:pt>
                <c:pt idx="32">
                  <c:v>6.0746132647091393</c:v>
                </c:pt>
                <c:pt idx="33">
                  <c:v>6.0334036891594867</c:v>
                </c:pt>
                <c:pt idx="34">
                  <c:v>5.9820828094838276</c:v>
                </c:pt>
                <c:pt idx="35">
                  <c:v>5.9340486067120368</c:v>
                </c:pt>
                <c:pt idx="36">
                  <c:v>5.8986542520375771</c:v>
                </c:pt>
                <c:pt idx="37">
                  <c:v>5.8580846394835442</c:v>
                </c:pt>
                <c:pt idx="38">
                  <c:v>5.713884106174894</c:v>
                </c:pt>
                <c:pt idx="39">
                  <c:v>5.6176545736351224</c:v>
                </c:pt>
                <c:pt idx="40">
                  <c:v>5.3482074532030257</c:v>
                </c:pt>
                <c:pt idx="41">
                  <c:v>5.2756121118879049</c:v>
                </c:pt>
                <c:pt idx="42">
                  <c:v>5.0785617905164626</c:v>
                </c:pt>
                <c:pt idx="43">
                  <c:v>4.7367211903642827</c:v>
                </c:pt>
                <c:pt idx="44">
                  <c:v>4.5911446950709269</c:v>
                </c:pt>
                <c:pt idx="45">
                  <c:v>4.4406741648764676</c:v>
                </c:pt>
                <c:pt idx="46">
                  <c:v>4.4015523545482562</c:v>
                </c:pt>
                <c:pt idx="47">
                  <c:v>4.0113975077605835</c:v>
                </c:pt>
                <c:pt idx="48">
                  <c:v>3.7779793549193017</c:v>
                </c:pt>
                <c:pt idx="49">
                  <c:v>3.5205369381154221</c:v>
                </c:pt>
                <c:pt idx="50">
                  <c:v>2.3411853106484366</c:v>
                </c:pt>
              </c:numCache>
            </c:numRef>
          </c:val>
        </c:ser>
        <c:axId val="77950976"/>
        <c:axId val="77953664"/>
      </c:barChart>
      <c:catAx>
        <c:axId val="77950976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900"/>
            </a:pPr>
            <a:endParaRPr lang="en-US"/>
          </a:p>
        </c:txPr>
        <c:crossAx val="77953664"/>
        <c:crosses val="autoZero"/>
        <c:auto val="1"/>
        <c:lblAlgn val="ctr"/>
        <c:lblOffset val="100"/>
      </c:catAx>
      <c:valAx>
        <c:axId val="77953664"/>
        <c:scaling>
          <c:orientation val="minMax"/>
        </c:scaling>
        <c:axPos val="l"/>
        <c:majorGridlines/>
        <c:numFmt formatCode="&quot;$&quot;#,##0.00" sourceLinked="1"/>
        <c:tickLblPos val="nextTo"/>
        <c:crossAx val="77950976"/>
        <c:crosses val="autoZero"/>
        <c:crossBetween val="between"/>
      </c:valAx>
    </c:plotArea>
    <c:plotVisOnly val="1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Sheet1!$B$4</c:f>
              <c:strCache>
                <c:ptCount val="1"/>
                <c:pt idx="0">
                  <c:v>growth</c:v>
                </c:pt>
              </c:strCache>
            </c:strRef>
          </c:tx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11"/>
            <c:spPr>
              <a:solidFill>
                <a:srgbClr val="FF0000"/>
              </a:solidFill>
            </c:spPr>
          </c:dPt>
          <c:dPt>
            <c:idx val="12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numRef>
              <c:f>Sheet1!$C$3:$P$3</c:f>
              <c:numCache>
                <c:formatCode>General</c:formatCode>
                <c:ptCount val="14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</c:numCache>
            </c:numRef>
          </c:cat>
          <c:val>
            <c:numRef>
              <c:f>Sheet1!$C$4:$P$4</c:f>
              <c:numCache>
                <c:formatCode>0.0%</c:formatCode>
                <c:ptCount val="14"/>
                <c:pt idx="0">
                  <c:v>6.9000000000000034E-2</c:v>
                </c:pt>
                <c:pt idx="1">
                  <c:v>5.3999999999999999E-2</c:v>
                </c:pt>
                <c:pt idx="2">
                  <c:v>2.9000000000000001E-2</c:v>
                </c:pt>
                <c:pt idx="3">
                  <c:v>-8.0000000000000158E-3</c:v>
                </c:pt>
                <c:pt idx="4">
                  <c:v>-3.5999999999999997E-2</c:v>
                </c:pt>
                <c:pt idx="5">
                  <c:v>0.13100000000000001</c:v>
                </c:pt>
                <c:pt idx="6">
                  <c:v>7.3999999999999996E-2</c:v>
                </c:pt>
                <c:pt idx="7">
                  <c:v>7.5000000000000011E-2</c:v>
                </c:pt>
                <c:pt idx="8">
                  <c:v>5.7000000000000023E-2</c:v>
                </c:pt>
                <c:pt idx="9">
                  <c:v>4.5000000000000012E-2</c:v>
                </c:pt>
                <c:pt idx="10">
                  <c:v>2.4E-2</c:v>
                </c:pt>
                <c:pt idx="11">
                  <c:v>-7.3999999999999996E-2</c:v>
                </c:pt>
                <c:pt idx="12">
                  <c:v>-6.4000000000000112E-2</c:v>
                </c:pt>
                <c:pt idx="13">
                  <c:v>6.3E-2</c:v>
                </c:pt>
              </c:numCache>
            </c:numRef>
          </c:val>
        </c:ser>
        <c:axId val="95783552"/>
        <c:axId val="95808896"/>
      </c:barChart>
      <c:catAx>
        <c:axId val="95783552"/>
        <c:scaling>
          <c:orientation val="minMax"/>
        </c:scaling>
        <c:axPos val="b"/>
        <c:numFmt formatCode="General" sourceLinked="1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95808896"/>
        <c:crosses val="autoZero"/>
        <c:auto val="1"/>
        <c:lblAlgn val="ctr"/>
        <c:lblOffset val="100"/>
      </c:catAx>
      <c:valAx>
        <c:axId val="95808896"/>
        <c:scaling>
          <c:orientation val="minMax"/>
        </c:scaling>
        <c:axPos val="l"/>
        <c:majorGridlines/>
        <c:numFmt formatCode="0.0%" sourceLinked="1"/>
        <c:tickLblPos val="nextTo"/>
        <c:crossAx val="95783552"/>
        <c:crosses val="autoZero"/>
        <c:crossBetween val="between"/>
      </c:val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'HE appr &amp; rev'!$D$4</c:f>
              <c:strCache>
                <c:ptCount val="1"/>
                <c:pt idx="0">
                  <c:v>GF growth</c:v>
                </c:pt>
              </c:strCache>
            </c:strRef>
          </c:tx>
          <c:marker>
            <c:symbol val="none"/>
          </c:marker>
          <c:cat>
            <c:numRef>
              <c:f>'HE appr &amp; rev'!$E$3:$P$3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'HE appr &amp; rev'!$E$4:$P$4</c:f>
              <c:numCache>
                <c:formatCode>0.0%</c:formatCode>
                <c:ptCount val="12"/>
                <c:pt idx="0">
                  <c:v>2.9000000000000001E-2</c:v>
                </c:pt>
                <c:pt idx="1">
                  <c:v>-8.0000000000000002E-3</c:v>
                </c:pt>
                <c:pt idx="2">
                  <c:v>-3.5999999999999997E-2</c:v>
                </c:pt>
                <c:pt idx="3">
                  <c:v>0.13100000000000001</c:v>
                </c:pt>
                <c:pt idx="4">
                  <c:v>7.3999999999999996E-2</c:v>
                </c:pt>
                <c:pt idx="5">
                  <c:v>7.4999999999999997E-2</c:v>
                </c:pt>
                <c:pt idx="6">
                  <c:v>5.7000000000000002E-2</c:v>
                </c:pt>
                <c:pt idx="7">
                  <c:v>4.4999999999999998E-2</c:v>
                </c:pt>
                <c:pt idx="8">
                  <c:v>2.4E-2</c:v>
                </c:pt>
                <c:pt idx="9">
                  <c:v>-7.3999999999999996E-2</c:v>
                </c:pt>
                <c:pt idx="10">
                  <c:v>-6.4000000000000001E-2</c:v>
                </c:pt>
                <c:pt idx="11">
                  <c:v>6.3E-2</c:v>
                </c:pt>
              </c:numCache>
            </c:numRef>
          </c:val>
        </c:ser>
        <c:ser>
          <c:idx val="1"/>
          <c:order val="1"/>
          <c:tx>
            <c:strRef>
              <c:f>'HE appr &amp; rev'!$D$5</c:f>
              <c:strCache>
                <c:ptCount val="1"/>
                <c:pt idx="0">
                  <c:v>HE approps</c:v>
                </c:pt>
              </c:strCache>
            </c:strRef>
          </c:tx>
          <c:marker>
            <c:symbol val="none"/>
          </c:marker>
          <c:cat>
            <c:numRef>
              <c:f>'HE appr &amp; rev'!$E$3:$P$3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'HE appr &amp; rev'!$E$5:$P$5</c:f>
              <c:numCache>
                <c:formatCode>0.0%</c:formatCode>
                <c:ptCount val="12"/>
                <c:pt idx="0">
                  <c:v>8.7999999999999995E-2</c:v>
                </c:pt>
                <c:pt idx="1">
                  <c:v>4.4999999999999998E-2</c:v>
                </c:pt>
                <c:pt idx="2">
                  <c:v>-2E-3</c:v>
                </c:pt>
                <c:pt idx="3">
                  <c:v>0</c:v>
                </c:pt>
                <c:pt idx="4">
                  <c:v>7.0000000000000001E-3</c:v>
                </c:pt>
                <c:pt idx="5">
                  <c:v>3.5999999999999997E-2</c:v>
                </c:pt>
                <c:pt idx="6">
                  <c:v>0.02</c:v>
                </c:pt>
                <c:pt idx="7">
                  <c:v>2.8000000000000001E-2</c:v>
                </c:pt>
                <c:pt idx="8">
                  <c:v>6.3E-2</c:v>
                </c:pt>
                <c:pt idx="9">
                  <c:v>5.1999999999999998E-2</c:v>
                </c:pt>
                <c:pt idx="10">
                  <c:v>-4.1000000000000002E-2</c:v>
                </c:pt>
                <c:pt idx="11">
                  <c:v>-3.0000000000000001E-3</c:v>
                </c:pt>
              </c:numCache>
            </c:numRef>
          </c:val>
        </c:ser>
        <c:marker val="1"/>
        <c:axId val="119523200"/>
        <c:axId val="121008128"/>
      </c:lineChart>
      <c:catAx>
        <c:axId val="119523200"/>
        <c:scaling>
          <c:orientation val="minMax"/>
        </c:scaling>
        <c:axPos val="b"/>
        <c:numFmt formatCode="General" sourceLinked="1"/>
        <c:tickLblPos val="low"/>
        <c:crossAx val="121008128"/>
        <c:crosses val="autoZero"/>
        <c:auto val="1"/>
        <c:lblAlgn val="ctr"/>
        <c:lblOffset val="100"/>
      </c:catAx>
      <c:valAx>
        <c:axId val="121008128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95232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8272990181782838"/>
          <c:y val="8.4180979826834645E-2"/>
          <c:w val="0.48260182754933412"/>
          <c:h val="9.8216887765101055E-2"/>
        </c:manualLayout>
      </c:layout>
      <c:overlay val="1"/>
      <c:spPr>
        <a:gradFill>
          <a:gsLst>
            <a:gs pos="0">
              <a:srgbClr val="4F81BD">
                <a:tint val="66000"/>
                <a:satMod val="160000"/>
                <a:alpha val="32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  <c:txPr>
        <a:bodyPr/>
        <a:lstStyle/>
        <a:p>
          <a:pPr>
            <a:defRPr sz="2400"/>
          </a:pPr>
          <a:endParaRPr lang="en-U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hPercent val="54"/>
      <c:depthPercent val="100"/>
      <c:rAngAx val="1"/>
    </c:view3D>
    <c:floor>
      <c:spPr>
        <a:solidFill>
          <a:srgbClr val="EAEAEA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3175">
          <a:solidFill>
            <a:srgbClr val="000000"/>
          </a:solidFill>
          <a:prstDash val="solid"/>
        </a:ln>
      </c:spPr>
    </c:sideWall>
    <c:backWall>
      <c:spPr>
        <a:noFill/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3152400835073069"/>
          <c:y val="0.11149825783972105"/>
          <c:w val="0.86012526096033404"/>
          <c:h val="0.78397212543554007"/>
        </c:manualLayout>
      </c:layout>
      <c:bar3DChart>
        <c:barDir val="col"/>
        <c:grouping val="clustered"/>
        <c:ser>
          <c:idx val="0"/>
          <c:order val="0"/>
          <c:tx>
            <c:strRef>
              <c:f>'state op rev'!$A$112</c:f>
              <c:strCache>
                <c:ptCount val="1"/>
                <c:pt idx="0">
                  <c:v>% change</c:v>
                </c:pt>
              </c:strCache>
            </c:strRef>
          </c:tx>
          <c:spPr>
            <a:solidFill>
              <a:srgbClr val="3366FF"/>
            </a:solidFill>
            <a:ln w="3175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7.9516052142752265E-3"/>
                  <c:y val="-9.7473181705943976E-3"/>
                </c:manualLayout>
              </c:layout>
              <c:showVal val="1"/>
            </c:dLbl>
            <c:dLbl>
              <c:idx val="1"/>
              <c:layout>
                <c:manualLayout>
                  <c:x val="1.2267464479257421E-2"/>
                  <c:y val="-1.3477461658756101E-2"/>
                </c:manualLayout>
              </c:layout>
              <c:showVal val="1"/>
            </c:dLbl>
            <c:dLbl>
              <c:idx val="2"/>
              <c:layout>
                <c:manualLayout>
                  <c:x val="6.8405854278653566E-3"/>
                  <c:y val="1.4411735118476043E-2"/>
                </c:manualLayout>
              </c:layout>
              <c:showVal val="1"/>
            </c:dLbl>
            <c:dLbl>
              <c:idx val="3"/>
              <c:layout>
                <c:manualLayout>
                  <c:x val="9.068762020613812E-3"/>
                  <c:y val="-1.9122243865858229E-2"/>
                </c:manualLayout>
              </c:layout>
              <c:showVal val="1"/>
            </c:dLbl>
            <c:dLbl>
              <c:idx val="4"/>
              <c:layout>
                <c:manualLayout>
                  <c:x val="1.9647450123014401E-2"/>
                  <c:y val="-1.1506854326136235E-2"/>
                </c:manualLayout>
              </c:layout>
              <c:showVal val="1"/>
            </c:dLbl>
            <c:dLbl>
              <c:idx val="5"/>
              <c:layout>
                <c:manualLayout>
                  <c:x val="1.2829001802749604E-2"/>
                  <c:y val="-1.8226014431122942E-2"/>
                </c:manualLayout>
              </c:layout>
              <c:showVal val="1"/>
            </c:dLbl>
            <c:dLbl>
              <c:idx val="6"/>
              <c:layout>
                <c:manualLayout>
                  <c:x val="7.4021227513575991E-3"/>
                  <c:y val="-5.5921058648156783E-3"/>
                </c:manualLayout>
              </c:layout>
              <c:showVal val="1"/>
            </c:dLbl>
            <c:dLbl>
              <c:idx val="7"/>
              <c:layout>
                <c:manualLayout>
                  <c:x val="4.7590397755604514E-3"/>
                  <c:y val="-1.1728899741191011E-2"/>
                </c:manualLayout>
              </c:layout>
              <c:showVal val="1"/>
            </c:dLbl>
            <c:dLbl>
              <c:idx val="8"/>
              <c:layout>
                <c:manualLayout>
                  <c:x val="1.4642052833166221E-2"/>
                  <c:y val="-5.0123002917318504E-3"/>
                </c:manualLayout>
              </c:layout>
              <c:showVal val="1"/>
            </c:dLbl>
            <c:dLbl>
              <c:idx val="9"/>
              <c:layout>
                <c:manualLayout>
                  <c:x val="7.1274911095403504E-3"/>
                  <c:y val="-8.6220929700861048E-3"/>
                </c:manualLayout>
              </c:layout>
              <c:showVal val="1"/>
            </c:dLbl>
            <c:dLbl>
              <c:idx val="10"/>
              <c:layout>
                <c:manualLayout>
                  <c:x val="6.5720908059770534E-3"/>
                  <c:y val="-2.7606427245374852E-2"/>
                </c:manualLayout>
              </c:layout>
              <c:showVal val="1"/>
            </c:dLbl>
            <c:dLbl>
              <c:idx val="11"/>
              <c:layout>
                <c:manualLayout>
                  <c:x val="1.1452117545849567E-3"/>
                  <c:y val="-8.4754039891355246E-3"/>
                </c:manualLayout>
              </c:layout>
              <c:showVal val="1"/>
            </c:dLbl>
            <c:dLbl>
              <c:idx val="12"/>
              <c:layout>
                <c:manualLayout>
                  <c:x val="9.6364363640349809E-3"/>
                  <c:y val="-6.8332921799409948E-3"/>
                </c:manualLayout>
              </c:layout>
              <c:showVal val="1"/>
            </c:dLbl>
            <c:dLbl>
              <c:idx val="13"/>
              <c:layout>
                <c:manualLayout>
                  <c:x val="7.6890284330326068E-3"/>
                  <c:y val="-1.422261241735027E-2"/>
                </c:manualLayout>
              </c:layout>
              <c:showVal val="1"/>
            </c:dLbl>
            <c:spPr>
              <a:solidFill>
                <a:srgbClr val="FFFFFF"/>
              </a:solidFill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'state op rev'!$B$3:$O$3</c:f>
              <c:strCache>
                <c:ptCount val="14"/>
                <c:pt idx="0">
                  <c:v>F1996</c:v>
                </c:pt>
                <c:pt idx="1">
                  <c:v>F1997</c:v>
                </c:pt>
                <c:pt idx="2">
                  <c:v>F1998</c:v>
                </c:pt>
                <c:pt idx="3">
                  <c:v>F1999</c:v>
                </c:pt>
                <c:pt idx="4">
                  <c:v>F2000</c:v>
                </c:pt>
                <c:pt idx="5">
                  <c:v>F2001</c:v>
                </c:pt>
                <c:pt idx="6">
                  <c:v>F2002</c:v>
                </c:pt>
                <c:pt idx="7">
                  <c:v>F2003</c:v>
                </c:pt>
                <c:pt idx="8">
                  <c:v>F2004</c:v>
                </c:pt>
                <c:pt idx="9">
                  <c:v>F2005</c:v>
                </c:pt>
                <c:pt idx="10">
                  <c:v>F2006</c:v>
                </c:pt>
                <c:pt idx="11">
                  <c:v>F2007</c:v>
                </c:pt>
                <c:pt idx="12">
                  <c:v>F2008</c:v>
                </c:pt>
                <c:pt idx="13">
                  <c:v>F2009</c:v>
                </c:pt>
              </c:strCache>
            </c:strRef>
          </c:cat>
          <c:val>
            <c:numRef>
              <c:f>'state op rev'!$B$112:$O$112</c:f>
              <c:numCache>
                <c:formatCode>0.0%;[Red]\-0.0%;"-----";@</c:formatCode>
                <c:ptCount val="14"/>
                <c:pt idx="0">
                  <c:v>6.548023767995971E-2</c:v>
                </c:pt>
                <c:pt idx="1">
                  <c:v>9.6817601686920829E-2</c:v>
                </c:pt>
                <c:pt idx="2">
                  <c:v>4.9277158721525466E-2</c:v>
                </c:pt>
                <c:pt idx="3">
                  <c:v>8.0184187369665094E-2</c:v>
                </c:pt>
                <c:pt idx="4">
                  <c:v>7.0571693207306913E-2</c:v>
                </c:pt>
                <c:pt idx="5">
                  <c:v>5.1201334236722684E-2</c:v>
                </c:pt>
                <c:pt idx="6">
                  <c:v>7.8435650044129113E-3</c:v>
                </c:pt>
                <c:pt idx="7">
                  <c:v>4.0624569550758466E-2</c:v>
                </c:pt>
                <c:pt idx="8">
                  <c:v>7.648888594741271E-2</c:v>
                </c:pt>
                <c:pt idx="9">
                  <c:v>2.6665027183221248E-2</c:v>
                </c:pt>
                <c:pt idx="10">
                  <c:v>1.9008837141659563E-2</c:v>
                </c:pt>
                <c:pt idx="11">
                  <c:v>2.8140872266297346E-2</c:v>
                </c:pt>
                <c:pt idx="12">
                  <c:v>3.9365706680166951E-2</c:v>
                </c:pt>
                <c:pt idx="13">
                  <c:v>5.4914838790773414E-3</c:v>
                </c:pt>
              </c:numCache>
            </c:numRef>
          </c:val>
        </c:ser>
        <c:gapWidth val="100"/>
        <c:gapDepth val="100"/>
        <c:shape val="box"/>
        <c:axId val="98156544"/>
        <c:axId val="98158080"/>
        <c:axId val="0"/>
      </c:bar3DChart>
      <c:catAx>
        <c:axId val="98156544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58080"/>
        <c:crosses val="autoZero"/>
        <c:auto val="1"/>
        <c:lblAlgn val="ctr"/>
        <c:lblOffset val="100"/>
        <c:tickLblSkip val="2"/>
        <c:tickMarkSkip val="1"/>
      </c:catAx>
      <c:valAx>
        <c:axId val="98158080"/>
        <c:scaling>
          <c:orientation val="minMax"/>
          <c:max val="0.1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;\-0%;&quot;-----&quot;;@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565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Sheet2!$A$6</c:f>
              <c:strCache>
                <c:ptCount val="1"/>
                <c:pt idx="0">
                  <c:v>Per Capita Expenditures Adjusted for Inflation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Sheet2!$B$5:$G$5</c:f>
              <c:strCache>
                <c:ptCount val="6"/>
                <c:pt idx="0">
                  <c:v>FY 2004</c:v>
                </c:pt>
                <c:pt idx="1">
                  <c:v>FY 2005</c:v>
                </c:pt>
                <c:pt idx="2">
                  <c:v>FY 2006</c:v>
                </c:pt>
                <c:pt idx="3">
                  <c:v>FY 2007</c:v>
                </c:pt>
                <c:pt idx="4">
                  <c:v>FY 2008</c:v>
                </c:pt>
                <c:pt idx="5">
                  <c:v>FY 2009</c:v>
                </c:pt>
              </c:strCache>
            </c:strRef>
          </c:cat>
          <c:val>
            <c:numRef>
              <c:f>Sheet2!$B$6:$G$6</c:f>
              <c:numCache>
                <c:formatCode>#,##0</c:formatCode>
                <c:ptCount val="6"/>
                <c:pt idx="0">
                  <c:v>2346</c:v>
                </c:pt>
                <c:pt idx="1">
                  <c:v>2296.7436861902197</c:v>
                </c:pt>
                <c:pt idx="2">
                  <c:v>2229.8083523731234</c:v>
                </c:pt>
                <c:pt idx="3">
                  <c:v>2248.1148065551006</c:v>
                </c:pt>
                <c:pt idx="4">
                  <c:v>2208.1632113616247</c:v>
                </c:pt>
                <c:pt idx="5">
                  <c:v>2199.975398493516</c:v>
                </c:pt>
              </c:numCache>
            </c:numRef>
          </c:val>
        </c:ser>
        <c:axId val="99019776"/>
        <c:axId val="99021568"/>
      </c:barChart>
      <c:catAx>
        <c:axId val="990197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9021568"/>
        <c:crosses val="autoZero"/>
        <c:auto val="1"/>
        <c:lblAlgn val="ctr"/>
        <c:lblOffset val="100"/>
      </c:catAx>
      <c:valAx>
        <c:axId val="99021568"/>
        <c:scaling>
          <c:orientation val="minMax"/>
        </c:scaling>
        <c:axPos val="l"/>
        <c:majorGridlines/>
        <c:numFmt formatCode="&quot;$&quot;#,##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9019776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dk2" tx1="lt1" bg2="dk1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FY06 vs. FY11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dLbls>
            <c:dLbl>
              <c:idx val="3"/>
              <c:layout>
                <c:manualLayout>
                  <c:x val="-1.543210064062664E-3"/>
                  <c:y val="-1.9323671497584606E-2"/>
                </c:manualLayout>
              </c:layout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baseline="0">
                        <a:solidFill>
                          <a:srgbClr val="002060"/>
                        </a:solidFill>
                      </a:rPr>
                      <a:t>$</a:t>
                    </a:r>
                    <a:r>
                      <a:rPr lang="en-US" baseline="0" smtClean="0">
                        <a:solidFill>
                          <a:srgbClr val="002060"/>
                        </a:solidFill>
                      </a:rPr>
                      <a:t>12,076*</a:t>
                    </a:r>
                    <a:endParaRPr lang="en-US" baseline="0">
                      <a:solidFill>
                        <a:srgbClr val="002060"/>
                      </a:solidFill>
                    </a:endParaRPr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baseline="0">
                        <a:solidFill>
                          <a:srgbClr val="002060"/>
                        </a:solidFill>
                      </a:rPr>
                      <a:t>$</a:t>
                    </a:r>
                    <a:r>
                      <a:rPr lang="en-US" baseline="0" smtClean="0">
                        <a:solidFill>
                          <a:srgbClr val="002060"/>
                        </a:solidFill>
                      </a:rPr>
                      <a:t>12,836*</a:t>
                    </a:r>
                    <a:endParaRPr lang="en-US" baseline="0">
                      <a:solidFill>
                        <a:srgbClr val="002060"/>
                      </a:solidFill>
                    </a:endParaRPr>
                  </a:p>
                </c:rich>
              </c:tx>
              <c:showVal val="1"/>
            </c:dLbl>
            <c:numFmt formatCode="\$#,##0" sourceLinked="0"/>
            <c:txPr>
              <a:bodyPr/>
              <a:lstStyle/>
              <a:p>
                <a:pPr>
                  <a:defRPr baseline="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FY06</c:v>
                </c:pt>
                <c:pt idx="1">
                  <c:v>FY07</c:v>
                </c:pt>
                <c:pt idx="2">
                  <c:v>FY08</c:v>
                </c:pt>
                <c:pt idx="3">
                  <c:v>FY09</c:v>
                </c:pt>
                <c:pt idx="4">
                  <c:v>FY10</c:v>
                </c:pt>
                <c:pt idx="5">
                  <c:v>FY11</c:v>
                </c:pt>
              </c:strCache>
            </c:strRef>
          </c:cat>
          <c:val>
            <c:numRef>
              <c:f>Sheet1!$B$2:$B$7</c:f>
              <c:numCache>
                <c:formatCode>"$"#,##0.0</c:formatCode>
                <c:ptCount val="6"/>
                <c:pt idx="0">
                  <c:v>13134.6</c:v>
                </c:pt>
                <c:pt idx="1">
                  <c:v>13701</c:v>
                </c:pt>
                <c:pt idx="2">
                  <c:v>14005</c:v>
                </c:pt>
                <c:pt idx="3">
                  <c:v>12906</c:v>
                </c:pt>
                <c:pt idx="4">
                  <c:v>12076</c:v>
                </c:pt>
                <c:pt idx="5">
                  <c:v>12836</c:v>
                </c:pt>
              </c:numCache>
            </c:numRef>
          </c:val>
        </c:ser>
        <c:axId val="98017280"/>
        <c:axId val="98018816"/>
      </c:barChart>
      <c:catAx>
        <c:axId val="98017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aseline="0">
                <a:solidFill>
                  <a:srgbClr val="002060"/>
                </a:solidFill>
              </a:defRPr>
            </a:pPr>
            <a:endParaRPr lang="en-US"/>
          </a:p>
        </c:txPr>
        <c:crossAx val="98018816"/>
        <c:crosses val="autoZero"/>
        <c:auto val="1"/>
        <c:lblAlgn val="ctr"/>
        <c:lblOffset val="100"/>
      </c:catAx>
      <c:valAx>
        <c:axId val="98018816"/>
        <c:scaling>
          <c:orientation val="minMax"/>
        </c:scaling>
        <c:axPos val="l"/>
        <c:majorGridlines>
          <c:spPr>
            <a:effectLst>
              <a:outerShdw dist="12700" dir="5400000" algn="ctr" rotWithShape="0">
                <a:srgbClr val="002060"/>
              </a:outerShdw>
            </a:effectLst>
          </c:spPr>
        </c:majorGridlines>
        <c:numFmt formatCode="\$#,##0" sourceLinked="0"/>
        <c:tickLblPos val="nextTo"/>
        <c:txPr>
          <a:bodyPr/>
          <a:lstStyle/>
          <a:p>
            <a:pPr>
              <a:defRPr baseline="0">
                <a:solidFill>
                  <a:srgbClr val="002060"/>
                </a:solidFill>
              </a:defRPr>
            </a:pPr>
            <a:endParaRPr lang="en-US"/>
          </a:p>
        </c:txPr>
        <c:crossAx val="98017280"/>
        <c:crosses val="autoZero"/>
        <c:crossBetween val="between"/>
      </c:valAx>
      <c:spPr>
        <a:ln>
          <a:solidFill>
            <a:srgbClr val="0070C0"/>
          </a:solidFill>
        </a:ln>
      </c:spPr>
    </c:plotArea>
    <c:plotVisOnly val="1"/>
    <c:dispBlanksAs val="gap"/>
  </c:chart>
  <c:txPr>
    <a:bodyPr/>
    <a:lstStyle/>
    <a:p>
      <a:pPr>
        <a:defRPr baseline="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dk2" tx1="lt1" bg2="dk1" tx2="lt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408176481568209E-2"/>
          <c:y val="8.2693413323334602E-2"/>
          <c:w val="0.66873383014623322"/>
          <c:h val="0.73794150731158725"/>
        </c:manualLayout>
      </c:layout>
      <c:lineChart>
        <c:grouping val="standard"/>
        <c:ser>
          <c:idx val="1"/>
          <c:order val="0"/>
          <c:tx>
            <c:strRef>
              <c:f>'FY10 vs FY09'!$B$4</c:f>
              <c:strCache>
                <c:ptCount val="1"/>
                <c:pt idx="0">
                  <c:v>Percent Change (FY2010 vs. FY2009)</c:v>
                </c:pt>
              </c:strCache>
            </c:strRef>
          </c:tx>
          <c:spPr>
            <a:ln w="38100">
              <a:solidFill>
                <a:srgbClr val="FFFF00"/>
              </a:solidFill>
            </a:ln>
          </c:spPr>
          <c:marker>
            <c:spPr>
              <a:solidFill>
                <a:srgbClr val="FFFF00"/>
              </a:solidFill>
              <a:ln w="38100">
                <a:solidFill>
                  <a:srgbClr val="FFFF00"/>
                </a:solidFill>
              </a:ln>
            </c:spPr>
          </c:marker>
          <c:cat>
            <c:strRef>
              <c:f>'FY10 vs FY09'!$C$1:$N$1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'FY10 vs FY09'!$C$4:$N$4</c:f>
              <c:numCache>
                <c:formatCode>0.0%</c:formatCode>
                <c:ptCount val="12"/>
                <c:pt idx="0">
                  <c:v>-0.16316044595249682</c:v>
                </c:pt>
                <c:pt idx="1">
                  <c:v>-6.0162427869202992E-2</c:v>
                </c:pt>
                <c:pt idx="2">
                  <c:v>-0.18993673679564574</c:v>
                </c:pt>
                <c:pt idx="3">
                  <c:v>-5.4025218234723761E-2</c:v>
                </c:pt>
                <c:pt idx="4">
                  <c:v>-7.6016766738416466E-2</c:v>
                </c:pt>
                <c:pt idx="5">
                  <c:v>-0.1058153206113774</c:v>
                </c:pt>
                <c:pt idx="6">
                  <c:v>-6.8360802143379099E-2</c:v>
                </c:pt>
                <c:pt idx="7">
                  <c:v>-9.4859414938937944E-2</c:v>
                </c:pt>
              </c:numCache>
            </c:numRef>
          </c:val>
        </c:ser>
        <c:ser>
          <c:idx val="4"/>
          <c:order val="1"/>
          <c:tx>
            <c:strRef>
              <c:f>'FY10 vs FY09'!$B$6</c:f>
              <c:strCache>
                <c:ptCount val="1"/>
                <c:pt idx="0">
                  <c:v>Targets from May Forecast</c:v>
                </c:pt>
              </c:strCache>
            </c:strRef>
          </c:tx>
          <c:spPr>
            <a:ln w="38100">
              <a:solidFill>
                <a:srgbClr val="FF0000"/>
              </a:solidFill>
              <a:prstDash val="dash"/>
            </a:ln>
          </c:spPr>
          <c:marker>
            <c:spPr>
              <a:ln w="38100">
                <a:solidFill>
                  <a:srgbClr val="FF0000"/>
                </a:solidFill>
              </a:ln>
            </c:spPr>
          </c:marker>
          <c:cat>
            <c:strRef>
              <c:f>'FY10 vs FY09'!$C$1:$N$1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'FY10 vs FY09'!$C$6:$N$6</c:f>
              <c:numCache>
                <c:formatCode>0.0%</c:formatCode>
                <c:ptCount val="12"/>
                <c:pt idx="0">
                  <c:v>-8.5118759088705462E-2</c:v>
                </c:pt>
                <c:pt idx="1">
                  <c:v>-4.3812780508655724E-2</c:v>
                </c:pt>
                <c:pt idx="2">
                  <c:v>-6.6867735765779077E-2</c:v>
                </c:pt>
                <c:pt idx="3">
                  <c:v>1.1833171677982649E-2</c:v>
                </c:pt>
                <c:pt idx="4">
                  <c:v>8.7458932819757473E-2</c:v>
                </c:pt>
                <c:pt idx="5">
                  <c:v>5.6344397214434294E-2</c:v>
                </c:pt>
                <c:pt idx="6">
                  <c:v>3.7590322318746414E-2</c:v>
                </c:pt>
                <c:pt idx="7">
                  <c:v>6.3334280034081314E-2</c:v>
                </c:pt>
                <c:pt idx="8">
                  <c:v>8.4285238993012483E-3</c:v>
                </c:pt>
                <c:pt idx="9">
                  <c:v>5.3396720407882133E-2</c:v>
                </c:pt>
                <c:pt idx="10">
                  <c:v>0.1006386485372892</c:v>
                </c:pt>
                <c:pt idx="11">
                  <c:v>2.5380710659898198E-3</c:v>
                </c:pt>
              </c:numCache>
            </c:numRef>
          </c:val>
        </c:ser>
        <c:ser>
          <c:idx val="5"/>
          <c:order val="2"/>
          <c:tx>
            <c:strRef>
              <c:f>'FY10 vs FY09'!$B$7</c:f>
              <c:strCache>
                <c:ptCount val="1"/>
                <c:pt idx="0">
                  <c:v>Targets from December Forecast</c:v>
                </c:pt>
              </c:strCache>
            </c:strRef>
          </c:tx>
          <c:spPr>
            <a:ln w="38100">
              <a:solidFill>
                <a:srgbClr val="00B050"/>
              </a:solidFill>
              <a:prstDash val="dash"/>
            </a:ln>
          </c:spPr>
          <c:marker>
            <c:spPr>
              <a:ln w="38100">
                <a:solidFill>
                  <a:srgbClr val="00B050"/>
                </a:solidFill>
              </a:ln>
            </c:spPr>
          </c:marker>
          <c:cat>
            <c:strRef>
              <c:f>'FY10 vs FY09'!$C$1:$N$1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'FY10 vs FY09'!$C$7:$N$7</c:f>
              <c:numCache>
                <c:formatCode>General</c:formatCode>
                <c:ptCount val="12"/>
                <c:pt idx="5" formatCode="0.0%">
                  <c:v>-0.10111241747309402</c:v>
                </c:pt>
                <c:pt idx="6" formatCode="0.0%">
                  <c:v>-7.6317285053179454E-3</c:v>
                </c:pt>
                <c:pt idx="7" formatCode="0.0%">
                  <c:v>2.6554955978415194E-2</c:v>
                </c:pt>
                <c:pt idx="8" formatCode="0.0%">
                  <c:v>-4.6024176555395362E-2</c:v>
                </c:pt>
                <c:pt idx="9" formatCode="0.0%">
                  <c:v>-9.2393551054154519E-2</c:v>
                </c:pt>
                <c:pt idx="10" formatCode="0.0%">
                  <c:v>1.2257931602801904E-2</c:v>
                </c:pt>
                <c:pt idx="11" formatCode="0.0%">
                  <c:v>-9.6488502175264168E-2</c:v>
                </c:pt>
              </c:numCache>
            </c:numRef>
          </c:val>
        </c:ser>
        <c:marker val="1"/>
        <c:axId val="98085504"/>
        <c:axId val="98128640"/>
      </c:lineChart>
      <c:catAx>
        <c:axId val="98085504"/>
        <c:scaling>
          <c:orientation val="minMax"/>
        </c:scaling>
        <c:axPos val="b"/>
        <c:numFmt formatCode="General" sourceLinked="1"/>
        <c:tickLblPos val="low"/>
        <c:txPr>
          <a:bodyPr rot="5400000" vert="horz"/>
          <a:lstStyle/>
          <a:p>
            <a:pPr>
              <a:defRPr sz="1400" b="1" baseline="0">
                <a:solidFill>
                  <a:srgbClr val="0070C0"/>
                </a:solidFill>
              </a:defRPr>
            </a:pPr>
            <a:endParaRPr lang="en-US"/>
          </a:p>
        </c:txPr>
        <c:crossAx val="98128640"/>
        <c:crosses val="autoZero"/>
        <c:auto val="1"/>
        <c:lblAlgn val="ctr"/>
        <c:lblOffset val="100"/>
      </c:catAx>
      <c:valAx>
        <c:axId val="98128640"/>
        <c:scaling>
          <c:orientation val="minMax"/>
        </c:scaling>
        <c:axPos val="l"/>
        <c:majorGridlines/>
        <c:numFmt formatCode="0%" sourceLinked="0"/>
        <c:tickLblPos val="nextTo"/>
        <c:spPr>
          <a:ln>
            <a:solidFill>
              <a:srgbClr val="002060"/>
            </a:solidFill>
          </a:ln>
        </c:spPr>
        <c:txPr>
          <a:bodyPr/>
          <a:lstStyle/>
          <a:p>
            <a:pPr>
              <a:defRPr sz="1400" b="1" baseline="0">
                <a:solidFill>
                  <a:srgbClr val="002060"/>
                </a:solidFill>
              </a:defRPr>
            </a:pPr>
            <a:endParaRPr lang="en-US"/>
          </a:p>
        </c:txPr>
        <c:crossAx val="98085504"/>
        <c:crosses val="autoZero"/>
        <c:crossBetween val="between"/>
      </c:valAx>
      <c:spPr>
        <a:solidFill>
          <a:srgbClr val="1F497D">
            <a:lumMod val="60000"/>
            <a:lumOff val="40000"/>
            <a:alpha val="37000"/>
          </a:srgbClr>
        </a:solidFill>
        <a:ln>
          <a:solidFill>
            <a:srgbClr val="002060"/>
          </a:solidFill>
        </a:ln>
      </c:spPr>
    </c:plotArea>
    <c:legend>
      <c:legendPos val="r"/>
      <c:layout>
        <c:manualLayout>
          <c:xMode val="edge"/>
          <c:yMode val="edge"/>
          <c:x val="0.80215633202099734"/>
          <c:y val="0.25293283369699271"/>
          <c:w val="0.1862325412448444"/>
          <c:h val="0.49413417449324881"/>
        </c:manualLayout>
      </c:layout>
      <c:txPr>
        <a:bodyPr/>
        <a:lstStyle/>
        <a:p>
          <a:pPr>
            <a:defRPr sz="1400" b="1" baseline="0">
              <a:solidFill>
                <a:srgbClr val="002060"/>
              </a:solidFill>
            </a:defRPr>
          </a:pPr>
          <a:endParaRPr lang="en-US"/>
        </a:p>
      </c:txPr>
    </c:legend>
    <c:plotVisOnly val="1"/>
    <c:dispBlanksAs val="gap"/>
  </c:chart>
  <c:spPr>
    <a:ln>
      <a:solidFill>
        <a:srgbClr val="002060"/>
      </a:solidFill>
    </a:ln>
  </c:spPr>
  <c:externalData r:id="rId2"/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7"/>
  <c:chart>
    <c:plotArea>
      <c:layout/>
      <c:barChart>
        <c:barDir val="col"/>
        <c:grouping val="clustered"/>
        <c:ser>
          <c:idx val="0"/>
          <c:order val="0"/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Pt>
            <c:idx val="7"/>
            <c:spPr>
              <a:solidFill>
                <a:srgbClr val="FF0000"/>
              </a:solidFill>
            </c:spPr>
          </c:dPt>
          <c:cat>
            <c:numRef>
              <c:f>Sheet1!$A$1:$L$1</c:f>
              <c:numCache>
                <c:formatCode>General</c:formatCode>
                <c:ptCount val="12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</c:numCache>
            </c:numRef>
          </c:cat>
          <c:val>
            <c:numRef>
              <c:f>Sheet1!$A$4:$L$4</c:f>
              <c:numCache>
                <c:formatCode>#,##0.0_);[Red]\(#,##0.0\);"-----"_);@</c:formatCode>
                <c:ptCount val="12"/>
                <c:pt idx="0">
                  <c:v>186.00000000000364</c:v>
                </c:pt>
                <c:pt idx="1">
                  <c:v>-20.400000000001452</c:v>
                </c:pt>
                <c:pt idx="2">
                  <c:v>-393.59999999999854</c:v>
                </c:pt>
                <c:pt idx="3">
                  <c:v>-961.7999999999995</c:v>
                </c:pt>
                <c:pt idx="4">
                  <c:v>-1367.8999999999996</c:v>
                </c:pt>
                <c:pt idx="5">
                  <c:v>-631.60000000000059</c:v>
                </c:pt>
                <c:pt idx="6">
                  <c:v>-701.60000000000059</c:v>
                </c:pt>
                <c:pt idx="7">
                  <c:v>-200.90000000000146</c:v>
                </c:pt>
                <c:pt idx="8">
                  <c:v>370.39999999999964</c:v>
                </c:pt>
                <c:pt idx="9">
                  <c:v>473.89999999999964</c:v>
                </c:pt>
                <c:pt idx="10">
                  <c:v>474.20000000000073</c:v>
                </c:pt>
                <c:pt idx="11">
                  <c:v>266.69999999999709</c:v>
                </c:pt>
              </c:numCache>
            </c:numRef>
          </c:val>
        </c:ser>
        <c:axId val="97963392"/>
        <c:axId val="97965184"/>
      </c:barChart>
      <c:catAx>
        <c:axId val="979633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97965184"/>
        <c:crosses val="autoZero"/>
        <c:auto val="1"/>
        <c:lblAlgn val="ctr"/>
        <c:lblOffset val="100"/>
      </c:catAx>
      <c:valAx>
        <c:axId val="97965184"/>
        <c:scaling>
          <c:orientation val="minMax"/>
        </c:scaling>
        <c:axPos val="l"/>
        <c:majorGridlines/>
        <c:numFmt formatCode="#,##0.0_);[Red]\(#,##0.0\);&quot;-----&quot;_);@" sourceLinked="1"/>
        <c:tickLblPos val="nextTo"/>
        <c:crossAx val="9796339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Val val="1"/>
            <c:showLeaderLines val="1"/>
          </c:dLbls>
          <c:cat>
            <c:strRef>
              <c:f>'top 10 expenses'!$F$3:$F$7</c:f>
              <c:strCache>
                <c:ptCount val="5"/>
                <c:pt idx="0">
                  <c:v>Sales Tax</c:v>
                </c:pt>
                <c:pt idx="1">
                  <c:v>Individual Income Tax</c:v>
                </c:pt>
                <c:pt idx="2">
                  <c:v>Corporate Income Tax</c:v>
                </c:pt>
                <c:pt idx="3">
                  <c:v>Gaming</c:v>
                </c:pt>
                <c:pt idx="4">
                  <c:v>Other</c:v>
                </c:pt>
              </c:strCache>
            </c:strRef>
          </c:cat>
          <c:val>
            <c:numRef>
              <c:f>'top 10 expenses'!$G$3:$G$7</c:f>
              <c:numCache>
                <c:formatCode>0%</c:formatCode>
                <c:ptCount val="5"/>
                <c:pt idx="0">
                  <c:v>0.46652465003043231</c:v>
                </c:pt>
                <c:pt idx="1">
                  <c:v>0.32630858186245754</c:v>
                </c:pt>
                <c:pt idx="2">
                  <c:v>6.0864272671942027E-2</c:v>
                </c:pt>
                <c:pt idx="3">
                  <c:v>4.9147900182592817E-2</c:v>
                </c:pt>
                <c:pt idx="4">
                  <c:v>9.7154595252588211E-2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1"/>
          <c:order val="0"/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00B050"/>
              </a:solidFill>
            </c:spPr>
          </c:dPt>
          <c:dPt>
            <c:idx val="5"/>
            <c:spPr>
              <a:solidFill>
                <a:srgbClr val="00B050"/>
              </a:solidFill>
            </c:spPr>
          </c:dPt>
          <c:dPt>
            <c:idx val="6"/>
            <c:spPr>
              <a:solidFill>
                <a:srgbClr val="00B050"/>
              </a:solidFill>
            </c:spPr>
          </c:dPt>
          <c:dPt>
            <c:idx val="7"/>
            <c:spPr>
              <a:solidFill>
                <a:srgbClr val="00B050"/>
              </a:solidFill>
            </c:spPr>
          </c:dPt>
          <c:dPt>
            <c:idx val="8"/>
            <c:spPr>
              <a:solidFill>
                <a:srgbClr val="00B050"/>
              </a:solidFill>
            </c:spPr>
          </c:dPt>
          <c:dLbls>
            <c:dLbl>
              <c:idx val="3"/>
              <c:layout/>
              <c:showVal val="1"/>
            </c:dLbl>
            <c:dLbl>
              <c:idx val="8"/>
              <c:layout>
                <c:manualLayout>
                  <c:x val="1.4619883040935704E-3"/>
                  <c:y val="-3.0952380952380943E-2"/>
                </c:manualLayout>
              </c:layout>
              <c:showVal val="1"/>
            </c:dLbl>
            <c:delete val="1"/>
          </c:dLbls>
          <c:cat>
            <c:numRef>
              <c:f>Sheet1!$D$1:$L$1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Sheet1!$D$3:$L$3</c:f>
              <c:numCache>
                <c:formatCode>General</c:formatCode>
                <c:ptCount val="9"/>
                <c:pt idx="0">
                  <c:v>909.60000000000753</c:v>
                </c:pt>
                <c:pt idx="1">
                  <c:v>162.00000000000838</c:v>
                </c:pt>
                <c:pt idx="2">
                  <c:v>58.300000000010144</c:v>
                </c:pt>
                <c:pt idx="3">
                  <c:v>-179.1999999999905</c:v>
                </c:pt>
                <c:pt idx="4">
                  <c:v>23.600000000008325</c:v>
                </c:pt>
                <c:pt idx="5">
                  <c:v>467.24000000000888</c:v>
                </c:pt>
                <c:pt idx="6">
                  <c:v>1000.240000000008</c:v>
                </c:pt>
                <c:pt idx="7">
                  <c:v>1382.1000000000076</c:v>
                </c:pt>
                <c:pt idx="8">
                  <c:v>1329</c:v>
                </c:pt>
              </c:numCache>
            </c:numRef>
          </c:val>
        </c:ser>
        <c:axId val="98258944"/>
        <c:axId val="98260480"/>
      </c:barChart>
      <c:catAx>
        <c:axId val="982589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98260480"/>
        <c:crosses val="autoZero"/>
        <c:auto val="1"/>
        <c:lblAlgn val="ctr"/>
        <c:lblOffset val="100"/>
      </c:catAx>
      <c:valAx>
        <c:axId val="98260480"/>
        <c:scaling>
          <c:orientation val="minMax"/>
        </c:scaling>
        <c:axPos val="l"/>
        <c:majorGridlines/>
        <c:numFmt formatCode="General" sourceLinked="1"/>
        <c:tickLblPos val="nextTo"/>
        <c:crossAx val="98258944"/>
        <c:crosses val="autoZero"/>
        <c:crossBetween val="between"/>
      </c:valAx>
    </c:plotArea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2"/>
  <c:chart>
    <c:autoTitleDeleted val="1"/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>
                <c:manualLayout>
                  <c:x val="0"/>
                  <c:y val="-3.7037037037037056E-2"/>
                </c:manualLayout>
              </c:layout>
              <c:showVal val="1"/>
            </c:dLbl>
            <c:dLbl>
              <c:idx val="3"/>
              <c:layout>
                <c:manualLayout>
                  <c:x val="-2.7777777777777974E-3"/>
                  <c:y val="-9.7560655527815204E-2"/>
                </c:manualLayout>
              </c:layout>
              <c:showVal val="1"/>
            </c:dLbl>
            <c:dLbl>
              <c:idx val="4"/>
              <c:layout/>
              <c:showVal val="1"/>
            </c:dLbl>
            <c:dLbl>
              <c:idx val="5"/>
              <c:showVal val="1"/>
            </c:dLbl>
            <c:dLbl>
              <c:idx val="6"/>
              <c:layout/>
              <c:showVal val="1"/>
            </c:dLbl>
            <c:dLbl>
              <c:idx val="7"/>
              <c:layout/>
              <c:showVal val="1"/>
            </c:dLbl>
            <c:delete val="1"/>
          </c:dLbls>
          <c:cat>
            <c:strRef>
              <c:f>Sheet1!$A$78:$A$85</c:f>
              <c:strCache>
                <c:ptCount val="8"/>
                <c:pt idx="0">
                  <c:v>FY 1991</c:v>
                </c:pt>
                <c:pt idx="1">
                  <c:v>FY 1992</c:v>
                </c:pt>
                <c:pt idx="3">
                  <c:v>FY 2001</c:v>
                </c:pt>
                <c:pt idx="4">
                  <c:v>FY 2002</c:v>
                </c:pt>
                <c:pt idx="6">
                  <c:v>FY 2009</c:v>
                </c:pt>
                <c:pt idx="7">
                  <c:v>FY 2010</c:v>
                </c:pt>
              </c:strCache>
            </c:strRef>
          </c:cat>
          <c:val>
            <c:numRef>
              <c:f>Sheet1!$B$78:$B$85</c:f>
              <c:numCache>
                <c:formatCode>0%</c:formatCode>
                <c:ptCount val="8"/>
                <c:pt idx="0" formatCode="0.0%">
                  <c:v>1.2999999999999998E-2</c:v>
                </c:pt>
                <c:pt idx="1">
                  <c:v>4.0000000000000022E-2</c:v>
                </c:pt>
                <c:pt idx="3" formatCode="0.0%">
                  <c:v>-8.0000000000000227E-3</c:v>
                </c:pt>
                <c:pt idx="4" formatCode="0.0%">
                  <c:v>-3.5999999999999997E-2</c:v>
                </c:pt>
                <c:pt idx="6" formatCode="0.0%">
                  <c:v>-7.3999999999999996E-2</c:v>
                </c:pt>
                <c:pt idx="7" formatCode="0.0%">
                  <c:v>-0.10500000000000002</c:v>
                </c:pt>
              </c:numCache>
            </c:numRef>
          </c:val>
        </c:ser>
        <c:axId val="98318592"/>
        <c:axId val="98344960"/>
      </c:barChart>
      <c:catAx>
        <c:axId val="98318592"/>
        <c:scaling>
          <c:orientation val="minMax"/>
        </c:scaling>
        <c:axPos val="b"/>
        <c:majorTickMark val="none"/>
        <c:tickLblPos val="nextTo"/>
        <c:crossAx val="98344960"/>
        <c:crosses val="autoZero"/>
        <c:auto val="1"/>
        <c:lblAlgn val="ctr"/>
        <c:lblOffset val="100"/>
      </c:catAx>
      <c:valAx>
        <c:axId val="98344960"/>
        <c:scaling>
          <c:orientation val="minMax"/>
        </c:scaling>
        <c:axPos val="l"/>
        <c:majorGridlines/>
        <c:numFmt formatCode="0.0%" sourceLinked="1"/>
        <c:majorTickMark val="none"/>
        <c:tickLblPos val="nextTo"/>
        <c:crossAx val="98318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2.92397660818715E-3"/>
                  <c:y val="1.5151713990296658E-2"/>
                </c:manualLayout>
              </c:layout>
              <c:showVal val="1"/>
            </c:dLbl>
            <c:dLbl>
              <c:idx val="1"/>
              <c:layout>
                <c:manualLayout>
                  <c:x val="-1.4619883040935717E-3"/>
                  <c:y val="1.0101606617354651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1.0101606617354651E-2"/>
                </c:manualLayout>
              </c:layout>
              <c:showVal val="1"/>
            </c:dLbl>
            <c:dLbl>
              <c:idx val="4"/>
              <c:layout>
                <c:manualLayout>
                  <c:x val="-2.92397660818715E-3"/>
                  <c:y val="9.8045005403736823E-3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1.5151713990296658E-2"/>
                </c:manualLayout>
              </c:layout>
              <c:showVal val="1"/>
            </c:dLbl>
            <c:dLbl>
              <c:idx val="7"/>
              <c:layout>
                <c:manualLayout>
                  <c:x val="-4.3859649122807015E-3"/>
                  <c:y val="1.537459471977773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strRef>
              <c:f>Sheet1!$B$2:$J$2</c:f>
              <c:strCache>
                <c:ptCount val="9"/>
                <c:pt idx="0">
                  <c:v>TOTAL</c:v>
                </c:pt>
                <c:pt idx="1">
                  <c:v>General</c:v>
                </c:pt>
                <c:pt idx="2">
                  <c:v>Utilities</c:v>
                </c:pt>
                <c:pt idx="3">
                  <c:v>Gas</c:v>
                </c:pt>
                <c:pt idx="4">
                  <c:v>Vehicles</c:v>
                </c:pt>
                <c:pt idx="5">
                  <c:v>Hospitality</c:v>
                </c:pt>
                <c:pt idx="6">
                  <c:v>Home Impr</c:v>
                </c:pt>
                <c:pt idx="7">
                  <c:v>Apparel</c:v>
                </c:pt>
                <c:pt idx="8">
                  <c:v>Appliance/Electronics</c:v>
                </c:pt>
              </c:strCache>
            </c:strRef>
          </c:cat>
          <c:val>
            <c:numRef>
              <c:f>Sheet1!$B$3:$J$3</c:f>
              <c:numCache>
                <c:formatCode>0%</c:formatCode>
                <c:ptCount val="9"/>
                <c:pt idx="0">
                  <c:v>-9.0000000000000066E-2</c:v>
                </c:pt>
                <c:pt idx="1">
                  <c:v>-4.0000000000000022E-2</c:v>
                </c:pt>
                <c:pt idx="2">
                  <c:v>-4.0000000000000022E-2</c:v>
                </c:pt>
                <c:pt idx="3">
                  <c:v>-0.25</c:v>
                </c:pt>
                <c:pt idx="4">
                  <c:v>-9.0000000000000066E-2</c:v>
                </c:pt>
                <c:pt idx="5">
                  <c:v>-9.0000000000000066E-2</c:v>
                </c:pt>
                <c:pt idx="6">
                  <c:v>-0.1</c:v>
                </c:pt>
                <c:pt idx="7">
                  <c:v>-4.0000000000000022E-2</c:v>
                </c:pt>
                <c:pt idx="8">
                  <c:v>-0.11000000000000001</c:v>
                </c:pt>
              </c:numCache>
            </c:numRef>
          </c:val>
        </c:ser>
        <c:axId val="98913280"/>
        <c:axId val="98939648"/>
      </c:barChart>
      <c:catAx>
        <c:axId val="98913280"/>
        <c:scaling>
          <c:orientation val="minMax"/>
        </c:scaling>
        <c:axPos val="b"/>
        <c:tickLblPos val="nextTo"/>
        <c:txPr>
          <a:bodyPr/>
          <a:lstStyle/>
          <a:p>
            <a:pPr>
              <a:defRPr sz="1300" b="1"/>
            </a:pPr>
            <a:endParaRPr lang="en-US"/>
          </a:p>
        </c:txPr>
        <c:crossAx val="98939648"/>
        <c:crosses val="autoZero"/>
        <c:auto val="1"/>
        <c:lblAlgn val="ctr"/>
        <c:lblOffset val="100"/>
      </c:catAx>
      <c:valAx>
        <c:axId val="98939648"/>
        <c:scaling>
          <c:orientation val="minMax"/>
        </c:scaling>
        <c:axPos val="l"/>
        <c:majorGridlines/>
        <c:numFmt formatCode="0%" sourceLinked="1"/>
        <c:tickLblPos val="nextTo"/>
        <c:crossAx val="98913280"/>
        <c:crosses val="autoZero"/>
        <c:crossBetween val="between"/>
      </c:valAx>
    </c:plotArea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2377758335763579E-2"/>
          <c:y val="4.5184196158916924E-2"/>
          <c:w val="0.79631671041119867"/>
          <c:h val="0.93769193429111675"/>
        </c:manualLayout>
      </c:layout>
      <c:barChart>
        <c:barDir val="col"/>
        <c:grouping val="clustered"/>
        <c:ser>
          <c:idx val="0"/>
          <c:order val="0"/>
          <c:tx>
            <c:strRef>
              <c:f>Sheet1!$A$19</c:f>
              <c:strCache>
                <c:ptCount val="1"/>
                <c:pt idx="0">
                  <c:v>Dec-08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val>
            <c:numRef>
              <c:f>Sheet1!$B$19</c:f>
              <c:numCache>
                <c:formatCode>#,##0_);\(#,##0\)</c:formatCode>
                <c:ptCount val="1"/>
                <c:pt idx="0">
                  <c:v>28143.1</c:v>
                </c:pt>
              </c:numCache>
            </c:numRef>
          </c:val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Apr-09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val>
            <c:numRef>
              <c:f>Sheet1!$B$20</c:f>
              <c:numCache>
                <c:formatCode>#,##0_);\(#,##0\)</c:formatCode>
                <c:ptCount val="1"/>
                <c:pt idx="0">
                  <c:v>27451.5</c:v>
                </c:pt>
              </c:numCache>
            </c:numRef>
          </c:val>
        </c:ser>
        <c:ser>
          <c:idx val="2"/>
          <c:order val="2"/>
          <c:tx>
            <c:strRef>
              <c:f>Sheet1!$A$21</c:f>
              <c:strCache>
                <c:ptCount val="1"/>
                <c:pt idx="0">
                  <c:v>May-09</c:v>
                </c:pt>
              </c:strCache>
            </c:strRef>
          </c:tx>
          <c:dLbls>
            <c:dLbl>
              <c:idx val="0"/>
              <c:layout>
                <c:manualLayout>
                  <c:x val="-3.0864197530864404E-3"/>
                  <c:y val="-3.9284457252522831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val>
            <c:numRef>
              <c:f>Sheet1!$B$21</c:f>
              <c:numCache>
                <c:formatCode>#,##0_);\(#,##0\)</c:formatCode>
                <c:ptCount val="1"/>
                <c:pt idx="0">
                  <c:v>26747.9</c:v>
                </c:pt>
              </c:numCache>
            </c:numRef>
          </c:val>
        </c:ser>
        <c:ser>
          <c:idx val="3"/>
          <c:order val="3"/>
          <c:tx>
            <c:strRef>
              <c:f>Sheet1!$A$22</c:f>
              <c:strCache>
                <c:ptCount val="1"/>
                <c:pt idx="0">
                  <c:v>Dec-09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Val val="1"/>
          </c:dLbls>
          <c:val>
            <c:numRef>
              <c:f>Sheet1!$B$22</c:f>
              <c:numCache>
                <c:formatCode>#,##0_);\(#,##0\)</c:formatCode>
                <c:ptCount val="1"/>
                <c:pt idx="0">
                  <c:v>24912.6</c:v>
                </c:pt>
              </c:numCache>
            </c:numRef>
          </c:val>
        </c:ser>
        <c:axId val="98451840"/>
        <c:axId val="98453376"/>
      </c:barChart>
      <c:catAx>
        <c:axId val="98451840"/>
        <c:scaling>
          <c:orientation val="minMax"/>
        </c:scaling>
        <c:delete val="1"/>
        <c:axPos val="b"/>
        <c:numFmt formatCode="mmm\-yy" sourceLinked="1"/>
        <c:tickLblPos val="none"/>
        <c:crossAx val="98453376"/>
        <c:crosses val="autoZero"/>
        <c:auto val="1"/>
        <c:lblAlgn val="ctr"/>
        <c:lblOffset val="100"/>
      </c:catAx>
      <c:valAx>
        <c:axId val="98453376"/>
        <c:scaling>
          <c:orientation val="minMax"/>
        </c:scaling>
        <c:axPos val="l"/>
        <c:majorGridlines/>
        <c:numFmt formatCode="#,##0_);\(#,##0\)" sourceLinked="1"/>
        <c:tickLblPos val="nextTo"/>
        <c:crossAx val="984518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718309516865951"/>
          <c:y val="5.0508587896100784E-2"/>
          <c:w val="0.70711516963157384"/>
          <c:h val="6.4311396270804691E-2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Total State Reserves</a:t>
            </a:r>
            <a:endParaRPr lang="en-US" sz="1200"/>
          </a:p>
          <a:p>
            <a:pPr>
              <a:defRPr/>
            </a:pPr>
            <a:r>
              <a:rPr lang="en-US" sz="1200" i="1"/>
              <a:t>in millions</a:t>
            </a:r>
            <a:endParaRPr lang="en-US" i="1"/>
          </a:p>
        </c:rich>
      </c:tx>
      <c:layout/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2848306925057837"/>
          <c:y val="0.14468085106382977"/>
          <c:w val="0.65170327896980396"/>
          <c:h val="0.8"/>
        </c:manualLayout>
      </c:layout>
      <c:lineChart>
        <c:grouping val="standard"/>
        <c:ser>
          <c:idx val="1"/>
          <c:order val="0"/>
          <c:tx>
            <c:strRef>
              <c:f>Graph!$D$1</c:f>
              <c:strCache>
                <c:ptCount val="1"/>
                <c:pt idx="0">
                  <c:v>Before Actions</c:v>
                </c:pt>
              </c:strCache>
            </c:strRef>
          </c:tx>
          <c:dLbls>
            <c:dLbl>
              <c:idx val="0"/>
              <c:layout>
                <c:manualLayout>
                  <c:x val="-5.1486906347092812E-2"/>
                  <c:y val="4.2552968113028423E-2"/>
                </c:manualLayout>
              </c:layout>
              <c:showVal val="1"/>
            </c:dLbl>
            <c:dLbl>
              <c:idx val="1"/>
              <c:layout>
                <c:manualLayout>
                  <c:x val="-1.4447884416924664E-2"/>
                  <c:y val="4.2553191489361722E-2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numRef>
              <c:f>Graph!$A$2:$A$5</c:f>
              <c:numCache>
                <c:formatCode>m/d/yy;@</c:formatCode>
                <c:ptCount val="4"/>
                <c:pt idx="0">
                  <c:v>39994</c:v>
                </c:pt>
                <c:pt idx="1">
                  <c:v>40238</c:v>
                </c:pt>
                <c:pt idx="2">
                  <c:v>40359</c:v>
                </c:pt>
                <c:pt idx="3">
                  <c:v>40724</c:v>
                </c:pt>
              </c:numCache>
            </c:numRef>
          </c:cat>
          <c:val>
            <c:numRef>
              <c:f>Graph!$D$2:$D$5</c:f>
              <c:numCache>
                <c:formatCode>"$"#,##0_);\("$"#,##0\)</c:formatCode>
                <c:ptCount val="4"/>
                <c:pt idx="0">
                  <c:v>1329.4</c:v>
                </c:pt>
                <c:pt idx="1">
                  <c:v>379.2999999999991</c:v>
                </c:pt>
                <c:pt idx="2">
                  <c:v>211.00000000000003</c:v>
                </c:pt>
                <c:pt idx="3">
                  <c:v>-909</c:v>
                </c:pt>
              </c:numCache>
            </c:numRef>
          </c:val>
        </c:ser>
        <c:marker val="1"/>
        <c:axId val="98972416"/>
        <c:axId val="98973952"/>
      </c:lineChart>
      <c:catAx>
        <c:axId val="98972416"/>
        <c:scaling>
          <c:orientation val="minMax"/>
        </c:scaling>
        <c:axPos val="b"/>
        <c:numFmt formatCode="m/d/yy;@" sourceLinked="1"/>
        <c:tickLblPos val="nextTo"/>
        <c:crossAx val="98973952"/>
        <c:crosses val="autoZero"/>
        <c:lblAlgn val="ctr"/>
        <c:lblOffset val="100"/>
      </c:catAx>
      <c:valAx>
        <c:axId val="98973952"/>
        <c:scaling>
          <c:orientation val="minMax"/>
        </c:scaling>
        <c:axPos val="l"/>
        <c:majorGridlines/>
        <c:numFmt formatCode="&quot;$&quot;#,##0_);\(&quot;$&quot;#,##0\)" sourceLinked="1"/>
        <c:tickLblPos val="nextTo"/>
        <c:crossAx val="98972416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showVal val="1"/>
            <c:showLeaderLines val="1"/>
          </c:dLbls>
          <c:cat>
            <c:strRef>
              <c:f>'top 10 expenses'!$F$17:$F$23</c:f>
              <c:strCache>
                <c:ptCount val="7"/>
                <c:pt idx="0">
                  <c:v>K-12 </c:v>
                </c:pt>
                <c:pt idx="1">
                  <c:v>Higher education</c:v>
                </c:pt>
                <c:pt idx="2">
                  <c:v>Medicaid</c:v>
                </c:pt>
                <c:pt idx="3">
                  <c:v>Teacher Pensions</c:v>
                </c:pt>
                <c:pt idx="4">
                  <c:v>Corrections</c:v>
                </c:pt>
                <c:pt idx="5">
                  <c:v>Child Welfare</c:v>
                </c:pt>
                <c:pt idx="6">
                  <c:v>Other</c:v>
                </c:pt>
              </c:strCache>
            </c:strRef>
          </c:cat>
          <c:val>
            <c:numRef>
              <c:f>'top 10 expenses'!$G$17:$G$23</c:f>
              <c:numCache>
                <c:formatCode>0%</c:formatCode>
                <c:ptCount val="7"/>
                <c:pt idx="0">
                  <c:v>0.47535905378766913</c:v>
                </c:pt>
                <c:pt idx="1">
                  <c:v>0.12735849056603973</c:v>
                </c:pt>
                <c:pt idx="2">
                  <c:v>0.12820332300760348</c:v>
                </c:pt>
                <c:pt idx="3">
                  <c:v>4.7662630245002537E-2</c:v>
                </c:pt>
                <c:pt idx="4">
                  <c:v>4.7803435651929134E-2</c:v>
                </c:pt>
                <c:pt idx="5">
                  <c:v>3.1329203041396789E-2</c:v>
                </c:pt>
                <c:pt idx="6">
                  <c:v>0.14228386370036641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state </a:t>
            </a:r>
            <a:r>
              <a:rPr lang="en-US" dirty="0" smtClean="0"/>
              <a:t>appropriations 1976 - 2011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Sheet1!$A$4</c:f>
              <c:strCache>
                <c:ptCount val="1"/>
                <c:pt idx="0">
                  <c:v>state appropriations</c:v>
                </c:pt>
              </c:strCache>
            </c:strRef>
          </c:tx>
          <c:marker>
            <c:symbol val="none"/>
          </c:marker>
          <c:cat>
            <c:strRef>
              <c:f>Sheet1!$B$3:$AK$3</c:f>
              <c:strCache>
                <c:ptCount val="36"/>
                <c:pt idx="0">
                  <c:v>1975-76 </c:v>
                </c:pt>
                <c:pt idx="1">
                  <c:v>1976-77 </c:v>
                </c:pt>
                <c:pt idx="2">
                  <c:v>1977-78 </c:v>
                </c:pt>
                <c:pt idx="3">
                  <c:v>1978-79 </c:v>
                </c:pt>
                <c:pt idx="4">
                  <c:v>1979-80 </c:v>
                </c:pt>
                <c:pt idx="5">
                  <c:v>1980-81 </c:v>
                </c:pt>
                <c:pt idx="6">
                  <c:v>1981-82 </c:v>
                </c:pt>
                <c:pt idx="7">
                  <c:v>1982-83 </c:v>
                </c:pt>
                <c:pt idx="8">
                  <c:v>1983-84 </c:v>
                </c:pt>
                <c:pt idx="9">
                  <c:v>1984-85 </c:v>
                </c:pt>
                <c:pt idx="10">
                  <c:v>1985-86 </c:v>
                </c:pt>
                <c:pt idx="11">
                  <c:v>1986-87 </c:v>
                </c:pt>
                <c:pt idx="12">
                  <c:v>1987-88 </c:v>
                </c:pt>
                <c:pt idx="13">
                  <c:v>1988-89 </c:v>
                </c:pt>
                <c:pt idx="14">
                  <c:v>1989-90 </c:v>
                </c:pt>
                <c:pt idx="15">
                  <c:v>1990-91 </c:v>
                </c:pt>
                <c:pt idx="16">
                  <c:v>1991-92 </c:v>
                </c:pt>
                <c:pt idx="17">
                  <c:v>1992-93 </c:v>
                </c:pt>
                <c:pt idx="18">
                  <c:v>1993-94 </c:v>
                </c:pt>
                <c:pt idx="19">
                  <c:v>1994-95 </c:v>
                </c:pt>
                <c:pt idx="20">
                  <c:v>1995-96 </c:v>
                </c:pt>
                <c:pt idx="21">
                  <c:v>1996-97 </c:v>
                </c:pt>
                <c:pt idx="22">
                  <c:v>1997-98</c:v>
                </c:pt>
                <c:pt idx="23">
                  <c:v>1998-99</c:v>
                </c:pt>
                <c:pt idx="24">
                  <c:v>1999-00</c:v>
                </c:pt>
                <c:pt idx="25">
                  <c:v>2000-01</c:v>
                </c:pt>
                <c:pt idx="26">
                  <c:v>2001-02</c:v>
                </c:pt>
                <c:pt idx="27">
                  <c:v>2002-03</c:v>
                </c:pt>
                <c:pt idx="28">
                  <c:v>2003-04</c:v>
                </c:pt>
                <c:pt idx="29">
                  <c:v>2004-05</c:v>
                </c:pt>
                <c:pt idx="30">
                  <c:v>2005-06</c:v>
                </c:pt>
                <c:pt idx="31">
                  <c:v>2006-07</c:v>
                </c:pt>
                <c:pt idx="32">
                  <c:v>2007-08</c:v>
                </c:pt>
                <c:pt idx="33">
                  <c:v>2008-09</c:v>
                </c:pt>
                <c:pt idx="34">
                  <c:v>2009-10</c:v>
                </c:pt>
                <c:pt idx="35">
                  <c:v>2010-11</c:v>
                </c:pt>
              </c:strCache>
            </c:strRef>
          </c:cat>
          <c:val>
            <c:numRef>
              <c:f>Sheet1!$B$4:$AK$4</c:f>
              <c:numCache>
                <c:formatCode>_("$"* #,##0_);_("$"* \(#,##0\);_("$"* "-"??_);_(@_)</c:formatCode>
                <c:ptCount val="36"/>
                <c:pt idx="0">
                  <c:v>244342622</c:v>
                </c:pt>
                <c:pt idx="1">
                  <c:v>267486295</c:v>
                </c:pt>
                <c:pt idx="2">
                  <c:v>280977245</c:v>
                </c:pt>
                <c:pt idx="3">
                  <c:v>308344712</c:v>
                </c:pt>
                <c:pt idx="4">
                  <c:v>335371860</c:v>
                </c:pt>
                <c:pt idx="5">
                  <c:v>376961157</c:v>
                </c:pt>
                <c:pt idx="6">
                  <c:v>392655183</c:v>
                </c:pt>
                <c:pt idx="7">
                  <c:v>393372638</c:v>
                </c:pt>
                <c:pt idx="8">
                  <c:v>459955413</c:v>
                </c:pt>
                <c:pt idx="9">
                  <c:v>496962733</c:v>
                </c:pt>
                <c:pt idx="10">
                  <c:v>549251165</c:v>
                </c:pt>
                <c:pt idx="11">
                  <c:v>596273469</c:v>
                </c:pt>
                <c:pt idx="12">
                  <c:v>631033688</c:v>
                </c:pt>
                <c:pt idx="13">
                  <c:v>672705116</c:v>
                </c:pt>
                <c:pt idx="14">
                  <c:v>743181436</c:v>
                </c:pt>
                <c:pt idx="15">
                  <c:v>794513142</c:v>
                </c:pt>
                <c:pt idx="16">
                  <c:v>815471315</c:v>
                </c:pt>
                <c:pt idx="17">
                  <c:v>807093931</c:v>
                </c:pt>
                <c:pt idx="18">
                  <c:v>823849796</c:v>
                </c:pt>
                <c:pt idx="19">
                  <c:v>824586457</c:v>
                </c:pt>
                <c:pt idx="20">
                  <c:v>859190995</c:v>
                </c:pt>
                <c:pt idx="21">
                  <c:v>902050614</c:v>
                </c:pt>
                <c:pt idx="22">
                  <c:v>935285496</c:v>
                </c:pt>
                <c:pt idx="23">
                  <c:v>969489151</c:v>
                </c:pt>
                <c:pt idx="24">
                  <c:v>1025421585</c:v>
                </c:pt>
                <c:pt idx="25">
                  <c:v>1063860296</c:v>
                </c:pt>
                <c:pt idx="26">
                  <c:v>1091999062.55</c:v>
                </c:pt>
                <c:pt idx="27">
                  <c:v>1112254898</c:v>
                </c:pt>
                <c:pt idx="28">
                  <c:v>1138601542.3231106</c:v>
                </c:pt>
                <c:pt idx="29">
                  <c:v>1176072585.5686817</c:v>
                </c:pt>
                <c:pt idx="30">
                  <c:v>1179247136</c:v>
                </c:pt>
                <c:pt idx="31">
                  <c:v>1185265774</c:v>
                </c:pt>
                <c:pt idx="32">
                  <c:v>1226878210</c:v>
                </c:pt>
                <c:pt idx="33">
                  <c:v>1282212100</c:v>
                </c:pt>
                <c:pt idx="34">
                  <c:v>1232147725</c:v>
                </c:pt>
                <c:pt idx="35">
                  <c:v>1228799413</c:v>
                </c:pt>
              </c:numCache>
            </c:numRef>
          </c:val>
        </c:ser>
        <c:marker val="1"/>
        <c:axId val="95475968"/>
        <c:axId val="95494912"/>
      </c:lineChart>
      <c:catAx>
        <c:axId val="95475968"/>
        <c:scaling>
          <c:orientation val="minMax"/>
        </c:scaling>
        <c:axPos val="b"/>
        <c:tickLblPos val="nextTo"/>
        <c:crossAx val="95494912"/>
        <c:crosses val="autoZero"/>
        <c:auto val="1"/>
        <c:lblAlgn val="ctr"/>
        <c:lblOffset val="100"/>
      </c:catAx>
      <c:valAx>
        <c:axId val="95494912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95475968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'total approps'!$B$3</c:f>
              <c:strCache>
                <c:ptCount val="1"/>
                <c:pt idx="0">
                  <c:v>Total HE Appropriations</c:v>
                </c:pt>
              </c:strCache>
            </c:strRef>
          </c:tx>
          <c:marker>
            <c:symbol val="none"/>
          </c:marker>
          <c:cat>
            <c:strRef>
              <c:f>'total approps'!$C$2:$N$2</c:f>
              <c:strCache>
                <c:ptCount val="12"/>
                <c:pt idx="0">
                  <c:v>FY 2000</c:v>
                </c:pt>
                <c:pt idx="1">
                  <c:v>FY 2001</c:v>
                </c:pt>
                <c:pt idx="2">
                  <c:v>FY 2002</c:v>
                </c:pt>
                <c:pt idx="3">
                  <c:v>FY 2003</c:v>
                </c:pt>
                <c:pt idx="4">
                  <c:v>FY 2004</c:v>
                </c:pt>
                <c:pt idx="5">
                  <c:v>FY 2005</c:v>
                </c:pt>
                <c:pt idx="6">
                  <c:v>FY 2006</c:v>
                </c:pt>
                <c:pt idx="7">
                  <c:v>FY 2007</c:v>
                </c:pt>
                <c:pt idx="8">
                  <c:v>FY 2008</c:v>
                </c:pt>
                <c:pt idx="9">
                  <c:v>FY 2009</c:v>
                </c:pt>
                <c:pt idx="10">
                  <c:v>FY 2010</c:v>
                </c:pt>
                <c:pt idx="11">
                  <c:v>FY 2011</c:v>
                </c:pt>
              </c:strCache>
            </c:strRef>
          </c:cat>
          <c:val>
            <c:numRef>
              <c:f>'total approps'!$C$3:$N$3</c:f>
              <c:numCache>
                <c:formatCode>"$"#,##0</c:formatCode>
                <c:ptCount val="12"/>
                <c:pt idx="0">
                  <c:v>1369284753.6650002</c:v>
                </c:pt>
                <c:pt idx="1">
                  <c:v>1433300058.8780084</c:v>
                </c:pt>
                <c:pt idx="2">
                  <c:v>1472548152.2749996</c:v>
                </c:pt>
                <c:pt idx="3">
                  <c:v>1503755717.5111499</c:v>
                </c:pt>
                <c:pt idx="4">
                  <c:v>1487193324.4331124</c:v>
                </c:pt>
                <c:pt idx="5">
                  <c:v>1540516156.6786816</c:v>
                </c:pt>
                <c:pt idx="6">
                  <c:v>1569114306.77</c:v>
                </c:pt>
                <c:pt idx="7">
                  <c:v>1613903415.77</c:v>
                </c:pt>
                <c:pt idx="8">
                  <c:v>1716556307.181314</c:v>
                </c:pt>
                <c:pt idx="9">
                  <c:v>1806187048.7082348</c:v>
                </c:pt>
                <c:pt idx="10">
                  <c:v>1731532814.1340988</c:v>
                </c:pt>
                <c:pt idx="11">
                  <c:v>1744466450.0934291</c:v>
                </c:pt>
              </c:numCache>
            </c:numRef>
          </c:val>
        </c:ser>
        <c:ser>
          <c:idx val="1"/>
          <c:order val="1"/>
          <c:tx>
            <c:strRef>
              <c:f>'total approps'!$B$4</c:f>
              <c:strCache>
                <c:ptCount val="1"/>
                <c:pt idx="0">
                  <c:v>Campus Operating Appropriations</c:v>
                </c:pt>
              </c:strCache>
            </c:strRef>
          </c:tx>
          <c:marker>
            <c:symbol val="none"/>
          </c:marker>
          <c:cat>
            <c:strRef>
              <c:f>'total approps'!$C$2:$N$2</c:f>
              <c:strCache>
                <c:ptCount val="12"/>
                <c:pt idx="0">
                  <c:v>FY 2000</c:v>
                </c:pt>
                <c:pt idx="1">
                  <c:v>FY 2001</c:v>
                </c:pt>
                <c:pt idx="2">
                  <c:v>FY 2002</c:v>
                </c:pt>
                <c:pt idx="3">
                  <c:v>FY 2003</c:v>
                </c:pt>
                <c:pt idx="4">
                  <c:v>FY 2004</c:v>
                </c:pt>
                <c:pt idx="5">
                  <c:v>FY 2005</c:v>
                </c:pt>
                <c:pt idx="6">
                  <c:v>FY 2006</c:v>
                </c:pt>
                <c:pt idx="7">
                  <c:v>FY 2007</c:v>
                </c:pt>
                <c:pt idx="8">
                  <c:v>FY 2008</c:v>
                </c:pt>
                <c:pt idx="9">
                  <c:v>FY 2009</c:v>
                </c:pt>
                <c:pt idx="10">
                  <c:v>FY 2010</c:v>
                </c:pt>
                <c:pt idx="11">
                  <c:v>FY 2011</c:v>
                </c:pt>
              </c:strCache>
            </c:strRef>
          </c:cat>
          <c:val>
            <c:numRef>
              <c:f>'total approps'!$C$4:$N$4</c:f>
              <c:numCache>
                <c:formatCode>"$"#,##0</c:formatCode>
                <c:ptCount val="12"/>
                <c:pt idx="0">
                  <c:v>1025421583.7900004</c:v>
                </c:pt>
                <c:pt idx="1">
                  <c:v>1063860295.9614083</c:v>
                </c:pt>
                <c:pt idx="2">
                  <c:v>1091999062.55</c:v>
                </c:pt>
                <c:pt idx="3">
                  <c:v>1117743615.8965986</c:v>
                </c:pt>
                <c:pt idx="4">
                  <c:v>1138601542.3231115</c:v>
                </c:pt>
                <c:pt idx="5">
                  <c:v>1176072585.5686817</c:v>
                </c:pt>
                <c:pt idx="6">
                  <c:v>1179247135</c:v>
                </c:pt>
                <c:pt idx="7">
                  <c:v>1185265774</c:v>
                </c:pt>
                <c:pt idx="8">
                  <c:v>1226878210.2848146</c:v>
                </c:pt>
                <c:pt idx="9">
                  <c:v>1282212100.6850398</c:v>
                </c:pt>
                <c:pt idx="10">
                  <c:v>1232147725.1340988</c:v>
                </c:pt>
                <c:pt idx="11">
                  <c:v>1228799411.688206</c:v>
                </c:pt>
              </c:numCache>
            </c:numRef>
          </c:val>
        </c:ser>
        <c:marker val="1"/>
        <c:axId val="95627520"/>
        <c:axId val="95637504"/>
      </c:lineChart>
      <c:catAx>
        <c:axId val="95627520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1400"/>
            </a:pPr>
            <a:endParaRPr lang="en-US"/>
          </a:p>
        </c:txPr>
        <c:crossAx val="95637504"/>
        <c:crosses val="autoZero"/>
        <c:auto val="1"/>
        <c:lblAlgn val="ctr"/>
        <c:lblOffset val="100"/>
      </c:catAx>
      <c:valAx>
        <c:axId val="95637504"/>
        <c:scaling>
          <c:orientation val="minMax"/>
          <c:min val="800000000"/>
        </c:scaling>
        <c:axPos val="l"/>
        <c:majorGridlines/>
        <c:numFmt formatCode="&quot;$&quot;#,##0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56275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7537340818508798"/>
          <c:y val="6.3980127484064495E-2"/>
          <c:w val="0.81382412267911053"/>
          <c:h val="7.3426446694163233E-2"/>
        </c:manualLayout>
      </c:layout>
      <c:overlay val="1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Sheet3!$C$3</c:f>
              <c:strCache>
                <c:ptCount val="1"/>
                <c:pt idx="0">
                  <c:v>FY 2004</c:v>
                </c:pt>
              </c:strCache>
            </c:strRef>
          </c:tx>
          <c:cat>
            <c:strRef>
              <c:f>Sheet3!$B$4:$B$54</c:f>
              <c:strCache>
                <c:ptCount val="51"/>
                <c:pt idx="0">
                  <c:v>Wyoming</c:v>
                </c:pt>
                <c:pt idx="1">
                  <c:v>Alaska</c:v>
                </c:pt>
                <c:pt idx="2">
                  <c:v>Hawaii</c:v>
                </c:pt>
                <c:pt idx="3">
                  <c:v>Idaho</c:v>
                </c:pt>
                <c:pt idx="4">
                  <c:v>North Carolina</c:v>
                </c:pt>
                <c:pt idx="5">
                  <c:v>Oklahoma</c:v>
                </c:pt>
                <c:pt idx="6">
                  <c:v>Nevada</c:v>
                </c:pt>
                <c:pt idx="7">
                  <c:v>Georgia</c:v>
                </c:pt>
                <c:pt idx="8">
                  <c:v>New Mexico</c:v>
                </c:pt>
                <c:pt idx="9">
                  <c:v>Connecticut</c:v>
                </c:pt>
                <c:pt idx="10">
                  <c:v>New York</c:v>
                </c:pt>
                <c:pt idx="11">
                  <c:v>Texas</c:v>
                </c:pt>
                <c:pt idx="12">
                  <c:v>Alabama</c:v>
                </c:pt>
                <c:pt idx="13">
                  <c:v>Maryland</c:v>
                </c:pt>
                <c:pt idx="14">
                  <c:v>Louisiana</c:v>
                </c:pt>
                <c:pt idx="15">
                  <c:v>Kentucky</c:v>
                </c:pt>
                <c:pt idx="16">
                  <c:v>Arkansas</c:v>
                </c:pt>
                <c:pt idx="17">
                  <c:v>Tennessee</c:v>
                </c:pt>
                <c:pt idx="18">
                  <c:v>Illinois</c:v>
                </c:pt>
                <c:pt idx="19">
                  <c:v>New Jersey</c:v>
                </c:pt>
                <c:pt idx="20">
                  <c:v>Mississippi</c:v>
                </c:pt>
                <c:pt idx="21">
                  <c:v>Arizona</c:v>
                </c:pt>
                <c:pt idx="22">
                  <c:v>Nebraska</c:v>
                </c:pt>
                <c:pt idx="23">
                  <c:v>US</c:v>
                </c:pt>
                <c:pt idx="24">
                  <c:v>California</c:v>
                </c:pt>
                <c:pt idx="25">
                  <c:v>Maine</c:v>
                </c:pt>
                <c:pt idx="26">
                  <c:v>Florida</c:v>
                </c:pt>
                <c:pt idx="27">
                  <c:v>Wisconsin</c:v>
                </c:pt>
                <c:pt idx="28">
                  <c:v>Washington</c:v>
                </c:pt>
                <c:pt idx="29">
                  <c:v>West Virginia</c:v>
                </c:pt>
                <c:pt idx="30">
                  <c:v>Utah</c:v>
                </c:pt>
                <c:pt idx="31">
                  <c:v>Minnesota</c:v>
                </c:pt>
                <c:pt idx="32">
                  <c:v>Missouri</c:v>
                </c:pt>
                <c:pt idx="33">
                  <c:v>Iowa</c:v>
                </c:pt>
                <c:pt idx="34">
                  <c:v>Virginia</c:v>
                </c:pt>
                <c:pt idx="35">
                  <c:v>South Carolina</c:v>
                </c:pt>
                <c:pt idx="36">
                  <c:v>Delaware</c:v>
                </c:pt>
                <c:pt idx="37">
                  <c:v>Kansas</c:v>
                </c:pt>
                <c:pt idx="38">
                  <c:v>Massachusetts</c:v>
                </c:pt>
                <c:pt idx="39">
                  <c:v>Pennsylvania</c:v>
                </c:pt>
                <c:pt idx="40">
                  <c:v>North Dakota</c:v>
                </c:pt>
                <c:pt idx="41">
                  <c:v>Michigan</c:v>
                </c:pt>
                <c:pt idx="42">
                  <c:v>Oregon</c:v>
                </c:pt>
                <c:pt idx="43">
                  <c:v>Ohio</c:v>
                </c:pt>
                <c:pt idx="44">
                  <c:v>Rhode Island</c:v>
                </c:pt>
                <c:pt idx="45">
                  <c:v>Indiana</c:v>
                </c:pt>
                <c:pt idx="46">
                  <c:v>Montana</c:v>
                </c:pt>
                <c:pt idx="47">
                  <c:v>Colorado</c:v>
                </c:pt>
                <c:pt idx="48">
                  <c:v>South Dakota</c:v>
                </c:pt>
                <c:pt idx="49">
                  <c:v>New Hampshire</c:v>
                </c:pt>
                <c:pt idx="50">
                  <c:v>Vermont</c:v>
                </c:pt>
              </c:strCache>
            </c:strRef>
          </c:cat>
          <c:val>
            <c:numRef>
              <c:f>Sheet3!$C$4:$C$54</c:f>
            </c:numRef>
          </c:val>
        </c:ser>
        <c:ser>
          <c:idx val="1"/>
          <c:order val="1"/>
          <c:tx>
            <c:strRef>
              <c:f>Sheet3!$D$3</c:f>
              <c:strCache>
                <c:ptCount val="1"/>
                <c:pt idx="0">
                  <c:v>FY 2008</c:v>
                </c:pt>
              </c:strCache>
            </c:strRef>
          </c:tx>
          <c:cat>
            <c:strRef>
              <c:f>Sheet3!$B$4:$B$54</c:f>
              <c:strCache>
                <c:ptCount val="51"/>
                <c:pt idx="0">
                  <c:v>Wyoming</c:v>
                </c:pt>
                <c:pt idx="1">
                  <c:v>Alaska</c:v>
                </c:pt>
                <c:pt idx="2">
                  <c:v>Hawaii</c:v>
                </c:pt>
                <c:pt idx="3">
                  <c:v>Idaho</c:v>
                </c:pt>
                <c:pt idx="4">
                  <c:v>North Carolina</c:v>
                </c:pt>
                <c:pt idx="5">
                  <c:v>Oklahoma</c:v>
                </c:pt>
                <c:pt idx="6">
                  <c:v>Nevada</c:v>
                </c:pt>
                <c:pt idx="7">
                  <c:v>Georgia</c:v>
                </c:pt>
                <c:pt idx="8">
                  <c:v>New Mexico</c:v>
                </c:pt>
                <c:pt idx="9">
                  <c:v>Connecticut</c:v>
                </c:pt>
                <c:pt idx="10">
                  <c:v>New York</c:v>
                </c:pt>
                <c:pt idx="11">
                  <c:v>Texas</c:v>
                </c:pt>
                <c:pt idx="12">
                  <c:v>Alabama</c:v>
                </c:pt>
                <c:pt idx="13">
                  <c:v>Maryland</c:v>
                </c:pt>
                <c:pt idx="14">
                  <c:v>Louisiana</c:v>
                </c:pt>
                <c:pt idx="15">
                  <c:v>Kentucky</c:v>
                </c:pt>
                <c:pt idx="16">
                  <c:v>Arkansas</c:v>
                </c:pt>
                <c:pt idx="17">
                  <c:v>Tennessee</c:v>
                </c:pt>
                <c:pt idx="18">
                  <c:v>Illinois</c:v>
                </c:pt>
                <c:pt idx="19">
                  <c:v>New Jersey</c:v>
                </c:pt>
                <c:pt idx="20">
                  <c:v>Mississippi</c:v>
                </c:pt>
                <c:pt idx="21">
                  <c:v>Arizona</c:v>
                </c:pt>
                <c:pt idx="22">
                  <c:v>Nebraska</c:v>
                </c:pt>
                <c:pt idx="23">
                  <c:v>US</c:v>
                </c:pt>
                <c:pt idx="24">
                  <c:v>California</c:v>
                </c:pt>
                <c:pt idx="25">
                  <c:v>Maine</c:v>
                </c:pt>
                <c:pt idx="26">
                  <c:v>Florida</c:v>
                </c:pt>
                <c:pt idx="27">
                  <c:v>Wisconsin</c:v>
                </c:pt>
                <c:pt idx="28">
                  <c:v>Washington</c:v>
                </c:pt>
                <c:pt idx="29">
                  <c:v>West Virginia</c:v>
                </c:pt>
                <c:pt idx="30">
                  <c:v>Utah</c:v>
                </c:pt>
                <c:pt idx="31">
                  <c:v>Minnesota</c:v>
                </c:pt>
                <c:pt idx="32">
                  <c:v>Missouri</c:v>
                </c:pt>
                <c:pt idx="33">
                  <c:v>Iowa</c:v>
                </c:pt>
                <c:pt idx="34">
                  <c:v>Virginia</c:v>
                </c:pt>
                <c:pt idx="35">
                  <c:v>South Carolina</c:v>
                </c:pt>
                <c:pt idx="36">
                  <c:v>Delaware</c:v>
                </c:pt>
                <c:pt idx="37">
                  <c:v>Kansas</c:v>
                </c:pt>
                <c:pt idx="38">
                  <c:v>Massachusetts</c:v>
                </c:pt>
                <c:pt idx="39">
                  <c:v>Pennsylvania</c:v>
                </c:pt>
                <c:pt idx="40">
                  <c:v>North Dakota</c:v>
                </c:pt>
                <c:pt idx="41">
                  <c:v>Michigan</c:v>
                </c:pt>
                <c:pt idx="42">
                  <c:v>Oregon</c:v>
                </c:pt>
                <c:pt idx="43">
                  <c:v>Ohio</c:v>
                </c:pt>
                <c:pt idx="44">
                  <c:v>Rhode Island</c:v>
                </c:pt>
                <c:pt idx="45">
                  <c:v>Indiana</c:v>
                </c:pt>
                <c:pt idx="46">
                  <c:v>Montana</c:v>
                </c:pt>
                <c:pt idx="47">
                  <c:v>Colorado</c:v>
                </c:pt>
                <c:pt idx="48">
                  <c:v>South Dakota</c:v>
                </c:pt>
                <c:pt idx="49">
                  <c:v>New Hampshire</c:v>
                </c:pt>
                <c:pt idx="50">
                  <c:v>Vermont</c:v>
                </c:pt>
              </c:strCache>
            </c:strRef>
          </c:cat>
          <c:val>
            <c:numRef>
              <c:f>Sheet3!$D$4:$D$54</c:f>
            </c:numRef>
          </c:val>
        </c:ser>
        <c:ser>
          <c:idx val="2"/>
          <c:order val="2"/>
          <c:tx>
            <c:strRef>
              <c:f>Sheet3!$E$3</c:f>
              <c:strCache>
                <c:ptCount val="1"/>
                <c:pt idx="0">
                  <c:v>FY 2009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dPt>
            <c:idx val="23"/>
            <c:spPr>
              <a:solidFill>
                <a:srgbClr val="FFFF00"/>
              </a:solidFill>
            </c:spPr>
          </c:dPt>
          <c:dPt>
            <c:idx val="45"/>
            <c:spPr>
              <a:solidFill>
                <a:srgbClr val="FF0000"/>
              </a:solidFill>
            </c:spPr>
          </c:dPt>
          <c:cat>
            <c:strRef>
              <c:f>Sheet3!$B$4:$B$54</c:f>
              <c:strCache>
                <c:ptCount val="51"/>
                <c:pt idx="0">
                  <c:v>Wyoming</c:v>
                </c:pt>
                <c:pt idx="1">
                  <c:v>Alaska</c:v>
                </c:pt>
                <c:pt idx="2">
                  <c:v>Hawaii</c:v>
                </c:pt>
                <c:pt idx="3">
                  <c:v>Idaho</c:v>
                </c:pt>
                <c:pt idx="4">
                  <c:v>North Carolina</c:v>
                </c:pt>
                <c:pt idx="5">
                  <c:v>Oklahoma</c:v>
                </c:pt>
                <c:pt idx="6">
                  <c:v>Nevada</c:v>
                </c:pt>
                <c:pt idx="7">
                  <c:v>Georgia</c:v>
                </c:pt>
                <c:pt idx="8">
                  <c:v>New Mexico</c:v>
                </c:pt>
                <c:pt idx="9">
                  <c:v>Connecticut</c:v>
                </c:pt>
                <c:pt idx="10">
                  <c:v>New York</c:v>
                </c:pt>
                <c:pt idx="11">
                  <c:v>Texas</c:v>
                </c:pt>
                <c:pt idx="12">
                  <c:v>Alabama</c:v>
                </c:pt>
                <c:pt idx="13">
                  <c:v>Maryland</c:v>
                </c:pt>
                <c:pt idx="14">
                  <c:v>Louisiana</c:v>
                </c:pt>
                <c:pt idx="15">
                  <c:v>Kentucky</c:v>
                </c:pt>
                <c:pt idx="16">
                  <c:v>Arkansas</c:v>
                </c:pt>
                <c:pt idx="17">
                  <c:v>Tennessee</c:v>
                </c:pt>
                <c:pt idx="18">
                  <c:v>Illinois</c:v>
                </c:pt>
                <c:pt idx="19">
                  <c:v>New Jersey</c:v>
                </c:pt>
                <c:pt idx="20">
                  <c:v>Mississippi</c:v>
                </c:pt>
                <c:pt idx="21">
                  <c:v>Arizona</c:v>
                </c:pt>
                <c:pt idx="22">
                  <c:v>Nebraska</c:v>
                </c:pt>
                <c:pt idx="23">
                  <c:v>US</c:v>
                </c:pt>
                <c:pt idx="24">
                  <c:v>California</c:v>
                </c:pt>
                <c:pt idx="25">
                  <c:v>Maine</c:v>
                </c:pt>
                <c:pt idx="26">
                  <c:v>Florida</c:v>
                </c:pt>
                <c:pt idx="27">
                  <c:v>Wisconsin</c:v>
                </c:pt>
                <c:pt idx="28">
                  <c:v>Washington</c:v>
                </c:pt>
                <c:pt idx="29">
                  <c:v>West Virginia</c:v>
                </c:pt>
                <c:pt idx="30">
                  <c:v>Utah</c:v>
                </c:pt>
                <c:pt idx="31">
                  <c:v>Minnesota</c:v>
                </c:pt>
                <c:pt idx="32">
                  <c:v>Missouri</c:v>
                </c:pt>
                <c:pt idx="33">
                  <c:v>Iowa</c:v>
                </c:pt>
                <c:pt idx="34">
                  <c:v>Virginia</c:v>
                </c:pt>
                <c:pt idx="35">
                  <c:v>South Carolina</c:v>
                </c:pt>
                <c:pt idx="36">
                  <c:v>Delaware</c:v>
                </c:pt>
                <c:pt idx="37">
                  <c:v>Kansas</c:v>
                </c:pt>
                <c:pt idx="38">
                  <c:v>Massachusetts</c:v>
                </c:pt>
                <c:pt idx="39">
                  <c:v>Pennsylvania</c:v>
                </c:pt>
                <c:pt idx="40">
                  <c:v>North Dakota</c:v>
                </c:pt>
                <c:pt idx="41">
                  <c:v>Michigan</c:v>
                </c:pt>
                <c:pt idx="42">
                  <c:v>Oregon</c:v>
                </c:pt>
                <c:pt idx="43">
                  <c:v>Ohio</c:v>
                </c:pt>
                <c:pt idx="44">
                  <c:v>Rhode Island</c:v>
                </c:pt>
                <c:pt idx="45">
                  <c:v>Indiana</c:v>
                </c:pt>
                <c:pt idx="46">
                  <c:v>Montana</c:v>
                </c:pt>
                <c:pt idx="47">
                  <c:v>Colorado</c:v>
                </c:pt>
                <c:pt idx="48">
                  <c:v>South Dakota</c:v>
                </c:pt>
                <c:pt idx="49">
                  <c:v>New Hampshire</c:v>
                </c:pt>
                <c:pt idx="50">
                  <c:v>Vermont</c:v>
                </c:pt>
              </c:strCache>
            </c:strRef>
          </c:cat>
          <c:val>
            <c:numRef>
              <c:f>Sheet3!$E$4:$E$54</c:f>
              <c:numCache>
                <c:formatCode>_("$"* #,##0_);_("$"* \(#,##0\);_("$"* "-"??_);_(@_)</c:formatCode>
                <c:ptCount val="51"/>
                <c:pt idx="0">
                  <c:v>15391.210615153248</c:v>
                </c:pt>
                <c:pt idx="1">
                  <c:v>12961.90158614181</c:v>
                </c:pt>
                <c:pt idx="2">
                  <c:v>9404.653845628367</c:v>
                </c:pt>
                <c:pt idx="3">
                  <c:v>9254.5965167923696</c:v>
                </c:pt>
                <c:pt idx="4">
                  <c:v>8843.7456380708281</c:v>
                </c:pt>
                <c:pt idx="5">
                  <c:v>8796.891028337157</c:v>
                </c:pt>
                <c:pt idx="6">
                  <c:v>8781.3210624001331</c:v>
                </c:pt>
                <c:pt idx="7">
                  <c:v>8765.491818682347</c:v>
                </c:pt>
                <c:pt idx="8">
                  <c:v>8358.7801575891008</c:v>
                </c:pt>
                <c:pt idx="9">
                  <c:v>8316.8909508666093</c:v>
                </c:pt>
                <c:pt idx="10">
                  <c:v>8237.5898165440231</c:v>
                </c:pt>
                <c:pt idx="11">
                  <c:v>8170.8730455473915</c:v>
                </c:pt>
                <c:pt idx="12">
                  <c:v>8102.0002049926725</c:v>
                </c:pt>
                <c:pt idx="13">
                  <c:v>8100.2473074269965</c:v>
                </c:pt>
                <c:pt idx="14">
                  <c:v>8091.8370393559526</c:v>
                </c:pt>
                <c:pt idx="15">
                  <c:v>7968.9395266889824</c:v>
                </c:pt>
                <c:pt idx="16">
                  <c:v>7954.5061147917231</c:v>
                </c:pt>
                <c:pt idx="17">
                  <c:v>7901.0398093308377</c:v>
                </c:pt>
                <c:pt idx="18">
                  <c:v>7777.0518949482812</c:v>
                </c:pt>
                <c:pt idx="19">
                  <c:v>7480.6029538094408</c:v>
                </c:pt>
                <c:pt idx="20">
                  <c:v>7316.2716056256004</c:v>
                </c:pt>
                <c:pt idx="21">
                  <c:v>7301.2999660236528</c:v>
                </c:pt>
                <c:pt idx="22">
                  <c:v>7047.6566632066842</c:v>
                </c:pt>
                <c:pt idx="23">
                  <c:v>6934.2515561690325</c:v>
                </c:pt>
                <c:pt idx="24">
                  <c:v>6898.557103712129</c:v>
                </c:pt>
                <c:pt idx="25">
                  <c:v>6756.0995218398721</c:v>
                </c:pt>
                <c:pt idx="26">
                  <c:v>6564.3749835180515</c:v>
                </c:pt>
                <c:pt idx="27">
                  <c:v>6533.8347019106013</c:v>
                </c:pt>
                <c:pt idx="28">
                  <c:v>6483.0092009390237</c:v>
                </c:pt>
                <c:pt idx="29">
                  <c:v>6432.6724117175208</c:v>
                </c:pt>
                <c:pt idx="30">
                  <c:v>6408.2681185065157</c:v>
                </c:pt>
                <c:pt idx="31">
                  <c:v>6161.0256388068983</c:v>
                </c:pt>
                <c:pt idx="32">
                  <c:v>6084.2912761649259</c:v>
                </c:pt>
                <c:pt idx="33">
                  <c:v>5904.9587632327011</c:v>
                </c:pt>
                <c:pt idx="34">
                  <c:v>5702.0272580917717</c:v>
                </c:pt>
                <c:pt idx="35">
                  <c:v>5699.5560820618393</c:v>
                </c:pt>
                <c:pt idx="36">
                  <c:v>5695.3343938399021</c:v>
                </c:pt>
                <c:pt idx="37">
                  <c:v>5591.4058664463646</c:v>
                </c:pt>
                <c:pt idx="38">
                  <c:v>5591.3039864470484</c:v>
                </c:pt>
                <c:pt idx="39">
                  <c:v>5543.48807707386</c:v>
                </c:pt>
                <c:pt idx="40">
                  <c:v>5476.3589381090005</c:v>
                </c:pt>
                <c:pt idx="41">
                  <c:v>5364.9075729532315</c:v>
                </c:pt>
                <c:pt idx="42">
                  <c:v>5019.5392878594057</c:v>
                </c:pt>
                <c:pt idx="43">
                  <c:v>4857.8590317583621</c:v>
                </c:pt>
                <c:pt idx="44">
                  <c:v>4763.4579408926602</c:v>
                </c:pt>
                <c:pt idx="45">
                  <c:v>4752.0720031818637</c:v>
                </c:pt>
                <c:pt idx="46">
                  <c:v>4464.8765543811141</c:v>
                </c:pt>
                <c:pt idx="47">
                  <c:v>3927.0671387235402</c:v>
                </c:pt>
                <c:pt idx="48">
                  <c:v>3926.8152356199316</c:v>
                </c:pt>
                <c:pt idx="49">
                  <c:v>3130.8598593366019</c:v>
                </c:pt>
                <c:pt idx="50">
                  <c:v>2653.7662742547654</c:v>
                </c:pt>
              </c:numCache>
            </c:numRef>
          </c:val>
        </c:ser>
        <c:axId val="95664000"/>
        <c:axId val="95665536"/>
      </c:barChart>
      <c:catAx>
        <c:axId val="95664000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900"/>
            </a:pPr>
            <a:endParaRPr lang="en-US"/>
          </a:p>
        </c:txPr>
        <c:crossAx val="95665536"/>
        <c:crosses val="autoZero"/>
        <c:auto val="1"/>
        <c:lblAlgn val="ctr"/>
        <c:lblOffset val="100"/>
      </c:catAx>
      <c:valAx>
        <c:axId val="95665536"/>
        <c:scaling>
          <c:orientation val="minMax"/>
          <c:max val="16000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95664000"/>
        <c:crosses val="autoZero"/>
        <c:crossBetween val="between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Sheet4!$C$3</c:f>
              <c:strCache>
                <c:ptCount val="1"/>
                <c:pt idx="0">
                  <c:v>FY 2004</c:v>
                </c:pt>
              </c:strCache>
            </c:strRef>
          </c:tx>
          <c:cat>
            <c:strRef>
              <c:f>Sheet4!$B$4:$B$54</c:f>
              <c:strCache>
                <c:ptCount val="51"/>
                <c:pt idx="0">
                  <c:v>Vermont</c:v>
                </c:pt>
                <c:pt idx="1">
                  <c:v>Delaware</c:v>
                </c:pt>
                <c:pt idx="2">
                  <c:v>Rhode Island</c:v>
                </c:pt>
                <c:pt idx="3">
                  <c:v>Pennsylvania</c:v>
                </c:pt>
                <c:pt idx="4">
                  <c:v>Michigan</c:v>
                </c:pt>
                <c:pt idx="5">
                  <c:v>New Hampshire</c:v>
                </c:pt>
                <c:pt idx="6">
                  <c:v>Maine</c:v>
                </c:pt>
                <c:pt idx="7">
                  <c:v>New Jersey</c:v>
                </c:pt>
                <c:pt idx="8">
                  <c:v>Maryland</c:v>
                </c:pt>
                <c:pt idx="9">
                  <c:v>West Virginia</c:v>
                </c:pt>
                <c:pt idx="10">
                  <c:v>North Dakota</c:v>
                </c:pt>
                <c:pt idx="11">
                  <c:v>South Carolina</c:v>
                </c:pt>
                <c:pt idx="12">
                  <c:v>Virginia</c:v>
                </c:pt>
                <c:pt idx="13">
                  <c:v>Connecticut</c:v>
                </c:pt>
                <c:pt idx="14">
                  <c:v>Iowa</c:v>
                </c:pt>
                <c:pt idx="15">
                  <c:v>Alabama</c:v>
                </c:pt>
                <c:pt idx="16">
                  <c:v>Indiana</c:v>
                </c:pt>
                <c:pt idx="17">
                  <c:v>South Dakota</c:v>
                </c:pt>
                <c:pt idx="18">
                  <c:v>Ohio</c:v>
                </c:pt>
                <c:pt idx="19">
                  <c:v>Kentucky</c:v>
                </c:pt>
                <c:pt idx="20">
                  <c:v>Colorado</c:v>
                </c:pt>
                <c:pt idx="21">
                  <c:v>Minnesota</c:v>
                </c:pt>
                <c:pt idx="22">
                  <c:v>Arizona</c:v>
                </c:pt>
                <c:pt idx="23">
                  <c:v>Oklahoma</c:v>
                </c:pt>
                <c:pt idx="24">
                  <c:v>Arkansas</c:v>
                </c:pt>
                <c:pt idx="25">
                  <c:v>Montana</c:v>
                </c:pt>
                <c:pt idx="26">
                  <c:v>Massachusetts</c:v>
                </c:pt>
                <c:pt idx="27">
                  <c:v>Oregon</c:v>
                </c:pt>
                <c:pt idx="28">
                  <c:v>Alaska</c:v>
                </c:pt>
                <c:pt idx="29">
                  <c:v>Missouri</c:v>
                </c:pt>
                <c:pt idx="30">
                  <c:v>US</c:v>
                </c:pt>
                <c:pt idx="31">
                  <c:v>Kansas</c:v>
                </c:pt>
                <c:pt idx="32">
                  <c:v>Mississippi</c:v>
                </c:pt>
                <c:pt idx="33">
                  <c:v>Tennessee</c:v>
                </c:pt>
                <c:pt idx="34">
                  <c:v>Texas</c:v>
                </c:pt>
                <c:pt idx="35">
                  <c:v>Wisconsin</c:v>
                </c:pt>
                <c:pt idx="36">
                  <c:v>Nebraska</c:v>
                </c:pt>
                <c:pt idx="37">
                  <c:v>New York</c:v>
                </c:pt>
                <c:pt idx="38">
                  <c:v>Illinois</c:v>
                </c:pt>
                <c:pt idx="39">
                  <c:v>Utah</c:v>
                </c:pt>
                <c:pt idx="40">
                  <c:v>Hawaii</c:v>
                </c:pt>
                <c:pt idx="41">
                  <c:v>Idaho</c:v>
                </c:pt>
                <c:pt idx="42">
                  <c:v>Louisiana</c:v>
                </c:pt>
                <c:pt idx="43">
                  <c:v>Nevada</c:v>
                </c:pt>
                <c:pt idx="44">
                  <c:v>North Carolina</c:v>
                </c:pt>
                <c:pt idx="45">
                  <c:v>Florida</c:v>
                </c:pt>
                <c:pt idx="46">
                  <c:v>Washington</c:v>
                </c:pt>
                <c:pt idx="47">
                  <c:v>Georgia</c:v>
                </c:pt>
                <c:pt idx="48">
                  <c:v>Wyoming</c:v>
                </c:pt>
                <c:pt idx="49">
                  <c:v>New Mexico</c:v>
                </c:pt>
                <c:pt idx="50">
                  <c:v>California</c:v>
                </c:pt>
              </c:strCache>
            </c:strRef>
          </c:cat>
          <c:val>
            <c:numRef>
              <c:f>Sheet4!$C$4:$C$54</c:f>
            </c:numRef>
          </c:val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FY 2008</c:v>
                </c:pt>
              </c:strCache>
            </c:strRef>
          </c:tx>
          <c:cat>
            <c:strRef>
              <c:f>Sheet4!$B$4:$B$54</c:f>
              <c:strCache>
                <c:ptCount val="51"/>
                <c:pt idx="0">
                  <c:v>Vermont</c:v>
                </c:pt>
                <c:pt idx="1">
                  <c:v>Delaware</c:v>
                </c:pt>
                <c:pt idx="2">
                  <c:v>Rhode Island</c:v>
                </c:pt>
                <c:pt idx="3">
                  <c:v>Pennsylvania</c:v>
                </c:pt>
                <c:pt idx="4">
                  <c:v>Michigan</c:v>
                </c:pt>
                <c:pt idx="5">
                  <c:v>New Hampshire</c:v>
                </c:pt>
                <c:pt idx="6">
                  <c:v>Maine</c:v>
                </c:pt>
                <c:pt idx="7">
                  <c:v>New Jersey</c:v>
                </c:pt>
                <c:pt idx="8">
                  <c:v>Maryland</c:v>
                </c:pt>
                <c:pt idx="9">
                  <c:v>West Virginia</c:v>
                </c:pt>
                <c:pt idx="10">
                  <c:v>North Dakota</c:v>
                </c:pt>
                <c:pt idx="11">
                  <c:v>South Carolina</c:v>
                </c:pt>
                <c:pt idx="12">
                  <c:v>Virginia</c:v>
                </c:pt>
                <c:pt idx="13">
                  <c:v>Connecticut</c:v>
                </c:pt>
                <c:pt idx="14">
                  <c:v>Iowa</c:v>
                </c:pt>
                <c:pt idx="15">
                  <c:v>Alabama</c:v>
                </c:pt>
                <c:pt idx="16">
                  <c:v>Indiana</c:v>
                </c:pt>
                <c:pt idx="17">
                  <c:v>South Dakota</c:v>
                </c:pt>
                <c:pt idx="18">
                  <c:v>Ohio</c:v>
                </c:pt>
                <c:pt idx="19">
                  <c:v>Kentucky</c:v>
                </c:pt>
                <c:pt idx="20">
                  <c:v>Colorado</c:v>
                </c:pt>
                <c:pt idx="21">
                  <c:v>Minnesota</c:v>
                </c:pt>
                <c:pt idx="22">
                  <c:v>Arizona</c:v>
                </c:pt>
                <c:pt idx="23">
                  <c:v>Oklahoma</c:v>
                </c:pt>
                <c:pt idx="24">
                  <c:v>Arkansas</c:v>
                </c:pt>
                <c:pt idx="25">
                  <c:v>Montana</c:v>
                </c:pt>
                <c:pt idx="26">
                  <c:v>Massachusetts</c:v>
                </c:pt>
                <c:pt idx="27">
                  <c:v>Oregon</c:v>
                </c:pt>
                <c:pt idx="28">
                  <c:v>Alaska</c:v>
                </c:pt>
                <c:pt idx="29">
                  <c:v>Missouri</c:v>
                </c:pt>
                <c:pt idx="30">
                  <c:v>US</c:v>
                </c:pt>
                <c:pt idx="31">
                  <c:v>Kansas</c:v>
                </c:pt>
                <c:pt idx="32">
                  <c:v>Mississippi</c:v>
                </c:pt>
                <c:pt idx="33">
                  <c:v>Tennessee</c:v>
                </c:pt>
                <c:pt idx="34">
                  <c:v>Texas</c:v>
                </c:pt>
                <c:pt idx="35">
                  <c:v>Wisconsin</c:v>
                </c:pt>
                <c:pt idx="36">
                  <c:v>Nebraska</c:v>
                </c:pt>
                <c:pt idx="37">
                  <c:v>New York</c:v>
                </c:pt>
                <c:pt idx="38">
                  <c:v>Illinois</c:v>
                </c:pt>
                <c:pt idx="39">
                  <c:v>Utah</c:v>
                </c:pt>
                <c:pt idx="40">
                  <c:v>Hawaii</c:v>
                </c:pt>
                <c:pt idx="41">
                  <c:v>Idaho</c:v>
                </c:pt>
                <c:pt idx="42">
                  <c:v>Louisiana</c:v>
                </c:pt>
                <c:pt idx="43">
                  <c:v>Nevada</c:v>
                </c:pt>
                <c:pt idx="44">
                  <c:v>North Carolina</c:v>
                </c:pt>
                <c:pt idx="45">
                  <c:v>Florida</c:v>
                </c:pt>
                <c:pt idx="46">
                  <c:v>Washington</c:v>
                </c:pt>
                <c:pt idx="47">
                  <c:v>Georgia</c:v>
                </c:pt>
                <c:pt idx="48">
                  <c:v>Wyoming</c:v>
                </c:pt>
                <c:pt idx="49">
                  <c:v>New Mexico</c:v>
                </c:pt>
                <c:pt idx="50">
                  <c:v>California</c:v>
                </c:pt>
              </c:strCache>
            </c:strRef>
          </c:cat>
          <c:val>
            <c:numRef>
              <c:f>Sheet4!$D$4:$D$54</c:f>
            </c:numRef>
          </c:val>
        </c:ser>
        <c:ser>
          <c:idx val="2"/>
          <c:order val="2"/>
          <c:tx>
            <c:strRef>
              <c:f>Sheet4!$E$3</c:f>
              <c:strCache>
                <c:ptCount val="1"/>
                <c:pt idx="0">
                  <c:v>FY 2009</c:v>
                </c:pt>
              </c:strCache>
            </c:strRef>
          </c:tx>
          <c:spPr>
            <a:solidFill>
              <a:schemeClr val="accent1"/>
            </a:solidFill>
          </c:spPr>
          <c:dPt>
            <c:idx val="16"/>
            <c:spPr>
              <a:solidFill>
                <a:srgbClr val="FF0000"/>
              </a:solidFill>
            </c:spPr>
          </c:dPt>
          <c:dPt>
            <c:idx val="30"/>
            <c:spPr>
              <a:solidFill>
                <a:srgbClr val="FFFF00"/>
              </a:solidFill>
            </c:spPr>
          </c:dPt>
          <c:cat>
            <c:strRef>
              <c:f>Sheet4!$B$4:$B$54</c:f>
              <c:strCache>
                <c:ptCount val="51"/>
                <c:pt idx="0">
                  <c:v>Vermont</c:v>
                </c:pt>
                <c:pt idx="1">
                  <c:v>Delaware</c:v>
                </c:pt>
                <c:pt idx="2">
                  <c:v>Rhode Island</c:v>
                </c:pt>
                <c:pt idx="3">
                  <c:v>Pennsylvania</c:v>
                </c:pt>
                <c:pt idx="4">
                  <c:v>Michigan</c:v>
                </c:pt>
                <c:pt idx="5">
                  <c:v>New Hampshire</c:v>
                </c:pt>
                <c:pt idx="6">
                  <c:v>Maine</c:v>
                </c:pt>
                <c:pt idx="7">
                  <c:v>New Jersey</c:v>
                </c:pt>
                <c:pt idx="8">
                  <c:v>Maryland</c:v>
                </c:pt>
                <c:pt idx="9">
                  <c:v>West Virginia</c:v>
                </c:pt>
                <c:pt idx="10">
                  <c:v>North Dakota</c:v>
                </c:pt>
                <c:pt idx="11">
                  <c:v>South Carolina</c:v>
                </c:pt>
                <c:pt idx="12">
                  <c:v>Virginia</c:v>
                </c:pt>
                <c:pt idx="13">
                  <c:v>Connecticut</c:v>
                </c:pt>
                <c:pt idx="14">
                  <c:v>Iowa</c:v>
                </c:pt>
                <c:pt idx="15">
                  <c:v>Alabama</c:v>
                </c:pt>
                <c:pt idx="16">
                  <c:v>Indiana</c:v>
                </c:pt>
                <c:pt idx="17">
                  <c:v>South Dakota</c:v>
                </c:pt>
                <c:pt idx="18">
                  <c:v>Ohio</c:v>
                </c:pt>
                <c:pt idx="19">
                  <c:v>Kentucky</c:v>
                </c:pt>
                <c:pt idx="20">
                  <c:v>Colorado</c:v>
                </c:pt>
                <c:pt idx="21">
                  <c:v>Minnesota</c:v>
                </c:pt>
                <c:pt idx="22">
                  <c:v>Arizona</c:v>
                </c:pt>
                <c:pt idx="23">
                  <c:v>Oklahoma</c:v>
                </c:pt>
                <c:pt idx="24">
                  <c:v>Arkansas</c:v>
                </c:pt>
                <c:pt idx="25">
                  <c:v>Montana</c:v>
                </c:pt>
                <c:pt idx="26">
                  <c:v>Massachusetts</c:v>
                </c:pt>
                <c:pt idx="27">
                  <c:v>Oregon</c:v>
                </c:pt>
                <c:pt idx="28">
                  <c:v>Alaska</c:v>
                </c:pt>
                <c:pt idx="29">
                  <c:v>Missouri</c:v>
                </c:pt>
                <c:pt idx="30">
                  <c:v>US</c:v>
                </c:pt>
                <c:pt idx="31">
                  <c:v>Kansas</c:v>
                </c:pt>
                <c:pt idx="32">
                  <c:v>Mississippi</c:v>
                </c:pt>
                <c:pt idx="33">
                  <c:v>Tennessee</c:v>
                </c:pt>
                <c:pt idx="34">
                  <c:v>Texas</c:v>
                </c:pt>
                <c:pt idx="35">
                  <c:v>Wisconsin</c:v>
                </c:pt>
                <c:pt idx="36">
                  <c:v>Nebraska</c:v>
                </c:pt>
                <c:pt idx="37">
                  <c:v>New York</c:v>
                </c:pt>
                <c:pt idx="38">
                  <c:v>Illinois</c:v>
                </c:pt>
                <c:pt idx="39">
                  <c:v>Utah</c:v>
                </c:pt>
                <c:pt idx="40">
                  <c:v>Hawaii</c:v>
                </c:pt>
                <c:pt idx="41">
                  <c:v>Idaho</c:v>
                </c:pt>
                <c:pt idx="42">
                  <c:v>Louisiana</c:v>
                </c:pt>
                <c:pt idx="43">
                  <c:v>Nevada</c:v>
                </c:pt>
                <c:pt idx="44">
                  <c:v>North Carolina</c:v>
                </c:pt>
                <c:pt idx="45">
                  <c:v>Florida</c:v>
                </c:pt>
                <c:pt idx="46">
                  <c:v>Washington</c:v>
                </c:pt>
                <c:pt idx="47">
                  <c:v>Georgia</c:v>
                </c:pt>
                <c:pt idx="48">
                  <c:v>Wyoming</c:v>
                </c:pt>
                <c:pt idx="49">
                  <c:v>New Mexico</c:v>
                </c:pt>
                <c:pt idx="50">
                  <c:v>California</c:v>
                </c:pt>
              </c:strCache>
            </c:strRef>
          </c:cat>
          <c:val>
            <c:numRef>
              <c:f>Sheet4!$E$4:$E$54</c:f>
              <c:numCache>
                <c:formatCode>_("$"* #,##0_);_("$"* \(#,##0\);_("$"* "-"??_);_(@_)</c:formatCode>
                <c:ptCount val="51"/>
                <c:pt idx="0">
                  <c:v>12025.08541460551</c:v>
                </c:pt>
                <c:pt idx="1">
                  <c:v>9392.369675878208</c:v>
                </c:pt>
                <c:pt idx="2">
                  <c:v>8798.0640890346531</c:v>
                </c:pt>
                <c:pt idx="3">
                  <c:v>8137.0202704578023</c:v>
                </c:pt>
                <c:pt idx="4">
                  <c:v>7693.7256722444336</c:v>
                </c:pt>
                <c:pt idx="5">
                  <c:v>7619.1130849945503</c:v>
                </c:pt>
                <c:pt idx="6">
                  <c:v>7495.5721652881602</c:v>
                </c:pt>
                <c:pt idx="7">
                  <c:v>7215.1221424774349</c:v>
                </c:pt>
                <c:pt idx="8">
                  <c:v>6539.9779145337898</c:v>
                </c:pt>
                <c:pt idx="9">
                  <c:v>6393.1653867366194</c:v>
                </c:pt>
                <c:pt idx="10">
                  <c:v>6335.1462533003796</c:v>
                </c:pt>
                <c:pt idx="11">
                  <c:v>5690.0008949058792</c:v>
                </c:pt>
                <c:pt idx="12">
                  <c:v>5666.3676361678381</c:v>
                </c:pt>
                <c:pt idx="13">
                  <c:v>5656.8355618502464</c:v>
                </c:pt>
                <c:pt idx="14">
                  <c:v>5640.9609315270036</c:v>
                </c:pt>
                <c:pt idx="15">
                  <c:v>5621.8317499801196</c:v>
                </c:pt>
                <c:pt idx="16">
                  <c:v>5378.6041382599096</c:v>
                </c:pt>
                <c:pt idx="17">
                  <c:v>5281.6049199207318</c:v>
                </c:pt>
                <c:pt idx="18">
                  <c:v>5275.1778795882419</c:v>
                </c:pt>
                <c:pt idx="19">
                  <c:v>5215.0415851051084</c:v>
                </c:pt>
                <c:pt idx="20">
                  <c:v>5100.4108833261835</c:v>
                </c:pt>
                <c:pt idx="21">
                  <c:v>5081.9597894775434</c:v>
                </c:pt>
                <c:pt idx="22">
                  <c:v>4771.5344939765855</c:v>
                </c:pt>
                <c:pt idx="23">
                  <c:v>4660.2489457058191</c:v>
                </c:pt>
                <c:pt idx="24">
                  <c:v>4628.5463420870883</c:v>
                </c:pt>
                <c:pt idx="25">
                  <c:v>4538.5421255098054</c:v>
                </c:pt>
                <c:pt idx="26">
                  <c:v>4521.7632354531133</c:v>
                </c:pt>
                <c:pt idx="27">
                  <c:v>4427.4708876393315</c:v>
                </c:pt>
                <c:pt idx="28">
                  <c:v>4354.9964935642774</c:v>
                </c:pt>
                <c:pt idx="29">
                  <c:v>4187.8398060701684</c:v>
                </c:pt>
                <c:pt idx="30">
                  <c:v>4094.6325328813869</c:v>
                </c:pt>
                <c:pt idx="31">
                  <c:v>4085.7183465383928</c:v>
                </c:pt>
                <c:pt idx="32">
                  <c:v>4077.3684056425832</c:v>
                </c:pt>
                <c:pt idx="33">
                  <c:v>3999.5065657353057</c:v>
                </c:pt>
                <c:pt idx="34">
                  <c:v>3980.3455240631852</c:v>
                </c:pt>
                <c:pt idx="35">
                  <c:v>3863.004500776402</c:v>
                </c:pt>
                <c:pt idx="36">
                  <c:v>3818.1728799584407</c:v>
                </c:pt>
                <c:pt idx="37">
                  <c:v>3556.9185249320922</c:v>
                </c:pt>
                <c:pt idx="38">
                  <c:v>3519.9396420352091</c:v>
                </c:pt>
                <c:pt idx="39">
                  <c:v>3001.122012409669</c:v>
                </c:pt>
                <c:pt idx="40">
                  <c:v>2970.1890093515299</c:v>
                </c:pt>
                <c:pt idx="41">
                  <c:v>2602.5006796816297</c:v>
                </c:pt>
                <c:pt idx="42">
                  <c:v>2524.2674079667695</c:v>
                </c:pt>
                <c:pt idx="43">
                  <c:v>2508.8780773229223</c:v>
                </c:pt>
                <c:pt idx="44">
                  <c:v>2395.5207038218578</c:v>
                </c:pt>
                <c:pt idx="45">
                  <c:v>2307.6151959084673</c:v>
                </c:pt>
                <c:pt idx="46">
                  <c:v>2273.9428561549148</c:v>
                </c:pt>
                <c:pt idx="47">
                  <c:v>2073.5772475031204</c:v>
                </c:pt>
                <c:pt idx="48">
                  <c:v>2068.6676727158961</c:v>
                </c:pt>
                <c:pt idx="49">
                  <c:v>1826.536641515753</c:v>
                </c:pt>
                <c:pt idx="50">
                  <c:v>1527.5538775309228</c:v>
                </c:pt>
              </c:numCache>
            </c:numRef>
          </c:val>
        </c:ser>
        <c:axId val="95564928"/>
        <c:axId val="95566464"/>
      </c:barChart>
      <c:catAx>
        <c:axId val="95564928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900"/>
            </a:pPr>
            <a:endParaRPr lang="en-US"/>
          </a:p>
        </c:txPr>
        <c:crossAx val="95566464"/>
        <c:crosses val="autoZero"/>
        <c:auto val="1"/>
        <c:lblAlgn val="ctr"/>
        <c:lblOffset val="100"/>
      </c:catAx>
      <c:valAx>
        <c:axId val="95566464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95564928"/>
        <c:crosses val="autoZero"/>
        <c:crossBetween val="between"/>
      </c:valAx>
    </c:plotArea>
    <c:plotVisOnly val="1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revFTE!$C$3</c:f>
              <c:strCache>
                <c:ptCount val="1"/>
                <c:pt idx="0">
                  <c:v>FY 2004</c:v>
                </c:pt>
              </c:strCache>
            </c:strRef>
          </c:tx>
          <c:cat>
            <c:strRef>
              <c:f>revFTE!$B$4:$B$54</c:f>
              <c:strCache>
                <c:ptCount val="51"/>
                <c:pt idx="0">
                  <c:v>Wyoming</c:v>
                </c:pt>
                <c:pt idx="1">
                  <c:v>Alaska</c:v>
                </c:pt>
                <c:pt idx="2">
                  <c:v>Delaware</c:v>
                </c:pt>
                <c:pt idx="3">
                  <c:v>New Jersey</c:v>
                </c:pt>
                <c:pt idx="4">
                  <c:v>Maryland</c:v>
                </c:pt>
                <c:pt idx="5">
                  <c:v>Vermont</c:v>
                </c:pt>
                <c:pt idx="6">
                  <c:v>Maine</c:v>
                </c:pt>
                <c:pt idx="7">
                  <c:v>Connecticut</c:v>
                </c:pt>
                <c:pt idx="8">
                  <c:v>Pennsylvania</c:v>
                </c:pt>
                <c:pt idx="9">
                  <c:v>Rhode Island</c:v>
                </c:pt>
                <c:pt idx="10">
                  <c:v>Oklahoma</c:v>
                </c:pt>
                <c:pt idx="11">
                  <c:v>Alabama</c:v>
                </c:pt>
                <c:pt idx="12">
                  <c:v>Kentucky</c:v>
                </c:pt>
                <c:pt idx="13">
                  <c:v>Michigan</c:v>
                </c:pt>
                <c:pt idx="14">
                  <c:v>Hawaii</c:v>
                </c:pt>
                <c:pt idx="15">
                  <c:v>Texas</c:v>
                </c:pt>
                <c:pt idx="16">
                  <c:v>Arkansas</c:v>
                </c:pt>
                <c:pt idx="17">
                  <c:v>West Virginia</c:v>
                </c:pt>
                <c:pt idx="18">
                  <c:v>Idaho</c:v>
                </c:pt>
                <c:pt idx="19">
                  <c:v>North Dakota</c:v>
                </c:pt>
                <c:pt idx="20">
                  <c:v>New York</c:v>
                </c:pt>
                <c:pt idx="21">
                  <c:v>Arizona</c:v>
                </c:pt>
                <c:pt idx="22">
                  <c:v>Tennessee</c:v>
                </c:pt>
                <c:pt idx="23">
                  <c:v>Iowa</c:v>
                </c:pt>
                <c:pt idx="24">
                  <c:v>Mississippi</c:v>
                </c:pt>
                <c:pt idx="25">
                  <c:v>Virginia</c:v>
                </c:pt>
                <c:pt idx="26">
                  <c:v>Illinois</c:v>
                </c:pt>
                <c:pt idx="27">
                  <c:v>Nevada</c:v>
                </c:pt>
                <c:pt idx="28">
                  <c:v>Minnesota</c:v>
                </c:pt>
                <c:pt idx="29">
                  <c:v>North Carolina</c:v>
                </c:pt>
                <c:pt idx="30">
                  <c:v>US</c:v>
                </c:pt>
                <c:pt idx="31">
                  <c:v>Nebraska</c:v>
                </c:pt>
                <c:pt idx="32">
                  <c:v>Georgia</c:v>
                </c:pt>
                <c:pt idx="33">
                  <c:v>South Carolina</c:v>
                </c:pt>
                <c:pt idx="34">
                  <c:v>New Hampshire</c:v>
                </c:pt>
                <c:pt idx="35">
                  <c:v>Louisiana</c:v>
                </c:pt>
                <c:pt idx="36">
                  <c:v>Wisconsin</c:v>
                </c:pt>
                <c:pt idx="37">
                  <c:v>Missouri</c:v>
                </c:pt>
                <c:pt idx="38">
                  <c:v>New Mexico</c:v>
                </c:pt>
                <c:pt idx="39">
                  <c:v>Ohio</c:v>
                </c:pt>
                <c:pt idx="40">
                  <c:v>Massachusetts</c:v>
                </c:pt>
                <c:pt idx="41">
                  <c:v>Indiana</c:v>
                </c:pt>
                <c:pt idx="42">
                  <c:v>Kansas</c:v>
                </c:pt>
                <c:pt idx="43">
                  <c:v>Oregon</c:v>
                </c:pt>
                <c:pt idx="44">
                  <c:v>Utah</c:v>
                </c:pt>
                <c:pt idx="45">
                  <c:v>Colorado</c:v>
                </c:pt>
                <c:pt idx="46">
                  <c:v>Montana</c:v>
                </c:pt>
                <c:pt idx="47">
                  <c:v>Florida</c:v>
                </c:pt>
                <c:pt idx="48">
                  <c:v>Washington</c:v>
                </c:pt>
                <c:pt idx="49">
                  <c:v>South Dakota</c:v>
                </c:pt>
                <c:pt idx="50">
                  <c:v>California</c:v>
                </c:pt>
              </c:strCache>
            </c:strRef>
          </c:cat>
          <c:val>
            <c:numRef>
              <c:f>revFTE!$C$4:$C$54</c:f>
            </c:numRef>
          </c:val>
        </c:ser>
        <c:ser>
          <c:idx val="1"/>
          <c:order val="1"/>
          <c:tx>
            <c:strRef>
              <c:f>revFTE!$D$3</c:f>
              <c:strCache>
                <c:ptCount val="1"/>
                <c:pt idx="0">
                  <c:v>FY 2008</c:v>
                </c:pt>
              </c:strCache>
            </c:strRef>
          </c:tx>
          <c:cat>
            <c:strRef>
              <c:f>revFTE!$B$4:$B$54</c:f>
              <c:strCache>
                <c:ptCount val="51"/>
                <c:pt idx="0">
                  <c:v>Wyoming</c:v>
                </c:pt>
                <c:pt idx="1">
                  <c:v>Alaska</c:v>
                </c:pt>
                <c:pt idx="2">
                  <c:v>Delaware</c:v>
                </c:pt>
                <c:pt idx="3">
                  <c:v>New Jersey</c:v>
                </c:pt>
                <c:pt idx="4">
                  <c:v>Maryland</c:v>
                </c:pt>
                <c:pt idx="5">
                  <c:v>Vermont</c:v>
                </c:pt>
                <c:pt idx="6">
                  <c:v>Maine</c:v>
                </c:pt>
                <c:pt idx="7">
                  <c:v>Connecticut</c:v>
                </c:pt>
                <c:pt idx="8">
                  <c:v>Pennsylvania</c:v>
                </c:pt>
                <c:pt idx="9">
                  <c:v>Rhode Island</c:v>
                </c:pt>
                <c:pt idx="10">
                  <c:v>Oklahoma</c:v>
                </c:pt>
                <c:pt idx="11">
                  <c:v>Alabama</c:v>
                </c:pt>
                <c:pt idx="12">
                  <c:v>Kentucky</c:v>
                </c:pt>
                <c:pt idx="13">
                  <c:v>Michigan</c:v>
                </c:pt>
                <c:pt idx="14">
                  <c:v>Hawaii</c:v>
                </c:pt>
                <c:pt idx="15">
                  <c:v>Texas</c:v>
                </c:pt>
                <c:pt idx="16">
                  <c:v>Arkansas</c:v>
                </c:pt>
                <c:pt idx="17">
                  <c:v>West Virginia</c:v>
                </c:pt>
                <c:pt idx="18">
                  <c:v>Idaho</c:v>
                </c:pt>
                <c:pt idx="19">
                  <c:v>North Dakota</c:v>
                </c:pt>
                <c:pt idx="20">
                  <c:v>New York</c:v>
                </c:pt>
                <c:pt idx="21">
                  <c:v>Arizona</c:v>
                </c:pt>
                <c:pt idx="22">
                  <c:v>Tennessee</c:v>
                </c:pt>
                <c:pt idx="23">
                  <c:v>Iowa</c:v>
                </c:pt>
                <c:pt idx="24">
                  <c:v>Mississippi</c:v>
                </c:pt>
                <c:pt idx="25">
                  <c:v>Virginia</c:v>
                </c:pt>
                <c:pt idx="26">
                  <c:v>Illinois</c:v>
                </c:pt>
                <c:pt idx="27">
                  <c:v>Nevada</c:v>
                </c:pt>
                <c:pt idx="28">
                  <c:v>Minnesota</c:v>
                </c:pt>
                <c:pt idx="29">
                  <c:v>North Carolina</c:v>
                </c:pt>
                <c:pt idx="30">
                  <c:v>US</c:v>
                </c:pt>
                <c:pt idx="31">
                  <c:v>Nebraska</c:v>
                </c:pt>
                <c:pt idx="32">
                  <c:v>Georgia</c:v>
                </c:pt>
                <c:pt idx="33">
                  <c:v>South Carolina</c:v>
                </c:pt>
                <c:pt idx="34">
                  <c:v>New Hampshire</c:v>
                </c:pt>
                <c:pt idx="35">
                  <c:v>Louisiana</c:v>
                </c:pt>
                <c:pt idx="36">
                  <c:v>Wisconsin</c:v>
                </c:pt>
                <c:pt idx="37">
                  <c:v>Missouri</c:v>
                </c:pt>
                <c:pt idx="38">
                  <c:v>New Mexico</c:v>
                </c:pt>
                <c:pt idx="39">
                  <c:v>Ohio</c:v>
                </c:pt>
                <c:pt idx="40">
                  <c:v>Massachusetts</c:v>
                </c:pt>
                <c:pt idx="41">
                  <c:v>Indiana</c:v>
                </c:pt>
                <c:pt idx="42">
                  <c:v>Kansas</c:v>
                </c:pt>
                <c:pt idx="43">
                  <c:v>Oregon</c:v>
                </c:pt>
                <c:pt idx="44">
                  <c:v>Utah</c:v>
                </c:pt>
                <c:pt idx="45">
                  <c:v>Colorado</c:v>
                </c:pt>
                <c:pt idx="46">
                  <c:v>Montana</c:v>
                </c:pt>
                <c:pt idx="47">
                  <c:v>Florida</c:v>
                </c:pt>
                <c:pt idx="48">
                  <c:v>Washington</c:v>
                </c:pt>
                <c:pt idx="49">
                  <c:v>South Dakota</c:v>
                </c:pt>
                <c:pt idx="50">
                  <c:v>California</c:v>
                </c:pt>
              </c:strCache>
            </c:strRef>
          </c:cat>
          <c:val>
            <c:numRef>
              <c:f>revFTE!$D$4:$D$54</c:f>
            </c:numRef>
          </c:val>
        </c:ser>
        <c:ser>
          <c:idx val="2"/>
          <c:order val="2"/>
          <c:tx>
            <c:strRef>
              <c:f>revFTE!$E$3</c:f>
              <c:strCache>
                <c:ptCount val="1"/>
                <c:pt idx="0">
                  <c:v>FY 2009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30"/>
            <c:spPr>
              <a:solidFill>
                <a:srgbClr val="FFFF00"/>
              </a:solidFill>
            </c:spPr>
          </c:dPt>
          <c:dPt>
            <c:idx val="41"/>
            <c:spPr>
              <a:solidFill>
                <a:srgbClr val="FF0000"/>
              </a:solidFill>
            </c:spPr>
          </c:dPt>
          <c:cat>
            <c:strRef>
              <c:f>revFTE!$B$4:$B$54</c:f>
              <c:strCache>
                <c:ptCount val="51"/>
                <c:pt idx="0">
                  <c:v>Wyoming</c:v>
                </c:pt>
                <c:pt idx="1">
                  <c:v>Alaska</c:v>
                </c:pt>
                <c:pt idx="2">
                  <c:v>Delaware</c:v>
                </c:pt>
                <c:pt idx="3">
                  <c:v>New Jersey</c:v>
                </c:pt>
                <c:pt idx="4">
                  <c:v>Maryland</c:v>
                </c:pt>
                <c:pt idx="5">
                  <c:v>Vermont</c:v>
                </c:pt>
                <c:pt idx="6">
                  <c:v>Maine</c:v>
                </c:pt>
                <c:pt idx="7">
                  <c:v>Connecticut</c:v>
                </c:pt>
                <c:pt idx="8">
                  <c:v>Pennsylvania</c:v>
                </c:pt>
                <c:pt idx="9">
                  <c:v>Rhode Island</c:v>
                </c:pt>
                <c:pt idx="10">
                  <c:v>Oklahoma</c:v>
                </c:pt>
                <c:pt idx="11">
                  <c:v>Alabama</c:v>
                </c:pt>
                <c:pt idx="12">
                  <c:v>Kentucky</c:v>
                </c:pt>
                <c:pt idx="13">
                  <c:v>Michigan</c:v>
                </c:pt>
                <c:pt idx="14">
                  <c:v>Hawaii</c:v>
                </c:pt>
                <c:pt idx="15">
                  <c:v>Texas</c:v>
                </c:pt>
                <c:pt idx="16">
                  <c:v>Arkansas</c:v>
                </c:pt>
                <c:pt idx="17">
                  <c:v>West Virginia</c:v>
                </c:pt>
                <c:pt idx="18">
                  <c:v>Idaho</c:v>
                </c:pt>
                <c:pt idx="19">
                  <c:v>North Dakota</c:v>
                </c:pt>
                <c:pt idx="20">
                  <c:v>New York</c:v>
                </c:pt>
                <c:pt idx="21">
                  <c:v>Arizona</c:v>
                </c:pt>
                <c:pt idx="22">
                  <c:v>Tennessee</c:v>
                </c:pt>
                <c:pt idx="23">
                  <c:v>Iowa</c:v>
                </c:pt>
                <c:pt idx="24">
                  <c:v>Mississippi</c:v>
                </c:pt>
                <c:pt idx="25">
                  <c:v>Virginia</c:v>
                </c:pt>
                <c:pt idx="26">
                  <c:v>Illinois</c:v>
                </c:pt>
                <c:pt idx="27">
                  <c:v>Nevada</c:v>
                </c:pt>
                <c:pt idx="28">
                  <c:v>Minnesota</c:v>
                </c:pt>
                <c:pt idx="29">
                  <c:v>North Carolina</c:v>
                </c:pt>
                <c:pt idx="30">
                  <c:v>US</c:v>
                </c:pt>
                <c:pt idx="31">
                  <c:v>Nebraska</c:v>
                </c:pt>
                <c:pt idx="32">
                  <c:v>Georgia</c:v>
                </c:pt>
                <c:pt idx="33">
                  <c:v>South Carolina</c:v>
                </c:pt>
                <c:pt idx="34">
                  <c:v>New Hampshire</c:v>
                </c:pt>
                <c:pt idx="35">
                  <c:v>Louisiana</c:v>
                </c:pt>
                <c:pt idx="36">
                  <c:v>Wisconsin</c:v>
                </c:pt>
                <c:pt idx="37">
                  <c:v>Missouri</c:v>
                </c:pt>
                <c:pt idx="38">
                  <c:v>New Mexico</c:v>
                </c:pt>
                <c:pt idx="39">
                  <c:v>Ohio</c:v>
                </c:pt>
                <c:pt idx="40">
                  <c:v>Massachusetts</c:v>
                </c:pt>
                <c:pt idx="41">
                  <c:v>Indiana</c:v>
                </c:pt>
                <c:pt idx="42">
                  <c:v>Kansas</c:v>
                </c:pt>
                <c:pt idx="43">
                  <c:v>Oregon</c:v>
                </c:pt>
                <c:pt idx="44">
                  <c:v>Utah</c:v>
                </c:pt>
                <c:pt idx="45">
                  <c:v>Colorado</c:v>
                </c:pt>
                <c:pt idx="46">
                  <c:v>Montana</c:v>
                </c:pt>
                <c:pt idx="47">
                  <c:v>Florida</c:v>
                </c:pt>
                <c:pt idx="48">
                  <c:v>Washington</c:v>
                </c:pt>
                <c:pt idx="49">
                  <c:v>South Dakota</c:v>
                </c:pt>
                <c:pt idx="50">
                  <c:v>California</c:v>
                </c:pt>
              </c:strCache>
            </c:strRef>
          </c:cat>
          <c:val>
            <c:numRef>
              <c:f>revFTE!$E$4:$E$54</c:f>
              <c:numCache>
                <c:formatCode>_("$"* #,##0_);_("$"* \(#,##0\);_("$"* "-"??_);_(@_)</c:formatCode>
                <c:ptCount val="51"/>
                <c:pt idx="0">
                  <c:v>17459.878287869142</c:v>
                </c:pt>
                <c:pt idx="1">
                  <c:v>17316.898079706087</c:v>
                </c:pt>
                <c:pt idx="2">
                  <c:v>15004.374490598366</c:v>
                </c:pt>
                <c:pt idx="3">
                  <c:v>14695.725096286862</c:v>
                </c:pt>
                <c:pt idx="4">
                  <c:v>14640.225221960791</c:v>
                </c:pt>
                <c:pt idx="5">
                  <c:v>14325.565899898282</c:v>
                </c:pt>
                <c:pt idx="6">
                  <c:v>14251.671687128028</c:v>
                </c:pt>
                <c:pt idx="7">
                  <c:v>13973.726512716856</c:v>
                </c:pt>
                <c:pt idx="8">
                  <c:v>13680.508347531657</c:v>
                </c:pt>
                <c:pt idx="9">
                  <c:v>13561.522029927321</c:v>
                </c:pt>
                <c:pt idx="10">
                  <c:v>13457.139974042977</c:v>
                </c:pt>
                <c:pt idx="11">
                  <c:v>13255.406361752011</c:v>
                </c:pt>
                <c:pt idx="12">
                  <c:v>13183.981111794084</c:v>
                </c:pt>
                <c:pt idx="13">
                  <c:v>13058.633245197674</c:v>
                </c:pt>
                <c:pt idx="14">
                  <c:v>12374.842854979897</c:v>
                </c:pt>
                <c:pt idx="15">
                  <c:v>12149.875364674439</c:v>
                </c:pt>
                <c:pt idx="16">
                  <c:v>12032.855753380491</c:v>
                </c:pt>
                <c:pt idx="17">
                  <c:v>12031.581512066688</c:v>
                </c:pt>
                <c:pt idx="18">
                  <c:v>11857.097196473995</c:v>
                </c:pt>
                <c:pt idx="19">
                  <c:v>11811.505191409367</c:v>
                </c:pt>
                <c:pt idx="20">
                  <c:v>11794.508341476128</c:v>
                </c:pt>
                <c:pt idx="21">
                  <c:v>11758.620986620886</c:v>
                </c:pt>
                <c:pt idx="22">
                  <c:v>11756.102671093506</c:v>
                </c:pt>
                <c:pt idx="23">
                  <c:v>11545.919694759705</c:v>
                </c:pt>
                <c:pt idx="24">
                  <c:v>11393.640011268184</c:v>
                </c:pt>
                <c:pt idx="25">
                  <c:v>11354.724124494731</c:v>
                </c:pt>
                <c:pt idx="26">
                  <c:v>11296.991536983482</c:v>
                </c:pt>
                <c:pt idx="27">
                  <c:v>11290.199139723052</c:v>
                </c:pt>
                <c:pt idx="28">
                  <c:v>11242.985428284428</c:v>
                </c:pt>
                <c:pt idx="29">
                  <c:v>11239.266341892691</c:v>
                </c:pt>
                <c:pt idx="30">
                  <c:v>10991.253075400573</c:v>
                </c:pt>
                <c:pt idx="31">
                  <c:v>10865.829543165117</c:v>
                </c:pt>
                <c:pt idx="32">
                  <c:v>10820.909793662086</c:v>
                </c:pt>
                <c:pt idx="33">
                  <c:v>10800.759386690348</c:v>
                </c:pt>
                <c:pt idx="34">
                  <c:v>10749.972944331152</c:v>
                </c:pt>
                <c:pt idx="35">
                  <c:v>10616.104447322732</c:v>
                </c:pt>
                <c:pt idx="36">
                  <c:v>10396.839202687002</c:v>
                </c:pt>
                <c:pt idx="37">
                  <c:v>10272.131082235095</c:v>
                </c:pt>
                <c:pt idx="38">
                  <c:v>10185.316799104849</c:v>
                </c:pt>
                <c:pt idx="39">
                  <c:v>10133.036911346597</c:v>
                </c:pt>
                <c:pt idx="40">
                  <c:v>10113.067221900146</c:v>
                </c:pt>
                <c:pt idx="41">
                  <c:v>10101.718306856079</c:v>
                </c:pt>
                <c:pt idx="42">
                  <c:v>9677.124212984756</c:v>
                </c:pt>
                <c:pt idx="43">
                  <c:v>9447.0101754987372</c:v>
                </c:pt>
                <c:pt idx="44">
                  <c:v>9409.3901309161811</c:v>
                </c:pt>
                <c:pt idx="45">
                  <c:v>9027.478022049725</c:v>
                </c:pt>
                <c:pt idx="46">
                  <c:v>9003.418679890905</c:v>
                </c:pt>
                <c:pt idx="47">
                  <c:v>8871.9901794265115</c:v>
                </c:pt>
                <c:pt idx="48">
                  <c:v>8756.952057093933</c:v>
                </c:pt>
                <c:pt idx="49">
                  <c:v>8659.7644949749283</c:v>
                </c:pt>
                <c:pt idx="50">
                  <c:v>8426.1109812430459</c:v>
                </c:pt>
              </c:numCache>
            </c:numRef>
          </c:val>
        </c:ser>
        <c:axId val="95613312"/>
        <c:axId val="95614848"/>
      </c:barChart>
      <c:catAx>
        <c:axId val="95613312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900"/>
            </a:pPr>
            <a:endParaRPr lang="en-US"/>
          </a:p>
        </c:txPr>
        <c:crossAx val="95614848"/>
        <c:crosses val="autoZero"/>
        <c:auto val="1"/>
        <c:lblAlgn val="ctr"/>
        <c:lblOffset val="100"/>
      </c:catAx>
      <c:valAx>
        <c:axId val="95614848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95613312"/>
        <c:crosses val="autoZero"/>
        <c:crossBetween val="between"/>
      </c:valAx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Sheet6!$M$4</c:f>
              <c:strCache>
                <c:ptCount val="1"/>
                <c:pt idx="0">
                  <c:v>Tax Rev per Capita</c:v>
                </c:pt>
              </c:strCache>
            </c:strRef>
          </c:tx>
          <c:dPt>
            <c:idx val="16"/>
            <c:spPr>
              <a:solidFill>
                <a:srgbClr val="FFFF00"/>
              </a:solidFill>
            </c:spPr>
          </c:dPt>
          <c:dPt>
            <c:idx val="40"/>
            <c:spPr>
              <a:solidFill>
                <a:srgbClr val="FF0000"/>
              </a:solidFill>
            </c:spPr>
          </c:dPt>
          <c:cat>
            <c:strRef>
              <c:f>Sheet6!$L$5:$L$55</c:f>
              <c:strCache>
                <c:ptCount val="51"/>
                <c:pt idx="0">
                  <c:v>Alaska</c:v>
                </c:pt>
                <c:pt idx="1">
                  <c:v>New York</c:v>
                </c:pt>
                <c:pt idx="2">
                  <c:v>Wyoming</c:v>
                </c:pt>
                <c:pt idx="3">
                  <c:v>Connecticut</c:v>
                </c:pt>
                <c:pt idx="4">
                  <c:v>New Jersey</c:v>
                </c:pt>
                <c:pt idx="5">
                  <c:v>Hawaii</c:v>
                </c:pt>
                <c:pt idx="6">
                  <c:v>Massachusetts</c:v>
                </c:pt>
                <c:pt idx="7">
                  <c:v>Maryland</c:v>
                </c:pt>
                <c:pt idx="8">
                  <c:v>California</c:v>
                </c:pt>
                <c:pt idx="9">
                  <c:v>Vermont</c:v>
                </c:pt>
                <c:pt idx="10">
                  <c:v>Minnesota</c:v>
                </c:pt>
                <c:pt idx="11">
                  <c:v>Rhode Island</c:v>
                </c:pt>
                <c:pt idx="12">
                  <c:v>Illinois</c:v>
                </c:pt>
                <c:pt idx="13">
                  <c:v>Maine</c:v>
                </c:pt>
                <c:pt idx="14">
                  <c:v>Washington</c:v>
                </c:pt>
                <c:pt idx="15">
                  <c:v>Delaware</c:v>
                </c:pt>
                <c:pt idx="16">
                  <c:v>U.S.</c:v>
                </c:pt>
                <c:pt idx="17">
                  <c:v>Pennsylvania</c:v>
                </c:pt>
                <c:pt idx="18">
                  <c:v>Virginia</c:v>
                </c:pt>
                <c:pt idx="19">
                  <c:v>Wisconsin</c:v>
                </c:pt>
                <c:pt idx="20">
                  <c:v>Nevada</c:v>
                </c:pt>
                <c:pt idx="21">
                  <c:v>Kansas</c:v>
                </c:pt>
                <c:pt idx="22">
                  <c:v>North Dakota</c:v>
                </c:pt>
                <c:pt idx="23">
                  <c:v>Nebraska</c:v>
                </c:pt>
                <c:pt idx="24">
                  <c:v>Louisiana</c:v>
                </c:pt>
                <c:pt idx="25">
                  <c:v>Ohio</c:v>
                </c:pt>
                <c:pt idx="26">
                  <c:v>Florida</c:v>
                </c:pt>
                <c:pt idx="27">
                  <c:v>Colorado</c:v>
                </c:pt>
                <c:pt idx="28">
                  <c:v>New Mexico</c:v>
                </c:pt>
                <c:pt idx="29">
                  <c:v>Michigan</c:v>
                </c:pt>
                <c:pt idx="30">
                  <c:v>Arizona</c:v>
                </c:pt>
                <c:pt idx="31">
                  <c:v>Iowa</c:v>
                </c:pt>
                <c:pt idx="32">
                  <c:v>New Hampshire</c:v>
                </c:pt>
                <c:pt idx="33">
                  <c:v>North Carolina</c:v>
                </c:pt>
                <c:pt idx="34">
                  <c:v>Georgia</c:v>
                </c:pt>
                <c:pt idx="35">
                  <c:v>Texas</c:v>
                </c:pt>
                <c:pt idx="36">
                  <c:v>Montana</c:v>
                </c:pt>
                <c:pt idx="37">
                  <c:v>Oregon</c:v>
                </c:pt>
                <c:pt idx="38">
                  <c:v>West Virginia</c:v>
                </c:pt>
                <c:pt idx="39">
                  <c:v>Utah</c:v>
                </c:pt>
                <c:pt idx="40">
                  <c:v>Indiana</c:v>
                </c:pt>
                <c:pt idx="41">
                  <c:v>Oklahoma</c:v>
                </c:pt>
                <c:pt idx="42">
                  <c:v>Missouri</c:v>
                </c:pt>
                <c:pt idx="43">
                  <c:v>Arkansas</c:v>
                </c:pt>
                <c:pt idx="44">
                  <c:v>Kentucky</c:v>
                </c:pt>
                <c:pt idx="45">
                  <c:v>Idaho</c:v>
                </c:pt>
                <c:pt idx="46">
                  <c:v>South Carolina</c:v>
                </c:pt>
                <c:pt idx="47">
                  <c:v>South Dakota</c:v>
                </c:pt>
                <c:pt idx="48">
                  <c:v>Mississippi</c:v>
                </c:pt>
                <c:pt idx="49">
                  <c:v>Tennessee</c:v>
                </c:pt>
                <c:pt idx="50">
                  <c:v>Alabama</c:v>
                </c:pt>
              </c:strCache>
            </c:strRef>
          </c:cat>
          <c:val>
            <c:numRef>
              <c:f>Sheet6!$M$5:$M$55</c:f>
              <c:numCache>
                <c:formatCode>_("$"* #,##0_);_("$"* \(#,##0\);_("$"* "-"??_);_(@_)</c:formatCode>
                <c:ptCount val="51"/>
                <c:pt idx="0">
                  <c:v>7267.7874825101899</c:v>
                </c:pt>
                <c:pt idx="1">
                  <c:v>6897.6818844266054</c:v>
                </c:pt>
                <c:pt idx="2">
                  <c:v>6205.1554509108419</c:v>
                </c:pt>
                <c:pt idx="3">
                  <c:v>6044.7074215987541</c:v>
                </c:pt>
                <c:pt idx="4">
                  <c:v>5943.7426428321969</c:v>
                </c:pt>
                <c:pt idx="5">
                  <c:v>5139.2540529030275</c:v>
                </c:pt>
                <c:pt idx="6">
                  <c:v>4966.0629430040444</c:v>
                </c:pt>
                <c:pt idx="7">
                  <c:v>4816.7413224548109</c:v>
                </c:pt>
                <c:pt idx="8">
                  <c:v>4753.8474158253803</c:v>
                </c:pt>
                <c:pt idx="9">
                  <c:v>4722.4976963276595</c:v>
                </c:pt>
                <c:pt idx="10">
                  <c:v>4566.4500343472855</c:v>
                </c:pt>
                <c:pt idx="11">
                  <c:v>4545.2847495480137</c:v>
                </c:pt>
                <c:pt idx="12">
                  <c:v>4294.08117647784</c:v>
                </c:pt>
                <c:pt idx="13">
                  <c:v>4278.7316082280795</c:v>
                </c:pt>
                <c:pt idx="14">
                  <c:v>4269.0487697439394</c:v>
                </c:pt>
                <c:pt idx="15">
                  <c:v>4244.6455897247324</c:v>
                </c:pt>
                <c:pt idx="16">
                  <c:v>4241.7407460951172</c:v>
                </c:pt>
                <c:pt idx="17">
                  <c:v>4207.5402196308705</c:v>
                </c:pt>
                <c:pt idx="18">
                  <c:v>4205.2192718971555</c:v>
                </c:pt>
                <c:pt idx="19">
                  <c:v>4168.6799515547118</c:v>
                </c:pt>
                <c:pt idx="20">
                  <c:v>4088.6853924138645</c:v>
                </c:pt>
                <c:pt idx="21">
                  <c:v>4088.176923448053</c:v>
                </c:pt>
                <c:pt idx="22">
                  <c:v>4084.1537284607089</c:v>
                </c:pt>
                <c:pt idx="23">
                  <c:v>4036.1446600202416</c:v>
                </c:pt>
                <c:pt idx="24">
                  <c:v>4022.9947110998305</c:v>
                </c:pt>
                <c:pt idx="25">
                  <c:v>4011.5312022740591</c:v>
                </c:pt>
                <c:pt idx="26">
                  <c:v>4009.0872146889978</c:v>
                </c:pt>
                <c:pt idx="27">
                  <c:v>3847.5401474775813</c:v>
                </c:pt>
                <c:pt idx="28">
                  <c:v>3795.7419102607309</c:v>
                </c:pt>
                <c:pt idx="29">
                  <c:v>3691.098918484864</c:v>
                </c:pt>
                <c:pt idx="30">
                  <c:v>3672.7789642776697</c:v>
                </c:pt>
                <c:pt idx="31">
                  <c:v>3664.8269065751383</c:v>
                </c:pt>
                <c:pt idx="32">
                  <c:v>3614.1736063694902</c:v>
                </c:pt>
                <c:pt idx="33">
                  <c:v>3585.9242297320584</c:v>
                </c:pt>
                <c:pt idx="34">
                  <c:v>3481.2547587248396</c:v>
                </c:pt>
                <c:pt idx="35">
                  <c:v>3440.6619399422029</c:v>
                </c:pt>
                <c:pt idx="36">
                  <c:v>3419.8702938667652</c:v>
                </c:pt>
                <c:pt idx="37">
                  <c:v>3412.8142878061562</c:v>
                </c:pt>
                <c:pt idx="38">
                  <c:v>3371.7541257881931</c:v>
                </c:pt>
                <c:pt idx="39">
                  <c:v>3337.3095909401741</c:v>
                </c:pt>
                <c:pt idx="40">
                  <c:v>3332.0430590186452</c:v>
                </c:pt>
                <c:pt idx="41">
                  <c:v>3312.03647990936</c:v>
                </c:pt>
                <c:pt idx="42">
                  <c:v>3264.9442475748924</c:v>
                </c:pt>
                <c:pt idx="43">
                  <c:v>3243.0401507547808</c:v>
                </c:pt>
                <c:pt idx="44">
                  <c:v>3235.2692486004307</c:v>
                </c:pt>
                <c:pt idx="45">
                  <c:v>3183.6005200030745</c:v>
                </c:pt>
                <c:pt idx="46">
                  <c:v>3133.7097614164531</c:v>
                </c:pt>
                <c:pt idx="47">
                  <c:v>3006.0588998968187</c:v>
                </c:pt>
                <c:pt idx="48">
                  <c:v>2989.5533424853575</c:v>
                </c:pt>
                <c:pt idx="49">
                  <c:v>2986.4429293576495</c:v>
                </c:pt>
                <c:pt idx="50">
                  <c:v>2908.6224318316167</c:v>
                </c:pt>
              </c:numCache>
            </c:numRef>
          </c:val>
        </c:ser>
        <c:axId val="95710592"/>
        <c:axId val="95767936"/>
      </c:barChart>
      <c:catAx>
        <c:axId val="95710592"/>
        <c:scaling>
          <c:orientation val="minMax"/>
        </c:scaling>
        <c:axPos val="b"/>
        <c:tickLblPos val="nextTo"/>
        <c:txPr>
          <a:bodyPr rot="5400000" vert="horz"/>
          <a:lstStyle/>
          <a:p>
            <a:pPr>
              <a:defRPr sz="900"/>
            </a:pPr>
            <a:endParaRPr lang="en-US"/>
          </a:p>
        </c:txPr>
        <c:crossAx val="95767936"/>
        <c:crosses val="autoZero"/>
        <c:auto val="1"/>
        <c:lblAlgn val="ctr"/>
        <c:lblOffset val="100"/>
      </c:catAx>
      <c:valAx>
        <c:axId val="95767936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crossAx val="95710592"/>
        <c:crosses val="autoZero"/>
        <c:crossBetween val="between"/>
      </c:valAx>
    </c:plotArea>
    <c:plotVisOnly val="1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0.54386</cdr:x>
      <cdr:y>0.88732</cdr:y>
    </cdr:from>
    <cdr:to>
      <cdr:x>0.98246</cdr:x>
      <cdr:y>0.95559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724400" y="4800600"/>
          <a:ext cx="38100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dirty="0" smtClean="0"/>
            <a:t>Approximately $13 billion per year</a:t>
          </a:r>
          <a:endParaRPr lang="en-US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0.74107</cdr:x>
      <cdr:y>0.90391</cdr:y>
    </cdr:from>
    <cdr:to>
      <cdr:x>1</cdr:x>
      <cdr:y>1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324600" y="5785747"/>
          <a:ext cx="2209800" cy="615053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en-US" sz="1400" b="1" dirty="0"/>
            <a:t>Year-to-date</a:t>
          </a:r>
          <a:r>
            <a:rPr lang="en-US" sz="1400" b="1" baseline="0" dirty="0"/>
            <a:t> = </a:t>
          </a:r>
          <a:r>
            <a:rPr lang="en-US" sz="1400" b="1" baseline="0" dirty="0">
              <a:solidFill>
                <a:srgbClr val="FF0000"/>
              </a:solidFill>
            </a:rPr>
            <a:t>-10.5%</a:t>
          </a:r>
        </a:p>
        <a:p xmlns:a="http://schemas.openxmlformats.org/drawingml/2006/main">
          <a:r>
            <a:rPr lang="en-US" sz="1400" b="1" baseline="0" dirty="0"/>
            <a:t>Last year = </a:t>
          </a:r>
          <a:r>
            <a:rPr lang="en-US" sz="1400" b="1" baseline="0" dirty="0">
              <a:solidFill>
                <a:srgbClr val="FF0000"/>
              </a:solidFill>
            </a:rPr>
            <a:t>-7.4%</a:t>
          </a:r>
          <a:endParaRPr lang="en-US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0.07143</cdr:x>
      <cdr:y>0</cdr:y>
    </cdr:from>
    <cdr:to>
      <cdr:x>0.9375</cdr:x>
      <cdr:y>0.08434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9600" y="-457200"/>
          <a:ext cx="7391400" cy="501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dirty="0" smtClean="0"/>
            <a:t>Comparison of Forecasted to Actual Revenue</a:t>
          </a:r>
          <a:endParaRPr lang="en-US" sz="28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0.7963</cdr:x>
      <cdr:y>0.25254</cdr:y>
    </cdr:from>
    <cdr:to>
      <cdr:x>0.97222</cdr:x>
      <cdr:y>0.31989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553200" y="1143000"/>
          <a:ext cx="1447800" cy="304800"/>
        </a:xfrm>
        <a:prstGeom xmlns:a="http://schemas.openxmlformats.org/drawingml/2006/main" prst="rect">
          <a:avLst/>
        </a:prstGeom>
        <a:gradFill xmlns:a="http://schemas.openxmlformats.org/drawingml/2006/main">
          <a:gsLst>
            <a:gs pos="0">
              <a:srgbClr val="4F81BD">
                <a:tint val="66000"/>
                <a:satMod val="160000"/>
                <a:alpha val="32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Current Spend</a:t>
          </a:r>
          <a:endParaRPr lang="en-US" sz="16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0.82407</cdr:x>
      <cdr:y>0.4</cdr:y>
    </cdr:from>
    <cdr:to>
      <cdr:x>0.93519</cdr:x>
      <cdr:y>0.52857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81800" y="2133600"/>
          <a:ext cx="914400" cy="685800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>
            <a:alpha val="71000"/>
          </a:srgb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dirty="0" smtClean="0"/>
            <a:t>Indiana</a:t>
          </a:r>
        </a:p>
        <a:p xmlns:a="http://schemas.openxmlformats.org/drawingml/2006/main">
          <a:pPr algn="ctr"/>
          <a:r>
            <a:rPr lang="en-US" sz="1800" dirty="0" smtClean="0"/>
            <a:t>$4,752</a:t>
          </a:r>
          <a:endParaRPr lang="en-US" sz="1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0.55556</cdr:x>
      <cdr:y>0.40938</cdr:y>
    </cdr:from>
    <cdr:to>
      <cdr:x>0.69444</cdr:x>
      <cdr:y>0.52158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572000" y="2133600"/>
          <a:ext cx="1143000" cy="584775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50000"/>
          </a:srgbClr>
        </a:solidFill>
        <a:ln xmlns:a="http://schemas.openxmlformats.org/drawingml/2006/main" w="3175">
          <a:solidFill>
            <a:sysClr val="windowText" lastClr="00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pitchFamily="34" charset="0"/>
            </a:defRPr>
          </a:lvl9pPr>
        </a:lstStyle>
        <a:p xmlns:a="http://schemas.openxmlformats.org/drawingml/2006/main">
          <a:pPr algn="ctr"/>
          <a:r>
            <a:rPr lang="en-US" sz="1600" dirty="0" smtClean="0"/>
            <a:t>U.S. Avg.</a:t>
          </a:r>
        </a:p>
        <a:p xmlns:a="http://schemas.openxmlformats.org/drawingml/2006/main">
          <a:pPr algn="ctr"/>
          <a:r>
            <a:rPr lang="en-US" sz="1600" dirty="0" smtClean="0"/>
            <a:t>$4,095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0.32407</cdr:x>
      <cdr:y>0.30704</cdr:y>
    </cdr:from>
    <cdr:to>
      <cdr:x>0.43519</cdr:x>
      <cdr:y>0.43862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667000" y="1600200"/>
          <a:ext cx="914474" cy="685792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>
            <a:alpha val="71000"/>
          </a:srgb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Indiana</a:t>
          </a:r>
        </a:p>
        <a:p xmlns:a="http://schemas.openxmlformats.org/drawingml/2006/main">
          <a:pPr algn="ctr"/>
          <a:r>
            <a:rPr lang="en-US" sz="1800" dirty="0" smtClean="0"/>
            <a:t>$5,379</a:t>
          </a:r>
          <a:endParaRPr lang="en-US" sz="18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0.5463</cdr:x>
      <cdr:y>0.20833</cdr:y>
    </cdr:from>
    <cdr:to>
      <cdr:x>0.68519</cdr:x>
      <cdr:y>0.31492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495800" y="1143000"/>
          <a:ext cx="1143000" cy="584775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50000"/>
          </a:srgbClr>
        </a:solidFill>
        <a:ln xmlns:a="http://schemas.openxmlformats.org/drawingml/2006/main" w="3175">
          <a:solidFill>
            <a:sysClr val="windowText" lastClr="00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dirty="0" smtClean="0"/>
            <a:t>U.S. Avg.</a:t>
          </a:r>
        </a:p>
        <a:p xmlns:a="http://schemas.openxmlformats.org/drawingml/2006/main">
          <a:pPr algn="ctr"/>
          <a:r>
            <a:rPr lang="en-US" sz="1600" dirty="0" smtClean="0"/>
            <a:t>$10,991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0.75926</cdr:x>
      <cdr:y>0.27778</cdr:y>
    </cdr:from>
    <cdr:to>
      <cdr:x>0.87963</cdr:x>
      <cdr:y>0.40278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248400" y="1524000"/>
          <a:ext cx="990600" cy="685792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>
            <a:alpha val="71000"/>
          </a:srgb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Indiana</a:t>
          </a:r>
        </a:p>
        <a:p xmlns:a="http://schemas.openxmlformats.org/drawingml/2006/main">
          <a:pPr algn="ctr"/>
          <a:r>
            <a:rPr lang="en-US" sz="1800" dirty="0" smtClean="0"/>
            <a:t>$10,102</a:t>
          </a:r>
          <a:endParaRPr lang="en-US" sz="18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0.2963</cdr:x>
      <cdr:y>0.26027</cdr:y>
    </cdr:from>
    <cdr:to>
      <cdr:x>0.43519</cdr:x>
      <cdr:y>0.3654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2438400" y="1447800"/>
          <a:ext cx="1143000" cy="584775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50000"/>
          </a:srgbClr>
        </a:solidFill>
        <a:ln xmlns:a="http://schemas.openxmlformats.org/drawingml/2006/main" w="3175">
          <a:solidFill>
            <a:sysClr val="windowText" lastClr="00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dirty="0" smtClean="0"/>
            <a:t>U.S. Avg.</a:t>
          </a:r>
        </a:p>
        <a:p xmlns:a="http://schemas.openxmlformats.org/drawingml/2006/main">
          <a:pPr algn="ctr"/>
          <a:r>
            <a:rPr lang="en-US" sz="1600" dirty="0" smtClean="0"/>
            <a:t>$4,242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0.73148</cdr:x>
      <cdr:y>0.31507</cdr:y>
    </cdr:from>
    <cdr:to>
      <cdr:x>0.85185</cdr:x>
      <cdr:y>0.43835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019800" y="1752600"/>
          <a:ext cx="990600" cy="685792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>
            <a:alpha val="71000"/>
          </a:srgb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Indiana</a:t>
          </a:r>
        </a:p>
        <a:p xmlns:a="http://schemas.openxmlformats.org/drawingml/2006/main">
          <a:pPr algn="ctr"/>
          <a:r>
            <a:rPr lang="en-US" sz="1800" dirty="0" smtClean="0"/>
            <a:t>$3,332</a:t>
          </a:r>
          <a:endParaRPr lang="en-US" sz="18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0.34259</cdr:x>
      <cdr:y>0.18571</cdr:y>
    </cdr:from>
    <cdr:to>
      <cdr:x>0.48148</cdr:x>
      <cdr:y>0.29535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2819400" y="990600"/>
          <a:ext cx="1143010" cy="584796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50000"/>
          </a:srgbClr>
        </a:solidFill>
        <a:ln xmlns:a="http://schemas.openxmlformats.org/drawingml/2006/main" w="3175">
          <a:solidFill>
            <a:sysClr val="windowText" lastClr="00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dirty="0" smtClean="0"/>
            <a:t>U.S. Avg.</a:t>
          </a:r>
        </a:p>
        <a:p xmlns:a="http://schemas.openxmlformats.org/drawingml/2006/main">
          <a:pPr algn="ctr"/>
          <a:r>
            <a:rPr lang="en-US" sz="1600" dirty="0" smtClean="0"/>
            <a:t>$52,754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0.63889</cdr:x>
      <cdr:y>0.24286</cdr:y>
    </cdr:from>
    <cdr:to>
      <cdr:x>0.75926</cdr:x>
      <cdr:y>0.37142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257800" y="1295400"/>
          <a:ext cx="990597" cy="685758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>
            <a:alpha val="71000"/>
          </a:srgb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Indiana</a:t>
          </a:r>
        </a:p>
        <a:p xmlns:a="http://schemas.openxmlformats.org/drawingml/2006/main">
          <a:pPr algn="ctr"/>
          <a:r>
            <a:rPr lang="en-US" sz="1800" dirty="0" smtClean="0"/>
            <a:t>$45,213</a:t>
          </a:r>
          <a:endParaRPr lang="en-US" sz="1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0.5463</cdr:x>
      <cdr:y>0.39437</cdr:y>
    </cdr:from>
    <cdr:to>
      <cdr:x>0.68519</cdr:x>
      <cdr:y>0.51383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4495800" y="2133600"/>
          <a:ext cx="1143009" cy="646331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50000"/>
          </a:srgbClr>
        </a:solidFill>
        <a:ln xmlns:a="http://schemas.openxmlformats.org/drawingml/2006/main" w="3175">
          <a:solidFill>
            <a:sysClr val="windowText" lastClr="00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U.S. Avg.</a:t>
          </a:r>
        </a:p>
        <a:p xmlns:a="http://schemas.openxmlformats.org/drawingml/2006/main">
          <a:pPr algn="ctr"/>
          <a:r>
            <a:rPr lang="en-US" sz="1800" dirty="0" smtClean="0"/>
            <a:t>$</a:t>
          </a:r>
          <a:r>
            <a:rPr lang="en-US" sz="1800" dirty="0" smtClean="0"/>
            <a:t>6.80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0.41667</cdr:x>
      <cdr:y>0.39437</cdr:y>
    </cdr:from>
    <cdr:to>
      <cdr:x>0.53704</cdr:x>
      <cdr:y>0.50703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429000" y="2133600"/>
          <a:ext cx="990597" cy="609539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>
            <a:alpha val="71000"/>
          </a:srgb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Indiana</a:t>
          </a:r>
        </a:p>
        <a:p xmlns:a="http://schemas.openxmlformats.org/drawingml/2006/main">
          <a:pPr algn="ctr"/>
          <a:r>
            <a:rPr lang="en-US" sz="1800" dirty="0" smtClean="0"/>
            <a:t>$</a:t>
          </a:r>
          <a:r>
            <a:rPr lang="en-US" sz="1800" dirty="0" smtClean="0"/>
            <a:t>6.95</a:t>
          </a:r>
          <a:endParaRPr lang="en-US" sz="18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0.15449</cdr:x>
      <cdr:y>0.44948</cdr:y>
    </cdr:from>
    <cdr:to>
      <cdr:x>0.71248</cdr:x>
      <cdr:y>0.45174</cdr:y>
    </cdr:to>
    <cdr:sp macro="" textlink="">
      <cdr:nvSpPr>
        <cdr:cNvPr id="88066" name="Line 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704851" y="1228725"/>
          <a:ext cx="2545822" cy="618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FF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0.72651</cdr:x>
      <cdr:y>0.67596</cdr:y>
    </cdr:from>
    <cdr:to>
      <cdr:x>0.9542</cdr:x>
      <cdr:y>0.67692</cdr:y>
    </cdr:to>
    <cdr:sp macro="" textlink="">
      <cdr:nvSpPr>
        <cdr:cNvPr id="88067" name="Line 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3314684" y="1847852"/>
          <a:ext cx="1038830" cy="262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00FF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0.69337</cdr:x>
      <cdr:y>0.34923</cdr:y>
    </cdr:from>
    <cdr:to>
      <cdr:x>0.94991</cdr:x>
      <cdr:y>0.40136</cdr:y>
    </cdr:to>
    <cdr:sp macro="" textlink="">
      <cdr:nvSpPr>
        <cdr:cNvPr id="8806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63483" y="954693"/>
          <a:ext cx="1170458" cy="142507"/>
        </a:xfrm>
        <a:prstGeom xmlns:a="http://schemas.openxmlformats.org/drawingml/2006/main" prst="rect">
          <a:avLst/>
        </a:prstGeom>
        <a:solidFill xmlns:a="http://schemas.openxmlformats.org/drawingml/2006/main">
          <a:srgbClr val="00FF00"/>
        </a:solidFill>
        <a:ln xmlns:a="http://schemas.openxmlformats.org/drawingml/2006/main" w="0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20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2.3% CAGR 2006-2009</a:t>
          </a:r>
        </a:p>
      </cdr:txBody>
    </cdr:sp>
  </cdr:relSizeAnchor>
  <cdr:relSizeAnchor xmlns:cdr="http://schemas.openxmlformats.org/drawingml/2006/chartDrawing">
    <cdr:from>
      <cdr:x>0.28336</cdr:x>
      <cdr:y>0.34983</cdr:y>
    </cdr:from>
    <cdr:to>
      <cdr:x>0.53795</cdr:x>
      <cdr:y>0.40606</cdr:y>
    </cdr:to>
    <cdr:sp macro="" textlink="">
      <cdr:nvSpPr>
        <cdr:cNvPr id="88069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92802" y="956333"/>
          <a:ext cx="1161560" cy="153715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 w="0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20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5.6% CAGR 1996-2005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0.69444</cdr:x>
      <cdr:y>0.33019</cdr:y>
    </cdr:from>
    <cdr:to>
      <cdr:x>0.92593</cdr:x>
      <cdr:y>0.40909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5714963" y="1660592"/>
          <a:ext cx="1905037" cy="396803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000000"/>
              </a:solidFill>
            </a:rPr>
            <a:t>CAGR = </a:t>
          </a:r>
          <a:r>
            <a:rPr lang="en-US" sz="2000" b="1" dirty="0">
              <a:solidFill>
                <a:srgbClr val="FF0000"/>
              </a:solidFill>
            </a:rPr>
            <a:t>-</a:t>
          </a:r>
          <a:r>
            <a:rPr lang="en-US" sz="2000" b="1" dirty="0" smtClean="0">
              <a:solidFill>
                <a:srgbClr val="FF0000"/>
              </a:solidFill>
            </a:rPr>
            <a:t>1.3%</a:t>
          </a:r>
          <a:endParaRPr lang="en-US" sz="2000" b="1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4E22BA-24AE-49F5-B615-8CEF26F80B3D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C42B9-1299-4F00-AAD6-053A9509E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76E67-4111-491A-AA57-CC49C07BD4D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128BB0-5889-4D93-BFD6-99682CCE34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1AC59-73EF-43E0-B900-58A8778E81A3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85A91-D30B-453D-AE77-E92D31A67C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48D05-C465-43B0-9655-CE565F254B51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0FB04-12A6-424F-9585-D4436F4B3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CF3B6-9E21-4166-8B4A-11BAD096393F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D91C-3D9D-4AF7-8C69-361101603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21578-FE8D-40BF-8A60-6F67692F87C5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192AF-F7E1-41DF-8D18-C0DA73E70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A876A-4D0F-4832-99D5-7D593B82CDF5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09830-83FB-4A7C-99CD-CAAF61058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EC131-A0FE-45E0-A2B1-9C3904C074D6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CAF04-1676-4B82-B4BC-2D10F883A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D6E31-A941-459D-88FD-4E5F84B17309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5ECDC-A108-4711-A0CD-165BCC0F5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1424-6337-4A86-8A26-D3ED14698625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B8547-C7EA-403A-ACA3-728458EB0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4F1EA-9E93-4F45-925B-B7CC38373E44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EC128-E07E-4957-AB11-DE86C4249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D1A82-07B6-4988-9E97-78A265192ACD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11E2F-86E3-4D26-8305-0A4883299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C76C-CD1C-4D03-BF95-62B3B565E9A8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19DF3-9C23-4C1A-B645-A519AE344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B1AB72-8556-40DD-A49E-6E30F6D7B968}" type="datetimeFigureOut">
              <a:rPr lang="en-US"/>
              <a:pPr>
                <a:defRPr/>
              </a:pPr>
              <a:t>4/22/2010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D78D55-F8A8-4948-9EA3-FE87F00CD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352800"/>
          </a:xfrm>
        </p:spPr>
        <p:txBody>
          <a:bodyPr/>
          <a:lstStyle/>
          <a:p>
            <a:pPr eaLnBrk="1" hangingPunct="1"/>
            <a:r>
              <a:rPr lang="en-US" b="1" dirty="0" smtClean="0"/>
              <a:t>Faculty Leadership Conference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3600" dirty="0" smtClean="0"/>
              <a:t>Revenue Forecast Report and Budget Update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838200" y="62484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Bernard M. Hannon</a:t>
            </a:r>
          </a:p>
          <a:p>
            <a:r>
              <a:rPr lang="en-US" sz="1200" dirty="0" smtClean="0">
                <a:latin typeface="Calibri" pitchFamily="34" charset="0"/>
              </a:rPr>
              <a:t>Senior Assoc Commissioner &amp; CFO				April  23</a:t>
            </a:r>
            <a:r>
              <a:rPr lang="en-US" sz="1200" dirty="0">
                <a:latin typeface="Calibri" pitchFamily="34" charset="0"/>
              </a:rPr>
              <a:t>, 2010</a:t>
            </a:r>
          </a:p>
        </p:txBody>
      </p:sp>
      <p:pic>
        <p:nvPicPr>
          <p:cNvPr id="1026" name="Picture 2" descr="K:\Communications\Logos, Pictures, Graphics\Logos\CHE logo\CHELogo_bw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510267"/>
            <a:ext cx="5105400" cy="37381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State General Fund Appropriations to Higher Education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64770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Total appropriations include: SSACI, capital and line item appropriations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HIGHER EDUCATION STATE FUNDING NATIONAL CONTEXT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dirty="0" smtClean="0"/>
              <a:t>FY 2009 State Appropriations per FTE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8600" y="2438400"/>
            <a:ext cx="1143000" cy="646331"/>
          </a:xfrm>
          <a:prstGeom prst="rect">
            <a:avLst/>
          </a:prstGeom>
          <a:solidFill>
            <a:srgbClr val="FFFF00">
              <a:alpha val="50000"/>
            </a:srgb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U.S. Avg.</a:t>
            </a:r>
          </a:p>
          <a:p>
            <a:pPr algn="ctr"/>
            <a:r>
              <a:rPr lang="en-US" dirty="0" smtClean="0"/>
              <a:t>$6,934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dirty="0" smtClean="0"/>
              <a:t>FY 2009 Net Tuition Revenue per FTE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2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dirty="0" smtClean="0"/>
              <a:t>FY 2009 Total Educ. Revenue per FTE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3600" dirty="0" smtClean="0"/>
              <a:t>2009 Tax Revenue per Capita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3600" dirty="0" smtClean="0"/>
              <a:t>2009 Total Taxable Resources per Capita</a:t>
            </a:r>
            <a:r>
              <a:rPr lang="en-US" sz="1600" dirty="0" smtClean="0"/>
              <a:t>*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63246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*Total Taxable Resources per capita from U.S. Treasury Department:  www.treas.gov/offices/economic-policy/resources/estimates.html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sz="3600" dirty="0" smtClean="0"/>
              <a:t>Indiana per Capita Income as Percentage of U.S. Average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295400" y="1524000"/>
            <a:ext cx="7239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200" dirty="0" smtClean="0"/>
              <a:t>Higher Education Appropriations per $1,000 of Personal Income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562600"/>
          </a:xfrm>
        </p:spPr>
        <p:txBody>
          <a:bodyPr/>
          <a:lstStyle/>
          <a:p>
            <a:pPr lvl="1" algn="ctr" eaLnBrk="1" hangingPunct="1">
              <a:buFont typeface="Arial" pitchFamily="34" charset="0"/>
              <a:buNone/>
            </a:pPr>
            <a:endParaRPr lang="en-US" sz="5400" dirty="0" smtClean="0"/>
          </a:p>
          <a:p>
            <a:pPr lvl="1" algn="ctr" eaLnBrk="1" hangingPunct="1">
              <a:buFont typeface="Arial" pitchFamily="34" charset="0"/>
              <a:buNone/>
            </a:pPr>
            <a:endParaRPr lang="en-US" sz="5400" dirty="0" smtClean="0"/>
          </a:p>
          <a:p>
            <a:pPr lvl="1" algn="ctr" eaLnBrk="1" hangingPunct="1">
              <a:buFont typeface="Arial" pitchFamily="34" charset="0"/>
              <a:buNone/>
            </a:pPr>
            <a:r>
              <a:rPr lang="en-US" sz="5400" dirty="0" smtClean="0"/>
              <a:t>State Revenue </a:t>
            </a:r>
            <a:r>
              <a:rPr lang="en-US" sz="5400" dirty="0" smtClean="0"/>
              <a:t>Performance</a:t>
            </a:r>
          </a:p>
          <a:p>
            <a:pPr eaLnBrk="1" hangingPunct="1">
              <a:buFont typeface="Arial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algn="ctr">
              <a:buNone/>
            </a:pPr>
            <a:r>
              <a:rPr lang="en-US" sz="4000" dirty="0" smtClean="0"/>
              <a:t>INDIANA’S HIGHER EDUCATION SYSTEM AND STATE FUNDING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3600" dirty="0" smtClean="0"/>
              <a:t>State General Fund </a:t>
            </a:r>
            <a:r>
              <a:rPr lang="en-US" sz="3600" dirty="0" smtClean="0"/>
              <a:t>R</a:t>
            </a:r>
            <a:r>
              <a:rPr lang="en-US" sz="3600" dirty="0" smtClean="0"/>
              <a:t>evenue </a:t>
            </a:r>
            <a:r>
              <a:rPr lang="en-US" sz="3600" dirty="0" smtClean="0"/>
              <a:t>Growth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6172200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FY 10 and FY 11 per December 2009 Revenue Forecast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600" dirty="0" smtClean="0"/>
              <a:t>Revenue Growth and Higher Education Appropriations 2000-2011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State Expenditure </a:t>
            </a:r>
            <a:r>
              <a:rPr lang="en-US" sz="3600" dirty="0" smtClean="0"/>
              <a:t>Growth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763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Real Per Capita Expenditures*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6019800" y="6550025"/>
            <a:ext cx="3124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34" charset="0"/>
              </a:rPr>
              <a:t>* Includes Major Moves Investments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77813"/>
            <a:ext cx="8229600" cy="788987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Revenue Collections FY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2006 – FY 2011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219200"/>
            <a:ext cx="8077200" cy="52578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None/>
              <a:defRPr/>
            </a:pPr>
            <a:endParaRPr lang="en-US" sz="3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algn="ctr" eaLnBrk="0" hangingPunct="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algn="ctr" eaLnBrk="0" hangingPunct="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algn="ctr" eaLnBrk="0" hangingPunct="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							</a:t>
            </a:r>
            <a:endParaRPr lang="en-US" sz="120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99FF99"/>
              </a:buClr>
              <a:buSzPct val="80000"/>
              <a:buFont typeface="Wingdings" pitchFamily="2" charset="2"/>
              <a:buNone/>
              <a:defRPr/>
            </a:pP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381000" y="838200"/>
          <a:ext cx="8229599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6400800"/>
            <a:ext cx="815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*projected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60DF89-9053-4966-911F-9CFAA2C30F1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228600" y="152400"/>
          <a:ext cx="85344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3505200"/>
          </a:xfrm>
        </p:spPr>
        <p:txBody>
          <a:bodyPr/>
          <a:lstStyle/>
          <a:p>
            <a:pPr lvl="1" algn="ctr" eaLnBrk="1" hangingPunct="1">
              <a:buFont typeface="Arial" pitchFamily="34" charset="0"/>
              <a:buNone/>
            </a:pPr>
            <a:endParaRPr lang="en-US" sz="3200" dirty="0" smtClean="0"/>
          </a:p>
          <a:p>
            <a:pPr lvl="1" algn="ctr" eaLnBrk="1" hangingPunct="1">
              <a:buFont typeface="Arial" pitchFamily="34" charset="0"/>
              <a:buNone/>
            </a:pPr>
            <a:endParaRPr lang="en-US" sz="3200" dirty="0" smtClean="0"/>
          </a:p>
          <a:p>
            <a:pPr lvl="1" algn="ctr" eaLnBrk="1" hangingPunct="1">
              <a:buFont typeface="Arial" pitchFamily="34" charset="0"/>
              <a:buNone/>
            </a:pPr>
            <a:r>
              <a:rPr lang="en-US" sz="3600" dirty="0" smtClean="0"/>
              <a:t>The Good </a:t>
            </a:r>
            <a:r>
              <a:rPr lang="en-US" sz="3600" dirty="0" smtClean="0"/>
              <a:t>News is: </a:t>
            </a:r>
          </a:p>
          <a:p>
            <a:pPr lvl="1" algn="ctr" eaLnBrk="1" hangingPunct="1">
              <a:buFont typeface="Arial" pitchFamily="34" charset="0"/>
              <a:buNone/>
            </a:pPr>
            <a:r>
              <a:rPr lang="en-US" sz="3600" dirty="0" smtClean="0"/>
              <a:t>We </a:t>
            </a:r>
            <a:r>
              <a:rPr lang="en-US" sz="3600" dirty="0" smtClean="0"/>
              <a:t>Entered </a:t>
            </a:r>
            <a:r>
              <a:rPr lang="en-US" sz="3600" dirty="0" smtClean="0"/>
              <a:t>the Recession in a Strong Financial </a:t>
            </a:r>
            <a:r>
              <a:rPr lang="en-US" sz="3600" dirty="0" smtClean="0"/>
              <a:t>Position</a:t>
            </a:r>
            <a:endParaRPr lang="en-US" sz="3600" dirty="0" smtClean="0"/>
          </a:p>
          <a:p>
            <a:pPr eaLnBrk="1" hangingPunct="1">
              <a:buFont typeface="Arial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mtClean="0"/>
              <a:t>Budget Surplus/Deficit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763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State Reserves (Cash – Liabilities)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 lvl="1" algn="ctr" eaLnBrk="1" hangingPunct="1">
              <a:buFont typeface="Arial" pitchFamily="34" charset="0"/>
              <a:buNone/>
            </a:pPr>
            <a:endParaRPr lang="en-US" sz="3200" dirty="0" smtClean="0"/>
          </a:p>
          <a:p>
            <a:pPr lvl="1" algn="ctr" eaLnBrk="1" hangingPunct="1">
              <a:buFont typeface="Arial" pitchFamily="34" charset="0"/>
              <a:buNone/>
            </a:pPr>
            <a:endParaRPr lang="en-US" sz="3200" dirty="0" smtClean="0"/>
          </a:p>
          <a:p>
            <a:pPr lvl="1" algn="ctr" eaLnBrk="1" hangingPunct="1">
              <a:buFont typeface="Arial" pitchFamily="34" charset="0"/>
              <a:buNone/>
            </a:pPr>
            <a:r>
              <a:rPr lang="en-US" sz="3600" dirty="0" smtClean="0"/>
              <a:t>The Bad News is: </a:t>
            </a:r>
          </a:p>
          <a:p>
            <a:pPr lvl="1" algn="ctr" eaLnBrk="1" hangingPunct="1">
              <a:buFont typeface="Arial" pitchFamily="34" charset="0"/>
              <a:buNone/>
            </a:pPr>
            <a:r>
              <a:rPr lang="en-US" sz="3600" dirty="0" smtClean="0"/>
              <a:t>The </a:t>
            </a:r>
            <a:r>
              <a:rPr lang="en-US" sz="3600" dirty="0" smtClean="0"/>
              <a:t>Challenges are Unprecedented</a:t>
            </a:r>
          </a:p>
          <a:p>
            <a:pPr eaLnBrk="1" hangingPunct="1">
              <a:buFont typeface="Arial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Total FY 10 estimated expenditures by all Indiana public postsecondary institutions</a:t>
            </a:r>
          </a:p>
          <a:p>
            <a:pPr algn="ctr">
              <a:buNone/>
            </a:pPr>
            <a:r>
              <a:rPr lang="en-US" sz="6000" b="1" dirty="0" smtClean="0"/>
              <a:t>$5,090,667,914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3600" dirty="0" smtClean="0"/>
              <a:t> </a:t>
            </a:r>
            <a:r>
              <a:rPr lang="en-US" sz="2800" dirty="0" smtClean="0"/>
              <a:t>Total FY 10 General Fund estimated expenditures by all Indiana public postsecondary institutions</a:t>
            </a:r>
          </a:p>
          <a:p>
            <a:pPr algn="ctr">
              <a:buNone/>
            </a:pPr>
            <a:r>
              <a:rPr lang="en-US" sz="5400" b="1" dirty="0" smtClean="0"/>
              <a:t>$3,487,676,807 </a:t>
            </a:r>
            <a:endParaRPr lang="en-US" sz="54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Much Worse Than Prior Recessions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86106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3600" smtClean="0"/>
              <a:t>Sales Tax: CY 2009 vs. CY 2008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143000"/>
          <a:ext cx="8686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Budgeted Revenue: FY 2010-11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152400" y="63246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Forecast reduced over $3 billion in one year.  Missed forecast 17 straight months</a:t>
            </a:r>
          </a:p>
        </p:txBody>
      </p:sp>
      <p:sp>
        <p:nvSpPr>
          <p:cNvPr id="8" name="Minus 7"/>
          <p:cNvSpPr/>
          <p:nvPr/>
        </p:nvSpPr>
        <p:spPr>
          <a:xfrm>
            <a:off x="5562600" y="2895600"/>
            <a:ext cx="1600200" cy="762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304800" y="1066800"/>
          <a:ext cx="8534400" cy="556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304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Without Budget Management, State Reserves would be Depleted by End of Biennium</a:t>
            </a:r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Summary– Progress, But More Action Needed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029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-$1.8 billion  </a:t>
            </a:r>
            <a:r>
              <a:rPr lang="en-US" sz="1800" dirty="0" smtClean="0"/>
              <a:t>(=December 2009 revenue projection vs. May 2009 budget)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+$770 million </a:t>
            </a:r>
            <a:r>
              <a:rPr lang="en-US" sz="1800" dirty="0" smtClean="0"/>
              <a:t>(= agency and education reductions)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+$1 billion </a:t>
            </a:r>
            <a:r>
              <a:rPr lang="en-US" sz="1600" dirty="0" smtClean="0"/>
              <a:t>(= all remaining reserves and rainy day funds)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-$112 million </a:t>
            </a:r>
            <a:r>
              <a:rPr lang="en-US" sz="1700" dirty="0" smtClean="0"/>
              <a:t>(=revenue loss since December 2009 forecast)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= -$142 million deficit if no further actions are taken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Goal– continue to take necessary actions to spend within our means, align operating expenses with operating revenues </a:t>
            </a:r>
            <a:r>
              <a:rPr lang="en-US" b="1" dirty="0" smtClean="0"/>
              <a:t>and avoid tax increases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458200" cy="685800"/>
          </a:xfrm>
        </p:spPr>
        <p:txBody>
          <a:bodyPr/>
          <a:lstStyle/>
          <a:p>
            <a:pPr eaLnBrk="1" hangingPunct="1"/>
            <a:r>
              <a:rPr lang="en-US" smtClean="0"/>
              <a:t>State Fiscal Outlook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7697788" cy="4543425"/>
          </a:xfrm>
        </p:spPr>
        <p:txBody>
          <a:bodyPr/>
          <a:lstStyle/>
          <a:p>
            <a:pPr eaLnBrk="1" hangingPunct="1"/>
            <a:r>
              <a:rPr lang="en-US" dirty="0" smtClean="0"/>
              <a:t>Even if current forecast is met, state reserves balances will be fully expended</a:t>
            </a:r>
          </a:p>
          <a:p>
            <a:pPr eaLnBrk="1" hangingPunct="1"/>
            <a:r>
              <a:rPr lang="en-US" dirty="0" smtClean="0"/>
              <a:t>Next legislative session – portends most difficult biennial budget in memory:</a:t>
            </a:r>
          </a:p>
          <a:p>
            <a:pPr lvl="1" eaLnBrk="1" hangingPunct="1"/>
            <a:r>
              <a:rPr lang="en-US" dirty="0" smtClean="0"/>
              <a:t>Loss of federal stimulus </a:t>
            </a:r>
            <a:r>
              <a:rPr lang="en-US" dirty="0" smtClean="0"/>
              <a:t>funds ($867M SFSF)</a:t>
            </a:r>
            <a:endParaRPr lang="en-US" dirty="0" smtClean="0"/>
          </a:p>
          <a:p>
            <a:pPr lvl="1" eaLnBrk="1" hangingPunct="1"/>
            <a:r>
              <a:rPr lang="en-US" dirty="0" smtClean="0"/>
              <a:t>Revenue and expenditure imbalance</a:t>
            </a:r>
          </a:p>
          <a:p>
            <a:pPr lvl="1" eaLnBrk="1" hangingPunct="1"/>
            <a:r>
              <a:rPr lang="en-US" dirty="0" smtClean="0"/>
              <a:t>No state reserves to draw down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95600"/>
            <a:ext cx="8229600" cy="3261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 Distributing Scarce Resources</a:t>
            </a:r>
            <a:endParaRPr lang="en-US" sz="4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Commission Budget Responsibilities and Priorities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Debt Service</a:t>
            </a:r>
          </a:p>
          <a:p>
            <a:r>
              <a:rPr lang="en-US" sz="2800" dirty="0" smtClean="0"/>
              <a:t>College Completion Incentives:</a:t>
            </a:r>
          </a:p>
          <a:p>
            <a:pPr lvl="1"/>
            <a:r>
              <a:rPr lang="en-US" sz="2800" dirty="0" smtClean="0"/>
              <a:t>Number of Degrees</a:t>
            </a:r>
          </a:p>
          <a:p>
            <a:pPr lvl="1"/>
            <a:r>
              <a:rPr lang="en-US" sz="2800" dirty="0" smtClean="0"/>
              <a:t>On-Time Degrees</a:t>
            </a:r>
          </a:p>
          <a:p>
            <a:pPr lvl="1"/>
            <a:r>
              <a:rPr lang="en-US" sz="2800" dirty="0" smtClean="0"/>
              <a:t>Low Income Degrees</a:t>
            </a:r>
          </a:p>
          <a:p>
            <a:r>
              <a:rPr lang="en-US" sz="2800" dirty="0" smtClean="0"/>
              <a:t>Enrollment/Student Course Success Incentive</a:t>
            </a:r>
          </a:p>
          <a:p>
            <a:r>
              <a:rPr lang="en-US" sz="2800" dirty="0" smtClean="0"/>
              <a:t>Research Funding Incentive</a:t>
            </a:r>
          </a:p>
          <a:p>
            <a:r>
              <a:rPr lang="en-US" sz="2800" dirty="0" smtClean="0"/>
              <a:t>R&amp;R</a:t>
            </a:r>
          </a:p>
          <a:p>
            <a:r>
              <a:rPr lang="en-US" sz="2800" dirty="0" smtClean="0"/>
              <a:t>Economic Development </a:t>
            </a:r>
          </a:p>
          <a:p>
            <a:r>
              <a:rPr lang="en-US" sz="2800" dirty="0" smtClean="0"/>
              <a:t>Two-Year Transfer Incentive</a:t>
            </a:r>
          </a:p>
          <a:p>
            <a:r>
              <a:rPr lang="en-US" sz="2800" dirty="0" smtClean="0"/>
              <a:t>Student access and success (SSACI)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755D-2C8B-4CB5-AB27-83C17662AC70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Evolution of CHE Funding Recommendations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143000"/>
          <a:ext cx="8229600" cy="5123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006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b"/>
                </a:tc>
              </a:tr>
              <a:tr h="553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Enrollment Change (successfully completed credit hours)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Plant Expansion/leases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Plant Expansion/leases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Program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number of degrees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number of degrees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On-Time graduation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On-Time graduation Rate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Two Year Transfer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Two Year Transfer Incentive</a:t>
                      </a:r>
                    </a:p>
                  </a:txBody>
                  <a:tcPr marL="9525" marR="9525" marT="9525" marB="0" anchor="b"/>
                </a:tc>
              </a:tr>
              <a:tr h="400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Low Income Degree Completion Incentive</a:t>
                      </a:r>
                    </a:p>
                  </a:txBody>
                  <a:tcPr marL="9525" marR="9525" marT="9525" marB="0" anchor="b"/>
                </a:tc>
              </a:tr>
              <a:tr h="553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Workforce Development Incentive (funding non-credit coursework)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4000" smtClean="0"/>
              <a:t>Indiana’s Public </a:t>
            </a:r>
            <a:br>
              <a:rPr lang="en-US" sz="4000" smtClean="0"/>
            </a:br>
            <a:r>
              <a:rPr lang="en-US" sz="4000" smtClean="0"/>
              <a:t>Higher Education System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5E4DA6-72B9-4235-9ECD-5A558236993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905000"/>
            <a:ext cx="7772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5 four-year Public Postsecondary Institutions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2 two-year Public Institutions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31 Public Campuses and 12 Instructional Sites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407,000 Students in 2008-09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1,500 buildings worth $12B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$2.3B in salary and compensation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sz="2800" dirty="0" smtClean="0"/>
              <a:t>State Operating Appropriations as % of Institutional Expenditures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State Income—By Source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4953000" y="6248400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Approximately $13 billion per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dirty="0" smtClean="0"/>
              <a:t>State Expense—By Source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Percentage of state General Fund </a:t>
            </a:r>
            <a:r>
              <a:rPr lang="en-US" sz="3600" dirty="0" smtClean="0"/>
              <a:t>appropriated </a:t>
            </a:r>
            <a:r>
              <a:rPr lang="en-US" sz="3600" dirty="0" smtClean="0"/>
              <a:t>to IHEs</a:t>
            </a:r>
            <a:endParaRPr lang="en-US" sz="3600" dirty="0"/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001713" y="1228725"/>
          <a:ext cx="7138987" cy="4918075"/>
        </p:xfrm>
        <a:graphic>
          <a:graphicData uri="http://schemas.openxmlformats.org/presentationml/2006/ole">
            <p:oleObj spid="_x0000_s2050" name="Worksheet" r:id="rId3" imgW="7991424" imgH="550558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Appropriations to Public IHEs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8600" y="3962400"/>
            <a:ext cx="44958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dirty="0" smtClean="0"/>
              <a:t>Compound Annual Growth Rate: 4.7%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Ripple 3">
    <a:dk1>
      <a:srgbClr val="008AE8"/>
    </a:dk1>
    <a:lt1>
      <a:srgbClr val="FFFFFF"/>
    </a:lt1>
    <a:dk2>
      <a:srgbClr val="0068AE"/>
    </a:dk2>
    <a:lt2>
      <a:srgbClr val="CCECFF"/>
    </a:lt2>
    <a:accent1>
      <a:srgbClr val="009999"/>
    </a:accent1>
    <a:accent2>
      <a:srgbClr val="0088E4"/>
    </a:accent2>
    <a:accent3>
      <a:srgbClr val="AAB9D3"/>
    </a:accent3>
    <a:accent4>
      <a:srgbClr val="DADADA"/>
    </a:accent4>
    <a:accent5>
      <a:srgbClr val="AACACA"/>
    </a:accent5>
    <a:accent6>
      <a:srgbClr val="007BCF"/>
    </a:accent6>
    <a:hlink>
      <a:srgbClr val="99FF99"/>
    </a:hlink>
    <a:folHlink>
      <a:srgbClr val="AFE1FF"/>
    </a:folHlink>
  </a:clrScheme>
  <a:fontScheme name="Rippl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823</Words>
  <Application>Microsoft Office PowerPoint</Application>
  <PresentationFormat>On-screen Show (4:3)</PresentationFormat>
  <Paragraphs>237</Paragraphs>
  <Slides>38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Worksheet</vt:lpstr>
      <vt:lpstr>Faculty Leadership Conference  Revenue Forecast Report and Budget Update  </vt:lpstr>
      <vt:lpstr>Slide 2</vt:lpstr>
      <vt:lpstr>Slide 3</vt:lpstr>
      <vt:lpstr>Indiana’s Public  Higher Education System</vt:lpstr>
      <vt:lpstr>State Operating Appropriations as % of Institutional Expenditures</vt:lpstr>
      <vt:lpstr>State Income—By Source</vt:lpstr>
      <vt:lpstr>State Expense—By Source</vt:lpstr>
      <vt:lpstr>Percentage of state General Fund appropriated to IHEs</vt:lpstr>
      <vt:lpstr>State Appropriations to Public IHEs</vt:lpstr>
      <vt:lpstr>State General Fund Appropriations to Higher Education</vt:lpstr>
      <vt:lpstr>Slide 11</vt:lpstr>
      <vt:lpstr>FY 2009 State Appropriations per FTE</vt:lpstr>
      <vt:lpstr>FY 2009 Net Tuition Revenue per FTE</vt:lpstr>
      <vt:lpstr>FY 2009 Total Educ. Revenue per FTE</vt:lpstr>
      <vt:lpstr>2009 Tax Revenue per Capita</vt:lpstr>
      <vt:lpstr>2009 Total Taxable Resources per Capita*</vt:lpstr>
      <vt:lpstr>Indiana per Capita Income as Percentage of U.S. Average</vt:lpstr>
      <vt:lpstr>Higher Education Appropriations per $1,000 of Personal Income</vt:lpstr>
      <vt:lpstr>Slide 19</vt:lpstr>
      <vt:lpstr>State General Fund Revenue Growth</vt:lpstr>
      <vt:lpstr>Revenue Growth and Higher Education Appropriations 2000-2011</vt:lpstr>
      <vt:lpstr>State Expenditure Growth</vt:lpstr>
      <vt:lpstr>Real Per Capita Expenditures* </vt:lpstr>
      <vt:lpstr>Slide 24</vt:lpstr>
      <vt:lpstr>Slide 25</vt:lpstr>
      <vt:lpstr>Slide 26</vt:lpstr>
      <vt:lpstr>Budget Surplus/Deficit</vt:lpstr>
      <vt:lpstr>State Reserves (Cash – Liabilities)</vt:lpstr>
      <vt:lpstr>Slide 29</vt:lpstr>
      <vt:lpstr>Much Worse Than Prior Recessions</vt:lpstr>
      <vt:lpstr>Sales Tax: CY 2009 vs. CY 2008</vt:lpstr>
      <vt:lpstr>Budgeted Revenue: FY 2010-11</vt:lpstr>
      <vt:lpstr>Slide 33</vt:lpstr>
      <vt:lpstr>Summary– Progress, But More Action Needed</vt:lpstr>
      <vt:lpstr>State Fiscal Outlook</vt:lpstr>
      <vt:lpstr>Slide 36</vt:lpstr>
      <vt:lpstr>Commission Budget Responsibilities and Priorities</vt:lpstr>
      <vt:lpstr>Evolution of CHE Funding Recommendations </vt:lpstr>
    </vt:vector>
  </TitlesOfParts>
  <Company>State of Indiana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Fiscal Update  Indiana Association for Corporate Growth</dc:title>
  <dc:creator>chris ruhl</dc:creator>
  <cp:lastModifiedBy>bernieh</cp:lastModifiedBy>
  <cp:revision>148</cp:revision>
  <dcterms:created xsi:type="dcterms:W3CDTF">2010-01-19T16:15:21Z</dcterms:created>
  <dcterms:modified xsi:type="dcterms:W3CDTF">2010-04-23T00:00:27Z</dcterms:modified>
</cp:coreProperties>
</file>