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handoutMasterIdLst>
    <p:handoutMasterId r:id="rId18"/>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52" autoAdjust="0"/>
    <p:restoredTop sz="94660"/>
  </p:normalViewPr>
  <p:slideViewPr>
    <p:cSldViewPr>
      <p:cViewPr varScale="1">
        <p:scale>
          <a:sx n="86" d="100"/>
          <a:sy n="86" d="100"/>
        </p:scale>
        <p:origin x="-150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B51CF24-882C-462B-8FB7-B7B144A856E1}" type="datetimeFigureOut">
              <a:rPr lang="en-US" smtClean="0"/>
              <a:pPr/>
              <a:t>5/19/2015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4C9DB18-CCE0-4044-AAED-EBAD4DC5FE89}"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F2CC0F-0D13-4A51-9507-EDC2B0B36A4D}" type="datetimeFigureOut">
              <a:rPr lang="en-US" smtClean="0"/>
              <a:pPr/>
              <a:t>5/19/2015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D0C6CE-9673-4C1E-A834-A915C2258B0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FD0C6CE-9673-4C1E-A834-A915C2258B00}"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63CEFB4-85D2-4B92-9010-BFDF83D70764}" type="datetimeFigureOut">
              <a:rPr lang="en-US" smtClean="0"/>
              <a:pPr/>
              <a:t>5/19/2015</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E053D1A-F474-45D0-9915-20A05AC88CFD}"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63CEFB4-85D2-4B92-9010-BFDF83D70764}" type="datetimeFigureOut">
              <a:rPr lang="en-US" smtClean="0"/>
              <a:pPr/>
              <a:t>5/19/2015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053D1A-F474-45D0-9915-20A05AC88CF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EE053D1A-F474-45D0-9915-20A05AC88CFD}"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63CEFB4-85D2-4B92-9010-BFDF83D70764}" type="datetimeFigureOut">
              <a:rPr lang="en-US" smtClean="0"/>
              <a:pPr/>
              <a:t>5/19/2015</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63CEFB4-85D2-4B92-9010-BFDF83D70764}" type="datetimeFigureOut">
              <a:rPr lang="en-US" smtClean="0"/>
              <a:pPr/>
              <a:t>5/19/2015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EE053D1A-F474-45D0-9915-20A05AC88CFD}"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F63CEFB4-85D2-4B92-9010-BFDF83D70764}" type="datetimeFigureOut">
              <a:rPr lang="en-US" smtClean="0"/>
              <a:pPr/>
              <a:t>5/19/2015</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E053D1A-F474-45D0-9915-20A05AC88CFD}"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F63CEFB4-85D2-4B92-9010-BFDF83D70764}" type="datetimeFigureOut">
              <a:rPr lang="en-US" smtClean="0"/>
              <a:pPr/>
              <a:t>5/19/2015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053D1A-F474-45D0-9915-20A05AC88CFD}"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63CEFB4-85D2-4B92-9010-BFDF83D70764}" type="datetimeFigureOut">
              <a:rPr lang="en-US" smtClean="0"/>
              <a:pPr/>
              <a:t>5/19/2015</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EE053D1A-F474-45D0-9915-20A05AC88CFD}"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63CEFB4-85D2-4B92-9010-BFDF83D70764}" type="datetimeFigureOut">
              <a:rPr lang="en-US" smtClean="0"/>
              <a:pPr/>
              <a:t>5/19/2015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EE053D1A-F474-45D0-9915-20A05AC88CF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F63CEFB4-85D2-4B92-9010-BFDF83D70764}" type="datetimeFigureOut">
              <a:rPr lang="en-US" smtClean="0"/>
              <a:pPr/>
              <a:t>5/19/2015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E053D1A-F474-45D0-9915-20A05AC88CF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E053D1A-F474-45D0-9915-20A05AC88CFD}"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F63CEFB4-85D2-4B92-9010-BFDF83D70764}" type="datetimeFigureOut">
              <a:rPr lang="en-US" smtClean="0"/>
              <a:pPr/>
              <a:t>5/19/2015</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EE053D1A-F474-45D0-9915-20A05AC88CFD}"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F63CEFB4-85D2-4B92-9010-BFDF83D70764}" type="datetimeFigureOut">
              <a:rPr lang="en-US" smtClean="0"/>
              <a:pPr/>
              <a:t>5/19/2015</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F63CEFB4-85D2-4B92-9010-BFDF83D70764}" type="datetimeFigureOut">
              <a:rPr lang="en-US" smtClean="0"/>
              <a:pPr/>
              <a:t>5/19/2015</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E053D1A-F474-45D0-9915-20A05AC88CFD}"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in.gov/dcs/3159.ht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dirty="0"/>
          </a:p>
        </p:txBody>
      </p:sp>
      <p:sp>
        <p:nvSpPr>
          <p:cNvPr id="2" name="Title 1"/>
          <p:cNvSpPr>
            <a:spLocks noGrp="1"/>
          </p:cNvSpPr>
          <p:nvPr>
            <p:ph type="ctrTitle"/>
          </p:nvPr>
        </p:nvSpPr>
        <p:spPr/>
        <p:txBody>
          <a:bodyPr/>
          <a:lstStyle/>
          <a:p>
            <a:r>
              <a:rPr lang="en-US" dirty="0" smtClean="0"/>
              <a:t>Supervision Overview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Educational Supervision</a:t>
            </a:r>
            <a:endParaRPr lang="en-US" dirty="0"/>
          </a:p>
        </p:txBody>
      </p:sp>
      <p:sp>
        <p:nvSpPr>
          <p:cNvPr id="9" name="Picture Placeholder 8"/>
          <p:cNvSpPr>
            <a:spLocks noGrp="1"/>
          </p:cNvSpPr>
          <p:nvPr>
            <p:ph type="pic" idx="1"/>
          </p:nvPr>
        </p:nvSpPr>
        <p:spPr/>
      </p:sp>
      <p:sp>
        <p:nvSpPr>
          <p:cNvPr id="3" name="Content Placeholder 2"/>
          <p:cNvSpPr>
            <a:spLocks noGrp="1"/>
          </p:cNvSpPr>
          <p:nvPr>
            <p:ph type="body" sz="half" idx="2"/>
          </p:nvPr>
        </p:nvSpPr>
        <p:spPr/>
        <p:txBody>
          <a:bodyPr>
            <a:normAutofit/>
          </a:bodyPr>
          <a:lstStyle/>
          <a:p>
            <a:r>
              <a:rPr lang="en-US" dirty="0" smtClean="0"/>
              <a:t>Occasionally referred to as a clinical supervision, educational supervision involves teaching a supervisee skills while also developing their self-awareness at the same time.</a:t>
            </a:r>
          </a:p>
          <a:p>
            <a:endParaRPr lang="en-US" dirty="0" smtClean="0"/>
          </a:p>
          <a:p>
            <a:r>
              <a:rPr lang="en-US" dirty="0" smtClean="0"/>
              <a:t>This is done by analyzing the social worker’s interactions with clients and then teaching them how to provide specific services to specific clients. </a:t>
            </a:r>
          </a:p>
          <a:p>
            <a:endParaRPr lang="en-US" dirty="0" smtClean="0"/>
          </a:p>
          <a:p>
            <a:pPr>
              <a:buNone/>
            </a:pPr>
            <a:r>
              <a:rPr lang="en-US" dirty="0" smtClean="0"/>
              <a:t>                                                                     </a:t>
            </a:r>
            <a:endParaRPr lang="en-US" dirty="0"/>
          </a:p>
        </p:txBody>
      </p:sp>
      <p:pic>
        <p:nvPicPr>
          <p:cNvPr id="6149" name="Picture 5" descr="C:\Users\MLammert\AppData\Local\Microsoft\Windows\Temporary Internet Files\Content.IE5\156NFWBG\Teaching_skills_21st__century_educator_know_survive_by_andrewchurches[1].jpg"/>
          <p:cNvPicPr>
            <a:picLocks noChangeAspect="1" noChangeArrowheads="1"/>
          </p:cNvPicPr>
          <p:nvPr/>
        </p:nvPicPr>
        <p:blipFill>
          <a:blip r:embed="rId2" cstate="print"/>
          <a:srcRect/>
          <a:stretch>
            <a:fillRect/>
          </a:stretch>
        </p:blipFill>
        <p:spPr bwMode="auto">
          <a:xfrm>
            <a:off x="2895600" y="609600"/>
            <a:ext cx="5715000" cy="41910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Supportive Supervision</a:t>
            </a:r>
            <a:endParaRPr lang="en-US" dirty="0"/>
          </a:p>
        </p:txBody>
      </p:sp>
      <p:sp>
        <p:nvSpPr>
          <p:cNvPr id="11" name="Picture Placeholder 10"/>
          <p:cNvSpPr>
            <a:spLocks noGrp="1"/>
          </p:cNvSpPr>
          <p:nvPr>
            <p:ph type="pic" idx="1"/>
          </p:nvPr>
        </p:nvSpPr>
        <p:spPr/>
      </p:sp>
      <p:sp>
        <p:nvSpPr>
          <p:cNvPr id="6" name="Content Placeholder 5"/>
          <p:cNvSpPr>
            <a:spLocks noGrp="1"/>
          </p:cNvSpPr>
          <p:nvPr>
            <p:ph type="body" sz="half" idx="2"/>
          </p:nvPr>
        </p:nvSpPr>
        <p:spPr/>
        <p:txBody>
          <a:bodyPr/>
          <a:lstStyle/>
          <a:p>
            <a:r>
              <a:rPr lang="en-US" dirty="0" smtClean="0"/>
              <a:t>Focuses on enhancing job performance by decreasing job related stress that interferes with work performance. </a:t>
            </a:r>
          </a:p>
          <a:p>
            <a:endParaRPr lang="en-US" dirty="0" smtClean="0"/>
          </a:p>
          <a:p>
            <a:r>
              <a:rPr lang="en-US" dirty="0" smtClean="0"/>
              <a:t>Supervisor increases the supervisee’s motivation and helps develop a work environment that enhances work performance. </a:t>
            </a:r>
            <a:endParaRPr lang="en-US" dirty="0"/>
          </a:p>
        </p:txBody>
      </p:sp>
      <p:pic>
        <p:nvPicPr>
          <p:cNvPr id="7175" name="Picture 7" descr="C:\Users\MLammert\AppData\Local\Microsoft\Windows\Temporary Internet Files\Content.IE5\EOLFZZF7\motivation[1].jpg"/>
          <p:cNvPicPr>
            <a:picLocks noChangeAspect="1" noChangeArrowheads="1"/>
          </p:cNvPicPr>
          <p:nvPr/>
        </p:nvPicPr>
        <p:blipFill>
          <a:blip r:embed="rId3" cstate="print"/>
          <a:srcRect/>
          <a:stretch>
            <a:fillRect/>
          </a:stretch>
        </p:blipFill>
        <p:spPr bwMode="auto">
          <a:xfrm>
            <a:off x="2971800" y="609600"/>
            <a:ext cx="5867400" cy="4288882"/>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Importance of Supervision</a:t>
            </a:r>
            <a:endParaRPr lang="en-US" dirty="0"/>
          </a:p>
        </p:txBody>
      </p:sp>
      <p:sp>
        <p:nvSpPr>
          <p:cNvPr id="6" name="Content Placeholder 5"/>
          <p:cNvSpPr>
            <a:spLocks noGrp="1"/>
          </p:cNvSpPr>
          <p:nvPr>
            <p:ph sz="quarter" idx="1"/>
          </p:nvPr>
        </p:nvSpPr>
        <p:spPr/>
        <p:txBody>
          <a:bodyPr/>
          <a:lstStyle/>
          <a:p>
            <a:pPr>
              <a:buNone/>
            </a:pPr>
            <a:r>
              <a:rPr lang="en-US" dirty="0" smtClean="0"/>
              <a:t>	All 3 methods should be assessed and determine which one is appropriate. At times intervention might include one of the three, other times (and a significant portion of the time) intervention would include a portion of all three. </a:t>
            </a:r>
          </a:p>
          <a:p>
            <a:endParaRPr lang="en-US" dirty="0" smtClean="0"/>
          </a:p>
          <a:p>
            <a:pPr>
              <a:buNone/>
            </a:pPr>
            <a:r>
              <a:rPr lang="en-US" dirty="0" smtClean="0"/>
              <a:t>	Each supervisor must be aware of which areas they are stronger in than others. Self-awareness is the key.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Documentation </a:t>
            </a:r>
            <a:endParaRPr lang="en-US" dirty="0"/>
          </a:p>
        </p:txBody>
      </p:sp>
      <p:sp>
        <p:nvSpPr>
          <p:cNvPr id="3" name="Content Placeholder 2"/>
          <p:cNvSpPr>
            <a:spLocks noGrp="1"/>
          </p:cNvSpPr>
          <p:nvPr>
            <p:ph sz="quarter" idx="1"/>
          </p:nvPr>
        </p:nvSpPr>
        <p:spPr>
          <a:xfrm>
            <a:off x="301752" y="1527048"/>
            <a:ext cx="8503920" cy="4949952"/>
          </a:xfrm>
        </p:spPr>
        <p:txBody>
          <a:bodyPr>
            <a:normAutofit lnSpcReduction="10000"/>
          </a:bodyPr>
          <a:lstStyle/>
          <a:p>
            <a:pPr>
              <a:buFont typeface="Wingdings" pitchFamily="2" charset="2"/>
              <a:buChar char="Ø"/>
            </a:pPr>
            <a:r>
              <a:rPr lang="en-US" dirty="0" smtClean="0"/>
              <a:t>Documentation is an important part of supervision and moral fiber for the supervisee. </a:t>
            </a:r>
          </a:p>
          <a:p>
            <a:pPr>
              <a:buFont typeface="Wingdings" pitchFamily="2" charset="2"/>
              <a:buChar char="Ø"/>
            </a:pPr>
            <a:r>
              <a:rPr lang="en-US" b="1" dirty="0" smtClean="0"/>
              <a:t>If it’s not documented it didn’t happen. </a:t>
            </a:r>
          </a:p>
          <a:p>
            <a:pPr>
              <a:buFont typeface="Wingdings" pitchFamily="2" charset="2"/>
              <a:buChar char="Ø"/>
            </a:pPr>
            <a:r>
              <a:rPr lang="en-US" dirty="0" smtClean="0"/>
              <a:t>It’s imperative for the supervisor to review documentation and monthly reports for content. </a:t>
            </a:r>
          </a:p>
          <a:p>
            <a:pPr>
              <a:buFont typeface="Wingdings" pitchFamily="2" charset="2"/>
              <a:buChar char="Ø"/>
            </a:pPr>
            <a:endParaRPr lang="en-US" dirty="0" smtClean="0"/>
          </a:p>
          <a:p>
            <a:pPr>
              <a:buFont typeface="Wingdings" pitchFamily="2" charset="2"/>
              <a:buChar char="Ø"/>
            </a:pPr>
            <a:r>
              <a:rPr lang="en-US" dirty="0" smtClean="0"/>
              <a:t>Documentation should evaluate the families needs and re-evaluate the goals as families needs change. </a:t>
            </a:r>
          </a:p>
          <a:p>
            <a:pPr>
              <a:buFont typeface="Wingdings" pitchFamily="2" charset="2"/>
              <a:buChar char="Ø"/>
            </a:pPr>
            <a:endParaRPr lang="en-US" dirty="0" smtClean="0"/>
          </a:p>
          <a:p>
            <a:pPr>
              <a:buFont typeface="Wingdings" pitchFamily="2" charset="2"/>
              <a:buChar char="Ø"/>
            </a:pPr>
            <a:r>
              <a:rPr lang="en-US" dirty="0" smtClean="0"/>
              <a:t>When writing documentation understand your audience.</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Standards</a:t>
            </a:r>
            <a:endParaRPr lang="en-US" dirty="0"/>
          </a:p>
        </p:txBody>
      </p:sp>
      <p:sp>
        <p:nvSpPr>
          <p:cNvPr id="3" name="Content Placeholder 2"/>
          <p:cNvSpPr>
            <a:spLocks noGrp="1"/>
          </p:cNvSpPr>
          <p:nvPr>
            <p:ph sz="quarter" idx="1"/>
          </p:nvPr>
        </p:nvSpPr>
        <p:spPr/>
        <p:txBody>
          <a:bodyPr/>
          <a:lstStyle/>
          <a:p>
            <a:r>
              <a:rPr lang="en-US" dirty="0" smtClean="0"/>
              <a:t>Service Standards are the guidelines and rules for all services offered to DCS clients. </a:t>
            </a:r>
          </a:p>
          <a:p>
            <a:r>
              <a:rPr lang="en-US" dirty="0" smtClean="0"/>
              <a:t>It is important to understand and review the DCS service standards frequently while providing appropriate services. </a:t>
            </a:r>
          </a:p>
          <a:p>
            <a:r>
              <a:rPr lang="en-US" dirty="0" smtClean="0"/>
              <a:t>Service standards can be viewed under community based services, scroll down and select Attachment A service standards </a:t>
            </a:r>
            <a:r>
              <a:rPr lang="en-US" dirty="0" smtClean="0">
                <a:hlinkClick r:id="rId2"/>
              </a:rPr>
              <a:t>http://www.in.gov/dcs/3159.htm</a:t>
            </a:r>
            <a:r>
              <a:rPr lang="en-US" dirty="0" smtClean="0"/>
              <a:t>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lstStyle/>
          <a:p>
            <a:r>
              <a:rPr lang="en-US" dirty="0" smtClean="0"/>
              <a:t>NASW	socialworkers.org/practice/</a:t>
            </a:r>
            <a:r>
              <a:rPr lang="en-US" dirty="0" err="1" smtClean="0"/>
              <a:t>naswstandards</a:t>
            </a:r>
            <a:r>
              <a:rPr lang="en-US" dirty="0" smtClean="0"/>
              <a:t>/supervisionstandards2013.pdf </a:t>
            </a:r>
          </a:p>
          <a:p>
            <a:pPr>
              <a:buNone/>
            </a:pPr>
            <a:endParaRPr lang="en-US" dirty="0" smtClean="0"/>
          </a:p>
          <a:p>
            <a:r>
              <a:rPr lang="en-US" dirty="0" smtClean="0"/>
              <a:t>Clinical supervision skills in Behavioral Health</a:t>
            </a:r>
          </a:p>
          <a:p>
            <a:pPr>
              <a:buNone/>
            </a:pPr>
            <a:r>
              <a:rPr lang="en-US" dirty="0" smtClean="0"/>
              <a:t>	</a:t>
            </a:r>
            <a:r>
              <a:rPr lang="en-US" dirty="0" smtClean="0"/>
              <a:t>Campbell Jane M. PHD 2004</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 Change</a:t>
            </a:r>
            <a:endParaRPr lang="en-US" dirty="0"/>
          </a:p>
        </p:txBody>
      </p:sp>
      <p:sp>
        <p:nvSpPr>
          <p:cNvPr id="3" name="Content Placeholder 2"/>
          <p:cNvSpPr>
            <a:spLocks noGrp="1"/>
          </p:cNvSpPr>
          <p:nvPr>
            <p:ph sz="quarter" idx="1"/>
          </p:nvPr>
        </p:nvSpPr>
        <p:spPr/>
        <p:txBody>
          <a:bodyPr>
            <a:normAutofit fontScale="92500" lnSpcReduction="20000"/>
          </a:bodyPr>
          <a:lstStyle/>
          <a:p>
            <a:pPr>
              <a:buNone/>
            </a:pPr>
            <a:r>
              <a:rPr lang="en-US" dirty="0" smtClean="0"/>
              <a:t>	Many people who become supervisors were social workers in the field first and then later took on the role of supervision. Subsequently, most of the relationships which were developed prior to becoming a supervisor were developed with other workers at a collegial level. This often presents difficulties when all of a sudden a worker is supervising their peers. This can present issues such as: </a:t>
            </a:r>
          </a:p>
          <a:p>
            <a:pPr>
              <a:buNone/>
            </a:pPr>
            <a:endParaRPr lang="en-US" dirty="0" smtClean="0"/>
          </a:p>
          <a:p>
            <a:pPr lvl="1"/>
            <a:r>
              <a:rPr lang="en-US" b="1" dirty="0" smtClean="0"/>
              <a:t>Supervisees alleging you are “drunk with power” any time you assert any authority</a:t>
            </a:r>
          </a:p>
          <a:p>
            <a:pPr lvl="1"/>
            <a:r>
              <a:rPr lang="en-US" b="1" dirty="0" smtClean="0"/>
              <a:t>Social disharmony</a:t>
            </a:r>
          </a:p>
          <a:p>
            <a:pPr lvl="1"/>
            <a:r>
              <a:rPr lang="en-US" b="1" dirty="0" smtClean="0"/>
              <a:t>Role balancing</a:t>
            </a:r>
          </a:p>
          <a:p>
            <a:pPr lvl="1"/>
            <a:r>
              <a:rPr lang="en-US" b="1" dirty="0" smtClean="0"/>
              <a:t>Professionalism </a:t>
            </a:r>
            <a:endParaRPr lang="en-U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Supporting Staff</a:t>
            </a:r>
            <a:endParaRPr lang="en-US" dirty="0"/>
          </a:p>
        </p:txBody>
      </p:sp>
      <p:sp>
        <p:nvSpPr>
          <p:cNvPr id="3" name="Content Placeholder 2"/>
          <p:cNvSpPr>
            <a:spLocks noGrp="1"/>
          </p:cNvSpPr>
          <p:nvPr>
            <p:ph sz="quarter" idx="1"/>
          </p:nvPr>
        </p:nvSpPr>
        <p:spPr/>
        <p:txBody>
          <a:bodyPr/>
          <a:lstStyle/>
          <a:p>
            <a:pPr>
              <a:buNone/>
            </a:pPr>
            <a:r>
              <a:rPr lang="en-US" dirty="0" smtClean="0"/>
              <a:t>	As a supervisor, your supervisee is your customer. If someone has a problem, it is your responsibility as a supervisor to see it solved. This is not to say it is your responsibility alone to come up with a decision for them, but it is up to you to pull in the appropriate people and see  it is followed through with for your supervisee. </a:t>
            </a:r>
          </a:p>
          <a:p>
            <a:endParaRPr lang="en-US" dirty="0"/>
          </a:p>
        </p:txBody>
      </p:sp>
      <p:pic>
        <p:nvPicPr>
          <p:cNvPr id="1026" name="Picture 2" descr="C:\Users\MLammert\AppData\Local\Microsoft\Windows\Temporary Internet Files\Content.IE5\156NFWBG\stress[1].jpg"/>
          <p:cNvPicPr>
            <a:picLocks noChangeAspect="1" noChangeArrowheads="1"/>
          </p:cNvPicPr>
          <p:nvPr/>
        </p:nvPicPr>
        <p:blipFill>
          <a:blip r:embed="rId2" cstate="print"/>
          <a:srcRect/>
          <a:stretch>
            <a:fillRect/>
          </a:stretch>
        </p:blipFill>
        <p:spPr bwMode="auto">
          <a:xfrm>
            <a:off x="2590800" y="4191000"/>
            <a:ext cx="2667000" cy="16002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Supporting Staff</a:t>
            </a:r>
            <a:endParaRPr lang="en-US" dirty="0"/>
          </a:p>
        </p:txBody>
      </p:sp>
      <p:sp>
        <p:nvSpPr>
          <p:cNvPr id="3" name="Content Placeholder 2"/>
          <p:cNvSpPr>
            <a:spLocks noGrp="1"/>
          </p:cNvSpPr>
          <p:nvPr>
            <p:ph sz="quarter" idx="1"/>
          </p:nvPr>
        </p:nvSpPr>
        <p:spPr/>
        <p:txBody>
          <a:bodyPr/>
          <a:lstStyle/>
          <a:p>
            <a:pPr>
              <a:buNone/>
            </a:pPr>
            <a:r>
              <a:rPr lang="en-US" dirty="0" smtClean="0"/>
              <a:t>	It is imperative for supervisors to take a moral stance for fair, respectful treatment for both supervisees and clients. </a:t>
            </a:r>
            <a:endParaRPr lang="en-US" dirty="0"/>
          </a:p>
        </p:txBody>
      </p:sp>
      <p:pic>
        <p:nvPicPr>
          <p:cNvPr id="2054" name="Picture 6" descr="C:\Users\MLammert\AppData\Local\Microsoft\Windows\Temporary Internet Files\Content.IE5\8JCA7T6S\SelfRespect[1].jpg"/>
          <p:cNvPicPr>
            <a:picLocks noChangeAspect="1" noChangeArrowheads="1"/>
          </p:cNvPicPr>
          <p:nvPr/>
        </p:nvPicPr>
        <p:blipFill>
          <a:blip r:embed="rId2" cstate="print"/>
          <a:srcRect/>
          <a:stretch>
            <a:fillRect/>
          </a:stretch>
        </p:blipFill>
        <p:spPr bwMode="auto">
          <a:xfrm>
            <a:off x="4521433" y="3379622"/>
            <a:ext cx="2496312" cy="2437615"/>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Supporting Staff</a:t>
            </a:r>
            <a:endParaRPr lang="en-US" dirty="0"/>
          </a:p>
        </p:txBody>
      </p:sp>
      <p:sp>
        <p:nvSpPr>
          <p:cNvPr id="3" name="Content Placeholder 2"/>
          <p:cNvSpPr>
            <a:spLocks noGrp="1"/>
          </p:cNvSpPr>
          <p:nvPr>
            <p:ph sz="quarter" idx="1"/>
          </p:nvPr>
        </p:nvSpPr>
        <p:spPr/>
        <p:txBody>
          <a:bodyPr/>
          <a:lstStyle/>
          <a:p>
            <a:pPr>
              <a:buNone/>
            </a:pPr>
            <a:r>
              <a:rPr lang="en-US" dirty="0" smtClean="0"/>
              <a:t>	Follow through with supervisee when they have questions. Recommending a supervisee “go to” or “call” someone is typically not sufficient, particularly if you are dealing with a new worker. </a:t>
            </a:r>
          </a:p>
          <a:p>
            <a:endParaRPr lang="en-US" dirty="0" smtClean="0"/>
          </a:p>
          <a:p>
            <a:pPr>
              <a:buNone/>
            </a:pPr>
            <a:r>
              <a:rPr lang="en-US" dirty="0" smtClean="0"/>
              <a:t>	For all intents and purposes, the minute an employee asks you a question, they have asked the agency and if they do not get an answer for it, then it is the agency that has not followed through.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Supervision</a:t>
            </a:r>
            <a:endParaRPr lang="en-US" dirty="0"/>
          </a:p>
        </p:txBody>
      </p:sp>
      <p:sp>
        <p:nvSpPr>
          <p:cNvPr id="3" name="Content Placeholder 2"/>
          <p:cNvSpPr>
            <a:spLocks noGrp="1"/>
          </p:cNvSpPr>
          <p:nvPr>
            <p:ph sz="quarter" idx="1"/>
          </p:nvPr>
        </p:nvSpPr>
        <p:spPr/>
        <p:txBody>
          <a:bodyPr/>
          <a:lstStyle/>
          <a:p>
            <a:r>
              <a:rPr lang="en-US" dirty="0" smtClean="0"/>
              <a:t>Clinical supervision is the primary means through which all applied mental health fields are taught. However, supervision is a </a:t>
            </a:r>
            <a:r>
              <a:rPr lang="en-US" b="1" dirty="0" smtClean="0"/>
              <a:t>balancing act</a:t>
            </a:r>
            <a:r>
              <a:rPr lang="en-US" dirty="0" smtClean="0"/>
              <a:t>. </a:t>
            </a:r>
            <a:r>
              <a:rPr lang="en-US" b="1" dirty="0" smtClean="0"/>
              <a:t>Good supervision is a skill of balancing the needs of the clients. </a:t>
            </a:r>
          </a:p>
          <a:p>
            <a:endParaRPr lang="en-US" dirty="0" smtClean="0"/>
          </a:p>
          <a:p>
            <a:endParaRPr lang="en-US" dirty="0"/>
          </a:p>
        </p:txBody>
      </p:sp>
      <p:pic>
        <p:nvPicPr>
          <p:cNvPr id="3074" name="Picture 2" descr="C:\Users\MLammert\AppData\Local\Microsoft\Windows\Temporary Internet Files\Content.IE5\8JCA7T6S\BalanceBoardImg[1].jpg"/>
          <p:cNvPicPr>
            <a:picLocks noChangeAspect="1" noChangeArrowheads="1"/>
          </p:cNvPicPr>
          <p:nvPr/>
        </p:nvPicPr>
        <p:blipFill>
          <a:blip r:embed="rId2" cstate="print"/>
          <a:srcRect/>
          <a:stretch>
            <a:fillRect/>
          </a:stretch>
        </p:blipFill>
        <p:spPr bwMode="auto">
          <a:xfrm>
            <a:off x="3175202" y="3505200"/>
            <a:ext cx="4597197" cy="23622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Supervision</a:t>
            </a:r>
            <a:endParaRPr lang="en-US" dirty="0"/>
          </a:p>
        </p:txBody>
      </p:sp>
      <p:sp>
        <p:nvSpPr>
          <p:cNvPr id="8" name="Picture Placeholder 7"/>
          <p:cNvSpPr>
            <a:spLocks noGrp="1"/>
          </p:cNvSpPr>
          <p:nvPr>
            <p:ph type="pic" idx="1"/>
          </p:nvPr>
        </p:nvSpPr>
        <p:spPr/>
      </p:sp>
      <p:sp>
        <p:nvSpPr>
          <p:cNvPr id="3" name="Content Placeholder 2"/>
          <p:cNvSpPr>
            <a:spLocks noGrp="1"/>
          </p:cNvSpPr>
          <p:nvPr>
            <p:ph type="body" sz="half" idx="2"/>
          </p:nvPr>
        </p:nvSpPr>
        <p:spPr/>
        <p:txBody>
          <a:bodyPr>
            <a:normAutofit/>
          </a:bodyPr>
          <a:lstStyle/>
          <a:p>
            <a:r>
              <a:rPr lang="en-US" dirty="0" smtClean="0"/>
              <a:t>Supervisors should review the supervisee’s work in order to </a:t>
            </a:r>
            <a:r>
              <a:rPr lang="en-US" b="1" dirty="0" smtClean="0"/>
              <a:t>IMPROVE</a:t>
            </a:r>
            <a:r>
              <a:rPr lang="en-US" dirty="0" smtClean="0"/>
              <a:t> the social worker’s skills and ensure the clients are given the highest service possible. </a:t>
            </a:r>
          </a:p>
          <a:p>
            <a:endParaRPr lang="en-US" dirty="0" smtClean="0"/>
          </a:p>
          <a:p>
            <a:r>
              <a:rPr lang="en-US" dirty="0" smtClean="0"/>
              <a:t>Doing this effectively leads to success for the supervisee and the supervisor. </a:t>
            </a:r>
          </a:p>
          <a:p>
            <a:pPr>
              <a:buNone/>
            </a:pPr>
            <a:r>
              <a:rPr lang="en-US" dirty="0" smtClean="0"/>
              <a:t>                                                                       </a:t>
            </a:r>
            <a:endParaRPr lang="en-US" dirty="0"/>
          </a:p>
        </p:txBody>
      </p:sp>
      <p:pic>
        <p:nvPicPr>
          <p:cNvPr id="4098" name="Picture 2" descr="C:\Users\MLammert\AppData\Local\Microsoft\Windows\Temporary Internet Files\Content.IE5\156NFWBG\success[1].jpg"/>
          <p:cNvPicPr>
            <a:picLocks noChangeAspect="1" noChangeArrowheads="1"/>
          </p:cNvPicPr>
          <p:nvPr/>
        </p:nvPicPr>
        <p:blipFill>
          <a:blip r:embed="rId2" cstate="print"/>
          <a:srcRect/>
          <a:stretch>
            <a:fillRect/>
          </a:stretch>
        </p:blipFill>
        <p:spPr bwMode="auto">
          <a:xfrm>
            <a:off x="2971800" y="533400"/>
            <a:ext cx="5867400" cy="44196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Importance of Supervision</a:t>
            </a:r>
            <a:endParaRPr lang="en-US" dirty="0"/>
          </a:p>
        </p:txBody>
      </p:sp>
      <p:sp>
        <p:nvSpPr>
          <p:cNvPr id="9" name="Content Placeholder 8"/>
          <p:cNvSpPr>
            <a:spLocks noGrp="1"/>
          </p:cNvSpPr>
          <p:nvPr>
            <p:ph sz="quarter" idx="1"/>
          </p:nvPr>
        </p:nvSpPr>
        <p:spPr/>
        <p:txBody>
          <a:bodyPr>
            <a:normAutofit lnSpcReduction="10000"/>
          </a:bodyPr>
          <a:lstStyle/>
          <a:p>
            <a:pPr algn="ctr">
              <a:buNone/>
            </a:pPr>
            <a:r>
              <a:rPr lang="en-US" dirty="0" smtClean="0"/>
              <a:t>3 Major Components of Supervision</a:t>
            </a:r>
          </a:p>
          <a:p>
            <a:pPr algn="ctr">
              <a:buNone/>
            </a:pPr>
            <a:endParaRPr lang="en-US" dirty="0" smtClean="0"/>
          </a:p>
          <a:p>
            <a:pPr marL="514350" indent="-514350">
              <a:buFont typeface="Wingdings" pitchFamily="2" charset="2"/>
              <a:buChar char="v"/>
            </a:pPr>
            <a:r>
              <a:rPr lang="en-US" b="1" u="sng" dirty="0" smtClean="0"/>
              <a:t>Administrative</a:t>
            </a:r>
          </a:p>
          <a:p>
            <a:pPr marL="514350" indent="-514350">
              <a:buNone/>
            </a:pPr>
            <a:endParaRPr lang="en-US" dirty="0" smtClean="0"/>
          </a:p>
          <a:p>
            <a:pPr marL="514350" indent="-514350">
              <a:buFont typeface="Wingdings" pitchFamily="2" charset="2"/>
              <a:buChar char="v"/>
            </a:pPr>
            <a:r>
              <a:rPr lang="en-US" b="1" u="sng" dirty="0" smtClean="0"/>
              <a:t>Educational</a:t>
            </a:r>
          </a:p>
          <a:p>
            <a:pPr marL="514350" indent="-514350">
              <a:buNone/>
            </a:pPr>
            <a:endParaRPr lang="en-US" dirty="0" smtClean="0"/>
          </a:p>
          <a:p>
            <a:pPr marL="514350" indent="-514350">
              <a:buFont typeface="Wingdings" pitchFamily="2" charset="2"/>
              <a:buChar char="v"/>
            </a:pPr>
            <a:r>
              <a:rPr lang="en-US" b="1" u="sng" dirty="0" smtClean="0"/>
              <a:t>Supportive </a:t>
            </a:r>
          </a:p>
          <a:p>
            <a:pPr marL="514350" indent="-514350">
              <a:buFont typeface="Wingdings" pitchFamily="2" charset="2"/>
              <a:buChar char="v"/>
            </a:pPr>
            <a:endParaRPr lang="en-US" dirty="0" smtClean="0"/>
          </a:p>
          <a:p>
            <a:pPr marL="514350" indent="-514350">
              <a:buNone/>
            </a:pPr>
            <a:r>
              <a:rPr lang="en-US" dirty="0" smtClean="0"/>
              <a:t>To be an effective supervisor, you need to be skilled at each of the three areas.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Administrative Supervision</a:t>
            </a:r>
            <a:endParaRPr lang="en-US" dirty="0"/>
          </a:p>
        </p:txBody>
      </p:sp>
      <p:sp>
        <p:nvSpPr>
          <p:cNvPr id="3" name="Content Placeholder 2"/>
          <p:cNvSpPr>
            <a:spLocks noGrp="1"/>
          </p:cNvSpPr>
          <p:nvPr>
            <p:ph sz="quarter" idx="1"/>
          </p:nvPr>
        </p:nvSpPr>
        <p:spPr/>
        <p:txBody>
          <a:bodyPr/>
          <a:lstStyle/>
          <a:p>
            <a:pPr>
              <a:buNone/>
            </a:pPr>
            <a:r>
              <a:rPr lang="en-US" dirty="0" smtClean="0"/>
              <a:t>Relates to ensuring that work is performed and is performed in a manner that is consistent with agency policies. </a:t>
            </a:r>
          </a:p>
          <a:p>
            <a:pPr>
              <a:buNone/>
            </a:pPr>
            <a:r>
              <a:rPr lang="en-US" dirty="0" smtClean="0"/>
              <a:t>Some specific areas would focus on:</a:t>
            </a:r>
          </a:p>
          <a:p>
            <a:pPr>
              <a:buNone/>
            </a:pPr>
            <a:r>
              <a:rPr lang="en-US" dirty="0" smtClean="0"/>
              <a:t>	</a:t>
            </a:r>
            <a:r>
              <a:rPr lang="en-US" i="1" dirty="0" smtClean="0"/>
              <a:t>Caseworker contact and punctuality ( in terms of meeting attendance and completing paperwork) </a:t>
            </a:r>
          </a:p>
          <a:p>
            <a:pPr>
              <a:buNone/>
            </a:pPr>
            <a:endParaRPr lang="en-US" i="1" dirty="0" smtClean="0"/>
          </a:p>
          <a:p>
            <a:pPr>
              <a:buNone/>
            </a:pPr>
            <a:endParaRPr lang="en-US" i="1" dirty="0"/>
          </a:p>
        </p:txBody>
      </p:sp>
      <p:pic>
        <p:nvPicPr>
          <p:cNvPr id="5122" name="Picture 2" descr="C:\Users\MLammert\AppData\Local\Microsoft\Windows\Temporary Internet Files\Content.IE5\I3UQTR5L\stop_watch_-_cartoon[1].gif"/>
          <p:cNvPicPr>
            <a:picLocks noChangeAspect="1" noChangeArrowheads="1"/>
          </p:cNvPicPr>
          <p:nvPr/>
        </p:nvPicPr>
        <p:blipFill>
          <a:blip r:embed="rId2" cstate="print"/>
          <a:srcRect/>
          <a:stretch>
            <a:fillRect/>
          </a:stretch>
        </p:blipFill>
        <p:spPr bwMode="auto">
          <a:xfrm>
            <a:off x="2238375" y="4343400"/>
            <a:ext cx="4467225" cy="182880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395</TotalTime>
  <Words>358</Words>
  <Application>Microsoft Office PowerPoint</Application>
  <PresentationFormat>On-screen Show (4:3)</PresentationFormat>
  <Paragraphs>69</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Civic</vt:lpstr>
      <vt:lpstr>Supervision Overview </vt:lpstr>
      <vt:lpstr>Role Change</vt:lpstr>
      <vt:lpstr>Supporting Staff</vt:lpstr>
      <vt:lpstr>Supporting Staff</vt:lpstr>
      <vt:lpstr>Supporting Staff</vt:lpstr>
      <vt:lpstr>Importance of Supervision</vt:lpstr>
      <vt:lpstr>Importance of Supervision</vt:lpstr>
      <vt:lpstr>Importance of Supervision</vt:lpstr>
      <vt:lpstr>Administrative Supervision</vt:lpstr>
      <vt:lpstr>Educational Supervision</vt:lpstr>
      <vt:lpstr>Supportive Supervision</vt:lpstr>
      <vt:lpstr>Importance of Supervision</vt:lpstr>
      <vt:lpstr>Importance of Documentation </vt:lpstr>
      <vt:lpstr>Service Standards</vt:lpstr>
      <vt:lpstr>References</vt:lpstr>
    </vt:vector>
  </TitlesOfParts>
  <Company>State of Indiana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Supervision Training PowerPoint</dc:title>
  <dc:creator>mlammert</dc:creator>
  <cp:lastModifiedBy>mlammert</cp:lastModifiedBy>
  <cp:revision>29</cp:revision>
  <dcterms:created xsi:type="dcterms:W3CDTF">2015-01-21T15:37:24Z</dcterms:created>
  <dcterms:modified xsi:type="dcterms:W3CDTF">2015-05-19T15:59:52Z</dcterms:modified>
</cp:coreProperties>
</file>