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4" r:id="rId6"/>
    <p:sldMasterId id="2147483689" r:id="rId7"/>
    <p:sldMasterId id="2147483731" r:id="rId8"/>
    <p:sldMasterId id="2147483739" r:id="rId9"/>
    <p:sldMasterId id="2147483751" r:id="rId10"/>
  </p:sldMasterIdLst>
  <p:notesMasterIdLst>
    <p:notesMasterId r:id="rId41"/>
  </p:notesMasterIdLst>
  <p:sldIdLst>
    <p:sldId id="256" r:id="rId11"/>
    <p:sldId id="265" r:id="rId12"/>
    <p:sldId id="257" r:id="rId13"/>
    <p:sldId id="858" r:id="rId14"/>
    <p:sldId id="888" r:id="rId15"/>
    <p:sldId id="260" r:id="rId16"/>
    <p:sldId id="889" r:id="rId17"/>
    <p:sldId id="890" r:id="rId18"/>
    <p:sldId id="879" r:id="rId19"/>
    <p:sldId id="891" r:id="rId20"/>
    <p:sldId id="892" r:id="rId21"/>
    <p:sldId id="893" r:id="rId22"/>
    <p:sldId id="894" r:id="rId23"/>
    <p:sldId id="895" r:id="rId24"/>
    <p:sldId id="896" r:id="rId25"/>
    <p:sldId id="897" r:id="rId26"/>
    <p:sldId id="898" r:id="rId27"/>
    <p:sldId id="899" r:id="rId28"/>
    <p:sldId id="900" r:id="rId29"/>
    <p:sldId id="901" r:id="rId30"/>
    <p:sldId id="267" r:id="rId31"/>
    <p:sldId id="903" r:id="rId32"/>
    <p:sldId id="258" r:id="rId33"/>
    <p:sldId id="259" r:id="rId34"/>
    <p:sldId id="269" r:id="rId35"/>
    <p:sldId id="904" r:id="rId36"/>
    <p:sldId id="843" r:id="rId37"/>
    <p:sldId id="883" r:id="rId38"/>
    <p:sldId id="295" r:id="rId39"/>
    <p:sldId id="26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0288" autoAdjust="0"/>
  </p:normalViewPr>
  <p:slideViewPr>
    <p:cSldViewPr snapToGrid="0" snapToObjects="1" showGuides="1">
      <p:cViewPr varScale="1">
        <p:scale>
          <a:sx n="101" d="100"/>
          <a:sy n="101" d="100"/>
        </p:scale>
        <p:origin x="91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healthyaging.org/programs/falls-prevention-programs/stepping-o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ihealthyaging.org/"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ealth.clevelandclinic.org/how-to-find-the-best-yoga-class-for-you/"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6197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35-54 year olds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EXperienced</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a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decrease</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in their overdose death rate from 2021-2022.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asian</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pacific islanders experienced an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increase </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in their overdose death rate from 2021-2022 compared to all races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both male and female overdose rates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decreased </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15</a:t>
            </a:fld>
            <a:endParaRPr lang="en-US"/>
          </a:p>
        </p:txBody>
      </p:sp>
    </p:spTree>
    <p:extLst>
      <p:ext uri="{BB962C8B-B14F-4D97-AF65-F5344CB8AC3E}">
        <p14:creationId xmlns:p14="http://schemas.microsoft.com/office/powerpoint/2010/main" val="398006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35-54 year olds HAD A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50%</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decrease </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IN suicide rate from 2021-2022.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55 and older ages had an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increase</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in suicide rate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white and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american</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indian</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alaskan</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native races saw an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increase </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in suicide rates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the male suicide rate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increased 2.3%</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16</a:t>
            </a:fld>
            <a:endParaRPr lang="en-US"/>
          </a:p>
        </p:txBody>
      </p:sp>
    </p:spTree>
    <p:extLst>
      <p:ext uri="{BB962C8B-B14F-4D97-AF65-F5344CB8AC3E}">
        <p14:creationId xmlns:p14="http://schemas.microsoft.com/office/powerpoint/2010/main" val="345914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4-ANPP (Fentanyl Precursor)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aNd</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Norfentanyl</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(Fentanyl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Metoblite</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jumped Methamphetamine in 2022 top five.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Other drugs of interest: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Acetylfentanyl</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Delta-9-THC and its metabolites,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Fluorofentanyl</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17</a:t>
            </a:fld>
            <a:endParaRPr lang="en-US"/>
          </a:p>
        </p:txBody>
      </p:sp>
    </p:spTree>
    <p:extLst>
      <p:ext uri="{BB962C8B-B14F-4D97-AF65-F5344CB8AC3E}">
        <p14:creationId xmlns:p14="http://schemas.microsoft.com/office/powerpoint/2010/main" val="99650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the leading method type for</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 females</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is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poisoning</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the leading method type for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males</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is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firearm.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18</a:t>
            </a:fld>
            <a:endParaRPr lang="en-US"/>
          </a:p>
        </p:txBody>
      </p:sp>
    </p:spTree>
    <p:extLst>
      <p:ext uri="{BB962C8B-B14F-4D97-AF65-F5344CB8AC3E}">
        <p14:creationId xmlns:p14="http://schemas.microsoft.com/office/powerpoint/2010/main" val="141930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The number of veterans that overdosed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decreased 39% </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The number of veterans that died by suicide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increased 28%</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firearms </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accounted for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78.7%</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of veteran suicide deaths.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19</a:t>
            </a:fld>
            <a:endParaRPr lang="en-US"/>
          </a:p>
        </p:txBody>
      </p:sp>
    </p:spTree>
    <p:extLst>
      <p:ext uri="{BB962C8B-B14F-4D97-AF65-F5344CB8AC3E}">
        <p14:creationId xmlns:p14="http://schemas.microsoft.com/office/powerpoint/2010/main" val="315495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sng" dirty="0">
                <a:solidFill>
                  <a:srgbClr val="0B4A5D"/>
                </a:solidFill>
                <a:effectLst/>
                <a:latin typeface="Arial" panose="020B0604020202020204" pitchFamily="34" charset="0"/>
                <a:hlinkClick r:id="rId3"/>
              </a:rPr>
              <a:t>Stepping On</a:t>
            </a:r>
            <a:r>
              <a:rPr lang="en-US" b="0" i="0" dirty="0">
                <a:solidFill>
                  <a:srgbClr val="2C2C2C"/>
                </a:solidFill>
                <a:effectLst/>
                <a:latin typeface="Arial" panose="020B0604020202020204" pitchFamily="34" charset="0"/>
              </a:rPr>
              <a:t> is endorsed by the CDC because its one-of-a-kind multifactorial approach, a seven session small group community-based falls prevention workshop. The </a:t>
            </a:r>
            <a:r>
              <a:rPr lang="en-US" b="0" i="0" u="sng" dirty="0">
                <a:solidFill>
                  <a:srgbClr val="0B4A5D"/>
                </a:solidFill>
                <a:effectLst/>
                <a:latin typeface="Arial" panose="020B0604020202020204" pitchFamily="34" charset="0"/>
                <a:hlinkClick r:id="rId4"/>
              </a:rPr>
              <a:t>Wisconsin Institute for Healthy Aging (WIHA)</a:t>
            </a:r>
            <a:r>
              <a:rPr lang="en-US" b="0" i="0" dirty="0">
                <a:solidFill>
                  <a:srgbClr val="2C2C2C"/>
                </a:solidFill>
                <a:effectLst/>
                <a:latin typeface="Arial" panose="020B0604020202020204" pitchFamily="34" charset="0"/>
              </a:rPr>
              <a:t> is the national Stepping On license holder and disseminates the program and provides support to license holders and facilitators throughout the nation. The program is available for in-person or virtual delivery.</a:t>
            </a: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24</a:t>
            </a:fld>
            <a:endParaRPr lang="en-US"/>
          </a:p>
        </p:txBody>
      </p:sp>
    </p:spTree>
    <p:extLst>
      <p:ext uri="{BB962C8B-B14F-4D97-AF65-F5344CB8AC3E}">
        <p14:creationId xmlns:p14="http://schemas.microsoft.com/office/powerpoint/2010/main" val="7603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43536"/>
                </a:solidFill>
                <a:effectLst/>
                <a:latin typeface="-apple-system"/>
              </a:rPr>
              <a:t>Tai chi doesn’t call for the same flexibility as </a:t>
            </a:r>
            <a:r>
              <a:rPr lang="en-US" b="0" i="0" u="none" strike="noStrike" dirty="0">
                <a:solidFill>
                  <a:srgbClr val="065EA8"/>
                </a:solidFill>
                <a:effectLst/>
                <a:latin typeface="-apple-system"/>
                <a:hlinkClick r:id="rId3"/>
              </a:rPr>
              <a:t>yoga</a:t>
            </a:r>
            <a:r>
              <a:rPr lang="en-US" b="0" i="0" dirty="0">
                <a:solidFill>
                  <a:srgbClr val="343536"/>
                </a:solidFill>
                <a:effectLst/>
                <a:latin typeface="-apple-system"/>
              </a:rPr>
              <a:t>, nor is it as strenuous as other forms of exercise, making it easier on your joints and muscles. And you don’t have to be in shape already in order to do it. “Your fitness level doesn’t matter. </a:t>
            </a:r>
            <a:r>
              <a:rPr lang="en-US" b="0" i="0" dirty="0">
                <a:solidFill>
                  <a:srgbClr val="1E1E1E"/>
                </a:solidFill>
                <a:effectLst/>
                <a:latin typeface="Roboto Slab" pitchFamily="2" charset="0"/>
              </a:rPr>
              <a:t>Although tai chi is slow and gentle and doesn't leave you breathless, it addresses the key components of fitness — muscle strength, flexibility, balance, and, to a lesser degree, aerobic conditioning. Here's some of the evidence:</a:t>
            </a:r>
          </a:p>
          <a:p>
            <a:pPr algn="l"/>
            <a:r>
              <a:rPr lang="en-US" b="1" i="0" dirty="0">
                <a:solidFill>
                  <a:srgbClr val="1E1E1E"/>
                </a:solidFill>
                <a:effectLst/>
                <a:latin typeface="Roboto Slab" pitchFamily="2" charset="0"/>
              </a:rPr>
              <a:t>Muscle strength.</a:t>
            </a:r>
            <a:r>
              <a:rPr lang="en-US" b="0" i="0" dirty="0">
                <a:solidFill>
                  <a:srgbClr val="1E1E1E"/>
                </a:solidFill>
                <a:effectLst/>
                <a:latin typeface="Roboto Slab" pitchFamily="2" charset="0"/>
              </a:rPr>
              <a:t> Tai chi can improve both lower-body strength and upper-body strength. When practiced regularly, tai chi can be comparable to resistance training and brisk walking.</a:t>
            </a:r>
          </a:p>
          <a:p>
            <a:pPr algn="l"/>
            <a:r>
              <a:rPr lang="en-US" b="0" i="0" dirty="0">
                <a:solidFill>
                  <a:srgbClr val="1E1E1E"/>
                </a:solidFill>
                <a:effectLst/>
                <a:latin typeface="Roboto Slab" pitchFamily="2" charset="0"/>
              </a:rPr>
              <a:t>Although you aren't working with weights or resistance bands, the unsupported arm exercise involved in tai chi strengthens your upper body. Tai chi strengthens both the lower and upper extremities and also the core muscles of the back and abdomen.</a:t>
            </a:r>
          </a:p>
          <a:p>
            <a:pPr algn="l"/>
            <a:r>
              <a:rPr lang="en-US" b="1" i="0" dirty="0">
                <a:solidFill>
                  <a:srgbClr val="1E1E1E"/>
                </a:solidFill>
                <a:effectLst/>
                <a:latin typeface="Roboto Slab" pitchFamily="2" charset="0"/>
              </a:rPr>
              <a:t>Flexibility.</a:t>
            </a:r>
            <a:r>
              <a:rPr lang="en-US" b="0" i="0" dirty="0">
                <a:solidFill>
                  <a:srgbClr val="1E1E1E"/>
                </a:solidFill>
                <a:effectLst/>
                <a:latin typeface="Roboto Slab" pitchFamily="2" charset="0"/>
              </a:rPr>
              <a:t> Tai chi can boost upper- and lower-body flexibility as well as strength.</a:t>
            </a:r>
          </a:p>
          <a:p>
            <a:pPr algn="l"/>
            <a:r>
              <a:rPr lang="en-US" b="1" i="0" dirty="0">
                <a:solidFill>
                  <a:srgbClr val="1E1E1E"/>
                </a:solidFill>
                <a:effectLst/>
                <a:latin typeface="Roboto Slab" pitchFamily="2" charset="0"/>
              </a:rPr>
              <a:t>Balance.</a:t>
            </a:r>
            <a:r>
              <a:rPr lang="en-US" b="0" i="0" dirty="0">
                <a:solidFill>
                  <a:srgbClr val="1E1E1E"/>
                </a:solidFill>
                <a:effectLst/>
                <a:latin typeface="Roboto Slab" pitchFamily="2" charset="0"/>
              </a:rPr>
              <a:t> Tai chi improves balance and, according to some studies, reduces falls. Proprioception — the ability to sense the position of one's body in space — declines with age. Tai chi helps train this sense, which is a function of sensory neurons in the inner ear and stretch receptors in the muscles and ligaments. Tai chi also improves muscle strength and flexibility, which makes it easier to recover from a stumble. Fear of falling can make you more likely to fall; some studies have found that tai chi training helps reduce that fear.</a:t>
            </a:r>
          </a:p>
          <a:p>
            <a:pPr algn="l"/>
            <a:r>
              <a:rPr lang="en-US" b="1" i="0" dirty="0">
                <a:solidFill>
                  <a:srgbClr val="1E1E1E"/>
                </a:solidFill>
                <a:effectLst/>
                <a:latin typeface="Roboto Slab" pitchFamily="2" charset="0"/>
              </a:rPr>
              <a:t>Aerobic conditioning.</a:t>
            </a:r>
            <a:r>
              <a:rPr lang="en-US" b="0" i="0" dirty="0">
                <a:solidFill>
                  <a:srgbClr val="1E1E1E"/>
                </a:solidFill>
                <a:effectLst/>
                <a:latin typeface="Roboto Slab" pitchFamily="2" charset="0"/>
              </a:rPr>
              <a:t> Depending on the speed and size of the movements, tai chi can provide some aerobic benefits. If your clinician advises a more intense cardio workout with a higher heart rate than tai chi can offer, you may need something more aerobic as well.</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26</a:t>
            </a:fld>
            <a:endParaRPr lang="en-US"/>
          </a:p>
        </p:txBody>
      </p:sp>
    </p:spTree>
    <p:extLst>
      <p:ext uri="{BB962C8B-B14F-4D97-AF65-F5344CB8AC3E}">
        <p14:creationId xmlns:p14="http://schemas.microsoft.com/office/powerpoint/2010/main" val="3813078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28</a:t>
            </a:fld>
            <a:endParaRPr lang="en-US"/>
          </a:p>
        </p:txBody>
      </p:sp>
    </p:spTree>
    <p:extLst>
      <p:ext uri="{BB962C8B-B14F-4D97-AF65-F5344CB8AC3E}">
        <p14:creationId xmlns:p14="http://schemas.microsoft.com/office/powerpoint/2010/main" val="375264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376647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a:p>
        </p:txBody>
      </p:sp>
    </p:spTree>
    <p:extLst>
      <p:ext uri="{BB962C8B-B14F-4D97-AF65-F5344CB8AC3E}">
        <p14:creationId xmlns:p14="http://schemas.microsoft.com/office/powerpoint/2010/main" val="233787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5</a:t>
            </a:fld>
            <a:endParaRPr lang="en-US"/>
          </a:p>
        </p:txBody>
      </p:sp>
    </p:spTree>
    <p:extLst>
      <p:ext uri="{BB962C8B-B14F-4D97-AF65-F5344CB8AC3E}">
        <p14:creationId xmlns:p14="http://schemas.microsoft.com/office/powerpoint/2010/main" val="120447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6</a:t>
            </a:fld>
            <a:endParaRPr lang="en-US"/>
          </a:p>
        </p:txBody>
      </p:sp>
    </p:spTree>
    <p:extLst>
      <p:ext uri="{BB962C8B-B14F-4D97-AF65-F5344CB8AC3E}">
        <p14:creationId xmlns:p14="http://schemas.microsoft.com/office/powerpoint/2010/main" val="203411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7</a:t>
            </a:fld>
            <a:endParaRPr lang="en-US"/>
          </a:p>
        </p:txBody>
      </p:sp>
    </p:spTree>
    <p:extLst>
      <p:ext uri="{BB962C8B-B14F-4D97-AF65-F5344CB8AC3E}">
        <p14:creationId xmlns:p14="http://schemas.microsoft.com/office/powerpoint/2010/main" val="392397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The state suicide rate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decreased 2.8%</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the state overdose rate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DECREASED</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5.4%</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11</a:t>
            </a:fld>
            <a:endParaRPr lang="en-US"/>
          </a:p>
        </p:txBody>
      </p:sp>
    </p:spTree>
    <p:extLst>
      <p:ext uri="{BB962C8B-B14F-4D97-AF65-F5344CB8AC3E}">
        <p14:creationId xmlns:p14="http://schemas.microsoft.com/office/powerpoint/2010/main" val="428580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41 COUNTIES SAW AN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INCREASE</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IN the number of SUICIDE DEATHS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35 COUNTIES SAW AN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INCREASE </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in THE NUMBER OF overdose deaths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13</a:t>
            </a:fld>
            <a:endParaRPr lang="en-US"/>
          </a:p>
        </p:txBody>
      </p:sp>
    </p:spTree>
    <p:extLst>
      <p:ext uri="{BB962C8B-B14F-4D97-AF65-F5344CB8AC3E}">
        <p14:creationId xmlns:p14="http://schemas.microsoft.com/office/powerpoint/2010/main" val="40481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february</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JULY, and august had the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highest overdose rates</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april</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may, and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june</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had the </a:t>
            </a:r>
            <a:r>
              <a:rPr lang="en-US" sz="1800" b="1" cap="all" dirty="0">
                <a:effectLst/>
                <a:latin typeface="Segoe UI" panose="020B0502040204020203" pitchFamily="34" charset="0"/>
                <a:ea typeface="Times New Roman" panose="02020603050405020304" pitchFamily="18" charset="0"/>
                <a:cs typeface="Times New Roman" panose="02020603050405020304" pitchFamily="18" charset="0"/>
              </a:rPr>
              <a:t>highest suicide rates </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which is consistent with the </a:t>
            </a: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u.s.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cap="all" dirty="0" err="1">
                <a:effectLst/>
                <a:latin typeface="Segoe UI" panose="020B0502040204020203" pitchFamily="34" charset="0"/>
                <a:ea typeface="Times New Roman" panose="02020603050405020304" pitchFamily="18" charset="0"/>
                <a:cs typeface="Times New Roman" panose="02020603050405020304" pitchFamily="18" charset="0"/>
              </a:rPr>
              <a:t>june</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and OCTOBER SAW AN </a:t>
            </a:r>
            <a:r>
              <a:rPr lang="en-US" sz="1800" b="1" cap="all" dirty="0" err="1">
                <a:effectLst/>
                <a:latin typeface="Segoe UI" panose="020B0502040204020203" pitchFamily="34" charset="0"/>
                <a:ea typeface="Times New Roman" panose="02020603050405020304" pitchFamily="18" charset="0"/>
                <a:cs typeface="Times New Roman" panose="02020603050405020304" pitchFamily="18" charset="0"/>
              </a:rPr>
              <a:t>INCREAse</a:t>
            </a:r>
            <a:r>
              <a:rPr lang="en-US" sz="1800" cap="all" dirty="0">
                <a:effectLst/>
                <a:latin typeface="Segoe UI" panose="020B0502040204020203" pitchFamily="34" charset="0"/>
                <a:ea typeface="Times New Roman" panose="02020603050405020304" pitchFamily="18" charset="0"/>
                <a:cs typeface="Times New Roman" panose="02020603050405020304" pitchFamily="18" charset="0"/>
              </a:rPr>
              <a:t> in suicide and overdose deaths from 2021-2022.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14</a:t>
            </a:fld>
            <a:endParaRPr lang="en-US"/>
          </a:p>
        </p:txBody>
      </p:sp>
    </p:spTree>
    <p:extLst>
      <p:ext uri="{BB962C8B-B14F-4D97-AF65-F5344CB8AC3E}">
        <p14:creationId xmlns:p14="http://schemas.microsoft.com/office/powerpoint/2010/main" val="494723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5713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91504"/>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781D7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4974351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781D7E"/>
                </a:solidFill>
                <a:effectLst/>
                <a:latin typeface="Calibri" pitchFamily="34" charset="0"/>
              </a:defRPr>
            </a:lvl1pPr>
          </a:lstStyle>
          <a:p>
            <a:r>
              <a:rPr lang="en-US" dirty="0"/>
              <a:t>Bottom band: NCIPC</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781D7E"/>
              </a:buClr>
              <a:buFont typeface="Wingdings" panose="05000000000000000000" pitchFamily="2" charset="2"/>
              <a:buChar char="§"/>
              <a:defRPr sz="2667">
                <a:solidFill>
                  <a:schemeClr val="accent4">
                    <a:lumMod val="75000"/>
                  </a:schemeClr>
                </a:solidFill>
              </a:defRPr>
            </a:lvl1pPr>
            <a:lvl2pPr>
              <a:buClr>
                <a:srgbClr val="00853F"/>
              </a:buClr>
              <a:defRPr sz="2667">
                <a:solidFill>
                  <a:schemeClr val="accent4">
                    <a:lumMod val="75000"/>
                  </a:schemeClr>
                </a:solidFill>
              </a:defRPr>
            </a:lvl2pPr>
            <a:lvl3pPr>
              <a:buClr>
                <a:srgbClr val="EC881D"/>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690419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773" indent="-457189">
              <a:buClr>
                <a:srgbClr val="00853F"/>
              </a:buClr>
              <a:buSzPct val="100000"/>
              <a:buFont typeface="Arial" panose="020B0604020202020204" pitchFamily="34" charset="0"/>
              <a:buChar char="•"/>
              <a:defRPr sz="2667">
                <a:solidFill>
                  <a:schemeClr val="accent4">
                    <a:lumMod val="75000"/>
                  </a:schemeClr>
                </a:solidFill>
              </a:defRPr>
            </a:lvl2pPr>
            <a:lvl3pPr marL="1600160" indent="-380990">
              <a:buClr>
                <a:srgbClr val="00853F"/>
              </a:buClr>
              <a:buSzPct val="100000"/>
              <a:buFont typeface="Wingdings" panose="05000000000000000000" pitchFamily="2" charset="2"/>
              <a:buChar char="§"/>
              <a:defRPr sz="2400">
                <a:solidFill>
                  <a:schemeClr val="accent4">
                    <a:lumMod val="75000"/>
                  </a:schemeClr>
                </a:solidFill>
              </a:defRPr>
            </a:lvl3pPr>
            <a:lvl4pPr marL="2133547" indent="-304792">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4560507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781D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36400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1652"/>
            <a:ext cx="12192000" cy="1183824"/>
          </a:xfrm>
          <a:prstGeom prst="rect">
            <a:avLst/>
          </a:prstGeom>
        </p:spPr>
      </p:pic>
    </p:spTree>
    <p:extLst>
      <p:ext uri="{BB962C8B-B14F-4D97-AF65-F5344CB8AC3E}">
        <p14:creationId xmlns:p14="http://schemas.microsoft.com/office/powerpoint/2010/main" val="35147446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7054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114701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067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342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79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65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288002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7336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57989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30386383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042160" y="6281154"/>
            <a:ext cx="2885440" cy="369332"/>
          </a:xfrm>
          <a:prstGeom prst="rect">
            <a:avLst/>
          </a:prstGeom>
          <a:noFill/>
        </p:spPr>
        <p:txBody>
          <a:bodyPr wrap="square" rtlCol="0">
            <a:spAutoFit/>
          </a:bodyPr>
          <a:lstStyle/>
          <a:p>
            <a:r>
              <a:rPr lang="en-US" sz="600" b="1" cap="all" dirty="0">
                <a:solidFill>
                  <a:srgbClr val="68C5EC"/>
                </a:solidFill>
              </a:rPr>
              <a:t>RHI-Eagle highlands Inpatient and Outpatient Services</a:t>
            </a:r>
          </a:p>
          <a:p>
            <a:r>
              <a:rPr lang="en-US" sz="600" dirty="0"/>
              <a:t>4141 Shore Drive</a:t>
            </a:r>
          </a:p>
          <a:p>
            <a:r>
              <a:rPr lang="en-US" sz="600" dirty="0"/>
              <a:t>Indianapolis, IN 46254</a:t>
            </a:r>
          </a:p>
        </p:txBody>
      </p:sp>
      <p:sp>
        <p:nvSpPr>
          <p:cNvPr id="5" name="TextBox 4"/>
          <p:cNvSpPr txBox="1"/>
          <p:nvPr userDrawn="1"/>
        </p:nvSpPr>
        <p:spPr>
          <a:xfrm>
            <a:off x="6522720" y="6293024"/>
            <a:ext cx="2448560" cy="276999"/>
          </a:xfrm>
          <a:prstGeom prst="rect">
            <a:avLst/>
          </a:prstGeom>
          <a:noFill/>
        </p:spPr>
        <p:txBody>
          <a:bodyPr wrap="square" rtlCol="0">
            <a:spAutoFit/>
          </a:bodyPr>
          <a:lstStyle/>
          <a:p>
            <a:r>
              <a:rPr lang="en-US" sz="600" b="1" cap="all" dirty="0">
                <a:solidFill>
                  <a:srgbClr val="68C5EC"/>
                </a:solidFill>
              </a:rPr>
              <a:t>RHI-Northwest brain  Injury center </a:t>
            </a:r>
            <a:r>
              <a:rPr lang="en-US" sz="600" dirty="0"/>
              <a:t>9531 Valparaiso Court</a:t>
            </a:r>
          </a:p>
          <a:p>
            <a:r>
              <a:rPr lang="en-US" sz="600" dirty="0"/>
              <a:t>Indianapolis, IN 46268</a:t>
            </a:r>
          </a:p>
        </p:txBody>
      </p:sp>
      <p:sp>
        <p:nvSpPr>
          <p:cNvPr id="6" name="TextBox 5"/>
          <p:cNvSpPr txBox="1"/>
          <p:nvPr userDrawn="1"/>
        </p:nvSpPr>
        <p:spPr>
          <a:xfrm>
            <a:off x="4368800" y="6293024"/>
            <a:ext cx="2113280" cy="369332"/>
          </a:xfrm>
          <a:prstGeom prst="rect">
            <a:avLst/>
          </a:prstGeom>
          <a:noFill/>
        </p:spPr>
        <p:txBody>
          <a:bodyPr wrap="square" rtlCol="0">
            <a:spAutoFit/>
          </a:bodyPr>
          <a:lstStyle/>
          <a:p>
            <a:r>
              <a:rPr lang="en-US" sz="600" b="1" cap="all" dirty="0">
                <a:solidFill>
                  <a:srgbClr val="68C5EC"/>
                </a:solidFill>
              </a:rPr>
              <a:t>RHI-Carmel Outpatient Services</a:t>
            </a:r>
          </a:p>
          <a:p>
            <a:r>
              <a:rPr lang="en-US" sz="600" dirty="0"/>
              <a:t>12425 Old Meridian Street, Suite B2 </a:t>
            </a:r>
          </a:p>
          <a:p>
            <a:r>
              <a:rPr lang="en-US" sz="600" dirty="0"/>
              <a:t>Carmel, IN 46032</a:t>
            </a:r>
          </a:p>
        </p:txBody>
      </p:sp>
      <p:sp>
        <p:nvSpPr>
          <p:cNvPr id="7" name="TextBox 6"/>
          <p:cNvSpPr txBox="1"/>
          <p:nvPr userDrawn="1"/>
        </p:nvSpPr>
        <p:spPr>
          <a:xfrm>
            <a:off x="8839200" y="6293025"/>
            <a:ext cx="2438400" cy="451277"/>
          </a:xfrm>
          <a:prstGeom prst="rect">
            <a:avLst/>
          </a:prstGeom>
          <a:noFill/>
        </p:spPr>
        <p:txBody>
          <a:bodyPr wrap="square" rtlCol="0">
            <a:spAutoFit/>
          </a:bodyPr>
          <a:lstStyle/>
          <a:p>
            <a:r>
              <a:rPr lang="en-US" sz="600" dirty="0"/>
              <a:t>RHI is a community collaboration between Indiana University Health and St. Vincent Health</a:t>
            </a:r>
          </a:p>
          <a:p>
            <a:r>
              <a:rPr lang="en-US" sz="600" b="1" dirty="0">
                <a:solidFill>
                  <a:srgbClr val="68C5EC"/>
                </a:solidFill>
              </a:rPr>
              <a:t>317-329-2000  |  </a:t>
            </a:r>
            <a:r>
              <a:rPr lang="en-US" sz="600" b="1" dirty="0" err="1">
                <a:solidFill>
                  <a:srgbClr val="68C5EC"/>
                </a:solidFill>
              </a:rPr>
              <a:t>rhin.com</a:t>
            </a:r>
            <a:endParaRPr lang="en-US" sz="600" b="1" dirty="0">
              <a:solidFill>
                <a:srgbClr val="68C5EC"/>
              </a:solidFill>
            </a:endParaRPr>
          </a:p>
          <a:p>
            <a:endParaRPr lang="en-US" sz="799" baseline="30000" dirty="0"/>
          </a:p>
        </p:txBody>
      </p:sp>
    </p:spTree>
    <p:extLst>
      <p:ext uri="{BB962C8B-B14F-4D97-AF65-F5344CB8AC3E}">
        <p14:creationId xmlns:p14="http://schemas.microsoft.com/office/powerpoint/2010/main" val="18601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20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latin typeface="News Gothic MT"/>
              </a:rPr>
              <a:pPr/>
              <a:t>11/17/2023</a:t>
            </a:fld>
            <a:endParaRPr lang="en-US">
              <a:solidFill>
                <a:prstClr val="black"/>
              </a:solidFill>
              <a:latin typeface="News Gothic MT"/>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latin typeface="News Gothic MT"/>
              </a:rPr>
              <a:pPr/>
              <a:t>‹#›</a:t>
            </a:fld>
            <a:endParaRPr lang="en-US">
              <a:solidFill>
                <a:prstClr val="black"/>
              </a:solidFill>
              <a:latin typeface="News Gothic MT"/>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32362189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lgn="ctr">
              <a:defRPr sz="3200"/>
            </a:lvl1pPr>
          </a:lstStyle>
          <a:p>
            <a:r>
              <a:rPr lang="en-US"/>
              <a:t>Click to edit Master title style</a:t>
            </a:r>
          </a:p>
        </p:txBody>
      </p:sp>
      <p:sp>
        <p:nvSpPr>
          <p:cNvPr id="9" name="Text Placeholder 12"/>
          <p:cNvSpPr>
            <a:spLocks noGrp="1"/>
          </p:cNvSpPr>
          <p:nvPr>
            <p:ph type="body" sz="quarter" idx="15"/>
          </p:nvPr>
        </p:nvSpPr>
        <p:spPr>
          <a:xfrm>
            <a:off x="1117600" y="2514600"/>
            <a:ext cx="2743200" cy="3048000"/>
          </a:xfrm>
          <a:prstGeom prst="rect">
            <a:avLst/>
          </a:prstGeom>
        </p:spPr>
        <p:txBody>
          <a:bodyPr>
            <a:noAutofit/>
          </a:bodyPr>
          <a:lstStyle>
            <a:lvl1pPr>
              <a:buNone/>
              <a:defRPr sz="1600">
                <a:solidFill>
                  <a:schemeClr val="tx1"/>
                </a:solidFill>
              </a:defRPr>
            </a:lvl1pPr>
            <a:lvl2pPr>
              <a:buNone/>
              <a:defRPr sz="1400">
                <a:solidFill>
                  <a:schemeClr val="bg1"/>
                </a:solidFill>
              </a:defRPr>
            </a:lvl2pPr>
            <a:lvl3pPr>
              <a:buNone/>
              <a:defRPr sz="1200">
                <a:solidFill>
                  <a:schemeClr val="bg1"/>
                </a:solidFill>
              </a:defRPr>
            </a:lvl3pPr>
            <a:lvl4pPr>
              <a:buNone/>
              <a:defRPr sz="1100">
                <a:solidFill>
                  <a:schemeClr val="bg1"/>
                </a:solidFill>
              </a:defRPr>
            </a:lvl4pPr>
            <a:lvl5pPr>
              <a:buNone/>
              <a:defRPr sz="1100">
                <a:solidFill>
                  <a:schemeClr val="bg1"/>
                </a:solidFill>
              </a:defRPr>
            </a:lvl5pPr>
          </a:lstStyle>
          <a:p>
            <a:pPr lvl="0"/>
            <a:r>
              <a:rPr lang="en-US" dirty="0"/>
              <a:t>Click to edit Master text styles</a:t>
            </a:r>
          </a:p>
        </p:txBody>
      </p:sp>
      <p:sp>
        <p:nvSpPr>
          <p:cNvPr id="8" name="Picture Placeholder 19"/>
          <p:cNvSpPr>
            <a:spLocks noGrp="1"/>
          </p:cNvSpPr>
          <p:nvPr>
            <p:ph type="pic" sz="quarter" idx="16"/>
          </p:nvPr>
        </p:nvSpPr>
        <p:spPr>
          <a:xfrm rot="168040">
            <a:off x="3953011" y="2207429"/>
            <a:ext cx="7279791" cy="3931308"/>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7"/>
          </p:nvPr>
        </p:nvSpPr>
        <p:spPr>
          <a:xfrm>
            <a:off x="3454400" y="6416676"/>
            <a:ext cx="2844800" cy="365125"/>
          </a:xfrm>
          <a:prstGeom prst="rect">
            <a:avLst/>
          </a:prstGeom>
        </p:spPr>
        <p:txBody>
          <a:bodyPr/>
          <a:lstStyle>
            <a:lvl1pPr>
              <a:defRPr/>
            </a:lvl1pPr>
          </a:lstStyle>
          <a:p>
            <a:pPr>
              <a:defRPr/>
            </a:pPr>
            <a:fld id="{35D22723-EF33-4C21-B4C0-99E8B18DD13F}" type="datetimeFigureOut">
              <a:rPr lang="en-US">
                <a:solidFill>
                  <a:srgbClr val="D7AA52">
                    <a:lumMod val="75000"/>
                  </a:srgbClr>
                </a:solidFill>
              </a:rPr>
              <a:pPr>
                <a:defRPr/>
              </a:pPr>
              <a:t>11/17/2023</a:t>
            </a:fld>
            <a:endParaRPr lang="en-US">
              <a:solidFill>
                <a:srgbClr val="D7AA52">
                  <a:lumMod val="75000"/>
                </a:srgbClr>
              </a:solidFill>
            </a:endParaRPr>
          </a:p>
        </p:txBody>
      </p:sp>
      <p:sp>
        <p:nvSpPr>
          <p:cNvPr id="6" name="Slide Number Placeholder 5"/>
          <p:cNvSpPr>
            <a:spLocks noGrp="1"/>
          </p:cNvSpPr>
          <p:nvPr>
            <p:ph type="sldNum" sz="quarter" idx="18"/>
          </p:nvPr>
        </p:nvSpPr>
        <p:spPr>
          <a:xfrm>
            <a:off x="8839200" y="6416676"/>
            <a:ext cx="2844800" cy="365125"/>
          </a:xfrm>
          <a:prstGeom prst="rect">
            <a:avLst/>
          </a:prstGeom>
        </p:spPr>
        <p:txBody>
          <a:bodyPr/>
          <a:lstStyle>
            <a:lvl1pPr>
              <a:defRPr/>
            </a:lvl1pPr>
          </a:lstStyle>
          <a:p>
            <a:pPr>
              <a:defRPr/>
            </a:pPr>
            <a:fld id="{38BE1188-54C8-4D5E-B262-A47DC1DA0BB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7699478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2 Image re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09600" y="2057400"/>
            <a:ext cx="7416800" cy="3505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9"/>
          <p:cNvSpPr>
            <a:spLocks noGrp="1"/>
          </p:cNvSpPr>
          <p:nvPr>
            <p:ph type="pic" sz="quarter" idx="13"/>
          </p:nvPr>
        </p:nvSpPr>
        <p:spPr>
          <a:xfrm rot="250911">
            <a:off x="8118441" y="4277257"/>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9" name="Picture Placeholder 19"/>
          <p:cNvSpPr>
            <a:spLocks noGrp="1"/>
          </p:cNvSpPr>
          <p:nvPr>
            <p:ph type="pic" sz="quarter" idx="14"/>
          </p:nvPr>
        </p:nvSpPr>
        <p:spPr>
          <a:xfrm rot="21404141">
            <a:off x="8807433" y="2125208"/>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6" name="Date Placeholder 3"/>
          <p:cNvSpPr>
            <a:spLocks noGrp="1"/>
          </p:cNvSpPr>
          <p:nvPr>
            <p:ph type="dt" sz="half" idx="15"/>
          </p:nvPr>
        </p:nvSpPr>
        <p:spPr>
          <a:xfrm>
            <a:off x="3454400" y="6416676"/>
            <a:ext cx="2844800" cy="365125"/>
          </a:xfrm>
          <a:prstGeom prst="rect">
            <a:avLst/>
          </a:prstGeom>
        </p:spPr>
        <p:txBody>
          <a:bodyPr/>
          <a:lstStyle>
            <a:lvl1pPr>
              <a:defRPr/>
            </a:lvl1pPr>
          </a:lstStyle>
          <a:p>
            <a:pPr>
              <a:defRPr/>
            </a:pPr>
            <a:fld id="{0B62FD6F-7EA9-47AE-9C81-63F7057DD975}" type="datetimeFigureOut">
              <a:rPr lang="en-US">
                <a:solidFill>
                  <a:srgbClr val="D7AA52">
                    <a:lumMod val="75000"/>
                  </a:srgbClr>
                </a:solidFill>
              </a:rPr>
              <a:pPr>
                <a:defRPr/>
              </a:pPr>
              <a:t>11/17/2023</a:t>
            </a:fld>
            <a:endParaRPr lang="en-US">
              <a:solidFill>
                <a:srgbClr val="D7AA52">
                  <a:lumMod val="75000"/>
                </a:srgbClr>
              </a:solidFill>
            </a:endParaRPr>
          </a:p>
        </p:txBody>
      </p:sp>
      <p:sp>
        <p:nvSpPr>
          <p:cNvPr id="8" name="Slide Number Placeholder 5"/>
          <p:cNvSpPr>
            <a:spLocks noGrp="1"/>
          </p:cNvSpPr>
          <p:nvPr>
            <p:ph type="sldNum" sz="quarter" idx="16"/>
          </p:nvPr>
        </p:nvSpPr>
        <p:spPr>
          <a:xfrm>
            <a:off x="8839200" y="6416676"/>
            <a:ext cx="2844800" cy="365125"/>
          </a:xfrm>
          <a:prstGeom prst="rect">
            <a:avLst/>
          </a:prstGeom>
        </p:spPr>
        <p:txBody>
          <a:bodyPr/>
          <a:lstStyle>
            <a:lvl1pPr>
              <a:defRPr/>
            </a:lvl1pPr>
          </a:lstStyle>
          <a:p>
            <a:pPr>
              <a:defRPr/>
            </a:pPr>
            <a:fld id="{145207C6-02CE-4835-8975-0EAB9A2D6F54}"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10441259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9A0D6EA-B214-4149-9C4D-6A5A8E7841A5}" type="datetimeFigureOut">
              <a:rPr lang="en-US">
                <a:solidFill>
                  <a:srgbClr val="D7AA52">
                    <a:lumMod val="75000"/>
                  </a:srgbClr>
                </a:solidFill>
              </a:rPr>
              <a:pPr>
                <a:defRPr/>
              </a:pPr>
              <a:t>11/17/2023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27D9031E-4B18-4CE9-97DA-3BAD2D4C3D5A}"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30171794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martArt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276600"/>
          </a:xfrm>
          <a:prstGeom prst="rect">
            <a:avLst/>
          </a:prstGeom>
        </p:spPr>
        <p:txBody>
          <a:bodyPr>
            <a:normAutofit/>
          </a:bodyPr>
          <a:lstStyle>
            <a:lvl1pPr>
              <a:buFontTx/>
              <a:buNone/>
              <a:defRPr sz="2000"/>
            </a:lvl1pPr>
          </a:lstStyle>
          <a:p>
            <a:pPr lvl="0"/>
            <a:r>
              <a:rPr lang="en-US" dirty="0"/>
              <a:t>Object</a:t>
            </a:r>
          </a:p>
        </p:txBody>
      </p:sp>
      <p:sp>
        <p:nvSpPr>
          <p:cNvPr id="8" name="Picture Placeholder 19"/>
          <p:cNvSpPr>
            <a:spLocks noGrp="1"/>
          </p:cNvSpPr>
          <p:nvPr>
            <p:ph type="pic" sz="quarter" idx="13"/>
          </p:nvPr>
        </p:nvSpPr>
        <p:spPr>
          <a:xfrm>
            <a:off x="7823201" y="2057400"/>
            <a:ext cx="3691921" cy="35052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0B6FDF07-90FB-4FE5-934D-F4E719512F42}" type="datetimeFigureOut">
              <a:rPr lang="en-US">
                <a:solidFill>
                  <a:srgbClr val="D7AA52">
                    <a:lumMod val="75000"/>
                  </a:srgbClr>
                </a:solidFill>
              </a:rPr>
              <a:pPr>
                <a:defRPr/>
              </a:pPr>
              <a:t>11/17/2023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A1ABC150-D210-467F-8716-3D81CE3608C1}"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94892686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52F736AB-E2C0-46F9-9B94-0D9B1BD1B0B8}" type="datetimeFigureOut">
              <a:rPr lang="en-US">
                <a:solidFill>
                  <a:srgbClr val="D7AA52">
                    <a:lumMod val="75000"/>
                  </a:srgbClr>
                </a:solidFill>
              </a:rPr>
              <a:pPr>
                <a:defRPr/>
              </a:pPr>
              <a:t>11/17/2023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5ED5B4DB-AD3C-4574-B631-ABD2A4EADF89}"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09818243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DBA5F348-04A3-433A-9C14-32894556B832}" type="datetimeFigureOut">
              <a:rPr lang="en-US">
                <a:solidFill>
                  <a:srgbClr val="D7AA52">
                    <a:lumMod val="75000"/>
                  </a:srgbClr>
                </a:solidFill>
              </a:rPr>
              <a:pPr>
                <a:defRPr/>
              </a:pPr>
              <a:t>11/17/2023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1D5DF45B-296F-4A09-BA8A-36557E0AD48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28039838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Conten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505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EBD330F-F724-45EF-AF45-7EA2CC8F8C30}" type="datetimeFigureOut">
              <a:rPr lang="en-US">
                <a:solidFill>
                  <a:srgbClr val="D7AA52">
                    <a:lumMod val="75000"/>
                  </a:srgbClr>
                </a:solidFill>
              </a:rPr>
              <a:pPr>
                <a:defRPr/>
              </a:pPr>
              <a:t>11/17/2023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0B59DF37-42A3-437A-A8CB-6A60468D5A4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5017729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AD88CDE5-7DD7-409C-893E-1CC5E699DA71}" type="datetimeFigureOut">
              <a:rPr lang="en-US">
                <a:solidFill>
                  <a:srgbClr val="D7AA52">
                    <a:lumMod val="75000"/>
                  </a:srgbClr>
                </a:solidFill>
              </a:rPr>
              <a:pPr>
                <a:defRPr/>
              </a:pPr>
              <a:t>11/17/2023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4427F68D-3567-4F2F-BAB4-4671761A290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8177500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p:nvSpPr>
        <p:spPr>
          <a:xfrm>
            <a:off x="2042160" y="6281154"/>
            <a:ext cx="288544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RHI-Eagle highlands Inpatient and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4141 Shore Drive</a:t>
            </a:r>
          </a:p>
          <a:p>
            <a:pPr eaLnBrk="1" fontAlgn="auto" hangingPunct="1">
              <a:spcBef>
                <a:spcPts val="0"/>
              </a:spcBef>
              <a:spcAft>
                <a:spcPts val="0"/>
              </a:spcAft>
            </a:pPr>
            <a:r>
              <a:rPr lang="en-US" sz="600" dirty="0">
                <a:solidFill>
                  <a:prstClr val="black"/>
                </a:solidFill>
                <a:latin typeface="Calibri" panose="020F0502020204030204"/>
                <a:ea typeface="+mn-ea"/>
              </a:rPr>
              <a:t>Indianapolis, IN 46254</a:t>
            </a:r>
          </a:p>
        </p:txBody>
      </p:sp>
      <p:sp>
        <p:nvSpPr>
          <p:cNvPr id="5" name="TextBox 4"/>
          <p:cNvSpPr txBox="1"/>
          <p:nvPr/>
        </p:nvSpPr>
        <p:spPr>
          <a:xfrm>
            <a:off x="6522720" y="6293024"/>
            <a:ext cx="2448560" cy="276999"/>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RHI-Northwest brain  Injury center </a:t>
            </a:r>
            <a:r>
              <a:rPr lang="en-US" sz="600" dirty="0">
                <a:solidFill>
                  <a:prstClr val="black"/>
                </a:solidFill>
                <a:latin typeface="Calibri" panose="020F0502020204030204"/>
                <a:ea typeface="+mn-ea"/>
              </a:rPr>
              <a:t>9531 Valparaiso Court</a:t>
            </a:r>
          </a:p>
          <a:p>
            <a:pPr eaLnBrk="1" fontAlgn="auto" hangingPunct="1">
              <a:spcBef>
                <a:spcPts val="0"/>
              </a:spcBef>
              <a:spcAft>
                <a:spcPts val="0"/>
              </a:spcAft>
            </a:pPr>
            <a:r>
              <a:rPr lang="en-US" sz="600" dirty="0">
                <a:solidFill>
                  <a:prstClr val="black"/>
                </a:solidFill>
                <a:latin typeface="Calibri" panose="020F0502020204030204"/>
                <a:ea typeface="+mn-ea"/>
              </a:rPr>
              <a:t>Indianapolis, IN 46268</a:t>
            </a:r>
          </a:p>
        </p:txBody>
      </p:sp>
      <p:sp>
        <p:nvSpPr>
          <p:cNvPr id="6" name="TextBox 5"/>
          <p:cNvSpPr txBox="1"/>
          <p:nvPr/>
        </p:nvSpPr>
        <p:spPr>
          <a:xfrm>
            <a:off x="4368800" y="6293024"/>
            <a:ext cx="211328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RHI-Carmel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12425 Old Meridian Street, Suite B2 </a:t>
            </a:r>
          </a:p>
          <a:p>
            <a:pPr eaLnBrk="1" fontAlgn="auto" hangingPunct="1">
              <a:spcBef>
                <a:spcPts val="0"/>
              </a:spcBef>
              <a:spcAft>
                <a:spcPts val="0"/>
              </a:spcAft>
            </a:pPr>
            <a:r>
              <a:rPr lang="en-US" sz="600" dirty="0">
                <a:solidFill>
                  <a:prstClr val="black"/>
                </a:solidFill>
                <a:latin typeface="Calibri" panose="020F0502020204030204"/>
                <a:ea typeface="+mn-ea"/>
              </a:rPr>
              <a:t>Carmel, IN 46032</a:t>
            </a:r>
          </a:p>
        </p:txBody>
      </p:sp>
      <p:sp>
        <p:nvSpPr>
          <p:cNvPr id="7" name="TextBox 6"/>
          <p:cNvSpPr txBox="1"/>
          <p:nvPr/>
        </p:nvSpPr>
        <p:spPr>
          <a:xfrm>
            <a:off x="8839200" y="6293025"/>
            <a:ext cx="2438400" cy="451277"/>
          </a:xfrm>
          <a:prstGeom prst="rect">
            <a:avLst/>
          </a:prstGeom>
          <a:noFill/>
        </p:spPr>
        <p:txBody>
          <a:bodyPr wrap="square" rtlCol="0">
            <a:spAutoFit/>
          </a:bodyPr>
          <a:lstStyle/>
          <a:p>
            <a:pPr eaLnBrk="1" fontAlgn="auto" hangingPunct="1">
              <a:spcBef>
                <a:spcPts val="0"/>
              </a:spcBef>
              <a:spcAft>
                <a:spcPts val="0"/>
              </a:spcAft>
            </a:pPr>
            <a:r>
              <a:rPr lang="en-US" sz="600" dirty="0">
                <a:solidFill>
                  <a:prstClr val="black"/>
                </a:solidFill>
                <a:latin typeface="Calibri" panose="020F0502020204030204"/>
                <a:ea typeface="+mn-ea"/>
              </a:rPr>
              <a:t>RHI is a community collaboration between Indiana University Health and St. Vincent Health</a:t>
            </a:r>
          </a:p>
          <a:p>
            <a:pPr eaLnBrk="1" fontAlgn="auto" hangingPunct="1">
              <a:spcBef>
                <a:spcPts val="0"/>
              </a:spcBef>
              <a:spcAft>
                <a:spcPts val="0"/>
              </a:spcAft>
            </a:pPr>
            <a:r>
              <a:rPr lang="en-US" sz="600" b="1" dirty="0">
                <a:solidFill>
                  <a:srgbClr val="68C5EC"/>
                </a:solidFill>
                <a:latin typeface="Calibri" panose="020F0502020204030204"/>
                <a:ea typeface="+mn-ea"/>
              </a:rPr>
              <a:t>317-329-2000  |  </a:t>
            </a:r>
            <a:r>
              <a:rPr lang="en-US" sz="600" b="1" dirty="0" err="1">
                <a:solidFill>
                  <a:srgbClr val="68C5EC"/>
                </a:solidFill>
                <a:latin typeface="Calibri" panose="020F0502020204030204"/>
                <a:ea typeface="+mn-ea"/>
              </a:rPr>
              <a:t>rhin.com</a:t>
            </a:r>
            <a:endParaRPr lang="en-US" sz="600" b="1" dirty="0">
              <a:solidFill>
                <a:srgbClr val="68C5EC"/>
              </a:solidFill>
              <a:latin typeface="Calibri" panose="020F0502020204030204"/>
              <a:ea typeface="+mn-ea"/>
            </a:endParaRPr>
          </a:p>
          <a:p>
            <a:pPr eaLnBrk="1" fontAlgn="auto" hangingPunct="1">
              <a:spcBef>
                <a:spcPts val="0"/>
              </a:spcBef>
              <a:spcAft>
                <a:spcPts val="0"/>
              </a:spcAft>
            </a:pPr>
            <a:endParaRPr lang="en-US" sz="799" baseline="30000" dirty="0">
              <a:solidFill>
                <a:prstClr val="black"/>
              </a:solidFill>
              <a:latin typeface="Calibri" panose="020F0502020204030204"/>
              <a:ea typeface="+mn-ea"/>
            </a:endParaRPr>
          </a:p>
        </p:txBody>
      </p:sp>
    </p:spTree>
    <p:extLst>
      <p:ext uri="{BB962C8B-B14F-4D97-AF65-F5344CB8AC3E}">
        <p14:creationId xmlns:p14="http://schemas.microsoft.com/office/powerpoint/2010/main" val="1868345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95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rPr>
              <a:pPr/>
              <a:t>11/17/2023</a:t>
            </a:fld>
            <a:endParaRPr lang="en-US">
              <a:solidFill>
                <a:prstClr val="black"/>
              </a:solidFill>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85884944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81"/>
            <a:ext cx="2844800" cy="365125"/>
          </a:xfrm>
          <a:prstGeom prst="rect">
            <a:avLst/>
          </a:prstGeom>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4" name="Slide Number Placeholder 3"/>
          <p:cNvSpPr>
            <a:spLocks noGrp="1"/>
          </p:cNvSpPr>
          <p:nvPr>
            <p:ph type="sldNum" sz="quarter" idx="12"/>
          </p:nvPr>
        </p:nvSpPr>
        <p:spPr>
          <a:xfrm>
            <a:off x="10530541" y="6275681"/>
            <a:ext cx="1320800" cy="365125"/>
          </a:xfrm>
          <a:prstGeom prst="rect">
            <a:avLst/>
          </a:prstGeom>
        </p:spPr>
        <p:txBody>
          <a:bodyPr/>
          <a:lstStyle/>
          <a:p>
            <a:pPr>
              <a:defRPr/>
            </a:pPr>
            <a:fld id="{88F642F9-A01E-4C57-800D-04BA80F1D922}"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954525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smtClean="0">
                <a:solidFill>
                  <a:prstClr val="black"/>
                </a:solidFill>
                <a:ea typeface="ＭＳ Ｐゴシック" pitchFamily="34" charset="-128"/>
              </a:rPr>
              <a:pPr/>
              <a:t>11/17/2023</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7" name="Slide Number Placeholder 6"/>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7515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7506447" y="6275675"/>
            <a:ext cx="2844800" cy="365125"/>
          </a:xfrm>
          <a:prstGeom prst="rect">
            <a:avLst/>
          </a:prstGeom>
        </p:spPr>
        <p:txBody>
          <a:bodyPr/>
          <a:lstStyle/>
          <a:p>
            <a:fld id="{F1C61FDC-C00B-4E41-9126-C70E52382E62}" type="datetime1">
              <a:rPr lang="en-US" smtClean="0">
                <a:solidFill>
                  <a:prstClr val="black"/>
                </a:solidFill>
                <a:ea typeface="ＭＳ Ｐゴシック" pitchFamily="34" charset="-128"/>
              </a:rPr>
              <a:pPr/>
              <a:t>11/17/2023</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52611" y="6275675"/>
            <a:ext cx="6454588" cy="365125"/>
          </a:xfrm>
          <a:prstGeom prst="rect">
            <a:avLst/>
          </a:prstGeom>
        </p:spPr>
        <p:txBody>
          <a:bodyPr/>
          <a:lstStyle/>
          <a:p>
            <a:endParaRPr lang="en-US" dirty="0">
              <a:solidFill>
                <a:prstClr val="black"/>
              </a:solidFill>
              <a:ea typeface="ＭＳ Ｐゴシック" pitchFamily="34" charset="-128"/>
            </a:endParaRPr>
          </a:p>
        </p:txBody>
      </p:sp>
      <p:sp>
        <p:nvSpPr>
          <p:cNvPr id="5" name="Slide Number Placeholder 4"/>
          <p:cNvSpPr>
            <a:spLocks noGrp="1"/>
          </p:cNvSpPr>
          <p:nvPr>
            <p:ph type="sldNum" sz="quarter" idx="12"/>
          </p:nvPr>
        </p:nvSpPr>
        <p:spPr>
          <a:xfrm>
            <a:off x="10530541" y="6275675"/>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8597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2988750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373895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389181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0787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endParaRPr lang="en-US" dirty="0"/>
          </a:p>
          <a:p>
            <a:pPr lvl="0"/>
            <a:endParaRPr lang="en-US" dirty="0"/>
          </a:p>
          <a:p>
            <a:pPr lvl="0"/>
            <a:r>
              <a:rPr lang="en-US" dirty="0"/>
              <a:t>Quote or </a:t>
            </a:r>
          </a:p>
          <a:p>
            <a:pPr lvl="0"/>
            <a:r>
              <a:rPr lang="en-US" dirty="0"/>
              <a:t>Callout</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06855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976194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82038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3197089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endParaRPr lang="en-US"/>
          </a:p>
        </p:txBody>
      </p:sp>
    </p:spTree>
    <p:extLst>
      <p:ext uri="{BB962C8B-B14F-4D97-AF65-F5344CB8AC3E}">
        <p14:creationId xmlns:p14="http://schemas.microsoft.com/office/powerpoint/2010/main" val="2850270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endParaRPr lang="en-US"/>
          </a:p>
        </p:txBody>
      </p:sp>
    </p:spTree>
    <p:extLst>
      <p:ext uri="{BB962C8B-B14F-4D97-AF65-F5344CB8AC3E}">
        <p14:creationId xmlns:p14="http://schemas.microsoft.com/office/powerpoint/2010/main" val="422607613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342194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450481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592673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7625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111305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3016115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206770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1222864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58265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1738918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191228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2315161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814155"/>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1189138"/>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
        <p:nvSpPr>
          <p:cNvPr id="7" name="Text Placeholder 2">
            <a:extLst>
              <a:ext uri="{FF2B5EF4-FFF2-40B4-BE49-F238E27FC236}">
                <a16:creationId xmlns:a16="http://schemas.microsoft.com/office/drawing/2014/main" id="{ACDACEB2-BE74-48A9-87B2-A9E3C26F6980}"/>
              </a:ext>
            </a:extLst>
          </p:cNvPr>
          <p:cNvSpPr>
            <a:spLocks noGrp="1"/>
          </p:cNvSpPr>
          <p:nvPr>
            <p:ph type="body" sz="quarter" idx="11" hasCustomPrompt="1"/>
          </p:nvPr>
        </p:nvSpPr>
        <p:spPr>
          <a:xfrm>
            <a:off x="5430279" y="2875547"/>
            <a:ext cx="6432297" cy="1481669"/>
          </a:xfrm>
        </p:spPr>
        <p:txBody>
          <a:bodyPr>
            <a:normAutofit/>
          </a:bodyPr>
          <a:lstStyle>
            <a:lvl1pPr>
              <a:defRPr sz="2800">
                <a:solidFill>
                  <a:schemeClr val="bg1"/>
                </a:solidFill>
              </a:defRPr>
            </a:lvl1pPr>
          </a:lstStyle>
          <a:p>
            <a:r>
              <a:rPr lang="en-US" b="1" dirty="0">
                <a:latin typeface="Raleway" pitchFamily="2" charset="0"/>
              </a:rPr>
              <a:t>PRESENTER NAME</a:t>
            </a:r>
            <a:br>
              <a:rPr lang="en-US" b="1" dirty="0">
                <a:latin typeface="Raleway" pitchFamily="2" charset="0"/>
              </a:rPr>
            </a:br>
            <a:r>
              <a:rPr lang="en-US" dirty="0">
                <a:latin typeface="Raleway" pitchFamily="2" charset="0"/>
              </a:rPr>
              <a:t>PRESENTER TITLE</a:t>
            </a:r>
          </a:p>
        </p:txBody>
      </p:sp>
    </p:spTree>
    <p:extLst>
      <p:ext uri="{BB962C8B-B14F-4D97-AF65-F5344CB8AC3E}">
        <p14:creationId xmlns:p14="http://schemas.microsoft.com/office/powerpoint/2010/main" val="3253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State Trauma Care Committee, 10 am EST</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Trauma Network, 12:30 pm EST</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e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 id="2147483750"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763656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5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29826791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4197092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50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01946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1.xml"/><Relationship Id="rId1" Type="http://schemas.openxmlformats.org/officeDocument/2006/relationships/video" Target="https://www.youtube.com/embed/AueCc28Y2mY?start=9&amp;feature=oembed"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canva.com/design/DAF0J_aCJJc/8SoHHK9xTdWSlKGkqpCrkQ/watch"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t>11/17/2023</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314597"/>
            <a:ext cx="6141961" cy="3083921"/>
          </a:xfrm>
        </p:spPr>
        <p:txBody>
          <a:bodyPr/>
          <a:lstStyle/>
          <a:p>
            <a:r>
              <a:rPr lang="en-US" dirty="0"/>
              <a:t>Injury prevention advisory council (IPAC) &amp; Indiana violent death reporting system (INVDRS) Meeting</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B46A-476A-1A2E-838A-BD9BD53BC7FE}"/>
              </a:ext>
            </a:extLst>
          </p:cNvPr>
          <p:cNvSpPr>
            <a:spLocks noGrp="1"/>
          </p:cNvSpPr>
          <p:nvPr>
            <p:ph type="title"/>
          </p:nvPr>
        </p:nvSpPr>
        <p:spPr/>
        <p:txBody>
          <a:bodyPr/>
          <a:lstStyle/>
          <a:p>
            <a:r>
              <a:rPr lang="en-US" dirty="0"/>
              <a:t>Senate Bill 84 Refresh</a:t>
            </a:r>
          </a:p>
        </p:txBody>
      </p:sp>
      <p:pic>
        <p:nvPicPr>
          <p:cNvPr id="6" name="Content Placeholder 5">
            <a:extLst>
              <a:ext uri="{FF2B5EF4-FFF2-40B4-BE49-F238E27FC236}">
                <a16:creationId xmlns:a16="http://schemas.microsoft.com/office/drawing/2014/main" id="{F22577C5-2147-E45C-8857-68AD5F76651A}"/>
              </a:ext>
            </a:extLst>
          </p:cNvPr>
          <p:cNvPicPr>
            <a:picLocks noGrp="1" noChangeAspect="1"/>
          </p:cNvPicPr>
          <p:nvPr>
            <p:ph idx="1"/>
          </p:nvPr>
        </p:nvPicPr>
        <p:blipFill>
          <a:blip r:embed="rId2"/>
          <a:stretch>
            <a:fillRect/>
          </a:stretch>
        </p:blipFill>
        <p:spPr>
          <a:xfrm>
            <a:off x="3809206" y="1270731"/>
            <a:ext cx="4171950" cy="3705225"/>
          </a:xfrm>
        </p:spPr>
      </p:pic>
      <p:sp>
        <p:nvSpPr>
          <p:cNvPr id="4" name="Slide Number Placeholder 3">
            <a:extLst>
              <a:ext uri="{FF2B5EF4-FFF2-40B4-BE49-F238E27FC236}">
                <a16:creationId xmlns:a16="http://schemas.microsoft.com/office/drawing/2014/main" id="{D10AB4AD-8526-AFD8-3B7C-A0B1B10A0C7B}"/>
              </a:ext>
            </a:extLst>
          </p:cNvPr>
          <p:cNvSpPr>
            <a:spLocks noGrp="1"/>
          </p:cNvSpPr>
          <p:nvPr>
            <p:ph type="sldNum" sz="quarter" idx="12"/>
          </p:nvPr>
        </p:nvSpPr>
        <p:spPr/>
        <p:txBody>
          <a:bodyPr/>
          <a:lstStyle/>
          <a:p>
            <a:fld id="{2C1798A1-548B-2F4F-A949-0B360C421755}" type="slidenum">
              <a:rPr lang="en-US" smtClean="0"/>
              <a:t>10</a:t>
            </a:fld>
            <a:endParaRPr lang="en-US"/>
          </a:p>
        </p:txBody>
      </p:sp>
      <p:pic>
        <p:nvPicPr>
          <p:cNvPr id="10" name="Picture 9">
            <a:extLst>
              <a:ext uri="{FF2B5EF4-FFF2-40B4-BE49-F238E27FC236}">
                <a16:creationId xmlns:a16="http://schemas.microsoft.com/office/drawing/2014/main" id="{E65EB5B6-FD28-D6D9-CA8D-44FBE2ECDCFB}"/>
              </a:ext>
            </a:extLst>
          </p:cNvPr>
          <p:cNvPicPr>
            <a:picLocks noChangeAspect="1"/>
          </p:cNvPicPr>
          <p:nvPr/>
        </p:nvPicPr>
        <p:blipFill>
          <a:blip r:embed="rId3"/>
          <a:stretch>
            <a:fillRect/>
          </a:stretch>
        </p:blipFill>
        <p:spPr>
          <a:xfrm>
            <a:off x="3979240" y="4901266"/>
            <a:ext cx="3886200" cy="923925"/>
          </a:xfrm>
          <a:prstGeom prst="rect">
            <a:avLst/>
          </a:prstGeom>
        </p:spPr>
      </p:pic>
      <p:pic>
        <p:nvPicPr>
          <p:cNvPr id="12" name="Picture 11">
            <a:extLst>
              <a:ext uri="{FF2B5EF4-FFF2-40B4-BE49-F238E27FC236}">
                <a16:creationId xmlns:a16="http://schemas.microsoft.com/office/drawing/2014/main" id="{2176CF92-D7B8-AA5D-559C-837C32DE19DF}"/>
              </a:ext>
            </a:extLst>
          </p:cNvPr>
          <p:cNvPicPr>
            <a:picLocks noChangeAspect="1"/>
          </p:cNvPicPr>
          <p:nvPr/>
        </p:nvPicPr>
        <p:blipFill>
          <a:blip r:embed="rId4"/>
          <a:stretch>
            <a:fillRect/>
          </a:stretch>
        </p:blipFill>
        <p:spPr>
          <a:xfrm>
            <a:off x="2744615" y="4429778"/>
            <a:ext cx="1162050" cy="933450"/>
          </a:xfrm>
          <a:prstGeom prst="rect">
            <a:avLst/>
          </a:prstGeom>
        </p:spPr>
      </p:pic>
    </p:spTree>
    <p:extLst>
      <p:ext uri="{BB962C8B-B14F-4D97-AF65-F5344CB8AC3E}">
        <p14:creationId xmlns:p14="http://schemas.microsoft.com/office/powerpoint/2010/main" val="378674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lstStyle/>
          <a:p>
            <a:r>
              <a:rPr lang="en-US" dirty="0"/>
              <a:t>Fatalities by County of Residence</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11</a:t>
            </a:fld>
            <a:endParaRPr lang="en-US"/>
          </a:p>
        </p:txBody>
      </p:sp>
      <p:pic>
        <p:nvPicPr>
          <p:cNvPr id="5" name="Picture 4">
            <a:extLst>
              <a:ext uri="{FF2B5EF4-FFF2-40B4-BE49-F238E27FC236}">
                <a16:creationId xmlns:a16="http://schemas.microsoft.com/office/drawing/2014/main" id="{F8D880E9-85D0-33D9-0B89-7D008772267D}"/>
              </a:ext>
            </a:extLst>
          </p:cNvPr>
          <p:cNvPicPr>
            <a:picLocks noChangeAspect="1"/>
          </p:cNvPicPr>
          <p:nvPr/>
        </p:nvPicPr>
        <p:blipFill>
          <a:blip r:embed="rId3"/>
          <a:stretch>
            <a:fillRect/>
          </a:stretch>
        </p:blipFill>
        <p:spPr>
          <a:xfrm>
            <a:off x="2719387" y="1350940"/>
            <a:ext cx="6753225" cy="4448175"/>
          </a:xfrm>
          <a:prstGeom prst="rect">
            <a:avLst/>
          </a:prstGeom>
        </p:spPr>
      </p:pic>
    </p:spTree>
    <p:extLst>
      <p:ext uri="{BB962C8B-B14F-4D97-AF65-F5344CB8AC3E}">
        <p14:creationId xmlns:p14="http://schemas.microsoft.com/office/powerpoint/2010/main" val="213309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lstStyle/>
          <a:p>
            <a:r>
              <a:rPr lang="en-US" dirty="0"/>
              <a:t>Overdose and Suicide Rate Over Time</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12</a:t>
            </a:fld>
            <a:endParaRPr lang="en-US"/>
          </a:p>
        </p:txBody>
      </p:sp>
      <p:pic>
        <p:nvPicPr>
          <p:cNvPr id="6" name="Picture 5">
            <a:extLst>
              <a:ext uri="{FF2B5EF4-FFF2-40B4-BE49-F238E27FC236}">
                <a16:creationId xmlns:a16="http://schemas.microsoft.com/office/drawing/2014/main" id="{6217E0DC-9D19-906C-4F1A-2B0A53C8E52B}"/>
              </a:ext>
            </a:extLst>
          </p:cNvPr>
          <p:cNvPicPr>
            <a:picLocks noChangeAspect="1"/>
          </p:cNvPicPr>
          <p:nvPr/>
        </p:nvPicPr>
        <p:blipFill>
          <a:blip r:embed="rId2"/>
          <a:stretch>
            <a:fillRect/>
          </a:stretch>
        </p:blipFill>
        <p:spPr>
          <a:xfrm>
            <a:off x="2793712" y="1747606"/>
            <a:ext cx="6093193" cy="3362788"/>
          </a:xfrm>
          <a:prstGeom prst="rect">
            <a:avLst/>
          </a:prstGeom>
        </p:spPr>
      </p:pic>
    </p:spTree>
    <p:extLst>
      <p:ext uri="{BB962C8B-B14F-4D97-AF65-F5344CB8AC3E}">
        <p14:creationId xmlns:p14="http://schemas.microsoft.com/office/powerpoint/2010/main" val="259723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lstStyle/>
          <a:p>
            <a:r>
              <a:rPr lang="en-US" dirty="0"/>
              <a:t>Overdose and Suicide Rate by County</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13</a:t>
            </a:fld>
            <a:endParaRPr lang="en-US"/>
          </a:p>
        </p:txBody>
      </p:sp>
      <p:pic>
        <p:nvPicPr>
          <p:cNvPr id="4" name="Picture 3" descr="Diagram&#10;&#10;Description automatically generated with medium confidence">
            <a:extLst>
              <a:ext uri="{FF2B5EF4-FFF2-40B4-BE49-F238E27FC236}">
                <a16:creationId xmlns:a16="http://schemas.microsoft.com/office/drawing/2014/main" id="{04A760D3-A03E-BCED-CAAC-911FBD1297FF}"/>
              </a:ext>
            </a:extLst>
          </p:cNvPr>
          <p:cNvPicPr>
            <a:picLocks noChangeAspect="1"/>
          </p:cNvPicPr>
          <p:nvPr/>
        </p:nvPicPr>
        <p:blipFill>
          <a:blip r:embed="rId3"/>
          <a:stretch>
            <a:fillRect/>
          </a:stretch>
        </p:blipFill>
        <p:spPr>
          <a:xfrm>
            <a:off x="5860261" y="1151260"/>
            <a:ext cx="3211133" cy="4993078"/>
          </a:xfrm>
          <a:prstGeom prst="rect">
            <a:avLst/>
          </a:prstGeom>
        </p:spPr>
      </p:pic>
      <p:pic>
        <p:nvPicPr>
          <p:cNvPr id="5" name="Picture 4" descr="Diagram, engineering drawing&#10;&#10;Description automatically generated">
            <a:extLst>
              <a:ext uri="{FF2B5EF4-FFF2-40B4-BE49-F238E27FC236}">
                <a16:creationId xmlns:a16="http://schemas.microsoft.com/office/drawing/2014/main" id="{6EA6EF21-147F-C904-5F9E-7549F2EAD2F0}"/>
              </a:ext>
            </a:extLst>
          </p:cNvPr>
          <p:cNvPicPr>
            <a:picLocks noChangeAspect="1"/>
          </p:cNvPicPr>
          <p:nvPr/>
        </p:nvPicPr>
        <p:blipFill>
          <a:blip r:embed="rId4"/>
          <a:stretch>
            <a:fillRect/>
          </a:stretch>
        </p:blipFill>
        <p:spPr>
          <a:xfrm>
            <a:off x="2720665" y="1151260"/>
            <a:ext cx="3066534" cy="4963509"/>
          </a:xfrm>
          <a:prstGeom prst="rect">
            <a:avLst/>
          </a:prstGeom>
        </p:spPr>
      </p:pic>
      <p:sp>
        <p:nvSpPr>
          <p:cNvPr id="9" name="Title 1">
            <a:extLst>
              <a:ext uri="{FF2B5EF4-FFF2-40B4-BE49-F238E27FC236}">
                <a16:creationId xmlns:a16="http://schemas.microsoft.com/office/drawing/2014/main" id="{76DCDCAD-9C53-039F-C664-25D761E051E2}"/>
              </a:ext>
            </a:extLst>
          </p:cNvPr>
          <p:cNvSpPr txBox="1">
            <a:spLocks/>
          </p:cNvSpPr>
          <p:nvPr/>
        </p:nvSpPr>
        <p:spPr>
          <a:xfrm>
            <a:off x="9244044" y="3112970"/>
            <a:ext cx="1464696"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Suicide Rate</a:t>
            </a:r>
          </a:p>
        </p:txBody>
      </p:sp>
      <p:sp>
        <p:nvSpPr>
          <p:cNvPr id="10" name="Title 1">
            <a:extLst>
              <a:ext uri="{FF2B5EF4-FFF2-40B4-BE49-F238E27FC236}">
                <a16:creationId xmlns:a16="http://schemas.microsoft.com/office/drawing/2014/main" id="{6C0AEC96-8F4D-57EB-83E1-15B08A90BC0D}"/>
              </a:ext>
            </a:extLst>
          </p:cNvPr>
          <p:cNvSpPr txBox="1">
            <a:spLocks/>
          </p:cNvSpPr>
          <p:nvPr/>
        </p:nvSpPr>
        <p:spPr>
          <a:xfrm>
            <a:off x="878642" y="3112970"/>
            <a:ext cx="1701595"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Overdose Rate</a:t>
            </a:r>
          </a:p>
        </p:txBody>
      </p:sp>
    </p:spTree>
    <p:extLst>
      <p:ext uri="{BB962C8B-B14F-4D97-AF65-F5344CB8AC3E}">
        <p14:creationId xmlns:p14="http://schemas.microsoft.com/office/powerpoint/2010/main" val="429166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lstStyle/>
          <a:p>
            <a:r>
              <a:rPr lang="en-US" dirty="0"/>
              <a:t>Number of Fatalities by Month</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14</a:t>
            </a:fld>
            <a:endParaRPr lang="en-US"/>
          </a:p>
        </p:txBody>
      </p:sp>
      <p:sp>
        <p:nvSpPr>
          <p:cNvPr id="6" name="Title 1">
            <a:extLst>
              <a:ext uri="{FF2B5EF4-FFF2-40B4-BE49-F238E27FC236}">
                <a16:creationId xmlns:a16="http://schemas.microsoft.com/office/drawing/2014/main" id="{F552EC61-9263-9F3E-BB6F-522E722B9D7D}"/>
              </a:ext>
            </a:extLst>
          </p:cNvPr>
          <p:cNvSpPr txBox="1">
            <a:spLocks/>
          </p:cNvSpPr>
          <p:nvPr/>
        </p:nvSpPr>
        <p:spPr>
          <a:xfrm>
            <a:off x="1983165" y="1551849"/>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Overdose Deaths</a:t>
            </a:r>
          </a:p>
        </p:txBody>
      </p:sp>
      <p:sp>
        <p:nvSpPr>
          <p:cNvPr id="7" name="Title 1">
            <a:extLst>
              <a:ext uri="{FF2B5EF4-FFF2-40B4-BE49-F238E27FC236}">
                <a16:creationId xmlns:a16="http://schemas.microsoft.com/office/drawing/2014/main" id="{821BD328-FF05-3C2A-0BDB-523B35354DC1}"/>
              </a:ext>
            </a:extLst>
          </p:cNvPr>
          <p:cNvSpPr txBox="1">
            <a:spLocks/>
          </p:cNvSpPr>
          <p:nvPr/>
        </p:nvSpPr>
        <p:spPr>
          <a:xfrm>
            <a:off x="8045515" y="1493823"/>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Suicide Deaths</a:t>
            </a:r>
          </a:p>
        </p:txBody>
      </p:sp>
      <p:pic>
        <p:nvPicPr>
          <p:cNvPr id="11" name="Picture 10">
            <a:extLst>
              <a:ext uri="{FF2B5EF4-FFF2-40B4-BE49-F238E27FC236}">
                <a16:creationId xmlns:a16="http://schemas.microsoft.com/office/drawing/2014/main" id="{D7544FEA-6F9C-E3B4-F170-9E32BA48D5FD}"/>
              </a:ext>
            </a:extLst>
          </p:cNvPr>
          <p:cNvPicPr>
            <a:picLocks noChangeAspect="1"/>
          </p:cNvPicPr>
          <p:nvPr/>
        </p:nvPicPr>
        <p:blipFill>
          <a:blip r:embed="rId3"/>
          <a:stretch>
            <a:fillRect/>
          </a:stretch>
        </p:blipFill>
        <p:spPr>
          <a:xfrm>
            <a:off x="639247" y="2224651"/>
            <a:ext cx="4986960" cy="2328874"/>
          </a:xfrm>
          <a:prstGeom prst="rect">
            <a:avLst/>
          </a:prstGeom>
        </p:spPr>
      </p:pic>
      <p:pic>
        <p:nvPicPr>
          <p:cNvPr id="12" name="Picture 11">
            <a:extLst>
              <a:ext uri="{FF2B5EF4-FFF2-40B4-BE49-F238E27FC236}">
                <a16:creationId xmlns:a16="http://schemas.microsoft.com/office/drawing/2014/main" id="{C3618E3B-07E3-5B78-C1D7-0E82B0AA57A4}"/>
              </a:ext>
            </a:extLst>
          </p:cNvPr>
          <p:cNvPicPr>
            <a:picLocks noChangeAspect="1"/>
          </p:cNvPicPr>
          <p:nvPr/>
        </p:nvPicPr>
        <p:blipFill>
          <a:blip r:embed="rId4"/>
          <a:stretch>
            <a:fillRect/>
          </a:stretch>
        </p:blipFill>
        <p:spPr>
          <a:xfrm>
            <a:off x="6565795" y="2206646"/>
            <a:ext cx="4804064" cy="2444708"/>
          </a:xfrm>
          <a:prstGeom prst="rect">
            <a:avLst/>
          </a:prstGeom>
        </p:spPr>
      </p:pic>
    </p:spTree>
    <p:extLst>
      <p:ext uri="{BB962C8B-B14F-4D97-AF65-F5344CB8AC3E}">
        <p14:creationId xmlns:p14="http://schemas.microsoft.com/office/powerpoint/2010/main" val="136502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lstStyle/>
          <a:p>
            <a:r>
              <a:rPr lang="en-US" dirty="0"/>
              <a:t>Overdose Death Demographics</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15</a:t>
            </a:fld>
            <a:endParaRPr lang="en-US"/>
          </a:p>
        </p:txBody>
      </p:sp>
      <p:sp>
        <p:nvSpPr>
          <p:cNvPr id="6" name="Title 1">
            <a:extLst>
              <a:ext uri="{FF2B5EF4-FFF2-40B4-BE49-F238E27FC236}">
                <a16:creationId xmlns:a16="http://schemas.microsoft.com/office/drawing/2014/main" id="{F552EC61-9263-9F3E-BB6F-522E722B9D7D}"/>
              </a:ext>
            </a:extLst>
          </p:cNvPr>
          <p:cNvSpPr txBox="1">
            <a:spLocks/>
          </p:cNvSpPr>
          <p:nvPr/>
        </p:nvSpPr>
        <p:spPr>
          <a:xfrm>
            <a:off x="3075424" y="958046"/>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Number</a:t>
            </a:r>
          </a:p>
        </p:txBody>
      </p:sp>
      <p:sp>
        <p:nvSpPr>
          <p:cNvPr id="4" name="Title 1">
            <a:extLst>
              <a:ext uri="{FF2B5EF4-FFF2-40B4-BE49-F238E27FC236}">
                <a16:creationId xmlns:a16="http://schemas.microsoft.com/office/drawing/2014/main" id="{6FF8D657-D65C-5A12-6507-DB6A0E3243DC}"/>
              </a:ext>
            </a:extLst>
          </p:cNvPr>
          <p:cNvSpPr txBox="1">
            <a:spLocks/>
          </p:cNvSpPr>
          <p:nvPr/>
        </p:nvSpPr>
        <p:spPr>
          <a:xfrm>
            <a:off x="5895340" y="1004039"/>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Rate</a:t>
            </a:r>
          </a:p>
        </p:txBody>
      </p:sp>
      <p:pic>
        <p:nvPicPr>
          <p:cNvPr id="5" name="Picture 4">
            <a:extLst>
              <a:ext uri="{FF2B5EF4-FFF2-40B4-BE49-F238E27FC236}">
                <a16:creationId xmlns:a16="http://schemas.microsoft.com/office/drawing/2014/main" id="{3490B754-2E51-B594-BB44-47E7CD864EB9}"/>
              </a:ext>
            </a:extLst>
          </p:cNvPr>
          <p:cNvPicPr>
            <a:picLocks noChangeAspect="1"/>
          </p:cNvPicPr>
          <p:nvPr/>
        </p:nvPicPr>
        <p:blipFill>
          <a:blip r:embed="rId3"/>
          <a:stretch>
            <a:fillRect/>
          </a:stretch>
        </p:blipFill>
        <p:spPr>
          <a:xfrm>
            <a:off x="2284850" y="1407648"/>
            <a:ext cx="2560510" cy="2167380"/>
          </a:xfrm>
          <a:prstGeom prst="rect">
            <a:avLst/>
          </a:prstGeom>
        </p:spPr>
      </p:pic>
      <p:pic>
        <p:nvPicPr>
          <p:cNvPr id="8" name="Picture 7">
            <a:extLst>
              <a:ext uri="{FF2B5EF4-FFF2-40B4-BE49-F238E27FC236}">
                <a16:creationId xmlns:a16="http://schemas.microsoft.com/office/drawing/2014/main" id="{A04976BC-36D5-72F2-A64C-886EDEF408B5}"/>
              </a:ext>
            </a:extLst>
          </p:cNvPr>
          <p:cNvPicPr>
            <a:picLocks noChangeAspect="1"/>
          </p:cNvPicPr>
          <p:nvPr/>
        </p:nvPicPr>
        <p:blipFill>
          <a:blip r:embed="rId4"/>
          <a:stretch>
            <a:fillRect/>
          </a:stretch>
        </p:blipFill>
        <p:spPr>
          <a:xfrm>
            <a:off x="4985445" y="1456872"/>
            <a:ext cx="2422248" cy="2118156"/>
          </a:xfrm>
          <a:prstGeom prst="rect">
            <a:avLst/>
          </a:prstGeom>
        </p:spPr>
      </p:pic>
      <p:sp>
        <p:nvSpPr>
          <p:cNvPr id="9" name="Title 1">
            <a:extLst>
              <a:ext uri="{FF2B5EF4-FFF2-40B4-BE49-F238E27FC236}">
                <a16:creationId xmlns:a16="http://schemas.microsoft.com/office/drawing/2014/main" id="{6737B29A-955A-6DD3-3D63-DE332F82A1C0}"/>
              </a:ext>
            </a:extLst>
          </p:cNvPr>
          <p:cNvSpPr txBox="1">
            <a:spLocks/>
          </p:cNvSpPr>
          <p:nvPr/>
        </p:nvSpPr>
        <p:spPr>
          <a:xfrm>
            <a:off x="1375603" y="4253068"/>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Race</a:t>
            </a:r>
          </a:p>
        </p:txBody>
      </p:sp>
      <p:sp>
        <p:nvSpPr>
          <p:cNvPr id="10" name="Title 1">
            <a:extLst>
              <a:ext uri="{FF2B5EF4-FFF2-40B4-BE49-F238E27FC236}">
                <a16:creationId xmlns:a16="http://schemas.microsoft.com/office/drawing/2014/main" id="{D9317A8B-D463-85A8-ADDA-1C461F8BA57E}"/>
              </a:ext>
            </a:extLst>
          </p:cNvPr>
          <p:cNvSpPr txBox="1">
            <a:spLocks/>
          </p:cNvSpPr>
          <p:nvPr/>
        </p:nvSpPr>
        <p:spPr>
          <a:xfrm>
            <a:off x="1319822" y="2178014"/>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Age</a:t>
            </a:r>
          </a:p>
        </p:txBody>
      </p:sp>
      <p:pic>
        <p:nvPicPr>
          <p:cNvPr id="13" name="Picture 12">
            <a:extLst>
              <a:ext uri="{FF2B5EF4-FFF2-40B4-BE49-F238E27FC236}">
                <a16:creationId xmlns:a16="http://schemas.microsoft.com/office/drawing/2014/main" id="{1DB87FAF-775F-E567-30CC-49BACA05FD4D}"/>
              </a:ext>
            </a:extLst>
          </p:cNvPr>
          <p:cNvPicPr>
            <a:picLocks noChangeAspect="1"/>
          </p:cNvPicPr>
          <p:nvPr/>
        </p:nvPicPr>
        <p:blipFill>
          <a:blip r:embed="rId5"/>
          <a:stretch>
            <a:fillRect/>
          </a:stretch>
        </p:blipFill>
        <p:spPr>
          <a:xfrm>
            <a:off x="2222074" y="3692982"/>
            <a:ext cx="2422248" cy="2215471"/>
          </a:xfrm>
          <a:prstGeom prst="rect">
            <a:avLst/>
          </a:prstGeom>
        </p:spPr>
      </p:pic>
      <p:pic>
        <p:nvPicPr>
          <p:cNvPr id="14" name="Picture 13">
            <a:extLst>
              <a:ext uri="{FF2B5EF4-FFF2-40B4-BE49-F238E27FC236}">
                <a16:creationId xmlns:a16="http://schemas.microsoft.com/office/drawing/2014/main" id="{94F8B321-40EC-F7E7-2479-8493127C42B7}"/>
              </a:ext>
            </a:extLst>
          </p:cNvPr>
          <p:cNvPicPr>
            <a:picLocks noChangeAspect="1"/>
          </p:cNvPicPr>
          <p:nvPr/>
        </p:nvPicPr>
        <p:blipFill>
          <a:blip r:embed="rId6"/>
          <a:stretch>
            <a:fillRect/>
          </a:stretch>
        </p:blipFill>
        <p:spPr>
          <a:xfrm>
            <a:off x="4599173" y="3686414"/>
            <a:ext cx="2858149" cy="2524513"/>
          </a:xfrm>
          <a:prstGeom prst="rect">
            <a:avLst/>
          </a:prstGeom>
        </p:spPr>
      </p:pic>
      <p:graphicFrame>
        <p:nvGraphicFramePr>
          <p:cNvPr id="15" name="Table 14">
            <a:extLst>
              <a:ext uri="{FF2B5EF4-FFF2-40B4-BE49-F238E27FC236}">
                <a16:creationId xmlns:a16="http://schemas.microsoft.com/office/drawing/2014/main" id="{430AB2E6-6959-24DD-F715-BF05F00E4629}"/>
              </a:ext>
            </a:extLst>
          </p:cNvPr>
          <p:cNvGraphicFramePr>
            <a:graphicFrameLocks noGrp="1"/>
          </p:cNvGraphicFramePr>
          <p:nvPr>
            <p:extLst>
              <p:ext uri="{D42A27DB-BD31-4B8C-83A1-F6EECF244321}">
                <p14:modId xmlns:p14="http://schemas.microsoft.com/office/powerpoint/2010/main" val="1284430311"/>
              </p:ext>
            </p:extLst>
          </p:nvPr>
        </p:nvGraphicFramePr>
        <p:xfrm>
          <a:off x="8266357" y="3173123"/>
          <a:ext cx="3281586" cy="1026581"/>
        </p:xfrm>
        <a:graphic>
          <a:graphicData uri="http://schemas.openxmlformats.org/drawingml/2006/table">
            <a:tbl>
              <a:tblPr firstRow="1" firstCol="1" bandRow="1"/>
              <a:tblGrid>
                <a:gridCol w="753213">
                  <a:extLst>
                    <a:ext uri="{9D8B030D-6E8A-4147-A177-3AD203B41FA5}">
                      <a16:colId xmlns:a16="http://schemas.microsoft.com/office/drawing/2014/main" val="1368417802"/>
                    </a:ext>
                  </a:extLst>
                </a:gridCol>
                <a:gridCol w="1249277">
                  <a:extLst>
                    <a:ext uri="{9D8B030D-6E8A-4147-A177-3AD203B41FA5}">
                      <a16:colId xmlns:a16="http://schemas.microsoft.com/office/drawing/2014/main" val="553963788"/>
                    </a:ext>
                  </a:extLst>
                </a:gridCol>
                <a:gridCol w="1279096">
                  <a:extLst>
                    <a:ext uri="{9D8B030D-6E8A-4147-A177-3AD203B41FA5}">
                      <a16:colId xmlns:a16="http://schemas.microsoft.com/office/drawing/2014/main" val="2379517190"/>
                    </a:ext>
                  </a:extLst>
                </a:gridCol>
              </a:tblGrid>
              <a:tr h="628704">
                <a:tc>
                  <a:txBody>
                    <a:bodyPr/>
                    <a:lstStyle/>
                    <a:p>
                      <a:pPr marL="0" marR="0" algn="l">
                        <a:lnSpc>
                          <a:spcPct val="107000"/>
                        </a:lnSpc>
                        <a:spcBef>
                          <a:spcPts val="0"/>
                        </a:spcBef>
                        <a:spcAft>
                          <a:spcPts val="0"/>
                        </a:spcAft>
                      </a:pPr>
                      <a:r>
                        <a:rPr lang="en-US" sz="1200" b="1">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Sex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a:lnSpc>
                          <a:spcPct val="107000"/>
                        </a:lnSpc>
                        <a:spcBef>
                          <a:spcPts val="0"/>
                        </a:spcBef>
                        <a:spcAft>
                          <a:spcPts val="0"/>
                        </a:spcAft>
                      </a:pPr>
                      <a:r>
                        <a:rPr lang="en-US" sz="1200" b="1" dirty="0">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Number of Overdose Deaths in 2022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l">
                        <a:lnSpc>
                          <a:spcPct val="107000"/>
                        </a:lnSpc>
                        <a:spcBef>
                          <a:spcPts val="0"/>
                        </a:spcBef>
                        <a:spcAft>
                          <a:spcPts val="0"/>
                        </a:spcAft>
                      </a:pPr>
                      <a:r>
                        <a:rPr lang="en-US" sz="1200" b="1" dirty="0">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Crude Rate of Overdose Deaths in 2022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693117355"/>
                  </a:ext>
                </a:extLst>
              </a:tr>
              <a:tr h="212012">
                <a:tc>
                  <a:txBody>
                    <a:bodyPr/>
                    <a:lstStyle/>
                    <a:p>
                      <a:pPr marL="0" marR="0" algn="l">
                        <a:lnSpc>
                          <a:spcPct val="107000"/>
                        </a:lnSpc>
                        <a:spcBef>
                          <a:spcPts val="0"/>
                        </a:spcBef>
                        <a:spcAft>
                          <a:spcPts val="0"/>
                        </a:spcAft>
                      </a:pPr>
                      <a:r>
                        <a:rPr lang="en-US" sz="1200" b="1">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Female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832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24.20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797378682"/>
                  </a:ext>
                </a:extLst>
              </a:tr>
              <a:tr h="152214">
                <a:tc>
                  <a:txBody>
                    <a:bodyPr/>
                    <a:lstStyle/>
                    <a:p>
                      <a:pPr marL="0" marR="0" algn="l">
                        <a:lnSpc>
                          <a:spcPct val="107000"/>
                        </a:lnSpc>
                        <a:spcBef>
                          <a:spcPts val="0"/>
                        </a:spcBef>
                        <a:spcAft>
                          <a:spcPts val="0"/>
                        </a:spcAft>
                      </a:pPr>
                      <a:r>
                        <a:rPr lang="en-US" sz="1200" b="1"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Male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1726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50.83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848294354"/>
                  </a:ext>
                </a:extLst>
              </a:tr>
            </a:tbl>
          </a:graphicData>
        </a:graphic>
      </p:graphicFrame>
    </p:spTree>
    <p:extLst>
      <p:ext uri="{BB962C8B-B14F-4D97-AF65-F5344CB8AC3E}">
        <p14:creationId xmlns:p14="http://schemas.microsoft.com/office/powerpoint/2010/main" val="369255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lstStyle/>
          <a:p>
            <a:r>
              <a:rPr lang="en-US" dirty="0"/>
              <a:t>Suicide Death Demographics</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16</a:t>
            </a:fld>
            <a:endParaRPr lang="en-US"/>
          </a:p>
        </p:txBody>
      </p:sp>
      <p:sp>
        <p:nvSpPr>
          <p:cNvPr id="6" name="Title 1">
            <a:extLst>
              <a:ext uri="{FF2B5EF4-FFF2-40B4-BE49-F238E27FC236}">
                <a16:creationId xmlns:a16="http://schemas.microsoft.com/office/drawing/2014/main" id="{F552EC61-9263-9F3E-BB6F-522E722B9D7D}"/>
              </a:ext>
            </a:extLst>
          </p:cNvPr>
          <p:cNvSpPr txBox="1">
            <a:spLocks/>
          </p:cNvSpPr>
          <p:nvPr/>
        </p:nvSpPr>
        <p:spPr>
          <a:xfrm>
            <a:off x="3075424" y="958046"/>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Number</a:t>
            </a:r>
          </a:p>
        </p:txBody>
      </p:sp>
      <p:sp>
        <p:nvSpPr>
          <p:cNvPr id="4" name="Title 1">
            <a:extLst>
              <a:ext uri="{FF2B5EF4-FFF2-40B4-BE49-F238E27FC236}">
                <a16:creationId xmlns:a16="http://schemas.microsoft.com/office/drawing/2014/main" id="{6FF8D657-D65C-5A12-6507-DB6A0E3243DC}"/>
              </a:ext>
            </a:extLst>
          </p:cNvPr>
          <p:cNvSpPr txBox="1">
            <a:spLocks/>
          </p:cNvSpPr>
          <p:nvPr/>
        </p:nvSpPr>
        <p:spPr>
          <a:xfrm>
            <a:off x="5895340" y="1004039"/>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Rate</a:t>
            </a:r>
          </a:p>
        </p:txBody>
      </p:sp>
      <p:sp>
        <p:nvSpPr>
          <p:cNvPr id="9" name="Title 1">
            <a:extLst>
              <a:ext uri="{FF2B5EF4-FFF2-40B4-BE49-F238E27FC236}">
                <a16:creationId xmlns:a16="http://schemas.microsoft.com/office/drawing/2014/main" id="{6737B29A-955A-6DD3-3D63-DE332F82A1C0}"/>
              </a:ext>
            </a:extLst>
          </p:cNvPr>
          <p:cNvSpPr txBox="1">
            <a:spLocks/>
          </p:cNvSpPr>
          <p:nvPr/>
        </p:nvSpPr>
        <p:spPr>
          <a:xfrm>
            <a:off x="1375603" y="4253068"/>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Race</a:t>
            </a:r>
          </a:p>
        </p:txBody>
      </p:sp>
      <p:sp>
        <p:nvSpPr>
          <p:cNvPr id="10" name="Title 1">
            <a:extLst>
              <a:ext uri="{FF2B5EF4-FFF2-40B4-BE49-F238E27FC236}">
                <a16:creationId xmlns:a16="http://schemas.microsoft.com/office/drawing/2014/main" id="{D9317A8B-D463-85A8-ADDA-1C461F8BA57E}"/>
              </a:ext>
            </a:extLst>
          </p:cNvPr>
          <p:cNvSpPr txBox="1">
            <a:spLocks/>
          </p:cNvSpPr>
          <p:nvPr/>
        </p:nvSpPr>
        <p:spPr>
          <a:xfrm>
            <a:off x="1319822" y="2178014"/>
            <a:ext cx="2027520" cy="756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a:lstStyle>
          <a:p>
            <a:r>
              <a:rPr lang="en-US" sz="1600" dirty="0"/>
              <a:t>Age</a:t>
            </a:r>
          </a:p>
        </p:txBody>
      </p:sp>
      <p:pic>
        <p:nvPicPr>
          <p:cNvPr id="7" name="Picture 6">
            <a:extLst>
              <a:ext uri="{FF2B5EF4-FFF2-40B4-BE49-F238E27FC236}">
                <a16:creationId xmlns:a16="http://schemas.microsoft.com/office/drawing/2014/main" id="{9435854B-AEA9-40B5-6D47-FF485C308520}"/>
              </a:ext>
            </a:extLst>
          </p:cNvPr>
          <p:cNvPicPr>
            <a:picLocks noChangeAspect="1"/>
          </p:cNvPicPr>
          <p:nvPr/>
        </p:nvPicPr>
        <p:blipFill>
          <a:blip r:embed="rId3"/>
          <a:stretch>
            <a:fillRect/>
          </a:stretch>
        </p:blipFill>
        <p:spPr>
          <a:xfrm>
            <a:off x="2251350" y="1456872"/>
            <a:ext cx="2755417" cy="2330198"/>
          </a:xfrm>
          <a:prstGeom prst="rect">
            <a:avLst/>
          </a:prstGeom>
        </p:spPr>
      </p:pic>
      <p:pic>
        <p:nvPicPr>
          <p:cNvPr id="11" name="Picture 10">
            <a:extLst>
              <a:ext uri="{FF2B5EF4-FFF2-40B4-BE49-F238E27FC236}">
                <a16:creationId xmlns:a16="http://schemas.microsoft.com/office/drawing/2014/main" id="{72420BE2-7B71-44F3-8303-7C547907A248}"/>
              </a:ext>
            </a:extLst>
          </p:cNvPr>
          <p:cNvPicPr>
            <a:picLocks noChangeAspect="1"/>
          </p:cNvPicPr>
          <p:nvPr/>
        </p:nvPicPr>
        <p:blipFill>
          <a:blip r:embed="rId4"/>
          <a:stretch>
            <a:fillRect/>
          </a:stretch>
        </p:blipFill>
        <p:spPr>
          <a:xfrm>
            <a:off x="4986071" y="1515507"/>
            <a:ext cx="2755417" cy="2212928"/>
          </a:xfrm>
          <a:prstGeom prst="rect">
            <a:avLst/>
          </a:prstGeom>
        </p:spPr>
      </p:pic>
      <p:pic>
        <p:nvPicPr>
          <p:cNvPr id="12" name="Picture 11">
            <a:extLst>
              <a:ext uri="{FF2B5EF4-FFF2-40B4-BE49-F238E27FC236}">
                <a16:creationId xmlns:a16="http://schemas.microsoft.com/office/drawing/2014/main" id="{F50CEFED-5F51-6A69-6D1F-A66D2233E9BC}"/>
              </a:ext>
            </a:extLst>
          </p:cNvPr>
          <p:cNvPicPr>
            <a:picLocks noChangeAspect="1"/>
          </p:cNvPicPr>
          <p:nvPr/>
        </p:nvPicPr>
        <p:blipFill>
          <a:blip r:embed="rId5"/>
          <a:stretch>
            <a:fillRect/>
          </a:stretch>
        </p:blipFill>
        <p:spPr>
          <a:xfrm>
            <a:off x="2116101" y="3728435"/>
            <a:ext cx="2755417" cy="2428688"/>
          </a:xfrm>
          <a:prstGeom prst="rect">
            <a:avLst/>
          </a:prstGeom>
        </p:spPr>
      </p:pic>
      <p:pic>
        <p:nvPicPr>
          <p:cNvPr id="17" name="Picture 16">
            <a:extLst>
              <a:ext uri="{FF2B5EF4-FFF2-40B4-BE49-F238E27FC236}">
                <a16:creationId xmlns:a16="http://schemas.microsoft.com/office/drawing/2014/main" id="{25BAA128-670F-18F8-F758-1AA893B0491A}"/>
              </a:ext>
            </a:extLst>
          </p:cNvPr>
          <p:cNvPicPr>
            <a:picLocks noChangeAspect="1"/>
          </p:cNvPicPr>
          <p:nvPr/>
        </p:nvPicPr>
        <p:blipFill>
          <a:blip r:embed="rId6"/>
          <a:stretch>
            <a:fillRect/>
          </a:stretch>
        </p:blipFill>
        <p:spPr>
          <a:xfrm>
            <a:off x="4788534" y="3759911"/>
            <a:ext cx="2977052" cy="2445436"/>
          </a:xfrm>
          <a:prstGeom prst="rect">
            <a:avLst/>
          </a:prstGeom>
        </p:spPr>
      </p:pic>
      <p:graphicFrame>
        <p:nvGraphicFramePr>
          <p:cNvPr id="18" name="Table 17">
            <a:extLst>
              <a:ext uri="{FF2B5EF4-FFF2-40B4-BE49-F238E27FC236}">
                <a16:creationId xmlns:a16="http://schemas.microsoft.com/office/drawing/2014/main" id="{0C5587A7-52E9-FF7D-D397-46FC44EDCE2D}"/>
              </a:ext>
            </a:extLst>
          </p:cNvPr>
          <p:cNvGraphicFramePr>
            <a:graphicFrameLocks noGrp="1"/>
          </p:cNvGraphicFramePr>
          <p:nvPr>
            <p:extLst>
              <p:ext uri="{D42A27DB-BD31-4B8C-83A1-F6EECF244321}">
                <p14:modId xmlns:p14="http://schemas.microsoft.com/office/powerpoint/2010/main" val="3081025401"/>
              </p:ext>
            </p:extLst>
          </p:nvPr>
        </p:nvGraphicFramePr>
        <p:xfrm>
          <a:off x="8337146" y="3253930"/>
          <a:ext cx="3207007" cy="949009"/>
        </p:xfrm>
        <a:graphic>
          <a:graphicData uri="http://schemas.openxmlformats.org/drawingml/2006/table">
            <a:tbl>
              <a:tblPr firstRow="1" firstCol="1" bandRow="1"/>
              <a:tblGrid>
                <a:gridCol w="736096">
                  <a:extLst>
                    <a:ext uri="{9D8B030D-6E8A-4147-A177-3AD203B41FA5}">
                      <a16:colId xmlns:a16="http://schemas.microsoft.com/office/drawing/2014/main" val="177648828"/>
                    </a:ext>
                  </a:extLst>
                </a:gridCol>
                <a:gridCol w="1220885">
                  <a:extLst>
                    <a:ext uri="{9D8B030D-6E8A-4147-A177-3AD203B41FA5}">
                      <a16:colId xmlns:a16="http://schemas.microsoft.com/office/drawing/2014/main" val="44293781"/>
                    </a:ext>
                  </a:extLst>
                </a:gridCol>
                <a:gridCol w="1250026">
                  <a:extLst>
                    <a:ext uri="{9D8B030D-6E8A-4147-A177-3AD203B41FA5}">
                      <a16:colId xmlns:a16="http://schemas.microsoft.com/office/drawing/2014/main" val="335853970"/>
                    </a:ext>
                  </a:extLst>
                </a:gridCol>
              </a:tblGrid>
              <a:tr h="197596">
                <a:tc>
                  <a:txBody>
                    <a:bodyPr/>
                    <a:lstStyle/>
                    <a:p>
                      <a:pPr marL="0" marR="0" algn="l">
                        <a:lnSpc>
                          <a:spcPct val="107000"/>
                        </a:lnSpc>
                        <a:spcBef>
                          <a:spcPts val="0"/>
                        </a:spcBef>
                        <a:spcAft>
                          <a:spcPts val="0"/>
                        </a:spcAft>
                      </a:pPr>
                      <a:r>
                        <a:rPr lang="en-US" sz="1200" b="1">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Sex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marL="0" marR="0" algn="l">
                        <a:lnSpc>
                          <a:spcPct val="107000"/>
                        </a:lnSpc>
                        <a:spcBef>
                          <a:spcPts val="0"/>
                        </a:spcBef>
                        <a:spcAft>
                          <a:spcPts val="0"/>
                        </a:spcAft>
                      </a:pPr>
                      <a:r>
                        <a:rPr lang="en-US" sz="1200" b="1">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Number of Suicide Deaths in 2022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marL="0" marR="0" algn="l">
                        <a:lnSpc>
                          <a:spcPct val="107000"/>
                        </a:lnSpc>
                        <a:spcBef>
                          <a:spcPts val="0"/>
                        </a:spcBef>
                        <a:spcAft>
                          <a:spcPts val="0"/>
                        </a:spcAft>
                      </a:pPr>
                      <a:r>
                        <a:rPr lang="en-US" sz="1200" b="1" dirty="0">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Crude Rate of Suicide Deaths in 2022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1137686319"/>
                  </a:ext>
                </a:extLst>
              </a:tr>
              <a:tr h="0">
                <a:tc>
                  <a:txBody>
                    <a:bodyPr/>
                    <a:lstStyle/>
                    <a:p>
                      <a:pPr marL="0" marR="0" algn="l">
                        <a:lnSpc>
                          <a:spcPct val="107000"/>
                        </a:lnSpc>
                        <a:spcBef>
                          <a:spcPts val="0"/>
                        </a:spcBef>
                        <a:spcAft>
                          <a:spcPts val="0"/>
                        </a:spcAft>
                      </a:pPr>
                      <a:r>
                        <a:rPr lang="en-US" sz="1200" b="1">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Female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20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201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120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5.86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2639812763"/>
                  </a:ext>
                </a:extLst>
              </a:tr>
              <a:tr h="0">
                <a:tc>
                  <a:txBody>
                    <a:bodyPr/>
                    <a:lstStyle/>
                    <a:p>
                      <a:pPr marL="0" marR="0" algn="l">
                        <a:lnSpc>
                          <a:spcPct val="107000"/>
                        </a:lnSpc>
                        <a:spcBef>
                          <a:spcPts val="0"/>
                        </a:spcBef>
                        <a:spcAft>
                          <a:spcPts val="0"/>
                        </a:spcAft>
                      </a:pPr>
                      <a:r>
                        <a:rPr lang="en-US" sz="1200" b="1">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Male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935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27.54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2530252982"/>
                  </a:ext>
                </a:extLst>
              </a:tr>
            </a:tbl>
          </a:graphicData>
        </a:graphic>
      </p:graphicFrame>
    </p:spTree>
    <p:extLst>
      <p:ext uri="{BB962C8B-B14F-4D97-AF65-F5344CB8AC3E}">
        <p14:creationId xmlns:p14="http://schemas.microsoft.com/office/powerpoint/2010/main" val="382610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normAutofit fontScale="90000"/>
          </a:bodyPr>
          <a:lstStyle/>
          <a:p>
            <a:r>
              <a:rPr lang="en-US" dirty="0"/>
              <a:t>Substances Present at Time of Overdose Death</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17</a:t>
            </a:fld>
            <a:endParaRPr lang="en-US"/>
          </a:p>
        </p:txBody>
      </p:sp>
      <p:pic>
        <p:nvPicPr>
          <p:cNvPr id="6" name="Picture 5">
            <a:extLst>
              <a:ext uri="{FF2B5EF4-FFF2-40B4-BE49-F238E27FC236}">
                <a16:creationId xmlns:a16="http://schemas.microsoft.com/office/drawing/2014/main" id="{8461B686-86BE-D6FE-3109-1E1F71F153B4}"/>
              </a:ext>
            </a:extLst>
          </p:cNvPr>
          <p:cNvPicPr>
            <a:picLocks noChangeAspect="1"/>
          </p:cNvPicPr>
          <p:nvPr/>
        </p:nvPicPr>
        <p:blipFill>
          <a:blip r:embed="rId3"/>
          <a:stretch>
            <a:fillRect/>
          </a:stretch>
        </p:blipFill>
        <p:spPr>
          <a:xfrm>
            <a:off x="639426" y="2106053"/>
            <a:ext cx="5456574" cy="3144957"/>
          </a:xfrm>
          <a:prstGeom prst="rect">
            <a:avLst/>
          </a:prstGeom>
        </p:spPr>
      </p:pic>
      <p:graphicFrame>
        <p:nvGraphicFramePr>
          <p:cNvPr id="11" name="Table 10">
            <a:extLst>
              <a:ext uri="{FF2B5EF4-FFF2-40B4-BE49-F238E27FC236}">
                <a16:creationId xmlns:a16="http://schemas.microsoft.com/office/drawing/2014/main" id="{AAB5FB56-CB3A-3921-E8F0-10AC35820E43}"/>
              </a:ext>
            </a:extLst>
          </p:cNvPr>
          <p:cNvGraphicFramePr>
            <a:graphicFrameLocks noGrp="1"/>
          </p:cNvGraphicFramePr>
          <p:nvPr>
            <p:extLst>
              <p:ext uri="{D42A27DB-BD31-4B8C-83A1-F6EECF244321}">
                <p14:modId xmlns:p14="http://schemas.microsoft.com/office/powerpoint/2010/main" val="529077738"/>
              </p:ext>
            </p:extLst>
          </p:nvPr>
        </p:nvGraphicFramePr>
        <p:xfrm>
          <a:off x="6096000" y="2735089"/>
          <a:ext cx="5301098" cy="1664484"/>
        </p:xfrm>
        <a:graphic>
          <a:graphicData uri="http://schemas.openxmlformats.org/drawingml/2006/table">
            <a:tbl>
              <a:tblPr firstRow="1" firstCol="1" bandRow="1"/>
              <a:tblGrid>
                <a:gridCol w="3552491">
                  <a:extLst>
                    <a:ext uri="{9D8B030D-6E8A-4147-A177-3AD203B41FA5}">
                      <a16:colId xmlns:a16="http://schemas.microsoft.com/office/drawing/2014/main" val="1618971774"/>
                    </a:ext>
                  </a:extLst>
                </a:gridCol>
                <a:gridCol w="1748607">
                  <a:extLst>
                    <a:ext uri="{9D8B030D-6E8A-4147-A177-3AD203B41FA5}">
                      <a16:colId xmlns:a16="http://schemas.microsoft.com/office/drawing/2014/main" val="3433206917"/>
                    </a:ext>
                  </a:extLst>
                </a:gridCol>
              </a:tblGrid>
              <a:tr h="277414">
                <a:tc>
                  <a:txBody>
                    <a:bodyPr/>
                    <a:lstStyle/>
                    <a:p>
                      <a:pPr marL="0" marR="0">
                        <a:spcBef>
                          <a:spcPts val="0"/>
                        </a:spcBef>
                        <a:spcAft>
                          <a:spcPts val="60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Substance Name</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spcBef>
                          <a:spcPts val="0"/>
                        </a:spcBef>
                        <a:spcAft>
                          <a:spcPts val="60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Number of Overdoses</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985674469"/>
                  </a:ext>
                </a:extLst>
              </a:tr>
              <a:tr h="277414">
                <a:tc>
                  <a:txBody>
                    <a:bodyPr/>
                    <a:lstStyle/>
                    <a:p>
                      <a:pPr marL="0" marR="0">
                        <a:spcBef>
                          <a:spcPts val="0"/>
                        </a:spcBef>
                        <a:spcAft>
                          <a:spcPts val="600"/>
                        </a:spcAft>
                      </a:pPr>
                      <a:r>
                        <a:rPr lang="en-US" sz="12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Fentanyl</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spcBef>
                          <a:spcPts val="0"/>
                        </a:spcBef>
                        <a:spcAft>
                          <a:spcPts val="600"/>
                        </a:spcAft>
                      </a:pPr>
                      <a:r>
                        <a:rPr lang="en-US" sz="12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1140</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848259722"/>
                  </a:ext>
                </a:extLst>
              </a:tr>
              <a:tr h="277414">
                <a:tc>
                  <a:txBody>
                    <a:bodyPr/>
                    <a:lstStyle/>
                    <a:p>
                      <a:pPr marL="0" marR="0">
                        <a:spcBef>
                          <a:spcPts val="0"/>
                        </a:spcBef>
                        <a:spcAft>
                          <a:spcPts val="600"/>
                        </a:spcAft>
                      </a:pPr>
                      <a:r>
                        <a:rPr lang="en-US" sz="1200" b="1" dirty="0">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rPr>
                        <a:t>4-ANPP/</a:t>
                      </a:r>
                      <a:r>
                        <a:rPr lang="en-US" sz="1200" b="1" dirty="0" err="1">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rPr>
                        <a:t>despropionylfentanyl</a:t>
                      </a:r>
                      <a:r>
                        <a:rPr lang="en-US" sz="1200" b="1" dirty="0">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rPr>
                        <a:t>/4-anilino-N</a:t>
                      </a:r>
                      <a:endParaRPr lang="en-US" sz="1200" dirty="0">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spcBef>
                          <a:spcPts val="0"/>
                        </a:spcBef>
                        <a:spcAft>
                          <a:spcPts val="600"/>
                        </a:spcAf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873</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460903298"/>
                  </a:ext>
                </a:extLst>
              </a:tr>
              <a:tr h="277414">
                <a:tc>
                  <a:txBody>
                    <a:bodyPr/>
                    <a:lstStyle/>
                    <a:p>
                      <a:pPr marL="0" marR="0">
                        <a:spcBef>
                          <a:spcPts val="0"/>
                        </a:spcBef>
                        <a:spcAft>
                          <a:spcPts val="600"/>
                        </a:spcAft>
                      </a:pPr>
                      <a:r>
                        <a:rPr lang="en-US" sz="12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Methamphetamine</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spcBef>
                          <a:spcPts val="0"/>
                        </a:spcBef>
                        <a:spcAft>
                          <a:spcPts val="600"/>
                        </a:spcAft>
                      </a:pPr>
                      <a:r>
                        <a:rPr lang="en-US" sz="12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730</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221419436"/>
                  </a:ext>
                </a:extLst>
              </a:tr>
              <a:tr h="277414">
                <a:tc>
                  <a:txBody>
                    <a:bodyPr/>
                    <a:lstStyle/>
                    <a:p>
                      <a:pPr marL="0" marR="0">
                        <a:spcBef>
                          <a:spcPts val="0"/>
                        </a:spcBef>
                        <a:spcAft>
                          <a:spcPts val="600"/>
                        </a:spcAft>
                      </a:pPr>
                      <a:r>
                        <a:rPr lang="en-US" sz="1200" b="1" dirty="0" err="1">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rPr>
                        <a:t>Norfentanyl</a:t>
                      </a:r>
                      <a:endParaRPr lang="en-US" sz="1200" dirty="0">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spcBef>
                          <a:spcPts val="0"/>
                        </a:spcBef>
                        <a:spcAft>
                          <a:spcPts val="600"/>
                        </a:spcAft>
                      </a:pPr>
                      <a:r>
                        <a:rPr lang="en-US" sz="1200">
                          <a:effectLst/>
                          <a:latin typeface="Segoe UI" panose="020B0502040204020203" pitchFamily="34" charset="0"/>
                          <a:ea typeface="Times New Roman" panose="02020603050405020304" pitchFamily="18" charset="0"/>
                          <a:cs typeface="Times New Roman" panose="02020603050405020304" pitchFamily="18" charset="0"/>
                        </a:rPr>
                        <a:t>430</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669820738"/>
                  </a:ext>
                </a:extLst>
              </a:tr>
              <a:tr h="277414">
                <a:tc>
                  <a:txBody>
                    <a:bodyPr/>
                    <a:lstStyle/>
                    <a:p>
                      <a:pPr marL="0" marR="0">
                        <a:spcBef>
                          <a:spcPts val="0"/>
                        </a:spcBef>
                        <a:spcAft>
                          <a:spcPts val="600"/>
                        </a:spcAft>
                      </a:pPr>
                      <a:r>
                        <a:rPr lang="en-US" sz="12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Amphetamine</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spcBef>
                          <a:spcPts val="0"/>
                        </a:spcBef>
                        <a:spcAft>
                          <a:spcPts val="600"/>
                        </a:spcAft>
                      </a:pPr>
                      <a:r>
                        <a:rPr lang="en-US" sz="12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368</a:t>
                      </a:r>
                      <a:endParaRPr lang="en-US" sz="12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12710969"/>
                  </a:ext>
                </a:extLst>
              </a:tr>
            </a:tbl>
          </a:graphicData>
        </a:graphic>
      </p:graphicFrame>
    </p:spTree>
    <p:extLst>
      <p:ext uri="{BB962C8B-B14F-4D97-AF65-F5344CB8AC3E}">
        <p14:creationId xmlns:p14="http://schemas.microsoft.com/office/powerpoint/2010/main" val="183253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normAutofit/>
          </a:bodyPr>
          <a:lstStyle/>
          <a:p>
            <a:r>
              <a:rPr lang="en-US" dirty="0"/>
              <a:t>Method Used in Suicide Death</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18</a:t>
            </a:fld>
            <a:endParaRPr lang="en-US"/>
          </a:p>
        </p:txBody>
      </p:sp>
      <p:pic>
        <p:nvPicPr>
          <p:cNvPr id="4" name="Picture 3">
            <a:extLst>
              <a:ext uri="{FF2B5EF4-FFF2-40B4-BE49-F238E27FC236}">
                <a16:creationId xmlns:a16="http://schemas.microsoft.com/office/drawing/2014/main" id="{18B297CC-8195-CDF7-530E-951759582F28}"/>
              </a:ext>
            </a:extLst>
          </p:cNvPr>
          <p:cNvPicPr>
            <a:picLocks noChangeAspect="1"/>
          </p:cNvPicPr>
          <p:nvPr/>
        </p:nvPicPr>
        <p:blipFill>
          <a:blip r:embed="rId3"/>
          <a:stretch>
            <a:fillRect/>
          </a:stretch>
        </p:blipFill>
        <p:spPr>
          <a:xfrm>
            <a:off x="3511072" y="1386663"/>
            <a:ext cx="5169856" cy="4084674"/>
          </a:xfrm>
          <a:prstGeom prst="rect">
            <a:avLst/>
          </a:prstGeom>
        </p:spPr>
      </p:pic>
    </p:spTree>
    <p:extLst>
      <p:ext uri="{BB962C8B-B14F-4D97-AF65-F5344CB8AC3E}">
        <p14:creationId xmlns:p14="http://schemas.microsoft.com/office/powerpoint/2010/main" val="258982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3A46-9779-7A10-6F33-6CE0870F5E34}"/>
              </a:ext>
            </a:extLst>
          </p:cNvPr>
          <p:cNvSpPr>
            <a:spLocks noGrp="1"/>
          </p:cNvSpPr>
          <p:nvPr>
            <p:ph type="title"/>
          </p:nvPr>
        </p:nvSpPr>
        <p:spPr/>
        <p:txBody>
          <a:bodyPr>
            <a:normAutofit/>
          </a:bodyPr>
          <a:lstStyle/>
          <a:p>
            <a:r>
              <a:rPr lang="en-US" dirty="0"/>
              <a:t>Fatalities by Veteran Status</a:t>
            </a:r>
          </a:p>
        </p:txBody>
      </p:sp>
      <p:sp>
        <p:nvSpPr>
          <p:cNvPr id="3" name="Slide Number Placeholder 2">
            <a:extLst>
              <a:ext uri="{FF2B5EF4-FFF2-40B4-BE49-F238E27FC236}">
                <a16:creationId xmlns:a16="http://schemas.microsoft.com/office/drawing/2014/main" id="{9C804752-5137-E9C8-84FE-7D216090769A}"/>
              </a:ext>
            </a:extLst>
          </p:cNvPr>
          <p:cNvSpPr>
            <a:spLocks noGrp="1"/>
          </p:cNvSpPr>
          <p:nvPr>
            <p:ph type="sldNum" sz="quarter" idx="12"/>
          </p:nvPr>
        </p:nvSpPr>
        <p:spPr/>
        <p:txBody>
          <a:bodyPr/>
          <a:lstStyle/>
          <a:p>
            <a:fld id="{2C1798A1-548B-2F4F-A949-0B360C421755}" type="slidenum">
              <a:rPr lang="en-US" smtClean="0"/>
              <a:t>19</a:t>
            </a:fld>
            <a:endParaRPr lang="en-US"/>
          </a:p>
        </p:txBody>
      </p:sp>
      <p:graphicFrame>
        <p:nvGraphicFramePr>
          <p:cNvPr id="6" name="Table 5">
            <a:extLst>
              <a:ext uri="{FF2B5EF4-FFF2-40B4-BE49-F238E27FC236}">
                <a16:creationId xmlns:a16="http://schemas.microsoft.com/office/drawing/2014/main" id="{6ED4BC5E-E615-A361-A5B0-0274146D780E}"/>
              </a:ext>
            </a:extLst>
          </p:cNvPr>
          <p:cNvGraphicFramePr>
            <a:graphicFrameLocks noGrp="1"/>
          </p:cNvGraphicFramePr>
          <p:nvPr>
            <p:extLst>
              <p:ext uri="{D42A27DB-BD31-4B8C-83A1-F6EECF244321}">
                <p14:modId xmlns:p14="http://schemas.microsoft.com/office/powerpoint/2010/main" val="3436900109"/>
              </p:ext>
            </p:extLst>
          </p:nvPr>
        </p:nvGraphicFramePr>
        <p:xfrm>
          <a:off x="3617197" y="2610984"/>
          <a:ext cx="4377013" cy="1243857"/>
        </p:xfrm>
        <a:graphic>
          <a:graphicData uri="http://schemas.openxmlformats.org/drawingml/2006/table">
            <a:tbl>
              <a:tblPr firstRow="1" firstCol="1" bandRow="1"/>
              <a:tblGrid>
                <a:gridCol w="1378965">
                  <a:extLst>
                    <a:ext uri="{9D8B030D-6E8A-4147-A177-3AD203B41FA5}">
                      <a16:colId xmlns:a16="http://schemas.microsoft.com/office/drawing/2014/main" val="822569775"/>
                    </a:ext>
                  </a:extLst>
                </a:gridCol>
                <a:gridCol w="1090823">
                  <a:extLst>
                    <a:ext uri="{9D8B030D-6E8A-4147-A177-3AD203B41FA5}">
                      <a16:colId xmlns:a16="http://schemas.microsoft.com/office/drawing/2014/main" val="1636220168"/>
                    </a:ext>
                  </a:extLst>
                </a:gridCol>
                <a:gridCol w="1907225">
                  <a:extLst>
                    <a:ext uri="{9D8B030D-6E8A-4147-A177-3AD203B41FA5}">
                      <a16:colId xmlns:a16="http://schemas.microsoft.com/office/drawing/2014/main" val="3026493411"/>
                    </a:ext>
                  </a:extLst>
                </a:gridCol>
              </a:tblGrid>
              <a:tr h="713537">
                <a:tc>
                  <a:txBody>
                    <a:bodyPr/>
                    <a:lstStyle/>
                    <a:p>
                      <a:pPr marL="0" marR="0">
                        <a:spcBef>
                          <a:spcPts val="0"/>
                        </a:spcBef>
                        <a:spcAft>
                          <a:spcPts val="60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Death Manner</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spcBef>
                          <a:spcPts val="0"/>
                        </a:spcBef>
                        <a:spcAft>
                          <a:spcPts val="60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Number of Veteran Deaths</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spcBef>
                          <a:spcPts val="0"/>
                        </a:spcBef>
                        <a:spcAft>
                          <a:spcPts val="60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Percentage of Decedents that Identify as Veteran</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4011487847"/>
                  </a:ext>
                </a:extLst>
              </a:tr>
              <a:tr h="265160">
                <a:tc>
                  <a:txBody>
                    <a:bodyPr/>
                    <a:lstStyle/>
                    <a:p>
                      <a:pPr marL="0" marR="0">
                        <a:spcBef>
                          <a:spcPts val="0"/>
                        </a:spcBef>
                        <a:spcAft>
                          <a:spcPts val="600"/>
                        </a:spcAft>
                      </a:pPr>
                      <a:r>
                        <a:rPr lang="en-US" sz="12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Overdose</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spcBef>
                          <a:spcPts val="0"/>
                        </a:spcBef>
                        <a:spcAft>
                          <a:spcPts val="600"/>
                        </a:spcAft>
                      </a:pPr>
                      <a:r>
                        <a:rPr lang="en-US" sz="12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116</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spcBef>
                          <a:spcPts val="0"/>
                        </a:spcBef>
                        <a:spcAft>
                          <a:spcPts val="600"/>
                        </a:spcAft>
                      </a:pPr>
                      <a:r>
                        <a:rPr lang="en-US" sz="12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4.53%</a:t>
                      </a:r>
                      <a:endParaRPr lang="en-US" sz="1200">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4213525885"/>
                  </a:ext>
                </a:extLst>
              </a:tr>
              <a:tr h="265160">
                <a:tc>
                  <a:txBody>
                    <a:bodyPr/>
                    <a:lstStyle/>
                    <a:p>
                      <a:pPr marL="0" marR="0">
                        <a:spcBef>
                          <a:spcPts val="0"/>
                        </a:spcBef>
                        <a:spcAft>
                          <a:spcPts val="600"/>
                        </a:spcAft>
                      </a:pPr>
                      <a:r>
                        <a:rPr lang="en-US" sz="1200" b="1">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rPr>
                        <a:t>Suicide</a:t>
                      </a:r>
                      <a:endParaRPr lang="en-US" sz="1200">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spcBef>
                          <a:spcPts val="0"/>
                        </a:spcBef>
                        <a:spcAft>
                          <a:spcPts val="600"/>
                        </a:spcAft>
                      </a:pPr>
                      <a:r>
                        <a:rPr lang="en-US" sz="1200">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rPr>
                        <a:t>205</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spcBef>
                          <a:spcPts val="0"/>
                        </a:spcBef>
                        <a:spcAft>
                          <a:spcPts val="600"/>
                        </a:spcAft>
                      </a:pPr>
                      <a:r>
                        <a:rPr lang="en-US" sz="1200" dirty="0">
                          <a:solidFill>
                            <a:schemeClr val="bg2">
                              <a:lumMod val="10000"/>
                            </a:schemeClr>
                          </a:solidFill>
                          <a:effectLst/>
                          <a:latin typeface="Segoe UI" panose="020B0502040204020203" pitchFamily="34" charset="0"/>
                          <a:ea typeface="Times New Roman" panose="02020603050405020304" pitchFamily="18" charset="0"/>
                          <a:cs typeface="Times New Roman" panose="02020603050405020304" pitchFamily="18" charset="0"/>
                        </a:rPr>
                        <a:t>18.05%</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3386978637"/>
                  </a:ext>
                </a:extLst>
              </a:tr>
            </a:tbl>
          </a:graphicData>
        </a:graphic>
      </p:graphicFrame>
    </p:spTree>
    <p:extLst>
      <p:ext uri="{BB962C8B-B14F-4D97-AF65-F5344CB8AC3E}">
        <p14:creationId xmlns:p14="http://schemas.microsoft.com/office/powerpoint/2010/main" val="47823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353943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develop, implement and provide oversight of a statewide comprehensive trauma care system that:</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Prevents injuries.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Saves lives.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Improves the care and outcomes of trauma patients</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460890" y="5534653"/>
            <a:ext cx="6412587" cy="52322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Prevent injuries in Indiana.</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1" y="5167065"/>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795689"/>
            <a:ext cx="3322638" cy="461665"/>
          </a:xfrm>
        </p:spPr>
        <p:txBody>
          <a:bodyPr/>
          <a:lstStyle/>
          <a:p>
            <a:r>
              <a:rPr lang="en-US" dirty="0">
                <a:latin typeface="Raleway Light" pitchFamily="2" charset="0"/>
              </a:rPr>
              <a:t>11/17/2023</a:t>
            </a:r>
          </a:p>
        </p:txBody>
      </p:sp>
      <p:sp>
        <p:nvSpPr>
          <p:cNvPr id="2" name="Title 1">
            <a:extLst>
              <a:ext uri="{FF2B5EF4-FFF2-40B4-BE49-F238E27FC236}">
                <a16:creationId xmlns:a16="http://schemas.microsoft.com/office/drawing/2014/main" id="{B69611D6-B292-4387-AEE8-952ACA193514}"/>
              </a:ext>
            </a:extLst>
          </p:cNvPr>
          <p:cNvSpPr>
            <a:spLocks noGrp="1"/>
          </p:cNvSpPr>
          <p:nvPr>
            <p:ph type="ctrTitle"/>
          </p:nvPr>
        </p:nvSpPr>
        <p:spPr/>
        <p:txBody>
          <a:bodyPr/>
          <a:lstStyle/>
          <a:p>
            <a:r>
              <a:rPr lang="en-US" dirty="0"/>
              <a:t>Older Adult falls</a:t>
            </a:r>
          </a:p>
        </p:txBody>
      </p:sp>
      <p:sp>
        <p:nvSpPr>
          <p:cNvPr id="3" name="Text Placeholder 2">
            <a:extLst>
              <a:ext uri="{FF2B5EF4-FFF2-40B4-BE49-F238E27FC236}">
                <a16:creationId xmlns:a16="http://schemas.microsoft.com/office/drawing/2014/main" id="{D6DFE8D0-5F26-491D-AE7B-DC2A1DC5DBF8}"/>
              </a:ext>
            </a:extLst>
          </p:cNvPr>
          <p:cNvSpPr>
            <a:spLocks noGrp="1"/>
          </p:cNvSpPr>
          <p:nvPr>
            <p:ph type="body" sz="quarter" idx="11"/>
          </p:nvPr>
        </p:nvSpPr>
        <p:spPr/>
        <p:txBody>
          <a:bodyPr/>
          <a:lstStyle/>
          <a:p>
            <a:r>
              <a:rPr lang="en-US" dirty="0"/>
              <a:t>Maria Cariaso</a:t>
            </a:r>
          </a:p>
          <a:p>
            <a:r>
              <a:rPr lang="en-US" dirty="0"/>
              <a:t>Injury Prevention Program Coordinator</a:t>
            </a:r>
          </a:p>
        </p:txBody>
      </p:sp>
    </p:spTree>
    <p:extLst>
      <p:ext uri="{BB962C8B-B14F-4D97-AF65-F5344CB8AC3E}">
        <p14:creationId xmlns:p14="http://schemas.microsoft.com/office/powerpoint/2010/main" val="43378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B6DEC6C-3143-2741-9E73-B6621F4EA063}"/>
              </a:ext>
            </a:extLst>
          </p:cNvPr>
          <p:cNvSpPr>
            <a:spLocks noGrp="1"/>
          </p:cNvSpPr>
          <p:nvPr>
            <p:ph type="pic" sz="quarter" idx="10"/>
          </p:nvPr>
        </p:nvSpPr>
        <p:spPr/>
        <p:txBody>
          <a:bodyPr/>
          <a:lstStyle/>
          <a:p>
            <a:endParaRPr lang="en-US"/>
          </a:p>
        </p:txBody>
      </p:sp>
      <p:sp>
        <p:nvSpPr>
          <p:cNvPr id="13" name="Picture Placeholder 12">
            <a:extLst>
              <a:ext uri="{FF2B5EF4-FFF2-40B4-BE49-F238E27FC236}">
                <a16:creationId xmlns:a16="http://schemas.microsoft.com/office/drawing/2014/main" id="{7F172212-CFD0-D947-9632-F0ED34AAF29C}"/>
              </a:ext>
            </a:extLst>
          </p:cNvPr>
          <p:cNvSpPr>
            <a:spLocks noGrp="1"/>
          </p:cNvSpPr>
          <p:nvPr>
            <p:ph type="pic" sz="quarter" idx="11"/>
          </p:nvPr>
        </p:nvSpPr>
        <p:spPr>
          <a:xfrm>
            <a:off x="990462" y="-1073965"/>
            <a:ext cx="12386705" cy="6782047"/>
          </a:xfrm>
        </p:spPr>
        <p:txBody>
          <a:bodyPr/>
          <a:lstStyle/>
          <a:p>
            <a:endParaRPr lang="en-US"/>
          </a:p>
        </p:txBody>
      </p:sp>
      <p:sp>
        <p:nvSpPr>
          <p:cNvPr id="14" name="Picture Placeholder 13">
            <a:extLst>
              <a:ext uri="{FF2B5EF4-FFF2-40B4-BE49-F238E27FC236}">
                <a16:creationId xmlns:a16="http://schemas.microsoft.com/office/drawing/2014/main" id="{2FD2F0CE-AAA9-F84F-BD29-554D35A8E4C4}"/>
              </a:ext>
            </a:extLst>
          </p:cNvPr>
          <p:cNvSpPr>
            <a:spLocks noGrp="1"/>
          </p:cNvSpPr>
          <p:nvPr>
            <p:ph type="pic" sz="quarter" idx="12"/>
          </p:nvPr>
        </p:nvSpPr>
        <p:spPr>
          <a:xfrm>
            <a:off x="4895243" y="4959229"/>
            <a:ext cx="8422103" cy="1459364"/>
          </a:xfrm>
        </p:spPr>
        <p:txBody>
          <a:bodyPr/>
          <a:lstStyle/>
          <a:p>
            <a:endParaRPr lang="en-US"/>
          </a:p>
        </p:txBody>
      </p:sp>
      <p:sp>
        <p:nvSpPr>
          <p:cNvPr id="11" name="Title 10">
            <a:extLst>
              <a:ext uri="{FF2B5EF4-FFF2-40B4-BE49-F238E27FC236}">
                <a16:creationId xmlns:a16="http://schemas.microsoft.com/office/drawing/2014/main" id="{C6CDEC92-5BB3-C74B-AA74-2941F951B902}"/>
              </a:ext>
            </a:extLst>
          </p:cNvPr>
          <p:cNvSpPr>
            <a:spLocks noGrp="1"/>
          </p:cNvSpPr>
          <p:nvPr>
            <p:ph type="title"/>
          </p:nvPr>
        </p:nvSpPr>
        <p:spPr/>
        <p:txBody>
          <a:bodyPr/>
          <a:lstStyle/>
          <a:p>
            <a:r>
              <a:rPr lang="en-US" dirty="0"/>
              <a:t>Older Adult Falls Trends</a:t>
            </a:r>
          </a:p>
        </p:txBody>
      </p:sp>
      <p:sp>
        <p:nvSpPr>
          <p:cNvPr id="15" name="Text Placeholder 3">
            <a:extLst>
              <a:ext uri="{FF2B5EF4-FFF2-40B4-BE49-F238E27FC236}">
                <a16:creationId xmlns:a16="http://schemas.microsoft.com/office/drawing/2014/main" id="{6DA80E96-AC56-9648-AFD6-EAF4DD52423D}"/>
              </a:ext>
            </a:extLst>
          </p:cNvPr>
          <p:cNvSpPr txBox="1">
            <a:spLocks/>
          </p:cNvSpPr>
          <p:nvPr/>
        </p:nvSpPr>
        <p:spPr>
          <a:xfrm>
            <a:off x="2916794" y="9298"/>
            <a:ext cx="5768608" cy="341632"/>
          </a:xfrm>
          <a:prstGeom prst="rect">
            <a:avLst/>
          </a:prstGeom>
          <a:solidFill>
            <a:schemeClr val="bg1"/>
          </a:solidFill>
          <a:ln w="6350">
            <a:solidFill>
              <a:srgbClr val="FF0000"/>
            </a:solidFill>
          </a:ln>
        </p:spPr>
        <p:txBody>
          <a:bodyPr wrap="square">
            <a:spAutoFit/>
          </a:bodyPr>
          <a:lstStyle>
            <a:lvl1pPr marL="0" indent="0" algn="ctr" defTabSz="914400" rtl="0" eaLnBrk="1" latinLnBrk="0" hangingPunct="1">
              <a:lnSpc>
                <a:spcPct val="90000"/>
              </a:lnSpc>
              <a:spcBef>
                <a:spcPts val="1000"/>
              </a:spcBef>
              <a:buFont typeface="Arial" panose="020B0604020202020204" pitchFamily="34" charset="0"/>
              <a:buNone/>
              <a:defRPr sz="1800" i="1" kern="1200" baseline="0">
                <a:solidFill>
                  <a:srgbClr val="FF0000"/>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Unintentional Older Adults Falls (Age 65 and older)</a:t>
            </a:r>
          </a:p>
        </p:txBody>
      </p:sp>
      <p:pic>
        <p:nvPicPr>
          <p:cNvPr id="3" name="Picture 2">
            <a:extLst>
              <a:ext uri="{FF2B5EF4-FFF2-40B4-BE49-F238E27FC236}">
                <a16:creationId xmlns:a16="http://schemas.microsoft.com/office/drawing/2014/main" id="{41148699-B31D-0A23-DCD0-DBA9562A9668}"/>
              </a:ext>
            </a:extLst>
          </p:cNvPr>
          <p:cNvPicPr>
            <a:picLocks noChangeAspect="1"/>
          </p:cNvPicPr>
          <p:nvPr/>
        </p:nvPicPr>
        <p:blipFill>
          <a:blip r:embed="rId2"/>
          <a:stretch>
            <a:fillRect/>
          </a:stretch>
        </p:blipFill>
        <p:spPr>
          <a:xfrm>
            <a:off x="2040648" y="689240"/>
            <a:ext cx="9458325" cy="2867025"/>
          </a:xfrm>
          <a:prstGeom prst="rect">
            <a:avLst/>
          </a:prstGeom>
        </p:spPr>
      </p:pic>
      <p:sp>
        <p:nvSpPr>
          <p:cNvPr id="4" name="TextBox 3">
            <a:extLst>
              <a:ext uri="{FF2B5EF4-FFF2-40B4-BE49-F238E27FC236}">
                <a16:creationId xmlns:a16="http://schemas.microsoft.com/office/drawing/2014/main" id="{DCC2EC47-BDAD-4D3A-E7FD-1F889B984CE7}"/>
              </a:ext>
            </a:extLst>
          </p:cNvPr>
          <p:cNvSpPr txBox="1"/>
          <p:nvPr/>
        </p:nvSpPr>
        <p:spPr>
          <a:xfrm>
            <a:off x="9435627" y="3786333"/>
            <a:ext cx="2408032" cy="538609"/>
          </a:xfrm>
          <a:prstGeom prst="rect">
            <a:avLst/>
          </a:prstGeom>
          <a:noFill/>
        </p:spPr>
        <p:txBody>
          <a:bodyPr wrap="none" rtlCol="0">
            <a:spAutoFit/>
          </a:bodyPr>
          <a:lstStyle/>
          <a:p>
            <a:r>
              <a:rPr lang="en-US" sz="1100" dirty="0"/>
              <a:t>https://www.cdc.gov/falls/index.html</a:t>
            </a:r>
          </a:p>
          <a:p>
            <a:endParaRPr lang="en-US" dirty="0"/>
          </a:p>
        </p:txBody>
      </p:sp>
    </p:spTree>
    <p:extLst>
      <p:ext uri="{BB962C8B-B14F-4D97-AF65-F5344CB8AC3E}">
        <p14:creationId xmlns:p14="http://schemas.microsoft.com/office/powerpoint/2010/main" val="431126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Older Adult Falls Facts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lstStyle/>
          <a:p>
            <a:pPr marL="285750" indent="-285750">
              <a:buFont typeface="Arial" panose="020B0604020202020204" pitchFamily="34" charset="0"/>
              <a:buChar char="•"/>
            </a:pPr>
            <a:r>
              <a:rPr lang="en-US" dirty="0"/>
              <a:t>1 in 4 older adults falls each year</a:t>
            </a:r>
          </a:p>
          <a:p>
            <a:pPr marL="285750" indent="-285750">
              <a:buFont typeface="Arial" panose="020B0604020202020204" pitchFamily="34" charset="0"/>
              <a:buChar char="•"/>
            </a:pPr>
            <a:r>
              <a:rPr lang="en-US" dirty="0"/>
              <a:t>Falling once doubles your chances of falling again</a:t>
            </a:r>
          </a:p>
          <a:p>
            <a:pPr marL="285750" indent="-285750">
              <a:buFont typeface="Arial" panose="020B0604020202020204" pitchFamily="34" charset="0"/>
              <a:buChar char="•"/>
            </a:pPr>
            <a:r>
              <a:rPr lang="en-US" dirty="0"/>
              <a:t>Each year, 3 million older people are treated in emergency departments for fall injuries</a:t>
            </a:r>
          </a:p>
          <a:p>
            <a:pPr marL="285750" indent="-285750">
              <a:buFont typeface="Arial" panose="020B0604020202020204" pitchFamily="34" charset="0"/>
              <a:buChar char="•"/>
            </a:pPr>
            <a:r>
              <a:rPr lang="en-US" dirty="0"/>
              <a:t>Falls are the most common cause of traumatic brain injuries (TBI)</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22</a:t>
            </a:fld>
            <a:endParaRPr lang="en-US"/>
          </a:p>
        </p:txBody>
      </p:sp>
      <p:pic>
        <p:nvPicPr>
          <p:cNvPr id="6" name="Picture 5">
            <a:extLst>
              <a:ext uri="{FF2B5EF4-FFF2-40B4-BE49-F238E27FC236}">
                <a16:creationId xmlns:a16="http://schemas.microsoft.com/office/drawing/2014/main" id="{A8C8A2C2-A871-2DBF-8D3A-E58CF111FF1A}"/>
              </a:ext>
            </a:extLst>
          </p:cNvPr>
          <p:cNvPicPr>
            <a:picLocks noChangeAspect="1"/>
          </p:cNvPicPr>
          <p:nvPr/>
        </p:nvPicPr>
        <p:blipFill>
          <a:blip r:embed="rId2"/>
          <a:stretch>
            <a:fillRect/>
          </a:stretch>
        </p:blipFill>
        <p:spPr>
          <a:xfrm>
            <a:off x="1332575" y="3816430"/>
            <a:ext cx="9104516" cy="1266592"/>
          </a:xfrm>
          <a:prstGeom prst="rect">
            <a:avLst/>
          </a:prstGeom>
        </p:spPr>
      </p:pic>
      <p:sp>
        <p:nvSpPr>
          <p:cNvPr id="7" name="TextBox 6">
            <a:extLst>
              <a:ext uri="{FF2B5EF4-FFF2-40B4-BE49-F238E27FC236}">
                <a16:creationId xmlns:a16="http://schemas.microsoft.com/office/drawing/2014/main" id="{785C0720-5BBD-A61F-FD67-7E44739E4EE1}"/>
              </a:ext>
            </a:extLst>
          </p:cNvPr>
          <p:cNvSpPr txBox="1"/>
          <p:nvPr/>
        </p:nvSpPr>
        <p:spPr>
          <a:xfrm>
            <a:off x="8098971" y="5458568"/>
            <a:ext cx="4998720" cy="538609"/>
          </a:xfrm>
          <a:prstGeom prst="rect">
            <a:avLst/>
          </a:prstGeom>
          <a:noFill/>
        </p:spPr>
        <p:txBody>
          <a:bodyPr wrap="square" rtlCol="0">
            <a:spAutoFit/>
          </a:bodyPr>
          <a:lstStyle/>
          <a:p>
            <a:r>
              <a:rPr lang="en-US" sz="1100" dirty="0"/>
              <a:t>https://www.cdc.gov/falls/index.html</a:t>
            </a:r>
          </a:p>
          <a:p>
            <a:endParaRPr lang="en-US" dirty="0"/>
          </a:p>
        </p:txBody>
      </p:sp>
    </p:spTree>
    <p:extLst>
      <p:ext uri="{BB962C8B-B14F-4D97-AF65-F5344CB8AC3E}">
        <p14:creationId xmlns:p14="http://schemas.microsoft.com/office/powerpoint/2010/main" val="171998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5A41686-A6B7-634B-9E57-5ECACA5A84D6}"/>
              </a:ext>
            </a:extLst>
          </p:cNvPr>
          <p:cNvSpPr>
            <a:spLocks noGrp="1"/>
          </p:cNvSpPr>
          <p:nvPr>
            <p:ph type="pic" sz="quarter" idx="10"/>
          </p:nvPr>
        </p:nvSpPr>
        <p:spPr>
          <a:xfrm>
            <a:off x="8579880" y="1221208"/>
            <a:ext cx="3946968" cy="4403485"/>
          </a:xfrm>
        </p:spPr>
        <p:txBody>
          <a:bodyPr/>
          <a:lstStyle/>
          <a:p>
            <a:endParaRPr lang="en-US"/>
          </a:p>
        </p:txBody>
      </p:sp>
      <p:sp>
        <p:nvSpPr>
          <p:cNvPr id="3" name="Title 2">
            <a:extLst>
              <a:ext uri="{FF2B5EF4-FFF2-40B4-BE49-F238E27FC236}">
                <a16:creationId xmlns:a16="http://schemas.microsoft.com/office/drawing/2014/main" id="{FDD8D80A-BBFD-384C-BEB3-FDC9EDD4F1BC}"/>
              </a:ext>
            </a:extLst>
          </p:cNvPr>
          <p:cNvSpPr>
            <a:spLocks noGrp="1"/>
          </p:cNvSpPr>
          <p:nvPr>
            <p:ph type="title"/>
          </p:nvPr>
        </p:nvSpPr>
        <p:spPr/>
        <p:txBody>
          <a:bodyPr/>
          <a:lstStyle/>
          <a:p>
            <a:r>
              <a:rPr lang="en-US" dirty="0"/>
              <a:t>Risk Factors</a:t>
            </a:r>
          </a:p>
        </p:txBody>
      </p:sp>
      <p:sp>
        <p:nvSpPr>
          <p:cNvPr id="4" name="Content Placeholder 3">
            <a:extLst>
              <a:ext uri="{FF2B5EF4-FFF2-40B4-BE49-F238E27FC236}">
                <a16:creationId xmlns:a16="http://schemas.microsoft.com/office/drawing/2014/main" id="{90AEAFC7-68E0-754A-A824-679CA6EAF693}"/>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Lower body weakness</a:t>
            </a:r>
          </a:p>
          <a:p>
            <a:pPr algn="l">
              <a:buFont typeface="Arial" panose="020B0604020202020204" pitchFamily="34" charset="0"/>
              <a:buChar char="•"/>
            </a:pPr>
            <a:r>
              <a:rPr lang="en-US" b="0" i="0" dirty="0">
                <a:solidFill>
                  <a:srgbClr val="000000"/>
                </a:solidFill>
                <a:effectLst/>
                <a:latin typeface="Open Sans" panose="020B0606030504020204" pitchFamily="34" charset="0"/>
              </a:rPr>
              <a:t>Vitamin D deficiency (that is, not enough vitamin D in your system)</a:t>
            </a:r>
          </a:p>
          <a:p>
            <a:pPr algn="l">
              <a:buFont typeface="Arial" panose="020B0604020202020204" pitchFamily="34" charset="0"/>
              <a:buChar char="•"/>
            </a:pPr>
            <a:r>
              <a:rPr lang="en-US" b="0" i="0" dirty="0">
                <a:solidFill>
                  <a:srgbClr val="000000"/>
                </a:solidFill>
                <a:effectLst/>
                <a:latin typeface="Open Sans" panose="020B0606030504020204" pitchFamily="34" charset="0"/>
              </a:rPr>
              <a:t>Difficulties with walking and balance</a:t>
            </a:r>
          </a:p>
          <a:p>
            <a:pPr algn="l">
              <a:buFont typeface="Arial" panose="020B0604020202020204" pitchFamily="34" charset="0"/>
              <a:buChar char="•"/>
            </a:pPr>
            <a:r>
              <a:rPr lang="en-US" b="0" i="0" dirty="0">
                <a:solidFill>
                  <a:srgbClr val="000000"/>
                </a:solidFill>
                <a:effectLst/>
                <a:latin typeface="Open Sans" panose="020B0606030504020204" pitchFamily="34" charset="0"/>
              </a:rPr>
              <a:t>Use of medicines, such as tranquilizers, sedatives, or antidepressants. Even some over-the-counter medicines can affect balance and how steady you are on your feet.</a:t>
            </a:r>
          </a:p>
          <a:p>
            <a:pPr algn="l">
              <a:buFont typeface="Arial" panose="020B0604020202020204" pitchFamily="34" charset="0"/>
              <a:buChar char="•"/>
            </a:pPr>
            <a:r>
              <a:rPr lang="en-US" b="0" i="0" dirty="0">
                <a:solidFill>
                  <a:srgbClr val="000000"/>
                </a:solidFill>
                <a:effectLst/>
                <a:latin typeface="Open Sans" panose="020B0606030504020204" pitchFamily="34" charset="0"/>
              </a:rPr>
              <a:t>Vision problems</a:t>
            </a:r>
          </a:p>
          <a:p>
            <a:pPr algn="l">
              <a:buFont typeface="Arial" panose="020B0604020202020204" pitchFamily="34" charset="0"/>
              <a:buChar char="•"/>
            </a:pPr>
            <a:r>
              <a:rPr lang="en-US" b="0" i="0" dirty="0">
                <a:solidFill>
                  <a:srgbClr val="000000"/>
                </a:solidFill>
                <a:effectLst/>
                <a:latin typeface="Open Sans" panose="020B0606030504020204" pitchFamily="34" charset="0"/>
              </a:rPr>
              <a:t>Foot pain or poor footwear</a:t>
            </a:r>
          </a:p>
          <a:p>
            <a:pPr algn="l">
              <a:buFont typeface="Arial" panose="020B0604020202020204" pitchFamily="34" charset="0"/>
              <a:buChar char="•"/>
            </a:pPr>
            <a:r>
              <a:rPr lang="en-US" b="0" i="0" dirty="0">
                <a:solidFill>
                  <a:srgbClr val="000000"/>
                </a:solidFill>
                <a:effectLst/>
                <a:latin typeface="Open Sans" panose="020B0606030504020204" pitchFamily="34" charset="0"/>
              </a:rPr>
              <a:t>Home hazards or dangers such as</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broken or uneven steps, and</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throw rugs or clutter that can be tripped over.</a:t>
            </a:r>
          </a:p>
          <a:p>
            <a:endParaRPr lang="en-US" dirty="0"/>
          </a:p>
        </p:txBody>
      </p:sp>
      <p:pic>
        <p:nvPicPr>
          <p:cNvPr id="7" name="Picture 6">
            <a:extLst>
              <a:ext uri="{FF2B5EF4-FFF2-40B4-BE49-F238E27FC236}">
                <a16:creationId xmlns:a16="http://schemas.microsoft.com/office/drawing/2014/main" id="{D23A38AF-EB4F-B2BF-585E-5D1055590F6D}"/>
              </a:ext>
            </a:extLst>
          </p:cNvPr>
          <p:cNvPicPr>
            <a:picLocks noChangeAspect="1"/>
          </p:cNvPicPr>
          <p:nvPr/>
        </p:nvPicPr>
        <p:blipFill>
          <a:blip r:embed="rId2"/>
          <a:stretch>
            <a:fillRect/>
          </a:stretch>
        </p:blipFill>
        <p:spPr>
          <a:xfrm>
            <a:off x="9095334" y="1971932"/>
            <a:ext cx="3041986" cy="2902036"/>
          </a:xfrm>
          <a:prstGeom prst="rect">
            <a:avLst/>
          </a:prstGeom>
        </p:spPr>
      </p:pic>
      <p:sp>
        <p:nvSpPr>
          <p:cNvPr id="6" name="Slide Number Placeholder 5">
            <a:extLst>
              <a:ext uri="{FF2B5EF4-FFF2-40B4-BE49-F238E27FC236}">
                <a16:creationId xmlns:a16="http://schemas.microsoft.com/office/drawing/2014/main" id="{40EDA2F3-D746-8F4D-AFC0-6F90BDC5B722}"/>
              </a:ext>
            </a:extLst>
          </p:cNvPr>
          <p:cNvSpPr>
            <a:spLocks noGrp="1"/>
          </p:cNvSpPr>
          <p:nvPr>
            <p:ph type="sldNum" sz="quarter" idx="12"/>
          </p:nvPr>
        </p:nvSpPr>
        <p:spPr/>
        <p:txBody>
          <a:bodyPr/>
          <a:lstStyle/>
          <a:p>
            <a:fld id="{2C1798A1-548B-2F4F-A949-0B360C421755}" type="slidenum">
              <a:rPr lang="en-US" smtClean="0"/>
              <a:t>23</a:t>
            </a:fld>
            <a:endParaRPr lang="en-US"/>
          </a:p>
        </p:txBody>
      </p:sp>
      <p:sp>
        <p:nvSpPr>
          <p:cNvPr id="8" name="TextBox 7">
            <a:extLst>
              <a:ext uri="{FF2B5EF4-FFF2-40B4-BE49-F238E27FC236}">
                <a16:creationId xmlns:a16="http://schemas.microsoft.com/office/drawing/2014/main" id="{9AF63D49-C2F2-A1D3-6F72-9FB2EDE57357}"/>
              </a:ext>
            </a:extLst>
          </p:cNvPr>
          <p:cNvSpPr txBox="1"/>
          <p:nvPr/>
        </p:nvSpPr>
        <p:spPr>
          <a:xfrm>
            <a:off x="2238102" y="5659033"/>
            <a:ext cx="5111932" cy="261610"/>
          </a:xfrm>
          <a:prstGeom prst="rect">
            <a:avLst/>
          </a:prstGeom>
          <a:noFill/>
        </p:spPr>
        <p:txBody>
          <a:bodyPr wrap="square" rtlCol="0">
            <a:spAutoFit/>
          </a:bodyPr>
          <a:lstStyle/>
          <a:p>
            <a:r>
              <a:rPr lang="en-US" sz="1100" dirty="0"/>
              <a:t>https://www.cdc.gov/falls/index.html</a:t>
            </a:r>
          </a:p>
        </p:txBody>
      </p:sp>
    </p:spTree>
    <p:extLst>
      <p:ext uri="{BB962C8B-B14F-4D97-AF65-F5344CB8AC3E}">
        <p14:creationId xmlns:p14="http://schemas.microsoft.com/office/powerpoint/2010/main" val="56213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06919-59B5-A844-88F4-43A93DF552B0}"/>
              </a:ext>
            </a:extLst>
          </p:cNvPr>
          <p:cNvSpPr>
            <a:spLocks noGrp="1"/>
          </p:cNvSpPr>
          <p:nvPr>
            <p:ph type="title"/>
          </p:nvPr>
        </p:nvSpPr>
        <p:spPr/>
        <p:txBody>
          <a:bodyPr/>
          <a:lstStyle/>
          <a:p>
            <a:r>
              <a:rPr lang="en-US" dirty="0"/>
              <a:t>Stepping On</a:t>
            </a:r>
          </a:p>
        </p:txBody>
      </p:sp>
      <p:pic>
        <p:nvPicPr>
          <p:cNvPr id="15" name="Online Media 14" title="Stepping On for Falls Prevention">
            <a:hlinkClick r:id="" action="ppaction://media"/>
            <a:extLst>
              <a:ext uri="{FF2B5EF4-FFF2-40B4-BE49-F238E27FC236}">
                <a16:creationId xmlns:a16="http://schemas.microsoft.com/office/drawing/2014/main" id="{924C9E7A-1E34-1D33-AF9D-BD2DB90D421D}"/>
              </a:ext>
            </a:extLst>
          </p:cNvPr>
          <p:cNvPicPr>
            <a:picLocks noGrp="1" noRot="1" noChangeAspect="1"/>
          </p:cNvPicPr>
          <p:nvPr>
            <p:ph idx="1"/>
            <a:videoFile r:link="rId1"/>
          </p:nvPr>
        </p:nvPicPr>
        <p:blipFill>
          <a:blip r:embed="rId4"/>
          <a:stretch>
            <a:fillRect/>
          </a:stretch>
        </p:blipFill>
        <p:spPr>
          <a:xfrm>
            <a:off x="436563" y="1885950"/>
            <a:ext cx="5888037" cy="3327400"/>
          </a:xfrm>
          <a:prstGeom prst="rect">
            <a:avLst/>
          </a:prstGeom>
        </p:spPr>
      </p:pic>
      <p:sp>
        <p:nvSpPr>
          <p:cNvPr id="5" name="Slide Number Placeholder 4">
            <a:extLst>
              <a:ext uri="{FF2B5EF4-FFF2-40B4-BE49-F238E27FC236}">
                <a16:creationId xmlns:a16="http://schemas.microsoft.com/office/drawing/2014/main" id="{C2B92CAB-A110-C243-A3C9-1E32C9B3617C}"/>
              </a:ext>
            </a:extLst>
          </p:cNvPr>
          <p:cNvSpPr>
            <a:spLocks noGrp="1"/>
          </p:cNvSpPr>
          <p:nvPr>
            <p:ph type="sldNum" sz="quarter" idx="12"/>
          </p:nvPr>
        </p:nvSpPr>
        <p:spPr/>
        <p:txBody>
          <a:bodyPr/>
          <a:lstStyle/>
          <a:p>
            <a:fld id="{2C1798A1-548B-2F4F-A949-0B360C421755}" type="slidenum">
              <a:rPr lang="en-US" smtClean="0"/>
              <a:t>24</a:t>
            </a:fld>
            <a:endParaRPr lang="en-US"/>
          </a:p>
        </p:txBody>
      </p:sp>
      <p:sp>
        <p:nvSpPr>
          <p:cNvPr id="11" name="Picture Placeholder 10">
            <a:extLst>
              <a:ext uri="{FF2B5EF4-FFF2-40B4-BE49-F238E27FC236}">
                <a16:creationId xmlns:a16="http://schemas.microsoft.com/office/drawing/2014/main" id="{D9DE111F-38C3-7284-987E-A92B97FD5D55}"/>
              </a:ext>
            </a:extLst>
          </p:cNvPr>
          <p:cNvSpPr>
            <a:spLocks noGrp="1"/>
          </p:cNvSpPr>
          <p:nvPr>
            <p:ph type="pic" sz="quarter" idx="10"/>
          </p:nvPr>
        </p:nvSpPr>
        <p:spPr/>
        <p:txBody>
          <a:bodyPr/>
          <a:lstStyle/>
          <a:p>
            <a:endParaRPr lang="en-US"/>
          </a:p>
        </p:txBody>
      </p:sp>
      <p:sp>
        <p:nvSpPr>
          <p:cNvPr id="17" name="TextBox 16">
            <a:extLst>
              <a:ext uri="{FF2B5EF4-FFF2-40B4-BE49-F238E27FC236}">
                <a16:creationId xmlns:a16="http://schemas.microsoft.com/office/drawing/2014/main" id="{7A7AA26F-F4F4-7DF1-9011-073B80A1BFF7}"/>
              </a:ext>
            </a:extLst>
          </p:cNvPr>
          <p:cNvSpPr txBox="1"/>
          <p:nvPr/>
        </p:nvSpPr>
        <p:spPr>
          <a:xfrm>
            <a:off x="7440706" y="741778"/>
            <a:ext cx="5468470" cy="3416320"/>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000000"/>
                </a:solidFill>
                <a:effectLst/>
                <a:latin typeface="Open Sans" panose="020B0606030504020204" pitchFamily="34" charset="0"/>
              </a:rPr>
              <a:t>A 7-week (one 2-hour session per week) falls prevention program conducted by trained facilitators, and specially designed for older adult learners.</a:t>
            </a:r>
          </a:p>
          <a:p>
            <a:pPr marL="285750" indent="-285750">
              <a:buFont typeface="Arial" panose="020B0604020202020204" pitchFamily="34" charset="0"/>
              <a:buChar char="•"/>
            </a:pPr>
            <a:endParaRPr lang="en-US" b="0" i="0" dirty="0">
              <a:solidFill>
                <a:srgbClr val="000000"/>
              </a:solidFill>
              <a:effectLst/>
              <a:latin typeface="Open Sans" panose="020B0606030504020204" pitchFamily="34" charset="0"/>
            </a:endParaRPr>
          </a:p>
          <a:p>
            <a:pPr marL="285750" indent="-285750">
              <a:buFont typeface="Arial" panose="020B0604020202020204" pitchFamily="34" charset="0"/>
              <a:buChar char="•"/>
            </a:pPr>
            <a:r>
              <a:rPr lang="en-US" b="0" i="0" dirty="0">
                <a:solidFill>
                  <a:srgbClr val="000000"/>
                </a:solidFill>
                <a:effectLst/>
                <a:latin typeface="Open Sans" panose="020B0606030504020204" pitchFamily="34" charset="0"/>
              </a:rPr>
              <a:t>Stepping On brings together the life experience of its participants and the expertise of community professionals. </a:t>
            </a:r>
          </a:p>
          <a:p>
            <a:pPr marL="285750" indent="-285750">
              <a:buFont typeface="Arial" panose="020B0604020202020204" pitchFamily="34" charset="0"/>
              <a:buChar char="•"/>
            </a:pPr>
            <a:endParaRPr lang="en-US" b="0" i="0" dirty="0">
              <a:solidFill>
                <a:srgbClr val="000000"/>
              </a:solidFill>
              <a:effectLst/>
              <a:latin typeface="Open Sans" panose="020B0606030504020204" pitchFamily="34" charset="0"/>
            </a:endParaRPr>
          </a:p>
          <a:p>
            <a:pPr marL="285750" indent="-285750">
              <a:buFont typeface="Arial" panose="020B0604020202020204" pitchFamily="34" charset="0"/>
              <a:buChar char="•"/>
            </a:pPr>
            <a:r>
              <a:rPr lang="en-US" b="0" i="0" dirty="0">
                <a:solidFill>
                  <a:srgbClr val="000000"/>
                </a:solidFill>
                <a:effectLst/>
                <a:latin typeface="Open Sans" panose="020B0606030504020204" pitchFamily="34" charset="0"/>
              </a:rPr>
              <a:t>Physical therapists, pharmacists and other experts help the group adapt fall prevention practices for individual needs and levels.</a:t>
            </a:r>
            <a:endParaRPr lang="en-US" dirty="0"/>
          </a:p>
        </p:txBody>
      </p:sp>
    </p:spTree>
    <p:extLst>
      <p:ext uri="{BB962C8B-B14F-4D97-AF65-F5344CB8AC3E}">
        <p14:creationId xmlns:p14="http://schemas.microsoft.com/office/powerpoint/2010/main" val="61190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2D0E58A-C858-B4B6-F50B-5F383B095DB0}"/>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156C117F-CCA3-CD9B-609B-581F9A0B5C3A}"/>
              </a:ext>
            </a:extLst>
          </p:cNvPr>
          <p:cNvSpPr>
            <a:spLocks noGrp="1"/>
          </p:cNvSpPr>
          <p:nvPr>
            <p:ph type="title"/>
          </p:nvPr>
        </p:nvSpPr>
        <p:spPr/>
        <p:txBody>
          <a:bodyPr/>
          <a:lstStyle/>
          <a:p>
            <a:r>
              <a:rPr lang="en-US" dirty="0"/>
              <a:t>Community Feedback</a:t>
            </a:r>
          </a:p>
        </p:txBody>
      </p:sp>
      <p:sp>
        <p:nvSpPr>
          <p:cNvPr id="4" name="Content Placeholder 3">
            <a:extLst>
              <a:ext uri="{FF2B5EF4-FFF2-40B4-BE49-F238E27FC236}">
                <a16:creationId xmlns:a16="http://schemas.microsoft.com/office/drawing/2014/main" id="{FC6D0901-5F7E-9962-A53E-A06D45FE19E2}"/>
              </a:ext>
            </a:extLst>
          </p:cNvPr>
          <p:cNvSpPr>
            <a:spLocks noGrp="1"/>
          </p:cNvSpPr>
          <p:nvPr>
            <p:ph idx="1"/>
          </p:nvPr>
        </p:nvSpPr>
        <p:spPr/>
        <p:txBody>
          <a:bodyPr/>
          <a:lstStyle/>
          <a:p>
            <a:r>
              <a:rPr lang="en-US" b="0" i="0" dirty="0">
                <a:solidFill>
                  <a:srgbClr val="2C2C2C"/>
                </a:solidFill>
                <a:effectLst/>
                <a:latin typeface="TiemposHeadline-Semibold"/>
              </a:rPr>
              <a:t>“The program is more than exercises. Pharmacists are to know what drugs are correlated with falls, learning about safety with the paramedics… Learning how to be aware of your surroundings [in] your house, other people’s houses, [and the] outside environment, especially sidewalks… The class has so many facets, you learn so many different things on how to be safe.” - Jane Bannerman, Dane County</a:t>
            </a:r>
          </a:p>
          <a:p>
            <a:endParaRPr lang="en-US" dirty="0">
              <a:solidFill>
                <a:srgbClr val="2C2C2C"/>
              </a:solidFill>
              <a:latin typeface="TiemposHeadline-Semibold"/>
            </a:endParaRPr>
          </a:p>
          <a:p>
            <a:r>
              <a:rPr lang="en-US" dirty="0">
                <a:solidFill>
                  <a:srgbClr val="2C2C2C"/>
                </a:solidFill>
                <a:latin typeface="TiemposHeadline-Semibold"/>
              </a:rPr>
              <a:t>“I’ve changed my environment and moved to a safer house because of this program. It’s changed my whole outlook on life and aging healthily.” </a:t>
            </a:r>
          </a:p>
          <a:p>
            <a:r>
              <a:rPr lang="en-US" dirty="0">
                <a:solidFill>
                  <a:srgbClr val="2C2C2C"/>
                </a:solidFill>
                <a:latin typeface="TiemposHeadline-Semibold"/>
              </a:rPr>
              <a:t>–Indianapolis Stepping On past participant</a:t>
            </a:r>
            <a:endParaRPr lang="en-US" dirty="0"/>
          </a:p>
        </p:txBody>
      </p:sp>
      <p:sp>
        <p:nvSpPr>
          <p:cNvPr id="5" name="Slide Number Placeholder 4">
            <a:extLst>
              <a:ext uri="{FF2B5EF4-FFF2-40B4-BE49-F238E27FC236}">
                <a16:creationId xmlns:a16="http://schemas.microsoft.com/office/drawing/2014/main" id="{4C428B36-4F9C-2E1F-E63F-C925AA896E30}"/>
              </a:ext>
            </a:extLst>
          </p:cNvPr>
          <p:cNvSpPr>
            <a:spLocks noGrp="1"/>
          </p:cNvSpPr>
          <p:nvPr>
            <p:ph type="sldNum" sz="quarter" idx="12"/>
          </p:nvPr>
        </p:nvSpPr>
        <p:spPr/>
        <p:txBody>
          <a:bodyPr/>
          <a:lstStyle/>
          <a:p>
            <a:fld id="{2C1798A1-548B-2F4F-A949-0B360C421755}" type="slidenum">
              <a:rPr lang="en-US" smtClean="0"/>
              <a:t>25</a:t>
            </a:fld>
            <a:endParaRPr lang="en-US"/>
          </a:p>
        </p:txBody>
      </p:sp>
    </p:spTree>
    <p:extLst>
      <p:ext uri="{BB962C8B-B14F-4D97-AF65-F5344CB8AC3E}">
        <p14:creationId xmlns:p14="http://schemas.microsoft.com/office/powerpoint/2010/main" val="123227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Tai Chi</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p:txBody>
          <a:bodyPr/>
          <a:lstStyle/>
          <a:p>
            <a:pPr marL="285750" indent="-285750">
              <a:buFont typeface="Arial" panose="020B0604020202020204" pitchFamily="34" charset="0"/>
              <a:buChar char="•"/>
            </a:pPr>
            <a:r>
              <a:rPr lang="en-US" dirty="0"/>
              <a:t>Evidence-based and CDC supported falls prevention program</a:t>
            </a:r>
          </a:p>
          <a:p>
            <a:pPr marL="285750" indent="-285750">
              <a:buFont typeface="Arial" panose="020B0604020202020204" pitchFamily="34" charset="0"/>
              <a:buChar char="•"/>
            </a:pPr>
            <a:r>
              <a:rPr lang="en-US" dirty="0"/>
              <a:t>Free virtual Tai Chi class</a:t>
            </a:r>
          </a:p>
          <a:p>
            <a:pPr marL="285750" indent="-285750">
              <a:buFont typeface="Arial" panose="020B0604020202020204" pitchFamily="34" charset="0"/>
              <a:buChar char="•"/>
            </a:pPr>
            <a:r>
              <a:rPr lang="en-US" dirty="0"/>
              <a:t> (Community in-person available for Indianapolis)</a:t>
            </a:r>
          </a:p>
          <a:p>
            <a:pPr marL="285750" indent="-285750">
              <a:buFont typeface="Arial" panose="020B0604020202020204" pitchFamily="34" charset="0"/>
              <a:buChar char="•"/>
            </a:pPr>
            <a:r>
              <a:rPr lang="en-US" dirty="0"/>
              <a:t>Starting Date: January 5 2024, 9:30AM-10:30AM every Friday for 8 weeks</a:t>
            </a:r>
          </a:p>
          <a:p>
            <a:pPr marL="285750" indent="-285750">
              <a:buFont typeface="Arial" panose="020B0604020202020204" pitchFamily="34" charset="0"/>
              <a:buChar char="•"/>
            </a:pPr>
            <a:r>
              <a:rPr lang="en-US" dirty="0"/>
              <a:t>People who are over 60 and want to prevent falls</a:t>
            </a:r>
          </a:p>
          <a:p>
            <a:endParaRPr lang="en-US" dirty="0"/>
          </a:p>
        </p:txBody>
      </p:sp>
      <p:sp>
        <p:nvSpPr>
          <p:cNvPr id="4" name="Content Placeholder 3">
            <a:extLst>
              <a:ext uri="{FF2B5EF4-FFF2-40B4-BE49-F238E27FC236}">
                <a16:creationId xmlns:a16="http://schemas.microsoft.com/office/drawing/2014/main" id="{E83DF12A-6534-C547-8C1A-9A408709811E}"/>
              </a:ext>
            </a:extLst>
          </p:cNvPr>
          <p:cNvSpPr>
            <a:spLocks noGrp="1"/>
          </p:cNvSpPr>
          <p:nvPr>
            <p:ph sz="half" idx="2"/>
          </p:nvPr>
        </p:nvSpPr>
        <p:spPr/>
        <p:txBody>
          <a:bodyPr/>
          <a:lstStyle/>
          <a:p>
            <a:r>
              <a:rPr lang="en-US" dirty="0"/>
              <a:t>What is Tai Chi?</a:t>
            </a:r>
          </a:p>
          <a:p>
            <a:r>
              <a:rPr lang="en-US" b="0" i="0" dirty="0">
                <a:solidFill>
                  <a:srgbClr val="343536"/>
                </a:solidFill>
                <a:effectLst/>
                <a:latin typeface="-apple-system"/>
              </a:rPr>
              <a:t>Tai chi is a gentle, low-impact form of exercise in which you perform a series of motions while focusing on deep, slow breaths. </a:t>
            </a:r>
          </a:p>
          <a:p>
            <a:endParaRPr lang="en-US" dirty="0"/>
          </a:p>
          <a:p>
            <a:r>
              <a:rPr lang="en-US" dirty="0"/>
              <a:t>Benefits?</a:t>
            </a:r>
          </a:p>
          <a:p>
            <a:pPr marL="285750" indent="-285750">
              <a:buFont typeface="Arial" panose="020B0604020202020204" pitchFamily="34" charset="0"/>
              <a:buChar char="•"/>
            </a:pPr>
            <a:r>
              <a:rPr lang="en-US" b="1" i="0" dirty="0">
                <a:effectLst/>
                <a:latin typeface="Roboto Slab" panose="020F0502020204030204" pitchFamily="2" charset="0"/>
              </a:rPr>
              <a:t>Muscle strength</a:t>
            </a:r>
          </a:p>
          <a:p>
            <a:pPr marL="285750" indent="-285750">
              <a:buFont typeface="Arial" panose="020B0604020202020204" pitchFamily="34" charset="0"/>
              <a:buChar char="•"/>
            </a:pPr>
            <a:r>
              <a:rPr lang="en-US" b="1" i="0" dirty="0">
                <a:effectLst/>
                <a:latin typeface="Roboto Slab" panose="020F0502020204030204" pitchFamily="2" charset="0"/>
              </a:rPr>
              <a:t>Flexibility</a:t>
            </a:r>
            <a:endParaRPr lang="en-US" b="1" dirty="0">
              <a:latin typeface="Roboto Slab" panose="020F0502020204030204" pitchFamily="2" charset="0"/>
            </a:endParaRPr>
          </a:p>
          <a:p>
            <a:pPr marL="285750" indent="-285750">
              <a:buFont typeface="Arial" panose="020B0604020202020204" pitchFamily="34" charset="0"/>
              <a:buChar char="•"/>
            </a:pPr>
            <a:r>
              <a:rPr lang="en-US" b="1" i="0" dirty="0">
                <a:effectLst/>
                <a:latin typeface="Roboto Slab" panose="020F0502020204030204" pitchFamily="2" charset="0"/>
              </a:rPr>
              <a:t>Balance</a:t>
            </a:r>
          </a:p>
          <a:p>
            <a:pPr marL="285750" indent="-285750">
              <a:buFont typeface="Arial" panose="020B0604020202020204" pitchFamily="34" charset="0"/>
              <a:buChar char="•"/>
            </a:pPr>
            <a:r>
              <a:rPr lang="en-US" b="1" dirty="0">
                <a:latin typeface="Roboto Slab" panose="020F0502020204030204" pitchFamily="2" charset="0"/>
              </a:rPr>
              <a:t>Cognitive</a:t>
            </a: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26</a:t>
            </a:fld>
            <a:endParaRPr lang="en-US"/>
          </a:p>
        </p:txBody>
      </p:sp>
    </p:spTree>
    <p:extLst>
      <p:ext uri="{BB962C8B-B14F-4D97-AF65-F5344CB8AC3E}">
        <p14:creationId xmlns:p14="http://schemas.microsoft.com/office/powerpoint/2010/main" val="3940006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r>
              <a:rPr lang="en-US" sz="2400" dirty="0"/>
              <a:t>What do we, in Indiana, do well when it comes to the topics from today?</a:t>
            </a:r>
          </a:p>
          <a:p>
            <a:endParaRPr lang="en-US" sz="2400" dirty="0"/>
          </a:p>
          <a:p>
            <a:endParaRPr lang="en-US" sz="2400" dirty="0"/>
          </a:p>
          <a:p>
            <a:r>
              <a:rPr lang="en-US" sz="2400" dirty="0"/>
              <a:t>How can / where can we improve this?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27</a:t>
            </a:fld>
            <a:endParaRPr lang="en-US" dirty="0">
              <a:solidFill>
                <a:schemeClr val="tx1"/>
              </a:solidFill>
            </a:endParaRPr>
          </a:p>
        </p:txBody>
      </p:sp>
    </p:spTree>
    <p:extLst>
      <p:ext uri="{BB962C8B-B14F-4D97-AF65-F5344CB8AC3E}">
        <p14:creationId xmlns:p14="http://schemas.microsoft.com/office/powerpoint/2010/main" val="2219528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 Part II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r>
              <a:rPr lang="en-US" sz="2400" dirty="0"/>
              <a:t>Please comment your email in the chat if you would like to receive access to the IPAC/INVDRS SharePoint folder.</a:t>
            </a:r>
          </a:p>
          <a:p>
            <a:endParaRPr lang="en-US" sz="2400" dirty="0"/>
          </a:p>
          <a:p>
            <a:endParaRPr lang="en-US" sz="2400" dirty="0"/>
          </a:p>
          <a:p>
            <a:r>
              <a:rPr lang="en-US" sz="2400" dirty="0"/>
              <a:t>Sign-ups for 2024 presentations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28</a:t>
            </a:fld>
            <a:endParaRPr lang="en-US" dirty="0">
              <a:solidFill>
                <a:schemeClr val="tx1"/>
              </a:solidFill>
            </a:endParaRPr>
          </a:p>
        </p:txBody>
      </p:sp>
    </p:spTree>
    <p:extLst>
      <p:ext uri="{BB962C8B-B14F-4D97-AF65-F5344CB8AC3E}">
        <p14:creationId xmlns:p14="http://schemas.microsoft.com/office/powerpoint/2010/main" val="138195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a:xfrm>
            <a:off x="436881" y="365126"/>
            <a:ext cx="4717010" cy="756565"/>
          </a:xfrm>
        </p:spPr>
        <p:txBody>
          <a:bodyPr>
            <a:normAutofit fontScale="90000"/>
          </a:bodyPr>
          <a:lstStyle/>
          <a:p>
            <a:r>
              <a:rPr lang="en-US" dirty="0"/>
              <a:t>2024 Meeting Dates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29</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9F3C12D7-0E71-4CD9-9167-F85466D06152}"/>
              </a:ext>
            </a:extLst>
          </p:cNvPr>
          <p:cNvGraphicFramePr>
            <a:graphicFrameLocks noGrp="1"/>
          </p:cNvGraphicFramePr>
          <p:nvPr>
            <p:extLst>
              <p:ext uri="{D42A27DB-BD31-4B8C-83A1-F6EECF244321}">
                <p14:modId xmlns:p14="http://schemas.microsoft.com/office/powerpoint/2010/main" val="2311296095"/>
              </p:ext>
            </p:extLst>
          </p:nvPr>
        </p:nvGraphicFramePr>
        <p:xfrm>
          <a:off x="4156364" y="2020759"/>
          <a:ext cx="4263241" cy="2072640"/>
        </p:xfrm>
        <a:graphic>
          <a:graphicData uri="http://schemas.openxmlformats.org/drawingml/2006/table">
            <a:tbl>
              <a:tblPr bandRow="1">
                <a:tableStyleId>{93296810-A885-4BE3-A3E7-6D5BEEA58F35}</a:tableStyleId>
              </a:tblPr>
              <a:tblGrid>
                <a:gridCol w="4263241">
                  <a:extLst>
                    <a:ext uri="{9D8B030D-6E8A-4147-A177-3AD203B41FA5}">
                      <a16:colId xmlns:a16="http://schemas.microsoft.com/office/drawing/2014/main" val="29248045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noStrike" dirty="0">
                          <a:latin typeface="Raleway" pitchFamily="2" charset="0"/>
                        </a:rPr>
                        <a:t>February 9</a:t>
                      </a:r>
                    </a:p>
                  </a:txBody>
                  <a:tcPr/>
                </a:tc>
                <a:extLst>
                  <a:ext uri="{0D108BD9-81ED-4DB2-BD59-A6C34878D82A}">
                    <a16:rowId xmlns:a16="http://schemas.microsoft.com/office/drawing/2014/main" val="3751873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noStrike" dirty="0">
                          <a:latin typeface="Raleway" pitchFamily="2" charset="0"/>
                        </a:rPr>
                        <a:t>May 10</a:t>
                      </a:r>
                    </a:p>
                  </a:txBody>
                  <a:tcPr/>
                </a:tc>
                <a:extLst>
                  <a:ext uri="{0D108BD9-81ED-4DB2-BD59-A6C34878D82A}">
                    <a16:rowId xmlns:a16="http://schemas.microsoft.com/office/drawing/2014/main" val="10496122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noStrike" dirty="0">
                          <a:latin typeface="Raleway" pitchFamily="2" charset="0"/>
                        </a:rPr>
                        <a:t>August 9</a:t>
                      </a:r>
                    </a:p>
                  </a:txBody>
                  <a:tcPr/>
                </a:tc>
                <a:extLst>
                  <a:ext uri="{0D108BD9-81ED-4DB2-BD59-A6C34878D82A}">
                    <a16:rowId xmlns:a16="http://schemas.microsoft.com/office/drawing/2014/main" val="4211797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November 8</a:t>
                      </a:r>
                    </a:p>
                  </a:txBody>
                  <a:tcPr/>
                </a:tc>
                <a:extLst>
                  <a:ext uri="{0D108BD9-81ED-4DB2-BD59-A6C34878D82A}">
                    <a16:rowId xmlns:a16="http://schemas.microsoft.com/office/drawing/2014/main" val="952883230"/>
                  </a:ext>
                </a:extLst>
              </a:tr>
            </a:tbl>
          </a:graphicData>
        </a:graphic>
      </p:graphicFrame>
    </p:spTree>
    <p:extLst>
      <p:ext uri="{BB962C8B-B14F-4D97-AF65-F5344CB8AC3E}">
        <p14:creationId xmlns:p14="http://schemas.microsoft.com/office/powerpoint/2010/main" val="142052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Round Robin and Introductions (in chat)</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342900" indent="-342900">
              <a:buFont typeface="+mj-lt"/>
              <a:buAutoNum type="arabicPeriod"/>
            </a:pPr>
            <a:r>
              <a:rPr lang="en-US" sz="4000" dirty="0"/>
              <a:t>Name</a:t>
            </a:r>
          </a:p>
          <a:p>
            <a:pPr marL="342900" indent="-342900">
              <a:buFont typeface="+mj-lt"/>
              <a:buAutoNum type="arabicPeriod"/>
            </a:pPr>
            <a:r>
              <a:rPr lang="en-US" sz="4000" dirty="0"/>
              <a:t>Position</a:t>
            </a:r>
          </a:p>
          <a:p>
            <a:pPr marL="342900" indent="-342900">
              <a:buFont typeface="+mj-lt"/>
              <a:buAutoNum type="arabicPeriod"/>
            </a:pPr>
            <a:r>
              <a:rPr lang="en-US" sz="4000" dirty="0"/>
              <a:t>Organization/ Association</a:t>
            </a:r>
          </a:p>
          <a:p>
            <a:pPr marL="342900" indent="-342900">
              <a:buFont typeface="+mj-lt"/>
              <a:buAutoNum type="arabicPeriod"/>
            </a:pPr>
            <a:r>
              <a:rPr lang="en-US" sz="4000" dirty="0"/>
              <a:t>Updates</a:t>
            </a:r>
          </a:p>
          <a:p>
            <a:pPr marL="342900" indent="-342900">
              <a:buFont typeface="+mj-lt"/>
              <a:buAutoNum type="arabicPeriod"/>
            </a:pPr>
            <a:r>
              <a:rPr lang="en-US" sz="4000" dirty="0"/>
              <a:t>Current Projects and Programs</a:t>
            </a:r>
          </a:p>
          <a:p>
            <a:pPr marL="342900" indent="-342900">
              <a:buFont typeface="+mj-lt"/>
              <a:buAutoNum type="arabicPeriod"/>
            </a:pPr>
            <a:r>
              <a:rPr lang="en-US" sz="4000" dirty="0"/>
              <a:t>Upcoming events</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3</a:t>
            </a:fld>
            <a:endParaRPr lang="en-US"/>
          </a:p>
        </p:txBody>
      </p:sp>
    </p:spTree>
    <p:extLst>
      <p:ext uri="{BB962C8B-B14F-4D97-AF65-F5344CB8AC3E}">
        <p14:creationId xmlns:p14="http://schemas.microsoft.com/office/powerpoint/2010/main" val="336181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p:txBody>
          <a:bodyPr/>
          <a:lstStyle/>
          <a:p>
            <a:r>
              <a:rPr lang="en-US" dirty="0"/>
              <a:t>THANKS!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30</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E6FBA00-A736-42D5-B989-DA7DD8F17D1C}"/>
              </a:ext>
            </a:extLst>
          </p:cNvPr>
          <p:cNvGraphicFramePr>
            <a:graphicFrameLocks noGrp="1"/>
          </p:cNvGraphicFramePr>
          <p:nvPr>
            <p:extLst>
              <p:ext uri="{D42A27DB-BD31-4B8C-83A1-F6EECF244321}">
                <p14:modId xmlns:p14="http://schemas.microsoft.com/office/powerpoint/2010/main" val="882437902"/>
              </p:ext>
            </p:extLst>
          </p:nvPr>
        </p:nvGraphicFramePr>
        <p:xfrm>
          <a:off x="1827189" y="1878256"/>
          <a:ext cx="8537622" cy="1468120"/>
        </p:xfrm>
        <a:graphic>
          <a:graphicData uri="http://schemas.openxmlformats.org/drawingml/2006/table">
            <a:tbl>
              <a:tblPr firstRow="1" bandRow="1">
                <a:tableStyleId>{073A0DAA-6AF3-43AB-8588-CEC1D06C72B9}</a:tableStyleId>
              </a:tblPr>
              <a:tblGrid>
                <a:gridCol w="2845874">
                  <a:extLst>
                    <a:ext uri="{9D8B030D-6E8A-4147-A177-3AD203B41FA5}">
                      <a16:colId xmlns:a16="http://schemas.microsoft.com/office/drawing/2014/main" val="811126322"/>
                    </a:ext>
                  </a:extLst>
                </a:gridCol>
                <a:gridCol w="1784765">
                  <a:extLst>
                    <a:ext uri="{9D8B030D-6E8A-4147-A177-3AD203B41FA5}">
                      <a16:colId xmlns:a16="http://schemas.microsoft.com/office/drawing/2014/main" val="42616584"/>
                    </a:ext>
                  </a:extLst>
                </a:gridCol>
                <a:gridCol w="3906983">
                  <a:extLst>
                    <a:ext uri="{9D8B030D-6E8A-4147-A177-3AD203B41FA5}">
                      <a16:colId xmlns:a16="http://schemas.microsoft.com/office/drawing/2014/main" val="3560621555"/>
                    </a:ext>
                  </a:extLst>
                </a:gridCol>
              </a:tblGrid>
              <a:tr h="370840">
                <a:tc>
                  <a:txBody>
                    <a:bodyPr/>
                    <a:lstStyle/>
                    <a:p>
                      <a:r>
                        <a:rPr lang="en-US" dirty="0">
                          <a:latin typeface="Raleway" pitchFamily="2" charset="0"/>
                        </a:rPr>
                        <a:t>Presenter</a:t>
                      </a:r>
                    </a:p>
                  </a:txBody>
                  <a:tcPr/>
                </a:tc>
                <a:tc>
                  <a:txBody>
                    <a:bodyPr/>
                    <a:lstStyle/>
                    <a:p>
                      <a:r>
                        <a:rPr lang="en-US" dirty="0">
                          <a:latin typeface="Raleway" pitchFamily="2" charset="0"/>
                        </a:rPr>
                        <a:t>Phone</a:t>
                      </a:r>
                    </a:p>
                  </a:txBody>
                  <a:tcPr/>
                </a:tc>
                <a:tc>
                  <a:txBody>
                    <a:bodyPr/>
                    <a:lstStyle/>
                    <a:p>
                      <a:r>
                        <a:rPr lang="en-US" dirty="0">
                          <a:latin typeface="Raleway" pitchFamily="2" charset="0"/>
                        </a:rPr>
                        <a:t>Email</a:t>
                      </a:r>
                    </a:p>
                  </a:txBody>
                  <a:tcPr/>
                </a:tc>
                <a:extLst>
                  <a:ext uri="{0D108BD9-81ED-4DB2-BD59-A6C34878D82A}">
                    <a16:rowId xmlns:a16="http://schemas.microsoft.com/office/drawing/2014/main" val="2624507373"/>
                  </a:ext>
                </a:extLst>
              </a:tr>
              <a:tr h="308753">
                <a:tc>
                  <a:txBody>
                    <a:bodyPr/>
                    <a:lstStyle/>
                    <a:p>
                      <a:r>
                        <a:rPr lang="en-US" dirty="0">
                          <a:latin typeface="Raleway" pitchFamily="2" charset="0"/>
                        </a:rPr>
                        <a:t>Morgan Sprecher</a:t>
                      </a:r>
                    </a:p>
                  </a:txBody>
                  <a:tcPr/>
                </a:tc>
                <a:tc>
                  <a:txBody>
                    <a:bodyPr/>
                    <a:lstStyle/>
                    <a:p>
                      <a:r>
                        <a:rPr lang="en-US">
                          <a:latin typeface="Raleway" pitchFamily="2" charset="0"/>
                        </a:rPr>
                        <a:t>317-234-9825</a:t>
                      </a:r>
                      <a:endParaRPr lang="en-US" dirty="0">
                        <a:latin typeface="Raleway" pitchFamily="2" charset="0"/>
                      </a:endParaRPr>
                    </a:p>
                  </a:txBody>
                  <a:tcPr/>
                </a:tc>
                <a:tc>
                  <a:txBody>
                    <a:bodyPr/>
                    <a:lstStyle/>
                    <a:p>
                      <a:r>
                        <a:rPr lang="en-US" dirty="0">
                          <a:latin typeface="Raleway" pitchFamily="2" charset="0"/>
                        </a:rPr>
                        <a:t>msprecher@health.in.gov</a:t>
                      </a:r>
                    </a:p>
                  </a:txBody>
                  <a:tcPr/>
                </a:tc>
                <a:extLst>
                  <a:ext uri="{0D108BD9-81ED-4DB2-BD59-A6C34878D82A}">
                    <a16:rowId xmlns:a16="http://schemas.microsoft.com/office/drawing/2014/main" val="1642239249"/>
                  </a:ext>
                </a:extLst>
              </a:tr>
              <a:tr h="308753">
                <a:tc>
                  <a:txBody>
                    <a:bodyPr/>
                    <a:lstStyle/>
                    <a:p>
                      <a:r>
                        <a:rPr lang="en-US" dirty="0">
                          <a:latin typeface="Raleway" pitchFamily="2" charset="0"/>
                        </a:rPr>
                        <a:t>Maria Cariaso</a:t>
                      </a:r>
                    </a:p>
                  </a:txBody>
                  <a:tcPr/>
                </a:tc>
                <a:tc>
                  <a:txBody>
                    <a:bodyPr/>
                    <a:lstStyle/>
                    <a:p>
                      <a:r>
                        <a:rPr lang="en-US" dirty="0">
                          <a:latin typeface="Raleway" pitchFamily="2" charset="0"/>
                        </a:rPr>
                        <a:t>317-234-4943</a:t>
                      </a:r>
                    </a:p>
                  </a:txBody>
                  <a:tcPr/>
                </a:tc>
                <a:tc>
                  <a:txBody>
                    <a:bodyPr/>
                    <a:lstStyle/>
                    <a:p>
                      <a:r>
                        <a:rPr lang="en-US" dirty="0">
                          <a:latin typeface="Raleway" pitchFamily="2" charset="0"/>
                        </a:rPr>
                        <a:t>mcariaso@health.in.gov</a:t>
                      </a:r>
                    </a:p>
                  </a:txBody>
                  <a:tcPr/>
                </a:tc>
                <a:extLst>
                  <a:ext uri="{0D108BD9-81ED-4DB2-BD59-A6C34878D82A}">
                    <a16:rowId xmlns:a16="http://schemas.microsoft.com/office/drawing/2014/main" val="1518567090"/>
                  </a:ext>
                </a:extLst>
              </a:tr>
              <a:tr h="308753">
                <a:tc>
                  <a:txBody>
                    <a:bodyPr/>
                    <a:lstStyle/>
                    <a:p>
                      <a:r>
                        <a:rPr lang="en-US" dirty="0">
                          <a:latin typeface="Raleway" pitchFamily="2" charset="0"/>
                        </a:rPr>
                        <a:t>Brandon Puszkiewicz</a:t>
                      </a:r>
                    </a:p>
                  </a:txBody>
                  <a:tcPr/>
                </a:tc>
                <a:tc>
                  <a:txBody>
                    <a:bodyPr/>
                    <a:lstStyle/>
                    <a:p>
                      <a:r>
                        <a:rPr lang="en-US" dirty="0">
                          <a:latin typeface="Raleway" pitchFamily="2" charset="0"/>
                        </a:rPr>
                        <a:t>463-271-0262</a:t>
                      </a:r>
                    </a:p>
                  </a:txBody>
                  <a:tcPr/>
                </a:tc>
                <a:tc>
                  <a:txBody>
                    <a:bodyPr/>
                    <a:lstStyle/>
                    <a:p>
                      <a:r>
                        <a:rPr lang="en-US" dirty="0">
                          <a:latin typeface="Raleway" pitchFamily="2" charset="0"/>
                        </a:rPr>
                        <a:t>bpuszkiewicz@afsp.org</a:t>
                      </a:r>
                    </a:p>
                  </a:txBody>
                  <a:tcPr/>
                </a:tc>
                <a:extLst>
                  <a:ext uri="{0D108BD9-81ED-4DB2-BD59-A6C34878D82A}">
                    <a16:rowId xmlns:a16="http://schemas.microsoft.com/office/drawing/2014/main" val="1339876837"/>
                  </a:ext>
                </a:extLst>
              </a:tr>
            </a:tbl>
          </a:graphicData>
        </a:graphic>
      </p:graphicFrame>
    </p:spTree>
    <p:extLst>
      <p:ext uri="{BB962C8B-B14F-4D97-AF65-F5344CB8AC3E}">
        <p14:creationId xmlns:p14="http://schemas.microsoft.com/office/powerpoint/2010/main" val="373910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Program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79" y="1472456"/>
            <a:ext cx="11237669" cy="4767705"/>
          </a:xfrm>
        </p:spPr>
        <p:txBody>
          <a:bodyPr>
            <a:normAutofit/>
          </a:bodyPr>
          <a:lstStyle/>
          <a:p>
            <a:pPr marL="687388" lvl="1" indent="-457200"/>
            <a:r>
              <a:rPr lang="en-US" sz="3000" dirty="0"/>
              <a:t>Midwest Injury Prevention Alliance (MIPA) Conference</a:t>
            </a:r>
          </a:p>
          <a:p>
            <a:pPr marL="1087438" lvl="2" indent="-457200"/>
            <a:r>
              <a:rPr lang="en-US" sz="2000" dirty="0"/>
              <a:t>https://www.midwestinjurypreventionalliance.org/2023-conference</a:t>
            </a:r>
          </a:p>
          <a:p>
            <a:pPr lvl="2" indent="0">
              <a:buNone/>
            </a:pPr>
            <a:endParaRPr lang="en-US" sz="2200" dirty="0">
              <a:highlight>
                <a:srgbClr val="00FFFF"/>
              </a:highlight>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4</a:t>
            </a:fld>
            <a:endParaRPr lang="en-US"/>
          </a:p>
        </p:txBody>
      </p:sp>
      <p:pic>
        <p:nvPicPr>
          <p:cNvPr id="9" name="Picture 8">
            <a:extLst>
              <a:ext uri="{FF2B5EF4-FFF2-40B4-BE49-F238E27FC236}">
                <a16:creationId xmlns:a16="http://schemas.microsoft.com/office/drawing/2014/main" id="{E73BB2AB-7C86-EF47-CD23-8EC08A6BF364}"/>
              </a:ext>
            </a:extLst>
          </p:cNvPr>
          <p:cNvPicPr>
            <a:picLocks noChangeAspect="1"/>
          </p:cNvPicPr>
          <p:nvPr/>
        </p:nvPicPr>
        <p:blipFill>
          <a:blip r:embed="rId3"/>
          <a:stretch>
            <a:fillRect/>
          </a:stretch>
        </p:blipFill>
        <p:spPr>
          <a:xfrm>
            <a:off x="3019645" y="2272995"/>
            <a:ext cx="5450737" cy="3948565"/>
          </a:xfrm>
          <a:prstGeom prst="rect">
            <a:avLst/>
          </a:prstGeom>
        </p:spPr>
      </p:pic>
    </p:spTree>
    <p:extLst>
      <p:ext uri="{BB962C8B-B14F-4D97-AF65-F5344CB8AC3E}">
        <p14:creationId xmlns:p14="http://schemas.microsoft.com/office/powerpoint/2010/main" val="59496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Program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79" y="1472456"/>
            <a:ext cx="11237669" cy="4767705"/>
          </a:xfrm>
        </p:spPr>
        <p:txBody>
          <a:bodyPr>
            <a:normAutofit/>
          </a:bodyPr>
          <a:lstStyle/>
          <a:p>
            <a:pPr marL="687388" lvl="1" indent="-457200"/>
            <a:r>
              <a:rPr lang="en-US" sz="3000" dirty="0"/>
              <a:t>Injury Prevention Epidemiologist</a:t>
            </a:r>
          </a:p>
          <a:p>
            <a:pPr marL="1087438" lvl="2" indent="-457200"/>
            <a:r>
              <a:rPr lang="en-US" sz="2800" dirty="0"/>
              <a:t>Annika Barce</a:t>
            </a:r>
          </a:p>
          <a:p>
            <a:pPr lvl="2" indent="0">
              <a:buNone/>
            </a:pPr>
            <a:endParaRPr lang="en-US" sz="2200" dirty="0">
              <a:highlight>
                <a:srgbClr val="00FFFF"/>
              </a:highlight>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5</a:t>
            </a:fld>
            <a:endParaRPr lang="en-US"/>
          </a:p>
        </p:txBody>
      </p:sp>
    </p:spTree>
    <p:extLst>
      <p:ext uri="{BB962C8B-B14F-4D97-AF65-F5344CB8AC3E}">
        <p14:creationId xmlns:p14="http://schemas.microsoft.com/office/powerpoint/2010/main" val="391130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438912" y="1472183"/>
            <a:ext cx="5181600" cy="4556181"/>
          </a:xfrm>
        </p:spPr>
        <p:txBody>
          <a:bodyPr>
            <a:normAutofit/>
          </a:bodyPr>
          <a:lstStyle/>
          <a:p>
            <a:r>
              <a:rPr lang="en-US" sz="2400" b="1" dirty="0"/>
              <a:t>November</a:t>
            </a:r>
          </a:p>
          <a:p>
            <a:pPr marL="342900" indent="-342900">
              <a:buFont typeface="Arial" panose="020B0604020202020204" pitchFamily="34" charset="0"/>
              <a:buChar char="•"/>
            </a:pPr>
            <a:r>
              <a:rPr lang="en-US" dirty="0"/>
              <a:t>17</a:t>
            </a:r>
            <a:r>
              <a:rPr lang="en-US" baseline="30000" dirty="0"/>
              <a:t>th</a:t>
            </a:r>
            <a:r>
              <a:rPr lang="en-US" dirty="0"/>
              <a:t>: World Day of Remembrance of Road Traffic Victims</a:t>
            </a:r>
          </a:p>
          <a:p>
            <a:pPr marL="342900" indent="-342900">
              <a:buFont typeface="Arial" panose="020B0604020202020204" pitchFamily="34" charset="0"/>
              <a:buChar char="•"/>
            </a:pPr>
            <a:r>
              <a:rPr lang="en-US" dirty="0"/>
              <a:t>18</a:t>
            </a:r>
            <a:r>
              <a:rPr lang="en-US" baseline="30000" dirty="0"/>
              <a:t>th</a:t>
            </a:r>
            <a:r>
              <a:rPr lang="en-US" dirty="0"/>
              <a:t>: International Survivor of Suicide Loss Day</a:t>
            </a:r>
          </a:p>
          <a:p>
            <a:endParaRPr lang="en-US" sz="2000" dirty="0"/>
          </a:p>
          <a:p>
            <a:r>
              <a:rPr lang="en-US" sz="2400" b="1" dirty="0"/>
              <a:t>December</a:t>
            </a:r>
          </a:p>
          <a:p>
            <a:pPr marL="342900" indent="-342900">
              <a:buFont typeface="Arial" panose="020B0604020202020204" pitchFamily="34" charset="0"/>
              <a:buChar char="•"/>
            </a:pPr>
            <a:r>
              <a:rPr lang="en-US" sz="2000" dirty="0"/>
              <a:t>Winter Weather Safety Month</a:t>
            </a:r>
          </a:p>
          <a:p>
            <a:pPr marL="342900" indent="-342900">
              <a:buFont typeface="Arial" panose="020B0604020202020204" pitchFamily="34" charset="0"/>
              <a:buChar char="•"/>
            </a:pPr>
            <a:r>
              <a:rPr lang="en-US" sz="2000" dirty="0"/>
              <a:t>Impaired Driving Awareness Month</a:t>
            </a:r>
          </a:p>
          <a:p>
            <a:pPr marL="573088" lvl="1" indent="-342900"/>
            <a:r>
              <a:rPr lang="en-US" dirty="0"/>
              <a:t>4</a:t>
            </a:r>
            <a:r>
              <a:rPr lang="en-US" baseline="30000" dirty="0"/>
              <a:t>th</a:t>
            </a:r>
            <a:r>
              <a:rPr lang="en-US" dirty="0"/>
              <a:t> – 9</a:t>
            </a:r>
            <a:r>
              <a:rPr lang="en-US" baseline="30000" dirty="0"/>
              <a:t>th</a:t>
            </a:r>
            <a:r>
              <a:rPr lang="en-US" dirty="0"/>
              <a:t> Older Driver Safety Awareness Week</a:t>
            </a:r>
          </a:p>
          <a:p>
            <a:endParaRPr lang="en-US" sz="2400" b="1" dirty="0"/>
          </a:p>
        </p:txBody>
      </p:sp>
      <p:sp>
        <p:nvSpPr>
          <p:cNvPr id="4" name="Content Placeholder 3">
            <a:extLst>
              <a:ext uri="{FF2B5EF4-FFF2-40B4-BE49-F238E27FC236}">
                <a16:creationId xmlns:a16="http://schemas.microsoft.com/office/drawing/2014/main" id="{E83DF12A-6534-C547-8C1A-9A408709811E}"/>
              </a:ext>
            </a:extLst>
          </p:cNvPr>
          <p:cNvSpPr>
            <a:spLocks noGrp="1"/>
          </p:cNvSpPr>
          <p:nvPr>
            <p:ph sz="half" idx="2"/>
          </p:nvPr>
        </p:nvSpPr>
        <p:spPr>
          <a:xfrm>
            <a:off x="6172200" y="1472184"/>
            <a:ext cx="5656182" cy="4556181"/>
          </a:xfrm>
        </p:spPr>
        <p:txBody>
          <a:bodyPr>
            <a:normAutofit/>
          </a:bodyPr>
          <a:lstStyle/>
          <a:p>
            <a:r>
              <a:rPr lang="en-US" sz="2400" b="1" dirty="0"/>
              <a:t>January</a:t>
            </a:r>
          </a:p>
          <a:p>
            <a:pPr marL="342900" indent="-342900">
              <a:buFont typeface="Arial" panose="020B0604020202020204" pitchFamily="34" charset="0"/>
              <a:buChar char="•"/>
            </a:pPr>
            <a:r>
              <a:rPr lang="en-US" sz="2000" dirty="0"/>
              <a:t>National Stalking Awareness Month</a:t>
            </a:r>
          </a:p>
          <a:p>
            <a:pPr marL="342900" indent="-342900">
              <a:buFont typeface="Arial" panose="020B0604020202020204" pitchFamily="34" charset="0"/>
              <a:buChar char="•"/>
            </a:pPr>
            <a:r>
              <a:rPr lang="en-US" sz="2000" dirty="0"/>
              <a:t>National Winter Sports TBI Awareness Month</a:t>
            </a:r>
          </a:p>
          <a:p>
            <a:pPr marL="573088" lvl="1" indent="-342900"/>
            <a:r>
              <a:rPr lang="en-US" dirty="0"/>
              <a:t>11</a:t>
            </a:r>
            <a:r>
              <a:rPr lang="en-US" baseline="30000" dirty="0"/>
              <a:t>th</a:t>
            </a:r>
            <a:r>
              <a:rPr lang="en-US" dirty="0"/>
              <a:t>: National Human Trafficking Awareness Day</a:t>
            </a:r>
          </a:p>
          <a:p>
            <a:pPr marL="573088" lvl="1" indent="-342900"/>
            <a:r>
              <a:rPr lang="en-US" dirty="0"/>
              <a:t>22</a:t>
            </a:r>
            <a:r>
              <a:rPr lang="en-US" baseline="30000" dirty="0"/>
              <a:t>nd</a:t>
            </a:r>
            <a:r>
              <a:rPr lang="en-US" dirty="0"/>
              <a:t> – 27</a:t>
            </a:r>
            <a:r>
              <a:rPr lang="en-US" baseline="30000" dirty="0"/>
              <a:t>th</a:t>
            </a:r>
            <a:r>
              <a:rPr lang="en-US" dirty="0"/>
              <a:t>: National Passenger Safety Week</a:t>
            </a:r>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6</a:t>
            </a:fld>
            <a:endParaRPr lang="en-US"/>
          </a:p>
        </p:txBody>
      </p:sp>
    </p:spTree>
    <p:extLst>
      <p:ext uri="{BB962C8B-B14F-4D97-AF65-F5344CB8AC3E}">
        <p14:creationId xmlns:p14="http://schemas.microsoft.com/office/powerpoint/2010/main" val="268051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613580"/>
            <a:ext cx="5854248" cy="1106970"/>
          </a:xfrm>
        </p:spPr>
        <p:txBody>
          <a:bodyPr/>
          <a:lstStyle/>
          <a:p>
            <a:r>
              <a:rPr lang="en-US" dirty="0"/>
              <a:t>Brandon Puszkiewicz</a:t>
            </a:r>
          </a:p>
          <a:p>
            <a:r>
              <a:rPr lang="en-US" sz="2000" dirty="0"/>
              <a:t>Indiana Programs Manager for the American Foundation for Suicide Prevention (AFSP)</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286422" y="2339471"/>
            <a:ext cx="6141961" cy="1089529"/>
          </a:xfrm>
        </p:spPr>
        <p:txBody>
          <a:bodyPr/>
          <a:lstStyle/>
          <a:p>
            <a:r>
              <a:rPr lang="en-US" dirty="0"/>
              <a:t>Survivors of suicide loss day</a:t>
            </a:r>
          </a:p>
        </p:txBody>
      </p:sp>
    </p:spTree>
    <p:extLst>
      <p:ext uri="{BB962C8B-B14F-4D97-AF65-F5344CB8AC3E}">
        <p14:creationId xmlns:p14="http://schemas.microsoft.com/office/powerpoint/2010/main" val="230591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29FD-F207-74FA-0777-EB83E130D3E7}"/>
              </a:ext>
            </a:extLst>
          </p:cNvPr>
          <p:cNvSpPr>
            <a:spLocks noGrp="1"/>
          </p:cNvSpPr>
          <p:nvPr>
            <p:ph type="title"/>
          </p:nvPr>
        </p:nvSpPr>
        <p:spPr/>
        <p:txBody>
          <a:bodyPr/>
          <a:lstStyle/>
          <a:p>
            <a:r>
              <a:rPr lang="en-US" dirty="0"/>
              <a:t>Video from AFSP</a:t>
            </a:r>
          </a:p>
        </p:txBody>
      </p:sp>
      <p:sp>
        <p:nvSpPr>
          <p:cNvPr id="3" name="Content Placeholder 2">
            <a:extLst>
              <a:ext uri="{FF2B5EF4-FFF2-40B4-BE49-F238E27FC236}">
                <a16:creationId xmlns:a16="http://schemas.microsoft.com/office/drawing/2014/main" id="{DA29511C-C2A3-0AB0-0C4E-3D54C596CDD0}"/>
              </a:ext>
            </a:extLst>
          </p:cNvPr>
          <p:cNvSpPr>
            <a:spLocks noGrp="1"/>
          </p:cNvSpPr>
          <p:nvPr>
            <p:ph idx="1"/>
          </p:nvPr>
        </p:nvSpPr>
        <p:spPr/>
        <p:txBody>
          <a:bodyPr/>
          <a:lstStyle/>
          <a:p>
            <a:r>
              <a:rPr lang="en-US" dirty="0">
                <a:hlinkClick r:id="rId2"/>
              </a:rPr>
              <a:t>https://www.canva.com/design/DAF0J_aCJJc/8SoHHK9xTdWSlKGkqpCrkQ/watch</a:t>
            </a:r>
            <a:endParaRPr lang="en-US" dirty="0"/>
          </a:p>
          <a:p>
            <a:endParaRPr lang="en-US" dirty="0"/>
          </a:p>
        </p:txBody>
      </p:sp>
      <p:sp>
        <p:nvSpPr>
          <p:cNvPr id="4" name="Slide Number Placeholder 3">
            <a:extLst>
              <a:ext uri="{FF2B5EF4-FFF2-40B4-BE49-F238E27FC236}">
                <a16:creationId xmlns:a16="http://schemas.microsoft.com/office/drawing/2014/main" id="{CE9D0E06-A3E2-83DC-8912-92A58761BF75}"/>
              </a:ext>
            </a:extLst>
          </p:cNvPr>
          <p:cNvSpPr>
            <a:spLocks noGrp="1"/>
          </p:cNvSpPr>
          <p:nvPr>
            <p:ph type="sldNum" sz="quarter" idx="12"/>
          </p:nvPr>
        </p:nvSpPr>
        <p:spPr/>
        <p:txBody>
          <a:bodyPr/>
          <a:lstStyle/>
          <a:p>
            <a:fld id="{2C1798A1-548B-2F4F-A949-0B360C421755}" type="slidenum">
              <a:rPr lang="en-US" smtClean="0"/>
              <a:t>8</a:t>
            </a:fld>
            <a:endParaRPr lang="en-US"/>
          </a:p>
        </p:txBody>
      </p:sp>
    </p:spTree>
    <p:extLst>
      <p:ext uri="{BB962C8B-B14F-4D97-AF65-F5344CB8AC3E}">
        <p14:creationId xmlns:p14="http://schemas.microsoft.com/office/powerpoint/2010/main" val="79503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2166433"/>
            <a:ext cx="6141961" cy="1089529"/>
          </a:xfrm>
        </p:spPr>
        <p:txBody>
          <a:bodyPr/>
          <a:lstStyle/>
          <a:p>
            <a:r>
              <a:rPr lang="en-US" dirty="0"/>
              <a:t>Indiana suicide and overdose report 2022</a:t>
            </a:r>
          </a:p>
        </p:txBody>
      </p:sp>
      <p:sp>
        <p:nvSpPr>
          <p:cNvPr id="3" name="Text Placeholder 5">
            <a:extLst>
              <a:ext uri="{FF2B5EF4-FFF2-40B4-BE49-F238E27FC236}">
                <a16:creationId xmlns:a16="http://schemas.microsoft.com/office/drawing/2014/main" id="{693E3C10-3FDE-57D4-7581-B9F7CE8C32C9}"/>
              </a:ext>
            </a:extLst>
          </p:cNvPr>
          <p:cNvSpPr>
            <a:spLocks noGrp="1"/>
          </p:cNvSpPr>
          <p:nvPr>
            <p:ph type="body" sz="quarter" idx="10"/>
          </p:nvPr>
        </p:nvSpPr>
        <p:spPr>
          <a:xfrm>
            <a:off x="5430279" y="4613580"/>
            <a:ext cx="5854248" cy="1106970"/>
          </a:xfrm>
        </p:spPr>
        <p:txBody>
          <a:bodyPr/>
          <a:lstStyle/>
          <a:p>
            <a:r>
              <a:rPr lang="en-US" dirty="0"/>
              <a:t>Morgan Sprecher, MPH</a:t>
            </a:r>
          </a:p>
          <a:p>
            <a:r>
              <a:rPr lang="en-US" sz="2000" dirty="0"/>
              <a:t>Indiana Violent Death Reporting System (INVDRS) Epidemiologist</a:t>
            </a:r>
          </a:p>
        </p:txBody>
      </p:sp>
    </p:spTree>
    <p:extLst>
      <p:ext uri="{BB962C8B-B14F-4D97-AF65-F5344CB8AC3E}">
        <p14:creationId xmlns:p14="http://schemas.microsoft.com/office/powerpoint/2010/main" val="2937747308"/>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FDC94E7C-17D2-40C2-A065-3E73D93FF96A}" vid="{9B010493-CB13-4F25-9398-F945487BCB6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1" id="{1E9FE7A0-6DC4-4B55-A3B3-CC9B5A5379ED}" vid="{BA0F4110-4EF9-48CC-BF94-C783594747A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6DD013-A7CB-47C1-9EE3-0C79690DF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PowerPoint2020</Template>
  <TotalTime>15988</TotalTime>
  <Words>1649</Words>
  <Application>Microsoft Office PowerPoint</Application>
  <PresentationFormat>Widescreen</PresentationFormat>
  <Paragraphs>251</Paragraphs>
  <Slides>30</Slides>
  <Notes>17</Notes>
  <HiddenSlides>0</HiddenSlides>
  <MMClips>1</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30</vt:i4>
      </vt:variant>
    </vt:vector>
  </HeadingPairs>
  <TitlesOfParts>
    <vt:vector size="54" baseType="lpstr">
      <vt:lpstr>-apple-system</vt:lpstr>
      <vt:lpstr>Arial</vt:lpstr>
      <vt:lpstr>Calibri</vt:lpstr>
      <vt:lpstr>Calibri Light</vt:lpstr>
      <vt:lpstr>Courier New</vt:lpstr>
      <vt:lpstr>Myriad Web Pro</vt:lpstr>
      <vt:lpstr>News Gothic MT</vt:lpstr>
      <vt:lpstr>Open Sans</vt:lpstr>
      <vt:lpstr>Raleway</vt:lpstr>
      <vt:lpstr>Raleway Light</vt:lpstr>
      <vt:lpstr>Raleway SemiBold</vt:lpstr>
      <vt:lpstr>Roboto Slab</vt:lpstr>
      <vt:lpstr>Segoe UI</vt:lpstr>
      <vt:lpstr>Symbol</vt:lpstr>
      <vt:lpstr>System Font Regular</vt:lpstr>
      <vt:lpstr>TiemposHeadline-Semibold</vt:lpstr>
      <vt:lpstr>Wingdings</vt:lpstr>
      <vt:lpstr>Office Theme</vt:lpstr>
      <vt:lpstr>NCEH_ATSDR_combined</vt:lpstr>
      <vt:lpstr>1_Office Theme</vt:lpstr>
      <vt:lpstr>Custom Design</vt:lpstr>
      <vt:lpstr>1_Custom Design</vt:lpstr>
      <vt:lpstr>3_Office Theme</vt:lpstr>
      <vt:lpstr>2_Office Theme</vt:lpstr>
      <vt:lpstr>Injury prevention advisory council (IPAC) &amp; Indiana violent death reporting system (INVDRS) Meeting</vt:lpstr>
      <vt:lpstr>PowerPoint Presentation</vt:lpstr>
      <vt:lpstr>Round Robin and Introductions (in chat)</vt:lpstr>
      <vt:lpstr>Program Updates</vt:lpstr>
      <vt:lpstr>Program Updates</vt:lpstr>
      <vt:lpstr>Upcoming Events</vt:lpstr>
      <vt:lpstr>Survivors of suicide loss day</vt:lpstr>
      <vt:lpstr>Video from AFSP</vt:lpstr>
      <vt:lpstr>Indiana suicide and overdose report 2022</vt:lpstr>
      <vt:lpstr>Senate Bill 84 Refresh</vt:lpstr>
      <vt:lpstr>Fatalities by County of Residence</vt:lpstr>
      <vt:lpstr>Overdose and Suicide Rate Over Time</vt:lpstr>
      <vt:lpstr>Overdose and Suicide Rate by County</vt:lpstr>
      <vt:lpstr>Number of Fatalities by Month</vt:lpstr>
      <vt:lpstr>Overdose Death Demographics</vt:lpstr>
      <vt:lpstr>Suicide Death Demographics</vt:lpstr>
      <vt:lpstr>Substances Present at Time of Overdose Death</vt:lpstr>
      <vt:lpstr>Method Used in Suicide Death</vt:lpstr>
      <vt:lpstr>Fatalities by Veteran Status</vt:lpstr>
      <vt:lpstr>Older Adult falls</vt:lpstr>
      <vt:lpstr>Older Adult Falls Trends</vt:lpstr>
      <vt:lpstr>Older Adult Falls Facts</vt:lpstr>
      <vt:lpstr>Risk Factors</vt:lpstr>
      <vt:lpstr>Stepping On</vt:lpstr>
      <vt:lpstr>Community Feedback</vt:lpstr>
      <vt:lpstr>Tai Chi</vt:lpstr>
      <vt:lpstr>Discussion </vt:lpstr>
      <vt:lpstr>Discussion – Part II </vt:lpstr>
      <vt:lpstr>2024 Meeting Dates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prevention advisory council (IPAC) &amp; Indiana violent death reporting system (INVDRS) Meeting</dc:title>
  <dc:creator>Sprecher, Morgan</dc:creator>
  <cp:lastModifiedBy>Sprecher, Morgan</cp:lastModifiedBy>
  <cp:revision>282</cp:revision>
  <dcterms:created xsi:type="dcterms:W3CDTF">2020-09-14T15:22:06Z</dcterms:created>
  <dcterms:modified xsi:type="dcterms:W3CDTF">2023-11-17T14:19:55Z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