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ppt/theme/themeOverride1.xml" ContentType="application/vnd.openxmlformats-officedocument.themeOverride+xml"/>
  <Override PartName="/ppt/drawings/drawing1.xml" ContentType="application/vnd.openxmlformats-officedocument.drawingml.chartshapes+xml"/>
  <Override PartName="/ppt/charts/chart2.xml" ContentType="application/vnd.openxmlformats-officedocument.drawingml.chart+xml"/>
  <Override PartName="/ppt/theme/themeOverride2.xml" ContentType="application/vnd.openxmlformats-officedocument.themeOverride+xml"/>
  <Override PartName="/ppt/drawings/drawing2.xml" ContentType="application/vnd.openxmlformats-officedocument.drawingml.chartshapes+xml"/>
  <Override PartName="/ppt/charts/chart3.xml" ContentType="application/vnd.openxmlformats-officedocument.drawingml.chart+xml"/>
  <Override PartName="/ppt/theme/themeOverride3.xml" ContentType="application/vnd.openxmlformats-officedocument.themeOverride+xml"/>
  <Override PartName="/ppt/drawings/drawing3.xml" ContentType="application/vnd.openxmlformats-officedocument.drawingml.chartshapes+xml"/>
  <Override PartName="/ppt/charts/chart4.xml" ContentType="application/vnd.openxmlformats-officedocument.drawingml.chart+xml"/>
  <Override PartName="/ppt/theme/themeOverride4.xml" ContentType="application/vnd.openxmlformats-officedocument.themeOverride+xml"/>
  <Override PartName="/ppt/drawings/drawing4.xml" ContentType="application/vnd.openxmlformats-officedocument.drawingml.chartshapes+xml"/>
  <Override PartName="/ppt/charts/chart5.xml" ContentType="application/vnd.openxmlformats-officedocument.drawingml.chart+xml"/>
  <Override PartName="/ppt/theme/themeOverride5.xml" ContentType="application/vnd.openxmlformats-officedocument.themeOverride+xml"/>
  <Override PartName="/ppt/drawings/drawing5.xml" ContentType="application/vnd.openxmlformats-officedocument.drawingml.chartshapes+xml"/>
  <Override PartName="/ppt/charts/chart6.xml" ContentType="application/vnd.openxmlformats-officedocument.drawingml.chart+xml"/>
  <Override PartName="/ppt/theme/themeOverride6.xml" ContentType="application/vnd.openxmlformats-officedocument.themeOverride+xml"/>
  <Override PartName="/ppt/drawings/drawing6.xml" ContentType="application/vnd.openxmlformats-officedocument.drawingml.chartshapes+xml"/>
  <Override PartName="/ppt/charts/chart7.xml" ContentType="application/vnd.openxmlformats-officedocument.drawingml.chart+xml"/>
  <Override PartName="/ppt/theme/themeOverride7.xml" ContentType="application/vnd.openxmlformats-officedocument.themeOverride+xml"/>
  <Override PartName="/ppt/drawings/drawing7.xml" ContentType="application/vnd.openxmlformats-officedocument.drawingml.chartshapes+xml"/>
  <Override PartName="/ppt/charts/chart8.xml" ContentType="application/vnd.openxmlformats-officedocument.drawingml.chart+xml"/>
  <Override PartName="/ppt/theme/themeOverride8.xml" ContentType="application/vnd.openxmlformats-officedocument.themeOverride+xml"/>
  <Override PartName="/ppt/drawings/drawing8.xml" ContentType="application/vnd.openxmlformats-officedocument.drawingml.chartshapes+xml"/>
  <Override PartName="/ppt/charts/chart9.xml" ContentType="application/vnd.openxmlformats-officedocument.drawingml.chart+xml"/>
  <Override PartName="/ppt/theme/themeOverride9.xml" ContentType="application/vnd.openxmlformats-officedocument.themeOverride+xml"/>
  <Override PartName="/ppt/drawings/drawing9.xml" ContentType="application/vnd.openxmlformats-officedocument.drawingml.chartshapes+xml"/>
  <Override PartName="/ppt/charts/chart10.xml" ContentType="application/vnd.openxmlformats-officedocument.drawingml.chart+xml"/>
  <Override PartName="/ppt/theme/themeOverride10.xml" ContentType="application/vnd.openxmlformats-officedocument.themeOverride+xml"/>
  <Override PartName="/ppt/drawings/drawing10.xml" ContentType="application/vnd.openxmlformats-officedocument.drawingml.chartshapes+xml"/>
  <Override PartName="/ppt/charts/chart11.xml" ContentType="application/vnd.openxmlformats-officedocument.drawingml.chart+xml"/>
  <Override PartName="/ppt/theme/themeOverride11.xml" ContentType="application/vnd.openxmlformats-officedocument.themeOverride+xml"/>
  <Override PartName="/ppt/drawings/drawing11.xml" ContentType="application/vnd.openxmlformats-officedocument.drawingml.chartshapes+xml"/>
  <Override PartName="/ppt/charts/chart12.xml" ContentType="application/vnd.openxmlformats-officedocument.drawingml.chart+xml"/>
  <Override PartName="/ppt/theme/themeOverride12.xml" ContentType="application/vnd.openxmlformats-officedocument.themeOverride+xml"/>
  <Override PartName="/ppt/drawings/drawing12.xml" ContentType="application/vnd.openxmlformats-officedocument.drawingml.chartshapes+xml"/>
  <Override PartName="/ppt/charts/chart13.xml" ContentType="application/vnd.openxmlformats-officedocument.drawingml.chart+xml"/>
  <Override PartName="/ppt/theme/themeOverride13.xml" ContentType="application/vnd.openxmlformats-officedocument.themeOverride+xml"/>
  <Override PartName="/ppt/drawings/drawing13.xml" ContentType="application/vnd.openxmlformats-officedocument.drawingml.chartshapes+xml"/>
  <Override PartName="/ppt/charts/chart14.xml" ContentType="application/vnd.openxmlformats-officedocument.drawingml.chart+xml"/>
  <Override PartName="/ppt/theme/themeOverride14.xml" ContentType="application/vnd.openxmlformats-officedocument.themeOverride+xml"/>
  <Override PartName="/ppt/drawings/drawing14.xml" ContentType="application/vnd.openxmlformats-officedocument.drawingml.chartshapes+xml"/>
  <Override PartName="/ppt/charts/chart15.xml" ContentType="application/vnd.openxmlformats-officedocument.drawingml.chart+xml"/>
  <Override PartName="/ppt/theme/themeOverride15.xml" ContentType="application/vnd.openxmlformats-officedocument.themeOverride+xml"/>
  <Override PartName="/ppt/drawings/drawing15.xml" ContentType="application/vnd.openxmlformats-officedocument.drawingml.chartshapes+xml"/>
  <Override PartName="/ppt/charts/chart16.xml" ContentType="application/vnd.openxmlformats-officedocument.drawingml.chart+xml"/>
  <Override PartName="/ppt/theme/themeOverride16.xml" ContentType="application/vnd.openxmlformats-officedocument.themeOverride+xml"/>
  <Override PartName="/ppt/drawings/drawing16.xml" ContentType="application/vnd.openxmlformats-officedocument.drawingml.chartshapes+xml"/>
  <Override PartName="/ppt/charts/chart17.xml" ContentType="application/vnd.openxmlformats-officedocument.drawingml.chart+xml"/>
  <Override PartName="/ppt/theme/themeOverride17.xml" ContentType="application/vnd.openxmlformats-officedocument.themeOverride+xml"/>
  <Override PartName="/ppt/drawings/drawing17.xml" ContentType="application/vnd.openxmlformats-officedocument.drawingml.chartshapes+xml"/>
  <Override PartName="/ppt/charts/chart18.xml" ContentType="application/vnd.openxmlformats-officedocument.drawingml.chart+xml"/>
  <Override PartName="/ppt/theme/themeOverride18.xml" ContentType="application/vnd.openxmlformats-officedocument.themeOverride+xml"/>
  <Override PartName="/ppt/drawings/drawing18.xml" ContentType="application/vnd.openxmlformats-officedocument.drawingml.chartshapes+xml"/>
  <Override PartName="/ppt/charts/chart19.xml" ContentType="application/vnd.openxmlformats-officedocument.drawingml.chart+xml"/>
  <Override PartName="/ppt/theme/themeOverride19.xml" ContentType="application/vnd.openxmlformats-officedocument.themeOverride+xml"/>
  <Override PartName="/ppt/drawings/drawing19.xml" ContentType="application/vnd.openxmlformats-officedocument.drawingml.chartshapes+xml"/>
  <Override PartName="/ppt/charts/chart20.xml" ContentType="application/vnd.openxmlformats-officedocument.drawingml.chart+xml"/>
  <Override PartName="/ppt/theme/themeOverride20.xml" ContentType="application/vnd.openxmlformats-officedocument.themeOverride+xml"/>
  <Override PartName="/ppt/drawings/drawing20.xml" ContentType="application/vnd.openxmlformats-officedocument.drawingml.chartshapes+xml"/>
  <Override PartName="/ppt/charts/chart21.xml" ContentType="application/vnd.openxmlformats-officedocument.drawingml.chart+xml"/>
  <Override PartName="/ppt/theme/themeOverride21.xml" ContentType="application/vnd.openxmlformats-officedocument.themeOverride+xml"/>
  <Override PartName="/ppt/drawings/drawing21.xml" ContentType="application/vnd.openxmlformats-officedocument.drawingml.chartshapes+xml"/>
  <Override PartName="/ppt/charts/chart22.xml" ContentType="application/vnd.openxmlformats-officedocument.drawingml.chart+xml"/>
  <Override PartName="/ppt/theme/themeOverride22.xml" ContentType="application/vnd.openxmlformats-officedocument.themeOverride+xml"/>
  <Override PartName="/ppt/drawings/drawing22.xml" ContentType="application/vnd.openxmlformats-officedocument.drawingml.chartshapes+xml"/>
  <Override PartName="/ppt/charts/chart23.xml" ContentType="application/vnd.openxmlformats-officedocument.drawingml.chart+xml"/>
  <Override PartName="/ppt/theme/themeOverride23.xml" ContentType="application/vnd.openxmlformats-officedocument.themeOverride+xml"/>
  <Override PartName="/ppt/drawings/drawing23.xml" ContentType="application/vnd.openxmlformats-officedocument.drawingml.chartshapes+xml"/>
  <Override PartName="/ppt/charts/chart24.xml" ContentType="application/vnd.openxmlformats-officedocument.drawingml.chart+xml"/>
  <Override PartName="/ppt/theme/themeOverride24.xml" ContentType="application/vnd.openxmlformats-officedocument.themeOverride+xml"/>
  <Override PartName="/ppt/drawings/drawing24.xml" ContentType="application/vnd.openxmlformats-officedocument.drawingml.chartshapes+xml"/>
  <Override PartName="/ppt/charts/chart25.xml" ContentType="application/vnd.openxmlformats-officedocument.drawingml.chart+xml"/>
  <Override PartName="/ppt/theme/themeOverride25.xml" ContentType="application/vnd.openxmlformats-officedocument.themeOverride+xml"/>
  <Override PartName="/ppt/drawings/drawing25.xml" ContentType="application/vnd.openxmlformats-officedocument.drawingml.chartshapes+xml"/>
  <Override PartName="/ppt/charts/chart26.xml" ContentType="application/vnd.openxmlformats-officedocument.drawingml.chart+xml"/>
  <Override PartName="/ppt/theme/themeOverride26.xml" ContentType="application/vnd.openxmlformats-officedocument.themeOverride+xml"/>
  <Override PartName="/ppt/drawings/drawing26.xml" ContentType="application/vnd.openxmlformats-officedocument.drawingml.chartshapes+xml"/>
  <Override PartName="/ppt/charts/chart27.xml" ContentType="application/vnd.openxmlformats-officedocument.drawingml.chart+xml"/>
  <Override PartName="/ppt/theme/themeOverride27.xml" ContentType="application/vnd.openxmlformats-officedocument.themeOverride+xml"/>
  <Override PartName="/ppt/drawings/drawing27.xml" ContentType="application/vnd.openxmlformats-officedocument.drawingml.chartshapes+xml"/>
  <Override PartName="/ppt/charts/chart28.xml" ContentType="application/vnd.openxmlformats-officedocument.drawingml.chart+xml"/>
  <Override PartName="/ppt/theme/themeOverride28.xml" ContentType="application/vnd.openxmlformats-officedocument.themeOverride+xml"/>
  <Override PartName="/ppt/drawings/drawing28.xml" ContentType="application/vnd.openxmlformats-officedocument.drawingml.chartshapes+xml"/>
  <Override PartName="/ppt/charts/chart29.xml" ContentType="application/vnd.openxmlformats-officedocument.drawingml.chart+xml"/>
  <Override PartName="/ppt/theme/themeOverride29.xml" ContentType="application/vnd.openxmlformats-officedocument.themeOverride+xml"/>
  <Override PartName="/ppt/drawings/drawing29.xml" ContentType="application/vnd.openxmlformats-officedocument.drawingml.chartshapes+xml"/>
  <Override PartName="/ppt/charts/chart30.xml" ContentType="application/vnd.openxmlformats-officedocument.drawingml.chart+xml"/>
  <Override PartName="/ppt/theme/themeOverride30.xml" ContentType="application/vnd.openxmlformats-officedocument.themeOverride+xml"/>
  <Override PartName="/ppt/drawings/drawing30.xml" ContentType="application/vnd.openxmlformats-officedocument.drawingml.chartshapes+xml"/>
  <Override PartName="/ppt/charts/chart31.xml" ContentType="application/vnd.openxmlformats-officedocument.drawingml.chart+xml"/>
  <Override PartName="/ppt/theme/themeOverride31.xml" ContentType="application/vnd.openxmlformats-officedocument.themeOverride+xml"/>
  <Override PartName="/ppt/drawings/drawing31.xml" ContentType="application/vnd.openxmlformats-officedocument.drawingml.chartshapes+xml"/>
  <Override PartName="/ppt/charts/chart32.xml" ContentType="application/vnd.openxmlformats-officedocument.drawingml.chart+xml"/>
  <Override PartName="/ppt/theme/themeOverride32.xml" ContentType="application/vnd.openxmlformats-officedocument.themeOverride+xml"/>
  <Override PartName="/ppt/drawings/drawing32.xml" ContentType="application/vnd.openxmlformats-officedocument.drawingml.chartshapes+xml"/>
  <Override PartName="/ppt/charts/chart33.xml" ContentType="application/vnd.openxmlformats-officedocument.drawingml.chart+xml"/>
  <Override PartName="/ppt/theme/themeOverride33.xml" ContentType="application/vnd.openxmlformats-officedocument.themeOverride+xml"/>
  <Override PartName="/ppt/drawings/drawing33.xml" ContentType="application/vnd.openxmlformats-officedocument.drawingml.chartshapes+xml"/>
  <Override PartName="/ppt/charts/chart34.xml" ContentType="application/vnd.openxmlformats-officedocument.drawingml.chart+xml"/>
  <Override PartName="/ppt/theme/themeOverride34.xml" ContentType="application/vnd.openxmlformats-officedocument.themeOverride+xml"/>
  <Override PartName="/ppt/drawings/drawing34.xml" ContentType="application/vnd.openxmlformats-officedocument.drawingml.chartshapes+xml"/>
  <Override PartName="/ppt/charts/chart35.xml" ContentType="application/vnd.openxmlformats-officedocument.drawingml.chart+xml"/>
  <Override PartName="/ppt/theme/themeOverride35.xml" ContentType="application/vnd.openxmlformats-officedocument.themeOverride+xml"/>
  <Override PartName="/ppt/drawings/drawing35.xml" ContentType="application/vnd.openxmlformats-officedocument.drawingml.chartshapes+xml"/>
  <Override PartName="/ppt/charts/chart36.xml" ContentType="application/vnd.openxmlformats-officedocument.drawingml.chart+xml"/>
  <Override PartName="/ppt/theme/themeOverride36.xml" ContentType="application/vnd.openxmlformats-officedocument.themeOverride+xml"/>
  <Override PartName="/ppt/drawings/drawing36.xml" ContentType="application/vnd.openxmlformats-officedocument.drawingml.chartshapes+xml"/>
  <Override PartName="/ppt/charts/chart37.xml" ContentType="application/vnd.openxmlformats-officedocument.drawingml.chart+xml"/>
  <Override PartName="/ppt/theme/themeOverride37.xml" ContentType="application/vnd.openxmlformats-officedocument.themeOverride+xml"/>
  <Override PartName="/ppt/drawings/drawing37.xml" ContentType="application/vnd.openxmlformats-officedocument.drawingml.chartshapes+xml"/>
  <Override PartName="/ppt/charts/chart38.xml" ContentType="application/vnd.openxmlformats-officedocument.drawingml.chart+xml"/>
  <Override PartName="/ppt/theme/themeOverride38.xml" ContentType="application/vnd.openxmlformats-officedocument.themeOverride+xml"/>
  <Override PartName="/ppt/drawings/drawing38.xml" ContentType="application/vnd.openxmlformats-officedocument.drawingml.chartshapes+xml"/>
  <Override PartName="/ppt/charts/chart39.xml" ContentType="application/vnd.openxmlformats-officedocument.drawingml.chart+xml"/>
  <Override PartName="/ppt/theme/themeOverride39.xml" ContentType="application/vnd.openxmlformats-officedocument.themeOverride+xml"/>
  <Override PartName="/ppt/drawings/drawing39.xml" ContentType="application/vnd.openxmlformats-officedocument.drawingml.chartshapes+xml"/>
  <Override PartName="/ppt/charts/chart40.xml" ContentType="application/vnd.openxmlformats-officedocument.drawingml.chart+xml"/>
  <Override PartName="/ppt/theme/themeOverride40.xml" ContentType="application/vnd.openxmlformats-officedocument.themeOverride+xml"/>
  <Override PartName="/ppt/drawings/drawing40.xml" ContentType="application/vnd.openxmlformats-officedocument.drawingml.chartshapes+xml"/>
  <Override PartName="/ppt/charts/chart41.xml" ContentType="application/vnd.openxmlformats-officedocument.drawingml.chart+xml"/>
  <Override PartName="/ppt/theme/themeOverride41.xml" ContentType="application/vnd.openxmlformats-officedocument.themeOverride+xml"/>
  <Override PartName="/ppt/drawings/drawing41.xml" ContentType="application/vnd.openxmlformats-officedocument.drawingml.chartshapes+xml"/>
  <Override PartName="/ppt/charts/chart42.xml" ContentType="application/vnd.openxmlformats-officedocument.drawingml.chart+xml"/>
  <Override PartName="/ppt/theme/themeOverride42.xml" ContentType="application/vnd.openxmlformats-officedocument.themeOverride+xml"/>
  <Override PartName="/ppt/drawings/drawing42.xml" ContentType="application/vnd.openxmlformats-officedocument.drawingml.chartshapes+xml"/>
  <Override PartName="/ppt/charts/chart43.xml" ContentType="application/vnd.openxmlformats-officedocument.drawingml.chart+xml"/>
  <Override PartName="/ppt/theme/themeOverride43.xml" ContentType="application/vnd.openxmlformats-officedocument.themeOverride+xml"/>
  <Override PartName="/ppt/drawings/drawing43.xml" ContentType="application/vnd.openxmlformats-officedocument.drawingml.chartshapes+xml"/>
  <Override PartName="/ppt/charts/chart44.xml" ContentType="application/vnd.openxmlformats-officedocument.drawingml.chart+xml"/>
  <Override PartName="/ppt/theme/themeOverride44.xml" ContentType="application/vnd.openxmlformats-officedocument.themeOverride+xml"/>
  <Override PartName="/ppt/drawings/drawing44.xml" ContentType="application/vnd.openxmlformats-officedocument.drawingml.chartshapes+xml"/>
  <Override PartName="/ppt/charts/chart45.xml" ContentType="application/vnd.openxmlformats-officedocument.drawingml.chart+xml"/>
  <Override PartName="/ppt/theme/themeOverride45.xml" ContentType="application/vnd.openxmlformats-officedocument.themeOverride+xml"/>
  <Override PartName="/ppt/drawings/drawing45.xml" ContentType="application/vnd.openxmlformats-officedocument.drawingml.chartshapes+xml"/>
  <Override PartName="/ppt/charts/chart46.xml" ContentType="application/vnd.openxmlformats-officedocument.drawingml.chart+xml"/>
  <Override PartName="/ppt/theme/themeOverride46.xml" ContentType="application/vnd.openxmlformats-officedocument.themeOverride+xml"/>
  <Override PartName="/ppt/drawings/drawing46.xml" ContentType="application/vnd.openxmlformats-officedocument.drawingml.chartshapes+xml"/>
  <Override PartName="/ppt/charts/chart47.xml" ContentType="application/vnd.openxmlformats-officedocument.drawingml.chart+xml"/>
  <Override PartName="/ppt/theme/themeOverride47.xml" ContentType="application/vnd.openxmlformats-officedocument.themeOverride+xml"/>
  <Override PartName="/ppt/drawings/drawing47.xml" ContentType="application/vnd.openxmlformats-officedocument.drawingml.chartshapes+xml"/>
  <Override PartName="/ppt/charts/chart48.xml" ContentType="application/vnd.openxmlformats-officedocument.drawingml.chart+xml"/>
  <Override PartName="/ppt/theme/themeOverride48.xml" ContentType="application/vnd.openxmlformats-officedocument.themeOverride+xml"/>
  <Override PartName="/ppt/drawings/drawing48.xml" ContentType="application/vnd.openxmlformats-officedocument.drawingml.chartshapes+xml"/>
  <Override PartName="/ppt/charts/chart49.xml" ContentType="application/vnd.openxmlformats-officedocument.drawingml.chart+xml"/>
  <Override PartName="/ppt/theme/themeOverride49.xml" ContentType="application/vnd.openxmlformats-officedocument.themeOverride+xml"/>
  <Override PartName="/ppt/drawings/drawing49.xml" ContentType="application/vnd.openxmlformats-officedocument.drawingml.chartshapes+xml"/>
  <Override PartName="/ppt/charts/chart50.xml" ContentType="application/vnd.openxmlformats-officedocument.drawingml.chart+xml"/>
  <Override PartName="/ppt/theme/themeOverride50.xml" ContentType="application/vnd.openxmlformats-officedocument.themeOverride+xml"/>
  <Override PartName="/ppt/drawings/drawing50.xml" ContentType="application/vnd.openxmlformats-officedocument.drawingml.chartshapes+xml"/>
  <Override PartName="/ppt/charts/chart51.xml" ContentType="application/vnd.openxmlformats-officedocument.drawingml.chart+xml"/>
  <Override PartName="/ppt/theme/themeOverride51.xml" ContentType="application/vnd.openxmlformats-officedocument.themeOverride+xml"/>
  <Override PartName="/ppt/drawings/drawing51.xml" ContentType="application/vnd.openxmlformats-officedocument.drawingml.chartshapes+xml"/>
  <Override PartName="/ppt/charts/chart52.xml" ContentType="application/vnd.openxmlformats-officedocument.drawingml.chart+xml"/>
  <Override PartName="/ppt/theme/themeOverride52.xml" ContentType="application/vnd.openxmlformats-officedocument.themeOverride+xml"/>
  <Override PartName="/ppt/drawings/drawing52.xml" ContentType="application/vnd.openxmlformats-officedocument.drawingml.chartshapes+xml"/>
  <Override PartName="/ppt/charts/chart53.xml" ContentType="application/vnd.openxmlformats-officedocument.drawingml.chart+xml"/>
  <Override PartName="/ppt/theme/themeOverride53.xml" ContentType="application/vnd.openxmlformats-officedocument.themeOverride+xml"/>
  <Override PartName="/ppt/drawings/drawing53.xml" ContentType="application/vnd.openxmlformats-officedocument.drawingml.chartshapes+xml"/>
  <Override PartName="/ppt/charts/chart54.xml" ContentType="application/vnd.openxmlformats-officedocument.drawingml.chart+xml"/>
  <Override PartName="/ppt/theme/themeOverride54.xml" ContentType="application/vnd.openxmlformats-officedocument.themeOverride+xml"/>
  <Override PartName="/ppt/drawings/drawing54.xml" ContentType="application/vnd.openxmlformats-officedocument.drawingml.chartshapes+xml"/>
  <Override PartName="/ppt/charts/chart55.xml" ContentType="application/vnd.openxmlformats-officedocument.drawingml.chart+xml"/>
  <Override PartName="/ppt/theme/themeOverride55.xml" ContentType="application/vnd.openxmlformats-officedocument.themeOverride+xml"/>
  <Override PartName="/ppt/drawings/drawing55.xml" ContentType="application/vnd.openxmlformats-officedocument.drawingml.chartshapes+xml"/>
  <Override PartName="/ppt/charts/chart56.xml" ContentType="application/vnd.openxmlformats-officedocument.drawingml.chart+xml"/>
  <Override PartName="/ppt/theme/themeOverride56.xml" ContentType="application/vnd.openxmlformats-officedocument.themeOverride+xml"/>
  <Override PartName="/ppt/drawings/drawing56.xml" ContentType="application/vnd.openxmlformats-officedocument.drawingml.chartshapes+xml"/>
  <Override PartName="/ppt/charts/chart57.xml" ContentType="application/vnd.openxmlformats-officedocument.drawingml.chart+xml"/>
  <Override PartName="/ppt/theme/themeOverride57.xml" ContentType="application/vnd.openxmlformats-officedocument.themeOverride+xml"/>
  <Override PartName="/ppt/drawings/drawing57.xml" ContentType="application/vnd.openxmlformats-officedocument.drawingml.chartshapes+xml"/>
  <Override PartName="/ppt/charts/chart58.xml" ContentType="application/vnd.openxmlformats-officedocument.drawingml.chart+xml"/>
  <Override PartName="/ppt/theme/themeOverride58.xml" ContentType="application/vnd.openxmlformats-officedocument.themeOverride+xml"/>
  <Override PartName="/ppt/drawings/drawing58.xml" ContentType="application/vnd.openxmlformats-officedocument.drawingml.chartshapes+xml"/>
  <Override PartName="/ppt/charts/chart59.xml" ContentType="application/vnd.openxmlformats-officedocument.drawingml.chart+xml"/>
  <Override PartName="/ppt/theme/themeOverride59.xml" ContentType="application/vnd.openxmlformats-officedocument.themeOverride+xml"/>
  <Override PartName="/ppt/drawings/drawing59.xml" ContentType="application/vnd.openxmlformats-officedocument.drawingml.chartshapes+xml"/>
  <Override PartName="/ppt/charts/chart60.xml" ContentType="application/vnd.openxmlformats-officedocument.drawingml.chart+xml"/>
  <Override PartName="/ppt/theme/themeOverride60.xml" ContentType="application/vnd.openxmlformats-officedocument.themeOverride+xml"/>
  <Override PartName="/ppt/drawings/drawing60.xml" ContentType="application/vnd.openxmlformats-officedocument.drawingml.chartshapes+xml"/>
  <Override PartName="/ppt/charts/chart61.xml" ContentType="application/vnd.openxmlformats-officedocument.drawingml.chart+xml"/>
  <Override PartName="/ppt/theme/themeOverride61.xml" ContentType="application/vnd.openxmlformats-officedocument.themeOverride+xml"/>
  <Override PartName="/ppt/drawings/drawing61.xml" ContentType="application/vnd.openxmlformats-officedocument.drawingml.chartshapes+xml"/>
  <Override PartName="/ppt/charts/chart62.xml" ContentType="application/vnd.openxmlformats-officedocument.drawingml.chart+xml"/>
  <Override PartName="/ppt/theme/themeOverride62.xml" ContentType="application/vnd.openxmlformats-officedocument.themeOverride+xml"/>
  <Override PartName="/ppt/drawings/drawing62.xml" ContentType="application/vnd.openxmlformats-officedocument.drawingml.chartshapes+xml"/>
  <Override PartName="/ppt/charts/chart63.xml" ContentType="application/vnd.openxmlformats-officedocument.drawingml.chart+xml"/>
  <Override PartName="/ppt/theme/themeOverride63.xml" ContentType="application/vnd.openxmlformats-officedocument.themeOverride+xml"/>
  <Override PartName="/ppt/drawings/drawing63.xml" ContentType="application/vnd.openxmlformats-officedocument.drawingml.chartshapes+xml"/>
  <Override PartName="/ppt/charts/chart64.xml" ContentType="application/vnd.openxmlformats-officedocument.drawingml.chart+xml"/>
  <Override PartName="/ppt/theme/themeOverride64.xml" ContentType="application/vnd.openxmlformats-officedocument.themeOverride+xml"/>
  <Override PartName="/ppt/drawings/drawing64.xml" ContentType="application/vnd.openxmlformats-officedocument.drawingml.chartshapes+xml"/>
  <Override PartName="/ppt/charts/chart65.xml" ContentType="application/vnd.openxmlformats-officedocument.drawingml.chart+xml"/>
  <Override PartName="/ppt/theme/themeOverride65.xml" ContentType="application/vnd.openxmlformats-officedocument.themeOverride+xml"/>
  <Override PartName="/ppt/drawings/drawing65.xml" ContentType="application/vnd.openxmlformats-officedocument.drawingml.chartshapes+xml"/>
  <Override PartName="/ppt/charts/chart66.xml" ContentType="application/vnd.openxmlformats-officedocument.drawingml.chart+xml"/>
  <Override PartName="/ppt/theme/themeOverride66.xml" ContentType="application/vnd.openxmlformats-officedocument.themeOverride+xml"/>
  <Override PartName="/ppt/drawings/drawing66.xml" ContentType="application/vnd.openxmlformats-officedocument.drawingml.chartshapes+xml"/>
  <Override PartName="/ppt/charts/chart67.xml" ContentType="application/vnd.openxmlformats-officedocument.drawingml.chart+xml"/>
  <Override PartName="/ppt/theme/themeOverride67.xml" ContentType="application/vnd.openxmlformats-officedocument.themeOverride+xml"/>
  <Override PartName="/ppt/drawings/drawing67.xml" ContentType="application/vnd.openxmlformats-officedocument.drawingml.chartshapes+xml"/>
  <Override PartName="/ppt/charts/chart68.xml" ContentType="application/vnd.openxmlformats-officedocument.drawingml.chart+xml"/>
  <Override PartName="/ppt/theme/themeOverride68.xml" ContentType="application/vnd.openxmlformats-officedocument.themeOverride+xml"/>
  <Override PartName="/ppt/drawings/drawing68.xml" ContentType="application/vnd.openxmlformats-officedocument.drawingml.chartshapes+xml"/>
  <Override PartName="/ppt/charts/chart69.xml" ContentType="application/vnd.openxmlformats-officedocument.drawingml.chart+xml"/>
  <Override PartName="/ppt/theme/themeOverride69.xml" ContentType="application/vnd.openxmlformats-officedocument.themeOverride+xml"/>
  <Override PartName="/ppt/drawings/drawing69.xml" ContentType="application/vnd.openxmlformats-officedocument.drawingml.chartshapes+xml"/>
  <Override PartName="/ppt/charts/chart70.xml" ContentType="application/vnd.openxmlformats-officedocument.drawingml.chart+xml"/>
  <Override PartName="/ppt/theme/themeOverride70.xml" ContentType="application/vnd.openxmlformats-officedocument.themeOverride+xml"/>
  <Override PartName="/ppt/drawings/drawing70.xml" ContentType="application/vnd.openxmlformats-officedocument.drawingml.chartshapes+xml"/>
  <Override PartName="/ppt/charts/chart71.xml" ContentType="application/vnd.openxmlformats-officedocument.drawingml.chart+xml"/>
  <Override PartName="/ppt/theme/themeOverride71.xml" ContentType="application/vnd.openxmlformats-officedocument.themeOverride+xml"/>
  <Override PartName="/ppt/drawings/drawing71.xml" ContentType="application/vnd.openxmlformats-officedocument.drawingml.chartshapes+xml"/>
  <Override PartName="/ppt/charts/chart72.xml" ContentType="application/vnd.openxmlformats-officedocument.drawingml.chart+xml"/>
  <Override PartName="/ppt/theme/themeOverride72.xml" ContentType="application/vnd.openxmlformats-officedocument.themeOverride+xml"/>
  <Override PartName="/ppt/drawings/drawing72.xml" ContentType="application/vnd.openxmlformats-officedocument.drawingml.chartshapes+xml"/>
  <Override PartName="/ppt/charts/chart73.xml" ContentType="application/vnd.openxmlformats-officedocument.drawingml.chart+xml"/>
  <Override PartName="/ppt/theme/themeOverride73.xml" ContentType="application/vnd.openxmlformats-officedocument.themeOverride+xml"/>
  <Override PartName="/ppt/drawings/drawing73.xml" ContentType="application/vnd.openxmlformats-officedocument.drawingml.chartshapes+xml"/>
  <Override PartName="/ppt/charts/chart74.xml" ContentType="application/vnd.openxmlformats-officedocument.drawingml.chart+xml"/>
  <Override PartName="/ppt/theme/themeOverride74.xml" ContentType="application/vnd.openxmlformats-officedocument.themeOverride+xml"/>
  <Override PartName="/ppt/drawings/drawing74.xml" ContentType="application/vnd.openxmlformats-officedocument.drawingml.chartshapes+xml"/>
  <Override PartName="/ppt/charts/chart75.xml" ContentType="application/vnd.openxmlformats-officedocument.drawingml.chart+xml"/>
  <Override PartName="/ppt/theme/themeOverride75.xml" ContentType="application/vnd.openxmlformats-officedocument.themeOverride+xml"/>
  <Override PartName="/ppt/drawings/drawing75.xml" ContentType="application/vnd.openxmlformats-officedocument.drawingml.chartshapes+xml"/>
  <Override PartName="/ppt/charts/chart76.xml" ContentType="application/vnd.openxmlformats-officedocument.drawingml.chart+xml"/>
  <Override PartName="/ppt/theme/themeOverride76.xml" ContentType="application/vnd.openxmlformats-officedocument.themeOverride+xml"/>
  <Override PartName="/ppt/drawings/drawing76.xml" ContentType="application/vnd.openxmlformats-officedocument.drawingml.chartshapes+xml"/>
  <Override PartName="/ppt/charts/chart77.xml" ContentType="application/vnd.openxmlformats-officedocument.drawingml.chart+xml"/>
  <Override PartName="/ppt/theme/themeOverride77.xml" ContentType="application/vnd.openxmlformats-officedocument.themeOverride+xml"/>
  <Override PartName="/ppt/drawings/drawing77.xml" ContentType="application/vnd.openxmlformats-officedocument.drawingml.chartshapes+xml"/>
  <Override PartName="/ppt/charts/chart78.xml" ContentType="application/vnd.openxmlformats-officedocument.drawingml.chart+xml"/>
  <Override PartName="/ppt/theme/themeOverride78.xml" ContentType="application/vnd.openxmlformats-officedocument.themeOverride+xml"/>
  <Override PartName="/ppt/drawings/drawing78.xml" ContentType="application/vnd.openxmlformats-officedocument.drawingml.chartshapes+xml"/>
  <Override PartName="/ppt/charts/chart79.xml" ContentType="application/vnd.openxmlformats-officedocument.drawingml.chart+xml"/>
  <Override PartName="/ppt/theme/themeOverride79.xml" ContentType="application/vnd.openxmlformats-officedocument.themeOverride+xml"/>
  <Override PartName="/ppt/drawings/drawing79.xml" ContentType="application/vnd.openxmlformats-officedocument.drawingml.chartshape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 id="271" r:id="rId20"/>
    <p:sldId id="272" r:id="rId21"/>
    <p:sldId id="273" r:id="rId22"/>
    <p:sldId id="274" r:id="rId23"/>
    <p:sldId id="275" r:id="rId24"/>
    <p:sldId id="276" r:id="rId25"/>
    <p:sldId id="277" r:id="rId26"/>
    <p:sldId id="278" r:id="rId27"/>
    <p:sldId id="279" r:id="rId28"/>
    <p:sldId id="280" r:id="rId29"/>
    <p:sldId id="281" r:id="rId30"/>
    <p:sldId id="282" r:id="rId31"/>
    <p:sldId id="283" r:id="rId32"/>
    <p:sldId id="284" r:id="rId33"/>
    <p:sldId id="285" r:id="rId34"/>
    <p:sldId id="286" r:id="rId35"/>
    <p:sldId id="287" r:id="rId36"/>
    <p:sldId id="288" r:id="rId37"/>
    <p:sldId id="289" r:id="rId38"/>
    <p:sldId id="290" r:id="rId39"/>
    <p:sldId id="291" r:id="rId40"/>
    <p:sldId id="292" r:id="rId41"/>
    <p:sldId id="293" r:id="rId42"/>
    <p:sldId id="294" r:id="rId43"/>
    <p:sldId id="295" r:id="rId44"/>
    <p:sldId id="296" r:id="rId45"/>
    <p:sldId id="297" r:id="rId46"/>
    <p:sldId id="298" r:id="rId47"/>
    <p:sldId id="299" r:id="rId48"/>
    <p:sldId id="300" r:id="rId49"/>
    <p:sldId id="301" r:id="rId50"/>
    <p:sldId id="302" r:id="rId51"/>
    <p:sldId id="303" r:id="rId52"/>
    <p:sldId id="304" r:id="rId53"/>
    <p:sldId id="305" r:id="rId54"/>
    <p:sldId id="306" r:id="rId55"/>
    <p:sldId id="307" r:id="rId56"/>
    <p:sldId id="308" r:id="rId57"/>
    <p:sldId id="309" r:id="rId58"/>
    <p:sldId id="310" r:id="rId59"/>
    <p:sldId id="311" r:id="rId60"/>
    <p:sldId id="312" r:id="rId61"/>
    <p:sldId id="313" r:id="rId62"/>
    <p:sldId id="314" r:id="rId63"/>
    <p:sldId id="315" r:id="rId64"/>
    <p:sldId id="316" r:id="rId65"/>
    <p:sldId id="317" r:id="rId66"/>
    <p:sldId id="318" r:id="rId67"/>
    <p:sldId id="319" r:id="rId68"/>
    <p:sldId id="320" r:id="rId69"/>
    <p:sldId id="321" r:id="rId70"/>
    <p:sldId id="322" r:id="rId71"/>
    <p:sldId id="323" r:id="rId72"/>
    <p:sldId id="324" r:id="rId73"/>
    <p:sldId id="325" r:id="rId74"/>
    <p:sldId id="326" r:id="rId75"/>
    <p:sldId id="327" r:id="rId76"/>
    <p:sldId id="328" r:id="rId77"/>
    <p:sldId id="329" r:id="rId78"/>
    <p:sldId id="330" r:id="rId79"/>
    <p:sldId id="331" r:id="rId80"/>
    <p:sldId id="332" r:id="rId81"/>
    <p:sldId id="333" r:id="rId82"/>
    <p:sldId id="334" r:id="rId8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9" d="100"/>
          <a:sy n="79" d="100"/>
        </p:scale>
        <p:origin x="274" y="6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slide" Target="slides/slide43.xml"/><Relationship Id="rId50" Type="http://schemas.openxmlformats.org/officeDocument/2006/relationships/slide" Target="slides/slide46.xml"/><Relationship Id="rId55" Type="http://schemas.openxmlformats.org/officeDocument/2006/relationships/slide" Target="slides/slide51.xml"/><Relationship Id="rId63" Type="http://schemas.openxmlformats.org/officeDocument/2006/relationships/slide" Target="slides/slide59.xml"/><Relationship Id="rId68" Type="http://schemas.openxmlformats.org/officeDocument/2006/relationships/slide" Target="slides/slide64.xml"/><Relationship Id="rId76" Type="http://schemas.openxmlformats.org/officeDocument/2006/relationships/slide" Target="slides/slide72.xml"/><Relationship Id="rId84" Type="http://schemas.openxmlformats.org/officeDocument/2006/relationships/presProps" Target="presProps.xml"/><Relationship Id="rId7" Type="http://schemas.openxmlformats.org/officeDocument/2006/relationships/slide" Target="slides/slide3.xml"/><Relationship Id="rId71" Type="http://schemas.openxmlformats.org/officeDocument/2006/relationships/slide" Target="slides/slide67.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slide" Target="slides/slide49.xml"/><Relationship Id="rId58" Type="http://schemas.openxmlformats.org/officeDocument/2006/relationships/slide" Target="slides/slide54.xml"/><Relationship Id="rId66" Type="http://schemas.openxmlformats.org/officeDocument/2006/relationships/slide" Target="slides/slide62.xml"/><Relationship Id="rId74" Type="http://schemas.openxmlformats.org/officeDocument/2006/relationships/slide" Target="slides/slide70.xml"/><Relationship Id="rId79" Type="http://schemas.openxmlformats.org/officeDocument/2006/relationships/slide" Target="slides/slide75.xml"/><Relationship Id="rId87" Type="http://schemas.openxmlformats.org/officeDocument/2006/relationships/tableStyles" Target="tableStyles.xml"/><Relationship Id="rId5" Type="http://schemas.openxmlformats.org/officeDocument/2006/relationships/slide" Target="slides/slide1.xml"/><Relationship Id="rId61" Type="http://schemas.openxmlformats.org/officeDocument/2006/relationships/slide" Target="slides/slide57.xml"/><Relationship Id="rId82" Type="http://schemas.openxmlformats.org/officeDocument/2006/relationships/slide" Target="slides/slide78.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56" Type="http://schemas.openxmlformats.org/officeDocument/2006/relationships/slide" Target="slides/slide52.xml"/><Relationship Id="rId64" Type="http://schemas.openxmlformats.org/officeDocument/2006/relationships/slide" Target="slides/slide60.xml"/><Relationship Id="rId69" Type="http://schemas.openxmlformats.org/officeDocument/2006/relationships/slide" Target="slides/slide65.xml"/><Relationship Id="rId77" Type="http://schemas.openxmlformats.org/officeDocument/2006/relationships/slide" Target="slides/slide73.xml"/><Relationship Id="rId8" Type="http://schemas.openxmlformats.org/officeDocument/2006/relationships/slide" Target="slides/slide4.xml"/><Relationship Id="rId51" Type="http://schemas.openxmlformats.org/officeDocument/2006/relationships/slide" Target="slides/slide47.xml"/><Relationship Id="rId72" Type="http://schemas.openxmlformats.org/officeDocument/2006/relationships/slide" Target="slides/slide68.xml"/><Relationship Id="rId80" Type="http://schemas.openxmlformats.org/officeDocument/2006/relationships/slide" Target="slides/slide76.xml"/><Relationship Id="rId85" Type="http://schemas.openxmlformats.org/officeDocument/2006/relationships/viewProps" Target="viewProps.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59" Type="http://schemas.openxmlformats.org/officeDocument/2006/relationships/slide" Target="slides/slide55.xml"/><Relationship Id="rId67" Type="http://schemas.openxmlformats.org/officeDocument/2006/relationships/slide" Target="slides/slide63.xml"/><Relationship Id="rId20" Type="http://schemas.openxmlformats.org/officeDocument/2006/relationships/slide" Target="slides/slide16.xml"/><Relationship Id="rId41" Type="http://schemas.openxmlformats.org/officeDocument/2006/relationships/slide" Target="slides/slide37.xml"/><Relationship Id="rId54" Type="http://schemas.openxmlformats.org/officeDocument/2006/relationships/slide" Target="slides/slide50.xml"/><Relationship Id="rId62" Type="http://schemas.openxmlformats.org/officeDocument/2006/relationships/slide" Target="slides/slide58.xml"/><Relationship Id="rId70" Type="http://schemas.openxmlformats.org/officeDocument/2006/relationships/slide" Target="slides/slide66.xml"/><Relationship Id="rId75" Type="http://schemas.openxmlformats.org/officeDocument/2006/relationships/slide" Target="slides/slide71.xml"/><Relationship Id="rId83" Type="http://schemas.openxmlformats.org/officeDocument/2006/relationships/slide" Target="slides/slide79.xml"/><Relationship Id="rId1" Type="http://schemas.openxmlformats.org/officeDocument/2006/relationships/customXml" Target="../customXml/item1.xml"/><Relationship Id="rId6" Type="http://schemas.openxmlformats.org/officeDocument/2006/relationships/slide" Target="slides/slide2.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 Id="rId57" Type="http://schemas.openxmlformats.org/officeDocument/2006/relationships/slide" Target="slides/slide53.xml"/><Relationship Id="rId10" Type="http://schemas.openxmlformats.org/officeDocument/2006/relationships/slide" Target="slides/slide6.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slide" Target="slides/slide48.xml"/><Relationship Id="rId60" Type="http://schemas.openxmlformats.org/officeDocument/2006/relationships/slide" Target="slides/slide56.xml"/><Relationship Id="rId65" Type="http://schemas.openxmlformats.org/officeDocument/2006/relationships/slide" Target="slides/slide61.xml"/><Relationship Id="rId73" Type="http://schemas.openxmlformats.org/officeDocument/2006/relationships/slide" Target="slides/slide69.xml"/><Relationship Id="rId78" Type="http://schemas.openxmlformats.org/officeDocument/2006/relationships/slide" Target="slides/slide74.xml"/><Relationship Id="rId81" Type="http://schemas.openxmlformats.org/officeDocument/2006/relationships/slide" Target="slides/slide77.xml"/><Relationship Id="rId86" Type="http://schemas.openxmlformats.org/officeDocument/2006/relationships/theme" Target="theme/theme1.xml"/></Relationships>
</file>

<file path=ppt/charts/_rels/chart1.xml.rels><?xml version="1.0" encoding="UTF-8" standalone="yes"?>
<Relationships xmlns="http://schemas.openxmlformats.org/package/2006/relationships"><Relationship Id="rId3" Type="http://schemas.openxmlformats.org/officeDocument/2006/relationships/chartUserShapes" Target="../drawings/drawing1.xml"/><Relationship Id="rId2" Type="http://schemas.openxmlformats.org/officeDocument/2006/relationships/oleObject" Target="file:///\\westat.com\DFS\SURVEYTA\general\2016%20Profiles\Chart\Macro_2016P_charts.xlsm" TargetMode="External"/><Relationship Id="rId1" Type="http://schemas.openxmlformats.org/officeDocument/2006/relationships/themeOverride" Target="../theme/themeOverride1.xml"/></Relationships>
</file>

<file path=ppt/charts/_rels/chart10.xml.rels><?xml version="1.0" encoding="UTF-8" standalone="yes"?>
<Relationships xmlns="http://schemas.openxmlformats.org/package/2006/relationships"><Relationship Id="rId3" Type="http://schemas.openxmlformats.org/officeDocument/2006/relationships/chartUserShapes" Target="../drawings/drawing10.xml"/><Relationship Id="rId2" Type="http://schemas.openxmlformats.org/officeDocument/2006/relationships/oleObject" Target="file:///\\westat.com\DFS\SURVEYTA\general\2016%20Profiles\Chart\Macro_2016P_charts.xlsm" TargetMode="External"/><Relationship Id="rId1" Type="http://schemas.openxmlformats.org/officeDocument/2006/relationships/themeOverride" Target="../theme/themeOverride10.xml"/></Relationships>
</file>

<file path=ppt/charts/_rels/chart11.xml.rels><?xml version="1.0" encoding="UTF-8" standalone="yes"?>
<Relationships xmlns="http://schemas.openxmlformats.org/package/2006/relationships"><Relationship Id="rId3" Type="http://schemas.openxmlformats.org/officeDocument/2006/relationships/chartUserShapes" Target="../drawings/drawing11.xml"/><Relationship Id="rId2" Type="http://schemas.openxmlformats.org/officeDocument/2006/relationships/oleObject" Target="file:///\\westat.com\DFS\SURVEYTA\general\2016%20Profiles\Chart\Macro_2016P_charts.xlsm" TargetMode="External"/><Relationship Id="rId1" Type="http://schemas.openxmlformats.org/officeDocument/2006/relationships/themeOverride" Target="../theme/themeOverride11.xml"/></Relationships>
</file>

<file path=ppt/charts/_rels/chart12.xml.rels><?xml version="1.0" encoding="UTF-8" standalone="yes"?>
<Relationships xmlns="http://schemas.openxmlformats.org/package/2006/relationships"><Relationship Id="rId3" Type="http://schemas.openxmlformats.org/officeDocument/2006/relationships/chartUserShapes" Target="../drawings/drawing12.xml"/><Relationship Id="rId2" Type="http://schemas.openxmlformats.org/officeDocument/2006/relationships/oleObject" Target="file:///\\westat.com\DFS\SURVEYTA\general\2016%20Profiles\Chart\Macro_2016P_charts.xlsm" TargetMode="External"/><Relationship Id="rId1" Type="http://schemas.openxmlformats.org/officeDocument/2006/relationships/themeOverride" Target="../theme/themeOverride12.xml"/></Relationships>
</file>

<file path=ppt/charts/_rels/chart13.xml.rels><?xml version="1.0" encoding="UTF-8" standalone="yes"?>
<Relationships xmlns="http://schemas.openxmlformats.org/package/2006/relationships"><Relationship Id="rId3" Type="http://schemas.openxmlformats.org/officeDocument/2006/relationships/chartUserShapes" Target="../drawings/drawing13.xml"/><Relationship Id="rId2" Type="http://schemas.openxmlformats.org/officeDocument/2006/relationships/oleObject" Target="file:///\\westat.com\DFS\SURVEYTA\general\2016%20Profiles\Chart\Macro_2016P_charts.xlsm" TargetMode="External"/><Relationship Id="rId1" Type="http://schemas.openxmlformats.org/officeDocument/2006/relationships/themeOverride" Target="../theme/themeOverride13.xml"/></Relationships>
</file>

<file path=ppt/charts/_rels/chart14.xml.rels><?xml version="1.0" encoding="UTF-8" standalone="yes"?>
<Relationships xmlns="http://schemas.openxmlformats.org/package/2006/relationships"><Relationship Id="rId3" Type="http://schemas.openxmlformats.org/officeDocument/2006/relationships/chartUserShapes" Target="../drawings/drawing14.xml"/><Relationship Id="rId2" Type="http://schemas.openxmlformats.org/officeDocument/2006/relationships/oleObject" Target="file:///\\westat.com\DFS\SURVEYTA\general\2016%20Profiles\Chart\Macro_2016P_charts.xlsm" TargetMode="External"/><Relationship Id="rId1" Type="http://schemas.openxmlformats.org/officeDocument/2006/relationships/themeOverride" Target="../theme/themeOverride14.xml"/></Relationships>
</file>

<file path=ppt/charts/_rels/chart15.xml.rels><?xml version="1.0" encoding="UTF-8" standalone="yes"?>
<Relationships xmlns="http://schemas.openxmlformats.org/package/2006/relationships"><Relationship Id="rId3" Type="http://schemas.openxmlformats.org/officeDocument/2006/relationships/chartUserShapes" Target="../drawings/drawing15.xml"/><Relationship Id="rId2" Type="http://schemas.openxmlformats.org/officeDocument/2006/relationships/oleObject" Target="file:///\\westat.com\DFS\SURVEYTA\general\2016%20Profiles\Chart\Macro_2016P_charts.xlsm" TargetMode="External"/><Relationship Id="rId1" Type="http://schemas.openxmlformats.org/officeDocument/2006/relationships/themeOverride" Target="../theme/themeOverride15.xml"/></Relationships>
</file>

<file path=ppt/charts/_rels/chart16.xml.rels><?xml version="1.0" encoding="UTF-8" standalone="yes"?>
<Relationships xmlns="http://schemas.openxmlformats.org/package/2006/relationships"><Relationship Id="rId3" Type="http://schemas.openxmlformats.org/officeDocument/2006/relationships/chartUserShapes" Target="../drawings/drawing16.xml"/><Relationship Id="rId2" Type="http://schemas.openxmlformats.org/officeDocument/2006/relationships/oleObject" Target="file:///\\westat.com\DFS\SURVEYTA\general\2016%20Profiles\Chart\Macro_2016P_charts.xlsm" TargetMode="External"/><Relationship Id="rId1" Type="http://schemas.openxmlformats.org/officeDocument/2006/relationships/themeOverride" Target="../theme/themeOverride16.xml"/></Relationships>
</file>

<file path=ppt/charts/_rels/chart17.xml.rels><?xml version="1.0" encoding="UTF-8" standalone="yes"?>
<Relationships xmlns="http://schemas.openxmlformats.org/package/2006/relationships"><Relationship Id="rId3" Type="http://schemas.openxmlformats.org/officeDocument/2006/relationships/chartUserShapes" Target="../drawings/drawing17.xml"/><Relationship Id="rId2" Type="http://schemas.openxmlformats.org/officeDocument/2006/relationships/oleObject" Target="file:///\\westat.com\DFS\SURVEYTA\general\2016%20Profiles\Chart\Macro_2016P_charts.xlsm" TargetMode="External"/><Relationship Id="rId1" Type="http://schemas.openxmlformats.org/officeDocument/2006/relationships/themeOverride" Target="../theme/themeOverride17.xml"/></Relationships>
</file>

<file path=ppt/charts/_rels/chart18.xml.rels><?xml version="1.0" encoding="UTF-8" standalone="yes"?>
<Relationships xmlns="http://schemas.openxmlformats.org/package/2006/relationships"><Relationship Id="rId3" Type="http://schemas.openxmlformats.org/officeDocument/2006/relationships/chartUserShapes" Target="../drawings/drawing18.xml"/><Relationship Id="rId2" Type="http://schemas.openxmlformats.org/officeDocument/2006/relationships/oleObject" Target="file:///\\westat.com\DFS\SURVEYTA\general\2016%20Profiles\Chart\Macro_2016P_charts.xlsm" TargetMode="External"/><Relationship Id="rId1" Type="http://schemas.openxmlformats.org/officeDocument/2006/relationships/themeOverride" Target="../theme/themeOverride18.xml"/></Relationships>
</file>

<file path=ppt/charts/_rels/chart19.xml.rels><?xml version="1.0" encoding="UTF-8" standalone="yes"?>
<Relationships xmlns="http://schemas.openxmlformats.org/package/2006/relationships"><Relationship Id="rId3" Type="http://schemas.openxmlformats.org/officeDocument/2006/relationships/chartUserShapes" Target="../drawings/drawing19.xml"/><Relationship Id="rId2" Type="http://schemas.openxmlformats.org/officeDocument/2006/relationships/oleObject" Target="file:///\\westat.com\DFS\SURVEYTA\general\2016%20Profiles\Chart\Macro_2016P_charts.xlsm" TargetMode="External"/><Relationship Id="rId1" Type="http://schemas.openxmlformats.org/officeDocument/2006/relationships/themeOverride" Target="../theme/themeOverride19.xml"/></Relationships>
</file>

<file path=ppt/charts/_rels/chart2.xml.rels><?xml version="1.0" encoding="UTF-8" standalone="yes"?>
<Relationships xmlns="http://schemas.openxmlformats.org/package/2006/relationships"><Relationship Id="rId3" Type="http://schemas.openxmlformats.org/officeDocument/2006/relationships/chartUserShapes" Target="../drawings/drawing2.xml"/><Relationship Id="rId2" Type="http://schemas.openxmlformats.org/officeDocument/2006/relationships/oleObject" Target="file:///\\westat.com\DFS\SURVEYTA\general\2016%20Profiles\Chart\Macro_2016P_charts.xlsm" TargetMode="External"/><Relationship Id="rId1" Type="http://schemas.openxmlformats.org/officeDocument/2006/relationships/themeOverride" Target="../theme/themeOverride2.xml"/></Relationships>
</file>

<file path=ppt/charts/_rels/chart20.xml.rels><?xml version="1.0" encoding="UTF-8" standalone="yes"?>
<Relationships xmlns="http://schemas.openxmlformats.org/package/2006/relationships"><Relationship Id="rId3" Type="http://schemas.openxmlformats.org/officeDocument/2006/relationships/chartUserShapes" Target="../drawings/drawing20.xml"/><Relationship Id="rId2" Type="http://schemas.openxmlformats.org/officeDocument/2006/relationships/oleObject" Target="file:///\\westat.com\DFS\SURVEYTA\general\2016%20Profiles\Chart\Macro_2016P_charts.xlsm" TargetMode="External"/><Relationship Id="rId1" Type="http://schemas.openxmlformats.org/officeDocument/2006/relationships/themeOverride" Target="../theme/themeOverride20.xml"/></Relationships>
</file>

<file path=ppt/charts/_rels/chart21.xml.rels><?xml version="1.0" encoding="UTF-8" standalone="yes"?>
<Relationships xmlns="http://schemas.openxmlformats.org/package/2006/relationships"><Relationship Id="rId3" Type="http://schemas.openxmlformats.org/officeDocument/2006/relationships/chartUserShapes" Target="../drawings/drawing21.xml"/><Relationship Id="rId2" Type="http://schemas.openxmlformats.org/officeDocument/2006/relationships/oleObject" Target="file:///\\westat.com\DFS\SURVEYTA\general\2016%20Profiles\Chart\Macro_2016P_charts.xlsm" TargetMode="External"/><Relationship Id="rId1" Type="http://schemas.openxmlformats.org/officeDocument/2006/relationships/themeOverride" Target="../theme/themeOverride21.xml"/></Relationships>
</file>

<file path=ppt/charts/_rels/chart22.xml.rels><?xml version="1.0" encoding="UTF-8" standalone="yes"?>
<Relationships xmlns="http://schemas.openxmlformats.org/package/2006/relationships"><Relationship Id="rId3" Type="http://schemas.openxmlformats.org/officeDocument/2006/relationships/chartUserShapes" Target="../drawings/drawing22.xml"/><Relationship Id="rId2" Type="http://schemas.openxmlformats.org/officeDocument/2006/relationships/oleObject" Target="file:///\\westat.com\DFS\SURVEYTA\general\2016%20Profiles\Chart\Macro_2016P_charts.xlsm" TargetMode="External"/><Relationship Id="rId1" Type="http://schemas.openxmlformats.org/officeDocument/2006/relationships/themeOverride" Target="../theme/themeOverride22.xml"/></Relationships>
</file>

<file path=ppt/charts/_rels/chart23.xml.rels><?xml version="1.0" encoding="UTF-8" standalone="yes"?>
<Relationships xmlns="http://schemas.openxmlformats.org/package/2006/relationships"><Relationship Id="rId3" Type="http://schemas.openxmlformats.org/officeDocument/2006/relationships/chartUserShapes" Target="../drawings/drawing23.xml"/><Relationship Id="rId2" Type="http://schemas.openxmlformats.org/officeDocument/2006/relationships/oleObject" Target="file:///\\westat.com\DFS\SURVEYTA\general\2016%20Profiles\Chart\Macro_2016P_charts.xlsm" TargetMode="External"/><Relationship Id="rId1" Type="http://schemas.openxmlformats.org/officeDocument/2006/relationships/themeOverride" Target="../theme/themeOverride23.xml"/></Relationships>
</file>

<file path=ppt/charts/_rels/chart24.xml.rels><?xml version="1.0" encoding="UTF-8" standalone="yes"?>
<Relationships xmlns="http://schemas.openxmlformats.org/package/2006/relationships"><Relationship Id="rId3" Type="http://schemas.openxmlformats.org/officeDocument/2006/relationships/chartUserShapes" Target="../drawings/drawing24.xml"/><Relationship Id="rId2" Type="http://schemas.openxmlformats.org/officeDocument/2006/relationships/oleObject" Target="file:///\\westat.com\DFS\SURVEYTA\general\2016%20Profiles\Chart\Macro_2016P_charts.xlsm" TargetMode="External"/><Relationship Id="rId1" Type="http://schemas.openxmlformats.org/officeDocument/2006/relationships/themeOverride" Target="../theme/themeOverride24.xml"/></Relationships>
</file>

<file path=ppt/charts/_rels/chart25.xml.rels><?xml version="1.0" encoding="UTF-8" standalone="yes"?>
<Relationships xmlns="http://schemas.openxmlformats.org/package/2006/relationships"><Relationship Id="rId3" Type="http://schemas.openxmlformats.org/officeDocument/2006/relationships/chartUserShapes" Target="../drawings/drawing25.xml"/><Relationship Id="rId2" Type="http://schemas.openxmlformats.org/officeDocument/2006/relationships/oleObject" Target="file:///\\westat.com\DFS\SURVEYTA\general\2016%20Profiles\Chart\Macro_2016P_charts.xlsm" TargetMode="External"/><Relationship Id="rId1" Type="http://schemas.openxmlformats.org/officeDocument/2006/relationships/themeOverride" Target="../theme/themeOverride25.xml"/></Relationships>
</file>

<file path=ppt/charts/_rels/chart26.xml.rels><?xml version="1.0" encoding="UTF-8" standalone="yes"?>
<Relationships xmlns="http://schemas.openxmlformats.org/package/2006/relationships"><Relationship Id="rId3" Type="http://schemas.openxmlformats.org/officeDocument/2006/relationships/chartUserShapes" Target="../drawings/drawing26.xml"/><Relationship Id="rId2" Type="http://schemas.openxmlformats.org/officeDocument/2006/relationships/oleObject" Target="file:///\\westat.com\DFS\SURVEYTA\general\2016%20Profiles\Chart\Macro_2016P_charts.xlsm" TargetMode="External"/><Relationship Id="rId1" Type="http://schemas.openxmlformats.org/officeDocument/2006/relationships/themeOverride" Target="../theme/themeOverride26.xml"/></Relationships>
</file>

<file path=ppt/charts/_rels/chart27.xml.rels><?xml version="1.0" encoding="UTF-8" standalone="yes"?>
<Relationships xmlns="http://schemas.openxmlformats.org/package/2006/relationships"><Relationship Id="rId3" Type="http://schemas.openxmlformats.org/officeDocument/2006/relationships/chartUserShapes" Target="../drawings/drawing27.xml"/><Relationship Id="rId2" Type="http://schemas.openxmlformats.org/officeDocument/2006/relationships/oleObject" Target="file:///\\westat.com\DFS\SURVEYTA\general\2016%20Profiles\Chart\Macro_2016P_charts.xlsm" TargetMode="External"/><Relationship Id="rId1" Type="http://schemas.openxmlformats.org/officeDocument/2006/relationships/themeOverride" Target="../theme/themeOverride27.xml"/></Relationships>
</file>

<file path=ppt/charts/_rels/chart28.xml.rels><?xml version="1.0" encoding="UTF-8" standalone="yes"?>
<Relationships xmlns="http://schemas.openxmlformats.org/package/2006/relationships"><Relationship Id="rId3" Type="http://schemas.openxmlformats.org/officeDocument/2006/relationships/chartUserShapes" Target="../drawings/drawing28.xml"/><Relationship Id="rId2" Type="http://schemas.openxmlformats.org/officeDocument/2006/relationships/oleObject" Target="file:///\\westat.com\DFS\SURVEYTA\general\2016%20Profiles\Chart\Macro_2016P_charts.xlsm" TargetMode="External"/><Relationship Id="rId1" Type="http://schemas.openxmlformats.org/officeDocument/2006/relationships/themeOverride" Target="../theme/themeOverride28.xml"/></Relationships>
</file>

<file path=ppt/charts/_rels/chart29.xml.rels><?xml version="1.0" encoding="UTF-8" standalone="yes"?>
<Relationships xmlns="http://schemas.openxmlformats.org/package/2006/relationships"><Relationship Id="rId3" Type="http://schemas.openxmlformats.org/officeDocument/2006/relationships/chartUserShapes" Target="../drawings/drawing29.xml"/><Relationship Id="rId2" Type="http://schemas.openxmlformats.org/officeDocument/2006/relationships/oleObject" Target="file:///\\westat.com\DFS\SURVEYTA\general\2016%20Profiles\Chart\Macro_2016P_charts.xlsm" TargetMode="External"/><Relationship Id="rId1" Type="http://schemas.openxmlformats.org/officeDocument/2006/relationships/themeOverride" Target="../theme/themeOverride29.xml"/></Relationships>
</file>

<file path=ppt/charts/_rels/chart3.xml.rels><?xml version="1.0" encoding="UTF-8" standalone="yes"?>
<Relationships xmlns="http://schemas.openxmlformats.org/package/2006/relationships"><Relationship Id="rId3" Type="http://schemas.openxmlformats.org/officeDocument/2006/relationships/chartUserShapes" Target="../drawings/drawing3.xml"/><Relationship Id="rId2" Type="http://schemas.openxmlformats.org/officeDocument/2006/relationships/oleObject" Target="file:///\\westat.com\DFS\SURVEYTA\general\2016%20Profiles\Chart\Macro_2016P_charts.xlsm" TargetMode="External"/><Relationship Id="rId1" Type="http://schemas.openxmlformats.org/officeDocument/2006/relationships/themeOverride" Target="../theme/themeOverride3.xml"/></Relationships>
</file>

<file path=ppt/charts/_rels/chart30.xml.rels><?xml version="1.0" encoding="UTF-8" standalone="yes"?>
<Relationships xmlns="http://schemas.openxmlformats.org/package/2006/relationships"><Relationship Id="rId3" Type="http://schemas.openxmlformats.org/officeDocument/2006/relationships/chartUserShapes" Target="../drawings/drawing30.xml"/><Relationship Id="rId2" Type="http://schemas.openxmlformats.org/officeDocument/2006/relationships/oleObject" Target="file:///\\westat.com\DFS\SURVEYTA\general\2016%20Profiles\Chart\Macro_2016P_charts.xlsm" TargetMode="External"/><Relationship Id="rId1" Type="http://schemas.openxmlformats.org/officeDocument/2006/relationships/themeOverride" Target="../theme/themeOverride30.xml"/></Relationships>
</file>

<file path=ppt/charts/_rels/chart31.xml.rels><?xml version="1.0" encoding="UTF-8" standalone="yes"?>
<Relationships xmlns="http://schemas.openxmlformats.org/package/2006/relationships"><Relationship Id="rId3" Type="http://schemas.openxmlformats.org/officeDocument/2006/relationships/chartUserShapes" Target="../drawings/drawing31.xml"/><Relationship Id="rId2" Type="http://schemas.openxmlformats.org/officeDocument/2006/relationships/oleObject" Target="file:///\\westat.com\DFS\SURVEYTA\general\2016%20Profiles\Chart\Macro_2016P_charts.xlsm" TargetMode="External"/><Relationship Id="rId1" Type="http://schemas.openxmlformats.org/officeDocument/2006/relationships/themeOverride" Target="../theme/themeOverride31.xml"/></Relationships>
</file>

<file path=ppt/charts/_rels/chart32.xml.rels><?xml version="1.0" encoding="UTF-8" standalone="yes"?>
<Relationships xmlns="http://schemas.openxmlformats.org/package/2006/relationships"><Relationship Id="rId3" Type="http://schemas.openxmlformats.org/officeDocument/2006/relationships/chartUserShapes" Target="../drawings/drawing32.xml"/><Relationship Id="rId2" Type="http://schemas.openxmlformats.org/officeDocument/2006/relationships/oleObject" Target="file:///\\westat.com\DFS\SURVEYTA\general\2016%20Profiles\Chart\Macro_2016P_charts.xlsm" TargetMode="External"/><Relationship Id="rId1" Type="http://schemas.openxmlformats.org/officeDocument/2006/relationships/themeOverride" Target="../theme/themeOverride32.xml"/></Relationships>
</file>

<file path=ppt/charts/_rels/chart33.xml.rels><?xml version="1.0" encoding="UTF-8" standalone="yes"?>
<Relationships xmlns="http://schemas.openxmlformats.org/package/2006/relationships"><Relationship Id="rId3" Type="http://schemas.openxmlformats.org/officeDocument/2006/relationships/chartUserShapes" Target="../drawings/drawing33.xml"/><Relationship Id="rId2" Type="http://schemas.openxmlformats.org/officeDocument/2006/relationships/oleObject" Target="file:///\\westat.com\DFS\SURVEYTA\general\2016%20Profiles\Chart\Macro_2016P_charts.xlsm" TargetMode="External"/><Relationship Id="rId1" Type="http://schemas.openxmlformats.org/officeDocument/2006/relationships/themeOverride" Target="../theme/themeOverride33.xml"/></Relationships>
</file>

<file path=ppt/charts/_rels/chart34.xml.rels><?xml version="1.0" encoding="UTF-8" standalone="yes"?>
<Relationships xmlns="http://schemas.openxmlformats.org/package/2006/relationships"><Relationship Id="rId3" Type="http://schemas.openxmlformats.org/officeDocument/2006/relationships/chartUserShapes" Target="../drawings/drawing34.xml"/><Relationship Id="rId2" Type="http://schemas.openxmlformats.org/officeDocument/2006/relationships/oleObject" Target="file:///\\westat.com\DFS\SURVEYTA\general\2016%20Profiles\Chart\Macro_2016P_charts.xlsm" TargetMode="External"/><Relationship Id="rId1" Type="http://schemas.openxmlformats.org/officeDocument/2006/relationships/themeOverride" Target="../theme/themeOverride34.xml"/></Relationships>
</file>

<file path=ppt/charts/_rels/chart35.xml.rels><?xml version="1.0" encoding="UTF-8" standalone="yes"?>
<Relationships xmlns="http://schemas.openxmlformats.org/package/2006/relationships"><Relationship Id="rId3" Type="http://schemas.openxmlformats.org/officeDocument/2006/relationships/chartUserShapes" Target="../drawings/drawing35.xml"/><Relationship Id="rId2" Type="http://schemas.openxmlformats.org/officeDocument/2006/relationships/oleObject" Target="file:///\\westat.com\DFS\SURVEYTA\general\2016%20Profiles\Chart\Macro_2016P_charts.xlsm" TargetMode="External"/><Relationship Id="rId1" Type="http://schemas.openxmlformats.org/officeDocument/2006/relationships/themeOverride" Target="../theme/themeOverride35.xml"/></Relationships>
</file>

<file path=ppt/charts/_rels/chart36.xml.rels><?xml version="1.0" encoding="UTF-8" standalone="yes"?>
<Relationships xmlns="http://schemas.openxmlformats.org/package/2006/relationships"><Relationship Id="rId3" Type="http://schemas.openxmlformats.org/officeDocument/2006/relationships/chartUserShapes" Target="../drawings/drawing36.xml"/><Relationship Id="rId2" Type="http://schemas.openxmlformats.org/officeDocument/2006/relationships/oleObject" Target="file:///\\westat.com\DFS\SURVEYTA\general\2016%20Profiles\Chart\Macro_2016P_charts.xlsm" TargetMode="External"/><Relationship Id="rId1" Type="http://schemas.openxmlformats.org/officeDocument/2006/relationships/themeOverride" Target="../theme/themeOverride36.xml"/></Relationships>
</file>

<file path=ppt/charts/_rels/chart37.xml.rels><?xml version="1.0" encoding="UTF-8" standalone="yes"?>
<Relationships xmlns="http://schemas.openxmlformats.org/package/2006/relationships"><Relationship Id="rId3" Type="http://schemas.openxmlformats.org/officeDocument/2006/relationships/chartUserShapes" Target="../drawings/drawing37.xml"/><Relationship Id="rId2" Type="http://schemas.openxmlformats.org/officeDocument/2006/relationships/oleObject" Target="file:///\\westat.com\DFS\SURVEYTA\general\2016%20Profiles\Chart\Macro_2016P_charts.xlsm" TargetMode="External"/><Relationship Id="rId1" Type="http://schemas.openxmlformats.org/officeDocument/2006/relationships/themeOverride" Target="../theme/themeOverride37.xml"/></Relationships>
</file>

<file path=ppt/charts/_rels/chart38.xml.rels><?xml version="1.0" encoding="UTF-8" standalone="yes"?>
<Relationships xmlns="http://schemas.openxmlformats.org/package/2006/relationships"><Relationship Id="rId3" Type="http://schemas.openxmlformats.org/officeDocument/2006/relationships/chartUserShapes" Target="../drawings/drawing38.xml"/><Relationship Id="rId2" Type="http://schemas.openxmlformats.org/officeDocument/2006/relationships/oleObject" Target="file:///\\westat.com\DFS\SURVEYTA\general\2016%20Profiles\Chart\Macro_2016P_charts.xlsm" TargetMode="External"/><Relationship Id="rId1" Type="http://schemas.openxmlformats.org/officeDocument/2006/relationships/themeOverride" Target="../theme/themeOverride38.xml"/></Relationships>
</file>

<file path=ppt/charts/_rels/chart39.xml.rels><?xml version="1.0" encoding="UTF-8" standalone="yes"?>
<Relationships xmlns="http://schemas.openxmlformats.org/package/2006/relationships"><Relationship Id="rId3" Type="http://schemas.openxmlformats.org/officeDocument/2006/relationships/chartUserShapes" Target="../drawings/drawing39.xml"/><Relationship Id="rId2" Type="http://schemas.openxmlformats.org/officeDocument/2006/relationships/oleObject" Target="file:///\\westat.com\DFS\SURVEYTA\general\2016%20Profiles\Chart\Macro_2016P_charts.xlsm" TargetMode="External"/><Relationship Id="rId1" Type="http://schemas.openxmlformats.org/officeDocument/2006/relationships/themeOverride" Target="../theme/themeOverride39.xml"/></Relationships>
</file>

<file path=ppt/charts/_rels/chart4.xml.rels><?xml version="1.0" encoding="UTF-8" standalone="yes"?>
<Relationships xmlns="http://schemas.openxmlformats.org/package/2006/relationships"><Relationship Id="rId3" Type="http://schemas.openxmlformats.org/officeDocument/2006/relationships/chartUserShapes" Target="../drawings/drawing4.xml"/><Relationship Id="rId2" Type="http://schemas.openxmlformats.org/officeDocument/2006/relationships/oleObject" Target="file:///\\westat.com\DFS\SURVEYTA\general\2016%20Profiles\Chart\Macro_2016P_charts.xlsm" TargetMode="External"/><Relationship Id="rId1" Type="http://schemas.openxmlformats.org/officeDocument/2006/relationships/themeOverride" Target="../theme/themeOverride4.xml"/></Relationships>
</file>

<file path=ppt/charts/_rels/chart40.xml.rels><?xml version="1.0" encoding="UTF-8" standalone="yes"?>
<Relationships xmlns="http://schemas.openxmlformats.org/package/2006/relationships"><Relationship Id="rId3" Type="http://schemas.openxmlformats.org/officeDocument/2006/relationships/chartUserShapes" Target="../drawings/drawing40.xml"/><Relationship Id="rId2" Type="http://schemas.openxmlformats.org/officeDocument/2006/relationships/oleObject" Target="file:///\\westat.com\DFS\SURVEYTA\general\2016%20Profiles\Chart\Macro_2016P_charts.xlsm" TargetMode="External"/><Relationship Id="rId1" Type="http://schemas.openxmlformats.org/officeDocument/2006/relationships/themeOverride" Target="../theme/themeOverride40.xml"/></Relationships>
</file>

<file path=ppt/charts/_rels/chart41.xml.rels><?xml version="1.0" encoding="UTF-8" standalone="yes"?>
<Relationships xmlns="http://schemas.openxmlformats.org/package/2006/relationships"><Relationship Id="rId3" Type="http://schemas.openxmlformats.org/officeDocument/2006/relationships/chartUserShapes" Target="../drawings/drawing41.xml"/><Relationship Id="rId2" Type="http://schemas.openxmlformats.org/officeDocument/2006/relationships/oleObject" Target="file:///\\westat.com\DFS\SURVEYTA\general\2016%20Profiles\Chart\Macro_2016P_charts.xlsm" TargetMode="External"/><Relationship Id="rId1" Type="http://schemas.openxmlformats.org/officeDocument/2006/relationships/themeOverride" Target="../theme/themeOverride41.xml"/></Relationships>
</file>

<file path=ppt/charts/_rels/chart42.xml.rels><?xml version="1.0" encoding="UTF-8" standalone="yes"?>
<Relationships xmlns="http://schemas.openxmlformats.org/package/2006/relationships"><Relationship Id="rId3" Type="http://schemas.openxmlformats.org/officeDocument/2006/relationships/chartUserShapes" Target="../drawings/drawing42.xml"/><Relationship Id="rId2" Type="http://schemas.openxmlformats.org/officeDocument/2006/relationships/oleObject" Target="file:///\\westat.com\DFS\SURVEYTA\general\2016%20Profiles\Chart\Macro_2016P_charts.xlsm" TargetMode="External"/><Relationship Id="rId1" Type="http://schemas.openxmlformats.org/officeDocument/2006/relationships/themeOverride" Target="../theme/themeOverride42.xml"/></Relationships>
</file>

<file path=ppt/charts/_rels/chart43.xml.rels><?xml version="1.0" encoding="UTF-8" standalone="yes"?>
<Relationships xmlns="http://schemas.openxmlformats.org/package/2006/relationships"><Relationship Id="rId3" Type="http://schemas.openxmlformats.org/officeDocument/2006/relationships/chartUserShapes" Target="../drawings/drawing43.xml"/><Relationship Id="rId2" Type="http://schemas.openxmlformats.org/officeDocument/2006/relationships/oleObject" Target="file:///\\westat.com\DFS\SURVEYTA\general\2016%20Profiles\Chart\Macro_2016P_charts.xlsm" TargetMode="External"/><Relationship Id="rId1" Type="http://schemas.openxmlformats.org/officeDocument/2006/relationships/themeOverride" Target="../theme/themeOverride43.xml"/></Relationships>
</file>

<file path=ppt/charts/_rels/chart44.xml.rels><?xml version="1.0" encoding="UTF-8" standalone="yes"?>
<Relationships xmlns="http://schemas.openxmlformats.org/package/2006/relationships"><Relationship Id="rId3" Type="http://schemas.openxmlformats.org/officeDocument/2006/relationships/chartUserShapes" Target="../drawings/drawing44.xml"/><Relationship Id="rId2" Type="http://schemas.openxmlformats.org/officeDocument/2006/relationships/oleObject" Target="file:///\\westat.com\DFS\SURVEYTA\general\2016%20Profiles\Chart\Macro_2016P_charts.xlsm" TargetMode="External"/><Relationship Id="rId1" Type="http://schemas.openxmlformats.org/officeDocument/2006/relationships/themeOverride" Target="../theme/themeOverride44.xml"/></Relationships>
</file>

<file path=ppt/charts/_rels/chart45.xml.rels><?xml version="1.0" encoding="UTF-8" standalone="yes"?>
<Relationships xmlns="http://schemas.openxmlformats.org/package/2006/relationships"><Relationship Id="rId3" Type="http://schemas.openxmlformats.org/officeDocument/2006/relationships/chartUserShapes" Target="../drawings/drawing45.xml"/><Relationship Id="rId2" Type="http://schemas.openxmlformats.org/officeDocument/2006/relationships/oleObject" Target="file:///\\westat.com\DFS\SURVEYTA\general\2016%20Profiles\Chart\Macro_2016P_charts.xlsm" TargetMode="External"/><Relationship Id="rId1" Type="http://schemas.openxmlformats.org/officeDocument/2006/relationships/themeOverride" Target="../theme/themeOverride45.xml"/></Relationships>
</file>

<file path=ppt/charts/_rels/chart46.xml.rels><?xml version="1.0" encoding="UTF-8" standalone="yes"?>
<Relationships xmlns="http://schemas.openxmlformats.org/package/2006/relationships"><Relationship Id="rId3" Type="http://schemas.openxmlformats.org/officeDocument/2006/relationships/chartUserShapes" Target="../drawings/drawing46.xml"/><Relationship Id="rId2" Type="http://schemas.openxmlformats.org/officeDocument/2006/relationships/oleObject" Target="file:///\\westat.com\DFS\SURVEYTA\general\2016%20Profiles\Chart\Macro_2016P_charts.xlsm" TargetMode="External"/><Relationship Id="rId1" Type="http://schemas.openxmlformats.org/officeDocument/2006/relationships/themeOverride" Target="../theme/themeOverride46.xml"/></Relationships>
</file>

<file path=ppt/charts/_rels/chart47.xml.rels><?xml version="1.0" encoding="UTF-8" standalone="yes"?>
<Relationships xmlns="http://schemas.openxmlformats.org/package/2006/relationships"><Relationship Id="rId3" Type="http://schemas.openxmlformats.org/officeDocument/2006/relationships/chartUserShapes" Target="../drawings/drawing47.xml"/><Relationship Id="rId2" Type="http://schemas.openxmlformats.org/officeDocument/2006/relationships/oleObject" Target="file:///\\westat.com\DFS\SURVEYTA\general\2016%20Profiles\Chart\Macro_2016P_charts.xlsm" TargetMode="External"/><Relationship Id="rId1" Type="http://schemas.openxmlformats.org/officeDocument/2006/relationships/themeOverride" Target="../theme/themeOverride47.xml"/></Relationships>
</file>

<file path=ppt/charts/_rels/chart48.xml.rels><?xml version="1.0" encoding="UTF-8" standalone="yes"?>
<Relationships xmlns="http://schemas.openxmlformats.org/package/2006/relationships"><Relationship Id="rId3" Type="http://schemas.openxmlformats.org/officeDocument/2006/relationships/chartUserShapes" Target="../drawings/drawing48.xml"/><Relationship Id="rId2" Type="http://schemas.openxmlformats.org/officeDocument/2006/relationships/oleObject" Target="file:///\\westat.com\DFS\SURVEYTA\general\2016%20Profiles\Chart\Macro_2016P_charts.xlsm" TargetMode="External"/><Relationship Id="rId1" Type="http://schemas.openxmlformats.org/officeDocument/2006/relationships/themeOverride" Target="../theme/themeOverride48.xml"/></Relationships>
</file>

<file path=ppt/charts/_rels/chart49.xml.rels><?xml version="1.0" encoding="UTF-8" standalone="yes"?>
<Relationships xmlns="http://schemas.openxmlformats.org/package/2006/relationships"><Relationship Id="rId3" Type="http://schemas.openxmlformats.org/officeDocument/2006/relationships/chartUserShapes" Target="../drawings/drawing49.xml"/><Relationship Id="rId2" Type="http://schemas.openxmlformats.org/officeDocument/2006/relationships/oleObject" Target="file:///\\westat.com\DFS\SURVEYTA\general\2016%20Profiles\Chart\Macro_2016P_charts.xlsm" TargetMode="External"/><Relationship Id="rId1" Type="http://schemas.openxmlformats.org/officeDocument/2006/relationships/themeOverride" Target="../theme/themeOverride49.xml"/></Relationships>
</file>

<file path=ppt/charts/_rels/chart5.xml.rels><?xml version="1.0" encoding="UTF-8" standalone="yes"?>
<Relationships xmlns="http://schemas.openxmlformats.org/package/2006/relationships"><Relationship Id="rId3" Type="http://schemas.openxmlformats.org/officeDocument/2006/relationships/chartUserShapes" Target="../drawings/drawing5.xml"/><Relationship Id="rId2" Type="http://schemas.openxmlformats.org/officeDocument/2006/relationships/oleObject" Target="file:///\\westat.com\DFS\SURVEYTA\general\2016%20Profiles\Chart\Macro_2016P_charts.xlsm" TargetMode="External"/><Relationship Id="rId1" Type="http://schemas.openxmlformats.org/officeDocument/2006/relationships/themeOverride" Target="../theme/themeOverride5.xml"/></Relationships>
</file>

<file path=ppt/charts/_rels/chart50.xml.rels><?xml version="1.0" encoding="UTF-8" standalone="yes"?>
<Relationships xmlns="http://schemas.openxmlformats.org/package/2006/relationships"><Relationship Id="rId3" Type="http://schemas.openxmlformats.org/officeDocument/2006/relationships/chartUserShapes" Target="../drawings/drawing50.xml"/><Relationship Id="rId2" Type="http://schemas.openxmlformats.org/officeDocument/2006/relationships/oleObject" Target="file:///\\westat.com\DFS\SURVEYTA\general\2016%20Profiles\Chart\Macro_2016P_charts.xlsm" TargetMode="External"/><Relationship Id="rId1" Type="http://schemas.openxmlformats.org/officeDocument/2006/relationships/themeOverride" Target="../theme/themeOverride50.xml"/></Relationships>
</file>

<file path=ppt/charts/_rels/chart51.xml.rels><?xml version="1.0" encoding="UTF-8" standalone="yes"?>
<Relationships xmlns="http://schemas.openxmlformats.org/package/2006/relationships"><Relationship Id="rId3" Type="http://schemas.openxmlformats.org/officeDocument/2006/relationships/chartUserShapes" Target="../drawings/drawing51.xml"/><Relationship Id="rId2" Type="http://schemas.openxmlformats.org/officeDocument/2006/relationships/oleObject" Target="file:///\\westat.com\DFS\SURVEYTA\general\2016%20Profiles\Chart\Macro_2016P_charts.xlsm" TargetMode="External"/><Relationship Id="rId1" Type="http://schemas.openxmlformats.org/officeDocument/2006/relationships/themeOverride" Target="../theme/themeOverride51.xml"/></Relationships>
</file>

<file path=ppt/charts/_rels/chart52.xml.rels><?xml version="1.0" encoding="UTF-8" standalone="yes"?>
<Relationships xmlns="http://schemas.openxmlformats.org/package/2006/relationships"><Relationship Id="rId3" Type="http://schemas.openxmlformats.org/officeDocument/2006/relationships/chartUserShapes" Target="../drawings/drawing52.xml"/><Relationship Id="rId2" Type="http://schemas.openxmlformats.org/officeDocument/2006/relationships/oleObject" Target="file:///\\westat.com\DFS\SURVEYTA\general\2016%20Profiles\Chart\Macro_2016P_charts.xlsm" TargetMode="External"/><Relationship Id="rId1" Type="http://schemas.openxmlformats.org/officeDocument/2006/relationships/themeOverride" Target="../theme/themeOverride52.xml"/></Relationships>
</file>

<file path=ppt/charts/_rels/chart53.xml.rels><?xml version="1.0" encoding="UTF-8" standalone="yes"?>
<Relationships xmlns="http://schemas.openxmlformats.org/package/2006/relationships"><Relationship Id="rId3" Type="http://schemas.openxmlformats.org/officeDocument/2006/relationships/chartUserShapes" Target="../drawings/drawing53.xml"/><Relationship Id="rId2" Type="http://schemas.openxmlformats.org/officeDocument/2006/relationships/oleObject" Target="file:///\\westat.com\DFS\SURVEYTA\general\2016%20Profiles\Chart\Macro_2016P_charts.xlsm" TargetMode="External"/><Relationship Id="rId1" Type="http://schemas.openxmlformats.org/officeDocument/2006/relationships/themeOverride" Target="../theme/themeOverride53.xml"/></Relationships>
</file>

<file path=ppt/charts/_rels/chart54.xml.rels><?xml version="1.0" encoding="UTF-8" standalone="yes"?>
<Relationships xmlns="http://schemas.openxmlformats.org/package/2006/relationships"><Relationship Id="rId3" Type="http://schemas.openxmlformats.org/officeDocument/2006/relationships/chartUserShapes" Target="../drawings/drawing54.xml"/><Relationship Id="rId2" Type="http://schemas.openxmlformats.org/officeDocument/2006/relationships/oleObject" Target="file:///\\westat.com\DFS\SURVEYTA\general\2016%20Profiles\Chart\Macro_2016P_charts.xlsm" TargetMode="External"/><Relationship Id="rId1" Type="http://schemas.openxmlformats.org/officeDocument/2006/relationships/themeOverride" Target="../theme/themeOverride54.xml"/></Relationships>
</file>

<file path=ppt/charts/_rels/chart55.xml.rels><?xml version="1.0" encoding="UTF-8" standalone="yes"?>
<Relationships xmlns="http://schemas.openxmlformats.org/package/2006/relationships"><Relationship Id="rId3" Type="http://schemas.openxmlformats.org/officeDocument/2006/relationships/chartUserShapes" Target="../drawings/drawing55.xml"/><Relationship Id="rId2" Type="http://schemas.openxmlformats.org/officeDocument/2006/relationships/oleObject" Target="file:///\\westat.com\DFS\SURVEYTA\general\2016%20Profiles\Chart\Macro_2016P_charts.xlsm" TargetMode="External"/><Relationship Id="rId1" Type="http://schemas.openxmlformats.org/officeDocument/2006/relationships/themeOverride" Target="../theme/themeOverride55.xml"/></Relationships>
</file>

<file path=ppt/charts/_rels/chart56.xml.rels><?xml version="1.0" encoding="UTF-8" standalone="yes"?>
<Relationships xmlns="http://schemas.openxmlformats.org/package/2006/relationships"><Relationship Id="rId3" Type="http://schemas.openxmlformats.org/officeDocument/2006/relationships/chartUserShapes" Target="../drawings/drawing56.xml"/><Relationship Id="rId2" Type="http://schemas.openxmlformats.org/officeDocument/2006/relationships/oleObject" Target="file:///\\westat.com\DFS\SURVEYTA\general\2016%20Profiles\Chart\Macro_2016P_charts.xlsm" TargetMode="External"/><Relationship Id="rId1" Type="http://schemas.openxmlformats.org/officeDocument/2006/relationships/themeOverride" Target="../theme/themeOverride56.xml"/></Relationships>
</file>

<file path=ppt/charts/_rels/chart57.xml.rels><?xml version="1.0" encoding="UTF-8" standalone="yes"?>
<Relationships xmlns="http://schemas.openxmlformats.org/package/2006/relationships"><Relationship Id="rId3" Type="http://schemas.openxmlformats.org/officeDocument/2006/relationships/chartUserShapes" Target="../drawings/drawing57.xml"/><Relationship Id="rId2" Type="http://schemas.openxmlformats.org/officeDocument/2006/relationships/oleObject" Target="file:///\\westat.com\DFS\SURVEYTA\general\2016%20Profiles\Chart\Macro_2016P_charts.xlsm" TargetMode="External"/><Relationship Id="rId1" Type="http://schemas.openxmlformats.org/officeDocument/2006/relationships/themeOverride" Target="../theme/themeOverride57.xml"/></Relationships>
</file>

<file path=ppt/charts/_rels/chart58.xml.rels><?xml version="1.0" encoding="UTF-8" standalone="yes"?>
<Relationships xmlns="http://schemas.openxmlformats.org/package/2006/relationships"><Relationship Id="rId3" Type="http://schemas.openxmlformats.org/officeDocument/2006/relationships/chartUserShapes" Target="../drawings/drawing58.xml"/><Relationship Id="rId2" Type="http://schemas.openxmlformats.org/officeDocument/2006/relationships/oleObject" Target="file:///\\westat.com\DFS\SURVEYTA\general\2016%20Profiles\Chart\Macro_2016P_charts.xlsm" TargetMode="External"/><Relationship Id="rId1" Type="http://schemas.openxmlformats.org/officeDocument/2006/relationships/themeOverride" Target="../theme/themeOverride58.xml"/></Relationships>
</file>

<file path=ppt/charts/_rels/chart59.xml.rels><?xml version="1.0" encoding="UTF-8" standalone="yes"?>
<Relationships xmlns="http://schemas.openxmlformats.org/package/2006/relationships"><Relationship Id="rId3" Type="http://schemas.openxmlformats.org/officeDocument/2006/relationships/chartUserShapes" Target="../drawings/drawing59.xml"/><Relationship Id="rId2" Type="http://schemas.openxmlformats.org/officeDocument/2006/relationships/oleObject" Target="file:///\\westat.com\DFS\SURVEYTA\general\2016%20Profiles\Chart\Macro_2016P_charts.xlsm" TargetMode="External"/><Relationship Id="rId1" Type="http://schemas.openxmlformats.org/officeDocument/2006/relationships/themeOverride" Target="../theme/themeOverride59.xml"/></Relationships>
</file>

<file path=ppt/charts/_rels/chart6.xml.rels><?xml version="1.0" encoding="UTF-8" standalone="yes"?>
<Relationships xmlns="http://schemas.openxmlformats.org/package/2006/relationships"><Relationship Id="rId3" Type="http://schemas.openxmlformats.org/officeDocument/2006/relationships/chartUserShapes" Target="../drawings/drawing6.xml"/><Relationship Id="rId2" Type="http://schemas.openxmlformats.org/officeDocument/2006/relationships/oleObject" Target="file:///\\westat.com\DFS\SURVEYTA\general\2016%20Profiles\Chart\Macro_2016P_charts.xlsm" TargetMode="External"/><Relationship Id="rId1" Type="http://schemas.openxmlformats.org/officeDocument/2006/relationships/themeOverride" Target="../theme/themeOverride6.xml"/></Relationships>
</file>

<file path=ppt/charts/_rels/chart60.xml.rels><?xml version="1.0" encoding="UTF-8" standalone="yes"?>
<Relationships xmlns="http://schemas.openxmlformats.org/package/2006/relationships"><Relationship Id="rId3" Type="http://schemas.openxmlformats.org/officeDocument/2006/relationships/chartUserShapes" Target="../drawings/drawing60.xml"/><Relationship Id="rId2" Type="http://schemas.openxmlformats.org/officeDocument/2006/relationships/oleObject" Target="file:///\\westat.com\DFS\SURVEYTA\general\2016%20Profiles\Chart\Macro_2016P_charts.xlsm" TargetMode="External"/><Relationship Id="rId1" Type="http://schemas.openxmlformats.org/officeDocument/2006/relationships/themeOverride" Target="../theme/themeOverride60.xml"/></Relationships>
</file>

<file path=ppt/charts/_rels/chart61.xml.rels><?xml version="1.0" encoding="UTF-8" standalone="yes"?>
<Relationships xmlns="http://schemas.openxmlformats.org/package/2006/relationships"><Relationship Id="rId3" Type="http://schemas.openxmlformats.org/officeDocument/2006/relationships/chartUserShapes" Target="../drawings/drawing61.xml"/><Relationship Id="rId2" Type="http://schemas.openxmlformats.org/officeDocument/2006/relationships/oleObject" Target="file:///\\westat.com\DFS\SURVEYTA\general\2016%20Profiles\Chart\Macro_2016P_charts.xlsm" TargetMode="External"/><Relationship Id="rId1" Type="http://schemas.openxmlformats.org/officeDocument/2006/relationships/themeOverride" Target="../theme/themeOverride61.xml"/></Relationships>
</file>

<file path=ppt/charts/_rels/chart62.xml.rels><?xml version="1.0" encoding="UTF-8" standalone="yes"?>
<Relationships xmlns="http://schemas.openxmlformats.org/package/2006/relationships"><Relationship Id="rId3" Type="http://schemas.openxmlformats.org/officeDocument/2006/relationships/chartUserShapes" Target="../drawings/drawing62.xml"/><Relationship Id="rId2" Type="http://schemas.openxmlformats.org/officeDocument/2006/relationships/oleObject" Target="file:///\\westat.com\DFS\SURVEYTA\general\2016%20Profiles\Chart\Macro_2016P_charts.xlsm" TargetMode="External"/><Relationship Id="rId1" Type="http://schemas.openxmlformats.org/officeDocument/2006/relationships/themeOverride" Target="../theme/themeOverride62.xml"/></Relationships>
</file>

<file path=ppt/charts/_rels/chart63.xml.rels><?xml version="1.0" encoding="UTF-8" standalone="yes"?>
<Relationships xmlns="http://schemas.openxmlformats.org/package/2006/relationships"><Relationship Id="rId3" Type="http://schemas.openxmlformats.org/officeDocument/2006/relationships/chartUserShapes" Target="../drawings/drawing63.xml"/><Relationship Id="rId2" Type="http://schemas.openxmlformats.org/officeDocument/2006/relationships/oleObject" Target="file:///\\westat.com\DFS\SURVEYTA\general\2016%20Profiles\Chart\Macro_2016P_charts.xlsm" TargetMode="External"/><Relationship Id="rId1" Type="http://schemas.openxmlformats.org/officeDocument/2006/relationships/themeOverride" Target="../theme/themeOverride63.xml"/></Relationships>
</file>

<file path=ppt/charts/_rels/chart64.xml.rels><?xml version="1.0" encoding="UTF-8" standalone="yes"?>
<Relationships xmlns="http://schemas.openxmlformats.org/package/2006/relationships"><Relationship Id="rId3" Type="http://schemas.openxmlformats.org/officeDocument/2006/relationships/chartUserShapes" Target="../drawings/drawing64.xml"/><Relationship Id="rId2" Type="http://schemas.openxmlformats.org/officeDocument/2006/relationships/oleObject" Target="file:///\\westat.com\DFS\SURVEYTA\general\2016%20Profiles\Chart\Macro_2016P_charts.xlsm" TargetMode="External"/><Relationship Id="rId1" Type="http://schemas.openxmlformats.org/officeDocument/2006/relationships/themeOverride" Target="../theme/themeOverride64.xml"/></Relationships>
</file>

<file path=ppt/charts/_rels/chart65.xml.rels><?xml version="1.0" encoding="UTF-8" standalone="yes"?>
<Relationships xmlns="http://schemas.openxmlformats.org/package/2006/relationships"><Relationship Id="rId3" Type="http://schemas.openxmlformats.org/officeDocument/2006/relationships/chartUserShapes" Target="../drawings/drawing65.xml"/><Relationship Id="rId2" Type="http://schemas.openxmlformats.org/officeDocument/2006/relationships/oleObject" Target="file:///\\westat.com\DFS\SURVEYTA\general\2016%20Profiles\Chart\Macro_2016P_charts.xlsm" TargetMode="External"/><Relationship Id="rId1" Type="http://schemas.openxmlformats.org/officeDocument/2006/relationships/themeOverride" Target="../theme/themeOverride65.xml"/></Relationships>
</file>

<file path=ppt/charts/_rels/chart66.xml.rels><?xml version="1.0" encoding="UTF-8" standalone="yes"?>
<Relationships xmlns="http://schemas.openxmlformats.org/package/2006/relationships"><Relationship Id="rId3" Type="http://schemas.openxmlformats.org/officeDocument/2006/relationships/chartUserShapes" Target="../drawings/drawing66.xml"/><Relationship Id="rId2" Type="http://schemas.openxmlformats.org/officeDocument/2006/relationships/oleObject" Target="file:///\\westat.com\DFS\SURVEYTA\general\2016%20Profiles\Chart\Macro_2016P_charts.xlsm" TargetMode="External"/><Relationship Id="rId1" Type="http://schemas.openxmlformats.org/officeDocument/2006/relationships/themeOverride" Target="../theme/themeOverride66.xml"/></Relationships>
</file>

<file path=ppt/charts/_rels/chart67.xml.rels><?xml version="1.0" encoding="UTF-8" standalone="yes"?>
<Relationships xmlns="http://schemas.openxmlformats.org/package/2006/relationships"><Relationship Id="rId3" Type="http://schemas.openxmlformats.org/officeDocument/2006/relationships/chartUserShapes" Target="../drawings/drawing67.xml"/><Relationship Id="rId2" Type="http://schemas.openxmlformats.org/officeDocument/2006/relationships/oleObject" Target="file:///\\westat.com\DFS\SURVEYTA\general\2016%20Profiles\Chart\Macro_2016P_charts.xlsm" TargetMode="External"/><Relationship Id="rId1" Type="http://schemas.openxmlformats.org/officeDocument/2006/relationships/themeOverride" Target="../theme/themeOverride67.xml"/></Relationships>
</file>

<file path=ppt/charts/_rels/chart68.xml.rels><?xml version="1.0" encoding="UTF-8" standalone="yes"?>
<Relationships xmlns="http://schemas.openxmlformats.org/package/2006/relationships"><Relationship Id="rId3" Type="http://schemas.openxmlformats.org/officeDocument/2006/relationships/chartUserShapes" Target="../drawings/drawing68.xml"/><Relationship Id="rId2" Type="http://schemas.openxmlformats.org/officeDocument/2006/relationships/oleObject" Target="file:///\\westat.com\DFS\SURVEYTA\general\2016%20Profiles\Chart\Macro_2016P_charts.xlsm" TargetMode="External"/><Relationship Id="rId1" Type="http://schemas.openxmlformats.org/officeDocument/2006/relationships/themeOverride" Target="../theme/themeOverride68.xml"/></Relationships>
</file>

<file path=ppt/charts/_rels/chart69.xml.rels><?xml version="1.0" encoding="UTF-8" standalone="yes"?>
<Relationships xmlns="http://schemas.openxmlformats.org/package/2006/relationships"><Relationship Id="rId3" Type="http://schemas.openxmlformats.org/officeDocument/2006/relationships/chartUserShapes" Target="../drawings/drawing69.xml"/><Relationship Id="rId2" Type="http://schemas.openxmlformats.org/officeDocument/2006/relationships/oleObject" Target="file:///\\westat.com\DFS\SURVEYTA\general\2016%20Profiles\Chart\Macro_2016P_charts.xlsm" TargetMode="External"/><Relationship Id="rId1" Type="http://schemas.openxmlformats.org/officeDocument/2006/relationships/themeOverride" Target="../theme/themeOverride69.xml"/></Relationships>
</file>

<file path=ppt/charts/_rels/chart7.xml.rels><?xml version="1.0" encoding="UTF-8" standalone="yes"?>
<Relationships xmlns="http://schemas.openxmlformats.org/package/2006/relationships"><Relationship Id="rId3" Type="http://schemas.openxmlformats.org/officeDocument/2006/relationships/chartUserShapes" Target="../drawings/drawing7.xml"/><Relationship Id="rId2" Type="http://schemas.openxmlformats.org/officeDocument/2006/relationships/oleObject" Target="file:///\\westat.com\DFS\SURVEYTA\general\2016%20Profiles\Chart\Macro_2016P_charts.xlsm" TargetMode="External"/><Relationship Id="rId1" Type="http://schemas.openxmlformats.org/officeDocument/2006/relationships/themeOverride" Target="../theme/themeOverride7.xml"/></Relationships>
</file>

<file path=ppt/charts/_rels/chart70.xml.rels><?xml version="1.0" encoding="UTF-8" standalone="yes"?>
<Relationships xmlns="http://schemas.openxmlformats.org/package/2006/relationships"><Relationship Id="rId3" Type="http://schemas.openxmlformats.org/officeDocument/2006/relationships/chartUserShapes" Target="../drawings/drawing70.xml"/><Relationship Id="rId2" Type="http://schemas.openxmlformats.org/officeDocument/2006/relationships/oleObject" Target="file:///\\westat.com\DFS\SURVEYTA\general\2016%20Profiles\Chart\Macro_2016P_charts.xlsm" TargetMode="External"/><Relationship Id="rId1" Type="http://schemas.openxmlformats.org/officeDocument/2006/relationships/themeOverride" Target="../theme/themeOverride70.xml"/></Relationships>
</file>

<file path=ppt/charts/_rels/chart71.xml.rels><?xml version="1.0" encoding="UTF-8" standalone="yes"?>
<Relationships xmlns="http://schemas.openxmlformats.org/package/2006/relationships"><Relationship Id="rId3" Type="http://schemas.openxmlformats.org/officeDocument/2006/relationships/chartUserShapes" Target="../drawings/drawing71.xml"/><Relationship Id="rId2" Type="http://schemas.openxmlformats.org/officeDocument/2006/relationships/oleObject" Target="file:///\\westat.com\DFS\SURVEYTA\general\2016%20Profiles\Chart\Macro_2016P_charts.xlsm" TargetMode="External"/><Relationship Id="rId1" Type="http://schemas.openxmlformats.org/officeDocument/2006/relationships/themeOverride" Target="../theme/themeOverride71.xml"/></Relationships>
</file>

<file path=ppt/charts/_rels/chart72.xml.rels><?xml version="1.0" encoding="UTF-8" standalone="yes"?>
<Relationships xmlns="http://schemas.openxmlformats.org/package/2006/relationships"><Relationship Id="rId3" Type="http://schemas.openxmlformats.org/officeDocument/2006/relationships/chartUserShapes" Target="../drawings/drawing72.xml"/><Relationship Id="rId2" Type="http://schemas.openxmlformats.org/officeDocument/2006/relationships/oleObject" Target="file:///\\westat.com\DFS\SURVEYTA\general\2016%20Profiles\Chart\Macro_2016P_charts.xlsm" TargetMode="External"/><Relationship Id="rId1" Type="http://schemas.openxmlformats.org/officeDocument/2006/relationships/themeOverride" Target="../theme/themeOverride72.xml"/></Relationships>
</file>

<file path=ppt/charts/_rels/chart73.xml.rels><?xml version="1.0" encoding="UTF-8" standalone="yes"?>
<Relationships xmlns="http://schemas.openxmlformats.org/package/2006/relationships"><Relationship Id="rId3" Type="http://schemas.openxmlformats.org/officeDocument/2006/relationships/chartUserShapes" Target="../drawings/drawing73.xml"/><Relationship Id="rId2" Type="http://schemas.openxmlformats.org/officeDocument/2006/relationships/oleObject" Target="file:///\\westat.com\DFS\SURVEYTA\general\2016%20Profiles\Chart\Macro_2016P_charts.xlsm" TargetMode="External"/><Relationship Id="rId1" Type="http://schemas.openxmlformats.org/officeDocument/2006/relationships/themeOverride" Target="../theme/themeOverride73.xml"/></Relationships>
</file>

<file path=ppt/charts/_rels/chart74.xml.rels><?xml version="1.0" encoding="UTF-8" standalone="yes"?>
<Relationships xmlns="http://schemas.openxmlformats.org/package/2006/relationships"><Relationship Id="rId3" Type="http://schemas.openxmlformats.org/officeDocument/2006/relationships/chartUserShapes" Target="../drawings/drawing74.xml"/><Relationship Id="rId2" Type="http://schemas.openxmlformats.org/officeDocument/2006/relationships/oleObject" Target="file:///\\westat.com\DFS\SURVEYTA\general\2016%20Profiles\Chart\Macro_2016P_charts.xlsm" TargetMode="External"/><Relationship Id="rId1" Type="http://schemas.openxmlformats.org/officeDocument/2006/relationships/themeOverride" Target="../theme/themeOverride74.xml"/></Relationships>
</file>

<file path=ppt/charts/_rels/chart75.xml.rels><?xml version="1.0" encoding="UTF-8" standalone="yes"?>
<Relationships xmlns="http://schemas.openxmlformats.org/package/2006/relationships"><Relationship Id="rId3" Type="http://schemas.openxmlformats.org/officeDocument/2006/relationships/chartUserShapes" Target="../drawings/drawing75.xml"/><Relationship Id="rId2" Type="http://schemas.openxmlformats.org/officeDocument/2006/relationships/oleObject" Target="file:///\\westat.com\DFS\SURVEYTA\general\2016%20Profiles\Chart\Macro_2016P_charts.xlsm" TargetMode="External"/><Relationship Id="rId1" Type="http://schemas.openxmlformats.org/officeDocument/2006/relationships/themeOverride" Target="../theme/themeOverride75.xml"/></Relationships>
</file>

<file path=ppt/charts/_rels/chart76.xml.rels><?xml version="1.0" encoding="UTF-8" standalone="yes"?>
<Relationships xmlns="http://schemas.openxmlformats.org/package/2006/relationships"><Relationship Id="rId3" Type="http://schemas.openxmlformats.org/officeDocument/2006/relationships/chartUserShapes" Target="../drawings/drawing76.xml"/><Relationship Id="rId2" Type="http://schemas.openxmlformats.org/officeDocument/2006/relationships/oleObject" Target="file:///\\westat.com\DFS\SURVEYTA\general\2016%20Profiles\Chart\Macro_2016P_charts.xlsm" TargetMode="External"/><Relationship Id="rId1" Type="http://schemas.openxmlformats.org/officeDocument/2006/relationships/themeOverride" Target="../theme/themeOverride76.xml"/></Relationships>
</file>

<file path=ppt/charts/_rels/chart77.xml.rels><?xml version="1.0" encoding="UTF-8" standalone="yes"?>
<Relationships xmlns="http://schemas.openxmlformats.org/package/2006/relationships"><Relationship Id="rId3" Type="http://schemas.openxmlformats.org/officeDocument/2006/relationships/chartUserShapes" Target="../drawings/drawing77.xml"/><Relationship Id="rId2" Type="http://schemas.openxmlformats.org/officeDocument/2006/relationships/oleObject" Target="file:///\\westat.com\DFS\SURVEYTA\general\2016%20Profiles\Chart\Macro_2016P_charts.xlsm" TargetMode="External"/><Relationship Id="rId1" Type="http://schemas.openxmlformats.org/officeDocument/2006/relationships/themeOverride" Target="../theme/themeOverride77.xml"/></Relationships>
</file>

<file path=ppt/charts/_rels/chart78.xml.rels><?xml version="1.0" encoding="UTF-8" standalone="yes"?>
<Relationships xmlns="http://schemas.openxmlformats.org/package/2006/relationships"><Relationship Id="rId3" Type="http://schemas.openxmlformats.org/officeDocument/2006/relationships/chartUserShapes" Target="../drawings/drawing78.xml"/><Relationship Id="rId2" Type="http://schemas.openxmlformats.org/officeDocument/2006/relationships/oleObject" Target="file:///\\westat.com\DFS\SURVEYTA\general\2016%20Profiles\Chart\Macro_2016P_charts.xlsm" TargetMode="External"/><Relationship Id="rId1" Type="http://schemas.openxmlformats.org/officeDocument/2006/relationships/themeOverride" Target="../theme/themeOverride78.xml"/></Relationships>
</file>

<file path=ppt/charts/_rels/chart79.xml.rels><?xml version="1.0" encoding="UTF-8" standalone="yes"?>
<Relationships xmlns="http://schemas.openxmlformats.org/package/2006/relationships"><Relationship Id="rId3" Type="http://schemas.openxmlformats.org/officeDocument/2006/relationships/chartUserShapes" Target="../drawings/drawing79.xml"/><Relationship Id="rId2" Type="http://schemas.openxmlformats.org/officeDocument/2006/relationships/oleObject" Target="file:///\\westat.com\DFS\SURVEYTA\general\2016%20Profiles\Chart\Macro_2016P_charts.xlsm" TargetMode="External"/><Relationship Id="rId1" Type="http://schemas.openxmlformats.org/officeDocument/2006/relationships/themeOverride" Target="../theme/themeOverride79.xml"/></Relationships>
</file>

<file path=ppt/charts/_rels/chart8.xml.rels><?xml version="1.0" encoding="UTF-8" standalone="yes"?>
<Relationships xmlns="http://schemas.openxmlformats.org/package/2006/relationships"><Relationship Id="rId3" Type="http://schemas.openxmlformats.org/officeDocument/2006/relationships/chartUserShapes" Target="../drawings/drawing8.xml"/><Relationship Id="rId2" Type="http://schemas.openxmlformats.org/officeDocument/2006/relationships/oleObject" Target="file:///\\westat.com\DFS\SURVEYTA\general\2016%20Profiles\Chart\Macro_2016P_charts.xlsm" TargetMode="External"/><Relationship Id="rId1" Type="http://schemas.openxmlformats.org/officeDocument/2006/relationships/themeOverride" Target="../theme/themeOverride8.xml"/></Relationships>
</file>

<file path=ppt/charts/_rels/chart9.xml.rels><?xml version="1.0" encoding="UTF-8" standalone="yes"?>
<Relationships xmlns="http://schemas.openxmlformats.org/package/2006/relationships"><Relationship Id="rId3" Type="http://schemas.openxmlformats.org/officeDocument/2006/relationships/chartUserShapes" Target="../drawings/drawing9.xml"/><Relationship Id="rId2" Type="http://schemas.openxmlformats.org/officeDocument/2006/relationships/oleObject" Target="file:///\\westat.com\DFS\SURVEYTA\general\2016%20Profiles\Chart\Macro_2016P_charts.xlsm" TargetMode="External"/><Relationship Id="rId1" Type="http://schemas.openxmlformats.org/officeDocument/2006/relationships/themeOverride" Target="../theme/themeOverride9.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849570056968577"/>
          <c:y val="0.14908884159334376"/>
          <c:w val="0.65844639831548324"/>
          <c:h val="0.70514992645500429"/>
        </c:manualLayout>
      </c:layout>
      <c:barChart>
        <c:barDir val="bar"/>
        <c:grouping val="clustered"/>
        <c:varyColors val="0"/>
        <c:ser>
          <c:idx val="0"/>
          <c:order val="0"/>
          <c:tx>
            <c:strRef>
              <c:f>DQ01_1!$D$1</c:f>
              <c:strCache>
                <c:ptCount val="1"/>
                <c:pt idx="0">
                  <c:v>All Schools</c:v>
                </c:pt>
              </c:strCache>
            </c:strRef>
          </c:tx>
          <c:spPr>
            <a:solidFill>
              <a:srgbClr val="C25D0A"/>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multiLvlStrRef>
              <c:f>DQ01_1!$B$2:$C$4</c:f>
              <c:multiLvlStrCache>
                <c:ptCount val="3"/>
                <c:lvl>
                  <c:pt idx="0">
                    <c:v>Tobacco-use prevention</c:v>
                  </c:pt>
                  <c:pt idx="1">
                    <c:v>Nutrition</c:v>
                  </c:pt>
                  <c:pt idx="2">
                    <c:v>Physical activity</c:v>
                  </c:pt>
                </c:lvl>
                <c:lvl>
                  <c:pt idx="0">
                    <c:v>c.</c:v>
                  </c:pt>
                  <c:pt idx="1">
                    <c:v>b.</c:v>
                  </c:pt>
                  <c:pt idx="2">
                    <c:v>a.</c:v>
                  </c:pt>
                </c:lvl>
              </c:multiLvlStrCache>
            </c:multiLvlStrRef>
          </c:cat>
          <c:val>
            <c:numRef>
              <c:f>DQ01_1!$D$2:$D$4</c:f>
              <c:numCache>
                <c:formatCode>General</c:formatCode>
                <c:ptCount val="3"/>
                <c:pt idx="0">
                  <c:v>45.5</c:v>
                </c:pt>
                <c:pt idx="1">
                  <c:v>39.299999999999997</c:v>
                </c:pt>
                <c:pt idx="2">
                  <c:v>36.5</c:v>
                </c:pt>
              </c:numCache>
            </c:numRef>
          </c:val>
        </c:ser>
        <c:ser>
          <c:idx val="1"/>
          <c:order val="1"/>
          <c:tx>
            <c:strRef>
              <c:f>DQ01_1!$E$1</c:f>
              <c:strCache>
                <c:ptCount val="1"/>
                <c:pt idx="0">
                  <c:v>Junior/Senior High Schools</c:v>
                </c:pt>
              </c:strCache>
            </c:strRef>
          </c:tx>
          <c:spPr>
            <a:solidFill>
              <a:srgbClr val="296D3B"/>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multiLvlStrRef>
              <c:f>DQ01_1!$B$2:$C$4</c:f>
              <c:multiLvlStrCache>
                <c:ptCount val="3"/>
                <c:lvl>
                  <c:pt idx="0">
                    <c:v>Tobacco-use prevention</c:v>
                  </c:pt>
                  <c:pt idx="1">
                    <c:v>Nutrition</c:v>
                  </c:pt>
                  <c:pt idx="2">
                    <c:v>Physical activity</c:v>
                  </c:pt>
                </c:lvl>
                <c:lvl>
                  <c:pt idx="0">
                    <c:v>c.</c:v>
                  </c:pt>
                  <c:pt idx="1">
                    <c:v>b.</c:v>
                  </c:pt>
                  <c:pt idx="2">
                    <c:v>a.</c:v>
                  </c:pt>
                </c:lvl>
              </c:multiLvlStrCache>
            </c:multiLvlStrRef>
          </c:cat>
          <c:val>
            <c:numRef>
              <c:f>DQ01_1!$E$2:$E$4</c:f>
              <c:numCache>
                <c:formatCode>General</c:formatCode>
                <c:ptCount val="3"/>
                <c:pt idx="0">
                  <c:v>50.8</c:v>
                </c:pt>
                <c:pt idx="1">
                  <c:v>48.4</c:v>
                </c:pt>
                <c:pt idx="2">
                  <c:v>37.9</c:v>
                </c:pt>
              </c:numCache>
            </c:numRef>
          </c:val>
        </c:ser>
        <c:ser>
          <c:idx val="2"/>
          <c:order val="2"/>
          <c:tx>
            <c:strRef>
              <c:f>DQ01_1!$F$1</c:f>
              <c:strCache>
                <c:ptCount val="1"/>
                <c:pt idx="0">
                  <c:v>Middle Schools</c:v>
                </c:pt>
              </c:strCache>
            </c:strRef>
          </c:tx>
          <c:spPr>
            <a:solidFill>
              <a:srgbClr val="005654"/>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multiLvlStrRef>
              <c:f>DQ01_1!$B$2:$C$4</c:f>
              <c:multiLvlStrCache>
                <c:ptCount val="3"/>
                <c:lvl>
                  <c:pt idx="0">
                    <c:v>Tobacco-use prevention</c:v>
                  </c:pt>
                  <c:pt idx="1">
                    <c:v>Nutrition</c:v>
                  </c:pt>
                  <c:pt idx="2">
                    <c:v>Physical activity</c:v>
                  </c:pt>
                </c:lvl>
                <c:lvl>
                  <c:pt idx="0">
                    <c:v>c.</c:v>
                  </c:pt>
                  <c:pt idx="1">
                    <c:v>b.</c:v>
                  </c:pt>
                  <c:pt idx="2">
                    <c:v>a.</c:v>
                  </c:pt>
                </c:lvl>
              </c:multiLvlStrCache>
            </c:multiLvlStrRef>
          </c:cat>
          <c:val>
            <c:numRef>
              <c:f>DQ01_1!$F$2:$F$4</c:f>
              <c:numCache>
                <c:formatCode>General</c:formatCode>
                <c:ptCount val="3"/>
                <c:pt idx="0">
                  <c:v>39.700000000000003</c:v>
                </c:pt>
                <c:pt idx="1">
                  <c:v>32</c:v>
                </c:pt>
                <c:pt idx="2">
                  <c:v>31.7</c:v>
                </c:pt>
              </c:numCache>
            </c:numRef>
          </c:val>
        </c:ser>
        <c:ser>
          <c:idx val="3"/>
          <c:order val="3"/>
          <c:tx>
            <c:strRef>
              <c:f>DQ01_1!$G$1</c:f>
              <c:strCache>
                <c:ptCount val="1"/>
                <c:pt idx="0">
                  <c:v>High Schools</c:v>
                </c:pt>
              </c:strCache>
            </c:strRef>
          </c:tx>
          <c:spPr>
            <a:solidFill>
              <a:srgbClr val="00E315"/>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multiLvlStrRef>
              <c:f>DQ01_1!$B$2:$C$4</c:f>
              <c:multiLvlStrCache>
                <c:ptCount val="3"/>
                <c:lvl>
                  <c:pt idx="0">
                    <c:v>Tobacco-use prevention</c:v>
                  </c:pt>
                  <c:pt idx="1">
                    <c:v>Nutrition</c:v>
                  </c:pt>
                  <c:pt idx="2">
                    <c:v>Physical activity</c:v>
                  </c:pt>
                </c:lvl>
                <c:lvl>
                  <c:pt idx="0">
                    <c:v>c.</c:v>
                  </c:pt>
                  <c:pt idx="1">
                    <c:v>b.</c:v>
                  </c:pt>
                  <c:pt idx="2">
                    <c:v>a.</c:v>
                  </c:pt>
                </c:lvl>
              </c:multiLvlStrCache>
            </c:multiLvlStrRef>
          </c:cat>
          <c:val>
            <c:numRef>
              <c:f>DQ01_1!$G$2:$G$4</c:f>
              <c:numCache>
                <c:formatCode>General</c:formatCode>
                <c:ptCount val="3"/>
                <c:pt idx="0">
                  <c:v>51.6</c:v>
                </c:pt>
                <c:pt idx="1">
                  <c:v>46</c:v>
                </c:pt>
                <c:pt idx="2">
                  <c:v>42.6</c:v>
                </c:pt>
              </c:numCache>
            </c:numRef>
          </c:val>
        </c:ser>
        <c:dLbls>
          <c:showLegendKey val="0"/>
          <c:showVal val="1"/>
          <c:showCatName val="0"/>
          <c:showSerName val="0"/>
          <c:showPercent val="0"/>
          <c:showBubbleSize val="0"/>
        </c:dLbls>
        <c:gapWidth val="300"/>
        <c:overlap val="-4"/>
        <c:axId val="228375840"/>
        <c:axId val="228375448"/>
      </c:barChart>
      <c:catAx>
        <c:axId val="228375840"/>
        <c:scaling>
          <c:orientation val="minMax"/>
        </c:scaling>
        <c:delete val="0"/>
        <c:axPos val="l"/>
        <c:numFmt formatCode="General" sourceLinked="0"/>
        <c:majorTickMark val="none"/>
        <c:minorTickMark val="none"/>
        <c:tickLblPos val="none"/>
        <c:spPr>
          <a:ln w="12700">
            <a:solidFill>
              <a:srgbClr val="000000"/>
            </a:solidFill>
            <a:prstDash val="solid"/>
          </a:ln>
        </c:spPr>
        <c:crossAx val="228375448"/>
        <c:crosses val="autoZero"/>
        <c:auto val="1"/>
        <c:lblAlgn val="ctr"/>
        <c:lblOffset val="100"/>
        <c:tickLblSkip val="1"/>
        <c:noMultiLvlLbl val="1"/>
      </c:catAx>
      <c:valAx>
        <c:axId val="228375448"/>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228375840"/>
        <c:crosses val="autoZero"/>
        <c:crossBetween val="between"/>
      </c:valAx>
    </c:plotArea>
    <c:legend>
      <c:legendPos val="b"/>
      <c:layout>
        <c:manualLayout>
          <c:xMode val="edge"/>
          <c:yMode val="edge"/>
          <c:x val="2.7801070151098183E-2"/>
          <c:y val="0.86431233842627675"/>
          <c:w val="0.92914102873407078"/>
          <c:h val="4.6338423738471711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10.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849570056968577"/>
          <c:y val="0.14908884159334376"/>
          <c:w val="0.65844639831548324"/>
          <c:h val="0.70514992645500429"/>
        </c:manualLayout>
      </c:layout>
      <c:barChart>
        <c:barDir val="bar"/>
        <c:grouping val="clustered"/>
        <c:varyColors val="0"/>
        <c:ser>
          <c:idx val="0"/>
          <c:order val="0"/>
          <c:tx>
            <c:strRef>
              <c:f>[Macro_2016P_charts.xlsm]DQ06_2!$D$1</c:f>
              <c:strCache>
                <c:ptCount val="1"/>
                <c:pt idx="0">
                  <c:v>All Schools</c:v>
                </c:pt>
              </c:strCache>
            </c:strRef>
          </c:tx>
          <c:spPr>
            <a:solidFill>
              <a:srgbClr val="C25D0A"/>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[Macro_2016P_charts.xlsm]DQ06_2!$B$2:$C$4</c:f>
              <c:multiLvlStrCache>
                <c:ptCount val="3"/>
                <c:lvl>
                  <c:pt idx="0">
                    <c:v>Developed a written plan for implementing a Comprehensive School Physical Activity Program (a multi-component approach that provides opportunities for students to be physically active before, during, and after school)</c:v>
                  </c:pt>
                  <c:pt idx="1">
                    <c:v>Assessed the availability of physical activity opportunities for students</c:v>
                  </c:pt>
                  <c:pt idx="2">
                    <c:v>Reviewed health-related curricula or instructional materials</c:v>
                  </c:pt>
                </c:lvl>
                <c:lvl>
                  <c:pt idx="0">
                    <c:v>g.</c:v>
                  </c:pt>
                  <c:pt idx="1">
                    <c:v>f.</c:v>
                  </c:pt>
                  <c:pt idx="2">
                    <c:v>e.</c:v>
                  </c:pt>
                </c:lvl>
              </c:multiLvlStrCache>
            </c:multiLvlStrRef>
          </c:cat>
          <c:val>
            <c:numRef>
              <c:f>[Macro_2016P_charts.xlsm]DQ06_2!$D$2:$D$4</c:f>
              <c:numCache>
                <c:formatCode>General</c:formatCode>
                <c:ptCount val="3"/>
                <c:pt idx="0">
                  <c:v>24.2</c:v>
                </c:pt>
                <c:pt idx="1">
                  <c:v>77.400000000000006</c:v>
                </c:pt>
                <c:pt idx="2">
                  <c:v>74.5</c:v>
                </c:pt>
              </c:numCache>
            </c:numRef>
          </c:val>
        </c:ser>
        <c:ser>
          <c:idx val="1"/>
          <c:order val="1"/>
          <c:tx>
            <c:strRef>
              <c:f>[Macro_2016P_charts.xlsm]DQ06_2!$E$1</c:f>
              <c:strCache>
                <c:ptCount val="1"/>
                <c:pt idx="0">
                  <c:v>Junior/Senior High Schools</c:v>
                </c:pt>
              </c:strCache>
            </c:strRef>
          </c:tx>
          <c:spPr>
            <a:solidFill>
              <a:srgbClr val="296D3B"/>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[Macro_2016P_charts.xlsm]DQ06_2!$B$2:$C$4</c:f>
              <c:multiLvlStrCache>
                <c:ptCount val="3"/>
                <c:lvl>
                  <c:pt idx="0">
                    <c:v>Developed a written plan for implementing a Comprehensive School Physical Activity Program (a multi-component approach that provides opportunities for students to be physically active before, during, and after school)</c:v>
                  </c:pt>
                  <c:pt idx="1">
                    <c:v>Assessed the availability of physical activity opportunities for students</c:v>
                  </c:pt>
                  <c:pt idx="2">
                    <c:v>Reviewed health-related curricula or instructional materials</c:v>
                  </c:pt>
                </c:lvl>
                <c:lvl>
                  <c:pt idx="0">
                    <c:v>g.</c:v>
                  </c:pt>
                  <c:pt idx="1">
                    <c:v>f.</c:v>
                  </c:pt>
                  <c:pt idx="2">
                    <c:v>e.</c:v>
                  </c:pt>
                </c:lvl>
              </c:multiLvlStrCache>
            </c:multiLvlStrRef>
          </c:cat>
          <c:val>
            <c:numRef>
              <c:f>[Macro_2016P_charts.xlsm]DQ06_2!$E$2:$E$4</c:f>
              <c:numCache>
                <c:formatCode>General</c:formatCode>
                <c:ptCount val="3"/>
                <c:pt idx="0">
                  <c:v>21.8</c:v>
                </c:pt>
                <c:pt idx="1">
                  <c:v>86.6</c:v>
                </c:pt>
                <c:pt idx="2">
                  <c:v>59.7</c:v>
                </c:pt>
              </c:numCache>
            </c:numRef>
          </c:val>
        </c:ser>
        <c:ser>
          <c:idx val="2"/>
          <c:order val="2"/>
          <c:tx>
            <c:strRef>
              <c:f>[Macro_2016P_charts.xlsm]DQ06_2!$F$1</c:f>
              <c:strCache>
                <c:ptCount val="1"/>
                <c:pt idx="0">
                  <c:v>Middle Schools</c:v>
                </c:pt>
              </c:strCache>
            </c:strRef>
          </c:tx>
          <c:spPr>
            <a:solidFill>
              <a:srgbClr val="005654"/>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[Macro_2016P_charts.xlsm]DQ06_2!$B$2:$C$4</c:f>
              <c:multiLvlStrCache>
                <c:ptCount val="3"/>
                <c:lvl>
                  <c:pt idx="0">
                    <c:v>Developed a written plan for implementing a Comprehensive School Physical Activity Program (a multi-component approach that provides opportunities for students to be physically active before, during, and after school)</c:v>
                  </c:pt>
                  <c:pt idx="1">
                    <c:v>Assessed the availability of physical activity opportunities for students</c:v>
                  </c:pt>
                  <c:pt idx="2">
                    <c:v>Reviewed health-related curricula or instructional materials</c:v>
                  </c:pt>
                </c:lvl>
                <c:lvl>
                  <c:pt idx="0">
                    <c:v>g.</c:v>
                  </c:pt>
                  <c:pt idx="1">
                    <c:v>f.</c:v>
                  </c:pt>
                  <c:pt idx="2">
                    <c:v>e.</c:v>
                  </c:pt>
                </c:lvl>
              </c:multiLvlStrCache>
            </c:multiLvlStrRef>
          </c:cat>
          <c:val>
            <c:numRef>
              <c:f>[Macro_2016P_charts.xlsm]DQ06_2!$F$2:$F$4</c:f>
              <c:numCache>
                <c:formatCode>General</c:formatCode>
                <c:ptCount val="3"/>
                <c:pt idx="0">
                  <c:v>13.8</c:v>
                </c:pt>
                <c:pt idx="1">
                  <c:v>76</c:v>
                </c:pt>
                <c:pt idx="2">
                  <c:v>74.3</c:v>
                </c:pt>
              </c:numCache>
            </c:numRef>
          </c:val>
        </c:ser>
        <c:ser>
          <c:idx val="3"/>
          <c:order val="3"/>
          <c:tx>
            <c:strRef>
              <c:f>[Macro_2016P_charts.xlsm]DQ06_2!$G$1</c:f>
              <c:strCache>
                <c:ptCount val="1"/>
                <c:pt idx="0">
                  <c:v>High Schools</c:v>
                </c:pt>
              </c:strCache>
            </c:strRef>
          </c:tx>
          <c:spPr>
            <a:solidFill>
              <a:srgbClr val="00E315"/>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[Macro_2016P_charts.xlsm]DQ06_2!$B$2:$C$4</c:f>
              <c:multiLvlStrCache>
                <c:ptCount val="3"/>
                <c:lvl>
                  <c:pt idx="0">
                    <c:v>Developed a written plan for implementing a Comprehensive School Physical Activity Program (a multi-component approach that provides opportunities for students to be physically active before, during, and after school)</c:v>
                  </c:pt>
                  <c:pt idx="1">
                    <c:v>Assessed the availability of physical activity opportunities for students</c:v>
                  </c:pt>
                  <c:pt idx="2">
                    <c:v>Reviewed health-related curricula or instructional materials</c:v>
                  </c:pt>
                </c:lvl>
                <c:lvl>
                  <c:pt idx="0">
                    <c:v>g.</c:v>
                  </c:pt>
                  <c:pt idx="1">
                    <c:v>f.</c:v>
                  </c:pt>
                  <c:pt idx="2">
                    <c:v>e.</c:v>
                  </c:pt>
                </c:lvl>
              </c:multiLvlStrCache>
            </c:multiLvlStrRef>
          </c:cat>
          <c:val>
            <c:numRef>
              <c:f>[Macro_2016P_charts.xlsm]DQ06_2!$G$2:$G$4</c:f>
              <c:numCache>
                <c:formatCode>General</c:formatCode>
                <c:ptCount val="3"/>
                <c:pt idx="0">
                  <c:v>39.4</c:v>
                </c:pt>
                <c:pt idx="1">
                  <c:v>74.7</c:v>
                </c:pt>
                <c:pt idx="2">
                  <c:v>81.7</c:v>
                </c:pt>
              </c:numCache>
            </c:numRef>
          </c:val>
        </c:ser>
        <c:dLbls>
          <c:showLegendKey val="0"/>
          <c:showVal val="1"/>
          <c:showCatName val="0"/>
          <c:showSerName val="0"/>
          <c:showPercent val="0"/>
          <c:showBubbleSize val="0"/>
        </c:dLbls>
        <c:gapWidth val="300"/>
        <c:overlap val="-4"/>
        <c:axId val="391985048"/>
        <c:axId val="391986616"/>
      </c:barChart>
      <c:catAx>
        <c:axId val="391985048"/>
        <c:scaling>
          <c:orientation val="minMax"/>
        </c:scaling>
        <c:delete val="0"/>
        <c:axPos val="l"/>
        <c:numFmt formatCode="General" sourceLinked="0"/>
        <c:majorTickMark val="none"/>
        <c:minorTickMark val="none"/>
        <c:tickLblPos val="none"/>
        <c:spPr>
          <a:ln w="12700">
            <a:solidFill>
              <a:srgbClr val="000000"/>
            </a:solidFill>
            <a:prstDash val="solid"/>
          </a:ln>
        </c:spPr>
        <c:crossAx val="391986616"/>
        <c:crosses val="autoZero"/>
        <c:auto val="1"/>
        <c:lblAlgn val="ctr"/>
        <c:lblOffset val="100"/>
        <c:tickLblSkip val="1"/>
        <c:noMultiLvlLbl val="1"/>
      </c:catAx>
      <c:valAx>
        <c:axId val="391986616"/>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391985048"/>
        <c:crosses val="autoZero"/>
        <c:crossBetween val="between"/>
      </c:valAx>
    </c:plotArea>
    <c:legend>
      <c:legendPos val="b"/>
      <c:layout>
        <c:manualLayout>
          <c:xMode val="edge"/>
          <c:yMode val="edge"/>
          <c:x val="2.7801070151098183E-2"/>
          <c:y val="0.86431233842627675"/>
          <c:w val="0.92914102873407078"/>
          <c:h val="4.6338423738471711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1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849570056968577"/>
          <c:y val="0.14908884159334376"/>
          <c:w val="0.65844639831548324"/>
          <c:h val="0.70514992645500429"/>
        </c:manualLayout>
      </c:layout>
      <c:barChart>
        <c:barDir val="bar"/>
        <c:grouping val="clustered"/>
        <c:varyColors val="0"/>
        <c:ser>
          <c:idx val="0"/>
          <c:order val="0"/>
          <c:tx>
            <c:v>All Schools</c:v>
          </c:tx>
          <c:spPr>
            <a:solidFill>
              <a:srgbClr val="C25D0A"/>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val>
            <c:numRef>
              <c:f>[Macro_2016P_charts.xlsm]DQ07_1!$D$2</c:f>
              <c:numCache>
                <c:formatCode>General</c:formatCode>
                <c:ptCount val="1"/>
                <c:pt idx="0">
                  <c:v>69.599999999999994</c:v>
                </c:pt>
              </c:numCache>
            </c:numRef>
          </c:val>
        </c:ser>
        <c:ser>
          <c:idx val="1"/>
          <c:order val="1"/>
          <c:tx>
            <c:v>Junior/Senior High Schools</c:v>
          </c:tx>
          <c:spPr>
            <a:solidFill>
              <a:srgbClr val="296D3B"/>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val>
            <c:numRef>
              <c:f>[Macro_2016P_charts.xlsm]DQ07_1!$E$2</c:f>
              <c:numCache>
                <c:formatCode>General</c:formatCode>
                <c:ptCount val="1"/>
                <c:pt idx="0">
                  <c:v>60.5</c:v>
                </c:pt>
              </c:numCache>
            </c:numRef>
          </c:val>
        </c:ser>
        <c:ser>
          <c:idx val="2"/>
          <c:order val="2"/>
          <c:tx>
            <c:v>Middle Schools</c:v>
          </c:tx>
          <c:spPr>
            <a:solidFill>
              <a:srgbClr val="005654"/>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val>
            <c:numRef>
              <c:f>[Macro_2016P_charts.xlsm]DQ07_1!$F$2</c:f>
              <c:numCache>
                <c:formatCode>General</c:formatCode>
                <c:ptCount val="1"/>
                <c:pt idx="0">
                  <c:v>60.4</c:v>
                </c:pt>
              </c:numCache>
            </c:numRef>
          </c:val>
        </c:ser>
        <c:ser>
          <c:idx val="3"/>
          <c:order val="3"/>
          <c:tx>
            <c:v>High Schools</c:v>
          </c:tx>
          <c:spPr>
            <a:solidFill>
              <a:srgbClr val="00E315"/>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val>
            <c:numRef>
              <c:f>[Macro_2016P_charts.xlsm]DQ07_1!$G$2</c:f>
              <c:numCache>
                <c:formatCode>General</c:formatCode>
                <c:ptCount val="1"/>
                <c:pt idx="0">
                  <c:v>86.3</c:v>
                </c:pt>
              </c:numCache>
            </c:numRef>
          </c:val>
        </c:ser>
        <c:dLbls>
          <c:showLegendKey val="0"/>
          <c:showVal val="1"/>
          <c:showCatName val="0"/>
          <c:showSerName val="0"/>
          <c:showPercent val="0"/>
          <c:showBubbleSize val="0"/>
        </c:dLbls>
        <c:gapWidth val="300"/>
        <c:overlap val="-4"/>
        <c:axId val="391987400"/>
        <c:axId val="391022296"/>
      </c:barChart>
      <c:catAx>
        <c:axId val="391987400"/>
        <c:scaling>
          <c:orientation val="minMax"/>
        </c:scaling>
        <c:delete val="0"/>
        <c:axPos val="l"/>
        <c:majorTickMark val="none"/>
        <c:minorTickMark val="none"/>
        <c:tickLblPos val="none"/>
        <c:spPr>
          <a:ln w="12700">
            <a:solidFill>
              <a:srgbClr val="000000"/>
            </a:solidFill>
            <a:prstDash val="solid"/>
          </a:ln>
        </c:spPr>
        <c:crossAx val="391022296"/>
        <c:crosses val="autoZero"/>
        <c:auto val="1"/>
        <c:lblAlgn val="ctr"/>
        <c:lblOffset val="100"/>
        <c:tickLblSkip val="1"/>
        <c:noMultiLvlLbl val="1"/>
      </c:catAx>
      <c:valAx>
        <c:axId val="391022296"/>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391987400"/>
        <c:crosses val="autoZero"/>
        <c:crossBetween val="between"/>
      </c:valAx>
    </c:plotArea>
    <c:legend>
      <c:legendPos val="b"/>
      <c:layout>
        <c:manualLayout>
          <c:xMode val="edge"/>
          <c:yMode val="edge"/>
          <c:x val="2.7801070151098183E-2"/>
          <c:y val="0.86431233842627675"/>
          <c:w val="0.92914102873407078"/>
          <c:h val="4.6338423738471711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1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849570056968577"/>
          <c:y val="0.14908884159334376"/>
          <c:w val="0.65844639831548324"/>
          <c:h val="0.70514992645500429"/>
        </c:manualLayout>
      </c:layout>
      <c:barChart>
        <c:barDir val="bar"/>
        <c:grouping val="clustered"/>
        <c:varyColors val="0"/>
        <c:ser>
          <c:idx val="0"/>
          <c:order val="0"/>
          <c:tx>
            <c:strRef>
              <c:f>[Macro_2016P_charts.xlsm]DQ08_1!$D$1</c:f>
              <c:strCache>
                <c:ptCount val="1"/>
                <c:pt idx="0">
                  <c:v>All Schools</c:v>
                </c:pt>
              </c:strCache>
            </c:strRef>
          </c:tx>
          <c:spPr>
            <a:solidFill>
              <a:srgbClr val="C25D0A"/>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[Macro_2016P_charts.xlsm]DQ08_1!$B$2:$C$3</c:f>
              <c:multiLvlStrCache>
                <c:ptCount val="2"/>
                <c:lvl>
                  <c:pt idx="0">
                    <c:v>Special events sponsored by the school or community organizations (e.g., multicultural week, family night)</c:v>
                  </c:pt>
                  <c:pt idx="1">
                    <c:v>Lessons in class</c:v>
                  </c:pt>
                </c:lvl>
                <c:lvl>
                  <c:pt idx="0">
                    <c:v>b.</c:v>
                  </c:pt>
                  <c:pt idx="1">
                    <c:v>a.</c:v>
                  </c:pt>
                </c:lvl>
              </c:multiLvlStrCache>
            </c:multiLvlStrRef>
          </c:cat>
          <c:val>
            <c:numRef>
              <c:f>[Macro_2016P_charts.xlsm]DQ08_1!$D$2:$D$3</c:f>
              <c:numCache>
                <c:formatCode>General</c:formatCode>
                <c:ptCount val="2"/>
                <c:pt idx="0">
                  <c:v>65.599999999999994</c:v>
                </c:pt>
                <c:pt idx="1">
                  <c:v>87.5</c:v>
                </c:pt>
              </c:numCache>
            </c:numRef>
          </c:val>
        </c:ser>
        <c:ser>
          <c:idx val="1"/>
          <c:order val="1"/>
          <c:tx>
            <c:strRef>
              <c:f>[Macro_2016P_charts.xlsm]DQ08_1!$E$1</c:f>
              <c:strCache>
                <c:ptCount val="1"/>
                <c:pt idx="0">
                  <c:v>Junior/Senior High Schools</c:v>
                </c:pt>
              </c:strCache>
            </c:strRef>
          </c:tx>
          <c:spPr>
            <a:solidFill>
              <a:srgbClr val="296D3B"/>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[Macro_2016P_charts.xlsm]DQ08_1!$B$2:$C$3</c:f>
              <c:multiLvlStrCache>
                <c:ptCount val="2"/>
                <c:lvl>
                  <c:pt idx="0">
                    <c:v>Special events sponsored by the school or community organizations (e.g., multicultural week, family night)</c:v>
                  </c:pt>
                  <c:pt idx="1">
                    <c:v>Lessons in class</c:v>
                  </c:pt>
                </c:lvl>
                <c:lvl>
                  <c:pt idx="0">
                    <c:v>b.</c:v>
                  </c:pt>
                  <c:pt idx="1">
                    <c:v>a.</c:v>
                  </c:pt>
                </c:lvl>
              </c:multiLvlStrCache>
            </c:multiLvlStrRef>
          </c:cat>
          <c:val>
            <c:numRef>
              <c:f>[Macro_2016P_charts.xlsm]DQ08_1!$E$2:$E$3</c:f>
              <c:numCache>
                <c:formatCode>General</c:formatCode>
                <c:ptCount val="2"/>
                <c:pt idx="0">
                  <c:v>55.7</c:v>
                </c:pt>
                <c:pt idx="1">
                  <c:v>90.6</c:v>
                </c:pt>
              </c:numCache>
            </c:numRef>
          </c:val>
        </c:ser>
        <c:ser>
          <c:idx val="2"/>
          <c:order val="2"/>
          <c:tx>
            <c:strRef>
              <c:f>[Macro_2016P_charts.xlsm]DQ08_1!$F$1</c:f>
              <c:strCache>
                <c:ptCount val="1"/>
                <c:pt idx="0">
                  <c:v>Middle Schools</c:v>
                </c:pt>
              </c:strCache>
            </c:strRef>
          </c:tx>
          <c:spPr>
            <a:solidFill>
              <a:srgbClr val="005654"/>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[Macro_2016P_charts.xlsm]DQ08_1!$B$2:$C$3</c:f>
              <c:multiLvlStrCache>
                <c:ptCount val="2"/>
                <c:lvl>
                  <c:pt idx="0">
                    <c:v>Special events sponsored by the school or community organizations (e.g., multicultural week, family night)</c:v>
                  </c:pt>
                  <c:pt idx="1">
                    <c:v>Lessons in class</c:v>
                  </c:pt>
                </c:lvl>
                <c:lvl>
                  <c:pt idx="0">
                    <c:v>b.</c:v>
                  </c:pt>
                  <c:pt idx="1">
                    <c:v>a.</c:v>
                  </c:pt>
                </c:lvl>
              </c:multiLvlStrCache>
            </c:multiLvlStrRef>
          </c:cat>
          <c:val>
            <c:numRef>
              <c:f>[Macro_2016P_charts.xlsm]DQ08_1!$F$2:$F$3</c:f>
              <c:numCache>
                <c:formatCode>General</c:formatCode>
                <c:ptCount val="2"/>
                <c:pt idx="0">
                  <c:v>61.2</c:v>
                </c:pt>
                <c:pt idx="1">
                  <c:v>89.9</c:v>
                </c:pt>
              </c:numCache>
            </c:numRef>
          </c:val>
        </c:ser>
        <c:ser>
          <c:idx val="3"/>
          <c:order val="3"/>
          <c:tx>
            <c:strRef>
              <c:f>[Macro_2016P_charts.xlsm]DQ08_1!$G$1</c:f>
              <c:strCache>
                <c:ptCount val="1"/>
                <c:pt idx="0">
                  <c:v>High Schools</c:v>
                </c:pt>
              </c:strCache>
            </c:strRef>
          </c:tx>
          <c:spPr>
            <a:solidFill>
              <a:srgbClr val="00E315"/>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[Macro_2016P_charts.xlsm]DQ08_1!$B$2:$C$3</c:f>
              <c:multiLvlStrCache>
                <c:ptCount val="2"/>
                <c:lvl>
                  <c:pt idx="0">
                    <c:v>Special events sponsored by the school or community organizations (e.g., multicultural week, family night)</c:v>
                  </c:pt>
                  <c:pt idx="1">
                    <c:v>Lessons in class</c:v>
                  </c:pt>
                </c:lvl>
                <c:lvl>
                  <c:pt idx="0">
                    <c:v>b.</c:v>
                  </c:pt>
                  <c:pt idx="1">
                    <c:v>a.</c:v>
                  </c:pt>
                </c:lvl>
              </c:multiLvlStrCache>
            </c:multiLvlStrRef>
          </c:cat>
          <c:val>
            <c:numRef>
              <c:f>[Macro_2016P_charts.xlsm]DQ08_1!$G$2:$G$3</c:f>
              <c:numCache>
                <c:formatCode>General</c:formatCode>
                <c:ptCount val="2"/>
                <c:pt idx="0">
                  <c:v>75.400000000000006</c:v>
                </c:pt>
                <c:pt idx="1">
                  <c:v>82.8</c:v>
                </c:pt>
              </c:numCache>
            </c:numRef>
          </c:val>
        </c:ser>
        <c:dLbls>
          <c:showLegendKey val="0"/>
          <c:showVal val="1"/>
          <c:showCatName val="0"/>
          <c:showSerName val="0"/>
          <c:showPercent val="0"/>
          <c:showBubbleSize val="0"/>
        </c:dLbls>
        <c:gapWidth val="300"/>
        <c:overlap val="-4"/>
        <c:axId val="391019160"/>
        <c:axId val="391019552"/>
      </c:barChart>
      <c:catAx>
        <c:axId val="391019160"/>
        <c:scaling>
          <c:orientation val="minMax"/>
        </c:scaling>
        <c:delete val="0"/>
        <c:axPos val="l"/>
        <c:numFmt formatCode="General" sourceLinked="0"/>
        <c:majorTickMark val="none"/>
        <c:minorTickMark val="none"/>
        <c:tickLblPos val="none"/>
        <c:spPr>
          <a:ln w="12700">
            <a:solidFill>
              <a:srgbClr val="000000"/>
            </a:solidFill>
            <a:prstDash val="solid"/>
          </a:ln>
        </c:spPr>
        <c:crossAx val="391019552"/>
        <c:crosses val="autoZero"/>
        <c:auto val="1"/>
        <c:lblAlgn val="ctr"/>
        <c:lblOffset val="100"/>
        <c:tickLblSkip val="1"/>
        <c:noMultiLvlLbl val="1"/>
      </c:catAx>
      <c:valAx>
        <c:axId val="391019552"/>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391019160"/>
        <c:crosses val="autoZero"/>
        <c:crossBetween val="between"/>
      </c:valAx>
    </c:plotArea>
    <c:legend>
      <c:legendPos val="b"/>
      <c:layout>
        <c:manualLayout>
          <c:xMode val="edge"/>
          <c:yMode val="edge"/>
          <c:x val="2.7801070151098183E-2"/>
          <c:y val="0.86431233842627675"/>
          <c:w val="0.92914102873407078"/>
          <c:h val="4.6338423738471711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1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849570056968577"/>
          <c:y val="0.14908884159334376"/>
          <c:w val="0.65844639831548324"/>
          <c:h val="0.70514992645500429"/>
        </c:manualLayout>
      </c:layout>
      <c:barChart>
        <c:barDir val="bar"/>
        <c:grouping val="clustered"/>
        <c:varyColors val="0"/>
        <c:ser>
          <c:idx val="0"/>
          <c:order val="0"/>
          <c:tx>
            <c:v>All Schools</c:v>
          </c:tx>
          <c:spPr>
            <a:solidFill>
              <a:srgbClr val="C25D0A"/>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val>
            <c:numRef>
              <c:f>[Macro_2016P_charts.xlsm]DQ09_1!$D$2</c:f>
              <c:numCache>
                <c:formatCode>General</c:formatCode>
                <c:ptCount val="1"/>
                <c:pt idx="0">
                  <c:v>36.4</c:v>
                </c:pt>
              </c:numCache>
            </c:numRef>
          </c:val>
        </c:ser>
        <c:ser>
          <c:idx val="1"/>
          <c:order val="1"/>
          <c:tx>
            <c:v>Junior/Senior High Schools</c:v>
          </c:tx>
          <c:spPr>
            <a:solidFill>
              <a:srgbClr val="296D3B"/>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val>
            <c:numRef>
              <c:f>[Macro_2016P_charts.xlsm]DQ09_1!$E$2</c:f>
              <c:numCache>
                <c:formatCode>General</c:formatCode>
                <c:ptCount val="1"/>
                <c:pt idx="0">
                  <c:v>26.8</c:v>
                </c:pt>
              </c:numCache>
            </c:numRef>
          </c:val>
        </c:ser>
        <c:ser>
          <c:idx val="2"/>
          <c:order val="2"/>
          <c:tx>
            <c:v>Middle Schools</c:v>
          </c:tx>
          <c:spPr>
            <a:solidFill>
              <a:srgbClr val="005654"/>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val>
            <c:numRef>
              <c:f>[Macro_2016P_charts.xlsm]DQ09_1!$F$2</c:f>
              <c:numCache>
                <c:formatCode>General</c:formatCode>
                <c:ptCount val="1"/>
                <c:pt idx="0">
                  <c:v>26.8</c:v>
                </c:pt>
              </c:numCache>
            </c:numRef>
          </c:val>
        </c:ser>
        <c:ser>
          <c:idx val="3"/>
          <c:order val="3"/>
          <c:tx>
            <c:v>High Schools</c:v>
          </c:tx>
          <c:spPr>
            <a:solidFill>
              <a:srgbClr val="00E315"/>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val>
            <c:numRef>
              <c:f>[Macro_2016P_charts.xlsm]DQ09_1!$G$2</c:f>
              <c:numCache>
                <c:formatCode>General</c:formatCode>
                <c:ptCount val="1"/>
                <c:pt idx="0">
                  <c:v>52.3</c:v>
                </c:pt>
              </c:numCache>
            </c:numRef>
          </c:val>
        </c:ser>
        <c:dLbls>
          <c:showLegendKey val="0"/>
          <c:showVal val="1"/>
          <c:showCatName val="0"/>
          <c:showSerName val="0"/>
          <c:showPercent val="0"/>
          <c:showBubbleSize val="0"/>
        </c:dLbls>
        <c:gapWidth val="300"/>
        <c:overlap val="-4"/>
        <c:axId val="390709896"/>
        <c:axId val="392367176"/>
      </c:barChart>
      <c:catAx>
        <c:axId val="390709896"/>
        <c:scaling>
          <c:orientation val="minMax"/>
        </c:scaling>
        <c:delete val="0"/>
        <c:axPos val="l"/>
        <c:majorTickMark val="none"/>
        <c:minorTickMark val="none"/>
        <c:tickLblPos val="none"/>
        <c:spPr>
          <a:ln w="12700">
            <a:solidFill>
              <a:srgbClr val="000000"/>
            </a:solidFill>
            <a:prstDash val="solid"/>
          </a:ln>
        </c:spPr>
        <c:crossAx val="392367176"/>
        <c:crosses val="autoZero"/>
        <c:auto val="1"/>
        <c:lblAlgn val="ctr"/>
        <c:lblOffset val="100"/>
        <c:tickLblSkip val="1"/>
        <c:noMultiLvlLbl val="1"/>
      </c:catAx>
      <c:valAx>
        <c:axId val="392367176"/>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390709896"/>
        <c:crosses val="autoZero"/>
        <c:crossBetween val="between"/>
      </c:valAx>
    </c:plotArea>
    <c:legend>
      <c:legendPos val="b"/>
      <c:layout>
        <c:manualLayout>
          <c:xMode val="edge"/>
          <c:yMode val="edge"/>
          <c:x val="2.7801070151098183E-2"/>
          <c:y val="0.86431233842627675"/>
          <c:w val="0.92914102873407078"/>
          <c:h val="4.6338423738471711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1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849570056968577"/>
          <c:y val="0.14908884159334376"/>
          <c:w val="0.65844639831548324"/>
          <c:h val="0.70514992645500429"/>
        </c:manualLayout>
      </c:layout>
      <c:barChart>
        <c:barDir val="bar"/>
        <c:grouping val="clustered"/>
        <c:varyColors val="0"/>
        <c:ser>
          <c:idx val="0"/>
          <c:order val="0"/>
          <c:tx>
            <c:strRef>
              <c:f>[Macro_2016P_charts.xlsm]DQ10_1!$D$1</c:f>
              <c:strCache>
                <c:ptCount val="1"/>
                <c:pt idx="0">
                  <c:v>All Schools</c:v>
                </c:pt>
              </c:strCache>
            </c:strRef>
          </c:tx>
          <c:spPr>
            <a:solidFill>
              <a:srgbClr val="C25D0A"/>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[Macro_2016P_charts.xlsm]DQ10_1!$B$2:$C$6</c:f>
              <c:multiLvlStrCache>
                <c:ptCount val="5"/>
                <c:lvl>
                  <c:pt idx="0">
                    <c:v>Facilitate access to providers not on school property who have experience in providing social and psychological services to LGBTQ youth</c:v>
                  </c:pt>
                  <c:pt idx="1">
                    <c:v>Facilitate access to providers not on school property who have experience in providing health services, including HIV/STD testing and counseling, to LGBTQ youth</c:v>
                  </c:pt>
                  <c:pt idx="2">
                    <c:v>Encourage staff to attend professional development on safe and supportive school environments for all students, regardless of sexual orientation or gender identity</c:v>
                  </c:pt>
                  <c:pt idx="3">
                    <c:v>Prohibit harassment based on a student's perceived or actual sexual orientation or gender identity</c:v>
                  </c:pt>
                  <c:pt idx="4">
                    <c:v>Identify "safe spaces" (e.g., a counselor’s office, designated classroom, or student organization) where LGBTQ youth can receive support from administrators, teachers, or other school staff</c:v>
                  </c:pt>
                </c:lvl>
                <c:lvl>
                  <c:pt idx="0">
                    <c:v>e.</c:v>
                  </c:pt>
                  <c:pt idx="1">
                    <c:v>d.</c:v>
                  </c:pt>
                  <c:pt idx="2">
                    <c:v>c.</c:v>
                  </c:pt>
                  <c:pt idx="3">
                    <c:v>b.</c:v>
                  </c:pt>
                  <c:pt idx="4">
                    <c:v>a.</c:v>
                  </c:pt>
                </c:lvl>
              </c:multiLvlStrCache>
            </c:multiLvlStrRef>
          </c:cat>
          <c:val>
            <c:numRef>
              <c:f>[Macro_2016P_charts.xlsm]DQ10_1!$D$2:$D$6</c:f>
              <c:numCache>
                <c:formatCode>General</c:formatCode>
                <c:ptCount val="5"/>
                <c:pt idx="0">
                  <c:v>57.7</c:v>
                </c:pt>
                <c:pt idx="1">
                  <c:v>46.9</c:v>
                </c:pt>
                <c:pt idx="2">
                  <c:v>67.2</c:v>
                </c:pt>
                <c:pt idx="3">
                  <c:v>97.8</c:v>
                </c:pt>
                <c:pt idx="4">
                  <c:v>75.5</c:v>
                </c:pt>
              </c:numCache>
            </c:numRef>
          </c:val>
        </c:ser>
        <c:ser>
          <c:idx val="1"/>
          <c:order val="1"/>
          <c:tx>
            <c:strRef>
              <c:f>[Macro_2016P_charts.xlsm]DQ10_1!$E$1</c:f>
              <c:strCache>
                <c:ptCount val="1"/>
                <c:pt idx="0">
                  <c:v>Junior/Senior High Schools</c:v>
                </c:pt>
              </c:strCache>
            </c:strRef>
          </c:tx>
          <c:spPr>
            <a:solidFill>
              <a:srgbClr val="296D3B"/>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[Macro_2016P_charts.xlsm]DQ10_1!$B$2:$C$6</c:f>
              <c:multiLvlStrCache>
                <c:ptCount val="5"/>
                <c:lvl>
                  <c:pt idx="0">
                    <c:v>Facilitate access to providers not on school property who have experience in providing social and psychological services to LGBTQ youth</c:v>
                  </c:pt>
                  <c:pt idx="1">
                    <c:v>Facilitate access to providers not on school property who have experience in providing health services, including HIV/STD testing and counseling, to LGBTQ youth</c:v>
                  </c:pt>
                  <c:pt idx="2">
                    <c:v>Encourage staff to attend professional development on safe and supportive school environments for all students, regardless of sexual orientation or gender identity</c:v>
                  </c:pt>
                  <c:pt idx="3">
                    <c:v>Prohibit harassment based on a student's perceived or actual sexual orientation or gender identity</c:v>
                  </c:pt>
                  <c:pt idx="4">
                    <c:v>Identify "safe spaces" (e.g., a counselor’s office, designated classroom, or student organization) where LGBTQ youth can receive support from administrators, teachers, or other school staff</c:v>
                  </c:pt>
                </c:lvl>
                <c:lvl>
                  <c:pt idx="0">
                    <c:v>e.</c:v>
                  </c:pt>
                  <c:pt idx="1">
                    <c:v>d.</c:v>
                  </c:pt>
                  <c:pt idx="2">
                    <c:v>c.</c:v>
                  </c:pt>
                  <c:pt idx="3">
                    <c:v>b.</c:v>
                  </c:pt>
                  <c:pt idx="4">
                    <c:v>a.</c:v>
                  </c:pt>
                </c:lvl>
              </c:multiLvlStrCache>
            </c:multiLvlStrRef>
          </c:cat>
          <c:val>
            <c:numRef>
              <c:f>[Macro_2016P_charts.xlsm]DQ10_1!$E$2:$E$6</c:f>
              <c:numCache>
                <c:formatCode>General</c:formatCode>
                <c:ptCount val="5"/>
                <c:pt idx="0">
                  <c:v>51.1</c:v>
                </c:pt>
                <c:pt idx="1">
                  <c:v>37.6</c:v>
                </c:pt>
                <c:pt idx="2">
                  <c:v>55.2</c:v>
                </c:pt>
                <c:pt idx="3">
                  <c:v>97</c:v>
                </c:pt>
                <c:pt idx="4">
                  <c:v>60.5</c:v>
                </c:pt>
              </c:numCache>
            </c:numRef>
          </c:val>
        </c:ser>
        <c:ser>
          <c:idx val="2"/>
          <c:order val="2"/>
          <c:tx>
            <c:strRef>
              <c:f>[Macro_2016P_charts.xlsm]DQ10_1!$F$1</c:f>
              <c:strCache>
                <c:ptCount val="1"/>
                <c:pt idx="0">
                  <c:v>Middle Schools</c:v>
                </c:pt>
              </c:strCache>
            </c:strRef>
          </c:tx>
          <c:spPr>
            <a:solidFill>
              <a:srgbClr val="005654"/>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[Macro_2016P_charts.xlsm]DQ10_1!$B$2:$C$6</c:f>
              <c:multiLvlStrCache>
                <c:ptCount val="5"/>
                <c:lvl>
                  <c:pt idx="0">
                    <c:v>Facilitate access to providers not on school property who have experience in providing social and psychological services to LGBTQ youth</c:v>
                  </c:pt>
                  <c:pt idx="1">
                    <c:v>Facilitate access to providers not on school property who have experience in providing health services, including HIV/STD testing and counseling, to LGBTQ youth</c:v>
                  </c:pt>
                  <c:pt idx="2">
                    <c:v>Encourage staff to attend professional development on safe and supportive school environments for all students, regardless of sexual orientation or gender identity</c:v>
                  </c:pt>
                  <c:pt idx="3">
                    <c:v>Prohibit harassment based on a student's perceived or actual sexual orientation or gender identity</c:v>
                  </c:pt>
                  <c:pt idx="4">
                    <c:v>Identify "safe spaces" (e.g., a counselor’s office, designated classroom, or student organization) where LGBTQ youth can receive support from administrators, teachers, or other school staff</c:v>
                  </c:pt>
                </c:lvl>
                <c:lvl>
                  <c:pt idx="0">
                    <c:v>e.</c:v>
                  </c:pt>
                  <c:pt idx="1">
                    <c:v>d.</c:v>
                  </c:pt>
                  <c:pt idx="2">
                    <c:v>c.</c:v>
                  </c:pt>
                  <c:pt idx="3">
                    <c:v>b.</c:v>
                  </c:pt>
                  <c:pt idx="4">
                    <c:v>a.</c:v>
                  </c:pt>
                </c:lvl>
              </c:multiLvlStrCache>
            </c:multiLvlStrRef>
          </c:cat>
          <c:val>
            <c:numRef>
              <c:f>[Macro_2016P_charts.xlsm]DQ10_1!$F$2:$F$6</c:f>
              <c:numCache>
                <c:formatCode>General</c:formatCode>
                <c:ptCount val="5"/>
                <c:pt idx="0">
                  <c:v>53.7</c:v>
                </c:pt>
                <c:pt idx="1">
                  <c:v>40.799999999999997</c:v>
                </c:pt>
                <c:pt idx="2">
                  <c:v>67.2</c:v>
                </c:pt>
                <c:pt idx="3">
                  <c:v>97.1</c:v>
                </c:pt>
                <c:pt idx="4">
                  <c:v>72.900000000000006</c:v>
                </c:pt>
              </c:numCache>
            </c:numRef>
          </c:val>
        </c:ser>
        <c:ser>
          <c:idx val="3"/>
          <c:order val="3"/>
          <c:tx>
            <c:strRef>
              <c:f>[Macro_2016P_charts.xlsm]DQ10_1!$G$1</c:f>
              <c:strCache>
                <c:ptCount val="1"/>
                <c:pt idx="0">
                  <c:v>High Schools</c:v>
                </c:pt>
              </c:strCache>
            </c:strRef>
          </c:tx>
          <c:spPr>
            <a:solidFill>
              <a:srgbClr val="00E315"/>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[Macro_2016P_charts.xlsm]DQ10_1!$B$2:$C$6</c:f>
              <c:multiLvlStrCache>
                <c:ptCount val="5"/>
                <c:lvl>
                  <c:pt idx="0">
                    <c:v>Facilitate access to providers not on school property who have experience in providing social and psychological services to LGBTQ youth</c:v>
                  </c:pt>
                  <c:pt idx="1">
                    <c:v>Facilitate access to providers not on school property who have experience in providing health services, including HIV/STD testing and counseling, to LGBTQ youth</c:v>
                  </c:pt>
                  <c:pt idx="2">
                    <c:v>Encourage staff to attend professional development on safe and supportive school environments for all students, regardless of sexual orientation or gender identity</c:v>
                  </c:pt>
                  <c:pt idx="3">
                    <c:v>Prohibit harassment based on a student's perceived or actual sexual orientation or gender identity</c:v>
                  </c:pt>
                  <c:pt idx="4">
                    <c:v>Identify "safe spaces" (e.g., a counselor’s office, designated classroom, or student organization) where LGBTQ youth can receive support from administrators, teachers, or other school staff</c:v>
                  </c:pt>
                </c:lvl>
                <c:lvl>
                  <c:pt idx="0">
                    <c:v>e.</c:v>
                  </c:pt>
                  <c:pt idx="1">
                    <c:v>d.</c:v>
                  </c:pt>
                  <c:pt idx="2">
                    <c:v>c.</c:v>
                  </c:pt>
                  <c:pt idx="3">
                    <c:v>b.</c:v>
                  </c:pt>
                  <c:pt idx="4">
                    <c:v>a.</c:v>
                  </c:pt>
                </c:lvl>
              </c:multiLvlStrCache>
            </c:multiLvlStrRef>
          </c:cat>
          <c:val>
            <c:numRef>
              <c:f>[Macro_2016P_charts.xlsm]DQ10_1!$G$2:$G$6</c:f>
              <c:numCache>
                <c:formatCode>General</c:formatCode>
                <c:ptCount val="5"/>
                <c:pt idx="0">
                  <c:v>65.2</c:v>
                </c:pt>
                <c:pt idx="1">
                  <c:v>58.1</c:v>
                </c:pt>
                <c:pt idx="2">
                  <c:v>71.599999999999994</c:v>
                </c:pt>
                <c:pt idx="3">
                  <c:v>98.9</c:v>
                </c:pt>
                <c:pt idx="4">
                  <c:v>84.3</c:v>
                </c:pt>
              </c:numCache>
            </c:numRef>
          </c:val>
        </c:ser>
        <c:dLbls>
          <c:showLegendKey val="0"/>
          <c:showVal val="1"/>
          <c:showCatName val="0"/>
          <c:showSerName val="0"/>
          <c:showPercent val="0"/>
          <c:showBubbleSize val="0"/>
        </c:dLbls>
        <c:gapWidth val="300"/>
        <c:overlap val="-4"/>
        <c:axId val="392367960"/>
        <c:axId val="392369920"/>
      </c:barChart>
      <c:catAx>
        <c:axId val="392367960"/>
        <c:scaling>
          <c:orientation val="minMax"/>
        </c:scaling>
        <c:delete val="0"/>
        <c:axPos val="l"/>
        <c:numFmt formatCode="General" sourceLinked="0"/>
        <c:majorTickMark val="none"/>
        <c:minorTickMark val="none"/>
        <c:tickLblPos val="none"/>
        <c:spPr>
          <a:ln w="12700">
            <a:solidFill>
              <a:srgbClr val="000000"/>
            </a:solidFill>
            <a:prstDash val="solid"/>
          </a:ln>
        </c:spPr>
        <c:crossAx val="392369920"/>
        <c:crosses val="autoZero"/>
        <c:auto val="1"/>
        <c:lblAlgn val="ctr"/>
        <c:lblOffset val="100"/>
        <c:tickLblSkip val="1"/>
        <c:noMultiLvlLbl val="1"/>
      </c:catAx>
      <c:valAx>
        <c:axId val="392369920"/>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392367960"/>
        <c:crosses val="autoZero"/>
        <c:crossBetween val="between"/>
      </c:valAx>
    </c:plotArea>
    <c:legend>
      <c:legendPos val="b"/>
      <c:layout>
        <c:manualLayout>
          <c:xMode val="edge"/>
          <c:yMode val="edge"/>
          <c:x val="2.7801070151098183E-2"/>
          <c:y val="0.86431233842627675"/>
          <c:w val="0.92914102873407078"/>
          <c:h val="4.6338423738471711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1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849570056968577"/>
          <c:y val="0.14908884159334376"/>
          <c:w val="0.65844639831548324"/>
          <c:h val="0.70514992645500429"/>
        </c:manualLayout>
      </c:layout>
      <c:barChart>
        <c:barDir val="bar"/>
        <c:grouping val="clustered"/>
        <c:varyColors val="0"/>
        <c:ser>
          <c:idx val="0"/>
          <c:order val="0"/>
          <c:tx>
            <c:v>All Schools</c:v>
          </c:tx>
          <c:spPr>
            <a:solidFill>
              <a:srgbClr val="C25D0A"/>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val>
            <c:numRef>
              <c:f>[Macro_2016P_charts.xlsm]DQ11_1!$D$2</c:f>
              <c:numCache>
                <c:formatCode>General</c:formatCode>
                <c:ptCount val="1"/>
                <c:pt idx="0">
                  <c:v>91.8</c:v>
                </c:pt>
              </c:numCache>
            </c:numRef>
          </c:val>
        </c:ser>
        <c:ser>
          <c:idx val="1"/>
          <c:order val="1"/>
          <c:tx>
            <c:v>Junior/Senior High Schools</c:v>
          </c:tx>
          <c:spPr>
            <a:solidFill>
              <a:srgbClr val="296D3B"/>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val>
            <c:numRef>
              <c:f>[Macro_2016P_charts.xlsm]DQ11_1!$E$2</c:f>
              <c:numCache>
                <c:formatCode>General</c:formatCode>
                <c:ptCount val="1"/>
                <c:pt idx="0">
                  <c:v>93</c:v>
                </c:pt>
              </c:numCache>
            </c:numRef>
          </c:val>
        </c:ser>
        <c:ser>
          <c:idx val="2"/>
          <c:order val="2"/>
          <c:tx>
            <c:v>Middle Schools</c:v>
          </c:tx>
          <c:spPr>
            <a:solidFill>
              <a:srgbClr val="005654"/>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val>
            <c:numRef>
              <c:f>[Macro_2016P_charts.xlsm]DQ11_1!$F$2</c:f>
              <c:numCache>
                <c:formatCode>General</c:formatCode>
                <c:ptCount val="1"/>
                <c:pt idx="0">
                  <c:v>90.7</c:v>
                </c:pt>
              </c:numCache>
            </c:numRef>
          </c:val>
        </c:ser>
        <c:ser>
          <c:idx val="3"/>
          <c:order val="3"/>
          <c:tx>
            <c:v>High Schools</c:v>
          </c:tx>
          <c:spPr>
            <a:solidFill>
              <a:srgbClr val="00E315"/>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val>
            <c:numRef>
              <c:f>[Macro_2016P_charts.xlsm]DQ11_1!$G$2</c:f>
              <c:numCache>
                <c:formatCode>General</c:formatCode>
                <c:ptCount val="1"/>
                <c:pt idx="0">
                  <c:v>92.8</c:v>
                </c:pt>
              </c:numCache>
            </c:numRef>
          </c:val>
        </c:ser>
        <c:dLbls>
          <c:showLegendKey val="0"/>
          <c:showVal val="1"/>
          <c:showCatName val="0"/>
          <c:showSerName val="0"/>
          <c:showPercent val="0"/>
          <c:showBubbleSize val="0"/>
        </c:dLbls>
        <c:gapWidth val="300"/>
        <c:overlap val="-4"/>
        <c:axId val="392370704"/>
        <c:axId val="392574512"/>
      </c:barChart>
      <c:catAx>
        <c:axId val="392370704"/>
        <c:scaling>
          <c:orientation val="minMax"/>
        </c:scaling>
        <c:delete val="0"/>
        <c:axPos val="l"/>
        <c:majorTickMark val="none"/>
        <c:minorTickMark val="none"/>
        <c:tickLblPos val="none"/>
        <c:spPr>
          <a:ln w="12700">
            <a:solidFill>
              <a:srgbClr val="000000"/>
            </a:solidFill>
            <a:prstDash val="solid"/>
          </a:ln>
        </c:spPr>
        <c:crossAx val="392574512"/>
        <c:crosses val="autoZero"/>
        <c:auto val="1"/>
        <c:lblAlgn val="ctr"/>
        <c:lblOffset val="100"/>
        <c:tickLblSkip val="1"/>
        <c:noMultiLvlLbl val="1"/>
      </c:catAx>
      <c:valAx>
        <c:axId val="392574512"/>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392370704"/>
        <c:crosses val="autoZero"/>
        <c:crossBetween val="between"/>
      </c:valAx>
    </c:plotArea>
    <c:legend>
      <c:legendPos val="b"/>
      <c:layout>
        <c:manualLayout>
          <c:xMode val="edge"/>
          <c:yMode val="edge"/>
          <c:x val="2.7801070151098183E-2"/>
          <c:y val="0.86431233842627675"/>
          <c:w val="0.92914102873407078"/>
          <c:h val="4.6338423738471711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1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849570056968577"/>
          <c:y val="0.14908884159334376"/>
          <c:w val="0.65844639831548324"/>
          <c:h val="0.70514992645500429"/>
        </c:manualLayout>
      </c:layout>
      <c:barChart>
        <c:barDir val="bar"/>
        <c:grouping val="clustered"/>
        <c:varyColors val="0"/>
        <c:ser>
          <c:idx val="0"/>
          <c:order val="0"/>
          <c:tx>
            <c:v>All Schools</c:v>
          </c:tx>
          <c:spPr>
            <a:solidFill>
              <a:srgbClr val="C25D0A"/>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val>
            <c:numRef>
              <c:f>[Macro_2016P_charts.xlsm]DQ12_1!$D$2</c:f>
              <c:numCache>
                <c:formatCode>General</c:formatCode>
                <c:ptCount val="1"/>
                <c:pt idx="0">
                  <c:v>98.3</c:v>
                </c:pt>
              </c:numCache>
            </c:numRef>
          </c:val>
        </c:ser>
        <c:ser>
          <c:idx val="1"/>
          <c:order val="1"/>
          <c:tx>
            <c:v>Junior/Senior High Schools</c:v>
          </c:tx>
          <c:spPr>
            <a:solidFill>
              <a:srgbClr val="296D3B"/>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val>
            <c:numRef>
              <c:f>[Macro_2016P_charts.xlsm]DQ12_1!$E$2</c:f>
              <c:numCache>
                <c:formatCode>General</c:formatCode>
                <c:ptCount val="1"/>
                <c:pt idx="0">
                  <c:v>100</c:v>
                </c:pt>
              </c:numCache>
            </c:numRef>
          </c:val>
        </c:ser>
        <c:ser>
          <c:idx val="2"/>
          <c:order val="2"/>
          <c:tx>
            <c:v>Middle Schools</c:v>
          </c:tx>
          <c:spPr>
            <a:solidFill>
              <a:srgbClr val="005654"/>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val>
            <c:numRef>
              <c:f>[Macro_2016P_charts.xlsm]DQ12_1!$F$2</c:f>
              <c:numCache>
                <c:formatCode>General</c:formatCode>
                <c:ptCount val="1"/>
                <c:pt idx="0">
                  <c:v>98.2</c:v>
                </c:pt>
              </c:numCache>
            </c:numRef>
          </c:val>
        </c:ser>
        <c:ser>
          <c:idx val="3"/>
          <c:order val="3"/>
          <c:tx>
            <c:v>High Schools</c:v>
          </c:tx>
          <c:spPr>
            <a:solidFill>
              <a:srgbClr val="00E315"/>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val>
            <c:numRef>
              <c:f>[Macro_2016P_charts.xlsm]DQ12_1!$G$2</c:f>
              <c:numCache>
                <c:formatCode>General</c:formatCode>
                <c:ptCount val="1"/>
                <c:pt idx="0">
                  <c:v>97.9</c:v>
                </c:pt>
              </c:numCache>
            </c:numRef>
          </c:val>
        </c:ser>
        <c:dLbls>
          <c:showLegendKey val="0"/>
          <c:showVal val="1"/>
          <c:showCatName val="0"/>
          <c:showSerName val="0"/>
          <c:showPercent val="0"/>
          <c:showBubbleSize val="0"/>
        </c:dLbls>
        <c:gapWidth val="300"/>
        <c:overlap val="-4"/>
        <c:axId val="392575296"/>
        <c:axId val="392575688"/>
      </c:barChart>
      <c:catAx>
        <c:axId val="392575296"/>
        <c:scaling>
          <c:orientation val="minMax"/>
        </c:scaling>
        <c:delete val="0"/>
        <c:axPos val="l"/>
        <c:majorTickMark val="none"/>
        <c:minorTickMark val="none"/>
        <c:tickLblPos val="none"/>
        <c:spPr>
          <a:ln w="12700">
            <a:solidFill>
              <a:srgbClr val="000000"/>
            </a:solidFill>
            <a:prstDash val="solid"/>
          </a:ln>
        </c:spPr>
        <c:crossAx val="392575688"/>
        <c:crosses val="autoZero"/>
        <c:auto val="1"/>
        <c:lblAlgn val="ctr"/>
        <c:lblOffset val="100"/>
        <c:tickLblSkip val="1"/>
        <c:noMultiLvlLbl val="1"/>
      </c:catAx>
      <c:valAx>
        <c:axId val="392575688"/>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392575296"/>
        <c:crosses val="autoZero"/>
        <c:crossBetween val="between"/>
      </c:valAx>
    </c:plotArea>
    <c:legend>
      <c:legendPos val="b"/>
      <c:layout>
        <c:manualLayout>
          <c:xMode val="edge"/>
          <c:yMode val="edge"/>
          <c:x val="2.7801070151098183E-2"/>
          <c:y val="0.86431233842627675"/>
          <c:w val="0.92914102873407078"/>
          <c:h val="4.6338423738471711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1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849570056968577"/>
          <c:y val="0.14908884159334376"/>
          <c:w val="0.65844639831548324"/>
          <c:h val="0.70514992645500429"/>
        </c:manualLayout>
      </c:layout>
      <c:barChart>
        <c:barDir val="bar"/>
        <c:grouping val="clustered"/>
        <c:varyColors val="0"/>
        <c:ser>
          <c:idx val="0"/>
          <c:order val="0"/>
          <c:tx>
            <c:v>All Schools</c:v>
          </c:tx>
          <c:spPr>
            <a:solidFill>
              <a:srgbClr val="C25D0A"/>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val>
            <c:numRef>
              <c:f>[Macro_2016P_charts.xlsm]DQ13_1!$D$2</c:f>
              <c:numCache>
                <c:formatCode>General</c:formatCode>
                <c:ptCount val="1"/>
                <c:pt idx="0">
                  <c:v>97</c:v>
                </c:pt>
              </c:numCache>
            </c:numRef>
          </c:val>
        </c:ser>
        <c:ser>
          <c:idx val="1"/>
          <c:order val="1"/>
          <c:tx>
            <c:v>Junior/Senior High Schools</c:v>
          </c:tx>
          <c:spPr>
            <a:solidFill>
              <a:srgbClr val="296D3B"/>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val>
            <c:numRef>
              <c:f>[Macro_2016P_charts.xlsm]DQ13_1!$E$2</c:f>
              <c:numCache>
                <c:formatCode>General</c:formatCode>
                <c:ptCount val="1"/>
                <c:pt idx="0">
                  <c:v>100</c:v>
                </c:pt>
              </c:numCache>
            </c:numRef>
          </c:val>
        </c:ser>
        <c:ser>
          <c:idx val="2"/>
          <c:order val="2"/>
          <c:tx>
            <c:v>Middle Schools</c:v>
          </c:tx>
          <c:spPr>
            <a:solidFill>
              <a:srgbClr val="005654"/>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val>
            <c:numRef>
              <c:f>[Macro_2016P_charts.xlsm]DQ13_1!$F$2</c:f>
              <c:numCache>
                <c:formatCode>General</c:formatCode>
                <c:ptCount val="1"/>
                <c:pt idx="0">
                  <c:v>96.2</c:v>
                </c:pt>
              </c:numCache>
            </c:numRef>
          </c:val>
        </c:ser>
        <c:ser>
          <c:idx val="3"/>
          <c:order val="3"/>
          <c:tx>
            <c:v>High Schools</c:v>
          </c:tx>
          <c:spPr>
            <a:solidFill>
              <a:srgbClr val="00E315"/>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val>
            <c:numRef>
              <c:f>[Macro_2016P_charts.xlsm]DQ13_1!$G$2</c:f>
              <c:numCache>
                <c:formatCode>General</c:formatCode>
                <c:ptCount val="1"/>
                <c:pt idx="0">
                  <c:v>97</c:v>
                </c:pt>
              </c:numCache>
            </c:numRef>
          </c:val>
        </c:ser>
        <c:dLbls>
          <c:showLegendKey val="0"/>
          <c:showVal val="1"/>
          <c:showCatName val="0"/>
          <c:showSerName val="0"/>
          <c:showPercent val="0"/>
          <c:showBubbleSize val="0"/>
        </c:dLbls>
        <c:gapWidth val="300"/>
        <c:overlap val="-4"/>
        <c:axId val="392576864"/>
        <c:axId val="392577256"/>
      </c:barChart>
      <c:catAx>
        <c:axId val="392576864"/>
        <c:scaling>
          <c:orientation val="minMax"/>
        </c:scaling>
        <c:delete val="0"/>
        <c:axPos val="l"/>
        <c:majorTickMark val="none"/>
        <c:minorTickMark val="none"/>
        <c:tickLblPos val="none"/>
        <c:spPr>
          <a:ln w="12700">
            <a:solidFill>
              <a:srgbClr val="000000"/>
            </a:solidFill>
            <a:prstDash val="solid"/>
          </a:ln>
        </c:spPr>
        <c:crossAx val="392577256"/>
        <c:crosses val="autoZero"/>
        <c:auto val="1"/>
        <c:lblAlgn val="ctr"/>
        <c:lblOffset val="100"/>
        <c:tickLblSkip val="1"/>
        <c:noMultiLvlLbl val="1"/>
      </c:catAx>
      <c:valAx>
        <c:axId val="392577256"/>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392576864"/>
        <c:crosses val="autoZero"/>
        <c:crossBetween val="between"/>
      </c:valAx>
    </c:plotArea>
    <c:legend>
      <c:legendPos val="b"/>
      <c:layout>
        <c:manualLayout>
          <c:xMode val="edge"/>
          <c:yMode val="edge"/>
          <c:x val="2.7801070151098183E-2"/>
          <c:y val="0.86431233842627675"/>
          <c:w val="0.92914102873407078"/>
          <c:h val="4.6338423738471711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1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849570056968577"/>
          <c:y val="0.14908884159334376"/>
          <c:w val="0.65844639831548324"/>
          <c:h val="0.70514992645500429"/>
        </c:manualLayout>
      </c:layout>
      <c:barChart>
        <c:barDir val="bar"/>
        <c:grouping val="clustered"/>
        <c:varyColors val="0"/>
        <c:ser>
          <c:idx val="0"/>
          <c:order val="0"/>
          <c:tx>
            <c:strRef>
              <c:f>[Macro_2016P_charts.xlsm]DQ14_1!$D$1</c:f>
              <c:strCache>
                <c:ptCount val="1"/>
                <c:pt idx="0">
                  <c:v>All Schools</c:v>
                </c:pt>
              </c:strCache>
            </c:strRef>
          </c:tx>
          <c:spPr>
            <a:solidFill>
              <a:srgbClr val="C25D0A"/>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[Macro_2016P_charts.xlsm]DQ14_1!$B$2:$C$5</c:f>
              <c:multiLvlStrCache>
                <c:ptCount val="4"/>
                <c:lvl>
                  <c:pt idx="0">
                    <c:v>Ninth grade</c:v>
                  </c:pt>
                  <c:pt idx="1">
                    <c:v>Eighth grade</c:v>
                  </c:pt>
                  <c:pt idx="2">
                    <c:v>Seventh grade</c:v>
                  </c:pt>
                  <c:pt idx="3">
                    <c:v>Sixth grade</c:v>
                  </c:pt>
                </c:lvl>
                <c:lvl>
                  <c:pt idx="0">
                    <c:v>d.</c:v>
                  </c:pt>
                  <c:pt idx="1">
                    <c:v>c.</c:v>
                  </c:pt>
                  <c:pt idx="2">
                    <c:v>b.</c:v>
                  </c:pt>
                  <c:pt idx="3">
                    <c:v>a.</c:v>
                  </c:pt>
                </c:lvl>
              </c:multiLvlStrCache>
            </c:multiLvlStrRef>
          </c:cat>
          <c:val>
            <c:numRef>
              <c:f>[Macro_2016P_charts.xlsm]DQ14_1!$D$2:$D$5</c:f>
              <c:numCache>
                <c:formatCode>General</c:formatCode>
                <c:ptCount val="4"/>
                <c:pt idx="0">
                  <c:v>96.7</c:v>
                </c:pt>
                <c:pt idx="1">
                  <c:v>87.9</c:v>
                </c:pt>
                <c:pt idx="2">
                  <c:v>89.4</c:v>
                </c:pt>
                <c:pt idx="3">
                  <c:v>87.5</c:v>
                </c:pt>
              </c:numCache>
            </c:numRef>
          </c:val>
        </c:ser>
        <c:ser>
          <c:idx val="1"/>
          <c:order val="1"/>
          <c:tx>
            <c:strRef>
              <c:f>[Macro_2016P_charts.xlsm]DQ14_1!$E$1</c:f>
              <c:strCache>
                <c:ptCount val="1"/>
                <c:pt idx="0">
                  <c:v>Junior/Senior High Schools</c:v>
                </c:pt>
              </c:strCache>
            </c:strRef>
          </c:tx>
          <c:spPr>
            <a:solidFill>
              <a:srgbClr val="296D3B"/>
            </a:solidFill>
            <a:ln w="12700">
              <a:solidFill>
                <a:srgbClr val="000000"/>
              </a:solidFill>
              <a:prstDash val="solid"/>
            </a:ln>
          </c:spPr>
          <c:invertIfNegative val="0"/>
          <c:dLbls>
            <c:dLbl>
              <c:idx val="3"/>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Lst>
            </c:dLbl>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[Macro_2016P_charts.xlsm]DQ14_1!$B$2:$C$5</c:f>
              <c:multiLvlStrCache>
                <c:ptCount val="4"/>
                <c:lvl>
                  <c:pt idx="0">
                    <c:v>Ninth grade</c:v>
                  </c:pt>
                  <c:pt idx="1">
                    <c:v>Eighth grade</c:v>
                  </c:pt>
                  <c:pt idx="2">
                    <c:v>Seventh grade</c:v>
                  </c:pt>
                  <c:pt idx="3">
                    <c:v>Sixth grade</c:v>
                  </c:pt>
                </c:lvl>
                <c:lvl>
                  <c:pt idx="0">
                    <c:v>d.</c:v>
                  </c:pt>
                  <c:pt idx="1">
                    <c:v>c.</c:v>
                  </c:pt>
                  <c:pt idx="2">
                    <c:v>b.</c:v>
                  </c:pt>
                  <c:pt idx="3">
                    <c:v>a.</c:v>
                  </c:pt>
                </c:lvl>
              </c:multiLvlStrCache>
            </c:multiLvlStrRef>
          </c:cat>
          <c:val>
            <c:numRef>
              <c:f>[Macro_2016P_charts.xlsm]DQ14_1!$E$2:$E$5</c:f>
              <c:numCache>
                <c:formatCode>General</c:formatCode>
                <c:ptCount val="4"/>
                <c:pt idx="0">
                  <c:v>96.6</c:v>
                </c:pt>
                <c:pt idx="1">
                  <c:v>96.5</c:v>
                </c:pt>
                <c:pt idx="2">
                  <c:v>100</c:v>
                </c:pt>
                <c:pt idx="3">
                  <c:v>8.9999999999999998E-4</c:v>
                </c:pt>
              </c:numCache>
            </c:numRef>
          </c:val>
        </c:ser>
        <c:ser>
          <c:idx val="2"/>
          <c:order val="2"/>
          <c:tx>
            <c:strRef>
              <c:f>[Macro_2016P_charts.xlsm]DQ14_1!$F$1</c:f>
              <c:strCache>
                <c:ptCount val="1"/>
                <c:pt idx="0">
                  <c:v>Middle Schools</c:v>
                </c:pt>
              </c:strCache>
            </c:strRef>
          </c:tx>
          <c:spPr>
            <a:solidFill>
              <a:srgbClr val="005654"/>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Lst>
            </c:dLbl>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[Macro_2016P_charts.xlsm]DQ14_1!$B$2:$C$5</c:f>
              <c:multiLvlStrCache>
                <c:ptCount val="4"/>
                <c:lvl>
                  <c:pt idx="0">
                    <c:v>Ninth grade</c:v>
                  </c:pt>
                  <c:pt idx="1">
                    <c:v>Eighth grade</c:v>
                  </c:pt>
                  <c:pt idx="2">
                    <c:v>Seventh grade</c:v>
                  </c:pt>
                  <c:pt idx="3">
                    <c:v>Sixth grade</c:v>
                  </c:pt>
                </c:lvl>
                <c:lvl>
                  <c:pt idx="0">
                    <c:v>d.</c:v>
                  </c:pt>
                  <c:pt idx="1">
                    <c:v>c.</c:v>
                  </c:pt>
                  <c:pt idx="2">
                    <c:v>b.</c:v>
                  </c:pt>
                  <c:pt idx="3">
                    <c:v>a.</c:v>
                  </c:pt>
                </c:lvl>
              </c:multiLvlStrCache>
            </c:multiLvlStrRef>
          </c:cat>
          <c:val>
            <c:numRef>
              <c:f>[Macro_2016P_charts.xlsm]DQ14_1!$F$2:$F$5</c:f>
              <c:numCache>
                <c:formatCode>General</c:formatCode>
                <c:ptCount val="4"/>
                <c:pt idx="0">
                  <c:v>8.9999999999999998E-4</c:v>
                </c:pt>
                <c:pt idx="1">
                  <c:v>85.6</c:v>
                </c:pt>
                <c:pt idx="2">
                  <c:v>86.4</c:v>
                </c:pt>
                <c:pt idx="3">
                  <c:v>86.6</c:v>
                </c:pt>
              </c:numCache>
            </c:numRef>
          </c:val>
        </c:ser>
        <c:ser>
          <c:idx val="3"/>
          <c:order val="3"/>
          <c:tx>
            <c:strRef>
              <c:f>[Macro_2016P_charts.xlsm]DQ14_1!$G$1</c:f>
              <c:strCache>
                <c:ptCount val="1"/>
                <c:pt idx="0">
                  <c:v>High Schools</c:v>
                </c:pt>
              </c:strCache>
            </c:strRef>
          </c:tx>
          <c:spPr>
            <a:solidFill>
              <a:srgbClr val="00E315"/>
            </a:solidFill>
            <a:ln w="12700">
              <a:solidFill>
                <a:srgbClr val="000000"/>
              </a:solidFill>
              <a:prstDash val="solid"/>
            </a:ln>
          </c:spPr>
          <c:invertIfNegative val="0"/>
          <c:dLbls>
            <c:dLbl>
              <c:idx val="1"/>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Lst>
            </c:dLbl>
            <c:dLbl>
              <c:idx val="2"/>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Lst>
            </c:dLbl>
            <c:dLbl>
              <c:idx val="3"/>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Lst>
            </c:dLbl>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[Macro_2016P_charts.xlsm]DQ14_1!$B$2:$C$5</c:f>
              <c:multiLvlStrCache>
                <c:ptCount val="4"/>
                <c:lvl>
                  <c:pt idx="0">
                    <c:v>Ninth grade</c:v>
                  </c:pt>
                  <c:pt idx="1">
                    <c:v>Eighth grade</c:v>
                  </c:pt>
                  <c:pt idx="2">
                    <c:v>Seventh grade</c:v>
                  </c:pt>
                  <c:pt idx="3">
                    <c:v>Sixth grade</c:v>
                  </c:pt>
                </c:lvl>
                <c:lvl>
                  <c:pt idx="0">
                    <c:v>d.</c:v>
                  </c:pt>
                  <c:pt idx="1">
                    <c:v>c.</c:v>
                  </c:pt>
                  <c:pt idx="2">
                    <c:v>b.</c:v>
                  </c:pt>
                  <c:pt idx="3">
                    <c:v>a.</c:v>
                  </c:pt>
                </c:lvl>
              </c:multiLvlStrCache>
            </c:multiLvlStrRef>
          </c:cat>
          <c:val>
            <c:numRef>
              <c:f>[Macro_2016P_charts.xlsm]DQ14_1!$G$2:$G$5</c:f>
              <c:numCache>
                <c:formatCode>General</c:formatCode>
                <c:ptCount val="4"/>
                <c:pt idx="0">
                  <c:v>96.8</c:v>
                </c:pt>
                <c:pt idx="1">
                  <c:v>8.9999999999999998E-4</c:v>
                </c:pt>
                <c:pt idx="2">
                  <c:v>8.9999999999999998E-4</c:v>
                </c:pt>
                <c:pt idx="3">
                  <c:v>8.9999999999999998E-4</c:v>
                </c:pt>
              </c:numCache>
            </c:numRef>
          </c:val>
        </c:ser>
        <c:dLbls>
          <c:showLegendKey val="0"/>
          <c:showVal val="1"/>
          <c:showCatName val="0"/>
          <c:showSerName val="0"/>
          <c:showPercent val="0"/>
          <c:showBubbleSize val="0"/>
        </c:dLbls>
        <c:gapWidth val="300"/>
        <c:overlap val="-4"/>
        <c:axId val="392578040"/>
        <c:axId val="392611376"/>
      </c:barChart>
      <c:catAx>
        <c:axId val="392578040"/>
        <c:scaling>
          <c:orientation val="minMax"/>
        </c:scaling>
        <c:delete val="0"/>
        <c:axPos val="l"/>
        <c:numFmt formatCode="General" sourceLinked="0"/>
        <c:majorTickMark val="none"/>
        <c:minorTickMark val="none"/>
        <c:tickLblPos val="none"/>
        <c:spPr>
          <a:ln w="12700">
            <a:solidFill>
              <a:srgbClr val="000000"/>
            </a:solidFill>
            <a:prstDash val="solid"/>
          </a:ln>
        </c:spPr>
        <c:crossAx val="392611376"/>
        <c:crosses val="autoZero"/>
        <c:auto val="1"/>
        <c:lblAlgn val="ctr"/>
        <c:lblOffset val="100"/>
        <c:tickLblSkip val="1"/>
        <c:noMultiLvlLbl val="1"/>
      </c:catAx>
      <c:valAx>
        <c:axId val="392611376"/>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392578040"/>
        <c:crosses val="autoZero"/>
        <c:crossBetween val="between"/>
      </c:valAx>
    </c:plotArea>
    <c:legend>
      <c:legendPos val="b"/>
      <c:layout>
        <c:manualLayout>
          <c:xMode val="edge"/>
          <c:yMode val="edge"/>
          <c:x val="2.7801070151098183E-2"/>
          <c:y val="0.86431233842627675"/>
          <c:w val="0.92914102873407078"/>
          <c:h val="4.6338423738471711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19.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849570056968577"/>
          <c:y val="0.14908884159334376"/>
          <c:w val="0.65844639831548324"/>
          <c:h val="0.70514992645500429"/>
        </c:manualLayout>
      </c:layout>
      <c:barChart>
        <c:barDir val="bar"/>
        <c:grouping val="clustered"/>
        <c:varyColors val="0"/>
        <c:ser>
          <c:idx val="0"/>
          <c:order val="0"/>
          <c:tx>
            <c:strRef>
              <c:f>[Macro_2016P_charts.xlsm]DQ14_2!$D$1</c:f>
              <c:strCache>
                <c:ptCount val="1"/>
                <c:pt idx="0">
                  <c:v>All Schools</c:v>
                </c:pt>
              </c:strCache>
            </c:strRef>
          </c:tx>
          <c:spPr>
            <a:solidFill>
              <a:srgbClr val="C25D0A"/>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[Macro_2016P_charts.xlsm]DQ14_2!$B$2:$C$4</c:f>
              <c:multiLvlStrCache>
                <c:ptCount val="3"/>
                <c:lvl>
                  <c:pt idx="0">
                    <c:v>Twelfth grade</c:v>
                  </c:pt>
                  <c:pt idx="1">
                    <c:v>Eleventh grade</c:v>
                  </c:pt>
                  <c:pt idx="2">
                    <c:v>Tenth grade</c:v>
                  </c:pt>
                </c:lvl>
                <c:lvl>
                  <c:pt idx="0">
                    <c:v>g.</c:v>
                  </c:pt>
                  <c:pt idx="1">
                    <c:v>f.</c:v>
                  </c:pt>
                  <c:pt idx="2">
                    <c:v>e.</c:v>
                  </c:pt>
                </c:lvl>
              </c:multiLvlStrCache>
            </c:multiLvlStrRef>
          </c:cat>
          <c:val>
            <c:numRef>
              <c:f>[Macro_2016P_charts.xlsm]DQ14_2!$D$2:$D$4</c:f>
              <c:numCache>
                <c:formatCode>General</c:formatCode>
                <c:ptCount val="3"/>
                <c:pt idx="0">
                  <c:v>22.6</c:v>
                </c:pt>
                <c:pt idx="1">
                  <c:v>23.6</c:v>
                </c:pt>
                <c:pt idx="2">
                  <c:v>58.9</c:v>
                </c:pt>
              </c:numCache>
            </c:numRef>
          </c:val>
        </c:ser>
        <c:ser>
          <c:idx val="1"/>
          <c:order val="1"/>
          <c:tx>
            <c:strRef>
              <c:f>[Macro_2016P_charts.xlsm]DQ14_2!$E$1</c:f>
              <c:strCache>
                <c:ptCount val="1"/>
                <c:pt idx="0">
                  <c:v>Junior/Senior High Schools</c:v>
                </c:pt>
              </c:strCache>
            </c:strRef>
          </c:tx>
          <c:spPr>
            <a:solidFill>
              <a:srgbClr val="296D3B"/>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[Macro_2016P_charts.xlsm]DQ14_2!$B$2:$C$4</c:f>
              <c:multiLvlStrCache>
                <c:ptCount val="3"/>
                <c:lvl>
                  <c:pt idx="0">
                    <c:v>Twelfth grade</c:v>
                  </c:pt>
                  <c:pt idx="1">
                    <c:v>Eleventh grade</c:v>
                  </c:pt>
                  <c:pt idx="2">
                    <c:v>Tenth grade</c:v>
                  </c:pt>
                </c:lvl>
                <c:lvl>
                  <c:pt idx="0">
                    <c:v>g.</c:v>
                  </c:pt>
                  <c:pt idx="1">
                    <c:v>f.</c:v>
                  </c:pt>
                  <c:pt idx="2">
                    <c:v>e.</c:v>
                  </c:pt>
                </c:lvl>
              </c:multiLvlStrCache>
            </c:multiLvlStrRef>
          </c:cat>
          <c:val>
            <c:numRef>
              <c:f>[Macro_2016P_charts.xlsm]DQ14_2!$E$2:$E$4</c:f>
              <c:numCache>
                <c:formatCode>General</c:formatCode>
                <c:ptCount val="3"/>
                <c:pt idx="0">
                  <c:v>23.5</c:v>
                </c:pt>
                <c:pt idx="1">
                  <c:v>23.5</c:v>
                </c:pt>
                <c:pt idx="2">
                  <c:v>51.6</c:v>
                </c:pt>
              </c:numCache>
            </c:numRef>
          </c:val>
        </c:ser>
        <c:ser>
          <c:idx val="2"/>
          <c:order val="2"/>
          <c:tx>
            <c:strRef>
              <c:f>[Macro_2016P_charts.xlsm]DQ14_2!$F$1</c:f>
              <c:strCache>
                <c:ptCount val="1"/>
                <c:pt idx="0">
                  <c:v>Middle Schools</c:v>
                </c:pt>
              </c:strCache>
            </c:strRef>
          </c:tx>
          <c:spPr>
            <a:solidFill>
              <a:srgbClr val="005654"/>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Lst>
            </c:dLbl>
            <c:dLbl>
              <c:idx val="1"/>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Lst>
            </c:dLbl>
            <c:dLbl>
              <c:idx val="2"/>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Lst>
            </c:dLbl>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[Macro_2016P_charts.xlsm]DQ14_2!$B$2:$C$4</c:f>
              <c:multiLvlStrCache>
                <c:ptCount val="3"/>
                <c:lvl>
                  <c:pt idx="0">
                    <c:v>Twelfth grade</c:v>
                  </c:pt>
                  <c:pt idx="1">
                    <c:v>Eleventh grade</c:v>
                  </c:pt>
                  <c:pt idx="2">
                    <c:v>Tenth grade</c:v>
                  </c:pt>
                </c:lvl>
                <c:lvl>
                  <c:pt idx="0">
                    <c:v>g.</c:v>
                  </c:pt>
                  <c:pt idx="1">
                    <c:v>f.</c:v>
                  </c:pt>
                  <c:pt idx="2">
                    <c:v>e.</c:v>
                  </c:pt>
                </c:lvl>
              </c:multiLvlStrCache>
            </c:multiLvlStrRef>
          </c:cat>
          <c:val>
            <c:numRef>
              <c:f>[Macro_2016P_charts.xlsm]DQ14_2!$F$2:$F$4</c:f>
              <c:numCache>
                <c:formatCode>General</c:formatCode>
                <c:ptCount val="3"/>
                <c:pt idx="0">
                  <c:v>8.9999999999999998E-4</c:v>
                </c:pt>
                <c:pt idx="1">
                  <c:v>8.9999999999999998E-4</c:v>
                </c:pt>
                <c:pt idx="2">
                  <c:v>8.9999999999999998E-4</c:v>
                </c:pt>
              </c:numCache>
            </c:numRef>
          </c:val>
        </c:ser>
        <c:ser>
          <c:idx val="3"/>
          <c:order val="3"/>
          <c:tx>
            <c:strRef>
              <c:f>[Macro_2016P_charts.xlsm]DQ14_2!$G$1</c:f>
              <c:strCache>
                <c:ptCount val="1"/>
                <c:pt idx="0">
                  <c:v>High Schools</c:v>
                </c:pt>
              </c:strCache>
            </c:strRef>
          </c:tx>
          <c:spPr>
            <a:solidFill>
              <a:srgbClr val="00E315"/>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[Macro_2016P_charts.xlsm]DQ14_2!$B$2:$C$4</c:f>
              <c:multiLvlStrCache>
                <c:ptCount val="3"/>
                <c:lvl>
                  <c:pt idx="0">
                    <c:v>Twelfth grade</c:v>
                  </c:pt>
                  <c:pt idx="1">
                    <c:v>Eleventh grade</c:v>
                  </c:pt>
                  <c:pt idx="2">
                    <c:v>Tenth grade</c:v>
                  </c:pt>
                </c:lvl>
                <c:lvl>
                  <c:pt idx="0">
                    <c:v>g.</c:v>
                  </c:pt>
                  <c:pt idx="1">
                    <c:v>f.</c:v>
                  </c:pt>
                  <c:pt idx="2">
                    <c:v>e.</c:v>
                  </c:pt>
                </c:lvl>
              </c:multiLvlStrCache>
            </c:multiLvlStrRef>
          </c:cat>
          <c:val>
            <c:numRef>
              <c:f>[Macro_2016P_charts.xlsm]DQ14_2!$G$2:$G$4</c:f>
              <c:numCache>
                <c:formatCode>General</c:formatCode>
                <c:ptCount val="3"/>
                <c:pt idx="0">
                  <c:v>22.3</c:v>
                </c:pt>
                <c:pt idx="1">
                  <c:v>23.6</c:v>
                </c:pt>
                <c:pt idx="2">
                  <c:v>61.5</c:v>
                </c:pt>
              </c:numCache>
            </c:numRef>
          </c:val>
        </c:ser>
        <c:dLbls>
          <c:showLegendKey val="0"/>
          <c:showVal val="1"/>
          <c:showCatName val="0"/>
          <c:showSerName val="0"/>
          <c:showPercent val="0"/>
          <c:showBubbleSize val="0"/>
        </c:dLbls>
        <c:gapWidth val="300"/>
        <c:overlap val="-4"/>
        <c:axId val="392612160"/>
        <c:axId val="392612552"/>
      </c:barChart>
      <c:catAx>
        <c:axId val="392612160"/>
        <c:scaling>
          <c:orientation val="minMax"/>
        </c:scaling>
        <c:delete val="0"/>
        <c:axPos val="l"/>
        <c:numFmt formatCode="General" sourceLinked="0"/>
        <c:majorTickMark val="none"/>
        <c:minorTickMark val="none"/>
        <c:tickLblPos val="none"/>
        <c:spPr>
          <a:ln w="12700">
            <a:solidFill>
              <a:srgbClr val="000000"/>
            </a:solidFill>
            <a:prstDash val="solid"/>
          </a:ln>
        </c:spPr>
        <c:crossAx val="392612552"/>
        <c:crosses val="autoZero"/>
        <c:auto val="1"/>
        <c:lblAlgn val="ctr"/>
        <c:lblOffset val="100"/>
        <c:tickLblSkip val="1"/>
        <c:noMultiLvlLbl val="1"/>
      </c:catAx>
      <c:valAx>
        <c:axId val="392612552"/>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392612160"/>
        <c:crosses val="autoZero"/>
        <c:crossBetween val="between"/>
      </c:valAx>
    </c:plotArea>
    <c:legend>
      <c:legendPos val="b"/>
      <c:layout>
        <c:manualLayout>
          <c:xMode val="edge"/>
          <c:yMode val="edge"/>
          <c:x val="2.7801070151098183E-2"/>
          <c:y val="0.86431233842627675"/>
          <c:w val="0.92914102873407078"/>
          <c:h val="4.6338423738471711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849570056968577"/>
          <c:y val="0.14908884159334376"/>
          <c:w val="0.65844639831548324"/>
          <c:h val="0.70514992645500429"/>
        </c:manualLayout>
      </c:layout>
      <c:barChart>
        <c:barDir val="bar"/>
        <c:grouping val="clustered"/>
        <c:varyColors val="0"/>
        <c:ser>
          <c:idx val="0"/>
          <c:order val="0"/>
          <c:tx>
            <c:strRef>
              <c:f>DQ01_2!$D$1</c:f>
              <c:strCache>
                <c:ptCount val="1"/>
                <c:pt idx="0">
                  <c:v>All Schools</c:v>
                </c:pt>
              </c:strCache>
            </c:strRef>
          </c:tx>
          <c:spPr>
            <a:solidFill>
              <a:srgbClr val="C25D0A"/>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DQ01_2!$B$2:$C$4</c:f>
              <c:multiLvlStrCache>
                <c:ptCount val="3"/>
                <c:lvl>
                  <c:pt idx="0">
                    <c:v>HIV, STD, and teen pregnancy prevention</c:v>
                  </c:pt>
                  <c:pt idx="1">
                    <c:v>Injury and violence prevention</c:v>
                  </c:pt>
                  <c:pt idx="2">
                    <c:v>Asthma</c:v>
                  </c:pt>
                </c:lvl>
                <c:lvl>
                  <c:pt idx="0">
                    <c:v>f.</c:v>
                  </c:pt>
                  <c:pt idx="1">
                    <c:v>e.</c:v>
                  </c:pt>
                  <c:pt idx="2">
                    <c:v>d.</c:v>
                  </c:pt>
                </c:lvl>
              </c:multiLvlStrCache>
            </c:multiLvlStrRef>
          </c:cat>
          <c:val>
            <c:numRef>
              <c:f>DQ01_2!$D$2:$D$4</c:f>
              <c:numCache>
                <c:formatCode>General</c:formatCode>
                <c:ptCount val="3"/>
                <c:pt idx="0">
                  <c:v>28.7</c:v>
                </c:pt>
                <c:pt idx="1">
                  <c:v>30.2</c:v>
                </c:pt>
                <c:pt idx="2">
                  <c:v>16</c:v>
                </c:pt>
              </c:numCache>
            </c:numRef>
          </c:val>
        </c:ser>
        <c:ser>
          <c:idx val="1"/>
          <c:order val="1"/>
          <c:tx>
            <c:strRef>
              <c:f>DQ01_2!$E$1</c:f>
              <c:strCache>
                <c:ptCount val="1"/>
                <c:pt idx="0">
                  <c:v>Junior/Senior High Schools</c:v>
                </c:pt>
              </c:strCache>
            </c:strRef>
          </c:tx>
          <c:spPr>
            <a:solidFill>
              <a:srgbClr val="296D3B"/>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DQ01_2!$B$2:$C$4</c:f>
              <c:multiLvlStrCache>
                <c:ptCount val="3"/>
                <c:lvl>
                  <c:pt idx="0">
                    <c:v>HIV, STD, and teen pregnancy prevention</c:v>
                  </c:pt>
                  <c:pt idx="1">
                    <c:v>Injury and violence prevention</c:v>
                  </c:pt>
                  <c:pt idx="2">
                    <c:v>Asthma</c:v>
                  </c:pt>
                </c:lvl>
                <c:lvl>
                  <c:pt idx="0">
                    <c:v>f.</c:v>
                  </c:pt>
                  <c:pt idx="1">
                    <c:v>e.</c:v>
                  </c:pt>
                  <c:pt idx="2">
                    <c:v>d.</c:v>
                  </c:pt>
                </c:lvl>
              </c:multiLvlStrCache>
            </c:multiLvlStrRef>
          </c:cat>
          <c:val>
            <c:numRef>
              <c:f>DQ01_2!$E$2:$E$4</c:f>
              <c:numCache>
                <c:formatCode>General</c:formatCode>
                <c:ptCount val="3"/>
                <c:pt idx="0">
                  <c:v>37.9</c:v>
                </c:pt>
                <c:pt idx="1">
                  <c:v>44.3</c:v>
                </c:pt>
                <c:pt idx="2">
                  <c:v>24.9</c:v>
                </c:pt>
              </c:numCache>
            </c:numRef>
          </c:val>
        </c:ser>
        <c:ser>
          <c:idx val="2"/>
          <c:order val="2"/>
          <c:tx>
            <c:strRef>
              <c:f>DQ01_2!$F$1</c:f>
              <c:strCache>
                <c:ptCount val="1"/>
                <c:pt idx="0">
                  <c:v>Middle Schools</c:v>
                </c:pt>
              </c:strCache>
            </c:strRef>
          </c:tx>
          <c:spPr>
            <a:solidFill>
              <a:srgbClr val="005654"/>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DQ01_2!$B$2:$C$4</c:f>
              <c:multiLvlStrCache>
                <c:ptCount val="3"/>
                <c:lvl>
                  <c:pt idx="0">
                    <c:v>HIV, STD, and teen pregnancy prevention</c:v>
                  </c:pt>
                  <c:pt idx="1">
                    <c:v>Injury and violence prevention</c:v>
                  </c:pt>
                  <c:pt idx="2">
                    <c:v>Asthma</c:v>
                  </c:pt>
                </c:lvl>
                <c:lvl>
                  <c:pt idx="0">
                    <c:v>f.</c:v>
                  </c:pt>
                  <c:pt idx="1">
                    <c:v>e.</c:v>
                  </c:pt>
                  <c:pt idx="2">
                    <c:v>d.</c:v>
                  </c:pt>
                </c:lvl>
              </c:multiLvlStrCache>
            </c:multiLvlStrRef>
          </c:cat>
          <c:val>
            <c:numRef>
              <c:f>DQ01_2!$F$2:$F$4</c:f>
              <c:numCache>
                <c:formatCode>General</c:formatCode>
                <c:ptCount val="3"/>
                <c:pt idx="0">
                  <c:v>21.7</c:v>
                </c:pt>
                <c:pt idx="1">
                  <c:v>19.899999999999999</c:v>
                </c:pt>
                <c:pt idx="2">
                  <c:v>10.8</c:v>
                </c:pt>
              </c:numCache>
            </c:numRef>
          </c:val>
        </c:ser>
        <c:ser>
          <c:idx val="3"/>
          <c:order val="3"/>
          <c:tx>
            <c:strRef>
              <c:f>DQ01_2!$G$1</c:f>
              <c:strCache>
                <c:ptCount val="1"/>
                <c:pt idx="0">
                  <c:v>High Schools</c:v>
                </c:pt>
              </c:strCache>
            </c:strRef>
          </c:tx>
          <c:spPr>
            <a:solidFill>
              <a:srgbClr val="00E315"/>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DQ01_2!$B$2:$C$4</c:f>
              <c:multiLvlStrCache>
                <c:ptCount val="3"/>
                <c:lvl>
                  <c:pt idx="0">
                    <c:v>HIV, STD, and teen pregnancy prevention</c:v>
                  </c:pt>
                  <c:pt idx="1">
                    <c:v>Injury and violence prevention</c:v>
                  </c:pt>
                  <c:pt idx="2">
                    <c:v>Asthma</c:v>
                  </c:pt>
                </c:lvl>
                <c:lvl>
                  <c:pt idx="0">
                    <c:v>f.</c:v>
                  </c:pt>
                  <c:pt idx="1">
                    <c:v>e.</c:v>
                  </c:pt>
                  <c:pt idx="2">
                    <c:v>d.</c:v>
                  </c:pt>
                </c:lvl>
              </c:multiLvlStrCache>
            </c:multiLvlStrRef>
          </c:cat>
          <c:val>
            <c:numRef>
              <c:f>DQ01_2!$G$2:$G$4</c:f>
              <c:numCache>
                <c:formatCode>General</c:formatCode>
                <c:ptCount val="3"/>
                <c:pt idx="0">
                  <c:v>34.9</c:v>
                </c:pt>
                <c:pt idx="1">
                  <c:v>39.5</c:v>
                </c:pt>
                <c:pt idx="2">
                  <c:v>20.100000000000001</c:v>
                </c:pt>
              </c:numCache>
            </c:numRef>
          </c:val>
        </c:ser>
        <c:dLbls>
          <c:showLegendKey val="0"/>
          <c:showVal val="1"/>
          <c:showCatName val="0"/>
          <c:showSerName val="0"/>
          <c:showPercent val="0"/>
          <c:showBubbleSize val="0"/>
        </c:dLbls>
        <c:gapWidth val="300"/>
        <c:overlap val="-4"/>
        <c:axId val="390709112"/>
        <c:axId val="390707936"/>
      </c:barChart>
      <c:catAx>
        <c:axId val="390709112"/>
        <c:scaling>
          <c:orientation val="minMax"/>
        </c:scaling>
        <c:delete val="0"/>
        <c:axPos val="l"/>
        <c:numFmt formatCode="General" sourceLinked="0"/>
        <c:majorTickMark val="none"/>
        <c:minorTickMark val="none"/>
        <c:tickLblPos val="none"/>
        <c:spPr>
          <a:ln w="12700">
            <a:solidFill>
              <a:srgbClr val="000000"/>
            </a:solidFill>
            <a:prstDash val="solid"/>
          </a:ln>
        </c:spPr>
        <c:crossAx val="390707936"/>
        <c:crosses val="autoZero"/>
        <c:auto val="1"/>
        <c:lblAlgn val="ctr"/>
        <c:lblOffset val="100"/>
        <c:tickLblSkip val="1"/>
        <c:noMultiLvlLbl val="1"/>
      </c:catAx>
      <c:valAx>
        <c:axId val="390707936"/>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390709112"/>
        <c:crosses val="autoZero"/>
        <c:crossBetween val="between"/>
      </c:valAx>
    </c:plotArea>
    <c:legend>
      <c:legendPos val="b"/>
      <c:layout>
        <c:manualLayout>
          <c:xMode val="edge"/>
          <c:yMode val="edge"/>
          <c:x val="2.7801070151098183E-2"/>
          <c:y val="0.86431233842627675"/>
          <c:w val="0.92914102873407078"/>
          <c:h val="4.6338423738471711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20.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849570056968577"/>
          <c:y val="0.14908884159334376"/>
          <c:w val="0.65844639831548324"/>
          <c:h val="0.70514992645500429"/>
        </c:manualLayout>
      </c:layout>
      <c:barChart>
        <c:barDir val="bar"/>
        <c:grouping val="clustered"/>
        <c:varyColors val="0"/>
        <c:ser>
          <c:idx val="0"/>
          <c:order val="0"/>
          <c:tx>
            <c:v>All Schools</c:v>
          </c:tx>
          <c:spPr>
            <a:solidFill>
              <a:srgbClr val="C25D0A"/>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val>
            <c:numRef>
              <c:f>[Macro_2016P_charts.xlsm]DQ15_1!$D$2</c:f>
              <c:numCache>
                <c:formatCode>General</c:formatCode>
                <c:ptCount val="1"/>
                <c:pt idx="0">
                  <c:v>77.7</c:v>
                </c:pt>
              </c:numCache>
            </c:numRef>
          </c:val>
        </c:ser>
        <c:ser>
          <c:idx val="1"/>
          <c:order val="1"/>
          <c:tx>
            <c:v>Junior/Senior High Schools</c:v>
          </c:tx>
          <c:spPr>
            <a:solidFill>
              <a:srgbClr val="296D3B"/>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val>
            <c:numRef>
              <c:f>[Macro_2016P_charts.xlsm]DQ15_1!$E$2</c:f>
              <c:numCache>
                <c:formatCode>General</c:formatCode>
                <c:ptCount val="1"/>
                <c:pt idx="0">
                  <c:v>75.5</c:v>
                </c:pt>
              </c:numCache>
            </c:numRef>
          </c:val>
        </c:ser>
        <c:ser>
          <c:idx val="2"/>
          <c:order val="2"/>
          <c:tx>
            <c:v>Middle Schools</c:v>
          </c:tx>
          <c:spPr>
            <a:solidFill>
              <a:srgbClr val="005654"/>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val>
            <c:numRef>
              <c:f>[Macro_2016P_charts.xlsm]DQ15_1!$F$2</c:f>
              <c:numCache>
                <c:formatCode>General</c:formatCode>
                <c:ptCount val="1"/>
                <c:pt idx="0">
                  <c:v>75</c:v>
                </c:pt>
              </c:numCache>
            </c:numRef>
          </c:val>
        </c:ser>
        <c:ser>
          <c:idx val="3"/>
          <c:order val="3"/>
          <c:tx>
            <c:v>High Schools</c:v>
          </c:tx>
          <c:spPr>
            <a:solidFill>
              <a:srgbClr val="00E315"/>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val>
            <c:numRef>
              <c:f>[Macro_2016P_charts.xlsm]DQ15_1!$G$2</c:f>
              <c:numCache>
                <c:formatCode>General</c:formatCode>
                <c:ptCount val="1"/>
                <c:pt idx="0">
                  <c:v>82</c:v>
                </c:pt>
              </c:numCache>
            </c:numRef>
          </c:val>
        </c:ser>
        <c:dLbls>
          <c:showLegendKey val="0"/>
          <c:showVal val="1"/>
          <c:showCatName val="0"/>
          <c:showSerName val="0"/>
          <c:showPercent val="0"/>
          <c:showBubbleSize val="0"/>
        </c:dLbls>
        <c:gapWidth val="300"/>
        <c:overlap val="-4"/>
        <c:axId val="392613336"/>
        <c:axId val="392613728"/>
      </c:barChart>
      <c:catAx>
        <c:axId val="392613336"/>
        <c:scaling>
          <c:orientation val="minMax"/>
        </c:scaling>
        <c:delete val="0"/>
        <c:axPos val="l"/>
        <c:majorTickMark val="none"/>
        <c:minorTickMark val="none"/>
        <c:tickLblPos val="none"/>
        <c:spPr>
          <a:ln w="12700">
            <a:solidFill>
              <a:srgbClr val="000000"/>
            </a:solidFill>
            <a:prstDash val="solid"/>
          </a:ln>
        </c:spPr>
        <c:crossAx val="392613728"/>
        <c:crosses val="autoZero"/>
        <c:auto val="1"/>
        <c:lblAlgn val="ctr"/>
        <c:lblOffset val="100"/>
        <c:tickLblSkip val="1"/>
        <c:noMultiLvlLbl val="1"/>
      </c:catAx>
      <c:valAx>
        <c:axId val="392613728"/>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392613336"/>
        <c:crosses val="autoZero"/>
        <c:crossBetween val="between"/>
      </c:valAx>
    </c:plotArea>
    <c:legend>
      <c:legendPos val="b"/>
      <c:layout>
        <c:manualLayout>
          <c:xMode val="edge"/>
          <c:yMode val="edge"/>
          <c:x val="2.7801070151098183E-2"/>
          <c:y val="0.86431233842627675"/>
          <c:w val="0.92914102873407078"/>
          <c:h val="4.6338423738471711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2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849570056968577"/>
          <c:y val="0.14908884159334376"/>
          <c:w val="0.65844639831548324"/>
          <c:h val="0.70514992645500429"/>
        </c:manualLayout>
      </c:layout>
      <c:barChart>
        <c:barDir val="bar"/>
        <c:grouping val="clustered"/>
        <c:varyColors val="0"/>
        <c:ser>
          <c:idx val="0"/>
          <c:order val="0"/>
          <c:tx>
            <c:strRef>
              <c:f>[Macro_2016P_charts.xlsm]DQ16_1!$D$1</c:f>
              <c:strCache>
                <c:ptCount val="1"/>
                <c:pt idx="0">
                  <c:v>All Schools</c:v>
                </c:pt>
              </c:strCache>
            </c:strRef>
          </c:tx>
          <c:spPr>
            <a:solidFill>
              <a:srgbClr val="C25D0A"/>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[Macro_2016P_charts.xlsm]DQ16_1!$B$2:$C$4</c:f>
              <c:multiLvlStrCache>
                <c:ptCount val="3"/>
                <c:lvl>
                  <c:pt idx="0">
                    <c:v>Plans for how to assess student performance in physical education</c:v>
                  </c:pt>
                  <c:pt idx="1">
                    <c:v>A chart describing the annual scope and sequence of instruction for physical education</c:v>
                  </c:pt>
                  <c:pt idx="2">
                    <c:v>Goals, objectives, and expected outcomes for physical education</c:v>
                  </c:pt>
                </c:lvl>
                <c:lvl>
                  <c:pt idx="0">
                    <c:v>c.</c:v>
                  </c:pt>
                  <c:pt idx="1">
                    <c:v>b.</c:v>
                  </c:pt>
                  <c:pt idx="2">
                    <c:v>a.</c:v>
                  </c:pt>
                </c:lvl>
              </c:multiLvlStrCache>
            </c:multiLvlStrRef>
          </c:cat>
          <c:val>
            <c:numRef>
              <c:f>[Macro_2016P_charts.xlsm]DQ16_1!$D$2:$D$4</c:f>
              <c:numCache>
                <c:formatCode>General</c:formatCode>
                <c:ptCount val="3"/>
                <c:pt idx="0">
                  <c:v>80.099999999999994</c:v>
                </c:pt>
                <c:pt idx="1">
                  <c:v>78.2</c:v>
                </c:pt>
                <c:pt idx="2">
                  <c:v>90.8</c:v>
                </c:pt>
              </c:numCache>
            </c:numRef>
          </c:val>
        </c:ser>
        <c:ser>
          <c:idx val="1"/>
          <c:order val="1"/>
          <c:tx>
            <c:strRef>
              <c:f>[Macro_2016P_charts.xlsm]DQ16_1!$E$1</c:f>
              <c:strCache>
                <c:ptCount val="1"/>
                <c:pt idx="0">
                  <c:v>Junior/Senior High Schools</c:v>
                </c:pt>
              </c:strCache>
            </c:strRef>
          </c:tx>
          <c:spPr>
            <a:solidFill>
              <a:srgbClr val="296D3B"/>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[Macro_2016P_charts.xlsm]DQ16_1!$B$2:$C$4</c:f>
              <c:multiLvlStrCache>
                <c:ptCount val="3"/>
                <c:lvl>
                  <c:pt idx="0">
                    <c:v>Plans for how to assess student performance in physical education</c:v>
                  </c:pt>
                  <c:pt idx="1">
                    <c:v>A chart describing the annual scope and sequence of instruction for physical education</c:v>
                  </c:pt>
                  <c:pt idx="2">
                    <c:v>Goals, objectives, and expected outcomes for physical education</c:v>
                  </c:pt>
                </c:lvl>
                <c:lvl>
                  <c:pt idx="0">
                    <c:v>c.</c:v>
                  </c:pt>
                  <c:pt idx="1">
                    <c:v>b.</c:v>
                  </c:pt>
                  <c:pt idx="2">
                    <c:v>a.</c:v>
                  </c:pt>
                </c:lvl>
              </c:multiLvlStrCache>
            </c:multiLvlStrRef>
          </c:cat>
          <c:val>
            <c:numRef>
              <c:f>[Macro_2016P_charts.xlsm]DQ16_1!$E$2:$E$4</c:f>
              <c:numCache>
                <c:formatCode>General</c:formatCode>
                <c:ptCount val="3"/>
                <c:pt idx="0">
                  <c:v>70.099999999999994</c:v>
                </c:pt>
                <c:pt idx="1">
                  <c:v>70.599999999999994</c:v>
                </c:pt>
                <c:pt idx="2">
                  <c:v>90</c:v>
                </c:pt>
              </c:numCache>
            </c:numRef>
          </c:val>
        </c:ser>
        <c:ser>
          <c:idx val="2"/>
          <c:order val="2"/>
          <c:tx>
            <c:strRef>
              <c:f>[Macro_2016P_charts.xlsm]DQ16_1!$F$1</c:f>
              <c:strCache>
                <c:ptCount val="1"/>
                <c:pt idx="0">
                  <c:v>Middle Schools</c:v>
                </c:pt>
              </c:strCache>
            </c:strRef>
          </c:tx>
          <c:spPr>
            <a:solidFill>
              <a:srgbClr val="005654"/>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[Macro_2016P_charts.xlsm]DQ16_1!$B$2:$C$4</c:f>
              <c:multiLvlStrCache>
                <c:ptCount val="3"/>
                <c:lvl>
                  <c:pt idx="0">
                    <c:v>Plans for how to assess student performance in physical education</c:v>
                  </c:pt>
                  <c:pt idx="1">
                    <c:v>A chart describing the annual scope and sequence of instruction for physical education</c:v>
                  </c:pt>
                  <c:pt idx="2">
                    <c:v>Goals, objectives, and expected outcomes for physical education</c:v>
                  </c:pt>
                </c:lvl>
                <c:lvl>
                  <c:pt idx="0">
                    <c:v>c.</c:v>
                  </c:pt>
                  <c:pt idx="1">
                    <c:v>b.</c:v>
                  </c:pt>
                  <c:pt idx="2">
                    <c:v>a.</c:v>
                  </c:pt>
                </c:lvl>
              </c:multiLvlStrCache>
            </c:multiLvlStrRef>
          </c:cat>
          <c:val>
            <c:numRef>
              <c:f>[Macro_2016P_charts.xlsm]DQ16_1!$F$2:$F$4</c:f>
              <c:numCache>
                <c:formatCode>General</c:formatCode>
                <c:ptCount val="3"/>
                <c:pt idx="0">
                  <c:v>77.900000000000006</c:v>
                </c:pt>
                <c:pt idx="1">
                  <c:v>78.099999999999994</c:v>
                </c:pt>
                <c:pt idx="2">
                  <c:v>89.3</c:v>
                </c:pt>
              </c:numCache>
            </c:numRef>
          </c:val>
        </c:ser>
        <c:ser>
          <c:idx val="3"/>
          <c:order val="3"/>
          <c:tx>
            <c:strRef>
              <c:f>[Macro_2016P_charts.xlsm]DQ16_1!$G$1</c:f>
              <c:strCache>
                <c:ptCount val="1"/>
                <c:pt idx="0">
                  <c:v>High Schools</c:v>
                </c:pt>
              </c:strCache>
            </c:strRef>
          </c:tx>
          <c:spPr>
            <a:solidFill>
              <a:srgbClr val="00E315"/>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[Macro_2016P_charts.xlsm]DQ16_1!$B$2:$C$4</c:f>
              <c:multiLvlStrCache>
                <c:ptCount val="3"/>
                <c:lvl>
                  <c:pt idx="0">
                    <c:v>Plans for how to assess student performance in physical education</c:v>
                  </c:pt>
                  <c:pt idx="1">
                    <c:v>A chart describing the annual scope and sequence of instruction for physical education</c:v>
                  </c:pt>
                  <c:pt idx="2">
                    <c:v>Goals, objectives, and expected outcomes for physical education</c:v>
                  </c:pt>
                </c:lvl>
                <c:lvl>
                  <c:pt idx="0">
                    <c:v>c.</c:v>
                  </c:pt>
                  <c:pt idx="1">
                    <c:v>b.</c:v>
                  </c:pt>
                  <c:pt idx="2">
                    <c:v>a.</c:v>
                  </c:pt>
                </c:lvl>
              </c:multiLvlStrCache>
            </c:multiLvlStrRef>
          </c:cat>
          <c:val>
            <c:numRef>
              <c:f>[Macro_2016P_charts.xlsm]DQ16_1!$G$2:$G$4</c:f>
              <c:numCache>
                <c:formatCode>General</c:formatCode>
                <c:ptCount val="3"/>
                <c:pt idx="0">
                  <c:v>86.9</c:v>
                </c:pt>
                <c:pt idx="1">
                  <c:v>81.3</c:v>
                </c:pt>
                <c:pt idx="2">
                  <c:v>93.2</c:v>
                </c:pt>
              </c:numCache>
            </c:numRef>
          </c:val>
        </c:ser>
        <c:dLbls>
          <c:showLegendKey val="0"/>
          <c:showVal val="1"/>
          <c:showCatName val="0"/>
          <c:showSerName val="0"/>
          <c:showPercent val="0"/>
          <c:showBubbleSize val="0"/>
        </c:dLbls>
        <c:gapWidth val="300"/>
        <c:overlap val="-4"/>
        <c:axId val="392614512"/>
        <c:axId val="392614904"/>
      </c:barChart>
      <c:catAx>
        <c:axId val="392614512"/>
        <c:scaling>
          <c:orientation val="minMax"/>
        </c:scaling>
        <c:delete val="0"/>
        <c:axPos val="l"/>
        <c:numFmt formatCode="General" sourceLinked="0"/>
        <c:majorTickMark val="none"/>
        <c:minorTickMark val="none"/>
        <c:tickLblPos val="none"/>
        <c:spPr>
          <a:ln w="12700">
            <a:solidFill>
              <a:srgbClr val="000000"/>
            </a:solidFill>
            <a:prstDash val="solid"/>
          </a:ln>
        </c:spPr>
        <c:crossAx val="392614904"/>
        <c:crosses val="autoZero"/>
        <c:auto val="1"/>
        <c:lblAlgn val="ctr"/>
        <c:lblOffset val="100"/>
        <c:tickLblSkip val="1"/>
        <c:noMultiLvlLbl val="1"/>
      </c:catAx>
      <c:valAx>
        <c:axId val="392614904"/>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392614512"/>
        <c:crosses val="autoZero"/>
        <c:crossBetween val="between"/>
      </c:valAx>
    </c:plotArea>
    <c:legend>
      <c:legendPos val="b"/>
      <c:layout>
        <c:manualLayout>
          <c:xMode val="edge"/>
          <c:yMode val="edge"/>
          <c:x val="2.7801070151098183E-2"/>
          <c:y val="0.86431233842627675"/>
          <c:w val="0.92914102873407078"/>
          <c:h val="4.6338423738471711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2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849570056968577"/>
          <c:y val="0.14908884159334376"/>
          <c:w val="0.65844639831548324"/>
          <c:h val="0.70514992645500429"/>
        </c:manualLayout>
      </c:layout>
      <c:barChart>
        <c:barDir val="bar"/>
        <c:grouping val="clustered"/>
        <c:varyColors val="0"/>
        <c:ser>
          <c:idx val="0"/>
          <c:order val="0"/>
          <c:tx>
            <c:strRef>
              <c:f>[Macro_2016P_charts.xlsm]DQ16_2!$D$1</c:f>
              <c:strCache>
                <c:ptCount val="1"/>
                <c:pt idx="0">
                  <c:v>All Schools</c:v>
                </c:pt>
              </c:strCache>
            </c:strRef>
          </c:tx>
          <c:spPr>
            <a:solidFill>
              <a:srgbClr val="C25D0A"/>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[Macro_2016P_charts.xlsm]DQ16_2!$B$2:$C$4</c:f>
              <c:multiLvlStrCache>
                <c:ptCount val="3"/>
                <c:lvl>
                  <c:pt idx="0">
                    <c:v>Physical activity monitoring devices, such as pedometers or heart rate monitors, for physical education</c:v>
                  </c:pt>
                  <c:pt idx="1">
                    <c:v>Resources for fitness testing</c:v>
                  </c:pt>
                  <c:pt idx="2">
                    <c:v>A written physical education curriculum</c:v>
                  </c:pt>
                </c:lvl>
                <c:lvl>
                  <c:pt idx="0">
                    <c:v>f.</c:v>
                  </c:pt>
                  <c:pt idx="1">
                    <c:v>e.</c:v>
                  </c:pt>
                  <c:pt idx="2">
                    <c:v>d.</c:v>
                  </c:pt>
                </c:lvl>
              </c:multiLvlStrCache>
            </c:multiLvlStrRef>
          </c:cat>
          <c:val>
            <c:numRef>
              <c:f>[Macro_2016P_charts.xlsm]DQ16_2!$D$2:$D$4</c:f>
              <c:numCache>
                <c:formatCode>General</c:formatCode>
                <c:ptCount val="3"/>
                <c:pt idx="0">
                  <c:v>72.5</c:v>
                </c:pt>
                <c:pt idx="1">
                  <c:v>92.5</c:v>
                </c:pt>
                <c:pt idx="2">
                  <c:v>84.4</c:v>
                </c:pt>
              </c:numCache>
            </c:numRef>
          </c:val>
        </c:ser>
        <c:ser>
          <c:idx val="1"/>
          <c:order val="1"/>
          <c:tx>
            <c:strRef>
              <c:f>[Macro_2016P_charts.xlsm]DQ16_2!$E$1</c:f>
              <c:strCache>
                <c:ptCount val="1"/>
                <c:pt idx="0">
                  <c:v>Junior/Senior High Schools</c:v>
                </c:pt>
              </c:strCache>
            </c:strRef>
          </c:tx>
          <c:spPr>
            <a:solidFill>
              <a:srgbClr val="296D3B"/>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[Macro_2016P_charts.xlsm]DQ16_2!$B$2:$C$4</c:f>
              <c:multiLvlStrCache>
                <c:ptCount val="3"/>
                <c:lvl>
                  <c:pt idx="0">
                    <c:v>Physical activity monitoring devices, such as pedometers or heart rate monitors, for physical education</c:v>
                  </c:pt>
                  <c:pt idx="1">
                    <c:v>Resources for fitness testing</c:v>
                  </c:pt>
                  <c:pt idx="2">
                    <c:v>A written physical education curriculum</c:v>
                  </c:pt>
                </c:lvl>
                <c:lvl>
                  <c:pt idx="0">
                    <c:v>f.</c:v>
                  </c:pt>
                  <c:pt idx="1">
                    <c:v>e.</c:v>
                  </c:pt>
                  <c:pt idx="2">
                    <c:v>d.</c:v>
                  </c:pt>
                </c:lvl>
              </c:multiLvlStrCache>
            </c:multiLvlStrRef>
          </c:cat>
          <c:val>
            <c:numRef>
              <c:f>[Macro_2016P_charts.xlsm]DQ16_2!$E$2:$E$4</c:f>
              <c:numCache>
                <c:formatCode>General</c:formatCode>
                <c:ptCount val="3"/>
                <c:pt idx="0">
                  <c:v>59.4</c:v>
                </c:pt>
                <c:pt idx="1">
                  <c:v>90.3</c:v>
                </c:pt>
                <c:pt idx="2">
                  <c:v>77.099999999999994</c:v>
                </c:pt>
              </c:numCache>
            </c:numRef>
          </c:val>
        </c:ser>
        <c:ser>
          <c:idx val="2"/>
          <c:order val="2"/>
          <c:tx>
            <c:strRef>
              <c:f>[Macro_2016P_charts.xlsm]DQ16_2!$F$1</c:f>
              <c:strCache>
                <c:ptCount val="1"/>
                <c:pt idx="0">
                  <c:v>Middle Schools</c:v>
                </c:pt>
              </c:strCache>
            </c:strRef>
          </c:tx>
          <c:spPr>
            <a:solidFill>
              <a:srgbClr val="005654"/>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[Macro_2016P_charts.xlsm]DQ16_2!$B$2:$C$4</c:f>
              <c:multiLvlStrCache>
                <c:ptCount val="3"/>
                <c:lvl>
                  <c:pt idx="0">
                    <c:v>Physical activity monitoring devices, such as pedometers or heart rate monitors, for physical education</c:v>
                  </c:pt>
                  <c:pt idx="1">
                    <c:v>Resources for fitness testing</c:v>
                  </c:pt>
                  <c:pt idx="2">
                    <c:v>A written physical education curriculum</c:v>
                  </c:pt>
                </c:lvl>
                <c:lvl>
                  <c:pt idx="0">
                    <c:v>f.</c:v>
                  </c:pt>
                  <c:pt idx="1">
                    <c:v>e.</c:v>
                  </c:pt>
                  <c:pt idx="2">
                    <c:v>d.</c:v>
                  </c:pt>
                </c:lvl>
              </c:multiLvlStrCache>
            </c:multiLvlStrRef>
          </c:cat>
          <c:val>
            <c:numRef>
              <c:f>[Macro_2016P_charts.xlsm]DQ16_2!$F$2:$F$4</c:f>
              <c:numCache>
                <c:formatCode>General</c:formatCode>
                <c:ptCount val="3"/>
                <c:pt idx="0">
                  <c:v>73.2</c:v>
                </c:pt>
                <c:pt idx="1">
                  <c:v>92.3</c:v>
                </c:pt>
                <c:pt idx="2">
                  <c:v>83.8</c:v>
                </c:pt>
              </c:numCache>
            </c:numRef>
          </c:val>
        </c:ser>
        <c:ser>
          <c:idx val="3"/>
          <c:order val="3"/>
          <c:tx>
            <c:strRef>
              <c:f>[Macro_2016P_charts.xlsm]DQ16_2!$G$1</c:f>
              <c:strCache>
                <c:ptCount val="1"/>
                <c:pt idx="0">
                  <c:v>High Schools</c:v>
                </c:pt>
              </c:strCache>
            </c:strRef>
          </c:tx>
          <c:spPr>
            <a:solidFill>
              <a:srgbClr val="00E315"/>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[Macro_2016P_charts.xlsm]DQ16_2!$B$2:$C$4</c:f>
              <c:multiLvlStrCache>
                <c:ptCount val="3"/>
                <c:lvl>
                  <c:pt idx="0">
                    <c:v>Physical activity monitoring devices, such as pedometers or heart rate monitors, for physical education</c:v>
                  </c:pt>
                  <c:pt idx="1">
                    <c:v>Resources for fitness testing</c:v>
                  </c:pt>
                  <c:pt idx="2">
                    <c:v>A written physical education curriculum</c:v>
                  </c:pt>
                </c:lvl>
                <c:lvl>
                  <c:pt idx="0">
                    <c:v>f.</c:v>
                  </c:pt>
                  <c:pt idx="1">
                    <c:v>e.</c:v>
                  </c:pt>
                  <c:pt idx="2">
                    <c:v>d.</c:v>
                  </c:pt>
                </c:lvl>
              </c:multiLvlStrCache>
            </c:multiLvlStrRef>
          </c:cat>
          <c:val>
            <c:numRef>
              <c:f>[Macro_2016P_charts.xlsm]DQ16_2!$G$2:$G$4</c:f>
              <c:numCache>
                <c:formatCode>General</c:formatCode>
                <c:ptCount val="3"/>
                <c:pt idx="0">
                  <c:v>76.400000000000006</c:v>
                </c:pt>
                <c:pt idx="1">
                  <c:v>93.5</c:v>
                </c:pt>
                <c:pt idx="2">
                  <c:v>88.1</c:v>
                </c:pt>
              </c:numCache>
            </c:numRef>
          </c:val>
        </c:ser>
        <c:dLbls>
          <c:showLegendKey val="0"/>
          <c:showVal val="1"/>
          <c:showCatName val="0"/>
          <c:showSerName val="0"/>
          <c:showPercent val="0"/>
          <c:showBubbleSize val="0"/>
        </c:dLbls>
        <c:gapWidth val="300"/>
        <c:overlap val="-4"/>
        <c:axId val="393324536"/>
        <c:axId val="393324928"/>
      </c:barChart>
      <c:catAx>
        <c:axId val="393324536"/>
        <c:scaling>
          <c:orientation val="minMax"/>
        </c:scaling>
        <c:delete val="0"/>
        <c:axPos val="l"/>
        <c:numFmt formatCode="General" sourceLinked="0"/>
        <c:majorTickMark val="none"/>
        <c:minorTickMark val="none"/>
        <c:tickLblPos val="none"/>
        <c:spPr>
          <a:ln w="12700">
            <a:solidFill>
              <a:srgbClr val="000000"/>
            </a:solidFill>
            <a:prstDash val="solid"/>
          </a:ln>
        </c:spPr>
        <c:crossAx val="393324928"/>
        <c:crosses val="autoZero"/>
        <c:auto val="1"/>
        <c:lblAlgn val="ctr"/>
        <c:lblOffset val="100"/>
        <c:tickLblSkip val="1"/>
        <c:noMultiLvlLbl val="1"/>
      </c:catAx>
      <c:valAx>
        <c:axId val="393324928"/>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393324536"/>
        <c:crosses val="autoZero"/>
        <c:crossBetween val="between"/>
      </c:valAx>
    </c:plotArea>
    <c:legend>
      <c:legendPos val="b"/>
      <c:layout>
        <c:manualLayout>
          <c:xMode val="edge"/>
          <c:yMode val="edge"/>
          <c:x val="2.7801070151098183E-2"/>
          <c:y val="0.86431233842627675"/>
          <c:w val="0.92914102873407078"/>
          <c:h val="4.6338423738471711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2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849570056968577"/>
          <c:y val="0.14908884159334376"/>
          <c:w val="0.65844639831548324"/>
          <c:h val="0.70514992645500429"/>
        </c:manualLayout>
      </c:layout>
      <c:barChart>
        <c:barDir val="bar"/>
        <c:grouping val="clustered"/>
        <c:varyColors val="0"/>
        <c:ser>
          <c:idx val="0"/>
          <c:order val="0"/>
          <c:tx>
            <c:v>All Schools</c:v>
          </c:tx>
          <c:spPr>
            <a:solidFill>
              <a:srgbClr val="C25D0A"/>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val>
            <c:numRef>
              <c:f>[Macro_2016P_charts.xlsm]DQ17_1!$D$2</c:f>
              <c:numCache>
                <c:formatCode>General</c:formatCode>
                <c:ptCount val="1"/>
                <c:pt idx="0">
                  <c:v>30.4</c:v>
                </c:pt>
              </c:numCache>
            </c:numRef>
          </c:val>
        </c:ser>
        <c:ser>
          <c:idx val="1"/>
          <c:order val="1"/>
          <c:tx>
            <c:v>Junior/Senior High Schools</c:v>
          </c:tx>
          <c:spPr>
            <a:solidFill>
              <a:srgbClr val="296D3B"/>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val>
            <c:numRef>
              <c:f>[Macro_2016P_charts.xlsm]DQ17_1!$E$2</c:f>
              <c:numCache>
                <c:formatCode>General</c:formatCode>
                <c:ptCount val="1"/>
                <c:pt idx="0">
                  <c:v>38.299999999999997</c:v>
                </c:pt>
              </c:numCache>
            </c:numRef>
          </c:val>
        </c:ser>
        <c:ser>
          <c:idx val="2"/>
          <c:order val="2"/>
          <c:tx>
            <c:v>Middle Schools</c:v>
          </c:tx>
          <c:spPr>
            <a:solidFill>
              <a:srgbClr val="005654"/>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val>
            <c:numRef>
              <c:f>[Macro_2016P_charts.xlsm]DQ17_1!$F$2</c:f>
              <c:numCache>
                <c:formatCode>General</c:formatCode>
                <c:ptCount val="1"/>
                <c:pt idx="0">
                  <c:v>39</c:v>
                </c:pt>
              </c:numCache>
            </c:numRef>
          </c:val>
        </c:ser>
        <c:ser>
          <c:idx val="3"/>
          <c:order val="3"/>
          <c:tx>
            <c:v>High Schools</c:v>
          </c:tx>
          <c:spPr>
            <a:solidFill>
              <a:srgbClr val="00E315"/>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val>
            <c:numRef>
              <c:f>[Macro_2016P_charts.xlsm]DQ17_1!$G$2</c:f>
              <c:numCache>
                <c:formatCode>General</c:formatCode>
                <c:ptCount val="1"/>
                <c:pt idx="0">
                  <c:v>15.7</c:v>
                </c:pt>
              </c:numCache>
            </c:numRef>
          </c:val>
        </c:ser>
        <c:dLbls>
          <c:showLegendKey val="0"/>
          <c:showVal val="1"/>
          <c:showCatName val="0"/>
          <c:showSerName val="0"/>
          <c:showPercent val="0"/>
          <c:showBubbleSize val="0"/>
        </c:dLbls>
        <c:gapWidth val="300"/>
        <c:overlap val="-4"/>
        <c:axId val="393325712"/>
        <c:axId val="393326104"/>
      </c:barChart>
      <c:catAx>
        <c:axId val="393325712"/>
        <c:scaling>
          <c:orientation val="minMax"/>
        </c:scaling>
        <c:delete val="0"/>
        <c:axPos val="l"/>
        <c:majorTickMark val="none"/>
        <c:minorTickMark val="none"/>
        <c:tickLblPos val="none"/>
        <c:spPr>
          <a:ln w="12700">
            <a:solidFill>
              <a:srgbClr val="000000"/>
            </a:solidFill>
            <a:prstDash val="solid"/>
          </a:ln>
        </c:spPr>
        <c:crossAx val="393326104"/>
        <c:crosses val="autoZero"/>
        <c:auto val="1"/>
        <c:lblAlgn val="ctr"/>
        <c:lblOffset val="100"/>
        <c:tickLblSkip val="1"/>
        <c:noMultiLvlLbl val="1"/>
      </c:catAx>
      <c:valAx>
        <c:axId val="393326104"/>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393325712"/>
        <c:crosses val="autoZero"/>
        <c:crossBetween val="between"/>
      </c:valAx>
    </c:plotArea>
    <c:legend>
      <c:legendPos val="b"/>
      <c:layout>
        <c:manualLayout>
          <c:xMode val="edge"/>
          <c:yMode val="edge"/>
          <c:x val="2.7801070151098183E-2"/>
          <c:y val="0.86431233842627675"/>
          <c:w val="0.92914102873407078"/>
          <c:h val="4.6338423738471711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2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849570056968577"/>
          <c:y val="0.14908884159334376"/>
          <c:w val="0.65844639831548324"/>
          <c:h val="0.70514992645500429"/>
        </c:manualLayout>
      </c:layout>
      <c:barChart>
        <c:barDir val="bar"/>
        <c:grouping val="clustered"/>
        <c:varyColors val="0"/>
        <c:ser>
          <c:idx val="0"/>
          <c:order val="0"/>
          <c:tx>
            <c:v>All Schools</c:v>
          </c:tx>
          <c:spPr>
            <a:solidFill>
              <a:srgbClr val="C25D0A"/>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val>
            <c:numRef>
              <c:f>[Macro_2016P_charts.xlsm]DQ18_1!$D$2</c:f>
              <c:numCache>
                <c:formatCode>General</c:formatCode>
                <c:ptCount val="1"/>
                <c:pt idx="0">
                  <c:v>56.2</c:v>
                </c:pt>
              </c:numCache>
            </c:numRef>
          </c:val>
        </c:ser>
        <c:ser>
          <c:idx val="1"/>
          <c:order val="1"/>
          <c:tx>
            <c:v>Junior/Senior High Schools</c:v>
          </c:tx>
          <c:spPr>
            <a:solidFill>
              <a:srgbClr val="296D3B"/>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val>
            <c:numRef>
              <c:f>[Macro_2016P_charts.xlsm]DQ18_1!$E$2</c:f>
              <c:numCache>
                <c:formatCode>General</c:formatCode>
                <c:ptCount val="1"/>
                <c:pt idx="0">
                  <c:v>55.8</c:v>
                </c:pt>
              </c:numCache>
            </c:numRef>
          </c:val>
        </c:ser>
        <c:ser>
          <c:idx val="2"/>
          <c:order val="2"/>
          <c:tx>
            <c:v>Middle Schools</c:v>
          </c:tx>
          <c:spPr>
            <a:solidFill>
              <a:srgbClr val="005654"/>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val>
            <c:numRef>
              <c:f>[Macro_2016P_charts.xlsm]DQ18_1!$F$2</c:f>
              <c:numCache>
                <c:formatCode>General</c:formatCode>
                <c:ptCount val="1"/>
                <c:pt idx="0">
                  <c:v>60</c:v>
                </c:pt>
              </c:numCache>
            </c:numRef>
          </c:val>
        </c:ser>
        <c:ser>
          <c:idx val="3"/>
          <c:order val="3"/>
          <c:tx>
            <c:v>High Schools</c:v>
          </c:tx>
          <c:spPr>
            <a:solidFill>
              <a:srgbClr val="00E315"/>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val>
            <c:numRef>
              <c:f>[Macro_2016P_charts.xlsm]DQ18_1!$G$2</c:f>
              <c:numCache>
                <c:formatCode>General</c:formatCode>
                <c:ptCount val="1"/>
                <c:pt idx="0">
                  <c:v>51.4</c:v>
                </c:pt>
              </c:numCache>
            </c:numRef>
          </c:val>
        </c:ser>
        <c:dLbls>
          <c:showLegendKey val="0"/>
          <c:showVal val="1"/>
          <c:showCatName val="0"/>
          <c:showSerName val="0"/>
          <c:showPercent val="0"/>
          <c:showBubbleSize val="0"/>
        </c:dLbls>
        <c:gapWidth val="300"/>
        <c:overlap val="-4"/>
        <c:axId val="393326888"/>
        <c:axId val="393327280"/>
      </c:barChart>
      <c:catAx>
        <c:axId val="393326888"/>
        <c:scaling>
          <c:orientation val="minMax"/>
        </c:scaling>
        <c:delete val="0"/>
        <c:axPos val="l"/>
        <c:majorTickMark val="none"/>
        <c:minorTickMark val="none"/>
        <c:tickLblPos val="none"/>
        <c:spPr>
          <a:ln w="12700">
            <a:solidFill>
              <a:srgbClr val="000000"/>
            </a:solidFill>
            <a:prstDash val="solid"/>
          </a:ln>
        </c:spPr>
        <c:crossAx val="393327280"/>
        <c:crosses val="autoZero"/>
        <c:auto val="1"/>
        <c:lblAlgn val="ctr"/>
        <c:lblOffset val="100"/>
        <c:tickLblSkip val="1"/>
        <c:noMultiLvlLbl val="1"/>
      </c:catAx>
      <c:valAx>
        <c:axId val="393327280"/>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393326888"/>
        <c:crosses val="autoZero"/>
        <c:crossBetween val="between"/>
      </c:valAx>
    </c:plotArea>
    <c:legend>
      <c:legendPos val="b"/>
      <c:layout>
        <c:manualLayout>
          <c:xMode val="edge"/>
          <c:yMode val="edge"/>
          <c:x val="2.7801070151098183E-2"/>
          <c:y val="0.86431233842627675"/>
          <c:w val="0.92914102873407078"/>
          <c:h val="4.6338423738471711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2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849570056968577"/>
          <c:y val="0.14908884159334376"/>
          <c:w val="0.65844639831548324"/>
          <c:h val="0.70514992645500429"/>
        </c:manualLayout>
      </c:layout>
      <c:barChart>
        <c:barDir val="bar"/>
        <c:grouping val="clustered"/>
        <c:varyColors val="0"/>
        <c:ser>
          <c:idx val="0"/>
          <c:order val="0"/>
          <c:tx>
            <c:v>All Schools</c:v>
          </c:tx>
          <c:spPr>
            <a:solidFill>
              <a:srgbClr val="C25D0A"/>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val>
            <c:numRef>
              <c:f>[Macro_2016P_charts.xlsm]DQ19_1!$D$2</c:f>
              <c:numCache>
                <c:formatCode>General</c:formatCode>
                <c:ptCount val="1"/>
                <c:pt idx="0">
                  <c:v>92.6</c:v>
                </c:pt>
              </c:numCache>
            </c:numRef>
          </c:val>
        </c:ser>
        <c:ser>
          <c:idx val="1"/>
          <c:order val="1"/>
          <c:tx>
            <c:v>Junior/Senior High Schools</c:v>
          </c:tx>
          <c:spPr>
            <a:solidFill>
              <a:srgbClr val="296D3B"/>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val>
            <c:numRef>
              <c:f>[Macro_2016P_charts.xlsm]DQ19_1!$E$2</c:f>
              <c:numCache>
                <c:formatCode>General</c:formatCode>
                <c:ptCount val="1"/>
                <c:pt idx="0">
                  <c:v>93.1</c:v>
                </c:pt>
              </c:numCache>
            </c:numRef>
          </c:val>
        </c:ser>
        <c:ser>
          <c:idx val="2"/>
          <c:order val="2"/>
          <c:tx>
            <c:v>Middle Schools</c:v>
          </c:tx>
          <c:spPr>
            <a:solidFill>
              <a:srgbClr val="005654"/>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val>
            <c:numRef>
              <c:f>[Macro_2016P_charts.xlsm]DQ19_1!$F$2</c:f>
              <c:numCache>
                <c:formatCode>General</c:formatCode>
                <c:ptCount val="1"/>
                <c:pt idx="0">
                  <c:v>94.3</c:v>
                </c:pt>
              </c:numCache>
            </c:numRef>
          </c:val>
        </c:ser>
        <c:ser>
          <c:idx val="3"/>
          <c:order val="3"/>
          <c:tx>
            <c:v>High Schools</c:v>
          </c:tx>
          <c:spPr>
            <a:solidFill>
              <a:srgbClr val="00E315"/>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val>
            <c:numRef>
              <c:f>[Macro_2016P_charts.xlsm]DQ19_1!$G$2</c:f>
              <c:numCache>
                <c:formatCode>General</c:formatCode>
                <c:ptCount val="1"/>
                <c:pt idx="0">
                  <c:v>90.2</c:v>
                </c:pt>
              </c:numCache>
            </c:numRef>
          </c:val>
        </c:ser>
        <c:dLbls>
          <c:showLegendKey val="0"/>
          <c:showVal val="1"/>
          <c:showCatName val="0"/>
          <c:showSerName val="0"/>
          <c:showPercent val="0"/>
          <c:showBubbleSize val="0"/>
        </c:dLbls>
        <c:gapWidth val="300"/>
        <c:overlap val="-4"/>
        <c:axId val="393190912"/>
        <c:axId val="393191304"/>
      </c:barChart>
      <c:catAx>
        <c:axId val="393190912"/>
        <c:scaling>
          <c:orientation val="minMax"/>
        </c:scaling>
        <c:delete val="0"/>
        <c:axPos val="l"/>
        <c:majorTickMark val="none"/>
        <c:minorTickMark val="none"/>
        <c:tickLblPos val="none"/>
        <c:spPr>
          <a:ln w="12700">
            <a:solidFill>
              <a:srgbClr val="000000"/>
            </a:solidFill>
            <a:prstDash val="solid"/>
          </a:ln>
        </c:spPr>
        <c:crossAx val="393191304"/>
        <c:crosses val="autoZero"/>
        <c:auto val="1"/>
        <c:lblAlgn val="ctr"/>
        <c:lblOffset val="100"/>
        <c:tickLblSkip val="1"/>
        <c:noMultiLvlLbl val="1"/>
      </c:catAx>
      <c:valAx>
        <c:axId val="393191304"/>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393190912"/>
        <c:crosses val="autoZero"/>
        <c:crossBetween val="between"/>
      </c:valAx>
    </c:plotArea>
    <c:legend>
      <c:legendPos val="b"/>
      <c:layout>
        <c:manualLayout>
          <c:xMode val="edge"/>
          <c:yMode val="edge"/>
          <c:x val="2.7801070151098183E-2"/>
          <c:y val="0.86431233842627675"/>
          <c:w val="0.92914102873407078"/>
          <c:h val="4.6338423738471711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2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849570056968577"/>
          <c:y val="0.14908884159334376"/>
          <c:w val="0.65844639831548324"/>
          <c:h val="0.70514992645500429"/>
        </c:manualLayout>
      </c:layout>
      <c:barChart>
        <c:barDir val="bar"/>
        <c:grouping val="clustered"/>
        <c:varyColors val="0"/>
        <c:ser>
          <c:idx val="0"/>
          <c:order val="0"/>
          <c:tx>
            <c:v>All Schools</c:v>
          </c:tx>
          <c:spPr>
            <a:solidFill>
              <a:srgbClr val="C25D0A"/>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val>
            <c:numRef>
              <c:f>[Macro_2016P_charts.xlsm]DQ20_1!$D$2</c:f>
              <c:numCache>
                <c:formatCode>General</c:formatCode>
                <c:ptCount val="1"/>
                <c:pt idx="0">
                  <c:v>37.6</c:v>
                </c:pt>
              </c:numCache>
            </c:numRef>
          </c:val>
        </c:ser>
        <c:ser>
          <c:idx val="1"/>
          <c:order val="1"/>
          <c:tx>
            <c:v>Junior/Senior High Schools</c:v>
          </c:tx>
          <c:spPr>
            <a:solidFill>
              <a:srgbClr val="296D3B"/>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val>
            <c:numRef>
              <c:f>[Macro_2016P_charts.xlsm]DQ20_1!$E$2</c:f>
              <c:numCache>
                <c:formatCode>General</c:formatCode>
                <c:ptCount val="1"/>
                <c:pt idx="0">
                  <c:v>44.2</c:v>
                </c:pt>
              </c:numCache>
            </c:numRef>
          </c:val>
        </c:ser>
        <c:ser>
          <c:idx val="2"/>
          <c:order val="2"/>
          <c:tx>
            <c:v>Middle Schools</c:v>
          </c:tx>
          <c:spPr>
            <a:solidFill>
              <a:srgbClr val="005654"/>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val>
            <c:numRef>
              <c:f>[Macro_2016P_charts.xlsm]DQ20_1!$F$2</c:f>
              <c:numCache>
                <c:formatCode>General</c:formatCode>
                <c:ptCount val="1"/>
                <c:pt idx="0">
                  <c:v>24.5</c:v>
                </c:pt>
              </c:numCache>
            </c:numRef>
          </c:val>
        </c:ser>
        <c:ser>
          <c:idx val="3"/>
          <c:order val="3"/>
          <c:tx>
            <c:v>High Schools</c:v>
          </c:tx>
          <c:spPr>
            <a:solidFill>
              <a:srgbClr val="00E315"/>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val>
            <c:numRef>
              <c:f>[Macro_2016P_charts.xlsm]DQ20_1!$G$2</c:f>
              <c:numCache>
                <c:formatCode>General</c:formatCode>
                <c:ptCount val="1"/>
                <c:pt idx="0">
                  <c:v>52.5</c:v>
                </c:pt>
              </c:numCache>
            </c:numRef>
          </c:val>
        </c:ser>
        <c:dLbls>
          <c:showLegendKey val="0"/>
          <c:showVal val="1"/>
          <c:showCatName val="0"/>
          <c:showSerName val="0"/>
          <c:showPercent val="0"/>
          <c:showBubbleSize val="0"/>
        </c:dLbls>
        <c:gapWidth val="300"/>
        <c:overlap val="-4"/>
        <c:axId val="393192088"/>
        <c:axId val="393192480"/>
      </c:barChart>
      <c:catAx>
        <c:axId val="393192088"/>
        <c:scaling>
          <c:orientation val="minMax"/>
        </c:scaling>
        <c:delete val="0"/>
        <c:axPos val="l"/>
        <c:majorTickMark val="none"/>
        <c:minorTickMark val="none"/>
        <c:tickLblPos val="none"/>
        <c:spPr>
          <a:ln w="12700">
            <a:solidFill>
              <a:srgbClr val="000000"/>
            </a:solidFill>
            <a:prstDash val="solid"/>
          </a:ln>
        </c:spPr>
        <c:crossAx val="393192480"/>
        <c:crosses val="autoZero"/>
        <c:auto val="1"/>
        <c:lblAlgn val="ctr"/>
        <c:lblOffset val="100"/>
        <c:tickLblSkip val="1"/>
        <c:noMultiLvlLbl val="1"/>
      </c:catAx>
      <c:valAx>
        <c:axId val="393192480"/>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393192088"/>
        <c:crosses val="autoZero"/>
        <c:crossBetween val="between"/>
      </c:valAx>
    </c:plotArea>
    <c:legend>
      <c:legendPos val="b"/>
      <c:layout>
        <c:manualLayout>
          <c:xMode val="edge"/>
          <c:yMode val="edge"/>
          <c:x val="2.7801070151098183E-2"/>
          <c:y val="0.86431233842627675"/>
          <c:w val="0.92914102873407078"/>
          <c:h val="4.6338423738471711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2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849570056968577"/>
          <c:y val="0.14908884159334376"/>
          <c:w val="0.65844639831548324"/>
          <c:h val="0.70514992645500429"/>
        </c:manualLayout>
      </c:layout>
      <c:barChart>
        <c:barDir val="bar"/>
        <c:grouping val="clustered"/>
        <c:varyColors val="0"/>
        <c:ser>
          <c:idx val="0"/>
          <c:order val="0"/>
          <c:tx>
            <c:v>All Schools</c:v>
          </c:tx>
          <c:spPr>
            <a:solidFill>
              <a:srgbClr val="C25D0A"/>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val>
            <c:numRef>
              <c:f>[Macro_2016P_charts.xlsm]DQ21_1!$D$2</c:f>
              <c:numCache>
                <c:formatCode>General</c:formatCode>
                <c:ptCount val="1"/>
                <c:pt idx="0">
                  <c:v>47.2</c:v>
                </c:pt>
              </c:numCache>
            </c:numRef>
          </c:val>
        </c:ser>
        <c:ser>
          <c:idx val="1"/>
          <c:order val="1"/>
          <c:tx>
            <c:v>Junior/Senior High Schools</c:v>
          </c:tx>
          <c:spPr>
            <a:solidFill>
              <a:srgbClr val="296D3B"/>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val>
            <c:numRef>
              <c:f>[Macro_2016P_charts.xlsm]DQ21_1!$E$2</c:f>
              <c:numCache>
                <c:formatCode>General</c:formatCode>
                <c:ptCount val="1"/>
                <c:pt idx="0">
                  <c:v>20.6</c:v>
                </c:pt>
              </c:numCache>
            </c:numRef>
          </c:val>
        </c:ser>
        <c:ser>
          <c:idx val="2"/>
          <c:order val="2"/>
          <c:tx>
            <c:v>Middle Schools</c:v>
          </c:tx>
          <c:spPr>
            <a:solidFill>
              <a:srgbClr val="005654"/>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val>
            <c:numRef>
              <c:f>[Macro_2016P_charts.xlsm]DQ21_1!$F$2</c:f>
              <c:numCache>
                <c:formatCode>General</c:formatCode>
                <c:ptCount val="1"/>
                <c:pt idx="0">
                  <c:v>51</c:v>
                </c:pt>
              </c:numCache>
            </c:numRef>
          </c:val>
        </c:ser>
        <c:ser>
          <c:idx val="3"/>
          <c:order val="3"/>
          <c:tx>
            <c:v>High Schools</c:v>
          </c:tx>
          <c:spPr>
            <a:solidFill>
              <a:srgbClr val="00E315"/>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val>
            <c:numRef>
              <c:f>[Macro_2016P_charts.xlsm]DQ21_1!$G$2</c:f>
              <c:numCache>
                <c:formatCode>General</c:formatCode>
                <c:ptCount val="1"/>
                <c:pt idx="0">
                  <c:v>51.8</c:v>
                </c:pt>
              </c:numCache>
            </c:numRef>
          </c:val>
        </c:ser>
        <c:dLbls>
          <c:showLegendKey val="0"/>
          <c:showVal val="1"/>
          <c:showCatName val="0"/>
          <c:showSerName val="0"/>
          <c:showPercent val="0"/>
          <c:showBubbleSize val="0"/>
        </c:dLbls>
        <c:gapWidth val="300"/>
        <c:overlap val="-4"/>
        <c:axId val="393193264"/>
        <c:axId val="393193656"/>
      </c:barChart>
      <c:catAx>
        <c:axId val="393193264"/>
        <c:scaling>
          <c:orientation val="minMax"/>
        </c:scaling>
        <c:delete val="0"/>
        <c:axPos val="l"/>
        <c:majorTickMark val="none"/>
        <c:minorTickMark val="none"/>
        <c:tickLblPos val="none"/>
        <c:spPr>
          <a:ln w="12700">
            <a:solidFill>
              <a:srgbClr val="000000"/>
            </a:solidFill>
            <a:prstDash val="solid"/>
          </a:ln>
        </c:spPr>
        <c:crossAx val="393193656"/>
        <c:crosses val="autoZero"/>
        <c:auto val="1"/>
        <c:lblAlgn val="ctr"/>
        <c:lblOffset val="100"/>
        <c:tickLblSkip val="1"/>
        <c:noMultiLvlLbl val="1"/>
      </c:catAx>
      <c:valAx>
        <c:axId val="393193656"/>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393193264"/>
        <c:crosses val="autoZero"/>
        <c:crossBetween val="between"/>
      </c:valAx>
    </c:plotArea>
    <c:legend>
      <c:legendPos val="b"/>
      <c:layout>
        <c:manualLayout>
          <c:xMode val="edge"/>
          <c:yMode val="edge"/>
          <c:x val="2.7801070151098183E-2"/>
          <c:y val="0.86431233842627675"/>
          <c:w val="0.92914102873407078"/>
          <c:h val="4.6338423738471711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2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849570056968577"/>
          <c:y val="0.14908884159334376"/>
          <c:w val="0.65844639831548324"/>
          <c:h val="0.70514992645500429"/>
        </c:manualLayout>
      </c:layout>
      <c:barChart>
        <c:barDir val="bar"/>
        <c:grouping val="clustered"/>
        <c:varyColors val="0"/>
        <c:ser>
          <c:idx val="0"/>
          <c:order val="0"/>
          <c:tx>
            <c:v>All Schools</c:v>
          </c:tx>
          <c:spPr>
            <a:solidFill>
              <a:srgbClr val="C25D0A"/>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val>
            <c:numRef>
              <c:f>[Macro_2016P_charts.xlsm]DQ22_1!$D$2</c:f>
              <c:numCache>
                <c:formatCode>General</c:formatCode>
                <c:ptCount val="1"/>
                <c:pt idx="0">
                  <c:v>96.9</c:v>
                </c:pt>
              </c:numCache>
            </c:numRef>
          </c:val>
        </c:ser>
        <c:ser>
          <c:idx val="1"/>
          <c:order val="1"/>
          <c:tx>
            <c:v>Junior/Senior High Schools</c:v>
          </c:tx>
          <c:spPr>
            <a:solidFill>
              <a:srgbClr val="296D3B"/>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val>
            <c:numRef>
              <c:f>[Macro_2016P_charts.xlsm]DQ22_1!$E$2</c:f>
              <c:numCache>
                <c:formatCode>General</c:formatCode>
                <c:ptCount val="1"/>
                <c:pt idx="0">
                  <c:v>100</c:v>
                </c:pt>
              </c:numCache>
            </c:numRef>
          </c:val>
        </c:ser>
        <c:ser>
          <c:idx val="2"/>
          <c:order val="2"/>
          <c:tx>
            <c:v>Middle Schools</c:v>
          </c:tx>
          <c:spPr>
            <a:solidFill>
              <a:srgbClr val="005654"/>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val>
            <c:numRef>
              <c:f>[Macro_2016P_charts.xlsm]DQ22_1!$F$2</c:f>
              <c:numCache>
                <c:formatCode>General</c:formatCode>
                <c:ptCount val="1"/>
                <c:pt idx="0">
                  <c:v>96.2</c:v>
                </c:pt>
              </c:numCache>
            </c:numRef>
          </c:val>
        </c:ser>
        <c:ser>
          <c:idx val="3"/>
          <c:order val="3"/>
          <c:tx>
            <c:v>High Schools</c:v>
          </c:tx>
          <c:spPr>
            <a:solidFill>
              <a:srgbClr val="00E315"/>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val>
            <c:numRef>
              <c:f>[Macro_2016P_charts.xlsm]DQ22_1!$G$2</c:f>
              <c:numCache>
                <c:formatCode>General</c:formatCode>
                <c:ptCount val="1"/>
                <c:pt idx="0">
                  <c:v>96.6</c:v>
                </c:pt>
              </c:numCache>
            </c:numRef>
          </c:val>
        </c:ser>
        <c:dLbls>
          <c:showLegendKey val="0"/>
          <c:showVal val="1"/>
          <c:showCatName val="0"/>
          <c:showSerName val="0"/>
          <c:showPercent val="0"/>
          <c:showBubbleSize val="0"/>
        </c:dLbls>
        <c:gapWidth val="300"/>
        <c:overlap val="-4"/>
        <c:axId val="393194440"/>
        <c:axId val="393997872"/>
      </c:barChart>
      <c:catAx>
        <c:axId val="393194440"/>
        <c:scaling>
          <c:orientation val="minMax"/>
        </c:scaling>
        <c:delete val="0"/>
        <c:axPos val="l"/>
        <c:majorTickMark val="none"/>
        <c:minorTickMark val="none"/>
        <c:tickLblPos val="none"/>
        <c:spPr>
          <a:ln w="12700">
            <a:solidFill>
              <a:srgbClr val="000000"/>
            </a:solidFill>
            <a:prstDash val="solid"/>
          </a:ln>
        </c:spPr>
        <c:crossAx val="393997872"/>
        <c:crosses val="autoZero"/>
        <c:auto val="1"/>
        <c:lblAlgn val="ctr"/>
        <c:lblOffset val="100"/>
        <c:tickLblSkip val="1"/>
        <c:noMultiLvlLbl val="1"/>
      </c:catAx>
      <c:valAx>
        <c:axId val="393997872"/>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393194440"/>
        <c:crosses val="autoZero"/>
        <c:crossBetween val="between"/>
      </c:valAx>
    </c:plotArea>
    <c:legend>
      <c:legendPos val="b"/>
      <c:layout>
        <c:manualLayout>
          <c:xMode val="edge"/>
          <c:yMode val="edge"/>
          <c:x val="2.7801070151098183E-2"/>
          <c:y val="0.86431233842627675"/>
          <c:w val="0.92914102873407078"/>
          <c:h val="4.6338423738471711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29.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849570056968577"/>
          <c:y val="0.14908884159334376"/>
          <c:w val="0.65844639831548324"/>
          <c:h val="0.70514992645500429"/>
        </c:manualLayout>
      </c:layout>
      <c:barChart>
        <c:barDir val="bar"/>
        <c:grouping val="clustered"/>
        <c:varyColors val="0"/>
        <c:ser>
          <c:idx val="0"/>
          <c:order val="0"/>
          <c:tx>
            <c:strRef>
              <c:f>[Macro_2016P_charts.xlsm]DQ23A_1!$D$1</c:f>
              <c:strCache>
                <c:ptCount val="1"/>
                <c:pt idx="0">
                  <c:v>All Schools</c:v>
                </c:pt>
              </c:strCache>
            </c:strRef>
          </c:tx>
          <c:spPr>
            <a:solidFill>
              <a:srgbClr val="C25D0A"/>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[Macro_2016P_charts.xlsm]DQ23A_1!$B$2:$C$6</c:f>
              <c:multiLvlStrCache>
                <c:ptCount val="5"/>
                <c:lvl>
                  <c:pt idx="0">
                    <c:v>Electronic vapor products (e.g., e-cigarettes, vape pipes, hookah pens)</c:v>
                  </c:pt>
                  <c:pt idx="1">
                    <c:v>Pipes</c:v>
                  </c:pt>
                  <c:pt idx="2">
                    <c:v>Cigars</c:v>
                  </c:pt>
                  <c:pt idx="3">
                    <c:v>Smokeless tobacco (e.g., chewing tobacco, snuff, dip, snus)</c:v>
                  </c:pt>
                  <c:pt idx="4">
                    <c:v>Cigarettes</c:v>
                  </c:pt>
                </c:lvl>
                <c:lvl>
                  <c:pt idx="0">
                    <c:v>e.</c:v>
                  </c:pt>
                  <c:pt idx="1">
                    <c:v>d.</c:v>
                  </c:pt>
                  <c:pt idx="2">
                    <c:v>c.</c:v>
                  </c:pt>
                  <c:pt idx="3">
                    <c:v>b.</c:v>
                  </c:pt>
                  <c:pt idx="4">
                    <c:v>a.</c:v>
                  </c:pt>
                </c:lvl>
              </c:multiLvlStrCache>
            </c:multiLvlStrRef>
          </c:cat>
          <c:val>
            <c:numRef>
              <c:f>[Macro_2016P_charts.xlsm]DQ23A_1!$D$2:$D$6</c:f>
              <c:numCache>
                <c:formatCode>General</c:formatCode>
                <c:ptCount val="5"/>
                <c:pt idx="0">
                  <c:v>92.1</c:v>
                </c:pt>
                <c:pt idx="1">
                  <c:v>93.5</c:v>
                </c:pt>
                <c:pt idx="2">
                  <c:v>94.9</c:v>
                </c:pt>
                <c:pt idx="3">
                  <c:v>95.9</c:v>
                </c:pt>
                <c:pt idx="4">
                  <c:v>96.3</c:v>
                </c:pt>
              </c:numCache>
            </c:numRef>
          </c:val>
        </c:ser>
        <c:ser>
          <c:idx val="1"/>
          <c:order val="1"/>
          <c:tx>
            <c:strRef>
              <c:f>[Macro_2016P_charts.xlsm]DQ23A_1!$E$1</c:f>
              <c:strCache>
                <c:ptCount val="1"/>
                <c:pt idx="0">
                  <c:v>Junior/Senior High Schools</c:v>
                </c:pt>
              </c:strCache>
            </c:strRef>
          </c:tx>
          <c:spPr>
            <a:solidFill>
              <a:srgbClr val="296D3B"/>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[Macro_2016P_charts.xlsm]DQ23A_1!$B$2:$C$6</c:f>
              <c:multiLvlStrCache>
                <c:ptCount val="5"/>
                <c:lvl>
                  <c:pt idx="0">
                    <c:v>Electronic vapor products (e.g., e-cigarettes, vape pipes, hookah pens)</c:v>
                  </c:pt>
                  <c:pt idx="1">
                    <c:v>Pipes</c:v>
                  </c:pt>
                  <c:pt idx="2">
                    <c:v>Cigars</c:v>
                  </c:pt>
                  <c:pt idx="3">
                    <c:v>Smokeless tobacco (e.g., chewing tobacco, snuff, dip, snus)</c:v>
                  </c:pt>
                  <c:pt idx="4">
                    <c:v>Cigarettes</c:v>
                  </c:pt>
                </c:lvl>
                <c:lvl>
                  <c:pt idx="0">
                    <c:v>e.</c:v>
                  </c:pt>
                  <c:pt idx="1">
                    <c:v>d.</c:v>
                  </c:pt>
                  <c:pt idx="2">
                    <c:v>c.</c:v>
                  </c:pt>
                  <c:pt idx="3">
                    <c:v>b.</c:v>
                  </c:pt>
                  <c:pt idx="4">
                    <c:v>a.</c:v>
                  </c:pt>
                </c:lvl>
              </c:multiLvlStrCache>
            </c:multiLvlStrRef>
          </c:cat>
          <c:val>
            <c:numRef>
              <c:f>[Macro_2016P_charts.xlsm]DQ23A_1!$E$2:$E$6</c:f>
              <c:numCache>
                <c:formatCode>General</c:formatCode>
                <c:ptCount val="5"/>
                <c:pt idx="0">
                  <c:v>100</c:v>
                </c:pt>
                <c:pt idx="1">
                  <c:v>100</c:v>
                </c:pt>
                <c:pt idx="2">
                  <c:v>100</c:v>
                </c:pt>
                <c:pt idx="3">
                  <c:v>100</c:v>
                </c:pt>
                <c:pt idx="4">
                  <c:v>100</c:v>
                </c:pt>
              </c:numCache>
            </c:numRef>
          </c:val>
        </c:ser>
        <c:ser>
          <c:idx val="2"/>
          <c:order val="2"/>
          <c:tx>
            <c:strRef>
              <c:f>[Macro_2016P_charts.xlsm]DQ23A_1!$F$1</c:f>
              <c:strCache>
                <c:ptCount val="1"/>
                <c:pt idx="0">
                  <c:v>Middle Schools</c:v>
                </c:pt>
              </c:strCache>
            </c:strRef>
          </c:tx>
          <c:spPr>
            <a:solidFill>
              <a:srgbClr val="005654"/>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[Macro_2016P_charts.xlsm]DQ23A_1!$B$2:$C$6</c:f>
              <c:multiLvlStrCache>
                <c:ptCount val="5"/>
                <c:lvl>
                  <c:pt idx="0">
                    <c:v>Electronic vapor products (e.g., e-cigarettes, vape pipes, hookah pens)</c:v>
                  </c:pt>
                  <c:pt idx="1">
                    <c:v>Pipes</c:v>
                  </c:pt>
                  <c:pt idx="2">
                    <c:v>Cigars</c:v>
                  </c:pt>
                  <c:pt idx="3">
                    <c:v>Smokeless tobacco (e.g., chewing tobacco, snuff, dip, snus)</c:v>
                  </c:pt>
                  <c:pt idx="4">
                    <c:v>Cigarettes</c:v>
                  </c:pt>
                </c:lvl>
                <c:lvl>
                  <c:pt idx="0">
                    <c:v>e.</c:v>
                  </c:pt>
                  <c:pt idx="1">
                    <c:v>d.</c:v>
                  </c:pt>
                  <c:pt idx="2">
                    <c:v>c.</c:v>
                  </c:pt>
                  <c:pt idx="3">
                    <c:v>b.</c:v>
                  </c:pt>
                  <c:pt idx="4">
                    <c:v>a.</c:v>
                  </c:pt>
                </c:lvl>
              </c:multiLvlStrCache>
            </c:multiLvlStrRef>
          </c:cat>
          <c:val>
            <c:numRef>
              <c:f>[Macro_2016P_charts.xlsm]DQ23A_1!$F$2:$F$6</c:f>
              <c:numCache>
                <c:formatCode>General</c:formatCode>
                <c:ptCount val="5"/>
                <c:pt idx="0">
                  <c:v>88.4</c:v>
                </c:pt>
                <c:pt idx="1">
                  <c:v>91.4</c:v>
                </c:pt>
                <c:pt idx="2">
                  <c:v>93.4</c:v>
                </c:pt>
                <c:pt idx="3">
                  <c:v>95.3</c:v>
                </c:pt>
                <c:pt idx="4">
                  <c:v>95.3</c:v>
                </c:pt>
              </c:numCache>
            </c:numRef>
          </c:val>
        </c:ser>
        <c:ser>
          <c:idx val="3"/>
          <c:order val="3"/>
          <c:tx>
            <c:strRef>
              <c:f>[Macro_2016P_charts.xlsm]DQ23A_1!$G$1</c:f>
              <c:strCache>
                <c:ptCount val="1"/>
                <c:pt idx="0">
                  <c:v>High Schools</c:v>
                </c:pt>
              </c:strCache>
            </c:strRef>
          </c:tx>
          <c:spPr>
            <a:solidFill>
              <a:srgbClr val="00E315"/>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[Macro_2016P_charts.xlsm]DQ23A_1!$B$2:$C$6</c:f>
              <c:multiLvlStrCache>
                <c:ptCount val="5"/>
                <c:lvl>
                  <c:pt idx="0">
                    <c:v>Electronic vapor products (e.g., e-cigarettes, vape pipes, hookah pens)</c:v>
                  </c:pt>
                  <c:pt idx="1">
                    <c:v>Pipes</c:v>
                  </c:pt>
                  <c:pt idx="2">
                    <c:v>Cigars</c:v>
                  </c:pt>
                  <c:pt idx="3">
                    <c:v>Smokeless tobacco (e.g., chewing tobacco, snuff, dip, snus)</c:v>
                  </c:pt>
                  <c:pt idx="4">
                    <c:v>Cigarettes</c:v>
                  </c:pt>
                </c:lvl>
                <c:lvl>
                  <c:pt idx="0">
                    <c:v>e.</c:v>
                  </c:pt>
                  <c:pt idx="1">
                    <c:v>d.</c:v>
                  </c:pt>
                  <c:pt idx="2">
                    <c:v>c.</c:v>
                  </c:pt>
                  <c:pt idx="3">
                    <c:v>b.</c:v>
                  </c:pt>
                  <c:pt idx="4">
                    <c:v>a.</c:v>
                  </c:pt>
                </c:lvl>
              </c:multiLvlStrCache>
            </c:multiLvlStrRef>
          </c:cat>
          <c:val>
            <c:numRef>
              <c:f>[Macro_2016P_charts.xlsm]DQ23A_1!$G$2:$G$6</c:f>
              <c:numCache>
                <c:formatCode>General</c:formatCode>
                <c:ptCount val="5"/>
                <c:pt idx="0">
                  <c:v>94.3</c:v>
                </c:pt>
                <c:pt idx="1">
                  <c:v>94.1</c:v>
                </c:pt>
                <c:pt idx="2">
                  <c:v>95.3</c:v>
                </c:pt>
                <c:pt idx="3">
                  <c:v>95.3</c:v>
                </c:pt>
                <c:pt idx="4">
                  <c:v>96.5</c:v>
                </c:pt>
              </c:numCache>
            </c:numRef>
          </c:val>
        </c:ser>
        <c:dLbls>
          <c:showLegendKey val="0"/>
          <c:showVal val="1"/>
          <c:showCatName val="0"/>
          <c:showSerName val="0"/>
          <c:showPercent val="0"/>
          <c:showBubbleSize val="0"/>
        </c:dLbls>
        <c:gapWidth val="300"/>
        <c:overlap val="-4"/>
        <c:axId val="387782624"/>
        <c:axId val="393998656"/>
      </c:barChart>
      <c:catAx>
        <c:axId val="387782624"/>
        <c:scaling>
          <c:orientation val="minMax"/>
        </c:scaling>
        <c:delete val="0"/>
        <c:axPos val="l"/>
        <c:numFmt formatCode="General" sourceLinked="0"/>
        <c:majorTickMark val="none"/>
        <c:minorTickMark val="none"/>
        <c:tickLblPos val="none"/>
        <c:spPr>
          <a:ln w="12700">
            <a:solidFill>
              <a:srgbClr val="000000"/>
            </a:solidFill>
            <a:prstDash val="solid"/>
          </a:ln>
        </c:spPr>
        <c:crossAx val="393998656"/>
        <c:crosses val="autoZero"/>
        <c:auto val="1"/>
        <c:lblAlgn val="ctr"/>
        <c:lblOffset val="100"/>
        <c:tickLblSkip val="1"/>
        <c:noMultiLvlLbl val="1"/>
      </c:catAx>
      <c:valAx>
        <c:axId val="393998656"/>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387782624"/>
        <c:crosses val="autoZero"/>
        <c:crossBetween val="between"/>
      </c:valAx>
    </c:plotArea>
    <c:legend>
      <c:legendPos val="b"/>
      <c:layout>
        <c:manualLayout>
          <c:xMode val="edge"/>
          <c:yMode val="edge"/>
          <c:x val="2.7801070151098183E-2"/>
          <c:y val="0.86431233842627675"/>
          <c:w val="0.92914102873407078"/>
          <c:h val="4.6338423738471711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849570056968577"/>
          <c:y val="0.14908884159334376"/>
          <c:w val="0.65844639831548324"/>
          <c:h val="0.70514992645500429"/>
        </c:manualLayout>
      </c:layout>
      <c:barChart>
        <c:barDir val="bar"/>
        <c:grouping val="clustered"/>
        <c:varyColors val="0"/>
        <c:ser>
          <c:idx val="0"/>
          <c:order val="0"/>
          <c:tx>
            <c:strRef>
              <c:f>DQ02_1!$D$1</c:f>
              <c:strCache>
                <c:ptCount val="1"/>
                <c:pt idx="0">
                  <c:v>All Schools</c:v>
                </c:pt>
              </c:strCache>
            </c:strRef>
          </c:tx>
          <c:spPr>
            <a:solidFill>
              <a:srgbClr val="C25D0A"/>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DQ02_1!$B$2:$C$6</c:f>
              <c:multiLvlStrCache>
                <c:ptCount val="5"/>
                <c:lvl>
                  <c:pt idx="0">
                    <c:v>Foods and beverages available at school outside the school meal programs</c:v>
                  </c:pt>
                  <c:pt idx="1">
                    <c:v>School meal programs</c:v>
                  </c:pt>
                  <c:pt idx="2">
                    <c:v>Physical activity</c:v>
                  </c:pt>
                  <c:pt idx="3">
                    <c:v>Physical education</c:v>
                  </c:pt>
                  <c:pt idx="4">
                    <c:v>Health education</c:v>
                  </c:pt>
                </c:lvl>
                <c:lvl>
                  <c:pt idx="0">
                    <c:v>e.</c:v>
                  </c:pt>
                  <c:pt idx="1">
                    <c:v>d.</c:v>
                  </c:pt>
                  <c:pt idx="2">
                    <c:v>c.</c:v>
                  </c:pt>
                  <c:pt idx="3">
                    <c:v>b.</c:v>
                  </c:pt>
                  <c:pt idx="4">
                    <c:v>a.</c:v>
                  </c:pt>
                </c:lvl>
              </c:multiLvlStrCache>
            </c:multiLvlStrRef>
          </c:cat>
          <c:val>
            <c:numRef>
              <c:f>DQ02_1!$D$2:$D$6</c:f>
              <c:numCache>
                <c:formatCode>General</c:formatCode>
                <c:ptCount val="5"/>
                <c:pt idx="0">
                  <c:v>12.1</c:v>
                </c:pt>
                <c:pt idx="1">
                  <c:v>16.399999999999999</c:v>
                </c:pt>
                <c:pt idx="2">
                  <c:v>15.4</c:v>
                </c:pt>
                <c:pt idx="3">
                  <c:v>23.6</c:v>
                </c:pt>
                <c:pt idx="4">
                  <c:v>21.4</c:v>
                </c:pt>
              </c:numCache>
            </c:numRef>
          </c:val>
        </c:ser>
        <c:ser>
          <c:idx val="1"/>
          <c:order val="1"/>
          <c:tx>
            <c:strRef>
              <c:f>DQ02_1!$E$1</c:f>
              <c:strCache>
                <c:ptCount val="1"/>
                <c:pt idx="0">
                  <c:v>Junior/Senior High Schools</c:v>
                </c:pt>
              </c:strCache>
            </c:strRef>
          </c:tx>
          <c:spPr>
            <a:solidFill>
              <a:srgbClr val="296D3B"/>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DQ02_1!$B$2:$C$6</c:f>
              <c:multiLvlStrCache>
                <c:ptCount val="5"/>
                <c:lvl>
                  <c:pt idx="0">
                    <c:v>Foods and beverages available at school outside the school meal programs</c:v>
                  </c:pt>
                  <c:pt idx="1">
                    <c:v>School meal programs</c:v>
                  </c:pt>
                  <c:pt idx="2">
                    <c:v>Physical activity</c:v>
                  </c:pt>
                  <c:pt idx="3">
                    <c:v>Physical education</c:v>
                  </c:pt>
                  <c:pt idx="4">
                    <c:v>Health education</c:v>
                  </c:pt>
                </c:lvl>
                <c:lvl>
                  <c:pt idx="0">
                    <c:v>e.</c:v>
                  </c:pt>
                  <c:pt idx="1">
                    <c:v>d.</c:v>
                  </c:pt>
                  <c:pt idx="2">
                    <c:v>c.</c:v>
                  </c:pt>
                  <c:pt idx="3">
                    <c:v>b.</c:v>
                  </c:pt>
                  <c:pt idx="4">
                    <c:v>a.</c:v>
                  </c:pt>
                </c:lvl>
              </c:multiLvlStrCache>
            </c:multiLvlStrRef>
          </c:cat>
          <c:val>
            <c:numRef>
              <c:f>DQ02_1!$E$2:$E$6</c:f>
              <c:numCache>
                <c:formatCode>General</c:formatCode>
                <c:ptCount val="5"/>
                <c:pt idx="0">
                  <c:v>8.9</c:v>
                </c:pt>
                <c:pt idx="1">
                  <c:v>17.7</c:v>
                </c:pt>
                <c:pt idx="2">
                  <c:v>18.3</c:v>
                </c:pt>
                <c:pt idx="3">
                  <c:v>30.6</c:v>
                </c:pt>
                <c:pt idx="4">
                  <c:v>27.1</c:v>
                </c:pt>
              </c:numCache>
            </c:numRef>
          </c:val>
        </c:ser>
        <c:ser>
          <c:idx val="2"/>
          <c:order val="2"/>
          <c:tx>
            <c:strRef>
              <c:f>DQ02_1!$F$1</c:f>
              <c:strCache>
                <c:ptCount val="1"/>
                <c:pt idx="0">
                  <c:v>Middle Schools</c:v>
                </c:pt>
              </c:strCache>
            </c:strRef>
          </c:tx>
          <c:spPr>
            <a:solidFill>
              <a:srgbClr val="005654"/>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DQ02_1!$B$2:$C$6</c:f>
              <c:multiLvlStrCache>
                <c:ptCount val="5"/>
                <c:lvl>
                  <c:pt idx="0">
                    <c:v>Foods and beverages available at school outside the school meal programs</c:v>
                  </c:pt>
                  <c:pt idx="1">
                    <c:v>School meal programs</c:v>
                  </c:pt>
                  <c:pt idx="2">
                    <c:v>Physical activity</c:v>
                  </c:pt>
                  <c:pt idx="3">
                    <c:v>Physical education</c:v>
                  </c:pt>
                  <c:pt idx="4">
                    <c:v>Health education</c:v>
                  </c:pt>
                </c:lvl>
                <c:lvl>
                  <c:pt idx="0">
                    <c:v>e.</c:v>
                  </c:pt>
                  <c:pt idx="1">
                    <c:v>d.</c:v>
                  </c:pt>
                  <c:pt idx="2">
                    <c:v>c.</c:v>
                  </c:pt>
                  <c:pt idx="3">
                    <c:v>b.</c:v>
                  </c:pt>
                  <c:pt idx="4">
                    <c:v>a.</c:v>
                  </c:pt>
                </c:lvl>
              </c:multiLvlStrCache>
            </c:multiLvlStrRef>
          </c:cat>
          <c:val>
            <c:numRef>
              <c:f>DQ02_1!$F$2:$F$6</c:f>
              <c:numCache>
                <c:formatCode>General</c:formatCode>
                <c:ptCount val="5"/>
                <c:pt idx="0">
                  <c:v>8</c:v>
                </c:pt>
                <c:pt idx="1">
                  <c:v>14.1</c:v>
                </c:pt>
                <c:pt idx="2">
                  <c:v>15</c:v>
                </c:pt>
                <c:pt idx="3">
                  <c:v>21.1</c:v>
                </c:pt>
                <c:pt idx="4">
                  <c:v>20.2</c:v>
                </c:pt>
              </c:numCache>
            </c:numRef>
          </c:val>
        </c:ser>
        <c:ser>
          <c:idx val="3"/>
          <c:order val="3"/>
          <c:tx>
            <c:strRef>
              <c:f>DQ02_1!$G$1</c:f>
              <c:strCache>
                <c:ptCount val="1"/>
                <c:pt idx="0">
                  <c:v>High Schools</c:v>
                </c:pt>
              </c:strCache>
            </c:strRef>
          </c:tx>
          <c:spPr>
            <a:solidFill>
              <a:srgbClr val="00E315"/>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DQ02_1!$B$2:$C$6</c:f>
              <c:multiLvlStrCache>
                <c:ptCount val="5"/>
                <c:lvl>
                  <c:pt idx="0">
                    <c:v>Foods and beverages available at school outside the school meal programs</c:v>
                  </c:pt>
                  <c:pt idx="1">
                    <c:v>School meal programs</c:v>
                  </c:pt>
                  <c:pt idx="2">
                    <c:v>Physical activity</c:v>
                  </c:pt>
                  <c:pt idx="3">
                    <c:v>Physical education</c:v>
                  </c:pt>
                  <c:pt idx="4">
                    <c:v>Health education</c:v>
                  </c:pt>
                </c:lvl>
                <c:lvl>
                  <c:pt idx="0">
                    <c:v>e.</c:v>
                  </c:pt>
                  <c:pt idx="1">
                    <c:v>d.</c:v>
                  </c:pt>
                  <c:pt idx="2">
                    <c:v>c.</c:v>
                  </c:pt>
                  <c:pt idx="3">
                    <c:v>b.</c:v>
                  </c:pt>
                  <c:pt idx="4">
                    <c:v>a.</c:v>
                  </c:pt>
                </c:lvl>
              </c:multiLvlStrCache>
            </c:multiLvlStrRef>
          </c:cat>
          <c:val>
            <c:numRef>
              <c:f>DQ02_1!$G$2:$G$6</c:f>
              <c:numCache>
                <c:formatCode>General</c:formatCode>
                <c:ptCount val="5"/>
                <c:pt idx="0">
                  <c:v>19.100000000000001</c:v>
                </c:pt>
                <c:pt idx="1">
                  <c:v>19.100000000000001</c:v>
                </c:pt>
                <c:pt idx="2">
                  <c:v>14.9</c:v>
                </c:pt>
                <c:pt idx="3">
                  <c:v>24.4</c:v>
                </c:pt>
                <c:pt idx="4">
                  <c:v>21</c:v>
                </c:pt>
              </c:numCache>
            </c:numRef>
          </c:val>
        </c:ser>
        <c:dLbls>
          <c:showLegendKey val="0"/>
          <c:showVal val="1"/>
          <c:showCatName val="0"/>
          <c:showSerName val="0"/>
          <c:showPercent val="0"/>
          <c:showBubbleSize val="0"/>
        </c:dLbls>
        <c:gapWidth val="300"/>
        <c:overlap val="-4"/>
        <c:axId val="390710288"/>
        <c:axId val="390709504"/>
      </c:barChart>
      <c:catAx>
        <c:axId val="390710288"/>
        <c:scaling>
          <c:orientation val="minMax"/>
        </c:scaling>
        <c:delete val="0"/>
        <c:axPos val="l"/>
        <c:numFmt formatCode="General" sourceLinked="0"/>
        <c:majorTickMark val="none"/>
        <c:minorTickMark val="none"/>
        <c:tickLblPos val="none"/>
        <c:spPr>
          <a:ln w="12700">
            <a:solidFill>
              <a:srgbClr val="000000"/>
            </a:solidFill>
            <a:prstDash val="solid"/>
          </a:ln>
        </c:spPr>
        <c:crossAx val="390709504"/>
        <c:crosses val="autoZero"/>
        <c:auto val="1"/>
        <c:lblAlgn val="ctr"/>
        <c:lblOffset val="100"/>
        <c:tickLblSkip val="1"/>
        <c:noMultiLvlLbl val="1"/>
      </c:catAx>
      <c:valAx>
        <c:axId val="390709504"/>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390710288"/>
        <c:crosses val="autoZero"/>
        <c:crossBetween val="between"/>
      </c:valAx>
    </c:plotArea>
    <c:legend>
      <c:legendPos val="b"/>
      <c:layout>
        <c:manualLayout>
          <c:xMode val="edge"/>
          <c:yMode val="edge"/>
          <c:x val="2.7801070151098183E-2"/>
          <c:y val="0.86431233842627675"/>
          <c:w val="0.92914102873407078"/>
          <c:h val="4.6338423738471711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30.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849570056968577"/>
          <c:y val="0.14908884159334376"/>
          <c:w val="0.65844639831548324"/>
          <c:h val="0.70514992645500429"/>
        </c:manualLayout>
      </c:layout>
      <c:barChart>
        <c:barDir val="bar"/>
        <c:grouping val="clustered"/>
        <c:varyColors val="0"/>
        <c:ser>
          <c:idx val="0"/>
          <c:order val="0"/>
          <c:tx>
            <c:strRef>
              <c:f>[Macro_2016P_charts.xlsm]DQ23B_1!$D$1</c:f>
              <c:strCache>
                <c:ptCount val="1"/>
                <c:pt idx="0">
                  <c:v>All Schools</c:v>
                </c:pt>
              </c:strCache>
            </c:strRef>
          </c:tx>
          <c:spPr>
            <a:solidFill>
              <a:srgbClr val="C25D0A"/>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[Macro_2016P_charts.xlsm]DQ23B_1!$B$2:$C$6</c:f>
              <c:multiLvlStrCache>
                <c:ptCount val="5"/>
                <c:lvl>
                  <c:pt idx="0">
                    <c:v>Electronic vapor products (e.g., e-cigarettes, vape pipes, hookah pens)</c:v>
                  </c:pt>
                  <c:pt idx="1">
                    <c:v>Pipes</c:v>
                  </c:pt>
                  <c:pt idx="2">
                    <c:v>Cigars</c:v>
                  </c:pt>
                  <c:pt idx="3">
                    <c:v>Smokeless tobacco (e.g., chewing tobacco, snuff, dip, snus)</c:v>
                  </c:pt>
                  <c:pt idx="4">
                    <c:v>Cigarettes</c:v>
                  </c:pt>
                </c:lvl>
                <c:lvl>
                  <c:pt idx="0">
                    <c:v>e.</c:v>
                  </c:pt>
                  <c:pt idx="1">
                    <c:v>d.</c:v>
                  </c:pt>
                  <c:pt idx="2">
                    <c:v>c.</c:v>
                  </c:pt>
                  <c:pt idx="3">
                    <c:v>b.</c:v>
                  </c:pt>
                  <c:pt idx="4">
                    <c:v>a.</c:v>
                  </c:pt>
                </c:lvl>
              </c:multiLvlStrCache>
            </c:multiLvlStrRef>
          </c:cat>
          <c:val>
            <c:numRef>
              <c:f>[Macro_2016P_charts.xlsm]DQ23B_1!$D$2:$D$6</c:f>
              <c:numCache>
                <c:formatCode>General</c:formatCode>
                <c:ptCount val="5"/>
                <c:pt idx="0">
                  <c:v>92.7</c:v>
                </c:pt>
                <c:pt idx="1">
                  <c:v>94.6</c:v>
                </c:pt>
                <c:pt idx="2">
                  <c:v>95</c:v>
                </c:pt>
                <c:pt idx="3">
                  <c:v>96</c:v>
                </c:pt>
                <c:pt idx="4">
                  <c:v>96.4</c:v>
                </c:pt>
              </c:numCache>
            </c:numRef>
          </c:val>
        </c:ser>
        <c:ser>
          <c:idx val="1"/>
          <c:order val="1"/>
          <c:tx>
            <c:strRef>
              <c:f>[Macro_2016P_charts.xlsm]DQ23B_1!$E$1</c:f>
              <c:strCache>
                <c:ptCount val="1"/>
                <c:pt idx="0">
                  <c:v>Junior/Senior High Schools</c:v>
                </c:pt>
              </c:strCache>
            </c:strRef>
          </c:tx>
          <c:spPr>
            <a:solidFill>
              <a:srgbClr val="296D3B"/>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[Macro_2016P_charts.xlsm]DQ23B_1!$B$2:$C$6</c:f>
              <c:multiLvlStrCache>
                <c:ptCount val="5"/>
                <c:lvl>
                  <c:pt idx="0">
                    <c:v>Electronic vapor products (e.g., e-cigarettes, vape pipes, hookah pens)</c:v>
                  </c:pt>
                  <c:pt idx="1">
                    <c:v>Pipes</c:v>
                  </c:pt>
                  <c:pt idx="2">
                    <c:v>Cigars</c:v>
                  </c:pt>
                  <c:pt idx="3">
                    <c:v>Smokeless tobacco (e.g., chewing tobacco, snuff, dip, snus)</c:v>
                  </c:pt>
                  <c:pt idx="4">
                    <c:v>Cigarettes</c:v>
                  </c:pt>
                </c:lvl>
                <c:lvl>
                  <c:pt idx="0">
                    <c:v>e.</c:v>
                  </c:pt>
                  <c:pt idx="1">
                    <c:v>d.</c:v>
                  </c:pt>
                  <c:pt idx="2">
                    <c:v>c.</c:v>
                  </c:pt>
                  <c:pt idx="3">
                    <c:v>b.</c:v>
                  </c:pt>
                  <c:pt idx="4">
                    <c:v>a.</c:v>
                  </c:pt>
                </c:lvl>
              </c:multiLvlStrCache>
            </c:multiLvlStrRef>
          </c:cat>
          <c:val>
            <c:numRef>
              <c:f>[Macro_2016P_charts.xlsm]DQ23B_1!$E$2:$E$6</c:f>
              <c:numCache>
                <c:formatCode>General</c:formatCode>
                <c:ptCount val="5"/>
                <c:pt idx="0">
                  <c:v>96.3</c:v>
                </c:pt>
                <c:pt idx="1">
                  <c:v>100</c:v>
                </c:pt>
                <c:pt idx="2">
                  <c:v>100</c:v>
                </c:pt>
                <c:pt idx="3">
                  <c:v>100</c:v>
                </c:pt>
                <c:pt idx="4">
                  <c:v>100</c:v>
                </c:pt>
              </c:numCache>
            </c:numRef>
          </c:val>
        </c:ser>
        <c:ser>
          <c:idx val="2"/>
          <c:order val="2"/>
          <c:tx>
            <c:strRef>
              <c:f>[Macro_2016P_charts.xlsm]DQ23B_1!$F$1</c:f>
              <c:strCache>
                <c:ptCount val="1"/>
                <c:pt idx="0">
                  <c:v>Middle Schools</c:v>
                </c:pt>
              </c:strCache>
            </c:strRef>
          </c:tx>
          <c:spPr>
            <a:solidFill>
              <a:srgbClr val="005654"/>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[Macro_2016P_charts.xlsm]DQ23B_1!$B$2:$C$6</c:f>
              <c:multiLvlStrCache>
                <c:ptCount val="5"/>
                <c:lvl>
                  <c:pt idx="0">
                    <c:v>Electronic vapor products (e.g., e-cigarettes, vape pipes, hookah pens)</c:v>
                  </c:pt>
                  <c:pt idx="1">
                    <c:v>Pipes</c:v>
                  </c:pt>
                  <c:pt idx="2">
                    <c:v>Cigars</c:v>
                  </c:pt>
                  <c:pt idx="3">
                    <c:v>Smokeless tobacco (e.g., chewing tobacco, snuff, dip, snus)</c:v>
                  </c:pt>
                  <c:pt idx="4">
                    <c:v>Cigarettes</c:v>
                  </c:pt>
                </c:lvl>
                <c:lvl>
                  <c:pt idx="0">
                    <c:v>e.</c:v>
                  </c:pt>
                  <c:pt idx="1">
                    <c:v>d.</c:v>
                  </c:pt>
                  <c:pt idx="2">
                    <c:v>c.</c:v>
                  </c:pt>
                  <c:pt idx="3">
                    <c:v>b.</c:v>
                  </c:pt>
                  <c:pt idx="4">
                    <c:v>a.</c:v>
                  </c:pt>
                </c:lvl>
              </c:multiLvlStrCache>
            </c:multiLvlStrRef>
          </c:cat>
          <c:val>
            <c:numRef>
              <c:f>[Macro_2016P_charts.xlsm]DQ23B_1!$F$2:$F$6</c:f>
              <c:numCache>
                <c:formatCode>General</c:formatCode>
                <c:ptCount val="5"/>
                <c:pt idx="0">
                  <c:v>91.3</c:v>
                </c:pt>
                <c:pt idx="1">
                  <c:v>94.3</c:v>
                </c:pt>
                <c:pt idx="2">
                  <c:v>94.3</c:v>
                </c:pt>
                <c:pt idx="3">
                  <c:v>96.2</c:v>
                </c:pt>
                <c:pt idx="4">
                  <c:v>96.2</c:v>
                </c:pt>
              </c:numCache>
            </c:numRef>
          </c:val>
        </c:ser>
        <c:ser>
          <c:idx val="3"/>
          <c:order val="3"/>
          <c:tx>
            <c:strRef>
              <c:f>[Macro_2016P_charts.xlsm]DQ23B_1!$G$1</c:f>
              <c:strCache>
                <c:ptCount val="1"/>
                <c:pt idx="0">
                  <c:v>High Schools</c:v>
                </c:pt>
              </c:strCache>
            </c:strRef>
          </c:tx>
          <c:spPr>
            <a:solidFill>
              <a:srgbClr val="00E315"/>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[Macro_2016P_charts.xlsm]DQ23B_1!$B$2:$C$6</c:f>
              <c:multiLvlStrCache>
                <c:ptCount val="5"/>
                <c:lvl>
                  <c:pt idx="0">
                    <c:v>Electronic vapor products (e.g., e-cigarettes, vape pipes, hookah pens)</c:v>
                  </c:pt>
                  <c:pt idx="1">
                    <c:v>Pipes</c:v>
                  </c:pt>
                  <c:pt idx="2">
                    <c:v>Cigars</c:v>
                  </c:pt>
                  <c:pt idx="3">
                    <c:v>Smokeless tobacco (e.g., chewing tobacco, snuff, dip, snus)</c:v>
                  </c:pt>
                  <c:pt idx="4">
                    <c:v>Cigarettes</c:v>
                  </c:pt>
                </c:lvl>
                <c:lvl>
                  <c:pt idx="0">
                    <c:v>e.</c:v>
                  </c:pt>
                  <c:pt idx="1">
                    <c:v>d.</c:v>
                  </c:pt>
                  <c:pt idx="2">
                    <c:v>c.</c:v>
                  </c:pt>
                  <c:pt idx="3">
                    <c:v>b.</c:v>
                  </c:pt>
                  <c:pt idx="4">
                    <c:v>a.</c:v>
                  </c:pt>
                </c:lvl>
              </c:multiLvlStrCache>
            </c:multiLvlStrRef>
          </c:cat>
          <c:val>
            <c:numRef>
              <c:f>[Macro_2016P_charts.xlsm]DQ23B_1!$G$2:$G$6</c:f>
              <c:numCache>
                <c:formatCode>General</c:formatCode>
                <c:ptCount val="5"/>
                <c:pt idx="0">
                  <c:v>93.3</c:v>
                </c:pt>
                <c:pt idx="1">
                  <c:v>93.1</c:v>
                </c:pt>
                <c:pt idx="2">
                  <c:v>94.3</c:v>
                </c:pt>
                <c:pt idx="3">
                  <c:v>94.3</c:v>
                </c:pt>
                <c:pt idx="4">
                  <c:v>95.5</c:v>
                </c:pt>
              </c:numCache>
            </c:numRef>
          </c:val>
        </c:ser>
        <c:dLbls>
          <c:showLegendKey val="0"/>
          <c:showVal val="1"/>
          <c:showCatName val="0"/>
          <c:showSerName val="0"/>
          <c:showPercent val="0"/>
          <c:showBubbleSize val="0"/>
        </c:dLbls>
        <c:gapWidth val="300"/>
        <c:overlap val="-4"/>
        <c:axId val="393999440"/>
        <c:axId val="393999832"/>
      </c:barChart>
      <c:catAx>
        <c:axId val="393999440"/>
        <c:scaling>
          <c:orientation val="minMax"/>
        </c:scaling>
        <c:delete val="0"/>
        <c:axPos val="l"/>
        <c:numFmt formatCode="General" sourceLinked="0"/>
        <c:majorTickMark val="none"/>
        <c:minorTickMark val="none"/>
        <c:tickLblPos val="none"/>
        <c:spPr>
          <a:ln w="12700">
            <a:solidFill>
              <a:srgbClr val="000000"/>
            </a:solidFill>
            <a:prstDash val="solid"/>
          </a:ln>
        </c:spPr>
        <c:crossAx val="393999832"/>
        <c:crosses val="autoZero"/>
        <c:auto val="1"/>
        <c:lblAlgn val="ctr"/>
        <c:lblOffset val="100"/>
        <c:tickLblSkip val="1"/>
        <c:noMultiLvlLbl val="1"/>
      </c:catAx>
      <c:valAx>
        <c:axId val="393999832"/>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393999440"/>
        <c:crosses val="autoZero"/>
        <c:crossBetween val="between"/>
      </c:valAx>
    </c:plotArea>
    <c:legend>
      <c:legendPos val="b"/>
      <c:layout>
        <c:manualLayout>
          <c:xMode val="edge"/>
          <c:yMode val="edge"/>
          <c:x val="2.7801070151098183E-2"/>
          <c:y val="0.86431233842627675"/>
          <c:w val="0.92914102873407078"/>
          <c:h val="4.6338423738471711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3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849570056968577"/>
          <c:y val="0.14908884159334376"/>
          <c:w val="0.65844639831548324"/>
          <c:h val="0.70514992645500429"/>
        </c:manualLayout>
      </c:layout>
      <c:barChart>
        <c:barDir val="bar"/>
        <c:grouping val="clustered"/>
        <c:varyColors val="0"/>
        <c:ser>
          <c:idx val="0"/>
          <c:order val="0"/>
          <c:tx>
            <c:strRef>
              <c:f>[Macro_2016P_charts.xlsm]DQ23C_1!$D$1</c:f>
              <c:strCache>
                <c:ptCount val="1"/>
                <c:pt idx="0">
                  <c:v>All Schools</c:v>
                </c:pt>
              </c:strCache>
            </c:strRef>
          </c:tx>
          <c:spPr>
            <a:solidFill>
              <a:srgbClr val="C25D0A"/>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[Macro_2016P_charts.xlsm]DQ23C_1!$B$2:$C$6</c:f>
              <c:multiLvlStrCache>
                <c:ptCount val="5"/>
                <c:lvl>
                  <c:pt idx="0">
                    <c:v>Electronic vapor products (e.g., e-cigarettes, vape pipes, hookah pens)</c:v>
                  </c:pt>
                  <c:pt idx="1">
                    <c:v>Pipes</c:v>
                  </c:pt>
                  <c:pt idx="2">
                    <c:v>Cigars</c:v>
                  </c:pt>
                  <c:pt idx="3">
                    <c:v>Smokeless tobacco (e.g., chewing tobacco, snuff, dip, snus)</c:v>
                  </c:pt>
                  <c:pt idx="4">
                    <c:v>Cigarettes</c:v>
                  </c:pt>
                </c:lvl>
                <c:lvl>
                  <c:pt idx="0">
                    <c:v>e.</c:v>
                  </c:pt>
                  <c:pt idx="1">
                    <c:v>d.</c:v>
                  </c:pt>
                  <c:pt idx="2">
                    <c:v>c.</c:v>
                  </c:pt>
                  <c:pt idx="3">
                    <c:v>b.</c:v>
                  </c:pt>
                  <c:pt idx="4">
                    <c:v>a.</c:v>
                  </c:pt>
                </c:lvl>
              </c:multiLvlStrCache>
            </c:multiLvlStrRef>
          </c:cat>
          <c:val>
            <c:numRef>
              <c:f>[Macro_2016P_charts.xlsm]DQ23C_1!$D$2:$D$6</c:f>
              <c:numCache>
                <c:formatCode>General</c:formatCode>
                <c:ptCount val="5"/>
                <c:pt idx="0">
                  <c:v>91.7</c:v>
                </c:pt>
                <c:pt idx="1">
                  <c:v>94.5</c:v>
                </c:pt>
                <c:pt idx="2">
                  <c:v>94.9</c:v>
                </c:pt>
                <c:pt idx="3">
                  <c:v>95</c:v>
                </c:pt>
                <c:pt idx="4">
                  <c:v>96.3</c:v>
                </c:pt>
              </c:numCache>
            </c:numRef>
          </c:val>
        </c:ser>
        <c:ser>
          <c:idx val="1"/>
          <c:order val="1"/>
          <c:tx>
            <c:strRef>
              <c:f>[Macro_2016P_charts.xlsm]DQ23C_1!$E$1</c:f>
              <c:strCache>
                <c:ptCount val="1"/>
                <c:pt idx="0">
                  <c:v>Junior/Senior High Schools</c:v>
                </c:pt>
              </c:strCache>
            </c:strRef>
          </c:tx>
          <c:spPr>
            <a:solidFill>
              <a:srgbClr val="296D3B"/>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[Macro_2016P_charts.xlsm]DQ23C_1!$B$2:$C$6</c:f>
              <c:multiLvlStrCache>
                <c:ptCount val="5"/>
                <c:lvl>
                  <c:pt idx="0">
                    <c:v>Electronic vapor products (e.g., e-cigarettes, vape pipes, hookah pens)</c:v>
                  </c:pt>
                  <c:pt idx="1">
                    <c:v>Pipes</c:v>
                  </c:pt>
                  <c:pt idx="2">
                    <c:v>Cigars</c:v>
                  </c:pt>
                  <c:pt idx="3">
                    <c:v>Smokeless tobacco (e.g., chewing tobacco, snuff, dip, snus)</c:v>
                  </c:pt>
                  <c:pt idx="4">
                    <c:v>Cigarettes</c:v>
                  </c:pt>
                </c:lvl>
                <c:lvl>
                  <c:pt idx="0">
                    <c:v>e.</c:v>
                  </c:pt>
                  <c:pt idx="1">
                    <c:v>d.</c:v>
                  </c:pt>
                  <c:pt idx="2">
                    <c:v>c.</c:v>
                  </c:pt>
                  <c:pt idx="3">
                    <c:v>b.</c:v>
                  </c:pt>
                  <c:pt idx="4">
                    <c:v>a.</c:v>
                  </c:pt>
                </c:lvl>
              </c:multiLvlStrCache>
            </c:multiLvlStrRef>
          </c:cat>
          <c:val>
            <c:numRef>
              <c:f>[Macro_2016P_charts.xlsm]DQ23C_1!$E$2:$E$6</c:f>
              <c:numCache>
                <c:formatCode>General</c:formatCode>
                <c:ptCount val="5"/>
                <c:pt idx="0">
                  <c:v>96.3</c:v>
                </c:pt>
                <c:pt idx="1">
                  <c:v>100</c:v>
                </c:pt>
                <c:pt idx="2">
                  <c:v>100</c:v>
                </c:pt>
                <c:pt idx="3">
                  <c:v>100</c:v>
                </c:pt>
                <c:pt idx="4">
                  <c:v>100</c:v>
                </c:pt>
              </c:numCache>
            </c:numRef>
          </c:val>
        </c:ser>
        <c:ser>
          <c:idx val="2"/>
          <c:order val="2"/>
          <c:tx>
            <c:strRef>
              <c:f>[Macro_2016P_charts.xlsm]DQ23C_1!$F$1</c:f>
              <c:strCache>
                <c:ptCount val="1"/>
                <c:pt idx="0">
                  <c:v>Middle Schools</c:v>
                </c:pt>
              </c:strCache>
            </c:strRef>
          </c:tx>
          <c:spPr>
            <a:solidFill>
              <a:srgbClr val="005654"/>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[Macro_2016P_charts.xlsm]DQ23C_1!$B$2:$C$6</c:f>
              <c:multiLvlStrCache>
                <c:ptCount val="5"/>
                <c:lvl>
                  <c:pt idx="0">
                    <c:v>Electronic vapor products (e.g., e-cigarettes, vape pipes, hookah pens)</c:v>
                  </c:pt>
                  <c:pt idx="1">
                    <c:v>Pipes</c:v>
                  </c:pt>
                  <c:pt idx="2">
                    <c:v>Cigars</c:v>
                  </c:pt>
                  <c:pt idx="3">
                    <c:v>Smokeless tobacco (e.g., chewing tobacco, snuff, dip, snus)</c:v>
                  </c:pt>
                  <c:pt idx="4">
                    <c:v>Cigarettes</c:v>
                  </c:pt>
                </c:lvl>
                <c:lvl>
                  <c:pt idx="0">
                    <c:v>e.</c:v>
                  </c:pt>
                  <c:pt idx="1">
                    <c:v>d.</c:v>
                  </c:pt>
                  <c:pt idx="2">
                    <c:v>c.</c:v>
                  </c:pt>
                  <c:pt idx="3">
                    <c:v>b.</c:v>
                  </c:pt>
                  <c:pt idx="4">
                    <c:v>a.</c:v>
                  </c:pt>
                </c:lvl>
              </c:multiLvlStrCache>
            </c:multiLvlStrRef>
          </c:cat>
          <c:val>
            <c:numRef>
              <c:f>[Macro_2016P_charts.xlsm]DQ23C_1!$F$2:$F$6</c:f>
              <c:numCache>
                <c:formatCode>General</c:formatCode>
                <c:ptCount val="5"/>
                <c:pt idx="0">
                  <c:v>89.3</c:v>
                </c:pt>
                <c:pt idx="1">
                  <c:v>93.3</c:v>
                </c:pt>
                <c:pt idx="2">
                  <c:v>93.3</c:v>
                </c:pt>
                <c:pt idx="3">
                  <c:v>94.3</c:v>
                </c:pt>
                <c:pt idx="4">
                  <c:v>95.2</c:v>
                </c:pt>
              </c:numCache>
            </c:numRef>
          </c:val>
        </c:ser>
        <c:ser>
          <c:idx val="3"/>
          <c:order val="3"/>
          <c:tx>
            <c:strRef>
              <c:f>[Macro_2016P_charts.xlsm]DQ23C_1!$G$1</c:f>
              <c:strCache>
                <c:ptCount val="1"/>
                <c:pt idx="0">
                  <c:v>High Schools</c:v>
                </c:pt>
              </c:strCache>
            </c:strRef>
          </c:tx>
          <c:spPr>
            <a:solidFill>
              <a:srgbClr val="00E315"/>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[Macro_2016P_charts.xlsm]DQ23C_1!$B$2:$C$6</c:f>
              <c:multiLvlStrCache>
                <c:ptCount val="5"/>
                <c:lvl>
                  <c:pt idx="0">
                    <c:v>Electronic vapor products (e.g., e-cigarettes, vape pipes, hookah pens)</c:v>
                  </c:pt>
                  <c:pt idx="1">
                    <c:v>Pipes</c:v>
                  </c:pt>
                  <c:pt idx="2">
                    <c:v>Cigars</c:v>
                  </c:pt>
                  <c:pt idx="3">
                    <c:v>Smokeless tobacco (e.g., chewing tobacco, snuff, dip, snus)</c:v>
                  </c:pt>
                  <c:pt idx="4">
                    <c:v>Cigarettes</c:v>
                  </c:pt>
                </c:lvl>
                <c:lvl>
                  <c:pt idx="0">
                    <c:v>e.</c:v>
                  </c:pt>
                  <c:pt idx="1">
                    <c:v>d.</c:v>
                  </c:pt>
                  <c:pt idx="2">
                    <c:v>c.</c:v>
                  </c:pt>
                  <c:pt idx="3">
                    <c:v>b.</c:v>
                  </c:pt>
                  <c:pt idx="4">
                    <c:v>a.</c:v>
                  </c:pt>
                </c:lvl>
              </c:multiLvlStrCache>
            </c:multiLvlStrRef>
          </c:cat>
          <c:val>
            <c:numRef>
              <c:f>[Macro_2016P_charts.xlsm]DQ23C_1!$G$2:$G$6</c:f>
              <c:numCache>
                <c:formatCode>General</c:formatCode>
                <c:ptCount val="5"/>
                <c:pt idx="0">
                  <c:v>93.2</c:v>
                </c:pt>
                <c:pt idx="1">
                  <c:v>94.1</c:v>
                </c:pt>
                <c:pt idx="2">
                  <c:v>95.2</c:v>
                </c:pt>
                <c:pt idx="3">
                  <c:v>94.3</c:v>
                </c:pt>
                <c:pt idx="4">
                  <c:v>96.5</c:v>
                </c:pt>
              </c:numCache>
            </c:numRef>
          </c:val>
        </c:ser>
        <c:dLbls>
          <c:showLegendKey val="0"/>
          <c:showVal val="1"/>
          <c:showCatName val="0"/>
          <c:showSerName val="0"/>
          <c:showPercent val="0"/>
          <c:showBubbleSize val="0"/>
        </c:dLbls>
        <c:gapWidth val="300"/>
        <c:overlap val="-4"/>
        <c:axId val="394000616"/>
        <c:axId val="394001008"/>
      </c:barChart>
      <c:catAx>
        <c:axId val="394000616"/>
        <c:scaling>
          <c:orientation val="minMax"/>
        </c:scaling>
        <c:delete val="0"/>
        <c:axPos val="l"/>
        <c:numFmt formatCode="General" sourceLinked="0"/>
        <c:majorTickMark val="none"/>
        <c:minorTickMark val="none"/>
        <c:tickLblPos val="none"/>
        <c:spPr>
          <a:ln w="12700">
            <a:solidFill>
              <a:srgbClr val="000000"/>
            </a:solidFill>
            <a:prstDash val="solid"/>
          </a:ln>
        </c:spPr>
        <c:crossAx val="394001008"/>
        <c:crosses val="autoZero"/>
        <c:auto val="1"/>
        <c:lblAlgn val="ctr"/>
        <c:lblOffset val="100"/>
        <c:tickLblSkip val="1"/>
        <c:noMultiLvlLbl val="1"/>
      </c:catAx>
      <c:valAx>
        <c:axId val="394001008"/>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394000616"/>
        <c:crosses val="autoZero"/>
        <c:crossBetween val="between"/>
      </c:valAx>
    </c:plotArea>
    <c:legend>
      <c:legendPos val="b"/>
      <c:layout>
        <c:manualLayout>
          <c:xMode val="edge"/>
          <c:yMode val="edge"/>
          <c:x val="2.7801070151098183E-2"/>
          <c:y val="0.86431233842627675"/>
          <c:w val="0.92914102873407078"/>
          <c:h val="4.6338423738471711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3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849570056968577"/>
          <c:y val="0.14908884159334376"/>
          <c:w val="0.65844639831548324"/>
          <c:h val="0.70514992645500429"/>
        </c:manualLayout>
      </c:layout>
      <c:barChart>
        <c:barDir val="bar"/>
        <c:grouping val="clustered"/>
        <c:varyColors val="0"/>
        <c:ser>
          <c:idx val="0"/>
          <c:order val="0"/>
          <c:tx>
            <c:strRef>
              <c:f>[Macro_2016P_charts.xlsm]DQ24A_1!$D$1</c:f>
              <c:strCache>
                <c:ptCount val="1"/>
                <c:pt idx="0">
                  <c:v>All Schools</c:v>
                </c:pt>
              </c:strCache>
            </c:strRef>
          </c:tx>
          <c:spPr>
            <a:solidFill>
              <a:srgbClr val="C25D0A"/>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[Macro_2016P_charts.xlsm]DQ24A_1!$B$2:$C$3</c:f>
              <c:multiLvlStrCache>
                <c:ptCount val="2"/>
                <c:lvl>
                  <c:pt idx="0">
                    <c:v>During non-school hours</c:v>
                  </c:pt>
                  <c:pt idx="1">
                    <c:v>During school hours</c:v>
                  </c:pt>
                </c:lvl>
                <c:lvl>
                  <c:pt idx="0">
                    <c:v>b.</c:v>
                  </c:pt>
                  <c:pt idx="1">
                    <c:v>a.</c:v>
                  </c:pt>
                </c:lvl>
              </c:multiLvlStrCache>
            </c:multiLvlStrRef>
          </c:cat>
          <c:val>
            <c:numRef>
              <c:f>[Macro_2016P_charts.xlsm]DQ24A_1!$D$2:$D$3</c:f>
              <c:numCache>
                <c:formatCode>General</c:formatCode>
                <c:ptCount val="2"/>
                <c:pt idx="0">
                  <c:v>88.1</c:v>
                </c:pt>
                <c:pt idx="1">
                  <c:v>96.8</c:v>
                </c:pt>
              </c:numCache>
            </c:numRef>
          </c:val>
        </c:ser>
        <c:ser>
          <c:idx val="1"/>
          <c:order val="1"/>
          <c:tx>
            <c:strRef>
              <c:f>[Macro_2016P_charts.xlsm]DQ24A_1!$E$1</c:f>
              <c:strCache>
                <c:ptCount val="1"/>
                <c:pt idx="0">
                  <c:v>Junior/Senior High Schools</c:v>
                </c:pt>
              </c:strCache>
            </c:strRef>
          </c:tx>
          <c:spPr>
            <a:solidFill>
              <a:srgbClr val="296D3B"/>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[Macro_2016P_charts.xlsm]DQ24A_1!$B$2:$C$3</c:f>
              <c:multiLvlStrCache>
                <c:ptCount val="2"/>
                <c:lvl>
                  <c:pt idx="0">
                    <c:v>During non-school hours</c:v>
                  </c:pt>
                  <c:pt idx="1">
                    <c:v>During school hours</c:v>
                  </c:pt>
                </c:lvl>
                <c:lvl>
                  <c:pt idx="0">
                    <c:v>b.</c:v>
                  </c:pt>
                  <c:pt idx="1">
                    <c:v>a.</c:v>
                  </c:pt>
                </c:lvl>
              </c:multiLvlStrCache>
            </c:multiLvlStrRef>
          </c:cat>
          <c:val>
            <c:numRef>
              <c:f>[Macro_2016P_charts.xlsm]DQ24A_1!$E$2:$E$3</c:f>
              <c:numCache>
                <c:formatCode>General</c:formatCode>
                <c:ptCount val="2"/>
                <c:pt idx="0">
                  <c:v>96.3</c:v>
                </c:pt>
                <c:pt idx="1">
                  <c:v>100</c:v>
                </c:pt>
              </c:numCache>
            </c:numRef>
          </c:val>
        </c:ser>
        <c:ser>
          <c:idx val="2"/>
          <c:order val="2"/>
          <c:tx>
            <c:strRef>
              <c:f>[Macro_2016P_charts.xlsm]DQ24A_1!$F$1</c:f>
              <c:strCache>
                <c:ptCount val="1"/>
                <c:pt idx="0">
                  <c:v>Middle Schools</c:v>
                </c:pt>
              </c:strCache>
            </c:strRef>
          </c:tx>
          <c:spPr>
            <a:solidFill>
              <a:srgbClr val="005654"/>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[Macro_2016P_charts.xlsm]DQ24A_1!$B$2:$C$3</c:f>
              <c:multiLvlStrCache>
                <c:ptCount val="2"/>
                <c:lvl>
                  <c:pt idx="0">
                    <c:v>During non-school hours</c:v>
                  </c:pt>
                  <c:pt idx="1">
                    <c:v>During school hours</c:v>
                  </c:pt>
                </c:lvl>
                <c:lvl>
                  <c:pt idx="0">
                    <c:v>b.</c:v>
                  </c:pt>
                  <c:pt idx="1">
                    <c:v>a.</c:v>
                  </c:pt>
                </c:lvl>
              </c:multiLvlStrCache>
            </c:multiLvlStrRef>
          </c:cat>
          <c:val>
            <c:numRef>
              <c:f>[Macro_2016P_charts.xlsm]DQ24A_1!$F$2:$F$3</c:f>
              <c:numCache>
                <c:formatCode>General</c:formatCode>
                <c:ptCount val="2"/>
                <c:pt idx="0">
                  <c:v>86.6</c:v>
                </c:pt>
                <c:pt idx="1">
                  <c:v>96.2</c:v>
                </c:pt>
              </c:numCache>
            </c:numRef>
          </c:val>
        </c:ser>
        <c:ser>
          <c:idx val="3"/>
          <c:order val="3"/>
          <c:tx>
            <c:strRef>
              <c:f>[Macro_2016P_charts.xlsm]DQ24A_1!$G$1</c:f>
              <c:strCache>
                <c:ptCount val="1"/>
                <c:pt idx="0">
                  <c:v>High Schools</c:v>
                </c:pt>
              </c:strCache>
            </c:strRef>
          </c:tx>
          <c:spPr>
            <a:solidFill>
              <a:srgbClr val="00E315"/>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[Macro_2016P_charts.xlsm]DQ24A_1!$B$2:$C$3</c:f>
              <c:multiLvlStrCache>
                <c:ptCount val="2"/>
                <c:lvl>
                  <c:pt idx="0">
                    <c:v>During non-school hours</c:v>
                  </c:pt>
                  <c:pt idx="1">
                    <c:v>During school hours</c:v>
                  </c:pt>
                </c:lvl>
                <c:lvl>
                  <c:pt idx="0">
                    <c:v>b.</c:v>
                  </c:pt>
                  <c:pt idx="1">
                    <c:v>a.</c:v>
                  </c:pt>
                </c:lvl>
              </c:multiLvlStrCache>
            </c:multiLvlStrRef>
          </c:cat>
          <c:val>
            <c:numRef>
              <c:f>[Macro_2016P_charts.xlsm]DQ24A_1!$G$2:$G$3</c:f>
              <c:numCache>
                <c:formatCode>General</c:formatCode>
                <c:ptCount val="2"/>
                <c:pt idx="0">
                  <c:v>87.3</c:v>
                </c:pt>
                <c:pt idx="1">
                  <c:v>96.5</c:v>
                </c:pt>
              </c:numCache>
            </c:numRef>
          </c:val>
        </c:ser>
        <c:dLbls>
          <c:showLegendKey val="0"/>
          <c:showVal val="1"/>
          <c:showCatName val="0"/>
          <c:showSerName val="0"/>
          <c:showPercent val="0"/>
          <c:showBubbleSize val="0"/>
        </c:dLbls>
        <c:gapWidth val="300"/>
        <c:overlap val="-4"/>
        <c:axId val="393906696"/>
        <c:axId val="393907088"/>
      </c:barChart>
      <c:catAx>
        <c:axId val="393906696"/>
        <c:scaling>
          <c:orientation val="minMax"/>
        </c:scaling>
        <c:delete val="0"/>
        <c:axPos val="l"/>
        <c:numFmt formatCode="General" sourceLinked="0"/>
        <c:majorTickMark val="none"/>
        <c:minorTickMark val="none"/>
        <c:tickLblPos val="none"/>
        <c:spPr>
          <a:ln w="12700">
            <a:solidFill>
              <a:srgbClr val="000000"/>
            </a:solidFill>
            <a:prstDash val="solid"/>
          </a:ln>
        </c:spPr>
        <c:crossAx val="393907088"/>
        <c:crosses val="autoZero"/>
        <c:auto val="1"/>
        <c:lblAlgn val="ctr"/>
        <c:lblOffset val="100"/>
        <c:tickLblSkip val="1"/>
        <c:noMultiLvlLbl val="1"/>
      </c:catAx>
      <c:valAx>
        <c:axId val="393907088"/>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393906696"/>
        <c:crosses val="autoZero"/>
        <c:crossBetween val="between"/>
      </c:valAx>
    </c:plotArea>
    <c:legend>
      <c:legendPos val="b"/>
      <c:layout>
        <c:manualLayout>
          <c:xMode val="edge"/>
          <c:yMode val="edge"/>
          <c:x val="2.7801070151098183E-2"/>
          <c:y val="0.86431233842627675"/>
          <c:w val="0.92914102873407078"/>
          <c:h val="4.6338423738471711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3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849570056968577"/>
          <c:y val="0.14908884159334376"/>
          <c:w val="0.65844639831548324"/>
          <c:h val="0.70514992645500429"/>
        </c:manualLayout>
      </c:layout>
      <c:barChart>
        <c:barDir val="bar"/>
        <c:grouping val="clustered"/>
        <c:varyColors val="0"/>
        <c:ser>
          <c:idx val="0"/>
          <c:order val="0"/>
          <c:tx>
            <c:strRef>
              <c:f>[Macro_2016P_charts.xlsm]DQ24B_1!$D$1</c:f>
              <c:strCache>
                <c:ptCount val="1"/>
                <c:pt idx="0">
                  <c:v>All Schools</c:v>
                </c:pt>
              </c:strCache>
            </c:strRef>
          </c:tx>
          <c:spPr>
            <a:solidFill>
              <a:srgbClr val="C25D0A"/>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[Macro_2016P_charts.xlsm]DQ24B_1!$B$2:$C$3</c:f>
              <c:multiLvlStrCache>
                <c:ptCount val="2"/>
                <c:lvl>
                  <c:pt idx="0">
                    <c:v>During non-school hours</c:v>
                  </c:pt>
                  <c:pt idx="1">
                    <c:v>During school hours</c:v>
                  </c:pt>
                </c:lvl>
                <c:lvl>
                  <c:pt idx="0">
                    <c:v>b.</c:v>
                  </c:pt>
                  <c:pt idx="1">
                    <c:v>a.</c:v>
                  </c:pt>
                </c:lvl>
              </c:multiLvlStrCache>
            </c:multiLvlStrRef>
          </c:cat>
          <c:val>
            <c:numRef>
              <c:f>[Macro_2016P_charts.xlsm]DQ24B_1!$D$2:$D$3</c:f>
              <c:numCache>
                <c:formatCode>General</c:formatCode>
                <c:ptCount val="2"/>
                <c:pt idx="0">
                  <c:v>80.599999999999994</c:v>
                </c:pt>
                <c:pt idx="1">
                  <c:v>95.9</c:v>
                </c:pt>
              </c:numCache>
            </c:numRef>
          </c:val>
        </c:ser>
        <c:ser>
          <c:idx val="1"/>
          <c:order val="1"/>
          <c:tx>
            <c:strRef>
              <c:f>[Macro_2016P_charts.xlsm]DQ24B_1!$E$1</c:f>
              <c:strCache>
                <c:ptCount val="1"/>
                <c:pt idx="0">
                  <c:v>Junior/Senior High Schools</c:v>
                </c:pt>
              </c:strCache>
            </c:strRef>
          </c:tx>
          <c:spPr>
            <a:solidFill>
              <a:srgbClr val="296D3B"/>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[Macro_2016P_charts.xlsm]DQ24B_1!$B$2:$C$3</c:f>
              <c:multiLvlStrCache>
                <c:ptCount val="2"/>
                <c:lvl>
                  <c:pt idx="0">
                    <c:v>During non-school hours</c:v>
                  </c:pt>
                  <c:pt idx="1">
                    <c:v>During school hours</c:v>
                  </c:pt>
                </c:lvl>
                <c:lvl>
                  <c:pt idx="0">
                    <c:v>b.</c:v>
                  </c:pt>
                  <c:pt idx="1">
                    <c:v>a.</c:v>
                  </c:pt>
                </c:lvl>
              </c:multiLvlStrCache>
            </c:multiLvlStrRef>
          </c:cat>
          <c:val>
            <c:numRef>
              <c:f>[Macro_2016P_charts.xlsm]DQ24B_1!$E$2:$E$3</c:f>
              <c:numCache>
                <c:formatCode>General</c:formatCode>
                <c:ptCount val="2"/>
                <c:pt idx="0">
                  <c:v>89.4</c:v>
                </c:pt>
                <c:pt idx="1">
                  <c:v>100</c:v>
                </c:pt>
              </c:numCache>
            </c:numRef>
          </c:val>
        </c:ser>
        <c:ser>
          <c:idx val="2"/>
          <c:order val="2"/>
          <c:tx>
            <c:strRef>
              <c:f>[Macro_2016P_charts.xlsm]DQ24B_1!$F$1</c:f>
              <c:strCache>
                <c:ptCount val="1"/>
                <c:pt idx="0">
                  <c:v>Middle Schools</c:v>
                </c:pt>
              </c:strCache>
            </c:strRef>
          </c:tx>
          <c:spPr>
            <a:solidFill>
              <a:srgbClr val="005654"/>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[Macro_2016P_charts.xlsm]DQ24B_1!$B$2:$C$3</c:f>
              <c:multiLvlStrCache>
                <c:ptCount val="2"/>
                <c:lvl>
                  <c:pt idx="0">
                    <c:v>During non-school hours</c:v>
                  </c:pt>
                  <c:pt idx="1">
                    <c:v>During school hours</c:v>
                  </c:pt>
                </c:lvl>
                <c:lvl>
                  <c:pt idx="0">
                    <c:v>b.</c:v>
                  </c:pt>
                  <c:pt idx="1">
                    <c:v>a.</c:v>
                  </c:pt>
                </c:lvl>
              </c:multiLvlStrCache>
            </c:multiLvlStrRef>
          </c:cat>
          <c:val>
            <c:numRef>
              <c:f>[Macro_2016P_charts.xlsm]DQ24B_1!$F$2:$F$3</c:f>
              <c:numCache>
                <c:formatCode>General</c:formatCode>
                <c:ptCount val="2"/>
                <c:pt idx="0">
                  <c:v>77</c:v>
                </c:pt>
                <c:pt idx="1">
                  <c:v>95.2</c:v>
                </c:pt>
              </c:numCache>
            </c:numRef>
          </c:val>
        </c:ser>
        <c:ser>
          <c:idx val="3"/>
          <c:order val="3"/>
          <c:tx>
            <c:strRef>
              <c:f>[Macro_2016P_charts.xlsm]DQ24B_1!$G$1</c:f>
              <c:strCache>
                <c:ptCount val="1"/>
                <c:pt idx="0">
                  <c:v>High Schools</c:v>
                </c:pt>
              </c:strCache>
            </c:strRef>
          </c:tx>
          <c:spPr>
            <a:solidFill>
              <a:srgbClr val="00E315"/>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[Macro_2016P_charts.xlsm]DQ24B_1!$B$2:$C$3</c:f>
              <c:multiLvlStrCache>
                <c:ptCount val="2"/>
                <c:lvl>
                  <c:pt idx="0">
                    <c:v>During non-school hours</c:v>
                  </c:pt>
                  <c:pt idx="1">
                    <c:v>During school hours</c:v>
                  </c:pt>
                </c:lvl>
                <c:lvl>
                  <c:pt idx="0">
                    <c:v>b.</c:v>
                  </c:pt>
                  <c:pt idx="1">
                    <c:v>a.</c:v>
                  </c:pt>
                </c:lvl>
              </c:multiLvlStrCache>
            </c:multiLvlStrRef>
          </c:cat>
          <c:val>
            <c:numRef>
              <c:f>[Macro_2016P_charts.xlsm]DQ24B_1!$G$2:$G$3</c:f>
              <c:numCache>
                <c:formatCode>General</c:formatCode>
                <c:ptCount val="2"/>
                <c:pt idx="0">
                  <c:v>82.4</c:v>
                </c:pt>
                <c:pt idx="1">
                  <c:v>95.4</c:v>
                </c:pt>
              </c:numCache>
            </c:numRef>
          </c:val>
        </c:ser>
        <c:dLbls>
          <c:showLegendKey val="0"/>
          <c:showVal val="1"/>
          <c:showCatName val="0"/>
          <c:showSerName val="0"/>
          <c:showPercent val="0"/>
          <c:showBubbleSize val="0"/>
        </c:dLbls>
        <c:gapWidth val="300"/>
        <c:overlap val="-4"/>
        <c:axId val="393907872"/>
        <c:axId val="393908264"/>
      </c:barChart>
      <c:catAx>
        <c:axId val="393907872"/>
        <c:scaling>
          <c:orientation val="minMax"/>
        </c:scaling>
        <c:delete val="0"/>
        <c:axPos val="l"/>
        <c:numFmt formatCode="General" sourceLinked="0"/>
        <c:majorTickMark val="none"/>
        <c:minorTickMark val="none"/>
        <c:tickLblPos val="none"/>
        <c:spPr>
          <a:ln w="12700">
            <a:solidFill>
              <a:srgbClr val="000000"/>
            </a:solidFill>
            <a:prstDash val="solid"/>
          </a:ln>
        </c:spPr>
        <c:crossAx val="393908264"/>
        <c:crosses val="autoZero"/>
        <c:auto val="1"/>
        <c:lblAlgn val="ctr"/>
        <c:lblOffset val="100"/>
        <c:tickLblSkip val="1"/>
        <c:noMultiLvlLbl val="1"/>
      </c:catAx>
      <c:valAx>
        <c:axId val="393908264"/>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393907872"/>
        <c:crosses val="autoZero"/>
        <c:crossBetween val="between"/>
      </c:valAx>
    </c:plotArea>
    <c:legend>
      <c:legendPos val="b"/>
      <c:layout>
        <c:manualLayout>
          <c:xMode val="edge"/>
          <c:yMode val="edge"/>
          <c:x val="2.7801070151098183E-2"/>
          <c:y val="0.86431233842627675"/>
          <c:w val="0.92914102873407078"/>
          <c:h val="4.6338423738471711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3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849570056968577"/>
          <c:y val="0.14908884159334376"/>
          <c:w val="0.65844639831548324"/>
          <c:h val="0.70514992645500429"/>
        </c:manualLayout>
      </c:layout>
      <c:barChart>
        <c:barDir val="bar"/>
        <c:grouping val="clustered"/>
        <c:varyColors val="0"/>
        <c:ser>
          <c:idx val="0"/>
          <c:order val="0"/>
          <c:tx>
            <c:strRef>
              <c:f>[Macro_2016P_charts.xlsm]DQ24C_1!$D$1</c:f>
              <c:strCache>
                <c:ptCount val="1"/>
                <c:pt idx="0">
                  <c:v>All Schools</c:v>
                </c:pt>
              </c:strCache>
            </c:strRef>
          </c:tx>
          <c:spPr>
            <a:solidFill>
              <a:srgbClr val="C25D0A"/>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[Macro_2016P_charts.xlsm]DQ24C_1!$B$2:$C$3</c:f>
              <c:multiLvlStrCache>
                <c:ptCount val="2"/>
                <c:lvl>
                  <c:pt idx="0">
                    <c:v>During non-school hours</c:v>
                  </c:pt>
                  <c:pt idx="1">
                    <c:v>During school hours</c:v>
                  </c:pt>
                </c:lvl>
                <c:lvl>
                  <c:pt idx="0">
                    <c:v>b.</c:v>
                  </c:pt>
                  <c:pt idx="1">
                    <c:v>a.</c:v>
                  </c:pt>
                </c:lvl>
              </c:multiLvlStrCache>
            </c:multiLvlStrRef>
          </c:cat>
          <c:val>
            <c:numRef>
              <c:f>[Macro_2016P_charts.xlsm]DQ24C_1!$D$2:$D$3</c:f>
              <c:numCache>
                <c:formatCode>General</c:formatCode>
                <c:ptCount val="2"/>
                <c:pt idx="0">
                  <c:v>84.7</c:v>
                </c:pt>
                <c:pt idx="1">
                  <c:v>96.8</c:v>
                </c:pt>
              </c:numCache>
            </c:numRef>
          </c:val>
        </c:ser>
        <c:ser>
          <c:idx val="1"/>
          <c:order val="1"/>
          <c:tx>
            <c:strRef>
              <c:f>[Macro_2016P_charts.xlsm]DQ24C_1!$E$1</c:f>
              <c:strCache>
                <c:ptCount val="1"/>
                <c:pt idx="0">
                  <c:v>Junior/Senior High Schools</c:v>
                </c:pt>
              </c:strCache>
            </c:strRef>
          </c:tx>
          <c:spPr>
            <a:solidFill>
              <a:srgbClr val="296D3B"/>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[Macro_2016P_charts.xlsm]DQ24C_1!$B$2:$C$3</c:f>
              <c:multiLvlStrCache>
                <c:ptCount val="2"/>
                <c:lvl>
                  <c:pt idx="0">
                    <c:v>During non-school hours</c:v>
                  </c:pt>
                  <c:pt idx="1">
                    <c:v>During school hours</c:v>
                  </c:pt>
                </c:lvl>
                <c:lvl>
                  <c:pt idx="0">
                    <c:v>b.</c:v>
                  </c:pt>
                  <c:pt idx="1">
                    <c:v>a.</c:v>
                  </c:pt>
                </c:lvl>
              </c:multiLvlStrCache>
            </c:multiLvlStrRef>
          </c:cat>
          <c:val>
            <c:numRef>
              <c:f>[Macro_2016P_charts.xlsm]DQ24C_1!$E$2:$E$3</c:f>
              <c:numCache>
                <c:formatCode>General</c:formatCode>
                <c:ptCount val="2"/>
                <c:pt idx="0">
                  <c:v>96.3</c:v>
                </c:pt>
                <c:pt idx="1">
                  <c:v>100</c:v>
                </c:pt>
              </c:numCache>
            </c:numRef>
          </c:val>
        </c:ser>
        <c:ser>
          <c:idx val="2"/>
          <c:order val="2"/>
          <c:tx>
            <c:strRef>
              <c:f>[Macro_2016P_charts.xlsm]DQ24C_1!$F$1</c:f>
              <c:strCache>
                <c:ptCount val="1"/>
                <c:pt idx="0">
                  <c:v>Middle Schools</c:v>
                </c:pt>
              </c:strCache>
            </c:strRef>
          </c:tx>
          <c:spPr>
            <a:solidFill>
              <a:srgbClr val="005654"/>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[Macro_2016P_charts.xlsm]DQ24C_1!$B$2:$C$3</c:f>
              <c:multiLvlStrCache>
                <c:ptCount val="2"/>
                <c:lvl>
                  <c:pt idx="0">
                    <c:v>During non-school hours</c:v>
                  </c:pt>
                  <c:pt idx="1">
                    <c:v>During school hours</c:v>
                  </c:pt>
                </c:lvl>
                <c:lvl>
                  <c:pt idx="0">
                    <c:v>b.</c:v>
                  </c:pt>
                  <c:pt idx="1">
                    <c:v>a.</c:v>
                  </c:pt>
                </c:lvl>
              </c:multiLvlStrCache>
            </c:multiLvlStrRef>
          </c:cat>
          <c:val>
            <c:numRef>
              <c:f>[Macro_2016P_charts.xlsm]DQ24C_1!$F$2:$F$3</c:f>
              <c:numCache>
                <c:formatCode>General</c:formatCode>
                <c:ptCount val="2"/>
                <c:pt idx="0">
                  <c:v>79.900000000000006</c:v>
                </c:pt>
                <c:pt idx="1">
                  <c:v>96.2</c:v>
                </c:pt>
              </c:numCache>
            </c:numRef>
          </c:val>
        </c:ser>
        <c:ser>
          <c:idx val="3"/>
          <c:order val="3"/>
          <c:tx>
            <c:strRef>
              <c:f>[Macro_2016P_charts.xlsm]DQ24C_1!$G$1</c:f>
              <c:strCache>
                <c:ptCount val="1"/>
                <c:pt idx="0">
                  <c:v>High Schools</c:v>
                </c:pt>
              </c:strCache>
            </c:strRef>
          </c:tx>
          <c:spPr>
            <a:solidFill>
              <a:srgbClr val="00E315"/>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[Macro_2016P_charts.xlsm]DQ24C_1!$B$2:$C$3</c:f>
              <c:multiLvlStrCache>
                <c:ptCount val="2"/>
                <c:lvl>
                  <c:pt idx="0">
                    <c:v>During non-school hours</c:v>
                  </c:pt>
                  <c:pt idx="1">
                    <c:v>During school hours</c:v>
                  </c:pt>
                </c:lvl>
                <c:lvl>
                  <c:pt idx="0">
                    <c:v>b.</c:v>
                  </c:pt>
                  <c:pt idx="1">
                    <c:v>a.</c:v>
                  </c:pt>
                </c:lvl>
              </c:multiLvlStrCache>
            </c:multiLvlStrRef>
          </c:cat>
          <c:val>
            <c:numRef>
              <c:f>[Macro_2016P_charts.xlsm]DQ24C_1!$G$2:$G$3</c:f>
              <c:numCache>
                <c:formatCode>General</c:formatCode>
                <c:ptCount val="2"/>
                <c:pt idx="0">
                  <c:v>87.2</c:v>
                </c:pt>
                <c:pt idx="1">
                  <c:v>96.4</c:v>
                </c:pt>
              </c:numCache>
            </c:numRef>
          </c:val>
        </c:ser>
        <c:dLbls>
          <c:showLegendKey val="0"/>
          <c:showVal val="1"/>
          <c:showCatName val="0"/>
          <c:showSerName val="0"/>
          <c:showPercent val="0"/>
          <c:showBubbleSize val="0"/>
        </c:dLbls>
        <c:gapWidth val="300"/>
        <c:overlap val="-4"/>
        <c:axId val="393909440"/>
        <c:axId val="393909832"/>
      </c:barChart>
      <c:catAx>
        <c:axId val="393909440"/>
        <c:scaling>
          <c:orientation val="minMax"/>
        </c:scaling>
        <c:delete val="0"/>
        <c:axPos val="l"/>
        <c:numFmt formatCode="General" sourceLinked="0"/>
        <c:majorTickMark val="none"/>
        <c:minorTickMark val="none"/>
        <c:tickLblPos val="none"/>
        <c:spPr>
          <a:ln w="12700">
            <a:solidFill>
              <a:srgbClr val="000000"/>
            </a:solidFill>
            <a:prstDash val="solid"/>
          </a:ln>
        </c:spPr>
        <c:crossAx val="393909832"/>
        <c:crosses val="autoZero"/>
        <c:auto val="1"/>
        <c:lblAlgn val="ctr"/>
        <c:lblOffset val="100"/>
        <c:tickLblSkip val="1"/>
        <c:noMultiLvlLbl val="1"/>
      </c:catAx>
      <c:valAx>
        <c:axId val="393909832"/>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393909440"/>
        <c:crosses val="autoZero"/>
        <c:crossBetween val="between"/>
      </c:valAx>
    </c:plotArea>
    <c:legend>
      <c:legendPos val="b"/>
      <c:layout>
        <c:manualLayout>
          <c:xMode val="edge"/>
          <c:yMode val="edge"/>
          <c:x val="2.7801070151098183E-2"/>
          <c:y val="0.86431233842627675"/>
          <c:w val="0.92914102873407078"/>
          <c:h val="4.6338423738471711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3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849570056968577"/>
          <c:y val="0.14908884159334376"/>
          <c:w val="0.65844639831548324"/>
          <c:h val="0.70514992645500429"/>
        </c:manualLayout>
      </c:layout>
      <c:barChart>
        <c:barDir val="bar"/>
        <c:grouping val="clustered"/>
        <c:varyColors val="0"/>
        <c:ser>
          <c:idx val="0"/>
          <c:order val="0"/>
          <c:tx>
            <c:strRef>
              <c:f>[Macro_2016P_charts.xlsm]DQ25A_1!$D$1</c:f>
              <c:strCache>
                <c:ptCount val="1"/>
                <c:pt idx="0">
                  <c:v>All Schools</c:v>
                </c:pt>
              </c:strCache>
            </c:strRef>
          </c:tx>
          <c:spPr>
            <a:solidFill>
              <a:srgbClr val="C25D0A"/>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[Macro_2016P_charts.xlsm]DQ25A_1!$B$2:$C$5</c:f>
              <c:multiLvlStrCache>
                <c:ptCount val="4"/>
                <c:lvl>
                  <c:pt idx="0">
                    <c:v>At off-campus, school-sponsored events</c:v>
                  </c:pt>
                  <c:pt idx="1">
                    <c:v>On school buses or other vehicles used to transport students</c:v>
                  </c:pt>
                  <c:pt idx="2">
                    <c:v>Outside on school grounds, including parking lots and playing fields</c:v>
                  </c:pt>
                  <c:pt idx="3">
                    <c:v>In school buildings</c:v>
                  </c:pt>
                </c:lvl>
                <c:lvl>
                  <c:pt idx="0">
                    <c:v>d.</c:v>
                  </c:pt>
                  <c:pt idx="1">
                    <c:v>c.</c:v>
                  </c:pt>
                  <c:pt idx="2">
                    <c:v>b.</c:v>
                  </c:pt>
                  <c:pt idx="3">
                    <c:v>a.</c:v>
                  </c:pt>
                </c:lvl>
              </c:multiLvlStrCache>
            </c:multiLvlStrRef>
          </c:cat>
          <c:val>
            <c:numRef>
              <c:f>[Macro_2016P_charts.xlsm]DQ25A_1!$D$2:$D$5</c:f>
              <c:numCache>
                <c:formatCode>General</c:formatCode>
                <c:ptCount val="4"/>
                <c:pt idx="0">
                  <c:v>92.7</c:v>
                </c:pt>
                <c:pt idx="1">
                  <c:v>96.8</c:v>
                </c:pt>
                <c:pt idx="2">
                  <c:v>96.8</c:v>
                </c:pt>
                <c:pt idx="3">
                  <c:v>96.8</c:v>
                </c:pt>
              </c:numCache>
            </c:numRef>
          </c:val>
        </c:ser>
        <c:ser>
          <c:idx val="1"/>
          <c:order val="1"/>
          <c:tx>
            <c:strRef>
              <c:f>[Macro_2016P_charts.xlsm]DQ25A_1!$E$1</c:f>
              <c:strCache>
                <c:ptCount val="1"/>
                <c:pt idx="0">
                  <c:v>Junior/Senior High Schools</c:v>
                </c:pt>
              </c:strCache>
            </c:strRef>
          </c:tx>
          <c:spPr>
            <a:solidFill>
              <a:srgbClr val="296D3B"/>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[Macro_2016P_charts.xlsm]DQ25A_1!$B$2:$C$5</c:f>
              <c:multiLvlStrCache>
                <c:ptCount val="4"/>
                <c:lvl>
                  <c:pt idx="0">
                    <c:v>At off-campus, school-sponsored events</c:v>
                  </c:pt>
                  <c:pt idx="1">
                    <c:v>On school buses or other vehicles used to transport students</c:v>
                  </c:pt>
                  <c:pt idx="2">
                    <c:v>Outside on school grounds, including parking lots and playing fields</c:v>
                  </c:pt>
                  <c:pt idx="3">
                    <c:v>In school buildings</c:v>
                  </c:pt>
                </c:lvl>
                <c:lvl>
                  <c:pt idx="0">
                    <c:v>d.</c:v>
                  </c:pt>
                  <c:pt idx="1">
                    <c:v>c.</c:v>
                  </c:pt>
                  <c:pt idx="2">
                    <c:v>b.</c:v>
                  </c:pt>
                  <c:pt idx="3">
                    <c:v>a.</c:v>
                  </c:pt>
                </c:lvl>
              </c:multiLvlStrCache>
            </c:multiLvlStrRef>
          </c:cat>
          <c:val>
            <c:numRef>
              <c:f>[Macro_2016P_charts.xlsm]DQ25A_1!$E$2:$E$5</c:f>
              <c:numCache>
                <c:formatCode>General</c:formatCode>
                <c:ptCount val="4"/>
                <c:pt idx="0">
                  <c:v>90</c:v>
                </c:pt>
                <c:pt idx="1">
                  <c:v>100</c:v>
                </c:pt>
                <c:pt idx="2">
                  <c:v>100</c:v>
                </c:pt>
                <c:pt idx="3">
                  <c:v>100</c:v>
                </c:pt>
              </c:numCache>
            </c:numRef>
          </c:val>
        </c:ser>
        <c:ser>
          <c:idx val="2"/>
          <c:order val="2"/>
          <c:tx>
            <c:strRef>
              <c:f>[Macro_2016P_charts.xlsm]DQ25A_1!$F$1</c:f>
              <c:strCache>
                <c:ptCount val="1"/>
                <c:pt idx="0">
                  <c:v>Middle Schools</c:v>
                </c:pt>
              </c:strCache>
            </c:strRef>
          </c:tx>
          <c:spPr>
            <a:solidFill>
              <a:srgbClr val="005654"/>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[Macro_2016P_charts.xlsm]DQ25A_1!$B$2:$C$5</c:f>
              <c:multiLvlStrCache>
                <c:ptCount val="4"/>
                <c:lvl>
                  <c:pt idx="0">
                    <c:v>At off-campus, school-sponsored events</c:v>
                  </c:pt>
                  <c:pt idx="1">
                    <c:v>On school buses or other vehicles used to transport students</c:v>
                  </c:pt>
                  <c:pt idx="2">
                    <c:v>Outside on school grounds, including parking lots and playing fields</c:v>
                  </c:pt>
                  <c:pt idx="3">
                    <c:v>In school buildings</c:v>
                  </c:pt>
                </c:lvl>
                <c:lvl>
                  <c:pt idx="0">
                    <c:v>d.</c:v>
                  </c:pt>
                  <c:pt idx="1">
                    <c:v>c.</c:v>
                  </c:pt>
                  <c:pt idx="2">
                    <c:v>b.</c:v>
                  </c:pt>
                  <c:pt idx="3">
                    <c:v>a.</c:v>
                  </c:pt>
                </c:lvl>
              </c:multiLvlStrCache>
            </c:multiLvlStrRef>
          </c:cat>
          <c:val>
            <c:numRef>
              <c:f>[Macro_2016P_charts.xlsm]DQ25A_1!$F$2:$F$5</c:f>
              <c:numCache>
                <c:formatCode>General</c:formatCode>
                <c:ptCount val="4"/>
                <c:pt idx="0">
                  <c:v>92.3</c:v>
                </c:pt>
                <c:pt idx="1">
                  <c:v>96.2</c:v>
                </c:pt>
                <c:pt idx="2">
                  <c:v>96.2</c:v>
                </c:pt>
                <c:pt idx="3">
                  <c:v>96.2</c:v>
                </c:pt>
              </c:numCache>
            </c:numRef>
          </c:val>
        </c:ser>
        <c:ser>
          <c:idx val="3"/>
          <c:order val="3"/>
          <c:tx>
            <c:strRef>
              <c:f>[Macro_2016P_charts.xlsm]DQ25A_1!$G$1</c:f>
              <c:strCache>
                <c:ptCount val="1"/>
                <c:pt idx="0">
                  <c:v>High Schools</c:v>
                </c:pt>
              </c:strCache>
            </c:strRef>
          </c:tx>
          <c:spPr>
            <a:solidFill>
              <a:srgbClr val="00E315"/>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[Macro_2016P_charts.xlsm]DQ25A_1!$B$2:$C$5</c:f>
              <c:multiLvlStrCache>
                <c:ptCount val="4"/>
                <c:lvl>
                  <c:pt idx="0">
                    <c:v>At off-campus, school-sponsored events</c:v>
                  </c:pt>
                  <c:pt idx="1">
                    <c:v>On school buses or other vehicles used to transport students</c:v>
                  </c:pt>
                  <c:pt idx="2">
                    <c:v>Outside on school grounds, including parking lots and playing fields</c:v>
                  </c:pt>
                  <c:pt idx="3">
                    <c:v>In school buildings</c:v>
                  </c:pt>
                </c:lvl>
                <c:lvl>
                  <c:pt idx="0">
                    <c:v>d.</c:v>
                  </c:pt>
                  <c:pt idx="1">
                    <c:v>c.</c:v>
                  </c:pt>
                  <c:pt idx="2">
                    <c:v>b.</c:v>
                  </c:pt>
                  <c:pt idx="3">
                    <c:v>a.</c:v>
                  </c:pt>
                </c:lvl>
              </c:multiLvlStrCache>
            </c:multiLvlStrRef>
          </c:cat>
          <c:val>
            <c:numRef>
              <c:f>[Macro_2016P_charts.xlsm]DQ25A_1!$G$2:$G$5</c:f>
              <c:numCache>
                <c:formatCode>General</c:formatCode>
                <c:ptCount val="4"/>
                <c:pt idx="0">
                  <c:v>94.3</c:v>
                </c:pt>
                <c:pt idx="1">
                  <c:v>96.5</c:v>
                </c:pt>
                <c:pt idx="2">
                  <c:v>96.5</c:v>
                </c:pt>
                <c:pt idx="3">
                  <c:v>96.5</c:v>
                </c:pt>
              </c:numCache>
            </c:numRef>
          </c:val>
        </c:ser>
        <c:dLbls>
          <c:showLegendKey val="0"/>
          <c:showVal val="1"/>
          <c:showCatName val="0"/>
          <c:showSerName val="0"/>
          <c:showPercent val="0"/>
          <c:showBubbleSize val="0"/>
        </c:dLbls>
        <c:gapWidth val="300"/>
        <c:overlap val="-4"/>
        <c:axId val="391180080"/>
        <c:axId val="391180472"/>
      </c:barChart>
      <c:catAx>
        <c:axId val="391180080"/>
        <c:scaling>
          <c:orientation val="minMax"/>
        </c:scaling>
        <c:delete val="0"/>
        <c:axPos val="l"/>
        <c:numFmt formatCode="General" sourceLinked="0"/>
        <c:majorTickMark val="none"/>
        <c:minorTickMark val="none"/>
        <c:tickLblPos val="none"/>
        <c:spPr>
          <a:ln w="12700">
            <a:solidFill>
              <a:srgbClr val="000000"/>
            </a:solidFill>
            <a:prstDash val="solid"/>
          </a:ln>
        </c:spPr>
        <c:crossAx val="391180472"/>
        <c:crosses val="autoZero"/>
        <c:auto val="1"/>
        <c:lblAlgn val="ctr"/>
        <c:lblOffset val="100"/>
        <c:tickLblSkip val="1"/>
        <c:noMultiLvlLbl val="1"/>
      </c:catAx>
      <c:valAx>
        <c:axId val="391180472"/>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391180080"/>
        <c:crosses val="autoZero"/>
        <c:crossBetween val="between"/>
      </c:valAx>
    </c:plotArea>
    <c:legend>
      <c:legendPos val="b"/>
      <c:layout>
        <c:manualLayout>
          <c:xMode val="edge"/>
          <c:yMode val="edge"/>
          <c:x val="2.7801070151098183E-2"/>
          <c:y val="0.86431233842627675"/>
          <c:w val="0.92914102873407078"/>
          <c:h val="4.6338423738471711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3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849570056968577"/>
          <c:y val="0.14908884159334376"/>
          <c:w val="0.65844639831548324"/>
          <c:h val="0.70514992645500429"/>
        </c:manualLayout>
      </c:layout>
      <c:barChart>
        <c:barDir val="bar"/>
        <c:grouping val="clustered"/>
        <c:varyColors val="0"/>
        <c:ser>
          <c:idx val="0"/>
          <c:order val="0"/>
          <c:tx>
            <c:strRef>
              <c:f>[Macro_2016P_charts.xlsm]DQ25B_1!$D$1</c:f>
              <c:strCache>
                <c:ptCount val="1"/>
                <c:pt idx="0">
                  <c:v>All Schools</c:v>
                </c:pt>
              </c:strCache>
            </c:strRef>
          </c:tx>
          <c:spPr>
            <a:solidFill>
              <a:srgbClr val="C25D0A"/>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[Macro_2016P_charts.xlsm]DQ25B_1!$B$2:$C$5</c:f>
              <c:multiLvlStrCache>
                <c:ptCount val="4"/>
                <c:lvl>
                  <c:pt idx="0">
                    <c:v>At off-campus, school-sponsored events</c:v>
                  </c:pt>
                  <c:pt idx="1">
                    <c:v>On school buses or other vehicles used to transport students</c:v>
                  </c:pt>
                  <c:pt idx="2">
                    <c:v>Outside on school grounds, including parking lots and playing fields</c:v>
                  </c:pt>
                  <c:pt idx="3">
                    <c:v>In school buildings</c:v>
                  </c:pt>
                </c:lvl>
                <c:lvl>
                  <c:pt idx="0">
                    <c:v>d.</c:v>
                  </c:pt>
                  <c:pt idx="1">
                    <c:v>c.</c:v>
                  </c:pt>
                  <c:pt idx="2">
                    <c:v>b.</c:v>
                  </c:pt>
                  <c:pt idx="3">
                    <c:v>a.</c:v>
                  </c:pt>
                </c:lvl>
              </c:multiLvlStrCache>
            </c:multiLvlStrRef>
          </c:cat>
          <c:val>
            <c:numRef>
              <c:f>[Macro_2016P_charts.xlsm]DQ25B_1!$D$2:$D$5</c:f>
              <c:numCache>
                <c:formatCode>General</c:formatCode>
                <c:ptCount val="4"/>
                <c:pt idx="0">
                  <c:v>88.3</c:v>
                </c:pt>
                <c:pt idx="1">
                  <c:v>96.4</c:v>
                </c:pt>
                <c:pt idx="2">
                  <c:v>95.9</c:v>
                </c:pt>
                <c:pt idx="3">
                  <c:v>96.4</c:v>
                </c:pt>
              </c:numCache>
            </c:numRef>
          </c:val>
        </c:ser>
        <c:ser>
          <c:idx val="1"/>
          <c:order val="1"/>
          <c:tx>
            <c:strRef>
              <c:f>[Macro_2016P_charts.xlsm]DQ25B_1!$E$1</c:f>
              <c:strCache>
                <c:ptCount val="1"/>
                <c:pt idx="0">
                  <c:v>Junior/Senior High Schools</c:v>
                </c:pt>
              </c:strCache>
            </c:strRef>
          </c:tx>
          <c:spPr>
            <a:solidFill>
              <a:srgbClr val="296D3B"/>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[Macro_2016P_charts.xlsm]DQ25B_1!$B$2:$C$5</c:f>
              <c:multiLvlStrCache>
                <c:ptCount val="4"/>
                <c:lvl>
                  <c:pt idx="0">
                    <c:v>At off-campus, school-sponsored events</c:v>
                  </c:pt>
                  <c:pt idx="1">
                    <c:v>On school buses or other vehicles used to transport students</c:v>
                  </c:pt>
                  <c:pt idx="2">
                    <c:v>Outside on school grounds, including parking lots and playing fields</c:v>
                  </c:pt>
                  <c:pt idx="3">
                    <c:v>In school buildings</c:v>
                  </c:pt>
                </c:lvl>
                <c:lvl>
                  <c:pt idx="0">
                    <c:v>d.</c:v>
                  </c:pt>
                  <c:pt idx="1">
                    <c:v>c.</c:v>
                  </c:pt>
                  <c:pt idx="2">
                    <c:v>b.</c:v>
                  </c:pt>
                  <c:pt idx="3">
                    <c:v>a.</c:v>
                  </c:pt>
                </c:lvl>
              </c:multiLvlStrCache>
            </c:multiLvlStrRef>
          </c:cat>
          <c:val>
            <c:numRef>
              <c:f>[Macro_2016P_charts.xlsm]DQ25B_1!$E$2:$E$5</c:f>
              <c:numCache>
                <c:formatCode>General</c:formatCode>
                <c:ptCount val="4"/>
                <c:pt idx="0">
                  <c:v>82.5</c:v>
                </c:pt>
                <c:pt idx="1">
                  <c:v>100</c:v>
                </c:pt>
                <c:pt idx="2">
                  <c:v>100</c:v>
                </c:pt>
                <c:pt idx="3">
                  <c:v>100</c:v>
                </c:pt>
              </c:numCache>
            </c:numRef>
          </c:val>
        </c:ser>
        <c:ser>
          <c:idx val="2"/>
          <c:order val="2"/>
          <c:tx>
            <c:strRef>
              <c:f>[Macro_2016P_charts.xlsm]DQ25B_1!$F$1</c:f>
              <c:strCache>
                <c:ptCount val="1"/>
                <c:pt idx="0">
                  <c:v>Middle Schools</c:v>
                </c:pt>
              </c:strCache>
            </c:strRef>
          </c:tx>
          <c:spPr>
            <a:solidFill>
              <a:srgbClr val="005654"/>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[Macro_2016P_charts.xlsm]DQ25B_1!$B$2:$C$5</c:f>
              <c:multiLvlStrCache>
                <c:ptCount val="4"/>
                <c:lvl>
                  <c:pt idx="0">
                    <c:v>At off-campus, school-sponsored events</c:v>
                  </c:pt>
                  <c:pt idx="1">
                    <c:v>On school buses or other vehicles used to transport students</c:v>
                  </c:pt>
                  <c:pt idx="2">
                    <c:v>Outside on school grounds, including parking lots and playing fields</c:v>
                  </c:pt>
                  <c:pt idx="3">
                    <c:v>In school buildings</c:v>
                  </c:pt>
                </c:lvl>
                <c:lvl>
                  <c:pt idx="0">
                    <c:v>d.</c:v>
                  </c:pt>
                  <c:pt idx="1">
                    <c:v>c.</c:v>
                  </c:pt>
                  <c:pt idx="2">
                    <c:v>b.</c:v>
                  </c:pt>
                  <c:pt idx="3">
                    <c:v>a.</c:v>
                  </c:pt>
                </c:lvl>
              </c:multiLvlStrCache>
            </c:multiLvlStrRef>
          </c:cat>
          <c:val>
            <c:numRef>
              <c:f>[Macro_2016P_charts.xlsm]DQ25B_1!$F$2:$F$5</c:f>
              <c:numCache>
                <c:formatCode>General</c:formatCode>
                <c:ptCount val="4"/>
                <c:pt idx="0">
                  <c:v>90.3</c:v>
                </c:pt>
                <c:pt idx="1">
                  <c:v>96.1</c:v>
                </c:pt>
                <c:pt idx="2">
                  <c:v>95.2</c:v>
                </c:pt>
                <c:pt idx="3">
                  <c:v>96.1</c:v>
                </c:pt>
              </c:numCache>
            </c:numRef>
          </c:val>
        </c:ser>
        <c:ser>
          <c:idx val="3"/>
          <c:order val="3"/>
          <c:tx>
            <c:strRef>
              <c:f>[Macro_2016P_charts.xlsm]DQ25B_1!$G$1</c:f>
              <c:strCache>
                <c:ptCount val="1"/>
                <c:pt idx="0">
                  <c:v>High Schools</c:v>
                </c:pt>
              </c:strCache>
            </c:strRef>
          </c:tx>
          <c:spPr>
            <a:solidFill>
              <a:srgbClr val="00E315"/>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[Macro_2016P_charts.xlsm]DQ25B_1!$B$2:$C$5</c:f>
              <c:multiLvlStrCache>
                <c:ptCount val="4"/>
                <c:lvl>
                  <c:pt idx="0">
                    <c:v>At off-campus, school-sponsored events</c:v>
                  </c:pt>
                  <c:pt idx="1">
                    <c:v>On school buses or other vehicles used to transport students</c:v>
                  </c:pt>
                  <c:pt idx="2">
                    <c:v>Outside on school grounds, including parking lots and playing fields</c:v>
                  </c:pt>
                  <c:pt idx="3">
                    <c:v>In school buildings</c:v>
                  </c:pt>
                </c:lvl>
                <c:lvl>
                  <c:pt idx="0">
                    <c:v>d.</c:v>
                  </c:pt>
                  <c:pt idx="1">
                    <c:v>c.</c:v>
                  </c:pt>
                  <c:pt idx="2">
                    <c:v>b.</c:v>
                  </c:pt>
                  <c:pt idx="3">
                    <c:v>a.</c:v>
                  </c:pt>
                </c:lvl>
              </c:multiLvlStrCache>
            </c:multiLvlStrRef>
          </c:cat>
          <c:val>
            <c:numRef>
              <c:f>[Macro_2016P_charts.xlsm]DQ25B_1!$G$2:$G$5</c:f>
              <c:numCache>
                <c:formatCode>General</c:formatCode>
                <c:ptCount val="4"/>
                <c:pt idx="0">
                  <c:v>87.8</c:v>
                </c:pt>
                <c:pt idx="1">
                  <c:v>95.5</c:v>
                </c:pt>
                <c:pt idx="2">
                  <c:v>95.5</c:v>
                </c:pt>
                <c:pt idx="3">
                  <c:v>95.5</c:v>
                </c:pt>
              </c:numCache>
            </c:numRef>
          </c:val>
        </c:ser>
        <c:dLbls>
          <c:showLegendKey val="0"/>
          <c:showVal val="1"/>
          <c:showCatName val="0"/>
          <c:showSerName val="0"/>
          <c:showPercent val="0"/>
          <c:showBubbleSize val="0"/>
        </c:dLbls>
        <c:gapWidth val="300"/>
        <c:overlap val="-4"/>
        <c:axId val="391181256"/>
        <c:axId val="391181648"/>
      </c:barChart>
      <c:catAx>
        <c:axId val="391181256"/>
        <c:scaling>
          <c:orientation val="minMax"/>
        </c:scaling>
        <c:delete val="0"/>
        <c:axPos val="l"/>
        <c:numFmt formatCode="General" sourceLinked="0"/>
        <c:majorTickMark val="none"/>
        <c:minorTickMark val="none"/>
        <c:tickLblPos val="none"/>
        <c:spPr>
          <a:ln w="12700">
            <a:solidFill>
              <a:srgbClr val="000000"/>
            </a:solidFill>
            <a:prstDash val="solid"/>
          </a:ln>
        </c:spPr>
        <c:crossAx val="391181648"/>
        <c:crosses val="autoZero"/>
        <c:auto val="1"/>
        <c:lblAlgn val="ctr"/>
        <c:lblOffset val="100"/>
        <c:tickLblSkip val="1"/>
        <c:noMultiLvlLbl val="1"/>
      </c:catAx>
      <c:valAx>
        <c:axId val="391181648"/>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391181256"/>
        <c:crosses val="autoZero"/>
        <c:crossBetween val="between"/>
      </c:valAx>
    </c:plotArea>
    <c:legend>
      <c:legendPos val="b"/>
      <c:layout>
        <c:manualLayout>
          <c:xMode val="edge"/>
          <c:yMode val="edge"/>
          <c:x val="2.7801070151098183E-2"/>
          <c:y val="0.86431233842627675"/>
          <c:w val="0.92914102873407078"/>
          <c:h val="4.6338423738471711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3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849570056968577"/>
          <c:y val="0.14908884159334376"/>
          <c:w val="0.65844639831548324"/>
          <c:h val="0.70514992645500429"/>
        </c:manualLayout>
      </c:layout>
      <c:barChart>
        <c:barDir val="bar"/>
        <c:grouping val="clustered"/>
        <c:varyColors val="0"/>
        <c:ser>
          <c:idx val="0"/>
          <c:order val="0"/>
          <c:tx>
            <c:strRef>
              <c:f>[Macro_2016P_charts.xlsm]DQ25C_1!$D$1</c:f>
              <c:strCache>
                <c:ptCount val="1"/>
                <c:pt idx="0">
                  <c:v>All Schools</c:v>
                </c:pt>
              </c:strCache>
            </c:strRef>
          </c:tx>
          <c:spPr>
            <a:solidFill>
              <a:srgbClr val="C25D0A"/>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[Macro_2016P_charts.xlsm]DQ25C_1!$B$2:$C$5</c:f>
              <c:multiLvlStrCache>
                <c:ptCount val="4"/>
                <c:lvl>
                  <c:pt idx="0">
                    <c:v>At off-campus, school-sponsored events</c:v>
                  </c:pt>
                  <c:pt idx="1">
                    <c:v>On school buses or other vehicles used to transport students</c:v>
                  </c:pt>
                  <c:pt idx="2">
                    <c:v>Outside on school grounds, including parking lots and playing fields</c:v>
                  </c:pt>
                  <c:pt idx="3">
                    <c:v>In school buildings</c:v>
                  </c:pt>
                </c:lvl>
                <c:lvl>
                  <c:pt idx="0">
                    <c:v>d.</c:v>
                  </c:pt>
                  <c:pt idx="1">
                    <c:v>c.</c:v>
                  </c:pt>
                  <c:pt idx="2">
                    <c:v>b.</c:v>
                  </c:pt>
                  <c:pt idx="3">
                    <c:v>a.</c:v>
                  </c:pt>
                </c:lvl>
              </c:multiLvlStrCache>
            </c:multiLvlStrRef>
          </c:cat>
          <c:val>
            <c:numRef>
              <c:f>[Macro_2016P_charts.xlsm]DQ25C_1!$D$2:$D$5</c:f>
              <c:numCache>
                <c:formatCode>General</c:formatCode>
                <c:ptCount val="4"/>
                <c:pt idx="0">
                  <c:v>74.5</c:v>
                </c:pt>
                <c:pt idx="1">
                  <c:v>96.7</c:v>
                </c:pt>
                <c:pt idx="2">
                  <c:v>96.7</c:v>
                </c:pt>
                <c:pt idx="3">
                  <c:v>96.7</c:v>
                </c:pt>
              </c:numCache>
            </c:numRef>
          </c:val>
        </c:ser>
        <c:ser>
          <c:idx val="1"/>
          <c:order val="1"/>
          <c:tx>
            <c:strRef>
              <c:f>[Macro_2016P_charts.xlsm]DQ25C_1!$E$1</c:f>
              <c:strCache>
                <c:ptCount val="1"/>
                <c:pt idx="0">
                  <c:v>Junior/Senior High Schools</c:v>
                </c:pt>
              </c:strCache>
            </c:strRef>
          </c:tx>
          <c:spPr>
            <a:solidFill>
              <a:srgbClr val="296D3B"/>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[Macro_2016P_charts.xlsm]DQ25C_1!$B$2:$C$5</c:f>
              <c:multiLvlStrCache>
                <c:ptCount val="4"/>
                <c:lvl>
                  <c:pt idx="0">
                    <c:v>At off-campus, school-sponsored events</c:v>
                  </c:pt>
                  <c:pt idx="1">
                    <c:v>On school buses or other vehicles used to transport students</c:v>
                  </c:pt>
                  <c:pt idx="2">
                    <c:v>Outside on school grounds, including parking lots and playing fields</c:v>
                  </c:pt>
                  <c:pt idx="3">
                    <c:v>In school buildings</c:v>
                  </c:pt>
                </c:lvl>
                <c:lvl>
                  <c:pt idx="0">
                    <c:v>d.</c:v>
                  </c:pt>
                  <c:pt idx="1">
                    <c:v>c.</c:v>
                  </c:pt>
                  <c:pt idx="2">
                    <c:v>b.</c:v>
                  </c:pt>
                  <c:pt idx="3">
                    <c:v>a.</c:v>
                  </c:pt>
                </c:lvl>
              </c:multiLvlStrCache>
            </c:multiLvlStrRef>
          </c:cat>
          <c:val>
            <c:numRef>
              <c:f>[Macro_2016P_charts.xlsm]DQ25C_1!$E$2:$E$5</c:f>
              <c:numCache>
                <c:formatCode>General</c:formatCode>
                <c:ptCount val="4"/>
                <c:pt idx="0">
                  <c:v>70.8</c:v>
                </c:pt>
                <c:pt idx="1">
                  <c:v>100</c:v>
                </c:pt>
                <c:pt idx="2">
                  <c:v>100</c:v>
                </c:pt>
                <c:pt idx="3">
                  <c:v>100</c:v>
                </c:pt>
              </c:numCache>
            </c:numRef>
          </c:val>
        </c:ser>
        <c:ser>
          <c:idx val="2"/>
          <c:order val="2"/>
          <c:tx>
            <c:strRef>
              <c:f>[Macro_2016P_charts.xlsm]DQ25C_1!$F$1</c:f>
              <c:strCache>
                <c:ptCount val="1"/>
                <c:pt idx="0">
                  <c:v>Middle Schools</c:v>
                </c:pt>
              </c:strCache>
            </c:strRef>
          </c:tx>
          <c:spPr>
            <a:solidFill>
              <a:srgbClr val="005654"/>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[Macro_2016P_charts.xlsm]DQ25C_1!$B$2:$C$5</c:f>
              <c:multiLvlStrCache>
                <c:ptCount val="4"/>
                <c:lvl>
                  <c:pt idx="0">
                    <c:v>At off-campus, school-sponsored events</c:v>
                  </c:pt>
                  <c:pt idx="1">
                    <c:v>On school buses or other vehicles used to transport students</c:v>
                  </c:pt>
                  <c:pt idx="2">
                    <c:v>Outside on school grounds, including parking lots and playing fields</c:v>
                  </c:pt>
                  <c:pt idx="3">
                    <c:v>In school buildings</c:v>
                  </c:pt>
                </c:lvl>
                <c:lvl>
                  <c:pt idx="0">
                    <c:v>d.</c:v>
                  </c:pt>
                  <c:pt idx="1">
                    <c:v>c.</c:v>
                  </c:pt>
                  <c:pt idx="2">
                    <c:v>b.</c:v>
                  </c:pt>
                  <c:pt idx="3">
                    <c:v>a.</c:v>
                  </c:pt>
                </c:lvl>
              </c:multiLvlStrCache>
            </c:multiLvlStrRef>
          </c:cat>
          <c:val>
            <c:numRef>
              <c:f>[Macro_2016P_charts.xlsm]DQ25C_1!$F$2:$F$5</c:f>
              <c:numCache>
                <c:formatCode>General</c:formatCode>
                <c:ptCount val="4"/>
                <c:pt idx="0">
                  <c:v>77.7</c:v>
                </c:pt>
                <c:pt idx="1">
                  <c:v>96.1</c:v>
                </c:pt>
                <c:pt idx="2">
                  <c:v>96.1</c:v>
                </c:pt>
                <c:pt idx="3">
                  <c:v>96.1</c:v>
                </c:pt>
              </c:numCache>
            </c:numRef>
          </c:val>
        </c:ser>
        <c:ser>
          <c:idx val="3"/>
          <c:order val="3"/>
          <c:tx>
            <c:strRef>
              <c:f>[Macro_2016P_charts.xlsm]DQ25C_1!$G$1</c:f>
              <c:strCache>
                <c:ptCount val="1"/>
                <c:pt idx="0">
                  <c:v>High Schools</c:v>
                </c:pt>
              </c:strCache>
            </c:strRef>
          </c:tx>
          <c:spPr>
            <a:solidFill>
              <a:srgbClr val="00E315"/>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[Macro_2016P_charts.xlsm]DQ25C_1!$B$2:$C$5</c:f>
              <c:multiLvlStrCache>
                <c:ptCount val="4"/>
                <c:lvl>
                  <c:pt idx="0">
                    <c:v>At off-campus, school-sponsored events</c:v>
                  </c:pt>
                  <c:pt idx="1">
                    <c:v>On school buses or other vehicles used to transport students</c:v>
                  </c:pt>
                  <c:pt idx="2">
                    <c:v>Outside on school grounds, including parking lots and playing fields</c:v>
                  </c:pt>
                  <c:pt idx="3">
                    <c:v>In school buildings</c:v>
                  </c:pt>
                </c:lvl>
                <c:lvl>
                  <c:pt idx="0">
                    <c:v>d.</c:v>
                  </c:pt>
                  <c:pt idx="1">
                    <c:v>c.</c:v>
                  </c:pt>
                  <c:pt idx="2">
                    <c:v>b.</c:v>
                  </c:pt>
                  <c:pt idx="3">
                    <c:v>a.</c:v>
                  </c:pt>
                </c:lvl>
              </c:multiLvlStrCache>
            </c:multiLvlStrRef>
          </c:cat>
          <c:val>
            <c:numRef>
              <c:f>[Macro_2016P_charts.xlsm]DQ25C_1!$G$2:$G$5</c:f>
              <c:numCache>
                <c:formatCode>General</c:formatCode>
                <c:ptCount val="4"/>
                <c:pt idx="0">
                  <c:v>71.400000000000006</c:v>
                </c:pt>
                <c:pt idx="1">
                  <c:v>96.3</c:v>
                </c:pt>
                <c:pt idx="2">
                  <c:v>96.4</c:v>
                </c:pt>
                <c:pt idx="3">
                  <c:v>96.4</c:v>
                </c:pt>
              </c:numCache>
            </c:numRef>
          </c:val>
        </c:ser>
        <c:dLbls>
          <c:showLegendKey val="0"/>
          <c:showVal val="1"/>
          <c:showCatName val="0"/>
          <c:showSerName val="0"/>
          <c:showPercent val="0"/>
          <c:showBubbleSize val="0"/>
        </c:dLbls>
        <c:gapWidth val="300"/>
        <c:overlap val="-4"/>
        <c:axId val="391182824"/>
        <c:axId val="391183216"/>
      </c:barChart>
      <c:catAx>
        <c:axId val="391182824"/>
        <c:scaling>
          <c:orientation val="minMax"/>
        </c:scaling>
        <c:delete val="0"/>
        <c:axPos val="l"/>
        <c:numFmt formatCode="General" sourceLinked="0"/>
        <c:majorTickMark val="none"/>
        <c:minorTickMark val="none"/>
        <c:tickLblPos val="none"/>
        <c:spPr>
          <a:ln w="12700">
            <a:solidFill>
              <a:srgbClr val="000000"/>
            </a:solidFill>
            <a:prstDash val="solid"/>
          </a:ln>
        </c:spPr>
        <c:crossAx val="391183216"/>
        <c:crosses val="autoZero"/>
        <c:auto val="1"/>
        <c:lblAlgn val="ctr"/>
        <c:lblOffset val="100"/>
        <c:tickLblSkip val="1"/>
        <c:noMultiLvlLbl val="1"/>
      </c:catAx>
      <c:valAx>
        <c:axId val="391183216"/>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391182824"/>
        <c:crosses val="autoZero"/>
        <c:crossBetween val="between"/>
      </c:valAx>
    </c:plotArea>
    <c:legend>
      <c:legendPos val="b"/>
      <c:layout>
        <c:manualLayout>
          <c:xMode val="edge"/>
          <c:yMode val="edge"/>
          <c:x val="2.7801070151098183E-2"/>
          <c:y val="0.86431233842627675"/>
          <c:w val="0.92914102873407078"/>
          <c:h val="4.6338423738471711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3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849570056968577"/>
          <c:y val="0.14908884159334376"/>
          <c:w val="0.65844639831548324"/>
          <c:h val="0.70514992645500429"/>
        </c:manualLayout>
      </c:layout>
      <c:barChart>
        <c:barDir val="bar"/>
        <c:grouping val="clustered"/>
        <c:varyColors val="0"/>
        <c:ser>
          <c:idx val="0"/>
          <c:order val="0"/>
          <c:tx>
            <c:v>All Schools</c:v>
          </c:tx>
          <c:spPr>
            <a:solidFill>
              <a:srgbClr val="C25D0A"/>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val>
            <c:numRef>
              <c:f>[Macro_2016P_charts.xlsm]DQ25N_1!$D$2</c:f>
              <c:numCache>
                <c:formatCode>General</c:formatCode>
                <c:ptCount val="1"/>
                <c:pt idx="0">
                  <c:v>57.9</c:v>
                </c:pt>
              </c:numCache>
            </c:numRef>
          </c:val>
        </c:ser>
        <c:ser>
          <c:idx val="1"/>
          <c:order val="1"/>
          <c:tx>
            <c:v>Junior/Senior High Schools</c:v>
          </c:tx>
          <c:spPr>
            <a:solidFill>
              <a:srgbClr val="296D3B"/>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val>
            <c:numRef>
              <c:f>[Macro_2016P_charts.xlsm]DQ25N_1!$E$2</c:f>
              <c:numCache>
                <c:formatCode>General</c:formatCode>
                <c:ptCount val="1"/>
                <c:pt idx="0">
                  <c:v>58.2</c:v>
                </c:pt>
              </c:numCache>
            </c:numRef>
          </c:val>
        </c:ser>
        <c:ser>
          <c:idx val="2"/>
          <c:order val="2"/>
          <c:tx>
            <c:v>Middle Schools</c:v>
          </c:tx>
          <c:spPr>
            <a:solidFill>
              <a:srgbClr val="005654"/>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val>
            <c:numRef>
              <c:f>[Macro_2016P_charts.xlsm]DQ25N_1!$F$2</c:f>
              <c:numCache>
                <c:formatCode>General</c:formatCode>
                <c:ptCount val="1"/>
                <c:pt idx="0">
                  <c:v>58.3</c:v>
                </c:pt>
              </c:numCache>
            </c:numRef>
          </c:val>
        </c:ser>
        <c:ser>
          <c:idx val="3"/>
          <c:order val="3"/>
          <c:tx>
            <c:v>High Schools</c:v>
          </c:tx>
          <c:spPr>
            <a:solidFill>
              <a:srgbClr val="00E315"/>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val>
            <c:numRef>
              <c:f>[Macro_2016P_charts.xlsm]DQ25N_1!$G$2</c:f>
              <c:numCache>
                <c:formatCode>General</c:formatCode>
                <c:ptCount val="1"/>
                <c:pt idx="0">
                  <c:v>57.3</c:v>
                </c:pt>
              </c:numCache>
            </c:numRef>
          </c:val>
        </c:ser>
        <c:dLbls>
          <c:showLegendKey val="0"/>
          <c:showVal val="1"/>
          <c:showCatName val="0"/>
          <c:showSerName val="0"/>
          <c:showPercent val="0"/>
          <c:showBubbleSize val="0"/>
        </c:dLbls>
        <c:gapWidth val="300"/>
        <c:overlap val="-4"/>
        <c:axId val="391339848"/>
        <c:axId val="391340240"/>
      </c:barChart>
      <c:catAx>
        <c:axId val="391339848"/>
        <c:scaling>
          <c:orientation val="minMax"/>
        </c:scaling>
        <c:delete val="0"/>
        <c:axPos val="l"/>
        <c:majorTickMark val="none"/>
        <c:minorTickMark val="none"/>
        <c:tickLblPos val="none"/>
        <c:spPr>
          <a:ln w="12700">
            <a:solidFill>
              <a:srgbClr val="000000"/>
            </a:solidFill>
            <a:prstDash val="solid"/>
          </a:ln>
        </c:spPr>
        <c:crossAx val="391340240"/>
        <c:crosses val="autoZero"/>
        <c:auto val="1"/>
        <c:lblAlgn val="ctr"/>
        <c:lblOffset val="100"/>
        <c:tickLblSkip val="1"/>
        <c:noMultiLvlLbl val="1"/>
      </c:catAx>
      <c:valAx>
        <c:axId val="391340240"/>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391339848"/>
        <c:crosses val="autoZero"/>
        <c:crossBetween val="between"/>
      </c:valAx>
    </c:plotArea>
    <c:legend>
      <c:legendPos val="b"/>
      <c:layout>
        <c:manualLayout>
          <c:xMode val="edge"/>
          <c:yMode val="edge"/>
          <c:x val="2.7801070151098183E-2"/>
          <c:y val="0.86431233842627675"/>
          <c:w val="0.92914102873407078"/>
          <c:h val="4.6338423738471711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39.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849570056968577"/>
          <c:y val="0.14908884159334376"/>
          <c:w val="0.65844639831548324"/>
          <c:h val="0.70514992645500429"/>
        </c:manualLayout>
      </c:layout>
      <c:barChart>
        <c:barDir val="bar"/>
        <c:grouping val="clustered"/>
        <c:varyColors val="0"/>
        <c:ser>
          <c:idx val="0"/>
          <c:order val="0"/>
          <c:tx>
            <c:v>All Schools</c:v>
          </c:tx>
          <c:spPr>
            <a:solidFill>
              <a:srgbClr val="C25D0A"/>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val>
            <c:numRef>
              <c:f>[Macro_2016P_charts.xlsm]DQ26_1!$D$2</c:f>
              <c:numCache>
                <c:formatCode>General</c:formatCode>
                <c:ptCount val="1"/>
                <c:pt idx="0">
                  <c:v>86.8</c:v>
                </c:pt>
              </c:numCache>
            </c:numRef>
          </c:val>
        </c:ser>
        <c:ser>
          <c:idx val="1"/>
          <c:order val="1"/>
          <c:tx>
            <c:v>Junior/Senior High Schools</c:v>
          </c:tx>
          <c:spPr>
            <a:solidFill>
              <a:srgbClr val="296D3B"/>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val>
            <c:numRef>
              <c:f>[Macro_2016P_charts.xlsm]DQ26_1!$E$2</c:f>
              <c:numCache>
                <c:formatCode>General</c:formatCode>
                <c:ptCount val="1"/>
                <c:pt idx="0">
                  <c:v>89.4</c:v>
                </c:pt>
              </c:numCache>
            </c:numRef>
          </c:val>
        </c:ser>
        <c:ser>
          <c:idx val="2"/>
          <c:order val="2"/>
          <c:tx>
            <c:v>Middle Schools</c:v>
          </c:tx>
          <c:spPr>
            <a:solidFill>
              <a:srgbClr val="005654"/>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val>
            <c:numRef>
              <c:f>[Macro_2016P_charts.xlsm]DQ26_1!$F$2</c:f>
              <c:numCache>
                <c:formatCode>General</c:formatCode>
                <c:ptCount val="1"/>
                <c:pt idx="0">
                  <c:v>83.6</c:v>
                </c:pt>
              </c:numCache>
            </c:numRef>
          </c:val>
        </c:ser>
        <c:ser>
          <c:idx val="3"/>
          <c:order val="3"/>
          <c:tx>
            <c:v>High Schools</c:v>
          </c:tx>
          <c:spPr>
            <a:solidFill>
              <a:srgbClr val="00E315"/>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val>
            <c:numRef>
              <c:f>[Macro_2016P_charts.xlsm]DQ26_1!$G$2</c:f>
              <c:numCache>
                <c:formatCode>General</c:formatCode>
                <c:ptCount val="1"/>
                <c:pt idx="0">
                  <c:v>90</c:v>
                </c:pt>
              </c:numCache>
            </c:numRef>
          </c:val>
        </c:ser>
        <c:dLbls>
          <c:showLegendKey val="0"/>
          <c:showVal val="1"/>
          <c:showCatName val="0"/>
          <c:showSerName val="0"/>
          <c:showPercent val="0"/>
          <c:showBubbleSize val="0"/>
        </c:dLbls>
        <c:gapWidth val="300"/>
        <c:overlap val="-4"/>
        <c:axId val="391341024"/>
        <c:axId val="391341416"/>
      </c:barChart>
      <c:catAx>
        <c:axId val="391341024"/>
        <c:scaling>
          <c:orientation val="minMax"/>
        </c:scaling>
        <c:delete val="0"/>
        <c:axPos val="l"/>
        <c:majorTickMark val="none"/>
        <c:minorTickMark val="none"/>
        <c:tickLblPos val="none"/>
        <c:spPr>
          <a:ln w="12700">
            <a:solidFill>
              <a:srgbClr val="000000"/>
            </a:solidFill>
            <a:prstDash val="solid"/>
          </a:ln>
        </c:spPr>
        <c:crossAx val="391341416"/>
        <c:crosses val="autoZero"/>
        <c:auto val="1"/>
        <c:lblAlgn val="ctr"/>
        <c:lblOffset val="100"/>
        <c:tickLblSkip val="1"/>
        <c:noMultiLvlLbl val="1"/>
      </c:catAx>
      <c:valAx>
        <c:axId val="391341416"/>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391341024"/>
        <c:crosses val="autoZero"/>
        <c:crossBetween val="between"/>
      </c:valAx>
    </c:plotArea>
    <c:legend>
      <c:legendPos val="b"/>
      <c:layout>
        <c:manualLayout>
          <c:xMode val="edge"/>
          <c:yMode val="edge"/>
          <c:x val="2.7801070151098183E-2"/>
          <c:y val="0.86431233842627675"/>
          <c:w val="0.92914102873407078"/>
          <c:h val="4.6338423738471711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849570056968577"/>
          <c:y val="0.14908884159334376"/>
          <c:w val="0.65844639831548324"/>
          <c:h val="0.70514992645500429"/>
        </c:manualLayout>
      </c:layout>
      <c:barChart>
        <c:barDir val="bar"/>
        <c:grouping val="clustered"/>
        <c:varyColors val="0"/>
        <c:ser>
          <c:idx val="0"/>
          <c:order val="0"/>
          <c:tx>
            <c:strRef>
              <c:f>DQ02_2!$D$1</c:f>
              <c:strCache>
                <c:ptCount val="1"/>
                <c:pt idx="0">
                  <c:v>All Schools</c:v>
                </c:pt>
              </c:strCache>
            </c:strRef>
          </c:tx>
          <c:spPr>
            <a:solidFill>
              <a:srgbClr val="C25D0A"/>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DQ02_2!$B$2:$C$6</c:f>
              <c:multiLvlStrCache>
                <c:ptCount val="5"/>
                <c:lvl>
                  <c:pt idx="0">
                    <c:v>Family engagement</c:v>
                  </c:pt>
                  <c:pt idx="1">
                    <c:v>Social and emotional climate</c:v>
                  </c:pt>
                  <c:pt idx="2">
                    <c:v>Physical environment</c:v>
                  </c:pt>
                  <c:pt idx="3">
                    <c:v>Counseling, psychological, and social services</c:v>
                  </c:pt>
                  <c:pt idx="4">
                    <c:v>Health services</c:v>
                  </c:pt>
                </c:lvl>
                <c:lvl>
                  <c:pt idx="0">
                    <c:v>j.</c:v>
                  </c:pt>
                  <c:pt idx="1">
                    <c:v>i.</c:v>
                  </c:pt>
                  <c:pt idx="2">
                    <c:v>h.</c:v>
                  </c:pt>
                  <c:pt idx="3">
                    <c:v>g.</c:v>
                  </c:pt>
                  <c:pt idx="4">
                    <c:v>f.</c:v>
                  </c:pt>
                </c:lvl>
              </c:multiLvlStrCache>
            </c:multiLvlStrRef>
          </c:cat>
          <c:val>
            <c:numRef>
              <c:f>DQ02_2!$D$2:$D$6</c:f>
              <c:numCache>
                <c:formatCode>General</c:formatCode>
                <c:ptCount val="5"/>
                <c:pt idx="0">
                  <c:v>69.400000000000006</c:v>
                </c:pt>
                <c:pt idx="1">
                  <c:v>65.099999999999994</c:v>
                </c:pt>
                <c:pt idx="2">
                  <c:v>45.6</c:v>
                </c:pt>
                <c:pt idx="3">
                  <c:v>49.9</c:v>
                </c:pt>
                <c:pt idx="4">
                  <c:v>24.2</c:v>
                </c:pt>
              </c:numCache>
            </c:numRef>
          </c:val>
        </c:ser>
        <c:ser>
          <c:idx val="1"/>
          <c:order val="1"/>
          <c:tx>
            <c:strRef>
              <c:f>DQ02_2!$E$1</c:f>
              <c:strCache>
                <c:ptCount val="1"/>
                <c:pt idx="0">
                  <c:v>Junior/Senior High Schools</c:v>
                </c:pt>
              </c:strCache>
            </c:strRef>
          </c:tx>
          <c:spPr>
            <a:solidFill>
              <a:srgbClr val="296D3B"/>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DQ02_2!$B$2:$C$6</c:f>
              <c:multiLvlStrCache>
                <c:ptCount val="5"/>
                <c:lvl>
                  <c:pt idx="0">
                    <c:v>Family engagement</c:v>
                  </c:pt>
                  <c:pt idx="1">
                    <c:v>Social and emotional climate</c:v>
                  </c:pt>
                  <c:pt idx="2">
                    <c:v>Physical environment</c:v>
                  </c:pt>
                  <c:pt idx="3">
                    <c:v>Counseling, psychological, and social services</c:v>
                  </c:pt>
                  <c:pt idx="4">
                    <c:v>Health services</c:v>
                  </c:pt>
                </c:lvl>
                <c:lvl>
                  <c:pt idx="0">
                    <c:v>j.</c:v>
                  </c:pt>
                  <c:pt idx="1">
                    <c:v>i.</c:v>
                  </c:pt>
                  <c:pt idx="2">
                    <c:v>h.</c:v>
                  </c:pt>
                  <c:pt idx="3">
                    <c:v>g.</c:v>
                  </c:pt>
                  <c:pt idx="4">
                    <c:v>f.</c:v>
                  </c:pt>
                </c:lvl>
              </c:multiLvlStrCache>
            </c:multiLvlStrRef>
          </c:cat>
          <c:val>
            <c:numRef>
              <c:f>DQ02_2!$E$2:$E$6</c:f>
              <c:numCache>
                <c:formatCode>General</c:formatCode>
                <c:ptCount val="5"/>
                <c:pt idx="0">
                  <c:v>71.7</c:v>
                </c:pt>
                <c:pt idx="1">
                  <c:v>63.6</c:v>
                </c:pt>
                <c:pt idx="2">
                  <c:v>53.7</c:v>
                </c:pt>
                <c:pt idx="3">
                  <c:v>51.8</c:v>
                </c:pt>
                <c:pt idx="4">
                  <c:v>19.5</c:v>
                </c:pt>
              </c:numCache>
            </c:numRef>
          </c:val>
        </c:ser>
        <c:ser>
          <c:idx val="2"/>
          <c:order val="2"/>
          <c:tx>
            <c:strRef>
              <c:f>DQ02_2!$F$1</c:f>
              <c:strCache>
                <c:ptCount val="1"/>
                <c:pt idx="0">
                  <c:v>Middle Schools</c:v>
                </c:pt>
              </c:strCache>
            </c:strRef>
          </c:tx>
          <c:spPr>
            <a:solidFill>
              <a:srgbClr val="005654"/>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DQ02_2!$B$2:$C$6</c:f>
              <c:multiLvlStrCache>
                <c:ptCount val="5"/>
                <c:lvl>
                  <c:pt idx="0">
                    <c:v>Family engagement</c:v>
                  </c:pt>
                  <c:pt idx="1">
                    <c:v>Social and emotional climate</c:v>
                  </c:pt>
                  <c:pt idx="2">
                    <c:v>Physical environment</c:v>
                  </c:pt>
                  <c:pt idx="3">
                    <c:v>Counseling, psychological, and social services</c:v>
                  </c:pt>
                  <c:pt idx="4">
                    <c:v>Health services</c:v>
                  </c:pt>
                </c:lvl>
                <c:lvl>
                  <c:pt idx="0">
                    <c:v>j.</c:v>
                  </c:pt>
                  <c:pt idx="1">
                    <c:v>i.</c:v>
                  </c:pt>
                  <c:pt idx="2">
                    <c:v>h.</c:v>
                  </c:pt>
                  <c:pt idx="3">
                    <c:v>g.</c:v>
                  </c:pt>
                  <c:pt idx="4">
                    <c:v>f.</c:v>
                  </c:pt>
                </c:lvl>
              </c:multiLvlStrCache>
            </c:multiLvlStrRef>
          </c:cat>
          <c:val>
            <c:numRef>
              <c:f>DQ02_2!$F$2:$F$6</c:f>
              <c:numCache>
                <c:formatCode>General</c:formatCode>
                <c:ptCount val="5"/>
                <c:pt idx="0">
                  <c:v>69.2</c:v>
                </c:pt>
                <c:pt idx="1">
                  <c:v>67.3</c:v>
                </c:pt>
                <c:pt idx="2">
                  <c:v>38.1</c:v>
                </c:pt>
                <c:pt idx="3">
                  <c:v>48.3</c:v>
                </c:pt>
                <c:pt idx="4">
                  <c:v>21.4</c:v>
                </c:pt>
              </c:numCache>
            </c:numRef>
          </c:val>
        </c:ser>
        <c:ser>
          <c:idx val="3"/>
          <c:order val="3"/>
          <c:tx>
            <c:strRef>
              <c:f>DQ02_2!$G$1</c:f>
              <c:strCache>
                <c:ptCount val="1"/>
                <c:pt idx="0">
                  <c:v>High Schools</c:v>
                </c:pt>
              </c:strCache>
            </c:strRef>
          </c:tx>
          <c:spPr>
            <a:solidFill>
              <a:srgbClr val="00E315"/>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DQ02_2!$B$2:$C$6</c:f>
              <c:multiLvlStrCache>
                <c:ptCount val="5"/>
                <c:lvl>
                  <c:pt idx="0">
                    <c:v>Family engagement</c:v>
                  </c:pt>
                  <c:pt idx="1">
                    <c:v>Social and emotional climate</c:v>
                  </c:pt>
                  <c:pt idx="2">
                    <c:v>Physical environment</c:v>
                  </c:pt>
                  <c:pt idx="3">
                    <c:v>Counseling, psychological, and social services</c:v>
                  </c:pt>
                  <c:pt idx="4">
                    <c:v>Health services</c:v>
                  </c:pt>
                </c:lvl>
                <c:lvl>
                  <c:pt idx="0">
                    <c:v>j.</c:v>
                  </c:pt>
                  <c:pt idx="1">
                    <c:v>i.</c:v>
                  </c:pt>
                  <c:pt idx="2">
                    <c:v>h.</c:v>
                  </c:pt>
                  <c:pt idx="3">
                    <c:v>g.</c:v>
                  </c:pt>
                  <c:pt idx="4">
                    <c:v>f.</c:v>
                  </c:pt>
                </c:lvl>
              </c:multiLvlStrCache>
            </c:multiLvlStrRef>
          </c:cat>
          <c:val>
            <c:numRef>
              <c:f>DQ02_2!$G$2:$G$6</c:f>
              <c:numCache>
                <c:formatCode>General</c:formatCode>
                <c:ptCount val="5"/>
                <c:pt idx="0">
                  <c:v>68.900000000000006</c:v>
                </c:pt>
                <c:pt idx="1">
                  <c:v>62.6</c:v>
                </c:pt>
                <c:pt idx="2">
                  <c:v>53.1</c:v>
                </c:pt>
                <c:pt idx="3">
                  <c:v>51.5</c:v>
                </c:pt>
                <c:pt idx="4">
                  <c:v>29.9</c:v>
                </c:pt>
              </c:numCache>
            </c:numRef>
          </c:val>
        </c:ser>
        <c:dLbls>
          <c:showLegendKey val="0"/>
          <c:showVal val="1"/>
          <c:showCatName val="0"/>
          <c:showSerName val="0"/>
          <c:showPercent val="0"/>
          <c:showBubbleSize val="0"/>
        </c:dLbls>
        <c:gapWidth val="300"/>
        <c:overlap val="-4"/>
        <c:axId val="390711464"/>
        <c:axId val="389027648"/>
      </c:barChart>
      <c:catAx>
        <c:axId val="390711464"/>
        <c:scaling>
          <c:orientation val="minMax"/>
        </c:scaling>
        <c:delete val="0"/>
        <c:axPos val="l"/>
        <c:numFmt formatCode="General" sourceLinked="0"/>
        <c:majorTickMark val="none"/>
        <c:minorTickMark val="none"/>
        <c:tickLblPos val="none"/>
        <c:spPr>
          <a:ln w="12700">
            <a:solidFill>
              <a:srgbClr val="000000"/>
            </a:solidFill>
            <a:prstDash val="solid"/>
          </a:ln>
        </c:spPr>
        <c:crossAx val="389027648"/>
        <c:crosses val="autoZero"/>
        <c:auto val="1"/>
        <c:lblAlgn val="ctr"/>
        <c:lblOffset val="100"/>
        <c:tickLblSkip val="1"/>
        <c:noMultiLvlLbl val="1"/>
      </c:catAx>
      <c:valAx>
        <c:axId val="389027648"/>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390711464"/>
        <c:crosses val="autoZero"/>
        <c:crossBetween val="between"/>
      </c:valAx>
    </c:plotArea>
    <c:legend>
      <c:legendPos val="b"/>
      <c:layout>
        <c:manualLayout>
          <c:xMode val="edge"/>
          <c:yMode val="edge"/>
          <c:x val="2.7801070151098183E-2"/>
          <c:y val="0.86431233842627675"/>
          <c:w val="0.92914102873407078"/>
          <c:h val="4.6338423738471711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40.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849570056968577"/>
          <c:y val="0.14908884159334376"/>
          <c:w val="0.65844639831548324"/>
          <c:h val="0.70514992645500429"/>
        </c:manualLayout>
      </c:layout>
      <c:barChart>
        <c:barDir val="bar"/>
        <c:grouping val="clustered"/>
        <c:varyColors val="0"/>
        <c:ser>
          <c:idx val="0"/>
          <c:order val="0"/>
          <c:tx>
            <c:strRef>
              <c:f>[Macro_2016P_charts.xlsm]DQ27_1!$D$1</c:f>
              <c:strCache>
                <c:ptCount val="1"/>
                <c:pt idx="0">
                  <c:v>All Schools</c:v>
                </c:pt>
              </c:strCache>
            </c:strRef>
          </c:tx>
          <c:spPr>
            <a:solidFill>
              <a:srgbClr val="C25D0A"/>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[Macro_2016P_charts.xlsm]DQ27_1!$B$2:$C$3</c:f>
              <c:multiLvlStrCache>
                <c:ptCount val="2"/>
                <c:lvl>
                  <c:pt idx="0">
                    <c:v>Students</c:v>
                  </c:pt>
                  <c:pt idx="1">
                    <c:v>Faculty and staff</c:v>
                  </c:pt>
                </c:lvl>
                <c:lvl>
                  <c:pt idx="0">
                    <c:v>b.</c:v>
                  </c:pt>
                  <c:pt idx="1">
                    <c:v>a.</c:v>
                  </c:pt>
                </c:lvl>
              </c:multiLvlStrCache>
            </c:multiLvlStrRef>
          </c:cat>
          <c:val>
            <c:numRef>
              <c:f>[Macro_2016P_charts.xlsm]DQ27_1!$D$2:$D$3</c:f>
              <c:numCache>
                <c:formatCode>General</c:formatCode>
                <c:ptCount val="2"/>
                <c:pt idx="0">
                  <c:v>25.6</c:v>
                </c:pt>
                <c:pt idx="1">
                  <c:v>27.3</c:v>
                </c:pt>
              </c:numCache>
            </c:numRef>
          </c:val>
        </c:ser>
        <c:ser>
          <c:idx val="1"/>
          <c:order val="1"/>
          <c:tx>
            <c:strRef>
              <c:f>[Macro_2016P_charts.xlsm]DQ27_1!$E$1</c:f>
              <c:strCache>
                <c:ptCount val="1"/>
                <c:pt idx="0">
                  <c:v>Junior/Senior High Schools</c:v>
                </c:pt>
              </c:strCache>
            </c:strRef>
          </c:tx>
          <c:spPr>
            <a:solidFill>
              <a:srgbClr val="296D3B"/>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[Macro_2016P_charts.xlsm]DQ27_1!$B$2:$C$3</c:f>
              <c:multiLvlStrCache>
                <c:ptCount val="2"/>
                <c:lvl>
                  <c:pt idx="0">
                    <c:v>Students</c:v>
                  </c:pt>
                  <c:pt idx="1">
                    <c:v>Faculty and staff</c:v>
                  </c:pt>
                </c:lvl>
                <c:lvl>
                  <c:pt idx="0">
                    <c:v>b.</c:v>
                  </c:pt>
                  <c:pt idx="1">
                    <c:v>a.</c:v>
                  </c:pt>
                </c:lvl>
              </c:multiLvlStrCache>
            </c:multiLvlStrRef>
          </c:cat>
          <c:val>
            <c:numRef>
              <c:f>[Macro_2016P_charts.xlsm]DQ27_1!$E$2:$E$3</c:f>
              <c:numCache>
                <c:formatCode>General</c:formatCode>
                <c:ptCount val="2"/>
                <c:pt idx="0">
                  <c:v>29.5</c:v>
                </c:pt>
                <c:pt idx="1">
                  <c:v>20.6</c:v>
                </c:pt>
              </c:numCache>
            </c:numRef>
          </c:val>
        </c:ser>
        <c:ser>
          <c:idx val="2"/>
          <c:order val="2"/>
          <c:tx>
            <c:strRef>
              <c:f>[Macro_2016P_charts.xlsm]DQ27_1!$F$1</c:f>
              <c:strCache>
                <c:ptCount val="1"/>
                <c:pt idx="0">
                  <c:v>Middle Schools</c:v>
                </c:pt>
              </c:strCache>
            </c:strRef>
          </c:tx>
          <c:spPr>
            <a:solidFill>
              <a:srgbClr val="005654"/>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[Macro_2016P_charts.xlsm]DQ27_1!$B$2:$C$3</c:f>
              <c:multiLvlStrCache>
                <c:ptCount val="2"/>
                <c:lvl>
                  <c:pt idx="0">
                    <c:v>Students</c:v>
                  </c:pt>
                  <c:pt idx="1">
                    <c:v>Faculty and staff</c:v>
                  </c:pt>
                </c:lvl>
                <c:lvl>
                  <c:pt idx="0">
                    <c:v>b.</c:v>
                  </c:pt>
                  <c:pt idx="1">
                    <c:v>a.</c:v>
                  </c:pt>
                </c:lvl>
              </c:multiLvlStrCache>
            </c:multiLvlStrRef>
          </c:cat>
          <c:val>
            <c:numRef>
              <c:f>[Macro_2016P_charts.xlsm]DQ27_1!$F$2:$F$3</c:f>
              <c:numCache>
                <c:formatCode>General</c:formatCode>
                <c:ptCount val="2"/>
                <c:pt idx="0">
                  <c:v>25.7</c:v>
                </c:pt>
                <c:pt idx="1">
                  <c:v>30</c:v>
                </c:pt>
              </c:numCache>
            </c:numRef>
          </c:val>
        </c:ser>
        <c:ser>
          <c:idx val="3"/>
          <c:order val="3"/>
          <c:tx>
            <c:strRef>
              <c:f>[Macro_2016P_charts.xlsm]DQ27_1!$G$1</c:f>
              <c:strCache>
                <c:ptCount val="1"/>
                <c:pt idx="0">
                  <c:v>High Schools</c:v>
                </c:pt>
              </c:strCache>
            </c:strRef>
          </c:tx>
          <c:spPr>
            <a:solidFill>
              <a:srgbClr val="00E315"/>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[Macro_2016P_charts.xlsm]DQ27_1!$B$2:$C$3</c:f>
              <c:multiLvlStrCache>
                <c:ptCount val="2"/>
                <c:lvl>
                  <c:pt idx="0">
                    <c:v>Students</c:v>
                  </c:pt>
                  <c:pt idx="1">
                    <c:v>Faculty and staff</c:v>
                  </c:pt>
                </c:lvl>
                <c:lvl>
                  <c:pt idx="0">
                    <c:v>b.</c:v>
                  </c:pt>
                  <c:pt idx="1">
                    <c:v>a.</c:v>
                  </c:pt>
                </c:lvl>
              </c:multiLvlStrCache>
            </c:multiLvlStrRef>
          </c:cat>
          <c:val>
            <c:numRef>
              <c:f>[Macro_2016P_charts.xlsm]DQ27_1!$G$2:$G$3</c:f>
              <c:numCache>
                <c:formatCode>General</c:formatCode>
                <c:ptCount val="2"/>
                <c:pt idx="0">
                  <c:v>24</c:v>
                </c:pt>
                <c:pt idx="1">
                  <c:v>26.3</c:v>
                </c:pt>
              </c:numCache>
            </c:numRef>
          </c:val>
        </c:ser>
        <c:dLbls>
          <c:showLegendKey val="0"/>
          <c:showVal val="1"/>
          <c:showCatName val="0"/>
          <c:showSerName val="0"/>
          <c:showPercent val="0"/>
          <c:showBubbleSize val="0"/>
        </c:dLbls>
        <c:gapWidth val="300"/>
        <c:overlap val="-4"/>
        <c:axId val="391342200"/>
        <c:axId val="391342592"/>
      </c:barChart>
      <c:catAx>
        <c:axId val="391342200"/>
        <c:scaling>
          <c:orientation val="minMax"/>
        </c:scaling>
        <c:delete val="0"/>
        <c:axPos val="l"/>
        <c:numFmt formatCode="General" sourceLinked="0"/>
        <c:majorTickMark val="none"/>
        <c:minorTickMark val="none"/>
        <c:tickLblPos val="none"/>
        <c:spPr>
          <a:ln w="12700">
            <a:solidFill>
              <a:srgbClr val="000000"/>
            </a:solidFill>
            <a:prstDash val="solid"/>
          </a:ln>
        </c:spPr>
        <c:crossAx val="391342592"/>
        <c:crosses val="autoZero"/>
        <c:auto val="1"/>
        <c:lblAlgn val="ctr"/>
        <c:lblOffset val="100"/>
        <c:tickLblSkip val="1"/>
        <c:noMultiLvlLbl val="1"/>
      </c:catAx>
      <c:valAx>
        <c:axId val="391342592"/>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391342200"/>
        <c:crosses val="autoZero"/>
        <c:crossBetween val="between"/>
      </c:valAx>
    </c:plotArea>
    <c:legend>
      <c:legendPos val="b"/>
      <c:layout>
        <c:manualLayout>
          <c:xMode val="edge"/>
          <c:yMode val="edge"/>
          <c:x val="2.7801070151098183E-2"/>
          <c:y val="0.86431233842627675"/>
          <c:w val="0.92914102873407078"/>
          <c:h val="4.6338423738471711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4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849570056968577"/>
          <c:y val="0.14908884159334376"/>
          <c:w val="0.65844639831548324"/>
          <c:h val="0.70514992645500429"/>
        </c:manualLayout>
      </c:layout>
      <c:barChart>
        <c:barDir val="bar"/>
        <c:grouping val="clustered"/>
        <c:varyColors val="0"/>
        <c:ser>
          <c:idx val="0"/>
          <c:order val="0"/>
          <c:tx>
            <c:strRef>
              <c:f>[Macro_2016P_charts.xlsm]DQ28_1!$D$1</c:f>
              <c:strCache>
                <c:ptCount val="1"/>
                <c:pt idx="0">
                  <c:v>All Schools</c:v>
                </c:pt>
              </c:strCache>
            </c:strRef>
          </c:tx>
          <c:spPr>
            <a:solidFill>
              <a:srgbClr val="C25D0A"/>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[Macro_2016P_charts.xlsm]DQ28_1!$B$2:$C$3</c:f>
              <c:multiLvlStrCache>
                <c:ptCount val="2"/>
                <c:lvl>
                  <c:pt idx="0">
                    <c:v>Students</c:v>
                  </c:pt>
                  <c:pt idx="1">
                    <c:v>Faculty and staff</c:v>
                  </c:pt>
                </c:lvl>
                <c:lvl>
                  <c:pt idx="0">
                    <c:v>b.</c:v>
                  </c:pt>
                  <c:pt idx="1">
                    <c:v>a.</c:v>
                  </c:pt>
                </c:lvl>
              </c:multiLvlStrCache>
            </c:multiLvlStrRef>
          </c:cat>
          <c:val>
            <c:numRef>
              <c:f>[Macro_2016P_charts.xlsm]DQ28_1!$D$2:$D$3</c:f>
              <c:numCache>
                <c:formatCode>General</c:formatCode>
                <c:ptCount val="2"/>
                <c:pt idx="0">
                  <c:v>31.6</c:v>
                </c:pt>
                <c:pt idx="1">
                  <c:v>31.5</c:v>
                </c:pt>
              </c:numCache>
            </c:numRef>
          </c:val>
        </c:ser>
        <c:ser>
          <c:idx val="1"/>
          <c:order val="1"/>
          <c:tx>
            <c:strRef>
              <c:f>[Macro_2016P_charts.xlsm]DQ28_1!$E$1</c:f>
              <c:strCache>
                <c:ptCount val="1"/>
                <c:pt idx="0">
                  <c:v>Junior/Senior High Schools</c:v>
                </c:pt>
              </c:strCache>
            </c:strRef>
          </c:tx>
          <c:spPr>
            <a:solidFill>
              <a:srgbClr val="296D3B"/>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[Macro_2016P_charts.xlsm]DQ28_1!$B$2:$C$3</c:f>
              <c:multiLvlStrCache>
                <c:ptCount val="2"/>
                <c:lvl>
                  <c:pt idx="0">
                    <c:v>Students</c:v>
                  </c:pt>
                  <c:pt idx="1">
                    <c:v>Faculty and staff</c:v>
                  </c:pt>
                </c:lvl>
                <c:lvl>
                  <c:pt idx="0">
                    <c:v>b.</c:v>
                  </c:pt>
                  <c:pt idx="1">
                    <c:v>a.</c:v>
                  </c:pt>
                </c:lvl>
              </c:multiLvlStrCache>
            </c:multiLvlStrRef>
          </c:cat>
          <c:val>
            <c:numRef>
              <c:f>[Macro_2016P_charts.xlsm]DQ28_1!$E$2:$E$3</c:f>
              <c:numCache>
                <c:formatCode>General</c:formatCode>
                <c:ptCount val="2"/>
                <c:pt idx="0">
                  <c:v>26.9</c:v>
                </c:pt>
                <c:pt idx="1">
                  <c:v>17.5</c:v>
                </c:pt>
              </c:numCache>
            </c:numRef>
          </c:val>
        </c:ser>
        <c:ser>
          <c:idx val="2"/>
          <c:order val="2"/>
          <c:tx>
            <c:strRef>
              <c:f>[Macro_2016P_charts.xlsm]DQ28_1!$F$1</c:f>
              <c:strCache>
                <c:ptCount val="1"/>
                <c:pt idx="0">
                  <c:v>Middle Schools</c:v>
                </c:pt>
              </c:strCache>
            </c:strRef>
          </c:tx>
          <c:spPr>
            <a:solidFill>
              <a:srgbClr val="005654"/>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[Macro_2016P_charts.xlsm]DQ28_1!$B$2:$C$3</c:f>
              <c:multiLvlStrCache>
                <c:ptCount val="2"/>
                <c:lvl>
                  <c:pt idx="0">
                    <c:v>Students</c:v>
                  </c:pt>
                  <c:pt idx="1">
                    <c:v>Faculty and staff</c:v>
                  </c:pt>
                </c:lvl>
                <c:lvl>
                  <c:pt idx="0">
                    <c:v>b.</c:v>
                  </c:pt>
                  <c:pt idx="1">
                    <c:v>a.</c:v>
                  </c:pt>
                </c:lvl>
              </c:multiLvlStrCache>
            </c:multiLvlStrRef>
          </c:cat>
          <c:val>
            <c:numRef>
              <c:f>[Macro_2016P_charts.xlsm]DQ28_1!$F$2:$F$3</c:f>
              <c:numCache>
                <c:formatCode>General</c:formatCode>
                <c:ptCount val="2"/>
                <c:pt idx="0">
                  <c:v>32.5</c:v>
                </c:pt>
                <c:pt idx="1">
                  <c:v>33</c:v>
                </c:pt>
              </c:numCache>
            </c:numRef>
          </c:val>
        </c:ser>
        <c:ser>
          <c:idx val="3"/>
          <c:order val="3"/>
          <c:tx>
            <c:strRef>
              <c:f>[Macro_2016P_charts.xlsm]DQ28_1!$G$1</c:f>
              <c:strCache>
                <c:ptCount val="1"/>
                <c:pt idx="0">
                  <c:v>High Schools</c:v>
                </c:pt>
              </c:strCache>
            </c:strRef>
          </c:tx>
          <c:spPr>
            <a:solidFill>
              <a:srgbClr val="00E315"/>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[Macro_2016P_charts.xlsm]DQ28_1!$B$2:$C$3</c:f>
              <c:multiLvlStrCache>
                <c:ptCount val="2"/>
                <c:lvl>
                  <c:pt idx="0">
                    <c:v>Students</c:v>
                  </c:pt>
                  <c:pt idx="1">
                    <c:v>Faculty and staff</c:v>
                  </c:pt>
                </c:lvl>
                <c:lvl>
                  <c:pt idx="0">
                    <c:v>b.</c:v>
                  </c:pt>
                  <c:pt idx="1">
                    <c:v>a.</c:v>
                  </c:pt>
                </c:lvl>
              </c:multiLvlStrCache>
            </c:multiLvlStrRef>
          </c:cat>
          <c:val>
            <c:numRef>
              <c:f>[Macro_2016P_charts.xlsm]DQ28_1!$G$2:$G$3</c:f>
              <c:numCache>
                <c:formatCode>General</c:formatCode>
                <c:ptCount val="2"/>
                <c:pt idx="0">
                  <c:v>32.200000000000003</c:v>
                </c:pt>
                <c:pt idx="1">
                  <c:v>34.6</c:v>
                </c:pt>
              </c:numCache>
            </c:numRef>
          </c:val>
        </c:ser>
        <c:dLbls>
          <c:showLegendKey val="0"/>
          <c:showVal val="1"/>
          <c:showCatName val="0"/>
          <c:showSerName val="0"/>
          <c:showPercent val="0"/>
          <c:showBubbleSize val="0"/>
        </c:dLbls>
        <c:gapWidth val="300"/>
        <c:overlap val="-4"/>
        <c:axId val="391343376"/>
        <c:axId val="394777080"/>
      </c:barChart>
      <c:catAx>
        <c:axId val="391343376"/>
        <c:scaling>
          <c:orientation val="minMax"/>
        </c:scaling>
        <c:delete val="0"/>
        <c:axPos val="l"/>
        <c:numFmt formatCode="General" sourceLinked="0"/>
        <c:majorTickMark val="none"/>
        <c:minorTickMark val="none"/>
        <c:tickLblPos val="none"/>
        <c:spPr>
          <a:ln w="12700">
            <a:solidFill>
              <a:srgbClr val="000000"/>
            </a:solidFill>
            <a:prstDash val="solid"/>
          </a:ln>
        </c:spPr>
        <c:crossAx val="394777080"/>
        <c:crosses val="autoZero"/>
        <c:auto val="1"/>
        <c:lblAlgn val="ctr"/>
        <c:lblOffset val="100"/>
        <c:tickLblSkip val="1"/>
        <c:noMultiLvlLbl val="1"/>
      </c:catAx>
      <c:valAx>
        <c:axId val="394777080"/>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391343376"/>
        <c:crosses val="autoZero"/>
        <c:crossBetween val="between"/>
      </c:valAx>
    </c:plotArea>
    <c:legend>
      <c:legendPos val="b"/>
      <c:layout>
        <c:manualLayout>
          <c:xMode val="edge"/>
          <c:yMode val="edge"/>
          <c:x val="2.7801070151098183E-2"/>
          <c:y val="0.86431233842627675"/>
          <c:w val="0.92914102873407078"/>
          <c:h val="4.6338423738471711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4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849570056968577"/>
          <c:y val="0.14908884159334376"/>
          <c:w val="0.65844639831548324"/>
          <c:h val="0.70514992645500429"/>
        </c:manualLayout>
      </c:layout>
      <c:barChart>
        <c:barDir val="bar"/>
        <c:grouping val="clustered"/>
        <c:varyColors val="0"/>
        <c:ser>
          <c:idx val="0"/>
          <c:order val="0"/>
          <c:tx>
            <c:v>All Schools</c:v>
          </c:tx>
          <c:spPr>
            <a:solidFill>
              <a:srgbClr val="C25D0A"/>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val>
            <c:numRef>
              <c:f>[Macro_2016P_charts.xlsm]DQ28N_1!$D$2</c:f>
              <c:numCache>
                <c:formatCode>General</c:formatCode>
                <c:ptCount val="1"/>
                <c:pt idx="0">
                  <c:v>28</c:v>
                </c:pt>
              </c:numCache>
            </c:numRef>
          </c:val>
        </c:ser>
        <c:ser>
          <c:idx val="1"/>
          <c:order val="1"/>
          <c:tx>
            <c:v>Junior/Senior High Schools</c:v>
          </c:tx>
          <c:spPr>
            <a:solidFill>
              <a:srgbClr val="296D3B"/>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val>
            <c:numRef>
              <c:f>[Macro_2016P_charts.xlsm]DQ28N_1!$E$2</c:f>
              <c:numCache>
                <c:formatCode>General</c:formatCode>
                <c:ptCount val="1"/>
                <c:pt idx="0">
                  <c:v>23.8</c:v>
                </c:pt>
              </c:numCache>
            </c:numRef>
          </c:val>
        </c:ser>
        <c:ser>
          <c:idx val="2"/>
          <c:order val="2"/>
          <c:tx>
            <c:v>Middle Schools</c:v>
          </c:tx>
          <c:spPr>
            <a:solidFill>
              <a:srgbClr val="005654"/>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val>
            <c:numRef>
              <c:f>[Macro_2016P_charts.xlsm]DQ28N_1!$F$2</c:f>
              <c:numCache>
                <c:formatCode>General</c:formatCode>
                <c:ptCount val="1"/>
                <c:pt idx="0">
                  <c:v>27.2</c:v>
                </c:pt>
              </c:numCache>
            </c:numRef>
          </c:val>
        </c:ser>
        <c:ser>
          <c:idx val="3"/>
          <c:order val="3"/>
          <c:tx>
            <c:v>High Schools</c:v>
          </c:tx>
          <c:spPr>
            <a:solidFill>
              <a:srgbClr val="00E315"/>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val>
            <c:numRef>
              <c:f>[Macro_2016P_charts.xlsm]DQ28N_1!$G$2</c:f>
              <c:numCache>
                <c:formatCode>General</c:formatCode>
                <c:ptCount val="1"/>
                <c:pt idx="0">
                  <c:v>30.6</c:v>
                </c:pt>
              </c:numCache>
            </c:numRef>
          </c:val>
        </c:ser>
        <c:dLbls>
          <c:showLegendKey val="0"/>
          <c:showVal val="1"/>
          <c:showCatName val="0"/>
          <c:showSerName val="0"/>
          <c:showPercent val="0"/>
          <c:showBubbleSize val="0"/>
        </c:dLbls>
        <c:gapWidth val="300"/>
        <c:overlap val="-4"/>
        <c:axId val="394777864"/>
        <c:axId val="394778256"/>
      </c:barChart>
      <c:catAx>
        <c:axId val="394777864"/>
        <c:scaling>
          <c:orientation val="minMax"/>
        </c:scaling>
        <c:delete val="0"/>
        <c:axPos val="l"/>
        <c:majorTickMark val="none"/>
        <c:minorTickMark val="none"/>
        <c:tickLblPos val="none"/>
        <c:spPr>
          <a:ln w="12700">
            <a:solidFill>
              <a:srgbClr val="000000"/>
            </a:solidFill>
            <a:prstDash val="solid"/>
          </a:ln>
        </c:spPr>
        <c:crossAx val="394778256"/>
        <c:crosses val="autoZero"/>
        <c:auto val="1"/>
        <c:lblAlgn val="ctr"/>
        <c:lblOffset val="100"/>
        <c:tickLblSkip val="1"/>
        <c:noMultiLvlLbl val="1"/>
      </c:catAx>
      <c:valAx>
        <c:axId val="394778256"/>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394777864"/>
        <c:crosses val="autoZero"/>
        <c:crossBetween val="between"/>
      </c:valAx>
    </c:plotArea>
    <c:legend>
      <c:legendPos val="b"/>
      <c:layout>
        <c:manualLayout>
          <c:xMode val="edge"/>
          <c:yMode val="edge"/>
          <c:x val="2.7801070151098183E-2"/>
          <c:y val="0.86431233842627675"/>
          <c:w val="0.92914102873407078"/>
          <c:h val="4.6338423738471711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4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849570056968577"/>
          <c:y val="0.14908884159334376"/>
          <c:w val="0.65844639831548324"/>
          <c:h val="0.70514992645500429"/>
        </c:manualLayout>
      </c:layout>
      <c:barChart>
        <c:barDir val="bar"/>
        <c:grouping val="clustered"/>
        <c:varyColors val="0"/>
        <c:ser>
          <c:idx val="0"/>
          <c:order val="0"/>
          <c:tx>
            <c:strRef>
              <c:f>[Macro_2016P_charts.xlsm]DQ29_1!$D$1</c:f>
              <c:strCache>
                <c:ptCount val="1"/>
                <c:pt idx="0">
                  <c:v>All Schools</c:v>
                </c:pt>
              </c:strCache>
            </c:strRef>
          </c:tx>
          <c:spPr>
            <a:solidFill>
              <a:srgbClr val="C25D0A"/>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[Macro_2016P_charts.xlsm]DQ29_1!$B$2:$C$6</c:f>
              <c:multiLvlStrCache>
                <c:ptCount val="5"/>
                <c:lvl>
                  <c:pt idx="0">
                    <c:v>Always or almost always</c:v>
                  </c:pt>
                  <c:pt idx="1">
                    <c:v>Sometimes</c:v>
                  </c:pt>
                  <c:pt idx="2">
                    <c:v>Rarely</c:v>
                  </c:pt>
                  <c:pt idx="3">
                    <c:v>Never</c:v>
                  </c:pt>
                  <c:pt idx="4">
                    <c:v>Foods or beverages are not offered at school celebrations</c:v>
                  </c:pt>
                </c:lvl>
                <c:lvl>
                  <c:pt idx="0">
                    <c:v>e.</c:v>
                  </c:pt>
                  <c:pt idx="1">
                    <c:v>d.</c:v>
                  </c:pt>
                  <c:pt idx="2">
                    <c:v>c.</c:v>
                  </c:pt>
                  <c:pt idx="3">
                    <c:v>b.</c:v>
                  </c:pt>
                  <c:pt idx="4">
                    <c:v>a.</c:v>
                  </c:pt>
                </c:lvl>
              </c:multiLvlStrCache>
            </c:multiLvlStrRef>
          </c:cat>
          <c:val>
            <c:numRef>
              <c:f>[Macro_2016P_charts.xlsm]DQ29_1!$D$2:$D$6</c:f>
              <c:numCache>
                <c:formatCode>General</c:formatCode>
                <c:ptCount val="5"/>
                <c:pt idx="0">
                  <c:v>30.1</c:v>
                </c:pt>
                <c:pt idx="1">
                  <c:v>44.6</c:v>
                </c:pt>
                <c:pt idx="2">
                  <c:v>19.399999999999999</c:v>
                </c:pt>
                <c:pt idx="3">
                  <c:v>2.4</c:v>
                </c:pt>
                <c:pt idx="4">
                  <c:v>3.6</c:v>
                </c:pt>
              </c:numCache>
            </c:numRef>
          </c:val>
        </c:ser>
        <c:ser>
          <c:idx val="1"/>
          <c:order val="1"/>
          <c:tx>
            <c:strRef>
              <c:f>[Macro_2016P_charts.xlsm]DQ29_1!$E$1</c:f>
              <c:strCache>
                <c:ptCount val="1"/>
                <c:pt idx="0">
                  <c:v>Junior/Senior High Schools</c:v>
                </c:pt>
              </c:strCache>
            </c:strRef>
          </c:tx>
          <c:spPr>
            <a:solidFill>
              <a:srgbClr val="296D3B"/>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[Macro_2016P_charts.xlsm]DQ29_1!$B$2:$C$6</c:f>
              <c:multiLvlStrCache>
                <c:ptCount val="5"/>
                <c:lvl>
                  <c:pt idx="0">
                    <c:v>Always or almost always</c:v>
                  </c:pt>
                  <c:pt idx="1">
                    <c:v>Sometimes</c:v>
                  </c:pt>
                  <c:pt idx="2">
                    <c:v>Rarely</c:v>
                  </c:pt>
                  <c:pt idx="3">
                    <c:v>Never</c:v>
                  </c:pt>
                  <c:pt idx="4">
                    <c:v>Foods or beverages are not offered at school celebrations</c:v>
                  </c:pt>
                </c:lvl>
                <c:lvl>
                  <c:pt idx="0">
                    <c:v>e.</c:v>
                  </c:pt>
                  <c:pt idx="1">
                    <c:v>d.</c:v>
                  </c:pt>
                  <c:pt idx="2">
                    <c:v>c.</c:v>
                  </c:pt>
                  <c:pt idx="3">
                    <c:v>b.</c:v>
                  </c:pt>
                  <c:pt idx="4">
                    <c:v>a.</c:v>
                  </c:pt>
                </c:lvl>
              </c:multiLvlStrCache>
            </c:multiLvlStrRef>
          </c:cat>
          <c:val>
            <c:numRef>
              <c:f>[Macro_2016P_charts.xlsm]DQ29_1!$E$2:$E$6</c:f>
              <c:numCache>
                <c:formatCode>General</c:formatCode>
                <c:ptCount val="5"/>
                <c:pt idx="0">
                  <c:v>34.4</c:v>
                </c:pt>
                <c:pt idx="1">
                  <c:v>33.799999999999997</c:v>
                </c:pt>
                <c:pt idx="2">
                  <c:v>20.6</c:v>
                </c:pt>
                <c:pt idx="3">
                  <c:v>7.5</c:v>
                </c:pt>
                <c:pt idx="4">
                  <c:v>3.7</c:v>
                </c:pt>
              </c:numCache>
            </c:numRef>
          </c:val>
        </c:ser>
        <c:ser>
          <c:idx val="2"/>
          <c:order val="2"/>
          <c:tx>
            <c:strRef>
              <c:f>[Macro_2016P_charts.xlsm]DQ29_1!$F$1</c:f>
              <c:strCache>
                <c:ptCount val="1"/>
                <c:pt idx="0">
                  <c:v>Middle Schools</c:v>
                </c:pt>
              </c:strCache>
            </c:strRef>
          </c:tx>
          <c:spPr>
            <a:solidFill>
              <a:srgbClr val="005654"/>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[Macro_2016P_charts.xlsm]DQ29_1!$B$2:$C$6</c:f>
              <c:multiLvlStrCache>
                <c:ptCount val="5"/>
                <c:lvl>
                  <c:pt idx="0">
                    <c:v>Always or almost always</c:v>
                  </c:pt>
                  <c:pt idx="1">
                    <c:v>Sometimes</c:v>
                  </c:pt>
                  <c:pt idx="2">
                    <c:v>Rarely</c:v>
                  </c:pt>
                  <c:pt idx="3">
                    <c:v>Never</c:v>
                  </c:pt>
                  <c:pt idx="4">
                    <c:v>Foods or beverages are not offered at school celebrations</c:v>
                  </c:pt>
                </c:lvl>
                <c:lvl>
                  <c:pt idx="0">
                    <c:v>e.</c:v>
                  </c:pt>
                  <c:pt idx="1">
                    <c:v>d.</c:v>
                  </c:pt>
                  <c:pt idx="2">
                    <c:v>c.</c:v>
                  </c:pt>
                  <c:pt idx="3">
                    <c:v>b.</c:v>
                  </c:pt>
                  <c:pt idx="4">
                    <c:v>a.</c:v>
                  </c:pt>
                </c:lvl>
              </c:multiLvlStrCache>
            </c:multiLvlStrRef>
          </c:cat>
          <c:val>
            <c:numRef>
              <c:f>[Macro_2016P_charts.xlsm]DQ29_1!$F$2:$F$6</c:f>
              <c:numCache>
                <c:formatCode>General</c:formatCode>
                <c:ptCount val="5"/>
                <c:pt idx="0">
                  <c:v>27.1</c:v>
                </c:pt>
                <c:pt idx="1">
                  <c:v>46</c:v>
                </c:pt>
                <c:pt idx="2">
                  <c:v>22.8</c:v>
                </c:pt>
                <c:pt idx="3">
                  <c:v>2</c:v>
                </c:pt>
                <c:pt idx="4">
                  <c:v>2</c:v>
                </c:pt>
              </c:numCache>
            </c:numRef>
          </c:val>
        </c:ser>
        <c:ser>
          <c:idx val="3"/>
          <c:order val="3"/>
          <c:tx>
            <c:strRef>
              <c:f>[Macro_2016P_charts.xlsm]DQ29_1!$G$1</c:f>
              <c:strCache>
                <c:ptCount val="1"/>
                <c:pt idx="0">
                  <c:v>High Schools</c:v>
                </c:pt>
              </c:strCache>
            </c:strRef>
          </c:tx>
          <c:spPr>
            <a:solidFill>
              <a:srgbClr val="00E315"/>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[Macro_2016P_charts.xlsm]DQ29_1!$B$2:$C$6</c:f>
              <c:multiLvlStrCache>
                <c:ptCount val="5"/>
                <c:lvl>
                  <c:pt idx="0">
                    <c:v>Always or almost always</c:v>
                  </c:pt>
                  <c:pt idx="1">
                    <c:v>Sometimes</c:v>
                  </c:pt>
                  <c:pt idx="2">
                    <c:v>Rarely</c:v>
                  </c:pt>
                  <c:pt idx="3">
                    <c:v>Never</c:v>
                  </c:pt>
                  <c:pt idx="4">
                    <c:v>Foods or beverages are not offered at school celebrations</c:v>
                  </c:pt>
                </c:lvl>
                <c:lvl>
                  <c:pt idx="0">
                    <c:v>e.</c:v>
                  </c:pt>
                  <c:pt idx="1">
                    <c:v>d.</c:v>
                  </c:pt>
                  <c:pt idx="2">
                    <c:v>c.</c:v>
                  </c:pt>
                  <c:pt idx="3">
                    <c:v>b.</c:v>
                  </c:pt>
                  <c:pt idx="4">
                    <c:v>a.</c:v>
                  </c:pt>
                </c:lvl>
              </c:multiLvlStrCache>
            </c:multiLvlStrRef>
          </c:cat>
          <c:val>
            <c:numRef>
              <c:f>[Macro_2016P_charts.xlsm]DQ29_1!$G$2:$G$6</c:f>
              <c:numCache>
                <c:formatCode>General</c:formatCode>
                <c:ptCount val="5"/>
                <c:pt idx="0">
                  <c:v>32.299999999999997</c:v>
                </c:pt>
                <c:pt idx="1">
                  <c:v>46.8</c:v>
                </c:pt>
                <c:pt idx="2">
                  <c:v>14.4</c:v>
                </c:pt>
                <c:pt idx="3">
                  <c:v>1</c:v>
                </c:pt>
                <c:pt idx="4">
                  <c:v>5.5</c:v>
                </c:pt>
              </c:numCache>
            </c:numRef>
          </c:val>
        </c:ser>
        <c:dLbls>
          <c:showLegendKey val="0"/>
          <c:showVal val="1"/>
          <c:showCatName val="0"/>
          <c:showSerName val="0"/>
          <c:showPercent val="0"/>
          <c:showBubbleSize val="0"/>
        </c:dLbls>
        <c:gapWidth val="300"/>
        <c:overlap val="-4"/>
        <c:axId val="394779040"/>
        <c:axId val="394779432"/>
      </c:barChart>
      <c:catAx>
        <c:axId val="394779040"/>
        <c:scaling>
          <c:orientation val="minMax"/>
        </c:scaling>
        <c:delete val="0"/>
        <c:axPos val="l"/>
        <c:numFmt formatCode="General" sourceLinked="0"/>
        <c:majorTickMark val="none"/>
        <c:minorTickMark val="none"/>
        <c:tickLblPos val="none"/>
        <c:spPr>
          <a:ln w="12700">
            <a:solidFill>
              <a:srgbClr val="000000"/>
            </a:solidFill>
            <a:prstDash val="solid"/>
          </a:ln>
        </c:spPr>
        <c:crossAx val="394779432"/>
        <c:crosses val="autoZero"/>
        <c:auto val="1"/>
        <c:lblAlgn val="ctr"/>
        <c:lblOffset val="100"/>
        <c:tickLblSkip val="1"/>
        <c:noMultiLvlLbl val="1"/>
      </c:catAx>
      <c:valAx>
        <c:axId val="394779432"/>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394779040"/>
        <c:crosses val="autoZero"/>
        <c:crossBetween val="between"/>
      </c:valAx>
    </c:plotArea>
    <c:legend>
      <c:legendPos val="b"/>
      <c:layout>
        <c:manualLayout>
          <c:xMode val="edge"/>
          <c:yMode val="edge"/>
          <c:x val="2.7801070151098183E-2"/>
          <c:y val="0.86431233842627675"/>
          <c:w val="0.92914102873407078"/>
          <c:h val="4.6338423738471711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4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849570056968577"/>
          <c:y val="0.14908884159334376"/>
          <c:w val="0.65844639831548324"/>
          <c:h val="0.70514992645500429"/>
        </c:manualLayout>
      </c:layout>
      <c:barChart>
        <c:barDir val="bar"/>
        <c:grouping val="clustered"/>
        <c:varyColors val="0"/>
        <c:ser>
          <c:idx val="0"/>
          <c:order val="0"/>
          <c:tx>
            <c:v>All Schools</c:v>
          </c:tx>
          <c:spPr>
            <a:solidFill>
              <a:srgbClr val="C25D0A"/>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val>
            <c:numRef>
              <c:f>[Macro_2016P_charts.xlsm]DQ29N_1!$D$2</c:f>
              <c:numCache>
                <c:formatCode>General</c:formatCode>
                <c:ptCount val="1"/>
                <c:pt idx="0">
                  <c:v>9.1</c:v>
                </c:pt>
              </c:numCache>
            </c:numRef>
          </c:val>
        </c:ser>
        <c:ser>
          <c:idx val="1"/>
          <c:order val="1"/>
          <c:tx>
            <c:v>Junior/Senior High Schools</c:v>
          </c:tx>
          <c:spPr>
            <a:solidFill>
              <a:srgbClr val="296D3B"/>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val>
            <c:numRef>
              <c:f>[Macro_2016P_charts.xlsm]DQ29N_1!$E$2</c:f>
              <c:numCache>
                <c:formatCode>General</c:formatCode>
                <c:ptCount val="1"/>
                <c:pt idx="0">
                  <c:v>16.899999999999999</c:v>
                </c:pt>
              </c:numCache>
            </c:numRef>
          </c:val>
        </c:ser>
        <c:ser>
          <c:idx val="2"/>
          <c:order val="2"/>
          <c:tx>
            <c:v>Middle Schools</c:v>
          </c:tx>
          <c:spPr>
            <a:solidFill>
              <a:srgbClr val="005654"/>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val>
            <c:numRef>
              <c:f>[Macro_2016P_charts.xlsm]DQ29N_1!$F$2</c:f>
              <c:numCache>
                <c:formatCode>General</c:formatCode>
                <c:ptCount val="1"/>
                <c:pt idx="0">
                  <c:v>2.9</c:v>
                </c:pt>
              </c:numCache>
            </c:numRef>
          </c:val>
        </c:ser>
        <c:ser>
          <c:idx val="3"/>
          <c:order val="3"/>
          <c:tx>
            <c:v>High Schools</c:v>
          </c:tx>
          <c:spPr>
            <a:solidFill>
              <a:srgbClr val="00E315"/>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val>
            <c:numRef>
              <c:f>[Macro_2016P_charts.xlsm]DQ29N_1!$G$2</c:f>
              <c:numCache>
                <c:formatCode>General</c:formatCode>
                <c:ptCount val="1"/>
                <c:pt idx="0">
                  <c:v>14.5</c:v>
                </c:pt>
              </c:numCache>
            </c:numRef>
          </c:val>
        </c:ser>
        <c:dLbls>
          <c:showLegendKey val="0"/>
          <c:showVal val="1"/>
          <c:showCatName val="0"/>
          <c:showSerName val="0"/>
          <c:showPercent val="0"/>
          <c:showBubbleSize val="0"/>
        </c:dLbls>
        <c:gapWidth val="300"/>
        <c:overlap val="-4"/>
        <c:axId val="394780216"/>
        <c:axId val="394780608"/>
      </c:barChart>
      <c:catAx>
        <c:axId val="394780216"/>
        <c:scaling>
          <c:orientation val="minMax"/>
        </c:scaling>
        <c:delete val="0"/>
        <c:axPos val="l"/>
        <c:majorTickMark val="none"/>
        <c:minorTickMark val="none"/>
        <c:tickLblPos val="none"/>
        <c:spPr>
          <a:ln w="12700">
            <a:solidFill>
              <a:srgbClr val="000000"/>
            </a:solidFill>
            <a:prstDash val="solid"/>
          </a:ln>
        </c:spPr>
        <c:crossAx val="394780608"/>
        <c:crosses val="autoZero"/>
        <c:auto val="1"/>
        <c:lblAlgn val="ctr"/>
        <c:lblOffset val="100"/>
        <c:tickLblSkip val="1"/>
        <c:noMultiLvlLbl val="1"/>
      </c:catAx>
      <c:valAx>
        <c:axId val="394780608"/>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394780216"/>
        <c:crosses val="autoZero"/>
        <c:crossBetween val="between"/>
      </c:valAx>
    </c:plotArea>
    <c:legend>
      <c:legendPos val="b"/>
      <c:layout>
        <c:manualLayout>
          <c:xMode val="edge"/>
          <c:yMode val="edge"/>
          <c:x val="2.7801070151098183E-2"/>
          <c:y val="0.86431233842627675"/>
          <c:w val="0.92914102873407078"/>
          <c:h val="4.6338423738471711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4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849570056968577"/>
          <c:y val="0.14908884159334376"/>
          <c:w val="0.65844639831548324"/>
          <c:h val="0.70514992645500429"/>
        </c:manualLayout>
      </c:layout>
      <c:barChart>
        <c:barDir val="bar"/>
        <c:grouping val="clustered"/>
        <c:varyColors val="0"/>
        <c:ser>
          <c:idx val="0"/>
          <c:order val="0"/>
          <c:tx>
            <c:v>All Schools</c:v>
          </c:tx>
          <c:spPr>
            <a:solidFill>
              <a:srgbClr val="C25D0A"/>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val>
            <c:numRef>
              <c:f>[Macro_2016P_charts.xlsm]DQ30_1!$D$2</c:f>
              <c:numCache>
                <c:formatCode>General</c:formatCode>
                <c:ptCount val="1"/>
                <c:pt idx="0">
                  <c:v>64.099999999999994</c:v>
                </c:pt>
              </c:numCache>
            </c:numRef>
          </c:val>
        </c:ser>
        <c:ser>
          <c:idx val="1"/>
          <c:order val="1"/>
          <c:tx>
            <c:v>Junior/Senior High Schools</c:v>
          </c:tx>
          <c:spPr>
            <a:solidFill>
              <a:srgbClr val="296D3B"/>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val>
            <c:numRef>
              <c:f>[Macro_2016P_charts.xlsm]DQ30_1!$E$2</c:f>
              <c:numCache>
                <c:formatCode>General</c:formatCode>
                <c:ptCount val="1"/>
                <c:pt idx="0">
                  <c:v>75</c:v>
                </c:pt>
              </c:numCache>
            </c:numRef>
          </c:val>
        </c:ser>
        <c:ser>
          <c:idx val="2"/>
          <c:order val="2"/>
          <c:tx>
            <c:v>Middle Schools</c:v>
          </c:tx>
          <c:spPr>
            <a:solidFill>
              <a:srgbClr val="005654"/>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val>
            <c:numRef>
              <c:f>[Macro_2016P_charts.xlsm]DQ30_1!$F$2</c:f>
              <c:numCache>
                <c:formatCode>General</c:formatCode>
                <c:ptCount val="1"/>
                <c:pt idx="0">
                  <c:v>45.8</c:v>
                </c:pt>
              </c:numCache>
            </c:numRef>
          </c:val>
        </c:ser>
        <c:ser>
          <c:idx val="3"/>
          <c:order val="3"/>
          <c:tx>
            <c:v>High Schools</c:v>
          </c:tx>
          <c:spPr>
            <a:solidFill>
              <a:srgbClr val="00E315"/>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val>
            <c:numRef>
              <c:f>[Macro_2016P_charts.xlsm]DQ30_1!$G$2</c:f>
              <c:numCache>
                <c:formatCode>General</c:formatCode>
                <c:ptCount val="1"/>
                <c:pt idx="0">
                  <c:v>83.8</c:v>
                </c:pt>
              </c:numCache>
            </c:numRef>
          </c:val>
        </c:ser>
        <c:dLbls>
          <c:showLegendKey val="0"/>
          <c:showVal val="1"/>
          <c:showCatName val="0"/>
          <c:showSerName val="0"/>
          <c:showPercent val="0"/>
          <c:showBubbleSize val="0"/>
        </c:dLbls>
        <c:gapWidth val="300"/>
        <c:overlap val="-4"/>
        <c:axId val="394781392"/>
        <c:axId val="394781784"/>
      </c:barChart>
      <c:catAx>
        <c:axId val="394781392"/>
        <c:scaling>
          <c:orientation val="minMax"/>
        </c:scaling>
        <c:delete val="0"/>
        <c:axPos val="l"/>
        <c:majorTickMark val="none"/>
        <c:minorTickMark val="none"/>
        <c:tickLblPos val="none"/>
        <c:spPr>
          <a:ln w="12700">
            <a:solidFill>
              <a:srgbClr val="000000"/>
            </a:solidFill>
            <a:prstDash val="solid"/>
          </a:ln>
        </c:spPr>
        <c:crossAx val="394781784"/>
        <c:crosses val="autoZero"/>
        <c:auto val="1"/>
        <c:lblAlgn val="ctr"/>
        <c:lblOffset val="100"/>
        <c:tickLblSkip val="1"/>
        <c:noMultiLvlLbl val="1"/>
      </c:catAx>
      <c:valAx>
        <c:axId val="394781784"/>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394781392"/>
        <c:crosses val="autoZero"/>
        <c:crossBetween val="between"/>
      </c:valAx>
    </c:plotArea>
    <c:legend>
      <c:legendPos val="b"/>
      <c:layout>
        <c:manualLayout>
          <c:xMode val="edge"/>
          <c:yMode val="edge"/>
          <c:x val="2.7801070151098183E-2"/>
          <c:y val="0.86431233842627675"/>
          <c:w val="0.92914102873407078"/>
          <c:h val="4.6338423738471711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4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849570056968577"/>
          <c:y val="0.14908884159334376"/>
          <c:w val="0.65844639831548324"/>
          <c:h val="0.70514992645500429"/>
        </c:manualLayout>
      </c:layout>
      <c:barChart>
        <c:barDir val="bar"/>
        <c:grouping val="clustered"/>
        <c:varyColors val="0"/>
        <c:ser>
          <c:idx val="0"/>
          <c:order val="0"/>
          <c:tx>
            <c:strRef>
              <c:f>[Macro_2016P_charts.xlsm]DQ31_1!$D$1</c:f>
              <c:strCache>
                <c:ptCount val="1"/>
                <c:pt idx="0">
                  <c:v>All Schools</c:v>
                </c:pt>
              </c:strCache>
            </c:strRef>
          </c:tx>
          <c:spPr>
            <a:solidFill>
              <a:srgbClr val="C25D0A"/>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[Macro_2016P_charts.xlsm]DQ31_1!$B$2:$C$6</c:f>
              <c:multiLvlStrCache>
                <c:ptCount val="5"/>
                <c:lvl>
                  <c:pt idx="0">
                    <c:v>Cookies, crackers, cakes, pastries, or other baked goods that are not low in fat</c:v>
                  </c:pt>
                  <c:pt idx="1">
                    <c:v>Low sodium or "no added salt" pretzels, crackers, or chips</c:v>
                  </c:pt>
                  <c:pt idx="2">
                    <c:v>Salty snacks that are not low in fat (e.g., regular potato chips)</c:v>
                  </c:pt>
                  <c:pt idx="3">
                    <c:v>Other kinds of candy</c:v>
                  </c:pt>
                  <c:pt idx="4">
                    <c:v>Chocolate candy</c:v>
                  </c:pt>
                </c:lvl>
                <c:lvl>
                  <c:pt idx="0">
                    <c:v>e.</c:v>
                  </c:pt>
                  <c:pt idx="1">
                    <c:v>d.</c:v>
                  </c:pt>
                  <c:pt idx="2">
                    <c:v>c.</c:v>
                  </c:pt>
                  <c:pt idx="3">
                    <c:v>b.</c:v>
                  </c:pt>
                  <c:pt idx="4">
                    <c:v>a.</c:v>
                  </c:pt>
                </c:lvl>
              </c:multiLvlStrCache>
            </c:multiLvlStrRef>
          </c:cat>
          <c:val>
            <c:numRef>
              <c:f>[Macro_2016P_charts.xlsm]DQ31_1!$D$2:$D$6</c:f>
              <c:numCache>
                <c:formatCode>General</c:formatCode>
                <c:ptCount val="5"/>
                <c:pt idx="0">
                  <c:v>20.399999999999999</c:v>
                </c:pt>
                <c:pt idx="1">
                  <c:v>45.1</c:v>
                </c:pt>
                <c:pt idx="2">
                  <c:v>19.600000000000001</c:v>
                </c:pt>
                <c:pt idx="3">
                  <c:v>20.100000000000001</c:v>
                </c:pt>
                <c:pt idx="4">
                  <c:v>14.1</c:v>
                </c:pt>
              </c:numCache>
            </c:numRef>
          </c:val>
        </c:ser>
        <c:ser>
          <c:idx val="1"/>
          <c:order val="1"/>
          <c:tx>
            <c:strRef>
              <c:f>[Macro_2016P_charts.xlsm]DQ31_1!$E$1</c:f>
              <c:strCache>
                <c:ptCount val="1"/>
                <c:pt idx="0">
                  <c:v>Junior/Senior High Schools</c:v>
                </c:pt>
              </c:strCache>
            </c:strRef>
          </c:tx>
          <c:spPr>
            <a:solidFill>
              <a:srgbClr val="296D3B"/>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[Macro_2016P_charts.xlsm]DQ31_1!$B$2:$C$6</c:f>
              <c:multiLvlStrCache>
                <c:ptCount val="5"/>
                <c:lvl>
                  <c:pt idx="0">
                    <c:v>Cookies, crackers, cakes, pastries, or other baked goods that are not low in fat</c:v>
                  </c:pt>
                  <c:pt idx="1">
                    <c:v>Low sodium or "no added salt" pretzels, crackers, or chips</c:v>
                  </c:pt>
                  <c:pt idx="2">
                    <c:v>Salty snacks that are not low in fat (e.g., regular potato chips)</c:v>
                  </c:pt>
                  <c:pt idx="3">
                    <c:v>Other kinds of candy</c:v>
                  </c:pt>
                  <c:pt idx="4">
                    <c:v>Chocolate candy</c:v>
                  </c:pt>
                </c:lvl>
                <c:lvl>
                  <c:pt idx="0">
                    <c:v>e.</c:v>
                  </c:pt>
                  <c:pt idx="1">
                    <c:v>d.</c:v>
                  </c:pt>
                  <c:pt idx="2">
                    <c:v>c.</c:v>
                  </c:pt>
                  <c:pt idx="3">
                    <c:v>b.</c:v>
                  </c:pt>
                  <c:pt idx="4">
                    <c:v>a.</c:v>
                  </c:pt>
                </c:lvl>
              </c:multiLvlStrCache>
            </c:multiLvlStrRef>
          </c:cat>
          <c:val>
            <c:numRef>
              <c:f>[Macro_2016P_charts.xlsm]DQ31_1!$E$2:$E$6</c:f>
              <c:numCache>
                <c:formatCode>General</c:formatCode>
                <c:ptCount val="5"/>
                <c:pt idx="0">
                  <c:v>18.2</c:v>
                </c:pt>
                <c:pt idx="1">
                  <c:v>50.6</c:v>
                </c:pt>
                <c:pt idx="2">
                  <c:v>11.6</c:v>
                </c:pt>
                <c:pt idx="3">
                  <c:v>22.7</c:v>
                </c:pt>
                <c:pt idx="4">
                  <c:v>18.8</c:v>
                </c:pt>
              </c:numCache>
            </c:numRef>
          </c:val>
        </c:ser>
        <c:ser>
          <c:idx val="2"/>
          <c:order val="2"/>
          <c:tx>
            <c:strRef>
              <c:f>[Macro_2016P_charts.xlsm]DQ31_1!$F$1</c:f>
              <c:strCache>
                <c:ptCount val="1"/>
                <c:pt idx="0">
                  <c:v>Middle Schools</c:v>
                </c:pt>
              </c:strCache>
            </c:strRef>
          </c:tx>
          <c:spPr>
            <a:solidFill>
              <a:srgbClr val="005654"/>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[Macro_2016P_charts.xlsm]DQ31_1!$B$2:$C$6</c:f>
              <c:multiLvlStrCache>
                <c:ptCount val="5"/>
                <c:lvl>
                  <c:pt idx="0">
                    <c:v>Cookies, crackers, cakes, pastries, or other baked goods that are not low in fat</c:v>
                  </c:pt>
                  <c:pt idx="1">
                    <c:v>Low sodium or "no added salt" pretzels, crackers, or chips</c:v>
                  </c:pt>
                  <c:pt idx="2">
                    <c:v>Salty snacks that are not low in fat (e.g., regular potato chips)</c:v>
                  </c:pt>
                  <c:pt idx="3">
                    <c:v>Other kinds of candy</c:v>
                  </c:pt>
                  <c:pt idx="4">
                    <c:v>Chocolate candy</c:v>
                  </c:pt>
                </c:lvl>
                <c:lvl>
                  <c:pt idx="0">
                    <c:v>e.</c:v>
                  </c:pt>
                  <c:pt idx="1">
                    <c:v>d.</c:v>
                  </c:pt>
                  <c:pt idx="2">
                    <c:v>c.</c:v>
                  </c:pt>
                  <c:pt idx="3">
                    <c:v>b.</c:v>
                  </c:pt>
                  <c:pt idx="4">
                    <c:v>a.</c:v>
                  </c:pt>
                </c:lvl>
              </c:multiLvlStrCache>
            </c:multiLvlStrRef>
          </c:cat>
          <c:val>
            <c:numRef>
              <c:f>[Macro_2016P_charts.xlsm]DQ31_1!$F$2:$F$6</c:f>
              <c:numCache>
                <c:formatCode>General</c:formatCode>
                <c:ptCount val="5"/>
                <c:pt idx="0">
                  <c:v>13.8</c:v>
                </c:pt>
                <c:pt idx="1">
                  <c:v>28.8</c:v>
                </c:pt>
                <c:pt idx="2">
                  <c:v>16</c:v>
                </c:pt>
                <c:pt idx="3">
                  <c:v>13.9</c:v>
                </c:pt>
                <c:pt idx="4">
                  <c:v>8.9</c:v>
                </c:pt>
              </c:numCache>
            </c:numRef>
          </c:val>
        </c:ser>
        <c:ser>
          <c:idx val="3"/>
          <c:order val="3"/>
          <c:tx>
            <c:strRef>
              <c:f>[Macro_2016P_charts.xlsm]DQ31_1!$G$1</c:f>
              <c:strCache>
                <c:ptCount val="1"/>
                <c:pt idx="0">
                  <c:v>High Schools</c:v>
                </c:pt>
              </c:strCache>
            </c:strRef>
          </c:tx>
          <c:spPr>
            <a:solidFill>
              <a:srgbClr val="00E315"/>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[Macro_2016P_charts.xlsm]DQ31_1!$B$2:$C$6</c:f>
              <c:multiLvlStrCache>
                <c:ptCount val="5"/>
                <c:lvl>
                  <c:pt idx="0">
                    <c:v>Cookies, crackers, cakes, pastries, or other baked goods that are not low in fat</c:v>
                  </c:pt>
                  <c:pt idx="1">
                    <c:v>Low sodium or "no added salt" pretzels, crackers, or chips</c:v>
                  </c:pt>
                  <c:pt idx="2">
                    <c:v>Salty snacks that are not low in fat (e.g., regular potato chips)</c:v>
                  </c:pt>
                  <c:pt idx="3">
                    <c:v>Other kinds of candy</c:v>
                  </c:pt>
                  <c:pt idx="4">
                    <c:v>Chocolate candy</c:v>
                  </c:pt>
                </c:lvl>
                <c:lvl>
                  <c:pt idx="0">
                    <c:v>e.</c:v>
                  </c:pt>
                  <c:pt idx="1">
                    <c:v>d.</c:v>
                  </c:pt>
                  <c:pt idx="2">
                    <c:v>c.</c:v>
                  </c:pt>
                  <c:pt idx="3">
                    <c:v>b.</c:v>
                  </c:pt>
                  <c:pt idx="4">
                    <c:v>a.</c:v>
                  </c:pt>
                </c:lvl>
              </c:multiLvlStrCache>
            </c:multiLvlStrRef>
          </c:cat>
          <c:val>
            <c:numRef>
              <c:f>[Macro_2016P_charts.xlsm]DQ31_1!$G$2:$G$6</c:f>
              <c:numCache>
                <c:formatCode>General</c:formatCode>
                <c:ptCount val="5"/>
                <c:pt idx="0">
                  <c:v>29.6</c:v>
                </c:pt>
                <c:pt idx="1">
                  <c:v>64.3</c:v>
                </c:pt>
                <c:pt idx="2">
                  <c:v>27.1</c:v>
                </c:pt>
                <c:pt idx="3">
                  <c:v>27.3</c:v>
                </c:pt>
                <c:pt idx="4">
                  <c:v>19.2</c:v>
                </c:pt>
              </c:numCache>
            </c:numRef>
          </c:val>
        </c:ser>
        <c:dLbls>
          <c:showLegendKey val="0"/>
          <c:showVal val="1"/>
          <c:showCatName val="0"/>
          <c:showSerName val="0"/>
          <c:showPercent val="0"/>
          <c:showBubbleSize val="0"/>
        </c:dLbls>
        <c:gapWidth val="300"/>
        <c:overlap val="-4"/>
        <c:axId val="394782568"/>
        <c:axId val="394782960"/>
      </c:barChart>
      <c:catAx>
        <c:axId val="394782568"/>
        <c:scaling>
          <c:orientation val="minMax"/>
        </c:scaling>
        <c:delete val="0"/>
        <c:axPos val="l"/>
        <c:numFmt formatCode="General" sourceLinked="0"/>
        <c:majorTickMark val="none"/>
        <c:minorTickMark val="none"/>
        <c:tickLblPos val="none"/>
        <c:spPr>
          <a:ln w="12700">
            <a:solidFill>
              <a:srgbClr val="000000"/>
            </a:solidFill>
            <a:prstDash val="solid"/>
          </a:ln>
        </c:spPr>
        <c:crossAx val="394782960"/>
        <c:crosses val="autoZero"/>
        <c:auto val="1"/>
        <c:lblAlgn val="ctr"/>
        <c:lblOffset val="100"/>
        <c:tickLblSkip val="1"/>
        <c:noMultiLvlLbl val="1"/>
      </c:catAx>
      <c:valAx>
        <c:axId val="394782960"/>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394782568"/>
        <c:crosses val="autoZero"/>
        <c:crossBetween val="between"/>
      </c:valAx>
    </c:plotArea>
    <c:legend>
      <c:legendPos val="b"/>
      <c:layout>
        <c:manualLayout>
          <c:xMode val="edge"/>
          <c:yMode val="edge"/>
          <c:x val="2.7801070151098183E-2"/>
          <c:y val="0.86431233842627675"/>
          <c:w val="0.92914102873407078"/>
          <c:h val="4.6338423738471711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4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849570056968577"/>
          <c:y val="0.14908884159334376"/>
          <c:w val="0.65844639831548324"/>
          <c:h val="0.70514992645500429"/>
        </c:manualLayout>
      </c:layout>
      <c:barChart>
        <c:barDir val="bar"/>
        <c:grouping val="clustered"/>
        <c:varyColors val="0"/>
        <c:ser>
          <c:idx val="0"/>
          <c:order val="0"/>
          <c:tx>
            <c:strRef>
              <c:f>[Macro_2016P_charts.xlsm]DQ31_2!$D$1</c:f>
              <c:strCache>
                <c:ptCount val="1"/>
                <c:pt idx="0">
                  <c:v>All Schools</c:v>
                </c:pt>
              </c:strCache>
            </c:strRef>
          </c:tx>
          <c:spPr>
            <a:solidFill>
              <a:srgbClr val="C25D0A"/>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[Macro_2016P_charts.xlsm]DQ31_2!$B$2:$C$6</c:f>
              <c:multiLvlStrCache>
                <c:ptCount val="5"/>
                <c:lvl>
                  <c:pt idx="0">
                    <c:v>Soda pop or fruit drinks that are not 100% juice</c:v>
                  </c:pt>
                  <c:pt idx="1">
                    <c:v>Water ices or frozen slushes that do not contain juice</c:v>
                  </c:pt>
                  <c:pt idx="2">
                    <c:v>Nonfat or 1% (low-fat) milk (plain)</c:v>
                  </c:pt>
                  <c:pt idx="3">
                    <c:v>2% or whole milk (plain or flavored)</c:v>
                  </c:pt>
                  <c:pt idx="4">
                    <c:v>Ice cream or frozen yogurt that is not low in fat</c:v>
                  </c:pt>
                </c:lvl>
                <c:lvl>
                  <c:pt idx="0">
                    <c:v>j.</c:v>
                  </c:pt>
                  <c:pt idx="1">
                    <c:v>i.</c:v>
                  </c:pt>
                  <c:pt idx="2">
                    <c:v>h.</c:v>
                  </c:pt>
                  <c:pt idx="3">
                    <c:v>g.</c:v>
                  </c:pt>
                  <c:pt idx="4">
                    <c:v>f.</c:v>
                  </c:pt>
                </c:lvl>
              </c:multiLvlStrCache>
            </c:multiLvlStrRef>
          </c:cat>
          <c:val>
            <c:numRef>
              <c:f>[Macro_2016P_charts.xlsm]DQ31_2!$D$2:$D$6</c:f>
              <c:numCache>
                <c:formatCode>General</c:formatCode>
                <c:ptCount val="5"/>
                <c:pt idx="0">
                  <c:v>29.4</c:v>
                </c:pt>
                <c:pt idx="1">
                  <c:v>11.1</c:v>
                </c:pt>
                <c:pt idx="2">
                  <c:v>30.4</c:v>
                </c:pt>
                <c:pt idx="3">
                  <c:v>20.100000000000001</c:v>
                </c:pt>
                <c:pt idx="4">
                  <c:v>10.6</c:v>
                </c:pt>
              </c:numCache>
            </c:numRef>
          </c:val>
        </c:ser>
        <c:ser>
          <c:idx val="1"/>
          <c:order val="1"/>
          <c:tx>
            <c:strRef>
              <c:f>[Macro_2016P_charts.xlsm]DQ31_2!$E$1</c:f>
              <c:strCache>
                <c:ptCount val="1"/>
                <c:pt idx="0">
                  <c:v>Junior/Senior High Schools</c:v>
                </c:pt>
              </c:strCache>
            </c:strRef>
          </c:tx>
          <c:spPr>
            <a:solidFill>
              <a:srgbClr val="296D3B"/>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[Macro_2016P_charts.xlsm]DQ31_2!$B$2:$C$6</c:f>
              <c:multiLvlStrCache>
                <c:ptCount val="5"/>
                <c:lvl>
                  <c:pt idx="0">
                    <c:v>Soda pop or fruit drinks that are not 100% juice</c:v>
                  </c:pt>
                  <c:pt idx="1">
                    <c:v>Water ices or frozen slushes that do not contain juice</c:v>
                  </c:pt>
                  <c:pt idx="2">
                    <c:v>Nonfat or 1% (low-fat) milk (plain)</c:v>
                  </c:pt>
                  <c:pt idx="3">
                    <c:v>2% or whole milk (plain or flavored)</c:v>
                  </c:pt>
                  <c:pt idx="4">
                    <c:v>Ice cream or frozen yogurt that is not low in fat</c:v>
                  </c:pt>
                </c:lvl>
                <c:lvl>
                  <c:pt idx="0">
                    <c:v>j.</c:v>
                  </c:pt>
                  <c:pt idx="1">
                    <c:v>i.</c:v>
                  </c:pt>
                  <c:pt idx="2">
                    <c:v>h.</c:v>
                  </c:pt>
                  <c:pt idx="3">
                    <c:v>g.</c:v>
                  </c:pt>
                  <c:pt idx="4">
                    <c:v>f.</c:v>
                  </c:pt>
                </c:lvl>
              </c:multiLvlStrCache>
            </c:multiLvlStrRef>
          </c:cat>
          <c:val>
            <c:numRef>
              <c:f>[Macro_2016P_charts.xlsm]DQ31_2!$E$2:$E$6</c:f>
              <c:numCache>
                <c:formatCode>General</c:formatCode>
                <c:ptCount val="5"/>
                <c:pt idx="0">
                  <c:v>31.8</c:v>
                </c:pt>
                <c:pt idx="1">
                  <c:v>10.4</c:v>
                </c:pt>
                <c:pt idx="2">
                  <c:v>46.7</c:v>
                </c:pt>
                <c:pt idx="3">
                  <c:v>18.3</c:v>
                </c:pt>
                <c:pt idx="4">
                  <c:v>7.8</c:v>
                </c:pt>
              </c:numCache>
            </c:numRef>
          </c:val>
        </c:ser>
        <c:ser>
          <c:idx val="2"/>
          <c:order val="2"/>
          <c:tx>
            <c:strRef>
              <c:f>[Macro_2016P_charts.xlsm]DQ31_2!$F$1</c:f>
              <c:strCache>
                <c:ptCount val="1"/>
                <c:pt idx="0">
                  <c:v>Middle Schools</c:v>
                </c:pt>
              </c:strCache>
            </c:strRef>
          </c:tx>
          <c:spPr>
            <a:solidFill>
              <a:srgbClr val="005654"/>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[Macro_2016P_charts.xlsm]DQ31_2!$B$2:$C$6</c:f>
              <c:multiLvlStrCache>
                <c:ptCount val="5"/>
                <c:lvl>
                  <c:pt idx="0">
                    <c:v>Soda pop or fruit drinks that are not 100% juice</c:v>
                  </c:pt>
                  <c:pt idx="1">
                    <c:v>Water ices or frozen slushes that do not contain juice</c:v>
                  </c:pt>
                  <c:pt idx="2">
                    <c:v>Nonfat or 1% (low-fat) milk (plain)</c:v>
                  </c:pt>
                  <c:pt idx="3">
                    <c:v>2% or whole milk (plain or flavored)</c:v>
                  </c:pt>
                  <c:pt idx="4">
                    <c:v>Ice cream or frozen yogurt that is not low in fat</c:v>
                  </c:pt>
                </c:lvl>
                <c:lvl>
                  <c:pt idx="0">
                    <c:v>j.</c:v>
                  </c:pt>
                  <c:pt idx="1">
                    <c:v>i.</c:v>
                  </c:pt>
                  <c:pt idx="2">
                    <c:v>h.</c:v>
                  </c:pt>
                  <c:pt idx="3">
                    <c:v>g.</c:v>
                  </c:pt>
                  <c:pt idx="4">
                    <c:v>f.</c:v>
                  </c:pt>
                </c:lvl>
              </c:multiLvlStrCache>
            </c:multiLvlStrRef>
          </c:cat>
          <c:val>
            <c:numRef>
              <c:f>[Macro_2016P_charts.xlsm]DQ31_2!$F$2:$F$6</c:f>
              <c:numCache>
                <c:formatCode>General</c:formatCode>
                <c:ptCount val="5"/>
                <c:pt idx="0">
                  <c:v>18.899999999999999</c:v>
                </c:pt>
                <c:pt idx="1">
                  <c:v>7.9</c:v>
                </c:pt>
                <c:pt idx="2">
                  <c:v>17</c:v>
                </c:pt>
                <c:pt idx="3">
                  <c:v>14.9</c:v>
                </c:pt>
                <c:pt idx="4">
                  <c:v>5.9</c:v>
                </c:pt>
              </c:numCache>
            </c:numRef>
          </c:val>
        </c:ser>
        <c:ser>
          <c:idx val="3"/>
          <c:order val="3"/>
          <c:tx>
            <c:strRef>
              <c:f>[Macro_2016P_charts.xlsm]DQ31_2!$G$1</c:f>
              <c:strCache>
                <c:ptCount val="1"/>
                <c:pt idx="0">
                  <c:v>High Schools</c:v>
                </c:pt>
              </c:strCache>
            </c:strRef>
          </c:tx>
          <c:spPr>
            <a:solidFill>
              <a:srgbClr val="00E315"/>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[Macro_2016P_charts.xlsm]DQ31_2!$B$2:$C$6</c:f>
              <c:multiLvlStrCache>
                <c:ptCount val="5"/>
                <c:lvl>
                  <c:pt idx="0">
                    <c:v>Soda pop or fruit drinks that are not 100% juice</c:v>
                  </c:pt>
                  <c:pt idx="1">
                    <c:v>Water ices or frozen slushes that do not contain juice</c:v>
                  </c:pt>
                  <c:pt idx="2">
                    <c:v>Nonfat or 1% (low-fat) milk (plain)</c:v>
                  </c:pt>
                  <c:pt idx="3">
                    <c:v>2% or whole milk (plain or flavored)</c:v>
                  </c:pt>
                  <c:pt idx="4">
                    <c:v>Ice cream or frozen yogurt that is not low in fat</c:v>
                  </c:pt>
                </c:lvl>
                <c:lvl>
                  <c:pt idx="0">
                    <c:v>j.</c:v>
                  </c:pt>
                  <c:pt idx="1">
                    <c:v>i.</c:v>
                  </c:pt>
                  <c:pt idx="2">
                    <c:v>h.</c:v>
                  </c:pt>
                  <c:pt idx="3">
                    <c:v>g.</c:v>
                  </c:pt>
                  <c:pt idx="4">
                    <c:v>f.</c:v>
                  </c:pt>
                </c:lvl>
              </c:multiLvlStrCache>
            </c:multiLvlStrRef>
          </c:cat>
          <c:val>
            <c:numRef>
              <c:f>[Macro_2016P_charts.xlsm]DQ31_2!$G$2:$G$6</c:f>
              <c:numCache>
                <c:formatCode>General</c:formatCode>
                <c:ptCount val="5"/>
                <c:pt idx="0">
                  <c:v>42.3</c:v>
                </c:pt>
                <c:pt idx="1">
                  <c:v>15.5</c:v>
                </c:pt>
                <c:pt idx="2">
                  <c:v>42</c:v>
                </c:pt>
                <c:pt idx="3">
                  <c:v>27.5</c:v>
                </c:pt>
                <c:pt idx="4">
                  <c:v>17.8</c:v>
                </c:pt>
              </c:numCache>
            </c:numRef>
          </c:val>
        </c:ser>
        <c:dLbls>
          <c:showLegendKey val="0"/>
          <c:showVal val="1"/>
          <c:showCatName val="0"/>
          <c:showSerName val="0"/>
          <c:showPercent val="0"/>
          <c:showBubbleSize val="0"/>
        </c:dLbls>
        <c:gapWidth val="300"/>
        <c:overlap val="-4"/>
        <c:axId val="394783744"/>
        <c:axId val="394784136"/>
      </c:barChart>
      <c:catAx>
        <c:axId val="394783744"/>
        <c:scaling>
          <c:orientation val="minMax"/>
        </c:scaling>
        <c:delete val="0"/>
        <c:axPos val="l"/>
        <c:numFmt formatCode="General" sourceLinked="0"/>
        <c:majorTickMark val="none"/>
        <c:minorTickMark val="none"/>
        <c:tickLblPos val="none"/>
        <c:spPr>
          <a:ln w="12700">
            <a:solidFill>
              <a:srgbClr val="000000"/>
            </a:solidFill>
            <a:prstDash val="solid"/>
          </a:ln>
        </c:spPr>
        <c:crossAx val="394784136"/>
        <c:crosses val="autoZero"/>
        <c:auto val="1"/>
        <c:lblAlgn val="ctr"/>
        <c:lblOffset val="100"/>
        <c:tickLblSkip val="1"/>
        <c:noMultiLvlLbl val="1"/>
      </c:catAx>
      <c:valAx>
        <c:axId val="394784136"/>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394783744"/>
        <c:crosses val="autoZero"/>
        <c:crossBetween val="between"/>
      </c:valAx>
    </c:plotArea>
    <c:legend>
      <c:legendPos val="b"/>
      <c:layout>
        <c:manualLayout>
          <c:xMode val="edge"/>
          <c:yMode val="edge"/>
          <c:x val="2.7801070151098183E-2"/>
          <c:y val="0.86431233842627675"/>
          <c:w val="0.92914102873407078"/>
          <c:h val="4.6338423738471711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4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849570056968577"/>
          <c:y val="0.14908884159334376"/>
          <c:w val="0.65844639831548324"/>
          <c:h val="0.70514992645500429"/>
        </c:manualLayout>
      </c:layout>
      <c:barChart>
        <c:barDir val="bar"/>
        <c:grouping val="clustered"/>
        <c:varyColors val="0"/>
        <c:ser>
          <c:idx val="0"/>
          <c:order val="0"/>
          <c:tx>
            <c:strRef>
              <c:f>[Macro_2016P_charts.xlsm]DQ31_3!$D$1</c:f>
              <c:strCache>
                <c:ptCount val="1"/>
                <c:pt idx="0">
                  <c:v>All Schools</c:v>
                </c:pt>
              </c:strCache>
            </c:strRef>
          </c:tx>
          <c:spPr>
            <a:solidFill>
              <a:srgbClr val="C25D0A"/>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[Macro_2016P_charts.xlsm]DQ31_3!$B$2:$C$6</c:f>
              <c:multiLvlStrCache>
                <c:ptCount val="5"/>
                <c:lvl>
                  <c:pt idx="0">
                    <c:v>Foods or beverages containing caffeine</c:v>
                  </c:pt>
                  <c:pt idx="1">
                    <c:v>100% fruit or vegetable juice</c:v>
                  </c:pt>
                  <c:pt idx="2">
                    <c:v>Bottled water</c:v>
                  </c:pt>
                  <c:pt idx="3">
                    <c:v>Energy drinks (e.g., Red Bull, Monster)</c:v>
                  </c:pt>
                  <c:pt idx="4">
                    <c:v>Sports drinks (e.g., Gatorade)</c:v>
                  </c:pt>
                </c:lvl>
                <c:lvl>
                  <c:pt idx="0">
                    <c:v>o.</c:v>
                  </c:pt>
                  <c:pt idx="1">
                    <c:v>n.</c:v>
                  </c:pt>
                  <c:pt idx="2">
                    <c:v>m.</c:v>
                  </c:pt>
                  <c:pt idx="3">
                    <c:v>l.</c:v>
                  </c:pt>
                  <c:pt idx="4">
                    <c:v>k.</c:v>
                  </c:pt>
                </c:lvl>
              </c:multiLvlStrCache>
            </c:multiLvlStrRef>
          </c:cat>
          <c:val>
            <c:numRef>
              <c:f>[Macro_2016P_charts.xlsm]DQ31_3!$D$2:$D$6</c:f>
              <c:numCache>
                <c:formatCode>General</c:formatCode>
                <c:ptCount val="5"/>
                <c:pt idx="0">
                  <c:v>27.1</c:v>
                </c:pt>
                <c:pt idx="1">
                  <c:v>40</c:v>
                </c:pt>
                <c:pt idx="2">
                  <c:v>60.1</c:v>
                </c:pt>
                <c:pt idx="3">
                  <c:v>4.5</c:v>
                </c:pt>
                <c:pt idx="4">
                  <c:v>43.7</c:v>
                </c:pt>
              </c:numCache>
            </c:numRef>
          </c:val>
        </c:ser>
        <c:ser>
          <c:idx val="1"/>
          <c:order val="1"/>
          <c:tx>
            <c:strRef>
              <c:f>[Macro_2016P_charts.xlsm]DQ31_3!$E$1</c:f>
              <c:strCache>
                <c:ptCount val="1"/>
                <c:pt idx="0">
                  <c:v>Junior/Senior High Schools</c:v>
                </c:pt>
              </c:strCache>
            </c:strRef>
          </c:tx>
          <c:spPr>
            <a:solidFill>
              <a:srgbClr val="296D3B"/>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[Macro_2016P_charts.xlsm]DQ31_3!$B$2:$C$6</c:f>
              <c:multiLvlStrCache>
                <c:ptCount val="5"/>
                <c:lvl>
                  <c:pt idx="0">
                    <c:v>Foods or beverages containing caffeine</c:v>
                  </c:pt>
                  <c:pt idx="1">
                    <c:v>100% fruit or vegetable juice</c:v>
                  </c:pt>
                  <c:pt idx="2">
                    <c:v>Bottled water</c:v>
                  </c:pt>
                  <c:pt idx="3">
                    <c:v>Energy drinks (e.g., Red Bull, Monster)</c:v>
                  </c:pt>
                  <c:pt idx="4">
                    <c:v>Sports drinks (e.g., Gatorade)</c:v>
                  </c:pt>
                </c:lvl>
                <c:lvl>
                  <c:pt idx="0">
                    <c:v>o.</c:v>
                  </c:pt>
                  <c:pt idx="1">
                    <c:v>n.</c:v>
                  </c:pt>
                  <c:pt idx="2">
                    <c:v>m.</c:v>
                  </c:pt>
                  <c:pt idx="3">
                    <c:v>l.</c:v>
                  </c:pt>
                  <c:pt idx="4">
                    <c:v>k.</c:v>
                  </c:pt>
                </c:lvl>
              </c:multiLvlStrCache>
            </c:multiLvlStrRef>
          </c:cat>
          <c:val>
            <c:numRef>
              <c:f>[Macro_2016P_charts.xlsm]DQ31_3!$E$2:$E$6</c:f>
              <c:numCache>
                <c:formatCode>General</c:formatCode>
                <c:ptCount val="5"/>
                <c:pt idx="0">
                  <c:v>28.6</c:v>
                </c:pt>
                <c:pt idx="1">
                  <c:v>50</c:v>
                </c:pt>
                <c:pt idx="2">
                  <c:v>70.2</c:v>
                </c:pt>
                <c:pt idx="3">
                  <c:v>3.4</c:v>
                </c:pt>
                <c:pt idx="4">
                  <c:v>53.3</c:v>
                </c:pt>
              </c:numCache>
            </c:numRef>
          </c:val>
        </c:ser>
        <c:ser>
          <c:idx val="2"/>
          <c:order val="2"/>
          <c:tx>
            <c:strRef>
              <c:f>[Macro_2016P_charts.xlsm]DQ31_3!$F$1</c:f>
              <c:strCache>
                <c:ptCount val="1"/>
                <c:pt idx="0">
                  <c:v>Middle Schools</c:v>
                </c:pt>
              </c:strCache>
            </c:strRef>
          </c:tx>
          <c:spPr>
            <a:solidFill>
              <a:srgbClr val="005654"/>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[Macro_2016P_charts.xlsm]DQ31_3!$B$2:$C$6</c:f>
              <c:multiLvlStrCache>
                <c:ptCount val="5"/>
                <c:lvl>
                  <c:pt idx="0">
                    <c:v>Foods or beverages containing caffeine</c:v>
                  </c:pt>
                  <c:pt idx="1">
                    <c:v>100% fruit or vegetable juice</c:v>
                  </c:pt>
                  <c:pt idx="2">
                    <c:v>Bottled water</c:v>
                  </c:pt>
                  <c:pt idx="3">
                    <c:v>Energy drinks (e.g., Red Bull, Monster)</c:v>
                  </c:pt>
                  <c:pt idx="4">
                    <c:v>Sports drinks (e.g., Gatorade)</c:v>
                  </c:pt>
                </c:lvl>
                <c:lvl>
                  <c:pt idx="0">
                    <c:v>o.</c:v>
                  </c:pt>
                  <c:pt idx="1">
                    <c:v>n.</c:v>
                  </c:pt>
                  <c:pt idx="2">
                    <c:v>m.</c:v>
                  </c:pt>
                  <c:pt idx="3">
                    <c:v>l.</c:v>
                  </c:pt>
                  <c:pt idx="4">
                    <c:v>k.</c:v>
                  </c:pt>
                </c:lvl>
              </c:multiLvlStrCache>
            </c:multiLvlStrRef>
          </c:cat>
          <c:val>
            <c:numRef>
              <c:f>[Macro_2016P_charts.xlsm]DQ31_3!$F$2:$F$6</c:f>
              <c:numCache>
                <c:formatCode>General</c:formatCode>
                <c:ptCount val="5"/>
                <c:pt idx="0">
                  <c:v>11</c:v>
                </c:pt>
                <c:pt idx="1">
                  <c:v>22.8</c:v>
                </c:pt>
                <c:pt idx="2">
                  <c:v>42.8</c:v>
                </c:pt>
                <c:pt idx="3">
                  <c:v>3</c:v>
                </c:pt>
                <c:pt idx="4">
                  <c:v>25.8</c:v>
                </c:pt>
              </c:numCache>
            </c:numRef>
          </c:val>
        </c:ser>
        <c:ser>
          <c:idx val="3"/>
          <c:order val="3"/>
          <c:tx>
            <c:strRef>
              <c:f>[Macro_2016P_charts.xlsm]DQ31_3!$G$1</c:f>
              <c:strCache>
                <c:ptCount val="1"/>
                <c:pt idx="0">
                  <c:v>High Schools</c:v>
                </c:pt>
              </c:strCache>
            </c:strRef>
          </c:tx>
          <c:spPr>
            <a:solidFill>
              <a:srgbClr val="00E315"/>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[Macro_2016P_charts.xlsm]DQ31_3!$B$2:$C$6</c:f>
              <c:multiLvlStrCache>
                <c:ptCount val="5"/>
                <c:lvl>
                  <c:pt idx="0">
                    <c:v>Foods or beverages containing caffeine</c:v>
                  </c:pt>
                  <c:pt idx="1">
                    <c:v>100% fruit or vegetable juice</c:v>
                  </c:pt>
                  <c:pt idx="2">
                    <c:v>Bottled water</c:v>
                  </c:pt>
                  <c:pt idx="3">
                    <c:v>Energy drinks (e.g., Red Bull, Monster)</c:v>
                  </c:pt>
                  <c:pt idx="4">
                    <c:v>Sports drinks (e.g., Gatorade)</c:v>
                  </c:pt>
                </c:lvl>
                <c:lvl>
                  <c:pt idx="0">
                    <c:v>o.</c:v>
                  </c:pt>
                  <c:pt idx="1">
                    <c:v>n.</c:v>
                  </c:pt>
                  <c:pt idx="2">
                    <c:v>m.</c:v>
                  </c:pt>
                  <c:pt idx="3">
                    <c:v>l.</c:v>
                  </c:pt>
                  <c:pt idx="4">
                    <c:v>k.</c:v>
                  </c:pt>
                </c:lvl>
              </c:multiLvlStrCache>
            </c:multiLvlStrRef>
          </c:cat>
          <c:val>
            <c:numRef>
              <c:f>[Macro_2016P_charts.xlsm]DQ31_3!$G$2:$G$6</c:f>
              <c:numCache>
                <c:formatCode>General</c:formatCode>
                <c:ptCount val="5"/>
                <c:pt idx="0">
                  <c:v>47.6</c:v>
                </c:pt>
                <c:pt idx="1">
                  <c:v>58.9</c:v>
                </c:pt>
                <c:pt idx="2">
                  <c:v>79.099999999999994</c:v>
                </c:pt>
                <c:pt idx="3">
                  <c:v>6.7</c:v>
                </c:pt>
                <c:pt idx="4">
                  <c:v>63.6</c:v>
                </c:pt>
              </c:numCache>
            </c:numRef>
          </c:val>
        </c:ser>
        <c:dLbls>
          <c:showLegendKey val="0"/>
          <c:showVal val="1"/>
          <c:showCatName val="0"/>
          <c:showSerName val="0"/>
          <c:showPercent val="0"/>
          <c:showBubbleSize val="0"/>
        </c:dLbls>
        <c:gapWidth val="300"/>
        <c:overlap val="-4"/>
        <c:axId val="473480272"/>
        <c:axId val="473480664"/>
      </c:barChart>
      <c:catAx>
        <c:axId val="473480272"/>
        <c:scaling>
          <c:orientation val="minMax"/>
        </c:scaling>
        <c:delete val="0"/>
        <c:axPos val="l"/>
        <c:numFmt formatCode="General" sourceLinked="0"/>
        <c:majorTickMark val="none"/>
        <c:minorTickMark val="none"/>
        <c:tickLblPos val="none"/>
        <c:spPr>
          <a:ln w="12700">
            <a:solidFill>
              <a:srgbClr val="000000"/>
            </a:solidFill>
            <a:prstDash val="solid"/>
          </a:ln>
        </c:spPr>
        <c:crossAx val="473480664"/>
        <c:crosses val="autoZero"/>
        <c:auto val="1"/>
        <c:lblAlgn val="ctr"/>
        <c:lblOffset val="100"/>
        <c:tickLblSkip val="1"/>
        <c:noMultiLvlLbl val="1"/>
      </c:catAx>
      <c:valAx>
        <c:axId val="473480664"/>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473480272"/>
        <c:crosses val="autoZero"/>
        <c:crossBetween val="between"/>
      </c:valAx>
    </c:plotArea>
    <c:legend>
      <c:legendPos val="b"/>
      <c:layout>
        <c:manualLayout>
          <c:xMode val="edge"/>
          <c:yMode val="edge"/>
          <c:x val="2.7801070151098183E-2"/>
          <c:y val="0.86431233842627675"/>
          <c:w val="0.92914102873407078"/>
          <c:h val="4.6338423738471711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49.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849570056968577"/>
          <c:y val="0.14908884159334376"/>
          <c:w val="0.65844639831548324"/>
          <c:h val="0.70514992645500429"/>
        </c:manualLayout>
      </c:layout>
      <c:barChart>
        <c:barDir val="bar"/>
        <c:grouping val="clustered"/>
        <c:varyColors val="0"/>
        <c:ser>
          <c:idx val="0"/>
          <c:order val="0"/>
          <c:tx>
            <c:strRef>
              <c:f>[Macro_2016P_charts.xlsm]DQ31_4!$D$1</c:f>
              <c:strCache>
                <c:ptCount val="1"/>
                <c:pt idx="0">
                  <c:v>All Schools</c:v>
                </c:pt>
              </c:strCache>
            </c:strRef>
          </c:tx>
          <c:spPr>
            <a:solidFill>
              <a:srgbClr val="C25D0A"/>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[Macro_2016P_charts.xlsm]DQ31_4!$B$2:$C$3</c:f>
              <c:multiLvlStrCache>
                <c:ptCount val="2"/>
                <c:lvl>
                  <c:pt idx="0">
                    <c:v>Non-fried vegetables (not vegetable juice)</c:v>
                  </c:pt>
                  <c:pt idx="1">
                    <c:v>Fruits (not fruit juice)</c:v>
                  </c:pt>
                </c:lvl>
                <c:lvl>
                  <c:pt idx="0">
                    <c:v>q.</c:v>
                  </c:pt>
                  <c:pt idx="1">
                    <c:v>p.</c:v>
                  </c:pt>
                </c:lvl>
              </c:multiLvlStrCache>
            </c:multiLvlStrRef>
          </c:cat>
          <c:val>
            <c:numRef>
              <c:f>[Macro_2016P_charts.xlsm]DQ31_4!$D$2:$D$3</c:f>
              <c:numCache>
                <c:formatCode>General</c:formatCode>
                <c:ptCount val="2"/>
                <c:pt idx="0">
                  <c:v>18.2</c:v>
                </c:pt>
                <c:pt idx="1">
                  <c:v>29.3</c:v>
                </c:pt>
              </c:numCache>
            </c:numRef>
          </c:val>
        </c:ser>
        <c:ser>
          <c:idx val="1"/>
          <c:order val="1"/>
          <c:tx>
            <c:strRef>
              <c:f>[Macro_2016P_charts.xlsm]DQ31_4!$E$1</c:f>
              <c:strCache>
                <c:ptCount val="1"/>
                <c:pt idx="0">
                  <c:v>Junior/Senior High Schools</c:v>
                </c:pt>
              </c:strCache>
            </c:strRef>
          </c:tx>
          <c:spPr>
            <a:solidFill>
              <a:srgbClr val="296D3B"/>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[Macro_2016P_charts.xlsm]DQ31_4!$B$2:$C$3</c:f>
              <c:multiLvlStrCache>
                <c:ptCount val="2"/>
                <c:lvl>
                  <c:pt idx="0">
                    <c:v>Non-fried vegetables (not vegetable juice)</c:v>
                  </c:pt>
                  <c:pt idx="1">
                    <c:v>Fruits (not fruit juice)</c:v>
                  </c:pt>
                </c:lvl>
                <c:lvl>
                  <c:pt idx="0">
                    <c:v>q.</c:v>
                  </c:pt>
                  <c:pt idx="1">
                    <c:v>p.</c:v>
                  </c:pt>
                </c:lvl>
              </c:multiLvlStrCache>
            </c:multiLvlStrRef>
          </c:cat>
          <c:val>
            <c:numRef>
              <c:f>[Macro_2016P_charts.xlsm]DQ31_4!$E$2:$E$3</c:f>
              <c:numCache>
                <c:formatCode>General</c:formatCode>
                <c:ptCount val="2"/>
                <c:pt idx="0">
                  <c:v>24.7</c:v>
                </c:pt>
                <c:pt idx="1">
                  <c:v>45.5</c:v>
                </c:pt>
              </c:numCache>
            </c:numRef>
          </c:val>
        </c:ser>
        <c:ser>
          <c:idx val="2"/>
          <c:order val="2"/>
          <c:tx>
            <c:strRef>
              <c:f>[Macro_2016P_charts.xlsm]DQ31_4!$F$1</c:f>
              <c:strCache>
                <c:ptCount val="1"/>
                <c:pt idx="0">
                  <c:v>Middle Schools</c:v>
                </c:pt>
              </c:strCache>
            </c:strRef>
          </c:tx>
          <c:spPr>
            <a:solidFill>
              <a:srgbClr val="005654"/>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[Macro_2016P_charts.xlsm]DQ31_4!$B$2:$C$3</c:f>
              <c:multiLvlStrCache>
                <c:ptCount val="2"/>
                <c:lvl>
                  <c:pt idx="0">
                    <c:v>Non-fried vegetables (not vegetable juice)</c:v>
                  </c:pt>
                  <c:pt idx="1">
                    <c:v>Fruits (not fruit juice)</c:v>
                  </c:pt>
                </c:lvl>
                <c:lvl>
                  <c:pt idx="0">
                    <c:v>q.</c:v>
                  </c:pt>
                  <c:pt idx="1">
                    <c:v>p.</c:v>
                  </c:pt>
                </c:lvl>
              </c:multiLvlStrCache>
            </c:multiLvlStrRef>
          </c:cat>
          <c:val>
            <c:numRef>
              <c:f>[Macro_2016P_charts.xlsm]DQ31_4!$F$2:$F$3</c:f>
              <c:numCache>
                <c:formatCode>General</c:formatCode>
                <c:ptCount val="2"/>
                <c:pt idx="0">
                  <c:v>7.9</c:v>
                </c:pt>
                <c:pt idx="1">
                  <c:v>17.899999999999999</c:v>
                </c:pt>
              </c:numCache>
            </c:numRef>
          </c:val>
        </c:ser>
        <c:ser>
          <c:idx val="3"/>
          <c:order val="3"/>
          <c:tx>
            <c:strRef>
              <c:f>[Macro_2016P_charts.xlsm]DQ31_4!$G$1</c:f>
              <c:strCache>
                <c:ptCount val="1"/>
                <c:pt idx="0">
                  <c:v>High Schools</c:v>
                </c:pt>
              </c:strCache>
            </c:strRef>
          </c:tx>
          <c:spPr>
            <a:solidFill>
              <a:srgbClr val="00E315"/>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[Macro_2016P_charts.xlsm]DQ31_4!$B$2:$C$3</c:f>
              <c:multiLvlStrCache>
                <c:ptCount val="2"/>
                <c:lvl>
                  <c:pt idx="0">
                    <c:v>Non-fried vegetables (not vegetable juice)</c:v>
                  </c:pt>
                  <c:pt idx="1">
                    <c:v>Fruits (not fruit juice)</c:v>
                  </c:pt>
                </c:lvl>
                <c:lvl>
                  <c:pt idx="0">
                    <c:v>q.</c:v>
                  </c:pt>
                  <c:pt idx="1">
                    <c:v>p.</c:v>
                  </c:pt>
                </c:lvl>
              </c:multiLvlStrCache>
            </c:multiLvlStrRef>
          </c:cat>
          <c:val>
            <c:numRef>
              <c:f>[Macro_2016P_charts.xlsm]DQ31_4!$G$2:$G$3</c:f>
              <c:numCache>
                <c:formatCode>General</c:formatCode>
                <c:ptCount val="2"/>
                <c:pt idx="0">
                  <c:v>29.2</c:v>
                </c:pt>
                <c:pt idx="1">
                  <c:v>38.700000000000003</c:v>
                </c:pt>
              </c:numCache>
            </c:numRef>
          </c:val>
        </c:ser>
        <c:dLbls>
          <c:showLegendKey val="0"/>
          <c:showVal val="1"/>
          <c:showCatName val="0"/>
          <c:showSerName val="0"/>
          <c:showPercent val="0"/>
          <c:showBubbleSize val="0"/>
        </c:dLbls>
        <c:gapWidth val="300"/>
        <c:overlap val="-4"/>
        <c:axId val="473481448"/>
        <c:axId val="473481840"/>
      </c:barChart>
      <c:catAx>
        <c:axId val="473481448"/>
        <c:scaling>
          <c:orientation val="minMax"/>
        </c:scaling>
        <c:delete val="0"/>
        <c:axPos val="l"/>
        <c:numFmt formatCode="General" sourceLinked="0"/>
        <c:majorTickMark val="none"/>
        <c:minorTickMark val="none"/>
        <c:tickLblPos val="none"/>
        <c:spPr>
          <a:ln w="12700">
            <a:solidFill>
              <a:srgbClr val="000000"/>
            </a:solidFill>
            <a:prstDash val="solid"/>
          </a:ln>
        </c:spPr>
        <c:crossAx val="473481840"/>
        <c:crosses val="autoZero"/>
        <c:auto val="1"/>
        <c:lblAlgn val="ctr"/>
        <c:lblOffset val="100"/>
        <c:tickLblSkip val="1"/>
        <c:noMultiLvlLbl val="1"/>
      </c:catAx>
      <c:valAx>
        <c:axId val="473481840"/>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473481448"/>
        <c:crosses val="autoZero"/>
        <c:crossBetween val="between"/>
      </c:valAx>
    </c:plotArea>
    <c:legend>
      <c:legendPos val="b"/>
      <c:layout>
        <c:manualLayout>
          <c:xMode val="edge"/>
          <c:yMode val="edge"/>
          <c:x val="2.7801070151098183E-2"/>
          <c:y val="0.86431233842627675"/>
          <c:w val="0.92914102873407078"/>
          <c:h val="4.6338423738471711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849570056968577"/>
          <c:y val="0.14908884159334376"/>
          <c:w val="0.65844639831548324"/>
          <c:h val="0.70514992645500429"/>
        </c:manualLayout>
      </c:layout>
      <c:barChart>
        <c:barDir val="bar"/>
        <c:grouping val="clustered"/>
        <c:varyColors val="0"/>
        <c:ser>
          <c:idx val="0"/>
          <c:order val="0"/>
          <c:tx>
            <c:strRef>
              <c:f>DQ02_3!$D$1</c:f>
              <c:strCache>
                <c:ptCount val="1"/>
                <c:pt idx="0">
                  <c:v>All Schools</c:v>
                </c:pt>
              </c:strCache>
            </c:strRef>
          </c:tx>
          <c:spPr>
            <a:solidFill>
              <a:srgbClr val="C25D0A"/>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DQ02_3!$B$2:$C$3</c:f>
              <c:multiLvlStrCache>
                <c:ptCount val="2"/>
                <c:lvl>
                  <c:pt idx="0">
                    <c:v>Employee wellness</c:v>
                  </c:pt>
                  <c:pt idx="1">
                    <c:v>Community involvement</c:v>
                  </c:pt>
                </c:lvl>
                <c:lvl>
                  <c:pt idx="0">
                    <c:v>l.</c:v>
                  </c:pt>
                  <c:pt idx="1">
                    <c:v>k.</c:v>
                  </c:pt>
                </c:lvl>
              </c:multiLvlStrCache>
            </c:multiLvlStrRef>
          </c:cat>
          <c:val>
            <c:numRef>
              <c:f>DQ02_3!$D$2:$D$3</c:f>
              <c:numCache>
                <c:formatCode>General</c:formatCode>
                <c:ptCount val="2"/>
                <c:pt idx="0">
                  <c:v>15.6</c:v>
                </c:pt>
                <c:pt idx="1">
                  <c:v>69.8</c:v>
                </c:pt>
              </c:numCache>
            </c:numRef>
          </c:val>
        </c:ser>
        <c:ser>
          <c:idx val="1"/>
          <c:order val="1"/>
          <c:tx>
            <c:strRef>
              <c:f>DQ02_3!$E$1</c:f>
              <c:strCache>
                <c:ptCount val="1"/>
                <c:pt idx="0">
                  <c:v>Junior/Senior High Schools</c:v>
                </c:pt>
              </c:strCache>
            </c:strRef>
          </c:tx>
          <c:spPr>
            <a:solidFill>
              <a:srgbClr val="296D3B"/>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DQ02_3!$B$2:$C$3</c:f>
              <c:multiLvlStrCache>
                <c:ptCount val="2"/>
                <c:lvl>
                  <c:pt idx="0">
                    <c:v>Employee wellness</c:v>
                  </c:pt>
                  <c:pt idx="1">
                    <c:v>Community involvement</c:v>
                  </c:pt>
                </c:lvl>
                <c:lvl>
                  <c:pt idx="0">
                    <c:v>l.</c:v>
                  </c:pt>
                  <c:pt idx="1">
                    <c:v>k.</c:v>
                  </c:pt>
                </c:lvl>
              </c:multiLvlStrCache>
            </c:multiLvlStrRef>
          </c:cat>
          <c:val>
            <c:numRef>
              <c:f>DQ02_3!$E$2:$E$3</c:f>
              <c:numCache>
                <c:formatCode>General</c:formatCode>
                <c:ptCount val="2"/>
                <c:pt idx="0">
                  <c:v>8.9</c:v>
                </c:pt>
                <c:pt idx="1">
                  <c:v>73.099999999999994</c:v>
                </c:pt>
              </c:numCache>
            </c:numRef>
          </c:val>
        </c:ser>
        <c:ser>
          <c:idx val="2"/>
          <c:order val="2"/>
          <c:tx>
            <c:strRef>
              <c:f>DQ02_3!$F$1</c:f>
              <c:strCache>
                <c:ptCount val="1"/>
                <c:pt idx="0">
                  <c:v>Middle Schools</c:v>
                </c:pt>
              </c:strCache>
            </c:strRef>
          </c:tx>
          <c:spPr>
            <a:solidFill>
              <a:srgbClr val="005654"/>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DQ02_3!$B$2:$C$3</c:f>
              <c:multiLvlStrCache>
                <c:ptCount val="2"/>
                <c:lvl>
                  <c:pt idx="0">
                    <c:v>Employee wellness</c:v>
                  </c:pt>
                  <c:pt idx="1">
                    <c:v>Community involvement</c:v>
                  </c:pt>
                </c:lvl>
                <c:lvl>
                  <c:pt idx="0">
                    <c:v>l.</c:v>
                  </c:pt>
                  <c:pt idx="1">
                    <c:v>k.</c:v>
                  </c:pt>
                </c:lvl>
              </c:multiLvlStrCache>
            </c:multiLvlStrRef>
          </c:cat>
          <c:val>
            <c:numRef>
              <c:f>DQ02_3!$F$2:$F$3</c:f>
              <c:numCache>
                <c:formatCode>General</c:formatCode>
                <c:ptCount val="2"/>
                <c:pt idx="0">
                  <c:v>10.6</c:v>
                </c:pt>
                <c:pt idx="1">
                  <c:v>68.3</c:v>
                </c:pt>
              </c:numCache>
            </c:numRef>
          </c:val>
        </c:ser>
        <c:ser>
          <c:idx val="3"/>
          <c:order val="3"/>
          <c:tx>
            <c:strRef>
              <c:f>DQ02_3!$G$1</c:f>
              <c:strCache>
                <c:ptCount val="1"/>
                <c:pt idx="0">
                  <c:v>High Schools</c:v>
                </c:pt>
              </c:strCache>
            </c:strRef>
          </c:tx>
          <c:spPr>
            <a:solidFill>
              <a:srgbClr val="00E315"/>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DQ02_3!$B$2:$C$3</c:f>
              <c:multiLvlStrCache>
                <c:ptCount val="2"/>
                <c:lvl>
                  <c:pt idx="0">
                    <c:v>Employee wellness</c:v>
                  </c:pt>
                  <c:pt idx="1">
                    <c:v>Community involvement</c:v>
                  </c:pt>
                </c:lvl>
                <c:lvl>
                  <c:pt idx="0">
                    <c:v>l.</c:v>
                  </c:pt>
                  <c:pt idx="1">
                    <c:v>k.</c:v>
                  </c:pt>
                </c:lvl>
              </c:multiLvlStrCache>
            </c:multiLvlStrRef>
          </c:cat>
          <c:val>
            <c:numRef>
              <c:f>DQ02_3!$G$2:$G$3</c:f>
              <c:numCache>
                <c:formatCode>General</c:formatCode>
                <c:ptCount val="2"/>
                <c:pt idx="0">
                  <c:v>25.4</c:v>
                </c:pt>
                <c:pt idx="1">
                  <c:v>70.599999999999994</c:v>
                </c:pt>
              </c:numCache>
            </c:numRef>
          </c:val>
        </c:ser>
        <c:dLbls>
          <c:showLegendKey val="0"/>
          <c:showVal val="1"/>
          <c:showCatName val="0"/>
          <c:showSerName val="0"/>
          <c:showPercent val="0"/>
          <c:showBubbleSize val="0"/>
        </c:dLbls>
        <c:gapWidth val="300"/>
        <c:overlap val="-4"/>
        <c:axId val="391018768"/>
        <c:axId val="391019944"/>
      </c:barChart>
      <c:catAx>
        <c:axId val="391018768"/>
        <c:scaling>
          <c:orientation val="minMax"/>
        </c:scaling>
        <c:delete val="0"/>
        <c:axPos val="l"/>
        <c:numFmt formatCode="General" sourceLinked="0"/>
        <c:majorTickMark val="none"/>
        <c:minorTickMark val="none"/>
        <c:tickLblPos val="none"/>
        <c:spPr>
          <a:ln w="12700">
            <a:solidFill>
              <a:srgbClr val="000000"/>
            </a:solidFill>
            <a:prstDash val="solid"/>
          </a:ln>
        </c:spPr>
        <c:crossAx val="391019944"/>
        <c:crosses val="autoZero"/>
        <c:auto val="1"/>
        <c:lblAlgn val="ctr"/>
        <c:lblOffset val="100"/>
        <c:tickLblSkip val="1"/>
        <c:noMultiLvlLbl val="1"/>
      </c:catAx>
      <c:valAx>
        <c:axId val="391019944"/>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391018768"/>
        <c:crosses val="autoZero"/>
        <c:crossBetween val="between"/>
      </c:valAx>
    </c:plotArea>
    <c:legend>
      <c:legendPos val="b"/>
      <c:layout>
        <c:manualLayout>
          <c:xMode val="edge"/>
          <c:yMode val="edge"/>
          <c:x val="2.7801070151098183E-2"/>
          <c:y val="0.86431233842627675"/>
          <c:w val="0.92914102873407078"/>
          <c:h val="4.6338423738471711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50.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849570056968577"/>
          <c:y val="0.14908884159334376"/>
          <c:w val="0.65844639831548324"/>
          <c:h val="0.70514992645500429"/>
        </c:manualLayout>
      </c:layout>
      <c:barChart>
        <c:barDir val="bar"/>
        <c:grouping val="clustered"/>
        <c:varyColors val="0"/>
        <c:ser>
          <c:idx val="0"/>
          <c:order val="0"/>
          <c:tx>
            <c:strRef>
              <c:f>[Macro_2016P_charts.xlsm]DQ32_1!$D$1</c:f>
              <c:strCache>
                <c:ptCount val="1"/>
                <c:pt idx="0">
                  <c:v>All Schools</c:v>
                </c:pt>
              </c:strCache>
            </c:strRef>
          </c:tx>
          <c:spPr>
            <a:solidFill>
              <a:srgbClr val="C25D0A"/>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[Macro_2016P_charts.xlsm]DQ32_1!$B$2:$C$6</c:f>
              <c:multiLvlStrCache>
                <c:ptCount val="5"/>
                <c:lvl>
                  <c:pt idx="0">
                    <c:v>Provided opportunities for students to visit the cafeteria to learn about food safety, food preparation, or other nutrition-related topics</c:v>
                  </c:pt>
                  <c:pt idx="1">
                    <c:v>Conducted taste tests to determine food preferences for nutritious items</c:v>
                  </c:pt>
                  <c:pt idx="2">
                    <c:v>Provided information to students or families on the nutrition and caloric content of foods available</c:v>
                  </c:pt>
                  <c:pt idx="3">
                    <c:v>Collected suggestions from students, families, and school staff on nutritious food preferences and strategies to promote healthy eating</c:v>
                  </c:pt>
                  <c:pt idx="4">
                    <c:v>Priced nutritious foods and beverages at a lower cost while increasing the price of less nutritious foods and beverages</c:v>
                  </c:pt>
                </c:lvl>
                <c:lvl>
                  <c:pt idx="0">
                    <c:v>e.</c:v>
                  </c:pt>
                  <c:pt idx="1">
                    <c:v>d.</c:v>
                  </c:pt>
                  <c:pt idx="2">
                    <c:v>c.</c:v>
                  </c:pt>
                  <c:pt idx="3">
                    <c:v>b.</c:v>
                  </c:pt>
                  <c:pt idx="4">
                    <c:v>a.</c:v>
                  </c:pt>
                </c:lvl>
              </c:multiLvlStrCache>
            </c:multiLvlStrRef>
          </c:cat>
          <c:val>
            <c:numRef>
              <c:f>[Macro_2016P_charts.xlsm]DQ32_1!$D$2:$D$6</c:f>
              <c:numCache>
                <c:formatCode>General</c:formatCode>
                <c:ptCount val="5"/>
                <c:pt idx="0">
                  <c:v>15.6</c:v>
                </c:pt>
                <c:pt idx="1">
                  <c:v>34.700000000000003</c:v>
                </c:pt>
                <c:pt idx="2">
                  <c:v>62.2</c:v>
                </c:pt>
                <c:pt idx="3">
                  <c:v>45.7</c:v>
                </c:pt>
                <c:pt idx="4">
                  <c:v>12.6</c:v>
                </c:pt>
              </c:numCache>
            </c:numRef>
          </c:val>
        </c:ser>
        <c:ser>
          <c:idx val="1"/>
          <c:order val="1"/>
          <c:tx>
            <c:strRef>
              <c:f>[Macro_2016P_charts.xlsm]DQ32_1!$E$1</c:f>
              <c:strCache>
                <c:ptCount val="1"/>
                <c:pt idx="0">
                  <c:v>Junior/Senior High Schools</c:v>
                </c:pt>
              </c:strCache>
            </c:strRef>
          </c:tx>
          <c:spPr>
            <a:solidFill>
              <a:srgbClr val="296D3B"/>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[Macro_2016P_charts.xlsm]DQ32_1!$B$2:$C$6</c:f>
              <c:multiLvlStrCache>
                <c:ptCount val="5"/>
                <c:lvl>
                  <c:pt idx="0">
                    <c:v>Provided opportunities for students to visit the cafeteria to learn about food safety, food preparation, or other nutrition-related topics</c:v>
                  </c:pt>
                  <c:pt idx="1">
                    <c:v>Conducted taste tests to determine food preferences for nutritious items</c:v>
                  </c:pt>
                  <c:pt idx="2">
                    <c:v>Provided information to students or families on the nutrition and caloric content of foods available</c:v>
                  </c:pt>
                  <c:pt idx="3">
                    <c:v>Collected suggestions from students, families, and school staff on nutritious food preferences and strategies to promote healthy eating</c:v>
                  </c:pt>
                  <c:pt idx="4">
                    <c:v>Priced nutritious foods and beverages at a lower cost while increasing the price of less nutritious foods and beverages</c:v>
                  </c:pt>
                </c:lvl>
                <c:lvl>
                  <c:pt idx="0">
                    <c:v>e.</c:v>
                  </c:pt>
                  <c:pt idx="1">
                    <c:v>d.</c:v>
                  </c:pt>
                  <c:pt idx="2">
                    <c:v>c.</c:v>
                  </c:pt>
                  <c:pt idx="3">
                    <c:v>b.</c:v>
                  </c:pt>
                  <c:pt idx="4">
                    <c:v>a.</c:v>
                  </c:pt>
                </c:lvl>
              </c:multiLvlStrCache>
            </c:multiLvlStrRef>
          </c:cat>
          <c:val>
            <c:numRef>
              <c:f>[Macro_2016P_charts.xlsm]DQ32_1!$E$2:$E$6</c:f>
              <c:numCache>
                <c:formatCode>General</c:formatCode>
                <c:ptCount val="5"/>
                <c:pt idx="0">
                  <c:v>22</c:v>
                </c:pt>
                <c:pt idx="1">
                  <c:v>46.1</c:v>
                </c:pt>
                <c:pt idx="2">
                  <c:v>61</c:v>
                </c:pt>
                <c:pt idx="3">
                  <c:v>46.1</c:v>
                </c:pt>
                <c:pt idx="4">
                  <c:v>14.2</c:v>
                </c:pt>
              </c:numCache>
            </c:numRef>
          </c:val>
        </c:ser>
        <c:ser>
          <c:idx val="2"/>
          <c:order val="2"/>
          <c:tx>
            <c:strRef>
              <c:f>[Macro_2016P_charts.xlsm]DQ32_1!$F$1</c:f>
              <c:strCache>
                <c:ptCount val="1"/>
                <c:pt idx="0">
                  <c:v>Middle Schools</c:v>
                </c:pt>
              </c:strCache>
            </c:strRef>
          </c:tx>
          <c:spPr>
            <a:solidFill>
              <a:srgbClr val="005654"/>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[Macro_2016P_charts.xlsm]DQ32_1!$B$2:$C$6</c:f>
              <c:multiLvlStrCache>
                <c:ptCount val="5"/>
                <c:lvl>
                  <c:pt idx="0">
                    <c:v>Provided opportunities for students to visit the cafeteria to learn about food safety, food preparation, or other nutrition-related topics</c:v>
                  </c:pt>
                  <c:pt idx="1">
                    <c:v>Conducted taste tests to determine food preferences for nutritious items</c:v>
                  </c:pt>
                  <c:pt idx="2">
                    <c:v>Provided information to students or families on the nutrition and caloric content of foods available</c:v>
                  </c:pt>
                  <c:pt idx="3">
                    <c:v>Collected suggestions from students, families, and school staff on nutritious food preferences and strategies to promote healthy eating</c:v>
                  </c:pt>
                  <c:pt idx="4">
                    <c:v>Priced nutritious foods and beverages at a lower cost while increasing the price of less nutritious foods and beverages</c:v>
                  </c:pt>
                </c:lvl>
                <c:lvl>
                  <c:pt idx="0">
                    <c:v>e.</c:v>
                  </c:pt>
                  <c:pt idx="1">
                    <c:v>d.</c:v>
                  </c:pt>
                  <c:pt idx="2">
                    <c:v>c.</c:v>
                  </c:pt>
                  <c:pt idx="3">
                    <c:v>b.</c:v>
                  </c:pt>
                  <c:pt idx="4">
                    <c:v>a.</c:v>
                  </c:pt>
                </c:lvl>
              </c:multiLvlStrCache>
            </c:multiLvlStrRef>
          </c:cat>
          <c:val>
            <c:numRef>
              <c:f>[Macro_2016P_charts.xlsm]DQ32_1!$F$2:$F$6</c:f>
              <c:numCache>
                <c:formatCode>General</c:formatCode>
                <c:ptCount val="5"/>
                <c:pt idx="0">
                  <c:v>9.3000000000000007</c:v>
                </c:pt>
                <c:pt idx="1">
                  <c:v>26.7</c:v>
                </c:pt>
                <c:pt idx="2">
                  <c:v>58.4</c:v>
                </c:pt>
                <c:pt idx="3">
                  <c:v>36.200000000000003</c:v>
                </c:pt>
                <c:pt idx="4">
                  <c:v>9.4</c:v>
                </c:pt>
              </c:numCache>
            </c:numRef>
          </c:val>
        </c:ser>
        <c:ser>
          <c:idx val="3"/>
          <c:order val="3"/>
          <c:tx>
            <c:strRef>
              <c:f>[Macro_2016P_charts.xlsm]DQ32_1!$G$1</c:f>
              <c:strCache>
                <c:ptCount val="1"/>
                <c:pt idx="0">
                  <c:v>High Schools</c:v>
                </c:pt>
              </c:strCache>
            </c:strRef>
          </c:tx>
          <c:spPr>
            <a:solidFill>
              <a:srgbClr val="00E315"/>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[Macro_2016P_charts.xlsm]DQ32_1!$B$2:$C$6</c:f>
              <c:multiLvlStrCache>
                <c:ptCount val="5"/>
                <c:lvl>
                  <c:pt idx="0">
                    <c:v>Provided opportunities for students to visit the cafeteria to learn about food safety, food preparation, or other nutrition-related topics</c:v>
                  </c:pt>
                  <c:pt idx="1">
                    <c:v>Conducted taste tests to determine food preferences for nutritious items</c:v>
                  </c:pt>
                  <c:pt idx="2">
                    <c:v>Provided information to students or families on the nutrition and caloric content of foods available</c:v>
                  </c:pt>
                  <c:pt idx="3">
                    <c:v>Collected suggestions from students, families, and school staff on nutritious food preferences and strategies to promote healthy eating</c:v>
                  </c:pt>
                  <c:pt idx="4">
                    <c:v>Priced nutritious foods and beverages at a lower cost while increasing the price of less nutritious foods and beverages</c:v>
                  </c:pt>
                </c:lvl>
                <c:lvl>
                  <c:pt idx="0">
                    <c:v>e.</c:v>
                  </c:pt>
                  <c:pt idx="1">
                    <c:v>d.</c:v>
                  </c:pt>
                  <c:pt idx="2">
                    <c:v>c.</c:v>
                  </c:pt>
                  <c:pt idx="3">
                    <c:v>b.</c:v>
                  </c:pt>
                  <c:pt idx="4">
                    <c:v>a.</c:v>
                  </c:pt>
                </c:lvl>
              </c:multiLvlStrCache>
            </c:multiLvlStrRef>
          </c:cat>
          <c:val>
            <c:numRef>
              <c:f>[Macro_2016P_charts.xlsm]DQ32_1!$G$2:$G$6</c:f>
              <c:numCache>
                <c:formatCode>General</c:formatCode>
                <c:ptCount val="5"/>
                <c:pt idx="0">
                  <c:v>21.4</c:v>
                </c:pt>
                <c:pt idx="1">
                  <c:v>40.9</c:v>
                </c:pt>
                <c:pt idx="2">
                  <c:v>67.3</c:v>
                </c:pt>
                <c:pt idx="3">
                  <c:v>57.7</c:v>
                </c:pt>
                <c:pt idx="4">
                  <c:v>16</c:v>
                </c:pt>
              </c:numCache>
            </c:numRef>
          </c:val>
        </c:ser>
        <c:dLbls>
          <c:showLegendKey val="0"/>
          <c:showVal val="1"/>
          <c:showCatName val="0"/>
          <c:showSerName val="0"/>
          <c:showPercent val="0"/>
          <c:showBubbleSize val="0"/>
        </c:dLbls>
        <c:gapWidth val="300"/>
        <c:overlap val="-4"/>
        <c:axId val="473482624"/>
        <c:axId val="473483016"/>
      </c:barChart>
      <c:catAx>
        <c:axId val="473482624"/>
        <c:scaling>
          <c:orientation val="minMax"/>
        </c:scaling>
        <c:delete val="0"/>
        <c:axPos val="l"/>
        <c:numFmt formatCode="General" sourceLinked="0"/>
        <c:majorTickMark val="none"/>
        <c:minorTickMark val="none"/>
        <c:tickLblPos val="none"/>
        <c:spPr>
          <a:ln w="12700">
            <a:solidFill>
              <a:srgbClr val="000000"/>
            </a:solidFill>
            <a:prstDash val="solid"/>
          </a:ln>
        </c:spPr>
        <c:crossAx val="473483016"/>
        <c:crosses val="autoZero"/>
        <c:auto val="1"/>
        <c:lblAlgn val="ctr"/>
        <c:lblOffset val="100"/>
        <c:tickLblSkip val="1"/>
        <c:noMultiLvlLbl val="1"/>
      </c:catAx>
      <c:valAx>
        <c:axId val="473483016"/>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473482624"/>
        <c:crosses val="autoZero"/>
        <c:crossBetween val="between"/>
      </c:valAx>
    </c:plotArea>
    <c:legend>
      <c:legendPos val="b"/>
      <c:layout>
        <c:manualLayout>
          <c:xMode val="edge"/>
          <c:yMode val="edge"/>
          <c:x val="2.7801070151098183E-2"/>
          <c:y val="0.86431233842627675"/>
          <c:w val="0.92914102873407078"/>
          <c:h val="4.6338423738471711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5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849570056968577"/>
          <c:y val="0.14908884159334376"/>
          <c:w val="0.65844639831548324"/>
          <c:h val="0.70514992645500429"/>
        </c:manualLayout>
      </c:layout>
      <c:barChart>
        <c:barDir val="bar"/>
        <c:grouping val="clustered"/>
        <c:varyColors val="0"/>
        <c:ser>
          <c:idx val="0"/>
          <c:order val="0"/>
          <c:tx>
            <c:strRef>
              <c:f>[Macro_2016P_charts.xlsm]DQ32_2!$D$1</c:f>
              <c:strCache>
                <c:ptCount val="1"/>
                <c:pt idx="0">
                  <c:v>All Schools</c:v>
                </c:pt>
              </c:strCache>
            </c:strRef>
          </c:tx>
          <c:spPr>
            <a:solidFill>
              <a:srgbClr val="C25D0A"/>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[Macro_2016P_charts.xlsm]DQ32_2!$B$2:$C$6</c:f>
              <c:multiLvlStrCache>
                <c:ptCount val="5"/>
                <c:lvl>
                  <c:pt idx="0">
                    <c:v>Offered a self-serve salad bar to students</c:v>
                  </c:pt>
                  <c:pt idx="1">
                    <c:v>Used attractive displays for fruits and vegetables in the cafeteria</c:v>
                  </c:pt>
                  <c:pt idx="2">
                    <c:v>Placed fruits and vegetables near the cafeteria cashier, where they are easy to access</c:v>
                  </c:pt>
                  <c:pt idx="3">
                    <c:v>Planted a school food or vegetable garden</c:v>
                  </c:pt>
                  <c:pt idx="4">
                    <c:v>Served locally or regionally grown foods in the cafeteria or classrooms</c:v>
                  </c:pt>
                </c:lvl>
                <c:lvl>
                  <c:pt idx="0">
                    <c:v>j.</c:v>
                  </c:pt>
                  <c:pt idx="1">
                    <c:v>i.</c:v>
                  </c:pt>
                  <c:pt idx="2">
                    <c:v>h.</c:v>
                  </c:pt>
                  <c:pt idx="3">
                    <c:v>g.</c:v>
                  </c:pt>
                  <c:pt idx="4">
                    <c:v>f.</c:v>
                  </c:pt>
                </c:lvl>
              </c:multiLvlStrCache>
            </c:multiLvlStrRef>
          </c:cat>
          <c:val>
            <c:numRef>
              <c:f>[Macro_2016P_charts.xlsm]DQ32_2!$D$2:$D$6</c:f>
              <c:numCache>
                <c:formatCode>General</c:formatCode>
                <c:ptCount val="5"/>
                <c:pt idx="0">
                  <c:v>44.8</c:v>
                </c:pt>
                <c:pt idx="1">
                  <c:v>73.7</c:v>
                </c:pt>
                <c:pt idx="2">
                  <c:v>81.5</c:v>
                </c:pt>
                <c:pt idx="3">
                  <c:v>20</c:v>
                </c:pt>
                <c:pt idx="4">
                  <c:v>33.700000000000003</c:v>
                </c:pt>
              </c:numCache>
            </c:numRef>
          </c:val>
        </c:ser>
        <c:ser>
          <c:idx val="1"/>
          <c:order val="1"/>
          <c:tx>
            <c:strRef>
              <c:f>[Macro_2016P_charts.xlsm]DQ32_2!$E$1</c:f>
              <c:strCache>
                <c:ptCount val="1"/>
                <c:pt idx="0">
                  <c:v>Junior/Senior High Schools</c:v>
                </c:pt>
              </c:strCache>
            </c:strRef>
          </c:tx>
          <c:spPr>
            <a:solidFill>
              <a:srgbClr val="296D3B"/>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[Macro_2016P_charts.xlsm]DQ32_2!$B$2:$C$6</c:f>
              <c:multiLvlStrCache>
                <c:ptCount val="5"/>
                <c:lvl>
                  <c:pt idx="0">
                    <c:v>Offered a self-serve salad bar to students</c:v>
                  </c:pt>
                  <c:pt idx="1">
                    <c:v>Used attractive displays for fruits and vegetables in the cafeteria</c:v>
                  </c:pt>
                  <c:pt idx="2">
                    <c:v>Placed fruits and vegetables near the cafeteria cashier, where they are easy to access</c:v>
                  </c:pt>
                  <c:pt idx="3">
                    <c:v>Planted a school food or vegetable garden</c:v>
                  </c:pt>
                  <c:pt idx="4">
                    <c:v>Served locally or regionally grown foods in the cafeteria or classrooms</c:v>
                  </c:pt>
                </c:lvl>
                <c:lvl>
                  <c:pt idx="0">
                    <c:v>j.</c:v>
                  </c:pt>
                  <c:pt idx="1">
                    <c:v>i.</c:v>
                  </c:pt>
                  <c:pt idx="2">
                    <c:v>h.</c:v>
                  </c:pt>
                  <c:pt idx="3">
                    <c:v>g.</c:v>
                  </c:pt>
                  <c:pt idx="4">
                    <c:v>f.</c:v>
                  </c:pt>
                </c:lvl>
              </c:multiLvlStrCache>
            </c:multiLvlStrRef>
          </c:cat>
          <c:val>
            <c:numRef>
              <c:f>[Macro_2016P_charts.xlsm]DQ32_2!$E$2:$E$6</c:f>
              <c:numCache>
                <c:formatCode>General</c:formatCode>
                <c:ptCount val="5"/>
                <c:pt idx="0">
                  <c:v>57.1</c:v>
                </c:pt>
                <c:pt idx="1">
                  <c:v>63.7</c:v>
                </c:pt>
                <c:pt idx="2">
                  <c:v>81.8</c:v>
                </c:pt>
                <c:pt idx="3">
                  <c:v>18.2</c:v>
                </c:pt>
                <c:pt idx="4">
                  <c:v>28.6</c:v>
                </c:pt>
              </c:numCache>
            </c:numRef>
          </c:val>
        </c:ser>
        <c:ser>
          <c:idx val="2"/>
          <c:order val="2"/>
          <c:tx>
            <c:strRef>
              <c:f>[Macro_2016P_charts.xlsm]DQ32_2!$F$1</c:f>
              <c:strCache>
                <c:ptCount val="1"/>
                <c:pt idx="0">
                  <c:v>Middle Schools</c:v>
                </c:pt>
              </c:strCache>
            </c:strRef>
          </c:tx>
          <c:spPr>
            <a:solidFill>
              <a:srgbClr val="005654"/>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[Macro_2016P_charts.xlsm]DQ32_2!$B$2:$C$6</c:f>
              <c:multiLvlStrCache>
                <c:ptCount val="5"/>
                <c:lvl>
                  <c:pt idx="0">
                    <c:v>Offered a self-serve salad bar to students</c:v>
                  </c:pt>
                  <c:pt idx="1">
                    <c:v>Used attractive displays for fruits and vegetables in the cafeteria</c:v>
                  </c:pt>
                  <c:pt idx="2">
                    <c:v>Placed fruits and vegetables near the cafeteria cashier, where they are easy to access</c:v>
                  </c:pt>
                  <c:pt idx="3">
                    <c:v>Planted a school food or vegetable garden</c:v>
                  </c:pt>
                  <c:pt idx="4">
                    <c:v>Served locally or regionally grown foods in the cafeteria or classrooms</c:v>
                  </c:pt>
                </c:lvl>
                <c:lvl>
                  <c:pt idx="0">
                    <c:v>j.</c:v>
                  </c:pt>
                  <c:pt idx="1">
                    <c:v>i.</c:v>
                  </c:pt>
                  <c:pt idx="2">
                    <c:v>h.</c:v>
                  </c:pt>
                  <c:pt idx="3">
                    <c:v>g.</c:v>
                  </c:pt>
                  <c:pt idx="4">
                    <c:v>f.</c:v>
                  </c:pt>
                </c:lvl>
              </c:multiLvlStrCache>
            </c:multiLvlStrRef>
          </c:cat>
          <c:val>
            <c:numRef>
              <c:f>[Macro_2016P_charts.xlsm]DQ32_2!$F$2:$F$6</c:f>
              <c:numCache>
                <c:formatCode>General</c:formatCode>
                <c:ptCount val="5"/>
                <c:pt idx="0">
                  <c:v>39.1</c:v>
                </c:pt>
                <c:pt idx="1">
                  <c:v>75.8</c:v>
                </c:pt>
                <c:pt idx="2">
                  <c:v>80.7</c:v>
                </c:pt>
                <c:pt idx="3">
                  <c:v>19.8</c:v>
                </c:pt>
                <c:pt idx="4">
                  <c:v>37.299999999999997</c:v>
                </c:pt>
              </c:numCache>
            </c:numRef>
          </c:val>
        </c:ser>
        <c:ser>
          <c:idx val="3"/>
          <c:order val="3"/>
          <c:tx>
            <c:strRef>
              <c:f>[Macro_2016P_charts.xlsm]DQ32_2!$G$1</c:f>
              <c:strCache>
                <c:ptCount val="1"/>
                <c:pt idx="0">
                  <c:v>High Schools</c:v>
                </c:pt>
              </c:strCache>
            </c:strRef>
          </c:tx>
          <c:spPr>
            <a:solidFill>
              <a:srgbClr val="00E315"/>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[Macro_2016P_charts.xlsm]DQ32_2!$B$2:$C$6</c:f>
              <c:multiLvlStrCache>
                <c:ptCount val="5"/>
                <c:lvl>
                  <c:pt idx="0">
                    <c:v>Offered a self-serve salad bar to students</c:v>
                  </c:pt>
                  <c:pt idx="1">
                    <c:v>Used attractive displays for fruits and vegetables in the cafeteria</c:v>
                  </c:pt>
                  <c:pt idx="2">
                    <c:v>Placed fruits and vegetables near the cafeteria cashier, where they are easy to access</c:v>
                  </c:pt>
                  <c:pt idx="3">
                    <c:v>Planted a school food or vegetable garden</c:v>
                  </c:pt>
                  <c:pt idx="4">
                    <c:v>Served locally or regionally grown foods in the cafeteria or classrooms</c:v>
                  </c:pt>
                </c:lvl>
                <c:lvl>
                  <c:pt idx="0">
                    <c:v>j.</c:v>
                  </c:pt>
                  <c:pt idx="1">
                    <c:v>i.</c:v>
                  </c:pt>
                  <c:pt idx="2">
                    <c:v>h.</c:v>
                  </c:pt>
                  <c:pt idx="3">
                    <c:v>g.</c:v>
                  </c:pt>
                  <c:pt idx="4">
                    <c:v>f.</c:v>
                  </c:pt>
                </c:lvl>
              </c:multiLvlStrCache>
            </c:multiLvlStrRef>
          </c:cat>
          <c:val>
            <c:numRef>
              <c:f>[Macro_2016P_charts.xlsm]DQ32_2!$G$2:$G$6</c:f>
              <c:numCache>
                <c:formatCode>General</c:formatCode>
                <c:ptCount val="5"/>
                <c:pt idx="0">
                  <c:v>47.8</c:v>
                </c:pt>
                <c:pt idx="1">
                  <c:v>74.5</c:v>
                </c:pt>
                <c:pt idx="2">
                  <c:v>82.4</c:v>
                </c:pt>
                <c:pt idx="3">
                  <c:v>20.9</c:v>
                </c:pt>
                <c:pt idx="4">
                  <c:v>31.1</c:v>
                </c:pt>
              </c:numCache>
            </c:numRef>
          </c:val>
        </c:ser>
        <c:dLbls>
          <c:showLegendKey val="0"/>
          <c:showVal val="1"/>
          <c:showCatName val="0"/>
          <c:showSerName val="0"/>
          <c:showPercent val="0"/>
          <c:showBubbleSize val="0"/>
        </c:dLbls>
        <c:gapWidth val="300"/>
        <c:overlap val="-4"/>
        <c:axId val="473483800"/>
        <c:axId val="473484192"/>
      </c:barChart>
      <c:catAx>
        <c:axId val="473483800"/>
        <c:scaling>
          <c:orientation val="minMax"/>
        </c:scaling>
        <c:delete val="0"/>
        <c:axPos val="l"/>
        <c:numFmt formatCode="General" sourceLinked="0"/>
        <c:majorTickMark val="none"/>
        <c:minorTickMark val="none"/>
        <c:tickLblPos val="none"/>
        <c:spPr>
          <a:ln w="12700">
            <a:solidFill>
              <a:srgbClr val="000000"/>
            </a:solidFill>
            <a:prstDash val="solid"/>
          </a:ln>
        </c:spPr>
        <c:crossAx val="473484192"/>
        <c:crosses val="autoZero"/>
        <c:auto val="1"/>
        <c:lblAlgn val="ctr"/>
        <c:lblOffset val="100"/>
        <c:tickLblSkip val="1"/>
        <c:noMultiLvlLbl val="1"/>
      </c:catAx>
      <c:valAx>
        <c:axId val="473484192"/>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473483800"/>
        <c:crosses val="autoZero"/>
        <c:crossBetween val="between"/>
      </c:valAx>
    </c:plotArea>
    <c:legend>
      <c:legendPos val="b"/>
      <c:layout>
        <c:manualLayout>
          <c:xMode val="edge"/>
          <c:yMode val="edge"/>
          <c:x val="2.7801070151098183E-2"/>
          <c:y val="0.86431233842627675"/>
          <c:w val="0.92914102873407078"/>
          <c:h val="4.6338423738471711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5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849570056968577"/>
          <c:y val="0.14908884159334376"/>
          <c:w val="0.65844639831548324"/>
          <c:h val="0.70514992645500429"/>
        </c:manualLayout>
      </c:layout>
      <c:barChart>
        <c:barDir val="bar"/>
        <c:grouping val="clustered"/>
        <c:varyColors val="0"/>
        <c:ser>
          <c:idx val="0"/>
          <c:order val="0"/>
          <c:tx>
            <c:strRef>
              <c:f>[Macro_2016P_charts.xlsm]DQ32_3!$D$1</c:f>
              <c:strCache>
                <c:ptCount val="1"/>
                <c:pt idx="0">
                  <c:v>All Schools</c:v>
                </c:pt>
              </c:strCache>
            </c:strRef>
          </c:tx>
          <c:spPr>
            <a:solidFill>
              <a:srgbClr val="C25D0A"/>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[Macro_2016P_charts.xlsm]DQ32_3!$B$2:$C$5</c:f>
              <c:multiLvlStrCache>
                <c:ptCount val="4"/>
                <c:lvl>
                  <c:pt idx="0">
                    <c:v>Prohibited less nutritious foods and beverages (e.g., candy, baked goods) from being sold for fundraising purposes</c:v>
                  </c:pt>
                  <c:pt idx="1">
                    <c:v>Prohibited school staff from giving students food or food coupons as a reward for good behavior or good academic performance</c:v>
                  </c:pt>
                  <c:pt idx="2">
                    <c:v>Encouraged students to drink plain water</c:v>
                  </c:pt>
                  <c:pt idx="3">
                    <c:v>Labeled healthful foods with appealing names (e.g., crunchy carrots)</c:v>
                  </c:pt>
                </c:lvl>
                <c:lvl>
                  <c:pt idx="0">
                    <c:v>n.</c:v>
                  </c:pt>
                  <c:pt idx="1">
                    <c:v>m.</c:v>
                  </c:pt>
                  <c:pt idx="2">
                    <c:v>l.</c:v>
                  </c:pt>
                  <c:pt idx="3">
                    <c:v>k.</c:v>
                  </c:pt>
                </c:lvl>
              </c:multiLvlStrCache>
            </c:multiLvlStrRef>
          </c:cat>
          <c:val>
            <c:numRef>
              <c:f>[Macro_2016P_charts.xlsm]DQ32_3!$D$2:$D$5</c:f>
              <c:numCache>
                <c:formatCode>General</c:formatCode>
                <c:ptCount val="4"/>
                <c:pt idx="0">
                  <c:v>41</c:v>
                </c:pt>
                <c:pt idx="1">
                  <c:v>25.6</c:v>
                </c:pt>
                <c:pt idx="2">
                  <c:v>76.099999999999994</c:v>
                </c:pt>
                <c:pt idx="3">
                  <c:v>38.6</c:v>
                </c:pt>
              </c:numCache>
            </c:numRef>
          </c:val>
        </c:ser>
        <c:ser>
          <c:idx val="1"/>
          <c:order val="1"/>
          <c:tx>
            <c:strRef>
              <c:f>[Macro_2016P_charts.xlsm]DQ32_3!$E$1</c:f>
              <c:strCache>
                <c:ptCount val="1"/>
                <c:pt idx="0">
                  <c:v>Junior/Senior High Schools</c:v>
                </c:pt>
              </c:strCache>
            </c:strRef>
          </c:tx>
          <c:spPr>
            <a:solidFill>
              <a:srgbClr val="296D3B"/>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[Macro_2016P_charts.xlsm]DQ32_3!$B$2:$C$5</c:f>
              <c:multiLvlStrCache>
                <c:ptCount val="4"/>
                <c:lvl>
                  <c:pt idx="0">
                    <c:v>Prohibited less nutritious foods and beverages (e.g., candy, baked goods) from being sold for fundraising purposes</c:v>
                  </c:pt>
                  <c:pt idx="1">
                    <c:v>Prohibited school staff from giving students food or food coupons as a reward for good behavior or good academic performance</c:v>
                  </c:pt>
                  <c:pt idx="2">
                    <c:v>Encouraged students to drink plain water</c:v>
                  </c:pt>
                  <c:pt idx="3">
                    <c:v>Labeled healthful foods with appealing names (e.g., crunchy carrots)</c:v>
                  </c:pt>
                </c:lvl>
                <c:lvl>
                  <c:pt idx="0">
                    <c:v>n.</c:v>
                  </c:pt>
                  <c:pt idx="1">
                    <c:v>m.</c:v>
                  </c:pt>
                  <c:pt idx="2">
                    <c:v>l.</c:v>
                  </c:pt>
                  <c:pt idx="3">
                    <c:v>k.</c:v>
                  </c:pt>
                </c:lvl>
              </c:multiLvlStrCache>
            </c:multiLvlStrRef>
          </c:cat>
          <c:val>
            <c:numRef>
              <c:f>[Macro_2016P_charts.xlsm]DQ32_3!$E$2:$E$5</c:f>
              <c:numCache>
                <c:formatCode>General</c:formatCode>
                <c:ptCount val="4"/>
                <c:pt idx="0">
                  <c:v>29.8</c:v>
                </c:pt>
                <c:pt idx="1">
                  <c:v>21.4</c:v>
                </c:pt>
                <c:pt idx="2">
                  <c:v>74.099999999999994</c:v>
                </c:pt>
                <c:pt idx="3">
                  <c:v>39</c:v>
                </c:pt>
              </c:numCache>
            </c:numRef>
          </c:val>
        </c:ser>
        <c:ser>
          <c:idx val="2"/>
          <c:order val="2"/>
          <c:tx>
            <c:strRef>
              <c:f>[Macro_2016P_charts.xlsm]DQ32_3!$F$1</c:f>
              <c:strCache>
                <c:ptCount val="1"/>
                <c:pt idx="0">
                  <c:v>Middle Schools</c:v>
                </c:pt>
              </c:strCache>
            </c:strRef>
          </c:tx>
          <c:spPr>
            <a:solidFill>
              <a:srgbClr val="005654"/>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[Macro_2016P_charts.xlsm]DQ32_3!$B$2:$C$5</c:f>
              <c:multiLvlStrCache>
                <c:ptCount val="4"/>
                <c:lvl>
                  <c:pt idx="0">
                    <c:v>Prohibited less nutritious foods and beverages (e.g., candy, baked goods) from being sold for fundraising purposes</c:v>
                  </c:pt>
                  <c:pt idx="1">
                    <c:v>Prohibited school staff from giving students food or food coupons as a reward for good behavior or good academic performance</c:v>
                  </c:pt>
                  <c:pt idx="2">
                    <c:v>Encouraged students to drink plain water</c:v>
                  </c:pt>
                  <c:pt idx="3">
                    <c:v>Labeled healthful foods with appealing names (e.g., crunchy carrots)</c:v>
                  </c:pt>
                </c:lvl>
                <c:lvl>
                  <c:pt idx="0">
                    <c:v>n.</c:v>
                  </c:pt>
                  <c:pt idx="1">
                    <c:v>m.</c:v>
                  </c:pt>
                  <c:pt idx="2">
                    <c:v>l.</c:v>
                  </c:pt>
                  <c:pt idx="3">
                    <c:v>k.</c:v>
                  </c:pt>
                </c:lvl>
              </c:multiLvlStrCache>
            </c:multiLvlStrRef>
          </c:cat>
          <c:val>
            <c:numRef>
              <c:f>[Macro_2016P_charts.xlsm]DQ32_3!$F$2:$F$5</c:f>
              <c:numCache>
                <c:formatCode>General</c:formatCode>
                <c:ptCount val="4"/>
                <c:pt idx="0">
                  <c:v>36.9</c:v>
                </c:pt>
                <c:pt idx="1">
                  <c:v>25.5</c:v>
                </c:pt>
                <c:pt idx="2">
                  <c:v>80.099999999999994</c:v>
                </c:pt>
                <c:pt idx="3">
                  <c:v>39.4</c:v>
                </c:pt>
              </c:numCache>
            </c:numRef>
          </c:val>
        </c:ser>
        <c:ser>
          <c:idx val="3"/>
          <c:order val="3"/>
          <c:tx>
            <c:strRef>
              <c:f>[Macro_2016P_charts.xlsm]DQ32_3!$G$1</c:f>
              <c:strCache>
                <c:ptCount val="1"/>
                <c:pt idx="0">
                  <c:v>High Schools</c:v>
                </c:pt>
              </c:strCache>
            </c:strRef>
          </c:tx>
          <c:spPr>
            <a:solidFill>
              <a:srgbClr val="00E315"/>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[Macro_2016P_charts.xlsm]DQ32_3!$B$2:$C$5</c:f>
              <c:multiLvlStrCache>
                <c:ptCount val="4"/>
                <c:lvl>
                  <c:pt idx="0">
                    <c:v>Prohibited less nutritious foods and beverages (e.g., candy, baked goods) from being sold for fundraising purposes</c:v>
                  </c:pt>
                  <c:pt idx="1">
                    <c:v>Prohibited school staff from giving students food or food coupons as a reward for good behavior or good academic performance</c:v>
                  </c:pt>
                  <c:pt idx="2">
                    <c:v>Encouraged students to drink plain water</c:v>
                  </c:pt>
                  <c:pt idx="3">
                    <c:v>Labeled healthful foods with appealing names (e.g., crunchy carrots)</c:v>
                  </c:pt>
                </c:lvl>
                <c:lvl>
                  <c:pt idx="0">
                    <c:v>n.</c:v>
                  </c:pt>
                  <c:pt idx="1">
                    <c:v>m.</c:v>
                  </c:pt>
                  <c:pt idx="2">
                    <c:v>l.</c:v>
                  </c:pt>
                  <c:pt idx="3">
                    <c:v>k.</c:v>
                  </c:pt>
                </c:lvl>
              </c:multiLvlStrCache>
            </c:multiLvlStrRef>
          </c:cat>
          <c:val>
            <c:numRef>
              <c:f>[Macro_2016P_charts.xlsm]DQ32_3!$G$2:$G$5</c:f>
              <c:numCache>
                <c:formatCode>General</c:formatCode>
                <c:ptCount val="4"/>
                <c:pt idx="0">
                  <c:v>50.1</c:v>
                </c:pt>
                <c:pt idx="1">
                  <c:v>27.3</c:v>
                </c:pt>
                <c:pt idx="2">
                  <c:v>71.7</c:v>
                </c:pt>
                <c:pt idx="3">
                  <c:v>37.5</c:v>
                </c:pt>
              </c:numCache>
            </c:numRef>
          </c:val>
        </c:ser>
        <c:dLbls>
          <c:showLegendKey val="0"/>
          <c:showVal val="1"/>
          <c:showCatName val="0"/>
          <c:showSerName val="0"/>
          <c:showPercent val="0"/>
          <c:showBubbleSize val="0"/>
        </c:dLbls>
        <c:gapWidth val="300"/>
        <c:overlap val="-4"/>
        <c:axId val="473484976"/>
        <c:axId val="473485368"/>
      </c:barChart>
      <c:catAx>
        <c:axId val="473484976"/>
        <c:scaling>
          <c:orientation val="minMax"/>
        </c:scaling>
        <c:delete val="0"/>
        <c:axPos val="l"/>
        <c:numFmt formatCode="General" sourceLinked="0"/>
        <c:majorTickMark val="none"/>
        <c:minorTickMark val="none"/>
        <c:tickLblPos val="none"/>
        <c:spPr>
          <a:ln w="12700">
            <a:solidFill>
              <a:srgbClr val="000000"/>
            </a:solidFill>
            <a:prstDash val="solid"/>
          </a:ln>
        </c:spPr>
        <c:crossAx val="473485368"/>
        <c:crosses val="autoZero"/>
        <c:auto val="1"/>
        <c:lblAlgn val="ctr"/>
        <c:lblOffset val="100"/>
        <c:tickLblSkip val="1"/>
        <c:noMultiLvlLbl val="1"/>
      </c:catAx>
      <c:valAx>
        <c:axId val="473485368"/>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473484976"/>
        <c:crosses val="autoZero"/>
        <c:crossBetween val="between"/>
      </c:valAx>
    </c:plotArea>
    <c:legend>
      <c:legendPos val="b"/>
      <c:layout>
        <c:manualLayout>
          <c:xMode val="edge"/>
          <c:yMode val="edge"/>
          <c:x val="2.7801070151098183E-2"/>
          <c:y val="0.86431233842627675"/>
          <c:w val="0.92914102873407078"/>
          <c:h val="4.6338423738471711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5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849570056968577"/>
          <c:y val="0.14908884159334376"/>
          <c:w val="0.65844639831548324"/>
          <c:h val="0.70514992645500429"/>
        </c:manualLayout>
      </c:layout>
      <c:barChart>
        <c:barDir val="bar"/>
        <c:grouping val="clustered"/>
        <c:varyColors val="0"/>
        <c:ser>
          <c:idx val="0"/>
          <c:order val="0"/>
          <c:tx>
            <c:strRef>
              <c:f>[Macro_2016P_charts.xlsm]DQ33_1!$D$1</c:f>
              <c:strCache>
                <c:ptCount val="1"/>
                <c:pt idx="0">
                  <c:v>All Schools</c:v>
                </c:pt>
              </c:strCache>
            </c:strRef>
          </c:tx>
          <c:spPr>
            <a:solidFill>
              <a:srgbClr val="C25D0A"/>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[Macro_2016P_charts.xlsm]DQ33_1!$B$2:$C$6</c:f>
              <c:multiLvlStrCache>
                <c:ptCount val="5"/>
                <c:lvl>
                  <c:pt idx="0">
                    <c:v>In curricula or other educational materials (including assignment books, school supplies, book covers, and electronic media)</c:v>
                  </c:pt>
                  <c:pt idx="1">
                    <c:v>In school publications (e.g., newsletters, newspapers, web sites, or other school publications)</c:v>
                  </c:pt>
                  <c:pt idx="2">
                    <c:v>On school buses or other vehicles used to transport students</c:v>
                  </c:pt>
                  <c:pt idx="3">
                    <c:v>On school grounds including on the outside of the school building, on playing fields, or other areas of the campus</c:v>
                  </c:pt>
                  <c:pt idx="4">
                    <c:v>In school buildings</c:v>
                  </c:pt>
                </c:lvl>
                <c:lvl>
                  <c:pt idx="0">
                    <c:v>e.</c:v>
                  </c:pt>
                  <c:pt idx="1">
                    <c:v>d.</c:v>
                  </c:pt>
                  <c:pt idx="2">
                    <c:v>c.</c:v>
                  </c:pt>
                  <c:pt idx="3">
                    <c:v>b.</c:v>
                  </c:pt>
                  <c:pt idx="4">
                    <c:v>a.</c:v>
                  </c:pt>
                </c:lvl>
              </c:multiLvlStrCache>
            </c:multiLvlStrRef>
          </c:cat>
          <c:val>
            <c:numRef>
              <c:f>[Macro_2016P_charts.xlsm]DQ33_1!$D$2:$D$6</c:f>
              <c:numCache>
                <c:formatCode>General</c:formatCode>
                <c:ptCount val="5"/>
                <c:pt idx="0">
                  <c:v>51.6</c:v>
                </c:pt>
                <c:pt idx="1">
                  <c:v>47.4</c:v>
                </c:pt>
                <c:pt idx="2">
                  <c:v>63.4</c:v>
                </c:pt>
                <c:pt idx="3">
                  <c:v>42.9</c:v>
                </c:pt>
                <c:pt idx="4">
                  <c:v>54.2</c:v>
                </c:pt>
              </c:numCache>
            </c:numRef>
          </c:val>
        </c:ser>
        <c:ser>
          <c:idx val="1"/>
          <c:order val="1"/>
          <c:tx>
            <c:strRef>
              <c:f>[Macro_2016P_charts.xlsm]DQ33_1!$E$1</c:f>
              <c:strCache>
                <c:ptCount val="1"/>
                <c:pt idx="0">
                  <c:v>Junior/Senior High Schools</c:v>
                </c:pt>
              </c:strCache>
            </c:strRef>
          </c:tx>
          <c:spPr>
            <a:solidFill>
              <a:srgbClr val="296D3B"/>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[Macro_2016P_charts.xlsm]DQ33_1!$B$2:$C$6</c:f>
              <c:multiLvlStrCache>
                <c:ptCount val="5"/>
                <c:lvl>
                  <c:pt idx="0">
                    <c:v>In curricula or other educational materials (including assignment books, school supplies, book covers, and electronic media)</c:v>
                  </c:pt>
                  <c:pt idx="1">
                    <c:v>In school publications (e.g., newsletters, newspapers, web sites, or other school publications)</c:v>
                  </c:pt>
                  <c:pt idx="2">
                    <c:v>On school buses or other vehicles used to transport students</c:v>
                  </c:pt>
                  <c:pt idx="3">
                    <c:v>On school grounds including on the outside of the school building, on playing fields, or other areas of the campus</c:v>
                  </c:pt>
                  <c:pt idx="4">
                    <c:v>In school buildings</c:v>
                  </c:pt>
                </c:lvl>
                <c:lvl>
                  <c:pt idx="0">
                    <c:v>e.</c:v>
                  </c:pt>
                  <c:pt idx="1">
                    <c:v>d.</c:v>
                  </c:pt>
                  <c:pt idx="2">
                    <c:v>c.</c:v>
                  </c:pt>
                  <c:pt idx="3">
                    <c:v>b.</c:v>
                  </c:pt>
                  <c:pt idx="4">
                    <c:v>a.</c:v>
                  </c:pt>
                </c:lvl>
              </c:multiLvlStrCache>
            </c:multiLvlStrRef>
          </c:cat>
          <c:val>
            <c:numRef>
              <c:f>[Macro_2016P_charts.xlsm]DQ33_1!$E$2:$E$6</c:f>
              <c:numCache>
                <c:formatCode>General</c:formatCode>
                <c:ptCount val="5"/>
                <c:pt idx="0">
                  <c:v>35.6</c:v>
                </c:pt>
                <c:pt idx="1">
                  <c:v>21.2</c:v>
                </c:pt>
                <c:pt idx="2">
                  <c:v>46.2</c:v>
                </c:pt>
                <c:pt idx="3">
                  <c:v>33</c:v>
                </c:pt>
                <c:pt idx="4">
                  <c:v>39.299999999999997</c:v>
                </c:pt>
              </c:numCache>
            </c:numRef>
          </c:val>
        </c:ser>
        <c:ser>
          <c:idx val="2"/>
          <c:order val="2"/>
          <c:tx>
            <c:strRef>
              <c:f>[Macro_2016P_charts.xlsm]DQ33_1!$F$1</c:f>
              <c:strCache>
                <c:ptCount val="1"/>
                <c:pt idx="0">
                  <c:v>Middle Schools</c:v>
                </c:pt>
              </c:strCache>
            </c:strRef>
          </c:tx>
          <c:spPr>
            <a:solidFill>
              <a:srgbClr val="005654"/>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[Macro_2016P_charts.xlsm]DQ33_1!$B$2:$C$6</c:f>
              <c:multiLvlStrCache>
                <c:ptCount val="5"/>
                <c:lvl>
                  <c:pt idx="0">
                    <c:v>In curricula or other educational materials (including assignment books, school supplies, book covers, and electronic media)</c:v>
                  </c:pt>
                  <c:pt idx="1">
                    <c:v>In school publications (e.g., newsletters, newspapers, web sites, or other school publications)</c:v>
                  </c:pt>
                  <c:pt idx="2">
                    <c:v>On school buses or other vehicles used to transport students</c:v>
                  </c:pt>
                  <c:pt idx="3">
                    <c:v>On school grounds including on the outside of the school building, on playing fields, or other areas of the campus</c:v>
                  </c:pt>
                  <c:pt idx="4">
                    <c:v>In school buildings</c:v>
                  </c:pt>
                </c:lvl>
                <c:lvl>
                  <c:pt idx="0">
                    <c:v>e.</c:v>
                  </c:pt>
                  <c:pt idx="1">
                    <c:v>d.</c:v>
                  </c:pt>
                  <c:pt idx="2">
                    <c:v>c.</c:v>
                  </c:pt>
                  <c:pt idx="3">
                    <c:v>b.</c:v>
                  </c:pt>
                  <c:pt idx="4">
                    <c:v>a.</c:v>
                  </c:pt>
                </c:lvl>
              </c:multiLvlStrCache>
            </c:multiLvlStrRef>
          </c:cat>
          <c:val>
            <c:numRef>
              <c:f>[Macro_2016P_charts.xlsm]DQ33_1!$F$2:$F$6</c:f>
              <c:numCache>
                <c:formatCode>General</c:formatCode>
                <c:ptCount val="5"/>
                <c:pt idx="0">
                  <c:v>58.1</c:v>
                </c:pt>
                <c:pt idx="1">
                  <c:v>57.1</c:v>
                </c:pt>
                <c:pt idx="2">
                  <c:v>65.8</c:v>
                </c:pt>
                <c:pt idx="3">
                  <c:v>49.7</c:v>
                </c:pt>
                <c:pt idx="4">
                  <c:v>56.7</c:v>
                </c:pt>
              </c:numCache>
            </c:numRef>
          </c:val>
        </c:ser>
        <c:ser>
          <c:idx val="3"/>
          <c:order val="3"/>
          <c:tx>
            <c:strRef>
              <c:f>[Macro_2016P_charts.xlsm]DQ33_1!$G$1</c:f>
              <c:strCache>
                <c:ptCount val="1"/>
                <c:pt idx="0">
                  <c:v>High Schools</c:v>
                </c:pt>
              </c:strCache>
            </c:strRef>
          </c:tx>
          <c:spPr>
            <a:solidFill>
              <a:srgbClr val="00E315"/>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[Macro_2016P_charts.xlsm]DQ33_1!$B$2:$C$6</c:f>
              <c:multiLvlStrCache>
                <c:ptCount val="5"/>
                <c:lvl>
                  <c:pt idx="0">
                    <c:v>In curricula or other educational materials (including assignment books, school supplies, book covers, and electronic media)</c:v>
                  </c:pt>
                  <c:pt idx="1">
                    <c:v>In school publications (e.g., newsletters, newspapers, web sites, or other school publications)</c:v>
                  </c:pt>
                  <c:pt idx="2">
                    <c:v>On school buses or other vehicles used to transport students</c:v>
                  </c:pt>
                  <c:pt idx="3">
                    <c:v>On school grounds including on the outside of the school building, on playing fields, or other areas of the campus</c:v>
                  </c:pt>
                  <c:pt idx="4">
                    <c:v>In school buildings</c:v>
                  </c:pt>
                </c:lvl>
                <c:lvl>
                  <c:pt idx="0">
                    <c:v>e.</c:v>
                  </c:pt>
                  <c:pt idx="1">
                    <c:v>d.</c:v>
                  </c:pt>
                  <c:pt idx="2">
                    <c:v>c.</c:v>
                  </c:pt>
                  <c:pt idx="3">
                    <c:v>b.</c:v>
                  </c:pt>
                  <c:pt idx="4">
                    <c:v>a.</c:v>
                  </c:pt>
                </c:lvl>
              </c:multiLvlStrCache>
            </c:multiLvlStrRef>
          </c:cat>
          <c:val>
            <c:numRef>
              <c:f>[Macro_2016P_charts.xlsm]DQ33_1!$G$2:$G$6</c:f>
              <c:numCache>
                <c:formatCode>General</c:formatCode>
                <c:ptCount val="5"/>
                <c:pt idx="0">
                  <c:v>48.7</c:v>
                </c:pt>
                <c:pt idx="1">
                  <c:v>44.2</c:v>
                </c:pt>
                <c:pt idx="2">
                  <c:v>66.599999999999994</c:v>
                </c:pt>
                <c:pt idx="3">
                  <c:v>37.5</c:v>
                </c:pt>
                <c:pt idx="4">
                  <c:v>56.4</c:v>
                </c:pt>
              </c:numCache>
            </c:numRef>
          </c:val>
        </c:ser>
        <c:dLbls>
          <c:showLegendKey val="0"/>
          <c:showVal val="1"/>
          <c:showCatName val="0"/>
          <c:showSerName val="0"/>
          <c:showPercent val="0"/>
          <c:showBubbleSize val="0"/>
        </c:dLbls>
        <c:gapWidth val="300"/>
        <c:overlap val="-4"/>
        <c:axId val="473486152"/>
        <c:axId val="473486544"/>
      </c:barChart>
      <c:catAx>
        <c:axId val="473486152"/>
        <c:scaling>
          <c:orientation val="minMax"/>
        </c:scaling>
        <c:delete val="0"/>
        <c:axPos val="l"/>
        <c:numFmt formatCode="General" sourceLinked="0"/>
        <c:majorTickMark val="none"/>
        <c:minorTickMark val="none"/>
        <c:tickLblPos val="none"/>
        <c:spPr>
          <a:ln w="12700">
            <a:solidFill>
              <a:srgbClr val="000000"/>
            </a:solidFill>
            <a:prstDash val="solid"/>
          </a:ln>
        </c:spPr>
        <c:crossAx val="473486544"/>
        <c:crosses val="autoZero"/>
        <c:auto val="1"/>
        <c:lblAlgn val="ctr"/>
        <c:lblOffset val="100"/>
        <c:tickLblSkip val="1"/>
        <c:noMultiLvlLbl val="1"/>
      </c:catAx>
      <c:valAx>
        <c:axId val="473486544"/>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473486152"/>
        <c:crosses val="autoZero"/>
        <c:crossBetween val="between"/>
      </c:valAx>
    </c:plotArea>
    <c:legend>
      <c:legendPos val="b"/>
      <c:layout>
        <c:manualLayout>
          <c:xMode val="edge"/>
          <c:yMode val="edge"/>
          <c:x val="2.7801070151098183E-2"/>
          <c:y val="0.86431233842627675"/>
          <c:w val="0.92914102873407078"/>
          <c:h val="4.6338423738471711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5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849570056968577"/>
          <c:y val="0.14908884159334376"/>
          <c:w val="0.65844639831548324"/>
          <c:h val="0.70514992645500429"/>
        </c:manualLayout>
      </c:layout>
      <c:barChart>
        <c:barDir val="bar"/>
        <c:grouping val="clustered"/>
        <c:varyColors val="0"/>
        <c:ser>
          <c:idx val="0"/>
          <c:order val="0"/>
          <c:tx>
            <c:strRef>
              <c:f>[Macro_2016P_charts.xlsm]DQ34_1!$D$1</c:f>
              <c:strCache>
                <c:ptCount val="1"/>
                <c:pt idx="0">
                  <c:v>All Schools</c:v>
                </c:pt>
              </c:strCache>
            </c:strRef>
          </c:tx>
          <c:spPr>
            <a:solidFill>
              <a:srgbClr val="C25D0A"/>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[Macro_2016P_charts.xlsm]DQ34_1!$B$2:$C$4</c:f>
              <c:multiLvlStrCache>
                <c:ptCount val="3"/>
                <c:lvl>
                  <c:pt idx="0">
                    <c:v>No</c:v>
                  </c:pt>
                  <c:pt idx="1">
                    <c:v>Yes, in certain locations</c:v>
                  </c:pt>
                  <c:pt idx="2">
                    <c:v>Yes, in all locations</c:v>
                  </c:pt>
                </c:lvl>
                <c:lvl>
                  <c:pt idx="0">
                    <c:v>c.</c:v>
                  </c:pt>
                  <c:pt idx="1">
                    <c:v>b.</c:v>
                  </c:pt>
                  <c:pt idx="2">
                    <c:v>a.</c:v>
                  </c:pt>
                </c:lvl>
              </c:multiLvlStrCache>
            </c:multiLvlStrRef>
          </c:cat>
          <c:val>
            <c:numRef>
              <c:f>[Macro_2016P_charts.xlsm]DQ34_1!$D$2:$D$4</c:f>
              <c:numCache>
                <c:formatCode>General</c:formatCode>
                <c:ptCount val="3"/>
                <c:pt idx="0">
                  <c:v>11.8</c:v>
                </c:pt>
                <c:pt idx="1">
                  <c:v>31.1</c:v>
                </c:pt>
                <c:pt idx="2">
                  <c:v>57.1</c:v>
                </c:pt>
              </c:numCache>
            </c:numRef>
          </c:val>
        </c:ser>
        <c:ser>
          <c:idx val="1"/>
          <c:order val="1"/>
          <c:tx>
            <c:strRef>
              <c:f>[Macro_2016P_charts.xlsm]DQ34_1!$E$1</c:f>
              <c:strCache>
                <c:ptCount val="1"/>
                <c:pt idx="0">
                  <c:v>Junior/Senior High Schools</c:v>
                </c:pt>
              </c:strCache>
            </c:strRef>
          </c:tx>
          <c:spPr>
            <a:solidFill>
              <a:srgbClr val="296D3B"/>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[Macro_2016P_charts.xlsm]DQ34_1!$B$2:$C$4</c:f>
              <c:multiLvlStrCache>
                <c:ptCount val="3"/>
                <c:lvl>
                  <c:pt idx="0">
                    <c:v>No</c:v>
                  </c:pt>
                  <c:pt idx="1">
                    <c:v>Yes, in certain locations</c:v>
                  </c:pt>
                  <c:pt idx="2">
                    <c:v>Yes, in all locations</c:v>
                  </c:pt>
                </c:lvl>
                <c:lvl>
                  <c:pt idx="0">
                    <c:v>c.</c:v>
                  </c:pt>
                  <c:pt idx="1">
                    <c:v>b.</c:v>
                  </c:pt>
                  <c:pt idx="2">
                    <c:v>a.</c:v>
                  </c:pt>
                </c:lvl>
              </c:multiLvlStrCache>
            </c:multiLvlStrRef>
          </c:cat>
          <c:val>
            <c:numRef>
              <c:f>[Macro_2016P_charts.xlsm]DQ34_1!$E$2:$E$4</c:f>
              <c:numCache>
                <c:formatCode>General</c:formatCode>
                <c:ptCount val="3"/>
                <c:pt idx="0">
                  <c:v>3.2</c:v>
                </c:pt>
                <c:pt idx="1">
                  <c:v>25.2</c:v>
                </c:pt>
                <c:pt idx="2">
                  <c:v>71.599999999999994</c:v>
                </c:pt>
              </c:numCache>
            </c:numRef>
          </c:val>
        </c:ser>
        <c:ser>
          <c:idx val="2"/>
          <c:order val="2"/>
          <c:tx>
            <c:strRef>
              <c:f>[Macro_2016P_charts.xlsm]DQ34_1!$F$1</c:f>
              <c:strCache>
                <c:ptCount val="1"/>
                <c:pt idx="0">
                  <c:v>Middle Schools</c:v>
                </c:pt>
              </c:strCache>
            </c:strRef>
          </c:tx>
          <c:spPr>
            <a:solidFill>
              <a:srgbClr val="005654"/>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[Macro_2016P_charts.xlsm]DQ34_1!$B$2:$C$4</c:f>
              <c:multiLvlStrCache>
                <c:ptCount val="3"/>
                <c:lvl>
                  <c:pt idx="0">
                    <c:v>No</c:v>
                  </c:pt>
                  <c:pt idx="1">
                    <c:v>Yes, in certain locations</c:v>
                  </c:pt>
                  <c:pt idx="2">
                    <c:v>Yes, in all locations</c:v>
                  </c:pt>
                </c:lvl>
                <c:lvl>
                  <c:pt idx="0">
                    <c:v>c.</c:v>
                  </c:pt>
                  <c:pt idx="1">
                    <c:v>b.</c:v>
                  </c:pt>
                  <c:pt idx="2">
                    <c:v>a.</c:v>
                  </c:pt>
                </c:lvl>
              </c:multiLvlStrCache>
            </c:multiLvlStrRef>
          </c:cat>
          <c:val>
            <c:numRef>
              <c:f>[Macro_2016P_charts.xlsm]DQ34_1!$F$2:$F$4</c:f>
              <c:numCache>
                <c:formatCode>General</c:formatCode>
                <c:ptCount val="3"/>
                <c:pt idx="0">
                  <c:v>18.899999999999999</c:v>
                </c:pt>
                <c:pt idx="1">
                  <c:v>36.5</c:v>
                </c:pt>
                <c:pt idx="2">
                  <c:v>44.6</c:v>
                </c:pt>
              </c:numCache>
            </c:numRef>
          </c:val>
        </c:ser>
        <c:ser>
          <c:idx val="3"/>
          <c:order val="3"/>
          <c:tx>
            <c:strRef>
              <c:f>[Macro_2016P_charts.xlsm]DQ34_1!$G$1</c:f>
              <c:strCache>
                <c:ptCount val="1"/>
                <c:pt idx="0">
                  <c:v>High Schools</c:v>
                </c:pt>
              </c:strCache>
            </c:strRef>
          </c:tx>
          <c:spPr>
            <a:solidFill>
              <a:srgbClr val="00E315"/>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[Macro_2016P_charts.xlsm]DQ34_1!$B$2:$C$4</c:f>
              <c:multiLvlStrCache>
                <c:ptCount val="3"/>
                <c:lvl>
                  <c:pt idx="0">
                    <c:v>No</c:v>
                  </c:pt>
                  <c:pt idx="1">
                    <c:v>Yes, in certain locations</c:v>
                  </c:pt>
                  <c:pt idx="2">
                    <c:v>Yes, in all locations</c:v>
                  </c:pt>
                </c:lvl>
                <c:lvl>
                  <c:pt idx="0">
                    <c:v>c.</c:v>
                  </c:pt>
                  <c:pt idx="1">
                    <c:v>b.</c:v>
                  </c:pt>
                  <c:pt idx="2">
                    <c:v>a.</c:v>
                  </c:pt>
                </c:lvl>
              </c:multiLvlStrCache>
            </c:multiLvlStrRef>
          </c:cat>
          <c:val>
            <c:numRef>
              <c:f>[Macro_2016P_charts.xlsm]DQ34_1!$G$2:$G$4</c:f>
              <c:numCache>
                <c:formatCode>General</c:formatCode>
                <c:ptCount val="3"/>
                <c:pt idx="0">
                  <c:v>5.7</c:v>
                </c:pt>
                <c:pt idx="1">
                  <c:v>26.1</c:v>
                </c:pt>
                <c:pt idx="2">
                  <c:v>68.2</c:v>
                </c:pt>
              </c:numCache>
            </c:numRef>
          </c:val>
        </c:ser>
        <c:dLbls>
          <c:showLegendKey val="0"/>
          <c:showVal val="1"/>
          <c:showCatName val="0"/>
          <c:showSerName val="0"/>
          <c:showPercent val="0"/>
          <c:showBubbleSize val="0"/>
        </c:dLbls>
        <c:gapWidth val="300"/>
        <c:overlap val="-4"/>
        <c:axId val="473487328"/>
        <c:axId val="473487720"/>
      </c:barChart>
      <c:catAx>
        <c:axId val="473487328"/>
        <c:scaling>
          <c:orientation val="minMax"/>
        </c:scaling>
        <c:delete val="0"/>
        <c:axPos val="l"/>
        <c:numFmt formatCode="General" sourceLinked="0"/>
        <c:majorTickMark val="none"/>
        <c:minorTickMark val="none"/>
        <c:tickLblPos val="none"/>
        <c:spPr>
          <a:ln w="12700">
            <a:solidFill>
              <a:srgbClr val="000000"/>
            </a:solidFill>
            <a:prstDash val="solid"/>
          </a:ln>
        </c:spPr>
        <c:crossAx val="473487720"/>
        <c:crosses val="autoZero"/>
        <c:auto val="1"/>
        <c:lblAlgn val="ctr"/>
        <c:lblOffset val="100"/>
        <c:tickLblSkip val="1"/>
        <c:noMultiLvlLbl val="1"/>
      </c:catAx>
      <c:valAx>
        <c:axId val="473487720"/>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473487328"/>
        <c:crosses val="autoZero"/>
        <c:crossBetween val="between"/>
      </c:valAx>
    </c:plotArea>
    <c:legend>
      <c:legendPos val="b"/>
      <c:layout>
        <c:manualLayout>
          <c:xMode val="edge"/>
          <c:yMode val="edge"/>
          <c:x val="2.7801070151098183E-2"/>
          <c:y val="0.86431233842627675"/>
          <c:w val="0.92914102873407078"/>
          <c:h val="4.6338423738471711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5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849570056968577"/>
          <c:y val="0.14908884159334376"/>
          <c:w val="0.65844639831548324"/>
          <c:h val="0.70514992645500429"/>
        </c:manualLayout>
      </c:layout>
      <c:barChart>
        <c:barDir val="bar"/>
        <c:grouping val="clustered"/>
        <c:varyColors val="0"/>
        <c:ser>
          <c:idx val="0"/>
          <c:order val="0"/>
          <c:tx>
            <c:v>All Schools</c:v>
          </c:tx>
          <c:spPr>
            <a:solidFill>
              <a:srgbClr val="C25D0A"/>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val>
            <c:numRef>
              <c:f>[Macro_2016P_charts.xlsm]DQ34N_1!$D$2</c:f>
              <c:numCache>
                <c:formatCode>General</c:formatCode>
                <c:ptCount val="1"/>
                <c:pt idx="0">
                  <c:v>88.2</c:v>
                </c:pt>
              </c:numCache>
            </c:numRef>
          </c:val>
        </c:ser>
        <c:ser>
          <c:idx val="1"/>
          <c:order val="1"/>
          <c:tx>
            <c:v>Junior/Senior High Schools</c:v>
          </c:tx>
          <c:spPr>
            <a:solidFill>
              <a:srgbClr val="296D3B"/>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val>
            <c:numRef>
              <c:f>[Macro_2016P_charts.xlsm]DQ34N_1!$E$2</c:f>
              <c:numCache>
                <c:formatCode>General</c:formatCode>
                <c:ptCount val="1"/>
                <c:pt idx="0">
                  <c:v>96.8</c:v>
                </c:pt>
              </c:numCache>
            </c:numRef>
          </c:val>
        </c:ser>
        <c:ser>
          <c:idx val="2"/>
          <c:order val="2"/>
          <c:tx>
            <c:v>Middle Schools</c:v>
          </c:tx>
          <c:spPr>
            <a:solidFill>
              <a:srgbClr val="005654"/>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val>
            <c:numRef>
              <c:f>[Macro_2016P_charts.xlsm]DQ34N_1!$F$2</c:f>
              <c:numCache>
                <c:formatCode>General</c:formatCode>
                <c:ptCount val="1"/>
                <c:pt idx="0">
                  <c:v>81.099999999999994</c:v>
                </c:pt>
              </c:numCache>
            </c:numRef>
          </c:val>
        </c:ser>
        <c:ser>
          <c:idx val="3"/>
          <c:order val="3"/>
          <c:tx>
            <c:v>High Schools</c:v>
          </c:tx>
          <c:spPr>
            <a:solidFill>
              <a:srgbClr val="00E315"/>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val>
            <c:numRef>
              <c:f>[Macro_2016P_charts.xlsm]DQ34N_1!$G$2</c:f>
              <c:numCache>
                <c:formatCode>General</c:formatCode>
                <c:ptCount val="1"/>
                <c:pt idx="0">
                  <c:v>94.3</c:v>
                </c:pt>
              </c:numCache>
            </c:numRef>
          </c:val>
        </c:ser>
        <c:dLbls>
          <c:showLegendKey val="0"/>
          <c:showVal val="1"/>
          <c:showCatName val="0"/>
          <c:showSerName val="0"/>
          <c:showPercent val="0"/>
          <c:showBubbleSize val="0"/>
        </c:dLbls>
        <c:gapWidth val="300"/>
        <c:overlap val="-4"/>
        <c:axId val="474353136"/>
        <c:axId val="474353528"/>
      </c:barChart>
      <c:catAx>
        <c:axId val="474353136"/>
        <c:scaling>
          <c:orientation val="minMax"/>
        </c:scaling>
        <c:delete val="0"/>
        <c:axPos val="l"/>
        <c:majorTickMark val="none"/>
        <c:minorTickMark val="none"/>
        <c:tickLblPos val="none"/>
        <c:spPr>
          <a:ln w="12700">
            <a:solidFill>
              <a:srgbClr val="000000"/>
            </a:solidFill>
            <a:prstDash val="solid"/>
          </a:ln>
        </c:spPr>
        <c:crossAx val="474353528"/>
        <c:crosses val="autoZero"/>
        <c:auto val="1"/>
        <c:lblAlgn val="ctr"/>
        <c:lblOffset val="100"/>
        <c:tickLblSkip val="1"/>
        <c:noMultiLvlLbl val="1"/>
      </c:catAx>
      <c:valAx>
        <c:axId val="474353528"/>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474353136"/>
        <c:crosses val="autoZero"/>
        <c:crossBetween val="between"/>
      </c:valAx>
    </c:plotArea>
    <c:legend>
      <c:legendPos val="b"/>
      <c:layout>
        <c:manualLayout>
          <c:xMode val="edge"/>
          <c:yMode val="edge"/>
          <c:x val="2.7801070151098183E-2"/>
          <c:y val="0.86431233842627675"/>
          <c:w val="0.92914102873407078"/>
          <c:h val="4.6338423738471711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5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849570056968577"/>
          <c:y val="0.14908884159334376"/>
          <c:w val="0.65844639831548324"/>
          <c:h val="0.70514992645500429"/>
        </c:manualLayout>
      </c:layout>
      <c:barChart>
        <c:barDir val="bar"/>
        <c:grouping val="clustered"/>
        <c:varyColors val="0"/>
        <c:ser>
          <c:idx val="0"/>
          <c:order val="0"/>
          <c:tx>
            <c:strRef>
              <c:f>[Macro_2016P_charts.xlsm]DQ35_1!$D$1</c:f>
              <c:strCache>
                <c:ptCount val="1"/>
                <c:pt idx="0">
                  <c:v>All Schools</c:v>
                </c:pt>
              </c:strCache>
            </c:strRef>
          </c:tx>
          <c:spPr>
            <a:solidFill>
              <a:srgbClr val="C25D0A"/>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[Macro_2016P_charts.xlsm]DQ35_1!$B$2:$C$6</c:f>
              <c:multiLvlStrCache>
                <c:ptCount val="5"/>
                <c:lvl>
                  <c:pt idx="0">
                    <c:v>Hallways throughout the school</c:v>
                  </c:pt>
                  <c:pt idx="1">
                    <c:v>Outdoor physical activity facilities and sports fields</c:v>
                  </c:pt>
                  <c:pt idx="2">
                    <c:v>Gymnasium or other indoor physical activity facilities</c:v>
                  </c:pt>
                  <c:pt idx="3">
                    <c:v>Cafeteria during lunch</c:v>
                  </c:pt>
                  <c:pt idx="4">
                    <c:v>Cafeteria during breakfast</c:v>
                  </c:pt>
                </c:lvl>
                <c:lvl>
                  <c:pt idx="0">
                    <c:v>e.</c:v>
                  </c:pt>
                  <c:pt idx="1">
                    <c:v>d.</c:v>
                  </c:pt>
                  <c:pt idx="2">
                    <c:v>c.</c:v>
                  </c:pt>
                  <c:pt idx="3">
                    <c:v>b.</c:v>
                  </c:pt>
                  <c:pt idx="4">
                    <c:v>a.</c:v>
                  </c:pt>
                </c:lvl>
              </c:multiLvlStrCache>
            </c:multiLvlStrRef>
          </c:cat>
          <c:val>
            <c:numRef>
              <c:f>[Macro_2016P_charts.xlsm]DQ35_1!$D$2:$D$6</c:f>
              <c:numCache>
                <c:formatCode>General</c:formatCode>
                <c:ptCount val="5"/>
                <c:pt idx="0">
                  <c:v>99.5</c:v>
                </c:pt>
                <c:pt idx="1">
                  <c:v>82.6</c:v>
                </c:pt>
                <c:pt idx="2">
                  <c:v>95.8</c:v>
                </c:pt>
                <c:pt idx="3">
                  <c:v>89.9</c:v>
                </c:pt>
                <c:pt idx="4">
                  <c:v>89.4</c:v>
                </c:pt>
              </c:numCache>
            </c:numRef>
          </c:val>
        </c:ser>
        <c:ser>
          <c:idx val="1"/>
          <c:order val="1"/>
          <c:tx>
            <c:strRef>
              <c:f>[Macro_2016P_charts.xlsm]DQ35_1!$E$1</c:f>
              <c:strCache>
                <c:ptCount val="1"/>
                <c:pt idx="0">
                  <c:v>Junior/Senior High Schools</c:v>
                </c:pt>
              </c:strCache>
            </c:strRef>
          </c:tx>
          <c:spPr>
            <a:solidFill>
              <a:srgbClr val="296D3B"/>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[Macro_2016P_charts.xlsm]DQ35_1!$B$2:$C$6</c:f>
              <c:multiLvlStrCache>
                <c:ptCount val="5"/>
                <c:lvl>
                  <c:pt idx="0">
                    <c:v>Hallways throughout the school</c:v>
                  </c:pt>
                  <c:pt idx="1">
                    <c:v>Outdoor physical activity facilities and sports fields</c:v>
                  </c:pt>
                  <c:pt idx="2">
                    <c:v>Gymnasium or other indoor physical activity facilities</c:v>
                  </c:pt>
                  <c:pt idx="3">
                    <c:v>Cafeteria during lunch</c:v>
                  </c:pt>
                  <c:pt idx="4">
                    <c:v>Cafeteria during breakfast</c:v>
                  </c:pt>
                </c:lvl>
                <c:lvl>
                  <c:pt idx="0">
                    <c:v>e.</c:v>
                  </c:pt>
                  <c:pt idx="1">
                    <c:v>d.</c:v>
                  </c:pt>
                  <c:pt idx="2">
                    <c:v>c.</c:v>
                  </c:pt>
                  <c:pt idx="3">
                    <c:v>b.</c:v>
                  </c:pt>
                  <c:pt idx="4">
                    <c:v>a.</c:v>
                  </c:pt>
                </c:lvl>
              </c:multiLvlStrCache>
            </c:multiLvlStrRef>
          </c:cat>
          <c:val>
            <c:numRef>
              <c:f>[Macro_2016P_charts.xlsm]DQ35_1!$E$2:$E$6</c:f>
              <c:numCache>
                <c:formatCode>General</c:formatCode>
                <c:ptCount val="5"/>
                <c:pt idx="0">
                  <c:v>100</c:v>
                </c:pt>
                <c:pt idx="1">
                  <c:v>85.7</c:v>
                </c:pt>
                <c:pt idx="2">
                  <c:v>96.9</c:v>
                </c:pt>
                <c:pt idx="3">
                  <c:v>83.7</c:v>
                </c:pt>
                <c:pt idx="4">
                  <c:v>83.7</c:v>
                </c:pt>
              </c:numCache>
            </c:numRef>
          </c:val>
        </c:ser>
        <c:ser>
          <c:idx val="2"/>
          <c:order val="2"/>
          <c:tx>
            <c:strRef>
              <c:f>[Macro_2016P_charts.xlsm]DQ35_1!$F$1</c:f>
              <c:strCache>
                <c:ptCount val="1"/>
                <c:pt idx="0">
                  <c:v>Middle Schools</c:v>
                </c:pt>
              </c:strCache>
            </c:strRef>
          </c:tx>
          <c:spPr>
            <a:solidFill>
              <a:srgbClr val="005654"/>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[Macro_2016P_charts.xlsm]DQ35_1!$B$2:$C$6</c:f>
              <c:multiLvlStrCache>
                <c:ptCount val="5"/>
                <c:lvl>
                  <c:pt idx="0">
                    <c:v>Hallways throughout the school</c:v>
                  </c:pt>
                  <c:pt idx="1">
                    <c:v>Outdoor physical activity facilities and sports fields</c:v>
                  </c:pt>
                  <c:pt idx="2">
                    <c:v>Gymnasium or other indoor physical activity facilities</c:v>
                  </c:pt>
                  <c:pt idx="3">
                    <c:v>Cafeteria during lunch</c:v>
                  </c:pt>
                  <c:pt idx="4">
                    <c:v>Cafeteria during breakfast</c:v>
                  </c:pt>
                </c:lvl>
                <c:lvl>
                  <c:pt idx="0">
                    <c:v>e.</c:v>
                  </c:pt>
                  <c:pt idx="1">
                    <c:v>d.</c:v>
                  </c:pt>
                  <c:pt idx="2">
                    <c:v>c.</c:v>
                  </c:pt>
                  <c:pt idx="3">
                    <c:v>b.</c:v>
                  </c:pt>
                  <c:pt idx="4">
                    <c:v>a.</c:v>
                  </c:pt>
                </c:lvl>
              </c:multiLvlStrCache>
            </c:multiLvlStrRef>
          </c:cat>
          <c:val>
            <c:numRef>
              <c:f>[Macro_2016P_charts.xlsm]DQ35_1!$F$2:$F$6</c:f>
              <c:numCache>
                <c:formatCode>General</c:formatCode>
                <c:ptCount val="5"/>
                <c:pt idx="0">
                  <c:v>99</c:v>
                </c:pt>
                <c:pt idx="1">
                  <c:v>79</c:v>
                </c:pt>
                <c:pt idx="2">
                  <c:v>93.9</c:v>
                </c:pt>
                <c:pt idx="3">
                  <c:v>89.7</c:v>
                </c:pt>
                <c:pt idx="4">
                  <c:v>89.7</c:v>
                </c:pt>
              </c:numCache>
            </c:numRef>
          </c:val>
        </c:ser>
        <c:ser>
          <c:idx val="3"/>
          <c:order val="3"/>
          <c:tx>
            <c:strRef>
              <c:f>[Macro_2016P_charts.xlsm]DQ35_1!$G$1</c:f>
              <c:strCache>
                <c:ptCount val="1"/>
                <c:pt idx="0">
                  <c:v>High Schools</c:v>
                </c:pt>
              </c:strCache>
            </c:strRef>
          </c:tx>
          <c:spPr>
            <a:solidFill>
              <a:srgbClr val="00E315"/>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[Macro_2016P_charts.xlsm]DQ35_1!$B$2:$C$6</c:f>
              <c:multiLvlStrCache>
                <c:ptCount val="5"/>
                <c:lvl>
                  <c:pt idx="0">
                    <c:v>Hallways throughout the school</c:v>
                  </c:pt>
                  <c:pt idx="1">
                    <c:v>Outdoor physical activity facilities and sports fields</c:v>
                  </c:pt>
                  <c:pt idx="2">
                    <c:v>Gymnasium or other indoor physical activity facilities</c:v>
                  </c:pt>
                  <c:pt idx="3">
                    <c:v>Cafeteria during lunch</c:v>
                  </c:pt>
                  <c:pt idx="4">
                    <c:v>Cafeteria during breakfast</c:v>
                  </c:pt>
                </c:lvl>
                <c:lvl>
                  <c:pt idx="0">
                    <c:v>e.</c:v>
                  </c:pt>
                  <c:pt idx="1">
                    <c:v>d.</c:v>
                  </c:pt>
                  <c:pt idx="2">
                    <c:v>c.</c:v>
                  </c:pt>
                  <c:pt idx="3">
                    <c:v>b.</c:v>
                  </c:pt>
                  <c:pt idx="4">
                    <c:v>a.</c:v>
                  </c:pt>
                </c:lvl>
              </c:multiLvlStrCache>
            </c:multiLvlStrRef>
          </c:cat>
          <c:val>
            <c:numRef>
              <c:f>[Macro_2016P_charts.xlsm]DQ35_1!$G$2:$G$6</c:f>
              <c:numCache>
                <c:formatCode>General</c:formatCode>
                <c:ptCount val="5"/>
                <c:pt idx="0">
                  <c:v>100</c:v>
                </c:pt>
                <c:pt idx="1">
                  <c:v>86.2</c:v>
                </c:pt>
                <c:pt idx="2">
                  <c:v>97.8</c:v>
                </c:pt>
                <c:pt idx="3">
                  <c:v>92.3</c:v>
                </c:pt>
                <c:pt idx="4">
                  <c:v>91.1</c:v>
                </c:pt>
              </c:numCache>
            </c:numRef>
          </c:val>
        </c:ser>
        <c:dLbls>
          <c:showLegendKey val="0"/>
          <c:showVal val="1"/>
          <c:showCatName val="0"/>
          <c:showSerName val="0"/>
          <c:showPercent val="0"/>
          <c:showBubbleSize val="0"/>
        </c:dLbls>
        <c:gapWidth val="300"/>
        <c:overlap val="-4"/>
        <c:axId val="474354312"/>
        <c:axId val="474354704"/>
      </c:barChart>
      <c:catAx>
        <c:axId val="474354312"/>
        <c:scaling>
          <c:orientation val="minMax"/>
        </c:scaling>
        <c:delete val="0"/>
        <c:axPos val="l"/>
        <c:numFmt formatCode="General" sourceLinked="0"/>
        <c:majorTickMark val="none"/>
        <c:minorTickMark val="none"/>
        <c:tickLblPos val="none"/>
        <c:spPr>
          <a:ln w="12700">
            <a:solidFill>
              <a:srgbClr val="000000"/>
            </a:solidFill>
            <a:prstDash val="solid"/>
          </a:ln>
        </c:spPr>
        <c:crossAx val="474354704"/>
        <c:crosses val="autoZero"/>
        <c:auto val="1"/>
        <c:lblAlgn val="ctr"/>
        <c:lblOffset val="100"/>
        <c:tickLblSkip val="1"/>
        <c:noMultiLvlLbl val="1"/>
      </c:catAx>
      <c:valAx>
        <c:axId val="474354704"/>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474354312"/>
        <c:crosses val="autoZero"/>
        <c:crossBetween val="between"/>
      </c:valAx>
    </c:plotArea>
    <c:legend>
      <c:legendPos val="b"/>
      <c:layout>
        <c:manualLayout>
          <c:xMode val="edge"/>
          <c:yMode val="edge"/>
          <c:x val="2.7801070151098183E-2"/>
          <c:y val="0.86431233842627675"/>
          <c:w val="0.92914102873407078"/>
          <c:h val="4.6338423738471711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5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849570056968577"/>
          <c:y val="0.14908884159334376"/>
          <c:w val="0.65844639831548324"/>
          <c:h val="0.70514992645500429"/>
        </c:manualLayout>
      </c:layout>
      <c:barChart>
        <c:barDir val="bar"/>
        <c:grouping val="clustered"/>
        <c:varyColors val="0"/>
        <c:ser>
          <c:idx val="0"/>
          <c:order val="0"/>
          <c:tx>
            <c:v>All Schools</c:v>
          </c:tx>
          <c:spPr>
            <a:solidFill>
              <a:srgbClr val="C25D0A"/>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val>
            <c:numRef>
              <c:f>[Macro_2016P_charts.xlsm]DQ36_1!$D$2</c:f>
              <c:numCache>
                <c:formatCode>General</c:formatCode>
                <c:ptCount val="1"/>
                <c:pt idx="0">
                  <c:v>76.599999999999994</c:v>
                </c:pt>
              </c:numCache>
            </c:numRef>
          </c:val>
        </c:ser>
        <c:ser>
          <c:idx val="1"/>
          <c:order val="1"/>
          <c:tx>
            <c:v>Junior/Senior High Schools</c:v>
          </c:tx>
          <c:spPr>
            <a:solidFill>
              <a:srgbClr val="296D3B"/>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val>
            <c:numRef>
              <c:f>[Macro_2016P_charts.xlsm]DQ36_1!$E$2</c:f>
              <c:numCache>
                <c:formatCode>General</c:formatCode>
                <c:ptCount val="1"/>
                <c:pt idx="0">
                  <c:v>64.400000000000006</c:v>
                </c:pt>
              </c:numCache>
            </c:numRef>
          </c:val>
        </c:ser>
        <c:ser>
          <c:idx val="2"/>
          <c:order val="2"/>
          <c:tx>
            <c:v>Middle Schools</c:v>
          </c:tx>
          <c:spPr>
            <a:solidFill>
              <a:srgbClr val="005654"/>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val>
            <c:numRef>
              <c:f>[Macro_2016P_charts.xlsm]DQ36_1!$F$2</c:f>
              <c:numCache>
                <c:formatCode>General</c:formatCode>
                <c:ptCount val="1"/>
                <c:pt idx="0">
                  <c:v>78.099999999999994</c:v>
                </c:pt>
              </c:numCache>
            </c:numRef>
          </c:val>
        </c:ser>
        <c:ser>
          <c:idx val="3"/>
          <c:order val="3"/>
          <c:tx>
            <c:v>High Schools</c:v>
          </c:tx>
          <c:spPr>
            <a:solidFill>
              <a:srgbClr val="00E315"/>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val>
            <c:numRef>
              <c:f>[Macro_2016P_charts.xlsm]DQ36_1!$G$2</c:f>
              <c:numCache>
                <c:formatCode>General</c:formatCode>
                <c:ptCount val="1"/>
                <c:pt idx="0">
                  <c:v>78.8</c:v>
                </c:pt>
              </c:numCache>
            </c:numRef>
          </c:val>
        </c:ser>
        <c:dLbls>
          <c:showLegendKey val="0"/>
          <c:showVal val="1"/>
          <c:showCatName val="0"/>
          <c:showSerName val="0"/>
          <c:showPercent val="0"/>
          <c:showBubbleSize val="0"/>
        </c:dLbls>
        <c:gapWidth val="300"/>
        <c:overlap val="-4"/>
        <c:axId val="474355488"/>
        <c:axId val="474355880"/>
      </c:barChart>
      <c:catAx>
        <c:axId val="474355488"/>
        <c:scaling>
          <c:orientation val="minMax"/>
        </c:scaling>
        <c:delete val="0"/>
        <c:axPos val="l"/>
        <c:majorTickMark val="none"/>
        <c:minorTickMark val="none"/>
        <c:tickLblPos val="none"/>
        <c:spPr>
          <a:ln w="12700">
            <a:solidFill>
              <a:srgbClr val="000000"/>
            </a:solidFill>
            <a:prstDash val="solid"/>
          </a:ln>
        </c:spPr>
        <c:crossAx val="474355880"/>
        <c:crosses val="autoZero"/>
        <c:auto val="1"/>
        <c:lblAlgn val="ctr"/>
        <c:lblOffset val="100"/>
        <c:tickLblSkip val="1"/>
        <c:noMultiLvlLbl val="1"/>
      </c:catAx>
      <c:valAx>
        <c:axId val="474355880"/>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474355488"/>
        <c:crosses val="autoZero"/>
        <c:crossBetween val="between"/>
      </c:valAx>
    </c:plotArea>
    <c:legend>
      <c:legendPos val="b"/>
      <c:layout>
        <c:manualLayout>
          <c:xMode val="edge"/>
          <c:yMode val="edge"/>
          <c:x val="2.7801070151098183E-2"/>
          <c:y val="0.86431233842627675"/>
          <c:w val="0.92914102873407078"/>
          <c:h val="4.6338423738471711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5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849570056968577"/>
          <c:y val="0.14908884159334376"/>
          <c:w val="0.65844639831548324"/>
          <c:h val="0.70514992645500429"/>
        </c:manualLayout>
      </c:layout>
      <c:barChart>
        <c:barDir val="bar"/>
        <c:grouping val="clustered"/>
        <c:varyColors val="0"/>
        <c:ser>
          <c:idx val="0"/>
          <c:order val="0"/>
          <c:tx>
            <c:v>All Schools</c:v>
          </c:tx>
          <c:spPr>
            <a:solidFill>
              <a:srgbClr val="C25D0A"/>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val>
            <c:numRef>
              <c:f>[Macro_2016P_charts.xlsm]DQ37_1!$D$2</c:f>
              <c:numCache>
                <c:formatCode>General</c:formatCode>
                <c:ptCount val="1"/>
                <c:pt idx="0">
                  <c:v>37.4</c:v>
                </c:pt>
              </c:numCache>
            </c:numRef>
          </c:val>
        </c:ser>
        <c:ser>
          <c:idx val="1"/>
          <c:order val="1"/>
          <c:tx>
            <c:v>Junior/Senior High Schools</c:v>
          </c:tx>
          <c:spPr>
            <a:solidFill>
              <a:srgbClr val="296D3B"/>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val>
            <c:numRef>
              <c:f>[Macro_2016P_charts.xlsm]DQ37_1!$E$2</c:f>
              <c:numCache>
                <c:formatCode>General</c:formatCode>
                <c:ptCount val="1"/>
                <c:pt idx="0">
                  <c:v>38.1</c:v>
                </c:pt>
              </c:numCache>
            </c:numRef>
          </c:val>
        </c:ser>
        <c:ser>
          <c:idx val="2"/>
          <c:order val="2"/>
          <c:tx>
            <c:v>Middle Schools</c:v>
          </c:tx>
          <c:spPr>
            <a:solidFill>
              <a:srgbClr val="005654"/>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val>
            <c:numRef>
              <c:f>[Macro_2016P_charts.xlsm]DQ37_1!$F$2</c:f>
              <c:numCache>
                <c:formatCode>General</c:formatCode>
                <c:ptCount val="1"/>
                <c:pt idx="0">
                  <c:v>31.2</c:v>
                </c:pt>
              </c:numCache>
            </c:numRef>
          </c:val>
        </c:ser>
        <c:ser>
          <c:idx val="3"/>
          <c:order val="3"/>
          <c:tx>
            <c:v>High Schools</c:v>
          </c:tx>
          <c:spPr>
            <a:solidFill>
              <a:srgbClr val="00E315"/>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val>
            <c:numRef>
              <c:f>[Macro_2016P_charts.xlsm]DQ37_1!$G$2</c:f>
              <c:numCache>
                <c:formatCode>General</c:formatCode>
                <c:ptCount val="1"/>
                <c:pt idx="0">
                  <c:v>44.9</c:v>
                </c:pt>
              </c:numCache>
            </c:numRef>
          </c:val>
        </c:ser>
        <c:dLbls>
          <c:showLegendKey val="0"/>
          <c:showVal val="1"/>
          <c:showCatName val="0"/>
          <c:showSerName val="0"/>
          <c:showPercent val="0"/>
          <c:showBubbleSize val="0"/>
        </c:dLbls>
        <c:gapWidth val="300"/>
        <c:overlap val="-4"/>
        <c:axId val="474356664"/>
        <c:axId val="474357056"/>
      </c:barChart>
      <c:catAx>
        <c:axId val="474356664"/>
        <c:scaling>
          <c:orientation val="minMax"/>
        </c:scaling>
        <c:delete val="0"/>
        <c:axPos val="l"/>
        <c:majorTickMark val="none"/>
        <c:minorTickMark val="none"/>
        <c:tickLblPos val="none"/>
        <c:spPr>
          <a:ln w="12700">
            <a:solidFill>
              <a:srgbClr val="000000"/>
            </a:solidFill>
            <a:prstDash val="solid"/>
          </a:ln>
        </c:spPr>
        <c:crossAx val="474357056"/>
        <c:crosses val="autoZero"/>
        <c:auto val="1"/>
        <c:lblAlgn val="ctr"/>
        <c:lblOffset val="100"/>
        <c:tickLblSkip val="1"/>
        <c:noMultiLvlLbl val="1"/>
      </c:catAx>
      <c:valAx>
        <c:axId val="474357056"/>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474356664"/>
        <c:crosses val="autoZero"/>
        <c:crossBetween val="between"/>
      </c:valAx>
    </c:plotArea>
    <c:legend>
      <c:legendPos val="b"/>
      <c:layout>
        <c:manualLayout>
          <c:xMode val="edge"/>
          <c:yMode val="edge"/>
          <c:x val="2.7801070151098183E-2"/>
          <c:y val="0.86431233842627675"/>
          <c:w val="0.92914102873407078"/>
          <c:h val="4.6338423738471711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59.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849570056968577"/>
          <c:y val="0.14908884159334376"/>
          <c:w val="0.65844639831548324"/>
          <c:h val="0.70514992645500429"/>
        </c:manualLayout>
      </c:layout>
      <c:barChart>
        <c:barDir val="bar"/>
        <c:grouping val="clustered"/>
        <c:varyColors val="0"/>
        <c:ser>
          <c:idx val="0"/>
          <c:order val="0"/>
          <c:tx>
            <c:v>All Schools</c:v>
          </c:tx>
          <c:spPr>
            <a:solidFill>
              <a:srgbClr val="C25D0A"/>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val>
            <c:numRef>
              <c:f>[Macro_2016P_charts.xlsm]DQ38_1!$D$2</c:f>
              <c:numCache>
                <c:formatCode>General</c:formatCode>
                <c:ptCount val="1"/>
                <c:pt idx="0">
                  <c:v>26.2</c:v>
                </c:pt>
              </c:numCache>
            </c:numRef>
          </c:val>
        </c:ser>
        <c:ser>
          <c:idx val="1"/>
          <c:order val="1"/>
          <c:tx>
            <c:v>Junior/Senior High Schools</c:v>
          </c:tx>
          <c:spPr>
            <a:solidFill>
              <a:srgbClr val="296D3B"/>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val>
            <c:numRef>
              <c:f>[Macro_2016P_charts.xlsm]DQ38_1!$E$2</c:f>
              <c:numCache>
                <c:formatCode>General</c:formatCode>
                <c:ptCount val="1"/>
                <c:pt idx="0">
                  <c:v>9.4</c:v>
                </c:pt>
              </c:numCache>
            </c:numRef>
          </c:val>
        </c:ser>
        <c:ser>
          <c:idx val="2"/>
          <c:order val="2"/>
          <c:tx>
            <c:v>Middle Schools</c:v>
          </c:tx>
          <c:spPr>
            <a:solidFill>
              <a:srgbClr val="005654"/>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val>
            <c:numRef>
              <c:f>[Macro_2016P_charts.xlsm]DQ38_1!$F$2</c:f>
              <c:numCache>
                <c:formatCode>General</c:formatCode>
                <c:ptCount val="1"/>
                <c:pt idx="0">
                  <c:v>29.9</c:v>
                </c:pt>
              </c:numCache>
            </c:numRef>
          </c:val>
        </c:ser>
        <c:ser>
          <c:idx val="3"/>
          <c:order val="3"/>
          <c:tx>
            <c:v>High Schools</c:v>
          </c:tx>
          <c:spPr>
            <a:solidFill>
              <a:srgbClr val="00E315"/>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val>
            <c:numRef>
              <c:f>[Macro_2016P_charts.xlsm]DQ38_1!$G$2</c:f>
              <c:numCache>
                <c:formatCode>General</c:formatCode>
                <c:ptCount val="1"/>
                <c:pt idx="0">
                  <c:v>27.3</c:v>
                </c:pt>
              </c:numCache>
            </c:numRef>
          </c:val>
        </c:ser>
        <c:dLbls>
          <c:showLegendKey val="0"/>
          <c:showVal val="1"/>
          <c:showCatName val="0"/>
          <c:showSerName val="0"/>
          <c:showPercent val="0"/>
          <c:showBubbleSize val="0"/>
        </c:dLbls>
        <c:gapWidth val="300"/>
        <c:overlap val="-4"/>
        <c:axId val="474357840"/>
        <c:axId val="474358232"/>
      </c:barChart>
      <c:catAx>
        <c:axId val="474357840"/>
        <c:scaling>
          <c:orientation val="minMax"/>
        </c:scaling>
        <c:delete val="0"/>
        <c:axPos val="l"/>
        <c:majorTickMark val="none"/>
        <c:minorTickMark val="none"/>
        <c:tickLblPos val="none"/>
        <c:spPr>
          <a:ln w="12700">
            <a:solidFill>
              <a:srgbClr val="000000"/>
            </a:solidFill>
            <a:prstDash val="solid"/>
          </a:ln>
        </c:spPr>
        <c:crossAx val="474358232"/>
        <c:crosses val="autoZero"/>
        <c:auto val="1"/>
        <c:lblAlgn val="ctr"/>
        <c:lblOffset val="100"/>
        <c:tickLblSkip val="1"/>
        <c:noMultiLvlLbl val="1"/>
      </c:catAx>
      <c:valAx>
        <c:axId val="474358232"/>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474357840"/>
        <c:crosses val="autoZero"/>
        <c:crossBetween val="between"/>
      </c:valAx>
    </c:plotArea>
    <c:legend>
      <c:legendPos val="b"/>
      <c:layout>
        <c:manualLayout>
          <c:xMode val="edge"/>
          <c:yMode val="edge"/>
          <c:x val="2.7801070151098183E-2"/>
          <c:y val="0.86431233842627675"/>
          <c:w val="0.92914102873407078"/>
          <c:h val="4.6338423738471711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849570056968577"/>
          <c:y val="0.14908884159334376"/>
          <c:w val="0.65844639831548324"/>
          <c:h val="0.70514992645500429"/>
        </c:manualLayout>
      </c:layout>
      <c:barChart>
        <c:barDir val="bar"/>
        <c:grouping val="clustered"/>
        <c:varyColors val="0"/>
        <c:ser>
          <c:idx val="0"/>
          <c:order val="0"/>
          <c:tx>
            <c:v>All Schools</c:v>
          </c:tx>
          <c:spPr>
            <a:solidFill>
              <a:srgbClr val="C25D0A"/>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val>
            <c:numRef>
              <c:f>DQ03_1!$D$2</c:f>
              <c:numCache>
                <c:formatCode>General</c:formatCode>
                <c:ptCount val="1"/>
                <c:pt idx="0">
                  <c:v>40.799999999999997</c:v>
                </c:pt>
              </c:numCache>
            </c:numRef>
          </c:val>
        </c:ser>
        <c:ser>
          <c:idx val="1"/>
          <c:order val="1"/>
          <c:tx>
            <c:v>Junior/Senior High Schools</c:v>
          </c:tx>
          <c:spPr>
            <a:solidFill>
              <a:srgbClr val="296D3B"/>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val>
            <c:numRef>
              <c:f>DQ03_1!$E$2</c:f>
              <c:numCache>
                <c:formatCode>General</c:formatCode>
                <c:ptCount val="1"/>
                <c:pt idx="0">
                  <c:v>43.8</c:v>
                </c:pt>
              </c:numCache>
            </c:numRef>
          </c:val>
        </c:ser>
        <c:ser>
          <c:idx val="2"/>
          <c:order val="2"/>
          <c:tx>
            <c:v>Middle Schools</c:v>
          </c:tx>
          <c:spPr>
            <a:solidFill>
              <a:srgbClr val="005654"/>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val>
            <c:numRef>
              <c:f>DQ03_1!$F$2</c:f>
              <c:numCache>
                <c:formatCode>General</c:formatCode>
                <c:ptCount val="1"/>
                <c:pt idx="0">
                  <c:v>38.5</c:v>
                </c:pt>
              </c:numCache>
            </c:numRef>
          </c:val>
        </c:ser>
        <c:ser>
          <c:idx val="3"/>
          <c:order val="3"/>
          <c:tx>
            <c:v>High Schools</c:v>
          </c:tx>
          <c:spPr>
            <a:solidFill>
              <a:srgbClr val="00E315"/>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val>
            <c:numRef>
              <c:f>DQ03_1!$G$2</c:f>
              <c:numCache>
                <c:formatCode>General</c:formatCode>
                <c:ptCount val="1"/>
                <c:pt idx="0">
                  <c:v>43</c:v>
                </c:pt>
              </c:numCache>
            </c:numRef>
          </c:val>
        </c:ser>
        <c:dLbls>
          <c:showLegendKey val="0"/>
          <c:showVal val="1"/>
          <c:showCatName val="0"/>
          <c:showSerName val="0"/>
          <c:showPercent val="0"/>
          <c:showBubbleSize val="0"/>
        </c:dLbls>
        <c:gapWidth val="300"/>
        <c:overlap val="-4"/>
        <c:axId val="391020728"/>
        <c:axId val="391021120"/>
      </c:barChart>
      <c:catAx>
        <c:axId val="391020728"/>
        <c:scaling>
          <c:orientation val="minMax"/>
        </c:scaling>
        <c:delete val="0"/>
        <c:axPos val="l"/>
        <c:majorTickMark val="none"/>
        <c:minorTickMark val="none"/>
        <c:tickLblPos val="none"/>
        <c:spPr>
          <a:ln w="12700">
            <a:solidFill>
              <a:srgbClr val="000000"/>
            </a:solidFill>
            <a:prstDash val="solid"/>
          </a:ln>
        </c:spPr>
        <c:crossAx val="391021120"/>
        <c:crosses val="autoZero"/>
        <c:auto val="1"/>
        <c:lblAlgn val="ctr"/>
        <c:lblOffset val="100"/>
        <c:tickLblSkip val="1"/>
        <c:noMultiLvlLbl val="1"/>
      </c:catAx>
      <c:valAx>
        <c:axId val="391021120"/>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391020728"/>
        <c:crosses val="autoZero"/>
        <c:crossBetween val="between"/>
      </c:valAx>
    </c:plotArea>
    <c:legend>
      <c:legendPos val="b"/>
      <c:layout>
        <c:manualLayout>
          <c:xMode val="edge"/>
          <c:yMode val="edge"/>
          <c:x val="2.7801070151098183E-2"/>
          <c:y val="0.86431233842627675"/>
          <c:w val="0.92914102873407078"/>
          <c:h val="4.6338423738471711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60.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849570056968577"/>
          <c:y val="0.14908884159334376"/>
          <c:w val="0.65844639831548324"/>
          <c:h val="0.70514992645500429"/>
        </c:manualLayout>
      </c:layout>
      <c:barChart>
        <c:barDir val="bar"/>
        <c:grouping val="clustered"/>
        <c:varyColors val="0"/>
        <c:ser>
          <c:idx val="0"/>
          <c:order val="0"/>
          <c:tx>
            <c:strRef>
              <c:f>[Macro_2016P_charts.xlsm]DQ39_1!$D$1</c:f>
              <c:strCache>
                <c:ptCount val="1"/>
                <c:pt idx="0">
                  <c:v>All Schools</c:v>
                </c:pt>
              </c:strCache>
            </c:strRef>
          </c:tx>
          <c:spPr>
            <a:solidFill>
              <a:srgbClr val="C25D0A"/>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[Macro_2016P_charts.xlsm]DQ39_1!$B$2:$C$6</c:f>
              <c:multiLvlStrCache>
                <c:ptCount val="5"/>
                <c:lvl>
                  <c:pt idx="0">
                    <c:v>Pregnancy testing</c:v>
                  </c:pt>
                  <c:pt idx="1">
                    <c:v>STD treatment</c:v>
                  </c:pt>
                  <c:pt idx="2">
                    <c:v>STD testing</c:v>
                  </c:pt>
                  <c:pt idx="3">
                    <c:v>HIV treatment (ongoing medical care for persons living with HIV)</c:v>
                  </c:pt>
                  <c:pt idx="4">
                    <c:v>HIV testing</c:v>
                  </c:pt>
                </c:lvl>
                <c:lvl>
                  <c:pt idx="0">
                    <c:v>e.</c:v>
                  </c:pt>
                  <c:pt idx="1">
                    <c:v>d.</c:v>
                  </c:pt>
                  <c:pt idx="2">
                    <c:v>c.</c:v>
                  </c:pt>
                  <c:pt idx="3">
                    <c:v>b.</c:v>
                  </c:pt>
                  <c:pt idx="4">
                    <c:v>a.</c:v>
                  </c:pt>
                </c:lvl>
              </c:multiLvlStrCache>
            </c:multiLvlStrRef>
          </c:cat>
          <c:val>
            <c:numRef>
              <c:f>[Macro_2016P_charts.xlsm]DQ39_1!$D$2:$D$6</c:f>
              <c:numCache>
                <c:formatCode>General</c:formatCode>
                <c:ptCount val="5"/>
                <c:pt idx="0">
                  <c:v>2.2000000000000002</c:v>
                </c:pt>
                <c:pt idx="1">
                  <c:v>0.9</c:v>
                </c:pt>
                <c:pt idx="2">
                  <c:v>1.3</c:v>
                </c:pt>
                <c:pt idx="3">
                  <c:v>8.0000000000000004E-4</c:v>
                </c:pt>
                <c:pt idx="4">
                  <c:v>1.3</c:v>
                </c:pt>
              </c:numCache>
            </c:numRef>
          </c:val>
        </c:ser>
        <c:ser>
          <c:idx val="1"/>
          <c:order val="1"/>
          <c:tx>
            <c:strRef>
              <c:f>[Macro_2016P_charts.xlsm]DQ39_1!$E$1</c:f>
              <c:strCache>
                <c:ptCount val="1"/>
                <c:pt idx="0">
                  <c:v>Junior/Senior High Schools</c:v>
                </c:pt>
              </c:strCache>
            </c:strRef>
          </c:tx>
          <c:spPr>
            <a:solidFill>
              <a:srgbClr val="296D3B"/>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[Macro_2016P_charts.xlsm]DQ39_1!$B$2:$C$6</c:f>
              <c:multiLvlStrCache>
                <c:ptCount val="5"/>
                <c:lvl>
                  <c:pt idx="0">
                    <c:v>Pregnancy testing</c:v>
                  </c:pt>
                  <c:pt idx="1">
                    <c:v>STD treatment</c:v>
                  </c:pt>
                  <c:pt idx="2">
                    <c:v>STD testing</c:v>
                  </c:pt>
                  <c:pt idx="3">
                    <c:v>HIV treatment (ongoing medical care for persons living with HIV)</c:v>
                  </c:pt>
                  <c:pt idx="4">
                    <c:v>HIV testing</c:v>
                  </c:pt>
                </c:lvl>
                <c:lvl>
                  <c:pt idx="0">
                    <c:v>e.</c:v>
                  </c:pt>
                  <c:pt idx="1">
                    <c:v>d.</c:v>
                  </c:pt>
                  <c:pt idx="2">
                    <c:v>c.</c:v>
                  </c:pt>
                  <c:pt idx="3">
                    <c:v>b.</c:v>
                  </c:pt>
                  <c:pt idx="4">
                    <c:v>a.</c:v>
                  </c:pt>
                </c:lvl>
              </c:multiLvlStrCache>
            </c:multiLvlStrRef>
          </c:cat>
          <c:val>
            <c:numRef>
              <c:f>[Macro_2016P_charts.xlsm]DQ39_1!$E$2:$E$6</c:f>
              <c:numCache>
                <c:formatCode>General</c:formatCode>
                <c:ptCount val="5"/>
                <c:pt idx="0">
                  <c:v>6.5</c:v>
                </c:pt>
                <c:pt idx="1">
                  <c:v>8.0000000000000004E-4</c:v>
                </c:pt>
                <c:pt idx="2">
                  <c:v>3.3</c:v>
                </c:pt>
                <c:pt idx="3">
                  <c:v>8.0000000000000004E-4</c:v>
                </c:pt>
                <c:pt idx="4">
                  <c:v>3.3</c:v>
                </c:pt>
              </c:numCache>
            </c:numRef>
          </c:val>
        </c:ser>
        <c:ser>
          <c:idx val="2"/>
          <c:order val="2"/>
          <c:tx>
            <c:strRef>
              <c:f>[Macro_2016P_charts.xlsm]DQ39_1!$F$1</c:f>
              <c:strCache>
                <c:ptCount val="1"/>
                <c:pt idx="0">
                  <c:v>Middle Schools</c:v>
                </c:pt>
              </c:strCache>
            </c:strRef>
          </c:tx>
          <c:spPr>
            <a:solidFill>
              <a:srgbClr val="005654"/>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[Macro_2016P_charts.xlsm]DQ39_1!$B$2:$C$6</c:f>
              <c:multiLvlStrCache>
                <c:ptCount val="5"/>
                <c:lvl>
                  <c:pt idx="0">
                    <c:v>Pregnancy testing</c:v>
                  </c:pt>
                  <c:pt idx="1">
                    <c:v>STD treatment</c:v>
                  </c:pt>
                  <c:pt idx="2">
                    <c:v>STD testing</c:v>
                  </c:pt>
                  <c:pt idx="3">
                    <c:v>HIV treatment (ongoing medical care for persons living with HIV)</c:v>
                  </c:pt>
                  <c:pt idx="4">
                    <c:v>HIV testing</c:v>
                  </c:pt>
                </c:lvl>
                <c:lvl>
                  <c:pt idx="0">
                    <c:v>e.</c:v>
                  </c:pt>
                  <c:pt idx="1">
                    <c:v>d.</c:v>
                  </c:pt>
                  <c:pt idx="2">
                    <c:v>c.</c:v>
                  </c:pt>
                  <c:pt idx="3">
                    <c:v>b.</c:v>
                  </c:pt>
                  <c:pt idx="4">
                    <c:v>a.</c:v>
                  </c:pt>
                </c:lvl>
              </c:multiLvlStrCache>
            </c:multiLvlStrRef>
          </c:cat>
          <c:val>
            <c:numRef>
              <c:f>[Macro_2016P_charts.xlsm]DQ39_1!$F$2:$F$6</c:f>
              <c:numCache>
                <c:formatCode>General</c:formatCode>
                <c:ptCount val="5"/>
                <c:pt idx="0">
                  <c:v>2.1</c:v>
                </c:pt>
                <c:pt idx="1">
                  <c:v>1</c:v>
                </c:pt>
                <c:pt idx="2">
                  <c:v>1</c:v>
                </c:pt>
                <c:pt idx="3">
                  <c:v>8.0000000000000004E-4</c:v>
                </c:pt>
                <c:pt idx="4">
                  <c:v>1</c:v>
                </c:pt>
              </c:numCache>
            </c:numRef>
          </c:val>
        </c:ser>
        <c:ser>
          <c:idx val="3"/>
          <c:order val="3"/>
          <c:tx>
            <c:strRef>
              <c:f>[Macro_2016P_charts.xlsm]DQ39_1!$G$1</c:f>
              <c:strCache>
                <c:ptCount val="1"/>
                <c:pt idx="0">
                  <c:v>High Schools</c:v>
                </c:pt>
              </c:strCache>
            </c:strRef>
          </c:tx>
          <c:spPr>
            <a:solidFill>
              <a:srgbClr val="00E315"/>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[Macro_2016P_charts.xlsm]DQ39_1!$B$2:$C$6</c:f>
              <c:multiLvlStrCache>
                <c:ptCount val="5"/>
                <c:lvl>
                  <c:pt idx="0">
                    <c:v>Pregnancy testing</c:v>
                  </c:pt>
                  <c:pt idx="1">
                    <c:v>STD treatment</c:v>
                  </c:pt>
                  <c:pt idx="2">
                    <c:v>STD testing</c:v>
                  </c:pt>
                  <c:pt idx="3">
                    <c:v>HIV treatment (ongoing medical care for persons living with HIV)</c:v>
                  </c:pt>
                  <c:pt idx="4">
                    <c:v>HIV testing</c:v>
                  </c:pt>
                </c:lvl>
                <c:lvl>
                  <c:pt idx="0">
                    <c:v>e.</c:v>
                  </c:pt>
                  <c:pt idx="1">
                    <c:v>d.</c:v>
                  </c:pt>
                  <c:pt idx="2">
                    <c:v>c.</c:v>
                  </c:pt>
                  <c:pt idx="3">
                    <c:v>b.</c:v>
                  </c:pt>
                  <c:pt idx="4">
                    <c:v>a.</c:v>
                  </c:pt>
                </c:lvl>
              </c:multiLvlStrCache>
            </c:multiLvlStrRef>
          </c:cat>
          <c:val>
            <c:numRef>
              <c:f>[Macro_2016P_charts.xlsm]DQ39_1!$G$2:$G$6</c:f>
              <c:numCache>
                <c:formatCode>General</c:formatCode>
                <c:ptCount val="5"/>
                <c:pt idx="0">
                  <c:v>1</c:v>
                </c:pt>
                <c:pt idx="1">
                  <c:v>1</c:v>
                </c:pt>
                <c:pt idx="2">
                  <c:v>1</c:v>
                </c:pt>
                <c:pt idx="3">
                  <c:v>8.0000000000000004E-4</c:v>
                </c:pt>
                <c:pt idx="4">
                  <c:v>1</c:v>
                </c:pt>
              </c:numCache>
            </c:numRef>
          </c:val>
        </c:ser>
        <c:dLbls>
          <c:showLegendKey val="0"/>
          <c:showVal val="1"/>
          <c:showCatName val="0"/>
          <c:showSerName val="0"/>
          <c:showPercent val="0"/>
          <c:showBubbleSize val="0"/>
        </c:dLbls>
        <c:gapWidth val="300"/>
        <c:overlap val="-4"/>
        <c:axId val="474359016"/>
        <c:axId val="474359408"/>
      </c:barChart>
      <c:catAx>
        <c:axId val="474359016"/>
        <c:scaling>
          <c:orientation val="minMax"/>
        </c:scaling>
        <c:delete val="0"/>
        <c:axPos val="l"/>
        <c:numFmt formatCode="General" sourceLinked="0"/>
        <c:majorTickMark val="none"/>
        <c:minorTickMark val="none"/>
        <c:tickLblPos val="none"/>
        <c:spPr>
          <a:ln w="12700">
            <a:solidFill>
              <a:srgbClr val="000000"/>
            </a:solidFill>
            <a:prstDash val="solid"/>
          </a:ln>
        </c:spPr>
        <c:crossAx val="474359408"/>
        <c:crosses val="autoZero"/>
        <c:auto val="1"/>
        <c:lblAlgn val="ctr"/>
        <c:lblOffset val="100"/>
        <c:tickLblSkip val="1"/>
        <c:noMultiLvlLbl val="1"/>
      </c:catAx>
      <c:valAx>
        <c:axId val="474359408"/>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474359016"/>
        <c:crosses val="autoZero"/>
        <c:crossBetween val="between"/>
      </c:valAx>
    </c:plotArea>
    <c:legend>
      <c:legendPos val="b"/>
      <c:layout>
        <c:manualLayout>
          <c:xMode val="edge"/>
          <c:yMode val="edge"/>
          <c:x val="2.7801070151098183E-2"/>
          <c:y val="0.86431233842627675"/>
          <c:w val="0.92914102873407078"/>
          <c:h val="4.6338423738471711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6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849570056968577"/>
          <c:y val="0.14908884159334376"/>
          <c:w val="0.65844639831548324"/>
          <c:h val="0.70514992645500429"/>
        </c:manualLayout>
      </c:layout>
      <c:barChart>
        <c:barDir val="bar"/>
        <c:grouping val="clustered"/>
        <c:varyColors val="0"/>
        <c:ser>
          <c:idx val="0"/>
          <c:order val="0"/>
          <c:tx>
            <c:strRef>
              <c:f>[Macro_2016P_charts.xlsm]DQ39_2!$D$1</c:f>
              <c:strCache>
                <c:ptCount val="1"/>
                <c:pt idx="0">
                  <c:v>All Schools</c:v>
                </c:pt>
              </c:strCache>
            </c:strRef>
          </c:tx>
          <c:spPr>
            <a:solidFill>
              <a:srgbClr val="C25D0A"/>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[Macro_2016P_charts.xlsm]DQ39_2!$B$2:$C$6</c:f>
              <c:multiLvlStrCache>
                <c:ptCount val="5"/>
                <c:lvl>
                  <c:pt idx="0">
                    <c:v>Human papillomavirus (HPV) vaccine administration</c:v>
                  </c:pt>
                  <c:pt idx="1">
                    <c:v>Prenatal care</c:v>
                  </c:pt>
                  <c:pt idx="2">
                    <c:v>Provision of contraceptives other than condoms (e.g., birth control pill, birth control shot, intrauterine device [IUD])</c:v>
                  </c:pt>
                  <c:pt idx="3">
                    <c:v>Provision of condom-compatible lubricants (i.e., water- or silicone-based)</c:v>
                  </c:pt>
                  <c:pt idx="4">
                    <c:v>Provision of condoms</c:v>
                  </c:pt>
                </c:lvl>
                <c:lvl>
                  <c:pt idx="0">
                    <c:v>j.</c:v>
                  </c:pt>
                  <c:pt idx="1">
                    <c:v>i.</c:v>
                  </c:pt>
                  <c:pt idx="2">
                    <c:v>h.</c:v>
                  </c:pt>
                  <c:pt idx="3">
                    <c:v>g.</c:v>
                  </c:pt>
                  <c:pt idx="4">
                    <c:v>f.</c:v>
                  </c:pt>
                </c:lvl>
              </c:multiLvlStrCache>
            </c:multiLvlStrRef>
          </c:cat>
          <c:val>
            <c:numRef>
              <c:f>[Macro_2016P_charts.xlsm]DQ39_2!$D$2:$D$6</c:f>
              <c:numCache>
                <c:formatCode>General</c:formatCode>
                <c:ptCount val="5"/>
                <c:pt idx="0">
                  <c:v>0.9</c:v>
                </c:pt>
                <c:pt idx="1">
                  <c:v>0.5</c:v>
                </c:pt>
                <c:pt idx="2">
                  <c:v>8.0000000000000004E-4</c:v>
                </c:pt>
                <c:pt idx="3">
                  <c:v>8.0000000000000004E-4</c:v>
                </c:pt>
                <c:pt idx="4">
                  <c:v>8.0000000000000004E-4</c:v>
                </c:pt>
              </c:numCache>
            </c:numRef>
          </c:val>
        </c:ser>
        <c:ser>
          <c:idx val="1"/>
          <c:order val="1"/>
          <c:tx>
            <c:strRef>
              <c:f>[Macro_2016P_charts.xlsm]DQ39_2!$E$1</c:f>
              <c:strCache>
                <c:ptCount val="1"/>
                <c:pt idx="0">
                  <c:v>Junior/Senior High Schools</c:v>
                </c:pt>
              </c:strCache>
            </c:strRef>
          </c:tx>
          <c:spPr>
            <a:solidFill>
              <a:srgbClr val="296D3B"/>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[Macro_2016P_charts.xlsm]DQ39_2!$B$2:$C$6</c:f>
              <c:multiLvlStrCache>
                <c:ptCount val="5"/>
                <c:lvl>
                  <c:pt idx="0">
                    <c:v>Human papillomavirus (HPV) vaccine administration</c:v>
                  </c:pt>
                  <c:pt idx="1">
                    <c:v>Prenatal care</c:v>
                  </c:pt>
                  <c:pt idx="2">
                    <c:v>Provision of contraceptives other than condoms (e.g., birth control pill, birth control shot, intrauterine device [IUD])</c:v>
                  </c:pt>
                  <c:pt idx="3">
                    <c:v>Provision of condom-compatible lubricants (i.e., water- or silicone-based)</c:v>
                  </c:pt>
                  <c:pt idx="4">
                    <c:v>Provision of condoms</c:v>
                  </c:pt>
                </c:lvl>
                <c:lvl>
                  <c:pt idx="0">
                    <c:v>j.</c:v>
                  </c:pt>
                  <c:pt idx="1">
                    <c:v>i.</c:v>
                  </c:pt>
                  <c:pt idx="2">
                    <c:v>h.</c:v>
                  </c:pt>
                  <c:pt idx="3">
                    <c:v>g.</c:v>
                  </c:pt>
                  <c:pt idx="4">
                    <c:v>f.</c:v>
                  </c:pt>
                </c:lvl>
              </c:multiLvlStrCache>
            </c:multiLvlStrRef>
          </c:cat>
          <c:val>
            <c:numRef>
              <c:f>[Macro_2016P_charts.xlsm]DQ39_2!$E$2:$E$6</c:f>
              <c:numCache>
                <c:formatCode>General</c:formatCode>
                <c:ptCount val="5"/>
                <c:pt idx="0">
                  <c:v>8.0000000000000004E-4</c:v>
                </c:pt>
                <c:pt idx="1">
                  <c:v>8.0000000000000004E-4</c:v>
                </c:pt>
                <c:pt idx="2">
                  <c:v>8.0000000000000004E-4</c:v>
                </c:pt>
                <c:pt idx="3">
                  <c:v>8.0000000000000004E-4</c:v>
                </c:pt>
                <c:pt idx="4">
                  <c:v>8.0000000000000004E-4</c:v>
                </c:pt>
              </c:numCache>
            </c:numRef>
          </c:val>
        </c:ser>
        <c:ser>
          <c:idx val="2"/>
          <c:order val="2"/>
          <c:tx>
            <c:strRef>
              <c:f>[Macro_2016P_charts.xlsm]DQ39_2!$F$1</c:f>
              <c:strCache>
                <c:ptCount val="1"/>
                <c:pt idx="0">
                  <c:v>Middle Schools</c:v>
                </c:pt>
              </c:strCache>
            </c:strRef>
          </c:tx>
          <c:spPr>
            <a:solidFill>
              <a:srgbClr val="005654"/>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[Macro_2016P_charts.xlsm]DQ39_2!$B$2:$C$6</c:f>
              <c:multiLvlStrCache>
                <c:ptCount val="5"/>
                <c:lvl>
                  <c:pt idx="0">
                    <c:v>Human papillomavirus (HPV) vaccine administration</c:v>
                  </c:pt>
                  <c:pt idx="1">
                    <c:v>Prenatal care</c:v>
                  </c:pt>
                  <c:pt idx="2">
                    <c:v>Provision of contraceptives other than condoms (e.g., birth control pill, birth control shot, intrauterine device [IUD])</c:v>
                  </c:pt>
                  <c:pt idx="3">
                    <c:v>Provision of condom-compatible lubricants (i.e., water- or silicone-based)</c:v>
                  </c:pt>
                  <c:pt idx="4">
                    <c:v>Provision of condoms</c:v>
                  </c:pt>
                </c:lvl>
                <c:lvl>
                  <c:pt idx="0">
                    <c:v>j.</c:v>
                  </c:pt>
                  <c:pt idx="1">
                    <c:v>i.</c:v>
                  </c:pt>
                  <c:pt idx="2">
                    <c:v>h.</c:v>
                  </c:pt>
                  <c:pt idx="3">
                    <c:v>g.</c:v>
                  </c:pt>
                  <c:pt idx="4">
                    <c:v>f.</c:v>
                  </c:pt>
                </c:lvl>
              </c:multiLvlStrCache>
            </c:multiLvlStrRef>
          </c:cat>
          <c:val>
            <c:numRef>
              <c:f>[Macro_2016P_charts.xlsm]DQ39_2!$F$2:$F$6</c:f>
              <c:numCache>
                <c:formatCode>General</c:formatCode>
                <c:ptCount val="5"/>
                <c:pt idx="0">
                  <c:v>8.0000000000000004E-4</c:v>
                </c:pt>
                <c:pt idx="1">
                  <c:v>8.0000000000000004E-4</c:v>
                </c:pt>
                <c:pt idx="2">
                  <c:v>8.0000000000000004E-4</c:v>
                </c:pt>
                <c:pt idx="3">
                  <c:v>8.0000000000000004E-4</c:v>
                </c:pt>
                <c:pt idx="4">
                  <c:v>8.0000000000000004E-4</c:v>
                </c:pt>
              </c:numCache>
            </c:numRef>
          </c:val>
        </c:ser>
        <c:ser>
          <c:idx val="3"/>
          <c:order val="3"/>
          <c:tx>
            <c:strRef>
              <c:f>[Macro_2016P_charts.xlsm]DQ39_2!$G$1</c:f>
              <c:strCache>
                <c:ptCount val="1"/>
                <c:pt idx="0">
                  <c:v>High Schools</c:v>
                </c:pt>
              </c:strCache>
            </c:strRef>
          </c:tx>
          <c:spPr>
            <a:solidFill>
              <a:srgbClr val="00E315"/>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[Macro_2016P_charts.xlsm]DQ39_2!$B$2:$C$6</c:f>
              <c:multiLvlStrCache>
                <c:ptCount val="5"/>
                <c:lvl>
                  <c:pt idx="0">
                    <c:v>Human papillomavirus (HPV) vaccine administration</c:v>
                  </c:pt>
                  <c:pt idx="1">
                    <c:v>Prenatal care</c:v>
                  </c:pt>
                  <c:pt idx="2">
                    <c:v>Provision of contraceptives other than condoms (e.g., birth control pill, birth control shot, intrauterine device [IUD])</c:v>
                  </c:pt>
                  <c:pt idx="3">
                    <c:v>Provision of condom-compatible lubricants (i.e., water- or silicone-based)</c:v>
                  </c:pt>
                  <c:pt idx="4">
                    <c:v>Provision of condoms</c:v>
                  </c:pt>
                </c:lvl>
                <c:lvl>
                  <c:pt idx="0">
                    <c:v>j.</c:v>
                  </c:pt>
                  <c:pt idx="1">
                    <c:v>i.</c:v>
                  </c:pt>
                  <c:pt idx="2">
                    <c:v>h.</c:v>
                  </c:pt>
                  <c:pt idx="3">
                    <c:v>g.</c:v>
                  </c:pt>
                  <c:pt idx="4">
                    <c:v>f.</c:v>
                  </c:pt>
                </c:lvl>
              </c:multiLvlStrCache>
            </c:multiLvlStrRef>
          </c:cat>
          <c:val>
            <c:numRef>
              <c:f>[Macro_2016P_charts.xlsm]DQ39_2!$G$2:$G$6</c:f>
              <c:numCache>
                <c:formatCode>General</c:formatCode>
                <c:ptCount val="5"/>
                <c:pt idx="0">
                  <c:v>2.4</c:v>
                </c:pt>
                <c:pt idx="1">
                  <c:v>1.3</c:v>
                </c:pt>
                <c:pt idx="2">
                  <c:v>8.0000000000000004E-4</c:v>
                </c:pt>
                <c:pt idx="3">
                  <c:v>8.0000000000000004E-4</c:v>
                </c:pt>
                <c:pt idx="4">
                  <c:v>8.0000000000000004E-4</c:v>
                </c:pt>
              </c:numCache>
            </c:numRef>
          </c:val>
        </c:ser>
        <c:dLbls>
          <c:showLegendKey val="0"/>
          <c:showVal val="1"/>
          <c:showCatName val="0"/>
          <c:showSerName val="0"/>
          <c:showPercent val="0"/>
          <c:showBubbleSize val="0"/>
        </c:dLbls>
        <c:gapWidth val="300"/>
        <c:overlap val="-4"/>
        <c:axId val="474360192"/>
        <c:axId val="474623096"/>
      </c:barChart>
      <c:catAx>
        <c:axId val="474360192"/>
        <c:scaling>
          <c:orientation val="minMax"/>
        </c:scaling>
        <c:delete val="0"/>
        <c:axPos val="l"/>
        <c:numFmt formatCode="General" sourceLinked="0"/>
        <c:majorTickMark val="none"/>
        <c:minorTickMark val="none"/>
        <c:tickLblPos val="none"/>
        <c:spPr>
          <a:ln w="12700">
            <a:solidFill>
              <a:srgbClr val="000000"/>
            </a:solidFill>
            <a:prstDash val="solid"/>
          </a:ln>
        </c:spPr>
        <c:crossAx val="474623096"/>
        <c:crosses val="autoZero"/>
        <c:auto val="1"/>
        <c:lblAlgn val="ctr"/>
        <c:lblOffset val="100"/>
        <c:tickLblSkip val="1"/>
        <c:noMultiLvlLbl val="1"/>
      </c:catAx>
      <c:valAx>
        <c:axId val="474623096"/>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474360192"/>
        <c:crosses val="autoZero"/>
        <c:crossBetween val="between"/>
      </c:valAx>
    </c:plotArea>
    <c:legend>
      <c:legendPos val="b"/>
      <c:layout>
        <c:manualLayout>
          <c:xMode val="edge"/>
          <c:yMode val="edge"/>
          <c:x val="2.7801070151098183E-2"/>
          <c:y val="0.86431233842627675"/>
          <c:w val="0.92914102873407078"/>
          <c:h val="4.6338423738471711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6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849570056968577"/>
          <c:y val="0.14908884159334376"/>
          <c:w val="0.65844639831548324"/>
          <c:h val="0.70514992645500429"/>
        </c:manualLayout>
      </c:layout>
      <c:barChart>
        <c:barDir val="bar"/>
        <c:grouping val="clustered"/>
        <c:varyColors val="0"/>
        <c:ser>
          <c:idx val="0"/>
          <c:order val="0"/>
          <c:tx>
            <c:strRef>
              <c:f>[Macro_2016P_charts.xlsm]DQ40_1!$D$1</c:f>
              <c:strCache>
                <c:ptCount val="1"/>
                <c:pt idx="0">
                  <c:v>All Schools</c:v>
                </c:pt>
              </c:strCache>
            </c:strRef>
          </c:tx>
          <c:spPr>
            <a:solidFill>
              <a:srgbClr val="C25D0A"/>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[Macro_2016P_charts.xlsm]DQ40_1!$B$2:$C$6</c:f>
              <c:multiLvlStrCache>
                <c:ptCount val="5"/>
                <c:lvl>
                  <c:pt idx="0">
                    <c:v>STD treatment</c:v>
                  </c:pt>
                  <c:pt idx="1">
                    <c:v>STD testing</c:v>
                  </c:pt>
                  <c:pt idx="2">
                    <c:v>nPEP (non-occupational post-exposure prophylaxis for HIV--a short course of medication given within 72 hours of exposure to infectious bodily fluids from a person known to be HIV positive)</c:v>
                  </c:pt>
                  <c:pt idx="3">
                    <c:v>HIV treatment (ongoing medical care for persons living with HIV)</c:v>
                  </c:pt>
                  <c:pt idx="4">
                    <c:v>HIV testing</c:v>
                  </c:pt>
                </c:lvl>
                <c:lvl>
                  <c:pt idx="0">
                    <c:v>e.</c:v>
                  </c:pt>
                  <c:pt idx="1">
                    <c:v>d.</c:v>
                  </c:pt>
                  <c:pt idx="2">
                    <c:v>c.</c:v>
                  </c:pt>
                  <c:pt idx="3">
                    <c:v>b.</c:v>
                  </c:pt>
                  <c:pt idx="4">
                    <c:v>a.</c:v>
                  </c:pt>
                </c:lvl>
              </c:multiLvlStrCache>
            </c:multiLvlStrRef>
          </c:cat>
          <c:val>
            <c:numRef>
              <c:f>[Macro_2016P_charts.xlsm]DQ40_1!$D$2:$D$6</c:f>
              <c:numCache>
                <c:formatCode>General</c:formatCode>
                <c:ptCount val="5"/>
                <c:pt idx="0">
                  <c:v>28.5</c:v>
                </c:pt>
                <c:pt idx="1">
                  <c:v>28</c:v>
                </c:pt>
                <c:pt idx="2">
                  <c:v>32.5</c:v>
                </c:pt>
                <c:pt idx="3">
                  <c:v>33.1</c:v>
                </c:pt>
                <c:pt idx="4">
                  <c:v>25.9</c:v>
                </c:pt>
              </c:numCache>
            </c:numRef>
          </c:val>
        </c:ser>
        <c:ser>
          <c:idx val="1"/>
          <c:order val="1"/>
          <c:tx>
            <c:strRef>
              <c:f>[Macro_2016P_charts.xlsm]DQ40_1!$E$1</c:f>
              <c:strCache>
                <c:ptCount val="1"/>
                <c:pt idx="0">
                  <c:v>Junior/Senior High Schools</c:v>
                </c:pt>
              </c:strCache>
            </c:strRef>
          </c:tx>
          <c:spPr>
            <a:solidFill>
              <a:srgbClr val="296D3B"/>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[Macro_2016P_charts.xlsm]DQ40_1!$B$2:$C$6</c:f>
              <c:multiLvlStrCache>
                <c:ptCount val="5"/>
                <c:lvl>
                  <c:pt idx="0">
                    <c:v>STD treatment</c:v>
                  </c:pt>
                  <c:pt idx="1">
                    <c:v>STD testing</c:v>
                  </c:pt>
                  <c:pt idx="2">
                    <c:v>nPEP (non-occupational post-exposure prophylaxis for HIV--a short course of medication given within 72 hours of exposure to infectious bodily fluids from a person known to be HIV positive)</c:v>
                  </c:pt>
                  <c:pt idx="3">
                    <c:v>HIV treatment (ongoing medical care for persons living with HIV)</c:v>
                  </c:pt>
                  <c:pt idx="4">
                    <c:v>HIV testing</c:v>
                  </c:pt>
                </c:lvl>
                <c:lvl>
                  <c:pt idx="0">
                    <c:v>e.</c:v>
                  </c:pt>
                  <c:pt idx="1">
                    <c:v>d.</c:v>
                  </c:pt>
                  <c:pt idx="2">
                    <c:v>c.</c:v>
                  </c:pt>
                  <c:pt idx="3">
                    <c:v>b.</c:v>
                  </c:pt>
                  <c:pt idx="4">
                    <c:v>a.</c:v>
                  </c:pt>
                </c:lvl>
              </c:multiLvlStrCache>
            </c:multiLvlStrRef>
          </c:cat>
          <c:val>
            <c:numRef>
              <c:f>[Macro_2016P_charts.xlsm]DQ40_1!$E$2:$E$6</c:f>
              <c:numCache>
                <c:formatCode>General</c:formatCode>
                <c:ptCount val="5"/>
                <c:pt idx="0">
                  <c:v>39.200000000000003</c:v>
                </c:pt>
                <c:pt idx="1">
                  <c:v>34.4</c:v>
                </c:pt>
                <c:pt idx="2">
                  <c:v>44.6</c:v>
                </c:pt>
                <c:pt idx="3">
                  <c:v>44.6</c:v>
                </c:pt>
                <c:pt idx="4">
                  <c:v>34.4</c:v>
                </c:pt>
              </c:numCache>
            </c:numRef>
          </c:val>
        </c:ser>
        <c:ser>
          <c:idx val="2"/>
          <c:order val="2"/>
          <c:tx>
            <c:strRef>
              <c:f>[Macro_2016P_charts.xlsm]DQ40_1!$F$1</c:f>
              <c:strCache>
                <c:ptCount val="1"/>
                <c:pt idx="0">
                  <c:v>Middle Schools</c:v>
                </c:pt>
              </c:strCache>
            </c:strRef>
          </c:tx>
          <c:spPr>
            <a:solidFill>
              <a:srgbClr val="005654"/>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[Macro_2016P_charts.xlsm]DQ40_1!$B$2:$C$6</c:f>
              <c:multiLvlStrCache>
                <c:ptCount val="5"/>
                <c:lvl>
                  <c:pt idx="0">
                    <c:v>STD treatment</c:v>
                  </c:pt>
                  <c:pt idx="1">
                    <c:v>STD testing</c:v>
                  </c:pt>
                  <c:pt idx="2">
                    <c:v>nPEP (non-occupational post-exposure prophylaxis for HIV--a short course of medication given within 72 hours of exposure to infectious bodily fluids from a person known to be HIV positive)</c:v>
                  </c:pt>
                  <c:pt idx="3">
                    <c:v>HIV treatment (ongoing medical care for persons living with HIV)</c:v>
                  </c:pt>
                  <c:pt idx="4">
                    <c:v>HIV testing</c:v>
                  </c:pt>
                </c:lvl>
                <c:lvl>
                  <c:pt idx="0">
                    <c:v>e.</c:v>
                  </c:pt>
                  <c:pt idx="1">
                    <c:v>d.</c:v>
                  </c:pt>
                  <c:pt idx="2">
                    <c:v>c.</c:v>
                  </c:pt>
                  <c:pt idx="3">
                    <c:v>b.</c:v>
                  </c:pt>
                  <c:pt idx="4">
                    <c:v>a.</c:v>
                  </c:pt>
                </c:lvl>
              </c:multiLvlStrCache>
            </c:multiLvlStrRef>
          </c:cat>
          <c:val>
            <c:numRef>
              <c:f>[Macro_2016P_charts.xlsm]DQ40_1!$F$2:$F$6</c:f>
              <c:numCache>
                <c:formatCode>General</c:formatCode>
                <c:ptCount val="5"/>
                <c:pt idx="0">
                  <c:v>20.3</c:v>
                </c:pt>
                <c:pt idx="1">
                  <c:v>20.5</c:v>
                </c:pt>
                <c:pt idx="2">
                  <c:v>23.1</c:v>
                </c:pt>
                <c:pt idx="3">
                  <c:v>23.1</c:v>
                </c:pt>
                <c:pt idx="4">
                  <c:v>18.100000000000001</c:v>
                </c:pt>
              </c:numCache>
            </c:numRef>
          </c:val>
        </c:ser>
        <c:ser>
          <c:idx val="3"/>
          <c:order val="3"/>
          <c:tx>
            <c:strRef>
              <c:f>[Macro_2016P_charts.xlsm]DQ40_1!$G$1</c:f>
              <c:strCache>
                <c:ptCount val="1"/>
                <c:pt idx="0">
                  <c:v>High Schools</c:v>
                </c:pt>
              </c:strCache>
            </c:strRef>
          </c:tx>
          <c:spPr>
            <a:solidFill>
              <a:srgbClr val="00E315"/>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[Macro_2016P_charts.xlsm]DQ40_1!$B$2:$C$6</c:f>
              <c:multiLvlStrCache>
                <c:ptCount val="5"/>
                <c:lvl>
                  <c:pt idx="0">
                    <c:v>STD treatment</c:v>
                  </c:pt>
                  <c:pt idx="1">
                    <c:v>STD testing</c:v>
                  </c:pt>
                  <c:pt idx="2">
                    <c:v>nPEP (non-occupational post-exposure prophylaxis for HIV--a short course of medication given within 72 hours of exposure to infectious bodily fluids from a person known to be HIV positive)</c:v>
                  </c:pt>
                  <c:pt idx="3">
                    <c:v>HIV treatment (ongoing medical care for persons living with HIV)</c:v>
                  </c:pt>
                  <c:pt idx="4">
                    <c:v>HIV testing</c:v>
                  </c:pt>
                </c:lvl>
                <c:lvl>
                  <c:pt idx="0">
                    <c:v>e.</c:v>
                  </c:pt>
                  <c:pt idx="1">
                    <c:v>d.</c:v>
                  </c:pt>
                  <c:pt idx="2">
                    <c:v>c.</c:v>
                  </c:pt>
                  <c:pt idx="3">
                    <c:v>b.</c:v>
                  </c:pt>
                  <c:pt idx="4">
                    <c:v>a.</c:v>
                  </c:pt>
                </c:lvl>
              </c:multiLvlStrCache>
            </c:multiLvlStrRef>
          </c:cat>
          <c:val>
            <c:numRef>
              <c:f>[Macro_2016P_charts.xlsm]DQ40_1!$G$2:$G$6</c:f>
              <c:numCache>
                <c:formatCode>General</c:formatCode>
                <c:ptCount val="5"/>
                <c:pt idx="0">
                  <c:v>36.4</c:v>
                </c:pt>
                <c:pt idx="1">
                  <c:v>36</c:v>
                </c:pt>
                <c:pt idx="2">
                  <c:v>40.299999999999997</c:v>
                </c:pt>
                <c:pt idx="3">
                  <c:v>41.7</c:v>
                </c:pt>
                <c:pt idx="4">
                  <c:v>33.6</c:v>
                </c:pt>
              </c:numCache>
            </c:numRef>
          </c:val>
        </c:ser>
        <c:dLbls>
          <c:showLegendKey val="0"/>
          <c:showVal val="1"/>
          <c:showCatName val="0"/>
          <c:showSerName val="0"/>
          <c:showPercent val="0"/>
          <c:showBubbleSize val="0"/>
        </c:dLbls>
        <c:gapWidth val="300"/>
        <c:overlap val="-4"/>
        <c:axId val="474623880"/>
        <c:axId val="474625840"/>
      </c:barChart>
      <c:catAx>
        <c:axId val="474623880"/>
        <c:scaling>
          <c:orientation val="minMax"/>
        </c:scaling>
        <c:delete val="0"/>
        <c:axPos val="l"/>
        <c:numFmt formatCode="General" sourceLinked="0"/>
        <c:majorTickMark val="none"/>
        <c:minorTickMark val="none"/>
        <c:tickLblPos val="none"/>
        <c:spPr>
          <a:ln w="12700">
            <a:solidFill>
              <a:srgbClr val="000000"/>
            </a:solidFill>
            <a:prstDash val="solid"/>
          </a:ln>
        </c:spPr>
        <c:crossAx val="474625840"/>
        <c:crosses val="autoZero"/>
        <c:auto val="1"/>
        <c:lblAlgn val="ctr"/>
        <c:lblOffset val="100"/>
        <c:tickLblSkip val="1"/>
        <c:noMultiLvlLbl val="1"/>
      </c:catAx>
      <c:valAx>
        <c:axId val="474625840"/>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474623880"/>
        <c:crosses val="autoZero"/>
        <c:crossBetween val="between"/>
      </c:valAx>
    </c:plotArea>
    <c:legend>
      <c:legendPos val="b"/>
      <c:layout>
        <c:manualLayout>
          <c:xMode val="edge"/>
          <c:yMode val="edge"/>
          <c:x val="2.7801070151098183E-2"/>
          <c:y val="0.86431233842627675"/>
          <c:w val="0.92914102873407078"/>
          <c:h val="4.6338423738471711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6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849570056968577"/>
          <c:y val="0.14908884159334376"/>
          <c:w val="0.65844639831548324"/>
          <c:h val="0.70514992645500429"/>
        </c:manualLayout>
      </c:layout>
      <c:barChart>
        <c:barDir val="bar"/>
        <c:grouping val="clustered"/>
        <c:varyColors val="0"/>
        <c:ser>
          <c:idx val="0"/>
          <c:order val="0"/>
          <c:tx>
            <c:strRef>
              <c:f>[Macro_2016P_charts.xlsm]DQ40_2!$D$1</c:f>
              <c:strCache>
                <c:ptCount val="1"/>
                <c:pt idx="0">
                  <c:v>All Schools</c:v>
                </c:pt>
              </c:strCache>
            </c:strRef>
          </c:tx>
          <c:spPr>
            <a:solidFill>
              <a:srgbClr val="C25D0A"/>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[Macro_2016P_charts.xlsm]DQ40_2!$B$2:$C$5</c:f>
              <c:multiLvlStrCache>
                <c:ptCount val="4"/>
                <c:lvl>
                  <c:pt idx="0">
                    <c:v>Provision of contraceptives other than condoms (e.g., birth control pill, birth control shot, intrauterine device [IUD])</c:v>
                  </c:pt>
                  <c:pt idx="1">
                    <c:v>Provision of condom-compatible lubricants (i.e., water- or silicone-based)</c:v>
                  </c:pt>
                  <c:pt idx="2">
                    <c:v>Provision of condoms</c:v>
                  </c:pt>
                  <c:pt idx="3">
                    <c:v>Pregnancy testing</c:v>
                  </c:pt>
                </c:lvl>
                <c:lvl>
                  <c:pt idx="0">
                    <c:v>i.</c:v>
                  </c:pt>
                  <c:pt idx="1">
                    <c:v>h.</c:v>
                  </c:pt>
                  <c:pt idx="2">
                    <c:v>g.</c:v>
                  </c:pt>
                  <c:pt idx="3">
                    <c:v>f.</c:v>
                  </c:pt>
                </c:lvl>
              </c:multiLvlStrCache>
            </c:multiLvlStrRef>
          </c:cat>
          <c:val>
            <c:numRef>
              <c:f>[Macro_2016P_charts.xlsm]DQ40_2!$D$2:$D$5</c:f>
              <c:numCache>
                <c:formatCode>General</c:formatCode>
                <c:ptCount val="4"/>
                <c:pt idx="0">
                  <c:v>22.6</c:v>
                </c:pt>
                <c:pt idx="1">
                  <c:v>22.6</c:v>
                </c:pt>
                <c:pt idx="2">
                  <c:v>22.5</c:v>
                </c:pt>
                <c:pt idx="3">
                  <c:v>31.1</c:v>
                </c:pt>
              </c:numCache>
            </c:numRef>
          </c:val>
        </c:ser>
        <c:ser>
          <c:idx val="1"/>
          <c:order val="1"/>
          <c:tx>
            <c:strRef>
              <c:f>[Macro_2016P_charts.xlsm]DQ40_2!$E$1</c:f>
              <c:strCache>
                <c:ptCount val="1"/>
                <c:pt idx="0">
                  <c:v>Junior/Senior High Schools</c:v>
                </c:pt>
              </c:strCache>
            </c:strRef>
          </c:tx>
          <c:spPr>
            <a:solidFill>
              <a:srgbClr val="296D3B"/>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[Macro_2016P_charts.xlsm]DQ40_2!$B$2:$C$5</c:f>
              <c:multiLvlStrCache>
                <c:ptCount val="4"/>
                <c:lvl>
                  <c:pt idx="0">
                    <c:v>Provision of contraceptives other than condoms (e.g., birth control pill, birth control shot, intrauterine device [IUD])</c:v>
                  </c:pt>
                  <c:pt idx="1">
                    <c:v>Provision of condom-compatible lubricants (i.e., water- or silicone-based)</c:v>
                  </c:pt>
                  <c:pt idx="2">
                    <c:v>Provision of condoms</c:v>
                  </c:pt>
                  <c:pt idx="3">
                    <c:v>Pregnancy testing</c:v>
                  </c:pt>
                </c:lvl>
                <c:lvl>
                  <c:pt idx="0">
                    <c:v>i.</c:v>
                  </c:pt>
                  <c:pt idx="1">
                    <c:v>h.</c:v>
                  </c:pt>
                  <c:pt idx="2">
                    <c:v>g.</c:v>
                  </c:pt>
                  <c:pt idx="3">
                    <c:v>f.</c:v>
                  </c:pt>
                </c:lvl>
              </c:multiLvlStrCache>
            </c:multiLvlStrRef>
          </c:cat>
          <c:val>
            <c:numRef>
              <c:f>[Macro_2016P_charts.xlsm]DQ40_2!$E$2:$E$5</c:f>
              <c:numCache>
                <c:formatCode>General</c:formatCode>
                <c:ptCount val="4"/>
                <c:pt idx="0">
                  <c:v>30.4</c:v>
                </c:pt>
                <c:pt idx="1">
                  <c:v>30.4</c:v>
                </c:pt>
                <c:pt idx="2">
                  <c:v>30.4</c:v>
                </c:pt>
                <c:pt idx="3">
                  <c:v>46.2</c:v>
                </c:pt>
              </c:numCache>
            </c:numRef>
          </c:val>
        </c:ser>
        <c:ser>
          <c:idx val="2"/>
          <c:order val="2"/>
          <c:tx>
            <c:strRef>
              <c:f>[Macro_2016P_charts.xlsm]DQ40_2!$F$1</c:f>
              <c:strCache>
                <c:ptCount val="1"/>
                <c:pt idx="0">
                  <c:v>Middle Schools</c:v>
                </c:pt>
              </c:strCache>
            </c:strRef>
          </c:tx>
          <c:spPr>
            <a:solidFill>
              <a:srgbClr val="005654"/>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[Macro_2016P_charts.xlsm]DQ40_2!$B$2:$C$5</c:f>
              <c:multiLvlStrCache>
                <c:ptCount val="4"/>
                <c:lvl>
                  <c:pt idx="0">
                    <c:v>Provision of contraceptives other than condoms (e.g., birth control pill, birth control shot, intrauterine device [IUD])</c:v>
                  </c:pt>
                  <c:pt idx="1">
                    <c:v>Provision of condom-compatible lubricants (i.e., water- or silicone-based)</c:v>
                  </c:pt>
                  <c:pt idx="2">
                    <c:v>Provision of condoms</c:v>
                  </c:pt>
                  <c:pt idx="3">
                    <c:v>Pregnancy testing</c:v>
                  </c:pt>
                </c:lvl>
                <c:lvl>
                  <c:pt idx="0">
                    <c:v>i.</c:v>
                  </c:pt>
                  <c:pt idx="1">
                    <c:v>h.</c:v>
                  </c:pt>
                  <c:pt idx="2">
                    <c:v>g.</c:v>
                  </c:pt>
                  <c:pt idx="3">
                    <c:v>f.</c:v>
                  </c:pt>
                </c:lvl>
              </c:multiLvlStrCache>
            </c:multiLvlStrRef>
          </c:cat>
          <c:val>
            <c:numRef>
              <c:f>[Macro_2016P_charts.xlsm]DQ40_2!$F$2:$F$5</c:f>
              <c:numCache>
                <c:formatCode>General</c:formatCode>
                <c:ptCount val="4"/>
                <c:pt idx="0">
                  <c:v>17.899999999999999</c:v>
                </c:pt>
                <c:pt idx="1">
                  <c:v>17.899999999999999</c:v>
                </c:pt>
                <c:pt idx="2">
                  <c:v>16.7</c:v>
                </c:pt>
                <c:pt idx="3">
                  <c:v>22.2</c:v>
                </c:pt>
              </c:numCache>
            </c:numRef>
          </c:val>
        </c:ser>
        <c:ser>
          <c:idx val="3"/>
          <c:order val="3"/>
          <c:tx>
            <c:strRef>
              <c:f>[Macro_2016P_charts.xlsm]DQ40_2!$G$1</c:f>
              <c:strCache>
                <c:ptCount val="1"/>
                <c:pt idx="0">
                  <c:v>High Schools</c:v>
                </c:pt>
              </c:strCache>
            </c:strRef>
          </c:tx>
          <c:spPr>
            <a:solidFill>
              <a:srgbClr val="00E315"/>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[Macro_2016P_charts.xlsm]DQ40_2!$B$2:$C$5</c:f>
              <c:multiLvlStrCache>
                <c:ptCount val="4"/>
                <c:lvl>
                  <c:pt idx="0">
                    <c:v>Provision of contraceptives other than condoms (e.g., birth control pill, birth control shot, intrauterine device [IUD])</c:v>
                  </c:pt>
                  <c:pt idx="1">
                    <c:v>Provision of condom-compatible lubricants (i.e., water- or silicone-based)</c:v>
                  </c:pt>
                  <c:pt idx="2">
                    <c:v>Provision of condoms</c:v>
                  </c:pt>
                  <c:pt idx="3">
                    <c:v>Pregnancy testing</c:v>
                  </c:pt>
                </c:lvl>
                <c:lvl>
                  <c:pt idx="0">
                    <c:v>i.</c:v>
                  </c:pt>
                  <c:pt idx="1">
                    <c:v>h.</c:v>
                  </c:pt>
                  <c:pt idx="2">
                    <c:v>g.</c:v>
                  </c:pt>
                  <c:pt idx="3">
                    <c:v>f.</c:v>
                  </c:pt>
                </c:lvl>
              </c:multiLvlStrCache>
            </c:multiLvlStrRef>
          </c:cat>
          <c:val>
            <c:numRef>
              <c:f>[Macro_2016P_charts.xlsm]DQ40_2!$G$2:$G$5</c:f>
              <c:numCache>
                <c:formatCode>General</c:formatCode>
                <c:ptCount val="4"/>
                <c:pt idx="0">
                  <c:v>26.3</c:v>
                </c:pt>
                <c:pt idx="1">
                  <c:v>26.3</c:v>
                </c:pt>
                <c:pt idx="2">
                  <c:v>27.7</c:v>
                </c:pt>
                <c:pt idx="3">
                  <c:v>38.4</c:v>
                </c:pt>
              </c:numCache>
            </c:numRef>
          </c:val>
        </c:ser>
        <c:dLbls>
          <c:showLegendKey val="0"/>
          <c:showVal val="1"/>
          <c:showCatName val="0"/>
          <c:showSerName val="0"/>
          <c:showPercent val="0"/>
          <c:showBubbleSize val="0"/>
        </c:dLbls>
        <c:gapWidth val="300"/>
        <c:overlap val="-4"/>
        <c:axId val="474626624"/>
        <c:axId val="474627016"/>
      </c:barChart>
      <c:catAx>
        <c:axId val="474626624"/>
        <c:scaling>
          <c:orientation val="minMax"/>
        </c:scaling>
        <c:delete val="0"/>
        <c:axPos val="l"/>
        <c:numFmt formatCode="General" sourceLinked="0"/>
        <c:majorTickMark val="none"/>
        <c:minorTickMark val="none"/>
        <c:tickLblPos val="none"/>
        <c:spPr>
          <a:ln w="12700">
            <a:solidFill>
              <a:srgbClr val="000000"/>
            </a:solidFill>
            <a:prstDash val="solid"/>
          </a:ln>
        </c:spPr>
        <c:crossAx val="474627016"/>
        <c:crosses val="autoZero"/>
        <c:auto val="1"/>
        <c:lblAlgn val="ctr"/>
        <c:lblOffset val="100"/>
        <c:tickLblSkip val="1"/>
        <c:noMultiLvlLbl val="1"/>
      </c:catAx>
      <c:valAx>
        <c:axId val="474627016"/>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474626624"/>
        <c:crosses val="autoZero"/>
        <c:crossBetween val="between"/>
      </c:valAx>
    </c:plotArea>
    <c:legend>
      <c:legendPos val="b"/>
      <c:layout>
        <c:manualLayout>
          <c:xMode val="edge"/>
          <c:yMode val="edge"/>
          <c:x val="2.7801070151098183E-2"/>
          <c:y val="0.86431233842627675"/>
          <c:w val="0.92914102873407078"/>
          <c:h val="4.6338423738471711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6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849570056968577"/>
          <c:y val="0.14908884159334376"/>
          <c:w val="0.65844639831548324"/>
          <c:h val="0.70514992645500429"/>
        </c:manualLayout>
      </c:layout>
      <c:barChart>
        <c:barDir val="bar"/>
        <c:grouping val="clustered"/>
        <c:varyColors val="0"/>
        <c:ser>
          <c:idx val="0"/>
          <c:order val="0"/>
          <c:tx>
            <c:strRef>
              <c:f>[Macro_2016P_charts.xlsm]DQ40_3!$D$1</c:f>
              <c:strCache>
                <c:ptCount val="1"/>
                <c:pt idx="0">
                  <c:v>All Schools</c:v>
                </c:pt>
              </c:strCache>
            </c:strRef>
          </c:tx>
          <c:spPr>
            <a:solidFill>
              <a:srgbClr val="C25D0A"/>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[Macro_2016P_charts.xlsm]DQ40_3!$B$2:$C$3</c:f>
              <c:multiLvlStrCache>
                <c:ptCount val="2"/>
                <c:lvl>
                  <c:pt idx="0">
                    <c:v>Human papillomavirus (HPV) vaccine administration</c:v>
                  </c:pt>
                  <c:pt idx="1">
                    <c:v>Prenatal care</c:v>
                  </c:pt>
                </c:lvl>
                <c:lvl>
                  <c:pt idx="0">
                    <c:v>k.</c:v>
                  </c:pt>
                  <c:pt idx="1">
                    <c:v>j.</c:v>
                  </c:pt>
                </c:lvl>
              </c:multiLvlStrCache>
            </c:multiLvlStrRef>
          </c:cat>
          <c:val>
            <c:numRef>
              <c:f>[Macro_2016P_charts.xlsm]DQ40_3!$D$2:$D$3</c:f>
              <c:numCache>
                <c:formatCode>General</c:formatCode>
                <c:ptCount val="2"/>
                <c:pt idx="0">
                  <c:v>39.9</c:v>
                </c:pt>
                <c:pt idx="1">
                  <c:v>31.7</c:v>
                </c:pt>
              </c:numCache>
            </c:numRef>
          </c:val>
        </c:ser>
        <c:ser>
          <c:idx val="1"/>
          <c:order val="1"/>
          <c:tx>
            <c:strRef>
              <c:f>[Macro_2016P_charts.xlsm]DQ40_3!$E$1</c:f>
              <c:strCache>
                <c:ptCount val="1"/>
                <c:pt idx="0">
                  <c:v>Junior/Senior High Schools</c:v>
                </c:pt>
              </c:strCache>
            </c:strRef>
          </c:tx>
          <c:spPr>
            <a:solidFill>
              <a:srgbClr val="296D3B"/>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[Macro_2016P_charts.xlsm]DQ40_3!$B$2:$C$3</c:f>
              <c:multiLvlStrCache>
                <c:ptCount val="2"/>
                <c:lvl>
                  <c:pt idx="0">
                    <c:v>Human papillomavirus (HPV) vaccine administration</c:v>
                  </c:pt>
                  <c:pt idx="1">
                    <c:v>Prenatal care</c:v>
                  </c:pt>
                </c:lvl>
                <c:lvl>
                  <c:pt idx="0">
                    <c:v>k.</c:v>
                  </c:pt>
                  <c:pt idx="1">
                    <c:v>j.</c:v>
                  </c:pt>
                </c:lvl>
              </c:multiLvlStrCache>
            </c:multiLvlStrRef>
          </c:cat>
          <c:val>
            <c:numRef>
              <c:f>[Macro_2016P_charts.xlsm]DQ40_3!$E$2:$E$3</c:f>
              <c:numCache>
                <c:formatCode>General</c:formatCode>
                <c:ptCount val="2"/>
                <c:pt idx="0">
                  <c:v>48.6</c:v>
                </c:pt>
                <c:pt idx="1">
                  <c:v>46.2</c:v>
                </c:pt>
              </c:numCache>
            </c:numRef>
          </c:val>
        </c:ser>
        <c:ser>
          <c:idx val="2"/>
          <c:order val="2"/>
          <c:tx>
            <c:strRef>
              <c:f>[Macro_2016P_charts.xlsm]DQ40_3!$F$1</c:f>
              <c:strCache>
                <c:ptCount val="1"/>
                <c:pt idx="0">
                  <c:v>Middle Schools</c:v>
                </c:pt>
              </c:strCache>
            </c:strRef>
          </c:tx>
          <c:spPr>
            <a:solidFill>
              <a:srgbClr val="005654"/>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[Macro_2016P_charts.xlsm]DQ40_3!$B$2:$C$3</c:f>
              <c:multiLvlStrCache>
                <c:ptCount val="2"/>
                <c:lvl>
                  <c:pt idx="0">
                    <c:v>Human papillomavirus (HPV) vaccine administration</c:v>
                  </c:pt>
                  <c:pt idx="1">
                    <c:v>Prenatal care</c:v>
                  </c:pt>
                </c:lvl>
                <c:lvl>
                  <c:pt idx="0">
                    <c:v>k.</c:v>
                  </c:pt>
                  <c:pt idx="1">
                    <c:v>j.</c:v>
                  </c:pt>
                </c:lvl>
              </c:multiLvlStrCache>
            </c:multiLvlStrRef>
          </c:cat>
          <c:val>
            <c:numRef>
              <c:f>[Macro_2016P_charts.xlsm]DQ40_3!$F$2:$F$3</c:f>
              <c:numCache>
                <c:formatCode>General</c:formatCode>
                <c:ptCount val="2"/>
                <c:pt idx="0">
                  <c:v>28.6</c:v>
                </c:pt>
                <c:pt idx="1">
                  <c:v>20.3</c:v>
                </c:pt>
              </c:numCache>
            </c:numRef>
          </c:val>
        </c:ser>
        <c:ser>
          <c:idx val="3"/>
          <c:order val="3"/>
          <c:tx>
            <c:strRef>
              <c:f>[Macro_2016P_charts.xlsm]DQ40_3!$G$1</c:f>
              <c:strCache>
                <c:ptCount val="1"/>
                <c:pt idx="0">
                  <c:v>High Schools</c:v>
                </c:pt>
              </c:strCache>
            </c:strRef>
          </c:tx>
          <c:spPr>
            <a:solidFill>
              <a:srgbClr val="00E315"/>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[Macro_2016P_charts.xlsm]DQ40_3!$B$2:$C$3</c:f>
              <c:multiLvlStrCache>
                <c:ptCount val="2"/>
                <c:lvl>
                  <c:pt idx="0">
                    <c:v>Human papillomavirus (HPV) vaccine administration</c:v>
                  </c:pt>
                  <c:pt idx="1">
                    <c:v>Prenatal care</c:v>
                  </c:pt>
                </c:lvl>
                <c:lvl>
                  <c:pt idx="0">
                    <c:v>k.</c:v>
                  </c:pt>
                  <c:pt idx="1">
                    <c:v>j.</c:v>
                  </c:pt>
                </c:lvl>
              </c:multiLvlStrCache>
            </c:multiLvlStrRef>
          </c:cat>
          <c:val>
            <c:numRef>
              <c:f>[Macro_2016P_charts.xlsm]DQ40_3!$G$2:$G$3</c:f>
              <c:numCache>
                <c:formatCode>General</c:formatCode>
                <c:ptCount val="2"/>
                <c:pt idx="0">
                  <c:v>51</c:v>
                </c:pt>
                <c:pt idx="1">
                  <c:v>42.9</c:v>
                </c:pt>
              </c:numCache>
            </c:numRef>
          </c:val>
        </c:ser>
        <c:dLbls>
          <c:showLegendKey val="0"/>
          <c:showVal val="1"/>
          <c:showCatName val="0"/>
          <c:showSerName val="0"/>
          <c:showPercent val="0"/>
          <c:showBubbleSize val="0"/>
        </c:dLbls>
        <c:gapWidth val="300"/>
        <c:overlap val="-4"/>
        <c:axId val="474627800"/>
        <c:axId val="474628192"/>
      </c:barChart>
      <c:catAx>
        <c:axId val="474627800"/>
        <c:scaling>
          <c:orientation val="minMax"/>
        </c:scaling>
        <c:delete val="0"/>
        <c:axPos val="l"/>
        <c:numFmt formatCode="General" sourceLinked="0"/>
        <c:majorTickMark val="none"/>
        <c:minorTickMark val="none"/>
        <c:tickLblPos val="none"/>
        <c:spPr>
          <a:ln w="12700">
            <a:solidFill>
              <a:srgbClr val="000000"/>
            </a:solidFill>
            <a:prstDash val="solid"/>
          </a:ln>
        </c:spPr>
        <c:crossAx val="474628192"/>
        <c:crosses val="autoZero"/>
        <c:auto val="1"/>
        <c:lblAlgn val="ctr"/>
        <c:lblOffset val="100"/>
        <c:tickLblSkip val="1"/>
        <c:noMultiLvlLbl val="1"/>
      </c:catAx>
      <c:valAx>
        <c:axId val="474628192"/>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474627800"/>
        <c:crosses val="autoZero"/>
        <c:crossBetween val="between"/>
      </c:valAx>
    </c:plotArea>
    <c:legend>
      <c:legendPos val="b"/>
      <c:layout>
        <c:manualLayout>
          <c:xMode val="edge"/>
          <c:yMode val="edge"/>
          <c:x val="2.7801070151098183E-2"/>
          <c:y val="0.86431233842627675"/>
          <c:w val="0.92914102873407078"/>
          <c:h val="4.6338423738471711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6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849570056968577"/>
          <c:y val="0.14908884159334376"/>
          <c:w val="0.65844639831548324"/>
          <c:h val="0.70514992645500429"/>
        </c:manualLayout>
      </c:layout>
      <c:barChart>
        <c:barDir val="bar"/>
        <c:grouping val="clustered"/>
        <c:varyColors val="0"/>
        <c:ser>
          <c:idx val="0"/>
          <c:order val="0"/>
          <c:tx>
            <c:v>All Schools</c:v>
          </c:tx>
          <c:spPr>
            <a:solidFill>
              <a:srgbClr val="C25D0A"/>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val>
            <c:numRef>
              <c:f>[Macro_2016P_charts.xlsm]DQ41_1!$D$2</c:f>
              <c:numCache>
                <c:formatCode>General</c:formatCode>
                <c:ptCount val="1"/>
                <c:pt idx="0">
                  <c:v>59.1</c:v>
                </c:pt>
              </c:numCache>
            </c:numRef>
          </c:val>
        </c:ser>
        <c:ser>
          <c:idx val="1"/>
          <c:order val="1"/>
          <c:tx>
            <c:v>Junior/Senior High Schools</c:v>
          </c:tx>
          <c:spPr>
            <a:solidFill>
              <a:srgbClr val="296D3B"/>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val>
            <c:numRef>
              <c:f>[Macro_2016P_charts.xlsm]DQ41_1!$E$2</c:f>
              <c:numCache>
                <c:formatCode>General</c:formatCode>
                <c:ptCount val="1"/>
                <c:pt idx="0">
                  <c:v>67.7</c:v>
                </c:pt>
              </c:numCache>
            </c:numRef>
          </c:val>
        </c:ser>
        <c:ser>
          <c:idx val="2"/>
          <c:order val="2"/>
          <c:tx>
            <c:v>Middle Schools</c:v>
          </c:tx>
          <c:spPr>
            <a:solidFill>
              <a:srgbClr val="005654"/>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val>
            <c:numRef>
              <c:f>[Macro_2016P_charts.xlsm]DQ41_1!$F$2</c:f>
              <c:numCache>
                <c:formatCode>General</c:formatCode>
                <c:ptCount val="1"/>
                <c:pt idx="0">
                  <c:v>54.1</c:v>
                </c:pt>
              </c:numCache>
            </c:numRef>
          </c:val>
        </c:ser>
        <c:ser>
          <c:idx val="3"/>
          <c:order val="3"/>
          <c:tx>
            <c:v>High Schools</c:v>
          </c:tx>
          <c:spPr>
            <a:solidFill>
              <a:srgbClr val="00E315"/>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val>
            <c:numRef>
              <c:f>[Macro_2016P_charts.xlsm]DQ41_1!$G$2</c:f>
              <c:numCache>
                <c:formatCode>General</c:formatCode>
                <c:ptCount val="1"/>
                <c:pt idx="0">
                  <c:v>62.4</c:v>
                </c:pt>
              </c:numCache>
            </c:numRef>
          </c:val>
        </c:ser>
        <c:dLbls>
          <c:showLegendKey val="0"/>
          <c:showVal val="1"/>
          <c:showCatName val="0"/>
          <c:showSerName val="0"/>
          <c:showPercent val="0"/>
          <c:showBubbleSize val="0"/>
        </c:dLbls>
        <c:gapWidth val="300"/>
        <c:overlap val="-4"/>
        <c:axId val="474628976"/>
        <c:axId val="474629368"/>
      </c:barChart>
      <c:catAx>
        <c:axId val="474628976"/>
        <c:scaling>
          <c:orientation val="minMax"/>
        </c:scaling>
        <c:delete val="0"/>
        <c:axPos val="l"/>
        <c:majorTickMark val="none"/>
        <c:minorTickMark val="none"/>
        <c:tickLblPos val="none"/>
        <c:spPr>
          <a:ln w="12700">
            <a:solidFill>
              <a:srgbClr val="000000"/>
            </a:solidFill>
            <a:prstDash val="solid"/>
          </a:ln>
        </c:spPr>
        <c:crossAx val="474629368"/>
        <c:crosses val="autoZero"/>
        <c:auto val="1"/>
        <c:lblAlgn val="ctr"/>
        <c:lblOffset val="100"/>
        <c:tickLblSkip val="1"/>
        <c:noMultiLvlLbl val="1"/>
      </c:catAx>
      <c:valAx>
        <c:axId val="474629368"/>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474628976"/>
        <c:crosses val="autoZero"/>
        <c:crossBetween val="between"/>
      </c:valAx>
    </c:plotArea>
    <c:legend>
      <c:legendPos val="b"/>
      <c:layout>
        <c:manualLayout>
          <c:xMode val="edge"/>
          <c:yMode val="edge"/>
          <c:x val="2.7801070151098183E-2"/>
          <c:y val="0.86431233842627675"/>
          <c:w val="0.92914102873407078"/>
          <c:h val="4.6338423738471711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6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849570056968577"/>
          <c:y val="0.14908884159334376"/>
          <c:w val="0.65844639831548324"/>
          <c:h val="0.70514992645500429"/>
        </c:manualLayout>
      </c:layout>
      <c:barChart>
        <c:barDir val="bar"/>
        <c:grouping val="clustered"/>
        <c:varyColors val="0"/>
        <c:ser>
          <c:idx val="0"/>
          <c:order val="0"/>
          <c:tx>
            <c:strRef>
              <c:f>[Macro_2016P_charts.xlsm]DQ42_1!$D$1</c:f>
              <c:strCache>
                <c:ptCount val="1"/>
                <c:pt idx="0">
                  <c:v>All Schools</c:v>
                </c:pt>
              </c:strCache>
            </c:strRef>
          </c:tx>
          <c:spPr>
            <a:solidFill>
              <a:srgbClr val="C25D0A"/>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[Macro_2016P_charts.xlsm]DQ42_1!$B$2:$C$4</c:f>
              <c:multiLvlStrCache>
                <c:ptCount val="3"/>
                <c:lvl>
                  <c:pt idx="0">
                    <c:v>Diabetes</c:v>
                  </c:pt>
                  <c:pt idx="1">
                    <c:v>Food allergies</c:v>
                  </c:pt>
                  <c:pt idx="2">
                    <c:v>Asthma</c:v>
                  </c:pt>
                </c:lvl>
                <c:lvl>
                  <c:pt idx="0">
                    <c:v>c.</c:v>
                  </c:pt>
                  <c:pt idx="1">
                    <c:v>b.</c:v>
                  </c:pt>
                  <c:pt idx="2">
                    <c:v>a.</c:v>
                  </c:pt>
                </c:lvl>
              </c:multiLvlStrCache>
            </c:multiLvlStrRef>
          </c:cat>
          <c:val>
            <c:numRef>
              <c:f>[Macro_2016P_charts.xlsm]DQ42_1!$D$2:$D$4</c:f>
              <c:numCache>
                <c:formatCode>General</c:formatCode>
                <c:ptCount val="3"/>
                <c:pt idx="0">
                  <c:v>98.5</c:v>
                </c:pt>
                <c:pt idx="1">
                  <c:v>98.5</c:v>
                </c:pt>
                <c:pt idx="2">
                  <c:v>98</c:v>
                </c:pt>
              </c:numCache>
            </c:numRef>
          </c:val>
        </c:ser>
        <c:ser>
          <c:idx val="1"/>
          <c:order val="1"/>
          <c:tx>
            <c:strRef>
              <c:f>[Macro_2016P_charts.xlsm]DQ42_1!$E$1</c:f>
              <c:strCache>
                <c:ptCount val="1"/>
                <c:pt idx="0">
                  <c:v>Junior/Senior High Schools</c:v>
                </c:pt>
              </c:strCache>
            </c:strRef>
          </c:tx>
          <c:spPr>
            <a:solidFill>
              <a:srgbClr val="296D3B"/>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[Macro_2016P_charts.xlsm]DQ42_1!$B$2:$C$4</c:f>
              <c:multiLvlStrCache>
                <c:ptCount val="3"/>
                <c:lvl>
                  <c:pt idx="0">
                    <c:v>Diabetes</c:v>
                  </c:pt>
                  <c:pt idx="1">
                    <c:v>Food allergies</c:v>
                  </c:pt>
                  <c:pt idx="2">
                    <c:v>Asthma</c:v>
                  </c:pt>
                </c:lvl>
                <c:lvl>
                  <c:pt idx="0">
                    <c:v>c.</c:v>
                  </c:pt>
                  <c:pt idx="1">
                    <c:v>b.</c:v>
                  </c:pt>
                  <c:pt idx="2">
                    <c:v>a.</c:v>
                  </c:pt>
                </c:lvl>
              </c:multiLvlStrCache>
            </c:multiLvlStrRef>
          </c:cat>
          <c:val>
            <c:numRef>
              <c:f>[Macro_2016P_charts.xlsm]DQ42_1!$E$2:$E$4</c:f>
              <c:numCache>
                <c:formatCode>General</c:formatCode>
                <c:ptCount val="3"/>
                <c:pt idx="0">
                  <c:v>100</c:v>
                </c:pt>
                <c:pt idx="1">
                  <c:v>100</c:v>
                </c:pt>
                <c:pt idx="2">
                  <c:v>100</c:v>
                </c:pt>
              </c:numCache>
            </c:numRef>
          </c:val>
        </c:ser>
        <c:ser>
          <c:idx val="2"/>
          <c:order val="2"/>
          <c:tx>
            <c:strRef>
              <c:f>[Macro_2016P_charts.xlsm]DQ42_1!$F$1</c:f>
              <c:strCache>
                <c:ptCount val="1"/>
                <c:pt idx="0">
                  <c:v>Middle Schools</c:v>
                </c:pt>
              </c:strCache>
            </c:strRef>
          </c:tx>
          <c:spPr>
            <a:solidFill>
              <a:srgbClr val="005654"/>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[Macro_2016P_charts.xlsm]DQ42_1!$B$2:$C$4</c:f>
              <c:multiLvlStrCache>
                <c:ptCount val="3"/>
                <c:lvl>
                  <c:pt idx="0">
                    <c:v>Diabetes</c:v>
                  </c:pt>
                  <c:pt idx="1">
                    <c:v>Food allergies</c:v>
                  </c:pt>
                  <c:pt idx="2">
                    <c:v>Asthma</c:v>
                  </c:pt>
                </c:lvl>
                <c:lvl>
                  <c:pt idx="0">
                    <c:v>c.</c:v>
                  </c:pt>
                  <c:pt idx="1">
                    <c:v>b.</c:v>
                  </c:pt>
                  <c:pt idx="2">
                    <c:v>a.</c:v>
                  </c:pt>
                </c:lvl>
              </c:multiLvlStrCache>
            </c:multiLvlStrRef>
          </c:cat>
          <c:val>
            <c:numRef>
              <c:f>[Macro_2016P_charts.xlsm]DQ42_1!$F$2:$F$4</c:f>
              <c:numCache>
                <c:formatCode>General</c:formatCode>
                <c:ptCount val="3"/>
                <c:pt idx="0">
                  <c:v>97</c:v>
                </c:pt>
                <c:pt idx="1">
                  <c:v>97</c:v>
                </c:pt>
                <c:pt idx="2">
                  <c:v>96</c:v>
                </c:pt>
              </c:numCache>
            </c:numRef>
          </c:val>
        </c:ser>
        <c:ser>
          <c:idx val="3"/>
          <c:order val="3"/>
          <c:tx>
            <c:strRef>
              <c:f>[Macro_2016P_charts.xlsm]DQ42_1!$G$1</c:f>
              <c:strCache>
                <c:ptCount val="1"/>
                <c:pt idx="0">
                  <c:v>High Schools</c:v>
                </c:pt>
              </c:strCache>
            </c:strRef>
          </c:tx>
          <c:spPr>
            <a:solidFill>
              <a:srgbClr val="00E315"/>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[Macro_2016P_charts.xlsm]DQ42_1!$B$2:$C$4</c:f>
              <c:multiLvlStrCache>
                <c:ptCount val="3"/>
                <c:lvl>
                  <c:pt idx="0">
                    <c:v>Diabetes</c:v>
                  </c:pt>
                  <c:pt idx="1">
                    <c:v>Food allergies</c:v>
                  </c:pt>
                  <c:pt idx="2">
                    <c:v>Asthma</c:v>
                  </c:pt>
                </c:lvl>
                <c:lvl>
                  <c:pt idx="0">
                    <c:v>c.</c:v>
                  </c:pt>
                  <c:pt idx="1">
                    <c:v>b.</c:v>
                  </c:pt>
                  <c:pt idx="2">
                    <c:v>a.</c:v>
                  </c:pt>
                </c:lvl>
              </c:multiLvlStrCache>
            </c:multiLvlStrRef>
          </c:cat>
          <c:val>
            <c:numRef>
              <c:f>[Macro_2016P_charts.xlsm]DQ42_1!$G$2:$G$4</c:f>
              <c:numCache>
                <c:formatCode>General</c:formatCode>
                <c:ptCount val="3"/>
                <c:pt idx="0">
                  <c:v>100</c:v>
                </c:pt>
                <c:pt idx="1">
                  <c:v>100</c:v>
                </c:pt>
                <c:pt idx="2">
                  <c:v>100</c:v>
                </c:pt>
              </c:numCache>
            </c:numRef>
          </c:val>
        </c:ser>
        <c:dLbls>
          <c:showLegendKey val="0"/>
          <c:showVal val="1"/>
          <c:showCatName val="0"/>
          <c:showSerName val="0"/>
          <c:showPercent val="0"/>
          <c:showBubbleSize val="0"/>
        </c:dLbls>
        <c:gapWidth val="300"/>
        <c:overlap val="-4"/>
        <c:axId val="474630152"/>
        <c:axId val="474630544"/>
      </c:barChart>
      <c:catAx>
        <c:axId val="474630152"/>
        <c:scaling>
          <c:orientation val="minMax"/>
        </c:scaling>
        <c:delete val="0"/>
        <c:axPos val="l"/>
        <c:numFmt formatCode="General" sourceLinked="0"/>
        <c:majorTickMark val="none"/>
        <c:minorTickMark val="none"/>
        <c:tickLblPos val="none"/>
        <c:spPr>
          <a:ln w="12700">
            <a:solidFill>
              <a:srgbClr val="000000"/>
            </a:solidFill>
            <a:prstDash val="solid"/>
          </a:ln>
        </c:spPr>
        <c:crossAx val="474630544"/>
        <c:crosses val="autoZero"/>
        <c:auto val="1"/>
        <c:lblAlgn val="ctr"/>
        <c:lblOffset val="100"/>
        <c:tickLblSkip val="1"/>
        <c:noMultiLvlLbl val="1"/>
      </c:catAx>
      <c:valAx>
        <c:axId val="474630544"/>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474630152"/>
        <c:crosses val="autoZero"/>
        <c:crossBetween val="between"/>
      </c:valAx>
    </c:plotArea>
    <c:legend>
      <c:legendPos val="b"/>
      <c:layout>
        <c:manualLayout>
          <c:xMode val="edge"/>
          <c:yMode val="edge"/>
          <c:x val="2.7801070151098183E-2"/>
          <c:y val="0.86431233842627675"/>
          <c:w val="0.92914102873407078"/>
          <c:h val="4.6338423738471711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6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849570056968577"/>
          <c:y val="0.14908884159334376"/>
          <c:w val="0.65844639831548324"/>
          <c:h val="0.70514992645500429"/>
        </c:manualLayout>
      </c:layout>
      <c:barChart>
        <c:barDir val="bar"/>
        <c:grouping val="clustered"/>
        <c:varyColors val="0"/>
        <c:ser>
          <c:idx val="0"/>
          <c:order val="0"/>
          <c:tx>
            <c:strRef>
              <c:f>[Macro_2016P_charts.xlsm]DQ42_2!$D$1</c:f>
              <c:strCache>
                <c:ptCount val="1"/>
                <c:pt idx="0">
                  <c:v>All Schools</c:v>
                </c:pt>
              </c:strCache>
            </c:strRef>
          </c:tx>
          <c:spPr>
            <a:solidFill>
              <a:srgbClr val="C25D0A"/>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[Macro_2016P_charts.xlsm]DQ42_2!$B$2:$C$4</c:f>
              <c:multiLvlStrCache>
                <c:ptCount val="3"/>
                <c:lvl>
                  <c:pt idx="0">
                    <c:v>Hypertension/high blood pressure</c:v>
                  </c:pt>
                  <c:pt idx="1">
                    <c:v>Obesity</c:v>
                  </c:pt>
                  <c:pt idx="2">
                    <c:v>Epilepsy or seizure disorder</c:v>
                  </c:pt>
                </c:lvl>
                <c:lvl>
                  <c:pt idx="0">
                    <c:v>f.</c:v>
                  </c:pt>
                  <c:pt idx="1">
                    <c:v>e.</c:v>
                  </c:pt>
                  <c:pt idx="2">
                    <c:v>d.</c:v>
                  </c:pt>
                </c:lvl>
              </c:multiLvlStrCache>
            </c:multiLvlStrRef>
          </c:cat>
          <c:val>
            <c:numRef>
              <c:f>[Macro_2016P_charts.xlsm]DQ42_2!$D$2:$D$4</c:f>
              <c:numCache>
                <c:formatCode>General</c:formatCode>
                <c:ptCount val="3"/>
                <c:pt idx="0">
                  <c:v>71.400000000000006</c:v>
                </c:pt>
                <c:pt idx="1">
                  <c:v>29.6</c:v>
                </c:pt>
                <c:pt idx="2">
                  <c:v>98</c:v>
                </c:pt>
              </c:numCache>
            </c:numRef>
          </c:val>
        </c:ser>
        <c:ser>
          <c:idx val="1"/>
          <c:order val="1"/>
          <c:tx>
            <c:strRef>
              <c:f>[Macro_2016P_charts.xlsm]DQ42_2!$E$1</c:f>
              <c:strCache>
                <c:ptCount val="1"/>
                <c:pt idx="0">
                  <c:v>Junior/Senior High Schools</c:v>
                </c:pt>
              </c:strCache>
            </c:strRef>
          </c:tx>
          <c:spPr>
            <a:solidFill>
              <a:srgbClr val="296D3B"/>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[Macro_2016P_charts.xlsm]DQ42_2!$B$2:$C$4</c:f>
              <c:multiLvlStrCache>
                <c:ptCount val="3"/>
                <c:lvl>
                  <c:pt idx="0">
                    <c:v>Hypertension/high blood pressure</c:v>
                  </c:pt>
                  <c:pt idx="1">
                    <c:v>Obesity</c:v>
                  </c:pt>
                  <c:pt idx="2">
                    <c:v>Epilepsy or seizure disorder</c:v>
                  </c:pt>
                </c:lvl>
                <c:lvl>
                  <c:pt idx="0">
                    <c:v>f.</c:v>
                  </c:pt>
                  <c:pt idx="1">
                    <c:v>e.</c:v>
                  </c:pt>
                  <c:pt idx="2">
                    <c:v>d.</c:v>
                  </c:pt>
                </c:lvl>
              </c:multiLvlStrCache>
            </c:multiLvlStrRef>
          </c:cat>
          <c:val>
            <c:numRef>
              <c:f>[Macro_2016P_charts.xlsm]DQ42_2!$E$2:$E$4</c:f>
              <c:numCache>
                <c:formatCode>General</c:formatCode>
                <c:ptCount val="3"/>
                <c:pt idx="0">
                  <c:v>69.8</c:v>
                </c:pt>
                <c:pt idx="1">
                  <c:v>31.6</c:v>
                </c:pt>
                <c:pt idx="2">
                  <c:v>100</c:v>
                </c:pt>
              </c:numCache>
            </c:numRef>
          </c:val>
        </c:ser>
        <c:ser>
          <c:idx val="2"/>
          <c:order val="2"/>
          <c:tx>
            <c:strRef>
              <c:f>[Macro_2016P_charts.xlsm]DQ42_2!$F$1</c:f>
              <c:strCache>
                <c:ptCount val="1"/>
                <c:pt idx="0">
                  <c:v>Middle Schools</c:v>
                </c:pt>
              </c:strCache>
            </c:strRef>
          </c:tx>
          <c:spPr>
            <a:solidFill>
              <a:srgbClr val="005654"/>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[Macro_2016P_charts.xlsm]DQ42_2!$B$2:$C$4</c:f>
              <c:multiLvlStrCache>
                <c:ptCount val="3"/>
                <c:lvl>
                  <c:pt idx="0">
                    <c:v>Hypertension/high blood pressure</c:v>
                  </c:pt>
                  <c:pt idx="1">
                    <c:v>Obesity</c:v>
                  </c:pt>
                  <c:pt idx="2">
                    <c:v>Epilepsy or seizure disorder</c:v>
                  </c:pt>
                </c:lvl>
                <c:lvl>
                  <c:pt idx="0">
                    <c:v>f.</c:v>
                  </c:pt>
                  <c:pt idx="1">
                    <c:v>e.</c:v>
                  </c:pt>
                  <c:pt idx="2">
                    <c:v>d.</c:v>
                  </c:pt>
                </c:lvl>
              </c:multiLvlStrCache>
            </c:multiLvlStrRef>
          </c:cat>
          <c:val>
            <c:numRef>
              <c:f>[Macro_2016P_charts.xlsm]DQ42_2!$F$2:$F$4</c:f>
              <c:numCache>
                <c:formatCode>General</c:formatCode>
                <c:ptCount val="3"/>
                <c:pt idx="0">
                  <c:v>65.2</c:v>
                </c:pt>
                <c:pt idx="1">
                  <c:v>22.2</c:v>
                </c:pt>
                <c:pt idx="2">
                  <c:v>96</c:v>
                </c:pt>
              </c:numCache>
            </c:numRef>
          </c:val>
        </c:ser>
        <c:ser>
          <c:idx val="3"/>
          <c:order val="3"/>
          <c:tx>
            <c:strRef>
              <c:f>[Macro_2016P_charts.xlsm]DQ42_2!$G$1</c:f>
              <c:strCache>
                <c:ptCount val="1"/>
                <c:pt idx="0">
                  <c:v>High Schools</c:v>
                </c:pt>
              </c:strCache>
            </c:strRef>
          </c:tx>
          <c:spPr>
            <a:solidFill>
              <a:srgbClr val="00E315"/>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[Macro_2016P_charts.xlsm]DQ42_2!$B$2:$C$4</c:f>
              <c:multiLvlStrCache>
                <c:ptCount val="3"/>
                <c:lvl>
                  <c:pt idx="0">
                    <c:v>Hypertension/high blood pressure</c:v>
                  </c:pt>
                  <c:pt idx="1">
                    <c:v>Obesity</c:v>
                  </c:pt>
                  <c:pt idx="2">
                    <c:v>Epilepsy or seizure disorder</c:v>
                  </c:pt>
                </c:lvl>
                <c:lvl>
                  <c:pt idx="0">
                    <c:v>f.</c:v>
                  </c:pt>
                  <c:pt idx="1">
                    <c:v>e.</c:v>
                  </c:pt>
                  <c:pt idx="2">
                    <c:v>d.</c:v>
                  </c:pt>
                </c:lvl>
              </c:multiLvlStrCache>
            </c:multiLvlStrRef>
          </c:cat>
          <c:val>
            <c:numRef>
              <c:f>[Macro_2016P_charts.xlsm]DQ42_2!$G$2:$G$4</c:f>
              <c:numCache>
                <c:formatCode>General</c:formatCode>
                <c:ptCount val="3"/>
                <c:pt idx="0">
                  <c:v>79.599999999999994</c:v>
                </c:pt>
                <c:pt idx="1">
                  <c:v>38.4</c:v>
                </c:pt>
                <c:pt idx="2">
                  <c:v>100</c:v>
                </c:pt>
              </c:numCache>
            </c:numRef>
          </c:val>
        </c:ser>
        <c:dLbls>
          <c:showLegendKey val="0"/>
          <c:showVal val="1"/>
          <c:showCatName val="0"/>
          <c:showSerName val="0"/>
          <c:showPercent val="0"/>
          <c:showBubbleSize val="0"/>
        </c:dLbls>
        <c:gapWidth val="300"/>
        <c:overlap val="-4"/>
        <c:axId val="475811400"/>
        <c:axId val="475811792"/>
      </c:barChart>
      <c:catAx>
        <c:axId val="475811400"/>
        <c:scaling>
          <c:orientation val="minMax"/>
        </c:scaling>
        <c:delete val="0"/>
        <c:axPos val="l"/>
        <c:numFmt formatCode="General" sourceLinked="0"/>
        <c:majorTickMark val="none"/>
        <c:minorTickMark val="none"/>
        <c:tickLblPos val="none"/>
        <c:spPr>
          <a:ln w="12700">
            <a:solidFill>
              <a:srgbClr val="000000"/>
            </a:solidFill>
            <a:prstDash val="solid"/>
          </a:ln>
        </c:spPr>
        <c:crossAx val="475811792"/>
        <c:crosses val="autoZero"/>
        <c:auto val="1"/>
        <c:lblAlgn val="ctr"/>
        <c:lblOffset val="100"/>
        <c:tickLblSkip val="1"/>
        <c:noMultiLvlLbl val="1"/>
      </c:catAx>
      <c:valAx>
        <c:axId val="475811792"/>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475811400"/>
        <c:crosses val="autoZero"/>
        <c:crossBetween val="between"/>
      </c:valAx>
    </c:plotArea>
    <c:legend>
      <c:legendPos val="b"/>
      <c:layout>
        <c:manualLayout>
          <c:xMode val="edge"/>
          <c:yMode val="edge"/>
          <c:x val="2.7801070151098183E-2"/>
          <c:y val="0.86431233842627675"/>
          <c:w val="0.92914102873407078"/>
          <c:h val="4.6338423738471711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6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849570056968577"/>
          <c:y val="0.14908884159334376"/>
          <c:w val="0.65844639831548324"/>
          <c:h val="0.70514992645500429"/>
        </c:manualLayout>
      </c:layout>
      <c:barChart>
        <c:barDir val="bar"/>
        <c:grouping val="clustered"/>
        <c:varyColors val="0"/>
        <c:ser>
          <c:idx val="0"/>
          <c:order val="0"/>
          <c:tx>
            <c:strRef>
              <c:f>[Macro_2016P_charts.xlsm]DQ43_1!$D$1</c:f>
              <c:strCache>
                <c:ptCount val="1"/>
                <c:pt idx="0">
                  <c:v>All Schools</c:v>
                </c:pt>
              </c:strCache>
            </c:strRef>
          </c:tx>
          <c:spPr>
            <a:solidFill>
              <a:srgbClr val="C25D0A"/>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[Macro_2016P_charts.xlsm]DQ43_1!$B$2:$C$4</c:f>
              <c:multiLvlStrCache>
                <c:ptCount val="3"/>
                <c:lvl>
                  <c:pt idx="0">
                    <c:v>Diabetes</c:v>
                  </c:pt>
                  <c:pt idx="1">
                    <c:v>Food allergies</c:v>
                  </c:pt>
                  <c:pt idx="2">
                    <c:v>Asthma</c:v>
                  </c:pt>
                </c:lvl>
                <c:lvl>
                  <c:pt idx="0">
                    <c:v>c.</c:v>
                  </c:pt>
                  <c:pt idx="1">
                    <c:v>b.</c:v>
                  </c:pt>
                  <c:pt idx="2">
                    <c:v>a.</c:v>
                  </c:pt>
                </c:lvl>
              </c:multiLvlStrCache>
            </c:multiLvlStrRef>
          </c:cat>
          <c:val>
            <c:numRef>
              <c:f>[Macro_2016P_charts.xlsm]DQ43_1!$D$2:$D$4</c:f>
              <c:numCache>
                <c:formatCode>General</c:formatCode>
                <c:ptCount val="3"/>
                <c:pt idx="0">
                  <c:v>43.7</c:v>
                </c:pt>
                <c:pt idx="1">
                  <c:v>43.3</c:v>
                </c:pt>
                <c:pt idx="2">
                  <c:v>43.6</c:v>
                </c:pt>
              </c:numCache>
            </c:numRef>
          </c:val>
        </c:ser>
        <c:ser>
          <c:idx val="1"/>
          <c:order val="1"/>
          <c:tx>
            <c:strRef>
              <c:f>[Macro_2016P_charts.xlsm]DQ43_1!$E$1</c:f>
              <c:strCache>
                <c:ptCount val="1"/>
                <c:pt idx="0">
                  <c:v>Junior/Senior High Schools</c:v>
                </c:pt>
              </c:strCache>
            </c:strRef>
          </c:tx>
          <c:spPr>
            <a:solidFill>
              <a:srgbClr val="296D3B"/>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[Macro_2016P_charts.xlsm]DQ43_1!$B$2:$C$4</c:f>
              <c:multiLvlStrCache>
                <c:ptCount val="3"/>
                <c:lvl>
                  <c:pt idx="0">
                    <c:v>Diabetes</c:v>
                  </c:pt>
                  <c:pt idx="1">
                    <c:v>Food allergies</c:v>
                  </c:pt>
                  <c:pt idx="2">
                    <c:v>Asthma</c:v>
                  </c:pt>
                </c:lvl>
                <c:lvl>
                  <c:pt idx="0">
                    <c:v>c.</c:v>
                  </c:pt>
                  <c:pt idx="1">
                    <c:v>b.</c:v>
                  </c:pt>
                  <c:pt idx="2">
                    <c:v>a.</c:v>
                  </c:pt>
                </c:lvl>
              </c:multiLvlStrCache>
            </c:multiLvlStrRef>
          </c:cat>
          <c:val>
            <c:numRef>
              <c:f>[Macro_2016P_charts.xlsm]DQ43_1!$E$2:$E$4</c:f>
              <c:numCache>
                <c:formatCode>General</c:formatCode>
                <c:ptCount val="3"/>
                <c:pt idx="0">
                  <c:v>42</c:v>
                </c:pt>
                <c:pt idx="1">
                  <c:v>42</c:v>
                </c:pt>
                <c:pt idx="2">
                  <c:v>42</c:v>
                </c:pt>
              </c:numCache>
            </c:numRef>
          </c:val>
        </c:ser>
        <c:ser>
          <c:idx val="2"/>
          <c:order val="2"/>
          <c:tx>
            <c:strRef>
              <c:f>[Macro_2016P_charts.xlsm]DQ43_1!$F$1</c:f>
              <c:strCache>
                <c:ptCount val="1"/>
                <c:pt idx="0">
                  <c:v>Middle Schools</c:v>
                </c:pt>
              </c:strCache>
            </c:strRef>
          </c:tx>
          <c:spPr>
            <a:solidFill>
              <a:srgbClr val="005654"/>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[Macro_2016P_charts.xlsm]DQ43_1!$B$2:$C$4</c:f>
              <c:multiLvlStrCache>
                <c:ptCount val="3"/>
                <c:lvl>
                  <c:pt idx="0">
                    <c:v>Diabetes</c:v>
                  </c:pt>
                  <c:pt idx="1">
                    <c:v>Food allergies</c:v>
                  </c:pt>
                  <c:pt idx="2">
                    <c:v>Asthma</c:v>
                  </c:pt>
                </c:lvl>
                <c:lvl>
                  <c:pt idx="0">
                    <c:v>c.</c:v>
                  </c:pt>
                  <c:pt idx="1">
                    <c:v>b.</c:v>
                  </c:pt>
                  <c:pt idx="2">
                    <c:v>a.</c:v>
                  </c:pt>
                </c:lvl>
              </c:multiLvlStrCache>
            </c:multiLvlStrRef>
          </c:cat>
          <c:val>
            <c:numRef>
              <c:f>[Macro_2016P_charts.xlsm]DQ43_1!$F$2:$F$4</c:f>
              <c:numCache>
                <c:formatCode>General</c:formatCode>
                <c:ptCount val="3"/>
                <c:pt idx="0">
                  <c:v>39</c:v>
                </c:pt>
                <c:pt idx="1">
                  <c:v>39</c:v>
                </c:pt>
                <c:pt idx="2">
                  <c:v>39</c:v>
                </c:pt>
              </c:numCache>
            </c:numRef>
          </c:val>
        </c:ser>
        <c:ser>
          <c:idx val="3"/>
          <c:order val="3"/>
          <c:tx>
            <c:strRef>
              <c:f>[Macro_2016P_charts.xlsm]DQ43_1!$G$1</c:f>
              <c:strCache>
                <c:ptCount val="1"/>
                <c:pt idx="0">
                  <c:v>High Schools</c:v>
                </c:pt>
              </c:strCache>
            </c:strRef>
          </c:tx>
          <c:spPr>
            <a:solidFill>
              <a:srgbClr val="00E315"/>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[Macro_2016P_charts.xlsm]DQ43_1!$B$2:$C$4</c:f>
              <c:multiLvlStrCache>
                <c:ptCount val="3"/>
                <c:lvl>
                  <c:pt idx="0">
                    <c:v>Diabetes</c:v>
                  </c:pt>
                  <c:pt idx="1">
                    <c:v>Food allergies</c:v>
                  </c:pt>
                  <c:pt idx="2">
                    <c:v>Asthma</c:v>
                  </c:pt>
                </c:lvl>
                <c:lvl>
                  <c:pt idx="0">
                    <c:v>c.</c:v>
                  </c:pt>
                  <c:pt idx="1">
                    <c:v>b.</c:v>
                  </c:pt>
                  <c:pt idx="2">
                    <c:v>a.</c:v>
                  </c:pt>
                </c:lvl>
              </c:multiLvlStrCache>
            </c:multiLvlStrRef>
          </c:cat>
          <c:val>
            <c:numRef>
              <c:f>[Macro_2016P_charts.xlsm]DQ43_1!$G$2:$G$4</c:f>
              <c:numCache>
                <c:formatCode>General</c:formatCode>
                <c:ptCount val="3"/>
                <c:pt idx="0">
                  <c:v>50.2</c:v>
                </c:pt>
                <c:pt idx="1">
                  <c:v>49</c:v>
                </c:pt>
                <c:pt idx="2">
                  <c:v>50</c:v>
                </c:pt>
              </c:numCache>
            </c:numRef>
          </c:val>
        </c:ser>
        <c:dLbls>
          <c:showLegendKey val="0"/>
          <c:showVal val="1"/>
          <c:showCatName val="0"/>
          <c:showSerName val="0"/>
          <c:showPercent val="0"/>
          <c:showBubbleSize val="0"/>
        </c:dLbls>
        <c:gapWidth val="300"/>
        <c:overlap val="-4"/>
        <c:axId val="475812576"/>
        <c:axId val="475812968"/>
      </c:barChart>
      <c:catAx>
        <c:axId val="475812576"/>
        <c:scaling>
          <c:orientation val="minMax"/>
        </c:scaling>
        <c:delete val="0"/>
        <c:axPos val="l"/>
        <c:numFmt formatCode="General" sourceLinked="0"/>
        <c:majorTickMark val="none"/>
        <c:minorTickMark val="none"/>
        <c:tickLblPos val="none"/>
        <c:spPr>
          <a:ln w="12700">
            <a:solidFill>
              <a:srgbClr val="000000"/>
            </a:solidFill>
            <a:prstDash val="solid"/>
          </a:ln>
        </c:spPr>
        <c:crossAx val="475812968"/>
        <c:crosses val="autoZero"/>
        <c:auto val="1"/>
        <c:lblAlgn val="ctr"/>
        <c:lblOffset val="100"/>
        <c:tickLblSkip val="1"/>
        <c:noMultiLvlLbl val="1"/>
      </c:catAx>
      <c:valAx>
        <c:axId val="475812968"/>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475812576"/>
        <c:crosses val="autoZero"/>
        <c:crossBetween val="between"/>
      </c:valAx>
    </c:plotArea>
    <c:legend>
      <c:legendPos val="b"/>
      <c:layout>
        <c:manualLayout>
          <c:xMode val="edge"/>
          <c:yMode val="edge"/>
          <c:x val="2.7801070151098183E-2"/>
          <c:y val="0.86431233842627675"/>
          <c:w val="0.92914102873407078"/>
          <c:h val="4.6338423738471711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69.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849570056968577"/>
          <c:y val="0.14908884159334376"/>
          <c:w val="0.65844639831548324"/>
          <c:h val="0.70514992645500429"/>
        </c:manualLayout>
      </c:layout>
      <c:barChart>
        <c:barDir val="bar"/>
        <c:grouping val="clustered"/>
        <c:varyColors val="0"/>
        <c:ser>
          <c:idx val="0"/>
          <c:order val="0"/>
          <c:tx>
            <c:strRef>
              <c:f>[Macro_2016P_charts.xlsm]DQ43_2!$D$1</c:f>
              <c:strCache>
                <c:ptCount val="1"/>
                <c:pt idx="0">
                  <c:v>All Schools</c:v>
                </c:pt>
              </c:strCache>
            </c:strRef>
          </c:tx>
          <c:spPr>
            <a:solidFill>
              <a:srgbClr val="C25D0A"/>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[Macro_2016P_charts.xlsm]DQ43_2!$B$2:$C$4</c:f>
              <c:multiLvlStrCache>
                <c:ptCount val="3"/>
                <c:lvl>
                  <c:pt idx="0">
                    <c:v>Hypertension/high blood pressure</c:v>
                  </c:pt>
                  <c:pt idx="1">
                    <c:v>Obesity</c:v>
                  </c:pt>
                  <c:pt idx="2">
                    <c:v>Epilepsy or seizure disorder</c:v>
                  </c:pt>
                </c:lvl>
                <c:lvl>
                  <c:pt idx="0">
                    <c:v>f.</c:v>
                  </c:pt>
                  <c:pt idx="1">
                    <c:v>e.</c:v>
                  </c:pt>
                  <c:pt idx="2">
                    <c:v>d.</c:v>
                  </c:pt>
                </c:lvl>
              </c:multiLvlStrCache>
            </c:multiLvlStrRef>
          </c:cat>
          <c:val>
            <c:numRef>
              <c:f>[Macro_2016P_charts.xlsm]DQ43_2!$D$2:$D$4</c:f>
              <c:numCache>
                <c:formatCode>General</c:formatCode>
                <c:ptCount val="3"/>
                <c:pt idx="0">
                  <c:v>38.4</c:v>
                </c:pt>
                <c:pt idx="1">
                  <c:v>30.8</c:v>
                </c:pt>
                <c:pt idx="2">
                  <c:v>43.3</c:v>
                </c:pt>
              </c:numCache>
            </c:numRef>
          </c:val>
        </c:ser>
        <c:ser>
          <c:idx val="1"/>
          <c:order val="1"/>
          <c:tx>
            <c:strRef>
              <c:f>[Macro_2016P_charts.xlsm]DQ43_2!$E$1</c:f>
              <c:strCache>
                <c:ptCount val="1"/>
                <c:pt idx="0">
                  <c:v>Junior/Senior High Schools</c:v>
                </c:pt>
              </c:strCache>
            </c:strRef>
          </c:tx>
          <c:spPr>
            <a:solidFill>
              <a:srgbClr val="296D3B"/>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[Macro_2016P_charts.xlsm]DQ43_2!$B$2:$C$4</c:f>
              <c:multiLvlStrCache>
                <c:ptCount val="3"/>
                <c:lvl>
                  <c:pt idx="0">
                    <c:v>Hypertension/high blood pressure</c:v>
                  </c:pt>
                  <c:pt idx="1">
                    <c:v>Obesity</c:v>
                  </c:pt>
                  <c:pt idx="2">
                    <c:v>Epilepsy or seizure disorder</c:v>
                  </c:pt>
                </c:lvl>
                <c:lvl>
                  <c:pt idx="0">
                    <c:v>f.</c:v>
                  </c:pt>
                  <c:pt idx="1">
                    <c:v>e.</c:v>
                  </c:pt>
                  <c:pt idx="2">
                    <c:v>d.</c:v>
                  </c:pt>
                </c:lvl>
              </c:multiLvlStrCache>
            </c:multiLvlStrRef>
          </c:cat>
          <c:val>
            <c:numRef>
              <c:f>[Macro_2016P_charts.xlsm]DQ43_2!$E$2:$E$4</c:f>
              <c:numCache>
                <c:formatCode>General</c:formatCode>
                <c:ptCount val="3"/>
                <c:pt idx="0">
                  <c:v>38.700000000000003</c:v>
                </c:pt>
                <c:pt idx="1">
                  <c:v>34.9</c:v>
                </c:pt>
                <c:pt idx="2">
                  <c:v>42</c:v>
                </c:pt>
              </c:numCache>
            </c:numRef>
          </c:val>
        </c:ser>
        <c:ser>
          <c:idx val="2"/>
          <c:order val="2"/>
          <c:tx>
            <c:strRef>
              <c:f>[Macro_2016P_charts.xlsm]DQ43_2!$F$1</c:f>
              <c:strCache>
                <c:ptCount val="1"/>
                <c:pt idx="0">
                  <c:v>Middle Schools</c:v>
                </c:pt>
              </c:strCache>
            </c:strRef>
          </c:tx>
          <c:spPr>
            <a:solidFill>
              <a:srgbClr val="005654"/>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[Macro_2016P_charts.xlsm]DQ43_2!$B$2:$C$4</c:f>
              <c:multiLvlStrCache>
                <c:ptCount val="3"/>
                <c:lvl>
                  <c:pt idx="0">
                    <c:v>Hypertension/high blood pressure</c:v>
                  </c:pt>
                  <c:pt idx="1">
                    <c:v>Obesity</c:v>
                  </c:pt>
                  <c:pt idx="2">
                    <c:v>Epilepsy or seizure disorder</c:v>
                  </c:pt>
                </c:lvl>
                <c:lvl>
                  <c:pt idx="0">
                    <c:v>f.</c:v>
                  </c:pt>
                  <c:pt idx="1">
                    <c:v>e.</c:v>
                  </c:pt>
                  <c:pt idx="2">
                    <c:v>d.</c:v>
                  </c:pt>
                </c:lvl>
              </c:multiLvlStrCache>
            </c:multiLvlStrRef>
          </c:cat>
          <c:val>
            <c:numRef>
              <c:f>[Macro_2016P_charts.xlsm]DQ43_2!$F$2:$F$4</c:f>
              <c:numCache>
                <c:formatCode>General</c:formatCode>
                <c:ptCount val="3"/>
                <c:pt idx="0">
                  <c:v>33.200000000000003</c:v>
                </c:pt>
                <c:pt idx="1">
                  <c:v>25.7</c:v>
                </c:pt>
                <c:pt idx="2">
                  <c:v>39</c:v>
                </c:pt>
              </c:numCache>
            </c:numRef>
          </c:val>
        </c:ser>
        <c:ser>
          <c:idx val="3"/>
          <c:order val="3"/>
          <c:tx>
            <c:strRef>
              <c:f>[Macro_2016P_charts.xlsm]DQ43_2!$G$1</c:f>
              <c:strCache>
                <c:ptCount val="1"/>
                <c:pt idx="0">
                  <c:v>High Schools</c:v>
                </c:pt>
              </c:strCache>
            </c:strRef>
          </c:tx>
          <c:spPr>
            <a:solidFill>
              <a:srgbClr val="00E315"/>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[Macro_2016P_charts.xlsm]DQ43_2!$B$2:$C$4</c:f>
              <c:multiLvlStrCache>
                <c:ptCount val="3"/>
                <c:lvl>
                  <c:pt idx="0">
                    <c:v>Hypertension/high blood pressure</c:v>
                  </c:pt>
                  <c:pt idx="1">
                    <c:v>Obesity</c:v>
                  </c:pt>
                  <c:pt idx="2">
                    <c:v>Epilepsy or seizure disorder</c:v>
                  </c:pt>
                </c:lvl>
                <c:lvl>
                  <c:pt idx="0">
                    <c:v>f.</c:v>
                  </c:pt>
                  <c:pt idx="1">
                    <c:v>e.</c:v>
                  </c:pt>
                  <c:pt idx="2">
                    <c:v>d.</c:v>
                  </c:pt>
                </c:lvl>
              </c:multiLvlStrCache>
            </c:multiLvlStrRef>
          </c:cat>
          <c:val>
            <c:numRef>
              <c:f>[Macro_2016P_charts.xlsm]DQ43_2!$G$2:$G$4</c:f>
              <c:numCache>
                <c:formatCode>General</c:formatCode>
                <c:ptCount val="3"/>
                <c:pt idx="0">
                  <c:v>44.8</c:v>
                </c:pt>
                <c:pt idx="1">
                  <c:v>35.6</c:v>
                </c:pt>
                <c:pt idx="2">
                  <c:v>49</c:v>
                </c:pt>
              </c:numCache>
            </c:numRef>
          </c:val>
        </c:ser>
        <c:dLbls>
          <c:showLegendKey val="0"/>
          <c:showVal val="1"/>
          <c:showCatName val="0"/>
          <c:showSerName val="0"/>
          <c:showPercent val="0"/>
          <c:showBubbleSize val="0"/>
        </c:dLbls>
        <c:gapWidth val="300"/>
        <c:overlap val="-4"/>
        <c:axId val="475813752"/>
        <c:axId val="475814144"/>
      </c:barChart>
      <c:catAx>
        <c:axId val="475813752"/>
        <c:scaling>
          <c:orientation val="minMax"/>
        </c:scaling>
        <c:delete val="0"/>
        <c:axPos val="l"/>
        <c:numFmt formatCode="General" sourceLinked="0"/>
        <c:majorTickMark val="none"/>
        <c:minorTickMark val="none"/>
        <c:tickLblPos val="none"/>
        <c:spPr>
          <a:ln w="12700">
            <a:solidFill>
              <a:srgbClr val="000000"/>
            </a:solidFill>
            <a:prstDash val="solid"/>
          </a:ln>
        </c:spPr>
        <c:crossAx val="475814144"/>
        <c:crosses val="autoZero"/>
        <c:auto val="1"/>
        <c:lblAlgn val="ctr"/>
        <c:lblOffset val="100"/>
        <c:tickLblSkip val="1"/>
        <c:noMultiLvlLbl val="1"/>
      </c:catAx>
      <c:valAx>
        <c:axId val="475814144"/>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475813752"/>
        <c:crosses val="autoZero"/>
        <c:crossBetween val="between"/>
      </c:valAx>
    </c:plotArea>
    <c:legend>
      <c:legendPos val="b"/>
      <c:layout>
        <c:manualLayout>
          <c:xMode val="edge"/>
          <c:yMode val="edge"/>
          <c:x val="2.7801070151098183E-2"/>
          <c:y val="0.86431233842627675"/>
          <c:w val="0.92914102873407078"/>
          <c:h val="4.6338423738471711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849570056968577"/>
          <c:y val="0.14908884159334376"/>
          <c:w val="0.65844639831548324"/>
          <c:h val="0.70514992645500429"/>
        </c:manualLayout>
      </c:layout>
      <c:barChart>
        <c:barDir val="bar"/>
        <c:grouping val="clustered"/>
        <c:varyColors val="0"/>
        <c:ser>
          <c:idx val="0"/>
          <c:order val="0"/>
          <c:tx>
            <c:v>All Schools</c:v>
          </c:tx>
          <c:spPr>
            <a:solidFill>
              <a:srgbClr val="C25D0A"/>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val>
            <c:numRef>
              <c:f>DQ04_1!$D$2</c:f>
              <c:numCache>
                <c:formatCode>General</c:formatCode>
                <c:ptCount val="1"/>
                <c:pt idx="0">
                  <c:v>87.6</c:v>
                </c:pt>
              </c:numCache>
            </c:numRef>
          </c:val>
        </c:ser>
        <c:ser>
          <c:idx val="1"/>
          <c:order val="1"/>
          <c:tx>
            <c:v>Junior/Senior High Schools</c:v>
          </c:tx>
          <c:spPr>
            <a:solidFill>
              <a:srgbClr val="296D3B"/>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val>
            <c:numRef>
              <c:f>DQ04_1!$E$2</c:f>
              <c:numCache>
                <c:formatCode>General</c:formatCode>
                <c:ptCount val="1"/>
                <c:pt idx="0">
                  <c:v>100</c:v>
                </c:pt>
              </c:numCache>
            </c:numRef>
          </c:val>
        </c:ser>
        <c:ser>
          <c:idx val="2"/>
          <c:order val="2"/>
          <c:tx>
            <c:v>Middle Schools</c:v>
          </c:tx>
          <c:spPr>
            <a:solidFill>
              <a:srgbClr val="005654"/>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val>
            <c:numRef>
              <c:f>DQ04_1!$F$2</c:f>
              <c:numCache>
                <c:formatCode>General</c:formatCode>
                <c:ptCount val="1"/>
                <c:pt idx="0">
                  <c:v>87.6</c:v>
                </c:pt>
              </c:numCache>
            </c:numRef>
          </c:val>
        </c:ser>
        <c:ser>
          <c:idx val="3"/>
          <c:order val="3"/>
          <c:tx>
            <c:v>High Schools</c:v>
          </c:tx>
          <c:spPr>
            <a:solidFill>
              <a:srgbClr val="00E315"/>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val>
            <c:numRef>
              <c:f>DQ04_1!$G$2</c:f>
              <c:numCache>
                <c:formatCode>General</c:formatCode>
                <c:ptCount val="1"/>
                <c:pt idx="0">
                  <c:v>83</c:v>
                </c:pt>
              </c:numCache>
            </c:numRef>
          </c:val>
        </c:ser>
        <c:dLbls>
          <c:showLegendKey val="0"/>
          <c:showVal val="1"/>
          <c:showCatName val="0"/>
          <c:showSerName val="0"/>
          <c:showPercent val="0"/>
          <c:showBubbleSize val="0"/>
        </c:dLbls>
        <c:gapWidth val="300"/>
        <c:overlap val="-4"/>
        <c:axId val="391983872"/>
        <c:axId val="391984264"/>
      </c:barChart>
      <c:catAx>
        <c:axId val="391983872"/>
        <c:scaling>
          <c:orientation val="minMax"/>
        </c:scaling>
        <c:delete val="0"/>
        <c:axPos val="l"/>
        <c:majorTickMark val="none"/>
        <c:minorTickMark val="none"/>
        <c:tickLblPos val="none"/>
        <c:spPr>
          <a:ln w="12700">
            <a:solidFill>
              <a:srgbClr val="000000"/>
            </a:solidFill>
            <a:prstDash val="solid"/>
          </a:ln>
        </c:spPr>
        <c:crossAx val="391984264"/>
        <c:crosses val="autoZero"/>
        <c:auto val="1"/>
        <c:lblAlgn val="ctr"/>
        <c:lblOffset val="100"/>
        <c:tickLblSkip val="1"/>
        <c:noMultiLvlLbl val="1"/>
      </c:catAx>
      <c:valAx>
        <c:axId val="391984264"/>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391983872"/>
        <c:crosses val="autoZero"/>
        <c:crossBetween val="between"/>
      </c:valAx>
    </c:plotArea>
    <c:legend>
      <c:legendPos val="b"/>
      <c:layout>
        <c:manualLayout>
          <c:xMode val="edge"/>
          <c:yMode val="edge"/>
          <c:x val="2.7801070151098183E-2"/>
          <c:y val="0.86431233842627675"/>
          <c:w val="0.92914102873407078"/>
          <c:h val="4.6338423738471711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70.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849570056968577"/>
          <c:y val="0.14908884159334376"/>
          <c:w val="0.65844639831548324"/>
          <c:h val="0.70514992645500429"/>
        </c:manualLayout>
      </c:layout>
      <c:barChart>
        <c:barDir val="bar"/>
        <c:grouping val="clustered"/>
        <c:varyColors val="0"/>
        <c:ser>
          <c:idx val="0"/>
          <c:order val="0"/>
          <c:tx>
            <c:strRef>
              <c:f>[Macro_2016P_charts.xlsm]DQ44_1!$D$1</c:f>
              <c:strCache>
                <c:ptCount val="1"/>
                <c:pt idx="0">
                  <c:v>All Schools</c:v>
                </c:pt>
              </c:strCache>
            </c:strRef>
          </c:tx>
          <c:spPr>
            <a:solidFill>
              <a:srgbClr val="C25D0A"/>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[Macro_2016P_charts.xlsm]DQ44_1!$B$2:$C$4</c:f>
              <c:multiLvlStrCache>
                <c:ptCount val="3"/>
                <c:lvl>
                  <c:pt idx="0">
                    <c:v>Parental consent is not required for sexual or reproductive health services and parents are provided with information about services provided only upon request</c:v>
                  </c:pt>
                  <c:pt idx="1">
                    <c:v>Parental consent is required before any sexual or reproductive health services are provided</c:v>
                  </c:pt>
                  <c:pt idx="2">
                    <c:v>This school does not provide any sexual or reproductive health services</c:v>
                  </c:pt>
                </c:lvl>
                <c:lvl>
                  <c:pt idx="0">
                    <c:v>c.</c:v>
                  </c:pt>
                  <c:pt idx="1">
                    <c:v>b.</c:v>
                  </c:pt>
                  <c:pt idx="2">
                    <c:v>a.</c:v>
                  </c:pt>
                </c:lvl>
              </c:multiLvlStrCache>
            </c:multiLvlStrRef>
          </c:cat>
          <c:val>
            <c:numRef>
              <c:f>[Macro_2016P_charts.xlsm]DQ44_1!$D$2:$D$4</c:f>
              <c:numCache>
                <c:formatCode>General</c:formatCode>
                <c:ptCount val="3"/>
                <c:pt idx="0">
                  <c:v>1.5</c:v>
                </c:pt>
                <c:pt idx="1">
                  <c:v>9.6999999999999993</c:v>
                </c:pt>
                <c:pt idx="2">
                  <c:v>83.7</c:v>
                </c:pt>
              </c:numCache>
            </c:numRef>
          </c:val>
        </c:ser>
        <c:ser>
          <c:idx val="1"/>
          <c:order val="1"/>
          <c:tx>
            <c:strRef>
              <c:f>[Macro_2016P_charts.xlsm]DQ44_1!$E$1</c:f>
              <c:strCache>
                <c:ptCount val="1"/>
                <c:pt idx="0">
                  <c:v>Junior/Senior High Schools</c:v>
                </c:pt>
              </c:strCache>
            </c:strRef>
          </c:tx>
          <c:spPr>
            <a:solidFill>
              <a:srgbClr val="296D3B"/>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[Macro_2016P_charts.xlsm]DQ44_1!$B$2:$C$4</c:f>
              <c:multiLvlStrCache>
                <c:ptCount val="3"/>
                <c:lvl>
                  <c:pt idx="0">
                    <c:v>Parental consent is not required for sexual or reproductive health services and parents are provided with information about services provided only upon request</c:v>
                  </c:pt>
                  <c:pt idx="1">
                    <c:v>Parental consent is required before any sexual or reproductive health services are provided</c:v>
                  </c:pt>
                  <c:pt idx="2">
                    <c:v>This school does not provide any sexual or reproductive health services</c:v>
                  </c:pt>
                </c:lvl>
                <c:lvl>
                  <c:pt idx="0">
                    <c:v>c.</c:v>
                  </c:pt>
                  <c:pt idx="1">
                    <c:v>b.</c:v>
                  </c:pt>
                  <c:pt idx="2">
                    <c:v>a.</c:v>
                  </c:pt>
                </c:lvl>
              </c:multiLvlStrCache>
            </c:multiLvlStrRef>
          </c:cat>
          <c:val>
            <c:numRef>
              <c:f>[Macro_2016P_charts.xlsm]DQ44_1!$E$2:$E$4</c:f>
              <c:numCache>
                <c:formatCode>General</c:formatCode>
                <c:ptCount val="3"/>
                <c:pt idx="0">
                  <c:v>7</c:v>
                </c:pt>
                <c:pt idx="1">
                  <c:v>7</c:v>
                </c:pt>
                <c:pt idx="2">
                  <c:v>78.2</c:v>
                </c:pt>
              </c:numCache>
            </c:numRef>
          </c:val>
        </c:ser>
        <c:ser>
          <c:idx val="2"/>
          <c:order val="2"/>
          <c:tx>
            <c:strRef>
              <c:f>[Macro_2016P_charts.xlsm]DQ44_1!$F$1</c:f>
              <c:strCache>
                <c:ptCount val="1"/>
                <c:pt idx="0">
                  <c:v>Middle Schools</c:v>
                </c:pt>
              </c:strCache>
            </c:strRef>
          </c:tx>
          <c:spPr>
            <a:solidFill>
              <a:srgbClr val="005654"/>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[Macro_2016P_charts.xlsm]DQ44_1!$B$2:$C$4</c:f>
              <c:multiLvlStrCache>
                <c:ptCount val="3"/>
                <c:lvl>
                  <c:pt idx="0">
                    <c:v>Parental consent is not required for sexual or reproductive health services and parents are provided with information about services provided only upon request</c:v>
                  </c:pt>
                  <c:pt idx="1">
                    <c:v>Parental consent is required before any sexual or reproductive health services are provided</c:v>
                  </c:pt>
                  <c:pt idx="2">
                    <c:v>This school does not provide any sexual or reproductive health services</c:v>
                  </c:pt>
                </c:lvl>
                <c:lvl>
                  <c:pt idx="0">
                    <c:v>c.</c:v>
                  </c:pt>
                  <c:pt idx="1">
                    <c:v>b.</c:v>
                  </c:pt>
                  <c:pt idx="2">
                    <c:v>a.</c:v>
                  </c:pt>
                </c:lvl>
              </c:multiLvlStrCache>
            </c:multiLvlStrRef>
          </c:cat>
          <c:val>
            <c:numRef>
              <c:f>[Macro_2016P_charts.xlsm]DQ44_1!$F$2:$F$4</c:f>
              <c:numCache>
                <c:formatCode>General</c:formatCode>
                <c:ptCount val="3"/>
                <c:pt idx="0">
                  <c:v>1.1000000000000001</c:v>
                </c:pt>
                <c:pt idx="1">
                  <c:v>7.7</c:v>
                </c:pt>
                <c:pt idx="2">
                  <c:v>84.7</c:v>
                </c:pt>
              </c:numCache>
            </c:numRef>
          </c:val>
        </c:ser>
        <c:ser>
          <c:idx val="3"/>
          <c:order val="3"/>
          <c:tx>
            <c:strRef>
              <c:f>[Macro_2016P_charts.xlsm]DQ44_1!$G$1</c:f>
              <c:strCache>
                <c:ptCount val="1"/>
                <c:pt idx="0">
                  <c:v>High Schools</c:v>
                </c:pt>
              </c:strCache>
            </c:strRef>
          </c:tx>
          <c:spPr>
            <a:solidFill>
              <a:srgbClr val="00E315"/>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[Macro_2016P_charts.xlsm]DQ44_1!$B$2:$C$4</c:f>
              <c:multiLvlStrCache>
                <c:ptCount val="3"/>
                <c:lvl>
                  <c:pt idx="0">
                    <c:v>Parental consent is not required for sexual or reproductive health services and parents are provided with information about services provided only upon request</c:v>
                  </c:pt>
                  <c:pt idx="1">
                    <c:v>Parental consent is required before any sexual or reproductive health services are provided</c:v>
                  </c:pt>
                  <c:pt idx="2">
                    <c:v>This school does not provide any sexual or reproductive health services</c:v>
                  </c:pt>
                </c:lvl>
                <c:lvl>
                  <c:pt idx="0">
                    <c:v>c.</c:v>
                  </c:pt>
                  <c:pt idx="1">
                    <c:v>b.</c:v>
                  </c:pt>
                  <c:pt idx="2">
                    <c:v>a.</c:v>
                  </c:pt>
                </c:lvl>
              </c:multiLvlStrCache>
            </c:multiLvlStrRef>
          </c:cat>
          <c:val>
            <c:numRef>
              <c:f>[Macro_2016P_charts.xlsm]DQ44_1!$G$2:$G$4</c:f>
              <c:numCache>
                <c:formatCode>General</c:formatCode>
                <c:ptCount val="3"/>
                <c:pt idx="0">
                  <c:v>8.0000000000000004E-4</c:v>
                </c:pt>
                <c:pt idx="1">
                  <c:v>13.1</c:v>
                </c:pt>
                <c:pt idx="2">
                  <c:v>84.3</c:v>
                </c:pt>
              </c:numCache>
            </c:numRef>
          </c:val>
        </c:ser>
        <c:dLbls>
          <c:showLegendKey val="0"/>
          <c:showVal val="1"/>
          <c:showCatName val="0"/>
          <c:showSerName val="0"/>
          <c:showPercent val="0"/>
          <c:showBubbleSize val="0"/>
        </c:dLbls>
        <c:gapWidth val="300"/>
        <c:overlap val="-4"/>
        <c:axId val="475814928"/>
        <c:axId val="475815320"/>
      </c:barChart>
      <c:catAx>
        <c:axId val="475814928"/>
        <c:scaling>
          <c:orientation val="minMax"/>
        </c:scaling>
        <c:delete val="0"/>
        <c:axPos val="l"/>
        <c:numFmt formatCode="General" sourceLinked="0"/>
        <c:majorTickMark val="none"/>
        <c:minorTickMark val="none"/>
        <c:tickLblPos val="none"/>
        <c:spPr>
          <a:ln w="12700">
            <a:solidFill>
              <a:srgbClr val="000000"/>
            </a:solidFill>
            <a:prstDash val="solid"/>
          </a:ln>
        </c:spPr>
        <c:crossAx val="475815320"/>
        <c:crosses val="autoZero"/>
        <c:auto val="1"/>
        <c:lblAlgn val="ctr"/>
        <c:lblOffset val="100"/>
        <c:tickLblSkip val="1"/>
        <c:noMultiLvlLbl val="1"/>
      </c:catAx>
      <c:valAx>
        <c:axId val="475815320"/>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475814928"/>
        <c:crosses val="autoZero"/>
        <c:crossBetween val="between"/>
      </c:valAx>
    </c:plotArea>
    <c:legend>
      <c:legendPos val="b"/>
      <c:layout>
        <c:manualLayout>
          <c:xMode val="edge"/>
          <c:yMode val="edge"/>
          <c:x val="2.7801070151098183E-2"/>
          <c:y val="0.86431233842627675"/>
          <c:w val="0.92914102873407078"/>
          <c:h val="4.6338423738471711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7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849570056968577"/>
          <c:y val="0.14908884159334376"/>
          <c:w val="0.65844639831548324"/>
          <c:h val="0.70514992645500429"/>
        </c:manualLayout>
      </c:layout>
      <c:barChart>
        <c:barDir val="bar"/>
        <c:grouping val="clustered"/>
        <c:varyColors val="0"/>
        <c:ser>
          <c:idx val="0"/>
          <c:order val="0"/>
          <c:tx>
            <c:strRef>
              <c:f>[Macro_2016P_charts.xlsm]DQ44_2!$D$1</c:f>
              <c:strCache>
                <c:ptCount val="1"/>
                <c:pt idx="0">
                  <c:v>All Schools</c:v>
                </c:pt>
              </c:strCache>
            </c:strRef>
          </c:tx>
          <c:spPr>
            <a:solidFill>
              <a:srgbClr val="C25D0A"/>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[Macro_2016P_charts.xlsm]DQ44_2!$B$2:$C$4</c:f>
              <c:multiLvlStrCache>
                <c:ptCount val="3"/>
                <c:lvl>
                  <c:pt idx="0">
                    <c:v>Parental consent is not required for sexual or reproductive health services and parents are not notified about any services provided</c:v>
                  </c:pt>
                  <c:pt idx="1">
                    <c:v>Parental consent is not required for sexual or reproductive health services, but parents are notified about all services provided</c:v>
                  </c:pt>
                  <c:pt idx="2">
                    <c:v>Parental consent is not required for sexual or reproductive health services, but parents may be notified depending on the service provided</c:v>
                  </c:pt>
                </c:lvl>
                <c:lvl>
                  <c:pt idx="0">
                    <c:v>f.</c:v>
                  </c:pt>
                  <c:pt idx="1">
                    <c:v>e.</c:v>
                  </c:pt>
                  <c:pt idx="2">
                    <c:v>d.</c:v>
                  </c:pt>
                </c:lvl>
              </c:multiLvlStrCache>
            </c:multiLvlStrRef>
          </c:cat>
          <c:val>
            <c:numRef>
              <c:f>[Macro_2016P_charts.xlsm]DQ44_2!$D$2:$D$4</c:f>
              <c:numCache>
                <c:formatCode>General</c:formatCode>
                <c:ptCount val="3"/>
                <c:pt idx="0">
                  <c:v>8.0000000000000004E-4</c:v>
                </c:pt>
                <c:pt idx="1">
                  <c:v>3.2</c:v>
                </c:pt>
                <c:pt idx="2">
                  <c:v>2</c:v>
                </c:pt>
              </c:numCache>
            </c:numRef>
          </c:val>
        </c:ser>
        <c:ser>
          <c:idx val="1"/>
          <c:order val="1"/>
          <c:tx>
            <c:strRef>
              <c:f>[Macro_2016P_charts.xlsm]DQ44_2!$E$1</c:f>
              <c:strCache>
                <c:ptCount val="1"/>
                <c:pt idx="0">
                  <c:v>Junior/Senior High Schools</c:v>
                </c:pt>
              </c:strCache>
            </c:strRef>
          </c:tx>
          <c:spPr>
            <a:solidFill>
              <a:srgbClr val="296D3B"/>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[Macro_2016P_charts.xlsm]DQ44_2!$B$2:$C$4</c:f>
              <c:multiLvlStrCache>
                <c:ptCount val="3"/>
                <c:lvl>
                  <c:pt idx="0">
                    <c:v>Parental consent is not required for sexual or reproductive health services and parents are not notified about any services provided</c:v>
                  </c:pt>
                  <c:pt idx="1">
                    <c:v>Parental consent is not required for sexual or reproductive health services, but parents are notified about all services provided</c:v>
                  </c:pt>
                  <c:pt idx="2">
                    <c:v>Parental consent is not required for sexual or reproductive health services, but parents may be notified depending on the service provided</c:v>
                  </c:pt>
                </c:lvl>
                <c:lvl>
                  <c:pt idx="0">
                    <c:v>f.</c:v>
                  </c:pt>
                  <c:pt idx="1">
                    <c:v>e.</c:v>
                  </c:pt>
                  <c:pt idx="2">
                    <c:v>d.</c:v>
                  </c:pt>
                </c:lvl>
              </c:multiLvlStrCache>
            </c:multiLvlStrRef>
          </c:cat>
          <c:val>
            <c:numRef>
              <c:f>[Macro_2016P_charts.xlsm]DQ44_2!$E$2:$E$4</c:f>
              <c:numCache>
                <c:formatCode>General</c:formatCode>
                <c:ptCount val="3"/>
                <c:pt idx="0">
                  <c:v>8.0000000000000004E-4</c:v>
                </c:pt>
                <c:pt idx="1">
                  <c:v>8.0000000000000004E-4</c:v>
                </c:pt>
                <c:pt idx="2">
                  <c:v>7.7</c:v>
                </c:pt>
              </c:numCache>
            </c:numRef>
          </c:val>
        </c:ser>
        <c:ser>
          <c:idx val="2"/>
          <c:order val="2"/>
          <c:tx>
            <c:strRef>
              <c:f>[Macro_2016P_charts.xlsm]DQ44_2!$F$1</c:f>
              <c:strCache>
                <c:ptCount val="1"/>
                <c:pt idx="0">
                  <c:v>Middle Schools</c:v>
                </c:pt>
              </c:strCache>
            </c:strRef>
          </c:tx>
          <c:spPr>
            <a:solidFill>
              <a:srgbClr val="005654"/>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[Macro_2016P_charts.xlsm]DQ44_2!$B$2:$C$4</c:f>
              <c:multiLvlStrCache>
                <c:ptCount val="3"/>
                <c:lvl>
                  <c:pt idx="0">
                    <c:v>Parental consent is not required for sexual or reproductive health services and parents are not notified about any services provided</c:v>
                  </c:pt>
                  <c:pt idx="1">
                    <c:v>Parental consent is not required for sexual or reproductive health services, but parents are notified about all services provided</c:v>
                  </c:pt>
                  <c:pt idx="2">
                    <c:v>Parental consent is not required for sexual or reproductive health services, but parents may be notified depending on the service provided</c:v>
                  </c:pt>
                </c:lvl>
                <c:lvl>
                  <c:pt idx="0">
                    <c:v>f.</c:v>
                  </c:pt>
                  <c:pt idx="1">
                    <c:v>e.</c:v>
                  </c:pt>
                  <c:pt idx="2">
                    <c:v>d.</c:v>
                  </c:pt>
                </c:lvl>
              </c:multiLvlStrCache>
            </c:multiLvlStrRef>
          </c:cat>
          <c:val>
            <c:numRef>
              <c:f>[Macro_2016P_charts.xlsm]DQ44_2!$F$2:$F$4</c:f>
              <c:numCache>
                <c:formatCode>General</c:formatCode>
                <c:ptCount val="3"/>
                <c:pt idx="0">
                  <c:v>8.0000000000000004E-4</c:v>
                </c:pt>
                <c:pt idx="1">
                  <c:v>5.4</c:v>
                </c:pt>
                <c:pt idx="2">
                  <c:v>1.1000000000000001</c:v>
                </c:pt>
              </c:numCache>
            </c:numRef>
          </c:val>
        </c:ser>
        <c:ser>
          <c:idx val="3"/>
          <c:order val="3"/>
          <c:tx>
            <c:strRef>
              <c:f>[Macro_2016P_charts.xlsm]DQ44_2!$G$1</c:f>
              <c:strCache>
                <c:ptCount val="1"/>
                <c:pt idx="0">
                  <c:v>High Schools</c:v>
                </c:pt>
              </c:strCache>
            </c:strRef>
          </c:tx>
          <c:spPr>
            <a:solidFill>
              <a:srgbClr val="00E315"/>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[Macro_2016P_charts.xlsm]DQ44_2!$B$2:$C$4</c:f>
              <c:multiLvlStrCache>
                <c:ptCount val="3"/>
                <c:lvl>
                  <c:pt idx="0">
                    <c:v>Parental consent is not required for sexual or reproductive health services and parents are not notified about any services provided</c:v>
                  </c:pt>
                  <c:pt idx="1">
                    <c:v>Parental consent is not required for sexual or reproductive health services, but parents are notified about all services provided</c:v>
                  </c:pt>
                  <c:pt idx="2">
                    <c:v>Parental consent is not required for sexual or reproductive health services, but parents may be notified depending on the service provided</c:v>
                  </c:pt>
                </c:lvl>
                <c:lvl>
                  <c:pt idx="0">
                    <c:v>f.</c:v>
                  </c:pt>
                  <c:pt idx="1">
                    <c:v>e.</c:v>
                  </c:pt>
                  <c:pt idx="2">
                    <c:v>d.</c:v>
                  </c:pt>
                </c:lvl>
              </c:multiLvlStrCache>
            </c:multiLvlStrRef>
          </c:cat>
          <c:val>
            <c:numRef>
              <c:f>[Macro_2016P_charts.xlsm]DQ44_2!$G$2:$G$4</c:f>
              <c:numCache>
                <c:formatCode>General</c:formatCode>
                <c:ptCount val="3"/>
                <c:pt idx="0">
                  <c:v>8.0000000000000004E-4</c:v>
                </c:pt>
                <c:pt idx="1">
                  <c:v>1.3</c:v>
                </c:pt>
                <c:pt idx="2">
                  <c:v>1.3</c:v>
                </c:pt>
              </c:numCache>
            </c:numRef>
          </c:val>
        </c:ser>
        <c:dLbls>
          <c:showLegendKey val="0"/>
          <c:showVal val="1"/>
          <c:showCatName val="0"/>
          <c:showSerName val="0"/>
          <c:showPercent val="0"/>
          <c:showBubbleSize val="0"/>
        </c:dLbls>
        <c:gapWidth val="300"/>
        <c:overlap val="-4"/>
        <c:axId val="475816104"/>
        <c:axId val="475816496"/>
      </c:barChart>
      <c:catAx>
        <c:axId val="475816104"/>
        <c:scaling>
          <c:orientation val="minMax"/>
        </c:scaling>
        <c:delete val="0"/>
        <c:axPos val="l"/>
        <c:numFmt formatCode="General" sourceLinked="0"/>
        <c:majorTickMark val="none"/>
        <c:minorTickMark val="none"/>
        <c:tickLblPos val="none"/>
        <c:spPr>
          <a:ln w="12700">
            <a:solidFill>
              <a:srgbClr val="000000"/>
            </a:solidFill>
            <a:prstDash val="solid"/>
          </a:ln>
        </c:spPr>
        <c:crossAx val="475816496"/>
        <c:crosses val="autoZero"/>
        <c:auto val="1"/>
        <c:lblAlgn val="ctr"/>
        <c:lblOffset val="100"/>
        <c:tickLblSkip val="1"/>
        <c:noMultiLvlLbl val="1"/>
      </c:catAx>
      <c:valAx>
        <c:axId val="475816496"/>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475816104"/>
        <c:crosses val="autoZero"/>
        <c:crossBetween val="between"/>
      </c:valAx>
    </c:plotArea>
    <c:legend>
      <c:legendPos val="b"/>
      <c:layout>
        <c:manualLayout>
          <c:xMode val="edge"/>
          <c:yMode val="edge"/>
          <c:x val="2.7801070151098183E-2"/>
          <c:y val="0.86431233842627675"/>
          <c:w val="0.92914102873407078"/>
          <c:h val="4.6338423738471711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7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849570056968577"/>
          <c:y val="0.14908884159334376"/>
          <c:w val="0.65844639831548324"/>
          <c:h val="0.70514992645500429"/>
        </c:manualLayout>
      </c:layout>
      <c:barChart>
        <c:barDir val="bar"/>
        <c:grouping val="clustered"/>
        <c:varyColors val="0"/>
        <c:ser>
          <c:idx val="0"/>
          <c:order val="0"/>
          <c:tx>
            <c:strRef>
              <c:f>[Macro_2016P_charts.xlsm]DQ45_1!$D$1</c:f>
              <c:strCache>
                <c:ptCount val="1"/>
                <c:pt idx="0">
                  <c:v>All Schools</c:v>
                </c:pt>
              </c:strCache>
            </c:strRef>
          </c:tx>
          <c:spPr>
            <a:solidFill>
              <a:srgbClr val="C25D0A"/>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[Macro_2016P_charts.xlsm]DQ45_1!$B$2:$C$4</c:f>
              <c:multiLvlStrCache>
                <c:ptCount val="3"/>
                <c:lvl>
                  <c:pt idx="0">
                    <c:v>Parental consent is not required for sexual or reproductive health services and parents are provided with information about services referred only upon request</c:v>
                  </c:pt>
                  <c:pt idx="1">
                    <c:v>Parental consent is required before any sexual or reproductive health services are referred</c:v>
                  </c:pt>
                  <c:pt idx="2">
                    <c:v>This school does not refer any sexual or reproductive health services</c:v>
                  </c:pt>
                </c:lvl>
                <c:lvl>
                  <c:pt idx="0">
                    <c:v>c.</c:v>
                  </c:pt>
                  <c:pt idx="1">
                    <c:v>b.</c:v>
                  </c:pt>
                  <c:pt idx="2">
                    <c:v>a.</c:v>
                  </c:pt>
                </c:lvl>
              </c:multiLvlStrCache>
            </c:multiLvlStrRef>
          </c:cat>
          <c:val>
            <c:numRef>
              <c:f>[Macro_2016P_charts.xlsm]DQ45_1!$D$2:$D$4</c:f>
              <c:numCache>
                <c:formatCode>General</c:formatCode>
                <c:ptCount val="3"/>
                <c:pt idx="0">
                  <c:v>3</c:v>
                </c:pt>
                <c:pt idx="1">
                  <c:v>23.9</c:v>
                </c:pt>
                <c:pt idx="2">
                  <c:v>64.3</c:v>
                </c:pt>
              </c:numCache>
            </c:numRef>
          </c:val>
        </c:ser>
        <c:ser>
          <c:idx val="1"/>
          <c:order val="1"/>
          <c:tx>
            <c:strRef>
              <c:f>[Macro_2016P_charts.xlsm]DQ45_1!$E$1</c:f>
              <c:strCache>
                <c:ptCount val="1"/>
                <c:pt idx="0">
                  <c:v>Junior/Senior High Schools</c:v>
                </c:pt>
              </c:strCache>
            </c:strRef>
          </c:tx>
          <c:spPr>
            <a:solidFill>
              <a:srgbClr val="296D3B"/>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[Macro_2016P_charts.xlsm]DQ45_1!$B$2:$C$4</c:f>
              <c:multiLvlStrCache>
                <c:ptCount val="3"/>
                <c:lvl>
                  <c:pt idx="0">
                    <c:v>Parental consent is not required for sexual or reproductive health services and parents are provided with information about services referred only upon request</c:v>
                  </c:pt>
                  <c:pt idx="1">
                    <c:v>Parental consent is required before any sexual or reproductive health services are referred</c:v>
                  </c:pt>
                  <c:pt idx="2">
                    <c:v>This school does not refer any sexual or reproductive health services</c:v>
                  </c:pt>
                </c:lvl>
                <c:lvl>
                  <c:pt idx="0">
                    <c:v>c.</c:v>
                  </c:pt>
                  <c:pt idx="1">
                    <c:v>b.</c:v>
                  </c:pt>
                  <c:pt idx="2">
                    <c:v>a.</c:v>
                  </c:pt>
                </c:lvl>
              </c:multiLvlStrCache>
            </c:multiLvlStrRef>
          </c:cat>
          <c:val>
            <c:numRef>
              <c:f>[Macro_2016P_charts.xlsm]DQ45_1!$E$2:$E$4</c:f>
              <c:numCache>
                <c:formatCode>General</c:formatCode>
                <c:ptCount val="3"/>
                <c:pt idx="0">
                  <c:v>11</c:v>
                </c:pt>
                <c:pt idx="1">
                  <c:v>19.5</c:v>
                </c:pt>
                <c:pt idx="2">
                  <c:v>59.3</c:v>
                </c:pt>
              </c:numCache>
            </c:numRef>
          </c:val>
        </c:ser>
        <c:ser>
          <c:idx val="2"/>
          <c:order val="2"/>
          <c:tx>
            <c:strRef>
              <c:f>[Macro_2016P_charts.xlsm]DQ45_1!$F$1</c:f>
              <c:strCache>
                <c:ptCount val="1"/>
                <c:pt idx="0">
                  <c:v>Middle Schools</c:v>
                </c:pt>
              </c:strCache>
            </c:strRef>
          </c:tx>
          <c:spPr>
            <a:solidFill>
              <a:srgbClr val="005654"/>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[Macro_2016P_charts.xlsm]DQ45_1!$B$2:$C$4</c:f>
              <c:multiLvlStrCache>
                <c:ptCount val="3"/>
                <c:lvl>
                  <c:pt idx="0">
                    <c:v>Parental consent is not required for sexual or reproductive health services and parents are provided with information about services referred only upon request</c:v>
                  </c:pt>
                  <c:pt idx="1">
                    <c:v>Parental consent is required before any sexual or reproductive health services are referred</c:v>
                  </c:pt>
                  <c:pt idx="2">
                    <c:v>This school does not refer any sexual or reproductive health services</c:v>
                  </c:pt>
                </c:lvl>
                <c:lvl>
                  <c:pt idx="0">
                    <c:v>c.</c:v>
                  </c:pt>
                  <c:pt idx="1">
                    <c:v>b.</c:v>
                  </c:pt>
                  <c:pt idx="2">
                    <c:v>a.</c:v>
                  </c:pt>
                </c:lvl>
              </c:multiLvlStrCache>
            </c:multiLvlStrRef>
          </c:cat>
          <c:val>
            <c:numRef>
              <c:f>[Macro_2016P_charts.xlsm]DQ45_1!$F$2:$F$4</c:f>
              <c:numCache>
                <c:formatCode>General</c:formatCode>
                <c:ptCount val="3"/>
                <c:pt idx="0">
                  <c:v>2.4</c:v>
                </c:pt>
                <c:pt idx="1">
                  <c:v>18.3</c:v>
                </c:pt>
                <c:pt idx="2">
                  <c:v>74.5</c:v>
                </c:pt>
              </c:numCache>
            </c:numRef>
          </c:val>
        </c:ser>
        <c:ser>
          <c:idx val="3"/>
          <c:order val="3"/>
          <c:tx>
            <c:strRef>
              <c:f>[Macro_2016P_charts.xlsm]DQ45_1!$G$1</c:f>
              <c:strCache>
                <c:ptCount val="1"/>
                <c:pt idx="0">
                  <c:v>High Schools</c:v>
                </c:pt>
              </c:strCache>
            </c:strRef>
          </c:tx>
          <c:spPr>
            <a:solidFill>
              <a:srgbClr val="00E315"/>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[Macro_2016P_charts.xlsm]DQ45_1!$B$2:$C$4</c:f>
              <c:multiLvlStrCache>
                <c:ptCount val="3"/>
                <c:lvl>
                  <c:pt idx="0">
                    <c:v>Parental consent is not required for sexual or reproductive health services and parents are provided with information about services referred only upon request</c:v>
                  </c:pt>
                  <c:pt idx="1">
                    <c:v>Parental consent is required before any sexual or reproductive health services are referred</c:v>
                  </c:pt>
                  <c:pt idx="2">
                    <c:v>This school does not refer any sexual or reproductive health services</c:v>
                  </c:pt>
                </c:lvl>
                <c:lvl>
                  <c:pt idx="0">
                    <c:v>c.</c:v>
                  </c:pt>
                  <c:pt idx="1">
                    <c:v>b.</c:v>
                  </c:pt>
                  <c:pt idx="2">
                    <c:v>a.</c:v>
                  </c:pt>
                </c:lvl>
              </c:multiLvlStrCache>
            </c:multiLvlStrRef>
          </c:cat>
          <c:val>
            <c:numRef>
              <c:f>[Macro_2016P_charts.xlsm]DQ45_1!$G$2:$G$4</c:f>
              <c:numCache>
                <c:formatCode>General</c:formatCode>
                <c:ptCount val="3"/>
                <c:pt idx="0">
                  <c:v>1.3</c:v>
                </c:pt>
                <c:pt idx="1">
                  <c:v>33.6</c:v>
                </c:pt>
                <c:pt idx="2">
                  <c:v>50.9</c:v>
                </c:pt>
              </c:numCache>
            </c:numRef>
          </c:val>
        </c:ser>
        <c:dLbls>
          <c:showLegendKey val="0"/>
          <c:showVal val="1"/>
          <c:showCatName val="0"/>
          <c:showSerName val="0"/>
          <c:showPercent val="0"/>
          <c:showBubbleSize val="0"/>
        </c:dLbls>
        <c:gapWidth val="300"/>
        <c:overlap val="-4"/>
        <c:axId val="475817280"/>
        <c:axId val="475817672"/>
      </c:barChart>
      <c:catAx>
        <c:axId val="475817280"/>
        <c:scaling>
          <c:orientation val="minMax"/>
        </c:scaling>
        <c:delete val="0"/>
        <c:axPos val="l"/>
        <c:numFmt formatCode="General" sourceLinked="0"/>
        <c:majorTickMark val="none"/>
        <c:minorTickMark val="none"/>
        <c:tickLblPos val="none"/>
        <c:spPr>
          <a:ln w="12700">
            <a:solidFill>
              <a:srgbClr val="000000"/>
            </a:solidFill>
            <a:prstDash val="solid"/>
          </a:ln>
        </c:spPr>
        <c:crossAx val="475817672"/>
        <c:crosses val="autoZero"/>
        <c:auto val="1"/>
        <c:lblAlgn val="ctr"/>
        <c:lblOffset val="100"/>
        <c:tickLblSkip val="1"/>
        <c:noMultiLvlLbl val="1"/>
      </c:catAx>
      <c:valAx>
        <c:axId val="475817672"/>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475817280"/>
        <c:crosses val="autoZero"/>
        <c:crossBetween val="between"/>
      </c:valAx>
    </c:plotArea>
    <c:legend>
      <c:legendPos val="b"/>
      <c:layout>
        <c:manualLayout>
          <c:xMode val="edge"/>
          <c:yMode val="edge"/>
          <c:x val="2.7801070151098183E-2"/>
          <c:y val="0.86431233842627675"/>
          <c:w val="0.92914102873407078"/>
          <c:h val="4.6338423738471711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7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849570056968577"/>
          <c:y val="0.14908884159334376"/>
          <c:w val="0.65844639831548324"/>
          <c:h val="0.70514992645500429"/>
        </c:manualLayout>
      </c:layout>
      <c:barChart>
        <c:barDir val="bar"/>
        <c:grouping val="clustered"/>
        <c:varyColors val="0"/>
        <c:ser>
          <c:idx val="0"/>
          <c:order val="0"/>
          <c:tx>
            <c:strRef>
              <c:f>[Macro_2016P_charts.xlsm]DQ45_2!$D$1</c:f>
              <c:strCache>
                <c:ptCount val="1"/>
                <c:pt idx="0">
                  <c:v>All Schools</c:v>
                </c:pt>
              </c:strCache>
            </c:strRef>
          </c:tx>
          <c:spPr>
            <a:solidFill>
              <a:srgbClr val="C25D0A"/>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[Macro_2016P_charts.xlsm]DQ45_2!$B$2:$C$4</c:f>
              <c:multiLvlStrCache>
                <c:ptCount val="3"/>
                <c:lvl>
                  <c:pt idx="0">
                    <c:v>Parental consent is not required for sexual or reproductive health services and parents are not notified about any services referred</c:v>
                  </c:pt>
                  <c:pt idx="1">
                    <c:v>Parental consent is not required for sexual or reproductive health services, but parents are notified about all services referred</c:v>
                  </c:pt>
                  <c:pt idx="2">
                    <c:v>Parental consent is not required for sexual or reproductive health services, but parents may be notified depending on the service referred</c:v>
                  </c:pt>
                </c:lvl>
                <c:lvl>
                  <c:pt idx="0">
                    <c:v>f.</c:v>
                  </c:pt>
                  <c:pt idx="1">
                    <c:v>e.</c:v>
                  </c:pt>
                  <c:pt idx="2">
                    <c:v>d.</c:v>
                  </c:pt>
                </c:lvl>
              </c:multiLvlStrCache>
            </c:multiLvlStrRef>
          </c:cat>
          <c:val>
            <c:numRef>
              <c:f>[Macro_2016P_charts.xlsm]DQ45_2!$D$2:$D$4</c:f>
              <c:numCache>
                <c:formatCode>General</c:formatCode>
                <c:ptCount val="3"/>
                <c:pt idx="0">
                  <c:v>0.6</c:v>
                </c:pt>
                <c:pt idx="1">
                  <c:v>3.2</c:v>
                </c:pt>
                <c:pt idx="2">
                  <c:v>5.0999999999999996</c:v>
                </c:pt>
              </c:numCache>
            </c:numRef>
          </c:val>
        </c:ser>
        <c:ser>
          <c:idx val="1"/>
          <c:order val="1"/>
          <c:tx>
            <c:strRef>
              <c:f>[Macro_2016P_charts.xlsm]DQ45_2!$E$1</c:f>
              <c:strCache>
                <c:ptCount val="1"/>
                <c:pt idx="0">
                  <c:v>Junior/Senior High Schools</c:v>
                </c:pt>
              </c:strCache>
            </c:strRef>
          </c:tx>
          <c:spPr>
            <a:solidFill>
              <a:srgbClr val="296D3B"/>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[Macro_2016P_charts.xlsm]DQ45_2!$B$2:$C$4</c:f>
              <c:multiLvlStrCache>
                <c:ptCount val="3"/>
                <c:lvl>
                  <c:pt idx="0">
                    <c:v>Parental consent is not required for sexual or reproductive health services and parents are not notified about any services referred</c:v>
                  </c:pt>
                  <c:pt idx="1">
                    <c:v>Parental consent is not required for sexual or reproductive health services, but parents are notified about all services referred</c:v>
                  </c:pt>
                  <c:pt idx="2">
                    <c:v>Parental consent is not required for sexual or reproductive health services, but parents may be notified depending on the service referred</c:v>
                  </c:pt>
                </c:lvl>
                <c:lvl>
                  <c:pt idx="0">
                    <c:v>f.</c:v>
                  </c:pt>
                  <c:pt idx="1">
                    <c:v>e.</c:v>
                  </c:pt>
                  <c:pt idx="2">
                    <c:v>d.</c:v>
                  </c:pt>
                </c:lvl>
              </c:multiLvlStrCache>
            </c:multiLvlStrRef>
          </c:cat>
          <c:val>
            <c:numRef>
              <c:f>[Macro_2016P_charts.xlsm]DQ45_2!$E$2:$E$4</c:f>
              <c:numCache>
                <c:formatCode>General</c:formatCode>
                <c:ptCount val="3"/>
                <c:pt idx="0">
                  <c:v>8.0000000000000004E-4</c:v>
                </c:pt>
                <c:pt idx="1">
                  <c:v>5.5</c:v>
                </c:pt>
                <c:pt idx="2">
                  <c:v>4.7</c:v>
                </c:pt>
              </c:numCache>
            </c:numRef>
          </c:val>
        </c:ser>
        <c:ser>
          <c:idx val="2"/>
          <c:order val="2"/>
          <c:tx>
            <c:strRef>
              <c:f>[Macro_2016P_charts.xlsm]DQ45_2!$F$1</c:f>
              <c:strCache>
                <c:ptCount val="1"/>
                <c:pt idx="0">
                  <c:v>Middle Schools</c:v>
                </c:pt>
              </c:strCache>
            </c:strRef>
          </c:tx>
          <c:spPr>
            <a:solidFill>
              <a:srgbClr val="005654"/>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[Macro_2016P_charts.xlsm]DQ45_2!$B$2:$C$4</c:f>
              <c:multiLvlStrCache>
                <c:ptCount val="3"/>
                <c:lvl>
                  <c:pt idx="0">
                    <c:v>Parental consent is not required for sexual or reproductive health services and parents are not notified about any services referred</c:v>
                  </c:pt>
                  <c:pt idx="1">
                    <c:v>Parental consent is not required for sexual or reproductive health services, but parents are notified about all services referred</c:v>
                  </c:pt>
                  <c:pt idx="2">
                    <c:v>Parental consent is not required for sexual or reproductive health services, but parents may be notified depending on the service referred</c:v>
                  </c:pt>
                </c:lvl>
                <c:lvl>
                  <c:pt idx="0">
                    <c:v>f.</c:v>
                  </c:pt>
                  <c:pt idx="1">
                    <c:v>e.</c:v>
                  </c:pt>
                  <c:pt idx="2">
                    <c:v>d.</c:v>
                  </c:pt>
                </c:lvl>
              </c:multiLvlStrCache>
            </c:multiLvlStrRef>
          </c:cat>
          <c:val>
            <c:numRef>
              <c:f>[Macro_2016P_charts.xlsm]DQ45_2!$F$2:$F$4</c:f>
              <c:numCache>
                <c:formatCode>General</c:formatCode>
                <c:ptCount val="3"/>
                <c:pt idx="0">
                  <c:v>8.0000000000000004E-4</c:v>
                </c:pt>
                <c:pt idx="1">
                  <c:v>3.6</c:v>
                </c:pt>
                <c:pt idx="2">
                  <c:v>1.2</c:v>
                </c:pt>
              </c:numCache>
            </c:numRef>
          </c:val>
        </c:ser>
        <c:ser>
          <c:idx val="3"/>
          <c:order val="3"/>
          <c:tx>
            <c:strRef>
              <c:f>[Macro_2016P_charts.xlsm]DQ45_2!$G$1</c:f>
              <c:strCache>
                <c:ptCount val="1"/>
                <c:pt idx="0">
                  <c:v>High Schools</c:v>
                </c:pt>
              </c:strCache>
            </c:strRef>
          </c:tx>
          <c:spPr>
            <a:solidFill>
              <a:srgbClr val="00E315"/>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[Macro_2016P_charts.xlsm]DQ45_2!$B$2:$C$4</c:f>
              <c:multiLvlStrCache>
                <c:ptCount val="3"/>
                <c:lvl>
                  <c:pt idx="0">
                    <c:v>Parental consent is not required for sexual or reproductive health services and parents are not notified about any services referred</c:v>
                  </c:pt>
                  <c:pt idx="1">
                    <c:v>Parental consent is not required for sexual or reproductive health services, but parents are notified about all services referred</c:v>
                  </c:pt>
                  <c:pt idx="2">
                    <c:v>Parental consent is not required for sexual or reproductive health services, but parents may be notified depending on the service referred</c:v>
                  </c:pt>
                </c:lvl>
                <c:lvl>
                  <c:pt idx="0">
                    <c:v>f.</c:v>
                  </c:pt>
                  <c:pt idx="1">
                    <c:v>e.</c:v>
                  </c:pt>
                  <c:pt idx="2">
                    <c:v>d.</c:v>
                  </c:pt>
                </c:lvl>
              </c:multiLvlStrCache>
            </c:multiLvlStrRef>
          </c:cat>
          <c:val>
            <c:numRef>
              <c:f>[Macro_2016P_charts.xlsm]DQ45_2!$G$2:$G$4</c:f>
              <c:numCache>
                <c:formatCode>General</c:formatCode>
                <c:ptCount val="3"/>
                <c:pt idx="0">
                  <c:v>1.6</c:v>
                </c:pt>
                <c:pt idx="1">
                  <c:v>1.6</c:v>
                </c:pt>
                <c:pt idx="2">
                  <c:v>10.9</c:v>
                </c:pt>
              </c:numCache>
            </c:numRef>
          </c:val>
        </c:ser>
        <c:dLbls>
          <c:showLegendKey val="0"/>
          <c:showVal val="1"/>
          <c:showCatName val="0"/>
          <c:showSerName val="0"/>
          <c:showPercent val="0"/>
          <c:showBubbleSize val="0"/>
        </c:dLbls>
        <c:gapWidth val="300"/>
        <c:overlap val="-4"/>
        <c:axId val="475818456"/>
        <c:axId val="476796264"/>
      </c:barChart>
      <c:catAx>
        <c:axId val="475818456"/>
        <c:scaling>
          <c:orientation val="minMax"/>
        </c:scaling>
        <c:delete val="0"/>
        <c:axPos val="l"/>
        <c:numFmt formatCode="General" sourceLinked="0"/>
        <c:majorTickMark val="none"/>
        <c:minorTickMark val="none"/>
        <c:tickLblPos val="none"/>
        <c:spPr>
          <a:ln w="12700">
            <a:solidFill>
              <a:srgbClr val="000000"/>
            </a:solidFill>
            <a:prstDash val="solid"/>
          </a:ln>
        </c:spPr>
        <c:crossAx val="476796264"/>
        <c:crosses val="autoZero"/>
        <c:auto val="1"/>
        <c:lblAlgn val="ctr"/>
        <c:lblOffset val="100"/>
        <c:tickLblSkip val="1"/>
        <c:noMultiLvlLbl val="1"/>
      </c:catAx>
      <c:valAx>
        <c:axId val="476796264"/>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475818456"/>
        <c:crosses val="autoZero"/>
        <c:crossBetween val="between"/>
      </c:valAx>
    </c:plotArea>
    <c:legend>
      <c:legendPos val="b"/>
      <c:layout>
        <c:manualLayout>
          <c:xMode val="edge"/>
          <c:yMode val="edge"/>
          <c:x val="2.7801070151098183E-2"/>
          <c:y val="0.86431233842627675"/>
          <c:w val="0.92914102873407078"/>
          <c:h val="4.6338423738471711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7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849570056968577"/>
          <c:y val="0.14908884159334376"/>
          <c:w val="0.65844639831548324"/>
          <c:h val="0.70514992645500429"/>
        </c:manualLayout>
      </c:layout>
      <c:barChart>
        <c:barDir val="bar"/>
        <c:grouping val="clustered"/>
        <c:varyColors val="0"/>
        <c:ser>
          <c:idx val="0"/>
          <c:order val="0"/>
          <c:tx>
            <c:strRef>
              <c:f>[Macro_2016P_charts.xlsm]DQ46_1!$D$1</c:f>
              <c:strCache>
                <c:ptCount val="1"/>
                <c:pt idx="0">
                  <c:v>All Schools</c:v>
                </c:pt>
              </c:strCache>
            </c:strRef>
          </c:tx>
          <c:spPr>
            <a:solidFill>
              <a:srgbClr val="C25D0A"/>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[Macro_2016P_charts.xlsm]DQ46_1!$B$2:$C$5</c:f>
              <c:multiLvlStrCache>
                <c:ptCount val="4"/>
                <c:lvl>
                  <c:pt idx="0">
                    <c:v>Linked parents and families to health services and programs in the community</c:v>
                  </c:pt>
                  <c:pt idx="1">
                    <c:v>Involved parents as school volunteers in the delivery of health education activities and services</c:v>
                  </c:pt>
                  <c:pt idx="2">
                    <c:v>Provided parents with information about how to monitor their child (e.g., setting parental expectations, keeping track of their child, responding when their child breaks the rules)</c:v>
                  </c:pt>
                  <c:pt idx="3">
                    <c:v>Provided parents and families with information about how to communicate with their child about sex</c:v>
                  </c:pt>
                </c:lvl>
                <c:lvl>
                  <c:pt idx="0">
                    <c:v>d.</c:v>
                  </c:pt>
                  <c:pt idx="1">
                    <c:v>c.</c:v>
                  </c:pt>
                  <c:pt idx="2">
                    <c:v>b.</c:v>
                  </c:pt>
                  <c:pt idx="3">
                    <c:v>a.</c:v>
                  </c:pt>
                </c:lvl>
              </c:multiLvlStrCache>
            </c:multiLvlStrRef>
          </c:cat>
          <c:val>
            <c:numRef>
              <c:f>[Macro_2016P_charts.xlsm]DQ46_1!$D$2:$D$5</c:f>
              <c:numCache>
                <c:formatCode>General</c:formatCode>
                <c:ptCount val="4"/>
                <c:pt idx="0">
                  <c:v>66.5</c:v>
                </c:pt>
                <c:pt idx="1">
                  <c:v>18.3</c:v>
                </c:pt>
                <c:pt idx="2">
                  <c:v>48.5</c:v>
                </c:pt>
                <c:pt idx="3">
                  <c:v>21.3</c:v>
                </c:pt>
              </c:numCache>
            </c:numRef>
          </c:val>
        </c:ser>
        <c:ser>
          <c:idx val="1"/>
          <c:order val="1"/>
          <c:tx>
            <c:strRef>
              <c:f>[Macro_2016P_charts.xlsm]DQ46_1!$E$1</c:f>
              <c:strCache>
                <c:ptCount val="1"/>
                <c:pt idx="0">
                  <c:v>Junior/Senior High Schools</c:v>
                </c:pt>
              </c:strCache>
            </c:strRef>
          </c:tx>
          <c:spPr>
            <a:solidFill>
              <a:srgbClr val="296D3B"/>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[Macro_2016P_charts.xlsm]DQ46_1!$B$2:$C$5</c:f>
              <c:multiLvlStrCache>
                <c:ptCount val="4"/>
                <c:lvl>
                  <c:pt idx="0">
                    <c:v>Linked parents and families to health services and programs in the community</c:v>
                  </c:pt>
                  <c:pt idx="1">
                    <c:v>Involved parents as school volunteers in the delivery of health education activities and services</c:v>
                  </c:pt>
                  <c:pt idx="2">
                    <c:v>Provided parents with information about how to monitor their child (e.g., setting parental expectations, keeping track of their child, responding when their child breaks the rules)</c:v>
                  </c:pt>
                  <c:pt idx="3">
                    <c:v>Provided parents and families with information about how to communicate with their child about sex</c:v>
                  </c:pt>
                </c:lvl>
                <c:lvl>
                  <c:pt idx="0">
                    <c:v>d.</c:v>
                  </c:pt>
                  <c:pt idx="1">
                    <c:v>c.</c:v>
                  </c:pt>
                  <c:pt idx="2">
                    <c:v>b.</c:v>
                  </c:pt>
                  <c:pt idx="3">
                    <c:v>a.</c:v>
                  </c:pt>
                </c:lvl>
              </c:multiLvlStrCache>
            </c:multiLvlStrRef>
          </c:cat>
          <c:val>
            <c:numRef>
              <c:f>[Macro_2016P_charts.xlsm]DQ46_1!$E$2:$E$5</c:f>
              <c:numCache>
                <c:formatCode>General</c:formatCode>
                <c:ptCount val="4"/>
                <c:pt idx="0">
                  <c:v>61.9</c:v>
                </c:pt>
                <c:pt idx="1">
                  <c:v>20.6</c:v>
                </c:pt>
                <c:pt idx="2">
                  <c:v>28.1</c:v>
                </c:pt>
                <c:pt idx="3">
                  <c:v>21.2</c:v>
                </c:pt>
              </c:numCache>
            </c:numRef>
          </c:val>
        </c:ser>
        <c:ser>
          <c:idx val="2"/>
          <c:order val="2"/>
          <c:tx>
            <c:strRef>
              <c:f>[Macro_2016P_charts.xlsm]DQ46_1!$F$1</c:f>
              <c:strCache>
                <c:ptCount val="1"/>
                <c:pt idx="0">
                  <c:v>Middle Schools</c:v>
                </c:pt>
              </c:strCache>
            </c:strRef>
          </c:tx>
          <c:spPr>
            <a:solidFill>
              <a:srgbClr val="005654"/>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[Macro_2016P_charts.xlsm]DQ46_1!$B$2:$C$5</c:f>
              <c:multiLvlStrCache>
                <c:ptCount val="4"/>
                <c:lvl>
                  <c:pt idx="0">
                    <c:v>Linked parents and families to health services and programs in the community</c:v>
                  </c:pt>
                  <c:pt idx="1">
                    <c:v>Involved parents as school volunteers in the delivery of health education activities and services</c:v>
                  </c:pt>
                  <c:pt idx="2">
                    <c:v>Provided parents with information about how to monitor their child (e.g., setting parental expectations, keeping track of their child, responding when their child breaks the rules)</c:v>
                  </c:pt>
                  <c:pt idx="3">
                    <c:v>Provided parents and families with information about how to communicate with their child about sex</c:v>
                  </c:pt>
                </c:lvl>
                <c:lvl>
                  <c:pt idx="0">
                    <c:v>d.</c:v>
                  </c:pt>
                  <c:pt idx="1">
                    <c:v>c.</c:v>
                  </c:pt>
                  <c:pt idx="2">
                    <c:v>b.</c:v>
                  </c:pt>
                  <c:pt idx="3">
                    <c:v>a.</c:v>
                  </c:pt>
                </c:lvl>
              </c:multiLvlStrCache>
            </c:multiLvlStrRef>
          </c:cat>
          <c:val>
            <c:numRef>
              <c:f>[Macro_2016P_charts.xlsm]DQ46_1!$F$2:$F$5</c:f>
              <c:numCache>
                <c:formatCode>General</c:formatCode>
                <c:ptCount val="4"/>
                <c:pt idx="0">
                  <c:v>71.900000000000006</c:v>
                </c:pt>
                <c:pt idx="1">
                  <c:v>15.9</c:v>
                </c:pt>
                <c:pt idx="2">
                  <c:v>62.9</c:v>
                </c:pt>
                <c:pt idx="3">
                  <c:v>25</c:v>
                </c:pt>
              </c:numCache>
            </c:numRef>
          </c:val>
        </c:ser>
        <c:ser>
          <c:idx val="3"/>
          <c:order val="3"/>
          <c:tx>
            <c:strRef>
              <c:f>[Macro_2016P_charts.xlsm]DQ46_1!$G$1</c:f>
              <c:strCache>
                <c:ptCount val="1"/>
                <c:pt idx="0">
                  <c:v>High Schools</c:v>
                </c:pt>
              </c:strCache>
            </c:strRef>
          </c:tx>
          <c:spPr>
            <a:solidFill>
              <a:srgbClr val="00E315"/>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[Macro_2016P_charts.xlsm]DQ46_1!$B$2:$C$5</c:f>
              <c:multiLvlStrCache>
                <c:ptCount val="4"/>
                <c:lvl>
                  <c:pt idx="0">
                    <c:v>Linked parents and families to health services and programs in the community</c:v>
                  </c:pt>
                  <c:pt idx="1">
                    <c:v>Involved parents as school volunteers in the delivery of health education activities and services</c:v>
                  </c:pt>
                  <c:pt idx="2">
                    <c:v>Provided parents with information about how to monitor their child (e.g., setting parental expectations, keeping track of their child, responding when their child breaks the rules)</c:v>
                  </c:pt>
                  <c:pt idx="3">
                    <c:v>Provided parents and families with information about how to communicate with their child about sex</c:v>
                  </c:pt>
                </c:lvl>
                <c:lvl>
                  <c:pt idx="0">
                    <c:v>d.</c:v>
                  </c:pt>
                  <c:pt idx="1">
                    <c:v>c.</c:v>
                  </c:pt>
                  <c:pt idx="2">
                    <c:v>b.</c:v>
                  </c:pt>
                  <c:pt idx="3">
                    <c:v>a.</c:v>
                  </c:pt>
                </c:lvl>
              </c:multiLvlStrCache>
            </c:multiLvlStrRef>
          </c:cat>
          <c:val>
            <c:numRef>
              <c:f>[Macro_2016P_charts.xlsm]DQ46_1!$G$2:$G$5</c:f>
              <c:numCache>
                <c:formatCode>General</c:formatCode>
                <c:ptCount val="4"/>
                <c:pt idx="0">
                  <c:v>61</c:v>
                </c:pt>
                <c:pt idx="1">
                  <c:v>20.7</c:v>
                </c:pt>
                <c:pt idx="2">
                  <c:v>36.799999999999997</c:v>
                </c:pt>
                <c:pt idx="3">
                  <c:v>16.600000000000001</c:v>
                </c:pt>
              </c:numCache>
            </c:numRef>
          </c:val>
        </c:ser>
        <c:dLbls>
          <c:showLegendKey val="0"/>
          <c:showVal val="1"/>
          <c:showCatName val="0"/>
          <c:showSerName val="0"/>
          <c:showPercent val="0"/>
          <c:showBubbleSize val="0"/>
        </c:dLbls>
        <c:gapWidth val="300"/>
        <c:overlap val="-4"/>
        <c:axId val="476797048"/>
        <c:axId val="476797440"/>
      </c:barChart>
      <c:catAx>
        <c:axId val="476797048"/>
        <c:scaling>
          <c:orientation val="minMax"/>
        </c:scaling>
        <c:delete val="0"/>
        <c:axPos val="l"/>
        <c:numFmt formatCode="General" sourceLinked="0"/>
        <c:majorTickMark val="none"/>
        <c:minorTickMark val="none"/>
        <c:tickLblPos val="none"/>
        <c:spPr>
          <a:ln w="12700">
            <a:solidFill>
              <a:srgbClr val="000000"/>
            </a:solidFill>
            <a:prstDash val="solid"/>
          </a:ln>
        </c:spPr>
        <c:crossAx val="476797440"/>
        <c:crosses val="autoZero"/>
        <c:auto val="1"/>
        <c:lblAlgn val="ctr"/>
        <c:lblOffset val="100"/>
        <c:tickLblSkip val="1"/>
        <c:noMultiLvlLbl val="1"/>
      </c:catAx>
      <c:valAx>
        <c:axId val="476797440"/>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476797048"/>
        <c:crosses val="autoZero"/>
        <c:crossBetween val="between"/>
      </c:valAx>
    </c:plotArea>
    <c:legend>
      <c:legendPos val="b"/>
      <c:layout>
        <c:manualLayout>
          <c:xMode val="edge"/>
          <c:yMode val="edge"/>
          <c:x val="2.7801070151098183E-2"/>
          <c:y val="0.86431233842627675"/>
          <c:w val="0.92914102873407078"/>
          <c:h val="4.6338423738471711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7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849570056968577"/>
          <c:y val="0.14908884159334376"/>
          <c:w val="0.65844639831548324"/>
          <c:h val="0.70514992645500429"/>
        </c:manualLayout>
      </c:layout>
      <c:barChart>
        <c:barDir val="bar"/>
        <c:grouping val="clustered"/>
        <c:varyColors val="0"/>
        <c:ser>
          <c:idx val="0"/>
          <c:order val="0"/>
          <c:tx>
            <c:v>All Schools</c:v>
          </c:tx>
          <c:spPr>
            <a:solidFill>
              <a:srgbClr val="C25D0A"/>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val>
            <c:numRef>
              <c:f>[Macro_2016P_charts.xlsm]DQ47_1!$D$2</c:f>
              <c:numCache>
                <c:formatCode>General</c:formatCode>
                <c:ptCount val="1"/>
                <c:pt idx="0">
                  <c:v>83</c:v>
                </c:pt>
              </c:numCache>
            </c:numRef>
          </c:val>
        </c:ser>
        <c:ser>
          <c:idx val="1"/>
          <c:order val="1"/>
          <c:tx>
            <c:v>Junior/Senior High Schools</c:v>
          </c:tx>
          <c:spPr>
            <a:solidFill>
              <a:srgbClr val="296D3B"/>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val>
            <c:numRef>
              <c:f>[Macro_2016P_charts.xlsm]DQ47_1!$E$2</c:f>
              <c:numCache>
                <c:formatCode>General</c:formatCode>
                <c:ptCount val="1"/>
                <c:pt idx="0">
                  <c:v>76.2</c:v>
                </c:pt>
              </c:numCache>
            </c:numRef>
          </c:val>
        </c:ser>
        <c:ser>
          <c:idx val="2"/>
          <c:order val="2"/>
          <c:tx>
            <c:v>Middle Schools</c:v>
          </c:tx>
          <c:spPr>
            <a:solidFill>
              <a:srgbClr val="005654"/>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val>
            <c:numRef>
              <c:f>[Macro_2016P_charts.xlsm]DQ47_1!$F$2</c:f>
              <c:numCache>
                <c:formatCode>General</c:formatCode>
                <c:ptCount val="1"/>
                <c:pt idx="0">
                  <c:v>83.8</c:v>
                </c:pt>
              </c:numCache>
            </c:numRef>
          </c:val>
        </c:ser>
        <c:ser>
          <c:idx val="3"/>
          <c:order val="3"/>
          <c:tx>
            <c:v>High Schools</c:v>
          </c:tx>
          <c:spPr>
            <a:solidFill>
              <a:srgbClr val="00E315"/>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val>
            <c:numRef>
              <c:f>[Macro_2016P_charts.xlsm]DQ47_1!$G$2</c:f>
              <c:numCache>
                <c:formatCode>General</c:formatCode>
                <c:ptCount val="1"/>
                <c:pt idx="0">
                  <c:v>84.3</c:v>
                </c:pt>
              </c:numCache>
            </c:numRef>
          </c:val>
        </c:ser>
        <c:dLbls>
          <c:showLegendKey val="0"/>
          <c:showVal val="1"/>
          <c:showCatName val="0"/>
          <c:showSerName val="0"/>
          <c:showPercent val="0"/>
          <c:showBubbleSize val="0"/>
        </c:dLbls>
        <c:gapWidth val="300"/>
        <c:overlap val="-4"/>
        <c:axId val="476798224"/>
        <c:axId val="476798616"/>
      </c:barChart>
      <c:catAx>
        <c:axId val="476798224"/>
        <c:scaling>
          <c:orientation val="minMax"/>
        </c:scaling>
        <c:delete val="0"/>
        <c:axPos val="l"/>
        <c:majorTickMark val="none"/>
        <c:minorTickMark val="none"/>
        <c:tickLblPos val="none"/>
        <c:spPr>
          <a:ln w="12700">
            <a:solidFill>
              <a:srgbClr val="000000"/>
            </a:solidFill>
            <a:prstDash val="solid"/>
          </a:ln>
        </c:spPr>
        <c:crossAx val="476798616"/>
        <c:crosses val="autoZero"/>
        <c:auto val="1"/>
        <c:lblAlgn val="ctr"/>
        <c:lblOffset val="100"/>
        <c:tickLblSkip val="1"/>
        <c:noMultiLvlLbl val="1"/>
      </c:catAx>
      <c:valAx>
        <c:axId val="476798616"/>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476798224"/>
        <c:crosses val="autoZero"/>
        <c:crossBetween val="between"/>
      </c:valAx>
    </c:plotArea>
    <c:legend>
      <c:legendPos val="b"/>
      <c:layout>
        <c:manualLayout>
          <c:xMode val="edge"/>
          <c:yMode val="edge"/>
          <c:x val="2.7801070151098183E-2"/>
          <c:y val="0.86431233842627675"/>
          <c:w val="0.92914102873407078"/>
          <c:h val="4.6338423738471711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7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849570056968577"/>
          <c:y val="0.14908884159334376"/>
          <c:w val="0.65844639831548324"/>
          <c:h val="0.70514992645500429"/>
        </c:manualLayout>
      </c:layout>
      <c:barChart>
        <c:barDir val="bar"/>
        <c:grouping val="clustered"/>
        <c:varyColors val="0"/>
        <c:ser>
          <c:idx val="0"/>
          <c:order val="0"/>
          <c:tx>
            <c:v>All Schools</c:v>
          </c:tx>
          <c:spPr>
            <a:solidFill>
              <a:srgbClr val="C25D0A"/>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val>
            <c:numRef>
              <c:f>[Macro_2016P_charts.xlsm]DQ48_1!$D$2</c:f>
              <c:numCache>
                <c:formatCode>General</c:formatCode>
                <c:ptCount val="1"/>
                <c:pt idx="0">
                  <c:v>46.3</c:v>
                </c:pt>
              </c:numCache>
            </c:numRef>
          </c:val>
        </c:ser>
        <c:ser>
          <c:idx val="1"/>
          <c:order val="1"/>
          <c:tx>
            <c:v>Junior/Senior High Schools</c:v>
          </c:tx>
          <c:spPr>
            <a:solidFill>
              <a:srgbClr val="296D3B"/>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val>
            <c:numRef>
              <c:f>[Macro_2016P_charts.xlsm]DQ48_1!$E$2</c:f>
              <c:numCache>
                <c:formatCode>General</c:formatCode>
                <c:ptCount val="1"/>
                <c:pt idx="0">
                  <c:v>41.8</c:v>
                </c:pt>
              </c:numCache>
            </c:numRef>
          </c:val>
        </c:ser>
        <c:ser>
          <c:idx val="2"/>
          <c:order val="2"/>
          <c:tx>
            <c:v>Middle Schools</c:v>
          </c:tx>
          <c:spPr>
            <a:solidFill>
              <a:srgbClr val="005654"/>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val>
            <c:numRef>
              <c:f>[Macro_2016P_charts.xlsm]DQ48_1!$F$2</c:f>
              <c:numCache>
                <c:formatCode>General</c:formatCode>
                <c:ptCount val="1"/>
                <c:pt idx="0">
                  <c:v>46.4</c:v>
                </c:pt>
              </c:numCache>
            </c:numRef>
          </c:val>
        </c:ser>
        <c:ser>
          <c:idx val="3"/>
          <c:order val="3"/>
          <c:tx>
            <c:v>High Schools</c:v>
          </c:tx>
          <c:spPr>
            <a:solidFill>
              <a:srgbClr val="00E315"/>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val>
            <c:numRef>
              <c:f>[Macro_2016P_charts.xlsm]DQ48_1!$G$2</c:f>
              <c:numCache>
                <c:formatCode>General</c:formatCode>
                <c:ptCount val="1"/>
                <c:pt idx="0">
                  <c:v>47.6</c:v>
                </c:pt>
              </c:numCache>
            </c:numRef>
          </c:val>
        </c:ser>
        <c:dLbls>
          <c:showLegendKey val="0"/>
          <c:showVal val="1"/>
          <c:showCatName val="0"/>
          <c:showSerName val="0"/>
          <c:showPercent val="0"/>
          <c:showBubbleSize val="0"/>
        </c:dLbls>
        <c:gapWidth val="300"/>
        <c:overlap val="-4"/>
        <c:axId val="476799400"/>
        <c:axId val="476799792"/>
      </c:barChart>
      <c:catAx>
        <c:axId val="476799400"/>
        <c:scaling>
          <c:orientation val="minMax"/>
        </c:scaling>
        <c:delete val="0"/>
        <c:axPos val="l"/>
        <c:majorTickMark val="none"/>
        <c:minorTickMark val="none"/>
        <c:tickLblPos val="none"/>
        <c:spPr>
          <a:ln w="12700">
            <a:solidFill>
              <a:srgbClr val="000000"/>
            </a:solidFill>
            <a:prstDash val="solid"/>
          </a:ln>
        </c:spPr>
        <c:crossAx val="476799792"/>
        <c:crosses val="autoZero"/>
        <c:auto val="1"/>
        <c:lblAlgn val="ctr"/>
        <c:lblOffset val="100"/>
        <c:tickLblSkip val="1"/>
        <c:noMultiLvlLbl val="1"/>
      </c:catAx>
      <c:valAx>
        <c:axId val="476799792"/>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476799400"/>
        <c:crosses val="autoZero"/>
        <c:crossBetween val="between"/>
      </c:valAx>
    </c:plotArea>
    <c:legend>
      <c:legendPos val="b"/>
      <c:layout>
        <c:manualLayout>
          <c:xMode val="edge"/>
          <c:yMode val="edge"/>
          <c:x val="2.7801070151098183E-2"/>
          <c:y val="0.86431233842627675"/>
          <c:w val="0.92914102873407078"/>
          <c:h val="4.6338423738471711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7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849570056968577"/>
          <c:y val="0.14908884159334376"/>
          <c:w val="0.65844639831548324"/>
          <c:h val="0.70514992645500429"/>
        </c:manualLayout>
      </c:layout>
      <c:barChart>
        <c:barDir val="bar"/>
        <c:grouping val="clustered"/>
        <c:varyColors val="0"/>
        <c:ser>
          <c:idx val="0"/>
          <c:order val="0"/>
          <c:tx>
            <c:v>All Schools</c:v>
          </c:tx>
          <c:spPr>
            <a:solidFill>
              <a:srgbClr val="C25D0A"/>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val>
            <c:numRef>
              <c:f>[Macro_2016P_charts.xlsm]DQ49_1!$D$2</c:f>
              <c:numCache>
                <c:formatCode>General</c:formatCode>
                <c:ptCount val="1"/>
                <c:pt idx="0">
                  <c:v>74.8</c:v>
                </c:pt>
              </c:numCache>
            </c:numRef>
          </c:val>
        </c:ser>
        <c:ser>
          <c:idx val="1"/>
          <c:order val="1"/>
          <c:tx>
            <c:v>Junior/Senior High Schools</c:v>
          </c:tx>
          <c:spPr>
            <a:solidFill>
              <a:srgbClr val="296D3B"/>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val>
            <c:numRef>
              <c:f>[Macro_2016P_charts.xlsm]DQ49_1!$E$2</c:f>
              <c:numCache>
                <c:formatCode>General</c:formatCode>
                <c:ptCount val="1"/>
                <c:pt idx="0">
                  <c:v>80</c:v>
                </c:pt>
              </c:numCache>
            </c:numRef>
          </c:val>
        </c:ser>
        <c:ser>
          <c:idx val="2"/>
          <c:order val="2"/>
          <c:tx>
            <c:v>Middle Schools</c:v>
          </c:tx>
          <c:spPr>
            <a:solidFill>
              <a:srgbClr val="005654"/>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val>
            <c:numRef>
              <c:f>[Macro_2016P_charts.xlsm]DQ49_1!$F$2</c:f>
              <c:numCache>
                <c:formatCode>General</c:formatCode>
                <c:ptCount val="1"/>
                <c:pt idx="0">
                  <c:v>69.900000000000006</c:v>
                </c:pt>
              </c:numCache>
            </c:numRef>
          </c:val>
        </c:ser>
        <c:ser>
          <c:idx val="3"/>
          <c:order val="3"/>
          <c:tx>
            <c:v>High Schools</c:v>
          </c:tx>
          <c:spPr>
            <a:solidFill>
              <a:srgbClr val="00E315"/>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val>
            <c:numRef>
              <c:f>[Macro_2016P_charts.xlsm]DQ49_1!$G$2</c:f>
              <c:numCache>
                <c:formatCode>General</c:formatCode>
                <c:ptCount val="1"/>
                <c:pt idx="0">
                  <c:v>79.3</c:v>
                </c:pt>
              </c:numCache>
            </c:numRef>
          </c:val>
        </c:ser>
        <c:dLbls>
          <c:showLegendKey val="0"/>
          <c:showVal val="1"/>
          <c:showCatName val="0"/>
          <c:showSerName val="0"/>
          <c:showPercent val="0"/>
          <c:showBubbleSize val="0"/>
        </c:dLbls>
        <c:gapWidth val="300"/>
        <c:overlap val="-4"/>
        <c:axId val="476800576"/>
        <c:axId val="476800968"/>
      </c:barChart>
      <c:catAx>
        <c:axId val="476800576"/>
        <c:scaling>
          <c:orientation val="minMax"/>
        </c:scaling>
        <c:delete val="0"/>
        <c:axPos val="l"/>
        <c:majorTickMark val="none"/>
        <c:minorTickMark val="none"/>
        <c:tickLblPos val="none"/>
        <c:spPr>
          <a:ln w="12700">
            <a:solidFill>
              <a:srgbClr val="000000"/>
            </a:solidFill>
            <a:prstDash val="solid"/>
          </a:ln>
        </c:spPr>
        <c:crossAx val="476800968"/>
        <c:crosses val="autoZero"/>
        <c:auto val="1"/>
        <c:lblAlgn val="ctr"/>
        <c:lblOffset val="100"/>
        <c:tickLblSkip val="1"/>
        <c:noMultiLvlLbl val="1"/>
      </c:catAx>
      <c:valAx>
        <c:axId val="476800968"/>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476800576"/>
        <c:crosses val="autoZero"/>
        <c:crossBetween val="between"/>
      </c:valAx>
    </c:plotArea>
    <c:legend>
      <c:legendPos val="b"/>
      <c:layout>
        <c:manualLayout>
          <c:xMode val="edge"/>
          <c:yMode val="edge"/>
          <c:x val="2.7801070151098183E-2"/>
          <c:y val="0.86431233842627675"/>
          <c:w val="0.92914102873407078"/>
          <c:h val="4.6338423738471711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7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849570056968577"/>
          <c:y val="0.14908884159334376"/>
          <c:w val="0.65844639831548324"/>
          <c:h val="0.70514992645500429"/>
        </c:manualLayout>
      </c:layout>
      <c:barChart>
        <c:barDir val="bar"/>
        <c:grouping val="clustered"/>
        <c:varyColors val="0"/>
        <c:ser>
          <c:idx val="0"/>
          <c:order val="0"/>
          <c:tx>
            <c:v>All Schools</c:v>
          </c:tx>
          <c:spPr>
            <a:solidFill>
              <a:srgbClr val="C25D0A"/>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val>
            <c:numRef>
              <c:f>[Macro_2016P_charts.xlsm]DQ50_1!$D$2</c:f>
              <c:numCache>
                <c:formatCode>General</c:formatCode>
                <c:ptCount val="1"/>
                <c:pt idx="0">
                  <c:v>86</c:v>
                </c:pt>
              </c:numCache>
            </c:numRef>
          </c:val>
        </c:ser>
        <c:ser>
          <c:idx val="1"/>
          <c:order val="1"/>
          <c:tx>
            <c:v>Junior/Senior High Schools</c:v>
          </c:tx>
          <c:spPr>
            <a:solidFill>
              <a:srgbClr val="296D3B"/>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val>
            <c:numRef>
              <c:f>[Macro_2016P_charts.xlsm]DQ50_1!$E$2</c:f>
              <c:numCache>
                <c:formatCode>General</c:formatCode>
                <c:ptCount val="1"/>
                <c:pt idx="0">
                  <c:v>96.9</c:v>
                </c:pt>
              </c:numCache>
            </c:numRef>
          </c:val>
        </c:ser>
        <c:ser>
          <c:idx val="2"/>
          <c:order val="2"/>
          <c:tx>
            <c:v>Middle Schools</c:v>
          </c:tx>
          <c:spPr>
            <a:solidFill>
              <a:srgbClr val="005654"/>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val>
            <c:numRef>
              <c:f>[Macro_2016P_charts.xlsm]DQ50_1!$F$2</c:f>
              <c:numCache>
                <c:formatCode>General</c:formatCode>
                <c:ptCount val="1"/>
                <c:pt idx="0">
                  <c:v>73.8</c:v>
                </c:pt>
              </c:numCache>
            </c:numRef>
          </c:val>
        </c:ser>
        <c:ser>
          <c:idx val="3"/>
          <c:order val="3"/>
          <c:tx>
            <c:v>High Schools</c:v>
          </c:tx>
          <c:spPr>
            <a:solidFill>
              <a:srgbClr val="00E315"/>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val>
            <c:numRef>
              <c:f>[Macro_2016P_charts.xlsm]DQ50_1!$G$2</c:f>
              <c:numCache>
                <c:formatCode>General</c:formatCode>
                <c:ptCount val="1"/>
                <c:pt idx="0">
                  <c:v>97.7</c:v>
                </c:pt>
              </c:numCache>
            </c:numRef>
          </c:val>
        </c:ser>
        <c:dLbls>
          <c:showLegendKey val="0"/>
          <c:showVal val="1"/>
          <c:showCatName val="0"/>
          <c:showSerName val="0"/>
          <c:showPercent val="0"/>
          <c:showBubbleSize val="0"/>
        </c:dLbls>
        <c:gapWidth val="300"/>
        <c:overlap val="-4"/>
        <c:axId val="476801752"/>
        <c:axId val="476802144"/>
      </c:barChart>
      <c:catAx>
        <c:axId val="476801752"/>
        <c:scaling>
          <c:orientation val="minMax"/>
        </c:scaling>
        <c:delete val="0"/>
        <c:axPos val="l"/>
        <c:majorTickMark val="none"/>
        <c:minorTickMark val="none"/>
        <c:tickLblPos val="none"/>
        <c:spPr>
          <a:ln w="12700">
            <a:solidFill>
              <a:srgbClr val="000000"/>
            </a:solidFill>
            <a:prstDash val="solid"/>
          </a:ln>
        </c:spPr>
        <c:crossAx val="476802144"/>
        <c:crosses val="autoZero"/>
        <c:auto val="1"/>
        <c:lblAlgn val="ctr"/>
        <c:lblOffset val="100"/>
        <c:tickLblSkip val="1"/>
        <c:noMultiLvlLbl val="1"/>
      </c:catAx>
      <c:valAx>
        <c:axId val="476802144"/>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476801752"/>
        <c:crosses val="autoZero"/>
        <c:crossBetween val="between"/>
      </c:valAx>
    </c:plotArea>
    <c:legend>
      <c:legendPos val="b"/>
      <c:layout>
        <c:manualLayout>
          <c:xMode val="edge"/>
          <c:yMode val="edge"/>
          <c:x val="2.7801070151098183E-2"/>
          <c:y val="0.86431233842627675"/>
          <c:w val="0.92914102873407078"/>
          <c:h val="4.6338423738471711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79.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890109890109889"/>
          <c:y val="0.14926878466969237"/>
          <c:w val="0.65934065934065933"/>
          <c:h val="0.7060010085728694"/>
        </c:manualLayout>
      </c:layout>
      <c:barChart>
        <c:barDir val="bar"/>
        <c:grouping val="clustered"/>
        <c:varyColors val="0"/>
        <c:ser>
          <c:idx val="0"/>
          <c:order val="0"/>
          <c:tx>
            <c:v>All Schools</c:v>
          </c:tx>
          <c:spPr>
            <a:solidFill>
              <a:srgbClr val="C25D0A"/>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val>
            <c:numRef>
              <c:f>[Macro_2016P_charts.xlsm]DQ51_1!$D$2</c:f>
              <c:numCache>
                <c:formatCode>General</c:formatCode>
                <c:ptCount val="1"/>
                <c:pt idx="0">
                  <c:v>36.700000000000003</c:v>
                </c:pt>
              </c:numCache>
            </c:numRef>
          </c:val>
        </c:ser>
        <c:ser>
          <c:idx val="1"/>
          <c:order val="1"/>
          <c:tx>
            <c:v>Junior/Senior High Schools</c:v>
          </c:tx>
          <c:spPr>
            <a:solidFill>
              <a:srgbClr val="296D3B"/>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val>
            <c:numRef>
              <c:f>[Macro_2016P_charts.xlsm]DQ51_1!$E$2</c:f>
              <c:numCache>
                <c:formatCode>General</c:formatCode>
                <c:ptCount val="1"/>
                <c:pt idx="0">
                  <c:v>43.8</c:v>
                </c:pt>
              </c:numCache>
            </c:numRef>
          </c:val>
        </c:ser>
        <c:ser>
          <c:idx val="2"/>
          <c:order val="2"/>
          <c:tx>
            <c:v>Middle Schools</c:v>
          </c:tx>
          <c:spPr>
            <a:solidFill>
              <a:srgbClr val="005654"/>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val>
            <c:numRef>
              <c:f>[Macro_2016P_charts.xlsm]DQ51_1!$F$2</c:f>
              <c:numCache>
                <c:formatCode>General</c:formatCode>
                <c:ptCount val="1"/>
                <c:pt idx="0">
                  <c:v>29.4</c:v>
                </c:pt>
              </c:numCache>
            </c:numRef>
          </c:val>
        </c:ser>
        <c:ser>
          <c:idx val="3"/>
          <c:order val="3"/>
          <c:tx>
            <c:v>High Schools</c:v>
          </c:tx>
          <c:spPr>
            <a:solidFill>
              <a:srgbClr val="00E315"/>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val>
            <c:numRef>
              <c:f>[Macro_2016P_charts.xlsm]DQ51_1!$G$2</c:f>
              <c:numCache>
                <c:formatCode>General</c:formatCode>
                <c:ptCount val="1"/>
                <c:pt idx="0">
                  <c:v>43.7</c:v>
                </c:pt>
              </c:numCache>
            </c:numRef>
          </c:val>
        </c:ser>
        <c:dLbls>
          <c:showLegendKey val="0"/>
          <c:showVal val="1"/>
          <c:showCatName val="0"/>
          <c:showSerName val="0"/>
          <c:showPercent val="0"/>
          <c:showBubbleSize val="0"/>
        </c:dLbls>
        <c:gapWidth val="300"/>
        <c:overlap val="-4"/>
        <c:axId val="476802928"/>
        <c:axId val="476803320"/>
      </c:barChart>
      <c:catAx>
        <c:axId val="476802928"/>
        <c:scaling>
          <c:orientation val="minMax"/>
        </c:scaling>
        <c:delete val="0"/>
        <c:axPos val="l"/>
        <c:majorTickMark val="none"/>
        <c:minorTickMark val="none"/>
        <c:tickLblPos val="none"/>
        <c:spPr>
          <a:ln w="12700">
            <a:solidFill>
              <a:srgbClr val="000000"/>
            </a:solidFill>
            <a:prstDash val="solid"/>
          </a:ln>
        </c:spPr>
        <c:crossAx val="476803320"/>
        <c:crosses val="autoZero"/>
        <c:auto val="1"/>
        <c:lblAlgn val="ctr"/>
        <c:lblOffset val="100"/>
        <c:tickLblSkip val="1"/>
        <c:noMultiLvlLbl val="1"/>
      </c:catAx>
      <c:valAx>
        <c:axId val="476803320"/>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476802928"/>
        <c:crosses val="autoZero"/>
        <c:crossBetween val="between"/>
      </c:valAx>
    </c:plotArea>
    <c:legend>
      <c:legendPos val="b"/>
      <c:layout>
        <c:manualLayout>
          <c:xMode val="edge"/>
          <c:yMode val="edge"/>
          <c:x val="2.7838827838827841E-2"/>
          <c:y val="0.86535552193645993"/>
          <c:w val="0.93040293040293043"/>
          <c:h val="4.6394351991931419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849570056968577"/>
          <c:y val="0.14908884159334376"/>
          <c:w val="0.65844639831548324"/>
          <c:h val="0.70514992645500429"/>
        </c:manualLayout>
      </c:layout>
      <c:barChart>
        <c:barDir val="bar"/>
        <c:grouping val="clustered"/>
        <c:varyColors val="0"/>
        <c:ser>
          <c:idx val="0"/>
          <c:order val="0"/>
          <c:tx>
            <c:v>All Schools</c:v>
          </c:tx>
          <c:spPr>
            <a:solidFill>
              <a:srgbClr val="C25D0A"/>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val>
            <c:numRef>
              <c:f>[Macro_2016P_charts.xlsm]DQ05_1!$D$2</c:f>
              <c:numCache>
                <c:formatCode>General</c:formatCode>
                <c:ptCount val="1"/>
                <c:pt idx="0">
                  <c:v>54.8</c:v>
                </c:pt>
              </c:numCache>
            </c:numRef>
          </c:val>
        </c:ser>
        <c:ser>
          <c:idx val="1"/>
          <c:order val="1"/>
          <c:tx>
            <c:v>Junior/Senior High Schools</c:v>
          </c:tx>
          <c:spPr>
            <a:solidFill>
              <a:srgbClr val="296D3B"/>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val>
            <c:numRef>
              <c:f>[Macro_2016P_charts.xlsm]DQ05_1!$E$2</c:f>
              <c:numCache>
                <c:formatCode>General</c:formatCode>
                <c:ptCount val="1"/>
                <c:pt idx="0">
                  <c:v>68.099999999999994</c:v>
                </c:pt>
              </c:numCache>
            </c:numRef>
          </c:val>
        </c:ser>
        <c:ser>
          <c:idx val="2"/>
          <c:order val="2"/>
          <c:tx>
            <c:v>Middle Schools</c:v>
          </c:tx>
          <c:spPr>
            <a:solidFill>
              <a:srgbClr val="005654"/>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val>
            <c:numRef>
              <c:f>[Macro_2016P_charts.xlsm]DQ05_1!$F$2</c:f>
              <c:numCache>
                <c:formatCode>General</c:formatCode>
                <c:ptCount val="1"/>
                <c:pt idx="0">
                  <c:v>51.7</c:v>
                </c:pt>
              </c:numCache>
            </c:numRef>
          </c:val>
        </c:ser>
        <c:ser>
          <c:idx val="3"/>
          <c:order val="3"/>
          <c:tx>
            <c:v>High Schools</c:v>
          </c:tx>
          <c:spPr>
            <a:solidFill>
              <a:srgbClr val="00E315"/>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val>
            <c:numRef>
              <c:f>[Macro_2016P_charts.xlsm]DQ05_1!$G$2</c:f>
              <c:numCache>
                <c:formatCode>General</c:formatCode>
                <c:ptCount val="1"/>
                <c:pt idx="0">
                  <c:v>54.3</c:v>
                </c:pt>
              </c:numCache>
            </c:numRef>
          </c:val>
        </c:ser>
        <c:dLbls>
          <c:showLegendKey val="0"/>
          <c:showVal val="1"/>
          <c:showCatName val="0"/>
          <c:showSerName val="0"/>
          <c:showPercent val="0"/>
          <c:showBubbleSize val="0"/>
        </c:dLbls>
        <c:gapWidth val="300"/>
        <c:overlap val="-4"/>
        <c:axId val="389229152"/>
        <c:axId val="389229544"/>
      </c:barChart>
      <c:catAx>
        <c:axId val="389229152"/>
        <c:scaling>
          <c:orientation val="minMax"/>
        </c:scaling>
        <c:delete val="0"/>
        <c:axPos val="l"/>
        <c:majorTickMark val="none"/>
        <c:minorTickMark val="none"/>
        <c:tickLblPos val="none"/>
        <c:spPr>
          <a:ln w="12700">
            <a:solidFill>
              <a:srgbClr val="000000"/>
            </a:solidFill>
            <a:prstDash val="solid"/>
          </a:ln>
        </c:spPr>
        <c:crossAx val="389229544"/>
        <c:crosses val="autoZero"/>
        <c:auto val="1"/>
        <c:lblAlgn val="ctr"/>
        <c:lblOffset val="100"/>
        <c:tickLblSkip val="1"/>
        <c:noMultiLvlLbl val="1"/>
      </c:catAx>
      <c:valAx>
        <c:axId val="389229544"/>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389229152"/>
        <c:crosses val="autoZero"/>
        <c:crossBetween val="between"/>
      </c:valAx>
    </c:plotArea>
    <c:legend>
      <c:legendPos val="b"/>
      <c:layout>
        <c:manualLayout>
          <c:xMode val="edge"/>
          <c:yMode val="edge"/>
          <c:x val="2.7801070151098183E-2"/>
          <c:y val="0.86431233842627675"/>
          <c:w val="0.92914102873407078"/>
          <c:h val="4.6338423738471711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9.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849570056968577"/>
          <c:y val="0.14908884159334376"/>
          <c:w val="0.65844639831548324"/>
          <c:h val="0.70514992645500429"/>
        </c:manualLayout>
      </c:layout>
      <c:barChart>
        <c:barDir val="bar"/>
        <c:grouping val="clustered"/>
        <c:varyColors val="0"/>
        <c:ser>
          <c:idx val="0"/>
          <c:order val="0"/>
          <c:tx>
            <c:strRef>
              <c:f>[Macro_2016P_charts.xlsm]DQ06_1!$D$1</c:f>
              <c:strCache>
                <c:ptCount val="1"/>
                <c:pt idx="0">
                  <c:v>All Schools</c:v>
                </c:pt>
              </c:strCache>
            </c:strRef>
          </c:tx>
          <c:spPr>
            <a:solidFill>
              <a:srgbClr val="C25D0A"/>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[Macro_2016P_charts.xlsm]DQ06_1!$B$2:$C$5</c:f>
              <c:multiLvlStrCache>
                <c:ptCount val="4"/>
                <c:lvl>
                  <c:pt idx="0">
                    <c:v>Communicated the importance of health and safety policies and activities to district administrators, school administrators, parent-teacher groups, or community members</c:v>
                  </c:pt>
                  <c:pt idx="1">
                    <c:v>Sought funding or leveraged resources to support health and safety priorities for students and staff</c:v>
                  </c:pt>
                  <c:pt idx="2">
                    <c:v>Recommended new or revised health and safety policies and activities to school administrators or the school improvement team</c:v>
                  </c:pt>
                  <c:pt idx="3">
                    <c:v>Identified student health needs based on a review of relevant data</c:v>
                  </c:pt>
                </c:lvl>
                <c:lvl>
                  <c:pt idx="0">
                    <c:v>d.</c:v>
                  </c:pt>
                  <c:pt idx="1">
                    <c:v>c.</c:v>
                  </c:pt>
                  <c:pt idx="2">
                    <c:v>b.</c:v>
                  </c:pt>
                  <c:pt idx="3">
                    <c:v>a.</c:v>
                  </c:pt>
                </c:lvl>
              </c:multiLvlStrCache>
            </c:multiLvlStrRef>
          </c:cat>
          <c:val>
            <c:numRef>
              <c:f>[Macro_2016P_charts.xlsm]DQ06_1!$D$2:$D$5</c:f>
              <c:numCache>
                <c:formatCode>General</c:formatCode>
                <c:ptCount val="4"/>
                <c:pt idx="0">
                  <c:v>87.8</c:v>
                </c:pt>
                <c:pt idx="1">
                  <c:v>68.599999999999994</c:v>
                </c:pt>
                <c:pt idx="2">
                  <c:v>74</c:v>
                </c:pt>
                <c:pt idx="3">
                  <c:v>66.400000000000006</c:v>
                </c:pt>
              </c:numCache>
            </c:numRef>
          </c:val>
        </c:ser>
        <c:ser>
          <c:idx val="1"/>
          <c:order val="1"/>
          <c:tx>
            <c:strRef>
              <c:f>[Macro_2016P_charts.xlsm]DQ06_1!$E$1</c:f>
              <c:strCache>
                <c:ptCount val="1"/>
                <c:pt idx="0">
                  <c:v>Junior/Senior High Schools</c:v>
                </c:pt>
              </c:strCache>
            </c:strRef>
          </c:tx>
          <c:spPr>
            <a:solidFill>
              <a:srgbClr val="296D3B"/>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[Macro_2016P_charts.xlsm]DQ06_1!$B$2:$C$5</c:f>
              <c:multiLvlStrCache>
                <c:ptCount val="4"/>
                <c:lvl>
                  <c:pt idx="0">
                    <c:v>Communicated the importance of health and safety policies and activities to district administrators, school administrators, parent-teacher groups, or community members</c:v>
                  </c:pt>
                  <c:pt idx="1">
                    <c:v>Sought funding or leveraged resources to support health and safety priorities for students and staff</c:v>
                  </c:pt>
                  <c:pt idx="2">
                    <c:v>Recommended new or revised health and safety policies and activities to school administrators or the school improvement team</c:v>
                  </c:pt>
                  <c:pt idx="3">
                    <c:v>Identified student health needs based on a review of relevant data</c:v>
                  </c:pt>
                </c:lvl>
                <c:lvl>
                  <c:pt idx="0">
                    <c:v>d.</c:v>
                  </c:pt>
                  <c:pt idx="1">
                    <c:v>c.</c:v>
                  </c:pt>
                  <c:pt idx="2">
                    <c:v>b.</c:v>
                  </c:pt>
                  <c:pt idx="3">
                    <c:v>a.</c:v>
                  </c:pt>
                </c:lvl>
              </c:multiLvlStrCache>
            </c:multiLvlStrRef>
          </c:cat>
          <c:val>
            <c:numRef>
              <c:f>[Macro_2016P_charts.xlsm]DQ06_1!$E$2:$E$5</c:f>
              <c:numCache>
                <c:formatCode>General</c:formatCode>
                <c:ptCount val="4"/>
                <c:pt idx="0">
                  <c:v>77</c:v>
                </c:pt>
                <c:pt idx="1">
                  <c:v>67.400000000000006</c:v>
                </c:pt>
                <c:pt idx="2">
                  <c:v>82.4</c:v>
                </c:pt>
                <c:pt idx="3">
                  <c:v>59.5</c:v>
                </c:pt>
              </c:numCache>
            </c:numRef>
          </c:val>
        </c:ser>
        <c:ser>
          <c:idx val="2"/>
          <c:order val="2"/>
          <c:tx>
            <c:strRef>
              <c:f>[Macro_2016P_charts.xlsm]DQ06_1!$F$1</c:f>
              <c:strCache>
                <c:ptCount val="1"/>
                <c:pt idx="0">
                  <c:v>Middle Schools</c:v>
                </c:pt>
              </c:strCache>
            </c:strRef>
          </c:tx>
          <c:spPr>
            <a:solidFill>
              <a:srgbClr val="005654"/>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[Macro_2016P_charts.xlsm]DQ06_1!$B$2:$C$5</c:f>
              <c:multiLvlStrCache>
                <c:ptCount val="4"/>
                <c:lvl>
                  <c:pt idx="0">
                    <c:v>Communicated the importance of health and safety policies and activities to district administrators, school administrators, parent-teacher groups, or community members</c:v>
                  </c:pt>
                  <c:pt idx="1">
                    <c:v>Sought funding or leveraged resources to support health and safety priorities for students and staff</c:v>
                  </c:pt>
                  <c:pt idx="2">
                    <c:v>Recommended new or revised health and safety policies and activities to school administrators or the school improvement team</c:v>
                  </c:pt>
                  <c:pt idx="3">
                    <c:v>Identified student health needs based on a review of relevant data</c:v>
                  </c:pt>
                </c:lvl>
                <c:lvl>
                  <c:pt idx="0">
                    <c:v>d.</c:v>
                  </c:pt>
                  <c:pt idx="1">
                    <c:v>c.</c:v>
                  </c:pt>
                  <c:pt idx="2">
                    <c:v>b.</c:v>
                  </c:pt>
                  <c:pt idx="3">
                    <c:v>a.</c:v>
                  </c:pt>
                </c:lvl>
              </c:multiLvlStrCache>
            </c:multiLvlStrRef>
          </c:cat>
          <c:val>
            <c:numRef>
              <c:f>[Macro_2016P_charts.xlsm]DQ06_1!$F$2:$F$5</c:f>
              <c:numCache>
                <c:formatCode>General</c:formatCode>
                <c:ptCount val="4"/>
                <c:pt idx="0">
                  <c:v>89.6</c:v>
                </c:pt>
                <c:pt idx="1">
                  <c:v>63.5</c:v>
                </c:pt>
                <c:pt idx="2">
                  <c:v>72.5</c:v>
                </c:pt>
                <c:pt idx="3">
                  <c:v>63.1</c:v>
                </c:pt>
              </c:numCache>
            </c:numRef>
          </c:val>
        </c:ser>
        <c:ser>
          <c:idx val="3"/>
          <c:order val="3"/>
          <c:tx>
            <c:strRef>
              <c:f>[Macro_2016P_charts.xlsm]DQ06_1!$G$1</c:f>
              <c:strCache>
                <c:ptCount val="1"/>
                <c:pt idx="0">
                  <c:v>High Schools</c:v>
                </c:pt>
              </c:strCache>
            </c:strRef>
          </c:tx>
          <c:spPr>
            <a:solidFill>
              <a:srgbClr val="00E315"/>
            </a:solidFill>
            <a:ln w="12700">
              <a:solidFill>
                <a:srgbClr val="000000"/>
              </a:solidFill>
              <a:prstDash val="solid"/>
            </a:ln>
          </c:spPr>
          <c:invertIfNegative val="0"/>
          <c:dLbls>
            <c:numFmt formatCode="0.0" sourceLinked="0"/>
            <c:spPr>
              <a:noFill/>
              <a:ln>
                <a:noFill/>
              </a:ln>
              <a:effectLst/>
            </c:spPr>
            <c:txPr>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[Macro_2016P_charts.xlsm]DQ06_1!$B$2:$C$5</c:f>
              <c:multiLvlStrCache>
                <c:ptCount val="4"/>
                <c:lvl>
                  <c:pt idx="0">
                    <c:v>Communicated the importance of health and safety policies and activities to district administrators, school administrators, parent-teacher groups, or community members</c:v>
                  </c:pt>
                  <c:pt idx="1">
                    <c:v>Sought funding or leveraged resources to support health and safety priorities for students and staff</c:v>
                  </c:pt>
                  <c:pt idx="2">
                    <c:v>Recommended new or revised health and safety policies and activities to school administrators or the school improvement team</c:v>
                  </c:pt>
                  <c:pt idx="3">
                    <c:v>Identified student health needs based on a review of relevant data</c:v>
                  </c:pt>
                </c:lvl>
                <c:lvl>
                  <c:pt idx="0">
                    <c:v>d.</c:v>
                  </c:pt>
                  <c:pt idx="1">
                    <c:v>c.</c:v>
                  </c:pt>
                  <c:pt idx="2">
                    <c:v>b.</c:v>
                  </c:pt>
                  <c:pt idx="3">
                    <c:v>a.</c:v>
                  </c:pt>
                </c:lvl>
              </c:multiLvlStrCache>
            </c:multiLvlStrRef>
          </c:cat>
          <c:val>
            <c:numRef>
              <c:f>[Macro_2016P_charts.xlsm]DQ06_1!$G$2:$G$5</c:f>
              <c:numCache>
                <c:formatCode>General</c:formatCode>
                <c:ptCount val="4"/>
                <c:pt idx="0">
                  <c:v>90.2</c:v>
                </c:pt>
                <c:pt idx="1">
                  <c:v>76.099999999999994</c:v>
                </c:pt>
                <c:pt idx="2">
                  <c:v>72</c:v>
                </c:pt>
                <c:pt idx="3">
                  <c:v>74</c:v>
                </c:pt>
              </c:numCache>
            </c:numRef>
          </c:val>
        </c:ser>
        <c:dLbls>
          <c:showLegendKey val="0"/>
          <c:showVal val="1"/>
          <c:showCatName val="0"/>
          <c:showSerName val="0"/>
          <c:showPercent val="0"/>
          <c:showBubbleSize val="0"/>
        </c:dLbls>
        <c:gapWidth val="300"/>
        <c:overlap val="-4"/>
        <c:axId val="391985832"/>
        <c:axId val="391985440"/>
      </c:barChart>
      <c:catAx>
        <c:axId val="391985832"/>
        <c:scaling>
          <c:orientation val="minMax"/>
        </c:scaling>
        <c:delete val="0"/>
        <c:axPos val="l"/>
        <c:numFmt formatCode="General" sourceLinked="0"/>
        <c:majorTickMark val="none"/>
        <c:minorTickMark val="none"/>
        <c:tickLblPos val="none"/>
        <c:spPr>
          <a:ln w="12700">
            <a:solidFill>
              <a:srgbClr val="000000"/>
            </a:solidFill>
            <a:prstDash val="solid"/>
          </a:ln>
        </c:spPr>
        <c:crossAx val="391985440"/>
        <c:crosses val="autoZero"/>
        <c:auto val="1"/>
        <c:lblAlgn val="ctr"/>
        <c:lblOffset val="100"/>
        <c:tickLblSkip val="1"/>
        <c:noMultiLvlLbl val="1"/>
      </c:catAx>
      <c:valAx>
        <c:axId val="391985440"/>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391985832"/>
        <c:crosses val="autoZero"/>
        <c:crossBetween val="between"/>
      </c:valAx>
    </c:plotArea>
    <c:legend>
      <c:legendPos val="b"/>
      <c:layout>
        <c:manualLayout>
          <c:xMode val="edge"/>
          <c:yMode val="edge"/>
          <c:x val="2.7801070151098183E-2"/>
          <c:y val="0.86431233842627675"/>
          <c:w val="0.92914102873407078"/>
          <c:h val="4.6338423738471711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drawings/drawing1.xml><?xml version="1.0" encoding="utf-8"?>
<c:userShapes xmlns:c="http://schemas.openxmlformats.org/drawingml/2006/chart">
  <cdr:relSizeAnchor xmlns:cdr="http://schemas.openxmlformats.org/drawingml/2006/chartDrawing">
    <cdr:from>
      <cdr:x>0.05278</cdr:x>
      <cdr:y>0.22685</cdr:y>
    </cdr:from>
    <cdr:to>
      <cdr:x>0.08056</cdr:x>
      <cdr:y>0.36574</cdr:y>
    </cdr:to>
    <cdr:sp macro="" textlink="">
      <cdr:nvSpPr>
        <cdr:cNvPr id="2" name="y1"/>
        <cdr:cNvSpPr txBox="1"/>
      </cdr:nvSpPr>
      <cdr:spPr>
        <a:xfrm xmlns:a="http://schemas.openxmlformats.org/drawingml/2006/main">
          <a:off x="241300" y="6223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a.</a:t>
          </a:r>
        </a:p>
      </cdr:txBody>
    </cdr:sp>
  </cdr:relSizeAnchor>
  <cdr:relSizeAnchor xmlns:cdr="http://schemas.openxmlformats.org/drawingml/2006/chartDrawing">
    <cdr:from>
      <cdr:x>0.08056</cdr:x>
      <cdr:y>0.22685</cdr:y>
    </cdr:from>
    <cdr:to>
      <cdr:x>0.30278</cdr:x>
      <cdr:y>0.36574</cdr:y>
    </cdr:to>
    <cdr:sp macro="" textlink="">
      <cdr:nvSpPr>
        <cdr:cNvPr id="3" name="yt1"/>
        <cdr:cNvSpPr txBox="1"/>
      </cdr:nvSpPr>
      <cdr:spPr>
        <a:xfrm xmlns:a="http://schemas.openxmlformats.org/drawingml/2006/main">
          <a:off x="368300" y="6223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Physical activity</a:t>
          </a:r>
        </a:p>
      </cdr:txBody>
    </cdr:sp>
  </cdr:relSizeAnchor>
  <cdr:relSizeAnchor xmlns:cdr="http://schemas.openxmlformats.org/drawingml/2006/chartDrawing">
    <cdr:from>
      <cdr:x>0.05278</cdr:x>
      <cdr:y>0.45833</cdr:y>
    </cdr:from>
    <cdr:to>
      <cdr:x>0.08056</cdr:x>
      <cdr:y>0.59722</cdr:y>
    </cdr:to>
    <cdr:sp macro="" textlink="">
      <cdr:nvSpPr>
        <cdr:cNvPr id="4" name="y2"/>
        <cdr:cNvSpPr txBox="1"/>
      </cdr:nvSpPr>
      <cdr:spPr>
        <a:xfrm xmlns:a="http://schemas.openxmlformats.org/drawingml/2006/main">
          <a:off x="241300" y="12573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b.</a:t>
          </a:r>
        </a:p>
      </cdr:txBody>
    </cdr:sp>
  </cdr:relSizeAnchor>
  <cdr:relSizeAnchor xmlns:cdr="http://schemas.openxmlformats.org/drawingml/2006/chartDrawing">
    <cdr:from>
      <cdr:x>0.08056</cdr:x>
      <cdr:y>0.45833</cdr:y>
    </cdr:from>
    <cdr:to>
      <cdr:x>0.30278</cdr:x>
      <cdr:y>0.59722</cdr:y>
    </cdr:to>
    <cdr:sp macro="" textlink="">
      <cdr:nvSpPr>
        <cdr:cNvPr id="5" name="yt2"/>
        <cdr:cNvSpPr txBox="1"/>
      </cdr:nvSpPr>
      <cdr:spPr>
        <a:xfrm xmlns:a="http://schemas.openxmlformats.org/drawingml/2006/main">
          <a:off x="368300" y="12573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Nutrition</a:t>
          </a:r>
        </a:p>
      </cdr:txBody>
    </cdr:sp>
  </cdr:relSizeAnchor>
  <cdr:relSizeAnchor xmlns:cdr="http://schemas.openxmlformats.org/drawingml/2006/chartDrawing">
    <cdr:from>
      <cdr:x>0.05278</cdr:x>
      <cdr:y>0.67593</cdr:y>
    </cdr:from>
    <cdr:to>
      <cdr:x>0.08056</cdr:x>
      <cdr:y>0.81481</cdr:y>
    </cdr:to>
    <cdr:sp macro="" textlink="">
      <cdr:nvSpPr>
        <cdr:cNvPr id="6" name="y3"/>
        <cdr:cNvSpPr txBox="1"/>
      </cdr:nvSpPr>
      <cdr:spPr>
        <a:xfrm xmlns:a="http://schemas.openxmlformats.org/drawingml/2006/main">
          <a:off x="241300" y="18542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c.</a:t>
          </a:r>
        </a:p>
      </cdr:txBody>
    </cdr:sp>
  </cdr:relSizeAnchor>
  <cdr:relSizeAnchor xmlns:cdr="http://schemas.openxmlformats.org/drawingml/2006/chartDrawing">
    <cdr:from>
      <cdr:x>0.08056</cdr:x>
      <cdr:y>0.67593</cdr:y>
    </cdr:from>
    <cdr:to>
      <cdr:x>0.30278</cdr:x>
      <cdr:y>0.81481</cdr:y>
    </cdr:to>
    <cdr:sp macro="" textlink="">
      <cdr:nvSpPr>
        <cdr:cNvPr id="7" name="yt3"/>
        <cdr:cNvSpPr txBox="1"/>
      </cdr:nvSpPr>
      <cdr:spPr>
        <a:xfrm xmlns:a="http://schemas.openxmlformats.org/drawingml/2006/main">
          <a:off x="368300" y="18542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Tobacco-use prevention</a:t>
          </a:r>
        </a:p>
      </cdr:txBody>
    </cdr:sp>
  </cdr:relSizeAnchor>
  <cdr:relSizeAnchor xmlns:cdr="http://schemas.openxmlformats.org/drawingml/2006/chartDrawing">
    <cdr:from>
      <cdr:x>0.02052</cdr:x>
      <cdr:y>0.02828</cdr:y>
    </cdr:from>
    <cdr:to>
      <cdr:x>0.04983</cdr:x>
      <cdr:y>0.10906</cdr:y>
    </cdr:to>
    <cdr:sp macro="" textlink="">
      <cdr:nvSpPr>
        <cdr:cNvPr id="8" name="PageQ"/>
        <cdr:cNvSpPr txBox="1"/>
      </cdr:nvSpPr>
      <cdr:spPr>
        <a:xfrm xmlns:a="http://schemas.openxmlformats.org/drawingml/2006/main">
          <a:off x="177800" y="177800"/>
          <a:ext cx="254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1.</a:t>
          </a:r>
        </a:p>
      </cdr:txBody>
    </cdr:sp>
  </cdr:relSizeAnchor>
  <cdr:relSizeAnchor xmlns:cdr="http://schemas.openxmlformats.org/drawingml/2006/chartDrawing">
    <cdr:from>
      <cdr:x>0.04983</cdr:x>
      <cdr:y>0.02828</cdr:y>
    </cdr:from>
    <cdr:to>
      <cdr:x>0.97318</cdr:x>
      <cdr:y>0.10906</cdr:y>
    </cdr:to>
    <cdr:sp macro="" textlink="">
      <cdr:nvSpPr>
        <cdr:cNvPr id="9" name="PageTitle"/>
        <cdr:cNvSpPr txBox="1"/>
      </cdr:nvSpPr>
      <cdr:spPr>
        <a:xfrm xmlns:a="http://schemas.openxmlformats.org/drawingml/2006/main">
          <a:off x="431800" y="177800"/>
          <a:ext cx="8001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Percentage of schools that ever used the School Health Index or other self-assessment tool to assess school policies, activities, and programs in the following areas.</a:t>
          </a:r>
        </a:p>
      </cdr:txBody>
    </cdr:sp>
  </cdr:relSizeAnchor>
  <cdr:relSizeAnchor xmlns:cdr="http://schemas.openxmlformats.org/drawingml/2006/chartDrawing">
    <cdr:from>
      <cdr:x>0.02052</cdr:x>
      <cdr:y>0.91693</cdr:y>
    </cdr:from>
    <cdr:to>
      <cdr:x>0.97318</cdr:x>
      <cdr:y>0.99771</cdr:y>
    </cdr:to>
    <cdr:sp macro="" textlink="">
      <cdr:nvSpPr>
        <cdr:cNvPr id="10"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endParaRPr lang="en-US" sz="1000">
            <a:latin typeface="Times New Roman"/>
          </a:endParaRPr>
        </a:p>
      </cdr:txBody>
    </cdr:sp>
  </cdr:relSizeAnchor>
  <cdr:relSizeAnchor xmlns:cdr="http://schemas.openxmlformats.org/drawingml/2006/chartDrawing">
    <cdr:from>
      <cdr:x>0.89008</cdr:x>
      <cdr:y>0.95961</cdr:y>
    </cdr:from>
    <cdr:to>
      <cdr:x>1</cdr:x>
      <cdr:y>1</cdr:y>
    </cdr:to>
    <cdr:sp macro="" textlink="">
      <cdr:nvSpPr>
        <cdr:cNvPr id="11"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1000">
              <a:latin typeface="Times New Roman"/>
            </a:rPr>
            <a:t>Page 1 of 79</a:t>
          </a:r>
        </a:p>
      </cdr:txBody>
    </cdr:sp>
  </cdr:relSizeAnchor>
</c:userShapes>
</file>

<file path=ppt/drawings/drawing10.xml><?xml version="1.0" encoding="utf-8"?>
<c:userShapes xmlns:c="http://schemas.openxmlformats.org/drawingml/2006/chart">
  <cdr:relSizeAnchor xmlns:cdr="http://schemas.openxmlformats.org/drawingml/2006/chartDrawing">
    <cdr:from>
      <cdr:x>0.05278</cdr:x>
      <cdr:y>0.22685</cdr:y>
    </cdr:from>
    <cdr:to>
      <cdr:x>0.08056</cdr:x>
      <cdr:y>0.36574</cdr:y>
    </cdr:to>
    <cdr:sp macro="" textlink="">
      <cdr:nvSpPr>
        <cdr:cNvPr id="2" name="y1"/>
        <cdr:cNvSpPr txBox="1"/>
      </cdr:nvSpPr>
      <cdr:spPr>
        <a:xfrm xmlns:a="http://schemas.openxmlformats.org/drawingml/2006/main">
          <a:off x="241300" y="6223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e.</a:t>
          </a:r>
        </a:p>
      </cdr:txBody>
    </cdr:sp>
  </cdr:relSizeAnchor>
  <cdr:relSizeAnchor xmlns:cdr="http://schemas.openxmlformats.org/drawingml/2006/chartDrawing">
    <cdr:from>
      <cdr:x>0.08056</cdr:x>
      <cdr:y>0.22685</cdr:y>
    </cdr:from>
    <cdr:to>
      <cdr:x>0.30278</cdr:x>
      <cdr:y>0.36574</cdr:y>
    </cdr:to>
    <cdr:sp macro="" textlink="">
      <cdr:nvSpPr>
        <cdr:cNvPr id="3" name="yt1"/>
        <cdr:cNvSpPr txBox="1"/>
      </cdr:nvSpPr>
      <cdr:spPr>
        <a:xfrm xmlns:a="http://schemas.openxmlformats.org/drawingml/2006/main">
          <a:off x="368300" y="6223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Reviewed health-related curricula or instructional materials</a:t>
          </a:r>
        </a:p>
      </cdr:txBody>
    </cdr:sp>
  </cdr:relSizeAnchor>
  <cdr:relSizeAnchor xmlns:cdr="http://schemas.openxmlformats.org/drawingml/2006/chartDrawing">
    <cdr:from>
      <cdr:x>0.05278</cdr:x>
      <cdr:y>0.45833</cdr:y>
    </cdr:from>
    <cdr:to>
      <cdr:x>0.08056</cdr:x>
      <cdr:y>0.59722</cdr:y>
    </cdr:to>
    <cdr:sp macro="" textlink="">
      <cdr:nvSpPr>
        <cdr:cNvPr id="4" name="y2"/>
        <cdr:cNvSpPr txBox="1"/>
      </cdr:nvSpPr>
      <cdr:spPr>
        <a:xfrm xmlns:a="http://schemas.openxmlformats.org/drawingml/2006/main">
          <a:off x="241300" y="12573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f.</a:t>
          </a:r>
        </a:p>
      </cdr:txBody>
    </cdr:sp>
  </cdr:relSizeAnchor>
  <cdr:relSizeAnchor xmlns:cdr="http://schemas.openxmlformats.org/drawingml/2006/chartDrawing">
    <cdr:from>
      <cdr:x>0.08056</cdr:x>
      <cdr:y>0.45833</cdr:y>
    </cdr:from>
    <cdr:to>
      <cdr:x>0.30278</cdr:x>
      <cdr:y>0.59722</cdr:y>
    </cdr:to>
    <cdr:sp macro="" textlink="">
      <cdr:nvSpPr>
        <cdr:cNvPr id="5" name="yt2"/>
        <cdr:cNvSpPr txBox="1"/>
      </cdr:nvSpPr>
      <cdr:spPr>
        <a:xfrm xmlns:a="http://schemas.openxmlformats.org/drawingml/2006/main">
          <a:off x="368300" y="12573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Assessed the availability of physical activity opportunities for students</a:t>
          </a:r>
        </a:p>
      </cdr:txBody>
    </cdr:sp>
  </cdr:relSizeAnchor>
  <cdr:relSizeAnchor xmlns:cdr="http://schemas.openxmlformats.org/drawingml/2006/chartDrawing">
    <cdr:from>
      <cdr:x>0.0535</cdr:x>
      <cdr:y>0.61126</cdr:y>
    </cdr:from>
    <cdr:to>
      <cdr:x>0.08056</cdr:x>
      <cdr:y>0.81481</cdr:y>
    </cdr:to>
    <cdr:sp macro="" textlink="">
      <cdr:nvSpPr>
        <cdr:cNvPr id="6" name="y3"/>
        <cdr:cNvSpPr txBox="1"/>
      </cdr:nvSpPr>
      <cdr:spPr>
        <a:xfrm xmlns:a="http://schemas.openxmlformats.org/drawingml/2006/main">
          <a:off x="463606" y="3843718"/>
          <a:ext cx="234464" cy="127996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g.</a:t>
          </a:r>
        </a:p>
      </cdr:txBody>
    </cdr:sp>
  </cdr:relSizeAnchor>
  <cdr:relSizeAnchor xmlns:cdr="http://schemas.openxmlformats.org/drawingml/2006/chartDrawing">
    <cdr:from>
      <cdr:x>0.08171</cdr:x>
      <cdr:y>0.61126</cdr:y>
    </cdr:from>
    <cdr:to>
      <cdr:x>0.30278</cdr:x>
      <cdr:y>0.81481</cdr:y>
    </cdr:to>
    <cdr:sp macro="" textlink="">
      <cdr:nvSpPr>
        <cdr:cNvPr id="7" name="yt3"/>
        <cdr:cNvSpPr txBox="1"/>
      </cdr:nvSpPr>
      <cdr:spPr>
        <a:xfrm xmlns:a="http://schemas.openxmlformats.org/drawingml/2006/main">
          <a:off x="708053" y="3843717"/>
          <a:ext cx="1915602" cy="1279961"/>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Developed a written plan for implementing a Comprehensive School Physical Activity Program (a multi-component approach that provides opportunities for students to be physically active before, during, and after school)</a:t>
          </a:r>
        </a:p>
      </cdr:txBody>
    </cdr:sp>
  </cdr:relSizeAnchor>
  <cdr:relSizeAnchor xmlns:cdr="http://schemas.openxmlformats.org/drawingml/2006/chartDrawing">
    <cdr:from>
      <cdr:x>0.02052</cdr:x>
      <cdr:y>0.02828</cdr:y>
    </cdr:from>
    <cdr:to>
      <cdr:x>0.04983</cdr:x>
      <cdr:y>0.10906</cdr:y>
    </cdr:to>
    <cdr:sp macro="" textlink="">
      <cdr:nvSpPr>
        <cdr:cNvPr id="8" name="PageQ"/>
        <cdr:cNvSpPr txBox="1"/>
      </cdr:nvSpPr>
      <cdr:spPr>
        <a:xfrm xmlns:a="http://schemas.openxmlformats.org/drawingml/2006/main">
          <a:off x="177800" y="177800"/>
          <a:ext cx="254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6.</a:t>
          </a:r>
        </a:p>
      </cdr:txBody>
    </cdr:sp>
  </cdr:relSizeAnchor>
  <cdr:relSizeAnchor xmlns:cdr="http://schemas.openxmlformats.org/drawingml/2006/chartDrawing">
    <cdr:from>
      <cdr:x>0.04983</cdr:x>
      <cdr:y>0.02828</cdr:y>
    </cdr:from>
    <cdr:to>
      <cdr:x>0.97318</cdr:x>
      <cdr:y>0.10906</cdr:y>
    </cdr:to>
    <cdr:sp macro="" textlink="">
      <cdr:nvSpPr>
        <cdr:cNvPr id="9" name="PageTitle"/>
        <cdr:cNvSpPr txBox="1"/>
      </cdr:nvSpPr>
      <cdr:spPr>
        <a:xfrm xmlns:a="http://schemas.openxmlformats.org/drawingml/2006/main">
          <a:off x="431800" y="177800"/>
          <a:ext cx="8001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effectLst/>
              <a:latin typeface="Times New Roman" panose="02020603050405020304" pitchFamily="18" charset="0"/>
              <a:ea typeface="+mn-ea"/>
              <a:cs typeface="Times New Roman" panose="02020603050405020304" pitchFamily="18" charset="0"/>
            </a:rPr>
            <a:t>Percentage of schools that have a school health council, committee, or team that did the following activities during the past year.*</a:t>
          </a:r>
          <a:endParaRPr lang="en-US" sz="1000">
            <a:effectLst/>
            <a:latin typeface="Times New Roman" panose="02020603050405020304" pitchFamily="18" charset="0"/>
            <a:cs typeface="Times New Roman" panose="02020603050405020304" pitchFamily="18" charset="0"/>
          </a:endParaRPr>
        </a:p>
      </cdr:txBody>
    </cdr:sp>
  </cdr:relSizeAnchor>
  <cdr:relSizeAnchor xmlns:cdr="http://schemas.openxmlformats.org/drawingml/2006/chartDrawing">
    <cdr:from>
      <cdr:x>0.02052</cdr:x>
      <cdr:y>0.91693</cdr:y>
    </cdr:from>
    <cdr:to>
      <cdr:x>0.97318</cdr:x>
      <cdr:y>0.99771</cdr:y>
    </cdr:to>
    <cdr:sp macro="" textlink="">
      <cdr:nvSpPr>
        <cdr:cNvPr id="10"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*Among schools that have one or more than one group that offers guidance on the development of policies or coordinates activities on health topics.</a:t>
          </a:r>
        </a:p>
      </cdr:txBody>
    </cdr:sp>
  </cdr:relSizeAnchor>
  <cdr:relSizeAnchor xmlns:cdr="http://schemas.openxmlformats.org/drawingml/2006/chartDrawing">
    <cdr:from>
      <cdr:x>0.89008</cdr:x>
      <cdr:y>0.95961</cdr:y>
    </cdr:from>
    <cdr:to>
      <cdr:x>1</cdr:x>
      <cdr:y>1</cdr:y>
    </cdr:to>
    <cdr:sp macro="" textlink="">
      <cdr:nvSpPr>
        <cdr:cNvPr id="11"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1000">
              <a:latin typeface="Times New Roman"/>
            </a:rPr>
            <a:t>Page 10 of 79</a:t>
          </a:r>
        </a:p>
      </cdr:txBody>
    </cdr:sp>
  </cdr:relSizeAnchor>
</c:userShapes>
</file>

<file path=ppt/drawings/drawing11.xml><?xml version="1.0" encoding="utf-8"?>
<c:userShapes xmlns:c="http://schemas.openxmlformats.org/drawingml/2006/chart">
  <cdr:relSizeAnchor xmlns:cdr="http://schemas.openxmlformats.org/drawingml/2006/chartDrawing">
    <cdr:from>
      <cdr:x>0.02052</cdr:x>
      <cdr:y>0.02828</cdr:y>
    </cdr:from>
    <cdr:to>
      <cdr:x>0.04983</cdr:x>
      <cdr:y>0.10906</cdr:y>
    </cdr:to>
    <cdr:sp macro="" textlink="">
      <cdr:nvSpPr>
        <cdr:cNvPr id="2" name="PageQ"/>
        <cdr:cNvSpPr txBox="1"/>
      </cdr:nvSpPr>
      <cdr:spPr>
        <a:xfrm xmlns:a="http://schemas.openxmlformats.org/drawingml/2006/main">
          <a:off x="177800" y="177800"/>
          <a:ext cx="254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7.</a:t>
          </a:r>
        </a:p>
      </cdr:txBody>
    </cdr:sp>
  </cdr:relSizeAnchor>
  <cdr:relSizeAnchor xmlns:cdr="http://schemas.openxmlformats.org/drawingml/2006/chartDrawing">
    <cdr:from>
      <cdr:x>0.04983</cdr:x>
      <cdr:y>0.02828</cdr:y>
    </cdr:from>
    <cdr:to>
      <cdr:x>0.97318</cdr:x>
      <cdr:y>0.10906</cdr:y>
    </cdr:to>
    <cdr:sp macro="" textlink="">
      <cdr:nvSpPr>
        <cdr:cNvPr id="3" name="PageTitle"/>
        <cdr:cNvSpPr txBox="1"/>
      </cdr:nvSpPr>
      <cdr:spPr>
        <a:xfrm xmlns:a="http://schemas.openxmlformats.org/drawingml/2006/main">
          <a:off x="431800" y="177800"/>
          <a:ext cx="8001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Percentage of schools that have any clubs that give students opportunities to learn about people different from them, such as students with disabilities, homeless youth, or people from different cultures.</a:t>
          </a:r>
        </a:p>
      </cdr:txBody>
    </cdr:sp>
  </cdr:relSizeAnchor>
  <cdr:relSizeAnchor xmlns:cdr="http://schemas.openxmlformats.org/drawingml/2006/chartDrawing">
    <cdr:from>
      <cdr:x>0.02052</cdr:x>
      <cdr:y>0.91693</cdr:y>
    </cdr:from>
    <cdr:to>
      <cdr:x>0.97318</cdr:x>
      <cdr:y>0.99771</cdr:y>
    </cdr:to>
    <cdr:sp macro="" textlink="">
      <cdr:nvSpPr>
        <cdr:cNvPr id="4"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endParaRPr lang="en-US" sz="1000">
            <a:latin typeface="Times New Roman"/>
          </a:endParaRPr>
        </a:p>
      </cdr:txBody>
    </cdr:sp>
  </cdr:relSizeAnchor>
  <cdr:relSizeAnchor xmlns:cdr="http://schemas.openxmlformats.org/drawingml/2006/chartDrawing">
    <cdr:from>
      <cdr:x>0.89008</cdr:x>
      <cdr:y>0.95961</cdr:y>
    </cdr:from>
    <cdr:to>
      <cdr:x>1</cdr:x>
      <cdr:y>1</cdr:y>
    </cdr:to>
    <cdr:sp macro="" textlink="">
      <cdr:nvSpPr>
        <cdr:cNvPr id="5"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1000">
              <a:latin typeface="Times New Roman"/>
            </a:rPr>
            <a:t>Page 11 of 79</a:t>
          </a:r>
        </a:p>
      </cdr:txBody>
    </cdr:sp>
  </cdr:relSizeAnchor>
</c:userShapes>
</file>

<file path=ppt/drawings/drawing12.xml><?xml version="1.0" encoding="utf-8"?>
<c:userShapes xmlns:c="http://schemas.openxmlformats.org/drawingml/2006/chart">
  <cdr:relSizeAnchor xmlns:cdr="http://schemas.openxmlformats.org/drawingml/2006/chartDrawing">
    <cdr:from>
      <cdr:x>0.05278</cdr:x>
      <cdr:y>0.27315</cdr:y>
    </cdr:from>
    <cdr:to>
      <cdr:x>0.08056</cdr:x>
      <cdr:y>0.45833</cdr:y>
    </cdr:to>
    <cdr:sp macro="" textlink="">
      <cdr:nvSpPr>
        <cdr:cNvPr id="2" name="y1"/>
        <cdr:cNvSpPr txBox="1"/>
      </cdr:nvSpPr>
      <cdr:spPr>
        <a:xfrm xmlns:a="http://schemas.openxmlformats.org/drawingml/2006/main">
          <a:off x="241300" y="749300"/>
          <a:ext cx="127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a.</a:t>
          </a:r>
        </a:p>
      </cdr:txBody>
    </cdr:sp>
  </cdr:relSizeAnchor>
  <cdr:relSizeAnchor xmlns:cdr="http://schemas.openxmlformats.org/drawingml/2006/chartDrawing">
    <cdr:from>
      <cdr:x>0.08056</cdr:x>
      <cdr:y>0.27315</cdr:y>
    </cdr:from>
    <cdr:to>
      <cdr:x>0.30278</cdr:x>
      <cdr:y>0.45833</cdr:y>
    </cdr:to>
    <cdr:sp macro="" textlink="">
      <cdr:nvSpPr>
        <cdr:cNvPr id="3" name="yt1"/>
        <cdr:cNvSpPr txBox="1"/>
      </cdr:nvSpPr>
      <cdr:spPr>
        <a:xfrm xmlns:a="http://schemas.openxmlformats.org/drawingml/2006/main">
          <a:off x="368300" y="749300"/>
          <a:ext cx="1016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Lessons in class</a:t>
          </a:r>
        </a:p>
      </cdr:txBody>
    </cdr:sp>
  </cdr:relSizeAnchor>
  <cdr:relSizeAnchor xmlns:cdr="http://schemas.openxmlformats.org/drawingml/2006/chartDrawing">
    <cdr:from>
      <cdr:x>0.05278</cdr:x>
      <cdr:y>0.62037</cdr:y>
    </cdr:from>
    <cdr:to>
      <cdr:x>0.08056</cdr:x>
      <cdr:y>0.80556</cdr:y>
    </cdr:to>
    <cdr:sp macro="" textlink="">
      <cdr:nvSpPr>
        <cdr:cNvPr id="4" name="y2"/>
        <cdr:cNvSpPr txBox="1"/>
      </cdr:nvSpPr>
      <cdr:spPr>
        <a:xfrm xmlns:a="http://schemas.openxmlformats.org/drawingml/2006/main">
          <a:off x="241300" y="1701800"/>
          <a:ext cx="127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b.</a:t>
          </a:r>
        </a:p>
      </cdr:txBody>
    </cdr:sp>
  </cdr:relSizeAnchor>
  <cdr:relSizeAnchor xmlns:cdr="http://schemas.openxmlformats.org/drawingml/2006/chartDrawing">
    <cdr:from>
      <cdr:x>0.08056</cdr:x>
      <cdr:y>0.62037</cdr:y>
    </cdr:from>
    <cdr:to>
      <cdr:x>0.30278</cdr:x>
      <cdr:y>0.80556</cdr:y>
    </cdr:to>
    <cdr:sp macro="" textlink="">
      <cdr:nvSpPr>
        <cdr:cNvPr id="5" name="yt2"/>
        <cdr:cNvSpPr txBox="1"/>
      </cdr:nvSpPr>
      <cdr:spPr>
        <a:xfrm xmlns:a="http://schemas.openxmlformats.org/drawingml/2006/main">
          <a:off x="368300" y="1701800"/>
          <a:ext cx="1016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Special events sponsored by the school or community organizations (e.g., multicultural week, family night)</a:t>
          </a:r>
        </a:p>
      </cdr:txBody>
    </cdr:sp>
  </cdr:relSizeAnchor>
  <cdr:relSizeAnchor xmlns:cdr="http://schemas.openxmlformats.org/drawingml/2006/chartDrawing">
    <cdr:from>
      <cdr:x>0.02052</cdr:x>
      <cdr:y>0.02828</cdr:y>
    </cdr:from>
    <cdr:to>
      <cdr:x>0.04983</cdr:x>
      <cdr:y>0.10906</cdr:y>
    </cdr:to>
    <cdr:sp macro="" textlink="">
      <cdr:nvSpPr>
        <cdr:cNvPr id="6" name="PageQ"/>
        <cdr:cNvSpPr txBox="1"/>
      </cdr:nvSpPr>
      <cdr:spPr>
        <a:xfrm xmlns:a="http://schemas.openxmlformats.org/drawingml/2006/main">
          <a:off x="177800" y="177800"/>
          <a:ext cx="254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8.</a:t>
          </a:r>
        </a:p>
      </cdr:txBody>
    </cdr:sp>
  </cdr:relSizeAnchor>
  <cdr:relSizeAnchor xmlns:cdr="http://schemas.openxmlformats.org/drawingml/2006/chartDrawing">
    <cdr:from>
      <cdr:x>0.04983</cdr:x>
      <cdr:y>0.02828</cdr:y>
    </cdr:from>
    <cdr:to>
      <cdr:x>0.97318</cdr:x>
      <cdr:y>0.10906</cdr:y>
    </cdr:to>
    <cdr:sp macro="" textlink="">
      <cdr:nvSpPr>
        <cdr:cNvPr id="7" name="PageTitle"/>
        <cdr:cNvSpPr txBox="1"/>
      </cdr:nvSpPr>
      <cdr:spPr>
        <a:xfrm xmlns:a="http://schemas.openxmlformats.org/drawingml/2006/main">
          <a:off x="431800" y="177800"/>
          <a:ext cx="8001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Percentage of schools that offer each of the following activities for students to learn about people different from them, such as students with disabilities, homeless youth, or people from different cultures.</a:t>
          </a:r>
        </a:p>
      </cdr:txBody>
    </cdr:sp>
  </cdr:relSizeAnchor>
  <cdr:relSizeAnchor xmlns:cdr="http://schemas.openxmlformats.org/drawingml/2006/chartDrawing">
    <cdr:from>
      <cdr:x>0.02052</cdr:x>
      <cdr:y>0.91693</cdr:y>
    </cdr:from>
    <cdr:to>
      <cdr:x>0.97318</cdr:x>
      <cdr:y>0.99771</cdr:y>
    </cdr:to>
    <cdr:sp macro="" textlink="">
      <cdr:nvSpPr>
        <cdr:cNvPr id="8"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endParaRPr lang="en-US" sz="1000">
            <a:latin typeface="Times New Roman"/>
          </a:endParaRPr>
        </a:p>
      </cdr:txBody>
    </cdr:sp>
  </cdr:relSizeAnchor>
  <cdr:relSizeAnchor xmlns:cdr="http://schemas.openxmlformats.org/drawingml/2006/chartDrawing">
    <cdr:from>
      <cdr:x>0.89008</cdr:x>
      <cdr:y>0.95961</cdr:y>
    </cdr:from>
    <cdr:to>
      <cdr:x>1</cdr:x>
      <cdr:y>1</cdr:y>
    </cdr:to>
    <cdr:sp macro="" textlink="">
      <cdr:nvSpPr>
        <cdr:cNvPr id="9"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1000">
              <a:latin typeface="Times New Roman"/>
            </a:rPr>
            <a:t>Page 12 of 79</a:t>
          </a:r>
        </a:p>
      </cdr:txBody>
    </cdr:sp>
  </cdr:relSizeAnchor>
</c:userShapes>
</file>

<file path=ppt/drawings/drawing13.xml><?xml version="1.0" encoding="utf-8"?>
<c:userShapes xmlns:c="http://schemas.openxmlformats.org/drawingml/2006/chart">
  <cdr:relSizeAnchor xmlns:cdr="http://schemas.openxmlformats.org/drawingml/2006/chartDrawing">
    <cdr:from>
      <cdr:x>0.02052</cdr:x>
      <cdr:y>0.02828</cdr:y>
    </cdr:from>
    <cdr:to>
      <cdr:x>0.04983</cdr:x>
      <cdr:y>0.10906</cdr:y>
    </cdr:to>
    <cdr:sp macro="" textlink="">
      <cdr:nvSpPr>
        <cdr:cNvPr id="2" name="PageQ"/>
        <cdr:cNvSpPr txBox="1"/>
      </cdr:nvSpPr>
      <cdr:spPr>
        <a:xfrm xmlns:a="http://schemas.openxmlformats.org/drawingml/2006/main">
          <a:off x="177800" y="177800"/>
          <a:ext cx="254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9.</a:t>
          </a:r>
        </a:p>
      </cdr:txBody>
    </cdr:sp>
  </cdr:relSizeAnchor>
  <cdr:relSizeAnchor xmlns:cdr="http://schemas.openxmlformats.org/drawingml/2006/chartDrawing">
    <cdr:from>
      <cdr:x>0.04983</cdr:x>
      <cdr:y>0.02828</cdr:y>
    </cdr:from>
    <cdr:to>
      <cdr:x>0.97318</cdr:x>
      <cdr:y>0.10906</cdr:y>
    </cdr:to>
    <cdr:sp macro="" textlink="">
      <cdr:nvSpPr>
        <cdr:cNvPr id="3" name="PageTitle"/>
        <cdr:cNvSpPr txBox="1"/>
      </cdr:nvSpPr>
      <cdr:spPr>
        <a:xfrm xmlns:a="http://schemas.openxmlformats.org/drawingml/2006/main">
          <a:off x="431800" y="177800"/>
          <a:ext cx="8001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Percentage of schools that have a student-led club that aims to create a safe, welcoming, and accepting school environment for all youth, regardless of sexual orientation or gender identity.</a:t>
          </a:r>
        </a:p>
      </cdr:txBody>
    </cdr:sp>
  </cdr:relSizeAnchor>
  <cdr:relSizeAnchor xmlns:cdr="http://schemas.openxmlformats.org/drawingml/2006/chartDrawing">
    <cdr:from>
      <cdr:x>0.02052</cdr:x>
      <cdr:y>0.91693</cdr:y>
    </cdr:from>
    <cdr:to>
      <cdr:x>0.97318</cdr:x>
      <cdr:y>0.99771</cdr:y>
    </cdr:to>
    <cdr:sp macro="" textlink="">
      <cdr:nvSpPr>
        <cdr:cNvPr id="4"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endParaRPr lang="en-US" sz="1000">
            <a:latin typeface="Times New Roman"/>
          </a:endParaRPr>
        </a:p>
      </cdr:txBody>
    </cdr:sp>
  </cdr:relSizeAnchor>
  <cdr:relSizeAnchor xmlns:cdr="http://schemas.openxmlformats.org/drawingml/2006/chartDrawing">
    <cdr:from>
      <cdr:x>0.89008</cdr:x>
      <cdr:y>0.95961</cdr:y>
    </cdr:from>
    <cdr:to>
      <cdr:x>1</cdr:x>
      <cdr:y>1</cdr:y>
    </cdr:to>
    <cdr:sp macro="" textlink="">
      <cdr:nvSpPr>
        <cdr:cNvPr id="5"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1000">
              <a:latin typeface="Times New Roman"/>
            </a:rPr>
            <a:t>Page 13 of 79</a:t>
          </a:r>
        </a:p>
      </cdr:txBody>
    </cdr:sp>
  </cdr:relSizeAnchor>
</c:userShapes>
</file>

<file path=ppt/drawings/drawing14.xml><?xml version="1.0" encoding="utf-8"?>
<c:userShapes xmlns:c="http://schemas.openxmlformats.org/drawingml/2006/chart">
  <cdr:relSizeAnchor xmlns:cdr="http://schemas.openxmlformats.org/drawingml/2006/chartDrawing">
    <cdr:from>
      <cdr:x>0.05058</cdr:x>
      <cdr:y>0.09249</cdr:y>
    </cdr:from>
    <cdr:to>
      <cdr:x>0.08056</cdr:x>
      <cdr:y>0.31019</cdr:y>
    </cdr:to>
    <cdr:sp macro="" textlink="">
      <cdr:nvSpPr>
        <cdr:cNvPr id="2" name="y1"/>
        <cdr:cNvSpPr txBox="1"/>
      </cdr:nvSpPr>
      <cdr:spPr>
        <a:xfrm xmlns:a="http://schemas.openxmlformats.org/drawingml/2006/main">
          <a:off x="438319" y="581615"/>
          <a:ext cx="259751" cy="1368917"/>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a.</a:t>
          </a:r>
        </a:p>
      </cdr:txBody>
    </cdr:sp>
  </cdr:relSizeAnchor>
  <cdr:relSizeAnchor xmlns:cdr="http://schemas.openxmlformats.org/drawingml/2006/chartDrawing">
    <cdr:from>
      <cdr:x>0.08074</cdr:x>
      <cdr:y>0.09651</cdr:y>
    </cdr:from>
    <cdr:to>
      <cdr:x>0.30278</cdr:x>
      <cdr:y>0.31019</cdr:y>
    </cdr:to>
    <cdr:sp macro="" textlink="">
      <cdr:nvSpPr>
        <cdr:cNvPr id="3" name="yt1"/>
        <cdr:cNvSpPr txBox="1"/>
      </cdr:nvSpPr>
      <cdr:spPr>
        <a:xfrm xmlns:a="http://schemas.openxmlformats.org/drawingml/2006/main">
          <a:off x="699624" y="606903"/>
          <a:ext cx="1924032" cy="1343629"/>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Identify "safe spaces" (e.g., a counselor’s office, designated classroom, or student organization) where LGBTQ youth can receive support from administrators, teachers, or other school staff</a:t>
          </a:r>
        </a:p>
      </cdr:txBody>
    </cdr:sp>
  </cdr:relSizeAnchor>
  <cdr:relSizeAnchor xmlns:cdr="http://schemas.openxmlformats.org/drawingml/2006/chartDrawing">
    <cdr:from>
      <cdr:x>0.05253</cdr:x>
      <cdr:y>0.2882</cdr:y>
    </cdr:from>
    <cdr:to>
      <cdr:x>0.08056</cdr:x>
      <cdr:y>0.43519</cdr:y>
    </cdr:to>
    <cdr:sp macro="" textlink="">
      <cdr:nvSpPr>
        <cdr:cNvPr id="4" name="y2"/>
        <cdr:cNvSpPr txBox="1"/>
      </cdr:nvSpPr>
      <cdr:spPr>
        <a:xfrm xmlns:a="http://schemas.openxmlformats.org/drawingml/2006/main">
          <a:off x="455177" y="1812279"/>
          <a:ext cx="242893" cy="924277"/>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b.</a:t>
          </a:r>
        </a:p>
      </cdr:txBody>
    </cdr:sp>
  </cdr:relSizeAnchor>
  <cdr:relSizeAnchor xmlns:cdr="http://schemas.openxmlformats.org/drawingml/2006/chartDrawing">
    <cdr:from>
      <cdr:x>0.08074</cdr:x>
      <cdr:y>0.28552</cdr:y>
    </cdr:from>
    <cdr:to>
      <cdr:x>0.30253</cdr:x>
      <cdr:y>0.40885</cdr:y>
    </cdr:to>
    <cdr:sp macro="" textlink="">
      <cdr:nvSpPr>
        <cdr:cNvPr id="5" name="yt2"/>
        <cdr:cNvSpPr txBox="1"/>
      </cdr:nvSpPr>
      <cdr:spPr>
        <a:xfrm xmlns:a="http://schemas.openxmlformats.org/drawingml/2006/main">
          <a:off x="699624" y="1795420"/>
          <a:ext cx="1921865" cy="775505"/>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Prohibit harassment based on a student's perceived or actual sexual orientation or gender identity</a:t>
          </a:r>
        </a:p>
      </cdr:txBody>
    </cdr:sp>
  </cdr:relSizeAnchor>
  <cdr:relSizeAnchor xmlns:cdr="http://schemas.openxmlformats.org/drawingml/2006/chartDrawing">
    <cdr:from>
      <cdr:x>0.04961</cdr:x>
      <cdr:y>0.39142</cdr:y>
    </cdr:from>
    <cdr:to>
      <cdr:x>0.08056</cdr:x>
      <cdr:y>0.56019</cdr:y>
    </cdr:to>
    <cdr:sp macro="" textlink="">
      <cdr:nvSpPr>
        <cdr:cNvPr id="6" name="y3"/>
        <cdr:cNvSpPr txBox="1"/>
      </cdr:nvSpPr>
      <cdr:spPr>
        <a:xfrm xmlns:a="http://schemas.openxmlformats.org/drawingml/2006/main">
          <a:off x="429889" y="2461327"/>
          <a:ext cx="268181" cy="1061252"/>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c.</a:t>
          </a:r>
        </a:p>
      </cdr:txBody>
    </cdr:sp>
  </cdr:relSizeAnchor>
  <cdr:relSizeAnchor xmlns:cdr="http://schemas.openxmlformats.org/drawingml/2006/chartDrawing">
    <cdr:from>
      <cdr:x>0.07879</cdr:x>
      <cdr:y>0.38874</cdr:y>
    </cdr:from>
    <cdr:to>
      <cdr:x>0.3035</cdr:x>
      <cdr:y>0.54826</cdr:y>
    </cdr:to>
    <cdr:sp macro="" textlink="">
      <cdr:nvSpPr>
        <cdr:cNvPr id="7" name="yt3"/>
        <cdr:cNvSpPr txBox="1"/>
      </cdr:nvSpPr>
      <cdr:spPr>
        <a:xfrm xmlns:a="http://schemas.openxmlformats.org/drawingml/2006/main">
          <a:off x="682765" y="2444469"/>
          <a:ext cx="1947147" cy="1003075"/>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Encourage staff to attend professional development on safe and supportive school environments for all students, regardless of sexual orientation or gender identity</a:t>
          </a:r>
        </a:p>
      </cdr:txBody>
    </cdr:sp>
  </cdr:relSizeAnchor>
  <cdr:relSizeAnchor xmlns:cdr="http://schemas.openxmlformats.org/drawingml/2006/chartDrawing">
    <cdr:from>
      <cdr:x>0.0535</cdr:x>
      <cdr:y>0.55362</cdr:y>
    </cdr:from>
    <cdr:to>
      <cdr:x>0.08056</cdr:x>
      <cdr:y>0.69907</cdr:y>
    </cdr:to>
    <cdr:sp macro="" textlink="">
      <cdr:nvSpPr>
        <cdr:cNvPr id="8" name="y4"/>
        <cdr:cNvSpPr txBox="1"/>
      </cdr:nvSpPr>
      <cdr:spPr>
        <a:xfrm xmlns:a="http://schemas.openxmlformats.org/drawingml/2006/main">
          <a:off x="463606" y="3481261"/>
          <a:ext cx="234464" cy="914621"/>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d.</a:t>
          </a:r>
        </a:p>
      </cdr:txBody>
    </cdr:sp>
  </cdr:relSizeAnchor>
  <cdr:relSizeAnchor xmlns:cdr="http://schemas.openxmlformats.org/drawingml/2006/chartDrawing">
    <cdr:from>
      <cdr:x>0.08171</cdr:x>
      <cdr:y>0.55362</cdr:y>
    </cdr:from>
    <cdr:to>
      <cdr:x>0.30447</cdr:x>
      <cdr:y>0.7252</cdr:y>
    </cdr:to>
    <cdr:sp macro="" textlink="">
      <cdr:nvSpPr>
        <cdr:cNvPr id="9" name="yt4"/>
        <cdr:cNvSpPr txBox="1"/>
      </cdr:nvSpPr>
      <cdr:spPr>
        <a:xfrm xmlns:a="http://schemas.openxmlformats.org/drawingml/2006/main">
          <a:off x="708052" y="3481261"/>
          <a:ext cx="1930247" cy="1078931"/>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Facilitate access to providers not on school property who have experience in providing health services, including HIV/STD testing and counseling, to LGBTQ youth</a:t>
          </a:r>
        </a:p>
      </cdr:txBody>
    </cdr:sp>
  </cdr:relSizeAnchor>
  <cdr:relSizeAnchor xmlns:cdr="http://schemas.openxmlformats.org/drawingml/2006/chartDrawing">
    <cdr:from>
      <cdr:x>0.04767</cdr:x>
      <cdr:y>0.74129</cdr:y>
    </cdr:from>
    <cdr:to>
      <cdr:x>0.08366</cdr:x>
      <cdr:y>0.8287</cdr:y>
    </cdr:to>
    <cdr:sp macro="" textlink="">
      <cdr:nvSpPr>
        <cdr:cNvPr id="10" name="y5"/>
        <cdr:cNvSpPr txBox="1"/>
      </cdr:nvSpPr>
      <cdr:spPr>
        <a:xfrm xmlns:a="http://schemas.openxmlformats.org/drawingml/2006/main">
          <a:off x="413071" y="4661350"/>
          <a:ext cx="311841" cy="549669"/>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e.</a:t>
          </a:r>
        </a:p>
      </cdr:txBody>
    </cdr:sp>
  </cdr:relSizeAnchor>
  <cdr:relSizeAnchor xmlns:cdr="http://schemas.openxmlformats.org/drawingml/2006/chartDrawing">
    <cdr:from>
      <cdr:x>0.07879</cdr:x>
      <cdr:y>0.74263</cdr:y>
    </cdr:from>
    <cdr:to>
      <cdr:x>0.3035</cdr:x>
      <cdr:y>0.86193</cdr:y>
    </cdr:to>
    <cdr:sp macro="" textlink="">
      <cdr:nvSpPr>
        <cdr:cNvPr id="11" name="yt5"/>
        <cdr:cNvSpPr txBox="1"/>
      </cdr:nvSpPr>
      <cdr:spPr>
        <a:xfrm xmlns:a="http://schemas.openxmlformats.org/drawingml/2006/main">
          <a:off x="682733" y="4669778"/>
          <a:ext cx="1947179" cy="750197"/>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Facilitate access to providers not on school property who have experience in providing social and psychological services to LGBTQ youth</a:t>
          </a:r>
        </a:p>
      </cdr:txBody>
    </cdr:sp>
  </cdr:relSizeAnchor>
  <cdr:relSizeAnchor xmlns:cdr="http://schemas.openxmlformats.org/drawingml/2006/chartDrawing">
    <cdr:from>
      <cdr:x>0.02052</cdr:x>
      <cdr:y>0.02828</cdr:y>
    </cdr:from>
    <cdr:to>
      <cdr:x>0.04983</cdr:x>
      <cdr:y>0.10906</cdr:y>
    </cdr:to>
    <cdr:sp macro="" textlink="">
      <cdr:nvSpPr>
        <cdr:cNvPr id="12" name="PageQ"/>
        <cdr:cNvSpPr txBox="1"/>
      </cdr:nvSpPr>
      <cdr:spPr>
        <a:xfrm xmlns:a="http://schemas.openxmlformats.org/drawingml/2006/main">
          <a:off x="177800" y="177800"/>
          <a:ext cx="254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10.</a:t>
          </a:r>
        </a:p>
      </cdr:txBody>
    </cdr:sp>
  </cdr:relSizeAnchor>
  <cdr:relSizeAnchor xmlns:cdr="http://schemas.openxmlformats.org/drawingml/2006/chartDrawing">
    <cdr:from>
      <cdr:x>0.04983</cdr:x>
      <cdr:y>0.02828</cdr:y>
    </cdr:from>
    <cdr:to>
      <cdr:x>0.97318</cdr:x>
      <cdr:y>0.10906</cdr:y>
    </cdr:to>
    <cdr:sp macro="" textlink="">
      <cdr:nvSpPr>
        <cdr:cNvPr id="13" name="PageTitle"/>
        <cdr:cNvSpPr txBox="1"/>
      </cdr:nvSpPr>
      <cdr:spPr>
        <a:xfrm xmlns:a="http://schemas.openxmlformats.org/drawingml/2006/main">
          <a:off x="431800" y="177800"/>
          <a:ext cx="8001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Percentage of schools that engage in the following practices related to lesbian, gay, bisexual, trangender, or questioning (LGBTQ) youth.</a:t>
          </a:r>
        </a:p>
      </cdr:txBody>
    </cdr:sp>
  </cdr:relSizeAnchor>
  <cdr:relSizeAnchor xmlns:cdr="http://schemas.openxmlformats.org/drawingml/2006/chartDrawing">
    <cdr:from>
      <cdr:x>0.02052</cdr:x>
      <cdr:y>0.91693</cdr:y>
    </cdr:from>
    <cdr:to>
      <cdr:x>0.97318</cdr:x>
      <cdr:y>0.99771</cdr:y>
    </cdr:to>
    <cdr:sp macro="" textlink="">
      <cdr:nvSpPr>
        <cdr:cNvPr id="14"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endParaRPr lang="en-US" sz="1000">
            <a:latin typeface="Times New Roman"/>
          </a:endParaRPr>
        </a:p>
      </cdr:txBody>
    </cdr:sp>
  </cdr:relSizeAnchor>
  <cdr:relSizeAnchor xmlns:cdr="http://schemas.openxmlformats.org/drawingml/2006/chartDrawing">
    <cdr:from>
      <cdr:x>0.89008</cdr:x>
      <cdr:y>0.95961</cdr:y>
    </cdr:from>
    <cdr:to>
      <cdr:x>1</cdr:x>
      <cdr:y>1</cdr:y>
    </cdr:to>
    <cdr:sp macro="" textlink="">
      <cdr:nvSpPr>
        <cdr:cNvPr id="15"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1000">
              <a:latin typeface="Times New Roman"/>
            </a:rPr>
            <a:t>Page 14 of 79</a:t>
          </a:r>
        </a:p>
      </cdr:txBody>
    </cdr:sp>
  </cdr:relSizeAnchor>
</c:userShapes>
</file>

<file path=ppt/drawings/drawing15.xml><?xml version="1.0" encoding="utf-8"?>
<c:userShapes xmlns:c="http://schemas.openxmlformats.org/drawingml/2006/chart">
  <cdr:relSizeAnchor xmlns:cdr="http://schemas.openxmlformats.org/drawingml/2006/chartDrawing">
    <cdr:from>
      <cdr:x>0.02052</cdr:x>
      <cdr:y>0.02828</cdr:y>
    </cdr:from>
    <cdr:to>
      <cdr:x>0.04983</cdr:x>
      <cdr:y>0.10906</cdr:y>
    </cdr:to>
    <cdr:sp macro="" textlink="">
      <cdr:nvSpPr>
        <cdr:cNvPr id="2" name="PageQ"/>
        <cdr:cNvSpPr txBox="1"/>
      </cdr:nvSpPr>
      <cdr:spPr>
        <a:xfrm xmlns:a="http://schemas.openxmlformats.org/drawingml/2006/main">
          <a:off x="177800" y="177800"/>
          <a:ext cx="254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11.</a:t>
          </a:r>
        </a:p>
      </cdr:txBody>
    </cdr:sp>
  </cdr:relSizeAnchor>
  <cdr:relSizeAnchor xmlns:cdr="http://schemas.openxmlformats.org/drawingml/2006/chartDrawing">
    <cdr:from>
      <cdr:x>0.04983</cdr:x>
      <cdr:y>0.02828</cdr:y>
    </cdr:from>
    <cdr:to>
      <cdr:x>0.97318</cdr:x>
      <cdr:y>0.10906</cdr:y>
    </cdr:to>
    <cdr:sp macro="" textlink="">
      <cdr:nvSpPr>
        <cdr:cNvPr id="3" name="PageTitle"/>
        <cdr:cNvSpPr txBox="1"/>
      </cdr:nvSpPr>
      <cdr:spPr>
        <a:xfrm xmlns:a="http://schemas.openxmlformats.org/drawingml/2006/main">
          <a:off x="431800" y="177800"/>
          <a:ext cx="8001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Percentage of schools in which staff received professional development on preventing, identifying, and responding to student bullying and sexual harassment, including electronic aggression.</a:t>
          </a:r>
        </a:p>
      </cdr:txBody>
    </cdr:sp>
  </cdr:relSizeAnchor>
  <cdr:relSizeAnchor xmlns:cdr="http://schemas.openxmlformats.org/drawingml/2006/chartDrawing">
    <cdr:from>
      <cdr:x>0.02052</cdr:x>
      <cdr:y>0.91693</cdr:y>
    </cdr:from>
    <cdr:to>
      <cdr:x>0.97318</cdr:x>
      <cdr:y>0.99771</cdr:y>
    </cdr:to>
    <cdr:sp macro="" textlink="">
      <cdr:nvSpPr>
        <cdr:cNvPr id="4"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endParaRPr lang="en-US" sz="1000">
            <a:latin typeface="Times New Roman"/>
          </a:endParaRPr>
        </a:p>
      </cdr:txBody>
    </cdr:sp>
  </cdr:relSizeAnchor>
  <cdr:relSizeAnchor xmlns:cdr="http://schemas.openxmlformats.org/drawingml/2006/chartDrawing">
    <cdr:from>
      <cdr:x>0.89008</cdr:x>
      <cdr:y>0.95961</cdr:y>
    </cdr:from>
    <cdr:to>
      <cdr:x>1</cdr:x>
      <cdr:y>1</cdr:y>
    </cdr:to>
    <cdr:sp macro="" textlink="">
      <cdr:nvSpPr>
        <cdr:cNvPr id="5"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1000">
              <a:latin typeface="Times New Roman"/>
            </a:rPr>
            <a:t>Page 15 of 79</a:t>
          </a:r>
        </a:p>
      </cdr:txBody>
    </cdr:sp>
  </cdr:relSizeAnchor>
</c:userShapes>
</file>

<file path=ppt/drawings/drawing16.xml><?xml version="1.0" encoding="utf-8"?>
<c:userShapes xmlns:c="http://schemas.openxmlformats.org/drawingml/2006/chart">
  <cdr:relSizeAnchor xmlns:cdr="http://schemas.openxmlformats.org/drawingml/2006/chartDrawing">
    <cdr:from>
      <cdr:x>0.02052</cdr:x>
      <cdr:y>0.02828</cdr:y>
    </cdr:from>
    <cdr:to>
      <cdr:x>0.04983</cdr:x>
      <cdr:y>0.10906</cdr:y>
    </cdr:to>
    <cdr:sp macro="" textlink="">
      <cdr:nvSpPr>
        <cdr:cNvPr id="2" name="PageQ"/>
        <cdr:cNvSpPr txBox="1"/>
      </cdr:nvSpPr>
      <cdr:spPr>
        <a:xfrm xmlns:a="http://schemas.openxmlformats.org/drawingml/2006/main">
          <a:off x="177800" y="177800"/>
          <a:ext cx="254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12.</a:t>
          </a:r>
        </a:p>
      </cdr:txBody>
    </cdr:sp>
  </cdr:relSizeAnchor>
  <cdr:relSizeAnchor xmlns:cdr="http://schemas.openxmlformats.org/drawingml/2006/chartDrawing">
    <cdr:from>
      <cdr:x>0.04983</cdr:x>
      <cdr:y>0.02828</cdr:y>
    </cdr:from>
    <cdr:to>
      <cdr:x>0.97318</cdr:x>
      <cdr:y>0.10906</cdr:y>
    </cdr:to>
    <cdr:sp macro="" textlink="">
      <cdr:nvSpPr>
        <cdr:cNvPr id="3" name="PageTitle"/>
        <cdr:cNvSpPr txBox="1"/>
      </cdr:nvSpPr>
      <cdr:spPr>
        <a:xfrm xmlns:a="http://schemas.openxmlformats.org/drawingml/2006/main">
          <a:off x="431800" y="177800"/>
          <a:ext cx="8001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Percentage of schools that have a designated staff member to whom students can confidentially report student bullying and sexual harassment, including electronic aggression.</a:t>
          </a:r>
        </a:p>
      </cdr:txBody>
    </cdr:sp>
  </cdr:relSizeAnchor>
  <cdr:relSizeAnchor xmlns:cdr="http://schemas.openxmlformats.org/drawingml/2006/chartDrawing">
    <cdr:from>
      <cdr:x>0.02052</cdr:x>
      <cdr:y>0.91693</cdr:y>
    </cdr:from>
    <cdr:to>
      <cdr:x>0.97318</cdr:x>
      <cdr:y>0.99771</cdr:y>
    </cdr:to>
    <cdr:sp macro="" textlink="">
      <cdr:nvSpPr>
        <cdr:cNvPr id="4"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endParaRPr lang="en-US" sz="1000">
            <a:latin typeface="Times New Roman"/>
          </a:endParaRPr>
        </a:p>
      </cdr:txBody>
    </cdr:sp>
  </cdr:relSizeAnchor>
  <cdr:relSizeAnchor xmlns:cdr="http://schemas.openxmlformats.org/drawingml/2006/chartDrawing">
    <cdr:from>
      <cdr:x>0.89008</cdr:x>
      <cdr:y>0.95961</cdr:y>
    </cdr:from>
    <cdr:to>
      <cdr:x>1</cdr:x>
      <cdr:y>1</cdr:y>
    </cdr:to>
    <cdr:sp macro="" textlink="">
      <cdr:nvSpPr>
        <cdr:cNvPr id="5"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1000">
              <a:latin typeface="Times New Roman"/>
            </a:rPr>
            <a:t>Page 16 of 79</a:t>
          </a:r>
        </a:p>
      </cdr:txBody>
    </cdr:sp>
  </cdr:relSizeAnchor>
</c:userShapes>
</file>

<file path=ppt/drawings/drawing17.xml><?xml version="1.0" encoding="utf-8"?>
<c:userShapes xmlns:c="http://schemas.openxmlformats.org/drawingml/2006/chart">
  <cdr:relSizeAnchor xmlns:cdr="http://schemas.openxmlformats.org/drawingml/2006/chartDrawing">
    <cdr:from>
      <cdr:x>0.02052</cdr:x>
      <cdr:y>0.02828</cdr:y>
    </cdr:from>
    <cdr:to>
      <cdr:x>0.04983</cdr:x>
      <cdr:y>0.10906</cdr:y>
    </cdr:to>
    <cdr:sp macro="" textlink="">
      <cdr:nvSpPr>
        <cdr:cNvPr id="2" name="PageQ"/>
        <cdr:cNvSpPr txBox="1"/>
      </cdr:nvSpPr>
      <cdr:spPr>
        <a:xfrm xmlns:a="http://schemas.openxmlformats.org/drawingml/2006/main">
          <a:off x="177800" y="177800"/>
          <a:ext cx="254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13.</a:t>
          </a:r>
        </a:p>
      </cdr:txBody>
    </cdr:sp>
  </cdr:relSizeAnchor>
  <cdr:relSizeAnchor xmlns:cdr="http://schemas.openxmlformats.org/drawingml/2006/chartDrawing">
    <cdr:from>
      <cdr:x>0.04983</cdr:x>
      <cdr:y>0.02828</cdr:y>
    </cdr:from>
    <cdr:to>
      <cdr:x>0.97318</cdr:x>
      <cdr:y>0.10906</cdr:y>
    </cdr:to>
    <cdr:sp macro="" textlink="">
      <cdr:nvSpPr>
        <cdr:cNvPr id="3" name="PageTitle"/>
        <cdr:cNvSpPr txBox="1"/>
      </cdr:nvSpPr>
      <cdr:spPr>
        <a:xfrm xmlns:a="http://schemas.openxmlformats.org/drawingml/2006/main">
          <a:off x="431800" y="177800"/>
          <a:ext cx="8001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Percentage of schools that use electronic, paper, or oral communication to publicize and disseminate policies, rules, or regulations on bullying and sexual harassment, including electronic aggression.</a:t>
          </a:r>
        </a:p>
      </cdr:txBody>
    </cdr:sp>
  </cdr:relSizeAnchor>
  <cdr:relSizeAnchor xmlns:cdr="http://schemas.openxmlformats.org/drawingml/2006/chartDrawing">
    <cdr:from>
      <cdr:x>0.02052</cdr:x>
      <cdr:y>0.91693</cdr:y>
    </cdr:from>
    <cdr:to>
      <cdr:x>0.97318</cdr:x>
      <cdr:y>0.99771</cdr:y>
    </cdr:to>
    <cdr:sp macro="" textlink="">
      <cdr:nvSpPr>
        <cdr:cNvPr id="4"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endParaRPr lang="en-US" sz="1000">
            <a:latin typeface="Times New Roman"/>
          </a:endParaRPr>
        </a:p>
      </cdr:txBody>
    </cdr:sp>
  </cdr:relSizeAnchor>
  <cdr:relSizeAnchor xmlns:cdr="http://schemas.openxmlformats.org/drawingml/2006/chartDrawing">
    <cdr:from>
      <cdr:x>0.89008</cdr:x>
      <cdr:y>0.95961</cdr:y>
    </cdr:from>
    <cdr:to>
      <cdr:x>1</cdr:x>
      <cdr:y>1</cdr:y>
    </cdr:to>
    <cdr:sp macro="" textlink="">
      <cdr:nvSpPr>
        <cdr:cNvPr id="5"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1000">
              <a:latin typeface="Times New Roman"/>
            </a:rPr>
            <a:t>Page 17 of 79</a:t>
          </a:r>
        </a:p>
      </cdr:txBody>
    </cdr:sp>
  </cdr:relSizeAnchor>
</c:userShapes>
</file>

<file path=ppt/drawings/drawing18.xml><?xml version="1.0" encoding="utf-8"?>
<c:userShapes xmlns:c="http://schemas.openxmlformats.org/drawingml/2006/chart">
  <cdr:relSizeAnchor xmlns:cdr="http://schemas.openxmlformats.org/drawingml/2006/chartDrawing">
    <cdr:from>
      <cdr:x>0.05278</cdr:x>
      <cdr:y>0.2037</cdr:y>
    </cdr:from>
    <cdr:to>
      <cdr:x>0.08056</cdr:x>
      <cdr:y>0.34259</cdr:y>
    </cdr:to>
    <cdr:sp macro="" textlink="">
      <cdr:nvSpPr>
        <cdr:cNvPr id="2" name="y1"/>
        <cdr:cNvSpPr txBox="1"/>
      </cdr:nvSpPr>
      <cdr:spPr>
        <a:xfrm xmlns:a="http://schemas.openxmlformats.org/drawingml/2006/main">
          <a:off x="241300" y="5588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a.</a:t>
          </a:r>
        </a:p>
      </cdr:txBody>
    </cdr:sp>
  </cdr:relSizeAnchor>
  <cdr:relSizeAnchor xmlns:cdr="http://schemas.openxmlformats.org/drawingml/2006/chartDrawing">
    <cdr:from>
      <cdr:x>0.08056</cdr:x>
      <cdr:y>0.2037</cdr:y>
    </cdr:from>
    <cdr:to>
      <cdr:x>0.30278</cdr:x>
      <cdr:y>0.34259</cdr:y>
    </cdr:to>
    <cdr:sp macro="" textlink="">
      <cdr:nvSpPr>
        <cdr:cNvPr id="3" name="yt1"/>
        <cdr:cNvSpPr txBox="1"/>
      </cdr:nvSpPr>
      <cdr:spPr>
        <a:xfrm xmlns:a="http://schemas.openxmlformats.org/drawingml/2006/main">
          <a:off x="368300" y="5588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Sixth grade</a:t>
          </a:r>
        </a:p>
      </cdr:txBody>
    </cdr:sp>
  </cdr:relSizeAnchor>
  <cdr:relSizeAnchor xmlns:cdr="http://schemas.openxmlformats.org/drawingml/2006/chartDrawing">
    <cdr:from>
      <cdr:x>0.05278</cdr:x>
      <cdr:y>0.36574</cdr:y>
    </cdr:from>
    <cdr:to>
      <cdr:x>0.08056</cdr:x>
      <cdr:y>0.50463</cdr:y>
    </cdr:to>
    <cdr:sp macro="" textlink="">
      <cdr:nvSpPr>
        <cdr:cNvPr id="4" name="y2"/>
        <cdr:cNvSpPr txBox="1"/>
      </cdr:nvSpPr>
      <cdr:spPr>
        <a:xfrm xmlns:a="http://schemas.openxmlformats.org/drawingml/2006/main">
          <a:off x="241300" y="10033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b.</a:t>
          </a:r>
        </a:p>
      </cdr:txBody>
    </cdr:sp>
  </cdr:relSizeAnchor>
  <cdr:relSizeAnchor xmlns:cdr="http://schemas.openxmlformats.org/drawingml/2006/chartDrawing">
    <cdr:from>
      <cdr:x>0.08056</cdr:x>
      <cdr:y>0.36574</cdr:y>
    </cdr:from>
    <cdr:to>
      <cdr:x>0.30278</cdr:x>
      <cdr:y>0.50463</cdr:y>
    </cdr:to>
    <cdr:sp macro="" textlink="">
      <cdr:nvSpPr>
        <cdr:cNvPr id="5" name="yt2"/>
        <cdr:cNvSpPr txBox="1"/>
      </cdr:nvSpPr>
      <cdr:spPr>
        <a:xfrm xmlns:a="http://schemas.openxmlformats.org/drawingml/2006/main">
          <a:off x="368300" y="10033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Seventh grade</a:t>
          </a:r>
        </a:p>
      </cdr:txBody>
    </cdr:sp>
  </cdr:relSizeAnchor>
  <cdr:relSizeAnchor xmlns:cdr="http://schemas.openxmlformats.org/drawingml/2006/chartDrawing">
    <cdr:from>
      <cdr:x>0.05278</cdr:x>
      <cdr:y>0.54167</cdr:y>
    </cdr:from>
    <cdr:to>
      <cdr:x>0.08056</cdr:x>
      <cdr:y>0.68056</cdr:y>
    </cdr:to>
    <cdr:sp macro="" textlink="">
      <cdr:nvSpPr>
        <cdr:cNvPr id="6" name="y3"/>
        <cdr:cNvSpPr txBox="1"/>
      </cdr:nvSpPr>
      <cdr:spPr>
        <a:xfrm xmlns:a="http://schemas.openxmlformats.org/drawingml/2006/main">
          <a:off x="241300" y="14859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c.</a:t>
          </a:r>
        </a:p>
      </cdr:txBody>
    </cdr:sp>
  </cdr:relSizeAnchor>
  <cdr:relSizeAnchor xmlns:cdr="http://schemas.openxmlformats.org/drawingml/2006/chartDrawing">
    <cdr:from>
      <cdr:x>0.08056</cdr:x>
      <cdr:y>0.54167</cdr:y>
    </cdr:from>
    <cdr:to>
      <cdr:x>0.30278</cdr:x>
      <cdr:y>0.68056</cdr:y>
    </cdr:to>
    <cdr:sp macro="" textlink="">
      <cdr:nvSpPr>
        <cdr:cNvPr id="7" name="yt3"/>
        <cdr:cNvSpPr txBox="1"/>
      </cdr:nvSpPr>
      <cdr:spPr>
        <a:xfrm xmlns:a="http://schemas.openxmlformats.org/drawingml/2006/main">
          <a:off x="368300" y="14859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Eighth grade</a:t>
          </a:r>
        </a:p>
      </cdr:txBody>
    </cdr:sp>
  </cdr:relSizeAnchor>
  <cdr:relSizeAnchor xmlns:cdr="http://schemas.openxmlformats.org/drawingml/2006/chartDrawing">
    <cdr:from>
      <cdr:x>0.05278</cdr:x>
      <cdr:y>0.71296</cdr:y>
    </cdr:from>
    <cdr:to>
      <cdr:x>0.08056</cdr:x>
      <cdr:y>0.85185</cdr:y>
    </cdr:to>
    <cdr:sp macro="" textlink="">
      <cdr:nvSpPr>
        <cdr:cNvPr id="8" name="y4"/>
        <cdr:cNvSpPr txBox="1"/>
      </cdr:nvSpPr>
      <cdr:spPr>
        <a:xfrm xmlns:a="http://schemas.openxmlformats.org/drawingml/2006/main">
          <a:off x="241300" y="19558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d.</a:t>
          </a:r>
        </a:p>
      </cdr:txBody>
    </cdr:sp>
  </cdr:relSizeAnchor>
  <cdr:relSizeAnchor xmlns:cdr="http://schemas.openxmlformats.org/drawingml/2006/chartDrawing">
    <cdr:from>
      <cdr:x>0.08056</cdr:x>
      <cdr:y>0.71296</cdr:y>
    </cdr:from>
    <cdr:to>
      <cdr:x>0.30278</cdr:x>
      <cdr:y>0.85185</cdr:y>
    </cdr:to>
    <cdr:sp macro="" textlink="">
      <cdr:nvSpPr>
        <cdr:cNvPr id="9" name="yt4"/>
        <cdr:cNvSpPr txBox="1"/>
      </cdr:nvSpPr>
      <cdr:spPr>
        <a:xfrm xmlns:a="http://schemas.openxmlformats.org/drawingml/2006/main">
          <a:off x="368300" y="19558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Ninth grade</a:t>
          </a:r>
        </a:p>
      </cdr:txBody>
    </cdr:sp>
  </cdr:relSizeAnchor>
  <cdr:relSizeAnchor xmlns:cdr="http://schemas.openxmlformats.org/drawingml/2006/chartDrawing">
    <cdr:from>
      <cdr:x>0.02052</cdr:x>
      <cdr:y>0.02828</cdr:y>
    </cdr:from>
    <cdr:to>
      <cdr:x>0.04983</cdr:x>
      <cdr:y>0.10906</cdr:y>
    </cdr:to>
    <cdr:sp macro="" textlink="">
      <cdr:nvSpPr>
        <cdr:cNvPr id="10" name="PageQ"/>
        <cdr:cNvSpPr txBox="1"/>
      </cdr:nvSpPr>
      <cdr:spPr>
        <a:xfrm xmlns:a="http://schemas.openxmlformats.org/drawingml/2006/main">
          <a:off x="177800" y="177800"/>
          <a:ext cx="254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14.</a:t>
          </a:r>
        </a:p>
      </cdr:txBody>
    </cdr:sp>
  </cdr:relSizeAnchor>
  <cdr:relSizeAnchor xmlns:cdr="http://schemas.openxmlformats.org/drawingml/2006/chartDrawing">
    <cdr:from>
      <cdr:x>0.04983</cdr:x>
      <cdr:y>0.02828</cdr:y>
    </cdr:from>
    <cdr:to>
      <cdr:x>0.97318</cdr:x>
      <cdr:y>0.10906</cdr:y>
    </cdr:to>
    <cdr:sp macro="" textlink="">
      <cdr:nvSpPr>
        <cdr:cNvPr id="11" name="PageTitle"/>
        <cdr:cNvSpPr txBox="1"/>
      </cdr:nvSpPr>
      <cdr:spPr>
        <a:xfrm xmlns:a="http://schemas.openxmlformats.org/drawingml/2006/main">
          <a:off x="431800" y="177800"/>
          <a:ext cx="8001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Percentage of schools that taught a required physical education course in each of the following grades.*</a:t>
          </a:r>
        </a:p>
      </cdr:txBody>
    </cdr:sp>
  </cdr:relSizeAnchor>
  <cdr:relSizeAnchor xmlns:cdr="http://schemas.openxmlformats.org/drawingml/2006/chartDrawing">
    <cdr:from>
      <cdr:x>0.02052</cdr:x>
      <cdr:y>0.91693</cdr:y>
    </cdr:from>
    <cdr:to>
      <cdr:x>0.97318</cdr:x>
      <cdr:y>0.99771</cdr:y>
    </cdr:to>
    <cdr:sp macro="" textlink="">
      <cdr:nvSpPr>
        <cdr:cNvPr id="12"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*Among schools with students in that grade.</a:t>
          </a:r>
        </a:p>
      </cdr:txBody>
    </cdr:sp>
  </cdr:relSizeAnchor>
  <cdr:relSizeAnchor xmlns:cdr="http://schemas.openxmlformats.org/drawingml/2006/chartDrawing">
    <cdr:from>
      <cdr:x>0.89008</cdr:x>
      <cdr:y>0.95961</cdr:y>
    </cdr:from>
    <cdr:to>
      <cdr:x>1</cdr:x>
      <cdr:y>1</cdr:y>
    </cdr:to>
    <cdr:sp macro="" textlink="">
      <cdr:nvSpPr>
        <cdr:cNvPr id="13"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1000">
              <a:latin typeface="Times New Roman"/>
            </a:rPr>
            <a:t>Page 18 of 79</a:t>
          </a:r>
        </a:p>
      </cdr:txBody>
    </cdr:sp>
  </cdr:relSizeAnchor>
  <cdr:relSizeAnchor xmlns:cdr="http://schemas.openxmlformats.org/drawingml/2006/chartDrawing">
    <cdr:from>
      <cdr:x>0.02048</cdr:x>
      <cdr:y>0.95971</cdr:y>
    </cdr:from>
    <cdr:to>
      <cdr:x>0.97889</cdr:x>
      <cdr:y>1</cdr:y>
    </cdr:to>
    <cdr:sp macro="" textlink="">
      <cdr:nvSpPr>
        <cdr:cNvPr id="15" name="NAfootnote"/>
        <cdr:cNvSpPr txBox="1"/>
      </cdr:nvSpPr>
      <cdr:spPr>
        <a:xfrm xmlns:a="http://schemas.openxmlformats.org/drawingml/2006/main">
          <a:off x="177800" y="6273800"/>
          <a:ext cx="8318500" cy="254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NA = Not available</a:t>
          </a:r>
        </a:p>
      </cdr:txBody>
    </cdr:sp>
  </cdr:relSizeAnchor>
</c:userShapes>
</file>

<file path=ppt/drawings/drawing19.xml><?xml version="1.0" encoding="utf-8"?>
<c:userShapes xmlns:c="http://schemas.openxmlformats.org/drawingml/2006/chart">
  <cdr:relSizeAnchor xmlns:cdr="http://schemas.openxmlformats.org/drawingml/2006/chartDrawing">
    <cdr:from>
      <cdr:x>0.05278</cdr:x>
      <cdr:y>0.22685</cdr:y>
    </cdr:from>
    <cdr:to>
      <cdr:x>0.08056</cdr:x>
      <cdr:y>0.36574</cdr:y>
    </cdr:to>
    <cdr:sp macro="" textlink="">
      <cdr:nvSpPr>
        <cdr:cNvPr id="2" name="y1"/>
        <cdr:cNvSpPr txBox="1"/>
      </cdr:nvSpPr>
      <cdr:spPr>
        <a:xfrm xmlns:a="http://schemas.openxmlformats.org/drawingml/2006/main">
          <a:off x="241300" y="6223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e.</a:t>
          </a:r>
        </a:p>
      </cdr:txBody>
    </cdr:sp>
  </cdr:relSizeAnchor>
  <cdr:relSizeAnchor xmlns:cdr="http://schemas.openxmlformats.org/drawingml/2006/chartDrawing">
    <cdr:from>
      <cdr:x>0.08056</cdr:x>
      <cdr:y>0.22685</cdr:y>
    </cdr:from>
    <cdr:to>
      <cdr:x>0.30278</cdr:x>
      <cdr:y>0.36574</cdr:y>
    </cdr:to>
    <cdr:sp macro="" textlink="">
      <cdr:nvSpPr>
        <cdr:cNvPr id="3" name="yt1"/>
        <cdr:cNvSpPr txBox="1"/>
      </cdr:nvSpPr>
      <cdr:spPr>
        <a:xfrm xmlns:a="http://schemas.openxmlformats.org/drawingml/2006/main">
          <a:off x="368300" y="6223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Tenth grade</a:t>
          </a:r>
        </a:p>
      </cdr:txBody>
    </cdr:sp>
  </cdr:relSizeAnchor>
  <cdr:relSizeAnchor xmlns:cdr="http://schemas.openxmlformats.org/drawingml/2006/chartDrawing">
    <cdr:from>
      <cdr:x>0.05278</cdr:x>
      <cdr:y>0.45833</cdr:y>
    </cdr:from>
    <cdr:to>
      <cdr:x>0.08056</cdr:x>
      <cdr:y>0.59722</cdr:y>
    </cdr:to>
    <cdr:sp macro="" textlink="">
      <cdr:nvSpPr>
        <cdr:cNvPr id="4" name="y2"/>
        <cdr:cNvSpPr txBox="1"/>
      </cdr:nvSpPr>
      <cdr:spPr>
        <a:xfrm xmlns:a="http://schemas.openxmlformats.org/drawingml/2006/main">
          <a:off x="241300" y="12573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f.</a:t>
          </a:r>
        </a:p>
      </cdr:txBody>
    </cdr:sp>
  </cdr:relSizeAnchor>
  <cdr:relSizeAnchor xmlns:cdr="http://schemas.openxmlformats.org/drawingml/2006/chartDrawing">
    <cdr:from>
      <cdr:x>0.08056</cdr:x>
      <cdr:y>0.45833</cdr:y>
    </cdr:from>
    <cdr:to>
      <cdr:x>0.30278</cdr:x>
      <cdr:y>0.59722</cdr:y>
    </cdr:to>
    <cdr:sp macro="" textlink="">
      <cdr:nvSpPr>
        <cdr:cNvPr id="5" name="yt2"/>
        <cdr:cNvSpPr txBox="1"/>
      </cdr:nvSpPr>
      <cdr:spPr>
        <a:xfrm xmlns:a="http://schemas.openxmlformats.org/drawingml/2006/main">
          <a:off x="368300" y="12573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Eleventh grade</a:t>
          </a:r>
        </a:p>
      </cdr:txBody>
    </cdr:sp>
  </cdr:relSizeAnchor>
  <cdr:relSizeAnchor xmlns:cdr="http://schemas.openxmlformats.org/drawingml/2006/chartDrawing">
    <cdr:from>
      <cdr:x>0.05278</cdr:x>
      <cdr:y>0.67593</cdr:y>
    </cdr:from>
    <cdr:to>
      <cdr:x>0.08056</cdr:x>
      <cdr:y>0.81481</cdr:y>
    </cdr:to>
    <cdr:sp macro="" textlink="">
      <cdr:nvSpPr>
        <cdr:cNvPr id="6" name="y3"/>
        <cdr:cNvSpPr txBox="1"/>
      </cdr:nvSpPr>
      <cdr:spPr>
        <a:xfrm xmlns:a="http://schemas.openxmlformats.org/drawingml/2006/main">
          <a:off x="241300" y="18542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g.</a:t>
          </a:r>
        </a:p>
      </cdr:txBody>
    </cdr:sp>
  </cdr:relSizeAnchor>
  <cdr:relSizeAnchor xmlns:cdr="http://schemas.openxmlformats.org/drawingml/2006/chartDrawing">
    <cdr:from>
      <cdr:x>0.08056</cdr:x>
      <cdr:y>0.67593</cdr:y>
    </cdr:from>
    <cdr:to>
      <cdr:x>0.30278</cdr:x>
      <cdr:y>0.81481</cdr:y>
    </cdr:to>
    <cdr:sp macro="" textlink="">
      <cdr:nvSpPr>
        <cdr:cNvPr id="7" name="yt3"/>
        <cdr:cNvSpPr txBox="1"/>
      </cdr:nvSpPr>
      <cdr:spPr>
        <a:xfrm xmlns:a="http://schemas.openxmlformats.org/drawingml/2006/main">
          <a:off x="368300" y="18542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Twelfth grade</a:t>
          </a:r>
        </a:p>
      </cdr:txBody>
    </cdr:sp>
  </cdr:relSizeAnchor>
  <cdr:relSizeAnchor xmlns:cdr="http://schemas.openxmlformats.org/drawingml/2006/chartDrawing">
    <cdr:from>
      <cdr:x>0.02052</cdr:x>
      <cdr:y>0.02828</cdr:y>
    </cdr:from>
    <cdr:to>
      <cdr:x>0.04983</cdr:x>
      <cdr:y>0.10906</cdr:y>
    </cdr:to>
    <cdr:sp macro="" textlink="">
      <cdr:nvSpPr>
        <cdr:cNvPr id="8" name="PageQ"/>
        <cdr:cNvSpPr txBox="1"/>
      </cdr:nvSpPr>
      <cdr:spPr>
        <a:xfrm xmlns:a="http://schemas.openxmlformats.org/drawingml/2006/main">
          <a:off x="177800" y="177800"/>
          <a:ext cx="254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14.</a:t>
          </a:r>
        </a:p>
      </cdr:txBody>
    </cdr:sp>
  </cdr:relSizeAnchor>
  <cdr:relSizeAnchor xmlns:cdr="http://schemas.openxmlformats.org/drawingml/2006/chartDrawing">
    <cdr:from>
      <cdr:x>0.04983</cdr:x>
      <cdr:y>0.02828</cdr:y>
    </cdr:from>
    <cdr:to>
      <cdr:x>0.97318</cdr:x>
      <cdr:y>0.10906</cdr:y>
    </cdr:to>
    <cdr:sp macro="" textlink="">
      <cdr:nvSpPr>
        <cdr:cNvPr id="9" name="PageTitle"/>
        <cdr:cNvSpPr txBox="1"/>
      </cdr:nvSpPr>
      <cdr:spPr>
        <a:xfrm xmlns:a="http://schemas.openxmlformats.org/drawingml/2006/main">
          <a:off x="431800" y="177800"/>
          <a:ext cx="8001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Percentage of schools that taught a required physical education course in each of the following grades.*</a:t>
          </a:r>
        </a:p>
      </cdr:txBody>
    </cdr:sp>
  </cdr:relSizeAnchor>
  <cdr:relSizeAnchor xmlns:cdr="http://schemas.openxmlformats.org/drawingml/2006/chartDrawing">
    <cdr:from>
      <cdr:x>0.02052</cdr:x>
      <cdr:y>0.91693</cdr:y>
    </cdr:from>
    <cdr:to>
      <cdr:x>0.97318</cdr:x>
      <cdr:y>0.99771</cdr:y>
    </cdr:to>
    <cdr:sp macro="" textlink="">
      <cdr:nvSpPr>
        <cdr:cNvPr id="10"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*Among schools with students in that grade.</a:t>
          </a:r>
        </a:p>
      </cdr:txBody>
    </cdr:sp>
  </cdr:relSizeAnchor>
  <cdr:relSizeAnchor xmlns:cdr="http://schemas.openxmlformats.org/drawingml/2006/chartDrawing">
    <cdr:from>
      <cdr:x>0.89008</cdr:x>
      <cdr:y>0.95961</cdr:y>
    </cdr:from>
    <cdr:to>
      <cdr:x>1</cdr:x>
      <cdr:y>1</cdr:y>
    </cdr:to>
    <cdr:sp macro="" textlink="">
      <cdr:nvSpPr>
        <cdr:cNvPr id="11"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1000">
              <a:latin typeface="Times New Roman"/>
            </a:rPr>
            <a:t>Page 19 of 79</a:t>
          </a:r>
        </a:p>
      </cdr:txBody>
    </cdr:sp>
  </cdr:relSizeAnchor>
  <cdr:relSizeAnchor xmlns:cdr="http://schemas.openxmlformats.org/drawingml/2006/chartDrawing">
    <cdr:from>
      <cdr:x>0.02048</cdr:x>
      <cdr:y>0.95971</cdr:y>
    </cdr:from>
    <cdr:to>
      <cdr:x>0.97889</cdr:x>
      <cdr:y>1</cdr:y>
    </cdr:to>
    <cdr:sp macro="" textlink="">
      <cdr:nvSpPr>
        <cdr:cNvPr id="13" name="NAfootnote"/>
        <cdr:cNvSpPr txBox="1"/>
      </cdr:nvSpPr>
      <cdr:spPr>
        <a:xfrm xmlns:a="http://schemas.openxmlformats.org/drawingml/2006/main">
          <a:off x="177800" y="6273800"/>
          <a:ext cx="8318500" cy="254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NA = Not available</a:t>
          </a:r>
        </a:p>
      </cdr:txBody>
    </cdr:sp>
  </cdr:relSizeAnchor>
</c:userShapes>
</file>

<file path=ppt/drawings/drawing2.xml><?xml version="1.0" encoding="utf-8"?>
<c:userShapes xmlns:c="http://schemas.openxmlformats.org/drawingml/2006/chart">
  <cdr:relSizeAnchor xmlns:cdr="http://schemas.openxmlformats.org/drawingml/2006/chartDrawing">
    <cdr:from>
      <cdr:x>0.05278</cdr:x>
      <cdr:y>0.22685</cdr:y>
    </cdr:from>
    <cdr:to>
      <cdr:x>0.08056</cdr:x>
      <cdr:y>0.36574</cdr:y>
    </cdr:to>
    <cdr:sp macro="" textlink="">
      <cdr:nvSpPr>
        <cdr:cNvPr id="2" name="y1"/>
        <cdr:cNvSpPr txBox="1"/>
      </cdr:nvSpPr>
      <cdr:spPr>
        <a:xfrm xmlns:a="http://schemas.openxmlformats.org/drawingml/2006/main">
          <a:off x="241300" y="6223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d.</a:t>
          </a:r>
        </a:p>
      </cdr:txBody>
    </cdr:sp>
  </cdr:relSizeAnchor>
  <cdr:relSizeAnchor xmlns:cdr="http://schemas.openxmlformats.org/drawingml/2006/chartDrawing">
    <cdr:from>
      <cdr:x>0.08056</cdr:x>
      <cdr:y>0.22685</cdr:y>
    </cdr:from>
    <cdr:to>
      <cdr:x>0.30278</cdr:x>
      <cdr:y>0.36574</cdr:y>
    </cdr:to>
    <cdr:sp macro="" textlink="">
      <cdr:nvSpPr>
        <cdr:cNvPr id="3" name="yt1"/>
        <cdr:cNvSpPr txBox="1"/>
      </cdr:nvSpPr>
      <cdr:spPr>
        <a:xfrm xmlns:a="http://schemas.openxmlformats.org/drawingml/2006/main">
          <a:off x="368300" y="6223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Asthma</a:t>
          </a:r>
        </a:p>
      </cdr:txBody>
    </cdr:sp>
  </cdr:relSizeAnchor>
  <cdr:relSizeAnchor xmlns:cdr="http://schemas.openxmlformats.org/drawingml/2006/chartDrawing">
    <cdr:from>
      <cdr:x>0.05278</cdr:x>
      <cdr:y>0.45833</cdr:y>
    </cdr:from>
    <cdr:to>
      <cdr:x>0.08056</cdr:x>
      <cdr:y>0.59722</cdr:y>
    </cdr:to>
    <cdr:sp macro="" textlink="">
      <cdr:nvSpPr>
        <cdr:cNvPr id="4" name="y2"/>
        <cdr:cNvSpPr txBox="1"/>
      </cdr:nvSpPr>
      <cdr:spPr>
        <a:xfrm xmlns:a="http://schemas.openxmlformats.org/drawingml/2006/main">
          <a:off x="241300" y="12573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e.</a:t>
          </a:r>
        </a:p>
      </cdr:txBody>
    </cdr:sp>
  </cdr:relSizeAnchor>
  <cdr:relSizeAnchor xmlns:cdr="http://schemas.openxmlformats.org/drawingml/2006/chartDrawing">
    <cdr:from>
      <cdr:x>0.08056</cdr:x>
      <cdr:y>0.45833</cdr:y>
    </cdr:from>
    <cdr:to>
      <cdr:x>0.30278</cdr:x>
      <cdr:y>0.59722</cdr:y>
    </cdr:to>
    <cdr:sp macro="" textlink="">
      <cdr:nvSpPr>
        <cdr:cNvPr id="5" name="yt2"/>
        <cdr:cNvSpPr txBox="1"/>
      </cdr:nvSpPr>
      <cdr:spPr>
        <a:xfrm xmlns:a="http://schemas.openxmlformats.org/drawingml/2006/main">
          <a:off x="368300" y="12573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Injury and violence prevention</a:t>
          </a:r>
        </a:p>
      </cdr:txBody>
    </cdr:sp>
  </cdr:relSizeAnchor>
  <cdr:relSizeAnchor xmlns:cdr="http://schemas.openxmlformats.org/drawingml/2006/chartDrawing">
    <cdr:from>
      <cdr:x>0.05278</cdr:x>
      <cdr:y>0.67593</cdr:y>
    </cdr:from>
    <cdr:to>
      <cdr:x>0.08056</cdr:x>
      <cdr:y>0.81481</cdr:y>
    </cdr:to>
    <cdr:sp macro="" textlink="">
      <cdr:nvSpPr>
        <cdr:cNvPr id="6" name="y3"/>
        <cdr:cNvSpPr txBox="1"/>
      </cdr:nvSpPr>
      <cdr:spPr>
        <a:xfrm xmlns:a="http://schemas.openxmlformats.org/drawingml/2006/main">
          <a:off x="241300" y="18542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f.</a:t>
          </a:r>
        </a:p>
      </cdr:txBody>
    </cdr:sp>
  </cdr:relSizeAnchor>
  <cdr:relSizeAnchor xmlns:cdr="http://schemas.openxmlformats.org/drawingml/2006/chartDrawing">
    <cdr:from>
      <cdr:x>0.08056</cdr:x>
      <cdr:y>0.67593</cdr:y>
    </cdr:from>
    <cdr:to>
      <cdr:x>0.30278</cdr:x>
      <cdr:y>0.81481</cdr:y>
    </cdr:to>
    <cdr:sp macro="" textlink="">
      <cdr:nvSpPr>
        <cdr:cNvPr id="7" name="yt3"/>
        <cdr:cNvSpPr txBox="1"/>
      </cdr:nvSpPr>
      <cdr:spPr>
        <a:xfrm xmlns:a="http://schemas.openxmlformats.org/drawingml/2006/main">
          <a:off x="368300" y="18542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HIV, STD, and teen pregnancy prevention</a:t>
          </a:r>
        </a:p>
      </cdr:txBody>
    </cdr:sp>
  </cdr:relSizeAnchor>
  <cdr:relSizeAnchor xmlns:cdr="http://schemas.openxmlformats.org/drawingml/2006/chartDrawing">
    <cdr:from>
      <cdr:x>0.02052</cdr:x>
      <cdr:y>0.02828</cdr:y>
    </cdr:from>
    <cdr:to>
      <cdr:x>0.04983</cdr:x>
      <cdr:y>0.10906</cdr:y>
    </cdr:to>
    <cdr:sp macro="" textlink="">
      <cdr:nvSpPr>
        <cdr:cNvPr id="8" name="PageQ"/>
        <cdr:cNvSpPr txBox="1"/>
      </cdr:nvSpPr>
      <cdr:spPr>
        <a:xfrm xmlns:a="http://schemas.openxmlformats.org/drawingml/2006/main">
          <a:off x="177800" y="177800"/>
          <a:ext cx="254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1.</a:t>
          </a:r>
        </a:p>
      </cdr:txBody>
    </cdr:sp>
  </cdr:relSizeAnchor>
  <cdr:relSizeAnchor xmlns:cdr="http://schemas.openxmlformats.org/drawingml/2006/chartDrawing">
    <cdr:from>
      <cdr:x>0.04983</cdr:x>
      <cdr:y>0.02828</cdr:y>
    </cdr:from>
    <cdr:to>
      <cdr:x>0.97318</cdr:x>
      <cdr:y>0.10906</cdr:y>
    </cdr:to>
    <cdr:sp macro="" textlink="">
      <cdr:nvSpPr>
        <cdr:cNvPr id="9" name="PageTitle"/>
        <cdr:cNvSpPr txBox="1"/>
      </cdr:nvSpPr>
      <cdr:spPr>
        <a:xfrm xmlns:a="http://schemas.openxmlformats.org/drawingml/2006/main">
          <a:off x="431800" y="177800"/>
          <a:ext cx="8001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Percentage of schools that ever used the School Health Index or other self-assessment tool to assess school policies, activities, and programs in the following areas.</a:t>
          </a:r>
        </a:p>
      </cdr:txBody>
    </cdr:sp>
  </cdr:relSizeAnchor>
  <cdr:relSizeAnchor xmlns:cdr="http://schemas.openxmlformats.org/drawingml/2006/chartDrawing">
    <cdr:from>
      <cdr:x>0.02052</cdr:x>
      <cdr:y>0.91693</cdr:y>
    </cdr:from>
    <cdr:to>
      <cdr:x>0.97318</cdr:x>
      <cdr:y>0.99771</cdr:y>
    </cdr:to>
    <cdr:sp macro="" textlink="">
      <cdr:nvSpPr>
        <cdr:cNvPr id="10"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endParaRPr lang="en-US" sz="1000">
            <a:latin typeface="Times New Roman"/>
          </a:endParaRPr>
        </a:p>
      </cdr:txBody>
    </cdr:sp>
  </cdr:relSizeAnchor>
  <cdr:relSizeAnchor xmlns:cdr="http://schemas.openxmlformats.org/drawingml/2006/chartDrawing">
    <cdr:from>
      <cdr:x>0.89008</cdr:x>
      <cdr:y>0.95961</cdr:y>
    </cdr:from>
    <cdr:to>
      <cdr:x>1</cdr:x>
      <cdr:y>1</cdr:y>
    </cdr:to>
    <cdr:sp macro="" textlink="">
      <cdr:nvSpPr>
        <cdr:cNvPr id="11"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1000">
              <a:latin typeface="Times New Roman"/>
            </a:rPr>
            <a:t>Page 2 of 79</a:t>
          </a:r>
        </a:p>
      </cdr:txBody>
    </cdr:sp>
  </cdr:relSizeAnchor>
</c:userShapes>
</file>

<file path=ppt/drawings/drawing20.xml><?xml version="1.0" encoding="utf-8"?>
<c:userShapes xmlns:c="http://schemas.openxmlformats.org/drawingml/2006/chart">
  <cdr:relSizeAnchor xmlns:cdr="http://schemas.openxmlformats.org/drawingml/2006/chartDrawing">
    <cdr:from>
      <cdr:x>0.02052</cdr:x>
      <cdr:y>0.02828</cdr:y>
    </cdr:from>
    <cdr:to>
      <cdr:x>0.04983</cdr:x>
      <cdr:y>0.10906</cdr:y>
    </cdr:to>
    <cdr:sp macro="" textlink="">
      <cdr:nvSpPr>
        <cdr:cNvPr id="2" name="PageQ"/>
        <cdr:cNvSpPr txBox="1"/>
      </cdr:nvSpPr>
      <cdr:spPr>
        <a:xfrm xmlns:a="http://schemas.openxmlformats.org/drawingml/2006/main">
          <a:off x="177800" y="177800"/>
          <a:ext cx="254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15.</a:t>
          </a:r>
        </a:p>
      </cdr:txBody>
    </cdr:sp>
  </cdr:relSizeAnchor>
  <cdr:relSizeAnchor xmlns:cdr="http://schemas.openxmlformats.org/drawingml/2006/chartDrawing">
    <cdr:from>
      <cdr:x>0.04983</cdr:x>
      <cdr:y>0.02828</cdr:y>
    </cdr:from>
    <cdr:to>
      <cdr:x>0.97318</cdr:x>
      <cdr:y>0.10906</cdr:y>
    </cdr:to>
    <cdr:sp macro="" textlink="">
      <cdr:nvSpPr>
        <cdr:cNvPr id="3" name="PageTitle"/>
        <cdr:cNvSpPr txBox="1"/>
      </cdr:nvSpPr>
      <cdr:spPr>
        <a:xfrm xmlns:a="http://schemas.openxmlformats.org/drawingml/2006/main">
          <a:off x="431800" y="177800"/>
          <a:ext cx="8001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Percentage of schools in which physical education teachers or specialists received professional development on physical education or physical activity during the past year.</a:t>
          </a:r>
        </a:p>
      </cdr:txBody>
    </cdr:sp>
  </cdr:relSizeAnchor>
  <cdr:relSizeAnchor xmlns:cdr="http://schemas.openxmlformats.org/drawingml/2006/chartDrawing">
    <cdr:from>
      <cdr:x>0.02052</cdr:x>
      <cdr:y>0.91693</cdr:y>
    </cdr:from>
    <cdr:to>
      <cdr:x>0.97318</cdr:x>
      <cdr:y>0.99771</cdr:y>
    </cdr:to>
    <cdr:sp macro="" textlink="">
      <cdr:nvSpPr>
        <cdr:cNvPr id="4"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endParaRPr lang="en-US" sz="1000">
            <a:latin typeface="Times New Roman"/>
          </a:endParaRPr>
        </a:p>
      </cdr:txBody>
    </cdr:sp>
  </cdr:relSizeAnchor>
  <cdr:relSizeAnchor xmlns:cdr="http://schemas.openxmlformats.org/drawingml/2006/chartDrawing">
    <cdr:from>
      <cdr:x>0.89008</cdr:x>
      <cdr:y>0.95961</cdr:y>
    </cdr:from>
    <cdr:to>
      <cdr:x>1</cdr:x>
      <cdr:y>1</cdr:y>
    </cdr:to>
    <cdr:sp macro="" textlink="">
      <cdr:nvSpPr>
        <cdr:cNvPr id="5"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1000">
              <a:latin typeface="Times New Roman"/>
            </a:rPr>
            <a:t>Page 20 of 79</a:t>
          </a:r>
        </a:p>
      </cdr:txBody>
    </cdr:sp>
  </cdr:relSizeAnchor>
</c:userShapes>
</file>

<file path=ppt/drawings/drawing21.xml><?xml version="1.0" encoding="utf-8"?>
<c:userShapes xmlns:c="http://schemas.openxmlformats.org/drawingml/2006/chart">
  <cdr:relSizeAnchor xmlns:cdr="http://schemas.openxmlformats.org/drawingml/2006/chartDrawing">
    <cdr:from>
      <cdr:x>0.05278</cdr:x>
      <cdr:y>0.22685</cdr:y>
    </cdr:from>
    <cdr:to>
      <cdr:x>0.08056</cdr:x>
      <cdr:y>0.36574</cdr:y>
    </cdr:to>
    <cdr:sp macro="" textlink="">
      <cdr:nvSpPr>
        <cdr:cNvPr id="2" name="y1"/>
        <cdr:cNvSpPr txBox="1"/>
      </cdr:nvSpPr>
      <cdr:spPr>
        <a:xfrm xmlns:a="http://schemas.openxmlformats.org/drawingml/2006/main">
          <a:off x="241300" y="6223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a.</a:t>
          </a:r>
        </a:p>
      </cdr:txBody>
    </cdr:sp>
  </cdr:relSizeAnchor>
  <cdr:relSizeAnchor xmlns:cdr="http://schemas.openxmlformats.org/drawingml/2006/chartDrawing">
    <cdr:from>
      <cdr:x>0.08056</cdr:x>
      <cdr:y>0.22685</cdr:y>
    </cdr:from>
    <cdr:to>
      <cdr:x>0.30278</cdr:x>
      <cdr:y>0.36574</cdr:y>
    </cdr:to>
    <cdr:sp macro="" textlink="">
      <cdr:nvSpPr>
        <cdr:cNvPr id="3" name="yt1"/>
        <cdr:cNvSpPr txBox="1"/>
      </cdr:nvSpPr>
      <cdr:spPr>
        <a:xfrm xmlns:a="http://schemas.openxmlformats.org/drawingml/2006/main">
          <a:off x="368300" y="6223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Goals, objectives, and expected outcomes for physical education</a:t>
          </a:r>
        </a:p>
      </cdr:txBody>
    </cdr:sp>
  </cdr:relSizeAnchor>
  <cdr:relSizeAnchor xmlns:cdr="http://schemas.openxmlformats.org/drawingml/2006/chartDrawing">
    <cdr:from>
      <cdr:x>0.05278</cdr:x>
      <cdr:y>0.45833</cdr:y>
    </cdr:from>
    <cdr:to>
      <cdr:x>0.08056</cdr:x>
      <cdr:y>0.59722</cdr:y>
    </cdr:to>
    <cdr:sp macro="" textlink="">
      <cdr:nvSpPr>
        <cdr:cNvPr id="4" name="y2"/>
        <cdr:cNvSpPr txBox="1"/>
      </cdr:nvSpPr>
      <cdr:spPr>
        <a:xfrm xmlns:a="http://schemas.openxmlformats.org/drawingml/2006/main">
          <a:off x="241300" y="12573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b.</a:t>
          </a:r>
        </a:p>
      </cdr:txBody>
    </cdr:sp>
  </cdr:relSizeAnchor>
  <cdr:relSizeAnchor xmlns:cdr="http://schemas.openxmlformats.org/drawingml/2006/chartDrawing">
    <cdr:from>
      <cdr:x>0.08056</cdr:x>
      <cdr:y>0.45833</cdr:y>
    </cdr:from>
    <cdr:to>
      <cdr:x>0.30278</cdr:x>
      <cdr:y>0.59722</cdr:y>
    </cdr:to>
    <cdr:sp macro="" textlink="">
      <cdr:nvSpPr>
        <cdr:cNvPr id="5" name="yt2"/>
        <cdr:cNvSpPr txBox="1"/>
      </cdr:nvSpPr>
      <cdr:spPr>
        <a:xfrm xmlns:a="http://schemas.openxmlformats.org/drawingml/2006/main">
          <a:off x="368300" y="12573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A chart describing the annual scope and sequence of instruction for physical education</a:t>
          </a:r>
        </a:p>
      </cdr:txBody>
    </cdr:sp>
  </cdr:relSizeAnchor>
  <cdr:relSizeAnchor xmlns:cdr="http://schemas.openxmlformats.org/drawingml/2006/chartDrawing">
    <cdr:from>
      <cdr:x>0.05278</cdr:x>
      <cdr:y>0.67593</cdr:y>
    </cdr:from>
    <cdr:to>
      <cdr:x>0.08056</cdr:x>
      <cdr:y>0.81481</cdr:y>
    </cdr:to>
    <cdr:sp macro="" textlink="">
      <cdr:nvSpPr>
        <cdr:cNvPr id="6" name="y3"/>
        <cdr:cNvSpPr txBox="1"/>
      </cdr:nvSpPr>
      <cdr:spPr>
        <a:xfrm xmlns:a="http://schemas.openxmlformats.org/drawingml/2006/main">
          <a:off x="241300" y="18542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c.</a:t>
          </a:r>
        </a:p>
      </cdr:txBody>
    </cdr:sp>
  </cdr:relSizeAnchor>
  <cdr:relSizeAnchor xmlns:cdr="http://schemas.openxmlformats.org/drawingml/2006/chartDrawing">
    <cdr:from>
      <cdr:x>0.08056</cdr:x>
      <cdr:y>0.67593</cdr:y>
    </cdr:from>
    <cdr:to>
      <cdr:x>0.30278</cdr:x>
      <cdr:y>0.81481</cdr:y>
    </cdr:to>
    <cdr:sp macro="" textlink="">
      <cdr:nvSpPr>
        <cdr:cNvPr id="7" name="yt3"/>
        <cdr:cNvSpPr txBox="1"/>
      </cdr:nvSpPr>
      <cdr:spPr>
        <a:xfrm xmlns:a="http://schemas.openxmlformats.org/drawingml/2006/main">
          <a:off x="368300" y="18542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Plans for how to assess student performance in physical education</a:t>
          </a:r>
        </a:p>
      </cdr:txBody>
    </cdr:sp>
  </cdr:relSizeAnchor>
  <cdr:relSizeAnchor xmlns:cdr="http://schemas.openxmlformats.org/drawingml/2006/chartDrawing">
    <cdr:from>
      <cdr:x>0.02052</cdr:x>
      <cdr:y>0.02828</cdr:y>
    </cdr:from>
    <cdr:to>
      <cdr:x>0.04983</cdr:x>
      <cdr:y>0.10906</cdr:y>
    </cdr:to>
    <cdr:sp macro="" textlink="">
      <cdr:nvSpPr>
        <cdr:cNvPr id="8" name="PageQ"/>
        <cdr:cNvSpPr txBox="1"/>
      </cdr:nvSpPr>
      <cdr:spPr>
        <a:xfrm xmlns:a="http://schemas.openxmlformats.org/drawingml/2006/main">
          <a:off x="177800" y="177800"/>
          <a:ext cx="254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16.</a:t>
          </a:r>
        </a:p>
      </cdr:txBody>
    </cdr:sp>
  </cdr:relSizeAnchor>
  <cdr:relSizeAnchor xmlns:cdr="http://schemas.openxmlformats.org/drawingml/2006/chartDrawing">
    <cdr:from>
      <cdr:x>0.04983</cdr:x>
      <cdr:y>0.02828</cdr:y>
    </cdr:from>
    <cdr:to>
      <cdr:x>0.97318</cdr:x>
      <cdr:y>0.10906</cdr:y>
    </cdr:to>
    <cdr:sp macro="" textlink="">
      <cdr:nvSpPr>
        <cdr:cNvPr id="9" name="PageTitle"/>
        <cdr:cNvSpPr txBox="1"/>
      </cdr:nvSpPr>
      <cdr:spPr>
        <a:xfrm xmlns:a="http://schemas.openxmlformats.org/drawingml/2006/main">
          <a:off x="431800" y="177800"/>
          <a:ext cx="8001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Percentage of schools that provide those who teach physical education with the following materials.</a:t>
          </a:r>
        </a:p>
      </cdr:txBody>
    </cdr:sp>
  </cdr:relSizeAnchor>
  <cdr:relSizeAnchor xmlns:cdr="http://schemas.openxmlformats.org/drawingml/2006/chartDrawing">
    <cdr:from>
      <cdr:x>0.02052</cdr:x>
      <cdr:y>0.91693</cdr:y>
    </cdr:from>
    <cdr:to>
      <cdr:x>0.97318</cdr:x>
      <cdr:y>0.99771</cdr:y>
    </cdr:to>
    <cdr:sp macro="" textlink="">
      <cdr:nvSpPr>
        <cdr:cNvPr id="10"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endParaRPr lang="en-US" sz="1000">
            <a:latin typeface="Times New Roman"/>
          </a:endParaRPr>
        </a:p>
      </cdr:txBody>
    </cdr:sp>
  </cdr:relSizeAnchor>
  <cdr:relSizeAnchor xmlns:cdr="http://schemas.openxmlformats.org/drawingml/2006/chartDrawing">
    <cdr:from>
      <cdr:x>0.89008</cdr:x>
      <cdr:y>0.95961</cdr:y>
    </cdr:from>
    <cdr:to>
      <cdr:x>1</cdr:x>
      <cdr:y>1</cdr:y>
    </cdr:to>
    <cdr:sp macro="" textlink="">
      <cdr:nvSpPr>
        <cdr:cNvPr id="11"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1000">
              <a:latin typeface="Times New Roman"/>
            </a:rPr>
            <a:t>Page 21 of 79</a:t>
          </a:r>
        </a:p>
      </cdr:txBody>
    </cdr:sp>
  </cdr:relSizeAnchor>
</c:userShapes>
</file>

<file path=ppt/drawings/drawing22.xml><?xml version="1.0" encoding="utf-8"?>
<c:userShapes xmlns:c="http://schemas.openxmlformats.org/drawingml/2006/chart">
  <cdr:relSizeAnchor xmlns:cdr="http://schemas.openxmlformats.org/drawingml/2006/chartDrawing">
    <cdr:from>
      <cdr:x>0.05278</cdr:x>
      <cdr:y>0.22685</cdr:y>
    </cdr:from>
    <cdr:to>
      <cdr:x>0.08056</cdr:x>
      <cdr:y>0.36574</cdr:y>
    </cdr:to>
    <cdr:sp macro="" textlink="">
      <cdr:nvSpPr>
        <cdr:cNvPr id="2" name="y1"/>
        <cdr:cNvSpPr txBox="1"/>
      </cdr:nvSpPr>
      <cdr:spPr>
        <a:xfrm xmlns:a="http://schemas.openxmlformats.org/drawingml/2006/main">
          <a:off x="241300" y="6223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d.</a:t>
          </a:r>
        </a:p>
      </cdr:txBody>
    </cdr:sp>
  </cdr:relSizeAnchor>
  <cdr:relSizeAnchor xmlns:cdr="http://schemas.openxmlformats.org/drawingml/2006/chartDrawing">
    <cdr:from>
      <cdr:x>0.08056</cdr:x>
      <cdr:y>0.22685</cdr:y>
    </cdr:from>
    <cdr:to>
      <cdr:x>0.30278</cdr:x>
      <cdr:y>0.36574</cdr:y>
    </cdr:to>
    <cdr:sp macro="" textlink="">
      <cdr:nvSpPr>
        <cdr:cNvPr id="3" name="yt1"/>
        <cdr:cNvSpPr txBox="1"/>
      </cdr:nvSpPr>
      <cdr:spPr>
        <a:xfrm xmlns:a="http://schemas.openxmlformats.org/drawingml/2006/main">
          <a:off x="368300" y="6223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A written physical education curriculum</a:t>
          </a:r>
        </a:p>
      </cdr:txBody>
    </cdr:sp>
  </cdr:relSizeAnchor>
  <cdr:relSizeAnchor xmlns:cdr="http://schemas.openxmlformats.org/drawingml/2006/chartDrawing">
    <cdr:from>
      <cdr:x>0.05278</cdr:x>
      <cdr:y>0.45833</cdr:y>
    </cdr:from>
    <cdr:to>
      <cdr:x>0.08056</cdr:x>
      <cdr:y>0.59722</cdr:y>
    </cdr:to>
    <cdr:sp macro="" textlink="">
      <cdr:nvSpPr>
        <cdr:cNvPr id="4" name="y2"/>
        <cdr:cNvSpPr txBox="1"/>
      </cdr:nvSpPr>
      <cdr:spPr>
        <a:xfrm xmlns:a="http://schemas.openxmlformats.org/drawingml/2006/main">
          <a:off x="241300" y="12573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e.</a:t>
          </a:r>
        </a:p>
      </cdr:txBody>
    </cdr:sp>
  </cdr:relSizeAnchor>
  <cdr:relSizeAnchor xmlns:cdr="http://schemas.openxmlformats.org/drawingml/2006/chartDrawing">
    <cdr:from>
      <cdr:x>0.08056</cdr:x>
      <cdr:y>0.45833</cdr:y>
    </cdr:from>
    <cdr:to>
      <cdr:x>0.30278</cdr:x>
      <cdr:y>0.59722</cdr:y>
    </cdr:to>
    <cdr:sp macro="" textlink="">
      <cdr:nvSpPr>
        <cdr:cNvPr id="5" name="yt2"/>
        <cdr:cNvSpPr txBox="1"/>
      </cdr:nvSpPr>
      <cdr:spPr>
        <a:xfrm xmlns:a="http://schemas.openxmlformats.org/drawingml/2006/main">
          <a:off x="368300" y="12573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Resources for fitness testing</a:t>
          </a:r>
        </a:p>
      </cdr:txBody>
    </cdr:sp>
  </cdr:relSizeAnchor>
  <cdr:relSizeAnchor xmlns:cdr="http://schemas.openxmlformats.org/drawingml/2006/chartDrawing">
    <cdr:from>
      <cdr:x>0.05278</cdr:x>
      <cdr:y>0.67593</cdr:y>
    </cdr:from>
    <cdr:to>
      <cdr:x>0.08056</cdr:x>
      <cdr:y>0.81481</cdr:y>
    </cdr:to>
    <cdr:sp macro="" textlink="">
      <cdr:nvSpPr>
        <cdr:cNvPr id="6" name="y3"/>
        <cdr:cNvSpPr txBox="1"/>
      </cdr:nvSpPr>
      <cdr:spPr>
        <a:xfrm xmlns:a="http://schemas.openxmlformats.org/drawingml/2006/main">
          <a:off x="241300" y="18542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f.</a:t>
          </a:r>
        </a:p>
      </cdr:txBody>
    </cdr:sp>
  </cdr:relSizeAnchor>
  <cdr:relSizeAnchor xmlns:cdr="http://schemas.openxmlformats.org/drawingml/2006/chartDrawing">
    <cdr:from>
      <cdr:x>0.08056</cdr:x>
      <cdr:y>0.67593</cdr:y>
    </cdr:from>
    <cdr:to>
      <cdr:x>0.30278</cdr:x>
      <cdr:y>0.81481</cdr:y>
    </cdr:to>
    <cdr:sp macro="" textlink="">
      <cdr:nvSpPr>
        <cdr:cNvPr id="7" name="yt3"/>
        <cdr:cNvSpPr txBox="1"/>
      </cdr:nvSpPr>
      <cdr:spPr>
        <a:xfrm xmlns:a="http://schemas.openxmlformats.org/drawingml/2006/main">
          <a:off x="368300" y="18542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Physical activity monitoring devices, such as pedometers or heart rate monitors, for physical education</a:t>
          </a:r>
        </a:p>
      </cdr:txBody>
    </cdr:sp>
  </cdr:relSizeAnchor>
  <cdr:relSizeAnchor xmlns:cdr="http://schemas.openxmlformats.org/drawingml/2006/chartDrawing">
    <cdr:from>
      <cdr:x>0.02052</cdr:x>
      <cdr:y>0.02828</cdr:y>
    </cdr:from>
    <cdr:to>
      <cdr:x>0.04983</cdr:x>
      <cdr:y>0.10906</cdr:y>
    </cdr:to>
    <cdr:sp macro="" textlink="">
      <cdr:nvSpPr>
        <cdr:cNvPr id="8" name="PageQ"/>
        <cdr:cNvSpPr txBox="1"/>
      </cdr:nvSpPr>
      <cdr:spPr>
        <a:xfrm xmlns:a="http://schemas.openxmlformats.org/drawingml/2006/main">
          <a:off x="177800" y="177800"/>
          <a:ext cx="254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16.</a:t>
          </a:r>
        </a:p>
      </cdr:txBody>
    </cdr:sp>
  </cdr:relSizeAnchor>
  <cdr:relSizeAnchor xmlns:cdr="http://schemas.openxmlformats.org/drawingml/2006/chartDrawing">
    <cdr:from>
      <cdr:x>0.04983</cdr:x>
      <cdr:y>0.02828</cdr:y>
    </cdr:from>
    <cdr:to>
      <cdr:x>0.97318</cdr:x>
      <cdr:y>0.10906</cdr:y>
    </cdr:to>
    <cdr:sp macro="" textlink="">
      <cdr:nvSpPr>
        <cdr:cNvPr id="9" name="PageTitle"/>
        <cdr:cNvSpPr txBox="1"/>
      </cdr:nvSpPr>
      <cdr:spPr>
        <a:xfrm xmlns:a="http://schemas.openxmlformats.org/drawingml/2006/main">
          <a:off x="431800" y="177800"/>
          <a:ext cx="8001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Percentage of schools that provide those who teach physical education with the following materials.</a:t>
          </a:r>
        </a:p>
      </cdr:txBody>
    </cdr:sp>
  </cdr:relSizeAnchor>
  <cdr:relSizeAnchor xmlns:cdr="http://schemas.openxmlformats.org/drawingml/2006/chartDrawing">
    <cdr:from>
      <cdr:x>0.02052</cdr:x>
      <cdr:y>0.91693</cdr:y>
    </cdr:from>
    <cdr:to>
      <cdr:x>0.97318</cdr:x>
      <cdr:y>0.99771</cdr:y>
    </cdr:to>
    <cdr:sp macro="" textlink="">
      <cdr:nvSpPr>
        <cdr:cNvPr id="10"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endParaRPr lang="en-US" sz="1000">
            <a:latin typeface="Times New Roman"/>
          </a:endParaRPr>
        </a:p>
      </cdr:txBody>
    </cdr:sp>
  </cdr:relSizeAnchor>
  <cdr:relSizeAnchor xmlns:cdr="http://schemas.openxmlformats.org/drawingml/2006/chartDrawing">
    <cdr:from>
      <cdr:x>0.89008</cdr:x>
      <cdr:y>0.95961</cdr:y>
    </cdr:from>
    <cdr:to>
      <cdr:x>1</cdr:x>
      <cdr:y>1</cdr:y>
    </cdr:to>
    <cdr:sp macro="" textlink="">
      <cdr:nvSpPr>
        <cdr:cNvPr id="11"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1000">
              <a:latin typeface="Times New Roman"/>
            </a:rPr>
            <a:t>Page 22 of 79</a:t>
          </a:r>
        </a:p>
      </cdr:txBody>
    </cdr:sp>
  </cdr:relSizeAnchor>
</c:userShapes>
</file>

<file path=ppt/drawings/drawing23.xml><?xml version="1.0" encoding="utf-8"?>
<c:userShapes xmlns:c="http://schemas.openxmlformats.org/drawingml/2006/chart">
  <cdr:relSizeAnchor xmlns:cdr="http://schemas.openxmlformats.org/drawingml/2006/chartDrawing">
    <cdr:from>
      <cdr:x>0.02052</cdr:x>
      <cdr:y>0.02828</cdr:y>
    </cdr:from>
    <cdr:to>
      <cdr:x>0.04983</cdr:x>
      <cdr:y>0.10906</cdr:y>
    </cdr:to>
    <cdr:sp macro="" textlink="">
      <cdr:nvSpPr>
        <cdr:cNvPr id="2" name="PageQ"/>
        <cdr:cNvSpPr txBox="1"/>
      </cdr:nvSpPr>
      <cdr:spPr>
        <a:xfrm xmlns:a="http://schemas.openxmlformats.org/drawingml/2006/main">
          <a:off x="177800" y="177800"/>
          <a:ext cx="254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17.</a:t>
          </a:r>
        </a:p>
      </cdr:txBody>
    </cdr:sp>
  </cdr:relSizeAnchor>
  <cdr:relSizeAnchor xmlns:cdr="http://schemas.openxmlformats.org/drawingml/2006/chartDrawing">
    <cdr:from>
      <cdr:x>0.04983</cdr:x>
      <cdr:y>0.02828</cdr:y>
    </cdr:from>
    <cdr:to>
      <cdr:x>0.97318</cdr:x>
      <cdr:y>0.10906</cdr:y>
    </cdr:to>
    <cdr:sp macro="" textlink="">
      <cdr:nvSpPr>
        <cdr:cNvPr id="3" name="PageTitle"/>
        <cdr:cNvSpPr txBox="1"/>
      </cdr:nvSpPr>
      <cdr:spPr>
        <a:xfrm xmlns:a="http://schemas.openxmlformats.org/drawingml/2006/main">
          <a:off x="431800" y="177800"/>
          <a:ext cx="8001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Percentage of schools in which students participate in physical activity breaks in classrooms during the school day outside of physical education.</a:t>
          </a:r>
        </a:p>
      </cdr:txBody>
    </cdr:sp>
  </cdr:relSizeAnchor>
  <cdr:relSizeAnchor xmlns:cdr="http://schemas.openxmlformats.org/drawingml/2006/chartDrawing">
    <cdr:from>
      <cdr:x>0.02052</cdr:x>
      <cdr:y>0.91693</cdr:y>
    </cdr:from>
    <cdr:to>
      <cdr:x>0.97318</cdr:x>
      <cdr:y>0.99771</cdr:y>
    </cdr:to>
    <cdr:sp macro="" textlink="">
      <cdr:nvSpPr>
        <cdr:cNvPr id="4"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endParaRPr lang="en-US" sz="1000">
            <a:latin typeface="Times New Roman"/>
          </a:endParaRPr>
        </a:p>
      </cdr:txBody>
    </cdr:sp>
  </cdr:relSizeAnchor>
  <cdr:relSizeAnchor xmlns:cdr="http://schemas.openxmlformats.org/drawingml/2006/chartDrawing">
    <cdr:from>
      <cdr:x>0.89008</cdr:x>
      <cdr:y>0.95961</cdr:y>
    </cdr:from>
    <cdr:to>
      <cdr:x>1</cdr:x>
      <cdr:y>1</cdr:y>
    </cdr:to>
    <cdr:sp macro="" textlink="">
      <cdr:nvSpPr>
        <cdr:cNvPr id="5"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1000">
              <a:latin typeface="Times New Roman"/>
            </a:rPr>
            <a:t>Page 23 of 79</a:t>
          </a:r>
        </a:p>
      </cdr:txBody>
    </cdr:sp>
  </cdr:relSizeAnchor>
</c:userShapes>
</file>

<file path=ppt/drawings/drawing24.xml><?xml version="1.0" encoding="utf-8"?>
<c:userShapes xmlns:c="http://schemas.openxmlformats.org/drawingml/2006/chart">
  <cdr:relSizeAnchor xmlns:cdr="http://schemas.openxmlformats.org/drawingml/2006/chartDrawing">
    <cdr:from>
      <cdr:x>0.02052</cdr:x>
      <cdr:y>0.02828</cdr:y>
    </cdr:from>
    <cdr:to>
      <cdr:x>0.04983</cdr:x>
      <cdr:y>0.10906</cdr:y>
    </cdr:to>
    <cdr:sp macro="" textlink="">
      <cdr:nvSpPr>
        <cdr:cNvPr id="2" name="PageQ"/>
        <cdr:cNvSpPr txBox="1"/>
      </cdr:nvSpPr>
      <cdr:spPr>
        <a:xfrm xmlns:a="http://schemas.openxmlformats.org/drawingml/2006/main">
          <a:off x="177800" y="177800"/>
          <a:ext cx="254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18.</a:t>
          </a:r>
        </a:p>
      </cdr:txBody>
    </cdr:sp>
  </cdr:relSizeAnchor>
  <cdr:relSizeAnchor xmlns:cdr="http://schemas.openxmlformats.org/drawingml/2006/chartDrawing">
    <cdr:from>
      <cdr:x>0.04983</cdr:x>
      <cdr:y>0.02828</cdr:y>
    </cdr:from>
    <cdr:to>
      <cdr:x>0.97318</cdr:x>
      <cdr:y>0.10906</cdr:y>
    </cdr:to>
    <cdr:sp macro="" textlink="">
      <cdr:nvSpPr>
        <cdr:cNvPr id="3" name="PageTitle"/>
        <cdr:cNvSpPr txBox="1"/>
      </cdr:nvSpPr>
      <cdr:spPr>
        <a:xfrm xmlns:a="http://schemas.openxmlformats.org/drawingml/2006/main">
          <a:off x="431800" y="177800"/>
          <a:ext cx="8001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Percentage of schools that offer opportunities for all students to participate in intramural sports programs or physical activity clubs.</a:t>
          </a:r>
        </a:p>
      </cdr:txBody>
    </cdr:sp>
  </cdr:relSizeAnchor>
  <cdr:relSizeAnchor xmlns:cdr="http://schemas.openxmlformats.org/drawingml/2006/chartDrawing">
    <cdr:from>
      <cdr:x>0.02052</cdr:x>
      <cdr:y>0.91693</cdr:y>
    </cdr:from>
    <cdr:to>
      <cdr:x>0.97318</cdr:x>
      <cdr:y>0.99771</cdr:y>
    </cdr:to>
    <cdr:sp macro="" textlink="">
      <cdr:nvSpPr>
        <cdr:cNvPr id="4"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endParaRPr lang="en-US" sz="1000">
            <a:latin typeface="Times New Roman"/>
          </a:endParaRPr>
        </a:p>
      </cdr:txBody>
    </cdr:sp>
  </cdr:relSizeAnchor>
  <cdr:relSizeAnchor xmlns:cdr="http://schemas.openxmlformats.org/drawingml/2006/chartDrawing">
    <cdr:from>
      <cdr:x>0.89008</cdr:x>
      <cdr:y>0.95961</cdr:y>
    </cdr:from>
    <cdr:to>
      <cdr:x>1</cdr:x>
      <cdr:y>1</cdr:y>
    </cdr:to>
    <cdr:sp macro="" textlink="">
      <cdr:nvSpPr>
        <cdr:cNvPr id="5"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1000">
              <a:latin typeface="Times New Roman"/>
            </a:rPr>
            <a:t>Page 24 of 79</a:t>
          </a:r>
        </a:p>
      </cdr:txBody>
    </cdr:sp>
  </cdr:relSizeAnchor>
</c:userShapes>
</file>

<file path=ppt/drawings/drawing25.xml><?xml version="1.0" encoding="utf-8"?>
<c:userShapes xmlns:c="http://schemas.openxmlformats.org/drawingml/2006/chart">
  <cdr:relSizeAnchor xmlns:cdr="http://schemas.openxmlformats.org/drawingml/2006/chartDrawing">
    <cdr:from>
      <cdr:x>0.02052</cdr:x>
      <cdr:y>0.02828</cdr:y>
    </cdr:from>
    <cdr:to>
      <cdr:x>0.04983</cdr:x>
      <cdr:y>0.10906</cdr:y>
    </cdr:to>
    <cdr:sp macro="" textlink="">
      <cdr:nvSpPr>
        <cdr:cNvPr id="2" name="PageQ"/>
        <cdr:cNvSpPr txBox="1"/>
      </cdr:nvSpPr>
      <cdr:spPr>
        <a:xfrm xmlns:a="http://schemas.openxmlformats.org/drawingml/2006/main">
          <a:off x="177800" y="177800"/>
          <a:ext cx="254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19.</a:t>
          </a:r>
        </a:p>
      </cdr:txBody>
    </cdr:sp>
  </cdr:relSizeAnchor>
  <cdr:relSizeAnchor xmlns:cdr="http://schemas.openxmlformats.org/drawingml/2006/chartDrawing">
    <cdr:from>
      <cdr:x>0.04983</cdr:x>
      <cdr:y>0.02828</cdr:y>
    </cdr:from>
    <cdr:to>
      <cdr:x>0.97318</cdr:x>
      <cdr:y>0.10906</cdr:y>
    </cdr:to>
    <cdr:sp macro="" textlink="">
      <cdr:nvSpPr>
        <cdr:cNvPr id="3" name="PageTitle"/>
        <cdr:cNvSpPr txBox="1"/>
      </cdr:nvSpPr>
      <cdr:spPr>
        <a:xfrm xmlns:a="http://schemas.openxmlformats.org/drawingml/2006/main">
          <a:off x="431800" y="177800"/>
          <a:ext cx="8001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Percentage of schools that offer interscholastic sports to students.</a:t>
          </a:r>
        </a:p>
      </cdr:txBody>
    </cdr:sp>
  </cdr:relSizeAnchor>
  <cdr:relSizeAnchor xmlns:cdr="http://schemas.openxmlformats.org/drawingml/2006/chartDrawing">
    <cdr:from>
      <cdr:x>0.02052</cdr:x>
      <cdr:y>0.91693</cdr:y>
    </cdr:from>
    <cdr:to>
      <cdr:x>0.97318</cdr:x>
      <cdr:y>0.99771</cdr:y>
    </cdr:to>
    <cdr:sp macro="" textlink="">
      <cdr:nvSpPr>
        <cdr:cNvPr id="4"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endParaRPr lang="en-US" sz="1000">
            <a:latin typeface="Times New Roman"/>
          </a:endParaRPr>
        </a:p>
      </cdr:txBody>
    </cdr:sp>
  </cdr:relSizeAnchor>
  <cdr:relSizeAnchor xmlns:cdr="http://schemas.openxmlformats.org/drawingml/2006/chartDrawing">
    <cdr:from>
      <cdr:x>0.89008</cdr:x>
      <cdr:y>0.95961</cdr:y>
    </cdr:from>
    <cdr:to>
      <cdr:x>1</cdr:x>
      <cdr:y>1</cdr:y>
    </cdr:to>
    <cdr:sp macro="" textlink="">
      <cdr:nvSpPr>
        <cdr:cNvPr id="5"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1000">
              <a:latin typeface="Times New Roman"/>
            </a:rPr>
            <a:t>Page 25 of 79</a:t>
          </a:r>
        </a:p>
      </cdr:txBody>
    </cdr:sp>
  </cdr:relSizeAnchor>
</c:userShapes>
</file>

<file path=ppt/drawings/drawing26.xml><?xml version="1.0" encoding="utf-8"?>
<c:userShapes xmlns:c="http://schemas.openxmlformats.org/drawingml/2006/chart">
  <cdr:relSizeAnchor xmlns:cdr="http://schemas.openxmlformats.org/drawingml/2006/chartDrawing">
    <cdr:from>
      <cdr:x>0.02052</cdr:x>
      <cdr:y>0.02828</cdr:y>
    </cdr:from>
    <cdr:to>
      <cdr:x>0.04983</cdr:x>
      <cdr:y>0.10906</cdr:y>
    </cdr:to>
    <cdr:sp macro="" textlink="">
      <cdr:nvSpPr>
        <cdr:cNvPr id="2" name="PageQ"/>
        <cdr:cNvSpPr txBox="1"/>
      </cdr:nvSpPr>
      <cdr:spPr>
        <a:xfrm xmlns:a="http://schemas.openxmlformats.org/drawingml/2006/main">
          <a:off x="177800" y="177800"/>
          <a:ext cx="254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20.</a:t>
          </a:r>
        </a:p>
      </cdr:txBody>
    </cdr:sp>
  </cdr:relSizeAnchor>
  <cdr:relSizeAnchor xmlns:cdr="http://schemas.openxmlformats.org/drawingml/2006/chartDrawing">
    <cdr:from>
      <cdr:x>0.04983</cdr:x>
      <cdr:y>0.02828</cdr:y>
    </cdr:from>
    <cdr:to>
      <cdr:x>0.97318</cdr:x>
      <cdr:y>0.10906</cdr:y>
    </cdr:to>
    <cdr:sp macro="" textlink="">
      <cdr:nvSpPr>
        <cdr:cNvPr id="3" name="PageTitle"/>
        <cdr:cNvSpPr txBox="1"/>
      </cdr:nvSpPr>
      <cdr:spPr>
        <a:xfrm xmlns:a="http://schemas.openxmlformats.org/drawingml/2006/main">
          <a:off x="431800" y="177800"/>
          <a:ext cx="8001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Percentage of schools that offer opportunities for students to participate in physical activity before the school day through organized physical activities or access to facilities or equipment for physical activity.</a:t>
          </a:r>
        </a:p>
      </cdr:txBody>
    </cdr:sp>
  </cdr:relSizeAnchor>
  <cdr:relSizeAnchor xmlns:cdr="http://schemas.openxmlformats.org/drawingml/2006/chartDrawing">
    <cdr:from>
      <cdr:x>0.02052</cdr:x>
      <cdr:y>0.91693</cdr:y>
    </cdr:from>
    <cdr:to>
      <cdr:x>0.97318</cdr:x>
      <cdr:y>0.99771</cdr:y>
    </cdr:to>
    <cdr:sp macro="" textlink="">
      <cdr:nvSpPr>
        <cdr:cNvPr id="4"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endParaRPr lang="en-US" sz="1000">
            <a:latin typeface="Times New Roman"/>
          </a:endParaRPr>
        </a:p>
      </cdr:txBody>
    </cdr:sp>
  </cdr:relSizeAnchor>
  <cdr:relSizeAnchor xmlns:cdr="http://schemas.openxmlformats.org/drawingml/2006/chartDrawing">
    <cdr:from>
      <cdr:x>0.89008</cdr:x>
      <cdr:y>0.95961</cdr:y>
    </cdr:from>
    <cdr:to>
      <cdr:x>1</cdr:x>
      <cdr:y>1</cdr:y>
    </cdr:to>
    <cdr:sp macro="" textlink="">
      <cdr:nvSpPr>
        <cdr:cNvPr id="5"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1000">
              <a:latin typeface="Times New Roman"/>
            </a:rPr>
            <a:t>Page 26 of 79</a:t>
          </a:r>
        </a:p>
      </cdr:txBody>
    </cdr:sp>
  </cdr:relSizeAnchor>
</c:userShapes>
</file>

<file path=ppt/drawings/drawing27.xml><?xml version="1.0" encoding="utf-8"?>
<c:userShapes xmlns:c="http://schemas.openxmlformats.org/drawingml/2006/chart">
  <cdr:relSizeAnchor xmlns:cdr="http://schemas.openxmlformats.org/drawingml/2006/chartDrawing">
    <cdr:from>
      <cdr:x>0.02052</cdr:x>
      <cdr:y>0.02828</cdr:y>
    </cdr:from>
    <cdr:to>
      <cdr:x>0.04983</cdr:x>
      <cdr:y>0.10906</cdr:y>
    </cdr:to>
    <cdr:sp macro="" textlink="">
      <cdr:nvSpPr>
        <cdr:cNvPr id="2" name="PageQ"/>
        <cdr:cNvSpPr txBox="1"/>
      </cdr:nvSpPr>
      <cdr:spPr>
        <a:xfrm xmlns:a="http://schemas.openxmlformats.org/drawingml/2006/main">
          <a:off x="177800" y="177800"/>
          <a:ext cx="254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21.</a:t>
          </a:r>
        </a:p>
      </cdr:txBody>
    </cdr:sp>
  </cdr:relSizeAnchor>
  <cdr:relSizeAnchor xmlns:cdr="http://schemas.openxmlformats.org/drawingml/2006/chartDrawing">
    <cdr:from>
      <cdr:x>0.04983</cdr:x>
      <cdr:y>0.02828</cdr:y>
    </cdr:from>
    <cdr:to>
      <cdr:x>0.97318</cdr:x>
      <cdr:y>0.10906</cdr:y>
    </cdr:to>
    <cdr:sp macro="" textlink="">
      <cdr:nvSpPr>
        <cdr:cNvPr id="3" name="PageTitle"/>
        <cdr:cNvSpPr txBox="1"/>
      </cdr:nvSpPr>
      <cdr:spPr>
        <a:xfrm xmlns:a="http://schemas.openxmlformats.org/drawingml/2006/main">
          <a:off x="431800" y="177800"/>
          <a:ext cx="8001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Percentage of schools that have a joint use agreement for shared use of school or community physical activity facilities.</a:t>
          </a:r>
        </a:p>
      </cdr:txBody>
    </cdr:sp>
  </cdr:relSizeAnchor>
  <cdr:relSizeAnchor xmlns:cdr="http://schemas.openxmlformats.org/drawingml/2006/chartDrawing">
    <cdr:from>
      <cdr:x>0.02052</cdr:x>
      <cdr:y>0.91693</cdr:y>
    </cdr:from>
    <cdr:to>
      <cdr:x>0.97318</cdr:x>
      <cdr:y>0.99771</cdr:y>
    </cdr:to>
    <cdr:sp macro="" textlink="">
      <cdr:nvSpPr>
        <cdr:cNvPr id="4"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endParaRPr lang="en-US" sz="1000">
            <a:latin typeface="Times New Roman"/>
          </a:endParaRPr>
        </a:p>
      </cdr:txBody>
    </cdr:sp>
  </cdr:relSizeAnchor>
  <cdr:relSizeAnchor xmlns:cdr="http://schemas.openxmlformats.org/drawingml/2006/chartDrawing">
    <cdr:from>
      <cdr:x>0.89008</cdr:x>
      <cdr:y>0.95961</cdr:y>
    </cdr:from>
    <cdr:to>
      <cdr:x>1</cdr:x>
      <cdr:y>1</cdr:y>
    </cdr:to>
    <cdr:sp macro="" textlink="">
      <cdr:nvSpPr>
        <cdr:cNvPr id="5"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1000">
              <a:latin typeface="Times New Roman"/>
            </a:rPr>
            <a:t>Page 27 of 79</a:t>
          </a:r>
        </a:p>
      </cdr:txBody>
    </cdr:sp>
  </cdr:relSizeAnchor>
</c:userShapes>
</file>

<file path=ppt/drawings/drawing28.xml><?xml version="1.0" encoding="utf-8"?>
<c:userShapes xmlns:c="http://schemas.openxmlformats.org/drawingml/2006/chart">
  <cdr:relSizeAnchor xmlns:cdr="http://schemas.openxmlformats.org/drawingml/2006/chartDrawing">
    <cdr:from>
      <cdr:x>0.02052</cdr:x>
      <cdr:y>0.02828</cdr:y>
    </cdr:from>
    <cdr:to>
      <cdr:x>0.04983</cdr:x>
      <cdr:y>0.10906</cdr:y>
    </cdr:to>
    <cdr:sp macro="" textlink="">
      <cdr:nvSpPr>
        <cdr:cNvPr id="2" name="PageQ"/>
        <cdr:cNvSpPr txBox="1"/>
      </cdr:nvSpPr>
      <cdr:spPr>
        <a:xfrm xmlns:a="http://schemas.openxmlformats.org/drawingml/2006/main">
          <a:off x="177800" y="177800"/>
          <a:ext cx="254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22.</a:t>
          </a:r>
        </a:p>
      </cdr:txBody>
    </cdr:sp>
  </cdr:relSizeAnchor>
  <cdr:relSizeAnchor xmlns:cdr="http://schemas.openxmlformats.org/drawingml/2006/chartDrawing">
    <cdr:from>
      <cdr:x>0.04983</cdr:x>
      <cdr:y>0.02828</cdr:y>
    </cdr:from>
    <cdr:to>
      <cdr:x>0.97318</cdr:x>
      <cdr:y>0.10906</cdr:y>
    </cdr:to>
    <cdr:sp macro="" textlink="">
      <cdr:nvSpPr>
        <cdr:cNvPr id="3" name="PageTitle"/>
        <cdr:cNvSpPr txBox="1"/>
      </cdr:nvSpPr>
      <cdr:spPr>
        <a:xfrm xmlns:a="http://schemas.openxmlformats.org/drawingml/2006/main">
          <a:off x="431800" y="177800"/>
          <a:ext cx="8001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Percentage of schools that have adopted a policy prohibiting tobacco use.</a:t>
          </a:r>
        </a:p>
      </cdr:txBody>
    </cdr:sp>
  </cdr:relSizeAnchor>
  <cdr:relSizeAnchor xmlns:cdr="http://schemas.openxmlformats.org/drawingml/2006/chartDrawing">
    <cdr:from>
      <cdr:x>0.02052</cdr:x>
      <cdr:y>0.91693</cdr:y>
    </cdr:from>
    <cdr:to>
      <cdr:x>0.97318</cdr:x>
      <cdr:y>0.99771</cdr:y>
    </cdr:to>
    <cdr:sp macro="" textlink="">
      <cdr:nvSpPr>
        <cdr:cNvPr id="4"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endParaRPr lang="en-US" sz="1000">
            <a:latin typeface="Times New Roman"/>
          </a:endParaRPr>
        </a:p>
      </cdr:txBody>
    </cdr:sp>
  </cdr:relSizeAnchor>
  <cdr:relSizeAnchor xmlns:cdr="http://schemas.openxmlformats.org/drawingml/2006/chartDrawing">
    <cdr:from>
      <cdr:x>0.89008</cdr:x>
      <cdr:y>0.95961</cdr:y>
    </cdr:from>
    <cdr:to>
      <cdr:x>1</cdr:x>
      <cdr:y>1</cdr:y>
    </cdr:to>
    <cdr:sp macro="" textlink="">
      <cdr:nvSpPr>
        <cdr:cNvPr id="5"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1000">
              <a:latin typeface="Times New Roman"/>
            </a:rPr>
            <a:t>Page 28 of 79</a:t>
          </a:r>
        </a:p>
      </cdr:txBody>
    </cdr:sp>
  </cdr:relSizeAnchor>
</c:userShapes>
</file>

<file path=ppt/drawings/drawing29.xml><?xml version="1.0" encoding="utf-8"?>
<c:userShapes xmlns:c="http://schemas.openxmlformats.org/drawingml/2006/chart">
  <cdr:relSizeAnchor xmlns:cdr="http://schemas.openxmlformats.org/drawingml/2006/chartDrawing">
    <cdr:from>
      <cdr:x>0.05278</cdr:x>
      <cdr:y>0.19444</cdr:y>
    </cdr:from>
    <cdr:to>
      <cdr:x>0.08056</cdr:x>
      <cdr:y>0.31019</cdr:y>
    </cdr:to>
    <cdr:sp macro="" textlink="">
      <cdr:nvSpPr>
        <cdr:cNvPr id="2" name="y1"/>
        <cdr:cNvSpPr txBox="1"/>
      </cdr:nvSpPr>
      <cdr:spPr>
        <a:xfrm xmlns:a="http://schemas.openxmlformats.org/drawingml/2006/main">
          <a:off x="241300" y="533400"/>
          <a:ext cx="127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a.</a:t>
          </a:r>
        </a:p>
      </cdr:txBody>
    </cdr:sp>
  </cdr:relSizeAnchor>
  <cdr:relSizeAnchor xmlns:cdr="http://schemas.openxmlformats.org/drawingml/2006/chartDrawing">
    <cdr:from>
      <cdr:x>0.08056</cdr:x>
      <cdr:y>0.19444</cdr:y>
    </cdr:from>
    <cdr:to>
      <cdr:x>0.30278</cdr:x>
      <cdr:y>0.31019</cdr:y>
    </cdr:to>
    <cdr:sp macro="" textlink="">
      <cdr:nvSpPr>
        <cdr:cNvPr id="3" name="yt1"/>
        <cdr:cNvSpPr txBox="1"/>
      </cdr:nvSpPr>
      <cdr:spPr>
        <a:xfrm xmlns:a="http://schemas.openxmlformats.org/drawingml/2006/main">
          <a:off x="368300" y="533400"/>
          <a:ext cx="1016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Cigarettes</a:t>
          </a:r>
        </a:p>
      </cdr:txBody>
    </cdr:sp>
  </cdr:relSizeAnchor>
  <cdr:relSizeAnchor xmlns:cdr="http://schemas.openxmlformats.org/drawingml/2006/chartDrawing">
    <cdr:from>
      <cdr:x>0.05278</cdr:x>
      <cdr:y>0.31944</cdr:y>
    </cdr:from>
    <cdr:to>
      <cdr:x>0.08056</cdr:x>
      <cdr:y>0.43519</cdr:y>
    </cdr:to>
    <cdr:sp macro="" textlink="">
      <cdr:nvSpPr>
        <cdr:cNvPr id="4" name="y2"/>
        <cdr:cNvSpPr txBox="1"/>
      </cdr:nvSpPr>
      <cdr:spPr>
        <a:xfrm xmlns:a="http://schemas.openxmlformats.org/drawingml/2006/main">
          <a:off x="241300" y="876300"/>
          <a:ext cx="127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b.</a:t>
          </a:r>
        </a:p>
      </cdr:txBody>
    </cdr:sp>
  </cdr:relSizeAnchor>
  <cdr:relSizeAnchor xmlns:cdr="http://schemas.openxmlformats.org/drawingml/2006/chartDrawing">
    <cdr:from>
      <cdr:x>0.08056</cdr:x>
      <cdr:y>0.31944</cdr:y>
    </cdr:from>
    <cdr:to>
      <cdr:x>0.30278</cdr:x>
      <cdr:y>0.43519</cdr:y>
    </cdr:to>
    <cdr:sp macro="" textlink="">
      <cdr:nvSpPr>
        <cdr:cNvPr id="5" name="yt2"/>
        <cdr:cNvSpPr txBox="1"/>
      </cdr:nvSpPr>
      <cdr:spPr>
        <a:xfrm xmlns:a="http://schemas.openxmlformats.org/drawingml/2006/main">
          <a:off x="368300" y="876300"/>
          <a:ext cx="1016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Smokeless tobacco (e.g., chewing tobacco, snuff, dip, snus)</a:t>
          </a:r>
        </a:p>
      </cdr:txBody>
    </cdr:sp>
  </cdr:relSizeAnchor>
  <cdr:relSizeAnchor xmlns:cdr="http://schemas.openxmlformats.org/drawingml/2006/chartDrawing">
    <cdr:from>
      <cdr:x>0.05278</cdr:x>
      <cdr:y>0.44444</cdr:y>
    </cdr:from>
    <cdr:to>
      <cdr:x>0.08056</cdr:x>
      <cdr:y>0.56019</cdr:y>
    </cdr:to>
    <cdr:sp macro="" textlink="">
      <cdr:nvSpPr>
        <cdr:cNvPr id="6" name="y3"/>
        <cdr:cNvSpPr txBox="1"/>
      </cdr:nvSpPr>
      <cdr:spPr>
        <a:xfrm xmlns:a="http://schemas.openxmlformats.org/drawingml/2006/main">
          <a:off x="241300" y="1219200"/>
          <a:ext cx="127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c.</a:t>
          </a:r>
        </a:p>
      </cdr:txBody>
    </cdr:sp>
  </cdr:relSizeAnchor>
  <cdr:relSizeAnchor xmlns:cdr="http://schemas.openxmlformats.org/drawingml/2006/chartDrawing">
    <cdr:from>
      <cdr:x>0.08056</cdr:x>
      <cdr:y>0.44444</cdr:y>
    </cdr:from>
    <cdr:to>
      <cdr:x>0.30278</cdr:x>
      <cdr:y>0.56019</cdr:y>
    </cdr:to>
    <cdr:sp macro="" textlink="">
      <cdr:nvSpPr>
        <cdr:cNvPr id="7" name="yt3"/>
        <cdr:cNvSpPr txBox="1"/>
      </cdr:nvSpPr>
      <cdr:spPr>
        <a:xfrm xmlns:a="http://schemas.openxmlformats.org/drawingml/2006/main">
          <a:off x="368300" y="1219200"/>
          <a:ext cx="1016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Cigars</a:t>
          </a:r>
        </a:p>
      </cdr:txBody>
    </cdr:sp>
  </cdr:relSizeAnchor>
  <cdr:relSizeAnchor xmlns:cdr="http://schemas.openxmlformats.org/drawingml/2006/chartDrawing">
    <cdr:from>
      <cdr:x>0.05278</cdr:x>
      <cdr:y>0.58333</cdr:y>
    </cdr:from>
    <cdr:to>
      <cdr:x>0.08056</cdr:x>
      <cdr:y>0.69907</cdr:y>
    </cdr:to>
    <cdr:sp macro="" textlink="">
      <cdr:nvSpPr>
        <cdr:cNvPr id="8" name="y4"/>
        <cdr:cNvSpPr txBox="1"/>
      </cdr:nvSpPr>
      <cdr:spPr>
        <a:xfrm xmlns:a="http://schemas.openxmlformats.org/drawingml/2006/main">
          <a:off x="241300" y="1600200"/>
          <a:ext cx="127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d.</a:t>
          </a:r>
        </a:p>
      </cdr:txBody>
    </cdr:sp>
  </cdr:relSizeAnchor>
  <cdr:relSizeAnchor xmlns:cdr="http://schemas.openxmlformats.org/drawingml/2006/chartDrawing">
    <cdr:from>
      <cdr:x>0.08056</cdr:x>
      <cdr:y>0.58333</cdr:y>
    </cdr:from>
    <cdr:to>
      <cdr:x>0.30278</cdr:x>
      <cdr:y>0.69907</cdr:y>
    </cdr:to>
    <cdr:sp macro="" textlink="">
      <cdr:nvSpPr>
        <cdr:cNvPr id="9" name="yt4"/>
        <cdr:cNvSpPr txBox="1"/>
      </cdr:nvSpPr>
      <cdr:spPr>
        <a:xfrm xmlns:a="http://schemas.openxmlformats.org/drawingml/2006/main">
          <a:off x="368300" y="1600200"/>
          <a:ext cx="1016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Pipes</a:t>
          </a:r>
        </a:p>
      </cdr:txBody>
    </cdr:sp>
  </cdr:relSizeAnchor>
  <cdr:relSizeAnchor xmlns:cdr="http://schemas.openxmlformats.org/drawingml/2006/chartDrawing">
    <cdr:from>
      <cdr:x>0.05278</cdr:x>
      <cdr:y>0.71296</cdr:y>
    </cdr:from>
    <cdr:to>
      <cdr:x>0.08056</cdr:x>
      <cdr:y>0.8287</cdr:y>
    </cdr:to>
    <cdr:sp macro="" textlink="">
      <cdr:nvSpPr>
        <cdr:cNvPr id="10" name="y5"/>
        <cdr:cNvSpPr txBox="1"/>
      </cdr:nvSpPr>
      <cdr:spPr>
        <a:xfrm xmlns:a="http://schemas.openxmlformats.org/drawingml/2006/main">
          <a:off x="241300" y="1955800"/>
          <a:ext cx="127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e.</a:t>
          </a:r>
        </a:p>
      </cdr:txBody>
    </cdr:sp>
  </cdr:relSizeAnchor>
  <cdr:relSizeAnchor xmlns:cdr="http://schemas.openxmlformats.org/drawingml/2006/chartDrawing">
    <cdr:from>
      <cdr:x>0.08056</cdr:x>
      <cdr:y>0.71296</cdr:y>
    </cdr:from>
    <cdr:to>
      <cdr:x>0.30278</cdr:x>
      <cdr:y>0.8287</cdr:y>
    </cdr:to>
    <cdr:sp macro="" textlink="">
      <cdr:nvSpPr>
        <cdr:cNvPr id="11" name="yt5"/>
        <cdr:cNvSpPr txBox="1"/>
      </cdr:nvSpPr>
      <cdr:spPr>
        <a:xfrm xmlns:a="http://schemas.openxmlformats.org/drawingml/2006/main">
          <a:off x="368300" y="1955800"/>
          <a:ext cx="1016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Electronic vapor products (e.g., e-cigarettes, vape pipes, hookah pens)</a:t>
          </a:r>
        </a:p>
      </cdr:txBody>
    </cdr:sp>
  </cdr:relSizeAnchor>
  <cdr:relSizeAnchor xmlns:cdr="http://schemas.openxmlformats.org/drawingml/2006/chartDrawing">
    <cdr:from>
      <cdr:x>0.02052</cdr:x>
      <cdr:y>0.02828</cdr:y>
    </cdr:from>
    <cdr:to>
      <cdr:x>0.04983</cdr:x>
      <cdr:y>0.10906</cdr:y>
    </cdr:to>
    <cdr:sp macro="" textlink="">
      <cdr:nvSpPr>
        <cdr:cNvPr id="12" name="PageQ"/>
        <cdr:cNvSpPr txBox="1"/>
      </cdr:nvSpPr>
      <cdr:spPr>
        <a:xfrm xmlns:a="http://schemas.openxmlformats.org/drawingml/2006/main">
          <a:off x="177800" y="177800"/>
          <a:ext cx="254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23.</a:t>
          </a:r>
        </a:p>
      </cdr:txBody>
    </cdr:sp>
  </cdr:relSizeAnchor>
  <cdr:relSizeAnchor xmlns:cdr="http://schemas.openxmlformats.org/drawingml/2006/chartDrawing">
    <cdr:from>
      <cdr:x>0.04983</cdr:x>
      <cdr:y>0.02828</cdr:y>
    </cdr:from>
    <cdr:to>
      <cdr:x>0.97318</cdr:x>
      <cdr:y>0.10906</cdr:y>
    </cdr:to>
    <cdr:sp macro="" textlink="">
      <cdr:nvSpPr>
        <cdr:cNvPr id="13" name="PageTitle"/>
        <cdr:cNvSpPr txBox="1"/>
      </cdr:nvSpPr>
      <cdr:spPr>
        <a:xfrm xmlns:a="http://schemas.openxmlformats.org/drawingml/2006/main">
          <a:off x="431800" y="177800"/>
          <a:ext cx="8001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(Students) Percentage of schools that have a tobacco-use prevention policy that specifically prohibits the use of each type of tobacco for students during any school-related activity.</a:t>
          </a:r>
        </a:p>
      </cdr:txBody>
    </cdr:sp>
  </cdr:relSizeAnchor>
  <cdr:relSizeAnchor xmlns:cdr="http://schemas.openxmlformats.org/drawingml/2006/chartDrawing">
    <cdr:from>
      <cdr:x>0.02052</cdr:x>
      <cdr:y>0.91693</cdr:y>
    </cdr:from>
    <cdr:to>
      <cdr:x>0.97318</cdr:x>
      <cdr:y>0.99771</cdr:y>
    </cdr:to>
    <cdr:sp macro="" textlink="">
      <cdr:nvSpPr>
        <cdr:cNvPr id="14"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endParaRPr lang="en-US" sz="1000">
            <a:latin typeface="Times New Roman"/>
          </a:endParaRPr>
        </a:p>
      </cdr:txBody>
    </cdr:sp>
  </cdr:relSizeAnchor>
  <cdr:relSizeAnchor xmlns:cdr="http://schemas.openxmlformats.org/drawingml/2006/chartDrawing">
    <cdr:from>
      <cdr:x>0.89008</cdr:x>
      <cdr:y>0.95961</cdr:y>
    </cdr:from>
    <cdr:to>
      <cdr:x>1</cdr:x>
      <cdr:y>1</cdr:y>
    </cdr:to>
    <cdr:sp macro="" textlink="">
      <cdr:nvSpPr>
        <cdr:cNvPr id="15"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1000">
              <a:latin typeface="Times New Roman"/>
            </a:rPr>
            <a:t>Page 29 of 79</a:t>
          </a:r>
        </a:p>
      </cdr:txBody>
    </cdr:sp>
  </cdr:relSizeAnchor>
</c:userShapes>
</file>

<file path=ppt/drawings/drawing3.xml><?xml version="1.0" encoding="utf-8"?>
<c:userShapes xmlns:c="http://schemas.openxmlformats.org/drawingml/2006/chart">
  <cdr:relSizeAnchor xmlns:cdr="http://schemas.openxmlformats.org/drawingml/2006/chartDrawing">
    <cdr:from>
      <cdr:x>0.05278</cdr:x>
      <cdr:y>0.19444</cdr:y>
    </cdr:from>
    <cdr:to>
      <cdr:x>0.08056</cdr:x>
      <cdr:y>0.31019</cdr:y>
    </cdr:to>
    <cdr:sp macro="" textlink="">
      <cdr:nvSpPr>
        <cdr:cNvPr id="2" name="y1"/>
        <cdr:cNvSpPr txBox="1"/>
      </cdr:nvSpPr>
      <cdr:spPr>
        <a:xfrm xmlns:a="http://schemas.openxmlformats.org/drawingml/2006/main">
          <a:off x="241300" y="533400"/>
          <a:ext cx="127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a.</a:t>
          </a:r>
        </a:p>
      </cdr:txBody>
    </cdr:sp>
  </cdr:relSizeAnchor>
  <cdr:relSizeAnchor xmlns:cdr="http://schemas.openxmlformats.org/drawingml/2006/chartDrawing">
    <cdr:from>
      <cdr:x>0.08056</cdr:x>
      <cdr:y>0.19444</cdr:y>
    </cdr:from>
    <cdr:to>
      <cdr:x>0.30278</cdr:x>
      <cdr:y>0.31019</cdr:y>
    </cdr:to>
    <cdr:sp macro="" textlink="">
      <cdr:nvSpPr>
        <cdr:cNvPr id="3" name="yt1"/>
        <cdr:cNvSpPr txBox="1"/>
      </cdr:nvSpPr>
      <cdr:spPr>
        <a:xfrm xmlns:a="http://schemas.openxmlformats.org/drawingml/2006/main">
          <a:off x="368300" y="533400"/>
          <a:ext cx="1016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Health education</a:t>
          </a:r>
        </a:p>
      </cdr:txBody>
    </cdr:sp>
  </cdr:relSizeAnchor>
  <cdr:relSizeAnchor xmlns:cdr="http://schemas.openxmlformats.org/drawingml/2006/chartDrawing">
    <cdr:from>
      <cdr:x>0.05278</cdr:x>
      <cdr:y>0.31944</cdr:y>
    </cdr:from>
    <cdr:to>
      <cdr:x>0.08056</cdr:x>
      <cdr:y>0.43519</cdr:y>
    </cdr:to>
    <cdr:sp macro="" textlink="">
      <cdr:nvSpPr>
        <cdr:cNvPr id="4" name="y2"/>
        <cdr:cNvSpPr txBox="1"/>
      </cdr:nvSpPr>
      <cdr:spPr>
        <a:xfrm xmlns:a="http://schemas.openxmlformats.org/drawingml/2006/main">
          <a:off x="241300" y="876300"/>
          <a:ext cx="127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b.</a:t>
          </a:r>
        </a:p>
      </cdr:txBody>
    </cdr:sp>
  </cdr:relSizeAnchor>
  <cdr:relSizeAnchor xmlns:cdr="http://schemas.openxmlformats.org/drawingml/2006/chartDrawing">
    <cdr:from>
      <cdr:x>0.08056</cdr:x>
      <cdr:y>0.31944</cdr:y>
    </cdr:from>
    <cdr:to>
      <cdr:x>0.30278</cdr:x>
      <cdr:y>0.43519</cdr:y>
    </cdr:to>
    <cdr:sp macro="" textlink="">
      <cdr:nvSpPr>
        <cdr:cNvPr id="5" name="yt2"/>
        <cdr:cNvSpPr txBox="1"/>
      </cdr:nvSpPr>
      <cdr:spPr>
        <a:xfrm xmlns:a="http://schemas.openxmlformats.org/drawingml/2006/main">
          <a:off x="368300" y="876300"/>
          <a:ext cx="1016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Physical education</a:t>
          </a:r>
        </a:p>
      </cdr:txBody>
    </cdr:sp>
  </cdr:relSizeAnchor>
  <cdr:relSizeAnchor xmlns:cdr="http://schemas.openxmlformats.org/drawingml/2006/chartDrawing">
    <cdr:from>
      <cdr:x>0.05278</cdr:x>
      <cdr:y>0.44444</cdr:y>
    </cdr:from>
    <cdr:to>
      <cdr:x>0.08056</cdr:x>
      <cdr:y>0.56019</cdr:y>
    </cdr:to>
    <cdr:sp macro="" textlink="">
      <cdr:nvSpPr>
        <cdr:cNvPr id="6" name="y3"/>
        <cdr:cNvSpPr txBox="1"/>
      </cdr:nvSpPr>
      <cdr:spPr>
        <a:xfrm xmlns:a="http://schemas.openxmlformats.org/drawingml/2006/main">
          <a:off x="241300" y="1219200"/>
          <a:ext cx="127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c.</a:t>
          </a:r>
        </a:p>
      </cdr:txBody>
    </cdr:sp>
  </cdr:relSizeAnchor>
  <cdr:relSizeAnchor xmlns:cdr="http://schemas.openxmlformats.org/drawingml/2006/chartDrawing">
    <cdr:from>
      <cdr:x>0.08056</cdr:x>
      <cdr:y>0.44444</cdr:y>
    </cdr:from>
    <cdr:to>
      <cdr:x>0.30278</cdr:x>
      <cdr:y>0.56019</cdr:y>
    </cdr:to>
    <cdr:sp macro="" textlink="">
      <cdr:nvSpPr>
        <cdr:cNvPr id="7" name="yt3"/>
        <cdr:cNvSpPr txBox="1"/>
      </cdr:nvSpPr>
      <cdr:spPr>
        <a:xfrm xmlns:a="http://schemas.openxmlformats.org/drawingml/2006/main">
          <a:off x="368300" y="1219200"/>
          <a:ext cx="1016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Physical activity</a:t>
          </a:r>
        </a:p>
      </cdr:txBody>
    </cdr:sp>
  </cdr:relSizeAnchor>
  <cdr:relSizeAnchor xmlns:cdr="http://schemas.openxmlformats.org/drawingml/2006/chartDrawing">
    <cdr:from>
      <cdr:x>0.05278</cdr:x>
      <cdr:y>0.58333</cdr:y>
    </cdr:from>
    <cdr:to>
      <cdr:x>0.08056</cdr:x>
      <cdr:y>0.69907</cdr:y>
    </cdr:to>
    <cdr:sp macro="" textlink="">
      <cdr:nvSpPr>
        <cdr:cNvPr id="8" name="y4"/>
        <cdr:cNvSpPr txBox="1"/>
      </cdr:nvSpPr>
      <cdr:spPr>
        <a:xfrm xmlns:a="http://schemas.openxmlformats.org/drawingml/2006/main">
          <a:off x="241300" y="1600200"/>
          <a:ext cx="127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d.</a:t>
          </a:r>
        </a:p>
      </cdr:txBody>
    </cdr:sp>
  </cdr:relSizeAnchor>
  <cdr:relSizeAnchor xmlns:cdr="http://schemas.openxmlformats.org/drawingml/2006/chartDrawing">
    <cdr:from>
      <cdr:x>0.08056</cdr:x>
      <cdr:y>0.58333</cdr:y>
    </cdr:from>
    <cdr:to>
      <cdr:x>0.30278</cdr:x>
      <cdr:y>0.69907</cdr:y>
    </cdr:to>
    <cdr:sp macro="" textlink="">
      <cdr:nvSpPr>
        <cdr:cNvPr id="9" name="yt4"/>
        <cdr:cNvSpPr txBox="1"/>
      </cdr:nvSpPr>
      <cdr:spPr>
        <a:xfrm xmlns:a="http://schemas.openxmlformats.org/drawingml/2006/main">
          <a:off x="368300" y="1600200"/>
          <a:ext cx="1016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School meal programs</a:t>
          </a:r>
        </a:p>
      </cdr:txBody>
    </cdr:sp>
  </cdr:relSizeAnchor>
  <cdr:relSizeAnchor xmlns:cdr="http://schemas.openxmlformats.org/drawingml/2006/chartDrawing">
    <cdr:from>
      <cdr:x>0.05278</cdr:x>
      <cdr:y>0.71296</cdr:y>
    </cdr:from>
    <cdr:to>
      <cdr:x>0.08056</cdr:x>
      <cdr:y>0.8287</cdr:y>
    </cdr:to>
    <cdr:sp macro="" textlink="">
      <cdr:nvSpPr>
        <cdr:cNvPr id="10" name="y5"/>
        <cdr:cNvSpPr txBox="1"/>
      </cdr:nvSpPr>
      <cdr:spPr>
        <a:xfrm xmlns:a="http://schemas.openxmlformats.org/drawingml/2006/main">
          <a:off x="241300" y="1955800"/>
          <a:ext cx="127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e.</a:t>
          </a:r>
        </a:p>
      </cdr:txBody>
    </cdr:sp>
  </cdr:relSizeAnchor>
  <cdr:relSizeAnchor xmlns:cdr="http://schemas.openxmlformats.org/drawingml/2006/chartDrawing">
    <cdr:from>
      <cdr:x>0.08056</cdr:x>
      <cdr:y>0.71296</cdr:y>
    </cdr:from>
    <cdr:to>
      <cdr:x>0.30278</cdr:x>
      <cdr:y>0.8287</cdr:y>
    </cdr:to>
    <cdr:sp macro="" textlink="">
      <cdr:nvSpPr>
        <cdr:cNvPr id="11" name="yt5"/>
        <cdr:cNvSpPr txBox="1"/>
      </cdr:nvSpPr>
      <cdr:spPr>
        <a:xfrm xmlns:a="http://schemas.openxmlformats.org/drawingml/2006/main">
          <a:off x="368300" y="1955800"/>
          <a:ext cx="1016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Foods and beverages available at school outside the school meal programs</a:t>
          </a:r>
        </a:p>
      </cdr:txBody>
    </cdr:sp>
  </cdr:relSizeAnchor>
  <cdr:relSizeAnchor xmlns:cdr="http://schemas.openxmlformats.org/drawingml/2006/chartDrawing">
    <cdr:from>
      <cdr:x>0.02052</cdr:x>
      <cdr:y>0.02828</cdr:y>
    </cdr:from>
    <cdr:to>
      <cdr:x>0.04983</cdr:x>
      <cdr:y>0.10906</cdr:y>
    </cdr:to>
    <cdr:sp macro="" textlink="">
      <cdr:nvSpPr>
        <cdr:cNvPr id="12" name="PageQ"/>
        <cdr:cNvSpPr txBox="1"/>
      </cdr:nvSpPr>
      <cdr:spPr>
        <a:xfrm xmlns:a="http://schemas.openxmlformats.org/drawingml/2006/main">
          <a:off x="177800" y="177800"/>
          <a:ext cx="254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2.</a:t>
          </a:r>
        </a:p>
      </cdr:txBody>
    </cdr:sp>
  </cdr:relSizeAnchor>
  <cdr:relSizeAnchor xmlns:cdr="http://schemas.openxmlformats.org/drawingml/2006/chartDrawing">
    <cdr:from>
      <cdr:x>0.04983</cdr:x>
      <cdr:y>0.02828</cdr:y>
    </cdr:from>
    <cdr:to>
      <cdr:x>0.97318</cdr:x>
      <cdr:y>0.10906</cdr:y>
    </cdr:to>
    <cdr:sp macro="" textlink="">
      <cdr:nvSpPr>
        <cdr:cNvPr id="13" name="PageTitle"/>
        <cdr:cNvSpPr txBox="1"/>
      </cdr:nvSpPr>
      <cdr:spPr>
        <a:xfrm xmlns:a="http://schemas.openxmlformats.org/drawingml/2006/main">
          <a:off x="431800" y="177800"/>
          <a:ext cx="8001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Percentage of schools with a School Improvement Plan that includes health-related objectives on the following topics.</a:t>
          </a:r>
        </a:p>
      </cdr:txBody>
    </cdr:sp>
  </cdr:relSizeAnchor>
  <cdr:relSizeAnchor xmlns:cdr="http://schemas.openxmlformats.org/drawingml/2006/chartDrawing">
    <cdr:from>
      <cdr:x>0.02052</cdr:x>
      <cdr:y>0.91693</cdr:y>
    </cdr:from>
    <cdr:to>
      <cdr:x>0.97318</cdr:x>
      <cdr:y>0.99771</cdr:y>
    </cdr:to>
    <cdr:sp macro="" textlink="">
      <cdr:nvSpPr>
        <cdr:cNvPr id="14"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endParaRPr lang="en-US" sz="1000">
            <a:latin typeface="Times New Roman"/>
          </a:endParaRPr>
        </a:p>
      </cdr:txBody>
    </cdr:sp>
  </cdr:relSizeAnchor>
  <cdr:relSizeAnchor xmlns:cdr="http://schemas.openxmlformats.org/drawingml/2006/chartDrawing">
    <cdr:from>
      <cdr:x>0.89008</cdr:x>
      <cdr:y>0.95961</cdr:y>
    </cdr:from>
    <cdr:to>
      <cdr:x>1</cdr:x>
      <cdr:y>1</cdr:y>
    </cdr:to>
    <cdr:sp macro="" textlink="">
      <cdr:nvSpPr>
        <cdr:cNvPr id="15"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1000">
              <a:latin typeface="Times New Roman"/>
            </a:rPr>
            <a:t>Page 3 of 79</a:t>
          </a:r>
        </a:p>
      </cdr:txBody>
    </cdr:sp>
  </cdr:relSizeAnchor>
</c:userShapes>
</file>

<file path=ppt/drawings/drawing30.xml><?xml version="1.0" encoding="utf-8"?>
<c:userShapes xmlns:c="http://schemas.openxmlformats.org/drawingml/2006/chart">
  <cdr:relSizeAnchor xmlns:cdr="http://schemas.openxmlformats.org/drawingml/2006/chartDrawing">
    <cdr:from>
      <cdr:x>0.05278</cdr:x>
      <cdr:y>0.19444</cdr:y>
    </cdr:from>
    <cdr:to>
      <cdr:x>0.08056</cdr:x>
      <cdr:y>0.31019</cdr:y>
    </cdr:to>
    <cdr:sp macro="" textlink="">
      <cdr:nvSpPr>
        <cdr:cNvPr id="2" name="y1"/>
        <cdr:cNvSpPr txBox="1"/>
      </cdr:nvSpPr>
      <cdr:spPr>
        <a:xfrm xmlns:a="http://schemas.openxmlformats.org/drawingml/2006/main">
          <a:off x="241300" y="533400"/>
          <a:ext cx="127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a.</a:t>
          </a:r>
        </a:p>
      </cdr:txBody>
    </cdr:sp>
  </cdr:relSizeAnchor>
  <cdr:relSizeAnchor xmlns:cdr="http://schemas.openxmlformats.org/drawingml/2006/chartDrawing">
    <cdr:from>
      <cdr:x>0.08056</cdr:x>
      <cdr:y>0.19444</cdr:y>
    </cdr:from>
    <cdr:to>
      <cdr:x>0.30278</cdr:x>
      <cdr:y>0.31019</cdr:y>
    </cdr:to>
    <cdr:sp macro="" textlink="">
      <cdr:nvSpPr>
        <cdr:cNvPr id="3" name="yt1"/>
        <cdr:cNvSpPr txBox="1"/>
      </cdr:nvSpPr>
      <cdr:spPr>
        <a:xfrm xmlns:a="http://schemas.openxmlformats.org/drawingml/2006/main">
          <a:off x="368300" y="533400"/>
          <a:ext cx="1016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Cigarettes</a:t>
          </a:r>
        </a:p>
      </cdr:txBody>
    </cdr:sp>
  </cdr:relSizeAnchor>
  <cdr:relSizeAnchor xmlns:cdr="http://schemas.openxmlformats.org/drawingml/2006/chartDrawing">
    <cdr:from>
      <cdr:x>0.05278</cdr:x>
      <cdr:y>0.31944</cdr:y>
    </cdr:from>
    <cdr:to>
      <cdr:x>0.08056</cdr:x>
      <cdr:y>0.43519</cdr:y>
    </cdr:to>
    <cdr:sp macro="" textlink="">
      <cdr:nvSpPr>
        <cdr:cNvPr id="4" name="y2"/>
        <cdr:cNvSpPr txBox="1"/>
      </cdr:nvSpPr>
      <cdr:spPr>
        <a:xfrm xmlns:a="http://schemas.openxmlformats.org/drawingml/2006/main">
          <a:off x="241300" y="876300"/>
          <a:ext cx="127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b.</a:t>
          </a:r>
        </a:p>
      </cdr:txBody>
    </cdr:sp>
  </cdr:relSizeAnchor>
  <cdr:relSizeAnchor xmlns:cdr="http://schemas.openxmlformats.org/drawingml/2006/chartDrawing">
    <cdr:from>
      <cdr:x>0.08056</cdr:x>
      <cdr:y>0.31944</cdr:y>
    </cdr:from>
    <cdr:to>
      <cdr:x>0.30278</cdr:x>
      <cdr:y>0.43519</cdr:y>
    </cdr:to>
    <cdr:sp macro="" textlink="">
      <cdr:nvSpPr>
        <cdr:cNvPr id="5" name="yt2"/>
        <cdr:cNvSpPr txBox="1"/>
      </cdr:nvSpPr>
      <cdr:spPr>
        <a:xfrm xmlns:a="http://schemas.openxmlformats.org/drawingml/2006/main">
          <a:off x="368300" y="876300"/>
          <a:ext cx="1016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Smokeless tobacco (e.g., chewing tobacco, snuff, dip, snus)</a:t>
          </a:r>
        </a:p>
      </cdr:txBody>
    </cdr:sp>
  </cdr:relSizeAnchor>
  <cdr:relSizeAnchor xmlns:cdr="http://schemas.openxmlformats.org/drawingml/2006/chartDrawing">
    <cdr:from>
      <cdr:x>0.05278</cdr:x>
      <cdr:y>0.44444</cdr:y>
    </cdr:from>
    <cdr:to>
      <cdr:x>0.08056</cdr:x>
      <cdr:y>0.56019</cdr:y>
    </cdr:to>
    <cdr:sp macro="" textlink="">
      <cdr:nvSpPr>
        <cdr:cNvPr id="6" name="y3"/>
        <cdr:cNvSpPr txBox="1"/>
      </cdr:nvSpPr>
      <cdr:spPr>
        <a:xfrm xmlns:a="http://schemas.openxmlformats.org/drawingml/2006/main">
          <a:off x="241300" y="1219200"/>
          <a:ext cx="127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c.</a:t>
          </a:r>
        </a:p>
      </cdr:txBody>
    </cdr:sp>
  </cdr:relSizeAnchor>
  <cdr:relSizeAnchor xmlns:cdr="http://schemas.openxmlformats.org/drawingml/2006/chartDrawing">
    <cdr:from>
      <cdr:x>0.08056</cdr:x>
      <cdr:y>0.44444</cdr:y>
    </cdr:from>
    <cdr:to>
      <cdr:x>0.30278</cdr:x>
      <cdr:y>0.56019</cdr:y>
    </cdr:to>
    <cdr:sp macro="" textlink="">
      <cdr:nvSpPr>
        <cdr:cNvPr id="7" name="yt3"/>
        <cdr:cNvSpPr txBox="1"/>
      </cdr:nvSpPr>
      <cdr:spPr>
        <a:xfrm xmlns:a="http://schemas.openxmlformats.org/drawingml/2006/main">
          <a:off x="368300" y="1219200"/>
          <a:ext cx="1016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Cigars</a:t>
          </a:r>
        </a:p>
      </cdr:txBody>
    </cdr:sp>
  </cdr:relSizeAnchor>
  <cdr:relSizeAnchor xmlns:cdr="http://schemas.openxmlformats.org/drawingml/2006/chartDrawing">
    <cdr:from>
      <cdr:x>0.05278</cdr:x>
      <cdr:y>0.58333</cdr:y>
    </cdr:from>
    <cdr:to>
      <cdr:x>0.08056</cdr:x>
      <cdr:y>0.69907</cdr:y>
    </cdr:to>
    <cdr:sp macro="" textlink="">
      <cdr:nvSpPr>
        <cdr:cNvPr id="8" name="y4"/>
        <cdr:cNvSpPr txBox="1"/>
      </cdr:nvSpPr>
      <cdr:spPr>
        <a:xfrm xmlns:a="http://schemas.openxmlformats.org/drawingml/2006/main">
          <a:off x="241300" y="1600200"/>
          <a:ext cx="127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d.</a:t>
          </a:r>
        </a:p>
      </cdr:txBody>
    </cdr:sp>
  </cdr:relSizeAnchor>
  <cdr:relSizeAnchor xmlns:cdr="http://schemas.openxmlformats.org/drawingml/2006/chartDrawing">
    <cdr:from>
      <cdr:x>0.08056</cdr:x>
      <cdr:y>0.58333</cdr:y>
    </cdr:from>
    <cdr:to>
      <cdr:x>0.30278</cdr:x>
      <cdr:y>0.69907</cdr:y>
    </cdr:to>
    <cdr:sp macro="" textlink="">
      <cdr:nvSpPr>
        <cdr:cNvPr id="9" name="yt4"/>
        <cdr:cNvSpPr txBox="1"/>
      </cdr:nvSpPr>
      <cdr:spPr>
        <a:xfrm xmlns:a="http://schemas.openxmlformats.org/drawingml/2006/main">
          <a:off x="368300" y="1600200"/>
          <a:ext cx="1016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Pipes</a:t>
          </a:r>
        </a:p>
      </cdr:txBody>
    </cdr:sp>
  </cdr:relSizeAnchor>
  <cdr:relSizeAnchor xmlns:cdr="http://schemas.openxmlformats.org/drawingml/2006/chartDrawing">
    <cdr:from>
      <cdr:x>0.05278</cdr:x>
      <cdr:y>0.71296</cdr:y>
    </cdr:from>
    <cdr:to>
      <cdr:x>0.08056</cdr:x>
      <cdr:y>0.8287</cdr:y>
    </cdr:to>
    <cdr:sp macro="" textlink="">
      <cdr:nvSpPr>
        <cdr:cNvPr id="10" name="y5"/>
        <cdr:cNvSpPr txBox="1"/>
      </cdr:nvSpPr>
      <cdr:spPr>
        <a:xfrm xmlns:a="http://schemas.openxmlformats.org/drawingml/2006/main">
          <a:off x="241300" y="1955800"/>
          <a:ext cx="127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e.</a:t>
          </a:r>
        </a:p>
      </cdr:txBody>
    </cdr:sp>
  </cdr:relSizeAnchor>
  <cdr:relSizeAnchor xmlns:cdr="http://schemas.openxmlformats.org/drawingml/2006/chartDrawing">
    <cdr:from>
      <cdr:x>0.08056</cdr:x>
      <cdr:y>0.71296</cdr:y>
    </cdr:from>
    <cdr:to>
      <cdr:x>0.30278</cdr:x>
      <cdr:y>0.8287</cdr:y>
    </cdr:to>
    <cdr:sp macro="" textlink="">
      <cdr:nvSpPr>
        <cdr:cNvPr id="11" name="yt5"/>
        <cdr:cNvSpPr txBox="1"/>
      </cdr:nvSpPr>
      <cdr:spPr>
        <a:xfrm xmlns:a="http://schemas.openxmlformats.org/drawingml/2006/main">
          <a:off x="368300" y="1955800"/>
          <a:ext cx="1016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Electronic vapor products (e.g., e-cigarettes, vape pipes, hookah pens)</a:t>
          </a:r>
        </a:p>
      </cdr:txBody>
    </cdr:sp>
  </cdr:relSizeAnchor>
  <cdr:relSizeAnchor xmlns:cdr="http://schemas.openxmlformats.org/drawingml/2006/chartDrawing">
    <cdr:from>
      <cdr:x>0.02052</cdr:x>
      <cdr:y>0.02828</cdr:y>
    </cdr:from>
    <cdr:to>
      <cdr:x>0.04983</cdr:x>
      <cdr:y>0.10906</cdr:y>
    </cdr:to>
    <cdr:sp macro="" textlink="">
      <cdr:nvSpPr>
        <cdr:cNvPr id="12" name="PageQ"/>
        <cdr:cNvSpPr txBox="1"/>
      </cdr:nvSpPr>
      <cdr:spPr>
        <a:xfrm xmlns:a="http://schemas.openxmlformats.org/drawingml/2006/main">
          <a:off x="177800" y="177800"/>
          <a:ext cx="254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23.</a:t>
          </a:r>
        </a:p>
      </cdr:txBody>
    </cdr:sp>
  </cdr:relSizeAnchor>
  <cdr:relSizeAnchor xmlns:cdr="http://schemas.openxmlformats.org/drawingml/2006/chartDrawing">
    <cdr:from>
      <cdr:x>0.04983</cdr:x>
      <cdr:y>0.02828</cdr:y>
    </cdr:from>
    <cdr:to>
      <cdr:x>0.97318</cdr:x>
      <cdr:y>0.10906</cdr:y>
    </cdr:to>
    <cdr:sp macro="" textlink="">
      <cdr:nvSpPr>
        <cdr:cNvPr id="13" name="PageTitle"/>
        <cdr:cNvSpPr txBox="1"/>
      </cdr:nvSpPr>
      <cdr:spPr>
        <a:xfrm xmlns:a="http://schemas.openxmlformats.org/drawingml/2006/main">
          <a:off x="431800" y="177800"/>
          <a:ext cx="8001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(Faculty/Staff) Percentage of schools that have a tobacco-use prevention policy that specifically prohibits the use of each type of tobacco for faculty/staff during any school-related activity.</a:t>
          </a:r>
        </a:p>
      </cdr:txBody>
    </cdr:sp>
  </cdr:relSizeAnchor>
  <cdr:relSizeAnchor xmlns:cdr="http://schemas.openxmlformats.org/drawingml/2006/chartDrawing">
    <cdr:from>
      <cdr:x>0.02052</cdr:x>
      <cdr:y>0.91693</cdr:y>
    </cdr:from>
    <cdr:to>
      <cdr:x>0.97318</cdr:x>
      <cdr:y>0.99771</cdr:y>
    </cdr:to>
    <cdr:sp macro="" textlink="">
      <cdr:nvSpPr>
        <cdr:cNvPr id="14"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endParaRPr lang="en-US" sz="1000">
            <a:latin typeface="Times New Roman"/>
          </a:endParaRPr>
        </a:p>
      </cdr:txBody>
    </cdr:sp>
  </cdr:relSizeAnchor>
  <cdr:relSizeAnchor xmlns:cdr="http://schemas.openxmlformats.org/drawingml/2006/chartDrawing">
    <cdr:from>
      <cdr:x>0.89008</cdr:x>
      <cdr:y>0.95961</cdr:y>
    </cdr:from>
    <cdr:to>
      <cdr:x>1</cdr:x>
      <cdr:y>1</cdr:y>
    </cdr:to>
    <cdr:sp macro="" textlink="">
      <cdr:nvSpPr>
        <cdr:cNvPr id="15"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1000">
              <a:latin typeface="Times New Roman"/>
            </a:rPr>
            <a:t>Page 30 of 79</a:t>
          </a:r>
        </a:p>
      </cdr:txBody>
    </cdr:sp>
  </cdr:relSizeAnchor>
</c:userShapes>
</file>

<file path=ppt/drawings/drawing31.xml><?xml version="1.0" encoding="utf-8"?>
<c:userShapes xmlns:c="http://schemas.openxmlformats.org/drawingml/2006/chart">
  <cdr:relSizeAnchor xmlns:cdr="http://schemas.openxmlformats.org/drawingml/2006/chartDrawing">
    <cdr:from>
      <cdr:x>0.05278</cdr:x>
      <cdr:y>0.19444</cdr:y>
    </cdr:from>
    <cdr:to>
      <cdr:x>0.08056</cdr:x>
      <cdr:y>0.31019</cdr:y>
    </cdr:to>
    <cdr:sp macro="" textlink="">
      <cdr:nvSpPr>
        <cdr:cNvPr id="2" name="y1"/>
        <cdr:cNvSpPr txBox="1"/>
      </cdr:nvSpPr>
      <cdr:spPr>
        <a:xfrm xmlns:a="http://schemas.openxmlformats.org/drawingml/2006/main">
          <a:off x="241300" y="533400"/>
          <a:ext cx="127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a.</a:t>
          </a:r>
        </a:p>
      </cdr:txBody>
    </cdr:sp>
  </cdr:relSizeAnchor>
  <cdr:relSizeAnchor xmlns:cdr="http://schemas.openxmlformats.org/drawingml/2006/chartDrawing">
    <cdr:from>
      <cdr:x>0.08056</cdr:x>
      <cdr:y>0.19444</cdr:y>
    </cdr:from>
    <cdr:to>
      <cdr:x>0.30278</cdr:x>
      <cdr:y>0.31019</cdr:y>
    </cdr:to>
    <cdr:sp macro="" textlink="">
      <cdr:nvSpPr>
        <cdr:cNvPr id="3" name="yt1"/>
        <cdr:cNvSpPr txBox="1"/>
      </cdr:nvSpPr>
      <cdr:spPr>
        <a:xfrm xmlns:a="http://schemas.openxmlformats.org/drawingml/2006/main">
          <a:off x="368300" y="533400"/>
          <a:ext cx="1016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Cigarettes</a:t>
          </a:r>
        </a:p>
      </cdr:txBody>
    </cdr:sp>
  </cdr:relSizeAnchor>
  <cdr:relSizeAnchor xmlns:cdr="http://schemas.openxmlformats.org/drawingml/2006/chartDrawing">
    <cdr:from>
      <cdr:x>0.05278</cdr:x>
      <cdr:y>0.31944</cdr:y>
    </cdr:from>
    <cdr:to>
      <cdr:x>0.08056</cdr:x>
      <cdr:y>0.43519</cdr:y>
    </cdr:to>
    <cdr:sp macro="" textlink="">
      <cdr:nvSpPr>
        <cdr:cNvPr id="4" name="y2"/>
        <cdr:cNvSpPr txBox="1"/>
      </cdr:nvSpPr>
      <cdr:spPr>
        <a:xfrm xmlns:a="http://schemas.openxmlformats.org/drawingml/2006/main">
          <a:off x="241300" y="876300"/>
          <a:ext cx="127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b.</a:t>
          </a:r>
        </a:p>
      </cdr:txBody>
    </cdr:sp>
  </cdr:relSizeAnchor>
  <cdr:relSizeAnchor xmlns:cdr="http://schemas.openxmlformats.org/drawingml/2006/chartDrawing">
    <cdr:from>
      <cdr:x>0.08056</cdr:x>
      <cdr:y>0.31944</cdr:y>
    </cdr:from>
    <cdr:to>
      <cdr:x>0.30278</cdr:x>
      <cdr:y>0.43519</cdr:y>
    </cdr:to>
    <cdr:sp macro="" textlink="">
      <cdr:nvSpPr>
        <cdr:cNvPr id="5" name="yt2"/>
        <cdr:cNvSpPr txBox="1"/>
      </cdr:nvSpPr>
      <cdr:spPr>
        <a:xfrm xmlns:a="http://schemas.openxmlformats.org/drawingml/2006/main">
          <a:off x="368300" y="876300"/>
          <a:ext cx="1016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Smokeless tobacco (e.g., chewing tobacco, snuff, dip, snus)</a:t>
          </a:r>
        </a:p>
      </cdr:txBody>
    </cdr:sp>
  </cdr:relSizeAnchor>
  <cdr:relSizeAnchor xmlns:cdr="http://schemas.openxmlformats.org/drawingml/2006/chartDrawing">
    <cdr:from>
      <cdr:x>0.05278</cdr:x>
      <cdr:y>0.44444</cdr:y>
    </cdr:from>
    <cdr:to>
      <cdr:x>0.08056</cdr:x>
      <cdr:y>0.56019</cdr:y>
    </cdr:to>
    <cdr:sp macro="" textlink="">
      <cdr:nvSpPr>
        <cdr:cNvPr id="6" name="y3"/>
        <cdr:cNvSpPr txBox="1"/>
      </cdr:nvSpPr>
      <cdr:spPr>
        <a:xfrm xmlns:a="http://schemas.openxmlformats.org/drawingml/2006/main">
          <a:off x="241300" y="1219200"/>
          <a:ext cx="127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c.</a:t>
          </a:r>
        </a:p>
      </cdr:txBody>
    </cdr:sp>
  </cdr:relSizeAnchor>
  <cdr:relSizeAnchor xmlns:cdr="http://schemas.openxmlformats.org/drawingml/2006/chartDrawing">
    <cdr:from>
      <cdr:x>0.08056</cdr:x>
      <cdr:y>0.44444</cdr:y>
    </cdr:from>
    <cdr:to>
      <cdr:x>0.30278</cdr:x>
      <cdr:y>0.56019</cdr:y>
    </cdr:to>
    <cdr:sp macro="" textlink="">
      <cdr:nvSpPr>
        <cdr:cNvPr id="7" name="yt3"/>
        <cdr:cNvSpPr txBox="1"/>
      </cdr:nvSpPr>
      <cdr:spPr>
        <a:xfrm xmlns:a="http://schemas.openxmlformats.org/drawingml/2006/main">
          <a:off x="368300" y="1219200"/>
          <a:ext cx="1016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Cigars</a:t>
          </a:r>
        </a:p>
      </cdr:txBody>
    </cdr:sp>
  </cdr:relSizeAnchor>
  <cdr:relSizeAnchor xmlns:cdr="http://schemas.openxmlformats.org/drawingml/2006/chartDrawing">
    <cdr:from>
      <cdr:x>0.05278</cdr:x>
      <cdr:y>0.58333</cdr:y>
    </cdr:from>
    <cdr:to>
      <cdr:x>0.08056</cdr:x>
      <cdr:y>0.69907</cdr:y>
    </cdr:to>
    <cdr:sp macro="" textlink="">
      <cdr:nvSpPr>
        <cdr:cNvPr id="8" name="y4"/>
        <cdr:cNvSpPr txBox="1"/>
      </cdr:nvSpPr>
      <cdr:spPr>
        <a:xfrm xmlns:a="http://schemas.openxmlformats.org/drawingml/2006/main">
          <a:off x="241300" y="1600200"/>
          <a:ext cx="127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d.</a:t>
          </a:r>
        </a:p>
      </cdr:txBody>
    </cdr:sp>
  </cdr:relSizeAnchor>
  <cdr:relSizeAnchor xmlns:cdr="http://schemas.openxmlformats.org/drawingml/2006/chartDrawing">
    <cdr:from>
      <cdr:x>0.08056</cdr:x>
      <cdr:y>0.58333</cdr:y>
    </cdr:from>
    <cdr:to>
      <cdr:x>0.30278</cdr:x>
      <cdr:y>0.69907</cdr:y>
    </cdr:to>
    <cdr:sp macro="" textlink="">
      <cdr:nvSpPr>
        <cdr:cNvPr id="9" name="yt4"/>
        <cdr:cNvSpPr txBox="1"/>
      </cdr:nvSpPr>
      <cdr:spPr>
        <a:xfrm xmlns:a="http://schemas.openxmlformats.org/drawingml/2006/main">
          <a:off x="368300" y="1600200"/>
          <a:ext cx="1016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Pipes</a:t>
          </a:r>
        </a:p>
      </cdr:txBody>
    </cdr:sp>
  </cdr:relSizeAnchor>
  <cdr:relSizeAnchor xmlns:cdr="http://schemas.openxmlformats.org/drawingml/2006/chartDrawing">
    <cdr:from>
      <cdr:x>0.05278</cdr:x>
      <cdr:y>0.71296</cdr:y>
    </cdr:from>
    <cdr:to>
      <cdr:x>0.08056</cdr:x>
      <cdr:y>0.8287</cdr:y>
    </cdr:to>
    <cdr:sp macro="" textlink="">
      <cdr:nvSpPr>
        <cdr:cNvPr id="10" name="y5"/>
        <cdr:cNvSpPr txBox="1"/>
      </cdr:nvSpPr>
      <cdr:spPr>
        <a:xfrm xmlns:a="http://schemas.openxmlformats.org/drawingml/2006/main">
          <a:off x="241300" y="1955800"/>
          <a:ext cx="127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e.</a:t>
          </a:r>
        </a:p>
      </cdr:txBody>
    </cdr:sp>
  </cdr:relSizeAnchor>
  <cdr:relSizeAnchor xmlns:cdr="http://schemas.openxmlformats.org/drawingml/2006/chartDrawing">
    <cdr:from>
      <cdr:x>0.08056</cdr:x>
      <cdr:y>0.71296</cdr:y>
    </cdr:from>
    <cdr:to>
      <cdr:x>0.30278</cdr:x>
      <cdr:y>0.8287</cdr:y>
    </cdr:to>
    <cdr:sp macro="" textlink="">
      <cdr:nvSpPr>
        <cdr:cNvPr id="11" name="yt5"/>
        <cdr:cNvSpPr txBox="1"/>
      </cdr:nvSpPr>
      <cdr:spPr>
        <a:xfrm xmlns:a="http://schemas.openxmlformats.org/drawingml/2006/main">
          <a:off x="368300" y="1955800"/>
          <a:ext cx="1016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Electronic vapor products (e.g., e-cigarettes, vape pipes, hookah pens)</a:t>
          </a:r>
        </a:p>
      </cdr:txBody>
    </cdr:sp>
  </cdr:relSizeAnchor>
  <cdr:relSizeAnchor xmlns:cdr="http://schemas.openxmlformats.org/drawingml/2006/chartDrawing">
    <cdr:from>
      <cdr:x>0.02052</cdr:x>
      <cdr:y>0.02828</cdr:y>
    </cdr:from>
    <cdr:to>
      <cdr:x>0.04983</cdr:x>
      <cdr:y>0.10906</cdr:y>
    </cdr:to>
    <cdr:sp macro="" textlink="">
      <cdr:nvSpPr>
        <cdr:cNvPr id="12" name="PageQ"/>
        <cdr:cNvSpPr txBox="1"/>
      </cdr:nvSpPr>
      <cdr:spPr>
        <a:xfrm xmlns:a="http://schemas.openxmlformats.org/drawingml/2006/main">
          <a:off x="177800" y="177800"/>
          <a:ext cx="254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23.</a:t>
          </a:r>
        </a:p>
      </cdr:txBody>
    </cdr:sp>
  </cdr:relSizeAnchor>
  <cdr:relSizeAnchor xmlns:cdr="http://schemas.openxmlformats.org/drawingml/2006/chartDrawing">
    <cdr:from>
      <cdr:x>0.04983</cdr:x>
      <cdr:y>0.02828</cdr:y>
    </cdr:from>
    <cdr:to>
      <cdr:x>0.97318</cdr:x>
      <cdr:y>0.10906</cdr:y>
    </cdr:to>
    <cdr:sp macro="" textlink="">
      <cdr:nvSpPr>
        <cdr:cNvPr id="13" name="PageTitle"/>
        <cdr:cNvSpPr txBox="1"/>
      </cdr:nvSpPr>
      <cdr:spPr>
        <a:xfrm xmlns:a="http://schemas.openxmlformats.org/drawingml/2006/main">
          <a:off x="431800" y="177800"/>
          <a:ext cx="8001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(Visitors) Percentage of schools that have a tobacco-use prevention policy that specifically prohibits the use of each type of tobacco for visitors during any school-related activity.</a:t>
          </a:r>
        </a:p>
      </cdr:txBody>
    </cdr:sp>
  </cdr:relSizeAnchor>
  <cdr:relSizeAnchor xmlns:cdr="http://schemas.openxmlformats.org/drawingml/2006/chartDrawing">
    <cdr:from>
      <cdr:x>0.02052</cdr:x>
      <cdr:y>0.91693</cdr:y>
    </cdr:from>
    <cdr:to>
      <cdr:x>0.97318</cdr:x>
      <cdr:y>0.99771</cdr:y>
    </cdr:to>
    <cdr:sp macro="" textlink="">
      <cdr:nvSpPr>
        <cdr:cNvPr id="14"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endParaRPr lang="en-US" sz="1000">
            <a:latin typeface="Times New Roman"/>
          </a:endParaRPr>
        </a:p>
      </cdr:txBody>
    </cdr:sp>
  </cdr:relSizeAnchor>
  <cdr:relSizeAnchor xmlns:cdr="http://schemas.openxmlformats.org/drawingml/2006/chartDrawing">
    <cdr:from>
      <cdr:x>0.89008</cdr:x>
      <cdr:y>0.95961</cdr:y>
    </cdr:from>
    <cdr:to>
      <cdr:x>1</cdr:x>
      <cdr:y>1</cdr:y>
    </cdr:to>
    <cdr:sp macro="" textlink="">
      <cdr:nvSpPr>
        <cdr:cNvPr id="15"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1000">
              <a:latin typeface="Times New Roman"/>
            </a:rPr>
            <a:t>Page 31 of 79</a:t>
          </a:r>
        </a:p>
      </cdr:txBody>
    </cdr:sp>
  </cdr:relSizeAnchor>
</c:userShapes>
</file>

<file path=ppt/drawings/drawing32.xml><?xml version="1.0" encoding="utf-8"?>
<c:userShapes xmlns:c="http://schemas.openxmlformats.org/drawingml/2006/chart">
  <cdr:relSizeAnchor xmlns:cdr="http://schemas.openxmlformats.org/drawingml/2006/chartDrawing">
    <cdr:from>
      <cdr:x>0.05278</cdr:x>
      <cdr:y>0.27315</cdr:y>
    </cdr:from>
    <cdr:to>
      <cdr:x>0.08056</cdr:x>
      <cdr:y>0.45833</cdr:y>
    </cdr:to>
    <cdr:sp macro="" textlink="">
      <cdr:nvSpPr>
        <cdr:cNvPr id="2" name="y1"/>
        <cdr:cNvSpPr txBox="1"/>
      </cdr:nvSpPr>
      <cdr:spPr>
        <a:xfrm xmlns:a="http://schemas.openxmlformats.org/drawingml/2006/main">
          <a:off x="241300" y="749300"/>
          <a:ext cx="127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a.</a:t>
          </a:r>
        </a:p>
      </cdr:txBody>
    </cdr:sp>
  </cdr:relSizeAnchor>
  <cdr:relSizeAnchor xmlns:cdr="http://schemas.openxmlformats.org/drawingml/2006/chartDrawing">
    <cdr:from>
      <cdr:x>0.08056</cdr:x>
      <cdr:y>0.27315</cdr:y>
    </cdr:from>
    <cdr:to>
      <cdr:x>0.30278</cdr:x>
      <cdr:y>0.45833</cdr:y>
    </cdr:to>
    <cdr:sp macro="" textlink="">
      <cdr:nvSpPr>
        <cdr:cNvPr id="3" name="yt1"/>
        <cdr:cNvSpPr txBox="1"/>
      </cdr:nvSpPr>
      <cdr:spPr>
        <a:xfrm xmlns:a="http://schemas.openxmlformats.org/drawingml/2006/main">
          <a:off x="368300" y="749300"/>
          <a:ext cx="1016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During school hours</a:t>
          </a:r>
        </a:p>
      </cdr:txBody>
    </cdr:sp>
  </cdr:relSizeAnchor>
  <cdr:relSizeAnchor xmlns:cdr="http://schemas.openxmlformats.org/drawingml/2006/chartDrawing">
    <cdr:from>
      <cdr:x>0.05278</cdr:x>
      <cdr:y>0.62037</cdr:y>
    </cdr:from>
    <cdr:to>
      <cdr:x>0.08056</cdr:x>
      <cdr:y>0.80556</cdr:y>
    </cdr:to>
    <cdr:sp macro="" textlink="">
      <cdr:nvSpPr>
        <cdr:cNvPr id="4" name="y2"/>
        <cdr:cNvSpPr txBox="1"/>
      </cdr:nvSpPr>
      <cdr:spPr>
        <a:xfrm xmlns:a="http://schemas.openxmlformats.org/drawingml/2006/main">
          <a:off x="241300" y="1701800"/>
          <a:ext cx="127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b.</a:t>
          </a:r>
        </a:p>
      </cdr:txBody>
    </cdr:sp>
  </cdr:relSizeAnchor>
  <cdr:relSizeAnchor xmlns:cdr="http://schemas.openxmlformats.org/drawingml/2006/chartDrawing">
    <cdr:from>
      <cdr:x>0.08056</cdr:x>
      <cdr:y>0.62037</cdr:y>
    </cdr:from>
    <cdr:to>
      <cdr:x>0.30278</cdr:x>
      <cdr:y>0.80556</cdr:y>
    </cdr:to>
    <cdr:sp macro="" textlink="">
      <cdr:nvSpPr>
        <cdr:cNvPr id="5" name="yt2"/>
        <cdr:cNvSpPr txBox="1"/>
      </cdr:nvSpPr>
      <cdr:spPr>
        <a:xfrm xmlns:a="http://schemas.openxmlformats.org/drawingml/2006/main">
          <a:off x="368300" y="1701800"/>
          <a:ext cx="1016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During non-school hours</a:t>
          </a:r>
        </a:p>
      </cdr:txBody>
    </cdr:sp>
  </cdr:relSizeAnchor>
  <cdr:relSizeAnchor xmlns:cdr="http://schemas.openxmlformats.org/drawingml/2006/chartDrawing">
    <cdr:from>
      <cdr:x>0.02052</cdr:x>
      <cdr:y>0.02828</cdr:y>
    </cdr:from>
    <cdr:to>
      <cdr:x>0.04983</cdr:x>
      <cdr:y>0.10906</cdr:y>
    </cdr:to>
    <cdr:sp macro="" textlink="">
      <cdr:nvSpPr>
        <cdr:cNvPr id="6" name="PageQ"/>
        <cdr:cNvSpPr txBox="1"/>
      </cdr:nvSpPr>
      <cdr:spPr>
        <a:xfrm xmlns:a="http://schemas.openxmlformats.org/drawingml/2006/main">
          <a:off x="177800" y="177800"/>
          <a:ext cx="254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24.</a:t>
          </a:r>
        </a:p>
      </cdr:txBody>
    </cdr:sp>
  </cdr:relSizeAnchor>
  <cdr:relSizeAnchor xmlns:cdr="http://schemas.openxmlformats.org/drawingml/2006/chartDrawing">
    <cdr:from>
      <cdr:x>0.04983</cdr:x>
      <cdr:y>0.02828</cdr:y>
    </cdr:from>
    <cdr:to>
      <cdr:x>0.97318</cdr:x>
      <cdr:y>0.10906</cdr:y>
    </cdr:to>
    <cdr:sp macro="" textlink="">
      <cdr:nvSpPr>
        <cdr:cNvPr id="7" name="PageTitle"/>
        <cdr:cNvSpPr txBox="1"/>
      </cdr:nvSpPr>
      <cdr:spPr>
        <a:xfrm xmlns:a="http://schemas.openxmlformats.org/drawingml/2006/main">
          <a:off x="431800" y="177800"/>
          <a:ext cx="8001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(Students) Percentage of schools that have a tobacco-use prevention policy that specifically prohibits tobacco use during each of the following times for students.</a:t>
          </a:r>
        </a:p>
      </cdr:txBody>
    </cdr:sp>
  </cdr:relSizeAnchor>
  <cdr:relSizeAnchor xmlns:cdr="http://schemas.openxmlformats.org/drawingml/2006/chartDrawing">
    <cdr:from>
      <cdr:x>0.02052</cdr:x>
      <cdr:y>0.91693</cdr:y>
    </cdr:from>
    <cdr:to>
      <cdr:x>0.97318</cdr:x>
      <cdr:y>0.99771</cdr:y>
    </cdr:to>
    <cdr:sp macro="" textlink="">
      <cdr:nvSpPr>
        <cdr:cNvPr id="8"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endParaRPr lang="en-US" sz="1000">
            <a:latin typeface="Times New Roman"/>
          </a:endParaRPr>
        </a:p>
      </cdr:txBody>
    </cdr:sp>
  </cdr:relSizeAnchor>
  <cdr:relSizeAnchor xmlns:cdr="http://schemas.openxmlformats.org/drawingml/2006/chartDrawing">
    <cdr:from>
      <cdr:x>0.89008</cdr:x>
      <cdr:y>0.95961</cdr:y>
    </cdr:from>
    <cdr:to>
      <cdr:x>1</cdr:x>
      <cdr:y>1</cdr:y>
    </cdr:to>
    <cdr:sp macro="" textlink="">
      <cdr:nvSpPr>
        <cdr:cNvPr id="9"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1000">
              <a:latin typeface="Times New Roman"/>
            </a:rPr>
            <a:t>Page 32 of 79</a:t>
          </a:r>
        </a:p>
      </cdr:txBody>
    </cdr:sp>
  </cdr:relSizeAnchor>
</c:userShapes>
</file>

<file path=ppt/drawings/drawing33.xml><?xml version="1.0" encoding="utf-8"?>
<c:userShapes xmlns:c="http://schemas.openxmlformats.org/drawingml/2006/chart">
  <cdr:relSizeAnchor xmlns:cdr="http://schemas.openxmlformats.org/drawingml/2006/chartDrawing">
    <cdr:from>
      <cdr:x>0.05278</cdr:x>
      <cdr:y>0.27315</cdr:y>
    </cdr:from>
    <cdr:to>
      <cdr:x>0.08056</cdr:x>
      <cdr:y>0.45833</cdr:y>
    </cdr:to>
    <cdr:sp macro="" textlink="">
      <cdr:nvSpPr>
        <cdr:cNvPr id="2" name="y1"/>
        <cdr:cNvSpPr txBox="1"/>
      </cdr:nvSpPr>
      <cdr:spPr>
        <a:xfrm xmlns:a="http://schemas.openxmlformats.org/drawingml/2006/main">
          <a:off x="241300" y="749300"/>
          <a:ext cx="127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a.</a:t>
          </a:r>
        </a:p>
      </cdr:txBody>
    </cdr:sp>
  </cdr:relSizeAnchor>
  <cdr:relSizeAnchor xmlns:cdr="http://schemas.openxmlformats.org/drawingml/2006/chartDrawing">
    <cdr:from>
      <cdr:x>0.08056</cdr:x>
      <cdr:y>0.27315</cdr:y>
    </cdr:from>
    <cdr:to>
      <cdr:x>0.30278</cdr:x>
      <cdr:y>0.45833</cdr:y>
    </cdr:to>
    <cdr:sp macro="" textlink="">
      <cdr:nvSpPr>
        <cdr:cNvPr id="3" name="yt1"/>
        <cdr:cNvSpPr txBox="1"/>
      </cdr:nvSpPr>
      <cdr:spPr>
        <a:xfrm xmlns:a="http://schemas.openxmlformats.org/drawingml/2006/main">
          <a:off x="368300" y="749300"/>
          <a:ext cx="1016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During school hours</a:t>
          </a:r>
        </a:p>
      </cdr:txBody>
    </cdr:sp>
  </cdr:relSizeAnchor>
  <cdr:relSizeAnchor xmlns:cdr="http://schemas.openxmlformats.org/drawingml/2006/chartDrawing">
    <cdr:from>
      <cdr:x>0.05278</cdr:x>
      <cdr:y>0.62037</cdr:y>
    </cdr:from>
    <cdr:to>
      <cdr:x>0.08056</cdr:x>
      <cdr:y>0.80556</cdr:y>
    </cdr:to>
    <cdr:sp macro="" textlink="">
      <cdr:nvSpPr>
        <cdr:cNvPr id="4" name="y2"/>
        <cdr:cNvSpPr txBox="1"/>
      </cdr:nvSpPr>
      <cdr:spPr>
        <a:xfrm xmlns:a="http://schemas.openxmlformats.org/drawingml/2006/main">
          <a:off x="241300" y="1701800"/>
          <a:ext cx="127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b.</a:t>
          </a:r>
        </a:p>
      </cdr:txBody>
    </cdr:sp>
  </cdr:relSizeAnchor>
  <cdr:relSizeAnchor xmlns:cdr="http://schemas.openxmlformats.org/drawingml/2006/chartDrawing">
    <cdr:from>
      <cdr:x>0.08056</cdr:x>
      <cdr:y>0.62037</cdr:y>
    </cdr:from>
    <cdr:to>
      <cdr:x>0.30278</cdr:x>
      <cdr:y>0.80556</cdr:y>
    </cdr:to>
    <cdr:sp macro="" textlink="">
      <cdr:nvSpPr>
        <cdr:cNvPr id="5" name="yt2"/>
        <cdr:cNvSpPr txBox="1"/>
      </cdr:nvSpPr>
      <cdr:spPr>
        <a:xfrm xmlns:a="http://schemas.openxmlformats.org/drawingml/2006/main">
          <a:off x="368300" y="1701800"/>
          <a:ext cx="1016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During non-school hours</a:t>
          </a:r>
        </a:p>
      </cdr:txBody>
    </cdr:sp>
  </cdr:relSizeAnchor>
  <cdr:relSizeAnchor xmlns:cdr="http://schemas.openxmlformats.org/drawingml/2006/chartDrawing">
    <cdr:from>
      <cdr:x>0.02052</cdr:x>
      <cdr:y>0.02828</cdr:y>
    </cdr:from>
    <cdr:to>
      <cdr:x>0.04983</cdr:x>
      <cdr:y>0.10906</cdr:y>
    </cdr:to>
    <cdr:sp macro="" textlink="">
      <cdr:nvSpPr>
        <cdr:cNvPr id="6" name="PageQ"/>
        <cdr:cNvSpPr txBox="1"/>
      </cdr:nvSpPr>
      <cdr:spPr>
        <a:xfrm xmlns:a="http://schemas.openxmlformats.org/drawingml/2006/main">
          <a:off x="177800" y="177800"/>
          <a:ext cx="254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24.</a:t>
          </a:r>
        </a:p>
      </cdr:txBody>
    </cdr:sp>
  </cdr:relSizeAnchor>
  <cdr:relSizeAnchor xmlns:cdr="http://schemas.openxmlformats.org/drawingml/2006/chartDrawing">
    <cdr:from>
      <cdr:x>0.04983</cdr:x>
      <cdr:y>0.02828</cdr:y>
    </cdr:from>
    <cdr:to>
      <cdr:x>0.97318</cdr:x>
      <cdr:y>0.10906</cdr:y>
    </cdr:to>
    <cdr:sp macro="" textlink="">
      <cdr:nvSpPr>
        <cdr:cNvPr id="7" name="PageTitle"/>
        <cdr:cNvSpPr txBox="1"/>
      </cdr:nvSpPr>
      <cdr:spPr>
        <a:xfrm xmlns:a="http://schemas.openxmlformats.org/drawingml/2006/main">
          <a:off x="431800" y="177800"/>
          <a:ext cx="8001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(Faculty/Staff) Percentage of schools that have a tobacco-use prevention policy that specifically prohibits tobacco use during each of the following times for faculty/staff.</a:t>
          </a:r>
        </a:p>
      </cdr:txBody>
    </cdr:sp>
  </cdr:relSizeAnchor>
  <cdr:relSizeAnchor xmlns:cdr="http://schemas.openxmlformats.org/drawingml/2006/chartDrawing">
    <cdr:from>
      <cdr:x>0.02052</cdr:x>
      <cdr:y>0.91693</cdr:y>
    </cdr:from>
    <cdr:to>
      <cdr:x>0.97318</cdr:x>
      <cdr:y>0.99771</cdr:y>
    </cdr:to>
    <cdr:sp macro="" textlink="">
      <cdr:nvSpPr>
        <cdr:cNvPr id="8"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endParaRPr lang="en-US" sz="1000">
            <a:latin typeface="Times New Roman"/>
          </a:endParaRPr>
        </a:p>
      </cdr:txBody>
    </cdr:sp>
  </cdr:relSizeAnchor>
  <cdr:relSizeAnchor xmlns:cdr="http://schemas.openxmlformats.org/drawingml/2006/chartDrawing">
    <cdr:from>
      <cdr:x>0.89008</cdr:x>
      <cdr:y>0.95961</cdr:y>
    </cdr:from>
    <cdr:to>
      <cdr:x>1</cdr:x>
      <cdr:y>1</cdr:y>
    </cdr:to>
    <cdr:sp macro="" textlink="">
      <cdr:nvSpPr>
        <cdr:cNvPr id="9"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1000">
              <a:latin typeface="Times New Roman"/>
            </a:rPr>
            <a:t>Page 33 of 79</a:t>
          </a:r>
        </a:p>
      </cdr:txBody>
    </cdr:sp>
  </cdr:relSizeAnchor>
</c:userShapes>
</file>

<file path=ppt/drawings/drawing34.xml><?xml version="1.0" encoding="utf-8"?>
<c:userShapes xmlns:c="http://schemas.openxmlformats.org/drawingml/2006/chart">
  <cdr:relSizeAnchor xmlns:cdr="http://schemas.openxmlformats.org/drawingml/2006/chartDrawing">
    <cdr:from>
      <cdr:x>0.05278</cdr:x>
      <cdr:y>0.27315</cdr:y>
    </cdr:from>
    <cdr:to>
      <cdr:x>0.08056</cdr:x>
      <cdr:y>0.45833</cdr:y>
    </cdr:to>
    <cdr:sp macro="" textlink="">
      <cdr:nvSpPr>
        <cdr:cNvPr id="2" name="y1"/>
        <cdr:cNvSpPr txBox="1"/>
      </cdr:nvSpPr>
      <cdr:spPr>
        <a:xfrm xmlns:a="http://schemas.openxmlformats.org/drawingml/2006/main">
          <a:off x="241300" y="749300"/>
          <a:ext cx="127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a.</a:t>
          </a:r>
        </a:p>
      </cdr:txBody>
    </cdr:sp>
  </cdr:relSizeAnchor>
  <cdr:relSizeAnchor xmlns:cdr="http://schemas.openxmlformats.org/drawingml/2006/chartDrawing">
    <cdr:from>
      <cdr:x>0.08056</cdr:x>
      <cdr:y>0.27315</cdr:y>
    </cdr:from>
    <cdr:to>
      <cdr:x>0.30278</cdr:x>
      <cdr:y>0.45833</cdr:y>
    </cdr:to>
    <cdr:sp macro="" textlink="">
      <cdr:nvSpPr>
        <cdr:cNvPr id="3" name="yt1"/>
        <cdr:cNvSpPr txBox="1"/>
      </cdr:nvSpPr>
      <cdr:spPr>
        <a:xfrm xmlns:a="http://schemas.openxmlformats.org/drawingml/2006/main">
          <a:off x="368300" y="749300"/>
          <a:ext cx="1016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During school hours</a:t>
          </a:r>
        </a:p>
      </cdr:txBody>
    </cdr:sp>
  </cdr:relSizeAnchor>
  <cdr:relSizeAnchor xmlns:cdr="http://schemas.openxmlformats.org/drawingml/2006/chartDrawing">
    <cdr:from>
      <cdr:x>0.05278</cdr:x>
      <cdr:y>0.62037</cdr:y>
    </cdr:from>
    <cdr:to>
      <cdr:x>0.08056</cdr:x>
      <cdr:y>0.80556</cdr:y>
    </cdr:to>
    <cdr:sp macro="" textlink="">
      <cdr:nvSpPr>
        <cdr:cNvPr id="4" name="y2"/>
        <cdr:cNvSpPr txBox="1"/>
      </cdr:nvSpPr>
      <cdr:spPr>
        <a:xfrm xmlns:a="http://schemas.openxmlformats.org/drawingml/2006/main">
          <a:off x="241300" y="1701800"/>
          <a:ext cx="127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b.</a:t>
          </a:r>
        </a:p>
      </cdr:txBody>
    </cdr:sp>
  </cdr:relSizeAnchor>
  <cdr:relSizeAnchor xmlns:cdr="http://schemas.openxmlformats.org/drawingml/2006/chartDrawing">
    <cdr:from>
      <cdr:x>0.08056</cdr:x>
      <cdr:y>0.62037</cdr:y>
    </cdr:from>
    <cdr:to>
      <cdr:x>0.30278</cdr:x>
      <cdr:y>0.80556</cdr:y>
    </cdr:to>
    <cdr:sp macro="" textlink="">
      <cdr:nvSpPr>
        <cdr:cNvPr id="5" name="yt2"/>
        <cdr:cNvSpPr txBox="1"/>
      </cdr:nvSpPr>
      <cdr:spPr>
        <a:xfrm xmlns:a="http://schemas.openxmlformats.org/drawingml/2006/main">
          <a:off x="368300" y="1701800"/>
          <a:ext cx="1016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During non-school hours</a:t>
          </a:r>
        </a:p>
      </cdr:txBody>
    </cdr:sp>
  </cdr:relSizeAnchor>
  <cdr:relSizeAnchor xmlns:cdr="http://schemas.openxmlformats.org/drawingml/2006/chartDrawing">
    <cdr:from>
      <cdr:x>0.02052</cdr:x>
      <cdr:y>0.02828</cdr:y>
    </cdr:from>
    <cdr:to>
      <cdr:x>0.04983</cdr:x>
      <cdr:y>0.10906</cdr:y>
    </cdr:to>
    <cdr:sp macro="" textlink="">
      <cdr:nvSpPr>
        <cdr:cNvPr id="6" name="PageQ"/>
        <cdr:cNvSpPr txBox="1"/>
      </cdr:nvSpPr>
      <cdr:spPr>
        <a:xfrm xmlns:a="http://schemas.openxmlformats.org/drawingml/2006/main">
          <a:off x="177800" y="177800"/>
          <a:ext cx="254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24.</a:t>
          </a:r>
        </a:p>
      </cdr:txBody>
    </cdr:sp>
  </cdr:relSizeAnchor>
  <cdr:relSizeAnchor xmlns:cdr="http://schemas.openxmlformats.org/drawingml/2006/chartDrawing">
    <cdr:from>
      <cdr:x>0.04983</cdr:x>
      <cdr:y>0.02828</cdr:y>
    </cdr:from>
    <cdr:to>
      <cdr:x>0.97318</cdr:x>
      <cdr:y>0.10906</cdr:y>
    </cdr:to>
    <cdr:sp macro="" textlink="">
      <cdr:nvSpPr>
        <cdr:cNvPr id="7" name="PageTitle"/>
        <cdr:cNvSpPr txBox="1"/>
      </cdr:nvSpPr>
      <cdr:spPr>
        <a:xfrm xmlns:a="http://schemas.openxmlformats.org/drawingml/2006/main">
          <a:off x="431800" y="177800"/>
          <a:ext cx="8001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(Visitors) Percentage of schools that have a tobacco-use prevention policy that specifically prohibits tobacco use during each of the following times for visitors.</a:t>
          </a:r>
        </a:p>
      </cdr:txBody>
    </cdr:sp>
  </cdr:relSizeAnchor>
  <cdr:relSizeAnchor xmlns:cdr="http://schemas.openxmlformats.org/drawingml/2006/chartDrawing">
    <cdr:from>
      <cdr:x>0.02052</cdr:x>
      <cdr:y>0.91693</cdr:y>
    </cdr:from>
    <cdr:to>
      <cdr:x>0.97318</cdr:x>
      <cdr:y>0.99771</cdr:y>
    </cdr:to>
    <cdr:sp macro="" textlink="">
      <cdr:nvSpPr>
        <cdr:cNvPr id="8"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endParaRPr lang="en-US" sz="1000">
            <a:latin typeface="Times New Roman"/>
          </a:endParaRPr>
        </a:p>
      </cdr:txBody>
    </cdr:sp>
  </cdr:relSizeAnchor>
  <cdr:relSizeAnchor xmlns:cdr="http://schemas.openxmlformats.org/drawingml/2006/chartDrawing">
    <cdr:from>
      <cdr:x>0.89008</cdr:x>
      <cdr:y>0.95961</cdr:y>
    </cdr:from>
    <cdr:to>
      <cdr:x>1</cdr:x>
      <cdr:y>1</cdr:y>
    </cdr:to>
    <cdr:sp macro="" textlink="">
      <cdr:nvSpPr>
        <cdr:cNvPr id="9"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1000">
              <a:latin typeface="Times New Roman"/>
            </a:rPr>
            <a:t>Page 34 of 79</a:t>
          </a:r>
        </a:p>
      </cdr:txBody>
    </cdr:sp>
  </cdr:relSizeAnchor>
</c:userShapes>
</file>

<file path=ppt/drawings/drawing35.xml><?xml version="1.0" encoding="utf-8"?>
<c:userShapes xmlns:c="http://schemas.openxmlformats.org/drawingml/2006/chart">
  <cdr:relSizeAnchor xmlns:cdr="http://schemas.openxmlformats.org/drawingml/2006/chartDrawing">
    <cdr:from>
      <cdr:x>0.05278</cdr:x>
      <cdr:y>0.2037</cdr:y>
    </cdr:from>
    <cdr:to>
      <cdr:x>0.08056</cdr:x>
      <cdr:y>0.34259</cdr:y>
    </cdr:to>
    <cdr:sp macro="" textlink="">
      <cdr:nvSpPr>
        <cdr:cNvPr id="2" name="y1"/>
        <cdr:cNvSpPr txBox="1"/>
      </cdr:nvSpPr>
      <cdr:spPr>
        <a:xfrm xmlns:a="http://schemas.openxmlformats.org/drawingml/2006/main">
          <a:off x="241300" y="5588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a.</a:t>
          </a:r>
        </a:p>
      </cdr:txBody>
    </cdr:sp>
  </cdr:relSizeAnchor>
  <cdr:relSizeAnchor xmlns:cdr="http://schemas.openxmlformats.org/drawingml/2006/chartDrawing">
    <cdr:from>
      <cdr:x>0.08056</cdr:x>
      <cdr:y>0.2037</cdr:y>
    </cdr:from>
    <cdr:to>
      <cdr:x>0.30278</cdr:x>
      <cdr:y>0.34259</cdr:y>
    </cdr:to>
    <cdr:sp macro="" textlink="">
      <cdr:nvSpPr>
        <cdr:cNvPr id="3" name="yt1"/>
        <cdr:cNvSpPr txBox="1"/>
      </cdr:nvSpPr>
      <cdr:spPr>
        <a:xfrm xmlns:a="http://schemas.openxmlformats.org/drawingml/2006/main">
          <a:off x="368300" y="5588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In school buildings</a:t>
          </a:r>
        </a:p>
      </cdr:txBody>
    </cdr:sp>
  </cdr:relSizeAnchor>
  <cdr:relSizeAnchor xmlns:cdr="http://schemas.openxmlformats.org/drawingml/2006/chartDrawing">
    <cdr:from>
      <cdr:x>0.05278</cdr:x>
      <cdr:y>0.36574</cdr:y>
    </cdr:from>
    <cdr:to>
      <cdr:x>0.08056</cdr:x>
      <cdr:y>0.50463</cdr:y>
    </cdr:to>
    <cdr:sp macro="" textlink="">
      <cdr:nvSpPr>
        <cdr:cNvPr id="4" name="y2"/>
        <cdr:cNvSpPr txBox="1"/>
      </cdr:nvSpPr>
      <cdr:spPr>
        <a:xfrm xmlns:a="http://schemas.openxmlformats.org/drawingml/2006/main">
          <a:off x="241300" y="10033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b.</a:t>
          </a:r>
        </a:p>
      </cdr:txBody>
    </cdr:sp>
  </cdr:relSizeAnchor>
  <cdr:relSizeAnchor xmlns:cdr="http://schemas.openxmlformats.org/drawingml/2006/chartDrawing">
    <cdr:from>
      <cdr:x>0.08056</cdr:x>
      <cdr:y>0.36574</cdr:y>
    </cdr:from>
    <cdr:to>
      <cdr:x>0.30278</cdr:x>
      <cdr:y>0.50463</cdr:y>
    </cdr:to>
    <cdr:sp macro="" textlink="">
      <cdr:nvSpPr>
        <cdr:cNvPr id="5" name="yt2"/>
        <cdr:cNvSpPr txBox="1"/>
      </cdr:nvSpPr>
      <cdr:spPr>
        <a:xfrm xmlns:a="http://schemas.openxmlformats.org/drawingml/2006/main">
          <a:off x="368300" y="10033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Outside on school grounds, including parking lots and playing fields</a:t>
          </a:r>
        </a:p>
      </cdr:txBody>
    </cdr:sp>
  </cdr:relSizeAnchor>
  <cdr:relSizeAnchor xmlns:cdr="http://schemas.openxmlformats.org/drawingml/2006/chartDrawing">
    <cdr:from>
      <cdr:x>0.05278</cdr:x>
      <cdr:y>0.54167</cdr:y>
    </cdr:from>
    <cdr:to>
      <cdr:x>0.08056</cdr:x>
      <cdr:y>0.68056</cdr:y>
    </cdr:to>
    <cdr:sp macro="" textlink="">
      <cdr:nvSpPr>
        <cdr:cNvPr id="6" name="y3"/>
        <cdr:cNvSpPr txBox="1"/>
      </cdr:nvSpPr>
      <cdr:spPr>
        <a:xfrm xmlns:a="http://schemas.openxmlformats.org/drawingml/2006/main">
          <a:off x="241300" y="14859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c.</a:t>
          </a:r>
        </a:p>
      </cdr:txBody>
    </cdr:sp>
  </cdr:relSizeAnchor>
  <cdr:relSizeAnchor xmlns:cdr="http://schemas.openxmlformats.org/drawingml/2006/chartDrawing">
    <cdr:from>
      <cdr:x>0.08056</cdr:x>
      <cdr:y>0.54167</cdr:y>
    </cdr:from>
    <cdr:to>
      <cdr:x>0.30278</cdr:x>
      <cdr:y>0.68056</cdr:y>
    </cdr:to>
    <cdr:sp macro="" textlink="">
      <cdr:nvSpPr>
        <cdr:cNvPr id="7" name="yt3"/>
        <cdr:cNvSpPr txBox="1"/>
      </cdr:nvSpPr>
      <cdr:spPr>
        <a:xfrm xmlns:a="http://schemas.openxmlformats.org/drawingml/2006/main">
          <a:off x="368300" y="14859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On school buses or other vehicles used to transport students</a:t>
          </a:r>
        </a:p>
      </cdr:txBody>
    </cdr:sp>
  </cdr:relSizeAnchor>
  <cdr:relSizeAnchor xmlns:cdr="http://schemas.openxmlformats.org/drawingml/2006/chartDrawing">
    <cdr:from>
      <cdr:x>0.05278</cdr:x>
      <cdr:y>0.71296</cdr:y>
    </cdr:from>
    <cdr:to>
      <cdr:x>0.08056</cdr:x>
      <cdr:y>0.85185</cdr:y>
    </cdr:to>
    <cdr:sp macro="" textlink="">
      <cdr:nvSpPr>
        <cdr:cNvPr id="8" name="y4"/>
        <cdr:cNvSpPr txBox="1"/>
      </cdr:nvSpPr>
      <cdr:spPr>
        <a:xfrm xmlns:a="http://schemas.openxmlformats.org/drawingml/2006/main">
          <a:off x="241300" y="19558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d.</a:t>
          </a:r>
        </a:p>
      </cdr:txBody>
    </cdr:sp>
  </cdr:relSizeAnchor>
  <cdr:relSizeAnchor xmlns:cdr="http://schemas.openxmlformats.org/drawingml/2006/chartDrawing">
    <cdr:from>
      <cdr:x>0.08056</cdr:x>
      <cdr:y>0.71296</cdr:y>
    </cdr:from>
    <cdr:to>
      <cdr:x>0.30278</cdr:x>
      <cdr:y>0.85185</cdr:y>
    </cdr:to>
    <cdr:sp macro="" textlink="">
      <cdr:nvSpPr>
        <cdr:cNvPr id="9" name="yt4"/>
        <cdr:cNvSpPr txBox="1"/>
      </cdr:nvSpPr>
      <cdr:spPr>
        <a:xfrm xmlns:a="http://schemas.openxmlformats.org/drawingml/2006/main">
          <a:off x="368300" y="19558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At off-campus, school-sponsored events</a:t>
          </a:r>
        </a:p>
      </cdr:txBody>
    </cdr:sp>
  </cdr:relSizeAnchor>
  <cdr:relSizeAnchor xmlns:cdr="http://schemas.openxmlformats.org/drawingml/2006/chartDrawing">
    <cdr:from>
      <cdr:x>0.02052</cdr:x>
      <cdr:y>0.02828</cdr:y>
    </cdr:from>
    <cdr:to>
      <cdr:x>0.04983</cdr:x>
      <cdr:y>0.10906</cdr:y>
    </cdr:to>
    <cdr:sp macro="" textlink="">
      <cdr:nvSpPr>
        <cdr:cNvPr id="10" name="PageQ"/>
        <cdr:cNvSpPr txBox="1"/>
      </cdr:nvSpPr>
      <cdr:spPr>
        <a:xfrm xmlns:a="http://schemas.openxmlformats.org/drawingml/2006/main">
          <a:off x="177800" y="177800"/>
          <a:ext cx="254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25.</a:t>
          </a:r>
        </a:p>
      </cdr:txBody>
    </cdr:sp>
  </cdr:relSizeAnchor>
  <cdr:relSizeAnchor xmlns:cdr="http://schemas.openxmlformats.org/drawingml/2006/chartDrawing">
    <cdr:from>
      <cdr:x>0.04983</cdr:x>
      <cdr:y>0.02828</cdr:y>
    </cdr:from>
    <cdr:to>
      <cdr:x>0.97318</cdr:x>
      <cdr:y>0.10906</cdr:y>
    </cdr:to>
    <cdr:sp macro="" textlink="">
      <cdr:nvSpPr>
        <cdr:cNvPr id="11" name="PageTitle"/>
        <cdr:cNvSpPr txBox="1"/>
      </cdr:nvSpPr>
      <cdr:spPr>
        <a:xfrm xmlns:a="http://schemas.openxmlformats.org/drawingml/2006/main">
          <a:off x="431800" y="177800"/>
          <a:ext cx="8001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(Students) Percentage of schools that have a tobacco-use prevention policy that specifically prohibits tobacco use in each of the following locations for students.</a:t>
          </a:r>
        </a:p>
      </cdr:txBody>
    </cdr:sp>
  </cdr:relSizeAnchor>
  <cdr:relSizeAnchor xmlns:cdr="http://schemas.openxmlformats.org/drawingml/2006/chartDrawing">
    <cdr:from>
      <cdr:x>0.02052</cdr:x>
      <cdr:y>0.91693</cdr:y>
    </cdr:from>
    <cdr:to>
      <cdr:x>0.97318</cdr:x>
      <cdr:y>0.99771</cdr:y>
    </cdr:to>
    <cdr:sp macro="" textlink="">
      <cdr:nvSpPr>
        <cdr:cNvPr id="12"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endParaRPr lang="en-US" sz="1000">
            <a:latin typeface="Times New Roman"/>
          </a:endParaRPr>
        </a:p>
      </cdr:txBody>
    </cdr:sp>
  </cdr:relSizeAnchor>
  <cdr:relSizeAnchor xmlns:cdr="http://schemas.openxmlformats.org/drawingml/2006/chartDrawing">
    <cdr:from>
      <cdr:x>0.89008</cdr:x>
      <cdr:y>0.95961</cdr:y>
    </cdr:from>
    <cdr:to>
      <cdr:x>1</cdr:x>
      <cdr:y>1</cdr:y>
    </cdr:to>
    <cdr:sp macro="" textlink="">
      <cdr:nvSpPr>
        <cdr:cNvPr id="13"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1000">
              <a:latin typeface="Times New Roman"/>
            </a:rPr>
            <a:t>Page 35 of 79</a:t>
          </a:r>
        </a:p>
      </cdr:txBody>
    </cdr:sp>
  </cdr:relSizeAnchor>
</c:userShapes>
</file>

<file path=ppt/drawings/drawing36.xml><?xml version="1.0" encoding="utf-8"?>
<c:userShapes xmlns:c="http://schemas.openxmlformats.org/drawingml/2006/chart">
  <cdr:relSizeAnchor xmlns:cdr="http://schemas.openxmlformats.org/drawingml/2006/chartDrawing">
    <cdr:from>
      <cdr:x>0.05278</cdr:x>
      <cdr:y>0.2037</cdr:y>
    </cdr:from>
    <cdr:to>
      <cdr:x>0.08056</cdr:x>
      <cdr:y>0.34259</cdr:y>
    </cdr:to>
    <cdr:sp macro="" textlink="">
      <cdr:nvSpPr>
        <cdr:cNvPr id="2" name="y1"/>
        <cdr:cNvSpPr txBox="1"/>
      </cdr:nvSpPr>
      <cdr:spPr>
        <a:xfrm xmlns:a="http://schemas.openxmlformats.org/drawingml/2006/main">
          <a:off x="241300" y="5588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a.</a:t>
          </a:r>
        </a:p>
      </cdr:txBody>
    </cdr:sp>
  </cdr:relSizeAnchor>
  <cdr:relSizeAnchor xmlns:cdr="http://schemas.openxmlformats.org/drawingml/2006/chartDrawing">
    <cdr:from>
      <cdr:x>0.08056</cdr:x>
      <cdr:y>0.2037</cdr:y>
    </cdr:from>
    <cdr:to>
      <cdr:x>0.30278</cdr:x>
      <cdr:y>0.34259</cdr:y>
    </cdr:to>
    <cdr:sp macro="" textlink="">
      <cdr:nvSpPr>
        <cdr:cNvPr id="3" name="yt1"/>
        <cdr:cNvSpPr txBox="1"/>
      </cdr:nvSpPr>
      <cdr:spPr>
        <a:xfrm xmlns:a="http://schemas.openxmlformats.org/drawingml/2006/main">
          <a:off x="368300" y="5588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In school buildings</a:t>
          </a:r>
        </a:p>
      </cdr:txBody>
    </cdr:sp>
  </cdr:relSizeAnchor>
  <cdr:relSizeAnchor xmlns:cdr="http://schemas.openxmlformats.org/drawingml/2006/chartDrawing">
    <cdr:from>
      <cdr:x>0.05278</cdr:x>
      <cdr:y>0.36574</cdr:y>
    </cdr:from>
    <cdr:to>
      <cdr:x>0.08056</cdr:x>
      <cdr:y>0.50463</cdr:y>
    </cdr:to>
    <cdr:sp macro="" textlink="">
      <cdr:nvSpPr>
        <cdr:cNvPr id="4" name="y2"/>
        <cdr:cNvSpPr txBox="1"/>
      </cdr:nvSpPr>
      <cdr:spPr>
        <a:xfrm xmlns:a="http://schemas.openxmlformats.org/drawingml/2006/main">
          <a:off x="241300" y="10033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b.</a:t>
          </a:r>
        </a:p>
      </cdr:txBody>
    </cdr:sp>
  </cdr:relSizeAnchor>
  <cdr:relSizeAnchor xmlns:cdr="http://schemas.openxmlformats.org/drawingml/2006/chartDrawing">
    <cdr:from>
      <cdr:x>0.08056</cdr:x>
      <cdr:y>0.36574</cdr:y>
    </cdr:from>
    <cdr:to>
      <cdr:x>0.30278</cdr:x>
      <cdr:y>0.50463</cdr:y>
    </cdr:to>
    <cdr:sp macro="" textlink="">
      <cdr:nvSpPr>
        <cdr:cNvPr id="5" name="yt2"/>
        <cdr:cNvSpPr txBox="1"/>
      </cdr:nvSpPr>
      <cdr:spPr>
        <a:xfrm xmlns:a="http://schemas.openxmlformats.org/drawingml/2006/main">
          <a:off x="368300" y="10033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Outside on school grounds, including parking lots and playing fields</a:t>
          </a:r>
        </a:p>
      </cdr:txBody>
    </cdr:sp>
  </cdr:relSizeAnchor>
  <cdr:relSizeAnchor xmlns:cdr="http://schemas.openxmlformats.org/drawingml/2006/chartDrawing">
    <cdr:from>
      <cdr:x>0.05278</cdr:x>
      <cdr:y>0.54167</cdr:y>
    </cdr:from>
    <cdr:to>
      <cdr:x>0.08056</cdr:x>
      <cdr:y>0.68056</cdr:y>
    </cdr:to>
    <cdr:sp macro="" textlink="">
      <cdr:nvSpPr>
        <cdr:cNvPr id="6" name="y3"/>
        <cdr:cNvSpPr txBox="1"/>
      </cdr:nvSpPr>
      <cdr:spPr>
        <a:xfrm xmlns:a="http://schemas.openxmlformats.org/drawingml/2006/main">
          <a:off x="241300" y="14859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c.</a:t>
          </a:r>
        </a:p>
      </cdr:txBody>
    </cdr:sp>
  </cdr:relSizeAnchor>
  <cdr:relSizeAnchor xmlns:cdr="http://schemas.openxmlformats.org/drawingml/2006/chartDrawing">
    <cdr:from>
      <cdr:x>0.08056</cdr:x>
      <cdr:y>0.54167</cdr:y>
    </cdr:from>
    <cdr:to>
      <cdr:x>0.30278</cdr:x>
      <cdr:y>0.68056</cdr:y>
    </cdr:to>
    <cdr:sp macro="" textlink="">
      <cdr:nvSpPr>
        <cdr:cNvPr id="7" name="yt3"/>
        <cdr:cNvSpPr txBox="1"/>
      </cdr:nvSpPr>
      <cdr:spPr>
        <a:xfrm xmlns:a="http://schemas.openxmlformats.org/drawingml/2006/main">
          <a:off x="368300" y="14859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On school buses or other vehicles used to transport students</a:t>
          </a:r>
        </a:p>
      </cdr:txBody>
    </cdr:sp>
  </cdr:relSizeAnchor>
  <cdr:relSizeAnchor xmlns:cdr="http://schemas.openxmlformats.org/drawingml/2006/chartDrawing">
    <cdr:from>
      <cdr:x>0.05278</cdr:x>
      <cdr:y>0.71296</cdr:y>
    </cdr:from>
    <cdr:to>
      <cdr:x>0.08056</cdr:x>
      <cdr:y>0.85185</cdr:y>
    </cdr:to>
    <cdr:sp macro="" textlink="">
      <cdr:nvSpPr>
        <cdr:cNvPr id="8" name="y4"/>
        <cdr:cNvSpPr txBox="1"/>
      </cdr:nvSpPr>
      <cdr:spPr>
        <a:xfrm xmlns:a="http://schemas.openxmlformats.org/drawingml/2006/main">
          <a:off x="241300" y="19558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d.</a:t>
          </a:r>
        </a:p>
      </cdr:txBody>
    </cdr:sp>
  </cdr:relSizeAnchor>
  <cdr:relSizeAnchor xmlns:cdr="http://schemas.openxmlformats.org/drawingml/2006/chartDrawing">
    <cdr:from>
      <cdr:x>0.08056</cdr:x>
      <cdr:y>0.71296</cdr:y>
    </cdr:from>
    <cdr:to>
      <cdr:x>0.30278</cdr:x>
      <cdr:y>0.85185</cdr:y>
    </cdr:to>
    <cdr:sp macro="" textlink="">
      <cdr:nvSpPr>
        <cdr:cNvPr id="9" name="yt4"/>
        <cdr:cNvSpPr txBox="1"/>
      </cdr:nvSpPr>
      <cdr:spPr>
        <a:xfrm xmlns:a="http://schemas.openxmlformats.org/drawingml/2006/main">
          <a:off x="368300" y="19558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At off-campus, school-sponsored events</a:t>
          </a:r>
        </a:p>
      </cdr:txBody>
    </cdr:sp>
  </cdr:relSizeAnchor>
  <cdr:relSizeAnchor xmlns:cdr="http://schemas.openxmlformats.org/drawingml/2006/chartDrawing">
    <cdr:from>
      <cdr:x>0.02052</cdr:x>
      <cdr:y>0.02828</cdr:y>
    </cdr:from>
    <cdr:to>
      <cdr:x>0.04983</cdr:x>
      <cdr:y>0.10906</cdr:y>
    </cdr:to>
    <cdr:sp macro="" textlink="">
      <cdr:nvSpPr>
        <cdr:cNvPr id="10" name="PageQ"/>
        <cdr:cNvSpPr txBox="1"/>
      </cdr:nvSpPr>
      <cdr:spPr>
        <a:xfrm xmlns:a="http://schemas.openxmlformats.org/drawingml/2006/main">
          <a:off x="177800" y="177800"/>
          <a:ext cx="254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25.</a:t>
          </a:r>
        </a:p>
      </cdr:txBody>
    </cdr:sp>
  </cdr:relSizeAnchor>
  <cdr:relSizeAnchor xmlns:cdr="http://schemas.openxmlformats.org/drawingml/2006/chartDrawing">
    <cdr:from>
      <cdr:x>0.04983</cdr:x>
      <cdr:y>0.02828</cdr:y>
    </cdr:from>
    <cdr:to>
      <cdr:x>0.97318</cdr:x>
      <cdr:y>0.10906</cdr:y>
    </cdr:to>
    <cdr:sp macro="" textlink="">
      <cdr:nvSpPr>
        <cdr:cNvPr id="11" name="PageTitle"/>
        <cdr:cNvSpPr txBox="1"/>
      </cdr:nvSpPr>
      <cdr:spPr>
        <a:xfrm xmlns:a="http://schemas.openxmlformats.org/drawingml/2006/main">
          <a:off x="431800" y="177800"/>
          <a:ext cx="8001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(Faculty/Staff) Percentage of schools that have a tobacco-use prevention policy that specifically prohibits tobacco use in each of the following locations for faculty/staff.</a:t>
          </a:r>
        </a:p>
      </cdr:txBody>
    </cdr:sp>
  </cdr:relSizeAnchor>
  <cdr:relSizeAnchor xmlns:cdr="http://schemas.openxmlformats.org/drawingml/2006/chartDrawing">
    <cdr:from>
      <cdr:x>0.02052</cdr:x>
      <cdr:y>0.91693</cdr:y>
    </cdr:from>
    <cdr:to>
      <cdr:x>0.97318</cdr:x>
      <cdr:y>0.99771</cdr:y>
    </cdr:to>
    <cdr:sp macro="" textlink="">
      <cdr:nvSpPr>
        <cdr:cNvPr id="12"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endParaRPr lang="en-US" sz="1000">
            <a:latin typeface="Times New Roman"/>
          </a:endParaRPr>
        </a:p>
      </cdr:txBody>
    </cdr:sp>
  </cdr:relSizeAnchor>
  <cdr:relSizeAnchor xmlns:cdr="http://schemas.openxmlformats.org/drawingml/2006/chartDrawing">
    <cdr:from>
      <cdr:x>0.89008</cdr:x>
      <cdr:y>0.95961</cdr:y>
    </cdr:from>
    <cdr:to>
      <cdr:x>1</cdr:x>
      <cdr:y>1</cdr:y>
    </cdr:to>
    <cdr:sp macro="" textlink="">
      <cdr:nvSpPr>
        <cdr:cNvPr id="13"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1000">
              <a:latin typeface="Times New Roman"/>
            </a:rPr>
            <a:t>Page 36 of 79</a:t>
          </a:r>
        </a:p>
      </cdr:txBody>
    </cdr:sp>
  </cdr:relSizeAnchor>
</c:userShapes>
</file>

<file path=ppt/drawings/drawing37.xml><?xml version="1.0" encoding="utf-8"?>
<c:userShapes xmlns:c="http://schemas.openxmlformats.org/drawingml/2006/chart">
  <cdr:relSizeAnchor xmlns:cdr="http://schemas.openxmlformats.org/drawingml/2006/chartDrawing">
    <cdr:from>
      <cdr:x>0.05278</cdr:x>
      <cdr:y>0.2037</cdr:y>
    </cdr:from>
    <cdr:to>
      <cdr:x>0.08056</cdr:x>
      <cdr:y>0.34259</cdr:y>
    </cdr:to>
    <cdr:sp macro="" textlink="">
      <cdr:nvSpPr>
        <cdr:cNvPr id="2" name="y1"/>
        <cdr:cNvSpPr txBox="1"/>
      </cdr:nvSpPr>
      <cdr:spPr>
        <a:xfrm xmlns:a="http://schemas.openxmlformats.org/drawingml/2006/main">
          <a:off x="241300" y="5588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a.</a:t>
          </a:r>
        </a:p>
      </cdr:txBody>
    </cdr:sp>
  </cdr:relSizeAnchor>
  <cdr:relSizeAnchor xmlns:cdr="http://schemas.openxmlformats.org/drawingml/2006/chartDrawing">
    <cdr:from>
      <cdr:x>0.08056</cdr:x>
      <cdr:y>0.2037</cdr:y>
    </cdr:from>
    <cdr:to>
      <cdr:x>0.30278</cdr:x>
      <cdr:y>0.34259</cdr:y>
    </cdr:to>
    <cdr:sp macro="" textlink="">
      <cdr:nvSpPr>
        <cdr:cNvPr id="3" name="yt1"/>
        <cdr:cNvSpPr txBox="1"/>
      </cdr:nvSpPr>
      <cdr:spPr>
        <a:xfrm xmlns:a="http://schemas.openxmlformats.org/drawingml/2006/main">
          <a:off x="368300" y="5588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In school buildings</a:t>
          </a:r>
        </a:p>
      </cdr:txBody>
    </cdr:sp>
  </cdr:relSizeAnchor>
  <cdr:relSizeAnchor xmlns:cdr="http://schemas.openxmlformats.org/drawingml/2006/chartDrawing">
    <cdr:from>
      <cdr:x>0.05278</cdr:x>
      <cdr:y>0.36574</cdr:y>
    </cdr:from>
    <cdr:to>
      <cdr:x>0.08056</cdr:x>
      <cdr:y>0.50463</cdr:y>
    </cdr:to>
    <cdr:sp macro="" textlink="">
      <cdr:nvSpPr>
        <cdr:cNvPr id="4" name="y2"/>
        <cdr:cNvSpPr txBox="1"/>
      </cdr:nvSpPr>
      <cdr:spPr>
        <a:xfrm xmlns:a="http://schemas.openxmlformats.org/drawingml/2006/main">
          <a:off x="241300" y="10033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b.</a:t>
          </a:r>
        </a:p>
      </cdr:txBody>
    </cdr:sp>
  </cdr:relSizeAnchor>
  <cdr:relSizeAnchor xmlns:cdr="http://schemas.openxmlformats.org/drawingml/2006/chartDrawing">
    <cdr:from>
      <cdr:x>0.08056</cdr:x>
      <cdr:y>0.36574</cdr:y>
    </cdr:from>
    <cdr:to>
      <cdr:x>0.30278</cdr:x>
      <cdr:y>0.50463</cdr:y>
    </cdr:to>
    <cdr:sp macro="" textlink="">
      <cdr:nvSpPr>
        <cdr:cNvPr id="5" name="yt2"/>
        <cdr:cNvSpPr txBox="1"/>
      </cdr:nvSpPr>
      <cdr:spPr>
        <a:xfrm xmlns:a="http://schemas.openxmlformats.org/drawingml/2006/main">
          <a:off x="368300" y="10033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Outside on school grounds, including parking lots and playing fields</a:t>
          </a:r>
        </a:p>
      </cdr:txBody>
    </cdr:sp>
  </cdr:relSizeAnchor>
  <cdr:relSizeAnchor xmlns:cdr="http://schemas.openxmlformats.org/drawingml/2006/chartDrawing">
    <cdr:from>
      <cdr:x>0.05278</cdr:x>
      <cdr:y>0.54167</cdr:y>
    </cdr:from>
    <cdr:to>
      <cdr:x>0.08056</cdr:x>
      <cdr:y>0.68056</cdr:y>
    </cdr:to>
    <cdr:sp macro="" textlink="">
      <cdr:nvSpPr>
        <cdr:cNvPr id="6" name="y3"/>
        <cdr:cNvSpPr txBox="1"/>
      </cdr:nvSpPr>
      <cdr:spPr>
        <a:xfrm xmlns:a="http://schemas.openxmlformats.org/drawingml/2006/main">
          <a:off x="241300" y="14859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c.</a:t>
          </a:r>
        </a:p>
      </cdr:txBody>
    </cdr:sp>
  </cdr:relSizeAnchor>
  <cdr:relSizeAnchor xmlns:cdr="http://schemas.openxmlformats.org/drawingml/2006/chartDrawing">
    <cdr:from>
      <cdr:x>0.08056</cdr:x>
      <cdr:y>0.54167</cdr:y>
    </cdr:from>
    <cdr:to>
      <cdr:x>0.30278</cdr:x>
      <cdr:y>0.68056</cdr:y>
    </cdr:to>
    <cdr:sp macro="" textlink="">
      <cdr:nvSpPr>
        <cdr:cNvPr id="7" name="yt3"/>
        <cdr:cNvSpPr txBox="1"/>
      </cdr:nvSpPr>
      <cdr:spPr>
        <a:xfrm xmlns:a="http://schemas.openxmlformats.org/drawingml/2006/main">
          <a:off x="368300" y="14859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On school buses or other vehicles used to transport students</a:t>
          </a:r>
        </a:p>
      </cdr:txBody>
    </cdr:sp>
  </cdr:relSizeAnchor>
  <cdr:relSizeAnchor xmlns:cdr="http://schemas.openxmlformats.org/drawingml/2006/chartDrawing">
    <cdr:from>
      <cdr:x>0.05278</cdr:x>
      <cdr:y>0.71296</cdr:y>
    </cdr:from>
    <cdr:to>
      <cdr:x>0.08056</cdr:x>
      <cdr:y>0.85185</cdr:y>
    </cdr:to>
    <cdr:sp macro="" textlink="">
      <cdr:nvSpPr>
        <cdr:cNvPr id="8" name="y4"/>
        <cdr:cNvSpPr txBox="1"/>
      </cdr:nvSpPr>
      <cdr:spPr>
        <a:xfrm xmlns:a="http://schemas.openxmlformats.org/drawingml/2006/main">
          <a:off x="241300" y="19558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d.</a:t>
          </a:r>
        </a:p>
      </cdr:txBody>
    </cdr:sp>
  </cdr:relSizeAnchor>
  <cdr:relSizeAnchor xmlns:cdr="http://schemas.openxmlformats.org/drawingml/2006/chartDrawing">
    <cdr:from>
      <cdr:x>0.08056</cdr:x>
      <cdr:y>0.71296</cdr:y>
    </cdr:from>
    <cdr:to>
      <cdr:x>0.30278</cdr:x>
      <cdr:y>0.85185</cdr:y>
    </cdr:to>
    <cdr:sp macro="" textlink="">
      <cdr:nvSpPr>
        <cdr:cNvPr id="9" name="yt4"/>
        <cdr:cNvSpPr txBox="1"/>
      </cdr:nvSpPr>
      <cdr:spPr>
        <a:xfrm xmlns:a="http://schemas.openxmlformats.org/drawingml/2006/main">
          <a:off x="368300" y="19558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At off-campus, school-sponsored events</a:t>
          </a:r>
        </a:p>
      </cdr:txBody>
    </cdr:sp>
  </cdr:relSizeAnchor>
  <cdr:relSizeAnchor xmlns:cdr="http://schemas.openxmlformats.org/drawingml/2006/chartDrawing">
    <cdr:from>
      <cdr:x>0.02052</cdr:x>
      <cdr:y>0.02828</cdr:y>
    </cdr:from>
    <cdr:to>
      <cdr:x>0.04983</cdr:x>
      <cdr:y>0.10906</cdr:y>
    </cdr:to>
    <cdr:sp macro="" textlink="">
      <cdr:nvSpPr>
        <cdr:cNvPr id="10" name="PageQ"/>
        <cdr:cNvSpPr txBox="1"/>
      </cdr:nvSpPr>
      <cdr:spPr>
        <a:xfrm xmlns:a="http://schemas.openxmlformats.org/drawingml/2006/main">
          <a:off x="177800" y="177800"/>
          <a:ext cx="254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25.</a:t>
          </a:r>
        </a:p>
      </cdr:txBody>
    </cdr:sp>
  </cdr:relSizeAnchor>
  <cdr:relSizeAnchor xmlns:cdr="http://schemas.openxmlformats.org/drawingml/2006/chartDrawing">
    <cdr:from>
      <cdr:x>0.04983</cdr:x>
      <cdr:y>0.02828</cdr:y>
    </cdr:from>
    <cdr:to>
      <cdr:x>0.97318</cdr:x>
      <cdr:y>0.10906</cdr:y>
    </cdr:to>
    <cdr:sp macro="" textlink="">
      <cdr:nvSpPr>
        <cdr:cNvPr id="11" name="PageTitle"/>
        <cdr:cNvSpPr txBox="1"/>
      </cdr:nvSpPr>
      <cdr:spPr>
        <a:xfrm xmlns:a="http://schemas.openxmlformats.org/drawingml/2006/main">
          <a:off x="431800" y="177800"/>
          <a:ext cx="8001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(Visitors) Percentage of schools that have a tobacco-use prevention policy that specifically prohibits tobacco use in each of the following locations for visitors.</a:t>
          </a:r>
        </a:p>
      </cdr:txBody>
    </cdr:sp>
  </cdr:relSizeAnchor>
  <cdr:relSizeAnchor xmlns:cdr="http://schemas.openxmlformats.org/drawingml/2006/chartDrawing">
    <cdr:from>
      <cdr:x>0.02052</cdr:x>
      <cdr:y>0.91693</cdr:y>
    </cdr:from>
    <cdr:to>
      <cdr:x>0.97318</cdr:x>
      <cdr:y>0.99771</cdr:y>
    </cdr:to>
    <cdr:sp macro="" textlink="">
      <cdr:nvSpPr>
        <cdr:cNvPr id="12"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endParaRPr lang="en-US" sz="1000">
            <a:latin typeface="Times New Roman"/>
          </a:endParaRPr>
        </a:p>
      </cdr:txBody>
    </cdr:sp>
  </cdr:relSizeAnchor>
  <cdr:relSizeAnchor xmlns:cdr="http://schemas.openxmlformats.org/drawingml/2006/chartDrawing">
    <cdr:from>
      <cdr:x>0.89008</cdr:x>
      <cdr:y>0.95961</cdr:y>
    </cdr:from>
    <cdr:to>
      <cdr:x>1</cdr:x>
      <cdr:y>1</cdr:y>
    </cdr:to>
    <cdr:sp macro="" textlink="">
      <cdr:nvSpPr>
        <cdr:cNvPr id="13"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1000">
              <a:latin typeface="Times New Roman"/>
            </a:rPr>
            <a:t>Page 37 of 79</a:t>
          </a:r>
        </a:p>
      </cdr:txBody>
    </cdr:sp>
  </cdr:relSizeAnchor>
</c:userShapes>
</file>

<file path=ppt/drawings/drawing38.xml><?xml version="1.0" encoding="utf-8"?>
<c:userShapes xmlns:c="http://schemas.openxmlformats.org/drawingml/2006/chart">
  <cdr:relSizeAnchor xmlns:cdr="http://schemas.openxmlformats.org/drawingml/2006/chartDrawing">
    <cdr:from>
      <cdr:x>0.02052</cdr:x>
      <cdr:y>0.02828</cdr:y>
    </cdr:from>
    <cdr:to>
      <cdr:x>0.04983</cdr:x>
      <cdr:y>0.10906</cdr:y>
    </cdr:to>
    <cdr:sp macro="" textlink="">
      <cdr:nvSpPr>
        <cdr:cNvPr id="2" name="PageQ"/>
        <cdr:cNvSpPr txBox="1"/>
      </cdr:nvSpPr>
      <cdr:spPr>
        <a:xfrm xmlns:a="http://schemas.openxmlformats.org/drawingml/2006/main">
          <a:off x="177800" y="177800"/>
          <a:ext cx="254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25N.</a:t>
          </a:r>
        </a:p>
      </cdr:txBody>
    </cdr:sp>
  </cdr:relSizeAnchor>
  <cdr:relSizeAnchor xmlns:cdr="http://schemas.openxmlformats.org/drawingml/2006/chartDrawing">
    <cdr:from>
      <cdr:x>0.05739</cdr:x>
      <cdr:y>0.02828</cdr:y>
    </cdr:from>
    <cdr:to>
      <cdr:x>0.98541</cdr:x>
      <cdr:y>0.12735</cdr:y>
    </cdr:to>
    <cdr:sp macro="" textlink="">
      <cdr:nvSpPr>
        <cdr:cNvPr id="3" name="PageTitle"/>
        <cdr:cNvSpPr txBox="1"/>
      </cdr:nvSpPr>
      <cdr:spPr>
        <a:xfrm xmlns:a="http://schemas.openxmlformats.org/drawingml/2006/main">
          <a:off x="497297" y="177830"/>
          <a:ext cx="8041486" cy="622944"/>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Percentage of schools that follow a policy that mandates a "tobacco-free environment."  A "tobacco-free environment" is one that prohibits tobacco use by students, staff, and visitors in school buildings, at school functions, in school vehicles, on school grounds, and at off-site school events, applicable 24 hours a day and seven days a week.*</a:t>
          </a:r>
        </a:p>
      </cdr:txBody>
    </cdr:sp>
  </cdr:relSizeAnchor>
  <cdr:relSizeAnchor xmlns:cdr="http://schemas.openxmlformats.org/drawingml/2006/chartDrawing">
    <cdr:from>
      <cdr:x>0.02052</cdr:x>
      <cdr:y>0.91693</cdr:y>
    </cdr:from>
    <cdr:to>
      <cdr:x>0.97318</cdr:x>
      <cdr:y>0.99771</cdr:y>
    </cdr:to>
    <cdr:sp macro="" textlink="">
      <cdr:nvSpPr>
        <cdr:cNvPr id="4"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*Responses to question 23 (a, b, c, and d), question 24 (a and b), and question 25 (a, b, c, and d) are all "yes."</a:t>
          </a:r>
        </a:p>
      </cdr:txBody>
    </cdr:sp>
  </cdr:relSizeAnchor>
  <cdr:relSizeAnchor xmlns:cdr="http://schemas.openxmlformats.org/drawingml/2006/chartDrawing">
    <cdr:from>
      <cdr:x>0.89008</cdr:x>
      <cdr:y>0.95961</cdr:y>
    </cdr:from>
    <cdr:to>
      <cdr:x>1</cdr:x>
      <cdr:y>1</cdr:y>
    </cdr:to>
    <cdr:sp macro="" textlink="">
      <cdr:nvSpPr>
        <cdr:cNvPr id="5"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1000">
              <a:latin typeface="Times New Roman"/>
            </a:rPr>
            <a:t>Page 38 of 79</a:t>
          </a:r>
        </a:p>
      </cdr:txBody>
    </cdr:sp>
  </cdr:relSizeAnchor>
</c:userShapes>
</file>

<file path=ppt/drawings/drawing39.xml><?xml version="1.0" encoding="utf-8"?>
<c:userShapes xmlns:c="http://schemas.openxmlformats.org/drawingml/2006/chart">
  <cdr:relSizeAnchor xmlns:cdr="http://schemas.openxmlformats.org/drawingml/2006/chartDrawing">
    <cdr:from>
      <cdr:x>0.02052</cdr:x>
      <cdr:y>0.02828</cdr:y>
    </cdr:from>
    <cdr:to>
      <cdr:x>0.04983</cdr:x>
      <cdr:y>0.10906</cdr:y>
    </cdr:to>
    <cdr:sp macro="" textlink="">
      <cdr:nvSpPr>
        <cdr:cNvPr id="2" name="PageQ"/>
        <cdr:cNvSpPr txBox="1"/>
      </cdr:nvSpPr>
      <cdr:spPr>
        <a:xfrm xmlns:a="http://schemas.openxmlformats.org/drawingml/2006/main">
          <a:off x="177800" y="177800"/>
          <a:ext cx="254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26.</a:t>
          </a:r>
        </a:p>
      </cdr:txBody>
    </cdr:sp>
  </cdr:relSizeAnchor>
  <cdr:relSizeAnchor xmlns:cdr="http://schemas.openxmlformats.org/drawingml/2006/chartDrawing">
    <cdr:from>
      <cdr:x>0.04983</cdr:x>
      <cdr:y>0.02828</cdr:y>
    </cdr:from>
    <cdr:to>
      <cdr:x>0.97318</cdr:x>
      <cdr:y>0.10906</cdr:y>
    </cdr:to>
    <cdr:sp macro="" textlink="">
      <cdr:nvSpPr>
        <cdr:cNvPr id="3" name="PageTitle"/>
        <cdr:cNvSpPr txBox="1"/>
      </cdr:nvSpPr>
      <cdr:spPr>
        <a:xfrm xmlns:a="http://schemas.openxmlformats.org/drawingml/2006/main">
          <a:off x="431800" y="177800"/>
          <a:ext cx="8001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Percentage of schools that post signs marking a tobacco-free school zone, that is, a specified distance from school grounds where tobacco use is not allowed.</a:t>
          </a:r>
        </a:p>
      </cdr:txBody>
    </cdr:sp>
  </cdr:relSizeAnchor>
  <cdr:relSizeAnchor xmlns:cdr="http://schemas.openxmlformats.org/drawingml/2006/chartDrawing">
    <cdr:from>
      <cdr:x>0.02052</cdr:x>
      <cdr:y>0.91693</cdr:y>
    </cdr:from>
    <cdr:to>
      <cdr:x>0.97318</cdr:x>
      <cdr:y>0.99771</cdr:y>
    </cdr:to>
    <cdr:sp macro="" textlink="">
      <cdr:nvSpPr>
        <cdr:cNvPr id="4"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endParaRPr lang="en-US" sz="1000">
            <a:latin typeface="Times New Roman"/>
          </a:endParaRPr>
        </a:p>
      </cdr:txBody>
    </cdr:sp>
  </cdr:relSizeAnchor>
  <cdr:relSizeAnchor xmlns:cdr="http://schemas.openxmlformats.org/drawingml/2006/chartDrawing">
    <cdr:from>
      <cdr:x>0.89008</cdr:x>
      <cdr:y>0.95961</cdr:y>
    </cdr:from>
    <cdr:to>
      <cdr:x>1</cdr:x>
      <cdr:y>1</cdr:y>
    </cdr:to>
    <cdr:sp macro="" textlink="">
      <cdr:nvSpPr>
        <cdr:cNvPr id="5"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1000">
              <a:latin typeface="Times New Roman"/>
            </a:rPr>
            <a:t>Page 39 of 79</a:t>
          </a:r>
        </a:p>
      </cdr:txBody>
    </cdr:sp>
  </cdr:relSizeAnchor>
</c:userShapes>
</file>

<file path=ppt/drawings/drawing4.xml><?xml version="1.0" encoding="utf-8"?>
<c:userShapes xmlns:c="http://schemas.openxmlformats.org/drawingml/2006/chart">
  <cdr:relSizeAnchor xmlns:cdr="http://schemas.openxmlformats.org/drawingml/2006/chartDrawing">
    <cdr:from>
      <cdr:x>0.05278</cdr:x>
      <cdr:y>0.19444</cdr:y>
    </cdr:from>
    <cdr:to>
      <cdr:x>0.08056</cdr:x>
      <cdr:y>0.31019</cdr:y>
    </cdr:to>
    <cdr:sp macro="" textlink="">
      <cdr:nvSpPr>
        <cdr:cNvPr id="2" name="y1"/>
        <cdr:cNvSpPr txBox="1"/>
      </cdr:nvSpPr>
      <cdr:spPr>
        <a:xfrm xmlns:a="http://schemas.openxmlformats.org/drawingml/2006/main">
          <a:off x="241300" y="533400"/>
          <a:ext cx="127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f.</a:t>
          </a:r>
        </a:p>
      </cdr:txBody>
    </cdr:sp>
  </cdr:relSizeAnchor>
  <cdr:relSizeAnchor xmlns:cdr="http://schemas.openxmlformats.org/drawingml/2006/chartDrawing">
    <cdr:from>
      <cdr:x>0.08056</cdr:x>
      <cdr:y>0.19444</cdr:y>
    </cdr:from>
    <cdr:to>
      <cdr:x>0.30278</cdr:x>
      <cdr:y>0.31019</cdr:y>
    </cdr:to>
    <cdr:sp macro="" textlink="">
      <cdr:nvSpPr>
        <cdr:cNvPr id="3" name="yt1"/>
        <cdr:cNvSpPr txBox="1"/>
      </cdr:nvSpPr>
      <cdr:spPr>
        <a:xfrm xmlns:a="http://schemas.openxmlformats.org/drawingml/2006/main">
          <a:off x="368300" y="533400"/>
          <a:ext cx="1016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Health services</a:t>
          </a:r>
        </a:p>
      </cdr:txBody>
    </cdr:sp>
  </cdr:relSizeAnchor>
  <cdr:relSizeAnchor xmlns:cdr="http://schemas.openxmlformats.org/drawingml/2006/chartDrawing">
    <cdr:from>
      <cdr:x>0.05278</cdr:x>
      <cdr:y>0.31944</cdr:y>
    </cdr:from>
    <cdr:to>
      <cdr:x>0.08056</cdr:x>
      <cdr:y>0.43519</cdr:y>
    </cdr:to>
    <cdr:sp macro="" textlink="">
      <cdr:nvSpPr>
        <cdr:cNvPr id="4" name="y2"/>
        <cdr:cNvSpPr txBox="1"/>
      </cdr:nvSpPr>
      <cdr:spPr>
        <a:xfrm xmlns:a="http://schemas.openxmlformats.org/drawingml/2006/main">
          <a:off x="241300" y="876300"/>
          <a:ext cx="127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g.</a:t>
          </a:r>
        </a:p>
      </cdr:txBody>
    </cdr:sp>
  </cdr:relSizeAnchor>
  <cdr:relSizeAnchor xmlns:cdr="http://schemas.openxmlformats.org/drawingml/2006/chartDrawing">
    <cdr:from>
      <cdr:x>0.08056</cdr:x>
      <cdr:y>0.31944</cdr:y>
    </cdr:from>
    <cdr:to>
      <cdr:x>0.30278</cdr:x>
      <cdr:y>0.43519</cdr:y>
    </cdr:to>
    <cdr:sp macro="" textlink="">
      <cdr:nvSpPr>
        <cdr:cNvPr id="5" name="yt2"/>
        <cdr:cNvSpPr txBox="1"/>
      </cdr:nvSpPr>
      <cdr:spPr>
        <a:xfrm xmlns:a="http://schemas.openxmlformats.org/drawingml/2006/main">
          <a:off x="368300" y="876300"/>
          <a:ext cx="1016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Counseling, psychological, and social services</a:t>
          </a:r>
        </a:p>
      </cdr:txBody>
    </cdr:sp>
  </cdr:relSizeAnchor>
  <cdr:relSizeAnchor xmlns:cdr="http://schemas.openxmlformats.org/drawingml/2006/chartDrawing">
    <cdr:from>
      <cdr:x>0.05278</cdr:x>
      <cdr:y>0.44444</cdr:y>
    </cdr:from>
    <cdr:to>
      <cdr:x>0.08056</cdr:x>
      <cdr:y>0.56019</cdr:y>
    </cdr:to>
    <cdr:sp macro="" textlink="">
      <cdr:nvSpPr>
        <cdr:cNvPr id="6" name="y3"/>
        <cdr:cNvSpPr txBox="1"/>
      </cdr:nvSpPr>
      <cdr:spPr>
        <a:xfrm xmlns:a="http://schemas.openxmlformats.org/drawingml/2006/main">
          <a:off x="241300" y="1219200"/>
          <a:ext cx="127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h.</a:t>
          </a:r>
        </a:p>
      </cdr:txBody>
    </cdr:sp>
  </cdr:relSizeAnchor>
  <cdr:relSizeAnchor xmlns:cdr="http://schemas.openxmlformats.org/drawingml/2006/chartDrawing">
    <cdr:from>
      <cdr:x>0.08056</cdr:x>
      <cdr:y>0.44444</cdr:y>
    </cdr:from>
    <cdr:to>
      <cdr:x>0.30278</cdr:x>
      <cdr:y>0.56019</cdr:y>
    </cdr:to>
    <cdr:sp macro="" textlink="">
      <cdr:nvSpPr>
        <cdr:cNvPr id="7" name="yt3"/>
        <cdr:cNvSpPr txBox="1"/>
      </cdr:nvSpPr>
      <cdr:spPr>
        <a:xfrm xmlns:a="http://schemas.openxmlformats.org/drawingml/2006/main">
          <a:off x="368300" y="1219200"/>
          <a:ext cx="1016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Physical environment</a:t>
          </a:r>
        </a:p>
      </cdr:txBody>
    </cdr:sp>
  </cdr:relSizeAnchor>
  <cdr:relSizeAnchor xmlns:cdr="http://schemas.openxmlformats.org/drawingml/2006/chartDrawing">
    <cdr:from>
      <cdr:x>0.05278</cdr:x>
      <cdr:y>0.58333</cdr:y>
    </cdr:from>
    <cdr:to>
      <cdr:x>0.08056</cdr:x>
      <cdr:y>0.69907</cdr:y>
    </cdr:to>
    <cdr:sp macro="" textlink="">
      <cdr:nvSpPr>
        <cdr:cNvPr id="8" name="y4"/>
        <cdr:cNvSpPr txBox="1"/>
      </cdr:nvSpPr>
      <cdr:spPr>
        <a:xfrm xmlns:a="http://schemas.openxmlformats.org/drawingml/2006/main">
          <a:off x="241300" y="1600200"/>
          <a:ext cx="127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i.</a:t>
          </a:r>
        </a:p>
      </cdr:txBody>
    </cdr:sp>
  </cdr:relSizeAnchor>
  <cdr:relSizeAnchor xmlns:cdr="http://schemas.openxmlformats.org/drawingml/2006/chartDrawing">
    <cdr:from>
      <cdr:x>0.08056</cdr:x>
      <cdr:y>0.58333</cdr:y>
    </cdr:from>
    <cdr:to>
      <cdr:x>0.30278</cdr:x>
      <cdr:y>0.69907</cdr:y>
    </cdr:to>
    <cdr:sp macro="" textlink="">
      <cdr:nvSpPr>
        <cdr:cNvPr id="9" name="yt4"/>
        <cdr:cNvSpPr txBox="1"/>
      </cdr:nvSpPr>
      <cdr:spPr>
        <a:xfrm xmlns:a="http://schemas.openxmlformats.org/drawingml/2006/main">
          <a:off x="368300" y="1600200"/>
          <a:ext cx="1016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Social and emotional climate</a:t>
          </a:r>
        </a:p>
      </cdr:txBody>
    </cdr:sp>
  </cdr:relSizeAnchor>
  <cdr:relSizeAnchor xmlns:cdr="http://schemas.openxmlformats.org/drawingml/2006/chartDrawing">
    <cdr:from>
      <cdr:x>0.05278</cdr:x>
      <cdr:y>0.71296</cdr:y>
    </cdr:from>
    <cdr:to>
      <cdr:x>0.08056</cdr:x>
      <cdr:y>0.8287</cdr:y>
    </cdr:to>
    <cdr:sp macro="" textlink="">
      <cdr:nvSpPr>
        <cdr:cNvPr id="10" name="y5"/>
        <cdr:cNvSpPr txBox="1"/>
      </cdr:nvSpPr>
      <cdr:spPr>
        <a:xfrm xmlns:a="http://schemas.openxmlformats.org/drawingml/2006/main">
          <a:off x="241300" y="1955800"/>
          <a:ext cx="127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j.</a:t>
          </a:r>
        </a:p>
      </cdr:txBody>
    </cdr:sp>
  </cdr:relSizeAnchor>
  <cdr:relSizeAnchor xmlns:cdr="http://schemas.openxmlformats.org/drawingml/2006/chartDrawing">
    <cdr:from>
      <cdr:x>0.08056</cdr:x>
      <cdr:y>0.71296</cdr:y>
    </cdr:from>
    <cdr:to>
      <cdr:x>0.30278</cdr:x>
      <cdr:y>0.8287</cdr:y>
    </cdr:to>
    <cdr:sp macro="" textlink="">
      <cdr:nvSpPr>
        <cdr:cNvPr id="11" name="yt5"/>
        <cdr:cNvSpPr txBox="1"/>
      </cdr:nvSpPr>
      <cdr:spPr>
        <a:xfrm xmlns:a="http://schemas.openxmlformats.org/drawingml/2006/main">
          <a:off x="368300" y="1955800"/>
          <a:ext cx="1016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Family engagement</a:t>
          </a:r>
        </a:p>
      </cdr:txBody>
    </cdr:sp>
  </cdr:relSizeAnchor>
  <cdr:relSizeAnchor xmlns:cdr="http://schemas.openxmlformats.org/drawingml/2006/chartDrawing">
    <cdr:from>
      <cdr:x>0.02052</cdr:x>
      <cdr:y>0.02828</cdr:y>
    </cdr:from>
    <cdr:to>
      <cdr:x>0.04983</cdr:x>
      <cdr:y>0.10906</cdr:y>
    </cdr:to>
    <cdr:sp macro="" textlink="">
      <cdr:nvSpPr>
        <cdr:cNvPr id="12" name="PageQ"/>
        <cdr:cNvSpPr txBox="1"/>
      </cdr:nvSpPr>
      <cdr:spPr>
        <a:xfrm xmlns:a="http://schemas.openxmlformats.org/drawingml/2006/main">
          <a:off x="177800" y="177800"/>
          <a:ext cx="254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2.</a:t>
          </a:r>
        </a:p>
      </cdr:txBody>
    </cdr:sp>
  </cdr:relSizeAnchor>
  <cdr:relSizeAnchor xmlns:cdr="http://schemas.openxmlformats.org/drawingml/2006/chartDrawing">
    <cdr:from>
      <cdr:x>0.04983</cdr:x>
      <cdr:y>0.02828</cdr:y>
    </cdr:from>
    <cdr:to>
      <cdr:x>0.97318</cdr:x>
      <cdr:y>0.10906</cdr:y>
    </cdr:to>
    <cdr:sp macro="" textlink="">
      <cdr:nvSpPr>
        <cdr:cNvPr id="13" name="PageTitle"/>
        <cdr:cNvSpPr txBox="1"/>
      </cdr:nvSpPr>
      <cdr:spPr>
        <a:xfrm xmlns:a="http://schemas.openxmlformats.org/drawingml/2006/main">
          <a:off x="431800" y="177800"/>
          <a:ext cx="8001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Percentage of schools with a School Improvement Plan that includes health-related objectives on the following topics.</a:t>
          </a:r>
        </a:p>
      </cdr:txBody>
    </cdr:sp>
  </cdr:relSizeAnchor>
  <cdr:relSizeAnchor xmlns:cdr="http://schemas.openxmlformats.org/drawingml/2006/chartDrawing">
    <cdr:from>
      <cdr:x>0.02052</cdr:x>
      <cdr:y>0.91693</cdr:y>
    </cdr:from>
    <cdr:to>
      <cdr:x>0.97318</cdr:x>
      <cdr:y>0.99771</cdr:y>
    </cdr:to>
    <cdr:sp macro="" textlink="">
      <cdr:nvSpPr>
        <cdr:cNvPr id="14"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endParaRPr lang="en-US" sz="1000">
            <a:latin typeface="Times New Roman"/>
          </a:endParaRPr>
        </a:p>
      </cdr:txBody>
    </cdr:sp>
  </cdr:relSizeAnchor>
  <cdr:relSizeAnchor xmlns:cdr="http://schemas.openxmlformats.org/drawingml/2006/chartDrawing">
    <cdr:from>
      <cdr:x>0.89008</cdr:x>
      <cdr:y>0.95961</cdr:y>
    </cdr:from>
    <cdr:to>
      <cdr:x>1</cdr:x>
      <cdr:y>1</cdr:y>
    </cdr:to>
    <cdr:sp macro="" textlink="">
      <cdr:nvSpPr>
        <cdr:cNvPr id="15"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1000">
              <a:latin typeface="Times New Roman"/>
            </a:rPr>
            <a:t>Page 4 of 79</a:t>
          </a:r>
        </a:p>
      </cdr:txBody>
    </cdr:sp>
  </cdr:relSizeAnchor>
</c:userShapes>
</file>

<file path=ppt/drawings/drawing40.xml><?xml version="1.0" encoding="utf-8"?>
<c:userShapes xmlns:c="http://schemas.openxmlformats.org/drawingml/2006/chart">
  <cdr:relSizeAnchor xmlns:cdr="http://schemas.openxmlformats.org/drawingml/2006/chartDrawing">
    <cdr:from>
      <cdr:x>0.05278</cdr:x>
      <cdr:y>0.27315</cdr:y>
    </cdr:from>
    <cdr:to>
      <cdr:x>0.08056</cdr:x>
      <cdr:y>0.45833</cdr:y>
    </cdr:to>
    <cdr:sp macro="" textlink="">
      <cdr:nvSpPr>
        <cdr:cNvPr id="2" name="y1"/>
        <cdr:cNvSpPr txBox="1"/>
      </cdr:nvSpPr>
      <cdr:spPr>
        <a:xfrm xmlns:a="http://schemas.openxmlformats.org/drawingml/2006/main">
          <a:off x="241300" y="749300"/>
          <a:ext cx="127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a.</a:t>
          </a:r>
        </a:p>
      </cdr:txBody>
    </cdr:sp>
  </cdr:relSizeAnchor>
  <cdr:relSizeAnchor xmlns:cdr="http://schemas.openxmlformats.org/drawingml/2006/chartDrawing">
    <cdr:from>
      <cdr:x>0.08056</cdr:x>
      <cdr:y>0.27315</cdr:y>
    </cdr:from>
    <cdr:to>
      <cdr:x>0.30278</cdr:x>
      <cdr:y>0.45833</cdr:y>
    </cdr:to>
    <cdr:sp macro="" textlink="">
      <cdr:nvSpPr>
        <cdr:cNvPr id="3" name="yt1"/>
        <cdr:cNvSpPr txBox="1"/>
      </cdr:nvSpPr>
      <cdr:spPr>
        <a:xfrm xmlns:a="http://schemas.openxmlformats.org/drawingml/2006/main">
          <a:off x="368300" y="749300"/>
          <a:ext cx="1016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Faculty and staff</a:t>
          </a:r>
        </a:p>
      </cdr:txBody>
    </cdr:sp>
  </cdr:relSizeAnchor>
  <cdr:relSizeAnchor xmlns:cdr="http://schemas.openxmlformats.org/drawingml/2006/chartDrawing">
    <cdr:from>
      <cdr:x>0.05278</cdr:x>
      <cdr:y>0.62037</cdr:y>
    </cdr:from>
    <cdr:to>
      <cdr:x>0.08056</cdr:x>
      <cdr:y>0.80556</cdr:y>
    </cdr:to>
    <cdr:sp macro="" textlink="">
      <cdr:nvSpPr>
        <cdr:cNvPr id="4" name="y2"/>
        <cdr:cNvSpPr txBox="1"/>
      </cdr:nvSpPr>
      <cdr:spPr>
        <a:xfrm xmlns:a="http://schemas.openxmlformats.org/drawingml/2006/main">
          <a:off x="241300" y="1701800"/>
          <a:ext cx="127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b.</a:t>
          </a:r>
        </a:p>
      </cdr:txBody>
    </cdr:sp>
  </cdr:relSizeAnchor>
  <cdr:relSizeAnchor xmlns:cdr="http://schemas.openxmlformats.org/drawingml/2006/chartDrawing">
    <cdr:from>
      <cdr:x>0.08056</cdr:x>
      <cdr:y>0.62037</cdr:y>
    </cdr:from>
    <cdr:to>
      <cdr:x>0.30278</cdr:x>
      <cdr:y>0.80556</cdr:y>
    </cdr:to>
    <cdr:sp macro="" textlink="">
      <cdr:nvSpPr>
        <cdr:cNvPr id="5" name="yt2"/>
        <cdr:cNvSpPr txBox="1"/>
      </cdr:nvSpPr>
      <cdr:spPr>
        <a:xfrm xmlns:a="http://schemas.openxmlformats.org/drawingml/2006/main">
          <a:off x="368300" y="1701800"/>
          <a:ext cx="1016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Students</a:t>
          </a:r>
        </a:p>
      </cdr:txBody>
    </cdr:sp>
  </cdr:relSizeAnchor>
  <cdr:relSizeAnchor xmlns:cdr="http://schemas.openxmlformats.org/drawingml/2006/chartDrawing">
    <cdr:from>
      <cdr:x>0.02052</cdr:x>
      <cdr:y>0.02828</cdr:y>
    </cdr:from>
    <cdr:to>
      <cdr:x>0.04983</cdr:x>
      <cdr:y>0.10906</cdr:y>
    </cdr:to>
    <cdr:sp macro="" textlink="">
      <cdr:nvSpPr>
        <cdr:cNvPr id="6" name="PageQ"/>
        <cdr:cNvSpPr txBox="1"/>
      </cdr:nvSpPr>
      <cdr:spPr>
        <a:xfrm xmlns:a="http://schemas.openxmlformats.org/drawingml/2006/main">
          <a:off x="177800" y="177800"/>
          <a:ext cx="254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27.</a:t>
          </a:r>
        </a:p>
      </cdr:txBody>
    </cdr:sp>
  </cdr:relSizeAnchor>
  <cdr:relSizeAnchor xmlns:cdr="http://schemas.openxmlformats.org/drawingml/2006/chartDrawing">
    <cdr:from>
      <cdr:x>0.04983</cdr:x>
      <cdr:y>0.02828</cdr:y>
    </cdr:from>
    <cdr:to>
      <cdr:x>0.97318</cdr:x>
      <cdr:y>0.10906</cdr:y>
    </cdr:to>
    <cdr:sp macro="" textlink="">
      <cdr:nvSpPr>
        <cdr:cNvPr id="7" name="PageTitle"/>
        <cdr:cNvSpPr txBox="1"/>
      </cdr:nvSpPr>
      <cdr:spPr>
        <a:xfrm xmlns:a="http://schemas.openxmlformats.org/drawingml/2006/main">
          <a:off x="431800" y="177800"/>
          <a:ext cx="8001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Percentage of schools that provide tobacco cessation services for each of the following groups.</a:t>
          </a:r>
        </a:p>
      </cdr:txBody>
    </cdr:sp>
  </cdr:relSizeAnchor>
  <cdr:relSizeAnchor xmlns:cdr="http://schemas.openxmlformats.org/drawingml/2006/chartDrawing">
    <cdr:from>
      <cdr:x>0.02052</cdr:x>
      <cdr:y>0.91693</cdr:y>
    </cdr:from>
    <cdr:to>
      <cdr:x>0.97318</cdr:x>
      <cdr:y>0.99771</cdr:y>
    </cdr:to>
    <cdr:sp macro="" textlink="">
      <cdr:nvSpPr>
        <cdr:cNvPr id="8"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endParaRPr lang="en-US" sz="1000">
            <a:latin typeface="Times New Roman"/>
          </a:endParaRPr>
        </a:p>
      </cdr:txBody>
    </cdr:sp>
  </cdr:relSizeAnchor>
  <cdr:relSizeAnchor xmlns:cdr="http://schemas.openxmlformats.org/drawingml/2006/chartDrawing">
    <cdr:from>
      <cdr:x>0.89008</cdr:x>
      <cdr:y>0.95961</cdr:y>
    </cdr:from>
    <cdr:to>
      <cdr:x>1</cdr:x>
      <cdr:y>1</cdr:y>
    </cdr:to>
    <cdr:sp macro="" textlink="">
      <cdr:nvSpPr>
        <cdr:cNvPr id="9"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1000">
              <a:latin typeface="Times New Roman"/>
            </a:rPr>
            <a:t>Page 40 of 79</a:t>
          </a:r>
        </a:p>
      </cdr:txBody>
    </cdr:sp>
  </cdr:relSizeAnchor>
</c:userShapes>
</file>

<file path=ppt/drawings/drawing41.xml><?xml version="1.0" encoding="utf-8"?>
<c:userShapes xmlns:c="http://schemas.openxmlformats.org/drawingml/2006/chart">
  <cdr:relSizeAnchor xmlns:cdr="http://schemas.openxmlformats.org/drawingml/2006/chartDrawing">
    <cdr:from>
      <cdr:x>0.05278</cdr:x>
      <cdr:y>0.27315</cdr:y>
    </cdr:from>
    <cdr:to>
      <cdr:x>0.08056</cdr:x>
      <cdr:y>0.45833</cdr:y>
    </cdr:to>
    <cdr:sp macro="" textlink="">
      <cdr:nvSpPr>
        <cdr:cNvPr id="2" name="y1"/>
        <cdr:cNvSpPr txBox="1"/>
      </cdr:nvSpPr>
      <cdr:spPr>
        <a:xfrm xmlns:a="http://schemas.openxmlformats.org/drawingml/2006/main">
          <a:off x="241300" y="749300"/>
          <a:ext cx="127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a.</a:t>
          </a:r>
        </a:p>
      </cdr:txBody>
    </cdr:sp>
  </cdr:relSizeAnchor>
  <cdr:relSizeAnchor xmlns:cdr="http://schemas.openxmlformats.org/drawingml/2006/chartDrawing">
    <cdr:from>
      <cdr:x>0.08056</cdr:x>
      <cdr:y>0.27315</cdr:y>
    </cdr:from>
    <cdr:to>
      <cdr:x>0.30278</cdr:x>
      <cdr:y>0.45833</cdr:y>
    </cdr:to>
    <cdr:sp macro="" textlink="">
      <cdr:nvSpPr>
        <cdr:cNvPr id="3" name="yt1"/>
        <cdr:cNvSpPr txBox="1"/>
      </cdr:nvSpPr>
      <cdr:spPr>
        <a:xfrm xmlns:a="http://schemas.openxmlformats.org/drawingml/2006/main">
          <a:off x="368300" y="749300"/>
          <a:ext cx="1016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Faculty and staff</a:t>
          </a:r>
        </a:p>
      </cdr:txBody>
    </cdr:sp>
  </cdr:relSizeAnchor>
  <cdr:relSizeAnchor xmlns:cdr="http://schemas.openxmlformats.org/drawingml/2006/chartDrawing">
    <cdr:from>
      <cdr:x>0.05278</cdr:x>
      <cdr:y>0.62037</cdr:y>
    </cdr:from>
    <cdr:to>
      <cdr:x>0.08056</cdr:x>
      <cdr:y>0.80556</cdr:y>
    </cdr:to>
    <cdr:sp macro="" textlink="">
      <cdr:nvSpPr>
        <cdr:cNvPr id="4" name="y2"/>
        <cdr:cNvSpPr txBox="1"/>
      </cdr:nvSpPr>
      <cdr:spPr>
        <a:xfrm xmlns:a="http://schemas.openxmlformats.org/drawingml/2006/main">
          <a:off x="241300" y="1701800"/>
          <a:ext cx="127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b.</a:t>
          </a:r>
        </a:p>
      </cdr:txBody>
    </cdr:sp>
  </cdr:relSizeAnchor>
  <cdr:relSizeAnchor xmlns:cdr="http://schemas.openxmlformats.org/drawingml/2006/chartDrawing">
    <cdr:from>
      <cdr:x>0.08056</cdr:x>
      <cdr:y>0.62037</cdr:y>
    </cdr:from>
    <cdr:to>
      <cdr:x>0.30278</cdr:x>
      <cdr:y>0.80556</cdr:y>
    </cdr:to>
    <cdr:sp macro="" textlink="">
      <cdr:nvSpPr>
        <cdr:cNvPr id="5" name="yt2"/>
        <cdr:cNvSpPr txBox="1"/>
      </cdr:nvSpPr>
      <cdr:spPr>
        <a:xfrm xmlns:a="http://schemas.openxmlformats.org/drawingml/2006/main">
          <a:off x="368300" y="1701800"/>
          <a:ext cx="1016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Students</a:t>
          </a:r>
        </a:p>
      </cdr:txBody>
    </cdr:sp>
  </cdr:relSizeAnchor>
  <cdr:relSizeAnchor xmlns:cdr="http://schemas.openxmlformats.org/drawingml/2006/chartDrawing">
    <cdr:from>
      <cdr:x>0.02052</cdr:x>
      <cdr:y>0.02828</cdr:y>
    </cdr:from>
    <cdr:to>
      <cdr:x>0.04983</cdr:x>
      <cdr:y>0.10906</cdr:y>
    </cdr:to>
    <cdr:sp macro="" textlink="">
      <cdr:nvSpPr>
        <cdr:cNvPr id="6" name="PageQ"/>
        <cdr:cNvSpPr txBox="1"/>
      </cdr:nvSpPr>
      <cdr:spPr>
        <a:xfrm xmlns:a="http://schemas.openxmlformats.org/drawingml/2006/main">
          <a:off x="177800" y="177800"/>
          <a:ext cx="254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28.</a:t>
          </a:r>
        </a:p>
      </cdr:txBody>
    </cdr:sp>
  </cdr:relSizeAnchor>
  <cdr:relSizeAnchor xmlns:cdr="http://schemas.openxmlformats.org/drawingml/2006/chartDrawing">
    <cdr:from>
      <cdr:x>0.04983</cdr:x>
      <cdr:y>0.02828</cdr:y>
    </cdr:from>
    <cdr:to>
      <cdr:x>0.97318</cdr:x>
      <cdr:y>0.10906</cdr:y>
    </cdr:to>
    <cdr:sp macro="" textlink="">
      <cdr:nvSpPr>
        <cdr:cNvPr id="7" name="PageTitle"/>
        <cdr:cNvSpPr txBox="1"/>
      </cdr:nvSpPr>
      <cdr:spPr>
        <a:xfrm xmlns:a="http://schemas.openxmlformats.org/drawingml/2006/main">
          <a:off x="431800" y="177800"/>
          <a:ext cx="8001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Percentage of schools that have arrangements with any organization or health care professionals not on school property to provide tobacco cessation services for each of the following groups.</a:t>
          </a:r>
        </a:p>
      </cdr:txBody>
    </cdr:sp>
  </cdr:relSizeAnchor>
  <cdr:relSizeAnchor xmlns:cdr="http://schemas.openxmlformats.org/drawingml/2006/chartDrawing">
    <cdr:from>
      <cdr:x>0.02052</cdr:x>
      <cdr:y>0.91693</cdr:y>
    </cdr:from>
    <cdr:to>
      <cdr:x>0.97318</cdr:x>
      <cdr:y>0.99771</cdr:y>
    </cdr:to>
    <cdr:sp macro="" textlink="">
      <cdr:nvSpPr>
        <cdr:cNvPr id="8"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endParaRPr lang="en-US" sz="1000">
            <a:latin typeface="Times New Roman"/>
          </a:endParaRPr>
        </a:p>
      </cdr:txBody>
    </cdr:sp>
  </cdr:relSizeAnchor>
  <cdr:relSizeAnchor xmlns:cdr="http://schemas.openxmlformats.org/drawingml/2006/chartDrawing">
    <cdr:from>
      <cdr:x>0.89008</cdr:x>
      <cdr:y>0.95961</cdr:y>
    </cdr:from>
    <cdr:to>
      <cdr:x>1</cdr:x>
      <cdr:y>1</cdr:y>
    </cdr:to>
    <cdr:sp macro="" textlink="">
      <cdr:nvSpPr>
        <cdr:cNvPr id="9"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1000">
              <a:latin typeface="Times New Roman"/>
            </a:rPr>
            <a:t>Page 41 of 79</a:t>
          </a:r>
        </a:p>
      </cdr:txBody>
    </cdr:sp>
  </cdr:relSizeAnchor>
</c:userShapes>
</file>

<file path=ppt/drawings/drawing42.xml><?xml version="1.0" encoding="utf-8"?>
<c:userShapes xmlns:c="http://schemas.openxmlformats.org/drawingml/2006/chart">
  <cdr:relSizeAnchor xmlns:cdr="http://schemas.openxmlformats.org/drawingml/2006/chartDrawing">
    <cdr:from>
      <cdr:x>0.02052</cdr:x>
      <cdr:y>0.02828</cdr:y>
    </cdr:from>
    <cdr:to>
      <cdr:x>0.04983</cdr:x>
      <cdr:y>0.10906</cdr:y>
    </cdr:to>
    <cdr:sp macro="" textlink="">
      <cdr:nvSpPr>
        <cdr:cNvPr id="2" name="PageQ"/>
        <cdr:cNvSpPr txBox="1"/>
      </cdr:nvSpPr>
      <cdr:spPr>
        <a:xfrm xmlns:a="http://schemas.openxmlformats.org/drawingml/2006/main">
          <a:off x="177800" y="177800"/>
          <a:ext cx="254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28N.</a:t>
          </a:r>
        </a:p>
      </cdr:txBody>
    </cdr:sp>
  </cdr:relSizeAnchor>
  <cdr:relSizeAnchor xmlns:cdr="http://schemas.openxmlformats.org/drawingml/2006/chartDrawing">
    <cdr:from>
      <cdr:x>0.06031</cdr:x>
      <cdr:y>0.02828</cdr:y>
    </cdr:from>
    <cdr:to>
      <cdr:x>0.97318</cdr:x>
      <cdr:y>0.10906</cdr:y>
    </cdr:to>
    <cdr:sp macro="" textlink="">
      <cdr:nvSpPr>
        <cdr:cNvPr id="3" name="PageTitle"/>
        <cdr:cNvSpPr txBox="1"/>
      </cdr:nvSpPr>
      <cdr:spPr>
        <a:xfrm xmlns:a="http://schemas.openxmlformats.org/drawingml/2006/main">
          <a:off x="522610" y="177830"/>
          <a:ext cx="7910209" cy="50796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Percentage of schools that provide tobacco-use cessation services to faculty, staff, and students through direct service at school or arrangements with providers not on school property.</a:t>
          </a:r>
        </a:p>
      </cdr:txBody>
    </cdr:sp>
  </cdr:relSizeAnchor>
  <cdr:relSizeAnchor xmlns:cdr="http://schemas.openxmlformats.org/drawingml/2006/chartDrawing">
    <cdr:from>
      <cdr:x>0.02052</cdr:x>
      <cdr:y>0.91693</cdr:y>
    </cdr:from>
    <cdr:to>
      <cdr:x>0.97318</cdr:x>
      <cdr:y>0.99771</cdr:y>
    </cdr:to>
    <cdr:sp macro="" textlink="">
      <cdr:nvSpPr>
        <cdr:cNvPr id="4"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endParaRPr lang="en-US" sz="1000">
            <a:latin typeface="Times New Roman"/>
          </a:endParaRPr>
        </a:p>
      </cdr:txBody>
    </cdr:sp>
  </cdr:relSizeAnchor>
  <cdr:relSizeAnchor xmlns:cdr="http://schemas.openxmlformats.org/drawingml/2006/chartDrawing">
    <cdr:from>
      <cdr:x>0.89008</cdr:x>
      <cdr:y>0.95961</cdr:y>
    </cdr:from>
    <cdr:to>
      <cdr:x>1</cdr:x>
      <cdr:y>1</cdr:y>
    </cdr:to>
    <cdr:sp macro="" textlink="">
      <cdr:nvSpPr>
        <cdr:cNvPr id="5"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1000">
              <a:latin typeface="Times New Roman"/>
            </a:rPr>
            <a:t>Page 42 of 79</a:t>
          </a:r>
        </a:p>
      </cdr:txBody>
    </cdr:sp>
  </cdr:relSizeAnchor>
</c:userShapes>
</file>

<file path=ppt/drawings/drawing43.xml><?xml version="1.0" encoding="utf-8"?>
<c:userShapes xmlns:c="http://schemas.openxmlformats.org/drawingml/2006/chart">
  <cdr:relSizeAnchor xmlns:cdr="http://schemas.openxmlformats.org/drawingml/2006/chartDrawing">
    <cdr:from>
      <cdr:x>0.05278</cdr:x>
      <cdr:y>0.19444</cdr:y>
    </cdr:from>
    <cdr:to>
      <cdr:x>0.08056</cdr:x>
      <cdr:y>0.31019</cdr:y>
    </cdr:to>
    <cdr:sp macro="" textlink="">
      <cdr:nvSpPr>
        <cdr:cNvPr id="2" name="y1"/>
        <cdr:cNvSpPr txBox="1"/>
      </cdr:nvSpPr>
      <cdr:spPr>
        <a:xfrm xmlns:a="http://schemas.openxmlformats.org/drawingml/2006/main">
          <a:off x="241300" y="533400"/>
          <a:ext cx="127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a.</a:t>
          </a:r>
        </a:p>
      </cdr:txBody>
    </cdr:sp>
  </cdr:relSizeAnchor>
  <cdr:relSizeAnchor xmlns:cdr="http://schemas.openxmlformats.org/drawingml/2006/chartDrawing">
    <cdr:from>
      <cdr:x>0.08056</cdr:x>
      <cdr:y>0.19444</cdr:y>
    </cdr:from>
    <cdr:to>
      <cdr:x>0.30278</cdr:x>
      <cdr:y>0.31019</cdr:y>
    </cdr:to>
    <cdr:sp macro="" textlink="">
      <cdr:nvSpPr>
        <cdr:cNvPr id="3" name="yt1"/>
        <cdr:cNvSpPr txBox="1"/>
      </cdr:nvSpPr>
      <cdr:spPr>
        <a:xfrm xmlns:a="http://schemas.openxmlformats.org/drawingml/2006/main">
          <a:off x="368300" y="533400"/>
          <a:ext cx="1016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Foods or beverages are not offered at school celebrations</a:t>
          </a:r>
        </a:p>
      </cdr:txBody>
    </cdr:sp>
  </cdr:relSizeAnchor>
  <cdr:relSizeAnchor xmlns:cdr="http://schemas.openxmlformats.org/drawingml/2006/chartDrawing">
    <cdr:from>
      <cdr:x>0.05278</cdr:x>
      <cdr:y>0.31944</cdr:y>
    </cdr:from>
    <cdr:to>
      <cdr:x>0.08056</cdr:x>
      <cdr:y>0.43519</cdr:y>
    </cdr:to>
    <cdr:sp macro="" textlink="">
      <cdr:nvSpPr>
        <cdr:cNvPr id="4" name="y2"/>
        <cdr:cNvSpPr txBox="1"/>
      </cdr:nvSpPr>
      <cdr:spPr>
        <a:xfrm xmlns:a="http://schemas.openxmlformats.org/drawingml/2006/main">
          <a:off x="241300" y="876300"/>
          <a:ext cx="127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b.</a:t>
          </a:r>
        </a:p>
      </cdr:txBody>
    </cdr:sp>
  </cdr:relSizeAnchor>
  <cdr:relSizeAnchor xmlns:cdr="http://schemas.openxmlformats.org/drawingml/2006/chartDrawing">
    <cdr:from>
      <cdr:x>0.08056</cdr:x>
      <cdr:y>0.31944</cdr:y>
    </cdr:from>
    <cdr:to>
      <cdr:x>0.30278</cdr:x>
      <cdr:y>0.43519</cdr:y>
    </cdr:to>
    <cdr:sp macro="" textlink="">
      <cdr:nvSpPr>
        <cdr:cNvPr id="5" name="yt2"/>
        <cdr:cNvSpPr txBox="1"/>
      </cdr:nvSpPr>
      <cdr:spPr>
        <a:xfrm xmlns:a="http://schemas.openxmlformats.org/drawingml/2006/main">
          <a:off x="368300" y="876300"/>
          <a:ext cx="1016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Never</a:t>
          </a:r>
        </a:p>
      </cdr:txBody>
    </cdr:sp>
  </cdr:relSizeAnchor>
  <cdr:relSizeAnchor xmlns:cdr="http://schemas.openxmlformats.org/drawingml/2006/chartDrawing">
    <cdr:from>
      <cdr:x>0.05278</cdr:x>
      <cdr:y>0.44444</cdr:y>
    </cdr:from>
    <cdr:to>
      <cdr:x>0.08056</cdr:x>
      <cdr:y>0.56019</cdr:y>
    </cdr:to>
    <cdr:sp macro="" textlink="">
      <cdr:nvSpPr>
        <cdr:cNvPr id="6" name="y3"/>
        <cdr:cNvSpPr txBox="1"/>
      </cdr:nvSpPr>
      <cdr:spPr>
        <a:xfrm xmlns:a="http://schemas.openxmlformats.org/drawingml/2006/main">
          <a:off x="241300" y="1219200"/>
          <a:ext cx="127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c.</a:t>
          </a:r>
        </a:p>
      </cdr:txBody>
    </cdr:sp>
  </cdr:relSizeAnchor>
  <cdr:relSizeAnchor xmlns:cdr="http://schemas.openxmlformats.org/drawingml/2006/chartDrawing">
    <cdr:from>
      <cdr:x>0.08056</cdr:x>
      <cdr:y>0.44444</cdr:y>
    </cdr:from>
    <cdr:to>
      <cdr:x>0.30278</cdr:x>
      <cdr:y>0.56019</cdr:y>
    </cdr:to>
    <cdr:sp macro="" textlink="">
      <cdr:nvSpPr>
        <cdr:cNvPr id="7" name="yt3"/>
        <cdr:cNvSpPr txBox="1"/>
      </cdr:nvSpPr>
      <cdr:spPr>
        <a:xfrm xmlns:a="http://schemas.openxmlformats.org/drawingml/2006/main">
          <a:off x="368300" y="1219200"/>
          <a:ext cx="1016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Rarely</a:t>
          </a:r>
        </a:p>
      </cdr:txBody>
    </cdr:sp>
  </cdr:relSizeAnchor>
  <cdr:relSizeAnchor xmlns:cdr="http://schemas.openxmlformats.org/drawingml/2006/chartDrawing">
    <cdr:from>
      <cdr:x>0.05278</cdr:x>
      <cdr:y>0.58333</cdr:y>
    </cdr:from>
    <cdr:to>
      <cdr:x>0.08056</cdr:x>
      <cdr:y>0.69907</cdr:y>
    </cdr:to>
    <cdr:sp macro="" textlink="">
      <cdr:nvSpPr>
        <cdr:cNvPr id="8" name="y4"/>
        <cdr:cNvSpPr txBox="1"/>
      </cdr:nvSpPr>
      <cdr:spPr>
        <a:xfrm xmlns:a="http://schemas.openxmlformats.org/drawingml/2006/main">
          <a:off x="241300" y="1600200"/>
          <a:ext cx="127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d.</a:t>
          </a:r>
        </a:p>
      </cdr:txBody>
    </cdr:sp>
  </cdr:relSizeAnchor>
  <cdr:relSizeAnchor xmlns:cdr="http://schemas.openxmlformats.org/drawingml/2006/chartDrawing">
    <cdr:from>
      <cdr:x>0.08056</cdr:x>
      <cdr:y>0.58333</cdr:y>
    </cdr:from>
    <cdr:to>
      <cdr:x>0.30278</cdr:x>
      <cdr:y>0.69907</cdr:y>
    </cdr:to>
    <cdr:sp macro="" textlink="">
      <cdr:nvSpPr>
        <cdr:cNvPr id="9" name="yt4"/>
        <cdr:cNvSpPr txBox="1"/>
      </cdr:nvSpPr>
      <cdr:spPr>
        <a:xfrm xmlns:a="http://schemas.openxmlformats.org/drawingml/2006/main">
          <a:off x="368300" y="1600200"/>
          <a:ext cx="1016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Sometimes</a:t>
          </a:r>
        </a:p>
      </cdr:txBody>
    </cdr:sp>
  </cdr:relSizeAnchor>
  <cdr:relSizeAnchor xmlns:cdr="http://schemas.openxmlformats.org/drawingml/2006/chartDrawing">
    <cdr:from>
      <cdr:x>0.05278</cdr:x>
      <cdr:y>0.71296</cdr:y>
    </cdr:from>
    <cdr:to>
      <cdr:x>0.08056</cdr:x>
      <cdr:y>0.8287</cdr:y>
    </cdr:to>
    <cdr:sp macro="" textlink="">
      <cdr:nvSpPr>
        <cdr:cNvPr id="10" name="y5"/>
        <cdr:cNvSpPr txBox="1"/>
      </cdr:nvSpPr>
      <cdr:spPr>
        <a:xfrm xmlns:a="http://schemas.openxmlformats.org/drawingml/2006/main">
          <a:off x="241300" y="1955800"/>
          <a:ext cx="127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e.</a:t>
          </a:r>
        </a:p>
      </cdr:txBody>
    </cdr:sp>
  </cdr:relSizeAnchor>
  <cdr:relSizeAnchor xmlns:cdr="http://schemas.openxmlformats.org/drawingml/2006/chartDrawing">
    <cdr:from>
      <cdr:x>0.08056</cdr:x>
      <cdr:y>0.71296</cdr:y>
    </cdr:from>
    <cdr:to>
      <cdr:x>0.30278</cdr:x>
      <cdr:y>0.8287</cdr:y>
    </cdr:to>
    <cdr:sp macro="" textlink="">
      <cdr:nvSpPr>
        <cdr:cNvPr id="11" name="yt5"/>
        <cdr:cNvSpPr txBox="1"/>
      </cdr:nvSpPr>
      <cdr:spPr>
        <a:xfrm xmlns:a="http://schemas.openxmlformats.org/drawingml/2006/main">
          <a:off x="368300" y="1955800"/>
          <a:ext cx="1016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Always or almost always</a:t>
          </a:r>
        </a:p>
      </cdr:txBody>
    </cdr:sp>
  </cdr:relSizeAnchor>
  <cdr:relSizeAnchor xmlns:cdr="http://schemas.openxmlformats.org/drawingml/2006/chartDrawing">
    <cdr:from>
      <cdr:x>0.02052</cdr:x>
      <cdr:y>0.02828</cdr:y>
    </cdr:from>
    <cdr:to>
      <cdr:x>0.04983</cdr:x>
      <cdr:y>0.10906</cdr:y>
    </cdr:to>
    <cdr:sp macro="" textlink="">
      <cdr:nvSpPr>
        <cdr:cNvPr id="12" name="PageQ"/>
        <cdr:cNvSpPr txBox="1"/>
      </cdr:nvSpPr>
      <cdr:spPr>
        <a:xfrm xmlns:a="http://schemas.openxmlformats.org/drawingml/2006/main">
          <a:off x="177800" y="177800"/>
          <a:ext cx="254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29.</a:t>
          </a:r>
        </a:p>
      </cdr:txBody>
    </cdr:sp>
  </cdr:relSizeAnchor>
  <cdr:relSizeAnchor xmlns:cdr="http://schemas.openxmlformats.org/drawingml/2006/chartDrawing">
    <cdr:from>
      <cdr:x>0.04983</cdr:x>
      <cdr:y>0.02828</cdr:y>
    </cdr:from>
    <cdr:to>
      <cdr:x>0.97318</cdr:x>
      <cdr:y>0.10906</cdr:y>
    </cdr:to>
    <cdr:sp macro="" textlink="">
      <cdr:nvSpPr>
        <cdr:cNvPr id="13" name="PageTitle"/>
        <cdr:cNvSpPr txBox="1"/>
      </cdr:nvSpPr>
      <cdr:spPr>
        <a:xfrm xmlns:a="http://schemas.openxmlformats.org/drawingml/2006/main">
          <a:off x="431800" y="177800"/>
          <a:ext cx="8001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Percentage of schools that never, rarely, sometimes, or almost always or always offer fruits or non-fried vegetables at celebrations when foods and beverages are offered.</a:t>
          </a:r>
        </a:p>
      </cdr:txBody>
    </cdr:sp>
  </cdr:relSizeAnchor>
  <cdr:relSizeAnchor xmlns:cdr="http://schemas.openxmlformats.org/drawingml/2006/chartDrawing">
    <cdr:from>
      <cdr:x>0.02052</cdr:x>
      <cdr:y>0.91693</cdr:y>
    </cdr:from>
    <cdr:to>
      <cdr:x>0.97318</cdr:x>
      <cdr:y>0.99771</cdr:y>
    </cdr:to>
    <cdr:sp macro="" textlink="">
      <cdr:nvSpPr>
        <cdr:cNvPr id="14"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endParaRPr lang="en-US" sz="1000">
            <a:latin typeface="Times New Roman"/>
          </a:endParaRPr>
        </a:p>
      </cdr:txBody>
    </cdr:sp>
  </cdr:relSizeAnchor>
  <cdr:relSizeAnchor xmlns:cdr="http://schemas.openxmlformats.org/drawingml/2006/chartDrawing">
    <cdr:from>
      <cdr:x>0.89008</cdr:x>
      <cdr:y>0.95961</cdr:y>
    </cdr:from>
    <cdr:to>
      <cdr:x>1</cdr:x>
      <cdr:y>1</cdr:y>
    </cdr:to>
    <cdr:sp macro="" textlink="">
      <cdr:nvSpPr>
        <cdr:cNvPr id="15"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1000">
              <a:latin typeface="Times New Roman"/>
            </a:rPr>
            <a:t>Page 43 of 79</a:t>
          </a:r>
        </a:p>
      </cdr:txBody>
    </cdr:sp>
  </cdr:relSizeAnchor>
</c:userShapes>
</file>

<file path=ppt/drawings/drawing44.xml><?xml version="1.0" encoding="utf-8"?>
<c:userShapes xmlns:c="http://schemas.openxmlformats.org/drawingml/2006/chart">
  <cdr:relSizeAnchor xmlns:cdr="http://schemas.openxmlformats.org/drawingml/2006/chartDrawing">
    <cdr:from>
      <cdr:x>0.02052</cdr:x>
      <cdr:y>0.02828</cdr:y>
    </cdr:from>
    <cdr:to>
      <cdr:x>0.04983</cdr:x>
      <cdr:y>0.10906</cdr:y>
    </cdr:to>
    <cdr:sp macro="" textlink="">
      <cdr:nvSpPr>
        <cdr:cNvPr id="2" name="PageQ"/>
        <cdr:cNvSpPr txBox="1"/>
      </cdr:nvSpPr>
      <cdr:spPr>
        <a:xfrm xmlns:a="http://schemas.openxmlformats.org/drawingml/2006/main">
          <a:off x="177800" y="177800"/>
          <a:ext cx="254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29N.</a:t>
          </a:r>
        </a:p>
      </cdr:txBody>
    </cdr:sp>
  </cdr:relSizeAnchor>
  <cdr:relSizeAnchor xmlns:cdr="http://schemas.openxmlformats.org/drawingml/2006/chartDrawing">
    <cdr:from>
      <cdr:x>0.05837</cdr:x>
      <cdr:y>0.02828</cdr:y>
    </cdr:from>
    <cdr:to>
      <cdr:x>0.97318</cdr:x>
      <cdr:y>0.10906</cdr:y>
    </cdr:to>
    <cdr:sp macro="" textlink="">
      <cdr:nvSpPr>
        <cdr:cNvPr id="3" name="PageTitle"/>
        <cdr:cNvSpPr txBox="1"/>
      </cdr:nvSpPr>
      <cdr:spPr>
        <a:xfrm xmlns:a="http://schemas.openxmlformats.org/drawingml/2006/main">
          <a:off x="505752" y="177830"/>
          <a:ext cx="7927068" cy="50796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Percentage of schools that offer fruits or non-fried vegetables in vending machines or school stores, and almost always or always at celebrations when foods and beverages are offered.</a:t>
          </a:r>
        </a:p>
      </cdr:txBody>
    </cdr:sp>
  </cdr:relSizeAnchor>
  <cdr:relSizeAnchor xmlns:cdr="http://schemas.openxmlformats.org/drawingml/2006/chartDrawing">
    <cdr:from>
      <cdr:x>0.02052</cdr:x>
      <cdr:y>0.91693</cdr:y>
    </cdr:from>
    <cdr:to>
      <cdr:x>0.97318</cdr:x>
      <cdr:y>0.99771</cdr:y>
    </cdr:to>
    <cdr:sp macro="" textlink="">
      <cdr:nvSpPr>
        <cdr:cNvPr id="4"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endParaRPr lang="en-US" sz="1000">
            <a:latin typeface="Times New Roman"/>
          </a:endParaRPr>
        </a:p>
      </cdr:txBody>
    </cdr:sp>
  </cdr:relSizeAnchor>
  <cdr:relSizeAnchor xmlns:cdr="http://schemas.openxmlformats.org/drawingml/2006/chartDrawing">
    <cdr:from>
      <cdr:x>0.89008</cdr:x>
      <cdr:y>0.95961</cdr:y>
    </cdr:from>
    <cdr:to>
      <cdr:x>1</cdr:x>
      <cdr:y>1</cdr:y>
    </cdr:to>
    <cdr:sp macro="" textlink="">
      <cdr:nvSpPr>
        <cdr:cNvPr id="5"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1000">
              <a:latin typeface="Times New Roman"/>
            </a:rPr>
            <a:t>Page 44 of 79</a:t>
          </a:r>
        </a:p>
      </cdr:txBody>
    </cdr:sp>
  </cdr:relSizeAnchor>
</c:userShapes>
</file>

<file path=ppt/drawings/drawing45.xml><?xml version="1.0" encoding="utf-8"?>
<c:userShapes xmlns:c="http://schemas.openxmlformats.org/drawingml/2006/chart">
  <cdr:relSizeAnchor xmlns:cdr="http://schemas.openxmlformats.org/drawingml/2006/chartDrawing">
    <cdr:from>
      <cdr:x>0.02052</cdr:x>
      <cdr:y>0.02828</cdr:y>
    </cdr:from>
    <cdr:to>
      <cdr:x>0.04983</cdr:x>
      <cdr:y>0.10906</cdr:y>
    </cdr:to>
    <cdr:sp macro="" textlink="">
      <cdr:nvSpPr>
        <cdr:cNvPr id="2" name="PageQ"/>
        <cdr:cNvSpPr txBox="1"/>
      </cdr:nvSpPr>
      <cdr:spPr>
        <a:xfrm xmlns:a="http://schemas.openxmlformats.org/drawingml/2006/main">
          <a:off x="177800" y="177800"/>
          <a:ext cx="254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30.</a:t>
          </a:r>
        </a:p>
      </cdr:txBody>
    </cdr:sp>
  </cdr:relSizeAnchor>
  <cdr:relSizeAnchor xmlns:cdr="http://schemas.openxmlformats.org/drawingml/2006/chartDrawing">
    <cdr:from>
      <cdr:x>0.04983</cdr:x>
      <cdr:y>0.02828</cdr:y>
    </cdr:from>
    <cdr:to>
      <cdr:x>0.97318</cdr:x>
      <cdr:y>0.10906</cdr:y>
    </cdr:to>
    <cdr:sp macro="" textlink="">
      <cdr:nvSpPr>
        <cdr:cNvPr id="3" name="PageTitle"/>
        <cdr:cNvSpPr txBox="1"/>
      </cdr:nvSpPr>
      <cdr:spPr>
        <a:xfrm xmlns:a="http://schemas.openxmlformats.org/drawingml/2006/main">
          <a:off x="431800" y="177800"/>
          <a:ext cx="8001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Percentage of schools in which students can purchase snack foods or beverages from one or more vending machines at the school or at a school store, canteen, or snack bar.</a:t>
          </a:r>
        </a:p>
      </cdr:txBody>
    </cdr:sp>
  </cdr:relSizeAnchor>
  <cdr:relSizeAnchor xmlns:cdr="http://schemas.openxmlformats.org/drawingml/2006/chartDrawing">
    <cdr:from>
      <cdr:x>0.02052</cdr:x>
      <cdr:y>0.91693</cdr:y>
    </cdr:from>
    <cdr:to>
      <cdr:x>0.97318</cdr:x>
      <cdr:y>0.99771</cdr:y>
    </cdr:to>
    <cdr:sp macro="" textlink="">
      <cdr:nvSpPr>
        <cdr:cNvPr id="4"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endParaRPr lang="en-US" sz="1000">
            <a:latin typeface="Times New Roman"/>
          </a:endParaRPr>
        </a:p>
      </cdr:txBody>
    </cdr:sp>
  </cdr:relSizeAnchor>
  <cdr:relSizeAnchor xmlns:cdr="http://schemas.openxmlformats.org/drawingml/2006/chartDrawing">
    <cdr:from>
      <cdr:x>0.89008</cdr:x>
      <cdr:y>0.95961</cdr:y>
    </cdr:from>
    <cdr:to>
      <cdr:x>1</cdr:x>
      <cdr:y>1</cdr:y>
    </cdr:to>
    <cdr:sp macro="" textlink="">
      <cdr:nvSpPr>
        <cdr:cNvPr id="5"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1000">
              <a:latin typeface="Times New Roman"/>
            </a:rPr>
            <a:t>Page 45 of 79</a:t>
          </a:r>
        </a:p>
      </cdr:txBody>
    </cdr:sp>
  </cdr:relSizeAnchor>
</c:userShapes>
</file>

<file path=ppt/drawings/drawing46.xml><?xml version="1.0" encoding="utf-8"?>
<c:userShapes xmlns:c="http://schemas.openxmlformats.org/drawingml/2006/chart">
  <cdr:relSizeAnchor xmlns:cdr="http://schemas.openxmlformats.org/drawingml/2006/chartDrawing">
    <cdr:from>
      <cdr:x>0.05278</cdr:x>
      <cdr:y>0.19444</cdr:y>
    </cdr:from>
    <cdr:to>
      <cdr:x>0.08056</cdr:x>
      <cdr:y>0.31019</cdr:y>
    </cdr:to>
    <cdr:sp macro="" textlink="">
      <cdr:nvSpPr>
        <cdr:cNvPr id="2" name="y1"/>
        <cdr:cNvSpPr txBox="1"/>
      </cdr:nvSpPr>
      <cdr:spPr>
        <a:xfrm xmlns:a="http://schemas.openxmlformats.org/drawingml/2006/main">
          <a:off x="241300" y="533400"/>
          <a:ext cx="127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a.</a:t>
          </a:r>
        </a:p>
      </cdr:txBody>
    </cdr:sp>
  </cdr:relSizeAnchor>
  <cdr:relSizeAnchor xmlns:cdr="http://schemas.openxmlformats.org/drawingml/2006/chartDrawing">
    <cdr:from>
      <cdr:x>0.08056</cdr:x>
      <cdr:y>0.19444</cdr:y>
    </cdr:from>
    <cdr:to>
      <cdr:x>0.30278</cdr:x>
      <cdr:y>0.31019</cdr:y>
    </cdr:to>
    <cdr:sp macro="" textlink="">
      <cdr:nvSpPr>
        <cdr:cNvPr id="3" name="yt1"/>
        <cdr:cNvSpPr txBox="1"/>
      </cdr:nvSpPr>
      <cdr:spPr>
        <a:xfrm xmlns:a="http://schemas.openxmlformats.org/drawingml/2006/main">
          <a:off x="368300" y="533400"/>
          <a:ext cx="1016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Chocolate candy</a:t>
          </a:r>
        </a:p>
      </cdr:txBody>
    </cdr:sp>
  </cdr:relSizeAnchor>
  <cdr:relSizeAnchor xmlns:cdr="http://schemas.openxmlformats.org/drawingml/2006/chartDrawing">
    <cdr:from>
      <cdr:x>0.05278</cdr:x>
      <cdr:y>0.31944</cdr:y>
    </cdr:from>
    <cdr:to>
      <cdr:x>0.08056</cdr:x>
      <cdr:y>0.43519</cdr:y>
    </cdr:to>
    <cdr:sp macro="" textlink="">
      <cdr:nvSpPr>
        <cdr:cNvPr id="4" name="y2"/>
        <cdr:cNvSpPr txBox="1"/>
      </cdr:nvSpPr>
      <cdr:spPr>
        <a:xfrm xmlns:a="http://schemas.openxmlformats.org/drawingml/2006/main">
          <a:off x="241300" y="876300"/>
          <a:ext cx="127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b.</a:t>
          </a:r>
        </a:p>
      </cdr:txBody>
    </cdr:sp>
  </cdr:relSizeAnchor>
  <cdr:relSizeAnchor xmlns:cdr="http://schemas.openxmlformats.org/drawingml/2006/chartDrawing">
    <cdr:from>
      <cdr:x>0.08056</cdr:x>
      <cdr:y>0.31944</cdr:y>
    </cdr:from>
    <cdr:to>
      <cdr:x>0.30278</cdr:x>
      <cdr:y>0.43519</cdr:y>
    </cdr:to>
    <cdr:sp macro="" textlink="">
      <cdr:nvSpPr>
        <cdr:cNvPr id="5" name="yt2"/>
        <cdr:cNvSpPr txBox="1"/>
      </cdr:nvSpPr>
      <cdr:spPr>
        <a:xfrm xmlns:a="http://schemas.openxmlformats.org/drawingml/2006/main">
          <a:off x="368300" y="876300"/>
          <a:ext cx="1016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Other kinds of candy</a:t>
          </a:r>
        </a:p>
      </cdr:txBody>
    </cdr:sp>
  </cdr:relSizeAnchor>
  <cdr:relSizeAnchor xmlns:cdr="http://schemas.openxmlformats.org/drawingml/2006/chartDrawing">
    <cdr:from>
      <cdr:x>0.05278</cdr:x>
      <cdr:y>0.44444</cdr:y>
    </cdr:from>
    <cdr:to>
      <cdr:x>0.08056</cdr:x>
      <cdr:y>0.56019</cdr:y>
    </cdr:to>
    <cdr:sp macro="" textlink="">
      <cdr:nvSpPr>
        <cdr:cNvPr id="6" name="y3"/>
        <cdr:cNvSpPr txBox="1"/>
      </cdr:nvSpPr>
      <cdr:spPr>
        <a:xfrm xmlns:a="http://schemas.openxmlformats.org/drawingml/2006/main">
          <a:off x="241300" y="1219200"/>
          <a:ext cx="127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c.</a:t>
          </a:r>
        </a:p>
      </cdr:txBody>
    </cdr:sp>
  </cdr:relSizeAnchor>
  <cdr:relSizeAnchor xmlns:cdr="http://schemas.openxmlformats.org/drawingml/2006/chartDrawing">
    <cdr:from>
      <cdr:x>0.08056</cdr:x>
      <cdr:y>0.44444</cdr:y>
    </cdr:from>
    <cdr:to>
      <cdr:x>0.30278</cdr:x>
      <cdr:y>0.56019</cdr:y>
    </cdr:to>
    <cdr:sp macro="" textlink="">
      <cdr:nvSpPr>
        <cdr:cNvPr id="7" name="yt3"/>
        <cdr:cNvSpPr txBox="1"/>
      </cdr:nvSpPr>
      <cdr:spPr>
        <a:xfrm xmlns:a="http://schemas.openxmlformats.org/drawingml/2006/main">
          <a:off x="368300" y="1219200"/>
          <a:ext cx="1016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Salty snacks that are not low in fat (e.g., regular potato chips)</a:t>
          </a:r>
        </a:p>
      </cdr:txBody>
    </cdr:sp>
  </cdr:relSizeAnchor>
  <cdr:relSizeAnchor xmlns:cdr="http://schemas.openxmlformats.org/drawingml/2006/chartDrawing">
    <cdr:from>
      <cdr:x>0.05278</cdr:x>
      <cdr:y>0.58333</cdr:y>
    </cdr:from>
    <cdr:to>
      <cdr:x>0.08056</cdr:x>
      <cdr:y>0.69907</cdr:y>
    </cdr:to>
    <cdr:sp macro="" textlink="">
      <cdr:nvSpPr>
        <cdr:cNvPr id="8" name="y4"/>
        <cdr:cNvSpPr txBox="1"/>
      </cdr:nvSpPr>
      <cdr:spPr>
        <a:xfrm xmlns:a="http://schemas.openxmlformats.org/drawingml/2006/main">
          <a:off x="241300" y="1600200"/>
          <a:ext cx="127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d.</a:t>
          </a:r>
        </a:p>
      </cdr:txBody>
    </cdr:sp>
  </cdr:relSizeAnchor>
  <cdr:relSizeAnchor xmlns:cdr="http://schemas.openxmlformats.org/drawingml/2006/chartDrawing">
    <cdr:from>
      <cdr:x>0.08056</cdr:x>
      <cdr:y>0.58333</cdr:y>
    </cdr:from>
    <cdr:to>
      <cdr:x>0.30278</cdr:x>
      <cdr:y>0.69907</cdr:y>
    </cdr:to>
    <cdr:sp macro="" textlink="">
      <cdr:nvSpPr>
        <cdr:cNvPr id="9" name="yt4"/>
        <cdr:cNvSpPr txBox="1"/>
      </cdr:nvSpPr>
      <cdr:spPr>
        <a:xfrm xmlns:a="http://schemas.openxmlformats.org/drawingml/2006/main">
          <a:off x="368300" y="1600200"/>
          <a:ext cx="1016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Low sodium or "no added salt" pretzels, crackers, or chips</a:t>
          </a:r>
        </a:p>
      </cdr:txBody>
    </cdr:sp>
  </cdr:relSizeAnchor>
  <cdr:relSizeAnchor xmlns:cdr="http://schemas.openxmlformats.org/drawingml/2006/chartDrawing">
    <cdr:from>
      <cdr:x>0.05278</cdr:x>
      <cdr:y>0.71296</cdr:y>
    </cdr:from>
    <cdr:to>
      <cdr:x>0.08056</cdr:x>
      <cdr:y>0.8287</cdr:y>
    </cdr:to>
    <cdr:sp macro="" textlink="">
      <cdr:nvSpPr>
        <cdr:cNvPr id="10" name="y5"/>
        <cdr:cNvSpPr txBox="1"/>
      </cdr:nvSpPr>
      <cdr:spPr>
        <a:xfrm xmlns:a="http://schemas.openxmlformats.org/drawingml/2006/main">
          <a:off x="241300" y="1955800"/>
          <a:ext cx="127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e.</a:t>
          </a:r>
        </a:p>
      </cdr:txBody>
    </cdr:sp>
  </cdr:relSizeAnchor>
  <cdr:relSizeAnchor xmlns:cdr="http://schemas.openxmlformats.org/drawingml/2006/chartDrawing">
    <cdr:from>
      <cdr:x>0.08056</cdr:x>
      <cdr:y>0.71296</cdr:y>
    </cdr:from>
    <cdr:to>
      <cdr:x>0.30278</cdr:x>
      <cdr:y>0.8287</cdr:y>
    </cdr:to>
    <cdr:sp macro="" textlink="">
      <cdr:nvSpPr>
        <cdr:cNvPr id="11" name="yt5"/>
        <cdr:cNvSpPr txBox="1"/>
      </cdr:nvSpPr>
      <cdr:spPr>
        <a:xfrm xmlns:a="http://schemas.openxmlformats.org/drawingml/2006/main">
          <a:off x="368300" y="1955800"/>
          <a:ext cx="1016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Cookies, crackers, cakes, pastries, or other baked goods that are not low in fat</a:t>
          </a:r>
        </a:p>
      </cdr:txBody>
    </cdr:sp>
  </cdr:relSizeAnchor>
  <cdr:relSizeAnchor xmlns:cdr="http://schemas.openxmlformats.org/drawingml/2006/chartDrawing">
    <cdr:from>
      <cdr:x>0.02052</cdr:x>
      <cdr:y>0.02828</cdr:y>
    </cdr:from>
    <cdr:to>
      <cdr:x>0.04983</cdr:x>
      <cdr:y>0.10906</cdr:y>
    </cdr:to>
    <cdr:sp macro="" textlink="">
      <cdr:nvSpPr>
        <cdr:cNvPr id="12" name="PageQ"/>
        <cdr:cNvSpPr txBox="1"/>
      </cdr:nvSpPr>
      <cdr:spPr>
        <a:xfrm xmlns:a="http://schemas.openxmlformats.org/drawingml/2006/main">
          <a:off x="177800" y="177800"/>
          <a:ext cx="254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31.</a:t>
          </a:r>
        </a:p>
      </cdr:txBody>
    </cdr:sp>
  </cdr:relSizeAnchor>
  <cdr:relSizeAnchor xmlns:cdr="http://schemas.openxmlformats.org/drawingml/2006/chartDrawing">
    <cdr:from>
      <cdr:x>0.04983</cdr:x>
      <cdr:y>0.02828</cdr:y>
    </cdr:from>
    <cdr:to>
      <cdr:x>0.97318</cdr:x>
      <cdr:y>0.10906</cdr:y>
    </cdr:to>
    <cdr:sp macro="" textlink="">
      <cdr:nvSpPr>
        <cdr:cNvPr id="13" name="PageTitle"/>
        <cdr:cNvSpPr txBox="1"/>
      </cdr:nvSpPr>
      <cdr:spPr>
        <a:xfrm xmlns:a="http://schemas.openxmlformats.org/drawingml/2006/main">
          <a:off x="431800" y="177800"/>
          <a:ext cx="8001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Percentage of schools in which students can purchase the following snack foods or beverages from vending machines or at the school store, canteen, or snack bar.</a:t>
          </a:r>
        </a:p>
      </cdr:txBody>
    </cdr:sp>
  </cdr:relSizeAnchor>
  <cdr:relSizeAnchor xmlns:cdr="http://schemas.openxmlformats.org/drawingml/2006/chartDrawing">
    <cdr:from>
      <cdr:x>0.02052</cdr:x>
      <cdr:y>0.91693</cdr:y>
    </cdr:from>
    <cdr:to>
      <cdr:x>0.97318</cdr:x>
      <cdr:y>0.99771</cdr:y>
    </cdr:to>
    <cdr:sp macro="" textlink="">
      <cdr:nvSpPr>
        <cdr:cNvPr id="14"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endParaRPr lang="en-US" sz="1000">
            <a:latin typeface="Times New Roman"/>
          </a:endParaRPr>
        </a:p>
      </cdr:txBody>
    </cdr:sp>
  </cdr:relSizeAnchor>
  <cdr:relSizeAnchor xmlns:cdr="http://schemas.openxmlformats.org/drawingml/2006/chartDrawing">
    <cdr:from>
      <cdr:x>0.89008</cdr:x>
      <cdr:y>0.95961</cdr:y>
    </cdr:from>
    <cdr:to>
      <cdr:x>1</cdr:x>
      <cdr:y>1</cdr:y>
    </cdr:to>
    <cdr:sp macro="" textlink="">
      <cdr:nvSpPr>
        <cdr:cNvPr id="15"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1000">
              <a:latin typeface="Times New Roman"/>
            </a:rPr>
            <a:t>Page 46 of 79</a:t>
          </a:r>
        </a:p>
      </cdr:txBody>
    </cdr:sp>
  </cdr:relSizeAnchor>
</c:userShapes>
</file>

<file path=ppt/drawings/drawing47.xml><?xml version="1.0" encoding="utf-8"?>
<c:userShapes xmlns:c="http://schemas.openxmlformats.org/drawingml/2006/chart">
  <cdr:relSizeAnchor xmlns:cdr="http://schemas.openxmlformats.org/drawingml/2006/chartDrawing">
    <cdr:from>
      <cdr:x>0.05278</cdr:x>
      <cdr:y>0.19444</cdr:y>
    </cdr:from>
    <cdr:to>
      <cdr:x>0.08056</cdr:x>
      <cdr:y>0.31019</cdr:y>
    </cdr:to>
    <cdr:sp macro="" textlink="">
      <cdr:nvSpPr>
        <cdr:cNvPr id="2" name="y1"/>
        <cdr:cNvSpPr txBox="1"/>
      </cdr:nvSpPr>
      <cdr:spPr>
        <a:xfrm xmlns:a="http://schemas.openxmlformats.org/drawingml/2006/main">
          <a:off x="241300" y="533400"/>
          <a:ext cx="127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f.</a:t>
          </a:r>
        </a:p>
      </cdr:txBody>
    </cdr:sp>
  </cdr:relSizeAnchor>
  <cdr:relSizeAnchor xmlns:cdr="http://schemas.openxmlformats.org/drawingml/2006/chartDrawing">
    <cdr:from>
      <cdr:x>0.08056</cdr:x>
      <cdr:y>0.19444</cdr:y>
    </cdr:from>
    <cdr:to>
      <cdr:x>0.30278</cdr:x>
      <cdr:y>0.31019</cdr:y>
    </cdr:to>
    <cdr:sp macro="" textlink="">
      <cdr:nvSpPr>
        <cdr:cNvPr id="3" name="yt1"/>
        <cdr:cNvSpPr txBox="1"/>
      </cdr:nvSpPr>
      <cdr:spPr>
        <a:xfrm xmlns:a="http://schemas.openxmlformats.org/drawingml/2006/main">
          <a:off x="368300" y="533400"/>
          <a:ext cx="1016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Ice cream or frozen yogurt that is not low in fat</a:t>
          </a:r>
        </a:p>
      </cdr:txBody>
    </cdr:sp>
  </cdr:relSizeAnchor>
  <cdr:relSizeAnchor xmlns:cdr="http://schemas.openxmlformats.org/drawingml/2006/chartDrawing">
    <cdr:from>
      <cdr:x>0.05278</cdr:x>
      <cdr:y>0.31944</cdr:y>
    </cdr:from>
    <cdr:to>
      <cdr:x>0.08056</cdr:x>
      <cdr:y>0.43519</cdr:y>
    </cdr:to>
    <cdr:sp macro="" textlink="">
      <cdr:nvSpPr>
        <cdr:cNvPr id="4" name="y2"/>
        <cdr:cNvSpPr txBox="1"/>
      </cdr:nvSpPr>
      <cdr:spPr>
        <a:xfrm xmlns:a="http://schemas.openxmlformats.org/drawingml/2006/main">
          <a:off x="241300" y="876300"/>
          <a:ext cx="127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g.</a:t>
          </a:r>
        </a:p>
      </cdr:txBody>
    </cdr:sp>
  </cdr:relSizeAnchor>
  <cdr:relSizeAnchor xmlns:cdr="http://schemas.openxmlformats.org/drawingml/2006/chartDrawing">
    <cdr:from>
      <cdr:x>0.08056</cdr:x>
      <cdr:y>0.31944</cdr:y>
    </cdr:from>
    <cdr:to>
      <cdr:x>0.30278</cdr:x>
      <cdr:y>0.43519</cdr:y>
    </cdr:to>
    <cdr:sp macro="" textlink="">
      <cdr:nvSpPr>
        <cdr:cNvPr id="5" name="yt2"/>
        <cdr:cNvSpPr txBox="1"/>
      </cdr:nvSpPr>
      <cdr:spPr>
        <a:xfrm xmlns:a="http://schemas.openxmlformats.org/drawingml/2006/main">
          <a:off x="368300" y="876300"/>
          <a:ext cx="1016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2% or whole milk (plain or flavored)</a:t>
          </a:r>
        </a:p>
      </cdr:txBody>
    </cdr:sp>
  </cdr:relSizeAnchor>
  <cdr:relSizeAnchor xmlns:cdr="http://schemas.openxmlformats.org/drawingml/2006/chartDrawing">
    <cdr:from>
      <cdr:x>0.05278</cdr:x>
      <cdr:y>0.44444</cdr:y>
    </cdr:from>
    <cdr:to>
      <cdr:x>0.08056</cdr:x>
      <cdr:y>0.56019</cdr:y>
    </cdr:to>
    <cdr:sp macro="" textlink="">
      <cdr:nvSpPr>
        <cdr:cNvPr id="6" name="y3"/>
        <cdr:cNvSpPr txBox="1"/>
      </cdr:nvSpPr>
      <cdr:spPr>
        <a:xfrm xmlns:a="http://schemas.openxmlformats.org/drawingml/2006/main">
          <a:off x="241300" y="1219200"/>
          <a:ext cx="127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h.</a:t>
          </a:r>
        </a:p>
      </cdr:txBody>
    </cdr:sp>
  </cdr:relSizeAnchor>
  <cdr:relSizeAnchor xmlns:cdr="http://schemas.openxmlformats.org/drawingml/2006/chartDrawing">
    <cdr:from>
      <cdr:x>0.08056</cdr:x>
      <cdr:y>0.44444</cdr:y>
    </cdr:from>
    <cdr:to>
      <cdr:x>0.30278</cdr:x>
      <cdr:y>0.56019</cdr:y>
    </cdr:to>
    <cdr:sp macro="" textlink="">
      <cdr:nvSpPr>
        <cdr:cNvPr id="7" name="yt3"/>
        <cdr:cNvSpPr txBox="1"/>
      </cdr:nvSpPr>
      <cdr:spPr>
        <a:xfrm xmlns:a="http://schemas.openxmlformats.org/drawingml/2006/main">
          <a:off x="368300" y="1219200"/>
          <a:ext cx="1016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Nonfat or 1% (low-fat) milk (plain)</a:t>
          </a:r>
        </a:p>
      </cdr:txBody>
    </cdr:sp>
  </cdr:relSizeAnchor>
  <cdr:relSizeAnchor xmlns:cdr="http://schemas.openxmlformats.org/drawingml/2006/chartDrawing">
    <cdr:from>
      <cdr:x>0.05278</cdr:x>
      <cdr:y>0.58333</cdr:y>
    </cdr:from>
    <cdr:to>
      <cdr:x>0.08056</cdr:x>
      <cdr:y>0.69907</cdr:y>
    </cdr:to>
    <cdr:sp macro="" textlink="">
      <cdr:nvSpPr>
        <cdr:cNvPr id="8" name="y4"/>
        <cdr:cNvSpPr txBox="1"/>
      </cdr:nvSpPr>
      <cdr:spPr>
        <a:xfrm xmlns:a="http://schemas.openxmlformats.org/drawingml/2006/main">
          <a:off x="241300" y="1600200"/>
          <a:ext cx="127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i.</a:t>
          </a:r>
        </a:p>
      </cdr:txBody>
    </cdr:sp>
  </cdr:relSizeAnchor>
  <cdr:relSizeAnchor xmlns:cdr="http://schemas.openxmlformats.org/drawingml/2006/chartDrawing">
    <cdr:from>
      <cdr:x>0.08056</cdr:x>
      <cdr:y>0.58333</cdr:y>
    </cdr:from>
    <cdr:to>
      <cdr:x>0.30278</cdr:x>
      <cdr:y>0.69907</cdr:y>
    </cdr:to>
    <cdr:sp macro="" textlink="">
      <cdr:nvSpPr>
        <cdr:cNvPr id="9" name="yt4"/>
        <cdr:cNvSpPr txBox="1"/>
      </cdr:nvSpPr>
      <cdr:spPr>
        <a:xfrm xmlns:a="http://schemas.openxmlformats.org/drawingml/2006/main">
          <a:off x="368300" y="1600200"/>
          <a:ext cx="1016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Water ices or frozen slushes that do not contain juice</a:t>
          </a:r>
        </a:p>
      </cdr:txBody>
    </cdr:sp>
  </cdr:relSizeAnchor>
  <cdr:relSizeAnchor xmlns:cdr="http://schemas.openxmlformats.org/drawingml/2006/chartDrawing">
    <cdr:from>
      <cdr:x>0.05278</cdr:x>
      <cdr:y>0.71296</cdr:y>
    </cdr:from>
    <cdr:to>
      <cdr:x>0.08056</cdr:x>
      <cdr:y>0.8287</cdr:y>
    </cdr:to>
    <cdr:sp macro="" textlink="">
      <cdr:nvSpPr>
        <cdr:cNvPr id="10" name="y5"/>
        <cdr:cNvSpPr txBox="1"/>
      </cdr:nvSpPr>
      <cdr:spPr>
        <a:xfrm xmlns:a="http://schemas.openxmlformats.org/drawingml/2006/main">
          <a:off x="241300" y="1955800"/>
          <a:ext cx="127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j.</a:t>
          </a:r>
        </a:p>
      </cdr:txBody>
    </cdr:sp>
  </cdr:relSizeAnchor>
  <cdr:relSizeAnchor xmlns:cdr="http://schemas.openxmlformats.org/drawingml/2006/chartDrawing">
    <cdr:from>
      <cdr:x>0.08056</cdr:x>
      <cdr:y>0.71296</cdr:y>
    </cdr:from>
    <cdr:to>
      <cdr:x>0.30278</cdr:x>
      <cdr:y>0.8287</cdr:y>
    </cdr:to>
    <cdr:sp macro="" textlink="">
      <cdr:nvSpPr>
        <cdr:cNvPr id="11" name="yt5"/>
        <cdr:cNvSpPr txBox="1"/>
      </cdr:nvSpPr>
      <cdr:spPr>
        <a:xfrm xmlns:a="http://schemas.openxmlformats.org/drawingml/2006/main">
          <a:off x="368300" y="1955800"/>
          <a:ext cx="1016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Soda pop or fruit drinks that are not 100% juice</a:t>
          </a:r>
        </a:p>
      </cdr:txBody>
    </cdr:sp>
  </cdr:relSizeAnchor>
  <cdr:relSizeAnchor xmlns:cdr="http://schemas.openxmlformats.org/drawingml/2006/chartDrawing">
    <cdr:from>
      <cdr:x>0.02052</cdr:x>
      <cdr:y>0.02828</cdr:y>
    </cdr:from>
    <cdr:to>
      <cdr:x>0.04983</cdr:x>
      <cdr:y>0.10906</cdr:y>
    </cdr:to>
    <cdr:sp macro="" textlink="">
      <cdr:nvSpPr>
        <cdr:cNvPr id="12" name="PageQ"/>
        <cdr:cNvSpPr txBox="1"/>
      </cdr:nvSpPr>
      <cdr:spPr>
        <a:xfrm xmlns:a="http://schemas.openxmlformats.org/drawingml/2006/main">
          <a:off x="177800" y="177800"/>
          <a:ext cx="254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31.</a:t>
          </a:r>
        </a:p>
      </cdr:txBody>
    </cdr:sp>
  </cdr:relSizeAnchor>
  <cdr:relSizeAnchor xmlns:cdr="http://schemas.openxmlformats.org/drawingml/2006/chartDrawing">
    <cdr:from>
      <cdr:x>0.04983</cdr:x>
      <cdr:y>0.02828</cdr:y>
    </cdr:from>
    <cdr:to>
      <cdr:x>0.97318</cdr:x>
      <cdr:y>0.10906</cdr:y>
    </cdr:to>
    <cdr:sp macro="" textlink="">
      <cdr:nvSpPr>
        <cdr:cNvPr id="13" name="PageTitle"/>
        <cdr:cNvSpPr txBox="1"/>
      </cdr:nvSpPr>
      <cdr:spPr>
        <a:xfrm xmlns:a="http://schemas.openxmlformats.org/drawingml/2006/main">
          <a:off x="431800" y="177800"/>
          <a:ext cx="8001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Percentage of schools in which students can purchase the following snack foods or beverages from vending machines or at the school store, canteen, or snack bar.</a:t>
          </a:r>
        </a:p>
      </cdr:txBody>
    </cdr:sp>
  </cdr:relSizeAnchor>
  <cdr:relSizeAnchor xmlns:cdr="http://schemas.openxmlformats.org/drawingml/2006/chartDrawing">
    <cdr:from>
      <cdr:x>0.02052</cdr:x>
      <cdr:y>0.91693</cdr:y>
    </cdr:from>
    <cdr:to>
      <cdr:x>0.97318</cdr:x>
      <cdr:y>0.99771</cdr:y>
    </cdr:to>
    <cdr:sp macro="" textlink="">
      <cdr:nvSpPr>
        <cdr:cNvPr id="14"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endParaRPr lang="en-US" sz="1000">
            <a:latin typeface="Times New Roman"/>
          </a:endParaRPr>
        </a:p>
      </cdr:txBody>
    </cdr:sp>
  </cdr:relSizeAnchor>
  <cdr:relSizeAnchor xmlns:cdr="http://schemas.openxmlformats.org/drawingml/2006/chartDrawing">
    <cdr:from>
      <cdr:x>0.89008</cdr:x>
      <cdr:y>0.95961</cdr:y>
    </cdr:from>
    <cdr:to>
      <cdr:x>1</cdr:x>
      <cdr:y>1</cdr:y>
    </cdr:to>
    <cdr:sp macro="" textlink="">
      <cdr:nvSpPr>
        <cdr:cNvPr id="15"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1000">
              <a:latin typeface="Times New Roman"/>
            </a:rPr>
            <a:t>Page 47 of 79</a:t>
          </a:r>
        </a:p>
      </cdr:txBody>
    </cdr:sp>
  </cdr:relSizeAnchor>
</c:userShapes>
</file>

<file path=ppt/drawings/drawing48.xml><?xml version="1.0" encoding="utf-8"?>
<c:userShapes xmlns:c="http://schemas.openxmlformats.org/drawingml/2006/chart">
  <cdr:relSizeAnchor xmlns:cdr="http://schemas.openxmlformats.org/drawingml/2006/chartDrawing">
    <cdr:from>
      <cdr:x>0.05278</cdr:x>
      <cdr:y>0.19444</cdr:y>
    </cdr:from>
    <cdr:to>
      <cdr:x>0.08056</cdr:x>
      <cdr:y>0.31019</cdr:y>
    </cdr:to>
    <cdr:sp macro="" textlink="">
      <cdr:nvSpPr>
        <cdr:cNvPr id="2" name="y1"/>
        <cdr:cNvSpPr txBox="1"/>
      </cdr:nvSpPr>
      <cdr:spPr>
        <a:xfrm xmlns:a="http://schemas.openxmlformats.org/drawingml/2006/main">
          <a:off x="241300" y="533400"/>
          <a:ext cx="127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k.</a:t>
          </a:r>
        </a:p>
      </cdr:txBody>
    </cdr:sp>
  </cdr:relSizeAnchor>
  <cdr:relSizeAnchor xmlns:cdr="http://schemas.openxmlformats.org/drawingml/2006/chartDrawing">
    <cdr:from>
      <cdr:x>0.08056</cdr:x>
      <cdr:y>0.19444</cdr:y>
    </cdr:from>
    <cdr:to>
      <cdr:x>0.30278</cdr:x>
      <cdr:y>0.31019</cdr:y>
    </cdr:to>
    <cdr:sp macro="" textlink="">
      <cdr:nvSpPr>
        <cdr:cNvPr id="3" name="yt1"/>
        <cdr:cNvSpPr txBox="1"/>
      </cdr:nvSpPr>
      <cdr:spPr>
        <a:xfrm xmlns:a="http://schemas.openxmlformats.org/drawingml/2006/main">
          <a:off x="368300" y="533400"/>
          <a:ext cx="1016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Sports drinks (e.g., Gatorade)</a:t>
          </a:r>
        </a:p>
      </cdr:txBody>
    </cdr:sp>
  </cdr:relSizeAnchor>
  <cdr:relSizeAnchor xmlns:cdr="http://schemas.openxmlformats.org/drawingml/2006/chartDrawing">
    <cdr:from>
      <cdr:x>0.05278</cdr:x>
      <cdr:y>0.31944</cdr:y>
    </cdr:from>
    <cdr:to>
      <cdr:x>0.08056</cdr:x>
      <cdr:y>0.43519</cdr:y>
    </cdr:to>
    <cdr:sp macro="" textlink="">
      <cdr:nvSpPr>
        <cdr:cNvPr id="4" name="y2"/>
        <cdr:cNvSpPr txBox="1"/>
      </cdr:nvSpPr>
      <cdr:spPr>
        <a:xfrm xmlns:a="http://schemas.openxmlformats.org/drawingml/2006/main">
          <a:off x="241300" y="876300"/>
          <a:ext cx="127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l.</a:t>
          </a:r>
        </a:p>
      </cdr:txBody>
    </cdr:sp>
  </cdr:relSizeAnchor>
  <cdr:relSizeAnchor xmlns:cdr="http://schemas.openxmlformats.org/drawingml/2006/chartDrawing">
    <cdr:from>
      <cdr:x>0.08056</cdr:x>
      <cdr:y>0.31944</cdr:y>
    </cdr:from>
    <cdr:to>
      <cdr:x>0.30278</cdr:x>
      <cdr:y>0.43519</cdr:y>
    </cdr:to>
    <cdr:sp macro="" textlink="">
      <cdr:nvSpPr>
        <cdr:cNvPr id="5" name="yt2"/>
        <cdr:cNvSpPr txBox="1"/>
      </cdr:nvSpPr>
      <cdr:spPr>
        <a:xfrm xmlns:a="http://schemas.openxmlformats.org/drawingml/2006/main">
          <a:off x="368300" y="876300"/>
          <a:ext cx="1016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Energy drinks (e.g., Red Bull, Monster)</a:t>
          </a:r>
        </a:p>
      </cdr:txBody>
    </cdr:sp>
  </cdr:relSizeAnchor>
  <cdr:relSizeAnchor xmlns:cdr="http://schemas.openxmlformats.org/drawingml/2006/chartDrawing">
    <cdr:from>
      <cdr:x>0.05278</cdr:x>
      <cdr:y>0.44444</cdr:y>
    </cdr:from>
    <cdr:to>
      <cdr:x>0.08056</cdr:x>
      <cdr:y>0.56019</cdr:y>
    </cdr:to>
    <cdr:sp macro="" textlink="">
      <cdr:nvSpPr>
        <cdr:cNvPr id="6" name="y3"/>
        <cdr:cNvSpPr txBox="1"/>
      </cdr:nvSpPr>
      <cdr:spPr>
        <a:xfrm xmlns:a="http://schemas.openxmlformats.org/drawingml/2006/main">
          <a:off x="241300" y="1219200"/>
          <a:ext cx="127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m.</a:t>
          </a:r>
        </a:p>
      </cdr:txBody>
    </cdr:sp>
  </cdr:relSizeAnchor>
  <cdr:relSizeAnchor xmlns:cdr="http://schemas.openxmlformats.org/drawingml/2006/chartDrawing">
    <cdr:from>
      <cdr:x>0.08056</cdr:x>
      <cdr:y>0.44444</cdr:y>
    </cdr:from>
    <cdr:to>
      <cdr:x>0.30278</cdr:x>
      <cdr:y>0.56019</cdr:y>
    </cdr:to>
    <cdr:sp macro="" textlink="">
      <cdr:nvSpPr>
        <cdr:cNvPr id="7" name="yt3"/>
        <cdr:cNvSpPr txBox="1"/>
      </cdr:nvSpPr>
      <cdr:spPr>
        <a:xfrm xmlns:a="http://schemas.openxmlformats.org/drawingml/2006/main">
          <a:off x="368300" y="1219200"/>
          <a:ext cx="1016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Bottled water</a:t>
          </a:r>
        </a:p>
      </cdr:txBody>
    </cdr:sp>
  </cdr:relSizeAnchor>
  <cdr:relSizeAnchor xmlns:cdr="http://schemas.openxmlformats.org/drawingml/2006/chartDrawing">
    <cdr:from>
      <cdr:x>0.05278</cdr:x>
      <cdr:y>0.58333</cdr:y>
    </cdr:from>
    <cdr:to>
      <cdr:x>0.08056</cdr:x>
      <cdr:y>0.69907</cdr:y>
    </cdr:to>
    <cdr:sp macro="" textlink="">
      <cdr:nvSpPr>
        <cdr:cNvPr id="8" name="y4"/>
        <cdr:cNvSpPr txBox="1"/>
      </cdr:nvSpPr>
      <cdr:spPr>
        <a:xfrm xmlns:a="http://schemas.openxmlformats.org/drawingml/2006/main">
          <a:off x="241300" y="1600200"/>
          <a:ext cx="127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n.</a:t>
          </a:r>
        </a:p>
      </cdr:txBody>
    </cdr:sp>
  </cdr:relSizeAnchor>
  <cdr:relSizeAnchor xmlns:cdr="http://schemas.openxmlformats.org/drawingml/2006/chartDrawing">
    <cdr:from>
      <cdr:x>0.08056</cdr:x>
      <cdr:y>0.58333</cdr:y>
    </cdr:from>
    <cdr:to>
      <cdr:x>0.30278</cdr:x>
      <cdr:y>0.69907</cdr:y>
    </cdr:to>
    <cdr:sp macro="" textlink="">
      <cdr:nvSpPr>
        <cdr:cNvPr id="9" name="yt4"/>
        <cdr:cNvSpPr txBox="1"/>
      </cdr:nvSpPr>
      <cdr:spPr>
        <a:xfrm xmlns:a="http://schemas.openxmlformats.org/drawingml/2006/main">
          <a:off x="368300" y="1600200"/>
          <a:ext cx="1016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100% fruit or vegetable juice</a:t>
          </a:r>
        </a:p>
      </cdr:txBody>
    </cdr:sp>
  </cdr:relSizeAnchor>
  <cdr:relSizeAnchor xmlns:cdr="http://schemas.openxmlformats.org/drawingml/2006/chartDrawing">
    <cdr:from>
      <cdr:x>0.05278</cdr:x>
      <cdr:y>0.71296</cdr:y>
    </cdr:from>
    <cdr:to>
      <cdr:x>0.08056</cdr:x>
      <cdr:y>0.8287</cdr:y>
    </cdr:to>
    <cdr:sp macro="" textlink="">
      <cdr:nvSpPr>
        <cdr:cNvPr id="10" name="y5"/>
        <cdr:cNvSpPr txBox="1"/>
      </cdr:nvSpPr>
      <cdr:spPr>
        <a:xfrm xmlns:a="http://schemas.openxmlformats.org/drawingml/2006/main">
          <a:off x="241300" y="1955800"/>
          <a:ext cx="127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o.</a:t>
          </a:r>
        </a:p>
      </cdr:txBody>
    </cdr:sp>
  </cdr:relSizeAnchor>
  <cdr:relSizeAnchor xmlns:cdr="http://schemas.openxmlformats.org/drawingml/2006/chartDrawing">
    <cdr:from>
      <cdr:x>0.08056</cdr:x>
      <cdr:y>0.71296</cdr:y>
    </cdr:from>
    <cdr:to>
      <cdr:x>0.30278</cdr:x>
      <cdr:y>0.8287</cdr:y>
    </cdr:to>
    <cdr:sp macro="" textlink="">
      <cdr:nvSpPr>
        <cdr:cNvPr id="11" name="yt5"/>
        <cdr:cNvSpPr txBox="1"/>
      </cdr:nvSpPr>
      <cdr:spPr>
        <a:xfrm xmlns:a="http://schemas.openxmlformats.org/drawingml/2006/main">
          <a:off x="368300" y="1955800"/>
          <a:ext cx="1016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Foods or beverages containing caffeine</a:t>
          </a:r>
        </a:p>
      </cdr:txBody>
    </cdr:sp>
  </cdr:relSizeAnchor>
  <cdr:relSizeAnchor xmlns:cdr="http://schemas.openxmlformats.org/drawingml/2006/chartDrawing">
    <cdr:from>
      <cdr:x>0.02052</cdr:x>
      <cdr:y>0.02828</cdr:y>
    </cdr:from>
    <cdr:to>
      <cdr:x>0.04983</cdr:x>
      <cdr:y>0.10906</cdr:y>
    </cdr:to>
    <cdr:sp macro="" textlink="">
      <cdr:nvSpPr>
        <cdr:cNvPr id="12" name="PageQ"/>
        <cdr:cNvSpPr txBox="1"/>
      </cdr:nvSpPr>
      <cdr:spPr>
        <a:xfrm xmlns:a="http://schemas.openxmlformats.org/drawingml/2006/main">
          <a:off x="177800" y="177800"/>
          <a:ext cx="254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31.</a:t>
          </a:r>
        </a:p>
      </cdr:txBody>
    </cdr:sp>
  </cdr:relSizeAnchor>
  <cdr:relSizeAnchor xmlns:cdr="http://schemas.openxmlformats.org/drawingml/2006/chartDrawing">
    <cdr:from>
      <cdr:x>0.04983</cdr:x>
      <cdr:y>0.02828</cdr:y>
    </cdr:from>
    <cdr:to>
      <cdr:x>0.97318</cdr:x>
      <cdr:y>0.10906</cdr:y>
    </cdr:to>
    <cdr:sp macro="" textlink="">
      <cdr:nvSpPr>
        <cdr:cNvPr id="13" name="PageTitle"/>
        <cdr:cNvSpPr txBox="1"/>
      </cdr:nvSpPr>
      <cdr:spPr>
        <a:xfrm xmlns:a="http://schemas.openxmlformats.org/drawingml/2006/main">
          <a:off x="431800" y="177800"/>
          <a:ext cx="8001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Percentage of schools in which students can purchase the following snack foods or beverages from vending machines or at the school store, canteen, or snack bar.</a:t>
          </a:r>
        </a:p>
      </cdr:txBody>
    </cdr:sp>
  </cdr:relSizeAnchor>
  <cdr:relSizeAnchor xmlns:cdr="http://schemas.openxmlformats.org/drawingml/2006/chartDrawing">
    <cdr:from>
      <cdr:x>0.02052</cdr:x>
      <cdr:y>0.91693</cdr:y>
    </cdr:from>
    <cdr:to>
      <cdr:x>0.97318</cdr:x>
      <cdr:y>0.99771</cdr:y>
    </cdr:to>
    <cdr:sp macro="" textlink="">
      <cdr:nvSpPr>
        <cdr:cNvPr id="14"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endParaRPr lang="en-US" sz="1000">
            <a:latin typeface="Times New Roman"/>
          </a:endParaRPr>
        </a:p>
      </cdr:txBody>
    </cdr:sp>
  </cdr:relSizeAnchor>
  <cdr:relSizeAnchor xmlns:cdr="http://schemas.openxmlformats.org/drawingml/2006/chartDrawing">
    <cdr:from>
      <cdr:x>0.89008</cdr:x>
      <cdr:y>0.95961</cdr:y>
    </cdr:from>
    <cdr:to>
      <cdr:x>1</cdr:x>
      <cdr:y>1</cdr:y>
    </cdr:to>
    <cdr:sp macro="" textlink="">
      <cdr:nvSpPr>
        <cdr:cNvPr id="15"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1000">
              <a:latin typeface="Times New Roman"/>
            </a:rPr>
            <a:t>Page 48 of 79</a:t>
          </a:r>
        </a:p>
      </cdr:txBody>
    </cdr:sp>
  </cdr:relSizeAnchor>
</c:userShapes>
</file>

<file path=ppt/drawings/drawing49.xml><?xml version="1.0" encoding="utf-8"?>
<c:userShapes xmlns:c="http://schemas.openxmlformats.org/drawingml/2006/chart">
  <cdr:relSizeAnchor xmlns:cdr="http://schemas.openxmlformats.org/drawingml/2006/chartDrawing">
    <cdr:from>
      <cdr:x>0.05278</cdr:x>
      <cdr:y>0.27315</cdr:y>
    </cdr:from>
    <cdr:to>
      <cdr:x>0.08056</cdr:x>
      <cdr:y>0.45833</cdr:y>
    </cdr:to>
    <cdr:sp macro="" textlink="">
      <cdr:nvSpPr>
        <cdr:cNvPr id="2" name="y1"/>
        <cdr:cNvSpPr txBox="1"/>
      </cdr:nvSpPr>
      <cdr:spPr>
        <a:xfrm xmlns:a="http://schemas.openxmlformats.org/drawingml/2006/main">
          <a:off x="241300" y="749300"/>
          <a:ext cx="127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p.</a:t>
          </a:r>
        </a:p>
      </cdr:txBody>
    </cdr:sp>
  </cdr:relSizeAnchor>
  <cdr:relSizeAnchor xmlns:cdr="http://schemas.openxmlformats.org/drawingml/2006/chartDrawing">
    <cdr:from>
      <cdr:x>0.08056</cdr:x>
      <cdr:y>0.27315</cdr:y>
    </cdr:from>
    <cdr:to>
      <cdr:x>0.30278</cdr:x>
      <cdr:y>0.45833</cdr:y>
    </cdr:to>
    <cdr:sp macro="" textlink="">
      <cdr:nvSpPr>
        <cdr:cNvPr id="3" name="yt1"/>
        <cdr:cNvSpPr txBox="1"/>
      </cdr:nvSpPr>
      <cdr:spPr>
        <a:xfrm xmlns:a="http://schemas.openxmlformats.org/drawingml/2006/main">
          <a:off x="368300" y="749300"/>
          <a:ext cx="1016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Fruits (not fruit juice)</a:t>
          </a:r>
        </a:p>
      </cdr:txBody>
    </cdr:sp>
  </cdr:relSizeAnchor>
  <cdr:relSizeAnchor xmlns:cdr="http://schemas.openxmlformats.org/drawingml/2006/chartDrawing">
    <cdr:from>
      <cdr:x>0.05278</cdr:x>
      <cdr:y>0.62037</cdr:y>
    </cdr:from>
    <cdr:to>
      <cdr:x>0.08056</cdr:x>
      <cdr:y>0.80556</cdr:y>
    </cdr:to>
    <cdr:sp macro="" textlink="">
      <cdr:nvSpPr>
        <cdr:cNvPr id="4" name="y2"/>
        <cdr:cNvSpPr txBox="1"/>
      </cdr:nvSpPr>
      <cdr:spPr>
        <a:xfrm xmlns:a="http://schemas.openxmlformats.org/drawingml/2006/main">
          <a:off x="241300" y="1701800"/>
          <a:ext cx="127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q.</a:t>
          </a:r>
        </a:p>
      </cdr:txBody>
    </cdr:sp>
  </cdr:relSizeAnchor>
  <cdr:relSizeAnchor xmlns:cdr="http://schemas.openxmlformats.org/drawingml/2006/chartDrawing">
    <cdr:from>
      <cdr:x>0.08056</cdr:x>
      <cdr:y>0.62037</cdr:y>
    </cdr:from>
    <cdr:to>
      <cdr:x>0.30278</cdr:x>
      <cdr:y>0.80556</cdr:y>
    </cdr:to>
    <cdr:sp macro="" textlink="">
      <cdr:nvSpPr>
        <cdr:cNvPr id="5" name="yt2"/>
        <cdr:cNvSpPr txBox="1"/>
      </cdr:nvSpPr>
      <cdr:spPr>
        <a:xfrm xmlns:a="http://schemas.openxmlformats.org/drawingml/2006/main">
          <a:off x="368300" y="1701800"/>
          <a:ext cx="1016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Non-fried vegetables (not vegetable juice)</a:t>
          </a:r>
        </a:p>
      </cdr:txBody>
    </cdr:sp>
  </cdr:relSizeAnchor>
  <cdr:relSizeAnchor xmlns:cdr="http://schemas.openxmlformats.org/drawingml/2006/chartDrawing">
    <cdr:from>
      <cdr:x>0.02052</cdr:x>
      <cdr:y>0.02828</cdr:y>
    </cdr:from>
    <cdr:to>
      <cdr:x>0.04983</cdr:x>
      <cdr:y>0.10906</cdr:y>
    </cdr:to>
    <cdr:sp macro="" textlink="">
      <cdr:nvSpPr>
        <cdr:cNvPr id="6" name="PageQ"/>
        <cdr:cNvSpPr txBox="1"/>
      </cdr:nvSpPr>
      <cdr:spPr>
        <a:xfrm xmlns:a="http://schemas.openxmlformats.org/drawingml/2006/main">
          <a:off x="177800" y="177800"/>
          <a:ext cx="254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31.</a:t>
          </a:r>
        </a:p>
      </cdr:txBody>
    </cdr:sp>
  </cdr:relSizeAnchor>
  <cdr:relSizeAnchor xmlns:cdr="http://schemas.openxmlformats.org/drawingml/2006/chartDrawing">
    <cdr:from>
      <cdr:x>0.04983</cdr:x>
      <cdr:y>0.02828</cdr:y>
    </cdr:from>
    <cdr:to>
      <cdr:x>0.97318</cdr:x>
      <cdr:y>0.10906</cdr:y>
    </cdr:to>
    <cdr:sp macro="" textlink="">
      <cdr:nvSpPr>
        <cdr:cNvPr id="7" name="PageTitle"/>
        <cdr:cNvSpPr txBox="1"/>
      </cdr:nvSpPr>
      <cdr:spPr>
        <a:xfrm xmlns:a="http://schemas.openxmlformats.org/drawingml/2006/main">
          <a:off x="431800" y="177800"/>
          <a:ext cx="8001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Percentage of schools in which students can purchase the following snack foods or beverages from vending machines or at the school store, canteen, or snack bar.</a:t>
          </a:r>
        </a:p>
      </cdr:txBody>
    </cdr:sp>
  </cdr:relSizeAnchor>
  <cdr:relSizeAnchor xmlns:cdr="http://schemas.openxmlformats.org/drawingml/2006/chartDrawing">
    <cdr:from>
      <cdr:x>0.02052</cdr:x>
      <cdr:y>0.91693</cdr:y>
    </cdr:from>
    <cdr:to>
      <cdr:x>0.97318</cdr:x>
      <cdr:y>0.99771</cdr:y>
    </cdr:to>
    <cdr:sp macro="" textlink="">
      <cdr:nvSpPr>
        <cdr:cNvPr id="8"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endParaRPr lang="en-US" sz="1000">
            <a:latin typeface="Times New Roman"/>
          </a:endParaRPr>
        </a:p>
      </cdr:txBody>
    </cdr:sp>
  </cdr:relSizeAnchor>
  <cdr:relSizeAnchor xmlns:cdr="http://schemas.openxmlformats.org/drawingml/2006/chartDrawing">
    <cdr:from>
      <cdr:x>0.89008</cdr:x>
      <cdr:y>0.95961</cdr:y>
    </cdr:from>
    <cdr:to>
      <cdr:x>1</cdr:x>
      <cdr:y>1</cdr:y>
    </cdr:to>
    <cdr:sp macro="" textlink="">
      <cdr:nvSpPr>
        <cdr:cNvPr id="9"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1000">
              <a:latin typeface="Times New Roman"/>
            </a:rPr>
            <a:t>Page 49 of 79</a:t>
          </a:r>
        </a:p>
      </cdr:txBody>
    </cdr:sp>
  </cdr:relSizeAnchor>
</c:userShapes>
</file>

<file path=ppt/drawings/drawing5.xml><?xml version="1.0" encoding="utf-8"?>
<c:userShapes xmlns:c="http://schemas.openxmlformats.org/drawingml/2006/chart">
  <cdr:relSizeAnchor xmlns:cdr="http://schemas.openxmlformats.org/drawingml/2006/chartDrawing">
    <cdr:from>
      <cdr:x>0.05278</cdr:x>
      <cdr:y>0.27315</cdr:y>
    </cdr:from>
    <cdr:to>
      <cdr:x>0.08056</cdr:x>
      <cdr:y>0.45833</cdr:y>
    </cdr:to>
    <cdr:sp macro="" textlink="">
      <cdr:nvSpPr>
        <cdr:cNvPr id="2" name="y1"/>
        <cdr:cNvSpPr txBox="1"/>
      </cdr:nvSpPr>
      <cdr:spPr>
        <a:xfrm xmlns:a="http://schemas.openxmlformats.org/drawingml/2006/main">
          <a:off x="241300" y="749300"/>
          <a:ext cx="127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k.</a:t>
          </a:r>
        </a:p>
      </cdr:txBody>
    </cdr:sp>
  </cdr:relSizeAnchor>
  <cdr:relSizeAnchor xmlns:cdr="http://schemas.openxmlformats.org/drawingml/2006/chartDrawing">
    <cdr:from>
      <cdr:x>0.08056</cdr:x>
      <cdr:y>0.27315</cdr:y>
    </cdr:from>
    <cdr:to>
      <cdr:x>0.30278</cdr:x>
      <cdr:y>0.45833</cdr:y>
    </cdr:to>
    <cdr:sp macro="" textlink="">
      <cdr:nvSpPr>
        <cdr:cNvPr id="3" name="yt1"/>
        <cdr:cNvSpPr txBox="1"/>
      </cdr:nvSpPr>
      <cdr:spPr>
        <a:xfrm xmlns:a="http://schemas.openxmlformats.org/drawingml/2006/main">
          <a:off x="368300" y="749300"/>
          <a:ext cx="1016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Community involvement</a:t>
          </a:r>
        </a:p>
      </cdr:txBody>
    </cdr:sp>
  </cdr:relSizeAnchor>
  <cdr:relSizeAnchor xmlns:cdr="http://schemas.openxmlformats.org/drawingml/2006/chartDrawing">
    <cdr:from>
      <cdr:x>0.05278</cdr:x>
      <cdr:y>0.62037</cdr:y>
    </cdr:from>
    <cdr:to>
      <cdr:x>0.08056</cdr:x>
      <cdr:y>0.80556</cdr:y>
    </cdr:to>
    <cdr:sp macro="" textlink="">
      <cdr:nvSpPr>
        <cdr:cNvPr id="4" name="y2"/>
        <cdr:cNvSpPr txBox="1"/>
      </cdr:nvSpPr>
      <cdr:spPr>
        <a:xfrm xmlns:a="http://schemas.openxmlformats.org/drawingml/2006/main">
          <a:off x="241300" y="1701800"/>
          <a:ext cx="127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l.</a:t>
          </a:r>
        </a:p>
      </cdr:txBody>
    </cdr:sp>
  </cdr:relSizeAnchor>
  <cdr:relSizeAnchor xmlns:cdr="http://schemas.openxmlformats.org/drawingml/2006/chartDrawing">
    <cdr:from>
      <cdr:x>0.08056</cdr:x>
      <cdr:y>0.62037</cdr:y>
    </cdr:from>
    <cdr:to>
      <cdr:x>0.30278</cdr:x>
      <cdr:y>0.80556</cdr:y>
    </cdr:to>
    <cdr:sp macro="" textlink="">
      <cdr:nvSpPr>
        <cdr:cNvPr id="5" name="yt2"/>
        <cdr:cNvSpPr txBox="1"/>
      </cdr:nvSpPr>
      <cdr:spPr>
        <a:xfrm xmlns:a="http://schemas.openxmlformats.org/drawingml/2006/main">
          <a:off x="368300" y="1701800"/>
          <a:ext cx="1016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Employee wellness</a:t>
          </a:r>
        </a:p>
      </cdr:txBody>
    </cdr:sp>
  </cdr:relSizeAnchor>
  <cdr:relSizeAnchor xmlns:cdr="http://schemas.openxmlformats.org/drawingml/2006/chartDrawing">
    <cdr:from>
      <cdr:x>0.02052</cdr:x>
      <cdr:y>0.02828</cdr:y>
    </cdr:from>
    <cdr:to>
      <cdr:x>0.04983</cdr:x>
      <cdr:y>0.10906</cdr:y>
    </cdr:to>
    <cdr:sp macro="" textlink="">
      <cdr:nvSpPr>
        <cdr:cNvPr id="6" name="PageQ"/>
        <cdr:cNvSpPr txBox="1"/>
      </cdr:nvSpPr>
      <cdr:spPr>
        <a:xfrm xmlns:a="http://schemas.openxmlformats.org/drawingml/2006/main">
          <a:off x="177800" y="177800"/>
          <a:ext cx="254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2.</a:t>
          </a:r>
        </a:p>
      </cdr:txBody>
    </cdr:sp>
  </cdr:relSizeAnchor>
  <cdr:relSizeAnchor xmlns:cdr="http://schemas.openxmlformats.org/drawingml/2006/chartDrawing">
    <cdr:from>
      <cdr:x>0.04983</cdr:x>
      <cdr:y>0.02828</cdr:y>
    </cdr:from>
    <cdr:to>
      <cdr:x>0.97318</cdr:x>
      <cdr:y>0.10906</cdr:y>
    </cdr:to>
    <cdr:sp macro="" textlink="">
      <cdr:nvSpPr>
        <cdr:cNvPr id="7" name="PageTitle"/>
        <cdr:cNvSpPr txBox="1"/>
      </cdr:nvSpPr>
      <cdr:spPr>
        <a:xfrm xmlns:a="http://schemas.openxmlformats.org/drawingml/2006/main">
          <a:off x="431800" y="177800"/>
          <a:ext cx="8001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Percentage of schools with a School Improvement Plan that includes health-related objectives on the following topics.</a:t>
          </a:r>
        </a:p>
      </cdr:txBody>
    </cdr:sp>
  </cdr:relSizeAnchor>
  <cdr:relSizeAnchor xmlns:cdr="http://schemas.openxmlformats.org/drawingml/2006/chartDrawing">
    <cdr:from>
      <cdr:x>0.02052</cdr:x>
      <cdr:y>0.91693</cdr:y>
    </cdr:from>
    <cdr:to>
      <cdr:x>0.97318</cdr:x>
      <cdr:y>0.99771</cdr:y>
    </cdr:to>
    <cdr:sp macro="" textlink="">
      <cdr:nvSpPr>
        <cdr:cNvPr id="8"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endParaRPr lang="en-US" sz="1000">
            <a:latin typeface="Times New Roman"/>
          </a:endParaRPr>
        </a:p>
      </cdr:txBody>
    </cdr:sp>
  </cdr:relSizeAnchor>
  <cdr:relSizeAnchor xmlns:cdr="http://schemas.openxmlformats.org/drawingml/2006/chartDrawing">
    <cdr:from>
      <cdr:x>0.89008</cdr:x>
      <cdr:y>0.95961</cdr:y>
    </cdr:from>
    <cdr:to>
      <cdr:x>1</cdr:x>
      <cdr:y>1</cdr:y>
    </cdr:to>
    <cdr:sp macro="" textlink="">
      <cdr:nvSpPr>
        <cdr:cNvPr id="9"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1000">
              <a:latin typeface="Times New Roman"/>
            </a:rPr>
            <a:t>Page 5 of 79</a:t>
          </a:r>
        </a:p>
      </cdr:txBody>
    </cdr:sp>
  </cdr:relSizeAnchor>
</c:userShapes>
</file>

<file path=ppt/drawings/drawing50.xml><?xml version="1.0" encoding="utf-8"?>
<c:userShapes xmlns:c="http://schemas.openxmlformats.org/drawingml/2006/chart">
  <cdr:relSizeAnchor xmlns:cdr="http://schemas.openxmlformats.org/drawingml/2006/chartDrawing">
    <cdr:from>
      <cdr:x>0.05278</cdr:x>
      <cdr:y>0.19444</cdr:y>
    </cdr:from>
    <cdr:to>
      <cdr:x>0.08056</cdr:x>
      <cdr:y>0.31019</cdr:y>
    </cdr:to>
    <cdr:sp macro="" textlink="">
      <cdr:nvSpPr>
        <cdr:cNvPr id="2" name="y1"/>
        <cdr:cNvSpPr txBox="1"/>
      </cdr:nvSpPr>
      <cdr:spPr>
        <a:xfrm xmlns:a="http://schemas.openxmlformats.org/drawingml/2006/main">
          <a:off x="241300" y="533400"/>
          <a:ext cx="127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a.</a:t>
          </a:r>
        </a:p>
      </cdr:txBody>
    </cdr:sp>
  </cdr:relSizeAnchor>
  <cdr:relSizeAnchor xmlns:cdr="http://schemas.openxmlformats.org/drawingml/2006/chartDrawing">
    <cdr:from>
      <cdr:x>0.08056</cdr:x>
      <cdr:y>0.19444</cdr:y>
    </cdr:from>
    <cdr:to>
      <cdr:x>0.30278</cdr:x>
      <cdr:y>0.31019</cdr:y>
    </cdr:to>
    <cdr:sp macro="" textlink="">
      <cdr:nvSpPr>
        <cdr:cNvPr id="3" name="yt1"/>
        <cdr:cNvSpPr txBox="1"/>
      </cdr:nvSpPr>
      <cdr:spPr>
        <a:xfrm xmlns:a="http://schemas.openxmlformats.org/drawingml/2006/main">
          <a:off x="368300" y="533400"/>
          <a:ext cx="1016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Priced nutritious foods and beverages at a lower cost while increasing the price of less nutritious foods and beverages</a:t>
          </a:r>
        </a:p>
      </cdr:txBody>
    </cdr:sp>
  </cdr:relSizeAnchor>
  <cdr:relSizeAnchor xmlns:cdr="http://schemas.openxmlformats.org/drawingml/2006/chartDrawing">
    <cdr:from>
      <cdr:x>0.05278</cdr:x>
      <cdr:y>0.31944</cdr:y>
    </cdr:from>
    <cdr:to>
      <cdr:x>0.08056</cdr:x>
      <cdr:y>0.43519</cdr:y>
    </cdr:to>
    <cdr:sp macro="" textlink="">
      <cdr:nvSpPr>
        <cdr:cNvPr id="4" name="y2"/>
        <cdr:cNvSpPr txBox="1"/>
      </cdr:nvSpPr>
      <cdr:spPr>
        <a:xfrm xmlns:a="http://schemas.openxmlformats.org/drawingml/2006/main">
          <a:off x="241300" y="876300"/>
          <a:ext cx="127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b.</a:t>
          </a:r>
        </a:p>
      </cdr:txBody>
    </cdr:sp>
  </cdr:relSizeAnchor>
  <cdr:relSizeAnchor xmlns:cdr="http://schemas.openxmlformats.org/drawingml/2006/chartDrawing">
    <cdr:from>
      <cdr:x>0.08056</cdr:x>
      <cdr:y>0.31944</cdr:y>
    </cdr:from>
    <cdr:to>
      <cdr:x>0.30278</cdr:x>
      <cdr:y>0.43519</cdr:y>
    </cdr:to>
    <cdr:sp macro="" textlink="">
      <cdr:nvSpPr>
        <cdr:cNvPr id="5" name="yt2"/>
        <cdr:cNvSpPr txBox="1"/>
      </cdr:nvSpPr>
      <cdr:spPr>
        <a:xfrm xmlns:a="http://schemas.openxmlformats.org/drawingml/2006/main">
          <a:off x="368300" y="876300"/>
          <a:ext cx="1016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Collected suggestions from students, families, and school staff on nutritious food preferences and strategies to promote healthy eating</a:t>
          </a:r>
        </a:p>
      </cdr:txBody>
    </cdr:sp>
  </cdr:relSizeAnchor>
  <cdr:relSizeAnchor xmlns:cdr="http://schemas.openxmlformats.org/drawingml/2006/chartDrawing">
    <cdr:from>
      <cdr:x>0.05278</cdr:x>
      <cdr:y>0.44444</cdr:y>
    </cdr:from>
    <cdr:to>
      <cdr:x>0.08056</cdr:x>
      <cdr:y>0.56019</cdr:y>
    </cdr:to>
    <cdr:sp macro="" textlink="">
      <cdr:nvSpPr>
        <cdr:cNvPr id="6" name="y3"/>
        <cdr:cNvSpPr txBox="1"/>
      </cdr:nvSpPr>
      <cdr:spPr>
        <a:xfrm xmlns:a="http://schemas.openxmlformats.org/drawingml/2006/main">
          <a:off x="241300" y="1219200"/>
          <a:ext cx="127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c.</a:t>
          </a:r>
        </a:p>
      </cdr:txBody>
    </cdr:sp>
  </cdr:relSizeAnchor>
  <cdr:relSizeAnchor xmlns:cdr="http://schemas.openxmlformats.org/drawingml/2006/chartDrawing">
    <cdr:from>
      <cdr:x>0.08056</cdr:x>
      <cdr:y>0.44444</cdr:y>
    </cdr:from>
    <cdr:to>
      <cdr:x>0.30278</cdr:x>
      <cdr:y>0.56019</cdr:y>
    </cdr:to>
    <cdr:sp macro="" textlink="">
      <cdr:nvSpPr>
        <cdr:cNvPr id="7" name="yt3"/>
        <cdr:cNvSpPr txBox="1"/>
      </cdr:nvSpPr>
      <cdr:spPr>
        <a:xfrm xmlns:a="http://schemas.openxmlformats.org/drawingml/2006/main">
          <a:off x="368300" y="1219200"/>
          <a:ext cx="1016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Provided information to students or families on the nutrition and caloric content of foods available</a:t>
          </a:r>
        </a:p>
      </cdr:txBody>
    </cdr:sp>
  </cdr:relSizeAnchor>
  <cdr:relSizeAnchor xmlns:cdr="http://schemas.openxmlformats.org/drawingml/2006/chartDrawing">
    <cdr:from>
      <cdr:x>0.05278</cdr:x>
      <cdr:y>0.58333</cdr:y>
    </cdr:from>
    <cdr:to>
      <cdr:x>0.08056</cdr:x>
      <cdr:y>0.69907</cdr:y>
    </cdr:to>
    <cdr:sp macro="" textlink="">
      <cdr:nvSpPr>
        <cdr:cNvPr id="8" name="y4"/>
        <cdr:cNvSpPr txBox="1"/>
      </cdr:nvSpPr>
      <cdr:spPr>
        <a:xfrm xmlns:a="http://schemas.openxmlformats.org/drawingml/2006/main">
          <a:off x="241300" y="1600200"/>
          <a:ext cx="127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d.</a:t>
          </a:r>
        </a:p>
      </cdr:txBody>
    </cdr:sp>
  </cdr:relSizeAnchor>
  <cdr:relSizeAnchor xmlns:cdr="http://schemas.openxmlformats.org/drawingml/2006/chartDrawing">
    <cdr:from>
      <cdr:x>0.08056</cdr:x>
      <cdr:y>0.58333</cdr:y>
    </cdr:from>
    <cdr:to>
      <cdr:x>0.30278</cdr:x>
      <cdr:y>0.69907</cdr:y>
    </cdr:to>
    <cdr:sp macro="" textlink="">
      <cdr:nvSpPr>
        <cdr:cNvPr id="9" name="yt4"/>
        <cdr:cNvSpPr txBox="1"/>
      </cdr:nvSpPr>
      <cdr:spPr>
        <a:xfrm xmlns:a="http://schemas.openxmlformats.org/drawingml/2006/main">
          <a:off x="368300" y="1600200"/>
          <a:ext cx="1016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Conducted taste tests to determine food preferences for nutritious items</a:t>
          </a:r>
        </a:p>
      </cdr:txBody>
    </cdr:sp>
  </cdr:relSizeAnchor>
  <cdr:relSizeAnchor xmlns:cdr="http://schemas.openxmlformats.org/drawingml/2006/chartDrawing">
    <cdr:from>
      <cdr:x>0.05278</cdr:x>
      <cdr:y>0.71296</cdr:y>
    </cdr:from>
    <cdr:to>
      <cdr:x>0.08056</cdr:x>
      <cdr:y>0.8287</cdr:y>
    </cdr:to>
    <cdr:sp macro="" textlink="">
      <cdr:nvSpPr>
        <cdr:cNvPr id="10" name="y5"/>
        <cdr:cNvSpPr txBox="1"/>
      </cdr:nvSpPr>
      <cdr:spPr>
        <a:xfrm xmlns:a="http://schemas.openxmlformats.org/drawingml/2006/main">
          <a:off x="241300" y="1955800"/>
          <a:ext cx="127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e.</a:t>
          </a:r>
        </a:p>
      </cdr:txBody>
    </cdr:sp>
  </cdr:relSizeAnchor>
  <cdr:relSizeAnchor xmlns:cdr="http://schemas.openxmlformats.org/drawingml/2006/chartDrawing">
    <cdr:from>
      <cdr:x>0.08056</cdr:x>
      <cdr:y>0.71296</cdr:y>
    </cdr:from>
    <cdr:to>
      <cdr:x>0.30278</cdr:x>
      <cdr:y>0.8287</cdr:y>
    </cdr:to>
    <cdr:sp macro="" textlink="">
      <cdr:nvSpPr>
        <cdr:cNvPr id="11" name="yt5"/>
        <cdr:cNvSpPr txBox="1"/>
      </cdr:nvSpPr>
      <cdr:spPr>
        <a:xfrm xmlns:a="http://schemas.openxmlformats.org/drawingml/2006/main">
          <a:off x="368300" y="1955800"/>
          <a:ext cx="1016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Provided opportunities for students to visit the cafeteria to learn about food safety, food preparation, or other nutrition-related topics</a:t>
          </a:r>
        </a:p>
      </cdr:txBody>
    </cdr:sp>
  </cdr:relSizeAnchor>
  <cdr:relSizeAnchor xmlns:cdr="http://schemas.openxmlformats.org/drawingml/2006/chartDrawing">
    <cdr:from>
      <cdr:x>0.02052</cdr:x>
      <cdr:y>0.02828</cdr:y>
    </cdr:from>
    <cdr:to>
      <cdr:x>0.04983</cdr:x>
      <cdr:y>0.10906</cdr:y>
    </cdr:to>
    <cdr:sp macro="" textlink="">
      <cdr:nvSpPr>
        <cdr:cNvPr id="12" name="PageQ"/>
        <cdr:cNvSpPr txBox="1"/>
      </cdr:nvSpPr>
      <cdr:spPr>
        <a:xfrm xmlns:a="http://schemas.openxmlformats.org/drawingml/2006/main">
          <a:off x="177800" y="177800"/>
          <a:ext cx="254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32.</a:t>
          </a:r>
        </a:p>
      </cdr:txBody>
    </cdr:sp>
  </cdr:relSizeAnchor>
  <cdr:relSizeAnchor xmlns:cdr="http://schemas.openxmlformats.org/drawingml/2006/chartDrawing">
    <cdr:from>
      <cdr:x>0.04983</cdr:x>
      <cdr:y>0.02828</cdr:y>
    </cdr:from>
    <cdr:to>
      <cdr:x>0.97318</cdr:x>
      <cdr:y>0.10906</cdr:y>
    </cdr:to>
    <cdr:sp macro="" textlink="">
      <cdr:nvSpPr>
        <cdr:cNvPr id="13" name="PageTitle"/>
        <cdr:cNvSpPr txBox="1"/>
      </cdr:nvSpPr>
      <cdr:spPr>
        <a:xfrm xmlns:a="http://schemas.openxmlformats.org/drawingml/2006/main">
          <a:off x="431800" y="177800"/>
          <a:ext cx="8001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Percentage of schools that have done any of the following activities during the current school year.</a:t>
          </a:r>
        </a:p>
      </cdr:txBody>
    </cdr:sp>
  </cdr:relSizeAnchor>
  <cdr:relSizeAnchor xmlns:cdr="http://schemas.openxmlformats.org/drawingml/2006/chartDrawing">
    <cdr:from>
      <cdr:x>0.02052</cdr:x>
      <cdr:y>0.91693</cdr:y>
    </cdr:from>
    <cdr:to>
      <cdr:x>0.97318</cdr:x>
      <cdr:y>0.99771</cdr:y>
    </cdr:to>
    <cdr:sp macro="" textlink="">
      <cdr:nvSpPr>
        <cdr:cNvPr id="14"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endParaRPr lang="en-US" sz="1000">
            <a:latin typeface="Times New Roman"/>
          </a:endParaRPr>
        </a:p>
      </cdr:txBody>
    </cdr:sp>
  </cdr:relSizeAnchor>
  <cdr:relSizeAnchor xmlns:cdr="http://schemas.openxmlformats.org/drawingml/2006/chartDrawing">
    <cdr:from>
      <cdr:x>0.89008</cdr:x>
      <cdr:y>0.95961</cdr:y>
    </cdr:from>
    <cdr:to>
      <cdr:x>1</cdr:x>
      <cdr:y>1</cdr:y>
    </cdr:to>
    <cdr:sp macro="" textlink="">
      <cdr:nvSpPr>
        <cdr:cNvPr id="15"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1000">
              <a:latin typeface="Times New Roman"/>
            </a:rPr>
            <a:t>Page 50 of 79</a:t>
          </a:r>
        </a:p>
      </cdr:txBody>
    </cdr:sp>
  </cdr:relSizeAnchor>
</c:userShapes>
</file>

<file path=ppt/drawings/drawing51.xml><?xml version="1.0" encoding="utf-8"?>
<c:userShapes xmlns:c="http://schemas.openxmlformats.org/drawingml/2006/chart">
  <cdr:relSizeAnchor xmlns:cdr="http://schemas.openxmlformats.org/drawingml/2006/chartDrawing">
    <cdr:from>
      <cdr:x>0.05278</cdr:x>
      <cdr:y>0.19444</cdr:y>
    </cdr:from>
    <cdr:to>
      <cdr:x>0.08056</cdr:x>
      <cdr:y>0.31019</cdr:y>
    </cdr:to>
    <cdr:sp macro="" textlink="">
      <cdr:nvSpPr>
        <cdr:cNvPr id="2" name="y1"/>
        <cdr:cNvSpPr txBox="1"/>
      </cdr:nvSpPr>
      <cdr:spPr>
        <a:xfrm xmlns:a="http://schemas.openxmlformats.org/drawingml/2006/main">
          <a:off x="241300" y="533400"/>
          <a:ext cx="127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f.</a:t>
          </a:r>
        </a:p>
      </cdr:txBody>
    </cdr:sp>
  </cdr:relSizeAnchor>
  <cdr:relSizeAnchor xmlns:cdr="http://schemas.openxmlformats.org/drawingml/2006/chartDrawing">
    <cdr:from>
      <cdr:x>0.08056</cdr:x>
      <cdr:y>0.19444</cdr:y>
    </cdr:from>
    <cdr:to>
      <cdr:x>0.30278</cdr:x>
      <cdr:y>0.31019</cdr:y>
    </cdr:to>
    <cdr:sp macro="" textlink="">
      <cdr:nvSpPr>
        <cdr:cNvPr id="3" name="yt1"/>
        <cdr:cNvSpPr txBox="1"/>
      </cdr:nvSpPr>
      <cdr:spPr>
        <a:xfrm xmlns:a="http://schemas.openxmlformats.org/drawingml/2006/main">
          <a:off x="368300" y="533400"/>
          <a:ext cx="1016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Served locally or regionally grown foods in the cafeteria or classrooms</a:t>
          </a:r>
        </a:p>
      </cdr:txBody>
    </cdr:sp>
  </cdr:relSizeAnchor>
  <cdr:relSizeAnchor xmlns:cdr="http://schemas.openxmlformats.org/drawingml/2006/chartDrawing">
    <cdr:from>
      <cdr:x>0.05278</cdr:x>
      <cdr:y>0.31944</cdr:y>
    </cdr:from>
    <cdr:to>
      <cdr:x>0.08056</cdr:x>
      <cdr:y>0.43519</cdr:y>
    </cdr:to>
    <cdr:sp macro="" textlink="">
      <cdr:nvSpPr>
        <cdr:cNvPr id="4" name="y2"/>
        <cdr:cNvSpPr txBox="1"/>
      </cdr:nvSpPr>
      <cdr:spPr>
        <a:xfrm xmlns:a="http://schemas.openxmlformats.org/drawingml/2006/main">
          <a:off x="241300" y="876300"/>
          <a:ext cx="127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g.</a:t>
          </a:r>
        </a:p>
      </cdr:txBody>
    </cdr:sp>
  </cdr:relSizeAnchor>
  <cdr:relSizeAnchor xmlns:cdr="http://schemas.openxmlformats.org/drawingml/2006/chartDrawing">
    <cdr:from>
      <cdr:x>0.08056</cdr:x>
      <cdr:y>0.31944</cdr:y>
    </cdr:from>
    <cdr:to>
      <cdr:x>0.30278</cdr:x>
      <cdr:y>0.43519</cdr:y>
    </cdr:to>
    <cdr:sp macro="" textlink="">
      <cdr:nvSpPr>
        <cdr:cNvPr id="5" name="yt2"/>
        <cdr:cNvSpPr txBox="1"/>
      </cdr:nvSpPr>
      <cdr:spPr>
        <a:xfrm xmlns:a="http://schemas.openxmlformats.org/drawingml/2006/main">
          <a:off x="368300" y="876300"/>
          <a:ext cx="1016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Planted a school food or vegetable garden</a:t>
          </a:r>
        </a:p>
      </cdr:txBody>
    </cdr:sp>
  </cdr:relSizeAnchor>
  <cdr:relSizeAnchor xmlns:cdr="http://schemas.openxmlformats.org/drawingml/2006/chartDrawing">
    <cdr:from>
      <cdr:x>0.05278</cdr:x>
      <cdr:y>0.44444</cdr:y>
    </cdr:from>
    <cdr:to>
      <cdr:x>0.08056</cdr:x>
      <cdr:y>0.56019</cdr:y>
    </cdr:to>
    <cdr:sp macro="" textlink="">
      <cdr:nvSpPr>
        <cdr:cNvPr id="6" name="y3"/>
        <cdr:cNvSpPr txBox="1"/>
      </cdr:nvSpPr>
      <cdr:spPr>
        <a:xfrm xmlns:a="http://schemas.openxmlformats.org/drawingml/2006/main">
          <a:off x="241300" y="1219200"/>
          <a:ext cx="127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h.</a:t>
          </a:r>
        </a:p>
      </cdr:txBody>
    </cdr:sp>
  </cdr:relSizeAnchor>
  <cdr:relSizeAnchor xmlns:cdr="http://schemas.openxmlformats.org/drawingml/2006/chartDrawing">
    <cdr:from>
      <cdr:x>0.08056</cdr:x>
      <cdr:y>0.44444</cdr:y>
    </cdr:from>
    <cdr:to>
      <cdr:x>0.30278</cdr:x>
      <cdr:y>0.56019</cdr:y>
    </cdr:to>
    <cdr:sp macro="" textlink="">
      <cdr:nvSpPr>
        <cdr:cNvPr id="7" name="yt3"/>
        <cdr:cNvSpPr txBox="1"/>
      </cdr:nvSpPr>
      <cdr:spPr>
        <a:xfrm xmlns:a="http://schemas.openxmlformats.org/drawingml/2006/main">
          <a:off x="368300" y="1219200"/>
          <a:ext cx="1016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Placed fruits and vegetables near the cafeteria cashier, where they are easy to access</a:t>
          </a:r>
        </a:p>
      </cdr:txBody>
    </cdr:sp>
  </cdr:relSizeAnchor>
  <cdr:relSizeAnchor xmlns:cdr="http://schemas.openxmlformats.org/drawingml/2006/chartDrawing">
    <cdr:from>
      <cdr:x>0.05278</cdr:x>
      <cdr:y>0.58333</cdr:y>
    </cdr:from>
    <cdr:to>
      <cdr:x>0.08056</cdr:x>
      <cdr:y>0.69907</cdr:y>
    </cdr:to>
    <cdr:sp macro="" textlink="">
      <cdr:nvSpPr>
        <cdr:cNvPr id="8" name="y4"/>
        <cdr:cNvSpPr txBox="1"/>
      </cdr:nvSpPr>
      <cdr:spPr>
        <a:xfrm xmlns:a="http://schemas.openxmlformats.org/drawingml/2006/main">
          <a:off x="241300" y="1600200"/>
          <a:ext cx="127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i.</a:t>
          </a:r>
        </a:p>
      </cdr:txBody>
    </cdr:sp>
  </cdr:relSizeAnchor>
  <cdr:relSizeAnchor xmlns:cdr="http://schemas.openxmlformats.org/drawingml/2006/chartDrawing">
    <cdr:from>
      <cdr:x>0.08056</cdr:x>
      <cdr:y>0.58333</cdr:y>
    </cdr:from>
    <cdr:to>
      <cdr:x>0.30278</cdr:x>
      <cdr:y>0.69907</cdr:y>
    </cdr:to>
    <cdr:sp macro="" textlink="">
      <cdr:nvSpPr>
        <cdr:cNvPr id="9" name="yt4"/>
        <cdr:cNvSpPr txBox="1"/>
      </cdr:nvSpPr>
      <cdr:spPr>
        <a:xfrm xmlns:a="http://schemas.openxmlformats.org/drawingml/2006/main">
          <a:off x="368300" y="1600200"/>
          <a:ext cx="1016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Used attractive displays for fruits and vegetables in the cafeteria</a:t>
          </a:r>
        </a:p>
      </cdr:txBody>
    </cdr:sp>
  </cdr:relSizeAnchor>
  <cdr:relSizeAnchor xmlns:cdr="http://schemas.openxmlformats.org/drawingml/2006/chartDrawing">
    <cdr:from>
      <cdr:x>0.05278</cdr:x>
      <cdr:y>0.71296</cdr:y>
    </cdr:from>
    <cdr:to>
      <cdr:x>0.08056</cdr:x>
      <cdr:y>0.8287</cdr:y>
    </cdr:to>
    <cdr:sp macro="" textlink="">
      <cdr:nvSpPr>
        <cdr:cNvPr id="10" name="y5"/>
        <cdr:cNvSpPr txBox="1"/>
      </cdr:nvSpPr>
      <cdr:spPr>
        <a:xfrm xmlns:a="http://schemas.openxmlformats.org/drawingml/2006/main">
          <a:off x="241300" y="1955800"/>
          <a:ext cx="127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j.</a:t>
          </a:r>
        </a:p>
      </cdr:txBody>
    </cdr:sp>
  </cdr:relSizeAnchor>
  <cdr:relSizeAnchor xmlns:cdr="http://schemas.openxmlformats.org/drawingml/2006/chartDrawing">
    <cdr:from>
      <cdr:x>0.08056</cdr:x>
      <cdr:y>0.71296</cdr:y>
    </cdr:from>
    <cdr:to>
      <cdr:x>0.30278</cdr:x>
      <cdr:y>0.8287</cdr:y>
    </cdr:to>
    <cdr:sp macro="" textlink="">
      <cdr:nvSpPr>
        <cdr:cNvPr id="11" name="yt5"/>
        <cdr:cNvSpPr txBox="1"/>
      </cdr:nvSpPr>
      <cdr:spPr>
        <a:xfrm xmlns:a="http://schemas.openxmlformats.org/drawingml/2006/main">
          <a:off x="368300" y="1955800"/>
          <a:ext cx="1016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Offered a self-serve salad bar to students</a:t>
          </a:r>
        </a:p>
      </cdr:txBody>
    </cdr:sp>
  </cdr:relSizeAnchor>
  <cdr:relSizeAnchor xmlns:cdr="http://schemas.openxmlformats.org/drawingml/2006/chartDrawing">
    <cdr:from>
      <cdr:x>0.02052</cdr:x>
      <cdr:y>0.02828</cdr:y>
    </cdr:from>
    <cdr:to>
      <cdr:x>0.04983</cdr:x>
      <cdr:y>0.10906</cdr:y>
    </cdr:to>
    <cdr:sp macro="" textlink="">
      <cdr:nvSpPr>
        <cdr:cNvPr id="12" name="PageQ"/>
        <cdr:cNvSpPr txBox="1"/>
      </cdr:nvSpPr>
      <cdr:spPr>
        <a:xfrm xmlns:a="http://schemas.openxmlformats.org/drawingml/2006/main">
          <a:off x="177800" y="177800"/>
          <a:ext cx="254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32.</a:t>
          </a:r>
        </a:p>
      </cdr:txBody>
    </cdr:sp>
  </cdr:relSizeAnchor>
  <cdr:relSizeAnchor xmlns:cdr="http://schemas.openxmlformats.org/drawingml/2006/chartDrawing">
    <cdr:from>
      <cdr:x>0.04983</cdr:x>
      <cdr:y>0.02828</cdr:y>
    </cdr:from>
    <cdr:to>
      <cdr:x>0.97318</cdr:x>
      <cdr:y>0.10906</cdr:y>
    </cdr:to>
    <cdr:sp macro="" textlink="">
      <cdr:nvSpPr>
        <cdr:cNvPr id="13" name="PageTitle"/>
        <cdr:cNvSpPr txBox="1"/>
      </cdr:nvSpPr>
      <cdr:spPr>
        <a:xfrm xmlns:a="http://schemas.openxmlformats.org/drawingml/2006/main">
          <a:off x="431800" y="177800"/>
          <a:ext cx="8001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Percentage of schools that have done any of the following activities during the current school year.</a:t>
          </a:r>
        </a:p>
      </cdr:txBody>
    </cdr:sp>
  </cdr:relSizeAnchor>
  <cdr:relSizeAnchor xmlns:cdr="http://schemas.openxmlformats.org/drawingml/2006/chartDrawing">
    <cdr:from>
      <cdr:x>0.02052</cdr:x>
      <cdr:y>0.91693</cdr:y>
    </cdr:from>
    <cdr:to>
      <cdr:x>0.97318</cdr:x>
      <cdr:y>0.99771</cdr:y>
    </cdr:to>
    <cdr:sp macro="" textlink="">
      <cdr:nvSpPr>
        <cdr:cNvPr id="14"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endParaRPr lang="en-US" sz="1000">
            <a:latin typeface="Times New Roman"/>
          </a:endParaRPr>
        </a:p>
      </cdr:txBody>
    </cdr:sp>
  </cdr:relSizeAnchor>
  <cdr:relSizeAnchor xmlns:cdr="http://schemas.openxmlformats.org/drawingml/2006/chartDrawing">
    <cdr:from>
      <cdr:x>0.89008</cdr:x>
      <cdr:y>0.95961</cdr:y>
    </cdr:from>
    <cdr:to>
      <cdr:x>1</cdr:x>
      <cdr:y>1</cdr:y>
    </cdr:to>
    <cdr:sp macro="" textlink="">
      <cdr:nvSpPr>
        <cdr:cNvPr id="15"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1000">
              <a:latin typeface="Times New Roman"/>
            </a:rPr>
            <a:t>Page 51 of 79</a:t>
          </a:r>
        </a:p>
      </cdr:txBody>
    </cdr:sp>
  </cdr:relSizeAnchor>
</c:userShapes>
</file>

<file path=ppt/drawings/drawing52.xml><?xml version="1.0" encoding="utf-8"?>
<c:userShapes xmlns:c="http://schemas.openxmlformats.org/drawingml/2006/chart">
  <cdr:relSizeAnchor xmlns:cdr="http://schemas.openxmlformats.org/drawingml/2006/chartDrawing">
    <cdr:from>
      <cdr:x>0.05278</cdr:x>
      <cdr:y>0.2037</cdr:y>
    </cdr:from>
    <cdr:to>
      <cdr:x>0.08056</cdr:x>
      <cdr:y>0.34259</cdr:y>
    </cdr:to>
    <cdr:sp macro="" textlink="">
      <cdr:nvSpPr>
        <cdr:cNvPr id="2" name="y1"/>
        <cdr:cNvSpPr txBox="1"/>
      </cdr:nvSpPr>
      <cdr:spPr>
        <a:xfrm xmlns:a="http://schemas.openxmlformats.org/drawingml/2006/main">
          <a:off x="241300" y="5588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k.</a:t>
          </a:r>
        </a:p>
      </cdr:txBody>
    </cdr:sp>
  </cdr:relSizeAnchor>
  <cdr:relSizeAnchor xmlns:cdr="http://schemas.openxmlformats.org/drawingml/2006/chartDrawing">
    <cdr:from>
      <cdr:x>0.08056</cdr:x>
      <cdr:y>0.2037</cdr:y>
    </cdr:from>
    <cdr:to>
      <cdr:x>0.30278</cdr:x>
      <cdr:y>0.34259</cdr:y>
    </cdr:to>
    <cdr:sp macro="" textlink="">
      <cdr:nvSpPr>
        <cdr:cNvPr id="3" name="yt1"/>
        <cdr:cNvSpPr txBox="1"/>
      </cdr:nvSpPr>
      <cdr:spPr>
        <a:xfrm xmlns:a="http://schemas.openxmlformats.org/drawingml/2006/main">
          <a:off x="368300" y="5588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Labeled healthful foods with appealing names (e.g., crunchy carrots)</a:t>
          </a:r>
        </a:p>
      </cdr:txBody>
    </cdr:sp>
  </cdr:relSizeAnchor>
  <cdr:relSizeAnchor xmlns:cdr="http://schemas.openxmlformats.org/drawingml/2006/chartDrawing">
    <cdr:from>
      <cdr:x>0.05278</cdr:x>
      <cdr:y>0.36574</cdr:y>
    </cdr:from>
    <cdr:to>
      <cdr:x>0.08056</cdr:x>
      <cdr:y>0.50463</cdr:y>
    </cdr:to>
    <cdr:sp macro="" textlink="">
      <cdr:nvSpPr>
        <cdr:cNvPr id="4" name="y2"/>
        <cdr:cNvSpPr txBox="1"/>
      </cdr:nvSpPr>
      <cdr:spPr>
        <a:xfrm xmlns:a="http://schemas.openxmlformats.org/drawingml/2006/main">
          <a:off x="241300" y="10033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l.</a:t>
          </a:r>
        </a:p>
      </cdr:txBody>
    </cdr:sp>
  </cdr:relSizeAnchor>
  <cdr:relSizeAnchor xmlns:cdr="http://schemas.openxmlformats.org/drawingml/2006/chartDrawing">
    <cdr:from>
      <cdr:x>0.08056</cdr:x>
      <cdr:y>0.36574</cdr:y>
    </cdr:from>
    <cdr:to>
      <cdr:x>0.30278</cdr:x>
      <cdr:y>0.50463</cdr:y>
    </cdr:to>
    <cdr:sp macro="" textlink="">
      <cdr:nvSpPr>
        <cdr:cNvPr id="5" name="yt2"/>
        <cdr:cNvSpPr txBox="1"/>
      </cdr:nvSpPr>
      <cdr:spPr>
        <a:xfrm xmlns:a="http://schemas.openxmlformats.org/drawingml/2006/main">
          <a:off x="368300" y="10033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Encouraged students to drink plain water</a:t>
          </a:r>
        </a:p>
      </cdr:txBody>
    </cdr:sp>
  </cdr:relSizeAnchor>
  <cdr:relSizeAnchor xmlns:cdr="http://schemas.openxmlformats.org/drawingml/2006/chartDrawing">
    <cdr:from>
      <cdr:x>0.05278</cdr:x>
      <cdr:y>0.54167</cdr:y>
    </cdr:from>
    <cdr:to>
      <cdr:x>0.08056</cdr:x>
      <cdr:y>0.68056</cdr:y>
    </cdr:to>
    <cdr:sp macro="" textlink="">
      <cdr:nvSpPr>
        <cdr:cNvPr id="6" name="y3"/>
        <cdr:cNvSpPr txBox="1"/>
      </cdr:nvSpPr>
      <cdr:spPr>
        <a:xfrm xmlns:a="http://schemas.openxmlformats.org/drawingml/2006/main">
          <a:off x="241300" y="14859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m.</a:t>
          </a:r>
        </a:p>
      </cdr:txBody>
    </cdr:sp>
  </cdr:relSizeAnchor>
  <cdr:relSizeAnchor xmlns:cdr="http://schemas.openxmlformats.org/drawingml/2006/chartDrawing">
    <cdr:from>
      <cdr:x>0.08056</cdr:x>
      <cdr:y>0.54167</cdr:y>
    </cdr:from>
    <cdr:to>
      <cdr:x>0.30278</cdr:x>
      <cdr:y>0.68056</cdr:y>
    </cdr:to>
    <cdr:sp macro="" textlink="">
      <cdr:nvSpPr>
        <cdr:cNvPr id="7" name="yt3"/>
        <cdr:cNvSpPr txBox="1"/>
      </cdr:nvSpPr>
      <cdr:spPr>
        <a:xfrm xmlns:a="http://schemas.openxmlformats.org/drawingml/2006/main">
          <a:off x="368300" y="14859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Prohibited school staff from giving students food or food coupons as a reward for good behavior or good academic performance</a:t>
          </a:r>
        </a:p>
      </cdr:txBody>
    </cdr:sp>
  </cdr:relSizeAnchor>
  <cdr:relSizeAnchor xmlns:cdr="http://schemas.openxmlformats.org/drawingml/2006/chartDrawing">
    <cdr:from>
      <cdr:x>0.05278</cdr:x>
      <cdr:y>0.71296</cdr:y>
    </cdr:from>
    <cdr:to>
      <cdr:x>0.08056</cdr:x>
      <cdr:y>0.85185</cdr:y>
    </cdr:to>
    <cdr:sp macro="" textlink="">
      <cdr:nvSpPr>
        <cdr:cNvPr id="8" name="y4"/>
        <cdr:cNvSpPr txBox="1"/>
      </cdr:nvSpPr>
      <cdr:spPr>
        <a:xfrm xmlns:a="http://schemas.openxmlformats.org/drawingml/2006/main">
          <a:off x="241300" y="19558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n.</a:t>
          </a:r>
        </a:p>
      </cdr:txBody>
    </cdr:sp>
  </cdr:relSizeAnchor>
  <cdr:relSizeAnchor xmlns:cdr="http://schemas.openxmlformats.org/drawingml/2006/chartDrawing">
    <cdr:from>
      <cdr:x>0.08056</cdr:x>
      <cdr:y>0.71296</cdr:y>
    </cdr:from>
    <cdr:to>
      <cdr:x>0.30278</cdr:x>
      <cdr:y>0.85185</cdr:y>
    </cdr:to>
    <cdr:sp macro="" textlink="">
      <cdr:nvSpPr>
        <cdr:cNvPr id="9" name="yt4"/>
        <cdr:cNvSpPr txBox="1"/>
      </cdr:nvSpPr>
      <cdr:spPr>
        <a:xfrm xmlns:a="http://schemas.openxmlformats.org/drawingml/2006/main">
          <a:off x="368300" y="19558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Prohibited less nutritious foods and beverages (e.g., candy, baked goods) from being sold for fundraising purposes</a:t>
          </a:r>
        </a:p>
      </cdr:txBody>
    </cdr:sp>
  </cdr:relSizeAnchor>
  <cdr:relSizeAnchor xmlns:cdr="http://schemas.openxmlformats.org/drawingml/2006/chartDrawing">
    <cdr:from>
      <cdr:x>0.02052</cdr:x>
      <cdr:y>0.02828</cdr:y>
    </cdr:from>
    <cdr:to>
      <cdr:x>0.04983</cdr:x>
      <cdr:y>0.10906</cdr:y>
    </cdr:to>
    <cdr:sp macro="" textlink="">
      <cdr:nvSpPr>
        <cdr:cNvPr id="10" name="PageQ"/>
        <cdr:cNvSpPr txBox="1"/>
      </cdr:nvSpPr>
      <cdr:spPr>
        <a:xfrm xmlns:a="http://schemas.openxmlformats.org/drawingml/2006/main">
          <a:off x="177800" y="177800"/>
          <a:ext cx="254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32.</a:t>
          </a:r>
        </a:p>
      </cdr:txBody>
    </cdr:sp>
  </cdr:relSizeAnchor>
  <cdr:relSizeAnchor xmlns:cdr="http://schemas.openxmlformats.org/drawingml/2006/chartDrawing">
    <cdr:from>
      <cdr:x>0.04983</cdr:x>
      <cdr:y>0.02828</cdr:y>
    </cdr:from>
    <cdr:to>
      <cdr:x>0.97318</cdr:x>
      <cdr:y>0.10906</cdr:y>
    </cdr:to>
    <cdr:sp macro="" textlink="">
      <cdr:nvSpPr>
        <cdr:cNvPr id="11" name="PageTitle"/>
        <cdr:cNvSpPr txBox="1"/>
      </cdr:nvSpPr>
      <cdr:spPr>
        <a:xfrm xmlns:a="http://schemas.openxmlformats.org/drawingml/2006/main">
          <a:off x="431800" y="177800"/>
          <a:ext cx="8001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Percentage of schools that have done any of the following activities during the current school year.</a:t>
          </a:r>
        </a:p>
      </cdr:txBody>
    </cdr:sp>
  </cdr:relSizeAnchor>
  <cdr:relSizeAnchor xmlns:cdr="http://schemas.openxmlformats.org/drawingml/2006/chartDrawing">
    <cdr:from>
      <cdr:x>0.02052</cdr:x>
      <cdr:y>0.91693</cdr:y>
    </cdr:from>
    <cdr:to>
      <cdr:x>0.97318</cdr:x>
      <cdr:y>0.99771</cdr:y>
    </cdr:to>
    <cdr:sp macro="" textlink="">
      <cdr:nvSpPr>
        <cdr:cNvPr id="12"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endParaRPr lang="en-US" sz="1000">
            <a:latin typeface="Times New Roman"/>
          </a:endParaRPr>
        </a:p>
      </cdr:txBody>
    </cdr:sp>
  </cdr:relSizeAnchor>
  <cdr:relSizeAnchor xmlns:cdr="http://schemas.openxmlformats.org/drawingml/2006/chartDrawing">
    <cdr:from>
      <cdr:x>0.89008</cdr:x>
      <cdr:y>0.95961</cdr:y>
    </cdr:from>
    <cdr:to>
      <cdr:x>1</cdr:x>
      <cdr:y>1</cdr:y>
    </cdr:to>
    <cdr:sp macro="" textlink="">
      <cdr:nvSpPr>
        <cdr:cNvPr id="13"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1000">
              <a:latin typeface="Times New Roman"/>
            </a:rPr>
            <a:t>Page 52 of 79</a:t>
          </a:r>
        </a:p>
      </cdr:txBody>
    </cdr:sp>
  </cdr:relSizeAnchor>
</c:userShapes>
</file>

<file path=ppt/drawings/drawing53.xml><?xml version="1.0" encoding="utf-8"?>
<c:userShapes xmlns:c="http://schemas.openxmlformats.org/drawingml/2006/chart">
  <cdr:relSizeAnchor xmlns:cdr="http://schemas.openxmlformats.org/drawingml/2006/chartDrawing">
    <cdr:from>
      <cdr:x>0.05278</cdr:x>
      <cdr:y>0.19444</cdr:y>
    </cdr:from>
    <cdr:to>
      <cdr:x>0.08056</cdr:x>
      <cdr:y>0.31019</cdr:y>
    </cdr:to>
    <cdr:sp macro="" textlink="">
      <cdr:nvSpPr>
        <cdr:cNvPr id="2" name="y1"/>
        <cdr:cNvSpPr txBox="1"/>
      </cdr:nvSpPr>
      <cdr:spPr>
        <a:xfrm xmlns:a="http://schemas.openxmlformats.org/drawingml/2006/main">
          <a:off x="241300" y="533400"/>
          <a:ext cx="127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a.</a:t>
          </a:r>
        </a:p>
      </cdr:txBody>
    </cdr:sp>
  </cdr:relSizeAnchor>
  <cdr:relSizeAnchor xmlns:cdr="http://schemas.openxmlformats.org/drawingml/2006/chartDrawing">
    <cdr:from>
      <cdr:x>0.08056</cdr:x>
      <cdr:y>0.19444</cdr:y>
    </cdr:from>
    <cdr:to>
      <cdr:x>0.30278</cdr:x>
      <cdr:y>0.31019</cdr:y>
    </cdr:to>
    <cdr:sp macro="" textlink="">
      <cdr:nvSpPr>
        <cdr:cNvPr id="3" name="yt1"/>
        <cdr:cNvSpPr txBox="1"/>
      </cdr:nvSpPr>
      <cdr:spPr>
        <a:xfrm xmlns:a="http://schemas.openxmlformats.org/drawingml/2006/main">
          <a:off x="368300" y="533400"/>
          <a:ext cx="1016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In school buildings</a:t>
          </a:r>
        </a:p>
      </cdr:txBody>
    </cdr:sp>
  </cdr:relSizeAnchor>
  <cdr:relSizeAnchor xmlns:cdr="http://schemas.openxmlformats.org/drawingml/2006/chartDrawing">
    <cdr:from>
      <cdr:x>0.05278</cdr:x>
      <cdr:y>0.31944</cdr:y>
    </cdr:from>
    <cdr:to>
      <cdr:x>0.08056</cdr:x>
      <cdr:y>0.43519</cdr:y>
    </cdr:to>
    <cdr:sp macro="" textlink="">
      <cdr:nvSpPr>
        <cdr:cNvPr id="4" name="y2"/>
        <cdr:cNvSpPr txBox="1"/>
      </cdr:nvSpPr>
      <cdr:spPr>
        <a:xfrm xmlns:a="http://schemas.openxmlformats.org/drawingml/2006/main">
          <a:off x="241300" y="876300"/>
          <a:ext cx="127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b.</a:t>
          </a:r>
        </a:p>
      </cdr:txBody>
    </cdr:sp>
  </cdr:relSizeAnchor>
  <cdr:relSizeAnchor xmlns:cdr="http://schemas.openxmlformats.org/drawingml/2006/chartDrawing">
    <cdr:from>
      <cdr:x>0.08056</cdr:x>
      <cdr:y>0.31944</cdr:y>
    </cdr:from>
    <cdr:to>
      <cdr:x>0.30278</cdr:x>
      <cdr:y>0.43519</cdr:y>
    </cdr:to>
    <cdr:sp macro="" textlink="">
      <cdr:nvSpPr>
        <cdr:cNvPr id="5" name="yt2"/>
        <cdr:cNvSpPr txBox="1"/>
      </cdr:nvSpPr>
      <cdr:spPr>
        <a:xfrm xmlns:a="http://schemas.openxmlformats.org/drawingml/2006/main">
          <a:off x="368300" y="876300"/>
          <a:ext cx="1016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On school grounds including on the outside of the school building, on playing fields, or other areas of the campus</a:t>
          </a:r>
        </a:p>
      </cdr:txBody>
    </cdr:sp>
  </cdr:relSizeAnchor>
  <cdr:relSizeAnchor xmlns:cdr="http://schemas.openxmlformats.org/drawingml/2006/chartDrawing">
    <cdr:from>
      <cdr:x>0.05278</cdr:x>
      <cdr:y>0.44444</cdr:y>
    </cdr:from>
    <cdr:to>
      <cdr:x>0.08056</cdr:x>
      <cdr:y>0.56019</cdr:y>
    </cdr:to>
    <cdr:sp macro="" textlink="">
      <cdr:nvSpPr>
        <cdr:cNvPr id="6" name="y3"/>
        <cdr:cNvSpPr txBox="1"/>
      </cdr:nvSpPr>
      <cdr:spPr>
        <a:xfrm xmlns:a="http://schemas.openxmlformats.org/drawingml/2006/main">
          <a:off x="241300" y="1219200"/>
          <a:ext cx="127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c.</a:t>
          </a:r>
        </a:p>
      </cdr:txBody>
    </cdr:sp>
  </cdr:relSizeAnchor>
  <cdr:relSizeAnchor xmlns:cdr="http://schemas.openxmlformats.org/drawingml/2006/chartDrawing">
    <cdr:from>
      <cdr:x>0.08056</cdr:x>
      <cdr:y>0.44444</cdr:y>
    </cdr:from>
    <cdr:to>
      <cdr:x>0.30278</cdr:x>
      <cdr:y>0.56019</cdr:y>
    </cdr:to>
    <cdr:sp macro="" textlink="">
      <cdr:nvSpPr>
        <cdr:cNvPr id="7" name="yt3"/>
        <cdr:cNvSpPr txBox="1"/>
      </cdr:nvSpPr>
      <cdr:spPr>
        <a:xfrm xmlns:a="http://schemas.openxmlformats.org/drawingml/2006/main">
          <a:off x="368300" y="1219200"/>
          <a:ext cx="1016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On school buses or other vehicles used to transport students</a:t>
          </a:r>
        </a:p>
      </cdr:txBody>
    </cdr:sp>
  </cdr:relSizeAnchor>
  <cdr:relSizeAnchor xmlns:cdr="http://schemas.openxmlformats.org/drawingml/2006/chartDrawing">
    <cdr:from>
      <cdr:x>0.05278</cdr:x>
      <cdr:y>0.58333</cdr:y>
    </cdr:from>
    <cdr:to>
      <cdr:x>0.08056</cdr:x>
      <cdr:y>0.69907</cdr:y>
    </cdr:to>
    <cdr:sp macro="" textlink="">
      <cdr:nvSpPr>
        <cdr:cNvPr id="8" name="y4"/>
        <cdr:cNvSpPr txBox="1"/>
      </cdr:nvSpPr>
      <cdr:spPr>
        <a:xfrm xmlns:a="http://schemas.openxmlformats.org/drawingml/2006/main">
          <a:off x="241300" y="1600200"/>
          <a:ext cx="127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d.</a:t>
          </a:r>
        </a:p>
      </cdr:txBody>
    </cdr:sp>
  </cdr:relSizeAnchor>
  <cdr:relSizeAnchor xmlns:cdr="http://schemas.openxmlformats.org/drawingml/2006/chartDrawing">
    <cdr:from>
      <cdr:x>0.08056</cdr:x>
      <cdr:y>0.58333</cdr:y>
    </cdr:from>
    <cdr:to>
      <cdr:x>0.30278</cdr:x>
      <cdr:y>0.69907</cdr:y>
    </cdr:to>
    <cdr:sp macro="" textlink="">
      <cdr:nvSpPr>
        <cdr:cNvPr id="9" name="yt4"/>
        <cdr:cNvSpPr txBox="1"/>
      </cdr:nvSpPr>
      <cdr:spPr>
        <a:xfrm xmlns:a="http://schemas.openxmlformats.org/drawingml/2006/main">
          <a:off x="368300" y="1600200"/>
          <a:ext cx="1016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In school publications (e.g., newsletters, newspapers, web sites, or other school publications)</a:t>
          </a:r>
        </a:p>
      </cdr:txBody>
    </cdr:sp>
  </cdr:relSizeAnchor>
  <cdr:relSizeAnchor xmlns:cdr="http://schemas.openxmlformats.org/drawingml/2006/chartDrawing">
    <cdr:from>
      <cdr:x>0.05278</cdr:x>
      <cdr:y>0.71296</cdr:y>
    </cdr:from>
    <cdr:to>
      <cdr:x>0.08056</cdr:x>
      <cdr:y>0.8287</cdr:y>
    </cdr:to>
    <cdr:sp macro="" textlink="">
      <cdr:nvSpPr>
        <cdr:cNvPr id="10" name="y5"/>
        <cdr:cNvSpPr txBox="1"/>
      </cdr:nvSpPr>
      <cdr:spPr>
        <a:xfrm xmlns:a="http://schemas.openxmlformats.org/drawingml/2006/main">
          <a:off x="241300" y="1955800"/>
          <a:ext cx="127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e.</a:t>
          </a:r>
        </a:p>
      </cdr:txBody>
    </cdr:sp>
  </cdr:relSizeAnchor>
  <cdr:relSizeAnchor xmlns:cdr="http://schemas.openxmlformats.org/drawingml/2006/chartDrawing">
    <cdr:from>
      <cdr:x>0.08056</cdr:x>
      <cdr:y>0.71296</cdr:y>
    </cdr:from>
    <cdr:to>
      <cdr:x>0.30278</cdr:x>
      <cdr:y>0.8287</cdr:y>
    </cdr:to>
    <cdr:sp macro="" textlink="">
      <cdr:nvSpPr>
        <cdr:cNvPr id="11" name="yt5"/>
        <cdr:cNvSpPr txBox="1"/>
      </cdr:nvSpPr>
      <cdr:spPr>
        <a:xfrm xmlns:a="http://schemas.openxmlformats.org/drawingml/2006/main">
          <a:off x="368300" y="1955800"/>
          <a:ext cx="1016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In curricula or other educational materials (including assignment books, school supplies, book covers, and electronic media)</a:t>
          </a:r>
        </a:p>
      </cdr:txBody>
    </cdr:sp>
  </cdr:relSizeAnchor>
  <cdr:relSizeAnchor xmlns:cdr="http://schemas.openxmlformats.org/drawingml/2006/chartDrawing">
    <cdr:from>
      <cdr:x>0.02052</cdr:x>
      <cdr:y>0.02828</cdr:y>
    </cdr:from>
    <cdr:to>
      <cdr:x>0.04983</cdr:x>
      <cdr:y>0.10906</cdr:y>
    </cdr:to>
    <cdr:sp macro="" textlink="">
      <cdr:nvSpPr>
        <cdr:cNvPr id="12" name="PageQ"/>
        <cdr:cNvSpPr txBox="1"/>
      </cdr:nvSpPr>
      <cdr:spPr>
        <a:xfrm xmlns:a="http://schemas.openxmlformats.org/drawingml/2006/main">
          <a:off x="177800" y="177800"/>
          <a:ext cx="254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33.</a:t>
          </a:r>
        </a:p>
      </cdr:txBody>
    </cdr:sp>
  </cdr:relSizeAnchor>
  <cdr:relSizeAnchor xmlns:cdr="http://schemas.openxmlformats.org/drawingml/2006/chartDrawing">
    <cdr:from>
      <cdr:x>0.04983</cdr:x>
      <cdr:y>0.02828</cdr:y>
    </cdr:from>
    <cdr:to>
      <cdr:x>0.97318</cdr:x>
      <cdr:y>0.10906</cdr:y>
    </cdr:to>
    <cdr:sp macro="" textlink="">
      <cdr:nvSpPr>
        <cdr:cNvPr id="13" name="PageTitle"/>
        <cdr:cNvSpPr txBox="1"/>
      </cdr:nvSpPr>
      <cdr:spPr>
        <a:xfrm xmlns:a="http://schemas.openxmlformats.org/drawingml/2006/main">
          <a:off x="431800" y="177800"/>
          <a:ext cx="8001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Percentage of schools that prohibit advertisements for candy, fast food restaurants, or soft drinks in the following locations.</a:t>
          </a:r>
        </a:p>
      </cdr:txBody>
    </cdr:sp>
  </cdr:relSizeAnchor>
  <cdr:relSizeAnchor xmlns:cdr="http://schemas.openxmlformats.org/drawingml/2006/chartDrawing">
    <cdr:from>
      <cdr:x>0.02052</cdr:x>
      <cdr:y>0.91693</cdr:y>
    </cdr:from>
    <cdr:to>
      <cdr:x>0.97318</cdr:x>
      <cdr:y>0.99771</cdr:y>
    </cdr:to>
    <cdr:sp macro="" textlink="">
      <cdr:nvSpPr>
        <cdr:cNvPr id="14"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endParaRPr lang="en-US" sz="1000">
            <a:latin typeface="Times New Roman"/>
          </a:endParaRPr>
        </a:p>
      </cdr:txBody>
    </cdr:sp>
  </cdr:relSizeAnchor>
  <cdr:relSizeAnchor xmlns:cdr="http://schemas.openxmlformats.org/drawingml/2006/chartDrawing">
    <cdr:from>
      <cdr:x>0.89008</cdr:x>
      <cdr:y>0.95961</cdr:y>
    </cdr:from>
    <cdr:to>
      <cdr:x>1</cdr:x>
      <cdr:y>1</cdr:y>
    </cdr:to>
    <cdr:sp macro="" textlink="">
      <cdr:nvSpPr>
        <cdr:cNvPr id="15"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1000">
              <a:latin typeface="Times New Roman"/>
            </a:rPr>
            <a:t>Page 53 of 79</a:t>
          </a:r>
        </a:p>
      </cdr:txBody>
    </cdr:sp>
  </cdr:relSizeAnchor>
</c:userShapes>
</file>

<file path=ppt/drawings/drawing54.xml><?xml version="1.0" encoding="utf-8"?>
<c:userShapes xmlns:c="http://schemas.openxmlformats.org/drawingml/2006/chart">
  <cdr:relSizeAnchor xmlns:cdr="http://schemas.openxmlformats.org/drawingml/2006/chartDrawing">
    <cdr:from>
      <cdr:x>0.05278</cdr:x>
      <cdr:y>0.22685</cdr:y>
    </cdr:from>
    <cdr:to>
      <cdr:x>0.08056</cdr:x>
      <cdr:y>0.36574</cdr:y>
    </cdr:to>
    <cdr:sp macro="" textlink="">
      <cdr:nvSpPr>
        <cdr:cNvPr id="2" name="y1"/>
        <cdr:cNvSpPr txBox="1"/>
      </cdr:nvSpPr>
      <cdr:spPr>
        <a:xfrm xmlns:a="http://schemas.openxmlformats.org/drawingml/2006/main">
          <a:off x="241300" y="6223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a.</a:t>
          </a:r>
        </a:p>
      </cdr:txBody>
    </cdr:sp>
  </cdr:relSizeAnchor>
  <cdr:relSizeAnchor xmlns:cdr="http://schemas.openxmlformats.org/drawingml/2006/chartDrawing">
    <cdr:from>
      <cdr:x>0.08056</cdr:x>
      <cdr:y>0.22685</cdr:y>
    </cdr:from>
    <cdr:to>
      <cdr:x>0.30278</cdr:x>
      <cdr:y>0.36574</cdr:y>
    </cdr:to>
    <cdr:sp macro="" textlink="">
      <cdr:nvSpPr>
        <cdr:cNvPr id="3" name="yt1"/>
        <cdr:cNvSpPr txBox="1"/>
      </cdr:nvSpPr>
      <cdr:spPr>
        <a:xfrm xmlns:a="http://schemas.openxmlformats.org/drawingml/2006/main">
          <a:off x="368300" y="6223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Yes, in all locations</a:t>
          </a:r>
        </a:p>
      </cdr:txBody>
    </cdr:sp>
  </cdr:relSizeAnchor>
  <cdr:relSizeAnchor xmlns:cdr="http://schemas.openxmlformats.org/drawingml/2006/chartDrawing">
    <cdr:from>
      <cdr:x>0.05278</cdr:x>
      <cdr:y>0.45833</cdr:y>
    </cdr:from>
    <cdr:to>
      <cdr:x>0.08056</cdr:x>
      <cdr:y>0.59722</cdr:y>
    </cdr:to>
    <cdr:sp macro="" textlink="">
      <cdr:nvSpPr>
        <cdr:cNvPr id="4" name="y2"/>
        <cdr:cNvSpPr txBox="1"/>
      </cdr:nvSpPr>
      <cdr:spPr>
        <a:xfrm xmlns:a="http://schemas.openxmlformats.org/drawingml/2006/main">
          <a:off x="241300" y="12573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b.</a:t>
          </a:r>
        </a:p>
      </cdr:txBody>
    </cdr:sp>
  </cdr:relSizeAnchor>
  <cdr:relSizeAnchor xmlns:cdr="http://schemas.openxmlformats.org/drawingml/2006/chartDrawing">
    <cdr:from>
      <cdr:x>0.08056</cdr:x>
      <cdr:y>0.45833</cdr:y>
    </cdr:from>
    <cdr:to>
      <cdr:x>0.30278</cdr:x>
      <cdr:y>0.59722</cdr:y>
    </cdr:to>
    <cdr:sp macro="" textlink="">
      <cdr:nvSpPr>
        <cdr:cNvPr id="5" name="yt2"/>
        <cdr:cNvSpPr txBox="1"/>
      </cdr:nvSpPr>
      <cdr:spPr>
        <a:xfrm xmlns:a="http://schemas.openxmlformats.org/drawingml/2006/main">
          <a:off x="368300" y="12573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Yes, in certain locations</a:t>
          </a:r>
        </a:p>
      </cdr:txBody>
    </cdr:sp>
  </cdr:relSizeAnchor>
  <cdr:relSizeAnchor xmlns:cdr="http://schemas.openxmlformats.org/drawingml/2006/chartDrawing">
    <cdr:from>
      <cdr:x>0.05278</cdr:x>
      <cdr:y>0.67593</cdr:y>
    </cdr:from>
    <cdr:to>
      <cdr:x>0.08056</cdr:x>
      <cdr:y>0.81481</cdr:y>
    </cdr:to>
    <cdr:sp macro="" textlink="">
      <cdr:nvSpPr>
        <cdr:cNvPr id="6" name="y3"/>
        <cdr:cNvSpPr txBox="1"/>
      </cdr:nvSpPr>
      <cdr:spPr>
        <a:xfrm xmlns:a="http://schemas.openxmlformats.org/drawingml/2006/main">
          <a:off x="241300" y="18542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c.</a:t>
          </a:r>
        </a:p>
      </cdr:txBody>
    </cdr:sp>
  </cdr:relSizeAnchor>
  <cdr:relSizeAnchor xmlns:cdr="http://schemas.openxmlformats.org/drawingml/2006/chartDrawing">
    <cdr:from>
      <cdr:x>0.08056</cdr:x>
      <cdr:y>0.67593</cdr:y>
    </cdr:from>
    <cdr:to>
      <cdr:x>0.30278</cdr:x>
      <cdr:y>0.81481</cdr:y>
    </cdr:to>
    <cdr:sp macro="" textlink="">
      <cdr:nvSpPr>
        <cdr:cNvPr id="7" name="yt3"/>
        <cdr:cNvSpPr txBox="1"/>
      </cdr:nvSpPr>
      <cdr:spPr>
        <a:xfrm xmlns:a="http://schemas.openxmlformats.org/drawingml/2006/main">
          <a:off x="368300" y="18542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No</a:t>
          </a:r>
        </a:p>
      </cdr:txBody>
    </cdr:sp>
  </cdr:relSizeAnchor>
  <cdr:relSizeAnchor xmlns:cdr="http://schemas.openxmlformats.org/drawingml/2006/chartDrawing">
    <cdr:from>
      <cdr:x>0.02052</cdr:x>
      <cdr:y>0.02828</cdr:y>
    </cdr:from>
    <cdr:to>
      <cdr:x>0.04983</cdr:x>
      <cdr:y>0.10906</cdr:y>
    </cdr:to>
    <cdr:sp macro="" textlink="">
      <cdr:nvSpPr>
        <cdr:cNvPr id="8" name="PageQ"/>
        <cdr:cNvSpPr txBox="1"/>
      </cdr:nvSpPr>
      <cdr:spPr>
        <a:xfrm xmlns:a="http://schemas.openxmlformats.org/drawingml/2006/main">
          <a:off x="177800" y="177800"/>
          <a:ext cx="254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34.</a:t>
          </a:r>
        </a:p>
      </cdr:txBody>
    </cdr:sp>
  </cdr:relSizeAnchor>
  <cdr:relSizeAnchor xmlns:cdr="http://schemas.openxmlformats.org/drawingml/2006/chartDrawing">
    <cdr:from>
      <cdr:x>0.04983</cdr:x>
      <cdr:y>0.02828</cdr:y>
    </cdr:from>
    <cdr:to>
      <cdr:x>0.97318</cdr:x>
      <cdr:y>0.10906</cdr:y>
    </cdr:to>
    <cdr:sp macro="" textlink="">
      <cdr:nvSpPr>
        <cdr:cNvPr id="9" name="PageTitle"/>
        <cdr:cNvSpPr txBox="1"/>
      </cdr:nvSpPr>
      <cdr:spPr>
        <a:xfrm xmlns:a="http://schemas.openxmlformats.org/drawingml/2006/main">
          <a:off x="431800" y="177800"/>
          <a:ext cx="8001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Percentage of schools that permit students to have a drinking water bottle with them during the school day.</a:t>
          </a:r>
        </a:p>
      </cdr:txBody>
    </cdr:sp>
  </cdr:relSizeAnchor>
  <cdr:relSizeAnchor xmlns:cdr="http://schemas.openxmlformats.org/drawingml/2006/chartDrawing">
    <cdr:from>
      <cdr:x>0.02052</cdr:x>
      <cdr:y>0.91693</cdr:y>
    </cdr:from>
    <cdr:to>
      <cdr:x>0.97318</cdr:x>
      <cdr:y>0.99771</cdr:y>
    </cdr:to>
    <cdr:sp macro="" textlink="">
      <cdr:nvSpPr>
        <cdr:cNvPr id="10"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endParaRPr lang="en-US" sz="1000">
            <a:latin typeface="Times New Roman"/>
          </a:endParaRPr>
        </a:p>
      </cdr:txBody>
    </cdr:sp>
  </cdr:relSizeAnchor>
  <cdr:relSizeAnchor xmlns:cdr="http://schemas.openxmlformats.org/drawingml/2006/chartDrawing">
    <cdr:from>
      <cdr:x>0.89008</cdr:x>
      <cdr:y>0.95961</cdr:y>
    </cdr:from>
    <cdr:to>
      <cdr:x>1</cdr:x>
      <cdr:y>1</cdr:y>
    </cdr:to>
    <cdr:sp macro="" textlink="">
      <cdr:nvSpPr>
        <cdr:cNvPr id="11"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1000">
              <a:latin typeface="Times New Roman"/>
            </a:rPr>
            <a:t>Page 54 of 79</a:t>
          </a:r>
        </a:p>
      </cdr:txBody>
    </cdr:sp>
  </cdr:relSizeAnchor>
</c:userShapes>
</file>

<file path=ppt/drawings/drawing55.xml><?xml version="1.0" encoding="utf-8"?>
<c:userShapes xmlns:c="http://schemas.openxmlformats.org/drawingml/2006/chart">
  <cdr:relSizeAnchor xmlns:cdr="http://schemas.openxmlformats.org/drawingml/2006/chartDrawing">
    <cdr:from>
      <cdr:x>0.02052</cdr:x>
      <cdr:y>0.02828</cdr:y>
    </cdr:from>
    <cdr:to>
      <cdr:x>0.04983</cdr:x>
      <cdr:y>0.10906</cdr:y>
    </cdr:to>
    <cdr:sp macro="" textlink="">
      <cdr:nvSpPr>
        <cdr:cNvPr id="2" name="PageQ"/>
        <cdr:cNvSpPr txBox="1"/>
      </cdr:nvSpPr>
      <cdr:spPr>
        <a:xfrm xmlns:a="http://schemas.openxmlformats.org/drawingml/2006/main">
          <a:off x="177800" y="177800"/>
          <a:ext cx="254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34N.</a:t>
          </a:r>
        </a:p>
      </cdr:txBody>
    </cdr:sp>
  </cdr:relSizeAnchor>
  <cdr:relSizeAnchor xmlns:cdr="http://schemas.openxmlformats.org/drawingml/2006/chartDrawing">
    <cdr:from>
      <cdr:x>0.05739</cdr:x>
      <cdr:y>0.02828</cdr:y>
    </cdr:from>
    <cdr:to>
      <cdr:x>0.97318</cdr:x>
      <cdr:y>0.10906</cdr:y>
    </cdr:to>
    <cdr:sp macro="" textlink="">
      <cdr:nvSpPr>
        <cdr:cNvPr id="3" name="PageTitle"/>
        <cdr:cNvSpPr txBox="1"/>
      </cdr:nvSpPr>
      <cdr:spPr>
        <a:xfrm xmlns:a="http://schemas.openxmlformats.org/drawingml/2006/main">
          <a:off x="497322" y="177830"/>
          <a:ext cx="7935497" cy="50796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Percentage of schools that permit students to have a drinking water bottle with them in either all locations or certain locations during the school day.</a:t>
          </a:r>
        </a:p>
      </cdr:txBody>
    </cdr:sp>
  </cdr:relSizeAnchor>
  <cdr:relSizeAnchor xmlns:cdr="http://schemas.openxmlformats.org/drawingml/2006/chartDrawing">
    <cdr:from>
      <cdr:x>0.02052</cdr:x>
      <cdr:y>0.91693</cdr:y>
    </cdr:from>
    <cdr:to>
      <cdr:x>0.97318</cdr:x>
      <cdr:y>0.99771</cdr:y>
    </cdr:to>
    <cdr:sp macro="" textlink="">
      <cdr:nvSpPr>
        <cdr:cNvPr id="4"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endParaRPr lang="en-US" sz="1000">
            <a:latin typeface="Times New Roman"/>
          </a:endParaRPr>
        </a:p>
      </cdr:txBody>
    </cdr:sp>
  </cdr:relSizeAnchor>
  <cdr:relSizeAnchor xmlns:cdr="http://schemas.openxmlformats.org/drawingml/2006/chartDrawing">
    <cdr:from>
      <cdr:x>0.89008</cdr:x>
      <cdr:y>0.95961</cdr:y>
    </cdr:from>
    <cdr:to>
      <cdr:x>1</cdr:x>
      <cdr:y>1</cdr:y>
    </cdr:to>
    <cdr:sp macro="" textlink="">
      <cdr:nvSpPr>
        <cdr:cNvPr id="5"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1000">
              <a:latin typeface="Times New Roman"/>
            </a:rPr>
            <a:t>Page 55 of 79</a:t>
          </a:r>
        </a:p>
      </cdr:txBody>
    </cdr:sp>
  </cdr:relSizeAnchor>
</c:userShapes>
</file>

<file path=ppt/drawings/drawing56.xml><?xml version="1.0" encoding="utf-8"?>
<c:userShapes xmlns:c="http://schemas.openxmlformats.org/drawingml/2006/chart">
  <cdr:relSizeAnchor xmlns:cdr="http://schemas.openxmlformats.org/drawingml/2006/chartDrawing">
    <cdr:from>
      <cdr:x>0.05278</cdr:x>
      <cdr:y>0.19444</cdr:y>
    </cdr:from>
    <cdr:to>
      <cdr:x>0.08056</cdr:x>
      <cdr:y>0.31019</cdr:y>
    </cdr:to>
    <cdr:sp macro="" textlink="">
      <cdr:nvSpPr>
        <cdr:cNvPr id="2" name="y1"/>
        <cdr:cNvSpPr txBox="1"/>
      </cdr:nvSpPr>
      <cdr:spPr>
        <a:xfrm xmlns:a="http://schemas.openxmlformats.org/drawingml/2006/main">
          <a:off x="241300" y="533400"/>
          <a:ext cx="127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a.</a:t>
          </a:r>
        </a:p>
      </cdr:txBody>
    </cdr:sp>
  </cdr:relSizeAnchor>
  <cdr:relSizeAnchor xmlns:cdr="http://schemas.openxmlformats.org/drawingml/2006/chartDrawing">
    <cdr:from>
      <cdr:x>0.08056</cdr:x>
      <cdr:y>0.19444</cdr:y>
    </cdr:from>
    <cdr:to>
      <cdr:x>0.30278</cdr:x>
      <cdr:y>0.31019</cdr:y>
    </cdr:to>
    <cdr:sp macro="" textlink="">
      <cdr:nvSpPr>
        <cdr:cNvPr id="3" name="yt1"/>
        <cdr:cNvSpPr txBox="1"/>
      </cdr:nvSpPr>
      <cdr:spPr>
        <a:xfrm xmlns:a="http://schemas.openxmlformats.org/drawingml/2006/main">
          <a:off x="368300" y="533400"/>
          <a:ext cx="1016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Cafeteria during breakfast</a:t>
          </a:r>
        </a:p>
      </cdr:txBody>
    </cdr:sp>
  </cdr:relSizeAnchor>
  <cdr:relSizeAnchor xmlns:cdr="http://schemas.openxmlformats.org/drawingml/2006/chartDrawing">
    <cdr:from>
      <cdr:x>0.05278</cdr:x>
      <cdr:y>0.31944</cdr:y>
    </cdr:from>
    <cdr:to>
      <cdr:x>0.08056</cdr:x>
      <cdr:y>0.43519</cdr:y>
    </cdr:to>
    <cdr:sp macro="" textlink="">
      <cdr:nvSpPr>
        <cdr:cNvPr id="4" name="y2"/>
        <cdr:cNvSpPr txBox="1"/>
      </cdr:nvSpPr>
      <cdr:spPr>
        <a:xfrm xmlns:a="http://schemas.openxmlformats.org/drawingml/2006/main">
          <a:off x="241300" y="876300"/>
          <a:ext cx="127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b.</a:t>
          </a:r>
        </a:p>
      </cdr:txBody>
    </cdr:sp>
  </cdr:relSizeAnchor>
  <cdr:relSizeAnchor xmlns:cdr="http://schemas.openxmlformats.org/drawingml/2006/chartDrawing">
    <cdr:from>
      <cdr:x>0.08056</cdr:x>
      <cdr:y>0.31944</cdr:y>
    </cdr:from>
    <cdr:to>
      <cdr:x>0.30278</cdr:x>
      <cdr:y>0.43519</cdr:y>
    </cdr:to>
    <cdr:sp macro="" textlink="">
      <cdr:nvSpPr>
        <cdr:cNvPr id="5" name="yt2"/>
        <cdr:cNvSpPr txBox="1"/>
      </cdr:nvSpPr>
      <cdr:spPr>
        <a:xfrm xmlns:a="http://schemas.openxmlformats.org/drawingml/2006/main">
          <a:off x="368300" y="876300"/>
          <a:ext cx="1016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Cafeteria during lunch</a:t>
          </a:r>
        </a:p>
      </cdr:txBody>
    </cdr:sp>
  </cdr:relSizeAnchor>
  <cdr:relSizeAnchor xmlns:cdr="http://schemas.openxmlformats.org/drawingml/2006/chartDrawing">
    <cdr:from>
      <cdr:x>0.05278</cdr:x>
      <cdr:y>0.44444</cdr:y>
    </cdr:from>
    <cdr:to>
      <cdr:x>0.08056</cdr:x>
      <cdr:y>0.56019</cdr:y>
    </cdr:to>
    <cdr:sp macro="" textlink="">
      <cdr:nvSpPr>
        <cdr:cNvPr id="6" name="y3"/>
        <cdr:cNvSpPr txBox="1"/>
      </cdr:nvSpPr>
      <cdr:spPr>
        <a:xfrm xmlns:a="http://schemas.openxmlformats.org/drawingml/2006/main">
          <a:off x="241300" y="1219200"/>
          <a:ext cx="127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c.</a:t>
          </a:r>
        </a:p>
      </cdr:txBody>
    </cdr:sp>
  </cdr:relSizeAnchor>
  <cdr:relSizeAnchor xmlns:cdr="http://schemas.openxmlformats.org/drawingml/2006/chartDrawing">
    <cdr:from>
      <cdr:x>0.08056</cdr:x>
      <cdr:y>0.44444</cdr:y>
    </cdr:from>
    <cdr:to>
      <cdr:x>0.30278</cdr:x>
      <cdr:y>0.56019</cdr:y>
    </cdr:to>
    <cdr:sp macro="" textlink="">
      <cdr:nvSpPr>
        <cdr:cNvPr id="7" name="yt3"/>
        <cdr:cNvSpPr txBox="1"/>
      </cdr:nvSpPr>
      <cdr:spPr>
        <a:xfrm xmlns:a="http://schemas.openxmlformats.org/drawingml/2006/main">
          <a:off x="368300" y="1219200"/>
          <a:ext cx="1016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Gymnasium or other indoor physical activity facilities</a:t>
          </a:r>
        </a:p>
      </cdr:txBody>
    </cdr:sp>
  </cdr:relSizeAnchor>
  <cdr:relSizeAnchor xmlns:cdr="http://schemas.openxmlformats.org/drawingml/2006/chartDrawing">
    <cdr:from>
      <cdr:x>0.05278</cdr:x>
      <cdr:y>0.58333</cdr:y>
    </cdr:from>
    <cdr:to>
      <cdr:x>0.08056</cdr:x>
      <cdr:y>0.69907</cdr:y>
    </cdr:to>
    <cdr:sp macro="" textlink="">
      <cdr:nvSpPr>
        <cdr:cNvPr id="8" name="y4"/>
        <cdr:cNvSpPr txBox="1"/>
      </cdr:nvSpPr>
      <cdr:spPr>
        <a:xfrm xmlns:a="http://schemas.openxmlformats.org/drawingml/2006/main">
          <a:off x="241300" y="1600200"/>
          <a:ext cx="127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d.</a:t>
          </a:r>
        </a:p>
      </cdr:txBody>
    </cdr:sp>
  </cdr:relSizeAnchor>
  <cdr:relSizeAnchor xmlns:cdr="http://schemas.openxmlformats.org/drawingml/2006/chartDrawing">
    <cdr:from>
      <cdr:x>0.08056</cdr:x>
      <cdr:y>0.58333</cdr:y>
    </cdr:from>
    <cdr:to>
      <cdr:x>0.30278</cdr:x>
      <cdr:y>0.69907</cdr:y>
    </cdr:to>
    <cdr:sp macro="" textlink="">
      <cdr:nvSpPr>
        <cdr:cNvPr id="9" name="yt4"/>
        <cdr:cNvSpPr txBox="1"/>
      </cdr:nvSpPr>
      <cdr:spPr>
        <a:xfrm xmlns:a="http://schemas.openxmlformats.org/drawingml/2006/main">
          <a:off x="368300" y="1600200"/>
          <a:ext cx="1016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Outdoor physical activity facilities and sports fields</a:t>
          </a:r>
        </a:p>
      </cdr:txBody>
    </cdr:sp>
  </cdr:relSizeAnchor>
  <cdr:relSizeAnchor xmlns:cdr="http://schemas.openxmlformats.org/drawingml/2006/chartDrawing">
    <cdr:from>
      <cdr:x>0.05278</cdr:x>
      <cdr:y>0.71296</cdr:y>
    </cdr:from>
    <cdr:to>
      <cdr:x>0.08056</cdr:x>
      <cdr:y>0.8287</cdr:y>
    </cdr:to>
    <cdr:sp macro="" textlink="">
      <cdr:nvSpPr>
        <cdr:cNvPr id="10" name="y5"/>
        <cdr:cNvSpPr txBox="1"/>
      </cdr:nvSpPr>
      <cdr:spPr>
        <a:xfrm xmlns:a="http://schemas.openxmlformats.org/drawingml/2006/main">
          <a:off x="241300" y="1955800"/>
          <a:ext cx="127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e.</a:t>
          </a:r>
        </a:p>
      </cdr:txBody>
    </cdr:sp>
  </cdr:relSizeAnchor>
  <cdr:relSizeAnchor xmlns:cdr="http://schemas.openxmlformats.org/drawingml/2006/chartDrawing">
    <cdr:from>
      <cdr:x>0.08056</cdr:x>
      <cdr:y>0.71296</cdr:y>
    </cdr:from>
    <cdr:to>
      <cdr:x>0.30278</cdr:x>
      <cdr:y>0.8287</cdr:y>
    </cdr:to>
    <cdr:sp macro="" textlink="">
      <cdr:nvSpPr>
        <cdr:cNvPr id="11" name="yt5"/>
        <cdr:cNvSpPr txBox="1"/>
      </cdr:nvSpPr>
      <cdr:spPr>
        <a:xfrm xmlns:a="http://schemas.openxmlformats.org/drawingml/2006/main">
          <a:off x="368300" y="1955800"/>
          <a:ext cx="1016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Hallways throughout the school</a:t>
          </a:r>
        </a:p>
      </cdr:txBody>
    </cdr:sp>
  </cdr:relSizeAnchor>
  <cdr:relSizeAnchor xmlns:cdr="http://schemas.openxmlformats.org/drawingml/2006/chartDrawing">
    <cdr:from>
      <cdr:x>0.02052</cdr:x>
      <cdr:y>0.02828</cdr:y>
    </cdr:from>
    <cdr:to>
      <cdr:x>0.04983</cdr:x>
      <cdr:y>0.10906</cdr:y>
    </cdr:to>
    <cdr:sp macro="" textlink="">
      <cdr:nvSpPr>
        <cdr:cNvPr id="12" name="PageQ"/>
        <cdr:cNvSpPr txBox="1"/>
      </cdr:nvSpPr>
      <cdr:spPr>
        <a:xfrm xmlns:a="http://schemas.openxmlformats.org/drawingml/2006/main">
          <a:off x="177800" y="177800"/>
          <a:ext cx="254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35.</a:t>
          </a:r>
        </a:p>
      </cdr:txBody>
    </cdr:sp>
  </cdr:relSizeAnchor>
  <cdr:relSizeAnchor xmlns:cdr="http://schemas.openxmlformats.org/drawingml/2006/chartDrawing">
    <cdr:from>
      <cdr:x>0.04983</cdr:x>
      <cdr:y>0.02828</cdr:y>
    </cdr:from>
    <cdr:to>
      <cdr:x>0.97318</cdr:x>
      <cdr:y>0.10906</cdr:y>
    </cdr:to>
    <cdr:sp macro="" textlink="">
      <cdr:nvSpPr>
        <cdr:cNvPr id="13" name="PageTitle"/>
        <cdr:cNvSpPr txBox="1"/>
      </cdr:nvSpPr>
      <cdr:spPr>
        <a:xfrm xmlns:a="http://schemas.openxmlformats.org/drawingml/2006/main">
          <a:off x="431800" y="177800"/>
          <a:ext cx="8001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Percentage of schools that offer a free source of drinking water in the following locations.*</a:t>
          </a:r>
        </a:p>
      </cdr:txBody>
    </cdr:sp>
  </cdr:relSizeAnchor>
  <cdr:relSizeAnchor xmlns:cdr="http://schemas.openxmlformats.org/drawingml/2006/chartDrawing">
    <cdr:from>
      <cdr:x>0.02052</cdr:x>
      <cdr:y>0.91693</cdr:y>
    </cdr:from>
    <cdr:to>
      <cdr:x>0.97318</cdr:x>
      <cdr:y>0.99771</cdr:y>
    </cdr:to>
    <cdr:sp macro="" textlink="">
      <cdr:nvSpPr>
        <cdr:cNvPr id="14"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*Among schools with that location.</a:t>
          </a:r>
        </a:p>
      </cdr:txBody>
    </cdr:sp>
  </cdr:relSizeAnchor>
  <cdr:relSizeAnchor xmlns:cdr="http://schemas.openxmlformats.org/drawingml/2006/chartDrawing">
    <cdr:from>
      <cdr:x>0.89008</cdr:x>
      <cdr:y>0.95961</cdr:y>
    </cdr:from>
    <cdr:to>
      <cdr:x>1</cdr:x>
      <cdr:y>1</cdr:y>
    </cdr:to>
    <cdr:sp macro="" textlink="">
      <cdr:nvSpPr>
        <cdr:cNvPr id="15"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1000">
              <a:latin typeface="Times New Roman"/>
            </a:rPr>
            <a:t>Page 56 of 79</a:t>
          </a:r>
        </a:p>
      </cdr:txBody>
    </cdr:sp>
  </cdr:relSizeAnchor>
</c:userShapes>
</file>

<file path=ppt/drawings/drawing57.xml><?xml version="1.0" encoding="utf-8"?>
<c:userShapes xmlns:c="http://schemas.openxmlformats.org/drawingml/2006/chart">
  <cdr:relSizeAnchor xmlns:cdr="http://schemas.openxmlformats.org/drawingml/2006/chartDrawing">
    <cdr:from>
      <cdr:x>0.02052</cdr:x>
      <cdr:y>0.02828</cdr:y>
    </cdr:from>
    <cdr:to>
      <cdr:x>0.04983</cdr:x>
      <cdr:y>0.10906</cdr:y>
    </cdr:to>
    <cdr:sp macro="" textlink="">
      <cdr:nvSpPr>
        <cdr:cNvPr id="2" name="PageQ"/>
        <cdr:cNvSpPr txBox="1"/>
      </cdr:nvSpPr>
      <cdr:spPr>
        <a:xfrm xmlns:a="http://schemas.openxmlformats.org/drawingml/2006/main">
          <a:off x="177800" y="177800"/>
          <a:ext cx="254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36.</a:t>
          </a:r>
        </a:p>
      </cdr:txBody>
    </cdr:sp>
  </cdr:relSizeAnchor>
  <cdr:relSizeAnchor xmlns:cdr="http://schemas.openxmlformats.org/drawingml/2006/chartDrawing">
    <cdr:from>
      <cdr:x>0.04983</cdr:x>
      <cdr:y>0.02828</cdr:y>
    </cdr:from>
    <cdr:to>
      <cdr:x>0.97318</cdr:x>
      <cdr:y>0.10906</cdr:y>
    </cdr:to>
    <cdr:sp macro="" textlink="">
      <cdr:nvSpPr>
        <cdr:cNvPr id="3" name="PageTitle"/>
        <cdr:cNvSpPr txBox="1"/>
      </cdr:nvSpPr>
      <cdr:spPr>
        <a:xfrm xmlns:a="http://schemas.openxmlformats.org/drawingml/2006/main">
          <a:off x="431800" y="177800"/>
          <a:ext cx="8001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Percentage of schools that have a full-time registered nurse who provides health services to students.</a:t>
          </a:r>
        </a:p>
      </cdr:txBody>
    </cdr:sp>
  </cdr:relSizeAnchor>
  <cdr:relSizeAnchor xmlns:cdr="http://schemas.openxmlformats.org/drawingml/2006/chartDrawing">
    <cdr:from>
      <cdr:x>0.02052</cdr:x>
      <cdr:y>0.91693</cdr:y>
    </cdr:from>
    <cdr:to>
      <cdr:x>0.97318</cdr:x>
      <cdr:y>0.99771</cdr:y>
    </cdr:to>
    <cdr:sp macro="" textlink="">
      <cdr:nvSpPr>
        <cdr:cNvPr id="4"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endParaRPr lang="en-US" sz="1000">
            <a:latin typeface="Times New Roman"/>
          </a:endParaRPr>
        </a:p>
      </cdr:txBody>
    </cdr:sp>
  </cdr:relSizeAnchor>
  <cdr:relSizeAnchor xmlns:cdr="http://schemas.openxmlformats.org/drawingml/2006/chartDrawing">
    <cdr:from>
      <cdr:x>0.89008</cdr:x>
      <cdr:y>0.95961</cdr:y>
    </cdr:from>
    <cdr:to>
      <cdr:x>1</cdr:x>
      <cdr:y>1</cdr:y>
    </cdr:to>
    <cdr:sp macro="" textlink="">
      <cdr:nvSpPr>
        <cdr:cNvPr id="5"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1000">
              <a:latin typeface="Times New Roman"/>
            </a:rPr>
            <a:t>Page 57 of 79</a:t>
          </a:r>
        </a:p>
      </cdr:txBody>
    </cdr:sp>
  </cdr:relSizeAnchor>
</c:userShapes>
</file>

<file path=ppt/drawings/drawing58.xml><?xml version="1.0" encoding="utf-8"?>
<c:userShapes xmlns:c="http://schemas.openxmlformats.org/drawingml/2006/chart">
  <cdr:relSizeAnchor xmlns:cdr="http://schemas.openxmlformats.org/drawingml/2006/chartDrawing">
    <cdr:from>
      <cdr:x>0.02052</cdr:x>
      <cdr:y>0.02828</cdr:y>
    </cdr:from>
    <cdr:to>
      <cdr:x>0.04983</cdr:x>
      <cdr:y>0.10906</cdr:y>
    </cdr:to>
    <cdr:sp macro="" textlink="">
      <cdr:nvSpPr>
        <cdr:cNvPr id="2" name="PageQ"/>
        <cdr:cNvSpPr txBox="1"/>
      </cdr:nvSpPr>
      <cdr:spPr>
        <a:xfrm xmlns:a="http://schemas.openxmlformats.org/drawingml/2006/main">
          <a:off x="177800" y="177800"/>
          <a:ext cx="254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37.</a:t>
          </a:r>
        </a:p>
      </cdr:txBody>
    </cdr:sp>
  </cdr:relSizeAnchor>
  <cdr:relSizeAnchor xmlns:cdr="http://schemas.openxmlformats.org/drawingml/2006/chartDrawing">
    <cdr:from>
      <cdr:x>0.04983</cdr:x>
      <cdr:y>0.02828</cdr:y>
    </cdr:from>
    <cdr:to>
      <cdr:x>0.97318</cdr:x>
      <cdr:y>0.10906</cdr:y>
    </cdr:to>
    <cdr:sp macro="" textlink="">
      <cdr:nvSpPr>
        <cdr:cNvPr id="3" name="PageTitle"/>
        <cdr:cNvSpPr txBox="1"/>
      </cdr:nvSpPr>
      <cdr:spPr>
        <a:xfrm xmlns:a="http://schemas.openxmlformats.org/drawingml/2006/main">
          <a:off x="431800" y="177800"/>
          <a:ext cx="8001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Percentage of schools that have a part-time registered nurse who provides health services to students.</a:t>
          </a:r>
        </a:p>
      </cdr:txBody>
    </cdr:sp>
  </cdr:relSizeAnchor>
  <cdr:relSizeAnchor xmlns:cdr="http://schemas.openxmlformats.org/drawingml/2006/chartDrawing">
    <cdr:from>
      <cdr:x>0.02052</cdr:x>
      <cdr:y>0.91693</cdr:y>
    </cdr:from>
    <cdr:to>
      <cdr:x>0.97318</cdr:x>
      <cdr:y>0.99771</cdr:y>
    </cdr:to>
    <cdr:sp macro="" textlink="">
      <cdr:nvSpPr>
        <cdr:cNvPr id="4"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endParaRPr lang="en-US" sz="1000">
            <a:latin typeface="Times New Roman"/>
          </a:endParaRPr>
        </a:p>
      </cdr:txBody>
    </cdr:sp>
  </cdr:relSizeAnchor>
  <cdr:relSizeAnchor xmlns:cdr="http://schemas.openxmlformats.org/drawingml/2006/chartDrawing">
    <cdr:from>
      <cdr:x>0.89008</cdr:x>
      <cdr:y>0.95961</cdr:y>
    </cdr:from>
    <cdr:to>
      <cdr:x>1</cdr:x>
      <cdr:y>1</cdr:y>
    </cdr:to>
    <cdr:sp macro="" textlink="">
      <cdr:nvSpPr>
        <cdr:cNvPr id="5"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1000">
              <a:latin typeface="Times New Roman"/>
            </a:rPr>
            <a:t>Page 58 of 79</a:t>
          </a:r>
        </a:p>
      </cdr:txBody>
    </cdr:sp>
  </cdr:relSizeAnchor>
</c:userShapes>
</file>

<file path=ppt/drawings/drawing59.xml><?xml version="1.0" encoding="utf-8"?>
<c:userShapes xmlns:c="http://schemas.openxmlformats.org/drawingml/2006/chart">
  <cdr:relSizeAnchor xmlns:cdr="http://schemas.openxmlformats.org/drawingml/2006/chartDrawing">
    <cdr:from>
      <cdr:x>0.02052</cdr:x>
      <cdr:y>0.02828</cdr:y>
    </cdr:from>
    <cdr:to>
      <cdr:x>0.04983</cdr:x>
      <cdr:y>0.10906</cdr:y>
    </cdr:to>
    <cdr:sp macro="" textlink="">
      <cdr:nvSpPr>
        <cdr:cNvPr id="2" name="PageQ"/>
        <cdr:cNvSpPr txBox="1"/>
      </cdr:nvSpPr>
      <cdr:spPr>
        <a:xfrm xmlns:a="http://schemas.openxmlformats.org/drawingml/2006/main">
          <a:off x="177800" y="177800"/>
          <a:ext cx="254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38.</a:t>
          </a:r>
        </a:p>
      </cdr:txBody>
    </cdr:sp>
  </cdr:relSizeAnchor>
  <cdr:relSizeAnchor xmlns:cdr="http://schemas.openxmlformats.org/drawingml/2006/chartDrawing">
    <cdr:from>
      <cdr:x>0.04983</cdr:x>
      <cdr:y>0.02828</cdr:y>
    </cdr:from>
    <cdr:to>
      <cdr:x>0.97318</cdr:x>
      <cdr:y>0.10906</cdr:y>
    </cdr:to>
    <cdr:sp macro="" textlink="">
      <cdr:nvSpPr>
        <cdr:cNvPr id="3" name="PageTitle"/>
        <cdr:cNvSpPr txBox="1"/>
      </cdr:nvSpPr>
      <cdr:spPr>
        <a:xfrm xmlns:a="http://schemas.openxmlformats.org/drawingml/2006/main">
          <a:off x="431800" y="177800"/>
          <a:ext cx="8001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Percentage of schools that have a school-based health center that offers health services to students.</a:t>
          </a:r>
        </a:p>
      </cdr:txBody>
    </cdr:sp>
  </cdr:relSizeAnchor>
  <cdr:relSizeAnchor xmlns:cdr="http://schemas.openxmlformats.org/drawingml/2006/chartDrawing">
    <cdr:from>
      <cdr:x>0.02052</cdr:x>
      <cdr:y>0.91693</cdr:y>
    </cdr:from>
    <cdr:to>
      <cdr:x>0.97318</cdr:x>
      <cdr:y>0.99771</cdr:y>
    </cdr:to>
    <cdr:sp macro="" textlink="">
      <cdr:nvSpPr>
        <cdr:cNvPr id="4"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*Among schools with that location.</a:t>
          </a:r>
        </a:p>
      </cdr:txBody>
    </cdr:sp>
  </cdr:relSizeAnchor>
  <cdr:relSizeAnchor xmlns:cdr="http://schemas.openxmlformats.org/drawingml/2006/chartDrawing">
    <cdr:from>
      <cdr:x>0.89008</cdr:x>
      <cdr:y>0.95961</cdr:y>
    </cdr:from>
    <cdr:to>
      <cdr:x>1</cdr:x>
      <cdr:y>1</cdr:y>
    </cdr:to>
    <cdr:sp macro="" textlink="">
      <cdr:nvSpPr>
        <cdr:cNvPr id="5"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1000">
              <a:latin typeface="Times New Roman"/>
            </a:rPr>
            <a:t>Page 59 of 79</a:t>
          </a:r>
        </a:p>
      </cdr:txBody>
    </cdr:sp>
  </cdr:relSizeAnchor>
</c:userShapes>
</file>

<file path=ppt/drawings/drawing6.xml><?xml version="1.0" encoding="utf-8"?>
<c:userShapes xmlns:c="http://schemas.openxmlformats.org/drawingml/2006/chart">
  <cdr:relSizeAnchor xmlns:cdr="http://schemas.openxmlformats.org/drawingml/2006/chartDrawing">
    <cdr:from>
      <cdr:x>0.02052</cdr:x>
      <cdr:y>0.02828</cdr:y>
    </cdr:from>
    <cdr:to>
      <cdr:x>0.04983</cdr:x>
      <cdr:y>0.10906</cdr:y>
    </cdr:to>
    <cdr:sp macro="" textlink="">
      <cdr:nvSpPr>
        <cdr:cNvPr id="2" name="PageQ"/>
        <cdr:cNvSpPr txBox="1"/>
      </cdr:nvSpPr>
      <cdr:spPr>
        <a:xfrm xmlns:a="http://schemas.openxmlformats.org/drawingml/2006/main">
          <a:off x="177800" y="177800"/>
          <a:ext cx="254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3.</a:t>
          </a:r>
        </a:p>
      </cdr:txBody>
    </cdr:sp>
  </cdr:relSizeAnchor>
  <cdr:relSizeAnchor xmlns:cdr="http://schemas.openxmlformats.org/drawingml/2006/chartDrawing">
    <cdr:from>
      <cdr:x>0.04983</cdr:x>
      <cdr:y>0.02828</cdr:y>
    </cdr:from>
    <cdr:to>
      <cdr:x>0.97318</cdr:x>
      <cdr:y>0.10906</cdr:y>
    </cdr:to>
    <cdr:sp macro="" textlink="">
      <cdr:nvSpPr>
        <cdr:cNvPr id="3" name="PageTitle"/>
        <cdr:cNvSpPr txBox="1"/>
      </cdr:nvSpPr>
      <cdr:spPr>
        <a:xfrm xmlns:a="http://schemas.openxmlformats.org/drawingml/2006/main">
          <a:off x="431800" y="177800"/>
          <a:ext cx="8001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Percentage of schools that reviewed health and safety data as part of school’s improvement planning process.*</a:t>
          </a:r>
        </a:p>
      </cdr:txBody>
    </cdr:sp>
  </cdr:relSizeAnchor>
  <cdr:relSizeAnchor xmlns:cdr="http://schemas.openxmlformats.org/drawingml/2006/chartDrawing">
    <cdr:from>
      <cdr:x>0.02052</cdr:x>
      <cdr:y>0.91693</cdr:y>
    </cdr:from>
    <cdr:to>
      <cdr:x>0.97318</cdr:x>
      <cdr:y>0.99771</cdr:y>
    </cdr:to>
    <cdr:sp macro="" textlink="">
      <cdr:nvSpPr>
        <cdr:cNvPr id="4"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*Among schools that engaged in an improvement planning process during the past year.</a:t>
          </a:r>
        </a:p>
      </cdr:txBody>
    </cdr:sp>
  </cdr:relSizeAnchor>
  <cdr:relSizeAnchor xmlns:cdr="http://schemas.openxmlformats.org/drawingml/2006/chartDrawing">
    <cdr:from>
      <cdr:x>0.89008</cdr:x>
      <cdr:y>0.95961</cdr:y>
    </cdr:from>
    <cdr:to>
      <cdr:x>1</cdr:x>
      <cdr:y>1</cdr:y>
    </cdr:to>
    <cdr:sp macro="" textlink="">
      <cdr:nvSpPr>
        <cdr:cNvPr id="5"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1000">
              <a:latin typeface="Times New Roman"/>
            </a:rPr>
            <a:t>Page 6 of 79</a:t>
          </a:r>
        </a:p>
      </cdr:txBody>
    </cdr:sp>
  </cdr:relSizeAnchor>
</c:userShapes>
</file>

<file path=ppt/drawings/drawing60.xml><?xml version="1.0" encoding="utf-8"?>
<c:userShapes xmlns:c="http://schemas.openxmlformats.org/drawingml/2006/chart">
  <cdr:relSizeAnchor xmlns:cdr="http://schemas.openxmlformats.org/drawingml/2006/chartDrawing">
    <cdr:from>
      <cdr:x>0.05278</cdr:x>
      <cdr:y>0.19444</cdr:y>
    </cdr:from>
    <cdr:to>
      <cdr:x>0.08056</cdr:x>
      <cdr:y>0.31019</cdr:y>
    </cdr:to>
    <cdr:sp macro="" textlink="">
      <cdr:nvSpPr>
        <cdr:cNvPr id="2" name="y1"/>
        <cdr:cNvSpPr txBox="1"/>
      </cdr:nvSpPr>
      <cdr:spPr>
        <a:xfrm xmlns:a="http://schemas.openxmlformats.org/drawingml/2006/main">
          <a:off x="241300" y="533400"/>
          <a:ext cx="127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a.</a:t>
          </a:r>
        </a:p>
      </cdr:txBody>
    </cdr:sp>
  </cdr:relSizeAnchor>
  <cdr:relSizeAnchor xmlns:cdr="http://schemas.openxmlformats.org/drawingml/2006/chartDrawing">
    <cdr:from>
      <cdr:x>0.08056</cdr:x>
      <cdr:y>0.19444</cdr:y>
    </cdr:from>
    <cdr:to>
      <cdr:x>0.30278</cdr:x>
      <cdr:y>0.31019</cdr:y>
    </cdr:to>
    <cdr:sp macro="" textlink="">
      <cdr:nvSpPr>
        <cdr:cNvPr id="3" name="yt1"/>
        <cdr:cNvSpPr txBox="1"/>
      </cdr:nvSpPr>
      <cdr:spPr>
        <a:xfrm xmlns:a="http://schemas.openxmlformats.org/drawingml/2006/main">
          <a:off x="368300" y="533400"/>
          <a:ext cx="1016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HIV testing</a:t>
          </a:r>
        </a:p>
      </cdr:txBody>
    </cdr:sp>
  </cdr:relSizeAnchor>
  <cdr:relSizeAnchor xmlns:cdr="http://schemas.openxmlformats.org/drawingml/2006/chartDrawing">
    <cdr:from>
      <cdr:x>0.05278</cdr:x>
      <cdr:y>0.31944</cdr:y>
    </cdr:from>
    <cdr:to>
      <cdr:x>0.08056</cdr:x>
      <cdr:y>0.43519</cdr:y>
    </cdr:to>
    <cdr:sp macro="" textlink="">
      <cdr:nvSpPr>
        <cdr:cNvPr id="4" name="y2"/>
        <cdr:cNvSpPr txBox="1"/>
      </cdr:nvSpPr>
      <cdr:spPr>
        <a:xfrm xmlns:a="http://schemas.openxmlformats.org/drawingml/2006/main">
          <a:off x="241300" y="876300"/>
          <a:ext cx="127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b.</a:t>
          </a:r>
        </a:p>
      </cdr:txBody>
    </cdr:sp>
  </cdr:relSizeAnchor>
  <cdr:relSizeAnchor xmlns:cdr="http://schemas.openxmlformats.org/drawingml/2006/chartDrawing">
    <cdr:from>
      <cdr:x>0.08056</cdr:x>
      <cdr:y>0.31944</cdr:y>
    </cdr:from>
    <cdr:to>
      <cdr:x>0.30278</cdr:x>
      <cdr:y>0.43519</cdr:y>
    </cdr:to>
    <cdr:sp macro="" textlink="">
      <cdr:nvSpPr>
        <cdr:cNvPr id="5" name="yt2"/>
        <cdr:cNvSpPr txBox="1"/>
      </cdr:nvSpPr>
      <cdr:spPr>
        <a:xfrm xmlns:a="http://schemas.openxmlformats.org/drawingml/2006/main">
          <a:off x="368300" y="876300"/>
          <a:ext cx="1016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HIV treatment (ongoing medical care for persons living with HIV)</a:t>
          </a:r>
        </a:p>
      </cdr:txBody>
    </cdr:sp>
  </cdr:relSizeAnchor>
  <cdr:relSizeAnchor xmlns:cdr="http://schemas.openxmlformats.org/drawingml/2006/chartDrawing">
    <cdr:from>
      <cdr:x>0.05278</cdr:x>
      <cdr:y>0.44444</cdr:y>
    </cdr:from>
    <cdr:to>
      <cdr:x>0.08056</cdr:x>
      <cdr:y>0.56019</cdr:y>
    </cdr:to>
    <cdr:sp macro="" textlink="">
      <cdr:nvSpPr>
        <cdr:cNvPr id="6" name="y3"/>
        <cdr:cNvSpPr txBox="1"/>
      </cdr:nvSpPr>
      <cdr:spPr>
        <a:xfrm xmlns:a="http://schemas.openxmlformats.org/drawingml/2006/main">
          <a:off x="241300" y="1219200"/>
          <a:ext cx="127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c.</a:t>
          </a:r>
        </a:p>
      </cdr:txBody>
    </cdr:sp>
  </cdr:relSizeAnchor>
  <cdr:relSizeAnchor xmlns:cdr="http://schemas.openxmlformats.org/drawingml/2006/chartDrawing">
    <cdr:from>
      <cdr:x>0.08056</cdr:x>
      <cdr:y>0.44444</cdr:y>
    </cdr:from>
    <cdr:to>
      <cdr:x>0.30278</cdr:x>
      <cdr:y>0.56019</cdr:y>
    </cdr:to>
    <cdr:sp macro="" textlink="">
      <cdr:nvSpPr>
        <cdr:cNvPr id="7" name="yt3"/>
        <cdr:cNvSpPr txBox="1"/>
      </cdr:nvSpPr>
      <cdr:spPr>
        <a:xfrm xmlns:a="http://schemas.openxmlformats.org/drawingml/2006/main">
          <a:off x="368300" y="1219200"/>
          <a:ext cx="1016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STD testing</a:t>
          </a:r>
        </a:p>
      </cdr:txBody>
    </cdr:sp>
  </cdr:relSizeAnchor>
  <cdr:relSizeAnchor xmlns:cdr="http://schemas.openxmlformats.org/drawingml/2006/chartDrawing">
    <cdr:from>
      <cdr:x>0.05278</cdr:x>
      <cdr:y>0.58333</cdr:y>
    </cdr:from>
    <cdr:to>
      <cdr:x>0.08056</cdr:x>
      <cdr:y>0.69907</cdr:y>
    </cdr:to>
    <cdr:sp macro="" textlink="">
      <cdr:nvSpPr>
        <cdr:cNvPr id="8" name="y4"/>
        <cdr:cNvSpPr txBox="1"/>
      </cdr:nvSpPr>
      <cdr:spPr>
        <a:xfrm xmlns:a="http://schemas.openxmlformats.org/drawingml/2006/main">
          <a:off x="241300" y="1600200"/>
          <a:ext cx="127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d.</a:t>
          </a:r>
        </a:p>
      </cdr:txBody>
    </cdr:sp>
  </cdr:relSizeAnchor>
  <cdr:relSizeAnchor xmlns:cdr="http://schemas.openxmlformats.org/drawingml/2006/chartDrawing">
    <cdr:from>
      <cdr:x>0.08056</cdr:x>
      <cdr:y>0.58333</cdr:y>
    </cdr:from>
    <cdr:to>
      <cdr:x>0.30278</cdr:x>
      <cdr:y>0.69907</cdr:y>
    </cdr:to>
    <cdr:sp macro="" textlink="">
      <cdr:nvSpPr>
        <cdr:cNvPr id="9" name="yt4"/>
        <cdr:cNvSpPr txBox="1"/>
      </cdr:nvSpPr>
      <cdr:spPr>
        <a:xfrm xmlns:a="http://schemas.openxmlformats.org/drawingml/2006/main">
          <a:off x="368300" y="1600200"/>
          <a:ext cx="1016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STD treatment</a:t>
          </a:r>
        </a:p>
      </cdr:txBody>
    </cdr:sp>
  </cdr:relSizeAnchor>
  <cdr:relSizeAnchor xmlns:cdr="http://schemas.openxmlformats.org/drawingml/2006/chartDrawing">
    <cdr:from>
      <cdr:x>0.05278</cdr:x>
      <cdr:y>0.71296</cdr:y>
    </cdr:from>
    <cdr:to>
      <cdr:x>0.08056</cdr:x>
      <cdr:y>0.8287</cdr:y>
    </cdr:to>
    <cdr:sp macro="" textlink="">
      <cdr:nvSpPr>
        <cdr:cNvPr id="10" name="y5"/>
        <cdr:cNvSpPr txBox="1"/>
      </cdr:nvSpPr>
      <cdr:spPr>
        <a:xfrm xmlns:a="http://schemas.openxmlformats.org/drawingml/2006/main">
          <a:off x="241300" y="1955800"/>
          <a:ext cx="127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e.</a:t>
          </a:r>
        </a:p>
      </cdr:txBody>
    </cdr:sp>
  </cdr:relSizeAnchor>
  <cdr:relSizeAnchor xmlns:cdr="http://schemas.openxmlformats.org/drawingml/2006/chartDrawing">
    <cdr:from>
      <cdr:x>0.08056</cdr:x>
      <cdr:y>0.71296</cdr:y>
    </cdr:from>
    <cdr:to>
      <cdr:x>0.30278</cdr:x>
      <cdr:y>0.8287</cdr:y>
    </cdr:to>
    <cdr:sp macro="" textlink="">
      <cdr:nvSpPr>
        <cdr:cNvPr id="11" name="yt5"/>
        <cdr:cNvSpPr txBox="1"/>
      </cdr:nvSpPr>
      <cdr:spPr>
        <a:xfrm xmlns:a="http://schemas.openxmlformats.org/drawingml/2006/main">
          <a:off x="368300" y="1955800"/>
          <a:ext cx="1016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Pregnancy testing</a:t>
          </a:r>
        </a:p>
      </cdr:txBody>
    </cdr:sp>
  </cdr:relSizeAnchor>
  <cdr:relSizeAnchor xmlns:cdr="http://schemas.openxmlformats.org/drawingml/2006/chartDrawing">
    <cdr:from>
      <cdr:x>0.02052</cdr:x>
      <cdr:y>0.02828</cdr:y>
    </cdr:from>
    <cdr:to>
      <cdr:x>0.04983</cdr:x>
      <cdr:y>0.10906</cdr:y>
    </cdr:to>
    <cdr:sp macro="" textlink="">
      <cdr:nvSpPr>
        <cdr:cNvPr id="12" name="PageQ"/>
        <cdr:cNvSpPr txBox="1"/>
      </cdr:nvSpPr>
      <cdr:spPr>
        <a:xfrm xmlns:a="http://schemas.openxmlformats.org/drawingml/2006/main">
          <a:off x="177800" y="177800"/>
          <a:ext cx="254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39.</a:t>
          </a:r>
        </a:p>
      </cdr:txBody>
    </cdr:sp>
  </cdr:relSizeAnchor>
  <cdr:relSizeAnchor xmlns:cdr="http://schemas.openxmlformats.org/drawingml/2006/chartDrawing">
    <cdr:from>
      <cdr:x>0.04983</cdr:x>
      <cdr:y>0.02828</cdr:y>
    </cdr:from>
    <cdr:to>
      <cdr:x>0.97318</cdr:x>
      <cdr:y>0.10906</cdr:y>
    </cdr:to>
    <cdr:sp macro="" textlink="">
      <cdr:nvSpPr>
        <cdr:cNvPr id="13" name="PageTitle"/>
        <cdr:cNvSpPr txBox="1"/>
      </cdr:nvSpPr>
      <cdr:spPr>
        <a:xfrm xmlns:a="http://schemas.openxmlformats.org/drawingml/2006/main">
          <a:off x="431800" y="177800"/>
          <a:ext cx="8001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Percentage of schools that provide the following services to students.</a:t>
          </a:r>
        </a:p>
      </cdr:txBody>
    </cdr:sp>
  </cdr:relSizeAnchor>
  <cdr:relSizeAnchor xmlns:cdr="http://schemas.openxmlformats.org/drawingml/2006/chartDrawing">
    <cdr:from>
      <cdr:x>0.02052</cdr:x>
      <cdr:y>0.91693</cdr:y>
    </cdr:from>
    <cdr:to>
      <cdr:x>0.97318</cdr:x>
      <cdr:y>0.99771</cdr:y>
    </cdr:to>
    <cdr:sp macro="" textlink="">
      <cdr:nvSpPr>
        <cdr:cNvPr id="14"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endParaRPr lang="en-US" sz="1000">
            <a:latin typeface="Times New Roman"/>
          </a:endParaRPr>
        </a:p>
      </cdr:txBody>
    </cdr:sp>
  </cdr:relSizeAnchor>
  <cdr:relSizeAnchor xmlns:cdr="http://schemas.openxmlformats.org/drawingml/2006/chartDrawing">
    <cdr:from>
      <cdr:x>0.89008</cdr:x>
      <cdr:y>0.95961</cdr:y>
    </cdr:from>
    <cdr:to>
      <cdr:x>1</cdr:x>
      <cdr:y>1</cdr:y>
    </cdr:to>
    <cdr:sp macro="" textlink="">
      <cdr:nvSpPr>
        <cdr:cNvPr id="15"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1000">
              <a:latin typeface="Times New Roman"/>
            </a:rPr>
            <a:t>Page 60 of 79</a:t>
          </a:r>
        </a:p>
      </cdr:txBody>
    </cdr:sp>
  </cdr:relSizeAnchor>
</c:userShapes>
</file>

<file path=ppt/drawings/drawing61.xml><?xml version="1.0" encoding="utf-8"?>
<c:userShapes xmlns:c="http://schemas.openxmlformats.org/drawingml/2006/chart">
  <cdr:relSizeAnchor xmlns:cdr="http://schemas.openxmlformats.org/drawingml/2006/chartDrawing">
    <cdr:from>
      <cdr:x>0.05278</cdr:x>
      <cdr:y>0.19444</cdr:y>
    </cdr:from>
    <cdr:to>
      <cdr:x>0.08056</cdr:x>
      <cdr:y>0.31019</cdr:y>
    </cdr:to>
    <cdr:sp macro="" textlink="">
      <cdr:nvSpPr>
        <cdr:cNvPr id="2" name="y1"/>
        <cdr:cNvSpPr txBox="1"/>
      </cdr:nvSpPr>
      <cdr:spPr>
        <a:xfrm xmlns:a="http://schemas.openxmlformats.org/drawingml/2006/main">
          <a:off x="241300" y="533400"/>
          <a:ext cx="127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f.</a:t>
          </a:r>
        </a:p>
      </cdr:txBody>
    </cdr:sp>
  </cdr:relSizeAnchor>
  <cdr:relSizeAnchor xmlns:cdr="http://schemas.openxmlformats.org/drawingml/2006/chartDrawing">
    <cdr:from>
      <cdr:x>0.08056</cdr:x>
      <cdr:y>0.19444</cdr:y>
    </cdr:from>
    <cdr:to>
      <cdr:x>0.30278</cdr:x>
      <cdr:y>0.31019</cdr:y>
    </cdr:to>
    <cdr:sp macro="" textlink="">
      <cdr:nvSpPr>
        <cdr:cNvPr id="3" name="yt1"/>
        <cdr:cNvSpPr txBox="1"/>
      </cdr:nvSpPr>
      <cdr:spPr>
        <a:xfrm xmlns:a="http://schemas.openxmlformats.org/drawingml/2006/main">
          <a:off x="368300" y="533400"/>
          <a:ext cx="1016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Provision of condoms</a:t>
          </a:r>
        </a:p>
      </cdr:txBody>
    </cdr:sp>
  </cdr:relSizeAnchor>
  <cdr:relSizeAnchor xmlns:cdr="http://schemas.openxmlformats.org/drawingml/2006/chartDrawing">
    <cdr:from>
      <cdr:x>0.05278</cdr:x>
      <cdr:y>0.31944</cdr:y>
    </cdr:from>
    <cdr:to>
      <cdr:x>0.08056</cdr:x>
      <cdr:y>0.43519</cdr:y>
    </cdr:to>
    <cdr:sp macro="" textlink="">
      <cdr:nvSpPr>
        <cdr:cNvPr id="4" name="y2"/>
        <cdr:cNvSpPr txBox="1"/>
      </cdr:nvSpPr>
      <cdr:spPr>
        <a:xfrm xmlns:a="http://schemas.openxmlformats.org/drawingml/2006/main">
          <a:off x="241300" y="876300"/>
          <a:ext cx="127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g.</a:t>
          </a:r>
        </a:p>
      </cdr:txBody>
    </cdr:sp>
  </cdr:relSizeAnchor>
  <cdr:relSizeAnchor xmlns:cdr="http://schemas.openxmlformats.org/drawingml/2006/chartDrawing">
    <cdr:from>
      <cdr:x>0.08056</cdr:x>
      <cdr:y>0.31944</cdr:y>
    </cdr:from>
    <cdr:to>
      <cdr:x>0.30278</cdr:x>
      <cdr:y>0.43519</cdr:y>
    </cdr:to>
    <cdr:sp macro="" textlink="">
      <cdr:nvSpPr>
        <cdr:cNvPr id="5" name="yt2"/>
        <cdr:cNvSpPr txBox="1"/>
      </cdr:nvSpPr>
      <cdr:spPr>
        <a:xfrm xmlns:a="http://schemas.openxmlformats.org/drawingml/2006/main">
          <a:off x="368300" y="876300"/>
          <a:ext cx="1016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Provision of condom-compatible lubricants (i.e., water- or silicone-based)</a:t>
          </a:r>
        </a:p>
      </cdr:txBody>
    </cdr:sp>
  </cdr:relSizeAnchor>
  <cdr:relSizeAnchor xmlns:cdr="http://schemas.openxmlformats.org/drawingml/2006/chartDrawing">
    <cdr:from>
      <cdr:x>0.05278</cdr:x>
      <cdr:y>0.44444</cdr:y>
    </cdr:from>
    <cdr:to>
      <cdr:x>0.08056</cdr:x>
      <cdr:y>0.56019</cdr:y>
    </cdr:to>
    <cdr:sp macro="" textlink="">
      <cdr:nvSpPr>
        <cdr:cNvPr id="6" name="y3"/>
        <cdr:cNvSpPr txBox="1"/>
      </cdr:nvSpPr>
      <cdr:spPr>
        <a:xfrm xmlns:a="http://schemas.openxmlformats.org/drawingml/2006/main">
          <a:off x="241300" y="1219200"/>
          <a:ext cx="127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h.</a:t>
          </a:r>
        </a:p>
      </cdr:txBody>
    </cdr:sp>
  </cdr:relSizeAnchor>
  <cdr:relSizeAnchor xmlns:cdr="http://schemas.openxmlformats.org/drawingml/2006/chartDrawing">
    <cdr:from>
      <cdr:x>0.08056</cdr:x>
      <cdr:y>0.44444</cdr:y>
    </cdr:from>
    <cdr:to>
      <cdr:x>0.30278</cdr:x>
      <cdr:y>0.56019</cdr:y>
    </cdr:to>
    <cdr:sp macro="" textlink="">
      <cdr:nvSpPr>
        <cdr:cNvPr id="7" name="yt3"/>
        <cdr:cNvSpPr txBox="1"/>
      </cdr:nvSpPr>
      <cdr:spPr>
        <a:xfrm xmlns:a="http://schemas.openxmlformats.org/drawingml/2006/main">
          <a:off x="368300" y="1219200"/>
          <a:ext cx="1016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Provision of contraceptives other than condoms (e.g., birth control pill, birth control shot, intrauterine device [IUD])</a:t>
          </a:r>
        </a:p>
      </cdr:txBody>
    </cdr:sp>
  </cdr:relSizeAnchor>
  <cdr:relSizeAnchor xmlns:cdr="http://schemas.openxmlformats.org/drawingml/2006/chartDrawing">
    <cdr:from>
      <cdr:x>0.05278</cdr:x>
      <cdr:y>0.58333</cdr:y>
    </cdr:from>
    <cdr:to>
      <cdr:x>0.08056</cdr:x>
      <cdr:y>0.69907</cdr:y>
    </cdr:to>
    <cdr:sp macro="" textlink="">
      <cdr:nvSpPr>
        <cdr:cNvPr id="8" name="y4"/>
        <cdr:cNvSpPr txBox="1"/>
      </cdr:nvSpPr>
      <cdr:spPr>
        <a:xfrm xmlns:a="http://schemas.openxmlformats.org/drawingml/2006/main">
          <a:off x="241300" y="1600200"/>
          <a:ext cx="127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i.</a:t>
          </a:r>
        </a:p>
      </cdr:txBody>
    </cdr:sp>
  </cdr:relSizeAnchor>
  <cdr:relSizeAnchor xmlns:cdr="http://schemas.openxmlformats.org/drawingml/2006/chartDrawing">
    <cdr:from>
      <cdr:x>0.08056</cdr:x>
      <cdr:y>0.58333</cdr:y>
    </cdr:from>
    <cdr:to>
      <cdr:x>0.30278</cdr:x>
      <cdr:y>0.69907</cdr:y>
    </cdr:to>
    <cdr:sp macro="" textlink="">
      <cdr:nvSpPr>
        <cdr:cNvPr id="9" name="yt4"/>
        <cdr:cNvSpPr txBox="1"/>
      </cdr:nvSpPr>
      <cdr:spPr>
        <a:xfrm xmlns:a="http://schemas.openxmlformats.org/drawingml/2006/main">
          <a:off x="368300" y="1600200"/>
          <a:ext cx="1016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Prenatal care</a:t>
          </a:r>
        </a:p>
      </cdr:txBody>
    </cdr:sp>
  </cdr:relSizeAnchor>
  <cdr:relSizeAnchor xmlns:cdr="http://schemas.openxmlformats.org/drawingml/2006/chartDrawing">
    <cdr:from>
      <cdr:x>0.05278</cdr:x>
      <cdr:y>0.71296</cdr:y>
    </cdr:from>
    <cdr:to>
      <cdr:x>0.08056</cdr:x>
      <cdr:y>0.8287</cdr:y>
    </cdr:to>
    <cdr:sp macro="" textlink="">
      <cdr:nvSpPr>
        <cdr:cNvPr id="10" name="y5"/>
        <cdr:cNvSpPr txBox="1"/>
      </cdr:nvSpPr>
      <cdr:spPr>
        <a:xfrm xmlns:a="http://schemas.openxmlformats.org/drawingml/2006/main">
          <a:off x="241300" y="1955800"/>
          <a:ext cx="127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j.</a:t>
          </a:r>
        </a:p>
      </cdr:txBody>
    </cdr:sp>
  </cdr:relSizeAnchor>
  <cdr:relSizeAnchor xmlns:cdr="http://schemas.openxmlformats.org/drawingml/2006/chartDrawing">
    <cdr:from>
      <cdr:x>0.08056</cdr:x>
      <cdr:y>0.71296</cdr:y>
    </cdr:from>
    <cdr:to>
      <cdr:x>0.30278</cdr:x>
      <cdr:y>0.8287</cdr:y>
    </cdr:to>
    <cdr:sp macro="" textlink="">
      <cdr:nvSpPr>
        <cdr:cNvPr id="11" name="yt5"/>
        <cdr:cNvSpPr txBox="1"/>
      </cdr:nvSpPr>
      <cdr:spPr>
        <a:xfrm xmlns:a="http://schemas.openxmlformats.org/drawingml/2006/main">
          <a:off x="368300" y="1955800"/>
          <a:ext cx="1016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Human papillomavirus (HPV) vaccine administration</a:t>
          </a:r>
        </a:p>
      </cdr:txBody>
    </cdr:sp>
  </cdr:relSizeAnchor>
  <cdr:relSizeAnchor xmlns:cdr="http://schemas.openxmlformats.org/drawingml/2006/chartDrawing">
    <cdr:from>
      <cdr:x>0.02052</cdr:x>
      <cdr:y>0.02828</cdr:y>
    </cdr:from>
    <cdr:to>
      <cdr:x>0.04983</cdr:x>
      <cdr:y>0.10906</cdr:y>
    </cdr:to>
    <cdr:sp macro="" textlink="">
      <cdr:nvSpPr>
        <cdr:cNvPr id="12" name="PageQ"/>
        <cdr:cNvSpPr txBox="1"/>
      </cdr:nvSpPr>
      <cdr:spPr>
        <a:xfrm xmlns:a="http://schemas.openxmlformats.org/drawingml/2006/main">
          <a:off x="177800" y="177800"/>
          <a:ext cx="254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39.</a:t>
          </a:r>
        </a:p>
      </cdr:txBody>
    </cdr:sp>
  </cdr:relSizeAnchor>
  <cdr:relSizeAnchor xmlns:cdr="http://schemas.openxmlformats.org/drawingml/2006/chartDrawing">
    <cdr:from>
      <cdr:x>0.04983</cdr:x>
      <cdr:y>0.02828</cdr:y>
    </cdr:from>
    <cdr:to>
      <cdr:x>0.97318</cdr:x>
      <cdr:y>0.10906</cdr:y>
    </cdr:to>
    <cdr:sp macro="" textlink="">
      <cdr:nvSpPr>
        <cdr:cNvPr id="13" name="PageTitle"/>
        <cdr:cNvSpPr txBox="1"/>
      </cdr:nvSpPr>
      <cdr:spPr>
        <a:xfrm xmlns:a="http://schemas.openxmlformats.org/drawingml/2006/main">
          <a:off x="431800" y="177800"/>
          <a:ext cx="8001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Percentage of schools that provide the following services to students.</a:t>
          </a:r>
        </a:p>
      </cdr:txBody>
    </cdr:sp>
  </cdr:relSizeAnchor>
  <cdr:relSizeAnchor xmlns:cdr="http://schemas.openxmlformats.org/drawingml/2006/chartDrawing">
    <cdr:from>
      <cdr:x>0.02052</cdr:x>
      <cdr:y>0.91693</cdr:y>
    </cdr:from>
    <cdr:to>
      <cdr:x>0.97318</cdr:x>
      <cdr:y>0.99771</cdr:y>
    </cdr:to>
    <cdr:sp macro="" textlink="">
      <cdr:nvSpPr>
        <cdr:cNvPr id="14"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endParaRPr lang="en-US" sz="1000">
            <a:latin typeface="Times New Roman"/>
          </a:endParaRPr>
        </a:p>
      </cdr:txBody>
    </cdr:sp>
  </cdr:relSizeAnchor>
  <cdr:relSizeAnchor xmlns:cdr="http://schemas.openxmlformats.org/drawingml/2006/chartDrawing">
    <cdr:from>
      <cdr:x>0.89008</cdr:x>
      <cdr:y>0.95961</cdr:y>
    </cdr:from>
    <cdr:to>
      <cdr:x>1</cdr:x>
      <cdr:y>1</cdr:y>
    </cdr:to>
    <cdr:sp macro="" textlink="">
      <cdr:nvSpPr>
        <cdr:cNvPr id="15"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1000">
              <a:latin typeface="Times New Roman"/>
            </a:rPr>
            <a:t>Page 61 of 79</a:t>
          </a:r>
        </a:p>
      </cdr:txBody>
    </cdr:sp>
  </cdr:relSizeAnchor>
</c:userShapes>
</file>

<file path=ppt/drawings/drawing62.xml><?xml version="1.0" encoding="utf-8"?>
<c:userShapes xmlns:c="http://schemas.openxmlformats.org/drawingml/2006/chart">
  <cdr:relSizeAnchor xmlns:cdr="http://schemas.openxmlformats.org/drawingml/2006/chartDrawing">
    <cdr:from>
      <cdr:x>0.05278</cdr:x>
      <cdr:y>0.19444</cdr:y>
    </cdr:from>
    <cdr:to>
      <cdr:x>0.08056</cdr:x>
      <cdr:y>0.31019</cdr:y>
    </cdr:to>
    <cdr:sp macro="" textlink="">
      <cdr:nvSpPr>
        <cdr:cNvPr id="2" name="y1"/>
        <cdr:cNvSpPr txBox="1"/>
      </cdr:nvSpPr>
      <cdr:spPr>
        <a:xfrm xmlns:a="http://schemas.openxmlformats.org/drawingml/2006/main">
          <a:off x="241300" y="533400"/>
          <a:ext cx="127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a.</a:t>
          </a:r>
        </a:p>
      </cdr:txBody>
    </cdr:sp>
  </cdr:relSizeAnchor>
  <cdr:relSizeAnchor xmlns:cdr="http://schemas.openxmlformats.org/drawingml/2006/chartDrawing">
    <cdr:from>
      <cdr:x>0.08056</cdr:x>
      <cdr:y>0.19444</cdr:y>
    </cdr:from>
    <cdr:to>
      <cdr:x>0.30278</cdr:x>
      <cdr:y>0.31019</cdr:y>
    </cdr:to>
    <cdr:sp macro="" textlink="">
      <cdr:nvSpPr>
        <cdr:cNvPr id="3" name="yt1"/>
        <cdr:cNvSpPr txBox="1"/>
      </cdr:nvSpPr>
      <cdr:spPr>
        <a:xfrm xmlns:a="http://schemas.openxmlformats.org/drawingml/2006/main">
          <a:off x="368300" y="533400"/>
          <a:ext cx="1016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HIV testing</a:t>
          </a:r>
        </a:p>
      </cdr:txBody>
    </cdr:sp>
  </cdr:relSizeAnchor>
  <cdr:relSizeAnchor xmlns:cdr="http://schemas.openxmlformats.org/drawingml/2006/chartDrawing">
    <cdr:from>
      <cdr:x>0.05253</cdr:x>
      <cdr:y>0.28954</cdr:y>
    </cdr:from>
    <cdr:to>
      <cdr:x>0.08056</cdr:x>
      <cdr:y>0.43519</cdr:y>
    </cdr:to>
    <cdr:sp macro="" textlink="">
      <cdr:nvSpPr>
        <cdr:cNvPr id="4" name="y2"/>
        <cdr:cNvSpPr txBox="1"/>
      </cdr:nvSpPr>
      <cdr:spPr>
        <a:xfrm xmlns:a="http://schemas.openxmlformats.org/drawingml/2006/main">
          <a:off x="455177" y="1820708"/>
          <a:ext cx="242893" cy="915848"/>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b.</a:t>
          </a:r>
        </a:p>
      </cdr:txBody>
    </cdr:sp>
  </cdr:relSizeAnchor>
  <cdr:relSizeAnchor xmlns:cdr="http://schemas.openxmlformats.org/drawingml/2006/chartDrawing">
    <cdr:from>
      <cdr:x>0.08171</cdr:x>
      <cdr:y>0.29088</cdr:y>
    </cdr:from>
    <cdr:to>
      <cdr:x>0.30278</cdr:x>
      <cdr:y>0.43519</cdr:y>
    </cdr:to>
    <cdr:sp macro="" textlink="">
      <cdr:nvSpPr>
        <cdr:cNvPr id="5" name="yt2"/>
        <cdr:cNvSpPr txBox="1"/>
      </cdr:nvSpPr>
      <cdr:spPr>
        <a:xfrm xmlns:a="http://schemas.openxmlformats.org/drawingml/2006/main">
          <a:off x="708052" y="1829137"/>
          <a:ext cx="1915603" cy="907419"/>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HIV treatment (ongoing medical care for persons living with HIV)</a:t>
          </a:r>
        </a:p>
      </cdr:txBody>
    </cdr:sp>
  </cdr:relSizeAnchor>
  <cdr:relSizeAnchor xmlns:cdr="http://schemas.openxmlformats.org/drawingml/2006/chartDrawing">
    <cdr:from>
      <cdr:x>0.05156</cdr:x>
      <cdr:y>0.40214</cdr:y>
    </cdr:from>
    <cdr:to>
      <cdr:x>0.07879</cdr:x>
      <cdr:y>0.56019</cdr:y>
    </cdr:to>
    <cdr:sp macro="" textlink="">
      <cdr:nvSpPr>
        <cdr:cNvPr id="6" name="y3"/>
        <cdr:cNvSpPr txBox="1"/>
      </cdr:nvSpPr>
      <cdr:spPr>
        <a:xfrm xmlns:a="http://schemas.openxmlformats.org/drawingml/2006/main">
          <a:off x="446748" y="2528761"/>
          <a:ext cx="235985" cy="993818"/>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c.</a:t>
          </a:r>
        </a:p>
      </cdr:txBody>
    </cdr:sp>
  </cdr:relSizeAnchor>
  <cdr:relSizeAnchor xmlns:cdr="http://schemas.openxmlformats.org/drawingml/2006/chartDrawing">
    <cdr:from>
      <cdr:x>0.07879</cdr:x>
      <cdr:y>0.40483</cdr:y>
    </cdr:from>
    <cdr:to>
      <cdr:x>0.29475</cdr:x>
      <cdr:y>0.59517</cdr:y>
    </cdr:to>
    <cdr:sp macro="" textlink="">
      <cdr:nvSpPr>
        <cdr:cNvPr id="7" name="yt3"/>
        <cdr:cNvSpPr txBox="1"/>
      </cdr:nvSpPr>
      <cdr:spPr>
        <a:xfrm xmlns:a="http://schemas.openxmlformats.org/drawingml/2006/main">
          <a:off x="682733" y="2545619"/>
          <a:ext cx="1871316" cy="1196921"/>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nPEP (non-occupational post-exposure prophylaxis for HIV--a short course of medication given within 72 hours of exposure to infectious bodily fluids from a person known to be HIV positive)</a:t>
          </a:r>
        </a:p>
      </cdr:txBody>
    </cdr:sp>
  </cdr:relSizeAnchor>
  <cdr:relSizeAnchor xmlns:cdr="http://schemas.openxmlformats.org/drawingml/2006/chartDrawing">
    <cdr:from>
      <cdr:x>0.05278</cdr:x>
      <cdr:y>0.58333</cdr:y>
    </cdr:from>
    <cdr:to>
      <cdr:x>0.08056</cdr:x>
      <cdr:y>0.69907</cdr:y>
    </cdr:to>
    <cdr:sp macro="" textlink="">
      <cdr:nvSpPr>
        <cdr:cNvPr id="8" name="y4"/>
        <cdr:cNvSpPr txBox="1"/>
      </cdr:nvSpPr>
      <cdr:spPr>
        <a:xfrm xmlns:a="http://schemas.openxmlformats.org/drawingml/2006/main">
          <a:off x="241300" y="1600200"/>
          <a:ext cx="127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d.</a:t>
          </a:r>
        </a:p>
      </cdr:txBody>
    </cdr:sp>
  </cdr:relSizeAnchor>
  <cdr:relSizeAnchor xmlns:cdr="http://schemas.openxmlformats.org/drawingml/2006/chartDrawing">
    <cdr:from>
      <cdr:x>0.08056</cdr:x>
      <cdr:y>0.58333</cdr:y>
    </cdr:from>
    <cdr:to>
      <cdr:x>0.30278</cdr:x>
      <cdr:y>0.69907</cdr:y>
    </cdr:to>
    <cdr:sp macro="" textlink="">
      <cdr:nvSpPr>
        <cdr:cNvPr id="9" name="yt4"/>
        <cdr:cNvSpPr txBox="1"/>
      </cdr:nvSpPr>
      <cdr:spPr>
        <a:xfrm xmlns:a="http://schemas.openxmlformats.org/drawingml/2006/main">
          <a:off x="368300" y="1600200"/>
          <a:ext cx="1016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STD testing</a:t>
          </a:r>
        </a:p>
      </cdr:txBody>
    </cdr:sp>
  </cdr:relSizeAnchor>
  <cdr:relSizeAnchor xmlns:cdr="http://schemas.openxmlformats.org/drawingml/2006/chartDrawing">
    <cdr:from>
      <cdr:x>0.05278</cdr:x>
      <cdr:y>0.71296</cdr:y>
    </cdr:from>
    <cdr:to>
      <cdr:x>0.08056</cdr:x>
      <cdr:y>0.8287</cdr:y>
    </cdr:to>
    <cdr:sp macro="" textlink="">
      <cdr:nvSpPr>
        <cdr:cNvPr id="10" name="y5"/>
        <cdr:cNvSpPr txBox="1"/>
      </cdr:nvSpPr>
      <cdr:spPr>
        <a:xfrm xmlns:a="http://schemas.openxmlformats.org/drawingml/2006/main">
          <a:off x="241300" y="1955800"/>
          <a:ext cx="127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e.</a:t>
          </a:r>
        </a:p>
      </cdr:txBody>
    </cdr:sp>
  </cdr:relSizeAnchor>
  <cdr:relSizeAnchor xmlns:cdr="http://schemas.openxmlformats.org/drawingml/2006/chartDrawing">
    <cdr:from>
      <cdr:x>0.08056</cdr:x>
      <cdr:y>0.71296</cdr:y>
    </cdr:from>
    <cdr:to>
      <cdr:x>0.30278</cdr:x>
      <cdr:y>0.8287</cdr:y>
    </cdr:to>
    <cdr:sp macro="" textlink="">
      <cdr:nvSpPr>
        <cdr:cNvPr id="11" name="yt5"/>
        <cdr:cNvSpPr txBox="1"/>
      </cdr:nvSpPr>
      <cdr:spPr>
        <a:xfrm xmlns:a="http://schemas.openxmlformats.org/drawingml/2006/main">
          <a:off x="368300" y="1955800"/>
          <a:ext cx="1016000" cy="317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STD treatment</a:t>
          </a:r>
        </a:p>
      </cdr:txBody>
    </cdr:sp>
  </cdr:relSizeAnchor>
  <cdr:relSizeAnchor xmlns:cdr="http://schemas.openxmlformats.org/drawingml/2006/chartDrawing">
    <cdr:from>
      <cdr:x>0.02052</cdr:x>
      <cdr:y>0.02828</cdr:y>
    </cdr:from>
    <cdr:to>
      <cdr:x>0.04983</cdr:x>
      <cdr:y>0.10906</cdr:y>
    </cdr:to>
    <cdr:sp macro="" textlink="">
      <cdr:nvSpPr>
        <cdr:cNvPr id="12" name="PageQ"/>
        <cdr:cNvSpPr txBox="1"/>
      </cdr:nvSpPr>
      <cdr:spPr>
        <a:xfrm xmlns:a="http://schemas.openxmlformats.org/drawingml/2006/main">
          <a:off x="177800" y="177800"/>
          <a:ext cx="254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40.</a:t>
          </a:r>
        </a:p>
      </cdr:txBody>
    </cdr:sp>
  </cdr:relSizeAnchor>
  <cdr:relSizeAnchor xmlns:cdr="http://schemas.openxmlformats.org/drawingml/2006/chartDrawing">
    <cdr:from>
      <cdr:x>0.04983</cdr:x>
      <cdr:y>0.02828</cdr:y>
    </cdr:from>
    <cdr:to>
      <cdr:x>0.97318</cdr:x>
      <cdr:y>0.10906</cdr:y>
    </cdr:to>
    <cdr:sp macro="" textlink="">
      <cdr:nvSpPr>
        <cdr:cNvPr id="13" name="PageTitle"/>
        <cdr:cNvSpPr txBox="1"/>
      </cdr:nvSpPr>
      <cdr:spPr>
        <a:xfrm xmlns:a="http://schemas.openxmlformats.org/drawingml/2006/main">
          <a:off x="431800" y="177800"/>
          <a:ext cx="8001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Percentage of schools that provide students with referrals to any organizations or health care professionals not on school property for the following services.</a:t>
          </a:r>
        </a:p>
      </cdr:txBody>
    </cdr:sp>
  </cdr:relSizeAnchor>
  <cdr:relSizeAnchor xmlns:cdr="http://schemas.openxmlformats.org/drawingml/2006/chartDrawing">
    <cdr:from>
      <cdr:x>0.02052</cdr:x>
      <cdr:y>0.91693</cdr:y>
    </cdr:from>
    <cdr:to>
      <cdr:x>0.97318</cdr:x>
      <cdr:y>0.99771</cdr:y>
    </cdr:to>
    <cdr:sp macro="" textlink="">
      <cdr:nvSpPr>
        <cdr:cNvPr id="14"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endParaRPr lang="en-US" sz="1000">
            <a:latin typeface="Times New Roman"/>
          </a:endParaRPr>
        </a:p>
      </cdr:txBody>
    </cdr:sp>
  </cdr:relSizeAnchor>
  <cdr:relSizeAnchor xmlns:cdr="http://schemas.openxmlformats.org/drawingml/2006/chartDrawing">
    <cdr:from>
      <cdr:x>0.89008</cdr:x>
      <cdr:y>0.95961</cdr:y>
    </cdr:from>
    <cdr:to>
      <cdr:x>1</cdr:x>
      <cdr:y>1</cdr:y>
    </cdr:to>
    <cdr:sp macro="" textlink="">
      <cdr:nvSpPr>
        <cdr:cNvPr id="15"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1000">
              <a:latin typeface="Times New Roman"/>
            </a:rPr>
            <a:t>Page 62 of 79</a:t>
          </a:r>
        </a:p>
      </cdr:txBody>
    </cdr:sp>
  </cdr:relSizeAnchor>
</c:userShapes>
</file>

<file path=ppt/drawings/drawing63.xml><?xml version="1.0" encoding="utf-8"?>
<c:userShapes xmlns:c="http://schemas.openxmlformats.org/drawingml/2006/chart">
  <cdr:relSizeAnchor xmlns:cdr="http://schemas.openxmlformats.org/drawingml/2006/chartDrawing">
    <cdr:from>
      <cdr:x>0.05278</cdr:x>
      <cdr:y>0.2037</cdr:y>
    </cdr:from>
    <cdr:to>
      <cdr:x>0.08056</cdr:x>
      <cdr:y>0.34259</cdr:y>
    </cdr:to>
    <cdr:sp macro="" textlink="">
      <cdr:nvSpPr>
        <cdr:cNvPr id="2" name="y1"/>
        <cdr:cNvSpPr txBox="1"/>
      </cdr:nvSpPr>
      <cdr:spPr>
        <a:xfrm xmlns:a="http://schemas.openxmlformats.org/drawingml/2006/main">
          <a:off x="241300" y="5588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f.</a:t>
          </a:r>
        </a:p>
      </cdr:txBody>
    </cdr:sp>
  </cdr:relSizeAnchor>
  <cdr:relSizeAnchor xmlns:cdr="http://schemas.openxmlformats.org/drawingml/2006/chartDrawing">
    <cdr:from>
      <cdr:x>0.08056</cdr:x>
      <cdr:y>0.2037</cdr:y>
    </cdr:from>
    <cdr:to>
      <cdr:x>0.30278</cdr:x>
      <cdr:y>0.34259</cdr:y>
    </cdr:to>
    <cdr:sp macro="" textlink="">
      <cdr:nvSpPr>
        <cdr:cNvPr id="3" name="yt1"/>
        <cdr:cNvSpPr txBox="1"/>
      </cdr:nvSpPr>
      <cdr:spPr>
        <a:xfrm xmlns:a="http://schemas.openxmlformats.org/drawingml/2006/main">
          <a:off x="368300" y="5588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Pregnancy testing</a:t>
          </a:r>
        </a:p>
      </cdr:txBody>
    </cdr:sp>
  </cdr:relSizeAnchor>
  <cdr:relSizeAnchor xmlns:cdr="http://schemas.openxmlformats.org/drawingml/2006/chartDrawing">
    <cdr:from>
      <cdr:x>0.05278</cdr:x>
      <cdr:y>0.36574</cdr:y>
    </cdr:from>
    <cdr:to>
      <cdr:x>0.08056</cdr:x>
      <cdr:y>0.50463</cdr:y>
    </cdr:to>
    <cdr:sp macro="" textlink="">
      <cdr:nvSpPr>
        <cdr:cNvPr id="4" name="y2"/>
        <cdr:cNvSpPr txBox="1"/>
      </cdr:nvSpPr>
      <cdr:spPr>
        <a:xfrm xmlns:a="http://schemas.openxmlformats.org/drawingml/2006/main">
          <a:off x="241300" y="10033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g.</a:t>
          </a:r>
        </a:p>
      </cdr:txBody>
    </cdr:sp>
  </cdr:relSizeAnchor>
  <cdr:relSizeAnchor xmlns:cdr="http://schemas.openxmlformats.org/drawingml/2006/chartDrawing">
    <cdr:from>
      <cdr:x>0.08056</cdr:x>
      <cdr:y>0.36574</cdr:y>
    </cdr:from>
    <cdr:to>
      <cdr:x>0.30278</cdr:x>
      <cdr:y>0.50463</cdr:y>
    </cdr:to>
    <cdr:sp macro="" textlink="">
      <cdr:nvSpPr>
        <cdr:cNvPr id="5" name="yt2"/>
        <cdr:cNvSpPr txBox="1"/>
      </cdr:nvSpPr>
      <cdr:spPr>
        <a:xfrm xmlns:a="http://schemas.openxmlformats.org/drawingml/2006/main">
          <a:off x="368300" y="10033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Provision of condoms</a:t>
          </a:r>
        </a:p>
      </cdr:txBody>
    </cdr:sp>
  </cdr:relSizeAnchor>
  <cdr:relSizeAnchor xmlns:cdr="http://schemas.openxmlformats.org/drawingml/2006/chartDrawing">
    <cdr:from>
      <cdr:x>0.05278</cdr:x>
      <cdr:y>0.54167</cdr:y>
    </cdr:from>
    <cdr:to>
      <cdr:x>0.08056</cdr:x>
      <cdr:y>0.68056</cdr:y>
    </cdr:to>
    <cdr:sp macro="" textlink="">
      <cdr:nvSpPr>
        <cdr:cNvPr id="6" name="y3"/>
        <cdr:cNvSpPr txBox="1"/>
      </cdr:nvSpPr>
      <cdr:spPr>
        <a:xfrm xmlns:a="http://schemas.openxmlformats.org/drawingml/2006/main">
          <a:off x="241300" y="14859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h.</a:t>
          </a:r>
        </a:p>
      </cdr:txBody>
    </cdr:sp>
  </cdr:relSizeAnchor>
  <cdr:relSizeAnchor xmlns:cdr="http://schemas.openxmlformats.org/drawingml/2006/chartDrawing">
    <cdr:from>
      <cdr:x>0.08056</cdr:x>
      <cdr:y>0.54167</cdr:y>
    </cdr:from>
    <cdr:to>
      <cdr:x>0.30278</cdr:x>
      <cdr:y>0.68056</cdr:y>
    </cdr:to>
    <cdr:sp macro="" textlink="">
      <cdr:nvSpPr>
        <cdr:cNvPr id="7" name="yt3"/>
        <cdr:cNvSpPr txBox="1"/>
      </cdr:nvSpPr>
      <cdr:spPr>
        <a:xfrm xmlns:a="http://schemas.openxmlformats.org/drawingml/2006/main">
          <a:off x="368300" y="14859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Provision of condom-compatible lubricants (i.e., water- or silicone-based)</a:t>
          </a:r>
        </a:p>
      </cdr:txBody>
    </cdr:sp>
  </cdr:relSizeAnchor>
  <cdr:relSizeAnchor xmlns:cdr="http://schemas.openxmlformats.org/drawingml/2006/chartDrawing">
    <cdr:from>
      <cdr:x>0.05278</cdr:x>
      <cdr:y>0.71296</cdr:y>
    </cdr:from>
    <cdr:to>
      <cdr:x>0.08056</cdr:x>
      <cdr:y>0.85185</cdr:y>
    </cdr:to>
    <cdr:sp macro="" textlink="">
      <cdr:nvSpPr>
        <cdr:cNvPr id="8" name="y4"/>
        <cdr:cNvSpPr txBox="1"/>
      </cdr:nvSpPr>
      <cdr:spPr>
        <a:xfrm xmlns:a="http://schemas.openxmlformats.org/drawingml/2006/main">
          <a:off x="241300" y="19558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i.</a:t>
          </a:r>
        </a:p>
      </cdr:txBody>
    </cdr:sp>
  </cdr:relSizeAnchor>
  <cdr:relSizeAnchor xmlns:cdr="http://schemas.openxmlformats.org/drawingml/2006/chartDrawing">
    <cdr:from>
      <cdr:x>0.08056</cdr:x>
      <cdr:y>0.71296</cdr:y>
    </cdr:from>
    <cdr:to>
      <cdr:x>0.30278</cdr:x>
      <cdr:y>0.85185</cdr:y>
    </cdr:to>
    <cdr:sp macro="" textlink="">
      <cdr:nvSpPr>
        <cdr:cNvPr id="9" name="yt4"/>
        <cdr:cNvSpPr txBox="1"/>
      </cdr:nvSpPr>
      <cdr:spPr>
        <a:xfrm xmlns:a="http://schemas.openxmlformats.org/drawingml/2006/main">
          <a:off x="368300" y="19558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Provision of contraceptives other than condoms (e.g., birth control pill, birth control shot, intrauterine device [IUD])</a:t>
          </a:r>
        </a:p>
      </cdr:txBody>
    </cdr:sp>
  </cdr:relSizeAnchor>
  <cdr:relSizeAnchor xmlns:cdr="http://schemas.openxmlformats.org/drawingml/2006/chartDrawing">
    <cdr:from>
      <cdr:x>0.02052</cdr:x>
      <cdr:y>0.02828</cdr:y>
    </cdr:from>
    <cdr:to>
      <cdr:x>0.04983</cdr:x>
      <cdr:y>0.10906</cdr:y>
    </cdr:to>
    <cdr:sp macro="" textlink="">
      <cdr:nvSpPr>
        <cdr:cNvPr id="10" name="PageQ"/>
        <cdr:cNvSpPr txBox="1"/>
      </cdr:nvSpPr>
      <cdr:spPr>
        <a:xfrm xmlns:a="http://schemas.openxmlformats.org/drawingml/2006/main">
          <a:off x="177800" y="177800"/>
          <a:ext cx="254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40.</a:t>
          </a:r>
        </a:p>
      </cdr:txBody>
    </cdr:sp>
  </cdr:relSizeAnchor>
  <cdr:relSizeAnchor xmlns:cdr="http://schemas.openxmlformats.org/drawingml/2006/chartDrawing">
    <cdr:from>
      <cdr:x>0.04983</cdr:x>
      <cdr:y>0.02828</cdr:y>
    </cdr:from>
    <cdr:to>
      <cdr:x>0.97318</cdr:x>
      <cdr:y>0.10906</cdr:y>
    </cdr:to>
    <cdr:sp macro="" textlink="">
      <cdr:nvSpPr>
        <cdr:cNvPr id="11" name="PageTitle"/>
        <cdr:cNvSpPr txBox="1"/>
      </cdr:nvSpPr>
      <cdr:spPr>
        <a:xfrm xmlns:a="http://schemas.openxmlformats.org/drawingml/2006/main">
          <a:off x="431800" y="177800"/>
          <a:ext cx="8001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Percentage of schools that provide students with referrals to any organizations or health care professionals not on school property for the following services.</a:t>
          </a:r>
        </a:p>
      </cdr:txBody>
    </cdr:sp>
  </cdr:relSizeAnchor>
  <cdr:relSizeAnchor xmlns:cdr="http://schemas.openxmlformats.org/drawingml/2006/chartDrawing">
    <cdr:from>
      <cdr:x>0.02052</cdr:x>
      <cdr:y>0.91693</cdr:y>
    </cdr:from>
    <cdr:to>
      <cdr:x>0.97318</cdr:x>
      <cdr:y>0.99771</cdr:y>
    </cdr:to>
    <cdr:sp macro="" textlink="">
      <cdr:nvSpPr>
        <cdr:cNvPr id="12"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endParaRPr lang="en-US" sz="1000">
            <a:latin typeface="Times New Roman"/>
          </a:endParaRPr>
        </a:p>
      </cdr:txBody>
    </cdr:sp>
  </cdr:relSizeAnchor>
  <cdr:relSizeAnchor xmlns:cdr="http://schemas.openxmlformats.org/drawingml/2006/chartDrawing">
    <cdr:from>
      <cdr:x>0.89008</cdr:x>
      <cdr:y>0.95961</cdr:y>
    </cdr:from>
    <cdr:to>
      <cdr:x>1</cdr:x>
      <cdr:y>1</cdr:y>
    </cdr:to>
    <cdr:sp macro="" textlink="">
      <cdr:nvSpPr>
        <cdr:cNvPr id="13"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1000">
              <a:latin typeface="Times New Roman"/>
            </a:rPr>
            <a:t>Page 63 of 79</a:t>
          </a:r>
        </a:p>
      </cdr:txBody>
    </cdr:sp>
  </cdr:relSizeAnchor>
</c:userShapes>
</file>

<file path=ppt/drawings/drawing64.xml><?xml version="1.0" encoding="utf-8"?>
<c:userShapes xmlns:c="http://schemas.openxmlformats.org/drawingml/2006/chart">
  <cdr:relSizeAnchor xmlns:cdr="http://schemas.openxmlformats.org/drawingml/2006/chartDrawing">
    <cdr:from>
      <cdr:x>0.05278</cdr:x>
      <cdr:y>0.27315</cdr:y>
    </cdr:from>
    <cdr:to>
      <cdr:x>0.08056</cdr:x>
      <cdr:y>0.45833</cdr:y>
    </cdr:to>
    <cdr:sp macro="" textlink="">
      <cdr:nvSpPr>
        <cdr:cNvPr id="2" name="y1"/>
        <cdr:cNvSpPr txBox="1"/>
      </cdr:nvSpPr>
      <cdr:spPr>
        <a:xfrm xmlns:a="http://schemas.openxmlformats.org/drawingml/2006/main">
          <a:off x="241300" y="749300"/>
          <a:ext cx="127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j.</a:t>
          </a:r>
        </a:p>
      </cdr:txBody>
    </cdr:sp>
  </cdr:relSizeAnchor>
  <cdr:relSizeAnchor xmlns:cdr="http://schemas.openxmlformats.org/drawingml/2006/chartDrawing">
    <cdr:from>
      <cdr:x>0.08056</cdr:x>
      <cdr:y>0.27315</cdr:y>
    </cdr:from>
    <cdr:to>
      <cdr:x>0.30278</cdr:x>
      <cdr:y>0.45833</cdr:y>
    </cdr:to>
    <cdr:sp macro="" textlink="">
      <cdr:nvSpPr>
        <cdr:cNvPr id="3" name="yt1"/>
        <cdr:cNvSpPr txBox="1"/>
      </cdr:nvSpPr>
      <cdr:spPr>
        <a:xfrm xmlns:a="http://schemas.openxmlformats.org/drawingml/2006/main">
          <a:off x="368300" y="749300"/>
          <a:ext cx="1016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Prenatal care</a:t>
          </a:r>
        </a:p>
      </cdr:txBody>
    </cdr:sp>
  </cdr:relSizeAnchor>
  <cdr:relSizeAnchor xmlns:cdr="http://schemas.openxmlformats.org/drawingml/2006/chartDrawing">
    <cdr:from>
      <cdr:x>0.05278</cdr:x>
      <cdr:y>0.62037</cdr:y>
    </cdr:from>
    <cdr:to>
      <cdr:x>0.08056</cdr:x>
      <cdr:y>0.80556</cdr:y>
    </cdr:to>
    <cdr:sp macro="" textlink="">
      <cdr:nvSpPr>
        <cdr:cNvPr id="4" name="y2"/>
        <cdr:cNvSpPr txBox="1"/>
      </cdr:nvSpPr>
      <cdr:spPr>
        <a:xfrm xmlns:a="http://schemas.openxmlformats.org/drawingml/2006/main">
          <a:off x="241300" y="1701800"/>
          <a:ext cx="127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k.</a:t>
          </a:r>
        </a:p>
      </cdr:txBody>
    </cdr:sp>
  </cdr:relSizeAnchor>
  <cdr:relSizeAnchor xmlns:cdr="http://schemas.openxmlformats.org/drawingml/2006/chartDrawing">
    <cdr:from>
      <cdr:x>0.08056</cdr:x>
      <cdr:y>0.62037</cdr:y>
    </cdr:from>
    <cdr:to>
      <cdr:x>0.30278</cdr:x>
      <cdr:y>0.80556</cdr:y>
    </cdr:to>
    <cdr:sp macro="" textlink="">
      <cdr:nvSpPr>
        <cdr:cNvPr id="5" name="yt2"/>
        <cdr:cNvSpPr txBox="1"/>
      </cdr:nvSpPr>
      <cdr:spPr>
        <a:xfrm xmlns:a="http://schemas.openxmlformats.org/drawingml/2006/main">
          <a:off x="368300" y="1701800"/>
          <a:ext cx="1016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Human papillomavirus (HPV) vaccine administration</a:t>
          </a:r>
        </a:p>
      </cdr:txBody>
    </cdr:sp>
  </cdr:relSizeAnchor>
  <cdr:relSizeAnchor xmlns:cdr="http://schemas.openxmlformats.org/drawingml/2006/chartDrawing">
    <cdr:from>
      <cdr:x>0.02052</cdr:x>
      <cdr:y>0.02828</cdr:y>
    </cdr:from>
    <cdr:to>
      <cdr:x>0.04983</cdr:x>
      <cdr:y>0.10906</cdr:y>
    </cdr:to>
    <cdr:sp macro="" textlink="">
      <cdr:nvSpPr>
        <cdr:cNvPr id="6" name="PageQ"/>
        <cdr:cNvSpPr txBox="1"/>
      </cdr:nvSpPr>
      <cdr:spPr>
        <a:xfrm xmlns:a="http://schemas.openxmlformats.org/drawingml/2006/main">
          <a:off x="177800" y="177800"/>
          <a:ext cx="254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40.</a:t>
          </a:r>
        </a:p>
      </cdr:txBody>
    </cdr:sp>
  </cdr:relSizeAnchor>
  <cdr:relSizeAnchor xmlns:cdr="http://schemas.openxmlformats.org/drawingml/2006/chartDrawing">
    <cdr:from>
      <cdr:x>0.04983</cdr:x>
      <cdr:y>0.02828</cdr:y>
    </cdr:from>
    <cdr:to>
      <cdr:x>0.97318</cdr:x>
      <cdr:y>0.10906</cdr:y>
    </cdr:to>
    <cdr:sp macro="" textlink="">
      <cdr:nvSpPr>
        <cdr:cNvPr id="7" name="PageTitle"/>
        <cdr:cNvSpPr txBox="1"/>
      </cdr:nvSpPr>
      <cdr:spPr>
        <a:xfrm xmlns:a="http://schemas.openxmlformats.org/drawingml/2006/main">
          <a:off x="431800" y="177800"/>
          <a:ext cx="8001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Percentage of schools that provide students with referrals to any organizations or health care professionals not on school property for the following services.</a:t>
          </a:r>
        </a:p>
      </cdr:txBody>
    </cdr:sp>
  </cdr:relSizeAnchor>
  <cdr:relSizeAnchor xmlns:cdr="http://schemas.openxmlformats.org/drawingml/2006/chartDrawing">
    <cdr:from>
      <cdr:x>0.02052</cdr:x>
      <cdr:y>0.91693</cdr:y>
    </cdr:from>
    <cdr:to>
      <cdr:x>0.97318</cdr:x>
      <cdr:y>0.99771</cdr:y>
    </cdr:to>
    <cdr:sp macro="" textlink="">
      <cdr:nvSpPr>
        <cdr:cNvPr id="8"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endParaRPr lang="en-US" sz="1000">
            <a:latin typeface="Times New Roman"/>
          </a:endParaRPr>
        </a:p>
      </cdr:txBody>
    </cdr:sp>
  </cdr:relSizeAnchor>
  <cdr:relSizeAnchor xmlns:cdr="http://schemas.openxmlformats.org/drawingml/2006/chartDrawing">
    <cdr:from>
      <cdr:x>0.89008</cdr:x>
      <cdr:y>0.95961</cdr:y>
    </cdr:from>
    <cdr:to>
      <cdr:x>1</cdr:x>
      <cdr:y>1</cdr:y>
    </cdr:to>
    <cdr:sp macro="" textlink="">
      <cdr:nvSpPr>
        <cdr:cNvPr id="9"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1000">
              <a:latin typeface="Times New Roman"/>
            </a:rPr>
            <a:t>Page 64 of 79</a:t>
          </a:r>
        </a:p>
      </cdr:txBody>
    </cdr:sp>
  </cdr:relSizeAnchor>
</c:userShapes>
</file>

<file path=ppt/drawings/drawing65.xml><?xml version="1.0" encoding="utf-8"?>
<c:userShapes xmlns:c="http://schemas.openxmlformats.org/drawingml/2006/chart">
  <cdr:relSizeAnchor xmlns:cdr="http://schemas.openxmlformats.org/drawingml/2006/chartDrawing">
    <cdr:from>
      <cdr:x>0.02052</cdr:x>
      <cdr:y>0.02828</cdr:y>
    </cdr:from>
    <cdr:to>
      <cdr:x>0.04983</cdr:x>
      <cdr:y>0.10906</cdr:y>
    </cdr:to>
    <cdr:sp macro="" textlink="">
      <cdr:nvSpPr>
        <cdr:cNvPr id="2" name="PageQ"/>
        <cdr:cNvSpPr txBox="1"/>
      </cdr:nvSpPr>
      <cdr:spPr>
        <a:xfrm xmlns:a="http://schemas.openxmlformats.org/drawingml/2006/main">
          <a:off x="177800" y="177800"/>
          <a:ext cx="254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41.</a:t>
          </a:r>
        </a:p>
      </cdr:txBody>
    </cdr:sp>
  </cdr:relSizeAnchor>
  <cdr:relSizeAnchor xmlns:cdr="http://schemas.openxmlformats.org/drawingml/2006/chartDrawing">
    <cdr:from>
      <cdr:x>0.04983</cdr:x>
      <cdr:y>0.02828</cdr:y>
    </cdr:from>
    <cdr:to>
      <cdr:x>0.97318</cdr:x>
      <cdr:y>0.10906</cdr:y>
    </cdr:to>
    <cdr:sp macro="" textlink="">
      <cdr:nvSpPr>
        <cdr:cNvPr id="3" name="PageTitle"/>
        <cdr:cNvSpPr txBox="1"/>
      </cdr:nvSpPr>
      <cdr:spPr>
        <a:xfrm xmlns:a="http://schemas.openxmlformats.org/drawingml/2006/main">
          <a:off x="431800" y="177800"/>
          <a:ext cx="8001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Percentage of schools that have a protocol that ensures students with a chronic condition that may require daily or emergency management (e.g., asthma, diabetes, food allergies) are enrolled in private, state, or federally funded insurance programs if eligible.</a:t>
          </a:r>
        </a:p>
      </cdr:txBody>
    </cdr:sp>
  </cdr:relSizeAnchor>
  <cdr:relSizeAnchor xmlns:cdr="http://schemas.openxmlformats.org/drawingml/2006/chartDrawing">
    <cdr:from>
      <cdr:x>0.02052</cdr:x>
      <cdr:y>0.91693</cdr:y>
    </cdr:from>
    <cdr:to>
      <cdr:x>0.97318</cdr:x>
      <cdr:y>0.99771</cdr:y>
    </cdr:to>
    <cdr:sp macro="" textlink="">
      <cdr:nvSpPr>
        <cdr:cNvPr id="4"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endParaRPr lang="en-US" sz="1000">
            <a:latin typeface="Times New Roman"/>
          </a:endParaRPr>
        </a:p>
      </cdr:txBody>
    </cdr:sp>
  </cdr:relSizeAnchor>
  <cdr:relSizeAnchor xmlns:cdr="http://schemas.openxmlformats.org/drawingml/2006/chartDrawing">
    <cdr:from>
      <cdr:x>0.89008</cdr:x>
      <cdr:y>0.95961</cdr:y>
    </cdr:from>
    <cdr:to>
      <cdr:x>1</cdr:x>
      <cdr:y>1</cdr:y>
    </cdr:to>
    <cdr:sp macro="" textlink="">
      <cdr:nvSpPr>
        <cdr:cNvPr id="5"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1000">
              <a:latin typeface="Times New Roman"/>
            </a:rPr>
            <a:t>Page 65 of 79</a:t>
          </a:r>
        </a:p>
      </cdr:txBody>
    </cdr:sp>
  </cdr:relSizeAnchor>
</c:userShapes>
</file>

<file path=ppt/drawings/drawing66.xml><?xml version="1.0" encoding="utf-8"?>
<c:userShapes xmlns:c="http://schemas.openxmlformats.org/drawingml/2006/chart">
  <cdr:relSizeAnchor xmlns:cdr="http://schemas.openxmlformats.org/drawingml/2006/chartDrawing">
    <cdr:from>
      <cdr:x>0.05278</cdr:x>
      <cdr:y>0.22685</cdr:y>
    </cdr:from>
    <cdr:to>
      <cdr:x>0.08056</cdr:x>
      <cdr:y>0.36574</cdr:y>
    </cdr:to>
    <cdr:sp macro="" textlink="">
      <cdr:nvSpPr>
        <cdr:cNvPr id="2" name="y1"/>
        <cdr:cNvSpPr txBox="1"/>
      </cdr:nvSpPr>
      <cdr:spPr>
        <a:xfrm xmlns:a="http://schemas.openxmlformats.org/drawingml/2006/main">
          <a:off x="241300" y="6223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a.</a:t>
          </a:r>
        </a:p>
      </cdr:txBody>
    </cdr:sp>
  </cdr:relSizeAnchor>
  <cdr:relSizeAnchor xmlns:cdr="http://schemas.openxmlformats.org/drawingml/2006/chartDrawing">
    <cdr:from>
      <cdr:x>0.08056</cdr:x>
      <cdr:y>0.22685</cdr:y>
    </cdr:from>
    <cdr:to>
      <cdr:x>0.30278</cdr:x>
      <cdr:y>0.36574</cdr:y>
    </cdr:to>
    <cdr:sp macro="" textlink="">
      <cdr:nvSpPr>
        <cdr:cNvPr id="3" name="yt1"/>
        <cdr:cNvSpPr txBox="1"/>
      </cdr:nvSpPr>
      <cdr:spPr>
        <a:xfrm xmlns:a="http://schemas.openxmlformats.org/drawingml/2006/main">
          <a:off x="368300" y="6223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Asthma</a:t>
          </a:r>
        </a:p>
      </cdr:txBody>
    </cdr:sp>
  </cdr:relSizeAnchor>
  <cdr:relSizeAnchor xmlns:cdr="http://schemas.openxmlformats.org/drawingml/2006/chartDrawing">
    <cdr:from>
      <cdr:x>0.05278</cdr:x>
      <cdr:y>0.45833</cdr:y>
    </cdr:from>
    <cdr:to>
      <cdr:x>0.08056</cdr:x>
      <cdr:y>0.59722</cdr:y>
    </cdr:to>
    <cdr:sp macro="" textlink="">
      <cdr:nvSpPr>
        <cdr:cNvPr id="4" name="y2"/>
        <cdr:cNvSpPr txBox="1"/>
      </cdr:nvSpPr>
      <cdr:spPr>
        <a:xfrm xmlns:a="http://schemas.openxmlformats.org/drawingml/2006/main">
          <a:off x="241300" y="12573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b.</a:t>
          </a:r>
        </a:p>
      </cdr:txBody>
    </cdr:sp>
  </cdr:relSizeAnchor>
  <cdr:relSizeAnchor xmlns:cdr="http://schemas.openxmlformats.org/drawingml/2006/chartDrawing">
    <cdr:from>
      <cdr:x>0.08056</cdr:x>
      <cdr:y>0.45833</cdr:y>
    </cdr:from>
    <cdr:to>
      <cdr:x>0.30278</cdr:x>
      <cdr:y>0.59722</cdr:y>
    </cdr:to>
    <cdr:sp macro="" textlink="">
      <cdr:nvSpPr>
        <cdr:cNvPr id="5" name="yt2"/>
        <cdr:cNvSpPr txBox="1"/>
      </cdr:nvSpPr>
      <cdr:spPr>
        <a:xfrm xmlns:a="http://schemas.openxmlformats.org/drawingml/2006/main">
          <a:off x="368300" y="12573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Food allergies</a:t>
          </a:r>
        </a:p>
      </cdr:txBody>
    </cdr:sp>
  </cdr:relSizeAnchor>
  <cdr:relSizeAnchor xmlns:cdr="http://schemas.openxmlformats.org/drawingml/2006/chartDrawing">
    <cdr:from>
      <cdr:x>0.05278</cdr:x>
      <cdr:y>0.67593</cdr:y>
    </cdr:from>
    <cdr:to>
      <cdr:x>0.08056</cdr:x>
      <cdr:y>0.81481</cdr:y>
    </cdr:to>
    <cdr:sp macro="" textlink="">
      <cdr:nvSpPr>
        <cdr:cNvPr id="6" name="y3"/>
        <cdr:cNvSpPr txBox="1"/>
      </cdr:nvSpPr>
      <cdr:spPr>
        <a:xfrm xmlns:a="http://schemas.openxmlformats.org/drawingml/2006/main">
          <a:off x="241300" y="18542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c.</a:t>
          </a:r>
        </a:p>
      </cdr:txBody>
    </cdr:sp>
  </cdr:relSizeAnchor>
  <cdr:relSizeAnchor xmlns:cdr="http://schemas.openxmlformats.org/drawingml/2006/chartDrawing">
    <cdr:from>
      <cdr:x>0.08056</cdr:x>
      <cdr:y>0.67593</cdr:y>
    </cdr:from>
    <cdr:to>
      <cdr:x>0.30278</cdr:x>
      <cdr:y>0.81481</cdr:y>
    </cdr:to>
    <cdr:sp macro="" textlink="">
      <cdr:nvSpPr>
        <cdr:cNvPr id="7" name="yt3"/>
        <cdr:cNvSpPr txBox="1"/>
      </cdr:nvSpPr>
      <cdr:spPr>
        <a:xfrm xmlns:a="http://schemas.openxmlformats.org/drawingml/2006/main">
          <a:off x="368300" y="18542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Diabetes</a:t>
          </a:r>
        </a:p>
      </cdr:txBody>
    </cdr:sp>
  </cdr:relSizeAnchor>
  <cdr:relSizeAnchor xmlns:cdr="http://schemas.openxmlformats.org/drawingml/2006/chartDrawing">
    <cdr:from>
      <cdr:x>0.02052</cdr:x>
      <cdr:y>0.02828</cdr:y>
    </cdr:from>
    <cdr:to>
      <cdr:x>0.04983</cdr:x>
      <cdr:y>0.10906</cdr:y>
    </cdr:to>
    <cdr:sp macro="" textlink="">
      <cdr:nvSpPr>
        <cdr:cNvPr id="8" name="PageQ"/>
        <cdr:cNvSpPr txBox="1"/>
      </cdr:nvSpPr>
      <cdr:spPr>
        <a:xfrm xmlns:a="http://schemas.openxmlformats.org/drawingml/2006/main">
          <a:off x="177800" y="177800"/>
          <a:ext cx="254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42.</a:t>
          </a:r>
        </a:p>
      </cdr:txBody>
    </cdr:sp>
  </cdr:relSizeAnchor>
  <cdr:relSizeAnchor xmlns:cdr="http://schemas.openxmlformats.org/drawingml/2006/chartDrawing">
    <cdr:from>
      <cdr:x>0.04983</cdr:x>
      <cdr:y>0.02828</cdr:y>
    </cdr:from>
    <cdr:to>
      <cdr:x>0.97318</cdr:x>
      <cdr:y>0.10906</cdr:y>
    </cdr:to>
    <cdr:sp macro="" textlink="">
      <cdr:nvSpPr>
        <cdr:cNvPr id="9" name="PageTitle"/>
        <cdr:cNvSpPr txBox="1"/>
      </cdr:nvSpPr>
      <cdr:spPr>
        <a:xfrm xmlns:a="http://schemas.openxmlformats.org/drawingml/2006/main">
          <a:off x="431800" y="177800"/>
          <a:ext cx="8001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Percentage of schools that routinely use school records to identify and track students with a current diagnosis of the following chronic conditions.</a:t>
          </a:r>
        </a:p>
      </cdr:txBody>
    </cdr:sp>
  </cdr:relSizeAnchor>
  <cdr:relSizeAnchor xmlns:cdr="http://schemas.openxmlformats.org/drawingml/2006/chartDrawing">
    <cdr:from>
      <cdr:x>0.02052</cdr:x>
      <cdr:y>0.91693</cdr:y>
    </cdr:from>
    <cdr:to>
      <cdr:x>0.97318</cdr:x>
      <cdr:y>0.99771</cdr:y>
    </cdr:to>
    <cdr:sp macro="" textlink="">
      <cdr:nvSpPr>
        <cdr:cNvPr id="10"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endParaRPr lang="en-US" sz="1000">
            <a:latin typeface="Times New Roman"/>
          </a:endParaRPr>
        </a:p>
      </cdr:txBody>
    </cdr:sp>
  </cdr:relSizeAnchor>
  <cdr:relSizeAnchor xmlns:cdr="http://schemas.openxmlformats.org/drawingml/2006/chartDrawing">
    <cdr:from>
      <cdr:x>0.89008</cdr:x>
      <cdr:y>0.95961</cdr:y>
    </cdr:from>
    <cdr:to>
      <cdr:x>1</cdr:x>
      <cdr:y>1</cdr:y>
    </cdr:to>
    <cdr:sp macro="" textlink="">
      <cdr:nvSpPr>
        <cdr:cNvPr id="11"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1000">
              <a:latin typeface="Times New Roman"/>
            </a:rPr>
            <a:t>Page 66 of 79</a:t>
          </a:r>
        </a:p>
      </cdr:txBody>
    </cdr:sp>
  </cdr:relSizeAnchor>
</c:userShapes>
</file>

<file path=ppt/drawings/drawing67.xml><?xml version="1.0" encoding="utf-8"?>
<c:userShapes xmlns:c="http://schemas.openxmlformats.org/drawingml/2006/chart">
  <cdr:relSizeAnchor xmlns:cdr="http://schemas.openxmlformats.org/drawingml/2006/chartDrawing">
    <cdr:from>
      <cdr:x>0.05278</cdr:x>
      <cdr:y>0.22685</cdr:y>
    </cdr:from>
    <cdr:to>
      <cdr:x>0.08056</cdr:x>
      <cdr:y>0.36574</cdr:y>
    </cdr:to>
    <cdr:sp macro="" textlink="">
      <cdr:nvSpPr>
        <cdr:cNvPr id="2" name="y1"/>
        <cdr:cNvSpPr txBox="1"/>
      </cdr:nvSpPr>
      <cdr:spPr>
        <a:xfrm xmlns:a="http://schemas.openxmlformats.org/drawingml/2006/main">
          <a:off x="241300" y="6223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d.</a:t>
          </a:r>
        </a:p>
      </cdr:txBody>
    </cdr:sp>
  </cdr:relSizeAnchor>
  <cdr:relSizeAnchor xmlns:cdr="http://schemas.openxmlformats.org/drawingml/2006/chartDrawing">
    <cdr:from>
      <cdr:x>0.08056</cdr:x>
      <cdr:y>0.22685</cdr:y>
    </cdr:from>
    <cdr:to>
      <cdr:x>0.30278</cdr:x>
      <cdr:y>0.36574</cdr:y>
    </cdr:to>
    <cdr:sp macro="" textlink="">
      <cdr:nvSpPr>
        <cdr:cNvPr id="3" name="yt1"/>
        <cdr:cNvSpPr txBox="1"/>
      </cdr:nvSpPr>
      <cdr:spPr>
        <a:xfrm xmlns:a="http://schemas.openxmlformats.org/drawingml/2006/main">
          <a:off x="368300" y="6223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Epilepsy or seizure disorder</a:t>
          </a:r>
        </a:p>
      </cdr:txBody>
    </cdr:sp>
  </cdr:relSizeAnchor>
  <cdr:relSizeAnchor xmlns:cdr="http://schemas.openxmlformats.org/drawingml/2006/chartDrawing">
    <cdr:from>
      <cdr:x>0.05278</cdr:x>
      <cdr:y>0.45833</cdr:y>
    </cdr:from>
    <cdr:to>
      <cdr:x>0.08056</cdr:x>
      <cdr:y>0.59722</cdr:y>
    </cdr:to>
    <cdr:sp macro="" textlink="">
      <cdr:nvSpPr>
        <cdr:cNvPr id="4" name="y2"/>
        <cdr:cNvSpPr txBox="1"/>
      </cdr:nvSpPr>
      <cdr:spPr>
        <a:xfrm xmlns:a="http://schemas.openxmlformats.org/drawingml/2006/main">
          <a:off x="241300" y="12573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e.</a:t>
          </a:r>
        </a:p>
      </cdr:txBody>
    </cdr:sp>
  </cdr:relSizeAnchor>
  <cdr:relSizeAnchor xmlns:cdr="http://schemas.openxmlformats.org/drawingml/2006/chartDrawing">
    <cdr:from>
      <cdr:x>0.08056</cdr:x>
      <cdr:y>0.45833</cdr:y>
    </cdr:from>
    <cdr:to>
      <cdr:x>0.30278</cdr:x>
      <cdr:y>0.59722</cdr:y>
    </cdr:to>
    <cdr:sp macro="" textlink="">
      <cdr:nvSpPr>
        <cdr:cNvPr id="5" name="yt2"/>
        <cdr:cNvSpPr txBox="1"/>
      </cdr:nvSpPr>
      <cdr:spPr>
        <a:xfrm xmlns:a="http://schemas.openxmlformats.org/drawingml/2006/main">
          <a:off x="368300" y="12573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Obesity</a:t>
          </a:r>
        </a:p>
      </cdr:txBody>
    </cdr:sp>
  </cdr:relSizeAnchor>
  <cdr:relSizeAnchor xmlns:cdr="http://schemas.openxmlformats.org/drawingml/2006/chartDrawing">
    <cdr:from>
      <cdr:x>0.05278</cdr:x>
      <cdr:y>0.67593</cdr:y>
    </cdr:from>
    <cdr:to>
      <cdr:x>0.08056</cdr:x>
      <cdr:y>0.81481</cdr:y>
    </cdr:to>
    <cdr:sp macro="" textlink="">
      <cdr:nvSpPr>
        <cdr:cNvPr id="6" name="y3"/>
        <cdr:cNvSpPr txBox="1"/>
      </cdr:nvSpPr>
      <cdr:spPr>
        <a:xfrm xmlns:a="http://schemas.openxmlformats.org/drawingml/2006/main">
          <a:off x="241300" y="18542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f.</a:t>
          </a:r>
        </a:p>
      </cdr:txBody>
    </cdr:sp>
  </cdr:relSizeAnchor>
  <cdr:relSizeAnchor xmlns:cdr="http://schemas.openxmlformats.org/drawingml/2006/chartDrawing">
    <cdr:from>
      <cdr:x>0.08056</cdr:x>
      <cdr:y>0.67593</cdr:y>
    </cdr:from>
    <cdr:to>
      <cdr:x>0.30278</cdr:x>
      <cdr:y>0.81481</cdr:y>
    </cdr:to>
    <cdr:sp macro="" textlink="">
      <cdr:nvSpPr>
        <cdr:cNvPr id="7" name="yt3"/>
        <cdr:cNvSpPr txBox="1"/>
      </cdr:nvSpPr>
      <cdr:spPr>
        <a:xfrm xmlns:a="http://schemas.openxmlformats.org/drawingml/2006/main">
          <a:off x="368300" y="18542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Hypertension/high blood pressure</a:t>
          </a:r>
        </a:p>
      </cdr:txBody>
    </cdr:sp>
  </cdr:relSizeAnchor>
  <cdr:relSizeAnchor xmlns:cdr="http://schemas.openxmlformats.org/drawingml/2006/chartDrawing">
    <cdr:from>
      <cdr:x>0.02052</cdr:x>
      <cdr:y>0.02828</cdr:y>
    </cdr:from>
    <cdr:to>
      <cdr:x>0.04983</cdr:x>
      <cdr:y>0.10906</cdr:y>
    </cdr:to>
    <cdr:sp macro="" textlink="">
      <cdr:nvSpPr>
        <cdr:cNvPr id="8" name="PageQ"/>
        <cdr:cNvSpPr txBox="1"/>
      </cdr:nvSpPr>
      <cdr:spPr>
        <a:xfrm xmlns:a="http://schemas.openxmlformats.org/drawingml/2006/main">
          <a:off x="177800" y="177800"/>
          <a:ext cx="254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42.</a:t>
          </a:r>
        </a:p>
      </cdr:txBody>
    </cdr:sp>
  </cdr:relSizeAnchor>
  <cdr:relSizeAnchor xmlns:cdr="http://schemas.openxmlformats.org/drawingml/2006/chartDrawing">
    <cdr:from>
      <cdr:x>0.04983</cdr:x>
      <cdr:y>0.02828</cdr:y>
    </cdr:from>
    <cdr:to>
      <cdr:x>0.97318</cdr:x>
      <cdr:y>0.10906</cdr:y>
    </cdr:to>
    <cdr:sp macro="" textlink="">
      <cdr:nvSpPr>
        <cdr:cNvPr id="9" name="PageTitle"/>
        <cdr:cNvSpPr txBox="1"/>
      </cdr:nvSpPr>
      <cdr:spPr>
        <a:xfrm xmlns:a="http://schemas.openxmlformats.org/drawingml/2006/main">
          <a:off x="431800" y="177800"/>
          <a:ext cx="8001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Percentage of schools that routinely use school records to identify and track students with a current diagnosis of the following chronic conditions.</a:t>
          </a:r>
        </a:p>
      </cdr:txBody>
    </cdr:sp>
  </cdr:relSizeAnchor>
  <cdr:relSizeAnchor xmlns:cdr="http://schemas.openxmlformats.org/drawingml/2006/chartDrawing">
    <cdr:from>
      <cdr:x>0.02052</cdr:x>
      <cdr:y>0.91693</cdr:y>
    </cdr:from>
    <cdr:to>
      <cdr:x>0.97318</cdr:x>
      <cdr:y>0.99771</cdr:y>
    </cdr:to>
    <cdr:sp macro="" textlink="">
      <cdr:nvSpPr>
        <cdr:cNvPr id="10"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endParaRPr lang="en-US" sz="1000">
            <a:latin typeface="Times New Roman"/>
          </a:endParaRPr>
        </a:p>
      </cdr:txBody>
    </cdr:sp>
  </cdr:relSizeAnchor>
  <cdr:relSizeAnchor xmlns:cdr="http://schemas.openxmlformats.org/drawingml/2006/chartDrawing">
    <cdr:from>
      <cdr:x>0.89008</cdr:x>
      <cdr:y>0.95961</cdr:y>
    </cdr:from>
    <cdr:to>
      <cdr:x>1</cdr:x>
      <cdr:y>1</cdr:y>
    </cdr:to>
    <cdr:sp macro="" textlink="">
      <cdr:nvSpPr>
        <cdr:cNvPr id="11"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1000">
              <a:latin typeface="Times New Roman"/>
            </a:rPr>
            <a:t>Page 67 of 79</a:t>
          </a:r>
        </a:p>
      </cdr:txBody>
    </cdr:sp>
  </cdr:relSizeAnchor>
</c:userShapes>
</file>

<file path=ppt/drawings/drawing68.xml><?xml version="1.0" encoding="utf-8"?>
<c:userShapes xmlns:c="http://schemas.openxmlformats.org/drawingml/2006/chart">
  <cdr:relSizeAnchor xmlns:cdr="http://schemas.openxmlformats.org/drawingml/2006/chartDrawing">
    <cdr:from>
      <cdr:x>0.05278</cdr:x>
      <cdr:y>0.22685</cdr:y>
    </cdr:from>
    <cdr:to>
      <cdr:x>0.08056</cdr:x>
      <cdr:y>0.36574</cdr:y>
    </cdr:to>
    <cdr:sp macro="" textlink="">
      <cdr:nvSpPr>
        <cdr:cNvPr id="2" name="y1"/>
        <cdr:cNvSpPr txBox="1"/>
      </cdr:nvSpPr>
      <cdr:spPr>
        <a:xfrm xmlns:a="http://schemas.openxmlformats.org/drawingml/2006/main">
          <a:off x="241300" y="6223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a.</a:t>
          </a:r>
        </a:p>
      </cdr:txBody>
    </cdr:sp>
  </cdr:relSizeAnchor>
  <cdr:relSizeAnchor xmlns:cdr="http://schemas.openxmlformats.org/drawingml/2006/chartDrawing">
    <cdr:from>
      <cdr:x>0.08056</cdr:x>
      <cdr:y>0.22685</cdr:y>
    </cdr:from>
    <cdr:to>
      <cdr:x>0.30278</cdr:x>
      <cdr:y>0.36574</cdr:y>
    </cdr:to>
    <cdr:sp macro="" textlink="">
      <cdr:nvSpPr>
        <cdr:cNvPr id="3" name="yt1"/>
        <cdr:cNvSpPr txBox="1"/>
      </cdr:nvSpPr>
      <cdr:spPr>
        <a:xfrm xmlns:a="http://schemas.openxmlformats.org/drawingml/2006/main">
          <a:off x="368300" y="6223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Asthma</a:t>
          </a:r>
        </a:p>
      </cdr:txBody>
    </cdr:sp>
  </cdr:relSizeAnchor>
  <cdr:relSizeAnchor xmlns:cdr="http://schemas.openxmlformats.org/drawingml/2006/chartDrawing">
    <cdr:from>
      <cdr:x>0.05278</cdr:x>
      <cdr:y>0.45833</cdr:y>
    </cdr:from>
    <cdr:to>
      <cdr:x>0.08056</cdr:x>
      <cdr:y>0.59722</cdr:y>
    </cdr:to>
    <cdr:sp macro="" textlink="">
      <cdr:nvSpPr>
        <cdr:cNvPr id="4" name="y2"/>
        <cdr:cNvSpPr txBox="1"/>
      </cdr:nvSpPr>
      <cdr:spPr>
        <a:xfrm xmlns:a="http://schemas.openxmlformats.org/drawingml/2006/main">
          <a:off x="241300" y="12573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b.</a:t>
          </a:r>
        </a:p>
      </cdr:txBody>
    </cdr:sp>
  </cdr:relSizeAnchor>
  <cdr:relSizeAnchor xmlns:cdr="http://schemas.openxmlformats.org/drawingml/2006/chartDrawing">
    <cdr:from>
      <cdr:x>0.08056</cdr:x>
      <cdr:y>0.45833</cdr:y>
    </cdr:from>
    <cdr:to>
      <cdr:x>0.30278</cdr:x>
      <cdr:y>0.59722</cdr:y>
    </cdr:to>
    <cdr:sp macro="" textlink="">
      <cdr:nvSpPr>
        <cdr:cNvPr id="5" name="yt2"/>
        <cdr:cNvSpPr txBox="1"/>
      </cdr:nvSpPr>
      <cdr:spPr>
        <a:xfrm xmlns:a="http://schemas.openxmlformats.org/drawingml/2006/main">
          <a:off x="368300" y="12573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Food allergies</a:t>
          </a:r>
        </a:p>
      </cdr:txBody>
    </cdr:sp>
  </cdr:relSizeAnchor>
  <cdr:relSizeAnchor xmlns:cdr="http://schemas.openxmlformats.org/drawingml/2006/chartDrawing">
    <cdr:from>
      <cdr:x>0.05278</cdr:x>
      <cdr:y>0.67593</cdr:y>
    </cdr:from>
    <cdr:to>
      <cdr:x>0.08056</cdr:x>
      <cdr:y>0.81481</cdr:y>
    </cdr:to>
    <cdr:sp macro="" textlink="">
      <cdr:nvSpPr>
        <cdr:cNvPr id="6" name="y3"/>
        <cdr:cNvSpPr txBox="1"/>
      </cdr:nvSpPr>
      <cdr:spPr>
        <a:xfrm xmlns:a="http://schemas.openxmlformats.org/drawingml/2006/main">
          <a:off x="241300" y="18542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c.</a:t>
          </a:r>
        </a:p>
      </cdr:txBody>
    </cdr:sp>
  </cdr:relSizeAnchor>
  <cdr:relSizeAnchor xmlns:cdr="http://schemas.openxmlformats.org/drawingml/2006/chartDrawing">
    <cdr:from>
      <cdr:x>0.08056</cdr:x>
      <cdr:y>0.67593</cdr:y>
    </cdr:from>
    <cdr:to>
      <cdr:x>0.30278</cdr:x>
      <cdr:y>0.81481</cdr:y>
    </cdr:to>
    <cdr:sp macro="" textlink="">
      <cdr:nvSpPr>
        <cdr:cNvPr id="7" name="yt3"/>
        <cdr:cNvSpPr txBox="1"/>
      </cdr:nvSpPr>
      <cdr:spPr>
        <a:xfrm xmlns:a="http://schemas.openxmlformats.org/drawingml/2006/main">
          <a:off x="368300" y="18542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Diabetes</a:t>
          </a:r>
        </a:p>
      </cdr:txBody>
    </cdr:sp>
  </cdr:relSizeAnchor>
  <cdr:relSizeAnchor xmlns:cdr="http://schemas.openxmlformats.org/drawingml/2006/chartDrawing">
    <cdr:from>
      <cdr:x>0.02052</cdr:x>
      <cdr:y>0.02828</cdr:y>
    </cdr:from>
    <cdr:to>
      <cdr:x>0.04983</cdr:x>
      <cdr:y>0.10906</cdr:y>
    </cdr:to>
    <cdr:sp macro="" textlink="">
      <cdr:nvSpPr>
        <cdr:cNvPr id="8" name="PageQ"/>
        <cdr:cNvSpPr txBox="1"/>
      </cdr:nvSpPr>
      <cdr:spPr>
        <a:xfrm xmlns:a="http://schemas.openxmlformats.org/drawingml/2006/main">
          <a:off x="177800" y="177800"/>
          <a:ext cx="254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43.</a:t>
          </a:r>
        </a:p>
      </cdr:txBody>
    </cdr:sp>
  </cdr:relSizeAnchor>
  <cdr:relSizeAnchor xmlns:cdr="http://schemas.openxmlformats.org/drawingml/2006/chartDrawing">
    <cdr:from>
      <cdr:x>0.04983</cdr:x>
      <cdr:y>0.02828</cdr:y>
    </cdr:from>
    <cdr:to>
      <cdr:x>0.97318</cdr:x>
      <cdr:y>0.10906</cdr:y>
    </cdr:to>
    <cdr:sp macro="" textlink="">
      <cdr:nvSpPr>
        <cdr:cNvPr id="9" name="PageTitle"/>
        <cdr:cNvSpPr txBox="1"/>
      </cdr:nvSpPr>
      <cdr:spPr>
        <a:xfrm xmlns:a="http://schemas.openxmlformats.org/drawingml/2006/main">
          <a:off x="431800" y="177800"/>
          <a:ext cx="8001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Percentage of schools that provide referrals to any organizations or health care professionals not on school property for students diagnosed with or suspected to have the following chronic conditions.</a:t>
          </a:r>
        </a:p>
      </cdr:txBody>
    </cdr:sp>
  </cdr:relSizeAnchor>
  <cdr:relSizeAnchor xmlns:cdr="http://schemas.openxmlformats.org/drawingml/2006/chartDrawing">
    <cdr:from>
      <cdr:x>0.02052</cdr:x>
      <cdr:y>0.91693</cdr:y>
    </cdr:from>
    <cdr:to>
      <cdr:x>0.97318</cdr:x>
      <cdr:y>0.99771</cdr:y>
    </cdr:to>
    <cdr:sp macro="" textlink="">
      <cdr:nvSpPr>
        <cdr:cNvPr id="10"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endParaRPr lang="en-US" sz="1000">
            <a:latin typeface="Times New Roman"/>
          </a:endParaRPr>
        </a:p>
      </cdr:txBody>
    </cdr:sp>
  </cdr:relSizeAnchor>
  <cdr:relSizeAnchor xmlns:cdr="http://schemas.openxmlformats.org/drawingml/2006/chartDrawing">
    <cdr:from>
      <cdr:x>0.89008</cdr:x>
      <cdr:y>0.95961</cdr:y>
    </cdr:from>
    <cdr:to>
      <cdr:x>1</cdr:x>
      <cdr:y>1</cdr:y>
    </cdr:to>
    <cdr:sp macro="" textlink="">
      <cdr:nvSpPr>
        <cdr:cNvPr id="11"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1000">
              <a:latin typeface="Times New Roman"/>
            </a:rPr>
            <a:t>Page 68 of 79</a:t>
          </a:r>
        </a:p>
      </cdr:txBody>
    </cdr:sp>
  </cdr:relSizeAnchor>
</c:userShapes>
</file>

<file path=ppt/drawings/drawing69.xml><?xml version="1.0" encoding="utf-8"?>
<c:userShapes xmlns:c="http://schemas.openxmlformats.org/drawingml/2006/chart">
  <cdr:relSizeAnchor xmlns:cdr="http://schemas.openxmlformats.org/drawingml/2006/chartDrawing">
    <cdr:from>
      <cdr:x>0.05278</cdr:x>
      <cdr:y>0.22685</cdr:y>
    </cdr:from>
    <cdr:to>
      <cdr:x>0.08056</cdr:x>
      <cdr:y>0.36574</cdr:y>
    </cdr:to>
    <cdr:sp macro="" textlink="">
      <cdr:nvSpPr>
        <cdr:cNvPr id="2" name="y1"/>
        <cdr:cNvSpPr txBox="1"/>
      </cdr:nvSpPr>
      <cdr:spPr>
        <a:xfrm xmlns:a="http://schemas.openxmlformats.org/drawingml/2006/main">
          <a:off x="241300" y="6223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d.</a:t>
          </a:r>
        </a:p>
      </cdr:txBody>
    </cdr:sp>
  </cdr:relSizeAnchor>
  <cdr:relSizeAnchor xmlns:cdr="http://schemas.openxmlformats.org/drawingml/2006/chartDrawing">
    <cdr:from>
      <cdr:x>0.08056</cdr:x>
      <cdr:y>0.22685</cdr:y>
    </cdr:from>
    <cdr:to>
      <cdr:x>0.30278</cdr:x>
      <cdr:y>0.36574</cdr:y>
    </cdr:to>
    <cdr:sp macro="" textlink="">
      <cdr:nvSpPr>
        <cdr:cNvPr id="3" name="yt1"/>
        <cdr:cNvSpPr txBox="1"/>
      </cdr:nvSpPr>
      <cdr:spPr>
        <a:xfrm xmlns:a="http://schemas.openxmlformats.org/drawingml/2006/main">
          <a:off x="368300" y="6223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Epilepsy or seizure disorder</a:t>
          </a:r>
        </a:p>
      </cdr:txBody>
    </cdr:sp>
  </cdr:relSizeAnchor>
  <cdr:relSizeAnchor xmlns:cdr="http://schemas.openxmlformats.org/drawingml/2006/chartDrawing">
    <cdr:from>
      <cdr:x>0.05278</cdr:x>
      <cdr:y>0.45833</cdr:y>
    </cdr:from>
    <cdr:to>
      <cdr:x>0.08056</cdr:x>
      <cdr:y>0.59722</cdr:y>
    </cdr:to>
    <cdr:sp macro="" textlink="">
      <cdr:nvSpPr>
        <cdr:cNvPr id="4" name="y2"/>
        <cdr:cNvSpPr txBox="1"/>
      </cdr:nvSpPr>
      <cdr:spPr>
        <a:xfrm xmlns:a="http://schemas.openxmlformats.org/drawingml/2006/main">
          <a:off x="241300" y="12573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e.</a:t>
          </a:r>
        </a:p>
      </cdr:txBody>
    </cdr:sp>
  </cdr:relSizeAnchor>
  <cdr:relSizeAnchor xmlns:cdr="http://schemas.openxmlformats.org/drawingml/2006/chartDrawing">
    <cdr:from>
      <cdr:x>0.08056</cdr:x>
      <cdr:y>0.45833</cdr:y>
    </cdr:from>
    <cdr:to>
      <cdr:x>0.30278</cdr:x>
      <cdr:y>0.59722</cdr:y>
    </cdr:to>
    <cdr:sp macro="" textlink="">
      <cdr:nvSpPr>
        <cdr:cNvPr id="5" name="yt2"/>
        <cdr:cNvSpPr txBox="1"/>
      </cdr:nvSpPr>
      <cdr:spPr>
        <a:xfrm xmlns:a="http://schemas.openxmlformats.org/drawingml/2006/main">
          <a:off x="368300" y="12573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Obesity</a:t>
          </a:r>
        </a:p>
      </cdr:txBody>
    </cdr:sp>
  </cdr:relSizeAnchor>
  <cdr:relSizeAnchor xmlns:cdr="http://schemas.openxmlformats.org/drawingml/2006/chartDrawing">
    <cdr:from>
      <cdr:x>0.05278</cdr:x>
      <cdr:y>0.67593</cdr:y>
    </cdr:from>
    <cdr:to>
      <cdr:x>0.08056</cdr:x>
      <cdr:y>0.81481</cdr:y>
    </cdr:to>
    <cdr:sp macro="" textlink="">
      <cdr:nvSpPr>
        <cdr:cNvPr id="6" name="y3"/>
        <cdr:cNvSpPr txBox="1"/>
      </cdr:nvSpPr>
      <cdr:spPr>
        <a:xfrm xmlns:a="http://schemas.openxmlformats.org/drawingml/2006/main">
          <a:off x="241300" y="18542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f.</a:t>
          </a:r>
        </a:p>
      </cdr:txBody>
    </cdr:sp>
  </cdr:relSizeAnchor>
  <cdr:relSizeAnchor xmlns:cdr="http://schemas.openxmlformats.org/drawingml/2006/chartDrawing">
    <cdr:from>
      <cdr:x>0.08056</cdr:x>
      <cdr:y>0.67593</cdr:y>
    </cdr:from>
    <cdr:to>
      <cdr:x>0.30278</cdr:x>
      <cdr:y>0.81481</cdr:y>
    </cdr:to>
    <cdr:sp macro="" textlink="">
      <cdr:nvSpPr>
        <cdr:cNvPr id="7" name="yt3"/>
        <cdr:cNvSpPr txBox="1"/>
      </cdr:nvSpPr>
      <cdr:spPr>
        <a:xfrm xmlns:a="http://schemas.openxmlformats.org/drawingml/2006/main">
          <a:off x="368300" y="18542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Hypertension/high blood pressure</a:t>
          </a:r>
        </a:p>
      </cdr:txBody>
    </cdr:sp>
  </cdr:relSizeAnchor>
  <cdr:relSizeAnchor xmlns:cdr="http://schemas.openxmlformats.org/drawingml/2006/chartDrawing">
    <cdr:from>
      <cdr:x>0.02052</cdr:x>
      <cdr:y>0.02828</cdr:y>
    </cdr:from>
    <cdr:to>
      <cdr:x>0.04983</cdr:x>
      <cdr:y>0.10906</cdr:y>
    </cdr:to>
    <cdr:sp macro="" textlink="">
      <cdr:nvSpPr>
        <cdr:cNvPr id="8" name="PageQ"/>
        <cdr:cNvSpPr txBox="1"/>
      </cdr:nvSpPr>
      <cdr:spPr>
        <a:xfrm xmlns:a="http://schemas.openxmlformats.org/drawingml/2006/main">
          <a:off x="177800" y="177800"/>
          <a:ext cx="254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43.</a:t>
          </a:r>
        </a:p>
      </cdr:txBody>
    </cdr:sp>
  </cdr:relSizeAnchor>
  <cdr:relSizeAnchor xmlns:cdr="http://schemas.openxmlformats.org/drawingml/2006/chartDrawing">
    <cdr:from>
      <cdr:x>0.04983</cdr:x>
      <cdr:y>0.02828</cdr:y>
    </cdr:from>
    <cdr:to>
      <cdr:x>0.97318</cdr:x>
      <cdr:y>0.10906</cdr:y>
    </cdr:to>
    <cdr:sp macro="" textlink="">
      <cdr:nvSpPr>
        <cdr:cNvPr id="9" name="PageTitle"/>
        <cdr:cNvSpPr txBox="1"/>
      </cdr:nvSpPr>
      <cdr:spPr>
        <a:xfrm xmlns:a="http://schemas.openxmlformats.org/drawingml/2006/main">
          <a:off x="431800" y="177800"/>
          <a:ext cx="8001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Percentage of schools that provide referrals to any organizations or health care professionals not on school property for students diagnosed with or suspected to have the following chronic conditions.</a:t>
          </a:r>
        </a:p>
      </cdr:txBody>
    </cdr:sp>
  </cdr:relSizeAnchor>
  <cdr:relSizeAnchor xmlns:cdr="http://schemas.openxmlformats.org/drawingml/2006/chartDrawing">
    <cdr:from>
      <cdr:x>0.02052</cdr:x>
      <cdr:y>0.91693</cdr:y>
    </cdr:from>
    <cdr:to>
      <cdr:x>0.97318</cdr:x>
      <cdr:y>0.99771</cdr:y>
    </cdr:to>
    <cdr:sp macro="" textlink="">
      <cdr:nvSpPr>
        <cdr:cNvPr id="10"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endParaRPr lang="en-US" sz="1000">
            <a:latin typeface="Times New Roman"/>
          </a:endParaRPr>
        </a:p>
      </cdr:txBody>
    </cdr:sp>
  </cdr:relSizeAnchor>
  <cdr:relSizeAnchor xmlns:cdr="http://schemas.openxmlformats.org/drawingml/2006/chartDrawing">
    <cdr:from>
      <cdr:x>0.89008</cdr:x>
      <cdr:y>0.95961</cdr:y>
    </cdr:from>
    <cdr:to>
      <cdr:x>1</cdr:x>
      <cdr:y>1</cdr:y>
    </cdr:to>
    <cdr:sp macro="" textlink="">
      <cdr:nvSpPr>
        <cdr:cNvPr id="11"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1000">
              <a:latin typeface="Times New Roman"/>
            </a:rPr>
            <a:t>Page 69 of 79</a:t>
          </a:r>
        </a:p>
      </cdr:txBody>
    </cdr:sp>
  </cdr:relSizeAnchor>
</c:userShapes>
</file>

<file path=ppt/drawings/drawing7.xml><?xml version="1.0" encoding="utf-8"?>
<c:userShapes xmlns:c="http://schemas.openxmlformats.org/drawingml/2006/chart">
  <cdr:relSizeAnchor xmlns:cdr="http://schemas.openxmlformats.org/drawingml/2006/chartDrawing">
    <cdr:from>
      <cdr:x>0.02052</cdr:x>
      <cdr:y>0.02828</cdr:y>
    </cdr:from>
    <cdr:to>
      <cdr:x>0.04983</cdr:x>
      <cdr:y>0.10906</cdr:y>
    </cdr:to>
    <cdr:sp macro="" textlink="">
      <cdr:nvSpPr>
        <cdr:cNvPr id="2" name="PageQ"/>
        <cdr:cNvSpPr txBox="1"/>
      </cdr:nvSpPr>
      <cdr:spPr>
        <a:xfrm xmlns:a="http://schemas.openxmlformats.org/drawingml/2006/main">
          <a:off x="177800" y="177800"/>
          <a:ext cx="254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4.</a:t>
          </a:r>
        </a:p>
      </cdr:txBody>
    </cdr:sp>
  </cdr:relSizeAnchor>
  <cdr:relSizeAnchor xmlns:cdr="http://schemas.openxmlformats.org/drawingml/2006/chartDrawing">
    <cdr:from>
      <cdr:x>0.04983</cdr:x>
      <cdr:y>0.02828</cdr:y>
    </cdr:from>
    <cdr:to>
      <cdr:x>0.97318</cdr:x>
      <cdr:y>0.10906</cdr:y>
    </cdr:to>
    <cdr:sp macro="" textlink="">
      <cdr:nvSpPr>
        <cdr:cNvPr id="3" name="PageTitle"/>
        <cdr:cNvSpPr txBox="1"/>
      </cdr:nvSpPr>
      <cdr:spPr>
        <a:xfrm xmlns:a="http://schemas.openxmlformats.org/drawingml/2006/main">
          <a:off x="431800" y="177800"/>
          <a:ext cx="8001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Percentage of schools that currently have someone who oversees or coordinates school health and safety programs and activities.</a:t>
          </a:r>
        </a:p>
      </cdr:txBody>
    </cdr:sp>
  </cdr:relSizeAnchor>
  <cdr:relSizeAnchor xmlns:cdr="http://schemas.openxmlformats.org/drawingml/2006/chartDrawing">
    <cdr:from>
      <cdr:x>0.02052</cdr:x>
      <cdr:y>0.91693</cdr:y>
    </cdr:from>
    <cdr:to>
      <cdr:x>0.97318</cdr:x>
      <cdr:y>0.99771</cdr:y>
    </cdr:to>
    <cdr:sp macro="" textlink="">
      <cdr:nvSpPr>
        <cdr:cNvPr id="4"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endParaRPr lang="en-US" sz="1000">
            <a:latin typeface="Times New Roman"/>
          </a:endParaRPr>
        </a:p>
      </cdr:txBody>
    </cdr:sp>
  </cdr:relSizeAnchor>
  <cdr:relSizeAnchor xmlns:cdr="http://schemas.openxmlformats.org/drawingml/2006/chartDrawing">
    <cdr:from>
      <cdr:x>0.89008</cdr:x>
      <cdr:y>0.95961</cdr:y>
    </cdr:from>
    <cdr:to>
      <cdr:x>1</cdr:x>
      <cdr:y>1</cdr:y>
    </cdr:to>
    <cdr:sp macro="" textlink="">
      <cdr:nvSpPr>
        <cdr:cNvPr id="5"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1000">
              <a:latin typeface="Times New Roman"/>
            </a:rPr>
            <a:t>Page 7 of 79</a:t>
          </a:r>
        </a:p>
      </cdr:txBody>
    </cdr:sp>
  </cdr:relSizeAnchor>
</c:userShapes>
</file>

<file path=ppt/drawings/drawing70.xml><?xml version="1.0" encoding="utf-8"?>
<c:userShapes xmlns:c="http://schemas.openxmlformats.org/drawingml/2006/chart">
  <cdr:relSizeAnchor xmlns:cdr="http://schemas.openxmlformats.org/drawingml/2006/chartDrawing">
    <cdr:from>
      <cdr:x>0.05278</cdr:x>
      <cdr:y>0.22685</cdr:y>
    </cdr:from>
    <cdr:to>
      <cdr:x>0.08056</cdr:x>
      <cdr:y>0.36574</cdr:y>
    </cdr:to>
    <cdr:sp macro="" textlink="">
      <cdr:nvSpPr>
        <cdr:cNvPr id="2" name="y1"/>
        <cdr:cNvSpPr txBox="1"/>
      </cdr:nvSpPr>
      <cdr:spPr>
        <a:xfrm xmlns:a="http://schemas.openxmlformats.org/drawingml/2006/main">
          <a:off x="241300" y="6223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a.</a:t>
          </a:r>
        </a:p>
      </cdr:txBody>
    </cdr:sp>
  </cdr:relSizeAnchor>
  <cdr:relSizeAnchor xmlns:cdr="http://schemas.openxmlformats.org/drawingml/2006/chartDrawing">
    <cdr:from>
      <cdr:x>0.08056</cdr:x>
      <cdr:y>0.22685</cdr:y>
    </cdr:from>
    <cdr:to>
      <cdr:x>0.30278</cdr:x>
      <cdr:y>0.36574</cdr:y>
    </cdr:to>
    <cdr:sp macro="" textlink="">
      <cdr:nvSpPr>
        <cdr:cNvPr id="3" name="yt1"/>
        <cdr:cNvSpPr txBox="1"/>
      </cdr:nvSpPr>
      <cdr:spPr>
        <a:xfrm xmlns:a="http://schemas.openxmlformats.org/drawingml/2006/main">
          <a:off x="368300" y="6223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This school does not provide any sexual or reproductive health services</a:t>
          </a:r>
        </a:p>
      </cdr:txBody>
    </cdr:sp>
  </cdr:relSizeAnchor>
  <cdr:relSizeAnchor xmlns:cdr="http://schemas.openxmlformats.org/drawingml/2006/chartDrawing">
    <cdr:from>
      <cdr:x>0.05278</cdr:x>
      <cdr:y>0.45833</cdr:y>
    </cdr:from>
    <cdr:to>
      <cdr:x>0.08056</cdr:x>
      <cdr:y>0.59722</cdr:y>
    </cdr:to>
    <cdr:sp macro="" textlink="">
      <cdr:nvSpPr>
        <cdr:cNvPr id="4" name="y2"/>
        <cdr:cNvSpPr txBox="1"/>
      </cdr:nvSpPr>
      <cdr:spPr>
        <a:xfrm xmlns:a="http://schemas.openxmlformats.org/drawingml/2006/main">
          <a:off x="241300" y="12573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b.</a:t>
          </a:r>
        </a:p>
      </cdr:txBody>
    </cdr:sp>
  </cdr:relSizeAnchor>
  <cdr:relSizeAnchor xmlns:cdr="http://schemas.openxmlformats.org/drawingml/2006/chartDrawing">
    <cdr:from>
      <cdr:x>0.08056</cdr:x>
      <cdr:y>0.45833</cdr:y>
    </cdr:from>
    <cdr:to>
      <cdr:x>0.30278</cdr:x>
      <cdr:y>0.59722</cdr:y>
    </cdr:to>
    <cdr:sp macro="" textlink="">
      <cdr:nvSpPr>
        <cdr:cNvPr id="5" name="yt2"/>
        <cdr:cNvSpPr txBox="1"/>
      </cdr:nvSpPr>
      <cdr:spPr>
        <a:xfrm xmlns:a="http://schemas.openxmlformats.org/drawingml/2006/main">
          <a:off x="368300" y="12573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Parental consent is required before any sexual or reproductive health services are provided</a:t>
          </a:r>
        </a:p>
      </cdr:txBody>
    </cdr:sp>
  </cdr:relSizeAnchor>
  <cdr:relSizeAnchor xmlns:cdr="http://schemas.openxmlformats.org/drawingml/2006/chartDrawing">
    <cdr:from>
      <cdr:x>0.04961</cdr:x>
      <cdr:y>0.64209</cdr:y>
    </cdr:from>
    <cdr:to>
      <cdr:x>0.08056</cdr:x>
      <cdr:y>0.81481</cdr:y>
    </cdr:to>
    <cdr:sp macro="" textlink="">
      <cdr:nvSpPr>
        <cdr:cNvPr id="6" name="y3"/>
        <cdr:cNvSpPr txBox="1"/>
      </cdr:nvSpPr>
      <cdr:spPr>
        <a:xfrm xmlns:a="http://schemas.openxmlformats.org/drawingml/2006/main">
          <a:off x="429889" y="4037588"/>
          <a:ext cx="268181" cy="108609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c.</a:t>
          </a:r>
        </a:p>
      </cdr:txBody>
    </cdr:sp>
  </cdr:relSizeAnchor>
  <cdr:relSizeAnchor xmlns:cdr="http://schemas.openxmlformats.org/drawingml/2006/chartDrawing">
    <cdr:from>
      <cdr:x>0.07977</cdr:x>
      <cdr:y>0.64477</cdr:y>
    </cdr:from>
    <cdr:to>
      <cdr:x>0.30278</cdr:x>
      <cdr:y>0.81481</cdr:y>
    </cdr:to>
    <cdr:sp macro="" textlink="">
      <cdr:nvSpPr>
        <cdr:cNvPr id="7" name="yt3"/>
        <cdr:cNvSpPr txBox="1"/>
      </cdr:nvSpPr>
      <cdr:spPr>
        <a:xfrm xmlns:a="http://schemas.openxmlformats.org/drawingml/2006/main">
          <a:off x="691195" y="4054448"/>
          <a:ext cx="1932461" cy="106923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Parental consent is not required for sexual or reproductive health services and parents are provided with information about services provided only upon request</a:t>
          </a:r>
        </a:p>
      </cdr:txBody>
    </cdr:sp>
  </cdr:relSizeAnchor>
  <cdr:relSizeAnchor xmlns:cdr="http://schemas.openxmlformats.org/drawingml/2006/chartDrawing">
    <cdr:from>
      <cdr:x>0.02052</cdr:x>
      <cdr:y>0.02828</cdr:y>
    </cdr:from>
    <cdr:to>
      <cdr:x>0.04983</cdr:x>
      <cdr:y>0.10906</cdr:y>
    </cdr:to>
    <cdr:sp macro="" textlink="">
      <cdr:nvSpPr>
        <cdr:cNvPr id="8" name="PageQ"/>
        <cdr:cNvSpPr txBox="1"/>
      </cdr:nvSpPr>
      <cdr:spPr>
        <a:xfrm xmlns:a="http://schemas.openxmlformats.org/drawingml/2006/main">
          <a:off x="177800" y="177800"/>
          <a:ext cx="254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44.</a:t>
          </a:r>
        </a:p>
      </cdr:txBody>
    </cdr:sp>
  </cdr:relSizeAnchor>
  <cdr:relSizeAnchor xmlns:cdr="http://schemas.openxmlformats.org/drawingml/2006/chartDrawing">
    <cdr:from>
      <cdr:x>0.04983</cdr:x>
      <cdr:y>0.02828</cdr:y>
    </cdr:from>
    <cdr:to>
      <cdr:x>0.97318</cdr:x>
      <cdr:y>0.10906</cdr:y>
    </cdr:to>
    <cdr:sp macro="" textlink="">
      <cdr:nvSpPr>
        <cdr:cNvPr id="9" name="PageTitle"/>
        <cdr:cNvSpPr txBox="1"/>
      </cdr:nvSpPr>
      <cdr:spPr>
        <a:xfrm xmlns:a="http://schemas.openxmlformats.org/drawingml/2006/main">
          <a:off x="431800" y="177800"/>
          <a:ext cx="8001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Percentage of schools with practices regarding parental consent and notification when sexual or reproductive health services are provided.</a:t>
          </a:r>
        </a:p>
      </cdr:txBody>
    </cdr:sp>
  </cdr:relSizeAnchor>
  <cdr:relSizeAnchor xmlns:cdr="http://schemas.openxmlformats.org/drawingml/2006/chartDrawing">
    <cdr:from>
      <cdr:x>0.02052</cdr:x>
      <cdr:y>0.91693</cdr:y>
    </cdr:from>
    <cdr:to>
      <cdr:x>0.97318</cdr:x>
      <cdr:y>0.99771</cdr:y>
    </cdr:to>
    <cdr:sp macro="" textlink="">
      <cdr:nvSpPr>
        <cdr:cNvPr id="10"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endParaRPr lang="en-US" sz="1000">
            <a:latin typeface="Times New Roman"/>
          </a:endParaRPr>
        </a:p>
      </cdr:txBody>
    </cdr:sp>
  </cdr:relSizeAnchor>
  <cdr:relSizeAnchor xmlns:cdr="http://schemas.openxmlformats.org/drawingml/2006/chartDrawing">
    <cdr:from>
      <cdr:x>0.89008</cdr:x>
      <cdr:y>0.95961</cdr:y>
    </cdr:from>
    <cdr:to>
      <cdr:x>1</cdr:x>
      <cdr:y>1</cdr:y>
    </cdr:to>
    <cdr:sp macro="" textlink="">
      <cdr:nvSpPr>
        <cdr:cNvPr id="11"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1000">
              <a:latin typeface="Times New Roman"/>
            </a:rPr>
            <a:t>Page 70 of 79</a:t>
          </a:r>
        </a:p>
      </cdr:txBody>
    </cdr:sp>
  </cdr:relSizeAnchor>
</c:userShapes>
</file>

<file path=ppt/drawings/drawing71.xml><?xml version="1.0" encoding="utf-8"?>
<c:userShapes xmlns:c="http://schemas.openxmlformats.org/drawingml/2006/chart">
  <cdr:relSizeAnchor xmlns:cdr="http://schemas.openxmlformats.org/drawingml/2006/chartDrawing">
    <cdr:from>
      <cdr:x>0.05278</cdr:x>
      <cdr:y>0.22685</cdr:y>
    </cdr:from>
    <cdr:to>
      <cdr:x>0.08056</cdr:x>
      <cdr:y>0.36574</cdr:y>
    </cdr:to>
    <cdr:sp macro="" textlink="">
      <cdr:nvSpPr>
        <cdr:cNvPr id="2" name="y1"/>
        <cdr:cNvSpPr txBox="1"/>
      </cdr:nvSpPr>
      <cdr:spPr>
        <a:xfrm xmlns:a="http://schemas.openxmlformats.org/drawingml/2006/main">
          <a:off x="241300" y="6223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d.</a:t>
          </a:r>
        </a:p>
      </cdr:txBody>
    </cdr:sp>
  </cdr:relSizeAnchor>
  <cdr:relSizeAnchor xmlns:cdr="http://schemas.openxmlformats.org/drawingml/2006/chartDrawing">
    <cdr:from>
      <cdr:x>0.08056</cdr:x>
      <cdr:y>0.22685</cdr:y>
    </cdr:from>
    <cdr:to>
      <cdr:x>0.30278</cdr:x>
      <cdr:y>0.36574</cdr:y>
    </cdr:to>
    <cdr:sp macro="" textlink="">
      <cdr:nvSpPr>
        <cdr:cNvPr id="3" name="yt1"/>
        <cdr:cNvSpPr txBox="1"/>
      </cdr:nvSpPr>
      <cdr:spPr>
        <a:xfrm xmlns:a="http://schemas.openxmlformats.org/drawingml/2006/main">
          <a:off x="368300" y="6223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Parental consent is not required for sexual or reproductive health services, but parents may be notified depending on the service provided</a:t>
          </a:r>
        </a:p>
      </cdr:txBody>
    </cdr:sp>
  </cdr:relSizeAnchor>
  <cdr:relSizeAnchor xmlns:cdr="http://schemas.openxmlformats.org/drawingml/2006/chartDrawing">
    <cdr:from>
      <cdr:x>0.05278</cdr:x>
      <cdr:y>0.45833</cdr:y>
    </cdr:from>
    <cdr:to>
      <cdr:x>0.08056</cdr:x>
      <cdr:y>0.59722</cdr:y>
    </cdr:to>
    <cdr:sp macro="" textlink="">
      <cdr:nvSpPr>
        <cdr:cNvPr id="4" name="y2"/>
        <cdr:cNvSpPr txBox="1"/>
      </cdr:nvSpPr>
      <cdr:spPr>
        <a:xfrm xmlns:a="http://schemas.openxmlformats.org/drawingml/2006/main">
          <a:off x="241300" y="12573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e.</a:t>
          </a:r>
        </a:p>
      </cdr:txBody>
    </cdr:sp>
  </cdr:relSizeAnchor>
  <cdr:relSizeAnchor xmlns:cdr="http://schemas.openxmlformats.org/drawingml/2006/chartDrawing">
    <cdr:from>
      <cdr:x>0.08056</cdr:x>
      <cdr:y>0.45833</cdr:y>
    </cdr:from>
    <cdr:to>
      <cdr:x>0.30278</cdr:x>
      <cdr:y>0.59722</cdr:y>
    </cdr:to>
    <cdr:sp macro="" textlink="">
      <cdr:nvSpPr>
        <cdr:cNvPr id="5" name="yt2"/>
        <cdr:cNvSpPr txBox="1"/>
      </cdr:nvSpPr>
      <cdr:spPr>
        <a:xfrm xmlns:a="http://schemas.openxmlformats.org/drawingml/2006/main">
          <a:off x="368300" y="12573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Parental consent is not required for sexual or reproductive health services, but parents are notified about all services provided</a:t>
          </a:r>
        </a:p>
      </cdr:txBody>
    </cdr:sp>
  </cdr:relSizeAnchor>
  <cdr:relSizeAnchor xmlns:cdr="http://schemas.openxmlformats.org/drawingml/2006/chartDrawing">
    <cdr:from>
      <cdr:x>0.05278</cdr:x>
      <cdr:y>0.67593</cdr:y>
    </cdr:from>
    <cdr:to>
      <cdr:x>0.08056</cdr:x>
      <cdr:y>0.81481</cdr:y>
    </cdr:to>
    <cdr:sp macro="" textlink="">
      <cdr:nvSpPr>
        <cdr:cNvPr id="6" name="y3"/>
        <cdr:cNvSpPr txBox="1"/>
      </cdr:nvSpPr>
      <cdr:spPr>
        <a:xfrm xmlns:a="http://schemas.openxmlformats.org/drawingml/2006/main">
          <a:off x="241300" y="18542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f.</a:t>
          </a:r>
        </a:p>
      </cdr:txBody>
    </cdr:sp>
  </cdr:relSizeAnchor>
  <cdr:relSizeAnchor xmlns:cdr="http://schemas.openxmlformats.org/drawingml/2006/chartDrawing">
    <cdr:from>
      <cdr:x>0.08056</cdr:x>
      <cdr:y>0.67593</cdr:y>
    </cdr:from>
    <cdr:to>
      <cdr:x>0.30278</cdr:x>
      <cdr:y>0.81481</cdr:y>
    </cdr:to>
    <cdr:sp macro="" textlink="">
      <cdr:nvSpPr>
        <cdr:cNvPr id="7" name="yt3"/>
        <cdr:cNvSpPr txBox="1"/>
      </cdr:nvSpPr>
      <cdr:spPr>
        <a:xfrm xmlns:a="http://schemas.openxmlformats.org/drawingml/2006/main">
          <a:off x="368300" y="18542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Parental consent is not required for sexual or reproductive health services and parents are not notified about any services provided</a:t>
          </a:r>
        </a:p>
      </cdr:txBody>
    </cdr:sp>
  </cdr:relSizeAnchor>
  <cdr:relSizeAnchor xmlns:cdr="http://schemas.openxmlformats.org/drawingml/2006/chartDrawing">
    <cdr:from>
      <cdr:x>0.02052</cdr:x>
      <cdr:y>0.02828</cdr:y>
    </cdr:from>
    <cdr:to>
      <cdr:x>0.04983</cdr:x>
      <cdr:y>0.10906</cdr:y>
    </cdr:to>
    <cdr:sp macro="" textlink="">
      <cdr:nvSpPr>
        <cdr:cNvPr id="8" name="PageQ"/>
        <cdr:cNvSpPr txBox="1"/>
      </cdr:nvSpPr>
      <cdr:spPr>
        <a:xfrm xmlns:a="http://schemas.openxmlformats.org/drawingml/2006/main">
          <a:off x="177800" y="177800"/>
          <a:ext cx="254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44.</a:t>
          </a:r>
        </a:p>
      </cdr:txBody>
    </cdr:sp>
  </cdr:relSizeAnchor>
  <cdr:relSizeAnchor xmlns:cdr="http://schemas.openxmlformats.org/drawingml/2006/chartDrawing">
    <cdr:from>
      <cdr:x>0.04983</cdr:x>
      <cdr:y>0.02828</cdr:y>
    </cdr:from>
    <cdr:to>
      <cdr:x>0.97318</cdr:x>
      <cdr:y>0.10906</cdr:y>
    </cdr:to>
    <cdr:sp macro="" textlink="">
      <cdr:nvSpPr>
        <cdr:cNvPr id="9" name="PageTitle"/>
        <cdr:cNvSpPr txBox="1"/>
      </cdr:nvSpPr>
      <cdr:spPr>
        <a:xfrm xmlns:a="http://schemas.openxmlformats.org/drawingml/2006/main">
          <a:off x="431800" y="177800"/>
          <a:ext cx="8001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Percentage of schools with practices regarding parental consent and notification when sexual or reproductive health services are provided.</a:t>
          </a:r>
        </a:p>
      </cdr:txBody>
    </cdr:sp>
  </cdr:relSizeAnchor>
  <cdr:relSizeAnchor xmlns:cdr="http://schemas.openxmlformats.org/drawingml/2006/chartDrawing">
    <cdr:from>
      <cdr:x>0.02052</cdr:x>
      <cdr:y>0.91693</cdr:y>
    </cdr:from>
    <cdr:to>
      <cdr:x>0.97318</cdr:x>
      <cdr:y>0.99771</cdr:y>
    </cdr:to>
    <cdr:sp macro="" textlink="">
      <cdr:nvSpPr>
        <cdr:cNvPr id="10"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endParaRPr lang="en-US" sz="1000">
            <a:latin typeface="Times New Roman"/>
          </a:endParaRPr>
        </a:p>
      </cdr:txBody>
    </cdr:sp>
  </cdr:relSizeAnchor>
  <cdr:relSizeAnchor xmlns:cdr="http://schemas.openxmlformats.org/drawingml/2006/chartDrawing">
    <cdr:from>
      <cdr:x>0.89008</cdr:x>
      <cdr:y>0.95961</cdr:y>
    </cdr:from>
    <cdr:to>
      <cdr:x>1</cdr:x>
      <cdr:y>1</cdr:y>
    </cdr:to>
    <cdr:sp macro="" textlink="">
      <cdr:nvSpPr>
        <cdr:cNvPr id="11"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1000">
              <a:latin typeface="Times New Roman"/>
            </a:rPr>
            <a:t>Page 71 of 79</a:t>
          </a:r>
        </a:p>
      </cdr:txBody>
    </cdr:sp>
  </cdr:relSizeAnchor>
</c:userShapes>
</file>

<file path=ppt/drawings/drawing72.xml><?xml version="1.0" encoding="utf-8"?>
<c:userShapes xmlns:c="http://schemas.openxmlformats.org/drawingml/2006/chart">
  <cdr:relSizeAnchor xmlns:cdr="http://schemas.openxmlformats.org/drawingml/2006/chartDrawing">
    <cdr:from>
      <cdr:x>0.05278</cdr:x>
      <cdr:y>0.22685</cdr:y>
    </cdr:from>
    <cdr:to>
      <cdr:x>0.08056</cdr:x>
      <cdr:y>0.36574</cdr:y>
    </cdr:to>
    <cdr:sp macro="" textlink="">
      <cdr:nvSpPr>
        <cdr:cNvPr id="2" name="y1"/>
        <cdr:cNvSpPr txBox="1"/>
      </cdr:nvSpPr>
      <cdr:spPr>
        <a:xfrm xmlns:a="http://schemas.openxmlformats.org/drawingml/2006/main">
          <a:off x="241300" y="6223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a.</a:t>
          </a:r>
        </a:p>
      </cdr:txBody>
    </cdr:sp>
  </cdr:relSizeAnchor>
  <cdr:relSizeAnchor xmlns:cdr="http://schemas.openxmlformats.org/drawingml/2006/chartDrawing">
    <cdr:from>
      <cdr:x>0.08056</cdr:x>
      <cdr:y>0.22685</cdr:y>
    </cdr:from>
    <cdr:to>
      <cdr:x>0.30278</cdr:x>
      <cdr:y>0.36574</cdr:y>
    </cdr:to>
    <cdr:sp macro="" textlink="">
      <cdr:nvSpPr>
        <cdr:cNvPr id="3" name="yt1"/>
        <cdr:cNvSpPr txBox="1"/>
      </cdr:nvSpPr>
      <cdr:spPr>
        <a:xfrm xmlns:a="http://schemas.openxmlformats.org/drawingml/2006/main">
          <a:off x="368300" y="6223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This school does not refer any sexual or reproductive health services</a:t>
          </a:r>
        </a:p>
      </cdr:txBody>
    </cdr:sp>
  </cdr:relSizeAnchor>
  <cdr:relSizeAnchor xmlns:cdr="http://schemas.openxmlformats.org/drawingml/2006/chartDrawing">
    <cdr:from>
      <cdr:x>0.05278</cdr:x>
      <cdr:y>0.45833</cdr:y>
    </cdr:from>
    <cdr:to>
      <cdr:x>0.08056</cdr:x>
      <cdr:y>0.59722</cdr:y>
    </cdr:to>
    <cdr:sp macro="" textlink="">
      <cdr:nvSpPr>
        <cdr:cNvPr id="4" name="y2"/>
        <cdr:cNvSpPr txBox="1"/>
      </cdr:nvSpPr>
      <cdr:spPr>
        <a:xfrm xmlns:a="http://schemas.openxmlformats.org/drawingml/2006/main">
          <a:off x="241300" y="12573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b.</a:t>
          </a:r>
        </a:p>
      </cdr:txBody>
    </cdr:sp>
  </cdr:relSizeAnchor>
  <cdr:relSizeAnchor xmlns:cdr="http://schemas.openxmlformats.org/drawingml/2006/chartDrawing">
    <cdr:from>
      <cdr:x>0.08056</cdr:x>
      <cdr:y>0.45833</cdr:y>
    </cdr:from>
    <cdr:to>
      <cdr:x>0.30278</cdr:x>
      <cdr:y>0.59722</cdr:y>
    </cdr:to>
    <cdr:sp macro="" textlink="">
      <cdr:nvSpPr>
        <cdr:cNvPr id="5" name="yt2"/>
        <cdr:cNvSpPr txBox="1"/>
      </cdr:nvSpPr>
      <cdr:spPr>
        <a:xfrm xmlns:a="http://schemas.openxmlformats.org/drawingml/2006/main">
          <a:off x="368300" y="12573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Parental consent is required before any sexual or reproductive health services are referred</a:t>
          </a:r>
        </a:p>
      </cdr:txBody>
    </cdr:sp>
  </cdr:relSizeAnchor>
  <cdr:relSizeAnchor xmlns:cdr="http://schemas.openxmlformats.org/drawingml/2006/chartDrawing">
    <cdr:from>
      <cdr:x>0.05058</cdr:x>
      <cdr:y>0.64209</cdr:y>
    </cdr:from>
    <cdr:to>
      <cdr:x>0.08056</cdr:x>
      <cdr:y>0.81481</cdr:y>
    </cdr:to>
    <cdr:sp macro="" textlink="">
      <cdr:nvSpPr>
        <cdr:cNvPr id="6" name="y3"/>
        <cdr:cNvSpPr txBox="1"/>
      </cdr:nvSpPr>
      <cdr:spPr>
        <a:xfrm xmlns:a="http://schemas.openxmlformats.org/drawingml/2006/main">
          <a:off x="438319" y="4037588"/>
          <a:ext cx="259751" cy="108609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c.</a:t>
          </a:r>
        </a:p>
      </cdr:txBody>
    </cdr:sp>
  </cdr:relSizeAnchor>
  <cdr:relSizeAnchor xmlns:cdr="http://schemas.openxmlformats.org/drawingml/2006/chartDrawing">
    <cdr:from>
      <cdr:x>0.08171</cdr:x>
      <cdr:y>0.64477</cdr:y>
    </cdr:from>
    <cdr:to>
      <cdr:x>0.30278</cdr:x>
      <cdr:y>0.81481</cdr:y>
    </cdr:to>
    <cdr:sp macro="" textlink="">
      <cdr:nvSpPr>
        <cdr:cNvPr id="7" name="yt3"/>
        <cdr:cNvSpPr txBox="1"/>
      </cdr:nvSpPr>
      <cdr:spPr>
        <a:xfrm xmlns:a="http://schemas.openxmlformats.org/drawingml/2006/main">
          <a:off x="708052" y="4054448"/>
          <a:ext cx="1915603" cy="106923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Parental consent is not required for sexual or reproductive health services and parents are provided with information about services referred only upon request</a:t>
          </a:r>
        </a:p>
      </cdr:txBody>
    </cdr:sp>
  </cdr:relSizeAnchor>
  <cdr:relSizeAnchor xmlns:cdr="http://schemas.openxmlformats.org/drawingml/2006/chartDrawing">
    <cdr:from>
      <cdr:x>0.02052</cdr:x>
      <cdr:y>0.02828</cdr:y>
    </cdr:from>
    <cdr:to>
      <cdr:x>0.04983</cdr:x>
      <cdr:y>0.10906</cdr:y>
    </cdr:to>
    <cdr:sp macro="" textlink="">
      <cdr:nvSpPr>
        <cdr:cNvPr id="8" name="PageQ"/>
        <cdr:cNvSpPr txBox="1"/>
      </cdr:nvSpPr>
      <cdr:spPr>
        <a:xfrm xmlns:a="http://schemas.openxmlformats.org/drawingml/2006/main">
          <a:off x="177800" y="177800"/>
          <a:ext cx="254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45.</a:t>
          </a:r>
        </a:p>
      </cdr:txBody>
    </cdr:sp>
  </cdr:relSizeAnchor>
  <cdr:relSizeAnchor xmlns:cdr="http://schemas.openxmlformats.org/drawingml/2006/chartDrawing">
    <cdr:from>
      <cdr:x>0.04983</cdr:x>
      <cdr:y>0.02828</cdr:y>
    </cdr:from>
    <cdr:to>
      <cdr:x>0.97318</cdr:x>
      <cdr:y>0.10906</cdr:y>
    </cdr:to>
    <cdr:sp macro="" textlink="">
      <cdr:nvSpPr>
        <cdr:cNvPr id="9" name="PageTitle"/>
        <cdr:cNvSpPr txBox="1"/>
      </cdr:nvSpPr>
      <cdr:spPr>
        <a:xfrm xmlns:a="http://schemas.openxmlformats.org/drawingml/2006/main">
          <a:off x="431800" y="177800"/>
          <a:ext cx="8001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Percentage of schools with practices regarding parental consent and notification when sexual or reproductive health services are referred.</a:t>
          </a:r>
        </a:p>
      </cdr:txBody>
    </cdr:sp>
  </cdr:relSizeAnchor>
  <cdr:relSizeAnchor xmlns:cdr="http://schemas.openxmlformats.org/drawingml/2006/chartDrawing">
    <cdr:from>
      <cdr:x>0.02052</cdr:x>
      <cdr:y>0.91693</cdr:y>
    </cdr:from>
    <cdr:to>
      <cdr:x>0.97318</cdr:x>
      <cdr:y>0.99771</cdr:y>
    </cdr:to>
    <cdr:sp macro="" textlink="">
      <cdr:nvSpPr>
        <cdr:cNvPr id="10"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endParaRPr lang="en-US" sz="1000">
            <a:latin typeface="Times New Roman"/>
          </a:endParaRPr>
        </a:p>
      </cdr:txBody>
    </cdr:sp>
  </cdr:relSizeAnchor>
  <cdr:relSizeAnchor xmlns:cdr="http://schemas.openxmlformats.org/drawingml/2006/chartDrawing">
    <cdr:from>
      <cdr:x>0.89008</cdr:x>
      <cdr:y>0.95961</cdr:y>
    </cdr:from>
    <cdr:to>
      <cdr:x>1</cdr:x>
      <cdr:y>1</cdr:y>
    </cdr:to>
    <cdr:sp macro="" textlink="">
      <cdr:nvSpPr>
        <cdr:cNvPr id="11"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1000">
              <a:latin typeface="Times New Roman"/>
            </a:rPr>
            <a:t>Page 72 of 79</a:t>
          </a:r>
        </a:p>
      </cdr:txBody>
    </cdr:sp>
  </cdr:relSizeAnchor>
</c:userShapes>
</file>

<file path=ppt/drawings/drawing73.xml><?xml version="1.0" encoding="utf-8"?>
<c:userShapes xmlns:c="http://schemas.openxmlformats.org/drawingml/2006/chart">
  <cdr:relSizeAnchor xmlns:cdr="http://schemas.openxmlformats.org/drawingml/2006/chartDrawing">
    <cdr:from>
      <cdr:x>0.05278</cdr:x>
      <cdr:y>0.22685</cdr:y>
    </cdr:from>
    <cdr:to>
      <cdr:x>0.08056</cdr:x>
      <cdr:y>0.36574</cdr:y>
    </cdr:to>
    <cdr:sp macro="" textlink="">
      <cdr:nvSpPr>
        <cdr:cNvPr id="2" name="y1"/>
        <cdr:cNvSpPr txBox="1"/>
      </cdr:nvSpPr>
      <cdr:spPr>
        <a:xfrm xmlns:a="http://schemas.openxmlformats.org/drawingml/2006/main">
          <a:off x="241300" y="6223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d.</a:t>
          </a:r>
        </a:p>
      </cdr:txBody>
    </cdr:sp>
  </cdr:relSizeAnchor>
  <cdr:relSizeAnchor xmlns:cdr="http://schemas.openxmlformats.org/drawingml/2006/chartDrawing">
    <cdr:from>
      <cdr:x>0.08056</cdr:x>
      <cdr:y>0.22685</cdr:y>
    </cdr:from>
    <cdr:to>
      <cdr:x>0.30278</cdr:x>
      <cdr:y>0.36574</cdr:y>
    </cdr:to>
    <cdr:sp macro="" textlink="">
      <cdr:nvSpPr>
        <cdr:cNvPr id="3" name="yt1"/>
        <cdr:cNvSpPr txBox="1"/>
      </cdr:nvSpPr>
      <cdr:spPr>
        <a:xfrm xmlns:a="http://schemas.openxmlformats.org/drawingml/2006/main">
          <a:off x="368300" y="6223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Parental consent is not required for sexual or reproductive health services, but parents may be notified depending on the service referred</a:t>
          </a:r>
        </a:p>
      </cdr:txBody>
    </cdr:sp>
  </cdr:relSizeAnchor>
  <cdr:relSizeAnchor xmlns:cdr="http://schemas.openxmlformats.org/drawingml/2006/chartDrawing">
    <cdr:from>
      <cdr:x>0.05278</cdr:x>
      <cdr:y>0.45833</cdr:y>
    </cdr:from>
    <cdr:to>
      <cdr:x>0.08056</cdr:x>
      <cdr:y>0.59722</cdr:y>
    </cdr:to>
    <cdr:sp macro="" textlink="">
      <cdr:nvSpPr>
        <cdr:cNvPr id="4" name="y2"/>
        <cdr:cNvSpPr txBox="1"/>
      </cdr:nvSpPr>
      <cdr:spPr>
        <a:xfrm xmlns:a="http://schemas.openxmlformats.org/drawingml/2006/main">
          <a:off x="241300" y="12573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e.</a:t>
          </a:r>
        </a:p>
      </cdr:txBody>
    </cdr:sp>
  </cdr:relSizeAnchor>
  <cdr:relSizeAnchor xmlns:cdr="http://schemas.openxmlformats.org/drawingml/2006/chartDrawing">
    <cdr:from>
      <cdr:x>0.08056</cdr:x>
      <cdr:y>0.45833</cdr:y>
    </cdr:from>
    <cdr:to>
      <cdr:x>0.30278</cdr:x>
      <cdr:y>0.59722</cdr:y>
    </cdr:to>
    <cdr:sp macro="" textlink="">
      <cdr:nvSpPr>
        <cdr:cNvPr id="5" name="yt2"/>
        <cdr:cNvSpPr txBox="1"/>
      </cdr:nvSpPr>
      <cdr:spPr>
        <a:xfrm xmlns:a="http://schemas.openxmlformats.org/drawingml/2006/main">
          <a:off x="368300" y="12573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Parental consent is not required for sexual or reproductive health services, but parents are notified about all services referred</a:t>
          </a:r>
        </a:p>
      </cdr:txBody>
    </cdr:sp>
  </cdr:relSizeAnchor>
  <cdr:relSizeAnchor xmlns:cdr="http://schemas.openxmlformats.org/drawingml/2006/chartDrawing">
    <cdr:from>
      <cdr:x>0.05278</cdr:x>
      <cdr:y>0.67593</cdr:y>
    </cdr:from>
    <cdr:to>
      <cdr:x>0.08056</cdr:x>
      <cdr:y>0.81481</cdr:y>
    </cdr:to>
    <cdr:sp macro="" textlink="">
      <cdr:nvSpPr>
        <cdr:cNvPr id="6" name="y3"/>
        <cdr:cNvSpPr txBox="1"/>
      </cdr:nvSpPr>
      <cdr:spPr>
        <a:xfrm xmlns:a="http://schemas.openxmlformats.org/drawingml/2006/main">
          <a:off x="241300" y="18542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f.</a:t>
          </a:r>
        </a:p>
      </cdr:txBody>
    </cdr:sp>
  </cdr:relSizeAnchor>
  <cdr:relSizeAnchor xmlns:cdr="http://schemas.openxmlformats.org/drawingml/2006/chartDrawing">
    <cdr:from>
      <cdr:x>0.08056</cdr:x>
      <cdr:y>0.67593</cdr:y>
    </cdr:from>
    <cdr:to>
      <cdr:x>0.30278</cdr:x>
      <cdr:y>0.81481</cdr:y>
    </cdr:to>
    <cdr:sp macro="" textlink="">
      <cdr:nvSpPr>
        <cdr:cNvPr id="7" name="yt3"/>
        <cdr:cNvSpPr txBox="1"/>
      </cdr:nvSpPr>
      <cdr:spPr>
        <a:xfrm xmlns:a="http://schemas.openxmlformats.org/drawingml/2006/main">
          <a:off x="368300" y="18542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Parental consent is not required for sexual or reproductive health services and parents are not notified about any services referred</a:t>
          </a:r>
        </a:p>
      </cdr:txBody>
    </cdr:sp>
  </cdr:relSizeAnchor>
  <cdr:relSizeAnchor xmlns:cdr="http://schemas.openxmlformats.org/drawingml/2006/chartDrawing">
    <cdr:from>
      <cdr:x>0.02052</cdr:x>
      <cdr:y>0.02828</cdr:y>
    </cdr:from>
    <cdr:to>
      <cdr:x>0.04983</cdr:x>
      <cdr:y>0.10906</cdr:y>
    </cdr:to>
    <cdr:sp macro="" textlink="">
      <cdr:nvSpPr>
        <cdr:cNvPr id="8" name="PageQ"/>
        <cdr:cNvSpPr txBox="1"/>
      </cdr:nvSpPr>
      <cdr:spPr>
        <a:xfrm xmlns:a="http://schemas.openxmlformats.org/drawingml/2006/main">
          <a:off x="177800" y="177800"/>
          <a:ext cx="254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45.</a:t>
          </a:r>
        </a:p>
      </cdr:txBody>
    </cdr:sp>
  </cdr:relSizeAnchor>
  <cdr:relSizeAnchor xmlns:cdr="http://schemas.openxmlformats.org/drawingml/2006/chartDrawing">
    <cdr:from>
      <cdr:x>0.04983</cdr:x>
      <cdr:y>0.02828</cdr:y>
    </cdr:from>
    <cdr:to>
      <cdr:x>0.97318</cdr:x>
      <cdr:y>0.10906</cdr:y>
    </cdr:to>
    <cdr:sp macro="" textlink="">
      <cdr:nvSpPr>
        <cdr:cNvPr id="9" name="PageTitle"/>
        <cdr:cNvSpPr txBox="1"/>
      </cdr:nvSpPr>
      <cdr:spPr>
        <a:xfrm xmlns:a="http://schemas.openxmlformats.org/drawingml/2006/main">
          <a:off x="431800" y="177800"/>
          <a:ext cx="8001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Percentage of schools with practices regarding parental consent and notification when sexual or reproductive health services are referred.</a:t>
          </a:r>
        </a:p>
      </cdr:txBody>
    </cdr:sp>
  </cdr:relSizeAnchor>
  <cdr:relSizeAnchor xmlns:cdr="http://schemas.openxmlformats.org/drawingml/2006/chartDrawing">
    <cdr:from>
      <cdr:x>0.02052</cdr:x>
      <cdr:y>0.91693</cdr:y>
    </cdr:from>
    <cdr:to>
      <cdr:x>0.97318</cdr:x>
      <cdr:y>0.99771</cdr:y>
    </cdr:to>
    <cdr:sp macro="" textlink="">
      <cdr:nvSpPr>
        <cdr:cNvPr id="10"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endParaRPr lang="en-US" sz="1000">
            <a:latin typeface="Times New Roman"/>
          </a:endParaRPr>
        </a:p>
      </cdr:txBody>
    </cdr:sp>
  </cdr:relSizeAnchor>
  <cdr:relSizeAnchor xmlns:cdr="http://schemas.openxmlformats.org/drawingml/2006/chartDrawing">
    <cdr:from>
      <cdr:x>0.89008</cdr:x>
      <cdr:y>0.95961</cdr:y>
    </cdr:from>
    <cdr:to>
      <cdr:x>1</cdr:x>
      <cdr:y>1</cdr:y>
    </cdr:to>
    <cdr:sp macro="" textlink="">
      <cdr:nvSpPr>
        <cdr:cNvPr id="11"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1000">
              <a:latin typeface="Times New Roman"/>
            </a:rPr>
            <a:t>Page 73 of 79</a:t>
          </a:r>
        </a:p>
      </cdr:txBody>
    </cdr:sp>
  </cdr:relSizeAnchor>
</c:userShapes>
</file>

<file path=ppt/drawings/drawing74.xml><?xml version="1.0" encoding="utf-8"?>
<c:userShapes xmlns:c="http://schemas.openxmlformats.org/drawingml/2006/chart">
  <cdr:relSizeAnchor xmlns:cdr="http://schemas.openxmlformats.org/drawingml/2006/chartDrawing">
    <cdr:from>
      <cdr:x>0.05278</cdr:x>
      <cdr:y>0.2037</cdr:y>
    </cdr:from>
    <cdr:to>
      <cdr:x>0.08056</cdr:x>
      <cdr:y>0.34259</cdr:y>
    </cdr:to>
    <cdr:sp macro="" textlink="">
      <cdr:nvSpPr>
        <cdr:cNvPr id="2" name="y1"/>
        <cdr:cNvSpPr txBox="1"/>
      </cdr:nvSpPr>
      <cdr:spPr>
        <a:xfrm xmlns:a="http://schemas.openxmlformats.org/drawingml/2006/main">
          <a:off x="241300" y="5588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a.</a:t>
          </a:r>
        </a:p>
      </cdr:txBody>
    </cdr:sp>
  </cdr:relSizeAnchor>
  <cdr:relSizeAnchor xmlns:cdr="http://schemas.openxmlformats.org/drawingml/2006/chartDrawing">
    <cdr:from>
      <cdr:x>0.08056</cdr:x>
      <cdr:y>0.2037</cdr:y>
    </cdr:from>
    <cdr:to>
      <cdr:x>0.30278</cdr:x>
      <cdr:y>0.34259</cdr:y>
    </cdr:to>
    <cdr:sp macro="" textlink="">
      <cdr:nvSpPr>
        <cdr:cNvPr id="3" name="yt1"/>
        <cdr:cNvSpPr txBox="1"/>
      </cdr:nvSpPr>
      <cdr:spPr>
        <a:xfrm xmlns:a="http://schemas.openxmlformats.org/drawingml/2006/main">
          <a:off x="368300" y="5588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Provided parents and families with information about how to communicate with their child about sex</a:t>
          </a:r>
        </a:p>
      </cdr:txBody>
    </cdr:sp>
  </cdr:relSizeAnchor>
  <cdr:relSizeAnchor xmlns:cdr="http://schemas.openxmlformats.org/drawingml/2006/chartDrawing">
    <cdr:from>
      <cdr:x>0.05058</cdr:x>
      <cdr:y>0.3378</cdr:y>
    </cdr:from>
    <cdr:to>
      <cdr:x>0.08056</cdr:x>
      <cdr:y>0.50463</cdr:y>
    </cdr:to>
    <cdr:sp macro="" textlink="">
      <cdr:nvSpPr>
        <cdr:cNvPr id="4" name="y2"/>
        <cdr:cNvSpPr txBox="1"/>
      </cdr:nvSpPr>
      <cdr:spPr>
        <a:xfrm xmlns:a="http://schemas.openxmlformats.org/drawingml/2006/main">
          <a:off x="438319" y="2124159"/>
          <a:ext cx="259751" cy="1049048"/>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b.</a:t>
          </a:r>
        </a:p>
      </cdr:txBody>
    </cdr:sp>
  </cdr:relSizeAnchor>
  <cdr:relSizeAnchor xmlns:cdr="http://schemas.openxmlformats.org/drawingml/2006/chartDrawing">
    <cdr:from>
      <cdr:x>0.07879</cdr:x>
      <cdr:y>0.33914</cdr:y>
    </cdr:from>
    <cdr:to>
      <cdr:x>0.3035</cdr:x>
      <cdr:y>0.52011</cdr:y>
    </cdr:to>
    <cdr:sp macro="" textlink="">
      <cdr:nvSpPr>
        <cdr:cNvPr id="5" name="yt2"/>
        <cdr:cNvSpPr txBox="1"/>
      </cdr:nvSpPr>
      <cdr:spPr>
        <a:xfrm xmlns:a="http://schemas.openxmlformats.org/drawingml/2006/main">
          <a:off x="682733" y="2132575"/>
          <a:ext cx="1947179" cy="1137956"/>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Provided parents with information about how to monitor their child (e.g., setting parental expectations, keeping track of their child, responding when their child breaks the rules)</a:t>
          </a:r>
        </a:p>
      </cdr:txBody>
    </cdr:sp>
  </cdr:relSizeAnchor>
  <cdr:relSizeAnchor xmlns:cdr="http://schemas.openxmlformats.org/drawingml/2006/chartDrawing">
    <cdr:from>
      <cdr:x>0.05278</cdr:x>
      <cdr:y>0.54167</cdr:y>
    </cdr:from>
    <cdr:to>
      <cdr:x>0.08056</cdr:x>
      <cdr:y>0.68056</cdr:y>
    </cdr:to>
    <cdr:sp macro="" textlink="">
      <cdr:nvSpPr>
        <cdr:cNvPr id="6" name="y3"/>
        <cdr:cNvSpPr txBox="1"/>
      </cdr:nvSpPr>
      <cdr:spPr>
        <a:xfrm xmlns:a="http://schemas.openxmlformats.org/drawingml/2006/main">
          <a:off x="241300" y="14859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c.</a:t>
          </a:r>
        </a:p>
      </cdr:txBody>
    </cdr:sp>
  </cdr:relSizeAnchor>
  <cdr:relSizeAnchor xmlns:cdr="http://schemas.openxmlformats.org/drawingml/2006/chartDrawing">
    <cdr:from>
      <cdr:x>0.08056</cdr:x>
      <cdr:y>0.54167</cdr:y>
    </cdr:from>
    <cdr:to>
      <cdr:x>0.30278</cdr:x>
      <cdr:y>0.68056</cdr:y>
    </cdr:to>
    <cdr:sp macro="" textlink="">
      <cdr:nvSpPr>
        <cdr:cNvPr id="7" name="yt3"/>
        <cdr:cNvSpPr txBox="1"/>
      </cdr:nvSpPr>
      <cdr:spPr>
        <a:xfrm xmlns:a="http://schemas.openxmlformats.org/drawingml/2006/main">
          <a:off x="368300" y="14859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Involved parents as school volunteers in the delivery of health education activities and services</a:t>
          </a:r>
        </a:p>
      </cdr:txBody>
    </cdr:sp>
  </cdr:relSizeAnchor>
  <cdr:relSizeAnchor xmlns:cdr="http://schemas.openxmlformats.org/drawingml/2006/chartDrawing">
    <cdr:from>
      <cdr:x>0.05278</cdr:x>
      <cdr:y>0.71296</cdr:y>
    </cdr:from>
    <cdr:to>
      <cdr:x>0.08056</cdr:x>
      <cdr:y>0.85185</cdr:y>
    </cdr:to>
    <cdr:sp macro="" textlink="">
      <cdr:nvSpPr>
        <cdr:cNvPr id="8" name="y4"/>
        <cdr:cNvSpPr txBox="1"/>
      </cdr:nvSpPr>
      <cdr:spPr>
        <a:xfrm xmlns:a="http://schemas.openxmlformats.org/drawingml/2006/main">
          <a:off x="241300" y="19558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d.</a:t>
          </a:r>
        </a:p>
      </cdr:txBody>
    </cdr:sp>
  </cdr:relSizeAnchor>
  <cdr:relSizeAnchor xmlns:cdr="http://schemas.openxmlformats.org/drawingml/2006/chartDrawing">
    <cdr:from>
      <cdr:x>0.08056</cdr:x>
      <cdr:y>0.71296</cdr:y>
    </cdr:from>
    <cdr:to>
      <cdr:x>0.30278</cdr:x>
      <cdr:y>0.85185</cdr:y>
    </cdr:to>
    <cdr:sp macro="" textlink="">
      <cdr:nvSpPr>
        <cdr:cNvPr id="9" name="yt4"/>
        <cdr:cNvSpPr txBox="1"/>
      </cdr:nvSpPr>
      <cdr:spPr>
        <a:xfrm xmlns:a="http://schemas.openxmlformats.org/drawingml/2006/main">
          <a:off x="368300" y="19558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Linked parents and families to health services and programs in the community</a:t>
          </a:r>
        </a:p>
      </cdr:txBody>
    </cdr:sp>
  </cdr:relSizeAnchor>
  <cdr:relSizeAnchor xmlns:cdr="http://schemas.openxmlformats.org/drawingml/2006/chartDrawing">
    <cdr:from>
      <cdr:x>0.02052</cdr:x>
      <cdr:y>0.02828</cdr:y>
    </cdr:from>
    <cdr:to>
      <cdr:x>0.04983</cdr:x>
      <cdr:y>0.10906</cdr:y>
    </cdr:to>
    <cdr:sp macro="" textlink="">
      <cdr:nvSpPr>
        <cdr:cNvPr id="10" name="PageQ"/>
        <cdr:cNvSpPr txBox="1"/>
      </cdr:nvSpPr>
      <cdr:spPr>
        <a:xfrm xmlns:a="http://schemas.openxmlformats.org/drawingml/2006/main">
          <a:off x="177800" y="177800"/>
          <a:ext cx="254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46.</a:t>
          </a:r>
        </a:p>
      </cdr:txBody>
    </cdr:sp>
  </cdr:relSizeAnchor>
  <cdr:relSizeAnchor xmlns:cdr="http://schemas.openxmlformats.org/drawingml/2006/chartDrawing">
    <cdr:from>
      <cdr:x>0.04983</cdr:x>
      <cdr:y>0.02828</cdr:y>
    </cdr:from>
    <cdr:to>
      <cdr:x>0.97318</cdr:x>
      <cdr:y>0.10906</cdr:y>
    </cdr:to>
    <cdr:sp macro="" textlink="">
      <cdr:nvSpPr>
        <cdr:cNvPr id="11" name="PageTitle"/>
        <cdr:cNvSpPr txBox="1"/>
      </cdr:nvSpPr>
      <cdr:spPr>
        <a:xfrm xmlns:a="http://schemas.openxmlformats.org/drawingml/2006/main">
          <a:off x="431800" y="177800"/>
          <a:ext cx="8001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Percentage of schools that have done any of the following activities during the current school year.</a:t>
          </a:r>
        </a:p>
      </cdr:txBody>
    </cdr:sp>
  </cdr:relSizeAnchor>
  <cdr:relSizeAnchor xmlns:cdr="http://schemas.openxmlformats.org/drawingml/2006/chartDrawing">
    <cdr:from>
      <cdr:x>0.02052</cdr:x>
      <cdr:y>0.91693</cdr:y>
    </cdr:from>
    <cdr:to>
      <cdr:x>0.97318</cdr:x>
      <cdr:y>0.99771</cdr:y>
    </cdr:to>
    <cdr:sp macro="" textlink="">
      <cdr:nvSpPr>
        <cdr:cNvPr id="12"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endParaRPr lang="en-US" sz="1000">
            <a:latin typeface="Times New Roman"/>
          </a:endParaRPr>
        </a:p>
      </cdr:txBody>
    </cdr:sp>
  </cdr:relSizeAnchor>
  <cdr:relSizeAnchor xmlns:cdr="http://schemas.openxmlformats.org/drawingml/2006/chartDrawing">
    <cdr:from>
      <cdr:x>0.89008</cdr:x>
      <cdr:y>0.95961</cdr:y>
    </cdr:from>
    <cdr:to>
      <cdr:x>1</cdr:x>
      <cdr:y>1</cdr:y>
    </cdr:to>
    <cdr:sp macro="" textlink="">
      <cdr:nvSpPr>
        <cdr:cNvPr id="13"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1000">
              <a:latin typeface="Times New Roman"/>
            </a:rPr>
            <a:t>Page 74 of 79</a:t>
          </a:r>
        </a:p>
      </cdr:txBody>
    </cdr:sp>
  </cdr:relSizeAnchor>
</c:userShapes>
</file>

<file path=ppt/drawings/drawing75.xml><?xml version="1.0" encoding="utf-8"?>
<c:userShapes xmlns:c="http://schemas.openxmlformats.org/drawingml/2006/chart">
  <cdr:relSizeAnchor xmlns:cdr="http://schemas.openxmlformats.org/drawingml/2006/chartDrawing">
    <cdr:from>
      <cdr:x>0.02052</cdr:x>
      <cdr:y>0.02828</cdr:y>
    </cdr:from>
    <cdr:to>
      <cdr:x>0.04983</cdr:x>
      <cdr:y>0.10906</cdr:y>
    </cdr:to>
    <cdr:sp macro="" textlink="">
      <cdr:nvSpPr>
        <cdr:cNvPr id="2" name="PageQ"/>
        <cdr:cNvSpPr txBox="1"/>
      </cdr:nvSpPr>
      <cdr:spPr>
        <a:xfrm xmlns:a="http://schemas.openxmlformats.org/drawingml/2006/main">
          <a:off x="177800" y="177800"/>
          <a:ext cx="254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47.</a:t>
          </a:r>
        </a:p>
      </cdr:txBody>
    </cdr:sp>
  </cdr:relSizeAnchor>
  <cdr:relSizeAnchor xmlns:cdr="http://schemas.openxmlformats.org/drawingml/2006/chartDrawing">
    <cdr:from>
      <cdr:x>0.04983</cdr:x>
      <cdr:y>0.02828</cdr:y>
    </cdr:from>
    <cdr:to>
      <cdr:x>0.97318</cdr:x>
      <cdr:y>0.10906</cdr:y>
    </cdr:to>
    <cdr:sp macro="" textlink="">
      <cdr:nvSpPr>
        <cdr:cNvPr id="3" name="PageTitle"/>
        <cdr:cNvSpPr txBox="1"/>
      </cdr:nvSpPr>
      <cdr:spPr>
        <a:xfrm xmlns:a="http://schemas.openxmlformats.org/drawingml/2006/main">
          <a:off x="431800" y="177800"/>
          <a:ext cx="8001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Percentage of schools that use electronic, paper, or oral communication to inform parents about school health services and programs.</a:t>
          </a:r>
        </a:p>
      </cdr:txBody>
    </cdr:sp>
  </cdr:relSizeAnchor>
  <cdr:relSizeAnchor xmlns:cdr="http://schemas.openxmlformats.org/drawingml/2006/chartDrawing">
    <cdr:from>
      <cdr:x>0.02052</cdr:x>
      <cdr:y>0.91693</cdr:y>
    </cdr:from>
    <cdr:to>
      <cdr:x>0.97318</cdr:x>
      <cdr:y>0.99771</cdr:y>
    </cdr:to>
    <cdr:sp macro="" textlink="">
      <cdr:nvSpPr>
        <cdr:cNvPr id="4"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endParaRPr lang="en-US" sz="1000">
            <a:latin typeface="Times New Roman"/>
          </a:endParaRPr>
        </a:p>
      </cdr:txBody>
    </cdr:sp>
  </cdr:relSizeAnchor>
  <cdr:relSizeAnchor xmlns:cdr="http://schemas.openxmlformats.org/drawingml/2006/chartDrawing">
    <cdr:from>
      <cdr:x>0.89008</cdr:x>
      <cdr:y>0.95961</cdr:y>
    </cdr:from>
    <cdr:to>
      <cdr:x>1</cdr:x>
      <cdr:y>1</cdr:y>
    </cdr:to>
    <cdr:sp macro="" textlink="">
      <cdr:nvSpPr>
        <cdr:cNvPr id="5"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1000">
              <a:latin typeface="Times New Roman"/>
            </a:rPr>
            <a:t>Page 75 of 79</a:t>
          </a:r>
        </a:p>
      </cdr:txBody>
    </cdr:sp>
  </cdr:relSizeAnchor>
</c:userShapes>
</file>

<file path=ppt/drawings/drawing76.xml><?xml version="1.0" encoding="utf-8"?>
<c:userShapes xmlns:c="http://schemas.openxmlformats.org/drawingml/2006/chart">
  <cdr:relSizeAnchor xmlns:cdr="http://schemas.openxmlformats.org/drawingml/2006/chartDrawing">
    <cdr:from>
      <cdr:x>0.02052</cdr:x>
      <cdr:y>0.02828</cdr:y>
    </cdr:from>
    <cdr:to>
      <cdr:x>0.04983</cdr:x>
      <cdr:y>0.10906</cdr:y>
    </cdr:to>
    <cdr:sp macro="" textlink="">
      <cdr:nvSpPr>
        <cdr:cNvPr id="2" name="PageQ"/>
        <cdr:cNvSpPr txBox="1"/>
      </cdr:nvSpPr>
      <cdr:spPr>
        <a:xfrm xmlns:a="http://schemas.openxmlformats.org/drawingml/2006/main">
          <a:off x="177800" y="177800"/>
          <a:ext cx="254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48.</a:t>
          </a:r>
        </a:p>
      </cdr:txBody>
    </cdr:sp>
  </cdr:relSizeAnchor>
  <cdr:relSizeAnchor xmlns:cdr="http://schemas.openxmlformats.org/drawingml/2006/chartDrawing">
    <cdr:from>
      <cdr:x>0.04983</cdr:x>
      <cdr:y>0.02828</cdr:y>
    </cdr:from>
    <cdr:to>
      <cdr:x>0.97318</cdr:x>
      <cdr:y>0.10906</cdr:y>
    </cdr:to>
    <cdr:sp macro="" textlink="">
      <cdr:nvSpPr>
        <cdr:cNvPr id="3" name="PageTitle"/>
        <cdr:cNvSpPr txBox="1"/>
      </cdr:nvSpPr>
      <cdr:spPr>
        <a:xfrm xmlns:a="http://schemas.openxmlformats.org/drawingml/2006/main">
          <a:off x="431800" y="177800"/>
          <a:ext cx="8001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Percentage of schools that participate in a program in which family or community members serve as role models to students or mentor students, such as the Big Brothers Big Sisters program.</a:t>
          </a:r>
        </a:p>
      </cdr:txBody>
    </cdr:sp>
  </cdr:relSizeAnchor>
  <cdr:relSizeAnchor xmlns:cdr="http://schemas.openxmlformats.org/drawingml/2006/chartDrawing">
    <cdr:from>
      <cdr:x>0.02052</cdr:x>
      <cdr:y>0.91693</cdr:y>
    </cdr:from>
    <cdr:to>
      <cdr:x>0.97318</cdr:x>
      <cdr:y>0.99771</cdr:y>
    </cdr:to>
    <cdr:sp macro="" textlink="">
      <cdr:nvSpPr>
        <cdr:cNvPr id="4"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endParaRPr lang="en-US" sz="1000">
            <a:latin typeface="Times New Roman"/>
          </a:endParaRPr>
        </a:p>
      </cdr:txBody>
    </cdr:sp>
  </cdr:relSizeAnchor>
  <cdr:relSizeAnchor xmlns:cdr="http://schemas.openxmlformats.org/drawingml/2006/chartDrawing">
    <cdr:from>
      <cdr:x>0.89008</cdr:x>
      <cdr:y>0.95961</cdr:y>
    </cdr:from>
    <cdr:to>
      <cdr:x>1</cdr:x>
      <cdr:y>1</cdr:y>
    </cdr:to>
    <cdr:sp macro="" textlink="">
      <cdr:nvSpPr>
        <cdr:cNvPr id="5"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1000">
              <a:latin typeface="Times New Roman"/>
            </a:rPr>
            <a:t>Page 76 of 79</a:t>
          </a:r>
        </a:p>
      </cdr:txBody>
    </cdr:sp>
  </cdr:relSizeAnchor>
</c:userShapes>
</file>

<file path=ppt/drawings/drawing77.xml><?xml version="1.0" encoding="utf-8"?>
<c:userShapes xmlns:c="http://schemas.openxmlformats.org/drawingml/2006/chart">
  <cdr:relSizeAnchor xmlns:cdr="http://schemas.openxmlformats.org/drawingml/2006/chartDrawing">
    <cdr:from>
      <cdr:x>0.02052</cdr:x>
      <cdr:y>0.02828</cdr:y>
    </cdr:from>
    <cdr:to>
      <cdr:x>0.04983</cdr:x>
      <cdr:y>0.10906</cdr:y>
    </cdr:to>
    <cdr:sp macro="" textlink="">
      <cdr:nvSpPr>
        <cdr:cNvPr id="2" name="PageQ"/>
        <cdr:cNvSpPr txBox="1"/>
      </cdr:nvSpPr>
      <cdr:spPr>
        <a:xfrm xmlns:a="http://schemas.openxmlformats.org/drawingml/2006/main">
          <a:off x="177800" y="177800"/>
          <a:ext cx="254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49.</a:t>
          </a:r>
        </a:p>
      </cdr:txBody>
    </cdr:sp>
  </cdr:relSizeAnchor>
  <cdr:relSizeAnchor xmlns:cdr="http://schemas.openxmlformats.org/drawingml/2006/chartDrawing">
    <cdr:from>
      <cdr:x>0.04983</cdr:x>
      <cdr:y>0.02828</cdr:y>
    </cdr:from>
    <cdr:to>
      <cdr:x>0.97318</cdr:x>
      <cdr:y>0.10906</cdr:y>
    </cdr:to>
    <cdr:sp macro="" textlink="">
      <cdr:nvSpPr>
        <cdr:cNvPr id="3" name="PageTitle"/>
        <cdr:cNvSpPr txBox="1"/>
      </cdr:nvSpPr>
      <cdr:spPr>
        <a:xfrm xmlns:a="http://schemas.openxmlformats.org/drawingml/2006/main">
          <a:off x="431800" y="177800"/>
          <a:ext cx="8001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Percentage of schools that provide service-learning opportunities for students.</a:t>
          </a:r>
        </a:p>
      </cdr:txBody>
    </cdr:sp>
  </cdr:relSizeAnchor>
  <cdr:relSizeAnchor xmlns:cdr="http://schemas.openxmlformats.org/drawingml/2006/chartDrawing">
    <cdr:from>
      <cdr:x>0.02052</cdr:x>
      <cdr:y>0.91693</cdr:y>
    </cdr:from>
    <cdr:to>
      <cdr:x>0.97318</cdr:x>
      <cdr:y>0.99771</cdr:y>
    </cdr:to>
    <cdr:sp macro="" textlink="">
      <cdr:nvSpPr>
        <cdr:cNvPr id="4"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endParaRPr lang="en-US" sz="1000">
            <a:latin typeface="Times New Roman"/>
          </a:endParaRPr>
        </a:p>
      </cdr:txBody>
    </cdr:sp>
  </cdr:relSizeAnchor>
  <cdr:relSizeAnchor xmlns:cdr="http://schemas.openxmlformats.org/drawingml/2006/chartDrawing">
    <cdr:from>
      <cdr:x>0.89008</cdr:x>
      <cdr:y>0.95961</cdr:y>
    </cdr:from>
    <cdr:to>
      <cdr:x>1</cdr:x>
      <cdr:y>1</cdr:y>
    </cdr:to>
    <cdr:sp macro="" textlink="">
      <cdr:nvSpPr>
        <cdr:cNvPr id="5"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1000">
              <a:latin typeface="Times New Roman"/>
            </a:rPr>
            <a:t>Page 77 of 79</a:t>
          </a:r>
        </a:p>
      </cdr:txBody>
    </cdr:sp>
  </cdr:relSizeAnchor>
</c:userShapes>
</file>

<file path=ppt/drawings/drawing78.xml><?xml version="1.0" encoding="utf-8"?>
<c:userShapes xmlns:c="http://schemas.openxmlformats.org/drawingml/2006/chart">
  <cdr:relSizeAnchor xmlns:cdr="http://schemas.openxmlformats.org/drawingml/2006/chartDrawing">
    <cdr:from>
      <cdr:x>0.02052</cdr:x>
      <cdr:y>0.02828</cdr:y>
    </cdr:from>
    <cdr:to>
      <cdr:x>0.04983</cdr:x>
      <cdr:y>0.10906</cdr:y>
    </cdr:to>
    <cdr:sp macro="" textlink="">
      <cdr:nvSpPr>
        <cdr:cNvPr id="2" name="PageQ"/>
        <cdr:cNvSpPr txBox="1"/>
      </cdr:nvSpPr>
      <cdr:spPr>
        <a:xfrm xmlns:a="http://schemas.openxmlformats.org/drawingml/2006/main">
          <a:off x="177800" y="177800"/>
          <a:ext cx="254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50.</a:t>
          </a:r>
        </a:p>
      </cdr:txBody>
    </cdr:sp>
  </cdr:relSizeAnchor>
  <cdr:relSizeAnchor xmlns:cdr="http://schemas.openxmlformats.org/drawingml/2006/chartDrawing">
    <cdr:from>
      <cdr:x>0.04983</cdr:x>
      <cdr:y>0.02828</cdr:y>
    </cdr:from>
    <cdr:to>
      <cdr:x>0.97318</cdr:x>
      <cdr:y>0.10906</cdr:y>
    </cdr:to>
    <cdr:sp macro="" textlink="">
      <cdr:nvSpPr>
        <cdr:cNvPr id="3" name="PageTitle"/>
        <cdr:cNvSpPr txBox="1"/>
      </cdr:nvSpPr>
      <cdr:spPr>
        <a:xfrm xmlns:a="http://schemas.openxmlformats.org/drawingml/2006/main">
          <a:off x="431800" y="177800"/>
          <a:ext cx="8001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Percentage of schools that provide peer tutoring opportunities for students.</a:t>
          </a:r>
        </a:p>
      </cdr:txBody>
    </cdr:sp>
  </cdr:relSizeAnchor>
  <cdr:relSizeAnchor xmlns:cdr="http://schemas.openxmlformats.org/drawingml/2006/chartDrawing">
    <cdr:from>
      <cdr:x>0.02052</cdr:x>
      <cdr:y>0.91693</cdr:y>
    </cdr:from>
    <cdr:to>
      <cdr:x>0.97318</cdr:x>
      <cdr:y>0.99771</cdr:y>
    </cdr:to>
    <cdr:sp macro="" textlink="">
      <cdr:nvSpPr>
        <cdr:cNvPr id="4"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endParaRPr lang="en-US" sz="1000">
            <a:latin typeface="Times New Roman"/>
          </a:endParaRPr>
        </a:p>
      </cdr:txBody>
    </cdr:sp>
  </cdr:relSizeAnchor>
  <cdr:relSizeAnchor xmlns:cdr="http://schemas.openxmlformats.org/drawingml/2006/chartDrawing">
    <cdr:from>
      <cdr:x>0.89008</cdr:x>
      <cdr:y>0.95961</cdr:y>
    </cdr:from>
    <cdr:to>
      <cdr:x>1</cdr:x>
      <cdr:y>1</cdr:y>
    </cdr:to>
    <cdr:sp macro="" textlink="">
      <cdr:nvSpPr>
        <cdr:cNvPr id="5"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1000">
              <a:latin typeface="Times New Roman"/>
            </a:rPr>
            <a:t>Page 78 of 79</a:t>
          </a:r>
        </a:p>
      </cdr:txBody>
    </cdr:sp>
  </cdr:relSizeAnchor>
</c:userShapes>
</file>

<file path=ppt/drawings/drawing79.xml><?xml version="1.0" encoding="utf-8"?>
<c:userShapes xmlns:c="http://schemas.openxmlformats.org/drawingml/2006/chart">
  <cdr:relSizeAnchor xmlns:cdr="http://schemas.openxmlformats.org/drawingml/2006/chartDrawing">
    <cdr:from>
      <cdr:x>0.02052</cdr:x>
      <cdr:y>0.02828</cdr:y>
    </cdr:from>
    <cdr:to>
      <cdr:x>0.04983</cdr:x>
      <cdr:y>0.10906</cdr:y>
    </cdr:to>
    <cdr:sp macro="" textlink="">
      <cdr:nvSpPr>
        <cdr:cNvPr id="2" name="PageQ"/>
        <cdr:cNvSpPr txBox="1"/>
      </cdr:nvSpPr>
      <cdr:spPr>
        <a:xfrm xmlns:a="http://schemas.openxmlformats.org/drawingml/2006/main">
          <a:off x="177800" y="177800"/>
          <a:ext cx="254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51.</a:t>
          </a:r>
        </a:p>
      </cdr:txBody>
    </cdr:sp>
  </cdr:relSizeAnchor>
  <cdr:relSizeAnchor xmlns:cdr="http://schemas.openxmlformats.org/drawingml/2006/chartDrawing">
    <cdr:from>
      <cdr:x>0.04983</cdr:x>
      <cdr:y>0.02828</cdr:y>
    </cdr:from>
    <cdr:to>
      <cdr:x>0.97318</cdr:x>
      <cdr:y>0.10906</cdr:y>
    </cdr:to>
    <cdr:sp macro="" textlink="">
      <cdr:nvSpPr>
        <cdr:cNvPr id="3" name="PageTitle"/>
        <cdr:cNvSpPr txBox="1"/>
      </cdr:nvSpPr>
      <cdr:spPr>
        <a:xfrm xmlns:a="http://schemas.openxmlformats.org/drawingml/2006/main">
          <a:off x="431800" y="177800"/>
          <a:ext cx="8001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Percentage of schools in which students’ families helped develop or implement policies and programs related to school health during the past two years.</a:t>
          </a:r>
        </a:p>
      </cdr:txBody>
    </cdr:sp>
  </cdr:relSizeAnchor>
  <cdr:relSizeAnchor xmlns:cdr="http://schemas.openxmlformats.org/drawingml/2006/chartDrawing">
    <cdr:from>
      <cdr:x>0.02052</cdr:x>
      <cdr:y>0.91693</cdr:y>
    </cdr:from>
    <cdr:to>
      <cdr:x>0.97318</cdr:x>
      <cdr:y>0.99771</cdr:y>
    </cdr:to>
    <cdr:sp macro="" textlink="">
      <cdr:nvSpPr>
        <cdr:cNvPr id="4"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endParaRPr lang="en-US" sz="1000">
            <a:latin typeface="Times New Roman"/>
          </a:endParaRPr>
        </a:p>
      </cdr:txBody>
    </cdr:sp>
  </cdr:relSizeAnchor>
  <cdr:relSizeAnchor xmlns:cdr="http://schemas.openxmlformats.org/drawingml/2006/chartDrawing">
    <cdr:from>
      <cdr:x>0.89008</cdr:x>
      <cdr:y>0.95961</cdr:y>
    </cdr:from>
    <cdr:to>
      <cdr:x>1</cdr:x>
      <cdr:y>1</cdr:y>
    </cdr:to>
    <cdr:sp macro="" textlink="">
      <cdr:nvSpPr>
        <cdr:cNvPr id="5"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1000">
              <a:latin typeface="Times New Roman"/>
            </a:rPr>
            <a:t>Page 79 of 79</a:t>
          </a:r>
        </a:p>
      </cdr:txBody>
    </cdr:sp>
  </cdr:relSizeAnchor>
</c:userShapes>
</file>

<file path=ppt/drawings/drawing8.xml><?xml version="1.0" encoding="utf-8"?>
<c:userShapes xmlns:c="http://schemas.openxmlformats.org/drawingml/2006/chart">
  <cdr:relSizeAnchor xmlns:cdr="http://schemas.openxmlformats.org/drawingml/2006/chartDrawing">
    <cdr:from>
      <cdr:x>0.02052</cdr:x>
      <cdr:y>0.02828</cdr:y>
    </cdr:from>
    <cdr:to>
      <cdr:x>0.04983</cdr:x>
      <cdr:y>0.10906</cdr:y>
    </cdr:to>
    <cdr:sp macro="" textlink="">
      <cdr:nvSpPr>
        <cdr:cNvPr id="2" name="PageQ"/>
        <cdr:cNvSpPr txBox="1"/>
      </cdr:nvSpPr>
      <cdr:spPr>
        <a:xfrm xmlns:a="http://schemas.openxmlformats.org/drawingml/2006/main">
          <a:off x="177800" y="177800"/>
          <a:ext cx="254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5.</a:t>
          </a:r>
        </a:p>
      </cdr:txBody>
    </cdr:sp>
  </cdr:relSizeAnchor>
  <cdr:relSizeAnchor xmlns:cdr="http://schemas.openxmlformats.org/drawingml/2006/chartDrawing">
    <cdr:from>
      <cdr:x>0.04983</cdr:x>
      <cdr:y>0.02828</cdr:y>
    </cdr:from>
    <cdr:to>
      <cdr:x>0.97318</cdr:x>
      <cdr:y>0.10906</cdr:y>
    </cdr:to>
    <cdr:sp macro="" textlink="">
      <cdr:nvSpPr>
        <cdr:cNvPr id="3" name="PageTitle"/>
        <cdr:cNvSpPr txBox="1"/>
      </cdr:nvSpPr>
      <cdr:spPr>
        <a:xfrm xmlns:a="http://schemas.openxmlformats.org/drawingml/2006/main">
          <a:off x="431800" y="177800"/>
          <a:ext cx="8001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Percentage of schools that have one or more than one group (e.g., a school health council, committee, or team) that offers guidance on the development of policies or coordinates activities on health topics.</a:t>
          </a:r>
        </a:p>
      </cdr:txBody>
    </cdr:sp>
  </cdr:relSizeAnchor>
  <cdr:relSizeAnchor xmlns:cdr="http://schemas.openxmlformats.org/drawingml/2006/chartDrawing">
    <cdr:from>
      <cdr:x>0.02052</cdr:x>
      <cdr:y>0.91693</cdr:y>
    </cdr:from>
    <cdr:to>
      <cdr:x>0.97318</cdr:x>
      <cdr:y>0.99771</cdr:y>
    </cdr:to>
    <cdr:sp macro="" textlink="">
      <cdr:nvSpPr>
        <cdr:cNvPr id="4"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endParaRPr lang="en-US" sz="1000">
            <a:latin typeface="Times New Roman"/>
          </a:endParaRPr>
        </a:p>
      </cdr:txBody>
    </cdr:sp>
  </cdr:relSizeAnchor>
  <cdr:relSizeAnchor xmlns:cdr="http://schemas.openxmlformats.org/drawingml/2006/chartDrawing">
    <cdr:from>
      <cdr:x>0.89008</cdr:x>
      <cdr:y>0.95961</cdr:y>
    </cdr:from>
    <cdr:to>
      <cdr:x>1</cdr:x>
      <cdr:y>1</cdr:y>
    </cdr:to>
    <cdr:sp macro="" textlink="">
      <cdr:nvSpPr>
        <cdr:cNvPr id="5"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1000">
              <a:latin typeface="Times New Roman"/>
            </a:rPr>
            <a:t>Page 8 of 79</a:t>
          </a:r>
        </a:p>
      </cdr:txBody>
    </cdr:sp>
  </cdr:relSizeAnchor>
</c:userShapes>
</file>

<file path=ppt/drawings/drawing9.xml><?xml version="1.0" encoding="utf-8"?>
<c:userShapes xmlns:c="http://schemas.openxmlformats.org/drawingml/2006/chart">
  <cdr:relSizeAnchor xmlns:cdr="http://schemas.openxmlformats.org/drawingml/2006/chartDrawing">
    <cdr:from>
      <cdr:x>0.05278</cdr:x>
      <cdr:y>0.2037</cdr:y>
    </cdr:from>
    <cdr:to>
      <cdr:x>0.08056</cdr:x>
      <cdr:y>0.34259</cdr:y>
    </cdr:to>
    <cdr:sp macro="" textlink="">
      <cdr:nvSpPr>
        <cdr:cNvPr id="2" name="y1"/>
        <cdr:cNvSpPr txBox="1"/>
      </cdr:nvSpPr>
      <cdr:spPr>
        <a:xfrm xmlns:a="http://schemas.openxmlformats.org/drawingml/2006/main">
          <a:off x="241300" y="5588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a.</a:t>
          </a:r>
        </a:p>
      </cdr:txBody>
    </cdr:sp>
  </cdr:relSizeAnchor>
  <cdr:relSizeAnchor xmlns:cdr="http://schemas.openxmlformats.org/drawingml/2006/chartDrawing">
    <cdr:from>
      <cdr:x>0.08056</cdr:x>
      <cdr:y>0.2037</cdr:y>
    </cdr:from>
    <cdr:to>
      <cdr:x>0.30278</cdr:x>
      <cdr:y>0.34259</cdr:y>
    </cdr:to>
    <cdr:sp macro="" textlink="">
      <cdr:nvSpPr>
        <cdr:cNvPr id="3" name="yt1"/>
        <cdr:cNvSpPr txBox="1"/>
      </cdr:nvSpPr>
      <cdr:spPr>
        <a:xfrm xmlns:a="http://schemas.openxmlformats.org/drawingml/2006/main">
          <a:off x="368300" y="5588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Identified student health needs based on a review of relevant data</a:t>
          </a:r>
        </a:p>
      </cdr:txBody>
    </cdr:sp>
  </cdr:relSizeAnchor>
  <cdr:relSizeAnchor xmlns:cdr="http://schemas.openxmlformats.org/drawingml/2006/chartDrawing">
    <cdr:from>
      <cdr:x>0.05278</cdr:x>
      <cdr:y>0.36574</cdr:y>
    </cdr:from>
    <cdr:to>
      <cdr:x>0.08056</cdr:x>
      <cdr:y>0.50463</cdr:y>
    </cdr:to>
    <cdr:sp macro="" textlink="">
      <cdr:nvSpPr>
        <cdr:cNvPr id="4" name="y2"/>
        <cdr:cNvSpPr txBox="1"/>
      </cdr:nvSpPr>
      <cdr:spPr>
        <a:xfrm xmlns:a="http://schemas.openxmlformats.org/drawingml/2006/main">
          <a:off x="241300" y="10033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b.</a:t>
          </a:r>
        </a:p>
      </cdr:txBody>
    </cdr:sp>
  </cdr:relSizeAnchor>
  <cdr:relSizeAnchor xmlns:cdr="http://schemas.openxmlformats.org/drawingml/2006/chartDrawing">
    <cdr:from>
      <cdr:x>0.08056</cdr:x>
      <cdr:y>0.36574</cdr:y>
    </cdr:from>
    <cdr:to>
      <cdr:x>0.30278</cdr:x>
      <cdr:y>0.50463</cdr:y>
    </cdr:to>
    <cdr:sp macro="" textlink="">
      <cdr:nvSpPr>
        <cdr:cNvPr id="5" name="yt2"/>
        <cdr:cNvSpPr txBox="1"/>
      </cdr:nvSpPr>
      <cdr:spPr>
        <a:xfrm xmlns:a="http://schemas.openxmlformats.org/drawingml/2006/main">
          <a:off x="368300" y="10033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Recommended new or revised health and safety policies and activities to school administrators or the school improvement team</a:t>
          </a:r>
        </a:p>
      </cdr:txBody>
    </cdr:sp>
  </cdr:relSizeAnchor>
  <cdr:relSizeAnchor xmlns:cdr="http://schemas.openxmlformats.org/drawingml/2006/chartDrawing">
    <cdr:from>
      <cdr:x>0.05278</cdr:x>
      <cdr:y>0.54167</cdr:y>
    </cdr:from>
    <cdr:to>
      <cdr:x>0.08056</cdr:x>
      <cdr:y>0.68056</cdr:y>
    </cdr:to>
    <cdr:sp macro="" textlink="">
      <cdr:nvSpPr>
        <cdr:cNvPr id="6" name="y3"/>
        <cdr:cNvSpPr txBox="1"/>
      </cdr:nvSpPr>
      <cdr:spPr>
        <a:xfrm xmlns:a="http://schemas.openxmlformats.org/drawingml/2006/main">
          <a:off x="241300" y="14859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c.</a:t>
          </a:r>
        </a:p>
      </cdr:txBody>
    </cdr:sp>
  </cdr:relSizeAnchor>
  <cdr:relSizeAnchor xmlns:cdr="http://schemas.openxmlformats.org/drawingml/2006/chartDrawing">
    <cdr:from>
      <cdr:x>0.08056</cdr:x>
      <cdr:y>0.54167</cdr:y>
    </cdr:from>
    <cdr:to>
      <cdr:x>0.30278</cdr:x>
      <cdr:y>0.68056</cdr:y>
    </cdr:to>
    <cdr:sp macro="" textlink="">
      <cdr:nvSpPr>
        <cdr:cNvPr id="7" name="yt3"/>
        <cdr:cNvSpPr txBox="1"/>
      </cdr:nvSpPr>
      <cdr:spPr>
        <a:xfrm xmlns:a="http://schemas.openxmlformats.org/drawingml/2006/main">
          <a:off x="368300" y="14859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Sought funding or leveraged resources to support health and safety priorities for students and staff</a:t>
          </a:r>
        </a:p>
      </cdr:txBody>
    </cdr:sp>
  </cdr:relSizeAnchor>
  <cdr:relSizeAnchor xmlns:cdr="http://schemas.openxmlformats.org/drawingml/2006/chartDrawing">
    <cdr:from>
      <cdr:x>0.05058</cdr:x>
      <cdr:y>0.67962</cdr:y>
    </cdr:from>
    <cdr:to>
      <cdr:x>0.08056</cdr:x>
      <cdr:y>0.85185</cdr:y>
    </cdr:to>
    <cdr:sp macro="" textlink="">
      <cdr:nvSpPr>
        <cdr:cNvPr id="8" name="y4"/>
        <cdr:cNvSpPr txBox="1"/>
      </cdr:nvSpPr>
      <cdr:spPr>
        <a:xfrm xmlns:a="http://schemas.openxmlformats.org/drawingml/2006/main">
          <a:off x="438319" y="4273606"/>
          <a:ext cx="259751" cy="1082985"/>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d.</a:t>
          </a:r>
        </a:p>
      </cdr:txBody>
    </cdr:sp>
  </cdr:relSizeAnchor>
  <cdr:relSizeAnchor xmlns:cdr="http://schemas.openxmlformats.org/drawingml/2006/chartDrawing">
    <cdr:from>
      <cdr:x>0.08074</cdr:x>
      <cdr:y>0.67962</cdr:y>
    </cdr:from>
    <cdr:to>
      <cdr:x>0.30278</cdr:x>
      <cdr:y>0.85185</cdr:y>
    </cdr:to>
    <cdr:sp macro="" textlink="">
      <cdr:nvSpPr>
        <cdr:cNvPr id="9" name="yt4"/>
        <cdr:cNvSpPr txBox="1"/>
      </cdr:nvSpPr>
      <cdr:spPr>
        <a:xfrm xmlns:a="http://schemas.openxmlformats.org/drawingml/2006/main">
          <a:off x="699624" y="4273606"/>
          <a:ext cx="1924032" cy="1082985"/>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Communicated the importance of health and safety policies and activities to district administrators, school administrators, parent-teacher groups, or community members</a:t>
          </a:r>
        </a:p>
      </cdr:txBody>
    </cdr:sp>
  </cdr:relSizeAnchor>
  <cdr:relSizeAnchor xmlns:cdr="http://schemas.openxmlformats.org/drawingml/2006/chartDrawing">
    <cdr:from>
      <cdr:x>0.02052</cdr:x>
      <cdr:y>0.02828</cdr:y>
    </cdr:from>
    <cdr:to>
      <cdr:x>0.04983</cdr:x>
      <cdr:y>0.10906</cdr:y>
    </cdr:to>
    <cdr:sp macro="" textlink="">
      <cdr:nvSpPr>
        <cdr:cNvPr id="10" name="PageQ"/>
        <cdr:cNvSpPr txBox="1"/>
      </cdr:nvSpPr>
      <cdr:spPr>
        <a:xfrm xmlns:a="http://schemas.openxmlformats.org/drawingml/2006/main">
          <a:off x="177800" y="177800"/>
          <a:ext cx="254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6.</a:t>
          </a:r>
        </a:p>
      </cdr:txBody>
    </cdr:sp>
  </cdr:relSizeAnchor>
  <cdr:relSizeAnchor xmlns:cdr="http://schemas.openxmlformats.org/drawingml/2006/chartDrawing">
    <cdr:from>
      <cdr:x>0.04983</cdr:x>
      <cdr:y>0.02828</cdr:y>
    </cdr:from>
    <cdr:to>
      <cdr:x>0.97318</cdr:x>
      <cdr:y>0.10906</cdr:y>
    </cdr:to>
    <cdr:sp macro="" textlink="">
      <cdr:nvSpPr>
        <cdr:cNvPr id="11" name="PageTitle"/>
        <cdr:cNvSpPr txBox="1"/>
      </cdr:nvSpPr>
      <cdr:spPr>
        <a:xfrm xmlns:a="http://schemas.openxmlformats.org/drawingml/2006/main">
          <a:off x="431712" y="177668"/>
          <a:ext cx="7999625" cy="507496"/>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cs typeface="Times New Roman" panose="02020603050405020304" pitchFamily="18" charset="0"/>
            </a:rPr>
            <a:t>Percentage of schools that have a school </a:t>
          </a:r>
          <a:r>
            <a:rPr lang="en-US" sz="1000">
              <a:effectLst/>
              <a:latin typeface="Times New Roman" panose="02020603050405020304" pitchFamily="18" charset="0"/>
              <a:ea typeface="+mn-ea"/>
              <a:cs typeface="Times New Roman" panose="02020603050405020304" pitchFamily="18" charset="0"/>
            </a:rPr>
            <a:t>health </a:t>
          </a:r>
          <a:r>
            <a:rPr lang="en-US" sz="1000">
              <a:latin typeface="Times New Roman" panose="02020603050405020304" pitchFamily="18" charset="0"/>
              <a:cs typeface="Times New Roman" panose="02020603050405020304" pitchFamily="18" charset="0"/>
            </a:rPr>
            <a:t>council, committee, or team that did the following activities during the past year.*</a:t>
          </a:r>
        </a:p>
      </cdr:txBody>
    </cdr:sp>
  </cdr:relSizeAnchor>
  <cdr:relSizeAnchor xmlns:cdr="http://schemas.openxmlformats.org/drawingml/2006/chartDrawing">
    <cdr:from>
      <cdr:x>0.02052</cdr:x>
      <cdr:y>0.91693</cdr:y>
    </cdr:from>
    <cdr:to>
      <cdr:x>0.97318</cdr:x>
      <cdr:y>0.99771</cdr:y>
    </cdr:to>
    <cdr:sp macro="" textlink="">
      <cdr:nvSpPr>
        <cdr:cNvPr id="12"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a:rPr>
            <a:t>*Among schools that have one or more than one group that offers guidance on the development of policies or coordinates activities on health topics.</a:t>
          </a:r>
        </a:p>
      </cdr:txBody>
    </cdr:sp>
  </cdr:relSizeAnchor>
  <cdr:relSizeAnchor xmlns:cdr="http://schemas.openxmlformats.org/drawingml/2006/chartDrawing">
    <cdr:from>
      <cdr:x>0.89008</cdr:x>
      <cdr:y>0.95961</cdr:y>
    </cdr:from>
    <cdr:to>
      <cdr:x>1</cdr:x>
      <cdr:y>1</cdr:y>
    </cdr:to>
    <cdr:sp macro="" textlink="">
      <cdr:nvSpPr>
        <cdr:cNvPr id="13"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1000">
              <a:latin typeface="Times New Roman"/>
            </a:rPr>
            <a:t>Page 9 of 79</a:t>
          </a:r>
        </a:p>
      </cdr:txBody>
    </cdr:sp>
  </cdr:relSizeAnchor>
</c:userShap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661F07C-4333-4C53-B68E-34D9EAA93E98}" type="datetimeFigureOut">
              <a:rPr lang="en-US" smtClean="0"/>
              <a:t>12/5/2017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0FED22E-36A1-47F1-A0E3-87AEACC77049}" type="slidenum">
              <a:rPr lang="en-US" smtClean="0"/>
              <a:t>‹#›</a:t>
            </a:fld>
            <a:endParaRPr lang="en-US"/>
          </a:p>
        </p:txBody>
      </p:sp>
    </p:spTree>
    <p:extLst>
      <p:ext uri="{BB962C8B-B14F-4D97-AF65-F5344CB8AC3E}">
        <p14:creationId xmlns:p14="http://schemas.microsoft.com/office/powerpoint/2010/main" val="29040962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661F07C-4333-4C53-B68E-34D9EAA93E98}" type="datetimeFigureOut">
              <a:rPr lang="en-US" smtClean="0"/>
              <a:t>12/5/2017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0FED22E-36A1-47F1-A0E3-87AEACC77049}" type="slidenum">
              <a:rPr lang="en-US" smtClean="0"/>
              <a:t>‹#›</a:t>
            </a:fld>
            <a:endParaRPr lang="en-US"/>
          </a:p>
        </p:txBody>
      </p:sp>
    </p:spTree>
    <p:extLst>
      <p:ext uri="{BB962C8B-B14F-4D97-AF65-F5344CB8AC3E}">
        <p14:creationId xmlns:p14="http://schemas.microsoft.com/office/powerpoint/2010/main" val="35209291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661F07C-4333-4C53-B68E-34D9EAA93E98}" type="datetimeFigureOut">
              <a:rPr lang="en-US" smtClean="0"/>
              <a:t>12/5/2017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0FED22E-36A1-47F1-A0E3-87AEACC77049}" type="slidenum">
              <a:rPr lang="en-US" smtClean="0"/>
              <a:t>‹#›</a:t>
            </a:fld>
            <a:endParaRPr lang="en-US"/>
          </a:p>
        </p:txBody>
      </p:sp>
    </p:spTree>
    <p:extLst>
      <p:ext uri="{BB962C8B-B14F-4D97-AF65-F5344CB8AC3E}">
        <p14:creationId xmlns:p14="http://schemas.microsoft.com/office/powerpoint/2010/main" val="23111274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661F07C-4333-4C53-B68E-34D9EAA93E98}" type="datetimeFigureOut">
              <a:rPr lang="en-US" smtClean="0"/>
              <a:t>12/5/2017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0FED22E-36A1-47F1-A0E3-87AEACC77049}" type="slidenum">
              <a:rPr lang="en-US" smtClean="0"/>
              <a:t>‹#›</a:t>
            </a:fld>
            <a:endParaRPr lang="en-US"/>
          </a:p>
        </p:txBody>
      </p:sp>
    </p:spTree>
    <p:extLst>
      <p:ext uri="{BB962C8B-B14F-4D97-AF65-F5344CB8AC3E}">
        <p14:creationId xmlns:p14="http://schemas.microsoft.com/office/powerpoint/2010/main" val="27367182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661F07C-4333-4C53-B68E-34D9EAA93E98}" type="datetimeFigureOut">
              <a:rPr lang="en-US" smtClean="0"/>
              <a:t>12/5/2017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0FED22E-36A1-47F1-A0E3-87AEACC77049}" type="slidenum">
              <a:rPr lang="en-US" smtClean="0"/>
              <a:t>‹#›</a:t>
            </a:fld>
            <a:endParaRPr lang="en-US"/>
          </a:p>
        </p:txBody>
      </p:sp>
    </p:spTree>
    <p:extLst>
      <p:ext uri="{BB962C8B-B14F-4D97-AF65-F5344CB8AC3E}">
        <p14:creationId xmlns:p14="http://schemas.microsoft.com/office/powerpoint/2010/main" val="39459867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661F07C-4333-4C53-B68E-34D9EAA93E98}" type="datetimeFigureOut">
              <a:rPr lang="en-US" smtClean="0"/>
              <a:t>12/5/2017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0FED22E-36A1-47F1-A0E3-87AEACC77049}" type="slidenum">
              <a:rPr lang="en-US" smtClean="0"/>
              <a:t>‹#›</a:t>
            </a:fld>
            <a:endParaRPr lang="en-US"/>
          </a:p>
        </p:txBody>
      </p:sp>
    </p:spTree>
    <p:extLst>
      <p:ext uri="{BB962C8B-B14F-4D97-AF65-F5344CB8AC3E}">
        <p14:creationId xmlns:p14="http://schemas.microsoft.com/office/powerpoint/2010/main" val="15391691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661F07C-4333-4C53-B68E-34D9EAA93E98}" type="datetimeFigureOut">
              <a:rPr lang="en-US" smtClean="0"/>
              <a:t>12/5/2017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0FED22E-36A1-47F1-A0E3-87AEACC77049}" type="slidenum">
              <a:rPr lang="en-US" smtClean="0"/>
              <a:t>‹#›</a:t>
            </a:fld>
            <a:endParaRPr lang="en-US"/>
          </a:p>
        </p:txBody>
      </p:sp>
    </p:spTree>
    <p:extLst>
      <p:ext uri="{BB962C8B-B14F-4D97-AF65-F5344CB8AC3E}">
        <p14:creationId xmlns:p14="http://schemas.microsoft.com/office/powerpoint/2010/main" val="3220549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661F07C-4333-4C53-B68E-34D9EAA93E98}" type="datetimeFigureOut">
              <a:rPr lang="en-US" smtClean="0"/>
              <a:t>12/5/2017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0FED22E-36A1-47F1-A0E3-87AEACC77049}" type="slidenum">
              <a:rPr lang="en-US" smtClean="0"/>
              <a:t>‹#›</a:t>
            </a:fld>
            <a:endParaRPr lang="en-US"/>
          </a:p>
        </p:txBody>
      </p:sp>
    </p:spTree>
    <p:extLst>
      <p:ext uri="{BB962C8B-B14F-4D97-AF65-F5344CB8AC3E}">
        <p14:creationId xmlns:p14="http://schemas.microsoft.com/office/powerpoint/2010/main" val="26597080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661F07C-4333-4C53-B68E-34D9EAA93E98}" type="datetimeFigureOut">
              <a:rPr lang="en-US" smtClean="0"/>
              <a:t>12/5/2017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0FED22E-36A1-47F1-A0E3-87AEACC77049}" type="slidenum">
              <a:rPr lang="en-US" smtClean="0"/>
              <a:t>‹#›</a:t>
            </a:fld>
            <a:endParaRPr lang="en-US"/>
          </a:p>
        </p:txBody>
      </p:sp>
    </p:spTree>
    <p:extLst>
      <p:ext uri="{BB962C8B-B14F-4D97-AF65-F5344CB8AC3E}">
        <p14:creationId xmlns:p14="http://schemas.microsoft.com/office/powerpoint/2010/main" val="11919565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661F07C-4333-4C53-B68E-34D9EAA93E98}" type="datetimeFigureOut">
              <a:rPr lang="en-US" smtClean="0"/>
              <a:t>12/5/2017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0FED22E-36A1-47F1-A0E3-87AEACC77049}" type="slidenum">
              <a:rPr lang="en-US" smtClean="0"/>
              <a:t>‹#›</a:t>
            </a:fld>
            <a:endParaRPr lang="en-US"/>
          </a:p>
        </p:txBody>
      </p:sp>
    </p:spTree>
    <p:extLst>
      <p:ext uri="{BB962C8B-B14F-4D97-AF65-F5344CB8AC3E}">
        <p14:creationId xmlns:p14="http://schemas.microsoft.com/office/powerpoint/2010/main" val="38335528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661F07C-4333-4C53-B68E-34D9EAA93E98}" type="datetimeFigureOut">
              <a:rPr lang="en-US" smtClean="0"/>
              <a:t>12/5/2017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0FED22E-36A1-47F1-A0E3-87AEACC77049}" type="slidenum">
              <a:rPr lang="en-US" smtClean="0"/>
              <a:t>‹#›</a:t>
            </a:fld>
            <a:endParaRPr lang="en-US"/>
          </a:p>
        </p:txBody>
      </p:sp>
    </p:spTree>
    <p:extLst>
      <p:ext uri="{BB962C8B-B14F-4D97-AF65-F5344CB8AC3E}">
        <p14:creationId xmlns:p14="http://schemas.microsoft.com/office/powerpoint/2010/main" val="3024568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661F07C-4333-4C53-B68E-34D9EAA93E98}" type="datetimeFigureOut">
              <a:rPr lang="en-US" smtClean="0"/>
              <a:t>12/5/2017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0FED22E-36A1-47F1-A0E3-87AEACC77049}" type="slidenum">
              <a:rPr lang="en-US" smtClean="0"/>
              <a:t>‹#›</a:t>
            </a:fld>
            <a:endParaRPr lang="en-US"/>
          </a:p>
        </p:txBody>
      </p:sp>
    </p:spTree>
    <p:extLst>
      <p:ext uri="{BB962C8B-B14F-4D97-AF65-F5344CB8AC3E}">
        <p14:creationId xmlns:p14="http://schemas.microsoft.com/office/powerpoint/2010/main" val="382026245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chart" Target="../charts/chart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chart" Target="../charts/chart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chart" Target="../charts/chart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chart" Target="../charts/chart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chart" Target="../charts/chart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chart" Target="../charts/chart15.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chart" Target="../charts/chart16.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chart" Target="../charts/chart17.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chart" Target="../charts/chart18.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chart" Target="../charts/chart19.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chart" Target="../charts/chart20.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chart" Target="../charts/chart21.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chart" Target="../charts/chart22.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chart" Target="../charts/chart23.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chart" Target="../charts/chart24.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chart" Target="../charts/chart25.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chart" Target="../charts/chart26.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chart" Target="../charts/chart27.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chart" Target="../charts/chart28.xm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chart" Target="../charts/chart29.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chart" Target="../charts/chart30.xml"/><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chart" Target="../charts/chart31.xml"/><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chart" Target="../charts/chart32.xml"/><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2" Type="http://schemas.openxmlformats.org/officeDocument/2006/relationships/chart" Target="../charts/chart33.xml"/><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2" Type="http://schemas.openxmlformats.org/officeDocument/2006/relationships/chart" Target="../charts/chart34.xml"/><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2" Type="http://schemas.openxmlformats.org/officeDocument/2006/relationships/chart" Target="../charts/chart35.xml"/><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2" Type="http://schemas.openxmlformats.org/officeDocument/2006/relationships/chart" Target="../charts/chart36.xml"/><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2" Type="http://schemas.openxmlformats.org/officeDocument/2006/relationships/chart" Target="../charts/chart37.xml"/><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2" Type="http://schemas.openxmlformats.org/officeDocument/2006/relationships/chart" Target="../charts/chart38.xml"/><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2" Type="http://schemas.openxmlformats.org/officeDocument/2006/relationships/chart" Target="../charts/chart39.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2" Type="http://schemas.openxmlformats.org/officeDocument/2006/relationships/chart" Target="../charts/chart40.xml"/><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2" Type="http://schemas.openxmlformats.org/officeDocument/2006/relationships/chart" Target="../charts/chart41.xml"/><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2" Type="http://schemas.openxmlformats.org/officeDocument/2006/relationships/chart" Target="../charts/chart42.xml"/><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2" Type="http://schemas.openxmlformats.org/officeDocument/2006/relationships/chart" Target="../charts/chart43.xml"/><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2" Type="http://schemas.openxmlformats.org/officeDocument/2006/relationships/chart" Target="../charts/chart44.xml"/><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2" Type="http://schemas.openxmlformats.org/officeDocument/2006/relationships/chart" Target="../charts/chart45.xml"/><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2" Type="http://schemas.openxmlformats.org/officeDocument/2006/relationships/chart" Target="../charts/chart46.xml"/><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2" Type="http://schemas.openxmlformats.org/officeDocument/2006/relationships/chart" Target="../charts/chart47.xml"/><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2" Type="http://schemas.openxmlformats.org/officeDocument/2006/relationships/chart" Target="../charts/chart48.xml"/><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2" Type="http://schemas.openxmlformats.org/officeDocument/2006/relationships/chart" Target="../charts/chart49.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2" Type="http://schemas.openxmlformats.org/officeDocument/2006/relationships/chart" Target="../charts/chart50.xml"/><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2" Type="http://schemas.openxmlformats.org/officeDocument/2006/relationships/chart" Target="../charts/chart51.xml"/><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2" Type="http://schemas.openxmlformats.org/officeDocument/2006/relationships/chart" Target="../charts/chart52.xml"/><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2" Type="http://schemas.openxmlformats.org/officeDocument/2006/relationships/chart" Target="../charts/chart53.xml"/><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2" Type="http://schemas.openxmlformats.org/officeDocument/2006/relationships/chart" Target="../charts/chart54.xml"/><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2" Type="http://schemas.openxmlformats.org/officeDocument/2006/relationships/chart" Target="../charts/chart55.xml"/><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2" Type="http://schemas.openxmlformats.org/officeDocument/2006/relationships/chart" Target="../charts/chart56.xml"/><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2" Type="http://schemas.openxmlformats.org/officeDocument/2006/relationships/chart" Target="../charts/chart57.xml"/><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2" Type="http://schemas.openxmlformats.org/officeDocument/2006/relationships/chart" Target="../charts/chart58.xml"/><Relationship Id="rId1" Type="http://schemas.openxmlformats.org/officeDocument/2006/relationships/slideLayout" Target="../slideLayouts/slideLayout7.xml"/></Relationships>
</file>

<file path=ppt/slides/_rels/slide59.xml.rels><?xml version="1.0" encoding="UTF-8" standalone="yes"?>
<Relationships xmlns="http://schemas.openxmlformats.org/package/2006/relationships"><Relationship Id="rId2" Type="http://schemas.openxmlformats.org/officeDocument/2006/relationships/chart" Target="../charts/chart59.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7.xml"/></Relationships>
</file>

<file path=ppt/slides/_rels/slide60.xml.rels><?xml version="1.0" encoding="UTF-8" standalone="yes"?>
<Relationships xmlns="http://schemas.openxmlformats.org/package/2006/relationships"><Relationship Id="rId2" Type="http://schemas.openxmlformats.org/officeDocument/2006/relationships/chart" Target="../charts/chart60.xml"/><Relationship Id="rId1" Type="http://schemas.openxmlformats.org/officeDocument/2006/relationships/slideLayout" Target="../slideLayouts/slideLayout7.xml"/></Relationships>
</file>

<file path=ppt/slides/_rels/slide61.xml.rels><?xml version="1.0" encoding="UTF-8" standalone="yes"?>
<Relationships xmlns="http://schemas.openxmlformats.org/package/2006/relationships"><Relationship Id="rId2" Type="http://schemas.openxmlformats.org/officeDocument/2006/relationships/chart" Target="../charts/chart61.xml"/><Relationship Id="rId1" Type="http://schemas.openxmlformats.org/officeDocument/2006/relationships/slideLayout" Target="../slideLayouts/slideLayout7.xml"/></Relationships>
</file>

<file path=ppt/slides/_rels/slide62.xml.rels><?xml version="1.0" encoding="UTF-8" standalone="yes"?>
<Relationships xmlns="http://schemas.openxmlformats.org/package/2006/relationships"><Relationship Id="rId2" Type="http://schemas.openxmlformats.org/officeDocument/2006/relationships/chart" Target="../charts/chart62.xml"/><Relationship Id="rId1" Type="http://schemas.openxmlformats.org/officeDocument/2006/relationships/slideLayout" Target="../slideLayouts/slideLayout7.xml"/></Relationships>
</file>

<file path=ppt/slides/_rels/slide63.xml.rels><?xml version="1.0" encoding="UTF-8" standalone="yes"?>
<Relationships xmlns="http://schemas.openxmlformats.org/package/2006/relationships"><Relationship Id="rId2" Type="http://schemas.openxmlformats.org/officeDocument/2006/relationships/chart" Target="../charts/chart63.xml"/><Relationship Id="rId1" Type="http://schemas.openxmlformats.org/officeDocument/2006/relationships/slideLayout" Target="../slideLayouts/slideLayout7.xml"/></Relationships>
</file>

<file path=ppt/slides/_rels/slide64.xml.rels><?xml version="1.0" encoding="UTF-8" standalone="yes"?>
<Relationships xmlns="http://schemas.openxmlformats.org/package/2006/relationships"><Relationship Id="rId2" Type="http://schemas.openxmlformats.org/officeDocument/2006/relationships/chart" Target="../charts/chart64.xml"/><Relationship Id="rId1" Type="http://schemas.openxmlformats.org/officeDocument/2006/relationships/slideLayout" Target="../slideLayouts/slideLayout7.xml"/></Relationships>
</file>

<file path=ppt/slides/_rels/slide65.xml.rels><?xml version="1.0" encoding="UTF-8" standalone="yes"?>
<Relationships xmlns="http://schemas.openxmlformats.org/package/2006/relationships"><Relationship Id="rId2" Type="http://schemas.openxmlformats.org/officeDocument/2006/relationships/chart" Target="../charts/chart65.xml"/><Relationship Id="rId1" Type="http://schemas.openxmlformats.org/officeDocument/2006/relationships/slideLayout" Target="../slideLayouts/slideLayout7.xml"/></Relationships>
</file>

<file path=ppt/slides/_rels/slide66.xml.rels><?xml version="1.0" encoding="UTF-8" standalone="yes"?>
<Relationships xmlns="http://schemas.openxmlformats.org/package/2006/relationships"><Relationship Id="rId2" Type="http://schemas.openxmlformats.org/officeDocument/2006/relationships/chart" Target="../charts/chart66.xml"/><Relationship Id="rId1" Type="http://schemas.openxmlformats.org/officeDocument/2006/relationships/slideLayout" Target="../slideLayouts/slideLayout7.xml"/></Relationships>
</file>

<file path=ppt/slides/_rels/slide67.xml.rels><?xml version="1.0" encoding="UTF-8" standalone="yes"?>
<Relationships xmlns="http://schemas.openxmlformats.org/package/2006/relationships"><Relationship Id="rId2" Type="http://schemas.openxmlformats.org/officeDocument/2006/relationships/chart" Target="../charts/chart67.xml"/><Relationship Id="rId1" Type="http://schemas.openxmlformats.org/officeDocument/2006/relationships/slideLayout" Target="../slideLayouts/slideLayout7.xml"/></Relationships>
</file>

<file path=ppt/slides/_rels/slide68.xml.rels><?xml version="1.0" encoding="UTF-8" standalone="yes"?>
<Relationships xmlns="http://schemas.openxmlformats.org/package/2006/relationships"><Relationship Id="rId2" Type="http://schemas.openxmlformats.org/officeDocument/2006/relationships/chart" Target="../charts/chart68.xml"/><Relationship Id="rId1" Type="http://schemas.openxmlformats.org/officeDocument/2006/relationships/slideLayout" Target="../slideLayouts/slideLayout7.xml"/></Relationships>
</file>

<file path=ppt/slides/_rels/slide69.xml.rels><?xml version="1.0" encoding="UTF-8" standalone="yes"?>
<Relationships xmlns="http://schemas.openxmlformats.org/package/2006/relationships"><Relationship Id="rId2" Type="http://schemas.openxmlformats.org/officeDocument/2006/relationships/chart" Target="../charts/chart69.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chart" Target="../charts/chart7.xml"/><Relationship Id="rId1" Type="http://schemas.openxmlformats.org/officeDocument/2006/relationships/slideLayout" Target="../slideLayouts/slideLayout7.xml"/></Relationships>
</file>

<file path=ppt/slides/_rels/slide70.xml.rels><?xml version="1.0" encoding="UTF-8" standalone="yes"?>
<Relationships xmlns="http://schemas.openxmlformats.org/package/2006/relationships"><Relationship Id="rId2" Type="http://schemas.openxmlformats.org/officeDocument/2006/relationships/chart" Target="../charts/chart70.xml"/><Relationship Id="rId1" Type="http://schemas.openxmlformats.org/officeDocument/2006/relationships/slideLayout" Target="../slideLayouts/slideLayout7.xml"/></Relationships>
</file>

<file path=ppt/slides/_rels/slide71.xml.rels><?xml version="1.0" encoding="UTF-8" standalone="yes"?>
<Relationships xmlns="http://schemas.openxmlformats.org/package/2006/relationships"><Relationship Id="rId2" Type="http://schemas.openxmlformats.org/officeDocument/2006/relationships/chart" Target="../charts/chart71.xml"/><Relationship Id="rId1" Type="http://schemas.openxmlformats.org/officeDocument/2006/relationships/slideLayout" Target="../slideLayouts/slideLayout7.xml"/></Relationships>
</file>

<file path=ppt/slides/_rels/slide72.xml.rels><?xml version="1.0" encoding="UTF-8" standalone="yes"?>
<Relationships xmlns="http://schemas.openxmlformats.org/package/2006/relationships"><Relationship Id="rId2" Type="http://schemas.openxmlformats.org/officeDocument/2006/relationships/chart" Target="../charts/chart72.xml"/><Relationship Id="rId1" Type="http://schemas.openxmlformats.org/officeDocument/2006/relationships/slideLayout" Target="../slideLayouts/slideLayout7.xml"/></Relationships>
</file>

<file path=ppt/slides/_rels/slide73.xml.rels><?xml version="1.0" encoding="UTF-8" standalone="yes"?>
<Relationships xmlns="http://schemas.openxmlformats.org/package/2006/relationships"><Relationship Id="rId2" Type="http://schemas.openxmlformats.org/officeDocument/2006/relationships/chart" Target="../charts/chart73.xml"/><Relationship Id="rId1" Type="http://schemas.openxmlformats.org/officeDocument/2006/relationships/slideLayout" Target="../slideLayouts/slideLayout7.xml"/></Relationships>
</file>

<file path=ppt/slides/_rels/slide74.xml.rels><?xml version="1.0" encoding="UTF-8" standalone="yes"?>
<Relationships xmlns="http://schemas.openxmlformats.org/package/2006/relationships"><Relationship Id="rId2" Type="http://schemas.openxmlformats.org/officeDocument/2006/relationships/chart" Target="../charts/chart74.xml"/><Relationship Id="rId1" Type="http://schemas.openxmlformats.org/officeDocument/2006/relationships/slideLayout" Target="../slideLayouts/slideLayout7.xml"/></Relationships>
</file>

<file path=ppt/slides/_rels/slide75.xml.rels><?xml version="1.0" encoding="UTF-8" standalone="yes"?>
<Relationships xmlns="http://schemas.openxmlformats.org/package/2006/relationships"><Relationship Id="rId2" Type="http://schemas.openxmlformats.org/officeDocument/2006/relationships/chart" Target="../charts/chart75.xml"/><Relationship Id="rId1" Type="http://schemas.openxmlformats.org/officeDocument/2006/relationships/slideLayout" Target="../slideLayouts/slideLayout7.xml"/></Relationships>
</file>

<file path=ppt/slides/_rels/slide76.xml.rels><?xml version="1.0" encoding="UTF-8" standalone="yes"?>
<Relationships xmlns="http://schemas.openxmlformats.org/package/2006/relationships"><Relationship Id="rId2" Type="http://schemas.openxmlformats.org/officeDocument/2006/relationships/chart" Target="../charts/chart76.xml"/><Relationship Id="rId1" Type="http://schemas.openxmlformats.org/officeDocument/2006/relationships/slideLayout" Target="../slideLayouts/slideLayout7.xml"/></Relationships>
</file>

<file path=ppt/slides/_rels/slide77.xml.rels><?xml version="1.0" encoding="UTF-8" standalone="yes"?>
<Relationships xmlns="http://schemas.openxmlformats.org/package/2006/relationships"><Relationship Id="rId2" Type="http://schemas.openxmlformats.org/officeDocument/2006/relationships/chart" Target="../charts/chart77.xml"/><Relationship Id="rId1" Type="http://schemas.openxmlformats.org/officeDocument/2006/relationships/slideLayout" Target="../slideLayouts/slideLayout7.xml"/></Relationships>
</file>

<file path=ppt/slides/_rels/slide78.xml.rels><?xml version="1.0" encoding="UTF-8" standalone="yes"?>
<Relationships xmlns="http://schemas.openxmlformats.org/package/2006/relationships"><Relationship Id="rId2" Type="http://schemas.openxmlformats.org/officeDocument/2006/relationships/chart" Target="../charts/chart78.xml"/><Relationship Id="rId1" Type="http://schemas.openxmlformats.org/officeDocument/2006/relationships/slideLayout" Target="../slideLayouts/slideLayout7.xml"/></Relationships>
</file>

<file path=ppt/slides/_rels/slide79.xml.rels><?xml version="1.0" encoding="UTF-8" standalone="yes"?>
<Relationships xmlns="http://schemas.openxmlformats.org/package/2006/relationships"><Relationship Id="rId2" Type="http://schemas.openxmlformats.org/officeDocument/2006/relationships/chart" Target="../charts/chart79.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chart" Target="../charts/chart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chart" Target="../charts/chart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973832075"/>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pt-BR" sz="1100" b="1" smtClean="0">
                <a:solidFill>
                  <a:srgbClr val="009AAD"/>
                </a:solidFill>
                <a:latin typeface="Arial"/>
              </a:rPr>
              <a:t>I N D I A N A</a:t>
            </a:r>
            <a:endParaRPr lang="en-US" sz="1100" b="1">
              <a:solidFill>
                <a:srgbClr val="009AAD"/>
              </a:solidFill>
              <a:latin typeface="Arial"/>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a:rPr>
              <a:t>2016 School Health Profiles Report</a:t>
            </a:r>
            <a:endParaRPr lang="en-US" sz="1100" b="1">
              <a:latin typeface="Arial"/>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a:rPr>
              <a:t>Weighted Principal Survey Results</a:t>
            </a:r>
            <a:endParaRPr lang="en-US" sz="1100" b="1">
              <a:latin typeface="Arial"/>
            </a:endParaRPr>
          </a:p>
        </p:txBody>
      </p:sp>
      <p:cxnSp>
        <p:nvCxnSpPr>
          <p:cNvPr id="6" name="Straight Connector 5"/>
          <p:cNvCxnSpPr/>
          <p:nvPr/>
        </p:nvCxnSpPr>
        <p:spPr>
          <a:xfrm>
            <a:off x="406400" y="1143000"/>
            <a:ext cx="8356600" cy="0"/>
          </a:xfrm>
          <a:prstGeom prst="line">
            <a:avLst/>
          </a:prstGeom>
          <a:ln w="19050">
            <a:solidFill>
              <a:srgbClr val="009AAD"/>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6071661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822096976"/>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pt-BR" sz="1100" b="1" smtClean="0">
                <a:solidFill>
                  <a:srgbClr val="009AAD"/>
                </a:solidFill>
                <a:latin typeface="Arial"/>
              </a:rPr>
              <a:t>I N D I A N A</a:t>
            </a:r>
            <a:endParaRPr lang="en-US" sz="1100" b="1">
              <a:solidFill>
                <a:srgbClr val="009AAD"/>
              </a:solidFill>
              <a:latin typeface="Arial"/>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a:rPr>
              <a:t>2016 School Health Profiles Report</a:t>
            </a:r>
            <a:endParaRPr lang="en-US" sz="1100" b="1">
              <a:latin typeface="Arial"/>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a:rPr>
              <a:t>Weighted Principal Survey Results</a:t>
            </a:r>
            <a:endParaRPr lang="en-US" sz="1100" b="1">
              <a:latin typeface="Arial"/>
            </a:endParaRPr>
          </a:p>
        </p:txBody>
      </p:sp>
      <p:cxnSp>
        <p:nvCxnSpPr>
          <p:cNvPr id="6" name="Straight Connector 5"/>
          <p:cNvCxnSpPr/>
          <p:nvPr/>
        </p:nvCxnSpPr>
        <p:spPr>
          <a:xfrm>
            <a:off x="406400" y="1143000"/>
            <a:ext cx="8356600" cy="0"/>
          </a:xfrm>
          <a:prstGeom prst="line">
            <a:avLst/>
          </a:prstGeom>
          <a:ln w="19050">
            <a:solidFill>
              <a:srgbClr val="009AAD"/>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4994711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1566698647"/>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pt-BR" sz="1100" b="1" smtClean="0">
                <a:solidFill>
                  <a:srgbClr val="009AAD"/>
                </a:solidFill>
                <a:latin typeface="Arial"/>
              </a:rPr>
              <a:t>I N D I A N A</a:t>
            </a:r>
            <a:endParaRPr lang="en-US" sz="1100" b="1">
              <a:solidFill>
                <a:srgbClr val="009AAD"/>
              </a:solidFill>
              <a:latin typeface="Arial"/>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a:rPr>
              <a:t>2016 School Health Profiles Report</a:t>
            </a:r>
            <a:endParaRPr lang="en-US" sz="1100" b="1">
              <a:latin typeface="Arial"/>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a:rPr>
              <a:t>Weighted Principal Survey Results</a:t>
            </a:r>
            <a:endParaRPr lang="en-US" sz="1100" b="1">
              <a:latin typeface="Arial"/>
            </a:endParaRPr>
          </a:p>
        </p:txBody>
      </p:sp>
      <p:cxnSp>
        <p:nvCxnSpPr>
          <p:cNvPr id="6" name="Straight Connector 5"/>
          <p:cNvCxnSpPr/>
          <p:nvPr/>
        </p:nvCxnSpPr>
        <p:spPr>
          <a:xfrm>
            <a:off x="406400" y="1143000"/>
            <a:ext cx="8356600" cy="0"/>
          </a:xfrm>
          <a:prstGeom prst="line">
            <a:avLst/>
          </a:prstGeom>
          <a:ln w="19050">
            <a:solidFill>
              <a:srgbClr val="009AAD"/>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6079108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1441060428"/>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pt-BR" sz="1100" b="1" smtClean="0">
                <a:solidFill>
                  <a:srgbClr val="009AAD"/>
                </a:solidFill>
                <a:latin typeface="Arial"/>
              </a:rPr>
              <a:t>I N D I A N A</a:t>
            </a:r>
            <a:endParaRPr lang="en-US" sz="1100" b="1">
              <a:solidFill>
                <a:srgbClr val="009AAD"/>
              </a:solidFill>
              <a:latin typeface="Arial"/>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a:rPr>
              <a:t>2016 School Health Profiles Report</a:t>
            </a:r>
            <a:endParaRPr lang="en-US" sz="1100" b="1">
              <a:latin typeface="Arial"/>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a:rPr>
              <a:t>Weighted Principal Survey Results</a:t>
            </a:r>
            <a:endParaRPr lang="en-US" sz="1100" b="1">
              <a:latin typeface="Arial"/>
            </a:endParaRPr>
          </a:p>
        </p:txBody>
      </p:sp>
      <p:cxnSp>
        <p:nvCxnSpPr>
          <p:cNvPr id="6" name="Straight Connector 5"/>
          <p:cNvCxnSpPr/>
          <p:nvPr/>
        </p:nvCxnSpPr>
        <p:spPr>
          <a:xfrm>
            <a:off x="406400" y="1143000"/>
            <a:ext cx="8356600" cy="0"/>
          </a:xfrm>
          <a:prstGeom prst="line">
            <a:avLst/>
          </a:prstGeom>
          <a:ln w="19050">
            <a:solidFill>
              <a:srgbClr val="009AAD"/>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1372269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899358493"/>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pt-BR" sz="1100" b="1" smtClean="0">
                <a:solidFill>
                  <a:srgbClr val="009AAD"/>
                </a:solidFill>
                <a:latin typeface="Arial"/>
              </a:rPr>
              <a:t>I N D I A N A</a:t>
            </a:r>
            <a:endParaRPr lang="en-US" sz="1100" b="1">
              <a:solidFill>
                <a:srgbClr val="009AAD"/>
              </a:solidFill>
              <a:latin typeface="Arial"/>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a:rPr>
              <a:t>2016 School Health Profiles Report</a:t>
            </a:r>
            <a:endParaRPr lang="en-US" sz="1100" b="1">
              <a:latin typeface="Arial"/>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a:rPr>
              <a:t>Weighted Principal Survey Results</a:t>
            </a:r>
            <a:endParaRPr lang="en-US" sz="1100" b="1">
              <a:latin typeface="Arial"/>
            </a:endParaRPr>
          </a:p>
        </p:txBody>
      </p:sp>
      <p:cxnSp>
        <p:nvCxnSpPr>
          <p:cNvPr id="6" name="Straight Connector 5"/>
          <p:cNvCxnSpPr/>
          <p:nvPr/>
        </p:nvCxnSpPr>
        <p:spPr>
          <a:xfrm>
            <a:off x="406400" y="1143000"/>
            <a:ext cx="8356600" cy="0"/>
          </a:xfrm>
          <a:prstGeom prst="line">
            <a:avLst/>
          </a:prstGeom>
          <a:ln w="19050">
            <a:solidFill>
              <a:srgbClr val="009AAD"/>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9148464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2585701250"/>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pt-BR" sz="1100" b="1" smtClean="0">
                <a:solidFill>
                  <a:srgbClr val="009AAD"/>
                </a:solidFill>
                <a:latin typeface="Arial"/>
              </a:rPr>
              <a:t>I N D I A N A</a:t>
            </a:r>
            <a:endParaRPr lang="en-US" sz="1100" b="1">
              <a:solidFill>
                <a:srgbClr val="009AAD"/>
              </a:solidFill>
              <a:latin typeface="Arial"/>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a:rPr>
              <a:t>2016 School Health Profiles Report</a:t>
            </a:r>
            <a:endParaRPr lang="en-US" sz="1100" b="1">
              <a:latin typeface="Arial"/>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a:rPr>
              <a:t>Weighted Principal Survey Results</a:t>
            </a:r>
            <a:endParaRPr lang="en-US" sz="1100" b="1">
              <a:latin typeface="Arial"/>
            </a:endParaRPr>
          </a:p>
        </p:txBody>
      </p:sp>
      <p:cxnSp>
        <p:nvCxnSpPr>
          <p:cNvPr id="6" name="Straight Connector 5"/>
          <p:cNvCxnSpPr/>
          <p:nvPr/>
        </p:nvCxnSpPr>
        <p:spPr>
          <a:xfrm>
            <a:off x="406400" y="1143000"/>
            <a:ext cx="8356600" cy="0"/>
          </a:xfrm>
          <a:prstGeom prst="line">
            <a:avLst/>
          </a:prstGeom>
          <a:ln w="19050">
            <a:solidFill>
              <a:srgbClr val="009AAD"/>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3921434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560119613"/>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pt-BR" sz="1100" b="1" smtClean="0">
                <a:solidFill>
                  <a:srgbClr val="009AAD"/>
                </a:solidFill>
                <a:latin typeface="Arial"/>
              </a:rPr>
              <a:t>I N D I A N A</a:t>
            </a:r>
            <a:endParaRPr lang="en-US" sz="1100" b="1">
              <a:solidFill>
                <a:srgbClr val="009AAD"/>
              </a:solidFill>
              <a:latin typeface="Arial"/>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a:rPr>
              <a:t>2016 School Health Profiles Report</a:t>
            </a:r>
            <a:endParaRPr lang="en-US" sz="1100" b="1">
              <a:latin typeface="Arial"/>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a:rPr>
              <a:t>Weighted Principal Survey Results</a:t>
            </a:r>
            <a:endParaRPr lang="en-US" sz="1100" b="1">
              <a:latin typeface="Arial"/>
            </a:endParaRPr>
          </a:p>
        </p:txBody>
      </p:sp>
      <p:cxnSp>
        <p:nvCxnSpPr>
          <p:cNvPr id="6" name="Straight Connector 5"/>
          <p:cNvCxnSpPr/>
          <p:nvPr/>
        </p:nvCxnSpPr>
        <p:spPr>
          <a:xfrm>
            <a:off x="406400" y="1143000"/>
            <a:ext cx="8356600" cy="0"/>
          </a:xfrm>
          <a:prstGeom prst="line">
            <a:avLst/>
          </a:prstGeom>
          <a:ln w="19050">
            <a:solidFill>
              <a:srgbClr val="009AAD"/>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9617005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1331112554"/>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pt-BR" sz="1100" b="1" smtClean="0">
                <a:solidFill>
                  <a:srgbClr val="009AAD"/>
                </a:solidFill>
                <a:latin typeface="Arial"/>
              </a:rPr>
              <a:t>I N D I A N A</a:t>
            </a:r>
            <a:endParaRPr lang="en-US" sz="1100" b="1">
              <a:solidFill>
                <a:srgbClr val="009AAD"/>
              </a:solidFill>
              <a:latin typeface="Arial"/>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a:rPr>
              <a:t>2016 School Health Profiles Report</a:t>
            </a:r>
            <a:endParaRPr lang="en-US" sz="1100" b="1">
              <a:latin typeface="Arial"/>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a:rPr>
              <a:t>Weighted Principal Survey Results</a:t>
            </a:r>
            <a:endParaRPr lang="en-US" sz="1100" b="1">
              <a:latin typeface="Arial"/>
            </a:endParaRPr>
          </a:p>
        </p:txBody>
      </p:sp>
      <p:cxnSp>
        <p:nvCxnSpPr>
          <p:cNvPr id="6" name="Straight Connector 5"/>
          <p:cNvCxnSpPr/>
          <p:nvPr/>
        </p:nvCxnSpPr>
        <p:spPr>
          <a:xfrm>
            <a:off x="406400" y="1143000"/>
            <a:ext cx="8356600" cy="0"/>
          </a:xfrm>
          <a:prstGeom prst="line">
            <a:avLst/>
          </a:prstGeom>
          <a:ln w="19050">
            <a:solidFill>
              <a:srgbClr val="009AAD"/>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5799322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4054936206"/>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pt-BR" sz="1100" b="1" smtClean="0">
                <a:solidFill>
                  <a:srgbClr val="009AAD"/>
                </a:solidFill>
                <a:latin typeface="Arial"/>
              </a:rPr>
              <a:t>I N D I A N A</a:t>
            </a:r>
            <a:endParaRPr lang="en-US" sz="1100" b="1">
              <a:solidFill>
                <a:srgbClr val="009AAD"/>
              </a:solidFill>
              <a:latin typeface="Arial"/>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a:rPr>
              <a:t>2016 School Health Profiles Report</a:t>
            </a:r>
            <a:endParaRPr lang="en-US" sz="1100" b="1">
              <a:latin typeface="Arial"/>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a:rPr>
              <a:t>Weighted Principal Survey Results</a:t>
            </a:r>
            <a:endParaRPr lang="en-US" sz="1100" b="1">
              <a:latin typeface="Arial"/>
            </a:endParaRPr>
          </a:p>
        </p:txBody>
      </p:sp>
      <p:cxnSp>
        <p:nvCxnSpPr>
          <p:cNvPr id="6" name="Straight Connector 5"/>
          <p:cNvCxnSpPr/>
          <p:nvPr/>
        </p:nvCxnSpPr>
        <p:spPr>
          <a:xfrm>
            <a:off x="406400" y="1143000"/>
            <a:ext cx="8356600" cy="0"/>
          </a:xfrm>
          <a:prstGeom prst="line">
            <a:avLst/>
          </a:prstGeom>
          <a:ln w="19050">
            <a:solidFill>
              <a:srgbClr val="009AAD"/>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0386805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2637860843"/>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pt-BR" sz="1100" b="1" smtClean="0">
                <a:solidFill>
                  <a:srgbClr val="009AAD"/>
                </a:solidFill>
                <a:latin typeface="Arial"/>
              </a:rPr>
              <a:t>I N D I A N A</a:t>
            </a:r>
            <a:endParaRPr lang="en-US" sz="1100" b="1">
              <a:solidFill>
                <a:srgbClr val="009AAD"/>
              </a:solidFill>
              <a:latin typeface="Arial"/>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a:rPr>
              <a:t>2016 School Health Profiles Report</a:t>
            </a:r>
            <a:endParaRPr lang="en-US" sz="1100" b="1">
              <a:latin typeface="Arial"/>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a:rPr>
              <a:t>Weighted Principal Survey Results</a:t>
            </a:r>
            <a:endParaRPr lang="en-US" sz="1100" b="1">
              <a:latin typeface="Arial"/>
            </a:endParaRPr>
          </a:p>
        </p:txBody>
      </p:sp>
      <p:cxnSp>
        <p:nvCxnSpPr>
          <p:cNvPr id="6" name="Straight Connector 5"/>
          <p:cNvCxnSpPr/>
          <p:nvPr/>
        </p:nvCxnSpPr>
        <p:spPr>
          <a:xfrm>
            <a:off x="406400" y="1143000"/>
            <a:ext cx="8356600" cy="0"/>
          </a:xfrm>
          <a:prstGeom prst="line">
            <a:avLst/>
          </a:prstGeom>
          <a:ln w="19050">
            <a:solidFill>
              <a:srgbClr val="009AAD"/>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8226431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1614379407"/>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pt-BR" sz="1100" b="1" smtClean="0">
                <a:solidFill>
                  <a:srgbClr val="009AAD"/>
                </a:solidFill>
                <a:latin typeface="Arial"/>
              </a:rPr>
              <a:t>I N D I A N A</a:t>
            </a:r>
            <a:endParaRPr lang="en-US" sz="1100" b="1">
              <a:solidFill>
                <a:srgbClr val="009AAD"/>
              </a:solidFill>
              <a:latin typeface="Arial"/>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a:rPr>
              <a:t>2016 School Health Profiles Report</a:t>
            </a:r>
            <a:endParaRPr lang="en-US" sz="1100" b="1">
              <a:latin typeface="Arial"/>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a:rPr>
              <a:t>Weighted Principal Survey Results</a:t>
            </a:r>
            <a:endParaRPr lang="en-US" sz="1100" b="1">
              <a:latin typeface="Arial"/>
            </a:endParaRPr>
          </a:p>
        </p:txBody>
      </p:sp>
      <p:cxnSp>
        <p:nvCxnSpPr>
          <p:cNvPr id="6" name="Straight Connector 5"/>
          <p:cNvCxnSpPr/>
          <p:nvPr/>
        </p:nvCxnSpPr>
        <p:spPr>
          <a:xfrm>
            <a:off x="406400" y="1143000"/>
            <a:ext cx="8356600" cy="0"/>
          </a:xfrm>
          <a:prstGeom prst="line">
            <a:avLst/>
          </a:prstGeom>
          <a:ln w="19050">
            <a:solidFill>
              <a:srgbClr val="009AAD"/>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229210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2059353921"/>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pt-BR" sz="1100" b="1" smtClean="0">
                <a:solidFill>
                  <a:srgbClr val="009AAD"/>
                </a:solidFill>
                <a:latin typeface="Arial"/>
              </a:rPr>
              <a:t>I N D I A N A</a:t>
            </a:r>
            <a:endParaRPr lang="en-US" sz="1100" b="1">
              <a:solidFill>
                <a:srgbClr val="009AAD"/>
              </a:solidFill>
              <a:latin typeface="Arial"/>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a:rPr>
              <a:t>2016 School Health Profiles Report</a:t>
            </a:r>
            <a:endParaRPr lang="en-US" sz="1100" b="1">
              <a:latin typeface="Arial"/>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a:rPr>
              <a:t>Weighted Principal Survey Results</a:t>
            </a:r>
            <a:endParaRPr lang="en-US" sz="1100" b="1">
              <a:latin typeface="Arial"/>
            </a:endParaRPr>
          </a:p>
        </p:txBody>
      </p:sp>
      <p:cxnSp>
        <p:nvCxnSpPr>
          <p:cNvPr id="6" name="Straight Connector 5"/>
          <p:cNvCxnSpPr/>
          <p:nvPr/>
        </p:nvCxnSpPr>
        <p:spPr>
          <a:xfrm>
            <a:off x="406400" y="1143000"/>
            <a:ext cx="8356600" cy="0"/>
          </a:xfrm>
          <a:prstGeom prst="line">
            <a:avLst/>
          </a:prstGeom>
          <a:ln w="19050">
            <a:solidFill>
              <a:srgbClr val="009AAD"/>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5410174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955716062"/>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pt-BR" sz="1100" b="1" smtClean="0">
                <a:solidFill>
                  <a:srgbClr val="009AAD"/>
                </a:solidFill>
                <a:latin typeface="Arial"/>
              </a:rPr>
              <a:t>I N D I A N A</a:t>
            </a:r>
            <a:endParaRPr lang="en-US" sz="1100" b="1">
              <a:solidFill>
                <a:srgbClr val="009AAD"/>
              </a:solidFill>
              <a:latin typeface="Arial"/>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a:rPr>
              <a:t>2016 School Health Profiles Report</a:t>
            </a:r>
            <a:endParaRPr lang="en-US" sz="1100" b="1">
              <a:latin typeface="Arial"/>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a:rPr>
              <a:t>Weighted Principal Survey Results</a:t>
            </a:r>
            <a:endParaRPr lang="en-US" sz="1100" b="1">
              <a:latin typeface="Arial"/>
            </a:endParaRPr>
          </a:p>
        </p:txBody>
      </p:sp>
      <p:cxnSp>
        <p:nvCxnSpPr>
          <p:cNvPr id="6" name="Straight Connector 5"/>
          <p:cNvCxnSpPr/>
          <p:nvPr/>
        </p:nvCxnSpPr>
        <p:spPr>
          <a:xfrm>
            <a:off x="406400" y="1143000"/>
            <a:ext cx="8356600" cy="0"/>
          </a:xfrm>
          <a:prstGeom prst="line">
            <a:avLst/>
          </a:prstGeom>
          <a:ln w="19050">
            <a:solidFill>
              <a:srgbClr val="009AAD"/>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0070732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3228443357"/>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pt-BR" sz="1100" b="1" smtClean="0">
                <a:solidFill>
                  <a:srgbClr val="009AAD"/>
                </a:solidFill>
                <a:latin typeface="Arial"/>
              </a:rPr>
              <a:t>I N D I A N A</a:t>
            </a:r>
            <a:endParaRPr lang="en-US" sz="1100" b="1">
              <a:solidFill>
                <a:srgbClr val="009AAD"/>
              </a:solidFill>
              <a:latin typeface="Arial"/>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a:rPr>
              <a:t>2016 School Health Profiles Report</a:t>
            </a:r>
            <a:endParaRPr lang="en-US" sz="1100" b="1">
              <a:latin typeface="Arial"/>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a:rPr>
              <a:t>Weighted Principal Survey Results</a:t>
            </a:r>
            <a:endParaRPr lang="en-US" sz="1100" b="1">
              <a:latin typeface="Arial"/>
            </a:endParaRPr>
          </a:p>
        </p:txBody>
      </p:sp>
      <p:cxnSp>
        <p:nvCxnSpPr>
          <p:cNvPr id="6" name="Straight Connector 5"/>
          <p:cNvCxnSpPr/>
          <p:nvPr/>
        </p:nvCxnSpPr>
        <p:spPr>
          <a:xfrm>
            <a:off x="406400" y="1143000"/>
            <a:ext cx="8356600" cy="0"/>
          </a:xfrm>
          <a:prstGeom prst="line">
            <a:avLst/>
          </a:prstGeom>
          <a:ln w="19050">
            <a:solidFill>
              <a:srgbClr val="009AAD"/>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1274696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3835067447"/>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pt-BR" sz="1100" b="1" smtClean="0">
                <a:solidFill>
                  <a:srgbClr val="009AAD"/>
                </a:solidFill>
                <a:latin typeface="Arial"/>
              </a:rPr>
              <a:t>I N D I A N A</a:t>
            </a:r>
            <a:endParaRPr lang="en-US" sz="1100" b="1">
              <a:solidFill>
                <a:srgbClr val="009AAD"/>
              </a:solidFill>
              <a:latin typeface="Arial"/>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a:rPr>
              <a:t>2016 School Health Profiles Report</a:t>
            </a:r>
            <a:endParaRPr lang="en-US" sz="1100" b="1">
              <a:latin typeface="Arial"/>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a:rPr>
              <a:t>Weighted Principal Survey Results</a:t>
            </a:r>
            <a:endParaRPr lang="en-US" sz="1100" b="1">
              <a:latin typeface="Arial"/>
            </a:endParaRPr>
          </a:p>
        </p:txBody>
      </p:sp>
      <p:cxnSp>
        <p:nvCxnSpPr>
          <p:cNvPr id="6" name="Straight Connector 5"/>
          <p:cNvCxnSpPr/>
          <p:nvPr/>
        </p:nvCxnSpPr>
        <p:spPr>
          <a:xfrm>
            <a:off x="406400" y="1143000"/>
            <a:ext cx="8356600" cy="0"/>
          </a:xfrm>
          <a:prstGeom prst="line">
            <a:avLst/>
          </a:prstGeom>
          <a:ln w="19050">
            <a:solidFill>
              <a:srgbClr val="009AAD"/>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3277015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1584722269"/>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pt-BR" sz="1100" b="1" smtClean="0">
                <a:solidFill>
                  <a:srgbClr val="009AAD"/>
                </a:solidFill>
                <a:latin typeface="Arial"/>
              </a:rPr>
              <a:t>I N D I A N A</a:t>
            </a:r>
            <a:endParaRPr lang="en-US" sz="1100" b="1">
              <a:solidFill>
                <a:srgbClr val="009AAD"/>
              </a:solidFill>
              <a:latin typeface="Arial"/>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a:rPr>
              <a:t>2016 School Health Profiles Report</a:t>
            </a:r>
            <a:endParaRPr lang="en-US" sz="1100" b="1">
              <a:latin typeface="Arial"/>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a:rPr>
              <a:t>Weighted Principal Survey Results</a:t>
            </a:r>
            <a:endParaRPr lang="en-US" sz="1100" b="1">
              <a:latin typeface="Arial"/>
            </a:endParaRPr>
          </a:p>
        </p:txBody>
      </p:sp>
      <p:cxnSp>
        <p:nvCxnSpPr>
          <p:cNvPr id="6" name="Straight Connector 5"/>
          <p:cNvCxnSpPr/>
          <p:nvPr/>
        </p:nvCxnSpPr>
        <p:spPr>
          <a:xfrm>
            <a:off x="406400" y="1143000"/>
            <a:ext cx="8356600" cy="0"/>
          </a:xfrm>
          <a:prstGeom prst="line">
            <a:avLst/>
          </a:prstGeom>
          <a:ln w="19050">
            <a:solidFill>
              <a:srgbClr val="009AAD"/>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7108510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486130492"/>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pt-BR" sz="1100" b="1" smtClean="0">
                <a:solidFill>
                  <a:srgbClr val="009AAD"/>
                </a:solidFill>
                <a:latin typeface="Arial"/>
              </a:rPr>
              <a:t>I N D I A N A</a:t>
            </a:r>
            <a:endParaRPr lang="en-US" sz="1100" b="1">
              <a:solidFill>
                <a:srgbClr val="009AAD"/>
              </a:solidFill>
              <a:latin typeface="Arial"/>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a:rPr>
              <a:t>2016 School Health Profiles Report</a:t>
            </a:r>
            <a:endParaRPr lang="en-US" sz="1100" b="1">
              <a:latin typeface="Arial"/>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a:rPr>
              <a:t>Weighted Principal Survey Results</a:t>
            </a:r>
            <a:endParaRPr lang="en-US" sz="1100" b="1">
              <a:latin typeface="Arial"/>
            </a:endParaRPr>
          </a:p>
        </p:txBody>
      </p:sp>
      <p:cxnSp>
        <p:nvCxnSpPr>
          <p:cNvPr id="6" name="Straight Connector 5"/>
          <p:cNvCxnSpPr/>
          <p:nvPr/>
        </p:nvCxnSpPr>
        <p:spPr>
          <a:xfrm>
            <a:off x="406400" y="1143000"/>
            <a:ext cx="8356600" cy="0"/>
          </a:xfrm>
          <a:prstGeom prst="line">
            <a:avLst/>
          </a:prstGeom>
          <a:ln w="19050">
            <a:solidFill>
              <a:srgbClr val="009AAD"/>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8773179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986307478"/>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pt-BR" sz="1100" b="1" smtClean="0">
                <a:solidFill>
                  <a:srgbClr val="009AAD"/>
                </a:solidFill>
                <a:latin typeface="Arial"/>
              </a:rPr>
              <a:t>I N D I A N A</a:t>
            </a:r>
            <a:endParaRPr lang="en-US" sz="1100" b="1">
              <a:solidFill>
                <a:srgbClr val="009AAD"/>
              </a:solidFill>
              <a:latin typeface="Arial"/>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a:rPr>
              <a:t>2016 School Health Profiles Report</a:t>
            </a:r>
            <a:endParaRPr lang="en-US" sz="1100" b="1">
              <a:latin typeface="Arial"/>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a:rPr>
              <a:t>Weighted Principal Survey Results</a:t>
            </a:r>
            <a:endParaRPr lang="en-US" sz="1100" b="1">
              <a:latin typeface="Arial"/>
            </a:endParaRPr>
          </a:p>
        </p:txBody>
      </p:sp>
      <p:cxnSp>
        <p:nvCxnSpPr>
          <p:cNvPr id="6" name="Straight Connector 5"/>
          <p:cNvCxnSpPr/>
          <p:nvPr/>
        </p:nvCxnSpPr>
        <p:spPr>
          <a:xfrm>
            <a:off x="406400" y="1143000"/>
            <a:ext cx="8356600" cy="0"/>
          </a:xfrm>
          <a:prstGeom prst="line">
            <a:avLst/>
          </a:prstGeom>
          <a:ln w="19050">
            <a:solidFill>
              <a:srgbClr val="009AAD"/>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884600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893947299"/>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pt-BR" sz="1100" b="1" smtClean="0">
                <a:solidFill>
                  <a:srgbClr val="009AAD"/>
                </a:solidFill>
                <a:latin typeface="Arial"/>
              </a:rPr>
              <a:t>I N D I A N A</a:t>
            </a:r>
            <a:endParaRPr lang="en-US" sz="1100" b="1">
              <a:solidFill>
                <a:srgbClr val="009AAD"/>
              </a:solidFill>
              <a:latin typeface="Arial"/>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a:rPr>
              <a:t>2016 School Health Profiles Report</a:t>
            </a:r>
            <a:endParaRPr lang="en-US" sz="1100" b="1">
              <a:latin typeface="Arial"/>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a:rPr>
              <a:t>Weighted Principal Survey Results</a:t>
            </a:r>
            <a:endParaRPr lang="en-US" sz="1100" b="1">
              <a:latin typeface="Arial"/>
            </a:endParaRPr>
          </a:p>
        </p:txBody>
      </p:sp>
      <p:cxnSp>
        <p:nvCxnSpPr>
          <p:cNvPr id="6" name="Straight Connector 5"/>
          <p:cNvCxnSpPr/>
          <p:nvPr/>
        </p:nvCxnSpPr>
        <p:spPr>
          <a:xfrm>
            <a:off x="406400" y="1143000"/>
            <a:ext cx="8356600" cy="0"/>
          </a:xfrm>
          <a:prstGeom prst="line">
            <a:avLst/>
          </a:prstGeom>
          <a:ln w="19050">
            <a:solidFill>
              <a:srgbClr val="009AAD"/>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893849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1955710892"/>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pt-BR" sz="1100" b="1" smtClean="0">
                <a:solidFill>
                  <a:srgbClr val="009AAD"/>
                </a:solidFill>
                <a:latin typeface="Arial"/>
              </a:rPr>
              <a:t>I N D I A N A</a:t>
            </a:r>
            <a:endParaRPr lang="en-US" sz="1100" b="1">
              <a:solidFill>
                <a:srgbClr val="009AAD"/>
              </a:solidFill>
              <a:latin typeface="Arial"/>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a:rPr>
              <a:t>2016 School Health Profiles Report</a:t>
            </a:r>
            <a:endParaRPr lang="en-US" sz="1100" b="1">
              <a:latin typeface="Arial"/>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a:rPr>
              <a:t>Weighted Principal Survey Results</a:t>
            </a:r>
            <a:endParaRPr lang="en-US" sz="1100" b="1">
              <a:latin typeface="Arial"/>
            </a:endParaRPr>
          </a:p>
        </p:txBody>
      </p:sp>
      <p:cxnSp>
        <p:nvCxnSpPr>
          <p:cNvPr id="6" name="Straight Connector 5"/>
          <p:cNvCxnSpPr/>
          <p:nvPr/>
        </p:nvCxnSpPr>
        <p:spPr>
          <a:xfrm>
            <a:off x="406400" y="1143000"/>
            <a:ext cx="8356600" cy="0"/>
          </a:xfrm>
          <a:prstGeom prst="line">
            <a:avLst/>
          </a:prstGeom>
          <a:ln w="19050">
            <a:solidFill>
              <a:srgbClr val="009AAD"/>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469090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2814114325"/>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pt-BR" sz="1100" b="1" smtClean="0">
                <a:solidFill>
                  <a:srgbClr val="009AAD"/>
                </a:solidFill>
                <a:latin typeface="Arial"/>
              </a:rPr>
              <a:t>I N D I A N A</a:t>
            </a:r>
            <a:endParaRPr lang="en-US" sz="1100" b="1">
              <a:solidFill>
                <a:srgbClr val="009AAD"/>
              </a:solidFill>
              <a:latin typeface="Arial"/>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a:rPr>
              <a:t>2016 School Health Profiles Report</a:t>
            </a:r>
            <a:endParaRPr lang="en-US" sz="1100" b="1">
              <a:latin typeface="Arial"/>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a:rPr>
              <a:t>Weighted Principal Survey Results</a:t>
            </a:r>
            <a:endParaRPr lang="en-US" sz="1100" b="1">
              <a:latin typeface="Arial"/>
            </a:endParaRPr>
          </a:p>
        </p:txBody>
      </p:sp>
      <p:cxnSp>
        <p:nvCxnSpPr>
          <p:cNvPr id="6" name="Straight Connector 5"/>
          <p:cNvCxnSpPr/>
          <p:nvPr/>
        </p:nvCxnSpPr>
        <p:spPr>
          <a:xfrm>
            <a:off x="406400" y="1143000"/>
            <a:ext cx="8356600" cy="0"/>
          </a:xfrm>
          <a:prstGeom prst="line">
            <a:avLst/>
          </a:prstGeom>
          <a:ln w="19050">
            <a:solidFill>
              <a:srgbClr val="009AAD"/>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302633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1442615624"/>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pt-BR" sz="1100" b="1" smtClean="0">
                <a:solidFill>
                  <a:srgbClr val="009AAD"/>
                </a:solidFill>
                <a:latin typeface="Arial"/>
              </a:rPr>
              <a:t>I N D I A N A</a:t>
            </a:r>
            <a:endParaRPr lang="en-US" sz="1100" b="1">
              <a:solidFill>
                <a:srgbClr val="009AAD"/>
              </a:solidFill>
              <a:latin typeface="Arial"/>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a:rPr>
              <a:t>2016 School Health Profiles Report</a:t>
            </a:r>
            <a:endParaRPr lang="en-US" sz="1100" b="1">
              <a:latin typeface="Arial"/>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a:rPr>
              <a:t>Weighted Principal Survey Results</a:t>
            </a:r>
            <a:endParaRPr lang="en-US" sz="1100" b="1">
              <a:latin typeface="Arial"/>
            </a:endParaRPr>
          </a:p>
        </p:txBody>
      </p:sp>
      <p:cxnSp>
        <p:nvCxnSpPr>
          <p:cNvPr id="6" name="Straight Connector 5"/>
          <p:cNvCxnSpPr/>
          <p:nvPr/>
        </p:nvCxnSpPr>
        <p:spPr>
          <a:xfrm>
            <a:off x="406400" y="1143000"/>
            <a:ext cx="8356600" cy="0"/>
          </a:xfrm>
          <a:prstGeom prst="line">
            <a:avLst/>
          </a:prstGeom>
          <a:ln w="19050">
            <a:solidFill>
              <a:srgbClr val="009AAD"/>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147294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2067984190"/>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pt-BR" sz="1100" b="1" smtClean="0">
                <a:solidFill>
                  <a:srgbClr val="009AAD"/>
                </a:solidFill>
                <a:latin typeface="Arial"/>
              </a:rPr>
              <a:t>I N D I A N A</a:t>
            </a:r>
            <a:endParaRPr lang="en-US" sz="1100" b="1">
              <a:solidFill>
                <a:srgbClr val="009AAD"/>
              </a:solidFill>
              <a:latin typeface="Arial"/>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a:rPr>
              <a:t>2016 School Health Profiles Report</a:t>
            </a:r>
            <a:endParaRPr lang="en-US" sz="1100" b="1">
              <a:latin typeface="Arial"/>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a:rPr>
              <a:t>Weighted Principal Survey Results</a:t>
            </a:r>
            <a:endParaRPr lang="en-US" sz="1100" b="1">
              <a:latin typeface="Arial"/>
            </a:endParaRPr>
          </a:p>
        </p:txBody>
      </p:sp>
      <p:cxnSp>
        <p:nvCxnSpPr>
          <p:cNvPr id="6" name="Straight Connector 5"/>
          <p:cNvCxnSpPr/>
          <p:nvPr/>
        </p:nvCxnSpPr>
        <p:spPr>
          <a:xfrm>
            <a:off x="406400" y="1143000"/>
            <a:ext cx="8356600" cy="0"/>
          </a:xfrm>
          <a:prstGeom prst="line">
            <a:avLst/>
          </a:prstGeom>
          <a:ln w="19050">
            <a:solidFill>
              <a:srgbClr val="009AAD"/>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1373049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2314715773"/>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pt-BR" sz="1100" b="1" smtClean="0">
                <a:solidFill>
                  <a:srgbClr val="009AAD"/>
                </a:solidFill>
                <a:latin typeface="Arial"/>
              </a:rPr>
              <a:t>I N D I A N A</a:t>
            </a:r>
            <a:endParaRPr lang="en-US" sz="1100" b="1">
              <a:solidFill>
                <a:srgbClr val="009AAD"/>
              </a:solidFill>
              <a:latin typeface="Arial"/>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a:rPr>
              <a:t>2016 School Health Profiles Report</a:t>
            </a:r>
            <a:endParaRPr lang="en-US" sz="1100" b="1">
              <a:latin typeface="Arial"/>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a:rPr>
              <a:t>Weighted Principal Survey Results</a:t>
            </a:r>
            <a:endParaRPr lang="en-US" sz="1100" b="1">
              <a:latin typeface="Arial"/>
            </a:endParaRPr>
          </a:p>
        </p:txBody>
      </p:sp>
      <p:cxnSp>
        <p:nvCxnSpPr>
          <p:cNvPr id="6" name="Straight Connector 5"/>
          <p:cNvCxnSpPr/>
          <p:nvPr/>
        </p:nvCxnSpPr>
        <p:spPr>
          <a:xfrm>
            <a:off x="406400" y="1143000"/>
            <a:ext cx="8356600" cy="0"/>
          </a:xfrm>
          <a:prstGeom prst="line">
            <a:avLst/>
          </a:prstGeom>
          <a:ln w="19050">
            <a:solidFill>
              <a:srgbClr val="009AAD"/>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127982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874869731"/>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pt-BR" sz="1100" b="1" smtClean="0">
                <a:solidFill>
                  <a:srgbClr val="009AAD"/>
                </a:solidFill>
                <a:latin typeface="Arial"/>
              </a:rPr>
              <a:t>I N D I A N A</a:t>
            </a:r>
            <a:endParaRPr lang="en-US" sz="1100" b="1">
              <a:solidFill>
                <a:srgbClr val="009AAD"/>
              </a:solidFill>
              <a:latin typeface="Arial"/>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a:rPr>
              <a:t>2016 School Health Profiles Report</a:t>
            </a:r>
            <a:endParaRPr lang="en-US" sz="1100" b="1">
              <a:latin typeface="Arial"/>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a:rPr>
              <a:t>Weighted Principal Survey Results</a:t>
            </a:r>
            <a:endParaRPr lang="en-US" sz="1100" b="1">
              <a:latin typeface="Arial"/>
            </a:endParaRPr>
          </a:p>
        </p:txBody>
      </p:sp>
      <p:cxnSp>
        <p:nvCxnSpPr>
          <p:cNvPr id="6" name="Straight Connector 5"/>
          <p:cNvCxnSpPr/>
          <p:nvPr/>
        </p:nvCxnSpPr>
        <p:spPr>
          <a:xfrm>
            <a:off x="406400" y="1143000"/>
            <a:ext cx="8356600" cy="0"/>
          </a:xfrm>
          <a:prstGeom prst="line">
            <a:avLst/>
          </a:prstGeom>
          <a:ln w="19050">
            <a:solidFill>
              <a:srgbClr val="009AAD"/>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7634423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933076498"/>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pt-BR" sz="1100" b="1" smtClean="0">
                <a:solidFill>
                  <a:srgbClr val="009AAD"/>
                </a:solidFill>
                <a:latin typeface="Arial"/>
              </a:rPr>
              <a:t>I N D I A N A</a:t>
            </a:r>
            <a:endParaRPr lang="en-US" sz="1100" b="1">
              <a:solidFill>
                <a:srgbClr val="009AAD"/>
              </a:solidFill>
              <a:latin typeface="Arial"/>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a:rPr>
              <a:t>2016 School Health Profiles Report</a:t>
            </a:r>
            <a:endParaRPr lang="en-US" sz="1100" b="1">
              <a:latin typeface="Arial"/>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a:rPr>
              <a:t>Weighted Principal Survey Results</a:t>
            </a:r>
            <a:endParaRPr lang="en-US" sz="1100" b="1">
              <a:latin typeface="Arial"/>
            </a:endParaRPr>
          </a:p>
        </p:txBody>
      </p:sp>
      <p:cxnSp>
        <p:nvCxnSpPr>
          <p:cNvPr id="6" name="Straight Connector 5"/>
          <p:cNvCxnSpPr/>
          <p:nvPr/>
        </p:nvCxnSpPr>
        <p:spPr>
          <a:xfrm>
            <a:off x="406400" y="1143000"/>
            <a:ext cx="8356600" cy="0"/>
          </a:xfrm>
          <a:prstGeom prst="line">
            <a:avLst/>
          </a:prstGeom>
          <a:ln w="19050">
            <a:solidFill>
              <a:srgbClr val="009AAD"/>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660934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4258268383"/>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pt-BR" sz="1100" b="1" smtClean="0">
                <a:solidFill>
                  <a:srgbClr val="009AAD"/>
                </a:solidFill>
                <a:latin typeface="Arial"/>
              </a:rPr>
              <a:t>I N D I A N A</a:t>
            </a:r>
            <a:endParaRPr lang="en-US" sz="1100" b="1">
              <a:solidFill>
                <a:srgbClr val="009AAD"/>
              </a:solidFill>
              <a:latin typeface="Arial"/>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a:rPr>
              <a:t>2016 School Health Profiles Report</a:t>
            </a:r>
            <a:endParaRPr lang="en-US" sz="1100" b="1">
              <a:latin typeface="Arial"/>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a:rPr>
              <a:t>Weighted Principal Survey Results</a:t>
            </a:r>
            <a:endParaRPr lang="en-US" sz="1100" b="1">
              <a:latin typeface="Arial"/>
            </a:endParaRPr>
          </a:p>
        </p:txBody>
      </p:sp>
      <p:cxnSp>
        <p:nvCxnSpPr>
          <p:cNvPr id="6" name="Straight Connector 5"/>
          <p:cNvCxnSpPr/>
          <p:nvPr/>
        </p:nvCxnSpPr>
        <p:spPr>
          <a:xfrm>
            <a:off x="406400" y="1143000"/>
            <a:ext cx="8356600" cy="0"/>
          </a:xfrm>
          <a:prstGeom prst="line">
            <a:avLst/>
          </a:prstGeom>
          <a:ln w="19050">
            <a:solidFill>
              <a:srgbClr val="009AAD"/>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8243356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1600403979"/>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pt-BR" sz="1100" b="1" smtClean="0">
                <a:solidFill>
                  <a:srgbClr val="009AAD"/>
                </a:solidFill>
                <a:latin typeface="Arial"/>
              </a:rPr>
              <a:t>I N D I A N A</a:t>
            </a:r>
            <a:endParaRPr lang="en-US" sz="1100" b="1">
              <a:solidFill>
                <a:srgbClr val="009AAD"/>
              </a:solidFill>
              <a:latin typeface="Arial"/>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a:rPr>
              <a:t>2016 School Health Profiles Report</a:t>
            </a:r>
            <a:endParaRPr lang="en-US" sz="1100" b="1">
              <a:latin typeface="Arial"/>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a:rPr>
              <a:t>Weighted Principal Survey Results</a:t>
            </a:r>
            <a:endParaRPr lang="en-US" sz="1100" b="1">
              <a:latin typeface="Arial"/>
            </a:endParaRPr>
          </a:p>
        </p:txBody>
      </p:sp>
      <p:cxnSp>
        <p:nvCxnSpPr>
          <p:cNvPr id="6" name="Straight Connector 5"/>
          <p:cNvCxnSpPr/>
          <p:nvPr/>
        </p:nvCxnSpPr>
        <p:spPr>
          <a:xfrm>
            <a:off x="406400" y="1143000"/>
            <a:ext cx="8356600" cy="0"/>
          </a:xfrm>
          <a:prstGeom prst="line">
            <a:avLst/>
          </a:prstGeom>
          <a:ln w="19050">
            <a:solidFill>
              <a:srgbClr val="009AAD"/>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8616633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3577442296"/>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pt-BR" sz="1100" b="1" smtClean="0">
                <a:solidFill>
                  <a:srgbClr val="009AAD"/>
                </a:solidFill>
                <a:latin typeface="Arial"/>
              </a:rPr>
              <a:t>I N D I A N A</a:t>
            </a:r>
            <a:endParaRPr lang="en-US" sz="1100" b="1">
              <a:solidFill>
                <a:srgbClr val="009AAD"/>
              </a:solidFill>
              <a:latin typeface="Arial"/>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a:rPr>
              <a:t>2016 School Health Profiles Report</a:t>
            </a:r>
            <a:endParaRPr lang="en-US" sz="1100" b="1">
              <a:latin typeface="Arial"/>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a:rPr>
              <a:t>Weighted Principal Survey Results</a:t>
            </a:r>
            <a:endParaRPr lang="en-US" sz="1100" b="1">
              <a:latin typeface="Arial"/>
            </a:endParaRPr>
          </a:p>
        </p:txBody>
      </p:sp>
      <p:cxnSp>
        <p:nvCxnSpPr>
          <p:cNvPr id="6" name="Straight Connector 5"/>
          <p:cNvCxnSpPr/>
          <p:nvPr/>
        </p:nvCxnSpPr>
        <p:spPr>
          <a:xfrm>
            <a:off x="406400" y="1143000"/>
            <a:ext cx="8356600" cy="0"/>
          </a:xfrm>
          <a:prstGeom prst="line">
            <a:avLst/>
          </a:prstGeom>
          <a:ln w="19050">
            <a:solidFill>
              <a:srgbClr val="009AAD"/>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5347419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1007821596"/>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pt-BR" sz="1100" b="1" smtClean="0">
                <a:solidFill>
                  <a:srgbClr val="009AAD"/>
                </a:solidFill>
                <a:latin typeface="Arial"/>
              </a:rPr>
              <a:t>I N D I A N A</a:t>
            </a:r>
            <a:endParaRPr lang="en-US" sz="1100" b="1">
              <a:solidFill>
                <a:srgbClr val="009AAD"/>
              </a:solidFill>
              <a:latin typeface="Arial"/>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a:rPr>
              <a:t>2016 School Health Profiles Report</a:t>
            </a:r>
            <a:endParaRPr lang="en-US" sz="1100" b="1">
              <a:latin typeface="Arial"/>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a:rPr>
              <a:t>Weighted Principal Survey Results</a:t>
            </a:r>
            <a:endParaRPr lang="en-US" sz="1100" b="1">
              <a:latin typeface="Arial"/>
            </a:endParaRPr>
          </a:p>
        </p:txBody>
      </p:sp>
      <p:cxnSp>
        <p:nvCxnSpPr>
          <p:cNvPr id="6" name="Straight Connector 5"/>
          <p:cNvCxnSpPr/>
          <p:nvPr/>
        </p:nvCxnSpPr>
        <p:spPr>
          <a:xfrm>
            <a:off x="406400" y="1143000"/>
            <a:ext cx="8356600" cy="0"/>
          </a:xfrm>
          <a:prstGeom prst="line">
            <a:avLst/>
          </a:prstGeom>
          <a:ln w="19050">
            <a:solidFill>
              <a:srgbClr val="009AAD"/>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8114176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165217344"/>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pt-BR" sz="1100" b="1" smtClean="0">
                <a:solidFill>
                  <a:srgbClr val="009AAD"/>
                </a:solidFill>
                <a:latin typeface="Arial"/>
              </a:rPr>
              <a:t>I N D I A N A</a:t>
            </a:r>
            <a:endParaRPr lang="en-US" sz="1100" b="1">
              <a:solidFill>
                <a:srgbClr val="009AAD"/>
              </a:solidFill>
              <a:latin typeface="Arial"/>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a:rPr>
              <a:t>2016 School Health Profiles Report</a:t>
            </a:r>
            <a:endParaRPr lang="en-US" sz="1100" b="1">
              <a:latin typeface="Arial"/>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a:rPr>
              <a:t>Weighted Principal Survey Results</a:t>
            </a:r>
            <a:endParaRPr lang="en-US" sz="1100" b="1">
              <a:latin typeface="Arial"/>
            </a:endParaRPr>
          </a:p>
        </p:txBody>
      </p:sp>
      <p:cxnSp>
        <p:nvCxnSpPr>
          <p:cNvPr id="6" name="Straight Connector 5"/>
          <p:cNvCxnSpPr/>
          <p:nvPr/>
        </p:nvCxnSpPr>
        <p:spPr>
          <a:xfrm>
            <a:off x="406400" y="1143000"/>
            <a:ext cx="8356600" cy="0"/>
          </a:xfrm>
          <a:prstGeom prst="line">
            <a:avLst/>
          </a:prstGeom>
          <a:ln w="19050">
            <a:solidFill>
              <a:srgbClr val="009AAD"/>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2330578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391471710"/>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pt-BR" sz="1100" b="1" smtClean="0">
                <a:solidFill>
                  <a:srgbClr val="009AAD"/>
                </a:solidFill>
                <a:latin typeface="Arial"/>
              </a:rPr>
              <a:t>I N D I A N A</a:t>
            </a:r>
            <a:endParaRPr lang="en-US" sz="1100" b="1">
              <a:solidFill>
                <a:srgbClr val="009AAD"/>
              </a:solidFill>
              <a:latin typeface="Arial"/>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a:rPr>
              <a:t>2016 School Health Profiles Report</a:t>
            </a:r>
            <a:endParaRPr lang="en-US" sz="1100" b="1">
              <a:latin typeface="Arial"/>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a:rPr>
              <a:t>Weighted Principal Survey Results</a:t>
            </a:r>
            <a:endParaRPr lang="en-US" sz="1100" b="1">
              <a:latin typeface="Arial"/>
            </a:endParaRPr>
          </a:p>
        </p:txBody>
      </p:sp>
      <p:cxnSp>
        <p:nvCxnSpPr>
          <p:cNvPr id="6" name="Straight Connector 5"/>
          <p:cNvCxnSpPr/>
          <p:nvPr/>
        </p:nvCxnSpPr>
        <p:spPr>
          <a:xfrm>
            <a:off x="406400" y="1143000"/>
            <a:ext cx="8356600" cy="0"/>
          </a:xfrm>
          <a:prstGeom prst="line">
            <a:avLst/>
          </a:prstGeom>
          <a:ln w="19050">
            <a:solidFill>
              <a:srgbClr val="009AAD"/>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2146898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1417027847"/>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pt-BR" sz="1100" b="1" smtClean="0">
                <a:solidFill>
                  <a:srgbClr val="009AAD"/>
                </a:solidFill>
                <a:latin typeface="Arial"/>
              </a:rPr>
              <a:t>I N D I A N A</a:t>
            </a:r>
            <a:endParaRPr lang="en-US" sz="1100" b="1">
              <a:solidFill>
                <a:srgbClr val="009AAD"/>
              </a:solidFill>
              <a:latin typeface="Arial"/>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a:rPr>
              <a:t>2016 School Health Profiles Report</a:t>
            </a:r>
            <a:endParaRPr lang="en-US" sz="1100" b="1">
              <a:latin typeface="Arial"/>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a:rPr>
              <a:t>Weighted Principal Survey Results</a:t>
            </a:r>
            <a:endParaRPr lang="en-US" sz="1100" b="1">
              <a:latin typeface="Arial"/>
            </a:endParaRPr>
          </a:p>
        </p:txBody>
      </p:sp>
      <p:cxnSp>
        <p:nvCxnSpPr>
          <p:cNvPr id="6" name="Straight Connector 5"/>
          <p:cNvCxnSpPr/>
          <p:nvPr/>
        </p:nvCxnSpPr>
        <p:spPr>
          <a:xfrm>
            <a:off x="406400" y="1143000"/>
            <a:ext cx="8356600" cy="0"/>
          </a:xfrm>
          <a:prstGeom prst="line">
            <a:avLst/>
          </a:prstGeom>
          <a:ln w="19050">
            <a:solidFill>
              <a:srgbClr val="009AAD"/>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349034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1479902560"/>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pt-BR" sz="1100" b="1" smtClean="0">
                <a:solidFill>
                  <a:srgbClr val="009AAD"/>
                </a:solidFill>
                <a:latin typeface="Arial"/>
              </a:rPr>
              <a:t>I N D I A N A</a:t>
            </a:r>
            <a:endParaRPr lang="en-US" sz="1100" b="1">
              <a:solidFill>
                <a:srgbClr val="009AAD"/>
              </a:solidFill>
              <a:latin typeface="Arial"/>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a:rPr>
              <a:t>2016 School Health Profiles Report</a:t>
            </a:r>
            <a:endParaRPr lang="en-US" sz="1100" b="1">
              <a:latin typeface="Arial"/>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a:rPr>
              <a:t>Weighted Principal Survey Results</a:t>
            </a:r>
            <a:endParaRPr lang="en-US" sz="1100" b="1">
              <a:latin typeface="Arial"/>
            </a:endParaRPr>
          </a:p>
        </p:txBody>
      </p:sp>
      <p:cxnSp>
        <p:nvCxnSpPr>
          <p:cNvPr id="6" name="Straight Connector 5"/>
          <p:cNvCxnSpPr/>
          <p:nvPr/>
        </p:nvCxnSpPr>
        <p:spPr>
          <a:xfrm>
            <a:off x="406400" y="1143000"/>
            <a:ext cx="8356600" cy="0"/>
          </a:xfrm>
          <a:prstGeom prst="line">
            <a:avLst/>
          </a:prstGeom>
          <a:ln w="19050">
            <a:solidFill>
              <a:srgbClr val="009AAD"/>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7988486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2306781598"/>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pt-BR" sz="1100" b="1" smtClean="0">
                <a:solidFill>
                  <a:srgbClr val="009AAD"/>
                </a:solidFill>
                <a:latin typeface="Arial"/>
              </a:rPr>
              <a:t>I N D I A N A</a:t>
            </a:r>
            <a:endParaRPr lang="en-US" sz="1100" b="1">
              <a:solidFill>
                <a:srgbClr val="009AAD"/>
              </a:solidFill>
              <a:latin typeface="Arial"/>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a:rPr>
              <a:t>2016 School Health Profiles Report</a:t>
            </a:r>
            <a:endParaRPr lang="en-US" sz="1100" b="1">
              <a:latin typeface="Arial"/>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a:rPr>
              <a:t>Weighted Principal Survey Results</a:t>
            </a:r>
            <a:endParaRPr lang="en-US" sz="1100" b="1">
              <a:latin typeface="Arial"/>
            </a:endParaRPr>
          </a:p>
        </p:txBody>
      </p:sp>
      <p:cxnSp>
        <p:nvCxnSpPr>
          <p:cNvPr id="6" name="Straight Connector 5"/>
          <p:cNvCxnSpPr/>
          <p:nvPr/>
        </p:nvCxnSpPr>
        <p:spPr>
          <a:xfrm>
            <a:off x="406400" y="1143000"/>
            <a:ext cx="8356600" cy="0"/>
          </a:xfrm>
          <a:prstGeom prst="line">
            <a:avLst/>
          </a:prstGeom>
          <a:ln w="19050">
            <a:solidFill>
              <a:srgbClr val="009AAD"/>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8377565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2245881986"/>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pt-BR" sz="1100" b="1" smtClean="0">
                <a:solidFill>
                  <a:srgbClr val="009AAD"/>
                </a:solidFill>
                <a:latin typeface="Arial"/>
              </a:rPr>
              <a:t>I N D I A N A</a:t>
            </a:r>
            <a:endParaRPr lang="en-US" sz="1100" b="1">
              <a:solidFill>
                <a:srgbClr val="009AAD"/>
              </a:solidFill>
              <a:latin typeface="Arial"/>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a:rPr>
              <a:t>2016 School Health Profiles Report</a:t>
            </a:r>
            <a:endParaRPr lang="en-US" sz="1100" b="1">
              <a:latin typeface="Arial"/>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a:rPr>
              <a:t>Weighted Principal Survey Results</a:t>
            </a:r>
            <a:endParaRPr lang="en-US" sz="1100" b="1">
              <a:latin typeface="Arial"/>
            </a:endParaRPr>
          </a:p>
        </p:txBody>
      </p:sp>
      <p:cxnSp>
        <p:nvCxnSpPr>
          <p:cNvPr id="6" name="Straight Connector 5"/>
          <p:cNvCxnSpPr/>
          <p:nvPr/>
        </p:nvCxnSpPr>
        <p:spPr>
          <a:xfrm>
            <a:off x="406400" y="1143000"/>
            <a:ext cx="8356600" cy="0"/>
          </a:xfrm>
          <a:prstGeom prst="line">
            <a:avLst/>
          </a:prstGeom>
          <a:ln w="19050">
            <a:solidFill>
              <a:srgbClr val="009AAD"/>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8041201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623410924"/>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pt-BR" sz="1100" b="1" smtClean="0">
                <a:solidFill>
                  <a:srgbClr val="009AAD"/>
                </a:solidFill>
                <a:latin typeface="Arial"/>
              </a:rPr>
              <a:t>I N D I A N A</a:t>
            </a:r>
            <a:endParaRPr lang="en-US" sz="1100" b="1">
              <a:solidFill>
                <a:srgbClr val="009AAD"/>
              </a:solidFill>
              <a:latin typeface="Arial"/>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a:rPr>
              <a:t>2016 School Health Profiles Report</a:t>
            </a:r>
            <a:endParaRPr lang="en-US" sz="1100" b="1">
              <a:latin typeface="Arial"/>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a:rPr>
              <a:t>Weighted Principal Survey Results</a:t>
            </a:r>
            <a:endParaRPr lang="en-US" sz="1100" b="1">
              <a:latin typeface="Arial"/>
            </a:endParaRPr>
          </a:p>
        </p:txBody>
      </p:sp>
      <p:cxnSp>
        <p:nvCxnSpPr>
          <p:cNvPr id="6" name="Straight Connector 5"/>
          <p:cNvCxnSpPr/>
          <p:nvPr/>
        </p:nvCxnSpPr>
        <p:spPr>
          <a:xfrm>
            <a:off x="406400" y="1143000"/>
            <a:ext cx="8356600" cy="0"/>
          </a:xfrm>
          <a:prstGeom prst="line">
            <a:avLst/>
          </a:prstGeom>
          <a:ln w="19050">
            <a:solidFill>
              <a:srgbClr val="009AAD"/>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16381846"/>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3454763436"/>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pt-BR" sz="1100" b="1" smtClean="0">
                <a:solidFill>
                  <a:srgbClr val="009AAD"/>
                </a:solidFill>
                <a:latin typeface="Arial"/>
              </a:rPr>
              <a:t>I N D I A N A</a:t>
            </a:r>
            <a:endParaRPr lang="en-US" sz="1100" b="1">
              <a:solidFill>
                <a:srgbClr val="009AAD"/>
              </a:solidFill>
              <a:latin typeface="Arial"/>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a:rPr>
              <a:t>2016 School Health Profiles Report</a:t>
            </a:r>
            <a:endParaRPr lang="en-US" sz="1100" b="1">
              <a:latin typeface="Arial"/>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a:rPr>
              <a:t>Weighted Principal Survey Results</a:t>
            </a:r>
            <a:endParaRPr lang="en-US" sz="1100" b="1">
              <a:latin typeface="Arial"/>
            </a:endParaRPr>
          </a:p>
        </p:txBody>
      </p:sp>
      <p:cxnSp>
        <p:nvCxnSpPr>
          <p:cNvPr id="6" name="Straight Connector 5"/>
          <p:cNvCxnSpPr/>
          <p:nvPr/>
        </p:nvCxnSpPr>
        <p:spPr>
          <a:xfrm>
            <a:off x="406400" y="1143000"/>
            <a:ext cx="8356600" cy="0"/>
          </a:xfrm>
          <a:prstGeom prst="line">
            <a:avLst/>
          </a:prstGeom>
          <a:ln w="19050">
            <a:solidFill>
              <a:srgbClr val="009AAD"/>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2343624"/>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3463172504"/>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pt-BR" sz="1100" b="1" smtClean="0">
                <a:solidFill>
                  <a:srgbClr val="009AAD"/>
                </a:solidFill>
                <a:latin typeface="Arial"/>
              </a:rPr>
              <a:t>I N D I A N A</a:t>
            </a:r>
            <a:endParaRPr lang="en-US" sz="1100" b="1">
              <a:solidFill>
                <a:srgbClr val="009AAD"/>
              </a:solidFill>
              <a:latin typeface="Arial"/>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a:rPr>
              <a:t>2016 School Health Profiles Report</a:t>
            </a:r>
            <a:endParaRPr lang="en-US" sz="1100" b="1">
              <a:latin typeface="Arial"/>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a:rPr>
              <a:t>Weighted Principal Survey Results</a:t>
            </a:r>
            <a:endParaRPr lang="en-US" sz="1100" b="1">
              <a:latin typeface="Arial"/>
            </a:endParaRPr>
          </a:p>
        </p:txBody>
      </p:sp>
      <p:cxnSp>
        <p:nvCxnSpPr>
          <p:cNvPr id="6" name="Straight Connector 5"/>
          <p:cNvCxnSpPr/>
          <p:nvPr/>
        </p:nvCxnSpPr>
        <p:spPr>
          <a:xfrm>
            <a:off x="406400" y="1143000"/>
            <a:ext cx="8356600" cy="0"/>
          </a:xfrm>
          <a:prstGeom prst="line">
            <a:avLst/>
          </a:prstGeom>
          <a:ln w="19050">
            <a:solidFill>
              <a:srgbClr val="009AAD"/>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55570841"/>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2829691293"/>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pt-BR" sz="1100" b="1" smtClean="0">
                <a:solidFill>
                  <a:srgbClr val="009AAD"/>
                </a:solidFill>
                <a:latin typeface="Arial"/>
              </a:rPr>
              <a:t>I N D I A N A</a:t>
            </a:r>
            <a:endParaRPr lang="en-US" sz="1100" b="1">
              <a:solidFill>
                <a:srgbClr val="009AAD"/>
              </a:solidFill>
              <a:latin typeface="Arial"/>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a:rPr>
              <a:t>2016 School Health Profiles Report</a:t>
            </a:r>
            <a:endParaRPr lang="en-US" sz="1100" b="1">
              <a:latin typeface="Arial"/>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a:rPr>
              <a:t>Weighted Principal Survey Results</a:t>
            </a:r>
            <a:endParaRPr lang="en-US" sz="1100" b="1">
              <a:latin typeface="Arial"/>
            </a:endParaRPr>
          </a:p>
        </p:txBody>
      </p:sp>
      <p:cxnSp>
        <p:nvCxnSpPr>
          <p:cNvPr id="6" name="Straight Connector 5"/>
          <p:cNvCxnSpPr/>
          <p:nvPr/>
        </p:nvCxnSpPr>
        <p:spPr>
          <a:xfrm>
            <a:off x="406400" y="1143000"/>
            <a:ext cx="8356600" cy="0"/>
          </a:xfrm>
          <a:prstGeom prst="line">
            <a:avLst/>
          </a:prstGeom>
          <a:ln w="19050">
            <a:solidFill>
              <a:srgbClr val="009AAD"/>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47835705"/>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919114212"/>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pt-BR" sz="1100" b="1" smtClean="0">
                <a:solidFill>
                  <a:srgbClr val="009AAD"/>
                </a:solidFill>
                <a:latin typeface="Arial"/>
              </a:rPr>
              <a:t>I N D I A N A</a:t>
            </a:r>
            <a:endParaRPr lang="en-US" sz="1100" b="1">
              <a:solidFill>
                <a:srgbClr val="009AAD"/>
              </a:solidFill>
              <a:latin typeface="Arial"/>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a:rPr>
              <a:t>2016 School Health Profiles Report</a:t>
            </a:r>
            <a:endParaRPr lang="en-US" sz="1100" b="1">
              <a:latin typeface="Arial"/>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a:rPr>
              <a:t>Weighted Principal Survey Results</a:t>
            </a:r>
            <a:endParaRPr lang="en-US" sz="1100" b="1">
              <a:latin typeface="Arial"/>
            </a:endParaRPr>
          </a:p>
        </p:txBody>
      </p:sp>
      <p:cxnSp>
        <p:nvCxnSpPr>
          <p:cNvPr id="6" name="Straight Connector 5"/>
          <p:cNvCxnSpPr/>
          <p:nvPr/>
        </p:nvCxnSpPr>
        <p:spPr>
          <a:xfrm>
            <a:off x="406400" y="1143000"/>
            <a:ext cx="8356600" cy="0"/>
          </a:xfrm>
          <a:prstGeom prst="line">
            <a:avLst/>
          </a:prstGeom>
          <a:ln w="19050">
            <a:solidFill>
              <a:srgbClr val="009AAD"/>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41170450"/>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2997734807"/>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pt-BR" sz="1100" b="1" smtClean="0">
                <a:solidFill>
                  <a:srgbClr val="009AAD"/>
                </a:solidFill>
                <a:latin typeface="Arial"/>
              </a:rPr>
              <a:t>I N D I A N A</a:t>
            </a:r>
            <a:endParaRPr lang="en-US" sz="1100" b="1">
              <a:solidFill>
                <a:srgbClr val="009AAD"/>
              </a:solidFill>
              <a:latin typeface="Arial"/>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a:rPr>
              <a:t>2016 School Health Profiles Report</a:t>
            </a:r>
            <a:endParaRPr lang="en-US" sz="1100" b="1">
              <a:latin typeface="Arial"/>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a:rPr>
              <a:t>Weighted Principal Survey Results</a:t>
            </a:r>
            <a:endParaRPr lang="en-US" sz="1100" b="1">
              <a:latin typeface="Arial"/>
            </a:endParaRPr>
          </a:p>
        </p:txBody>
      </p:sp>
      <p:cxnSp>
        <p:nvCxnSpPr>
          <p:cNvPr id="6" name="Straight Connector 5"/>
          <p:cNvCxnSpPr/>
          <p:nvPr/>
        </p:nvCxnSpPr>
        <p:spPr>
          <a:xfrm>
            <a:off x="406400" y="1143000"/>
            <a:ext cx="8356600" cy="0"/>
          </a:xfrm>
          <a:prstGeom prst="line">
            <a:avLst/>
          </a:prstGeom>
          <a:ln w="19050">
            <a:solidFill>
              <a:srgbClr val="009AAD"/>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58478845"/>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3657253359"/>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pt-BR" sz="1100" b="1" smtClean="0">
                <a:solidFill>
                  <a:srgbClr val="009AAD"/>
                </a:solidFill>
                <a:latin typeface="Arial"/>
              </a:rPr>
              <a:t>I N D I A N A</a:t>
            </a:r>
            <a:endParaRPr lang="en-US" sz="1100" b="1">
              <a:solidFill>
                <a:srgbClr val="009AAD"/>
              </a:solidFill>
              <a:latin typeface="Arial"/>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a:rPr>
              <a:t>2016 School Health Profiles Report</a:t>
            </a:r>
            <a:endParaRPr lang="en-US" sz="1100" b="1">
              <a:latin typeface="Arial"/>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a:rPr>
              <a:t>Weighted Principal Survey Results</a:t>
            </a:r>
            <a:endParaRPr lang="en-US" sz="1100" b="1">
              <a:latin typeface="Arial"/>
            </a:endParaRPr>
          </a:p>
        </p:txBody>
      </p:sp>
      <p:cxnSp>
        <p:nvCxnSpPr>
          <p:cNvPr id="6" name="Straight Connector 5"/>
          <p:cNvCxnSpPr/>
          <p:nvPr/>
        </p:nvCxnSpPr>
        <p:spPr>
          <a:xfrm>
            <a:off x="406400" y="1143000"/>
            <a:ext cx="8356600" cy="0"/>
          </a:xfrm>
          <a:prstGeom prst="line">
            <a:avLst/>
          </a:prstGeom>
          <a:ln w="19050">
            <a:solidFill>
              <a:srgbClr val="009AAD"/>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14429115"/>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970655483"/>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pt-BR" sz="1100" b="1" smtClean="0">
                <a:solidFill>
                  <a:srgbClr val="009AAD"/>
                </a:solidFill>
                <a:latin typeface="Arial"/>
              </a:rPr>
              <a:t>I N D I A N A</a:t>
            </a:r>
            <a:endParaRPr lang="en-US" sz="1100" b="1">
              <a:solidFill>
                <a:srgbClr val="009AAD"/>
              </a:solidFill>
              <a:latin typeface="Arial"/>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a:rPr>
              <a:t>2016 School Health Profiles Report</a:t>
            </a:r>
            <a:endParaRPr lang="en-US" sz="1100" b="1">
              <a:latin typeface="Arial"/>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a:rPr>
              <a:t>Weighted Principal Survey Results</a:t>
            </a:r>
            <a:endParaRPr lang="en-US" sz="1100" b="1">
              <a:latin typeface="Arial"/>
            </a:endParaRPr>
          </a:p>
        </p:txBody>
      </p:sp>
      <p:cxnSp>
        <p:nvCxnSpPr>
          <p:cNvPr id="6" name="Straight Connector 5"/>
          <p:cNvCxnSpPr/>
          <p:nvPr/>
        </p:nvCxnSpPr>
        <p:spPr>
          <a:xfrm>
            <a:off x="406400" y="1143000"/>
            <a:ext cx="8356600" cy="0"/>
          </a:xfrm>
          <a:prstGeom prst="line">
            <a:avLst/>
          </a:prstGeom>
          <a:ln w="19050">
            <a:solidFill>
              <a:srgbClr val="009AAD"/>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676616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80517976"/>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pt-BR" sz="1100" b="1" smtClean="0">
                <a:solidFill>
                  <a:srgbClr val="009AAD"/>
                </a:solidFill>
                <a:latin typeface="Arial"/>
              </a:rPr>
              <a:t>I N D I A N A</a:t>
            </a:r>
            <a:endParaRPr lang="en-US" sz="1100" b="1">
              <a:solidFill>
                <a:srgbClr val="009AAD"/>
              </a:solidFill>
              <a:latin typeface="Arial"/>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a:rPr>
              <a:t>2016 School Health Profiles Report</a:t>
            </a:r>
            <a:endParaRPr lang="en-US" sz="1100" b="1">
              <a:latin typeface="Arial"/>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a:rPr>
              <a:t>Weighted Principal Survey Results</a:t>
            </a:r>
            <a:endParaRPr lang="en-US" sz="1100" b="1">
              <a:latin typeface="Arial"/>
            </a:endParaRPr>
          </a:p>
        </p:txBody>
      </p:sp>
      <p:cxnSp>
        <p:nvCxnSpPr>
          <p:cNvPr id="6" name="Straight Connector 5"/>
          <p:cNvCxnSpPr/>
          <p:nvPr/>
        </p:nvCxnSpPr>
        <p:spPr>
          <a:xfrm>
            <a:off x="406400" y="1143000"/>
            <a:ext cx="8356600" cy="0"/>
          </a:xfrm>
          <a:prstGeom prst="line">
            <a:avLst/>
          </a:prstGeom>
          <a:ln w="19050">
            <a:solidFill>
              <a:srgbClr val="009AAD"/>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532860"/>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4292486899"/>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pt-BR" sz="1100" b="1" smtClean="0">
                <a:solidFill>
                  <a:srgbClr val="009AAD"/>
                </a:solidFill>
                <a:latin typeface="Arial"/>
              </a:rPr>
              <a:t>I N D I A N A</a:t>
            </a:r>
            <a:endParaRPr lang="en-US" sz="1100" b="1">
              <a:solidFill>
                <a:srgbClr val="009AAD"/>
              </a:solidFill>
              <a:latin typeface="Arial"/>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a:rPr>
              <a:t>2016 School Health Profiles Report</a:t>
            </a:r>
            <a:endParaRPr lang="en-US" sz="1100" b="1">
              <a:latin typeface="Arial"/>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a:rPr>
              <a:t>Weighted Principal Survey Results</a:t>
            </a:r>
            <a:endParaRPr lang="en-US" sz="1100" b="1">
              <a:latin typeface="Arial"/>
            </a:endParaRPr>
          </a:p>
        </p:txBody>
      </p:sp>
      <p:cxnSp>
        <p:nvCxnSpPr>
          <p:cNvPr id="6" name="Straight Connector 5"/>
          <p:cNvCxnSpPr/>
          <p:nvPr/>
        </p:nvCxnSpPr>
        <p:spPr>
          <a:xfrm>
            <a:off x="406400" y="1143000"/>
            <a:ext cx="8356600" cy="0"/>
          </a:xfrm>
          <a:prstGeom prst="line">
            <a:avLst/>
          </a:prstGeom>
          <a:ln w="19050">
            <a:solidFill>
              <a:srgbClr val="009AAD"/>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93749821"/>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3048545104"/>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pt-BR" sz="1100" b="1" smtClean="0">
                <a:solidFill>
                  <a:srgbClr val="009AAD"/>
                </a:solidFill>
                <a:latin typeface="Arial"/>
              </a:rPr>
              <a:t>I N D I A N A</a:t>
            </a:r>
            <a:endParaRPr lang="en-US" sz="1100" b="1">
              <a:solidFill>
                <a:srgbClr val="009AAD"/>
              </a:solidFill>
              <a:latin typeface="Arial"/>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a:rPr>
              <a:t>2016 School Health Profiles Report</a:t>
            </a:r>
            <a:endParaRPr lang="en-US" sz="1100" b="1">
              <a:latin typeface="Arial"/>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a:rPr>
              <a:t>Weighted Principal Survey Results</a:t>
            </a:r>
            <a:endParaRPr lang="en-US" sz="1100" b="1">
              <a:latin typeface="Arial"/>
            </a:endParaRPr>
          </a:p>
        </p:txBody>
      </p:sp>
      <p:cxnSp>
        <p:nvCxnSpPr>
          <p:cNvPr id="6" name="Straight Connector 5"/>
          <p:cNvCxnSpPr/>
          <p:nvPr/>
        </p:nvCxnSpPr>
        <p:spPr>
          <a:xfrm>
            <a:off x="406400" y="1143000"/>
            <a:ext cx="8356600" cy="0"/>
          </a:xfrm>
          <a:prstGeom prst="line">
            <a:avLst/>
          </a:prstGeom>
          <a:ln w="19050">
            <a:solidFill>
              <a:srgbClr val="009AAD"/>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25766321"/>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596547041"/>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pt-BR" sz="1100" b="1" smtClean="0">
                <a:solidFill>
                  <a:srgbClr val="009AAD"/>
                </a:solidFill>
                <a:latin typeface="Arial"/>
              </a:rPr>
              <a:t>I N D I A N A</a:t>
            </a:r>
            <a:endParaRPr lang="en-US" sz="1100" b="1">
              <a:solidFill>
                <a:srgbClr val="009AAD"/>
              </a:solidFill>
              <a:latin typeface="Arial"/>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a:rPr>
              <a:t>2016 School Health Profiles Report</a:t>
            </a:r>
            <a:endParaRPr lang="en-US" sz="1100" b="1">
              <a:latin typeface="Arial"/>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a:rPr>
              <a:t>Weighted Principal Survey Results</a:t>
            </a:r>
            <a:endParaRPr lang="en-US" sz="1100" b="1">
              <a:latin typeface="Arial"/>
            </a:endParaRPr>
          </a:p>
        </p:txBody>
      </p:sp>
      <p:cxnSp>
        <p:nvCxnSpPr>
          <p:cNvPr id="6" name="Straight Connector 5"/>
          <p:cNvCxnSpPr/>
          <p:nvPr/>
        </p:nvCxnSpPr>
        <p:spPr>
          <a:xfrm>
            <a:off x="406400" y="1143000"/>
            <a:ext cx="8356600" cy="0"/>
          </a:xfrm>
          <a:prstGeom prst="line">
            <a:avLst/>
          </a:prstGeom>
          <a:ln w="19050">
            <a:solidFill>
              <a:srgbClr val="009AAD"/>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69040149"/>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1122998606"/>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pt-BR" sz="1100" b="1" smtClean="0">
                <a:solidFill>
                  <a:srgbClr val="009AAD"/>
                </a:solidFill>
                <a:latin typeface="Arial"/>
              </a:rPr>
              <a:t>I N D I A N A</a:t>
            </a:r>
            <a:endParaRPr lang="en-US" sz="1100" b="1">
              <a:solidFill>
                <a:srgbClr val="009AAD"/>
              </a:solidFill>
              <a:latin typeface="Arial"/>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a:rPr>
              <a:t>2016 School Health Profiles Report</a:t>
            </a:r>
            <a:endParaRPr lang="en-US" sz="1100" b="1">
              <a:latin typeface="Arial"/>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a:rPr>
              <a:t>Weighted Principal Survey Results</a:t>
            </a:r>
            <a:endParaRPr lang="en-US" sz="1100" b="1">
              <a:latin typeface="Arial"/>
            </a:endParaRPr>
          </a:p>
        </p:txBody>
      </p:sp>
      <p:cxnSp>
        <p:nvCxnSpPr>
          <p:cNvPr id="6" name="Straight Connector 5"/>
          <p:cNvCxnSpPr/>
          <p:nvPr/>
        </p:nvCxnSpPr>
        <p:spPr>
          <a:xfrm>
            <a:off x="406400" y="1143000"/>
            <a:ext cx="8356600" cy="0"/>
          </a:xfrm>
          <a:prstGeom prst="line">
            <a:avLst/>
          </a:prstGeom>
          <a:ln w="19050">
            <a:solidFill>
              <a:srgbClr val="009AAD"/>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52552600"/>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1607045893"/>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pt-BR" sz="1100" b="1" smtClean="0">
                <a:solidFill>
                  <a:srgbClr val="009AAD"/>
                </a:solidFill>
                <a:latin typeface="Arial"/>
              </a:rPr>
              <a:t>I N D I A N A</a:t>
            </a:r>
            <a:endParaRPr lang="en-US" sz="1100" b="1">
              <a:solidFill>
                <a:srgbClr val="009AAD"/>
              </a:solidFill>
              <a:latin typeface="Arial"/>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a:rPr>
              <a:t>2016 School Health Profiles Report</a:t>
            </a:r>
            <a:endParaRPr lang="en-US" sz="1100" b="1">
              <a:latin typeface="Arial"/>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a:rPr>
              <a:t>Weighted Principal Survey Results</a:t>
            </a:r>
            <a:endParaRPr lang="en-US" sz="1100" b="1">
              <a:latin typeface="Arial"/>
            </a:endParaRPr>
          </a:p>
        </p:txBody>
      </p:sp>
      <p:cxnSp>
        <p:nvCxnSpPr>
          <p:cNvPr id="6" name="Straight Connector 5"/>
          <p:cNvCxnSpPr/>
          <p:nvPr/>
        </p:nvCxnSpPr>
        <p:spPr>
          <a:xfrm>
            <a:off x="406400" y="1143000"/>
            <a:ext cx="8356600" cy="0"/>
          </a:xfrm>
          <a:prstGeom prst="line">
            <a:avLst/>
          </a:prstGeom>
          <a:ln w="19050">
            <a:solidFill>
              <a:srgbClr val="009AAD"/>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75669886"/>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2172581549"/>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pt-BR" sz="1100" b="1" smtClean="0">
                <a:solidFill>
                  <a:srgbClr val="009AAD"/>
                </a:solidFill>
                <a:latin typeface="Arial"/>
              </a:rPr>
              <a:t>I N D I A N A</a:t>
            </a:r>
            <a:endParaRPr lang="en-US" sz="1100" b="1">
              <a:solidFill>
                <a:srgbClr val="009AAD"/>
              </a:solidFill>
              <a:latin typeface="Arial"/>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a:rPr>
              <a:t>2016 School Health Profiles Report</a:t>
            </a:r>
            <a:endParaRPr lang="en-US" sz="1100" b="1">
              <a:latin typeface="Arial"/>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a:rPr>
              <a:t>Weighted Principal Survey Results</a:t>
            </a:r>
            <a:endParaRPr lang="en-US" sz="1100" b="1">
              <a:latin typeface="Arial"/>
            </a:endParaRPr>
          </a:p>
        </p:txBody>
      </p:sp>
      <p:cxnSp>
        <p:nvCxnSpPr>
          <p:cNvPr id="6" name="Straight Connector 5"/>
          <p:cNvCxnSpPr/>
          <p:nvPr/>
        </p:nvCxnSpPr>
        <p:spPr>
          <a:xfrm>
            <a:off x="406400" y="1143000"/>
            <a:ext cx="8356600" cy="0"/>
          </a:xfrm>
          <a:prstGeom prst="line">
            <a:avLst/>
          </a:prstGeom>
          <a:ln w="19050">
            <a:solidFill>
              <a:srgbClr val="009AAD"/>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30480187"/>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2121575477"/>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pt-BR" sz="1100" b="1" smtClean="0">
                <a:solidFill>
                  <a:srgbClr val="009AAD"/>
                </a:solidFill>
                <a:latin typeface="Arial"/>
              </a:rPr>
              <a:t>I N D I A N A</a:t>
            </a:r>
            <a:endParaRPr lang="en-US" sz="1100" b="1">
              <a:solidFill>
                <a:srgbClr val="009AAD"/>
              </a:solidFill>
              <a:latin typeface="Arial"/>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a:rPr>
              <a:t>2016 School Health Profiles Report</a:t>
            </a:r>
            <a:endParaRPr lang="en-US" sz="1100" b="1">
              <a:latin typeface="Arial"/>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a:rPr>
              <a:t>Weighted Principal Survey Results</a:t>
            </a:r>
            <a:endParaRPr lang="en-US" sz="1100" b="1">
              <a:latin typeface="Arial"/>
            </a:endParaRPr>
          </a:p>
        </p:txBody>
      </p:sp>
      <p:cxnSp>
        <p:nvCxnSpPr>
          <p:cNvPr id="6" name="Straight Connector 5"/>
          <p:cNvCxnSpPr/>
          <p:nvPr/>
        </p:nvCxnSpPr>
        <p:spPr>
          <a:xfrm>
            <a:off x="406400" y="1143000"/>
            <a:ext cx="8356600" cy="0"/>
          </a:xfrm>
          <a:prstGeom prst="line">
            <a:avLst/>
          </a:prstGeom>
          <a:ln w="19050">
            <a:solidFill>
              <a:srgbClr val="009AAD"/>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02174131"/>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2119483779"/>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pt-BR" sz="1100" b="1" smtClean="0">
                <a:solidFill>
                  <a:srgbClr val="009AAD"/>
                </a:solidFill>
                <a:latin typeface="Arial"/>
              </a:rPr>
              <a:t>I N D I A N A</a:t>
            </a:r>
            <a:endParaRPr lang="en-US" sz="1100" b="1">
              <a:solidFill>
                <a:srgbClr val="009AAD"/>
              </a:solidFill>
              <a:latin typeface="Arial"/>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a:rPr>
              <a:t>2016 School Health Profiles Report</a:t>
            </a:r>
            <a:endParaRPr lang="en-US" sz="1100" b="1">
              <a:latin typeface="Arial"/>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a:rPr>
              <a:t>Weighted Principal Survey Results</a:t>
            </a:r>
            <a:endParaRPr lang="en-US" sz="1100" b="1">
              <a:latin typeface="Arial"/>
            </a:endParaRPr>
          </a:p>
        </p:txBody>
      </p:sp>
      <p:cxnSp>
        <p:nvCxnSpPr>
          <p:cNvPr id="6" name="Straight Connector 5"/>
          <p:cNvCxnSpPr/>
          <p:nvPr/>
        </p:nvCxnSpPr>
        <p:spPr>
          <a:xfrm>
            <a:off x="406400" y="1143000"/>
            <a:ext cx="8356600" cy="0"/>
          </a:xfrm>
          <a:prstGeom prst="line">
            <a:avLst/>
          </a:prstGeom>
          <a:ln w="19050">
            <a:solidFill>
              <a:srgbClr val="009AAD"/>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82745468"/>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3708317706"/>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pt-BR" sz="1100" b="1" smtClean="0">
                <a:solidFill>
                  <a:srgbClr val="009AAD"/>
                </a:solidFill>
                <a:latin typeface="Arial"/>
              </a:rPr>
              <a:t>I N D I A N A</a:t>
            </a:r>
            <a:endParaRPr lang="en-US" sz="1100" b="1">
              <a:solidFill>
                <a:srgbClr val="009AAD"/>
              </a:solidFill>
              <a:latin typeface="Arial"/>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a:rPr>
              <a:t>2016 School Health Profiles Report</a:t>
            </a:r>
            <a:endParaRPr lang="en-US" sz="1100" b="1">
              <a:latin typeface="Arial"/>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a:rPr>
              <a:t>Weighted Principal Survey Results</a:t>
            </a:r>
            <a:endParaRPr lang="en-US" sz="1100" b="1">
              <a:latin typeface="Arial"/>
            </a:endParaRPr>
          </a:p>
        </p:txBody>
      </p:sp>
      <p:cxnSp>
        <p:nvCxnSpPr>
          <p:cNvPr id="6" name="Straight Connector 5"/>
          <p:cNvCxnSpPr/>
          <p:nvPr/>
        </p:nvCxnSpPr>
        <p:spPr>
          <a:xfrm>
            <a:off x="406400" y="1143000"/>
            <a:ext cx="8356600" cy="0"/>
          </a:xfrm>
          <a:prstGeom prst="line">
            <a:avLst/>
          </a:prstGeom>
          <a:ln w="19050">
            <a:solidFill>
              <a:srgbClr val="009AAD"/>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52392041"/>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2178092845"/>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pt-BR" sz="1100" b="1" smtClean="0">
                <a:solidFill>
                  <a:srgbClr val="009AAD"/>
                </a:solidFill>
                <a:latin typeface="Arial"/>
              </a:rPr>
              <a:t>I N D I A N A</a:t>
            </a:r>
            <a:endParaRPr lang="en-US" sz="1100" b="1">
              <a:solidFill>
                <a:srgbClr val="009AAD"/>
              </a:solidFill>
              <a:latin typeface="Arial"/>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a:rPr>
              <a:t>2016 School Health Profiles Report</a:t>
            </a:r>
            <a:endParaRPr lang="en-US" sz="1100" b="1">
              <a:latin typeface="Arial"/>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a:rPr>
              <a:t>Weighted Principal Survey Results</a:t>
            </a:r>
            <a:endParaRPr lang="en-US" sz="1100" b="1">
              <a:latin typeface="Arial"/>
            </a:endParaRPr>
          </a:p>
        </p:txBody>
      </p:sp>
      <p:cxnSp>
        <p:nvCxnSpPr>
          <p:cNvPr id="6" name="Straight Connector 5"/>
          <p:cNvCxnSpPr/>
          <p:nvPr/>
        </p:nvCxnSpPr>
        <p:spPr>
          <a:xfrm>
            <a:off x="406400" y="1143000"/>
            <a:ext cx="8356600" cy="0"/>
          </a:xfrm>
          <a:prstGeom prst="line">
            <a:avLst/>
          </a:prstGeom>
          <a:ln w="19050">
            <a:solidFill>
              <a:srgbClr val="009AAD"/>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381913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2284397742"/>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pt-BR" sz="1100" b="1" smtClean="0">
                <a:solidFill>
                  <a:srgbClr val="009AAD"/>
                </a:solidFill>
                <a:latin typeface="Arial"/>
              </a:rPr>
              <a:t>I N D I A N A</a:t>
            </a:r>
            <a:endParaRPr lang="en-US" sz="1100" b="1">
              <a:solidFill>
                <a:srgbClr val="009AAD"/>
              </a:solidFill>
              <a:latin typeface="Arial"/>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a:rPr>
              <a:t>2016 School Health Profiles Report</a:t>
            </a:r>
            <a:endParaRPr lang="en-US" sz="1100" b="1">
              <a:latin typeface="Arial"/>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a:rPr>
              <a:t>Weighted Principal Survey Results</a:t>
            </a:r>
            <a:endParaRPr lang="en-US" sz="1100" b="1">
              <a:latin typeface="Arial"/>
            </a:endParaRPr>
          </a:p>
        </p:txBody>
      </p:sp>
      <p:cxnSp>
        <p:nvCxnSpPr>
          <p:cNvPr id="6" name="Straight Connector 5"/>
          <p:cNvCxnSpPr/>
          <p:nvPr/>
        </p:nvCxnSpPr>
        <p:spPr>
          <a:xfrm>
            <a:off x="406400" y="1143000"/>
            <a:ext cx="8356600" cy="0"/>
          </a:xfrm>
          <a:prstGeom prst="line">
            <a:avLst/>
          </a:prstGeom>
          <a:ln w="19050">
            <a:solidFill>
              <a:srgbClr val="009AAD"/>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63901399"/>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3756482680"/>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pt-BR" sz="1100" b="1" smtClean="0">
                <a:solidFill>
                  <a:srgbClr val="009AAD"/>
                </a:solidFill>
                <a:latin typeface="Arial"/>
              </a:rPr>
              <a:t>I N D I A N A</a:t>
            </a:r>
            <a:endParaRPr lang="en-US" sz="1100" b="1">
              <a:solidFill>
                <a:srgbClr val="009AAD"/>
              </a:solidFill>
              <a:latin typeface="Arial"/>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a:rPr>
              <a:t>2016 School Health Profiles Report</a:t>
            </a:r>
            <a:endParaRPr lang="en-US" sz="1100" b="1">
              <a:latin typeface="Arial"/>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a:rPr>
              <a:t>Weighted Principal Survey Results</a:t>
            </a:r>
            <a:endParaRPr lang="en-US" sz="1100" b="1">
              <a:latin typeface="Arial"/>
            </a:endParaRPr>
          </a:p>
        </p:txBody>
      </p:sp>
      <p:cxnSp>
        <p:nvCxnSpPr>
          <p:cNvPr id="6" name="Straight Connector 5"/>
          <p:cNvCxnSpPr/>
          <p:nvPr/>
        </p:nvCxnSpPr>
        <p:spPr>
          <a:xfrm>
            <a:off x="406400" y="1143000"/>
            <a:ext cx="8356600" cy="0"/>
          </a:xfrm>
          <a:prstGeom prst="line">
            <a:avLst/>
          </a:prstGeom>
          <a:ln w="19050">
            <a:solidFill>
              <a:srgbClr val="009AAD"/>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09226396"/>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547638961"/>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pt-BR" sz="1100" b="1" smtClean="0">
                <a:solidFill>
                  <a:srgbClr val="009AAD"/>
                </a:solidFill>
                <a:latin typeface="Arial"/>
              </a:rPr>
              <a:t>I N D I A N A</a:t>
            </a:r>
            <a:endParaRPr lang="en-US" sz="1100" b="1">
              <a:solidFill>
                <a:srgbClr val="009AAD"/>
              </a:solidFill>
              <a:latin typeface="Arial"/>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a:rPr>
              <a:t>2016 School Health Profiles Report</a:t>
            </a:r>
            <a:endParaRPr lang="en-US" sz="1100" b="1">
              <a:latin typeface="Arial"/>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a:rPr>
              <a:t>Weighted Principal Survey Results</a:t>
            </a:r>
            <a:endParaRPr lang="en-US" sz="1100" b="1">
              <a:latin typeface="Arial"/>
            </a:endParaRPr>
          </a:p>
        </p:txBody>
      </p:sp>
      <p:cxnSp>
        <p:nvCxnSpPr>
          <p:cNvPr id="6" name="Straight Connector 5"/>
          <p:cNvCxnSpPr/>
          <p:nvPr/>
        </p:nvCxnSpPr>
        <p:spPr>
          <a:xfrm>
            <a:off x="406400" y="1143000"/>
            <a:ext cx="8356600" cy="0"/>
          </a:xfrm>
          <a:prstGeom prst="line">
            <a:avLst/>
          </a:prstGeom>
          <a:ln w="19050">
            <a:solidFill>
              <a:srgbClr val="009AAD"/>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97931241"/>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324267776"/>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pt-BR" sz="1100" b="1" smtClean="0">
                <a:solidFill>
                  <a:srgbClr val="009AAD"/>
                </a:solidFill>
                <a:latin typeface="Arial"/>
              </a:rPr>
              <a:t>I N D I A N A</a:t>
            </a:r>
            <a:endParaRPr lang="en-US" sz="1100" b="1">
              <a:solidFill>
                <a:srgbClr val="009AAD"/>
              </a:solidFill>
              <a:latin typeface="Arial"/>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a:rPr>
              <a:t>2016 School Health Profiles Report</a:t>
            </a:r>
            <a:endParaRPr lang="en-US" sz="1100" b="1">
              <a:latin typeface="Arial"/>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a:rPr>
              <a:t>Weighted Principal Survey Results</a:t>
            </a:r>
            <a:endParaRPr lang="en-US" sz="1100" b="1">
              <a:latin typeface="Arial"/>
            </a:endParaRPr>
          </a:p>
        </p:txBody>
      </p:sp>
      <p:cxnSp>
        <p:nvCxnSpPr>
          <p:cNvPr id="6" name="Straight Connector 5"/>
          <p:cNvCxnSpPr/>
          <p:nvPr/>
        </p:nvCxnSpPr>
        <p:spPr>
          <a:xfrm>
            <a:off x="406400" y="1143000"/>
            <a:ext cx="8356600" cy="0"/>
          </a:xfrm>
          <a:prstGeom prst="line">
            <a:avLst/>
          </a:prstGeom>
          <a:ln w="19050">
            <a:solidFill>
              <a:srgbClr val="009AAD"/>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76660781"/>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298214768"/>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pt-BR" sz="1100" b="1" smtClean="0">
                <a:solidFill>
                  <a:srgbClr val="009AAD"/>
                </a:solidFill>
                <a:latin typeface="Arial"/>
              </a:rPr>
              <a:t>I N D I A N A</a:t>
            </a:r>
            <a:endParaRPr lang="en-US" sz="1100" b="1">
              <a:solidFill>
                <a:srgbClr val="009AAD"/>
              </a:solidFill>
              <a:latin typeface="Arial"/>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a:rPr>
              <a:t>2016 School Health Profiles Report</a:t>
            </a:r>
            <a:endParaRPr lang="en-US" sz="1100" b="1">
              <a:latin typeface="Arial"/>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a:rPr>
              <a:t>Weighted Principal Survey Results</a:t>
            </a:r>
            <a:endParaRPr lang="en-US" sz="1100" b="1">
              <a:latin typeface="Arial"/>
            </a:endParaRPr>
          </a:p>
        </p:txBody>
      </p:sp>
      <p:cxnSp>
        <p:nvCxnSpPr>
          <p:cNvPr id="6" name="Straight Connector 5"/>
          <p:cNvCxnSpPr/>
          <p:nvPr/>
        </p:nvCxnSpPr>
        <p:spPr>
          <a:xfrm>
            <a:off x="406400" y="1143000"/>
            <a:ext cx="8356600" cy="0"/>
          </a:xfrm>
          <a:prstGeom prst="line">
            <a:avLst/>
          </a:prstGeom>
          <a:ln w="19050">
            <a:solidFill>
              <a:srgbClr val="009AAD"/>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36334688"/>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3174163393"/>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pt-BR" sz="1100" b="1" smtClean="0">
                <a:solidFill>
                  <a:srgbClr val="009AAD"/>
                </a:solidFill>
                <a:latin typeface="Arial"/>
              </a:rPr>
              <a:t>I N D I A N A</a:t>
            </a:r>
            <a:endParaRPr lang="en-US" sz="1100" b="1">
              <a:solidFill>
                <a:srgbClr val="009AAD"/>
              </a:solidFill>
              <a:latin typeface="Arial"/>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a:rPr>
              <a:t>2016 School Health Profiles Report</a:t>
            </a:r>
            <a:endParaRPr lang="en-US" sz="1100" b="1">
              <a:latin typeface="Arial"/>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a:rPr>
              <a:t>Weighted Principal Survey Results</a:t>
            </a:r>
            <a:endParaRPr lang="en-US" sz="1100" b="1">
              <a:latin typeface="Arial"/>
            </a:endParaRPr>
          </a:p>
        </p:txBody>
      </p:sp>
      <p:cxnSp>
        <p:nvCxnSpPr>
          <p:cNvPr id="6" name="Straight Connector 5"/>
          <p:cNvCxnSpPr/>
          <p:nvPr/>
        </p:nvCxnSpPr>
        <p:spPr>
          <a:xfrm>
            <a:off x="406400" y="1143000"/>
            <a:ext cx="8356600" cy="0"/>
          </a:xfrm>
          <a:prstGeom prst="line">
            <a:avLst/>
          </a:prstGeom>
          <a:ln w="19050">
            <a:solidFill>
              <a:srgbClr val="009AAD"/>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18308101"/>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1647434246"/>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pt-BR" sz="1100" b="1" smtClean="0">
                <a:solidFill>
                  <a:srgbClr val="009AAD"/>
                </a:solidFill>
                <a:latin typeface="Arial"/>
              </a:rPr>
              <a:t>I N D I A N A</a:t>
            </a:r>
            <a:endParaRPr lang="en-US" sz="1100" b="1">
              <a:solidFill>
                <a:srgbClr val="009AAD"/>
              </a:solidFill>
              <a:latin typeface="Arial"/>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a:rPr>
              <a:t>2016 School Health Profiles Report</a:t>
            </a:r>
            <a:endParaRPr lang="en-US" sz="1100" b="1">
              <a:latin typeface="Arial"/>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a:rPr>
              <a:t>Weighted Principal Survey Results</a:t>
            </a:r>
            <a:endParaRPr lang="en-US" sz="1100" b="1">
              <a:latin typeface="Arial"/>
            </a:endParaRPr>
          </a:p>
        </p:txBody>
      </p:sp>
      <p:cxnSp>
        <p:nvCxnSpPr>
          <p:cNvPr id="6" name="Straight Connector 5"/>
          <p:cNvCxnSpPr/>
          <p:nvPr/>
        </p:nvCxnSpPr>
        <p:spPr>
          <a:xfrm>
            <a:off x="406400" y="1143000"/>
            <a:ext cx="8356600" cy="0"/>
          </a:xfrm>
          <a:prstGeom prst="line">
            <a:avLst/>
          </a:prstGeom>
          <a:ln w="19050">
            <a:solidFill>
              <a:srgbClr val="009AAD"/>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85552569"/>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183441778"/>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pt-BR" sz="1100" b="1" smtClean="0">
                <a:solidFill>
                  <a:srgbClr val="009AAD"/>
                </a:solidFill>
                <a:latin typeface="Arial"/>
              </a:rPr>
              <a:t>I N D I A N A</a:t>
            </a:r>
            <a:endParaRPr lang="en-US" sz="1100" b="1">
              <a:solidFill>
                <a:srgbClr val="009AAD"/>
              </a:solidFill>
              <a:latin typeface="Arial"/>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a:rPr>
              <a:t>2016 School Health Profiles Report</a:t>
            </a:r>
            <a:endParaRPr lang="en-US" sz="1100" b="1">
              <a:latin typeface="Arial"/>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a:rPr>
              <a:t>Weighted Principal Survey Results</a:t>
            </a:r>
            <a:endParaRPr lang="en-US" sz="1100" b="1">
              <a:latin typeface="Arial"/>
            </a:endParaRPr>
          </a:p>
        </p:txBody>
      </p:sp>
      <p:cxnSp>
        <p:nvCxnSpPr>
          <p:cNvPr id="6" name="Straight Connector 5"/>
          <p:cNvCxnSpPr/>
          <p:nvPr/>
        </p:nvCxnSpPr>
        <p:spPr>
          <a:xfrm>
            <a:off x="406400" y="1143000"/>
            <a:ext cx="8356600" cy="0"/>
          </a:xfrm>
          <a:prstGeom prst="line">
            <a:avLst/>
          </a:prstGeom>
          <a:ln w="19050">
            <a:solidFill>
              <a:srgbClr val="009AAD"/>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25451381"/>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2074209912"/>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pt-BR" sz="1100" b="1" smtClean="0">
                <a:solidFill>
                  <a:srgbClr val="009AAD"/>
                </a:solidFill>
                <a:latin typeface="Arial"/>
              </a:rPr>
              <a:t>I N D I A N A</a:t>
            </a:r>
            <a:endParaRPr lang="en-US" sz="1100" b="1">
              <a:solidFill>
                <a:srgbClr val="009AAD"/>
              </a:solidFill>
              <a:latin typeface="Arial"/>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a:rPr>
              <a:t>2016 School Health Profiles Report</a:t>
            </a:r>
            <a:endParaRPr lang="en-US" sz="1100" b="1">
              <a:latin typeface="Arial"/>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a:rPr>
              <a:t>Weighted Principal Survey Results</a:t>
            </a:r>
            <a:endParaRPr lang="en-US" sz="1100" b="1">
              <a:latin typeface="Arial"/>
            </a:endParaRPr>
          </a:p>
        </p:txBody>
      </p:sp>
      <p:cxnSp>
        <p:nvCxnSpPr>
          <p:cNvPr id="6" name="Straight Connector 5"/>
          <p:cNvCxnSpPr/>
          <p:nvPr/>
        </p:nvCxnSpPr>
        <p:spPr>
          <a:xfrm>
            <a:off x="406400" y="1143000"/>
            <a:ext cx="8356600" cy="0"/>
          </a:xfrm>
          <a:prstGeom prst="line">
            <a:avLst/>
          </a:prstGeom>
          <a:ln w="19050">
            <a:solidFill>
              <a:srgbClr val="009AAD"/>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87317900"/>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1679026716"/>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pt-BR" sz="1100" b="1" smtClean="0">
                <a:solidFill>
                  <a:srgbClr val="009AAD"/>
                </a:solidFill>
                <a:latin typeface="Arial"/>
              </a:rPr>
              <a:t>I N D I A N A</a:t>
            </a:r>
            <a:endParaRPr lang="en-US" sz="1100" b="1">
              <a:solidFill>
                <a:srgbClr val="009AAD"/>
              </a:solidFill>
              <a:latin typeface="Arial"/>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a:rPr>
              <a:t>2016 School Health Profiles Report</a:t>
            </a:r>
            <a:endParaRPr lang="en-US" sz="1100" b="1">
              <a:latin typeface="Arial"/>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a:rPr>
              <a:t>Weighted Principal Survey Results</a:t>
            </a:r>
            <a:endParaRPr lang="en-US" sz="1100" b="1">
              <a:latin typeface="Arial"/>
            </a:endParaRPr>
          </a:p>
        </p:txBody>
      </p:sp>
      <p:cxnSp>
        <p:nvCxnSpPr>
          <p:cNvPr id="6" name="Straight Connector 5"/>
          <p:cNvCxnSpPr/>
          <p:nvPr/>
        </p:nvCxnSpPr>
        <p:spPr>
          <a:xfrm>
            <a:off x="406400" y="1143000"/>
            <a:ext cx="8356600" cy="0"/>
          </a:xfrm>
          <a:prstGeom prst="line">
            <a:avLst/>
          </a:prstGeom>
          <a:ln w="19050">
            <a:solidFill>
              <a:srgbClr val="009AAD"/>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07159366"/>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3961506766"/>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pt-BR" sz="1100" b="1" smtClean="0">
                <a:solidFill>
                  <a:srgbClr val="009AAD"/>
                </a:solidFill>
                <a:latin typeface="Arial"/>
              </a:rPr>
              <a:t>I N D I A N A</a:t>
            </a:r>
            <a:endParaRPr lang="en-US" sz="1100" b="1">
              <a:solidFill>
                <a:srgbClr val="009AAD"/>
              </a:solidFill>
              <a:latin typeface="Arial"/>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a:rPr>
              <a:t>2016 School Health Profiles Report</a:t>
            </a:r>
            <a:endParaRPr lang="en-US" sz="1100" b="1">
              <a:latin typeface="Arial"/>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a:rPr>
              <a:t>Weighted Principal Survey Results</a:t>
            </a:r>
            <a:endParaRPr lang="en-US" sz="1100" b="1">
              <a:latin typeface="Arial"/>
            </a:endParaRPr>
          </a:p>
        </p:txBody>
      </p:sp>
      <p:cxnSp>
        <p:nvCxnSpPr>
          <p:cNvPr id="6" name="Straight Connector 5"/>
          <p:cNvCxnSpPr/>
          <p:nvPr/>
        </p:nvCxnSpPr>
        <p:spPr>
          <a:xfrm>
            <a:off x="406400" y="1143000"/>
            <a:ext cx="8356600" cy="0"/>
          </a:xfrm>
          <a:prstGeom prst="line">
            <a:avLst/>
          </a:prstGeom>
          <a:ln w="19050">
            <a:solidFill>
              <a:srgbClr val="009AAD"/>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912177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548505829"/>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pt-BR" sz="1100" b="1" smtClean="0">
                <a:solidFill>
                  <a:srgbClr val="009AAD"/>
                </a:solidFill>
                <a:latin typeface="Arial"/>
              </a:rPr>
              <a:t>I N D I A N A</a:t>
            </a:r>
            <a:endParaRPr lang="en-US" sz="1100" b="1">
              <a:solidFill>
                <a:srgbClr val="009AAD"/>
              </a:solidFill>
              <a:latin typeface="Arial"/>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a:rPr>
              <a:t>2016 School Health Profiles Report</a:t>
            </a:r>
            <a:endParaRPr lang="en-US" sz="1100" b="1">
              <a:latin typeface="Arial"/>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a:rPr>
              <a:t>Weighted Principal Survey Results</a:t>
            </a:r>
            <a:endParaRPr lang="en-US" sz="1100" b="1">
              <a:latin typeface="Arial"/>
            </a:endParaRPr>
          </a:p>
        </p:txBody>
      </p:sp>
      <p:cxnSp>
        <p:nvCxnSpPr>
          <p:cNvPr id="6" name="Straight Connector 5"/>
          <p:cNvCxnSpPr/>
          <p:nvPr/>
        </p:nvCxnSpPr>
        <p:spPr>
          <a:xfrm>
            <a:off x="406400" y="1143000"/>
            <a:ext cx="8356600" cy="0"/>
          </a:xfrm>
          <a:prstGeom prst="line">
            <a:avLst/>
          </a:prstGeom>
          <a:ln w="19050">
            <a:solidFill>
              <a:srgbClr val="009AAD"/>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41690423"/>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294835027"/>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pt-BR" sz="1100" b="1" smtClean="0">
                <a:solidFill>
                  <a:srgbClr val="009AAD"/>
                </a:solidFill>
                <a:latin typeface="Arial"/>
              </a:rPr>
              <a:t>I N D I A N A</a:t>
            </a:r>
            <a:endParaRPr lang="en-US" sz="1100" b="1">
              <a:solidFill>
                <a:srgbClr val="009AAD"/>
              </a:solidFill>
              <a:latin typeface="Arial"/>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a:rPr>
              <a:t>2016 School Health Profiles Report</a:t>
            </a:r>
            <a:endParaRPr lang="en-US" sz="1100" b="1">
              <a:latin typeface="Arial"/>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a:rPr>
              <a:t>Weighted Principal Survey Results</a:t>
            </a:r>
            <a:endParaRPr lang="en-US" sz="1100" b="1">
              <a:latin typeface="Arial"/>
            </a:endParaRPr>
          </a:p>
        </p:txBody>
      </p:sp>
      <p:cxnSp>
        <p:nvCxnSpPr>
          <p:cNvPr id="6" name="Straight Connector 5"/>
          <p:cNvCxnSpPr/>
          <p:nvPr/>
        </p:nvCxnSpPr>
        <p:spPr>
          <a:xfrm>
            <a:off x="406400" y="1143000"/>
            <a:ext cx="8356600" cy="0"/>
          </a:xfrm>
          <a:prstGeom prst="line">
            <a:avLst/>
          </a:prstGeom>
          <a:ln w="19050">
            <a:solidFill>
              <a:srgbClr val="009AAD"/>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11727861"/>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4011655986"/>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pt-BR" sz="1100" b="1" smtClean="0">
                <a:solidFill>
                  <a:srgbClr val="009AAD"/>
                </a:solidFill>
                <a:latin typeface="Arial"/>
              </a:rPr>
              <a:t>I N D I A N A</a:t>
            </a:r>
            <a:endParaRPr lang="en-US" sz="1100" b="1">
              <a:solidFill>
                <a:srgbClr val="009AAD"/>
              </a:solidFill>
              <a:latin typeface="Arial"/>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a:rPr>
              <a:t>2016 School Health Profiles Report</a:t>
            </a:r>
            <a:endParaRPr lang="en-US" sz="1100" b="1">
              <a:latin typeface="Arial"/>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a:rPr>
              <a:t>Weighted Principal Survey Results</a:t>
            </a:r>
            <a:endParaRPr lang="en-US" sz="1100" b="1">
              <a:latin typeface="Arial"/>
            </a:endParaRPr>
          </a:p>
        </p:txBody>
      </p:sp>
      <p:cxnSp>
        <p:nvCxnSpPr>
          <p:cNvPr id="6" name="Straight Connector 5"/>
          <p:cNvCxnSpPr/>
          <p:nvPr/>
        </p:nvCxnSpPr>
        <p:spPr>
          <a:xfrm>
            <a:off x="406400" y="1143000"/>
            <a:ext cx="8356600" cy="0"/>
          </a:xfrm>
          <a:prstGeom prst="line">
            <a:avLst/>
          </a:prstGeom>
          <a:ln w="19050">
            <a:solidFill>
              <a:srgbClr val="009AAD"/>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36952185"/>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447914856"/>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pt-BR" sz="1100" b="1" smtClean="0">
                <a:solidFill>
                  <a:srgbClr val="009AAD"/>
                </a:solidFill>
                <a:latin typeface="Arial"/>
              </a:rPr>
              <a:t>I N D I A N A</a:t>
            </a:r>
            <a:endParaRPr lang="en-US" sz="1100" b="1">
              <a:solidFill>
                <a:srgbClr val="009AAD"/>
              </a:solidFill>
              <a:latin typeface="Arial"/>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a:rPr>
              <a:t>2016 School Health Profiles Report</a:t>
            </a:r>
            <a:endParaRPr lang="en-US" sz="1100" b="1">
              <a:latin typeface="Arial"/>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a:rPr>
              <a:t>Weighted Principal Survey Results</a:t>
            </a:r>
            <a:endParaRPr lang="en-US" sz="1100" b="1">
              <a:latin typeface="Arial"/>
            </a:endParaRPr>
          </a:p>
        </p:txBody>
      </p:sp>
      <p:cxnSp>
        <p:nvCxnSpPr>
          <p:cNvPr id="6" name="Straight Connector 5"/>
          <p:cNvCxnSpPr/>
          <p:nvPr/>
        </p:nvCxnSpPr>
        <p:spPr>
          <a:xfrm>
            <a:off x="406400" y="1143000"/>
            <a:ext cx="8356600" cy="0"/>
          </a:xfrm>
          <a:prstGeom prst="line">
            <a:avLst/>
          </a:prstGeom>
          <a:ln w="19050">
            <a:solidFill>
              <a:srgbClr val="009AAD"/>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31462597"/>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3589335618"/>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pt-BR" sz="1100" b="1" smtClean="0">
                <a:solidFill>
                  <a:srgbClr val="009AAD"/>
                </a:solidFill>
                <a:latin typeface="Arial"/>
              </a:rPr>
              <a:t>I N D I A N A</a:t>
            </a:r>
            <a:endParaRPr lang="en-US" sz="1100" b="1">
              <a:solidFill>
                <a:srgbClr val="009AAD"/>
              </a:solidFill>
              <a:latin typeface="Arial"/>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a:rPr>
              <a:t>2016 School Health Profiles Report</a:t>
            </a:r>
            <a:endParaRPr lang="en-US" sz="1100" b="1">
              <a:latin typeface="Arial"/>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a:rPr>
              <a:t>Weighted Principal Survey Results</a:t>
            </a:r>
            <a:endParaRPr lang="en-US" sz="1100" b="1">
              <a:latin typeface="Arial"/>
            </a:endParaRPr>
          </a:p>
        </p:txBody>
      </p:sp>
      <p:cxnSp>
        <p:nvCxnSpPr>
          <p:cNvPr id="6" name="Straight Connector 5"/>
          <p:cNvCxnSpPr/>
          <p:nvPr/>
        </p:nvCxnSpPr>
        <p:spPr>
          <a:xfrm>
            <a:off x="406400" y="1143000"/>
            <a:ext cx="8356600" cy="0"/>
          </a:xfrm>
          <a:prstGeom prst="line">
            <a:avLst/>
          </a:prstGeom>
          <a:ln w="19050">
            <a:solidFill>
              <a:srgbClr val="009AAD"/>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15108196"/>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4292924781"/>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pt-BR" sz="1100" b="1" smtClean="0">
                <a:solidFill>
                  <a:srgbClr val="009AAD"/>
                </a:solidFill>
                <a:latin typeface="Arial"/>
              </a:rPr>
              <a:t>I N D I A N A</a:t>
            </a:r>
            <a:endParaRPr lang="en-US" sz="1100" b="1">
              <a:solidFill>
                <a:srgbClr val="009AAD"/>
              </a:solidFill>
              <a:latin typeface="Arial"/>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a:rPr>
              <a:t>2016 School Health Profiles Report</a:t>
            </a:r>
            <a:endParaRPr lang="en-US" sz="1100" b="1">
              <a:latin typeface="Arial"/>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a:rPr>
              <a:t>Weighted Principal Survey Results</a:t>
            </a:r>
            <a:endParaRPr lang="en-US" sz="1100" b="1">
              <a:latin typeface="Arial"/>
            </a:endParaRPr>
          </a:p>
        </p:txBody>
      </p:sp>
      <p:cxnSp>
        <p:nvCxnSpPr>
          <p:cNvPr id="6" name="Straight Connector 5"/>
          <p:cNvCxnSpPr/>
          <p:nvPr/>
        </p:nvCxnSpPr>
        <p:spPr>
          <a:xfrm>
            <a:off x="406400" y="1143000"/>
            <a:ext cx="8356600" cy="0"/>
          </a:xfrm>
          <a:prstGeom prst="line">
            <a:avLst/>
          </a:prstGeom>
          <a:ln w="19050">
            <a:solidFill>
              <a:srgbClr val="009AAD"/>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52950048"/>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526520501"/>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pt-BR" sz="1100" b="1" smtClean="0">
                <a:solidFill>
                  <a:srgbClr val="009AAD"/>
                </a:solidFill>
                <a:latin typeface="Arial"/>
              </a:rPr>
              <a:t>I N D I A N A</a:t>
            </a:r>
            <a:endParaRPr lang="en-US" sz="1100" b="1">
              <a:solidFill>
                <a:srgbClr val="009AAD"/>
              </a:solidFill>
              <a:latin typeface="Arial"/>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a:rPr>
              <a:t>2016 School Health Profiles Report</a:t>
            </a:r>
            <a:endParaRPr lang="en-US" sz="1100" b="1">
              <a:latin typeface="Arial"/>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a:rPr>
              <a:t>Weighted Principal Survey Results</a:t>
            </a:r>
            <a:endParaRPr lang="en-US" sz="1100" b="1">
              <a:latin typeface="Arial"/>
            </a:endParaRPr>
          </a:p>
        </p:txBody>
      </p:sp>
      <p:cxnSp>
        <p:nvCxnSpPr>
          <p:cNvPr id="6" name="Straight Connector 5"/>
          <p:cNvCxnSpPr/>
          <p:nvPr/>
        </p:nvCxnSpPr>
        <p:spPr>
          <a:xfrm>
            <a:off x="406400" y="1143000"/>
            <a:ext cx="8356600" cy="0"/>
          </a:xfrm>
          <a:prstGeom prst="line">
            <a:avLst/>
          </a:prstGeom>
          <a:ln w="19050">
            <a:solidFill>
              <a:srgbClr val="009AAD"/>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45011358"/>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1269150869"/>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pt-BR" sz="1100" b="1" smtClean="0">
                <a:solidFill>
                  <a:srgbClr val="009AAD"/>
                </a:solidFill>
                <a:latin typeface="Arial"/>
              </a:rPr>
              <a:t>I N D I A N A</a:t>
            </a:r>
            <a:endParaRPr lang="en-US" sz="1100" b="1">
              <a:solidFill>
                <a:srgbClr val="009AAD"/>
              </a:solidFill>
              <a:latin typeface="Arial"/>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a:rPr>
              <a:t>2016 School Health Profiles Report</a:t>
            </a:r>
            <a:endParaRPr lang="en-US" sz="1100" b="1">
              <a:latin typeface="Arial"/>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a:rPr>
              <a:t>Weighted Principal Survey Results</a:t>
            </a:r>
            <a:endParaRPr lang="en-US" sz="1100" b="1">
              <a:latin typeface="Arial"/>
            </a:endParaRPr>
          </a:p>
        </p:txBody>
      </p:sp>
      <p:cxnSp>
        <p:nvCxnSpPr>
          <p:cNvPr id="6" name="Straight Connector 5"/>
          <p:cNvCxnSpPr/>
          <p:nvPr/>
        </p:nvCxnSpPr>
        <p:spPr>
          <a:xfrm>
            <a:off x="406400" y="1143000"/>
            <a:ext cx="8356600" cy="0"/>
          </a:xfrm>
          <a:prstGeom prst="line">
            <a:avLst/>
          </a:prstGeom>
          <a:ln w="19050">
            <a:solidFill>
              <a:srgbClr val="009AAD"/>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80427581"/>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1325683078"/>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pt-BR" sz="1100" b="1" smtClean="0">
                <a:solidFill>
                  <a:srgbClr val="009AAD"/>
                </a:solidFill>
                <a:latin typeface="Arial"/>
              </a:rPr>
              <a:t>I N D I A N A</a:t>
            </a:r>
            <a:endParaRPr lang="en-US" sz="1100" b="1">
              <a:solidFill>
                <a:srgbClr val="009AAD"/>
              </a:solidFill>
              <a:latin typeface="Arial"/>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a:rPr>
              <a:t>2016 School Health Profiles Report</a:t>
            </a:r>
            <a:endParaRPr lang="en-US" sz="1100" b="1">
              <a:latin typeface="Arial"/>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a:rPr>
              <a:t>Weighted Principal Survey Results</a:t>
            </a:r>
            <a:endParaRPr lang="en-US" sz="1100" b="1">
              <a:latin typeface="Arial"/>
            </a:endParaRPr>
          </a:p>
        </p:txBody>
      </p:sp>
      <p:cxnSp>
        <p:nvCxnSpPr>
          <p:cNvPr id="6" name="Straight Connector 5"/>
          <p:cNvCxnSpPr/>
          <p:nvPr/>
        </p:nvCxnSpPr>
        <p:spPr>
          <a:xfrm>
            <a:off x="406400" y="1143000"/>
            <a:ext cx="8356600" cy="0"/>
          </a:xfrm>
          <a:prstGeom prst="line">
            <a:avLst/>
          </a:prstGeom>
          <a:ln w="19050">
            <a:solidFill>
              <a:srgbClr val="009AAD"/>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54246101"/>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1084120367"/>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pt-BR" sz="1100" b="1" smtClean="0">
                <a:solidFill>
                  <a:srgbClr val="009AAD"/>
                </a:solidFill>
                <a:latin typeface="Arial"/>
              </a:rPr>
              <a:t>I N D I A N A</a:t>
            </a:r>
            <a:endParaRPr lang="en-US" sz="1100" b="1">
              <a:solidFill>
                <a:srgbClr val="009AAD"/>
              </a:solidFill>
              <a:latin typeface="Arial"/>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a:rPr>
              <a:t>2016 School Health Profiles Report</a:t>
            </a:r>
            <a:endParaRPr lang="en-US" sz="1100" b="1">
              <a:latin typeface="Arial"/>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a:rPr>
              <a:t>Weighted Principal Survey Results</a:t>
            </a:r>
            <a:endParaRPr lang="en-US" sz="1100" b="1">
              <a:latin typeface="Arial"/>
            </a:endParaRPr>
          </a:p>
        </p:txBody>
      </p:sp>
      <p:cxnSp>
        <p:nvCxnSpPr>
          <p:cNvPr id="6" name="Straight Connector 5"/>
          <p:cNvCxnSpPr/>
          <p:nvPr/>
        </p:nvCxnSpPr>
        <p:spPr>
          <a:xfrm>
            <a:off x="406400" y="1143000"/>
            <a:ext cx="8356600" cy="0"/>
          </a:xfrm>
          <a:prstGeom prst="line">
            <a:avLst/>
          </a:prstGeom>
          <a:ln w="19050">
            <a:solidFill>
              <a:srgbClr val="009AAD"/>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10875869"/>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2108409543"/>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pt-BR" sz="1100" b="1" smtClean="0">
                <a:solidFill>
                  <a:srgbClr val="009AAD"/>
                </a:solidFill>
                <a:latin typeface="Arial"/>
              </a:rPr>
              <a:t>I N D I A N A</a:t>
            </a:r>
            <a:endParaRPr lang="en-US" sz="1100" b="1">
              <a:solidFill>
                <a:srgbClr val="009AAD"/>
              </a:solidFill>
              <a:latin typeface="Arial"/>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a:rPr>
              <a:t>2016 School Health Profiles Report</a:t>
            </a:r>
            <a:endParaRPr lang="en-US" sz="1100" b="1">
              <a:latin typeface="Arial"/>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a:rPr>
              <a:t>Weighted Principal Survey Results</a:t>
            </a:r>
            <a:endParaRPr lang="en-US" sz="1100" b="1">
              <a:latin typeface="Arial"/>
            </a:endParaRPr>
          </a:p>
        </p:txBody>
      </p:sp>
      <p:cxnSp>
        <p:nvCxnSpPr>
          <p:cNvPr id="6" name="Straight Connector 5"/>
          <p:cNvCxnSpPr/>
          <p:nvPr/>
        </p:nvCxnSpPr>
        <p:spPr>
          <a:xfrm>
            <a:off x="406400" y="1143000"/>
            <a:ext cx="8356600" cy="0"/>
          </a:xfrm>
          <a:prstGeom prst="line">
            <a:avLst/>
          </a:prstGeom>
          <a:ln w="19050">
            <a:solidFill>
              <a:srgbClr val="009AAD"/>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968396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2524827549"/>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pt-BR" sz="1100" b="1" smtClean="0">
                <a:solidFill>
                  <a:srgbClr val="009AAD"/>
                </a:solidFill>
                <a:latin typeface="Arial"/>
              </a:rPr>
              <a:t>I N D I A N A</a:t>
            </a:r>
            <a:endParaRPr lang="en-US" sz="1100" b="1">
              <a:solidFill>
                <a:srgbClr val="009AAD"/>
              </a:solidFill>
              <a:latin typeface="Arial"/>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a:rPr>
              <a:t>2016 School Health Profiles Report</a:t>
            </a:r>
            <a:endParaRPr lang="en-US" sz="1100" b="1">
              <a:latin typeface="Arial"/>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a:rPr>
              <a:t>Weighted Principal Survey Results</a:t>
            </a:r>
            <a:endParaRPr lang="en-US" sz="1100" b="1">
              <a:latin typeface="Arial"/>
            </a:endParaRPr>
          </a:p>
        </p:txBody>
      </p:sp>
      <p:cxnSp>
        <p:nvCxnSpPr>
          <p:cNvPr id="6" name="Straight Connector 5"/>
          <p:cNvCxnSpPr/>
          <p:nvPr/>
        </p:nvCxnSpPr>
        <p:spPr>
          <a:xfrm>
            <a:off x="406400" y="1143000"/>
            <a:ext cx="8356600" cy="0"/>
          </a:xfrm>
          <a:prstGeom prst="line">
            <a:avLst/>
          </a:prstGeom>
          <a:ln w="19050">
            <a:solidFill>
              <a:srgbClr val="009AAD"/>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041481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1464314772"/>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pt-BR" sz="1100" b="1" smtClean="0">
                <a:solidFill>
                  <a:srgbClr val="009AAD"/>
                </a:solidFill>
                <a:latin typeface="Arial"/>
              </a:rPr>
              <a:t>I N D I A N A</a:t>
            </a:r>
            <a:endParaRPr lang="en-US" sz="1100" b="1">
              <a:solidFill>
                <a:srgbClr val="009AAD"/>
              </a:solidFill>
              <a:latin typeface="Arial"/>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a:rPr>
              <a:t>2016 School Health Profiles Report</a:t>
            </a:r>
            <a:endParaRPr lang="en-US" sz="1100" b="1">
              <a:latin typeface="Arial"/>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a:rPr>
              <a:t>Weighted Principal Survey Results</a:t>
            </a:r>
            <a:endParaRPr lang="en-US" sz="1100" b="1">
              <a:latin typeface="Arial"/>
            </a:endParaRPr>
          </a:p>
        </p:txBody>
      </p:sp>
      <p:cxnSp>
        <p:nvCxnSpPr>
          <p:cNvPr id="6" name="Straight Connector 5"/>
          <p:cNvCxnSpPr/>
          <p:nvPr/>
        </p:nvCxnSpPr>
        <p:spPr>
          <a:xfrm>
            <a:off x="406400" y="1143000"/>
            <a:ext cx="8356600" cy="0"/>
          </a:xfrm>
          <a:prstGeom prst="line">
            <a:avLst/>
          </a:prstGeom>
          <a:ln w="19050">
            <a:solidFill>
              <a:srgbClr val="009AAD"/>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5350974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10.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1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1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1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14.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15.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16.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17.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18.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19.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0.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4.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5.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6.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7.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8.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9.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30.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3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3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3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34.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35.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36.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37.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38.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39.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4.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40.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4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4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4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44.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45.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46.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47.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48.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49.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5.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50.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5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5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5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54.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55.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56.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57.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58.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59.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6.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60.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6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6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6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64.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65.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66.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67.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68.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69.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7.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70.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7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7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7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74.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75.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76.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77.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78.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79.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8.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9.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Survey xmlns="649fa7f2-3abd-457f-86c9-337225b491f5">Profiles</Survey>
    <Survey_x0020_Population xmlns="649fa7f2-3abd-457f-86c9-337225b491f5">Overall</Survey_x0020_Population>
    <Year xmlns="649fa7f2-3abd-457f-86c9-337225b491f5">2016</Year>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A2AD0456A4EB0447B0C1A2F784231EE9" ma:contentTypeVersion="4" ma:contentTypeDescription="Create a new document." ma:contentTypeScope="" ma:versionID="c139b50356850ef349fe56e8785e63f4">
  <xsd:schema xmlns:xsd="http://www.w3.org/2001/XMLSchema" xmlns:xs="http://www.w3.org/2001/XMLSchema" xmlns:p="http://schemas.microsoft.com/office/2006/metadata/properties" xmlns:ns2="649fa7f2-3abd-457f-86c9-337225b491f5" targetNamespace="http://schemas.microsoft.com/office/2006/metadata/properties" ma:root="true" ma:fieldsID="65ecdb1bf55402aca8d7d9e19577f72e" ns2:_="">
    <xsd:import namespace="649fa7f2-3abd-457f-86c9-337225b491f5"/>
    <xsd:element name="properties">
      <xsd:complexType>
        <xsd:sequence>
          <xsd:element name="documentManagement">
            <xsd:complexType>
              <xsd:all>
                <xsd:element ref="ns2:Survey" minOccurs="0"/>
                <xsd:element ref="ns2:Year" minOccurs="0"/>
                <xsd:element ref="ns2:Survey_x0020_Popul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49fa7f2-3abd-457f-86c9-337225b491f5" elementFormDefault="qualified">
    <xsd:import namespace="http://schemas.microsoft.com/office/2006/documentManagement/types"/>
    <xsd:import namespace="http://schemas.microsoft.com/office/infopath/2007/PartnerControls"/>
    <xsd:element name="Survey" ma:index="8" nillable="true" ma:displayName="Survey" ma:format="Dropdown" ma:internalName="Survey">
      <xsd:simpleType>
        <xsd:restriction base="dms:Choice">
          <xsd:enumeration value="Profiles"/>
          <xsd:enumeration value="YRBS"/>
        </xsd:restriction>
      </xsd:simpleType>
    </xsd:element>
    <xsd:element name="Year" ma:index="9" nillable="true" ma:displayName="Year" ma:format="Dropdown" ma:internalName="Year">
      <xsd:simpleType>
        <xsd:restriction base="dms:Choice">
          <xsd:enumeration value="2017"/>
          <xsd:enumeration value="2016"/>
          <xsd:enumeration value="2015"/>
          <xsd:enumeration value="2014"/>
          <xsd:enumeration value="2013"/>
          <xsd:enumeration value="2012"/>
          <xsd:enumeration value="2011"/>
          <xsd:enumeration value="2010"/>
          <xsd:enumeration value="2009"/>
          <xsd:enumeration value="2008"/>
          <xsd:enumeration value="2007"/>
          <xsd:enumeration value="2006"/>
          <xsd:enumeration value="2005"/>
          <xsd:enumeration value="2004"/>
          <xsd:enumeration value="2003"/>
          <xsd:enumeration value="2002"/>
          <xsd:enumeration value="2001"/>
          <xsd:enumeration value="2000"/>
          <xsd:enumeration value="1999"/>
          <xsd:enumeration value="1998"/>
          <xsd:enumeration value="1997"/>
          <xsd:enumeration value="1996"/>
          <xsd:enumeration value="1995"/>
          <xsd:enumeration value="1994"/>
          <xsd:enumeration value="1993"/>
          <xsd:enumeration value="1992"/>
          <xsd:enumeration value="1991"/>
        </xsd:restriction>
      </xsd:simpleType>
    </xsd:element>
    <xsd:element name="Survey_x0020_Population" ma:index="10" nillable="true" ma:displayName="Population" ma:format="Dropdown" ma:internalName="Survey_x0020_Population">
      <xsd:simpleType>
        <xsd:union memberTypes="dms:Text">
          <xsd:simpleType>
            <xsd:restriction base="dms:Choice">
              <xsd:enumeration value="Overall"/>
              <xsd:enumeration value="HIV Priority"/>
              <xsd:enumeration value="Chronic Targeted"/>
              <xsd:enumeration value="High School"/>
              <xsd:enumeration value="Middle School"/>
              <xsd:enumeration value="Alternative School"/>
              <xsd:enumeration value="Other"/>
              <xsd:enumeration value="Other High School"/>
              <xsd:enumeration value="Other Middle School"/>
            </xsd:restriction>
          </xsd:simpleType>
        </xsd:un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C2598B17-7FCD-4CEA-96B5-D28A5EDF43F0}">
  <ds:schemaRefs>
    <ds:schemaRef ds:uri="http://schemas.microsoft.com/office/2006/documentManagement/types"/>
    <ds:schemaRef ds:uri="http://schemas.microsoft.com/office/2006/metadata/properties"/>
    <ds:schemaRef ds:uri="649fa7f2-3abd-457f-86c9-337225b491f5"/>
    <ds:schemaRef ds:uri="http://purl.org/dc/elements/1.1/"/>
    <ds:schemaRef ds:uri="http://purl.org/dc/dcmitype/"/>
    <ds:schemaRef ds:uri="http://schemas.openxmlformats.org/package/2006/metadata/core-properties"/>
    <ds:schemaRef ds:uri="http://schemas.microsoft.com/office/infopath/2007/PartnerControls"/>
    <ds:schemaRef ds:uri="http://www.w3.org/XML/1998/namespace"/>
    <ds:schemaRef ds:uri="http://purl.org/dc/terms/"/>
  </ds:schemaRefs>
</ds:datastoreItem>
</file>

<file path=customXml/itemProps2.xml><?xml version="1.0" encoding="utf-8"?>
<ds:datastoreItem xmlns:ds="http://schemas.openxmlformats.org/officeDocument/2006/customXml" ds:itemID="{214E8EE7-3409-4CD4-A825-B5460117340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49fa7f2-3abd-457f-86c9-337225b491f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AFBE8867-BF34-40D7-8ABA-07A6E9DACD1A}">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7</TotalTime>
  <Words>5668</Words>
  <Application>Microsoft Office PowerPoint</Application>
  <PresentationFormat>On-screen Show (4:3)</PresentationFormat>
  <Paragraphs>852</Paragraphs>
  <Slides>79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79</vt:i4>
      </vt:variant>
    </vt:vector>
  </HeadingPairs>
  <TitlesOfParts>
    <vt:vector size="83" baseType="lpstr">
      <vt:lpstr>Arial</vt:lpstr>
      <vt:lpstr>Calibri</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Westat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Alla Belenky</dc:creator>
  <cp:lastModifiedBy>Fancher, Andrea</cp:lastModifiedBy>
  <cp:revision>1</cp:revision>
  <dcterms:created xsi:type="dcterms:W3CDTF">2017-03-01T13:53:56Z</dcterms:created>
  <dcterms:modified xsi:type="dcterms:W3CDTF">2017-12-05T19:37:47Z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0x010100A2AD0456A4EB0447B0C1A2F784231EE9</vt:lpwstr>
  </property>
  <property fmtid="{D5CDD505-2E9C-101B-9397-08002B2CF9AE}" pid="3" name="Order">
    <vt:r8>26900</vt:r8>
  </property>
</Properties>
</file>