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drawings/drawing13.xml" ContentType="application/vnd.openxmlformats-officedocument.drawingml.chartshapes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drawings/drawing14.xml" ContentType="application/vnd.openxmlformats-officedocument.drawingml.chartshapes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drawings/drawing15.xml" ContentType="application/vnd.openxmlformats-officedocument.drawingml.chartshapes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drawings/drawing16.xml" ContentType="application/vnd.openxmlformats-officedocument.drawingml.chartshapes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drawings/drawing17.xml" ContentType="application/vnd.openxmlformats-officedocument.drawingml.chartshapes+xml"/>
  <Override PartName="/ppt/charts/chart18.xml" ContentType="application/vnd.openxmlformats-officedocument.drawingml.chart+xml"/>
  <Override PartName="/ppt/theme/themeOverride18.xml" ContentType="application/vnd.openxmlformats-officedocument.themeOverride+xml"/>
  <Override PartName="/ppt/drawings/drawing18.xml" ContentType="application/vnd.openxmlformats-officedocument.drawingml.chartshapes+xml"/>
  <Override PartName="/ppt/charts/chart19.xml" ContentType="application/vnd.openxmlformats-officedocument.drawingml.chart+xml"/>
  <Override PartName="/ppt/theme/themeOverride19.xml" ContentType="application/vnd.openxmlformats-officedocument.themeOverride+xml"/>
  <Override PartName="/ppt/drawings/drawing19.xml" ContentType="application/vnd.openxmlformats-officedocument.drawingml.chartshapes+xml"/>
  <Override PartName="/ppt/charts/chart20.xml" ContentType="application/vnd.openxmlformats-officedocument.drawingml.chart+xml"/>
  <Override PartName="/ppt/theme/themeOverride20.xml" ContentType="application/vnd.openxmlformats-officedocument.themeOverride+xml"/>
  <Override PartName="/ppt/drawings/drawing20.xml" ContentType="application/vnd.openxmlformats-officedocument.drawingml.chartshapes+xml"/>
  <Override PartName="/ppt/charts/chart21.xml" ContentType="application/vnd.openxmlformats-officedocument.drawingml.chart+xml"/>
  <Override PartName="/ppt/theme/themeOverride21.xml" ContentType="application/vnd.openxmlformats-officedocument.themeOverride+xml"/>
  <Override PartName="/ppt/drawings/drawing21.xml" ContentType="application/vnd.openxmlformats-officedocument.drawingml.chartshapes+xml"/>
  <Override PartName="/ppt/charts/chart22.xml" ContentType="application/vnd.openxmlformats-officedocument.drawingml.chart+xml"/>
  <Override PartName="/ppt/theme/themeOverride22.xml" ContentType="application/vnd.openxmlformats-officedocument.themeOverride+xml"/>
  <Override PartName="/ppt/drawings/drawing22.xml" ContentType="application/vnd.openxmlformats-officedocument.drawingml.chartshapes+xml"/>
  <Override PartName="/ppt/charts/chart23.xml" ContentType="application/vnd.openxmlformats-officedocument.drawingml.chart+xml"/>
  <Override PartName="/ppt/theme/themeOverride23.xml" ContentType="application/vnd.openxmlformats-officedocument.themeOverride+xml"/>
  <Override PartName="/ppt/drawings/drawing23.xml" ContentType="application/vnd.openxmlformats-officedocument.drawingml.chartshapes+xml"/>
  <Override PartName="/ppt/charts/chart24.xml" ContentType="application/vnd.openxmlformats-officedocument.drawingml.chart+xml"/>
  <Override PartName="/ppt/theme/themeOverride24.xml" ContentType="application/vnd.openxmlformats-officedocument.themeOverride+xml"/>
  <Override PartName="/ppt/drawings/drawing24.xml" ContentType="application/vnd.openxmlformats-officedocument.drawingml.chartshapes+xml"/>
  <Override PartName="/ppt/charts/chart25.xml" ContentType="application/vnd.openxmlformats-officedocument.drawingml.chart+xml"/>
  <Override PartName="/ppt/theme/themeOverride25.xml" ContentType="application/vnd.openxmlformats-officedocument.themeOverride+xml"/>
  <Override PartName="/ppt/drawings/drawing25.xml" ContentType="application/vnd.openxmlformats-officedocument.drawingml.chartshapes+xml"/>
  <Override PartName="/ppt/charts/chart26.xml" ContentType="application/vnd.openxmlformats-officedocument.drawingml.chart+xml"/>
  <Override PartName="/ppt/theme/themeOverride26.xml" ContentType="application/vnd.openxmlformats-officedocument.themeOverride+xml"/>
  <Override PartName="/ppt/drawings/drawing26.xml" ContentType="application/vnd.openxmlformats-officedocument.drawingml.chartshapes+xml"/>
  <Override PartName="/ppt/charts/chart27.xml" ContentType="application/vnd.openxmlformats-officedocument.drawingml.chart+xml"/>
  <Override PartName="/ppt/theme/themeOverride27.xml" ContentType="application/vnd.openxmlformats-officedocument.themeOverride+xml"/>
  <Override PartName="/ppt/drawings/drawing27.xml" ContentType="application/vnd.openxmlformats-officedocument.drawingml.chartshapes+xml"/>
  <Override PartName="/ppt/charts/chart28.xml" ContentType="application/vnd.openxmlformats-officedocument.drawingml.chart+xml"/>
  <Override PartName="/ppt/theme/themeOverride28.xml" ContentType="application/vnd.openxmlformats-officedocument.themeOverride+xml"/>
  <Override PartName="/ppt/drawings/drawing28.xml" ContentType="application/vnd.openxmlformats-officedocument.drawingml.chartshapes+xml"/>
  <Override PartName="/ppt/charts/chart29.xml" ContentType="application/vnd.openxmlformats-officedocument.drawingml.chart+xml"/>
  <Override PartName="/ppt/theme/themeOverride29.xml" ContentType="application/vnd.openxmlformats-officedocument.themeOverride+xml"/>
  <Override PartName="/ppt/drawings/drawing29.xml" ContentType="application/vnd.openxmlformats-officedocument.drawingml.chartshapes+xml"/>
  <Override PartName="/ppt/charts/chart30.xml" ContentType="application/vnd.openxmlformats-officedocument.drawingml.chart+xml"/>
  <Override PartName="/ppt/theme/themeOverride30.xml" ContentType="application/vnd.openxmlformats-officedocument.themeOverride+xml"/>
  <Override PartName="/ppt/drawings/drawing30.xml" ContentType="application/vnd.openxmlformats-officedocument.drawingml.chartshapes+xml"/>
  <Override PartName="/ppt/charts/chart31.xml" ContentType="application/vnd.openxmlformats-officedocument.drawingml.chart+xml"/>
  <Override PartName="/ppt/theme/themeOverride31.xml" ContentType="application/vnd.openxmlformats-officedocument.themeOverride+xml"/>
  <Override PartName="/ppt/drawings/drawing31.xml" ContentType="application/vnd.openxmlformats-officedocument.drawingml.chartshapes+xml"/>
  <Override PartName="/ppt/charts/chart32.xml" ContentType="application/vnd.openxmlformats-officedocument.drawingml.chart+xml"/>
  <Override PartName="/ppt/theme/themeOverride32.xml" ContentType="application/vnd.openxmlformats-officedocument.themeOverride+xml"/>
  <Override PartName="/ppt/drawings/drawing32.xml" ContentType="application/vnd.openxmlformats-officedocument.drawingml.chartshapes+xml"/>
  <Override PartName="/ppt/charts/chart33.xml" ContentType="application/vnd.openxmlformats-officedocument.drawingml.chart+xml"/>
  <Override PartName="/ppt/theme/themeOverride33.xml" ContentType="application/vnd.openxmlformats-officedocument.themeOverride+xml"/>
  <Override PartName="/ppt/drawings/drawing33.xml" ContentType="application/vnd.openxmlformats-officedocument.drawingml.chartshapes+xml"/>
  <Override PartName="/ppt/charts/chart34.xml" ContentType="application/vnd.openxmlformats-officedocument.drawingml.chart+xml"/>
  <Override PartName="/ppt/theme/themeOverride34.xml" ContentType="application/vnd.openxmlformats-officedocument.themeOverride+xml"/>
  <Override PartName="/ppt/drawings/drawing34.xml" ContentType="application/vnd.openxmlformats-officedocument.drawingml.chartshapes+xml"/>
  <Override PartName="/ppt/charts/chart35.xml" ContentType="application/vnd.openxmlformats-officedocument.drawingml.chart+xml"/>
  <Override PartName="/ppt/theme/themeOverride35.xml" ContentType="application/vnd.openxmlformats-officedocument.themeOverride+xml"/>
  <Override PartName="/ppt/drawings/drawing35.xml" ContentType="application/vnd.openxmlformats-officedocument.drawingml.chartshapes+xml"/>
  <Override PartName="/ppt/charts/chart36.xml" ContentType="application/vnd.openxmlformats-officedocument.drawingml.chart+xml"/>
  <Override PartName="/ppt/theme/themeOverride36.xml" ContentType="application/vnd.openxmlformats-officedocument.themeOverride+xml"/>
  <Override PartName="/ppt/drawings/drawing36.xml" ContentType="application/vnd.openxmlformats-officedocument.drawingml.chartshapes+xml"/>
  <Override PartName="/ppt/charts/chart37.xml" ContentType="application/vnd.openxmlformats-officedocument.drawingml.chart+xml"/>
  <Override PartName="/ppt/theme/themeOverride37.xml" ContentType="application/vnd.openxmlformats-officedocument.themeOverride+xml"/>
  <Override PartName="/ppt/drawings/drawing37.xml" ContentType="application/vnd.openxmlformats-officedocument.drawingml.chartshapes+xml"/>
  <Override PartName="/ppt/charts/chart38.xml" ContentType="application/vnd.openxmlformats-officedocument.drawingml.chart+xml"/>
  <Override PartName="/ppt/theme/themeOverride38.xml" ContentType="application/vnd.openxmlformats-officedocument.themeOverride+xml"/>
  <Override PartName="/ppt/drawings/drawing38.xml" ContentType="application/vnd.openxmlformats-officedocument.drawingml.chartshapes+xml"/>
  <Override PartName="/ppt/charts/chart39.xml" ContentType="application/vnd.openxmlformats-officedocument.drawingml.chart+xml"/>
  <Override PartName="/ppt/theme/themeOverride39.xml" ContentType="application/vnd.openxmlformats-officedocument.themeOverride+xml"/>
  <Override PartName="/ppt/drawings/drawing39.xml" ContentType="application/vnd.openxmlformats-officedocument.drawingml.chartshapes+xml"/>
  <Override PartName="/ppt/charts/chart40.xml" ContentType="application/vnd.openxmlformats-officedocument.drawingml.chart+xml"/>
  <Override PartName="/ppt/theme/themeOverride40.xml" ContentType="application/vnd.openxmlformats-officedocument.themeOverride+xml"/>
  <Override PartName="/ppt/drawings/drawing40.xml" ContentType="application/vnd.openxmlformats-officedocument.drawingml.chartshapes+xml"/>
  <Override PartName="/ppt/charts/chart41.xml" ContentType="application/vnd.openxmlformats-officedocument.drawingml.chart+xml"/>
  <Override PartName="/ppt/theme/themeOverride41.xml" ContentType="application/vnd.openxmlformats-officedocument.themeOverride+xml"/>
  <Override PartName="/ppt/drawings/drawing41.xml" ContentType="application/vnd.openxmlformats-officedocument.drawingml.chartshapes+xml"/>
  <Override PartName="/ppt/charts/chart42.xml" ContentType="application/vnd.openxmlformats-officedocument.drawingml.chart+xml"/>
  <Override PartName="/ppt/theme/themeOverride42.xml" ContentType="application/vnd.openxmlformats-officedocument.themeOverride+xml"/>
  <Override PartName="/ppt/drawings/drawing42.xml" ContentType="application/vnd.openxmlformats-officedocument.drawingml.chartshapes+xml"/>
  <Override PartName="/ppt/charts/chart43.xml" ContentType="application/vnd.openxmlformats-officedocument.drawingml.chart+xml"/>
  <Override PartName="/ppt/theme/themeOverride43.xml" ContentType="application/vnd.openxmlformats-officedocument.themeOverride+xml"/>
  <Override PartName="/ppt/drawings/drawing43.xml" ContentType="application/vnd.openxmlformats-officedocument.drawingml.chartshapes+xml"/>
  <Override PartName="/ppt/charts/chart44.xml" ContentType="application/vnd.openxmlformats-officedocument.drawingml.chart+xml"/>
  <Override PartName="/ppt/theme/themeOverride44.xml" ContentType="application/vnd.openxmlformats-officedocument.themeOverride+xml"/>
  <Override PartName="/ppt/drawings/drawing44.xml" ContentType="application/vnd.openxmlformats-officedocument.drawingml.chartshapes+xml"/>
  <Override PartName="/ppt/charts/chart45.xml" ContentType="application/vnd.openxmlformats-officedocument.drawingml.chart+xml"/>
  <Override PartName="/ppt/theme/themeOverride45.xml" ContentType="application/vnd.openxmlformats-officedocument.themeOverride+xml"/>
  <Override PartName="/ppt/drawings/drawing45.xml" ContentType="application/vnd.openxmlformats-officedocument.drawingml.chartshapes+xml"/>
  <Override PartName="/ppt/charts/chart46.xml" ContentType="application/vnd.openxmlformats-officedocument.drawingml.chart+xml"/>
  <Override PartName="/ppt/theme/themeOverride46.xml" ContentType="application/vnd.openxmlformats-officedocument.themeOverride+xml"/>
  <Override PartName="/ppt/drawings/drawing46.xml" ContentType="application/vnd.openxmlformats-officedocument.drawingml.chartshapes+xml"/>
  <Override PartName="/ppt/charts/chart47.xml" ContentType="application/vnd.openxmlformats-officedocument.drawingml.chart+xml"/>
  <Override PartName="/ppt/theme/themeOverride47.xml" ContentType="application/vnd.openxmlformats-officedocument.themeOverride+xml"/>
  <Override PartName="/ppt/drawings/drawing47.xml" ContentType="application/vnd.openxmlformats-officedocument.drawingml.chartshapes+xml"/>
  <Override PartName="/ppt/charts/chart48.xml" ContentType="application/vnd.openxmlformats-officedocument.drawingml.chart+xml"/>
  <Override PartName="/ppt/theme/themeOverride48.xml" ContentType="application/vnd.openxmlformats-officedocument.themeOverride+xml"/>
  <Override PartName="/ppt/drawings/drawing48.xml" ContentType="application/vnd.openxmlformats-officedocument.drawingml.chartshapes+xml"/>
  <Override PartName="/ppt/charts/chart49.xml" ContentType="application/vnd.openxmlformats-officedocument.drawingml.chart+xml"/>
  <Override PartName="/ppt/theme/themeOverride49.xml" ContentType="application/vnd.openxmlformats-officedocument.themeOverride+xml"/>
  <Override PartName="/ppt/drawings/drawing49.xml" ContentType="application/vnd.openxmlformats-officedocument.drawingml.chartshapes+xml"/>
  <Override PartName="/ppt/charts/chart50.xml" ContentType="application/vnd.openxmlformats-officedocument.drawingml.chart+xml"/>
  <Override PartName="/ppt/theme/themeOverride50.xml" ContentType="application/vnd.openxmlformats-officedocument.themeOverride+xml"/>
  <Override PartName="/ppt/drawings/drawing50.xml" ContentType="application/vnd.openxmlformats-officedocument.drawingml.chartshapes+xml"/>
  <Override PartName="/ppt/charts/chart51.xml" ContentType="application/vnd.openxmlformats-officedocument.drawingml.chart+xml"/>
  <Override PartName="/ppt/theme/themeOverride51.xml" ContentType="application/vnd.openxmlformats-officedocument.themeOverride+xml"/>
  <Override PartName="/ppt/drawings/drawing51.xml" ContentType="application/vnd.openxmlformats-officedocument.drawingml.chartshapes+xml"/>
  <Override PartName="/ppt/charts/chart52.xml" ContentType="application/vnd.openxmlformats-officedocument.drawingml.chart+xml"/>
  <Override PartName="/ppt/theme/themeOverride52.xml" ContentType="application/vnd.openxmlformats-officedocument.themeOverride+xml"/>
  <Override PartName="/ppt/drawings/drawing52.xml" ContentType="application/vnd.openxmlformats-officedocument.drawingml.chartshapes+xml"/>
  <Override PartName="/ppt/charts/chart53.xml" ContentType="application/vnd.openxmlformats-officedocument.drawingml.chart+xml"/>
  <Override PartName="/ppt/theme/themeOverride53.xml" ContentType="application/vnd.openxmlformats-officedocument.themeOverride+xml"/>
  <Override PartName="/ppt/drawings/drawing53.xml" ContentType="application/vnd.openxmlformats-officedocument.drawingml.chartshapes+xml"/>
  <Override PartName="/ppt/charts/chart54.xml" ContentType="application/vnd.openxmlformats-officedocument.drawingml.chart+xml"/>
  <Override PartName="/ppt/theme/themeOverride54.xml" ContentType="application/vnd.openxmlformats-officedocument.themeOverride+xml"/>
  <Override PartName="/ppt/drawings/drawing54.xml" ContentType="application/vnd.openxmlformats-officedocument.drawingml.chartshapes+xml"/>
  <Override PartName="/ppt/charts/chart55.xml" ContentType="application/vnd.openxmlformats-officedocument.drawingml.chart+xml"/>
  <Override PartName="/ppt/theme/themeOverride55.xml" ContentType="application/vnd.openxmlformats-officedocument.themeOverride+xml"/>
  <Override PartName="/ppt/drawings/drawing55.xml" ContentType="application/vnd.openxmlformats-officedocument.drawingml.chartshapes+xml"/>
  <Override PartName="/ppt/charts/chart56.xml" ContentType="application/vnd.openxmlformats-officedocument.drawingml.chart+xml"/>
  <Override PartName="/ppt/theme/themeOverride56.xml" ContentType="application/vnd.openxmlformats-officedocument.themeOverride+xml"/>
  <Override PartName="/ppt/drawings/drawing56.xml" ContentType="application/vnd.openxmlformats-officedocument.drawingml.chartshapes+xml"/>
  <Override PartName="/ppt/charts/chart57.xml" ContentType="application/vnd.openxmlformats-officedocument.drawingml.chart+xml"/>
  <Override PartName="/ppt/theme/themeOverride57.xml" ContentType="application/vnd.openxmlformats-officedocument.themeOverride+xml"/>
  <Override PartName="/ppt/drawings/drawing57.xml" ContentType="application/vnd.openxmlformats-officedocument.drawingml.chartshapes+xml"/>
  <Override PartName="/ppt/charts/chart58.xml" ContentType="application/vnd.openxmlformats-officedocument.drawingml.chart+xml"/>
  <Override PartName="/ppt/theme/themeOverride58.xml" ContentType="application/vnd.openxmlformats-officedocument.themeOverride+xml"/>
  <Override PartName="/ppt/drawings/drawing58.xml" ContentType="application/vnd.openxmlformats-officedocument.drawingml.chartshapes+xml"/>
  <Override PartName="/ppt/charts/chart59.xml" ContentType="application/vnd.openxmlformats-officedocument.drawingml.chart+xml"/>
  <Override PartName="/ppt/theme/themeOverride59.xml" ContentType="application/vnd.openxmlformats-officedocument.themeOverride+xml"/>
  <Override PartName="/ppt/drawings/drawing59.xml" ContentType="application/vnd.openxmlformats-officedocument.drawingml.chartshapes+xml"/>
  <Override PartName="/ppt/charts/chart60.xml" ContentType="application/vnd.openxmlformats-officedocument.drawingml.chart+xml"/>
  <Override PartName="/ppt/theme/themeOverride60.xml" ContentType="application/vnd.openxmlformats-officedocument.themeOverride+xml"/>
  <Override PartName="/ppt/drawings/drawing60.xml" ContentType="application/vnd.openxmlformats-officedocument.drawingml.chartshapes+xml"/>
  <Override PartName="/ppt/charts/chart61.xml" ContentType="application/vnd.openxmlformats-officedocument.drawingml.chart+xml"/>
  <Override PartName="/ppt/theme/themeOverride61.xml" ContentType="application/vnd.openxmlformats-officedocument.themeOverride+xml"/>
  <Override PartName="/ppt/drawings/drawing61.xml" ContentType="application/vnd.openxmlformats-officedocument.drawingml.chartshapes+xml"/>
  <Override PartName="/ppt/charts/chart62.xml" ContentType="application/vnd.openxmlformats-officedocument.drawingml.chart+xml"/>
  <Override PartName="/ppt/theme/themeOverride62.xml" ContentType="application/vnd.openxmlformats-officedocument.themeOverride+xml"/>
  <Override PartName="/ppt/drawings/drawing62.xml" ContentType="application/vnd.openxmlformats-officedocument.drawingml.chartshapes+xml"/>
  <Override PartName="/ppt/charts/chart63.xml" ContentType="application/vnd.openxmlformats-officedocument.drawingml.chart+xml"/>
  <Override PartName="/ppt/theme/themeOverride63.xml" ContentType="application/vnd.openxmlformats-officedocument.themeOverride+xml"/>
  <Override PartName="/ppt/drawings/drawing63.xml" ContentType="application/vnd.openxmlformats-officedocument.drawingml.chartshapes+xml"/>
  <Override PartName="/ppt/charts/chart64.xml" ContentType="application/vnd.openxmlformats-officedocument.drawingml.chart+xml"/>
  <Override PartName="/ppt/theme/themeOverride64.xml" ContentType="application/vnd.openxmlformats-officedocument.themeOverride+xml"/>
  <Override PartName="/ppt/drawings/drawing6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0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1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2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3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4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5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6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7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8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9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0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1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2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3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4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5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6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7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8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9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0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1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2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3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4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5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6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7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8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9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0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40.xm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1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41.xml"/></Relationships>
</file>

<file path=ppt/charts/_rels/chart4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2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42.xml"/></Relationships>
</file>

<file path=ppt/charts/_rels/chart4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3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43.xml"/></Relationships>
</file>

<file path=ppt/charts/_rels/chart4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4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44.xml"/></Relationships>
</file>

<file path=ppt/charts/_rels/chart4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5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45.xml"/></Relationships>
</file>

<file path=ppt/charts/_rels/chart4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6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46.xml"/></Relationships>
</file>

<file path=ppt/charts/_rels/chart4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7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47.xml"/></Relationships>
</file>

<file path=ppt/charts/_rels/chart4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8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48.xml"/></Relationships>
</file>

<file path=ppt/charts/_rels/chart4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9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49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5.xml"/></Relationships>
</file>

<file path=ppt/charts/_rels/chart5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0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50.xml"/></Relationships>
</file>

<file path=ppt/charts/_rels/chart5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1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51.xml"/></Relationships>
</file>

<file path=ppt/charts/_rels/chart5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2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52.xml"/></Relationships>
</file>

<file path=ppt/charts/_rels/chart5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3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53.xml"/></Relationships>
</file>

<file path=ppt/charts/_rels/chart5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4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54.xml"/></Relationships>
</file>

<file path=ppt/charts/_rels/chart5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5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55.xml"/></Relationships>
</file>

<file path=ppt/charts/_rels/chart5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6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56.xml"/></Relationships>
</file>

<file path=ppt/charts/_rels/chart5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7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57.xml"/></Relationships>
</file>

<file path=ppt/charts/_rels/chart5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8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58.xml"/></Relationships>
</file>

<file path=ppt/charts/_rels/chart5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9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59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6.xml"/></Relationships>
</file>

<file path=ppt/charts/_rels/chart6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0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60.xml"/></Relationships>
</file>

<file path=ppt/charts/_rels/chart6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1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61.xml"/></Relationships>
</file>

<file path=ppt/charts/_rels/chart6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2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62.xml"/></Relationships>
</file>

<file path=ppt/charts/_rels/chart6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3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63.xml"/></Relationships>
</file>

<file path=ppt/charts/_rels/chart6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4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6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8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9.xml"/><Relationship Id="rId2" Type="http://schemas.openxmlformats.org/officeDocument/2006/relationships/oleObject" Target="file:///\\westat.com\DFS\SURVEYTA\general\2014%20Profiles\Chart\Macro_2014T_charts.xlsm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DQ01_1!$D$1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DQ01_1!$B$2:$C$6</c:f>
              <c:multiLvlStrCache>
                <c:ptCount val="5"/>
                <c:lvl>
                  <c:pt idx="0">
                    <c:v>4 or more courses</c:v>
                  </c:pt>
                  <c:pt idx="1">
                    <c:v>3 courses</c:v>
                  </c:pt>
                  <c:pt idx="2">
                    <c:v>2 courses</c:v>
                  </c:pt>
                  <c:pt idx="3">
                    <c:v>1 course</c:v>
                  </c:pt>
                  <c:pt idx="4">
                    <c:v>0 courses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DQ01_1!$D$2:$D$6</c:f>
              <c:numCache>
                <c:formatCode>General</c:formatCode>
                <c:ptCount val="5"/>
                <c:pt idx="0">
                  <c:v>14.3</c:v>
                </c:pt>
                <c:pt idx="1">
                  <c:v>25.3</c:v>
                </c:pt>
                <c:pt idx="2">
                  <c:v>11.5</c:v>
                </c:pt>
                <c:pt idx="3">
                  <c:v>42.4</c:v>
                </c:pt>
                <c:pt idx="4">
                  <c:v>6.5</c:v>
                </c:pt>
              </c:numCache>
            </c:numRef>
          </c:val>
        </c:ser>
        <c:ser>
          <c:idx val="1"/>
          <c:order val="1"/>
          <c:tx>
            <c:strRef>
              <c:f>DQ01_1!$E$1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DQ01_1!$B$2:$C$6</c:f>
              <c:multiLvlStrCache>
                <c:ptCount val="5"/>
                <c:lvl>
                  <c:pt idx="0">
                    <c:v>4 or more courses</c:v>
                  </c:pt>
                  <c:pt idx="1">
                    <c:v>3 courses</c:v>
                  </c:pt>
                  <c:pt idx="2">
                    <c:v>2 courses</c:v>
                  </c:pt>
                  <c:pt idx="3">
                    <c:v>1 course</c:v>
                  </c:pt>
                  <c:pt idx="4">
                    <c:v>0 courses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DQ01_1!$E$2:$E$6</c:f>
              <c:numCache>
                <c:formatCode>General</c:formatCode>
                <c:ptCount val="5"/>
                <c:pt idx="0">
                  <c:v>8.9</c:v>
                </c:pt>
                <c:pt idx="1">
                  <c:v>39.299999999999997</c:v>
                </c:pt>
                <c:pt idx="2">
                  <c:v>16.2</c:v>
                </c:pt>
                <c:pt idx="3">
                  <c:v>35.6</c:v>
                </c:pt>
                <c:pt idx="4">
                  <c:v>8.0000000000000004E-4</c:v>
                </c:pt>
              </c:numCache>
            </c:numRef>
          </c:val>
        </c:ser>
        <c:ser>
          <c:idx val="2"/>
          <c:order val="2"/>
          <c:tx>
            <c:strRef>
              <c:f>DQ01_1!$F$1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DQ01_1!$B$2:$C$6</c:f>
              <c:multiLvlStrCache>
                <c:ptCount val="5"/>
                <c:lvl>
                  <c:pt idx="0">
                    <c:v>4 or more courses</c:v>
                  </c:pt>
                  <c:pt idx="1">
                    <c:v>3 courses</c:v>
                  </c:pt>
                  <c:pt idx="2">
                    <c:v>2 courses</c:v>
                  </c:pt>
                  <c:pt idx="3">
                    <c:v>1 course</c:v>
                  </c:pt>
                  <c:pt idx="4">
                    <c:v>0 courses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DQ01_1!$F$2:$F$6</c:f>
              <c:numCache>
                <c:formatCode>General</c:formatCode>
                <c:ptCount val="5"/>
                <c:pt idx="0">
                  <c:v>15.5</c:v>
                </c:pt>
                <c:pt idx="1">
                  <c:v>29.4</c:v>
                </c:pt>
                <c:pt idx="2">
                  <c:v>13.4</c:v>
                </c:pt>
                <c:pt idx="3">
                  <c:v>28.2</c:v>
                </c:pt>
                <c:pt idx="4">
                  <c:v>13.5</c:v>
                </c:pt>
              </c:numCache>
            </c:numRef>
          </c:val>
        </c:ser>
        <c:ser>
          <c:idx val="3"/>
          <c:order val="3"/>
          <c:tx>
            <c:strRef>
              <c:f>DQ01_1!$G$1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DQ01_1!$B$2:$C$6</c:f>
              <c:multiLvlStrCache>
                <c:ptCount val="5"/>
                <c:lvl>
                  <c:pt idx="0">
                    <c:v>4 or more courses</c:v>
                  </c:pt>
                  <c:pt idx="1">
                    <c:v>3 courses</c:v>
                  </c:pt>
                  <c:pt idx="2">
                    <c:v>2 courses</c:v>
                  </c:pt>
                  <c:pt idx="3">
                    <c:v>1 course</c:v>
                  </c:pt>
                  <c:pt idx="4">
                    <c:v>0 courses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DQ01_1!$G$2:$G$6</c:f>
              <c:numCache>
                <c:formatCode>General</c:formatCode>
                <c:ptCount val="5"/>
                <c:pt idx="0">
                  <c:v>14.9</c:v>
                </c:pt>
                <c:pt idx="1">
                  <c:v>14.7</c:v>
                </c:pt>
                <c:pt idx="2">
                  <c:v>7.3</c:v>
                </c:pt>
                <c:pt idx="3">
                  <c:v>63.1</c:v>
                </c:pt>
                <c:pt idx="4">
                  <c:v>8.0000000000000004E-4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9110912"/>
        <c:axId val="38469632"/>
      </c:barChart>
      <c:catAx>
        <c:axId val="39110912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8469632"/>
        <c:crosses val="autoZero"/>
        <c:auto val="1"/>
        <c:lblAlgn val="ctr"/>
        <c:lblOffset val="100"/>
        <c:tickLblSkip val="1"/>
        <c:noMultiLvlLbl val="1"/>
      </c:catAx>
      <c:valAx>
        <c:axId val="3846963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91109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DQ07_1!$D$2</c:f>
              <c:numCache>
                <c:formatCode>General</c:formatCode>
                <c:ptCount val="1"/>
                <c:pt idx="0">
                  <c:v>92.5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DQ07_1!$E$2</c:f>
              <c:numCache>
                <c:formatCode>General</c:formatCode>
                <c:ptCount val="1"/>
                <c:pt idx="0">
                  <c:v>95.4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DQ07_1!$F$2</c:f>
              <c:numCache>
                <c:formatCode>General</c:formatCode>
                <c:ptCount val="1"/>
                <c:pt idx="0">
                  <c:v>85.8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DQ07_1!$G$2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6317312"/>
        <c:axId val="86323200"/>
      </c:barChart>
      <c:catAx>
        <c:axId val="86317312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6323200"/>
        <c:crosses val="autoZero"/>
        <c:auto val="1"/>
        <c:lblAlgn val="ctr"/>
        <c:lblOffset val="100"/>
        <c:tickLblSkip val="1"/>
        <c:noMultiLvlLbl val="1"/>
      </c:catAx>
      <c:valAx>
        <c:axId val="8632320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63173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DQ08_1!$D$1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DQ08_1!$B$2:$C$6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Diabetes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DQ08_1!$D$2:$D$6</c:f>
              <c:numCache>
                <c:formatCode>General</c:formatCode>
                <c:ptCount val="5"/>
                <c:pt idx="0">
                  <c:v>46.4</c:v>
                </c:pt>
                <c:pt idx="1">
                  <c:v>89.5</c:v>
                </c:pt>
                <c:pt idx="2">
                  <c:v>81.900000000000006</c:v>
                </c:pt>
                <c:pt idx="3">
                  <c:v>68.400000000000006</c:v>
                </c:pt>
                <c:pt idx="4">
                  <c:v>93.5</c:v>
                </c:pt>
              </c:numCache>
            </c:numRef>
          </c:val>
        </c:ser>
        <c:ser>
          <c:idx val="1"/>
          <c:order val="1"/>
          <c:tx>
            <c:strRef>
              <c:f>DQ08_1!$E$1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DQ08_1!$B$2:$C$6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Diabetes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DQ08_1!$E$2:$E$6</c:f>
              <c:numCache>
                <c:formatCode>General</c:formatCode>
                <c:ptCount val="5"/>
                <c:pt idx="0">
                  <c:v>53.2</c:v>
                </c:pt>
                <c:pt idx="1">
                  <c:v>92.6</c:v>
                </c:pt>
                <c:pt idx="2">
                  <c:v>98</c:v>
                </c:pt>
                <c:pt idx="3">
                  <c:v>81.8</c:v>
                </c:pt>
                <c:pt idx="4">
                  <c:v>100</c:v>
                </c:pt>
              </c:numCache>
            </c:numRef>
          </c:val>
        </c:ser>
        <c:ser>
          <c:idx val="2"/>
          <c:order val="2"/>
          <c:tx>
            <c:strRef>
              <c:f>DQ08_1!$F$1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DQ08_1!$B$2:$C$6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Diabetes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DQ08_1!$F$2:$F$6</c:f>
              <c:numCache>
                <c:formatCode>General</c:formatCode>
                <c:ptCount val="5"/>
                <c:pt idx="0">
                  <c:v>37.6</c:v>
                </c:pt>
                <c:pt idx="1">
                  <c:v>84.2</c:v>
                </c:pt>
                <c:pt idx="2">
                  <c:v>70.2</c:v>
                </c:pt>
                <c:pt idx="3">
                  <c:v>58.2</c:v>
                </c:pt>
                <c:pt idx="4">
                  <c:v>87.1</c:v>
                </c:pt>
              </c:numCache>
            </c:numRef>
          </c:val>
        </c:ser>
        <c:ser>
          <c:idx val="3"/>
          <c:order val="3"/>
          <c:tx>
            <c:strRef>
              <c:f>DQ08_1!$G$1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DQ08_1!$B$2:$C$6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Diabetes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DQ08_1!$G$2:$G$6</c:f>
              <c:numCache>
                <c:formatCode>General</c:formatCode>
                <c:ptCount val="5"/>
                <c:pt idx="0">
                  <c:v>55.1</c:v>
                </c:pt>
                <c:pt idx="1">
                  <c:v>94.9</c:v>
                </c:pt>
                <c:pt idx="2">
                  <c:v>90.5</c:v>
                </c:pt>
                <c:pt idx="3">
                  <c:v>76.2</c:v>
                </c:pt>
                <c:pt idx="4">
                  <c:v>99.1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6363136"/>
        <c:axId val="86409984"/>
      </c:barChart>
      <c:catAx>
        <c:axId val="8636313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6409984"/>
        <c:crosses val="autoZero"/>
        <c:auto val="1"/>
        <c:lblAlgn val="ctr"/>
        <c:lblOffset val="100"/>
        <c:tickLblSkip val="1"/>
        <c:noMultiLvlLbl val="1"/>
      </c:catAx>
      <c:valAx>
        <c:axId val="8640998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63631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DQ08_2!$D$1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DQ08_2!$B$2:$C$6</c:f>
              <c:multiLvlStrCache>
                <c:ptCount val="5"/>
                <c:lvl>
                  <c:pt idx="0">
                    <c:v>Infectious disease prevention (e.g., influenza [flu] prevention)</c:v>
                  </c:pt>
                  <c:pt idx="1">
                    <c:v>Human sexuality</c:v>
                  </c:pt>
                  <c:pt idx="2">
                    <c:v>Human immunodeficiency virus (HIV)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DQ08_2!$D$2:$D$6</c:f>
              <c:numCache>
                <c:formatCode>General</c:formatCode>
                <c:ptCount val="5"/>
                <c:pt idx="0">
                  <c:v>88.4</c:v>
                </c:pt>
                <c:pt idx="1">
                  <c:v>84.6</c:v>
                </c:pt>
                <c:pt idx="2">
                  <c:v>92.4</c:v>
                </c:pt>
                <c:pt idx="3">
                  <c:v>77.8</c:v>
                </c:pt>
                <c:pt idx="4">
                  <c:v>73.900000000000006</c:v>
                </c:pt>
              </c:numCache>
            </c:numRef>
          </c:val>
        </c:ser>
        <c:ser>
          <c:idx val="1"/>
          <c:order val="1"/>
          <c:tx>
            <c:strRef>
              <c:f>DQ08_2!$E$1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DQ08_2!$B$2:$C$6</c:f>
              <c:multiLvlStrCache>
                <c:ptCount val="5"/>
                <c:lvl>
                  <c:pt idx="0">
                    <c:v>Infectious disease prevention (e.g., influenza [flu] prevention)</c:v>
                  </c:pt>
                  <c:pt idx="1">
                    <c:v>Human sexuality</c:v>
                  </c:pt>
                  <c:pt idx="2">
                    <c:v>Human immunodeficiency virus (HIV)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DQ08_2!$E$2:$E$6</c:f>
              <c:numCache>
                <c:formatCode>General</c:formatCode>
                <c:ptCount val="5"/>
                <c:pt idx="0">
                  <c:v>97.5</c:v>
                </c:pt>
                <c:pt idx="1">
                  <c:v>90.8</c:v>
                </c:pt>
                <c:pt idx="2">
                  <c:v>97.5</c:v>
                </c:pt>
                <c:pt idx="3">
                  <c:v>79.2</c:v>
                </c:pt>
                <c:pt idx="4">
                  <c:v>81.2</c:v>
                </c:pt>
              </c:numCache>
            </c:numRef>
          </c:val>
        </c:ser>
        <c:ser>
          <c:idx val="2"/>
          <c:order val="2"/>
          <c:tx>
            <c:strRef>
              <c:f>DQ08_2!$F$1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DQ08_2!$B$2:$C$6</c:f>
              <c:multiLvlStrCache>
                <c:ptCount val="5"/>
                <c:lvl>
                  <c:pt idx="0">
                    <c:v>Infectious disease prevention (e.g., influenza [flu] prevention)</c:v>
                  </c:pt>
                  <c:pt idx="1">
                    <c:v>Human sexuality</c:v>
                  </c:pt>
                  <c:pt idx="2">
                    <c:v>Human immunodeficiency virus (HIV)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DQ08_2!$F$2:$F$6</c:f>
              <c:numCache>
                <c:formatCode>General</c:formatCode>
                <c:ptCount val="5"/>
                <c:pt idx="0">
                  <c:v>83.3</c:v>
                </c:pt>
                <c:pt idx="1">
                  <c:v>78.2</c:v>
                </c:pt>
                <c:pt idx="2">
                  <c:v>87.5</c:v>
                </c:pt>
                <c:pt idx="3">
                  <c:v>68.900000000000006</c:v>
                </c:pt>
                <c:pt idx="4">
                  <c:v>60.3</c:v>
                </c:pt>
              </c:numCache>
            </c:numRef>
          </c:val>
        </c:ser>
        <c:ser>
          <c:idx val="3"/>
          <c:order val="3"/>
          <c:tx>
            <c:strRef>
              <c:f>DQ08_2!$G$1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DQ08_2!$B$2:$C$6</c:f>
              <c:multiLvlStrCache>
                <c:ptCount val="5"/>
                <c:lvl>
                  <c:pt idx="0">
                    <c:v>Infectious disease prevention (e.g., influenza [flu] prevention)</c:v>
                  </c:pt>
                  <c:pt idx="1">
                    <c:v>Human sexuality</c:v>
                  </c:pt>
                  <c:pt idx="2">
                    <c:v>Human immunodeficiency virus (HIV)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DQ08_2!$G$2:$G$6</c:f>
              <c:numCache>
                <c:formatCode>General</c:formatCode>
                <c:ptCount val="5"/>
                <c:pt idx="0">
                  <c:v>91.2</c:v>
                </c:pt>
                <c:pt idx="1">
                  <c:v>90.3</c:v>
                </c:pt>
                <c:pt idx="2">
                  <c:v>96.6</c:v>
                </c:pt>
                <c:pt idx="3">
                  <c:v>88.5</c:v>
                </c:pt>
                <c:pt idx="4">
                  <c:v>88.5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7865984"/>
        <c:axId val="87917312"/>
      </c:barChart>
      <c:catAx>
        <c:axId val="87865984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7917312"/>
        <c:crosses val="autoZero"/>
        <c:auto val="1"/>
        <c:lblAlgn val="ctr"/>
        <c:lblOffset val="100"/>
        <c:tickLblSkip val="1"/>
        <c:noMultiLvlLbl val="1"/>
      </c:catAx>
      <c:valAx>
        <c:axId val="8791731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78659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DQ08_3!$D$1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DQ08_3!$B$2:$C$6</c:f>
              <c:multiLvlStrCache>
                <c:ptCount val="5"/>
                <c:lvl>
                  <c:pt idx="0">
                    <c:v>Sexually transmitted disease (STD)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DQ08_3!$D$2:$D$6</c:f>
              <c:numCache>
                <c:formatCode>General</c:formatCode>
                <c:ptCount val="5"/>
                <c:pt idx="0">
                  <c:v>90.3</c:v>
                </c:pt>
                <c:pt idx="1">
                  <c:v>85.2</c:v>
                </c:pt>
                <c:pt idx="2">
                  <c:v>98.1</c:v>
                </c:pt>
                <c:pt idx="3">
                  <c:v>96.9</c:v>
                </c:pt>
                <c:pt idx="4">
                  <c:v>86.8</c:v>
                </c:pt>
              </c:numCache>
            </c:numRef>
          </c:val>
        </c:ser>
        <c:ser>
          <c:idx val="1"/>
          <c:order val="1"/>
          <c:tx>
            <c:strRef>
              <c:f>DQ08_3!$E$1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DQ08_3!$B$2:$C$6</c:f>
              <c:multiLvlStrCache>
                <c:ptCount val="5"/>
                <c:lvl>
                  <c:pt idx="0">
                    <c:v>Sexually transmitted disease (STD)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DQ08_3!$E$2:$E$6</c:f>
              <c:numCache>
                <c:formatCode>General</c:formatCode>
                <c:ptCount val="5"/>
                <c:pt idx="0">
                  <c:v>93.4</c:v>
                </c:pt>
                <c:pt idx="1">
                  <c:v>90.4</c:v>
                </c:pt>
                <c:pt idx="2">
                  <c:v>100</c:v>
                </c:pt>
                <c:pt idx="3">
                  <c:v>100</c:v>
                </c:pt>
                <c:pt idx="4">
                  <c:v>90.5</c:v>
                </c:pt>
              </c:numCache>
            </c:numRef>
          </c:val>
        </c:ser>
        <c:ser>
          <c:idx val="2"/>
          <c:order val="2"/>
          <c:tx>
            <c:strRef>
              <c:f>DQ08_3!$F$1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DQ08_3!$B$2:$C$6</c:f>
              <c:multiLvlStrCache>
                <c:ptCount val="5"/>
                <c:lvl>
                  <c:pt idx="0">
                    <c:v>Sexually transmitted disease (STD)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DQ08_3!$F$2:$F$6</c:f>
              <c:numCache>
                <c:formatCode>General</c:formatCode>
                <c:ptCount val="5"/>
                <c:pt idx="0">
                  <c:v>84.3</c:v>
                </c:pt>
                <c:pt idx="1">
                  <c:v>78.099999999999994</c:v>
                </c:pt>
                <c:pt idx="2">
                  <c:v>96</c:v>
                </c:pt>
                <c:pt idx="3">
                  <c:v>93.5</c:v>
                </c:pt>
                <c:pt idx="4">
                  <c:v>84.9</c:v>
                </c:pt>
              </c:numCache>
            </c:numRef>
          </c:val>
        </c:ser>
        <c:ser>
          <c:idx val="3"/>
          <c:order val="3"/>
          <c:tx>
            <c:strRef>
              <c:f>DQ08_3!$G$1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DQ08_3!$B$2:$C$6</c:f>
              <c:multiLvlStrCache>
                <c:ptCount val="5"/>
                <c:lvl>
                  <c:pt idx="0">
                    <c:v>Sexually transmitted disease (STD)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DQ08_3!$G$2:$G$6</c:f>
              <c:numCache>
                <c:formatCode>General</c:formatCode>
                <c:ptCount val="5"/>
                <c:pt idx="0">
                  <c:v>96.6</c:v>
                </c:pt>
                <c:pt idx="1">
                  <c:v>92.3</c:v>
                </c:pt>
                <c:pt idx="2">
                  <c:v>100</c:v>
                </c:pt>
                <c:pt idx="3">
                  <c:v>100</c:v>
                </c:pt>
                <c:pt idx="4">
                  <c:v>87.8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7827968"/>
        <c:axId val="87829504"/>
      </c:barChart>
      <c:catAx>
        <c:axId val="8782796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7829504"/>
        <c:crosses val="autoZero"/>
        <c:auto val="1"/>
        <c:lblAlgn val="ctr"/>
        <c:lblOffset val="100"/>
        <c:tickLblSkip val="1"/>
        <c:noMultiLvlLbl val="1"/>
      </c:catAx>
      <c:valAx>
        <c:axId val="8782950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78279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DQ08_4!$D$1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DQ08_4!$B$2:$C$4</c:f>
              <c:multiLvlStrCache>
                <c:ptCount val="3"/>
                <c:lvl>
                  <c:pt idx="0">
                    <c:v>Violence prevention (e.g., bullying, fighting, or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DQ08_4!$D$2:$D$4</c:f>
              <c:numCache>
                <c:formatCode>General</c:formatCode>
                <c:ptCount val="3"/>
                <c:pt idx="0">
                  <c:v>93.9</c:v>
                </c:pt>
                <c:pt idx="1">
                  <c:v>94.1</c:v>
                </c:pt>
                <c:pt idx="2">
                  <c:v>77.8</c:v>
                </c:pt>
              </c:numCache>
            </c:numRef>
          </c:val>
        </c:ser>
        <c:ser>
          <c:idx val="1"/>
          <c:order val="1"/>
          <c:tx>
            <c:strRef>
              <c:f>DQ08_4!$E$1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DQ08_4!$B$2:$C$4</c:f>
              <c:multiLvlStrCache>
                <c:ptCount val="3"/>
                <c:lvl>
                  <c:pt idx="0">
                    <c:v>Violence prevention (e.g., bullying, fighting, or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DQ08_4!$E$2:$E$4</c:f>
              <c:numCache>
                <c:formatCode>General</c:formatCode>
                <c:ptCount val="3"/>
                <c:pt idx="0">
                  <c:v>95.5</c:v>
                </c:pt>
                <c:pt idx="1">
                  <c:v>100</c:v>
                </c:pt>
                <c:pt idx="2">
                  <c:v>90.6</c:v>
                </c:pt>
              </c:numCache>
            </c:numRef>
          </c:val>
        </c:ser>
        <c:ser>
          <c:idx val="2"/>
          <c:order val="2"/>
          <c:tx>
            <c:strRef>
              <c:f>DQ08_4!$F$1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DQ08_4!$B$2:$C$4</c:f>
              <c:multiLvlStrCache>
                <c:ptCount val="3"/>
                <c:lvl>
                  <c:pt idx="0">
                    <c:v>Violence prevention (e.g., bullying, fighting, or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DQ08_4!$F$2:$F$4</c:f>
              <c:numCache>
                <c:formatCode>General</c:formatCode>
                <c:ptCount val="3"/>
                <c:pt idx="0">
                  <c:v>89.4</c:v>
                </c:pt>
                <c:pt idx="1">
                  <c:v>88.2</c:v>
                </c:pt>
                <c:pt idx="2">
                  <c:v>64.099999999999994</c:v>
                </c:pt>
              </c:numCache>
            </c:numRef>
          </c:val>
        </c:ser>
        <c:ser>
          <c:idx val="3"/>
          <c:order val="3"/>
          <c:tx>
            <c:strRef>
              <c:f>DQ08_4!$G$1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DQ08_4!$B$2:$C$4</c:f>
              <c:multiLvlStrCache>
                <c:ptCount val="3"/>
                <c:lvl>
                  <c:pt idx="0">
                    <c:v>Violence prevention (e.g., bullying, fighting, or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DQ08_4!$G$2:$G$4</c:f>
              <c:numCache>
                <c:formatCode>General</c:formatCode>
                <c:ptCount val="3"/>
                <c:pt idx="0">
                  <c:v>99.2</c:v>
                </c:pt>
                <c:pt idx="1">
                  <c:v>99.1</c:v>
                </c:pt>
                <c:pt idx="2">
                  <c:v>90.5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9786240"/>
        <c:axId val="88260608"/>
      </c:barChart>
      <c:catAx>
        <c:axId val="8978624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8260608"/>
        <c:crosses val="autoZero"/>
        <c:auto val="1"/>
        <c:lblAlgn val="ctr"/>
        <c:lblOffset val="100"/>
        <c:tickLblSkip val="1"/>
        <c:noMultiLvlLbl val="1"/>
      </c:catAx>
      <c:valAx>
        <c:axId val="8826060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97862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DQ09_1!$D$1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DQ09_1!$B$2:$C$6</c:f>
              <c:multiLvlStrCache>
                <c:ptCount val="5"/>
                <c:lvl>
                  <c:pt idx="0">
                    <c:v>Effects of tobacco use on athletic performance</c:v>
                  </c:pt>
                  <c:pt idx="1">
                    <c:v>Understanding the addictive nature of nicotine</c:v>
                  </c:pt>
                  <c:pt idx="2">
                    <c:v>Identifying social, economic, and cosmetic consequences</c:v>
                  </c:pt>
                  <c:pt idx="3">
                    <c:v>Identifying short- and long-term health consequences of tobacco use</c:v>
                  </c:pt>
                  <c:pt idx="4">
                    <c:v>Identifying tobacco products and the harmful substances they contain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DQ09_1!$D$2:$D$6</c:f>
              <c:numCache>
                <c:formatCode>General</c:formatCode>
                <c:ptCount val="5"/>
                <c:pt idx="0">
                  <c:v>86.6</c:v>
                </c:pt>
                <c:pt idx="1">
                  <c:v>90.6</c:v>
                </c:pt>
                <c:pt idx="2">
                  <c:v>90.2</c:v>
                </c:pt>
                <c:pt idx="3">
                  <c:v>90.9</c:v>
                </c:pt>
                <c:pt idx="4">
                  <c:v>89.6</c:v>
                </c:pt>
              </c:numCache>
            </c:numRef>
          </c:val>
        </c:ser>
        <c:ser>
          <c:idx val="1"/>
          <c:order val="1"/>
          <c:tx>
            <c:strRef>
              <c:f>DQ09_1!$E$1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DQ09_1!$B$2:$C$6</c:f>
              <c:multiLvlStrCache>
                <c:ptCount val="5"/>
                <c:lvl>
                  <c:pt idx="0">
                    <c:v>Effects of tobacco use on athletic performance</c:v>
                  </c:pt>
                  <c:pt idx="1">
                    <c:v>Understanding the addictive nature of nicotine</c:v>
                  </c:pt>
                  <c:pt idx="2">
                    <c:v>Identifying social, economic, and cosmetic consequences</c:v>
                  </c:pt>
                  <c:pt idx="3">
                    <c:v>Identifying short- and long-term health consequences of tobacco use</c:v>
                  </c:pt>
                  <c:pt idx="4">
                    <c:v>Identifying tobacco products and the harmful substances they contain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DQ09_1!$E$2:$E$6</c:f>
              <c:numCache>
                <c:formatCode>General</c:formatCode>
                <c:ptCount val="5"/>
                <c:pt idx="0">
                  <c:v>90.8</c:v>
                </c:pt>
                <c:pt idx="1">
                  <c:v>97.5</c:v>
                </c:pt>
                <c:pt idx="2">
                  <c:v>95.4</c:v>
                </c:pt>
                <c:pt idx="3">
                  <c:v>97.5</c:v>
                </c:pt>
                <c:pt idx="4">
                  <c:v>95.4</c:v>
                </c:pt>
              </c:numCache>
            </c:numRef>
          </c:val>
        </c:ser>
        <c:ser>
          <c:idx val="2"/>
          <c:order val="2"/>
          <c:tx>
            <c:strRef>
              <c:f>DQ09_1!$F$1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DQ09_1!$B$2:$C$6</c:f>
              <c:multiLvlStrCache>
                <c:ptCount val="5"/>
                <c:lvl>
                  <c:pt idx="0">
                    <c:v>Effects of tobacco use on athletic performance</c:v>
                  </c:pt>
                  <c:pt idx="1">
                    <c:v>Understanding the addictive nature of nicotine</c:v>
                  </c:pt>
                  <c:pt idx="2">
                    <c:v>Identifying social, economic, and cosmetic consequences</c:v>
                  </c:pt>
                  <c:pt idx="3">
                    <c:v>Identifying short- and long-term health consequences of tobacco use</c:v>
                  </c:pt>
                  <c:pt idx="4">
                    <c:v>Identifying tobacco products and the harmful substances they contain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DQ09_1!$F$2:$F$6</c:f>
              <c:numCache>
                <c:formatCode>General</c:formatCode>
                <c:ptCount val="5"/>
                <c:pt idx="0">
                  <c:v>83.1</c:v>
                </c:pt>
                <c:pt idx="1">
                  <c:v>83</c:v>
                </c:pt>
                <c:pt idx="2">
                  <c:v>82.9</c:v>
                </c:pt>
                <c:pt idx="3">
                  <c:v>83.8</c:v>
                </c:pt>
                <c:pt idx="4">
                  <c:v>83</c:v>
                </c:pt>
              </c:numCache>
            </c:numRef>
          </c:val>
        </c:ser>
        <c:ser>
          <c:idx val="3"/>
          <c:order val="3"/>
          <c:tx>
            <c:strRef>
              <c:f>DQ09_1!$G$1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DQ09_1!$B$2:$C$6</c:f>
              <c:multiLvlStrCache>
                <c:ptCount val="5"/>
                <c:lvl>
                  <c:pt idx="0">
                    <c:v>Effects of tobacco use on athletic performance</c:v>
                  </c:pt>
                  <c:pt idx="1">
                    <c:v>Understanding the addictive nature of nicotine</c:v>
                  </c:pt>
                  <c:pt idx="2">
                    <c:v>Identifying social, economic, and cosmetic consequences</c:v>
                  </c:pt>
                  <c:pt idx="3">
                    <c:v>Identifying short- and long-term health consequences of tobacco use</c:v>
                  </c:pt>
                  <c:pt idx="4">
                    <c:v>Identifying tobacco products and the harmful substances they contain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DQ09_1!$G$2:$G$6</c:f>
              <c:numCache>
                <c:formatCode>General</c:formatCode>
                <c:ptCount val="5"/>
                <c:pt idx="0">
                  <c:v>89.5</c:v>
                </c:pt>
                <c:pt idx="1">
                  <c:v>97.4</c:v>
                </c:pt>
                <c:pt idx="2">
                  <c:v>97.4</c:v>
                </c:pt>
                <c:pt idx="3">
                  <c:v>97.4</c:v>
                </c:pt>
                <c:pt idx="4">
                  <c:v>95.7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9577344"/>
        <c:axId val="89578880"/>
      </c:barChart>
      <c:catAx>
        <c:axId val="89577344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9578880"/>
        <c:crosses val="autoZero"/>
        <c:auto val="1"/>
        <c:lblAlgn val="ctr"/>
        <c:lblOffset val="100"/>
        <c:tickLblSkip val="1"/>
        <c:noMultiLvlLbl val="1"/>
      </c:catAx>
      <c:valAx>
        <c:axId val="8957888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95773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DQ09_2!$D$1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DQ09_2!$B$2:$C$6</c:f>
              <c:multiLvlStrCache>
                <c:ptCount val="5"/>
                <c:lvl>
                  <c:pt idx="0">
                    <c:v>Using interpersonal communication skills to avoid tobacco use (e.g., refusal skills, assertiveness)</c:v>
                  </c:pt>
                  <c:pt idx="1">
                    <c:v>Making accurate assessments of how many peers use tobacco</c:v>
                  </c:pt>
                  <c:pt idx="2">
                    <c:v>Identifying reasons why students do and do not use tobacco</c:v>
                  </c:pt>
                  <c:pt idx="3">
                    <c:v>Understanding the social influences on tobacco use, including media, family, peers, and culture</c:v>
                  </c:pt>
                  <c:pt idx="4">
                    <c:v>Effects of second-hand smoke and benefits of a smoke-free environment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DQ09_2!$D$2:$D$6</c:f>
              <c:numCache>
                <c:formatCode>General</c:formatCode>
                <c:ptCount val="5"/>
                <c:pt idx="0">
                  <c:v>89.2</c:v>
                </c:pt>
                <c:pt idx="1">
                  <c:v>74.2</c:v>
                </c:pt>
                <c:pt idx="2">
                  <c:v>90.3</c:v>
                </c:pt>
                <c:pt idx="3">
                  <c:v>89.9</c:v>
                </c:pt>
                <c:pt idx="4">
                  <c:v>89.8</c:v>
                </c:pt>
              </c:numCache>
            </c:numRef>
          </c:val>
        </c:ser>
        <c:ser>
          <c:idx val="1"/>
          <c:order val="1"/>
          <c:tx>
            <c:strRef>
              <c:f>DQ09_2!$E$1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DQ09_2!$B$2:$C$6</c:f>
              <c:multiLvlStrCache>
                <c:ptCount val="5"/>
                <c:lvl>
                  <c:pt idx="0">
                    <c:v>Using interpersonal communication skills to avoid tobacco use (e.g., refusal skills, assertiveness)</c:v>
                  </c:pt>
                  <c:pt idx="1">
                    <c:v>Making accurate assessments of how many peers use tobacco</c:v>
                  </c:pt>
                  <c:pt idx="2">
                    <c:v>Identifying reasons why students do and do not use tobacco</c:v>
                  </c:pt>
                  <c:pt idx="3">
                    <c:v>Understanding the social influences on tobacco use, including media, family, peers, and culture</c:v>
                  </c:pt>
                  <c:pt idx="4">
                    <c:v>Effects of second-hand smoke and benefits of a smoke-free environment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DQ09_2!$E$2:$E$6</c:f>
              <c:numCache>
                <c:formatCode>General</c:formatCode>
                <c:ptCount val="5"/>
                <c:pt idx="0">
                  <c:v>97.5</c:v>
                </c:pt>
                <c:pt idx="1">
                  <c:v>76.8</c:v>
                </c:pt>
                <c:pt idx="2">
                  <c:v>97.5</c:v>
                </c:pt>
                <c:pt idx="3">
                  <c:v>97.5</c:v>
                </c:pt>
                <c:pt idx="4">
                  <c:v>94.9</c:v>
                </c:pt>
              </c:numCache>
            </c:numRef>
          </c:val>
        </c:ser>
        <c:ser>
          <c:idx val="2"/>
          <c:order val="2"/>
          <c:tx>
            <c:strRef>
              <c:f>DQ09_2!$F$1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DQ09_2!$B$2:$C$6</c:f>
              <c:multiLvlStrCache>
                <c:ptCount val="5"/>
                <c:lvl>
                  <c:pt idx="0">
                    <c:v>Using interpersonal communication skills to avoid tobacco use (e.g., refusal skills, assertiveness)</c:v>
                  </c:pt>
                  <c:pt idx="1">
                    <c:v>Making accurate assessments of how many peers use tobacco</c:v>
                  </c:pt>
                  <c:pt idx="2">
                    <c:v>Identifying reasons why students do and do not use tobacco</c:v>
                  </c:pt>
                  <c:pt idx="3">
                    <c:v>Understanding the social influences on tobacco use, including media, family, peers, and culture</c:v>
                  </c:pt>
                  <c:pt idx="4">
                    <c:v>Effects of second-hand smoke and benefits of a smoke-free environment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DQ09_2!$F$2:$F$6</c:f>
              <c:numCache>
                <c:formatCode>General</c:formatCode>
                <c:ptCount val="5"/>
                <c:pt idx="0">
                  <c:v>81.7</c:v>
                </c:pt>
                <c:pt idx="1">
                  <c:v>65.8</c:v>
                </c:pt>
                <c:pt idx="2">
                  <c:v>84.5</c:v>
                </c:pt>
                <c:pt idx="3">
                  <c:v>81.599999999999994</c:v>
                </c:pt>
                <c:pt idx="4">
                  <c:v>82.9</c:v>
                </c:pt>
              </c:numCache>
            </c:numRef>
          </c:val>
        </c:ser>
        <c:ser>
          <c:idx val="3"/>
          <c:order val="3"/>
          <c:tx>
            <c:strRef>
              <c:f>DQ09_2!$G$1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DQ09_2!$B$2:$C$6</c:f>
              <c:multiLvlStrCache>
                <c:ptCount val="5"/>
                <c:lvl>
                  <c:pt idx="0">
                    <c:v>Using interpersonal communication skills to avoid tobacco use (e.g., refusal skills, assertiveness)</c:v>
                  </c:pt>
                  <c:pt idx="1">
                    <c:v>Making accurate assessments of how many peers use tobacco</c:v>
                  </c:pt>
                  <c:pt idx="2">
                    <c:v>Identifying reasons why students do and do not use tobacco</c:v>
                  </c:pt>
                  <c:pt idx="3">
                    <c:v>Understanding the social influences on tobacco use, including media, family, peers, and culture</c:v>
                  </c:pt>
                  <c:pt idx="4">
                    <c:v>Effects of second-hand smoke and benefits of a smoke-free environment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DQ09_2!$G$2:$G$6</c:f>
              <c:numCache>
                <c:formatCode>General</c:formatCode>
                <c:ptCount val="5"/>
                <c:pt idx="0">
                  <c:v>95.6</c:v>
                </c:pt>
                <c:pt idx="1">
                  <c:v>84.1</c:v>
                </c:pt>
                <c:pt idx="2">
                  <c:v>94.8</c:v>
                </c:pt>
                <c:pt idx="3">
                  <c:v>97.4</c:v>
                </c:pt>
                <c:pt idx="4">
                  <c:v>96.5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91519616"/>
        <c:axId val="91531520"/>
      </c:barChart>
      <c:catAx>
        <c:axId val="9151961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91531520"/>
        <c:crosses val="autoZero"/>
        <c:auto val="1"/>
        <c:lblAlgn val="ctr"/>
        <c:lblOffset val="100"/>
        <c:tickLblSkip val="1"/>
        <c:noMultiLvlLbl val="1"/>
      </c:catAx>
      <c:valAx>
        <c:axId val="9153152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15196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DQ09_3!$D$1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DQ09_3!$B$2:$C$6</c:f>
              <c:multiLvlStrCache>
                <c:ptCount val="5"/>
                <c:lvl>
                  <c:pt idx="0">
                    <c:v>Relationship between using tobacco and alcohol or other drugs</c:v>
                  </c:pt>
                  <c:pt idx="1">
                    <c:v>Identifying harmful effects of tobacco use on fetal development</c:v>
                  </c:pt>
                  <c:pt idx="2">
                    <c:v>Supporting others who abstain from or want to quit using tobacco</c:v>
                  </c:pt>
                  <c:pt idx="3">
                    <c:v>Finding valid information and services related to tobacco-use prevention and cessation</c:v>
                  </c:pt>
                  <c:pt idx="4">
                    <c:v>Using goal-setting and decision-making skills related to not using tobacco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DQ09_3!$D$2:$D$6</c:f>
              <c:numCache>
                <c:formatCode>General</c:formatCode>
                <c:ptCount val="5"/>
                <c:pt idx="0">
                  <c:v>89.3</c:v>
                </c:pt>
                <c:pt idx="1">
                  <c:v>86.4</c:v>
                </c:pt>
                <c:pt idx="2">
                  <c:v>80.900000000000006</c:v>
                </c:pt>
                <c:pt idx="3">
                  <c:v>79.400000000000006</c:v>
                </c:pt>
                <c:pt idx="4">
                  <c:v>87.4</c:v>
                </c:pt>
              </c:numCache>
            </c:numRef>
          </c:val>
        </c:ser>
        <c:ser>
          <c:idx val="1"/>
          <c:order val="1"/>
          <c:tx>
            <c:strRef>
              <c:f>DQ09_3!$E$1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DQ09_3!$B$2:$C$6</c:f>
              <c:multiLvlStrCache>
                <c:ptCount val="5"/>
                <c:lvl>
                  <c:pt idx="0">
                    <c:v>Relationship between using tobacco and alcohol or other drugs</c:v>
                  </c:pt>
                  <c:pt idx="1">
                    <c:v>Identifying harmful effects of tobacco use on fetal development</c:v>
                  </c:pt>
                  <c:pt idx="2">
                    <c:v>Supporting others who abstain from or want to quit using tobacco</c:v>
                  </c:pt>
                  <c:pt idx="3">
                    <c:v>Finding valid information and services related to tobacco-use prevention and cessation</c:v>
                  </c:pt>
                  <c:pt idx="4">
                    <c:v>Using goal-setting and decision-making skills related to not using tobacco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DQ09_3!$E$2:$E$6</c:f>
              <c:numCache>
                <c:formatCode>General</c:formatCode>
                <c:ptCount val="5"/>
                <c:pt idx="0">
                  <c:v>95.4</c:v>
                </c:pt>
                <c:pt idx="1">
                  <c:v>91.3</c:v>
                </c:pt>
                <c:pt idx="2">
                  <c:v>93.4</c:v>
                </c:pt>
                <c:pt idx="3">
                  <c:v>88</c:v>
                </c:pt>
                <c:pt idx="4">
                  <c:v>94.9</c:v>
                </c:pt>
              </c:numCache>
            </c:numRef>
          </c:val>
        </c:ser>
        <c:ser>
          <c:idx val="2"/>
          <c:order val="2"/>
          <c:tx>
            <c:strRef>
              <c:f>DQ09_3!$F$1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DQ09_3!$B$2:$C$6</c:f>
              <c:multiLvlStrCache>
                <c:ptCount val="5"/>
                <c:lvl>
                  <c:pt idx="0">
                    <c:v>Relationship between using tobacco and alcohol or other drugs</c:v>
                  </c:pt>
                  <c:pt idx="1">
                    <c:v>Identifying harmful effects of tobacco use on fetal development</c:v>
                  </c:pt>
                  <c:pt idx="2">
                    <c:v>Supporting others who abstain from or want to quit using tobacco</c:v>
                  </c:pt>
                  <c:pt idx="3">
                    <c:v>Finding valid information and services related to tobacco-use prevention and cessation</c:v>
                  </c:pt>
                  <c:pt idx="4">
                    <c:v>Using goal-setting and decision-making skills related to not using tobacco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DQ09_3!$F$2:$F$6</c:f>
              <c:numCache>
                <c:formatCode>General</c:formatCode>
                <c:ptCount val="5"/>
                <c:pt idx="0">
                  <c:v>82.3</c:v>
                </c:pt>
                <c:pt idx="1">
                  <c:v>77.7</c:v>
                </c:pt>
                <c:pt idx="2">
                  <c:v>71.2</c:v>
                </c:pt>
                <c:pt idx="3">
                  <c:v>66.8</c:v>
                </c:pt>
                <c:pt idx="4">
                  <c:v>80.7</c:v>
                </c:pt>
              </c:numCache>
            </c:numRef>
          </c:val>
        </c:ser>
        <c:ser>
          <c:idx val="3"/>
          <c:order val="3"/>
          <c:tx>
            <c:strRef>
              <c:f>DQ09_3!$G$1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DQ09_3!$B$2:$C$6</c:f>
              <c:multiLvlStrCache>
                <c:ptCount val="5"/>
                <c:lvl>
                  <c:pt idx="0">
                    <c:v>Relationship between using tobacco and alcohol or other drugs</c:v>
                  </c:pt>
                  <c:pt idx="1">
                    <c:v>Identifying harmful effects of tobacco use on fetal development</c:v>
                  </c:pt>
                  <c:pt idx="2">
                    <c:v>Supporting others who abstain from or want to quit using tobacco</c:v>
                  </c:pt>
                  <c:pt idx="3">
                    <c:v>Finding valid information and services related to tobacco-use prevention and cessation</c:v>
                  </c:pt>
                  <c:pt idx="4">
                    <c:v>Using goal-setting and decision-making skills related to not using tobacco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DQ09_3!$G$2:$G$6</c:f>
              <c:numCache>
                <c:formatCode>General</c:formatCode>
                <c:ptCount val="5"/>
                <c:pt idx="0">
                  <c:v>95.7</c:v>
                </c:pt>
                <c:pt idx="1">
                  <c:v>95.5</c:v>
                </c:pt>
                <c:pt idx="2">
                  <c:v>88.5</c:v>
                </c:pt>
                <c:pt idx="3">
                  <c:v>92.1</c:v>
                </c:pt>
                <c:pt idx="4">
                  <c:v>93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70440064"/>
        <c:axId val="70441600"/>
      </c:barChart>
      <c:catAx>
        <c:axId val="70440064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70441600"/>
        <c:crosses val="autoZero"/>
        <c:auto val="1"/>
        <c:lblAlgn val="ctr"/>
        <c:lblOffset val="100"/>
        <c:tickLblSkip val="1"/>
        <c:noMultiLvlLbl val="1"/>
      </c:catAx>
      <c:valAx>
        <c:axId val="7044160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04400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DQ09_4!$D$1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DQ09_4!$B$2:$C$5</c:f>
              <c:multiLvlStrCache>
                <c:ptCount val="4"/>
                <c:lvl>
                  <c:pt idx="0">
                    <c:v>Percentage of schools that taught all 18 tobacco-use prevention topics*</c:v>
                  </c:pt>
                  <c:pt idx="1">
                    <c:v>Benefits of smoking cessation programs</c:v>
                  </c:pt>
                  <c:pt idx="2">
                    <c:v>Understanding school policies and community laws related to the sale and use of tobacco products</c:v>
                  </c:pt>
                  <c:pt idx="3">
                    <c:v>How addiction to tobacco use can be treated</c:v>
                  </c:pt>
                </c:lvl>
                <c:lvl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DQ09_4!$D$2:$D$5</c:f>
              <c:numCache>
                <c:formatCode>General</c:formatCode>
                <c:ptCount val="4"/>
                <c:pt idx="0">
                  <c:v>57.7</c:v>
                </c:pt>
                <c:pt idx="1">
                  <c:v>74</c:v>
                </c:pt>
                <c:pt idx="2">
                  <c:v>85.7</c:v>
                </c:pt>
                <c:pt idx="3">
                  <c:v>84.3</c:v>
                </c:pt>
              </c:numCache>
            </c:numRef>
          </c:val>
        </c:ser>
        <c:ser>
          <c:idx val="1"/>
          <c:order val="1"/>
          <c:tx>
            <c:strRef>
              <c:f>DQ09_4!$E$1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DQ09_4!$B$2:$C$5</c:f>
              <c:multiLvlStrCache>
                <c:ptCount val="4"/>
                <c:lvl>
                  <c:pt idx="0">
                    <c:v>Percentage of schools that taught all 18 tobacco-use prevention topics*</c:v>
                  </c:pt>
                  <c:pt idx="1">
                    <c:v>Benefits of smoking cessation programs</c:v>
                  </c:pt>
                  <c:pt idx="2">
                    <c:v>Understanding school policies and community laws related to the sale and use of tobacco products</c:v>
                  </c:pt>
                  <c:pt idx="3">
                    <c:v>How addiction to tobacco use can be treated</c:v>
                  </c:pt>
                </c:lvl>
                <c:lvl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DQ09_4!$E$2:$E$5</c:f>
              <c:numCache>
                <c:formatCode>General</c:formatCode>
                <c:ptCount val="4"/>
                <c:pt idx="0">
                  <c:v>58.9</c:v>
                </c:pt>
                <c:pt idx="1">
                  <c:v>81.7</c:v>
                </c:pt>
                <c:pt idx="2">
                  <c:v>92.4</c:v>
                </c:pt>
                <c:pt idx="3">
                  <c:v>90.3</c:v>
                </c:pt>
              </c:numCache>
            </c:numRef>
          </c:val>
        </c:ser>
        <c:ser>
          <c:idx val="2"/>
          <c:order val="2"/>
          <c:tx>
            <c:strRef>
              <c:f>DQ09_4!$F$1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DQ09_4!$B$2:$C$5</c:f>
              <c:multiLvlStrCache>
                <c:ptCount val="4"/>
                <c:lvl>
                  <c:pt idx="0">
                    <c:v>Percentage of schools that taught all 18 tobacco-use prevention topics*</c:v>
                  </c:pt>
                  <c:pt idx="1">
                    <c:v>Benefits of smoking cessation programs</c:v>
                  </c:pt>
                  <c:pt idx="2">
                    <c:v>Understanding school policies and community laws related to the sale and use of tobacco products</c:v>
                  </c:pt>
                  <c:pt idx="3">
                    <c:v>How addiction to tobacco use can be treated</c:v>
                  </c:pt>
                </c:lvl>
                <c:lvl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DQ09_4!$F$2:$F$5</c:f>
              <c:numCache>
                <c:formatCode>General</c:formatCode>
                <c:ptCount val="4"/>
                <c:pt idx="0">
                  <c:v>51.6</c:v>
                </c:pt>
                <c:pt idx="1">
                  <c:v>62.2</c:v>
                </c:pt>
                <c:pt idx="2">
                  <c:v>77.7</c:v>
                </c:pt>
                <c:pt idx="3">
                  <c:v>74.8</c:v>
                </c:pt>
              </c:numCache>
            </c:numRef>
          </c:val>
        </c:ser>
        <c:ser>
          <c:idx val="3"/>
          <c:order val="3"/>
          <c:tx>
            <c:strRef>
              <c:f>DQ09_4!$G$1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DQ09_4!$B$2:$C$5</c:f>
              <c:multiLvlStrCache>
                <c:ptCount val="4"/>
                <c:lvl>
                  <c:pt idx="0">
                    <c:v>Percentage of schools that taught all 18 tobacco-use prevention topics*</c:v>
                  </c:pt>
                  <c:pt idx="1">
                    <c:v>Benefits of smoking cessation programs</c:v>
                  </c:pt>
                  <c:pt idx="2">
                    <c:v>Understanding school policies and community laws related to the sale and use of tobacco products</c:v>
                  </c:pt>
                  <c:pt idx="3">
                    <c:v>How addiction to tobacco use can be treated</c:v>
                  </c:pt>
                </c:lvl>
                <c:lvl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DQ09_4!$G$2:$G$5</c:f>
              <c:numCache>
                <c:formatCode>General</c:formatCode>
                <c:ptCount val="4"/>
                <c:pt idx="0">
                  <c:v>65.2</c:v>
                </c:pt>
                <c:pt idx="1">
                  <c:v>85.9</c:v>
                </c:pt>
                <c:pt idx="2">
                  <c:v>93.2</c:v>
                </c:pt>
                <c:pt idx="3">
                  <c:v>93.9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90409984"/>
        <c:axId val="91522176"/>
      </c:barChart>
      <c:catAx>
        <c:axId val="90409984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91522176"/>
        <c:crosses val="autoZero"/>
        <c:auto val="1"/>
        <c:lblAlgn val="ctr"/>
        <c:lblOffset val="100"/>
        <c:tickLblSkip val="1"/>
        <c:noMultiLvlLbl val="1"/>
      </c:catAx>
      <c:valAx>
        <c:axId val="9152217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04099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DQ10A_1!$D$1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DQ10A_1!$B$2:$C$6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DQ10A_1!$D$2:$D$6</c:f>
              <c:numCache>
                <c:formatCode>General</c:formatCode>
                <c:ptCount val="5"/>
                <c:pt idx="0">
                  <c:v>82</c:v>
                </c:pt>
                <c:pt idx="1">
                  <c:v>75.400000000000006</c:v>
                </c:pt>
                <c:pt idx="2">
                  <c:v>84.3</c:v>
                </c:pt>
                <c:pt idx="3">
                  <c:v>82.5</c:v>
                </c:pt>
                <c:pt idx="4">
                  <c:v>81.900000000000006</c:v>
                </c:pt>
              </c:numCache>
            </c:numRef>
          </c:val>
        </c:ser>
        <c:ser>
          <c:idx val="1"/>
          <c:order val="1"/>
          <c:tx>
            <c:strRef>
              <c:f>DQ10A_1!$E$1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DQ10A_1!$B$2:$C$6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DQ10A_1!$E$2:$E$6</c:f>
              <c:numCache>
                <c:formatCode>General</c:formatCode>
                <c:ptCount val="5"/>
                <c:pt idx="0">
                  <c:v>88.8</c:v>
                </c:pt>
                <c:pt idx="1">
                  <c:v>84.6</c:v>
                </c:pt>
                <c:pt idx="2">
                  <c:v>88.2</c:v>
                </c:pt>
                <c:pt idx="3">
                  <c:v>84.5</c:v>
                </c:pt>
                <c:pt idx="4">
                  <c:v>84.4</c:v>
                </c:pt>
              </c:numCache>
            </c:numRef>
          </c:val>
        </c:ser>
        <c:ser>
          <c:idx val="2"/>
          <c:order val="2"/>
          <c:tx>
            <c:strRef>
              <c:f>DQ10A_1!$F$1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DQ10A_1!$B$2:$C$6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DQ10A_1!$F$2:$F$6</c:f>
              <c:numCache>
                <c:formatCode>General</c:formatCode>
                <c:ptCount val="5"/>
                <c:pt idx="0">
                  <c:v>80.3</c:v>
                </c:pt>
                <c:pt idx="1">
                  <c:v>73.2</c:v>
                </c:pt>
                <c:pt idx="2">
                  <c:v>83.3</c:v>
                </c:pt>
                <c:pt idx="3">
                  <c:v>82</c:v>
                </c:pt>
                <c:pt idx="4">
                  <c:v>81.3</c:v>
                </c:pt>
              </c:numCache>
            </c:numRef>
          </c:val>
        </c:ser>
        <c:ser>
          <c:idx val="3"/>
          <c:order val="3"/>
          <c:tx>
            <c:strRef>
              <c:f>DQ10A_1!$G$1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DQ10A_1!$B$2:$C$6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DQ10A_1!$G$2:$G$6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6557056"/>
        <c:axId val="86558592"/>
      </c:barChart>
      <c:catAx>
        <c:axId val="8655705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6558592"/>
        <c:crosses val="autoZero"/>
        <c:auto val="1"/>
        <c:lblAlgn val="ctr"/>
        <c:lblOffset val="100"/>
        <c:tickLblSkip val="1"/>
        <c:noMultiLvlLbl val="1"/>
      </c:catAx>
      <c:valAx>
        <c:axId val="8655859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65570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DQ01N_1!$D$2</c:f>
              <c:numCache>
                <c:formatCode>General</c:formatCode>
                <c:ptCount val="1"/>
                <c:pt idx="0">
                  <c:v>51.1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DQ01N_1!$E$2</c:f>
              <c:numCache>
                <c:formatCode>General</c:formatCode>
                <c:ptCount val="1"/>
                <c:pt idx="0">
                  <c:v>64.400000000000006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DQ01N_1!$F$2</c:f>
              <c:numCache>
                <c:formatCode>General</c:formatCode>
                <c:ptCount val="1"/>
                <c:pt idx="0">
                  <c:v>58.3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DQ01N_1!$G$2</c:f>
              <c:numCache>
                <c:formatCode>General</c:formatCode>
                <c:ptCount val="1"/>
                <c:pt idx="0">
                  <c:v>36.9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3155968"/>
        <c:axId val="83399424"/>
      </c:barChart>
      <c:catAx>
        <c:axId val="8315596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3399424"/>
        <c:crosses val="autoZero"/>
        <c:auto val="1"/>
        <c:lblAlgn val="ctr"/>
        <c:lblOffset val="100"/>
        <c:tickLblSkip val="1"/>
        <c:noMultiLvlLbl val="1"/>
      </c:catAx>
      <c:valAx>
        <c:axId val="8339942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31559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DQ10A_2!$D$1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DQ10A_2!$B$2:$C$6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DQ10A_2!$D$2:$D$6</c:f>
              <c:numCache>
                <c:formatCode>General</c:formatCode>
                <c:ptCount val="5"/>
                <c:pt idx="0">
                  <c:v>33.799999999999997</c:v>
                </c:pt>
                <c:pt idx="1">
                  <c:v>51.5</c:v>
                </c:pt>
                <c:pt idx="2">
                  <c:v>79.5</c:v>
                </c:pt>
                <c:pt idx="3">
                  <c:v>81.3</c:v>
                </c:pt>
                <c:pt idx="4">
                  <c:v>80.2</c:v>
                </c:pt>
              </c:numCache>
            </c:numRef>
          </c:val>
        </c:ser>
        <c:ser>
          <c:idx val="1"/>
          <c:order val="1"/>
          <c:tx>
            <c:strRef>
              <c:f>DQ10A_2!$E$1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DQ10A_2!$B$2:$C$6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DQ10A_2!$E$2:$E$6</c:f>
              <c:numCache>
                <c:formatCode>General</c:formatCode>
                <c:ptCount val="5"/>
                <c:pt idx="0">
                  <c:v>40.299999999999997</c:v>
                </c:pt>
                <c:pt idx="1">
                  <c:v>56.9</c:v>
                </c:pt>
                <c:pt idx="2">
                  <c:v>79.599999999999994</c:v>
                </c:pt>
                <c:pt idx="3">
                  <c:v>88.2</c:v>
                </c:pt>
                <c:pt idx="4">
                  <c:v>88.8</c:v>
                </c:pt>
              </c:numCache>
            </c:numRef>
          </c:val>
        </c:ser>
        <c:ser>
          <c:idx val="2"/>
          <c:order val="2"/>
          <c:tx>
            <c:strRef>
              <c:f>DQ10A_2!$F$1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DQ10A_2!$B$2:$C$6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DQ10A_2!$F$2:$F$6</c:f>
              <c:numCache>
                <c:formatCode>General</c:formatCode>
                <c:ptCount val="5"/>
                <c:pt idx="0">
                  <c:v>32.299999999999997</c:v>
                </c:pt>
                <c:pt idx="1">
                  <c:v>50.2</c:v>
                </c:pt>
                <c:pt idx="2">
                  <c:v>79.5</c:v>
                </c:pt>
                <c:pt idx="3">
                  <c:v>79.599999999999994</c:v>
                </c:pt>
                <c:pt idx="4">
                  <c:v>78.099999999999994</c:v>
                </c:pt>
              </c:numCache>
            </c:numRef>
          </c:val>
        </c:ser>
        <c:ser>
          <c:idx val="3"/>
          <c:order val="3"/>
          <c:tx>
            <c:strRef>
              <c:f>DQ10A_2!$G$1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DQ10A_2!$B$2:$C$6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DQ10A_2!$G$2:$G$6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6767488"/>
        <c:axId val="86769024"/>
      </c:barChart>
      <c:catAx>
        <c:axId val="8676748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6769024"/>
        <c:crosses val="autoZero"/>
        <c:auto val="1"/>
        <c:lblAlgn val="ctr"/>
        <c:lblOffset val="100"/>
        <c:tickLblSkip val="1"/>
        <c:noMultiLvlLbl val="1"/>
      </c:catAx>
      <c:valAx>
        <c:axId val="8676902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67674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DQ10A_3!$D$1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DQ10A_3!$B$2:$C$6</c:f>
              <c:multiLvlStrCache>
                <c:ptCount val="5"/>
                <c:lvl>
                  <c:pt idx="0">
                    <c:v>The importance of limiting the number of sexual partners</c:v>
                  </c:pt>
                  <c:pt idx="1">
                    <c:v>How to create and sustain healthy and respectful relationships</c:v>
                  </c:pt>
                  <c:pt idx="2">
                    <c:v>The importance of using a condom at the same time as another form of contraception to prevent both STDs and pregnancy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DQ10A_3!$D$2:$D$6</c:f>
              <c:numCache>
                <c:formatCode>General</c:formatCode>
                <c:ptCount val="5"/>
                <c:pt idx="0">
                  <c:v>73.5</c:v>
                </c:pt>
                <c:pt idx="1">
                  <c:v>85.6</c:v>
                </c:pt>
                <c:pt idx="2">
                  <c:v>32.5</c:v>
                </c:pt>
                <c:pt idx="3">
                  <c:v>18.899999999999999</c:v>
                </c:pt>
                <c:pt idx="4">
                  <c:v>20.100000000000001</c:v>
                </c:pt>
              </c:numCache>
            </c:numRef>
          </c:val>
        </c:ser>
        <c:ser>
          <c:idx val="1"/>
          <c:order val="1"/>
          <c:tx>
            <c:strRef>
              <c:f>DQ10A_3!$E$1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DQ10A_3!$B$2:$C$6</c:f>
              <c:multiLvlStrCache>
                <c:ptCount val="5"/>
                <c:lvl>
                  <c:pt idx="0">
                    <c:v>The importance of limiting the number of sexual partners</c:v>
                  </c:pt>
                  <c:pt idx="1">
                    <c:v>How to create and sustain healthy and respectful relationships</c:v>
                  </c:pt>
                  <c:pt idx="2">
                    <c:v>The importance of using a condom at the same time as another form of contraception to prevent both STDs and pregnancy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DQ10A_3!$E$2:$E$6</c:f>
              <c:numCache>
                <c:formatCode>General</c:formatCode>
                <c:ptCount val="5"/>
                <c:pt idx="0">
                  <c:v>81.099999999999994</c:v>
                </c:pt>
                <c:pt idx="1">
                  <c:v>92.1</c:v>
                </c:pt>
                <c:pt idx="2">
                  <c:v>39.799999999999997</c:v>
                </c:pt>
                <c:pt idx="3">
                  <c:v>23.5</c:v>
                </c:pt>
                <c:pt idx="4">
                  <c:v>26.2</c:v>
                </c:pt>
              </c:numCache>
            </c:numRef>
          </c:val>
        </c:ser>
        <c:ser>
          <c:idx val="2"/>
          <c:order val="2"/>
          <c:tx>
            <c:strRef>
              <c:f>DQ10A_3!$F$1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DQ10A_3!$B$2:$C$6</c:f>
              <c:multiLvlStrCache>
                <c:ptCount val="5"/>
                <c:lvl>
                  <c:pt idx="0">
                    <c:v>The importance of limiting the number of sexual partners</c:v>
                  </c:pt>
                  <c:pt idx="1">
                    <c:v>How to create and sustain healthy and respectful relationships</c:v>
                  </c:pt>
                  <c:pt idx="2">
                    <c:v>The importance of using a condom at the same time as another form of contraception to prevent both STDs and pregnancy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DQ10A_3!$F$2:$F$6</c:f>
              <c:numCache>
                <c:formatCode>General</c:formatCode>
                <c:ptCount val="5"/>
                <c:pt idx="0">
                  <c:v>71.7</c:v>
                </c:pt>
                <c:pt idx="1">
                  <c:v>84</c:v>
                </c:pt>
                <c:pt idx="2">
                  <c:v>30.7</c:v>
                </c:pt>
                <c:pt idx="3">
                  <c:v>17.7</c:v>
                </c:pt>
                <c:pt idx="4">
                  <c:v>18.600000000000001</c:v>
                </c:pt>
              </c:numCache>
            </c:numRef>
          </c:val>
        </c:ser>
        <c:ser>
          <c:idx val="3"/>
          <c:order val="3"/>
          <c:tx>
            <c:strRef>
              <c:f>DQ10A_3!$G$1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DQ10A_3!$B$2:$C$6</c:f>
              <c:multiLvlStrCache>
                <c:ptCount val="5"/>
                <c:lvl>
                  <c:pt idx="0">
                    <c:v>The importance of limiting the number of sexual partners</c:v>
                  </c:pt>
                  <c:pt idx="1">
                    <c:v>How to create and sustain healthy and respectful relationships</c:v>
                  </c:pt>
                  <c:pt idx="2">
                    <c:v>The importance of using a condom at the same time as another form of contraception to prevent both STDs and pregnancy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DQ10A_3!$G$2:$G$6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7111552"/>
        <c:axId val="87212416"/>
      </c:barChart>
      <c:catAx>
        <c:axId val="87111552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7212416"/>
        <c:crosses val="autoZero"/>
        <c:auto val="1"/>
        <c:lblAlgn val="ctr"/>
        <c:lblOffset val="100"/>
        <c:tickLblSkip val="1"/>
        <c:noMultiLvlLbl val="1"/>
      </c:catAx>
      <c:valAx>
        <c:axId val="8721241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71115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DQ10A_4!$D$1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DQ10A_4!$B$2:$C$3</c:f>
              <c:multiLvlStrCache>
                <c:ptCount val="2"/>
                <c:lvl>
                  <c:pt idx="0">
                    <c:v>Percentage of schools that taught all 16 HIV, STD, and pregnancy prevention topics in any of grades 6, 7, or 8*</c:v>
                  </c:pt>
                  <c:pt idx="1">
                    <c:v>Preventive care (such as screenings and immunizations) that is necessary to maintain reproductive and sexual health</c:v>
                  </c:pt>
                </c:lvl>
                <c:lvl>
                  <c:pt idx="1">
                    <c:v>p.</c:v>
                  </c:pt>
                </c:lvl>
              </c:multiLvlStrCache>
            </c:multiLvlStrRef>
          </c:cat>
          <c:val>
            <c:numRef>
              <c:f>DQ10A_4!$D$2:$D$3</c:f>
              <c:numCache>
                <c:formatCode>General</c:formatCode>
                <c:ptCount val="2"/>
                <c:pt idx="0">
                  <c:v>12.6</c:v>
                </c:pt>
                <c:pt idx="1">
                  <c:v>72.400000000000006</c:v>
                </c:pt>
              </c:numCache>
            </c:numRef>
          </c:val>
        </c:ser>
        <c:ser>
          <c:idx val="1"/>
          <c:order val="1"/>
          <c:tx>
            <c:strRef>
              <c:f>DQ10A_4!$E$1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DQ10A_4!$B$2:$C$3</c:f>
              <c:multiLvlStrCache>
                <c:ptCount val="2"/>
                <c:lvl>
                  <c:pt idx="0">
                    <c:v>Percentage of schools that taught all 16 HIV, STD, and pregnancy prevention topics in any of grades 6, 7, or 8*</c:v>
                  </c:pt>
                  <c:pt idx="1">
                    <c:v>Preventive care (such as screenings and immunizations) that is necessary to maintain reproductive and sexual health</c:v>
                  </c:pt>
                </c:lvl>
                <c:lvl>
                  <c:pt idx="1">
                    <c:v>p.</c:v>
                  </c:pt>
                </c:lvl>
              </c:multiLvlStrCache>
            </c:multiLvlStrRef>
          </c:cat>
          <c:val>
            <c:numRef>
              <c:f>DQ10A_4!$E$2:$E$3</c:f>
              <c:numCache>
                <c:formatCode>General</c:formatCode>
                <c:ptCount val="2"/>
                <c:pt idx="0">
                  <c:v>15.5</c:v>
                </c:pt>
                <c:pt idx="1">
                  <c:v>76.2</c:v>
                </c:pt>
              </c:numCache>
            </c:numRef>
          </c:val>
        </c:ser>
        <c:ser>
          <c:idx val="2"/>
          <c:order val="2"/>
          <c:tx>
            <c:strRef>
              <c:f>DQ10A_4!$F$1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DQ10A_4!$B$2:$C$3</c:f>
              <c:multiLvlStrCache>
                <c:ptCount val="2"/>
                <c:lvl>
                  <c:pt idx="0">
                    <c:v>Percentage of schools that taught all 16 HIV, STD, and pregnancy prevention topics in any of grades 6, 7, or 8*</c:v>
                  </c:pt>
                  <c:pt idx="1">
                    <c:v>Preventive care (such as screenings and immunizations) that is necessary to maintain reproductive and sexual health</c:v>
                  </c:pt>
                </c:lvl>
                <c:lvl>
                  <c:pt idx="1">
                    <c:v>p.</c:v>
                  </c:pt>
                </c:lvl>
              </c:multiLvlStrCache>
            </c:multiLvlStrRef>
          </c:cat>
          <c:val>
            <c:numRef>
              <c:f>DQ10A_4!$F$2:$F$3</c:f>
              <c:numCache>
                <c:formatCode>General</c:formatCode>
                <c:ptCount val="2"/>
                <c:pt idx="0">
                  <c:v>11.8</c:v>
                </c:pt>
                <c:pt idx="1">
                  <c:v>71.5</c:v>
                </c:pt>
              </c:numCache>
            </c:numRef>
          </c:val>
        </c:ser>
        <c:ser>
          <c:idx val="3"/>
          <c:order val="3"/>
          <c:tx>
            <c:strRef>
              <c:f>DQ10A_4!$G$1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DQ10A_4!$B$2:$C$3</c:f>
              <c:multiLvlStrCache>
                <c:ptCount val="2"/>
                <c:lvl>
                  <c:pt idx="0">
                    <c:v>Percentage of schools that taught all 16 HIV, STD, and pregnancy prevention topics in any of grades 6, 7, or 8*</c:v>
                  </c:pt>
                  <c:pt idx="1">
                    <c:v>Preventive care (such as screenings and immunizations) that is necessary to maintain reproductive and sexual health</c:v>
                  </c:pt>
                </c:lvl>
                <c:lvl>
                  <c:pt idx="1">
                    <c:v>p.</c:v>
                  </c:pt>
                </c:lvl>
              </c:multiLvlStrCache>
            </c:multiLvlStrRef>
          </c:cat>
          <c:val>
            <c:numRef>
              <c:f>DQ10A_4!$G$2:$G$3</c:f>
              <c:numCache>
                <c:formatCode>General</c:formatCode>
                <c:ptCount val="2"/>
                <c:pt idx="0">
                  <c:v>8.9999999999999998E-4</c:v>
                </c:pt>
                <c:pt idx="1">
                  <c:v>8.9999999999999998E-4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7038976"/>
        <c:axId val="87245568"/>
      </c:barChart>
      <c:catAx>
        <c:axId val="8703897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7245568"/>
        <c:crosses val="autoZero"/>
        <c:auto val="1"/>
        <c:lblAlgn val="ctr"/>
        <c:lblOffset val="100"/>
        <c:tickLblSkip val="1"/>
        <c:noMultiLvlLbl val="1"/>
      </c:catAx>
      <c:valAx>
        <c:axId val="872455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70389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DQ10B_1!$D$1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DQ10B_1!$B$2:$C$6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DQ10B_1!$D$2:$D$6</c:f>
              <c:numCache>
                <c:formatCode>General</c:formatCode>
                <c:ptCount val="5"/>
                <c:pt idx="0">
                  <c:v>96</c:v>
                </c:pt>
                <c:pt idx="1">
                  <c:v>94</c:v>
                </c:pt>
                <c:pt idx="2">
                  <c:v>96.3</c:v>
                </c:pt>
                <c:pt idx="3">
                  <c:v>97.5</c:v>
                </c:pt>
                <c:pt idx="4">
                  <c:v>97.5</c:v>
                </c:pt>
              </c:numCache>
            </c:numRef>
          </c:val>
        </c:ser>
        <c:ser>
          <c:idx val="1"/>
          <c:order val="1"/>
          <c:tx>
            <c:strRef>
              <c:f>DQ10B_1!$E$1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DQ10B_1!$B$2:$C$6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DQ10B_1!$E$2:$E$6</c:f>
              <c:numCache>
                <c:formatCode>General</c:formatCode>
                <c:ptCount val="5"/>
                <c:pt idx="0">
                  <c:v>94.7</c:v>
                </c:pt>
                <c:pt idx="1">
                  <c:v>91.5</c:v>
                </c:pt>
                <c:pt idx="2">
                  <c:v>92.9</c:v>
                </c:pt>
                <c:pt idx="3">
                  <c:v>97.6</c:v>
                </c:pt>
                <c:pt idx="4">
                  <c:v>95.1</c:v>
                </c:pt>
              </c:numCache>
            </c:numRef>
          </c:val>
        </c:ser>
        <c:ser>
          <c:idx val="2"/>
          <c:order val="2"/>
          <c:tx>
            <c:strRef>
              <c:f>DQ10B_1!$F$1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DQ10B_1!$B$2:$C$6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DQ10B_1!$F$2:$F$6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</c:ser>
        <c:ser>
          <c:idx val="3"/>
          <c:order val="3"/>
          <c:tx>
            <c:strRef>
              <c:f>DQ10B_1!$G$1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DQ10B_1!$B$2:$C$6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DQ10B_1!$G$2:$G$6</c:f>
              <c:numCache>
                <c:formatCode>General</c:formatCode>
                <c:ptCount val="5"/>
                <c:pt idx="0">
                  <c:v>96.5</c:v>
                </c:pt>
                <c:pt idx="1">
                  <c:v>94.8</c:v>
                </c:pt>
                <c:pt idx="2">
                  <c:v>97.4</c:v>
                </c:pt>
                <c:pt idx="3">
                  <c:v>97.5</c:v>
                </c:pt>
                <c:pt idx="4">
                  <c:v>98.3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96359936"/>
        <c:axId val="96361856"/>
      </c:barChart>
      <c:catAx>
        <c:axId val="9635993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96361856"/>
        <c:crosses val="autoZero"/>
        <c:auto val="1"/>
        <c:lblAlgn val="ctr"/>
        <c:lblOffset val="100"/>
        <c:tickLblSkip val="1"/>
        <c:noMultiLvlLbl val="1"/>
      </c:catAx>
      <c:valAx>
        <c:axId val="9636185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63599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DQ10B_2!$D$1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DQ10B_2!$B$2:$C$6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DQ10B_2!$D$2:$D$6</c:f>
              <c:numCache>
                <c:formatCode>General</c:formatCode>
                <c:ptCount val="5"/>
                <c:pt idx="0">
                  <c:v>61.9</c:v>
                </c:pt>
                <c:pt idx="1">
                  <c:v>76.599999999999994</c:v>
                </c:pt>
                <c:pt idx="2">
                  <c:v>95.4</c:v>
                </c:pt>
                <c:pt idx="3">
                  <c:v>94.8</c:v>
                </c:pt>
                <c:pt idx="4">
                  <c:v>94.8</c:v>
                </c:pt>
              </c:numCache>
            </c:numRef>
          </c:val>
        </c:ser>
        <c:ser>
          <c:idx val="1"/>
          <c:order val="1"/>
          <c:tx>
            <c:strRef>
              <c:f>DQ10B_2!$E$1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DQ10B_2!$B$2:$C$6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DQ10B_2!$E$2:$E$6</c:f>
              <c:numCache>
                <c:formatCode>General</c:formatCode>
                <c:ptCount val="5"/>
                <c:pt idx="0">
                  <c:v>57.6</c:v>
                </c:pt>
                <c:pt idx="1">
                  <c:v>75.3</c:v>
                </c:pt>
                <c:pt idx="2">
                  <c:v>95.2</c:v>
                </c:pt>
                <c:pt idx="3">
                  <c:v>97.6</c:v>
                </c:pt>
                <c:pt idx="4">
                  <c:v>97.6</c:v>
                </c:pt>
              </c:numCache>
            </c:numRef>
          </c:val>
        </c:ser>
        <c:ser>
          <c:idx val="2"/>
          <c:order val="2"/>
          <c:tx>
            <c:strRef>
              <c:f>DQ10B_2!$F$1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DQ10B_2!$B$2:$C$6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DQ10B_2!$F$2:$F$6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</c:ser>
        <c:ser>
          <c:idx val="3"/>
          <c:order val="3"/>
          <c:tx>
            <c:strRef>
              <c:f>DQ10B_2!$G$1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DQ10B_2!$B$2:$C$6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DQ10B_2!$G$2:$G$6</c:f>
              <c:numCache>
                <c:formatCode>General</c:formatCode>
                <c:ptCount val="5"/>
                <c:pt idx="0">
                  <c:v>63.4</c:v>
                </c:pt>
                <c:pt idx="1">
                  <c:v>77</c:v>
                </c:pt>
                <c:pt idx="2">
                  <c:v>95.4</c:v>
                </c:pt>
                <c:pt idx="3">
                  <c:v>93.8</c:v>
                </c:pt>
                <c:pt idx="4">
                  <c:v>93.9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7406080"/>
        <c:axId val="87407616"/>
      </c:barChart>
      <c:catAx>
        <c:axId val="8740608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7407616"/>
        <c:crosses val="autoZero"/>
        <c:auto val="1"/>
        <c:lblAlgn val="ctr"/>
        <c:lblOffset val="100"/>
        <c:tickLblSkip val="1"/>
        <c:noMultiLvlLbl val="1"/>
      </c:catAx>
      <c:valAx>
        <c:axId val="8740761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74060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DQ10B_3!$D$1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DQ10B_3!$B$2:$C$6</c:f>
              <c:multiLvlStrCache>
                <c:ptCount val="5"/>
                <c:lvl>
                  <c:pt idx="0">
                    <c:v>The importance of limiting the number of sexual partners</c:v>
                  </c:pt>
                  <c:pt idx="1">
                    <c:v>How to create and sustain healthy and respectful relationships</c:v>
                  </c:pt>
                  <c:pt idx="2">
                    <c:v>The importance of using a condom at the same time as another form of contraception to prevent both STDs and pregnancy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DQ10B_3!$D$2:$D$6</c:f>
              <c:numCache>
                <c:formatCode>General</c:formatCode>
                <c:ptCount val="5"/>
                <c:pt idx="0">
                  <c:v>92</c:v>
                </c:pt>
                <c:pt idx="1">
                  <c:v>97.6</c:v>
                </c:pt>
                <c:pt idx="2">
                  <c:v>60.4</c:v>
                </c:pt>
                <c:pt idx="3">
                  <c:v>33.6</c:v>
                </c:pt>
                <c:pt idx="4">
                  <c:v>41.5</c:v>
                </c:pt>
              </c:numCache>
            </c:numRef>
          </c:val>
        </c:ser>
        <c:ser>
          <c:idx val="1"/>
          <c:order val="1"/>
          <c:tx>
            <c:strRef>
              <c:f>DQ10B_3!$E$1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DQ10B_3!$B$2:$C$6</c:f>
              <c:multiLvlStrCache>
                <c:ptCount val="5"/>
                <c:lvl>
                  <c:pt idx="0">
                    <c:v>The importance of limiting the number of sexual partners</c:v>
                  </c:pt>
                  <c:pt idx="1">
                    <c:v>How to create and sustain healthy and respectful relationships</c:v>
                  </c:pt>
                  <c:pt idx="2">
                    <c:v>The importance of using a condom at the same time as another form of contraception to prevent both STDs and pregnancy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DQ10B_3!$E$2:$E$6</c:f>
              <c:numCache>
                <c:formatCode>General</c:formatCode>
                <c:ptCount val="5"/>
                <c:pt idx="0">
                  <c:v>97.5</c:v>
                </c:pt>
                <c:pt idx="1">
                  <c:v>95.4</c:v>
                </c:pt>
                <c:pt idx="2">
                  <c:v>52.9</c:v>
                </c:pt>
                <c:pt idx="3">
                  <c:v>31.7</c:v>
                </c:pt>
                <c:pt idx="4">
                  <c:v>32.299999999999997</c:v>
                </c:pt>
              </c:numCache>
            </c:numRef>
          </c:val>
        </c:ser>
        <c:ser>
          <c:idx val="2"/>
          <c:order val="2"/>
          <c:tx>
            <c:strRef>
              <c:f>DQ10B_3!$F$1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DQ10B_3!$B$2:$C$6</c:f>
              <c:multiLvlStrCache>
                <c:ptCount val="5"/>
                <c:lvl>
                  <c:pt idx="0">
                    <c:v>The importance of limiting the number of sexual partners</c:v>
                  </c:pt>
                  <c:pt idx="1">
                    <c:v>How to create and sustain healthy and respectful relationships</c:v>
                  </c:pt>
                  <c:pt idx="2">
                    <c:v>The importance of using a condom at the same time as another form of contraception to prevent both STDs and pregnancy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DQ10B_3!$F$2:$F$6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</c:ser>
        <c:ser>
          <c:idx val="3"/>
          <c:order val="3"/>
          <c:tx>
            <c:strRef>
              <c:f>DQ10B_3!$G$1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DQ10B_3!$B$2:$C$6</c:f>
              <c:multiLvlStrCache>
                <c:ptCount val="5"/>
                <c:lvl>
                  <c:pt idx="0">
                    <c:v>The importance of limiting the number of sexual partners</c:v>
                  </c:pt>
                  <c:pt idx="1">
                    <c:v>How to create and sustain healthy and respectful relationships</c:v>
                  </c:pt>
                  <c:pt idx="2">
                    <c:v>The importance of using a condom at the same time as another form of contraception to prevent both STDs and pregnancy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DQ10B_3!$G$2:$G$6</c:f>
              <c:numCache>
                <c:formatCode>General</c:formatCode>
                <c:ptCount val="5"/>
                <c:pt idx="0">
                  <c:v>90.3</c:v>
                </c:pt>
                <c:pt idx="1">
                  <c:v>98.3</c:v>
                </c:pt>
                <c:pt idx="2">
                  <c:v>62.9</c:v>
                </c:pt>
                <c:pt idx="3">
                  <c:v>34.299999999999997</c:v>
                </c:pt>
                <c:pt idx="4">
                  <c:v>44.6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96467968"/>
        <c:axId val="87446272"/>
      </c:barChart>
      <c:catAx>
        <c:axId val="9646796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7446272"/>
        <c:crosses val="autoZero"/>
        <c:auto val="1"/>
        <c:lblAlgn val="ctr"/>
        <c:lblOffset val="100"/>
        <c:tickLblSkip val="1"/>
        <c:noMultiLvlLbl val="1"/>
      </c:catAx>
      <c:valAx>
        <c:axId val="8744627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64679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DQ10B_4!$D$1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DQ10B_4!$B$2:$C$3</c:f>
              <c:multiLvlStrCache>
                <c:ptCount val="2"/>
                <c:lvl>
                  <c:pt idx="0">
                    <c:v>Percentage of schools that taught all 16 HIV, STD, and pregnancy prevention topics in any of grades  9, 10, 11, or 12*</c:v>
                  </c:pt>
                  <c:pt idx="1">
                    <c:v>Preventive care (such as screenings and immunizations) that is necessary to maintain reproductive and sexual health</c:v>
                  </c:pt>
                </c:lvl>
                <c:lvl>
                  <c:pt idx="1">
                    <c:v>p.</c:v>
                  </c:pt>
                </c:lvl>
              </c:multiLvlStrCache>
            </c:multiLvlStrRef>
          </c:cat>
          <c:val>
            <c:numRef>
              <c:f>DQ10B_4!$D$2:$D$3</c:f>
              <c:numCache>
                <c:formatCode>General</c:formatCode>
                <c:ptCount val="2"/>
                <c:pt idx="0">
                  <c:v>27.6</c:v>
                </c:pt>
                <c:pt idx="1">
                  <c:v>93.5</c:v>
                </c:pt>
              </c:numCache>
            </c:numRef>
          </c:val>
        </c:ser>
        <c:ser>
          <c:idx val="1"/>
          <c:order val="1"/>
          <c:tx>
            <c:strRef>
              <c:f>DQ10B_4!$E$1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DQ10B_4!$B$2:$C$3</c:f>
              <c:multiLvlStrCache>
                <c:ptCount val="2"/>
                <c:lvl>
                  <c:pt idx="0">
                    <c:v>Percentage of schools that taught all 16 HIV, STD, and pregnancy prevention topics in any of grades  9, 10, 11, or 12*</c:v>
                  </c:pt>
                  <c:pt idx="1">
                    <c:v>Preventive care (such as screenings and immunizations) that is necessary to maintain reproductive and sexual health</c:v>
                  </c:pt>
                </c:lvl>
                <c:lvl>
                  <c:pt idx="1">
                    <c:v>p.</c:v>
                  </c:pt>
                </c:lvl>
              </c:multiLvlStrCache>
            </c:multiLvlStrRef>
          </c:cat>
          <c:val>
            <c:numRef>
              <c:f>DQ10B_4!$E$2:$E$3</c:f>
              <c:numCache>
                <c:formatCode>General</c:formatCode>
                <c:ptCount val="2"/>
                <c:pt idx="0">
                  <c:v>23.8</c:v>
                </c:pt>
                <c:pt idx="1">
                  <c:v>95.1</c:v>
                </c:pt>
              </c:numCache>
            </c:numRef>
          </c:val>
        </c:ser>
        <c:ser>
          <c:idx val="2"/>
          <c:order val="2"/>
          <c:tx>
            <c:strRef>
              <c:f>DQ10B_4!$F$1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DQ10B_4!$B$2:$C$3</c:f>
              <c:multiLvlStrCache>
                <c:ptCount val="2"/>
                <c:lvl>
                  <c:pt idx="0">
                    <c:v>Percentage of schools that taught all 16 HIV, STD, and pregnancy prevention topics in any of grades  9, 10, 11, or 12*</c:v>
                  </c:pt>
                  <c:pt idx="1">
                    <c:v>Preventive care (such as screenings and immunizations) that is necessary to maintain reproductive and sexual health</c:v>
                  </c:pt>
                </c:lvl>
                <c:lvl>
                  <c:pt idx="1">
                    <c:v>p.</c:v>
                  </c:pt>
                </c:lvl>
              </c:multiLvlStrCache>
            </c:multiLvlStrRef>
          </c:cat>
          <c:val>
            <c:numRef>
              <c:f>DQ10B_4!$F$2:$F$3</c:f>
              <c:numCache>
                <c:formatCode>General</c:formatCode>
                <c:ptCount val="2"/>
                <c:pt idx="0">
                  <c:v>8.9999999999999998E-4</c:v>
                </c:pt>
                <c:pt idx="1">
                  <c:v>8.9999999999999998E-4</c:v>
                </c:pt>
              </c:numCache>
            </c:numRef>
          </c:val>
        </c:ser>
        <c:ser>
          <c:idx val="3"/>
          <c:order val="3"/>
          <c:tx>
            <c:strRef>
              <c:f>DQ10B_4!$G$1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DQ10B_4!$B$2:$C$3</c:f>
              <c:multiLvlStrCache>
                <c:ptCount val="2"/>
                <c:lvl>
                  <c:pt idx="0">
                    <c:v>Percentage of schools that taught all 16 HIV, STD, and pregnancy prevention topics in any of grades  9, 10, 11, or 12*</c:v>
                  </c:pt>
                  <c:pt idx="1">
                    <c:v>Preventive care (such as screenings and immunizations) that is necessary to maintain reproductive and sexual health</c:v>
                  </c:pt>
                </c:lvl>
                <c:lvl>
                  <c:pt idx="1">
                    <c:v>p.</c:v>
                  </c:pt>
                </c:lvl>
              </c:multiLvlStrCache>
            </c:multiLvlStrRef>
          </c:cat>
          <c:val>
            <c:numRef>
              <c:f>DQ10B_4!$G$2:$G$3</c:f>
              <c:numCache>
                <c:formatCode>General</c:formatCode>
                <c:ptCount val="2"/>
                <c:pt idx="0">
                  <c:v>28.9</c:v>
                </c:pt>
                <c:pt idx="1">
                  <c:v>93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96649984"/>
        <c:axId val="96651520"/>
      </c:barChart>
      <c:catAx>
        <c:axId val="96649984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96651520"/>
        <c:crosses val="autoZero"/>
        <c:auto val="1"/>
        <c:lblAlgn val="ctr"/>
        <c:lblOffset val="100"/>
        <c:tickLblSkip val="1"/>
        <c:noMultiLvlLbl val="1"/>
      </c:catAx>
      <c:valAx>
        <c:axId val="9665152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66499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DQ11_1!$B$2:$C$5</c:f>
              <c:multiLvlStrCache>
                <c:ptCount val="4"/>
                <c:lvl>
                  <c:pt idx="0">
                    <c:v>Birth control shot (e.g., Depo-Provera)</c:v>
                  </c:pt>
                  <c:pt idx="1">
                    <c:v>Birth control ring (e.g., NuvaRing)</c:v>
                  </c:pt>
                  <c:pt idx="2">
                    <c:v>Birth control patch (e.g., Ortho Evra)</c:v>
                  </c:pt>
                  <c:pt idx="3">
                    <c:v>Birth control pill (e.g., OrthoTri-cyclen)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DQ11_1!$D$2:$D$5</c:f>
              <c:numCache>
                <c:formatCode>General</c:formatCode>
                <c:ptCount val="4"/>
                <c:pt idx="0">
                  <c:v>38</c:v>
                </c:pt>
                <c:pt idx="1">
                  <c:v>30.4</c:v>
                </c:pt>
                <c:pt idx="2">
                  <c:v>38.799999999999997</c:v>
                </c:pt>
                <c:pt idx="3">
                  <c:v>50.5</c:v>
                </c:pt>
              </c:numCache>
            </c:numRef>
          </c:val>
        </c:ser>
        <c:ser>
          <c:idx val="1"/>
          <c:order val="1"/>
          <c:tx>
            <c:strRef>
              <c:f>DQ11_1!$E$1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DQ11_1!$B$2:$C$5</c:f>
              <c:multiLvlStrCache>
                <c:ptCount val="4"/>
                <c:lvl>
                  <c:pt idx="0">
                    <c:v>Birth control shot (e.g., Depo-Provera)</c:v>
                  </c:pt>
                  <c:pt idx="1">
                    <c:v>Birth control ring (e.g., NuvaRing)</c:v>
                  </c:pt>
                  <c:pt idx="2">
                    <c:v>Birth control patch (e.g., Ortho Evra)</c:v>
                  </c:pt>
                  <c:pt idx="3">
                    <c:v>Birth control pill (e.g., OrthoTri-cyclen)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DQ11_1!$E$2:$E$5</c:f>
              <c:numCache>
                <c:formatCode>General</c:formatCode>
                <c:ptCount val="4"/>
                <c:pt idx="0">
                  <c:v>28.2</c:v>
                </c:pt>
                <c:pt idx="1">
                  <c:v>16.3</c:v>
                </c:pt>
                <c:pt idx="2">
                  <c:v>28.7</c:v>
                </c:pt>
                <c:pt idx="3">
                  <c:v>36</c:v>
                </c:pt>
              </c:numCache>
            </c:numRef>
          </c:val>
        </c:ser>
        <c:ser>
          <c:idx val="2"/>
          <c:order val="2"/>
          <c:tx>
            <c:strRef>
              <c:f>DQ11_1!$F$1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DQ11_1!$B$2:$C$5</c:f>
              <c:multiLvlStrCache>
                <c:ptCount val="4"/>
                <c:lvl>
                  <c:pt idx="0">
                    <c:v>Birth control shot (e.g., Depo-Provera)</c:v>
                  </c:pt>
                  <c:pt idx="1">
                    <c:v>Birth control ring (e.g., NuvaRing)</c:v>
                  </c:pt>
                  <c:pt idx="2">
                    <c:v>Birth control patch (e.g., Ortho Evra)</c:v>
                  </c:pt>
                  <c:pt idx="3">
                    <c:v>Birth control pill (e.g., OrthoTri-cyclen)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DQ11_1!$F$2:$F$5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</c:ser>
        <c:ser>
          <c:idx val="3"/>
          <c:order val="3"/>
          <c:tx>
            <c:strRef>
              <c:f>DQ11_1!$G$1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DQ11_1!$B$2:$C$5</c:f>
              <c:multiLvlStrCache>
                <c:ptCount val="4"/>
                <c:lvl>
                  <c:pt idx="0">
                    <c:v>Birth control shot (e.g., Depo-Provera)</c:v>
                  </c:pt>
                  <c:pt idx="1">
                    <c:v>Birth control ring (e.g., NuvaRing)</c:v>
                  </c:pt>
                  <c:pt idx="2">
                    <c:v>Birth control patch (e.g., Ortho Evra)</c:v>
                  </c:pt>
                  <c:pt idx="3">
                    <c:v>Birth control pill (e.g., OrthoTri-cyclen)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DQ11_1!$G$2:$G$5</c:f>
              <c:numCache>
                <c:formatCode>General</c:formatCode>
                <c:ptCount val="4"/>
                <c:pt idx="0">
                  <c:v>41.6</c:v>
                </c:pt>
                <c:pt idx="1">
                  <c:v>35.5</c:v>
                </c:pt>
                <c:pt idx="2">
                  <c:v>42.4</c:v>
                </c:pt>
                <c:pt idx="3">
                  <c:v>55.8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97112448"/>
        <c:axId val="97113984"/>
      </c:barChart>
      <c:catAx>
        <c:axId val="9711244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97113984"/>
        <c:crosses val="autoZero"/>
        <c:auto val="1"/>
        <c:lblAlgn val="ctr"/>
        <c:lblOffset val="100"/>
        <c:tickLblSkip val="1"/>
        <c:noMultiLvlLbl val="1"/>
      </c:catAx>
      <c:valAx>
        <c:axId val="9711398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71124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DQ11_2!$B$2:$C$4</c:f>
              <c:multiLvlStrCache>
                <c:ptCount val="3"/>
                <c:lvl>
                  <c:pt idx="0">
                    <c:v>Emergency contraception (e.g., Plan B)</c:v>
                  </c:pt>
                  <c:pt idx="1">
                    <c:v>Intrauterine device (IUD; e.g., Mirena, ParaGard)</c:v>
                  </c:pt>
                  <c:pt idx="2">
                    <c:v>Implants (e.g., Implanon)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DQ11_2!$D$2:$D$4</c:f>
              <c:numCache>
                <c:formatCode>General</c:formatCode>
                <c:ptCount val="3"/>
                <c:pt idx="0">
                  <c:v>27.7</c:v>
                </c:pt>
                <c:pt idx="1">
                  <c:v>34.700000000000003</c:v>
                </c:pt>
                <c:pt idx="2">
                  <c:v>33.9</c:v>
                </c:pt>
              </c:numCache>
            </c:numRef>
          </c:val>
        </c:ser>
        <c:ser>
          <c:idx val="1"/>
          <c:order val="1"/>
          <c:tx>
            <c:strRef>
              <c:f>DQ11_2!$E$1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DQ11_2!$B$2:$C$4</c:f>
              <c:multiLvlStrCache>
                <c:ptCount val="3"/>
                <c:lvl>
                  <c:pt idx="0">
                    <c:v>Emergency contraception (e.g., Plan B)</c:v>
                  </c:pt>
                  <c:pt idx="1">
                    <c:v>Intrauterine device (IUD; e.g., Mirena, ParaGard)</c:v>
                  </c:pt>
                  <c:pt idx="2">
                    <c:v>Implants (e.g., Implanon)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DQ11_2!$E$2:$E$4</c:f>
              <c:numCache>
                <c:formatCode>General</c:formatCode>
                <c:ptCount val="3"/>
                <c:pt idx="0">
                  <c:v>21.9</c:v>
                </c:pt>
                <c:pt idx="1">
                  <c:v>23.6</c:v>
                </c:pt>
                <c:pt idx="2">
                  <c:v>18.600000000000001</c:v>
                </c:pt>
              </c:numCache>
            </c:numRef>
          </c:val>
        </c:ser>
        <c:ser>
          <c:idx val="2"/>
          <c:order val="2"/>
          <c:tx>
            <c:strRef>
              <c:f>DQ11_2!$F$1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DQ11_2!$B$2:$C$4</c:f>
              <c:multiLvlStrCache>
                <c:ptCount val="3"/>
                <c:lvl>
                  <c:pt idx="0">
                    <c:v>Emergency contraception (e.g., Plan B)</c:v>
                  </c:pt>
                  <c:pt idx="1">
                    <c:v>Intrauterine device (IUD; e.g., Mirena, ParaGard)</c:v>
                  </c:pt>
                  <c:pt idx="2">
                    <c:v>Implants (e.g., Implanon)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DQ11_2!$F$2:$F$4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</c:ser>
        <c:ser>
          <c:idx val="3"/>
          <c:order val="3"/>
          <c:tx>
            <c:strRef>
              <c:f>DQ11_2!$G$1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DQ11_2!$B$2:$C$4</c:f>
              <c:multiLvlStrCache>
                <c:ptCount val="3"/>
                <c:lvl>
                  <c:pt idx="0">
                    <c:v>Emergency contraception (e.g., Plan B)</c:v>
                  </c:pt>
                  <c:pt idx="1">
                    <c:v>Intrauterine device (IUD; e.g., Mirena, ParaGard)</c:v>
                  </c:pt>
                  <c:pt idx="2">
                    <c:v>Implants (e.g., Implanon)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DQ11_2!$G$2:$G$4</c:f>
              <c:numCache>
                <c:formatCode>General</c:formatCode>
                <c:ptCount val="3"/>
                <c:pt idx="0">
                  <c:v>29.8</c:v>
                </c:pt>
                <c:pt idx="1">
                  <c:v>38.799999999999997</c:v>
                </c:pt>
                <c:pt idx="2">
                  <c:v>39.5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96834304"/>
        <c:axId val="96835840"/>
      </c:barChart>
      <c:catAx>
        <c:axId val="96834304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96835840"/>
        <c:crosses val="autoZero"/>
        <c:auto val="1"/>
        <c:lblAlgn val="ctr"/>
        <c:lblOffset val="100"/>
        <c:tickLblSkip val="1"/>
        <c:noMultiLvlLbl val="1"/>
      </c:catAx>
      <c:valAx>
        <c:axId val="9683584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68343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DQ12A_1!$D$1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DQ12A_1!$B$2:$C$5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DQ12A_1!$D$2:$D$5</c:f>
              <c:numCache>
                <c:formatCode>General</c:formatCode>
                <c:ptCount val="4"/>
                <c:pt idx="0">
                  <c:v>76.599999999999994</c:v>
                </c:pt>
                <c:pt idx="1">
                  <c:v>65.5</c:v>
                </c:pt>
                <c:pt idx="2">
                  <c:v>74.3</c:v>
                </c:pt>
                <c:pt idx="3">
                  <c:v>79.8</c:v>
                </c:pt>
              </c:numCache>
            </c:numRef>
          </c:val>
        </c:ser>
        <c:ser>
          <c:idx val="1"/>
          <c:order val="1"/>
          <c:tx>
            <c:strRef>
              <c:f>DQ12A_1!$E$1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DQ12A_1!$B$2:$C$5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DQ12A_1!$E$2:$E$5</c:f>
              <c:numCache>
                <c:formatCode>General</c:formatCode>
                <c:ptCount val="4"/>
                <c:pt idx="0">
                  <c:v>86.2</c:v>
                </c:pt>
                <c:pt idx="1">
                  <c:v>66.900000000000006</c:v>
                </c:pt>
                <c:pt idx="2">
                  <c:v>77.7</c:v>
                </c:pt>
                <c:pt idx="3">
                  <c:v>83.2</c:v>
                </c:pt>
              </c:numCache>
            </c:numRef>
          </c:val>
        </c:ser>
        <c:ser>
          <c:idx val="2"/>
          <c:order val="2"/>
          <c:tx>
            <c:strRef>
              <c:f>DQ12A_1!$F$1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DQ12A_1!$B$2:$C$5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DQ12A_1!$F$2:$F$5</c:f>
              <c:numCache>
                <c:formatCode>General</c:formatCode>
                <c:ptCount val="4"/>
                <c:pt idx="0">
                  <c:v>74</c:v>
                </c:pt>
                <c:pt idx="1">
                  <c:v>65.2</c:v>
                </c:pt>
                <c:pt idx="2">
                  <c:v>73.3</c:v>
                </c:pt>
                <c:pt idx="3">
                  <c:v>78.900000000000006</c:v>
                </c:pt>
              </c:numCache>
            </c:numRef>
          </c:val>
        </c:ser>
        <c:ser>
          <c:idx val="3"/>
          <c:order val="3"/>
          <c:tx>
            <c:strRef>
              <c:f>DQ12A_1!$G$1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DQ12A_1!$B$2:$C$5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DQ12A_1!$G$2:$G$5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97157888"/>
        <c:axId val="97159424"/>
      </c:barChart>
      <c:catAx>
        <c:axId val="9715788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97159424"/>
        <c:crosses val="autoZero"/>
        <c:auto val="1"/>
        <c:lblAlgn val="ctr"/>
        <c:lblOffset val="100"/>
        <c:tickLblSkip val="1"/>
        <c:noMultiLvlLbl val="1"/>
      </c:catAx>
      <c:valAx>
        <c:axId val="9715942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71578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DQ02_1!$D$1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DQ02_1!$B$2:$C$4</c:f>
              <c:multiLvlStrCache>
                <c:ptCount val="3"/>
                <c:lvl>
                  <c:pt idx="0">
                    <c:v>Eighth grade</c:v>
                  </c:pt>
                  <c:pt idx="1">
                    <c:v>Seventh grade</c:v>
                  </c:pt>
                  <c:pt idx="2">
                    <c:v>Sixth grade</c:v>
                  </c:pt>
                </c:lvl>
                <c:lvl>
                  <c:pt idx="0">
                    <c:v>c.</c:v>
                  </c:pt>
                  <c:pt idx="1">
                    <c:v>b.</c:v>
                  </c:pt>
                  <c:pt idx="2">
                    <c:v>a.</c:v>
                  </c:pt>
                </c:lvl>
              </c:multiLvlStrCache>
            </c:multiLvlStrRef>
          </c:cat>
          <c:val>
            <c:numRef>
              <c:f>DQ02_1!$D$2:$D$4</c:f>
              <c:numCache>
                <c:formatCode>General</c:formatCode>
                <c:ptCount val="3"/>
                <c:pt idx="0">
                  <c:v>67.400000000000006</c:v>
                </c:pt>
                <c:pt idx="1">
                  <c:v>68.7</c:v>
                </c:pt>
                <c:pt idx="2">
                  <c:v>61.5</c:v>
                </c:pt>
              </c:numCache>
            </c:numRef>
          </c:val>
        </c:ser>
        <c:ser>
          <c:idx val="1"/>
          <c:order val="1"/>
          <c:tx>
            <c:strRef>
              <c:f>DQ02_1!$E$1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DQ02_1!$B$2:$C$4</c:f>
              <c:multiLvlStrCache>
                <c:ptCount val="3"/>
                <c:lvl>
                  <c:pt idx="0">
                    <c:v>Eighth grade</c:v>
                  </c:pt>
                  <c:pt idx="1">
                    <c:v>Seventh grade</c:v>
                  </c:pt>
                  <c:pt idx="2">
                    <c:v>Sixth grade</c:v>
                  </c:pt>
                </c:lvl>
                <c:lvl>
                  <c:pt idx="0">
                    <c:v>c.</c:v>
                  </c:pt>
                  <c:pt idx="1">
                    <c:v>b.</c:v>
                  </c:pt>
                  <c:pt idx="2">
                    <c:v>a.</c:v>
                  </c:pt>
                </c:lvl>
              </c:multiLvlStrCache>
            </c:multiLvlStrRef>
          </c:cat>
          <c:val>
            <c:numRef>
              <c:f>DQ02_1!$E$2:$E$4</c:f>
              <c:numCache>
                <c:formatCode>General</c:formatCode>
                <c:ptCount val="3"/>
                <c:pt idx="0">
                  <c:v>66.099999999999994</c:v>
                </c:pt>
                <c:pt idx="1">
                  <c:v>71.400000000000006</c:v>
                </c:pt>
                <c:pt idx="2">
                  <c:v>8.9999999999999998E-4</c:v>
                </c:pt>
              </c:numCache>
            </c:numRef>
          </c:val>
        </c:ser>
        <c:ser>
          <c:idx val="2"/>
          <c:order val="2"/>
          <c:tx>
            <c:strRef>
              <c:f>DQ02_1!$F$1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DQ02_1!$B$2:$C$4</c:f>
              <c:multiLvlStrCache>
                <c:ptCount val="3"/>
                <c:lvl>
                  <c:pt idx="0">
                    <c:v>Eighth grade</c:v>
                  </c:pt>
                  <c:pt idx="1">
                    <c:v>Seventh grade</c:v>
                  </c:pt>
                  <c:pt idx="2">
                    <c:v>Sixth grade</c:v>
                  </c:pt>
                </c:lvl>
                <c:lvl>
                  <c:pt idx="0">
                    <c:v>c.</c:v>
                  </c:pt>
                  <c:pt idx="1">
                    <c:v>b.</c:v>
                  </c:pt>
                  <c:pt idx="2">
                    <c:v>a.</c:v>
                  </c:pt>
                </c:lvl>
              </c:multiLvlStrCache>
            </c:multiLvlStrRef>
          </c:cat>
          <c:val>
            <c:numRef>
              <c:f>DQ02_1!$F$2:$F$4</c:f>
              <c:numCache>
                <c:formatCode>General</c:formatCode>
                <c:ptCount val="3"/>
                <c:pt idx="0">
                  <c:v>67.7</c:v>
                </c:pt>
                <c:pt idx="1">
                  <c:v>68.099999999999994</c:v>
                </c:pt>
                <c:pt idx="2">
                  <c:v>60.3</c:v>
                </c:pt>
              </c:numCache>
            </c:numRef>
          </c:val>
        </c:ser>
        <c:ser>
          <c:idx val="3"/>
          <c:order val="3"/>
          <c:tx>
            <c:strRef>
              <c:f>DQ02_1!$G$1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DQ02_1!$B$2:$C$4</c:f>
              <c:multiLvlStrCache>
                <c:ptCount val="3"/>
                <c:lvl>
                  <c:pt idx="0">
                    <c:v>Eighth grade</c:v>
                  </c:pt>
                  <c:pt idx="1">
                    <c:v>Seventh grade</c:v>
                  </c:pt>
                  <c:pt idx="2">
                    <c:v>Sixth grade</c:v>
                  </c:pt>
                </c:lvl>
                <c:lvl>
                  <c:pt idx="0">
                    <c:v>c.</c:v>
                  </c:pt>
                  <c:pt idx="1">
                    <c:v>b.</c:v>
                  </c:pt>
                  <c:pt idx="2">
                    <c:v>a.</c:v>
                  </c:pt>
                </c:lvl>
              </c:multiLvlStrCache>
            </c:multiLvlStrRef>
          </c:cat>
          <c:val>
            <c:numRef>
              <c:f>DQ02_1!$G$2:$G$4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9166720"/>
        <c:axId val="39168256"/>
      </c:barChart>
      <c:catAx>
        <c:axId val="3916672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9168256"/>
        <c:crosses val="autoZero"/>
        <c:auto val="1"/>
        <c:lblAlgn val="ctr"/>
        <c:lblOffset val="100"/>
        <c:tickLblSkip val="1"/>
        <c:noMultiLvlLbl val="1"/>
      </c:catAx>
      <c:valAx>
        <c:axId val="3916825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91667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DQ12A_2!$D$1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DQ12A_2!$B$2:$C$4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DQ12A_2!$D$2:$D$4</c:f>
              <c:numCache>
                <c:formatCode>General</c:formatCode>
                <c:ptCount val="3"/>
                <c:pt idx="0">
                  <c:v>74.900000000000006</c:v>
                </c:pt>
                <c:pt idx="1">
                  <c:v>80</c:v>
                </c:pt>
                <c:pt idx="2">
                  <c:v>79.8</c:v>
                </c:pt>
              </c:numCache>
            </c:numRef>
          </c:val>
        </c:ser>
        <c:ser>
          <c:idx val="1"/>
          <c:order val="1"/>
          <c:tx>
            <c:strRef>
              <c:f>DQ12A_2!$E$1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DQ12A_2!$B$2:$C$4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DQ12A_2!$E$2:$E$4</c:f>
              <c:numCache>
                <c:formatCode>General</c:formatCode>
                <c:ptCount val="3"/>
                <c:pt idx="0">
                  <c:v>78.3</c:v>
                </c:pt>
                <c:pt idx="1">
                  <c:v>89.4</c:v>
                </c:pt>
                <c:pt idx="2">
                  <c:v>83.2</c:v>
                </c:pt>
              </c:numCache>
            </c:numRef>
          </c:val>
        </c:ser>
        <c:ser>
          <c:idx val="2"/>
          <c:order val="2"/>
          <c:tx>
            <c:strRef>
              <c:f>DQ12A_2!$F$1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DQ12A_2!$B$2:$C$4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DQ12A_2!$F$2:$F$4</c:f>
              <c:numCache>
                <c:formatCode>General</c:formatCode>
                <c:ptCount val="3"/>
                <c:pt idx="0">
                  <c:v>73.900000000000006</c:v>
                </c:pt>
                <c:pt idx="1">
                  <c:v>77.400000000000006</c:v>
                </c:pt>
                <c:pt idx="2">
                  <c:v>78.900000000000006</c:v>
                </c:pt>
              </c:numCache>
            </c:numRef>
          </c:val>
        </c:ser>
        <c:ser>
          <c:idx val="3"/>
          <c:order val="3"/>
          <c:tx>
            <c:strRef>
              <c:f>DQ12A_2!$G$1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DQ12A_2!$B$2:$C$4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DQ12A_2!$G$2:$G$4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97285632"/>
        <c:axId val="97287168"/>
      </c:barChart>
      <c:catAx>
        <c:axId val="97285632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97287168"/>
        <c:crosses val="autoZero"/>
        <c:auto val="1"/>
        <c:lblAlgn val="ctr"/>
        <c:lblOffset val="100"/>
        <c:tickLblSkip val="1"/>
        <c:noMultiLvlLbl val="1"/>
      </c:catAx>
      <c:valAx>
        <c:axId val="972871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72856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DQ12B_1!$D$1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DQ12B_1!$B$2:$C$5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DQ12B_1!$D$2:$D$5</c:f>
              <c:numCache>
                <c:formatCode>General</c:formatCode>
                <c:ptCount val="4"/>
                <c:pt idx="0">
                  <c:v>94.8</c:v>
                </c:pt>
                <c:pt idx="1">
                  <c:v>90.8</c:v>
                </c:pt>
                <c:pt idx="2">
                  <c:v>95.5</c:v>
                </c:pt>
                <c:pt idx="3">
                  <c:v>97.5</c:v>
                </c:pt>
              </c:numCache>
            </c:numRef>
          </c:val>
        </c:ser>
        <c:ser>
          <c:idx val="1"/>
          <c:order val="1"/>
          <c:tx>
            <c:strRef>
              <c:f>DQ12B_1!$E$1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DQ12B_1!$B$2:$C$5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DQ12B_1!$E$2:$E$5</c:f>
              <c:numCache>
                <c:formatCode>General</c:formatCode>
                <c:ptCount val="4"/>
                <c:pt idx="0">
                  <c:v>95.1</c:v>
                </c:pt>
                <c:pt idx="1">
                  <c:v>87.5</c:v>
                </c:pt>
                <c:pt idx="2">
                  <c:v>92.6</c:v>
                </c:pt>
                <c:pt idx="3">
                  <c:v>95.2</c:v>
                </c:pt>
              </c:numCache>
            </c:numRef>
          </c:val>
        </c:ser>
        <c:ser>
          <c:idx val="2"/>
          <c:order val="2"/>
          <c:tx>
            <c:strRef>
              <c:f>DQ12B_1!$F$1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DQ12B_1!$B$2:$C$5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DQ12B_1!$F$2:$F$5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</c:ser>
        <c:ser>
          <c:idx val="3"/>
          <c:order val="3"/>
          <c:tx>
            <c:strRef>
              <c:f>DQ12B_1!$G$1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DQ12B_1!$B$2:$C$5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DQ12B_1!$G$2:$G$5</c:f>
              <c:numCache>
                <c:formatCode>General</c:formatCode>
                <c:ptCount val="4"/>
                <c:pt idx="0">
                  <c:v>94.7</c:v>
                </c:pt>
                <c:pt idx="1">
                  <c:v>92</c:v>
                </c:pt>
                <c:pt idx="2">
                  <c:v>96.6</c:v>
                </c:pt>
                <c:pt idx="3">
                  <c:v>98.3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97535488"/>
        <c:axId val="97537024"/>
      </c:barChart>
      <c:catAx>
        <c:axId val="9753548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97537024"/>
        <c:crosses val="autoZero"/>
        <c:auto val="1"/>
        <c:lblAlgn val="ctr"/>
        <c:lblOffset val="100"/>
        <c:tickLblSkip val="1"/>
        <c:noMultiLvlLbl val="1"/>
      </c:catAx>
      <c:valAx>
        <c:axId val="9753702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75354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DQ12B_2!$D$1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DQ12B_2!$B$2:$C$4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DQ12B_2!$D$2:$D$4</c:f>
              <c:numCache>
                <c:formatCode>General</c:formatCode>
                <c:ptCount val="3"/>
                <c:pt idx="0">
                  <c:v>96.1</c:v>
                </c:pt>
                <c:pt idx="1">
                  <c:v>93.5</c:v>
                </c:pt>
                <c:pt idx="2">
                  <c:v>96.8</c:v>
                </c:pt>
              </c:numCache>
            </c:numRef>
          </c:val>
        </c:ser>
        <c:ser>
          <c:idx val="1"/>
          <c:order val="1"/>
          <c:tx>
            <c:strRef>
              <c:f>DQ12B_2!$E$1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DQ12B_2!$B$2:$C$4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DQ12B_2!$E$2:$E$4</c:f>
              <c:numCache>
                <c:formatCode>General</c:formatCode>
                <c:ptCount val="3"/>
                <c:pt idx="0">
                  <c:v>95.2</c:v>
                </c:pt>
                <c:pt idx="1">
                  <c:v>93.2</c:v>
                </c:pt>
                <c:pt idx="2">
                  <c:v>95.1</c:v>
                </c:pt>
              </c:numCache>
            </c:numRef>
          </c:val>
        </c:ser>
        <c:ser>
          <c:idx val="2"/>
          <c:order val="2"/>
          <c:tx>
            <c:strRef>
              <c:f>DQ12B_2!$F$1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DQ12B_2!$B$2:$C$4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DQ12B_2!$F$2:$F$4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</c:ser>
        <c:ser>
          <c:idx val="3"/>
          <c:order val="3"/>
          <c:tx>
            <c:strRef>
              <c:f>DQ12B_2!$G$1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DQ12B_2!$B$2:$C$4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DQ12B_2!$G$2:$G$4</c:f>
              <c:numCache>
                <c:formatCode>General</c:formatCode>
                <c:ptCount val="3"/>
                <c:pt idx="0">
                  <c:v>96.5</c:v>
                </c:pt>
                <c:pt idx="1">
                  <c:v>93.7</c:v>
                </c:pt>
                <c:pt idx="2">
                  <c:v>97.4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97429760"/>
        <c:axId val="97681408"/>
      </c:barChart>
      <c:catAx>
        <c:axId val="9742976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97681408"/>
        <c:crosses val="autoZero"/>
        <c:auto val="1"/>
        <c:lblAlgn val="ctr"/>
        <c:lblOffset val="100"/>
        <c:tickLblSkip val="1"/>
        <c:noMultiLvlLbl val="1"/>
      </c:catAx>
      <c:valAx>
        <c:axId val="9768140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74297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DQ13_1!$D$1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DQ13_1!$B$2:$C$6</c:f>
              <c:multiLvlStrCache>
                <c:ptCount val="5"/>
                <c:lvl>
                  <c:pt idx="0">
                    <c:v>Using food labels</c:v>
                  </c:pt>
                  <c:pt idx="1">
                    <c:v>Food guidance using the current Dietary Guidelines for Americans (e.g., MyPlate or MyPyramid)</c:v>
                  </c:pt>
                  <c:pt idx="2">
                    <c:v>Benefits of eating breakfast every day</c:v>
                  </c:pt>
                  <c:pt idx="3">
                    <c:v>Benefits of drinking plenty of water</c:v>
                  </c:pt>
                  <c:pt idx="4">
                    <c:v>Benefits of healthy eating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DQ13_1!$D$2:$D$6</c:f>
              <c:numCache>
                <c:formatCode>General</c:formatCode>
                <c:ptCount val="5"/>
                <c:pt idx="0">
                  <c:v>89.3</c:v>
                </c:pt>
                <c:pt idx="1">
                  <c:v>89</c:v>
                </c:pt>
                <c:pt idx="2">
                  <c:v>93.8</c:v>
                </c:pt>
                <c:pt idx="3">
                  <c:v>94.8</c:v>
                </c:pt>
                <c:pt idx="4">
                  <c:v>95.9</c:v>
                </c:pt>
              </c:numCache>
            </c:numRef>
          </c:val>
        </c:ser>
        <c:ser>
          <c:idx val="1"/>
          <c:order val="1"/>
          <c:tx>
            <c:strRef>
              <c:f>DQ13_1!$E$1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DQ13_1!$B$2:$C$6</c:f>
              <c:multiLvlStrCache>
                <c:ptCount val="5"/>
                <c:lvl>
                  <c:pt idx="0">
                    <c:v>Using food labels</c:v>
                  </c:pt>
                  <c:pt idx="1">
                    <c:v>Food guidance using the current Dietary Guidelines for Americans (e.g., MyPlate or MyPyramid)</c:v>
                  </c:pt>
                  <c:pt idx="2">
                    <c:v>Benefits of eating breakfast every day</c:v>
                  </c:pt>
                  <c:pt idx="3">
                    <c:v>Benefits of drinking plenty of water</c:v>
                  </c:pt>
                  <c:pt idx="4">
                    <c:v>Benefits of healthy eating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DQ13_1!$E$2:$E$6</c:f>
              <c:numCache>
                <c:formatCode>General</c:formatCode>
                <c:ptCount val="5"/>
                <c:pt idx="0">
                  <c:v>93.4</c:v>
                </c:pt>
                <c:pt idx="1">
                  <c:v>93.4</c:v>
                </c:pt>
                <c:pt idx="2">
                  <c:v>97.9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</c:ser>
        <c:ser>
          <c:idx val="2"/>
          <c:order val="2"/>
          <c:tx>
            <c:strRef>
              <c:f>DQ13_1!$F$1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DQ13_1!$B$2:$C$6</c:f>
              <c:multiLvlStrCache>
                <c:ptCount val="5"/>
                <c:lvl>
                  <c:pt idx="0">
                    <c:v>Using food labels</c:v>
                  </c:pt>
                  <c:pt idx="1">
                    <c:v>Food guidance using the current Dietary Guidelines for Americans (e.g., MyPlate or MyPyramid)</c:v>
                  </c:pt>
                  <c:pt idx="2">
                    <c:v>Benefits of eating breakfast every day</c:v>
                  </c:pt>
                  <c:pt idx="3">
                    <c:v>Benefits of drinking plenty of water</c:v>
                  </c:pt>
                  <c:pt idx="4">
                    <c:v>Benefits of healthy eating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DQ13_1!$F$2:$F$6</c:f>
              <c:numCache>
                <c:formatCode>General</c:formatCode>
                <c:ptCount val="5"/>
                <c:pt idx="0">
                  <c:v>85.3</c:v>
                </c:pt>
                <c:pt idx="1">
                  <c:v>84.5</c:v>
                </c:pt>
                <c:pt idx="2">
                  <c:v>89.7</c:v>
                </c:pt>
                <c:pt idx="3">
                  <c:v>91.2</c:v>
                </c:pt>
                <c:pt idx="4">
                  <c:v>91.9</c:v>
                </c:pt>
              </c:numCache>
            </c:numRef>
          </c:val>
        </c:ser>
        <c:ser>
          <c:idx val="3"/>
          <c:order val="3"/>
          <c:tx>
            <c:strRef>
              <c:f>DQ13_1!$G$1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DQ13_1!$B$2:$C$6</c:f>
              <c:multiLvlStrCache>
                <c:ptCount val="5"/>
                <c:lvl>
                  <c:pt idx="0">
                    <c:v>Using food labels</c:v>
                  </c:pt>
                  <c:pt idx="1">
                    <c:v>Food guidance using the current Dietary Guidelines for Americans (e.g., MyPlate or MyPyramid)</c:v>
                  </c:pt>
                  <c:pt idx="2">
                    <c:v>Benefits of eating breakfast every day</c:v>
                  </c:pt>
                  <c:pt idx="3">
                    <c:v>Benefits of drinking plenty of water</c:v>
                  </c:pt>
                  <c:pt idx="4">
                    <c:v>Benefits of healthy eating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DQ13_1!$G$2:$G$6</c:f>
              <c:numCache>
                <c:formatCode>General</c:formatCode>
                <c:ptCount val="5"/>
                <c:pt idx="0">
                  <c:v>92.9</c:v>
                </c:pt>
                <c:pt idx="1">
                  <c:v>93.1</c:v>
                </c:pt>
                <c:pt idx="2">
                  <c:v>97.4</c:v>
                </c:pt>
                <c:pt idx="3">
                  <c:v>97.4</c:v>
                </c:pt>
                <c:pt idx="4">
                  <c:v>99.1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97714176"/>
        <c:axId val="97890304"/>
      </c:barChart>
      <c:catAx>
        <c:axId val="9771417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97890304"/>
        <c:crosses val="autoZero"/>
        <c:auto val="1"/>
        <c:lblAlgn val="ctr"/>
        <c:lblOffset val="100"/>
        <c:tickLblSkip val="1"/>
        <c:noMultiLvlLbl val="1"/>
      </c:catAx>
      <c:valAx>
        <c:axId val="9789030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77141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DQ13_2!$D$1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DQ13_2!$B$2:$C$6</c:f>
              <c:multiLvlStrCache>
                <c:ptCount val="5"/>
                <c:lvl>
                  <c:pt idx="0">
                    <c:v>Choosing foods, snacks, and beverages that are low in added sugars</c:v>
                  </c:pt>
                  <c:pt idx="1">
                    <c:v>Choosing foods and snacks that are low in solid fat (i.e., saturated and trans fat)</c:v>
                  </c:pt>
                  <c:pt idx="2">
                    <c:v>Eating more fruits, vegetables, and whole grain products</c:v>
                  </c:pt>
                  <c:pt idx="3">
                    <c:v>Balancing food intake and physical activity</c:v>
                  </c:pt>
                  <c:pt idx="4">
                    <c:v>Differentiating between nutritious and non-nutritious beverages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DQ13_2!$D$2:$D$6</c:f>
              <c:numCache>
                <c:formatCode>General</c:formatCode>
                <c:ptCount val="5"/>
                <c:pt idx="0">
                  <c:v>90.6</c:v>
                </c:pt>
                <c:pt idx="1">
                  <c:v>88.8</c:v>
                </c:pt>
                <c:pt idx="2">
                  <c:v>91.3</c:v>
                </c:pt>
                <c:pt idx="3">
                  <c:v>94</c:v>
                </c:pt>
                <c:pt idx="4">
                  <c:v>90.2</c:v>
                </c:pt>
              </c:numCache>
            </c:numRef>
          </c:val>
        </c:ser>
        <c:ser>
          <c:idx val="1"/>
          <c:order val="1"/>
          <c:tx>
            <c:strRef>
              <c:f>DQ13_2!$E$1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DQ13_2!$B$2:$C$6</c:f>
              <c:multiLvlStrCache>
                <c:ptCount val="5"/>
                <c:lvl>
                  <c:pt idx="0">
                    <c:v>Choosing foods, snacks, and beverages that are low in added sugars</c:v>
                  </c:pt>
                  <c:pt idx="1">
                    <c:v>Choosing foods and snacks that are low in solid fat (i.e., saturated and trans fat)</c:v>
                  </c:pt>
                  <c:pt idx="2">
                    <c:v>Eating more fruits, vegetables, and whole grain products</c:v>
                  </c:pt>
                  <c:pt idx="3">
                    <c:v>Balancing food intake and physical activity</c:v>
                  </c:pt>
                  <c:pt idx="4">
                    <c:v>Differentiating between nutritious and non-nutritious beverages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DQ13_2!$E$2:$E$6</c:f>
              <c:numCache>
                <c:formatCode>General</c:formatCode>
                <c:ptCount val="5"/>
                <c:pt idx="0">
                  <c:v>95.4</c:v>
                </c:pt>
                <c:pt idx="1">
                  <c:v>95.4</c:v>
                </c:pt>
                <c:pt idx="2">
                  <c:v>95.4</c:v>
                </c:pt>
                <c:pt idx="3">
                  <c:v>97.5</c:v>
                </c:pt>
                <c:pt idx="4">
                  <c:v>95.4</c:v>
                </c:pt>
              </c:numCache>
            </c:numRef>
          </c:val>
        </c:ser>
        <c:ser>
          <c:idx val="2"/>
          <c:order val="2"/>
          <c:tx>
            <c:strRef>
              <c:f>DQ13_2!$F$1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DQ13_2!$B$2:$C$6</c:f>
              <c:multiLvlStrCache>
                <c:ptCount val="5"/>
                <c:lvl>
                  <c:pt idx="0">
                    <c:v>Choosing foods, snacks, and beverages that are low in added sugars</c:v>
                  </c:pt>
                  <c:pt idx="1">
                    <c:v>Choosing foods and snacks that are low in solid fat (i.e., saturated and trans fat)</c:v>
                  </c:pt>
                  <c:pt idx="2">
                    <c:v>Eating more fruits, vegetables, and whole grain products</c:v>
                  </c:pt>
                  <c:pt idx="3">
                    <c:v>Balancing food intake and physical activity</c:v>
                  </c:pt>
                  <c:pt idx="4">
                    <c:v>Differentiating between nutritious and non-nutritious beverages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DQ13_2!$F$2:$F$6</c:f>
              <c:numCache>
                <c:formatCode>General</c:formatCode>
                <c:ptCount val="5"/>
                <c:pt idx="0">
                  <c:v>85.3</c:v>
                </c:pt>
                <c:pt idx="1">
                  <c:v>82.2</c:v>
                </c:pt>
                <c:pt idx="2">
                  <c:v>85.3</c:v>
                </c:pt>
                <c:pt idx="3">
                  <c:v>88.8</c:v>
                </c:pt>
                <c:pt idx="4">
                  <c:v>84.5</c:v>
                </c:pt>
              </c:numCache>
            </c:numRef>
          </c:val>
        </c:ser>
        <c:ser>
          <c:idx val="3"/>
          <c:order val="3"/>
          <c:tx>
            <c:strRef>
              <c:f>DQ13_2!$G$1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DQ13_2!$B$2:$C$6</c:f>
              <c:multiLvlStrCache>
                <c:ptCount val="5"/>
                <c:lvl>
                  <c:pt idx="0">
                    <c:v>Choosing foods, snacks, and beverages that are low in added sugars</c:v>
                  </c:pt>
                  <c:pt idx="1">
                    <c:v>Choosing foods and snacks that are low in solid fat (i.e., saturated and trans fat)</c:v>
                  </c:pt>
                  <c:pt idx="2">
                    <c:v>Eating more fruits, vegetables, and whole grain products</c:v>
                  </c:pt>
                  <c:pt idx="3">
                    <c:v>Balancing food intake and physical activity</c:v>
                  </c:pt>
                  <c:pt idx="4">
                    <c:v>Differentiating between nutritious and non-nutritious beverages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DQ13_2!$G$2:$G$6</c:f>
              <c:numCache>
                <c:formatCode>General</c:formatCode>
                <c:ptCount val="5"/>
                <c:pt idx="0">
                  <c:v>95.6</c:v>
                </c:pt>
                <c:pt idx="1">
                  <c:v>94.6</c:v>
                </c:pt>
                <c:pt idx="2">
                  <c:v>97.4</c:v>
                </c:pt>
                <c:pt idx="3">
                  <c:v>99.1</c:v>
                </c:pt>
                <c:pt idx="4">
                  <c:v>95.4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97972608"/>
        <c:axId val="97974144"/>
      </c:barChart>
      <c:catAx>
        <c:axId val="9797260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97974144"/>
        <c:crosses val="autoZero"/>
        <c:auto val="1"/>
        <c:lblAlgn val="ctr"/>
        <c:lblOffset val="100"/>
        <c:tickLblSkip val="1"/>
        <c:noMultiLvlLbl val="1"/>
      </c:catAx>
      <c:valAx>
        <c:axId val="9797414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79726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DQ13_3!$D$1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DQ13_3!$B$2:$C$6</c:f>
              <c:multiLvlStrCache>
                <c:ptCount val="5"/>
                <c:lvl>
                  <c:pt idx="0">
                    <c:v>Preparing healthy meals and snacks</c:v>
                  </c:pt>
                  <c:pt idx="1">
                    <c:v>Food safety</c:v>
                  </c:pt>
                  <c:pt idx="2">
                    <c:v>Eating a variety of foods that are high in iron</c:v>
                  </c:pt>
                  <c:pt idx="3">
                    <c:v>Eating a variety of foods that are high in calcium</c:v>
                  </c:pt>
                  <c:pt idx="4">
                    <c:v>Choosing foods and snacks that are low in sodium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DQ13_3!$D$2:$D$6</c:f>
              <c:numCache>
                <c:formatCode>General</c:formatCode>
                <c:ptCount val="5"/>
                <c:pt idx="0">
                  <c:v>84</c:v>
                </c:pt>
                <c:pt idx="1">
                  <c:v>83.4</c:v>
                </c:pt>
                <c:pt idx="2">
                  <c:v>79.400000000000006</c:v>
                </c:pt>
                <c:pt idx="3">
                  <c:v>86.4</c:v>
                </c:pt>
                <c:pt idx="4">
                  <c:v>86.4</c:v>
                </c:pt>
              </c:numCache>
            </c:numRef>
          </c:val>
        </c:ser>
        <c:ser>
          <c:idx val="1"/>
          <c:order val="1"/>
          <c:tx>
            <c:strRef>
              <c:f>DQ13_3!$E$1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DQ13_3!$B$2:$C$6</c:f>
              <c:multiLvlStrCache>
                <c:ptCount val="5"/>
                <c:lvl>
                  <c:pt idx="0">
                    <c:v>Preparing healthy meals and snacks</c:v>
                  </c:pt>
                  <c:pt idx="1">
                    <c:v>Food safety</c:v>
                  </c:pt>
                  <c:pt idx="2">
                    <c:v>Eating a variety of foods that are high in iron</c:v>
                  </c:pt>
                  <c:pt idx="3">
                    <c:v>Eating a variety of foods that are high in calcium</c:v>
                  </c:pt>
                  <c:pt idx="4">
                    <c:v>Choosing foods and snacks that are low in sodium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DQ13_3!$E$2:$E$6</c:f>
              <c:numCache>
                <c:formatCode>General</c:formatCode>
                <c:ptCount val="5"/>
                <c:pt idx="0">
                  <c:v>90.8</c:v>
                </c:pt>
                <c:pt idx="1">
                  <c:v>91.1</c:v>
                </c:pt>
                <c:pt idx="2">
                  <c:v>88.8</c:v>
                </c:pt>
                <c:pt idx="3">
                  <c:v>92.9</c:v>
                </c:pt>
                <c:pt idx="4">
                  <c:v>95.4</c:v>
                </c:pt>
              </c:numCache>
            </c:numRef>
          </c:val>
        </c:ser>
        <c:ser>
          <c:idx val="2"/>
          <c:order val="2"/>
          <c:tx>
            <c:strRef>
              <c:f>DQ13_3!$F$1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DQ13_3!$B$2:$C$6</c:f>
              <c:multiLvlStrCache>
                <c:ptCount val="5"/>
                <c:lvl>
                  <c:pt idx="0">
                    <c:v>Preparing healthy meals and snacks</c:v>
                  </c:pt>
                  <c:pt idx="1">
                    <c:v>Food safety</c:v>
                  </c:pt>
                  <c:pt idx="2">
                    <c:v>Eating a variety of foods that are high in iron</c:v>
                  </c:pt>
                  <c:pt idx="3">
                    <c:v>Eating a variety of foods that are high in calcium</c:v>
                  </c:pt>
                  <c:pt idx="4">
                    <c:v>Choosing foods and snacks that are low in sodium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DQ13_3!$F$2:$F$6</c:f>
              <c:numCache>
                <c:formatCode>General</c:formatCode>
                <c:ptCount val="5"/>
                <c:pt idx="0">
                  <c:v>78.3</c:v>
                </c:pt>
                <c:pt idx="1">
                  <c:v>76.400000000000006</c:v>
                </c:pt>
                <c:pt idx="2">
                  <c:v>71</c:v>
                </c:pt>
                <c:pt idx="3">
                  <c:v>80.7</c:v>
                </c:pt>
                <c:pt idx="4">
                  <c:v>78.7</c:v>
                </c:pt>
              </c:numCache>
            </c:numRef>
          </c:val>
        </c:ser>
        <c:ser>
          <c:idx val="3"/>
          <c:order val="3"/>
          <c:tx>
            <c:strRef>
              <c:f>DQ13_3!$G$1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DQ13_3!$B$2:$C$6</c:f>
              <c:multiLvlStrCache>
                <c:ptCount val="5"/>
                <c:lvl>
                  <c:pt idx="0">
                    <c:v>Preparing healthy meals and snacks</c:v>
                  </c:pt>
                  <c:pt idx="1">
                    <c:v>Food safety</c:v>
                  </c:pt>
                  <c:pt idx="2">
                    <c:v>Eating a variety of foods that are high in iron</c:v>
                  </c:pt>
                  <c:pt idx="3">
                    <c:v>Eating a variety of foods that are high in calcium</c:v>
                  </c:pt>
                  <c:pt idx="4">
                    <c:v>Choosing foods and snacks that are low in sodium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DQ13_3!$G$2:$G$6</c:f>
              <c:numCache>
                <c:formatCode>General</c:formatCode>
                <c:ptCount val="5"/>
                <c:pt idx="0">
                  <c:v>88.6</c:v>
                </c:pt>
                <c:pt idx="1">
                  <c:v>89.5</c:v>
                </c:pt>
                <c:pt idx="2">
                  <c:v>86.6</c:v>
                </c:pt>
                <c:pt idx="3">
                  <c:v>91</c:v>
                </c:pt>
                <c:pt idx="4">
                  <c:v>92.8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98081792"/>
        <c:axId val="98088064"/>
      </c:barChart>
      <c:catAx>
        <c:axId val="98081792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98088064"/>
        <c:crosses val="autoZero"/>
        <c:auto val="1"/>
        <c:lblAlgn val="ctr"/>
        <c:lblOffset val="100"/>
        <c:tickLblSkip val="1"/>
        <c:noMultiLvlLbl val="1"/>
      </c:catAx>
      <c:valAx>
        <c:axId val="9808806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80817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DQ13_4!$D$1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DQ13_4!$B$2:$C$4</c:f>
              <c:multiLvlStrCache>
                <c:ptCount val="3"/>
                <c:lvl>
                  <c:pt idx="0">
                    <c:v>Signs, symptoms, and treatment for eating disorders</c:v>
                  </c:pt>
                  <c:pt idx="1">
                    <c:v>Accepting body size differences</c:v>
                  </c:pt>
                  <c:pt idx="2">
                    <c:v>Risks of unhealthy weight control practices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DQ13_4!$D$2:$D$4</c:f>
              <c:numCache>
                <c:formatCode>General</c:formatCode>
                <c:ptCount val="3"/>
                <c:pt idx="0">
                  <c:v>86.3</c:v>
                </c:pt>
                <c:pt idx="1">
                  <c:v>89.2</c:v>
                </c:pt>
                <c:pt idx="2">
                  <c:v>92</c:v>
                </c:pt>
              </c:numCache>
            </c:numRef>
          </c:val>
        </c:ser>
        <c:ser>
          <c:idx val="1"/>
          <c:order val="1"/>
          <c:tx>
            <c:strRef>
              <c:f>DQ13_4!$E$1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DQ13_4!$B$2:$C$4</c:f>
              <c:multiLvlStrCache>
                <c:ptCount val="3"/>
                <c:lvl>
                  <c:pt idx="0">
                    <c:v>Signs, symptoms, and treatment for eating disorders</c:v>
                  </c:pt>
                  <c:pt idx="1">
                    <c:v>Accepting body size differences</c:v>
                  </c:pt>
                  <c:pt idx="2">
                    <c:v>Risks of unhealthy weight control practices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DQ13_4!$E$2:$E$4</c:f>
              <c:numCache>
                <c:formatCode>General</c:formatCode>
                <c:ptCount val="3"/>
                <c:pt idx="0">
                  <c:v>95.4</c:v>
                </c:pt>
                <c:pt idx="1">
                  <c:v>95.4</c:v>
                </c:pt>
                <c:pt idx="2">
                  <c:v>97.5</c:v>
                </c:pt>
              </c:numCache>
            </c:numRef>
          </c:val>
        </c:ser>
        <c:ser>
          <c:idx val="2"/>
          <c:order val="2"/>
          <c:tx>
            <c:strRef>
              <c:f>DQ13_4!$F$1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DQ13_4!$B$2:$C$4</c:f>
              <c:multiLvlStrCache>
                <c:ptCount val="3"/>
                <c:lvl>
                  <c:pt idx="0">
                    <c:v>Signs, symptoms, and treatment for eating disorders</c:v>
                  </c:pt>
                  <c:pt idx="1">
                    <c:v>Accepting body size differences</c:v>
                  </c:pt>
                  <c:pt idx="2">
                    <c:v>Risks of unhealthy weight control practices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DQ13_4!$F$2:$F$4</c:f>
              <c:numCache>
                <c:formatCode>General</c:formatCode>
                <c:ptCount val="3"/>
                <c:pt idx="0">
                  <c:v>77.599999999999994</c:v>
                </c:pt>
                <c:pt idx="1">
                  <c:v>83</c:v>
                </c:pt>
                <c:pt idx="2">
                  <c:v>86.6</c:v>
                </c:pt>
              </c:numCache>
            </c:numRef>
          </c:val>
        </c:ser>
        <c:ser>
          <c:idx val="3"/>
          <c:order val="3"/>
          <c:tx>
            <c:strRef>
              <c:f>DQ13_4!$G$1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DQ13_4!$B$2:$C$4</c:f>
              <c:multiLvlStrCache>
                <c:ptCount val="3"/>
                <c:lvl>
                  <c:pt idx="0">
                    <c:v>Signs, symptoms, and treatment for eating disorders</c:v>
                  </c:pt>
                  <c:pt idx="1">
                    <c:v>Accepting body size differences</c:v>
                  </c:pt>
                  <c:pt idx="2">
                    <c:v>Risks of unhealthy weight control practices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DQ13_4!$G$2:$G$4</c:f>
              <c:numCache>
                <c:formatCode>General</c:formatCode>
                <c:ptCount val="3"/>
                <c:pt idx="0">
                  <c:v>93.9</c:v>
                </c:pt>
                <c:pt idx="1">
                  <c:v>94.8</c:v>
                </c:pt>
                <c:pt idx="2">
                  <c:v>96.6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11401600"/>
        <c:axId val="111473024"/>
      </c:barChart>
      <c:catAx>
        <c:axId val="11140160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11473024"/>
        <c:crosses val="autoZero"/>
        <c:auto val="1"/>
        <c:lblAlgn val="ctr"/>
        <c:lblOffset val="100"/>
        <c:tickLblSkip val="1"/>
        <c:noMultiLvlLbl val="1"/>
      </c:catAx>
      <c:valAx>
        <c:axId val="11147302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114016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DQ13_5!$D$1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DQ13_5!$B$2:$C$4</c:f>
              <c:multiLvlStrCache>
                <c:ptCount val="3"/>
                <c:lvl>
                  <c:pt idx="0">
                    <c:v>Percentage of schools that taught all 20 nutrition and dietary behavior topics*</c:v>
                  </c:pt>
                  <c:pt idx="1">
                    <c:v>Assessing body mass index (BMI)</c:v>
                  </c:pt>
                  <c:pt idx="2">
                    <c:v>Relationship between diet and chronic diseases</c:v>
                  </c:pt>
                </c:lvl>
                <c:lvl>
                  <c:pt idx="1">
                    <c:v>t.</c:v>
                  </c:pt>
                  <c:pt idx="2">
                    <c:v>s.</c:v>
                  </c:pt>
                </c:lvl>
              </c:multiLvlStrCache>
            </c:multiLvlStrRef>
          </c:cat>
          <c:val>
            <c:numRef>
              <c:f>DQ13_5!$D$2:$D$4</c:f>
              <c:numCache>
                <c:formatCode>General</c:formatCode>
                <c:ptCount val="3"/>
                <c:pt idx="0">
                  <c:v>64.599999999999994</c:v>
                </c:pt>
                <c:pt idx="1">
                  <c:v>82.9</c:v>
                </c:pt>
                <c:pt idx="2">
                  <c:v>85.2</c:v>
                </c:pt>
              </c:numCache>
            </c:numRef>
          </c:val>
        </c:ser>
        <c:ser>
          <c:idx val="1"/>
          <c:order val="1"/>
          <c:tx>
            <c:strRef>
              <c:f>DQ13_5!$E$1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DQ13_5!$B$2:$C$4</c:f>
              <c:multiLvlStrCache>
                <c:ptCount val="3"/>
                <c:lvl>
                  <c:pt idx="0">
                    <c:v>Percentage of schools that taught all 20 nutrition and dietary behavior topics*</c:v>
                  </c:pt>
                  <c:pt idx="1">
                    <c:v>Assessing body mass index (BMI)</c:v>
                  </c:pt>
                  <c:pt idx="2">
                    <c:v>Relationship between diet and chronic diseases</c:v>
                  </c:pt>
                </c:lvl>
                <c:lvl>
                  <c:pt idx="1">
                    <c:v>t.</c:v>
                  </c:pt>
                  <c:pt idx="2">
                    <c:v>s.</c:v>
                  </c:pt>
                </c:lvl>
              </c:multiLvlStrCache>
            </c:multiLvlStrRef>
          </c:cat>
          <c:val>
            <c:numRef>
              <c:f>DQ13_5!$E$2:$E$4</c:f>
              <c:numCache>
                <c:formatCode>General</c:formatCode>
                <c:ptCount val="3"/>
                <c:pt idx="0">
                  <c:v>76.099999999999994</c:v>
                </c:pt>
                <c:pt idx="1">
                  <c:v>91.3</c:v>
                </c:pt>
                <c:pt idx="2">
                  <c:v>90.8</c:v>
                </c:pt>
              </c:numCache>
            </c:numRef>
          </c:val>
        </c:ser>
        <c:ser>
          <c:idx val="2"/>
          <c:order val="2"/>
          <c:tx>
            <c:strRef>
              <c:f>DQ13_5!$F$1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DQ13_5!$B$2:$C$4</c:f>
              <c:multiLvlStrCache>
                <c:ptCount val="3"/>
                <c:lvl>
                  <c:pt idx="0">
                    <c:v>Percentage of schools that taught all 20 nutrition and dietary behavior topics*</c:v>
                  </c:pt>
                  <c:pt idx="1">
                    <c:v>Assessing body mass index (BMI)</c:v>
                  </c:pt>
                  <c:pt idx="2">
                    <c:v>Relationship between diet and chronic diseases</c:v>
                  </c:pt>
                </c:lvl>
                <c:lvl>
                  <c:pt idx="1">
                    <c:v>t.</c:v>
                  </c:pt>
                  <c:pt idx="2">
                    <c:v>s.</c:v>
                  </c:pt>
                </c:lvl>
              </c:multiLvlStrCache>
            </c:multiLvlStrRef>
          </c:cat>
          <c:val>
            <c:numRef>
              <c:f>DQ13_5!$F$2:$F$4</c:f>
              <c:numCache>
                <c:formatCode>General</c:formatCode>
                <c:ptCount val="3"/>
                <c:pt idx="0">
                  <c:v>55.6</c:v>
                </c:pt>
                <c:pt idx="1">
                  <c:v>75.2</c:v>
                </c:pt>
                <c:pt idx="2">
                  <c:v>76.599999999999994</c:v>
                </c:pt>
              </c:numCache>
            </c:numRef>
          </c:val>
        </c:ser>
        <c:ser>
          <c:idx val="3"/>
          <c:order val="3"/>
          <c:tx>
            <c:strRef>
              <c:f>DQ13_5!$G$1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DQ13_5!$B$2:$C$4</c:f>
              <c:multiLvlStrCache>
                <c:ptCount val="3"/>
                <c:lvl>
                  <c:pt idx="0">
                    <c:v>Percentage of schools that taught all 20 nutrition and dietary behavior topics*</c:v>
                  </c:pt>
                  <c:pt idx="1">
                    <c:v>Assessing body mass index (BMI)</c:v>
                  </c:pt>
                  <c:pt idx="2">
                    <c:v>Relationship between diet and chronic diseases</c:v>
                  </c:pt>
                </c:lvl>
                <c:lvl>
                  <c:pt idx="1">
                    <c:v>t.</c:v>
                  </c:pt>
                  <c:pt idx="2">
                    <c:v>s.</c:v>
                  </c:pt>
                </c:lvl>
              </c:multiLvlStrCache>
            </c:multiLvlStrRef>
          </c:cat>
          <c:val>
            <c:numRef>
              <c:f>DQ13_5!$G$2:$G$4</c:f>
              <c:numCache>
                <c:formatCode>General</c:formatCode>
                <c:ptCount val="3"/>
                <c:pt idx="0">
                  <c:v>71.5</c:v>
                </c:pt>
                <c:pt idx="1">
                  <c:v>89.4</c:v>
                </c:pt>
                <c:pt idx="2">
                  <c:v>93.8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11259008"/>
        <c:axId val="111277184"/>
      </c:barChart>
      <c:catAx>
        <c:axId val="11125900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11277184"/>
        <c:crosses val="autoZero"/>
        <c:auto val="1"/>
        <c:lblAlgn val="ctr"/>
        <c:lblOffset val="100"/>
        <c:tickLblSkip val="1"/>
        <c:noMultiLvlLbl val="1"/>
      </c:catAx>
      <c:valAx>
        <c:axId val="11127718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112590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DQ14_1!$D$1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DQ14_1!$B$2:$C$6</c:f>
              <c:multiLvlStrCache>
                <c:ptCount val="5"/>
                <c:lvl>
                  <c:pt idx="0">
                    <c:v>Recommended amounts and types of moderate, vigorous, muscle-strengthening, and bone-strengthening physical activity</c:v>
                  </c:pt>
                  <c:pt idx="1">
                    <c:v>Phases of a workout (i.e., warm-up, workout, cool down)</c:v>
                  </c:pt>
                  <c:pt idx="2">
                    <c:v>Health-related fitness (i.e., cardiorespiratory endurance, muscular endurance, muscular strength, flexibility, and body composition)</c:v>
                  </c:pt>
                  <c:pt idx="3">
                    <c:v>Mental and social benefits of physical activity</c:v>
                  </c:pt>
                  <c:pt idx="4">
                    <c:v>Short-term and long-term benefits of physical activity, including reducing the risks for chronic disease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DQ14_1!$D$2:$D$6</c:f>
              <c:numCache>
                <c:formatCode>General</c:formatCode>
                <c:ptCount val="5"/>
                <c:pt idx="0">
                  <c:v>90.8</c:v>
                </c:pt>
                <c:pt idx="1">
                  <c:v>93.3</c:v>
                </c:pt>
                <c:pt idx="2">
                  <c:v>96</c:v>
                </c:pt>
                <c:pt idx="3">
                  <c:v>96.3</c:v>
                </c:pt>
                <c:pt idx="4">
                  <c:v>95.3</c:v>
                </c:pt>
              </c:numCache>
            </c:numRef>
          </c:val>
        </c:ser>
        <c:ser>
          <c:idx val="1"/>
          <c:order val="1"/>
          <c:tx>
            <c:strRef>
              <c:f>DQ14_1!$E$1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DQ14_1!$B$2:$C$6</c:f>
              <c:multiLvlStrCache>
                <c:ptCount val="5"/>
                <c:lvl>
                  <c:pt idx="0">
                    <c:v>Recommended amounts and types of moderate, vigorous, muscle-strengthening, and bone-strengthening physical activity</c:v>
                  </c:pt>
                  <c:pt idx="1">
                    <c:v>Phases of a workout (i.e., warm-up, workout, cool down)</c:v>
                  </c:pt>
                  <c:pt idx="2">
                    <c:v>Health-related fitness (i.e., cardiorespiratory endurance, muscular endurance, muscular strength, flexibility, and body composition)</c:v>
                  </c:pt>
                  <c:pt idx="3">
                    <c:v>Mental and social benefits of physical activity</c:v>
                  </c:pt>
                  <c:pt idx="4">
                    <c:v>Short-term and long-term benefits of physical activity, including reducing the risks for chronic disease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DQ14_1!$E$2:$E$6</c:f>
              <c:numCache>
                <c:formatCode>General</c:formatCode>
                <c:ptCount val="5"/>
                <c:pt idx="0">
                  <c:v>92.9</c:v>
                </c:pt>
                <c:pt idx="1">
                  <c:v>95.4</c:v>
                </c:pt>
                <c:pt idx="2">
                  <c:v>100</c:v>
                </c:pt>
                <c:pt idx="3">
                  <c:v>100</c:v>
                </c:pt>
                <c:pt idx="4">
                  <c:v>97.9</c:v>
                </c:pt>
              </c:numCache>
            </c:numRef>
          </c:val>
        </c:ser>
        <c:ser>
          <c:idx val="2"/>
          <c:order val="2"/>
          <c:tx>
            <c:strRef>
              <c:f>DQ14_1!$F$1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DQ14_1!$B$2:$C$6</c:f>
              <c:multiLvlStrCache>
                <c:ptCount val="5"/>
                <c:lvl>
                  <c:pt idx="0">
                    <c:v>Recommended amounts and types of moderate, vigorous, muscle-strengthening, and bone-strengthening physical activity</c:v>
                  </c:pt>
                  <c:pt idx="1">
                    <c:v>Phases of a workout (i.e., warm-up, workout, cool down)</c:v>
                  </c:pt>
                  <c:pt idx="2">
                    <c:v>Health-related fitness (i.e., cardiorespiratory endurance, muscular endurance, muscular strength, flexibility, and body composition)</c:v>
                  </c:pt>
                  <c:pt idx="3">
                    <c:v>Mental and social benefits of physical activity</c:v>
                  </c:pt>
                  <c:pt idx="4">
                    <c:v>Short-term and long-term benefits of physical activity, including reducing the risks for chronic disease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DQ14_1!$F$2:$F$6</c:f>
              <c:numCache>
                <c:formatCode>General</c:formatCode>
                <c:ptCount val="5"/>
                <c:pt idx="0">
                  <c:v>89.1</c:v>
                </c:pt>
                <c:pt idx="1">
                  <c:v>92.1</c:v>
                </c:pt>
                <c:pt idx="2">
                  <c:v>92.9</c:v>
                </c:pt>
                <c:pt idx="3">
                  <c:v>92.2</c:v>
                </c:pt>
                <c:pt idx="4">
                  <c:v>92.2</c:v>
                </c:pt>
              </c:numCache>
            </c:numRef>
          </c:val>
        </c:ser>
        <c:ser>
          <c:idx val="3"/>
          <c:order val="3"/>
          <c:tx>
            <c:strRef>
              <c:f>DQ14_1!$G$1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DQ14_1!$B$2:$C$6</c:f>
              <c:multiLvlStrCache>
                <c:ptCount val="5"/>
                <c:lvl>
                  <c:pt idx="0">
                    <c:v>Recommended amounts and types of moderate, vigorous, muscle-strengthening, and bone-strengthening physical activity</c:v>
                  </c:pt>
                  <c:pt idx="1">
                    <c:v>Phases of a workout (i.e., warm-up, workout, cool down)</c:v>
                  </c:pt>
                  <c:pt idx="2">
                    <c:v>Health-related fitness (i.e., cardiorespiratory endurance, muscular endurance, muscular strength, flexibility, and body composition)</c:v>
                  </c:pt>
                  <c:pt idx="3">
                    <c:v>Mental and social benefits of physical activity</c:v>
                  </c:pt>
                  <c:pt idx="4">
                    <c:v>Short-term and long-term benefits of physical activity, including reducing the risks for chronic disease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DQ14_1!$G$2:$G$6</c:f>
              <c:numCache>
                <c:formatCode>General</c:formatCode>
                <c:ptCount val="5"/>
                <c:pt idx="0">
                  <c:v>92.2</c:v>
                </c:pt>
                <c:pt idx="1">
                  <c:v>93.9</c:v>
                </c:pt>
                <c:pt idx="2">
                  <c:v>98.3</c:v>
                </c:pt>
                <c:pt idx="3">
                  <c:v>100</c:v>
                </c:pt>
                <c:pt idx="4">
                  <c:v>98.3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11537152"/>
        <c:axId val="111559424"/>
      </c:barChart>
      <c:catAx>
        <c:axId val="111537152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11559424"/>
        <c:crosses val="autoZero"/>
        <c:auto val="1"/>
        <c:lblAlgn val="ctr"/>
        <c:lblOffset val="100"/>
        <c:tickLblSkip val="1"/>
        <c:noMultiLvlLbl val="1"/>
      </c:catAx>
      <c:valAx>
        <c:axId val="11155942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115371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DQ14_2!$D$1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DQ14_2!$B$2:$C$6</c:f>
              <c:multiLvlStrCache>
                <c:ptCount val="5"/>
                <c:lvl>
                  <c:pt idx="0">
                    <c:v>Increasing daily physical activity</c:v>
                  </c:pt>
                  <c:pt idx="1">
                    <c:v>Dangers of using performance-enhancing drugs (e.g., steroids)</c:v>
                  </c:pt>
                  <c:pt idx="2">
                    <c:v>Weather-related safety (e.g., avoiding heat stroke, hypothermia, and sunburn while physically active)</c:v>
                  </c:pt>
                  <c:pt idx="3">
                    <c:v>Preventing injury during physical activity</c:v>
                  </c:pt>
                  <c:pt idx="4">
                    <c:v>Decreasing sedentary activities (e.g., television viewing, using video games)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DQ14_2!$D$2:$D$6</c:f>
              <c:numCache>
                <c:formatCode>General</c:formatCode>
                <c:ptCount val="5"/>
                <c:pt idx="0">
                  <c:v>96.6</c:v>
                </c:pt>
                <c:pt idx="1">
                  <c:v>85.3</c:v>
                </c:pt>
                <c:pt idx="2">
                  <c:v>82.8</c:v>
                </c:pt>
                <c:pt idx="3">
                  <c:v>92.2</c:v>
                </c:pt>
                <c:pt idx="4">
                  <c:v>95.2</c:v>
                </c:pt>
              </c:numCache>
            </c:numRef>
          </c:val>
        </c:ser>
        <c:ser>
          <c:idx val="1"/>
          <c:order val="1"/>
          <c:tx>
            <c:strRef>
              <c:f>DQ14_2!$E$1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DQ14_2!$B$2:$C$6</c:f>
              <c:multiLvlStrCache>
                <c:ptCount val="5"/>
                <c:lvl>
                  <c:pt idx="0">
                    <c:v>Increasing daily physical activity</c:v>
                  </c:pt>
                  <c:pt idx="1">
                    <c:v>Dangers of using performance-enhancing drugs (e.g., steroids)</c:v>
                  </c:pt>
                  <c:pt idx="2">
                    <c:v>Weather-related safety (e.g., avoiding heat stroke, hypothermia, and sunburn while physically active)</c:v>
                  </c:pt>
                  <c:pt idx="3">
                    <c:v>Preventing injury during physical activity</c:v>
                  </c:pt>
                  <c:pt idx="4">
                    <c:v>Decreasing sedentary activities (e.g., television viewing, using video games)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DQ14_2!$E$2:$E$6</c:f>
              <c:numCache>
                <c:formatCode>General</c:formatCode>
                <c:ptCount val="5"/>
                <c:pt idx="0">
                  <c:v>100</c:v>
                </c:pt>
                <c:pt idx="1">
                  <c:v>93.8</c:v>
                </c:pt>
                <c:pt idx="2">
                  <c:v>92.9</c:v>
                </c:pt>
                <c:pt idx="3">
                  <c:v>97.5</c:v>
                </c:pt>
                <c:pt idx="4">
                  <c:v>95.4</c:v>
                </c:pt>
              </c:numCache>
            </c:numRef>
          </c:val>
        </c:ser>
        <c:ser>
          <c:idx val="2"/>
          <c:order val="2"/>
          <c:tx>
            <c:strRef>
              <c:f>DQ14_2!$F$1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DQ14_2!$B$2:$C$6</c:f>
              <c:multiLvlStrCache>
                <c:ptCount val="5"/>
                <c:lvl>
                  <c:pt idx="0">
                    <c:v>Increasing daily physical activity</c:v>
                  </c:pt>
                  <c:pt idx="1">
                    <c:v>Dangers of using performance-enhancing drugs (e.g., steroids)</c:v>
                  </c:pt>
                  <c:pt idx="2">
                    <c:v>Weather-related safety (e.g., avoiding heat stroke, hypothermia, and sunburn while physically active)</c:v>
                  </c:pt>
                  <c:pt idx="3">
                    <c:v>Preventing injury during physical activity</c:v>
                  </c:pt>
                  <c:pt idx="4">
                    <c:v>Decreasing sedentary activities (e.g., television viewing, using video games)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DQ14_2!$F$2:$F$6</c:f>
              <c:numCache>
                <c:formatCode>General</c:formatCode>
                <c:ptCount val="5"/>
                <c:pt idx="0">
                  <c:v>92.8</c:v>
                </c:pt>
                <c:pt idx="1">
                  <c:v>76.5</c:v>
                </c:pt>
                <c:pt idx="2">
                  <c:v>77.3</c:v>
                </c:pt>
                <c:pt idx="3">
                  <c:v>89.4</c:v>
                </c:pt>
                <c:pt idx="4">
                  <c:v>92.1</c:v>
                </c:pt>
              </c:numCache>
            </c:numRef>
          </c:val>
        </c:ser>
        <c:ser>
          <c:idx val="3"/>
          <c:order val="3"/>
          <c:tx>
            <c:strRef>
              <c:f>DQ14_2!$G$1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DQ14_2!$B$2:$C$6</c:f>
              <c:multiLvlStrCache>
                <c:ptCount val="5"/>
                <c:lvl>
                  <c:pt idx="0">
                    <c:v>Increasing daily physical activity</c:v>
                  </c:pt>
                  <c:pt idx="1">
                    <c:v>Dangers of using performance-enhancing drugs (e.g., steroids)</c:v>
                  </c:pt>
                  <c:pt idx="2">
                    <c:v>Weather-related safety (e.g., avoiding heat stroke, hypothermia, and sunburn while physically active)</c:v>
                  </c:pt>
                  <c:pt idx="3">
                    <c:v>Preventing injury during physical activity</c:v>
                  </c:pt>
                  <c:pt idx="4">
                    <c:v>Decreasing sedentary activities (e.g., television viewing, using video games)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DQ14_2!$G$2:$G$6</c:f>
              <c:numCache>
                <c:formatCode>General</c:formatCode>
                <c:ptCount val="5"/>
                <c:pt idx="0">
                  <c:v>100</c:v>
                </c:pt>
                <c:pt idx="1">
                  <c:v>93.1</c:v>
                </c:pt>
                <c:pt idx="2">
                  <c:v>85.9</c:v>
                </c:pt>
                <c:pt idx="3">
                  <c:v>93.8</c:v>
                </c:pt>
                <c:pt idx="4">
                  <c:v>99.1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11739264"/>
        <c:axId val="111740800"/>
      </c:barChart>
      <c:catAx>
        <c:axId val="111739264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11740800"/>
        <c:crosses val="autoZero"/>
        <c:auto val="1"/>
        <c:lblAlgn val="ctr"/>
        <c:lblOffset val="100"/>
        <c:tickLblSkip val="1"/>
        <c:noMultiLvlLbl val="1"/>
      </c:catAx>
      <c:valAx>
        <c:axId val="11174080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117392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DQ02_2!$D$1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DQ02_2!$B$2:$C$5</c:f>
              <c:multiLvlStrCache>
                <c:ptCount val="4"/>
                <c:lvl>
                  <c:pt idx="0">
                    <c:v>Twelfth grade</c:v>
                  </c:pt>
                  <c:pt idx="1">
                    <c:v>Eleventh grade</c:v>
                  </c:pt>
                  <c:pt idx="2">
                    <c:v>Tenth grade</c:v>
                  </c:pt>
                  <c:pt idx="3">
                    <c:v>Ninth grade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  <c:pt idx="3">
                    <c:v>d.</c:v>
                  </c:pt>
                </c:lvl>
              </c:multiLvlStrCache>
            </c:multiLvlStrRef>
          </c:cat>
          <c:val>
            <c:numRef>
              <c:f>DQ02_2!$D$2:$D$5</c:f>
              <c:numCache>
                <c:formatCode>General</c:formatCode>
                <c:ptCount val="4"/>
                <c:pt idx="0">
                  <c:v>15.4</c:v>
                </c:pt>
                <c:pt idx="1">
                  <c:v>14.6</c:v>
                </c:pt>
                <c:pt idx="2">
                  <c:v>70</c:v>
                </c:pt>
                <c:pt idx="3">
                  <c:v>63.3</c:v>
                </c:pt>
              </c:numCache>
            </c:numRef>
          </c:val>
        </c:ser>
        <c:ser>
          <c:idx val="1"/>
          <c:order val="1"/>
          <c:tx>
            <c:strRef>
              <c:f>DQ02_2!$E$1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DQ02_2!$B$2:$C$5</c:f>
              <c:multiLvlStrCache>
                <c:ptCount val="4"/>
                <c:lvl>
                  <c:pt idx="0">
                    <c:v>Twelfth grade</c:v>
                  </c:pt>
                  <c:pt idx="1">
                    <c:v>Eleventh grade</c:v>
                  </c:pt>
                  <c:pt idx="2">
                    <c:v>Tenth grade</c:v>
                  </c:pt>
                  <c:pt idx="3">
                    <c:v>Ninth grade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  <c:pt idx="3">
                    <c:v>d.</c:v>
                  </c:pt>
                </c:lvl>
              </c:multiLvlStrCache>
            </c:multiLvlStrRef>
          </c:cat>
          <c:val>
            <c:numRef>
              <c:f>DQ02_2!$E$2:$E$5</c:f>
              <c:numCache>
                <c:formatCode>General</c:formatCode>
                <c:ptCount val="4"/>
                <c:pt idx="0">
                  <c:v>8.5</c:v>
                </c:pt>
                <c:pt idx="1">
                  <c:v>8.5</c:v>
                </c:pt>
                <c:pt idx="2">
                  <c:v>60.7</c:v>
                </c:pt>
                <c:pt idx="3">
                  <c:v>58.3</c:v>
                </c:pt>
              </c:numCache>
            </c:numRef>
          </c:val>
        </c:ser>
        <c:ser>
          <c:idx val="2"/>
          <c:order val="2"/>
          <c:tx>
            <c:strRef>
              <c:f>DQ02_2!$F$1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DQ02_2!$B$2:$C$5</c:f>
              <c:multiLvlStrCache>
                <c:ptCount val="4"/>
                <c:lvl>
                  <c:pt idx="0">
                    <c:v>Twelfth grade</c:v>
                  </c:pt>
                  <c:pt idx="1">
                    <c:v>Eleventh grade</c:v>
                  </c:pt>
                  <c:pt idx="2">
                    <c:v>Tenth grade</c:v>
                  </c:pt>
                  <c:pt idx="3">
                    <c:v>Ninth grade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  <c:pt idx="3">
                    <c:v>d.</c:v>
                  </c:pt>
                </c:lvl>
              </c:multiLvlStrCache>
            </c:multiLvlStrRef>
          </c:cat>
          <c:val>
            <c:numRef>
              <c:f>DQ02_2!$F$2:$F$5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</c:ser>
        <c:ser>
          <c:idx val="3"/>
          <c:order val="3"/>
          <c:tx>
            <c:strRef>
              <c:f>DQ02_2!$G$1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DQ02_2!$B$2:$C$5</c:f>
              <c:multiLvlStrCache>
                <c:ptCount val="4"/>
                <c:lvl>
                  <c:pt idx="0">
                    <c:v>Twelfth grade</c:v>
                  </c:pt>
                  <c:pt idx="1">
                    <c:v>Eleventh grade</c:v>
                  </c:pt>
                  <c:pt idx="2">
                    <c:v>Tenth grade</c:v>
                  </c:pt>
                  <c:pt idx="3">
                    <c:v>Ninth grade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  <c:pt idx="3">
                    <c:v>d.</c:v>
                  </c:pt>
                </c:lvl>
              </c:multiLvlStrCache>
            </c:multiLvlStrRef>
          </c:cat>
          <c:val>
            <c:numRef>
              <c:f>DQ02_2!$G$2:$G$5</c:f>
              <c:numCache>
                <c:formatCode>General</c:formatCode>
                <c:ptCount val="4"/>
                <c:pt idx="0">
                  <c:v>18</c:v>
                </c:pt>
                <c:pt idx="1">
                  <c:v>16.8</c:v>
                </c:pt>
                <c:pt idx="2">
                  <c:v>73.3</c:v>
                </c:pt>
                <c:pt idx="3">
                  <c:v>65.099999999999994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2649472"/>
        <c:axId val="82651008"/>
      </c:barChart>
      <c:catAx>
        <c:axId val="82649472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2651008"/>
        <c:crosses val="autoZero"/>
        <c:auto val="1"/>
        <c:lblAlgn val="ctr"/>
        <c:lblOffset val="100"/>
        <c:tickLblSkip val="1"/>
        <c:noMultiLvlLbl val="1"/>
      </c:catAx>
      <c:valAx>
        <c:axId val="8265100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26494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DQ14_3!$D$1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DQ14_3!$B$2:$C$5</c:f>
              <c:multiLvlStrCache>
                <c:ptCount val="4"/>
                <c:lvl>
                  <c:pt idx="0">
                    <c:v>Percentage of schools that taught all 13 physical activity topics*</c:v>
                  </c:pt>
                  <c:pt idx="1">
                    <c:v>Benefits of drinking water before, during, and after physical activity</c:v>
                  </c:pt>
                  <c:pt idx="2">
                    <c:v>Using safety equipment for specific physical activities</c:v>
                  </c:pt>
                  <c:pt idx="3">
                    <c:v>Incorporating physical activity into daily life (without relying on a structured exercise plan or special equipment)</c:v>
                  </c:pt>
                </c:lvl>
                <c:lvl>
                  <c:pt idx="1">
                    <c:v>m.</c:v>
                  </c:pt>
                  <c:pt idx="2">
                    <c:v>l.</c:v>
                  </c:pt>
                  <c:pt idx="3">
                    <c:v>k.</c:v>
                  </c:pt>
                </c:lvl>
              </c:multiLvlStrCache>
            </c:multiLvlStrRef>
          </c:cat>
          <c:val>
            <c:numRef>
              <c:f>DQ14_3!$D$2:$D$5</c:f>
              <c:numCache>
                <c:formatCode>General</c:formatCode>
                <c:ptCount val="4"/>
                <c:pt idx="0">
                  <c:v>73.5</c:v>
                </c:pt>
                <c:pt idx="1">
                  <c:v>95.3</c:v>
                </c:pt>
                <c:pt idx="2">
                  <c:v>89.8</c:v>
                </c:pt>
                <c:pt idx="3">
                  <c:v>96.3</c:v>
                </c:pt>
              </c:numCache>
            </c:numRef>
          </c:val>
        </c:ser>
        <c:ser>
          <c:idx val="1"/>
          <c:order val="1"/>
          <c:tx>
            <c:strRef>
              <c:f>DQ14_3!$E$1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DQ14_3!$B$2:$C$5</c:f>
              <c:multiLvlStrCache>
                <c:ptCount val="4"/>
                <c:lvl>
                  <c:pt idx="0">
                    <c:v>Percentage of schools that taught all 13 physical activity topics*</c:v>
                  </c:pt>
                  <c:pt idx="1">
                    <c:v>Benefits of drinking water before, during, and after physical activity</c:v>
                  </c:pt>
                  <c:pt idx="2">
                    <c:v>Using safety equipment for specific physical activities</c:v>
                  </c:pt>
                  <c:pt idx="3">
                    <c:v>Incorporating physical activity into daily life (without relying on a structured exercise plan or special equipment)</c:v>
                  </c:pt>
                </c:lvl>
                <c:lvl>
                  <c:pt idx="1">
                    <c:v>m.</c:v>
                  </c:pt>
                  <c:pt idx="2">
                    <c:v>l.</c:v>
                  </c:pt>
                  <c:pt idx="3">
                    <c:v>k.</c:v>
                  </c:pt>
                </c:lvl>
              </c:multiLvlStrCache>
            </c:multiLvlStrRef>
          </c:cat>
          <c:val>
            <c:numRef>
              <c:f>DQ14_3!$E$2:$E$5</c:f>
              <c:numCache>
                <c:formatCode>General</c:formatCode>
                <c:ptCount val="4"/>
                <c:pt idx="0">
                  <c:v>81.7</c:v>
                </c:pt>
                <c:pt idx="1">
                  <c:v>100</c:v>
                </c:pt>
                <c:pt idx="2">
                  <c:v>95.4</c:v>
                </c:pt>
                <c:pt idx="3">
                  <c:v>100</c:v>
                </c:pt>
              </c:numCache>
            </c:numRef>
          </c:val>
        </c:ser>
        <c:ser>
          <c:idx val="2"/>
          <c:order val="2"/>
          <c:tx>
            <c:strRef>
              <c:f>DQ14_3!$F$1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DQ14_3!$B$2:$C$5</c:f>
              <c:multiLvlStrCache>
                <c:ptCount val="4"/>
                <c:lvl>
                  <c:pt idx="0">
                    <c:v>Percentage of schools that taught all 13 physical activity topics*</c:v>
                  </c:pt>
                  <c:pt idx="1">
                    <c:v>Benefits of drinking water before, during, and after physical activity</c:v>
                  </c:pt>
                  <c:pt idx="2">
                    <c:v>Using safety equipment for specific physical activities</c:v>
                  </c:pt>
                  <c:pt idx="3">
                    <c:v>Incorporating physical activity into daily life (without relying on a structured exercise plan or special equipment)</c:v>
                  </c:pt>
                </c:lvl>
                <c:lvl>
                  <c:pt idx="1">
                    <c:v>m.</c:v>
                  </c:pt>
                  <c:pt idx="2">
                    <c:v>l.</c:v>
                  </c:pt>
                  <c:pt idx="3">
                    <c:v>k.</c:v>
                  </c:pt>
                </c:lvl>
              </c:multiLvlStrCache>
            </c:multiLvlStrRef>
          </c:cat>
          <c:val>
            <c:numRef>
              <c:f>DQ14_3!$F$2:$F$5</c:f>
              <c:numCache>
                <c:formatCode>General</c:formatCode>
                <c:ptCount val="4"/>
                <c:pt idx="0">
                  <c:v>68.8</c:v>
                </c:pt>
                <c:pt idx="1">
                  <c:v>92.1</c:v>
                </c:pt>
                <c:pt idx="2">
                  <c:v>86.8</c:v>
                </c:pt>
                <c:pt idx="3">
                  <c:v>93</c:v>
                </c:pt>
              </c:numCache>
            </c:numRef>
          </c:val>
        </c:ser>
        <c:ser>
          <c:idx val="3"/>
          <c:order val="3"/>
          <c:tx>
            <c:strRef>
              <c:f>DQ14_3!$G$1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DQ14_3!$B$2:$C$5</c:f>
              <c:multiLvlStrCache>
                <c:ptCount val="4"/>
                <c:lvl>
                  <c:pt idx="0">
                    <c:v>Percentage of schools that taught all 13 physical activity topics*</c:v>
                  </c:pt>
                  <c:pt idx="1">
                    <c:v>Benefits of drinking water before, during, and after physical activity</c:v>
                  </c:pt>
                  <c:pt idx="2">
                    <c:v>Using safety equipment for specific physical activities</c:v>
                  </c:pt>
                  <c:pt idx="3">
                    <c:v>Incorporating physical activity into daily life (without relying on a structured exercise plan or special equipment)</c:v>
                  </c:pt>
                </c:lvl>
                <c:lvl>
                  <c:pt idx="1">
                    <c:v>m.</c:v>
                  </c:pt>
                  <c:pt idx="2">
                    <c:v>l.</c:v>
                  </c:pt>
                  <c:pt idx="3">
                    <c:v>k.</c:v>
                  </c:pt>
                </c:lvl>
              </c:multiLvlStrCache>
            </c:multiLvlStrRef>
          </c:cat>
          <c:val>
            <c:numRef>
              <c:f>DQ14_3!$G$2:$G$5</c:f>
              <c:numCache>
                <c:formatCode>General</c:formatCode>
                <c:ptCount val="4"/>
                <c:pt idx="0">
                  <c:v>76.400000000000006</c:v>
                </c:pt>
                <c:pt idx="1">
                  <c:v>97.4</c:v>
                </c:pt>
                <c:pt idx="2">
                  <c:v>91.4</c:v>
                </c:pt>
                <c:pt idx="3">
                  <c:v>99.1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11912448"/>
        <c:axId val="111913984"/>
      </c:barChart>
      <c:catAx>
        <c:axId val="11191244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11913984"/>
        <c:crosses val="autoZero"/>
        <c:auto val="1"/>
        <c:lblAlgn val="ctr"/>
        <c:lblOffset val="100"/>
        <c:tickLblSkip val="1"/>
        <c:noMultiLvlLbl val="1"/>
      </c:catAx>
      <c:valAx>
        <c:axId val="11191398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119124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DQ15_1!$D$2</c:f>
              <c:numCache>
                <c:formatCode>General</c:formatCode>
                <c:ptCount val="1"/>
                <c:pt idx="0">
                  <c:v>20.5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DQ15_1!$E$2</c:f>
              <c:numCache>
                <c:formatCode>General</c:formatCode>
                <c:ptCount val="1"/>
                <c:pt idx="0">
                  <c:v>15.4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DQ15_1!$F$2</c:f>
              <c:numCache>
                <c:formatCode>General</c:formatCode>
                <c:ptCount val="1"/>
                <c:pt idx="0">
                  <c:v>16.899999999999999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DQ15_1!$G$2</c:f>
              <c:numCache>
                <c:formatCode>General</c:formatCode>
                <c:ptCount val="1"/>
                <c:pt idx="0">
                  <c:v>27.2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20593024"/>
        <c:axId val="120598912"/>
      </c:barChart>
      <c:catAx>
        <c:axId val="120593024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20598912"/>
        <c:crosses val="autoZero"/>
        <c:auto val="1"/>
        <c:lblAlgn val="ctr"/>
        <c:lblOffset val="100"/>
        <c:tickLblSkip val="1"/>
        <c:noMultiLvlLbl val="1"/>
      </c:catAx>
      <c:valAx>
        <c:axId val="12059891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05930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DQ16_1!$D$1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DQ16_1!$B$2:$C$6</c:f>
              <c:multiLvlStrCache>
                <c:ptCount val="5"/>
                <c:lvl>
                  <c:pt idx="0">
                    <c:v>School health council, committee, or team</c:v>
                  </c:pt>
                  <c:pt idx="1">
                    <c:v>Nutrition or food service staff</c:v>
                  </c:pt>
                  <c:pt idx="2">
                    <c:v>Mental health or social services staff (e.g., psychologists, counselors, and social workers)</c:v>
                  </c:pt>
                  <c:pt idx="3">
                    <c:v>Health services staff (e.g., nurses)</c:v>
                  </c:pt>
                  <c:pt idx="4">
                    <c:v>Physical education staff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DQ16_1!$D$2:$D$6</c:f>
              <c:numCache>
                <c:formatCode>General</c:formatCode>
                <c:ptCount val="5"/>
                <c:pt idx="0">
                  <c:v>34.1</c:v>
                </c:pt>
                <c:pt idx="1">
                  <c:v>40.799999999999997</c:v>
                </c:pt>
                <c:pt idx="2">
                  <c:v>59.6</c:v>
                </c:pt>
                <c:pt idx="3">
                  <c:v>77</c:v>
                </c:pt>
                <c:pt idx="4">
                  <c:v>90</c:v>
                </c:pt>
              </c:numCache>
            </c:numRef>
          </c:val>
        </c:ser>
        <c:ser>
          <c:idx val="1"/>
          <c:order val="1"/>
          <c:tx>
            <c:strRef>
              <c:f>DQ16_1!$E$1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DQ16_1!$B$2:$C$6</c:f>
              <c:multiLvlStrCache>
                <c:ptCount val="5"/>
                <c:lvl>
                  <c:pt idx="0">
                    <c:v>School health council, committee, or team</c:v>
                  </c:pt>
                  <c:pt idx="1">
                    <c:v>Nutrition or food service staff</c:v>
                  </c:pt>
                  <c:pt idx="2">
                    <c:v>Mental health or social services staff (e.g., psychologists, counselors, and social workers)</c:v>
                  </c:pt>
                  <c:pt idx="3">
                    <c:v>Health services staff (e.g., nurses)</c:v>
                  </c:pt>
                  <c:pt idx="4">
                    <c:v>Physical education staff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DQ16_1!$E$2:$E$6</c:f>
              <c:numCache>
                <c:formatCode>General</c:formatCode>
                <c:ptCount val="5"/>
                <c:pt idx="0">
                  <c:v>29.4</c:v>
                </c:pt>
                <c:pt idx="1">
                  <c:v>51.9</c:v>
                </c:pt>
                <c:pt idx="2">
                  <c:v>55</c:v>
                </c:pt>
                <c:pt idx="3">
                  <c:v>82.3</c:v>
                </c:pt>
                <c:pt idx="4">
                  <c:v>95.5</c:v>
                </c:pt>
              </c:numCache>
            </c:numRef>
          </c:val>
        </c:ser>
        <c:ser>
          <c:idx val="2"/>
          <c:order val="2"/>
          <c:tx>
            <c:strRef>
              <c:f>DQ16_1!$F$1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DQ16_1!$B$2:$C$6</c:f>
              <c:multiLvlStrCache>
                <c:ptCount val="5"/>
                <c:lvl>
                  <c:pt idx="0">
                    <c:v>School health council, committee, or team</c:v>
                  </c:pt>
                  <c:pt idx="1">
                    <c:v>Nutrition or food service staff</c:v>
                  </c:pt>
                  <c:pt idx="2">
                    <c:v>Mental health or social services staff (e.g., psychologists, counselors, and social workers)</c:v>
                  </c:pt>
                  <c:pt idx="3">
                    <c:v>Health services staff (e.g., nurses)</c:v>
                  </c:pt>
                  <c:pt idx="4">
                    <c:v>Physical education staff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DQ16_1!$F$2:$F$6</c:f>
              <c:numCache>
                <c:formatCode>General</c:formatCode>
                <c:ptCount val="5"/>
                <c:pt idx="0">
                  <c:v>32.700000000000003</c:v>
                </c:pt>
                <c:pt idx="1">
                  <c:v>34.299999999999997</c:v>
                </c:pt>
                <c:pt idx="2">
                  <c:v>61.9</c:v>
                </c:pt>
                <c:pt idx="3">
                  <c:v>77.400000000000006</c:v>
                </c:pt>
                <c:pt idx="4">
                  <c:v>87.5</c:v>
                </c:pt>
              </c:numCache>
            </c:numRef>
          </c:val>
        </c:ser>
        <c:ser>
          <c:idx val="3"/>
          <c:order val="3"/>
          <c:tx>
            <c:strRef>
              <c:f>DQ16_1!$G$1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DQ16_1!$B$2:$C$6</c:f>
              <c:multiLvlStrCache>
                <c:ptCount val="5"/>
                <c:lvl>
                  <c:pt idx="0">
                    <c:v>School health council, committee, or team</c:v>
                  </c:pt>
                  <c:pt idx="1">
                    <c:v>Nutrition or food service staff</c:v>
                  </c:pt>
                  <c:pt idx="2">
                    <c:v>Mental health or social services staff (e.g., psychologists, counselors, and social workers)</c:v>
                  </c:pt>
                  <c:pt idx="3">
                    <c:v>Health services staff (e.g., nurses)</c:v>
                  </c:pt>
                  <c:pt idx="4">
                    <c:v>Physical education staff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DQ16_1!$G$2:$G$6</c:f>
              <c:numCache>
                <c:formatCode>General</c:formatCode>
                <c:ptCount val="5"/>
                <c:pt idx="0">
                  <c:v>37.6</c:v>
                </c:pt>
                <c:pt idx="1">
                  <c:v>44.8</c:v>
                </c:pt>
                <c:pt idx="2">
                  <c:v>58.6</c:v>
                </c:pt>
                <c:pt idx="3">
                  <c:v>74.5</c:v>
                </c:pt>
                <c:pt idx="4">
                  <c:v>91.1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20912512"/>
        <c:axId val="120994048"/>
      </c:barChart>
      <c:catAx>
        <c:axId val="120912512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20994048"/>
        <c:crosses val="autoZero"/>
        <c:auto val="1"/>
        <c:lblAlgn val="ctr"/>
        <c:lblOffset val="100"/>
        <c:tickLblSkip val="1"/>
        <c:noMultiLvlLbl val="1"/>
      </c:catAx>
      <c:valAx>
        <c:axId val="12099404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09125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DQ17_1!$D$1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DQ17_1!$B$2:$C$5</c:f>
              <c:multiLvlStrCache>
                <c:ptCount val="4"/>
                <c:lvl>
                  <c:pt idx="0">
                    <c:v>Nutrition and healthy eating</c:v>
                  </c:pt>
                  <c:pt idx="1">
                    <c:v>Physical activity</c:v>
                  </c:pt>
                  <c:pt idx="2">
                    <c:v>Tobacco-use prevention</c:v>
                  </c:pt>
                  <c:pt idx="3">
                    <c:v>HIV prevention, STD prevention, or teen pregnancy prevention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DQ17_1!$D$2:$D$5</c:f>
              <c:numCache>
                <c:formatCode>General</c:formatCode>
                <c:ptCount val="4"/>
                <c:pt idx="0">
                  <c:v>35.299999999999997</c:v>
                </c:pt>
                <c:pt idx="1">
                  <c:v>34.200000000000003</c:v>
                </c:pt>
                <c:pt idx="2">
                  <c:v>23.3</c:v>
                </c:pt>
                <c:pt idx="3">
                  <c:v>21.6</c:v>
                </c:pt>
              </c:numCache>
            </c:numRef>
          </c:val>
        </c:ser>
        <c:ser>
          <c:idx val="1"/>
          <c:order val="1"/>
          <c:tx>
            <c:strRef>
              <c:f>DQ17_1!$E$1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DQ17_1!$B$2:$C$5</c:f>
              <c:multiLvlStrCache>
                <c:ptCount val="4"/>
                <c:lvl>
                  <c:pt idx="0">
                    <c:v>Nutrition and healthy eating</c:v>
                  </c:pt>
                  <c:pt idx="1">
                    <c:v>Physical activity</c:v>
                  </c:pt>
                  <c:pt idx="2">
                    <c:v>Tobacco-use prevention</c:v>
                  </c:pt>
                  <c:pt idx="3">
                    <c:v>HIV prevention, STD prevention, or teen pregnancy prevention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DQ17_1!$E$2:$E$5</c:f>
              <c:numCache>
                <c:formatCode>General</c:formatCode>
                <c:ptCount val="4"/>
                <c:pt idx="0">
                  <c:v>38.799999999999997</c:v>
                </c:pt>
                <c:pt idx="1">
                  <c:v>26.9</c:v>
                </c:pt>
                <c:pt idx="2">
                  <c:v>20.3</c:v>
                </c:pt>
                <c:pt idx="3">
                  <c:v>20.8</c:v>
                </c:pt>
              </c:numCache>
            </c:numRef>
          </c:val>
        </c:ser>
        <c:ser>
          <c:idx val="2"/>
          <c:order val="2"/>
          <c:tx>
            <c:strRef>
              <c:f>DQ17_1!$F$1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DQ17_1!$B$2:$C$5</c:f>
              <c:multiLvlStrCache>
                <c:ptCount val="4"/>
                <c:lvl>
                  <c:pt idx="0">
                    <c:v>Nutrition and healthy eating</c:v>
                  </c:pt>
                  <c:pt idx="1">
                    <c:v>Physical activity</c:v>
                  </c:pt>
                  <c:pt idx="2">
                    <c:v>Tobacco-use prevention</c:v>
                  </c:pt>
                  <c:pt idx="3">
                    <c:v>HIV prevention, STD prevention, or teen pregnancy prevention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DQ17_1!$F$2:$F$5</c:f>
              <c:numCache>
                <c:formatCode>General</c:formatCode>
                <c:ptCount val="4"/>
                <c:pt idx="0">
                  <c:v>39.4</c:v>
                </c:pt>
                <c:pt idx="1">
                  <c:v>40.6</c:v>
                </c:pt>
                <c:pt idx="2">
                  <c:v>24.3</c:v>
                </c:pt>
                <c:pt idx="3">
                  <c:v>23.5</c:v>
                </c:pt>
              </c:numCache>
            </c:numRef>
          </c:val>
        </c:ser>
        <c:ser>
          <c:idx val="3"/>
          <c:order val="3"/>
          <c:tx>
            <c:strRef>
              <c:f>DQ17_1!$G$1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DQ17_1!$B$2:$C$5</c:f>
              <c:multiLvlStrCache>
                <c:ptCount val="4"/>
                <c:lvl>
                  <c:pt idx="0">
                    <c:v>Nutrition and healthy eating</c:v>
                  </c:pt>
                  <c:pt idx="1">
                    <c:v>Physical activity</c:v>
                  </c:pt>
                  <c:pt idx="2">
                    <c:v>Tobacco-use prevention</c:v>
                  </c:pt>
                  <c:pt idx="3">
                    <c:v>HIV prevention, STD prevention, or teen pregnancy prevention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DQ17_1!$G$2:$G$5</c:f>
              <c:numCache>
                <c:formatCode>General</c:formatCode>
                <c:ptCount val="4"/>
                <c:pt idx="0">
                  <c:v>28.9</c:v>
                </c:pt>
                <c:pt idx="1">
                  <c:v>29</c:v>
                </c:pt>
                <c:pt idx="2">
                  <c:v>23.2</c:v>
                </c:pt>
                <c:pt idx="3">
                  <c:v>19.600000000000001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20753536"/>
        <c:axId val="120784000"/>
      </c:barChart>
      <c:catAx>
        <c:axId val="12075353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20784000"/>
        <c:crosses val="autoZero"/>
        <c:auto val="1"/>
        <c:lblAlgn val="ctr"/>
        <c:lblOffset val="100"/>
        <c:tickLblSkip val="1"/>
        <c:noMultiLvlLbl val="1"/>
      </c:catAx>
      <c:valAx>
        <c:axId val="12078400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07535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DQ17_2!$D$1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DQ17_2!$B$2:$C$5</c:f>
              <c:multiLvlStrCache>
                <c:ptCount val="4"/>
                <c:lvl>
                  <c:pt idx="0">
                    <c:v>Preventing student bullying and sexual harassment, including electronic aggression (i.e., cyber-bullying)</c:v>
                  </c:pt>
                  <c:pt idx="1">
                    <c:v>Diabetes</c:v>
                  </c:pt>
                  <c:pt idx="2">
                    <c:v>Food allergies</c:v>
                  </c:pt>
                  <c:pt idx="3">
                    <c:v>Asthma</c:v>
                  </c:pt>
                </c:lvl>
                <c:lvl>
                  <c:pt idx="0">
                    <c:v>h.</c:v>
                  </c:pt>
                  <c:pt idx="1">
                    <c:v>g.</c:v>
                  </c:pt>
                  <c:pt idx="2">
                    <c:v>f.</c:v>
                  </c:pt>
                  <c:pt idx="3">
                    <c:v>e.</c:v>
                  </c:pt>
                </c:lvl>
              </c:multiLvlStrCache>
            </c:multiLvlStrRef>
          </c:cat>
          <c:val>
            <c:numRef>
              <c:f>DQ17_2!$D$2:$D$5</c:f>
              <c:numCache>
                <c:formatCode>General</c:formatCode>
                <c:ptCount val="4"/>
                <c:pt idx="0">
                  <c:v>61.5</c:v>
                </c:pt>
                <c:pt idx="1">
                  <c:v>17.3</c:v>
                </c:pt>
                <c:pt idx="2">
                  <c:v>19</c:v>
                </c:pt>
                <c:pt idx="3">
                  <c:v>14.7</c:v>
                </c:pt>
              </c:numCache>
            </c:numRef>
          </c:val>
        </c:ser>
        <c:ser>
          <c:idx val="1"/>
          <c:order val="1"/>
          <c:tx>
            <c:strRef>
              <c:f>DQ17_2!$E$1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DQ17_2!$B$2:$C$5</c:f>
              <c:multiLvlStrCache>
                <c:ptCount val="4"/>
                <c:lvl>
                  <c:pt idx="0">
                    <c:v>Preventing student bullying and sexual harassment, including electronic aggression (i.e., cyber-bullying)</c:v>
                  </c:pt>
                  <c:pt idx="1">
                    <c:v>Diabetes</c:v>
                  </c:pt>
                  <c:pt idx="2">
                    <c:v>Food allergies</c:v>
                  </c:pt>
                  <c:pt idx="3">
                    <c:v>Asthma</c:v>
                  </c:pt>
                </c:lvl>
                <c:lvl>
                  <c:pt idx="0">
                    <c:v>h.</c:v>
                  </c:pt>
                  <c:pt idx="1">
                    <c:v>g.</c:v>
                  </c:pt>
                  <c:pt idx="2">
                    <c:v>f.</c:v>
                  </c:pt>
                  <c:pt idx="3">
                    <c:v>e.</c:v>
                  </c:pt>
                </c:lvl>
              </c:multiLvlStrCache>
            </c:multiLvlStrRef>
          </c:cat>
          <c:val>
            <c:numRef>
              <c:f>DQ17_2!$E$2:$E$5</c:f>
              <c:numCache>
                <c:formatCode>General</c:formatCode>
                <c:ptCount val="4"/>
                <c:pt idx="0">
                  <c:v>57.3</c:v>
                </c:pt>
                <c:pt idx="1">
                  <c:v>16.7</c:v>
                </c:pt>
                <c:pt idx="2">
                  <c:v>19.2</c:v>
                </c:pt>
                <c:pt idx="3">
                  <c:v>16.2</c:v>
                </c:pt>
              </c:numCache>
            </c:numRef>
          </c:val>
        </c:ser>
        <c:ser>
          <c:idx val="2"/>
          <c:order val="2"/>
          <c:tx>
            <c:strRef>
              <c:f>DQ17_2!$F$1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DQ17_2!$B$2:$C$5</c:f>
              <c:multiLvlStrCache>
                <c:ptCount val="4"/>
                <c:lvl>
                  <c:pt idx="0">
                    <c:v>Preventing student bullying and sexual harassment, including electronic aggression (i.e., cyber-bullying)</c:v>
                  </c:pt>
                  <c:pt idx="1">
                    <c:v>Diabetes</c:v>
                  </c:pt>
                  <c:pt idx="2">
                    <c:v>Food allergies</c:v>
                  </c:pt>
                  <c:pt idx="3">
                    <c:v>Asthma</c:v>
                  </c:pt>
                </c:lvl>
                <c:lvl>
                  <c:pt idx="0">
                    <c:v>h.</c:v>
                  </c:pt>
                  <c:pt idx="1">
                    <c:v>g.</c:v>
                  </c:pt>
                  <c:pt idx="2">
                    <c:v>f.</c:v>
                  </c:pt>
                  <c:pt idx="3">
                    <c:v>e.</c:v>
                  </c:pt>
                </c:lvl>
              </c:multiLvlStrCache>
            </c:multiLvlStrRef>
          </c:cat>
          <c:val>
            <c:numRef>
              <c:f>DQ17_2!$F$2:$F$5</c:f>
              <c:numCache>
                <c:formatCode>General</c:formatCode>
                <c:ptCount val="4"/>
                <c:pt idx="0">
                  <c:v>65.5</c:v>
                </c:pt>
                <c:pt idx="1">
                  <c:v>18.2</c:v>
                </c:pt>
                <c:pt idx="2">
                  <c:v>19.7</c:v>
                </c:pt>
                <c:pt idx="3">
                  <c:v>14.4</c:v>
                </c:pt>
              </c:numCache>
            </c:numRef>
          </c:val>
        </c:ser>
        <c:ser>
          <c:idx val="3"/>
          <c:order val="3"/>
          <c:tx>
            <c:strRef>
              <c:f>DQ17_2!$G$1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DQ17_2!$B$2:$C$5</c:f>
              <c:multiLvlStrCache>
                <c:ptCount val="4"/>
                <c:lvl>
                  <c:pt idx="0">
                    <c:v>Preventing student bullying and sexual harassment, including electronic aggression (i.e., cyber-bullying)</c:v>
                  </c:pt>
                  <c:pt idx="1">
                    <c:v>Diabetes</c:v>
                  </c:pt>
                  <c:pt idx="2">
                    <c:v>Food allergies</c:v>
                  </c:pt>
                  <c:pt idx="3">
                    <c:v>Asthma</c:v>
                  </c:pt>
                </c:lvl>
                <c:lvl>
                  <c:pt idx="0">
                    <c:v>h.</c:v>
                  </c:pt>
                  <c:pt idx="1">
                    <c:v>g.</c:v>
                  </c:pt>
                  <c:pt idx="2">
                    <c:v>f.</c:v>
                  </c:pt>
                  <c:pt idx="3">
                    <c:v>e.</c:v>
                  </c:pt>
                </c:lvl>
              </c:multiLvlStrCache>
            </c:multiLvlStrRef>
          </c:cat>
          <c:val>
            <c:numRef>
              <c:f>DQ17_2!$G$2:$G$5</c:f>
              <c:numCache>
                <c:formatCode>General</c:formatCode>
                <c:ptCount val="4"/>
                <c:pt idx="0">
                  <c:v>58.1</c:v>
                </c:pt>
                <c:pt idx="1">
                  <c:v>16.399999999999999</c:v>
                </c:pt>
                <c:pt idx="2">
                  <c:v>18</c:v>
                </c:pt>
                <c:pt idx="3">
                  <c:v>14.5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21344000"/>
        <c:axId val="121345536"/>
      </c:barChart>
      <c:catAx>
        <c:axId val="12134400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21345536"/>
        <c:crosses val="autoZero"/>
        <c:auto val="1"/>
        <c:lblAlgn val="ctr"/>
        <c:lblOffset val="100"/>
        <c:tickLblSkip val="1"/>
        <c:noMultiLvlLbl val="1"/>
      </c:catAx>
      <c:valAx>
        <c:axId val="12134553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13440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DQ18_1!$D$2</c:f>
              <c:numCache>
                <c:formatCode>General</c:formatCode>
                <c:ptCount val="1"/>
                <c:pt idx="0">
                  <c:v>57.8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DQ18_1!$E$2</c:f>
              <c:numCache>
                <c:formatCode>General</c:formatCode>
                <c:ptCount val="1"/>
                <c:pt idx="0">
                  <c:v>46.3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DQ18_1!$F$2</c:f>
              <c:numCache>
                <c:formatCode>General</c:formatCode>
                <c:ptCount val="1"/>
                <c:pt idx="0">
                  <c:v>62.5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DQ18_1!$G$2</c:f>
              <c:numCache>
                <c:formatCode>General</c:formatCode>
                <c:ptCount val="1"/>
                <c:pt idx="0">
                  <c:v>56.1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20835456"/>
        <c:axId val="120841344"/>
      </c:barChart>
      <c:catAx>
        <c:axId val="12083545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20841344"/>
        <c:crosses val="autoZero"/>
        <c:auto val="1"/>
        <c:lblAlgn val="ctr"/>
        <c:lblOffset val="100"/>
        <c:tickLblSkip val="1"/>
        <c:noMultiLvlLbl val="1"/>
      </c:catAx>
      <c:valAx>
        <c:axId val="12084134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08354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DQ19_1!$D$1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DQ19_1!$B$2:$C$6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Diabetes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DQ19_1!$D$2:$D$6</c:f>
              <c:numCache>
                <c:formatCode>General</c:formatCode>
                <c:ptCount val="5"/>
                <c:pt idx="0">
                  <c:v>16.100000000000001</c:v>
                </c:pt>
                <c:pt idx="1">
                  <c:v>22.9</c:v>
                </c:pt>
                <c:pt idx="2">
                  <c:v>14.6</c:v>
                </c:pt>
                <c:pt idx="3">
                  <c:v>11.5</c:v>
                </c:pt>
                <c:pt idx="4">
                  <c:v>22.4</c:v>
                </c:pt>
              </c:numCache>
            </c:numRef>
          </c:val>
        </c:ser>
        <c:ser>
          <c:idx val="1"/>
          <c:order val="1"/>
          <c:tx>
            <c:strRef>
              <c:f>DQ19_1!$E$1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DQ19_1!$B$2:$C$6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Diabetes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DQ19_1!$E$2:$E$6</c:f>
              <c:numCache>
                <c:formatCode>General</c:formatCode>
                <c:ptCount val="5"/>
                <c:pt idx="0">
                  <c:v>18.2</c:v>
                </c:pt>
                <c:pt idx="1">
                  <c:v>28.8</c:v>
                </c:pt>
                <c:pt idx="2">
                  <c:v>17.7</c:v>
                </c:pt>
                <c:pt idx="3">
                  <c:v>11.7</c:v>
                </c:pt>
                <c:pt idx="4">
                  <c:v>31.3</c:v>
                </c:pt>
              </c:numCache>
            </c:numRef>
          </c:val>
        </c:ser>
        <c:ser>
          <c:idx val="2"/>
          <c:order val="2"/>
          <c:tx>
            <c:strRef>
              <c:f>DQ19_1!$F$1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DQ19_1!$B$2:$C$6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Diabetes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DQ19_1!$F$2:$F$6</c:f>
              <c:numCache>
                <c:formatCode>General</c:formatCode>
                <c:ptCount val="5"/>
                <c:pt idx="0">
                  <c:v>14.9</c:v>
                </c:pt>
                <c:pt idx="1">
                  <c:v>13.6</c:v>
                </c:pt>
                <c:pt idx="2">
                  <c:v>12.7</c:v>
                </c:pt>
                <c:pt idx="3">
                  <c:v>9</c:v>
                </c:pt>
                <c:pt idx="4">
                  <c:v>11.1</c:v>
                </c:pt>
              </c:numCache>
            </c:numRef>
          </c:val>
        </c:ser>
        <c:ser>
          <c:idx val="3"/>
          <c:order val="3"/>
          <c:tx>
            <c:strRef>
              <c:f>DQ19_1!$G$1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DQ19_1!$B$2:$C$6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Diabetes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DQ19_1!$G$2:$G$6</c:f>
              <c:numCache>
                <c:formatCode>General</c:formatCode>
                <c:ptCount val="5"/>
                <c:pt idx="0">
                  <c:v>17</c:v>
                </c:pt>
                <c:pt idx="1">
                  <c:v>32.5</c:v>
                </c:pt>
                <c:pt idx="2">
                  <c:v>15.9</c:v>
                </c:pt>
                <c:pt idx="3">
                  <c:v>14.8</c:v>
                </c:pt>
                <c:pt idx="4">
                  <c:v>33.5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21504512"/>
        <c:axId val="121506048"/>
      </c:barChart>
      <c:catAx>
        <c:axId val="121504512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21506048"/>
        <c:crosses val="autoZero"/>
        <c:auto val="1"/>
        <c:lblAlgn val="ctr"/>
        <c:lblOffset val="100"/>
        <c:tickLblSkip val="1"/>
        <c:noMultiLvlLbl val="1"/>
      </c:catAx>
      <c:valAx>
        <c:axId val="12150604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15045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DQ19_2!$D$1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DQ19_2!$B$2:$C$6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DQ19_2!$D$2:$D$6</c:f>
              <c:numCache>
                <c:formatCode>General</c:formatCode>
                <c:ptCount val="5"/>
                <c:pt idx="0">
                  <c:v>26.7</c:v>
                </c:pt>
                <c:pt idx="1">
                  <c:v>20.2</c:v>
                </c:pt>
                <c:pt idx="2">
                  <c:v>25.7</c:v>
                </c:pt>
                <c:pt idx="3">
                  <c:v>7.4</c:v>
                </c:pt>
                <c:pt idx="4">
                  <c:v>14.7</c:v>
                </c:pt>
              </c:numCache>
            </c:numRef>
          </c:val>
        </c:ser>
        <c:ser>
          <c:idx val="1"/>
          <c:order val="1"/>
          <c:tx>
            <c:strRef>
              <c:f>DQ19_2!$E$1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DQ19_2!$B$2:$C$6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DQ19_2!$E$2:$E$6</c:f>
              <c:numCache>
                <c:formatCode>General</c:formatCode>
                <c:ptCount val="5"/>
                <c:pt idx="0">
                  <c:v>24.8</c:v>
                </c:pt>
                <c:pt idx="1">
                  <c:v>19.7</c:v>
                </c:pt>
                <c:pt idx="2">
                  <c:v>19.7</c:v>
                </c:pt>
                <c:pt idx="3">
                  <c:v>13.4</c:v>
                </c:pt>
                <c:pt idx="4">
                  <c:v>10.9</c:v>
                </c:pt>
              </c:numCache>
            </c:numRef>
          </c:val>
        </c:ser>
        <c:ser>
          <c:idx val="2"/>
          <c:order val="2"/>
          <c:tx>
            <c:strRef>
              <c:f>DQ19_2!$F$1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DQ19_2!$B$2:$C$6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DQ19_2!$F$2:$F$6</c:f>
              <c:numCache>
                <c:formatCode>General</c:formatCode>
                <c:ptCount val="5"/>
                <c:pt idx="0">
                  <c:v>21.7</c:v>
                </c:pt>
                <c:pt idx="1">
                  <c:v>16.899999999999999</c:v>
                </c:pt>
                <c:pt idx="2">
                  <c:v>22.1</c:v>
                </c:pt>
                <c:pt idx="3">
                  <c:v>5.3</c:v>
                </c:pt>
                <c:pt idx="4">
                  <c:v>15.7</c:v>
                </c:pt>
              </c:numCache>
            </c:numRef>
          </c:val>
        </c:ser>
        <c:ser>
          <c:idx val="3"/>
          <c:order val="3"/>
          <c:tx>
            <c:strRef>
              <c:f>DQ19_2!$G$1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DQ19_2!$B$2:$C$6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DQ19_2!$G$2:$G$6</c:f>
              <c:numCache>
                <c:formatCode>General</c:formatCode>
                <c:ptCount val="5"/>
                <c:pt idx="0">
                  <c:v>34</c:v>
                </c:pt>
                <c:pt idx="1">
                  <c:v>24.7</c:v>
                </c:pt>
                <c:pt idx="2">
                  <c:v>32.700000000000003</c:v>
                </c:pt>
                <c:pt idx="3">
                  <c:v>7.7</c:v>
                </c:pt>
                <c:pt idx="4">
                  <c:v>14.9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21349632"/>
        <c:axId val="121351168"/>
      </c:barChart>
      <c:catAx>
        <c:axId val="121349632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21351168"/>
        <c:crosses val="autoZero"/>
        <c:auto val="1"/>
        <c:lblAlgn val="ctr"/>
        <c:lblOffset val="100"/>
        <c:tickLblSkip val="1"/>
        <c:noMultiLvlLbl val="1"/>
      </c:catAx>
      <c:valAx>
        <c:axId val="1213511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13496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DQ19_3!$D$1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DQ19_3!$B$2:$C$6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DQ19_3!$D$2:$D$6</c:f>
              <c:numCache>
                <c:formatCode>General</c:formatCode>
                <c:ptCount val="5"/>
                <c:pt idx="0">
                  <c:v>25.5</c:v>
                </c:pt>
                <c:pt idx="1">
                  <c:v>18.600000000000001</c:v>
                </c:pt>
                <c:pt idx="2">
                  <c:v>32.200000000000003</c:v>
                </c:pt>
                <c:pt idx="3">
                  <c:v>19.899999999999999</c:v>
                </c:pt>
                <c:pt idx="4">
                  <c:v>25.3</c:v>
                </c:pt>
              </c:numCache>
            </c:numRef>
          </c:val>
        </c:ser>
        <c:ser>
          <c:idx val="1"/>
          <c:order val="1"/>
          <c:tx>
            <c:strRef>
              <c:f>DQ19_3!$E$1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DQ19_3!$B$2:$C$6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DQ19_3!$E$2:$E$6</c:f>
              <c:numCache>
                <c:formatCode>General</c:formatCode>
                <c:ptCount val="5"/>
                <c:pt idx="0">
                  <c:v>20.2</c:v>
                </c:pt>
                <c:pt idx="1">
                  <c:v>17.899999999999999</c:v>
                </c:pt>
                <c:pt idx="2">
                  <c:v>27.8</c:v>
                </c:pt>
                <c:pt idx="3">
                  <c:v>16.399999999999999</c:v>
                </c:pt>
                <c:pt idx="4">
                  <c:v>34.1</c:v>
                </c:pt>
              </c:numCache>
            </c:numRef>
          </c:val>
        </c:ser>
        <c:ser>
          <c:idx val="2"/>
          <c:order val="2"/>
          <c:tx>
            <c:strRef>
              <c:f>DQ19_3!$F$1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DQ19_3!$B$2:$C$6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DQ19_3!$F$2:$F$6</c:f>
              <c:numCache>
                <c:formatCode>General</c:formatCode>
                <c:ptCount val="5"/>
                <c:pt idx="0">
                  <c:v>21.4</c:v>
                </c:pt>
                <c:pt idx="1">
                  <c:v>14.8</c:v>
                </c:pt>
                <c:pt idx="2">
                  <c:v>28.4</c:v>
                </c:pt>
                <c:pt idx="3">
                  <c:v>16.5</c:v>
                </c:pt>
                <c:pt idx="4">
                  <c:v>19.7</c:v>
                </c:pt>
              </c:numCache>
            </c:numRef>
          </c:val>
        </c:ser>
        <c:ser>
          <c:idx val="3"/>
          <c:order val="3"/>
          <c:tx>
            <c:strRef>
              <c:f>DQ19_3!$G$1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DQ19_3!$B$2:$C$6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DQ19_3!$G$2:$G$6</c:f>
              <c:numCache>
                <c:formatCode>General</c:formatCode>
                <c:ptCount val="5"/>
                <c:pt idx="0">
                  <c:v>32.799999999999997</c:v>
                </c:pt>
                <c:pt idx="1">
                  <c:v>23.9</c:v>
                </c:pt>
                <c:pt idx="2">
                  <c:v>38.700000000000003</c:v>
                </c:pt>
                <c:pt idx="3">
                  <c:v>25.7</c:v>
                </c:pt>
                <c:pt idx="4">
                  <c:v>29.1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21551104"/>
        <c:axId val="121614336"/>
      </c:barChart>
      <c:catAx>
        <c:axId val="121551104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21614336"/>
        <c:crosses val="autoZero"/>
        <c:auto val="1"/>
        <c:lblAlgn val="ctr"/>
        <c:lblOffset val="100"/>
        <c:tickLblSkip val="1"/>
        <c:noMultiLvlLbl val="1"/>
      </c:catAx>
      <c:valAx>
        <c:axId val="12161433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15511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DQ19_4!$D$1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DQ19_4!$B$2:$C$4</c:f>
              <c:multiLvlStrCache>
                <c:ptCount val="3"/>
                <c:lvl>
                  <c:pt idx="0">
                    <c:v>Violence prevention (e.g., bullying, fighting, or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DQ19_4!$D$2:$D$4</c:f>
              <c:numCache>
                <c:formatCode>General</c:formatCode>
                <c:ptCount val="3"/>
                <c:pt idx="0">
                  <c:v>55.6</c:v>
                </c:pt>
                <c:pt idx="1">
                  <c:v>18.3</c:v>
                </c:pt>
                <c:pt idx="2">
                  <c:v>22.3</c:v>
                </c:pt>
              </c:numCache>
            </c:numRef>
          </c:val>
        </c:ser>
        <c:ser>
          <c:idx val="1"/>
          <c:order val="1"/>
          <c:tx>
            <c:strRef>
              <c:f>DQ19_4!$E$1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DQ19_4!$B$2:$C$4</c:f>
              <c:multiLvlStrCache>
                <c:ptCount val="3"/>
                <c:lvl>
                  <c:pt idx="0">
                    <c:v>Violence prevention (e.g., bullying, fighting, or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DQ19_4!$E$2:$E$4</c:f>
              <c:numCache>
                <c:formatCode>General</c:formatCode>
                <c:ptCount val="3"/>
                <c:pt idx="0">
                  <c:v>59</c:v>
                </c:pt>
                <c:pt idx="1">
                  <c:v>31.3</c:v>
                </c:pt>
                <c:pt idx="2">
                  <c:v>23.8</c:v>
                </c:pt>
              </c:numCache>
            </c:numRef>
          </c:val>
        </c:ser>
        <c:ser>
          <c:idx val="2"/>
          <c:order val="2"/>
          <c:tx>
            <c:strRef>
              <c:f>DQ19_4!$F$1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DQ19_4!$B$2:$C$4</c:f>
              <c:multiLvlStrCache>
                <c:ptCount val="3"/>
                <c:lvl>
                  <c:pt idx="0">
                    <c:v>Violence prevention (e.g., bullying, fighting, or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DQ19_4!$F$2:$F$4</c:f>
              <c:numCache>
                <c:formatCode>General</c:formatCode>
                <c:ptCount val="3"/>
                <c:pt idx="0">
                  <c:v>50.6</c:v>
                </c:pt>
                <c:pt idx="1">
                  <c:v>11.2</c:v>
                </c:pt>
                <c:pt idx="2">
                  <c:v>12.7</c:v>
                </c:pt>
              </c:numCache>
            </c:numRef>
          </c:val>
        </c:ser>
        <c:ser>
          <c:idx val="3"/>
          <c:order val="3"/>
          <c:tx>
            <c:strRef>
              <c:f>DQ19_4!$G$1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DQ19_4!$B$2:$C$4</c:f>
              <c:multiLvlStrCache>
                <c:ptCount val="3"/>
                <c:lvl>
                  <c:pt idx="0">
                    <c:v>Violence prevention (e.g., bullying, fighting, or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DQ19_4!$G$2:$G$4</c:f>
              <c:numCache>
                <c:formatCode>General</c:formatCode>
                <c:ptCount val="3"/>
                <c:pt idx="0">
                  <c:v>60.7</c:v>
                </c:pt>
                <c:pt idx="1">
                  <c:v>22.6</c:v>
                </c:pt>
                <c:pt idx="2">
                  <c:v>34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21736192"/>
        <c:axId val="121742080"/>
      </c:barChart>
      <c:catAx>
        <c:axId val="121736192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21742080"/>
        <c:crosses val="autoZero"/>
        <c:auto val="1"/>
        <c:lblAlgn val="ctr"/>
        <c:lblOffset val="100"/>
        <c:tickLblSkip val="1"/>
        <c:noMultiLvlLbl val="1"/>
      </c:catAx>
      <c:valAx>
        <c:axId val="12174208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17361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DQ03_1!$D$2</c:f>
              <c:numCache>
                <c:formatCode>General</c:formatCode>
                <c:ptCount val="1"/>
                <c:pt idx="0">
                  <c:v>63.4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DQ03_1!$E$2</c:f>
              <c:numCache>
                <c:formatCode>General</c:formatCode>
                <c:ptCount val="1"/>
                <c:pt idx="0">
                  <c:v>89.1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DQ03_1!$F$2</c:f>
              <c:numCache>
                <c:formatCode>General</c:formatCode>
                <c:ptCount val="1"/>
                <c:pt idx="0">
                  <c:v>20.399999999999999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DQ03_1!$G$2</c:f>
              <c:numCache>
                <c:formatCode>General</c:formatCode>
                <c:ptCount val="1"/>
                <c:pt idx="0">
                  <c:v>99.1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5369216"/>
        <c:axId val="85371136"/>
      </c:barChart>
      <c:catAx>
        <c:axId val="8536921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5371136"/>
        <c:crosses val="autoZero"/>
        <c:auto val="1"/>
        <c:lblAlgn val="ctr"/>
        <c:lblOffset val="100"/>
        <c:tickLblSkip val="1"/>
        <c:noMultiLvlLbl val="1"/>
      </c:catAx>
      <c:valAx>
        <c:axId val="8537113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53692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DQ20_1!$D$1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DQ20_1!$B$2:$C$6</c:f>
              <c:multiLvlStrCache>
                <c:ptCount val="5"/>
                <c:lvl>
                  <c:pt idx="0">
                    <c:v>Teaching essential skills for health behavior change related to HIV prevention and guiding student practice of these skills</c:v>
                  </c:pt>
                  <c:pt idx="1">
                    <c:v>Implementing health education strategies using prevention messages that are likely to be effective in reaching youth</c:v>
                  </c:pt>
                  <c:pt idx="2">
                    <c:v>Identifying populations of youth who are at high risk of being infected with HIV and other STDs</c:v>
                  </c:pt>
                  <c:pt idx="3">
                    <c:v>Understanding the modes of transmission and effective prevention strategies for HIV and other STDs</c:v>
                  </c:pt>
                  <c:pt idx="4">
                    <c:v>Describing how widespread HIV and other STD infections are and the consequences of these infections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DQ20_1!$D$2:$D$6</c:f>
              <c:numCache>
                <c:formatCode>General</c:formatCode>
                <c:ptCount val="5"/>
                <c:pt idx="0">
                  <c:v>21.5</c:v>
                </c:pt>
                <c:pt idx="1">
                  <c:v>25.3</c:v>
                </c:pt>
                <c:pt idx="2">
                  <c:v>23.2</c:v>
                </c:pt>
                <c:pt idx="3">
                  <c:v>25.3</c:v>
                </c:pt>
                <c:pt idx="4">
                  <c:v>23.9</c:v>
                </c:pt>
              </c:numCache>
            </c:numRef>
          </c:val>
        </c:ser>
        <c:ser>
          <c:idx val="1"/>
          <c:order val="1"/>
          <c:tx>
            <c:strRef>
              <c:f>DQ20_1!$E$1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DQ20_1!$B$2:$C$6</c:f>
              <c:multiLvlStrCache>
                <c:ptCount val="5"/>
                <c:lvl>
                  <c:pt idx="0">
                    <c:v>Teaching essential skills for health behavior change related to HIV prevention and guiding student practice of these skills</c:v>
                  </c:pt>
                  <c:pt idx="1">
                    <c:v>Implementing health education strategies using prevention messages that are likely to be effective in reaching youth</c:v>
                  </c:pt>
                  <c:pt idx="2">
                    <c:v>Identifying populations of youth who are at high risk of being infected with HIV and other STDs</c:v>
                  </c:pt>
                  <c:pt idx="3">
                    <c:v>Understanding the modes of transmission and effective prevention strategies for HIV and other STDs</c:v>
                  </c:pt>
                  <c:pt idx="4">
                    <c:v>Describing how widespread HIV and other STD infections are and the consequences of these infections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DQ20_1!$E$2:$E$6</c:f>
              <c:numCache>
                <c:formatCode>General</c:formatCode>
                <c:ptCount val="5"/>
                <c:pt idx="0">
                  <c:v>15.7</c:v>
                </c:pt>
                <c:pt idx="1">
                  <c:v>19.899999999999999</c:v>
                </c:pt>
                <c:pt idx="2">
                  <c:v>22.2</c:v>
                </c:pt>
                <c:pt idx="3">
                  <c:v>22.2</c:v>
                </c:pt>
                <c:pt idx="4">
                  <c:v>22.2</c:v>
                </c:pt>
              </c:numCache>
            </c:numRef>
          </c:val>
        </c:ser>
        <c:ser>
          <c:idx val="2"/>
          <c:order val="2"/>
          <c:tx>
            <c:strRef>
              <c:f>DQ20_1!$F$1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DQ20_1!$B$2:$C$6</c:f>
              <c:multiLvlStrCache>
                <c:ptCount val="5"/>
                <c:lvl>
                  <c:pt idx="0">
                    <c:v>Teaching essential skills for health behavior change related to HIV prevention and guiding student practice of these skills</c:v>
                  </c:pt>
                  <c:pt idx="1">
                    <c:v>Implementing health education strategies using prevention messages that are likely to be effective in reaching youth</c:v>
                  </c:pt>
                  <c:pt idx="2">
                    <c:v>Identifying populations of youth who are at high risk of being infected with HIV and other STDs</c:v>
                  </c:pt>
                  <c:pt idx="3">
                    <c:v>Understanding the modes of transmission and effective prevention strategies for HIV and other STDs</c:v>
                  </c:pt>
                  <c:pt idx="4">
                    <c:v>Describing how widespread HIV and other STD infections are and the consequences of these infections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DQ20_1!$F$2:$F$6</c:f>
              <c:numCache>
                <c:formatCode>General</c:formatCode>
                <c:ptCount val="5"/>
                <c:pt idx="0">
                  <c:v>18.399999999999999</c:v>
                </c:pt>
                <c:pt idx="1">
                  <c:v>22.2</c:v>
                </c:pt>
                <c:pt idx="2">
                  <c:v>20.7</c:v>
                </c:pt>
                <c:pt idx="3">
                  <c:v>21.4</c:v>
                </c:pt>
                <c:pt idx="4">
                  <c:v>20.6</c:v>
                </c:pt>
              </c:numCache>
            </c:numRef>
          </c:val>
        </c:ser>
        <c:ser>
          <c:idx val="3"/>
          <c:order val="3"/>
          <c:tx>
            <c:strRef>
              <c:f>DQ20_1!$G$1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DQ20_1!$B$2:$C$6</c:f>
              <c:multiLvlStrCache>
                <c:ptCount val="5"/>
                <c:lvl>
                  <c:pt idx="0">
                    <c:v>Teaching essential skills for health behavior change related to HIV prevention and guiding student practice of these skills</c:v>
                  </c:pt>
                  <c:pt idx="1">
                    <c:v>Implementing health education strategies using prevention messages that are likely to be effective in reaching youth</c:v>
                  </c:pt>
                  <c:pt idx="2">
                    <c:v>Identifying populations of youth who are at high risk of being infected with HIV and other STDs</c:v>
                  </c:pt>
                  <c:pt idx="3">
                    <c:v>Understanding the modes of transmission and effective prevention strategies for HIV and other STDs</c:v>
                  </c:pt>
                  <c:pt idx="4">
                    <c:v>Describing how widespread HIV and other STD infections are and the consequences of these infections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DQ20_1!$G$2:$G$6</c:f>
              <c:numCache>
                <c:formatCode>General</c:formatCode>
                <c:ptCount val="5"/>
                <c:pt idx="0">
                  <c:v>27.8</c:v>
                </c:pt>
                <c:pt idx="1">
                  <c:v>31.5</c:v>
                </c:pt>
                <c:pt idx="2">
                  <c:v>27</c:v>
                </c:pt>
                <c:pt idx="3">
                  <c:v>31.6</c:v>
                </c:pt>
                <c:pt idx="4">
                  <c:v>28.9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21968896"/>
        <c:axId val="122015744"/>
      </c:barChart>
      <c:catAx>
        <c:axId val="12196889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22015744"/>
        <c:crosses val="autoZero"/>
        <c:auto val="1"/>
        <c:lblAlgn val="ctr"/>
        <c:lblOffset val="100"/>
        <c:tickLblSkip val="1"/>
        <c:noMultiLvlLbl val="1"/>
      </c:catAx>
      <c:valAx>
        <c:axId val="12201574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19688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DQ20_2!$D$1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DQ20_2!$B$2:$C$5</c:f>
              <c:multiLvlStrCache>
                <c:ptCount val="4"/>
                <c:lvl>
                  <c:pt idx="0">
                    <c:v>Current district or school board policies or curriculum guidance regarding HIV education or sexual health education</c:v>
                  </c:pt>
                  <c:pt idx="1">
                    <c:v>Identifying populations of youth who are at high risk of becoming pregnant</c:v>
                  </c:pt>
                  <c:pt idx="2">
                    <c:v>Describing the prevalence and potential effects of teen pregnancy</c:v>
                  </c:pt>
                  <c:pt idx="3">
                    <c:v>Assessing students’ performance in HIV prevention education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DQ20_2!$D$2:$D$5</c:f>
              <c:numCache>
                <c:formatCode>General</c:formatCode>
                <c:ptCount val="4"/>
                <c:pt idx="0">
                  <c:v>16</c:v>
                </c:pt>
                <c:pt idx="1">
                  <c:v>14.3</c:v>
                </c:pt>
                <c:pt idx="2">
                  <c:v>15.6</c:v>
                </c:pt>
                <c:pt idx="3">
                  <c:v>14.7</c:v>
                </c:pt>
              </c:numCache>
            </c:numRef>
          </c:val>
        </c:ser>
        <c:ser>
          <c:idx val="1"/>
          <c:order val="1"/>
          <c:tx>
            <c:strRef>
              <c:f>DQ20_2!$E$1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DQ20_2!$B$2:$C$5</c:f>
              <c:multiLvlStrCache>
                <c:ptCount val="4"/>
                <c:lvl>
                  <c:pt idx="0">
                    <c:v>Current district or school board policies or curriculum guidance regarding HIV education or sexual health education</c:v>
                  </c:pt>
                  <c:pt idx="1">
                    <c:v>Identifying populations of youth who are at high risk of becoming pregnant</c:v>
                  </c:pt>
                  <c:pt idx="2">
                    <c:v>Describing the prevalence and potential effects of teen pregnancy</c:v>
                  </c:pt>
                  <c:pt idx="3">
                    <c:v>Assessing students’ performance in HIV prevention education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DQ20_2!$E$2:$E$5</c:f>
              <c:numCache>
                <c:formatCode>General</c:formatCode>
                <c:ptCount val="4"/>
                <c:pt idx="0">
                  <c:v>16.2</c:v>
                </c:pt>
                <c:pt idx="1">
                  <c:v>15.4</c:v>
                </c:pt>
                <c:pt idx="2">
                  <c:v>15.4</c:v>
                </c:pt>
                <c:pt idx="3">
                  <c:v>13.4</c:v>
                </c:pt>
              </c:numCache>
            </c:numRef>
          </c:val>
        </c:ser>
        <c:ser>
          <c:idx val="2"/>
          <c:order val="2"/>
          <c:tx>
            <c:strRef>
              <c:f>DQ20_2!$F$1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DQ20_2!$B$2:$C$5</c:f>
              <c:multiLvlStrCache>
                <c:ptCount val="4"/>
                <c:lvl>
                  <c:pt idx="0">
                    <c:v>Current district or school board policies or curriculum guidance regarding HIV education or sexual health education</c:v>
                  </c:pt>
                  <c:pt idx="1">
                    <c:v>Identifying populations of youth who are at high risk of becoming pregnant</c:v>
                  </c:pt>
                  <c:pt idx="2">
                    <c:v>Describing the prevalence and potential effects of teen pregnancy</c:v>
                  </c:pt>
                  <c:pt idx="3">
                    <c:v>Assessing students’ performance in HIV prevention education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DQ20_2!$F$2:$F$5</c:f>
              <c:numCache>
                <c:formatCode>General</c:formatCode>
                <c:ptCount val="4"/>
                <c:pt idx="0">
                  <c:v>15.8</c:v>
                </c:pt>
                <c:pt idx="1">
                  <c:v>13.3</c:v>
                </c:pt>
                <c:pt idx="2">
                  <c:v>13.3</c:v>
                </c:pt>
                <c:pt idx="3">
                  <c:v>13.3</c:v>
                </c:pt>
              </c:numCache>
            </c:numRef>
          </c:val>
        </c:ser>
        <c:ser>
          <c:idx val="3"/>
          <c:order val="3"/>
          <c:tx>
            <c:strRef>
              <c:f>DQ20_2!$G$1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DQ20_2!$B$2:$C$5</c:f>
              <c:multiLvlStrCache>
                <c:ptCount val="4"/>
                <c:lvl>
                  <c:pt idx="0">
                    <c:v>Current district or school board policies or curriculum guidance regarding HIV education or sexual health education</c:v>
                  </c:pt>
                  <c:pt idx="1">
                    <c:v>Identifying populations of youth who are at high risk of becoming pregnant</c:v>
                  </c:pt>
                  <c:pt idx="2">
                    <c:v>Describing the prevalence and potential effects of teen pregnancy</c:v>
                  </c:pt>
                  <c:pt idx="3">
                    <c:v>Assessing students’ performance in HIV prevention education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DQ20_2!$G$2:$G$5</c:f>
              <c:numCache>
                <c:formatCode>General</c:formatCode>
                <c:ptCount val="4"/>
                <c:pt idx="0">
                  <c:v>16.3</c:v>
                </c:pt>
                <c:pt idx="1">
                  <c:v>15.2</c:v>
                </c:pt>
                <c:pt idx="2">
                  <c:v>18.5</c:v>
                </c:pt>
                <c:pt idx="3">
                  <c:v>17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22031104"/>
        <c:axId val="122086144"/>
      </c:barChart>
      <c:catAx>
        <c:axId val="122031104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22086144"/>
        <c:crosses val="autoZero"/>
        <c:auto val="1"/>
        <c:lblAlgn val="ctr"/>
        <c:lblOffset val="100"/>
        <c:tickLblSkip val="1"/>
        <c:noMultiLvlLbl val="1"/>
      </c:catAx>
      <c:valAx>
        <c:axId val="12208614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20311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DQ21_1!$D$1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DQ21_1!$B$2:$C$6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Diabetes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DQ21_1!$D$2:$D$6</c:f>
              <c:numCache>
                <c:formatCode>General</c:formatCode>
                <c:ptCount val="5"/>
                <c:pt idx="0">
                  <c:v>42.4</c:v>
                </c:pt>
                <c:pt idx="1">
                  <c:v>65.7</c:v>
                </c:pt>
                <c:pt idx="2">
                  <c:v>52.9</c:v>
                </c:pt>
                <c:pt idx="3">
                  <c:v>44.3</c:v>
                </c:pt>
                <c:pt idx="4">
                  <c:v>74.099999999999994</c:v>
                </c:pt>
              </c:numCache>
            </c:numRef>
          </c:val>
        </c:ser>
        <c:ser>
          <c:idx val="1"/>
          <c:order val="1"/>
          <c:tx>
            <c:strRef>
              <c:f>DQ21_1!$E$1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DQ21_1!$B$2:$C$6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Diabetes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DQ21_1!$E$2:$E$6</c:f>
              <c:numCache>
                <c:formatCode>General</c:formatCode>
                <c:ptCount val="5"/>
                <c:pt idx="0">
                  <c:v>47.9</c:v>
                </c:pt>
                <c:pt idx="1">
                  <c:v>62.7</c:v>
                </c:pt>
                <c:pt idx="2">
                  <c:v>59.7</c:v>
                </c:pt>
                <c:pt idx="3">
                  <c:v>45.9</c:v>
                </c:pt>
                <c:pt idx="4">
                  <c:v>68.7</c:v>
                </c:pt>
              </c:numCache>
            </c:numRef>
          </c:val>
        </c:ser>
        <c:ser>
          <c:idx val="2"/>
          <c:order val="2"/>
          <c:tx>
            <c:strRef>
              <c:f>DQ21_1!$F$1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DQ21_1!$B$2:$C$6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Diabetes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DQ21_1!$F$2:$F$6</c:f>
              <c:numCache>
                <c:formatCode>General</c:formatCode>
                <c:ptCount val="5"/>
                <c:pt idx="0">
                  <c:v>39.9</c:v>
                </c:pt>
                <c:pt idx="1">
                  <c:v>64.099999999999994</c:v>
                </c:pt>
                <c:pt idx="2">
                  <c:v>51.3</c:v>
                </c:pt>
                <c:pt idx="3">
                  <c:v>45.2</c:v>
                </c:pt>
                <c:pt idx="4">
                  <c:v>71.5</c:v>
                </c:pt>
              </c:numCache>
            </c:numRef>
          </c:val>
        </c:ser>
        <c:ser>
          <c:idx val="3"/>
          <c:order val="3"/>
          <c:tx>
            <c:strRef>
              <c:f>DQ21_1!$G$1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DQ21_1!$B$2:$C$6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Diabetes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DQ21_1!$G$2:$G$6</c:f>
              <c:numCache>
                <c:formatCode>General</c:formatCode>
                <c:ptCount val="5"/>
                <c:pt idx="0">
                  <c:v>43.5</c:v>
                </c:pt>
                <c:pt idx="1">
                  <c:v>68.900000000000006</c:v>
                </c:pt>
                <c:pt idx="2">
                  <c:v>52.4</c:v>
                </c:pt>
                <c:pt idx="3">
                  <c:v>42.6</c:v>
                </c:pt>
                <c:pt idx="4">
                  <c:v>79.400000000000006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22321920"/>
        <c:axId val="122327808"/>
      </c:barChart>
      <c:catAx>
        <c:axId val="12232192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22327808"/>
        <c:crosses val="autoZero"/>
        <c:auto val="1"/>
        <c:lblAlgn val="ctr"/>
        <c:lblOffset val="100"/>
        <c:tickLblSkip val="1"/>
        <c:noMultiLvlLbl val="1"/>
      </c:catAx>
      <c:valAx>
        <c:axId val="12232780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23219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DQ21_2!$D$1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DQ21_2!$B$2:$C$6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DQ21_2!$D$2:$D$6</c:f>
              <c:numCache>
                <c:formatCode>General</c:formatCode>
                <c:ptCount val="5"/>
                <c:pt idx="0">
                  <c:v>48.6</c:v>
                </c:pt>
                <c:pt idx="1">
                  <c:v>58.7</c:v>
                </c:pt>
                <c:pt idx="2">
                  <c:v>57.1</c:v>
                </c:pt>
                <c:pt idx="3">
                  <c:v>37.5</c:v>
                </c:pt>
                <c:pt idx="4">
                  <c:v>44.4</c:v>
                </c:pt>
              </c:numCache>
            </c:numRef>
          </c:val>
        </c:ser>
        <c:ser>
          <c:idx val="1"/>
          <c:order val="1"/>
          <c:tx>
            <c:strRef>
              <c:f>DQ21_2!$E$1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DQ21_2!$B$2:$C$6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DQ21_2!$E$2:$E$6</c:f>
              <c:numCache>
                <c:formatCode>General</c:formatCode>
                <c:ptCount val="5"/>
                <c:pt idx="0">
                  <c:v>48.1</c:v>
                </c:pt>
                <c:pt idx="1">
                  <c:v>59</c:v>
                </c:pt>
                <c:pt idx="2">
                  <c:v>51</c:v>
                </c:pt>
                <c:pt idx="3">
                  <c:v>41.6</c:v>
                </c:pt>
                <c:pt idx="4">
                  <c:v>48.3</c:v>
                </c:pt>
              </c:numCache>
            </c:numRef>
          </c:val>
        </c:ser>
        <c:ser>
          <c:idx val="2"/>
          <c:order val="2"/>
          <c:tx>
            <c:strRef>
              <c:f>DQ21_2!$F$1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DQ21_2!$B$2:$C$6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DQ21_2!$F$2:$F$6</c:f>
              <c:numCache>
                <c:formatCode>General</c:formatCode>
                <c:ptCount val="5"/>
                <c:pt idx="0">
                  <c:v>47.8</c:v>
                </c:pt>
                <c:pt idx="1">
                  <c:v>55.2</c:v>
                </c:pt>
                <c:pt idx="2">
                  <c:v>56.3</c:v>
                </c:pt>
                <c:pt idx="3">
                  <c:v>36.299999999999997</c:v>
                </c:pt>
                <c:pt idx="4">
                  <c:v>43.8</c:v>
                </c:pt>
              </c:numCache>
            </c:numRef>
          </c:val>
        </c:ser>
        <c:ser>
          <c:idx val="3"/>
          <c:order val="3"/>
          <c:tx>
            <c:strRef>
              <c:f>DQ21_2!$G$1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DQ21_2!$B$2:$C$6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DQ21_2!$G$2:$G$6</c:f>
              <c:numCache>
                <c:formatCode>General</c:formatCode>
                <c:ptCount val="5"/>
                <c:pt idx="0">
                  <c:v>49.8</c:v>
                </c:pt>
                <c:pt idx="1">
                  <c:v>63</c:v>
                </c:pt>
                <c:pt idx="2">
                  <c:v>60.4</c:v>
                </c:pt>
                <c:pt idx="3">
                  <c:v>37.299999999999997</c:v>
                </c:pt>
                <c:pt idx="4">
                  <c:v>43.5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22298368"/>
        <c:axId val="122299904"/>
      </c:barChart>
      <c:catAx>
        <c:axId val="12229836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22299904"/>
        <c:crosses val="autoZero"/>
        <c:auto val="1"/>
        <c:lblAlgn val="ctr"/>
        <c:lblOffset val="100"/>
        <c:tickLblSkip val="1"/>
        <c:noMultiLvlLbl val="1"/>
      </c:catAx>
      <c:valAx>
        <c:axId val="12229990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22983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DQ21_3!$D$1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DQ21_3!$B$2:$C$6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DQ21_3!$D$2:$D$6</c:f>
              <c:numCache>
                <c:formatCode>General</c:formatCode>
                <c:ptCount val="5"/>
                <c:pt idx="0">
                  <c:v>59.8</c:v>
                </c:pt>
                <c:pt idx="1">
                  <c:v>57.8</c:v>
                </c:pt>
                <c:pt idx="2">
                  <c:v>61.2</c:v>
                </c:pt>
                <c:pt idx="3">
                  <c:v>64.2</c:v>
                </c:pt>
                <c:pt idx="4">
                  <c:v>46.5</c:v>
                </c:pt>
              </c:numCache>
            </c:numRef>
          </c:val>
        </c:ser>
        <c:ser>
          <c:idx val="1"/>
          <c:order val="1"/>
          <c:tx>
            <c:strRef>
              <c:f>DQ21_3!$E$1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DQ21_3!$B$2:$C$6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DQ21_3!$E$2:$E$6</c:f>
              <c:numCache>
                <c:formatCode>General</c:formatCode>
                <c:ptCount val="5"/>
                <c:pt idx="0">
                  <c:v>60.2</c:v>
                </c:pt>
                <c:pt idx="1">
                  <c:v>59</c:v>
                </c:pt>
                <c:pt idx="2">
                  <c:v>57.5</c:v>
                </c:pt>
                <c:pt idx="3">
                  <c:v>67.400000000000006</c:v>
                </c:pt>
                <c:pt idx="4">
                  <c:v>43.8</c:v>
                </c:pt>
              </c:numCache>
            </c:numRef>
          </c:val>
        </c:ser>
        <c:ser>
          <c:idx val="2"/>
          <c:order val="2"/>
          <c:tx>
            <c:strRef>
              <c:f>DQ21_3!$F$1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DQ21_3!$B$2:$C$6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DQ21_3!$F$2:$F$6</c:f>
              <c:numCache>
                <c:formatCode>General</c:formatCode>
                <c:ptCount val="5"/>
                <c:pt idx="0">
                  <c:v>54.4</c:v>
                </c:pt>
                <c:pt idx="1">
                  <c:v>51.4</c:v>
                </c:pt>
                <c:pt idx="2">
                  <c:v>62.5</c:v>
                </c:pt>
                <c:pt idx="3">
                  <c:v>61.6</c:v>
                </c:pt>
                <c:pt idx="4">
                  <c:v>48.9</c:v>
                </c:pt>
              </c:numCache>
            </c:numRef>
          </c:val>
        </c:ser>
        <c:ser>
          <c:idx val="3"/>
          <c:order val="3"/>
          <c:tx>
            <c:strRef>
              <c:f>DQ21_3!$G$1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DQ21_3!$B$2:$C$6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DQ21_3!$G$2:$G$6</c:f>
              <c:numCache>
                <c:formatCode>General</c:formatCode>
                <c:ptCount val="5"/>
                <c:pt idx="0">
                  <c:v>66.400000000000006</c:v>
                </c:pt>
                <c:pt idx="1">
                  <c:v>65.400000000000006</c:v>
                </c:pt>
                <c:pt idx="2">
                  <c:v>60.9</c:v>
                </c:pt>
                <c:pt idx="3">
                  <c:v>66.2</c:v>
                </c:pt>
                <c:pt idx="4">
                  <c:v>44.5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36790784"/>
        <c:axId val="136792320"/>
      </c:barChart>
      <c:catAx>
        <c:axId val="136790784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36792320"/>
        <c:crosses val="autoZero"/>
        <c:auto val="1"/>
        <c:lblAlgn val="ctr"/>
        <c:lblOffset val="100"/>
        <c:tickLblSkip val="1"/>
        <c:noMultiLvlLbl val="1"/>
      </c:catAx>
      <c:valAx>
        <c:axId val="13679232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367907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DQ21_4!$D$1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DQ21_4!$B$2:$C$4</c:f>
              <c:multiLvlStrCache>
                <c:ptCount val="3"/>
                <c:lvl>
                  <c:pt idx="0">
                    <c:v>Violence prevention (e.g., bullying, fighting, or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DQ21_4!$D$2:$D$4</c:f>
              <c:numCache>
                <c:formatCode>General</c:formatCode>
                <c:ptCount val="3"/>
                <c:pt idx="0">
                  <c:v>75.5</c:v>
                </c:pt>
                <c:pt idx="1">
                  <c:v>61.8</c:v>
                </c:pt>
                <c:pt idx="2">
                  <c:v>68.7</c:v>
                </c:pt>
              </c:numCache>
            </c:numRef>
          </c:val>
        </c:ser>
        <c:ser>
          <c:idx val="1"/>
          <c:order val="1"/>
          <c:tx>
            <c:strRef>
              <c:f>DQ21_4!$E$1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DQ21_4!$B$2:$C$4</c:f>
              <c:multiLvlStrCache>
                <c:ptCount val="3"/>
                <c:lvl>
                  <c:pt idx="0">
                    <c:v>Violence prevention (e.g., bullying, fighting, or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DQ21_4!$E$2:$E$4</c:f>
              <c:numCache>
                <c:formatCode>General</c:formatCode>
                <c:ptCount val="3"/>
                <c:pt idx="0">
                  <c:v>80.099999999999994</c:v>
                </c:pt>
                <c:pt idx="1">
                  <c:v>57.5</c:v>
                </c:pt>
                <c:pt idx="2">
                  <c:v>69.7</c:v>
                </c:pt>
              </c:numCache>
            </c:numRef>
          </c:val>
        </c:ser>
        <c:ser>
          <c:idx val="2"/>
          <c:order val="2"/>
          <c:tx>
            <c:strRef>
              <c:f>DQ21_4!$F$1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DQ21_4!$B$2:$C$4</c:f>
              <c:multiLvlStrCache>
                <c:ptCount val="3"/>
                <c:lvl>
                  <c:pt idx="0">
                    <c:v>Violence prevention (e.g., bullying, fighting, or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DQ21_4!$F$2:$F$4</c:f>
              <c:numCache>
                <c:formatCode>General</c:formatCode>
                <c:ptCount val="3"/>
                <c:pt idx="0">
                  <c:v>70.7</c:v>
                </c:pt>
                <c:pt idx="1">
                  <c:v>61</c:v>
                </c:pt>
                <c:pt idx="2">
                  <c:v>67</c:v>
                </c:pt>
              </c:numCache>
            </c:numRef>
          </c:val>
        </c:ser>
        <c:ser>
          <c:idx val="3"/>
          <c:order val="3"/>
          <c:tx>
            <c:strRef>
              <c:f>DQ21_4!$G$1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DQ21_4!$B$2:$C$4</c:f>
              <c:multiLvlStrCache>
                <c:ptCount val="3"/>
                <c:lvl>
                  <c:pt idx="0">
                    <c:v>Violence prevention (e.g., bullying, fighting, or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DQ21_4!$G$2:$G$4</c:f>
              <c:numCache>
                <c:formatCode>General</c:formatCode>
                <c:ptCount val="3"/>
                <c:pt idx="0">
                  <c:v>79.900000000000006</c:v>
                </c:pt>
                <c:pt idx="1">
                  <c:v>64.400000000000006</c:v>
                </c:pt>
                <c:pt idx="2">
                  <c:v>70.400000000000006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36865280"/>
        <c:axId val="136866816"/>
      </c:barChart>
      <c:catAx>
        <c:axId val="13686528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36866816"/>
        <c:crosses val="autoZero"/>
        <c:auto val="1"/>
        <c:lblAlgn val="ctr"/>
        <c:lblOffset val="100"/>
        <c:tickLblSkip val="1"/>
        <c:noMultiLvlLbl val="1"/>
      </c:catAx>
      <c:valAx>
        <c:axId val="13686681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368652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DQ22_1!$D$1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DQ22_1!$B$2:$C$6</c:f>
              <c:multiLvlStrCache>
                <c:ptCount val="5"/>
                <c:lvl>
                  <c:pt idx="0">
                    <c:v>Using interactive teaching methods (e.g., role plays or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DQ22_1!$D$2:$D$6</c:f>
              <c:numCache>
                <c:formatCode>General</c:formatCode>
                <c:ptCount val="5"/>
                <c:pt idx="0">
                  <c:v>44.8</c:v>
                </c:pt>
                <c:pt idx="1">
                  <c:v>5.5</c:v>
                </c:pt>
                <c:pt idx="2">
                  <c:v>24.7</c:v>
                </c:pt>
                <c:pt idx="3">
                  <c:v>29.8</c:v>
                </c:pt>
                <c:pt idx="4">
                  <c:v>36.200000000000003</c:v>
                </c:pt>
              </c:numCache>
            </c:numRef>
          </c:val>
        </c:ser>
        <c:ser>
          <c:idx val="1"/>
          <c:order val="1"/>
          <c:tx>
            <c:strRef>
              <c:f>DQ22_1!$E$1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DQ22_1!$B$2:$C$6</c:f>
              <c:multiLvlStrCache>
                <c:ptCount val="5"/>
                <c:lvl>
                  <c:pt idx="0">
                    <c:v>Using interactive teaching methods (e.g., role plays or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DQ22_1!$E$2:$E$6</c:f>
              <c:numCache>
                <c:formatCode>General</c:formatCode>
                <c:ptCount val="5"/>
                <c:pt idx="0">
                  <c:v>33.799999999999997</c:v>
                </c:pt>
                <c:pt idx="1">
                  <c:v>6.9</c:v>
                </c:pt>
                <c:pt idx="2">
                  <c:v>14.2</c:v>
                </c:pt>
                <c:pt idx="3">
                  <c:v>20.6</c:v>
                </c:pt>
                <c:pt idx="4">
                  <c:v>35.200000000000003</c:v>
                </c:pt>
              </c:numCache>
            </c:numRef>
          </c:val>
        </c:ser>
        <c:ser>
          <c:idx val="2"/>
          <c:order val="2"/>
          <c:tx>
            <c:strRef>
              <c:f>DQ22_1!$F$1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DQ22_1!$B$2:$C$6</c:f>
              <c:multiLvlStrCache>
                <c:ptCount val="5"/>
                <c:lvl>
                  <c:pt idx="0">
                    <c:v>Using interactive teaching methods (e.g., role plays or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DQ22_1!$F$2:$F$6</c:f>
              <c:numCache>
                <c:formatCode>General</c:formatCode>
                <c:ptCount val="5"/>
                <c:pt idx="0">
                  <c:v>46.5</c:v>
                </c:pt>
                <c:pt idx="1">
                  <c:v>5.2</c:v>
                </c:pt>
                <c:pt idx="2">
                  <c:v>22.9</c:v>
                </c:pt>
                <c:pt idx="3">
                  <c:v>31</c:v>
                </c:pt>
                <c:pt idx="4">
                  <c:v>32.299999999999997</c:v>
                </c:pt>
              </c:numCache>
            </c:numRef>
          </c:val>
        </c:ser>
        <c:ser>
          <c:idx val="3"/>
          <c:order val="3"/>
          <c:tx>
            <c:strRef>
              <c:f>DQ22_1!$G$1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DQ22_1!$B$2:$C$6</c:f>
              <c:multiLvlStrCache>
                <c:ptCount val="5"/>
                <c:lvl>
                  <c:pt idx="0">
                    <c:v>Using interactive teaching methods (e.g., role plays or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DQ22_1!$G$2:$G$6</c:f>
              <c:numCache>
                <c:formatCode>General</c:formatCode>
                <c:ptCount val="5"/>
                <c:pt idx="0">
                  <c:v>46.8</c:v>
                </c:pt>
                <c:pt idx="1">
                  <c:v>5.4</c:v>
                </c:pt>
                <c:pt idx="2">
                  <c:v>31.2</c:v>
                </c:pt>
                <c:pt idx="3">
                  <c:v>31.8</c:v>
                </c:pt>
                <c:pt idx="4">
                  <c:v>41.5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37020160"/>
        <c:axId val="137021696"/>
      </c:barChart>
      <c:catAx>
        <c:axId val="13702016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37021696"/>
        <c:crosses val="autoZero"/>
        <c:auto val="1"/>
        <c:lblAlgn val="ctr"/>
        <c:lblOffset val="100"/>
        <c:tickLblSkip val="1"/>
        <c:noMultiLvlLbl val="1"/>
      </c:catAx>
      <c:valAx>
        <c:axId val="13702169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370201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DQ22_2!$D$1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DQ22_2!$B$2:$C$5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and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DQ22_2!$D$2:$D$5</c:f>
              <c:numCache>
                <c:formatCode>General</c:formatCode>
                <c:ptCount val="4"/>
                <c:pt idx="0">
                  <c:v>28.2</c:v>
                </c:pt>
                <c:pt idx="1">
                  <c:v>51.5</c:v>
                </c:pt>
                <c:pt idx="2">
                  <c:v>34.1</c:v>
                </c:pt>
                <c:pt idx="3">
                  <c:v>24.1</c:v>
                </c:pt>
              </c:numCache>
            </c:numRef>
          </c:val>
        </c:ser>
        <c:ser>
          <c:idx val="1"/>
          <c:order val="1"/>
          <c:tx>
            <c:strRef>
              <c:f>DQ22_2!$E$1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DQ22_2!$B$2:$C$5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and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DQ22_2!$E$2:$E$5</c:f>
              <c:numCache>
                <c:formatCode>General</c:formatCode>
                <c:ptCount val="4"/>
                <c:pt idx="0">
                  <c:v>26.8</c:v>
                </c:pt>
                <c:pt idx="1">
                  <c:v>46.8</c:v>
                </c:pt>
                <c:pt idx="2">
                  <c:v>34.299999999999997</c:v>
                </c:pt>
                <c:pt idx="3">
                  <c:v>23.9</c:v>
                </c:pt>
              </c:numCache>
            </c:numRef>
          </c:val>
        </c:ser>
        <c:ser>
          <c:idx val="2"/>
          <c:order val="2"/>
          <c:tx>
            <c:strRef>
              <c:f>DQ22_2!$F$1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DQ22_2!$B$2:$C$5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and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DQ22_2!$F$2:$F$5</c:f>
              <c:numCache>
                <c:formatCode>General</c:formatCode>
                <c:ptCount val="4"/>
                <c:pt idx="0">
                  <c:v>25.3</c:v>
                </c:pt>
                <c:pt idx="1">
                  <c:v>51.9</c:v>
                </c:pt>
                <c:pt idx="2">
                  <c:v>33.200000000000003</c:v>
                </c:pt>
                <c:pt idx="3">
                  <c:v>24.2</c:v>
                </c:pt>
              </c:numCache>
            </c:numRef>
          </c:val>
        </c:ser>
        <c:ser>
          <c:idx val="3"/>
          <c:order val="3"/>
          <c:tx>
            <c:strRef>
              <c:f>DQ22_2!$G$1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DQ22_2!$B$2:$C$5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and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DQ22_2!$G$2:$G$5</c:f>
              <c:numCache>
                <c:formatCode>General</c:formatCode>
                <c:ptCount val="4"/>
                <c:pt idx="0">
                  <c:v>32.5</c:v>
                </c:pt>
                <c:pt idx="1">
                  <c:v>52.8</c:v>
                </c:pt>
                <c:pt idx="2">
                  <c:v>35.1</c:v>
                </c:pt>
                <c:pt idx="3">
                  <c:v>24.1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37111040"/>
        <c:axId val="137112576"/>
      </c:barChart>
      <c:catAx>
        <c:axId val="13711104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37112576"/>
        <c:crosses val="autoZero"/>
        <c:auto val="1"/>
        <c:lblAlgn val="ctr"/>
        <c:lblOffset val="100"/>
        <c:tickLblSkip val="1"/>
        <c:noMultiLvlLbl val="1"/>
      </c:catAx>
      <c:valAx>
        <c:axId val="13711257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371110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DQ23_1!$D$1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DQ23_1!$B$2:$C$6</c:f>
              <c:multiLvlStrCache>
                <c:ptCount val="5"/>
                <c:lvl>
                  <c:pt idx="0">
                    <c:v>Using interactive teaching methods (e.g., role plays or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DQ23_1!$D$2:$D$6</c:f>
              <c:numCache>
                <c:formatCode>General</c:formatCode>
                <c:ptCount val="5"/>
                <c:pt idx="0">
                  <c:v>62.7</c:v>
                </c:pt>
                <c:pt idx="1">
                  <c:v>48.5</c:v>
                </c:pt>
                <c:pt idx="2">
                  <c:v>45.2</c:v>
                </c:pt>
                <c:pt idx="3">
                  <c:v>50.1</c:v>
                </c:pt>
                <c:pt idx="4">
                  <c:v>59.9</c:v>
                </c:pt>
              </c:numCache>
            </c:numRef>
          </c:val>
        </c:ser>
        <c:ser>
          <c:idx val="1"/>
          <c:order val="1"/>
          <c:tx>
            <c:strRef>
              <c:f>DQ23_1!$E$1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DQ23_1!$B$2:$C$6</c:f>
              <c:multiLvlStrCache>
                <c:ptCount val="5"/>
                <c:lvl>
                  <c:pt idx="0">
                    <c:v>Using interactive teaching methods (e.g., role plays or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DQ23_1!$E$2:$E$6</c:f>
              <c:numCache>
                <c:formatCode>General</c:formatCode>
                <c:ptCount val="5"/>
                <c:pt idx="0">
                  <c:v>76.099999999999994</c:v>
                </c:pt>
                <c:pt idx="1">
                  <c:v>51.2</c:v>
                </c:pt>
                <c:pt idx="2">
                  <c:v>42.5</c:v>
                </c:pt>
                <c:pt idx="3">
                  <c:v>49.2</c:v>
                </c:pt>
                <c:pt idx="4">
                  <c:v>60.9</c:v>
                </c:pt>
              </c:numCache>
            </c:numRef>
          </c:val>
        </c:ser>
        <c:ser>
          <c:idx val="2"/>
          <c:order val="2"/>
          <c:tx>
            <c:strRef>
              <c:f>DQ23_1!$F$1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DQ23_1!$B$2:$C$6</c:f>
              <c:multiLvlStrCache>
                <c:ptCount val="5"/>
                <c:lvl>
                  <c:pt idx="0">
                    <c:v>Using interactive teaching methods (e.g., role plays or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DQ23_1!$F$2:$F$6</c:f>
              <c:numCache>
                <c:formatCode>General</c:formatCode>
                <c:ptCount val="5"/>
                <c:pt idx="0">
                  <c:v>57.6</c:v>
                </c:pt>
                <c:pt idx="1">
                  <c:v>44.4</c:v>
                </c:pt>
                <c:pt idx="2">
                  <c:v>47.7</c:v>
                </c:pt>
                <c:pt idx="3">
                  <c:v>52.7</c:v>
                </c:pt>
                <c:pt idx="4">
                  <c:v>62.9</c:v>
                </c:pt>
              </c:numCache>
            </c:numRef>
          </c:val>
        </c:ser>
        <c:ser>
          <c:idx val="3"/>
          <c:order val="3"/>
          <c:tx>
            <c:strRef>
              <c:f>DQ23_1!$G$1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DQ23_1!$B$2:$C$6</c:f>
              <c:multiLvlStrCache>
                <c:ptCount val="5"/>
                <c:lvl>
                  <c:pt idx="0">
                    <c:v>Using interactive teaching methods (e.g., role plays or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DQ23_1!$G$2:$G$6</c:f>
              <c:numCache>
                <c:formatCode>General</c:formatCode>
                <c:ptCount val="5"/>
                <c:pt idx="0">
                  <c:v>64.2</c:v>
                </c:pt>
                <c:pt idx="1">
                  <c:v>52.8</c:v>
                </c:pt>
                <c:pt idx="2">
                  <c:v>43.1</c:v>
                </c:pt>
                <c:pt idx="3">
                  <c:v>47</c:v>
                </c:pt>
                <c:pt idx="4">
                  <c:v>55.7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37279360"/>
        <c:axId val="137280896"/>
      </c:barChart>
      <c:catAx>
        <c:axId val="13727936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37280896"/>
        <c:crosses val="autoZero"/>
        <c:auto val="1"/>
        <c:lblAlgn val="ctr"/>
        <c:lblOffset val="100"/>
        <c:tickLblSkip val="1"/>
        <c:noMultiLvlLbl val="1"/>
      </c:catAx>
      <c:valAx>
        <c:axId val="13728089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372793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DQ23_2!$D$1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DQ23_2!$B$2:$C$5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and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DQ23_2!$D$2:$D$5</c:f>
              <c:numCache>
                <c:formatCode>General</c:formatCode>
                <c:ptCount val="4"/>
                <c:pt idx="0">
                  <c:v>64.5</c:v>
                </c:pt>
                <c:pt idx="1">
                  <c:v>58.9</c:v>
                </c:pt>
                <c:pt idx="2">
                  <c:v>65.5</c:v>
                </c:pt>
                <c:pt idx="3">
                  <c:v>64.8</c:v>
                </c:pt>
              </c:numCache>
            </c:numRef>
          </c:val>
        </c:ser>
        <c:ser>
          <c:idx val="1"/>
          <c:order val="1"/>
          <c:tx>
            <c:strRef>
              <c:f>DQ23_2!$E$1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DQ23_2!$B$2:$C$5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and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DQ23_2!$E$2:$E$5</c:f>
              <c:numCache>
                <c:formatCode>General</c:formatCode>
                <c:ptCount val="4"/>
                <c:pt idx="0">
                  <c:v>67.599999999999994</c:v>
                </c:pt>
                <c:pt idx="1">
                  <c:v>64.400000000000006</c:v>
                </c:pt>
                <c:pt idx="2">
                  <c:v>79.2</c:v>
                </c:pt>
                <c:pt idx="3">
                  <c:v>75.599999999999994</c:v>
                </c:pt>
              </c:numCache>
            </c:numRef>
          </c:val>
        </c:ser>
        <c:ser>
          <c:idx val="2"/>
          <c:order val="2"/>
          <c:tx>
            <c:strRef>
              <c:f>DQ23_2!$F$1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DQ23_2!$B$2:$C$5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and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DQ23_2!$F$2:$F$5</c:f>
              <c:numCache>
                <c:formatCode>General</c:formatCode>
                <c:ptCount val="4"/>
                <c:pt idx="0">
                  <c:v>64.5</c:v>
                </c:pt>
                <c:pt idx="1">
                  <c:v>59.3</c:v>
                </c:pt>
                <c:pt idx="2">
                  <c:v>61.6</c:v>
                </c:pt>
                <c:pt idx="3">
                  <c:v>66.2</c:v>
                </c:pt>
              </c:numCache>
            </c:numRef>
          </c:val>
        </c:ser>
        <c:ser>
          <c:idx val="3"/>
          <c:order val="3"/>
          <c:tx>
            <c:strRef>
              <c:f>DQ23_2!$G$1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DQ23_2!$B$2:$C$5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and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DQ23_2!$G$2:$G$5</c:f>
              <c:numCache>
                <c:formatCode>General</c:formatCode>
                <c:ptCount val="4"/>
                <c:pt idx="0">
                  <c:v>63.3</c:v>
                </c:pt>
                <c:pt idx="1">
                  <c:v>56.4</c:v>
                </c:pt>
                <c:pt idx="2">
                  <c:v>65.3</c:v>
                </c:pt>
                <c:pt idx="3">
                  <c:v>58.8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2783872"/>
        <c:axId val="137658752"/>
      </c:barChart>
      <c:catAx>
        <c:axId val="2783872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37658752"/>
        <c:crosses val="autoZero"/>
        <c:auto val="1"/>
        <c:lblAlgn val="ctr"/>
        <c:lblOffset val="100"/>
        <c:tickLblSkip val="1"/>
        <c:noMultiLvlLbl val="1"/>
      </c:catAx>
      <c:valAx>
        <c:axId val="13765875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27838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DQ04_1!$D$1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DQ04_1!$B$2:$C$5</c:f>
              <c:multiLvlStrCache>
                <c:ptCount val="4"/>
                <c:lvl>
                  <c:pt idx="0">
                    <c:v>A written health education curriculum</c:v>
                  </c:pt>
                  <c:pt idx="1">
                    <c:v>Plans for how to assess student performance in health education</c:v>
                  </c:pt>
                  <c:pt idx="2">
                    <c:v>A chart describing the annual scope and sequence of instruction</c:v>
                  </c:pt>
                  <c:pt idx="3">
                    <c:v>Goals, objectives, and expected outcomes for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DQ04_1!$D$2:$D$5</c:f>
              <c:numCache>
                <c:formatCode>General</c:formatCode>
                <c:ptCount val="4"/>
                <c:pt idx="0">
                  <c:v>72.3</c:v>
                </c:pt>
                <c:pt idx="1">
                  <c:v>65.599999999999994</c:v>
                </c:pt>
                <c:pt idx="2">
                  <c:v>57.9</c:v>
                </c:pt>
                <c:pt idx="3">
                  <c:v>83.2</c:v>
                </c:pt>
              </c:numCache>
            </c:numRef>
          </c:val>
        </c:ser>
        <c:ser>
          <c:idx val="1"/>
          <c:order val="1"/>
          <c:tx>
            <c:strRef>
              <c:f>DQ04_1!$E$1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DQ04_1!$B$2:$C$5</c:f>
              <c:multiLvlStrCache>
                <c:ptCount val="4"/>
                <c:lvl>
                  <c:pt idx="0">
                    <c:v>A written health education curriculum</c:v>
                  </c:pt>
                  <c:pt idx="1">
                    <c:v>Plans for how to assess student performance in health education</c:v>
                  </c:pt>
                  <c:pt idx="2">
                    <c:v>A chart describing the annual scope and sequence of instruction</c:v>
                  </c:pt>
                  <c:pt idx="3">
                    <c:v>Goals, objectives, and expected outcomes for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DQ04_1!$E$2:$E$5</c:f>
              <c:numCache>
                <c:formatCode>General</c:formatCode>
                <c:ptCount val="4"/>
                <c:pt idx="0">
                  <c:v>73</c:v>
                </c:pt>
                <c:pt idx="1">
                  <c:v>65.5</c:v>
                </c:pt>
                <c:pt idx="2">
                  <c:v>54.4</c:v>
                </c:pt>
                <c:pt idx="3">
                  <c:v>77</c:v>
                </c:pt>
              </c:numCache>
            </c:numRef>
          </c:val>
        </c:ser>
        <c:ser>
          <c:idx val="2"/>
          <c:order val="2"/>
          <c:tx>
            <c:strRef>
              <c:f>DQ04_1!$F$1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DQ04_1!$B$2:$C$5</c:f>
              <c:multiLvlStrCache>
                <c:ptCount val="4"/>
                <c:lvl>
                  <c:pt idx="0">
                    <c:v>A written health education curriculum</c:v>
                  </c:pt>
                  <c:pt idx="1">
                    <c:v>Plans for how to assess student performance in health education</c:v>
                  </c:pt>
                  <c:pt idx="2">
                    <c:v>A chart describing the annual scope and sequence of instruction</c:v>
                  </c:pt>
                  <c:pt idx="3">
                    <c:v>Goals, objectives, and expected outcomes for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DQ04_1!$F$2:$F$5</c:f>
              <c:numCache>
                <c:formatCode>General</c:formatCode>
                <c:ptCount val="4"/>
                <c:pt idx="0">
                  <c:v>68.900000000000006</c:v>
                </c:pt>
                <c:pt idx="1">
                  <c:v>64.3</c:v>
                </c:pt>
                <c:pt idx="2">
                  <c:v>56.7</c:v>
                </c:pt>
                <c:pt idx="3">
                  <c:v>80.8</c:v>
                </c:pt>
              </c:numCache>
            </c:numRef>
          </c:val>
        </c:ser>
        <c:ser>
          <c:idx val="3"/>
          <c:order val="3"/>
          <c:tx>
            <c:strRef>
              <c:f>DQ04_1!$G$1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DQ04_1!$B$2:$C$5</c:f>
              <c:multiLvlStrCache>
                <c:ptCount val="4"/>
                <c:lvl>
                  <c:pt idx="0">
                    <c:v>A written health education curriculum</c:v>
                  </c:pt>
                  <c:pt idx="1">
                    <c:v>Plans for how to assess student performance in health education</c:v>
                  </c:pt>
                  <c:pt idx="2">
                    <c:v>A chart describing the annual scope and sequence of instruction</c:v>
                  </c:pt>
                  <c:pt idx="3">
                    <c:v>Goals, objectives, and expected outcomes for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DQ04_1!$G$2:$G$5</c:f>
              <c:numCache>
                <c:formatCode>General</c:formatCode>
                <c:ptCount val="4"/>
                <c:pt idx="0">
                  <c:v>76.400000000000006</c:v>
                </c:pt>
                <c:pt idx="1">
                  <c:v>67.2</c:v>
                </c:pt>
                <c:pt idx="2">
                  <c:v>60.7</c:v>
                </c:pt>
                <c:pt idx="3">
                  <c:v>88.5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3245696"/>
        <c:axId val="83469056"/>
      </c:barChart>
      <c:catAx>
        <c:axId val="8324569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3469056"/>
        <c:crosses val="autoZero"/>
        <c:auto val="1"/>
        <c:lblAlgn val="ctr"/>
        <c:lblOffset val="100"/>
        <c:tickLblSkip val="1"/>
        <c:noMultiLvlLbl val="1"/>
      </c:catAx>
      <c:valAx>
        <c:axId val="8346905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32456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DQ24_1!$D$1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DQ24_1!$B$2:$C$6</c:f>
              <c:multiLvlStrCache>
                <c:ptCount val="5"/>
                <c:lvl>
                  <c:pt idx="0">
                    <c:v>Kinesiology, exercise science, or exercise physiology</c:v>
                  </c:pt>
                  <c:pt idx="1">
                    <c:v>Other education degree</c:v>
                  </c:pt>
                  <c:pt idx="2">
                    <c:v>Physical education</c:v>
                  </c:pt>
                  <c:pt idx="3">
                    <c:v>Health education</c:v>
                  </c:pt>
                  <c:pt idx="4">
                    <c:v>Health and physical education combined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DQ24_1!$D$2:$D$6</c:f>
              <c:numCache>
                <c:formatCode>General</c:formatCode>
                <c:ptCount val="5"/>
                <c:pt idx="0">
                  <c:v>2.6</c:v>
                </c:pt>
                <c:pt idx="1">
                  <c:v>3.7</c:v>
                </c:pt>
                <c:pt idx="2">
                  <c:v>14.1</c:v>
                </c:pt>
                <c:pt idx="3">
                  <c:v>5.4</c:v>
                </c:pt>
                <c:pt idx="4">
                  <c:v>69.400000000000006</c:v>
                </c:pt>
              </c:numCache>
            </c:numRef>
          </c:val>
        </c:ser>
        <c:ser>
          <c:idx val="1"/>
          <c:order val="1"/>
          <c:tx>
            <c:strRef>
              <c:f>DQ24_1!$E$1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DQ24_1!$B$2:$C$6</c:f>
              <c:multiLvlStrCache>
                <c:ptCount val="5"/>
                <c:lvl>
                  <c:pt idx="0">
                    <c:v>Kinesiology, exercise science, or exercise physiology</c:v>
                  </c:pt>
                  <c:pt idx="1">
                    <c:v>Other education degree</c:v>
                  </c:pt>
                  <c:pt idx="2">
                    <c:v>Physical education</c:v>
                  </c:pt>
                  <c:pt idx="3">
                    <c:v>Health education</c:v>
                  </c:pt>
                  <c:pt idx="4">
                    <c:v>Health and physical education combined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DQ24_1!$E$2:$E$6</c:f>
              <c:numCache>
                <c:formatCode>General</c:formatCode>
                <c:ptCount val="5"/>
                <c:pt idx="0">
                  <c:v>8.0000000000000004E-4</c:v>
                </c:pt>
                <c:pt idx="1">
                  <c:v>4.9000000000000004</c:v>
                </c:pt>
                <c:pt idx="2">
                  <c:v>19.5</c:v>
                </c:pt>
                <c:pt idx="3">
                  <c:v>2.7</c:v>
                </c:pt>
                <c:pt idx="4">
                  <c:v>68</c:v>
                </c:pt>
              </c:numCache>
            </c:numRef>
          </c:val>
        </c:ser>
        <c:ser>
          <c:idx val="2"/>
          <c:order val="2"/>
          <c:tx>
            <c:strRef>
              <c:f>DQ24_1!$F$1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DQ24_1!$B$2:$C$6</c:f>
              <c:multiLvlStrCache>
                <c:ptCount val="5"/>
                <c:lvl>
                  <c:pt idx="0">
                    <c:v>Kinesiology, exercise science, or exercise physiology</c:v>
                  </c:pt>
                  <c:pt idx="1">
                    <c:v>Other education degree</c:v>
                  </c:pt>
                  <c:pt idx="2">
                    <c:v>Physical education</c:v>
                  </c:pt>
                  <c:pt idx="3">
                    <c:v>Health education</c:v>
                  </c:pt>
                  <c:pt idx="4">
                    <c:v>Health and physical education combined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DQ24_1!$F$2:$F$6</c:f>
              <c:numCache>
                <c:formatCode>General</c:formatCode>
                <c:ptCount val="5"/>
                <c:pt idx="0">
                  <c:v>1.7</c:v>
                </c:pt>
                <c:pt idx="1">
                  <c:v>4.0999999999999996</c:v>
                </c:pt>
                <c:pt idx="2">
                  <c:v>17.600000000000001</c:v>
                </c:pt>
                <c:pt idx="3">
                  <c:v>7.5</c:v>
                </c:pt>
                <c:pt idx="4">
                  <c:v>64.400000000000006</c:v>
                </c:pt>
              </c:numCache>
            </c:numRef>
          </c:val>
        </c:ser>
        <c:ser>
          <c:idx val="3"/>
          <c:order val="3"/>
          <c:tx>
            <c:strRef>
              <c:f>DQ24_1!$G$1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DQ24_1!$B$2:$C$6</c:f>
              <c:multiLvlStrCache>
                <c:ptCount val="5"/>
                <c:lvl>
                  <c:pt idx="0">
                    <c:v>Kinesiology, exercise science, or exercise physiology</c:v>
                  </c:pt>
                  <c:pt idx="1">
                    <c:v>Other education degree</c:v>
                  </c:pt>
                  <c:pt idx="2">
                    <c:v>Physical education</c:v>
                  </c:pt>
                  <c:pt idx="3">
                    <c:v>Health education</c:v>
                  </c:pt>
                  <c:pt idx="4">
                    <c:v>Health and physical education combined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DQ24_1!$G$2:$G$6</c:f>
              <c:numCache>
                <c:formatCode>General</c:formatCode>
                <c:ptCount val="5"/>
                <c:pt idx="0">
                  <c:v>4.8</c:v>
                </c:pt>
                <c:pt idx="1">
                  <c:v>2.7</c:v>
                </c:pt>
                <c:pt idx="2">
                  <c:v>7.7</c:v>
                </c:pt>
                <c:pt idx="3">
                  <c:v>3.7</c:v>
                </c:pt>
                <c:pt idx="4">
                  <c:v>76.3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37632768"/>
        <c:axId val="137839360"/>
      </c:barChart>
      <c:catAx>
        <c:axId val="13763276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37839360"/>
        <c:crosses val="autoZero"/>
        <c:auto val="1"/>
        <c:lblAlgn val="ctr"/>
        <c:lblOffset val="100"/>
        <c:tickLblSkip val="1"/>
        <c:noMultiLvlLbl val="1"/>
      </c:catAx>
      <c:valAx>
        <c:axId val="13783936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376327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DQ24_2!$D$1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DQ24_2!$B$2:$C$6</c:f>
              <c:multiLvlStrCache>
                <c:ptCount val="5"/>
                <c:lvl>
                  <c:pt idx="0">
                    <c:v>Public health</c:v>
                  </c:pt>
                  <c:pt idx="1">
                    <c:v>Counseling</c:v>
                  </c:pt>
                  <c:pt idx="2">
                    <c:v>Nursing</c:v>
                  </c:pt>
                  <c:pt idx="3">
                    <c:v>Biology or other science</c:v>
                  </c:pt>
                  <c:pt idx="4">
                    <c:v>Home economics or family and consumer science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DQ24_2!$D$2:$D$6</c:f>
              <c:numCache>
                <c:formatCode>General</c:formatCode>
                <c:ptCount val="5"/>
                <c:pt idx="0">
                  <c:v>8.0000000000000004E-4</c:v>
                </c:pt>
                <c:pt idx="1">
                  <c:v>0.4</c:v>
                </c:pt>
                <c:pt idx="2">
                  <c:v>1.5</c:v>
                </c:pt>
                <c:pt idx="3">
                  <c:v>1.8</c:v>
                </c:pt>
                <c:pt idx="4">
                  <c:v>0.7</c:v>
                </c:pt>
              </c:numCache>
            </c:numRef>
          </c:val>
        </c:ser>
        <c:ser>
          <c:idx val="1"/>
          <c:order val="1"/>
          <c:tx>
            <c:strRef>
              <c:f>DQ24_2!$E$1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DQ24_2!$B$2:$C$6</c:f>
              <c:multiLvlStrCache>
                <c:ptCount val="5"/>
                <c:lvl>
                  <c:pt idx="0">
                    <c:v>Public health</c:v>
                  </c:pt>
                  <c:pt idx="1">
                    <c:v>Counseling</c:v>
                  </c:pt>
                  <c:pt idx="2">
                    <c:v>Nursing</c:v>
                  </c:pt>
                  <c:pt idx="3">
                    <c:v>Biology or other science</c:v>
                  </c:pt>
                  <c:pt idx="4">
                    <c:v>Home economics or family and consumer science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DQ24_2!$E$2:$E$6</c:f>
              <c:numCache>
                <c:formatCode>General</c:formatCode>
                <c:ptCount val="5"/>
                <c:pt idx="0">
                  <c:v>8.0000000000000004E-4</c:v>
                </c:pt>
                <c:pt idx="1">
                  <c:v>8.0000000000000004E-4</c:v>
                </c:pt>
                <c:pt idx="2">
                  <c:v>2.7</c:v>
                </c:pt>
                <c:pt idx="3">
                  <c:v>2.2000000000000002</c:v>
                </c:pt>
                <c:pt idx="4">
                  <c:v>8.0000000000000004E-4</c:v>
                </c:pt>
              </c:numCache>
            </c:numRef>
          </c:val>
        </c:ser>
        <c:ser>
          <c:idx val="2"/>
          <c:order val="2"/>
          <c:tx>
            <c:strRef>
              <c:f>DQ24_2!$F$1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DQ24_2!$B$2:$C$6</c:f>
              <c:multiLvlStrCache>
                <c:ptCount val="5"/>
                <c:lvl>
                  <c:pt idx="0">
                    <c:v>Public health</c:v>
                  </c:pt>
                  <c:pt idx="1">
                    <c:v>Counseling</c:v>
                  </c:pt>
                  <c:pt idx="2">
                    <c:v>Nursing</c:v>
                  </c:pt>
                  <c:pt idx="3">
                    <c:v>Biology or other science</c:v>
                  </c:pt>
                  <c:pt idx="4">
                    <c:v>Home economics or family and consumer science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DQ24_2!$F$2:$F$6</c:f>
              <c:numCache>
                <c:formatCode>General</c:formatCode>
                <c:ptCount val="5"/>
                <c:pt idx="0">
                  <c:v>8.0000000000000004E-4</c:v>
                </c:pt>
                <c:pt idx="1">
                  <c:v>0.8</c:v>
                </c:pt>
                <c:pt idx="2">
                  <c:v>0.8</c:v>
                </c:pt>
                <c:pt idx="3">
                  <c:v>2.5</c:v>
                </c:pt>
                <c:pt idx="4">
                  <c:v>8.0000000000000004E-4</c:v>
                </c:pt>
              </c:numCache>
            </c:numRef>
          </c:val>
        </c:ser>
        <c:ser>
          <c:idx val="3"/>
          <c:order val="3"/>
          <c:tx>
            <c:strRef>
              <c:f>DQ24_2!$G$1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DQ24_2!$B$2:$C$6</c:f>
              <c:multiLvlStrCache>
                <c:ptCount val="5"/>
                <c:lvl>
                  <c:pt idx="0">
                    <c:v>Public health</c:v>
                  </c:pt>
                  <c:pt idx="1">
                    <c:v>Counseling</c:v>
                  </c:pt>
                  <c:pt idx="2">
                    <c:v>Nursing</c:v>
                  </c:pt>
                  <c:pt idx="3">
                    <c:v>Biology or other science</c:v>
                  </c:pt>
                  <c:pt idx="4">
                    <c:v>Home economics or family and consumer science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DQ24_2!$G$2:$G$6</c:f>
              <c:numCache>
                <c:formatCode>General</c:formatCode>
                <c:ptCount val="5"/>
                <c:pt idx="0">
                  <c:v>8.0000000000000004E-4</c:v>
                </c:pt>
                <c:pt idx="1">
                  <c:v>8.0000000000000004E-4</c:v>
                </c:pt>
                <c:pt idx="2">
                  <c:v>2</c:v>
                </c:pt>
                <c:pt idx="3">
                  <c:v>0.9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37768960"/>
        <c:axId val="137770496"/>
      </c:barChart>
      <c:catAx>
        <c:axId val="13776896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37770496"/>
        <c:crosses val="autoZero"/>
        <c:auto val="1"/>
        <c:lblAlgn val="ctr"/>
        <c:lblOffset val="100"/>
        <c:tickLblSkip val="1"/>
        <c:noMultiLvlLbl val="1"/>
      </c:catAx>
      <c:valAx>
        <c:axId val="13777049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377689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DQ24_3!$D$1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DQ24_3!$B$2:$C$3</c:f>
              <c:multiLvlStrCache>
                <c:ptCount val="2"/>
                <c:lvl>
                  <c:pt idx="0">
                    <c:v>Other</c:v>
                  </c:pt>
                  <c:pt idx="1">
                    <c:v>Nutrition</c:v>
                  </c:pt>
                </c:lvl>
                <c:lvl>
                  <c:pt idx="0">
                    <c:v>l.</c:v>
                  </c:pt>
                  <c:pt idx="1">
                    <c:v>k.</c:v>
                  </c:pt>
                </c:lvl>
              </c:multiLvlStrCache>
            </c:multiLvlStrRef>
          </c:cat>
          <c:val>
            <c:numRef>
              <c:f>DQ24_3!$D$2:$D$3</c:f>
              <c:numCache>
                <c:formatCode>General</c:formatCode>
                <c:ptCount val="2"/>
                <c:pt idx="0">
                  <c:v>0.4</c:v>
                </c:pt>
                <c:pt idx="1">
                  <c:v>8.0000000000000004E-4</c:v>
                </c:pt>
              </c:numCache>
            </c:numRef>
          </c:val>
        </c:ser>
        <c:ser>
          <c:idx val="1"/>
          <c:order val="1"/>
          <c:tx>
            <c:strRef>
              <c:f>DQ24_3!$E$1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DQ24_3!$B$2:$C$3</c:f>
              <c:multiLvlStrCache>
                <c:ptCount val="2"/>
                <c:lvl>
                  <c:pt idx="0">
                    <c:v>Other</c:v>
                  </c:pt>
                  <c:pt idx="1">
                    <c:v>Nutrition</c:v>
                  </c:pt>
                </c:lvl>
                <c:lvl>
                  <c:pt idx="0">
                    <c:v>l.</c:v>
                  </c:pt>
                  <c:pt idx="1">
                    <c:v>k.</c:v>
                  </c:pt>
                </c:lvl>
              </c:multiLvlStrCache>
            </c:multiLvlStrRef>
          </c:cat>
          <c:val>
            <c:numRef>
              <c:f>DQ24_3!$E$2:$E$3</c:f>
              <c:numCache>
                <c:formatCode>General</c:formatCode>
                <c:ptCount val="2"/>
                <c:pt idx="0">
                  <c:v>8.0000000000000004E-4</c:v>
                </c:pt>
                <c:pt idx="1">
                  <c:v>8.0000000000000004E-4</c:v>
                </c:pt>
              </c:numCache>
            </c:numRef>
          </c:val>
        </c:ser>
        <c:ser>
          <c:idx val="2"/>
          <c:order val="2"/>
          <c:tx>
            <c:strRef>
              <c:f>DQ24_3!$F$1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DQ24_3!$B$2:$C$3</c:f>
              <c:multiLvlStrCache>
                <c:ptCount val="2"/>
                <c:lvl>
                  <c:pt idx="0">
                    <c:v>Other</c:v>
                  </c:pt>
                  <c:pt idx="1">
                    <c:v>Nutrition</c:v>
                  </c:pt>
                </c:lvl>
                <c:lvl>
                  <c:pt idx="0">
                    <c:v>l.</c:v>
                  </c:pt>
                  <c:pt idx="1">
                    <c:v>k.</c:v>
                  </c:pt>
                </c:lvl>
              </c:multiLvlStrCache>
            </c:multiLvlStrRef>
          </c:cat>
          <c:val>
            <c:numRef>
              <c:f>DQ24_3!$F$2:$F$3</c:f>
              <c:numCache>
                <c:formatCode>General</c:formatCode>
                <c:ptCount val="2"/>
                <c:pt idx="0">
                  <c:v>0.8</c:v>
                </c:pt>
                <c:pt idx="1">
                  <c:v>8.0000000000000004E-4</c:v>
                </c:pt>
              </c:numCache>
            </c:numRef>
          </c:val>
        </c:ser>
        <c:ser>
          <c:idx val="3"/>
          <c:order val="3"/>
          <c:tx>
            <c:strRef>
              <c:f>DQ24_3!$G$1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DQ24_3!$B$2:$C$3</c:f>
              <c:multiLvlStrCache>
                <c:ptCount val="2"/>
                <c:lvl>
                  <c:pt idx="0">
                    <c:v>Other</c:v>
                  </c:pt>
                  <c:pt idx="1">
                    <c:v>Nutrition</c:v>
                  </c:pt>
                </c:lvl>
                <c:lvl>
                  <c:pt idx="0">
                    <c:v>l.</c:v>
                  </c:pt>
                  <c:pt idx="1">
                    <c:v>k.</c:v>
                  </c:pt>
                </c:lvl>
              </c:multiLvlStrCache>
            </c:multiLvlStrRef>
          </c:cat>
          <c:val>
            <c:numRef>
              <c:f>DQ24_3!$G$2:$G$3</c:f>
              <c:numCache>
                <c:formatCode>General</c:formatCode>
                <c:ptCount val="2"/>
                <c:pt idx="0">
                  <c:v>8.0000000000000004E-4</c:v>
                </c:pt>
                <c:pt idx="1">
                  <c:v>8.0000000000000004E-4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37958144"/>
        <c:axId val="137959680"/>
      </c:barChart>
      <c:catAx>
        <c:axId val="137958144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37959680"/>
        <c:crosses val="autoZero"/>
        <c:auto val="1"/>
        <c:lblAlgn val="ctr"/>
        <c:lblOffset val="100"/>
        <c:tickLblSkip val="1"/>
        <c:noMultiLvlLbl val="1"/>
      </c:catAx>
      <c:valAx>
        <c:axId val="13795968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379581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DQ25_1!$D$2</c:f>
              <c:numCache>
                <c:formatCode>General</c:formatCode>
                <c:ptCount val="1"/>
                <c:pt idx="0">
                  <c:v>93.3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DQ25_1!$E$2</c:f>
              <c:numCache>
                <c:formatCode>General</c:formatCode>
                <c:ptCount val="1"/>
                <c:pt idx="0">
                  <c:v>93.5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DQ25_1!$F$2</c:f>
              <c:numCache>
                <c:formatCode>General</c:formatCode>
                <c:ptCount val="1"/>
                <c:pt idx="0">
                  <c:v>93.4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DQ25_1!$G$2</c:f>
              <c:numCache>
                <c:formatCode>General</c:formatCode>
                <c:ptCount val="1"/>
                <c:pt idx="0">
                  <c:v>93.1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38021888"/>
        <c:axId val="138081024"/>
      </c:barChart>
      <c:catAx>
        <c:axId val="13802188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38081024"/>
        <c:crosses val="autoZero"/>
        <c:auto val="1"/>
        <c:lblAlgn val="ctr"/>
        <c:lblOffset val="100"/>
        <c:tickLblSkip val="1"/>
        <c:noMultiLvlLbl val="1"/>
      </c:catAx>
      <c:valAx>
        <c:axId val="13808102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380218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DQ26_1!$D$1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DQ26_1!$B$2:$C$6</c:f>
              <c:multiLvlStrCache>
                <c:ptCount val="5"/>
                <c:lvl>
                  <c:pt idx="0">
                    <c:v>15 years or more</c:v>
                  </c:pt>
                  <c:pt idx="1">
                    <c:v>10 to 14 years</c:v>
                  </c:pt>
                  <c:pt idx="2">
                    <c:v>6 to 9 years</c:v>
                  </c:pt>
                  <c:pt idx="3">
                    <c:v>2 to 5 years</c:v>
                  </c:pt>
                  <c:pt idx="4">
                    <c:v>1 year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DQ26_1!$D$2:$D$6</c:f>
              <c:numCache>
                <c:formatCode>General</c:formatCode>
                <c:ptCount val="5"/>
                <c:pt idx="0">
                  <c:v>42.2</c:v>
                </c:pt>
                <c:pt idx="1">
                  <c:v>15.4</c:v>
                </c:pt>
                <c:pt idx="2">
                  <c:v>16.7</c:v>
                </c:pt>
                <c:pt idx="3">
                  <c:v>17.7</c:v>
                </c:pt>
                <c:pt idx="4">
                  <c:v>8.1</c:v>
                </c:pt>
              </c:numCache>
            </c:numRef>
          </c:val>
        </c:ser>
        <c:ser>
          <c:idx val="1"/>
          <c:order val="1"/>
          <c:tx>
            <c:strRef>
              <c:f>DQ26_1!$E$1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DQ26_1!$B$2:$C$6</c:f>
              <c:multiLvlStrCache>
                <c:ptCount val="5"/>
                <c:lvl>
                  <c:pt idx="0">
                    <c:v>15 years or more</c:v>
                  </c:pt>
                  <c:pt idx="1">
                    <c:v>10 to 14 years</c:v>
                  </c:pt>
                  <c:pt idx="2">
                    <c:v>6 to 9 years</c:v>
                  </c:pt>
                  <c:pt idx="3">
                    <c:v>2 to 5 years</c:v>
                  </c:pt>
                  <c:pt idx="4">
                    <c:v>1 year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DQ26_1!$E$2:$E$6</c:f>
              <c:numCache>
                <c:formatCode>General</c:formatCode>
                <c:ptCount val="5"/>
                <c:pt idx="0">
                  <c:v>33.299999999999997</c:v>
                </c:pt>
                <c:pt idx="1">
                  <c:v>18</c:v>
                </c:pt>
                <c:pt idx="2">
                  <c:v>12</c:v>
                </c:pt>
                <c:pt idx="3">
                  <c:v>27.4</c:v>
                </c:pt>
                <c:pt idx="4">
                  <c:v>9.4</c:v>
                </c:pt>
              </c:numCache>
            </c:numRef>
          </c:val>
        </c:ser>
        <c:ser>
          <c:idx val="2"/>
          <c:order val="2"/>
          <c:tx>
            <c:strRef>
              <c:f>DQ26_1!$F$1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DQ26_1!$B$2:$C$6</c:f>
              <c:multiLvlStrCache>
                <c:ptCount val="5"/>
                <c:lvl>
                  <c:pt idx="0">
                    <c:v>15 years or more</c:v>
                  </c:pt>
                  <c:pt idx="1">
                    <c:v>10 to 14 years</c:v>
                  </c:pt>
                  <c:pt idx="2">
                    <c:v>6 to 9 years</c:v>
                  </c:pt>
                  <c:pt idx="3">
                    <c:v>2 to 5 years</c:v>
                  </c:pt>
                  <c:pt idx="4">
                    <c:v>1 year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DQ26_1!$F$2:$F$6</c:f>
              <c:numCache>
                <c:formatCode>General</c:formatCode>
                <c:ptCount val="5"/>
                <c:pt idx="0">
                  <c:v>40.5</c:v>
                </c:pt>
                <c:pt idx="1">
                  <c:v>14.9</c:v>
                </c:pt>
                <c:pt idx="2">
                  <c:v>19.899999999999999</c:v>
                </c:pt>
                <c:pt idx="3">
                  <c:v>18.8</c:v>
                </c:pt>
                <c:pt idx="4">
                  <c:v>5.9</c:v>
                </c:pt>
              </c:numCache>
            </c:numRef>
          </c:val>
        </c:ser>
        <c:ser>
          <c:idx val="3"/>
          <c:order val="3"/>
          <c:tx>
            <c:strRef>
              <c:f>DQ26_1!$G$1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DQ26_1!$B$2:$C$6</c:f>
              <c:multiLvlStrCache>
                <c:ptCount val="5"/>
                <c:lvl>
                  <c:pt idx="0">
                    <c:v>15 years or more</c:v>
                  </c:pt>
                  <c:pt idx="1">
                    <c:v>10 to 14 years</c:v>
                  </c:pt>
                  <c:pt idx="2">
                    <c:v>6 to 9 years</c:v>
                  </c:pt>
                  <c:pt idx="3">
                    <c:v>2 to 5 years</c:v>
                  </c:pt>
                  <c:pt idx="4">
                    <c:v>1 year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DQ26_1!$G$2:$G$6</c:f>
              <c:numCache>
                <c:formatCode>General</c:formatCode>
                <c:ptCount val="5"/>
                <c:pt idx="0">
                  <c:v>47.7</c:v>
                </c:pt>
                <c:pt idx="1">
                  <c:v>15</c:v>
                </c:pt>
                <c:pt idx="2">
                  <c:v>14.2</c:v>
                </c:pt>
                <c:pt idx="3">
                  <c:v>12.7</c:v>
                </c:pt>
                <c:pt idx="4">
                  <c:v>10.4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38293632"/>
        <c:axId val="138295168"/>
      </c:barChart>
      <c:catAx>
        <c:axId val="138293632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138295168"/>
        <c:crosses val="autoZero"/>
        <c:auto val="1"/>
        <c:lblAlgn val="ctr"/>
        <c:lblOffset val="100"/>
        <c:tickLblSkip val="1"/>
        <c:noMultiLvlLbl val="1"/>
      </c:catAx>
      <c:valAx>
        <c:axId val="1382951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382936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DQ05_1!$D$1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DQ05_1!$B$2:$C$5</c:f>
              <c:multiLvlStrCache>
                <c:ptCount val="4"/>
                <c:lvl>
                  <c:pt idx="0">
                    <c:v>Using interpersonal communication skills to enhance health and avoid or reduce health risks</c:v>
                  </c:pt>
                  <c:pt idx="1">
                    <c:v>Accessing valid information and products and services to enhance health</c:v>
                  </c:pt>
                  <c:pt idx="2">
                    <c:v>Analyzing the influence of family, peers, culture, media, technology, and other factors on health behaviors</c:v>
                  </c:pt>
                  <c:pt idx="3">
                    <c:v>Comprehending concepts related to health promotion and disease prevention to enhance health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DQ05_1!$D$2:$D$5</c:f>
              <c:numCache>
                <c:formatCode>General</c:formatCode>
                <c:ptCount val="4"/>
                <c:pt idx="0">
                  <c:v>92.9</c:v>
                </c:pt>
                <c:pt idx="1">
                  <c:v>91.6</c:v>
                </c:pt>
                <c:pt idx="2">
                  <c:v>93.3</c:v>
                </c:pt>
                <c:pt idx="3">
                  <c:v>94</c:v>
                </c:pt>
              </c:numCache>
            </c:numRef>
          </c:val>
        </c:ser>
        <c:ser>
          <c:idx val="1"/>
          <c:order val="1"/>
          <c:tx>
            <c:strRef>
              <c:f>DQ05_1!$E$1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DQ05_1!$B$2:$C$5</c:f>
              <c:multiLvlStrCache>
                <c:ptCount val="4"/>
                <c:lvl>
                  <c:pt idx="0">
                    <c:v>Using interpersonal communication skills to enhance health and avoid or reduce health risks</c:v>
                  </c:pt>
                  <c:pt idx="1">
                    <c:v>Accessing valid information and products and services to enhance health</c:v>
                  </c:pt>
                  <c:pt idx="2">
                    <c:v>Analyzing the influence of family, peers, culture, media, technology, and other factors on health behaviors</c:v>
                  </c:pt>
                  <c:pt idx="3">
                    <c:v>Comprehending concepts related to health promotion and disease prevention to enhance health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DQ05_1!$E$2:$E$5</c:f>
              <c:numCache>
                <c:formatCode>General</c:formatCode>
                <c:ptCount val="4"/>
                <c:pt idx="0">
                  <c:v>95.4</c:v>
                </c:pt>
                <c:pt idx="1">
                  <c:v>93.4</c:v>
                </c:pt>
                <c:pt idx="2">
                  <c:v>93.4</c:v>
                </c:pt>
                <c:pt idx="3">
                  <c:v>95.4</c:v>
                </c:pt>
              </c:numCache>
            </c:numRef>
          </c:val>
        </c:ser>
        <c:ser>
          <c:idx val="2"/>
          <c:order val="2"/>
          <c:tx>
            <c:strRef>
              <c:f>DQ05_1!$F$1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DQ05_1!$B$2:$C$5</c:f>
              <c:multiLvlStrCache>
                <c:ptCount val="4"/>
                <c:lvl>
                  <c:pt idx="0">
                    <c:v>Using interpersonal communication skills to enhance health and avoid or reduce health risks</c:v>
                  </c:pt>
                  <c:pt idx="1">
                    <c:v>Accessing valid information and products and services to enhance health</c:v>
                  </c:pt>
                  <c:pt idx="2">
                    <c:v>Analyzing the influence of family, peers, culture, media, technology, and other factors on health behaviors</c:v>
                  </c:pt>
                  <c:pt idx="3">
                    <c:v>Comprehending concepts related to health promotion and disease prevention to enhance health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DQ05_1!$F$2:$F$5</c:f>
              <c:numCache>
                <c:formatCode>General</c:formatCode>
                <c:ptCount val="4"/>
                <c:pt idx="0">
                  <c:v>87.1</c:v>
                </c:pt>
                <c:pt idx="1">
                  <c:v>86.4</c:v>
                </c:pt>
                <c:pt idx="2">
                  <c:v>88.7</c:v>
                </c:pt>
                <c:pt idx="3">
                  <c:v>89.4</c:v>
                </c:pt>
              </c:numCache>
            </c:numRef>
          </c:val>
        </c:ser>
        <c:ser>
          <c:idx val="3"/>
          <c:order val="3"/>
          <c:tx>
            <c:strRef>
              <c:f>DQ05_1!$G$1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DQ05_1!$B$2:$C$5</c:f>
              <c:multiLvlStrCache>
                <c:ptCount val="4"/>
                <c:lvl>
                  <c:pt idx="0">
                    <c:v>Using interpersonal communication skills to enhance health and avoid or reduce health risks</c:v>
                  </c:pt>
                  <c:pt idx="1">
                    <c:v>Accessing valid information and products and services to enhance health</c:v>
                  </c:pt>
                  <c:pt idx="2">
                    <c:v>Analyzing the influence of family, peers, culture, media, technology, and other factors on health behaviors</c:v>
                  </c:pt>
                  <c:pt idx="3">
                    <c:v>Comprehending concepts related to health promotion and disease prevention to enhance health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DQ05_1!$G$2:$G$5</c:f>
              <c:numCache>
                <c:formatCode>General</c:formatCode>
                <c:ptCount val="4"/>
                <c:pt idx="0">
                  <c:v>99.2</c:v>
                </c:pt>
                <c:pt idx="1">
                  <c:v>97.5</c:v>
                </c:pt>
                <c:pt idx="2">
                  <c:v>99.2</c:v>
                </c:pt>
                <c:pt idx="3">
                  <c:v>99.2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4629760"/>
        <c:axId val="84750720"/>
      </c:barChart>
      <c:catAx>
        <c:axId val="8462976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4750720"/>
        <c:crosses val="autoZero"/>
        <c:auto val="1"/>
        <c:lblAlgn val="ctr"/>
        <c:lblOffset val="100"/>
        <c:tickLblSkip val="1"/>
        <c:noMultiLvlLbl val="1"/>
      </c:catAx>
      <c:valAx>
        <c:axId val="8475072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46297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DQ05_2!$D$1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DQ05_2!$B$2:$C$5</c:f>
              <c:multiLvlStrCache>
                <c:ptCount val="4"/>
                <c:lvl>
                  <c:pt idx="0">
                    <c:v>Advocating for personal, family, and community health</c:v>
                  </c:pt>
                  <c:pt idx="1">
                    <c:v>Practicing health-enhancing behaviors to avoid or reduce risks</c:v>
                  </c:pt>
                  <c:pt idx="2">
                    <c:v>Using goal-setting skills to enhance health</c:v>
                  </c:pt>
                  <c:pt idx="3">
                    <c:v>Using decision-making skills to enhance health</c:v>
                  </c:pt>
                </c:lvl>
                <c:lvl>
                  <c:pt idx="0">
                    <c:v>h.</c:v>
                  </c:pt>
                  <c:pt idx="1">
                    <c:v>g.</c:v>
                  </c:pt>
                  <c:pt idx="2">
                    <c:v>f.</c:v>
                  </c:pt>
                  <c:pt idx="3">
                    <c:v>e.</c:v>
                  </c:pt>
                </c:lvl>
              </c:multiLvlStrCache>
            </c:multiLvlStrRef>
          </c:cat>
          <c:val>
            <c:numRef>
              <c:f>DQ05_2!$D$2:$D$5</c:f>
              <c:numCache>
                <c:formatCode>General</c:formatCode>
                <c:ptCount val="4"/>
                <c:pt idx="0">
                  <c:v>92.6</c:v>
                </c:pt>
                <c:pt idx="1">
                  <c:v>93.3</c:v>
                </c:pt>
                <c:pt idx="2">
                  <c:v>93.3</c:v>
                </c:pt>
                <c:pt idx="3">
                  <c:v>94.4</c:v>
                </c:pt>
              </c:numCache>
            </c:numRef>
          </c:val>
        </c:ser>
        <c:ser>
          <c:idx val="1"/>
          <c:order val="1"/>
          <c:tx>
            <c:strRef>
              <c:f>DQ05_2!$E$1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DQ05_2!$B$2:$C$5</c:f>
              <c:multiLvlStrCache>
                <c:ptCount val="4"/>
                <c:lvl>
                  <c:pt idx="0">
                    <c:v>Advocating for personal, family, and community health</c:v>
                  </c:pt>
                  <c:pt idx="1">
                    <c:v>Practicing health-enhancing behaviors to avoid or reduce risks</c:v>
                  </c:pt>
                  <c:pt idx="2">
                    <c:v>Using goal-setting skills to enhance health</c:v>
                  </c:pt>
                  <c:pt idx="3">
                    <c:v>Using decision-making skills to enhance health</c:v>
                  </c:pt>
                </c:lvl>
                <c:lvl>
                  <c:pt idx="0">
                    <c:v>h.</c:v>
                  </c:pt>
                  <c:pt idx="1">
                    <c:v>g.</c:v>
                  </c:pt>
                  <c:pt idx="2">
                    <c:v>f.</c:v>
                  </c:pt>
                  <c:pt idx="3">
                    <c:v>e.</c:v>
                  </c:pt>
                </c:lvl>
              </c:multiLvlStrCache>
            </c:multiLvlStrRef>
          </c:cat>
          <c:val>
            <c:numRef>
              <c:f>DQ05_2!$E$2:$E$5</c:f>
              <c:numCache>
                <c:formatCode>General</c:formatCode>
                <c:ptCount val="4"/>
                <c:pt idx="0">
                  <c:v>95.4</c:v>
                </c:pt>
                <c:pt idx="1">
                  <c:v>95.4</c:v>
                </c:pt>
                <c:pt idx="2">
                  <c:v>95.4</c:v>
                </c:pt>
                <c:pt idx="3">
                  <c:v>95.4</c:v>
                </c:pt>
              </c:numCache>
            </c:numRef>
          </c:val>
        </c:ser>
        <c:ser>
          <c:idx val="2"/>
          <c:order val="2"/>
          <c:tx>
            <c:strRef>
              <c:f>DQ05_2!$F$1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DQ05_2!$B$2:$C$5</c:f>
              <c:multiLvlStrCache>
                <c:ptCount val="4"/>
                <c:lvl>
                  <c:pt idx="0">
                    <c:v>Advocating for personal, family, and community health</c:v>
                  </c:pt>
                  <c:pt idx="1">
                    <c:v>Practicing health-enhancing behaviors to avoid or reduce risks</c:v>
                  </c:pt>
                  <c:pt idx="2">
                    <c:v>Using goal-setting skills to enhance health</c:v>
                  </c:pt>
                  <c:pt idx="3">
                    <c:v>Using decision-making skills to enhance health</c:v>
                  </c:pt>
                </c:lvl>
                <c:lvl>
                  <c:pt idx="0">
                    <c:v>h.</c:v>
                  </c:pt>
                  <c:pt idx="1">
                    <c:v>g.</c:v>
                  </c:pt>
                  <c:pt idx="2">
                    <c:v>f.</c:v>
                  </c:pt>
                  <c:pt idx="3">
                    <c:v>e.</c:v>
                  </c:pt>
                </c:lvl>
              </c:multiLvlStrCache>
            </c:multiLvlStrRef>
          </c:cat>
          <c:val>
            <c:numRef>
              <c:f>DQ05_2!$F$2:$F$5</c:f>
              <c:numCache>
                <c:formatCode>General</c:formatCode>
                <c:ptCount val="4"/>
                <c:pt idx="0">
                  <c:v>87.2</c:v>
                </c:pt>
                <c:pt idx="1">
                  <c:v>87.9</c:v>
                </c:pt>
                <c:pt idx="2">
                  <c:v>88.7</c:v>
                </c:pt>
                <c:pt idx="3">
                  <c:v>90.2</c:v>
                </c:pt>
              </c:numCache>
            </c:numRef>
          </c:val>
        </c:ser>
        <c:ser>
          <c:idx val="3"/>
          <c:order val="3"/>
          <c:tx>
            <c:strRef>
              <c:f>DQ05_2!$G$1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DQ05_2!$B$2:$C$5</c:f>
              <c:multiLvlStrCache>
                <c:ptCount val="4"/>
                <c:lvl>
                  <c:pt idx="0">
                    <c:v>Advocating for personal, family, and community health</c:v>
                  </c:pt>
                  <c:pt idx="1">
                    <c:v>Practicing health-enhancing behaviors to avoid or reduce risks</c:v>
                  </c:pt>
                  <c:pt idx="2">
                    <c:v>Using goal-setting skills to enhance health</c:v>
                  </c:pt>
                  <c:pt idx="3">
                    <c:v>Using decision-making skills to enhance health</c:v>
                  </c:pt>
                </c:lvl>
                <c:lvl>
                  <c:pt idx="0">
                    <c:v>h.</c:v>
                  </c:pt>
                  <c:pt idx="1">
                    <c:v>g.</c:v>
                  </c:pt>
                  <c:pt idx="2">
                    <c:v>f.</c:v>
                  </c:pt>
                  <c:pt idx="3">
                    <c:v>e.</c:v>
                  </c:pt>
                </c:lvl>
              </c:multiLvlStrCache>
            </c:multiLvlStrRef>
          </c:cat>
          <c:val>
            <c:numRef>
              <c:f>DQ05_2!$G$2:$G$5</c:f>
              <c:numCache>
                <c:formatCode>General</c:formatCode>
                <c:ptCount val="4"/>
                <c:pt idx="0">
                  <c:v>98.3</c:v>
                </c:pt>
                <c:pt idx="1">
                  <c:v>99.2</c:v>
                </c:pt>
                <c:pt idx="2">
                  <c:v>98.3</c:v>
                </c:pt>
                <c:pt idx="3">
                  <c:v>99.2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4778368"/>
        <c:axId val="84792448"/>
      </c:barChart>
      <c:catAx>
        <c:axId val="8477836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4792448"/>
        <c:crosses val="autoZero"/>
        <c:auto val="1"/>
        <c:lblAlgn val="ctr"/>
        <c:lblOffset val="100"/>
        <c:tickLblSkip val="1"/>
        <c:noMultiLvlLbl val="1"/>
      </c:catAx>
      <c:valAx>
        <c:axId val="8479244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47783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DQ06_1!$D$1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2CD2A7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DQ06_1!$B$2:$C$6</c:f>
              <c:multiLvlStrCache>
                <c:ptCount val="5"/>
                <c:lvl>
                  <c:pt idx="0">
                    <c:v>Methods to assess student knowledge and skills related to sexual health education</c:v>
                  </c:pt>
                  <c:pt idx="1">
                    <c:v>Strategies that are age-appropriate, relevant, and actively engage students in learning</c:v>
                  </c:pt>
                  <c:pt idx="2">
                    <c:v>A chart describing the annual scope and sequence of instruction for sexual health education</c:v>
                  </c:pt>
                  <c:pt idx="3">
                    <c:v>A written health education curriculum that includes objectives and content addressing sexual health education</c:v>
                  </c:pt>
                  <c:pt idx="4">
                    <c:v>Goals, objectives, and expected outcomes for sexual health education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DQ06_1!$D$2:$D$6</c:f>
              <c:numCache>
                <c:formatCode>General</c:formatCode>
                <c:ptCount val="5"/>
                <c:pt idx="0">
                  <c:v>69.400000000000006</c:v>
                </c:pt>
                <c:pt idx="1">
                  <c:v>74.099999999999994</c:v>
                </c:pt>
                <c:pt idx="2">
                  <c:v>54.4</c:v>
                </c:pt>
                <c:pt idx="3">
                  <c:v>69.7</c:v>
                </c:pt>
                <c:pt idx="4">
                  <c:v>70.7</c:v>
                </c:pt>
              </c:numCache>
            </c:numRef>
          </c:val>
        </c:ser>
        <c:ser>
          <c:idx val="1"/>
          <c:order val="1"/>
          <c:tx>
            <c:strRef>
              <c:f>DQ06_1!$E$1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B7F8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DQ06_1!$B$2:$C$6</c:f>
              <c:multiLvlStrCache>
                <c:ptCount val="5"/>
                <c:lvl>
                  <c:pt idx="0">
                    <c:v>Methods to assess student knowledge and skills related to sexual health education</c:v>
                  </c:pt>
                  <c:pt idx="1">
                    <c:v>Strategies that are age-appropriate, relevant, and actively engage students in learning</c:v>
                  </c:pt>
                  <c:pt idx="2">
                    <c:v>A chart describing the annual scope and sequence of instruction for sexual health education</c:v>
                  </c:pt>
                  <c:pt idx="3">
                    <c:v>A written health education curriculum that includes objectives and content addressing sexual health education</c:v>
                  </c:pt>
                  <c:pt idx="4">
                    <c:v>Goals, objectives, and expected outcomes for sexual health education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DQ06_1!$E$2:$E$6</c:f>
              <c:numCache>
                <c:formatCode>General</c:formatCode>
                <c:ptCount val="5"/>
                <c:pt idx="0">
                  <c:v>74.5</c:v>
                </c:pt>
                <c:pt idx="1">
                  <c:v>77</c:v>
                </c:pt>
                <c:pt idx="2">
                  <c:v>46.8</c:v>
                </c:pt>
                <c:pt idx="3">
                  <c:v>69.099999999999994</c:v>
                </c:pt>
                <c:pt idx="4">
                  <c:v>79.400000000000006</c:v>
                </c:pt>
              </c:numCache>
            </c:numRef>
          </c:val>
        </c:ser>
        <c:ser>
          <c:idx val="2"/>
          <c:order val="2"/>
          <c:tx>
            <c:strRef>
              <c:f>DQ06_1!$F$1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CEBB4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DQ06_1!$B$2:$C$6</c:f>
              <c:multiLvlStrCache>
                <c:ptCount val="5"/>
                <c:lvl>
                  <c:pt idx="0">
                    <c:v>Methods to assess student knowledge and skills related to sexual health education</c:v>
                  </c:pt>
                  <c:pt idx="1">
                    <c:v>Strategies that are age-appropriate, relevant, and actively engage students in learning</c:v>
                  </c:pt>
                  <c:pt idx="2">
                    <c:v>A chart describing the annual scope and sequence of instruction for sexual health education</c:v>
                  </c:pt>
                  <c:pt idx="3">
                    <c:v>A written health education curriculum that includes objectives and content addressing sexual health education</c:v>
                  </c:pt>
                  <c:pt idx="4">
                    <c:v>Goals, objectives, and expected outcomes for sexual health education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DQ06_1!$F$2:$F$6</c:f>
              <c:numCache>
                <c:formatCode>General</c:formatCode>
                <c:ptCount val="5"/>
                <c:pt idx="0">
                  <c:v>68.5</c:v>
                </c:pt>
                <c:pt idx="1">
                  <c:v>74.400000000000006</c:v>
                </c:pt>
                <c:pt idx="2">
                  <c:v>58.5</c:v>
                </c:pt>
                <c:pt idx="3">
                  <c:v>72.7</c:v>
                </c:pt>
                <c:pt idx="4">
                  <c:v>70.599999999999994</c:v>
                </c:pt>
              </c:numCache>
            </c:numRef>
          </c:val>
        </c:ser>
        <c:ser>
          <c:idx val="3"/>
          <c:order val="3"/>
          <c:tx>
            <c:strRef>
              <c:f>DQ06_1!$G$1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DQ06_1!$B$2:$C$6</c:f>
              <c:multiLvlStrCache>
                <c:ptCount val="5"/>
                <c:lvl>
                  <c:pt idx="0">
                    <c:v>Methods to assess student knowledge and skills related to sexual health education</c:v>
                  </c:pt>
                  <c:pt idx="1">
                    <c:v>Strategies that are age-appropriate, relevant, and actively engage students in learning</c:v>
                  </c:pt>
                  <c:pt idx="2">
                    <c:v>A chart describing the annual scope and sequence of instruction for sexual health education</c:v>
                  </c:pt>
                  <c:pt idx="3">
                    <c:v>A written health education curriculum that includes objectives and content addressing sexual health education</c:v>
                  </c:pt>
                  <c:pt idx="4">
                    <c:v>Goals, objectives, and expected outcomes for sexual health education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DQ06_1!$G$2:$G$6</c:f>
              <c:numCache>
                <c:formatCode>General</c:formatCode>
                <c:ptCount val="5"/>
                <c:pt idx="0">
                  <c:v>68.5</c:v>
                </c:pt>
                <c:pt idx="1">
                  <c:v>72.7</c:v>
                </c:pt>
                <c:pt idx="2">
                  <c:v>52.7</c:v>
                </c:pt>
                <c:pt idx="3">
                  <c:v>66.5</c:v>
                </c:pt>
                <c:pt idx="4">
                  <c:v>67.7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86199296"/>
        <c:axId val="86407040"/>
      </c:barChart>
      <c:catAx>
        <c:axId val="8619929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86407040"/>
        <c:crosses val="autoZero"/>
        <c:auto val="1"/>
        <c:lblAlgn val="ctr"/>
        <c:lblOffset val="100"/>
        <c:tickLblSkip val="1"/>
        <c:noMultiLvlLbl val="1"/>
      </c:catAx>
      <c:valAx>
        <c:axId val="8640704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61992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0 courses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 course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 courses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3 courses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4 or more courses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students take the following number of required health education courses in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 of 64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7.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health education instruction is required for students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10 of 64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Alcohol- or other drug-use prevention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Asthma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Diabetes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Emotional and mental health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Epilepsy or seizure disorder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8.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tried to increase student knowledge on each of the following topics in a required course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11 of 64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 allergies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Foodborne illness prevention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Human immunodeficiency virus (HIV) prevention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Human sexuality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Infectious disease prevention (e.g., influenza [flu] prevention)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8.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tried to increase student knowledge on each of the following topics in a required course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12 of 64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Injury prevention and safety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Nutrition and dietary behavior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Physical activity and fitness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Pregnancy prevention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Sexually transmitted disease (STD) prevention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8.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tried to increase student knowledge on each of the following topics in a required course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13 of 64</a:t>
          </a: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Suicide prevention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Tobacco-use prevention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Violence prevention (e.g., bullying, fighting, or dating violence prevention)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8.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tried to increase student knowledge on each of the following topics in a required course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14 of 64</a:t>
          </a: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Identifying tobacco products and the harmful substances they contain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Identifying short- and long-term health consequences of tobacco use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Identifying social, economic, and cosmetic consequences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Understanding the addictive nature of nicotine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Effects of tobacco use on athletic performance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9.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tobacco-use prevention topics in a required course for students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15 of 64</a:t>
          </a: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Effects of second-hand smoke and benefits of a smoke-free environment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Understanding the social influences on tobacco use, including media, family, peers, and culture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Identifying reasons why students do and do not use tobacco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Making accurate assessments of how many peers use tobacco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interpersonal communication skills to avoid tobacco use (e.g., refusal skills, assertiveness)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9.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tobacco-use prevention topics in a required course for students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16 of 64</a:t>
          </a: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goal-setting and decision-making skills related to not using tobacco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Finding valid information and services related to tobacco-use prevention and cessation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Supporting others who abstain from or want to quit using tobacco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Identifying harmful effects of tobacco use on fetal development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Relationship between using tobacco and alcohol or other drugs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9.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tobacco-use prevention topics in a required course for students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17 of 64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addiction to tobacco use can be treated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Understanding school policies and community laws related to the sale and use of tobacco products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Benefits of smoking cessation programs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taught all 18 tobacco-use prevention topics*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9.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tobacco-use prevention topics in a required course for students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*Responses to question 9 a through r all are "yes."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18 of 64</a:t>
          </a:r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HIV and other STDs are transmitted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Health consequences of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benefits of being sexually abstinent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to access valid and reliable health information, products, and services related to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influences of family, peers, media, technology and other factors on sexual risk behaviors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10.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HIV, STD, or pregnancy prevention topics in a required course for students in any of grades 6, 7, or 8.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19 of 64</a:t>
          </a:r>
        </a:p>
      </cdr:txBody>
    </cdr:sp>
  </cdr:relSizeAnchor>
  <cdr:relSizeAnchor xmlns:cdr="http://schemas.openxmlformats.org/drawingml/2006/chartDrawing">
    <cdr:from>
      <cdr:x>0.02052</cdr:x>
      <cdr:y>0.95961</cdr:y>
    </cdr:from>
    <cdr:to>
      <cdr:x>0.98051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1N.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students take two or more required health education courses in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 of 64</a:t>
          </a:r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Communication and negotiation skills related to eliminating or reducing risk for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Goal-setting and decision-making skills related to eliminating or reducing risk for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Influencing and supporting others to avoid or reduce sexual risk behaviors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Efficacy of condoms, that is, how well condoms work and do not work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importance of using condoms consistently and correctly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10.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HIV, STD, or pregnancy prevention topics in a required course for students in any of grades 6, 7, or 8.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20 of 64</a:t>
          </a:r>
        </a:p>
      </cdr:txBody>
    </cdr:sp>
  </cdr:relSizeAnchor>
  <cdr:relSizeAnchor xmlns:cdr="http://schemas.openxmlformats.org/drawingml/2006/chartDrawing">
    <cdr:from>
      <cdr:x>0.02052</cdr:x>
      <cdr:y>0.95961</cdr:y>
    </cdr:from>
    <cdr:to>
      <cdr:x>0.98051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to obtain condoms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to correctly use a condom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importance of using a condom at the same time as another form of contraception to prevent both STDs and pregnancy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to create and sustain healthy and respectful relationships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importance of limiting the number of sexual partners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10.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HIV, STD, or pregnancy prevention topics in a required course for students in any of grades 6, 7, or 8.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21 of 64</a:t>
          </a:r>
        </a:p>
      </cdr:txBody>
    </cdr:sp>
  </cdr:relSizeAnchor>
  <cdr:relSizeAnchor xmlns:cdr="http://schemas.openxmlformats.org/drawingml/2006/chartDrawing">
    <cdr:from>
      <cdr:x>0.02052</cdr:x>
      <cdr:y>0.95961</cdr:y>
    </cdr:from>
    <cdr:to>
      <cdr:x>0.98051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0.27315</cdr:y>
    </cdr:from>
    <cdr:to>
      <cdr:x>0.08056</cdr:x>
      <cdr:y>0.45833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749300"/>
          <a:ext cx="127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0.27315</cdr:y>
    </cdr:from>
    <cdr:to>
      <cdr:x>0.30278</cdr:x>
      <cdr:y>0.45833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749300"/>
          <a:ext cx="1016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Preventive care (such as screenings and immunizations) that is necessary to maintain reproductive and sexual health</a:t>
          </a:r>
        </a:p>
      </cdr:txBody>
    </cdr:sp>
  </cdr:relSizeAnchor>
  <cdr:relSizeAnchor xmlns:cdr="http://schemas.openxmlformats.org/drawingml/2006/chartDrawing">
    <cdr:from>
      <cdr:x>0.05278</cdr:x>
      <cdr:y>0.62037</cdr:y>
    </cdr:from>
    <cdr:to>
      <cdr:x>0.08056</cdr:x>
      <cdr:y>0.80556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701800"/>
          <a:ext cx="127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0.08056</cdr:x>
      <cdr:y>0.62037</cdr:y>
    </cdr:from>
    <cdr:to>
      <cdr:x>0.30278</cdr:x>
      <cdr:y>0.80556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701800"/>
          <a:ext cx="1016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taught all 16 HIV, STD, and pregnancy prevention topics in any of grades 6, 7, or 8*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6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10.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7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HIV, STD, or pregnancy prevention topics in a required course for students in any of grades 6, 7, or 8.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8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*Responses to question 10 a through p all are "yes."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9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22 of 64</a:t>
          </a:r>
        </a:p>
      </cdr:txBody>
    </cdr:sp>
  </cdr:relSizeAnchor>
  <cdr:relSizeAnchor xmlns:cdr="http://schemas.openxmlformats.org/drawingml/2006/chartDrawing">
    <cdr:from>
      <cdr:x>0.02052</cdr:x>
      <cdr:y>0.95961</cdr:y>
    </cdr:from>
    <cdr:to>
      <cdr:x>0.98051</cdr:x>
      <cdr:y>1</cdr:y>
    </cdr:to>
    <cdr:sp macro="" textlink="">
      <cdr:nvSpPr>
        <cdr:cNvPr id="11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HIV and other STDs are transmitted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Health consequences of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benefits of being sexually abstinent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to access valid and reliable health information, products, and services related to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influences of family, peers, media, technology and other factors on sexual risk behaviors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10.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HIV, STD, or pregnancy prevention topics in a required course for students in any of grades 9, 10, 11, or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23 of 64</a:t>
          </a:r>
        </a:p>
      </cdr:txBody>
    </cdr:sp>
  </cdr:relSizeAnchor>
  <cdr:relSizeAnchor xmlns:cdr="http://schemas.openxmlformats.org/drawingml/2006/chartDrawing">
    <cdr:from>
      <cdr:x>0.02052</cdr:x>
      <cdr:y>0.95961</cdr:y>
    </cdr:from>
    <cdr:to>
      <cdr:x>0.98051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Communication and negotiation skills related to eliminating or reducing risk for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Goal-setting and decision-making skills related to eliminating or reducing risk for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Influencing and supporting others to avoid or reduce sexual risk behaviors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Efficacy of condoms, that is, how well condoms work and do not work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importance of using condoms consistently and correctly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10.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HIV, STD, or pregnancy prevention topics in a required course for students in any of grades 9, 10, 11, or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24 of 64</a:t>
          </a:r>
        </a:p>
      </cdr:txBody>
    </cdr:sp>
  </cdr:relSizeAnchor>
  <cdr:relSizeAnchor xmlns:cdr="http://schemas.openxmlformats.org/drawingml/2006/chartDrawing">
    <cdr:from>
      <cdr:x>0.02052</cdr:x>
      <cdr:y>0.95961</cdr:y>
    </cdr:from>
    <cdr:to>
      <cdr:x>0.98051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to obtain condoms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to correctly use a condom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importance of using a condom at the same time as another form of contraception to prevent both STDs and pregnancy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to create and sustain healthy and respectful relationships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importance of limiting the number of sexual partners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10.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HIV, STD, or pregnancy prevention topics in a required course for students in any of grades 9, 10, 11, or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25 of 64</a:t>
          </a:r>
        </a:p>
      </cdr:txBody>
    </cdr:sp>
  </cdr:relSizeAnchor>
  <cdr:relSizeAnchor xmlns:cdr="http://schemas.openxmlformats.org/drawingml/2006/chartDrawing">
    <cdr:from>
      <cdr:x>0.02052</cdr:x>
      <cdr:y>0.95961</cdr:y>
    </cdr:from>
    <cdr:to>
      <cdr:x>0.98051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0.27315</cdr:y>
    </cdr:from>
    <cdr:to>
      <cdr:x>0.08056</cdr:x>
      <cdr:y>0.45833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749300"/>
          <a:ext cx="127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0.27315</cdr:y>
    </cdr:from>
    <cdr:to>
      <cdr:x>0.30278</cdr:x>
      <cdr:y>0.45833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749300"/>
          <a:ext cx="1016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Preventive care (such as screenings and immunizations) that is necessary to maintain reproductive and sexual health</a:t>
          </a:r>
        </a:p>
      </cdr:txBody>
    </cdr:sp>
  </cdr:relSizeAnchor>
  <cdr:relSizeAnchor xmlns:cdr="http://schemas.openxmlformats.org/drawingml/2006/chartDrawing">
    <cdr:from>
      <cdr:x>0.05278</cdr:x>
      <cdr:y>0.62037</cdr:y>
    </cdr:from>
    <cdr:to>
      <cdr:x>0.08056</cdr:x>
      <cdr:y>0.80556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701800"/>
          <a:ext cx="127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0.08056</cdr:x>
      <cdr:y>0.62037</cdr:y>
    </cdr:from>
    <cdr:to>
      <cdr:x>0.30278</cdr:x>
      <cdr:y>0.80556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701800"/>
          <a:ext cx="1016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taught all 16 HIV, STD, and pregnancy prevention topics in any of grades  9, 10, 11, or 12*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6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10.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7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HIV, STD, or pregnancy prevention topics in a required course for students in any of grades 9, 10, 11, or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8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*Responses to question 10 a through p all are "yes."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9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26 of 64</a:t>
          </a:r>
        </a:p>
      </cdr:txBody>
    </cdr:sp>
  </cdr:relSizeAnchor>
  <cdr:relSizeAnchor xmlns:cdr="http://schemas.openxmlformats.org/drawingml/2006/chartDrawing">
    <cdr:from>
      <cdr:x>0.02052</cdr:x>
      <cdr:y>0.95961</cdr:y>
    </cdr:from>
    <cdr:to>
      <cdr:x>0.98051</cdr:x>
      <cdr:y>1</cdr:y>
    </cdr:to>
    <cdr:sp macro="" textlink="">
      <cdr:nvSpPr>
        <cdr:cNvPr id="11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Birth control pill (e.g., OrthoTri-cyclen)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Birth control patch (e.g., Ortho Evra)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Birth control ring (e.g., NuvaRing)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Birth control shot (e.g., Depo-Provera)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about each of the following contraceptives in a required course for students in any of grades 9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27 of 64</a:t>
          </a:r>
        </a:p>
      </cdr:txBody>
    </cdr:sp>
  </cdr:relSizeAnchor>
  <cdr:relSizeAnchor xmlns:cdr="http://schemas.openxmlformats.org/drawingml/2006/chartDrawing">
    <cdr:from>
      <cdr:x>0.02052</cdr:x>
      <cdr:y>0.95961</cdr:y>
    </cdr:from>
    <cdr:to>
      <cdr:x>0.98051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Implants (e.g., Implanon)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Intrauterine device (IUD; e.g., Mirena, ParaGard)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Emergency contraception (e.g., Plan B)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about each of the following contraceptives in a required course for students in any of grades 9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28 of 64</a:t>
          </a:r>
        </a:p>
      </cdr:txBody>
    </cdr:sp>
  </cdr:relSizeAnchor>
  <cdr:relSizeAnchor xmlns:cdr="http://schemas.openxmlformats.org/drawingml/2006/chartDrawing">
    <cdr:from>
      <cdr:x>0.02052</cdr:x>
      <cdr:y>0.95961</cdr:y>
    </cdr:from>
    <cdr:to>
      <cdr:x>0.98051</cdr:x>
      <cdr:y>1</cdr:y>
    </cdr:to>
    <cdr:sp macro="" textlink="">
      <cdr:nvSpPr>
        <cdr:cNvPr id="13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9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Comprehend concepts important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Analyze the influence of family, peers, culture, media, technology, and other factors on sexual risk behaviors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Access valid information, products, and services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Use interpersonal communication skills to avoid or reduce sexual risk behaviors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12.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assess the ability of students to do each of the following in a required course for students in any of grades 6, 7, or 8.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29 of 64</a:t>
          </a:r>
        </a:p>
      </cdr:txBody>
    </cdr:sp>
  </cdr:relSizeAnchor>
  <cdr:relSizeAnchor xmlns:cdr="http://schemas.openxmlformats.org/drawingml/2006/chartDrawing">
    <cdr:from>
      <cdr:x>0.02052</cdr:x>
      <cdr:y>0.95961</cdr:y>
    </cdr:from>
    <cdr:to>
      <cdr:x>0.98051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Sixth grade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Seventh grade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Eighth grade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taught a required health education course in each of the following grades.*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*Among schools with students in that grade.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 of 64</a:t>
          </a:r>
        </a:p>
      </cdr:txBody>
    </cdr:sp>
  </cdr:relSizeAnchor>
  <cdr:relSizeAnchor xmlns:cdr="http://schemas.openxmlformats.org/drawingml/2006/chartDrawing">
    <cdr:from>
      <cdr:x>0.02052</cdr:x>
      <cdr:y>0.95961</cdr:y>
    </cdr:from>
    <cdr:to>
      <cdr:x>0.98051</cdr:x>
      <cdr:y>1</cdr:y>
    </cdr:to>
    <cdr:sp macro="" textlink="">
      <cdr:nvSpPr>
        <cdr:cNvPr id="13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30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Use decision-making skills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Set personal goals that enhance health, take steps to achieve these goals, and monitor progress in achieving them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Influence and support others to avoid or reduce sexual risk behaviors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12.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assess the ability of students to do each of the following in a required course for students in any of grades 6, 7, or 8.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30 of 64</a:t>
          </a:r>
        </a:p>
      </cdr:txBody>
    </cdr:sp>
  </cdr:relSizeAnchor>
  <cdr:relSizeAnchor xmlns:cdr="http://schemas.openxmlformats.org/drawingml/2006/chartDrawing">
    <cdr:from>
      <cdr:x>0.02052</cdr:x>
      <cdr:y>0.95961</cdr:y>
    </cdr:from>
    <cdr:to>
      <cdr:x>0.98051</cdr:x>
      <cdr:y>1</cdr:y>
    </cdr:to>
    <cdr:sp macro="" textlink="">
      <cdr:nvSpPr>
        <cdr:cNvPr id="13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3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Comprehend concepts important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Analyze the influence of family, peers, culture, media, technology, and other factors on sexual risk behaviors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Access valid information, products, and services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Use interpersonal communication skills to avoid or reduce sexual risk behaviors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12.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assess the ability of students to do each of the following in a required course for students in any of grades 9, 10, 11, or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31 of 64</a:t>
          </a:r>
        </a:p>
      </cdr:txBody>
    </cdr:sp>
  </cdr:relSizeAnchor>
  <cdr:relSizeAnchor xmlns:cdr="http://schemas.openxmlformats.org/drawingml/2006/chartDrawing">
    <cdr:from>
      <cdr:x>0.02052</cdr:x>
      <cdr:y>0.95961</cdr:y>
    </cdr:from>
    <cdr:to>
      <cdr:x>0.98051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3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Use decision-making skills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Set personal goals that enhance health, take steps to achieve these goals, and monitor progress in achieving them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Influence and support others to avoid or reduce sexual risk behaviors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12.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assess the ability of students to do each of the following in a required course for students in any of grades 9, 10, 11, or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32 of 64</a:t>
          </a:r>
        </a:p>
      </cdr:txBody>
    </cdr:sp>
  </cdr:relSizeAnchor>
  <cdr:relSizeAnchor xmlns:cdr="http://schemas.openxmlformats.org/drawingml/2006/chartDrawing">
    <cdr:from>
      <cdr:x>0.02052</cdr:x>
      <cdr:y>0.95961</cdr:y>
    </cdr:from>
    <cdr:to>
      <cdr:x>0.98051</cdr:x>
      <cdr:y>1</cdr:y>
    </cdr:to>
    <cdr:sp macro="" textlink="">
      <cdr:nvSpPr>
        <cdr:cNvPr id="13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3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Benefits of healthy eating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Benefits of drinking plenty of water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Benefits of eating breakfast every day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 guidance using the current Dietary Guidelines for Americans (e.g., MyPlate or MyPyramid)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food labels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13.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nutrition and dietary behavior topics in a required course for students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33 of 64</a:t>
          </a:r>
        </a:p>
      </cdr:txBody>
    </cdr:sp>
  </cdr:relSizeAnchor>
</c:userShapes>
</file>

<file path=ppt/drawings/drawing3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Differentiating between nutritious and non-nutritious beverages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Balancing food intake and physical activity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Eating more fruits, vegetables, and whole grain products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Choosing foods and snacks that are low in solid fat (i.e., saturated and trans fat)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Choosing foods, snacks, and beverages that are low in added sugars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13.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nutrition and dietary behavior topics in a required course for students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34 of 64</a:t>
          </a:r>
        </a:p>
      </cdr:txBody>
    </cdr:sp>
  </cdr:relSizeAnchor>
</c:userShapes>
</file>

<file path=ppt/drawings/drawing3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Choosing foods and snacks that are low in sodium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Eating a variety of foods that are high in calcium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Eating a variety of foods that are high in iron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 safety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Preparing healthy meals and snacks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13.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nutrition and dietary behavior topics in a required course for students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35 of 64</a:t>
          </a:r>
        </a:p>
      </cdr:txBody>
    </cdr:sp>
  </cdr:relSizeAnchor>
</c:userShapes>
</file>

<file path=ppt/drawings/drawing3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Risks of unhealthy weight control practices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Accepting body size differences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Signs, symptoms, and treatment for eating disorders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13.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nutrition and dietary behavior topics in a required course for students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36 of 64</a:t>
          </a:r>
        </a:p>
      </cdr:txBody>
    </cdr:sp>
  </cdr:relSizeAnchor>
</c:userShapes>
</file>

<file path=ppt/drawings/drawing3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Relationship between diet and chronic diseases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Assessing body mass index (BMI)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taught all 20 nutrition and dietary behavior topics*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13.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nutrition and dietary behavior topics in a required course for students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*Responses to question 13 a through t all are "yes."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37 of 64</a:t>
          </a:r>
        </a:p>
      </cdr:txBody>
    </cdr:sp>
  </cdr:relSizeAnchor>
</c:userShapes>
</file>

<file path=ppt/drawings/drawing3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Short-term and long-term benefits of physical activity, including reducing the risks for chronic disease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Mental and social benefits of physical activity</a:t>
          </a:r>
        </a:p>
      </cdr:txBody>
    </cdr:sp>
  </cdr:relSizeAnchor>
  <cdr:relSizeAnchor xmlns:cdr="http://schemas.openxmlformats.org/drawingml/2006/chartDrawing">
    <cdr:from>
      <cdr:x>0.05156</cdr:x>
      <cdr:y>0.41153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446748" y="2587766"/>
          <a:ext cx="251322" cy="9348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0.08074</cdr:x>
      <cdr:y>0.41287</cdr:y>
    </cdr:from>
    <cdr:to>
      <cdr:x>0.30156</cdr:x>
      <cdr:y>0.57641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699625" y="2596194"/>
          <a:ext cx="1913428" cy="10283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Health-related fitness (i.e., cardiorespiratory endurance, muscular endurance, muscular strength, flexibility, and body composition)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Phases of a workout (i.e., warm-up, workout, cool down)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Recommended amounts and types of moderate, vigorous, muscle-strengthening, and bone-strengthening physical activity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14.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physical activity topics in a required course for students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38 of 64</a:t>
          </a:r>
        </a:p>
      </cdr:txBody>
    </cdr:sp>
  </cdr:relSizeAnchor>
</c:userShapes>
</file>

<file path=ppt/drawings/drawing39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Decreasing sedentary activities (e.g., television viewing, using video games)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Preventing injury during physical activity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Weather-related safety (e.g., avoiding heat stroke, hypothermia, and sunburn while physically active)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Dangers of using performance-enhancing drugs (e.g., steroids)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Increasing daily physical activity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14.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physical activity topics in a required course for students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39 of 64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Ninth grade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Tenth grade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Eleventh grade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Twelfth grade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taught a required health education course in each of the following grades.*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*Among schools with students in that grade.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 of 64</a:t>
          </a:r>
        </a:p>
      </cdr:txBody>
    </cdr:sp>
  </cdr:relSizeAnchor>
  <cdr:relSizeAnchor xmlns:cdr="http://schemas.openxmlformats.org/drawingml/2006/chartDrawing">
    <cdr:from>
      <cdr:x>0.02052</cdr:x>
      <cdr:y>0.95961</cdr:y>
    </cdr:from>
    <cdr:to>
      <cdr:x>0.98051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40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Incorporating physical activity into daily life (without relying on a structured exercise plan or special equipment)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safety equipment for specific physical activities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Benefits of drinking water before, during, and after physical activity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taught all 13 physical activity topics*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14.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physical activity topics in a required course for students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*Responses to question 14 a through m all are "yes."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40 of 64</a:t>
          </a:r>
        </a:p>
      </cdr:txBody>
    </cdr:sp>
  </cdr:relSizeAnchor>
</c:userShapes>
</file>

<file path=ppt/drawings/drawing41.xml><?xml version="1.0" encoding="utf-8"?>
<c:userShapes xmlns:c="http://schemas.openxmlformats.org/drawingml/2006/chart"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15.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provide curricula or supplementary materials that include HIV, STD, or pregnancy prevention information that is relevant to lesbian, gay, bisexual, transgender, and questioning youth.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41 of 64</a:t>
          </a:r>
        </a:p>
      </cdr:txBody>
    </cdr:sp>
  </cdr:relSizeAnchor>
</c:userShapes>
</file>

<file path=ppt/drawings/drawing4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Physical education staff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Health services staff (e.g., nurses)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Mental health or social services staff (e.g., psychologists, counselors, and social workers)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Nutrition or food service staff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School health council, committee, or team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16.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health education staff worked with the following groups on health education activities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42 of 64</a:t>
          </a:r>
        </a:p>
      </cdr:txBody>
    </cdr:sp>
  </cdr:relSizeAnchor>
</c:userShapes>
</file>

<file path=ppt/drawings/drawing4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HIV prevention, STD prevention, or teen pregnancy prevention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Tobacco-use prevention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Physical activity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Nutrition and healthy eating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17.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provided parents and families with health information designed to increase parent and family knowledge of the following topics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43 of 64</a:t>
          </a:r>
        </a:p>
      </cdr:txBody>
    </cdr:sp>
  </cdr:relSizeAnchor>
</c:userShapes>
</file>

<file path=ppt/drawings/drawing4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Asthma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 allergies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Diabetes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Preventing student bullying and sexual harassment, including electronic aggression (i.e., cyber-bullying)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17.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provided parents and families with health information designed to increase parent and family knowledge of the following topics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44 of 64</a:t>
          </a:r>
        </a:p>
      </cdr:txBody>
    </cdr:sp>
  </cdr:relSizeAnchor>
</c:userShapes>
</file>

<file path=ppt/drawings/drawing45.xml><?xml version="1.0" encoding="utf-8"?>
<c:userShapes xmlns:c="http://schemas.openxmlformats.org/drawingml/2006/chart"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18.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have given students homework assignments or health education activities to do at home with their parents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45 of 64</a:t>
          </a:r>
        </a:p>
      </cdr:txBody>
    </cdr:sp>
  </cdr:relSizeAnchor>
</c:userShapes>
</file>

<file path=ppt/drawings/drawing4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Alcohol- or other drug-use prevention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Asthma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Diabetes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Emotional and mental health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Epilepsy or seizure disorder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19.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received professional development (such as workshops, conferences, continuing education, or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46 of 64</a:t>
          </a:r>
        </a:p>
      </cdr:txBody>
    </cdr:sp>
  </cdr:relSizeAnchor>
</c:userShapes>
</file>

<file path=ppt/drawings/drawing4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 allergies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Foodborne illness prevention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HIV prevention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Human sexuality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Infectious disease prevention (e.g., flu prevention)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19.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received professional development (such as workshops, conferences, continuing education, or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47 of 64</a:t>
          </a:r>
        </a:p>
      </cdr:txBody>
    </cdr:sp>
  </cdr:relSizeAnchor>
</c:userShapes>
</file>

<file path=ppt/drawings/drawing4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Injury prevention and safety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Nutrition and dietary behavior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Physical activity and fitness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Pregnancy prevention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STD prevention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19.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received professional development (such as workshops, conferences, continuing education, or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48 of 64</a:t>
          </a:r>
        </a:p>
      </cdr:txBody>
    </cdr:sp>
  </cdr:relSizeAnchor>
</c:userShapes>
</file>

<file path=ppt/drawings/drawing49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Suicide prevention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Tobacco-use prevention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Violence prevention (e.g., bullying, fighting, or dating violence prevention)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19.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received professional development (such as workshops, conferences, continuing education, or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49 of 64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3.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require students who fail a required health education course to repeat it.*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*Among schools in which students take one or more required health education courses in any of grades 6 through 12.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 of 64</a:t>
          </a:r>
        </a:p>
      </cdr:txBody>
    </cdr:sp>
  </cdr:relSizeAnchor>
</c:userShapes>
</file>

<file path=ppt/drawings/drawing50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Describing how widespread HIV and other STD infections are and the consequences of these infections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Understanding the modes of transmission and effective prevention strategies for HIV and other STDs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Identifying populations of youth who are at high risk of being infected with HIV and other STDs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Implementing health education strategies using prevention messages that are likely to be effective in reaching youth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essential skills for health behavior change related to HIV prevention and guiding student practice of these skills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20.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received professional development (such as workshops, conferences, continuing education, or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50 of 64</a:t>
          </a:r>
        </a:p>
      </cdr:txBody>
    </cdr:sp>
  </cdr:relSizeAnchor>
</c:userShapes>
</file>

<file path=ppt/drawings/drawing5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Assessing students’ performance in HIV prevention education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Describing the prevalence and potential effects of teen pregnancy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Identifying populations of youth who are at high risk of becoming pregnant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Current district or school board policies or curriculum guidance regarding HIV education or sexual health education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20.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received professional development (such as workshops, conferences, continuing education, or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51 of 64</a:t>
          </a:r>
        </a:p>
      </cdr:txBody>
    </cdr:sp>
  </cdr:relSizeAnchor>
</c:userShapes>
</file>

<file path=ppt/drawings/drawing5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Alcohol- or other drug-use prevention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Asthma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Diabetes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Emotional and mental health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Epilepsy or seizure disorder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52 of 64</a:t>
          </a:r>
        </a:p>
      </cdr:txBody>
    </cdr:sp>
  </cdr:relSizeAnchor>
</c:userShapes>
</file>

<file path=ppt/drawings/drawing5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 allergies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Foodborne illness prevention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HIV prevention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Human sexuality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Infectious disease prevention (e.g., flu prevention)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53 of 64</a:t>
          </a:r>
        </a:p>
      </cdr:txBody>
    </cdr:sp>
  </cdr:relSizeAnchor>
</c:userShapes>
</file>

<file path=ppt/drawings/drawing5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Injury prevention and safety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Nutrition and dietary behavior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Physical activity and fitness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Pregnancy prevention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STD prevention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54 of 64</a:t>
          </a:r>
        </a:p>
      </cdr:txBody>
    </cdr:sp>
  </cdr:relSizeAnchor>
</c:userShapes>
</file>

<file path=ppt/drawings/drawing5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Suicide prevention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Tobacco-use prevention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Violence prevention (e.g., bullying, fighting, or dating violence prevention)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55 of 64</a:t>
          </a:r>
        </a:p>
      </cdr:txBody>
    </cdr:sp>
  </cdr:relSizeAnchor>
</c:userShapes>
</file>

<file path=ppt/drawings/drawing5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students with physical, medical, or cognitive disabilities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students of various cultural backgrounds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students with limited English proficiency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students of different sexual orientations or gender identities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interactive teaching methods (e.g., role plays or cooperative group activities)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22.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received professional development (such as workshops, conferences, continuing education, or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56 of 64</a:t>
          </a:r>
        </a:p>
      </cdr:txBody>
    </cdr:sp>
  </cdr:relSizeAnchor>
</c:userShapes>
</file>

<file path=ppt/drawings/drawing5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Encouraging family or community involvement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skills for behavior change</a:t>
          </a:r>
        </a:p>
      </cdr:txBody>
    </cdr:sp>
  </cdr:relSizeAnchor>
  <cdr:relSizeAnchor xmlns:cdr="http://schemas.openxmlformats.org/drawingml/2006/chartDrawing">
    <cdr:from>
      <cdr:x>0.05156</cdr:x>
      <cdr:y>0.51743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446748" y="3253673"/>
          <a:ext cx="251322" cy="10258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0.07879</cdr:x>
      <cdr:y>0.52011</cdr:y>
    </cdr:from>
    <cdr:to>
      <cdr:x>0.30447</cdr:x>
      <cdr:y>0.70241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682765" y="3270531"/>
          <a:ext cx="1955575" cy="11463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Classroom management techniques (e.g., social skills training, environmental modification, conflict resolution and mediation, and behavior management)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Assessing or evaluating students in health education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22.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received professional development (such as workshops, conferences, continuing education, or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57 of 64</a:t>
          </a:r>
        </a:p>
      </cdr:txBody>
    </cdr:sp>
  </cdr:relSizeAnchor>
</c:userShapes>
</file>

<file path=ppt/drawings/drawing5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students with physical, medical, or cognitive disabilities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students of various cultural backgrounds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students with limited English proficiency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students of different sexual orientations or gender identities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interactive teaching methods (e.g., role plays or cooperative group activities)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23.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58 of 64</a:t>
          </a:r>
        </a:p>
      </cdr:txBody>
    </cdr:sp>
  </cdr:relSizeAnchor>
</c:userShapes>
</file>

<file path=ppt/drawings/drawing59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Encouraging family or community involvement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skills for behavior change</a:t>
          </a:r>
        </a:p>
      </cdr:txBody>
    </cdr:sp>
  </cdr:relSizeAnchor>
  <cdr:relSizeAnchor xmlns:cdr="http://schemas.openxmlformats.org/drawingml/2006/chartDrawing">
    <cdr:from>
      <cdr:x>0.05156</cdr:x>
      <cdr:y>0.51609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446748" y="3245243"/>
          <a:ext cx="251322" cy="10342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0.08171</cdr:x>
      <cdr:y>0.51743</cdr:y>
    </cdr:from>
    <cdr:to>
      <cdr:x>0.30253</cdr:x>
      <cdr:y>0.70777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708052" y="3253673"/>
          <a:ext cx="1913429" cy="11969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Classroom management techniques (e.g., social skills training, environmental modification, conflict resolution and mediation, and behavior management)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Assessing or evaluating students in health education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23.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59 of 64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Goals, objectives, and expected outcomes for health education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 chart describing the annual scope and sequence of instruction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Plans for how to assess student performance in health education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 written health education curriculum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4.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those who teach health education are provided with the following materials.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6 of 64</a:t>
          </a:r>
        </a:p>
      </cdr:txBody>
    </cdr:sp>
  </cdr:relSizeAnchor>
</c:userShapes>
</file>

<file path=ppt/drawings/drawing60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Health and physical education combined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Health education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Physical education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Other education degree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Kinesiology, exercise science, or exercise physiology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24.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major emphasis of the lead health education teacher's professional preparation was on the following: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60 of 64</a:t>
          </a:r>
        </a:p>
      </cdr:txBody>
    </cdr:sp>
  </cdr:relSizeAnchor>
</c:userShapes>
</file>

<file path=ppt/drawings/drawing6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Home economics or family and consumer science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Biology or other science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Nursing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Counseling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Public health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24.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major emphasis of the lead health education teacher's professional preparation was on the following: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61 of 64</a:t>
          </a:r>
        </a:p>
      </cdr:txBody>
    </cdr:sp>
  </cdr:relSizeAnchor>
</c:userShapes>
</file>

<file path=ppt/drawings/drawing6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0.27315</cdr:y>
    </cdr:from>
    <cdr:to>
      <cdr:x>0.08056</cdr:x>
      <cdr:y>0.45833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749300"/>
          <a:ext cx="127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0.27315</cdr:y>
    </cdr:from>
    <cdr:to>
      <cdr:x>0.30278</cdr:x>
      <cdr:y>0.45833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749300"/>
          <a:ext cx="1016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Nutrition</a:t>
          </a:r>
        </a:p>
      </cdr:txBody>
    </cdr:sp>
  </cdr:relSizeAnchor>
  <cdr:relSizeAnchor xmlns:cdr="http://schemas.openxmlformats.org/drawingml/2006/chartDrawing">
    <cdr:from>
      <cdr:x>0.05278</cdr:x>
      <cdr:y>0.62037</cdr:y>
    </cdr:from>
    <cdr:to>
      <cdr:x>0.08056</cdr:x>
      <cdr:y>0.80556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701800"/>
          <a:ext cx="127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0.62037</cdr:y>
    </cdr:from>
    <cdr:to>
      <cdr:x>0.30278</cdr:x>
      <cdr:y>0.80556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701800"/>
          <a:ext cx="1016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Other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6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24.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7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major emphasis of the lead health education teacher's professional preparation was on the following: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8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9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62 of 64</a:t>
          </a:r>
        </a:p>
      </cdr:txBody>
    </cdr:sp>
  </cdr:relSizeAnchor>
</c:userShapes>
</file>

<file path=ppt/drawings/drawing63.xml><?xml version="1.0" encoding="utf-8"?>
<c:userShapes xmlns:c="http://schemas.openxmlformats.org/drawingml/2006/chart"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25.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is certified, licensed, or endorsed by the state to teach health education in middle school or high school.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63 of 64</a:t>
          </a:r>
        </a:p>
      </cdr:txBody>
    </cdr:sp>
  </cdr:relSizeAnchor>
</c:userShapes>
</file>

<file path=ppt/drawings/drawing6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 year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 to 5 years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6 to 9 years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10 to 14 years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15 years or more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26.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had the following number of years of experience in teaching health education courses or topics.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64 of 64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Comprehending concepts related to health promotion and disease prevention to enhance health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Analyzing the influence of family, peers, culture, media, technology, and other factors on health behaviors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Accessing valid information and products and services to enhance health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interpersonal communication skills to enhance health and avoid or reduce health risks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5.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health education curriculum addresses each of the following skills.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7 of 64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decision-making skills to enhance health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goal-setting skills to enhance health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Practicing health-enhancing behaviors to avoid or reduce risks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Advocating for personal, family, and community health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5.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health education curriculum addresses each of the following skills.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8 of 64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Goals, objectives, and expected outcomes for sexual health education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 written health education curriculum that includes objectives and content addressing sexual health education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 chart describing the annual scope and sequence of instruction for sexual health education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Strategies that are age-appropriate, relevant, and actively engage students in learning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Methods to assess student knowledge and skills related to sexual health education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6.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those who teach sexual health education are provided with each of the following materials.*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*Among schools that teach sexual health education.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9 of 64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9C720-A3BB-4BBF-A6F0-F8D38BC57962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23801-9AD5-41F6-9BF4-735B64CBC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4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9C720-A3BB-4BBF-A6F0-F8D38BC57962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23801-9AD5-41F6-9BF4-735B64CBC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43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9C720-A3BB-4BBF-A6F0-F8D38BC57962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23801-9AD5-41F6-9BF4-735B64CBC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658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9C720-A3BB-4BBF-A6F0-F8D38BC57962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23801-9AD5-41F6-9BF4-735B64CBC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130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9C720-A3BB-4BBF-A6F0-F8D38BC57962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23801-9AD5-41F6-9BF4-735B64CBC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415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9C720-A3BB-4BBF-A6F0-F8D38BC57962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23801-9AD5-41F6-9BF4-735B64CBC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64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9C720-A3BB-4BBF-A6F0-F8D38BC57962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23801-9AD5-41F6-9BF4-735B64CBC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68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9C720-A3BB-4BBF-A6F0-F8D38BC57962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23801-9AD5-41F6-9BF4-735B64CBC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89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9C720-A3BB-4BBF-A6F0-F8D38BC57962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23801-9AD5-41F6-9BF4-735B64CBC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419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9C720-A3BB-4BBF-A6F0-F8D38BC57962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23801-9AD5-41F6-9BF4-735B64CBC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11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9C720-A3BB-4BBF-A6F0-F8D38BC57962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23801-9AD5-41F6-9BF4-735B64CBC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41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9C720-A3BB-4BBF-A6F0-F8D38BC57962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23801-9AD5-41F6-9BF4-735B64CBC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142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8142888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224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1534228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617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300860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4884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10597146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1863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3604293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845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2388381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4478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88890490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482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6060043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2335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14558423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3517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7455349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02458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9583202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5104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1548966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72892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50705987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4027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01193097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70754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14464610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1843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22251637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891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02419155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71877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9713345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9491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9732233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81587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57269585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91947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7907801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54232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2639731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8539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51291630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29384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48257501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64589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3756937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1405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9732939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09895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7725903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42986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4637621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5917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8697090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88926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60400371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78815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2991261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37033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4009323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8845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77491397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6851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16619026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25273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1649739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1180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75098373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72999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9345216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54286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18235680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12758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07665333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49075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49630487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5596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14847921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34744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8097889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75433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91775142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139974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901488537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2315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8884437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323790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4435448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26158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95542738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128407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20147263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725458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0211270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082274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1210285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839331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68500024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51812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50242249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763013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60249741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27193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93461903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57066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37516054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908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8412698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71861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8419609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65098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51175307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52301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4349883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55515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87620292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35961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03277366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20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6310988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5448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99411225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4244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51782134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B194"/>
                </a:solidFill>
                <a:latin typeface="Arial"/>
              </a:rPr>
              <a:t>I N D I A N A</a:t>
            </a:r>
            <a:endParaRPr lang="en-US" sz="1100" b="1">
              <a:solidFill>
                <a:srgbClr val="00B194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2014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B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042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6292</Words>
  <Application>Microsoft Office PowerPoint</Application>
  <PresentationFormat>On-screen Show (4:3)</PresentationFormat>
  <Paragraphs>965</Paragraphs>
  <Slides>64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Alla Belenky</dc:creator>
  <cp:lastModifiedBy>Alla Belenky</cp:lastModifiedBy>
  <cp:revision>1</cp:revision>
  <dcterms:created xsi:type="dcterms:W3CDTF">2015-01-16T13:41:13Z</dcterms:created>
  <dcterms:modified xsi:type="dcterms:W3CDTF">2015-01-16T13:44:12Z</dcterms:modified>
</cp:coreProperties>
</file>