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Default Extension="tiff" ContentType="image/tiff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1" r:id="rId1"/>
  </p:sldMasterIdLst>
  <p:notesMasterIdLst>
    <p:notesMasterId r:id="rId12"/>
  </p:notesMasterIdLst>
  <p:handoutMasterIdLst>
    <p:handoutMasterId r:id="rId13"/>
  </p:handoutMasterIdLst>
  <p:sldIdLst>
    <p:sldId id="266" r:id="rId2"/>
    <p:sldId id="554" r:id="rId3"/>
    <p:sldId id="538" r:id="rId4"/>
    <p:sldId id="414" r:id="rId5"/>
    <p:sldId id="555" r:id="rId6"/>
    <p:sldId id="556" r:id="rId7"/>
    <p:sldId id="559" r:id="rId8"/>
    <p:sldId id="558" r:id="rId9"/>
    <p:sldId id="541" r:id="rId10"/>
    <p:sldId id="479" r:id="rId11"/>
  </p:sldIdLst>
  <p:sldSz cx="9144000" cy="6858000" type="screen4x3"/>
  <p:notesSz cx="7023100" cy="93091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ahoma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ahoma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ahoma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ahoma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60000"/>
    <a:srgbClr val="000066"/>
    <a:srgbClr val="3333CC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9822" autoAdjust="0"/>
    <p:restoredTop sz="97770" autoAdjust="0"/>
  </p:normalViewPr>
  <p:slideViewPr>
    <p:cSldViewPr>
      <p:cViewPr>
        <p:scale>
          <a:sx n="100" d="100"/>
          <a:sy n="100" d="100"/>
        </p:scale>
        <p:origin x="-1380" y="12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3452"/>
    </p:cViewPr>
  </p:outlin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0"/>
            <a:ext cx="3043979" cy="4641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788" tIns="45895" rIns="91788" bIns="45895" numCol="1" anchor="t" anchorCtr="0" compatLnSpc="1">
            <a:prstTxWarp prst="textNoShape">
              <a:avLst/>
            </a:prstTxWarp>
          </a:bodyPr>
          <a:lstStyle>
            <a:lvl1pPr defTabSz="882255" eaLnBrk="0" hangingPunct="0">
              <a:defRPr sz="1200"/>
            </a:lvl1pPr>
          </a:lstStyle>
          <a:p>
            <a:endParaRPr lang="en-US"/>
          </a:p>
        </p:txBody>
      </p:sp>
      <p:sp>
        <p:nvSpPr>
          <p:cNvPr id="4813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77532" y="0"/>
            <a:ext cx="3043979" cy="4641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788" tIns="45895" rIns="91788" bIns="45895" numCol="1" anchor="t" anchorCtr="0" compatLnSpc="1">
            <a:prstTxWarp prst="textNoShape">
              <a:avLst/>
            </a:prstTxWarp>
          </a:bodyPr>
          <a:lstStyle>
            <a:lvl1pPr algn="r" defTabSz="882255" eaLnBrk="0" hangingPunct="0">
              <a:defRPr sz="1200"/>
            </a:lvl1pPr>
          </a:lstStyle>
          <a:p>
            <a:fld id="{CA6B0F5D-CEDE-4B0D-9E48-7583D14D6717}" type="datetimeFigureOut">
              <a:rPr lang="en-US"/>
              <a:pPr/>
              <a:t>8/14/2014</a:t>
            </a:fld>
            <a:endParaRPr lang="en-US"/>
          </a:p>
        </p:txBody>
      </p:sp>
      <p:sp>
        <p:nvSpPr>
          <p:cNvPr id="4813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2" y="8843328"/>
            <a:ext cx="3043979" cy="4641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788" tIns="45895" rIns="91788" bIns="45895" numCol="1" anchor="b" anchorCtr="0" compatLnSpc="1">
            <a:prstTxWarp prst="textNoShape">
              <a:avLst/>
            </a:prstTxWarp>
          </a:bodyPr>
          <a:lstStyle>
            <a:lvl1pPr defTabSz="882255" eaLnBrk="0" hangingPunct="0">
              <a:defRPr sz="1200"/>
            </a:lvl1pPr>
          </a:lstStyle>
          <a:p>
            <a:endParaRPr lang="en-US"/>
          </a:p>
        </p:txBody>
      </p:sp>
      <p:sp>
        <p:nvSpPr>
          <p:cNvPr id="4813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77532" y="8843328"/>
            <a:ext cx="3043979" cy="4641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788" tIns="45895" rIns="91788" bIns="45895" numCol="1" anchor="b" anchorCtr="0" compatLnSpc="1">
            <a:prstTxWarp prst="textNoShape">
              <a:avLst/>
            </a:prstTxWarp>
          </a:bodyPr>
          <a:lstStyle>
            <a:lvl1pPr algn="r" defTabSz="882255" eaLnBrk="0" hangingPunct="0">
              <a:defRPr sz="1200"/>
            </a:lvl1pPr>
          </a:lstStyle>
          <a:p>
            <a:fld id="{960FF6C4-4B93-4D48-A166-0A30597A7899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26448784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 bwMode="auto">
          <a:xfrm>
            <a:off x="2" y="0"/>
            <a:ext cx="3043979" cy="4641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788" tIns="45895" rIns="91788" bIns="45895" numCol="1" anchor="t" anchorCtr="0" compatLnSpc="1">
            <a:prstTxWarp prst="textNoShape">
              <a:avLst/>
            </a:prstTxWarp>
          </a:bodyPr>
          <a:lstStyle>
            <a:lvl1pPr defTabSz="882255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 bwMode="auto">
          <a:xfrm>
            <a:off x="3977532" y="0"/>
            <a:ext cx="3043979" cy="4641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788" tIns="45895" rIns="91788" bIns="45895" numCol="1" anchor="t" anchorCtr="0" compatLnSpc="1">
            <a:prstTxWarp prst="textNoShape">
              <a:avLst/>
            </a:prstTxWarp>
          </a:bodyPr>
          <a:lstStyle>
            <a:lvl1pPr algn="r" defTabSz="882255">
              <a:defRPr sz="1200"/>
            </a:lvl1pPr>
          </a:lstStyle>
          <a:p>
            <a:fld id="{05BF80EF-1A92-4EB4-BF0F-F886355BFAF0}" type="datetimeFigureOut">
              <a:rPr lang="en-US"/>
              <a:pPr/>
              <a:t>8/14/2014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5863" y="698500"/>
            <a:ext cx="4654550" cy="34909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5227" tIns="47613" rIns="95227" bIns="47613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 bwMode="auto">
          <a:xfrm>
            <a:off x="701357" y="4420869"/>
            <a:ext cx="5620388" cy="41903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788" tIns="45895" rIns="91788" bIns="4589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 bwMode="auto">
          <a:xfrm>
            <a:off x="2" y="8843328"/>
            <a:ext cx="3043979" cy="4641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788" tIns="45895" rIns="91788" bIns="45895" numCol="1" anchor="b" anchorCtr="0" compatLnSpc="1">
            <a:prstTxWarp prst="textNoShape">
              <a:avLst/>
            </a:prstTxWarp>
          </a:bodyPr>
          <a:lstStyle>
            <a:lvl1pPr defTabSz="882255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 bwMode="auto">
          <a:xfrm>
            <a:off x="3977532" y="8843328"/>
            <a:ext cx="3043979" cy="4641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788" tIns="45895" rIns="91788" bIns="45895" numCol="1" anchor="b" anchorCtr="0" compatLnSpc="1">
            <a:prstTxWarp prst="textNoShape">
              <a:avLst/>
            </a:prstTxWarp>
          </a:bodyPr>
          <a:lstStyle>
            <a:lvl1pPr algn="r" defTabSz="882255">
              <a:defRPr sz="1200"/>
            </a:lvl1pPr>
          </a:lstStyle>
          <a:p>
            <a:fld id="{B86EDAFC-F884-4C28-8A17-02D308650E64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73547358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7410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17411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44CF205-0895-4284-B125-F3256FB245CA}" type="slidenum">
              <a:rPr lang="en-US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3794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33795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779B0F5-8159-4053-AF8E-E70E8A064740}" type="slidenum">
              <a:rPr lang="en-US"/>
              <a:pPr/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3794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33795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779B0F5-8159-4053-AF8E-E70E8A064740}" type="slidenum">
              <a:rPr lang="en-US"/>
              <a:pPr/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1746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31747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FA79C40-8005-403A-8408-092EDC0BA6FB}" type="slidenum">
              <a:rPr lang="en-US"/>
              <a:pPr/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3794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33795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779B0F5-8159-4053-AF8E-E70E8A064740}" type="slidenum">
              <a:rPr lang="en-US"/>
              <a:pPr/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3794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spcBef>
                <a:spcPct val="0"/>
              </a:spcBef>
            </a:pPr>
            <a:endParaRPr lang="en-US" dirty="0" smtClean="0"/>
          </a:p>
        </p:txBody>
      </p:sp>
      <p:sp>
        <p:nvSpPr>
          <p:cNvPr id="33795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779B0F5-8159-4053-AF8E-E70E8A064740}" type="slidenum">
              <a:rPr lang="en-US"/>
              <a:pPr/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3794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spcBef>
                <a:spcPct val="0"/>
              </a:spcBef>
            </a:pPr>
            <a:endParaRPr lang="en-US" dirty="0" smtClean="0"/>
          </a:p>
        </p:txBody>
      </p:sp>
      <p:sp>
        <p:nvSpPr>
          <p:cNvPr id="33795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779B0F5-8159-4053-AF8E-E70E8A064740}" type="slidenum">
              <a:rPr lang="en-US"/>
              <a:pPr/>
              <a:t>7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3794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33795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779B0F5-8159-4053-AF8E-E70E8A064740}" type="slidenum">
              <a:rPr lang="en-US"/>
              <a:pPr/>
              <a:t>8</a:t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529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5530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213F00EE-CD67-4ABC-9A08-0E97B0DAA10F}" type="slidenum">
              <a:rPr lang="en-US" smtClean="0"/>
              <a:pPr/>
              <a:t>9</a:t>
            </a:fld>
            <a:endParaRPr lang="en-US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1506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21507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3747B32-E073-4A87-B8D2-7FB775FBB9E8}" type="slidenum">
              <a:rPr lang="en-US"/>
              <a:pPr/>
              <a:t>10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rgbClr val="000066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eaLnBrk="0" hangingPunct="0">
              <a:defRPr/>
            </a:pPr>
            <a:endParaRPr lang="en-US" dirty="0">
              <a:latin typeface="Tahoma" pitchFamily="34" charset="0"/>
            </a:endParaRPr>
          </a:p>
        </p:txBody>
      </p:sp>
      <p:pic>
        <p:nvPicPr>
          <p:cNvPr id="3" name="Picture 5" descr="indot-color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00400" y="1143000"/>
            <a:ext cx="2819400" cy="281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Footer Placeholder 3"/>
          <p:cNvSpPr>
            <a:spLocks noGrp="1" noChangeArrowheads="1"/>
          </p:cNvSpPr>
          <p:nvPr>
            <p:ph type="ftr" sz="quarter" idx="10"/>
          </p:nvPr>
        </p:nvSpPr>
        <p:spPr>
          <a:xfrm>
            <a:off x="3429000" y="6248400"/>
            <a:ext cx="2895600" cy="457200"/>
          </a:xfrm>
          <a:prstGeom prst="rect">
            <a:avLst/>
          </a:prstGeom>
        </p:spPr>
        <p:txBody>
          <a:bodyPr/>
          <a:lstStyle>
            <a:lvl1pPr eaLnBrk="0" hangingPunct="0">
              <a:defRPr>
                <a:solidFill>
                  <a:schemeClr val="bg1"/>
                </a:solidFill>
                <a:latin typeface="Tahoma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 noChangeArrowheads="1"/>
          </p:cNvSpPr>
          <p:nvPr>
            <p:ph type="sldNum" sz="quarter" idx="11"/>
          </p:nvPr>
        </p:nvSpPr>
        <p:spPr>
          <a:xfrm>
            <a:off x="6858000" y="6248400"/>
            <a:ext cx="1905000" cy="457200"/>
          </a:xfrm>
          <a:prstGeom prst="rect">
            <a:avLst/>
          </a:prstGeom>
        </p:spPr>
        <p:txBody>
          <a:bodyPr/>
          <a:lstStyle>
            <a:lvl1pPr eaLnBrk="0" hangingPunct="0">
              <a:defRPr>
                <a:solidFill>
                  <a:schemeClr val="bg1"/>
                </a:solidFill>
                <a:latin typeface="Tahoma" pitchFamily="34" charset="0"/>
              </a:defRPr>
            </a:lvl1pPr>
          </a:lstStyle>
          <a:p>
            <a:pPr>
              <a:defRPr/>
            </a:pPr>
            <a:fld id="{5C6CDFC5-F421-46AB-8EFD-0A46D746231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10"/>
          <p:cNvPicPr>
            <a:picLocks noChangeAspect="1" noChangeArrowheads="1"/>
          </p:cNvPicPr>
          <p:nvPr userDrawn="1"/>
        </p:nvPicPr>
        <p:blipFill>
          <a:blip r:embed="rId14" cstate="print"/>
          <a:srcRect l="2391" r="2757"/>
          <a:stretch>
            <a:fillRect/>
          </a:stretch>
        </p:blipFill>
        <p:spPr bwMode="auto">
          <a:xfrm>
            <a:off x="0" y="5756275"/>
            <a:ext cx="9144000" cy="1101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11"/>
          <p:cNvPicPr>
            <a:picLocks noChangeAspect="1" noChangeArrowheads="1"/>
          </p:cNvPicPr>
          <p:nvPr userDrawn="1"/>
        </p:nvPicPr>
        <p:blipFill>
          <a:blip r:embed="rId15" cstate="print"/>
          <a:srcRect l="3943" t="22694" r="2365"/>
          <a:stretch>
            <a:fillRect/>
          </a:stretch>
        </p:blipFill>
        <p:spPr bwMode="auto">
          <a:xfrm>
            <a:off x="0" y="0"/>
            <a:ext cx="9144000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2"/>
          <p:cNvPicPr>
            <a:picLocks noChangeAspect="1" noChangeArrowheads="1"/>
          </p:cNvPicPr>
          <p:nvPr userDrawn="1"/>
        </p:nvPicPr>
        <p:blipFill>
          <a:blip r:embed="rId16" cstate="print"/>
          <a:srcRect l="2381" r="3324"/>
          <a:stretch>
            <a:fillRect/>
          </a:stretch>
        </p:blipFill>
        <p:spPr bwMode="auto">
          <a:xfrm>
            <a:off x="0" y="5760625"/>
            <a:ext cx="9144000" cy="1097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2" r:id="rId2"/>
    <p:sldLayoutId id="2147483671" r:id="rId3"/>
    <p:sldLayoutId id="2147483670" r:id="rId4"/>
    <p:sldLayoutId id="2147483669" r:id="rId5"/>
    <p:sldLayoutId id="2147483668" r:id="rId6"/>
    <p:sldLayoutId id="2147483667" r:id="rId7"/>
    <p:sldLayoutId id="2147483666" r:id="rId8"/>
    <p:sldLayoutId id="2147483665" r:id="rId9"/>
    <p:sldLayoutId id="2147483664" r:id="rId10"/>
    <p:sldLayoutId id="2147483663" r:id="rId11"/>
    <p:sldLayoutId id="2147483674" r:id="rId12"/>
  </p:sldLayoutIdLst>
  <p:transition/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60000"/>
        <a:buFont typeface="Wingdings" pitchFamily="2" charset="2"/>
        <a:buChar char="n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55000"/>
        <a:buFont typeface="Wingdings" pitchFamily="2" charset="2"/>
        <a:buChar char="n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50000"/>
        <a:buFont typeface="Wingdings" pitchFamily="2" charset="2"/>
        <a:buChar char="n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5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indycommute.indot.in.gov/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tif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tiff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indycommute.indot.in.gov/" TargetMode="Externa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mailto:eastcentralin@indot.in.gov" TargetMode="Externa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5" Type="http://schemas.openxmlformats.org/officeDocument/2006/relationships/hyperlink" Target="http://www.in.gov/indot/2366.htm" TargetMode="External"/><Relationship Id="rId4" Type="http://schemas.openxmlformats.org/officeDocument/2006/relationships/hyperlink" Target="mailto:rclark@indot.in.gov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5" name="Picture 10"/>
          <p:cNvPicPr>
            <a:picLocks noChangeAspect="1" noChangeArrowheads="1"/>
          </p:cNvPicPr>
          <p:nvPr/>
        </p:nvPicPr>
        <p:blipFill>
          <a:blip r:embed="rId3" cstate="print"/>
          <a:srcRect l="5345" t="3175" r="4108" b="3174"/>
          <a:stretch>
            <a:fillRect/>
          </a:stretch>
        </p:blipFill>
        <p:spPr bwMode="auto">
          <a:xfrm>
            <a:off x="0" y="1600200"/>
            <a:ext cx="91440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386" name="Text Box 12"/>
          <p:cNvSpPr txBox="1">
            <a:spLocks noChangeArrowheads="1"/>
          </p:cNvSpPr>
          <p:nvPr/>
        </p:nvSpPr>
        <p:spPr bwMode="auto">
          <a:xfrm>
            <a:off x="571500" y="2059395"/>
            <a:ext cx="8001000" cy="27392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US" sz="2800" b="1" dirty="0" smtClean="0">
                <a:solidFill>
                  <a:schemeClr val="bg1"/>
                </a:solidFill>
                <a:latin typeface="Tahoma" pitchFamily="34" charset="0"/>
                <a:cs typeface="Tahoma" pitchFamily="34" charset="0"/>
              </a:rPr>
              <a:t>I-465 at I-65 Interchange Modification</a:t>
            </a:r>
          </a:p>
          <a:p>
            <a:pPr algn="ctr" eaLnBrk="0" hangingPunct="0">
              <a:spcBef>
                <a:spcPct val="50000"/>
              </a:spcBef>
            </a:pPr>
            <a:r>
              <a:rPr lang="en-US" sz="2800" b="1" dirty="0" smtClean="0">
                <a:solidFill>
                  <a:schemeClr val="bg1"/>
                </a:solidFill>
                <a:latin typeface="Tahoma" pitchFamily="34" charset="0"/>
                <a:cs typeface="Tahoma" pitchFamily="34" charset="0"/>
              </a:rPr>
              <a:t>Public Meeting</a:t>
            </a:r>
          </a:p>
          <a:p>
            <a:pPr algn="ctr" eaLnBrk="0" hangingPunct="0">
              <a:spcBef>
                <a:spcPct val="50000"/>
              </a:spcBef>
            </a:pPr>
            <a:endParaRPr lang="en-US" sz="2800" b="1" dirty="0" smtClean="0">
              <a:solidFill>
                <a:schemeClr val="bg1"/>
              </a:solidFill>
              <a:latin typeface="Tahoma" pitchFamily="34" charset="0"/>
              <a:cs typeface="Tahoma" pitchFamily="34" charset="0"/>
            </a:endParaRPr>
          </a:p>
          <a:p>
            <a:pPr algn="ctr" eaLnBrk="0" hangingPunct="0">
              <a:spcBef>
                <a:spcPct val="50000"/>
              </a:spcBef>
            </a:pPr>
            <a:r>
              <a:rPr lang="en-US" sz="2000" b="1" dirty="0" smtClean="0">
                <a:solidFill>
                  <a:schemeClr val="bg1"/>
                </a:solidFill>
                <a:latin typeface="Tahoma" pitchFamily="34" charset="0"/>
                <a:cs typeface="Tahoma" pitchFamily="34" charset="0"/>
              </a:rPr>
              <a:t>6 p.m., Thursday, August 14</a:t>
            </a:r>
          </a:p>
          <a:p>
            <a:pPr algn="ctr" eaLnBrk="0" hangingPunct="0">
              <a:spcBef>
                <a:spcPct val="50000"/>
              </a:spcBef>
            </a:pPr>
            <a:r>
              <a:rPr lang="en-US" sz="2000" b="1" dirty="0" smtClean="0">
                <a:solidFill>
                  <a:schemeClr val="bg1"/>
                </a:solidFill>
                <a:latin typeface="Tahoma" pitchFamily="34" charset="0"/>
                <a:cs typeface="Tahoma" pitchFamily="34" charset="0"/>
              </a:rPr>
              <a:t>South Grove Intermediate School, Beech Grove, IN</a:t>
            </a:r>
            <a:endParaRPr lang="en-US" sz="2000" dirty="0" smtClean="0">
              <a:solidFill>
                <a:schemeClr val="bg1"/>
              </a:solidFill>
              <a:latin typeface="Tahoma" pitchFamily="34" charset="0"/>
              <a:cs typeface="Tahoma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Rectangle 2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457200" y="0"/>
            <a:ext cx="8229600" cy="7620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r>
              <a:rPr lang="en-US" sz="4000" b="1" dirty="0" smtClean="0">
                <a:solidFill>
                  <a:schemeClr val="bg1"/>
                </a:solidFill>
                <a:latin typeface="Tahoma" pitchFamily="34" charset="0"/>
                <a:cs typeface="Tahoma" pitchFamily="34" charset="0"/>
              </a:rPr>
              <a:t>Welcome</a:t>
            </a:r>
          </a:p>
        </p:txBody>
      </p:sp>
      <p:sp>
        <p:nvSpPr>
          <p:cNvPr id="32770" name="Rectangle 3"/>
          <p:cNvSpPr>
            <a:spLocks noGrp="1" noChangeArrowheads="1"/>
          </p:cNvSpPr>
          <p:nvPr>
            <p:ph type="body" idx="4294967295"/>
          </p:nvPr>
        </p:nvSpPr>
        <p:spPr bwMode="auto">
          <a:xfrm>
            <a:off x="457200" y="990600"/>
            <a:ext cx="8229600" cy="4525963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r>
              <a:rPr lang="en-US" sz="2800" b="1" dirty="0" smtClean="0">
                <a:latin typeface="Tahoma" pitchFamily="34" charset="0"/>
                <a:cs typeface="Tahoma" pitchFamily="34" charset="0"/>
              </a:rPr>
              <a:t>Sign-in table</a:t>
            </a:r>
          </a:p>
          <a:p>
            <a:pPr lvl="1">
              <a:buClr>
                <a:srgbClr val="3333CC"/>
              </a:buClr>
              <a:buSzPct val="60000"/>
            </a:pPr>
            <a:r>
              <a:rPr lang="en-US" sz="2400" dirty="0" smtClean="0">
                <a:latin typeface="Tahoma" pitchFamily="34" charset="0"/>
                <a:cs typeface="Tahoma" pitchFamily="34" charset="0"/>
              </a:rPr>
              <a:t>Project mailing list </a:t>
            </a:r>
          </a:p>
          <a:p>
            <a:pPr lvl="1">
              <a:buClr>
                <a:srgbClr val="3333CC"/>
              </a:buClr>
              <a:buSzPct val="60000"/>
            </a:pPr>
            <a:r>
              <a:rPr lang="en-US" sz="2400" dirty="0" smtClean="0">
                <a:latin typeface="Tahoma" pitchFamily="34" charset="0"/>
                <a:cs typeface="Tahoma" pitchFamily="34" charset="0"/>
              </a:rPr>
              <a:t>Electronic notification</a:t>
            </a:r>
          </a:p>
          <a:p>
            <a:pPr lvl="1">
              <a:buClr>
                <a:srgbClr val="3333CC"/>
              </a:buClr>
              <a:buSzPct val="60000"/>
            </a:pPr>
            <a:r>
              <a:rPr lang="en-US" sz="2400" dirty="0" smtClean="0">
                <a:latin typeface="Tahoma" pitchFamily="34" charset="0"/>
                <a:cs typeface="Tahoma" pitchFamily="34" charset="0"/>
              </a:rPr>
              <a:t>Attendance  </a:t>
            </a:r>
          </a:p>
          <a:p>
            <a:pPr marL="342900" lvl="1" indent="-342900">
              <a:buClr>
                <a:schemeClr val="folHlink"/>
              </a:buClr>
              <a:buSzPct val="60000"/>
            </a:pPr>
            <a:r>
              <a:rPr lang="en-US" b="1" dirty="0" smtClean="0">
                <a:latin typeface="Tahoma" pitchFamily="34" charset="0"/>
                <a:cs typeface="Tahoma" pitchFamily="34" charset="0"/>
              </a:rPr>
              <a:t>Information packet</a:t>
            </a:r>
          </a:p>
          <a:p>
            <a:pPr marL="742950" lvl="2" indent="-342900">
              <a:buSzPct val="60000"/>
            </a:pPr>
            <a:r>
              <a:rPr lang="en-US" dirty="0" smtClean="0">
                <a:latin typeface="Tahoma" pitchFamily="34" charset="0"/>
                <a:cs typeface="Tahoma" pitchFamily="34" charset="0"/>
              </a:rPr>
              <a:t>Copy of presentation </a:t>
            </a:r>
          </a:p>
          <a:p>
            <a:pPr marL="742950" lvl="2" indent="-342900">
              <a:buSzPct val="60000"/>
            </a:pPr>
            <a:r>
              <a:rPr lang="en-US" dirty="0" smtClean="0">
                <a:latin typeface="Tahoma" pitchFamily="34" charset="0"/>
                <a:cs typeface="Tahoma" pitchFamily="34" charset="0"/>
              </a:rPr>
              <a:t>Contact information</a:t>
            </a:r>
          </a:p>
          <a:p>
            <a:pPr marL="342900" lvl="1" indent="-342900">
              <a:buClr>
                <a:schemeClr val="folHlink"/>
              </a:buClr>
              <a:buSzPct val="60000"/>
            </a:pPr>
            <a:r>
              <a:rPr lang="en-US" b="1" dirty="0" smtClean="0">
                <a:latin typeface="Tahoma" pitchFamily="34" charset="0"/>
                <a:ea typeface="+mn-ea"/>
                <a:cs typeface="Tahoma" pitchFamily="34" charset="0"/>
              </a:rPr>
              <a:t>Project web page</a:t>
            </a:r>
          </a:p>
          <a:p>
            <a:pPr marL="742950" lvl="2" indent="-342900">
              <a:buSzPct val="60000"/>
            </a:pPr>
            <a:r>
              <a:rPr lang="en-US" dirty="0" smtClean="0">
                <a:latin typeface="Tahoma" pitchFamily="34" charset="0"/>
                <a:ea typeface="+mn-ea"/>
                <a:cs typeface="Tahoma" pitchFamily="34" charset="0"/>
                <a:hlinkClick r:id="rId3"/>
              </a:rPr>
              <a:t>www.IndyCommute.indot.in.gov</a:t>
            </a:r>
            <a:r>
              <a:rPr lang="en-US" dirty="0" smtClean="0">
                <a:latin typeface="Tahoma" pitchFamily="34" charset="0"/>
                <a:ea typeface="+mn-ea"/>
                <a:cs typeface="Tahoma" pitchFamily="34" charset="0"/>
              </a:rPr>
              <a:t> </a:t>
            </a:r>
            <a:r>
              <a:rPr lang="en-US" b="1" dirty="0" smtClean="0">
                <a:latin typeface="Tahoma" pitchFamily="34" charset="0"/>
                <a:ea typeface="+mn-ea"/>
                <a:cs typeface="Tahoma" pitchFamily="34" charset="0"/>
              </a:rPr>
              <a:t> </a:t>
            </a:r>
            <a:r>
              <a:rPr lang="en-US" sz="2400" b="1" dirty="0" smtClean="0">
                <a:latin typeface="Tahoma" pitchFamily="34" charset="0"/>
                <a:cs typeface="Tahoma" pitchFamily="34" charset="0"/>
              </a:rPr>
              <a:t> </a:t>
            </a:r>
          </a:p>
          <a:p>
            <a:r>
              <a:rPr lang="en-US" sz="2800" b="1" dirty="0" smtClean="0">
                <a:latin typeface="Tahoma" pitchFamily="34" charset="0"/>
                <a:cs typeface="Tahoma" pitchFamily="34" charset="0"/>
              </a:rPr>
              <a:t>Submit a written comment</a:t>
            </a:r>
          </a:p>
          <a:p>
            <a:endParaRPr lang="en-US" sz="2800" dirty="0" smtClean="0">
              <a:latin typeface="Tahoma" pitchFamily="34" charset="0"/>
              <a:cs typeface="Tahoma" pitchFamily="34" charset="0"/>
            </a:endParaRPr>
          </a:p>
          <a:p>
            <a:pPr lvl="1"/>
            <a:endParaRPr lang="en-US" dirty="0" smtClean="0"/>
          </a:p>
          <a:p>
            <a:endParaRPr lang="en-US" dirty="0" smtClean="0">
              <a:latin typeface="Tahoma" pitchFamily="34" charset="0"/>
              <a:cs typeface="Tahoma" pitchFamily="34" charset="0"/>
            </a:endParaRPr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7924800" y="6400800"/>
            <a:ext cx="1066800" cy="3048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algn="ctr" eaLnBrk="0" hangingPunct="0">
              <a:defRPr/>
            </a:pPr>
            <a:endParaRPr lang="en-US" sz="1200" kern="0" dirty="0">
              <a:solidFill>
                <a:srgbClr val="3333CC"/>
              </a:solidFill>
              <a:latin typeface="Tahoma" pitchFamily="34" charset="0"/>
              <a:ea typeface="+mj-ea"/>
              <a:cs typeface="Tahoma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Rectangle 2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457200" y="0"/>
            <a:ext cx="8229600" cy="7620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r>
              <a:rPr lang="en-US" sz="4000" b="1" dirty="0" smtClean="0">
                <a:solidFill>
                  <a:schemeClr val="bg1"/>
                </a:solidFill>
                <a:latin typeface="Tahoma" pitchFamily="34" charset="0"/>
                <a:cs typeface="Tahoma" pitchFamily="34" charset="0"/>
              </a:rPr>
              <a:t>Welcome</a:t>
            </a:r>
          </a:p>
        </p:txBody>
      </p:sp>
      <p:sp>
        <p:nvSpPr>
          <p:cNvPr id="32770" name="Rectangle 3"/>
          <p:cNvSpPr>
            <a:spLocks noGrp="1" noChangeArrowheads="1"/>
          </p:cNvSpPr>
          <p:nvPr>
            <p:ph type="body" idx="4294967295"/>
          </p:nvPr>
        </p:nvSpPr>
        <p:spPr bwMode="auto">
          <a:xfrm>
            <a:off x="457200" y="990600"/>
            <a:ext cx="8229600" cy="4525963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r>
              <a:rPr lang="en-US" sz="2800" b="1" dirty="0" smtClean="0">
                <a:latin typeface="Tahoma" pitchFamily="34" charset="0"/>
                <a:cs typeface="Tahoma" pitchFamily="34" charset="0"/>
              </a:rPr>
              <a:t>Introduction of INDOT project officials</a:t>
            </a:r>
          </a:p>
          <a:p>
            <a:pPr lvl="1">
              <a:buClr>
                <a:srgbClr val="3333CC"/>
              </a:buClr>
              <a:buSzPct val="60000"/>
            </a:pPr>
            <a:r>
              <a:rPr lang="en-US" sz="2400" dirty="0" smtClean="0">
                <a:latin typeface="Tahoma" pitchFamily="34" charset="0"/>
                <a:cs typeface="Tahoma" pitchFamily="34" charset="0"/>
              </a:rPr>
              <a:t>Project Management </a:t>
            </a:r>
          </a:p>
          <a:p>
            <a:pPr lvl="1">
              <a:buClr>
                <a:srgbClr val="3333CC"/>
              </a:buClr>
              <a:buSzPct val="60000"/>
            </a:pPr>
            <a:r>
              <a:rPr lang="en-US" sz="2400" dirty="0" smtClean="0">
                <a:latin typeface="Tahoma" pitchFamily="34" charset="0"/>
                <a:cs typeface="Tahoma" pitchFamily="34" charset="0"/>
              </a:rPr>
              <a:t>Public Involvement</a:t>
            </a:r>
          </a:p>
          <a:p>
            <a:pPr lvl="1">
              <a:buClr>
                <a:srgbClr val="3333CC"/>
              </a:buClr>
              <a:buSzPct val="60000"/>
            </a:pPr>
            <a:r>
              <a:rPr lang="en-US" sz="2400" dirty="0" smtClean="0">
                <a:latin typeface="Tahoma" pitchFamily="34" charset="0"/>
                <a:cs typeface="Tahoma" pitchFamily="34" charset="0"/>
              </a:rPr>
              <a:t>Construction </a:t>
            </a:r>
          </a:p>
          <a:p>
            <a:pPr marL="342900" lvl="1" indent="-342900">
              <a:buClr>
                <a:schemeClr val="folHlink"/>
              </a:buClr>
              <a:buSzPct val="60000"/>
            </a:pPr>
            <a:r>
              <a:rPr lang="en-US" b="1" dirty="0" smtClean="0">
                <a:latin typeface="Tahoma" pitchFamily="34" charset="0"/>
                <a:cs typeface="Tahoma" pitchFamily="34" charset="0"/>
              </a:rPr>
              <a:t>United Consulting </a:t>
            </a:r>
          </a:p>
          <a:p>
            <a:pPr marL="742950" lvl="2" indent="-342900">
              <a:buSzPct val="60000"/>
            </a:pPr>
            <a:r>
              <a:rPr lang="en-US" dirty="0" smtClean="0">
                <a:latin typeface="Tahoma" pitchFamily="34" charset="0"/>
                <a:cs typeface="Tahoma" pitchFamily="34" charset="0"/>
              </a:rPr>
              <a:t>Project environmental team</a:t>
            </a:r>
          </a:p>
          <a:p>
            <a:pPr marL="342900" lvl="1" indent="-342900">
              <a:buClr>
                <a:schemeClr val="folHlink"/>
              </a:buClr>
              <a:buSzPct val="60000"/>
            </a:pPr>
            <a:r>
              <a:rPr lang="en-US" b="1" dirty="0" smtClean="0">
                <a:latin typeface="Tahoma" pitchFamily="34" charset="0"/>
                <a:ea typeface="+mn-ea"/>
                <a:cs typeface="Tahoma" pitchFamily="34" charset="0"/>
              </a:rPr>
              <a:t>American Structurepoint </a:t>
            </a:r>
          </a:p>
          <a:p>
            <a:pPr marL="742950" lvl="2" indent="-342900">
              <a:buSzPct val="60000"/>
            </a:pPr>
            <a:r>
              <a:rPr lang="en-US" sz="2400" dirty="0" smtClean="0">
                <a:latin typeface="Tahoma" pitchFamily="34" charset="0"/>
                <a:ea typeface="+mn-ea"/>
                <a:cs typeface="Tahoma" pitchFamily="34" charset="0"/>
              </a:rPr>
              <a:t>Project design team</a:t>
            </a:r>
            <a:r>
              <a:rPr lang="en-US" sz="2400" dirty="0" smtClean="0">
                <a:latin typeface="Tahoma" pitchFamily="34" charset="0"/>
                <a:cs typeface="Tahoma" pitchFamily="34" charset="0"/>
              </a:rPr>
              <a:t> </a:t>
            </a:r>
          </a:p>
          <a:p>
            <a:r>
              <a:rPr lang="en-US" sz="2800" b="1" dirty="0" smtClean="0">
                <a:latin typeface="Tahoma" pitchFamily="34" charset="0"/>
                <a:cs typeface="Tahoma" pitchFamily="34" charset="0"/>
              </a:rPr>
              <a:t>Recognition of elected public officials</a:t>
            </a:r>
          </a:p>
          <a:p>
            <a:endParaRPr lang="en-US" sz="2800" dirty="0" smtClean="0">
              <a:latin typeface="Tahoma" pitchFamily="34" charset="0"/>
              <a:cs typeface="Tahoma" pitchFamily="34" charset="0"/>
            </a:endParaRPr>
          </a:p>
          <a:p>
            <a:pPr lvl="1"/>
            <a:endParaRPr lang="en-US" dirty="0" smtClean="0"/>
          </a:p>
          <a:p>
            <a:endParaRPr lang="en-US" dirty="0" smtClean="0">
              <a:latin typeface="Tahoma" pitchFamily="34" charset="0"/>
              <a:cs typeface="Tahoma" pitchFamily="34" charset="0"/>
            </a:endParaRPr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7924800" y="6400800"/>
            <a:ext cx="1066800" cy="3048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algn="ctr" eaLnBrk="0" hangingPunct="0">
              <a:defRPr/>
            </a:pPr>
            <a:endParaRPr lang="en-US" sz="1200" kern="0" dirty="0">
              <a:solidFill>
                <a:srgbClr val="3333CC"/>
              </a:solidFill>
              <a:latin typeface="Tahoma" pitchFamily="34" charset="0"/>
              <a:ea typeface="+mj-ea"/>
              <a:cs typeface="Tahoma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0"/>
            <a:ext cx="8229600" cy="838200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sz="4000" b="1" dirty="0" smtClean="0">
                <a:solidFill>
                  <a:schemeClr val="bg1"/>
                </a:solidFill>
                <a:latin typeface="Tahoma" pitchFamily="34" charset="0"/>
                <a:cs typeface="Tahoma" pitchFamily="34" charset="0"/>
              </a:rPr>
              <a:t>Project Stakeholders</a:t>
            </a:r>
          </a:p>
        </p:txBody>
      </p:sp>
      <p:sp>
        <p:nvSpPr>
          <p:cNvPr id="30722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036637"/>
            <a:ext cx="8229600" cy="4525963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80000"/>
              </a:lnSpc>
            </a:pPr>
            <a:r>
              <a:rPr lang="en-US" sz="2800" dirty="0" smtClean="0">
                <a:latin typeface="Tahoma" pitchFamily="34" charset="0"/>
                <a:cs typeface="Tahoma" pitchFamily="34" charset="0"/>
              </a:rPr>
              <a:t>Indiana Department of Transportation</a:t>
            </a:r>
          </a:p>
          <a:p>
            <a:pPr>
              <a:lnSpc>
                <a:spcPct val="80000"/>
              </a:lnSpc>
            </a:pPr>
            <a:r>
              <a:rPr lang="en-US" sz="2800" dirty="0" smtClean="0">
                <a:latin typeface="Tahoma" pitchFamily="34" charset="0"/>
                <a:cs typeface="Tahoma" pitchFamily="34" charset="0"/>
              </a:rPr>
              <a:t>Indiana Division Federal Highway Administration</a:t>
            </a:r>
          </a:p>
          <a:p>
            <a:pPr>
              <a:lnSpc>
                <a:spcPct val="80000"/>
              </a:lnSpc>
            </a:pPr>
            <a:r>
              <a:rPr lang="en-US" sz="2800" dirty="0" smtClean="0">
                <a:latin typeface="Tahoma" pitchFamily="34" charset="0"/>
                <a:cs typeface="Tahoma" pitchFamily="34" charset="0"/>
              </a:rPr>
              <a:t>Indianapolis Metropolitan Planning Organization</a:t>
            </a:r>
          </a:p>
          <a:p>
            <a:pPr>
              <a:lnSpc>
                <a:spcPct val="80000"/>
              </a:lnSpc>
            </a:pPr>
            <a:r>
              <a:rPr lang="en-US" sz="2800" dirty="0" smtClean="0">
                <a:latin typeface="Tahoma" pitchFamily="34" charset="0"/>
                <a:cs typeface="Tahoma" pitchFamily="34" charset="0"/>
              </a:rPr>
              <a:t>Marion County</a:t>
            </a:r>
          </a:p>
          <a:p>
            <a:pPr>
              <a:lnSpc>
                <a:spcPct val="80000"/>
              </a:lnSpc>
            </a:pPr>
            <a:r>
              <a:rPr lang="en-US" sz="2800" dirty="0" smtClean="0">
                <a:latin typeface="Tahoma" pitchFamily="34" charset="0"/>
                <a:cs typeface="Tahoma" pitchFamily="34" charset="0"/>
              </a:rPr>
              <a:t>City of Indianapolis and local communities </a:t>
            </a:r>
          </a:p>
          <a:p>
            <a:pPr>
              <a:lnSpc>
                <a:spcPct val="80000"/>
              </a:lnSpc>
            </a:pPr>
            <a:r>
              <a:rPr lang="en-US" sz="2800" dirty="0" smtClean="0">
                <a:latin typeface="Tahoma" pitchFamily="34" charset="0"/>
                <a:cs typeface="Tahoma" pitchFamily="34" charset="0"/>
              </a:rPr>
              <a:t>Elected public officials</a:t>
            </a:r>
          </a:p>
          <a:p>
            <a:pPr>
              <a:lnSpc>
                <a:spcPct val="80000"/>
              </a:lnSpc>
            </a:pPr>
            <a:r>
              <a:rPr lang="en-US" sz="2800" dirty="0" smtClean="0">
                <a:latin typeface="Tahoma" pitchFamily="34" charset="0"/>
                <a:cs typeface="Tahoma" pitchFamily="34" charset="0"/>
              </a:rPr>
              <a:t>Commuters</a:t>
            </a:r>
          </a:p>
          <a:p>
            <a:pPr>
              <a:lnSpc>
                <a:spcPct val="80000"/>
              </a:lnSpc>
            </a:pPr>
            <a:r>
              <a:rPr lang="en-US" sz="2800" dirty="0" smtClean="0">
                <a:latin typeface="Tahoma" pitchFamily="34" charset="0"/>
                <a:cs typeface="Tahoma" pitchFamily="34" charset="0"/>
              </a:rPr>
              <a:t>Trucking industry</a:t>
            </a:r>
          </a:p>
          <a:p>
            <a:pPr>
              <a:lnSpc>
                <a:spcPct val="80000"/>
              </a:lnSpc>
            </a:pPr>
            <a:r>
              <a:rPr lang="en-US" sz="2800" dirty="0" smtClean="0">
                <a:latin typeface="Tahoma" pitchFamily="34" charset="0"/>
                <a:cs typeface="Tahoma" pitchFamily="34" charset="0"/>
              </a:rPr>
              <a:t>Schools</a:t>
            </a:r>
          </a:p>
          <a:p>
            <a:pPr>
              <a:lnSpc>
                <a:spcPct val="80000"/>
              </a:lnSpc>
            </a:pPr>
            <a:r>
              <a:rPr lang="en-US" sz="2800" dirty="0" smtClean="0">
                <a:latin typeface="Tahoma" pitchFamily="34" charset="0"/>
                <a:cs typeface="Tahoma" pitchFamily="34" charset="0"/>
              </a:rPr>
              <a:t>Emergency services</a:t>
            </a:r>
          </a:p>
          <a:p>
            <a:pPr>
              <a:lnSpc>
                <a:spcPct val="80000"/>
              </a:lnSpc>
              <a:buNone/>
            </a:pPr>
            <a:endParaRPr lang="en-US" sz="2400" dirty="0" smtClean="0">
              <a:latin typeface="Tahoma" pitchFamily="34" charset="0"/>
              <a:cs typeface="Tahoma" pitchFamily="34" charset="0"/>
            </a:endParaRPr>
          </a:p>
          <a:p>
            <a:pPr lvl="1">
              <a:lnSpc>
                <a:spcPct val="80000"/>
              </a:lnSpc>
              <a:buFont typeface="Wingdings" pitchFamily="2" charset="2"/>
              <a:buNone/>
            </a:pPr>
            <a:endParaRPr lang="en-US" sz="3200" dirty="0" smtClean="0">
              <a:latin typeface="Tahoma" pitchFamily="34" charset="0"/>
              <a:cs typeface="Tahoma" pitchFamily="34" charset="0"/>
            </a:endParaRPr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7924800" y="6400800"/>
            <a:ext cx="1066800" cy="3048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algn="ctr" eaLnBrk="0" hangingPunct="0">
              <a:defRPr/>
            </a:pPr>
            <a:endParaRPr lang="en-US" sz="1200" kern="0" dirty="0">
              <a:solidFill>
                <a:srgbClr val="3333CC"/>
              </a:solidFill>
              <a:latin typeface="Tahoma" pitchFamily="34" charset="0"/>
              <a:ea typeface="+mj-ea"/>
              <a:cs typeface="Tahoma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Rectangle 2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457200" y="0"/>
            <a:ext cx="8229600" cy="7620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r>
              <a:rPr lang="en-US" sz="4000" b="1" dirty="0" smtClean="0">
                <a:solidFill>
                  <a:schemeClr val="bg1"/>
                </a:solidFill>
                <a:latin typeface="Tahoma" pitchFamily="34" charset="0"/>
                <a:cs typeface="Tahoma" pitchFamily="34" charset="0"/>
              </a:rPr>
              <a:t>Project Purpose and Need</a:t>
            </a:r>
          </a:p>
        </p:txBody>
      </p:sp>
      <p:sp>
        <p:nvSpPr>
          <p:cNvPr id="32770" name="Rectangle 3"/>
          <p:cNvSpPr>
            <a:spLocks noGrp="1" noChangeArrowheads="1"/>
          </p:cNvSpPr>
          <p:nvPr>
            <p:ph type="body" idx="4294967295"/>
          </p:nvPr>
        </p:nvSpPr>
        <p:spPr bwMode="auto">
          <a:xfrm>
            <a:off x="457200" y="990600"/>
            <a:ext cx="8229600" cy="4525963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r>
              <a:rPr lang="en-US" sz="2800" b="1" dirty="0" smtClean="0">
                <a:latin typeface="Tahoma" pitchFamily="34" charset="0"/>
                <a:cs typeface="Tahoma" pitchFamily="34" charset="0"/>
              </a:rPr>
              <a:t>Regional growth &amp; development resulted in increased congestion along I-465 and </a:t>
            </a:r>
            <a:br>
              <a:rPr lang="en-US" sz="2800" b="1" dirty="0" smtClean="0">
                <a:latin typeface="Tahoma" pitchFamily="34" charset="0"/>
                <a:cs typeface="Tahoma" pitchFamily="34" charset="0"/>
              </a:rPr>
            </a:br>
            <a:r>
              <a:rPr lang="en-US" sz="2800" b="1" dirty="0" smtClean="0">
                <a:latin typeface="Tahoma" pitchFamily="34" charset="0"/>
                <a:cs typeface="Tahoma" pitchFamily="34" charset="0"/>
              </a:rPr>
              <a:t>I-65</a:t>
            </a:r>
          </a:p>
          <a:p>
            <a:r>
              <a:rPr lang="en-US" sz="2800" b="1" dirty="0" smtClean="0">
                <a:latin typeface="Tahoma" pitchFamily="34" charset="0"/>
                <a:cs typeface="Tahoma" pitchFamily="34" charset="0"/>
              </a:rPr>
              <a:t>Address congestion at interchange</a:t>
            </a:r>
          </a:p>
          <a:p>
            <a:pPr lvl="1">
              <a:buClr>
                <a:srgbClr val="3333CC"/>
              </a:buClr>
              <a:buSzPct val="60000"/>
            </a:pPr>
            <a:r>
              <a:rPr lang="en-US" sz="2400" dirty="0" smtClean="0">
                <a:latin typeface="Tahoma" pitchFamily="34" charset="0"/>
                <a:cs typeface="Tahoma" pitchFamily="34" charset="0"/>
              </a:rPr>
              <a:t>Westbound to southbound traffic </a:t>
            </a:r>
          </a:p>
          <a:p>
            <a:pPr lvl="1">
              <a:buClr>
                <a:srgbClr val="3333CC"/>
              </a:buClr>
              <a:buSzPct val="60000"/>
            </a:pPr>
            <a:r>
              <a:rPr lang="en-US" sz="2400" dirty="0" smtClean="0">
                <a:latin typeface="Tahoma" pitchFamily="34" charset="0"/>
                <a:cs typeface="Tahoma" pitchFamily="34" charset="0"/>
              </a:rPr>
              <a:t>Northbound to eastbound traffic </a:t>
            </a:r>
          </a:p>
          <a:p>
            <a:pPr marL="342900" lvl="1" indent="-342900">
              <a:buClr>
                <a:schemeClr val="folHlink"/>
              </a:buClr>
              <a:buSzPct val="60000"/>
              <a:buNone/>
            </a:pPr>
            <a:endParaRPr lang="en-US" sz="2800" b="1" dirty="0" smtClean="0">
              <a:latin typeface="Tahoma" pitchFamily="34" charset="0"/>
              <a:cs typeface="Tahoma" pitchFamily="34" charset="0"/>
            </a:endParaRPr>
          </a:p>
          <a:p>
            <a:endParaRPr lang="en-US" sz="2800" dirty="0" smtClean="0">
              <a:latin typeface="Tahoma" pitchFamily="34" charset="0"/>
              <a:cs typeface="Tahoma" pitchFamily="34" charset="0"/>
            </a:endParaRPr>
          </a:p>
          <a:p>
            <a:pPr lvl="1"/>
            <a:endParaRPr lang="en-US" dirty="0" smtClean="0"/>
          </a:p>
          <a:p>
            <a:endParaRPr lang="en-US" dirty="0" smtClean="0">
              <a:latin typeface="Tahoma" pitchFamily="34" charset="0"/>
              <a:cs typeface="Tahoma" pitchFamily="34" charset="0"/>
            </a:endParaRPr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7924800" y="6400800"/>
            <a:ext cx="1066800" cy="3048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algn="ctr" eaLnBrk="0" hangingPunct="0">
              <a:defRPr/>
            </a:pPr>
            <a:endParaRPr lang="en-US" sz="1200" kern="0" dirty="0">
              <a:solidFill>
                <a:srgbClr val="3333CC"/>
              </a:solidFill>
              <a:latin typeface="Tahoma" pitchFamily="34" charset="0"/>
              <a:ea typeface="+mj-ea"/>
              <a:cs typeface="Tahoma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Rectangle 2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457200" y="0"/>
            <a:ext cx="8229600" cy="7620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r>
              <a:rPr lang="en-US" sz="4000" b="1" dirty="0" smtClean="0">
                <a:solidFill>
                  <a:schemeClr val="bg1"/>
                </a:solidFill>
                <a:latin typeface="Tahoma" pitchFamily="34" charset="0"/>
                <a:cs typeface="Tahoma" pitchFamily="34" charset="0"/>
              </a:rPr>
              <a:t>Noise Walls</a:t>
            </a:r>
          </a:p>
        </p:txBody>
      </p:sp>
      <p:sp>
        <p:nvSpPr>
          <p:cNvPr id="32770" name="Rectangle 3"/>
          <p:cNvSpPr>
            <a:spLocks noGrp="1" noChangeArrowheads="1"/>
          </p:cNvSpPr>
          <p:nvPr>
            <p:ph type="body" idx="4294967295"/>
          </p:nvPr>
        </p:nvSpPr>
        <p:spPr bwMode="auto">
          <a:xfrm>
            <a:off x="457200" y="1017998"/>
            <a:ext cx="5486400" cy="4849402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r>
              <a:rPr lang="en-US" sz="2800" b="1" dirty="0" smtClean="0">
                <a:latin typeface="Tahoma" pitchFamily="34" charset="0"/>
                <a:cs typeface="Tahoma" pitchFamily="34" charset="0"/>
              </a:rPr>
              <a:t>Approved noise walls from original project scope and 2012 re-analysis</a:t>
            </a:r>
          </a:p>
          <a:p>
            <a:pPr lvl="1">
              <a:buClr>
                <a:srgbClr val="3333CC"/>
              </a:buClr>
              <a:buSzPct val="60000"/>
            </a:pPr>
            <a:r>
              <a:rPr lang="en-US" sz="2400" dirty="0" smtClean="0">
                <a:latin typeface="Tahoma" pitchFamily="34" charset="0"/>
                <a:cs typeface="Tahoma" pitchFamily="34" charset="0"/>
              </a:rPr>
              <a:t>I-465 Eastbound and Westbound</a:t>
            </a:r>
          </a:p>
          <a:p>
            <a:pPr lvl="2">
              <a:buClr>
                <a:srgbClr val="3333CC"/>
              </a:buClr>
              <a:buSzPct val="60000"/>
            </a:pPr>
            <a:r>
              <a:rPr lang="en-US" sz="2000" dirty="0" smtClean="0">
                <a:latin typeface="Tahoma" pitchFamily="34" charset="0"/>
                <a:cs typeface="Tahoma" pitchFamily="34" charset="0"/>
              </a:rPr>
              <a:t>From Sherman to Emerson</a:t>
            </a:r>
          </a:p>
          <a:p>
            <a:pPr lvl="1">
              <a:buClr>
                <a:srgbClr val="3333CC"/>
              </a:buClr>
              <a:buSzPct val="60000"/>
            </a:pPr>
            <a:r>
              <a:rPr lang="en-US" sz="2400" dirty="0" smtClean="0">
                <a:latin typeface="Tahoma" pitchFamily="34" charset="0"/>
                <a:cs typeface="Tahoma" pitchFamily="34" charset="0"/>
              </a:rPr>
              <a:t>I-65 Northbound </a:t>
            </a:r>
          </a:p>
          <a:p>
            <a:pPr lvl="2">
              <a:buClr>
                <a:srgbClr val="3333CC"/>
              </a:buClr>
              <a:buSzPct val="60000"/>
            </a:pPr>
            <a:r>
              <a:rPr lang="en-US" sz="2000" dirty="0" smtClean="0">
                <a:latin typeface="Tahoma" pitchFamily="34" charset="0"/>
                <a:cs typeface="Tahoma" pitchFamily="34" charset="0"/>
              </a:rPr>
              <a:t>From Gray Rd to north of Edgewood Ave</a:t>
            </a:r>
            <a:endParaRPr lang="en-US" sz="2000" dirty="0">
              <a:latin typeface="Tahoma" pitchFamily="34" charset="0"/>
              <a:cs typeface="Tahoma" pitchFamily="34" charset="0"/>
            </a:endParaRPr>
          </a:p>
          <a:p>
            <a:pPr lvl="1">
              <a:buClr>
                <a:srgbClr val="3333CC"/>
              </a:buClr>
              <a:buSzPct val="60000"/>
            </a:pPr>
            <a:r>
              <a:rPr lang="en-US" sz="2400" dirty="0" smtClean="0">
                <a:latin typeface="Tahoma" pitchFamily="34" charset="0"/>
                <a:cs typeface="Tahoma" pitchFamily="34" charset="0"/>
              </a:rPr>
              <a:t>I-65 Southbound</a:t>
            </a:r>
            <a:r>
              <a:rPr lang="en-US" sz="1800" dirty="0" smtClean="0">
                <a:latin typeface="Tahoma" pitchFamily="34" charset="0"/>
                <a:cs typeface="Tahoma" pitchFamily="34" charset="0"/>
              </a:rPr>
              <a:t> </a:t>
            </a:r>
          </a:p>
          <a:p>
            <a:pPr lvl="2">
              <a:buClr>
                <a:srgbClr val="3333CC"/>
              </a:buClr>
              <a:buSzPct val="60000"/>
            </a:pPr>
            <a:r>
              <a:rPr lang="en-US" sz="2000" dirty="0" smtClean="0">
                <a:latin typeface="Tahoma" pitchFamily="34" charset="0"/>
                <a:cs typeface="Tahoma" pitchFamily="34" charset="0"/>
              </a:rPr>
              <a:t>From </a:t>
            </a:r>
            <a:r>
              <a:rPr lang="en-US" sz="2000" dirty="0" err="1" smtClean="0">
                <a:latin typeface="Tahoma" pitchFamily="34" charset="0"/>
                <a:cs typeface="Tahoma" pitchFamily="34" charset="0"/>
              </a:rPr>
              <a:t>Roncalli</a:t>
            </a:r>
            <a:r>
              <a:rPr lang="en-US" sz="2000" dirty="0" smtClean="0">
                <a:latin typeface="Tahoma" pitchFamily="34" charset="0"/>
                <a:cs typeface="Tahoma" pitchFamily="34" charset="0"/>
              </a:rPr>
              <a:t> H.S. to Edgewood Ave</a:t>
            </a:r>
          </a:p>
          <a:p>
            <a:r>
              <a:rPr lang="en-US" sz="2800" b="1" dirty="0" smtClean="0">
                <a:latin typeface="Tahoma" pitchFamily="34" charset="0"/>
                <a:cs typeface="Tahoma" pitchFamily="34" charset="0"/>
              </a:rPr>
              <a:t>Same wall limits as shown in prior meeting</a:t>
            </a:r>
          </a:p>
          <a:p>
            <a:pPr marL="342900" lvl="1" indent="-342900">
              <a:buClr>
                <a:schemeClr val="folHlink"/>
              </a:buClr>
              <a:buSzPct val="60000"/>
              <a:buNone/>
            </a:pPr>
            <a:endParaRPr lang="en-US" sz="2800" b="1" dirty="0" smtClean="0">
              <a:latin typeface="Tahoma" pitchFamily="34" charset="0"/>
              <a:cs typeface="Tahoma" pitchFamily="34" charset="0"/>
            </a:endParaRPr>
          </a:p>
          <a:p>
            <a:endParaRPr lang="en-US" sz="2800" dirty="0" smtClean="0">
              <a:latin typeface="Tahoma" pitchFamily="34" charset="0"/>
              <a:cs typeface="Tahoma" pitchFamily="34" charset="0"/>
            </a:endParaRPr>
          </a:p>
          <a:p>
            <a:pPr lvl="1"/>
            <a:endParaRPr lang="en-US" dirty="0" smtClean="0"/>
          </a:p>
          <a:p>
            <a:endParaRPr lang="en-US" dirty="0" smtClean="0">
              <a:latin typeface="Tahoma" pitchFamily="34" charset="0"/>
              <a:cs typeface="Tahoma" pitchFamily="34" charset="0"/>
            </a:endParaRPr>
          </a:p>
        </p:txBody>
      </p:sp>
      <p:pic>
        <p:nvPicPr>
          <p:cNvPr id="15" name="Picture 2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5862" t="16164" r="65355" b="7678"/>
          <a:stretch/>
        </p:blipFill>
        <p:spPr bwMode="auto">
          <a:xfrm>
            <a:off x="6030831" y="1102390"/>
            <a:ext cx="2903778" cy="4709685"/>
          </a:xfrm>
          <a:prstGeom prst="rect">
            <a:avLst/>
          </a:prstGeom>
          <a:noFill/>
          <a:ln w="19050">
            <a:solidFill>
              <a:srgbClr val="000066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</a:extLst>
        </p:spPr>
      </p:pic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7924800" y="6400800"/>
            <a:ext cx="1066800" cy="3048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algn="ctr" eaLnBrk="0" hangingPunct="0">
              <a:defRPr/>
            </a:pPr>
            <a:endParaRPr lang="en-US" sz="1200" kern="0" dirty="0">
              <a:solidFill>
                <a:srgbClr val="3333CC"/>
              </a:solidFill>
              <a:latin typeface="Tahoma" pitchFamily="34" charset="0"/>
              <a:ea typeface="+mj-ea"/>
              <a:cs typeface="Tahoma" pitchFamily="34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7328918" y="1429468"/>
            <a:ext cx="83869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b="1" dirty="0">
                <a:ln w="3175">
                  <a:solidFill>
                    <a:srgbClr val="000066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I-465</a:t>
            </a:r>
          </a:p>
        </p:txBody>
      </p:sp>
      <p:sp>
        <p:nvSpPr>
          <p:cNvPr id="3" name="Rectangle 2"/>
          <p:cNvSpPr/>
          <p:nvPr/>
        </p:nvSpPr>
        <p:spPr>
          <a:xfrm rot="5400000">
            <a:off x="8208769" y="2226000"/>
            <a:ext cx="108234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600" b="1" dirty="0">
                <a:ln w="3175">
                  <a:solidFill>
                    <a:srgbClr val="000066"/>
                  </a:solidFill>
                  <a:prstDash val="solid"/>
                </a:ln>
                <a:solidFill>
                  <a:schemeClr val="accent5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Emerson</a:t>
            </a:r>
          </a:p>
        </p:txBody>
      </p:sp>
      <p:sp>
        <p:nvSpPr>
          <p:cNvPr id="7" name="Rectangle 6"/>
          <p:cNvSpPr/>
          <p:nvPr/>
        </p:nvSpPr>
        <p:spPr>
          <a:xfrm rot="4738292">
            <a:off x="6983311" y="3126336"/>
            <a:ext cx="69121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b="1" dirty="0">
                <a:ln w="3175">
                  <a:solidFill>
                    <a:srgbClr val="000066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I-65</a:t>
            </a:r>
          </a:p>
        </p:txBody>
      </p:sp>
      <p:sp>
        <p:nvSpPr>
          <p:cNvPr id="8" name="Rectangle 7"/>
          <p:cNvSpPr/>
          <p:nvPr/>
        </p:nvSpPr>
        <p:spPr>
          <a:xfrm>
            <a:off x="7331874" y="5442743"/>
            <a:ext cx="122020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600" b="1" dirty="0">
                <a:ln w="3175">
                  <a:solidFill>
                    <a:srgbClr val="000066"/>
                  </a:solidFill>
                  <a:prstDash val="solid"/>
                </a:ln>
                <a:solidFill>
                  <a:schemeClr val="accent5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Southport</a:t>
            </a:r>
          </a:p>
        </p:txBody>
      </p:sp>
      <p:sp>
        <p:nvSpPr>
          <p:cNvPr id="9" name="Rectangle 8"/>
          <p:cNvSpPr/>
          <p:nvPr/>
        </p:nvSpPr>
        <p:spPr>
          <a:xfrm rot="5400000">
            <a:off x="7317611" y="4537364"/>
            <a:ext cx="668773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600" b="1" dirty="0" smtClean="0">
                <a:ln w="3175">
                  <a:solidFill>
                    <a:srgbClr val="000066"/>
                  </a:solidFill>
                  <a:prstDash val="solid"/>
                </a:ln>
                <a:solidFill>
                  <a:schemeClr val="accent5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Gray</a:t>
            </a:r>
            <a:endParaRPr lang="en-US" sz="1600" b="1" dirty="0">
              <a:ln w="3175">
                <a:solidFill>
                  <a:srgbClr val="000066"/>
                </a:solidFill>
                <a:prstDash val="solid"/>
              </a:ln>
              <a:solidFill>
                <a:schemeClr val="accent5">
                  <a:lumMod val="7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7357522" y="3974068"/>
            <a:ext cx="125867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600" b="1" dirty="0" smtClean="0">
                <a:ln w="3175">
                  <a:solidFill>
                    <a:srgbClr val="000066"/>
                  </a:solidFill>
                  <a:prstDash val="solid"/>
                </a:ln>
                <a:solidFill>
                  <a:schemeClr val="accent5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Edgewood</a:t>
            </a:r>
            <a:endParaRPr lang="en-US" sz="1600" b="1" dirty="0">
              <a:ln w="3175">
                <a:solidFill>
                  <a:srgbClr val="000066"/>
                </a:solidFill>
                <a:prstDash val="solid"/>
              </a:ln>
              <a:solidFill>
                <a:schemeClr val="accent5">
                  <a:lumMod val="7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7119726" y="2395277"/>
            <a:ext cx="1257074" cy="33855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sz="1600" b="1" dirty="0" smtClean="0">
                <a:ln w="3175">
                  <a:solidFill>
                    <a:srgbClr val="000066"/>
                  </a:solidFill>
                  <a:prstDash val="solid"/>
                </a:ln>
                <a:solidFill>
                  <a:schemeClr val="accent5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Thompson</a:t>
            </a:r>
            <a:endParaRPr lang="en-US" sz="1600" b="1" dirty="0">
              <a:ln w="3175">
                <a:solidFill>
                  <a:srgbClr val="000066"/>
                </a:solidFill>
                <a:prstDash val="solid"/>
              </a:ln>
              <a:solidFill>
                <a:schemeClr val="accent5">
                  <a:lumMod val="7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pic>
        <p:nvPicPr>
          <p:cNvPr id="14" name="Picture 13" descr="NA.tif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248400" y="4800600"/>
            <a:ext cx="155165" cy="919864"/>
          </a:xfrm>
          <a:prstGeom prst="rect">
            <a:avLst/>
          </a:prstGeom>
        </p:spPr>
      </p:pic>
      <p:cxnSp>
        <p:nvCxnSpPr>
          <p:cNvPr id="13" name="Straight Connector 12"/>
          <p:cNvCxnSpPr/>
          <p:nvPr/>
        </p:nvCxnSpPr>
        <p:spPr bwMode="auto">
          <a:xfrm>
            <a:off x="7063147" y="1342666"/>
            <a:ext cx="923714" cy="57868"/>
          </a:xfrm>
          <a:prstGeom prst="line">
            <a:avLst/>
          </a:prstGeom>
          <a:solidFill>
            <a:schemeClr val="accent1"/>
          </a:solidFill>
          <a:ln w="476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0" name="Straight Connector 19"/>
          <p:cNvCxnSpPr/>
          <p:nvPr/>
        </p:nvCxnSpPr>
        <p:spPr bwMode="auto">
          <a:xfrm>
            <a:off x="7086600" y="1466132"/>
            <a:ext cx="914400" cy="28934"/>
          </a:xfrm>
          <a:prstGeom prst="line">
            <a:avLst/>
          </a:prstGeom>
          <a:solidFill>
            <a:schemeClr val="accent1"/>
          </a:solidFill>
          <a:ln w="476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3" name="Straight Connector 22"/>
          <p:cNvCxnSpPr/>
          <p:nvPr/>
        </p:nvCxnSpPr>
        <p:spPr bwMode="auto">
          <a:xfrm flipV="1">
            <a:off x="8046244" y="1400534"/>
            <a:ext cx="685800" cy="14466"/>
          </a:xfrm>
          <a:prstGeom prst="line">
            <a:avLst/>
          </a:prstGeom>
          <a:solidFill>
            <a:schemeClr val="accent1"/>
          </a:solidFill>
          <a:ln w="476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32" name="Straight Connector 31"/>
          <p:cNvCxnSpPr/>
          <p:nvPr/>
        </p:nvCxnSpPr>
        <p:spPr bwMode="auto">
          <a:xfrm>
            <a:off x="8046244" y="1495066"/>
            <a:ext cx="488156" cy="28934"/>
          </a:xfrm>
          <a:prstGeom prst="line">
            <a:avLst/>
          </a:prstGeom>
          <a:solidFill>
            <a:schemeClr val="accent1"/>
          </a:solidFill>
          <a:ln w="476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36" name="Straight Connector 35"/>
          <p:cNvCxnSpPr/>
          <p:nvPr/>
        </p:nvCxnSpPr>
        <p:spPr bwMode="auto">
          <a:xfrm>
            <a:off x="6907160" y="3200400"/>
            <a:ext cx="228600" cy="914400"/>
          </a:xfrm>
          <a:prstGeom prst="line">
            <a:avLst/>
          </a:prstGeom>
          <a:solidFill>
            <a:schemeClr val="accent1"/>
          </a:solidFill>
          <a:ln w="476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43" name="Straight Connector 42"/>
          <p:cNvCxnSpPr/>
          <p:nvPr/>
        </p:nvCxnSpPr>
        <p:spPr bwMode="auto">
          <a:xfrm>
            <a:off x="7063147" y="3311002"/>
            <a:ext cx="194255" cy="796624"/>
          </a:xfrm>
          <a:prstGeom prst="line">
            <a:avLst/>
          </a:prstGeom>
          <a:solidFill>
            <a:schemeClr val="accent1"/>
          </a:solidFill>
          <a:ln w="476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48" name="Straight Connector 47"/>
          <p:cNvCxnSpPr/>
          <p:nvPr/>
        </p:nvCxnSpPr>
        <p:spPr bwMode="auto">
          <a:xfrm>
            <a:off x="7257402" y="4143345"/>
            <a:ext cx="161529" cy="657255"/>
          </a:xfrm>
          <a:prstGeom prst="line">
            <a:avLst/>
          </a:prstGeom>
          <a:solidFill>
            <a:schemeClr val="accent1"/>
          </a:solidFill>
          <a:ln w="476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53" name="Straight Connector 52"/>
          <p:cNvCxnSpPr/>
          <p:nvPr/>
        </p:nvCxnSpPr>
        <p:spPr bwMode="auto">
          <a:xfrm>
            <a:off x="7418607" y="4800600"/>
            <a:ext cx="57798" cy="152400"/>
          </a:xfrm>
          <a:prstGeom prst="line">
            <a:avLst/>
          </a:prstGeom>
          <a:solidFill>
            <a:schemeClr val="accent1"/>
          </a:solidFill>
          <a:ln w="476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56" name="Straight Connector 55"/>
          <p:cNvCxnSpPr/>
          <p:nvPr/>
        </p:nvCxnSpPr>
        <p:spPr bwMode="auto">
          <a:xfrm>
            <a:off x="7476405" y="4953000"/>
            <a:ext cx="24299" cy="44014"/>
          </a:xfrm>
          <a:prstGeom prst="line">
            <a:avLst/>
          </a:prstGeom>
          <a:solidFill>
            <a:schemeClr val="accent1"/>
          </a:solidFill>
          <a:ln w="476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Rectangle 2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457200" y="0"/>
            <a:ext cx="8229600" cy="7620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r>
              <a:rPr lang="en-US" sz="4000" b="1" dirty="0" smtClean="0">
                <a:solidFill>
                  <a:schemeClr val="bg1"/>
                </a:solidFill>
                <a:latin typeface="Tahoma" pitchFamily="34" charset="0"/>
                <a:cs typeface="Tahoma" pitchFamily="34" charset="0"/>
              </a:rPr>
              <a:t>Noise Walls</a:t>
            </a:r>
          </a:p>
        </p:txBody>
      </p:sp>
      <p:sp>
        <p:nvSpPr>
          <p:cNvPr id="32770" name="Rectangle 3"/>
          <p:cNvSpPr>
            <a:spLocks noGrp="1" noChangeArrowheads="1"/>
          </p:cNvSpPr>
          <p:nvPr>
            <p:ph type="body" idx="4294967295"/>
          </p:nvPr>
        </p:nvSpPr>
        <p:spPr bwMode="auto">
          <a:xfrm>
            <a:off x="457200" y="1017998"/>
            <a:ext cx="5486400" cy="4849402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r>
              <a:rPr lang="en-US" sz="2800" b="1" dirty="0" smtClean="0">
                <a:latin typeface="Tahoma" pitchFamily="34" charset="0"/>
                <a:cs typeface="Tahoma" pitchFamily="34" charset="0"/>
              </a:rPr>
              <a:t>Noise walls added following 2012 public meeting</a:t>
            </a:r>
          </a:p>
          <a:p>
            <a:pPr lvl="1">
              <a:buClr>
                <a:srgbClr val="3333CC"/>
              </a:buClr>
              <a:buSzPct val="60000"/>
            </a:pPr>
            <a:r>
              <a:rPr lang="en-US" sz="2400" dirty="0" smtClean="0">
                <a:latin typeface="Tahoma" pitchFamily="34" charset="0"/>
                <a:cs typeface="Tahoma" pitchFamily="34" charset="0"/>
              </a:rPr>
              <a:t>Ramp I-465 Westbound to I-65 Southbound</a:t>
            </a:r>
          </a:p>
          <a:p>
            <a:pPr lvl="2">
              <a:buClr>
                <a:srgbClr val="3333CC"/>
              </a:buClr>
              <a:buSzPct val="60000"/>
            </a:pPr>
            <a:r>
              <a:rPr lang="en-US" sz="2000" dirty="0" smtClean="0">
                <a:latin typeface="Tahoma" pitchFamily="34" charset="0"/>
                <a:cs typeface="Tahoma" pitchFamily="34" charset="0"/>
              </a:rPr>
              <a:t>Northeast quadrant of interchange</a:t>
            </a:r>
          </a:p>
          <a:p>
            <a:pPr lvl="1">
              <a:buClr>
                <a:srgbClr val="3333CC"/>
              </a:buClr>
              <a:buSzPct val="60000"/>
            </a:pPr>
            <a:r>
              <a:rPr lang="en-US" sz="2400" dirty="0" smtClean="0">
                <a:latin typeface="Tahoma" pitchFamily="34" charset="0"/>
                <a:cs typeface="Tahoma" pitchFamily="34" charset="0"/>
              </a:rPr>
              <a:t>I-65 Northbound </a:t>
            </a:r>
          </a:p>
          <a:p>
            <a:pPr lvl="2">
              <a:buClr>
                <a:srgbClr val="3333CC"/>
              </a:buClr>
              <a:buSzPct val="60000"/>
            </a:pPr>
            <a:r>
              <a:rPr lang="en-US" sz="2000" dirty="0" smtClean="0">
                <a:latin typeface="Tahoma" pitchFamily="34" charset="0"/>
                <a:cs typeface="Tahoma" pitchFamily="34" charset="0"/>
              </a:rPr>
              <a:t>From I-465 to Gray Road</a:t>
            </a:r>
            <a:endParaRPr lang="en-US" sz="2000" dirty="0">
              <a:latin typeface="Tahoma" pitchFamily="34" charset="0"/>
              <a:cs typeface="Tahoma" pitchFamily="34" charset="0"/>
            </a:endParaRPr>
          </a:p>
          <a:p>
            <a:pPr lvl="1">
              <a:buClr>
                <a:srgbClr val="3333CC"/>
              </a:buClr>
              <a:buSzPct val="60000"/>
            </a:pPr>
            <a:r>
              <a:rPr lang="en-US" sz="2400" dirty="0" smtClean="0">
                <a:latin typeface="Tahoma" pitchFamily="34" charset="0"/>
                <a:cs typeface="Tahoma" pitchFamily="34" charset="0"/>
              </a:rPr>
              <a:t>I-65 Southbound</a:t>
            </a:r>
            <a:r>
              <a:rPr lang="en-US" sz="1800" dirty="0" smtClean="0">
                <a:latin typeface="Tahoma" pitchFamily="34" charset="0"/>
                <a:cs typeface="Tahoma" pitchFamily="34" charset="0"/>
              </a:rPr>
              <a:t> </a:t>
            </a:r>
          </a:p>
          <a:p>
            <a:pPr lvl="2">
              <a:buClr>
                <a:srgbClr val="3333CC"/>
              </a:buClr>
              <a:buSzPct val="60000"/>
            </a:pPr>
            <a:r>
              <a:rPr lang="en-US" sz="2000" dirty="0" smtClean="0">
                <a:latin typeface="Tahoma" pitchFamily="34" charset="0"/>
                <a:cs typeface="Tahoma" pitchFamily="34" charset="0"/>
              </a:rPr>
              <a:t>From I-465 to Little Buck Creek</a:t>
            </a:r>
          </a:p>
          <a:p>
            <a:r>
              <a:rPr lang="en-US" sz="2800" b="1" dirty="0" smtClean="0">
                <a:latin typeface="Tahoma" pitchFamily="34" charset="0"/>
                <a:cs typeface="Tahoma" pitchFamily="34" charset="0"/>
              </a:rPr>
              <a:t>Walls added for continuity along corridor</a:t>
            </a:r>
          </a:p>
          <a:p>
            <a:pPr marL="342900" lvl="1" indent="-342900">
              <a:buClr>
                <a:schemeClr val="folHlink"/>
              </a:buClr>
              <a:buSzPct val="60000"/>
              <a:buNone/>
            </a:pPr>
            <a:endParaRPr lang="en-US" sz="2800" b="1" dirty="0" smtClean="0">
              <a:latin typeface="Tahoma" pitchFamily="34" charset="0"/>
              <a:cs typeface="Tahoma" pitchFamily="34" charset="0"/>
            </a:endParaRPr>
          </a:p>
          <a:p>
            <a:endParaRPr lang="en-US" sz="2800" dirty="0" smtClean="0">
              <a:latin typeface="Tahoma" pitchFamily="34" charset="0"/>
              <a:cs typeface="Tahoma" pitchFamily="34" charset="0"/>
            </a:endParaRPr>
          </a:p>
          <a:p>
            <a:pPr lvl="1"/>
            <a:endParaRPr lang="en-US" dirty="0" smtClean="0"/>
          </a:p>
          <a:p>
            <a:endParaRPr lang="en-US" dirty="0" smtClean="0">
              <a:latin typeface="Tahoma" pitchFamily="34" charset="0"/>
              <a:cs typeface="Tahoma" pitchFamily="34" charset="0"/>
            </a:endParaRPr>
          </a:p>
        </p:txBody>
      </p:sp>
      <p:pic>
        <p:nvPicPr>
          <p:cNvPr id="15" name="Picture 2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5862" t="16164" r="65355" b="7678"/>
          <a:stretch/>
        </p:blipFill>
        <p:spPr bwMode="auto">
          <a:xfrm>
            <a:off x="6030831" y="1102390"/>
            <a:ext cx="2903778" cy="4709685"/>
          </a:xfrm>
          <a:prstGeom prst="rect">
            <a:avLst/>
          </a:prstGeom>
          <a:noFill/>
          <a:ln w="19050">
            <a:solidFill>
              <a:srgbClr val="000066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</a:extLst>
        </p:spPr>
      </p:pic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7924800" y="6400800"/>
            <a:ext cx="1066800" cy="3048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algn="ctr" eaLnBrk="0" hangingPunct="0">
              <a:defRPr/>
            </a:pPr>
            <a:endParaRPr lang="en-US" sz="1200" kern="0" dirty="0">
              <a:solidFill>
                <a:srgbClr val="3333CC"/>
              </a:solidFill>
              <a:latin typeface="Tahoma" pitchFamily="34" charset="0"/>
              <a:ea typeface="+mj-ea"/>
              <a:cs typeface="Tahoma" pitchFamily="34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7328918" y="1429468"/>
            <a:ext cx="83869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b="1" dirty="0">
                <a:ln w="3175">
                  <a:solidFill>
                    <a:srgbClr val="000066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I-465</a:t>
            </a:r>
          </a:p>
        </p:txBody>
      </p:sp>
      <p:sp>
        <p:nvSpPr>
          <p:cNvPr id="3" name="Rectangle 2"/>
          <p:cNvSpPr/>
          <p:nvPr/>
        </p:nvSpPr>
        <p:spPr>
          <a:xfrm rot="5400000">
            <a:off x="8208769" y="2226000"/>
            <a:ext cx="108234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600" b="1" dirty="0">
                <a:ln w="3175">
                  <a:solidFill>
                    <a:srgbClr val="000066"/>
                  </a:solidFill>
                  <a:prstDash val="solid"/>
                </a:ln>
                <a:solidFill>
                  <a:schemeClr val="accent5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Emerson</a:t>
            </a:r>
          </a:p>
        </p:txBody>
      </p:sp>
      <p:sp>
        <p:nvSpPr>
          <p:cNvPr id="7" name="Rectangle 6"/>
          <p:cNvSpPr/>
          <p:nvPr/>
        </p:nvSpPr>
        <p:spPr>
          <a:xfrm rot="4738292">
            <a:off x="6983311" y="3126336"/>
            <a:ext cx="69121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b="1" dirty="0">
                <a:ln w="3175">
                  <a:solidFill>
                    <a:srgbClr val="000066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I-65</a:t>
            </a:r>
          </a:p>
        </p:txBody>
      </p:sp>
      <p:sp>
        <p:nvSpPr>
          <p:cNvPr id="8" name="Rectangle 7"/>
          <p:cNvSpPr/>
          <p:nvPr/>
        </p:nvSpPr>
        <p:spPr>
          <a:xfrm>
            <a:off x="7331874" y="5442743"/>
            <a:ext cx="122020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600" b="1" dirty="0">
                <a:ln w="3175">
                  <a:solidFill>
                    <a:srgbClr val="000066"/>
                  </a:solidFill>
                  <a:prstDash val="solid"/>
                </a:ln>
                <a:solidFill>
                  <a:schemeClr val="accent5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Southport</a:t>
            </a:r>
          </a:p>
        </p:txBody>
      </p:sp>
      <p:sp>
        <p:nvSpPr>
          <p:cNvPr id="9" name="Rectangle 8"/>
          <p:cNvSpPr/>
          <p:nvPr/>
        </p:nvSpPr>
        <p:spPr>
          <a:xfrm rot="5400000">
            <a:off x="7317611" y="4537364"/>
            <a:ext cx="668773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600" b="1" dirty="0" smtClean="0">
                <a:ln w="3175">
                  <a:solidFill>
                    <a:srgbClr val="000066"/>
                  </a:solidFill>
                  <a:prstDash val="solid"/>
                </a:ln>
                <a:solidFill>
                  <a:schemeClr val="accent5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Gray</a:t>
            </a:r>
            <a:endParaRPr lang="en-US" sz="1600" b="1" dirty="0">
              <a:ln w="3175">
                <a:solidFill>
                  <a:srgbClr val="000066"/>
                </a:solidFill>
                <a:prstDash val="solid"/>
              </a:ln>
              <a:solidFill>
                <a:schemeClr val="accent5">
                  <a:lumMod val="7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7357522" y="3974068"/>
            <a:ext cx="125867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600" b="1" dirty="0" smtClean="0">
                <a:ln w="3175">
                  <a:solidFill>
                    <a:srgbClr val="000066"/>
                  </a:solidFill>
                  <a:prstDash val="solid"/>
                </a:ln>
                <a:solidFill>
                  <a:schemeClr val="accent5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Edgewood</a:t>
            </a:r>
            <a:endParaRPr lang="en-US" sz="1600" b="1" dirty="0">
              <a:ln w="3175">
                <a:solidFill>
                  <a:srgbClr val="000066"/>
                </a:solidFill>
                <a:prstDash val="solid"/>
              </a:ln>
              <a:solidFill>
                <a:schemeClr val="accent5">
                  <a:lumMod val="7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7119726" y="2395277"/>
            <a:ext cx="1257074" cy="33855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sz="1600" b="1" dirty="0" smtClean="0">
                <a:ln w="3175">
                  <a:solidFill>
                    <a:srgbClr val="000066"/>
                  </a:solidFill>
                  <a:prstDash val="solid"/>
                </a:ln>
                <a:solidFill>
                  <a:schemeClr val="accent5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Thompson</a:t>
            </a:r>
            <a:endParaRPr lang="en-US" sz="1600" b="1" dirty="0">
              <a:ln w="3175">
                <a:solidFill>
                  <a:srgbClr val="000066"/>
                </a:solidFill>
                <a:prstDash val="solid"/>
              </a:ln>
              <a:solidFill>
                <a:schemeClr val="accent5">
                  <a:lumMod val="7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pic>
        <p:nvPicPr>
          <p:cNvPr id="14" name="Picture 13" descr="NA.tif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248400" y="4800600"/>
            <a:ext cx="155165" cy="919864"/>
          </a:xfrm>
          <a:prstGeom prst="rect">
            <a:avLst/>
          </a:prstGeom>
        </p:spPr>
      </p:pic>
      <p:cxnSp>
        <p:nvCxnSpPr>
          <p:cNvPr id="13" name="Straight Connector 12"/>
          <p:cNvCxnSpPr/>
          <p:nvPr/>
        </p:nvCxnSpPr>
        <p:spPr bwMode="auto">
          <a:xfrm>
            <a:off x="7063147" y="1342666"/>
            <a:ext cx="923714" cy="57868"/>
          </a:xfrm>
          <a:prstGeom prst="line">
            <a:avLst/>
          </a:prstGeom>
          <a:solidFill>
            <a:schemeClr val="accent1"/>
          </a:solidFill>
          <a:ln w="47625" cap="flat" cmpd="sng" algn="ctr">
            <a:solidFill>
              <a:srgbClr val="96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0" name="Straight Connector 19"/>
          <p:cNvCxnSpPr/>
          <p:nvPr/>
        </p:nvCxnSpPr>
        <p:spPr bwMode="auto">
          <a:xfrm>
            <a:off x="7086600" y="1466132"/>
            <a:ext cx="914400" cy="28934"/>
          </a:xfrm>
          <a:prstGeom prst="line">
            <a:avLst/>
          </a:prstGeom>
          <a:solidFill>
            <a:schemeClr val="accent1"/>
          </a:solidFill>
          <a:ln w="47625" cap="flat" cmpd="sng" algn="ctr">
            <a:solidFill>
              <a:srgbClr val="96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3" name="Straight Connector 22"/>
          <p:cNvCxnSpPr/>
          <p:nvPr/>
        </p:nvCxnSpPr>
        <p:spPr bwMode="auto">
          <a:xfrm flipV="1">
            <a:off x="8046244" y="1400534"/>
            <a:ext cx="685800" cy="14466"/>
          </a:xfrm>
          <a:prstGeom prst="line">
            <a:avLst/>
          </a:prstGeom>
          <a:solidFill>
            <a:schemeClr val="accent1"/>
          </a:solidFill>
          <a:ln w="47625" cap="flat" cmpd="sng" algn="ctr">
            <a:solidFill>
              <a:srgbClr val="96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32" name="Straight Connector 31"/>
          <p:cNvCxnSpPr/>
          <p:nvPr/>
        </p:nvCxnSpPr>
        <p:spPr bwMode="auto">
          <a:xfrm>
            <a:off x="8046244" y="1495066"/>
            <a:ext cx="488156" cy="28934"/>
          </a:xfrm>
          <a:prstGeom prst="line">
            <a:avLst/>
          </a:prstGeom>
          <a:solidFill>
            <a:schemeClr val="accent1"/>
          </a:solidFill>
          <a:ln w="47625" cap="flat" cmpd="sng" algn="ctr">
            <a:solidFill>
              <a:srgbClr val="96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36" name="Straight Connector 35"/>
          <p:cNvCxnSpPr/>
          <p:nvPr/>
        </p:nvCxnSpPr>
        <p:spPr bwMode="auto">
          <a:xfrm>
            <a:off x="6916579" y="3200400"/>
            <a:ext cx="228600" cy="914400"/>
          </a:xfrm>
          <a:prstGeom prst="line">
            <a:avLst/>
          </a:prstGeom>
          <a:solidFill>
            <a:schemeClr val="accent1"/>
          </a:solidFill>
          <a:ln w="47625" cap="flat" cmpd="sng" algn="ctr">
            <a:solidFill>
              <a:srgbClr val="96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43" name="Straight Connector 42"/>
          <p:cNvCxnSpPr/>
          <p:nvPr/>
        </p:nvCxnSpPr>
        <p:spPr bwMode="auto">
          <a:xfrm>
            <a:off x="7063147" y="3311002"/>
            <a:ext cx="194255" cy="796624"/>
          </a:xfrm>
          <a:prstGeom prst="line">
            <a:avLst/>
          </a:prstGeom>
          <a:solidFill>
            <a:schemeClr val="accent1"/>
          </a:solidFill>
          <a:ln w="47625" cap="flat" cmpd="sng" algn="ctr">
            <a:solidFill>
              <a:srgbClr val="96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46" name="Straight Connector 45"/>
          <p:cNvCxnSpPr/>
          <p:nvPr/>
        </p:nvCxnSpPr>
        <p:spPr bwMode="auto">
          <a:xfrm>
            <a:off x="7145179" y="4143345"/>
            <a:ext cx="212343" cy="809655"/>
          </a:xfrm>
          <a:prstGeom prst="line">
            <a:avLst/>
          </a:prstGeom>
          <a:solidFill>
            <a:schemeClr val="accent1"/>
          </a:solidFill>
          <a:ln w="476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48" name="Straight Connector 47"/>
          <p:cNvCxnSpPr/>
          <p:nvPr/>
        </p:nvCxnSpPr>
        <p:spPr bwMode="auto">
          <a:xfrm>
            <a:off x="7257402" y="4143345"/>
            <a:ext cx="161529" cy="657255"/>
          </a:xfrm>
          <a:prstGeom prst="line">
            <a:avLst/>
          </a:prstGeom>
          <a:solidFill>
            <a:schemeClr val="accent1"/>
          </a:solidFill>
          <a:ln w="47625" cap="flat" cmpd="sng" algn="ctr">
            <a:solidFill>
              <a:srgbClr val="96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53" name="Straight Connector 52"/>
          <p:cNvCxnSpPr/>
          <p:nvPr/>
        </p:nvCxnSpPr>
        <p:spPr bwMode="auto">
          <a:xfrm>
            <a:off x="7418607" y="4800600"/>
            <a:ext cx="57798" cy="152400"/>
          </a:xfrm>
          <a:prstGeom prst="line">
            <a:avLst/>
          </a:prstGeom>
          <a:solidFill>
            <a:schemeClr val="accent1"/>
          </a:solidFill>
          <a:ln w="47625" cap="flat" cmpd="sng" algn="ctr">
            <a:solidFill>
              <a:srgbClr val="96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9" name="Straight Connector 28"/>
          <p:cNvCxnSpPr/>
          <p:nvPr/>
        </p:nvCxnSpPr>
        <p:spPr bwMode="auto">
          <a:xfrm>
            <a:off x="6771429" y="1219200"/>
            <a:ext cx="162771" cy="123466"/>
          </a:xfrm>
          <a:prstGeom prst="line">
            <a:avLst/>
          </a:prstGeom>
          <a:solidFill>
            <a:schemeClr val="accent1"/>
          </a:solidFill>
          <a:ln w="476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35" name="Straight Connector 34"/>
          <p:cNvCxnSpPr/>
          <p:nvPr/>
        </p:nvCxnSpPr>
        <p:spPr bwMode="auto">
          <a:xfrm>
            <a:off x="6686125" y="1193006"/>
            <a:ext cx="109115" cy="38100"/>
          </a:xfrm>
          <a:prstGeom prst="line">
            <a:avLst/>
          </a:prstGeom>
          <a:solidFill>
            <a:schemeClr val="accent1"/>
          </a:solidFill>
          <a:ln w="476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45" name="Straight Connector 44"/>
          <p:cNvCxnSpPr/>
          <p:nvPr/>
        </p:nvCxnSpPr>
        <p:spPr bwMode="auto">
          <a:xfrm>
            <a:off x="6577010" y="1188243"/>
            <a:ext cx="109115" cy="9525"/>
          </a:xfrm>
          <a:prstGeom prst="line">
            <a:avLst/>
          </a:prstGeom>
          <a:solidFill>
            <a:schemeClr val="accent1"/>
          </a:solidFill>
          <a:ln w="476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49" name="Straight Connector 48"/>
          <p:cNvCxnSpPr/>
          <p:nvPr/>
        </p:nvCxnSpPr>
        <p:spPr bwMode="auto">
          <a:xfrm>
            <a:off x="7384465" y="5019406"/>
            <a:ext cx="51848" cy="87492"/>
          </a:xfrm>
          <a:prstGeom prst="line">
            <a:avLst/>
          </a:prstGeom>
          <a:solidFill>
            <a:schemeClr val="accent1"/>
          </a:solidFill>
          <a:ln w="476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57" name="Straight Connector 56"/>
          <p:cNvCxnSpPr/>
          <p:nvPr/>
        </p:nvCxnSpPr>
        <p:spPr bwMode="auto">
          <a:xfrm>
            <a:off x="7436313" y="5098256"/>
            <a:ext cx="128782" cy="152400"/>
          </a:xfrm>
          <a:prstGeom prst="line">
            <a:avLst/>
          </a:prstGeom>
          <a:solidFill>
            <a:schemeClr val="accent1"/>
          </a:solidFill>
          <a:ln w="476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61" name="Straight Connector 60"/>
          <p:cNvCxnSpPr/>
          <p:nvPr/>
        </p:nvCxnSpPr>
        <p:spPr bwMode="auto">
          <a:xfrm>
            <a:off x="7482720" y="4963715"/>
            <a:ext cx="64391" cy="108386"/>
          </a:xfrm>
          <a:prstGeom prst="line">
            <a:avLst/>
          </a:prstGeom>
          <a:solidFill>
            <a:schemeClr val="accent1"/>
          </a:solidFill>
          <a:ln w="476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66" name="Straight Connector 65"/>
          <p:cNvCxnSpPr/>
          <p:nvPr/>
        </p:nvCxnSpPr>
        <p:spPr bwMode="auto">
          <a:xfrm>
            <a:off x="7476405" y="4953000"/>
            <a:ext cx="24299" cy="44014"/>
          </a:xfrm>
          <a:prstGeom prst="line">
            <a:avLst/>
          </a:prstGeom>
          <a:solidFill>
            <a:schemeClr val="accent1"/>
          </a:solidFill>
          <a:ln w="47625" cap="flat" cmpd="sng" algn="ctr">
            <a:solidFill>
              <a:srgbClr val="96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67" name="Straight Connector 66"/>
          <p:cNvCxnSpPr/>
          <p:nvPr/>
        </p:nvCxnSpPr>
        <p:spPr bwMode="auto">
          <a:xfrm>
            <a:off x="7623957" y="5148262"/>
            <a:ext cx="248612" cy="228600"/>
          </a:xfrm>
          <a:prstGeom prst="line">
            <a:avLst/>
          </a:prstGeom>
          <a:solidFill>
            <a:schemeClr val="accent1"/>
          </a:solidFill>
          <a:ln w="476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72" name="Straight Connector 71"/>
          <p:cNvCxnSpPr/>
          <p:nvPr/>
        </p:nvCxnSpPr>
        <p:spPr bwMode="auto">
          <a:xfrm>
            <a:off x="7352411" y="4948930"/>
            <a:ext cx="43247" cy="88028"/>
          </a:xfrm>
          <a:prstGeom prst="line">
            <a:avLst/>
          </a:prstGeom>
          <a:solidFill>
            <a:schemeClr val="accent1"/>
          </a:solidFill>
          <a:ln w="476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86" name="Straight Connector 85"/>
          <p:cNvCxnSpPr/>
          <p:nvPr/>
        </p:nvCxnSpPr>
        <p:spPr bwMode="auto">
          <a:xfrm>
            <a:off x="6771429" y="2564554"/>
            <a:ext cx="138958" cy="637988"/>
          </a:xfrm>
          <a:prstGeom prst="line">
            <a:avLst/>
          </a:prstGeom>
          <a:solidFill>
            <a:schemeClr val="accent1"/>
          </a:solidFill>
          <a:ln w="476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88" name="Straight Connector 87"/>
          <p:cNvCxnSpPr/>
          <p:nvPr/>
        </p:nvCxnSpPr>
        <p:spPr bwMode="auto">
          <a:xfrm>
            <a:off x="6891921" y="2562412"/>
            <a:ext cx="171226" cy="748590"/>
          </a:xfrm>
          <a:prstGeom prst="line">
            <a:avLst/>
          </a:prstGeom>
          <a:solidFill>
            <a:schemeClr val="accent1"/>
          </a:solidFill>
          <a:ln w="476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90" name="Straight Connector 89"/>
          <p:cNvCxnSpPr/>
          <p:nvPr/>
        </p:nvCxnSpPr>
        <p:spPr bwMode="auto">
          <a:xfrm>
            <a:off x="6740682" y="1905000"/>
            <a:ext cx="124510" cy="609600"/>
          </a:xfrm>
          <a:prstGeom prst="line">
            <a:avLst/>
          </a:prstGeom>
          <a:solidFill>
            <a:schemeClr val="accent1"/>
          </a:solidFill>
          <a:ln w="476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93" name="Straight Connector 92"/>
          <p:cNvCxnSpPr/>
          <p:nvPr/>
        </p:nvCxnSpPr>
        <p:spPr bwMode="auto">
          <a:xfrm>
            <a:off x="6629400" y="1854103"/>
            <a:ext cx="134885" cy="674971"/>
          </a:xfrm>
          <a:prstGeom prst="line">
            <a:avLst/>
          </a:prstGeom>
          <a:solidFill>
            <a:schemeClr val="accent1"/>
          </a:solidFill>
          <a:ln w="476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95" name="Straight Connector 94"/>
          <p:cNvCxnSpPr/>
          <p:nvPr/>
        </p:nvCxnSpPr>
        <p:spPr bwMode="auto">
          <a:xfrm>
            <a:off x="6588918" y="1797375"/>
            <a:ext cx="56725" cy="101503"/>
          </a:xfrm>
          <a:prstGeom prst="line">
            <a:avLst/>
          </a:prstGeom>
          <a:solidFill>
            <a:schemeClr val="accent1"/>
          </a:solidFill>
          <a:ln w="476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98" name="Straight Connector 97"/>
          <p:cNvCxnSpPr/>
          <p:nvPr/>
        </p:nvCxnSpPr>
        <p:spPr bwMode="auto">
          <a:xfrm>
            <a:off x="6740682" y="1810917"/>
            <a:ext cx="0" cy="101503"/>
          </a:xfrm>
          <a:prstGeom prst="line">
            <a:avLst/>
          </a:prstGeom>
          <a:solidFill>
            <a:schemeClr val="accent1"/>
          </a:solidFill>
          <a:ln w="476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02" name="Straight Connector 101"/>
          <p:cNvCxnSpPr/>
          <p:nvPr/>
        </p:nvCxnSpPr>
        <p:spPr bwMode="auto">
          <a:xfrm flipH="1">
            <a:off x="6740681" y="1773424"/>
            <a:ext cx="23603" cy="50752"/>
          </a:xfrm>
          <a:prstGeom prst="line">
            <a:avLst/>
          </a:prstGeom>
          <a:solidFill>
            <a:schemeClr val="accent1"/>
          </a:solidFill>
          <a:ln w="476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</p:spTree>
    <p:extLst>
      <p:ext uri="{BB962C8B-B14F-4D97-AF65-F5344CB8AC3E}">
        <p14:creationId xmlns:p14="http://schemas.microsoft.com/office/powerpoint/2010/main" xmlns="" val="57409954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Rectangle 2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457200" y="0"/>
            <a:ext cx="8229600" cy="7620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r>
              <a:rPr lang="en-US" sz="4000" b="1" dirty="0" smtClean="0">
                <a:solidFill>
                  <a:schemeClr val="bg1"/>
                </a:solidFill>
                <a:latin typeface="Tahoma" pitchFamily="34" charset="0"/>
                <a:cs typeface="Tahoma" pitchFamily="34" charset="0"/>
              </a:rPr>
              <a:t>Project Schedule</a:t>
            </a:r>
          </a:p>
        </p:txBody>
      </p:sp>
      <p:sp>
        <p:nvSpPr>
          <p:cNvPr id="32770" name="Rectangle 3"/>
          <p:cNvSpPr>
            <a:spLocks noGrp="1" noChangeArrowheads="1"/>
          </p:cNvSpPr>
          <p:nvPr>
            <p:ph type="body" idx="4294967295"/>
          </p:nvPr>
        </p:nvSpPr>
        <p:spPr bwMode="auto">
          <a:xfrm>
            <a:off x="457200" y="990600"/>
            <a:ext cx="8229600" cy="4525963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>
              <a:buClr>
                <a:srgbClr val="3333CC"/>
              </a:buClr>
            </a:pPr>
            <a:r>
              <a:rPr lang="en-US" sz="2800" b="1" dirty="0" smtClean="0">
                <a:latin typeface="Tahoma" pitchFamily="34" charset="0"/>
                <a:cs typeface="Tahoma" pitchFamily="34" charset="0"/>
              </a:rPr>
              <a:t>Road construction</a:t>
            </a:r>
          </a:p>
          <a:p>
            <a:pPr lvl="1">
              <a:buClr>
                <a:srgbClr val="3333CC"/>
              </a:buClr>
              <a:buSzPct val="60000"/>
            </a:pPr>
            <a:r>
              <a:rPr lang="en-US" sz="2400" dirty="0" smtClean="0">
                <a:latin typeface="Tahoma" pitchFamily="34" charset="0"/>
                <a:cs typeface="Tahoma" pitchFamily="34" charset="0"/>
              </a:rPr>
              <a:t>All lanes open – November 2014</a:t>
            </a:r>
            <a:endParaRPr lang="en-US" sz="2800" dirty="0" smtClean="0">
              <a:latin typeface="Tahoma" pitchFamily="34" charset="0"/>
              <a:cs typeface="Tahoma" pitchFamily="34" charset="0"/>
            </a:endParaRPr>
          </a:p>
          <a:p>
            <a:pPr>
              <a:buClr>
                <a:srgbClr val="3333CC"/>
              </a:buClr>
            </a:pPr>
            <a:r>
              <a:rPr lang="en-US" sz="2800" b="1" dirty="0" smtClean="0">
                <a:latin typeface="Tahoma" pitchFamily="34" charset="0"/>
                <a:cs typeface="Tahoma" pitchFamily="34" charset="0"/>
              </a:rPr>
              <a:t>Noise wall construction</a:t>
            </a:r>
            <a:endParaRPr lang="en-US" sz="2800" b="1" dirty="0">
              <a:latin typeface="Tahoma" pitchFamily="34" charset="0"/>
              <a:cs typeface="Tahoma" pitchFamily="34" charset="0"/>
            </a:endParaRPr>
          </a:p>
          <a:p>
            <a:pPr lvl="1">
              <a:buClr>
                <a:srgbClr val="3333CC"/>
              </a:buClr>
              <a:buSzPct val="60000"/>
            </a:pPr>
            <a:r>
              <a:rPr lang="en-US" sz="2400" dirty="0">
                <a:latin typeface="Tahoma" pitchFamily="34" charset="0"/>
                <a:cs typeface="Tahoma" pitchFamily="34" charset="0"/>
              </a:rPr>
              <a:t>Clearing </a:t>
            </a:r>
            <a:r>
              <a:rPr lang="en-US" sz="2400" dirty="0" smtClean="0">
                <a:latin typeface="Tahoma" pitchFamily="34" charset="0"/>
                <a:cs typeface="Tahoma" pitchFamily="34" charset="0"/>
              </a:rPr>
              <a:t>and preparation work </a:t>
            </a:r>
            <a:r>
              <a:rPr lang="en-US" sz="2400" dirty="0">
                <a:latin typeface="Tahoma" pitchFamily="34" charset="0"/>
                <a:cs typeface="Tahoma" pitchFamily="34" charset="0"/>
              </a:rPr>
              <a:t>– Ongoing</a:t>
            </a:r>
          </a:p>
          <a:p>
            <a:pPr lvl="1">
              <a:buClr>
                <a:srgbClr val="3333CC"/>
              </a:buClr>
              <a:buSzPct val="60000"/>
            </a:pPr>
            <a:r>
              <a:rPr lang="en-US" sz="2400" dirty="0">
                <a:latin typeface="Tahoma" pitchFamily="34" charset="0"/>
                <a:cs typeface="Tahoma" pitchFamily="34" charset="0"/>
              </a:rPr>
              <a:t>Begin </a:t>
            </a:r>
            <a:r>
              <a:rPr lang="en-US" sz="2400" dirty="0" smtClean="0">
                <a:latin typeface="Tahoma" pitchFamily="34" charset="0"/>
                <a:cs typeface="Tahoma" pitchFamily="34" charset="0"/>
              </a:rPr>
              <a:t>wall construction </a:t>
            </a:r>
            <a:r>
              <a:rPr lang="en-US" sz="2400" dirty="0">
                <a:latin typeface="Tahoma" pitchFamily="34" charset="0"/>
                <a:cs typeface="Tahoma" pitchFamily="34" charset="0"/>
              </a:rPr>
              <a:t>– January </a:t>
            </a:r>
            <a:r>
              <a:rPr lang="en-US" sz="2400" dirty="0" smtClean="0">
                <a:latin typeface="Tahoma" pitchFamily="34" charset="0"/>
                <a:cs typeface="Tahoma" pitchFamily="34" charset="0"/>
              </a:rPr>
              <a:t>2015</a:t>
            </a:r>
          </a:p>
          <a:p>
            <a:pPr lvl="1">
              <a:buClr>
                <a:srgbClr val="3333CC"/>
              </a:buClr>
              <a:buSzPct val="60000"/>
            </a:pPr>
            <a:r>
              <a:rPr lang="en-US" sz="2400" dirty="0">
                <a:latin typeface="Tahoma" pitchFamily="34" charset="0"/>
                <a:cs typeface="Tahoma" pitchFamily="34" charset="0"/>
              </a:rPr>
              <a:t>Project </a:t>
            </a:r>
            <a:r>
              <a:rPr lang="en-US" sz="2400" dirty="0" smtClean="0">
                <a:latin typeface="Tahoma" pitchFamily="34" charset="0"/>
                <a:cs typeface="Tahoma" pitchFamily="34" charset="0"/>
              </a:rPr>
              <a:t>complete </a:t>
            </a:r>
            <a:r>
              <a:rPr lang="en-US" sz="2400" dirty="0">
                <a:latin typeface="Tahoma" pitchFamily="34" charset="0"/>
                <a:cs typeface="Tahoma" pitchFamily="34" charset="0"/>
              </a:rPr>
              <a:t>– November 2015</a:t>
            </a:r>
            <a:endParaRPr lang="en-US" sz="2400" dirty="0" smtClean="0">
              <a:latin typeface="Tahoma" pitchFamily="34" charset="0"/>
              <a:cs typeface="Tahoma" pitchFamily="34" charset="0"/>
            </a:endParaRPr>
          </a:p>
          <a:p>
            <a:pPr marL="342900" lvl="1" indent="-342900">
              <a:buClr>
                <a:schemeClr val="folHlink"/>
              </a:buClr>
              <a:buSzPct val="60000"/>
              <a:buNone/>
            </a:pPr>
            <a:endParaRPr lang="en-US" sz="2800" b="1" dirty="0" smtClean="0">
              <a:latin typeface="Tahoma" pitchFamily="34" charset="0"/>
              <a:cs typeface="Tahoma" pitchFamily="34" charset="0"/>
            </a:endParaRPr>
          </a:p>
          <a:p>
            <a:endParaRPr lang="en-US" sz="2800" dirty="0" smtClean="0">
              <a:latin typeface="Tahoma" pitchFamily="34" charset="0"/>
              <a:cs typeface="Tahoma" pitchFamily="34" charset="0"/>
            </a:endParaRPr>
          </a:p>
          <a:p>
            <a:pPr lvl="1"/>
            <a:endParaRPr lang="en-US" dirty="0" smtClean="0"/>
          </a:p>
          <a:p>
            <a:endParaRPr lang="en-US" dirty="0" smtClean="0">
              <a:latin typeface="Tahoma" pitchFamily="34" charset="0"/>
              <a:cs typeface="Tahoma" pitchFamily="34" charset="0"/>
            </a:endParaRPr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7924800" y="6400800"/>
            <a:ext cx="1066800" cy="3048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algn="ctr" eaLnBrk="0" hangingPunct="0">
              <a:defRPr/>
            </a:pPr>
            <a:endParaRPr lang="en-US" sz="1200" kern="0" dirty="0">
              <a:solidFill>
                <a:srgbClr val="3333CC"/>
              </a:solidFill>
              <a:latin typeface="Tahoma" pitchFamily="34" charset="0"/>
              <a:ea typeface="+mj-ea"/>
              <a:cs typeface="Tahoma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457200" y="0"/>
            <a:ext cx="8229600" cy="838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r>
              <a:rPr lang="en-US" sz="4000" b="1" dirty="0" smtClean="0">
                <a:solidFill>
                  <a:schemeClr val="bg1"/>
                </a:solidFill>
                <a:latin typeface="Tahoma" pitchFamily="34" charset="0"/>
                <a:cs typeface="Tahoma" pitchFamily="34" charset="0"/>
              </a:rPr>
              <a:t>Continued Steps</a:t>
            </a:r>
          </a:p>
        </p:txBody>
      </p:sp>
      <p:sp>
        <p:nvSpPr>
          <p:cNvPr id="38915" name="Rectangle 3"/>
          <p:cNvSpPr>
            <a:spLocks noGrp="1" noChangeArrowheads="1"/>
          </p:cNvSpPr>
          <p:nvPr>
            <p:ph type="body" idx="4294967295"/>
          </p:nvPr>
        </p:nvSpPr>
        <p:spPr bwMode="auto">
          <a:xfrm>
            <a:off x="457200" y="990600"/>
            <a:ext cx="8229600" cy="426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r>
              <a:rPr lang="en-US" sz="2400" b="1" dirty="0" smtClean="0">
                <a:latin typeface="Tahoma" pitchFamily="34" charset="0"/>
                <a:cs typeface="Tahoma" pitchFamily="34" charset="0"/>
              </a:rPr>
              <a:t>Public and project stakeholder input</a:t>
            </a:r>
          </a:p>
          <a:p>
            <a:pPr lvl="1">
              <a:buClr>
                <a:srgbClr val="3333CC"/>
              </a:buClr>
              <a:buSzPct val="60000"/>
            </a:pPr>
            <a:r>
              <a:rPr lang="en-US" sz="2000" dirty="0" smtClean="0">
                <a:latin typeface="Tahoma" pitchFamily="34" charset="0"/>
                <a:cs typeface="Tahoma" pitchFamily="34" charset="0"/>
              </a:rPr>
              <a:t>Always appreciated and can be submitted to INDOT via options described on page 1 of information packet</a:t>
            </a:r>
          </a:p>
          <a:p>
            <a:pPr>
              <a:buClr>
                <a:srgbClr val="3333CC"/>
              </a:buClr>
            </a:pPr>
            <a:r>
              <a:rPr lang="en-US" sz="2400" b="1" dirty="0" smtClean="0">
                <a:latin typeface="Tahoma" pitchFamily="34" charset="0"/>
                <a:cs typeface="Tahoma" pitchFamily="34" charset="0"/>
              </a:rPr>
              <a:t>INDOT Customer Service Center</a:t>
            </a:r>
          </a:p>
          <a:p>
            <a:pPr lvl="1">
              <a:buClr>
                <a:srgbClr val="3333CC"/>
              </a:buClr>
              <a:buSzPct val="60000"/>
            </a:pPr>
            <a:r>
              <a:rPr lang="en-US" sz="2000" dirty="0" smtClean="0">
                <a:latin typeface="Tahoma" pitchFamily="34" charset="0"/>
                <a:cs typeface="Tahoma" pitchFamily="34" charset="0"/>
              </a:rPr>
              <a:t>Questions and concerns during construction</a:t>
            </a:r>
          </a:p>
          <a:p>
            <a:pPr lvl="1">
              <a:buClr>
                <a:srgbClr val="3333CC"/>
              </a:buClr>
              <a:buSzPct val="60000"/>
            </a:pPr>
            <a:r>
              <a:rPr lang="en-US" sz="2000" dirty="0" smtClean="0">
                <a:latin typeface="Tahoma" pitchFamily="34" charset="0"/>
                <a:cs typeface="Tahoma" pitchFamily="34" charset="0"/>
              </a:rPr>
              <a:t>Maintenance and operations following construction </a:t>
            </a:r>
          </a:p>
          <a:p>
            <a:pPr>
              <a:buClr>
                <a:srgbClr val="3333CC"/>
              </a:buClr>
            </a:pPr>
            <a:r>
              <a:rPr lang="en-US" sz="2400" b="1" dirty="0" smtClean="0">
                <a:latin typeface="Tahoma" pitchFamily="34" charset="0"/>
                <a:cs typeface="Tahoma" pitchFamily="34" charset="0"/>
              </a:rPr>
              <a:t>Communication with residents and stakeholders</a:t>
            </a:r>
          </a:p>
          <a:p>
            <a:pPr lvl="1">
              <a:buClr>
                <a:srgbClr val="3333CC"/>
              </a:buClr>
              <a:buSzPct val="60000"/>
            </a:pPr>
            <a:r>
              <a:rPr lang="en-US" sz="2000" dirty="0" smtClean="0">
                <a:latin typeface="Tahoma" pitchFamily="34" charset="0"/>
                <a:cs typeface="Tahoma" pitchFamily="34" charset="0"/>
              </a:rPr>
              <a:t>Resident and stakeholder mailing list and database</a:t>
            </a:r>
          </a:p>
          <a:p>
            <a:pPr lvl="1">
              <a:buClr>
                <a:srgbClr val="3333CC"/>
              </a:buClr>
              <a:buSzPct val="60000"/>
            </a:pPr>
            <a:r>
              <a:rPr lang="en-US" sz="2000" dirty="0" smtClean="0">
                <a:latin typeface="Tahoma" pitchFamily="34" charset="0"/>
                <a:cs typeface="Tahoma" pitchFamily="34" charset="0"/>
              </a:rPr>
              <a:t>Project web page: </a:t>
            </a:r>
            <a:r>
              <a:rPr lang="en-US" sz="2000" dirty="0" smtClean="0">
                <a:latin typeface="Tahoma" pitchFamily="34" charset="0"/>
                <a:cs typeface="Tahoma" pitchFamily="34" charset="0"/>
                <a:hlinkClick r:id="rId3"/>
              </a:rPr>
              <a:t>www.IndyCommute.indot.in.gov</a:t>
            </a:r>
            <a:r>
              <a:rPr lang="en-US" sz="2000" dirty="0" smtClean="0">
                <a:latin typeface="Tahoma" pitchFamily="34" charset="0"/>
                <a:cs typeface="Tahoma" pitchFamily="34" charset="0"/>
              </a:rPr>
              <a:t> </a:t>
            </a:r>
          </a:p>
          <a:p>
            <a:pPr lvl="1">
              <a:buClr>
                <a:srgbClr val="3333CC"/>
              </a:buClr>
              <a:buSzPct val="60000"/>
            </a:pPr>
            <a:r>
              <a:rPr lang="en-US" sz="2000" dirty="0" smtClean="0">
                <a:latin typeface="Tahoma" pitchFamily="34" charset="0"/>
                <a:cs typeface="Tahoma" pitchFamily="34" charset="0"/>
              </a:rPr>
              <a:t>Media outlets </a:t>
            </a:r>
          </a:p>
          <a:p>
            <a:pPr>
              <a:buClr>
                <a:srgbClr val="3333CC"/>
              </a:buClr>
            </a:pPr>
            <a:r>
              <a:rPr lang="en-US" sz="2400" b="1" dirty="0" smtClean="0">
                <a:latin typeface="Tahoma" pitchFamily="34" charset="0"/>
                <a:cs typeface="Tahoma" pitchFamily="34" charset="0"/>
              </a:rPr>
              <a:t>Questions? Contact Public Involvement Team </a:t>
            </a:r>
          </a:p>
          <a:p>
            <a:pPr lvl="1">
              <a:buNone/>
            </a:pPr>
            <a:endParaRPr lang="en-US" sz="1600" dirty="0" smtClean="0">
              <a:latin typeface="Tahoma" pitchFamily="34" charset="0"/>
              <a:cs typeface="Tahoma" pitchFamily="34" charset="0"/>
            </a:endParaRPr>
          </a:p>
          <a:p>
            <a:pPr>
              <a:buNone/>
            </a:pPr>
            <a:endParaRPr lang="en-US" sz="2400" dirty="0" smtClean="0">
              <a:latin typeface="Tahoma" pitchFamily="34" charset="0"/>
              <a:cs typeface="Tahoma" pitchFamily="34" charset="0"/>
            </a:endParaRPr>
          </a:p>
          <a:p>
            <a:pPr lvl="1">
              <a:buNone/>
            </a:pPr>
            <a:endParaRPr lang="en-US" sz="2000" dirty="0" smtClean="0">
              <a:latin typeface="Tahoma" pitchFamily="34" charset="0"/>
              <a:cs typeface="Tahoma" pitchFamily="34" charset="0"/>
            </a:endParaRPr>
          </a:p>
          <a:p>
            <a:endParaRPr lang="en-US" sz="2400" dirty="0" smtClean="0">
              <a:latin typeface="Tahoma" pitchFamily="34" charset="0"/>
              <a:cs typeface="Tahoma" pitchFamily="34" charset="0"/>
            </a:endParaRPr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7924800" y="6400800"/>
            <a:ext cx="1066800" cy="3048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algn="ctr">
              <a:defRPr/>
            </a:pPr>
            <a:endParaRPr lang="en-US" sz="1200" kern="0" dirty="0">
              <a:solidFill>
                <a:srgbClr val="3333CC"/>
              </a:solidFill>
              <a:latin typeface="Tahoma" pitchFamily="34" charset="0"/>
              <a:ea typeface="+mj-ea"/>
              <a:cs typeface="Tahoma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0"/>
            <a:ext cx="8229600" cy="838200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sz="4000" b="1" dirty="0" smtClean="0">
                <a:solidFill>
                  <a:schemeClr val="bg1"/>
                </a:solidFill>
                <a:latin typeface="Tahoma" pitchFamily="34" charset="0"/>
                <a:cs typeface="Tahoma" pitchFamily="34" charset="0"/>
              </a:rPr>
              <a:t>Public Involvement Team</a:t>
            </a:r>
          </a:p>
        </p:txBody>
      </p:sp>
      <p:sp>
        <p:nvSpPr>
          <p:cNvPr id="20482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990600"/>
            <a:ext cx="8229600" cy="4525963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buClr>
                <a:srgbClr val="3333CC"/>
              </a:buClr>
            </a:pPr>
            <a:r>
              <a:rPr lang="en-US" sz="2800" b="1" dirty="0" smtClean="0">
                <a:latin typeface="Tahoma" pitchFamily="34" charset="0"/>
              </a:rPr>
              <a:t>INDOT Greenfield District Office, </a:t>
            </a:r>
            <a:br>
              <a:rPr lang="en-US" sz="2800" b="1" dirty="0" smtClean="0">
                <a:latin typeface="Tahoma" pitchFamily="34" charset="0"/>
              </a:rPr>
            </a:br>
            <a:r>
              <a:rPr lang="en-US" sz="2800" b="1" dirty="0" smtClean="0">
                <a:latin typeface="Tahoma" pitchFamily="34" charset="0"/>
              </a:rPr>
              <a:t>Customer Service Center</a:t>
            </a:r>
          </a:p>
          <a:p>
            <a:pPr lvl="1">
              <a:buClr>
                <a:srgbClr val="3333CC"/>
              </a:buClr>
              <a:buSzPct val="60000"/>
            </a:pPr>
            <a:r>
              <a:rPr lang="en-US" sz="2400" dirty="0" smtClean="0">
                <a:latin typeface="Tahoma" pitchFamily="34" charset="0"/>
              </a:rPr>
              <a:t>32 South Broadway, Greenfield, IN 46140 </a:t>
            </a:r>
            <a:br>
              <a:rPr lang="en-US" sz="2400" dirty="0" smtClean="0">
                <a:latin typeface="Tahoma" pitchFamily="34" charset="0"/>
              </a:rPr>
            </a:br>
            <a:r>
              <a:rPr lang="en-US" sz="2400" dirty="0" smtClean="0">
                <a:latin typeface="Tahoma" pitchFamily="34" charset="0"/>
              </a:rPr>
              <a:t>(855) 463-6848, </a:t>
            </a:r>
            <a:r>
              <a:rPr lang="en-US" sz="2400" dirty="0" smtClean="0">
                <a:latin typeface="Tahoma" pitchFamily="34" charset="0"/>
                <a:hlinkClick r:id="rId3"/>
              </a:rPr>
              <a:t>eastcentralin@indot.in.gov</a:t>
            </a:r>
            <a:r>
              <a:rPr lang="en-US" sz="2400" dirty="0" smtClean="0">
                <a:latin typeface="Tahoma" pitchFamily="34" charset="0"/>
              </a:rPr>
              <a:t> </a:t>
            </a:r>
          </a:p>
          <a:p>
            <a:pPr lvl="1">
              <a:buClr>
                <a:srgbClr val="3333CC"/>
              </a:buClr>
              <a:buSzPct val="60000"/>
            </a:pPr>
            <a:r>
              <a:rPr lang="en-US" sz="2400" dirty="0" smtClean="0">
                <a:latin typeface="Tahoma" pitchFamily="34" charset="0"/>
              </a:rPr>
              <a:t>Construction, maintenance and transportation project development activities in East Central Indiana</a:t>
            </a:r>
          </a:p>
          <a:p>
            <a:pPr>
              <a:buClr>
                <a:srgbClr val="3333CC"/>
              </a:buClr>
            </a:pPr>
            <a:r>
              <a:rPr lang="en-US" sz="2800" b="1" dirty="0" smtClean="0">
                <a:latin typeface="Tahoma" pitchFamily="34" charset="0"/>
              </a:rPr>
              <a:t>INDOT Office of Public Involvement, Central Office Communications</a:t>
            </a:r>
          </a:p>
          <a:p>
            <a:pPr lvl="1">
              <a:buClr>
                <a:srgbClr val="3333CC"/>
              </a:buClr>
              <a:buSzPct val="60000"/>
            </a:pPr>
            <a:r>
              <a:rPr lang="en-US" sz="2400" dirty="0" smtClean="0">
                <a:latin typeface="Tahoma" pitchFamily="34" charset="0"/>
              </a:rPr>
              <a:t>Rickie Clark</a:t>
            </a:r>
          </a:p>
          <a:p>
            <a:pPr lvl="1">
              <a:buClr>
                <a:srgbClr val="3333CC"/>
              </a:buClr>
              <a:buSzPct val="60000"/>
            </a:pPr>
            <a:r>
              <a:rPr lang="en-US" sz="2400" dirty="0" smtClean="0">
                <a:latin typeface="Tahoma" pitchFamily="34" charset="0"/>
              </a:rPr>
              <a:t>(317) 232-6601, </a:t>
            </a:r>
            <a:r>
              <a:rPr lang="en-US" sz="2400" dirty="0" smtClean="0">
                <a:latin typeface="Tahoma" pitchFamily="34" charset="0"/>
                <a:hlinkClick r:id="rId4"/>
              </a:rPr>
              <a:t>rclark@indot.in.gov</a:t>
            </a:r>
            <a:r>
              <a:rPr lang="en-US" sz="2400" dirty="0" smtClean="0">
                <a:latin typeface="Tahoma" pitchFamily="34" charset="0"/>
              </a:rPr>
              <a:t> </a:t>
            </a:r>
          </a:p>
          <a:p>
            <a:pPr lvl="1">
              <a:buClr>
                <a:srgbClr val="3333CC"/>
              </a:buClr>
              <a:buSzPct val="60000"/>
            </a:pPr>
            <a:r>
              <a:rPr lang="en-US" sz="2400" dirty="0" smtClean="0">
                <a:latin typeface="Tahoma" pitchFamily="34" charset="0"/>
                <a:hlinkClick r:id="rId5"/>
              </a:rPr>
              <a:t>http://www.in.gov/indot/2366.htm</a:t>
            </a:r>
            <a:r>
              <a:rPr lang="en-US" sz="2400" dirty="0" smtClean="0">
                <a:latin typeface="Tahoma" pitchFamily="34" charset="0"/>
              </a:rPr>
              <a:t> </a:t>
            </a:r>
            <a:endParaRPr lang="en-US" sz="2000" dirty="0" smtClean="0">
              <a:latin typeface="Tahoma" pitchFamily="34" charset="0"/>
            </a:endParaRPr>
          </a:p>
          <a:p>
            <a:pPr lvl="1">
              <a:buNone/>
            </a:pPr>
            <a:endParaRPr lang="en-US" sz="2400" dirty="0" smtClean="0">
              <a:latin typeface="Tahoma" pitchFamily="34" charset="0"/>
            </a:endParaRPr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7924800" y="6400800"/>
            <a:ext cx="1066800" cy="3048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algn="ctr" eaLnBrk="0" hangingPunct="0">
              <a:defRPr/>
            </a:pPr>
            <a:endParaRPr lang="en-US" sz="1200" kern="0" dirty="0">
              <a:solidFill>
                <a:srgbClr val="3333CC"/>
              </a:solidFill>
              <a:latin typeface="Tahoma" pitchFamily="34" charset="0"/>
              <a:ea typeface="+mj-ea"/>
              <a:cs typeface="Tahoma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3_Blends">
  <a:themeElements>
    <a:clrScheme name="3_Blends 3">
      <a:dk1>
        <a:srgbClr val="000000"/>
      </a:dk1>
      <a:lt1>
        <a:srgbClr val="FFFFFF"/>
      </a:lt1>
      <a:dk2>
        <a:srgbClr val="333399"/>
      </a:dk2>
      <a:lt2>
        <a:srgbClr val="1C1C1C"/>
      </a:lt2>
      <a:accent1>
        <a:srgbClr val="00E4A8"/>
      </a:accent1>
      <a:accent2>
        <a:srgbClr val="FFCF01"/>
      </a:accent2>
      <a:accent3>
        <a:srgbClr val="FFFFFF"/>
      </a:accent3>
      <a:accent4>
        <a:srgbClr val="000000"/>
      </a:accent4>
      <a:accent5>
        <a:srgbClr val="AAEFD1"/>
      </a:accent5>
      <a:accent6>
        <a:srgbClr val="E7BB01"/>
      </a:accent6>
      <a:hlink>
        <a:srgbClr val="FF0000"/>
      </a:hlink>
      <a:folHlink>
        <a:srgbClr val="3333CC"/>
      </a:folHlink>
    </a:clrScheme>
    <a:fontScheme name="3_Blends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chemeClr val="bg1"/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rtlCol="0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itchFamily="34" charset="0"/>
          </a:defRPr>
        </a:defPPr>
      </a:lstStyle>
    </a:lnDef>
  </a:objectDefaults>
  <a:extraClrSchemeLst>
    <a:extraClrScheme>
      <a:clrScheme name="3_Blends 1">
        <a:dk1>
          <a:srgbClr val="969696"/>
        </a:dk1>
        <a:lt1>
          <a:srgbClr val="FFFFFF"/>
        </a:lt1>
        <a:dk2>
          <a:srgbClr val="000000"/>
        </a:dk2>
        <a:lt2>
          <a:srgbClr val="DDDDDD"/>
        </a:lt2>
        <a:accent1>
          <a:srgbClr val="00E4A8"/>
        </a:accent1>
        <a:accent2>
          <a:srgbClr val="3333CC"/>
        </a:accent2>
        <a:accent3>
          <a:srgbClr val="AAAAAA"/>
        </a:accent3>
        <a:accent4>
          <a:srgbClr val="DADADA"/>
        </a:accent4>
        <a:accent5>
          <a:srgbClr val="AAEFD1"/>
        </a:accent5>
        <a:accent6>
          <a:srgbClr val="2D2DB9"/>
        </a:accent6>
        <a:hlink>
          <a:srgbClr val="FF5050"/>
        </a:hlink>
        <a:folHlink>
          <a:srgbClr val="FFCF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Blends 2">
        <a:dk1>
          <a:srgbClr val="000094"/>
        </a:dk1>
        <a:lt1>
          <a:srgbClr val="FFFFFF"/>
        </a:lt1>
        <a:dk2>
          <a:srgbClr val="0000CC"/>
        </a:dk2>
        <a:lt2>
          <a:srgbClr val="FFFFCC"/>
        </a:lt2>
        <a:accent1>
          <a:srgbClr val="3193FF"/>
        </a:accent1>
        <a:accent2>
          <a:srgbClr val="9900FF"/>
        </a:accent2>
        <a:accent3>
          <a:srgbClr val="AAAAE2"/>
        </a:accent3>
        <a:accent4>
          <a:srgbClr val="DADADA"/>
        </a:accent4>
        <a:accent5>
          <a:srgbClr val="ADC8FF"/>
        </a:accent5>
        <a:accent6>
          <a:srgbClr val="8A00E7"/>
        </a:accent6>
        <a:hlink>
          <a:srgbClr val="FF3399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Blends 3">
        <a:dk1>
          <a:srgbClr val="000000"/>
        </a:dk1>
        <a:lt1>
          <a:srgbClr val="FFFFFF"/>
        </a:lt1>
        <a:dk2>
          <a:srgbClr val="333399"/>
        </a:dk2>
        <a:lt2>
          <a:srgbClr val="1C1C1C"/>
        </a:lt2>
        <a:accent1>
          <a:srgbClr val="00E4A8"/>
        </a:accent1>
        <a:accent2>
          <a:srgbClr val="FFCF01"/>
        </a:accent2>
        <a:accent3>
          <a:srgbClr val="FFFFFF"/>
        </a:accent3>
        <a:accent4>
          <a:srgbClr val="000000"/>
        </a:accent4>
        <a:accent5>
          <a:srgbClr val="AAEFD1"/>
        </a:accent5>
        <a:accent6>
          <a:srgbClr val="E7BB01"/>
        </a:accent6>
        <a:hlink>
          <a:srgbClr val="FF0000"/>
        </a:hlink>
        <a:folHlink>
          <a:srgbClr val="3333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Blends 4">
        <a:dk1>
          <a:srgbClr val="000000"/>
        </a:dk1>
        <a:lt1>
          <a:srgbClr val="FFFFFF"/>
        </a:lt1>
        <a:dk2>
          <a:srgbClr val="515F7B"/>
        </a:dk2>
        <a:lt2>
          <a:srgbClr val="808080"/>
        </a:lt2>
        <a:accent1>
          <a:srgbClr val="9FCAD3"/>
        </a:accent1>
        <a:accent2>
          <a:srgbClr val="C0C0C0"/>
        </a:accent2>
        <a:accent3>
          <a:srgbClr val="FFFFFF"/>
        </a:accent3>
        <a:accent4>
          <a:srgbClr val="000000"/>
        </a:accent4>
        <a:accent5>
          <a:srgbClr val="CDE1E6"/>
        </a:accent5>
        <a:accent6>
          <a:srgbClr val="AEAEAE"/>
        </a:accent6>
        <a:hlink>
          <a:srgbClr val="91AFBF"/>
        </a:hlink>
        <a:folHlink>
          <a:srgbClr val="ECEAA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Blends 5">
        <a:dk1>
          <a:srgbClr val="000000"/>
        </a:dk1>
        <a:lt1>
          <a:srgbClr val="FFFFFF"/>
        </a:lt1>
        <a:dk2>
          <a:srgbClr val="000066"/>
        </a:dk2>
        <a:lt2>
          <a:srgbClr val="333333"/>
        </a:lt2>
        <a:accent1>
          <a:srgbClr val="C4709A"/>
        </a:accent1>
        <a:accent2>
          <a:srgbClr val="4B4EB5"/>
        </a:accent2>
        <a:accent3>
          <a:srgbClr val="FFFFFF"/>
        </a:accent3>
        <a:accent4>
          <a:srgbClr val="000000"/>
        </a:accent4>
        <a:accent5>
          <a:srgbClr val="DEBBCA"/>
        </a:accent5>
        <a:accent6>
          <a:srgbClr val="4346A4"/>
        </a:accent6>
        <a:hlink>
          <a:srgbClr val="C481CF"/>
        </a:hlink>
        <a:folHlink>
          <a:srgbClr val="76B74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Blends 6">
        <a:dk1>
          <a:srgbClr val="000000"/>
        </a:dk1>
        <a:lt1>
          <a:srgbClr val="FFFFFF"/>
        </a:lt1>
        <a:dk2>
          <a:srgbClr val="6A4076"/>
        </a:dk2>
        <a:lt2>
          <a:srgbClr val="969696"/>
        </a:lt2>
        <a:accent1>
          <a:srgbClr val="DBA9C2"/>
        </a:accent1>
        <a:accent2>
          <a:srgbClr val="E1BF91"/>
        </a:accent2>
        <a:accent3>
          <a:srgbClr val="FFFFFF"/>
        </a:accent3>
        <a:accent4>
          <a:srgbClr val="000000"/>
        </a:accent4>
        <a:accent5>
          <a:srgbClr val="EAD1DD"/>
        </a:accent5>
        <a:accent6>
          <a:srgbClr val="CCAD83"/>
        </a:accent6>
        <a:hlink>
          <a:srgbClr val="B3CE82"/>
        </a:hlink>
        <a:folHlink>
          <a:srgbClr val="B8AD48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Cascade</Template>
  <TotalTime>7383</TotalTime>
  <Words>332</Words>
  <Application>Microsoft Office PowerPoint</Application>
  <PresentationFormat>On-screen Show (4:3)</PresentationFormat>
  <Paragraphs>122</Paragraphs>
  <Slides>10</Slides>
  <Notes>10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3_Blends</vt:lpstr>
      <vt:lpstr>Slide 1</vt:lpstr>
      <vt:lpstr>Welcome</vt:lpstr>
      <vt:lpstr>Welcome</vt:lpstr>
      <vt:lpstr>Project Stakeholders</vt:lpstr>
      <vt:lpstr>Project Purpose and Need</vt:lpstr>
      <vt:lpstr>Noise Walls</vt:lpstr>
      <vt:lpstr>Noise Walls</vt:lpstr>
      <vt:lpstr>Project Schedule</vt:lpstr>
      <vt:lpstr>Continued Steps</vt:lpstr>
      <vt:lpstr>Public Involvement Team</vt:lpstr>
    </vt:vector>
  </TitlesOfParts>
  <Company>Indiana Department of Transportation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Business Information and Technology Solutions</dc:creator>
  <cp:lastModifiedBy>kdaniels</cp:lastModifiedBy>
  <cp:revision>614</cp:revision>
  <dcterms:created xsi:type="dcterms:W3CDTF">2006-07-17T19:52:40Z</dcterms:created>
  <dcterms:modified xsi:type="dcterms:W3CDTF">2014-08-14T17:28:50Z</dcterms:modified>
</cp:coreProperties>
</file>