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5"/>
  </p:sldMasterIdLst>
  <p:notesMasterIdLst>
    <p:notesMasterId r:id="rId20"/>
  </p:notesMasterIdLst>
  <p:sldIdLst>
    <p:sldId id="256" r:id="rId6"/>
    <p:sldId id="302" r:id="rId7"/>
    <p:sldId id="294" r:id="rId8"/>
    <p:sldId id="296" r:id="rId9"/>
    <p:sldId id="293" r:id="rId10"/>
    <p:sldId id="263" r:id="rId11"/>
    <p:sldId id="297" r:id="rId12"/>
    <p:sldId id="298" r:id="rId13"/>
    <p:sldId id="300" r:id="rId14"/>
    <p:sldId id="265" r:id="rId15"/>
    <p:sldId id="301" r:id="rId16"/>
    <p:sldId id="271" r:id="rId17"/>
    <p:sldId id="272" r:id="rId18"/>
    <p:sldId id="303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E6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79899" autoAdjust="0"/>
  </p:normalViewPr>
  <p:slideViewPr>
    <p:cSldViewPr>
      <p:cViewPr varScale="1">
        <p:scale>
          <a:sx n="85" d="100"/>
          <a:sy n="85" d="100"/>
        </p:scale>
        <p:origin x="23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2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D74A8E-008A-D428-E93E-5A3DB7CA4E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CE79F4-70B1-B5E9-FAB0-2007548FB09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5025BB7-7DAC-4E5A-9D3F-DC30BC385CDD}" type="datetimeFigureOut">
              <a:rPr lang="en-US"/>
              <a:pPr>
                <a:defRPr/>
              </a:pPr>
              <a:t>10/4/2024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B4DAAAE-E62D-BB64-24FA-F07B649CFD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E310C96-E140-8F04-A699-FB9097CCA3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3C213-C133-4922-E64C-CBF774FBAA9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CD86F5-6F01-8034-134C-58B0DDB8AB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15B3129-F6DB-4CAA-8D04-3F073B27441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6BBB85D5-D8B8-E986-196D-A4A3E116BC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4D22FC7F-4C28-03AF-F8E7-73ED0F631C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In this lesson we are going to go over the Level 2 Assessment portion of the new Revised Total Coliform Rule, also known as the RTCR, that will go into effect on April 1</a:t>
            </a:r>
            <a:r>
              <a:rPr lang="en-US" altLang="en-US" baseline="30000"/>
              <a:t>st</a:t>
            </a:r>
            <a:r>
              <a:rPr lang="en-US" altLang="en-US"/>
              <a:t>. 2016.  </a:t>
            </a: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B09B4E96-507A-DD81-180F-5AB344F742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D6CCBE-7E3C-479D-9821-4C3295B8F875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87579764-0B74-F592-5C24-F66AF32B8D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F4BA8A87-0CDA-39B8-A136-55F4B2188C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In conducting a Level 2 the assessor must evaluate minimum elements as outlined in the Rule. These elements are as follows: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/>
              <a:t>Atypical events that may affect water quality or indicate that water quality was impaired.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/>
              <a:t>Changes in distribution system maintenance and operation that may affect distributed water quality, including water storage.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/>
              <a:t>Source and treatment considerations that bear on distributed water quality, where appropriate.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/>
              <a:t>Existing water quality monitoring data.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/>
              <a:t>Inadequacies in sample sites, sampling protocol, and sample processing.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40 CFR 14.859(b)(2)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2D3582A6-4187-9F77-F085-1BFC227F18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D5A5B0-E8B6-47DB-B3D7-9A4A3C1882A5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C9CDB047-9E79-E21B-1AB0-A2C55321FB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C6901849-89C1-9DD8-CF94-AD8346A345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The system must conduct a Level 2 assessment of the system when one is triggered.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Any sanitary defect found  during the assessment must be corrected within required time frame.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The completed assessment form must be submitted to IDEM within 30 days of learning of the trigger. If not, a violation will occur. 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666CF0F6-ECBF-0A96-E8C1-FA7CFDF4FF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AF6F53C-91B7-4871-8A73-D93CABAB2DC8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EA516ECE-9CF2-E574-FAB9-F6C2CB93AC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5ADEC698-F201-9415-7D40-2045E68681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With the new RTCR, PWSs are required to report the following within a required timeframe</a:t>
            </a:r>
            <a:r>
              <a:rPr lang="en-US" altLang="en-US" sz="1600"/>
              <a:t>: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The required monitoring results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Any EC+ routine sample by the end of day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Any EC MCL violation by the end of day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All Treatment technique violations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The Completed assessment form is due 30 days from the trigger date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The Completed corrective action is due in 30 days or if IDEM determines a longer time is needed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All Certification of compliance with PN requirements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And any time your system fails to comply with any of the RTCR requirements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49332D12-414F-5E2B-5E5F-17D689CDE5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65EFA8-7880-46E6-83A4-902020D14050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35B98CAA-2395-8652-3919-2BE2B4CDDF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9FCF37CB-69D4-107A-EAA4-944941246A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Also, PWSs are required to keep records of the following within the required timeframe: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Any Monitoring results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All Assessment forms and  documentation of corrective actions completed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Any Copies of PN issued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All Certifications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And  Site sampling plans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AA8EBEC1-7D02-02CE-1222-A9BBE33EAA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2F1E73-7A24-43BD-A8F4-3A1DDEB66C5D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D6E013D1-4D23-0B8C-823C-0F6B716FE9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14AF5058-E039-C53A-3D8D-36EF1F1550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If you would like to talk to someone about these new requirements please call the IDEM DWB at (317)234-7430.</a:t>
            </a:r>
          </a:p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69E66-8157-5206-E706-76B9965DE3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20F6C9D-FF8A-4A03-BEDF-5F114C71E103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EC46F1D7-44C8-8833-88BB-3B74E40AA8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2E6566F8-1BFD-3CD3-E423-CB80A38D8E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Before we get started, I am going to go over some abbreviations that will be helpful to know throughout the presentation.  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RTCR  stands for Revised Total Coliform Rule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TCR means Total Coliform Rule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TC is Total Coliform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EC is E. Coli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PN is Public Notice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CCR is Consumer Confidence Report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PWS is Public Water Supply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TT is Treatment Technique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MCL is Maximum Contaminant Level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And O&amp;M is Operation and Maintenance 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DB7C7E51-1300-DF38-E514-51AABE3301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9141990-6DFE-4420-8337-C14B11CD01AA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9651A791-1356-CB3B-B100-4D87F1CC9B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12636621-F67F-C803-72A3-72170C51EC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Let’s first start out by introducing how the standard is changing with the new RTCR. 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Under the proposed treatment technique for coliform, total coliform serves as an indicator of a potential pathway of contamination into the distribution system. A PWS that exceeds a specified frequency of total coliform occurrences must conduct an assessment to determine: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/>
              <a:t>if any sanitary defects exist and, 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/>
              <a:t>if any are found, correct them. 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FDCB3020-8AFB-B414-4EBA-A11BC47EBB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5092FBB-C0C3-4BBA-96E1-60169C3E69E5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982F5D13-1224-7CB5-59E3-4107E3DCC6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5B256D76-18B8-964A-F1C6-3CD6BF3A04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A requirement of the new RTCR, is that under the proposed treatment technique requirements, a PWS that incurs an E. Coli MCL violation must conduct an assessment and correct any sanitary defects.</a:t>
            </a: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5271090E-874B-3239-4379-12D660D0A4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33EA833-0C22-483B-8069-73A9AAFF9896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45F68FF9-CE10-40DA-5EEC-B4A70CA911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C89A356A-3217-F31C-D0AF-FD1D24A3CA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What is a Sanitary Defect? The rule defines “sanitary defects” as “defects that could provide a pathway of entry for microbial contamination into the distribution system or that are indicative of a failure or imminent failure in a barrier that is already in place.” [40 CFR 141.2]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Some examples of sanitary defects would be but are not limited to a missing well cap, cracks in the well casing, improper  air gap on the softener brine waste line, a small leak in a distribution line, or improper grading around the well casing.</a:t>
            </a: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9107F764-184A-42D8-DEFB-491B715D7E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1A97DF-1389-4CB9-A9F6-B12CA5A08219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66E2C10A-55A8-72FD-867B-74E57E8C7E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2EE5B557-3FD3-F234-4469-C3F3EB5302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Under the new RTCR instead of having an MCL for total coliforms, it is replaced with what is called a treatment technique. In this presentation we are going focus on treatment technique (TT) triggers that lead to conducting a Level 2 assessment. 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9F361AED-4901-8A78-A5A7-0CB8CBA886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B3D7537-DF28-4788-8A0B-9B0D43AA54F5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A2334B46-8DEE-519F-A32E-2B66236419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4172D2FB-1CFB-F01B-1346-89B610F303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So what are the triggers that will require a system to perform a level 2 assessment?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A level 2 assessment can be triggered by: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 A second level 1 trigger within a rolling 12 month period;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Or an E. Coli MCL violation. 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Either of these two things are going to put your system into a level 2 assessment. </a:t>
            </a: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EF7D34B6-7EDD-D14F-C2BD-9217944E52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7A65DC-DAE5-44F7-8512-DC387BA5A360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655244D4-EEBC-9173-00EB-2A6042F9F7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C1C89702-20FD-65DF-28ED-6A7B27194E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Listed on this slide are the key points in regards to a level 2 assessment: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It can be conducted by State or State Approved Entity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It is a more in-depth examination of the source water, treatment, distribution system and relevant operational practices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It is required when PWS has an </a:t>
            </a:r>
            <a:r>
              <a:rPr lang="en-US" altLang="en-US" i="1"/>
              <a:t>E. coli</a:t>
            </a:r>
            <a:r>
              <a:rPr lang="en-US" altLang="en-US"/>
              <a:t> MCL violation and/or previous level 1 assessment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The PWS must fix all sanitary defects found and do any expedited actions required by IDEM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E131842F-812C-AEDE-D535-AAB12199FC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B154230-387A-4124-9BD9-849D6E6409D4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642268B1-58AA-FEA1-9BE6-04437832EF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6F8805C3-A37B-DEDC-F6A8-1A31D672BA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The Level 2 assessment is similar to a Level 1 assessment; however, it is a more comprehensive look at the water system. Since this is a more in-depth look at the water system not just anyone can perform the level 2 assessment.  A level 2 assessment must be conducted by a third party approved by the state who has completed the required training, the state itself, or a PWS that has staff or management with the required certification and qualifications specified by the state and has completed the required training. </a:t>
            </a: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DF57F355-C3E3-C01D-2607-5686B611DB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B071E6C-FED9-42A5-A56A-D5197D89BFB5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B73F5-BE29-17A9-BB37-21231A8574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6D32ABE-044D-42B8-AA96-D4B31A5550D4}" type="datetimeFigureOut">
              <a:rPr lang="en-US"/>
              <a:pPr>
                <a:defRPr/>
              </a:pPr>
              <a:t>10/4/2024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7E7CF-725E-9E98-2EC2-67572FAB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87356-5474-DA1A-496E-831450018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5A5F277-49AF-445A-ABD2-2CFA0464D1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568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14600"/>
            <a:ext cx="8229600" cy="3611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F64D8-FA5B-B73C-1EBE-7ACAA35F9F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17B4185-9F02-4903-914C-274E702E35E8}" type="datetimeFigureOut">
              <a:rPr lang="en-US"/>
              <a:pPr>
                <a:defRPr/>
              </a:pPr>
              <a:t>10/4/2024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4CFBD-9190-4A87-F7EA-F719EF4A7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EB4C3-BC94-9BD5-5496-6880E3D4B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1B00D4AC-D109-46BB-898B-1F9468AA71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186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7400"/>
            <a:ext cx="2057400" cy="406876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7400"/>
            <a:ext cx="6019800" cy="4068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D7D75-49A3-FEC7-9FC9-4FB29153B0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21FF013-A71B-4FDA-92C8-0AA3435BC026}" type="datetimeFigureOut">
              <a:rPr lang="en-US"/>
              <a:pPr>
                <a:defRPr/>
              </a:pPr>
              <a:t>10/4/2024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37758-2165-802A-0D03-53AF89728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536D6-0E51-7766-8CE1-BC74E108E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EB0993E-D583-46DF-A01A-FA7C72F393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515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64185-3477-992E-588E-A28612D8A2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3BF262B-7C99-4977-BC78-5349F53AAA80}" type="datetimeFigureOut">
              <a:rPr lang="en-US"/>
              <a:pPr>
                <a:defRPr/>
              </a:pPr>
              <a:t>10/4/2024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3E969-C5F9-0006-E1E6-E948B41C7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059FD-3CAA-5D1E-C62D-23864E92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8B90327-F067-4C97-AC85-A971F15FA8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83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A2AC0-947C-67B6-FAD4-F26575F7C7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ACF5E7C-AAAD-40FB-8901-AD9BA09D6221}" type="datetimeFigureOut">
              <a:rPr lang="en-US"/>
              <a:pPr>
                <a:defRPr/>
              </a:pPr>
              <a:t>10/4/2024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4F565-8223-2166-A9F3-499A62BA3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94CF7-6C93-82F4-B8DC-A2E988C8D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4D43FE1-C198-47A1-80FD-65FD92C16A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1856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C7FCB-6B24-B086-892C-E0E4D0B889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06876BD-861A-4277-B8D4-B03367564A22}" type="datetimeFigureOut">
              <a:rPr lang="en-US"/>
              <a:pPr>
                <a:defRPr/>
              </a:pPr>
              <a:t>10/4/2024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7A9099-E270-DA8A-4CA4-8974589E6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E4D162-1EC0-92C8-A4A5-1395D4F4C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2D9B1CF-C8C8-4C96-89DA-3B16F3AA92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7595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384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099816"/>
            <a:ext cx="4040188" cy="302634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43840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099816"/>
            <a:ext cx="4041775" cy="302634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A92293-B627-81A8-FA23-993DF3099E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01F8755-E5FD-467A-8074-17929A1FF1DD}" type="datetimeFigureOut">
              <a:rPr lang="en-US"/>
              <a:pPr>
                <a:defRPr/>
              </a:pPr>
              <a:t>10/4/2024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88DE46-E693-E5A0-98DF-C092E0C58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8C9C24-D5BE-F988-9389-C9D9FCA1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3B69AF4-D221-4A20-901F-F24A83FB87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7013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3BEBBD-79B2-F451-1C7D-3C81BF8367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C89AB9A-24B0-4B75-807E-4E17BF4ACCCA}" type="datetimeFigureOut">
              <a:rPr lang="en-US"/>
              <a:pPr>
                <a:defRPr/>
              </a:pPr>
              <a:t>10/4/2024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9D8A8A-0329-6C09-0DE8-640C0717C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08F36F-D5DF-8B1D-1E85-8A965126E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E3376A4-2F60-4601-B7FE-B63FAEE69B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754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3CE0A3-6A12-779C-103C-6682F76E7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7297D32-E4F8-4940-97F6-B53B62FEA77C}" type="datetimeFigureOut">
              <a:rPr lang="en-US"/>
              <a:pPr>
                <a:defRPr/>
              </a:pPr>
              <a:t>10/4/2024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5C44BD-005C-7B69-F448-27025B475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BFA954-D1B1-374C-B2DA-800DBA183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2AE7F38-EB12-4BA0-BDA9-4C98E3CEFF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7173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112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44168"/>
            <a:ext cx="5111750" cy="478199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611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4B61F6-D3BC-E97C-11DE-0D24269331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6A84DC6-85AA-4973-91D5-57ABD68425E0}" type="datetimeFigureOut">
              <a:rPr lang="en-US"/>
              <a:pPr>
                <a:defRPr/>
              </a:pPr>
              <a:t>10/4/2024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AD6274-CC45-F2B5-AF19-C3B75D44D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A72F7-45F7-4F25-7765-0380BF63E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332DF2B-00BF-45C3-A496-125E993FF3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7041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95399"/>
            <a:ext cx="5486400" cy="3432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D3165-1E97-3A96-7AC7-70A8DDF037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DD8E3-8300-47D4-BB5B-BD5828E8BE01}" type="datetimeFigureOut">
              <a:rPr lang="en-US"/>
              <a:pPr>
                <a:defRPr/>
              </a:pPr>
              <a:t>10/4/2024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F75FE-5503-63AE-4F97-C161CCDC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2CB2C-191C-F6B5-3854-DDED22BEE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E2C6A88-81F4-41A6-B7E4-B369D3C433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323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FE5602F5-7D9E-7B36-69D3-0510981A4F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4F6432A-F349-947F-4D3E-DB7799737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6600" dirty="0"/>
              <a:t>Level 2 Assessment</a:t>
            </a:r>
            <a:br>
              <a:rPr lang="en-US" sz="6600" dirty="0"/>
            </a:br>
            <a:endParaRPr lang="en-US" sz="6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F96A8545-C2EE-4786-6C61-5DE1F66D820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066800"/>
            <a:ext cx="82296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Elements of Assessments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E271D232-3B51-2D3B-4811-DB5D514768B6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57200" y="1828800"/>
            <a:ext cx="8229600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400"/>
              <a:t>At a minimum, assessments must include review and identification of: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400"/>
              <a:t>	1.   Events that happened that could create impaired 	       water quality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400"/>
              <a:t>	2.   Changes in distribution system O&amp;M that may affect 	       distributed water quality, including water storage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400"/>
              <a:t>	3.    Source and treatment considerations that bear on 	       distributed water quality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400"/>
              <a:t>	4.    Existing water quality monitoring data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400"/>
              <a:t>	5.    Inadequacies in sampling sites, sampling protocol, 	       and sample processing	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5663B918-0F7E-99A6-E24E-1BB852D5551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914400"/>
            <a:ext cx="82296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/>
              <a:t>Assessments and Corrective Actions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548D010E-42B7-85AF-F87A-A0555E808E9C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381000" y="1676400"/>
            <a:ext cx="822960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If triggered by an E. coli MCL violation, Tier 1 Public Notice must be done within 24 hours.</a:t>
            </a:r>
          </a:p>
          <a:p>
            <a:pPr eaLnBrk="1" hangingPunct="1"/>
            <a:r>
              <a:rPr lang="en-US" altLang="en-US"/>
              <a:t>Conduct a Level 2 assessment of the system when certain conditions occur.</a:t>
            </a:r>
          </a:p>
          <a:p>
            <a:pPr eaLnBrk="1" hangingPunct="1"/>
            <a:r>
              <a:rPr lang="en-US" altLang="en-US"/>
              <a:t>Any sanitary defect found must be corrected within required time frame.</a:t>
            </a:r>
          </a:p>
          <a:p>
            <a:pPr eaLnBrk="1" hangingPunct="1"/>
            <a:r>
              <a:rPr lang="en-US" altLang="en-US"/>
              <a:t>Completed assessment form must be submitted to IDEM within 30 days of learning of the trigger.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4CBDC236-BFE7-AC8A-C5CA-D0D09D257B3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219200"/>
            <a:ext cx="82296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3600"/>
              <a:t>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2B260-96A0-E931-3A4F-13E8CDCBB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06876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2800" dirty="0"/>
              <a:t>PWSs are required to report the following within a required timeframe: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/>
              <a:t>Monitoring Results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/>
              <a:t>EC+ routine sample</a:t>
            </a:r>
            <a:r>
              <a:rPr lang="en-US" sz="2000" dirty="0">
                <a:solidFill>
                  <a:schemeClr val="bg1"/>
                </a:solidFill>
              </a:rPr>
              <a:t>:</a:t>
            </a:r>
            <a:r>
              <a:rPr lang="en-US" sz="2000" dirty="0">
                <a:solidFill>
                  <a:schemeClr val="tx1"/>
                </a:solidFill>
              </a:rPr>
              <a:t> end of day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/>
              <a:t>EC MCL violation: </a:t>
            </a:r>
            <a:r>
              <a:rPr lang="en-US" sz="2000" dirty="0">
                <a:solidFill>
                  <a:schemeClr val="tx1"/>
                </a:solidFill>
              </a:rPr>
              <a:t>end of day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/>
              <a:t>Treatment technique violation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/>
              <a:t>Completed assessment form: </a:t>
            </a:r>
            <a:r>
              <a:rPr lang="en-US" sz="2000" dirty="0">
                <a:solidFill>
                  <a:schemeClr val="tx1"/>
                </a:solidFill>
              </a:rPr>
              <a:t>30 days from trigger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/>
              <a:t>Completed corrective action: </a:t>
            </a:r>
            <a:r>
              <a:rPr lang="en-US" sz="2000" dirty="0">
                <a:solidFill>
                  <a:schemeClr val="tx1"/>
                </a:solidFill>
              </a:rPr>
              <a:t>30 days or IDEM determined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/>
              <a:t>Certification of compliance with PN requirements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/>
              <a:t>Failure to comply with any of the RTCR requirements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1DD1A7AF-AC0B-B698-22EC-79EC167373A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219200"/>
            <a:ext cx="82296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3600"/>
              <a:t>Recordkeeping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2452C-E245-6F1C-7881-B047B6C40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2800" dirty="0"/>
              <a:t>PWSs are required to keep records of the following within the required timeframe: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/>
              <a:t>Monitoring results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/>
              <a:t>Assessment forms and  documentation of corrective actions completed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/>
              <a:t>Copies of PN issued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/>
              <a:t>Certifications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/>
              <a:t>Site Sampling Plans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SIMS\AppData\Local\Microsoft\Windows\Temporary Internet Files\Content.IE5\FWX5C03L\question 1[1].jpg">
            <a:extLst>
              <a:ext uri="{FF2B5EF4-FFF2-40B4-BE49-F238E27FC236}">
                <a16:creationId xmlns:a16="http://schemas.microsoft.com/office/drawing/2014/main" id="{3F4875B9-8152-C0BA-A273-DBCD5B1772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" y="1295400"/>
            <a:ext cx="4830763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3">
            <a:extLst>
              <a:ext uri="{FF2B5EF4-FFF2-40B4-BE49-F238E27FC236}">
                <a16:creationId xmlns:a16="http://schemas.microsoft.com/office/drawing/2014/main" id="{772EF1C7-9882-BF35-F2B6-548C61ED1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72213"/>
            <a:ext cx="8077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Questions? Contact IDEM at (317) 234-7430</a:t>
            </a:r>
            <a:r>
              <a:rPr lang="en-US" altLang="en-US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5B51B3D4-9B48-E6F0-1AB1-5F8FA5957BE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219200"/>
            <a:ext cx="82296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Abbreviations to Know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335DF422-F667-F8F2-965C-BD4DD99140D2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57200" y="2133600"/>
            <a:ext cx="822960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400"/>
              <a:t>RTCR – Revised Total Coliform Rule</a:t>
            </a:r>
          </a:p>
          <a:p>
            <a:pPr eaLnBrk="1" hangingPunct="1"/>
            <a:r>
              <a:rPr lang="en-US" altLang="en-US" sz="2400"/>
              <a:t>TCR – Total Coliform Rule</a:t>
            </a:r>
          </a:p>
          <a:p>
            <a:pPr eaLnBrk="1" hangingPunct="1"/>
            <a:r>
              <a:rPr lang="en-US" altLang="en-US" sz="2400"/>
              <a:t>TC – Total Coliform</a:t>
            </a:r>
          </a:p>
          <a:p>
            <a:pPr eaLnBrk="1" hangingPunct="1"/>
            <a:r>
              <a:rPr lang="en-US" altLang="en-US" sz="2400"/>
              <a:t>EC – E. Coli</a:t>
            </a:r>
          </a:p>
          <a:p>
            <a:pPr eaLnBrk="1" hangingPunct="1"/>
            <a:r>
              <a:rPr lang="en-US" altLang="en-US" sz="2400"/>
              <a:t>PN – Public Notice</a:t>
            </a:r>
          </a:p>
          <a:p>
            <a:pPr eaLnBrk="1" hangingPunct="1"/>
            <a:r>
              <a:rPr lang="en-US" altLang="en-US" sz="2400"/>
              <a:t>CCR – Consumer Confidence Report</a:t>
            </a:r>
          </a:p>
          <a:p>
            <a:pPr eaLnBrk="1" hangingPunct="1"/>
            <a:r>
              <a:rPr lang="en-US" altLang="en-US" sz="2400"/>
              <a:t>PWS – Public Water Supply</a:t>
            </a:r>
          </a:p>
          <a:p>
            <a:pPr eaLnBrk="1" hangingPunct="1"/>
            <a:r>
              <a:rPr lang="en-US" altLang="en-US" sz="2400"/>
              <a:t>TT – Treatment Technique</a:t>
            </a:r>
          </a:p>
          <a:p>
            <a:pPr eaLnBrk="1" hangingPunct="1"/>
            <a:r>
              <a:rPr lang="en-US" altLang="en-US" sz="2400"/>
              <a:t>MCL – Maximum Contaminant Level</a:t>
            </a:r>
          </a:p>
          <a:p>
            <a:pPr eaLnBrk="1" hangingPunct="1"/>
            <a:r>
              <a:rPr lang="en-US" altLang="en-US" sz="2400"/>
              <a:t>O&amp;M – Operation and Maintenance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85FA1AA7-3465-A886-BBBA-2AA6710D55F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/>
              <a:t>How is the Standard Changing?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B60A3B2E-C1B7-E5C7-B367-61B1B9613314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/>
              <a:t>Under the proposed treatment technique for coliform, total coliform serves as an </a:t>
            </a:r>
            <a:r>
              <a:rPr lang="en-US" altLang="en-US" sz="2800" u="sng"/>
              <a:t>indicator</a:t>
            </a:r>
            <a:r>
              <a:rPr lang="en-US" altLang="en-US" sz="2800"/>
              <a:t> of a potential pathway of contamination into the distribution system. A PWS that exceeds a specified frequency of total coliform occurrence must conduct an assessment to determine:</a:t>
            </a:r>
          </a:p>
          <a:p>
            <a:pPr lvl="1" eaLnBrk="1" hangingPunct="1"/>
            <a:r>
              <a:rPr lang="en-US" altLang="en-US" sz="2400"/>
              <a:t>if any sanitary defects exist and, </a:t>
            </a:r>
          </a:p>
          <a:p>
            <a:pPr lvl="1" eaLnBrk="1" hangingPunct="1"/>
            <a:r>
              <a:rPr lang="en-US" altLang="en-US" sz="2400"/>
              <a:t>if found, correct them.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39C7AD9C-FC0B-B808-7F0C-6E1C9512C15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/>
              <a:t>How is the Standard Changing?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530B1742-B549-2629-6A6E-00CFEC28305C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	In addition, under the proposed treatment technique requirements, a PWS that incurs an </a:t>
            </a:r>
            <a:r>
              <a:rPr lang="en-US" altLang="en-US" i="1"/>
              <a:t>E. Coli </a:t>
            </a:r>
            <a:r>
              <a:rPr lang="en-US" altLang="en-US"/>
              <a:t>MCL violation must conduct an assessment and correct any sanitary defects found. 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3B70F2B4-B563-C053-4354-D3278C4ACD7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What is a Sanitary Defect?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30A0A-F39C-85D0-DAA4-D55C6C22C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154238"/>
            <a:ext cx="8229600" cy="391636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Examples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/>
              <a:t>Cracked Well Casing</a:t>
            </a: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/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/>
              <a:t>Leak in the distribution line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endParaRPr lang="en-US" dirty="0"/>
          </a:p>
          <a:p>
            <a:pPr marL="457200" lvl="1" indent="0" eaLnBrk="1" hangingPunct="1">
              <a:buFont typeface="Arial" charset="0"/>
              <a:buNone/>
              <a:defRPr/>
            </a:pPr>
            <a:endParaRPr lang="en-US" dirty="0"/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/>
              <a:t>Improper grading around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r>
              <a:rPr lang="en-US" dirty="0"/>
              <a:t>    the Well Casing 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/>
          </a:p>
        </p:txBody>
      </p:sp>
      <p:pic>
        <p:nvPicPr>
          <p:cNvPr id="17412" name="Picture 3">
            <a:extLst>
              <a:ext uri="{FF2B5EF4-FFF2-40B4-BE49-F238E27FC236}">
                <a16:creationId xmlns:a16="http://schemas.microsoft.com/office/drawing/2014/main" id="{E17B9F53-BA1C-E207-EA83-ABBF38F62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217988"/>
            <a:ext cx="2533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>
            <a:extLst>
              <a:ext uri="{FF2B5EF4-FFF2-40B4-BE49-F238E27FC236}">
                <a16:creationId xmlns:a16="http://schemas.microsoft.com/office/drawing/2014/main" id="{6BE0302A-7811-C56A-B202-0120FE91E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81200"/>
            <a:ext cx="32956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>
            <a:extLst>
              <a:ext uri="{FF2B5EF4-FFF2-40B4-BE49-F238E27FC236}">
                <a16:creationId xmlns:a16="http://schemas.microsoft.com/office/drawing/2014/main" id="{E8C24551-6F92-D100-9239-645A881BE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334000"/>
            <a:ext cx="245745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ACA127EC-06AC-D150-5B78-9D87FDDEEEA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Treatment Technique (TT) Triggers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0C4B3EC5-9017-B424-3269-FB3EB0EAEBF5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57200" y="4800600"/>
            <a:ext cx="8229600" cy="1066800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4400"/>
              <a:t>Level 2 Assessments </a:t>
            </a: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72964917-33B3-0AFD-90F9-4A4E806781F0}"/>
              </a:ext>
            </a:extLst>
          </p:cNvPr>
          <p:cNvSpPr/>
          <p:nvPr/>
        </p:nvSpPr>
        <p:spPr>
          <a:xfrm>
            <a:off x="3657600" y="2667000"/>
            <a:ext cx="1246188" cy="1905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43C75EFE-9B1E-5310-7561-17AC9B2FBC5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219200"/>
            <a:ext cx="82296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/>
              <a:t>TT Level 2 Assessment &amp; Corrective Action </a:t>
            </a:r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DDEE2BD3-4739-0DA9-0B5E-7B39D9EAFE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1000125" cy="847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0" name="TextBox 3">
            <a:extLst>
              <a:ext uri="{FF2B5EF4-FFF2-40B4-BE49-F238E27FC236}">
                <a16:creationId xmlns:a16="http://schemas.microsoft.com/office/drawing/2014/main" id="{0F3EC280-9F64-E1C2-F4C2-E3FEE07A9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0574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2</a:t>
            </a:r>
            <a:r>
              <a:rPr lang="en-US" altLang="en-US" baseline="30000"/>
              <a:t>nd </a:t>
            </a:r>
            <a:r>
              <a:rPr lang="en-US" altLang="en-US"/>
              <a:t>Level 1</a:t>
            </a:r>
          </a:p>
        </p:txBody>
      </p:sp>
      <p:sp>
        <p:nvSpPr>
          <p:cNvPr id="19461" name="TextBox 4">
            <a:extLst>
              <a:ext uri="{FF2B5EF4-FFF2-40B4-BE49-F238E27FC236}">
                <a16:creationId xmlns:a16="http://schemas.microsoft.com/office/drawing/2014/main" id="{FCFF070A-2C13-D6F1-509D-87E7EEDA8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438400"/>
            <a:ext cx="2078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i="1"/>
              <a:t>E. Coli </a:t>
            </a:r>
            <a:r>
              <a:rPr lang="en-US" altLang="en-US" sz="1600"/>
              <a:t>MCL violation</a:t>
            </a:r>
          </a:p>
        </p:txBody>
      </p:sp>
      <p:sp>
        <p:nvSpPr>
          <p:cNvPr id="19462" name="TextBox 5">
            <a:extLst>
              <a:ext uri="{FF2B5EF4-FFF2-40B4-BE49-F238E27FC236}">
                <a16:creationId xmlns:a16="http://schemas.microsoft.com/office/drawing/2014/main" id="{C75F6784-178A-0B88-F20B-BC889FA2C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048000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Rolling 12 month period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5C986EF-B893-5EFB-03C9-A4DB1C82D7D5}"/>
              </a:ext>
            </a:extLst>
          </p:cNvPr>
          <p:cNvCxnSpPr>
            <a:endCxn id="19460" idx="1"/>
          </p:cNvCxnSpPr>
          <p:nvPr/>
        </p:nvCxnSpPr>
        <p:spPr>
          <a:xfrm flipV="1">
            <a:off x="2057400" y="2241550"/>
            <a:ext cx="609600" cy="12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67156E5-ACBF-B0DC-DF8E-F8668EBA0E17}"/>
              </a:ext>
            </a:extLst>
          </p:cNvPr>
          <p:cNvCxnSpPr/>
          <p:nvPr/>
        </p:nvCxnSpPr>
        <p:spPr>
          <a:xfrm>
            <a:off x="4572000" y="2286000"/>
            <a:ext cx="914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735A77E-872B-25DD-5F30-6B34C4D0B544}"/>
              </a:ext>
            </a:extLst>
          </p:cNvPr>
          <p:cNvCxnSpPr/>
          <p:nvPr/>
        </p:nvCxnSpPr>
        <p:spPr>
          <a:xfrm>
            <a:off x="4648200" y="266700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6" name="TextBox 20">
            <a:extLst>
              <a:ext uri="{FF2B5EF4-FFF2-40B4-BE49-F238E27FC236}">
                <a16:creationId xmlns:a16="http://schemas.microsoft.com/office/drawing/2014/main" id="{27899B16-8261-2DCE-03E4-980A0D800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438400"/>
            <a:ext cx="2236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Level 2 Assessment</a:t>
            </a:r>
          </a:p>
        </p:txBody>
      </p:sp>
      <p:sp>
        <p:nvSpPr>
          <p:cNvPr id="19467" name="TextBox 21">
            <a:extLst>
              <a:ext uri="{FF2B5EF4-FFF2-40B4-BE49-F238E27FC236}">
                <a16:creationId xmlns:a16="http://schemas.microsoft.com/office/drawing/2014/main" id="{A0A7FC00-C548-56B6-A73A-A38E38DC8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962400"/>
            <a:ext cx="84582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/>
              <a:t>PWS has:</a:t>
            </a:r>
          </a:p>
          <a:p>
            <a:pPr eaLnBrk="1" hangingPunct="1"/>
            <a:r>
              <a:rPr lang="en-US" altLang="en-US" sz="3200"/>
              <a:t>-Second Level 1 trigger within a rolling 12 month period</a:t>
            </a:r>
          </a:p>
          <a:p>
            <a:pPr eaLnBrk="1" hangingPunct="1"/>
            <a:r>
              <a:rPr lang="en-US" altLang="en-US" sz="3200"/>
              <a:t>-Or </a:t>
            </a:r>
            <a:r>
              <a:rPr lang="en-US" altLang="en-US" sz="3200" i="1"/>
              <a:t>E. Coli </a:t>
            </a:r>
            <a:r>
              <a:rPr lang="en-US" altLang="en-US" sz="3200"/>
              <a:t>MCL Violation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C42CD215-B9A5-DD28-802D-32E21A62AAA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219200"/>
            <a:ext cx="82296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/>
              <a:t>TT Level 2 Assessments &amp; Corrective Action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D0A5B-158D-B2F2-F992-AB54227B8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133600"/>
            <a:ext cx="8458200" cy="43434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dirty="0"/>
              <a:t>Level 2 Assessment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800" dirty="0"/>
              <a:t>Can be conducted by State or State Approved Entity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800" dirty="0"/>
              <a:t>A more in-depth examination of the source water, treatment, distribution system and relevant operational practices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800" dirty="0"/>
              <a:t>Required when PWS has an </a:t>
            </a:r>
            <a:r>
              <a:rPr lang="en-US" sz="2800" i="1" dirty="0"/>
              <a:t>E. coli</a:t>
            </a:r>
            <a:r>
              <a:rPr lang="en-US" sz="2800" dirty="0"/>
              <a:t> MCL violation and/or previous level 1 assessment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800" dirty="0"/>
              <a:t>PWS must fix all sanitary defects found and do any expedited actions required by IDEM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59DBFBFD-B7D5-F4DE-0540-941C250FBFF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Level 2 Assessment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20B3D15D-C10F-9D8D-D39F-15BC77D58DA2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57200" y="2209800"/>
            <a:ext cx="822960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More comprehensive than Level 1 Assessment</a:t>
            </a:r>
          </a:p>
          <a:p>
            <a:pPr eaLnBrk="1" hangingPunct="1"/>
            <a:r>
              <a:rPr lang="en-US" altLang="en-US"/>
              <a:t>Must be conducted by:</a:t>
            </a:r>
          </a:p>
          <a:p>
            <a:pPr lvl="1" eaLnBrk="1" hangingPunct="1"/>
            <a:r>
              <a:rPr lang="en-US" altLang="en-US"/>
              <a:t>A third party approved by the state who has completed the required training</a:t>
            </a:r>
          </a:p>
          <a:p>
            <a:pPr lvl="1" eaLnBrk="1" hangingPunct="1"/>
            <a:r>
              <a:rPr lang="en-US" altLang="en-US"/>
              <a:t>The state itself</a:t>
            </a:r>
          </a:p>
          <a:p>
            <a:pPr lvl="1" eaLnBrk="1" hangingPunct="1"/>
            <a:r>
              <a:rPr lang="en-US" altLang="en-US"/>
              <a:t>PWS where the system has staff or management with the required certification and qualifications specified by the state and has completed the required training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/object&gt;&lt;/object&gt;&lt;/database&gt;"/>
</p:tagLst>
</file>

<file path=ppt/theme/theme1.xml><?xml version="1.0" encoding="utf-8"?>
<a:theme xmlns:a="http://schemas.openxmlformats.org/drawingml/2006/main" name="TCR vs RTC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dem_water_template.pot [Compatibility Mode]" id="{27F91A3A-55D3-4C31-B840-0525E703BB6D}" vid="{66C71879-037A-4B5D-A6DA-42F6BF5CF0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6828D419-51AA-4387-9ABE-15C800BA9108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A28F565C-3ACA-410B-B911-6C6103A186DD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CF337ECD-28A2-4F10-B239-FFED4E067E9B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7CE351DF-BC15-483E-BC89-2CD011AB3BBF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TCR vs RTCR</Template>
  <TotalTime>1366</TotalTime>
  <Words>1557</Words>
  <Application>Microsoft Office PowerPoint</Application>
  <PresentationFormat>On-screen Show (4:3)</PresentationFormat>
  <Paragraphs>156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TCR vs RTCR</vt:lpstr>
      <vt:lpstr>Level 2 Assessment </vt:lpstr>
      <vt:lpstr>Abbreviations to Know</vt:lpstr>
      <vt:lpstr>How is the Standard Changing?</vt:lpstr>
      <vt:lpstr>How is the Standard Changing?</vt:lpstr>
      <vt:lpstr>What is a Sanitary Defect?</vt:lpstr>
      <vt:lpstr>Treatment Technique (TT) Triggers</vt:lpstr>
      <vt:lpstr>TT Level 2 Assessment &amp; Corrective Action </vt:lpstr>
      <vt:lpstr>TT Level 2 Assessments &amp; Corrective Action </vt:lpstr>
      <vt:lpstr>Level 2 Assessment</vt:lpstr>
      <vt:lpstr>Elements of Assessments</vt:lpstr>
      <vt:lpstr>Assessments and Corrective Actions</vt:lpstr>
      <vt:lpstr>Reporting</vt:lpstr>
      <vt:lpstr>Recordkeeping</vt:lpstr>
      <vt:lpstr>PowerPoint Presentation</vt:lpstr>
    </vt:vector>
  </TitlesOfParts>
  <Company>State of Indiana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Alliance: Greensburg</dc:title>
  <dc:creator>APowers</dc:creator>
  <cp:lastModifiedBy>Kevin Bump</cp:lastModifiedBy>
  <cp:revision>75</cp:revision>
  <dcterms:created xsi:type="dcterms:W3CDTF">2015-10-15T15:20:39Z</dcterms:created>
  <dcterms:modified xsi:type="dcterms:W3CDTF">2024-10-04T19:06:12Z</dcterms:modified>
</cp:coreProperties>
</file>