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58" r:id="rId3"/>
    <p:sldId id="259" r:id="rId4"/>
    <p:sldId id="261" r:id="rId5"/>
    <p:sldId id="262" r:id="rId6"/>
    <p:sldId id="260" r:id="rId7"/>
    <p:sldId id="265" r:id="rId8"/>
    <p:sldId id="266" r:id="rId9"/>
    <p:sldId id="267" r:id="rId10"/>
    <p:sldId id="268" r:id="rId11"/>
    <p:sldId id="270" r:id="rId12"/>
    <p:sldId id="273" r:id="rId13"/>
    <p:sldId id="274" r:id="rId14"/>
    <p:sldId id="269" r:id="rId15"/>
    <p:sldId id="275" r:id="rId16"/>
    <p:sldId id="276" r:id="rId17"/>
    <p:sldId id="277" r:id="rId18"/>
    <p:sldId id="278" r:id="rId19"/>
  </p:sldIdLst>
  <p:sldSz cx="9144000" cy="6858000" type="screen4x3"/>
  <p:notesSz cx="7010400" cy="92233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79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169"/>
          </a:xfrm>
          <a:prstGeom prst="rect">
            <a:avLst/>
          </a:prstGeom>
        </p:spPr>
        <p:txBody>
          <a:bodyPr vert="horz" lIns="92757" tIns="46378" rIns="92757" bIns="4637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169"/>
          </a:xfrm>
          <a:prstGeom prst="rect">
            <a:avLst/>
          </a:prstGeom>
        </p:spPr>
        <p:txBody>
          <a:bodyPr vert="horz" lIns="92757" tIns="46378" rIns="92757" bIns="4637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44E22BA-24AE-49F5-B615-8CEF26F80B3D}" type="datetimeFigureOut">
              <a:rPr lang="en-US"/>
              <a:pPr>
                <a:defRPr/>
              </a:pPr>
              <a:t>4/23/2010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8563" y="692150"/>
            <a:ext cx="4613275" cy="3459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757" tIns="46378" rIns="92757" bIns="46378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1103"/>
            <a:ext cx="5608320" cy="4150519"/>
          </a:xfrm>
          <a:prstGeom prst="rect">
            <a:avLst/>
          </a:prstGeom>
        </p:spPr>
        <p:txBody>
          <a:bodyPr vert="horz" lIns="92757" tIns="46378" rIns="92757" bIns="46378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0605"/>
            <a:ext cx="3037840" cy="461169"/>
          </a:xfrm>
          <a:prstGeom prst="rect">
            <a:avLst/>
          </a:prstGeom>
        </p:spPr>
        <p:txBody>
          <a:bodyPr vert="horz" lIns="92757" tIns="46378" rIns="92757" bIns="4637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60605"/>
            <a:ext cx="3037840" cy="461169"/>
          </a:xfrm>
          <a:prstGeom prst="rect">
            <a:avLst/>
          </a:prstGeom>
        </p:spPr>
        <p:txBody>
          <a:bodyPr vert="horz" lIns="92757" tIns="46378" rIns="92757" bIns="4637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6CC42B9-1299-4F00-AAD6-053A9509ED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CC42B9-1299-4F00-AAD6-053A9509ED6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AD5ED8-43D2-430D-9C87-EC5D1437AEF1}" type="datetime1">
              <a:rPr lang="en-US" smtClean="0"/>
              <a:pPr>
                <a:defRPr/>
              </a:pPr>
              <a:t>4/23/2010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85A91-D30B-453D-AE77-E92D31A67C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3E168B-5596-4A48-ADEC-AA6B423DECD5}" type="datetime1">
              <a:rPr lang="en-US" smtClean="0"/>
              <a:pPr>
                <a:defRPr/>
              </a:pPr>
              <a:t>4/23/2010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0FB04-12A6-424F-9585-D4436F4B3E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00FAE-C6B7-49F1-A8B2-F04656910347}" type="datetime1">
              <a:rPr lang="en-US" smtClean="0"/>
              <a:pPr>
                <a:defRPr/>
              </a:pPr>
              <a:t>4/23/2010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CD91C-3D9D-4AF7-8C69-3611016034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DDE72-FA0C-44C4-9793-0C2EB8A6FEFA}" type="datetime1">
              <a:rPr lang="en-US" smtClean="0"/>
              <a:pPr>
                <a:defRPr/>
              </a:pPr>
              <a:t>4/23/2010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1192AF-F7E1-41DF-8D18-C0DA73E70F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30F33-4862-4687-9A25-3926B51A87E6}" type="datetime1">
              <a:rPr lang="en-US" smtClean="0"/>
              <a:pPr>
                <a:defRPr/>
              </a:pPr>
              <a:t>4/23/2010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09830-83FB-4A7C-99CD-CAAF61058F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631B5-839B-4410-8CFD-EE593EFAC9BE}" type="datetime1">
              <a:rPr lang="en-US" smtClean="0"/>
              <a:pPr>
                <a:defRPr/>
              </a:pPr>
              <a:t>4/23/2010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CAF04-1676-4B82-B4BC-2D10F883A2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1E9B2-F13F-4E69-960C-F308F3CD59E9}" type="datetime1">
              <a:rPr lang="en-US" smtClean="0"/>
              <a:pPr>
                <a:defRPr/>
              </a:pPr>
              <a:t>4/23/2010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5ECDC-A108-4711-A0CD-165BCC0F58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FBB437-EDBD-47F6-AC19-189E0B8AF3E7}" type="datetime1">
              <a:rPr lang="en-US" smtClean="0"/>
              <a:pPr>
                <a:defRPr/>
              </a:pPr>
              <a:t>4/23/2010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B8547-C7EA-403A-ACA3-728458EB03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E9949F-95BA-4DAE-A50D-FD192E5E6B04}" type="datetime1">
              <a:rPr lang="en-US" smtClean="0"/>
              <a:pPr>
                <a:defRPr/>
              </a:pPr>
              <a:t>4/23/2010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5EC128-E07E-4957-AB11-DE86C4249C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E0A28-6721-4166-87F2-403E77EB9D95}" type="datetime1">
              <a:rPr lang="en-US" smtClean="0"/>
              <a:pPr>
                <a:defRPr/>
              </a:pPr>
              <a:t>4/23/2010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811E2F-86E3-4D26-8305-0A48832994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6354DD-3EEC-40A7-BBC7-DCA3CEB46789}" type="datetime1">
              <a:rPr lang="en-US" smtClean="0"/>
              <a:pPr>
                <a:defRPr/>
              </a:pPr>
              <a:t>4/23/2010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919DF3-9C23-4C1A-B645-A519AE344C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4E496B9-8A7D-48C3-9FDA-DD53C55D6964}" type="datetime1">
              <a:rPr lang="en-US" smtClean="0"/>
              <a:pPr>
                <a:defRPr/>
              </a:pPr>
              <a:t>4/23/2010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3D78D55-F8A8-4948-9EA3-FE87F00CD2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3352800"/>
          </a:xfrm>
        </p:spPr>
        <p:txBody>
          <a:bodyPr/>
          <a:lstStyle/>
          <a:p>
            <a:pPr eaLnBrk="1" hangingPunct="1"/>
            <a:r>
              <a:rPr lang="en-US" b="1" dirty="0" smtClean="0"/>
              <a:t>Faculty Leadership Conference</a:t>
            </a:r>
            <a:r>
              <a:rPr lang="en-US" sz="1600" b="1" dirty="0" smtClean="0"/>
              <a:t/>
            </a:r>
            <a:br>
              <a:rPr lang="en-US" sz="1600" b="1" dirty="0" smtClean="0"/>
            </a:br>
            <a:r>
              <a:rPr lang="en-US" sz="1600" b="1" dirty="0" smtClean="0"/>
              <a:t/>
            </a:r>
            <a:br>
              <a:rPr lang="en-US" sz="1600" b="1" dirty="0" smtClean="0"/>
            </a:br>
            <a:r>
              <a:rPr lang="en-US" sz="3600" dirty="0" smtClean="0"/>
              <a:t>Statewide Transfer and Articulation Committee (STAC) Update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 smtClean="0"/>
              <a:t/>
            </a:r>
            <a:br>
              <a:rPr lang="en-US" sz="4800" dirty="0" smtClean="0"/>
            </a:br>
            <a:endParaRPr lang="en-US" sz="4800" dirty="0" smtClean="0"/>
          </a:p>
        </p:txBody>
      </p:sp>
      <p:sp>
        <p:nvSpPr>
          <p:cNvPr id="2051" name="TextBox 3"/>
          <p:cNvSpPr txBox="1">
            <a:spLocks noChangeArrowheads="1"/>
          </p:cNvSpPr>
          <p:nvPr/>
        </p:nvSpPr>
        <p:spPr bwMode="auto">
          <a:xfrm>
            <a:off x="838200" y="6248400"/>
            <a:ext cx="7696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Calibri" pitchFamily="34" charset="0"/>
              </a:rPr>
              <a:t>Ken Sauer, Ph.D.</a:t>
            </a:r>
          </a:p>
          <a:p>
            <a:r>
              <a:rPr lang="en-US" sz="1200" dirty="0" smtClean="0">
                <a:latin typeface="Calibri" pitchFamily="34" charset="0"/>
              </a:rPr>
              <a:t>Sr. Assoc Commissioner for Research /Academic Affairs				April  23</a:t>
            </a:r>
            <a:r>
              <a:rPr lang="en-US" sz="1200" dirty="0">
                <a:latin typeface="Calibri" pitchFamily="34" charset="0"/>
              </a:rPr>
              <a:t>, 2010</a:t>
            </a:r>
          </a:p>
        </p:txBody>
      </p:sp>
      <p:pic>
        <p:nvPicPr>
          <p:cNvPr id="1026" name="Picture 2" descr="K:\Communications\Logos, Pictures, Graphics\Logos\CHE logo\CHELogo_bw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2510267"/>
            <a:ext cx="5105400" cy="3738133"/>
          </a:xfrm>
          <a:prstGeom prst="rect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085A91-D30B-453D-AE77-E92D31A67C3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800100" y="514350"/>
          <a:ext cx="7543800" cy="5829300"/>
        </p:xfrm>
        <a:graphic>
          <a:graphicData uri="http://schemas.openxmlformats.org/presentationml/2006/ole">
            <p:oleObj spid="_x0000_s9218" name="Acrobat Document" r:id="rId3" imgW="7543665" imgH="5829300" progId="AcroExch.Document.7">
              <p:embed/>
            </p:oleObj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5EC128-E07E-4957-AB11-DE86C4249C3C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2+2 Articulations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Currently, Separate Articulations with all 14 University Campuses for Ivy Tech and VU, e.g.</a:t>
            </a:r>
          </a:p>
          <a:p>
            <a:pPr lvl="1"/>
            <a:r>
              <a:rPr lang="en-US" sz="2400" dirty="0" smtClean="0"/>
              <a:t>Ivy Tech has to develop/maintain </a:t>
            </a:r>
            <a:r>
              <a:rPr lang="en-US" sz="2400" dirty="0" smtClean="0"/>
              <a:t>14 </a:t>
            </a:r>
            <a:r>
              <a:rPr lang="en-US" sz="2400" dirty="0" smtClean="0"/>
              <a:t>separate articulation agreements for Biology or Business Administration</a:t>
            </a:r>
          </a:p>
          <a:p>
            <a:pPr lvl="1"/>
            <a:r>
              <a:rPr lang="en-US" sz="2400" dirty="0" smtClean="0"/>
              <a:t>Same for VU</a:t>
            </a:r>
          </a:p>
          <a:p>
            <a:endParaRPr lang="en-US" sz="2800" dirty="0" smtClean="0"/>
          </a:p>
          <a:p>
            <a:r>
              <a:rPr lang="en-US" sz="2800" dirty="0" smtClean="0"/>
              <a:t>Common Statewide Articulations Needed:</a:t>
            </a:r>
          </a:p>
          <a:p>
            <a:pPr lvl="1"/>
            <a:r>
              <a:rPr lang="en-US" sz="2400" dirty="0" smtClean="0"/>
              <a:t>Too complicated, inefficient</a:t>
            </a:r>
          </a:p>
          <a:p>
            <a:pPr lvl="1"/>
            <a:r>
              <a:rPr lang="en-US" sz="2400" dirty="0" smtClean="0"/>
              <a:t>Confusion for students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1192AF-F7E1-41DF-8D18-C0DA73E70F11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86013" y="715963"/>
            <a:ext cx="4371975" cy="555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5EC128-E07E-4957-AB11-DE86C4249C3C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Dual Credit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Dual Credit Advisory Council</a:t>
            </a:r>
          </a:p>
          <a:p>
            <a:pPr lvl="1"/>
            <a:r>
              <a:rPr lang="en-US" sz="2400" dirty="0" smtClean="0"/>
              <a:t>Coherent policy on AP and dual credit courses</a:t>
            </a:r>
          </a:p>
          <a:p>
            <a:pPr lvl="1"/>
            <a:r>
              <a:rPr lang="en-US" sz="2400" dirty="0" smtClean="0"/>
              <a:t>Priority courses in the liberal arts identified at December 2009 meeting</a:t>
            </a:r>
          </a:p>
          <a:p>
            <a:endParaRPr lang="en-US" sz="2800" dirty="0" smtClean="0"/>
          </a:p>
          <a:p>
            <a:r>
              <a:rPr lang="en-US" sz="2800" dirty="0" smtClean="0"/>
              <a:t>CHE</a:t>
            </a:r>
          </a:p>
          <a:p>
            <a:pPr lvl="1"/>
            <a:r>
              <a:rPr lang="en-US" sz="2400" dirty="0" smtClean="0"/>
              <a:t>Updated 2005 Policy on Dual Credit at its February 2010 meeting</a:t>
            </a:r>
          </a:p>
          <a:p>
            <a:pPr lvl="1"/>
            <a:r>
              <a:rPr lang="en-US" sz="2400" dirty="0" smtClean="0"/>
              <a:t>NACEP (National Alliance of Concurrent Enrollment Partnerships) accreditation referenced, but not required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1192AF-F7E1-41DF-8D18-C0DA73E70F11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-381000" y="0"/>
          <a:ext cx="9861392" cy="7620000"/>
        </p:xfrm>
        <a:graphic>
          <a:graphicData uri="http://schemas.openxmlformats.org/presentationml/2006/ole">
            <p:oleObj spid="_x0000_s12290" name="Acrobat Document" r:id="rId3" imgW="7543665" imgH="5829300" progId="AcroExch.Document.7">
              <p:embed/>
            </p:oleObj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5EC128-E07E-4957-AB11-DE86C4249C3C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Dual Credit Subcommittee of STAC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Subcommittee Focusing on:</a:t>
            </a:r>
          </a:p>
          <a:p>
            <a:pPr lvl="1"/>
            <a:endParaRPr lang="en-US" sz="2400" dirty="0" smtClean="0"/>
          </a:p>
          <a:p>
            <a:pPr lvl="1"/>
            <a:r>
              <a:rPr lang="en-US" sz="2400" dirty="0" smtClean="0"/>
              <a:t>Reviewing institutional dual credit programs that are not NACEP accredited (both public and ICI)</a:t>
            </a:r>
          </a:p>
          <a:p>
            <a:pPr lvl="1"/>
            <a:r>
              <a:rPr lang="en-US" sz="2400" dirty="0" smtClean="0"/>
              <a:t>Completing review by September</a:t>
            </a:r>
          </a:p>
          <a:p>
            <a:pPr lvl="1"/>
            <a:r>
              <a:rPr lang="en-US" sz="2400" dirty="0" smtClean="0"/>
              <a:t>After September, identifying what information should be reported on a regular basis and according to what timetable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1192AF-F7E1-41DF-8D18-C0DA73E70F11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Besides Dual Credit Courses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Advanced Placement </a:t>
            </a:r>
          </a:p>
          <a:p>
            <a:pPr lvl="1"/>
            <a:r>
              <a:rPr lang="en-US" sz="2400" dirty="0" smtClean="0"/>
              <a:t>(4-person team from College Board coming to STAC meeting on April 30)</a:t>
            </a:r>
          </a:p>
          <a:p>
            <a:r>
              <a:rPr lang="en-US" sz="2800" dirty="0" smtClean="0"/>
              <a:t>International Baccalaureate</a:t>
            </a:r>
          </a:p>
          <a:p>
            <a:r>
              <a:rPr lang="en-US" sz="2800" dirty="0" smtClean="0"/>
              <a:t>CLEP</a:t>
            </a:r>
          </a:p>
          <a:p>
            <a:r>
              <a:rPr lang="en-US" sz="2800" dirty="0" smtClean="0"/>
              <a:t>CAEL</a:t>
            </a:r>
          </a:p>
          <a:p>
            <a:r>
              <a:rPr lang="en-US" sz="2800" dirty="0" smtClean="0"/>
              <a:t>ACE/</a:t>
            </a:r>
            <a:r>
              <a:rPr lang="en-US" sz="2800" dirty="0" err="1" smtClean="0"/>
              <a:t>Dantes</a:t>
            </a:r>
            <a:r>
              <a:rPr lang="en-US" sz="2800" dirty="0" smtClean="0"/>
              <a:t>/DSST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1192AF-F7E1-41DF-8D18-C0DA73E70F11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Tracking 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 CHE SIS Data</a:t>
            </a:r>
          </a:p>
          <a:p>
            <a:endParaRPr lang="en-US" dirty="0" smtClean="0"/>
          </a:p>
          <a:p>
            <a:r>
              <a:rPr lang="en-US" dirty="0" smtClean="0"/>
              <a:t>Adding ICI SIS Data</a:t>
            </a:r>
          </a:p>
          <a:p>
            <a:endParaRPr lang="en-US" dirty="0" smtClean="0"/>
          </a:p>
          <a:p>
            <a:r>
              <a:rPr lang="en-US" dirty="0" smtClean="0"/>
              <a:t>Challenge: Lack of Transcript-Level Data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1192AF-F7E1-41DF-8D18-C0DA73E70F11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Transfer-Related Technology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Outside Funding Opportunities Will Affect </a:t>
            </a:r>
            <a:r>
              <a:rPr lang="en-US" sz="2800" dirty="0" err="1" smtClean="0"/>
              <a:t>TransferIN</a:t>
            </a:r>
            <a:r>
              <a:rPr lang="en-US" sz="2800" dirty="0" smtClean="0"/>
              <a:t> Budget</a:t>
            </a:r>
          </a:p>
          <a:p>
            <a:endParaRPr lang="en-US" sz="2800" dirty="0" smtClean="0"/>
          </a:p>
          <a:p>
            <a:r>
              <a:rPr lang="en-US" sz="2800" dirty="0" smtClean="0"/>
              <a:t>If Federal SLDS Grant Comes Through, We Will Be Able To:</a:t>
            </a:r>
          </a:p>
          <a:p>
            <a:pPr lvl="1"/>
            <a:r>
              <a:rPr lang="en-US" sz="2400" dirty="0" smtClean="0"/>
              <a:t>Add ICI institutions to a greater extent</a:t>
            </a:r>
          </a:p>
          <a:p>
            <a:pPr lvl="1"/>
            <a:r>
              <a:rPr lang="en-US" sz="2400" dirty="0" smtClean="0"/>
              <a:t>Add learning outcomes to courses descriptions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1192AF-F7E1-41DF-8D18-C0DA73E70F11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STAC Created by ICHE in April 2000</a:t>
            </a:r>
          </a:p>
          <a:p>
            <a:r>
              <a:rPr lang="en-US" sz="2800" dirty="0" smtClean="0"/>
              <a:t>Membership (30):</a:t>
            </a:r>
          </a:p>
          <a:p>
            <a:pPr lvl="1"/>
            <a:r>
              <a:rPr lang="en-US" sz="2400" dirty="0" smtClean="0"/>
              <a:t>Each Public 4-Yr. Campus, Ivy Tech, VU</a:t>
            </a:r>
          </a:p>
          <a:p>
            <a:pPr lvl="1"/>
            <a:r>
              <a:rPr lang="en-US" sz="2400" dirty="0" smtClean="0"/>
              <a:t>Representation from Independent Colleges of Indiana (ICI) and 3 ICI Institutions (Indiana Wesleyan, U of </a:t>
            </a:r>
            <a:r>
              <a:rPr lang="en-US" sz="2400" dirty="0" err="1" smtClean="0"/>
              <a:t>Indpls</a:t>
            </a:r>
            <a:r>
              <a:rPr lang="en-US" sz="2400" dirty="0" smtClean="0"/>
              <a:t>., Valparaiso U)</a:t>
            </a:r>
          </a:p>
          <a:p>
            <a:r>
              <a:rPr lang="en-US" sz="2800" dirty="0" smtClean="0"/>
              <a:t>Strong Faculty Representation</a:t>
            </a:r>
          </a:p>
          <a:p>
            <a:r>
              <a:rPr lang="en-US" sz="2800" dirty="0" smtClean="0"/>
              <a:t>10+ Others (Indiana DOE, CELL)</a:t>
            </a:r>
          </a:p>
          <a:p>
            <a:r>
              <a:rPr lang="en-US" sz="2800" dirty="0" smtClean="0"/>
              <a:t>Chaired by Dr. Kathy Tobin (Purdue-Calumet)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1192AF-F7E1-41DF-8D18-C0DA73E70F1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Legislative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2003 Session:</a:t>
            </a:r>
          </a:p>
          <a:p>
            <a:pPr lvl="1"/>
            <a:r>
              <a:rPr lang="en-US" sz="2400" dirty="0" smtClean="0"/>
              <a:t>STAC Becomes Codified in Statute</a:t>
            </a:r>
          </a:p>
          <a:p>
            <a:pPr lvl="1"/>
            <a:r>
              <a:rPr lang="en-US" sz="2400" dirty="0" smtClean="0"/>
              <a:t>Transfer Web Site To Be Created (</a:t>
            </a:r>
            <a:r>
              <a:rPr lang="en-US" sz="2400" i="1" dirty="0" smtClean="0"/>
              <a:t>TransferIN.net</a:t>
            </a:r>
            <a:r>
              <a:rPr lang="en-US" sz="2400" dirty="0" smtClean="0"/>
              <a:t>)</a:t>
            </a:r>
          </a:p>
          <a:p>
            <a:endParaRPr lang="en-US" sz="2800" dirty="0" smtClean="0"/>
          </a:p>
          <a:p>
            <a:r>
              <a:rPr lang="en-US" sz="2800" dirty="0" smtClean="0"/>
              <a:t>2005 Session:</a:t>
            </a:r>
          </a:p>
          <a:p>
            <a:pPr lvl="1"/>
            <a:r>
              <a:rPr lang="en-US" sz="2400" dirty="0" smtClean="0"/>
              <a:t>Core Transfer Library (CTL) To Be Created (Minimum of 70 Courses)</a:t>
            </a:r>
          </a:p>
          <a:p>
            <a:pPr lvl="1"/>
            <a:r>
              <a:rPr lang="en-US" sz="2400" dirty="0" smtClean="0"/>
              <a:t>12 Program Areas To Have Statewide Articulations</a:t>
            </a:r>
          </a:p>
          <a:p>
            <a:pPr lvl="1"/>
            <a:r>
              <a:rPr lang="en-US" sz="2400" dirty="0" smtClean="0"/>
              <a:t>Accomplish by June 30, 2007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1192AF-F7E1-41DF-8D18-C0DA73E70F1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28600" y="381000"/>
          <a:ext cx="9195547" cy="7105650"/>
        </p:xfrm>
        <a:graphic>
          <a:graphicData uri="http://schemas.openxmlformats.org/presentationml/2006/ole">
            <p:oleObj spid="_x0000_s1026" name="Acrobat Document" r:id="rId3" imgW="7543665" imgH="5829300" progId="AcroExch.Document.7">
              <p:embed/>
            </p:oleObj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5EC128-E07E-4957-AB11-DE86C4249C3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227013" y="382588"/>
          <a:ext cx="9204325" cy="7112000"/>
        </p:xfrm>
        <a:graphic>
          <a:graphicData uri="http://schemas.openxmlformats.org/presentationml/2006/ole">
            <p:oleObj spid="_x0000_s2050" name="Acrobat Document" r:id="rId3" imgW="7543665" imgH="5829300" progId="AcroExch.Document.7">
              <p:embed/>
            </p:oleObj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5EC128-E07E-4957-AB11-DE86C4249C3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Transfer Library (CTL)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Number of Courses: 89, soon to be 97</a:t>
            </a:r>
          </a:p>
          <a:p>
            <a:endParaRPr lang="en-US" dirty="0" smtClean="0"/>
          </a:p>
          <a:p>
            <a:r>
              <a:rPr lang="en-US" sz="2800" dirty="0" smtClean="0"/>
              <a:t>Challenges:</a:t>
            </a:r>
          </a:p>
          <a:p>
            <a:pPr lvl="1"/>
            <a:endParaRPr lang="en-US" sz="2400" dirty="0" smtClean="0"/>
          </a:p>
          <a:p>
            <a:pPr lvl="1"/>
            <a:r>
              <a:rPr lang="en-US" sz="2400" dirty="0" smtClean="0"/>
              <a:t>Filling in gaps</a:t>
            </a:r>
          </a:p>
          <a:p>
            <a:pPr lvl="1"/>
            <a:r>
              <a:rPr lang="en-US" sz="2400" dirty="0" smtClean="0"/>
              <a:t>Courses delivered through distance education</a:t>
            </a:r>
          </a:p>
          <a:p>
            <a:pPr lvl="1"/>
            <a:r>
              <a:rPr lang="en-US" sz="2400" dirty="0" smtClean="0"/>
              <a:t>Adding dual credit courses</a:t>
            </a:r>
          </a:p>
          <a:p>
            <a:pPr lvl="1"/>
            <a:r>
              <a:rPr lang="en-US" sz="2400" dirty="0" smtClean="0"/>
              <a:t>Fully incorporating ICI courses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1192AF-F7E1-41DF-8D18-C0DA73E70F11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800100" y="514350"/>
          <a:ext cx="7543800" cy="5829300"/>
        </p:xfrm>
        <a:graphic>
          <a:graphicData uri="http://schemas.openxmlformats.org/presentationml/2006/ole">
            <p:oleObj spid="_x0000_s4098" name="Acrobat Document" r:id="rId3" imgW="7543665" imgH="5829300" progId="AcroExch.Document.7">
              <p:embed/>
            </p:oleObj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5EC128-E07E-4957-AB11-DE86C4249C3C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800100" y="514350"/>
          <a:ext cx="7543800" cy="5829300"/>
        </p:xfrm>
        <a:graphic>
          <a:graphicData uri="http://schemas.openxmlformats.org/presentationml/2006/ole">
            <p:oleObj spid="_x0000_s5122" name="Acrobat Document" r:id="rId3" imgW="7543665" imgH="5829300" progId="AcroExch.Document.7">
              <p:embed/>
            </p:oleObj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800100" y="514350"/>
          <a:ext cx="7543800" cy="5829300"/>
        </p:xfrm>
        <a:graphic>
          <a:graphicData uri="http://schemas.openxmlformats.org/presentationml/2006/ole">
            <p:oleObj spid="_x0000_s5124" name="Acrobat Document" r:id="rId4" imgW="7543665" imgH="5829300" progId="AcroExch.Document.7">
              <p:embed/>
            </p:oleObj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5EC128-E07E-4957-AB11-DE86C4249C3C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800100" y="514350"/>
          <a:ext cx="7543800" cy="5829300"/>
        </p:xfrm>
        <a:graphic>
          <a:graphicData uri="http://schemas.openxmlformats.org/presentationml/2006/ole">
            <p:oleObj spid="_x0000_s7170" name="Acrobat Document" r:id="rId3" imgW="7543665" imgH="5829300" progId="AcroExch.Document.7">
              <p:embed/>
            </p:oleObj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5EC128-E07E-4957-AB11-DE86C4249C3C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1415</TotalTime>
  <Words>411</Words>
  <Application>Microsoft Office PowerPoint</Application>
  <PresentationFormat>On-screen Show (4:3)</PresentationFormat>
  <Paragraphs>89</Paragraphs>
  <Slides>18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Office Theme</vt:lpstr>
      <vt:lpstr>Acrobat Document</vt:lpstr>
      <vt:lpstr>Faculty Leadership Conference  Statewide Transfer and Articulation Committee (STAC) Update  </vt:lpstr>
      <vt:lpstr>Background</vt:lpstr>
      <vt:lpstr>Key Legislative Action</vt:lpstr>
      <vt:lpstr>Slide 4</vt:lpstr>
      <vt:lpstr>Slide 5</vt:lpstr>
      <vt:lpstr>Core Transfer Library (CTL)</vt:lpstr>
      <vt:lpstr>Slide 7</vt:lpstr>
      <vt:lpstr>Slide 8</vt:lpstr>
      <vt:lpstr>Slide 9</vt:lpstr>
      <vt:lpstr>Slide 10</vt:lpstr>
      <vt:lpstr>2+2 Articulations</vt:lpstr>
      <vt:lpstr>Slide 12</vt:lpstr>
      <vt:lpstr>Dual Credit</vt:lpstr>
      <vt:lpstr>Slide 14</vt:lpstr>
      <vt:lpstr>Dual Credit Subcommittee of STAC</vt:lpstr>
      <vt:lpstr>Besides Dual Credit Courses</vt:lpstr>
      <vt:lpstr>Tracking Students</vt:lpstr>
      <vt:lpstr>Transfer-Related Technology</vt:lpstr>
    </vt:vector>
  </TitlesOfParts>
  <Company>State of Indiana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Fiscal Update  Indiana Association for Corporate Growth</dc:title>
  <dc:creator>chris ruhl</dc:creator>
  <cp:lastModifiedBy>kens</cp:lastModifiedBy>
  <cp:revision>168</cp:revision>
  <dcterms:created xsi:type="dcterms:W3CDTF">2010-01-19T16:15:21Z</dcterms:created>
  <dcterms:modified xsi:type="dcterms:W3CDTF">2010-04-23T16:25:40Z</dcterms:modified>
</cp:coreProperties>
</file>