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72" r:id="rId8"/>
    <p:sldId id="292" r:id="rId9"/>
    <p:sldId id="288" r:id="rId10"/>
    <p:sldId id="289" r:id="rId11"/>
    <p:sldId id="290" r:id="rId12"/>
    <p:sldId id="291" r:id="rId13"/>
    <p:sldId id="293" r:id="rId14"/>
    <p:sldId id="269" r:id="rId15"/>
    <p:sldId id="275" r:id="rId16"/>
    <p:sldId id="278" r:id="rId17"/>
    <p:sldId id="280" r:id="rId18"/>
    <p:sldId id="281" r:id="rId19"/>
    <p:sldId id="283" r:id="rId20"/>
    <p:sldId id="285" r:id="rId21"/>
    <p:sldId id="286" r:id="rId22"/>
    <p:sldId id="262" r:id="rId23"/>
    <p:sldId id="273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82147" autoAdjust="0"/>
  </p:normalViewPr>
  <p:slideViewPr>
    <p:cSldViewPr snapToGrid="0">
      <p:cViewPr varScale="1">
        <p:scale>
          <a:sx n="88" d="100"/>
          <a:sy n="88" d="100"/>
        </p:scale>
        <p:origin x="744" y="84"/>
      </p:cViewPr>
      <p:guideLst/>
    </p:cSldViewPr>
  </p:slideViewPr>
  <p:outlineViewPr>
    <p:cViewPr>
      <p:scale>
        <a:sx n="33" d="100"/>
        <a:sy n="33" d="100"/>
      </p:scale>
      <p:origin x="0" y="-32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8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820" y="3976099"/>
            <a:ext cx="10689991" cy="198291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Sccc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Advisory Board Meeting</a:t>
            </a:r>
            <a:br>
              <a:rPr lang="en-US" dirty="0"/>
            </a:b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February 7, 2023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CF67-EA29-8A6B-86AF-D029B408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23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tx2">
                    <a:lumMod val="50000"/>
                  </a:schemeClr>
                </a:solidFill>
              </a:rPr>
              <a:t>2023 Financial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1D750-F751-09EC-4BEE-0C0D434A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5443"/>
            <a:ext cx="4114800" cy="365125"/>
          </a:xfrm>
        </p:spPr>
        <p:txBody>
          <a:bodyPr/>
          <a:lstStyle/>
          <a:p>
            <a:r>
              <a:rPr lang="en-US" dirty="0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1D814-55E4-F40E-AAB9-A8F9E4B7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1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011"/>
            <a:ext cx="10515600" cy="616387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>
                <a:solidFill>
                  <a:schemeClr val="bg1"/>
                </a:solidFill>
              </a:rPr>
              <a:t>A. 4208: Adult Project Income Year-End Balances (Cont.)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91613-153A-4005-9F4D-2F185A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z="1400" smtClean="0"/>
              <a:pPr/>
              <a:t>11</a:t>
            </a:fld>
            <a:endParaRPr lang="en-US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FF75B1-4687-50B0-0CBA-58B9BDA61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874399"/>
            <a:ext cx="9588121" cy="58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879A1-34D5-945E-D147-AC00E3E6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8" y="284491"/>
            <a:ext cx="10862732" cy="4859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B. 4208: Adult Project Income User Fees vs Expenses (</a:t>
            </a:r>
            <a:r>
              <a:rPr lang="en-US" u="sng" dirty="0" err="1">
                <a:solidFill>
                  <a:schemeClr val="bg1"/>
                </a:solidFill>
              </a:rPr>
              <a:t>Cont</a:t>
            </a:r>
            <a:r>
              <a:rPr lang="en-US" u="sng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77DDB-45AD-10B6-8846-5F628DD3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7DCB470-02B4-2B85-C92D-05503A7F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4" y="798546"/>
            <a:ext cx="9994680" cy="577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98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D2EE-D05E-FCB6-C491-0A22F20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59733" cy="1325563"/>
          </a:xfrm>
        </p:spPr>
        <p:txBody>
          <a:bodyPr>
            <a:normAutofit/>
          </a:bodyPr>
          <a:lstStyle/>
          <a:p>
            <a:r>
              <a:rPr lang="en-US" sz="2600" u="sng" dirty="0">
                <a:solidFill>
                  <a:schemeClr val="bg1"/>
                </a:solidFill>
                <a:effectLst/>
              </a:rPr>
              <a:t>C. 4208 -Total Supervision Cases Received for Each Year (</a:t>
            </a:r>
            <a:r>
              <a:rPr lang="en-US" sz="2600" u="sng" dirty="0" err="1">
                <a:solidFill>
                  <a:schemeClr val="bg1"/>
                </a:solidFill>
                <a:effectLst/>
              </a:rPr>
              <a:t>Cont</a:t>
            </a:r>
            <a:r>
              <a:rPr lang="en-US" sz="2600" u="sng" dirty="0">
                <a:solidFill>
                  <a:schemeClr val="bg1"/>
                </a:solidFill>
                <a:effectLst/>
              </a:rPr>
              <a:t>)</a:t>
            </a:r>
            <a:endParaRPr lang="en-US" sz="2600" u="sng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D4234-587A-B160-31A9-8FAB1D063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84DA3-19CA-B05A-CE03-DDB5D1EC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A7D226-420A-4A80-68B0-8B20F205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21" y="810532"/>
            <a:ext cx="9584758" cy="59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3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FB9DB-4916-6EB4-7EBD-14DD4293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B5E5-DD1D-287D-7867-43C60809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476581-25FE-EC13-FCEF-BA04B4E7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325563"/>
          </a:xfrm>
        </p:spPr>
        <p:txBody>
          <a:bodyPr>
            <a:normAutofit/>
          </a:bodyPr>
          <a:lstStyle/>
          <a:p>
            <a:r>
              <a:rPr lang="en-US" sz="2400" b="0" i="0" u="sng" dirty="0">
                <a:solidFill>
                  <a:srgbClr val="002060"/>
                </a:solidFill>
                <a:effectLst/>
              </a:rPr>
              <a:t>D. User Fee Potential Based on Actual Supervision Numbers (</a:t>
            </a:r>
            <a:r>
              <a:rPr lang="en-US" sz="2400" b="0" i="0" u="sng" dirty="0" err="1">
                <a:solidFill>
                  <a:srgbClr val="002060"/>
                </a:solidFill>
                <a:effectLst/>
              </a:rPr>
              <a:t>Cont</a:t>
            </a:r>
            <a:r>
              <a:rPr lang="en-US" sz="2400" b="0" i="0" u="sng" dirty="0">
                <a:solidFill>
                  <a:srgbClr val="002060"/>
                </a:solidFill>
                <a:effectLst/>
              </a:rPr>
              <a:t>)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74C7F54-FF94-6920-674C-80B8BA49A6B5}"/>
              </a:ext>
            </a:extLst>
          </p:cNvPr>
          <p:cNvPicPr>
            <a:picLocks noGrp="1" noChangeAspect="1" noChangeArrowheads="1"/>
          </p:cNvPicPr>
          <p:nvPr>
            <p:ph type="tbl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77" y="888142"/>
            <a:ext cx="9446861" cy="58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03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23B1-9E82-389F-F074-2111210A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E. 4208: Other User Fee Income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9F0F2-AEA6-C936-4D25-D63CE98F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EA28F-762D-BD8E-96BC-FE39C1D4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9" name="Table Placeholder 8">
            <a:extLst>
              <a:ext uri="{FF2B5EF4-FFF2-40B4-BE49-F238E27FC236}">
                <a16:creationId xmlns:a16="http://schemas.microsoft.com/office/drawing/2014/main" id="{DCAD48C5-E0E2-0655-CBAD-07785605178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94054349"/>
              </p:ext>
            </p:extLst>
          </p:nvPr>
        </p:nvGraphicFramePr>
        <p:xfrm>
          <a:off x="824593" y="1853120"/>
          <a:ext cx="10529210" cy="4196621"/>
        </p:xfrm>
        <a:graphic>
          <a:graphicData uri="http://schemas.openxmlformats.org/drawingml/2006/table">
            <a:tbl>
              <a:tblPr/>
              <a:tblGrid>
                <a:gridCol w="2596574">
                  <a:extLst>
                    <a:ext uri="{9D8B030D-6E8A-4147-A177-3AD203B41FA5}">
                      <a16:colId xmlns:a16="http://schemas.microsoft.com/office/drawing/2014/main" val="895668396"/>
                    </a:ext>
                  </a:extLst>
                </a:gridCol>
                <a:gridCol w="1760509">
                  <a:extLst>
                    <a:ext uri="{9D8B030D-6E8A-4147-A177-3AD203B41FA5}">
                      <a16:colId xmlns:a16="http://schemas.microsoft.com/office/drawing/2014/main" val="1870045299"/>
                    </a:ext>
                  </a:extLst>
                </a:gridCol>
                <a:gridCol w="2582967">
                  <a:extLst>
                    <a:ext uri="{9D8B030D-6E8A-4147-A177-3AD203B41FA5}">
                      <a16:colId xmlns:a16="http://schemas.microsoft.com/office/drawing/2014/main" val="372461697"/>
                    </a:ext>
                  </a:extLst>
                </a:gridCol>
                <a:gridCol w="1760509">
                  <a:extLst>
                    <a:ext uri="{9D8B030D-6E8A-4147-A177-3AD203B41FA5}">
                      <a16:colId xmlns:a16="http://schemas.microsoft.com/office/drawing/2014/main" val="3501159103"/>
                    </a:ext>
                  </a:extLst>
                </a:gridCol>
                <a:gridCol w="1828651">
                  <a:extLst>
                    <a:ext uri="{9D8B030D-6E8A-4147-A177-3AD203B41FA5}">
                      <a16:colId xmlns:a16="http://schemas.microsoft.com/office/drawing/2014/main" val="1764382940"/>
                    </a:ext>
                  </a:extLst>
                </a:gridCol>
              </a:tblGrid>
              <a:tr h="528115"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25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 Averages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25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Averages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Increase/Decrease</a:t>
                      </a:r>
                    </a:p>
                  </a:txBody>
                  <a:tcPr marL="12048" marR="12048" marT="8032" marB="80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905606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Fee Summary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Monthly Average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Fee Summary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Monthly Average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23652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41669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Administration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$2,867.84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Administration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$2,666.63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-$201.21</a:t>
                      </a:r>
                    </a:p>
                  </a:txBody>
                  <a:tcPr marL="12048" marR="12048" marT="8032" marB="8032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57135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BACtrack Daily 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$825.00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BACtrack Daily 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$2,242.84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$1,417.84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8196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Community Service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$1,200.00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Community Service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$995.83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-$204.17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74840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Drug Screen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$945.00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Drug Screen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$897.11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-$47.89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94147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Electronic Monitoring Daily 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$1,484.00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Electronic Monitoring Daily 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$1,744.42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$260.42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892811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Home Detention Daily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$30,508.00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Home Detention Daily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$24,503.26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-$10,004.74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899340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Road Crew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$425.00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Road Crew Fee - Adult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$331.82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-$93.18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01636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SOMP Daily 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$856.00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300" b="1">
                          <a:effectLst/>
                          <a:latin typeface="Times New Roman" panose="02020603050405020304" pitchFamily="18" charset="0"/>
                        </a:rPr>
                        <a:t>SOMP Daily Fee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</a:rPr>
                        <a:t>$575.33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-$280.67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56700"/>
                  </a:ext>
                </a:extLst>
              </a:tr>
              <a:tr h="38539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Grand Total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$43,208.00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Grand Total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$34,836.54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-$8,371.46</a:t>
                      </a:r>
                    </a:p>
                  </a:txBody>
                  <a:tcPr marL="12048" marR="12048" marT="8032" marB="8032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95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39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588B-0DD6-8592-5A33-120FB1DE3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F. 4208 Approved Budget Submission vs. Actual Amount Spent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1B8AF-6570-653E-91F9-9A766260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3C952-EE5C-535C-88D7-CCDFF0E6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D0376F5-235A-8C65-D378-86332D84C467}"/>
              </a:ext>
            </a:extLst>
          </p:cNvPr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9" y="1343221"/>
            <a:ext cx="10472536" cy="53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13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9F72-2129-2B4A-9386-8149122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3675"/>
            <a:ext cx="11353800" cy="1325563"/>
          </a:xfrm>
        </p:spPr>
        <p:txBody>
          <a:bodyPr/>
          <a:lstStyle/>
          <a:p>
            <a:r>
              <a:rPr lang="en-US" sz="2800" u="sng" dirty="0">
                <a:solidFill>
                  <a:schemeClr val="bg1"/>
                </a:solidFill>
              </a:rPr>
              <a:t>G. 4208 - Controlled Spending &amp; Uncontrolled Spending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6EBE-6DBA-9E0D-3FDF-1BD7417D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A3A32-3511-9309-AB49-6267F1E6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66A5BD-167F-6EE0-FC73-8EB2A79B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5" y="1163386"/>
            <a:ext cx="10023248" cy="55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15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CE63-8A0A-9D05-224A-CA3163A1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 fontScale="90000"/>
          </a:bodyPr>
          <a:lstStyle/>
          <a:p>
            <a:r>
              <a:rPr lang="en-US" sz="3600" b="1" i="0" u="sng" dirty="0">
                <a:solidFill>
                  <a:srgbClr val="000000"/>
                </a:solidFill>
                <a:effectLst/>
              </a:rPr>
              <a:t>H. 4208 Sustainability</a:t>
            </a:r>
            <a:endParaRPr lang="en-US" sz="3600" b="1" u="sng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1AE75-996F-982F-6CF7-CD18873A4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co.shelby.in.us/community-corrections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A790E-9712-01D6-9637-A5B8319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366FAC1-67E4-F24E-EC17-092139ADC52A}"/>
              </a:ext>
            </a:extLst>
          </p:cNvPr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63419"/>
            <a:ext cx="11345333" cy="54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6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4680" y="706539"/>
            <a:ext cx="6325386" cy="867737"/>
          </a:xfrm>
        </p:spPr>
        <p:txBody>
          <a:bodyPr/>
          <a:lstStyle/>
          <a:p>
            <a:pPr algn="ctr"/>
            <a:r>
              <a:rPr lang="en-US" sz="4400" b="1" u="sng" dirty="0">
                <a:solidFill>
                  <a:schemeClr val="accent5">
                    <a:lumMod val="50000"/>
                  </a:schemeClr>
                </a:solidFill>
              </a:rPr>
              <a:t>V. Old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13" y="2318994"/>
            <a:ext cx="6042582" cy="32616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CPC-CSA Update 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</a:rPr>
              <a:t>(Correctional Program Checklist - Community Supervision Agency)</a:t>
            </a:r>
          </a:p>
          <a:p>
            <a:endParaRPr lang="en-US" sz="24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b. 2023-24 Juvenile Grant Submission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EDA1191F-F684-6B37-35B0-671624B2F927}"/>
              </a:ext>
            </a:extLst>
          </p:cNvPr>
          <p:cNvSpPr txBox="1">
            <a:spLocks/>
          </p:cNvSpPr>
          <p:nvPr/>
        </p:nvSpPr>
        <p:spPr>
          <a:xfrm>
            <a:off x="682264" y="6315959"/>
            <a:ext cx="3522091" cy="4055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co.shelby.in.us/community-corrections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485372E-81AE-A0D8-11D9-EC701D494CEA}"/>
              </a:ext>
            </a:extLst>
          </p:cNvPr>
          <p:cNvSpPr txBox="1">
            <a:spLocks/>
          </p:cNvSpPr>
          <p:nvPr/>
        </p:nvSpPr>
        <p:spPr>
          <a:xfrm>
            <a:off x="9059158" y="6356350"/>
            <a:ext cx="22946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9DFD55-3C28-40EF-9E31-A92D2E4017FF}" type="slidenum">
              <a:rPr lang="en-US" sz="1400" smtClean="0"/>
              <a:pPr algn="r"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777548"/>
            <a:ext cx="2895600" cy="874342"/>
          </a:xfrm>
        </p:spPr>
        <p:txBody>
          <a:bodyPr>
            <a:normAutofit/>
          </a:bodyPr>
          <a:lstStyle/>
          <a:p>
            <a:r>
              <a:rPr lang="en-US" sz="4800" u="sng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970961"/>
            <a:ext cx="6085395" cy="556417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Call to order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Approval of the Agenda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Approval of the minutes and financial reports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Reports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Old Business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New Business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Discussion</a:t>
            </a:r>
          </a:p>
          <a:p>
            <a:pPr marL="457200" indent="-457200">
              <a:buFont typeface="+mj-lt"/>
              <a:buAutoNum type="romanUcPeriod"/>
            </a:pPr>
            <a:r>
              <a:rPr lang="en-US" sz="2000" dirty="0"/>
              <a:t>Adjournment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1612" y="6352574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z="1600" smtClean="0"/>
              <a:pPr/>
              <a:t>2</a:t>
            </a:fld>
            <a:endParaRPr lang="en-US" sz="1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F7D350-F13F-87C7-A57D-6854BFB9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7971" y="6356349"/>
            <a:ext cx="3474757" cy="36512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1400" dirty="0"/>
              <a:t>co.shelby.in.us/community-corrections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A6ED-CCBB-53F8-1DF0-95D243604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167" y="1045905"/>
            <a:ext cx="5740924" cy="971431"/>
          </a:xfrm>
        </p:spPr>
        <p:txBody>
          <a:bodyPr/>
          <a:lstStyle/>
          <a:p>
            <a:pPr algn="ctr"/>
            <a:r>
              <a:rPr lang="en-US" b="1" u="sng" dirty="0"/>
              <a:t>Vi. New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5A268-E6C6-0D14-6390-2CC3686AF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177" y="2413263"/>
            <a:ext cx="4496743" cy="2658358"/>
          </a:xfrm>
        </p:spPr>
        <p:txBody>
          <a:bodyPr>
            <a:normAutofit/>
          </a:bodyPr>
          <a:lstStyle/>
          <a:p>
            <a:r>
              <a:rPr lang="en-US" sz="2400" dirty="0"/>
              <a:t>Approval of the 2023 Meeting Calendar:</a:t>
            </a:r>
          </a:p>
          <a:p>
            <a:pPr marL="400050" indent="-400050">
              <a:buAutoNum type="romanLcPeriod"/>
            </a:pPr>
            <a:r>
              <a:rPr lang="en-US" sz="2400" dirty="0"/>
              <a:t>April 18, 2023</a:t>
            </a:r>
          </a:p>
          <a:p>
            <a:pPr marL="400050" indent="-400050">
              <a:buAutoNum type="romanLcPeriod"/>
            </a:pPr>
            <a:r>
              <a:rPr lang="en-US" sz="2400" dirty="0"/>
              <a:t>July 18, 2023</a:t>
            </a:r>
          </a:p>
          <a:p>
            <a:pPr marL="400050" indent="-400050">
              <a:buAutoNum type="romanLcPeriod"/>
            </a:pPr>
            <a:r>
              <a:rPr lang="en-US" sz="2400" dirty="0"/>
              <a:t>October 10, 2023</a:t>
            </a:r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900A2CFC-0A22-FB12-4113-E6B163D28987}"/>
              </a:ext>
            </a:extLst>
          </p:cNvPr>
          <p:cNvSpPr txBox="1">
            <a:spLocks/>
          </p:cNvSpPr>
          <p:nvPr/>
        </p:nvSpPr>
        <p:spPr>
          <a:xfrm>
            <a:off x="932468" y="6346922"/>
            <a:ext cx="3479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co.shelby.in.us/community-corrections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C23EA71-8911-48AE-04E2-C2C7428C74A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49DFD55-3C28-40EF-9E31-A92D2E4017FF}" type="slidenum">
              <a:rPr lang="en-US" sz="1400" smtClean="0">
                <a:solidFill>
                  <a:schemeClr val="bg1"/>
                </a:solidFill>
              </a:rPr>
              <a:pPr algn="r"/>
              <a:t>20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7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4" y="1319754"/>
            <a:ext cx="6696075" cy="112178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</a:rPr>
              <a:t>Vii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. Discussion:​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9126" y="2719634"/>
            <a:ext cx="6696074" cy="1121788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Moving time: from 4pm to 12 pm</a:t>
            </a:r>
          </a:p>
          <a:p>
            <a:pPr marL="457200" indent="-457200">
              <a:buAutoNum type="alphaLcPeriod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FA3-9AE3-4689-A469-B7D2DFCC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/>
          <a:p>
            <a:fld id="{A49DFD55-3C28-40EF-9E31-A92D2E4017FF}" type="slidenum">
              <a:rPr lang="en-US" sz="1400" smtClean="0">
                <a:solidFill>
                  <a:schemeClr val="tx2">
                    <a:lumMod val="50000"/>
                  </a:schemeClr>
                </a:solidFill>
              </a:rPr>
              <a:pPr/>
              <a:t>21</a:t>
            </a:fld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6989B3-6907-6F50-4C8D-7035EF71E4AD}"/>
              </a:ext>
            </a:extLst>
          </p:cNvPr>
          <p:cNvSpPr txBox="1">
            <a:spLocks/>
          </p:cNvSpPr>
          <p:nvPr/>
        </p:nvSpPr>
        <p:spPr>
          <a:xfrm>
            <a:off x="4657723" y="3977098"/>
            <a:ext cx="6696075" cy="1121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</a:rPr>
              <a:t>Viii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</a:rPr>
              <a:t>. adjournment​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9A0BB-CD8E-E8DA-C3F1-95172DB5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264" y="6185898"/>
            <a:ext cx="3522091" cy="535577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co.shelby.in.us/community-corrections</a:t>
            </a:r>
          </a:p>
        </p:txBody>
      </p:sp>
    </p:spTree>
    <p:extLst>
      <p:ext uri="{BB962C8B-B14F-4D97-AF65-F5344CB8AC3E}">
        <p14:creationId xmlns:p14="http://schemas.microsoft.com/office/powerpoint/2010/main" val="74437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66726"/>
            <a:ext cx="9040306" cy="1204912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accent5">
                    <a:lumMod val="50000"/>
                  </a:schemeClr>
                </a:solidFill>
              </a:rPr>
              <a:t>Iv. Director’s report: </a:t>
            </a:r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</a:rPr>
              <a:t>2022  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</a:rPr>
              <a:t>supervision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291" y="1809946"/>
            <a:ext cx="9115719" cy="4308049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1" u="sng" dirty="0">
                <a:solidFill>
                  <a:schemeClr val="accent5">
                    <a:lumMod val="50000"/>
                  </a:schemeClr>
                </a:solidFill>
              </a:rPr>
              <a:t>Number of Cases Received: 199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Adult Home Detention: 117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</a:rPr>
              <a:t>BacTrack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 (Alcohol Monitoring):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Jail Intervention Program (JIP):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Recovery Support: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Adult Day Reporting (ADR): 2</a:t>
            </a:r>
          </a:p>
          <a:p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Successful Completions: 132 or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Unsuccessful Completions (Returned to Jail or DOC): 23 or 17%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z="1400" smtClean="0"/>
              <a:pPr/>
              <a:t>3</a:t>
            </a:fld>
            <a:endParaRPr lang="en-US" sz="14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20CAF-D80D-8FBD-AAF4-9B332EEE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0450" y="6356350"/>
            <a:ext cx="4326904" cy="365125"/>
          </a:xfrm>
          <a:noFill/>
        </p:spPr>
        <p:txBody>
          <a:bodyPr/>
          <a:lstStyle/>
          <a:p>
            <a:r>
              <a:rPr lang="en-US" sz="1400" dirty="0"/>
              <a:t>co.shelby.in.us/community-corrections</a:t>
            </a:r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09F3-36BD-C2C7-CAD7-FE9A8924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64BC8-C42C-A191-7838-822840DA38F4}"/>
              </a:ext>
            </a:extLst>
          </p:cNvPr>
          <p:cNvSpPr txBox="1"/>
          <p:nvPr/>
        </p:nvSpPr>
        <p:spPr>
          <a:xfrm>
            <a:off x="706356" y="492783"/>
            <a:ext cx="84564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sng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Iv. Director’s report: </a:t>
            </a:r>
            <a:r>
              <a:rPr kumimoji="0" lang="en-US" sz="4400" b="0" i="0" u="sng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2022 </a:t>
            </a:r>
            <a:r>
              <a:rPr kumimoji="0" lang="en-US" sz="4400" b="0" i="0" u="none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Other 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951654B-6342-A0E6-C6C2-7EF5AF24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356" y="2243578"/>
            <a:ext cx="6994687" cy="43784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Number of Absconded Cases: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Adult Home Detention: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Pre-trial: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CSU Arrests: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Adult Home Detention: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Probation: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Not on a Program: 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05D425-5007-B0E9-638B-B10313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479800" cy="365125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400" dirty="0"/>
              <a:t>co.shelby.in.us/community-corrections</a:t>
            </a:r>
          </a:p>
        </p:txBody>
      </p:sp>
    </p:spTree>
    <p:extLst>
      <p:ext uri="{BB962C8B-B14F-4D97-AF65-F5344CB8AC3E}">
        <p14:creationId xmlns:p14="http://schemas.microsoft.com/office/powerpoint/2010/main" val="595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B478-74A1-4A07-5940-A7213D75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04" y="321811"/>
            <a:ext cx="9632496" cy="1204912"/>
          </a:xfrm>
        </p:spPr>
        <p:txBody>
          <a:bodyPr/>
          <a:lstStyle/>
          <a:p>
            <a:r>
              <a:rPr kumimoji="0" lang="en-US" sz="2800" b="1" i="0" u="sng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Iv. Director’s report: </a:t>
            </a:r>
            <a:r>
              <a:rPr kumimoji="0" lang="en-US" sz="2800" b="0" i="0" u="sng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2022</a:t>
            </a:r>
            <a:br>
              <a:rPr kumimoji="0" lang="en-US" sz="2800" b="0" i="0" u="sng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</a:br>
            <a:r>
              <a:rPr kumimoji="0" lang="en-US" sz="2800" b="0" i="0" strike="noStrike" kern="1200" cap="all" spc="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Juvenile Programming Numbers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8A8D-BE6F-DE4A-E288-108F41CB2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7904" y="1687286"/>
            <a:ext cx="5285921" cy="34990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JAG (Juvenile Assessment &amp; Guidance: 9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Home Detention: 11</a:t>
            </a:r>
          </a:p>
          <a:p>
            <a:r>
              <a:rPr lang="en-US" sz="2000" dirty="0">
                <a:solidFill>
                  <a:schemeClr val="bg1"/>
                </a:solidFill>
              </a:rPr>
              <a:t>Why Try: 10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LifeSkills</a:t>
            </a:r>
            <a:r>
              <a:rPr lang="en-US" sz="2000" dirty="0">
                <a:solidFill>
                  <a:schemeClr val="bg1"/>
                </a:solidFill>
              </a:rPr>
              <a:t>: 4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Community Service-Learning Project: 18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Restorative Justice: 2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Re-Entry: 2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Prevention Services: 55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EB0D1-916D-69A3-2B9C-1C343DEB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457" y="6353626"/>
            <a:ext cx="3479800" cy="365125"/>
          </a:xfrm>
        </p:spPr>
        <p:txBody>
          <a:bodyPr/>
          <a:lstStyle/>
          <a:p>
            <a:r>
              <a:rPr lang="en-US" dirty="0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8AE3C-8487-D6CB-D9AC-92027D0F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8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752E3B3-0B02-CF22-DAD3-BF94B32A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506" y="365126"/>
            <a:ext cx="10515600" cy="887942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>
                <a:solidFill>
                  <a:schemeClr val="bg1"/>
                </a:solidFill>
              </a:rPr>
              <a:t>2022 Review: Personnel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D3409-6DD6-2AE3-2482-233D4E23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257" y="63563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D20EA-5CD5-4A05-2964-701DE850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29B40-B9D0-BF7A-BD11-9546736D4B91}"/>
              </a:ext>
            </a:extLst>
          </p:cNvPr>
          <p:cNvSpPr txBox="1"/>
          <p:nvPr/>
        </p:nvSpPr>
        <p:spPr>
          <a:xfrm>
            <a:off x="2491497" y="1558084"/>
            <a:ext cx="4339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+ Additions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Bookkeeper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3 Field Officers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Juvenile Case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Intake/Transfer Coordinator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AF59A-F8C9-A371-463A-57651EE8752C}"/>
              </a:ext>
            </a:extLst>
          </p:cNvPr>
          <p:cNvSpPr txBox="1"/>
          <p:nvPr/>
        </p:nvSpPr>
        <p:spPr>
          <a:xfrm>
            <a:off x="6913094" y="1467520"/>
            <a:ext cx="3515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bg1"/>
                </a:solidFill>
              </a:rPr>
              <a:t>-Losses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Field Supervisor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Monitoring Technician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Intake/Transfer Coordinator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45C45-822F-05BC-E041-975904BC6AD0}"/>
              </a:ext>
            </a:extLst>
          </p:cNvPr>
          <p:cNvSpPr txBox="1"/>
          <p:nvPr/>
        </p:nvSpPr>
        <p:spPr>
          <a:xfrm>
            <a:off x="772886" y="5299916"/>
            <a:ext cx="10646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</a:rPr>
              <a:t>Since June 2020: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4 part-time positions eliminated</a:t>
            </a:r>
          </a:p>
        </p:txBody>
      </p:sp>
    </p:spTree>
    <p:extLst>
      <p:ext uri="{BB962C8B-B14F-4D97-AF65-F5344CB8AC3E}">
        <p14:creationId xmlns:p14="http://schemas.microsoft.com/office/powerpoint/2010/main" val="129502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05FD-BC4A-26BA-42C0-C6E9E05B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u="sng" dirty="0">
                <a:solidFill>
                  <a:schemeClr val="bg1"/>
                </a:solidFill>
              </a:rPr>
              <a:t>2022 Review (Continued)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C6B89-8A07-6D00-D808-F4B057D6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829" y="6310312"/>
            <a:ext cx="4114800" cy="365125"/>
          </a:xfrm>
        </p:spPr>
        <p:txBody>
          <a:bodyPr/>
          <a:lstStyle/>
          <a:p>
            <a:r>
              <a:rPr lang="en-US" dirty="0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93AB4-7E73-CD23-5C2B-714CCC0D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118D-FB9D-8F1E-87A7-F7FF7331B699}"/>
              </a:ext>
            </a:extLst>
          </p:cNvPr>
          <p:cNvSpPr txBox="1"/>
          <p:nvPr/>
        </p:nvSpPr>
        <p:spPr>
          <a:xfrm>
            <a:off x="1298121" y="1624693"/>
            <a:ext cx="9699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2020: Vision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To increase collaboration with our community and peers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To increase the efficiency and quality of the services we provide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To increase the sustainability and longevity of the agency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73E16-C24D-D9BD-9568-78DBFDA44585}"/>
              </a:ext>
            </a:extLst>
          </p:cNvPr>
          <p:cNvSpPr txBox="1"/>
          <p:nvPr/>
        </p:nvSpPr>
        <p:spPr>
          <a:xfrm>
            <a:off x="1298121" y="3524978"/>
            <a:ext cx="9250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2021: Identifying Strengths and Weaknesses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Need for innovation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Employee Training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Creating a new culture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563B6A-63B2-55A9-1391-77E305336509}"/>
              </a:ext>
            </a:extLst>
          </p:cNvPr>
          <p:cNvSpPr txBox="1"/>
          <p:nvPr/>
        </p:nvSpPr>
        <p:spPr>
          <a:xfrm>
            <a:off x="1102179" y="5233307"/>
            <a:ext cx="10265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2022: Implementation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Organizational Change</a:t>
            </a:r>
          </a:p>
        </p:txBody>
      </p:sp>
    </p:spTree>
    <p:extLst>
      <p:ext uri="{BB962C8B-B14F-4D97-AF65-F5344CB8AC3E}">
        <p14:creationId xmlns:p14="http://schemas.microsoft.com/office/powerpoint/2010/main" val="325057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B817-E945-4E92-5040-12E0DEC9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u="sng" dirty="0">
                <a:solidFill>
                  <a:schemeClr val="bg1"/>
                </a:solidFill>
              </a:rPr>
              <a:t>2022 Review: Organizational Change</a:t>
            </a:r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00C91-3F7C-3FC9-A77F-CEACA18E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6671" y="6310312"/>
            <a:ext cx="4114800" cy="365125"/>
          </a:xfrm>
        </p:spPr>
        <p:txBody>
          <a:bodyPr/>
          <a:lstStyle/>
          <a:p>
            <a:r>
              <a:rPr lang="en-US" dirty="0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BEAF3-E30B-CA8E-B23C-29D60BAD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7AF9A-9157-BDFA-E3E8-E55690A3D2E1}"/>
              </a:ext>
            </a:extLst>
          </p:cNvPr>
          <p:cNvSpPr txBox="1"/>
          <p:nvPr/>
        </p:nvSpPr>
        <p:spPr>
          <a:xfrm>
            <a:off x="1126671" y="1853293"/>
            <a:ext cx="4220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1. Field Office: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4 Previous FO’s = 40-50%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 Current FO’s = 90-95%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2. Responding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Compliant/Non-Compliant Behavior with Participants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FFF90-B5D0-B7A9-35F6-A82E62969935}"/>
              </a:ext>
            </a:extLst>
          </p:cNvPr>
          <p:cNvSpPr txBox="1"/>
          <p:nvPr/>
        </p:nvSpPr>
        <p:spPr>
          <a:xfrm>
            <a:off x="6630761" y="1853293"/>
            <a:ext cx="4889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3. Intake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Jobs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Mental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4. Case 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Reassignments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EBP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5. Community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93933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C1583-434F-BE80-06F1-D103F3D1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u="sng" dirty="0">
                <a:solidFill>
                  <a:schemeClr val="bg1"/>
                </a:solidFill>
              </a:rPr>
              <a:t>2023 Updates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1E95BF-7360-0501-EEE3-643AECF0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258" y="6310312"/>
            <a:ext cx="4114800" cy="365125"/>
          </a:xfrm>
        </p:spPr>
        <p:txBody>
          <a:bodyPr/>
          <a:lstStyle/>
          <a:p>
            <a:r>
              <a:rPr lang="en-US" dirty="0"/>
              <a:t>co.shelby.in.us/community-corrections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18686-C1C5-9CE0-F963-2386D522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75B95-69A5-947D-ADA4-6D87283587A7}"/>
              </a:ext>
            </a:extLst>
          </p:cNvPr>
          <p:cNvSpPr txBox="1"/>
          <p:nvPr/>
        </p:nvSpPr>
        <p:spPr>
          <a:xfrm>
            <a:off x="1861457" y="264417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Intake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Fully Electronic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Data Collection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B5FD9-0555-F090-EFDB-544032448636}"/>
              </a:ext>
            </a:extLst>
          </p:cNvPr>
          <p:cNvSpPr txBox="1"/>
          <p:nvPr/>
        </p:nvSpPr>
        <p:spPr>
          <a:xfrm>
            <a:off x="6096000" y="2689442"/>
            <a:ext cx="385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Community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Web based</a:t>
            </a:r>
          </a:p>
        </p:txBody>
      </p:sp>
    </p:spTree>
    <p:extLst>
      <p:ext uri="{BB962C8B-B14F-4D97-AF65-F5344CB8AC3E}">
        <p14:creationId xmlns:p14="http://schemas.microsoft.com/office/powerpoint/2010/main" val="2594586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schemas.microsoft.com/office/2006/documentManagement/types"/>
    <ds:schemaRef ds:uri="http://purl.org/dc/terms/"/>
    <ds:schemaRef ds:uri="230e9df3-be65-4c73-a93b-d1236ebd677e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614</TotalTime>
  <Words>845</Words>
  <Application>Microsoft Office PowerPoint</Application>
  <PresentationFormat>Widescreen</PresentationFormat>
  <Paragraphs>204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Tenorite</vt:lpstr>
      <vt:lpstr>Times New Roman</vt:lpstr>
      <vt:lpstr>Office Theme</vt:lpstr>
      <vt:lpstr>  Sccc Advisory Board Meeting February 7, 2023</vt:lpstr>
      <vt:lpstr>AGENDA</vt:lpstr>
      <vt:lpstr>Iv. Director’s report: 2022  supervision Numbers</vt:lpstr>
      <vt:lpstr>PowerPoint Presentation</vt:lpstr>
      <vt:lpstr>Iv. Director’s report: 2022 Juvenile Programming Numbers</vt:lpstr>
      <vt:lpstr>2022 Review: Personnel</vt:lpstr>
      <vt:lpstr>2022 Review (Continued)</vt:lpstr>
      <vt:lpstr>2022 Review: Organizational Change</vt:lpstr>
      <vt:lpstr>2023 Updates</vt:lpstr>
      <vt:lpstr>2023 Financial Update</vt:lpstr>
      <vt:lpstr>A. 4208: Adult Project Income Year-End Balances (Cont.)</vt:lpstr>
      <vt:lpstr>B. 4208: Adult Project Income User Fees vs Expenses (Cont)</vt:lpstr>
      <vt:lpstr>C. 4208 -Total Supervision Cases Received for Each Year (Cont)</vt:lpstr>
      <vt:lpstr>D. User Fee Potential Based on Actual Supervision Numbers (Cont)</vt:lpstr>
      <vt:lpstr>E. 4208: Other User Fee Income</vt:lpstr>
      <vt:lpstr>F. 4208 Approved Budget Submission vs. Actual Amount Spent</vt:lpstr>
      <vt:lpstr>G. 4208 - Controlled Spending &amp; Uncontrolled Spending</vt:lpstr>
      <vt:lpstr>H. 4208 Sustainability</vt:lpstr>
      <vt:lpstr>V. Old Business</vt:lpstr>
      <vt:lpstr>Vi. New Business</vt:lpstr>
      <vt:lpstr>Vii. Discussion:​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Sccc Advisory Board Meeting February 7, 2023</dc:title>
  <dc:creator>Josh Martin</dc:creator>
  <cp:lastModifiedBy>Josh Martin</cp:lastModifiedBy>
  <cp:revision>22</cp:revision>
  <dcterms:created xsi:type="dcterms:W3CDTF">2023-02-06T20:25:12Z</dcterms:created>
  <dcterms:modified xsi:type="dcterms:W3CDTF">2023-02-07T18:37:41Z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