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3" r:id="rId1"/>
  </p:sldMasterIdLst>
  <p:notesMasterIdLst>
    <p:notesMasterId r:id="rId51"/>
  </p:notesMasterIdLst>
  <p:sldIdLst>
    <p:sldId id="256" r:id="rId2"/>
    <p:sldId id="257" r:id="rId3"/>
    <p:sldId id="260" r:id="rId4"/>
    <p:sldId id="264" r:id="rId5"/>
    <p:sldId id="291" r:id="rId6"/>
    <p:sldId id="289" r:id="rId7"/>
    <p:sldId id="270" r:id="rId8"/>
    <p:sldId id="258" r:id="rId9"/>
    <p:sldId id="259" r:id="rId10"/>
    <p:sldId id="293" r:id="rId11"/>
    <p:sldId id="294" r:id="rId12"/>
    <p:sldId id="277" r:id="rId13"/>
    <p:sldId id="265" r:id="rId14"/>
    <p:sldId id="276" r:id="rId15"/>
    <p:sldId id="278" r:id="rId16"/>
    <p:sldId id="292" r:id="rId17"/>
    <p:sldId id="266" r:id="rId18"/>
    <p:sldId id="267" r:id="rId19"/>
    <p:sldId id="273" r:id="rId20"/>
    <p:sldId id="280" r:id="rId21"/>
    <p:sldId id="268" r:id="rId22"/>
    <p:sldId id="272" r:id="rId23"/>
    <p:sldId id="274" r:id="rId24"/>
    <p:sldId id="279" r:id="rId25"/>
    <p:sldId id="275" r:id="rId26"/>
    <p:sldId id="290" r:id="rId27"/>
    <p:sldId id="298" r:id="rId28"/>
    <p:sldId id="299" r:id="rId29"/>
    <p:sldId id="281" r:id="rId30"/>
    <p:sldId id="305" r:id="rId31"/>
    <p:sldId id="282" r:id="rId32"/>
    <p:sldId id="295" r:id="rId33"/>
    <p:sldId id="283" r:id="rId34"/>
    <p:sldId id="296" r:id="rId35"/>
    <p:sldId id="297" r:id="rId36"/>
    <p:sldId id="286" r:id="rId37"/>
    <p:sldId id="301" r:id="rId38"/>
    <p:sldId id="302" r:id="rId39"/>
    <p:sldId id="303" r:id="rId40"/>
    <p:sldId id="304" r:id="rId41"/>
    <p:sldId id="300" r:id="rId42"/>
    <p:sldId id="288" r:id="rId43"/>
    <p:sldId id="284" r:id="rId44"/>
    <p:sldId id="285" r:id="rId45"/>
    <p:sldId id="262" r:id="rId46"/>
    <p:sldId id="261" r:id="rId47"/>
    <p:sldId id="263" r:id="rId48"/>
    <p:sldId id="271" r:id="rId49"/>
    <p:sldId id="287"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54" autoAdjust="0"/>
    <p:restoredTop sz="94718" autoAdjust="0"/>
  </p:normalViewPr>
  <p:slideViewPr>
    <p:cSldViewPr>
      <p:cViewPr varScale="1">
        <p:scale>
          <a:sx n="105" d="100"/>
          <a:sy n="105" d="100"/>
        </p:scale>
        <p:origin x="-96" y="-144"/>
      </p:cViewPr>
      <p:guideLst>
        <p:guide orient="horz" pos="2160"/>
        <p:guide pos="2880"/>
      </p:guideLst>
    </p:cSldViewPr>
  </p:slideViewPr>
  <p:outlineViewPr>
    <p:cViewPr>
      <p:scale>
        <a:sx n="33" d="100"/>
        <a:sy n="33" d="100"/>
      </p:scale>
      <p:origin x="0" y="21624"/>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008A74-A087-49A8-80E9-7FFDDE8F2C88}" type="datetimeFigureOut">
              <a:rPr lang="en-US" smtClean="0"/>
              <a:pPr/>
              <a:t>8/3/2010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F45869-79B0-4210-A507-D4696C4076D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Other MS4’s have many miles</a:t>
            </a:r>
            <a:r>
              <a:rPr lang="en-US" baseline="0" dirty="0" smtClean="0"/>
              <a:t> of pipe that carry their waters underground. Where Floyd County’s culverts stop and the runoff stays above ground in creeks and streams throughout our rural county.</a:t>
            </a:r>
            <a:endParaRPr lang="en-US" dirty="0"/>
          </a:p>
        </p:txBody>
      </p:sp>
      <p:sp>
        <p:nvSpPr>
          <p:cNvPr id="4" name="Slide Number Placeholder 3"/>
          <p:cNvSpPr>
            <a:spLocks noGrp="1"/>
          </p:cNvSpPr>
          <p:nvPr>
            <p:ph type="sldNum" sz="quarter" idx="10"/>
          </p:nvPr>
        </p:nvSpPr>
        <p:spPr/>
        <p:txBody>
          <a:bodyPr/>
          <a:lstStyle/>
          <a:p>
            <a:fld id="{BBF45869-79B0-4210-A507-D4696C4076D2}" type="slidenum">
              <a:rPr lang="en-US" smtClean="0"/>
              <a:pPr/>
              <a:t>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Prosser</a:t>
            </a:r>
            <a:r>
              <a:rPr lang="en-US" baseline="0" dirty="0" smtClean="0"/>
              <a:t> Presentation was a targeted audience. As these were going to be future builders.</a:t>
            </a:r>
            <a:endParaRPr lang="en-US" dirty="0"/>
          </a:p>
        </p:txBody>
      </p:sp>
      <p:sp>
        <p:nvSpPr>
          <p:cNvPr id="4" name="Slide Number Placeholder 3"/>
          <p:cNvSpPr>
            <a:spLocks noGrp="1"/>
          </p:cNvSpPr>
          <p:nvPr>
            <p:ph type="sldNum" sz="quarter" idx="10"/>
          </p:nvPr>
        </p:nvSpPr>
        <p:spPr/>
        <p:txBody>
          <a:bodyPr/>
          <a:lstStyle/>
          <a:p>
            <a:fld id="{BBF45869-79B0-4210-A507-D4696C4076D2}" type="slidenum">
              <a:rPr lang="en-US" smtClean="0"/>
              <a:pPr/>
              <a:t>14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500 Property class involves the class that the property is given</a:t>
            </a:r>
            <a:r>
              <a:rPr lang="en-US" baseline="0" dirty="0" smtClean="0"/>
              <a:t> by the assessors office</a:t>
            </a:r>
            <a:endParaRPr lang="en-US" dirty="0"/>
          </a:p>
        </p:txBody>
      </p:sp>
      <p:sp>
        <p:nvSpPr>
          <p:cNvPr id="4" name="Slide Number Placeholder 3"/>
          <p:cNvSpPr>
            <a:spLocks noGrp="1"/>
          </p:cNvSpPr>
          <p:nvPr>
            <p:ph type="sldNum" sz="quarter" idx="10"/>
          </p:nvPr>
        </p:nvSpPr>
        <p:spPr/>
        <p:txBody>
          <a:bodyPr/>
          <a:lstStyle/>
          <a:p>
            <a:fld id="{BBF45869-79B0-4210-A507-D4696C4076D2}" type="slidenum">
              <a:rPr lang="en-US" smtClean="0"/>
              <a:pPr/>
              <a:t>17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reinstated the impervious</a:t>
            </a:r>
            <a:r>
              <a:rPr lang="en-US" baseline="0" dirty="0" smtClean="0"/>
              <a:t> approach in 2009</a:t>
            </a:r>
            <a:endParaRPr lang="en-US" dirty="0"/>
          </a:p>
        </p:txBody>
      </p:sp>
      <p:sp>
        <p:nvSpPr>
          <p:cNvPr id="4" name="Slide Number Placeholder 3"/>
          <p:cNvSpPr>
            <a:spLocks noGrp="1"/>
          </p:cNvSpPr>
          <p:nvPr>
            <p:ph type="sldNum" sz="quarter" idx="10"/>
          </p:nvPr>
        </p:nvSpPr>
        <p:spPr/>
        <p:txBody>
          <a:bodyPr/>
          <a:lstStyle/>
          <a:p>
            <a:fld id="{BBF45869-79B0-4210-A507-D4696C4076D2}" type="slidenum">
              <a:rPr lang="en-US" smtClean="0"/>
              <a:pPr/>
              <a:t>19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are examples of other ways we are trying to get the word out about </a:t>
            </a:r>
            <a:r>
              <a:rPr lang="en-US" baseline="0" dirty="0" err="1" smtClean="0"/>
              <a:t>stormwater</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BBF45869-79B0-4210-A507-D4696C4076D2}" type="slidenum">
              <a:rPr lang="en-US" smtClean="0"/>
              <a:pPr/>
              <a:t>41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8864930D-BA40-459F-B914-564495F9CF00}"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8864930D-BA40-459F-B914-564495F9CF00}"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8864930D-BA40-459F-B914-564495F9CF00}"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677" y="274130"/>
            <a:ext cx="8228647"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677" y="1600677"/>
            <a:ext cx="8228647" cy="4525517"/>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7039BF-B460-4F62-96F4-F35B1A283550}"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8864930D-BA40-459F-B914-564495F9CF00}" type="slidenum">
              <a:rPr lang="en-US" smtClean="0"/>
              <a:pPr/>
              <a:t>‹#›</a:t>
            </a:fld>
            <a:endParaRPr lang="en-US" dirty="0"/>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8864930D-BA40-459F-B914-564495F9CF00}" type="slidenum">
              <a:rPr lang="en-US" smtClean="0"/>
              <a:pPr/>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8864930D-BA40-459F-B914-564495F9CF00}" type="slidenum">
              <a:rPr lang="en-US" smtClean="0"/>
              <a:pPr/>
              <a:t>‹#›</a:t>
            </a:fld>
            <a:endParaRPr lang="en-US" dirty="0"/>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8864930D-BA40-459F-B914-564495F9CF00}"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8864930D-BA40-459F-B914-564495F9CF00}" type="slidenum">
              <a:rPr lang="en-US" smtClean="0"/>
              <a:pPr/>
              <a:t>‹#›</a:t>
            </a:fld>
            <a:endParaRPr lang="en-US" dirty="0"/>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8864930D-BA40-459F-B914-564495F9CF00}"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8864930D-BA40-459F-B914-564495F9CF00}"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8864930D-BA40-459F-B914-564495F9CF00}" type="slidenum">
              <a:rPr lang="en-US" smtClean="0"/>
              <a:pPr/>
              <a:t>‹#›</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endParaRPr 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8864930D-BA40-459F-B914-564495F9CF00}"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www.floydcounty.in.gov/county%20offices/stormwater.htm"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www.floydcounty.in.gov/county%20offices/stormwater-esp.htm"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www.siswac.or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www.floydswcd.org/"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24.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floyd.jpg"/>
          <p:cNvPicPr>
            <a:picLocks noGrp="1" noChangeAspect="1"/>
          </p:cNvPicPr>
          <p:nvPr>
            <p:ph idx="1"/>
          </p:nvPr>
        </p:nvPicPr>
        <p:blipFill>
          <a:blip r:embed="rId2"/>
          <a:stretch>
            <a:fillRect/>
          </a:stretch>
        </p:blipFill>
        <p:spPr>
          <a:xfrm>
            <a:off x="3346450" y="2366169"/>
            <a:ext cx="2451100" cy="2755900"/>
          </a:xfrm>
        </p:spPr>
      </p:pic>
      <p:sp>
        <p:nvSpPr>
          <p:cNvPr id="5" name="Slide Number Placeholder 4"/>
          <p:cNvSpPr>
            <a:spLocks noGrp="1"/>
          </p:cNvSpPr>
          <p:nvPr>
            <p:ph type="sldNum" sz="quarter" idx="12"/>
          </p:nvPr>
        </p:nvSpPr>
        <p:spPr/>
        <p:txBody>
          <a:bodyPr/>
          <a:lstStyle/>
          <a:p>
            <a:fld id="{8864930D-BA40-459F-B914-564495F9CF00}" type="slidenum">
              <a:rPr lang="en-US" smtClean="0"/>
              <a:pPr/>
              <a:t>1</a:t>
            </a:fld>
            <a:endParaRPr lang="en-US" dirty="0"/>
          </a:p>
        </p:txBody>
      </p:sp>
      <p:sp>
        <p:nvSpPr>
          <p:cNvPr id="4" name="Title 3"/>
          <p:cNvSpPr>
            <a:spLocks noGrp="1"/>
          </p:cNvSpPr>
          <p:nvPr>
            <p:ph type="title"/>
          </p:nvPr>
        </p:nvSpPr>
        <p:spPr/>
        <p:txBody>
          <a:bodyPr>
            <a:normAutofit fontScale="90000"/>
          </a:bodyPr>
          <a:lstStyle/>
          <a:p>
            <a:pPr algn="ctr"/>
            <a:r>
              <a:rPr lang="en-US" dirty="0" smtClean="0"/>
              <a:t>2010 Floyd County MS4 Program Overview. </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smtClean="0"/>
              <a:t>The following is a list of events and information that was handed out over the last couple of years.</a:t>
            </a:r>
          </a:p>
          <a:p>
            <a:r>
              <a:rPr lang="en-US" dirty="0" smtClean="0"/>
              <a:t>April 2, 2009 Home builders Association of Southern Indiana Show. Attendance 100 people</a:t>
            </a:r>
          </a:p>
          <a:p>
            <a:pPr>
              <a:buNone/>
            </a:pPr>
            <a:endParaRPr lang="en-US" dirty="0" smtClean="0"/>
          </a:p>
          <a:p>
            <a:r>
              <a:rPr lang="en-US" dirty="0" smtClean="0"/>
              <a:t>4/11/09- Falls of the Ohio Earth day Celebration	</a:t>
            </a:r>
          </a:p>
          <a:p>
            <a:r>
              <a:rPr lang="en-US" dirty="0" smtClean="0"/>
              <a:t>July 6-9, 2009- Floyd County 4-H Fair</a:t>
            </a:r>
          </a:p>
          <a:p>
            <a:pPr lvl="1"/>
            <a:r>
              <a:rPr lang="en-US" dirty="0" smtClean="0"/>
              <a:t>21 Rain Barrel Instruction </a:t>
            </a:r>
          </a:p>
          <a:p>
            <a:pPr lvl="1"/>
            <a:r>
              <a:rPr lang="en-US" dirty="0" smtClean="0"/>
              <a:t>8 Rain Garden Broachers</a:t>
            </a:r>
          </a:p>
          <a:p>
            <a:pPr lvl="1"/>
            <a:r>
              <a:rPr lang="en-US" dirty="0" smtClean="0"/>
              <a:t>4 New Albany Flood Insurance Broachers</a:t>
            </a:r>
          </a:p>
          <a:p>
            <a:pPr lvl="1"/>
            <a:r>
              <a:rPr lang="en-US" dirty="0" smtClean="0"/>
              <a:t>10 IDEM Waterway Permitting Handbooks</a:t>
            </a:r>
          </a:p>
          <a:p>
            <a:endParaRPr lang="en-US" dirty="0"/>
          </a:p>
        </p:txBody>
      </p:sp>
      <p:sp>
        <p:nvSpPr>
          <p:cNvPr id="3" name="Slide Number Placeholder 2"/>
          <p:cNvSpPr>
            <a:spLocks noGrp="1"/>
          </p:cNvSpPr>
          <p:nvPr>
            <p:ph type="sldNum" sz="quarter" idx="12"/>
          </p:nvPr>
        </p:nvSpPr>
        <p:spPr/>
        <p:txBody>
          <a:bodyPr/>
          <a:lstStyle/>
          <a:p>
            <a:fld id="{8864930D-BA40-459F-B914-564495F9CF00}" type="slidenum">
              <a:rPr lang="en-US" smtClean="0"/>
              <a:pPr/>
              <a:t>10</a:t>
            </a:fld>
            <a:endParaRPr lang="en-US" dirty="0"/>
          </a:p>
        </p:txBody>
      </p:sp>
      <p:sp>
        <p:nvSpPr>
          <p:cNvPr id="4" name="Title 3"/>
          <p:cNvSpPr>
            <a:spLocks noGrp="1"/>
          </p:cNvSpPr>
          <p:nvPr>
            <p:ph type="title"/>
          </p:nvPr>
        </p:nvSpPr>
        <p:spPr/>
        <p:txBody>
          <a:bodyPr/>
          <a:lstStyle/>
          <a:p>
            <a:pPr algn="ctr"/>
            <a:r>
              <a:rPr lang="en-US" dirty="0" smtClean="0"/>
              <a:t>Inception</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US" dirty="0" smtClean="0"/>
              <a:t>May 8, 2010 Falls of the Ohio Earth day Celebration</a:t>
            </a:r>
          </a:p>
          <a:p>
            <a:pPr>
              <a:buNone/>
            </a:pPr>
            <a:r>
              <a:rPr lang="en-US" dirty="0" smtClean="0"/>
              <a:t>                         Attendance 900 people</a:t>
            </a:r>
          </a:p>
          <a:p>
            <a:pPr lvl="1"/>
            <a:r>
              <a:rPr lang="en-US" dirty="0" smtClean="0"/>
              <a:t>Demonstrated the Enviroscape to 37 kids </a:t>
            </a:r>
          </a:p>
          <a:p>
            <a:pPr lvl="1"/>
            <a:r>
              <a:rPr lang="en-US" dirty="0" smtClean="0"/>
              <a:t>3 IN Water Way Handbooks</a:t>
            </a:r>
          </a:p>
          <a:p>
            <a:pPr lvl="1"/>
            <a:r>
              <a:rPr lang="en-US" dirty="0" smtClean="0"/>
              <a:t>17 Rain Barrel Instructions</a:t>
            </a:r>
          </a:p>
          <a:p>
            <a:pPr lvl="1"/>
            <a:r>
              <a:rPr lang="en-US" dirty="0" smtClean="0"/>
              <a:t>22 Rain Garden</a:t>
            </a:r>
          </a:p>
          <a:p>
            <a:pPr lvl="1"/>
            <a:r>
              <a:rPr lang="en-US" dirty="0" smtClean="0"/>
              <a:t>40 Clean Water Coloring Books - (OPCD)</a:t>
            </a:r>
          </a:p>
          <a:p>
            <a:pPr lvl="1"/>
            <a:r>
              <a:rPr lang="en-US" dirty="0" smtClean="0"/>
              <a:t>15 Solution to Pollution Coloring Books</a:t>
            </a:r>
          </a:p>
          <a:p>
            <a:pPr lvl="1"/>
            <a:r>
              <a:rPr lang="en-US" dirty="0" smtClean="0"/>
              <a:t>34 Non Toxic Cleaners</a:t>
            </a:r>
          </a:p>
          <a:p>
            <a:pPr lvl="1"/>
            <a:r>
              <a:rPr lang="en-US" dirty="0" smtClean="0"/>
              <a:t>20 Homeowner Guide to Stormwater Pollution</a:t>
            </a:r>
          </a:p>
          <a:p>
            <a:pPr lvl="1"/>
            <a:r>
              <a:rPr lang="en-US" dirty="0" smtClean="0"/>
              <a:t>15 WWYD - Groundwater Pollution - (OPCD)</a:t>
            </a:r>
          </a:p>
          <a:p>
            <a:pPr lvl="1"/>
            <a:r>
              <a:rPr lang="en-US" dirty="0" smtClean="0"/>
              <a:t>20 Got Germs- Pet Waste (OPCD)</a:t>
            </a:r>
          </a:p>
          <a:p>
            <a:pPr lvl="1"/>
            <a:r>
              <a:rPr lang="en-US" dirty="0" smtClean="0"/>
              <a:t>9 Stormwater - Clark County</a:t>
            </a:r>
          </a:p>
          <a:p>
            <a:pPr lvl="1"/>
            <a:r>
              <a:rPr lang="en-US" dirty="0" smtClean="0"/>
              <a:t>50 Crayons- (OPCD)</a:t>
            </a:r>
          </a:p>
          <a:p>
            <a:pPr lvl="1"/>
            <a:r>
              <a:rPr lang="en-US" dirty="0" smtClean="0"/>
              <a:t>68 Rain Barrel Kit - Register for Free Drawing</a:t>
            </a:r>
          </a:p>
          <a:p>
            <a:endParaRPr lang="en-US" dirty="0"/>
          </a:p>
        </p:txBody>
      </p:sp>
      <p:sp>
        <p:nvSpPr>
          <p:cNvPr id="3" name="Slide Number Placeholder 2"/>
          <p:cNvSpPr>
            <a:spLocks noGrp="1"/>
          </p:cNvSpPr>
          <p:nvPr>
            <p:ph type="sldNum" sz="quarter" idx="12"/>
          </p:nvPr>
        </p:nvSpPr>
        <p:spPr/>
        <p:txBody>
          <a:bodyPr/>
          <a:lstStyle/>
          <a:p>
            <a:fld id="{8864930D-BA40-459F-B914-564495F9CF00}" type="slidenum">
              <a:rPr lang="en-US" smtClean="0"/>
              <a:pPr/>
              <a:t>11</a:t>
            </a:fld>
            <a:endParaRPr lang="en-US" dirty="0"/>
          </a:p>
        </p:txBody>
      </p:sp>
      <p:sp>
        <p:nvSpPr>
          <p:cNvPr id="4" name="Title 3"/>
          <p:cNvSpPr>
            <a:spLocks noGrp="1"/>
          </p:cNvSpPr>
          <p:nvPr>
            <p:ph type="title"/>
          </p:nvPr>
        </p:nvSpPr>
        <p:spPr/>
        <p:txBody>
          <a:bodyPr/>
          <a:lstStyle/>
          <a:p>
            <a:pPr algn="ctr"/>
            <a:r>
              <a:rPr lang="en-US" dirty="0" smtClean="0"/>
              <a:t>Inception</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Inception</a:t>
            </a:r>
            <a:endParaRPr lang="en-US" dirty="0"/>
          </a:p>
        </p:txBody>
      </p:sp>
      <p:sp>
        <p:nvSpPr>
          <p:cNvPr id="6" name="Text Placeholder 5"/>
          <p:cNvSpPr>
            <a:spLocks noGrp="1"/>
          </p:cNvSpPr>
          <p:nvPr>
            <p:ph type="body" idx="1"/>
          </p:nvPr>
        </p:nvSpPr>
        <p:spPr/>
        <p:txBody>
          <a:bodyPr/>
          <a:lstStyle/>
          <a:p>
            <a:pPr algn="ctr"/>
            <a:r>
              <a:rPr lang="en-US" dirty="0" smtClean="0"/>
              <a:t>Arbor Day 2008		</a:t>
            </a:r>
            <a:endParaRPr lang="en-US" dirty="0"/>
          </a:p>
        </p:txBody>
      </p:sp>
      <p:sp>
        <p:nvSpPr>
          <p:cNvPr id="8" name="Text Placeholder 7"/>
          <p:cNvSpPr>
            <a:spLocks noGrp="1"/>
          </p:cNvSpPr>
          <p:nvPr>
            <p:ph type="body" sz="half" idx="3"/>
          </p:nvPr>
        </p:nvSpPr>
        <p:spPr/>
        <p:txBody>
          <a:bodyPr>
            <a:normAutofit fontScale="92500" lnSpcReduction="10000"/>
          </a:bodyPr>
          <a:lstStyle/>
          <a:p>
            <a:pPr algn="ctr"/>
            <a:r>
              <a:rPr lang="en-US" dirty="0" smtClean="0"/>
              <a:t>Floyd County 4-H Fair</a:t>
            </a:r>
          </a:p>
          <a:p>
            <a:pPr algn="ctr"/>
            <a:r>
              <a:rPr lang="en-US" dirty="0" smtClean="0"/>
              <a:t>2009</a:t>
            </a:r>
            <a:endParaRPr lang="en-US" dirty="0"/>
          </a:p>
        </p:txBody>
      </p:sp>
      <p:pic>
        <p:nvPicPr>
          <p:cNvPr id="10" name="Content Placeholder 9" descr="April 25 004.jpg"/>
          <p:cNvPicPr>
            <a:picLocks noGrp="1" noChangeAspect="1"/>
          </p:cNvPicPr>
          <p:nvPr>
            <p:ph sz="quarter" idx="2"/>
          </p:nvPr>
        </p:nvPicPr>
        <p:blipFill>
          <a:blip r:embed="rId2" cstate="print"/>
          <a:stretch>
            <a:fillRect/>
          </a:stretch>
        </p:blipFill>
        <p:spPr>
          <a:xfrm>
            <a:off x="457200" y="1900436"/>
            <a:ext cx="4040188" cy="3030141"/>
          </a:xfrm>
        </p:spPr>
      </p:pic>
      <p:pic>
        <p:nvPicPr>
          <p:cNvPr id="11" name="Content Placeholder 10" descr="April 25 002.jpg"/>
          <p:cNvPicPr>
            <a:picLocks noGrp="1" noChangeAspect="1"/>
          </p:cNvPicPr>
          <p:nvPr>
            <p:ph sz="quarter" idx="4"/>
          </p:nvPr>
        </p:nvPicPr>
        <p:blipFill>
          <a:blip r:embed="rId3" cstate="print"/>
          <a:stretch>
            <a:fillRect/>
          </a:stretch>
        </p:blipFill>
        <p:spPr>
          <a:xfrm>
            <a:off x="4645025" y="1899841"/>
            <a:ext cx="4041774" cy="3031331"/>
          </a:xfrm>
        </p:spPr>
      </p:pic>
      <p:sp>
        <p:nvSpPr>
          <p:cNvPr id="3" name="Slide Number Placeholder 2"/>
          <p:cNvSpPr>
            <a:spLocks noGrp="1"/>
          </p:cNvSpPr>
          <p:nvPr>
            <p:ph type="sldNum" sz="quarter" idx="12"/>
          </p:nvPr>
        </p:nvSpPr>
        <p:spPr/>
        <p:txBody>
          <a:bodyPr/>
          <a:lstStyle/>
          <a:p>
            <a:fld id="{8864930D-BA40-459F-B914-564495F9CF00}" type="slidenum">
              <a:rPr lang="en-US" smtClean="0"/>
              <a:pPr/>
              <a:t>12</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Formed partnerships with other entities like: </a:t>
            </a:r>
            <a:r>
              <a:rPr lang="en-US" dirty="0" smtClean="0">
                <a:solidFill>
                  <a:srgbClr val="FF0000"/>
                </a:solidFill>
              </a:rPr>
              <a:t>S</a:t>
            </a:r>
            <a:r>
              <a:rPr lang="en-US" dirty="0" smtClean="0"/>
              <a:t>outhern </a:t>
            </a:r>
            <a:r>
              <a:rPr lang="en-US" dirty="0" smtClean="0">
                <a:solidFill>
                  <a:srgbClr val="FF0000"/>
                </a:solidFill>
              </a:rPr>
              <a:t>I</a:t>
            </a:r>
            <a:r>
              <a:rPr lang="en-US" dirty="0" smtClean="0"/>
              <a:t>ndiana </a:t>
            </a:r>
            <a:r>
              <a:rPr lang="en-US" dirty="0" smtClean="0">
                <a:solidFill>
                  <a:srgbClr val="FF0000"/>
                </a:solidFill>
              </a:rPr>
              <a:t>S</a:t>
            </a:r>
            <a:r>
              <a:rPr lang="en-US" dirty="0" smtClean="0"/>
              <a:t>tormwater </a:t>
            </a:r>
            <a:r>
              <a:rPr lang="en-US" dirty="0" smtClean="0">
                <a:solidFill>
                  <a:srgbClr val="FF0000"/>
                </a:solidFill>
              </a:rPr>
              <a:t>A</a:t>
            </a:r>
            <a:r>
              <a:rPr lang="en-US" dirty="0" smtClean="0"/>
              <a:t>dvisory </a:t>
            </a:r>
            <a:r>
              <a:rPr lang="en-US" dirty="0" smtClean="0">
                <a:solidFill>
                  <a:srgbClr val="FF0000"/>
                </a:solidFill>
              </a:rPr>
              <a:t>C</a:t>
            </a:r>
            <a:r>
              <a:rPr lang="en-US" dirty="0" smtClean="0"/>
              <a:t>ommittee (SISWAC) Floyd County Soil and Water, and Floyd County Solid Waste.</a:t>
            </a:r>
          </a:p>
          <a:p>
            <a:r>
              <a:rPr lang="en-US" dirty="0" smtClean="0"/>
              <a:t>Stopped using cinders to de-ice roadways and built a salt storage building and started using brine.</a:t>
            </a:r>
          </a:p>
          <a:p>
            <a:r>
              <a:rPr lang="en-US" dirty="0" smtClean="0"/>
              <a:t>Had workshops to educate the construction community on erosion control standards.</a:t>
            </a:r>
          </a:p>
          <a:p>
            <a:r>
              <a:rPr lang="en-US" dirty="0" smtClean="0"/>
              <a:t>Stormwater was handled out of the Engineers Office which was not dedicated to just Stormwater.</a:t>
            </a:r>
            <a:endParaRPr lang="en-US" dirty="0"/>
          </a:p>
        </p:txBody>
      </p:sp>
      <p:sp>
        <p:nvSpPr>
          <p:cNvPr id="4" name="Slide Number Placeholder 3"/>
          <p:cNvSpPr>
            <a:spLocks noGrp="1"/>
          </p:cNvSpPr>
          <p:nvPr>
            <p:ph type="sldNum" sz="quarter" idx="12"/>
          </p:nvPr>
        </p:nvSpPr>
        <p:spPr/>
        <p:txBody>
          <a:bodyPr/>
          <a:lstStyle/>
          <a:p>
            <a:fld id="{8864930D-BA40-459F-B914-564495F9CF00}" type="slidenum">
              <a:rPr lang="en-US" smtClean="0"/>
              <a:pPr/>
              <a:t>13</a:t>
            </a:fld>
            <a:endParaRPr lang="en-US" dirty="0"/>
          </a:p>
        </p:txBody>
      </p:sp>
      <p:sp>
        <p:nvSpPr>
          <p:cNvPr id="3" name="Title 2"/>
          <p:cNvSpPr>
            <a:spLocks noGrp="1"/>
          </p:cNvSpPr>
          <p:nvPr>
            <p:ph type="title"/>
          </p:nvPr>
        </p:nvSpPr>
        <p:spPr/>
        <p:txBody>
          <a:bodyPr/>
          <a:lstStyle/>
          <a:p>
            <a:pPr algn="ctr"/>
            <a:r>
              <a:rPr lang="en-US" dirty="0" smtClean="0"/>
              <a:t>Inception</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Inception</a:t>
            </a:r>
            <a:endParaRPr lang="en-US" dirty="0"/>
          </a:p>
        </p:txBody>
      </p:sp>
      <p:sp>
        <p:nvSpPr>
          <p:cNvPr id="2" name="Content Placeholder 1"/>
          <p:cNvSpPr>
            <a:spLocks noGrp="1"/>
          </p:cNvSpPr>
          <p:nvPr>
            <p:ph type="body" idx="1"/>
          </p:nvPr>
        </p:nvSpPr>
        <p:spPr>
          <a:xfrm>
            <a:off x="457200" y="5334000"/>
            <a:ext cx="4040188" cy="838200"/>
          </a:xfrm>
        </p:spPr>
        <p:txBody>
          <a:bodyPr>
            <a:normAutofit/>
          </a:bodyPr>
          <a:lstStyle/>
          <a:p>
            <a:r>
              <a:rPr lang="en-US" dirty="0" smtClean="0"/>
              <a:t>2007 Prosser Vocational School Presentation</a:t>
            </a:r>
          </a:p>
        </p:txBody>
      </p:sp>
      <p:sp>
        <p:nvSpPr>
          <p:cNvPr id="7" name="Text Placeholder 6"/>
          <p:cNvSpPr>
            <a:spLocks noGrp="1"/>
          </p:cNvSpPr>
          <p:nvPr>
            <p:ph type="body" sz="half" idx="3"/>
          </p:nvPr>
        </p:nvSpPr>
        <p:spPr>
          <a:xfrm>
            <a:off x="4645026" y="5334000"/>
            <a:ext cx="4041775" cy="838200"/>
          </a:xfrm>
        </p:spPr>
        <p:txBody>
          <a:bodyPr>
            <a:normAutofit/>
          </a:bodyPr>
          <a:lstStyle/>
          <a:p>
            <a:r>
              <a:rPr lang="en-US" dirty="0" smtClean="0"/>
              <a:t>2007 Prosser Vocational School Presentation</a:t>
            </a:r>
          </a:p>
        </p:txBody>
      </p:sp>
      <p:pic>
        <p:nvPicPr>
          <p:cNvPr id="9" name="Content Placeholder 8" descr="Prosser Presentation 07 1.JPG"/>
          <p:cNvPicPr>
            <a:picLocks noGrp="1" noChangeAspect="1"/>
          </p:cNvPicPr>
          <p:nvPr>
            <p:ph sz="quarter" idx="2"/>
          </p:nvPr>
        </p:nvPicPr>
        <p:blipFill>
          <a:blip r:embed="rId3" cstate="print"/>
          <a:stretch>
            <a:fillRect/>
          </a:stretch>
        </p:blipFill>
        <p:spPr>
          <a:xfrm>
            <a:off x="457200" y="1900436"/>
            <a:ext cx="4040188" cy="3030141"/>
          </a:xfrm>
        </p:spPr>
      </p:pic>
      <p:pic>
        <p:nvPicPr>
          <p:cNvPr id="10" name="Content Placeholder 9" descr="Prosser Presentation 07 2.JPG"/>
          <p:cNvPicPr>
            <a:picLocks noGrp="1" noChangeAspect="1"/>
          </p:cNvPicPr>
          <p:nvPr>
            <p:ph sz="quarter" idx="4"/>
          </p:nvPr>
        </p:nvPicPr>
        <p:blipFill>
          <a:blip r:embed="rId4" cstate="print"/>
          <a:stretch>
            <a:fillRect/>
          </a:stretch>
        </p:blipFill>
        <p:spPr>
          <a:xfrm>
            <a:off x="4645025" y="1899841"/>
            <a:ext cx="4041775" cy="3031331"/>
          </a:xfrm>
        </p:spPr>
      </p:pic>
      <p:sp>
        <p:nvSpPr>
          <p:cNvPr id="3" name="Slide Number Placeholder 2"/>
          <p:cNvSpPr>
            <a:spLocks noGrp="1"/>
          </p:cNvSpPr>
          <p:nvPr>
            <p:ph type="sldNum" sz="quarter" idx="12"/>
          </p:nvPr>
        </p:nvSpPr>
        <p:spPr/>
        <p:txBody>
          <a:bodyPr/>
          <a:lstStyle/>
          <a:p>
            <a:fld id="{8864930D-BA40-459F-B914-564495F9CF00}" type="slidenum">
              <a:rPr lang="en-US" smtClean="0"/>
              <a:pPr/>
              <a:t>14</a:t>
            </a:fld>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half" idx="2"/>
          </p:nvPr>
        </p:nvSpPr>
        <p:spPr/>
        <p:txBody>
          <a:bodyPr/>
          <a:lstStyle/>
          <a:p>
            <a:r>
              <a:rPr lang="en-US" dirty="0" smtClean="0"/>
              <a:t>2009 Home Builders Association Of Southern Indiana </a:t>
            </a:r>
          </a:p>
          <a:p>
            <a:r>
              <a:rPr lang="en-US" dirty="0" smtClean="0"/>
              <a:t>April  2, 2009</a:t>
            </a:r>
            <a:endParaRPr lang="en-US" dirty="0"/>
          </a:p>
        </p:txBody>
      </p:sp>
      <p:pic>
        <p:nvPicPr>
          <p:cNvPr id="8" name="Picture Placeholder 7" descr="HBASI - Hm Show - Table Top Event 4-2-09 003.jpg"/>
          <p:cNvPicPr>
            <a:picLocks noGrp="1" noChangeAspect="1"/>
          </p:cNvPicPr>
          <p:nvPr>
            <p:ph type="pic" idx="1"/>
          </p:nvPr>
        </p:nvPicPr>
        <p:blipFill>
          <a:blip r:embed="rId2"/>
          <a:srcRect t="12116" b="12116"/>
          <a:stretch>
            <a:fillRect/>
          </a:stretch>
        </p:blipFill>
        <p:spPr/>
      </p:pic>
      <p:sp>
        <p:nvSpPr>
          <p:cNvPr id="3" name="Slide Number Placeholder 2"/>
          <p:cNvSpPr>
            <a:spLocks noGrp="1"/>
          </p:cNvSpPr>
          <p:nvPr>
            <p:ph type="sldNum" sz="quarter" idx="12"/>
          </p:nvPr>
        </p:nvSpPr>
        <p:spPr/>
        <p:txBody>
          <a:bodyPr/>
          <a:lstStyle/>
          <a:p>
            <a:fld id="{8864930D-BA40-459F-B914-564495F9CF00}" type="slidenum">
              <a:rPr lang="en-US" smtClean="0"/>
              <a:pPr/>
              <a:t>15</a:t>
            </a:fld>
            <a:endParaRPr lang="en-US" dirty="0"/>
          </a:p>
        </p:txBody>
      </p:sp>
      <p:sp>
        <p:nvSpPr>
          <p:cNvPr id="5" name="Title 4"/>
          <p:cNvSpPr>
            <a:spLocks noGrp="1"/>
          </p:cNvSpPr>
          <p:nvPr>
            <p:ph type="title"/>
          </p:nvPr>
        </p:nvSpPr>
        <p:spPr/>
        <p:txBody>
          <a:bodyPr/>
          <a:lstStyle/>
          <a:p>
            <a:r>
              <a:rPr lang="en-US" dirty="0" smtClean="0"/>
              <a:t>Inception</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Floyd County Road Department</a:t>
            </a:r>
            <a:endParaRPr lang="en-US" dirty="0"/>
          </a:p>
        </p:txBody>
      </p:sp>
      <p:sp>
        <p:nvSpPr>
          <p:cNvPr id="7" name="Text Placeholder 6"/>
          <p:cNvSpPr>
            <a:spLocks noGrp="1"/>
          </p:cNvSpPr>
          <p:nvPr>
            <p:ph type="body" idx="2"/>
          </p:nvPr>
        </p:nvSpPr>
        <p:spPr/>
        <p:txBody>
          <a:bodyPr/>
          <a:lstStyle/>
          <a:p>
            <a:r>
              <a:rPr lang="en-US" dirty="0" smtClean="0"/>
              <a:t>Salt Storage Building</a:t>
            </a:r>
            <a:endParaRPr lang="en-US" dirty="0"/>
          </a:p>
        </p:txBody>
      </p:sp>
      <p:pic>
        <p:nvPicPr>
          <p:cNvPr id="8" name="Content Placeholder 7" descr="salt storage building.jpg"/>
          <p:cNvPicPr>
            <a:picLocks noGrp="1" noChangeAspect="1"/>
          </p:cNvPicPr>
          <p:nvPr>
            <p:ph sz="half" idx="1"/>
          </p:nvPr>
        </p:nvPicPr>
        <p:blipFill>
          <a:blip r:embed="rId2"/>
          <a:stretch>
            <a:fillRect/>
          </a:stretch>
        </p:blipFill>
        <p:spPr>
          <a:xfrm>
            <a:off x="990600" y="838200"/>
            <a:ext cx="7391400" cy="3962400"/>
          </a:xfrm>
        </p:spPr>
      </p:pic>
      <p:sp>
        <p:nvSpPr>
          <p:cNvPr id="3" name="Slide Number Placeholder 2"/>
          <p:cNvSpPr>
            <a:spLocks noGrp="1"/>
          </p:cNvSpPr>
          <p:nvPr>
            <p:ph type="sldNum" sz="quarter" idx="12"/>
          </p:nvPr>
        </p:nvSpPr>
        <p:spPr/>
        <p:txBody>
          <a:bodyPr/>
          <a:lstStyle/>
          <a:p>
            <a:fld id="{8864930D-BA40-459F-B914-564495F9CF00}" type="slidenum">
              <a:rPr lang="en-US" smtClean="0"/>
              <a:pPr/>
              <a:t>16</a:t>
            </a:fld>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Much of our growing pains come from lack of knowledge of what “stormwater” is. </a:t>
            </a:r>
          </a:p>
          <a:p>
            <a:r>
              <a:rPr lang="en-US" dirty="0" smtClean="0"/>
              <a:t>Many thought that this is just another “tax”</a:t>
            </a:r>
          </a:p>
          <a:p>
            <a:r>
              <a:rPr lang="en-US" dirty="0" smtClean="0"/>
              <a:t>We set up our fees this way:</a:t>
            </a:r>
          </a:p>
          <a:p>
            <a:r>
              <a:rPr lang="en-US" dirty="0" smtClean="0"/>
              <a:t>Residential (500 Property Class) $39.00</a:t>
            </a:r>
          </a:p>
          <a:p>
            <a:r>
              <a:rPr lang="en-US" dirty="0" smtClean="0"/>
              <a:t>All other property class- based on impervious surface square footage.</a:t>
            </a:r>
          </a:p>
          <a:p>
            <a:r>
              <a:rPr lang="en-US" dirty="0" smtClean="0"/>
              <a:t>The Agricultural community was extremely upset as they were being charged per square footage instead of a flat rate</a:t>
            </a:r>
            <a:endParaRPr lang="en-US" dirty="0"/>
          </a:p>
        </p:txBody>
      </p:sp>
      <p:sp>
        <p:nvSpPr>
          <p:cNvPr id="4" name="Slide Number Placeholder 3"/>
          <p:cNvSpPr>
            <a:spLocks noGrp="1"/>
          </p:cNvSpPr>
          <p:nvPr>
            <p:ph type="sldNum" sz="quarter" idx="12"/>
          </p:nvPr>
        </p:nvSpPr>
        <p:spPr/>
        <p:txBody>
          <a:bodyPr/>
          <a:lstStyle/>
          <a:p>
            <a:fld id="{8864930D-BA40-459F-B914-564495F9CF00}" type="slidenum">
              <a:rPr lang="en-US" smtClean="0"/>
              <a:pPr/>
              <a:t>17</a:t>
            </a:fld>
            <a:endParaRPr lang="en-US" dirty="0"/>
          </a:p>
        </p:txBody>
      </p:sp>
      <p:sp>
        <p:nvSpPr>
          <p:cNvPr id="3" name="Title 2"/>
          <p:cNvSpPr>
            <a:spLocks noGrp="1"/>
          </p:cNvSpPr>
          <p:nvPr>
            <p:ph type="title"/>
          </p:nvPr>
        </p:nvSpPr>
        <p:spPr/>
        <p:txBody>
          <a:bodyPr/>
          <a:lstStyle/>
          <a:p>
            <a:pPr algn="ctr"/>
            <a:r>
              <a:rPr lang="en-US" dirty="0" smtClean="0"/>
              <a:t>Growing Pains</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We scrapped the impervious approach and went with a flat rate.</a:t>
            </a:r>
          </a:p>
          <a:p>
            <a:r>
              <a:rPr lang="en-US" dirty="0" smtClean="0"/>
              <a:t>This flat rate lasted two years.</a:t>
            </a:r>
          </a:p>
          <a:p>
            <a:r>
              <a:rPr lang="en-US" dirty="0" smtClean="0"/>
              <a:t>With the outcry from citizens we created a Citizens Advisory Committee (CAC)</a:t>
            </a:r>
          </a:p>
          <a:p>
            <a:r>
              <a:rPr lang="en-US" dirty="0" smtClean="0"/>
              <a:t>The CAC was made up of Farmers, Business Owners, Developers, School Board Members and General Public.</a:t>
            </a:r>
          </a:p>
          <a:p>
            <a:r>
              <a:rPr lang="en-US" dirty="0" smtClean="0"/>
              <a:t>We had monthly meetings that went for about a year and a half.</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8864930D-BA40-459F-B914-564495F9CF00}" type="slidenum">
              <a:rPr lang="en-US" smtClean="0"/>
              <a:pPr/>
              <a:t>18</a:t>
            </a:fld>
            <a:endParaRPr lang="en-US" dirty="0"/>
          </a:p>
        </p:txBody>
      </p:sp>
      <p:sp>
        <p:nvSpPr>
          <p:cNvPr id="3" name="Title 2"/>
          <p:cNvSpPr>
            <a:spLocks noGrp="1"/>
          </p:cNvSpPr>
          <p:nvPr>
            <p:ph type="title"/>
          </p:nvPr>
        </p:nvSpPr>
        <p:spPr/>
        <p:txBody>
          <a:bodyPr/>
          <a:lstStyle/>
          <a:p>
            <a:pPr algn="ctr"/>
            <a:r>
              <a:rPr lang="en-US" dirty="0" smtClean="0"/>
              <a:t>Growing Pains</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smtClean="0"/>
              <a:t>The CAC made recommendations to the Stormwater Board for final approval.</a:t>
            </a:r>
          </a:p>
          <a:p>
            <a:r>
              <a:rPr lang="en-US" dirty="0" smtClean="0"/>
              <a:t>One recommendation was to raise the impervious square footage from 2,500 to 3,700 that generates 1ERU or $39.00</a:t>
            </a:r>
          </a:p>
          <a:p>
            <a:r>
              <a:rPr lang="en-US" dirty="0" smtClean="0"/>
              <a:t>Another was to create an aggressive credit system that promotes good stewardship towards stormwater.</a:t>
            </a:r>
          </a:p>
          <a:p>
            <a:r>
              <a:rPr lang="en-US" dirty="0" smtClean="0"/>
              <a:t>An example of a credit is Septic Tank maintenance. If a customer cleans out their septic tank one every five years can receive 10% credit for 5years.</a:t>
            </a:r>
          </a:p>
          <a:p>
            <a:r>
              <a:rPr lang="en-US" dirty="0" smtClean="0"/>
              <a:t>County Engineer Retired.</a:t>
            </a:r>
          </a:p>
          <a:p>
            <a:pPr>
              <a:buNone/>
            </a:pPr>
            <a:endParaRPr lang="en-US" dirty="0" smtClean="0"/>
          </a:p>
        </p:txBody>
      </p:sp>
      <p:sp>
        <p:nvSpPr>
          <p:cNvPr id="3" name="Slide Number Placeholder 2"/>
          <p:cNvSpPr>
            <a:spLocks noGrp="1"/>
          </p:cNvSpPr>
          <p:nvPr>
            <p:ph type="sldNum" sz="quarter" idx="12"/>
          </p:nvPr>
        </p:nvSpPr>
        <p:spPr/>
        <p:txBody>
          <a:bodyPr/>
          <a:lstStyle/>
          <a:p>
            <a:fld id="{8864930D-BA40-459F-B914-564495F9CF00}" type="slidenum">
              <a:rPr lang="en-US" smtClean="0"/>
              <a:pPr/>
              <a:t>19</a:t>
            </a:fld>
            <a:endParaRPr lang="en-US" dirty="0"/>
          </a:p>
        </p:txBody>
      </p:sp>
      <p:sp>
        <p:nvSpPr>
          <p:cNvPr id="4" name="Title 3"/>
          <p:cNvSpPr>
            <a:spLocks noGrp="1"/>
          </p:cNvSpPr>
          <p:nvPr>
            <p:ph type="title"/>
          </p:nvPr>
        </p:nvSpPr>
        <p:spPr/>
        <p:txBody>
          <a:bodyPr/>
          <a:lstStyle/>
          <a:p>
            <a:pPr algn="ctr"/>
            <a:r>
              <a:rPr lang="en-US" dirty="0" smtClean="0"/>
              <a:t>Growing Pains</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p:txBody>
          <a:bodyPr>
            <a:normAutofit fontScale="85000" lnSpcReduction="20000"/>
          </a:bodyPr>
          <a:lstStyle/>
          <a:p>
            <a:r>
              <a:rPr lang="en-US" dirty="0" smtClean="0"/>
              <a:t>Community Overview</a:t>
            </a:r>
          </a:p>
          <a:p>
            <a:endParaRPr lang="en-US" dirty="0" smtClean="0"/>
          </a:p>
          <a:p>
            <a:r>
              <a:rPr lang="en-US" dirty="0" smtClean="0"/>
              <a:t>Inception</a:t>
            </a:r>
          </a:p>
          <a:p>
            <a:endParaRPr lang="en-US" dirty="0" smtClean="0"/>
          </a:p>
          <a:p>
            <a:r>
              <a:rPr lang="en-US" dirty="0" smtClean="0"/>
              <a:t>Growing Pains</a:t>
            </a:r>
          </a:p>
          <a:p>
            <a:endParaRPr lang="en-US" dirty="0" smtClean="0"/>
          </a:p>
          <a:p>
            <a:r>
              <a:rPr lang="en-US" dirty="0" smtClean="0"/>
              <a:t>Partnerships</a:t>
            </a:r>
          </a:p>
          <a:p>
            <a:endParaRPr lang="en-US" dirty="0" smtClean="0"/>
          </a:p>
          <a:p>
            <a:r>
              <a:rPr lang="en-US" dirty="0" smtClean="0"/>
              <a:t>Successes</a:t>
            </a:r>
          </a:p>
          <a:p>
            <a:endParaRPr lang="en-US" dirty="0" smtClean="0"/>
          </a:p>
          <a:p>
            <a:r>
              <a:rPr lang="en-US" dirty="0" smtClean="0"/>
              <a:t>Second Permit</a:t>
            </a:r>
          </a:p>
          <a:p>
            <a:endParaRPr lang="en-US" dirty="0" smtClean="0"/>
          </a:p>
          <a:p>
            <a:r>
              <a:rPr lang="en-US" dirty="0" smtClean="0"/>
              <a:t>Future</a:t>
            </a:r>
          </a:p>
          <a:p>
            <a:endParaRPr lang="en-US" dirty="0"/>
          </a:p>
        </p:txBody>
      </p:sp>
      <p:sp>
        <p:nvSpPr>
          <p:cNvPr id="4" name="Slide Number Placeholder 3"/>
          <p:cNvSpPr>
            <a:spLocks noGrp="1"/>
          </p:cNvSpPr>
          <p:nvPr>
            <p:ph type="sldNum" sz="quarter" idx="12"/>
          </p:nvPr>
        </p:nvSpPr>
        <p:spPr/>
        <p:txBody>
          <a:bodyPr/>
          <a:lstStyle/>
          <a:p>
            <a:fld id="{8864930D-BA40-459F-B914-564495F9CF00}" type="slidenum">
              <a:rPr lang="en-US" smtClean="0"/>
              <a:pPr/>
              <a:t>2</a:t>
            </a:fld>
            <a:endParaRPr lang="en-US" dirty="0"/>
          </a:p>
        </p:txBody>
      </p:sp>
      <p:sp>
        <p:nvSpPr>
          <p:cNvPr id="9" name="Title 8"/>
          <p:cNvSpPr>
            <a:spLocks noGrp="1"/>
          </p:cNvSpPr>
          <p:nvPr>
            <p:ph type="title"/>
          </p:nvPr>
        </p:nvSpPr>
        <p:spPr/>
        <p:txBody>
          <a:bodyPr/>
          <a:lstStyle/>
          <a:p>
            <a:pPr algn="ctr"/>
            <a:r>
              <a:rPr lang="en-US" dirty="0" smtClean="0"/>
              <a:t>2010 MS4 Overview</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864930D-BA40-459F-B914-564495F9CF00}" type="slidenum">
              <a:rPr lang="en-US" smtClean="0"/>
              <a:pPr/>
              <a:t>20</a:t>
            </a:fld>
            <a:endParaRPr lang="en-US" dirty="0"/>
          </a:p>
        </p:txBody>
      </p:sp>
      <p:sp>
        <p:nvSpPr>
          <p:cNvPr id="4" name="Title 3"/>
          <p:cNvSpPr>
            <a:spLocks noGrp="1"/>
          </p:cNvSpPr>
          <p:nvPr>
            <p:ph type="title"/>
          </p:nvPr>
        </p:nvSpPr>
        <p:spPr/>
        <p:txBody>
          <a:bodyPr/>
          <a:lstStyle/>
          <a:p>
            <a:pPr algn="ctr"/>
            <a:r>
              <a:rPr lang="en-US" dirty="0" smtClean="0"/>
              <a:t>Growing Pains</a:t>
            </a:r>
            <a:endParaRPr lang="en-US" dirty="0"/>
          </a:p>
        </p:txBody>
      </p:sp>
      <p:pic>
        <p:nvPicPr>
          <p:cNvPr id="1026" name="Picture 1" descr="fseal1"/>
          <p:cNvPicPr>
            <a:picLocks noChangeAspect="1" noChangeArrowheads="1"/>
          </p:cNvPicPr>
          <p:nvPr/>
        </p:nvPicPr>
        <p:blipFill>
          <a:blip r:embed="rId2"/>
          <a:srcRect/>
          <a:stretch>
            <a:fillRect/>
          </a:stretch>
        </p:blipFill>
        <p:spPr bwMode="auto">
          <a:xfrm>
            <a:off x="0" y="1066800"/>
            <a:ext cx="676275" cy="657225"/>
          </a:xfrm>
          <a:prstGeom prst="rect">
            <a:avLst/>
          </a:prstGeom>
          <a:noFill/>
        </p:spPr>
      </p:pic>
      <p:pic>
        <p:nvPicPr>
          <p:cNvPr id="1025" name="Picture 1" descr="farmland tillage"/>
          <p:cNvPicPr>
            <a:picLocks noChangeAspect="1" noChangeArrowheads="1"/>
          </p:cNvPicPr>
          <p:nvPr/>
        </p:nvPicPr>
        <p:blipFill>
          <a:blip r:embed="rId3"/>
          <a:srcRect/>
          <a:stretch>
            <a:fillRect/>
          </a:stretch>
        </p:blipFill>
        <p:spPr bwMode="auto">
          <a:xfrm>
            <a:off x="0" y="2057400"/>
            <a:ext cx="5943600" cy="2285999"/>
          </a:xfrm>
          <a:prstGeom prst="rect">
            <a:avLst/>
          </a:prstGeom>
          <a:noFill/>
        </p:spPr>
      </p:pic>
      <p:sp>
        <p:nvSpPr>
          <p:cNvPr id="1027"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8" name="Rectangle 4"/>
          <p:cNvSpPr>
            <a:spLocks noChangeArrowheads="1"/>
          </p:cNvSpPr>
          <p:nvPr/>
        </p:nvSpPr>
        <p:spPr bwMode="auto">
          <a:xfrm>
            <a:off x="0" y="1600200"/>
            <a:ext cx="3209533" cy="8002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smtClean="0">
                <a:ln>
                  <a:noFill/>
                </a:ln>
                <a:solidFill>
                  <a:srgbClr val="548DD4"/>
                </a:solidFill>
                <a:effectLst/>
                <a:latin typeface="Times New Roman" pitchFamily="18" charset="0"/>
                <a:ea typeface="Times New Roman" pitchFamily="18" charset="0"/>
                <a:cs typeface="Times New Roman" pitchFamily="18" charset="0"/>
              </a:rPr>
              <a:t>Stormwater Credit Overview</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1029" name="Rectangle 5"/>
          <p:cNvSpPr>
            <a:spLocks noChangeArrowheads="1"/>
          </p:cNvSpPr>
          <p:nvPr/>
        </p:nvSpPr>
        <p:spPr bwMode="auto">
          <a:xfrm>
            <a:off x="0" y="4343400"/>
            <a:ext cx="9144000" cy="240065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549275" algn="r"/>
                <a:tab pos="777875" algn="l"/>
                <a:tab pos="5761038" algn="r"/>
              </a:tabLst>
            </a:pPr>
            <a:r>
              <a:rPr kumimoji="0" lang="en-US" sz="18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Farmland Conservation Tillage</a:t>
            </a:r>
            <a:endParaRPr kumimoji="0" lang="en-US" sz="800" b="0"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549275" algn="r"/>
                <a:tab pos="777875" algn="l"/>
                <a:tab pos="5761038" algn="r"/>
              </a:tabLst>
            </a:pPr>
            <a:r>
              <a:rPr kumimoji="0" lang="en-US" sz="12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Description:</a:t>
            </a:r>
            <a:r>
              <a:rPr kumimoji="0" lang="en-US"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Conservation tillage (CT) is a means of addressing several of these problems at once. It has the potential for increasing water infiltration and use efficiency, increasing profits, increasing energy efficiency, increasing carbon sequestration and decreasing emissions, improving air, soil, and water quality. Conservation tillage practices include any tillage system leaving 30% or more crop residue cover on the soil surface after planting. These practices maximize the volume reduction in agricultural runoff and contaminants associated with sediment loss.  Farmers who plant using these practices may be eligible for credit.</a:t>
            </a:r>
            <a:endParaRPr kumimoji="0" lang="en-US" sz="800" b="0"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549275" algn="r"/>
                <a:tab pos="777875" algn="l"/>
                <a:tab pos="5761038" algn="r"/>
              </a:tabLst>
            </a:pPr>
            <a:r>
              <a:rPr kumimoji="0" lang="en-US" sz="12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To receive this Credit: </a:t>
            </a:r>
            <a:r>
              <a:rPr kumimoji="0" lang="en-US"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Crops must be planted using a conservation tillage method, such as no-till or ridge-till. A 1% credit is offered for each 1% of total property area that is planted using conservation tillage methods. A site map showing the entire property and the areas that have been planted using conservation tillage methods. Statement certifying that the property meets the criteria for this credit and the date(s) of planting and any land disturbance. Any supporting documentation including receipts, photographs, </a:t>
            </a:r>
            <a:r>
              <a:rPr kumimoji="0" lang="en-US"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etc.</a:t>
            </a:r>
            <a:endParaRPr kumimoji="0" lang="en-US" sz="800" b="0"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549275" algn="r"/>
                <a:tab pos="777875" algn="l"/>
                <a:tab pos="5761038" algn="r"/>
              </a:tabLst>
            </a:pPr>
            <a:r>
              <a:rPr kumimoji="0" lang="en-US" sz="12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Percent Off Bill:  </a:t>
            </a:r>
            <a:r>
              <a:rPr kumimoji="0" lang="en-US"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10%</a:t>
            </a:r>
            <a:endParaRPr kumimoji="0" lang="en-US" sz="800" b="0"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549275" algn="r"/>
                <a:tab pos="777875" algn="l"/>
                <a:tab pos="5761038" algn="r"/>
              </a:tabLst>
            </a:pPr>
            <a:r>
              <a:rPr kumimoji="0" lang="en-US" sz="12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Term: </a:t>
            </a:r>
            <a:r>
              <a:rPr kumimoji="0" lang="en-US"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5-year term. A new application must be submitted to continue receiving credit when 5-year term is up.</a:t>
            </a:r>
            <a:endParaRPr kumimoji="0" lang="en-US" sz="18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Partnerships is one area we have from the beginning tried to work make a central part of our program</a:t>
            </a:r>
          </a:p>
          <a:p>
            <a:r>
              <a:rPr lang="en-US" dirty="0" smtClean="0"/>
              <a:t>Below is a list of partnerships and which MCM they help us maintain.</a:t>
            </a:r>
          </a:p>
          <a:p>
            <a:r>
              <a:rPr lang="en-US" dirty="0" smtClean="0"/>
              <a:t>Floyd County Soil and Water (MCM 1, MCM 2, MCM 4,   MCM 5)</a:t>
            </a:r>
          </a:p>
          <a:p>
            <a:r>
              <a:rPr lang="en-US" dirty="0" smtClean="0"/>
              <a:t>Floyd County Solid Waste (MCM 1, MCM2, MCM 6)</a:t>
            </a:r>
          </a:p>
          <a:p>
            <a:r>
              <a:rPr lang="en-US" dirty="0" smtClean="0"/>
              <a:t>Floyd County Highway Department (MCM 1, MCM 3, MCM 6)</a:t>
            </a:r>
            <a:endParaRPr lang="en-US" dirty="0"/>
          </a:p>
        </p:txBody>
      </p:sp>
      <p:sp>
        <p:nvSpPr>
          <p:cNvPr id="4" name="Slide Number Placeholder 3"/>
          <p:cNvSpPr>
            <a:spLocks noGrp="1"/>
          </p:cNvSpPr>
          <p:nvPr>
            <p:ph type="sldNum" sz="quarter" idx="12"/>
          </p:nvPr>
        </p:nvSpPr>
        <p:spPr/>
        <p:txBody>
          <a:bodyPr/>
          <a:lstStyle/>
          <a:p>
            <a:fld id="{8864930D-BA40-459F-B914-564495F9CF00}" type="slidenum">
              <a:rPr lang="en-US" smtClean="0"/>
              <a:pPr/>
              <a:t>21</a:t>
            </a:fld>
            <a:endParaRPr lang="en-US" dirty="0"/>
          </a:p>
        </p:txBody>
      </p:sp>
      <p:sp>
        <p:nvSpPr>
          <p:cNvPr id="3" name="Title 2"/>
          <p:cNvSpPr>
            <a:spLocks noGrp="1"/>
          </p:cNvSpPr>
          <p:nvPr>
            <p:ph type="title"/>
          </p:nvPr>
        </p:nvSpPr>
        <p:spPr/>
        <p:txBody>
          <a:bodyPr/>
          <a:lstStyle/>
          <a:p>
            <a:pPr algn="ctr"/>
            <a:r>
              <a:rPr lang="en-US" dirty="0" smtClean="0"/>
              <a:t>Partnerships</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solidFill>
                  <a:srgbClr val="FF0000"/>
                </a:solidFill>
              </a:rPr>
              <a:t>S</a:t>
            </a:r>
            <a:r>
              <a:rPr lang="en-US" dirty="0" smtClean="0"/>
              <a:t>outhern </a:t>
            </a:r>
            <a:r>
              <a:rPr lang="en-US" dirty="0" smtClean="0">
                <a:solidFill>
                  <a:srgbClr val="FF0000"/>
                </a:solidFill>
              </a:rPr>
              <a:t>I</a:t>
            </a:r>
            <a:r>
              <a:rPr lang="en-US" dirty="0" smtClean="0"/>
              <a:t>ndiana </a:t>
            </a:r>
            <a:r>
              <a:rPr lang="en-US" dirty="0" smtClean="0">
                <a:solidFill>
                  <a:srgbClr val="FF0000"/>
                </a:solidFill>
              </a:rPr>
              <a:t>S</a:t>
            </a:r>
            <a:r>
              <a:rPr lang="en-US" dirty="0" smtClean="0"/>
              <a:t>torm </a:t>
            </a:r>
            <a:r>
              <a:rPr lang="en-US" dirty="0" smtClean="0">
                <a:solidFill>
                  <a:srgbClr val="FF0000"/>
                </a:solidFill>
              </a:rPr>
              <a:t>W</a:t>
            </a:r>
            <a:r>
              <a:rPr lang="en-US" dirty="0" smtClean="0"/>
              <a:t>ater </a:t>
            </a:r>
            <a:r>
              <a:rPr lang="en-US" dirty="0" smtClean="0">
                <a:solidFill>
                  <a:srgbClr val="FF0000"/>
                </a:solidFill>
              </a:rPr>
              <a:t>A</a:t>
            </a:r>
            <a:r>
              <a:rPr lang="en-US" dirty="0" smtClean="0"/>
              <a:t>dvisory </a:t>
            </a:r>
            <a:r>
              <a:rPr lang="en-US" dirty="0" smtClean="0">
                <a:solidFill>
                  <a:srgbClr val="FF0000"/>
                </a:solidFill>
              </a:rPr>
              <a:t>C</a:t>
            </a:r>
            <a:r>
              <a:rPr lang="en-US" dirty="0" smtClean="0"/>
              <a:t>ommittee (SISWAC) MCM1, MCM2, MCM3, MCM4, MCM5, and MCM6</a:t>
            </a:r>
          </a:p>
          <a:p>
            <a:r>
              <a:rPr lang="en-US" dirty="0" smtClean="0"/>
              <a:t>St. Mary’s Church Navilleton (MCM1, MCM2)</a:t>
            </a:r>
          </a:p>
          <a:p>
            <a:r>
              <a:rPr lang="en-US" dirty="0" smtClean="0"/>
              <a:t>Town of Georgetown (MCM3)</a:t>
            </a:r>
          </a:p>
          <a:p>
            <a:r>
              <a:rPr lang="en-US" dirty="0" smtClean="0"/>
              <a:t>New Albany Stormwater Department (MCM1, MCM2)</a:t>
            </a:r>
          </a:p>
          <a:p>
            <a:endParaRPr lang="en-US" dirty="0" smtClean="0"/>
          </a:p>
          <a:p>
            <a:endParaRPr lang="en-US" dirty="0"/>
          </a:p>
        </p:txBody>
      </p:sp>
      <p:sp>
        <p:nvSpPr>
          <p:cNvPr id="3" name="Slide Number Placeholder 2"/>
          <p:cNvSpPr>
            <a:spLocks noGrp="1"/>
          </p:cNvSpPr>
          <p:nvPr>
            <p:ph type="sldNum" sz="quarter" idx="12"/>
          </p:nvPr>
        </p:nvSpPr>
        <p:spPr/>
        <p:txBody>
          <a:bodyPr/>
          <a:lstStyle/>
          <a:p>
            <a:fld id="{8864930D-BA40-459F-B914-564495F9CF00}" type="slidenum">
              <a:rPr lang="en-US" smtClean="0"/>
              <a:pPr/>
              <a:t>22</a:t>
            </a:fld>
            <a:endParaRPr lang="en-US" dirty="0"/>
          </a:p>
        </p:txBody>
      </p:sp>
      <p:sp>
        <p:nvSpPr>
          <p:cNvPr id="4" name="Title 3"/>
          <p:cNvSpPr>
            <a:spLocks noGrp="1"/>
          </p:cNvSpPr>
          <p:nvPr>
            <p:ph type="title"/>
          </p:nvPr>
        </p:nvSpPr>
        <p:spPr/>
        <p:txBody>
          <a:bodyPr/>
          <a:lstStyle/>
          <a:p>
            <a:pPr algn="ctr"/>
            <a:r>
              <a:rPr lang="en-US" dirty="0" smtClean="0"/>
              <a:t>Partnerships</a:t>
            </a:r>
            <a:endParaRPr lang="en-US" dirty="0"/>
          </a:p>
        </p:txBody>
      </p:sp>
      <p:pic>
        <p:nvPicPr>
          <p:cNvPr id="5" name="Picture 4" descr="hands.jpg"/>
          <p:cNvPicPr>
            <a:picLocks noChangeAspect="1"/>
          </p:cNvPicPr>
          <p:nvPr/>
        </p:nvPicPr>
        <p:blipFill>
          <a:blip r:embed="rId2"/>
          <a:stretch>
            <a:fillRect/>
          </a:stretch>
        </p:blipFill>
        <p:spPr>
          <a:xfrm>
            <a:off x="2438400" y="4572000"/>
            <a:ext cx="4038600" cy="175260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smtClean="0"/>
              <a:t>Getting a fee schedule and credit policy that is tolerable for our customers.</a:t>
            </a:r>
          </a:p>
          <a:p>
            <a:r>
              <a:rPr lang="en-US" dirty="0" smtClean="0"/>
              <a:t>Partnership with the CAC whose members were from all different societal classes.</a:t>
            </a:r>
          </a:p>
          <a:p>
            <a:r>
              <a:rPr lang="en-US" dirty="0" smtClean="0"/>
              <a:t>Attending many festivals and events to get the word out about “stormwater”!</a:t>
            </a:r>
          </a:p>
          <a:p>
            <a:r>
              <a:rPr lang="en-US" dirty="0" smtClean="0"/>
              <a:t>The use of brine, with beet juice, on roadways instead of cinders</a:t>
            </a:r>
          </a:p>
          <a:p>
            <a:r>
              <a:rPr lang="en-US" dirty="0" smtClean="0"/>
              <a:t>We are a regional supplier of brine with beet juice. We supply the NAFC School Corp and the Town of Lanesville.</a:t>
            </a:r>
          </a:p>
          <a:p>
            <a:r>
              <a:rPr lang="en-US" dirty="0" smtClean="0"/>
              <a:t>We produce over 700 gallons of brine with beet juice per year.</a:t>
            </a:r>
          </a:p>
          <a:p>
            <a:endParaRPr lang="en-US" dirty="0" smtClean="0"/>
          </a:p>
          <a:p>
            <a:endParaRPr lang="en-US" dirty="0"/>
          </a:p>
        </p:txBody>
      </p:sp>
      <p:sp>
        <p:nvSpPr>
          <p:cNvPr id="3" name="Slide Number Placeholder 2"/>
          <p:cNvSpPr>
            <a:spLocks noGrp="1"/>
          </p:cNvSpPr>
          <p:nvPr>
            <p:ph type="sldNum" sz="quarter" idx="12"/>
          </p:nvPr>
        </p:nvSpPr>
        <p:spPr/>
        <p:txBody>
          <a:bodyPr/>
          <a:lstStyle/>
          <a:p>
            <a:fld id="{8864930D-BA40-459F-B914-564495F9CF00}" type="slidenum">
              <a:rPr lang="en-US" smtClean="0"/>
              <a:pPr/>
              <a:t>23</a:t>
            </a:fld>
            <a:endParaRPr lang="en-US" dirty="0"/>
          </a:p>
        </p:txBody>
      </p:sp>
      <p:sp>
        <p:nvSpPr>
          <p:cNvPr id="4" name="Title 3"/>
          <p:cNvSpPr>
            <a:spLocks noGrp="1"/>
          </p:cNvSpPr>
          <p:nvPr>
            <p:ph type="title"/>
          </p:nvPr>
        </p:nvSpPr>
        <p:spPr/>
        <p:txBody>
          <a:bodyPr/>
          <a:lstStyle/>
          <a:p>
            <a:pPr algn="ctr"/>
            <a:r>
              <a:rPr lang="en-US" dirty="0" smtClean="0"/>
              <a:t>Successes</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864930D-BA40-459F-B914-564495F9CF00}" type="slidenum">
              <a:rPr lang="en-US" smtClean="0"/>
              <a:pPr/>
              <a:t>24</a:t>
            </a:fld>
            <a:endParaRPr lang="en-US" dirty="0"/>
          </a:p>
        </p:txBody>
      </p:sp>
      <p:sp>
        <p:nvSpPr>
          <p:cNvPr id="4" name="Title 3"/>
          <p:cNvSpPr>
            <a:spLocks noGrp="1"/>
          </p:cNvSpPr>
          <p:nvPr>
            <p:ph type="title"/>
          </p:nvPr>
        </p:nvSpPr>
        <p:spPr/>
        <p:txBody>
          <a:bodyPr/>
          <a:lstStyle/>
          <a:p>
            <a:pPr algn="ctr"/>
            <a:r>
              <a:rPr lang="en-US" dirty="0" err="1" smtClean="0"/>
              <a:t>Successses</a:t>
            </a:r>
            <a:endParaRPr lang="en-US" dirty="0"/>
          </a:p>
        </p:txBody>
      </p:sp>
      <p:sp>
        <p:nvSpPr>
          <p:cNvPr id="6" name="Content Placeholder 5"/>
          <p:cNvSpPr>
            <a:spLocks noGrp="1"/>
          </p:cNvSpPr>
          <p:nvPr>
            <p:ph idx="1"/>
          </p:nvPr>
        </p:nvSpPr>
        <p:spPr/>
        <p:txBody>
          <a:bodyPr/>
          <a:lstStyle/>
          <a:p>
            <a:r>
              <a:rPr lang="en-US" dirty="0" smtClean="0"/>
              <a:t>Earth Day Events 2009</a:t>
            </a:r>
          </a:p>
          <a:p>
            <a:endParaRPr lang="en-US" dirty="0" smtClean="0"/>
          </a:p>
          <a:p>
            <a:endParaRPr lang="en-US" dirty="0"/>
          </a:p>
        </p:txBody>
      </p:sp>
      <p:pic>
        <p:nvPicPr>
          <p:cNvPr id="7" name="Content Placeholder 4" descr="earthday 09.JPG"/>
          <p:cNvPicPr>
            <a:picLocks noChangeAspect="1"/>
          </p:cNvPicPr>
          <p:nvPr/>
        </p:nvPicPr>
        <p:blipFill>
          <a:blip r:embed="rId2" cstate="print"/>
          <a:stretch>
            <a:fillRect/>
          </a:stretch>
        </p:blipFill>
        <p:spPr>
          <a:xfrm>
            <a:off x="1524000" y="2438400"/>
            <a:ext cx="6034616" cy="3992562"/>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Purchase of a Vactor vacuum truck and started a cleaning schedule of the drainage system.</a:t>
            </a:r>
          </a:p>
          <a:p>
            <a:endParaRPr lang="en-US" dirty="0"/>
          </a:p>
        </p:txBody>
      </p:sp>
      <p:sp>
        <p:nvSpPr>
          <p:cNvPr id="3" name="Slide Number Placeholder 2"/>
          <p:cNvSpPr>
            <a:spLocks noGrp="1"/>
          </p:cNvSpPr>
          <p:nvPr>
            <p:ph type="sldNum" sz="quarter" idx="12"/>
          </p:nvPr>
        </p:nvSpPr>
        <p:spPr/>
        <p:txBody>
          <a:bodyPr/>
          <a:lstStyle/>
          <a:p>
            <a:fld id="{8864930D-BA40-459F-B914-564495F9CF00}" type="slidenum">
              <a:rPr lang="en-US" smtClean="0"/>
              <a:pPr/>
              <a:t>25</a:t>
            </a:fld>
            <a:endParaRPr lang="en-US" dirty="0"/>
          </a:p>
        </p:txBody>
      </p:sp>
      <p:sp>
        <p:nvSpPr>
          <p:cNvPr id="4" name="Title 3"/>
          <p:cNvSpPr>
            <a:spLocks noGrp="1"/>
          </p:cNvSpPr>
          <p:nvPr>
            <p:ph type="title"/>
          </p:nvPr>
        </p:nvSpPr>
        <p:spPr/>
        <p:txBody>
          <a:bodyPr/>
          <a:lstStyle/>
          <a:p>
            <a:pPr algn="ctr"/>
            <a:r>
              <a:rPr lang="en-US" dirty="0" smtClean="0"/>
              <a:t>Successes</a:t>
            </a:r>
            <a:endParaRPr lang="en-US" dirty="0"/>
          </a:p>
        </p:txBody>
      </p:sp>
      <p:pic>
        <p:nvPicPr>
          <p:cNvPr id="5" name="Picture 4" descr="vac truck.jpg"/>
          <p:cNvPicPr>
            <a:picLocks noChangeAspect="1"/>
          </p:cNvPicPr>
          <p:nvPr/>
        </p:nvPicPr>
        <p:blipFill>
          <a:blip r:embed="rId2"/>
          <a:stretch>
            <a:fillRect/>
          </a:stretch>
        </p:blipFill>
        <p:spPr>
          <a:xfrm>
            <a:off x="1676400" y="2819400"/>
            <a:ext cx="5689600" cy="3797300"/>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dirty="0" smtClean="0"/>
              <a:t>Having monthly Stormwater Board Meetings where our constituents can come in and listen to the open meeting and can speak at the end of the meeting to voice any complaints, concerns, or congratulations. </a:t>
            </a:r>
          </a:p>
          <a:p>
            <a:r>
              <a:rPr lang="en-US" dirty="0" smtClean="0"/>
              <a:t>Estimated participants of the meetings are 60 constituents per year.</a:t>
            </a:r>
          </a:p>
          <a:p>
            <a:r>
              <a:rPr lang="en-US" dirty="0" smtClean="0"/>
              <a:t>Creation of a Stormwater Quality Management Plan.</a:t>
            </a:r>
          </a:p>
          <a:p>
            <a:r>
              <a:rPr lang="en-US" dirty="0" smtClean="0"/>
              <a:t>Mapped all culverts and catch basins and starting dry weather screening in the second permit cycle.</a:t>
            </a:r>
          </a:p>
          <a:p>
            <a:endParaRPr lang="en-US" dirty="0" smtClean="0"/>
          </a:p>
          <a:p>
            <a:pPr>
              <a:buNone/>
            </a:pPr>
            <a:endParaRPr lang="en-US" dirty="0" smtClean="0"/>
          </a:p>
          <a:p>
            <a:endParaRPr lang="en-US" dirty="0"/>
          </a:p>
        </p:txBody>
      </p:sp>
      <p:sp>
        <p:nvSpPr>
          <p:cNvPr id="3" name="Slide Number Placeholder 2"/>
          <p:cNvSpPr>
            <a:spLocks noGrp="1"/>
          </p:cNvSpPr>
          <p:nvPr>
            <p:ph type="sldNum" sz="quarter" idx="12"/>
          </p:nvPr>
        </p:nvSpPr>
        <p:spPr/>
        <p:txBody>
          <a:bodyPr/>
          <a:lstStyle/>
          <a:p>
            <a:fld id="{8864930D-BA40-459F-B914-564495F9CF00}" type="slidenum">
              <a:rPr lang="en-US" smtClean="0"/>
              <a:pPr/>
              <a:t>26</a:t>
            </a:fld>
            <a:endParaRPr lang="en-US" dirty="0"/>
          </a:p>
        </p:txBody>
      </p:sp>
      <p:sp>
        <p:nvSpPr>
          <p:cNvPr id="4" name="Title 3"/>
          <p:cNvSpPr>
            <a:spLocks noGrp="1"/>
          </p:cNvSpPr>
          <p:nvPr>
            <p:ph type="title"/>
          </p:nvPr>
        </p:nvSpPr>
        <p:spPr/>
        <p:txBody>
          <a:bodyPr/>
          <a:lstStyle/>
          <a:p>
            <a:pPr algn="ctr"/>
            <a:r>
              <a:rPr lang="en-US" dirty="0" smtClean="0"/>
              <a:t>Successes</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Developed a long-term strategy to for program implementation which include the MCM’s and projects that promote water quality and remove water quantity.</a:t>
            </a:r>
          </a:p>
          <a:p>
            <a:r>
              <a:rPr lang="en-US" dirty="0" smtClean="0"/>
              <a:t>We also promoted stormwater education by going into the elementary schools. </a:t>
            </a:r>
          </a:p>
          <a:p>
            <a:r>
              <a:rPr lang="en-US" dirty="0" smtClean="0"/>
              <a:t>We had contest, displays, and “environscape” interactive learning devise to help educate at the schools.</a:t>
            </a:r>
          </a:p>
          <a:p>
            <a:endParaRPr lang="en-US" dirty="0"/>
          </a:p>
        </p:txBody>
      </p:sp>
      <p:sp>
        <p:nvSpPr>
          <p:cNvPr id="3" name="Slide Number Placeholder 2"/>
          <p:cNvSpPr>
            <a:spLocks noGrp="1"/>
          </p:cNvSpPr>
          <p:nvPr>
            <p:ph type="sldNum" sz="quarter" idx="12"/>
          </p:nvPr>
        </p:nvSpPr>
        <p:spPr/>
        <p:txBody>
          <a:bodyPr/>
          <a:lstStyle/>
          <a:p>
            <a:fld id="{8864930D-BA40-459F-B914-564495F9CF00}" type="slidenum">
              <a:rPr lang="en-US" smtClean="0"/>
              <a:pPr/>
              <a:t>27</a:t>
            </a:fld>
            <a:endParaRPr lang="en-US" dirty="0"/>
          </a:p>
        </p:txBody>
      </p:sp>
      <p:sp>
        <p:nvSpPr>
          <p:cNvPr id="4" name="Title 3"/>
          <p:cNvSpPr>
            <a:spLocks noGrp="1"/>
          </p:cNvSpPr>
          <p:nvPr>
            <p:ph type="title"/>
          </p:nvPr>
        </p:nvSpPr>
        <p:spPr/>
        <p:txBody>
          <a:bodyPr/>
          <a:lstStyle/>
          <a:p>
            <a:pPr algn="ctr"/>
            <a:r>
              <a:rPr lang="en-US" dirty="0" smtClean="0"/>
              <a:t>Successes</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864930D-BA40-459F-B914-564495F9CF00}" type="slidenum">
              <a:rPr lang="en-US" smtClean="0"/>
              <a:pPr/>
              <a:t>28</a:t>
            </a:fld>
            <a:endParaRPr lang="en-US" dirty="0"/>
          </a:p>
        </p:txBody>
      </p:sp>
      <p:sp>
        <p:nvSpPr>
          <p:cNvPr id="4" name="Title 3"/>
          <p:cNvSpPr>
            <a:spLocks noGrp="1"/>
          </p:cNvSpPr>
          <p:nvPr>
            <p:ph type="title"/>
          </p:nvPr>
        </p:nvSpPr>
        <p:spPr/>
        <p:txBody>
          <a:bodyPr/>
          <a:lstStyle/>
          <a:p>
            <a:pPr algn="ctr"/>
            <a:r>
              <a:rPr lang="en-US" dirty="0" smtClean="0"/>
              <a:t>Successes</a:t>
            </a:r>
            <a:endParaRPr lang="en-US" dirty="0"/>
          </a:p>
        </p:txBody>
      </p:sp>
      <p:sp>
        <p:nvSpPr>
          <p:cNvPr id="6" name="Content Placeholder 5"/>
          <p:cNvSpPr>
            <a:spLocks noGrp="1"/>
          </p:cNvSpPr>
          <p:nvPr>
            <p:ph idx="1"/>
          </p:nvPr>
        </p:nvSpPr>
        <p:spPr/>
        <p:txBody>
          <a:bodyPr/>
          <a:lstStyle/>
          <a:p>
            <a:pPr>
              <a:buNone/>
            </a:pPr>
            <a:r>
              <a:rPr lang="en-US" dirty="0" smtClean="0"/>
              <a:t>        </a:t>
            </a:r>
            <a:r>
              <a:rPr lang="en-US" dirty="0" smtClean="0">
                <a:solidFill>
                  <a:schemeClr val="bg2">
                    <a:lumMod val="50000"/>
                  </a:schemeClr>
                </a:solidFill>
              </a:rPr>
              <a:t>Statistics for schools within our MS4</a:t>
            </a:r>
          </a:p>
          <a:p>
            <a:pPr>
              <a:buNone/>
            </a:pPr>
            <a:r>
              <a:rPr lang="en-US" dirty="0" smtClean="0">
                <a:solidFill>
                  <a:schemeClr val="bg2">
                    <a:lumMod val="50000"/>
                  </a:schemeClr>
                </a:solidFill>
              </a:rPr>
              <a:t>                                2009</a:t>
            </a:r>
            <a:endParaRPr lang="en-US" dirty="0">
              <a:solidFill>
                <a:schemeClr val="bg2">
                  <a:lumMod val="50000"/>
                </a:schemeClr>
              </a:solidFill>
            </a:endParaRPr>
          </a:p>
        </p:txBody>
      </p:sp>
      <p:graphicFrame>
        <p:nvGraphicFramePr>
          <p:cNvPr id="9" name="Table 8"/>
          <p:cNvGraphicFramePr>
            <a:graphicFrameLocks noGrp="1"/>
          </p:cNvGraphicFramePr>
          <p:nvPr/>
        </p:nvGraphicFramePr>
        <p:xfrm>
          <a:off x="685800" y="2362200"/>
          <a:ext cx="6400800" cy="2400296"/>
        </p:xfrm>
        <a:graphic>
          <a:graphicData uri="http://schemas.openxmlformats.org/drawingml/2006/table">
            <a:tbl>
              <a:tblPr/>
              <a:tblGrid>
                <a:gridCol w="2721429"/>
                <a:gridCol w="914400"/>
                <a:gridCol w="1164771"/>
                <a:gridCol w="1600200"/>
              </a:tblGrid>
              <a:tr h="531122">
                <a:tc gridSpan="4">
                  <a:txBody>
                    <a:bodyPr/>
                    <a:lstStyle/>
                    <a:p>
                      <a:pPr algn="ctr" fontAlgn="b"/>
                      <a:r>
                        <a:rPr lang="en-US" sz="1800" b="0" i="0" u="none" strike="noStrike" dirty="0">
                          <a:latin typeface="Arial"/>
                        </a:rPr>
                        <a:t>Floyd County Schools</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r>
              <a:tr h="207686">
                <a:tc>
                  <a:txBody>
                    <a:bodyPr/>
                    <a:lstStyle/>
                    <a:p>
                      <a:pPr algn="l" fontAlgn="b"/>
                      <a:r>
                        <a:rPr lang="en-US" sz="1000" b="0" i="0" u="none" strike="noStrike">
                          <a:latin typeface="Arial"/>
                        </a:rPr>
                        <a:t>School </a:t>
                      </a:r>
                    </a:p>
                  </a:txBody>
                  <a:tcPr marL="9525" marR="9525" marT="9525" marB="0" anchor="b">
                    <a:lnL>
                      <a:noFill/>
                    </a:lnL>
                    <a:lnR>
                      <a:noFill/>
                    </a:lnR>
                    <a:lnT>
                      <a:noFill/>
                    </a:lnT>
                    <a:lnB>
                      <a:noFill/>
                    </a:lnB>
                  </a:tcPr>
                </a:tc>
                <a:tc>
                  <a:txBody>
                    <a:bodyPr/>
                    <a:lstStyle/>
                    <a:p>
                      <a:pPr algn="l" fontAlgn="b"/>
                      <a:r>
                        <a:rPr lang="en-US" sz="1000" b="0" i="0" u="none" strike="noStrike">
                          <a:latin typeface="Arial"/>
                        </a:rPr>
                        <a:t>Grade</a:t>
                      </a:r>
                    </a:p>
                  </a:txBody>
                  <a:tcPr marL="9525" marR="9525" marT="9525" marB="0" anchor="b">
                    <a:lnL>
                      <a:noFill/>
                    </a:lnL>
                    <a:lnR>
                      <a:noFill/>
                    </a:lnR>
                    <a:lnT>
                      <a:noFill/>
                    </a:lnT>
                    <a:lnB>
                      <a:noFill/>
                    </a:lnB>
                  </a:tcPr>
                </a:tc>
                <a:tc>
                  <a:txBody>
                    <a:bodyPr/>
                    <a:lstStyle/>
                    <a:p>
                      <a:pPr algn="ctr" fontAlgn="b"/>
                      <a:r>
                        <a:rPr lang="en-US" sz="1000" b="0" i="0" u="none" strike="noStrike" dirty="0">
                          <a:latin typeface="Arial"/>
                        </a:rPr>
                        <a:t># of Students</a:t>
                      </a:r>
                    </a:p>
                  </a:txBody>
                  <a:tcPr marL="9525" marR="9525" marT="9525" marB="0" anchor="b">
                    <a:lnL>
                      <a:noFill/>
                    </a:lnL>
                    <a:lnR>
                      <a:noFill/>
                    </a:lnR>
                    <a:lnT>
                      <a:noFill/>
                    </a:lnT>
                    <a:lnB>
                      <a:noFill/>
                    </a:lnB>
                  </a:tcPr>
                </a:tc>
                <a:tc>
                  <a:txBody>
                    <a:bodyPr/>
                    <a:lstStyle/>
                    <a:p>
                      <a:pPr algn="ctr" fontAlgn="b"/>
                      <a:r>
                        <a:rPr lang="en-US" sz="1000" b="0" i="0" u="none" strike="noStrike" dirty="0">
                          <a:latin typeface="Arial"/>
                        </a:rPr>
                        <a:t># of Handouts</a:t>
                      </a:r>
                    </a:p>
                  </a:txBody>
                  <a:tcPr marL="9525" marR="9525" marT="9525" marB="0" anchor="b">
                    <a:lnL>
                      <a:noFill/>
                    </a:lnL>
                    <a:lnR>
                      <a:noFill/>
                    </a:lnR>
                    <a:lnT>
                      <a:noFill/>
                    </a:lnT>
                    <a:lnB>
                      <a:noFill/>
                    </a:lnB>
                  </a:tcPr>
                </a:tc>
              </a:tr>
              <a:tr h="207686">
                <a:tc>
                  <a:txBody>
                    <a:bodyPr/>
                    <a:lstStyle/>
                    <a:p>
                      <a:pPr algn="l" fontAlgn="b"/>
                      <a:r>
                        <a:rPr lang="en-US" sz="1000" b="0" i="0" u="none" strike="noStrike">
                          <a:latin typeface="Arial"/>
                        </a:rPr>
                        <a:t>Floyd Knobs Elem.</a:t>
                      </a:r>
                    </a:p>
                  </a:txBody>
                  <a:tcPr marL="9525" marR="9525" marT="9525" marB="0" anchor="b">
                    <a:lnL>
                      <a:noFill/>
                    </a:lnL>
                    <a:lnR>
                      <a:noFill/>
                    </a:lnR>
                    <a:lnT>
                      <a:noFill/>
                    </a:lnT>
                    <a:lnB>
                      <a:noFill/>
                    </a:lnB>
                  </a:tcPr>
                </a:tc>
                <a:tc>
                  <a:txBody>
                    <a:bodyPr/>
                    <a:lstStyle/>
                    <a:p>
                      <a:pPr algn="l" fontAlgn="b"/>
                      <a:r>
                        <a:rPr lang="en-US" sz="1000" b="0" i="0" u="none" strike="noStrike">
                          <a:latin typeface="Arial"/>
                        </a:rPr>
                        <a:t>4th</a:t>
                      </a:r>
                    </a:p>
                  </a:txBody>
                  <a:tcPr marL="9525" marR="9525" marT="9525" marB="0" anchor="b">
                    <a:lnL>
                      <a:noFill/>
                    </a:lnL>
                    <a:lnR>
                      <a:noFill/>
                    </a:lnR>
                    <a:lnT>
                      <a:noFill/>
                    </a:lnT>
                    <a:lnB>
                      <a:noFill/>
                    </a:lnB>
                  </a:tcPr>
                </a:tc>
                <a:tc>
                  <a:txBody>
                    <a:bodyPr/>
                    <a:lstStyle/>
                    <a:p>
                      <a:pPr algn="ctr" fontAlgn="b"/>
                      <a:r>
                        <a:rPr lang="en-US" sz="1000" b="0" i="0" u="none" strike="noStrike" dirty="0">
                          <a:latin typeface="Arial"/>
                        </a:rPr>
                        <a:t>104</a:t>
                      </a:r>
                    </a:p>
                  </a:txBody>
                  <a:tcPr marL="9525" marR="9525" marT="9525" marB="0" anchor="b">
                    <a:lnL>
                      <a:noFill/>
                    </a:lnL>
                    <a:lnR>
                      <a:noFill/>
                    </a:lnR>
                    <a:lnT>
                      <a:noFill/>
                    </a:lnT>
                    <a:lnB>
                      <a:noFill/>
                    </a:lnB>
                  </a:tcPr>
                </a:tc>
                <a:tc>
                  <a:txBody>
                    <a:bodyPr/>
                    <a:lstStyle/>
                    <a:p>
                      <a:pPr algn="ctr" fontAlgn="b"/>
                      <a:r>
                        <a:rPr lang="en-US" sz="1000" b="0" i="0" u="none" strike="noStrike" dirty="0">
                          <a:latin typeface="Arial"/>
                        </a:rPr>
                        <a:t>107</a:t>
                      </a:r>
                    </a:p>
                  </a:txBody>
                  <a:tcPr marL="9525" marR="9525" marT="9525" marB="0" anchor="b">
                    <a:lnL>
                      <a:noFill/>
                    </a:lnL>
                    <a:lnR>
                      <a:noFill/>
                    </a:lnR>
                    <a:lnT>
                      <a:noFill/>
                    </a:lnT>
                    <a:lnB>
                      <a:noFill/>
                    </a:lnB>
                  </a:tcPr>
                </a:tc>
              </a:tr>
              <a:tr h="207686">
                <a:tc>
                  <a:txBody>
                    <a:bodyPr/>
                    <a:lstStyle/>
                    <a:p>
                      <a:pPr algn="l" fontAlgn="b"/>
                      <a:r>
                        <a:rPr lang="en-US" sz="1000" b="0" i="0" u="none" strike="noStrike">
                          <a:latin typeface="Arial"/>
                        </a:rPr>
                        <a:t>Floyd Knobs Elem.</a:t>
                      </a:r>
                    </a:p>
                  </a:txBody>
                  <a:tcPr marL="9525" marR="9525" marT="9525" marB="0" anchor="b">
                    <a:lnL>
                      <a:noFill/>
                    </a:lnL>
                    <a:lnR>
                      <a:noFill/>
                    </a:lnR>
                    <a:lnT>
                      <a:noFill/>
                    </a:lnT>
                    <a:lnB>
                      <a:noFill/>
                    </a:lnB>
                  </a:tcPr>
                </a:tc>
                <a:tc>
                  <a:txBody>
                    <a:bodyPr/>
                    <a:lstStyle/>
                    <a:p>
                      <a:pPr algn="l" fontAlgn="b"/>
                      <a:r>
                        <a:rPr lang="en-US" sz="1000" b="0" i="0" u="none" strike="noStrike">
                          <a:latin typeface="Arial"/>
                        </a:rPr>
                        <a:t>5th</a:t>
                      </a:r>
                    </a:p>
                  </a:txBody>
                  <a:tcPr marL="9525" marR="9525" marT="9525" marB="0" anchor="b">
                    <a:lnL>
                      <a:noFill/>
                    </a:lnL>
                    <a:lnR>
                      <a:noFill/>
                    </a:lnR>
                    <a:lnT>
                      <a:noFill/>
                    </a:lnT>
                    <a:lnB>
                      <a:noFill/>
                    </a:lnB>
                  </a:tcPr>
                </a:tc>
                <a:tc>
                  <a:txBody>
                    <a:bodyPr/>
                    <a:lstStyle/>
                    <a:p>
                      <a:pPr algn="ctr" fontAlgn="b"/>
                      <a:r>
                        <a:rPr lang="en-US" sz="1000" b="0" i="0" u="none" strike="noStrike" dirty="0">
                          <a:latin typeface="Arial"/>
                        </a:rPr>
                        <a:t>22</a:t>
                      </a:r>
                    </a:p>
                  </a:txBody>
                  <a:tcPr marL="9525" marR="9525" marT="9525" marB="0" anchor="b">
                    <a:lnL>
                      <a:noFill/>
                    </a:lnL>
                    <a:lnR>
                      <a:noFill/>
                    </a:lnR>
                    <a:lnT>
                      <a:noFill/>
                    </a:lnT>
                    <a:lnB>
                      <a:noFill/>
                    </a:lnB>
                  </a:tcPr>
                </a:tc>
                <a:tc>
                  <a:txBody>
                    <a:bodyPr/>
                    <a:lstStyle/>
                    <a:p>
                      <a:pPr algn="ctr" fontAlgn="b"/>
                      <a:r>
                        <a:rPr lang="en-US" sz="1000" b="0" i="0" u="none" strike="noStrike" dirty="0">
                          <a:latin typeface="Arial"/>
                        </a:rPr>
                        <a:t>23</a:t>
                      </a:r>
                    </a:p>
                  </a:txBody>
                  <a:tcPr marL="9525" marR="9525" marT="9525" marB="0" anchor="b">
                    <a:lnL>
                      <a:noFill/>
                    </a:lnL>
                    <a:lnR>
                      <a:noFill/>
                    </a:lnR>
                    <a:lnT>
                      <a:noFill/>
                    </a:lnT>
                    <a:lnB>
                      <a:noFill/>
                    </a:lnB>
                  </a:tcPr>
                </a:tc>
              </a:tr>
              <a:tr h="207686">
                <a:tc>
                  <a:txBody>
                    <a:bodyPr/>
                    <a:lstStyle/>
                    <a:p>
                      <a:pPr algn="l" fontAlgn="b"/>
                      <a:r>
                        <a:rPr lang="en-US" sz="1000" b="0" i="0" u="none" strike="noStrike">
                          <a:latin typeface="Arial"/>
                        </a:rPr>
                        <a:t>Galena Elem.</a:t>
                      </a:r>
                    </a:p>
                  </a:txBody>
                  <a:tcPr marL="9525" marR="9525" marT="9525" marB="0" anchor="b">
                    <a:lnL>
                      <a:noFill/>
                    </a:lnL>
                    <a:lnR>
                      <a:noFill/>
                    </a:lnR>
                    <a:lnT>
                      <a:noFill/>
                    </a:lnT>
                    <a:lnB>
                      <a:noFill/>
                    </a:lnB>
                  </a:tcPr>
                </a:tc>
                <a:tc>
                  <a:txBody>
                    <a:bodyPr/>
                    <a:lstStyle/>
                    <a:p>
                      <a:pPr algn="l" fontAlgn="b"/>
                      <a:r>
                        <a:rPr lang="en-US" sz="1000" b="0" i="0" u="none" strike="noStrike">
                          <a:latin typeface="Arial"/>
                        </a:rPr>
                        <a:t>4th</a:t>
                      </a:r>
                    </a:p>
                  </a:txBody>
                  <a:tcPr marL="9525" marR="9525" marT="9525" marB="0" anchor="b">
                    <a:lnL>
                      <a:noFill/>
                    </a:lnL>
                    <a:lnR>
                      <a:noFill/>
                    </a:lnR>
                    <a:lnT>
                      <a:noFill/>
                    </a:lnT>
                    <a:lnB>
                      <a:noFill/>
                    </a:lnB>
                  </a:tcPr>
                </a:tc>
                <a:tc>
                  <a:txBody>
                    <a:bodyPr/>
                    <a:lstStyle/>
                    <a:p>
                      <a:pPr algn="ctr" fontAlgn="b"/>
                      <a:r>
                        <a:rPr lang="en-US" sz="1000" b="0" i="0" u="none" strike="noStrike" dirty="0">
                          <a:latin typeface="Arial"/>
                        </a:rPr>
                        <a:t>53</a:t>
                      </a:r>
                    </a:p>
                  </a:txBody>
                  <a:tcPr marL="9525" marR="9525" marT="9525" marB="0" anchor="b">
                    <a:lnL>
                      <a:noFill/>
                    </a:lnL>
                    <a:lnR>
                      <a:noFill/>
                    </a:lnR>
                    <a:lnT>
                      <a:noFill/>
                    </a:lnT>
                    <a:lnB>
                      <a:noFill/>
                    </a:lnB>
                  </a:tcPr>
                </a:tc>
                <a:tc>
                  <a:txBody>
                    <a:bodyPr/>
                    <a:lstStyle/>
                    <a:p>
                      <a:pPr algn="ctr" fontAlgn="b"/>
                      <a:r>
                        <a:rPr lang="en-US" sz="1000" b="0" i="0" u="none" strike="noStrike" dirty="0">
                          <a:latin typeface="Arial"/>
                        </a:rPr>
                        <a:t>55</a:t>
                      </a:r>
                    </a:p>
                  </a:txBody>
                  <a:tcPr marL="9525" marR="9525" marT="9525" marB="0" anchor="b">
                    <a:lnL>
                      <a:noFill/>
                    </a:lnL>
                    <a:lnR>
                      <a:noFill/>
                    </a:lnR>
                    <a:lnT>
                      <a:noFill/>
                    </a:lnT>
                    <a:lnB>
                      <a:noFill/>
                    </a:lnB>
                  </a:tcPr>
                </a:tc>
              </a:tr>
              <a:tr h="207686">
                <a:tc>
                  <a:txBody>
                    <a:bodyPr/>
                    <a:lstStyle/>
                    <a:p>
                      <a:pPr algn="l" fontAlgn="b"/>
                      <a:r>
                        <a:rPr lang="en-US" sz="1000" b="0" i="0" u="none" strike="noStrike">
                          <a:latin typeface="Arial"/>
                        </a:rPr>
                        <a:t>Galena Elem.</a:t>
                      </a:r>
                    </a:p>
                  </a:txBody>
                  <a:tcPr marL="9525" marR="9525" marT="9525" marB="0" anchor="b">
                    <a:lnL>
                      <a:noFill/>
                    </a:lnL>
                    <a:lnR>
                      <a:noFill/>
                    </a:lnR>
                    <a:lnT>
                      <a:noFill/>
                    </a:lnT>
                    <a:lnB>
                      <a:noFill/>
                    </a:lnB>
                  </a:tcPr>
                </a:tc>
                <a:tc>
                  <a:txBody>
                    <a:bodyPr/>
                    <a:lstStyle/>
                    <a:p>
                      <a:pPr algn="l" fontAlgn="b"/>
                      <a:r>
                        <a:rPr lang="en-US" sz="1000" b="0" i="0" u="none" strike="noStrike">
                          <a:latin typeface="Arial"/>
                        </a:rPr>
                        <a:t>5th</a:t>
                      </a:r>
                    </a:p>
                  </a:txBody>
                  <a:tcPr marL="9525" marR="9525" marT="9525" marB="0" anchor="b">
                    <a:lnL>
                      <a:noFill/>
                    </a:lnL>
                    <a:lnR>
                      <a:noFill/>
                    </a:lnR>
                    <a:lnT>
                      <a:noFill/>
                    </a:lnT>
                    <a:lnB>
                      <a:noFill/>
                    </a:lnB>
                  </a:tcPr>
                </a:tc>
                <a:tc>
                  <a:txBody>
                    <a:bodyPr/>
                    <a:lstStyle/>
                    <a:p>
                      <a:pPr algn="ctr" fontAlgn="b"/>
                      <a:r>
                        <a:rPr lang="en-US" sz="1000" b="0" i="0" u="none" strike="noStrike" dirty="0">
                          <a:latin typeface="Arial"/>
                        </a:rPr>
                        <a:t>68</a:t>
                      </a:r>
                    </a:p>
                  </a:txBody>
                  <a:tcPr marL="9525" marR="9525" marT="9525" marB="0" anchor="b">
                    <a:lnL>
                      <a:noFill/>
                    </a:lnL>
                    <a:lnR>
                      <a:noFill/>
                    </a:lnR>
                    <a:lnT>
                      <a:noFill/>
                    </a:lnT>
                    <a:lnB>
                      <a:noFill/>
                    </a:lnB>
                  </a:tcPr>
                </a:tc>
                <a:tc>
                  <a:txBody>
                    <a:bodyPr/>
                    <a:lstStyle/>
                    <a:p>
                      <a:pPr algn="ctr" fontAlgn="b"/>
                      <a:r>
                        <a:rPr lang="en-US" sz="1000" b="0" i="0" u="none" strike="noStrike" dirty="0">
                          <a:latin typeface="Arial"/>
                        </a:rPr>
                        <a:t>70</a:t>
                      </a:r>
                    </a:p>
                  </a:txBody>
                  <a:tcPr marL="9525" marR="9525" marT="9525" marB="0" anchor="b">
                    <a:lnL>
                      <a:noFill/>
                    </a:lnL>
                    <a:lnR>
                      <a:noFill/>
                    </a:lnR>
                    <a:lnT>
                      <a:noFill/>
                    </a:lnT>
                    <a:lnB>
                      <a:noFill/>
                    </a:lnB>
                  </a:tcPr>
                </a:tc>
              </a:tr>
              <a:tr h="207686">
                <a:tc>
                  <a:txBody>
                    <a:bodyPr/>
                    <a:lstStyle/>
                    <a:p>
                      <a:pPr algn="l" fontAlgn="b"/>
                      <a:r>
                        <a:rPr lang="en-US" sz="1000" b="0" i="0" u="none" strike="noStrike">
                          <a:latin typeface="Arial"/>
                        </a:rPr>
                        <a:t>Greenville Elem.</a:t>
                      </a:r>
                    </a:p>
                  </a:txBody>
                  <a:tcPr marL="9525" marR="9525" marT="9525" marB="0" anchor="b">
                    <a:lnL>
                      <a:noFill/>
                    </a:lnL>
                    <a:lnR>
                      <a:noFill/>
                    </a:lnR>
                    <a:lnT>
                      <a:noFill/>
                    </a:lnT>
                    <a:lnB>
                      <a:noFill/>
                    </a:lnB>
                  </a:tcPr>
                </a:tc>
                <a:tc>
                  <a:txBody>
                    <a:bodyPr/>
                    <a:lstStyle/>
                    <a:p>
                      <a:pPr algn="l" fontAlgn="b"/>
                      <a:r>
                        <a:rPr lang="en-US" sz="1000" b="0" i="0" u="none" strike="noStrike">
                          <a:latin typeface="Arial"/>
                        </a:rPr>
                        <a:t>4th</a:t>
                      </a:r>
                    </a:p>
                  </a:txBody>
                  <a:tcPr marL="9525" marR="9525" marT="9525" marB="0" anchor="b">
                    <a:lnL>
                      <a:noFill/>
                    </a:lnL>
                    <a:lnR>
                      <a:noFill/>
                    </a:lnR>
                    <a:lnT>
                      <a:noFill/>
                    </a:lnT>
                    <a:lnB>
                      <a:noFill/>
                    </a:lnB>
                  </a:tcPr>
                </a:tc>
                <a:tc>
                  <a:txBody>
                    <a:bodyPr/>
                    <a:lstStyle/>
                    <a:p>
                      <a:pPr algn="ctr" fontAlgn="b"/>
                      <a:r>
                        <a:rPr lang="en-US" sz="1000" b="0" i="0" u="none" strike="noStrike" dirty="0">
                          <a:latin typeface="Arial"/>
                        </a:rPr>
                        <a:t>62</a:t>
                      </a:r>
                    </a:p>
                  </a:txBody>
                  <a:tcPr marL="9525" marR="9525" marT="9525" marB="0" anchor="b">
                    <a:lnL>
                      <a:noFill/>
                    </a:lnL>
                    <a:lnR>
                      <a:noFill/>
                    </a:lnR>
                    <a:lnT>
                      <a:noFill/>
                    </a:lnT>
                    <a:lnB>
                      <a:noFill/>
                    </a:lnB>
                  </a:tcPr>
                </a:tc>
                <a:tc>
                  <a:txBody>
                    <a:bodyPr/>
                    <a:lstStyle/>
                    <a:p>
                      <a:pPr algn="ctr" fontAlgn="b"/>
                      <a:r>
                        <a:rPr lang="en-US" sz="1000" b="0" i="0" u="none" strike="noStrike" dirty="0">
                          <a:latin typeface="Arial"/>
                        </a:rPr>
                        <a:t>65</a:t>
                      </a:r>
                    </a:p>
                  </a:txBody>
                  <a:tcPr marL="9525" marR="9525" marT="9525" marB="0" anchor="b">
                    <a:lnL>
                      <a:noFill/>
                    </a:lnL>
                    <a:lnR>
                      <a:noFill/>
                    </a:lnR>
                    <a:lnT>
                      <a:noFill/>
                    </a:lnT>
                    <a:lnB>
                      <a:noFill/>
                    </a:lnB>
                  </a:tcPr>
                </a:tc>
              </a:tr>
              <a:tr h="207686">
                <a:tc>
                  <a:txBody>
                    <a:bodyPr/>
                    <a:lstStyle/>
                    <a:p>
                      <a:pPr algn="l" fontAlgn="b"/>
                      <a:r>
                        <a:rPr lang="en-US" sz="1000" b="0" i="0" u="none" strike="noStrike">
                          <a:latin typeface="Arial"/>
                        </a:rPr>
                        <a:t>Greenville Elem.</a:t>
                      </a:r>
                    </a:p>
                  </a:txBody>
                  <a:tcPr marL="9525" marR="9525" marT="9525" marB="0" anchor="b">
                    <a:lnL>
                      <a:noFill/>
                    </a:lnL>
                    <a:lnR>
                      <a:noFill/>
                    </a:lnR>
                    <a:lnT>
                      <a:noFill/>
                    </a:lnT>
                    <a:lnB>
                      <a:noFill/>
                    </a:lnB>
                  </a:tcPr>
                </a:tc>
                <a:tc>
                  <a:txBody>
                    <a:bodyPr/>
                    <a:lstStyle/>
                    <a:p>
                      <a:pPr algn="l" fontAlgn="b"/>
                      <a:r>
                        <a:rPr lang="en-US" sz="1000" b="0" i="0" u="none" strike="noStrike">
                          <a:latin typeface="Arial"/>
                        </a:rPr>
                        <a:t>3rd</a:t>
                      </a:r>
                    </a:p>
                  </a:txBody>
                  <a:tcPr marL="9525" marR="9525" marT="9525" marB="0" anchor="b">
                    <a:lnL>
                      <a:noFill/>
                    </a:lnL>
                    <a:lnR>
                      <a:noFill/>
                    </a:lnR>
                    <a:lnT>
                      <a:noFill/>
                    </a:lnT>
                    <a:lnB>
                      <a:noFill/>
                    </a:lnB>
                  </a:tcPr>
                </a:tc>
                <a:tc>
                  <a:txBody>
                    <a:bodyPr/>
                    <a:lstStyle/>
                    <a:p>
                      <a:pPr algn="ctr" fontAlgn="b"/>
                      <a:r>
                        <a:rPr lang="en-US" sz="1000" b="0" i="0" u="none" strike="noStrike" dirty="0">
                          <a:latin typeface="Arial"/>
                        </a:rPr>
                        <a:t>12</a:t>
                      </a:r>
                    </a:p>
                  </a:txBody>
                  <a:tcPr marL="9525" marR="9525" marT="9525" marB="0" anchor="b">
                    <a:lnL>
                      <a:noFill/>
                    </a:lnL>
                    <a:lnR>
                      <a:noFill/>
                    </a:lnR>
                    <a:lnT>
                      <a:noFill/>
                    </a:lnT>
                    <a:lnB>
                      <a:noFill/>
                    </a:lnB>
                  </a:tcPr>
                </a:tc>
                <a:tc>
                  <a:txBody>
                    <a:bodyPr/>
                    <a:lstStyle/>
                    <a:p>
                      <a:pPr algn="ctr" fontAlgn="b"/>
                      <a:r>
                        <a:rPr lang="en-US" sz="1000" b="0" i="0" u="none" strike="noStrike" dirty="0">
                          <a:latin typeface="Arial"/>
                        </a:rPr>
                        <a:t>12</a:t>
                      </a:r>
                    </a:p>
                  </a:txBody>
                  <a:tcPr marL="9525" marR="9525" marT="9525" marB="0" anchor="b">
                    <a:lnL>
                      <a:noFill/>
                    </a:lnL>
                    <a:lnR>
                      <a:noFill/>
                    </a:lnR>
                    <a:lnT>
                      <a:noFill/>
                    </a:lnT>
                    <a:lnB>
                      <a:noFill/>
                    </a:lnB>
                  </a:tcPr>
                </a:tc>
              </a:tr>
              <a:tr h="207686">
                <a:tc>
                  <a:txBody>
                    <a:bodyPr/>
                    <a:lstStyle/>
                    <a:p>
                      <a:pPr algn="l" fontAlgn="b"/>
                      <a:endParaRPr lang="en-US" sz="1000" b="0" i="0" u="none" strike="noStrike">
                        <a:latin typeface="Arial"/>
                      </a:endParaRPr>
                    </a:p>
                  </a:txBody>
                  <a:tcPr marL="9525" marR="9525" marT="9525" marB="0" anchor="b">
                    <a:lnL>
                      <a:noFill/>
                    </a:lnL>
                    <a:lnR>
                      <a:noFill/>
                    </a:lnR>
                    <a:lnT>
                      <a:noFill/>
                    </a:lnT>
                    <a:lnB>
                      <a:noFill/>
                    </a:lnB>
                  </a:tcPr>
                </a:tc>
                <a:tc>
                  <a:txBody>
                    <a:bodyPr/>
                    <a:lstStyle/>
                    <a:p>
                      <a:pPr algn="l" fontAlgn="b"/>
                      <a:endParaRPr lang="en-US" sz="1000" b="0" i="0" u="none" strike="noStrike">
                        <a:latin typeface="Arial"/>
                      </a:endParaRPr>
                    </a:p>
                  </a:txBody>
                  <a:tcPr marL="9525" marR="9525" marT="9525" marB="0" anchor="b">
                    <a:lnL>
                      <a:noFill/>
                    </a:lnL>
                    <a:lnR>
                      <a:noFill/>
                    </a:lnR>
                    <a:lnT>
                      <a:noFill/>
                    </a:lnT>
                    <a:lnB>
                      <a:noFill/>
                    </a:lnB>
                  </a:tcPr>
                </a:tc>
                <a:tc>
                  <a:txBody>
                    <a:bodyPr/>
                    <a:lstStyle/>
                    <a:p>
                      <a:pPr algn="ctr" fontAlgn="b"/>
                      <a:r>
                        <a:rPr lang="en-US" sz="1000" b="0" i="0" u="none" strike="noStrike" dirty="0" smtClean="0">
                          <a:latin typeface="Arial"/>
                        </a:rPr>
                        <a:t>Total </a:t>
                      </a:r>
                      <a:r>
                        <a:rPr lang="en-US" sz="1000" b="0" i="0" u="none" strike="noStrike" dirty="0">
                          <a:latin typeface="Arial"/>
                        </a:rPr>
                        <a:t>Students</a:t>
                      </a:r>
                    </a:p>
                  </a:txBody>
                  <a:tcPr marL="9525" marR="9525" marT="9525" marB="0" anchor="b">
                    <a:lnL>
                      <a:noFill/>
                    </a:lnL>
                    <a:lnR>
                      <a:noFill/>
                    </a:lnR>
                    <a:lnT>
                      <a:noFill/>
                    </a:lnT>
                    <a:lnB>
                      <a:noFill/>
                    </a:lnB>
                  </a:tcPr>
                </a:tc>
                <a:tc>
                  <a:txBody>
                    <a:bodyPr/>
                    <a:lstStyle/>
                    <a:p>
                      <a:pPr algn="ctr" fontAlgn="b"/>
                      <a:r>
                        <a:rPr lang="en-US" sz="1000" b="0" i="0" u="none" strike="noStrike" dirty="0">
                          <a:latin typeface="Arial"/>
                        </a:rPr>
                        <a:t>Total Handouts</a:t>
                      </a:r>
                    </a:p>
                  </a:txBody>
                  <a:tcPr marL="9525" marR="9525" marT="9525" marB="0" anchor="b">
                    <a:lnL>
                      <a:noFill/>
                    </a:lnL>
                    <a:lnR>
                      <a:noFill/>
                    </a:lnR>
                    <a:lnT>
                      <a:noFill/>
                    </a:lnT>
                    <a:lnB>
                      <a:noFill/>
                    </a:lnB>
                  </a:tcPr>
                </a:tc>
              </a:tr>
              <a:tr h="207686">
                <a:tc>
                  <a:txBody>
                    <a:bodyPr/>
                    <a:lstStyle/>
                    <a:p>
                      <a:pPr algn="l" fontAlgn="b"/>
                      <a:endParaRPr lang="en-US" sz="1000" b="0" i="0" u="none" strike="noStrike">
                        <a:latin typeface="Arial"/>
                      </a:endParaRPr>
                    </a:p>
                  </a:txBody>
                  <a:tcPr marL="9525" marR="9525" marT="9525" marB="0" anchor="b">
                    <a:lnL>
                      <a:noFill/>
                    </a:lnL>
                    <a:lnR>
                      <a:noFill/>
                    </a:lnR>
                    <a:lnT>
                      <a:noFill/>
                    </a:lnT>
                    <a:lnB>
                      <a:noFill/>
                    </a:lnB>
                  </a:tcPr>
                </a:tc>
                <a:tc>
                  <a:txBody>
                    <a:bodyPr/>
                    <a:lstStyle/>
                    <a:p>
                      <a:pPr algn="l" fontAlgn="b"/>
                      <a:endParaRPr lang="en-US" sz="1000" b="0" i="0" u="none" strike="noStrike">
                        <a:latin typeface="Arial"/>
                      </a:endParaRPr>
                    </a:p>
                  </a:txBody>
                  <a:tcPr marL="9525" marR="9525" marT="9525" marB="0" anchor="b">
                    <a:lnL>
                      <a:noFill/>
                    </a:lnL>
                    <a:lnR>
                      <a:noFill/>
                    </a:lnR>
                    <a:lnT>
                      <a:noFill/>
                    </a:lnT>
                    <a:lnB>
                      <a:noFill/>
                    </a:lnB>
                  </a:tcPr>
                </a:tc>
                <a:tc>
                  <a:txBody>
                    <a:bodyPr/>
                    <a:lstStyle/>
                    <a:p>
                      <a:pPr algn="ctr" fontAlgn="b"/>
                      <a:r>
                        <a:rPr lang="en-US" sz="1000" b="0" i="0" u="none" strike="noStrike" dirty="0">
                          <a:latin typeface="Arial"/>
                        </a:rPr>
                        <a:t>321</a:t>
                      </a:r>
                    </a:p>
                  </a:txBody>
                  <a:tcPr marL="9525" marR="9525" marT="9525" marB="0" anchor="b">
                    <a:lnL>
                      <a:noFill/>
                    </a:lnL>
                    <a:lnR>
                      <a:noFill/>
                    </a:lnR>
                    <a:lnT>
                      <a:noFill/>
                    </a:lnT>
                    <a:lnB>
                      <a:noFill/>
                    </a:lnB>
                  </a:tcPr>
                </a:tc>
                <a:tc>
                  <a:txBody>
                    <a:bodyPr/>
                    <a:lstStyle/>
                    <a:p>
                      <a:pPr algn="ctr" fontAlgn="b"/>
                      <a:r>
                        <a:rPr lang="en-US" sz="1000" b="0" i="0" u="none" strike="noStrike" dirty="0">
                          <a:latin typeface="Arial"/>
                        </a:rPr>
                        <a:t>332</a:t>
                      </a:r>
                    </a:p>
                  </a:txBody>
                  <a:tcPr marL="9525" marR="9525" marT="9525" marB="0" anchor="b">
                    <a:lnL>
                      <a:noFill/>
                    </a:lnL>
                    <a:lnR>
                      <a:noFill/>
                    </a:lnR>
                    <a:lnT>
                      <a:noFill/>
                    </a:lnT>
                    <a:lnB>
                      <a:noFill/>
                    </a:lnB>
                  </a:tcPr>
                </a:tc>
              </a:tr>
            </a:tbl>
          </a:graphicData>
        </a:graphic>
      </p:graphicFrame>
      <p:graphicFrame>
        <p:nvGraphicFramePr>
          <p:cNvPr id="10" name="Table 9"/>
          <p:cNvGraphicFramePr>
            <a:graphicFrameLocks noGrp="1"/>
          </p:cNvGraphicFramePr>
          <p:nvPr/>
        </p:nvGraphicFramePr>
        <p:xfrm>
          <a:off x="685800" y="4876800"/>
          <a:ext cx="4648199" cy="838200"/>
        </p:xfrm>
        <a:graphic>
          <a:graphicData uri="http://schemas.openxmlformats.org/drawingml/2006/table">
            <a:tbl>
              <a:tblPr/>
              <a:tblGrid>
                <a:gridCol w="1627521"/>
                <a:gridCol w="546848"/>
                <a:gridCol w="1236915"/>
                <a:gridCol w="1236915"/>
              </a:tblGrid>
              <a:tr h="279400">
                <a:tc gridSpan="4">
                  <a:txBody>
                    <a:bodyPr/>
                    <a:lstStyle/>
                    <a:p>
                      <a:pPr algn="l" fontAlgn="b"/>
                      <a:r>
                        <a:rPr lang="en-US" sz="1000" b="0" i="0" u="none" strike="noStrike" dirty="0">
                          <a:latin typeface="Arial"/>
                        </a:rPr>
                        <a:t>Floyd Co. Head Start Year End Festival/Celebration</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r>
              <a:tr h="279400">
                <a:tc>
                  <a:txBody>
                    <a:bodyPr/>
                    <a:lstStyle/>
                    <a:p>
                      <a:pPr algn="ctr" fontAlgn="b"/>
                      <a:r>
                        <a:rPr lang="en-US" sz="1000" b="0" i="0" u="none" strike="noStrike" dirty="0">
                          <a:latin typeface="Arial"/>
                        </a:rPr>
                        <a:t>Handouts</a:t>
                      </a:r>
                    </a:p>
                  </a:txBody>
                  <a:tcPr marL="9525" marR="9525" marT="9525" marB="0" anchor="b">
                    <a:lnL>
                      <a:noFill/>
                    </a:lnL>
                    <a:lnR>
                      <a:noFill/>
                    </a:lnR>
                    <a:lnT>
                      <a:noFill/>
                    </a:lnT>
                    <a:lnB>
                      <a:noFill/>
                    </a:lnB>
                  </a:tcPr>
                </a:tc>
                <a:tc>
                  <a:txBody>
                    <a:bodyPr/>
                    <a:lstStyle/>
                    <a:p>
                      <a:pPr algn="l" fontAlgn="b"/>
                      <a:endParaRPr lang="en-US" sz="1000" b="0" i="0" u="none" strike="noStrike">
                        <a:latin typeface="Arial"/>
                      </a:endParaRPr>
                    </a:p>
                  </a:txBody>
                  <a:tcPr marL="9525" marR="9525" marT="9525" marB="0" anchor="b">
                    <a:lnL>
                      <a:noFill/>
                    </a:lnL>
                    <a:lnR>
                      <a:noFill/>
                    </a:lnR>
                    <a:lnT>
                      <a:noFill/>
                    </a:lnT>
                    <a:lnB>
                      <a:noFill/>
                    </a:lnB>
                  </a:tcPr>
                </a:tc>
                <a:tc>
                  <a:txBody>
                    <a:bodyPr/>
                    <a:lstStyle/>
                    <a:p>
                      <a:pPr algn="l" fontAlgn="b"/>
                      <a:endParaRPr lang="en-US" sz="1000" b="0" i="0" u="none" strike="noStrike">
                        <a:latin typeface="Arial"/>
                      </a:endParaRPr>
                    </a:p>
                  </a:txBody>
                  <a:tcPr marL="9525" marR="9525" marT="9525" marB="0" anchor="b">
                    <a:lnL>
                      <a:noFill/>
                    </a:lnL>
                    <a:lnR>
                      <a:noFill/>
                    </a:lnR>
                    <a:lnT>
                      <a:noFill/>
                    </a:lnT>
                    <a:lnB>
                      <a:noFill/>
                    </a:lnB>
                  </a:tcPr>
                </a:tc>
                <a:tc>
                  <a:txBody>
                    <a:bodyPr/>
                    <a:lstStyle/>
                    <a:p>
                      <a:pPr algn="l" fontAlgn="b"/>
                      <a:endParaRPr lang="en-US" sz="1000" b="0" i="0" u="none" strike="noStrike">
                        <a:latin typeface="Arial"/>
                      </a:endParaRPr>
                    </a:p>
                  </a:txBody>
                  <a:tcPr marL="9525" marR="9525" marT="9525" marB="0" anchor="b">
                    <a:lnL>
                      <a:noFill/>
                    </a:lnL>
                    <a:lnR>
                      <a:noFill/>
                    </a:lnR>
                    <a:lnT>
                      <a:noFill/>
                    </a:lnT>
                    <a:lnB>
                      <a:noFill/>
                    </a:lnB>
                  </a:tcPr>
                </a:tc>
              </a:tr>
              <a:tr h="279400">
                <a:tc>
                  <a:txBody>
                    <a:bodyPr/>
                    <a:lstStyle/>
                    <a:p>
                      <a:pPr algn="ctr" fontAlgn="b"/>
                      <a:r>
                        <a:rPr lang="en-US" sz="1000" b="0" i="0" u="none" strike="noStrike" dirty="0">
                          <a:latin typeface="Arial"/>
                        </a:rPr>
                        <a:t>20</a:t>
                      </a:r>
                    </a:p>
                  </a:txBody>
                  <a:tcPr marL="9525" marR="9525" marT="9525" marB="0" anchor="b">
                    <a:lnL>
                      <a:noFill/>
                    </a:lnL>
                    <a:lnR>
                      <a:noFill/>
                    </a:lnR>
                    <a:lnT>
                      <a:noFill/>
                    </a:lnT>
                    <a:lnB>
                      <a:noFill/>
                    </a:lnB>
                  </a:tcPr>
                </a:tc>
                <a:tc>
                  <a:txBody>
                    <a:bodyPr/>
                    <a:lstStyle/>
                    <a:p>
                      <a:pPr algn="l" fontAlgn="b"/>
                      <a:endParaRPr lang="en-US" sz="1000" b="0" i="0" u="none" strike="noStrike">
                        <a:latin typeface="Arial"/>
                      </a:endParaRPr>
                    </a:p>
                  </a:txBody>
                  <a:tcPr marL="9525" marR="9525" marT="9525" marB="0" anchor="b">
                    <a:lnL>
                      <a:noFill/>
                    </a:lnL>
                    <a:lnR>
                      <a:noFill/>
                    </a:lnR>
                    <a:lnT>
                      <a:noFill/>
                    </a:lnT>
                    <a:lnB>
                      <a:noFill/>
                    </a:lnB>
                  </a:tcPr>
                </a:tc>
                <a:tc>
                  <a:txBody>
                    <a:bodyPr/>
                    <a:lstStyle/>
                    <a:p>
                      <a:pPr algn="l" fontAlgn="b"/>
                      <a:endParaRPr lang="en-US" sz="1000" b="0" i="0" u="none" strike="noStrike">
                        <a:latin typeface="Arial"/>
                      </a:endParaRPr>
                    </a:p>
                  </a:txBody>
                  <a:tcPr marL="9525" marR="9525" marT="9525" marB="0" anchor="b">
                    <a:lnL>
                      <a:noFill/>
                    </a:lnL>
                    <a:lnR>
                      <a:noFill/>
                    </a:lnR>
                    <a:lnT>
                      <a:noFill/>
                    </a:lnT>
                    <a:lnB>
                      <a:noFill/>
                    </a:lnB>
                  </a:tcPr>
                </a:tc>
                <a:tc>
                  <a:txBody>
                    <a:bodyPr/>
                    <a:lstStyle/>
                    <a:p>
                      <a:pPr algn="l" fontAlgn="b"/>
                      <a:endParaRPr lang="en-US" sz="1000" b="0" i="0" u="none" strike="noStrike" dirty="0">
                        <a:latin typeface="Arial"/>
                      </a:endParaRPr>
                    </a:p>
                  </a:txBody>
                  <a:tcPr marL="9525" marR="9525" marT="9525" marB="0" anchor="b">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We have been busy with our second permit as well. </a:t>
            </a:r>
          </a:p>
          <a:p>
            <a:r>
              <a:rPr lang="en-US" dirty="0" smtClean="0"/>
              <a:t>We adopted the Qualified Professional Inspector (QPI) wording into our ordinances.</a:t>
            </a:r>
          </a:p>
          <a:p>
            <a:r>
              <a:rPr lang="en-US" dirty="0" smtClean="0"/>
              <a:t>We adopted and have implemented the Stream Visual Assessment Program (SVAP) into our program.</a:t>
            </a:r>
          </a:p>
          <a:p>
            <a:r>
              <a:rPr lang="en-US" dirty="0" smtClean="0"/>
              <a:t>Began mapping complaints on GIS so they can be tracked better in the future.</a:t>
            </a:r>
            <a:endParaRPr lang="en-US" dirty="0"/>
          </a:p>
        </p:txBody>
      </p:sp>
      <p:sp>
        <p:nvSpPr>
          <p:cNvPr id="3" name="Slide Number Placeholder 2"/>
          <p:cNvSpPr>
            <a:spLocks noGrp="1"/>
          </p:cNvSpPr>
          <p:nvPr>
            <p:ph type="sldNum" sz="quarter" idx="12"/>
          </p:nvPr>
        </p:nvSpPr>
        <p:spPr/>
        <p:txBody>
          <a:bodyPr/>
          <a:lstStyle/>
          <a:p>
            <a:fld id="{8864930D-BA40-459F-B914-564495F9CF00}" type="slidenum">
              <a:rPr lang="en-US" smtClean="0"/>
              <a:pPr/>
              <a:t>29</a:t>
            </a:fld>
            <a:endParaRPr lang="en-US" dirty="0"/>
          </a:p>
        </p:txBody>
      </p:sp>
      <p:sp>
        <p:nvSpPr>
          <p:cNvPr id="4" name="Title 3"/>
          <p:cNvSpPr>
            <a:spLocks noGrp="1"/>
          </p:cNvSpPr>
          <p:nvPr>
            <p:ph type="title"/>
          </p:nvPr>
        </p:nvSpPr>
        <p:spPr/>
        <p:txBody>
          <a:bodyPr>
            <a:normAutofit/>
          </a:bodyPr>
          <a:lstStyle/>
          <a:p>
            <a:pPr algn="ctr"/>
            <a:r>
              <a:rPr lang="en-US" dirty="0" smtClean="0"/>
              <a:t>Second Permit</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US" dirty="0" smtClean="0"/>
              <a:t>Floyd County’s MS4 contains roughly 29,000 constituents. </a:t>
            </a:r>
          </a:p>
          <a:p>
            <a:r>
              <a:rPr lang="en-US" dirty="0" smtClean="0"/>
              <a:t>Floyd County is approximately 149 square</a:t>
            </a:r>
          </a:p>
          <a:p>
            <a:pPr>
              <a:buNone/>
            </a:pPr>
            <a:r>
              <a:rPr lang="en-US" dirty="0" smtClean="0"/>
              <a:t>   miles.</a:t>
            </a:r>
          </a:p>
          <a:p>
            <a:r>
              <a:rPr lang="en-US" dirty="0" smtClean="0"/>
              <a:t>Floyd County contains 3</a:t>
            </a:r>
          </a:p>
          <a:p>
            <a:pPr>
              <a:buNone/>
            </a:pPr>
            <a:r>
              <a:rPr lang="en-US" dirty="0" smtClean="0"/>
              <a:t>   other MS4 Permit Holders.</a:t>
            </a:r>
          </a:p>
          <a:p>
            <a:pPr>
              <a:buNone/>
            </a:pPr>
            <a:r>
              <a:rPr lang="en-US" dirty="0" smtClean="0"/>
              <a:t>   New Albany, Georgetown, and</a:t>
            </a:r>
          </a:p>
          <a:p>
            <a:pPr>
              <a:buNone/>
            </a:pPr>
            <a:r>
              <a:rPr lang="en-US" dirty="0" smtClean="0"/>
              <a:t>   Indiana University Southeast</a:t>
            </a:r>
          </a:p>
          <a:p>
            <a:r>
              <a:rPr lang="en-US" dirty="0" smtClean="0"/>
              <a:t>Outside the urban area, </a:t>
            </a:r>
          </a:p>
          <a:p>
            <a:pPr>
              <a:buNone/>
            </a:pPr>
            <a:r>
              <a:rPr lang="en-US" dirty="0" smtClean="0"/>
              <a:t>   the County is sparsely</a:t>
            </a:r>
          </a:p>
          <a:p>
            <a:pPr>
              <a:buNone/>
            </a:pPr>
            <a:r>
              <a:rPr lang="en-US" dirty="0" smtClean="0"/>
              <a:t>   populated with farms, </a:t>
            </a:r>
          </a:p>
          <a:p>
            <a:pPr>
              <a:buNone/>
            </a:pPr>
            <a:r>
              <a:rPr lang="en-US" dirty="0" smtClean="0"/>
              <a:t>   woodlands and </a:t>
            </a:r>
            <a:r>
              <a:rPr lang="en-US" dirty="0" err="1" smtClean="0"/>
              <a:t>undevelo</a:t>
            </a:r>
            <a:r>
              <a:rPr lang="en-US" dirty="0" smtClean="0"/>
              <a:t>-</a:t>
            </a:r>
          </a:p>
          <a:p>
            <a:pPr>
              <a:buNone/>
            </a:pPr>
            <a:r>
              <a:rPr lang="en-US" dirty="0" smtClean="0"/>
              <a:t>   ped areas.</a:t>
            </a:r>
          </a:p>
          <a:p>
            <a:pPr>
              <a:buNone/>
            </a:pPr>
            <a:endParaRPr lang="en-US" dirty="0" smtClean="0"/>
          </a:p>
        </p:txBody>
      </p:sp>
      <p:sp>
        <p:nvSpPr>
          <p:cNvPr id="5" name="Slide Number Placeholder 4"/>
          <p:cNvSpPr>
            <a:spLocks noGrp="1"/>
          </p:cNvSpPr>
          <p:nvPr>
            <p:ph type="sldNum" sz="quarter" idx="12"/>
          </p:nvPr>
        </p:nvSpPr>
        <p:spPr/>
        <p:txBody>
          <a:bodyPr/>
          <a:lstStyle/>
          <a:p>
            <a:fld id="{8864930D-BA40-459F-B914-564495F9CF00}" type="slidenum">
              <a:rPr lang="en-US" smtClean="0"/>
              <a:pPr/>
              <a:t>3</a:t>
            </a:fld>
            <a:endParaRPr lang="en-US" dirty="0"/>
          </a:p>
        </p:txBody>
      </p:sp>
      <p:sp>
        <p:nvSpPr>
          <p:cNvPr id="3" name="Title 2"/>
          <p:cNvSpPr>
            <a:spLocks noGrp="1"/>
          </p:cNvSpPr>
          <p:nvPr>
            <p:ph type="title"/>
          </p:nvPr>
        </p:nvSpPr>
        <p:spPr/>
        <p:txBody>
          <a:bodyPr/>
          <a:lstStyle/>
          <a:p>
            <a:pPr algn="ctr"/>
            <a:r>
              <a:rPr lang="en-US" dirty="0" smtClean="0"/>
              <a:t>Community Overview</a:t>
            </a:r>
            <a:endParaRPr lang="en-US" dirty="0"/>
          </a:p>
        </p:txBody>
      </p:sp>
      <p:pic>
        <p:nvPicPr>
          <p:cNvPr id="4" name="Picture 3" descr="Floyd Co.bmp"/>
          <p:cNvPicPr>
            <a:picLocks noChangeAspect="1"/>
          </p:cNvPicPr>
          <p:nvPr/>
        </p:nvPicPr>
        <p:blipFill>
          <a:blip r:embed="rId2"/>
          <a:stretch>
            <a:fillRect/>
          </a:stretch>
        </p:blipFill>
        <p:spPr>
          <a:xfrm>
            <a:off x="5410200" y="2971800"/>
            <a:ext cx="3370891" cy="3295650"/>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dirty="0" smtClean="0"/>
              <a:t>            </a:t>
            </a:r>
            <a:r>
              <a:rPr lang="en-US" dirty="0" smtClean="0">
                <a:solidFill>
                  <a:schemeClr val="bg2">
                    <a:lumMod val="50000"/>
                  </a:schemeClr>
                </a:solidFill>
              </a:rPr>
              <a:t>Pink rain drops represent calls</a:t>
            </a:r>
            <a:endParaRPr lang="en-US" dirty="0">
              <a:solidFill>
                <a:schemeClr val="bg2">
                  <a:lumMod val="50000"/>
                </a:schemeClr>
              </a:solidFill>
            </a:endParaRPr>
          </a:p>
        </p:txBody>
      </p:sp>
      <p:sp>
        <p:nvSpPr>
          <p:cNvPr id="3" name="Slide Number Placeholder 2"/>
          <p:cNvSpPr>
            <a:spLocks noGrp="1"/>
          </p:cNvSpPr>
          <p:nvPr>
            <p:ph type="sldNum" sz="quarter" idx="12"/>
          </p:nvPr>
        </p:nvSpPr>
        <p:spPr/>
        <p:txBody>
          <a:bodyPr/>
          <a:lstStyle/>
          <a:p>
            <a:fld id="{8864930D-BA40-459F-B914-564495F9CF00}" type="slidenum">
              <a:rPr lang="en-US" smtClean="0"/>
              <a:pPr/>
              <a:t>30</a:t>
            </a:fld>
            <a:endParaRPr lang="en-US" dirty="0"/>
          </a:p>
        </p:txBody>
      </p:sp>
      <p:sp>
        <p:nvSpPr>
          <p:cNvPr id="4" name="Title 3"/>
          <p:cNvSpPr>
            <a:spLocks noGrp="1"/>
          </p:cNvSpPr>
          <p:nvPr>
            <p:ph type="title"/>
          </p:nvPr>
        </p:nvSpPr>
        <p:spPr/>
        <p:txBody>
          <a:bodyPr/>
          <a:lstStyle/>
          <a:p>
            <a:pPr algn="ctr"/>
            <a:r>
              <a:rPr lang="en-US" dirty="0" smtClean="0"/>
              <a:t>Second Permit</a:t>
            </a:r>
            <a:endParaRPr lang="en-US" dirty="0"/>
          </a:p>
        </p:txBody>
      </p:sp>
      <p:pic>
        <p:nvPicPr>
          <p:cNvPr id="5" name="Picture 4" descr="complaint.bmp"/>
          <p:cNvPicPr>
            <a:picLocks noChangeAspect="1"/>
          </p:cNvPicPr>
          <p:nvPr/>
        </p:nvPicPr>
        <p:blipFill>
          <a:blip r:embed="rId2"/>
          <a:stretch>
            <a:fillRect/>
          </a:stretch>
        </p:blipFill>
        <p:spPr>
          <a:xfrm>
            <a:off x="2286000" y="1981200"/>
            <a:ext cx="4724401" cy="449580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Setting up a “projects” list so we can track the progress of each one and document any concerns.</a:t>
            </a:r>
          </a:p>
          <a:p>
            <a:r>
              <a:rPr lang="en-US" dirty="0" smtClean="0"/>
              <a:t>Repaired numerous catch basins and culverts throughout the county.</a:t>
            </a:r>
          </a:p>
          <a:p>
            <a:r>
              <a:rPr lang="en-US" dirty="0" smtClean="0"/>
              <a:t>Helped sponsor the ORSANCO River Sweep of the Ohio River along with New Albany Stormwater Department.</a:t>
            </a:r>
          </a:p>
          <a:p>
            <a:r>
              <a:rPr lang="en-US" dirty="0" smtClean="0"/>
              <a:t>Had a display at the 2010 Floyd County Fair</a:t>
            </a:r>
          </a:p>
          <a:p>
            <a:pPr>
              <a:buNone/>
            </a:pPr>
            <a:endParaRPr lang="en-US" dirty="0" smtClean="0"/>
          </a:p>
          <a:p>
            <a:endParaRPr lang="en-US" dirty="0"/>
          </a:p>
        </p:txBody>
      </p:sp>
      <p:sp>
        <p:nvSpPr>
          <p:cNvPr id="3" name="Slide Number Placeholder 2"/>
          <p:cNvSpPr>
            <a:spLocks noGrp="1"/>
          </p:cNvSpPr>
          <p:nvPr>
            <p:ph type="sldNum" sz="quarter" idx="12"/>
          </p:nvPr>
        </p:nvSpPr>
        <p:spPr/>
        <p:txBody>
          <a:bodyPr/>
          <a:lstStyle/>
          <a:p>
            <a:fld id="{8864930D-BA40-459F-B914-564495F9CF00}" type="slidenum">
              <a:rPr lang="en-US" smtClean="0"/>
              <a:pPr/>
              <a:t>31</a:t>
            </a:fld>
            <a:endParaRPr lang="en-US" dirty="0"/>
          </a:p>
        </p:txBody>
      </p:sp>
      <p:sp>
        <p:nvSpPr>
          <p:cNvPr id="4" name="Title 3"/>
          <p:cNvSpPr>
            <a:spLocks noGrp="1"/>
          </p:cNvSpPr>
          <p:nvPr>
            <p:ph type="title"/>
          </p:nvPr>
        </p:nvSpPr>
        <p:spPr/>
        <p:txBody>
          <a:bodyPr/>
          <a:lstStyle/>
          <a:p>
            <a:pPr algn="ctr"/>
            <a:r>
              <a:rPr lang="en-US" dirty="0" smtClean="0"/>
              <a:t>Second Permit</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US" dirty="0" smtClean="0"/>
              <a:t>June 19, 2010 ORSANCO Ohio River Sweep- New Albany River Front Park.  June 4-19, </a:t>
            </a:r>
          </a:p>
          <a:p>
            <a:pPr lvl="1"/>
            <a:r>
              <a:rPr lang="en-US" dirty="0" smtClean="0"/>
              <a:t>2010 Sign in front of Reitz School Building	</a:t>
            </a:r>
          </a:p>
          <a:p>
            <a:pPr lvl="1">
              <a:buFont typeface="Arial" pitchFamily="34" charset="0"/>
              <a:buChar char="•"/>
            </a:pPr>
            <a:r>
              <a:rPr lang="en-US" dirty="0" smtClean="0"/>
              <a:t>590 River Sweep Broachers handed out in Schools</a:t>
            </a:r>
          </a:p>
          <a:p>
            <a:pPr lvl="1"/>
            <a:r>
              <a:rPr lang="en-US" dirty="0" smtClean="0"/>
              <a:t>A 30 yard dumpster was filled with 3.5 tons of trash collected at the sweep</a:t>
            </a:r>
          </a:p>
          <a:p>
            <a:pPr lvl="1"/>
            <a:r>
              <a:rPr lang="en-US" dirty="0" smtClean="0"/>
              <a:t>32 People attended the event</a:t>
            </a:r>
          </a:p>
          <a:p>
            <a:pPr>
              <a:buNone/>
            </a:pPr>
            <a:endParaRPr lang="en-US" dirty="0" smtClean="0"/>
          </a:p>
          <a:p>
            <a:r>
              <a:rPr lang="en-US" dirty="0" smtClean="0"/>
              <a:t>July 6-8, 2010 Floyd County 4-H Fair</a:t>
            </a:r>
          </a:p>
          <a:p>
            <a:pPr lvl="1"/>
            <a:r>
              <a:rPr lang="en-US" dirty="0" smtClean="0"/>
              <a:t>9 Rain Barrel Instructions</a:t>
            </a:r>
          </a:p>
          <a:p>
            <a:pPr lvl="1"/>
            <a:r>
              <a:rPr lang="en-US" dirty="0" smtClean="0"/>
              <a:t>3 IDEM Waterway Permitting Handbooks</a:t>
            </a:r>
          </a:p>
          <a:p>
            <a:pPr lvl="1"/>
            <a:r>
              <a:rPr lang="en-US" dirty="0" smtClean="0"/>
              <a:t>5 New Albany Flood Insurance Broachers</a:t>
            </a:r>
          </a:p>
          <a:p>
            <a:pPr lvl="1"/>
            <a:r>
              <a:rPr lang="en-US" dirty="0" smtClean="0"/>
              <a:t>42 Crayons</a:t>
            </a:r>
          </a:p>
          <a:p>
            <a:pPr lvl="1"/>
            <a:r>
              <a:rPr lang="en-US" dirty="0" smtClean="0"/>
              <a:t>49 Solution to Pollution Coloring Books</a:t>
            </a:r>
          </a:p>
          <a:p>
            <a:pPr lvl="1"/>
            <a:r>
              <a:rPr lang="en-US" dirty="0" smtClean="0"/>
              <a:t>12 Homeowner Guide to Stormwater Pollution</a:t>
            </a:r>
          </a:p>
          <a:p>
            <a:endParaRPr lang="en-US" dirty="0"/>
          </a:p>
        </p:txBody>
      </p:sp>
      <p:sp>
        <p:nvSpPr>
          <p:cNvPr id="3" name="Slide Number Placeholder 2"/>
          <p:cNvSpPr>
            <a:spLocks noGrp="1"/>
          </p:cNvSpPr>
          <p:nvPr>
            <p:ph type="sldNum" sz="quarter" idx="12"/>
          </p:nvPr>
        </p:nvSpPr>
        <p:spPr/>
        <p:txBody>
          <a:bodyPr/>
          <a:lstStyle/>
          <a:p>
            <a:fld id="{8864930D-BA40-459F-B914-564495F9CF00}" type="slidenum">
              <a:rPr lang="en-US" smtClean="0"/>
              <a:pPr/>
              <a:t>32</a:t>
            </a:fld>
            <a:endParaRPr lang="en-US" dirty="0"/>
          </a:p>
        </p:txBody>
      </p:sp>
      <p:sp>
        <p:nvSpPr>
          <p:cNvPr id="4" name="Title 3"/>
          <p:cNvSpPr>
            <a:spLocks noGrp="1"/>
          </p:cNvSpPr>
          <p:nvPr>
            <p:ph type="title"/>
          </p:nvPr>
        </p:nvSpPr>
        <p:spPr/>
        <p:txBody>
          <a:bodyPr/>
          <a:lstStyle/>
          <a:p>
            <a:pPr algn="ctr"/>
            <a:r>
              <a:rPr lang="en-US" dirty="0" smtClean="0"/>
              <a:t>Second Permit</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Second Permit</a:t>
            </a:r>
            <a:endParaRPr lang="en-US" dirty="0"/>
          </a:p>
        </p:txBody>
      </p:sp>
      <p:sp>
        <p:nvSpPr>
          <p:cNvPr id="14" name="Text Placeholder 13"/>
          <p:cNvSpPr>
            <a:spLocks noGrp="1"/>
          </p:cNvSpPr>
          <p:nvPr>
            <p:ph type="body" idx="2"/>
          </p:nvPr>
        </p:nvSpPr>
        <p:spPr/>
        <p:txBody>
          <a:bodyPr/>
          <a:lstStyle/>
          <a:p>
            <a:r>
              <a:rPr lang="en-US" dirty="0" smtClean="0"/>
              <a:t>2010 Floyd County Fair</a:t>
            </a:r>
            <a:endParaRPr lang="en-US" dirty="0"/>
          </a:p>
        </p:txBody>
      </p:sp>
      <p:pic>
        <p:nvPicPr>
          <p:cNvPr id="11" name="Content Placeholder 10" descr="10.7.8 Fair 019.jpg"/>
          <p:cNvPicPr>
            <a:picLocks noGrp="1" noChangeAspect="1"/>
          </p:cNvPicPr>
          <p:nvPr>
            <p:ph sz="half" idx="1"/>
          </p:nvPr>
        </p:nvPicPr>
        <p:blipFill>
          <a:blip r:embed="rId2" cstate="print"/>
          <a:stretch>
            <a:fillRect/>
          </a:stretch>
        </p:blipFill>
        <p:spPr>
          <a:xfrm>
            <a:off x="1606550" y="274638"/>
            <a:ext cx="6096000" cy="4572000"/>
          </a:xfrm>
        </p:spPr>
      </p:pic>
      <p:sp>
        <p:nvSpPr>
          <p:cNvPr id="3" name="Slide Number Placeholder 2"/>
          <p:cNvSpPr>
            <a:spLocks noGrp="1"/>
          </p:cNvSpPr>
          <p:nvPr>
            <p:ph type="sldNum" sz="quarter" idx="12"/>
          </p:nvPr>
        </p:nvSpPr>
        <p:spPr/>
        <p:txBody>
          <a:bodyPr/>
          <a:lstStyle/>
          <a:p>
            <a:fld id="{8864930D-BA40-459F-B914-564495F9CF00}" type="slidenum">
              <a:rPr lang="en-US" smtClean="0"/>
              <a:pPr/>
              <a:t>33</a:t>
            </a:fld>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2010 ORSANCO Ohio River Sweep</a:t>
            </a:r>
            <a:endParaRPr lang="en-US" dirty="0"/>
          </a:p>
        </p:txBody>
      </p:sp>
      <p:sp>
        <p:nvSpPr>
          <p:cNvPr id="3" name="Text Placeholder 2"/>
          <p:cNvSpPr>
            <a:spLocks noGrp="1"/>
          </p:cNvSpPr>
          <p:nvPr>
            <p:ph type="body" idx="2"/>
          </p:nvPr>
        </p:nvSpPr>
        <p:spPr/>
        <p:txBody>
          <a:bodyPr/>
          <a:lstStyle/>
          <a:p>
            <a:r>
              <a:rPr lang="en-US" dirty="0" smtClean="0"/>
              <a:t>Volunteers help with debris removal</a:t>
            </a:r>
            <a:endParaRPr lang="en-US" dirty="0"/>
          </a:p>
        </p:txBody>
      </p:sp>
      <p:pic>
        <p:nvPicPr>
          <p:cNvPr id="6" name="Content Placeholder 5" descr="9 ORSANCO 2010.JPG"/>
          <p:cNvPicPr>
            <a:picLocks noGrp="1" noChangeAspect="1"/>
          </p:cNvPicPr>
          <p:nvPr>
            <p:ph sz="half" idx="1"/>
          </p:nvPr>
        </p:nvPicPr>
        <p:blipFill>
          <a:blip r:embed="rId2"/>
          <a:stretch>
            <a:fillRect/>
          </a:stretch>
        </p:blipFill>
        <p:spPr>
          <a:xfrm>
            <a:off x="914400" y="274638"/>
            <a:ext cx="7467600" cy="4572000"/>
          </a:xfrm>
        </p:spPr>
      </p:pic>
      <p:sp>
        <p:nvSpPr>
          <p:cNvPr id="5" name="Slide Number Placeholder 4"/>
          <p:cNvSpPr>
            <a:spLocks noGrp="1"/>
          </p:cNvSpPr>
          <p:nvPr>
            <p:ph type="sldNum" sz="quarter" idx="12"/>
          </p:nvPr>
        </p:nvSpPr>
        <p:spPr/>
        <p:txBody>
          <a:bodyPr/>
          <a:lstStyle/>
          <a:p>
            <a:fld id="{8864930D-BA40-459F-B914-564495F9CF00}" type="slidenum">
              <a:rPr lang="en-US" smtClean="0"/>
              <a:pPr/>
              <a:t>34</a:t>
            </a:fld>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 out front of Reisz building</a:t>
            </a:r>
            <a:endParaRPr lang="en-US" dirty="0"/>
          </a:p>
        </p:txBody>
      </p:sp>
      <p:sp>
        <p:nvSpPr>
          <p:cNvPr id="3" name="Text Placeholder 2"/>
          <p:cNvSpPr>
            <a:spLocks noGrp="1"/>
          </p:cNvSpPr>
          <p:nvPr>
            <p:ph type="body" idx="2"/>
          </p:nvPr>
        </p:nvSpPr>
        <p:spPr/>
        <p:txBody>
          <a:bodyPr/>
          <a:lstStyle/>
          <a:p>
            <a:r>
              <a:rPr lang="en-US" dirty="0" smtClean="0"/>
              <a:t>Advertising the 2010 ORSANCO River Sweep</a:t>
            </a:r>
            <a:endParaRPr lang="en-US" dirty="0"/>
          </a:p>
        </p:txBody>
      </p:sp>
      <p:pic>
        <p:nvPicPr>
          <p:cNvPr id="6" name="Content Placeholder 5" descr="riversweepsign_2.JPG"/>
          <p:cNvPicPr>
            <a:picLocks noGrp="1" noChangeAspect="1"/>
          </p:cNvPicPr>
          <p:nvPr>
            <p:ph sz="half" idx="1"/>
          </p:nvPr>
        </p:nvPicPr>
        <p:blipFill>
          <a:blip r:embed="rId2"/>
          <a:stretch>
            <a:fillRect/>
          </a:stretch>
        </p:blipFill>
        <p:spPr>
          <a:xfrm>
            <a:off x="914400" y="274638"/>
            <a:ext cx="7467600" cy="4572000"/>
          </a:xfrm>
        </p:spPr>
      </p:pic>
      <p:sp>
        <p:nvSpPr>
          <p:cNvPr id="5" name="Slide Number Placeholder 4"/>
          <p:cNvSpPr>
            <a:spLocks noGrp="1"/>
          </p:cNvSpPr>
          <p:nvPr>
            <p:ph type="sldNum" sz="quarter" idx="12"/>
          </p:nvPr>
        </p:nvSpPr>
        <p:spPr/>
        <p:txBody>
          <a:bodyPr/>
          <a:lstStyle/>
          <a:p>
            <a:fld id="{8864930D-BA40-459F-B914-564495F9CF00}" type="slidenum">
              <a:rPr lang="en-US" smtClean="0"/>
              <a:pPr/>
              <a:t>35</a:t>
            </a:fld>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r>
              <a:rPr lang="en-US" dirty="0" smtClean="0"/>
              <a:t>We have added another website that promotes stormwater. It is on the Floyd County site.</a:t>
            </a:r>
          </a:p>
          <a:p>
            <a:r>
              <a:rPr lang="en-US" dirty="0" smtClean="0"/>
              <a:t>This site is also bilingual (Spanish) for our constituents that use English as a second language.</a:t>
            </a:r>
          </a:p>
          <a:p>
            <a:r>
              <a:rPr lang="en-US" dirty="0" smtClean="0"/>
              <a:t>We have also created a page on Facebook. We update it every other day to promote good practices that everyone can follow.</a:t>
            </a:r>
          </a:p>
          <a:p>
            <a:r>
              <a:rPr lang="en-US" dirty="0" smtClean="0"/>
              <a:t>As of Aug 1</a:t>
            </a:r>
            <a:r>
              <a:rPr lang="en-US" baseline="30000" dirty="0" smtClean="0"/>
              <a:t>st</a:t>
            </a:r>
            <a:r>
              <a:rPr lang="en-US" dirty="0" smtClean="0"/>
              <a:t> we had over 20 fans</a:t>
            </a:r>
          </a:p>
          <a:p>
            <a:endParaRPr lang="en-US" dirty="0"/>
          </a:p>
        </p:txBody>
      </p:sp>
      <p:sp>
        <p:nvSpPr>
          <p:cNvPr id="5" name="Slide Number Placeholder 4"/>
          <p:cNvSpPr>
            <a:spLocks noGrp="1"/>
          </p:cNvSpPr>
          <p:nvPr>
            <p:ph type="sldNum" sz="quarter" idx="12"/>
          </p:nvPr>
        </p:nvSpPr>
        <p:spPr/>
        <p:txBody>
          <a:bodyPr/>
          <a:lstStyle/>
          <a:p>
            <a:fld id="{8864930D-BA40-459F-B914-564495F9CF00}" type="slidenum">
              <a:rPr lang="en-US" smtClean="0"/>
              <a:pPr/>
              <a:t>36</a:t>
            </a:fld>
            <a:endParaRPr lang="en-US" dirty="0"/>
          </a:p>
        </p:txBody>
      </p:sp>
      <p:sp>
        <p:nvSpPr>
          <p:cNvPr id="6" name="Title 5"/>
          <p:cNvSpPr>
            <a:spLocks noGrp="1"/>
          </p:cNvSpPr>
          <p:nvPr>
            <p:ph type="title"/>
          </p:nvPr>
        </p:nvSpPr>
        <p:spPr/>
        <p:txBody>
          <a:bodyPr/>
          <a:lstStyle/>
          <a:p>
            <a:pPr algn="ctr"/>
            <a:r>
              <a:rPr lang="en-US" dirty="0" smtClean="0"/>
              <a:t>Second Permit</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864930D-BA40-459F-B914-564495F9CF00}" type="slidenum">
              <a:rPr lang="en-US" smtClean="0"/>
              <a:pPr/>
              <a:t>37</a:t>
            </a:fld>
            <a:endParaRPr lang="en-US" dirty="0"/>
          </a:p>
        </p:txBody>
      </p:sp>
      <p:sp>
        <p:nvSpPr>
          <p:cNvPr id="5" name="Title 4"/>
          <p:cNvSpPr>
            <a:spLocks noGrp="1"/>
          </p:cNvSpPr>
          <p:nvPr>
            <p:ph type="title"/>
          </p:nvPr>
        </p:nvSpPr>
        <p:spPr/>
        <p:txBody>
          <a:bodyPr/>
          <a:lstStyle/>
          <a:p>
            <a:pPr algn="ctr"/>
            <a:r>
              <a:rPr lang="en-US" dirty="0" smtClean="0"/>
              <a:t>Second Permit</a:t>
            </a:r>
            <a:endParaRPr lang="en-US" dirty="0"/>
          </a:p>
        </p:txBody>
      </p:sp>
      <p:sp>
        <p:nvSpPr>
          <p:cNvPr id="8" name="Content Placeholder 7"/>
          <p:cNvSpPr>
            <a:spLocks noGrp="1"/>
          </p:cNvSpPr>
          <p:nvPr>
            <p:ph idx="1"/>
          </p:nvPr>
        </p:nvSpPr>
        <p:spPr/>
        <p:txBody>
          <a:bodyPr/>
          <a:lstStyle/>
          <a:p>
            <a:pPr>
              <a:buNone/>
            </a:pPr>
            <a:r>
              <a:rPr lang="en-US" dirty="0" smtClean="0"/>
              <a:t>                   </a:t>
            </a:r>
            <a:r>
              <a:rPr lang="en-US" dirty="0" smtClean="0">
                <a:solidFill>
                  <a:schemeClr val="bg2">
                    <a:lumMod val="50000"/>
                  </a:schemeClr>
                </a:solidFill>
                <a:hlinkClick r:id="rId2"/>
              </a:rPr>
              <a:t>Floyd County Website</a:t>
            </a:r>
            <a:endParaRPr lang="en-US" dirty="0">
              <a:solidFill>
                <a:schemeClr val="bg2">
                  <a:lumMod val="50000"/>
                </a:schemeClr>
              </a:solidFill>
            </a:endParaRPr>
          </a:p>
        </p:txBody>
      </p:sp>
      <p:pic>
        <p:nvPicPr>
          <p:cNvPr id="9" name="Picture 8" descr="Stormwater Page.png"/>
          <p:cNvPicPr>
            <a:picLocks noChangeAspect="1"/>
          </p:cNvPicPr>
          <p:nvPr/>
        </p:nvPicPr>
        <p:blipFill>
          <a:blip r:embed="rId3"/>
          <a:stretch>
            <a:fillRect/>
          </a:stretch>
        </p:blipFill>
        <p:spPr>
          <a:xfrm>
            <a:off x="2415125" y="2133600"/>
            <a:ext cx="4313749" cy="4724400"/>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864930D-BA40-459F-B914-564495F9CF00}" type="slidenum">
              <a:rPr lang="en-US" smtClean="0"/>
              <a:pPr/>
              <a:t>38</a:t>
            </a:fld>
            <a:endParaRPr lang="en-US" dirty="0"/>
          </a:p>
        </p:txBody>
      </p:sp>
      <p:sp>
        <p:nvSpPr>
          <p:cNvPr id="4" name="Title 3"/>
          <p:cNvSpPr>
            <a:spLocks noGrp="1"/>
          </p:cNvSpPr>
          <p:nvPr>
            <p:ph type="title"/>
          </p:nvPr>
        </p:nvSpPr>
        <p:spPr/>
        <p:txBody>
          <a:bodyPr/>
          <a:lstStyle/>
          <a:p>
            <a:pPr algn="ctr"/>
            <a:r>
              <a:rPr lang="en-US" dirty="0" smtClean="0"/>
              <a:t>Second Permit</a:t>
            </a:r>
            <a:endParaRPr lang="en-US" dirty="0"/>
          </a:p>
        </p:txBody>
      </p:sp>
      <p:sp>
        <p:nvSpPr>
          <p:cNvPr id="6" name="Content Placeholder 5"/>
          <p:cNvSpPr>
            <a:spLocks noGrp="1"/>
          </p:cNvSpPr>
          <p:nvPr>
            <p:ph idx="1"/>
          </p:nvPr>
        </p:nvSpPr>
        <p:spPr/>
        <p:txBody>
          <a:bodyPr/>
          <a:lstStyle/>
          <a:p>
            <a:pPr>
              <a:buNone/>
            </a:pPr>
            <a:r>
              <a:rPr lang="en-US" dirty="0" smtClean="0"/>
              <a:t>         </a:t>
            </a:r>
            <a:r>
              <a:rPr lang="en-US" dirty="0" smtClean="0">
                <a:solidFill>
                  <a:schemeClr val="bg2">
                    <a:lumMod val="50000"/>
                  </a:schemeClr>
                </a:solidFill>
                <a:hlinkClick r:id="rId2"/>
              </a:rPr>
              <a:t>Floyd County Indiana Stormwater Dept.</a:t>
            </a:r>
            <a:r>
              <a:rPr lang="en-US" dirty="0" smtClean="0">
                <a:solidFill>
                  <a:schemeClr val="bg2">
                    <a:lumMod val="50000"/>
                  </a:schemeClr>
                </a:solidFill>
              </a:rPr>
              <a:t> </a:t>
            </a:r>
            <a:endParaRPr lang="en-US" dirty="0">
              <a:solidFill>
                <a:schemeClr val="bg2">
                  <a:lumMod val="50000"/>
                </a:schemeClr>
              </a:solidFill>
            </a:endParaRPr>
          </a:p>
        </p:txBody>
      </p:sp>
      <p:pic>
        <p:nvPicPr>
          <p:cNvPr id="7" name="Picture 6" descr="Stormwater Page En Espanol.png"/>
          <p:cNvPicPr>
            <a:picLocks noChangeAspect="1"/>
          </p:cNvPicPr>
          <p:nvPr/>
        </p:nvPicPr>
        <p:blipFill>
          <a:blip r:embed="rId3"/>
          <a:stretch>
            <a:fillRect/>
          </a:stretch>
        </p:blipFill>
        <p:spPr>
          <a:xfrm>
            <a:off x="2130955" y="1981200"/>
            <a:ext cx="4882089" cy="4876800"/>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864930D-BA40-459F-B914-564495F9CF00}" type="slidenum">
              <a:rPr lang="en-US" smtClean="0"/>
              <a:pPr/>
              <a:t>39</a:t>
            </a:fld>
            <a:endParaRPr lang="en-US" dirty="0"/>
          </a:p>
        </p:txBody>
      </p:sp>
      <p:sp>
        <p:nvSpPr>
          <p:cNvPr id="4" name="Title 3"/>
          <p:cNvSpPr>
            <a:spLocks noGrp="1"/>
          </p:cNvSpPr>
          <p:nvPr>
            <p:ph type="title"/>
          </p:nvPr>
        </p:nvSpPr>
        <p:spPr/>
        <p:txBody>
          <a:bodyPr/>
          <a:lstStyle/>
          <a:p>
            <a:pPr algn="ctr"/>
            <a:r>
              <a:rPr lang="en-US" dirty="0" smtClean="0"/>
              <a:t>Second Permit</a:t>
            </a:r>
            <a:endParaRPr lang="en-US" dirty="0"/>
          </a:p>
        </p:txBody>
      </p:sp>
      <p:sp>
        <p:nvSpPr>
          <p:cNvPr id="6" name="Content Placeholder 5"/>
          <p:cNvSpPr>
            <a:spLocks noGrp="1"/>
          </p:cNvSpPr>
          <p:nvPr>
            <p:ph idx="1"/>
          </p:nvPr>
        </p:nvSpPr>
        <p:spPr/>
        <p:txBody>
          <a:bodyPr>
            <a:normAutofit/>
          </a:bodyPr>
          <a:lstStyle/>
          <a:p>
            <a:pPr>
              <a:buNone/>
            </a:pPr>
            <a:r>
              <a:rPr lang="en-US" sz="2000" dirty="0" smtClean="0"/>
              <a:t>                                     </a:t>
            </a:r>
            <a:r>
              <a:rPr lang="en-US" sz="2000" dirty="0" smtClean="0">
                <a:solidFill>
                  <a:schemeClr val="bg2">
                    <a:lumMod val="50000"/>
                  </a:schemeClr>
                </a:solidFill>
                <a:hlinkClick r:id="rId2"/>
              </a:rPr>
              <a:t>SISWAC Website</a:t>
            </a:r>
            <a:endParaRPr lang="en-US" sz="2000" dirty="0">
              <a:solidFill>
                <a:schemeClr val="bg2">
                  <a:lumMod val="50000"/>
                </a:schemeClr>
              </a:solidFill>
            </a:endParaRPr>
          </a:p>
        </p:txBody>
      </p:sp>
      <p:pic>
        <p:nvPicPr>
          <p:cNvPr id="7" name="Picture 6" descr="SISAC.png"/>
          <p:cNvPicPr>
            <a:picLocks noChangeAspect="1"/>
          </p:cNvPicPr>
          <p:nvPr/>
        </p:nvPicPr>
        <p:blipFill>
          <a:blip r:embed="rId3"/>
          <a:stretch>
            <a:fillRect/>
          </a:stretch>
        </p:blipFill>
        <p:spPr>
          <a:xfrm>
            <a:off x="609601" y="1981200"/>
            <a:ext cx="7924800" cy="47244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smtClean="0"/>
              <a:t>The estimated size of the urban area is approximately one-tenth of the County or 15 square miles.</a:t>
            </a:r>
          </a:p>
          <a:p>
            <a:r>
              <a:rPr lang="en-US" dirty="0" smtClean="0"/>
              <a:t>Instead of only implementing “Stormwater” in the urbanized area, the</a:t>
            </a:r>
          </a:p>
          <a:p>
            <a:pPr>
              <a:buNone/>
            </a:pPr>
            <a:r>
              <a:rPr lang="en-US" dirty="0" smtClean="0"/>
              <a:t>  county decided that we </a:t>
            </a:r>
          </a:p>
          <a:p>
            <a:pPr>
              <a:buNone/>
            </a:pPr>
            <a:r>
              <a:rPr lang="en-US" dirty="0" smtClean="0"/>
              <a:t>  would use an approach</a:t>
            </a:r>
          </a:p>
          <a:p>
            <a:pPr>
              <a:buNone/>
            </a:pPr>
            <a:r>
              <a:rPr lang="en-US" dirty="0" smtClean="0"/>
              <a:t>  that covers all the </a:t>
            </a:r>
          </a:p>
          <a:p>
            <a:pPr>
              <a:buNone/>
            </a:pPr>
            <a:r>
              <a:rPr lang="en-US" dirty="0" smtClean="0"/>
              <a:t>  unincorporated sections of </a:t>
            </a:r>
          </a:p>
          <a:p>
            <a:pPr>
              <a:buNone/>
            </a:pPr>
            <a:r>
              <a:rPr lang="en-US" dirty="0" smtClean="0"/>
              <a:t>  our county. </a:t>
            </a:r>
          </a:p>
        </p:txBody>
      </p:sp>
      <p:sp>
        <p:nvSpPr>
          <p:cNvPr id="7" name="Slide Number Placeholder 6"/>
          <p:cNvSpPr>
            <a:spLocks noGrp="1"/>
          </p:cNvSpPr>
          <p:nvPr>
            <p:ph type="sldNum" sz="quarter" idx="12"/>
          </p:nvPr>
        </p:nvSpPr>
        <p:spPr/>
        <p:txBody>
          <a:bodyPr/>
          <a:lstStyle/>
          <a:p>
            <a:fld id="{8864930D-BA40-459F-B914-564495F9CF00}" type="slidenum">
              <a:rPr lang="en-US" smtClean="0"/>
              <a:pPr/>
              <a:t>4</a:t>
            </a:fld>
            <a:endParaRPr lang="en-US" dirty="0"/>
          </a:p>
        </p:txBody>
      </p:sp>
      <p:sp>
        <p:nvSpPr>
          <p:cNvPr id="3" name="Title 2"/>
          <p:cNvSpPr>
            <a:spLocks noGrp="1"/>
          </p:cNvSpPr>
          <p:nvPr>
            <p:ph type="title"/>
          </p:nvPr>
        </p:nvSpPr>
        <p:spPr/>
        <p:txBody>
          <a:bodyPr/>
          <a:lstStyle/>
          <a:p>
            <a:pPr algn="ctr"/>
            <a:r>
              <a:rPr lang="en-US" dirty="0" smtClean="0"/>
              <a:t>Community Overview</a:t>
            </a:r>
            <a:endParaRPr lang="en-US" dirty="0"/>
          </a:p>
        </p:txBody>
      </p:sp>
      <p:pic>
        <p:nvPicPr>
          <p:cNvPr id="6" name="Picture 5" descr="Floyd Co.bmp"/>
          <p:cNvPicPr>
            <a:picLocks noChangeAspect="1"/>
          </p:cNvPicPr>
          <p:nvPr/>
        </p:nvPicPr>
        <p:blipFill>
          <a:blip r:embed="rId2"/>
          <a:stretch>
            <a:fillRect/>
          </a:stretch>
        </p:blipFill>
        <p:spPr>
          <a:xfrm>
            <a:off x="5410200" y="3276599"/>
            <a:ext cx="2962274" cy="3164007"/>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864930D-BA40-459F-B914-564495F9CF00}" type="slidenum">
              <a:rPr lang="en-US" smtClean="0"/>
              <a:pPr/>
              <a:t>40</a:t>
            </a:fld>
            <a:endParaRPr lang="en-US" dirty="0"/>
          </a:p>
        </p:txBody>
      </p:sp>
      <p:sp>
        <p:nvSpPr>
          <p:cNvPr id="4" name="Title 3"/>
          <p:cNvSpPr>
            <a:spLocks noGrp="1"/>
          </p:cNvSpPr>
          <p:nvPr>
            <p:ph type="title"/>
          </p:nvPr>
        </p:nvSpPr>
        <p:spPr/>
        <p:txBody>
          <a:bodyPr/>
          <a:lstStyle/>
          <a:p>
            <a:pPr algn="ctr"/>
            <a:r>
              <a:rPr lang="en-US" dirty="0" smtClean="0"/>
              <a:t>Second Permit</a:t>
            </a:r>
            <a:endParaRPr lang="en-US" dirty="0"/>
          </a:p>
        </p:txBody>
      </p:sp>
      <p:sp>
        <p:nvSpPr>
          <p:cNvPr id="8" name="Content Placeholder 7"/>
          <p:cNvSpPr>
            <a:spLocks noGrp="1"/>
          </p:cNvSpPr>
          <p:nvPr>
            <p:ph idx="1"/>
          </p:nvPr>
        </p:nvSpPr>
        <p:spPr/>
        <p:txBody>
          <a:bodyPr/>
          <a:lstStyle/>
          <a:p>
            <a:pPr>
              <a:buNone/>
            </a:pPr>
            <a:r>
              <a:rPr lang="en-US" dirty="0" smtClean="0">
                <a:solidFill>
                  <a:schemeClr val="bg2">
                    <a:lumMod val="50000"/>
                  </a:schemeClr>
                </a:solidFill>
              </a:rPr>
              <a:t>        </a:t>
            </a:r>
            <a:r>
              <a:rPr lang="en-US" dirty="0" smtClean="0">
                <a:solidFill>
                  <a:schemeClr val="bg2">
                    <a:lumMod val="50000"/>
                  </a:schemeClr>
                </a:solidFill>
                <a:hlinkClick r:id="rId2"/>
              </a:rPr>
              <a:t>Floyd County Soil and Water Website</a:t>
            </a:r>
            <a:endParaRPr lang="en-US" dirty="0">
              <a:solidFill>
                <a:schemeClr val="bg2">
                  <a:lumMod val="50000"/>
                </a:schemeClr>
              </a:solidFill>
            </a:endParaRPr>
          </a:p>
        </p:txBody>
      </p:sp>
      <p:pic>
        <p:nvPicPr>
          <p:cNvPr id="9" name="Picture 8" descr="FloydSWCD.png"/>
          <p:cNvPicPr>
            <a:picLocks noChangeAspect="1"/>
          </p:cNvPicPr>
          <p:nvPr/>
        </p:nvPicPr>
        <p:blipFill>
          <a:blip r:embed="rId3"/>
          <a:stretch>
            <a:fillRect/>
          </a:stretch>
        </p:blipFill>
        <p:spPr>
          <a:xfrm>
            <a:off x="457200" y="2362200"/>
            <a:ext cx="8077200" cy="3954602"/>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Second Permit</a:t>
            </a:r>
            <a:endParaRPr lang="en-US" dirty="0"/>
          </a:p>
        </p:txBody>
      </p:sp>
      <p:sp>
        <p:nvSpPr>
          <p:cNvPr id="8" name="Text Placeholder 7"/>
          <p:cNvSpPr>
            <a:spLocks noGrp="1"/>
          </p:cNvSpPr>
          <p:nvPr>
            <p:ph type="body" idx="1"/>
          </p:nvPr>
        </p:nvSpPr>
        <p:spPr/>
        <p:txBody>
          <a:bodyPr/>
          <a:lstStyle/>
          <a:p>
            <a:r>
              <a:rPr lang="en-US" dirty="0" smtClean="0"/>
              <a:t>     Newspaper Article</a:t>
            </a:r>
            <a:endParaRPr lang="en-US" dirty="0"/>
          </a:p>
        </p:txBody>
      </p:sp>
      <p:sp>
        <p:nvSpPr>
          <p:cNvPr id="9" name="Text Placeholder 8"/>
          <p:cNvSpPr>
            <a:spLocks noGrp="1"/>
          </p:cNvSpPr>
          <p:nvPr>
            <p:ph type="body" sz="half" idx="3"/>
          </p:nvPr>
        </p:nvSpPr>
        <p:spPr/>
        <p:txBody>
          <a:bodyPr/>
          <a:lstStyle/>
          <a:p>
            <a:r>
              <a:rPr lang="en-US" dirty="0" smtClean="0"/>
              <a:t>            Postcard</a:t>
            </a:r>
            <a:endParaRPr lang="en-US" dirty="0"/>
          </a:p>
        </p:txBody>
      </p:sp>
      <p:pic>
        <p:nvPicPr>
          <p:cNvPr id="5" name="Content Placeholder 4" descr="newspaper article.jpg"/>
          <p:cNvPicPr>
            <a:picLocks noGrp="1" noChangeAspect="1"/>
          </p:cNvPicPr>
          <p:nvPr>
            <p:ph sz="quarter" idx="2"/>
          </p:nvPr>
        </p:nvPicPr>
        <p:blipFill>
          <a:blip r:embed="rId3" cstate="print"/>
          <a:stretch>
            <a:fillRect/>
          </a:stretch>
        </p:blipFill>
        <p:spPr>
          <a:xfrm>
            <a:off x="1447800" y="1444625"/>
            <a:ext cx="1905000" cy="3941763"/>
          </a:xfrm>
        </p:spPr>
      </p:pic>
      <p:sp>
        <p:nvSpPr>
          <p:cNvPr id="3" name="Slide Number Placeholder 2"/>
          <p:cNvSpPr>
            <a:spLocks noGrp="1"/>
          </p:cNvSpPr>
          <p:nvPr>
            <p:ph type="sldNum" sz="quarter" idx="12"/>
          </p:nvPr>
        </p:nvSpPr>
        <p:spPr/>
        <p:txBody>
          <a:bodyPr/>
          <a:lstStyle/>
          <a:p>
            <a:fld id="{8864930D-BA40-459F-B914-564495F9CF00}" type="slidenum">
              <a:rPr lang="en-US" smtClean="0"/>
              <a:pPr/>
              <a:t>41</a:t>
            </a:fld>
            <a:endParaRPr lang="en-US" dirty="0"/>
          </a:p>
        </p:txBody>
      </p:sp>
      <p:pic>
        <p:nvPicPr>
          <p:cNvPr id="11" name="Content Placeholder 10" descr="postcard.jpg"/>
          <p:cNvPicPr>
            <a:picLocks noGrp="1" noChangeAspect="1"/>
          </p:cNvPicPr>
          <p:nvPr>
            <p:ph sz="quarter" idx="4"/>
          </p:nvPr>
        </p:nvPicPr>
        <p:blipFill>
          <a:blip r:embed="rId4"/>
          <a:stretch>
            <a:fillRect/>
          </a:stretch>
        </p:blipFill>
        <p:spPr>
          <a:xfrm>
            <a:off x="4645025" y="1855136"/>
            <a:ext cx="4041775" cy="3120740"/>
          </a:xfr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dirty="0" smtClean="0"/>
              <a:t>Floyd County help facilitate an agreement between the Town of Georgetown and the City of New Albany that helps build a new waste water treatment plant for the Town of Georgetown.</a:t>
            </a:r>
          </a:p>
          <a:p>
            <a:r>
              <a:rPr lang="en-US" dirty="0" smtClean="0"/>
              <a:t>This new treatment plant will help the quality of water in Georgetown by allowing close to 10 % of the septic tanks to eventually tie into the new plant.</a:t>
            </a:r>
          </a:p>
          <a:p>
            <a:r>
              <a:rPr lang="en-US" dirty="0" smtClean="0"/>
              <a:t>We hired a Infrastructure Coordinator</a:t>
            </a:r>
          </a:p>
          <a:p>
            <a:r>
              <a:rPr lang="en-US" dirty="0" smtClean="0"/>
              <a:t>And created a Stormwater Coordinator position. </a:t>
            </a:r>
            <a:endParaRPr lang="en-US" dirty="0"/>
          </a:p>
        </p:txBody>
      </p:sp>
      <p:sp>
        <p:nvSpPr>
          <p:cNvPr id="3" name="Slide Number Placeholder 2"/>
          <p:cNvSpPr>
            <a:spLocks noGrp="1"/>
          </p:cNvSpPr>
          <p:nvPr>
            <p:ph type="sldNum" sz="quarter" idx="12"/>
          </p:nvPr>
        </p:nvSpPr>
        <p:spPr/>
        <p:txBody>
          <a:bodyPr/>
          <a:lstStyle/>
          <a:p>
            <a:fld id="{8864930D-BA40-459F-B914-564495F9CF00}" type="slidenum">
              <a:rPr lang="en-US" smtClean="0"/>
              <a:pPr/>
              <a:t>42</a:t>
            </a:fld>
            <a:endParaRPr lang="en-US" dirty="0"/>
          </a:p>
        </p:txBody>
      </p:sp>
      <p:sp>
        <p:nvSpPr>
          <p:cNvPr id="4" name="Title 3"/>
          <p:cNvSpPr>
            <a:spLocks noGrp="1"/>
          </p:cNvSpPr>
          <p:nvPr>
            <p:ph type="title"/>
          </p:nvPr>
        </p:nvSpPr>
        <p:spPr/>
        <p:txBody>
          <a:bodyPr/>
          <a:lstStyle/>
          <a:p>
            <a:pPr algn="ctr"/>
            <a:r>
              <a:rPr lang="en-US" dirty="0" smtClean="0"/>
              <a:t>Second Permit</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normAutofit lnSpcReduction="10000"/>
          </a:bodyPr>
          <a:lstStyle/>
          <a:p>
            <a:r>
              <a:rPr lang="en-US" dirty="0" smtClean="0"/>
              <a:t>We have great ideas that we will implement within the next few years. Like……</a:t>
            </a:r>
          </a:p>
          <a:p>
            <a:r>
              <a:rPr lang="en-US" dirty="0" smtClean="0"/>
              <a:t>Joining a partnership with the Purdue Extension Office</a:t>
            </a:r>
          </a:p>
          <a:p>
            <a:r>
              <a:rPr lang="en-US" dirty="0" smtClean="0"/>
              <a:t>Gaining a partnership with Indiana University Southeast</a:t>
            </a:r>
          </a:p>
          <a:p>
            <a:r>
              <a:rPr lang="en-US" dirty="0" smtClean="0"/>
              <a:t>Getting a shared advertisement on the community channel (cable 25) with the New Albany Stormwater Department</a:t>
            </a:r>
          </a:p>
          <a:p>
            <a:r>
              <a:rPr lang="en-US" dirty="0" smtClean="0"/>
              <a:t>Having more churches and schools join in on public outreach and public education.</a:t>
            </a:r>
            <a:endParaRPr lang="en-US" dirty="0"/>
          </a:p>
        </p:txBody>
      </p:sp>
      <p:sp>
        <p:nvSpPr>
          <p:cNvPr id="5" name="Slide Number Placeholder 4"/>
          <p:cNvSpPr>
            <a:spLocks noGrp="1"/>
          </p:cNvSpPr>
          <p:nvPr>
            <p:ph type="sldNum" sz="quarter" idx="12"/>
          </p:nvPr>
        </p:nvSpPr>
        <p:spPr/>
        <p:txBody>
          <a:bodyPr/>
          <a:lstStyle/>
          <a:p>
            <a:fld id="{8864930D-BA40-459F-B914-564495F9CF00}" type="slidenum">
              <a:rPr lang="en-US" smtClean="0"/>
              <a:pPr/>
              <a:t>43</a:t>
            </a:fld>
            <a:endParaRPr lang="en-US" dirty="0"/>
          </a:p>
        </p:txBody>
      </p:sp>
      <p:sp>
        <p:nvSpPr>
          <p:cNvPr id="6" name="Title 5"/>
          <p:cNvSpPr>
            <a:spLocks noGrp="1"/>
          </p:cNvSpPr>
          <p:nvPr>
            <p:ph type="title"/>
          </p:nvPr>
        </p:nvSpPr>
        <p:spPr/>
        <p:txBody>
          <a:bodyPr/>
          <a:lstStyle/>
          <a:p>
            <a:pPr algn="ctr"/>
            <a:r>
              <a:rPr lang="en-US" dirty="0" smtClean="0"/>
              <a:t>Future </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Upgrading facilities at the County Highway Garage by adding a canopy at the brine mixture and the gas pumps and a washout area with a protected drain.</a:t>
            </a:r>
          </a:p>
          <a:p>
            <a:r>
              <a:rPr lang="en-US" dirty="0" smtClean="0"/>
              <a:t>Adding new credits to an already robust credits policy that promote green infrastructure, like permeable pavement and green roof technology.</a:t>
            </a:r>
          </a:p>
          <a:p>
            <a:r>
              <a:rPr lang="en-US" smtClean="0"/>
              <a:t>Adding </a:t>
            </a:r>
            <a:r>
              <a:rPr lang="en-US" smtClean="0"/>
              <a:t>report </a:t>
            </a:r>
            <a:r>
              <a:rPr lang="en-US" dirty="0" smtClean="0"/>
              <a:t>a polluter to one of the websites and start tracking and identifying problem areas.</a:t>
            </a:r>
          </a:p>
          <a:p>
            <a:r>
              <a:rPr lang="en-US" dirty="0" smtClean="0"/>
              <a:t>Writing new ordinances that put design criteria of stormwater infrastructure into zoning requirements. </a:t>
            </a:r>
          </a:p>
          <a:p>
            <a:endParaRPr lang="en-US" dirty="0"/>
          </a:p>
        </p:txBody>
      </p:sp>
      <p:sp>
        <p:nvSpPr>
          <p:cNvPr id="3" name="Slide Number Placeholder 2"/>
          <p:cNvSpPr>
            <a:spLocks noGrp="1"/>
          </p:cNvSpPr>
          <p:nvPr>
            <p:ph type="sldNum" sz="quarter" idx="12"/>
          </p:nvPr>
        </p:nvSpPr>
        <p:spPr/>
        <p:txBody>
          <a:bodyPr/>
          <a:lstStyle/>
          <a:p>
            <a:fld id="{8864930D-BA40-459F-B914-564495F9CF00}" type="slidenum">
              <a:rPr lang="en-US" smtClean="0"/>
              <a:pPr/>
              <a:t>44</a:t>
            </a:fld>
            <a:endParaRPr lang="en-US" dirty="0"/>
          </a:p>
        </p:txBody>
      </p:sp>
      <p:sp>
        <p:nvSpPr>
          <p:cNvPr id="4" name="Title 3"/>
          <p:cNvSpPr>
            <a:spLocks noGrp="1"/>
          </p:cNvSpPr>
          <p:nvPr>
            <p:ph type="title"/>
          </p:nvPr>
        </p:nvSpPr>
        <p:spPr/>
        <p:txBody>
          <a:bodyPr/>
          <a:lstStyle/>
          <a:p>
            <a:pPr algn="ctr"/>
            <a:r>
              <a:rPr lang="en-US" dirty="0" smtClean="0"/>
              <a:t>Future</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Floyd County Road Department</a:t>
            </a:r>
            <a:endParaRPr lang="en-US" dirty="0"/>
          </a:p>
        </p:txBody>
      </p:sp>
      <p:sp>
        <p:nvSpPr>
          <p:cNvPr id="3" name="Text Placeholder 2"/>
          <p:cNvSpPr>
            <a:spLocks noGrp="1"/>
          </p:cNvSpPr>
          <p:nvPr>
            <p:ph type="body" idx="2"/>
          </p:nvPr>
        </p:nvSpPr>
        <p:spPr/>
        <p:txBody>
          <a:bodyPr/>
          <a:lstStyle/>
          <a:p>
            <a:r>
              <a:rPr lang="en-US" dirty="0" smtClean="0"/>
              <a:t>Floyd County Road Department</a:t>
            </a:r>
            <a:endParaRPr lang="en-US" dirty="0"/>
          </a:p>
        </p:txBody>
      </p:sp>
      <p:pic>
        <p:nvPicPr>
          <p:cNvPr id="5" name="Content Placeholder 4" descr="County Road Department.jpg"/>
          <p:cNvPicPr>
            <a:picLocks noGrp="1" noChangeAspect="1"/>
          </p:cNvPicPr>
          <p:nvPr>
            <p:ph sz="half" idx="1"/>
          </p:nvPr>
        </p:nvPicPr>
        <p:blipFill>
          <a:blip r:embed="rId2"/>
          <a:stretch>
            <a:fillRect/>
          </a:stretch>
        </p:blipFill>
        <p:spPr>
          <a:xfrm>
            <a:off x="914400" y="304800"/>
            <a:ext cx="7480300" cy="4419600"/>
          </a:xfrm>
        </p:spPr>
      </p:pic>
      <p:sp>
        <p:nvSpPr>
          <p:cNvPr id="6" name="Slide Number Placeholder 5"/>
          <p:cNvSpPr>
            <a:spLocks noGrp="1"/>
          </p:cNvSpPr>
          <p:nvPr>
            <p:ph type="sldNum" sz="quarter" idx="12"/>
          </p:nvPr>
        </p:nvSpPr>
        <p:spPr/>
        <p:txBody>
          <a:bodyPr/>
          <a:lstStyle/>
          <a:p>
            <a:fld id="{8864930D-BA40-459F-B914-564495F9CF00}" type="slidenum">
              <a:rPr lang="en-US" smtClean="0"/>
              <a:pPr/>
              <a:t>45</a:t>
            </a:fld>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Floyd County North Annex</a:t>
            </a:r>
            <a:endParaRPr lang="en-US" dirty="0"/>
          </a:p>
        </p:txBody>
      </p:sp>
      <p:sp>
        <p:nvSpPr>
          <p:cNvPr id="6" name="Text Placeholder 5"/>
          <p:cNvSpPr>
            <a:spLocks noGrp="1"/>
          </p:cNvSpPr>
          <p:nvPr>
            <p:ph type="body" idx="2"/>
          </p:nvPr>
        </p:nvSpPr>
        <p:spPr/>
        <p:txBody>
          <a:bodyPr>
            <a:normAutofit lnSpcReduction="10000"/>
          </a:bodyPr>
          <a:lstStyle/>
          <a:p>
            <a:r>
              <a:rPr lang="en-US" dirty="0" smtClean="0"/>
              <a:t>Floyd County Solid Waste</a:t>
            </a:r>
          </a:p>
          <a:p>
            <a:r>
              <a:rPr lang="en-US" dirty="0" smtClean="0"/>
              <a:t>Floyd County Youth Shelter</a:t>
            </a:r>
          </a:p>
          <a:p>
            <a:r>
              <a:rPr lang="en-US" dirty="0" smtClean="0"/>
              <a:t>Floyd County Juvenile Probation</a:t>
            </a:r>
            <a:endParaRPr lang="en-US" dirty="0"/>
          </a:p>
        </p:txBody>
      </p:sp>
      <p:pic>
        <p:nvPicPr>
          <p:cNvPr id="7" name="Content Placeholder 6" descr="North Annex.jpg"/>
          <p:cNvPicPr>
            <a:picLocks noGrp="1" noChangeAspect="1"/>
          </p:cNvPicPr>
          <p:nvPr>
            <p:ph sz="half" idx="1"/>
          </p:nvPr>
        </p:nvPicPr>
        <p:blipFill>
          <a:blip r:embed="rId2"/>
          <a:stretch>
            <a:fillRect/>
          </a:stretch>
        </p:blipFill>
        <p:spPr>
          <a:xfrm>
            <a:off x="914400" y="274638"/>
            <a:ext cx="7467599" cy="4572000"/>
          </a:xfrm>
        </p:spPr>
      </p:pic>
      <p:sp>
        <p:nvSpPr>
          <p:cNvPr id="5" name="Slide Number Placeholder 4"/>
          <p:cNvSpPr>
            <a:spLocks noGrp="1"/>
          </p:cNvSpPr>
          <p:nvPr>
            <p:ph type="sldNum" sz="quarter" idx="12"/>
          </p:nvPr>
        </p:nvSpPr>
        <p:spPr/>
        <p:txBody>
          <a:bodyPr/>
          <a:lstStyle/>
          <a:p>
            <a:fld id="{8864930D-BA40-459F-B914-564495F9CF00}" type="slidenum">
              <a:rPr lang="en-US" smtClean="0"/>
              <a:pPr/>
              <a:t>46</a:t>
            </a:fld>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Floyd County Reitz Building</a:t>
            </a:r>
            <a:endParaRPr lang="en-US" dirty="0"/>
          </a:p>
        </p:txBody>
      </p:sp>
      <p:sp>
        <p:nvSpPr>
          <p:cNvPr id="3" name="Text Placeholder 2"/>
          <p:cNvSpPr>
            <a:spLocks noGrp="1"/>
          </p:cNvSpPr>
          <p:nvPr>
            <p:ph type="body" idx="2"/>
          </p:nvPr>
        </p:nvSpPr>
        <p:spPr/>
        <p:txBody>
          <a:bodyPr>
            <a:normAutofit lnSpcReduction="10000"/>
          </a:bodyPr>
          <a:lstStyle/>
          <a:p>
            <a:r>
              <a:rPr lang="en-US" dirty="0" smtClean="0"/>
              <a:t>Floyd County Soil and Water</a:t>
            </a:r>
          </a:p>
          <a:p>
            <a:r>
              <a:rPr lang="en-US" dirty="0" smtClean="0"/>
              <a:t>Floyd County Adult Probation</a:t>
            </a:r>
          </a:p>
          <a:p>
            <a:r>
              <a:rPr lang="en-US" dirty="0" smtClean="0"/>
              <a:t>Floyd County EMA</a:t>
            </a:r>
            <a:endParaRPr lang="en-US" dirty="0"/>
          </a:p>
        </p:txBody>
      </p:sp>
      <p:pic>
        <p:nvPicPr>
          <p:cNvPr id="5" name="Content Placeholder 4" descr="Reitz Building.jpg"/>
          <p:cNvPicPr>
            <a:picLocks noGrp="1" noChangeAspect="1"/>
          </p:cNvPicPr>
          <p:nvPr>
            <p:ph sz="half" idx="1"/>
          </p:nvPr>
        </p:nvPicPr>
        <p:blipFill>
          <a:blip r:embed="rId2"/>
          <a:stretch>
            <a:fillRect/>
          </a:stretch>
        </p:blipFill>
        <p:spPr>
          <a:xfrm>
            <a:off x="914400" y="347580"/>
            <a:ext cx="7480300" cy="4426116"/>
          </a:xfrm>
        </p:spPr>
      </p:pic>
      <p:sp>
        <p:nvSpPr>
          <p:cNvPr id="6" name="Slide Number Placeholder 5"/>
          <p:cNvSpPr>
            <a:spLocks noGrp="1"/>
          </p:cNvSpPr>
          <p:nvPr>
            <p:ph type="sldNum" sz="quarter" idx="12"/>
          </p:nvPr>
        </p:nvSpPr>
        <p:spPr/>
        <p:txBody>
          <a:bodyPr/>
          <a:lstStyle/>
          <a:p>
            <a:fld id="{8864930D-BA40-459F-B914-564495F9CF00}" type="slidenum">
              <a:rPr lang="en-US" smtClean="0"/>
              <a:pPr/>
              <a:t>47</a:t>
            </a:fld>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Floyd County Fairgrounds</a:t>
            </a:r>
            <a:endParaRPr lang="en-US" dirty="0"/>
          </a:p>
        </p:txBody>
      </p:sp>
      <p:sp>
        <p:nvSpPr>
          <p:cNvPr id="7" name="Text Placeholder 6"/>
          <p:cNvSpPr>
            <a:spLocks noGrp="1"/>
          </p:cNvSpPr>
          <p:nvPr>
            <p:ph type="body" idx="2"/>
          </p:nvPr>
        </p:nvSpPr>
        <p:spPr/>
        <p:txBody>
          <a:bodyPr>
            <a:normAutofit lnSpcReduction="10000"/>
          </a:bodyPr>
          <a:lstStyle/>
          <a:p>
            <a:r>
              <a:rPr lang="en-US" dirty="0" smtClean="0"/>
              <a:t>4-H Fair</a:t>
            </a:r>
          </a:p>
          <a:p>
            <a:r>
              <a:rPr lang="en-US" dirty="0" smtClean="0"/>
              <a:t>Receptions</a:t>
            </a:r>
          </a:p>
          <a:p>
            <a:r>
              <a:rPr lang="en-US" dirty="0" smtClean="0"/>
              <a:t>Shows and Festivals</a:t>
            </a:r>
            <a:endParaRPr lang="en-US" dirty="0"/>
          </a:p>
        </p:txBody>
      </p:sp>
      <p:pic>
        <p:nvPicPr>
          <p:cNvPr id="8" name="Content Placeholder 7" descr="4-H.jpg"/>
          <p:cNvPicPr>
            <a:picLocks noGrp="1" noChangeAspect="1"/>
          </p:cNvPicPr>
          <p:nvPr>
            <p:ph sz="half" idx="1"/>
          </p:nvPr>
        </p:nvPicPr>
        <p:blipFill>
          <a:blip r:embed="rId2"/>
          <a:stretch>
            <a:fillRect/>
          </a:stretch>
        </p:blipFill>
        <p:spPr>
          <a:xfrm>
            <a:off x="914400" y="274638"/>
            <a:ext cx="7467599" cy="4572000"/>
          </a:xfrm>
        </p:spPr>
      </p:pic>
      <p:sp>
        <p:nvSpPr>
          <p:cNvPr id="3" name="Slide Number Placeholder 2"/>
          <p:cNvSpPr>
            <a:spLocks noGrp="1"/>
          </p:cNvSpPr>
          <p:nvPr>
            <p:ph type="sldNum" sz="quarter" idx="12"/>
          </p:nvPr>
        </p:nvSpPr>
        <p:spPr/>
        <p:txBody>
          <a:bodyPr/>
          <a:lstStyle/>
          <a:p>
            <a:fld id="{8864930D-BA40-459F-B914-564495F9CF00}" type="slidenum">
              <a:rPr lang="en-US" smtClean="0"/>
              <a:pPr/>
              <a:t>48</a:t>
            </a:fld>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Having the Infrastructure Coordinator check stormwater infrastructure before bonds are released on new construction.</a:t>
            </a:r>
          </a:p>
          <a:p>
            <a:r>
              <a:rPr lang="en-US" dirty="0" smtClean="0"/>
              <a:t>More training opportunities for more County personnel.</a:t>
            </a:r>
          </a:p>
          <a:p>
            <a:r>
              <a:rPr lang="en-US" dirty="0" smtClean="0"/>
              <a:t>Becoming more proactive in solving problems than reactionary.</a:t>
            </a:r>
          </a:p>
          <a:p>
            <a:r>
              <a:rPr lang="en-US" dirty="0" smtClean="0"/>
              <a:t>And last but not least. Never stop thinking of ways to make stormwater better for all people in our County.</a:t>
            </a:r>
          </a:p>
          <a:p>
            <a:endParaRPr lang="en-US" dirty="0" smtClean="0"/>
          </a:p>
          <a:p>
            <a:endParaRPr lang="en-US" dirty="0"/>
          </a:p>
        </p:txBody>
      </p:sp>
      <p:sp>
        <p:nvSpPr>
          <p:cNvPr id="3" name="Slide Number Placeholder 2"/>
          <p:cNvSpPr>
            <a:spLocks noGrp="1"/>
          </p:cNvSpPr>
          <p:nvPr>
            <p:ph type="sldNum" sz="quarter" idx="12"/>
          </p:nvPr>
        </p:nvSpPr>
        <p:spPr/>
        <p:txBody>
          <a:bodyPr/>
          <a:lstStyle/>
          <a:p>
            <a:fld id="{8864930D-BA40-459F-B914-564495F9CF00}" type="slidenum">
              <a:rPr lang="en-US" smtClean="0"/>
              <a:pPr/>
              <a:t>49</a:t>
            </a:fld>
            <a:endParaRPr lang="en-US" dirty="0"/>
          </a:p>
        </p:txBody>
      </p:sp>
      <p:sp>
        <p:nvSpPr>
          <p:cNvPr id="4" name="Title 3"/>
          <p:cNvSpPr>
            <a:spLocks noGrp="1"/>
          </p:cNvSpPr>
          <p:nvPr>
            <p:ph type="title"/>
          </p:nvPr>
        </p:nvSpPr>
        <p:spPr/>
        <p:txBody>
          <a:bodyPr/>
          <a:lstStyle/>
          <a:p>
            <a:pPr algn="ctr"/>
            <a:r>
              <a:rPr lang="en-US" dirty="0" smtClean="0"/>
              <a:t>Future</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a:buNone/>
            </a:pPr>
            <a:endParaRPr lang="en-US" dirty="0" smtClean="0"/>
          </a:p>
          <a:p>
            <a:r>
              <a:rPr lang="en-US" dirty="0" smtClean="0"/>
              <a:t>A summary of our land use is as follows:</a:t>
            </a:r>
          </a:p>
          <a:p>
            <a:r>
              <a:rPr lang="en-US" dirty="0" smtClean="0"/>
              <a:t>10% Agriculture</a:t>
            </a:r>
          </a:p>
          <a:p>
            <a:r>
              <a:rPr lang="en-US" dirty="0" smtClean="0"/>
              <a:t>60% Residential (Sparse)</a:t>
            </a:r>
          </a:p>
          <a:p>
            <a:r>
              <a:rPr lang="en-US" dirty="0" smtClean="0"/>
              <a:t>20% Commercial</a:t>
            </a:r>
          </a:p>
          <a:p>
            <a:r>
              <a:rPr lang="en-US" dirty="0" smtClean="0"/>
              <a:t>10% Industrial</a:t>
            </a:r>
          </a:p>
          <a:p>
            <a:pPr>
              <a:buNone/>
            </a:pPr>
            <a:endParaRPr lang="en-US" dirty="0" smtClean="0"/>
          </a:p>
          <a:p>
            <a:r>
              <a:rPr lang="en-US" dirty="0" smtClean="0"/>
              <a:t>Floyd County’s topography</a:t>
            </a:r>
          </a:p>
          <a:p>
            <a:pPr>
              <a:buNone/>
            </a:pPr>
            <a:r>
              <a:rPr lang="en-US" dirty="0" smtClean="0"/>
              <a:t>   is quite unique. Our culverts</a:t>
            </a:r>
          </a:p>
          <a:p>
            <a:pPr>
              <a:buNone/>
            </a:pPr>
            <a:r>
              <a:rPr lang="en-US" dirty="0" smtClean="0"/>
              <a:t>   have minimal influence on the</a:t>
            </a:r>
          </a:p>
          <a:p>
            <a:pPr>
              <a:buNone/>
            </a:pPr>
            <a:r>
              <a:rPr lang="en-US" dirty="0" smtClean="0"/>
              <a:t>   entire conveyance system. </a:t>
            </a:r>
          </a:p>
          <a:p>
            <a:pPr>
              <a:buNone/>
            </a:pPr>
            <a:endParaRPr lang="en-US" dirty="0"/>
          </a:p>
        </p:txBody>
      </p:sp>
      <p:sp>
        <p:nvSpPr>
          <p:cNvPr id="3" name="Slide Number Placeholder 2"/>
          <p:cNvSpPr>
            <a:spLocks noGrp="1"/>
          </p:cNvSpPr>
          <p:nvPr>
            <p:ph type="sldNum" sz="quarter" idx="12"/>
          </p:nvPr>
        </p:nvSpPr>
        <p:spPr/>
        <p:txBody>
          <a:bodyPr/>
          <a:lstStyle/>
          <a:p>
            <a:fld id="{8864930D-BA40-459F-B914-564495F9CF00}" type="slidenum">
              <a:rPr lang="en-US" smtClean="0"/>
              <a:pPr/>
              <a:t>5</a:t>
            </a:fld>
            <a:endParaRPr lang="en-US" dirty="0"/>
          </a:p>
        </p:txBody>
      </p:sp>
      <p:sp>
        <p:nvSpPr>
          <p:cNvPr id="4" name="Title 3"/>
          <p:cNvSpPr>
            <a:spLocks noGrp="1"/>
          </p:cNvSpPr>
          <p:nvPr>
            <p:ph type="title"/>
          </p:nvPr>
        </p:nvSpPr>
        <p:spPr/>
        <p:txBody>
          <a:bodyPr/>
          <a:lstStyle/>
          <a:p>
            <a:pPr algn="ctr"/>
            <a:r>
              <a:rPr lang="en-US" dirty="0" smtClean="0"/>
              <a:t>Community Overview</a:t>
            </a:r>
            <a:endParaRPr lang="en-US" dirty="0"/>
          </a:p>
        </p:txBody>
      </p:sp>
      <p:pic>
        <p:nvPicPr>
          <p:cNvPr id="5" name="Picture 4" descr="Floyd Co.bmp"/>
          <p:cNvPicPr>
            <a:picLocks noChangeAspect="1"/>
          </p:cNvPicPr>
          <p:nvPr/>
        </p:nvPicPr>
        <p:blipFill>
          <a:blip r:embed="rId3"/>
          <a:stretch>
            <a:fillRect/>
          </a:stretch>
        </p:blipFill>
        <p:spPr>
          <a:xfrm>
            <a:off x="5715000" y="3429000"/>
            <a:ext cx="3190875" cy="3164007"/>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None/>
            </a:pPr>
            <a:r>
              <a:rPr lang="en-US" dirty="0" smtClean="0"/>
              <a:t>      </a:t>
            </a:r>
            <a:r>
              <a:rPr lang="en-US" dirty="0" smtClean="0">
                <a:solidFill>
                  <a:schemeClr val="bg2">
                    <a:lumMod val="50000"/>
                  </a:schemeClr>
                </a:solidFill>
              </a:rPr>
              <a:t>MS4 Infrastructure / Conveyance Totals</a:t>
            </a:r>
          </a:p>
          <a:p>
            <a:r>
              <a:rPr lang="en-US" dirty="0" smtClean="0"/>
              <a:t>CATCHBASINS--1052</a:t>
            </a:r>
          </a:p>
          <a:p>
            <a:r>
              <a:rPr lang="en-US" dirty="0" smtClean="0"/>
              <a:t>MANHOLES------51</a:t>
            </a:r>
          </a:p>
          <a:p>
            <a:r>
              <a:rPr lang="en-US" dirty="0" smtClean="0"/>
              <a:t>INLETS--------1104</a:t>
            </a:r>
          </a:p>
          <a:p>
            <a:r>
              <a:rPr lang="en-US" dirty="0" smtClean="0"/>
              <a:t>CULVERTS-----1326 (8.5MILES TOTAL)</a:t>
            </a:r>
          </a:p>
          <a:p>
            <a:r>
              <a:rPr lang="en-US" dirty="0" smtClean="0"/>
              <a:t>PIPES FROM CATCHBASINS-</a:t>
            </a:r>
          </a:p>
          <a:p>
            <a:pPr>
              <a:buNone/>
            </a:pPr>
            <a:r>
              <a:rPr lang="en-US" dirty="0" smtClean="0"/>
              <a:t>  913 (18.3 MILES TOTAL)</a:t>
            </a:r>
          </a:p>
          <a:p>
            <a:pPr>
              <a:buNone/>
            </a:pPr>
            <a:endParaRPr lang="en-US" dirty="0" smtClean="0"/>
          </a:p>
          <a:p>
            <a:endParaRPr lang="en-US" dirty="0"/>
          </a:p>
        </p:txBody>
      </p:sp>
      <p:sp>
        <p:nvSpPr>
          <p:cNvPr id="3" name="Slide Number Placeholder 2"/>
          <p:cNvSpPr>
            <a:spLocks noGrp="1"/>
          </p:cNvSpPr>
          <p:nvPr>
            <p:ph type="sldNum" sz="quarter" idx="12"/>
          </p:nvPr>
        </p:nvSpPr>
        <p:spPr/>
        <p:txBody>
          <a:bodyPr/>
          <a:lstStyle/>
          <a:p>
            <a:fld id="{8864930D-BA40-459F-B914-564495F9CF00}" type="slidenum">
              <a:rPr lang="en-US" smtClean="0"/>
              <a:pPr/>
              <a:t>6</a:t>
            </a:fld>
            <a:endParaRPr lang="en-US" dirty="0"/>
          </a:p>
        </p:txBody>
      </p:sp>
      <p:sp>
        <p:nvSpPr>
          <p:cNvPr id="4" name="Title 3"/>
          <p:cNvSpPr>
            <a:spLocks noGrp="1"/>
          </p:cNvSpPr>
          <p:nvPr>
            <p:ph type="title"/>
          </p:nvPr>
        </p:nvSpPr>
        <p:spPr/>
        <p:txBody>
          <a:bodyPr/>
          <a:lstStyle/>
          <a:p>
            <a:pPr algn="ctr"/>
            <a:r>
              <a:rPr lang="en-US" dirty="0" smtClean="0"/>
              <a:t>Community Overview</a:t>
            </a:r>
            <a:endParaRPr lang="en-US" dirty="0"/>
          </a:p>
        </p:txBody>
      </p:sp>
      <p:pic>
        <p:nvPicPr>
          <p:cNvPr id="5" name="Picture 4" descr="Floyd Co.bmp"/>
          <p:cNvPicPr>
            <a:picLocks noChangeAspect="1"/>
          </p:cNvPicPr>
          <p:nvPr/>
        </p:nvPicPr>
        <p:blipFill>
          <a:blip r:embed="rId2"/>
          <a:stretch>
            <a:fillRect/>
          </a:stretch>
        </p:blipFill>
        <p:spPr>
          <a:xfrm>
            <a:off x="6019800" y="3733800"/>
            <a:ext cx="2967133" cy="299283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Line 74"/>
          <p:cNvSpPr>
            <a:spLocks noChangeShapeType="1"/>
          </p:cNvSpPr>
          <p:nvPr/>
        </p:nvSpPr>
        <p:spPr bwMode="auto">
          <a:xfrm flipV="1">
            <a:off x="1219200" y="2895600"/>
            <a:ext cx="7094537" cy="0"/>
          </a:xfrm>
          <a:prstGeom prst="line">
            <a:avLst/>
          </a:prstGeom>
          <a:noFill/>
          <a:ln w="25400" cap="rnd">
            <a:solidFill>
              <a:schemeClr val="tx1"/>
            </a:solidFill>
            <a:prstDash val="sysDot"/>
            <a:round/>
            <a:headEnd/>
            <a:tailEnd/>
          </a:ln>
        </p:spPr>
        <p:txBody>
          <a:bodyPr lIns="68644" tIns="34322" rIns="68644" bIns="34322"/>
          <a:lstStyle/>
          <a:p>
            <a:endParaRPr lang="en-US"/>
          </a:p>
        </p:txBody>
      </p:sp>
      <p:sp>
        <p:nvSpPr>
          <p:cNvPr id="9219" name="Title 1"/>
          <p:cNvSpPr>
            <a:spLocks noGrp="1"/>
          </p:cNvSpPr>
          <p:nvPr>
            <p:ph type="title"/>
          </p:nvPr>
        </p:nvSpPr>
        <p:spPr>
          <a:xfrm>
            <a:off x="452438" y="331788"/>
            <a:ext cx="8229600" cy="808037"/>
          </a:xfrm>
        </p:spPr>
        <p:txBody>
          <a:bodyPr>
            <a:normAutofit/>
          </a:bodyPr>
          <a:lstStyle/>
          <a:p>
            <a:pPr algn="ctr"/>
            <a:r>
              <a:rPr lang="en-US" sz="2400" dirty="0" smtClean="0"/>
              <a:t>Floyd County Stormwater Organizational Chart</a:t>
            </a:r>
          </a:p>
        </p:txBody>
      </p:sp>
      <p:sp>
        <p:nvSpPr>
          <p:cNvPr id="9257" name="Slide Number Placeholder 40"/>
          <p:cNvSpPr>
            <a:spLocks noGrp="1"/>
          </p:cNvSpPr>
          <p:nvPr>
            <p:ph type="sldNum" sz="quarter" idx="12"/>
          </p:nvPr>
        </p:nvSpPr>
        <p:spPr>
          <a:noFill/>
        </p:spPr>
        <p:txBody>
          <a:bodyPr/>
          <a:lstStyle/>
          <a:p>
            <a:fld id="{4FB32B31-F03D-4F93-BF36-3D73EF1ACC52}" type="slidenum">
              <a:rPr lang="en-US" smtClean="0"/>
              <a:pPr/>
              <a:t>7</a:t>
            </a:fld>
            <a:endParaRPr lang="en-US" smtClean="0"/>
          </a:p>
        </p:txBody>
      </p:sp>
      <p:sp>
        <p:nvSpPr>
          <p:cNvPr id="9220" name="Flowchart: Process 3"/>
          <p:cNvSpPr>
            <a:spLocks noChangeArrowheads="1"/>
          </p:cNvSpPr>
          <p:nvPr/>
        </p:nvSpPr>
        <p:spPr bwMode="auto">
          <a:xfrm>
            <a:off x="762000" y="1295688"/>
            <a:ext cx="2003425" cy="623312"/>
          </a:xfrm>
          <a:prstGeom prst="flowChartProcess">
            <a:avLst/>
          </a:prstGeom>
          <a:gradFill rotWithShape="0">
            <a:gsLst>
              <a:gs pos="0">
                <a:srgbClr val="FBEAC7"/>
              </a:gs>
              <a:gs pos="17999">
                <a:srgbClr val="FEE7F2"/>
              </a:gs>
              <a:gs pos="36000">
                <a:srgbClr val="FAC77D"/>
              </a:gs>
              <a:gs pos="61000">
                <a:srgbClr val="FBA97D"/>
              </a:gs>
              <a:gs pos="82001">
                <a:srgbClr val="FBD49C"/>
              </a:gs>
              <a:gs pos="100000">
                <a:srgbClr val="FEE7F2"/>
              </a:gs>
            </a:gsLst>
            <a:lin ang="5400000"/>
          </a:gradFill>
          <a:ln w="9525" algn="ctr">
            <a:solidFill>
              <a:schemeClr val="tx1"/>
            </a:solidFill>
            <a:round/>
            <a:headEnd/>
            <a:tailEnd/>
          </a:ln>
        </p:spPr>
        <p:txBody>
          <a:bodyPr lIns="68644" tIns="34322" rIns="68644" bIns="34322" anchor="ctr">
            <a:spAutoFit/>
          </a:bodyPr>
          <a:lstStyle/>
          <a:p>
            <a:pPr algn="ctr" defTabSz="912813"/>
            <a:r>
              <a:rPr lang="en-US" dirty="0" smtClean="0"/>
              <a:t>Floyd County Commissioners</a:t>
            </a:r>
            <a:endParaRPr lang="en-US" dirty="0"/>
          </a:p>
        </p:txBody>
      </p:sp>
      <p:sp>
        <p:nvSpPr>
          <p:cNvPr id="9221" name="Flowchart: Process 4"/>
          <p:cNvSpPr>
            <a:spLocks noChangeArrowheads="1"/>
          </p:cNvSpPr>
          <p:nvPr/>
        </p:nvSpPr>
        <p:spPr bwMode="auto">
          <a:xfrm>
            <a:off x="6553200" y="1295400"/>
            <a:ext cx="2003425" cy="623312"/>
          </a:xfrm>
          <a:prstGeom prst="flowChartProcess">
            <a:avLst/>
          </a:prstGeom>
          <a:gradFill rotWithShape="0">
            <a:gsLst>
              <a:gs pos="0">
                <a:srgbClr val="FBEAC7"/>
              </a:gs>
              <a:gs pos="17999">
                <a:srgbClr val="FEE7F2"/>
              </a:gs>
              <a:gs pos="36000">
                <a:srgbClr val="FAC77D"/>
              </a:gs>
              <a:gs pos="61000">
                <a:srgbClr val="FBA97D"/>
              </a:gs>
              <a:gs pos="82001">
                <a:srgbClr val="FBD49C"/>
              </a:gs>
              <a:gs pos="100000">
                <a:srgbClr val="FEE7F2"/>
              </a:gs>
            </a:gsLst>
            <a:lin ang="5400000"/>
          </a:gradFill>
          <a:ln w="9525" algn="ctr">
            <a:solidFill>
              <a:schemeClr val="tx1"/>
            </a:solidFill>
            <a:round/>
            <a:headEnd/>
            <a:tailEnd/>
          </a:ln>
        </p:spPr>
        <p:txBody>
          <a:bodyPr wrap="square" lIns="68644" tIns="34322" rIns="68644" bIns="34322" anchor="ctr">
            <a:spAutoFit/>
          </a:bodyPr>
          <a:lstStyle/>
          <a:p>
            <a:pPr algn="ctr" defTabSz="912813"/>
            <a:r>
              <a:rPr lang="en-US" dirty="0" smtClean="0"/>
              <a:t>Floyd County Council</a:t>
            </a:r>
            <a:endParaRPr lang="en-US" dirty="0"/>
          </a:p>
        </p:txBody>
      </p:sp>
      <p:sp>
        <p:nvSpPr>
          <p:cNvPr id="14" name="Flowchart: Process 13"/>
          <p:cNvSpPr/>
          <p:nvPr/>
        </p:nvSpPr>
        <p:spPr bwMode="auto">
          <a:xfrm>
            <a:off x="76200" y="2590800"/>
            <a:ext cx="1371600" cy="838756"/>
          </a:xfrm>
          <a:prstGeom prst="flowChartProcess">
            <a:avLst/>
          </a:prstGeom>
          <a:gradFill>
            <a:gsLst>
              <a:gs pos="0">
                <a:srgbClr val="DDEBCF"/>
              </a:gs>
              <a:gs pos="50000">
                <a:srgbClr val="9CB86E"/>
              </a:gs>
              <a:gs pos="100000">
                <a:srgbClr val="156B13"/>
              </a:gs>
            </a:gsLst>
            <a:lin ang="5400000" scaled="0"/>
          </a:gradFill>
          <a:ln w="9525" cap="flat" cmpd="sng" algn="ctr">
            <a:solidFill>
              <a:schemeClr val="tx1"/>
            </a:solidFill>
            <a:prstDash val="solid"/>
            <a:round/>
            <a:headEnd type="none" w="med" len="med"/>
            <a:tailEnd type="none" w="med" len="med"/>
          </a:ln>
          <a:effectLst/>
        </p:spPr>
        <p:txBody>
          <a:bodyPr wrap="square" lIns="68644" tIns="34322" rIns="68644" bIns="34322" anchor="ctr">
            <a:spAutoFit/>
          </a:bodyPr>
          <a:lstStyle/>
          <a:p>
            <a:pPr algn="ctr" defTabSz="914062">
              <a:defRPr/>
            </a:pPr>
            <a:r>
              <a:rPr lang="en-US" sz="1400" dirty="0" smtClean="0"/>
              <a:t>Ron Quackenbush</a:t>
            </a:r>
          </a:p>
          <a:p>
            <a:pPr algn="ctr" defTabSz="914062">
              <a:defRPr/>
            </a:pPr>
            <a:r>
              <a:rPr lang="en-US" sz="1100" dirty="0" smtClean="0"/>
              <a:t>Road Department Superintendent</a:t>
            </a:r>
            <a:endParaRPr lang="en-US" sz="1100" dirty="0"/>
          </a:p>
        </p:txBody>
      </p:sp>
      <p:sp>
        <p:nvSpPr>
          <p:cNvPr id="15" name="Flowchart: Process 14"/>
          <p:cNvSpPr/>
          <p:nvPr/>
        </p:nvSpPr>
        <p:spPr bwMode="auto">
          <a:xfrm>
            <a:off x="1600200" y="2590800"/>
            <a:ext cx="1066800" cy="1177310"/>
          </a:xfrm>
          <a:prstGeom prst="flowChartProcess">
            <a:avLst/>
          </a:prstGeom>
          <a:gradFill>
            <a:gsLst>
              <a:gs pos="0">
                <a:srgbClr val="DDEBCF"/>
              </a:gs>
              <a:gs pos="50000">
                <a:srgbClr val="9CB86E"/>
              </a:gs>
              <a:gs pos="100000">
                <a:srgbClr val="156B13"/>
              </a:gs>
            </a:gsLst>
            <a:lin ang="5400000" scaled="0"/>
          </a:gradFill>
          <a:ln w="9525" cap="flat" cmpd="sng" algn="ctr">
            <a:solidFill>
              <a:schemeClr val="tx1"/>
            </a:solidFill>
            <a:prstDash val="solid"/>
            <a:round/>
            <a:headEnd type="none" w="med" len="med"/>
            <a:tailEnd type="none" w="med" len="med"/>
          </a:ln>
          <a:effectLst/>
        </p:spPr>
        <p:txBody>
          <a:bodyPr wrap="square" lIns="68644" tIns="34322" rIns="68644" bIns="34322" anchor="ctr">
            <a:spAutoFit/>
          </a:bodyPr>
          <a:lstStyle/>
          <a:p>
            <a:pPr algn="ctr" defTabSz="914062">
              <a:defRPr/>
            </a:pPr>
            <a:r>
              <a:rPr lang="en-US" sz="1400" dirty="0" smtClean="0"/>
              <a:t>Roger Jeffers</a:t>
            </a:r>
            <a:endParaRPr lang="en-US" sz="1400" dirty="0"/>
          </a:p>
          <a:p>
            <a:pPr algn="ctr" defTabSz="914062">
              <a:defRPr/>
            </a:pPr>
            <a:r>
              <a:rPr lang="en-US" sz="1100" dirty="0"/>
              <a:t>Parks and Recreation </a:t>
            </a:r>
            <a:r>
              <a:rPr lang="en-US" sz="1100" dirty="0" smtClean="0"/>
              <a:t>Superintendent</a:t>
            </a:r>
            <a:endParaRPr lang="en-US" sz="1100" dirty="0"/>
          </a:p>
        </p:txBody>
      </p:sp>
      <p:sp>
        <p:nvSpPr>
          <p:cNvPr id="16" name="Flowchart: Process 15"/>
          <p:cNvSpPr/>
          <p:nvPr/>
        </p:nvSpPr>
        <p:spPr bwMode="auto">
          <a:xfrm>
            <a:off x="4191000" y="2590800"/>
            <a:ext cx="914400" cy="838756"/>
          </a:xfrm>
          <a:prstGeom prst="flowChartProcess">
            <a:avLst/>
          </a:prstGeom>
          <a:gradFill>
            <a:gsLst>
              <a:gs pos="0">
                <a:srgbClr val="DDEBCF"/>
              </a:gs>
              <a:gs pos="50000">
                <a:srgbClr val="9CB86E"/>
              </a:gs>
              <a:gs pos="100000">
                <a:srgbClr val="156B13"/>
              </a:gs>
            </a:gsLst>
            <a:lin ang="5400000" scaled="0"/>
          </a:gradFill>
          <a:ln w="9525" cap="flat" cmpd="sng" algn="ctr">
            <a:solidFill>
              <a:schemeClr val="tx1"/>
            </a:solidFill>
            <a:prstDash val="solid"/>
            <a:round/>
            <a:headEnd type="none" w="med" len="med"/>
            <a:tailEnd type="none" w="med" len="med"/>
          </a:ln>
          <a:effectLst/>
        </p:spPr>
        <p:txBody>
          <a:bodyPr wrap="square" lIns="68644" tIns="34322" rIns="68644" bIns="34322" anchor="ctr">
            <a:spAutoFit/>
          </a:bodyPr>
          <a:lstStyle/>
          <a:p>
            <a:pPr algn="ctr" defTabSz="914062">
              <a:defRPr/>
            </a:pPr>
            <a:r>
              <a:rPr lang="en-US" sz="1400" dirty="0" smtClean="0"/>
              <a:t>Don Lopp</a:t>
            </a:r>
          </a:p>
          <a:p>
            <a:pPr algn="ctr" defTabSz="914062">
              <a:defRPr/>
            </a:pPr>
            <a:r>
              <a:rPr lang="en-US" sz="1100" dirty="0" smtClean="0"/>
              <a:t>Director of Operations</a:t>
            </a:r>
            <a:endParaRPr lang="en-US" sz="1100" dirty="0"/>
          </a:p>
        </p:txBody>
      </p:sp>
      <p:sp>
        <p:nvSpPr>
          <p:cNvPr id="17" name="Flowchart: Process 16"/>
          <p:cNvSpPr/>
          <p:nvPr/>
        </p:nvSpPr>
        <p:spPr bwMode="auto">
          <a:xfrm>
            <a:off x="2819400" y="2590800"/>
            <a:ext cx="1143000" cy="669479"/>
          </a:xfrm>
          <a:prstGeom prst="flowChartProcess">
            <a:avLst/>
          </a:prstGeom>
          <a:gradFill>
            <a:gsLst>
              <a:gs pos="0">
                <a:srgbClr val="DDEBCF"/>
              </a:gs>
              <a:gs pos="50000">
                <a:srgbClr val="9CB86E"/>
              </a:gs>
              <a:gs pos="100000">
                <a:srgbClr val="156B13"/>
              </a:gs>
            </a:gsLst>
            <a:lin ang="5400000" scaled="0"/>
          </a:gradFill>
          <a:ln w="9525" cap="flat" cmpd="sng" algn="ctr">
            <a:solidFill>
              <a:schemeClr val="tx1"/>
            </a:solidFill>
            <a:prstDash val="solid"/>
            <a:round/>
            <a:headEnd type="none" w="med" len="med"/>
            <a:tailEnd type="none" w="med" len="med"/>
          </a:ln>
          <a:effectLst/>
        </p:spPr>
        <p:txBody>
          <a:bodyPr wrap="square" lIns="68644" tIns="34322" rIns="68644" bIns="34322" anchor="ctr">
            <a:spAutoFit/>
          </a:bodyPr>
          <a:lstStyle/>
          <a:p>
            <a:pPr algn="ctr" defTabSz="914062">
              <a:defRPr/>
            </a:pPr>
            <a:r>
              <a:rPr lang="en-US" sz="1400" dirty="0" smtClean="0"/>
              <a:t>Ted Heavrin</a:t>
            </a:r>
            <a:endParaRPr lang="en-US" sz="1400" dirty="0"/>
          </a:p>
          <a:p>
            <a:pPr algn="ctr" defTabSz="914062">
              <a:defRPr/>
            </a:pPr>
            <a:r>
              <a:rPr lang="en-US" sz="1100" dirty="0"/>
              <a:t>Police Chief</a:t>
            </a:r>
          </a:p>
        </p:txBody>
      </p:sp>
      <p:sp>
        <p:nvSpPr>
          <p:cNvPr id="18" name="Flowchart: Process 17"/>
          <p:cNvSpPr/>
          <p:nvPr/>
        </p:nvSpPr>
        <p:spPr bwMode="auto">
          <a:xfrm>
            <a:off x="5257800" y="2590800"/>
            <a:ext cx="1066800" cy="407869"/>
          </a:xfrm>
          <a:prstGeom prst="flowChartProcess">
            <a:avLst/>
          </a:prstGeom>
          <a:gradFill>
            <a:gsLst>
              <a:gs pos="0">
                <a:srgbClr val="DDEBCF"/>
              </a:gs>
              <a:gs pos="50000">
                <a:srgbClr val="9CB86E"/>
              </a:gs>
              <a:gs pos="100000">
                <a:srgbClr val="156B13"/>
              </a:gs>
            </a:gsLst>
            <a:lin ang="5400000" scaled="0"/>
          </a:gradFill>
          <a:ln w="9525" cap="flat" cmpd="sng" algn="ctr">
            <a:solidFill>
              <a:schemeClr val="tx1"/>
            </a:solidFill>
            <a:prstDash val="solid"/>
            <a:round/>
            <a:headEnd type="none" w="med" len="med"/>
            <a:tailEnd type="none" w="med" len="med"/>
          </a:ln>
          <a:effectLst/>
        </p:spPr>
        <p:txBody>
          <a:bodyPr wrap="square" lIns="68644" tIns="34322" rIns="68644" bIns="34322" anchor="ctr">
            <a:spAutoFit/>
          </a:bodyPr>
          <a:lstStyle/>
          <a:p>
            <a:pPr algn="ctr" defTabSz="914062">
              <a:defRPr/>
            </a:pPr>
            <a:r>
              <a:rPr lang="en-US" sz="1100" dirty="0" smtClean="0"/>
              <a:t>Fire Departments</a:t>
            </a:r>
            <a:endParaRPr lang="en-US" sz="1100" dirty="0"/>
          </a:p>
        </p:txBody>
      </p:sp>
      <p:sp>
        <p:nvSpPr>
          <p:cNvPr id="9228" name="Flowchart: Process 18"/>
          <p:cNvSpPr>
            <a:spLocks noChangeArrowheads="1"/>
          </p:cNvSpPr>
          <p:nvPr/>
        </p:nvSpPr>
        <p:spPr bwMode="auto">
          <a:xfrm>
            <a:off x="2514600" y="3962400"/>
            <a:ext cx="2003425" cy="623312"/>
          </a:xfrm>
          <a:prstGeom prst="flowChartProcess">
            <a:avLst/>
          </a:prstGeom>
          <a:gradFill rotWithShape="0">
            <a:gsLst>
              <a:gs pos="0">
                <a:srgbClr val="5E9EFF"/>
              </a:gs>
              <a:gs pos="39999">
                <a:srgbClr val="85C2FF"/>
              </a:gs>
              <a:gs pos="70000">
                <a:srgbClr val="C4D6EB"/>
              </a:gs>
              <a:gs pos="100000">
                <a:srgbClr val="FFEBFA"/>
              </a:gs>
            </a:gsLst>
            <a:lin ang="5400000"/>
          </a:gradFill>
          <a:ln w="9525" algn="ctr">
            <a:solidFill>
              <a:schemeClr val="tx1"/>
            </a:solidFill>
            <a:round/>
            <a:headEnd/>
            <a:tailEnd/>
          </a:ln>
        </p:spPr>
        <p:txBody>
          <a:bodyPr wrap="square" lIns="68644" tIns="34322" rIns="68644" bIns="34322" anchor="ctr">
            <a:spAutoFit/>
          </a:bodyPr>
          <a:lstStyle/>
          <a:p>
            <a:pPr algn="ctr" defTabSz="912813"/>
            <a:r>
              <a:rPr lang="en-US" sz="1400" dirty="0" smtClean="0"/>
              <a:t>Chris Moore</a:t>
            </a:r>
            <a:endParaRPr lang="en-US" sz="1400" dirty="0"/>
          </a:p>
          <a:p>
            <a:pPr algn="ctr" defTabSz="912813"/>
            <a:r>
              <a:rPr lang="en-US" sz="1100" dirty="0" smtClean="0"/>
              <a:t>MS4 Department Coordinator</a:t>
            </a:r>
            <a:endParaRPr lang="en-US" sz="1100" dirty="0"/>
          </a:p>
        </p:txBody>
      </p:sp>
      <p:sp>
        <p:nvSpPr>
          <p:cNvPr id="9229" name="Flowchart: Process 19"/>
          <p:cNvSpPr>
            <a:spLocks noChangeArrowheads="1"/>
          </p:cNvSpPr>
          <p:nvPr/>
        </p:nvSpPr>
        <p:spPr bwMode="auto">
          <a:xfrm>
            <a:off x="2514600" y="4724400"/>
            <a:ext cx="2003425" cy="454035"/>
          </a:xfrm>
          <a:prstGeom prst="flowChartProcess">
            <a:avLst/>
          </a:prstGeom>
          <a:gradFill rotWithShape="0">
            <a:gsLst>
              <a:gs pos="0">
                <a:srgbClr val="5E9EFF"/>
              </a:gs>
              <a:gs pos="39999">
                <a:srgbClr val="85C2FF"/>
              </a:gs>
              <a:gs pos="70000">
                <a:srgbClr val="C4D6EB"/>
              </a:gs>
              <a:gs pos="100000">
                <a:srgbClr val="FFEBFA"/>
              </a:gs>
            </a:gsLst>
            <a:lin ang="5400000"/>
          </a:gradFill>
          <a:ln w="9525" algn="ctr">
            <a:solidFill>
              <a:schemeClr val="tx1"/>
            </a:solidFill>
            <a:round/>
            <a:headEnd/>
            <a:tailEnd/>
          </a:ln>
        </p:spPr>
        <p:txBody>
          <a:bodyPr wrap="square" lIns="68644" tIns="34322" rIns="68644" bIns="34322" anchor="ctr">
            <a:spAutoFit/>
          </a:bodyPr>
          <a:lstStyle/>
          <a:p>
            <a:pPr algn="ctr" defTabSz="912813"/>
            <a:r>
              <a:rPr lang="en-US" sz="1400" dirty="0"/>
              <a:t> </a:t>
            </a:r>
            <a:r>
              <a:rPr lang="en-US" sz="1400" dirty="0" smtClean="0"/>
              <a:t>Bob Frederick</a:t>
            </a:r>
            <a:endParaRPr lang="en-US" sz="1400" dirty="0"/>
          </a:p>
          <a:p>
            <a:pPr algn="ctr" defTabSz="912813"/>
            <a:r>
              <a:rPr lang="en-US" sz="1100" dirty="0" smtClean="0"/>
              <a:t>Infrastructure Coordinator</a:t>
            </a:r>
            <a:endParaRPr lang="en-US" sz="1100" dirty="0"/>
          </a:p>
        </p:txBody>
      </p:sp>
      <p:sp>
        <p:nvSpPr>
          <p:cNvPr id="9232" name="Flowchart: Process 23"/>
          <p:cNvSpPr>
            <a:spLocks noChangeArrowheads="1"/>
          </p:cNvSpPr>
          <p:nvPr/>
        </p:nvSpPr>
        <p:spPr bwMode="auto">
          <a:xfrm>
            <a:off x="914400" y="3886200"/>
            <a:ext cx="1314450" cy="623312"/>
          </a:xfrm>
          <a:prstGeom prst="flowChartProcess">
            <a:avLst/>
          </a:prstGeom>
          <a:gradFill rotWithShape="0">
            <a:gsLst>
              <a:gs pos="0">
                <a:srgbClr val="FFEFD1"/>
              </a:gs>
              <a:gs pos="64999">
                <a:srgbClr val="F0EBD5"/>
              </a:gs>
              <a:gs pos="100000">
                <a:srgbClr val="D1C39F"/>
              </a:gs>
            </a:gsLst>
            <a:lin ang="5400000"/>
          </a:gradFill>
          <a:ln w="9525" algn="ctr">
            <a:solidFill>
              <a:schemeClr val="tx1"/>
            </a:solidFill>
            <a:round/>
            <a:headEnd/>
            <a:tailEnd/>
          </a:ln>
        </p:spPr>
        <p:txBody>
          <a:bodyPr wrap="square" lIns="68644" tIns="34322" rIns="68644" bIns="34322" anchor="ctr">
            <a:spAutoFit/>
          </a:bodyPr>
          <a:lstStyle/>
          <a:p>
            <a:pPr algn="ctr" defTabSz="912813"/>
            <a:r>
              <a:rPr lang="en-US" sz="1400" dirty="0"/>
              <a:t> </a:t>
            </a:r>
            <a:r>
              <a:rPr lang="en-US" sz="1100" dirty="0" smtClean="0"/>
              <a:t>MS4 Cleaning Crew</a:t>
            </a:r>
          </a:p>
          <a:p>
            <a:pPr algn="ctr" defTabSz="912813"/>
            <a:r>
              <a:rPr lang="en-US" sz="1100" dirty="0" smtClean="0"/>
              <a:t>(</a:t>
            </a:r>
            <a:r>
              <a:rPr lang="en-US" sz="1100" dirty="0" err="1" smtClean="0"/>
              <a:t>Vac</a:t>
            </a:r>
            <a:r>
              <a:rPr lang="en-US" sz="1100" dirty="0" smtClean="0"/>
              <a:t> Truck Crew)</a:t>
            </a:r>
            <a:endParaRPr lang="en-US" sz="1100" dirty="0"/>
          </a:p>
        </p:txBody>
      </p:sp>
      <p:sp>
        <p:nvSpPr>
          <p:cNvPr id="9233" name="Flowchart: Process 24"/>
          <p:cNvSpPr>
            <a:spLocks noChangeArrowheads="1"/>
          </p:cNvSpPr>
          <p:nvPr/>
        </p:nvSpPr>
        <p:spPr bwMode="auto">
          <a:xfrm>
            <a:off x="914400" y="4572000"/>
            <a:ext cx="1314450" cy="577146"/>
          </a:xfrm>
          <a:prstGeom prst="flowChartProcess">
            <a:avLst/>
          </a:prstGeom>
          <a:gradFill rotWithShape="0">
            <a:gsLst>
              <a:gs pos="0">
                <a:srgbClr val="FFEFD1"/>
              </a:gs>
              <a:gs pos="64999">
                <a:srgbClr val="F0EBD5"/>
              </a:gs>
              <a:gs pos="100000">
                <a:srgbClr val="D1C39F"/>
              </a:gs>
            </a:gsLst>
            <a:lin ang="5400000"/>
          </a:gradFill>
          <a:ln w="9525" algn="ctr">
            <a:solidFill>
              <a:schemeClr val="tx1"/>
            </a:solidFill>
            <a:round/>
            <a:headEnd/>
            <a:tailEnd/>
          </a:ln>
        </p:spPr>
        <p:txBody>
          <a:bodyPr wrap="square" lIns="68644" tIns="34322" rIns="68644" bIns="34322" anchor="ctr">
            <a:spAutoFit/>
          </a:bodyPr>
          <a:lstStyle/>
          <a:p>
            <a:pPr algn="ctr" defTabSz="912813"/>
            <a:r>
              <a:rPr lang="en-US" sz="1100" dirty="0" smtClean="0"/>
              <a:t>MS4 Maintenance Crew</a:t>
            </a:r>
            <a:endParaRPr lang="en-US" sz="1100" dirty="0"/>
          </a:p>
        </p:txBody>
      </p:sp>
      <p:cxnSp>
        <p:nvCxnSpPr>
          <p:cNvPr id="9243" name="Elbow Connector 100"/>
          <p:cNvCxnSpPr>
            <a:cxnSpLocks noChangeShapeType="1"/>
            <a:stCxn id="14" idx="2"/>
            <a:endCxn id="9233" idx="1"/>
          </p:cNvCxnSpPr>
          <p:nvPr/>
        </p:nvCxnSpPr>
        <p:spPr bwMode="auto">
          <a:xfrm rot="16200000" flipH="1">
            <a:off x="122692" y="4068864"/>
            <a:ext cx="1431017" cy="152400"/>
          </a:xfrm>
          <a:prstGeom prst="bentConnector2">
            <a:avLst/>
          </a:prstGeom>
          <a:noFill/>
          <a:ln w="38100" algn="ctr">
            <a:solidFill>
              <a:schemeClr val="tx1"/>
            </a:solidFill>
            <a:round/>
            <a:headEnd/>
            <a:tailEnd/>
          </a:ln>
        </p:spPr>
      </p:cxnSp>
      <p:cxnSp>
        <p:nvCxnSpPr>
          <p:cNvPr id="9244" name="Elbow Connector 104"/>
          <p:cNvCxnSpPr>
            <a:cxnSpLocks noChangeShapeType="1"/>
            <a:stCxn id="14" idx="2"/>
            <a:endCxn id="9232" idx="1"/>
          </p:cNvCxnSpPr>
          <p:nvPr/>
        </p:nvCxnSpPr>
        <p:spPr bwMode="auto">
          <a:xfrm rot="16200000" flipH="1">
            <a:off x="454050" y="3737506"/>
            <a:ext cx="768300" cy="152400"/>
          </a:xfrm>
          <a:prstGeom prst="bentConnector2">
            <a:avLst/>
          </a:prstGeom>
          <a:noFill/>
          <a:ln w="38100" algn="ctr">
            <a:solidFill>
              <a:schemeClr val="tx1"/>
            </a:solidFill>
            <a:round/>
            <a:headEnd/>
            <a:tailEnd/>
          </a:ln>
        </p:spPr>
      </p:cxnSp>
      <p:cxnSp>
        <p:nvCxnSpPr>
          <p:cNvPr id="9246" name="Elbow Connector 110"/>
          <p:cNvCxnSpPr>
            <a:cxnSpLocks noChangeShapeType="1"/>
            <a:stCxn id="16" idx="2"/>
            <a:endCxn id="9229" idx="3"/>
          </p:cNvCxnSpPr>
          <p:nvPr/>
        </p:nvCxnSpPr>
        <p:spPr bwMode="auto">
          <a:xfrm rot="5400000">
            <a:off x="3822182" y="4125400"/>
            <a:ext cx="1521862" cy="130175"/>
          </a:xfrm>
          <a:prstGeom prst="bentConnector2">
            <a:avLst/>
          </a:prstGeom>
          <a:noFill/>
          <a:ln w="38100" algn="ctr">
            <a:solidFill>
              <a:schemeClr val="tx1"/>
            </a:solidFill>
            <a:round/>
            <a:headEnd/>
            <a:tailEnd/>
          </a:ln>
        </p:spPr>
      </p:cxnSp>
      <p:cxnSp>
        <p:nvCxnSpPr>
          <p:cNvPr id="9247" name="Elbow Connector 113"/>
          <p:cNvCxnSpPr>
            <a:cxnSpLocks noChangeShapeType="1"/>
            <a:stCxn id="16" idx="2"/>
            <a:endCxn id="9228" idx="3"/>
          </p:cNvCxnSpPr>
          <p:nvPr/>
        </p:nvCxnSpPr>
        <p:spPr bwMode="auto">
          <a:xfrm rot="5400000">
            <a:off x="4160863" y="3786719"/>
            <a:ext cx="844500" cy="130175"/>
          </a:xfrm>
          <a:prstGeom prst="bentConnector2">
            <a:avLst/>
          </a:prstGeom>
          <a:noFill/>
          <a:ln w="38100" algn="ctr">
            <a:solidFill>
              <a:schemeClr val="tx1"/>
            </a:solidFill>
            <a:round/>
            <a:headEnd/>
            <a:tailEnd/>
          </a:ln>
        </p:spPr>
      </p:cxnSp>
      <p:sp>
        <p:nvSpPr>
          <p:cNvPr id="9253" name="Line 74"/>
          <p:cNvSpPr>
            <a:spLocks noChangeShapeType="1"/>
          </p:cNvSpPr>
          <p:nvPr/>
        </p:nvSpPr>
        <p:spPr bwMode="auto">
          <a:xfrm flipV="1">
            <a:off x="304800" y="6477000"/>
            <a:ext cx="458788" cy="0"/>
          </a:xfrm>
          <a:prstGeom prst="line">
            <a:avLst/>
          </a:prstGeom>
          <a:noFill/>
          <a:ln w="25400" cap="rnd">
            <a:solidFill>
              <a:schemeClr val="tx1"/>
            </a:solidFill>
            <a:prstDash val="sysDot"/>
            <a:round/>
            <a:headEnd/>
            <a:tailEnd/>
          </a:ln>
        </p:spPr>
        <p:txBody>
          <a:bodyPr lIns="68644" tIns="34322" rIns="68644" bIns="34322"/>
          <a:lstStyle/>
          <a:p>
            <a:endParaRPr lang="en-US"/>
          </a:p>
        </p:txBody>
      </p:sp>
      <p:sp>
        <p:nvSpPr>
          <p:cNvPr id="9254" name="TextBox 7"/>
          <p:cNvSpPr txBox="1">
            <a:spLocks noChangeArrowheads="1"/>
          </p:cNvSpPr>
          <p:nvPr/>
        </p:nvSpPr>
        <p:spPr bwMode="auto">
          <a:xfrm>
            <a:off x="763588" y="6362700"/>
            <a:ext cx="2116137" cy="206375"/>
          </a:xfrm>
          <a:prstGeom prst="rect">
            <a:avLst/>
          </a:prstGeom>
          <a:noFill/>
          <a:ln w="9525">
            <a:noFill/>
            <a:miter lim="800000"/>
            <a:headEnd/>
            <a:tailEnd/>
          </a:ln>
        </p:spPr>
        <p:txBody>
          <a:bodyPr lIns="68644" tIns="34322" rIns="68644" bIns="34322">
            <a:spAutoFit/>
          </a:bodyPr>
          <a:lstStyle/>
          <a:p>
            <a:r>
              <a:rPr lang="en-US" sz="900" dirty="0"/>
              <a:t>Coordination on Stormwater Activities</a:t>
            </a:r>
          </a:p>
        </p:txBody>
      </p:sp>
      <p:sp>
        <p:nvSpPr>
          <p:cNvPr id="9255" name="Flowchart: Process 40"/>
          <p:cNvSpPr>
            <a:spLocks noChangeArrowheads="1"/>
          </p:cNvSpPr>
          <p:nvPr/>
        </p:nvSpPr>
        <p:spPr bwMode="auto">
          <a:xfrm>
            <a:off x="4876800" y="3733800"/>
            <a:ext cx="1219200" cy="454025"/>
          </a:xfrm>
          <a:prstGeom prst="flowChartProcess">
            <a:avLst/>
          </a:prstGeom>
          <a:gradFill rotWithShape="0">
            <a:gsLst>
              <a:gs pos="0">
                <a:srgbClr val="8488C4"/>
              </a:gs>
              <a:gs pos="53000">
                <a:srgbClr val="D4DEFF"/>
              </a:gs>
              <a:gs pos="83000">
                <a:srgbClr val="D4DEFF"/>
              </a:gs>
              <a:gs pos="100000">
                <a:srgbClr val="96AB94"/>
              </a:gs>
            </a:gsLst>
            <a:lin ang="5400000"/>
          </a:gradFill>
          <a:ln w="9525" algn="ctr">
            <a:solidFill>
              <a:schemeClr val="tx1"/>
            </a:solidFill>
            <a:round/>
            <a:headEnd/>
            <a:tailEnd/>
          </a:ln>
        </p:spPr>
        <p:txBody>
          <a:bodyPr wrap="square" lIns="68644" tIns="34322" rIns="68644" bIns="34322" anchor="ctr">
            <a:spAutoFit/>
          </a:bodyPr>
          <a:lstStyle/>
          <a:p>
            <a:pPr algn="ctr" defTabSz="912813"/>
            <a:r>
              <a:rPr lang="en-US" sz="1400" dirty="0"/>
              <a:t>Stantec </a:t>
            </a:r>
          </a:p>
          <a:p>
            <a:pPr algn="ctr" defTabSz="912813"/>
            <a:r>
              <a:rPr lang="en-US" sz="1100" dirty="0"/>
              <a:t>MS4 Consultant</a:t>
            </a:r>
          </a:p>
        </p:txBody>
      </p:sp>
      <p:cxnSp>
        <p:nvCxnSpPr>
          <p:cNvPr id="9256" name="Elbow Connector 44"/>
          <p:cNvCxnSpPr>
            <a:cxnSpLocks noChangeShapeType="1"/>
            <a:stCxn id="9255" idx="0"/>
            <a:endCxn id="16" idx="2"/>
          </p:cNvCxnSpPr>
          <p:nvPr/>
        </p:nvCxnSpPr>
        <p:spPr bwMode="auto">
          <a:xfrm rot="16200000" flipV="1">
            <a:off x="4915178" y="3162578"/>
            <a:ext cx="304244" cy="838200"/>
          </a:xfrm>
          <a:prstGeom prst="bentConnector3">
            <a:avLst>
              <a:gd name="adj1" fmla="val 50000"/>
            </a:avLst>
          </a:prstGeom>
          <a:noFill/>
          <a:ln w="38100" algn="ctr">
            <a:solidFill>
              <a:schemeClr val="tx1"/>
            </a:solidFill>
            <a:round/>
            <a:headEnd/>
            <a:tailEnd/>
          </a:ln>
        </p:spPr>
      </p:cxnSp>
      <p:sp>
        <p:nvSpPr>
          <p:cNvPr id="48" name="Flowchart: Process 3"/>
          <p:cNvSpPr>
            <a:spLocks noChangeArrowheads="1"/>
          </p:cNvSpPr>
          <p:nvPr/>
        </p:nvSpPr>
        <p:spPr bwMode="auto">
          <a:xfrm>
            <a:off x="3657600" y="1295688"/>
            <a:ext cx="2003425" cy="900311"/>
          </a:xfrm>
          <a:prstGeom prst="flowChartProcess">
            <a:avLst/>
          </a:prstGeom>
          <a:gradFill rotWithShape="0">
            <a:gsLst>
              <a:gs pos="0">
                <a:srgbClr val="FBEAC7"/>
              </a:gs>
              <a:gs pos="17999">
                <a:srgbClr val="FEE7F2"/>
              </a:gs>
              <a:gs pos="36000">
                <a:srgbClr val="FAC77D"/>
              </a:gs>
              <a:gs pos="61000">
                <a:srgbClr val="FBA97D"/>
              </a:gs>
              <a:gs pos="82001">
                <a:srgbClr val="FBD49C"/>
              </a:gs>
              <a:gs pos="100000">
                <a:srgbClr val="FEE7F2"/>
              </a:gs>
            </a:gsLst>
            <a:lin ang="5400000"/>
          </a:gradFill>
          <a:ln w="9525" algn="ctr">
            <a:solidFill>
              <a:schemeClr val="tx1"/>
            </a:solidFill>
            <a:round/>
            <a:headEnd/>
            <a:tailEnd/>
          </a:ln>
        </p:spPr>
        <p:txBody>
          <a:bodyPr wrap="square" lIns="68644" tIns="34322" rIns="68644" bIns="34322" anchor="ctr">
            <a:spAutoFit/>
          </a:bodyPr>
          <a:lstStyle/>
          <a:p>
            <a:pPr algn="ctr" defTabSz="912813"/>
            <a:r>
              <a:rPr lang="en-US" dirty="0" smtClean="0"/>
              <a:t>Floyd County Stormwater Board</a:t>
            </a:r>
            <a:endParaRPr lang="en-US" dirty="0"/>
          </a:p>
        </p:txBody>
      </p:sp>
      <p:cxnSp>
        <p:nvCxnSpPr>
          <p:cNvPr id="50" name="Straight Connector 49"/>
          <p:cNvCxnSpPr>
            <a:stCxn id="9220" idx="3"/>
            <a:endCxn id="48" idx="1"/>
          </p:cNvCxnSpPr>
          <p:nvPr/>
        </p:nvCxnSpPr>
        <p:spPr>
          <a:xfrm>
            <a:off x="2765425" y="1607344"/>
            <a:ext cx="892175" cy="1385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stCxn id="48" idx="3"/>
            <a:endCxn id="9221" idx="1"/>
          </p:cNvCxnSpPr>
          <p:nvPr/>
        </p:nvCxnSpPr>
        <p:spPr>
          <a:xfrm flipV="1">
            <a:off x="5661025" y="1607056"/>
            <a:ext cx="892175" cy="1387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a:stCxn id="48" idx="2"/>
            <a:endCxn id="16" idx="0"/>
          </p:cNvCxnSpPr>
          <p:nvPr/>
        </p:nvCxnSpPr>
        <p:spPr>
          <a:xfrm rot="5400000">
            <a:off x="4456357" y="2387843"/>
            <a:ext cx="394801" cy="1111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7" name="Flowchart: Process 126"/>
          <p:cNvSpPr/>
          <p:nvPr/>
        </p:nvSpPr>
        <p:spPr bwMode="auto">
          <a:xfrm>
            <a:off x="6477000" y="2590800"/>
            <a:ext cx="1143000" cy="1469698"/>
          </a:xfrm>
          <a:prstGeom prst="flowChartProcess">
            <a:avLst/>
          </a:prstGeom>
          <a:gradFill>
            <a:gsLst>
              <a:gs pos="0">
                <a:srgbClr val="DDEBCF"/>
              </a:gs>
              <a:gs pos="50000">
                <a:srgbClr val="9CB86E"/>
              </a:gs>
              <a:gs pos="100000">
                <a:srgbClr val="156B13"/>
              </a:gs>
            </a:gsLst>
            <a:lin ang="5400000" scaled="0"/>
          </a:gradFill>
          <a:ln w="9525" cap="flat" cmpd="sng" algn="ctr">
            <a:solidFill>
              <a:schemeClr val="tx1"/>
            </a:solidFill>
            <a:prstDash val="solid"/>
            <a:round/>
            <a:headEnd type="none" w="med" len="med"/>
            <a:tailEnd type="none" w="med" len="med"/>
          </a:ln>
          <a:effectLst/>
        </p:spPr>
        <p:txBody>
          <a:bodyPr wrap="square" lIns="68644" tIns="34322" rIns="68644" bIns="34322" anchor="ctr">
            <a:spAutoFit/>
          </a:bodyPr>
          <a:lstStyle/>
          <a:p>
            <a:pPr algn="ctr" defTabSz="914062">
              <a:defRPr/>
            </a:pPr>
            <a:r>
              <a:rPr lang="en-US" sz="1400" dirty="0" smtClean="0"/>
              <a:t>Kevin Feder</a:t>
            </a:r>
            <a:endParaRPr lang="en-US" sz="1400" dirty="0"/>
          </a:p>
          <a:p>
            <a:pPr algn="ctr" defTabSz="914062">
              <a:defRPr/>
            </a:pPr>
            <a:r>
              <a:rPr lang="en-US" sz="1100" dirty="0" smtClean="0"/>
              <a:t>Urban Conservation Specialist—Floyd County Soil and Water Conservation District</a:t>
            </a:r>
            <a:endParaRPr lang="en-US" sz="1100" dirty="0"/>
          </a:p>
        </p:txBody>
      </p:sp>
      <p:sp>
        <p:nvSpPr>
          <p:cNvPr id="160" name="Flowchart: Process 159"/>
          <p:cNvSpPr/>
          <p:nvPr/>
        </p:nvSpPr>
        <p:spPr bwMode="auto">
          <a:xfrm>
            <a:off x="7772400" y="2590800"/>
            <a:ext cx="1219200" cy="1346587"/>
          </a:xfrm>
          <a:prstGeom prst="flowChartProcess">
            <a:avLst/>
          </a:prstGeom>
          <a:gradFill>
            <a:gsLst>
              <a:gs pos="0">
                <a:srgbClr val="DDEBCF"/>
              </a:gs>
              <a:gs pos="50000">
                <a:srgbClr val="9CB86E"/>
              </a:gs>
              <a:gs pos="100000">
                <a:srgbClr val="156B13"/>
              </a:gs>
            </a:gsLst>
            <a:lin ang="5400000" scaled="0"/>
          </a:gradFill>
          <a:ln w="9525" cap="flat" cmpd="sng" algn="ctr">
            <a:solidFill>
              <a:schemeClr val="tx1"/>
            </a:solidFill>
            <a:prstDash val="solid"/>
            <a:round/>
            <a:headEnd type="none" w="med" len="med"/>
            <a:tailEnd type="none" w="med" len="med"/>
          </a:ln>
          <a:effectLst/>
        </p:spPr>
        <p:txBody>
          <a:bodyPr wrap="square" lIns="68644" tIns="34322" rIns="68644" bIns="34322" anchor="ctr">
            <a:spAutoFit/>
          </a:bodyPr>
          <a:lstStyle/>
          <a:p>
            <a:pPr algn="ctr" defTabSz="914062">
              <a:defRPr/>
            </a:pPr>
            <a:r>
              <a:rPr lang="en-US" sz="1400" dirty="0" smtClean="0"/>
              <a:t>Warren Nash</a:t>
            </a:r>
            <a:endParaRPr lang="en-US" sz="1400" dirty="0"/>
          </a:p>
          <a:p>
            <a:pPr algn="ctr" defTabSz="914062">
              <a:defRPr/>
            </a:pPr>
            <a:r>
              <a:rPr lang="en-US" sz="1100" dirty="0" smtClean="0"/>
              <a:t>Administrator—Floyd County Solid Waste Management District</a:t>
            </a:r>
            <a:endParaRPr lang="en-US" sz="1100" dirty="0"/>
          </a:p>
        </p:txBody>
      </p:sp>
      <p:cxnSp>
        <p:nvCxnSpPr>
          <p:cNvPr id="31" name="Straight Connector 30"/>
          <p:cNvCxnSpPr>
            <a:stCxn id="14" idx="0"/>
            <a:endCxn id="48" idx="2"/>
          </p:cNvCxnSpPr>
          <p:nvPr/>
        </p:nvCxnSpPr>
        <p:spPr>
          <a:xfrm rot="5400000" flipH="1" flipV="1">
            <a:off x="2513256" y="444744"/>
            <a:ext cx="394801" cy="3897313"/>
          </a:xfrm>
          <a:prstGeom prst="bentConnector3">
            <a:avLst>
              <a:gd name="adj1" fmla="val 50000"/>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0"/>
          <p:cNvCxnSpPr>
            <a:stCxn id="15" idx="0"/>
            <a:endCxn id="48" idx="2"/>
          </p:cNvCxnSpPr>
          <p:nvPr/>
        </p:nvCxnSpPr>
        <p:spPr>
          <a:xfrm rot="5400000" flipH="1" flipV="1">
            <a:off x="3199056" y="1130544"/>
            <a:ext cx="394801" cy="2525713"/>
          </a:xfrm>
          <a:prstGeom prst="bentConnector3">
            <a:avLst>
              <a:gd name="adj1" fmla="val 50000"/>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0"/>
          <p:cNvCxnSpPr>
            <a:stCxn id="17" idx="0"/>
            <a:endCxn id="48" idx="2"/>
          </p:cNvCxnSpPr>
          <p:nvPr/>
        </p:nvCxnSpPr>
        <p:spPr>
          <a:xfrm rot="5400000" flipH="1" flipV="1">
            <a:off x="3827706" y="1759194"/>
            <a:ext cx="394801" cy="1268413"/>
          </a:xfrm>
          <a:prstGeom prst="bentConnector3">
            <a:avLst>
              <a:gd name="adj1" fmla="val 50000"/>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0"/>
          <p:cNvCxnSpPr>
            <a:stCxn id="18" idx="0"/>
            <a:endCxn id="48" idx="2"/>
          </p:cNvCxnSpPr>
          <p:nvPr/>
        </p:nvCxnSpPr>
        <p:spPr>
          <a:xfrm rot="16200000" flipV="1">
            <a:off x="5027857" y="1827456"/>
            <a:ext cx="394801" cy="1131887"/>
          </a:xfrm>
          <a:prstGeom prst="bentConnector3">
            <a:avLst>
              <a:gd name="adj1" fmla="val 50000"/>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30"/>
          <p:cNvCxnSpPr>
            <a:stCxn id="127" idx="0"/>
            <a:endCxn id="48" idx="2"/>
          </p:cNvCxnSpPr>
          <p:nvPr/>
        </p:nvCxnSpPr>
        <p:spPr>
          <a:xfrm rot="16200000" flipV="1">
            <a:off x="5656507" y="1198806"/>
            <a:ext cx="394801" cy="2389187"/>
          </a:xfrm>
          <a:prstGeom prst="bentConnector3">
            <a:avLst>
              <a:gd name="adj1" fmla="val 50000"/>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30"/>
          <p:cNvCxnSpPr>
            <a:stCxn id="160" idx="0"/>
            <a:endCxn id="48" idx="2"/>
          </p:cNvCxnSpPr>
          <p:nvPr/>
        </p:nvCxnSpPr>
        <p:spPr>
          <a:xfrm rot="16200000" flipV="1">
            <a:off x="6323257" y="532056"/>
            <a:ext cx="394801" cy="3722687"/>
          </a:xfrm>
          <a:prstGeom prst="bentConnector3">
            <a:avLst>
              <a:gd name="adj1" fmla="val 50000"/>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Floyd County was notified in 2003 that we would have to comply with EPA’s NPDES Phase II rules for Stormwater Pollution.</a:t>
            </a:r>
          </a:p>
          <a:p>
            <a:r>
              <a:rPr lang="en-US" dirty="0" smtClean="0"/>
              <a:t>Some of the first steps that we incorporated was writing and approving ordinances that evolved stormwater.</a:t>
            </a:r>
          </a:p>
          <a:p>
            <a:r>
              <a:rPr lang="en-US" dirty="0" smtClean="0"/>
              <a:t>2004 FC XVIII Construction Site Runoff Control Ordinance (resolution)</a:t>
            </a:r>
          </a:p>
          <a:p>
            <a:r>
              <a:rPr lang="en-US" dirty="0" smtClean="0"/>
              <a:t>2004 FCR XXI Illicit Discharge and Post Construction Site Runoff</a:t>
            </a:r>
          </a:p>
          <a:p>
            <a:r>
              <a:rPr lang="en-US" dirty="0" smtClean="0"/>
              <a:t>2005 FC XVI Administration Fund (resolution)</a:t>
            </a:r>
          </a:p>
          <a:p>
            <a:r>
              <a:rPr lang="en-US" dirty="0" smtClean="0"/>
              <a:t>2005 FC XVII Administration Fund (ordinance)</a:t>
            </a:r>
          </a:p>
          <a:p>
            <a:pPr>
              <a:buNone/>
            </a:pPr>
            <a:endParaRPr lang="en-US" dirty="0" smtClean="0"/>
          </a:p>
          <a:p>
            <a:endParaRPr lang="en-US" dirty="0"/>
          </a:p>
        </p:txBody>
      </p:sp>
      <p:sp>
        <p:nvSpPr>
          <p:cNvPr id="4" name="Slide Number Placeholder 3"/>
          <p:cNvSpPr>
            <a:spLocks noGrp="1"/>
          </p:cNvSpPr>
          <p:nvPr>
            <p:ph type="sldNum" sz="quarter" idx="12"/>
          </p:nvPr>
        </p:nvSpPr>
        <p:spPr/>
        <p:txBody>
          <a:bodyPr/>
          <a:lstStyle/>
          <a:p>
            <a:fld id="{8864930D-BA40-459F-B914-564495F9CF00}" type="slidenum">
              <a:rPr lang="en-US" smtClean="0"/>
              <a:pPr/>
              <a:t>8</a:t>
            </a:fld>
            <a:endParaRPr lang="en-US" dirty="0"/>
          </a:p>
        </p:txBody>
      </p:sp>
      <p:sp>
        <p:nvSpPr>
          <p:cNvPr id="3" name="Title 2"/>
          <p:cNvSpPr>
            <a:spLocks noGrp="1"/>
          </p:cNvSpPr>
          <p:nvPr>
            <p:ph type="title"/>
          </p:nvPr>
        </p:nvSpPr>
        <p:spPr/>
        <p:txBody>
          <a:bodyPr/>
          <a:lstStyle/>
          <a:p>
            <a:pPr algn="ctr"/>
            <a:r>
              <a:rPr lang="en-US" dirty="0" smtClean="0"/>
              <a:t>Inception</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scene3d>
            <a:camera prst="orthographicFront"/>
            <a:lightRig rig="threePt" dir="t"/>
          </a:scene3d>
          <a:sp3d>
            <a:bevelT w="152400" h="50800" prst="softRound"/>
          </a:sp3d>
        </p:spPr>
        <p:txBody>
          <a:bodyPr>
            <a:normAutofit fontScale="92500" lnSpcReduction="10000"/>
          </a:bodyPr>
          <a:lstStyle/>
          <a:p>
            <a:r>
              <a:rPr lang="en-US" dirty="0" smtClean="0"/>
              <a:t>2005 hired an Urban Conservation Specialist in combination with the Soil and Water Department.</a:t>
            </a:r>
          </a:p>
          <a:p>
            <a:r>
              <a:rPr lang="en-US" dirty="0" smtClean="0"/>
              <a:t>2007 FC V Establishing a Stormwater Department</a:t>
            </a:r>
          </a:p>
          <a:p>
            <a:r>
              <a:rPr lang="en-US" dirty="0" smtClean="0"/>
              <a:t>2007 FC VI Establishing User Fees</a:t>
            </a:r>
          </a:p>
          <a:p>
            <a:r>
              <a:rPr lang="en-US" dirty="0" smtClean="0"/>
              <a:t>One of the first project we started on was to map our conveyance system.</a:t>
            </a:r>
          </a:p>
          <a:p>
            <a:r>
              <a:rPr lang="en-US" dirty="0" smtClean="0"/>
              <a:t>We also created a biannual news pamphlet that covered stormwater news call “The Storm Informer”</a:t>
            </a:r>
          </a:p>
          <a:p>
            <a:r>
              <a:rPr lang="en-US" dirty="0" smtClean="0"/>
              <a:t>We started participating in events like: Earth Day, Harvest Homecoming, and Floyd County Fair.</a:t>
            </a:r>
          </a:p>
          <a:p>
            <a:pPr>
              <a:buNone/>
            </a:pPr>
            <a:endParaRPr lang="en-US" dirty="0"/>
          </a:p>
        </p:txBody>
      </p:sp>
      <p:sp>
        <p:nvSpPr>
          <p:cNvPr id="4" name="Slide Number Placeholder 3"/>
          <p:cNvSpPr>
            <a:spLocks noGrp="1"/>
          </p:cNvSpPr>
          <p:nvPr>
            <p:ph type="sldNum" sz="quarter" idx="12"/>
          </p:nvPr>
        </p:nvSpPr>
        <p:spPr/>
        <p:txBody>
          <a:bodyPr/>
          <a:lstStyle/>
          <a:p>
            <a:fld id="{8864930D-BA40-459F-B914-564495F9CF00}" type="slidenum">
              <a:rPr lang="en-US" smtClean="0"/>
              <a:pPr/>
              <a:t>9</a:t>
            </a:fld>
            <a:endParaRPr lang="en-US" dirty="0"/>
          </a:p>
        </p:txBody>
      </p:sp>
      <p:sp>
        <p:nvSpPr>
          <p:cNvPr id="3" name="Title 2"/>
          <p:cNvSpPr>
            <a:spLocks noGrp="1"/>
          </p:cNvSpPr>
          <p:nvPr>
            <p:ph type="title"/>
          </p:nvPr>
        </p:nvSpPr>
        <p:spPr/>
        <p:txBody>
          <a:bodyPr/>
          <a:lstStyle/>
          <a:p>
            <a:pPr algn="ctr"/>
            <a:r>
              <a:rPr lang="en-US" dirty="0" smtClean="0"/>
              <a:t>Inception</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3044</TotalTime>
  <Words>2373</Words>
  <Application>Microsoft Office PowerPoint</Application>
  <PresentationFormat>On-screen Show (4:3)</PresentationFormat>
  <Paragraphs>379</Paragraphs>
  <Slides>49</Slides>
  <Notes>5</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Concourse</vt:lpstr>
      <vt:lpstr>2010 Floyd County MS4 Program Overview. </vt:lpstr>
      <vt:lpstr>2010 MS4 Overview</vt:lpstr>
      <vt:lpstr>Community Overview</vt:lpstr>
      <vt:lpstr>Community Overview</vt:lpstr>
      <vt:lpstr>Community Overview</vt:lpstr>
      <vt:lpstr>Community Overview</vt:lpstr>
      <vt:lpstr>Floyd County Stormwater Organizational Chart</vt:lpstr>
      <vt:lpstr>Inception</vt:lpstr>
      <vt:lpstr>Inception</vt:lpstr>
      <vt:lpstr>Inception</vt:lpstr>
      <vt:lpstr>Inception</vt:lpstr>
      <vt:lpstr>Inception</vt:lpstr>
      <vt:lpstr>Inception</vt:lpstr>
      <vt:lpstr>Inception</vt:lpstr>
      <vt:lpstr>Inception</vt:lpstr>
      <vt:lpstr>Floyd County Road Department</vt:lpstr>
      <vt:lpstr>Growing Pains</vt:lpstr>
      <vt:lpstr>Growing Pains</vt:lpstr>
      <vt:lpstr>Growing Pains</vt:lpstr>
      <vt:lpstr>Growing Pains</vt:lpstr>
      <vt:lpstr>Partnerships</vt:lpstr>
      <vt:lpstr>Partnerships</vt:lpstr>
      <vt:lpstr>Successes</vt:lpstr>
      <vt:lpstr>Successses</vt:lpstr>
      <vt:lpstr>Successes</vt:lpstr>
      <vt:lpstr>Successes</vt:lpstr>
      <vt:lpstr>Successes</vt:lpstr>
      <vt:lpstr>Successes</vt:lpstr>
      <vt:lpstr>Second Permit</vt:lpstr>
      <vt:lpstr>Second Permit</vt:lpstr>
      <vt:lpstr>Second Permit</vt:lpstr>
      <vt:lpstr>Second Permit</vt:lpstr>
      <vt:lpstr>Second Permit</vt:lpstr>
      <vt:lpstr>2010 ORSANCO Ohio River Sweep</vt:lpstr>
      <vt:lpstr>Sign out front of Reisz building</vt:lpstr>
      <vt:lpstr>Second Permit</vt:lpstr>
      <vt:lpstr>Second Permit</vt:lpstr>
      <vt:lpstr>Second Permit</vt:lpstr>
      <vt:lpstr>Second Permit</vt:lpstr>
      <vt:lpstr>Second Permit</vt:lpstr>
      <vt:lpstr>Second Permit</vt:lpstr>
      <vt:lpstr>Second Permit</vt:lpstr>
      <vt:lpstr>Future </vt:lpstr>
      <vt:lpstr>Future</vt:lpstr>
      <vt:lpstr>Floyd County Road Department</vt:lpstr>
      <vt:lpstr>Floyd County North Annex</vt:lpstr>
      <vt:lpstr>Floyd County Reitz Building</vt:lpstr>
      <vt:lpstr>Floyd County Fairgrounds</vt:lpstr>
      <vt:lpstr>Future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2010 Floyd County MS4 Program Overview. </dc:title>
  <dc:creator>cmoore</dc:creator>
  <cp:lastModifiedBy>cmoore</cp:lastModifiedBy>
  <cp:revision>180</cp:revision>
  <dcterms:created xsi:type="dcterms:W3CDTF">2010-07-07T12:37:44Z</dcterms:created>
  <dcterms:modified xsi:type="dcterms:W3CDTF">2010-08-03T12:22:53Z</dcterms:modified>
</cp:coreProperties>
</file>