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257" r:id="rId4"/>
    <p:sldId id="269" r:id="rId5"/>
    <p:sldId id="272" r:id="rId6"/>
    <p:sldId id="273" r:id="rId7"/>
    <p:sldId id="267" r:id="rId8"/>
    <p:sldId id="271" r:id="rId9"/>
    <p:sldId id="275" r:id="rId10"/>
    <p:sldId id="276" r:id="rId11"/>
    <p:sldId id="277" r:id="rId12"/>
    <p:sldId id="278" r:id="rId13"/>
    <p:sldId id="270" r:id="rId14"/>
    <p:sldId id="274" r:id="rId15"/>
    <p:sldId id="268" r:id="rId16"/>
    <p:sldId id="289" r:id="rId17"/>
    <p:sldId id="29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1967" autoAdjust="0"/>
  </p:normalViewPr>
  <p:slideViewPr>
    <p:cSldViewPr snapToGrid="0">
      <p:cViewPr varScale="1">
        <p:scale>
          <a:sx n="55" d="100"/>
          <a:sy n="55" d="100"/>
        </p:scale>
        <p:origin x="19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6DF18A-D5AA-4D2A-A699-B45EC91660E3}" type="datetimeFigureOut">
              <a:rPr lang="en-US" smtClean="0"/>
              <a:t>9/28/2023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CE7021-CE76-428B-91C7-807595671A3B}" type="slidenum">
              <a:rPr lang="en-US" smtClean="0"/>
              <a:t>‹#›</a:t>
            </a:fld>
            <a:endParaRPr lang="en-US"/>
          </a:p>
        </p:txBody>
      </p:sp>
    </p:spTree>
    <p:extLst>
      <p:ext uri="{BB962C8B-B14F-4D97-AF65-F5344CB8AC3E}">
        <p14:creationId xmlns:p14="http://schemas.microsoft.com/office/powerpoint/2010/main" val="2477377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CE7021-CE76-428B-91C7-807595671A3B}" type="slidenum">
              <a:rPr lang="en-US" smtClean="0"/>
              <a:t>1</a:t>
            </a:fld>
            <a:endParaRPr lang="en-US"/>
          </a:p>
        </p:txBody>
      </p:sp>
    </p:spTree>
    <p:extLst>
      <p:ext uri="{BB962C8B-B14F-4D97-AF65-F5344CB8AC3E}">
        <p14:creationId xmlns:p14="http://schemas.microsoft.com/office/powerpoint/2010/main" val="2449923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4849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CE7021-CE76-428B-91C7-807595671A3B}" type="slidenum">
              <a:rPr lang="en-US" smtClean="0"/>
              <a:t>12</a:t>
            </a:fld>
            <a:endParaRPr lang="en-US"/>
          </a:p>
        </p:txBody>
      </p:sp>
    </p:spTree>
    <p:extLst>
      <p:ext uri="{BB962C8B-B14F-4D97-AF65-F5344CB8AC3E}">
        <p14:creationId xmlns:p14="http://schemas.microsoft.com/office/powerpoint/2010/main" val="22801551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9169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CE7021-CE76-428B-91C7-807595671A3B}" type="slidenum">
              <a:rPr lang="en-US" smtClean="0"/>
              <a:t>14</a:t>
            </a:fld>
            <a:endParaRPr lang="en-US"/>
          </a:p>
        </p:txBody>
      </p:sp>
    </p:spTree>
    <p:extLst>
      <p:ext uri="{BB962C8B-B14F-4D97-AF65-F5344CB8AC3E}">
        <p14:creationId xmlns:p14="http://schemas.microsoft.com/office/powerpoint/2010/main" val="16174079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35109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0865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432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7994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CE7021-CE76-428B-91C7-807595671A3B}" type="slidenum">
              <a:rPr lang="en-US" smtClean="0"/>
              <a:t>4</a:t>
            </a:fld>
            <a:endParaRPr lang="en-US"/>
          </a:p>
        </p:txBody>
      </p:sp>
    </p:spTree>
    <p:extLst>
      <p:ext uri="{BB962C8B-B14F-4D97-AF65-F5344CB8AC3E}">
        <p14:creationId xmlns:p14="http://schemas.microsoft.com/office/powerpoint/2010/main" val="974845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CE7021-CE76-428B-91C7-807595671A3B}" type="slidenum">
              <a:rPr lang="en-US" smtClean="0"/>
              <a:t>5</a:t>
            </a:fld>
            <a:endParaRPr lang="en-US"/>
          </a:p>
        </p:txBody>
      </p:sp>
    </p:spTree>
    <p:extLst>
      <p:ext uri="{BB962C8B-B14F-4D97-AF65-F5344CB8AC3E}">
        <p14:creationId xmlns:p14="http://schemas.microsoft.com/office/powerpoint/2010/main" val="380013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4322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84099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9CE7021-CE76-428B-91C7-807595671A3B}" type="slidenum">
              <a:rPr lang="en-US" smtClean="0"/>
              <a:t>9</a:t>
            </a:fld>
            <a:endParaRPr lang="en-US"/>
          </a:p>
        </p:txBody>
      </p:sp>
    </p:spTree>
    <p:extLst>
      <p:ext uri="{BB962C8B-B14F-4D97-AF65-F5344CB8AC3E}">
        <p14:creationId xmlns:p14="http://schemas.microsoft.com/office/powerpoint/2010/main" val="27453949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8976540-3940-404A-B910-AD28D2EB7F2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7302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7D158-6EA5-FBB6-989E-8F27E2953A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8E411-F558-9828-6259-F55B2A3C48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0ED3D3-4A36-89FA-F2FA-F27E55BF237D}"/>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5" name="Footer Placeholder 4">
            <a:extLst>
              <a:ext uri="{FF2B5EF4-FFF2-40B4-BE49-F238E27FC236}">
                <a16:creationId xmlns:a16="http://schemas.microsoft.com/office/drawing/2014/main" id="{57A2F1AA-C134-89EB-83B5-59A2DBCC49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4316B4-C114-78C5-7193-DBCF73896158}"/>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1963730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BE8C4-84F2-0D70-442B-5CFBE2D47B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94672F-1D63-32E1-D8DE-97A8D240CD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245B74-2628-B5C7-DA65-FC9B7C94DE01}"/>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5" name="Footer Placeholder 4">
            <a:extLst>
              <a:ext uri="{FF2B5EF4-FFF2-40B4-BE49-F238E27FC236}">
                <a16:creationId xmlns:a16="http://schemas.microsoft.com/office/drawing/2014/main" id="{9BAE9434-C99A-3779-A13C-BC23DE5244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C8C344-BECF-FFE2-A1E4-7D4FFA46FA84}"/>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3359870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249EBC-8034-E97A-3734-7BA98BBB7B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7ABCA4-E3A6-AADF-DB1E-366F36DB27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2AD5D8-2CCB-230B-9099-68C0D7178D1A}"/>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5" name="Footer Placeholder 4">
            <a:extLst>
              <a:ext uri="{FF2B5EF4-FFF2-40B4-BE49-F238E27FC236}">
                <a16:creationId xmlns:a16="http://schemas.microsoft.com/office/drawing/2014/main" id="{95B2179F-314C-E044-0554-910EF405A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C59498-AE6E-DBE5-8611-ADA9C18CF652}"/>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3908118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8B81-DEF7-8446-6304-822AD243FA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856E79-DEB6-8A12-4897-A186D7E9E6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2C0734-A90A-EA08-EAA0-39731FA030F1}"/>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5" name="Footer Placeholder 4">
            <a:extLst>
              <a:ext uri="{FF2B5EF4-FFF2-40B4-BE49-F238E27FC236}">
                <a16:creationId xmlns:a16="http://schemas.microsoft.com/office/drawing/2014/main" id="{B5DC604B-1396-1050-A6CC-6259D2C3AF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81EEC8-CA2D-173D-109F-DAA91EEA4353}"/>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534385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F81B1-28D0-DA73-B865-1D4149DB25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D3F656-742F-E487-B62E-4C0BCBC2D9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09969D-A367-86BF-7789-CC5BCF1DE147}"/>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5" name="Footer Placeholder 4">
            <a:extLst>
              <a:ext uri="{FF2B5EF4-FFF2-40B4-BE49-F238E27FC236}">
                <a16:creationId xmlns:a16="http://schemas.microsoft.com/office/drawing/2014/main" id="{34819AB1-EB56-1ECF-9522-6FD35B5C69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B66B97-59C0-1EA6-8207-014D456B3C88}"/>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4097833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BEFF3-C3A1-4492-4C1A-1CB953F8FA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D02884-265A-CACD-AA1E-32DE639BA6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4378B8-8E5C-A7EF-0943-70DDC76CF3A5}"/>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5" name="Footer Placeholder 4">
            <a:extLst>
              <a:ext uri="{FF2B5EF4-FFF2-40B4-BE49-F238E27FC236}">
                <a16:creationId xmlns:a16="http://schemas.microsoft.com/office/drawing/2014/main" id="{952D5435-ECAB-0976-4BFF-ADACD442C4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3493E-25D8-34D1-5848-8A4EE9B3211D}"/>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6318734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C6763-AEA0-8122-DEE2-450E0D36B6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4DC602-9BD7-44CC-921E-3D9D7B4454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E1DBAC-4219-D729-6366-E2BA80898D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290B75-961B-530C-CD7C-9ADA94FF7FCB}"/>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6" name="Footer Placeholder 5">
            <a:extLst>
              <a:ext uri="{FF2B5EF4-FFF2-40B4-BE49-F238E27FC236}">
                <a16:creationId xmlns:a16="http://schemas.microsoft.com/office/drawing/2014/main" id="{E798F46E-F9EC-7C00-3CA4-EBF6974C69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4E795-3D56-F3B6-D154-26385AB6AD0C}"/>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2184061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F0BE9-D6BC-AED4-6EA7-742F266B18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8F57FF-A607-2CD4-4181-8E71738B92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70E34D-E0DE-78A8-8E22-7DFF9F8321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351A49-21BC-F596-DAE1-9E7B088D0F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D0BAA4-486C-1789-BFCB-C8554FA5ED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69BE0F-15B8-8C72-BDBE-7A90686D852C}"/>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8" name="Footer Placeholder 7">
            <a:extLst>
              <a:ext uri="{FF2B5EF4-FFF2-40B4-BE49-F238E27FC236}">
                <a16:creationId xmlns:a16="http://schemas.microsoft.com/office/drawing/2014/main" id="{BA3FA0AE-910E-A59B-4F45-7C24D5792B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29D121-0350-1163-049E-B9FBFD7B1AC3}"/>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4484580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39127-45DF-020D-DC67-9351DCD3DA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413E62-9D72-339A-72A0-682615A98A04}"/>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4" name="Footer Placeholder 3">
            <a:extLst>
              <a:ext uri="{FF2B5EF4-FFF2-40B4-BE49-F238E27FC236}">
                <a16:creationId xmlns:a16="http://schemas.microsoft.com/office/drawing/2014/main" id="{819C76E1-FF31-BA00-69A6-C2A708D76D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1CF90D-258C-4A76-170F-8AFF5D27FDE2}"/>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1513616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21EA86-74B1-72D0-62EB-87D04C482637}"/>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3" name="Footer Placeholder 2">
            <a:extLst>
              <a:ext uri="{FF2B5EF4-FFF2-40B4-BE49-F238E27FC236}">
                <a16:creationId xmlns:a16="http://schemas.microsoft.com/office/drawing/2014/main" id="{A28A39D9-ABB2-493C-2894-4C595E606B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19D0F9-286A-D46C-03CA-EC7B5F5F547A}"/>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28313892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B97FA-1D4B-BAC8-E291-2696D197ED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C0C520-2BE3-10A2-FF13-5F99F24472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4BC180-62B8-39A2-222C-D6669C4EB7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2CEDC6-234B-0817-5083-62D0F7FA823C}"/>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6" name="Footer Placeholder 5">
            <a:extLst>
              <a:ext uri="{FF2B5EF4-FFF2-40B4-BE49-F238E27FC236}">
                <a16:creationId xmlns:a16="http://schemas.microsoft.com/office/drawing/2014/main" id="{1F1A115F-DE21-738C-2DE7-B941D53E56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AA37E7-64D5-9667-DCB9-30FDEFB5E179}"/>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43275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518FE-1BD1-B97C-F703-029F4648DA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FCF85C-35F9-957D-3FBC-464EEC081C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1702A0-3528-DB31-8BC4-67E1B02DE81F}"/>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5" name="Footer Placeholder 4">
            <a:extLst>
              <a:ext uri="{FF2B5EF4-FFF2-40B4-BE49-F238E27FC236}">
                <a16:creationId xmlns:a16="http://schemas.microsoft.com/office/drawing/2014/main" id="{610E99E4-C1DF-A557-E2E9-9E2B7E211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B914B0-37E7-9E22-C392-2359D708AC4B}"/>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13292423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E741E-8900-7D39-3841-D450F0B843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8992CF-3FED-30A8-8C49-CF1F00F714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16691D-DB23-4409-F5E9-EBD75D178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B0775C-E350-1AD4-8D33-4A73B6E6713E}"/>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6" name="Footer Placeholder 5">
            <a:extLst>
              <a:ext uri="{FF2B5EF4-FFF2-40B4-BE49-F238E27FC236}">
                <a16:creationId xmlns:a16="http://schemas.microsoft.com/office/drawing/2014/main" id="{14E7E2F2-F3B6-B13B-EB8B-93D4E4D5C8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FD002C-7124-92E2-6DBA-6526688C63F4}"/>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41938247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F6D7E-6E8A-7226-3904-F03CD96840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6BAC99-7ED4-5EAE-73E3-408E7C479D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D2AAC3-8445-D8AD-993D-3160C0CC5653}"/>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5" name="Footer Placeholder 4">
            <a:extLst>
              <a:ext uri="{FF2B5EF4-FFF2-40B4-BE49-F238E27FC236}">
                <a16:creationId xmlns:a16="http://schemas.microsoft.com/office/drawing/2014/main" id="{3E79660B-AF9E-27FF-A99A-991FC09941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66E73F-7DEB-9EEB-B1CC-BAFB8426A42D}"/>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37471858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27D8C5-54BF-2E51-F0AB-9C68DF2E10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98EBC7-26C1-A81C-E7EC-B8CDD922E5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1D8877-2444-993B-E01A-D225AD7E38B9}"/>
              </a:ext>
            </a:extLst>
          </p:cNvPr>
          <p:cNvSpPr>
            <a:spLocks noGrp="1"/>
          </p:cNvSpPr>
          <p:nvPr>
            <p:ph type="dt" sz="half" idx="10"/>
          </p:nvPr>
        </p:nvSpPr>
        <p:spPr/>
        <p:txBody>
          <a:bodyPr/>
          <a:lstStyle/>
          <a:p>
            <a:fld id="{13BB83C1-1C2C-4BE9-813C-677937BA5694}" type="datetimeFigureOut">
              <a:rPr lang="en-US" smtClean="0"/>
              <a:t>9/28/2023</a:t>
            </a:fld>
            <a:endParaRPr lang="en-US"/>
          </a:p>
        </p:txBody>
      </p:sp>
      <p:sp>
        <p:nvSpPr>
          <p:cNvPr id="5" name="Footer Placeholder 4">
            <a:extLst>
              <a:ext uri="{FF2B5EF4-FFF2-40B4-BE49-F238E27FC236}">
                <a16:creationId xmlns:a16="http://schemas.microsoft.com/office/drawing/2014/main" id="{3AE9F602-34AE-719D-53F8-3996325832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C30A7-29CD-D995-0CF9-551EBA7E5323}"/>
              </a:ext>
            </a:extLst>
          </p:cNvPr>
          <p:cNvSpPr>
            <a:spLocks noGrp="1"/>
          </p:cNvSpPr>
          <p:nvPr>
            <p:ph type="sldNum" sz="quarter" idx="12"/>
          </p:nvPr>
        </p:nvSpPr>
        <p:spPr/>
        <p:txBody>
          <a:bodyPr/>
          <a:lstStyle/>
          <a:p>
            <a:fld id="{C28EADB2-5127-4C52-9017-9E7A72CA8193}" type="slidenum">
              <a:rPr lang="en-US" smtClean="0"/>
              <a:t>‹#›</a:t>
            </a:fld>
            <a:endParaRPr lang="en-US"/>
          </a:p>
        </p:txBody>
      </p:sp>
    </p:spTree>
    <p:extLst>
      <p:ext uri="{BB962C8B-B14F-4D97-AF65-F5344CB8AC3E}">
        <p14:creationId xmlns:p14="http://schemas.microsoft.com/office/powerpoint/2010/main" val="1379939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60A8-724D-FC0F-5B43-1FBC6218A6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D50A47E-F4B5-3134-BF64-3B567F46A6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6B3263-3ED2-03EB-0DFE-528B204EA2D4}"/>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5" name="Footer Placeholder 4">
            <a:extLst>
              <a:ext uri="{FF2B5EF4-FFF2-40B4-BE49-F238E27FC236}">
                <a16:creationId xmlns:a16="http://schemas.microsoft.com/office/drawing/2014/main" id="{A9A4C7D4-06B2-4554-7BDA-06E3A1BAF0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5525B2-EEC7-487A-D79B-CDCB9230B2F5}"/>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2198150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25C37-0C69-3436-8D54-A6844E61E9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599B98-5D30-784D-3DC6-3C252CE2C7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3379F6-0CFA-DE48-F125-B97FEA4782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7C202B4-9858-0CEA-F6C6-4C5681C66BB8}"/>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6" name="Footer Placeholder 5">
            <a:extLst>
              <a:ext uri="{FF2B5EF4-FFF2-40B4-BE49-F238E27FC236}">
                <a16:creationId xmlns:a16="http://schemas.microsoft.com/office/drawing/2014/main" id="{E08CE264-27A8-4CC5-0780-2AFCBBD35C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516BDA-5D75-6B22-38AE-8499E47C2565}"/>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3623921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565D8-5FC3-1A2B-C52F-B02FAE5F8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130F57-CFBB-3B5B-D9E7-3B829BDE0D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4DB64B-D7F2-604A-4050-1DA06D70E0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25ED49-B2B2-8B5A-3728-26519EC930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2A0FEE-D1AE-2D5E-C241-69A266B8DD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EB6FA7-22DB-D783-7FF8-8FF6F720C6CF}"/>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8" name="Footer Placeholder 7">
            <a:extLst>
              <a:ext uri="{FF2B5EF4-FFF2-40B4-BE49-F238E27FC236}">
                <a16:creationId xmlns:a16="http://schemas.microsoft.com/office/drawing/2014/main" id="{D5B34422-A3F8-9D59-A826-67860FA22C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70133C-8FBC-B5F7-9168-D3D729431C0C}"/>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2061501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6C8C5-C924-1347-0BC7-6CBD1C7FCDE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AF271C7-9C7D-C685-DE69-B63036A3D39C}"/>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4" name="Footer Placeholder 3">
            <a:extLst>
              <a:ext uri="{FF2B5EF4-FFF2-40B4-BE49-F238E27FC236}">
                <a16:creationId xmlns:a16="http://schemas.microsoft.com/office/drawing/2014/main" id="{CDB9889D-F154-EC5B-C4B6-CC4F766A00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52EE63-ED11-1742-E7E8-BB4147F06661}"/>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3625373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376B54-72BA-AB8F-3E6A-4F3D17016FB0}"/>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3" name="Footer Placeholder 2">
            <a:extLst>
              <a:ext uri="{FF2B5EF4-FFF2-40B4-BE49-F238E27FC236}">
                <a16:creationId xmlns:a16="http://schemas.microsoft.com/office/drawing/2014/main" id="{9A1109BE-B35A-5729-0C66-C1142A35E5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105833-5ABF-A1FE-B071-4DAFC5FBC535}"/>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296866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C0E11-2430-28E0-AD58-300B8DDC5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1F69FE-12F0-284A-F47E-56898F5C72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4CAFDA-DF7F-AF67-6ABC-D61B4AB2F5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BE9CE3-D09C-B461-9665-9C0DCDF7EBB2}"/>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6" name="Footer Placeholder 5">
            <a:extLst>
              <a:ext uri="{FF2B5EF4-FFF2-40B4-BE49-F238E27FC236}">
                <a16:creationId xmlns:a16="http://schemas.microsoft.com/office/drawing/2014/main" id="{B8D40AEF-E1FE-24C8-683E-66CC7899AF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F5A268-ED7E-E1D7-2603-E5C32E008FC0}"/>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1945258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77901-F1D2-72CB-413F-E70E545136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6C9B37-35AE-383F-FE2F-6E2748DDB6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452827E-2800-7202-901E-E3554AB913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91F3FF-60AE-D543-9FE0-7BC17E3C9827}"/>
              </a:ext>
            </a:extLst>
          </p:cNvPr>
          <p:cNvSpPr>
            <a:spLocks noGrp="1"/>
          </p:cNvSpPr>
          <p:nvPr>
            <p:ph type="dt" sz="half" idx="10"/>
          </p:nvPr>
        </p:nvSpPr>
        <p:spPr/>
        <p:txBody>
          <a:bodyPr/>
          <a:lstStyle/>
          <a:p>
            <a:fld id="{A3038D44-4733-4991-BD06-DC8B7586D92A}" type="datetimeFigureOut">
              <a:rPr lang="en-US" smtClean="0"/>
              <a:t>9/28/2023</a:t>
            </a:fld>
            <a:endParaRPr lang="en-US"/>
          </a:p>
        </p:txBody>
      </p:sp>
      <p:sp>
        <p:nvSpPr>
          <p:cNvPr id="6" name="Footer Placeholder 5">
            <a:extLst>
              <a:ext uri="{FF2B5EF4-FFF2-40B4-BE49-F238E27FC236}">
                <a16:creationId xmlns:a16="http://schemas.microsoft.com/office/drawing/2014/main" id="{E80D2F06-BED8-A9CA-89A0-F3FFCDDB82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213473-F840-3F4E-7566-104D20EB9672}"/>
              </a:ext>
            </a:extLst>
          </p:cNvPr>
          <p:cNvSpPr>
            <a:spLocks noGrp="1"/>
          </p:cNvSpPr>
          <p:nvPr>
            <p:ph type="sldNum" sz="quarter" idx="12"/>
          </p:nvPr>
        </p:nvSpPr>
        <p:spPr/>
        <p:txBody>
          <a:bodyPr/>
          <a:lstStyle/>
          <a:p>
            <a:fld id="{75C0ECBE-4967-4F9E-A155-21BC4869C614}" type="slidenum">
              <a:rPr lang="en-US" smtClean="0"/>
              <a:t>‹#›</a:t>
            </a:fld>
            <a:endParaRPr lang="en-US"/>
          </a:p>
        </p:txBody>
      </p:sp>
    </p:spTree>
    <p:extLst>
      <p:ext uri="{BB962C8B-B14F-4D97-AF65-F5344CB8AC3E}">
        <p14:creationId xmlns:p14="http://schemas.microsoft.com/office/powerpoint/2010/main" val="2826077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E3992-CD0C-8250-A51E-E24BC8DAA9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69549F-FC84-60AC-1112-B504B21241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854484-4F17-CD41-B384-6BAC34ABC5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038D44-4733-4991-BD06-DC8B7586D92A}" type="datetimeFigureOut">
              <a:rPr lang="en-US" smtClean="0"/>
              <a:t>9/28/2023</a:t>
            </a:fld>
            <a:endParaRPr lang="en-US"/>
          </a:p>
        </p:txBody>
      </p:sp>
      <p:sp>
        <p:nvSpPr>
          <p:cNvPr id="5" name="Footer Placeholder 4">
            <a:extLst>
              <a:ext uri="{FF2B5EF4-FFF2-40B4-BE49-F238E27FC236}">
                <a16:creationId xmlns:a16="http://schemas.microsoft.com/office/drawing/2014/main" id="{D7436B7C-10A5-D163-6505-94C4E7B051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415E70-8D46-C404-BA5D-A518956EAD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0ECBE-4967-4F9E-A155-21BC4869C614}" type="slidenum">
              <a:rPr lang="en-US" smtClean="0"/>
              <a:t>‹#›</a:t>
            </a:fld>
            <a:endParaRPr lang="en-US"/>
          </a:p>
        </p:txBody>
      </p:sp>
    </p:spTree>
    <p:extLst>
      <p:ext uri="{BB962C8B-B14F-4D97-AF65-F5344CB8AC3E}">
        <p14:creationId xmlns:p14="http://schemas.microsoft.com/office/powerpoint/2010/main" val="3881105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308F8E-A796-BACA-1D69-A26E279A21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A3A04C-305D-9EF1-BAC7-6CEAD8D46D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A06D83-7C39-1B6C-CD5F-B01B148DB8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B83C1-1C2C-4BE9-813C-677937BA5694}" type="datetimeFigureOut">
              <a:rPr lang="en-US" smtClean="0"/>
              <a:t>9/28/2023</a:t>
            </a:fld>
            <a:endParaRPr lang="en-US"/>
          </a:p>
        </p:txBody>
      </p:sp>
      <p:sp>
        <p:nvSpPr>
          <p:cNvPr id="5" name="Footer Placeholder 4">
            <a:extLst>
              <a:ext uri="{FF2B5EF4-FFF2-40B4-BE49-F238E27FC236}">
                <a16:creationId xmlns:a16="http://schemas.microsoft.com/office/drawing/2014/main" id="{892661CE-801E-EB04-F25A-F2FC4AC97D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FC1EEB-3B3D-7D18-CA80-233A2F7DF7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8EADB2-5127-4C52-9017-9E7A72CA8193}" type="slidenum">
              <a:rPr lang="en-US" smtClean="0"/>
              <a:t>‹#›</a:t>
            </a:fld>
            <a:endParaRPr lang="en-US"/>
          </a:p>
        </p:txBody>
      </p:sp>
    </p:spTree>
    <p:extLst>
      <p:ext uri="{BB962C8B-B14F-4D97-AF65-F5344CB8AC3E}">
        <p14:creationId xmlns:p14="http://schemas.microsoft.com/office/powerpoint/2010/main" val="1646161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n.gov/cji/victim-compensation/" TargetMode="External"/><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hyperlink" Target="https://vcc.cji.in.gov/Public/Home.aspx"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3.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hyperlink" Target="mailto:DaAnderson1@cji.in.gov" TargetMode="External"/><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B7D4CCD2-C630-CA8C-CCC8-78F0245FF506}"/>
              </a:ext>
            </a:extLst>
          </p:cNvPr>
          <p:cNvSpPr>
            <a:spLocks noGrp="1"/>
          </p:cNvSpPr>
          <p:nvPr>
            <p:ph type="subTitle" idx="1"/>
          </p:nvPr>
        </p:nvSpPr>
        <p:spPr>
          <a:xfrm>
            <a:off x="1003849" y="1202220"/>
            <a:ext cx="4414127" cy="4539674"/>
          </a:xfrm>
        </p:spPr>
        <p:txBody>
          <a:bodyPr anchor="b">
            <a:normAutofit fontScale="62500" lnSpcReduction="20000"/>
          </a:bodyPr>
          <a:lstStyle/>
          <a:p>
            <a:pPr algn="l">
              <a:lnSpc>
                <a:spcPct val="120000"/>
              </a:lnSpc>
            </a:pPr>
            <a:r>
              <a:rPr lang="en-US" sz="4800" dirty="0">
                <a:latin typeface="+mj-lt"/>
              </a:rPr>
              <a:t>Victims’ Compensation</a:t>
            </a:r>
          </a:p>
          <a:p>
            <a:pPr algn="l">
              <a:lnSpc>
                <a:spcPct val="120000"/>
              </a:lnSpc>
            </a:pPr>
            <a:endParaRPr lang="en-US" sz="4800" dirty="0">
              <a:latin typeface="+mj-lt"/>
            </a:endParaRPr>
          </a:p>
          <a:p>
            <a:pPr algn="l">
              <a:lnSpc>
                <a:spcPct val="120000"/>
              </a:lnSpc>
            </a:pPr>
            <a:r>
              <a:rPr lang="en-US" sz="4800" dirty="0">
                <a:latin typeface="+mj-lt"/>
              </a:rPr>
              <a:t>Webinar for Victim Services VOCA Recipients</a:t>
            </a:r>
          </a:p>
          <a:p>
            <a:pPr algn="l"/>
            <a:endParaRPr lang="en-US" sz="4800" dirty="0">
              <a:latin typeface="+mj-lt"/>
            </a:endParaRPr>
          </a:p>
          <a:p>
            <a:pPr algn="l"/>
            <a:r>
              <a:rPr lang="en-US" sz="4800" dirty="0">
                <a:latin typeface="+mj-lt"/>
              </a:rPr>
              <a:t>September 27</a:t>
            </a:r>
            <a:r>
              <a:rPr lang="en-US" sz="4800" baseline="30000" dirty="0">
                <a:latin typeface="+mj-lt"/>
              </a:rPr>
              <a:t>th</a:t>
            </a:r>
            <a:r>
              <a:rPr lang="en-US" sz="4800" dirty="0">
                <a:latin typeface="+mj-lt"/>
              </a:rPr>
              <a:t>, 2023</a:t>
            </a:r>
          </a:p>
          <a:p>
            <a:pPr algn="l"/>
            <a:endParaRPr lang="en-US" sz="4800" dirty="0">
              <a:latin typeface="+mj-lt"/>
            </a:endParaRPr>
          </a:p>
          <a:p>
            <a:pPr algn="l"/>
            <a:endParaRPr lang="en-US" sz="1600" dirty="0">
              <a:latin typeface="+mj-lt"/>
            </a:endParaRPr>
          </a:p>
          <a:p>
            <a:pPr algn="l"/>
            <a:r>
              <a:rPr lang="en-US" sz="1600" dirty="0">
                <a:latin typeface="+mj-lt"/>
              </a:rPr>
              <a:t> </a:t>
            </a:r>
          </a:p>
        </p:txBody>
      </p:sp>
      <p:grpSp>
        <p:nvGrpSpPr>
          <p:cNvPr id="20" name="Group 19">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21" name="Rectangle 20">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Rectangle 24">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drawing&#10;&#10;Description automatically generated">
            <a:extLst>
              <a:ext uri="{FF2B5EF4-FFF2-40B4-BE49-F238E27FC236}">
                <a16:creationId xmlns:a16="http://schemas.microsoft.com/office/drawing/2014/main" id="{CCDAD874-3900-DA9A-4F0B-45A09ABD7452}"/>
              </a:ext>
            </a:extLst>
          </p:cNvPr>
          <p:cNvPicPr>
            <a:picLocks noChangeAspect="1"/>
          </p:cNvPicPr>
          <p:nvPr/>
        </p:nvPicPr>
        <p:blipFill>
          <a:blip r:embed="rId3"/>
          <a:stretch>
            <a:fillRect/>
          </a:stretch>
        </p:blipFill>
        <p:spPr>
          <a:xfrm>
            <a:off x="5922492" y="1448183"/>
            <a:ext cx="5536001" cy="3902880"/>
          </a:xfrm>
          <a:prstGeom prst="rect">
            <a:avLst/>
          </a:prstGeom>
        </p:spPr>
      </p:pic>
    </p:spTree>
    <p:extLst>
      <p:ext uri="{BB962C8B-B14F-4D97-AF65-F5344CB8AC3E}">
        <p14:creationId xmlns:p14="http://schemas.microsoft.com/office/powerpoint/2010/main" val="3557197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itle 1">
            <a:extLst>
              <a:ext uri="{FF2B5EF4-FFF2-40B4-BE49-F238E27FC236}">
                <a16:creationId xmlns:a16="http://schemas.microsoft.com/office/drawing/2014/main" id="{E793620A-A90D-61F1-973A-13650C91015B}"/>
              </a:ext>
            </a:extLst>
          </p:cNvPr>
          <p:cNvSpPr>
            <a:spLocks noGrp="1"/>
          </p:cNvSpPr>
          <p:nvPr>
            <p:ph type="title"/>
          </p:nvPr>
        </p:nvSpPr>
        <p:spPr>
          <a:xfrm>
            <a:off x="836500" y="318165"/>
            <a:ext cx="10515600" cy="1325563"/>
          </a:xfrm>
        </p:spPr>
        <p:txBody>
          <a:bodyPr>
            <a:normAutofit/>
          </a:bodyPr>
          <a:lstStyle/>
          <a:p>
            <a:r>
              <a:rPr lang="en-US" sz="3200" dirty="0"/>
              <a:t>Application</a:t>
            </a:r>
          </a:p>
        </p:txBody>
      </p:sp>
      <p:sp>
        <p:nvSpPr>
          <p:cNvPr id="21" name="Content Placeholder 20">
            <a:extLst>
              <a:ext uri="{FF2B5EF4-FFF2-40B4-BE49-F238E27FC236}">
                <a16:creationId xmlns:a16="http://schemas.microsoft.com/office/drawing/2014/main" id="{B83D79F6-53ED-5B39-202E-6969FB12DD9B}"/>
              </a:ext>
            </a:extLst>
          </p:cNvPr>
          <p:cNvSpPr>
            <a:spLocks noGrp="1"/>
          </p:cNvSpPr>
          <p:nvPr>
            <p:ph idx="1"/>
          </p:nvPr>
        </p:nvSpPr>
        <p:spPr>
          <a:xfrm>
            <a:off x="836500" y="1485010"/>
            <a:ext cx="10515600" cy="4351338"/>
          </a:xfrm>
        </p:spPr>
        <p:txBody>
          <a:bodyPr>
            <a:noAutofit/>
          </a:bodyPr>
          <a:lstStyle/>
          <a:p>
            <a:pPr marL="0" indent="0">
              <a:buNone/>
            </a:pPr>
            <a:r>
              <a:rPr lang="en-US" dirty="0">
                <a:solidFill>
                  <a:schemeClr val="tx1">
                    <a:lumMod val="85000"/>
                    <a:lumOff val="15000"/>
                  </a:schemeClr>
                </a:solidFill>
                <a:latin typeface="Calibri Light" panose="020F0302020204030204" pitchFamily="34" charset="0"/>
                <a:cs typeface="Calibri Light" panose="020F0302020204030204" pitchFamily="34" charset="0"/>
              </a:rPr>
              <a:t>Printable applications are available on our website      	</a:t>
            </a:r>
            <a:r>
              <a:rPr lang="en-US" dirty="0">
                <a:solidFill>
                  <a:schemeClr val="tx1">
                    <a:lumMod val="85000"/>
                    <a:lumOff val="15000"/>
                  </a:schemeClr>
                </a:solidFill>
                <a:latin typeface="Calibri Light" panose="020F0302020204030204" pitchFamily="34" charset="0"/>
                <a:cs typeface="Calibri Light" panose="020F0302020204030204" pitchFamily="34" charset="0"/>
                <a:hlinkClick r:id="rId3"/>
              </a:rPr>
              <a:t>https://www.in.gov/cji/victim-compensation/</a:t>
            </a:r>
            <a:r>
              <a:rPr lang="en-US" dirty="0">
                <a:solidFill>
                  <a:schemeClr val="tx1">
                    <a:lumMod val="85000"/>
                    <a:lumOff val="15000"/>
                  </a:schemeClr>
                </a:solidFill>
                <a:latin typeface="Calibri Light" panose="020F0302020204030204" pitchFamily="34" charset="0"/>
                <a:cs typeface="Calibri Light" panose="020F0302020204030204" pitchFamily="34" charset="0"/>
              </a:rPr>
              <a:t> </a:t>
            </a:r>
          </a:p>
          <a:p>
            <a:pPr marL="0" indent="0">
              <a:buNone/>
            </a:pPr>
            <a:endParaRPr lang="en-US" dirty="0">
              <a:solidFill>
                <a:schemeClr val="tx1">
                  <a:lumMod val="85000"/>
                  <a:lumOff val="15000"/>
                </a:schemeClr>
              </a:solidFill>
              <a:latin typeface="Calibri Light" panose="020F0302020204030204" pitchFamily="34" charset="0"/>
              <a:cs typeface="Calibri Light" panose="020F0302020204030204" pitchFamily="34" charset="0"/>
            </a:endParaRPr>
          </a:p>
          <a:p>
            <a:pPr marL="0" indent="0">
              <a:buNone/>
            </a:pPr>
            <a:r>
              <a:rPr lang="en-US" dirty="0">
                <a:solidFill>
                  <a:schemeClr val="tx1">
                    <a:lumMod val="85000"/>
                    <a:lumOff val="15000"/>
                  </a:schemeClr>
                </a:solidFill>
                <a:latin typeface="Calibri Light" panose="020F0302020204030204" pitchFamily="34" charset="0"/>
                <a:cs typeface="Calibri Light" panose="020F0302020204030204" pitchFamily="34" charset="0"/>
              </a:rPr>
              <a:t>Application may be submitted online, by mail, fax, e-mail, or in person:</a:t>
            </a:r>
          </a:p>
          <a:p>
            <a:pPr marL="800100" lvl="1" indent="-342900">
              <a:buClr>
                <a:srgbClr val="26296B"/>
              </a:buClr>
              <a:buFont typeface="Calibri Light" panose="020F0302020204030204" pitchFamily="34" charset="0"/>
              <a:buChar char="»"/>
            </a:pPr>
            <a:r>
              <a:rPr lang="en-US" dirty="0">
                <a:solidFill>
                  <a:schemeClr val="tx1">
                    <a:lumMod val="85000"/>
                    <a:lumOff val="15000"/>
                  </a:schemeClr>
                </a:solidFill>
                <a:latin typeface="Calibri Light" panose="020F0302020204030204" pitchFamily="34" charset="0"/>
                <a:cs typeface="Calibri Light" panose="020F0302020204030204" pitchFamily="34" charset="0"/>
              </a:rPr>
              <a:t>The victim is not required to submit any additional documentation when filing the application.</a:t>
            </a:r>
          </a:p>
          <a:p>
            <a:pPr marL="800100" lvl="1" indent="-342900">
              <a:buClr>
                <a:srgbClr val="26296B"/>
              </a:buClr>
              <a:buFont typeface="Calibri Light" panose="020F0302020204030204" pitchFamily="34" charset="0"/>
              <a:buChar char="»"/>
            </a:pPr>
            <a:endParaRPr lang="en-US" dirty="0">
              <a:solidFill>
                <a:schemeClr val="tx1">
                  <a:lumMod val="85000"/>
                  <a:lumOff val="15000"/>
                </a:schemeClr>
              </a:solidFill>
              <a:latin typeface="Calibri Light" panose="020F0302020204030204" pitchFamily="34" charset="0"/>
              <a:cs typeface="Calibri Light" panose="020F0302020204030204" pitchFamily="34" charset="0"/>
            </a:endParaRPr>
          </a:p>
          <a:p>
            <a:pPr marL="800100" lvl="1" indent="-342900">
              <a:buClr>
                <a:srgbClr val="26296B"/>
              </a:buClr>
              <a:buFont typeface="Calibri Light" panose="020F0302020204030204" pitchFamily="34" charset="0"/>
              <a:buChar char="»"/>
            </a:pPr>
            <a:r>
              <a:rPr lang="en-US" dirty="0">
                <a:solidFill>
                  <a:schemeClr val="tx1">
                    <a:lumMod val="85000"/>
                    <a:lumOff val="15000"/>
                  </a:schemeClr>
                </a:solidFill>
                <a:latin typeface="Calibri Light" panose="020F0302020204030204" pitchFamily="34" charset="0"/>
                <a:cs typeface="Calibri Light" panose="020F0302020204030204" pitchFamily="34" charset="0"/>
              </a:rPr>
              <a:t>There is an online application available at: </a:t>
            </a:r>
            <a:r>
              <a:rPr lang="en-US" dirty="0">
                <a:solidFill>
                  <a:srgbClr val="26296B"/>
                </a:solidFill>
                <a:latin typeface="Calibri Light" panose="020F0302020204030204" pitchFamily="34" charset="0"/>
                <a:cs typeface="Calibri Light" panose="020F0302020204030204" pitchFamily="34" charset="0"/>
                <a:hlinkClick r:id="rId4">
                  <a:extLst>
                    <a:ext uri="{A12FA001-AC4F-418D-AE19-62706E023703}">
                      <ahyp:hlinkClr xmlns:ahyp="http://schemas.microsoft.com/office/drawing/2018/hyperlinkcolor" val="tx"/>
                    </a:ext>
                  </a:extLst>
                </a:hlinkClick>
              </a:rPr>
              <a:t>https://vcc.cji.in.gov/Public/Home.aspx</a:t>
            </a:r>
            <a:r>
              <a:rPr lang="en-US" dirty="0">
                <a:solidFill>
                  <a:schemeClr val="tx1">
                    <a:lumMod val="85000"/>
                    <a:lumOff val="15000"/>
                  </a:schemeClr>
                </a:solidFill>
                <a:latin typeface="Calibri Light" panose="020F0302020204030204" pitchFamily="34" charset="0"/>
                <a:cs typeface="Calibri Light" panose="020F0302020204030204" pitchFamily="34" charset="0"/>
              </a:rPr>
              <a:t>.</a:t>
            </a:r>
          </a:p>
          <a:p>
            <a:pPr marL="0" indent="0">
              <a:buNone/>
            </a:pPr>
            <a:endParaRPr lang="en-US" b="1" u="sng" dirty="0">
              <a:solidFill>
                <a:schemeClr val="tx1">
                  <a:lumMod val="85000"/>
                  <a:lumOff val="15000"/>
                </a:schemeClr>
              </a:solidFill>
              <a:latin typeface="Calibri Light" panose="020F0302020204030204" pitchFamily="34" charset="0"/>
              <a:cs typeface="Calibri Light" panose="020F0302020204030204" pitchFamily="34" charset="0"/>
            </a:endParaRPr>
          </a:p>
          <a:p>
            <a:pPr marL="0" indent="0">
              <a:buNone/>
            </a:pPr>
            <a:r>
              <a:rPr lang="en-US" b="1" u="sng" dirty="0">
                <a:solidFill>
                  <a:schemeClr val="tx1">
                    <a:lumMod val="85000"/>
                    <a:lumOff val="15000"/>
                  </a:schemeClr>
                </a:solidFill>
                <a:latin typeface="Calibri Light" panose="020F0302020204030204" pitchFamily="34" charset="0"/>
                <a:cs typeface="Calibri Light" panose="020F0302020204030204" pitchFamily="34" charset="0"/>
              </a:rPr>
              <a:t>All</a:t>
            </a:r>
            <a:r>
              <a:rPr lang="en-US" dirty="0">
                <a:solidFill>
                  <a:schemeClr val="tx1">
                    <a:lumMod val="85000"/>
                    <a:lumOff val="15000"/>
                  </a:schemeClr>
                </a:solidFill>
                <a:latin typeface="Calibri Light" panose="020F0302020204030204" pitchFamily="34" charset="0"/>
                <a:cs typeface="Calibri Light" panose="020F0302020204030204" pitchFamily="34" charset="0"/>
              </a:rPr>
              <a:t> sections must be completed.</a:t>
            </a:r>
          </a:p>
          <a:p>
            <a:endParaRPr lang="en-US" dirty="0"/>
          </a:p>
          <a:p>
            <a:pPr marL="0" indent="0">
              <a:buNone/>
            </a:pPr>
            <a:endParaRPr lang="en-US" sz="2000" dirty="0"/>
          </a:p>
        </p:txBody>
      </p:sp>
    </p:spTree>
    <p:extLst>
      <p:ext uri="{BB962C8B-B14F-4D97-AF65-F5344CB8AC3E}">
        <p14:creationId xmlns:p14="http://schemas.microsoft.com/office/powerpoint/2010/main" val="1773990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itle 1">
            <a:extLst>
              <a:ext uri="{FF2B5EF4-FFF2-40B4-BE49-F238E27FC236}">
                <a16:creationId xmlns:a16="http://schemas.microsoft.com/office/drawing/2014/main" id="{E793620A-A90D-61F1-973A-13650C91015B}"/>
              </a:ext>
            </a:extLst>
          </p:cNvPr>
          <p:cNvSpPr>
            <a:spLocks noGrp="1"/>
          </p:cNvSpPr>
          <p:nvPr>
            <p:ph type="title"/>
          </p:nvPr>
        </p:nvSpPr>
        <p:spPr>
          <a:xfrm>
            <a:off x="836500" y="318165"/>
            <a:ext cx="10515600" cy="1325563"/>
          </a:xfrm>
        </p:spPr>
        <p:txBody>
          <a:bodyPr>
            <a:normAutofit/>
          </a:bodyPr>
          <a:lstStyle/>
          <a:p>
            <a:r>
              <a:rPr lang="en-US" sz="3200" dirty="0"/>
              <a:t>Application</a:t>
            </a:r>
          </a:p>
        </p:txBody>
      </p:sp>
      <p:sp>
        <p:nvSpPr>
          <p:cNvPr id="21" name="Content Placeholder 20">
            <a:extLst>
              <a:ext uri="{FF2B5EF4-FFF2-40B4-BE49-F238E27FC236}">
                <a16:creationId xmlns:a16="http://schemas.microsoft.com/office/drawing/2014/main" id="{B83D79F6-53ED-5B39-202E-6969FB12DD9B}"/>
              </a:ext>
            </a:extLst>
          </p:cNvPr>
          <p:cNvSpPr>
            <a:spLocks noGrp="1"/>
          </p:cNvSpPr>
          <p:nvPr>
            <p:ph idx="1"/>
          </p:nvPr>
        </p:nvSpPr>
        <p:spPr>
          <a:xfrm>
            <a:off x="836500" y="1446100"/>
            <a:ext cx="10515600" cy="4351338"/>
          </a:xfrm>
        </p:spPr>
        <p:txBody>
          <a:bodyPr>
            <a:noAutofit/>
          </a:bodyPr>
          <a:lstStyle/>
          <a:p>
            <a:pPr marL="0" indent="0">
              <a:buNone/>
            </a:pPr>
            <a:r>
              <a:rPr lang="en-US" dirty="0">
                <a:solidFill>
                  <a:schemeClr val="tx1">
                    <a:lumMod val="85000"/>
                    <a:lumOff val="15000"/>
                  </a:schemeClr>
                </a:solidFill>
                <a:latin typeface="Calibri Light" panose="020F0302020204030204" pitchFamily="34" charset="0"/>
                <a:cs typeface="Calibri Light" panose="020F0302020204030204" pitchFamily="34" charset="0"/>
              </a:rPr>
              <a:t>The victim/claimant must sign and date the application.</a:t>
            </a:r>
          </a:p>
          <a:p>
            <a:pPr marL="800100" lvl="1" indent="-342900">
              <a:buFont typeface="Calibri Light" panose="020F0302020204030204" pitchFamily="34" charset="0"/>
              <a:buChar char="»"/>
            </a:pPr>
            <a:r>
              <a:rPr lang="en-US" sz="1800" dirty="0">
                <a:solidFill>
                  <a:schemeClr val="tx1">
                    <a:lumMod val="85000"/>
                    <a:lumOff val="15000"/>
                  </a:schemeClr>
                </a:solidFill>
                <a:latin typeface="Calibri Light" panose="020F0302020204030204" pitchFamily="34" charset="0"/>
                <a:cs typeface="Calibri Light" panose="020F0302020204030204" pitchFamily="34" charset="0"/>
              </a:rPr>
              <a:t>If the victim is an adult, they must sign and date their application unless they have delegated </a:t>
            </a:r>
            <a:r>
              <a:rPr lang="en-US" sz="1800" b="1" u="sng" dirty="0">
                <a:solidFill>
                  <a:schemeClr val="tx1">
                    <a:lumMod val="85000"/>
                    <a:lumOff val="15000"/>
                  </a:schemeClr>
                </a:solidFill>
                <a:latin typeface="Calibri Light" panose="020F0302020204030204" pitchFamily="34" charset="0"/>
                <a:cs typeface="Calibri Light" panose="020F0302020204030204" pitchFamily="34" charset="0"/>
              </a:rPr>
              <a:t>legal</a:t>
            </a:r>
            <a:r>
              <a:rPr lang="en-US" sz="1800" dirty="0">
                <a:solidFill>
                  <a:schemeClr val="tx1">
                    <a:lumMod val="85000"/>
                    <a:lumOff val="15000"/>
                  </a:schemeClr>
                </a:solidFill>
                <a:latin typeface="Calibri Light" panose="020F0302020204030204" pitchFamily="34" charset="0"/>
                <a:cs typeface="Calibri Light" panose="020F0302020204030204" pitchFamily="34" charset="0"/>
              </a:rPr>
              <a:t> authority to another individual.</a:t>
            </a:r>
          </a:p>
          <a:p>
            <a:pPr lvl="1"/>
            <a:endParaRPr lang="en-US" sz="1800" dirty="0">
              <a:solidFill>
                <a:schemeClr val="tx1">
                  <a:lumMod val="85000"/>
                  <a:lumOff val="15000"/>
                </a:schemeClr>
              </a:solidFill>
              <a:latin typeface="Calibri Light" panose="020F0302020204030204" pitchFamily="34" charset="0"/>
              <a:cs typeface="Calibri Light" panose="020F0302020204030204" pitchFamily="34" charset="0"/>
            </a:endParaRPr>
          </a:p>
          <a:p>
            <a:pPr marL="800100" lvl="1" indent="-342900">
              <a:buFont typeface="Calibri Light" panose="020F0302020204030204" pitchFamily="34" charset="0"/>
              <a:buChar char="»"/>
            </a:pPr>
            <a:r>
              <a:rPr lang="en-US" sz="1800" dirty="0">
                <a:solidFill>
                  <a:schemeClr val="tx1">
                    <a:lumMod val="85000"/>
                    <a:lumOff val="15000"/>
                  </a:schemeClr>
                </a:solidFill>
                <a:latin typeface="Calibri Light" panose="020F0302020204030204" pitchFamily="34" charset="0"/>
                <a:cs typeface="Calibri Light" panose="020F0302020204030204" pitchFamily="34" charset="0"/>
              </a:rPr>
              <a:t>If the victim is a minor, the parent or guardian must sign and date the application.</a:t>
            </a:r>
          </a:p>
          <a:p>
            <a:endParaRPr lang="en-US" dirty="0">
              <a:solidFill>
                <a:schemeClr val="tx1">
                  <a:lumMod val="85000"/>
                  <a:lumOff val="15000"/>
                </a:schemeClr>
              </a:solidFill>
              <a:latin typeface="Calibri Light" panose="020F0302020204030204" pitchFamily="34" charset="0"/>
              <a:cs typeface="Calibri Light" panose="020F0302020204030204" pitchFamily="34" charset="0"/>
            </a:endParaRPr>
          </a:p>
          <a:p>
            <a:pPr marL="0" indent="0">
              <a:buNone/>
            </a:pPr>
            <a:r>
              <a:rPr lang="en-US" dirty="0">
                <a:solidFill>
                  <a:schemeClr val="tx1">
                    <a:lumMod val="85000"/>
                    <a:lumOff val="15000"/>
                  </a:schemeClr>
                </a:solidFill>
                <a:latin typeface="Calibri Light" panose="020F0302020204030204" pitchFamily="34" charset="0"/>
                <a:cs typeface="Calibri Light" panose="020F0302020204030204" pitchFamily="34" charset="0"/>
              </a:rPr>
              <a:t>Once received the application will be assigned to a claims analyst who will then request additional information from the victim/claimant.</a:t>
            </a:r>
          </a:p>
          <a:p>
            <a:endParaRPr lang="en-US" dirty="0">
              <a:solidFill>
                <a:schemeClr val="tx1">
                  <a:lumMod val="85000"/>
                  <a:lumOff val="15000"/>
                </a:schemeClr>
              </a:solidFill>
              <a:latin typeface="Calibri Light" panose="020F0302020204030204" pitchFamily="34" charset="0"/>
              <a:cs typeface="Calibri Light" panose="020F0302020204030204" pitchFamily="34" charset="0"/>
            </a:endParaRPr>
          </a:p>
          <a:p>
            <a:pPr marL="0" indent="0">
              <a:buNone/>
            </a:pPr>
            <a:r>
              <a:rPr lang="en-US" dirty="0">
                <a:solidFill>
                  <a:schemeClr val="tx1">
                    <a:lumMod val="85000"/>
                    <a:lumOff val="15000"/>
                  </a:schemeClr>
                </a:solidFill>
                <a:latin typeface="Calibri Light" panose="020F0302020204030204" pitchFamily="34" charset="0"/>
                <a:cs typeface="Calibri Light" panose="020F0302020204030204" pitchFamily="34" charset="0"/>
              </a:rPr>
              <a:t>The victim</a:t>
            </a:r>
            <a:r>
              <a:rPr lang="en-US" b="1" dirty="0">
                <a:solidFill>
                  <a:schemeClr val="tx1">
                    <a:lumMod val="85000"/>
                    <a:lumOff val="15000"/>
                  </a:schemeClr>
                </a:solidFill>
                <a:latin typeface="Calibri Light" panose="020F0302020204030204" pitchFamily="34" charset="0"/>
                <a:cs typeface="Calibri Light" panose="020F0302020204030204" pitchFamily="34" charset="0"/>
              </a:rPr>
              <a:t> </a:t>
            </a:r>
            <a:r>
              <a:rPr lang="en-US" b="1" u="sng" dirty="0">
                <a:solidFill>
                  <a:schemeClr val="tx1">
                    <a:lumMod val="85000"/>
                    <a:lumOff val="15000"/>
                  </a:schemeClr>
                </a:solidFill>
                <a:latin typeface="Calibri Light" panose="020F0302020204030204" pitchFamily="34" charset="0"/>
                <a:cs typeface="Calibri Light" panose="020F0302020204030204" pitchFamily="34" charset="0"/>
              </a:rPr>
              <a:t>must</a:t>
            </a:r>
            <a:r>
              <a:rPr lang="en-US" b="1" dirty="0">
                <a:solidFill>
                  <a:schemeClr val="tx1">
                    <a:lumMod val="85000"/>
                    <a:lumOff val="15000"/>
                  </a:schemeClr>
                </a:solidFill>
                <a:latin typeface="Calibri Light" panose="020F0302020204030204" pitchFamily="34" charset="0"/>
                <a:cs typeface="Calibri Light" panose="020F0302020204030204" pitchFamily="34" charset="0"/>
              </a:rPr>
              <a:t> </a:t>
            </a:r>
            <a:r>
              <a:rPr lang="en-US" dirty="0">
                <a:solidFill>
                  <a:schemeClr val="tx1">
                    <a:lumMod val="85000"/>
                    <a:lumOff val="15000"/>
                  </a:schemeClr>
                </a:solidFill>
                <a:latin typeface="Calibri Light" panose="020F0302020204030204" pitchFamily="34" charset="0"/>
                <a:cs typeface="Calibri Light" panose="020F0302020204030204" pitchFamily="34" charset="0"/>
              </a:rPr>
              <a:t>notify the Victim Compensation Division if their contact information changes.</a:t>
            </a:r>
          </a:p>
          <a:p>
            <a:endParaRPr lang="en-US" dirty="0"/>
          </a:p>
          <a:p>
            <a:pPr marL="0" indent="0">
              <a:buNone/>
            </a:pPr>
            <a:endParaRPr lang="en-US" sz="2000" dirty="0"/>
          </a:p>
        </p:txBody>
      </p:sp>
    </p:spTree>
    <p:extLst>
      <p:ext uri="{BB962C8B-B14F-4D97-AF65-F5344CB8AC3E}">
        <p14:creationId xmlns:p14="http://schemas.microsoft.com/office/powerpoint/2010/main" val="3996390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4">
            <a:extLst>
              <a:ext uri="{FF2B5EF4-FFF2-40B4-BE49-F238E27FC236}">
                <a16:creationId xmlns:a16="http://schemas.microsoft.com/office/drawing/2014/main" id="{26C4ECF2-8967-02A9-002D-7D0E7D6736C8}"/>
              </a:ext>
            </a:extLst>
          </p:cNvPr>
          <p:cNvSpPr>
            <a:spLocks noGrp="1"/>
          </p:cNvSpPr>
          <p:nvPr>
            <p:ph type="title"/>
          </p:nvPr>
        </p:nvSpPr>
        <p:spPr/>
        <p:txBody>
          <a:bodyPr/>
          <a:lstStyle/>
          <a:p>
            <a:r>
              <a:rPr lang="en-US" dirty="0"/>
              <a:t>Violent Crime Application</a:t>
            </a:r>
          </a:p>
        </p:txBody>
      </p:sp>
      <p:pic>
        <p:nvPicPr>
          <p:cNvPr id="2" name="Content Placeholder 3">
            <a:extLst>
              <a:ext uri="{FF2B5EF4-FFF2-40B4-BE49-F238E27FC236}">
                <a16:creationId xmlns:a16="http://schemas.microsoft.com/office/drawing/2014/main" id="{10E85D7D-F110-ABA1-A16F-7DA503EB6A98}"/>
              </a:ext>
            </a:extLst>
          </p:cNvPr>
          <p:cNvPicPr>
            <a:picLocks noChangeAspect="1"/>
          </p:cNvPicPr>
          <p:nvPr/>
        </p:nvPicPr>
        <p:blipFill>
          <a:blip r:embed="rId3"/>
          <a:stretch>
            <a:fillRect/>
          </a:stretch>
        </p:blipFill>
        <p:spPr bwMode="auto">
          <a:xfrm>
            <a:off x="6267699" y="1487693"/>
            <a:ext cx="4479292" cy="4863231"/>
          </a:xfrm>
          <a:prstGeom prst="rect">
            <a:avLst/>
          </a:prstGeom>
          <a:noFill/>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Content Placeholder 5">
            <a:extLst>
              <a:ext uri="{FF2B5EF4-FFF2-40B4-BE49-F238E27FC236}">
                <a16:creationId xmlns:a16="http://schemas.microsoft.com/office/drawing/2014/main" id="{9905AEE8-6916-8C0D-5D8F-A7558D720052}"/>
              </a:ext>
            </a:extLst>
          </p:cNvPr>
          <p:cNvPicPr>
            <a:picLocks noChangeAspect="1"/>
          </p:cNvPicPr>
          <p:nvPr/>
        </p:nvPicPr>
        <p:blipFill>
          <a:blip r:embed="rId4"/>
          <a:stretch>
            <a:fillRect/>
          </a:stretch>
        </p:blipFill>
        <p:spPr bwMode="auto">
          <a:xfrm>
            <a:off x="1132580" y="1487693"/>
            <a:ext cx="4339411" cy="4863231"/>
          </a:xfrm>
          <a:prstGeom prst="rect">
            <a:avLst/>
          </a:prstGeom>
          <a:noFill/>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4503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D6D5D5-C293-D8C8-2EDB-D9F2BB0C6845}"/>
              </a:ext>
            </a:extLst>
          </p:cNvPr>
          <p:cNvSpPr>
            <a:spLocks noGrp="1"/>
          </p:cNvSpPr>
          <p:nvPr>
            <p:ph type="title"/>
          </p:nvPr>
        </p:nvSpPr>
        <p:spPr>
          <a:xfrm>
            <a:off x="1075767" y="1188637"/>
            <a:ext cx="2988234" cy="4480726"/>
          </a:xfrm>
        </p:spPr>
        <p:txBody>
          <a:bodyPr>
            <a:normAutofit/>
          </a:bodyPr>
          <a:lstStyle/>
          <a:p>
            <a:pPr algn="ctr"/>
            <a:r>
              <a:rPr lang="en-US" sz="4000" dirty="0"/>
              <a:t>Payment’s </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8F3C5E7-6966-5F0C-79C1-0BF0BE438793}"/>
              </a:ext>
            </a:extLst>
          </p:cNvPr>
          <p:cNvSpPr>
            <a:spLocks noGrp="1"/>
          </p:cNvSpPr>
          <p:nvPr>
            <p:ph idx="1"/>
          </p:nvPr>
        </p:nvSpPr>
        <p:spPr>
          <a:xfrm>
            <a:off x="5635000" y="1356744"/>
            <a:ext cx="4702848" cy="3560260"/>
          </a:xfrm>
        </p:spPr>
        <p:txBody>
          <a:bodyPr anchor="ctr">
            <a:normAutofit fontScale="92500" lnSpcReduction="20000"/>
          </a:bodyPr>
          <a:lstStyle/>
          <a:p>
            <a:pPr>
              <a:buFont typeface="Courier New" panose="02070309020205020404" pitchFamily="49" charset="0"/>
              <a:buChar char="o"/>
            </a:pPr>
            <a:r>
              <a:rPr lang="en-US" sz="2400" dirty="0">
                <a:latin typeface="+mj-lt"/>
              </a:rPr>
              <a:t>Service providers are paid first </a:t>
            </a:r>
          </a:p>
          <a:p>
            <a:pPr marL="0" indent="0">
              <a:buNone/>
            </a:pPr>
            <a:endParaRPr lang="en-US" sz="2400" dirty="0">
              <a:latin typeface="+mj-lt"/>
            </a:endParaRPr>
          </a:p>
          <a:p>
            <a:pPr>
              <a:buFont typeface="Courier New" panose="02070309020205020404" pitchFamily="49" charset="0"/>
              <a:buChar char="o"/>
            </a:pPr>
            <a:r>
              <a:rPr lang="en-US" sz="2400" dirty="0">
                <a:latin typeface="+mj-lt"/>
              </a:rPr>
              <a:t>OOP Reimbursements, Lost Wages, and Lost of Support are paid last if funds are still available. </a:t>
            </a:r>
          </a:p>
          <a:p>
            <a:pPr marL="0" indent="0">
              <a:buNone/>
            </a:pPr>
            <a:endParaRPr lang="en-US" sz="2400" dirty="0">
              <a:latin typeface="+mj-lt"/>
            </a:endParaRPr>
          </a:p>
          <a:p>
            <a:pPr>
              <a:buFont typeface="Courier New" panose="02070309020205020404" pitchFamily="49" charset="0"/>
              <a:buChar char="o"/>
            </a:pPr>
            <a:r>
              <a:rPr lang="en-US" sz="2400" dirty="0">
                <a:latin typeface="+mj-lt"/>
              </a:rPr>
              <a:t>Counseling benefit is $3,000 or 2 years (whichever comes first) </a:t>
            </a:r>
          </a:p>
          <a:p>
            <a:pPr marL="0" indent="0">
              <a:buNone/>
            </a:pPr>
            <a:endParaRPr lang="en-US" sz="2400" dirty="0">
              <a:latin typeface="+mj-lt"/>
            </a:endParaRPr>
          </a:p>
          <a:p>
            <a:pPr>
              <a:buFont typeface="Courier New" panose="02070309020205020404" pitchFamily="49" charset="0"/>
              <a:buChar char="o"/>
            </a:pPr>
            <a:r>
              <a:rPr lang="en-US" sz="2400" dirty="0">
                <a:latin typeface="+mj-lt"/>
              </a:rPr>
              <a:t>The $5,000 funeral benefit is NOT included in the $15,000 max. </a:t>
            </a:r>
          </a:p>
          <a:p>
            <a:pPr>
              <a:buFont typeface="Courier New" panose="02070309020205020404" pitchFamily="49" charset="0"/>
              <a:buChar char="o"/>
            </a:pPr>
            <a:endParaRPr lang="en-US" sz="2400" dirty="0">
              <a:latin typeface="+mj-lt"/>
            </a:endParaRPr>
          </a:p>
        </p:txBody>
      </p:sp>
    </p:spTree>
    <p:extLst>
      <p:ext uri="{BB962C8B-B14F-4D97-AF65-F5344CB8AC3E}">
        <p14:creationId xmlns:p14="http://schemas.microsoft.com/office/powerpoint/2010/main" val="126289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CEE31B6-161D-579B-0CB9-C3EA706D8A7E}"/>
              </a:ext>
            </a:extLst>
          </p:cNvPr>
          <p:cNvSpPr>
            <a:spLocks noGrp="1"/>
          </p:cNvSpPr>
          <p:nvPr>
            <p:ph type="title"/>
          </p:nvPr>
        </p:nvSpPr>
        <p:spPr>
          <a:xfrm>
            <a:off x="838200" y="365125"/>
            <a:ext cx="10515600" cy="1325563"/>
          </a:xfrm>
          <a:noFill/>
        </p:spPr>
        <p:txBody>
          <a:bodyPr>
            <a:normAutofit/>
          </a:bodyPr>
          <a:lstStyle/>
          <a:p>
            <a:r>
              <a:rPr lang="en-US"/>
              <a:t>Top Reasons for Denials</a:t>
            </a:r>
            <a:endParaRPr lang="en-US" dirty="0"/>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3C68843-40D8-A6DE-F31B-6717527E508E}"/>
              </a:ext>
            </a:extLst>
          </p:cNvPr>
          <p:cNvSpPr>
            <a:spLocks noGrp="1"/>
          </p:cNvSpPr>
          <p:nvPr>
            <p:ph idx="1"/>
          </p:nvPr>
        </p:nvSpPr>
        <p:spPr>
          <a:xfrm>
            <a:off x="838200" y="1825625"/>
            <a:ext cx="10515600" cy="4351338"/>
          </a:xfrm>
        </p:spPr>
        <p:txBody>
          <a:bodyPr>
            <a:normAutofit/>
          </a:bodyPr>
          <a:lstStyle/>
          <a:p>
            <a:pPr marL="514350" indent="-514350">
              <a:buFont typeface="+mj-lt"/>
              <a:buAutoNum type="arabicPeriod"/>
            </a:pPr>
            <a:r>
              <a:rPr lang="en-US" dirty="0">
                <a:latin typeface="+mj-lt"/>
              </a:rPr>
              <a:t>Lack of Cooperation with Division </a:t>
            </a:r>
          </a:p>
          <a:p>
            <a:pPr marL="514350" indent="-514350">
              <a:buFont typeface="+mj-lt"/>
              <a:buAutoNum type="arabicPeriod"/>
            </a:pPr>
            <a:r>
              <a:rPr lang="en-US" dirty="0">
                <a:latin typeface="+mj-lt"/>
              </a:rPr>
              <a:t>Lack of Cooperation with Law Enforcement </a:t>
            </a:r>
          </a:p>
          <a:p>
            <a:pPr marL="514350" indent="-514350">
              <a:buFont typeface="+mj-lt"/>
              <a:buAutoNum type="arabicPeriod"/>
            </a:pPr>
            <a:r>
              <a:rPr lang="en-US" dirty="0">
                <a:latin typeface="+mj-lt"/>
              </a:rPr>
              <a:t>Contributory Conduct </a:t>
            </a:r>
          </a:p>
          <a:p>
            <a:pPr marL="514350" indent="-514350">
              <a:buFont typeface="+mj-lt"/>
              <a:buAutoNum type="arabicPeriod"/>
            </a:pPr>
            <a:r>
              <a:rPr lang="en-US" dirty="0">
                <a:latin typeface="+mj-lt"/>
              </a:rPr>
              <a:t>Illegal Activity</a:t>
            </a:r>
          </a:p>
          <a:p>
            <a:pPr marL="514350" indent="-514350">
              <a:buFont typeface="+mj-lt"/>
              <a:buAutoNum type="arabicPeriod"/>
            </a:pPr>
            <a:endParaRPr lang="en-US" dirty="0">
              <a:latin typeface="+mj-lt"/>
            </a:endParaRPr>
          </a:p>
          <a:p>
            <a:pPr marL="514350" indent="-514350">
              <a:buFont typeface="+mj-lt"/>
              <a:buAutoNum type="arabicPeriod"/>
            </a:pPr>
            <a:endParaRPr lang="en-US" dirty="0">
              <a:latin typeface="+mj-lt"/>
            </a:endParaRPr>
          </a:p>
          <a:p>
            <a:pPr marL="457200" lvl="1" indent="0">
              <a:buNone/>
            </a:pPr>
            <a:r>
              <a:rPr lang="en-US" dirty="0">
                <a:latin typeface="+mj-lt"/>
              </a:rPr>
              <a:t>* If for any reason an application is denied, the claimant has the right to request and appeal to the agency determination within 30 days of receiving the denial notification by mail. </a:t>
            </a:r>
          </a:p>
        </p:txBody>
      </p:sp>
    </p:spTree>
    <p:extLst>
      <p:ext uri="{BB962C8B-B14F-4D97-AF65-F5344CB8AC3E}">
        <p14:creationId xmlns:p14="http://schemas.microsoft.com/office/powerpoint/2010/main" val="3473387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2555631" y="1441938"/>
            <a:ext cx="7080738" cy="3974124"/>
          </a:xfrm>
        </p:spPr>
        <p:txBody>
          <a:bodyPr>
            <a:normAutofit/>
          </a:bodyPr>
          <a:lstStyle/>
          <a:p>
            <a:pPr algn="ctr"/>
            <a:r>
              <a:rPr lang="en-US" sz="5400">
                <a:solidFill>
                  <a:schemeClr val="bg1">
                    <a:lumMod val="95000"/>
                    <a:lumOff val="5000"/>
                  </a:schemeClr>
                </a:solidFill>
              </a:rPr>
              <a:t>QUESTIONS? </a:t>
            </a:r>
            <a:endParaRPr lang="en-US" sz="5400" dirty="0">
              <a:solidFill>
                <a:schemeClr val="bg1">
                  <a:lumMod val="95000"/>
                  <a:lumOff val="5000"/>
                </a:schemeClr>
              </a:solidFill>
            </a:endParaRPr>
          </a:p>
        </p:txBody>
      </p:sp>
    </p:spTree>
    <p:extLst>
      <p:ext uri="{BB962C8B-B14F-4D97-AF65-F5344CB8AC3E}">
        <p14:creationId xmlns:p14="http://schemas.microsoft.com/office/powerpoint/2010/main" val="2478218987"/>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3">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15">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17">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11CFCB-6E19-449B-5B0F-55F5AAD31957}"/>
              </a:ext>
            </a:extLst>
          </p:cNvPr>
          <p:cNvSpPr>
            <a:spLocks noGrp="1"/>
          </p:cNvSpPr>
          <p:nvPr>
            <p:ph type="title"/>
          </p:nvPr>
        </p:nvSpPr>
        <p:spPr>
          <a:xfrm>
            <a:off x="966278" y="1440503"/>
            <a:ext cx="9910296" cy="2590027"/>
          </a:xfrm>
        </p:spPr>
        <p:txBody>
          <a:bodyPr vert="horz" lIns="91440" tIns="45720" rIns="91440" bIns="45720" rtlCol="0" anchor="t">
            <a:normAutofit/>
          </a:bodyPr>
          <a:lstStyle/>
          <a:p>
            <a:r>
              <a:rPr lang="en-US" sz="8000" kern="1200" dirty="0">
                <a:solidFill>
                  <a:schemeClr val="tx1"/>
                </a:solidFill>
                <a:latin typeface="+mj-lt"/>
                <a:ea typeface="+mj-ea"/>
                <a:cs typeface="+mj-cs"/>
              </a:rPr>
              <a:t>Thanks for attending! </a:t>
            </a:r>
          </a:p>
        </p:txBody>
      </p:sp>
      <p:sp>
        <p:nvSpPr>
          <p:cNvPr id="22" name="Rectangle 21">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EE941799-79C9-2B92-A54C-75C501C79D58}"/>
              </a:ext>
            </a:extLst>
          </p:cNvPr>
          <p:cNvSpPr txBox="1"/>
          <p:nvPr/>
        </p:nvSpPr>
        <p:spPr>
          <a:xfrm>
            <a:off x="1554480" y="3429000"/>
            <a:ext cx="8610600" cy="181588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Presenter: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Dalayna Anderson, Victim Services, Program Specialist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DaAnderson1@cji.in.gov</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317-232-3482</a:t>
            </a:r>
          </a:p>
        </p:txBody>
      </p:sp>
      <p:cxnSp>
        <p:nvCxnSpPr>
          <p:cNvPr id="5" name="Straight Connector 4">
            <a:extLst>
              <a:ext uri="{FF2B5EF4-FFF2-40B4-BE49-F238E27FC236}">
                <a16:creationId xmlns:a16="http://schemas.microsoft.com/office/drawing/2014/main" id="{F4261614-1D84-D661-D4FF-DADD91389375}"/>
              </a:ext>
            </a:extLst>
          </p:cNvPr>
          <p:cNvCxnSpPr>
            <a:cxnSpLocks/>
          </p:cNvCxnSpPr>
          <p:nvPr/>
        </p:nvCxnSpPr>
        <p:spPr>
          <a:xfrm>
            <a:off x="1234440" y="2971800"/>
            <a:ext cx="94488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4334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0C72CC86-C6D9-C511-E2C8-BE77E58B5593}"/>
              </a:ext>
            </a:extLst>
          </p:cNvPr>
          <p:cNvSpPr txBox="1"/>
          <p:nvPr/>
        </p:nvSpPr>
        <p:spPr>
          <a:xfrm>
            <a:off x="1520456" y="1360968"/>
            <a:ext cx="9037674" cy="34163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Light" panose="020F0302020204030204"/>
                <a:ea typeface="+mn-ea"/>
                <a:cs typeface="+mn-cs"/>
              </a:rPr>
              <a:t>Thanks for joining us today:</a:t>
            </a:r>
            <a:br>
              <a:rPr kumimoji="0" lang="en-US" sz="2400" b="1"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Please keep your lines muted during the presentation. </a:t>
            </a:r>
            <a:b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Webinar is being </a:t>
            </a:r>
            <a:r>
              <a:rPr kumimoji="0" lang="en-US" sz="2400" b="1" i="0" u="none" strike="noStrike" kern="1200" cap="none" spc="0" normalizeH="0" baseline="0" noProof="0" dirty="0">
                <a:ln>
                  <a:noFill/>
                </a:ln>
                <a:solidFill>
                  <a:prstClr val="black"/>
                </a:solidFill>
                <a:effectLst/>
                <a:uLnTx/>
                <a:uFillTx/>
                <a:latin typeface="Calibri Light" panose="020F0302020204030204"/>
                <a:ea typeface="+mn-ea"/>
                <a:cs typeface="+mn-cs"/>
              </a:rPr>
              <a:t>recorded</a:t>
            </a: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 It will be posted on the ICJI website. </a:t>
            </a:r>
            <a:b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Questions and Answers at the end. </a:t>
            </a:r>
            <a:b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br>
            <a:b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br>
            <a:r>
              <a:rPr kumimoji="0" lang="en-US" sz="2400" b="0" i="0" u="none" strike="noStrike" kern="1200" cap="none" spc="0" normalizeH="0" baseline="0" noProof="0" dirty="0">
                <a:ln>
                  <a:noFill/>
                </a:ln>
                <a:solidFill>
                  <a:prstClr val="black"/>
                </a:solidFill>
                <a:effectLst/>
                <a:uLnTx/>
                <a:uFillTx/>
                <a:latin typeface="Calibri Light" panose="020F0302020204030204"/>
                <a:ea typeface="+mn-ea"/>
                <a:cs typeface="+mn-cs"/>
              </a:rPr>
              <a:t>Feel Free to utilize the chat box during the webinar. </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0660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EB18038A-995E-14BD-2BD8-A0FC912E86BB}"/>
              </a:ext>
            </a:extLst>
          </p:cNvPr>
          <p:cNvSpPr txBox="1"/>
          <p:nvPr/>
        </p:nvSpPr>
        <p:spPr>
          <a:xfrm>
            <a:off x="812132" y="395566"/>
            <a:ext cx="7259074" cy="1569660"/>
          </a:xfrm>
          <a:prstGeom prst="rect">
            <a:avLst/>
          </a:prstGeom>
          <a:noFill/>
        </p:spPr>
        <p:txBody>
          <a:bodyPr wrap="square" rtlCol="0">
            <a:spAutoFit/>
          </a:bodyPr>
          <a:lstStyle/>
          <a:p>
            <a:r>
              <a:rPr lang="en-US" sz="4800" dirty="0">
                <a:latin typeface="+mj-lt"/>
                <a:cs typeface="Calibri Light" panose="020F0302020204030204" pitchFamily="34" charset="0"/>
              </a:rPr>
              <a:t>Victim</a:t>
            </a:r>
            <a:r>
              <a:rPr lang="en-US" sz="4800" dirty="0">
                <a:latin typeface="+mj-lt"/>
              </a:rPr>
              <a:t> </a:t>
            </a:r>
            <a:r>
              <a:rPr lang="en-US" sz="4800" dirty="0">
                <a:latin typeface="+mj-lt"/>
                <a:cs typeface="Calibri Light" panose="020F0302020204030204" pitchFamily="34" charset="0"/>
              </a:rPr>
              <a:t>Compensation</a:t>
            </a:r>
            <a:r>
              <a:rPr lang="en-US" sz="4800" dirty="0">
                <a:latin typeface="+mj-lt"/>
              </a:rPr>
              <a:t> </a:t>
            </a:r>
          </a:p>
          <a:p>
            <a:endParaRPr lang="en-US" sz="4800" dirty="0">
              <a:latin typeface="+mj-lt"/>
            </a:endParaRPr>
          </a:p>
        </p:txBody>
      </p:sp>
      <p:sp>
        <p:nvSpPr>
          <p:cNvPr id="4" name="TextBox 3">
            <a:extLst>
              <a:ext uri="{FF2B5EF4-FFF2-40B4-BE49-F238E27FC236}">
                <a16:creationId xmlns:a16="http://schemas.microsoft.com/office/drawing/2014/main" id="{832410DB-684C-5E2D-3E59-50CC86D4CCEE}"/>
              </a:ext>
            </a:extLst>
          </p:cNvPr>
          <p:cNvSpPr txBox="1"/>
          <p:nvPr/>
        </p:nvSpPr>
        <p:spPr>
          <a:xfrm>
            <a:off x="793980" y="1620377"/>
            <a:ext cx="9786025" cy="4401205"/>
          </a:xfrm>
          <a:prstGeom prst="rect">
            <a:avLst/>
          </a:prstGeom>
          <a:noFill/>
        </p:spPr>
        <p:txBody>
          <a:bodyPr wrap="square" rtlCol="0">
            <a:spAutoFit/>
          </a:bodyPr>
          <a:lstStyle/>
          <a:p>
            <a:r>
              <a:rPr lang="en-US" sz="2000" dirty="0">
                <a:latin typeface="+mj-lt"/>
                <a:cs typeface="Calibri Light" panose="020F0302020204030204" pitchFamily="34" charset="0"/>
              </a:rPr>
              <a:t>The Victims’ Compensation Unit administers the Violent Crime Victim Compensation Fund, which was established in 1978 by the Indiana Assembly (I.C. 5-2-6.1).  The fund receives a percentage of court fees, work release funds, restitution, punitive damage awards, a federal grant (VOCA), and state appropriations.</a:t>
            </a:r>
          </a:p>
          <a:p>
            <a:endParaRPr lang="en-US" sz="2000" dirty="0">
              <a:latin typeface="+mj-lt"/>
              <a:cs typeface="Calibri Light" panose="020F0302020204030204" pitchFamily="34" charset="0"/>
            </a:endParaRPr>
          </a:p>
          <a:p>
            <a:r>
              <a:rPr lang="en-US" sz="2000" dirty="0">
                <a:latin typeface="+mj-lt"/>
                <a:cs typeface="Calibri Light" panose="020F0302020204030204" pitchFamily="34" charset="0"/>
              </a:rPr>
              <a:t>This fund is for last resort financial compensation for innocent victims who were injured because of a Violent Crime. </a:t>
            </a:r>
          </a:p>
          <a:p>
            <a:endParaRPr lang="en-US" sz="2000" dirty="0">
              <a:latin typeface="+mj-lt"/>
              <a:cs typeface="Calibri Light" panose="020F0302020204030204" pitchFamily="34" charset="0"/>
            </a:endParaRPr>
          </a:p>
          <a:p>
            <a:r>
              <a:rPr lang="en-US" sz="2000" dirty="0">
                <a:latin typeface="+mj-lt"/>
                <a:cs typeface="Calibri Light" panose="020F0302020204030204" pitchFamily="34" charset="0"/>
              </a:rPr>
              <a:t>Once the eligibility requirements are met, compensation may be received for medical expenses, dental, pharmacy, optometry, counseling, ambulance expenses, loss of wages, funeral, and burial expenses. </a:t>
            </a:r>
          </a:p>
          <a:p>
            <a:endParaRPr lang="en-US" sz="2000" dirty="0">
              <a:latin typeface="+mj-lt"/>
              <a:cs typeface="Calibri Light" panose="020F0302020204030204" pitchFamily="34" charset="0"/>
            </a:endParaRPr>
          </a:p>
          <a:p>
            <a:endParaRPr lang="en-US" sz="2000" dirty="0">
              <a:latin typeface="+mj-lt"/>
              <a:cs typeface="Calibri Light" panose="020F0302020204030204" pitchFamily="34" charset="0"/>
            </a:endParaRPr>
          </a:p>
          <a:p>
            <a:endParaRPr lang="en-US" sz="2000" dirty="0">
              <a:latin typeface="+mj-lt"/>
              <a:cs typeface="Calibri Light" panose="020F0302020204030204" pitchFamily="34" charset="0"/>
            </a:endParaRPr>
          </a:p>
        </p:txBody>
      </p:sp>
    </p:spTree>
    <p:extLst>
      <p:ext uri="{BB962C8B-B14F-4D97-AF65-F5344CB8AC3E}">
        <p14:creationId xmlns:p14="http://schemas.microsoft.com/office/powerpoint/2010/main" val="3778685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CEE31B6-161D-579B-0CB9-C3EA706D8A7E}"/>
              </a:ext>
            </a:extLst>
          </p:cNvPr>
          <p:cNvSpPr>
            <a:spLocks noGrp="1"/>
          </p:cNvSpPr>
          <p:nvPr>
            <p:ph type="title"/>
          </p:nvPr>
        </p:nvSpPr>
        <p:spPr>
          <a:xfrm>
            <a:off x="838200" y="365125"/>
            <a:ext cx="10515600" cy="1325563"/>
          </a:xfrm>
          <a:noFill/>
        </p:spPr>
        <p:txBody>
          <a:bodyPr>
            <a:normAutofit/>
          </a:bodyPr>
          <a:lstStyle/>
          <a:p>
            <a:r>
              <a:rPr lang="en-US" sz="4800" dirty="0">
                <a:ea typeface="+mn-ea"/>
                <a:cs typeface="Calibri Light" panose="020F0302020204030204" pitchFamily="34" charset="0"/>
              </a:rPr>
              <a:t>VOCA Recipient Requirement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3C68843-40D8-A6DE-F31B-6717527E508E}"/>
              </a:ext>
            </a:extLst>
          </p:cNvPr>
          <p:cNvSpPr>
            <a:spLocks noGrp="1"/>
          </p:cNvSpPr>
          <p:nvPr>
            <p:ph idx="1"/>
          </p:nvPr>
        </p:nvSpPr>
        <p:spPr>
          <a:xfrm>
            <a:off x="828161" y="1698241"/>
            <a:ext cx="10515600" cy="4351338"/>
          </a:xfrm>
        </p:spPr>
        <p:txBody>
          <a:bodyPr>
            <a:normAutofit/>
          </a:bodyPr>
          <a:lstStyle/>
          <a:p>
            <a:pPr marL="0" indent="0">
              <a:buNone/>
            </a:pPr>
            <a:r>
              <a:rPr lang="en-US" dirty="0">
                <a:latin typeface="+mj-lt"/>
              </a:rPr>
              <a:t>“Assistance to potential recipients of crime victim compensation benefits (including potential recipients who are victims of federal crime) in applying for such benefits may include, but are not limited to, referring such potential recipients to an organization that can so assist, identifying crime victims and advising them of the availability of such benefits, assisting such potential recipients with application forms and procedures, obtaining necessary documentation, monitoring claim status, and intervening on behalf of such potential recipients with the crime victims' compensation program.” 28 CFR § 94.113(d)</a:t>
            </a:r>
          </a:p>
        </p:txBody>
      </p:sp>
    </p:spTree>
    <p:extLst>
      <p:ext uri="{BB962C8B-B14F-4D97-AF65-F5344CB8AC3E}">
        <p14:creationId xmlns:p14="http://schemas.microsoft.com/office/powerpoint/2010/main" val="1476198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5">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7">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9" name="Rectangle 28">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32" name="Rectangle 31">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4">
            <a:extLst>
              <a:ext uri="{FF2B5EF4-FFF2-40B4-BE49-F238E27FC236}">
                <a16:creationId xmlns:a16="http://schemas.microsoft.com/office/drawing/2014/main" id="{26C4ECF2-8967-02A9-002D-7D0E7D6736C8}"/>
              </a:ext>
            </a:extLst>
          </p:cNvPr>
          <p:cNvSpPr>
            <a:spLocks noGrp="1"/>
          </p:cNvSpPr>
          <p:nvPr>
            <p:ph type="title"/>
          </p:nvPr>
        </p:nvSpPr>
        <p:spPr/>
        <p:txBody>
          <a:bodyPr/>
          <a:lstStyle/>
          <a:p>
            <a:r>
              <a:rPr lang="en-US" dirty="0"/>
              <a:t>Types of Compensation</a:t>
            </a:r>
          </a:p>
        </p:txBody>
      </p:sp>
      <p:sp>
        <p:nvSpPr>
          <p:cNvPr id="2" name="Text Placeholder 2">
            <a:extLst>
              <a:ext uri="{FF2B5EF4-FFF2-40B4-BE49-F238E27FC236}">
                <a16:creationId xmlns:a16="http://schemas.microsoft.com/office/drawing/2014/main" id="{FCB32227-D2EE-B660-0A23-4F4EA973601B}"/>
              </a:ext>
            </a:extLst>
          </p:cNvPr>
          <p:cNvSpPr txBox="1">
            <a:spLocks/>
          </p:cNvSpPr>
          <p:nvPr/>
        </p:nvSpPr>
        <p:spPr>
          <a:xfrm>
            <a:off x="838200" y="2645317"/>
            <a:ext cx="5157787" cy="8239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latin typeface="+mj-lt"/>
              </a:rPr>
              <a:t>Violent Crime Compensation</a:t>
            </a:r>
          </a:p>
        </p:txBody>
      </p:sp>
      <p:sp>
        <p:nvSpPr>
          <p:cNvPr id="4" name="Content Placeholder 3">
            <a:extLst>
              <a:ext uri="{FF2B5EF4-FFF2-40B4-BE49-F238E27FC236}">
                <a16:creationId xmlns:a16="http://schemas.microsoft.com/office/drawing/2014/main" id="{5F6F14FA-B2B2-19B0-8035-ADC2D51174F8}"/>
              </a:ext>
            </a:extLst>
          </p:cNvPr>
          <p:cNvSpPr txBox="1">
            <a:spLocks/>
          </p:cNvSpPr>
          <p:nvPr/>
        </p:nvSpPr>
        <p:spPr>
          <a:xfrm>
            <a:off x="808638" y="3364232"/>
            <a:ext cx="5157787" cy="36845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chemeClr val="tx1">
                    <a:lumMod val="85000"/>
                    <a:lumOff val="15000"/>
                  </a:schemeClr>
                </a:solidFill>
                <a:latin typeface="+mj-lt"/>
                <a:cs typeface="Calibri Light" panose="020F0302020204030204" pitchFamily="34" charset="0"/>
              </a:rPr>
              <a:t>Submitted by the victim or claimant. Requires reporting to law enforcement and victim’s cooperation with law enforcement. ICJI is the payer of last resort. Reimbursement for incurred expenses.</a:t>
            </a:r>
          </a:p>
        </p:txBody>
      </p:sp>
      <p:sp>
        <p:nvSpPr>
          <p:cNvPr id="6" name="Text Placeholder 4">
            <a:extLst>
              <a:ext uri="{FF2B5EF4-FFF2-40B4-BE49-F238E27FC236}">
                <a16:creationId xmlns:a16="http://schemas.microsoft.com/office/drawing/2014/main" id="{D6E2C841-D730-CAD2-A771-1DA20DD20B19}"/>
              </a:ext>
            </a:extLst>
          </p:cNvPr>
          <p:cNvSpPr txBox="1">
            <a:spLocks/>
          </p:cNvSpPr>
          <p:nvPr/>
        </p:nvSpPr>
        <p:spPr>
          <a:xfrm>
            <a:off x="6095999" y="2645317"/>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latin typeface="+mj-lt"/>
              </a:rPr>
              <a:t>Sexual Assault Compensation</a:t>
            </a:r>
          </a:p>
        </p:txBody>
      </p:sp>
      <p:sp>
        <p:nvSpPr>
          <p:cNvPr id="7" name="Content Placeholder 5">
            <a:extLst>
              <a:ext uri="{FF2B5EF4-FFF2-40B4-BE49-F238E27FC236}">
                <a16:creationId xmlns:a16="http://schemas.microsoft.com/office/drawing/2014/main" id="{859AB6BD-3FE7-C173-AC48-8FAF4DB2F674}"/>
              </a:ext>
            </a:extLst>
          </p:cNvPr>
          <p:cNvSpPr txBox="1">
            <a:spLocks/>
          </p:cNvSpPr>
          <p:nvPr/>
        </p:nvSpPr>
        <p:spPr>
          <a:xfrm>
            <a:off x="6152630" y="3428682"/>
            <a:ext cx="5183188" cy="36845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chemeClr val="tx1">
                    <a:lumMod val="85000"/>
                    <a:lumOff val="15000"/>
                  </a:schemeClr>
                </a:solidFill>
                <a:latin typeface="+mj-lt"/>
                <a:cs typeface="Calibri Light" panose="020F0302020204030204" pitchFamily="34" charset="0"/>
              </a:rPr>
              <a:t>Submitted by the medical provider who performs the forensic examination. No requirement to report or prosecute. We are the first payer. The victim cannot be billed, and the process should be transparent to the victim.</a:t>
            </a:r>
          </a:p>
          <a:p>
            <a:endParaRPr lang="en-US" dirty="0"/>
          </a:p>
        </p:txBody>
      </p:sp>
    </p:spTree>
    <p:extLst>
      <p:ext uri="{BB962C8B-B14F-4D97-AF65-F5344CB8AC3E}">
        <p14:creationId xmlns:p14="http://schemas.microsoft.com/office/powerpoint/2010/main" val="2590755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ight Triangle 11">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itle 1">
            <a:extLst>
              <a:ext uri="{FF2B5EF4-FFF2-40B4-BE49-F238E27FC236}">
                <a16:creationId xmlns:a16="http://schemas.microsoft.com/office/drawing/2014/main" id="{E793620A-A90D-61F1-973A-13650C91015B}"/>
              </a:ext>
            </a:extLst>
          </p:cNvPr>
          <p:cNvSpPr>
            <a:spLocks noGrp="1"/>
          </p:cNvSpPr>
          <p:nvPr>
            <p:ph type="title"/>
          </p:nvPr>
        </p:nvSpPr>
        <p:spPr>
          <a:xfrm>
            <a:off x="836500" y="318165"/>
            <a:ext cx="10515600" cy="1325563"/>
          </a:xfrm>
        </p:spPr>
        <p:txBody>
          <a:bodyPr>
            <a:normAutofit/>
          </a:bodyPr>
          <a:lstStyle/>
          <a:p>
            <a:r>
              <a:rPr lang="en-US" sz="3200" dirty="0"/>
              <a:t>Violent Crime Compensation Eligibility </a:t>
            </a:r>
          </a:p>
        </p:txBody>
      </p:sp>
      <p:sp>
        <p:nvSpPr>
          <p:cNvPr id="21" name="Content Placeholder 20">
            <a:extLst>
              <a:ext uri="{FF2B5EF4-FFF2-40B4-BE49-F238E27FC236}">
                <a16:creationId xmlns:a16="http://schemas.microsoft.com/office/drawing/2014/main" id="{B83D79F6-53ED-5B39-202E-6969FB12DD9B}"/>
              </a:ext>
            </a:extLst>
          </p:cNvPr>
          <p:cNvSpPr>
            <a:spLocks noGrp="1"/>
          </p:cNvSpPr>
          <p:nvPr>
            <p:ph idx="1"/>
          </p:nvPr>
        </p:nvSpPr>
        <p:spPr>
          <a:xfrm>
            <a:off x="836500" y="1446100"/>
            <a:ext cx="10515600" cy="4351338"/>
          </a:xfrm>
        </p:spPr>
        <p:txBody>
          <a:bodyPr>
            <a:noAutofit/>
          </a:bodyPr>
          <a:lstStyle/>
          <a:p>
            <a:pPr>
              <a:lnSpc>
                <a:spcPct val="100000"/>
              </a:lnSpc>
              <a:buClr>
                <a:srgbClr val="26296B"/>
              </a:buClr>
              <a:buFont typeface="Courier New" panose="02070309020205020404" pitchFamily="49" charset="0"/>
              <a:buChar char="o"/>
            </a:pPr>
            <a:r>
              <a:rPr lang="en-US" sz="1800" dirty="0">
                <a:latin typeface="Calibri Light" panose="020F0302020204030204" pitchFamily="34" charset="0"/>
                <a:cs typeface="Calibri Light" panose="020F0302020204030204" pitchFamily="34" charset="0"/>
              </a:rPr>
              <a:t>The crime must be a felony or Class A Misdemeanor resulting in bodily injury or death </a:t>
            </a:r>
          </a:p>
          <a:p>
            <a:pPr marL="0" indent="0">
              <a:lnSpc>
                <a:spcPct val="100000"/>
              </a:lnSpc>
              <a:buClr>
                <a:srgbClr val="26296B"/>
              </a:buClr>
              <a:buNone/>
            </a:pPr>
            <a:endParaRPr lang="en-US" sz="1800" dirty="0">
              <a:latin typeface="Calibri Light" panose="020F0302020204030204" pitchFamily="34" charset="0"/>
              <a:cs typeface="Calibri Light" panose="020F0302020204030204" pitchFamily="34" charset="0"/>
            </a:endParaRPr>
          </a:p>
          <a:p>
            <a:pPr>
              <a:lnSpc>
                <a:spcPct val="100000"/>
              </a:lnSpc>
              <a:buClr>
                <a:srgbClr val="26296B"/>
              </a:buClr>
              <a:buFont typeface="Courier New" panose="02070309020205020404" pitchFamily="49" charset="0"/>
              <a:buChar char="o"/>
            </a:pPr>
            <a:r>
              <a:rPr lang="en-US" sz="1800" dirty="0">
                <a:latin typeface="Calibri Light" panose="020F0302020204030204" pitchFamily="34" charset="0"/>
                <a:cs typeface="Calibri Light" panose="020F0302020204030204" pitchFamily="34" charset="0"/>
              </a:rPr>
              <a:t>The crime must have occurred in Indiana, or to a resident of Indiana in a location other than Indiana, if that location does not have similar Victim Compensation Program</a:t>
            </a:r>
          </a:p>
          <a:p>
            <a:pPr marL="0" indent="0">
              <a:lnSpc>
                <a:spcPct val="100000"/>
              </a:lnSpc>
              <a:buClr>
                <a:srgbClr val="26296B"/>
              </a:buClr>
              <a:buNone/>
            </a:pPr>
            <a:endParaRPr lang="en-US" sz="1800" dirty="0">
              <a:latin typeface="Calibri Light" panose="020F0302020204030204" pitchFamily="34" charset="0"/>
              <a:cs typeface="Calibri Light" panose="020F0302020204030204" pitchFamily="34" charset="0"/>
            </a:endParaRPr>
          </a:p>
          <a:p>
            <a:pPr>
              <a:lnSpc>
                <a:spcPct val="100000"/>
              </a:lnSpc>
              <a:buClr>
                <a:srgbClr val="26296B"/>
              </a:buClr>
              <a:buFont typeface="Courier New" panose="02070309020205020404" pitchFamily="49" charset="0"/>
              <a:buChar char="o"/>
            </a:pPr>
            <a:r>
              <a:rPr lang="en-US" sz="1800" dirty="0">
                <a:latin typeface="Calibri Light" panose="020F0302020204030204" pitchFamily="34" charset="0"/>
                <a:cs typeface="Calibri Light" panose="020F0302020204030204" pitchFamily="34" charset="0"/>
              </a:rPr>
              <a:t>The crime must be reported to law enforcement within 72 hours (exception for victims of a child sex crime.)</a:t>
            </a:r>
          </a:p>
          <a:p>
            <a:pPr marL="0" indent="0">
              <a:lnSpc>
                <a:spcPct val="100000"/>
              </a:lnSpc>
              <a:buClr>
                <a:srgbClr val="26296B"/>
              </a:buClr>
              <a:buNone/>
            </a:pPr>
            <a:endParaRPr lang="en-US" sz="1800" dirty="0">
              <a:latin typeface="Calibri Light" panose="020F0302020204030204" pitchFamily="34" charset="0"/>
              <a:cs typeface="Calibri Light" panose="020F0302020204030204" pitchFamily="34" charset="0"/>
            </a:endParaRPr>
          </a:p>
          <a:p>
            <a:pPr>
              <a:lnSpc>
                <a:spcPct val="100000"/>
              </a:lnSpc>
              <a:buClr>
                <a:srgbClr val="26296B"/>
              </a:buClr>
              <a:buFont typeface="Courier New" panose="02070309020205020404" pitchFamily="49" charset="0"/>
              <a:buChar char="o"/>
            </a:pPr>
            <a:r>
              <a:rPr lang="en-US" sz="1800" dirty="0">
                <a:latin typeface="Calibri Light" panose="020F0302020204030204" pitchFamily="34" charset="0"/>
                <a:cs typeface="Calibri Light" panose="020F0302020204030204" pitchFamily="34" charset="0"/>
              </a:rPr>
              <a:t>The claimant must cooperate with law enforcement’s investigation and the prosecution of the offender. </a:t>
            </a:r>
          </a:p>
          <a:p>
            <a:pPr marL="0" indent="0">
              <a:lnSpc>
                <a:spcPct val="100000"/>
              </a:lnSpc>
              <a:buClr>
                <a:srgbClr val="26296B"/>
              </a:buClr>
              <a:buNone/>
            </a:pPr>
            <a:endParaRPr lang="en-US" sz="1800" dirty="0">
              <a:latin typeface="Calibri Light" panose="020F0302020204030204" pitchFamily="34" charset="0"/>
              <a:cs typeface="Calibri Light" panose="020F0302020204030204" pitchFamily="34" charset="0"/>
            </a:endParaRPr>
          </a:p>
          <a:p>
            <a:pPr>
              <a:lnSpc>
                <a:spcPct val="100000"/>
              </a:lnSpc>
              <a:buClr>
                <a:srgbClr val="26296B"/>
              </a:buClr>
              <a:buFont typeface="Courier New" panose="02070309020205020404" pitchFamily="49" charset="0"/>
              <a:buChar char="o"/>
            </a:pPr>
            <a:r>
              <a:rPr lang="en-US" sz="1800" dirty="0">
                <a:latin typeface="Calibri Light" panose="020F0302020204030204" pitchFamily="34" charset="0"/>
                <a:cs typeface="Calibri Light" panose="020F0302020204030204" pitchFamily="34" charset="0"/>
              </a:rPr>
              <a:t>The victim must have sustained a physical injury and incurred a minimum of $100 in medical expenses for treatment of that injury.</a:t>
            </a:r>
          </a:p>
          <a:p>
            <a:pPr marL="0" indent="0">
              <a:lnSpc>
                <a:spcPct val="100000"/>
              </a:lnSpc>
              <a:buNone/>
            </a:pPr>
            <a:endParaRPr lang="en-US" sz="1800" dirty="0"/>
          </a:p>
        </p:txBody>
      </p:sp>
    </p:spTree>
    <p:extLst>
      <p:ext uri="{BB962C8B-B14F-4D97-AF65-F5344CB8AC3E}">
        <p14:creationId xmlns:p14="http://schemas.microsoft.com/office/powerpoint/2010/main" val="3409797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A7895A40-19A4-42D6-9D30-DBC1E8002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2F429C4-ABC9-46FC-818A-B5429CDE4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270325" y="3369273"/>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CEF98E4-3709-4952-8F42-2305CCE34F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374475" y="1040470"/>
            <a:ext cx="6858003" cy="477704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F10BCCF5-D685-47FF-B675-647EAEB72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7914" y="857786"/>
            <a:ext cx="11067024" cy="5208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B0EE8A42-107A-4D4C-8D56-BBAE95C7F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524009" y="3366125"/>
            <a:ext cx="32004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0A68FEF-B44D-F273-AEF4-118C7B8CACEB}"/>
              </a:ext>
            </a:extLst>
          </p:cNvPr>
          <p:cNvSpPr>
            <a:spLocks noGrp="1"/>
          </p:cNvSpPr>
          <p:nvPr>
            <p:ph type="title"/>
          </p:nvPr>
        </p:nvSpPr>
        <p:spPr>
          <a:xfrm>
            <a:off x="406066" y="516553"/>
            <a:ext cx="10515600" cy="1325563"/>
          </a:xfrm>
        </p:spPr>
        <p:txBody>
          <a:bodyPr/>
          <a:lstStyle/>
          <a:p>
            <a:r>
              <a:rPr lang="en-US" dirty="0"/>
              <a:t>Not Eligible</a:t>
            </a:r>
          </a:p>
        </p:txBody>
      </p:sp>
      <p:sp>
        <p:nvSpPr>
          <p:cNvPr id="3" name="Content Placeholder 2">
            <a:extLst>
              <a:ext uri="{FF2B5EF4-FFF2-40B4-BE49-F238E27FC236}">
                <a16:creationId xmlns:a16="http://schemas.microsoft.com/office/drawing/2014/main" id="{54C961D7-FC7F-9046-DFB4-1D8E3470D573}"/>
              </a:ext>
            </a:extLst>
          </p:cNvPr>
          <p:cNvSpPr txBox="1">
            <a:spLocks/>
          </p:cNvSpPr>
          <p:nvPr/>
        </p:nvSpPr>
        <p:spPr>
          <a:xfrm>
            <a:off x="672702" y="1648876"/>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26296B"/>
              </a:buClr>
              <a:buFont typeface="Courier New" panose="02070309020205020404" pitchFamily="49" charset="0"/>
              <a:buChar char="o"/>
            </a:pPr>
            <a:r>
              <a:rPr lang="en-US" sz="2100" dirty="0">
                <a:solidFill>
                  <a:schemeClr val="tx1">
                    <a:lumMod val="85000"/>
                    <a:lumOff val="15000"/>
                  </a:schemeClr>
                </a:solidFill>
                <a:latin typeface="Calibri Light" panose="020F0302020204030204" pitchFamily="34" charset="0"/>
                <a:cs typeface="Calibri Light" panose="020F0302020204030204" pitchFamily="34" charset="0"/>
              </a:rPr>
              <a:t>A victim who did not receive a physical/bodily injury as a result of the crime.		  </a:t>
            </a:r>
            <a:r>
              <a:rPr lang="en-US" sz="2100" i="1" dirty="0">
                <a:solidFill>
                  <a:schemeClr val="tx1">
                    <a:lumMod val="85000"/>
                    <a:lumOff val="15000"/>
                  </a:schemeClr>
                </a:solidFill>
                <a:latin typeface="Calibri Light" panose="020F0302020204030204" pitchFamily="34" charset="0"/>
                <a:cs typeface="Calibri Light" panose="020F0302020204030204" pitchFamily="34" charset="0"/>
              </a:rPr>
              <a:t>*Unless it’s a minor child that witnessed the incident.</a:t>
            </a:r>
          </a:p>
          <a:p>
            <a:pPr marL="0" indent="0">
              <a:buClr>
                <a:srgbClr val="26296B"/>
              </a:buClr>
              <a:buNone/>
            </a:pPr>
            <a:endParaRPr lang="en-US" sz="2100" dirty="0">
              <a:solidFill>
                <a:schemeClr val="tx1">
                  <a:lumMod val="85000"/>
                  <a:lumOff val="15000"/>
                </a:schemeClr>
              </a:solidFill>
              <a:latin typeface="Calibri Light" panose="020F0302020204030204" pitchFamily="34" charset="0"/>
              <a:cs typeface="Calibri Light" panose="020F0302020204030204" pitchFamily="34" charset="0"/>
            </a:endParaRPr>
          </a:p>
          <a:p>
            <a:pPr>
              <a:buClr>
                <a:srgbClr val="26296B"/>
              </a:buClr>
              <a:buFont typeface="Courier New" panose="02070309020205020404" pitchFamily="49" charset="0"/>
              <a:buChar char="o"/>
            </a:pPr>
            <a:r>
              <a:rPr lang="en-US" sz="2100" dirty="0">
                <a:solidFill>
                  <a:schemeClr val="tx1">
                    <a:lumMod val="85000"/>
                    <a:lumOff val="15000"/>
                  </a:schemeClr>
                </a:solidFill>
                <a:latin typeface="Calibri Light" panose="020F0302020204030204" pitchFamily="34" charset="0"/>
                <a:cs typeface="Calibri Light" panose="020F0302020204030204" pitchFamily="34" charset="0"/>
              </a:rPr>
              <a:t>A person injured in a crime that </a:t>
            </a:r>
            <a:r>
              <a:rPr lang="en-US" sz="2100" b="1" u="sng" dirty="0">
                <a:solidFill>
                  <a:schemeClr val="tx1">
                    <a:lumMod val="85000"/>
                    <a:lumOff val="15000"/>
                  </a:schemeClr>
                </a:solidFill>
                <a:latin typeface="Calibri Light" panose="020F0302020204030204" pitchFamily="34" charset="0"/>
                <a:cs typeface="Calibri Light" panose="020F0302020204030204" pitchFamily="34" charset="0"/>
              </a:rPr>
              <a:t>DID NOT</a:t>
            </a:r>
            <a:r>
              <a:rPr lang="en-US" sz="2100" b="1" dirty="0">
                <a:solidFill>
                  <a:schemeClr val="tx1">
                    <a:lumMod val="85000"/>
                    <a:lumOff val="15000"/>
                  </a:schemeClr>
                </a:solidFill>
                <a:latin typeface="Calibri Light" panose="020F0302020204030204" pitchFamily="34" charset="0"/>
                <a:cs typeface="Calibri Light" panose="020F0302020204030204" pitchFamily="34" charset="0"/>
              </a:rPr>
              <a:t> </a:t>
            </a:r>
            <a:r>
              <a:rPr lang="en-US" sz="2100" dirty="0">
                <a:solidFill>
                  <a:schemeClr val="tx1">
                    <a:lumMod val="85000"/>
                    <a:lumOff val="15000"/>
                  </a:schemeClr>
                </a:solidFill>
                <a:latin typeface="Calibri Light" panose="020F0302020204030204" pitchFamily="34" charset="0"/>
                <a:cs typeface="Calibri Light" panose="020F0302020204030204" pitchFamily="34" charset="0"/>
              </a:rPr>
              <a:t>occur in Indiana.</a:t>
            </a:r>
          </a:p>
          <a:p>
            <a:pPr marL="0" indent="0">
              <a:buClr>
                <a:srgbClr val="26296B"/>
              </a:buClr>
              <a:buNone/>
            </a:pPr>
            <a:endParaRPr lang="en-US" sz="2100" dirty="0">
              <a:solidFill>
                <a:schemeClr val="tx1">
                  <a:lumMod val="85000"/>
                  <a:lumOff val="15000"/>
                </a:schemeClr>
              </a:solidFill>
              <a:latin typeface="Calibri Light" panose="020F0302020204030204" pitchFamily="34" charset="0"/>
              <a:cs typeface="Calibri Light" panose="020F0302020204030204" pitchFamily="34" charset="0"/>
            </a:endParaRPr>
          </a:p>
          <a:p>
            <a:pPr>
              <a:buClr>
                <a:srgbClr val="26296B"/>
              </a:buClr>
              <a:buFont typeface="Courier New" panose="02070309020205020404" pitchFamily="49" charset="0"/>
              <a:buChar char="o"/>
            </a:pPr>
            <a:r>
              <a:rPr lang="en-US" sz="2100" dirty="0">
                <a:solidFill>
                  <a:schemeClr val="tx1">
                    <a:lumMod val="85000"/>
                    <a:lumOff val="15000"/>
                  </a:schemeClr>
                </a:solidFill>
                <a:latin typeface="Calibri Light" panose="020F0302020204030204" pitchFamily="34" charset="0"/>
                <a:cs typeface="Calibri Light" panose="020F0302020204030204" pitchFamily="34" charset="0"/>
              </a:rPr>
              <a:t>An individual who is incarcerated at the time of their assault, or sustained an injury while participating, attempting or committing a criminal act.</a:t>
            </a:r>
          </a:p>
          <a:p>
            <a:pPr marL="0" indent="0">
              <a:buClr>
                <a:srgbClr val="26296B"/>
              </a:buClr>
              <a:buNone/>
            </a:pPr>
            <a:endParaRPr lang="en-US" sz="2100" dirty="0">
              <a:solidFill>
                <a:schemeClr val="tx1">
                  <a:lumMod val="85000"/>
                  <a:lumOff val="15000"/>
                </a:schemeClr>
              </a:solidFill>
              <a:latin typeface="Calibri Light" panose="020F0302020204030204" pitchFamily="34" charset="0"/>
              <a:cs typeface="Calibri Light" panose="020F0302020204030204" pitchFamily="34" charset="0"/>
            </a:endParaRPr>
          </a:p>
          <a:p>
            <a:pPr>
              <a:buClr>
                <a:srgbClr val="26296B"/>
              </a:buClr>
              <a:buFont typeface="Courier New" panose="02070309020205020404" pitchFamily="49" charset="0"/>
              <a:buChar char="o"/>
            </a:pPr>
            <a:r>
              <a:rPr lang="en-US" sz="2100" dirty="0">
                <a:solidFill>
                  <a:schemeClr val="tx1">
                    <a:lumMod val="85000"/>
                    <a:lumOff val="15000"/>
                  </a:schemeClr>
                </a:solidFill>
                <a:latin typeface="Calibri Light" panose="020F0302020204030204" pitchFamily="34" charset="0"/>
                <a:cs typeface="Calibri Light" panose="020F0302020204030204" pitchFamily="34" charset="0"/>
              </a:rPr>
              <a:t>A person who was injured but the injury was caused by their own contributory misconduct.</a:t>
            </a:r>
          </a:p>
          <a:p>
            <a:pPr marL="0" indent="0">
              <a:buClr>
                <a:srgbClr val="26296B"/>
              </a:buClr>
              <a:buNone/>
            </a:pPr>
            <a:endParaRPr lang="en-US" sz="2100" dirty="0">
              <a:solidFill>
                <a:schemeClr val="tx1">
                  <a:lumMod val="85000"/>
                  <a:lumOff val="15000"/>
                </a:schemeClr>
              </a:solidFill>
              <a:latin typeface="Calibri Light" panose="020F0302020204030204" pitchFamily="34" charset="0"/>
              <a:cs typeface="Calibri Light" panose="020F0302020204030204" pitchFamily="34" charset="0"/>
            </a:endParaRPr>
          </a:p>
          <a:p>
            <a:pPr>
              <a:buClr>
                <a:srgbClr val="26296B"/>
              </a:buClr>
              <a:buFont typeface="Courier New" panose="02070309020205020404" pitchFamily="49" charset="0"/>
              <a:buChar char="o"/>
            </a:pPr>
            <a:r>
              <a:rPr lang="en-US" sz="2100" dirty="0">
                <a:solidFill>
                  <a:schemeClr val="tx1">
                    <a:lumMod val="85000"/>
                    <a:lumOff val="15000"/>
                  </a:schemeClr>
                </a:solidFill>
                <a:latin typeface="Calibri Light" panose="020F0302020204030204" pitchFamily="34" charset="0"/>
                <a:cs typeface="Calibri Light" panose="020F0302020204030204" pitchFamily="34" charset="0"/>
              </a:rPr>
              <a:t>A victim who did not incur $100 in out-of-pocket expenses for treatment of that bodily injury.</a:t>
            </a:r>
          </a:p>
          <a:p>
            <a:pPr marL="0" indent="0">
              <a:buNone/>
            </a:pPr>
            <a:endParaRPr lang="en-US" sz="2100" dirty="0"/>
          </a:p>
        </p:txBody>
      </p:sp>
    </p:spTree>
    <p:extLst>
      <p:ext uri="{BB962C8B-B14F-4D97-AF65-F5344CB8AC3E}">
        <p14:creationId xmlns:p14="http://schemas.microsoft.com/office/powerpoint/2010/main" val="2866924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18D9EE51-E145-4051-4694-DD15C83C5658}"/>
              </a:ext>
            </a:extLst>
          </p:cNvPr>
          <p:cNvSpPr txBox="1">
            <a:spLocks/>
          </p:cNvSpPr>
          <p:nvPr/>
        </p:nvSpPr>
        <p:spPr>
          <a:xfrm>
            <a:off x="839788" y="457200"/>
            <a:ext cx="7389812" cy="16002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Reimbursable Expenses</a:t>
            </a:r>
            <a:br>
              <a:rPr lang="en-US" dirty="0"/>
            </a:br>
            <a:endParaRPr lang="en-US" dirty="0"/>
          </a:p>
        </p:txBody>
      </p:sp>
      <p:sp>
        <p:nvSpPr>
          <p:cNvPr id="5" name="Content Placeholder 2">
            <a:extLst>
              <a:ext uri="{FF2B5EF4-FFF2-40B4-BE49-F238E27FC236}">
                <a16:creationId xmlns:a16="http://schemas.microsoft.com/office/drawing/2014/main" id="{FBC01994-F8FB-0AC7-3C9A-EBC55A393DD4}"/>
              </a:ext>
            </a:extLst>
          </p:cNvPr>
          <p:cNvSpPr>
            <a:spLocks noGrp="1"/>
          </p:cNvSpPr>
          <p:nvPr>
            <p:ph idx="1"/>
          </p:nvPr>
        </p:nvSpPr>
        <p:spPr>
          <a:xfrm>
            <a:off x="1543479" y="1461332"/>
            <a:ext cx="10092811" cy="4805323"/>
          </a:xfrm>
        </p:spPr>
        <p:txBody>
          <a:bodyPr>
            <a:normAutofit fontScale="77500" lnSpcReduction="20000"/>
          </a:bodyPr>
          <a:lstStyle/>
          <a:p>
            <a:pPr marL="0" indent="0">
              <a:spcBef>
                <a:spcPts val="0"/>
              </a:spcBef>
              <a:spcAft>
                <a:spcPts val="600"/>
              </a:spcAft>
              <a:buClr>
                <a:srgbClr val="002060"/>
              </a:buClr>
              <a:buNone/>
            </a:pPr>
            <a:r>
              <a:rPr lang="en-US" dirty="0">
                <a:solidFill>
                  <a:schemeClr val="tx1">
                    <a:lumMod val="85000"/>
                    <a:lumOff val="15000"/>
                  </a:schemeClr>
                </a:solidFill>
                <a:latin typeface="Calibri Light" panose="020F0302020204030204" pitchFamily="34" charset="0"/>
                <a:cs typeface="Calibri Light" panose="020F0302020204030204" pitchFamily="34" charset="0"/>
              </a:rPr>
              <a:t>A maximum award of up to $15,000 may be awarded for:</a:t>
            </a:r>
          </a:p>
          <a:p>
            <a:pPr>
              <a:spcBef>
                <a:spcPts val="0"/>
              </a:spcBef>
              <a:spcAft>
                <a:spcPts val="600"/>
              </a:spcAft>
              <a:buClr>
                <a:srgbClr val="002060"/>
              </a:buClr>
              <a:buFont typeface="Courier New" panose="02070309020205020404" pitchFamily="49" charset="0"/>
              <a:buChar char="o"/>
            </a:pPr>
            <a:r>
              <a:rPr lang="en-US" dirty="0">
                <a:solidFill>
                  <a:schemeClr val="tx1">
                    <a:lumMod val="85000"/>
                    <a:lumOff val="15000"/>
                  </a:schemeClr>
                </a:solidFill>
                <a:latin typeface="Calibri Light" panose="020F0302020204030204" pitchFamily="34" charset="0"/>
                <a:cs typeface="Calibri Light" panose="020F0302020204030204" pitchFamily="34" charset="0"/>
              </a:rPr>
              <a:t>Reasonable out-patient services, including but not limited to: medical, hospital, surgical, lab, x-ray, pharmacy, physical therapy, dental, optometry, and ambulance expenses.</a:t>
            </a:r>
          </a:p>
          <a:p>
            <a:pPr>
              <a:spcBef>
                <a:spcPts val="0"/>
              </a:spcBef>
              <a:spcAft>
                <a:spcPts val="600"/>
              </a:spcAft>
              <a:buClr>
                <a:srgbClr val="002060"/>
              </a:buClr>
              <a:buFont typeface="Courier New" panose="02070309020205020404" pitchFamily="49" charset="0"/>
              <a:buChar char="o"/>
            </a:pPr>
            <a:endParaRPr lang="en-US" dirty="0">
              <a:solidFill>
                <a:schemeClr val="tx1">
                  <a:lumMod val="85000"/>
                  <a:lumOff val="15000"/>
                </a:schemeClr>
              </a:solidFill>
              <a:latin typeface="Calibri Light" panose="020F0302020204030204" pitchFamily="34" charset="0"/>
              <a:cs typeface="Calibri Light" panose="020F0302020204030204" pitchFamily="34" charset="0"/>
            </a:endParaRPr>
          </a:p>
          <a:p>
            <a:pPr>
              <a:spcBef>
                <a:spcPts val="0"/>
              </a:spcBef>
              <a:spcAft>
                <a:spcPts val="600"/>
              </a:spcAft>
              <a:buClr>
                <a:srgbClr val="002060"/>
              </a:buClr>
              <a:buFont typeface="Courier New" panose="02070309020205020404" pitchFamily="49" charset="0"/>
              <a:buChar char="o"/>
            </a:pPr>
            <a:r>
              <a:rPr lang="en-US" dirty="0">
                <a:solidFill>
                  <a:schemeClr val="tx1">
                    <a:lumMod val="85000"/>
                    <a:lumOff val="15000"/>
                  </a:schemeClr>
                </a:solidFill>
                <a:latin typeface="Calibri Light" panose="020F0302020204030204" pitchFamily="34" charset="0"/>
                <a:cs typeface="Calibri Light" panose="020F0302020204030204" pitchFamily="34" charset="0"/>
              </a:rPr>
              <a:t>Up to $3,000 in outpatient mental health counseling.</a:t>
            </a:r>
          </a:p>
          <a:p>
            <a:pPr>
              <a:spcBef>
                <a:spcPts val="0"/>
              </a:spcBef>
              <a:spcAft>
                <a:spcPts val="600"/>
              </a:spcAft>
              <a:buClr>
                <a:srgbClr val="002060"/>
              </a:buClr>
              <a:buFont typeface="Courier New" panose="02070309020205020404" pitchFamily="49" charset="0"/>
              <a:buChar char="o"/>
            </a:pPr>
            <a:endParaRPr lang="en-US" dirty="0">
              <a:solidFill>
                <a:schemeClr val="tx1">
                  <a:lumMod val="85000"/>
                  <a:lumOff val="15000"/>
                </a:schemeClr>
              </a:solidFill>
              <a:latin typeface="Calibri Light" panose="020F0302020204030204" pitchFamily="34" charset="0"/>
              <a:cs typeface="Calibri Light" panose="020F0302020204030204" pitchFamily="34" charset="0"/>
            </a:endParaRPr>
          </a:p>
          <a:p>
            <a:pPr>
              <a:spcBef>
                <a:spcPts val="0"/>
              </a:spcBef>
              <a:spcAft>
                <a:spcPts val="600"/>
              </a:spcAft>
              <a:buClr>
                <a:srgbClr val="002060"/>
              </a:buClr>
              <a:buFont typeface="Courier New" panose="02070309020205020404" pitchFamily="49" charset="0"/>
              <a:buChar char="o"/>
            </a:pPr>
            <a:r>
              <a:rPr lang="en-US" dirty="0">
                <a:solidFill>
                  <a:schemeClr val="tx1">
                    <a:lumMod val="85000"/>
                    <a:lumOff val="15000"/>
                  </a:schemeClr>
                </a:solidFill>
                <a:latin typeface="Calibri Light" panose="020F0302020204030204" pitchFamily="34" charset="0"/>
                <a:cs typeface="Calibri Light" panose="020F0302020204030204" pitchFamily="34" charset="0"/>
              </a:rPr>
              <a:t>Up to $5,000 in funeral, burial or cremation expenses.</a:t>
            </a:r>
          </a:p>
          <a:p>
            <a:pPr>
              <a:spcBef>
                <a:spcPts val="0"/>
              </a:spcBef>
              <a:spcAft>
                <a:spcPts val="600"/>
              </a:spcAft>
              <a:buClr>
                <a:srgbClr val="002060"/>
              </a:buClr>
              <a:buFont typeface="Courier New" panose="02070309020205020404" pitchFamily="49" charset="0"/>
              <a:buChar char="o"/>
            </a:pPr>
            <a:endParaRPr lang="en-US" dirty="0">
              <a:solidFill>
                <a:schemeClr val="tx1">
                  <a:lumMod val="85000"/>
                  <a:lumOff val="15000"/>
                </a:schemeClr>
              </a:solidFill>
              <a:latin typeface="Calibri Light" panose="020F0302020204030204" pitchFamily="34" charset="0"/>
              <a:cs typeface="Calibri Light" panose="020F0302020204030204" pitchFamily="34" charset="0"/>
            </a:endParaRPr>
          </a:p>
          <a:p>
            <a:pPr>
              <a:spcBef>
                <a:spcPts val="0"/>
              </a:spcBef>
              <a:spcAft>
                <a:spcPts val="600"/>
              </a:spcAft>
              <a:buClr>
                <a:srgbClr val="002060"/>
              </a:buClr>
              <a:buFont typeface="Courier New" panose="02070309020205020404" pitchFamily="49" charset="0"/>
              <a:buChar char="o"/>
            </a:pPr>
            <a:r>
              <a:rPr lang="en-US" dirty="0">
                <a:solidFill>
                  <a:schemeClr val="tx1">
                    <a:lumMod val="85000"/>
                    <a:lumOff val="15000"/>
                  </a:schemeClr>
                </a:solidFill>
                <a:latin typeface="Calibri Light" panose="020F0302020204030204" pitchFamily="34" charset="0"/>
                <a:cs typeface="Calibri Light" panose="020F0302020204030204" pitchFamily="34" charset="0"/>
              </a:rPr>
              <a:t>Lost wages for victims who were employed on the date of the crime.</a:t>
            </a:r>
            <a:r>
              <a:rPr lang="en-US" b="1" dirty="0">
                <a:solidFill>
                  <a:schemeClr val="bg1"/>
                </a:solidFill>
                <a:latin typeface="Calibri Light" panose="020F0302020204030204" pitchFamily="34" charset="0"/>
                <a:cs typeface="Calibri Light" panose="020F0302020204030204" pitchFamily="34" charset="0"/>
              </a:rPr>
              <a:t>  IMPORTANT:  </a:t>
            </a:r>
            <a:endParaRPr lang="en-US" b="1" dirty="0">
              <a:solidFill>
                <a:schemeClr val="tx1">
                  <a:lumMod val="85000"/>
                  <a:lumOff val="15000"/>
                </a:schemeClr>
              </a:solidFill>
              <a:latin typeface="Calibri Light" panose="020F0302020204030204" pitchFamily="34" charset="0"/>
              <a:cs typeface="Calibri Light" panose="020F0302020204030204" pitchFamily="34" charset="0"/>
            </a:endParaRPr>
          </a:p>
          <a:p>
            <a:pPr marL="0" indent="0">
              <a:spcBef>
                <a:spcPts val="0"/>
              </a:spcBef>
              <a:spcAft>
                <a:spcPts val="600"/>
              </a:spcAft>
              <a:buClr>
                <a:srgbClr val="002060"/>
              </a:buClr>
              <a:buNone/>
            </a:pPr>
            <a:r>
              <a:rPr lang="en-US" b="1" dirty="0">
                <a:solidFill>
                  <a:schemeClr val="tx1">
                    <a:lumMod val="85000"/>
                    <a:lumOff val="15000"/>
                  </a:schemeClr>
                </a:solidFill>
                <a:latin typeface="Calibri Light" panose="020F0302020204030204" pitchFamily="34" charset="0"/>
                <a:cs typeface="Calibri Light" panose="020F0302020204030204" pitchFamily="34" charset="0"/>
              </a:rPr>
              <a:t>	*</a:t>
            </a:r>
            <a:r>
              <a:rPr lang="en-US" dirty="0">
                <a:solidFill>
                  <a:schemeClr val="tx1">
                    <a:lumMod val="85000"/>
                    <a:lumOff val="15000"/>
                  </a:schemeClr>
                </a:solidFill>
                <a:latin typeface="Calibri Light" panose="020F0302020204030204" pitchFamily="34" charset="0"/>
                <a:cs typeface="Calibri Light" panose="020F0302020204030204" pitchFamily="34" charset="0"/>
              </a:rPr>
              <a:t>Most employment through a temporary employment agency will not qualify.</a:t>
            </a:r>
          </a:p>
          <a:p>
            <a:pPr lvl="1">
              <a:spcBef>
                <a:spcPts val="0"/>
              </a:spcBef>
              <a:spcAft>
                <a:spcPts val="600"/>
              </a:spcAft>
              <a:buClr>
                <a:srgbClr val="002060"/>
              </a:buClr>
              <a:buFont typeface="Courier New" panose="02070309020205020404" pitchFamily="49" charset="0"/>
              <a:buChar char="o"/>
            </a:pPr>
            <a:endParaRPr lang="en-US" dirty="0">
              <a:solidFill>
                <a:schemeClr val="tx1">
                  <a:lumMod val="85000"/>
                  <a:lumOff val="15000"/>
                </a:schemeClr>
              </a:solidFill>
              <a:latin typeface="Calibri Light" panose="020F0302020204030204" pitchFamily="34" charset="0"/>
              <a:cs typeface="Calibri Light" panose="020F0302020204030204" pitchFamily="34" charset="0"/>
            </a:endParaRPr>
          </a:p>
          <a:p>
            <a:pPr marL="0" indent="0">
              <a:spcBef>
                <a:spcPts val="0"/>
              </a:spcBef>
              <a:spcAft>
                <a:spcPts val="600"/>
              </a:spcAft>
              <a:buClr>
                <a:srgbClr val="002060"/>
              </a:buClr>
              <a:buNone/>
            </a:pPr>
            <a:r>
              <a:rPr lang="en-US" i="1" dirty="0">
                <a:latin typeface="Calibri Light" panose="020F0302020204030204" pitchFamily="34" charset="0"/>
                <a:cs typeface="Calibri Light" panose="020F0302020204030204" pitchFamily="34" charset="0"/>
              </a:rPr>
              <a:t>	*Lost wages for parent, guardian, or custodian of a victim who is less than 	eighteen (18) years of age incurred by taking time off from work to care for the 	victim.</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4257959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18D9EE51-E145-4051-4694-DD15C83C5658}"/>
              </a:ext>
            </a:extLst>
          </p:cNvPr>
          <p:cNvSpPr txBox="1">
            <a:spLocks/>
          </p:cNvSpPr>
          <p:nvPr/>
        </p:nvSpPr>
        <p:spPr>
          <a:xfrm>
            <a:off x="839788" y="457200"/>
            <a:ext cx="7389812" cy="16002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Reimbursable Expenses Cont. </a:t>
            </a:r>
            <a:b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br>
            <a:endPar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5" name="Content Placeholder 2">
            <a:extLst>
              <a:ext uri="{FF2B5EF4-FFF2-40B4-BE49-F238E27FC236}">
                <a16:creationId xmlns:a16="http://schemas.microsoft.com/office/drawing/2014/main" id="{FBC01994-F8FB-0AC7-3C9A-EBC55A393DD4}"/>
              </a:ext>
            </a:extLst>
          </p:cNvPr>
          <p:cNvSpPr>
            <a:spLocks noGrp="1"/>
          </p:cNvSpPr>
          <p:nvPr>
            <p:ph idx="1"/>
          </p:nvPr>
        </p:nvSpPr>
        <p:spPr>
          <a:xfrm>
            <a:off x="1543479" y="1461332"/>
            <a:ext cx="10092811" cy="4805323"/>
          </a:xfrm>
        </p:spPr>
        <p:txBody>
          <a:bodyPr>
            <a:normAutofit/>
          </a:bodyPr>
          <a:lstStyle/>
          <a:p>
            <a:pPr marL="0" indent="0">
              <a:spcBef>
                <a:spcPts val="0"/>
              </a:spcBef>
              <a:spcAft>
                <a:spcPts val="600"/>
              </a:spcAft>
              <a:buClr>
                <a:srgbClr val="002060"/>
              </a:buClr>
              <a:buNone/>
            </a:pPr>
            <a:r>
              <a:rPr lang="en-US" sz="2400" dirty="0">
                <a:solidFill>
                  <a:schemeClr val="tx1">
                    <a:lumMod val="85000"/>
                    <a:lumOff val="15000"/>
                  </a:schemeClr>
                </a:solidFill>
                <a:latin typeface="Calibri Light" panose="020F0302020204030204" pitchFamily="34" charset="0"/>
                <a:cs typeface="Calibri Light" panose="020F0302020204030204" pitchFamily="34" charset="0"/>
              </a:rPr>
              <a:t>A maximum award of up to $15,000 may be awarded for (</a:t>
            </a:r>
            <a:r>
              <a:rPr lang="en-US" sz="2400" dirty="0" err="1">
                <a:solidFill>
                  <a:schemeClr val="tx1">
                    <a:lumMod val="85000"/>
                    <a:lumOff val="15000"/>
                  </a:schemeClr>
                </a:solidFill>
                <a:latin typeface="Calibri Light" panose="020F0302020204030204" pitchFamily="34" charset="0"/>
                <a:cs typeface="Calibri Light" panose="020F0302020204030204" pitchFamily="34" charset="0"/>
              </a:rPr>
              <a:t>cont</a:t>
            </a:r>
            <a:r>
              <a:rPr lang="en-US" sz="2400" dirty="0">
                <a:solidFill>
                  <a:schemeClr val="tx1">
                    <a:lumMod val="85000"/>
                    <a:lumOff val="15000"/>
                  </a:schemeClr>
                </a:solidFill>
                <a:latin typeface="Calibri Light" panose="020F0302020204030204" pitchFamily="34" charset="0"/>
                <a:cs typeface="Calibri Light" panose="020F0302020204030204" pitchFamily="34" charset="0"/>
              </a:rPr>
              <a:t>):</a:t>
            </a:r>
            <a:endParaRPr lang="en-US" sz="2400" b="1" dirty="0">
              <a:latin typeface="Calibri Light" panose="020F0302020204030204" pitchFamily="34" charset="0"/>
              <a:cs typeface="Calibri Light" panose="020F0302020204030204" pitchFamily="34" charset="0"/>
            </a:endParaRPr>
          </a:p>
          <a:p>
            <a:pPr>
              <a:spcBef>
                <a:spcPts val="0"/>
              </a:spcBef>
              <a:spcAft>
                <a:spcPts val="600"/>
              </a:spcAft>
              <a:buClr>
                <a:srgbClr val="002060"/>
              </a:buClr>
              <a:buFont typeface="Courier New" panose="02070309020205020404" pitchFamily="49" charset="0"/>
              <a:buChar char="o"/>
            </a:pPr>
            <a:r>
              <a:rPr lang="en-US" sz="2400" dirty="0">
                <a:solidFill>
                  <a:schemeClr val="tx1">
                    <a:lumMod val="85000"/>
                    <a:lumOff val="15000"/>
                  </a:schemeClr>
                </a:solidFill>
                <a:latin typeface="Calibri Light" panose="020F0302020204030204" pitchFamily="34" charset="0"/>
                <a:cs typeface="Calibri Light" panose="020F0302020204030204" pitchFamily="34" charset="0"/>
              </a:rPr>
              <a:t>Crime Scene Clean-up of the affected area of the home or vehicle.</a:t>
            </a:r>
          </a:p>
          <a:p>
            <a:pPr>
              <a:spcBef>
                <a:spcPts val="0"/>
              </a:spcBef>
              <a:spcAft>
                <a:spcPts val="600"/>
              </a:spcAft>
              <a:buClr>
                <a:srgbClr val="002060"/>
              </a:buClr>
              <a:buFont typeface="Courier New" panose="02070309020205020404" pitchFamily="49" charset="0"/>
              <a:buChar char="o"/>
            </a:pPr>
            <a:endParaRPr lang="en-US" sz="2400" dirty="0">
              <a:solidFill>
                <a:schemeClr val="tx1">
                  <a:lumMod val="85000"/>
                  <a:lumOff val="15000"/>
                </a:schemeClr>
              </a:solidFill>
              <a:latin typeface="Calibri Light" panose="020F0302020204030204" pitchFamily="34" charset="0"/>
              <a:cs typeface="Calibri Light" panose="020F0302020204030204" pitchFamily="34" charset="0"/>
            </a:endParaRPr>
          </a:p>
          <a:p>
            <a:pPr>
              <a:spcBef>
                <a:spcPts val="0"/>
              </a:spcBef>
              <a:spcAft>
                <a:spcPts val="600"/>
              </a:spcAft>
              <a:buClr>
                <a:srgbClr val="002060"/>
              </a:buClr>
              <a:buFont typeface="Courier New" panose="02070309020205020404" pitchFamily="49" charset="0"/>
              <a:buChar char="o"/>
            </a:pPr>
            <a:r>
              <a:rPr lang="en-US" sz="2400" dirty="0">
                <a:solidFill>
                  <a:schemeClr val="tx1">
                    <a:lumMod val="85000"/>
                    <a:lumOff val="15000"/>
                  </a:schemeClr>
                </a:solidFill>
                <a:latin typeface="Calibri Light" panose="020F0302020204030204" pitchFamily="34" charset="0"/>
                <a:cs typeface="Calibri Light" panose="020F0302020204030204" pitchFamily="34" charset="0"/>
              </a:rPr>
              <a:t>Replacement costs for windows and door locks.</a:t>
            </a:r>
          </a:p>
          <a:p>
            <a:pPr>
              <a:spcBef>
                <a:spcPts val="0"/>
              </a:spcBef>
              <a:spcAft>
                <a:spcPts val="600"/>
              </a:spcAft>
              <a:buClr>
                <a:srgbClr val="002060"/>
              </a:buClr>
              <a:buFont typeface="Courier New" panose="02070309020205020404" pitchFamily="49" charset="0"/>
              <a:buChar char="o"/>
            </a:pPr>
            <a:endParaRPr lang="en-US" sz="2400" dirty="0">
              <a:solidFill>
                <a:schemeClr val="tx1">
                  <a:lumMod val="85000"/>
                  <a:lumOff val="15000"/>
                </a:schemeClr>
              </a:solidFill>
              <a:latin typeface="Calibri Light" panose="020F0302020204030204" pitchFamily="34" charset="0"/>
              <a:cs typeface="Calibri Light" panose="020F0302020204030204" pitchFamily="34" charset="0"/>
            </a:endParaRPr>
          </a:p>
          <a:p>
            <a:pPr>
              <a:spcBef>
                <a:spcPts val="0"/>
              </a:spcBef>
              <a:spcAft>
                <a:spcPts val="600"/>
              </a:spcAft>
              <a:buClr>
                <a:srgbClr val="002060"/>
              </a:buClr>
              <a:buFont typeface="Courier New" panose="02070309020205020404" pitchFamily="49" charset="0"/>
              <a:buChar char="o"/>
            </a:pPr>
            <a:r>
              <a:rPr lang="en-US" sz="2400" dirty="0">
                <a:solidFill>
                  <a:schemeClr val="tx1">
                    <a:lumMod val="85000"/>
                    <a:lumOff val="15000"/>
                  </a:schemeClr>
                </a:solidFill>
                <a:latin typeface="Calibri Light" panose="020F0302020204030204" pitchFamily="34" charset="0"/>
                <a:cs typeface="Calibri Light" panose="020F0302020204030204" pitchFamily="34" charset="0"/>
              </a:rPr>
              <a:t>Loss of support for legal dependents of a crime victim who was killed.  Requires verification of legal dependent status (marriage and support, or paternity and support).</a:t>
            </a:r>
          </a:p>
        </p:txBody>
      </p:sp>
    </p:spTree>
    <p:extLst>
      <p:ext uri="{BB962C8B-B14F-4D97-AF65-F5344CB8AC3E}">
        <p14:creationId xmlns:p14="http://schemas.microsoft.com/office/powerpoint/2010/main" val="2879811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854</TotalTime>
  <Words>1120</Words>
  <Application>Microsoft Office PowerPoint</Application>
  <PresentationFormat>Widescreen</PresentationFormat>
  <Paragraphs>118</Paragraphs>
  <Slides>16</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Courier New</vt:lpstr>
      <vt:lpstr>Office Theme</vt:lpstr>
      <vt:lpstr>1_Office Theme</vt:lpstr>
      <vt:lpstr>PowerPoint Presentation</vt:lpstr>
      <vt:lpstr>PowerPoint Presentation</vt:lpstr>
      <vt:lpstr>PowerPoint Presentation</vt:lpstr>
      <vt:lpstr>VOCA Recipient Requirement</vt:lpstr>
      <vt:lpstr>Types of Compensation</vt:lpstr>
      <vt:lpstr>Violent Crime Compensation Eligibility </vt:lpstr>
      <vt:lpstr>Not Eligible</vt:lpstr>
      <vt:lpstr>PowerPoint Presentation</vt:lpstr>
      <vt:lpstr>PowerPoint Presentation</vt:lpstr>
      <vt:lpstr>Application</vt:lpstr>
      <vt:lpstr>Application</vt:lpstr>
      <vt:lpstr>Violent Crime Application</vt:lpstr>
      <vt:lpstr>Payment’s </vt:lpstr>
      <vt:lpstr>Top Reasons for Denials</vt:lpstr>
      <vt:lpstr>QUESTIONS? </vt:lpstr>
      <vt:lpstr>Thanks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Dalayna Anderson</dc:creator>
  <cp:lastModifiedBy>Anderson, Dalayna E (CJI)</cp:lastModifiedBy>
  <cp:revision>17</cp:revision>
  <dcterms:created xsi:type="dcterms:W3CDTF">2023-03-06T15:25:44Z</dcterms:created>
  <dcterms:modified xsi:type="dcterms:W3CDTF">2023-09-28T12:13:25Z</dcterms:modified>
</cp:coreProperties>
</file>