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2" r:id="rId2"/>
    <p:sldId id="261" r:id="rId3"/>
    <p:sldId id="263" r:id="rId4"/>
    <p:sldId id="264" r:id="rId5"/>
    <p:sldId id="259" r:id="rId6"/>
    <p:sldId id="296" r:id="rId7"/>
    <p:sldId id="258" r:id="rId8"/>
    <p:sldId id="292" r:id="rId9"/>
    <p:sldId id="265" r:id="rId10"/>
    <p:sldId id="266" r:id="rId11"/>
    <p:sldId id="267" r:id="rId12"/>
    <p:sldId id="273" r:id="rId13"/>
    <p:sldId id="274" r:id="rId14"/>
    <p:sldId id="275" r:id="rId15"/>
    <p:sldId id="276" r:id="rId16"/>
    <p:sldId id="277" r:id="rId17"/>
    <p:sldId id="260" r:id="rId18"/>
    <p:sldId id="293" r:id="rId19"/>
    <p:sldId id="294" r:id="rId20"/>
    <p:sldId id="272" r:id="rId21"/>
    <p:sldId id="295" r:id="rId22"/>
    <p:sldId id="286" r:id="rId23"/>
    <p:sldId id="287" r:id="rId24"/>
    <p:sldId id="289" r:id="rId25"/>
    <p:sldId id="288" r:id="rId26"/>
    <p:sldId id="25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5F3B63-9C4E-4586-B915-9AF707571F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C0732C2-E46C-43E2-BF11-83BD983A4C1F}">
      <dgm:prSet/>
      <dgm:spPr/>
      <dgm:t>
        <a:bodyPr/>
        <a:lstStyle/>
        <a:p>
          <a:r>
            <a:rPr lang="en-US"/>
            <a:t>Determination of suitability to interact with participating minors</a:t>
          </a:r>
        </a:p>
      </dgm:t>
    </dgm:pt>
    <dgm:pt modelId="{B9C093E7-54FD-4E45-B17D-B2CFD5AA4392}" type="parTrans" cxnId="{203E2BB8-9D9C-4A40-A5C2-3CDE1B5F7F98}">
      <dgm:prSet/>
      <dgm:spPr/>
      <dgm:t>
        <a:bodyPr/>
        <a:lstStyle/>
        <a:p>
          <a:endParaRPr lang="en-US"/>
        </a:p>
      </dgm:t>
    </dgm:pt>
    <dgm:pt modelId="{F8DC16D8-92B1-41C0-81F0-35204E5DB1FA}" type="sibTrans" cxnId="{203E2BB8-9D9C-4A40-A5C2-3CDE1B5F7F98}">
      <dgm:prSet/>
      <dgm:spPr/>
      <dgm:t>
        <a:bodyPr/>
        <a:lstStyle/>
        <a:p>
          <a:endParaRPr lang="en-US"/>
        </a:p>
      </dgm:t>
    </dgm:pt>
    <dgm:pt modelId="{8E8BB057-F10E-47FB-8999-38726F645CB5}">
      <dgm:prSet/>
      <dgm:spPr/>
      <dgm:t>
        <a:bodyPr/>
        <a:lstStyle/>
        <a:p>
          <a:r>
            <a:rPr lang="en-US" dirty="0"/>
            <a:t>Every 5 years additional background checks (fingerprinting, etc.) must be run on any grant/match funded employees (including volunteers) that interact with anyone under the age of 18</a:t>
          </a:r>
        </a:p>
      </dgm:t>
    </dgm:pt>
    <dgm:pt modelId="{0A11FB06-51CC-442C-8D9E-914400D675A1}" type="parTrans" cxnId="{D8E1FA99-F1FC-4E8F-83DA-F54F9499F118}">
      <dgm:prSet/>
      <dgm:spPr/>
      <dgm:t>
        <a:bodyPr/>
        <a:lstStyle/>
        <a:p>
          <a:endParaRPr lang="en-US"/>
        </a:p>
      </dgm:t>
    </dgm:pt>
    <dgm:pt modelId="{D3E605C4-3EAA-4463-9F72-ECFB9C08B630}" type="sibTrans" cxnId="{D8E1FA99-F1FC-4E8F-83DA-F54F9499F118}">
      <dgm:prSet/>
      <dgm:spPr/>
      <dgm:t>
        <a:bodyPr/>
        <a:lstStyle/>
        <a:p>
          <a:endParaRPr lang="en-US"/>
        </a:p>
      </dgm:t>
    </dgm:pt>
    <dgm:pt modelId="{CAE54116-A0DF-4F9B-A191-2442ED92B3F3}">
      <dgm:prSet/>
      <dgm:spPr/>
      <dgm:t>
        <a:bodyPr/>
        <a:lstStyle/>
        <a:p>
          <a:r>
            <a:rPr lang="en-US" dirty="0"/>
            <a:t>This is a required condition of any DOJ grant- for more details about the required checks please visit </a:t>
          </a:r>
          <a:r>
            <a:rPr lang="en-US" dirty="0">
              <a:hlinkClick xmlns:r="http://schemas.openxmlformats.org/officeDocument/2006/relationships" r:id="rId1"/>
            </a:rPr>
            <a:t>https://www.ojp.gov/funding/explore/interact-minors</a:t>
          </a:r>
          <a:endParaRPr lang="en-US" dirty="0"/>
        </a:p>
      </dgm:t>
    </dgm:pt>
    <dgm:pt modelId="{293CC6C6-A5CC-4EA6-8059-9E63F45ECDDF}" type="parTrans" cxnId="{B2C7AD0F-7329-49EE-B775-FFC8070ECAF6}">
      <dgm:prSet/>
      <dgm:spPr/>
      <dgm:t>
        <a:bodyPr/>
        <a:lstStyle/>
        <a:p>
          <a:endParaRPr lang="en-US"/>
        </a:p>
      </dgm:t>
    </dgm:pt>
    <dgm:pt modelId="{079BF118-4141-4372-9862-E1252BC55890}" type="sibTrans" cxnId="{B2C7AD0F-7329-49EE-B775-FFC8070ECAF6}">
      <dgm:prSet/>
      <dgm:spPr/>
      <dgm:t>
        <a:bodyPr/>
        <a:lstStyle/>
        <a:p>
          <a:endParaRPr lang="en-US"/>
        </a:p>
      </dgm:t>
    </dgm:pt>
    <dgm:pt modelId="{D737960A-890B-4FAB-8395-5A2B90C974DA}">
      <dgm:prSet/>
      <dgm:spPr/>
      <dgm:t>
        <a:bodyPr/>
        <a:lstStyle/>
        <a:p>
          <a:r>
            <a:rPr lang="en-US"/>
            <a:t>Civil Rights Training</a:t>
          </a:r>
        </a:p>
      </dgm:t>
    </dgm:pt>
    <dgm:pt modelId="{E9E1B421-3806-46FA-ADFB-2B54D80D919C}" type="parTrans" cxnId="{FFFB28A0-D9F1-4CEE-AB73-3FEBFB8ABAED}">
      <dgm:prSet/>
      <dgm:spPr/>
      <dgm:t>
        <a:bodyPr/>
        <a:lstStyle/>
        <a:p>
          <a:endParaRPr lang="en-US"/>
        </a:p>
      </dgm:t>
    </dgm:pt>
    <dgm:pt modelId="{6E36D3FF-93DC-444B-9FC4-01783AACB711}" type="sibTrans" cxnId="{FFFB28A0-D9F1-4CEE-AB73-3FEBFB8ABAED}">
      <dgm:prSet/>
      <dgm:spPr/>
      <dgm:t>
        <a:bodyPr/>
        <a:lstStyle/>
        <a:p>
          <a:endParaRPr lang="en-US"/>
        </a:p>
      </dgm:t>
    </dgm:pt>
    <dgm:pt modelId="{7AA0311D-08DB-4B82-8A28-A49CC0ED20CF}">
      <dgm:prSet/>
      <dgm:spPr/>
      <dgm:t>
        <a:bodyPr/>
        <a:lstStyle/>
        <a:p>
          <a:r>
            <a:rPr lang="en-US" i="0" dirty="0"/>
            <a:t>The DOJ requires all recipients and subrecipients of federal funds to comply with a variety of Federal civil rights laws. ICJI has a checklist that each subgrantee needs to complete on an annual basis to remain in compliance</a:t>
          </a:r>
        </a:p>
      </dgm:t>
    </dgm:pt>
    <dgm:pt modelId="{3E5B62CC-C4D3-4EAD-A049-733B44F12A55}" type="parTrans" cxnId="{2FBC5527-5301-4122-8E26-56CAC8E081A1}">
      <dgm:prSet/>
      <dgm:spPr/>
      <dgm:t>
        <a:bodyPr/>
        <a:lstStyle/>
        <a:p>
          <a:endParaRPr lang="en-US"/>
        </a:p>
      </dgm:t>
    </dgm:pt>
    <dgm:pt modelId="{DB9666A0-8541-4813-A024-4E7A1695D434}" type="sibTrans" cxnId="{2FBC5527-5301-4122-8E26-56CAC8E081A1}">
      <dgm:prSet/>
      <dgm:spPr/>
      <dgm:t>
        <a:bodyPr/>
        <a:lstStyle/>
        <a:p>
          <a:endParaRPr lang="en-US"/>
        </a:p>
      </dgm:t>
    </dgm:pt>
    <dgm:pt modelId="{1956E268-6CCA-453D-B195-43E98452A11E}">
      <dgm:prSet/>
      <dgm:spPr/>
      <dgm:t>
        <a:bodyPr/>
        <a:lstStyle/>
        <a:p>
          <a:r>
            <a:rPr lang="en-US" dirty="0"/>
            <a:t>CJI Grantee Training and Resources Link-</a:t>
          </a:r>
        </a:p>
      </dgm:t>
    </dgm:pt>
    <dgm:pt modelId="{6642FB9B-992E-4D85-95F8-8C10A2040D67}" type="parTrans" cxnId="{F555C4F9-7A61-40A9-96C8-40AFDBE9B019}">
      <dgm:prSet/>
      <dgm:spPr/>
      <dgm:t>
        <a:bodyPr/>
        <a:lstStyle/>
        <a:p>
          <a:endParaRPr lang="en-US"/>
        </a:p>
      </dgm:t>
    </dgm:pt>
    <dgm:pt modelId="{DD3AD028-2C0F-4D3B-AB61-D924FB8A3B53}" type="sibTrans" cxnId="{F555C4F9-7A61-40A9-96C8-40AFDBE9B019}">
      <dgm:prSet/>
      <dgm:spPr/>
      <dgm:t>
        <a:bodyPr/>
        <a:lstStyle/>
        <a:p>
          <a:endParaRPr lang="en-US"/>
        </a:p>
      </dgm:t>
    </dgm:pt>
    <dgm:pt modelId="{36861147-D9A8-4EA2-BD2F-DD548D811DB5}">
      <dgm:prSet/>
      <dgm:spPr/>
      <dgm:t>
        <a:bodyPr/>
        <a:lstStyle/>
        <a:p>
          <a:r>
            <a:rPr lang="en-US" dirty="0">
              <a:hlinkClick xmlns:r="http://schemas.openxmlformats.org/officeDocument/2006/relationships" r:id="rId2"/>
            </a:rPr>
            <a:t>https://www.in.gov/cji/grantee-training-and-resources/</a:t>
          </a:r>
          <a:endParaRPr lang="en-US" dirty="0"/>
        </a:p>
      </dgm:t>
    </dgm:pt>
    <dgm:pt modelId="{94C946A2-DC30-40EA-B41F-31E4BE8506D3}" type="parTrans" cxnId="{9F55A038-59C8-40A8-BB06-6B4749C39D9D}">
      <dgm:prSet/>
      <dgm:spPr/>
      <dgm:t>
        <a:bodyPr/>
        <a:lstStyle/>
        <a:p>
          <a:endParaRPr lang="en-US"/>
        </a:p>
      </dgm:t>
    </dgm:pt>
    <dgm:pt modelId="{C95D927F-6599-494F-BFE3-79177E4A4884}" type="sibTrans" cxnId="{9F55A038-59C8-40A8-BB06-6B4749C39D9D}">
      <dgm:prSet/>
      <dgm:spPr/>
      <dgm:t>
        <a:bodyPr/>
        <a:lstStyle/>
        <a:p>
          <a:endParaRPr lang="en-US"/>
        </a:p>
      </dgm:t>
    </dgm:pt>
    <dgm:pt modelId="{802185AA-CE57-4A51-8733-7A87DFBBD83D}">
      <dgm:prSet/>
      <dgm:spPr/>
      <dgm:t>
        <a:bodyPr/>
        <a:lstStyle/>
        <a:p>
          <a:r>
            <a:rPr lang="en-US" dirty="0"/>
            <a:t>These requirements along with other trainings can be found at:</a:t>
          </a:r>
        </a:p>
      </dgm:t>
    </dgm:pt>
    <dgm:pt modelId="{92E6F625-8B45-4906-91B5-4BBF8A6C6C53}" type="parTrans" cxnId="{E1285B7F-761D-4E17-97F0-5DA05BF82C38}">
      <dgm:prSet/>
      <dgm:spPr/>
      <dgm:t>
        <a:bodyPr/>
        <a:lstStyle/>
        <a:p>
          <a:endParaRPr lang="en-US"/>
        </a:p>
      </dgm:t>
    </dgm:pt>
    <dgm:pt modelId="{549A13C3-6BF0-4835-A47E-628866B77F39}" type="sibTrans" cxnId="{E1285B7F-761D-4E17-97F0-5DA05BF82C38}">
      <dgm:prSet/>
      <dgm:spPr/>
      <dgm:t>
        <a:bodyPr/>
        <a:lstStyle/>
        <a:p>
          <a:endParaRPr lang="en-US"/>
        </a:p>
      </dgm:t>
    </dgm:pt>
    <dgm:pt modelId="{A1A40040-EBB8-401B-A00D-7503EBA8F40F}" type="pres">
      <dgm:prSet presAssocID="{5E5F3B63-9C4E-4586-B915-9AF707571F19}" presName="linear" presStyleCnt="0">
        <dgm:presLayoutVars>
          <dgm:animLvl val="lvl"/>
          <dgm:resizeHandles val="exact"/>
        </dgm:presLayoutVars>
      </dgm:prSet>
      <dgm:spPr/>
    </dgm:pt>
    <dgm:pt modelId="{9027821D-5250-44B8-A36F-AD5CB0C15203}" type="pres">
      <dgm:prSet presAssocID="{2C0732C2-E46C-43E2-BF11-83BD983A4C1F}" presName="parentText" presStyleLbl="node1" presStyleIdx="0" presStyleCnt="3">
        <dgm:presLayoutVars>
          <dgm:chMax val="0"/>
          <dgm:bulletEnabled val="1"/>
        </dgm:presLayoutVars>
      </dgm:prSet>
      <dgm:spPr/>
    </dgm:pt>
    <dgm:pt modelId="{9C5E7B17-257E-4772-8C5C-E9E86C3DF5BB}" type="pres">
      <dgm:prSet presAssocID="{2C0732C2-E46C-43E2-BF11-83BD983A4C1F}" presName="childText" presStyleLbl="revTx" presStyleIdx="0" presStyleCnt="3">
        <dgm:presLayoutVars>
          <dgm:bulletEnabled val="1"/>
        </dgm:presLayoutVars>
      </dgm:prSet>
      <dgm:spPr/>
    </dgm:pt>
    <dgm:pt modelId="{F1560779-36DA-43AE-A4A9-6B61E97F2886}" type="pres">
      <dgm:prSet presAssocID="{D737960A-890B-4FAB-8395-5A2B90C974DA}" presName="parentText" presStyleLbl="node1" presStyleIdx="1" presStyleCnt="3">
        <dgm:presLayoutVars>
          <dgm:chMax val="0"/>
          <dgm:bulletEnabled val="1"/>
        </dgm:presLayoutVars>
      </dgm:prSet>
      <dgm:spPr/>
    </dgm:pt>
    <dgm:pt modelId="{04E31B08-D7A9-4800-8D8A-364F94331F09}" type="pres">
      <dgm:prSet presAssocID="{D737960A-890B-4FAB-8395-5A2B90C974DA}" presName="childText" presStyleLbl="revTx" presStyleIdx="1" presStyleCnt="3">
        <dgm:presLayoutVars>
          <dgm:bulletEnabled val="1"/>
        </dgm:presLayoutVars>
      </dgm:prSet>
      <dgm:spPr/>
    </dgm:pt>
    <dgm:pt modelId="{1B0DC6E9-A6C7-468F-877B-E97D0F9A3604}" type="pres">
      <dgm:prSet presAssocID="{1956E268-6CCA-453D-B195-43E98452A11E}" presName="parentText" presStyleLbl="node1" presStyleIdx="2" presStyleCnt="3">
        <dgm:presLayoutVars>
          <dgm:chMax val="0"/>
          <dgm:bulletEnabled val="1"/>
        </dgm:presLayoutVars>
      </dgm:prSet>
      <dgm:spPr/>
    </dgm:pt>
    <dgm:pt modelId="{22A6727C-7E57-46C5-9315-7BA2AE7084F9}" type="pres">
      <dgm:prSet presAssocID="{1956E268-6CCA-453D-B195-43E98452A11E}" presName="childText" presStyleLbl="revTx" presStyleIdx="2" presStyleCnt="3">
        <dgm:presLayoutVars>
          <dgm:bulletEnabled val="1"/>
        </dgm:presLayoutVars>
      </dgm:prSet>
      <dgm:spPr/>
    </dgm:pt>
  </dgm:ptLst>
  <dgm:cxnLst>
    <dgm:cxn modelId="{B2C7AD0F-7329-49EE-B775-FFC8070ECAF6}" srcId="{2C0732C2-E46C-43E2-BF11-83BD983A4C1F}" destId="{CAE54116-A0DF-4F9B-A191-2442ED92B3F3}" srcOrd="1" destOrd="0" parTransId="{293CC6C6-A5CC-4EA6-8059-9E63F45ECDDF}" sibTransId="{079BF118-4141-4372-9862-E1252BC55890}"/>
    <dgm:cxn modelId="{901FAD11-BA2B-4812-A172-D4C5A5AE3F8D}" type="presOf" srcId="{1956E268-6CCA-453D-B195-43E98452A11E}" destId="{1B0DC6E9-A6C7-468F-877B-E97D0F9A3604}" srcOrd="0" destOrd="0" presId="urn:microsoft.com/office/officeart/2005/8/layout/vList2"/>
    <dgm:cxn modelId="{2FBC5527-5301-4122-8E26-56CAC8E081A1}" srcId="{D737960A-890B-4FAB-8395-5A2B90C974DA}" destId="{7AA0311D-08DB-4B82-8A28-A49CC0ED20CF}" srcOrd="0" destOrd="0" parTransId="{3E5B62CC-C4D3-4EAD-A049-733B44F12A55}" sibTransId="{DB9666A0-8541-4813-A024-4E7A1695D434}"/>
    <dgm:cxn modelId="{3E0DA633-75C8-4165-BB68-DB7D0324BCCF}" type="presOf" srcId="{CAE54116-A0DF-4F9B-A191-2442ED92B3F3}" destId="{9C5E7B17-257E-4772-8C5C-E9E86C3DF5BB}" srcOrd="0" destOrd="1" presId="urn:microsoft.com/office/officeart/2005/8/layout/vList2"/>
    <dgm:cxn modelId="{9F55A038-59C8-40A8-BB06-6B4749C39D9D}" srcId="{802185AA-CE57-4A51-8733-7A87DFBBD83D}" destId="{36861147-D9A8-4EA2-BD2F-DD548D811DB5}" srcOrd="0" destOrd="0" parTransId="{94C946A2-DC30-40EA-B41F-31E4BE8506D3}" sibTransId="{C95D927F-6599-494F-BFE3-79177E4A4884}"/>
    <dgm:cxn modelId="{D7A1426B-5FAA-4289-ACDE-3087C4EE6B7D}" type="presOf" srcId="{7AA0311D-08DB-4B82-8A28-A49CC0ED20CF}" destId="{04E31B08-D7A9-4800-8D8A-364F94331F09}" srcOrd="0" destOrd="0" presId="urn:microsoft.com/office/officeart/2005/8/layout/vList2"/>
    <dgm:cxn modelId="{9C60F24F-1925-4CD4-9494-0FF89CF964CC}" type="presOf" srcId="{5E5F3B63-9C4E-4586-B915-9AF707571F19}" destId="{A1A40040-EBB8-401B-A00D-7503EBA8F40F}" srcOrd="0" destOrd="0" presId="urn:microsoft.com/office/officeart/2005/8/layout/vList2"/>
    <dgm:cxn modelId="{9482AA73-63B3-41C8-9DFA-B1968DCE68F2}" type="presOf" srcId="{36861147-D9A8-4EA2-BD2F-DD548D811DB5}" destId="{22A6727C-7E57-46C5-9315-7BA2AE7084F9}" srcOrd="0" destOrd="1" presId="urn:microsoft.com/office/officeart/2005/8/layout/vList2"/>
    <dgm:cxn modelId="{0D86FC7C-1FB2-4E6B-859F-0AC5F069DE52}" type="presOf" srcId="{8E8BB057-F10E-47FB-8999-38726F645CB5}" destId="{9C5E7B17-257E-4772-8C5C-E9E86C3DF5BB}" srcOrd="0" destOrd="0" presId="urn:microsoft.com/office/officeart/2005/8/layout/vList2"/>
    <dgm:cxn modelId="{E1285B7F-761D-4E17-97F0-5DA05BF82C38}" srcId="{1956E268-6CCA-453D-B195-43E98452A11E}" destId="{802185AA-CE57-4A51-8733-7A87DFBBD83D}" srcOrd="0" destOrd="0" parTransId="{92E6F625-8B45-4906-91B5-4BBF8A6C6C53}" sibTransId="{549A13C3-6BF0-4835-A47E-628866B77F39}"/>
    <dgm:cxn modelId="{D8E1FA99-F1FC-4E8F-83DA-F54F9499F118}" srcId="{2C0732C2-E46C-43E2-BF11-83BD983A4C1F}" destId="{8E8BB057-F10E-47FB-8999-38726F645CB5}" srcOrd="0" destOrd="0" parTransId="{0A11FB06-51CC-442C-8D9E-914400D675A1}" sibTransId="{D3E605C4-3EAA-4463-9F72-ECFB9C08B630}"/>
    <dgm:cxn modelId="{FFFB28A0-D9F1-4CEE-AB73-3FEBFB8ABAED}" srcId="{5E5F3B63-9C4E-4586-B915-9AF707571F19}" destId="{D737960A-890B-4FAB-8395-5A2B90C974DA}" srcOrd="1" destOrd="0" parTransId="{E9E1B421-3806-46FA-ADFB-2B54D80D919C}" sibTransId="{6E36D3FF-93DC-444B-9FC4-01783AACB711}"/>
    <dgm:cxn modelId="{203E2BB8-9D9C-4A40-A5C2-3CDE1B5F7F98}" srcId="{5E5F3B63-9C4E-4586-B915-9AF707571F19}" destId="{2C0732C2-E46C-43E2-BF11-83BD983A4C1F}" srcOrd="0" destOrd="0" parTransId="{B9C093E7-54FD-4E45-B17D-B2CFD5AA4392}" sibTransId="{F8DC16D8-92B1-41C0-81F0-35204E5DB1FA}"/>
    <dgm:cxn modelId="{F44FC1E4-AA71-4196-9C22-0A57D51CA3C4}" type="presOf" srcId="{802185AA-CE57-4A51-8733-7A87DFBBD83D}" destId="{22A6727C-7E57-46C5-9315-7BA2AE7084F9}" srcOrd="0" destOrd="0" presId="urn:microsoft.com/office/officeart/2005/8/layout/vList2"/>
    <dgm:cxn modelId="{05B28FEE-22F8-4081-B468-80EB82669079}" type="presOf" srcId="{D737960A-890B-4FAB-8395-5A2B90C974DA}" destId="{F1560779-36DA-43AE-A4A9-6B61E97F2886}" srcOrd="0" destOrd="0" presId="urn:microsoft.com/office/officeart/2005/8/layout/vList2"/>
    <dgm:cxn modelId="{19F36AF6-EF49-43D0-BEEB-DDE6FC4C3E8F}" type="presOf" srcId="{2C0732C2-E46C-43E2-BF11-83BD983A4C1F}" destId="{9027821D-5250-44B8-A36F-AD5CB0C15203}" srcOrd="0" destOrd="0" presId="urn:microsoft.com/office/officeart/2005/8/layout/vList2"/>
    <dgm:cxn modelId="{F555C4F9-7A61-40A9-96C8-40AFDBE9B019}" srcId="{5E5F3B63-9C4E-4586-B915-9AF707571F19}" destId="{1956E268-6CCA-453D-B195-43E98452A11E}" srcOrd="2" destOrd="0" parTransId="{6642FB9B-992E-4D85-95F8-8C10A2040D67}" sibTransId="{DD3AD028-2C0F-4D3B-AB61-D924FB8A3B53}"/>
    <dgm:cxn modelId="{D5B4103D-0536-427A-AFE5-74BD0E7DB476}" type="presParOf" srcId="{A1A40040-EBB8-401B-A00D-7503EBA8F40F}" destId="{9027821D-5250-44B8-A36F-AD5CB0C15203}" srcOrd="0" destOrd="0" presId="urn:microsoft.com/office/officeart/2005/8/layout/vList2"/>
    <dgm:cxn modelId="{16EA9640-CC1D-48E3-B5AB-65234452C414}" type="presParOf" srcId="{A1A40040-EBB8-401B-A00D-7503EBA8F40F}" destId="{9C5E7B17-257E-4772-8C5C-E9E86C3DF5BB}" srcOrd="1" destOrd="0" presId="urn:microsoft.com/office/officeart/2005/8/layout/vList2"/>
    <dgm:cxn modelId="{1CA5BA81-C88D-4D55-BEF0-4E29C0890F91}" type="presParOf" srcId="{A1A40040-EBB8-401B-A00D-7503EBA8F40F}" destId="{F1560779-36DA-43AE-A4A9-6B61E97F2886}" srcOrd="2" destOrd="0" presId="urn:microsoft.com/office/officeart/2005/8/layout/vList2"/>
    <dgm:cxn modelId="{4384A024-CC17-44F7-8808-476AC0F528CA}" type="presParOf" srcId="{A1A40040-EBB8-401B-A00D-7503EBA8F40F}" destId="{04E31B08-D7A9-4800-8D8A-364F94331F09}" srcOrd="3" destOrd="0" presId="urn:microsoft.com/office/officeart/2005/8/layout/vList2"/>
    <dgm:cxn modelId="{D9A31D9A-7076-4CBB-A97A-492429480ED2}" type="presParOf" srcId="{A1A40040-EBB8-401B-A00D-7503EBA8F40F}" destId="{1B0DC6E9-A6C7-468F-877B-E97D0F9A3604}" srcOrd="4" destOrd="0" presId="urn:microsoft.com/office/officeart/2005/8/layout/vList2"/>
    <dgm:cxn modelId="{1FDF123A-F097-44EA-B445-645049CD80CF}" type="presParOf" srcId="{A1A40040-EBB8-401B-A00D-7503EBA8F40F}" destId="{22A6727C-7E57-46C5-9315-7BA2AE7084F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VOCA Special Projects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pt>
    <dgm:pt modelId="{7B3C27A9-BE7F-4347-A5E6-B7C9490AD3FA}" type="sibTrans" cxnId="{2FC62D04-7638-43F4-B807-067425697DD9}">
      <dgm:prSet/>
      <dgm:spPr/>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a:t>Example of Objective: By September 2022, a minimum of 50 culturally and linguistically appropriate support groups for survivors of domestic violence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7821D-5250-44B8-A36F-AD5CB0C15203}">
      <dsp:nvSpPr>
        <dsp:cNvPr id="0" name=""/>
        <dsp:cNvSpPr/>
      </dsp:nvSpPr>
      <dsp:spPr>
        <a:xfrm>
          <a:off x="0" y="129394"/>
          <a:ext cx="6900512" cy="8353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Determination of suitability to interact with participating minors</a:t>
          </a:r>
        </a:p>
      </dsp:txBody>
      <dsp:txXfrm>
        <a:off x="40780" y="170174"/>
        <a:ext cx="6818952" cy="753819"/>
      </dsp:txXfrm>
    </dsp:sp>
    <dsp:sp modelId="{9C5E7B17-257E-4772-8C5C-E9E86C3DF5BB}">
      <dsp:nvSpPr>
        <dsp:cNvPr id="0" name=""/>
        <dsp:cNvSpPr/>
      </dsp:nvSpPr>
      <dsp:spPr>
        <a:xfrm>
          <a:off x="0" y="964774"/>
          <a:ext cx="6900512"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Every 5 years additional background checks (fingerprinting, etc.) must be run on any grant/match funded employees (including volunteers) that interact with anyone under the age of 18</a:t>
          </a:r>
        </a:p>
        <a:p>
          <a:pPr marL="171450" lvl="1" indent="-171450" algn="l" defTabSz="711200">
            <a:lnSpc>
              <a:spcPct val="90000"/>
            </a:lnSpc>
            <a:spcBef>
              <a:spcPct val="0"/>
            </a:spcBef>
            <a:spcAft>
              <a:spcPct val="20000"/>
            </a:spcAft>
            <a:buChar char="•"/>
          </a:pPr>
          <a:r>
            <a:rPr lang="en-US" sz="1600" kern="1200" dirty="0"/>
            <a:t>This is a required condition of any DOJ grant- for more details about the required checks please visit </a:t>
          </a:r>
          <a:r>
            <a:rPr lang="en-US" sz="1600" kern="1200" dirty="0">
              <a:hlinkClick xmlns:r="http://schemas.openxmlformats.org/officeDocument/2006/relationships" r:id="rId1"/>
            </a:rPr>
            <a:t>https://www.ojp.gov/funding/explore/interact-minors</a:t>
          </a:r>
          <a:endParaRPr lang="en-US" sz="1600" kern="1200" dirty="0"/>
        </a:p>
      </dsp:txBody>
      <dsp:txXfrm>
        <a:off x="0" y="964774"/>
        <a:ext cx="6900512" cy="1477980"/>
      </dsp:txXfrm>
    </dsp:sp>
    <dsp:sp modelId="{F1560779-36DA-43AE-A4A9-6B61E97F2886}">
      <dsp:nvSpPr>
        <dsp:cNvPr id="0" name=""/>
        <dsp:cNvSpPr/>
      </dsp:nvSpPr>
      <dsp:spPr>
        <a:xfrm>
          <a:off x="0" y="2442754"/>
          <a:ext cx="6900512" cy="83537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Civil Rights Training</a:t>
          </a:r>
        </a:p>
      </dsp:txBody>
      <dsp:txXfrm>
        <a:off x="40780" y="2483534"/>
        <a:ext cx="6818952" cy="753819"/>
      </dsp:txXfrm>
    </dsp:sp>
    <dsp:sp modelId="{04E31B08-D7A9-4800-8D8A-364F94331F09}">
      <dsp:nvSpPr>
        <dsp:cNvPr id="0" name=""/>
        <dsp:cNvSpPr/>
      </dsp:nvSpPr>
      <dsp:spPr>
        <a:xfrm>
          <a:off x="0" y="3278134"/>
          <a:ext cx="6900512" cy="738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The DOJ requires all recipients and subrecipients of federal funds to comply with a variety of Federal civil rights laws. ICJI has a checklist that each subgrantee needs to complete on an annual basis to remain in compliance</a:t>
          </a:r>
        </a:p>
      </dsp:txBody>
      <dsp:txXfrm>
        <a:off x="0" y="3278134"/>
        <a:ext cx="6900512" cy="738990"/>
      </dsp:txXfrm>
    </dsp:sp>
    <dsp:sp modelId="{1B0DC6E9-A6C7-468F-877B-E97D0F9A3604}">
      <dsp:nvSpPr>
        <dsp:cNvPr id="0" name=""/>
        <dsp:cNvSpPr/>
      </dsp:nvSpPr>
      <dsp:spPr>
        <a:xfrm>
          <a:off x="0" y="4017124"/>
          <a:ext cx="6900512" cy="83537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CJI Grantee Training and Resources Link-</a:t>
          </a:r>
        </a:p>
      </dsp:txBody>
      <dsp:txXfrm>
        <a:off x="40780" y="4057904"/>
        <a:ext cx="6818952" cy="753819"/>
      </dsp:txXfrm>
    </dsp:sp>
    <dsp:sp modelId="{22A6727C-7E57-46C5-9315-7BA2AE7084F9}">
      <dsp:nvSpPr>
        <dsp:cNvPr id="0" name=""/>
        <dsp:cNvSpPr/>
      </dsp:nvSpPr>
      <dsp:spPr>
        <a:xfrm>
          <a:off x="0" y="4852504"/>
          <a:ext cx="6900512"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These requirements along with other trainings can be found at:</a:t>
          </a:r>
        </a:p>
        <a:p>
          <a:pPr marL="342900" lvl="2" indent="-171450" algn="l" defTabSz="711200">
            <a:lnSpc>
              <a:spcPct val="90000"/>
            </a:lnSpc>
            <a:spcBef>
              <a:spcPct val="0"/>
            </a:spcBef>
            <a:spcAft>
              <a:spcPct val="20000"/>
            </a:spcAft>
            <a:buChar char="•"/>
          </a:pPr>
          <a:r>
            <a:rPr lang="en-US" sz="1600" kern="1200" dirty="0">
              <a:hlinkClick xmlns:r="http://schemas.openxmlformats.org/officeDocument/2006/relationships" r:id="rId2"/>
            </a:rPr>
            <a:t>https://www.in.gov/cji/grantee-training-and-resources/</a:t>
          </a:r>
          <a:endParaRPr lang="en-US" sz="1600" kern="1200" dirty="0"/>
        </a:p>
      </dsp:txBody>
      <dsp:txXfrm>
        <a:off x="0" y="4852504"/>
        <a:ext cx="6900512" cy="5542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VOCA Special Projects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a:t>Objectives are the steps needed to achieve goals. Objectives should be concrete, action-oriented, measurable and Specific, Measurable, Achievable, Realistic, Timely (SMART).</a:t>
          </a:r>
        </a:p>
        <a:p>
          <a:pPr marL="228600" lvl="2" indent="-114300" algn="l" defTabSz="622300">
            <a:lnSpc>
              <a:spcPct val="90000"/>
            </a:lnSpc>
            <a:spcBef>
              <a:spcPct val="0"/>
            </a:spcBef>
            <a:spcAft>
              <a:spcPct val="15000"/>
            </a:spcAft>
            <a:buChar char="•"/>
          </a:pPr>
          <a:r>
            <a:rPr lang="en-US" sz="1400" kern="1200"/>
            <a:t>Example of Objective: By September 2022, a minimum of 50 culturally and linguistically appropriate support groups for survivors of domestic violence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Char char="•"/>
          </a:pPr>
          <a:r>
            <a:rPr lang="en-US" sz="1400" kern="120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7/14/2021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8</a:t>
            </a:fld>
            <a:endParaRPr lang="en-US"/>
          </a:p>
        </p:txBody>
      </p:sp>
    </p:spTree>
    <p:extLst>
      <p:ext uri="{BB962C8B-B14F-4D97-AF65-F5344CB8AC3E}">
        <p14:creationId xmlns:p14="http://schemas.microsoft.com/office/powerpoint/2010/main" val="254547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13</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7/14/2021</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7/14/2021</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voc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 name="Freeform: Shape 50">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3" name="Freeform: Shape 52">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477981" y="1122363"/>
            <a:ext cx="4023360" cy="3204134"/>
          </a:xfrm>
        </p:spPr>
        <p:txBody>
          <a:bodyPr vert="horz" lIns="91440" tIns="45720" rIns="91440" bIns="45720" rtlCol="0" anchor="b">
            <a:normAutofit/>
          </a:bodyPr>
          <a:lstStyle/>
          <a:p>
            <a:br>
              <a:rPr lang="en-US" b="0" i="0" u="none" strike="noStrike" kern="1200" baseline="0">
                <a:solidFill>
                  <a:schemeClr val="tx1"/>
                </a:solidFill>
                <a:latin typeface="+mj-lt"/>
                <a:ea typeface="+mj-ea"/>
                <a:cs typeface="+mj-cs"/>
              </a:rPr>
            </a:br>
            <a:r>
              <a:rPr lang="en-US" b="1" i="0" u="none" strike="noStrike" kern="1200" baseline="0">
                <a:solidFill>
                  <a:schemeClr val="tx1"/>
                </a:solidFill>
                <a:latin typeface="+mj-lt"/>
                <a:ea typeface="+mj-ea"/>
                <a:cs typeface="+mj-cs"/>
              </a:rPr>
              <a:t>2021-2022 </a:t>
            </a:r>
            <a:r>
              <a:rPr lang="en-US" b="1" kern="1200">
                <a:solidFill>
                  <a:schemeClr val="tx1"/>
                </a:solidFill>
                <a:latin typeface="+mj-lt"/>
                <a:ea typeface="+mj-ea"/>
                <a:cs typeface="+mj-cs"/>
              </a:rPr>
              <a:t>VOCA Special Projects 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477981" y="4872922"/>
            <a:ext cx="3933306" cy="1208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kern="1200">
                <a:solidFill>
                  <a:schemeClr val="tx1"/>
                </a:solidFill>
                <a:latin typeface="+mn-lt"/>
                <a:ea typeface="+mn-ea"/>
                <a:cs typeface="+mn-cs"/>
              </a:rPr>
              <a:t>July 14</a:t>
            </a:r>
            <a:r>
              <a:rPr lang="en-US" sz="2000" kern="1200" baseline="30000">
                <a:solidFill>
                  <a:schemeClr val="tx1"/>
                </a:solidFill>
                <a:latin typeface="+mn-lt"/>
                <a:ea typeface="+mn-ea"/>
                <a:cs typeface="+mn-cs"/>
              </a:rPr>
              <a:t>th</a:t>
            </a:r>
            <a:r>
              <a:rPr lang="en-US" sz="2000" kern="1200">
                <a:solidFill>
                  <a:schemeClr val="tx1"/>
                </a:solidFill>
                <a:latin typeface="+mn-lt"/>
                <a:ea typeface="+mn-ea"/>
                <a:cs typeface="+mn-cs"/>
              </a:rPr>
              <a:t>, 2021</a:t>
            </a:r>
          </a:p>
        </p:txBody>
      </p:sp>
      <p:sp>
        <p:nvSpPr>
          <p:cNvPr id="55" name="Rectangle 5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7" name="Rectangle 5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2"/>
          <a:stretch>
            <a:fillRect/>
          </a:stretch>
        </p:blipFill>
        <p:spPr>
          <a:xfrm>
            <a:off x="5414356" y="1094260"/>
            <a:ext cx="6408836" cy="451822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2021 VOCA Special Projects Grant </a:t>
            </a:r>
            <a:r>
              <a:rPr lang="en-US" sz="1800" dirty="0"/>
              <a:t> 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VOCA Special Projects Application</a:t>
            </a:r>
          </a:p>
        </p:txBody>
      </p:sp>
    </p:spTree>
    <p:extLst>
      <p:ext uri="{BB962C8B-B14F-4D97-AF65-F5344CB8AC3E}">
        <p14:creationId xmlns:p14="http://schemas.microsoft.com/office/powerpoint/2010/main" val="928515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A71B861-D41C-41AD-BF12-719ABFB7D4B4}"/>
              </a:ext>
            </a:extLst>
          </p:cNvPr>
          <p:cNvPicPr>
            <a:picLocks noChangeAspect="1"/>
          </p:cNvPicPr>
          <p:nvPr/>
        </p:nvPicPr>
        <p:blipFill>
          <a:blip r:embed="rId3"/>
          <a:stretch>
            <a:fillRect/>
          </a:stretch>
        </p:blipFill>
        <p:spPr>
          <a:xfrm>
            <a:off x="856486" y="632344"/>
            <a:ext cx="10479026" cy="5584841"/>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1755576" y="640815"/>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1209098888"/>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373385636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Match Requirement for VOCA is 20%</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BF9663-3387-4959-ACD7-3C6FFED90095}"/>
              </a:ext>
            </a:extLst>
          </p:cNvPr>
          <p:cNvSpPr>
            <a:spLocks noGrp="1"/>
          </p:cNvSpPr>
          <p:nvPr>
            <p:ph type="title"/>
          </p:nvPr>
        </p:nvSpPr>
        <p:spPr>
          <a:xfrm>
            <a:off x="1171074" y="1396686"/>
            <a:ext cx="3240506" cy="4064628"/>
          </a:xfrm>
        </p:spPr>
        <p:txBody>
          <a:bodyPr>
            <a:normAutofit/>
          </a:bodyPr>
          <a:lstStyle/>
          <a:p>
            <a:r>
              <a:rPr lang="en-US">
                <a:solidFill>
                  <a:srgbClr val="FFFFFF"/>
                </a:solidFill>
              </a:rPr>
              <a:t>Eligible Budget Items</a:t>
            </a:r>
          </a:p>
        </p:txBody>
      </p:sp>
      <p:sp>
        <p:nvSpPr>
          <p:cNvPr id="2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3"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AA0CDAC-FCBD-4029-9347-056A7834643C}"/>
              </a:ext>
            </a:extLst>
          </p:cNvPr>
          <p:cNvSpPr>
            <a:spLocks noGrp="1"/>
          </p:cNvSpPr>
          <p:nvPr>
            <p:ph idx="1"/>
          </p:nvPr>
        </p:nvSpPr>
        <p:spPr>
          <a:xfrm>
            <a:off x="5370153" y="1526033"/>
            <a:ext cx="5536397" cy="3935281"/>
          </a:xfrm>
        </p:spPr>
        <p:txBody>
          <a:bodyPr>
            <a:normAutofit/>
          </a:bodyPr>
          <a:lstStyle/>
          <a:p>
            <a:r>
              <a:rPr lang="en-US" sz="2000" b="0" i="0" u="none" strike="noStrike" baseline="0" dirty="0">
                <a:latin typeface="Calibri" panose="020F0502020204030204" pitchFamily="34" charset="0"/>
              </a:rPr>
              <a:t>All projects must (1) be for one-time nonrecurring costs, and (2) support the expansion or enhancement of delivery of direct service to crime victims. Applicants must be able to demonstrate how these one-time expenditures will support the expansion or enhancement of the delivery of direct services to crime victims. VOCA funds may support only the prorated share of an item that is not used exclusively for victim-related activities. If an expense is not used exclusively for VOCA eligible victim services, you may apply only for the prorated items that serve crime victims </a:t>
            </a:r>
            <a:endParaRPr lang="en-US" sz="2000" dirty="0"/>
          </a:p>
        </p:txBody>
      </p:sp>
    </p:spTree>
    <p:extLst>
      <p:ext uri="{BB962C8B-B14F-4D97-AF65-F5344CB8AC3E}">
        <p14:creationId xmlns:p14="http://schemas.microsoft.com/office/powerpoint/2010/main" val="1209240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88002F-97FD-45ED-A6F6-2CCEA9526A68}"/>
              </a:ext>
            </a:extLst>
          </p:cNvPr>
          <p:cNvSpPr>
            <a:spLocks noGrp="1"/>
          </p:cNvSpPr>
          <p:nvPr>
            <p:ph type="title"/>
          </p:nvPr>
        </p:nvSpPr>
        <p:spPr>
          <a:xfrm>
            <a:off x="686834" y="1153572"/>
            <a:ext cx="3200400" cy="4461163"/>
          </a:xfrm>
        </p:spPr>
        <p:txBody>
          <a:bodyPr>
            <a:normAutofit/>
          </a:bodyPr>
          <a:lstStyle/>
          <a:p>
            <a:r>
              <a:rPr lang="en-US">
                <a:solidFill>
                  <a:srgbClr val="FFFFFF"/>
                </a:solidFill>
              </a:rPr>
              <a:t>Examples of Eligible Costs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Content Placeholder 2">
            <a:extLst>
              <a:ext uri="{FF2B5EF4-FFF2-40B4-BE49-F238E27FC236}">
                <a16:creationId xmlns:a16="http://schemas.microsoft.com/office/drawing/2014/main" id="{4BC16C7D-A00C-4E9E-8843-BF3FE40C3C31}"/>
              </a:ext>
            </a:extLst>
          </p:cNvPr>
          <p:cNvSpPr>
            <a:spLocks noGrp="1"/>
          </p:cNvSpPr>
          <p:nvPr>
            <p:ph idx="1"/>
          </p:nvPr>
        </p:nvSpPr>
        <p:spPr>
          <a:xfrm>
            <a:off x="4447308" y="591344"/>
            <a:ext cx="6906491" cy="5585619"/>
          </a:xfrm>
        </p:spPr>
        <p:txBody>
          <a:bodyPr anchor="ctr">
            <a:normAutofit/>
          </a:bodyPr>
          <a:lstStyle/>
          <a:p>
            <a:r>
              <a:rPr lang="en-US" sz="1500" dirty="0"/>
              <a:t>Public awareness campaigns that raise awareness about crime victimization</a:t>
            </a:r>
          </a:p>
          <a:p>
            <a:r>
              <a:rPr lang="en-US" sz="1500" dirty="0"/>
              <a:t>Education presentations in schools, community centers, and other public forums that are designed to inform crime victims of specific rights and services and provide them with or refer them to services</a:t>
            </a:r>
          </a:p>
          <a:p>
            <a:r>
              <a:rPr lang="en-US" sz="1500" dirty="0"/>
              <a:t>Emergency Assistance to victims</a:t>
            </a:r>
          </a:p>
          <a:p>
            <a:r>
              <a:rPr lang="en-US" sz="1500" dirty="0"/>
              <a:t>ADA facility accessibility (ramp, wheelchair lift)</a:t>
            </a:r>
          </a:p>
          <a:p>
            <a:r>
              <a:rPr lang="en-US" sz="1500" dirty="0"/>
              <a:t>Braille, TTY/TDD Equipment, or other auxiliary aids for deaf and hard of hearing clients</a:t>
            </a:r>
          </a:p>
          <a:p>
            <a:r>
              <a:rPr lang="en-US" sz="1500" dirty="0"/>
              <a:t>Translation of materials and website for direct service, awareness, outreach, or education</a:t>
            </a:r>
          </a:p>
          <a:p>
            <a:r>
              <a:rPr lang="en-US" sz="1500" dirty="0"/>
              <a:t>Development of a database for client services</a:t>
            </a:r>
          </a:p>
          <a:p>
            <a:r>
              <a:rPr lang="en-US" sz="1500" dirty="0"/>
              <a:t>Skills training of service providers, allied professionals, and volunteers to enhance quality of services to crime victims</a:t>
            </a:r>
          </a:p>
          <a:p>
            <a:r>
              <a:rPr lang="en-US" sz="1500" dirty="0"/>
              <a:t>Project evaluations that determine the effectiveness of victim services and services provided to marginalized communities</a:t>
            </a:r>
          </a:p>
          <a:p>
            <a:r>
              <a:rPr lang="en-US" sz="1500" dirty="0"/>
              <a:t>Training materials such as books, training manuals and electronic training resources for direct service providers</a:t>
            </a:r>
          </a:p>
          <a:p>
            <a:r>
              <a:rPr lang="en-US" sz="1500" dirty="0"/>
              <a:t>Website design or redesign (prorated for ineligible activities such as fundraising, lobbying, etc.)</a:t>
            </a:r>
          </a:p>
        </p:txBody>
      </p:sp>
    </p:spTree>
    <p:extLst>
      <p:ext uri="{BB962C8B-B14F-4D97-AF65-F5344CB8AC3E}">
        <p14:creationId xmlns:p14="http://schemas.microsoft.com/office/powerpoint/2010/main" val="1705375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 name="Rectangle 3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 name="Rectangle 3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115568" y="548640"/>
            <a:ext cx="10168128" cy="1179576"/>
          </a:xfrm>
        </p:spPr>
        <p:txBody>
          <a:bodyPr>
            <a:normAutofit/>
          </a:bodyPr>
          <a:lstStyle/>
          <a:p>
            <a:r>
              <a:rPr lang="en-US" sz="4000" dirty="0"/>
              <a:t>Ineligible Budget Items</a:t>
            </a:r>
          </a:p>
        </p:txBody>
      </p:sp>
      <p:sp>
        <p:nvSpPr>
          <p:cNvPr id="40" name="Rectangle 3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115568" y="2481943"/>
            <a:ext cx="10168128" cy="3695020"/>
          </a:xfrm>
        </p:spPr>
        <p:txBody>
          <a:bodyPr>
            <a:normAutofit/>
          </a:bodyPr>
          <a:lstStyle/>
          <a:p>
            <a:pPr marL="342900" indent="-342900">
              <a:buAutoNum type="arabicParenBoth"/>
            </a:pPr>
            <a:r>
              <a:rPr lang="en-US" sz="1400" b="0" i="0" u="none" strike="noStrike" baseline="0" dirty="0">
                <a:latin typeface="Calibri" panose="020F0502020204030204" pitchFamily="34" charset="0"/>
              </a:rPr>
              <a:t>Administrative costs over 10% of the total grant budget</a:t>
            </a:r>
          </a:p>
          <a:p>
            <a:pPr marL="0" indent="0">
              <a:buNone/>
            </a:pPr>
            <a:r>
              <a:rPr lang="en-US" sz="1400" b="0" i="0" u="none" strike="noStrike" baseline="0" dirty="0">
                <a:latin typeface="Calibri" panose="020F0502020204030204" pitchFamily="34" charset="0"/>
              </a:rPr>
              <a:t>(2) Direct financial assistance to a client such as cash, gift cards, or checks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(3) Food and beverages</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(4) Lobbying</a:t>
            </a:r>
            <a:r>
              <a:rPr lang="en-US" sz="1400" dirty="0">
                <a:latin typeface="Calibri" panose="020F0502020204030204" pitchFamily="34" charset="0"/>
              </a:rPr>
              <a:t> and/or fundraising</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(5) Immigration fees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(6) Purchase of real estate,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(7) Construction,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(8) Physical modification to buildings, including minor renovations (such as painting or carpeting),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a:t>
            </a:r>
            <a:r>
              <a:rPr lang="en-US" sz="1400" dirty="0">
                <a:latin typeface="Calibri" panose="020F0502020204030204" pitchFamily="34" charset="0"/>
              </a:rPr>
              <a:t>9</a:t>
            </a:r>
            <a:r>
              <a:rPr lang="en-US" sz="1400" b="0" i="0" u="none" strike="noStrike" baseline="0" dirty="0">
                <a:latin typeface="Calibri" panose="020F0502020204030204" pitchFamily="34" charset="0"/>
              </a:rPr>
              <a:t>) Vehicles, </a:t>
            </a:r>
          </a:p>
          <a:p>
            <a:pPr marL="0" indent="0">
              <a:buNone/>
            </a:pPr>
            <a:r>
              <a:rPr lang="en-US" sz="1400" dirty="0">
                <a:latin typeface="Calibri" panose="020F0502020204030204" pitchFamily="34" charset="0"/>
              </a:rPr>
              <a:t>(10) Fuel</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(11) </a:t>
            </a:r>
            <a:r>
              <a:rPr lang="en-US" sz="1400" b="1" i="0" u="none" strike="noStrike" baseline="0" dirty="0">
                <a:latin typeface="Calibri" panose="020F0502020204030204" pitchFamily="34" charset="0"/>
              </a:rPr>
              <a:t>Overtime is allowed but to claim the increased rate, there must be a separate line item in the budget that includes the overtime rate of pay. </a:t>
            </a:r>
            <a:endParaRPr lang="en-US" sz="1400" b="1" i="0" u="none" strike="noStrike" baseline="0" dirty="0">
              <a:latin typeface="Times New Roman" panose="02020603050405020304" pitchFamily="18" charset="0"/>
            </a:endParaRPr>
          </a:p>
          <a:p>
            <a:endParaRPr lang="en-US" sz="1200" dirty="0"/>
          </a:p>
        </p:txBody>
      </p:sp>
    </p:spTree>
    <p:extLst>
      <p:ext uri="{BB962C8B-B14F-4D97-AF65-F5344CB8AC3E}">
        <p14:creationId xmlns:p14="http://schemas.microsoft.com/office/powerpoint/2010/main" val="622798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37495-3D71-46FE-9257-2965B78914A2}"/>
              </a:ext>
            </a:extLst>
          </p:cNvPr>
          <p:cNvSpPr>
            <a:spLocks noGrp="1"/>
          </p:cNvSpPr>
          <p:nvPr>
            <p:ph type="title"/>
          </p:nvPr>
        </p:nvSpPr>
        <p:spPr>
          <a:xfrm>
            <a:off x="838200" y="894027"/>
            <a:ext cx="3494362" cy="4782873"/>
          </a:xfrm>
        </p:spPr>
        <p:txBody>
          <a:bodyPr>
            <a:normAutofit/>
          </a:bodyPr>
          <a:lstStyle/>
          <a:p>
            <a:pPr algn="r"/>
            <a:r>
              <a:rPr lang="en-US" dirty="0"/>
              <a:t>Supplanting</a:t>
            </a:r>
            <a:endParaRPr lang="en-US"/>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1CB4C18-4356-42E1-813C-77D41B78B957}"/>
              </a:ext>
            </a:extLst>
          </p:cNvPr>
          <p:cNvSpPr>
            <a:spLocks noGrp="1"/>
          </p:cNvSpPr>
          <p:nvPr>
            <p:ph idx="1"/>
          </p:nvPr>
        </p:nvSpPr>
        <p:spPr>
          <a:xfrm>
            <a:off x="4976032" y="894027"/>
            <a:ext cx="6377768" cy="4782873"/>
          </a:xfrm>
        </p:spPr>
        <p:txBody>
          <a:bodyPr anchor="ctr">
            <a:normAutofit/>
          </a:bodyPr>
          <a:lstStyle/>
          <a:p>
            <a:r>
              <a:rPr lang="en-US" sz="2400" b="0" i="0" u="none" strike="noStrike" baseline="0" dirty="0">
                <a:latin typeface="Calibri" panose="020F0502020204030204" pitchFamily="34" charset="0"/>
              </a:rPr>
              <a:t>Federal funds must be used to supplement existing funds for program activities and cannot replace or supplant non-federal funds that have been appropriated for the same purpose. </a:t>
            </a:r>
            <a:endParaRPr lang="en-US" sz="2400" dirty="0"/>
          </a:p>
        </p:txBody>
      </p:sp>
    </p:spTree>
    <p:extLst>
      <p:ext uri="{BB962C8B-B14F-4D97-AF65-F5344CB8AC3E}">
        <p14:creationId xmlns:p14="http://schemas.microsoft.com/office/powerpoint/2010/main" val="602280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Consultation Form – example on the last page of the RFP</a:t>
            </a:r>
          </a:p>
          <a:p>
            <a:pPr lvl="1"/>
            <a:r>
              <a:rPr lang="en-US" sz="7200" dirty="0">
                <a:solidFill>
                  <a:srgbClr val="000000"/>
                </a:solidFill>
              </a:rPr>
              <a:t>EEOP Certification</a:t>
            </a:r>
          </a:p>
          <a:p>
            <a:pPr lvl="1"/>
            <a:r>
              <a:rPr lang="en-US" sz="7200" dirty="0">
                <a:solidFill>
                  <a:srgbClr val="000000"/>
                </a:solidFill>
              </a:rPr>
              <a:t>Legal Services Certification Form – example also included in the RFP</a:t>
            </a:r>
          </a:p>
          <a:p>
            <a:pPr lvl="1"/>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Max Brown, Victim Services Program Specialist </a:t>
            </a:r>
          </a:p>
          <a:p>
            <a:r>
              <a:rPr lang="en-US" sz="2800" dirty="0">
                <a:solidFill>
                  <a:srgbClr val="000000"/>
                </a:solidFill>
              </a:rPr>
              <a:t>maxbrown@cji.in.gov</a:t>
            </a:r>
          </a:p>
          <a:p>
            <a:r>
              <a:rPr lang="en-US" sz="2800" dirty="0">
                <a:solidFill>
                  <a:srgbClr val="000000"/>
                </a:solidFill>
              </a:rPr>
              <a:t>317-232-2927</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884873"/>
            <a:ext cx="7188199" cy="1292090"/>
          </a:xfrm>
        </p:spPr>
        <p:txBody>
          <a:bodyPr>
            <a:normAutofit lnSpcReduction="10000"/>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Bottom of the Page: VOCA Special Projects Grant “Learn More” Request for Proposal</a:t>
            </a:r>
            <a:endParaRPr lang="en-US" sz="1800" dirty="0"/>
          </a:p>
          <a:p>
            <a:r>
              <a:rPr lang="en-US" sz="1800" dirty="0">
                <a:hlinkClick r:id="rId2"/>
              </a:rPr>
              <a:t>https://www.in.gov/cji/victim-services/voca/</a:t>
            </a:r>
            <a:endParaRPr lang="en-US" sz="1800" dirty="0"/>
          </a:p>
          <a:p>
            <a:pPr marL="0" indent="0">
              <a:buNone/>
            </a:pPr>
            <a:endParaRPr lang="en-US" sz="1800" dirty="0"/>
          </a:p>
          <a:p>
            <a:endParaRPr lang="en-US" sz="1800" dirty="0"/>
          </a:p>
          <a:p>
            <a:endParaRPr lang="en-US" sz="1800" dirty="0"/>
          </a:p>
          <a:p>
            <a:endParaRPr lang="en-US" sz="1800" dirty="0"/>
          </a:p>
          <a:p>
            <a:endParaRPr lang="en-US" sz="1800" dirty="0"/>
          </a:p>
          <a:p>
            <a:endParaRPr lang="en-US" sz="1800" dirty="0"/>
          </a:p>
        </p:txBody>
      </p:sp>
      <p:pic>
        <p:nvPicPr>
          <p:cNvPr id="6" name="Picture 5">
            <a:extLst>
              <a:ext uri="{FF2B5EF4-FFF2-40B4-BE49-F238E27FC236}">
                <a16:creationId xmlns:a16="http://schemas.microsoft.com/office/drawing/2014/main" id="{11D10C87-BA58-4A73-A0E4-6C816F8FE3DF}"/>
              </a:ext>
            </a:extLst>
          </p:cNvPr>
          <p:cNvPicPr>
            <a:picLocks noChangeAspect="1"/>
          </p:cNvPicPr>
          <p:nvPr/>
        </p:nvPicPr>
        <p:blipFill>
          <a:blip r:embed="rId3"/>
          <a:stretch>
            <a:fillRect/>
          </a:stretch>
        </p:blipFill>
        <p:spPr>
          <a:xfrm>
            <a:off x="4038600" y="2206862"/>
            <a:ext cx="8120212" cy="2017483"/>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a:bodyPr>
          <a:lstStyle/>
          <a:p>
            <a:r>
              <a:rPr lang="en-US" sz="4000" dirty="0">
                <a:solidFill>
                  <a:schemeClr val="accent1"/>
                </a:solidFill>
              </a:rPr>
              <a:t>2021-2022 VOCA Special Projects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Wednesday, July 7</a:t>
            </a:r>
            <a:r>
              <a:rPr lang="en-US" sz="2200" baseline="30000" dirty="0"/>
              <a:t>th</a:t>
            </a:r>
            <a:r>
              <a:rPr lang="en-US" sz="2200" dirty="0"/>
              <a:t> at 9 AM</a:t>
            </a:r>
          </a:p>
          <a:p>
            <a:pPr marL="0" indent="0">
              <a:buNone/>
            </a:pPr>
            <a:r>
              <a:rPr lang="en-US" sz="2200" dirty="0"/>
              <a:t>Application closes: Wednesday, August 4</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VOCA SP: October 1, 2021 to September 30, 2022 (12-month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2021 and must be in operation no later than 60 days after this date. Failure to have the funded project operational within 60 days from October 1, 2021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purpose of VOCA is to support the provision of services to victims of crime throughout the nation. “Crime Victim” is defined as a person who has suffered physical, sexual, financial, and/or emotional harm as the result of the commission of a crime. Services are defined as those efforts that (1) respond to the emotional, psychological, and/or physical needs of crime victims; (2) assist victims to stabilize their lives after victimization; (3) assist victims to understand and participate in the criminal justice system; and (4) restore a measure of safety and security for the victim.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D0E3A56-BB60-4B2F-95B0-B5C6BE1D6FA2}"/>
              </a:ext>
            </a:extLst>
          </p:cNvPr>
          <p:cNvSpPr>
            <a:spLocks noGrp="1"/>
          </p:cNvSpPr>
          <p:nvPr>
            <p:ph type="title"/>
          </p:nvPr>
        </p:nvSpPr>
        <p:spPr>
          <a:xfrm>
            <a:off x="640079" y="2053641"/>
            <a:ext cx="3669161" cy="2760098"/>
          </a:xfrm>
        </p:spPr>
        <p:txBody>
          <a:bodyPr>
            <a:normAutofit/>
          </a:bodyPr>
          <a:lstStyle/>
          <a:p>
            <a:r>
              <a:rPr lang="en-US">
                <a:solidFill>
                  <a:srgbClr val="FFFFFF"/>
                </a:solidFill>
              </a:rPr>
              <a:t>Areas of Emphasis</a:t>
            </a:r>
          </a:p>
        </p:txBody>
      </p:sp>
      <p:sp>
        <p:nvSpPr>
          <p:cNvPr id="3" name="Content Placeholder 2">
            <a:extLst>
              <a:ext uri="{FF2B5EF4-FFF2-40B4-BE49-F238E27FC236}">
                <a16:creationId xmlns:a16="http://schemas.microsoft.com/office/drawing/2014/main" id="{3E0B1A60-9286-4F2C-AA33-D011FC5C4DEC}"/>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As part of the review of the 2021 VOCA Special Projects Applications, we will be prioritizing applications that provide services for the following OVC Areas of Emphasis:</a:t>
            </a:r>
          </a:p>
          <a:p>
            <a:pPr lvl="1"/>
            <a:r>
              <a:rPr lang="en-US" dirty="0">
                <a:solidFill>
                  <a:srgbClr val="000000"/>
                </a:solidFill>
              </a:rPr>
              <a:t>Diverse and frequently marginalized communities</a:t>
            </a:r>
          </a:p>
          <a:p>
            <a:pPr lvl="1"/>
            <a:r>
              <a:rPr lang="en-US" dirty="0">
                <a:solidFill>
                  <a:srgbClr val="000000"/>
                </a:solidFill>
              </a:rPr>
              <a:t>Equity, Civil Rights, Racial Justice, and Equal Opportunity</a:t>
            </a:r>
          </a:p>
          <a:p>
            <a:pPr lvl="1"/>
            <a:r>
              <a:rPr lang="en-US" dirty="0">
                <a:solidFill>
                  <a:srgbClr val="000000"/>
                </a:solidFill>
              </a:rPr>
              <a:t>Underserved communities</a:t>
            </a:r>
          </a:p>
          <a:p>
            <a:pPr lvl="2"/>
            <a:r>
              <a:rPr lang="en-US" dirty="0">
                <a:solidFill>
                  <a:srgbClr val="000000"/>
                </a:solidFill>
              </a:rPr>
              <a:t>Including isolated rural areas and communities affected by persistent poverty or inequality</a:t>
            </a:r>
          </a:p>
          <a:p>
            <a:pPr lvl="1"/>
            <a:endParaRPr lang="en-US" dirty="0">
              <a:solidFill>
                <a:srgbClr val="000000"/>
              </a:solidFill>
            </a:endParaRPr>
          </a:p>
        </p:txBody>
      </p:sp>
    </p:spTree>
    <p:extLst>
      <p:ext uri="{BB962C8B-B14F-4D97-AF65-F5344CB8AC3E}">
        <p14:creationId xmlns:p14="http://schemas.microsoft.com/office/powerpoint/2010/main" val="4030183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State Agencies</a:t>
            </a:r>
          </a:p>
          <a:p>
            <a:pPr lvl="1"/>
            <a:r>
              <a:rPr lang="en-US" sz="1800" b="0" i="0" u="none" strike="noStrike" baseline="0" dirty="0">
                <a:solidFill>
                  <a:srgbClr val="000000"/>
                </a:solidFill>
                <a:latin typeface="Calibri" panose="020F0502020204030204" pitchFamily="34" charset="0"/>
              </a:rPr>
              <a:t>Units of local government</a:t>
            </a:r>
          </a:p>
          <a:p>
            <a:pPr lvl="1"/>
            <a:r>
              <a:rPr lang="en-US" sz="1800" dirty="0">
                <a:solidFill>
                  <a:srgbClr val="000000"/>
                </a:solidFill>
                <a:latin typeface="Calibri" panose="020F0502020204030204" pitchFamily="34" charset="0"/>
              </a:rPr>
              <a:t>Nonprofit organizations</a:t>
            </a:r>
          </a:p>
          <a:p>
            <a:pPr lvl="1"/>
            <a:r>
              <a:rPr lang="en-US" sz="1800" b="0" i="0" u="none" strike="noStrike" baseline="0" dirty="0">
                <a:solidFill>
                  <a:srgbClr val="000000"/>
                </a:solidFill>
                <a:latin typeface="Calibri" panose="020F0502020204030204" pitchFamily="34" charset="0"/>
              </a:rPr>
              <a:t>Faith-based organizations</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DUNS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3463DC-1FDE-4C97-9AAD-9231E8EA7CE4}"/>
              </a:ext>
            </a:extLst>
          </p:cNvPr>
          <p:cNvSpPr>
            <a:spLocks noGrp="1"/>
          </p:cNvSpPr>
          <p:nvPr>
            <p:ph type="title"/>
          </p:nvPr>
        </p:nvSpPr>
        <p:spPr>
          <a:xfrm>
            <a:off x="635000" y="640823"/>
            <a:ext cx="3418659" cy="5583148"/>
          </a:xfrm>
        </p:spPr>
        <p:txBody>
          <a:bodyPr anchor="ctr">
            <a:normAutofit/>
          </a:bodyPr>
          <a:lstStyle/>
          <a:p>
            <a:r>
              <a:rPr lang="en-US" sz="4200"/>
              <a:t>Other Requirements / Trainings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Content Placeholder 2">
            <a:extLst>
              <a:ext uri="{FF2B5EF4-FFF2-40B4-BE49-F238E27FC236}">
                <a16:creationId xmlns:a16="http://schemas.microsoft.com/office/drawing/2014/main" id="{283022BA-A82A-45CA-8E2D-B6BEF2B9371C}"/>
              </a:ext>
            </a:extLst>
          </p:cNvPr>
          <p:cNvGraphicFramePr>
            <a:graphicFrameLocks noGrp="1"/>
          </p:cNvGraphicFramePr>
          <p:nvPr>
            <p:ph idx="1"/>
            <p:extLst>
              <p:ext uri="{D42A27DB-BD31-4B8C-83A1-F6EECF244321}">
                <p14:modId xmlns:p14="http://schemas.microsoft.com/office/powerpoint/2010/main" val="31371175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3023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1490</TotalTime>
  <Words>1753</Words>
  <Application>Microsoft Office PowerPoint</Application>
  <PresentationFormat>Widescreen</PresentationFormat>
  <Paragraphs>159</Paragraphs>
  <Slides>26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Times New Roman</vt:lpstr>
      <vt:lpstr>Office Theme</vt:lpstr>
      <vt:lpstr> 2021-2022 VOCA Special Projects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2021-2022 VOCA Special Projects Grant Application</vt:lpstr>
      <vt:lpstr>PowerPoint Presentation</vt:lpstr>
      <vt:lpstr>Areas of Emphasis</vt:lpstr>
      <vt:lpstr>Funding Eligibility:</vt:lpstr>
      <vt:lpstr>Other Requirements / Trainings</vt:lpstr>
      <vt:lpstr>Initiating an application in IntelliGrants</vt:lpstr>
      <vt:lpstr>Steps to initiating an application in IntelliGrants (ICJI’s Grant Management system):</vt:lpstr>
      <vt:lpstr>PowerPoint Presentation</vt:lpstr>
      <vt:lpstr>VOCA Special Projects Application</vt:lpstr>
      <vt:lpstr>PowerPoint Presentation</vt:lpstr>
      <vt:lpstr>Forms that need to be completed: </vt:lpstr>
      <vt:lpstr>PowerPoint Presentation</vt:lpstr>
      <vt:lpstr>PowerPoint Presentation</vt:lpstr>
      <vt:lpstr>PowerPoint Presentation</vt:lpstr>
      <vt:lpstr>Eligible Budget Items</vt:lpstr>
      <vt:lpstr>Examples of Eligible Costs</vt:lpstr>
      <vt:lpstr>Ineligible Budget Items</vt:lpstr>
      <vt:lpstr>Supplanting</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Brown, Maxwell</cp:lastModifiedBy>
  <cp:revision>77</cp:revision>
  <dcterms:created xsi:type="dcterms:W3CDTF">2020-12-18T00:42:11Z</dcterms:created>
  <dcterms:modified xsi:type="dcterms:W3CDTF">2021-07-14T17:56:52Z</dcterms:modified>
</cp:coreProperties>
</file>