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5" r:id="rId2"/>
    <p:sldId id="318" r:id="rId3"/>
    <p:sldId id="305" r:id="rId4"/>
    <p:sldId id="376" r:id="rId5"/>
    <p:sldId id="375" r:id="rId6"/>
    <p:sldId id="344" r:id="rId7"/>
    <p:sldId id="371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FFCC00"/>
    <a:srgbClr val="B49530"/>
    <a:srgbClr val="26296B"/>
    <a:srgbClr val="BFC3CE"/>
    <a:srgbClr val="FF3300"/>
    <a:srgbClr val="828282"/>
    <a:srgbClr val="6ECBD4"/>
    <a:srgbClr val="F3F3F3"/>
    <a:srgbClr val="008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1424" autoAdjust="0"/>
  </p:normalViewPr>
  <p:slideViewPr>
    <p:cSldViewPr snapToGrid="0">
      <p:cViewPr varScale="1">
        <p:scale>
          <a:sx n="62" d="100"/>
          <a:sy n="62" d="100"/>
        </p:scale>
        <p:origin x="1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7BAAA2-596E-4E96-AE04-FDD68ED90AA3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29C0D9-4FA6-40F7-8809-0703D9B4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49BDA-D626-8C25-37A5-D6F87CAD0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AAA3D-1718-0187-B12B-C3C3F569E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8A04A-DAD1-61B3-CC7C-3BF340697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28C78-F1EB-B70F-1022-0287EFD19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9C0D9-4FA6-40F7-8809-0703D9B443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64AB07-08B6-4D79-87EE-4C7945C0CAF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73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64AB07-08B6-4D79-87EE-4C7945C0CAF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41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BC901-B7B3-8014-C2BF-B59A40FEA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383A4A1-57CE-80BE-86C6-010D9E96BA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FB86864-883F-9C0F-4D8E-DA541C1DD7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C2CB85F4-ECFB-EAD5-62C2-2098594B4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64AB07-08B6-4D79-87EE-4C7945C0CAF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3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9C0D9-4FA6-40F7-8809-0703D9B443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7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64AB07-08B6-4D79-87EE-4C7945C0CAF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40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B595-8865-4326-ABE4-44A074A8A43C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FC86-D477-417E-9EDA-3DB58D307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9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EE5F-724D-4C2D-A48D-7867A6C8B4F2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FB28-C71B-41D3-A9B1-961FBB25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B301-C388-4C97-BB33-60D6D60D95BF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F8E95-C7E4-487B-88F4-BD8B8F27C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6FFE-DAE1-4A99-8E63-8174949ED8CE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5061-9D48-428D-8644-7B2E123FC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A17B-F663-4860-A39F-0E9000BA82C3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7BA3-49EA-4D58-A556-779BC0144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5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9818-8A58-44EC-B2C4-1958B87AE91F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AD56-6203-4FEF-BDBA-C66CDF539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EE78-7BA4-48F4-9ACC-7B55DE754165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122D-D9FA-4941-A845-7DAE35727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0BE5D-32E4-4C8E-99A7-CCE8A1B9447E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3D38-123A-4F15-A993-A5F5F0710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7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58AC-154D-455F-8995-B401A9463237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7D06-328B-44AA-A1EA-4B02E3FF6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1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2A1B-173A-440C-9965-B7F168000724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2FDF-EAB4-4208-AA77-E9FCE8A89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7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7E6C-6B72-4856-B3EB-4D258459E9A7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735A-9B8F-4E97-A14B-65A1D547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971CFF-4A5A-4870-8D89-7C26EFF4969B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A04046-7FE5-4A71-B238-4F44A7FC4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F0B32-AC58-B1C9-1C2D-ADB15CEC1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9CD7E6CE-A7D8-6119-41DB-0C9EF17D6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6" b="202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10B616-1DE8-CD11-C872-46CB35D9CF48}"/>
              </a:ext>
            </a:extLst>
          </p:cNvPr>
          <p:cNvSpPr/>
          <p:nvPr/>
        </p:nvSpPr>
        <p:spPr>
          <a:xfrm>
            <a:off x="428495" y="441649"/>
            <a:ext cx="11298939" cy="59746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70000"/>
                </a:schemeClr>
              </a:gs>
              <a:gs pos="50000">
                <a:schemeClr val="accent5">
                  <a:lumMod val="50000"/>
                  <a:shade val="67500"/>
                  <a:satMod val="115000"/>
                  <a:alpha val="70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FE38E71-B1F3-5020-8D42-1050D4090EFA}"/>
              </a:ext>
            </a:extLst>
          </p:cNvPr>
          <p:cNvSpPr txBox="1">
            <a:spLocks/>
          </p:cNvSpPr>
          <p:nvPr/>
        </p:nvSpPr>
        <p:spPr bwMode="auto">
          <a:xfrm>
            <a:off x="446530" y="2376148"/>
            <a:ext cx="11298939" cy="7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VICTIMS OF CRIME ACT (VOCA) FUNDING UPDATE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0FF8F7D-CA6A-91B8-A530-80C5BFB9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724" y="3396591"/>
            <a:ext cx="8688549" cy="137453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Rikki Caito</a:t>
            </a:r>
          </a:p>
          <a:p>
            <a:r>
              <a:rPr lang="en-US" sz="2000" dirty="0">
                <a:solidFill>
                  <a:schemeClr val="bg1"/>
                </a:solidFill>
                <a:latin typeface="AvenirNext LT Pro Regular" panose="020B0504020202020204" pitchFamily="34" charset="0"/>
              </a:rPr>
              <a:t>Assistant Director, Victim Services Division</a:t>
            </a:r>
            <a:br>
              <a:rPr lang="en-US" sz="2000" dirty="0">
                <a:solidFill>
                  <a:schemeClr val="bg1"/>
                </a:solidFill>
                <a:latin typeface="AvenirNext LT Pro Regular" panose="020B05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venirNext LT Pro Regular" panose="020B0504020202020204" pitchFamily="34" charset="0"/>
              </a:rPr>
              <a:t>Indiana Criminal Justice Institute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14709510-E9FF-55C7-76B4-2240C2B39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44" y="5005023"/>
            <a:ext cx="1167310" cy="81787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F8893A-1EC4-88D3-AFC2-5B04814502E1}"/>
              </a:ext>
            </a:extLst>
          </p:cNvPr>
          <p:cNvCxnSpPr/>
          <p:nvPr/>
        </p:nvCxnSpPr>
        <p:spPr>
          <a:xfrm>
            <a:off x="5710410" y="3216925"/>
            <a:ext cx="7711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4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62ACECF2-88DC-471C-8290-419F5516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6431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HISTORY OF VOCA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DC0C9-29F8-455E-BEA7-2A09B8E7C500}"/>
              </a:ext>
            </a:extLst>
          </p:cNvPr>
          <p:cNvSpPr/>
          <p:nvPr/>
        </p:nvSpPr>
        <p:spPr>
          <a:xfrm>
            <a:off x="0" y="6712772"/>
            <a:ext cx="12192000" cy="15157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ighlight>
                <a:srgbClr val="26296B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A4BFC-2403-48AC-94AF-ED30D136ECDF}"/>
              </a:ext>
            </a:extLst>
          </p:cNvPr>
          <p:cNvSpPr txBox="1"/>
          <p:nvPr/>
        </p:nvSpPr>
        <p:spPr>
          <a:xfrm>
            <a:off x="775811" y="3539959"/>
            <a:ext cx="22147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Established</a:t>
            </a:r>
            <a:endParaRPr lang="en-US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1984 by Congress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C45185-DD64-42FD-BD38-F6239505C890}"/>
              </a:ext>
            </a:extLst>
          </p:cNvPr>
          <p:cNvSpPr txBox="1"/>
          <p:nvPr/>
        </p:nvSpPr>
        <p:spPr>
          <a:xfrm>
            <a:off x="3564768" y="3539959"/>
            <a:ext cx="22735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Purpose </a:t>
            </a:r>
            <a:endParaRPr lang="en-US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provide grants to state and local programs to assist Victims of Crime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9796E-F939-48A8-A769-FE778FDF9E67}"/>
              </a:ext>
            </a:extLst>
          </p:cNvPr>
          <p:cNvSpPr txBox="1"/>
          <p:nvPr/>
        </p:nvSpPr>
        <p:spPr>
          <a:xfrm>
            <a:off x="6353727" y="3539959"/>
            <a:ext cx="22147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Funding </a:t>
            </a:r>
            <a:endParaRPr lang="en-US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Fines, Penalties, Forfeited Bail Bonds, Deferred Prosecution, Non-Prosecution Agreements, and Assessments paid by federal criminal offenders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E65C6-688A-4231-B9DA-B442D977D33E}"/>
              </a:ext>
            </a:extLst>
          </p:cNvPr>
          <p:cNvSpPr txBox="1"/>
          <p:nvPr/>
        </p:nvSpPr>
        <p:spPr>
          <a:xfrm>
            <a:off x="9142684" y="3539959"/>
            <a:ext cx="22735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Allocation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Formula, Discretionary, and Set-Asides based on the annual funding cap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8CCCD0-DF8B-4DE2-A170-D63E9A929F8D}"/>
              </a:ext>
            </a:extLst>
          </p:cNvPr>
          <p:cNvSpPr/>
          <p:nvPr/>
        </p:nvSpPr>
        <p:spPr>
          <a:xfrm>
            <a:off x="1213558" y="1942106"/>
            <a:ext cx="1339214" cy="13392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26B37F-1865-4152-9028-06589F6C48D1}"/>
              </a:ext>
            </a:extLst>
          </p:cNvPr>
          <p:cNvSpPr/>
          <p:nvPr/>
        </p:nvSpPr>
        <p:spPr>
          <a:xfrm>
            <a:off x="4031913" y="1937333"/>
            <a:ext cx="1339214" cy="13392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50C560-74D4-43B7-AB67-50779B4EDC25}"/>
              </a:ext>
            </a:extLst>
          </p:cNvPr>
          <p:cNvSpPr/>
          <p:nvPr/>
        </p:nvSpPr>
        <p:spPr>
          <a:xfrm>
            <a:off x="6791474" y="1937333"/>
            <a:ext cx="1339214" cy="13392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357AC9-17F1-440E-B2FF-1864B44AF004}"/>
              </a:ext>
            </a:extLst>
          </p:cNvPr>
          <p:cNvSpPr/>
          <p:nvPr/>
        </p:nvSpPr>
        <p:spPr>
          <a:xfrm>
            <a:off x="9580432" y="1936190"/>
            <a:ext cx="1339214" cy="13392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BB2509-70D8-4F6F-B221-D19D23B90F1B}"/>
              </a:ext>
            </a:extLst>
          </p:cNvPr>
          <p:cNvSpPr/>
          <p:nvPr/>
        </p:nvSpPr>
        <p:spPr>
          <a:xfrm>
            <a:off x="6702118" y="1853279"/>
            <a:ext cx="1505029" cy="1505029"/>
          </a:xfrm>
          <a:prstGeom prst="ellipse">
            <a:avLst/>
          </a:prstGeom>
          <a:noFill/>
          <a:ln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576AC45-5C3B-48CD-AF73-93D35D3BCF95}"/>
              </a:ext>
            </a:extLst>
          </p:cNvPr>
          <p:cNvSpPr/>
          <p:nvPr/>
        </p:nvSpPr>
        <p:spPr>
          <a:xfrm>
            <a:off x="9495101" y="1843150"/>
            <a:ext cx="1505029" cy="1505029"/>
          </a:xfrm>
          <a:prstGeom prst="ellipse">
            <a:avLst/>
          </a:prstGeom>
          <a:noFill/>
          <a:ln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524D3AF-D383-4BD5-B589-73A88549E1B2}"/>
              </a:ext>
            </a:extLst>
          </p:cNvPr>
          <p:cNvSpPr/>
          <p:nvPr/>
        </p:nvSpPr>
        <p:spPr>
          <a:xfrm>
            <a:off x="1127293" y="1853277"/>
            <a:ext cx="1505029" cy="1505029"/>
          </a:xfrm>
          <a:prstGeom prst="ellipse">
            <a:avLst/>
          </a:prstGeom>
          <a:noFill/>
          <a:ln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EB1231-37D0-4CAB-8146-8621A197AE47}"/>
              </a:ext>
            </a:extLst>
          </p:cNvPr>
          <p:cNvSpPr/>
          <p:nvPr/>
        </p:nvSpPr>
        <p:spPr>
          <a:xfrm>
            <a:off x="3944762" y="1853276"/>
            <a:ext cx="1505029" cy="1505029"/>
          </a:xfrm>
          <a:prstGeom prst="ellipse">
            <a:avLst/>
          </a:prstGeom>
          <a:noFill/>
          <a:ln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0942D7-1DD3-4B9F-A5FE-236F8E3ACB4C}"/>
              </a:ext>
            </a:extLst>
          </p:cNvPr>
          <p:cNvCxnSpPr>
            <a:cxnSpLocks/>
          </p:cNvCxnSpPr>
          <p:nvPr/>
        </p:nvCxnSpPr>
        <p:spPr>
          <a:xfrm>
            <a:off x="6096000" y="1853276"/>
            <a:ext cx="0" cy="20661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0C42F1-A92A-458D-9EF3-96381C0DAE4E}"/>
              </a:ext>
            </a:extLst>
          </p:cNvPr>
          <p:cNvCxnSpPr>
            <a:cxnSpLocks/>
          </p:cNvCxnSpPr>
          <p:nvPr/>
        </p:nvCxnSpPr>
        <p:spPr>
          <a:xfrm>
            <a:off x="8841475" y="1853276"/>
            <a:ext cx="0" cy="20661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F3118E-1653-4078-A58C-A51784F915D8}"/>
              </a:ext>
            </a:extLst>
          </p:cNvPr>
          <p:cNvCxnSpPr>
            <a:cxnSpLocks/>
          </p:cNvCxnSpPr>
          <p:nvPr/>
        </p:nvCxnSpPr>
        <p:spPr>
          <a:xfrm>
            <a:off x="3204949" y="1843150"/>
            <a:ext cx="0" cy="20661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Gavel with solid fill">
            <a:extLst>
              <a:ext uri="{FF2B5EF4-FFF2-40B4-BE49-F238E27FC236}">
                <a16:creationId xmlns:a16="http://schemas.microsoft.com/office/drawing/2014/main" id="{666D351B-DF61-52AF-EE16-C61476FE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25965" y="2161335"/>
            <a:ext cx="914400" cy="914400"/>
          </a:xfrm>
          <a:prstGeom prst="rect">
            <a:avLst/>
          </a:prstGeom>
        </p:spPr>
      </p:pic>
      <p:pic>
        <p:nvPicPr>
          <p:cNvPr id="9" name="Graphic 8" descr="Court with solid fill">
            <a:extLst>
              <a:ext uri="{FF2B5EF4-FFF2-40B4-BE49-F238E27FC236}">
                <a16:creationId xmlns:a16="http://schemas.microsoft.com/office/drawing/2014/main" id="{551F01CF-212A-7642-1259-A66B6F6D3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2263" y="2138464"/>
            <a:ext cx="914400" cy="914400"/>
          </a:xfrm>
          <a:prstGeom prst="rect">
            <a:avLst/>
          </a:prstGeom>
        </p:spPr>
      </p:pic>
      <p:pic>
        <p:nvPicPr>
          <p:cNvPr id="10" name="Graphic 9" descr="Money">
            <a:extLst>
              <a:ext uri="{FF2B5EF4-FFF2-40B4-BE49-F238E27FC236}">
                <a16:creationId xmlns:a16="http://schemas.microsoft.com/office/drawing/2014/main" id="{DEDC852C-6649-D30F-20EC-BB444C319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2846" y="2160528"/>
            <a:ext cx="851783" cy="851783"/>
          </a:xfrm>
          <a:prstGeom prst="rect">
            <a:avLst/>
          </a:prstGeom>
        </p:spPr>
      </p:pic>
      <p:pic>
        <p:nvPicPr>
          <p:cNvPr id="12" name="Graphic 11" descr="Users">
            <a:extLst>
              <a:ext uri="{FF2B5EF4-FFF2-40B4-BE49-F238E27FC236}">
                <a16:creationId xmlns:a16="http://schemas.microsoft.com/office/drawing/2014/main" id="{8AE91C9C-0FCE-5B3E-B3B4-85BEF24A52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39170" y="2192643"/>
            <a:ext cx="851783" cy="8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354450-C558-44F5-86B3-1BBDF0CD1DA7}"/>
              </a:ext>
            </a:extLst>
          </p:cNvPr>
          <p:cNvSpPr txBox="1"/>
          <p:nvPr/>
        </p:nvSpPr>
        <p:spPr>
          <a:xfrm>
            <a:off x="668957" y="1441544"/>
            <a:ext cx="332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Font typeface="Calibri Light" panose="020F0302020204030204" pitchFamily="34" charset="0"/>
              <a:buChar char="»"/>
            </a:pPr>
            <a:r>
              <a:rPr lang="en-US" sz="1600" dirty="0"/>
              <a:t>This bar graph and more information about the Crime Victims Fund are available through OVC’s Crime Victims Fund webpage.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6BE501-94B9-46CE-9DCB-0FB5C6D9CA6C}"/>
              </a:ext>
            </a:extLst>
          </p:cNvPr>
          <p:cNvSpPr/>
          <p:nvPr/>
        </p:nvSpPr>
        <p:spPr>
          <a:xfrm>
            <a:off x="668956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574EDA-B3DA-4866-A155-40B0D7355616}"/>
              </a:ext>
            </a:extLst>
          </p:cNvPr>
          <p:cNvSpPr txBox="1">
            <a:spLocks/>
          </p:cNvSpPr>
          <p:nvPr/>
        </p:nvSpPr>
        <p:spPr bwMode="auto">
          <a:xfrm>
            <a:off x="668956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Federal Deposits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9793E0-9858-4A8A-8274-3219497BA590}"/>
              </a:ext>
            </a:extLst>
          </p:cNvPr>
          <p:cNvSpPr/>
          <p:nvPr/>
        </p:nvSpPr>
        <p:spPr>
          <a:xfrm>
            <a:off x="668955" y="6317181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C8D4F-7B23-4340-A2DB-C11F32F1A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" b="-763"/>
          <a:stretch>
            <a:fillRect/>
          </a:stretch>
        </p:blipFill>
        <p:spPr>
          <a:xfrm>
            <a:off x="4515244" y="455237"/>
            <a:ext cx="6987863" cy="5943337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C9A2F334-EE64-8735-B713-941EBDD47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221" y="5757326"/>
            <a:ext cx="3111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dirty="0"/>
              <a:t>https://ovc.ojp.gov/about/crime-victims-fund.</a:t>
            </a:r>
            <a:endParaRPr lang="en-US" altLang="en-US" sz="120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Graphic 7" descr="Laptop outline">
            <a:extLst>
              <a:ext uri="{FF2B5EF4-FFF2-40B4-BE49-F238E27FC236}">
                <a16:creationId xmlns:a16="http://schemas.microsoft.com/office/drawing/2014/main" id="{2ADC486C-09CB-9585-12EC-B905DD414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053" y="5537242"/>
            <a:ext cx="717168" cy="7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1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6ED3E-669D-BF11-D492-0B85AC044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CA179F-735D-8490-1A74-9E8E433EF80B}"/>
              </a:ext>
            </a:extLst>
          </p:cNvPr>
          <p:cNvSpPr txBox="1"/>
          <p:nvPr/>
        </p:nvSpPr>
        <p:spPr>
          <a:xfrm>
            <a:off x="7844532" y="1441544"/>
            <a:ext cx="332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Font typeface="Calibri Light" panose="020F0302020204030204" pitchFamily="34" charset="0"/>
              <a:buChar char="»"/>
            </a:pPr>
            <a:r>
              <a:rPr lang="en-US" sz="1600" dirty="0">
                <a:latin typeface="+mn-lt"/>
              </a:rPr>
              <a:t>This bar graph and more information about the Crime Victims Fund are available through OVC’s Crime Victims Fund webpage.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Calibri Light" panose="020F0302020204030204" pitchFamily="34" charset="0"/>
              <a:buChar char="»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 Light" panose="020F0302020204030204" pitchFamily="34" charset="0"/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Calibri Light" panose="020F0302020204030204" pitchFamily="34" charset="0"/>
              <a:buChar char="»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The yellow amount shows the annual limit (cap) on the spending (obligation) from the fund, set by Congress.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506398-E6E3-4C77-AE1D-0363C7BA44E9}"/>
              </a:ext>
            </a:extLst>
          </p:cNvPr>
          <p:cNvSpPr/>
          <p:nvPr/>
        </p:nvSpPr>
        <p:spPr>
          <a:xfrm>
            <a:off x="7844531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2DBD428-D2DD-FB69-03B2-5D1ADF286115}"/>
              </a:ext>
            </a:extLst>
          </p:cNvPr>
          <p:cNvSpPr txBox="1">
            <a:spLocks/>
          </p:cNvSpPr>
          <p:nvPr/>
        </p:nvSpPr>
        <p:spPr bwMode="auto">
          <a:xfrm>
            <a:off x="7844532" y="783688"/>
            <a:ext cx="3698300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Federal Balance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195055-306A-9934-2971-2E50FD2C84E3}"/>
              </a:ext>
            </a:extLst>
          </p:cNvPr>
          <p:cNvSpPr/>
          <p:nvPr/>
        </p:nvSpPr>
        <p:spPr>
          <a:xfrm>
            <a:off x="7844530" y="6317181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4F24461D-8984-3644-F013-6440E2B8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796" y="5757326"/>
            <a:ext cx="3111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dirty="0"/>
              <a:t>https://ovc.ojp.gov/about/crime-victims-fund.</a:t>
            </a:r>
            <a:endParaRPr lang="en-US" altLang="en-US" sz="120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Graphic 7" descr="Laptop outline">
            <a:extLst>
              <a:ext uri="{FF2B5EF4-FFF2-40B4-BE49-F238E27FC236}">
                <a16:creationId xmlns:a16="http://schemas.microsoft.com/office/drawing/2014/main" id="{B045505F-506F-0824-D0C0-62504CA16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5628" y="5537242"/>
            <a:ext cx="717168" cy="7171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E30CBC-6A69-0B08-3728-5668B806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98" y="455237"/>
            <a:ext cx="6935064" cy="59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0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7155F-CE32-D2DE-732B-C7C055A19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E049679-7579-786C-5096-D5AEBC9260EF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9BAEE45-AC00-BF87-C59B-A3CD15145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68A24A-6995-28CA-9875-659D9A9FE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82192"/>
              </p:ext>
            </p:extLst>
          </p:nvPr>
        </p:nvGraphicFramePr>
        <p:xfrm>
          <a:off x="783776" y="769941"/>
          <a:ext cx="10524030" cy="142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03">
                  <a:extLst>
                    <a:ext uri="{9D8B030D-6E8A-4147-A177-3AD203B41FA5}">
                      <a16:colId xmlns:a16="http://schemas.microsoft.com/office/drawing/2014/main" val="704686914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4267768069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4150958696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1498801602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977223821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2551720309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617530932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730683357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3217595145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1026950380"/>
                    </a:ext>
                  </a:extLst>
                </a:gridCol>
              </a:tblGrid>
              <a:tr h="475051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Indiana’s VOCA Federal Allocation by Year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53852"/>
                  </a:ext>
                </a:extLst>
              </a:tr>
              <a:tr h="4750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7318928"/>
                  </a:ext>
                </a:extLst>
              </a:tr>
              <a:tr h="4750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$ 45,110,084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$ 37,415,802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$ 67,298,989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$ 45,529,895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$ 33,793,835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$ 21,066,456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$ 29,053,333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$ 27,337,125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$ 15,747,693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$ 25,505,776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587145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77D199-B65D-1016-E9A0-CB0FAC4E3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4093"/>
              </p:ext>
            </p:extLst>
          </p:nvPr>
        </p:nvGraphicFramePr>
        <p:xfrm>
          <a:off x="783769" y="2867876"/>
          <a:ext cx="10524030" cy="237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03">
                  <a:extLst>
                    <a:ext uri="{9D8B030D-6E8A-4147-A177-3AD203B41FA5}">
                      <a16:colId xmlns:a16="http://schemas.microsoft.com/office/drawing/2014/main" val="704686914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4267768069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4150958696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1498801602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977223821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2551720309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617530932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730683357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3217595145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val="1026950380"/>
                    </a:ext>
                  </a:extLst>
                </a:gridCol>
              </a:tblGrid>
              <a:tr h="475051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Indiana’s VOCA Grant Cycle Amounts Awarded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53852"/>
                  </a:ext>
                </a:extLst>
              </a:tr>
              <a:tr h="4750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7318928"/>
                  </a:ext>
                </a:extLst>
              </a:tr>
              <a:tr h="475051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$26,567,209.00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$62,771,397.00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$80,574,526.00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$73,303,570.00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$65,754,258.00 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871453"/>
                  </a:ext>
                </a:extLst>
              </a:tr>
              <a:tr h="475051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Federal Year Allocations Used to Fund Each VOCA Grant Cycle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3234"/>
                  </a:ext>
                </a:extLst>
              </a:tr>
              <a:tr h="475051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2016-2017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2016-2018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2018-2019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2018-2021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2020-2023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375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DF631E3-0588-202A-A317-6700F1C39A46}"/>
              </a:ext>
            </a:extLst>
          </p:cNvPr>
          <p:cNvSpPr txBox="1"/>
          <p:nvPr/>
        </p:nvSpPr>
        <p:spPr>
          <a:xfrm>
            <a:off x="3080814" y="5548689"/>
            <a:ext cx="603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*Funds Available for VOCA 2026-2028 awards: </a:t>
            </a:r>
            <a:r>
              <a:rPr lang="en-US" b="1" dirty="0"/>
              <a:t>$41,253,469.00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using 2024-2025 federal allocations</a:t>
            </a:r>
            <a:r>
              <a:rPr lang="en-US" dirty="0"/>
              <a:t>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AD692-E58C-3C3F-1A75-87A4EE605759}"/>
              </a:ext>
            </a:extLst>
          </p:cNvPr>
          <p:cNvSpPr/>
          <p:nvPr/>
        </p:nvSpPr>
        <p:spPr>
          <a:xfrm>
            <a:off x="446528" y="504488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1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culator on a notebook">
            <a:extLst>
              <a:ext uri="{FF2B5EF4-FFF2-40B4-BE49-F238E27FC236}">
                <a16:creationId xmlns:a16="http://schemas.microsoft.com/office/drawing/2014/main" id="{443DA4FD-BD1A-40C7-908E-31E8D8FC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7"/>
          <a:stretch/>
        </p:blipFill>
        <p:spPr>
          <a:xfrm>
            <a:off x="431204" y="452049"/>
            <a:ext cx="6567305" cy="5950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E68AE2-F345-40E9-92F2-7CA3FC5284D9}"/>
              </a:ext>
            </a:extLst>
          </p:cNvPr>
          <p:cNvSpPr/>
          <p:nvPr/>
        </p:nvSpPr>
        <p:spPr>
          <a:xfrm>
            <a:off x="4928261" y="447268"/>
            <a:ext cx="6837342" cy="5950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A4BFC-2403-48AC-94AF-ED30D136ECDF}"/>
              </a:ext>
            </a:extLst>
          </p:cNvPr>
          <p:cNvSpPr txBox="1"/>
          <p:nvPr/>
        </p:nvSpPr>
        <p:spPr>
          <a:xfrm>
            <a:off x="5298894" y="1725720"/>
            <a:ext cx="58226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Applied for Federal No-Cost Extensions on our award(s)</a:t>
            </a:r>
          </a:p>
          <a:p>
            <a:pPr marL="742950" lvl="1" indent="-285750"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Currently utilizing 4 years of funding for our current VOCA grant cycle 2024-2026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2-year grant cycle</a:t>
            </a:r>
          </a:p>
          <a:p>
            <a:pPr marL="742950" lvl="1" indent="-285750"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 yearly separate awards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Forecasted the amount of Admin funds needed from our 5% allocation and reallocated the remainder of the funds to but utilized for our Sub-Awards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Reallocated unspent or de-obligated Subgrantee funds 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Ensured oldest funds are being utilized first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 with large entity stakeholders </a:t>
            </a:r>
          </a:p>
          <a:p>
            <a:pPr marL="742950" lvl="1" indent="-285750"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Prosecutors, CASAs, CACs, Coalitions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will notify all current VOCA recipients</a:t>
            </a:r>
          </a:p>
          <a:p>
            <a:pPr marL="742950" lvl="1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Ask all agencies to self-reduce their VOCA funded expenses and diversify their funding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4F8840B8-4B08-4CF4-AAA6-2E4DCD88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973" y="1231944"/>
            <a:ext cx="5112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What We’re Doing &amp; Have Done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42D8B6-7888-4989-A19D-27D9894E0E58}"/>
              </a:ext>
            </a:extLst>
          </p:cNvPr>
          <p:cNvSpPr/>
          <p:nvPr/>
        </p:nvSpPr>
        <p:spPr>
          <a:xfrm>
            <a:off x="5103446" y="5251030"/>
            <a:ext cx="6567305" cy="11565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560F-CBFB-4A05-A792-F55BCB774B64}"/>
              </a:ext>
            </a:extLst>
          </p:cNvPr>
          <p:cNvSpPr/>
          <p:nvPr/>
        </p:nvSpPr>
        <p:spPr>
          <a:xfrm>
            <a:off x="5103446" y="450456"/>
            <a:ext cx="6567305" cy="5125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0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6EC9492C-DAA2-6C7D-0625-2322AF33F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6" b="202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89B832-B10D-A274-10EE-5375521B3DB4}"/>
              </a:ext>
            </a:extLst>
          </p:cNvPr>
          <p:cNvSpPr/>
          <p:nvPr/>
        </p:nvSpPr>
        <p:spPr>
          <a:xfrm>
            <a:off x="428495" y="441649"/>
            <a:ext cx="11298939" cy="59746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70000"/>
                </a:schemeClr>
              </a:gs>
              <a:gs pos="50000">
                <a:schemeClr val="accent5">
                  <a:lumMod val="50000"/>
                  <a:shade val="67500"/>
                  <a:satMod val="115000"/>
                  <a:alpha val="70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652939-DD43-5CFF-C85A-87B17450F64A}"/>
              </a:ext>
            </a:extLst>
          </p:cNvPr>
          <p:cNvSpPr txBox="1">
            <a:spLocks/>
          </p:cNvSpPr>
          <p:nvPr/>
        </p:nvSpPr>
        <p:spPr bwMode="auto">
          <a:xfrm>
            <a:off x="437512" y="2941910"/>
            <a:ext cx="11280904" cy="97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THANK YOU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2D787A-E108-7BB3-EF64-62294D125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45" y="4757278"/>
            <a:ext cx="1167310" cy="8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68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f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5772</TotalTime>
  <Words>389</Words>
  <Application>Microsoft Office PowerPoint</Application>
  <PresentationFormat>Widescreen</PresentationFormat>
  <Paragraphs>84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Arial</vt:lpstr>
      <vt:lpstr>Avenir Next LT Pro Demi</vt:lpstr>
      <vt:lpstr>AvenirNext LT Pro Regular</vt:lpstr>
      <vt:lpstr>Calibri</vt:lpstr>
      <vt:lpstr>Calibri Light</vt:lpstr>
      <vt:lpstr>Courier New</vt:lpstr>
      <vt:lpstr>Franklin Gothic Demi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Gavelek, Benjamin J</dc:creator>
  <cp:lastModifiedBy>Lambert, Kim</cp:lastModifiedBy>
  <cp:revision>225</cp:revision>
  <dcterms:created xsi:type="dcterms:W3CDTF">2018-09-03T16:43:16Z</dcterms:created>
  <dcterms:modified xsi:type="dcterms:W3CDTF">2025-12-08T19:48:16Z</dcterms:modified>
</cp:coreProperties>
</file>