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2" r:id="rId2"/>
    <p:sldId id="261" r:id="rId3"/>
    <p:sldId id="263" r:id="rId4"/>
    <p:sldId id="264" r:id="rId5"/>
    <p:sldId id="259" r:id="rId6"/>
    <p:sldId id="296" r:id="rId7"/>
    <p:sldId id="258" r:id="rId8"/>
    <p:sldId id="292" r:id="rId9"/>
    <p:sldId id="265" r:id="rId10"/>
    <p:sldId id="266" r:id="rId11"/>
    <p:sldId id="267" r:id="rId12"/>
    <p:sldId id="273" r:id="rId13"/>
    <p:sldId id="274" r:id="rId14"/>
    <p:sldId id="275" r:id="rId15"/>
    <p:sldId id="276" r:id="rId16"/>
    <p:sldId id="277" r:id="rId17"/>
    <p:sldId id="260" r:id="rId18"/>
    <p:sldId id="297" r:id="rId19"/>
    <p:sldId id="293" r:id="rId20"/>
    <p:sldId id="294" r:id="rId21"/>
    <p:sldId id="272" r:id="rId22"/>
    <p:sldId id="295" r:id="rId23"/>
    <p:sldId id="286" r:id="rId24"/>
    <p:sldId id="298" r:id="rId25"/>
    <p:sldId id="287" r:id="rId26"/>
    <p:sldId id="289" r:id="rId27"/>
    <p:sldId id="288" r:id="rId28"/>
    <p:sldId id="25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5F3B63-9C4E-4586-B915-9AF707571F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C0732C2-E46C-43E2-BF11-83BD983A4C1F}">
      <dgm:prSet/>
      <dgm:spPr/>
      <dgm:t>
        <a:bodyPr/>
        <a:lstStyle/>
        <a:p>
          <a:r>
            <a:rPr lang="en-US"/>
            <a:t>Determination of suitability to interact with participating minors</a:t>
          </a:r>
        </a:p>
      </dgm:t>
    </dgm:pt>
    <dgm:pt modelId="{B9C093E7-54FD-4E45-B17D-B2CFD5AA4392}" type="parTrans" cxnId="{203E2BB8-9D9C-4A40-A5C2-3CDE1B5F7F98}">
      <dgm:prSet/>
      <dgm:spPr/>
      <dgm:t>
        <a:bodyPr/>
        <a:lstStyle/>
        <a:p>
          <a:endParaRPr lang="en-US"/>
        </a:p>
      </dgm:t>
    </dgm:pt>
    <dgm:pt modelId="{F8DC16D8-92B1-41C0-81F0-35204E5DB1FA}" type="sibTrans" cxnId="{203E2BB8-9D9C-4A40-A5C2-3CDE1B5F7F98}">
      <dgm:prSet/>
      <dgm:spPr/>
      <dgm:t>
        <a:bodyPr/>
        <a:lstStyle/>
        <a:p>
          <a:endParaRPr lang="en-US"/>
        </a:p>
      </dgm:t>
    </dgm:pt>
    <dgm:pt modelId="{8E8BB057-F10E-47FB-8999-38726F645CB5}">
      <dgm:prSet/>
      <dgm:spPr/>
      <dgm:t>
        <a:bodyPr/>
        <a:lstStyle/>
        <a:p>
          <a:r>
            <a:rPr lang="en-US" dirty="0"/>
            <a:t>Every 5 years additional background checks (fingerprinting, etc.) must be run on any grant/match funded employees (including volunteers) that interact with anyone under the age of 18</a:t>
          </a:r>
        </a:p>
      </dgm:t>
    </dgm:pt>
    <dgm:pt modelId="{0A11FB06-51CC-442C-8D9E-914400D675A1}" type="parTrans" cxnId="{D8E1FA99-F1FC-4E8F-83DA-F54F9499F118}">
      <dgm:prSet/>
      <dgm:spPr/>
      <dgm:t>
        <a:bodyPr/>
        <a:lstStyle/>
        <a:p>
          <a:endParaRPr lang="en-US"/>
        </a:p>
      </dgm:t>
    </dgm:pt>
    <dgm:pt modelId="{D3E605C4-3EAA-4463-9F72-ECFB9C08B630}" type="sibTrans" cxnId="{D8E1FA99-F1FC-4E8F-83DA-F54F9499F118}">
      <dgm:prSet/>
      <dgm:spPr/>
      <dgm:t>
        <a:bodyPr/>
        <a:lstStyle/>
        <a:p>
          <a:endParaRPr lang="en-US"/>
        </a:p>
      </dgm:t>
    </dgm:pt>
    <dgm:pt modelId="{CAE54116-A0DF-4F9B-A191-2442ED92B3F3}">
      <dgm:prSet/>
      <dgm:spPr/>
      <dgm:t>
        <a:bodyPr/>
        <a:lstStyle/>
        <a:p>
          <a:r>
            <a:rPr lang="en-US" dirty="0"/>
            <a:t>This is a required condition of any DOJ grant- for more details about the required checks please visit </a:t>
          </a:r>
          <a:r>
            <a:rPr lang="en-US" dirty="0">
              <a:hlinkClick xmlns:r="http://schemas.openxmlformats.org/officeDocument/2006/relationships" r:id="rId1"/>
            </a:rPr>
            <a:t>https://www.ojp.gov/funding/explore/interact-minors</a:t>
          </a:r>
          <a:endParaRPr lang="en-US" dirty="0"/>
        </a:p>
      </dgm:t>
    </dgm:pt>
    <dgm:pt modelId="{293CC6C6-A5CC-4EA6-8059-9E63F45ECDDF}" type="parTrans" cxnId="{B2C7AD0F-7329-49EE-B775-FFC8070ECAF6}">
      <dgm:prSet/>
      <dgm:spPr/>
      <dgm:t>
        <a:bodyPr/>
        <a:lstStyle/>
        <a:p>
          <a:endParaRPr lang="en-US"/>
        </a:p>
      </dgm:t>
    </dgm:pt>
    <dgm:pt modelId="{079BF118-4141-4372-9862-E1252BC55890}" type="sibTrans" cxnId="{B2C7AD0F-7329-49EE-B775-FFC8070ECAF6}">
      <dgm:prSet/>
      <dgm:spPr/>
      <dgm:t>
        <a:bodyPr/>
        <a:lstStyle/>
        <a:p>
          <a:endParaRPr lang="en-US"/>
        </a:p>
      </dgm:t>
    </dgm:pt>
    <dgm:pt modelId="{D737960A-890B-4FAB-8395-5A2B90C974DA}">
      <dgm:prSet/>
      <dgm:spPr/>
      <dgm:t>
        <a:bodyPr/>
        <a:lstStyle/>
        <a:p>
          <a:r>
            <a:rPr lang="en-US"/>
            <a:t>Civil Rights Training</a:t>
          </a:r>
        </a:p>
      </dgm:t>
    </dgm:pt>
    <dgm:pt modelId="{E9E1B421-3806-46FA-ADFB-2B54D80D919C}" type="parTrans" cxnId="{FFFB28A0-D9F1-4CEE-AB73-3FEBFB8ABAED}">
      <dgm:prSet/>
      <dgm:spPr/>
      <dgm:t>
        <a:bodyPr/>
        <a:lstStyle/>
        <a:p>
          <a:endParaRPr lang="en-US"/>
        </a:p>
      </dgm:t>
    </dgm:pt>
    <dgm:pt modelId="{6E36D3FF-93DC-444B-9FC4-01783AACB711}" type="sibTrans" cxnId="{FFFB28A0-D9F1-4CEE-AB73-3FEBFB8ABAED}">
      <dgm:prSet/>
      <dgm:spPr/>
      <dgm:t>
        <a:bodyPr/>
        <a:lstStyle/>
        <a:p>
          <a:endParaRPr lang="en-US"/>
        </a:p>
      </dgm:t>
    </dgm:pt>
    <dgm:pt modelId="{7AA0311D-08DB-4B82-8A28-A49CC0ED20CF}">
      <dgm:prSet/>
      <dgm:spPr/>
      <dgm:t>
        <a:bodyPr/>
        <a:lstStyle/>
        <a:p>
          <a:r>
            <a:rPr lang="en-US" i="0" dirty="0"/>
            <a:t>The DOJ requires all recipients and subrecipients of federal funds to comply with a variety of Federal civil rights laws. ICJI has a checklist that each subgrantee needs to complete on an annual basis to remain in compliance</a:t>
          </a:r>
        </a:p>
      </dgm:t>
    </dgm:pt>
    <dgm:pt modelId="{3E5B62CC-C4D3-4EAD-A049-733B44F12A55}" type="parTrans" cxnId="{2FBC5527-5301-4122-8E26-56CAC8E081A1}">
      <dgm:prSet/>
      <dgm:spPr/>
      <dgm:t>
        <a:bodyPr/>
        <a:lstStyle/>
        <a:p>
          <a:endParaRPr lang="en-US"/>
        </a:p>
      </dgm:t>
    </dgm:pt>
    <dgm:pt modelId="{DB9666A0-8541-4813-A024-4E7A1695D434}" type="sibTrans" cxnId="{2FBC5527-5301-4122-8E26-56CAC8E081A1}">
      <dgm:prSet/>
      <dgm:spPr/>
      <dgm:t>
        <a:bodyPr/>
        <a:lstStyle/>
        <a:p>
          <a:endParaRPr lang="en-US"/>
        </a:p>
      </dgm:t>
    </dgm:pt>
    <dgm:pt modelId="{1956E268-6CCA-453D-B195-43E98452A11E}">
      <dgm:prSet/>
      <dgm:spPr/>
      <dgm:t>
        <a:bodyPr/>
        <a:lstStyle/>
        <a:p>
          <a:r>
            <a:rPr lang="en-US" dirty="0"/>
            <a:t>CJI Grantee Training and Resources Link-</a:t>
          </a:r>
        </a:p>
      </dgm:t>
    </dgm:pt>
    <dgm:pt modelId="{6642FB9B-992E-4D85-95F8-8C10A2040D67}" type="parTrans" cxnId="{F555C4F9-7A61-40A9-96C8-40AFDBE9B019}">
      <dgm:prSet/>
      <dgm:spPr/>
      <dgm:t>
        <a:bodyPr/>
        <a:lstStyle/>
        <a:p>
          <a:endParaRPr lang="en-US"/>
        </a:p>
      </dgm:t>
    </dgm:pt>
    <dgm:pt modelId="{DD3AD028-2C0F-4D3B-AB61-D924FB8A3B53}" type="sibTrans" cxnId="{F555C4F9-7A61-40A9-96C8-40AFDBE9B019}">
      <dgm:prSet/>
      <dgm:spPr/>
      <dgm:t>
        <a:bodyPr/>
        <a:lstStyle/>
        <a:p>
          <a:endParaRPr lang="en-US"/>
        </a:p>
      </dgm:t>
    </dgm:pt>
    <dgm:pt modelId="{36861147-D9A8-4EA2-BD2F-DD548D811DB5}">
      <dgm:prSet/>
      <dgm:spPr/>
      <dgm:t>
        <a:bodyPr/>
        <a:lstStyle/>
        <a:p>
          <a:r>
            <a:rPr lang="en-US" dirty="0">
              <a:hlinkClick xmlns:r="http://schemas.openxmlformats.org/officeDocument/2006/relationships" r:id="rId2"/>
            </a:rPr>
            <a:t>https://www.in.gov/cji/grantee-training-and-resources/</a:t>
          </a:r>
          <a:endParaRPr lang="en-US" dirty="0"/>
        </a:p>
      </dgm:t>
    </dgm:pt>
    <dgm:pt modelId="{94C946A2-DC30-40EA-B41F-31E4BE8506D3}" type="parTrans" cxnId="{9F55A038-59C8-40A8-BB06-6B4749C39D9D}">
      <dgm:prSet/>
      <dgm:spPr/>
      <dgm:t>
        <a:bodyPr/>
        <a:lstStyle/>
        <a:p>
          <a:endParaRPr lang="en-US"/>
        </a:p>
      </dgm:t>
    </dgm:pt>
    <dgm:pt modelId="{C95D927F-6599-494F-BFE3-79177E4A4884}" type="sibTrans" cxnId="{9F55A038-59C8-40A8-BB06-6B4749C39D9D}">
      <dgm:prSet/>
      <dgm:spPr/>
      <dgm:t>
        <a:bodyPr/>
        <a:lstStyle/>
        <a:p>
          <a:endParaRPr lang="en-US"/>
        </a:p>
      </dgm:t>
    </dgm:pt>
    <dgm:pt modelId="{802185AA-CE57-4A51-8733-7A87DFBBD83D}">
      <dgm:prSet/>
      <dgm:spPr/>
      <dgm:t>
        <a:bodyPr/>
        <a:lstStyle/>
        <a:p>
          <a:r>
            <a:rPr lang="en-US" dirty="0"/>
            <a:t>These requirements along with other trainings including the most recent Grant Writing Webinar and Q&amp;A form can be found at:</a:t>
          </a:r>
        </a:p>
      </dgm:t>
    </dgm:pt>
    <dgm:pt modelId="{92E6F625-8B45-4906-91B5-4BBF8A6C6C53}" type="parTrans" cxnId="{E1285B7F-761D-4E17-97F0-5DA05BF82C38}">
      <dgm:prSet/>
      <dgm:spPr/>
      <dgm:t>
        <a:bodyPr/>
        <a:lstStyle/>
        <a:p>
          <a:endParaRPr lang="en-US"/>
        </a:p>
      </dgm:t>
    </dgm:pt>
    <dgm:pt modelId="{549A13C3-6BF0-4835-A47E-628866B77F39}" type="sibTrans" cxnId="{E1285B7F-761D-4E17-97F0-5DA05BF82C38}">
      <dgm:prSet/>
      <dgm:spPr/>
      <dgm:t>
        <a:bodyPr/>
        <a:lstStyle/>
        <a:p>
          <a:endParaRPr lang="en-US"/>
        </a:p>
      </dgm:t>
    </dgm:pt>
    <dgm:pt modelId="{46B0B4AD-8AC1-4394-A002-63EBCF71432C}">
      <dgm:prSet/>
      <dgm:spPr/>
      <dgm:t>
        <a:bodyPr/>
        <a:lstStyle/>
        <a:p>
          <a:r>
            <a:rPr lang="en-US" dirty="0"/>
            <a:t>https://www.in.gov/cji/victim-services/training/</a:t>
          </a:r>
        </a:p>
      </dgm:t>
    </dgm:pt>
    <dgm:pt modelId="{4F723D4C-A98A-4372-81AA-B27A492D039D}" type="parTrans" cxnId="{B8561818-2FB4-4F64-A118-C228AB41E972}">
      <dgm:prSet/>
      <dgm:spPr/>
      <dgm:t>
        <a:bodyPr/>
        <a:lstStyle/>
        <a:p>
          <a:endParaRPr lang="en-US"/>
        </a:p>
      </dgm:t>
    </dgm:pt>
    <dgm:pt modelId="{E1159F5B-E178-4A95-AE60-2F12A97CA994}" type="sibTrans" cxnId="{B8561818-2FB4-4F64-A118-C228AB41E972}">
      <dgm:prSet/>
      <dgm:spPr/>
      <dgm:t>
        <a:bodyPr/>
        <a:lstStyle/>
        <a:p>
          <a:endParaRPr lang="en-US"/>
        </a:p>
      </dgm:t>
    </dgm:pt>
    <dgm:pt modelId="{A1A40040-EBB8-401B-A00D-7503EBA8F40F}" type="pres">
      <dgm:prSet presAssocID="{5E5F3B63-9C4E-4586-B915-9AF707571F19}" presName="linear" presStyleCnt="0">
        <dgm:presLayoutVars>
          <dgm:animLvl val="lvl"/>
          <dgm:resizeHandles val="exact"/>
        </dgm:presLayoutVars>
      </dgm:prSet>
      <dgm:spPr/>
    </dgm:pt>
    <dgm:pt modelId="{9027821D-5250-44B8-A36F-AD5CB0C15203}" type="pres">
      <dgm:prSet presAssocID="{2C0732C2-E46C-43E2-BF11-83BD983A4C1F}" presName="parentText" presStyleLbl="node1" presStyleIdx="0" presStyleCnt="3">
        <dgm:presLayoutVars>
          <dgm:chMax val="0"/>
          <dgm:bulletEnabled val="1"/>
        </dgm:presLayoutVars>
      </dgm:prSet>
      <dgm:spPr/>
    </dgm:pt>
    <dgm:pt modelId="{9C5E7B17-257E-4772-8C5C-E9E86C3DF5BB}" type="pres">
      <dgm:prSet presAssocID="{2C0732C2-E46C-43E2-BF11-83BD983A4C1F}" presName="childText" presStyleLbl="revTx" presStyleIdx="0" presStyleCnt="3">
        <dgm:presLayoutVars>
          <dgm:bulletEnabled val="1"/>
        </dgm:presLayoutVars>
      </dgm:prSet>
      <dgm:spPr/>
    </dgm:pt>
    <dgm:pt modelId="{F1560779-36DA-43AE-A4A9-6B61E97F2886}" type="pres">
      <dgm:prSet presAssocID="{D737960A-890B-4FAB-8395-5A2B90C974DA}" presName="parentText" presStyleLbl="node1" presStyleIdx="1" presStyleCnt="3">
        <dgm:presLayoutVars>
          <dgm:chMax val="0"/>
          <dgm:bulletEnabled val="1"/>
        </dgm:presLayoutVars>
      </dgm:prSet>
      <dgm:spPr/>
    </dgm:pt>
    <dgm:pt modelId="{04E31B08-D7A9-4800-8D8A-364F94331F09}" type="pres">
      <dgm:prSet presAssocID="{D737960A-890B-4FAB-8395-5A2B90C974DA}" presName="childText" presStyleLbl="revTx" presStyleIdx="1" presStyleCnt="3">
        <dgm:presLayoutVars>
          <dgm:bulletEnabled val="1"/>
        </dgm:presLayoutVars>
      </dgm:prSet>
      <dgm:spPr/>
    </dgm:pt>
    <dgm:pt modelId="{1B0DC6E9-A6C7-468F-877B-E97D0F9A3604}" type="pres">
      <dgm:prSet presAssocID="{1956E268-6CCA-453D-B195-43E98452A11E}" presName="parentText" presStyleLbl="node1" presStyleIdx="2" presStyleCnt="3">
        <dgm:presLayoutVars>
          <dgm:chMax val="0"/>
          <dgm:bulletEnabled val="1"/>
        </dgm:presLayoutVars>
      </dgm:prSet>
      <dgm:spPr/>
    </dgm:pt>
    <dgm:pt modelId="{22A6727C-7E57-46C5-9315-7BA2AE7084F9}" type="pres">
      <dgm:prSet presAssocID="{1956E268-6CCA-453D-B195-43E98452A11E}" presName="childText" presStyleLbl="revTx" presStyleIdx="2" presStyleCnt="3">
        <dgm:presLayoutVars>
          <dgm:bulletEnabled val="1"/>
        </dgm:presLayoutVars>
      </dgm:prSet>
      <dgm:spPr/>
    </dgm:pt>
  </dgm:ptLst>
  <dgm:cxnLst>
    <dgm:cxn modelId="{B2C7AD0F-7329-49EE-B775-FFC8070ECAF6}" srcId="{2C0732C2-E46C-43E2-BF11-83BD983A4C1F}" destId="{CAE54116-A0DF-4F9B-A191-2442ED92B3F3}" srcOrd="1" destOrd="0" parTransId="{293CC6C6-A5CC-4EA6-8059-9E63F45ECDDF}" sibTransId="{079BF118-4141-4372-9862-E1252BC55890}"/>
    <dgm:cxn modelId="{901FAD11-BA2B-4812-A172-D4C5A5AE3F8D}" type="presOf" srcId="{1956E268-6CCA-453D-B195-43E98452A11E}" destId="{1B0DC6E9-A6C7-468F-877B-E97D0F9A3604}" srcOrd="0" destOrd="0" presId="urn:microsoft.com/office/officeart/2005/8/layout/vList2"/>
    <dgm:cxn modelId="{B8561818-2FB4-4F64-A118-C228AB41E972}" srcId="{802185AA-CE57-4A51-8733-7A87DFBBD83D}" destId="{46B0B4AD-8AC1-4394-A002-63EBCF71432C}" srcOrd="1" destOrd="0" parTransId="{4F723D4C-A98A-4372-81AA-B27A492D039D}" sibTransId="{E1159F5B-E178-4A95-AE60-2F12A97CA994}"/>
    <dgm:cxn modelId="{2FBC5527-5301-4122-8E26-56CAC8E081A1}" srcId="{D737960A-890B-4FAB-8395-5A2B90C974DA}" destId="{7AA0311D-08DB-4B82-8A28-A49CC0ED20CF}" srcOrd="0" destOrd="0" parTransId="{3E5B62CC-C4D3-4EAD-A049-733B44F12A55}" sibTransId="{DB9666A0-8541-4813-A024-4E7A1695D434}"/>
    <dgm:cxn modelId="{AE98352F-4055-4675-AE78-AF31CCBB56E2}" type="presOf" srcId="{46B0B4AD-8AC1-4394-A002-63EBCF71432C}" destId="{22A6727C-7E57-46C5-9315-7BA2AE7084F9}" srcOrd="0" destOrd="2" presId="urn:microsoft.com/office/officeart/2005/8/layout/vList2"/>
    <dgm:cxn modelId="{3E0DA633-75C8-4165-BB68-DB7D0324BCCF}" type="presOf" srcId="{CAE54116-A0DF-4F9B-A191-2442ED92B3F3}" destId="{9C5E7B17-257E-4772-8C5C-E9E86C3DF5BB}" srcOrd="0" destOrd="1" presId="urn:microsoft.com/office/officeart/2005/8/layout/vList2"/>
    <dgm:cxn modelId="{9F55A038-59C8-40A8-BB06-6B4749C39D9D}" srcId="{802185AA-CE57-4A51-8733-7A87DFBBD83D}" destId="{36861147-D9A8-4EA2-BD2F-DD548D811DB5}" srcOrd="0" destOrd="0" parTransId="{94C946A2-DC30-40EA-B41F-31E4BE8506D3}" sibTransId="{C95D927F-6599-494F-BFE3-79177E4A4884}"/>
    <dgm:cxn modelId="{D7A1426B-5FAA-4289-ACDE-3087C4EE6B7D}" type="presOf" srcId="{7AA0311D-08DB-4B82-8A28-A49CC0ED20CF}" destId="{04E31B08-D7A9-4800-8D8A-364F94331F09}" srcOrd="0" destOrd="0" presId="urn:microsoft.com/office/officeart/2005/8/layout/vList2"/>
    <dgm:cxn modelId="{9C60F24F-1925-4CD4-9494-0FF89CF964CC}" type="presOf" srcId="{5E5F3B63-9C4E-4586-B915-9AF707571F19}" destId="{A1A40040-EBB8-401B-A00D-7503EBA8F40F}" srcOrd="0" destOrd="0" presId="urn:microsoft.com/office/officeart/2005/8/layout/vList2"/>
    <dgm:cxn modelId="{9482AA73-63B3-41C8-9DFA-B1968DCE68F2}" type="presOf" srcId="{36861147-D9A8-4EA2-BD2F-DD548D811DB5}" destId="{22A6727C-7E57-46C5-9315-7BA2AE7084F9}" srcOrd="0" destOrd="1" presId="urn:microsoft.com/office/officeart/2005/8/layout/vList2"/>
    <dgm:cxn modelId="{0D86FC7C-1FB2-4E6B-859F-0AC5F069DE52}" type="presOf" srcId="{8E8BB057-F10E-47FB-8999-38726F645CB5}" destId="{9C5E7B17-257E-4772-8C5C-E9E86C3DF5BB}" srcOrd="0" destOrd="0" presId="urn:microsoft.com/office/officeart/2005/8/layout/vList2"/>
    <dgm:cxn modelId="{E1285B7F-761D-4E17-97F0-5DA05BF82C38}" srcId="{1956E268-6CCA-453D-B195-43E98452A11E}" destId="{802185AA-CE57-4A51-8733-7A87DFBBD83D}" srcOrd="0" destOrd="0" parTransId="{92E6F625-8B45-4906-91B5-4BBF8A6C6C53}" sibTransId="{549A13C3-6BF0-4835-A47E-628866B77F39}"/>
    <dgm:cxn modelId="{D8E1FA99-F1FC-4E8F-83DA-F54F9499F118}" srcId="{2C0732C2-E46C-43E2-BF11-83BD983A4C1F}" destId="{8E8BB057-F10E-47FB-8999-38726F645CB5}" srcOrd="0" destOrd="0" parTransId="{0A11FB06-51CC-442C-8D9E-914400D675A1}" sibTransId="{D3E605C4-3EAA-4463-9F72-ECFB9C08B630}"/>
    <dgm:cxn modelId="{FFFB28A0-D9F1-4CEE-AB73-3FEBFB8ABAED}" srcId="{5E5F3B63-9C4E-4586-B915-9AF707571F19}" destId="{D737960A-890B-4FAB-8395-5A2B90C974DA}" srcOrd="1" destOrd="0" parTransId="{E9E1B421-3806-46FA-ADFB-2B54D80D919C}" sibTransId="{6E36D3FF-93DC-444B-9FC4-01783AACB711}"/>
    <dgm:cxn modelId="{203E2BB8-9D9C-4A40-A5C2-3CDE1B5F7F98}" srcId="{5E5F3B63-9C4E-4586-B915-9AF707571F19}" destId="{2C0732C2-E46C-43E2-BF11-83BD983A4C1F}" srcOrd="0" destOrd="0" parTransId="{B9C093E7-54FD-4E45-B17D-B2CFD5AA4392}" sibTransId="{F8DC16D8-92B1-41C0-81F0-35204E5DB1FA}"/>
    <dgm:cxn modelId="{F44FC1E4-AA71-4196-9C22-0A57D51CA3C4}" type="presOf" srcId="{802185AA-CE57-4A51-8733-7A87DFBBD83D}" destId="{22A6727C-7E57-46C5-9315-7BA2AE7084F9}" srcOrd="0" destOrd="0" presId="urn:microsoft.com/office/officeart/2005/8/layout/vList2"/>
    <dgm:cxn modelId="{05B28FEE-22F8-4081-B468-80EB82669079}" type="presOf" srcId="{D737960A-890B-4FAB-8395-5A2B90C974DA}" destId="{F1560779-36DA-43AE-A4A9-6B61E97F2886}" srcOrd="0" destOrd="0" presId="urn:microsoft.com/office/officeart/2005/8/layout/vList2"/>
    <dgm:cxn modelId="{19F36AF6-EF49-43D0-BEEB-DDE6FC4C3E8F}" type="presOf" srcId="{2C0732C2-E46C-43E2-BF11-83BD983A4C1F}" destId="{9027821D-5250-44B8-A36F-AD5CB0C15203}" srcOrd="0" destOrd="0" presId="urn:microsoft.com/office/officeart/2005/8/layout/vList2"/>
    <dgm:cxn modelId="{F555C4F9-7A61-40A9-96C8-40AFDBE9B019}" srcId="{5E5F3B63-9C4E-4586-B915-9AF707571F19}" destId="{1956E268-6CCA-453D-B195-43E98452A11E}" srcOrd="2" destOrd="0" parTransId="{6642FB9B-992E-4D85-95F8-8C10A2040D67}" sibTransId="{DD3AD028-2C0F-4D3B-AB61-D924FB8A3B53}"/>
    <dgm:cxn modelId="{D5B4103D-0536-427A-AFE5-74BD0E7DB476}" type="presParOf" srcId="{A1A40040-EBB8-401B-A00D-7503EBA8F40F}" destId="{9027821D-5250-44B8-A36F-AD5CB0C15203}" srcOrd="0" destOrd="0" presId="urn:microsoft.com/office/officeart/2005/8/layout/vList2"/>
    <dgm:cxn modelId="{16EA9640-CC1D-48E3-B5AB-65234452C414}" type="presParOf" srcId="{A1A40040-EBB8-401B-A00D-7503EBA8F40F}" destId="{9C5E7B17-257E-4772-8C5C-E9E86C3DF5BB}" srcOrd="1" destOrd="0" presId="urn:microsoft.com/office/officeart/2005/8/layout/vList2"/>
    <dgm:cxn modelId="{1CA5BA81-C88D-4D55-BEF0-4E29C0890F91}" type="presParOf" srcId="{A1A40040-EBB8-401B-A00D-7503EBA8F40F}" destId="{F1560779-36DA-43AE-A4A9-6B61E97F2886}" srcOrd="2" destOrd="0" presId="urn:microsoft.com/office/officeart/2005/8/layout/vList2"/>
    <dgm:cxn modelId="{4384A024-CC17-44F7-8808-476AC0F528CA}" type="presParOf" srcId="{A1A40040-EBB8-401B-A00D-7503EBA8F40F}" destId="{04E31B08-D7A9-4800-8D8A-364F94331F09}" srcOrd="3" destOrd="0" presId="urn:microsoft.com/office/officeart/2005/8/layout/vList2"/>
    <dgm:cxn modelId="{D9A31D9A-7076-4CBB-A97A-492429480ED2}" type="presParOf" srcId="{A1A40040-EBB8-401B-A00D-7503EBA8F40F}" destId="{1B0DC6E9-A6C7-468F-877B-E97D0F9A3604}" srcOrd="4" destOrd="0" presId="urn:microsoft.com/office/officeart/2005/8/layout/vList2"/>
    <dgm:cxn modelId="{1FDF123A-F097-44EA-B445-645049CD80CF}" type="presParOf" srcId="{A1A40040-EBB8-401B-A00D-7503EBA8F40F}" destId="{22A6727C-7E57-46C5-9315-7BA2AE7084F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dirty="0"/>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dirty="0"/>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VOCA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pt>
    <dgm:pt modelId="{7B3C27A9-BE7F-4347-A5E6-B7C9490AD3FA}" type="sibTrans" cxnId="{2FC62D04-7638-43F4-B807-067425697DD9}">
      <dgm:prSet/>
      <dgm:spPr/>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dirty="0"/>
            <a:t>Example of Objective: Provide shelter to 95% of domestic violence victims seeking safe shelter.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dirty="0"/>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dirty="0"/>
            <a:t>Example of Outcome: Of the domestic violence victims who received shelter, 75% stayed at least 30 days and remained safe.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dirty="0"/>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9045DF7E-C249-4C9F-A68B-DBDAE4D35FF5}">
      <dgm:prSet/>
      <dgm:spPr/>
      <dgm:t>
        <a:bodyPr/>
        <a:lstStyle/>
        <a:p>
          <a:r>
            <a:rPr lang="en-US" dirty="0"/>
            <a:t>Subrecipients must use volunteers unless the State determines there is a compelling reason to waive this requirement. The volunteers are not required to provide direct service to victims. A Match Waiver form can be found in the RFP and attached to your Intelligrants application.</a:t>
          </a:r>
        </a:p>
      </dgm:t>
    </dgm:pt>
    <dgm:pt modelId="{366EE299-5EE0-4D4A-8046-DADB753E86E1}" type="parTrans" cxnId="{C2D41F95-0DB7-45F0-BB26-E0D3D150F5FD}">
      <dgm:prSet/>
      <dgm:spPr/>
      <dgm:t>
        <a:bodyPr/>
        <a:lstStyle/>
        <a:p>
          <a:endParaRPr lang="en-US"/>
        </a:p>
      </dgm:t>
    </dgm:pt>
    <dgm:pt modelId="{9C820D4D-D1A1-4E91-AA1E-02737979EB6A}" type="sibTrans" cxnId="{C2D41F95-0DB7-45F0-BB26-E0D3D150F5FD}">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24608A1E-F5A4-4B8A-9BAD-386757AD7691}" type="presOf" srcId="{9045DF7E-C249-4C9F-A68B-DBDAE4D35FF5}" destId="{A812EBE4-F34C-4D49-8727-A75AF6A794D7}" srcOrd="0" destOrd="0" presId="urn:microsoft.com/office/officeart/2005/8/layout/list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C2D41F95-0DB7-45F0-BB26-E0D3D150F5FD}" srcId="{6E4AA937-1310-41B9-B6F5-237E90A5D27D}" destId="{9045DF7E-C249-4C9F-A68B-DBDAE4D35FF5}" srcOrd="0" destOrd="0" parTransId="{366EE299-5EE0-4D4A-8046-DADB753E86E1}" sibTransId="{9C820D4D-D1A1-4E91-AA1E-02737979EB6A}"/>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7821D-5250-44B8-A36F-AD5CB0C15203}">
      <dsp:nvSpPr>
        <dsp:cNvPr id="0" name=""/>
        <dsp:cNvSpPr/>
      </dsp:nvSpPr>
      <dsp:spPr>
        <a:xfrm>
          <a:off x="0" y="433920"/>
          <a:ext cx="6900512" cy="4797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Determination of suitability to interact with participating minors</a:t>
          </a:r>
        </a:p>
      </dsp:txBody>
      <dsp:txXfrm>
        <a:off x="23417" y="457337"/>
        <a:ext cx="6853678" cy="432866"/>
      </dsp:txXfrm>
    </dsp:sp>
    <dsp:sp modelId="{9C5E7B17-257E-4772-8C5C-E9E86C3DF5BB}">
      <dsp:nvSpPr>
        <dsp:cNvPr id="0" name=""/>
        <dsp:cNvSpPr/>
      </dsp:nvSpPr>
      <dsp:spPr>
        <a:xfrm>
          <a:off x="0" y="913620"/>
          <a:ext cx="6900512"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Every 5 years additional background checks (fingerprinting, etc.) must be run on any grant/match funded employees (including volunteers) that interact with anyone under the age of 18</a:t>
          </a:r>
        </a:p>
        <a:p>
          <a:pPr marL="171450" lvl="1" indent="-171450" algn="l" defTabSz="711200">
            <a:lnSpc>
              <a:spcPct val="90000"/>
            </a:lnSpc>
            <a:spcBef>
              <a:spcPct val="0"/>
            </a:spcBef>
            <a:spcAft>
              <a:spcPct val="20000"/>
            </a:spcAft>
            <a:buChar char="•"/>
          </a:pPr>
          <a:r>
            <a:rPr lang="en-US" sz="1600" kern="1200" dirty="0"/>
            <a:t>This is a required condition of any DOJ grant- for more details about the required checks please visit </a:t>
          </a:r>
          <a:r>
            <a:rPr lang="en-US" sz="1600" kern="1200" dirty="0">
              <a:hlinkClick xmlns:r="http://schemas.openxmlformats.org/officeDocument/2006/relationships" r:id="rId1"/>
            </a:rPr>
            <a:t>https://www.ojp.gov/funding/explore/interact-minors</a:t>
          </a:r>
          <a:endParaRPr lang="en-US" sz="1600" kern="1200" dirty="0"/>
        </a:p>
      </dsp:txBody>
      <dsp:txXfrm>
        <a:off x="0" y="913620"/>
        <a:ext cx="6900512" cy="1449000"/>
      </dsp:txXfrm>
    </dsp:sp>
    <dsp:sp modelId="{F1560779-36DA-43AE-A4A9-6B61E97F2886}">
      <dsp:nvSpPr>
        <dsp:cNvPr id="0" name=""/>
        <dsp:cNvSpPr/>
      </dsp:nvSpPr>
      <dsp:spPr>
        <a:xfrm>
          <a:off x="0" y="2362620"/>
          <a:ext cx="6900512" cy="4797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Civil Rights Training</a:t>
          </a:r>
        </a:p>
      </dsp:txBody>
      <dsp:txXfrm>
        <a:off x="23417" y="2386037"/>
        <a:ext cx="6853678" cy="432866"/>
      </dsp:txXfrm>
    </dsp:sp>
    <dsp:sp modelId="{04E31B08-D7A9-4800-8D8A-364F94331F09}">
      <dsp:nvSpPr>
        <dsp:cNvPr id="0" name=""/>
        <dsp:cNvSpPr/>
      </dsp:nvSpPr>
      <dsp:spPr>
        <a:xfrm>
          <a:off x="0" y="2842320"/>
          <a:ext cx="6900512" cy="7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The DOJ requires all recipients and subrecipients of federal funds to comply with a variety of Federal civil rights laws. ICJI has a checklist that each subgrantee needs to complete on an annual basis to remain in compliance</a:t>
          </a:r>
        </a:p>
      </dsp:txBody>
      <dsp:txXfrm>
        <a:off x="0" y="2842320"/>
        <a:ext cx="6900512" cy="724500"/>
      </dsp:txXfrm>
    </dsp:sp>
    <dsp:sp modelId="{1B0DC6E9-A6C7-468F-877B-E97D0F9A3604}">
      <dsp:nvSpPr>
        <dsp:cNvPr id="0" name=""/>
        <dsp:cNvSpPr/>
      </dsp:nvSpPr>
      <dsp:spPr>
        <a:xfrm>
          <a:off x="0" y="3566820"/>
          <a:ext cx="6900512" cy="4797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CJI Grantee Training and Resources Link-</a:t>
          </a:r>
        </a:p>
      </dsp:txBody>
      <dsp:txXfrm>
        <a:off x="23417" y="3590237"/>
        <a:ext cx="6853678" cy="432866"/>
      </dsp:txXfrm>
    </dsp:sp>
    <dsp:sp modelId="{22A6727C-7E57-46C5-9315-7BA2AE7084F9}">
      <dsp:nvSpPr>
        <dsp:cNvPr id="0" name=""/>
        <dsp:cNvSpPr/>
      </dsp:nvSpPr>
      <dsp:spPr>
        <a:xfrm>
          <a:off x="0" y="4046520"/>
          <a:ext cx="6900512" cy="1055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These requirements along with other trainings including the most recent Grant Writing Webinar and Q&amp;A form can be found at:</a:t>
          </a:r>
        </a:p>
        <a:p>
          <a:pPr marL="342900" lvl="2" indent="-171450" algn="l" defTabSz="711200">
            <a:lnSpc>
              <a:spcPct val="90000"/>
            </a:lnSpc>
            <a:spcBef>
              <a:spcPct val="0"/>
            </a:spcBef>
            <a:spcAft>
              <a:spcPct val="20000"/>
            </a:spcAft>
            <a:buChar char="•"/>
          </a:pPr>
          <a:r>
            <a:rPr lang="en-US" sz="1600" kern="1200" dirty="0">
              <a:hlinkClick xmlns:r="http://schemas.openxmlformats.org/officeDocument/2006/relationships" r:id="rId2"/>
            </a:rPr>
            <a:t>https://www.in.gov/cji/grantee-training-and-resources/</a:t>
          </a:r>
          <a:endParaRPr lang="en-US" sz="1600" kern="1200" dirty="0"/>
        </a:p>
        <a:p>
          <a:pPr marL="342900" lvl="2" indent="-171450" algn="l" defTabSz="711200">
            <a:lnSpc>
              <a:spcPct val="90000"/>
            </a:lnSpc>
            <a:spcBef>
              <a:spcPct val="0"/>
            </a:spcBef>
            <a:spcAft>
              <a:spcPct val="20000"/>
            </a:spcAft>
            <a:buChar char="•"/>
          </a:pPr>
          <a:r>
            <a:rPr lang="en-US" sz="1600" kern="1200" dirty="0"/>
            <a:t>https://www.in.gov/cji/victim-services/training/</a:t>
          </a:r>
        </a:p>
      </dsp:txBody>
      <dsp:txXfrm>
        <a:off x="0" y="4046520"/>
        <a:ext cx="6900512" cy="1055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dirty="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VOCA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10777"/>
          <a:ext cx="6900512" cy="23341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70764" rIns="5355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The goal should directly address the problem identified in the Problem Statement.</a:t>
          </a:r>
        </a:p>
        <a:p>
          <a:pPr marL="114300" lvl="1" indent="-114300" algn="l" defTabSz="577850">
            <a:lnSpc>
              <a:spcPct val="90000"/>
            </a:lnSpc>
            <a:spcBef>
              <a:spcPct val="0"/>
            </a:spcBef>
            <a:spcAft>
              <a:spcPct val="15000"/>
            </a:spcAft>
            <a:buChar char="•"/>
          </a:pPr>
          <a:r>
            <a:rPr lang="en-US" sz="1300" kern="1200"/>
            <a:t>Objectives are the steps needed to achieve goals. Objectives should be concrete, action-oriented, measurable and Specific, Measurable, Achievable, Realistic, Timely (SMART).</a:t>
          </a:r>
        </a:p>
        <a:p>
          <a:pPr marL="228600" lvl="2" indent="-114300" algn="l" defTabSz="577850">
            <a:lnSpc>
              <a:spcPct val="90000"/>
            </a:lnSpc>
            <a:spcBef>
              <a:spcPct val="0"/>
            </a:spcBef>
            <a:spcAft>
              <a:spcPct val="15000"/>
            </a:spcAft>
            <a:buChar char="•"/>
          </a:pPr>
          <a:r>
            <a:rPr lang="en-US" sz="1300" kern="1200" dirty="0"/>
            <a:t>Example of Objective: Provide shelter to 95% of domestic violence victims seeking safe shelter. </a:t>
          </a:r>
        </a:p>
        <a:p>
          <a:pPr marL="114300" lvl="1" indent="-114300" algn="l" defTabSz="577850">
            <a:lnSpc>
              <a:spcPct val="90000"/>
            </a:lnSpc>
            <a:spcBef>
              <a:spcPct val="0"/>
            </a:spcBef>
            <a:spcAft>
              <a:spcPct val="15000"/>
            </a:spcAft>
            <a:buChar char="•"/>
          </a:pPr>
          <a:r>
            <a:rPr lang="en-US" sz="1300" kern="1200" dirty="0"/>
            <a:t>Outcomes measure objectives and are criteria for how the program is deemed to be effective.</a:t>
          </a:r>
        </a:p>
        <a:p>
          <a:pPr marL="228600" lvl="2" indent="-114300" algn="l" defTabSz="577850">
            <a:lnSpc>
              <a:spcPct val="90000"/>
            </a:lnSpc>
            <a:spcBef>
              <a:spcPct val="0"/>
            </a:spcBef>
            <a:spcAft>
              <a:spcPct val="15000"/>
            </a:spcAft>
            <a:buChar char="•"/>
          </a:pPr>
          <a:r>
            <a:rPr lang="en-US" sz="1300" kern="1200" dirty="0"/>
            <a:t>Example of Outcome: Of the domestic violence victims who received shelter, 75% stayed at least 30 days and remained safe. </a:t>
          </a:r>
        </a:p>
      </dsp:txBody>
      <dsp:txXfrm>
        <a:off x="0" y="310777"/>
        <a:ext cx="6900512" cy="2334150"/>
      </dsp:txXfrm>
    </dsp:sp>
    <dsp:sp modelId="{2F50645F-4135-4679-B5AB-27836450C312}">
      <dsp:nvSpPr>
        <dsp:cNvPr id="0" name=""/>
        <dsp:cNvSpPr/>
      </dsp:nvSpPr>
      <dsp:spPr>
        <a:xfrm>
          <a:off x="345025" y="118897"/>
          <a:ext cx="4830358" cy="3837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577850">
            <a:lnSpc>
              <a:spcPct val="90000"/>
            </a:lnSpc>
            <a:spcBef>
              <a:spcPct val="0"/>
            </a:spcBef>
            <a:spcAft>
              <a:spcPct val="35000"/>
            </a:spcAft>
            <a:buNone/>
          </a:pPr>
          <a:r>
            <a:rPr lang="en-US" sz="1300" kern="1200"/>
            <a:t>Goal, Objective, and Outcomes</a:t>
          </a:r>
        </a:p>
      </dsp:txBody>
      <dsp:txXfrm>
        <a:off x="363759" y="137631"/>
        <a:ext cx="4792890" cy="346292"/>
      </dsp:txXfrm>
    </dsp:sp>
    <dsp:sp modelId="{2375F742-61FF-4732-A683-B48767F1F6F6}">
      <dsp:nvSpPr>
        <dsp:cNvPr id="0" name=""/>
        <dsp:cNvSpPr/>
      </dsp:nvSpPr>
      <dsp:spPr>
        <a:xfrm>
          <a:off x="0" y="2907008"/>
          <a:ext cx="6900512" cy="552825"/>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70764" rIns="5355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What? Who? Where? Why? When? How?</a:t>
          </a:r>
        </a:p>
      </dsp:txBody>
      <dsp:txXfrm>
        <a:off x="0" y="2907008"/>
        <a:ext cx="6900512" cy="552825"/>
      </dsp:txXfrm>
    </dsp:sp>
    <dsp:sp modelId="{D2282E75-9A52-47B2-9850-707EC2631640}">
      <dsp:nvSpPr>
        <dsp:cNvPr id="0" name=""/>
        <dsp:cNvSpPr/>
      </dsp:nvSpPr>
      <dsp:spPr>
        <a:xfrm>
          <a:off x="345025" y="2715128"/>
          <a:ext cx="4830358" cy="38376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577850">
            <a:lnSpc>
              <a:spcPct val="90000"/>
            </a:lnSpc>
            <a:spcBef>
              <a:spcPct val="0"/>
            </a:spcBef>
            <a:spcAft>
              <a:spcPct val="35000"/>
            </a:spcAft>
            <a:buNone/>
          </a:pPr>
          <a:r>
            <a:rPr lang="en-US" sz="1300" kern="1200"/>
            <a:t>Program Description</a:t>
          </a:r>
        </a:p>
      </dsp:txBody>
      <dsp:txXfrm>
        <a:off x="363759" y="2733862"/>
        <a:ext cx="4792890" cy="346292"/>
      </dsp:txXfrm>
    </dsp:sp>
    <dsp:sp modelId="{1E734C95-4555-46ED-B5A1-04D77E298A53}">
      <dsp:nvSpPr>
        <dsp:cNvPr id="0" name=""/>
        <dsp:cNvSpPr/>
      </dsp:nvSpPr>
      <dsp:spPr>
        <a:xfrm>
          <a:off x="0" y="3721913"/>
          <a:ext cx="6900512" cy="32760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3530033"/>
          <a:ext cx="4830358" cy="38376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577850">
            <a:lnSpc>
              <a:spcPct val="90000"/>
            </a:lnSpc>
            <a:spcBef>
              <a:spcPct val="0"/>
            </a:spcBef>
            <a:spcAft>
              <a:spcPct val="35000"/>
            </a:spcAft>
            <a:buNone/>
          </a:pPr>
          <a:r>
            <a:rPr lang="en-US" sz="1300" kern="1200"/>
            <a:t>Evidence Based/Best Practice</a:t>
          </a:r>
        </a:p>
      </dsp:txBody>
      <dsp:txXfrm>
        <a:off x="363759" y="3548767"/>
        <a:ext cx="4792890" cy="346292"/>
      </dsp:txXfrm>
    </dsp:sp>
    <dsp:sp modelId="{A812EBE4-F34C-4D49-8727-A75AF6A794D7}">
      <dsp:nvSpPr>
        <dsp:cNvPr id="0" name=""/>
        <dsp:cNvSpPr/>
      </dsp:nvSpPr>
      <dsp:spPr>
        <a:xfrm>
          <a:off x="0" y="4311593"/>
          <a:ext cx="6900512" cy="110565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70764" rIns="5355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Subrecipients must use volunteers unless the State determines there is a compelling reason to waive this requirement. The volunteers are not required to provide direct service to victims. A Match Waiver form can be found in the RFP and attached to your Intelligrants application.</a:t>
          </a:r>
        </a:p>
      </dsp:txBody>
      <dsp:txXfrm>
        <a:off x="0" y="4311593"/>
        <a:ext cx="6900512" cy="1105650"/>
      </dsp:txXfrm>
    </dsp:sp>
    <dsp:sp modelId="{DB0F20A0-FC57-4E86-8A25-0798C33B4C8E}">
      <dsp:nvSpPr>
        <dsp:cNvPr id="0" name=""/>
        <dsp:cNvSpPr/>
      </dsp:nvSpPr>
      <dsp:spPr>
        <a:xfrm>
          <a:off x="345025" y="4119713"/>
          <a:ext cx="4830358" cy="3837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577850">
            <a:lnSpc>
              <a:spcPct val="90000"/>
            </a:lnSpc>
            <a:spcBef>
              <a:spcPct val="0"/>
            </a:spcBef>
            <a:spcAft>
              <a:spcPct val="35000"/>
            </a:spcAft>
            <a:buNone/>
          </a:pPr>
          <a:r>
            <a:rPr lang="en-US" sz="1300" kern="1200" dirty="0"/>
            <a:t>Use of Volunteers</a:t>
          </a:r>
        </a:p>
      </dsp:txBody>
      <dsp:txXfrm>
        <a:off x="363759" y="4138447"/>
        <a:ext cx="4792890"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2/23/2022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8</a:t>
            </a:fld>
            <a:endParaRPr lang="en-US"/>
          </a:p>
        </p:txBody>
      </p:sp>
    </p:spTree>
    <p:extLst>
      <p:ext uri="{BB962C8B-B14F-4D97-AF65-F5344CB8AC3E}">
        <p14:creationId xmlns:p14="http://schemas.microsoft.com/office/powerpoint/2010/main" val="254547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13</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2/23/2022</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2/23/2022</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ESheets1@cji.in.gov" TargetMode="External"/><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voca/"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 name="Freeform: Shape 50">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3" name="Freeform: Shape 52">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477981" y="1122363"/>
            <a:ext cx="4023360" cy="3204134"/>
          </a:xfrm>
        </p:spPr>
        <p:txBody>
          <a:bodyPr vert="horz" lIns="91440" tIns="45720" rIns="91440" bIns="45720" rtlCol="0" anchor="b">
            <a:normAutofit/>
          </a:bodyPr>
          <a:lstStyle/>
          <a:p>
            <a:br>
              <a:rPr lang="en-US" b="0" i="0" u="none" strike="noStrike" kern="1200" baseline="0" dirty="0">
                <a:solidFill>
                  <a:schemeClr val="tx1"/>
                </a:solidFill>
                <a:latin typeface="+mj-lt"/>
                <a:ea typeface="+mj-ea"/>
                <a:cs typeface="+mj-cs"/>
              </a:rPr>
            </a:br>
            <a:r>
              <a:rPr lang="en-US" b="1" i="0" u="none" strike="noStrike" kern="1200" baseline="0" dirty="0">
                <a:solidFill>
                  <a:schemeClr val="tx1"/>
                </a:solidFill>
                <a:latin typeface="+mj-lt"/>
                <a:ea typeface="+mj-ea"/>
                <a:cs typeface="+mj-cs"/>
              </a:rPr>
              <a:t>2022-2024 </a:t>
            </a:r>
            <a:r>
              <a:rPr lang="en-US" b="1" kern="1200" dirty="0">
                <a:solidFill>
                  <a:schemeClr val="tx1"/>
                </a:solidFill>
                <a:latin typeface="+mj-lt"/>
                <a:ea typeface="+mj-ea"/>
                <a:cs typeface="+mj-cs"/>
              </a:rPr>
              <a:t>VOCA 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477981" y="4872922"/>
            <a:ext cx="3933306" cy="1208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kern="1200" dirty="0">
                <a:solidFill>
                  <a:schemeClr val="tx1"/>
                </a:solidFill>
                <a:latin typeface="+mn-lt"/>
                <a:ea typeface="+mn-ea"/>
                <a:cs typeface="+mn-cs"/>
              </a:rPr>
              <a:t>February 23</a:t>
            </a:r>
            <a:r>
              <a:rPr lang="en-US" sz="2000" kern="1200" baseline="30000" dirty="0">
                <a:solidFill>
                  <a:schemeClr val="tx1"/>
                </a:solidFill>
                <a:latin typeface="+mn-lt"/>
                <a:ea typeface="+mn-ea"/>
                <a:cs typeface="+mn-cs"/>
              </a:rPr>
              <a:t>rd</a:t>
            </a:r>
            <a:r>
              <a:rPr lang="en-US" sz="2000" kern="1200" dirty="0">
                <a:solidFill>
                  <a:schemeClr val="tx1"/>
                </a:solidFill>
                <a:latin typeface="+mn-lt"/>
                <a:ea typeface="+mn-ea"/>
                <a:cs typeface="+mn-cs"/>
              </a:rPr>
              <a:t>, 2022</a:t>
            </a:r>
          </a:p>
        </p:txBody>
      </p:sp>
      <p:sp>
        <p:nvSpPr>
          <p:cNvPr id="55" name="Rectangle 5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7" name="Rectangle 5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2"/>
          <a:stretch>
            <a:fillRect/>
          </a:stretch>
        </p:blipFill>
        <p:spPr>
          <a:xfrm>
            <a:off x="5414356" y="1094260"/>
            <a:ext cx="6408836" cy="451822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2022 VOCA Grant </a:t>
            </a:r>
            <a:r>
              <a:rPr lang="en-US" sz="1800" dirty="0"/>
              <a:t> 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Intelligrants VOCA Application</a:t>
            </a:r>
          </a:p>
        </p:txBody>
      </p:sp>
    </p:spTree>
    <p:extLst>
      <p:ext uri="{BB962C8B-B14F-4D97-AF65-F5344CB8AC3E}">
        <p14:creationId xmlns:p14="http://schemas.microsoft.com/office/powerpoint/2010/main" val="928515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DE9E15C-3604-4CA9-B9DA-0BCE592E99B9}"/>
              </a:ext>
            </a:extLst>
          </p:cNvPr>
          <p:cNvPicPr>
            <a:picLocks noChangeAspect="1"/>
          </p:cNvPicPr>
          <p:nvPr/>
        </p:nvPicPr>
        <p:blipFill>
          <a:blip r:embed="rId3"/>
          <a:stretch>
            <a:fillRect/>
          </a:stretch>
        </p:blipFill>
        <p:spPr>
          <a:xfrm>
            <a:off x="789196" y="473829"/>
            <a:ext cx="9785288" cy="5917828"/>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1474222" y="458858"/>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4019107685"/>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46713508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1" i="0" u="none" strike="noStrike" baseline="0" dirty="0">
                <a:solidFill>
                  <a:schemeClr val="tx1">
                    <a:alpha val="80000"/>
                  </a:schemeClr>
                </a:solidFill>
              </a:rPr>
              <a:t>Please be sure to read and review the RFP prior to completing your application</a:t>
            </a:r>
          </a:p>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There will be no match requirement for the 2022 VOCA grant period.</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9E17-E9E0-46C3-ACE9-1DEB7358CE67}"/>
              </a:ext>
            </a:extLst>
          </p:cNvPr>
          <p:cNvSpPr>
            <a:spLocks noGrp="1"/>
          </p:cNvSpPr>
          <p:nvPr>
            <p:ph type="title"/>
          </p:nvPr>
        </p:nvSpPr>
        <p:spPr/>
        <p:txBody>
          <a:bodyPr/>
          <a:lstStyle/>
          <a:p>
            <a:r>
              <a:rPr lang="en-US" dirty="0"/>
              <a:t>Important Budget Notes </a:t>
            </a:r>
          </a:p>
        </p:txBody>
      </p:sp>
      <p:sp>
        <p:nvSpPr>
          <p:cNvPr id="3" name="Content Placeholder 2">
            <a:extLst>
              <a:ext uri="{FF2B5EF4-FFF2-40B4-BE49-F238E27FC236}">
                <a16:creationId xmlns:a16="http://schemas.microsoft.com/office/drawing/2014/main" id="{25B1B69C-9401-40F8-A37F-EC861AAF76DA}"/>
              </a:ext>
            </a:extLst>
          </p:cNvPr>
          <p:cNvSpPr>
            <a:spLocks noGrp="1"/>
          </p:cNvSpPr>
          <p:nvPr>
            <p:ph idx="1"/>
          </p:nvPr>
        </p:nvSpPr>
        <p:spPr>
          <a:xfrm>
            <a:off x="838200" y="1825624"/>
            <a:ext cx="10515600" cy="4772123"/>
          </a:xfrm>
        </p:spPr>
        <p:txBody>
          <a:bodyPr>
            <a:normAutofit fontScale="92500" lnSpcReduction="10000"/>
          </a:bodyPr>
          <a:lstStyle/>
          <a:p>
            <a:r>
              <a:rPr lang="en-US" sz="2800" b="1" u="sng" dirty="0">
                <a:solidFill>
                  <a:schemeClr val="tx1">
                    <a:alpha val="80000"/>
                  </a:schemeClr>
                </a:solidFill>
              </a:rPr>
              <a:t>Due to the decreased VOCA funding allocated to the State the past couple years, ICJI anticipates 20-25% less funding available for this grant cycle compared to previous years</a:t>
            </a:r>
          </a:p>
          <a:p>
            <a:r>
              <a:rPr lang="en-US" dirty="0">
                <a:solidFill>
                  <a:schemeClr val="tx1">
                    <a:alpha val="80000"/>
                  </a:schemeClr>
                </a:solidFill>
              </a:rPr>
              <a:t>No Match Requirement for the 2022 VOCA Funding Cycle</a:t>
            </a:r>
            <a:endParaRPr lang="en-US" sz="2800" dirty="0">
              <a:solidFill>
                <a:schemeClr val="tx1">
                  <a:alpha val="80000"/>
                </a:schemeClr>
              </a:solidFill>
            </a:endParaRPr>
          </a:p>
          <a:p>
            <a:r>
              <a:rPr lang="en-US" dirty="0"/>
              <a:t>Due to the decrease in available funding, this grant cycle will consist of two separate grant periods – </a:t>
            </a:r>
            <a:r>
              <a:rPr lang="en-US" u="sng" dirty="0"/>
              <a:t>October 1, 2022, to September 30, 2023 (Year 1) </a:t>
            </a:r>
            <a:r>
              <a:rPr lang="en-US" dirty="0"/>
              <a:t>and </a:t>
            </a:r>
            <a:r>
              <a:rPr lang="en-US" u="sng" dirty="0"/>
              <a:t>October 1, 2023, to September 30, 2024 (Year 2)</a:t>
            </a:r>
            <a:r>
              <a:rPr lang="en-US" dirty="0"/>
              <a:t>. As such, the proposed budget submitted will need to include Year 1 or Year 2 for each budget line item. </a:t>
            </a:r>
          </a:p>
          <a:p>
            <a:pPr lvl="1"/>
            <a:r>
              <a:rPr lang="en-US" dirty="0"/>
              <a:t>Due to split funding, Year 1 costs must be expended in Year 1 of the grant and will not be available in Year 2. Similarly, Year 2 costs must be expended in Year 2, and will not be available in Year 1. </a:t>
            </a:r>
          </a:p>
          <a:p>
            <a:pPr lvl="1"/>
            <a:r>
              <a:rPr lang="en-US" dirty="0"/>
              <a:t>Grant recipients will not be allowed to move costs in the approved grant budget from Year 1 to Year 2 or vice versa during any Project Modification Request (PMR).</a:t>
            </a:r>
          </a:p>
        </p:txBody>
      </p:sp>
    </p:spTree>
    <p:extLst>
      <p:ext uri="{BB962C8B-B14F-4D97-AF65-F5344CB8AC3E}">
        <p14:creationId xmlns:p14="http://schemas.microsoft.com/office/powerpoint/2010/main" val="1664940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BF9663-3387-4959-ACD7-3C6FFED90095}"/>
              </a:ext>
            </a:extLst>
          </p:cNvPr>
          <p:cNvSpPr>
            <a:spLocks noGrp="1"/>
          </p:cNvSpPr>
          <p:nvPr>
            <p:ph type="title"/>
          </p:nvPr>
        </p:nvSpPr>
        <p:spPr>
          <a:xfrm>
            <a:off x="838200" y="365125"/>
            <a:ext cx="10515600" cy="1325563"/>
          </a:xfrm>
        </p:spPr>
        <p:txBody>
          <a:bodyPr>
            <a:normAutofit/>
          </a:bodyPr>
          <a:lstStyle/>
          <a:p>
            <a:r>
              <a:rPr lang="en-US" sz="5400"/>
              <a:t>Allowable Activities</a:t>
            </a:r>
          </a:p>
        </p:txBody>
      </p:sp>
      <p:sp>
        <p:nvSpPr>
          <p:cNvPr id="3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A0CDAC-FCBD-4029-9347-056A7834643C}"/>
              </a:ext>
            </a:extLst>
          </p:cNvPr>
          <p:cNvSpPr>
            <a:spLocks noGrp="1"/>
          </p:cNvSpPr>
          <p:nvPr>
            <p:ph idx="1"/>
          </p:nvPr>
        </p:nvSpPr>
        <p:spPr>
          <a:xfrm>
            <a:off x="838200" y="1929383"/>
            <a:ext cx="10515600" cy="4563491"/>
          </a:xfrm>
        </p:spPr>
        <p:txBody>
          <a:bodyPr>
            <a:normAutofit/>
          </a:bodyPr>
          <a:lstStyle/>
          <a:p>
            <a:r>
              <a:rPr lang="en-US" sz="1800" b="0" i="0" u="none" strike="noStrike" baseline="0" dirty="0">
                <a:latin typeface="Calibri" panose="020F0502020204030204" pitchFamily="34" charset="0"/>
              </a:rPr>
              <a:t>Civil Legal Services for Victims</a:t>
            </a:r>
          </a:p>
          <a:p>
            <a:r>
              <a:rPr lang="en-US" sz="1800" dirty="0"/>
              <a:t>Facilitation of participation in criminal justice and other public proceedings arising from the crime</a:t>
            </a:r>
          </a:p>
          <a:p>
            <a:r>
              <a:rPr lang="en-US" sz="1800" dirty="0"/>
              <a:t>Forensic Interviews</a:t>
            </a:r>
          </a:p>
          <a:p>
            <a:r>
              <a:rPr lang="en-US" sz="1800" dirty="0"/>
              <a:t>Immediate Emotional, Psychological, and Physical Health and Safety</a:t>
            </a:r>
          </a:p>
          <a:p>
            <a:r>
              <a:rPr lang="en-US" sz="1800" dirty="0"/>
              <a:t>Legal Assistance for Victims</a:t>
            </a:r>
          </a:p>
          <a:p>
            <a:r>
              <a:rPr lang="en-US" sz="1800" dirty="0"/>
              <a:t>Mental Health Counseling and Care</a:t>
            </a:r>
          </a:p>
          <a:p>
            <a:r>
              <a:rPr lang="en-US" sz="1800" dirty="0"/>
              <a:t>Peer Support</a:t>
            </a:r>
          </a:p>
          <a:p>
            <a:r>
              <a:rPr lang="en-US" sz="1800" dirty="0"/>
              <a:t>Personal Advocacy and Emotional Support</a:t>
            </a:r>
          </a:p>
          <a:p>
            <a:r>
              <a:rPr lang="en-US" sz="1800" dirty="0"/>
              <a:t>Relocation Expenses</a:t>
            </a:r>
          </a:p>
          <a:p>
            <a:r>
              <a:rPr lang="en-US" sz="1800" dirty="0"/>
              <a:t>Services to Incarcerated Individuals</a:t>
            </a:r>
          </a:p>
          <a:p>
            <a:r>
              <a:rPr lang="en-US" sz="1800" dirty="0"/>
              <a:t>Transitional Housing</a:t>
            </a:r>
          </a:p>
          <a:p>
            <a:r>
              <a:rPr lang="en-US" sz="1800" dirty="0"/>
              <a:t>Transportation</a:t>
            </a:r>
          </a:p>
          <a:p>
            <a:pPr marL="0" indent="0">
              <a:buNone/>
            </a:pPr>
            <a:endParaRPr lang="en-US" sz="1500" dirty="0"/>
          </a:p>
        </p:txBody>
      </p:sp>
    </p:spTree>
    <p:extLst>
      <p:ext uri="{BB962C8B-B14F-4D97-AF65-F5344CB8AC3E}">
        <p14:creationId xmlns:p14="http://schemas.microsoft.com/office/powerpoint/2010/main" val="120924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dirty="0">
                <a:solidFill>
                  <a:schemeClr val="tx1"/>
                </a:solidFill>
                <a:latin typeface="+mj-lt"/>
                <a:ea typeface="+mj-ea"/>
                <a:cs typeface="+mj-cs"/>
              </a:rPr>
              <a:t>Thanks for joining us today:</a:t>
            </a:r>
            <a:br>
              <a:rPr lang="en-US" sz="2300" b="1" kern="1200" dirty="0">
                <a:solidFill>
                  <a:schemeClr val="tx1"/>
                </a:solidFill>
                <a:latin typeface="+mj-lt"/>
                <a:ea typeface="+mj-ea"/>
                <a:cs typeface="+mj-cs"/>
              </a:rPr>
            </a:br>
            <a:br>
              <a:rPr lang="en-US" sz="2300" kern="1200" dirty="0">
                <a:solidFill>
                  <a:schemeClr val="tx1"/>
                </a:solidFill>
                <a:latin typeface="+mj-lt"/>
                <a:ea typeface="+mj-ea"/>
                <a:cs typeface="+mj-cs"/>
              </a:rPr>
            </a:br>
            <a:r>
              <a:rPr lang="en-US" sz="2300" kern="1200" dirty="0">
                <a:solidFill>
                  <a:schemeClr val="tx1"/>
                </a:solidFill>
                <a:latin typeface="+mj-lt"/>
                <a:ea typeface="+mj-ea"/>
                <a:cs typeface="+mj-cs"/>
              </a:rPr>
              <a:t>Please keep your lines muted during the presentation. </a:t>
            </a:r>
            <a:br>
              <a:rPr lang="en-US" sz="2300" kern="1200" dirty="0">
                <a:solidFill>
                  <a:schemeClr val="tx1"/>
                </a:solidFill>
                <a:latin typeface="+mj-lt"/>
                <a:ea typeface="+mj-ea"/>
                <a:cs typeface="+mj-cs"/>
              </a:rPr>
            </a:br>
            <a:br>
              <a:rPr lang="en-US" sz="2300" kern="1200" dirty="0">
                <a:solidFill>
                  <a:schemeClr val="tx1"/>
                </a:solidFill>
                <a:latin typeface="+mj-lt"/>
                <a:ea typeface="+mj-ea"/>
                <a:cs typeface="+mj-cs"/>
              </a:rPr>
            </a:br>
            <a:r>
              <a:rPr lang="en-US" sz="2300" kern="1200" dirty="0">
                <a:solidFill>
                  <a:schemeClr val="tx1"/>
                </a:solidFill>
                <a:latin typeface="+mj-lt"/>
                <a:ea typeface="+mj-ea"/>
                <a:cs typeface="+mj-cs"/>
              </a:rPr>
              <a:t>Webinar is being </a:t>
            </a:r>
            <a:r>
              <a:rPr lang="en-US" sz="2300" b="1" kern="1200" dirty="0">
                <a:solidFill>
                  <a:schemeClr val="tx1"/>
                </a:solidFill>
                <a:latin typeface="+mj-lt"/>
                <a:ea typeface="+mj-ea"/>
                <a:cs typeface="+mj-cs"/>
              </a:rPr>
              <a:t>recorded</a:t>
            </a:r>
            <a:r>
              <a:rPr lang="en-US" sz="2300" kern="1200" dirty="0">
                <a:solidFill>
                  <a:schemeClr val="tx1"/>
                </a:solidFill>
                <a:latin typeface="+mj-lt"/>
                <a:ea typeface="+mj-ea"/>
                <a:cs typeface="+mj-cs"/>
              </a:rPr>
              <a:t>. It will be posted on the ICJI website. </a:t>
            </a:r>
            <a:br>
              <a:rPr lang="en-US" sz="2300" kern="1200" dirty="0">
                <a:solidFill>
                  <a:schemeClr val="tx1"/>
                </a:solidFill>
                <a:latin typeface="+mj-lt"/>
                <a:ea typeface="+mj-ea"/>
                <a:cs typeface="+mj-cs"/>
              </a:rPr>
            </a:br>
            <a:br>
              <a:rPr lang="en-US" sz="2300" kern="1200" dirty="0">
                <a:solidFill>
                  <a:schemeClr val="tx1"/>
                </a:solidFill>
                <a:latin typeface="+mj-lt"/>
                <a:ea typeface="+mj-ea"/>
                <a:cs typeface="+mj-cs"/>
              </a:rPr>
            </a:br>
            <a:r>
              <a:rPr lang="en-US" sz="2300" kern="1200" dirty="0">
                <a:solidFill>
                  <a:schemeClr val="tx1"/>
                </a:solidFill>
                <a:latin typeface="+mj-lt"/>
                <a:ea typeface="+mj-ea"/>
                <a:cs typeface="+mj-cs"/>
              </a:rPr>
              <a:t>Questions and Answers at the end. </a:t>
            </a:r>
            <a:br>
              <a:rPr lang="en-US" sz="2300" kern="1200" dirty="0">
                <a:solidFill>
                  <a:schemeClr val="tx1"/>
                </a:solidFill>
                <a:latin typeface="+mj-lt"/>
                <a:ea typeface="+mj-ea"/>
                <a:cs typeface="+mj-cs"/>
              </a:rPr>
            </a:br>
            <a:br>
              <a:rPr lang="en-US" sz="2300" kern="1200" dirty="0">
                <a:solidFill>
                  <a:schemeClr val="tx1"/>
                </a:solidFill>
                <a:latin typeface="+mj-lt"/>
                <a:ea typeface="+mj-ea"/>
                <a:cs typeface="+mj-cs"/>
              </a:rPr>
            </a:br>
            <a:r>
              <a:rPr lang="en-US" sz="2300" kern="1200" dirty="0">
                <a:solidFill>
                  <a:schemeClr val="tx1"/>
                </a:solidFill>
                <a:latin typeface="+mj-lt"/>
                <a:ea typeface="+mj-ea"/>
                <a:cs typeface="+mj-cs"/>
              </a:rPr>
              <a:t>Feel Free to utilize the chat box during the webinar. </a:t>
            </a:r>
            <a:br>
              <a:rPr lang="en-US" sz="2300" kern="1200" dirty="0">
                <a:solidFill>
                  <a:schemeClr val="tx1"/>
                </a:solidFill>
                <a:latin typeface="+mj-lt"/>
                <a:ea typeface="+mj-ea"/>
                <a:cs typeface="+mj-cs"/>
              </a:rPr>
            </a:br>
            <a:endParaRPr lang="en-US" sz="2300" kern="1200" dirty="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8002F-97FD-45ED-A6F6-2CCEA9526A68}"/>
              </a:ext>
            </a:extLst>
          </p:cNvPr>
          <p:cNvSpPr>
            <a:spLocks noGrp="1"/>
          </p:cNvSpPr>
          <p:nvPr>
            <p:ph type="title"/>
          </p:nvPr>
        </p:nvSpPr>
        <p:spPr>
          <a:xfrm>
            <a:off x="838200" y="365125"/>
            <a:ext cx="10515600" cy="1325563"/>
          </a:xfrm>
        </p:spPr>
        <p:txBody>
          <a:bodyPr>
            <a:normAutofit/>
          </a:bodyPr>
          <a:lstStyle/>
          <a:p>
            <a:r>
              <a:rPr lang="en-US" sz="5400" dirty="0"/>
              <a:t>Eligible Costs</a:t>
            </a:r>
          </a:p>
        </p:txBody>
      </p:sp>
      <p:sp>
        <p:nvSpPr>
          <p:cNvPr id="2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a:extLst>
              <a:ext uri="{FF2B5EF4-FFF2-40B4-BE49-F238E27FC236}">
                <a16:creationId xmlns:a16="http://schemas.microsoft.com/office/drawing/2014/main" id="{4BC16C7D-A00C-4E9E-8843-BF3FE40C3C31}"/>
              </a:ext>
            </a:extLst>
          </p:cNvPr>
          <p:cNvSpPr>
            <a:spLocks noGrp="1"/>
          </p:cNvSpPr>
          <p:nvPr>
            <p:ph idx="1"/>
          </p:nvPr>
        </p:nvSpPr>
        <p:spPr>
          <a:xfrm>
            <a:off x="838200" y="1929384"/>
            <a:ext cx="10515600" cy="4251960"/>
          </a:xfrm>
        </p:spPr>
        <p:txBody>
          <a:bodyPr>
            <a:normAutofit/>
          </a:bodyPr>
          <a:lstStyle/>
          <a:p>
            <a:r>
              <a:rPr lang="en-US" sz="1800" dirty="0"/>
              <a:t>Personnel Costs</a:t>
            </a:r>
          </a:p>
          <a:p>
            <a:r>
              <a:rPr lang="en-US" sz="1800" dirty="0"/>
              <a:t>Costs Necessary to Providing Direct Service</a:t>
            </a:r>
          </a:p>
          <a:p>
            <a:r>
              <a:rPr lang="en-US" sz="1800" dirty="0"/>
              <a:t>Skills Training for Staff</a:t>
            </a:r>
          </a:p>
          <a:p>
            <a:r>
              <a:rPr lang="en-US" sz="1800" dirty="0"/>
              <a:t>Training Material</a:t>
            </a:r>
          </a:p>
          <a:p>
            <a:r>
              <a:rPr lang="en-US" sz="1800" dirty="0"/>
              <a:t>Equipment</a:t>
            </a:r>
          </a:p>
          <a:p>
            <a:r>
              <a:rPr lang="en-US" sz="1800" dirty="0"/>
              <a:t>Repair and/or Replacement of Essential Items</a:t>
            </a:r>
          </a:p>
          <a:p>
            <a:r>
              <a:rPr lang="en-US" sz="1800" dirty="0"/>
              <a:t>Public Presentations and Awareness</a:t>
            </a:r>
          </a:p>
          <a:p>
            <a:r>
              <a:rPr lang="en-US" sz="1800" dirty="0"/>
              <a:t>Operating and Supply Costs</a:t>
            </a:r>
          </a:p>
          <a:p>
            <a:r>
              <a:rPr lang="en-US" sz="1800" dirty="0"/>
              <a:t>Administrative Time – cannot exceed 10% of the total award amount</a:t>
            </a:r>
          </a:p>
          <a:p>
            <a:r>
              <a:rPr lang="en-US" sz="1800" dirty="0"/>
              <a:t>Professional Fees</a:t>
            </a:r>
          </a:p>
          <a:p>
            <a:r>
              <a:rPr lang="en-US" sz="1800" dirty="0"/>
              <a:t>Supervision of Direct Service Providers</a:t>
            </a:r>
          </a:p>
        </p:txBody>
      </p:sp>
    </p:spTree>
    <p:extLst>
      <p:ext uri="{BB962C8B-B14F-4D97-AF65-F5344CB8AC3E}">
        <p14:creationId xmlns:p14="http://schemas.microsoft.com/office/powerpoint/2010/main" val="1705375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Shape 5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Rectangle 5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Ineligible Budget Items</a:t>
            </a: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4810259" y="649480"/>
            <a:ext cx="6555347" cy="5546047"/>
          </a:xfrm>
        </p:spPr>
        <p:txBody>
          <a:bodyPr anchor="ctr">
            <a:normAutofit/>
          </a:bodyPr>
          <a:lstStyle/>
          <a:p>
            <a:r>
              <a:rPr lang="en-US" sz="1400" dirty="0"/>
              <a:t>Direct Cash Assistance to Victims</a:t>
            </a:r>
          </a:p>
          <a:p>
            <a:r>
              <a:rPr lang="en-US" sz="1400" dirty="0"/>
              <a:t>Most medical costs (nursing home care, in-patient treatment, hospital, and non-emergency medical or dental treatment)</a:t>
            </a:r>
          </a:p>
          <a:p>
            <a:r>
              <a:rPr lang="en-US" sz="1400" dirty="0"/>
              <a:t>Prevention of crime activities or activities that assist in prosecution of perpetrators</a:t>
            </a:r>
          </a:p>
          <a:p>
            <a:r>
              <a:rPr lang="en-US" sz="1400" dirty="0"/>
              <a:t>Perpetrator rehabilitation</a:t>
            </a:r>
          </a:p>
          <a:p>
            <a:r>
              <a:rPr lang="en-US" sz="1400" dirty="0"/>
              <a:t>Property loss such as replacement of stolen or damaged property</a:t>
            </a:r>
          </a:p>
          <a:p>
            <a:r>
              <a:rPr lang="en-US" sz="1400" dirty="0"/>
              <a:t>Substance abuse counseling for victims when not related to victimization</a:t>
            </a:r>
          </a:p>
          <a:p>
            <a:r>
              <a:rPr lang="en-US" sz="1400" dirty="0"/>
              <a:t>Alcohol, food (except emergency food for victims) and entertainment costs</a:t>
            </a:r>
          </a:p>
          <a:p>
            <a:r>
              <a:rPr lang="en-US" sz="1400" dirty="0"/>
              <a:t>Bonuses or commissions</a:t>
            </a:r>
          </a:p>
          <a:p>
            <a:r>
              <a:rPr lang="en-US" sz="1400" dirty="0"/>
              <a:t>Construction, capital improvement, or land acquisition</a:t>
            </a:r>
          </a:p>
          <a:p>
            <a:r>
              <a:rPr lang="en-US" sz="1400" dirty="0"/>
              <a:t>Costs associated with Boards including insurance and fees</a:t>
            </a:r>
          </a:p>
          <a:p>
            <a:r>
              <a:rPr lang="en-US" sz="1400" dirty="0"/>
              <a:t>Costs not associated with direct services to victims</a:t>
            </a:r>
          </a:p>
          <a:p>
            <a:r>
              <a:rPr lang="en-US" sz="1400" dirty="0"/>
              <a:t>Expenses incurred outside of the grant period</a:t>
            </a:r>
          </a:p>
          <a:p>
            <a:r>
              <a:rPr lang="en-US" sz="1400" dirty="0"/>
              <a:t>Fundraising</a:t>
            </a:r>
          </a:p>
          <a:p>
            <a:r>
              <a:rPr lang="en-US" sz="1400" dirty="0"/>
              <a:t>Inherently (or explicitly) religious activities</a:t>
            </a:r>
          </a:p>
          <a:p>
            <a:r>
              <a:rPr lang="en-US" sz="1400" dirty="0"/>
              <a:t>Legal Fees of applicant</a:t>
            </a:r>
          </a:p>
          <a:p>
            <a:r>
              <a:rPr lang="en-US" sz="1400" dirty="0"/>
              <a:t>Lobbying</a:t>
            </a:r>
          </a:p>
        </p:txBody>
      </p:sp>
    </p:spTree>
    <p:extLst>
      <p:ext uri="{BB962C8B-B14F-4D97-AF65-F5344CB8AC3E}">
        <p14:creationId xmlns:p14="http://schemas.microsoft.com/office/powerpoint/2010/main" val="622798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37495-3D71-46FE-9257-2965B78914A2}"/>
              </a:ext>
            </a:extLst>
          </p:cNvPr>
          <p:cNvSpPr>
            <a:spLocks noGrp="1"/>
          </p:cNvSpPr>
          <p:nvPr>
            <p:ph type="title"/>
          </p:nvPr>
        </p:nvSpPr>
        <p:spPr>
          <a:xfrm>
            <a:off x="838200" y="894027"/>
            <a:ext cx="3494362" cy="4782873"/>
          </a:xfrm>
        </p:spPr>
        <p:txBody>
          <a:bodyPr>
            <a:normAutofit/>
          </a:bodyPr>
          <a:lstStyle/>
          <a:p>
            <a:pPr algn="r"/>
            <a:r>
              <a:rPr lang="en-US" dirty="0"/>
              <a:t>Supplanting</a:t>
            </a:r>
            <a:endParaRPr lang="en-US"/>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1CB4C18-4356-42E1-813C-77D41B78B957}"/>
              </a:ext>
            </a:extLst>
          </p:cNvPr>
          <p:cNvSpPr>
            <a:spLocks noGrp="1"/>
          </p:cNvSpPr>
          <p:nvPr>
            <p:ph idx="1"/>
          </p:nvPr>
        </p:nvSpPr>
        <p:spPr>
          <a:xfrm>
            <a:off x="4976032" y="894027"/>
            <a:ext cx="6377768" cy="4782873"/>
          </a:xfrm>
        </p:spPr>
        <p:txBody>
          <a:bodyPr anchor="ctr">
            <a:normAutofit/>
          </a:bodyPr>
          <a:lstStyle/>
          <a:p>
            <a:r>
              <a:rPr lang="en-US" sz="2400" b="0" i="0" u="none" strike="noStrike" baseline="0" dirty="0">
                <a:latin typeface="Calibri" panose="020F0502020204030204" pitchFamily="34" charset="0"/>
              </a:rPr>
              <a:t>Federal funds must be used to supplement existing funds for program activities and cannot replace or supplant non-federal funds that have been appropriated for the same purpose. </a:t>
            </a:r>
            <a:endParaRPr lang="en-US" sz="2400" dirty="0"/>
          </a:p>
        </p:txBody>
      </p:sp>
    </p:spTree>
    <p:extLst>
      <p:ext uri="{BB962C8B-B14F-4D97-AF65-F5344CB8AC3E}">
        <p14:creationId xmlns:p14="http://schemas.microsoft.com/office/powerpoint/2010/main" val="602280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D5C23A-5ED1-4A16-A07B-B151BF29B201}"/>
              </a:ext>
            </a:extLst>
          </p:cNvPr>
          <p:cNvSpPr>
            <a:spLocks noGrp="1"/>
          </p:cNvSpPr>
          <p:nvPr>
            <p:ph type="title"/>
          </p:nvPr>
        </p:nvSpPr>
        <p:spPr>
          <a:xfrm>
            <a:off x="838200" y="365125"/>
            <a:ext cx="10515600" cy="1325563"/>
          </a:xfrm>
        </p:spPr>
        <p:txBody>
          <a:bodyPr>
            <a:normAutofit/>
          </a:bodyPr>
          <a:lstStyle/>
          <a:p>
            <a:r>
              <a:rPr lang="en-US" sz="5400" dirty="0"/>
              <a:t>Budget Narrative – cont’d</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D92519-6C43-41C9-8E26-31EAF2E58552}"/>
              </a:ext>
            </a:extLst>
          </p:cNvPr>
          <p:cNvSpPr>
            <a:spLocks noGrp="1"/>
          </p:cNvSpPr>
          <p:nvPr>
            <p:ph idx="1"/>
          </p:nvPr>
        </p:nvSpPr>
        <p:spPr>
          <a:xfrm>
            <a:off x="838200" y="1929384"/>
            <a:ext cx="10515600" cy="4251960"/>
          </a:xfrm>
        </p:spPr>
        <p:txBody>
          <a:bodyPr>
            <a:normAutofit/>
          </a:bodyPr>
          <a:lstStyle/>
          <a:p>
            <a:r>
              <a:rPr lang="en-US" sz="2200" dirty="0"/>
              <a:t>Starting on the 2022 VOCA grant application there will be changes to the Budget Narrative form</a:t>
            </a:r>
          </a:p>
          <a:p>
            <a:pPr lvl="1"/>
            <a:r>
              <a:rPr lang="en-US" sz="2200" dirty="0"/>
              <a:t>Additional questions separating the Supplies and Operating Expenses sections, and how the expenses requested in that section will help meet your goals/objectives/outcomes</a:t>
            </a:r>
          </a:p>
          <a:p>
            <a:pPr lvl="1"/>
            <a:r>
              <a:rPr lang="en-US" sz="2200" dirty="0"/>
              <a:t>Additional examples to give a better idea of what we are looking for/needing from the information provided in the Narrative</a:t>
            </a:r>
          </a:p>
          <a:p>
            <a:r>
              <a:rPr lang="en-US" sz="2200" dirty="0"/>
              <a:t>Questions won’t appear until you enter at least 1 budget line item in that section</a:t>
            </a:r>
          </a:p>
        </p:txBody>
      </p:sp>
    </p:spTree>
    <p:extLst>
      <p:ext uri="{BB962C8B-B14F-4D97-AF65-F5344CB8AC3E}">
        <p14:creationId xmlns:p14="http://schemas.microsoft.com/office/powerpoint/2010/main" val="704415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EEOP Certification</a:t>
            </a:r>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fontScale="70000" lnSpcReduction="20000"/>
          </a:bodyPr>
          <a:lstStyle/>
          <a:p>
            <a:r>
              <a:rPr lang="en-US" sz="2800" dirty="0">
                <a:solidFill>
                  <a:srgbClr val="000000"/>
                </a:solidFill>
              </a:rPr>
              <a:t>Presenters: </a:t>
            </a:r>
          </a:p>
          <a:p>
            <a:r>
              <a:rPr lang="en-US" sz="1800" dirty="0">
                <a:solidFill>
                  <a:srgbClr val="000000"/>
                </a:solidFill>
              </a:rPr>
              <a:t>Max Brown, Victim Services Program Specialist </a:t>
            </a:r>
          </a:p>
          <a:p>
            <a:r>
              <a:rPr lang="en-US" sz="1800" dirty="0">
                <a:solidFill>
                  <a:srgbClr val="000000"/>
                </a:solidFill>
              </a:rPr>
              <a:t>maxbrown@cji.in.gov</a:t>
            </a:r>
          </a:p>
          <a:p>
            <a:r>
              <a:rPr lang="en-US" sz="1800" dirty="0">
                <a:solidFill>
                  <a:srgbClr val="000000"/>
                </a:solidFill>
              </a:rPr>
              <a:t>317-232-2927</a:t>
            </a:r>
          </a:p>
          <a:p>
            <a:r>
              <a:rPr lang="en-US" sz="1800" dirty="0">
                <a:solidFill>
                  <a:srgbClr val="000000"/>
                </a:solidFill>
              </a:rPr>
              <a:t>Ellen Sheets, Senior Grant Manager</a:t>
            </a:r>
          </a:p>
          <a:p>
            <a:r>
              <a:rPr lang="en-US" sz="1800" dirty="0">
                <a:solidFill>
                  <a:srgbClr val="000000"/>
                </a:solidFill>
                <a:hlinkClick r:id="rId3"/>
              </a:rPr>
              <a:t>ESheets1@cji.in.gov</a:t>
            </a:r>
            <a:endParaRPr lang="en-US" sz="1800" dirty="0">
              <a:solidFill>
                <a:srgbClr val="000000"/>
              </a:solidFill>
            </a:endParaRPr>
          </a:p>
          <a:p>
            <a:r>
              <a:rPr lang="en-US" sz="1800" dirty="0">
                <a:solidFill>
                  <a:srgbClr val="000000"/>
                </a:solidFill>
              </a:rPr>
              <a:t>317-232-1229</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884873"/>
            <a:ext cx="7188199" cy="1292090"/>
          </a:xfrm>
        </p:spPr>
        <p:txBody>
          <a:bodyPr>
            <a:normAutofit lnSpcReduction="10000"/>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Scroll Down  Victims of Crime Act (VOCA) grant program “Learn More” 2022 VOCA RFP button</a:t>
            </a:r>
            <a:endParaRPr lang="en-US" sz="1800" dirty="0"/>
          </a:p>
          <a:p>
            <a:r>
              <a:rPr lang="en-US" sz="1800" dirty="0">
                <a:hlinkClick r:id="rId2"/>
              </a:rPr>
              <a:t>https://www.in.gov/cji/victim-services/voca/</a:t>
            </a:r>
            <a:endParaRPr lang="en-US" sz="1800" dirty="0"/>
          </a:p>
          <a:p>
            <a:pPr marL="0" indent="0">
              <a:buNone/>
            </a:pPr>
            <a:endParaRPr lang="en-US" sz="1800" dirty="0"/>
          </a:p>
          <a:p>
            <a:endParaRPr lang="en-US" sz="1800" dirty="0"/>
          </a:p>
          <a:p>
            <a:endParaRPr lang="en-US" sz="1800" dirty="0"/>
          </a:p>
          <a:p>
            <a:endParaRPr lang="en-US" sz="1800" dirty="0"/>
          </a:p>
          <a:p>
            <a:endParaRPr lang="en-US" sz="1800" dirty="0"/>
          </a:p>
          <a:p>
            <a:endParaRPr lang="en-US" sz="1800" dirty="0"/>
          </a:p>
        </p:txBody>
      </p:sp>
      <p:pic>
        <p:nvPicPr>
          <p:cNvPr id="5" name="Picture 4">
            <a:extLst>
              <a:ext uri="{FF2B5EF4-FFF2-40B4-BE49-F238E27FC236}">
                <a16:creationId xmlns:a16="http://schemas.microsoft.com/office/drawing/2014/main" id="{F28A906D-C480-4FB8-B4AD-5F6FE1B6E9C0}"/>
              </a:ext>
            </a:extLst>
          </p:cNvPr>
          <p:cNvPicPr>
            <a:picLocks noChangeAspect="1"/>
          </p:cNvPicPr>
          <p:nvPr/>
        </p:nvPicPr>
        <p:blipFill rotWithShape="1">
          <a:blip r:embed="rId3"/>
          <a:srcRect l="39146"/>
          <a:stretch/>
        </p:blipFill>
        <p:spPr>
          <a:xfrm>
            <a:off x="5720499" y="1487272"/>
            <a:ext cx="6471501" cy="2871055"/>
          </a:xfrm>
          <a:prstGeom prst="rect">
            <a:avLst/>
          </a:prstGeom>
        </p:spPr>
      </p:pic>
      <p:pic>
        <p:nvPicPr>
          <p:cNvPr id="8" name="Picture 7">
            <a:extLst>
              <a:ext uri="{FF2B5EF4-FFF2-40B4-BE49-F238E27FC236}">
                <a16:creationId xmlns:a16="http://schemas.microsoft.com/office/drawing/2014/main" id="{2BECC941-3097-4596-9978-8E14ECE43A47}"/>
              </a:ext>
            </a:extLst>
          </p:cNvPr>
          <p:cNvPicPr>
            <a:picLocks noChangeAspect="1"/>
          </p:cNvPicPr>
          <p:nvPr/>
        </p:nvPicPr>
        <p:blipFill>
          <a:blip r:embed="rId4"/>
          <a:stretch>
            <a:fillRect/>
          </a:stretch>
        </p:blipFill>
        <p:spPr>
          <a:xfrm>
            <a:off x="3602738" y="1181686"/>
            <a:ext cx="2117761" cy="317664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a:bodyPr>
          <a:lstStyle/>
          <a:p>
            <a:r>
              <a:rPr lang="en-US" sz="4000" dirty="0">
                <a:solidFill>
                  <a:schemeClr val="accent1"/>
                </a:solidFill>
              </a:rPr>
              <a:t>2022 VOCA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Monday, February 14</a:t>
            </a:r>
            <a:r>
              <a:rPr lang="en-US" sz="2200" baseline="30000" dirty="0"/>
              <a:t>th</a:t>
            </a:r>
            <a:r>
              <a:rPr lang="en-US" sz="2200" dirty="0"/>
              <a:t> at 9 AM</a:t>
            </a:r>
          </a:p>
          <a:p>
            <a:pPr marL="0" indent="0">
              <a:buNone/>
            </a:pPr>
            <a:r>
              <a:rPr lang="en-US" sz="2200" dirty="0"/>
              <a:t>Application closes: Thursday, March 31</a:t>
            </a:r>
            <a:r>
              <a:rPr lang="en-US" sz="2200" baseline="30000" dirty="0"/>
              <a:t>st</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a:t>
            </a:r>
            <a:r>
              <a:rPr lang="en-US" sz="2200" b="1" i="0" u="sng" strike="noStrike" baseline="0" dirty="0">
                <a:solidFill>
                  <a:srgbClr val="FF0000"/>
                </a:solidFill>
              </a:rPr>
              <a:t>48 hours</a:t>
            </a:r>
            <a:r>
              <a:rPr lang="en-US" sz="2200" b="0" i="0" u="none" strike="noStrike" baseline="0" dirty="0">
                <a:solidFill>
                  <a:srgbClr val="FF0000"/>
                </a:solidFill>
              </a:rPr>
              <a:t> prior to the 	deadline. 	</a:t>
            </a:r>
          </a:p>
          <a:p>
            <a:pPr marL="0" indent="0">
              <a:buNone/>
            </a:pPr>
            <a:endParaRPr lang="en-US" sz="2200" dirty="0"/>
          </a:p>
          <a:p>
            <a:pPr marL="0" indent="0">
              <a:buNone/>
            </a:pPr>
            <a:r>
              <a:rPr lang="en-US" sz="2200" dirty="0"/>
              <a:t>Award Period for VOCA: October 1, 2022 to September 30, 2024 (24-month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2022 and must be in operation no later than 60 days after this date. Failure to have the funded project operational within 60 days from October 1, 2022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669156"/>
          </a:xfrm>
        </p:spPr>
        <p:txBody>
          <a:bodyPr>
            <a:normAutofit lnSpcReduction="10000"/>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sz="1800" b="0" i="0" u="none" strike="noStrike" baseline="0" dirty="0">
                <a:solidFill>
                  <a:srgbClr val="000000"/>
                </a:solidFill>
                <a:latin typeface="Calibri" panose="020F0502020204030204" pitchFamily="34" charset="0"/>
              </a:rPr>
              <a:t>The Victims of Crime Act (VOCA) of 1984 established the Crime Victims Fund in the U.S. Treasury. The Crime Victims Fund is financed by fines and penalties paid by convicted federal offenders, and includes deposits from federal criminal fines, forfeited bail bonds, penalties, and special assessments collected by U.S. Attorneys’ Offices, federal U.S. courts, and the Federal Bureau of Prisons. Federal revenues deposited into the Crime Victims Fund also include gifts, donations, and bequests from private parties. </a:t>
            </a:r>
          </a:p>
          <a:p>
            <a:pPr marL="0" indent="0">
              <a:buNone/>
            </a:pPr>
            <a:r>
              <a:rPr lang="en-US" sz="1800" b="0" i="0" u="none" strike="noStrike" baseline="0" dirty="0">
                <a:solidFill>
                  <a:srgbClr val="000000"/>
                </a:solidFill>
                <a:latin typeface="Calibri" panose="020F0502020204030204" pitchFamily="34" charset="0"/>
              </a:rPr>
              <a:t>The VOCA Victim Assistance Formula Grant Program is administered by the Office for Victims of Crime (OVC), Office of Justice Programs (OJP), U.S. Department of Justice (DOJ) and provides funding from the Crime Victims Fund in order to support and enhance direct services to crime victims in each state, the District of Columbia, and U.S. territories. </a:t>
            </a:r>
          </a:p>
          <a:p>
            <a:pPr marL="0" indent="0">
              <a:buNone/>
            </a:pPr>
            <a:r>
              <a:rPr lang="en-US" sz="1800" b="0" i="0" u="none" strike="noStrike" baseline="0" dirty="0">
                <a:solidFill>
                  <a:srgbClr val="000000"/>
                </a:solidFill>
                <a:latin typeface="Calibri" panose="020F0502020204030204" pitchFamily="34" charset="0"/>
              </a:rPr>
              <a:t>The purpose of VOCA is to support the provision of services to victims of crime throughout the nation. “Crime Victim” is defined as a person who has suffered physical, sexual, financial, and/or emotional harm as the result of the commission of a crime. Services are defined as those efforts that (1) respond to the emotional, psychological, and/or physical needs </a:t>
            </a:r>
            <a:r>
              <a:rPr lang="en-US" sz="1800" dirty="0">
                <a:solidFill>
                  <a:srgbClr val="000000"/>
                </a:solidFill>
                <a:latin typeface="Calibri" panose="020F0502020204030204" pitchFamily="34" charset="0"/>
              </a:rPr>
              <a:t>of crime victims; (2) assist victims to stabilize their lives after victimization; (3) </a:t>
            </a:r>
            <a:r>
              <a:rPr lang="en-US" sz="1800">
                <a:solidFill>
                  <a:srgbClr val="000000"/>
                </a:solidFill>
                <a:latin typeface="Calibri" panose="020F0502020204030204" pitchFamily="34" charset="0"/>
              </a:rPr>
              <a:t>assist victims to </a:t>
            </a:r>
            <a:r>
              <a:rPr lang="en-US" sz="1800" dirty="0">
                <a:solidFill>
                  <a:srgbClr val="000000"/>
                </a:solidFill>
                <a:latin typeface="Calibri" panose="020F0502020204030204" pitchFamily="34" charset="0"/>
              </a:rPr>
              <a:t>understand and participate in the criminal justice system; and (4) restore a measure of safety and security for the victim.</a:t>
            </a:r>
            <a:r>
              <a:rPr lang="en-US"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D0E3A56-BB60-4B2F-95B0-B5C6BE1D6FA2}"/>
              </a:ext>
            </a:extLst>
          </p:cNvPr>
          <p:cNvSpPr>
            <a:spLocks noGrp="1"/>
          </p:cNvSpPr>
          <p:nvPr>
            <p:ph type="title"/>
          </p:nvPr>
        </p:nvSpPr>
        <p:spPr>
          <a:xfrm>
            <a:off x="640079" y="2053641"/>
            <a:ext cx="3669161" cy="2760098"/>
          </a:xfrm>
        </p:spPr>
        <p:txBody>
          <a:bodyPr>
            <a:normAutofit/>
          </a:bodyPr>
          <a:lstStyle/>
          <a:p>
            <a:r>
              <a:rPr lang="en-US">
                <a:solidFill>
                  <a:srgbClr val="FFFFFF"/>
                </a:solidFill>
              </a:rPr>
              <a:t>Areas of Emphasis</a:t>
            </a:r>
          </a:p>
        </p:txBody>
      </p:sp>
      <p:sp>
        <p:nvSpPr>
          <p:cNvPr id="3" name="Content Placeholder 2">
            <a:extLst>
              <a:ext uri="{FF2B5EF4-FFF2-40B4-BE49-F238E27FC236}">
                <a16:creationId xmlns:a16="http://schemas.microsoft.com/office/drawing/2014/main" id="{3E0B1A60-9286-4F2C-AA33-D011FC5C4DEC}"/>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The Office for Victims of Crime (OVC) has encouraged States to support programs in the following areas:</a:t>
            </a:r>
          </a:p>
          <a:p>
            <a:pPr lvl="1"/>
            <a:r>
              <a:rPr lang="en-US" dirty="0">
                <a:solidFill>
                  <a:srgbClr val="000000"/>
                </a:solidFill>
              </a:rPr>
              <a:t>Marginalized Communities</a:t>
            </a:r>
          </a:p>
          <a:p>
            <a:pPr lvl="1"/>
            <a:r>
              <a:rPr lang="en-US" dirty="0">
                <a:solidFill>
                  <a:srgbClr val="000000"/>
                </a:solidFill>
              </a:rPr>
              <a:t>Equity and Racial Justice</a:t>
            </a:r>
          </a:p>
          <a:p>
            <a:pPr lvl="1"/>
            <a:r>
              <a:rPr lang="en-US" dirty="0">
                <a:solidFill>
                  <a:srgbClr val="000000"/>
                </a:solidFill>
              </a:rPr>
              <a:t>Underserved communities</a:t>
            </a:r>
          </a:p>
          <a:p>
            <a:pPr lvl="2"/>
            <a:r>
              <a:rPr lang="en-US" dirty="0">
                <a:solidFill>
                  <a:srgbClr val="000000"/>
                </a:solidFill>
              </a:rPr>
              <a:t>Including isolated rural areas and communities affected by persistent poverty or inequality</a:t>
            </a:r>
          </a:p>
          <a:p>
            <a:pPr lvl="1"/>
            <a:endParaRPr lang="en-US" dirty="0">
              <a:solidFill>
                <a:srgbClr val="000000"/>
              </a:solidFill>
            </a:endParaRPr>
          </a:p>
        </p:txBody>
      </p:sp>
    </p:spTree>
    <p:extLst>
      <p:ext uri="{BB962C8B-B14F-4D97-AF65-F5344CB8AC3E}">
        <p14:creationId xmlns:p14="http://schemas.microsoft.com/office/powerpoint/2010/main" val="4030183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lnSpcReduction="10000"/>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State Agencies</a:t>
            </a:r>
          </a:p>
          <a:p>
            <a:pPr lvl="1"/>
            <a:r>
              <a:rPr lang="en-US" sz="1800" b="0" i="0" u="none" strike="noStrike" baseline="0" dirty="0">
                <a:solidFill>
                  <a:srgbClr val="000000"/>
                </a:solidFill>
                <a:latin typeface="Calibri" panose="020F0502020204030204" pitchFamily="34" charset="0"/>
              </a:rPr>
              <a:t>Units of local government</a:t>
            </a:r>
          </a:p>
          <a:p>
            <a:pPr lvl="1"/>
            <a:r>
              <a:rPr lang="en-US" sz="1800" dirty="0">
                <a:solidFill>
                  <a:srgbClr val="000000"/>
                </a:solidFill>
                <a:latin typeface="Calibri" panose="020F0502020204030204" pitchFamily="34" charset="0"/>
              </a:rPr>
              <a:t>Nonprofit organizations</a:t>
            </a:r>
          </a:p>
          <a:p>
            <a:pPr lvl="1"/>
            <a:r>
              <a:rPr lang="en-US" sz="1800" b="0" i="0" u="none" strike="noStrike" baseline="0" dirty="0">
                <a:solidFill>
                  <a:srgbClr val="000000"/>
                </a:solidFill>
                <a:latin typeface="Calibri" panose="020F0502020204030204" pitchFamily="34" charset="0"/>
              </a:rPr>
              <a:t>Faith-based organizations</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DUNS number</a:t>
            </a:r>
          </a:p>
          <a:p>
            <a:pPr lvl="2"/>
            <a:r>
              <a:rPr lang="en-US" sz="1500" b="1" i="0" u="none" strike="noStrike" baseline="0" dirty="0">
                <a:solidFill>
                  <a:srgbClr val="000000"/>
                </a:solidFill>
                <a:latin typeface="Calibri" panose="020F0502020204030204" pitchFamily="34" charset="0"/>
              </a:rPr>
              <a:t>Beginning April 4</a:t>
            </a:r>
            <a:r>
              <a:rPr lang="en-US" sz="1500" b="1" i="0" u="none" strike="noStrike" baseline="30000" dirty="0">
                <a:solidFill>
                  <a:srgbClr val="000000"/>
                </a:solidFill>
                <a:latin typeface="Calibri" panose="020F0502020204030204" pitchFamily="34" charset="0"/>
              </a:rPr>
              <a:t>th</a:t>
            </a:r>
            <a:r>
              <a:rPr lang="en-US" sz="1500" b="1" dirty="0">
                <a:solidFill>
                  <a:srgbClr val="000000"/>
                </a:solidFill>
                <a:latin typeface="Calibri" panose="020F0502020204030204" pitchFamily="34" charset="0"/>
              </a:rPr>
              <a:t>, a Unique Entity ID (UEI) issued through the System for Award Management (SAM) will be required instead of a DUNS number to receive funding. </a:t>
            </a:r>
          </a:p>
          <a:p>
            <a:pPr lvl="2"/>
            <a:r>
              <a:rPr lang="en-US" sz="1500" b="1" i="0" u="none" strike="noStrike" baseline="0" dirty="0">
                <a:solidFill>
                  <a:srgbClr val="000000"/>
                </a:solidFill>
                <a:latin typeface="Calibri" panose="020F0502020204030204" pitchFamily="34" charset="0"/>
              </a:rPr>
              <a:t>The UEI is entered in the </a:t>
            </a:r>
            <a:r>
              <a:rPr lang="en-US" sz="1500" b="1" dirty="0">
                <a:solidFill>
                  <a:srgbClr val="000000"/>
                </a:solidFill>
                <a:latin typeface="Calibri" panose="020F0502020204030204" pitchFamily="34" charset="0"/>
              </a:rPr>
              <a:t>Organization page in </a:t>
            </a:r>
            <a:r>
              <a:rPr lang="en-US" sz="1500" b="1" dirty="0" err="1">
                <a:solidFill>
                  <a:srgbClr val="000000"/>
                </a:solidFill>
                <a:latin typeface="Calibri" panose="020F0502020204030204" pitchFamily="34" charset="0"/>
              </a:rPr>
              <a:t>IntelliGrants</a:t>
            </a:r>
            <a:r>
              <a:rPr lang="en-US" sz="1500" b="1" dirty="0">
                <a:solidFill>
                  <a:srgbClr val="000000"/>
                </a:solidFill>
                <a:latin typeface="Calibri" panose="020F0502020204030204" pitchFamily="34" charset="0"/>
              </a:rPr>
              <a:t> and will pull automatically </a:t>
            </a:r>
            <a:r>
              <a:rPr lang="en-US" sz="1500" b="1">
                <a:solidFill>
                  <a:srgbClr val="000000"/>
                </a:solidFill>
                <a:latin typeface="Calibri" panose="020F0502020204030204" pitchFamily="34" charset="0"/>
              </a:rPr>
              <a:t>into applications.</a:t>
            </a:r>
            <a:endParaRPr lang="en-US" sz="1500" b="1" i="0" u="none" strike="noStrike" baseline="0" dirty="0">
              <a:solidFill>
                <a:srgbClr val="000000"/>
              </a:solidFill>
              <a:latin typeface="Calibri" panose="020F0502020204030204" pitchFamily="34" charset="0"/>
            </a:endParaRP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3463DC-1FDE-4C97-9AAD-9231E8EA7CE4}"/>
              </a:ext>
            </a:extLst>
          </p:cNvPr>
          <p:cNvSpPr>
            <a:spLocks noGrp="1"/>
          </p:cNvSpPr>
          <p:nvPr>
            <p:ph type="title"/>
          </p:nvPr>
        </p:nvSpPr>
        <p:spPr>
          <a:xfrm>
            <a:off x="635000" y="640823"/>
            <a:ext cx="3418659" cy="5583148"/>
          </a:xfrm>
        </p:spPr>
        <p:txBody>
          <a:bodyPr anchor="ctr">
            <a:normAutofit/>
          </a:bodyPr>
          <a:lstStyle/>
          <a:p>
            <a:r>
              <a:rPr lang="en-US" sz="4200"/>
              <a:t>Other Requirements / Trainings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Content Placeholder 2">
            <a:extLst>
              <a:ext uri="{FF2B5EF4-FFF2-40B4-BE49-F238E27FC236}">
                <a16:creationId xmlns:a16="http://schemas.microsoft.com/office/drawing/2014/main" id="{283022BA-A82A-45CA-8E2D-B6BEF2B9371C}"/>
              </a:ext>
            </a:extLst>
          </p:cNvPr>
          <p:cNvGraphicFramePr>
            <a:graphicFrameLocks noGrp="1"/>
          </p:cNvGraphicFramePr>
          <p:nvPr>
            <p:ph idx="1"/>
            <p:extLst>
              <p:ext uri="{D42A27DB-BD31-4B8C-83A1-F6EECF244321}">
                <p14:modId xmlns:p14="http://schemas.microsoft.com/office/powerpoint/2010/main" val="336456082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3023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1733</TotalTime>
  <Words>2140</Words>
  <Application>Microsoft Office PowerPoint</Application>
  <PresentationFormat>Widescreen</PresentationFormat>
  <Paragraphs>193</Paragraphs>
  <Slides>28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 2022-2024 VOCA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2022 VOCA Grant Application</vt:lpstr>
      <vt:lpstr>PowerPoint Presentation</vt:lpstr>
      <vt:lpstr>Areas of Emphasis</vt:lpstr>
      <vt:lpstr>Funding Eligibility:</vt:lpstr>
      <vt:lpstr>Other Requirements / Trainings</vt:lpstr>
      <vt:lpstr>Initiating an application in IntelliGrants</vt:lpstr>
      <vt:lpstr>Steps to initiating an application in IntelliGrants (ICJI’s Grant Management system):</vt:lpstr>
      <vt:lpstr>PowerPoint Presentation</vt:lpstr>
      <vt:lpstr>Intelligrants VOCA Application</vt:lpstr>
      <vt:lpstr>PowerPoint Presentation</vt:lpstr>
      <vt:lpstr>Forms that need to be completed: </vt:lpstr>
      <vt:lpstr>PowerPoint Presentation</vt:lpstr>
      <vt:lpstr>PowerPoint Presentation</vt:lpstr>
      <vt:lpstr>PowerPoint Presentation</vt:lpstr>
      <vt:lpstr>Important Budget Notes </vt:lpstr>
      <vt:lpstr>Allowable Activities</vt:lpstr>
      <vt:lpstr>Eligible Costs</vt:lpstr>
      <vt:lpstr>Ineligible Budget Items</vt:lpstr>
      <vt:lpstr>Supplanting</vt:lpstr>
      <vt:lpstr>Budget Narrative </vt:lpstr>
      <vt:lpstr>Budget Narrative – cont’d</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Sheets, Ellen</cp:lastModifiedBy>
  <cp:revision>83</cp:revision>
  <dcterms:created xsi:type="dcterms:W3CDTF">2020-12-18T00:42:11Z</dcterms:created>
  <dcterms:modified xsi:type="dcterms:W3CDTF">2022-02-23T16:20:41Z</dcterms:modified>
</cp:coreProperties>
</file>