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9.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23.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24.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7"/>
  </p:notesMasterIdLst>
  <p:sldIdLst>
    <p:sldId id="256" r:id="rId2"/>
    <p:sldId id="257" r:id="rId3"/>
    <p:sldId id="258" r:id="rId4"/>
    <p:sldId id="259" r:id="rId5"/>
    <p:sldId id="292" r:id="rId6"/>
    <p:sldId id="297" r:id="rId7"/>
    <p:sldId id="264" r:id="rId8"/>
    <p:sldId id="267" r:id="rId9"/>
    <p:sldId id="303" r:id="rId10"/>
    <p:sldId id="268" r:id="rId11"/>
    <p:sldId id="270" r:id="rId12"/>
    <p:sldId id="271" r:id="rId13"/>
    <p:sldId id="272" r:id="rId14"/>
    <p:sldId id="260" r:id="rId15"/>
    <p:sldId id="294" r:id="rId16"/>
    <p:sldId id="295" r:id="rId17"/>
    <p:sldId id="296" r:id="rId18"/>
    <p:sldId id="298" r:id="rId19"/>
    <p:sldId id="301" r:id="rId20"/>
    <p:sldId id="262" r:id="rId21"/>
    <p:sldId id="275" r:id="rId22"/>
    <p:sldId id="278" r:id="rId23"/>
    <p:sldId id="305" r:id="rId24"/>
    <p:sldId id="279" r:id="rId25"/>
    <p:sldId id="286" r:id="rId26"/>
    <p:sldId id="287" r:id="rId27"/>
    <p:sldId id="293" r:id="rId28"/>
    <p:sldId id="306" r:id="rId29"/>
    <p:sldId id="307" r:id="rId30"/>
    <p:sldId id="308" r:id="rId31"/>
    <p:sldId id="266" r:id="rId32"/>
    <p:sldId id="302" r:id="rId33"/>
    <p:sldId id="288" r:id="rId34"/>
    <p:sldId id="289" r:id="rId35"/>
    <p:sldId id="290" r:id="rId36"/>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622D009-9A74-7B20-78A1-888E470B1561}" name="Venus, Rebecca" initials="RV" userId="S::RVenus@cji.IN.gov::153c2b53-72d1-43d1-920b-c76ca482beb4" providerId="AD"/>
  <p188:author id="{3085924A-3D12-20E7-9AB8-BF4331E033D6}" name="Anderson, Dalayna E (CJI)" initials="DA" userId="S::DaAnderson1@cji.IN.gov::f87440f5-a978-4443-b581-0d66854eaaac"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404040"/>
    <a:srgbClr val="FFC000"/>
    <a:srgbClr val="E7E6E6"/>
    <a:srgbClr val="FFD9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46939" autoAdjust="0"/>
  </p:normalViewPr>
  <p:slideViewPr>
    <p:cSldViewPr snapToGrid="0">
      <p:cViewPr varScale="1">
        <p:scale>
          <a:sx n="42" d="100"/>
          <a:sy n="42" d="100"/>
        </p:scale>
        <p:origin x="241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42" Type="http://schemas.microsoft.com/office/2018/10/relationships/authors" Target="author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diagrams/_rels/data5.xml.rels><?xml version="1.0" encoding="UTF-8" standalone="yes"?>
<Relationships xmlns="http://schemas.openxmlformats.org/package/2006/relationships"><Relationship Id="rId1" Type="http://schemas.openxmlformats.org/officeDocument/2006/relationships/hyperlink" Target="https://www.in.gov/cji/victim-services/resources/" TargetMode="External"/></Relationships>
</file>

<file path=ppt/diagrams/_rels/drawing5.xml.rels><?xml version="1.0" encoding="UTF-8" standalone="yes"?>
<Relationships xmlns="http://schemas.openxmlformats.org/package/2006/relationships"><Relationship Id="rId1" Type="http://schemas.openxmlformats.org/officeDocument/2006/relationships/hyperlink" Target="https://www.in.gov/cji/victim-services/resources/" TargetMode="Externa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A52DB5F-0DA9-4752-9552-CE27D692E64E}" type="doc">
      <dgm:prSet loTypeId="urn:microsoft.com/office/officeart/2008/layout/LinedList" loCatId="list" qsTypeId="urn:microsoft.com/office/officeart/2005/8/quickstyle/simple1" qsCatId="simple" csTypeId="urn:microsoft.com/office/officeart/2005/8/colors/colorful1" csCatId="colorful"/>
      <dgm:spPr/>
      <dgm:t>
        <a:bodyPr/>
        <a:lstStyle/>
        <a:p>
          <a:endParaRPr lang="en-US"/>
        </a:p>
      </dgm:t>
    </dgm:pt>
    <dgm:pt modelId="{1EC3A824-6737-48E9-8195-EC2DD0C99237}">
      <dgm:prSet/>
      <dgm:spPr/>
      <dgm:t>
        <a:bodyPr/>
        <a:lstStyle/>
        <a:p>
          <a:r>
            <a:rPr lang="en-US" b="0" i="1" baseline="0"/>
            <a:t>Civil Legal Services for Victims </a:t>
          </a:r>
          <a:endParaRPr lang="en-US"/>
        </a:p>
      </dgm:t>
    </dgm:pt>
    <dgm:pt modelId="{30FCE82D-C220-4508-B4DA-A1E32301692D}" type="parTrans" cxnId="{8663E94B-0604-4743-992C-3B77A198EB77}">
      <dgm:prSet/>
      <dgm:spPr/>
      <dgm:t>
        <a:bodyPr/>
        <a:lstStyle/>
        <a:p>
          <a:endParaRPr lang="en-US"/>
        </a:p>
      </dgm:t>
    </dgm:pt>
    <dgm:pt modelId="{CCBD1CE9-BACA-4A9E-B5F7-5B3D130AD087}" type="sibTrans" cxnId="{8663E94B-0604-4743-992C-3B77A198EB77}">
      <dgm:prSet/>
      <dgm:spPr/>
      <dgm:t>
        <a:bodyPr/>
        <a:lstStyle/>
        <a:p>
          <a:endParaRPr lang="en-US"/>
        </a:p>
      </dgm:t>
    </dgm:pt>
    <dgm:pt modelId="{423A99BF-1FDC-4938-9A24-181438C81117}">
      <dgm:prSet/>
      <dgm:spPr/>
      <dgm:t>
        <a:bodyPr/>
        <a:lstStyle/>
        <a:p>
          <a:r>
            <a:rPr lang="en-US" b="0" i="1" baseline="0"/>
            <a:t>Facilitation of participation in criminal justice and other public proceedings arising from the crime </a:t>
          </a:r>
          <a:endParaRPr lang="en-US"/>
        </a:p>
      </dgm:t>
    </dgm:pt>
    <dgm:pt modelId="{74D90C5D-AE6F-4CF3-8A4F-EE55A8DB50BD}" type="parTrans" cxnId="{A544CFE3-E596-4029-83AF-878110FCFF6A}">
      <dgm:prSet/>
      <dgm:spPr/>
      <dgm:t>
        <a:bodyPr/>
        <a:lstStyle/>
        <a:p>
          <a:endParaRPr lang="en-US"/>
        </a:p>
      </dgm:t>
    </dgm:pt>
    <dgm:pt modelId="{2D46E035-E477-4FC0-AD0A-04A75FB8790D}" type="sibTrans" cxnId="{A544CFE3-E596-4029-83AF-878110FCFF6A}">
      <dgm:prSet/>
      <dgm:spPr/>
      <dgm:t>
        <a:bodyPr/>
        <a:lstStyle/>
        <a:p>
          <a:endParaRPr lang="en-US"/>
        </a:p>
      </dgm:t>
    </dgm:pt>
    <dgm:pt modelId="{65DF96DA-7AD3-4DED-98BE-67CF1EED9265}">
      <dgm:prSet/>
      <dgm:spPr/>
      <dgm:t>
        <a:bodyPr/>
        <a:lstStyle/>
        <a:p>
          <a:r>
            <a:rPr lang="en-US" b="0" i="1" baseline="0" dirty="0"/>
            <a:t>Forensic Interviews </a:t>
          </a:r>
          <a:endParaRPr lang="en-US" dirty="0"/>
        </a:p>
      </dgm:t>
    </dgm:pt>
    <dgm:pt modelId="{78E3A5D2-3A71-427D-A08C-1EBCA5B10711}" type="parTrans" cxnId="{448A3C3C-9602-4A6B-A99B-8C108A637EE6}">
      <dgm:prSet/>
      <dgm:spPr/>
      <dgm:t>
        <a:bodyPr/>
        <a:lstStyle/>
        <a:p>
          <a:endParaRPr lang="en-US"/>
        </a:p>
      </dgm:t>
    </dgm:pt>
    <dgm:pt modelId="{85A30A73-3D8B-4F4C-BF7D-BF0DBF9E6058}" type="sibTrans" cxnId="{448A3C3C-9602-4A6B-A99B-8C108A637EE6}">
      <dgm:prSet/>
      <dgm:spPr/>
      <dgm:t>
        <a:bodyPr/>
        <a:lstStyle/>
        <a:p>
          <a:endParaRPr lang="en-US"/>
        </a:p>
      </dgm:t>
    </dgm:pt>
    <dgm:pt modelId="{B2A217CB-F0DE-475A-93B0-1B8852174361}">
      <dgm:prSet/>
      <dgm:spPr/>
      <dgm:t>
        <a:bodyPr/>
        <a:lstStyle/>
        <a:p>
          <a:r>
            <a:rPr lang="en-US" b="0" i="1" baseline="0"/>
            <a:t>Immediate Emotional, Psychological and Physical Health and Safety </a:t>
          </a:r>
          <a:endParaRPr lang="en-US"/>
        </a:p>
      </dgm:t>
    </dgm:pt>
    <dgm:pt modelId="{B4FF9ACF-528A-4D84-AED3-97CA22BF285B}" type="parTrans" cxnId="{C3012B8E-4B52-485B-8D63-F26769342B88}">
      <dgm:prSet/>
      <dgm:spPr/>
      <dgm:t>
        <a:bodyPr/>
        <a:lstStyle/>
        <a:p>
          <a:endParaRPr lang="en-US"/>
        </a:p>
      </dgm:t>
    </dgm:pt>
    <dgm:pt modelId="{050010EC-C2FB-421F-BE99-A16D710DEEA7}" type="sibTrans" cxnId="{C3012B8E-4B52-485B-8D63-F26769342B88}">
      <dgm:prSet/>
      <dgm:spPr/>
      <dgm:t>
        <a:bodyPr/>
        <a:lstStyle/>
        <a:p>
          <a:endParaRPr lang="en-US"/>
        </a:p>
      </dgm:t>
    </dgm:pt>
    <dgm:pt modelId="{21BE6850-77B3-487F-8064-C4122013DC84}">
      <dgm:prSet/>
      <dgm:spPr/>
      <dgm:t>
        <a:bodyPr/>
        <a:lstStyle/>
        <a:p>
          <a:r>
            <a:rPr lang="en-US" b="0" i="1" baseline="0"/>
            <a:t>Legal Assistance for Victims </a:t>
          </a:r>
          <a:endParaRPr lang="en-US"/>
        </a:p>
      </dgm:t>
    </dgm:pt>
    <dgm:pt modelId="{4DECD457-3E1E-417D-B5E0-F13FEE4B0664}" type="parTrans" cxnId="{B9905A16-72C5-469D-AED3-DA2DCD06D1D8}">
      <dgm:prSet/>
      <dgm:spPr/>
      <dgm:t>
        <a:bodyPr/>
        <a:lstStyle/>
        <a:p>
          <a:endParaRPr lang="en-US"/>
        </a:p>
      </dgm:t>
    </dgm:pt>
    <dgm:pt modelId="{E053E5F0-82BE-4664-85C0-594B2EB818F1}" type="sibTrans" cxnId="{B9905A16-72C5-469D-AED3-DA2DCD06D1D8}">
      <dgm:prSet/>
      <dgm:spPr/>
      <dgm:t>
        <a:bodyPr/>
        <a:lstStyle/>
        <a:p>
          <a:endParaRPr lang="en-US"/>
        </a:p>
      </dgm:t>
    </dgm:pt>
    <dgm:pt modelId="{E7529A01-2220-4927-A63F-2A8E987F47CF}">
      <dgm:prSet/>
      <dgm:spPr/>
      <dgm:t>
        <a:bodyPr/>
        <a:lstStyle/>
        <a:p>
          <a:r>
            <a:rPr lang="en-US" b="0" i="1" baseline="0"/>
            <a:t>Mental Health Counseling and Care </a:t>
          </a:r>
          <a:endParaRPr lang="en-US"/>
        </a:p>
      </dgm:t>
    </dgm:pt>
    <dgm:pt modelId="{11E0FD48-7BFD-482B-A755-34E999A38AC9}" type="parTrans" cxnId="{C37B4F6A-343E-4C40-868C-5752659BD544}">
      <dgm:prSet/>
      <dgm:spPr/>
      <dgm:t>
        <a:bodyPr/>
        <a:lstStyle/>
        <a:p>
          <a:endParaRPr lang="en-US"/>
        </a:p>
      </dgm:t>
    </dgm:pt>
    <dgm:pt modelId="{1951EC4B-A20C-4D53-A8D6-0C1F1A7B79A4}" type="sibTrans" cxnId="{C37B4F6A-343E-4C40-868C-5752659BD544}">
      <dgm:prSet/>
      <dgm:spPr/>
      <dgm:t>
        <a:bodyPr/>
        <a:lstStyle/>
        <a:p>
          <a:endParaRPr lang="en-US"/>
        </a:p>
      </dgm:t>
    </dgm:pt>
    <dgm:pt modelId="{4D8D3039-6B38-4A81-B349-C05ABE394032}">
      <dgm:prSet/>
      <dgm:spPr/>
      <dgm:t>
        <a:bodyPr/>
        <a:lstStyle/>
        <a:p>
          <a:r>
            <a:rPr lang="en-US" b="0" i="1" baseline="0"/>
            <a:t>Peer-Support </a:t>
          </a:r>
          <a:endParaRPr lang="en-US"/>
        </a:p>
      </dgm:t>
    </dgm:pt>
    <dgm:pt modelId="{2DC0E0CC-C329-4416-99C3-F533EDB07435}" type="parTrans" cxnId="{21CECFD7-DCFB-440F-A345-798953439799}">
      <dgm:prSet/>
      <dgm:spPr/>
      <dgm:t>
        <a:bodyPr/>
        <a:lstStyle/>
        <a:p>
          <a:endParaRPr lang="en-US"/>
        </a:p>
      </dgm:t>
    </dgm:pt>
    <dgm:pt modelId="{C29826F0-E685-4E9B-8B8A-4C7504F8FE36}" type="sibTrans" cxnId="{21CECFD7-DCFB-440F-A345-798953439799}">
      <dgm:prSet/>
      <dgm:spPr/>
      <dgm:t>
        <a:bodyPr/>
        <a:lstStyle/>
        <a:p>
          <a:endParaRPr lang="en-US"/>
        </a:p>
      </dgm:t>
    </dgm:pt>
    <dgm:pt modelId="{651575F3-59BE-4B9D-A5C2-510C90C49F2E}" type="pres">
      <dgm:prSet presAssocID="{7A52DB5F-0DA9-4752-9552-CE27D692E64E}" presName="vert0" presStyleCnt="0">
        <dgm:presLayoutVars>
          <dgm:dir/>
          <dgm:animOne val="branch"/>
          <dgm:animLvl val="lvl"/>
        </dgm:presLayoutVars>
      </dgm:prSet>
      <dgm:spPr/>
    </dgm:pt>
    <dgm:pt modelId="{028FCE25-FA10-4FA8-A9F2-BB25EC4058E9}" type="pres">
      <dgm:prSet presAssocID="{1EC3A824-6737-48E9-8195-EC2DD0C99237}" presName="thickLine" presStyleLbl="alignNode1" presStyleIdx="0" presStyleCnt="7"/>
      <dgm:spPr/>
    </dgm:pt>
    <dgm:pt modelId="{27CEC7EE-F226-40E5-AA6A-53F86237B7D2}" type="pres">
      <dgm:prSet presAssocID="{1EC3A824-6737-48E9-8195-EC2DD0C99237}" presName="horz1" presStyleCnt="0"/>
      <dgm:spPr/>
    </dgm:pt>
    <dgm:pt modelId="{F84C2ABB-E557-497C-B10B-5ACFEE0CE38C}" type="pres">
      <dgm:prSet presAssocID="{1EC3A824-6737-48E9-8195-EC2DD0C99237}" presName="tx1" presStyleLbl="revTx" presStyleIdx="0" presStyleCnt="7"/>
      <dgm:spPr/>
    </dgm:pt>
    <dgm:pt modelId="{F63DA0CC-56BE-4F0C-BA6C-2B7EA66FC774}" type="pres">
      <dgm:prSet presAssocID="{1EC3A824-6737-48E9-8195-EC2DD0C99237}" presName="vert1" presStyleCnt="0"/>
      <dgm:spPr/>
    </dgm:pt>
    <dgm:pt modelId="{22843443-DFE2-4192-8264-557A23A7DD04}" type="pres">
      <dgm:prSet presAssocID="{423A99BF-1FDC-4938-9A24-181438C81117}" presName="thickLine" presStyleLbl="alignNode1" presStyleIdx="1" presStyleCnt="7"/>
      <dgm:spPr/>
    </dgm:pt>
    <dgm:pt modelId="{6D2AC0A9-F046-42FF-8C82-EB6ED8571BEF}" type="pres">
      <dgm:prSet presAssocID="{423A99BF-1FDC-4938-9A24-181438C81117}" presName="horz1" presStyleCnt="0"/>
      <dgm:spPr/>
    </dgm:pt>
    <dgm:pt modelId="{FEF763DC-7DDF-4F1A-9F3F-0D51D2A6F6F9}" type="pres">
      <dgm:prSet presAssocID="{423A99BF-1FDC-4938-9A24-181438C81117}" presName="tx1" presStyleLbl="revTx" presStyleIdx="1" presStyleCnt="7"/>
      <dgm:spPr/>
    </dgm:pt>
    <dgm:pt modelId="{7E7B3E5D-9710-4FEC-8CD9-8D4AE477468F}" type="pres">
      <dgm:prSet presAssocID="{423A99BF-1FDC-4938-9A24-181438C81117}" presName="vert1" presStyleCnt="0"/>
      <dgm:spPr/>
    </dgm:pt>
    <dgm:pt modelId="{C020DBDE-D59B-4F9B-9D4D-F630652EC3FA}" type="pres">
      <dgm:prSet presAssocID="{65DF96DA-7AD3-4DED-98BE-67CF1EED9265}" presName="thickLine" presStyleLbl="alignNode1" presStyleIdx="2" presStyleCnt="7"/>
      <dgm:spPr/>
    </dgm:pt>
    <dgm:pt modelId="{6F669AA0-2243-4133-A1C9-8F8ED0420BF5}" type="pres">
      <dgm:prSet presAssocID="{65DF96DA-7AD3-4DED-98BE-67CF1EED9265}" presName="horz1" presStyleCnt="0"/>
      <dgm:spPr/>
    </dgm:pt>
    <dgm:pt modelId="{7B3BBDC4-BF01-4FE6-9E84-689841849633}" type="pres">
      <dgm:prSet presAssocID="{65DF96DA-7AD3-4DED-98BE-67CF1EED9265}" presName="tx1" presStyleLbl="revTx" presStyleIdx="2" presStyleCnt="7"/>
      <dgm:spPr/>
    </dgm:pt>
    <dgm:pt modelId="{25D1C36F-C182-418A-846A-A77928FD4C44}" type="pres">
      <dgm:prSet presAssocID="{65DF96DA-7AD3-4DED-98BE-67CF1EED9265}" presName="vert1" presStyleCnt="0"/>
      <dgm:spPr/>
    </dgm:pt>
    <dgm:pt modelId="{7EE93826-34B7-45ED-BAC0-B3B6106B4078}" type="pres">
      <dgm:prSet presAssocID="{B2A217CB-F0DE-475A-93B0-1B8852174361}" presName="thickLine" presStyleLbl="alignNode1" presStyleIdx="3" presStyleCnt="7"/>
      <dgm:spPr/>
    </dgm:pt>
    <dgm:pt modelId="{9879DC63-7F71-4F4B-B758-85A4CE52B274}" type="pres">
      <dgm:prSet presAssocID="{B2A217CB-F0DE-475A-93B0-1B8852174361}" presName="horz1" presStyleCnt="0"/>
      <dgm:spPr/>
    </dgm:pt>
    <dgm:pt modelId="{0BCBDA10-CB25-454B-B83D-4FB68F26A1DC}" type="pres">
      <dgm:prSet presAssocID="{B2A217CB-F0DE-475A-93B0-1B8852174361}" presName="tx1" presStyleLbl="revTx" presStyleIdx="3" presStyleCnt="7"/>
      <dgm:spPr/>
    </dgm:pt>
    <dgm:pt modelId="{A60CE494-7307-4A65-9F46-B9106E3D5F5D}" type="pres">
      <dgm:prSet presAssocID="{B2A217CB-F0DE-475A-93B0-1B8852174361}" presName="vert1" presStyleCnt="0"/>
      <dgm:spPr/>
    </dgm:pt>
    <dgm:pt modelId="{A0F5D7A2-9DC0-4E84-A174-669B90A14879}" type="pres">
      <dgm:prSet presAssocID="{21BE6850-77B3-487F-8064-C4122013DC84}" presName="thickLine" presStyleLbl="alignNode1" presStyleIdx="4" presStyleCnt="7"/>
      <dgm:spPr/>
    </dgm:pt>
    <dgm:pt modelId="{A632D75D-A9D3-4150-B82B-B6381A32F620}" type="pres">
      <dgm:prSet presAssocID="{21BE6850-77B3-487F-8064-C4122013DC84}" presName="horz1" presStyleCnt="0"/>
      <dgm:spPr/>
    </dgm:pt>
    <dgm:pt modelId="{17A84C63-B32D-4A58-8C08-5C89C40F0ABD}" type="pres">
      <dgm:prSet presAssocID="{21BE6850-77B3-487F-8064-C4122013DC84}" presName="tx1" presStyleLbl="revTx" presStyleIdx="4" presStyleCnt="7"/>
      <dgm:spPr/>
    </dgm:pt>
    <dgm:pt modelId="{14A742FC-FC90-4A6F-8DEE-967877B39480}" type="pres">
      <dgm:prSet presAssocID="{21BE6850-77B3-487F-8064-C4122013DC84}" presName="vert1" presStyleCnt="0"/>
      <dgm:spPr/>
    </dgm:pt>
    <dgm:pt modelId="{031E6857-9962-451B-AF7E-A5146E09C8F6}" type="pres">
      <dgm:prSet presAssocID="{E7529A01-2220-4927-A63F-2A8E987F47CF}" presName="thickLine" presStyleLbl="alignNode1" presStyleIdx="5" presStyleCnt="7"/>
      <dgm:spPr/>
    </dgm:pt>
    <dgm:pt modelId="{16FF5310-8942-4E28-8D5E-672D62DF1C30}" type="pres">
      <dgm:prSet presAssocID="{E7529A01-2220-4927-A63F-2A8E987F47CF}" presName="horz1" presStyleCnt="0"/>
      <dgm:spPr/>
    </dgm:pt>
    <dgm:pt modelId="{33CD7BD2-80E5-448E-A7C5-5C432A3D759A}" type="pres">
      <dgm:prSet presAssocID="{E7529A01-2220-4927-A63F-2A8E987F47CF}" presName="tx1" presStyleLbl="revTx" presStyleIdx="5" presStyleCnt="7"/>
      <dgm:spPr/>
    </dgm:pt>
    <dgm:pt modelId="{F3BE0EF6-018C-405E-B145-014D589B2526}" type="pres">
      <dgm:prSet presAssocID="{E7529A01-2220-4927-A63F-2A8E987F47CF}" presName="vert1" presStyleCnt="0"/>
      <dgm:spPr/>
    </dgm:pt>
    <dgm:pt modelId="{8E67E58A-F353-4018-B78A-E829A5F19956}" type="pres">
      <dgm:prSet presAssocID="{4D8D3039-6B38-4A81-B349-C05ABE394032}" presName="thickLine" presStyleLbl="alignNode1" presStyleIdx="6" presStyleCnt="7"/>
      <dgm:spPr/>
    </dgm:pt>
    <dgm:pt modelId="{2E92D693-8CB6-44FA-9825-D19B893EF1D5}" type="pres">
      <dgm:prSet presAssocID="{4D8D3039-6B38-4A81-B349-C05ABE394032}" presName="horz1" presStyleCnt="0"/>
      <dgm:spPr/>
    </dgm:pt>
    <dgm:pt modelId="{D5242277-D7A1-4191-8BF6-F2E409CA990A}" type="pres">
      <dgm:prSet presAssocID="{4D8D3039-6B38-4A81-B349-C05ABE394032}" presName="tx1" presStyleLbl="revTx" presStyleIdx="6" presStyleCnt="7"/>
      <dgm:spPr/>
    </dgm:pt>
    <dgm:pt modelId="{21AC0D2F-8FE1-430A-A2B5-7270C642BDD0}" type="pres">
      <dgm:prSet presAssocID="{4D8D3039-6B38-4A81-B349-C05ABE394032}" presName="vert1" presStyleCnt="0"/>
      <dgm:spPr/>
    </dgm:pt>
  </dgm:ptLst>
  <dgm:cxnLst>
    <dgm:cxn modelId="{B9905A16-72C5-469D-AED3-DA2DCD06D1D8}" srcId="{7A52DB5F-0DA9-4752-9552-CE27D692E64E}" destId="{21BE6850-77B3-487F-8064-C4122013DC84}" srcOrd="4" destOrd="0" parTransId="{4DECD457-3E1E-417D-B5E0-F13FEE4B0664}" sibTransId="{E053E5F0-82BE-4664-85C0-594B2EB818F1}"/>
    <dgm:cxn modelId="{17A7C021-D63E-43AC-9E39-BA4963260D89}" type="presOf" srcId="{21BE6850-77B3-487F-8064-C4122013DC84}" destId="{17A84C63-B32D-4A58-8C08-5C89C40F0ABD}" srcOrd="0" destOrd="0" presId="urn:microsoft.com/office/officeart/2008/layout/LinedList"/>
    <dgm:cxn modelId="{448A3C3C-9602-4A6B-A99B-8C108A637EE6}" srcId="{7A52DB5F-0DA9-4752-9552-CE27D692E64E}" destId="{65DF96DA-7AD3-4DED-98BE-67CF1EED9265}" srcOrd="2" destOrd="0" parTransId="{78E3A5D2-3A71-427D-A08C-1EBCA5B10711}" sibTransId="{85A30A73-3D8B-4F4C-BF7D-BF0DBF9E6058}"/>
    <dgm:cxn modelId="{C37B4F6A-343E-4C40-868C-5752659BD544}" srcId="{7A52DB5F-0DA9-4752-9552-CE27D692E64E}" destId="{E7529A01-2220-4927-A63F-2A8E987F47CF}" srcOrd="5" destOrd="0" parTransId="{11E0FD48-7BFD-482B-A755-34E999A38AC9}" sibTransId="{1951EC4B-A20C-4D53-A8D6-0C1F1A7B79A4}"/>
    <dgm:cxn modelId="{8663E94B-0604-4743-992C-3B77A198EB77}" srcId="{7A52DB5F-0DA9-4752-9552-CE27D692E64E}" destId="{1EC3A824-6737-48E9-8195-EC2DD0C99237}" srcOrd="0" destOrd="0" parTransId="{30FCE82D-C220-4508-B4DA-A1E32301692D}" sibTransId="{CCBD1CE9-BACA-4A9E-B5F7-5B3D130AD087}"/>
    <dgm:cxn modelId="{C2946470-38BE-452A-859E-ACBC6AAE3B94}" type="presOf" srcId="{4D8D3039-6B38-4A81-B349-C05ABE394032}" destId="{D5242277-D7A1-4191-8BF6-F2E409CA990A}" srcOrd="0" destOrd="0" presId="urn:microsoft.com/office/officeart/2008/layout/LinedList"/>
    <dgm:cxn modelId="{B17EFA86-7B3A-4916-AA0C-3C54A6B2A8F0}" type="presOf" srcId="{1EC3A824-6737-48E9-8195-EC2DD0C99237}" destId="{F84C2ABB-E557-497C-B10B-5ACFEE0CE38C}" srcOrd="0" destOrd="0" presId="urn:microsoft.com/office/officeart/2008/layout/LinedList"/>
    <dgm:cxn modelId="{0983F487-4D0E-4681-BE15-89CCD69129EC}" type="presOf" srcId="{B2A217CB-F0DE-475A-93B0-1B8852174361}" destId="{0BCBDA10-CB25-454B-B83D-4FB68F26A1DC}" srcOrd="0" destOrd="0" presId="urn:microsoft.com/office/officeart/2008/layout/LinedList"/>
    <dgm:cxn modelId="{C3012B8E-4B52-485B-8D63-F26769342B88}" srcId="{7A52DB5F-0DA9-4752-9552-CE27D692E64E}" destId="{B2A217CB-F0DE-475A-93B0-1B8852174361}" srcOrd="3" destOrd="0" parTransId="{B4FF9ACF-528A-4D84-AED3-97CA22BF285B}" sibTransId="{050010EC-C2FB-421F-BE99-A16D710DEEA7}"/>
    <dgm:cxn modelId="{C7F2EB9A-5B33-4D7A-A882-862756939778}" type="presOf" srcId="{65DF96DA-7AD3-4DED-98BE-67CF1EED9265}" destId="{7B3BBDC4-BF01-4FE6-9E84-689841849633}" srcOrd="0" destOrd="0" presId="urn:microsoft.com/office/officeart/2008/layout/LinedList"/>
    <dgm:cxn modelId="{C37997AF-B9B0-4FA3-8CD7-EE50AC9B569C}" type="presOf" srcId="{423A99BF-1FDC-4938-9A24-181438C81117}" destId="{FEF763DC-7DDF-4F1A-9F3F-0D51D2A6F6F9}" srcOrd="0" destOrd="0" presId="urn:microsoft.com/office/officeart/2008/layout/LinedList"/>
    <dgm:cxn modelId="{21CECFD7-DCFB-440F-A345-798953439799}" srcId="{7A52DB5F-0DA9-4752-9552-CE27D692E64E}" destId="{4D8D3039-6B38-4A81-B349-C05ABE394032}" srcOrd="6" destOrd="0" parTransId="{2DC0E0CC-C329-4416-99C3-F533EDB07435}" sibTransId="{C29826F0-E685-4E9B-8B8A-4C7504F8FE36}"/>
    <dgm:cxn modelId="{A544CFE3-E596-4029-83AF-878110FCFF6A}" srcId="{7A52DB5F-0DA9-4752-9552-CE27D692E64E}" destId="{423A99BF-1FDC-4938-9A24-181438C81117}" srcOrd="1" destOrd="0" parTransId="{74D90C5D-AE6F-4CF3-8A4F-EE55A8DB50BD}" sibTransId="{2D46E035-E477-4FC0-AD0A-04A75FB8790D}"/>
    <dgm:cxn modelId="{EF69E4FF-E259-4153-86FA-298C444586CC}" type="presOf" srcId="{7A52DB5F-0DA9-4752-9552-CE27D692E64E}" destId="{651575F3-59BE-4B9D-A5C2-510C90C49F2E}" srcOrd="0" destOrd="0" presId="urn:microsoft.com/office/officeart/2008/layout/LinedList"/>
    <dgm:cxn modelId="{A48AE5FF-F141-4750-A4C9-DEB9C611E185}" type="presOf" srcId="{E7529A01-2220-4927-A63F-2A8E987F47CF}" destId="{33CD7BD2-80E5-448E-A7C5-5C432A3D759A}" srcOrd="0" destOrd="0" presId="urn:microsoft.com/office/officeart/2008/layout/LinedList"/>
    <dgm:cxn modelId="{A223BF66-847E-4329-B1C5-922834F648AD}" type="presParOf" srcId="{651575F3-59BE-4B9D-A5C2-510C90C49F2E}" destId="{028FCE25-FA10-4FA8-A9F2-BB25EC4058E9}" srcOrd="0" destOrd="0" presId="urn:microsoft.com/office/officeart/2008/layout/LinedList"/>
    <dgm:cxn modelId="{849E7B80-9738-466A-B8B0-CD952D522058}" type="presParOf" srcId="{651575F3-59BE-4B9D-A5C2-510C90C49F2E}" destId="{27CEC7EE-F226-40E5-AA6A-53F86237B7D2}" srcOrd="1" destOrd="0" presId="urn:microsoft.com/office/officeart/2008/layout/LinedList"/>
    <dgm:cxn modelId="{FC894E53-B827-4AE7-A776-D59F48D60AD3}" type="presParOf" srcId="{27CEC7EE-F226-40E5-AA6A-53F86237B7D2}" destId="{F84C2ABB-E557-497C-B10B-5ACFEE0CE38C}" srcOrd="0" destOrd="0" presId="urn:microsoft.com/office/officeart/2008/layout/LinedList"/>
    <dgm:cxn modelId="{B61BEF52-2FA1-4241-B0DF-EDD41E5D1384}" type="presParOf" srcId="{27CEC7EE-F226-40E5-AA6A-53F86237B7D2}" destId="{F63DA0CC-56BE-4F0C-BA6C-2B7EA66FC774}" srcOrd="1" destOrd="0" presId="urn:microsoft.com/office/officeart/2008/layout/LinedList"/>
    <dgm:cxn modelId="{A79FACDD-6871-420F-9810-DC35CBFB8703}" type="presParOf" srcId="{651575F3-59BE-4B9D-A5C2-510C90C49F2E}" destId="{22843443-DFE2-4192-8264-557A23A7DD04}" srcOrd="2" destOrd="0" presId="urn:microsoft.com/office/officeart/2008/layout/LinedList"/>
    <dgm:cxn modelId="{65EC1559-B5FA-4023-A0AE-07F7D1E81D48}" type="presParOf" srcId="{651575F3-59BE-4B9D-A5C2-510C90C49F2E}" destId="{6D2AC0A9-F046-42FF-8C82-EB6ED8571BEF}" srcOrd="3" destOrd="0" presId="urn:microsoft.com/office/officeart/2008/layout/LinedList"/>
    <dgm:cxn modelId="{CCA474EB-1B83-48E1-8BF5-13B5FF4C7BE1}" type="presParOf" srcId="{6D2AC0A9-F046-42FF-8C82-EB6ED8571BEF}" destId="{FEF763DC-7DDF-4F1A-9F3F-0D51D2A6F6F9}" srcOrd="0" destOrd="0" presId="urn:microsoft.com/office/officeart/2008/layout/LinedList"/>
    <dgm:cxn modelId="{0B3A0223-0758-4DE3-8E9A-4C3F29C06ADD}" type="presParOf" srcId="{6D2AC0A9-F046-42FF-8C82-EB6ED8571BEF}" destId="{7E7B3E5D-9710-4FEC-8CD9-8D4AE477468F}" srcOrd="1" destOrd="0" presId="urn:microsoft.com/office/officeart/2008/layout/LinedList"/>
    <dgm:cxn modelId="{82C482E7-161A-4A35-A638-FA91930B3AA5}" type="presParOf" srcId="{651575F3-59BE-4B9D-A5C2-510C90C49F2E}" destId="{C020DBDE-D59B-4F9B-9D4D-F630652EC3FA}" srcOrd="4" destOrd="0" presId="urn:microsoft.com/office/officeart/2008/layout/LinedList"/>
    <dgm:cxn modelId="{E9FB1B10-FB29-433C-BB29-88F9DB717E62}" type="presParOf" srcId="{651575F3-59BE-4B9D-A5C2-510C90C49F2E}" destId="{6F669AA0-2243-4133-A1C9-8F8ED0420BF5}" srcOrd="5" destOrd="0" presId="urn:microsoft.com/office/officeart/2008/layout/LinedList"/>
    <dgm:cxn modelId="{6CDD993D-73CD-48DF-9741-9405BE794431}" type="presParOf" srcId="{6F669AA0-2243-4133-A1C9-8F8ED0420BF5}" destId="{7B3BBDC4-BF01-4FE6-9E84-689841849633}" srcOrd="0" destOrd="0" presId="urn:microsoft.com/office/officeart/2008/layout/LinedList"/>
    <dgm:cxn modelId="{04B89056-0551-4EB3-B968-794D29151B42}" type="presParOf" srcId="{6F669AA0-2243-4133-A1C9-8F8ED0420BF5}" destId="{25D1C36F-C182-418A-846A-A77928FD4C44}" srcOrd="1" destOrd="0" presId="urn:microsoft.com/office/officeart/2008/layout/LinedList"/>
    <dgm:cxn modelId="{4C557793-6071-493D-B3E9-113F3345545F}" type="presParOf" srcId="{651575F3-59BE-4B9D-A5C2-510C90C49F2E}" destId="{7EE93826-34B7-45ED-BAC0-B3B6106B4078}" srcOrd="6" destOrd="0" presId="urn:microsoft.com/office/officeart/2008/layout/LinedList"/>
    <dgm:cxn modelId="{854A8535-41FC-4F34-B78D-7175C9C524BF}" type="presParOf" srcId="{651575F3-59BE-4B9D-A5C2-510C90C49F2E}" destId="{9879DC63-7F71-4F4B-B758-85A4CE52B274}" srcOrd="7" destOrd="0" presId="urn:microsoft.com/office/officeart/2008/layout/LinedList"/>
    <dgm:cxn modelId="{26734FFD-547A-464D-8554-664AD540674B}" type="presParOf" srcId="{9879DC63-7F71-4F4B-B758-85A4CE52B274}" destId="{0BCBDA10-CB25-454B-B83D-4FB68F26A1DC}" srcOrd="0" destOrd="0" presId="urn:microsoft.com/office/officeart/2008/layout/LinedList"/>
    <dgm:cxn modelId="{8A2CE67F-8819-46F9-B341-3BAF5925D175}" type="presParOf" srcId="{9879DC63-7F71-4F4B-B758-85A4CE52B274}" destId="{A60CE494-7307-4A65-9F46-B9106E3D5F5D}" srcOrd="1" destOrd="0" presId="urn:microsoft.com/office/officeart/2008/layout/LinedList"/>
    <dgm:cxn modelId="{CC1CC4FF-1482-4ADB-8691-31638125716E}" type="presParOf" srcId="{651575F3-59BE-4B9D-A5C2-510C90C49F2E}" destId="{A0F5D7A2-9DC0-4E84-A174-669B90A14879}" srcOrd="8" destOrd="0" presId="urn:microsoft.com/office/officeart/2008/layout/LinedList"/>
    <dgm:cxn modelId="{E2230E14-A8B6-45C6-B1BD-8859A50B7251}" type="presParOf" srcId="{651575F3-59BE-4B9D-A5C2-510C90C49F2E}" destId="{A632D75D-A9D3-4150-B82B-B6381A32F620}" srcOrd="9" destOrd="0" presId="urn:microsoft.com/office/officeart/2008/layout/LinedList"/>
    <dgm:cxn modelId="{9AFCEAEC-6F71-49CA-BBD4-7D5992066CA5}" type="presParOf" srcId="{A632D75D-A9D3-4150-B82B-B6381A32F620}" destId="{17A84C63-B32D-4A58-8C08-5C89C40F0ABD}" srcOrd="0" destOrd="0" presId="urn:microsoft.com/office/officeart/2008/layout/LinedList"/>
    <dgm:cxn modelId="{4FCBB872-D3F1-4988-889A-D3CCB4C6E5AE}" type="presParOf" srcId="{A632D75D-A9D3-4150-B82B-B6381A32F620}" destId="{14A742FC-FC90-4A6F-8DEE-967877B39480}" srcOrd="1" destOrd="0" presId="urn:microsoft.com/office/officeart/2008/layout/LinedList"/>
    <dgm:cxn modelId="{49ACD1D1-3BF6-4245-B04D-171E7817F954}" type="presParOf" srcId="{651575F3-59BE-4B9D-A5C2-510C90C49F2E}" destId="{031E6857-9962-451B-AF7E-A5146E09C8F6}" srcOrd="10" destOrd="0" presId="urn:microsoft.com/office/officeart/2008/layout/LinedList"/>
    <dgm:cxn modelId="{D738BB5A-C545-4ECE-AC4C-EC9D97A18FF5}" type="presParOf" srcId="{651575F3-59BE-4B9D-A5C2-510C90C49F2E}" destId="{16FF5310-8942-4E28-8D5E-672D62DF1C30}" srcOrd="11" destOrd="0" presId="urn:microsoft.com/office/officeart/2008/layout/LinedList"/>
    <dgm:cxn modelId="{9BF9F57D-F05A-4260-9CE9-7C8E02E8E9E7}" type="presParOf" srcId="{16FF5310-8942-4E28-8D5E-672D62DF1C30}" destId="{33CD7BD2-80E5-448E-A7C5-5C432A3D759A}" srcOrd="0" destOrd="0" presId="urn:microsoft.com/office/officeart/2008/layout/LinedList"/>
    <dgm:cxn modelId="{B285F0E2-D389-4928-A22C-0AA8EFF22243}" type="presParOf" srcId="{16FF5310-8942-4E28-8D5E-672D62DF1C30}" destId="{F3BE0EF6-018C-405E-B145-014D589B2526}" srcOrd="1" destOrd="0" presId="urn:microsoft.com/office/officeart/2008/layout/LinedList"/>
    <dgm:cxn modelId="{B9B53BDD-FC5E-4BC7-A04F-04154657D934}" type="presParOf" srcId="{651575F3-59BE-4B9D-A5C2-510C90C49F2E}" destId="{8E67E58A-F353-4018-B78A-E829A5F19956}" srcOrd="12" destOrd="0" presId="urn:microsoft.com/office/officeart/2008/layout/LinedList"/>
    <dgm:cxn modelId="{6ECBEC77-B1EE-4B39-A93A-971E71A3FE0E}" type="presParOf" srcId="{651575F3-59BE-4B9D-A5C2-510C90C49F2E}" destId="{2E92D693-8CB6-44FA-9825-D19B893EF1D5}" srcOrd="13" destOrd="0" presId="urn:microsoft.com/office/officeart/2008/layout/LinedList"/>
    <dgm:cxn modelId="{3296DD2C-B494-4B39-8FA3-5AB85B7B55DB}" type="presParOf" srcId="{2E92D693-8CB6-44FA-9825-D19B893EF1D5}" destId="{D5242277-D7A1-4191-8BF6-F2E409CA990A}" srcOrd="0" destOrd="0" presId="urn:microsoft.com/office/officeart/2008/layout/LinedList"/>
    <dgm:cxn modelId="{43F46CFD-9139-4134-AA53-F94C03EE6271}" type="presParOf" srcId="{2E92D693-8CB6-44FA-9825-D19B893EF1D5}" destId="{21AC0D2F-8FE1-430A-A2B5-7270C642BDD0}"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A52DB5F-0DA9-4752-9552-CE27D692E64E}" type="doc">
      <dgm:prSet loTypeId="urn:microsoft.com/office/officeart/2008/layout/LinedList" loCatId="list" qsTypeId="urn:microsoft.com/office/officeart/2005/8/quickstyle/simple1" qsCatId="simple" csTypeId="urn:microsoft.com/office/officeart/2005/8/colors/colorful1" csCatId="colorful" phldr="1"/>
      <dgm:spPr/>
      <dgm:t>
        <a:bodyPr/>
        <a:lstStyle/>
        <a:p>
          <a:endParaRPr lang="en-US"/>
        </a:p>
      </dgm:t>
    </dgm:pt>
    <dgm:pt modelId="{1EC3A824-6737-48E9-8195-EC2DD0C99237}">
      <dgm:prSet/>
      <dgm:spPr/>
      <dgm:t>
        <a:bodyPr/>
        <a:lstStyle/>
        <a:p>
          <a:r>
            <a:rPr lang="en-US" b="0" i="1" baseline="0" dirty="0"/>
            <a:t>Personal Advocacy and Emotional Support </a:t>
          </a:r>
          <a:endParaRPr lang="en-US" dirty="0"/>
        </a:p>
      </dgm:t>
    </dgm:pt>
    <dgm:pt modelId="{30FCE82D-C220-4508-B4DA-A1E32301692D}" type="parTrans" cxnId="{8663E94B-0604-4743-992C-3B77A198EB77}">
      <dgm:prSet/>
      <dgm:spPr/>
      <dgm:t>
        <a:bodyPr/>
        <a:lstStyle/>
        <a:p>
          <a:endParaRPr lang="en-US"/>
        </a:p>
      </dgm:t>
    </dgm:pt>
    <dgm:pt modelId="{CCBD1CE9-BACA-4A9E-B5F7-5B3D130AD087}" type="sibTrans" cxnId="{8663E94B-0604-4743-992C-3B77A198EB77}">
      <dgm:prSet/>
      <dgm:spPr/>
      <dgm:t>
        <a:bodyPr/>
        <a:lstStyle/>
        <a:p>
          <a:endParaRPr lang="en-US"/>
        </a:p>
      </dgm:t>
    </dgm:pt>
    <dgm:pt modelId="{423A99BF-1FDC-4938-9A24-181438C81117}">
      <dgm:prSet/>
      <dgm:spPr/>
      <dgm:t>
        <a:bodyPr/>
        <a:lstStyle/>
        <a:p>
          <a:r>
            <a:rPr lang="en-US" b="0" i="1" baseline="0" dirty="0"/>
            <a:t>Relocation Expenses</a:t>
          </a:r>
          <a:endParaRPr lang="en-US" dirty="0"/>
        </a:p>
      </dgm:t>
    </dgm:pt>
    <dgm:pt modelId="{74D90C5D-AE6F-4CF3-8A4F-EE55A8DB50BD}" type="parTrans" cxnId="{A544CFE3-E596-4029-83AF-878110FCFF6A}">
      <dgm:prSet/>
      <dgm:spPr/>
      <dgm:t>
        <a:bodyPr/>
        <a:lstStyle/>
        <a:p>
          <a:endParaRPr lang="en-US"/>
        </a:p>
      </dgm:t>
    </dgm:pt>
    <dgm:pt modelId="{2D46E035-E477-4FC0-AD0A-04A75FB8790D}" type="sibTrans" cxnId="{A544CFE3-E596-4029-83AF-878110FCFF6A}">
      <dgm:prSet/>
      <dgm:spPr/>
      <dgm:t>
        <a:bodyPr/>
        <a:lstStyle/>
        <a:p>
          <a:endParaRPr lang="en-US"/>
        </a:p>
      </dgm:t>
    </dgm:pt>
    <dgm:pt modelId="{65DF96DA-7AD3-4DED-98BE-67CF1EED9265}">
      <dgm:prSet/>
      <dgm:spPr/>
      <dgm:t>
        <a:bodyPr/>
        <a:lstStyle/>
        <a:p>
          <a:r>
            <a:rPr lang="en-US" b="0" i="1" baseline="0" dirty="0"/>
            <a:t>Services to Incarcerated Individuals</a:t>
          </a:r>
          <a:endParaRPr lang="en-US" dirty="0"/>
        </a:p>
      </dgm:t>
    </dgm:pt>
    <dgm:pt modelId="{78E3A5D2-3A71-427D-A08C-1EBCA5B10711}" type="parTrans" cxnId="{448A3C3C-9602-4A6B-A99B-8C108A637EE6}">
      <dgm:prSet/>
      <dgm:spPr/>
      <dgm:t>
        <a:bodyPr/>
        <a:lstStyle/>
        <a:p>
          <a:endParaRPr lang="en-US"/>
        </a:p>
      </dgm:t>
    </dgm:pt>
    <dgm:pt modelId="{85A30A73-3D8B-4F4C-BF7D-BF0DBF9E6058}" type="sibTrans" cxnId="{448A3C3C-9602-4A6B-A99B-8C108A637EE6}">
      <dgm:prSet/>
      <dgm:spPr/>
      <dgm:t>
        <a:bodyPr/>
        <a:lstStyle/>
        <a:p>
          <a:endParaRPr lang="en-US"/>
        </a:p>
      </dgm:t>
    </dgm:pt>
    <dgm:pt modelId="{B2A217CB-F0DE-475A-93B0-1B8852174361}">
      <dgm:prSet/>
      <dgm:spPr/>
      <dgm:t>
        <a:bodyPr/>
        <a:lstStyle/>
        <a:p>
          <a:r>
            <a:rPr lang="en-US" b="0" i="1" baseline="0" dirty="0"/>
            <a:t>Transitional Housing</a:t>
          </a:r>
          <a:endParaRPr lang="en-US" dirty="0"/>
        </a:p>
      </dgm:t>
    </dgm:pt>
    <dgm:pt modelId="{B4FF9ACF-528A-4D84-AED3-97CA22BF285B}" type="parTrans" cxnId="{C3012B8E-4B52-485B-8D63-F26769342B88}">
      <dgm:prSet/>
      <dgm:spPr/>
      <dgm:t>
        <a:bodyPr/>
        <a:lstStyle/>
        <a:p>
          <a:endParaRPr lang="en-US"/>
        </a:p>
      </dgm:t>
    </dgm:pt>
    <dgm:pt modelId="{050010EC-C2FB-421F-BE99-A16D710DEEA7}" type="sibTrans" cxnId="{C3012B8E-4B52-485B-8D63-F26769342B88}">
      <dgm:prSet/>
      <dgm:spPr/>
      <dgm:t>
        <a:bodyPr/>
        <a:lstStyle/>
        <a:p>
          <a:endParaRPr lang="en-US"/>
        </a:p>
      </dgm:t>
    </dgm:pt>
    <dgm:pt modelId="{4D8D3039-6B38-4A81-B349-C05ABE394032}">
      <dgm:prSet/>
      <dgm:spPr/>
      <dgm:t>
        <a:bodyPr/>
        <a:lstStyle/>
        <a:p>
          <a:r>
            <a:rPr lang="en-US" i="1" dirty="0"/>
            <a:t>Transportation</a:t>
          </a:r>
        </a:p>
      </dgm:t>
    </dgm:pt>
    <dgm:pt modelId="{2DC0E0CC-C329-4416-99C3-F533EDB07435}" type="parTrans" cxnId="{21CECFD7-DCFB-440F-A345-798953439799}">
      <dgm:prSet/>
      <dgm:spPr/>
      <dgm:t>
        <a:bodyPr/>
        <a:lstStyle/>
        <a:p>
          <a:endParaRPr lang="en-US"/>
        </a:p>
      </dgm:t>
    </dgm:pt>
    <dgm:pt modelId="{C29826F0-E685-4E9B-8B8A-4C7504F8FE36}" type="sibTrans" cxnId="{21CECFD7-DCFB-440F-A345-798953439799}">
      <dgm:prSet/>
      <dgm:spPr/>
      <dgm:t>
        <a:bodyPr/>
        <a:lstStyle/>
        <a:p>
          <a:endParaRPr lang="en-US"/>
        </a:p>
      </dgm:t>
    </dgm:pt>
    <dgm:pt modelId="{651575F3-59BE-4B9D-A5C2-510C90C49F2E}" type="pres">
      <dgm:prSet presAssocID="{7A52DB5F-0DA9-4752-9552-CE27D692E64E}" presName="vert0" presStyleCnt="0">
        <dgm:presLayoutVars>
          <dgm:dir/>
          <dgm:animOne val="branch"/>
          <dgm:animLvl val="lvl"/>
        </dgm:presLayoutVars>
      </dgm:prSet>
      <dgm:spPr/>
    </dgm:pt>
    <dgm:pt modelId="{028FCE25-FA10-4FA8-A9F2-BB25EC4058E9}" type="pres">
      <dgm:prSet presAssocID="{1EC3A824-6737-48E9-8195-EC2DD0C99237}" presName="thickLine" presStyleLbl="alignNode1" presStyleIdx="0" presStyleCnt="5"/>
      <dgm:spPr/>
    </dgm:pt>
    <dgm:pt modelId="{27CEC7EE-F226-40E5-AA6A-53F86237B7D2}" type="pres">
      <dgm:prSet presAssocID="{1EC3A824-6737-48E9-8195-EC2DD0C99237}" presName="horz1" presStyleCnt="0"/>
      <dgm:spPr/>
    </dgm:pt>
    <dgm:pt modelId="{F84C2ABB-E557-497C-B10B-5ACFEE0CE38C}" type="pres">
      <dgm:prSet presAssocID="{1EC3A824-6737-48E9-8195-EC2DD0C99237}" presName="tx1" presStyleLbl="revTx" presStyleIdx="0" presStyleCnt="5"/>
      <dgm:spPr/>
    </dgm:pt>
    <dgm:pt modelId="{F63DA0CC-56BE-4F0C-BA6C-2B7EA66FC774}" type="pres">
      <dgm:prSet presAssocID="{1EC3A824-6737-48E9-8195-EC2DD0C99237}" presName="vert1" presStyleCnt="0"/>
      <dgm:spPr/>
    </dgm:pt>
    <dgm:pt modelId="{22843443-DFE2-4192-8264-557A23A7DD04}" type="pres">
      <dgm:prSet presAssocID="{423A99BF-1FDC-4938-9A24-181438C81117}" presName="thickLine" presStyleLbl="alignNode1" presStyleIdx="1" presStyleCnt="5"/>
      <dgm:spPr/>
    </dgm:pt>
    <dgm:pt modelId="{6D2AC0A9-F046-42FF-8C82-EB6ED8571BEF}" type="pres">
      <dgm:prSet presAssocID="{423A99BF-1FDC-4938-9A24-181438C81117}" presName="horz1" presStyleCnt="0"/>
      <dgm:spPr/>
    </dgm:pt>
    <dgm:pt modelId="{FEF763DC-7DDF-4F1A-9F3F-0D51D2A6F6F9}" type="pres">
      <dgm:prSet presAssocID="{423A99BF-1FDC-4938-9A24-181438C81117}" presName="tx1" presStyleLbl="revTx" presStyleIdx="1" presStyleCnt="5"/>
      <dgm:spPr/>
    </dgm:pt>
    <dgm:pt modelId="{7E7B3E5D-9710-4FEC-8CD9-8D4AE477468F}" type="pres">
      <dgm:prSet presAssocID="{423A99BF-1FDC-4938-9A24-181438C81117}" presName="vert1" presStyleCnt="0"/>
      <dgm:spPr/>
    </dgm:pt>
    <dgm:pt modelId="{C020DBDE-D59B-4F9B-9D4D-F630652EC3FA}" type="pres">
      <dgm:prSet presAssocID="{65DF96DA-7AD3-4DED-98BE-67CF1EED9265}" presName="thickLine" presStyleLbl="alignNode1" presStyleIdx="2" presStyleCnt="5"/>
      <dgm:spPr/>
    </dgm:pt>
    <dgm:pt modelId="{6F669AA0-2243-4133-A1C9-8F8ED0420BF5}" type="pres">
      <dgm:prSet presAssocID="{65DF96DA-7AD3-4DED-98BE-67CF1EED9265}" presName="horz1" presStyleCnt="0"/>
      <dgm:spPr/>
    </dgm:pt>
    <dgm:pt modelId="{7B3BBDC4-BF01-4FE6-9E84-689841849633}" type="pres">
      <dgm:prSet presAssocID="{65DF96DA-7AD3-4DED-98BE-67CF1EED9265}" presName="tx1" presStyleLbl="revTx" presStyleIdx="2" presStyleCnt="5"/>
      <dgm:spPr/>
    </dgm:pt>
    <dgm:pt modelId="{25D1C36F-C182-418A-846A-A77928FD4C44}" type="pres">
      <dgm:prSet presAssocID="{65DF96DA-7AD3-4DED-98BE-67CF1EED9265}" presName="vert1" presStyleCnt="0"/>
      <dgm:spPr/>
    </dgm:pt>
    <dgm:pt modelId="{7EE93826-34B7-45ED-BAC0-B3B6106B4078}" type="pres">
      <dgm:prSet presAssocID="{B2A217CB-F0DE-475A-93B0-1B8852174361}" presName="thickLine" presStyleLbl="alignNode1" presStyleIdx="3" presStyleCnt="5"/>
      <dgm:spPr/>
    </dgm:pt>
    <dgm:pt modelId="{9879DC63-7F71-4F4B-B758-85A4CE52B274}" type="pres">
      <dgm:prSet presAssocID="{B2A217CB-F0DE-475A-93B0-1B8852174361}" presName="horz1" presStyleCnt="0"/>
      <dgm:spPr/>
    </dgm:pt>
    <dgm:pt modelId="{0BCBDA10-CB25-454B-B83D-4FB68F26A1DC}" type="pres">
      <dgm:prSet presAssocID="{B2A217CB-F0DE-475A-93B0-1B8852174361}" presName="tx1" presStyleLbl="revTx" presStyleIdx="3" presStyleCnt="5"/>
      <dgm:spPr/>
    </dgm:pt>
    <dgm:pt modelId="{A60CE494-7307-4A65-9F46-B9106E3D5F5D}" type="pres">
      <dgm:prSet presAssocID="{B2A217CB-F0DE-475A-93B0-1B8852174361}" presName="vert1" presStyleCnt="0"/>
      <dgm:spPr/>
    </dgm:pt>
    <dgm:pt modelId="{8E67E58A-F353-4018-B78A-E829A5F19956}" type="pres">
      <dgm:prSet presAssocID="{4D8D3039-6B38-4A81-B349-C05ABE394032}" presName="thickLine" presStyleLbl="alignNode1" presStyleIdx="4" presStyleCnt="5"/>
      <dgm:spPr/>
    </dgm:pt>
    <dgm:pt modelId="{2E92D693-8CB6-44FA-9825-D19B893EF1D5}" type="pres">
      <dgm:prSet presAssocID="{4D8D3039-6B38-4A81-B349-C05ABE394032}" presName="horz1" presStyleCnt="0"/>
      <dgm:spPr/>
    </dgm:pt>
    <dgm:pt modelId="{D5242277-D7A1-4191-8BF6-F2E409CA990A}" type="pres">
      <dgm:prSet presAssocID="{4D8D3039-6B38-4A81-B349-C05ABE394032}" presName="tx1" presStyleLbl="revTx" presStyleIdx="4" presStyleCnt="5"/>
      <dgm:spPr/>
    </dgm:pt>
    <dgm:pt modelId="{21AC0D2F-8FE1-430A-A2B5-7270C642BDD0}" type="pres">
      <dgm:prSet presAssocID="{4D8D3039-6B38-4A81-B349-C05ABE394032}" presName="vert1" presStyleCnt="0"/>
      <dgm:spPr/>
    </dgm:pt>
  </dgm:ptLst>
  <dgm:cxnLst>
    <dgm:cxn modelId="{448A3C3C-9602-4A6B-A99B-8C108A637EE6}" srcId="{7A52DB5F-0DA9-4752-9552-CE27D692E64E}" destId="{65DF96DA-7AD3-4DED-98BE-67CF1EED9265}" srcOrd="2" destOrd="0" parTransId="{78E3A5D2-3A71-427D-A08C-1EBCA5B10711}" sibTransId="{85A30A73-3D8B-4F4C-BF7D-BF0DBF9E6058}"/>
    <dgm:cxn modelId="{8663E94B-0604-4743-992C-3B77A198EB77}" srcId="{7A52DB5F-0DA9-4752-9552-CE27D692E64E}" destId="{1EC3A824-6737-48E9-8195-EC2DD0C99237}" srcOrd="0" destOrd="0" parTransId="{30FCE82D-C220-4508-B4DA-A1E32301692D}" sibTransId="{CCBD1CE9-BACA-4A9E-B5F7-5B3D130AD087}"/>
    <dgm:cxn modelId="{C2946470-38BE-452A-859E-ACBC6AAE3B94}" type="presOf" srcId="{4D8D3039-6B38-4A81-B349-C05ABE394032}" destId="{D5242277-D7A1-4191-8BF6-F2E409CA990A}" srcOrd="0" destOrd="0" presId="urn:microsoft.com/office/officeart/2008/layout/LinedList"/>
    <dgm:cxn modelId="{B17EFA86-7B3A-4916-AA0C-3C54A6B2A8F0}" type="presOf" srcId="{1EC3A824-6737-48E9-8195-EC2DD0C99237}" destId="{F84C2ABB-E557-497C-B10B-5ACFEE0CE38C}" srcOrd="0" destOrd="0" presId="urn:microsoft.com/office/officeart/2008/layout/LinedList"/>
    <dgm:cxn modelId="{0983F487-4D0E-4681-BE15-89CCD69129EC}" type="presOf" srcId="{B2A217CB-F0DE-475A-93B0-1B8852174361}" destId="{0BCBDA10-CB25-454B-B83D-4FB68F26A1DC}" srcOrd="0" destOrd="0" presId="urn:microsoft.com/office/officeart/2008/layout/LinedList"/>
    <dgm:cxn modelId="{C3012B8E-4B52-485B-8D63-F26769342B88}" srcId="{7A52DB5F-0DA9-4752-9552-CE27D692E64E}" destId="{B2A217CB-F0DE-475A-93B0-1B8852174361}" srcOrd="3" destOrd="0" parTransId="{B4FF9ACF-528A-4D84-AED3-97CA22BF285B}" sibTransId="{050010EC-C2FB-421F-BE99-A16D710DEEA7}"/>
    <dgm:cxn modelId="{C7F2EB9A-5B33-4D7A-A882-862756939778}" type="presOf" srcId="{65DF96DA-7AD3-4DED-98BE-67CF1EED9265}" destId="{7B3BBDC4-BF01-4FE6-9E84-689841849633}" srcOrd="0" destOrd="0" presId="urn:microsoft.com/office/officeart/2008/layout/LinedList"/>
    <dgm:cxn modelId="{C37997AF-B9B0-4FA3-8CD7-EE50AC9B569C}" type="presOf" srcId="{423A99BF-1FDC-4938-9A24-181438C81117}" destId="{FEF763DC-7DDF-4F1A-9F3F-0D51D2A6F6F9}" srcOrd="0" destOrd="0" presId="urn:microsoft.com/office/officeart/2008/layout/LinedList"/>
    <dgm:cxn modelId="{21CECFD7-DCFB-440F-A345-798953439799}" srcId="{7A52DB5F-0DA9-4752-9552-CE27D692E64E}" destId="{4D8D3039-6B38-4A81-B349-C05ABE394032}" srcOrd="4" destOrd="0" parTransId="{2DC0E0CC-C329-4416-99C3-F533EDB07435}" sibTransId="{C29826F0-E685-4E9B-8B8A-4C7504F8FE36}"/>
    <dgm:cxn modelId="{A544CFE3-E596-4029-83AF-878110FCFF6A}" srcId="{7A52DB5F-0DA9-4752-9552-CE27D692E64E}" destId="{423A99BF-1FDC-4938-9A24-181438C81117}" srcOrd="1" destOrd="0" parTransId="{74D90C5D-AE6F-4CF3-8A4F-EE55A8DB50BD}" sibTransId="{2D46E035-E477-4FC0-AD0A-04A75FB8790D}"/>
    <dgm:cxn modelId="{EF69E4FF-E259-4153-86FA-298C444586CC}" type="presOf" srcId="{7A52DB5F-0DA9-4752-9552-CE27D692E64E}" destId="{651575F3-59BE-4B9D-A5C2-510C90C49F2E}" srcOrd="0" destOrd="0" presId="urn:microsoft.com/office/officeart/2008/layout/LinedList"/>
    <dgm:cxn modelId="{A223BF66-847E-4329-B1C5-922834F648AD}" type="presParOf" srcId="{651575F3-59BE-4B9D-A5C2-510C90C49F2E}" destId="{028FCE25-FA10-4FA8-A9F2-BB25EC4058E9}" srcOrd="0" destOrd="0" presId="urn:microsoft.com/office/officeart/2008/layout/LinedList"/>
    <dgm:cxn modelId="{849E7B80-9738-466A-B8B0-CD952D522058}" type="presParOf" srcId="{651575F3-59BE-4B9D-A5C2-510C90C49F2E}" destId="{27CEC7EE-F226-40E5-AA6A-53F86237B7D2}" srcOrd="1" destOrd="0" presId="urn:microsoft.com/office/officeart/2008/layout/LinedList"/>
    <dgm:cxn modelId="{FC894E53-B827-4AE7-A776-D59F48D60AD3}" type="presParOf" srcId="{27CEC7EE-F226-40E5-AA6A-53F86237B7D2}" destId="{F84C2ABB-E557-497C-B10B-5ACFEE0CE38C}" srcOrd="0" destOrd="0" presId="urn:microsoft.com/office/officeart/2008/layout/LinedList"/>
    <dgm:cxn modelId="{B61BEF52-2FA1-4241-B0DF-EDD41E5D1384}" type="presParOf" srcId="{27CEC7EE-F226-40E5-AA6A-53F86237B7D2}" destId="{F63DA0CC-56BE-4F0C-BA6C-2B7EA66FC774}" srcOrd="1" destOrd="0" presId="urn:microsoft.com/office/officeart/2008/layout/LinedList"/>
    <dgm:cxn modelId="{A79FACDD-6871-420F-9810-DC35CBFB8703}" type="presParOf" srcId="{651575F3-59BE-4B9D-A5C2-510C90C49F2E}" destId="{22843443-DFE2-4192-8264-557A23A7DD04}" srcOrd="2" destOrd="0" presId="urn:microsoft.com/office/officeart/2008/layout/LinedList"/>
    <dgm:cxn modelId="{65EC1559-B5FA-4023-A0AE-07F7D1E81D48}" type="presParOf" srcId="{651575F3-59BE-4B9D-A5C2-510C90C49F2E}" destId="{6D2AC0A9-F046-42FF-8C82-EB6ED8571BEF}" srcOrd="3" destOrd="0" presId="urn:microsoft.com/office/officeart/2008/layout/LinedList"/>
    <dgm:cxn modelId="{CCA474EB-1B83-48E1-8BF5-13B5FF4C7BE1}" type="presParOf" srcId="{6D2AC0A9-F046-42FF-8C82-EB6ED8571BEF}" destId="{FEF763DC-7DDF-4F1A-9F3F-0D51D2A6F6F9}" srcOrd="0" destOrd="0" presId="urn:microsoft.com/office/officeart/2008/layout/LinedList"/>
    <dgm:cxn modelId="{0B3A0223-0758-4DE3-8E9A-4C3F29C06ADD}" type="presParOf" srcId="{6D2AC0A9-F046-42FF-8C82-EB6ED8571BEF}" destId="{7E7B3E5D-9710-4FEC-8CD9-8D4AE477468F}" srcOrd="1" destOrd="0" presId="urn:microsoft.com/office/officeart/2008/layout/LinedList"/>
    <dgm:cxn modelId="{82C482E7-161A-4A35-A638-FA91930B3AA5}" type="presParOf" srcId="{651575F3-59BE-4B9D-A5C2-510C90C49F2E}" destId="{C020DBDE-D59B-4F9B-9D4D-F630652EC3FA}" srcOrd="4" destOrd="0" presId="urn:microsoft.com/office/officeart/2008/layout/LinedList"/>
    <dgm:cxn modelId="{E9FB1B10-FB29-433C-BB29-88F9DB717E62}" type="presParOf" srcId="{651575F3-59BE-4B9D-A5C2-510C90C49F2E}" destId="{6F669AA0-2243-4133-A1C9-8F8ED0420BF5}" srcOrd="5" destOrd="0" presId="urn:microsoft.com/office/officeart/2008/layout/LinedList"/>
    <dgm:cxn modelId="{6CDD993D-73CD-48DF-9741-9405BE794431}" type="presParOf" srcId="{6F669AA0-2243-4133-A1C9-8F8ED0420BF5}" destId="{7B3BBDC4-BF01-4FE6-9E84-689841849633}" srcOrd="0" destOrd="0" presId="urn:microsoft.com/office/officeart/2008/layout/LinedList"/>
    <dgm:cxn modelId="{04B89056-0551-4EB3-B968-794D29151B42}" type="presParOf" srcId="{6F669AA0-2243-4133-A1C9-8F8ED0420BF5}" destId="{25D1C36F-C182-418A-846A-A77928FD4C44}" srcOrd="1" destOrd="0" presId="urn:microsoft.com/office/officeart/2008/layout/LinedList"/>
    <dgm:cxn modelId="{4C557793-6071-493D-B3E9-113F3345545F}" type="presParOf" srcId="{651575F3-59BE-4B9D-A5C2-510C90C49F2E}" destId="{7EE93826-34B7-45ED-BAC0-B3B6106B4078}" srcOrd="6" destOrd="0" presId="urn:microsoft.com/office/officeart/2008/layout/LinedList"/>
    <dgm:cxn modelId="{854A8535-41FC-4F34-B78D-7175C9C524BF}" type="presParOf" srcId="{651575F3-59BE-4B9D-A5C2-510C90C49F2E}" destId="{9879DC63-7F71-4F4B-B758-85A4CE52B274}" srcOrd="7" destOrd="0" presId="urn:microsoft.com/office/officeart/2008/layout/LinedList"/>
    <dgm:cxn modelId="{26734FFD-547A-464D-8554-664AD540674B}" type="presParOf" srcId="{9879DC63-7F71-4F4B-B758-85A4CE52B274}" destId="{0BCBDA10-CB25-454B-B83D-4FB68F26A1DC}" srcOrd="0" destOrd="0" presId="urn:microsoft.com/office/officeart/2008/layout/LinedList"/>
    <dgm:cxn modelId="{8A2CE67F-8819-46F9-B341-3BAF5925D175}" type="presParOf" srcId="{9879DC63-7F71-4F4B-B758-85A4CE52B274}" destId="{A60CE494-7307-4A65-9F46-B9106E3D5F5D}" srcOrd="1" destOrd="0" presId="urn:microsoft.com/office/officeart/2008/layout/LinedList"/>
    <dgm:cxn modelId="{B9B53BDD-FC5E-4BC7-A04F-04154657D934}" type="presParOf" srcId="{651575F3-59BE-4B9D-A5C2-510C90C49F2E}" destId="{8E67E58A-F353-4018-B78A-E829A5F19956}" srcOrd="8" destOrd="0" presId="urn:microsoft.com/office/officeart/2008/layout/LinedList"/>
    <dgm:cxn modelId="{6ECBEC77-B1EE-4B39-A93A-971E71A3FE0E}" type="presParOf" srcId="{651575F3-59BE-4B9D-A5C2-510C90C49F2E}" destId="{2E92D693-8CB6-44FA-9825-D19B893EF1D5}" srcOrd="9" destOrd="0" presId="urn:microsoft.com/office/officeart/2008/layout/LinedList"/>
    <dgm:cxn modelId="{3296DD2C-B494-4B39-8FA3-5AB85B7B55DB}" type="presParOf" srcId="{2E92D693-8CB6-44FA-9825-D19B893EF1D5}" destId="{D5242277-D7A1-4191-8BF6-F2E409CA990A}" srcOrd="0" destOrd="0" presId="urn:microsoft.com/office/officeart/2008/layout/LinedList"/>
    <dgm:cxn modelId="{43F46CFD-9139-4134-AA53-F94C03EE6271}" type="presParOf" srcId="{2E92D693-8CB6-44FA-9825-D19B893EF1D5}" destId="{21AC0D2F-8FE1-430A-A2B5-7270C642BDD0}"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1552BDF-CC6A-42DD-9825-C6FD7A02BE1F}" type="doc">
      <dgm:prSet loTypeId="urn:microsoft.com/office/officeart/2005/8/layout/list1" loCatId="list" qsTypeId="urn:microsoft.com/office/officeart/2005/8/quickstyle/simple1" qsCatId="simple" csTypeId="urn:microsoft.com/office/officeart/2005/8/colors/colorful2" csCatId="colorful" phldr="1"/>
      <dgm:spPr/>
      <dgm:t>
        <a:bodyPr/>
        <a:lstStyle/>
        <a:p>
          <a:endParaRPr lang="en-US"/>
        </a:p>
      </dgm:t>
    </dgm:pt>
    <dgm:pt modelId="{88431157-218C-4AFF-94F8-024ECED897E2}">
      <dgm:prSet/>
      <dgm:spPr>
        <a:solidFill>
          <a:srgbClr val="FFC000"/>
        </a:solidFill>
      </dgm:spPr>
      <dgm:t>
        <a:bodyPr/>
        <a:lstStyle/>
        <a:p>
          <a:r>
            <a:rPr lang="en-US" b="1" dirty="0">
              <a:solidFill>
                <a:schemeClr val="tx1"/>
              </a:solidFill>
            </a:rPr>
            <a:t>Contact Information</a:t>
          </a:r>
          <a:r>
            <a:rPr lang="en-US" b="1" dirty="0"/>
            <a:t> </a:t>
          </a:r>
        </a:p>
      </dgm:t>
    </dgm:pt>
    <dgm:pt modelId="{03710A3A-01D7-4747-89BF-9629129D6F3F}" type="parTrans" cxnId="{00725FB6-FF57-43FC-9164-7996A6819AFD}">
      <dgm:prSet/>
      <dgm:spPr/>
      <dgm:t>
        <a:bodyPr/>
        <a:lstStyle/>
        <a:p>
          <a:endParaRPr lang="en-US" b="1"/>
        </a:p>
      </dgm:t>
    </dgm:pt>
    <dgm:pt modelId="{CDB8D9BE-91FC-438B-B618-9B5126531B6E}" type="sibTrans" cxnId="{00725FB6-FF57-43FC-9164-7996A6819AFD}">
      <dgm:prSet/>
      <dgm:spPr/>
      <dgm:t>
        <a:bodyPr/>
        <a:lstStyle/>
        <a:p>
          <a:endParaRPr lang="en-US" b="1"/>
        </a:p>
      </dgm:t>
    </dgm:pt>
    <dgm:pt modelId="{B5040C98-B139-489E-922F-A4F9DBDA18A5}">
      <dgm:prSet/>
      <dgm:spPr>
        <a:solidFill>
          <a:srgbClr val="FFC000"/>
        </a:solidFill>
      </dgm:spPr>
      <dgm:t>
        <a:bodyPr/>
        <a:lstStyle/>
        <a:p>
          <a:r>
            <a:rPr lang="en-US" b="1" dirty="0">
              <a:solidFill>
                <a:schemeClr val="tx1"/>
              </a:solidFill>
            </a:rPr>
            <a:t>Project Information</a:t>
          </a:r>
        </a:p>
      </dgm:t>
    </dgm:pt>
    <dgm:pt modelId="{B7CDE0B4-8FDF-434F-B4B3-41300E62E196}" type="parTrans" cxnId="{5011E239-7333-4DCA-A638-E1C3A227DBA6}">
      <dgm:prSet/>
      <dgm:spPr/>
      <dgm:t>
        <a:bodyPr/>
        <a:lstStyle/>
        <a:p>
          <a:endParaRPr lang="en-US" b="1"/>
        </a:p>
      </dgm:t>
    </dgm:pt>
    <dgm:pt modelId="{58DFCEB0-1651-4496-9FC3-6441F1D782CB}" type="sibTrans" cxnId="{5011E239-7333-4DCA-A638-E1C3A227DBA6}">
      <dgm:prSet/>
      <dgm:spPr/>
      <dgm:t>
        <a:bodyPr/>
        <a:lstStyle/>
        <a:p>
          <a:endParaRPr lang="en-US" b="1"/>
        </a:p>
      </dgm:t>
    </dgm:pt>
    <dgm:pt modelId="{C185A0DD-08A7-4C2E-9C61-04D5F75C06F4}">
      <dgm:prSet/>
      <dgm:spPr>
        <a:solidFill>
          <a:srgbClr val="FFC000"/>
        </a:solidFill>
      </dgm:spPr>
      <dgm:t>
        <a:bodyPr/>
        <a:lstStyle/>
        <a:p>
          <a:r>
            <a:rPr lang="en-US" b="1" dirty="0">
              <a:solidFill>
                <a:schemeClr val="tx1"/>
              </a:solidFill>
            </a:rPr>
            <a:t>Programmatic</a:t>
          </a:r>
          <a:r>
            <a:rPr lang="en-US" b="1" dirty="0"/>
            <a:t> </a:t>
          </a:r>
          <a:r>
            <a:rPr lang="en-US" b="1" dirty="0">
              <a:solidFill>
                <a:schemeClr val="tx1"/>
              </a:solidFill>
            </a:rPr>
            <a:t>Information</a:t>
          </a:r>
        </a:p>
      </dgm:t>
    </dgm:pt>
    <dgm:pt modelId="{0932C735-6CB5-4FB8-8401-55245F7D7B29}" type="parTrans" cxnId="{6F30EAB3-63BD-48A7-8CA0-92DE2E687515}">
      <dgm:prSet/>
      <dgm:spPr/>
      <dgm:t>
        <a:bodyPr/>
        <a:lstStyle/>
        <a:p>
          <a:endParaRPr lang="en-US" b="1"/>
        </a:p>
      </dgm:t>
    </dgm:pt>
    <dgm:pt modelId="{C5101842-D8E2-4E14-8549-128D564B7C8F}" type="sibTrans" cxnId="{6F30EAB3-63BD-48A7-8CA0-92DE2E687515}">
      <dgm:prSet/>
      <dgm:spPr/>
      <dgm:t>
        <a:bodyPr/>
        <a:lstStyle/>
        <a:p>
          <a:endParaRPr lang="en-US" b="1"/>
        </a:p>
      </dgm:t>
    </dgm:pt>
    <dgm:pt modelId="{BB219ADC-8E88-4D1B-9F8C-D66D02B17CDB}">
      <dgm:prSet/>
      <dgm:spPr>
        <a:solidFill>
          <a:srgbClr val="FFC000"/>
        </a:solidFill>
      </dgm:spPr>
      <dgm:t>
        <a:bodyPr/>
        <a:lstStyle/>
        <a:p>
          <a:r>
            <a:rPr lang="en-US" b="1" dirty="0">
              <a:solidFill>
                <a:schemeClr val="tx1"/>
              </a:solidFill>
            </a:rPr>
            <a:t>Problem Statement &amp; Analysis</a:t>
          </a:r>
        </a:p>
      </dgm:t>
    </dgm:pt>
    <dgm:pt modelId="{4ADA0C1B-10A1-432E-9A09-64BDE3698D7A}" type="parTrans" cxnId="{330DE1D7-0BC0-45CE-B767-79A13DFB9BBD}">
      <dgm:prSet/>
      <dgm:spPr/>
      <dgm:t>
        <a:bodyPr/>
        <a:lstStyle/>
        <a:p>
          <a:endParaRPr lang="en-US" b="1"/>
        </a:p>
      </dgm:t>
    </dgm:pt>
    <dgm:pt modelId="{7D9FC233-2923-4FB6-A60A-B90F1D0EB28C}" type="sibTrans" cxnId="{330DE1D7-0BC0-45CE-B767-79A13DFB9BBD}">
      <dgm:prSet/>
      <dgm:spPr/>
      <dgm:t>
        <a:bodyPr/>
        <a:lstStyle/>
        <a:p>
          <a:endParaRPr lang="en-US" b="1"/>
        </a:p>
      </dgm:t>
    </dgm:pt>
    <dgm:pt modelId="{5B8984A1-886D-43D3-B9CF-2E845F5C18CE}">
      <dgm:prSet/>
      <dgm:spPr>
        <a:solidFill>
          <a:srgbClr val="FFC000"/>
        </a:solidFill>
      </dgm:spPr>
      <dgm:t>
        <a:bodyPr/>
        <a:lstStyle/>
        <a:p>
          <a:r>
            <a:rPr lang="en-US" b="1" dirty="0">
              <a:solidFill>
                <a:schemeClr val="tx1"/>
              </a:solidFill>
            </a:rPr>
            <a:t> Goals, Objectives, and Outcomes</a:t>
          </a:r>
        </a:p>
      </dgm:t>
    </dgm:pt>
    <dgm:pt modelId="{1E404616-C1AB-4AB9-9646-471628F3DFC1}" type="parTrans" cxnId="{68857DB4-697C-4312-B09F-EAE1B19617B6}">
      <dgm:prSet/>
      <dgm:spPr/>
      <dgm:t>
        <a:bodyPr/>
        <a:lstStyle/>
        <a:p>
          <a:endParaRPr lang="en-US" b="1"/>
        </a:p>
      </dgm:t>
    </dgm:pt>
    <dgm:pt modelId="{F63F3657-4412-4AE8-BF76-7509F073A039}" type="sibTrans" cxnId="{68857DB4-697C-4312-B09F-EAE1B19617B6}">
      <dgm:prSet/>
      <dgm:spPr/>
      <dgm:t>
        <a:bodyPr/>
        <a:lstStyle/>
        <a:p>
          <a:endParaRPr lang="en-US" b="1"/>
        </a:p>
      </dgm:t>
    </dgm:pt>
    <dgm:pt modelId="{C53355BB-CE7F-4256-B4AD-D686105A32F1}">
      <dgm:prSet/>
      <dgm:spPr>
        <a:solidFill>
          <a:srgbClr val="FFC000"/>
        </a:solidFill>
      </dgm:spPr>
      <dgm:t>
        <a:bodyPr/>
        <a:lstStyle/>
        <a:p>
          <a:r>
            <a:rPr lang="en-US" b="1" dirty="0">
              <a:solidFill>
                <a:schemeClr val="tx1"/>
              </a:solidFill>
            </a:rPr>
            <a:t>Program Description</a:t>
          </a:r>
        </a:p>
      </dgm:t>
    </dgm:pt>
    <dgm:pt modelId="{DDFCBCE5-1964-47E3-AFAF-101073524094}" type="parTrans" cxnId="{9E41FC81-1FCA-4AED-A22A-DE1312352C25}">
      <dgm:prSet/>
      <dgm:spPr/>
      <dgm:t>
        <a:bodyPr/>
        <a:lstStyle/>
        <a:p>
          <a:endParaRPr lang="en-US" b="1"/>
        </a:p>
      </dgm:t>
    </dgm:pt>
    <dgm:pt modelId="{7FE754EC-E3E9-4B6E-9646-5945500DBF8D}" type="sibTrans" cxnId="{9E41FC81-1FCA-4AED-A22A-DE1312352C25}">
      <dgm:prSet/>
      <dgm:spPr/>
      <dgm:t>
        <a:bodyPr/>
        <a:lstStyle/>
        <a:p>
          <a:endParaRPr lang="en-US" b="1"/>
        </a:p>
      </dgm:t>
    </dgm:pt>
    <dgm:pt modelId="{4FC3D900-E302-4602-AD5D-842260D4A2E0}">
      <dgm:prSet/>
      <dgm:spPr>
        <a:solidFill>
          <a:srgbClr val="FFC000"/>
        </a:solidFill>
      </dgm:spPr>
      <dgm:t>
        <a:bodyPr/>
        <a:lstStyle/>
        <a:p>
          <a:r>
            <a:rPr lang="en-US" b="1" dirty="0">
              <a:solidFill>
                <a:schemeClr val="tx1"/>
              </a:solidFill>
            </a:rPr>
            <a:t>Evidence Based/Best Practice</a:t>
          </a:r>
        </a:p>
      </dgm:t>
    </dgm:pt>
    <dgm:pt modelId="{F472B469-EADD-4D3C-8737-39BBDCE00255}" type="parTrans" cxnId="{859CA49B-BEEA-4692-B786-38D4AC80D141}">
      <dgm:prSet/>
      <dgm:spPr/>
      <dgm:t>
        <a:bodyPr/>
        <a:lstStyle/>
        <a:p>
          <a:endParaRPr lang="en-US" b="1"/>
        </a:p>
      </dgm:t>
    </dgm:pt>
    <dgm:pt modelId="{D0E6BCB6-8E09-4967-94BF-A915DA4C22D0}" type="sibTrans" cxnId="{859CA49B-BEEA-4692-B786-38D4AC80D141}">
      <dgm:prSet/>
      <dgm:spPr/>
      <dgm:t>
        <a:bodyPr/>
        <a:lstStyle/>
        <a:p>
          <a:endParaRPr lang="en-US" b="1"/>
        </a:p>
      </dgm:t>
    </dgm:pt>
    <dgm:pt modelId="{E9881CB0-FCA8-4883-9B17-3929F24AC11A}">
      <dgm:prSet/>
      <dgm:spPr>
        <a:solidFill>
          <a:srgbClr val="FFC000"/>
        </a:solidFill>
      </dgm:spPr>
      <dgm:t>
        <a:bodyPr/>
        <a:lstStyle/>
        <a:p>
          <a:pPr>
            <a:buFont typeface="Arial" panose="020B0604020202020204" pitchFamily="34" charset="0"/>
            <a:buChar char="•"/>
          </a:pPr>
          <a:r>
            <a:rPr lang="en-US" b="1" dirty="0">
              <a:solidFill>
                <a:schemeClr val="tx1"/>
              </a:solidFill>
            </a:rPr>
            <a:t>Use of Volunteers </a:t>
          </a:r>
        </a:p>
      </dgm:t>
    </dgm:pt>
    <dgm:pt modelId="{ED44A7AC-58ED-4977-8478-5F736BA43EE2}" type="parTrans" cxnId="{41075F6D-CFE4-4330-A8CB-E04E72ED5F1C}">
      <dgm:prSet/>
      <dgm:spPr/>
      <dgm:t>
        <a:bodyPr/>
        <a:lstStyle/>
        <a:p>
          <a:endParaRPr lang="en-US" b="1"/>
        </a:p>
      </dgm:t>
    </dgm:pt>
    <dgm:pt modelId="{8538DCB8-958D-4648-9AEF-155E28A4B209}" type="sibTrans" cxnId="{41075F6D-CFE4-4330-A8CB-E04E72ED5F1C}">
      <dgm:prSet/>
      <dgm:spPr/>
      <dgm:t>
        <a:bodyPr/>
        <a:lstStyle/>
        <a:p>
          <a:endParaRPr lang="en-US" b="1"/>
        </a:p>
      </dgm:t>
    </dgm:pt>
    <dgm:pt modelId="{5F09F6FC-5995-40A8-899D-5920A8D08E44}">
      <dgm:prSet/>
      <dgm:spPr>
        <a:solidFill>
          <a:srgbClr val="FFC000"/>
        </a:solidFill>
      </dgm:spPr>
      <dgm:t>
        <a:bodyPr/>
        <a:lstStyle/>
        <a:p>
          <a:pPr>
            <a:buFont typeface="Arial" panose="020B0604020202020204" pitchFamily="34" charset="0"/>
            <a:buChar char="•"/>
          </a:pPr>
          <a:r>
            <a:rPr lang="en-US" b="1" dirty="0">
              <a:solidFill>
                <a:schemeClr val="tx1"/>
              </a:solidFill>
            </a:rPr>
            <a:t>Budget</a:t>
          </a:r>
        </a:p>
      </dgm:t>
    </dgm:pt>
    <dgm:pt modelId="{14F13D3B-34DD-4A43-9D7A-281E378A36B9}" type="parTrans" cxnId="{73B688A5-2EFE-402C-AA4E-166E71F80150}">
      <dgm:prSet/>
      <dgm:spPr/>
      <dgm:t>
        <a:bodyPr/>
        <a:lstStyle/>
        <a:p>
          <a:endParaRPr lang="en-US" b="1"/>
        </a:p>
      </dgm:t>
    </dgm:pt>
    <dgm:pt modelId="{94C1E378-96BF-4B7E-BDEB-29CAEBB32BCB}" type="sibTrans" cxnId="{73B688A5-2EFE-402C-AA4E-166E71F80150}">
      <dgm:prSet/>
      <dgm:spPr/>
      <dgm:t>
        <a:bodyPr/>
        <a:lstStyle/>
        <a:p>
          <a:endParaRPr lang="en-US" b="1"/>
        </a:p>
      </dgm:t>
    </dgm:pt>
    <dgm:pt modelId="{D5797EAA-2D0B-498D-AB8B-4DF2FEEF900B}">
      <dgm:prSet/>
      <dgm:spPr>
        <a:solidFill>
          <a:srgbClr val="FFC000"/>
        </a:solidFill>
      </dgm:spPr>
      <dgm:t>
        <a:bodyPr/>
        <a:lstStyle/>
        <a:p>
          <a:pPr>
            <a:buFont typeface="Arial" panose="020B0604020202020204" pitchFamily="34" charset="0"/>
            <a:buChar char="•"/>
          </a:pPr>
          <a:r>
            <a:rPr lang="en-US" b="1" dirty="0">
              <a:solidFill>
                <a:schemeClr val="tx1"/>
              </a:solidFill>
            </a:rPr>
            <a:t>Budget Narrative</a:t>
          </a:r>
        </a:p>
      </dgm:t>
    </dgm:pt>
    <dgm:pt modelId="{70A1170B-C151-42CE-8F06-88C78CB91D8E}" type="parTrans" cxnId="{1C347B5F-A7BF-4238-8853-1ABA56CC23A1}">
      <dgm:prSet/>
      <dgm:spPr/>
      <dgm:t>
        <a:bodyPr/>
        <a:lstStyle/>
        <a:p>
          <a:endParaRPr lang="en-US" b="1"/>
        </a:p>
      </dgm:t>
    </dgm:pt>
    <dgm:pt modelId="{7651BF6C-F113-4D12-ADDA-6894F90A5406}" type="sibTrans" cxnId="{1C347B5F-A7BF-4238-8853-1ABA56CC23A1}">
      <dgm:prSet/>
      <dgm:spPr/>
      <dgm:t>
        <a:bodyPr/>
        <a:lstStyle/>
        <a:p>
          <a:endParaRPr lang="en-US" b="1"/>
        </a:p>
      </dgm:t>
    </dgm:pt>
    <dgm:pt modelId="{8CBBECF2-E5A4-43B8-B615-510A415E77FC}">
      <dgm:prSet/>
      <dgm:spPr>
        <a:solidFill>
          <a:srgbClr val="FFC000"/>
        </a:solidFill>
      </dgm:spPr>
      <dgm:t>
        <a:bodyPr/>
        <a:lstStyle/>
        <a:p>
          <a:pPr>
            <a:buFont typeface="Arial" panose="020B0604020202020204" pitchFamily="34" charset="0"/>
            <a:buChar char="•"/>
          </a:pPr>
          <a:r>
            <a:rPr lang="en-US" b="1" dirty="0">
              <a:solidFill>
                <a:schemeClr val="tx1"/>
              </a:solidFill>
            </a:rPr>
            <a:t>Attachments</a:t>
          </a:r>
        </a:p>
      </dgm:t>
    </dgm:pt>
    <dgm:pt modelId="{5DB6967C-62CF-40E6-B2C1-8280894DFA30}" type="parTrans" cxnId="{D6D9BA11-FDA5-4DA3-9C3F-8ABA581215DC}">
      <dgm:prSet/>
      <dgm:spPr/>
      <dgm:t>
        <a:bodyPr/>
        <a:lstStyle/>
        <a:p>
          <a:endParaRPr lang="en-US" b="1"/>
        </a:p>
      </dgm:t>
    </dgm:pt>
    <dgm:pt modelId="{0413E252-6C1C-4633-B10E-D67D7FCA2A89}" type="sibTrans" cxnId="{D6D9BA11-FDA5-4DA3-9C3F-8ABA581215DC}">
      <dgm:prSet/>
      <dgm:spPr/>
      <dgm:t>
        <a:bodyPr/>
        <a:lstStyle/>
        <a:p>
          <a:endParaRPr lang="en-US" b="1"/>
        </a:p>
      </dgm:t>
    </dgm:pt>
    <dgm:pt modelId="{442EFB6A-385E-4550-8B7A-01B6CC45F1C0}" type="pres">
      <dgm:prSet presAssocID="{61552BDF-CC6A-42DD-9825-C6FD7A02BE1F}" presName="linear" presStyleCnt="0">
        <dgm:presLayoutVars>
          <dgm:dir/>
          <dgm:animLvl val="lvl"/>
          <dgm:resizeHandles val="exact"/>
        </dgm:presLayoutVars>
      </dgm:prSet>
      <dgm:spPr/>
    </dgm:pt>
    <dgm:pt modelId="{72E3BE96-611C-4516-A00A-C84FF3F558D7}" type="pres">
      <dgm:prSet presAssocID="{88431157-218C-4AFF-94F8-024ECED897E2}" presName="parentLin" presStyleCnt="0"/>
      <dgm:spPr/>
    </dgm:pt>
    <dgm:pt modelId="{66E5EEBB-8AFD-4A33-BBB5-6FC0CFC37B1C}" type="pres">
      <dgm:prSet presAssocID="{88431157-218C-4AFF-94F8-024ECED897E2}" presName="parentLeftMargin" presStyleLbl="node1" presStyleIdx="0" presStyleCnt="11"/>
      <dgm:spPr/>
    </dgm:pt>
    <dgm:pt modelId="{1F31143A-946F-4EAA-AD90-BE9128605CCA}" type="pres">
      <dgm:prSet presAssocID="{88431157-218C-4AFF-94F8-024ECED897E2}" presName="parentText" presStyleLbl="node1" presStyleIdx="0" presStyleCnt="11">
        <dgm:presLayoutVars>
          <dgm:chMax val="0"/>
          <dgm:bulletEnabled val="1"/>
        </dgm:presLayoutVars>
      </dgm:prSet>
      <dgm:spPr/>
    </dgm:pt>
    <dgm:pt modelId="{D93AAA2F-73CE-4B67-8E77-F643E1AF0B4C}" type="pres">
      <dgm:prSet presAssocID="{88431157-218C-4AFF-94F8-024ECED897E2}" presName="negativeSpace" presStyleCnt="0"/>
      <dgm:spPr/>
    </dgm:pt>
    <dgm:pt modelId="{8D163792-47B3-4E13-A9CA-6A999A1FD70B}" type="pres">
      <dgm:prSet presAssocID="{88431157-218C-4AFF-94F8-024ECED897E2}" presName="childText" presStyleLbl="conFgAcc1" presStyleIdx="0" presStyleCnt="11">
        <dgm:presLayoutVars>
          <dgm:bulletEnabled val="1"/>
        </dgm:presLayoutVars>
      </dgm:prSet>
      <dgm:spPr/>
    </dgm:pt>
    <dgm:pt modelId="{58E40F9C-8DE1-4EE1-A56F-5D493B427723}" type="pres">
      <dgm:prSet presAssocID="{CDB8D9BE-91FC-438B-B618-9B5126531B6E}" presName="spaceBetweenRectangles" presStyleCnt="0"/>
      <dgm:spPr/>
    </dgm:pt>
    <dgm:pt modelId="{91A978D8-D9D8-40C6-A8DD-4B62AA70A261}" type="pres">
      <dgm:prSet presAssocID="{B5040C98-B139-489E-922F-A4F9DBDA18A5}" presName="parentLin" presStyleCnt="0"/>
      <dgm:spPr/>
    </dgm:pt>
    <dgm:pt modelId="{F9D3729C-5D8F-465C-9001-9239FE0EEFCB}" type="pres">
      <dgm:prSet presAssocID="{B5040C98-B139-489E-922F-A4F9DBDA18A5}" presName="parentLeftMargin" presStyleLbl="node1" presStyleIdx="0" presStyleCnt="11"/>
      <dgm:spPr/>
    </dgm:pt>
    <dgm:pt modelId="{45C93E20-3177-4902-B1AB-FFCD3087FE84}" type="pres">
      <dgm:prSet presAssocID="{B5040C98-B139-489E-922F-A4F9DBDA18A5}" presName="parentText" presStyleLbl="node1" presStyleIdx="1" presStyleCnt="11">
        <dgm:presLayoutVars>
          <dgm:chMax val="0"/>
          <dgm:bulletEnabled val="1"/>
        </dgm:presLayoutVars>
      </dgm:prSet>
      <dgm:spPr/>
    </dgm:pt>
    <dgm:pt modelId="{136B6393-74C2-46C8-AFB8-C7C6C48E6168}" type="pres">
      <dgm:prSet presAssocID="{B5040C98-B139-489E-922F-A4F9DBDA18A5}" presName="negativeSpace" presStyleCnt="0"/>
      <dgm:spPr/>
    </dgm:pt>
    <dgm:pt modelId="{77F524D7-C608-41DF-A662-A9C731FECC30}" type="pres">
      <dgm:prSet presAssocID="{B5040C98-B139-489E-922F-A4F9DBDA18A5}" presName="childText" presStyleLbl="conFgAcc1" presStyleIdx="1" presStyleCnt="11">
        <dgm:presLayoutVars>
          <dgm:bulletEnabled val="1"/>
        </dgm:presLayoutVars>
      </dgm:prSet>
      <dgm:spPr/>
    </dgm:pt>
    <dgm:pt modelId="{720693D4-1EF8-4CB5-A6BF-9786D47251D7}" type="pres">
      <dgm:prSet presAssocID="{58DFCEB0-1651-4496-9FC3-6441F1D782CB}" presName="spaceBetweenRectangles" presStyleCnt="0"/>
      <dgm:spPr/>
    </dgm:pt>
    <dgm:pt modelId="{4E151F9C-3DFA-4859-B58B-57745378E96E}" type="pres">
      <dgm:prSet presAssocID="{C185A0DD-08A7-4C2E-9C61-04D5F75C06F4}" presName="parentLin" presStyleCnt="0"/>
      <dgm:spPr/>
    </dgm:pt>
    <dgm:pt modelId="{7721363E-36EB-41BC-82D8-5666AE10CF96}" type="pres">
      <dgm:prSet presAssocID="{C185A0DD-08A7-4C2E-9C61-04D5F75C06F4}" presName="parentLeftMargin" presStyleLbl="node1" presStyleIdx="1" presStyleCnt="11"/>
      <dgm:spPr/>
    </dgm:pt>
    <dgm:pt modelId="{3B15A007-6654-440C-BC15-20CDD4B4FCD6}" type="pres">
      <dgm:prSet presAssocID="{C185A0DD-08A7-4C2E-9C61-04D5F75C06F4}" presName="parentText" presStyleLbl="node1" presStyleIdx="2" presStyleCnt="11">
        <dgm:presLayoutVars>
          <dgm:chMax val="0"/>
          <dgm:bulletEnabled val="1"/>
        </dgm:presLayoutVars>
      </dgm:prSet>
      <dgm:spPr/>
    </dgm:pt>
    <dgm:pt modelId="{F6F0F4D7-E787-4303-8270-084337106A9C}" type="pres">
      <dgm:prSet presAssocID="{C185A0DD-08A7-4C2E-9C61-04D5F75C06F4}" presName="negativeSpace" presStyleCnt="0"/>
      <dgm:spPr/>
    </dgm:pt>
    <dgm:pt modelId="{91A0F981-C60E-40C0-835F-843C807007E6}" type="pres">
      <dgm:prSet presAssocID="{C185A0DD-08A7-4C2E-9C61-04D5F75C06F4}" presName="childText" presStyleLbl="conFgAcc1" presStyleIdx="2" presStyleCnt="11">
        <dgm:presLayoutVars>
          <dgm:bulletEnabled val="1"/>
        </dgm:presLayoutVars>
      </dgm:prSet>
      <dgm:spPr/>
    </dgm:pt>
    <dgm:pt modelId="{07C8F803-3A42-465D-B261-E02F2D014358}" type="pres">
      <dgm:prSet presAssocID="{C5101842-D8E2-4E14-8549-128D564B7C8F}" presName="spaceBetweenRectangles" presStyleCnt="0"/>
      <dgm:spPr/>
    </dgm:pt>
    <dgm:pt modelId="{F1B98AC4-B3A9-41B0-B319-32199C005B2D}" type="pres">
      <dgm:prSet presAssocID="{BB219ADC-8E88-4D1B-9F8C-D66D02B17CDB}" presName="parentLin" presStyleCnt="0"/>
      <dgm:spPr/>
    </dgm:pt>
    <dgm:pt modelId="{14E9FE5A-BEDD-46BC-A758-747D81AB5042}" type="pres">
      <dgm:prSet presAssocID="{BB219ADC-8E88-4D1B-9F8C-D66D02B17CDB}" presName="parentLeftMargin" presStyleLbl="node1" presStyleIdx="2" presStyleCnt="11"/>
      <dgm:spPr/>
    </dgm:pt>
    <dgm:pt modelId="{609A768B-ED96-4792-A7C6-0976EA12B222}" type="pres">
      <dgm:prSet presAssocID="{BB219ADC-8E88-4D1B-9F8C-D66D02B17CDB}" presName="parentText" presStyleLbl="node1" presStyleIdx="3" presStyleCnt="11">
        <dgm:presLayoutVars>
          <dgm:chMax val="0"/>
          <dgm:bulletEnabled val="1"/>
        </dgm:presLayoutVars>
      </dgm:prSet>
      <dgm:spPr/>
    </dgm:pt>
    <dgm:pt modelId="{8A7BD267-ADF1-4F1B-B4D6-7B03BBE58364}" type="pres">
      <dgm:prSet presAssocID="{BB219ADC-8E88-4D1B-9F8C-D66D02B17CDB}" presName="negativeSpace" presStyleCnt="0"/>
      <dgm:spPr/>
    </dgm:pt>
    <dgm:pt modelId="{E7ECAAE7-E66A-4D1F-B429-F6CF9A2BE117}" type="pres">
      <dgm:prSet presAssocID="{BB219ADC-8E88-4D1B-9F8C-D66D02B17CDB}" presName="childText" presStyleLbl="conFgAcc1" presStyleIdx="3" presStyleCnt="11">
        <dgm:presLayoutVars>
          <dgm:bulletEnabled val="1"/>
        </dgm:presLayoutVars>
      </dgm:prSet>
      <dgm:spPr>
        <a:xfrm>
          <a:off x="0" y="2038720"/>
          <a:ext cx="7425354" cy="302400"/>
        </a:xfrm>
        <a:prstGeom prst="rect">
          <a:avLst/>
        </a:prstGeom>
        <a:solidFill>
          <a:prstClr val="white">
            <a:alpha val="90000"/>
            <a:hueOff val="0"/>
            <a:satOff val="0"/>
            <a:lumOff val="0"/>
            <a:alphaOff val="0"/>
          </a:prstClr>
        </a:solidFill>
        <a:ln w="12700" cap="flat" cmpd="sng" algn="ctr">
          <a:solidFill>
            <a:srgbClr val="ED7D31">
              <a:hueOff val="-291073"/>
              <a:satOff val="-16786"/>
              <a:lumOff val="1726"/>
              <a:alphaOff val="0"/>
            </a:srgbClr>
          </a:solidFill>
          <a:prstDash val="solid"/>
          <a:miter lim="800000"/>
        </a:ln>
        <a:effectLst/>
      </dgm:spPr>
    </dgm:pt>
    <dgm:pt modelId="{4FB88935-63EA-48A0-9C7A-BFA85EFB956A}" type="pres">
      <dgm:prSet presAssocID="{7D9FC233-2923-4FB6-A60A-B90F1D0EB28C}" presName="spaceBetweenRectangles" presStyleCnt="0"/>
      <dgm:spPr/>
    </dgm:pt>
    <dgm:pt modelId="{72B2E65C-EFA3-40AF-955D-8EC8F5C18579}" type="pres">
      <dgm:prSet presAssocID="{5B8984A1-886D-43D3-B9CF-2E845F5C18CE}" presName="parentLin" presStyleCnt="0"/>
      <dgm:spPr/>
    </dgm:pt>
    <dgm:pt modelId="{1CAF2AE4-0C57-4FEC-959E-70BD3A2F8A40}" type="pres">
      <dgm:prSet presAssocID="{5B8984A1-886D-43D3-B9CF-2E845F5C18CE}" presName="parentLeftMargin" presStyleLbl="node1" presStyleIdx="3" presStyleCnt="11"/>
      <dgm:spPr/>
    </dgm:pt>
    <dgm:pt modelId="{424BB9D3-5D17-4097-9DA6-CB30942DB108}" type="pres">
      <dgm:prSet presAssocID="{5B8984A1-886D-43D3-B9CF-2E845F5C18CE}" presName="parentText" presStyleLbl="node1" presStyleIdx="4" presStyleCnt="11">
        <dgm:presLayoutVars>
          <dgm:chMax val="0"/>
          <dgm:bulletEnabled val="1"/>
        </dgm:presLayoutVars>
      </dgm:prSet>
      <dgm:spPr/>
    </dgm:pt>
    <dgm:pt modelId="{5215263A-324D-48CA-9901-C46754D0CEDC}" type="pres">
      <dgm:prSet presAssocID="{5B8984A1-886D-43D3-B9CF-2E845F5C18CE}" presName="negativeSpace" presStyleCnt="0"/>
      <dgm:spPr/>
    </dgm:pt>
    <dgm:pt modelId="{B183009D-164D-4F04-90A2-BA6C567F5A32}" type="pres">
      <dgm:prSet presAssocID="{5B8984A1-886D-43D3-B9CF-2E845F5C18CE}" presName="childText" presStyleLbl="conFgAcc1" presStyleIdx="4" presStyleCnt="11">
        <dgm:presLayoutVars>
          <dgm:bulletEnabled val="1"/>
        </dgm:presLayoutVars>
      </dgm:prSet>
      <dgm:spPr/>
    </dgm:pt>
    <dgm:pt modelId="{D3CFADC5-EAAE-4C23-B3B5-DFD7B61D1903}" type="pres">
      <dgm:prSet presAssocID="{F63F3657-4412-4AE8-BF76-7509F073A039}" presName="spaceBetweenRectangles" presStyleCnt="0"/>
      <dgm:spPr/>
    </dgm:pt>
    <dgm:pt modelId="{C0C31C8C-0355-4102-AC37-18FED17D8776}" type="pres">
      <dgm:prSet presAssocID="{C53355BB-CE7F-4256-B4AD-D686105A32F1}" presName="parentLin" presStyleCnt="0"/>
      <dgm:spPr/>
    </dgm:pt>
    <dgm:pt modelId="{D8C35041-D265-4468-909B-679047C33B91}" type="pres">
      <dgm:prSet presAssocID="{C53355BB-CE7F-4256-B4AD-D686105A32F1}" presName="parentLeftMargin" presStyleLbl="node1" presStyleIdx="4" presStyleCnt="11"/>
      <dgm:spPr/>
    </dgm:pt>
    <dgm:pt modelId="{5C43F3DE-85D6-4A56-8E03-816530DA57A3}" type="pres">
      <dgm:prSet presAssocID="{C53355BB-CE7F-4256-B4AD-D686105A32F1}" presName="parentText" presStyleLbl="node1" presStyleIdx="5" presStyleCnt="11">
        <dgm:presLayoutVars>
          <dgm:chMax val="0"/>
          <dgm:bulletEnabled val="1"/>
        </dgm:presLayoutVars>
      </dgm:prSet>
      <dgm:spPr/>
    </dgm:pt>
    <dgm:pt modelId="{C2114EB2-A321-4904-A12A-594AF397BB81}" type="pres">
      <dgm:prSet presAssocID="{C53355BB-CE7F-4256-B4AD-D686105A32F1}" presName="negativeSpace" presStyleCnt="0"/>
      <dgm:spPr/>
    </dgm:pt>
    <dgm:pt modelId="{959DEEDB-EA81-4770-BE21-E96C03F21220}" type="pres">
      <dgm:prSet presAssocID="{C53355BB-CE7F-4256-B4AD-D686105A32F1}" presName="childText" presStyleLbl="conFgAcc1" presStyleIdx="5" presStyleCnt="11">
        <dgm:presLayoutVars>
          <dgm:bulletEnabled val="1"/>
        </dgm:presLayoutVars>
      </dgm:prSet>
      <dgm:spPr/>
    </dgm:pt>
    <dgm:pt modelId="{DC15D252-9960-49D8-B914-F44A447ED57C}" type="pres">
      <dgm:prSet presAssocID="{7FE754EC-E3E9-4B6E-9646-5945500DBF8D}" presName="spaceBetweenRectangles" presStyleCnt="0"/>
      <dgm:spPr/>
    </dgm:pt>
    <dgm:pt modelId="{6379F681-CA54-4FB6-82EE-45EA76477A22}" type="pres">
      <dgm:prSet presAssocID="{4FC3D900-E302-4602-AD5D-842260D4A2E0}" presName="parentLin" presStyleCnt="0"/>
      <dgm:spPr/>
    </dgm:pt>
    <dgm:pt modelId="{E8519415-AA2E-41F1-B72D-7B7FF5A8AC10}" type="pres">
      <dgm:prSet presAssocID="{4FC3D900-E302-4602-AD5D-842260D4A2E0}" presName="parentLeftMargin" presStyleLbl="node1" presStyleIdx="5" presStyleCnt="11"/>
      <dgm:spPr/>
    </dgm:pt>
    <dgm:pt modelId="{092E0AD4-F53C-4F16-A788-A030FB634DEC}" type="pres">
      <dgm:prSet presAssocID="{4FC3D900-E302-4602-AD5D-842260D4A2E0}" presName="parentText" presStyleLbl="node1" presStyleIdx="6" presStyleCnt="11">
        <dgm:presLayoutVars>
          <dgm:chMax val="0"/>
          <dgm:bulletEnabled val="1"/>
        </dgm:presLayoutVars>
      </dgm:prSet>
      <dgm:spPr/>
    </dgm:pt>
    <dgm:pt modelId="{E96AD737-6AC4-4837-814F-EA18A32ED3B7}" type="pres">
      <dgm:prSet presAssocID="{4FC3D900-E302-4602-AD5D-842260D4A2E0}" presName="negativeSpace" presStyleCnt="0"/>
      <dgm:spPr/>
    </dgm:pt>
    <dgm:pt modelId="{103D84D5-3E30-4904-8644-9B4E1D100586}" type="pres">
      <dgm:prSet presAssocID="{4FC3D900-E302-4602-AD5D-842260D4A2E0}" presName="childText" presStyleLbl="conFgAcc1" presStyleIdx="6" presStyleCnt="11">
        <dgm:presLayoutVars>
          <dgm:bulletEnabled val="1"/>
        </dgm:presLayoutVars>
      </dgm:prSet>
      <dgm:spPr/>
    </dgm:pt>
    <dgm:pt modelId="{5CF9667D-DA46-4D1E-A7FB-BE94DF00F9AC}" type="pres">
      <dgm:prSet presAssocID="{D0E6BCB6-8E09-4967-94BF-A915DA4C22D0}" presName="spaceBetweenRectangles" presStyleCnt="0"/>
      <dgm:spPr/>
    </dgm:pt>
    <dgm:pt modelId="{CFBCE4A7-600E-4BF2-BE14-88DC5A3FD1F3}" type="pres">
      <dgm:prSet presAssocID="{E9881CB0-FCA8-4883-9B17-3929F24AC11A}" presName="parentLin" presStyleCnt="0"/>
      <dgm:spPr/>
    </dgm:pt>
    <dgm:pt modelId="{4DAB300C-0D4C-41EC-8A68-7B8DD3F171BA}" type="pres">
      <dgm:prSet presAssocID="{E9881CB0-FCA8-4883-9B17-3929F24AC11A}" presName="parentLeftMargin" presStyleLbl="node1" presStyleIdx="6" presStyleCnt="11"/>
      <dgm:spPr/>
    </dgm:pt>
    <dgm:pt modelId="{60D604C6-BF5F-48C8-AB52-1C2A70C6F0B3}" type="pres">
      <dgm:prSet presAssocID="{E9881CB0-FCA8-4883-9B17-3929F24AC11A}" presName="parentText" presStyleLbl="node1" presStyleIdx="7" presStyleCnt="11">
        <dgm:presLayoutVars>
          <dgm:chMax val="0"/>
          <dgm:bulletEnabled val="1"/>
        </dgm:presLayoutVars>
      </dgm:prSet>
      <dgm:spPr/>
    </dgm:pt>
    <dgm:pt modelId="{E7FCF6C4-BA36-41D5-AD66-541B09D3017F}" type="pres">
      <dgm:prSet presAssocID="{E9881CB0-FCA8-4883-9B17-3929F24AC11A}" presName="negativeSpace" presStyleCnt="0"/>
      <dgm:spPr/>
    </dgm:pt>
    <dgm:pt modelId="{5B5E015A-495A-4BFD-86F2-8F266A746BB5}" type="pres">
      <dgm:prSet presAssocID="{E9881CB0-FCA8-4883-9B17-3929F24AC11A}" presName="childText" presStyleLbl="conFgAcc1" presStyleIdx="7" presStyleCnt="11">
        <dgm:presLayoutVars>
          <dgm:bulletEnabled val="1"/>
        </dgm:presLayoutVars>
      </dgm:prSet>
      <dgm:spPr/>
    </dgm:pt>
    <dgm:pt modelId="{7ACB249F-4D04-460C-8C9B-EE0EA43E4CED}" type="pres">
      <dgm:prSet presAssocID="{8538DCB8-958D-4648-9AEF-155E28A4B209}" presName="spaceBetweenRectangles" presStyleCnt="0"/>
      <dgm:spPr/>
    </dgm:pt>
    <dgm:pt modelId="{26DE25F5-8E55-43EA-871C-44A3D8A8A32C}" type="pres">
      <dgm:prSet presAssocID="{5F09F6FC-5995-40A8-899D-5920A8D08E44}" presName="parentLin" presStyleCnt="0"/>
      <dgm:spPr/>
    </dgm:pt>
    <dgm:pt modelId="{3BC4AD68-78F3-418B-8ED3-F24EAF136717}" type="pres">
      <dgm:prSet presAssocID="{5F09F6FC-5995-40A8-899D-5920A8D08E44}" presName="parentLeftMargin" presStyleLbl="node1" presStyleIdx="7" presStyleCnt="11"/>
      <dgm:spPr/>
    </dgm:pt>
    <dgm:pt modelId="{7E8A49DD-77F4-40E6-8D41-5D9002F03CEE}" type="pres">
      <dgm:prSet presAssocID="{5F09F6FC-5995-40A8-899D-5920A8D08E44}" presName="parentText" presStyleLbl="node1" presStyleIdx="8" presStyleCnt="11">
        <dgm:presLayoutVars>
          <dgm:chMax val="0"/>
          <dgm:bulletEnabled val="1"/>
        </dgm:presLayoutVars>
      </dgm:prSet>
      <dgm:spPr/>
    </dgm:pt>
    <dgm:pt modelId="{7F42BCBD-420D-4E43-8DB5-3C0152699781}" type="pres">
      <dgm:prSet presAssocID="{5F09F6FC-5995-40A8-899D-5920A8D08E44}" presName="negativeSpace" presStyleCnt="0"/>
      <dgm:spPr/>
    </dgm:pt>
    <dgm:pt modelId="{0A5E9CC6-C6CC-4487-800F-AA7A68879A8B}" type="pres">
      <dgm:prSet presAssocID="{5F09F6FC-5995-40A8-899D-5920A8D08E44}" presName="childText" presStyleLbl="conFgAcc1" presStyleIdx="8" presStyleCnt="11">
        <dgm:presLayoutVars>
          <dgm:bulletEnabled val="1"/>
        </dgm:presLayoutVars>
      </dgm:prSet>
      <dgm:spPr/>
    </dgm:pt>
    <dgm:pt modelId="{1D36DB4F-46B8-44EE-9F35-AD1CB92FF483}" type="pres">
      <dgm:prSet presAssocID="{94C1E378-96BF-4B7E-BDEB-29CAEBB32BCB}" presName="spaceBetweenRectangles" presStyleCnt="0"/>
      <dgm:spPr/>
    </dgm:pt>
    <dgm:pt modelId="{393C0BDB-CB24-46FC-8A08-AA058ECC6C3E}" type="pres">
      <dgm:prSet presAssocID="{D5797EAA-2D0B-498D-AB8B-4DF2FEEF900B}" presName="parentLin" presStyleCnt="0"/>
      <dgm:spPr/>
    </dgm:pt>
    <dgm:pt modelId="{849A30A2-E0E9-4F19-8647-B98BA35A8318}" type="pres">
      <dgm:prSet presAssocID="{D5797EAA-2D0B-498D-AB8B-4DF2FEEF900B}" presName="parentLeftMargin" presStyleLbl="node1" presStyleIdx="8" presStyleCnt="11"/>
      <dgm:spPr/>
    </dgm:pt>
    <dgm:pt modelId="{FB86EEF6-2E01-4AF2-85FB-0880DE9EAA49}" type="pres">
      <dgm:prSet presAssocID="{D5797EAA-2D0B-498D-AB8B-4DF2FEEF900B}" presName="parentText" presStyleLbl="node1" presStyleIdx="9" presStyleCnt="11">
        <dgm:presLayoutVars>
          <dgm:chMax val="0"/>
          <dgm:bulletEnabled val="1"/>
        </dgm:presLayoutVars>
      </dgm:prSet>
      <dgm:spPr/>
    </dgm:pt>
    <dgm:pt modelId="{F0C721CD-E4A6-46F5-B6EB-826C25B61DD9}" type="pres">
      <dgm:prSet presAssocID="{D5797EAA-2D0B-498D-AB8B-4DF2FEEF900B}" presName="negativeSpace" presStyleCnt="0"/>
      <dgm:spPr/>
    </dgm:pt>
    <dgm:pt modelId="{1052C256-9E1C-41E4-BE0F-F5EC6E0294FF}" type="pres">
      <dgm:prSet presAssocID="{D5797EAA-2D0B-498D-AB8B-4DF2FEEF900B}" presName="childText" presStyleLbl="conFgAcc1" presStyleIdx="9" presStyleCnt="11">
        <dgm:presLayoutVars>
          <dgm:bulletEnabled val="1"/>
        </dgm:presLayoutVars>
      </dgm:prSet>
      <dgm:spPr/>
    </dgm:pt>
    <dgm:pt modelId="{48FF16D4-2502-45A3-B6B5-BFF0C742F57D}" type="pres">
      <dgm:prSet presAssocID="{7651BF6C-F113-4D12-ADDA-6894F90A5406}" presName="spaceBetweenRectangles" presStyleCnt="0"/>
      <dgm:spPr/>
    </dgm:pt>
    <dgm:pt modelId="{872366FD-017F-4ADA-96C5-D2C6EEA63DBB}" type="pres">
      <dgm:prSet presAssocID="{8CBBECF2-E5A4-43B8-B615-510A415E77FC}" presName="parentLin" presStyleCnt="0"/>
      <dgm:spPr/>
    </dgm:pt>
    <dgm:pt modelId="{0374A810-7A5D-46AF-93F0-3166CE5A73D2}" type="pres">
      <dgm:prSet presAssocID="{8CBBECF2-E5A4-43B8-B615-510A415E77FC}" presName="parentLeftMargin" presStyleLbl="node1" presStyleIdx="9" presStyleCnt="11"/>
      <dgm:spPr/>
    </dgm:pt>
    <dgm:pt modelId="{761657A6-F8B2-4390-8C58-ACD0DA5FDD70}" type="pres">
      <dgm:prSet presAssocID="{8CBBECF2-E5A4-43B8-B615-510A415E77FC}" presName="parentText" presStyleLbl="node1" presStyleIdx="10" presStyleCnt="11">
        <dgm:presLayoutVars>
          <dgm:chMax val="0"/>
          <dgm:bulletEnabled val="1"/>
        </dgm:presLayoutVars>
      </dgm:prSet>
      <dgm:spPr/>
    </dgm:pt>
    <dgm:pt modelId="{2A0530D1-9437-4344-95ED-DB05793F6619}" type="pres">
      <dgm:prSet presAssocID="{8CBBECF2-E5A4-43B8-B615-510A415E77FC}" presName="negativeSpace" presStyleCnt="0"/>
      <dgm:spPr/>
    </dgm:pt>
    <dgm:pt modelId="{3AC40F8D-AF6D-42B4-A392-598B2489E74D}" type="pres">
      <dgm:prSet presAssocID="{8CBBECF2-E5A4-43B8-B615-510A415E77FC}" presName="childText" presStyleLbl="conFgAcc1" presStyleIdx="10" presStyleCnt="11">
        <dgm:presLayoutVars>
          <dgm:bulletEnabled val="1"/>
        </dgm:presLayoutVars>
      </dgm:prSet>
      <dgm:spPr/>
    </dgm:pt>
  </dgm:ptLst>
  <dgm:cxnLst>
    <dgm:cxn modelId="{067D6F0C-B291-4055-A73F-C83933BF4B48}" type="presOf" srcId="{88431157-218C-4AFF-94F8-024ECED897E2}" destId="{1F31143A-946F-4EAA-AD90-BE9128605CCA}" srcOrd="1" destOrd="0" presId="urn:microsoft.com/office/officeart/2005/8/layout/list1"/>
    <dgm:cxn modelId="{D6D9BA11-FDA5-4DA3-9C3F-8ABA581215DC}" srcId="{61552BDF-CC6A-42DD-9825-C6FD7A02BE1F}" destId="{8CBBECF2-E5A4-43B8-B615-510A415E77FC}" srcOrd="10" destOrd="0" parTransId="{5DB6967C-62CF-40E6-B2C1-8280894DFA30}" sibTransId="{0413E252-6C1C-4633-B10E-D67D7FCA2A89}"/>
    <dgm:cxn modelId="{9F0D5520-BACF-4095-AE5C-745714A949AC}" type="presOf" srcId="{8CBBECF2-E5A4-43B8-B615-510A415E77FC}" destId="{0374A810-7A5D-46AF-93F0-3166CE5A73D2}" srcOrd="0" destOrd="0" presId="urn:microsoft.com/office/officeart/2005/8/layout/list1"/>
    <dgm:cxn modelId="{5011E239-7333-4DCA-A638-E1C3A227DBA6}" srcId="{61552BDF-CC6A-42DD-9825-C6FD7A02BE1F}" destId="{B5040C98-B139-489E-922F-A4F9DBDA18A5}" srcOrd="1" destOrd="0" parTransId="{B7CDE0B4-8FDF-434F-B4B3-41300E62E196}" sibTransId="{58DFCEB0-1651-4496-9FC3-6441F1D782CB}"/>
    <dgm:cxn modelId="{82C25E3B-8C33-47B4-AE43-B0544C3AE88D}" type="presOf" srcId="{8CBBECF2-E5A4-43B8-B615-510A415E77FC}" destId="{761657A6-F8B2-4390-8C58-ACD0DA5FDD70}" srcOrd="1" destOrd="0" presId="urn:microsoft.com/office/officeart/2005/8/layout/list1"/>
    <dgm:cxn modelId="{9868913D-AB10-4A12-8680-E341BC9C0A6E}" type="presOf" srcId="{BB219ADC-8E88-4D1B-9F8C-D66D02B17CDB}" destId="{609A768B-ED96-4792-A7C6-0976EA12B222}" srcOrd="1" destOrd="0" presId="urn:microsoft.com/office/officeart/2005/8/layout/list1"/>
    <dgm:cxn modelId="{1C347B5F-A7BF-4238-8853-1ABA56CC23A1}" srcId="{61552BDF-CC6A-42DD-9825-C6FD7A02BE1F}" destId="{D5797EAA-2D0B-498D-AB8B-4DF2FEEF900B}" srcOrd="9" destOrd="0" parTransId="{70A1170B-C151-42CE-8F06-88C78CB91D8E}" sibTransId="{7651BF6C-F113-4D12-ADDA-6894F90A5406}"/>
    <dgm:cxn modelId="{B0AB1347-6E5B-4831-958A-70B472218053}" type="presOf" srcId="{5F09F6FC-5995-40A8-899D-5920A8D08E44}" destId="{7E8A49DD-77F4-40E6-8D41-5D9002F03CEE}" srcOrd="1" destOrd="0" presId="urn:microsoft.com/office/officeart/2005/8/layout/list1"/>
    <dgm:cxn modelId="{6ACC0E49-0F66-403D-A4E5-1B88D6428F5E}" type="presOf" srcId="{C185A0DD-08A7-4C2E-9C61-04D5F75C06F4}" destId="{7721363E-36EB-41BC-82D8-5666AE10CF96}" srcOrd="0" destOrd="0" presId="urn:microsoft.com/office/officeart/2005/8/layout/list1"/>
    <dgm:cxn modelId="{16B7FA6B-8620-421F-BA24-1FA9F1274EB2}" type="presOf" srcId="{B5040C98-B139-489E-922F-A4F9DBDA18A5}" destId="{F9D3729C-5D8F-465C-9001-9239FE0EEFCB}" srcOrd="0" destOrd="0" presId="urn:microsoft.com/office/officeart/2005/8/layout/list1"/>
    <dgm:cxn modelId="{41075F6D-CFE4-4330-A8CB-E04E72ED5F1C}" srcId="{61552BDF-CC6A-42DD-9825-C6FD7A02BE1F}" destId="{E9881CB0-FCA8-4883-9B17-3929F24AC11A}" srcOrd="7" destOrd="0" parTransId="{ED44A7AC-58ED-4977-8478-5F736BA43EE2}" sibTransId="{8538DCB8-958D-4648-9AEF-155E28A4B209}"/>
    <dgm:cxn modelId="{BF03D772-C3A3-4596-BA00-3390241CD166}" type="presOf" srcId="{5B8984A1-886D-43D3-B9CF-2E845F5C18CE}" destId="{424BB9D3-5D17-4097-9DA6-CB30942DB108}" srcOrd="1" destOrd="0" presId="urn:microsoft.com/office/officeart/2005/8/layout/list1"/>
    <dgm:cxn modelId="{6D71AF7C-C6D1-4519-A689-A53FB86C39BE}" type="presOf" srcId="{C53355BB-CE7F-4256-B4AD-D686105A32F1}" destId="{5C43F3DE-85D6-4A56-8E03-816530DA57A3}" srcOrd="1" destOrd="0" presId="urn:microsoft.com/office/officeart/2005/8/layout/list1"/>
    <dgm:cxn modelId="{9E41FC81-1FCA-4AED-A22A-DE1312352C25}" srcId="{61552BDF-CC6A-42DD-9825-C6FD7A02BE1F}" destId="{C53355BB-CE7F-4256-B4AD-D686105A32F1}" srcOrd="5" destOrd="0" parTransId="{DDFCBCE5-1964-47E3-AFAF-101073524094}" sibTransId="{7FE754EC-E3E9-4B6E-9646-5945500DBF8D}"/>
    <dgm:cxn modelId="{0D03D285-536E-4E00-8E6B-3DF5B7D942DF}" type="presOf" srcId="{B5040C98-B139-489E-922F-A4F9DBDA18A5}" destId="{45C93E20-3177-4902-B1AB-FFCD3087FE84}" srcOrd="1" destOrd="0" presId="urn:microsoft.com/office/officeart/2005/8/layout/list1"/>
    <dgm:cxn modelId="{2C0C2C8C-CD39-4782-B28B-C7742511C899}" type="presOf" srcId="{E9881CB0-FCA8-4883-9B17-3929F24AC11A}" destId="{4DAB300C-0D4C-41EC-8A68-7B8DD3F171BA}" srcOrd="0" destOrd="0" presId="urn:microsoft.com/office/officeart/2005/8/layout/list1"/>
    <dgm:cxn modelId="{59F40396-6275-4D4A-BCCC-163EB94902CE}" type="presOf" srcId="{C53355BB-CE7F-4256-B4AD-D686105A32F1}" destId="{D8C35041-D265-4468-909B-679047C33B91}" srcOrd="0" destOrd="0" presId="urn:microsoft.com/office/officeart/2005/8/layout/list1"/>
    <dgm:cxn modelId="{859CA49B-BEEA-4692-B786-38D4AC80D141}" srcId="{61552BDF-CC6A-42DD-9825-C6FD7A02BE1F}" destId="{4FC3D900-E302-4602-AD5D-842260D4A2E0}" srcOrd="6" destOrd="0" parTransId="{F472B469-EADD-4D3C-8737-39BBDCE00255}" sibTransId="{D0E6BCB6-8E09-4967-94BF-A915DA4C22D0}"/>
    <dgm:cxn modelId="{63F927A5-60D6-4BA6-A942-DE66774C0DBC}" type="presOf" srcId="{4FC3D900-E302-4602-AD5D-842260D4A2E0}" destId="{E8519415-AA2E-41F1-B72D-7B7FF5A8AC10}" srcOrd="0" destOrd="0" presId="urn:microsoft.com/office/officeart/2005/8/layout/list1"/>
    <dgm:cxn modelId="{73B688A5-2EFE-402C-AA4E-166E71F80150}" srcId="{61552BDF-CC6A-42DD-9825-C6FD7A02BE1F}" destId="{5F09F6FC-5995-40A8-899D-5920A8D08E44}" srcOrd="8" destOrd="0" parTransId="{14F13D3B-34DD-4A43-9D7A-281E378A36B9}" sibTransId="{94C1E378-96BF-4B7E-BDEB-29CAEBB32BCB}"/>
    <dgm:cxn modelId="{6F30EAB3-63BD-48A7-8CA0-92DE2E687515}" srcId="{61552BDF-CC6A-42DD-9825-C6FD7A02BE1F}" destId="{C185A0DD-08A7-4C2E-9C61-04D5F75C06F4}" srcOrd="2" destOrd="0" parTransId="{0932C735-6CB5-4FB8-8401-55245F7D7B29}" sibTransId="{C5101842-D8E2-4E14-8549-128D564B7C8F}"/>
    <dgm:cxn modelId="{68857DB4-697C-4312-B09F-EAE1B19617B6}" srcId="{61552BDF-CC6A-42DD-9825-C6FD7A02BE1F}" destId="{5B8984A1-886D-43D3-B9CF-2E845F5C18CE}" srcOrd="4" destOrd="0" parTransId="{1E404616-C1AB-4AB9-9646-471628F3DFC1}" sibTransId="{F63F3657-4412-4AE8-BF76-7509F073A039}"/>
    <dgm:cxn modelId="{00725FB6-FF57-43FC-9164-7996A6819AFD}" srcId="{61552BDF-CC6A-42DD-9825-C6FD7A02BE1F}" destId="{88431157-218C-4AFF-94F8-024ECED897E2}" srcOrd="0" destOrd="0" parTransId="{03710A3A-01D7-4747-89BF-9629129D6F3F}" sibTransId="{CDB8D9BE-91FC-438B-B618-9B5126531B6E}"/>
    <dgm:cxn modelId="{FC1063BA-ED36-43C9-8F76-EE663039BF77}" type="presOf" srcId="{E9881CB0-FCA8-4883-9B17-3929F24AC11A}" destId="{60D604C6-BF5F-48C8-AB52-1C2A70C6F0B3}" srcOrd="1" destOrd="0" presId="urn:microsoft.com/office/officeart/2005/8/layout/list1"/>
    <dgm:cxn modelId="{EC7C35C6-4EBD-43D6-84C9-ED9DCE8E5813}" type="presOf" srcId="{5B8984A1-886D-43D3-B9CF-2E845F5C18CE}" destId="{1CAF2AE4-0C57-4FEC-959E-70BD3A2F8A40}" srcOrd="0" destOrd="0" presId="urn:microsoft.com/office/officeart/2005/8/layout/list1"/>
    <dgm:cxn modelId="{DF4056D3-C1DA-4207-8DE7-4C05BBED1279}" type="presOf" srcId="{D5797EAA-2D0B-498D-AB8B-4DF2FEEF900B}" destId="{849A30A2-E0E9-4F19-8647-B98BA35A8318}" srcOrd="0" destOrd="0" presId="urn:microsoft.com/office/officeart/2005/8/layout/list1"/>
    <dgm:cxn modelId="{330DE1D7-0BC0-45CE-B767-79A13DFB9BBD}" srcId="{61552BDF-CC6A-42DD-9825-C6FD7A02BE1F}" destId="{BB219ADC-8E88-4D1B-9F8C-D66D02B17CDB}" srcOrd="3" destOrd="0" parTransId="{4ADA0C1B-10A1-432E-9A09-64BDE3698D7A}" sibTransId="{7D9FC233-2923-4FB6-A60A-B90F1D0EB28C}"/>
    <dgm:cxn modelId="{BE5526E4-F0E0-4F9B-83BF-442986E73708}" type="presOf" srcId="{C185A0DD-08A7-4C2E-9C61-04D5F75C06F4}" destId="{3B15A007-6654-440C-BC15-20CDD4B4FCD6}" srcOrd="1" destOrd="0" presId="urn:microsoft.com/office/officeart/2005/8/layout/list1"/>
    <dgm:cxn modelId="{78AE13ED-F93A-4363-A6D1-E15186507B42}" type="presOf" srcId="{5F09F6FC-5995-40A8-899D-5920A8D08E44}" destId="{3BC4AD68-78F3-418B-8ED3-F24EAF136717}" srcOrd="0" destOrd="0" presId="urn:microsoft.com/office/officeart/2005/8/layout/list1"/>
    <dgm:cxn modelId="{DB351CF0-3092-46A5-8123-35EBC29DAC26}" type="presOf" srcId="{61552BDF-CC6A-42DD-9825-C6FD7A02BE1F}" destId="{442EFB6A-385E-4550-8B7A-01B6CC45F1C0}" srcOrd="0" destOrd="0" presId="urn:microsoft.com/office/officeart/2005/8/layout/list1"/>
    <dgm:cxn modelId="{547075F4-14F3-4933-960C-59AFC8DE46CB}" type="presOf" srcId="{D5797EAA-2D0B-498D-AB8B-4DF2FEEF900B}" destId="{FB86EEF6-2E01-4AF2-85FB-0880DE9EAA49}" srcOrd="1" destOrd="0" presId="urn:microsoft.com/office/officeart/2005/8/layout/list1"/>
    <dgm:cxn modelId="{3D1BEEF5-1BC1-4648-BC49-7C396A6959D2}" type="presOf" srcId="{4FC3D900-E302-4602-AD5D-842260D4A2E0}" destId="{092E0AD4-F53C-4F16-A788-A030FB634DEC}" srcOrd="1" destOrd="0" presId="urn:microsoft.com/office/officeart/2005/8/layout/list1"/>
    <dgm:cxn modelId="{54B909F8-0491-443E-B49E-78E744370EAD}" type="presOf" srcId="{BB219ADC-8E88-4D1B-9F8C-D66D02B17CDB}" destId="{14E9FE5A-BEDD-46BC-A758-747D81AB5042}" srcOrd="0" destOrd="0" presId="urn:microsoft.com/office/officeart/2005/8/layout/list1"/>
    <dgm:cxn modelId="{0D06CAFD-DBCD-4341-8629-F5B31DBFAFA0}" type="presOf" srcId="{88431157-218C-4AFF-94F8-024ECED897E2}" destId="{66E5EEBB-8AFD-4A33-BBB5-6FC0CFC37B1C}" srcOrd="0" destOrd="0" presId="urn:microsoft.com/office/officeart/2005/8/layout/list1"/>
    <dgm:cxn modelId="{E02139DA-4F31-403F-9946-6B117300E88F}" type="presParOf" srcId="{442EFB6A-385E-4550-8B7A-01B6CC45F1C0}" destId="{72E3BE96-611C-4516-A00A-C84FF3F558D7}" srcOrd="0" destOrd="0" presId="urn:microsoft.com/office/officeart/2005/8/layout/list1"/>
    <dgm:cxn modelId="{4B86A9A3-788F-4ABA-BBF7-15E67451F986}" type="presParOf" srcId="{72E3BE96-611C-4516-A00A-C84FF3F558D7}" destId="{66E5EEBB-8AFD-4A33-BBB5-6FC0CFC37B1C}" srcOrd="0" destOrd="0" presId="urn:microsoft.com/office/officeart/2005/8/layout/list1"/>
    <dgm:cxn modelId="{DD76DE22-6CBF-4D73-AAC7-340F1DC54EAF}" type="presParOf" srcId="{72E3BE96-611C-4516-A00A-C84FF3F558D7}" destId="{1F31143A-946F-4EAA-AD90-BE9128605CCA}" srcOrd="1" destOrd="0" presId="urn:microsoft.com/office/officeart/2005/8/layout/list1"/>
    <dgm:cxn modelId="{36C7D2AC-400D-496A-BF94-6EE4A46EE04B}" type="presParOf" srcId="{442EFB6A-385E-4550-8B7A-01B6CC45F1C0}" destId="{D93AAA2F-73CE-4B67-8E77-F643E1AF0B4C}" srcOrd="1" destOrd="0" presId="urn:microsoft.com/office/officeart/2005/8/layout/list1"/>
    <dgm:cxn modelId="{8F471EF5-957C-4821-8954-EB59366F5819}" type="presParOf" srcId="{442EFB6A-385E-4550-8B7A-01B6CC45F1C0}" destId="{8D163792-47B3-4E13-A9CA-6A999A1FD70B}" srcOrd="2" destOrd="0" presId="urn:microsoft.com/office/officeart/2005/8/layout/list1"/>
    <dgm:cxn modelId="{C7416C54-6594-42DB-A1F5-5ED6E30D0E42}" type="presParOf" srcId="{442EFB6A-385E-4550-8B7A-01B6CC45F1C0}" destId="{58E40F9C-8DE1-4EE1-A56F-5D493B427723}" srcOrd="3" destOrd="0" presId="urn:microsoft.com/office/officeart/2005/8/layout/list1"/>
    <dgm:cxn modelId="{76309B0B-53FB-4053-840B-4DB8AD7BFD6F}" type="presParOf" srcId="{442EFB6A-385E-4550-8B7A-01B6CC45F1C0}" destId="{91A978D8-D9D8-40C6-A8DD-4B62AA70A261}" srcOrd="4" destOrd="0" presId="urn:microsoft.com/office/officeart/2005/8/layout/list1"/>
    <dgm:cxn modelId="{0F40812B-0153-4473-B2E6-8A02F15B0471}" type="presParOf" srcId="{91A978D8-D9D8-40C6-A8DD-4B62AA70A261}" destId="{F9D3729C-5D8F-465C-9001-9239FE0EEFCB}" srcOrd="0" destOrd="0" presId="urn:microsoft.com/office/officeart/2005/8/layout/list1"/>
    <dgm:cxn modelId="{D3076515-98F6-4432-8BA0-1C817B5B80E4}" type="presParOf" srcId="{91A978D8-D9D8-40C6-A8DD-4B62AA70A261}" destId="{45C93E20-3177-4902-B1AB-FFCD3087FE84}" srcOrd="1" destOrd="0" presId="urn:microsoft.com/office/officeart/2005/8/layout/list1"/>
    <dgm:cxn modelId="{59BCF701-3339-4A25-9133-4A1B3AF0634B}" type="presParOf" srcId="{442EFB6A-385E-4550-8B7A-01B6CC45F1C0}" destId="{136B6393-74C2-46C8-AFB8-C7C6C48E6168}" srcOrd="5" destOrd="0" presId="urn:microsoft.com/office/officeart/2005/8/layout/list1"/>
    <dgm:cxn modelId="{F12B5A7E-9CC7-4D8A-A1EA-8AFE2AAF39BE}" type="presParOf" srcId="{442EFB6A-385E-4550-8B7A-01B6CC45F1C0}" destId="{77F524D7-C608-41DF-A662-A9C731FECC30}" srcOrd="6" destOrd="0" presId="urn:microsoft.com/office/officeart/2005/8/layout/list1"/>
    <dgm:cxn modelId="{4CB22889-8742-4529-9711-F81BEFE761AF}" type="presParOf" srcId="{442EFB6A-385E-4550-8B7A-01B6CC45F1C0}" destId="{720693D4-1EF8-4CB5-A6BF-9786D47251D7}" srcOrd="7" destOrd="0" presId="urn:microsoft.com/office/officeart/2005/8/layout/list1"/>
    <dgm:cxn modelId="{16F6E6B3-A984-42D3-87B2-054247020A51}" type="presParOf" srcId="{442EFB6A-385E-4550-8B7A-01B6CC45F1C0}" destId="{4E151F9C-3DFA-4859-B58B-57745378E96E}" srcOrd="8" destOrd="0" presId="urn:microsoft.com/office/officeart/2005/8/layout/list1"/>
    <dgm:cxn modelId="{678D1FA2-6DA3-4F79-A45D-CD7053E40AD7}" type="presParOf" srcId="{4E151F9C-3DFA-4859-B58B-57745378E96E}" destId="{7721363E-36EB-41BC-82D8-5666AE10CF96}" srcOrd="0" destOrd="0" presId="urn:microsoft.com/office/officeart/2005/8/layout/list1"/>
    <dgm:cxn modelId="{5DA61992-6C63-4704-990C-218ED81F1FA7}" type="presParOf" srcId="{4E151F9C-3DFA-4859-B58B-57745378E96E}" destId="{3B15A007-6654-440C-BC15-20CDD4B4FCD6}" srcOrd="1" destOrd="0" presId="urn:microsoft.com/office/officeart/2005/8/layout/list1"/>
    <dgm:cxn modelId="{217D97CC-DCEE-4B30-9874-D4DD8A33BF90}" type="presParOf" srcId="{442EFB6A-385E-4550-8B7A-01B6CC45F1C0}" destId="{F6F0F4D7-E787-4303-8270-084337106A9C}" srcOrd="9" destOrd="0" presId="urn:microsoft.com/office/officeart/2005/8/layout/list1"/>
    <dgm:cxn modelId="{F5E76E55-723C-4B2A-AEB6-9D2177567F3A}" type="presParOf" srcId="{442EFB6A-385E-4550-8B7A-01B6CC45F1C0}" destId="{91A0F981-C60E-40C0-835F-843C807007E6}" srcOrd="10" destOrd="0" presId="urn:microsoft.com/office/officeart/2005/8/layout/list1"/>
    <dgm:cxn modelId="{F6DCB921-4FB6-4142-A54B-716CD125E676}" type="presParOf" srcId="{442EFB6A-385E-4550-8B7A-01B6CC45F1C0}" destId="{07C8F803-3A42-465D-B261-E02F2D014358}" srcOrd="11" destOrd="0" presId="urn:microsoft.com/office/officeart/2005/8/layout/list1"/>
    <dgm:cxn modelId="{C99D067C-621A-4A46-8E2F-97C415F61F49}" type="presParOf" srcId="{442EFB6A-385E-4550-8B7A-01B6CC45F1C0}" destId="{F1B98AC4-B3A9-41B0-B319-32199C005B2D}" srcOrd="12" destOrd="0" presId="urn:microsoft.com/office/officeart/2005/8/layout/list1"/>
    <dgm:cxn modelId="{7B229AAA-8131-4CF2-9B7C-22A5E3A78A15}" type="presParOf" srcId="{F1B98AC4-B3A9-41B0-B319-32199C005B2D}" destId="{14E9FE5A-BEDD-46BC-A758-747D81AB5042}" srcOrd="0" destOrd="0" presId="urn:microsoft.com/office/officeart/2005/8/layout/list1"/>
    <dgm:cxn modelId="{78240285-F208-445C-94E5-0073C92AB70A}" type="presParOf" srcId="{F1B98AC4-B3A9-41B0-B319-32199C005B2D}" destId="{609A768B-ED96-4792-A7C6-0976EA12B222}" srcOrd="1" destOrd="0" presId="urn:microsoft.com/office/officeart/2005/8/layout/list1"/>
    <dgm:cxn modelId="{863EB6E9-3455-4A66-AF95-56F4602D5555}" type="presParOf" srcId="{442EFB6A-385E-4550-8B7A-01B6CC45F1C0}" destId="{8A7BD267-ADF1-4F1B-B4D6-7B03BBE58364}" srcOrd="13" destOrd="0" presId="urn:microsoft.com/office/officeart/2005/8/layout/list1"/>
    <dgm:cxn modelId="{54946305-B7C2-4C14-B5DC-A8801D915278}" type="presParOf" srcId="{442EFB6A-385E-4550-8B7A-01B6CC45F1C0}" destId="{E7ECAAE7-E66A-4D1F-B429-F6CF9A2BE117}" srcOrd="14" destOrd="0" presId="urn:microsoft.com/office/officeart/2005/8/layout/list1"/>
    <dgm:cxn modelId="{DFE6DA0D-14ED-4D5E-B798-0E9E5E076C47}" type="presParOf" srcId="{442EFB6A-385E-4550-8B7A-01B6CC45F1C0}" destId="{4FB88935-63EA-48A0-9C7A-BFA85EFB956A}" srcOrd="15" destOrd="0" presId="urn:microsoft.com/office/officeart/2005/8/layout/list1"/>
    <dgm:cxn modelId="{18707F7B-0B04-481A-934E-EC14D8C1D196}" type="presParOf" srcId="{442EFB6A-385E-4550-8B7A-01B6CC45F1C0}" destId="{72B2E65C-EFA3-40AF-955D-8EC8F5C18579}" srcOrd="16" destOrd="0" presId="urn:microsoft.com/office/officeart/2005/8/layout/list1"/>
    <dgm:cxn modelId="{1B7933CE-3496-4E4C-ADA8-F95684984FC5}" type="presParOf" srcId="{72B2E65C-EFA3-40AF-955D-8EC8F5C18579}" destId="{1CAF2AE4-0C57-4FEC-959E-70BD3A2F8A40}" srcOrd="0" destOrd="0" presId="urn:microsoft.com/office/officeart/2005/8/layout/list1"/>
    <dgm:cxn modelId="{EE62FD8C-F880-49A5-8CBC-7968319DE8EA}" type="presParOf" srcId="{72B2E65C-EFA3-40AF-955D-8EC8F5C18579}" destId="{424BB9D3-5D17-4097-9DA6-CB30942DB108}" srcOrd="1" destOrd="0" presId="urn:microsoft.com/office/officeart/2005/8/layout/list1"/>
    <dgm:cxn modelId="{BBA87B11-4CEC-4B90-932A-6C3512D7A05C}" type="presParOf" srcId="{442EFB6A-385E-4550-8B7A-01B6CC45F1C0}" destId="{5215263A-324D-48CA-9901-C46754D0CEDC}" srcOrd="17" destOrd="0" presId="urn:microsoft.com/office/officeart/2005/8/layout/list1"/>
    <dgm:cxn modelId="{D4B99CCB-C665-41FF-B778-10183B8F7212}" type="presParOf" srcId="{442EFB6A-385E-4550-8B7A-01B6CC45F1C0}" destId="{B183009D-164D-4F04-90A2-BA6C567F5A32}" srcOrd="18" destOrd="0" presId="urn:microsoft.com/office/officeart/2005/8/layout/list1"/>
    <dgm:cxn modelId="{FF3FB5D1-8063-44FD-9CFC-B9560771C216}" type="presParOf" srcId="{442EFB6A-385E-4550-8B7A-01B6CC45F1C0}" destId="{D3CFADC5-EAAE-4C23-B3B5-DFD7B61D1903}" srcOrd="19" destOrd="0" presId="urn:microsoft.com/office/officeart/2005/8/layout/list1"/>
    <dgm:cxn modelId="{15EFA2E8-8440-46BE-97CB-71997A7C30D7}" type="presParOf" srcId="{442EFB6A-385E-4550-8B7A-01B6CC45F1C0}" destId="{C0C31C8C-0355-4102-AC37-18FED17D8776}" srcOrd="20" destOrd="0" presId="urn:microsoft.com/office/officeart/2005/8/layout/list1"/>
    <dgm:cxn modelId="{8A5614B4-3E8F-477A-8EB6-61C6F6C80F7F}" type="presParOf" srcId="{C0C31C8C-0355-4102-AC37-18FED17D8776}" destId="{D8C35041-D265-4468-909B-679047C33B91}" srcOrd="0" destOrd="0" presId="urn:microsoft.com/office/officeart/2005/8/layout/list1"/>
    <dgm:cxn modelId="{2E1015F0-F27D-4393-85EB-8AB327EE89D1}" type="presParOf" srcId="{C0C31C8C-0355-4102-AC37-18FED17D8776}" destId="{5C43F3DE-85D6-4A56-8E03-816530DA57A3}" srcOrd="1" destOrd="0" presId="urn:microsoft.com/office/officeart/2005/8/layout/list1"/>
    <dgm:cxn modelId="{08D5D2E2-99BC-4C1E-BC06-56B63C4725E1}" type="presParOf" srcId="{442EFB6A-385E-4550-8B7A-01B6CC45F1C0}" destId="{C2114EB2-A321-4904-A12A-594AF397BB81}" srcOrd="21" destOrd="0" presId="urn:microsoft.com/office/officeart/2005/8/layout/list1"/>
    <dgm:cxn modelId="{8A3AF56F-AEED-4F2E-89DC-65F694B6072D}" type="presParOf" srcId="{442EFB6A-385E-4550-8B7A-01B6CC45F1C0}" destId="{959DEEDB-EA81-4770-BE21-E96C03F21220}" srcOrd="22" destOrd="0" presId="urn:microsoft.com/office/officeart/2005/8/layout/list1"/>
    <dgm:cxn modelId="{3B7B1BE8-332D-4B97-8A0A-48463900C131}" type="presParOf" srcId="{442EFB6A-385E-4550-8B7A-01B6CC45F1C0}" destId="{DC15D252-9960-49D8-B914-F44A447ED57C}" srcOrd="23" destOrd="0" presId="urn:microsoft.com/office/officeart/2005/8/layout/list1"/>
    <dgm:cxn modelId="{B56F35F2-D0C0-4D01-90B5-61047966B04E}" type="presParOf" srcId="{442EFB6A-385E-4550-8B7A-01B6CC45F1C0}" destId="{6379F681-CA54-4FB6-82EE-45EA76477A22}" srcOrd="24" destOrd="0" presId="urn:microsoft.com/office/officeart/2005/8/layout/list1"/>
    <dgm:cxn modelId="{19897C0E-5E3E-4638-810E-21918B384D6E}" type="presParOf" srcId="{6379F681-CA54-4FB6-82EE-45EA76477A22}" destId="{E8519415-AA2E-41F1-B72D-7B7FF5A8AC10}" srcOrd="0" destOrd="0" presId="urn:microsoft.com/office/officeart/2005/8/layout/list1"/>
    <dgm:cxn modelId="{08F18DC9-FD68-48E5-80A1-530097C33649}" type="presParOf" srcId="{6379F681-CA54-4FB6-82EE-45EA76477A22}" destId="{092E0AD4-F53C-4F16-A788-A030FB634DEC}" srcOrd="1" destOrd="0" presId="urn:microsoft.com/office/officeart/2005/8/layout/list1"/>
    <dgm:cxn modelId="{28080ADA-E0D5-415E-AD3C-159C78619467}" type="presParOf" srcId="{442EFB6A-385E-4550-8B7A-01B6CC45F1C0}" destId="{E96AD737-6AC4-4837-814F-EA18A32ED3B7}" srcOrd="25" destOrd="0" presId="urn:microsoft.com/office/officeart/2005/8/layout/list1"/>
    <dgm:cxn modelId="{5B2A8F8E-97DD-4245-B408-24C9B5EA9453}" type="presParOf" srcId="{442EFB6A-385E-4550-8B7A-01B6CC45F1C0}" destId="{103D84D5-3E30-4904-8644-9B4E1D100586}" srcOrd="26" destOrd="0" presId="urn:microsoft.com/office/officeart/2005/8/layout/list1"/>
    <dgm:cxn modelId="{898678E2-0244-4DD0-A989-FE139DD3F412}" type="presParOf" srcId="{442EFB6A-385E-4550-8B7A-01B6CC45F1C0}" destId="{5CF9667D-DA46-4D1E-A7FB-BE94DF00F9AC}" srcOrd="27" destOrd="0" presId="urn:microsoft.com/office/officeart/2005/8/layout/list1"/>
    <dgm:cxn modelId="{130A70A5-A617-45B6-BB73-F8302D22AF4E}" type="presParOf" srcId="{442EFB6A-385E-4550-8B7A-01B6CC45F1C0}" destId="{CFBCE4A7-600E-4BF2-BE14-88DC5A3FD1F3}" srcOrd="28" destOrd="0" presId="urn:microsoft.com/office/officeart/2005/8/layout/list1"/>
    <dgm:cxn modelId="{B84B616F-D1E5-4DD9-BA3F-22C7ACF78E26}" type="presParOf" srcId="{CFBCE4A7-600E-4BF2-BE14-88DC5A3FD1F3}" destId="{4DAB300C-0D4C-41EC-8A68-7B8DD3F171BA}" srcOrd="0" destOrd="0" presId="urn:microsoft.com/office/officeart/2005/8/layout/list1"/>
    <dgm:cxn modelId="{740D4C29-1C16-466C-80EA-CAAD36330CC0}" type="presParOf" srcId="{CFBCE4A7-600E-4BF2-BE14-88DC5A3FD1F3}" destId="{60D604C6-BF5F-48C8-AB52-1C2A70C6F0B3}" srcOrd="1" destOrd="0" presId="urn:microsoft.com/office/officeart/2005/8/layout/list1"/>
    <dgm:cxn modelId="{F97E4C6B-23DC-404B-8F51-216524C4E866}" type="presParOf" srcId="{442EFB6A-385E-4550-8B7A-01B6CC45F1C0}" destId="{E7FCF6C4-BA36-41D5-AD66-541B09D3017F}" srcOrd="29" destOrd="0" presId="urn:microsoft.com/office/officeart/2005/8/layout/list1"/>
    <dgm:cxn modelId="{59D4FCE7-51B7-4239-9A31-0E7D0C83AF81}" type="presParOf" srcId="{442EFB6A-385E-4550-8B7A-01B6CC45F1C0}" destId="{5B5E015A-495A-4BFD-86F2-8F266A746BB5}" srcOrd="30" destOrd="0" presId="urn:microsoft.com/office/officeart/2005/8/layout/list1"/>
    <dgm:cxn modelId="{6EAAFE65-C190-49F0-BFED-7B9C80C36FAE}" type="presParOf" srcId="{442EFB6A-385E-4550-8B7A-01B6CC45F1C0}" destId="{7ACB249F-4D04-460C-8C9B-EE0EA43E4CED}" srcOrd="31" destOrd="0" presId="urn:microsoft.com/office/officeart/2005/8/layout/list1"/>
    <dgm:cxn modelId="{5A5F107C-D018-40DA-8277-6B5AD177FE9B}" type="presParOf" srcId="{442EFB6A-385E-4550-8B7A-01B6CC45F1C0}" destId="{26DE25F5-8E55-43EA-871C-44A3D8A8A32C}" srcOrd="32" destOrd="0" presId="urn:microsoft.com/office/officeart/2005/8/layout/list1"/>
    <dgm:cxn modelId="{62C55187-6952-4B7D-B024-8F0394B94B0C}" type="presParOf" srcId="{26DE25F5-8E55-43EA-871C-44A3D8A8A32C}" destId="{3BC4AD68-78F3-418B-8ED3-F24EAF136717}" srcOrd="0" destOrd="0" presId="urn:microsoft.com/office/officeart/2005/8/layout/list1"/>
    <dgm:cxn modelId="{EA4EA192-ACD5-426A-9356-ABC45C22C696}" type="presParOf" srcId="{26DE25F5-8E55-43EA-871C-44A3D8A8A32C}" destId="{7E8A49DD-77F4-40E6-8D41-5D9002F03CEE}" srcOrd="1" destOrd="0" presId="urn:microsoft.com/office/officeart/2005/8/layout/list1"/>
    <dgm:cxn modelId="{AC82F426-F72D-4E8C-A3F6-79E13F3E602A}" type="presParOf" srcId="{442EFB6A-385E-4550-8B7A-01B6CC45F1C0}" destId="{7F42BCBD-420D-4E43-8DB5-3C0152699781}" srcOrd="33" destOrd="0" presId="urn:microsoft.com/office/officeart/2005/8/layout/list1"/>
    <dgm:cxn modelId="{1C12FF70-1CF7-4AAA-BE11-5799909EB344}" type="presParOf" srcId="{442EFB6A-385E-4550-8B7A-01B6CC45F1C0}" destId="{0A5E9CC6-C6CC-4487-800F-AA7A68879A8B}" srcOrd="34" destOrd="0" presId="urn:microsoft.com/office/officeart/2005/8/layout/list1"/>
    <dgm:cxn modelId="{6CBC3FCD-79E6-4A9E-AE2A-E4F6FDF58E42}" type="presParOf" srcId="{442EFB6A-385E-4550-8B7A-01B6CC45F1C0}" destId="{1D36DB4F-46B8-44EE-9F35-AD1CB92FF483}" srcOrd="35" destOrd="0" presId="urn:microsoft.com/office/officeart/2005/8/layout/list1"/>
    <dgm:cxn modelId="{494523D5-0063-4C9C-A568-8612FDD99819}" type="presParOf" srcId="{442EFB6A-385E-4550-8B7A-01B6CC45F1C0}" destId="{393C0BDB-CB24-46FC-8A08-AA058ECC6C3E}" srcOrd="36" destOrd="0" presId="urn:microsoft.com/office/officeart/2005/8/layout/list1"/>
    <dgm:cxn modelId="{EE20A526-1157-472E-AC0B-D8F9DAAA6D4B}" type="presParOf" srcId="{393C0BDB-CB24-46FC-8A08-AA058ECC6C3E}" destId="{849A30A2-E0E9-4F19-8647-B98BA35A8318}" srcOrd="0" destOrd="0" presId="urn:microsoft.com/office/officeart/2005/8/layout/list1"/>
    <dgm:cxn modelId="{602400A2-8318-4406-B00A-879B40417842}" type="presParOf" srcId="{393C0BDB-CB24-46FC-8A08-AA058ECC6C3E}" destId="{FB86EEF6-2E01-4AF2-85FB-0880DE9EAA49}" srcOrd="1" destOrd="0" presId="urn:microsoft.com/office/officeart/2005/8/layout/list1"/>
    <dgm:cxn modelId="{54D84CC8-BD05-43C7-910B-659E1837A01B}" type="presParOf" srcId="{442EFB6A-385E-4550-8B7A-01B6CC45F1C0}" destId="{F0C721CD-E4A6-46F5-B6EB-826C25B61DD9}" srcOrd="37" destOrd="0" presId="urn:microsoft.com/office/officeart/2005/8/layout/list1"/>
    <dgm:cxn modelId="{F3BE0C2C-F519-4918-A49C-21C1F2E8B109}" type="presParOf" srcId="{442EFB6A-385E-4550-8B7A-01B6CC45F1C0}" destId="{1052C256-9E1C-41E4-BE0F-F5EC6E0294FF}" srcOrd="38" destOrd="0" presId="urn:microsoft.com/office/officeart/2005/8/layout/list1"/>
    <dgm:cxn modelId="{4F589DB6-6B65-4E6D-8C8F-FF7350E78671}" type="presParOf" srcId="{442EFB6A-385E-4550-8B7A-01B6CC45F1C0}" destId="{48FF16D4-2502-45A3-B6B5-BFF0C742F57D}" srcOrd="39" destOrd="0" presId="urn:microsoft.com/office/officeart/2005/8/layout/list1"/>
    <dgm:cxn modelId="{3B258FE1-F5B0-4576-AD52-79FBC259414B}" type="presParOf" srcId="{442EFB6A-385E-4550-8B7A-01B6CC45F1C0}" destId="{872366FD-017F-4ADA-96C5-D2C6EEA63DBB}" srcOrd="40" destOrd="0" presId="urn:microsoft.com/office/officeart/2005/8/layout/list1"/>
    <dgm:cxn modelId="{C2A2D75E-8745-4F92-ABE1-DB0C5BEC94EA}" type="presParOf" srcId="{872366FD-017F-4ADA-96C5-D2C6EEA63DBB}" destId="{0374A810-7A5D-46AF-93F0-3166CE5A73D2}" srcOrd="0" destOrd="0" presId="urn:microsoft.com/office/officeart/2005/8/layout/list1"/>
    <dgm:cxn modelId="{A9BCC332-D3FA-4879-B5DE-5232F3012C18}" type="presParOf" srcId="{872366FD-017F-4ADA-96C5-D2C6EEA63DBB}" destId="{761657A6-F8B2-4390-8C58-ACD0DA5FDD70}" srcOrd="1" destOrd="0" presId="urn:microsoft.com/office/officeart/2005/8/layout/list1"/>
    <dgm:cxn modelId="{5245EA78-90E4-48A1-A4A5-3DB6B553E894}" type="presParOf" srcId="{442EFB6A-385E-4550-8B7A-01B6CC45F1C0}" destId="{2A0530D1-9437-4344-95ED-DB05793F6619}" srcOrd="41" destOrd="0" presId="urn:microsoft.com/office/officeart/2005/8/layout/list1"/>
    <dgm:cxn modelId="{D45919A9-398E-46B5-8ACC-90BC39911664}" type="presParOf" srcId="{442EFB6A-385E-4550-8B7A-01B6CC45F1C0}" destId="{3AC40F8D-AF6D-42B4-A392-598B2489E74D}" srcOrd="4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1552BDF-CC6A-42DD-9825-C6FD7A02BE1F}" type="doc">
      <dgm:prSet loTypeId="urn:microsoft.com/office/officeart/2005/8/layout/list1" loCatId="list" qsTypeId="urn:microsoft.com/office/officeart/2005/8/quickstyle/simple1" qsCatId="simple" csTypeId="urn:microsoft.com/office/officeart/2005/8/colors/colorful2" csCatId="colorful" phldr="1"/>
      <dgm:spPr/>
      <dgm:t>
        <a:bodyPr/>
        <a:lstStyle/>
        <a:p>
          <a:endParaRPr lang="en-US"/>
        </a:p>
      </dgm:t>
    </dgm:pt>
    <dgm:pt modelId="{88431157-218C-4AFF-94F8-024ECED897E2}">
      <dgm:prSet/>
      <dgm:spPr>
        <a:solidFill>
          <a:srgbClr val="FFC000"/>
        </a:solidFill>
      </dgm:spPr>
      <dgm:t>
        <a:bodyPr/>
        <a:lstStyle/>
        <a:p>
          <a:r>
            <a:rPr lang="en-US" b="1" dirty="0">
              <a:solidFill>
                <a:schemeClr val="tx1"/>
              </a:solidFill>
            </a:rPr>
            <a:t>Contact Information</a:t>
          </a:r>
          <a:r>
            <a:rPr lang="en-US" dirty="0"/>
            <a:t> </a:t>
          </a:r>
        </a:p>
      </dgm:t>
    </dgm:pt>
    <dgm:pt modelId="{03710A3A-01D7-4747-89BF-9629129D6F3F}" type="parTrans" cxnId="{00725FB6-FF57-43FC-9164-7996A6819AFD}">
      <dgm:prSet/>
      <dgm:spPr/>
      <dgm:t>
        <a:bodyPr/>
        <a:lstStyle/>
        <a:p>
          <a:endParaRPr lang="en-US"/>
        </a:p>
      </dgm:t>
    </dgm:pt>
    <dgm:pt modelId="{CDB8D9BE-91FC-438B-B618-9B5126531B6E}" type="sibTrans" cxnId="{00725FB6-FF57-43FC-9164-7996A6819AFD}">
      <dgm:prSet/>
      <dgm:spPr/>
      <dgm:t>
        <a:bodyPr/>
        <a:lstStyle/>
        <a:p>
          <a:endParaRPr lang="en-US"/>
        </a:p>
      </dgm:t>
    </dgm:pt>
    <dgm:pt modelId="{03F869C8-A598-4F56-8532-759E5F7A6E17}">
      <dgm:prSet/>
      <dgm:spPr>
        <a:ln>
          <a:solidFill>
            <a:schemeClr val="tx1"/>
          </a:solidFill>
        </a:ln>
      </dgm:spPr>
      <dgm:t>
        <a:bodyPr/>
        <a:lstStyle/>
        <a:p>
          <a:r>
            <a:rPr lang="en-US" dirty="0"/>
            <a:t>Points of Contact for the grant </a:t>
          </a:r>
          <a:br>
            <a:rPr lang="en-US" dirty="0"/>
          </a:br>
          <a:r>
            <a:rPr lang="en-US" dirty="0"/>
            <a:t>(ICJI will notify these individuals of your award notice) </a:t>
          </a:r>
        </a:p>
      </dgm:t>
    </dgm:pt>
    <dgm:pt modelId="{438700E7-B94A-4839-9D5A-422C2CDD7363}" type="parTrans" cxnId="{4157B54D-7882-4D30-B2B1-E5358CCE8D02}">
      <dgm:prSet/>
      <dgm:spPr/>
      <dgm:t>
        <a:bodyPr/>
        <a:lstStyle/>
        <a:p>
          <a:endParaRPr lang="en-US"/>
        </a:p>
      </dgm:t>
    </dgm:pt>
    <dgm:pt modelId="{4FD4B4DD-D5E5-44ED-8836-3CAF6B78F0FF}" type="sibTrans" cxnId="{4157B54D-7882-4D30-B2B1-E5358CCE8D02}">
      <dgm:prSet/>
      <dgm:spPr/>
      <dgm:t>
        <a:bodyPr/>
        <a:lstStyle/>
        <a:p>
          <a:endParaRPr lang="en-US"/>
        </a:p>
      </dgm:t>
    </dgm:pt>
    <dgm:pt modelId="{B5040C98-B139-489E-922F-A4F9DBDA18A5}">
      <dgm:prSet/>
      <dgm:spPr>
        <a:solidFill>
          <a:srgbClr val="FFC000"/>
        </a:solidFill>
      </dgm:spPr>
      <dgm:t>
        <a:bodyPr/>
        <a:lstStyle/>
        <a:p>
          <a:r>
            <a:rPr lang="en-US" b="1" dirty="0">
              <a:solidFill>
                <a:schemeClr val="tx1"/>
              </a:solidFill>
            </a:rPr>
            <a:t>Project Information</a:t>
          </a:r>
        </a:p>
      </dgm:t>
    </dgm:pt>
    <dgm:pt modelId="{B7CDE0B4-8FDF-434F-B4B3-41300E62E196}" type="parTrans" cxnId="{5011E239-7333-4DCA-A638-E1C3A227DBA6}">
      <dgm:prSet/>
      <dgm:spPr/>
      <dgm:t>
        <a:bodyPr/>
        <a:lstStyle/>
        <a:p>
          <a:endParaRPr lang="en-US"/>
        </a:p>
      </dgm:t>
    </dgm:pt>
    <dgm:pt modelId="{58DFCEB0-1651-4496-9FC3-6441F1D782CB}" type="sibTrans" cxnId="{5011E239-7333-4DCA-A638-E1C3A227DBA6}">
      <dgm:prSet/>
      <dgm:spPr/>
      <dgm:t>
        <a:bodyPr/>
        <a:lstStyle/>
        <a:p>
          <a:endParaRPr lang="en-US"/>
        </a:p>
      </dgm:t>
    </dgm:pt>
    <dgm:pt modelId="{22DAB90F-08E1-4DF3-ABD7-7CA32FBCD37C}">
      <dgm:prSet/>
      <dgm:spPr>
        <a:ln>
          <a:solidFill>
            <a:schemeClr val="tx1"/>
          </a:solidFill>
        </a:ln>
      </dgm:spPr>
      <dgm:t>
        <a:bodyPr/>
        <a:lstStyle/>
        <a:p>
          <a:r>
            <a:rPr lang="en-US"/>
            <a:t>SAMs Registration must be up-to-date</a:t>
          </a:r>
        </a:p>
      </dgm:t>
    </dgm:pt>
    <dgm:pt modelId="{6E054AF3-40BB-4AFE-A7A1-66A6F1B4878D}" type="parTrans" cxnId="{23AE807F-CDB3-44D1-A366-EBD9A9E315AC}">
      <dgm:prSet/>
      <dgm:spPr/>
      <dgm:t>
        <a:bodyPr/>
        <a:lstStyle/>
        <a:p>
          <a:endParaRPr lang="en-US"/>
        </a:p>
      </dgm:t>
    </dgm:pt>
    <dgm:pt modelId="{F21B92F7-2313-4637-BDAB-83B4A1A05126}" type="sibTrans" cxnId="{23AE807F-CDB3-44D1-A366-EBD9A9E315AC}">
      <dgm:prSet/>
      <dgm:spPr/>
      <dgm:t>
        <a:bodyPr/>
        <a:lstStyle/>
        <a:p>
          <a:endParaRPr lang="en-US"/>
        </a:p>
      </dgm:t>
    </dgm:pt>
    <dgm:pt modelId="{7016F457-6FB6-4A57-925F-43BC2D2A88FA}">
      <dgm:prSet/>
      <dgm:spPr>
        <a:ln>
          <a:solidFill>
            <a:schemeClr val="tx1"/>
          </a:solidFill>
        </a:ln>
      </dgm:spPr>
      <dgm:t>
        <a:bodyPr/>
        <a:lstStyle/>
        <a:p>
          <a:r>
            <a:rPr lang="en-US" dirty="0"/>
            <a:t>Audit </a:t>
          </a:r>
        </a:p>
      </dgm:t>
    </dgm:pt>
    <dgm:pt modelId="{AB0C0685-42C5-40A9-A4AF-7A66DFCF74D3}" type="parTrans" cxnId="{E970A9F8-B5E4-4A62-B9C8-5732002641CC}">
      <dgm:prSet/>
      <dgm:spPr/>
      <dgm:t>
        <a:bodyPr/>
        <a:lstStyle/>
        <a:p>
          <a:endParaRPr lang="en-US"/>
        </a:p>
      </dgm:t>
    </dgm:pt>
    <dgm:pt modelId="{D48C3A9A-54B0-47A0-8529-F7F4F69DAD6B}" type="sibTrans" cxnId="{E970A9F8-B5E4-4A62-B9C8-5732002641CC}">
      <dgm:prSet/>
      <dgm:spPr/>
      <dgm:t>
        <a:bodyPr/>
        <a:lstStyle/>
        <a:p>
          <a:endParaRPr lang="en-US"/>
        </a:p>
      </dgm:t>
    </dgm:pt>
    <dgm:pt modelId="{66C9C794-C0F0-4C33-A3A4-0C9B4228C993}">
      <dgm:prSet/>
      <dgm:spPr>
        <a:ln>
          <a:solidFill>
            <a:schemeClr val="tx1"/>
          </a:solidFill>
        </a:ln>
      </dgm:spPr>
      <dgm:t>
        <a:bodyPr/>
        <a:lstStyle/>
        <a:p>
          <a:r>
            <a:rPr lang="en-US" dirty="0"/>
            <a:t>If you receive more than $750,000 in </a:t>
          </a:r>
          <a:r>
            <a:rPr lang="en-US" b="1" dirty="0"/>
            <a:t>federal</a:t>
          </a:r>
          <a:r>
            <a:rPr lang="en-US" dirty="0"/>
            <a:t> grant funds, you are required to have an audit. This will be requested if ICJI is aware that you receive more than $750,000.</a:t>
          </a:r>
        </a:p>
      </dgm:t>
    </dgm:pt>
    <dgm:pt modelId="{30AB8DCE-DCA2-4165-9668-DC1757875907}" type="parTrans" cxnId="{BBF21FC0-2164-494C-A67E-BB0F83EDF9AF}">
      <dgm:prSet/>
      <dgm:spPr/>
      <dgm:t>
        <a:bodyPr/>
        <a:lstStyle/>
        <a:p>
          <a:endParaRPr lang="en-US"/>
        </a:p>
      </dgm:t>
    </dgm:pt>
    <dgm:pt modelId="{D4FC2E51-37D0-4CA8-A3F3-1088DB1EF246}" type="sibTrans" cxnId="{BBF21FC0-2164-494C-A67E-BB0F83EDF9AF}">
      <dgm:prSet/>
      <dgm:spPr/>
      <dgm:t>
        <a:bodyPr/>
        <a:lstStyle/>
        <a:p>
          <a:endParaRPr lang="en-US"/>
        </a:p>
      </dgm:t>
    </dgm:pt>
    <dgm:pt modelId="{C185A0DD-08A7-4C2E-9C61-04D5F75C06F4}">
      <dgm:prSet/>
      <dgm:spPr>
        <a:solidFill>
          <a:srgbClr val="FFC000"/>
        </a:solidFill>
      </dgm:spPr>
      <dgm:t>
        <a:bodyPr/>
        <a:lstStyle/>
        <a:p>
          <a:r>
            <a:rPr lang="en-US" b="1" dirty="0">
              <a:solidFill>
                <a:schemeClr val="tx1"/>
              </a:solidFill>
            </a:rPr>
            <a:t>Programmatic</a:t>
          </a:r>
          <a:r>
            <a:rPr lang="en-US" b="1" dirty="0"/>
            <a:t> </a:t>
          </a:r>
          <a:r>
            <a:rPr lang="en-US" b="1" dirty="0">
              <a:solidFill>
                <a:schemeClr val="tx1"/>
              </a:solidFill>
            </a:rPr>
            <a:t>Information</a:t>
          </a:r>
        </a:p>
      </dgm:t>
    </dgm:pt>
    <dgm:pt modelId="{0932C735-6CB5-4FB8-8401-55245F7D7B29}" type="parTrans" cxnId="{6F30EAB3-63BD-48A7-8CA0-92DE2E687515}">
      <dgm:prSet/>
      <dgm:spPr/>
      <dgm:t>
        <a:bodyPr/>
        <a:lstStyle/>
        <a:p>
          <a:endParaRPr lang="en-US"/>
        </a:p>
      </dgm:t>
    </dgm:pt>
    <dgm:pt modelId="{C5101842-D8E2-4E14-8549-128D564B7C8F}" type="sibTrans" cxnId="{6F30EAB3-63BD-48A7-8CA0-92DE2E687515}">
      <dgm:prSet/>
      <dgm:spPr/>
      <dgm:t>
        <a:bodyPr/>
        <a:lstStyle/>
        <a:p>
          <a:endParaRPr lang="en-US"/>
        </a:p>
      </dgm:t>
    </dgm:pt>
    <dgm:pt modelId="{F6B88CA5-051E-4D56-8BE4-4855BD5495E1}">
      <dgm:prSet/>
      <dgm:spPr>
        <a:ln>
          <a:solidFill>
            <a:srgbClr val="404040"/>
          </a:solidFill>
        </a:ln>
      </dgm:spPr>
      <dgm:t>
        <a:bodyPr/>
        <a:lstStyle/>
        <a:p>
          <a:r>
            <a:rPr lang="en-US" dirty="0"/>
            <a:t>Information about your proposed VOCA grant</a:t>
          </a:r>
        </a:p>
      </dgm:t>
    </dgm:pt>
    <dgm:pt modelId="{67E6A8DD-763E-41B7-BD4F-9CC33E217F66}" type="parTrans" cxnId="{6CD54658-703B-41E1-8BD1-3DABF9FC849D}">
      <dgm:prSet/>
      <dgm:spPr/>
      <dgm:t>
        <a:bodyPr/>
        <a:lstStyle/>
        <a:p>
          <a:endParaRPr lang="en-US"/>
        </a:p>
      </dgm:t>
    </dgm:pt>
    <dgm:pt modelId="{974AB45D-CF65-47F0-9003-C6A79CE929A4}" type="sibTrans" cxnId="{6CD54658-703B-41E1-8BD1-3DABF9FC849D}">
      <dgm:prSet/>
      <dgm:spPr/>
      <dgm:t>
        <a:bodyPr/>
        <a:lstStyle/>
        <a:p>
          <a:endParaRPr lang="en-US"/>
        </a:p>
      </dgm:t>
    </dgm:pt>
    <dgm:pt modelId="{BB219ADC-8E88-4D1B-9F8C-D66D02B17CDB}">
      <dgm:prSet/>
      <dgm:spPr>
        <a:solidFill>
          <a:srgbClr val="FFC000"/>
        </a:solidFill>
      </dgm:spPr>
      <dgm:t>
        <a:bodyPr/>
        <a:lstStyle/>
        <a:p>
          <a:r>
            <a:rPr lang="en-US" b="1">
              <a:solidFill>
                <a:schemeClr val="tx1"/>
              </a:solidFill>
            </a:rPr>
            <a:t>Problem Statement &amp; Analysis </a:t>
          </a:r>
        </a:p>
      </dgm:t>
    </dgm:pt>
    <dgm:pt modelId="{4ADA0C1B-10A1-432E-9A09-64BDE3698D7A}" type="parTrans" cxnId="{330DE1D7-0BC0-45CE-B767-79A13DFB9BBD}">
      <dgm:prSet/>
      <dgm:spPr/>
      <dgm:t>
        <a:bodyPr/>
        <a:lstStyle/>
        <a:p>
          <a:endParaRPr lang="en-US"/>
        </a:p>
      </dgm:t>
    </dgm:pt>
    <dgm:pt modelId="{7D9FC233-2923-4FB6-A60A-B90F1D0EB28C}" type="sibTrans" cxnId="{330DE1D7-0BC0-45CE-B767-79A13DFB9BBD}">
      <dgm:prSet/>
      <dgm:spPr/>
      <dgm:t>
        <a:bodyPr/>
        <a:lstStyle/>
        <a:p>
          <a:endParaRPr lang="en-US"/>
        </a:p>
      </dgm:t>
    </dgm:pt>
    <dgm:pt modelId="{CBB1A828-FF7A-49E4-BC80-B680710D8784}">
      <dgm:prSet/>
      <dgm:spPr>
        <a:ln>
          <a:solidFill>
            <a:schemeClr val="tx1"/>
          </a:solidFill>
        </a:ln>
      </dgm:spPr>
      <dgm:t>
        <a:bodyPr/>
        <a:lstStyle/>
        <a:p>
          <a:r>
            <a:rPr lang="en-US" dirty="0"/>
            <a:t>All government agency’s audits are included in the County audit and should all have one attached</a:t>
          </a:r>
        </a:p>
      </dgm:t>
    </dgm:pt>
    <dgm:pt modelId="{585ECA6F-2CD4-448A-AD5B-C813DECBC7DE}" type="parTrans" cxnId="{2FC62D04-7638-43F4-B807-067425697DD9}">
      <dgm:prSet/>
      <dgm:spPr/>
      <dgm:t>
        <a:bodyPr/>
        <a:lstStyle/>
        <a:p>
          <a:endParaRPr lang="en-US"/>
        </a:p>
      </dgm:t>
    </dgm:pt>
    <dgm:pt modelId="{7B3C27A9-BE7F-4347-A5E6-B7C9490AD3FA}" type="sibTrans" cxnId="{2FC62D04-7638-43F4-B807-067425697DD9}">
      <dgm:prSet/>
      <dgm:spPr/>
      <dgm:t>
        <a:bodyPr/>
        <a:lstStyle/>
        <a:p>
          <a:endParaRPr lang="en-US"/>
        </a:p>
      </dgm:t>
    </dgm:pt>
    <dgm:pt modelId="{442EFB6A-385E-4550-8B7A-01B6CC45F1C0}" type="pres">
      <dgm:prSet presAssocID="{61552BDF-CC6A-42DD-9825-C6FD7A02BE1F}" presName="linear" presStyleCnt="0">
        <dgm:presLayoutVars>
          <dgm:dir/>
          <dgm:animLvl val="lvl"/>
          <dgm:resizeHandles val="exact"/>
        </dgm:presLayoutVars>
      </dgm:prSet>
      <dgm:spPr/>
    </dgm:pt>
    <dgm:pt modelId="{72E3BE96-611C-4516-A00A-C84FF3F558D7}" type="pres">
      <dgm:prSet presAssocID="{88431157-218C-4AFF-94F8-024ECED897E2}" presName="parentLin" presStyleCnt="0"/>
      <dgm:spPr/>
    </dgm:pt>
    <dgm:pt modelId="{66E5EEBB-8AFD-4A33-BBB5-6FC0CFC37B1C}" type="pres">
      <dgm:prSet presAssocID="{88431157-218C-4AFF-94F8-024ECED897E2}" presName="parentLeftMargin" presStyleLbl="node1" presStyleIdx="0" presStyleCnt="4"/>
      <dgm:spPr/>
    </dgm:pt>
    <dgm:pt modelId="{1F31143A-946F-4EAA-AD90-BE9128605CCA}" type="pres">
      <dgm:prSet presAssocID="{88431157-218C-4AFF-94F8-024ECED897E2}" presName="parentText" presStyleLbl="node1" presStyleIdx="0" presStyleCnt="4">
        <dgm:presLayoutVars>
          <dgm:chMax val="0"/>
          <dgm:bulletEnabled val="1"/>
        </dgm:presLayoutVars>
      </dgm:prSet>
      <dgm:spPr/>
    </dgm:pt>
    <dgm:pt modelId="{D93AAA2F-73CE-4B67-8E77-F643E1AF0B4C}" type="pres">
      <dgm:prSet presAssocID="{88431157-218C-4AFF-94F8-024ECED897E2}" presName="negativeSpace" presStyleCnt="0"/>
      <dgm:spPr/>
    </dgm:pt>
    <dgm:pt modelId="{8D163792-47B3-4E13-A9CA-6A999A1FD70B}" type="pres">
      <dgm:prSet presAssocID="{88431157-218C-4AFF-94F8-024ECED897E2}" presName="childText" presStyleLbl="conFgAcc1" presStyleIdx="0" presStyleCnt="4">
        <dgm:presLayoutVars>
          <dgm:bulletEnabled val="1"/>
        </dgm:presLayoutVars>
      </dgm:prSet>
      <dgm:spPr/>
    </dgm:pt>
    <dgm:pt modelId="{58E40F9C-8DE1-4EE1-A56F-5D493B427723}" type="pres">
      <dgm:prSet presAssocID="{CDB8D9BE-91FC-438B-B618-9B5126531B6E}" presName="spaceBetweenRectangles" presStyleCnt="0"/>
      <dgm:spPr/>
    </dgm:pt>
    <dgm:pt modelId="{91A978D8-D9D8-40C6-A8DD-4B62AA70A261}" type="pres">
      <dgm:prSet presAssocID="{B5040C98-B139-489E-922F-A4F9DBDA18A5}" presName="parentLin" presStyleCnt="0"/>
      <dgm:spPr/>
    </dgm:pt>
    <dgm:pt modelId="{F9D3729C-5D8F-465C-9001-9239FE0EEFCB}" type="pres">
      <dgm:prSet presAssocID="{B5040C98-B139-489E-922F-A4F9DBDA18A5}" presName="parentLeftMargin" presStyleLbl="node1" presStyleIdx="0" presStyleCnt="4"/>
      <dgm:spPr/>
    </dgm:pt>
    <dgm:pt modelId="{45C93E20-3177-4902-B1AB-FFCD3087FE84}" type="pres">
      <dgm:prSet presAssocID="{B5040C98-B139-489E-922F-A4F9DBDA18A5}" presName="parentText" presStyleLbl="node1" presStyleIdx="1" presStyleCnt="4">
        <dgm:presLayoutVars>
          <dgm:chMax val="0"/>
          <dgm:bulletEnabled val="1"/>
        </dgm:presLayoutVars>
      </dgm:prSet>
      <dgm:spPr/>
    </dgm:pt>
    <dgm:pt modelId="{136B6393-74C2-46C8-AFB8-C7C6C48E6168}" type="pres">
      <dgm:prSet presAssocID="{B5040C98-B139-489E-922F-A4F9DBDA18A5}" presName="negativeSpace" presStyleCnt="0"/>
      <dgm:spPr/>
    </dgm:pt>
    <dgm:pt modelId="{77F524D7-C608-41DF-A662-A9C731FECC30}" type="pres">
      <dgm:prSet presAssocID="{B5040C98-B139-489E-922F-A4F9DBDA18A5}" presName="childText" presStyleLbl="conFgAcc1" presStyleIdx="1" presStyleCnt="4">
        <dgm:presLayoutVars>
          <dgm:bulletEnabled val="1"/>
        </dgm:presLayoutVars>
      </dgm:prSet>
      <dgm:spPr/>
    </dgm:pt>
    <dgm:pt modelId="{720693D4-1EF8-4CB5-A6BF-9786D47251D7}" type="pres">
      <dgm:prSet presAssocID="{58DFCEB0-1651-4496-9FC3-6441F1D782CB}" presName="spaceBetweenRectangles" presStyleCnt="0"/>
      <dgm:spPr/>
    </dgm:pt>
    <dgm:pt modelId="{4E151F9C-3DFA-4859-B58B-57745378E96E}" type="pres">
      <dgm:prSet presAssocID="{C185A0DD-08A7-4C2E-9C61-04D5F75C06F4}" presName="parentLin" presStyleCnt="0"/>
      <dgm:spPr/>
    </dgm:pt>
    <dgm:pt modelId="{7721363E-36EB-41BC-82D8-5666AE10CF96}" type="pres">
      <dgm:prSet presAssocID="{C185A0DD-08A7-4C2E-9C61-04D5F75C06F4}" presName="parentLeftMargin" presStyleLbl="node1" presStyleIdx="1" presStyleCnt="4"/>
      <dgm:spPr/>
    </dgm:pt>
    <dgm:pt modelId="{3B15A007-6654-440C-BC15-20CDD4B4FCD6}" type="pres">
      <dgm:prSet presAssocID="{C185A0DD-08A7-4C2E-9C61-04D5F75C06F4}" presName="parentText" presStyleLbl="node1" presStyleIdx="2" presStyleCnt="4">
        <dgm:presLayoutVars>
          <dgm:chMax val="0"/>
          <dgm:bulletEnabled val="1"/>
        </dgm:presLayoutVars>
      </dgm:prSet>
      <dgm:spPr/>
    </dgm:pt>
    <dgm:pt modelId="{F6F0F4D7-E787-4303-8270-084337106A9C}" type="pres">
      <dgm:prSet presAssocID="{C185A0DD-08A7-4C2E-9C61-04D5F75C06F4}" presName="negativeSpace" presStyleCnt="0"/>
      <dgm:spPr/>
    </dgm:pt>
    <dgm:pt modelId="{91A0F981-C60E-40C0-835F-843C807007E6}" type="pres">
      <dgm:prSet presAssocID="{C185A0DD-08A7-4C2E-9C61-04D5F75C06F4}" presName="childText" presStyleLbl="conFgAcc1" presStyleIdx="2" presStyleCnt="4">
        <dgm:presLayoutVars>
          <dgm:bulletEnabled val="1"/>
        </dgm:presLayoutVars>
      </dgm:prSet>
      <dgm:spPr/>
    </dgm:pt>
    <dgm:pt modelId="{07C8F803-3A42-465D-B261-E02F2D014358}" type="pres">
      <dgm:prSet presAssocID="{C5101842-D8E2-4E14-8549-128D564B7C8F}" presName="spaceBetweenRectangles" presStyleCnt="0"/>
      <dgm:spPr/>
    </dgm:pt>
    <dgm:pt modelId="{F1B98AC4-B3A9-41B0-B319-32199C005B2D}" type="pres">
      <dgm:prSet presAssocID="{BB219ADC-8E88-4D1B-9F8C-D66D02B17CDB}" presName="parentLin" presStyleCnt="0"/>
      <dgm:spPr/>
    </dgm:pt>
    <dgm:pt modelId="{14E9FE5A-BEDD-46BC-A758-747D81AB5042}" type="pres">
      <dgm:prSet presAssocID="{BB219ADC-8E88-4D1B-9F8C-D66D02B17CDB}" presName="parentLeftMargin" presStyleLbl="node1" presStyleIdx="2" presStyleCnt="4"/>
      <dgm:spPr/>
    </dgm:pt>
    <dgm:pt modelId="{609A768B-ED96-4792-A7C6-0976EA12B222}" type="pres">
      <dgm:prSet presAssocID="{BB219ADC-8E88-4D1B-9F8C-D66D02B17CDB}" presName="parentText" presStyleLbl="node1" presStyleIdx="3" presStyleCnt="4">
        <dgm:presLayoutVars>
          <dgm:chMax val="0"/>
          <dgm:bulletEnabled val="1"/>
        </dgm:presLayoutVars>
      </dgm:prSet>
      <dgm:spPr/>
    </dgm:pt>
    <dgm:pt modelId="{8A7BD267-ADF1-4F1B-B4D6-7B03BBE58364}" type="pres">
      <dgm:prSet presAssocID="{BB219ADC-8E88-4D1B-9F8C-D66D02B17CDB}" presName="negativeSpace" presStyleCnt="0"/>
      <dgm:spPr/>
    </dgm:pt>
    <dgm:pt modelId="{E7ECAAE7-E66A-4D1F-B429-F6CF9A2BE117}" type="pres">
      <dgm:prSet presAssocID="{BB219ADC-8E88-4D1B-9F8C-D66D02B17CDB}" presName="childText" presStyleLbl="conFgAcc1" presStyleIdx="3" presStyleCnt="4">
        <dgm:presLayoutVars>
          <dgm:bulletEnabled val="1"/>
        </dgm:presLayoutVars>
      </dgm:prSet>
      <dgm:spPr>
        <a:ln>
          <a:solidFill>
            <a:schemeClr val="tx1"/>
          </a:solidFill>
        </a:ln>
      </dgm:spPr>
    </dgm:pt>
  </dgm:ptLst>
  <dgm:cxnLst>
    <dgm:cxn modelId="{2FC62D04-7638-43F4-B807-067425697DD9}" srcId="{7016F457-6FB6-4A57-925F-43BC2D2A88FA}" destId="{CBB1A828-FF7A-49E4-BC80-B680710D8784}" srcOrd="1" destOrd="0" parTransId="{585ECA6F-2CD4-448A-AD5B-C813DECBC7DE}" sibTransId="{7B3C27A9-BE7F-4347-A5E6-B7C9490AD3FA}"/>
    <dgm:cxn modelId="{067D6F0C-B291-4055-A73F-C83933BF4B48}" type="presOf" srcId="{88431157-218C-4AFF-94F8-024ECED897E2}" destId="{1F31143A-946F-4EAA-AD90-BE9128605CCA}" srcOrd="1" destOrd="0" presId="urn:microsoft.com/office/officeart/2005/8/layout/list1"/>
    <dgm:cxn modelId="{CFE43A1F-338B-4D3C-95F0-4F176CF8E2A1}" type="presOf" srcId="{66C9C794-C0F0-4C33-A3A4-0C9B4228C993}" destId="{77F524D7-C608-41DF-A662-A9C731FECC30}" srcOrd="0" destOrd="2" presId="urn:microsoft.com/office/officeart/2005/8/layout/list1"/>
    <dgm:cxn modelId="{7A50BD24-9D2D-47B2-909D-425DA490673B}" type="presOf" srcId="{22DAB90F-08E1-4DF3-ABD7-7CA32FBCD37C}" destId="{77F524D7-C608-41DF-A662-A9C731FECC30}" srcOrd="0" destOrd="0" presId="urn:microsoft.com/office/officeart/2005/8/layout/list1"/>
    <dgm:cxn modelId="{1C3CCD31-32E7-4491-B963-AB7F9706B1FB}" type="presOf" srcId="{7016F457-6FB6-4A57-925F-43BC2D2A88FA}" destId="{77F524D7-C608-41DF-A662-A9C731FECC30}" srcOrd="0" destOrd="1" presId="urn:microsoft.com/office/officeart/2005/8/layout/list1"/>
    <dgm:cxn modelId="{5011E239-7333-4DCA-A638-E1C3A227DBA6}" srcId="{61552BDF-CC6A-42DD-9825-C6FD7A02BE1F}" destId="{B5040C98-B139-489E-922F-A4F9DBDA18A5}" srcOrd="1" destOrd="0" parTransId="{B7CDE0B4-8FDF-434F-B4B3-41300E62E196}" sibTransId="{58DFCEB0-1651-4496-9FC3-6441F1D782CB}"/>
    <dgm:cxn modelId="{9868913D-AB10-4A12-8680-E341BC9C0A6E}" type="presOf" srcId="{BB219ADC-8E88-4D1B-9F8C-D66D02B17CDB}" destId="{609A768B-ED96-4792-A7C6-0976EA12B222}" srcOrd="1" destOrd="0" presId="urn:microsoft.com/office/officeart/2005/8/layout/list1"/>
    <dgm:cxn modelId="{6ACC0E49-0F66-403D-A4E5-1B88D6428F5E}" type="presOf" srcId="{C185A0DD-08A7-4C2E-9C61-04D5F75C06F4}" destId="{7721363E-36EB-41BC-82D8-5666AE10CF96}" srcOrd="0" destOrd="0" presId="urn:microsoft.com/office/officeart/2005/8/layout/list1"/>
    <dgm:cxn modelId="{16B7FA6B-8620-421F-BA24-1FA9F1274EB2}" type="presOf" srcId="{B5040C98-B139-489E-922F-A4F9DBDA18A5}" destId="{F9D3729C-5D8F-465C-9001-9239FE0EEFCB}" srcOrd="0" destOrd="0" presId="urn:microsoft.com/office/officeart/2005/8/layout/list1"/>
    <dgm:cxn modelId="{4157B54D-7882-4D30-B2B1-E5358CCE8D02}" srcId="{88431157-218C-4AFF-94F8-024ECED897E2}" destId="{03F869C8-A598-4F56-8532-759E5F7A6E17}" srcOrd="0" destOrd="0" parTransId="{438700E7-B94A-4839-9D5A-422C2CDD7363}" sibTransId="{4FD4B4DD-D5E5-44ED-8836-3CAF6B78F0FF}"/>
    <dgm:cxn modelId="{C1CDBC55-9E2E-436D-985A-1905F4AF63D0}" type="presOf" srcId="{F6B88CA5-051E-4D56-8BE4-4855BD5495E1}" destId="{91A0F981-C60E-40C0-835F-843C807007E6}" srcOrd="0" destOrd="0" presId="urn:microsoft.com/office/officeart/2005/8/layout/list1"/>
    <dgm:cxn modelId="{6CD54658-703B-41E1-8BD1-3DABF9FC849D}" srcId="{C185A0DD-08A7-4C2E-9C61-04D5F75C06F4}" destId="{F6B88CA5-051E-4D56-8BE4-4855BD5495E1}" srcOrd="0" destOrd="0" parTransId="{67E6A8DD-763E-41B7-BD4F-9CC33E217F66}" sibTransId="{974AB45D-CF65-47F0-9003-C6A79CE929A4}"/>
    <dgm:cxn modelId="{23AE807F-CDB3-44D1-A366-EBD9A9E315AC}" srcId="{B5040C98-B139-489E-922F-A4F9DBDA18A5}" destId="{22DAB90F-08E1-4DF3-ABD7-7CA32FBCD37C}" srcOrd="0" destOrd="0" parTransId="{6E054AF3-40BB-4AFE-A7A1-66A6F1B4878D}" sibTransId="{F21B92F7-2313-4637-BDAB-83B4A1A05126}"/>
    <dgm:cxn modelId="{0D03D285-536E-4E00-8E6B-3DF5B7D942DF}" type="presOf" srcId="{B5040C98-B139-489E-922F-A4F9DBDA18A5}" destId="{45C93E20-3177-4902-B1AB-FFCD3087FE84}" srcOrd="1" destOrd="0" presId="urn:microsoft.com/office/officeart/2005/8/layout/list1"/>
    <dgm:cxn modelId="{6F30EAB3-63BD-48A7-8CA0-92DE2E687515}" srcId="{61552BDF-CC6A-42DD-9825-C6FD7A02BE1F}" destId="{C185A0DD-08A7-4C2E-9C61-04D5F75C06F4}" srcOrd="2" destOrd="0" parTransId="{0932C735-6CB5-4FB8-8401-55245F7D7B29}" sibTransId="{C5101842-D8E2-4E14-8549-128D564B7C8F}"/>
    <dgm:cxn modelId="{00725FB6-FF57-43FC-9164-7996A6819AFD}" srcId="{61552BDF-CC6A-42DD-9825-C6FD7A02BE1F}" destId="{88431157-218C-4AFF-94F8-024ECED897E2}" srcOrd="0" destOrd="0" parTransId="{03710A3A-01D7-4747-89BF-9629129D6F3F}" sibTransId="{CDB8D9BE-91FC-438B-B618-9B5126531B6E}"/>
    <dgm:cxn modelId="{BBF21FC0-2164-494C-A67E-BB0F83EDF9AF}" srcId="{7016F457-6FB6-4A57-925F-43BC2D2A88FA}" destId="{66C9C794-C0F0-4C33-A3A4-0C9B4228C993}" srcOrd="0" destOrd="0" parTransId="{30AB8DCE-DCA2-4165-9668-DC1757875907}" sibTransId="{D4FC2E51-37D0-4CA8-A3F3-1088DB1EF246}"/>
    <dgm:cxn modelId="{330DE1D7-0BC0-45CE-B767-79A13DFB9BBD}" srcId="{61552BDF-CC6A-42DD-9825-C6FD7A02BE1F}" destId="{BB219ADC-8E88-4D1B-9F8C-D66D02B17CDB}" srcOrd="3" destOrd="0" parTransId="{4ADA0C1B-10A1-432E-9A09-64BDE3698D7A}" sibTransId="{7D9FC233-2923-4FB6-A60A-B90F1D0EB28C}"/>
    <dgm:cxn modelId="{BE5526E4-F0E0-4F9B-83BF-442986E73708}" type="presOf" srcId="{C185A0DD-08A7-4C2E-9C61-04D5F75C06F4}" destId="{3B15A007-6654-440C-BC15-20CDD4B4FCD6}" srcOrd="1" destOrd="0" presId="urn:microsoft.com/office/officeart/2005/8/layout/list1"/>
    <dgm:cxn modelId="{60A809F0-F7E6-47DC-AEA4-E6EB6ABD4BCA}" type="presOf" srcId="{03F869C8-A598-4F56-8532-759E5F7A6E17}" destId="{8D163792-47B3-4E13-A9CA-6A999A1FD70B}" srcOrd="0" destOrd="0" presId="urn:microsoft.com/office/officeart/2005/8/layout/list1"/>
    <dgm:cxn modelId="{DB351CF0-3092-46A5-8123-35EBC29DAC26}" type="presOf" srcId="{61552BDF-CC6A-42DD-9825-C6FD7A02BE1F}" destId="{442EFB6A-385E-4550-8B7A-01B6CC45F1C0}" srcOrd="0" destOrd="0" presId="urn:microsoft.com/office/officeart/2005/8/layout/list1"/>
    <dgm:cxn modelId="{54B909F8-0491-443E-B49E-78E744370EAD}" type="presOf" srcId="{BB219ADC-8E88-4D1B-9F8C-D66D02B17CDB}" destId="{14E9FE5A-BEDD-46BC-A758-747D81AB5042}" srcOrd="0" destOrd="0" presId="urn:microsoft.com/office/officeart/2005/8/layout/list1"/>
    <dgm:cxn modelId="{E970A9F8-B5E4-4A62-B9C8-5732002641CC}" srcId="{B5040C98-B139-489E-922F-A4F9DBDA18A5}" destId="{7016F457-6FB6-4A57-925F-43BC2D2A88FA}" srcOrd="1" destOrd="0" parTransId="{AB0C0685-42C5-40A9-A4AF-7A66DFCF74D3}" sibTransId="{D48C3A9A-54B0-47A0-8529-F7F4F69DAD6B}"/>
    <dgm:cxn modelId="{FA9EACFB-3779-42E2-A995-839605EB1E6C}" type="presOf" srcId="{CBB1A828-FF7A-49E4-BC80-B680710D8784}" destId="{77F524D7-C608-41DF-A662-A9C731FECC30}" srcOrd="0" destOrd="3" presId="urn:microsoft.com/office/officeart/2005/8/layout/list1"/>
    <dgm:cxn modelId="{0D06CAFD-DBCD-4341-8629-F5B31DBFAFA0}" type="presOf" srcId="{88431157-218C-4AFF-94F8-024ECED897E2}" destId="{66E5EEBB-8AFD-4A33-BBB5-6FC0CFC37B1C}" srcOrd="0" destOrd="0" presId="urn:microsoft.com/office/officeart/2005/8/layout/list1"/>
    <dgm:cxn modelId="{E02139DA-4F31-403F-9946-6B117300E88F}" type="presParOf" srcId="{442EFB6A-385E-4550-8B7A-01B6CC45F1C0}" destId="{72E3BE96-611C-4516-A00A-C84FF3F558D7}" srcOrd="0" destOrd="0" presId="urn:microsoft.com/office/officeart/2005/8/layout/list1"/>
    <dgm:cxn modelId="{4B86A9A3-788F-4ABA-BBF7-15E67451F986}" type="presParOf" srcId="{72E3BE96-611C-4516-A00A-C84FF3F558D7}" destId="{66E5EEBB-8AFD-4A33-BBB5-6FC0CFC37B1C}" srcOrd="0" destOrd="0" presId="urn:microsoft.com/office/officeart/2005/8/layout/list1"/>
    <dgm:cxn modelId="{DD76DE22-6CBF-4D73-AAC7-340F1DC54EAF}" type="presParOf" srcId="{72E3BE96-611C-4516-A00A-C84FF3F558D7}" destId="{1F31143A-946F-4EAA-AD90-BE9128605CCA}" srcOrd="1" destOrd="0" presId="urn:microsoft.com/office/officeart/2005/8/layout/list1"/>
    <dgm:cxn modelId="{36C7D2AC-400D-496A-BF94-6EE4A46EE04B}" type="presParOf" srcId="{442EFB6A-385E-4550-8B7A-01B6CC45F1C0}" destId="{D93AAA2F-73CE-4B67-8E77-F643E1AF0B4C}" srcOrd="1" destOrd="0" presId="urn:microsoft.com/office/officeart/2005/8/layout/list1"/>
    <dgm:cxn modelId="{8F471EF5-957C-4821-8954-EB59366F5819}" type="presParOf" srcId="{442EFB6A-385E-4550-8B7A-01B6CC45F1C0}" destId="{8D163792-47B3-4E13-A9CA-6A999A1FD70B}" srcOrd="2" destOrd="0" presId="urn:microsoft.com/office/officeart/2005/8/layout/list1"/>
    <dgm:cxn modelId="{C7416C54-6594-42DB-A1F5-5ED6E30D0E42}" type="presParOf" srcId="{442EFB6A-385E-4550-8B7A-01B6CC45F1C0}" destId="{58E40F9C-8DE1-4EE1-A56F-5D493B427723}" srcOrd="3" destOrd="0" presId="urn:microsoft.com/office/officeart/2005/8/layout/list1"/>
    <dgm:cxn modelId="{76309B0B-53FB-4053-840B-4DB8AD7BFD6F}" type="presParOf" srcId="{442EFB6A-385E-4550-8B7A-01B6CC45F1C0}" destId="{91A978D8-D9D8-40C6-A8DD-4B62AA70A261}" srcOrd="4" destOrd="0" presId="urn:microsoft.com/office/officeart/2005/8/layout/list1"/>
    <dgm:cxn modelId="{0F40812B-0153-4473-B2E6-8A02F15B0471}" type="presParOf" srcId="{91A978D8-D9D8-40C6-A8DD-4B62AA70A261}" destId="{F9D3729C-5D8F-465C-9001-9239FE0EEFCB}" srcOrd="0" destOrd="0" presId="urn:microsoft.com/office/officeart/2005/8/layout/list1"/>
    <dgm:cxn modelId="{D3076515-98F6-4432-8BA0-1C817B5B80E4}" type="presParOf" srcId="{91A978D8-D9D8-40C6-A8DD-4B62AA70A261}" destId="{45C93E20-3177-4902-B1AB-FFCD3087FE84}" srcOrd="1" destOrd="0" presId="urn:microsoft.com/office/officeart/2005/8/layout/list1"/>
    <dgm:cxn modelId="{59BCF701-3339-4A25-9133-4A1B3AF0634B}" type="presParOf" srcId="{442EFB6A-385E-4550-8B7A-01B6CC45F1C0}" destId="{136B6393-74C2-46C8-AFB8-C7C6C48E6168}" srcOrd="5" destOrd="0" presId="urn:microsoft.com/office/officeart/2005/8/layout/list1"/>
    <dgm:cxn modelId="{F12B5A7E-9CC7-4D8A-A1EA-8AFE2AAF39BE}" type="presParOf" srcId="{442EFB6A-385E-4550-8B7A-01B6CC45F1C0}" destId="{77F524D7-C608-41DF-A662-A9C731FECC30}" srcOrd="6" destOrd="0" presId="urn:microsoft.com/office/officeart/2005/8/layout/list1"/>
    <dgm:cxn modelId="{4CB22889-8742-4529-9711-F81BEFE761AF}" type="presParOf" srcId="{442EFB6A-385E-4550-8B7A-01B6CC45F1C0}" destId="{720693D4-1EF8-4CB5-A6BF-9786D47251D7}" srcOrd="7" destOrd="0" presId="urn:microsoft.com/office/officeart/2005/8/layout/list1"/>
    <dgm:cxn modelId="{16F6E6B3-A984-42D3-87B2-054247020A51}" type="presParOf" srcId="{442EFB6A-385E-4550-8B7A-01B6CC45F1C0}" destId="{4E151F9C-3DFA-4859-B58B-57745378E96E}" srcOrd="8" destOrd="0" presId="urn:microsoft.com/office/officeart/2005/8/layout/list1"/>
    <dgm:cxn modelId="{678D1FA2-6DA3-4F79-A45D-CD7053E40AD7}" type="presParOf" srcId="{4E151F9C-3DFA-4859-B58B-57745378E96E}" destId="{7721363E-36EB-41BC-82D8-5666AE10CF96}" srcOrd="0" destOrd="0" presId="urn:microsoft.com/office/officeart/2005/8/layout/list1"/>
    <dgm:cxn modelId="{5DA61992-6C63-4704-990C-218ED81F1FA7}" type="presParOf" srcId="{4E151F9C-3DFA-4859-B58B-57745378E96E}" destId="{3B15A007-6654-440C-BC15-20CDD4B4FCD6}" srcOrd="1" destOrd="0" presId="urn:microsoft.com/office/officeart/2005/8/layout/list1"/>
    <dgm:cxn modelId="{217D97CC-DCEE-4B30-9874-D4DD8A33BF90}" type="presParOf" srcId="{442EFB6A-385E-4550-8B7A-01B6CC45F1C0}" destId="{F6F0F4D7-E787-4303-8270-084337106A9C}" srcOrd="9" destOrd="0" presId="urn:microsoft.com/office/officeart/2005/8/layout/list1"/>
    <dgm:cxn modelId="{F5E76E55-723C-4B2A-AEB6-9D2177567F3A}" type="presParOf" srcId="{442EFB6A-385E-4550-8B7A-01B6CC45F1C0}" destId="{91A0F981-C60E-40C0-835F-843C807007E6}" srcOrd="10" destOrd="0" presId="urn:microsoft.com/office/officeart/2005/8/layout/list1"/>
    <dgm:cxn modelId="{F6DCB921-4FB6-4142-A54B-716CD125E676}" type="presParOf" srcId="{442EFB6A-385E-4550-8B7A-01B6CC45F1C0}" destId="{07C8F803-3A42-465D-B261-E02F2D014358}" srcOrd="11" destOrd="0" presId="urn:microsoft.com/office/officeart/2005/8/layout/list1"/>
    <dgm:cxn modelId="{C99D067C-621A-4A46-8E2F-97C415F61F49}" type="presParOf" srcId="{442EFB6A-385E-4550-8B7A-01B6CC45F1C0}" destId="{F1B98AC4-B3A9-41B0-B319-32199C005B2D}" srcOrd="12" destOrd="0" presId="urn:microsoft.com/office/officeart/2005/8/layout/list1"/>
    <dgm:cxn modelId="{7B229AAA-8131-4CF2-9B7C-22A5E3A78A15}" type="presParOf" srcId="{F1B98AC4-B3A9-41B0-B319-32199C005B2D}" destId="{14E9FE5A-BEDD-46BC-A758-747D81AB5042}" srcOrd="0" destOrd="0" presId="urn:microsoft.com/office/officeart/2005/8/layout/list1"/>
    <dgm:cxn modelId="{78240285-F208-445C-94E5-0073C92AB70A}" type="presParOf" srcId="{F1B98AC4-B3A9-41B0-B319-32199C005B2D}" destId="{609A768B-ED96-4792-A7C6-0976EA12B222}" srcOrd="1" destOrd="0" presId="urn:microsoft.com/office/officeart/2005/8/layout/list1"/>
    <dgm:cxn modelId="{863EB6E9-3455-4A66-AF95-56F4602D5555}" type="presParOf" srcId="{442EFB6A-385E-4550-8B7A-01B6CC45F1C0}" destId="{8A7BD267-ADF1-4F1B-B4D6-7B03BBE58364}" srcOrd="13" destOrd="0" presId="urn:microsoft.com/office/officeart/2005/8/layout/list1"/>
    <dgm:cxn modelId="{54946305-B7C2-4C14-B5DC-A8801D915278}" type="presParOf" srcId="{442EFB6A-385E-4550-8B7A-01B6CC45F1C0}" destId="{E7ECAAE7-E66A-4D1F-B429-F6CF9A2BE117}" srcOrd="14"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7397E52-08F1-469C-BB0B-C249A97B94CA}" type="doc">
      <dgm:prSet loTypeId="urn:microsoft.com/office/officeart/2005/8/layout/list1" loCatId="list" qsTypeId="urn:microsoft.com/office/officeart/2005/8/quickstyle/simple1" qsCatId="simple" csTypeId="urn:microsoft.com/office/officeart/2005/8/colors/colorful2" csCatId="colorful" phldr="1"/>
      <dgm:spPr/>
      <dgm:t>
        <a:bodyPr/>
        <a:lstStyle/>
        <a:p>
          <a:endParaRPr lang="en-US"/>
        </a:p>
      </dgm:t>
    </dgm:pt>
    <dgm:pt modelId="{7D49218D-2D9E-4DB9-9AD9-025B43E06B4D}">
      <dgm:prSet/>
      <dgm:spPr>
        <a:solidFill>
          <a:srgbClr val="FFC000"/>
        </a:solidFill>
      </dgm:spPr>
      <dgm:t>
        <a:bodyPr/>
        <a:lstStyle/>
        <a:p>
          <a:r>
            <a:rPr lang="en-US" b="1" dirty="0">
              <a:solidFill>
                <a:schemeClr val="tx1"/>
              </a:solidFill>
            </a:rPr>
            <a:t>Goals, Objectives, and Outcomes</a:t>
          </a:r>
        </a:p>
      </dgm:t>
    </dgm:pt>
    <dgm:pt modelId="{ACF9B0E9-01A1-4D20-B903-C597EB778584}" type="parTrans" cxnId="{6A997686-B83A-4E8D-8F09-0E74E8320DE2}">
      <dgm:prSet/>
      <dgm:spPr/>
      <dgm:t>
        <a:bodyPr/>
        <a:lstStyle/>
        <a:p>
          <a:endParaRPr lang="en-US"/>
        </a:p>
      </dgm:t>
    </dgm:pt>
    <dgm:pt modelId="{E22E810F-D28D-4C5A-BDD6-9E5736C1941E}" type="sibTrans" cxnId="{6A997686-B83A-4E8D-8F09-0E74E8320DE2}">
      <dgm:prSet/>
      <dgm:spPr/>
      <dgm:t>
        <a:bodyPr/>
        <a:lstStyle/>
        <a:p>
          <a:endParaRPr lang="en-US"/>
        </a:p>
      </dgm:t>
    </dgm:pt>
    <dgm:pt modelId="{AB9FF7F1-0ADB-4D31-B23D-9BB5ADF26CC8}">
      <dgm:prSet/>
      <dgm:spPr>
        <a:ln>
          <a:solidFill>
            <a:schemeClr val="tx1"/>
          </a:solidFill>
        </a:ln>
      </dgm:spPr>
      <dgm:t>
        <a:bodyPr/>
        <a:lstStyle/>
        <a:p>
          <a:r>
            <a:rPr lang="en-US" dirty="0"/>
            <a:t>The goal should be a broad, general statement that identifies the desired result or outcome. </a:t>
          </a:r>
        </a:p>
      </dgm:t>
    </dgm:pt>
    <dgm:pt modelId="{9E85F4A7-9B27-426E-8F86-8A2A31661E62}" type="parTrans" cxnId="{DD60DB1D-08FD-4AEA-B53E-47424CA3D6F2}">
      <dgm:prSet/>
      <dgm:spPr/>
      <dgm:t>
        <a:bodyPr/>
        <a:lstStyle/>
        <a:p>
          <a:endParaRPr lang="en-US"/>
        </a:p>
      </dgm:t>
    </dgm:pt>
    <dgm:pt modelId="{E60B9FC7-B96A-48F4-A73E-1E3E729A4561}" type="sibTrans" cxnId="{DD60DB1D-08FD-4AEA-B53E-47424CA3D6F2}">
      <dgm:prSet/>
      <dgm:spPr/>
      <dgm:t>
        <a:bodyPr/>
        <a:lstStyle/>
        <a:p>
          <a:endParaRPr lang="en-US"/>
        </a:p>
      </dgm:t>
    </dgm:pt>
    <dgm:pt modelId="{F0FA9C36-4E06-41DE-8C93-4ADACB0FC95A}">
      <dgm:prSet/>
      <dgm:spPr>
        <a:solidFill>
          <a:srgbClr val="FFC000"/>
        </a:solidFill>
      </dgm:spPr>
      <dgm:t>
        <a:bodyPr/>
        <a:lstStyle/>
        <a:p>
          <a:r>
            <a:rPr lang="en-US" b="1" dirty="0">
              <a:solidFill>
                <a:schemeClr val="tx1"/>
              </a:solidFill>
            </a:rPr>
            <a:t>Program Description</a:t>
          </a:r>
        </a:p>
      </dgm:t>
    </dgm:pt>
    <dgm:pt modelId="{50F3EA01-1F33-452A-A3F5-BA57522314BF}" type="parTrans" cxnId="{05A3B7B5-4C1A-42BA-A292-E00EF4129005}">
      <dgm:prSet/>
      <dgm:spPr/>
      <dgm:t>
        <a:bodyPr/>
        <a:lstStyle/>
        <a:p>
          <a:endParaRPr lang="en-US"/>
        </a:p>
      </dgm:t>
    </dgm:pt>
    <dgm:pt modelId="{488CCB01-1D8C-43E7-B5BC-0F2994EA6CF4}" type="sibTrans" cxnId="{05A3B7B5-4C1A-42BA-A292-E00EF4129005}">
      <dgm:prSet/>
      <dgm:spPr/>
      <dgm:t>
        <a:bodyPr/>
        <a:lstStyle/>
        <a:p>
          <a:endParaRPr lang="en-US"/>
        </a:p>
      </dgm:t>
    </dgm:pt>
    <dgm:pt modelId="{1D681F7E-C37E-4F43-A413-43FACBAFF9FC}">
      <dgm:prSet/>
      <dgm:spPr>
        <a:ln>
          <a:solidFill>
            <a:schemeClr val="tx1"/>
          </a:solidFill>
        </a:ln>
      </dgm:spPr>
      <dgm:t>
        <a:bodyPr/>
        <a:lstStyle/>
        <a:p>
          <a:r>
            <a:rPr lang="en-US"/>
            <a:t>What? Who? Where? Why? When? How?</a:t>
          </a:r>
        </a:p>
      </dgm:t>
    </dgm:pt>
    <dgm:pt modelId="{79E1B8DC-97C6-45F6-8A54-6C0A291D119F}" type="parTrans" cxnId="{11B91E7D-8CDE-4FBD-A902-124811157552}">
      <dgm:prSet/>
      <dgm:spPr/>
      <dgm:t>
        <a:bodyPr/>
        <a:lstStyle/>
        <a:p>
          <a:endParaRPr lang="en-US"/>
        </a:p>
      </dgm:t>
    </dgm:pt>
    <dgm:pt modelId="{DD997942-EA46-4472-9861-5A841566971C}" type="sibTrans" cxnId="{11B91E7D-8CDE-4FBD-A902-124811157552}">
      <dgm:prSet/>
      <dgm:spPr/>
      <dgm:t>
        <a:bodyPr/>
        <a:lstStyle/>
        <a:p>
          <a:endParaRPr lang="en-US"/>
        </a:p>
      </dgm:t>
    </dgm:pt>
    <dgm:pt modelId="{511519E6-03AA-4B81-9F57-49D5EC4583F8}">
      <dgm:prSet/>
      <dgm:spPr>
        <a:solidFill>
          <a:srgbClr val="FFC000"/>
        </a:solidFill>
      </dgm:spPr>
      <dgm:t>
        <a:bodyPr/>
        <a:lstStyle/>
        <a:p>
          <a:r>
            <a:rPr lang="en-US" b="1" dirty="0">
              <a:solidFill>
                <a:schemeClr val="tx1"/>
              </a:solidFill>
            </a:rPr>
            <a:t>Evidence Based/Best Practice</a:t>
          </a:r>
        </a:p>
      </dgm:t>
    </dgm:pt>
    <dgm:pt modelId="{E5C0F3A8-1E70-4B1A-BCF4-6EB73663DE47}" type="parTrans" cxnId="{2AFAED5C-3C82-4685-9634-F81CDA689FDE}">
      <dgm:prSet/>
      <dgm:spPr/>
      <dgm:t>
        <a:bodyPr/>
        <a:lstStyle/>
        <a:p>
          <a:endParaRPr lang="en-US"/>
        </a:p>
      </dgm:t>
    </dgm:pt>
    <dgm:pt modelId="{7483B302-5555-4FD8-9AA4-385F320D560A}" type="sibTrans" cxnId="{2AFAED5C-3C82-4685-9634-F81CDA689FDE}">
      <dgm:prSet/>
      <dgm:spPr/>
      <dgm:t>
        <a:bodyPr/>
        <a:lstStyle/>
        <a:p>
          <a:endParaRPr lang="en-US"/>
        </a:p>
      </dgm:t>
    </dgm:pt>
    <dgm:pt modelId="{6E4AA937-1310-41B9-B6F5-237E90A5D27D}">
      <dgm:prSet/>
      <dgm:spPr>
        <a:solidFill>
          <a:srgbClr val="FFC000"/>
        </a:solidFill>
      </dgm:spPr>
      <dgm:t>
        <a:bodyPr/>
        <a:lstStyle/>
        <a:p>
          <a:r>
            <a:rPr lang="en-US" b="1" dirty="0">
              <a:solidFill>
                <a:schemeClr val="tx1"/>
              </a:solidFill>
            </a:rPr>
            <a:t>Use of Volunteers</a:t>
          </a:r>
        </a:p>
      </dgm:t>
    </dgm:pt>
    <dgm:pt modelId="{13A61BDF-1A01-4445-BCB2-36D45098B9EA}" type="parTrans" cxnId="{E83386D2-CEA8-494D-A861-0FE0BAA371F8}">
      <dgm:prSet/>
      <dgm:spPr/>
      <dgm:t>
        <a:bodyPr/>
        <a:lstStyle/>
        <a:p>
          <a:endParaRPr lang="en-US"/>
        </a:p>
      </dgm:t>
    </dgm:pt>
    <dgm:pt modelId="{A17C5103-89DF-42BF-B403-F78CCF745A24}" type="sibTrans" cxnId="{E83386D2-CEA8-494D-A861-0FE0BAA371F8}">
      <dgm:prSet/>
      <dgm:spPr/>
      <dgm:t>
        <a:bodyPr/>
        <a:lstStyle/>
        <a:p>
          <a:endParaRPr lang="en-US"/>
        </a:p>
      </dgm:t>
    </dgm:pt>
    <dgm:pt modelId="{BF05F3FC-33D0-4AB6-A10E-4A8EFB2CC5C8}">
      <dgm:prSet/>
      <dgm:spPr>
        <a:ln>
          <a:solidFill>
            <a:schemeClr val="tx1"/>
          </a:solidFill>
        </a:ln>
      </dgm:spPr>
      <dgm:t>
        <a:bodyPr/>
        <a:lstStyle/>
        <a:p>
          <a:r>
            <a:rPr lang="en-US" dirty="0"/>
            <a:t>The objectives are then the means for achieving the goal that was listed. These should be SMART.  </a:t>
          </a:r>
        </a:p>
      </dgm:t>
    </dgm:pt>
    <dgm:pt modelId="{D1AA871C-DC06-484B-B650-E557467D956F}" type="parTrans" cxnId="{72516AF3-B28A-42C1-8154-87524106D816}">
      <dgm:prSet/>
      <dgm:spPr/>
      <dgm:t>
        <a:bodyPr/>
        <a:lstStyle/>
        <a:p>
          <a:endParaRPr lang="en-US"/>
        </a:p>
      </dgm:t>
    </dgm:pt>
    <dgm:pt modelId="{A707500B-36F2-4C2A-915F-5CA92EA3487C}" type="sibTrans" cxnId="{72516AF3-B28A-42C1-8154-87524106D816}">
      <dgm:prSet/>
      <dgm:spPr/>
      <dgm:t>
        <a:bodyPr/>
        <a:lstStyle/>
        <a:p>
          <a:endParaRPr lang="en-US"/>
        </a:p>
      </dgm:t>
    </dgm:pt>
    <dgm:pt modelId="{69E2726D-CF99-4C79-BE2F-C828418F2A76}">
      <dgm:prSet/>
      <dgm:spPr>
        <a:ln>
          <a:solidFill>
            <a:schemeClr val="tx1"/>
          </a:solidFill>
        </a:ln>
      </dgm:spPr>
      <dgm:t>
        <a:bodyPr/>
        <a:lstStyle/>
        <a:p>
          <a:r>
            <a:rPr lang="en-US" dirty="0"/>
            <a:t>The outcomes measure the impact the objectives had. </a:t>
          </a:r>
        </a:p>
      </dgm:t>
    </dgm:pt>
    <dgm:pt modelId="{FF33B0A5-7EA7-4017-914C-B3A8FDB90728}" type="parTrans" cxnId="{4C430E3D-40BF-42E4-B3F4-8D69D22BAB38}">
      <dgm:prSet/>
      <dgm:spPr/>
      <dgm:t>
        <a:bodyPr/>
        <a:lstStyle/>
        <a:p>
          <a:endParaRPr lang="en-US"/>
        </a:p>
      </dgm:t>
    </dgm:pt>
    <dgm:pt modelId="{6EE0ECE1-E04F-4542-A29C-6449AF51E417}" type="sibTrans" cxnId="{4C430E3D-40BF-42E4-B3F4-8D69D22BAB38}">
      <dgm:prSet/>
      <dgm:spPr/>
      <dgm:t>
        <a:bodyPr/>
        <a:lstStyle/>
        <a:p>
          <a:endParaRPr lang="en-US"/>
        </a:p>
      </dgm:t>
    </dgm:pt>
    <dgm:pt modelId="{073589B6-F55C-4FCD-AB1E-689E064095BF}">
      <dgm:prSet/>
      <dgm:spPr>
        <a:ln>
          <a:solidFill>
            <a:schemeClr val="tx1"/>
          </a:solidFill>
        </a:ln>
      </dgm:spPr>
      <dgm:t>
        <a:bodyPr/>
        <a:lstStyle/>
        <a:p>
          <a:r>
            <a:rPr lang="en-US" dirty="0">
              <a:hlinkClick xmlns:r="http://schemas.openxmlformats.org/officeDocument/2006/relationships" r:id="rId1"/>
            </a:rPr>
            <a:t>https://www.in.gov/cji/victim-services/resources/</a:t>
          </a:r>
          <a:r>
            <a:rPr lang="en-US" dirty="0"/>
            <a:t> </a:t>
          </a:r>
        </a:p>
      </dgm:t>
    </dgm:pt>
    <dgm:pt modelId="{52A88014-D5BF-4F88-934E-6A1BFB81C4EA}" type="parTrans" cxnId="{5F38D784-141B-433D-8DA5-872EECE23063}">
      <dgm:prSet/>
      <dgm:spPr/>
      <dgm:t>
        <a:bodyPr/>
        <a:lstStyle/>
        <a:p>
          <a:endParaRPr lang="en-US"/>
        </a:p>
      </dgm:t>
    </dgm:pt>
    <dgm:pt modelId="{54D2ED45-DAA8-4D38-A5C7-53D16BB669B2}" type="sibTrans" cxnId="{5F38D784-141B-433D-8DA5-872EECE23063}">
      <dgm:prSet/>
      <dgm:spPr/>
      <dgm:t>
        <a:bodyPr/>
        <a:lstStyle/>
        <a:p>
          <a:endParaRPr lang="en-US"/>
        </a:p>
      </dgm:t>
    </dgm:pt>
    <dgm:pt modelId="{89585A06-F923-4166-BF9E-90AFEAF43F4A}" type="pres">
      <dgm:prSet presAssocID="{37397E52-08F1-469C-BB0B-C249A97B94CA}" presName="linear" presStyleCnt="0">
        <dgm:presLayoutVars>
          <dgm:dir/>
          <dgm:animLvl val="lvl"/>
          <dgm:resizeHandles val="exact"/>
        </dgm:presLayoutVars>
      </dgm:prSet>
      <dgm:spPr/>
    </dgm:pt>
    <dgm:pt modelId="{55CC71FC-BE6D-4C96-BBD4-C394277CFD49}" type="pres">
      <dgm:prSet presAssocID="{7D49218D-2D9E-4DB9-9AD9-025B43E06B4D}" presName="parentLin" presStyleCnt="0"/>
      <dgm:spPr/>
    </dgm:pt>
    <dgm:pt modelId="{FECF9D18-A878-42F4-8396-5E54C1610F7A}" type="pres">
      <dgm:prSet presAssocID="{7D49218D-2D9E-4DB9-9AD9-025B43E06B4D}" presName="parentLeftMargin" presStyleLbl="node1" presStyleIdx="0" presStyleCnt="4"/>
      <dgm:spPr/>
    </dgm:pt>
    <dgm:pt modelId="{2F50645F-4135-4679-B5AB-27836450C312}" type="pres">
      <dgm:prSet presAssocID="{7D49218D-2D9E-4DB9-9AD9-025B43E06B4D}" presName="parentText" presStyleLbl="node1" presStyleIdx="0" presStyleCnt="4">
        <dgm:presLayoutVars>
          <dgm:chMax val="0"/>
          <dgm:bulletEnabled val="1"/>
        </dgm:presLayoutVars>
      </dgm:prSet>
      <dgm:spPr/>
    </dgm:pt>
    <dgm:pt modelId="{C9E3A741-EA06-47A3-A10F-F35BBF6D20B9}" type="pres">
      <dgm:prSet presAssocID="{7D49218D-2D9E-4DB9-9AD9-025B43E06B4D}" presName="negativeSpace" presStyleCnt="0"/>
      <dgm:spPr/>
    </dgm:pt>
    <dgm:pt modelId="{49AD6E08-5C15-4B96-B384-1848772CBB89}" type="pres">
      <dgm:prSet presAssocID="{7D49218D-2D9E-4DB9-9AD9-025B43E06B4D}" presName="childText" presStyleLbl="conFgAcc1" presStyleIdx="0" presStyleCnt="4">
        <dgm:presLayoutVars>
          <dgm:bulletEnabled val="1"/>
        </dgm:presLayoutVars>
      </dgm:prSet>
      <dgm:spPr/>
    </dgm:pt>
    <dgm:pt modelId="{E8CB1221-B2B9-4DD2-A0D7-AAC3A2308B93}" type="pres">
      <dgm:prSet presAssocID="{E22E810F-D28D-4C5A-BDD6-9E5736C1941E}" presName="spaceBetweenRectangles" presStyleCnt="0"/>
      <dgm:spPr/>
    </dgm:pt>
    <dgm:pt modelId="{FEA80ECE-FCB3-42DE-AD19-6E0A9F444F08}" type="pres">
      <dgm:prSet presAssocID="{F0FA9C36-4E06-41DE-8C93-4ADACB0FC95A}" presName="parentLin" presStyleCnt="0"/>
      <dgm:spPr/>
    </dgm:pt>
    <dgm:pt modelId="{039C0A89-ACB6-4F32-BA4E-00F788D70E76}" type="pres">
      <dgm:prSet presAssocID="{F0FA9C36-4E06-41DE-8C93-4ADACB0FC95A}" presName="parentLeftMargin" presStyleLbl="node1" presStyleIdx="0" presStyleCnt="4"/>
      <dgm:spPr/>
    </dgm:pt>
    <dgm:pt modelId="{D2282E75-9A52-47B2-9850-707EC2631640}" type="pres">
      <dgm:prSet presAssocID="{F0FA9C36-4E06-41DE-8C93-4ADACB0FC95A}" presName="parentText" presStyleLbl="node1" presStyleIdx="1" presStyleCnt="4">
        <dgm:presLayoutVars>
          <dgm:chMax val="0"/>
          <dgm:bulletEnabled val="1"/>
        </dgm:presLayoutVars>
      </dgm:prSet>
      <dgm:spPr/>
    </dgm:pt>
    <dgm:pt modelId="{9885F500-B652-487D-839E-34F2B21A803D}" type="pres">
      <dgm:prSet presAssocID="{F0FA9C36-4E06-41DE-8C93-4ADACB0FC95A}" presName="negativeSpace" presStyleCnt="0"/>
      <dgm:spPr/>
    </dgm:pt>
    <dgm:pt modelId="{2375F742-61FF-4732-A683-B48767F1F6F6}" type="pres">
      <dgm:prSet presAssocID="{F0FA9C36-4E06-41DE-8C93-4ADACB0FC95A}" presName="childText" presStyleLbl="conFgAcc1" presStyleIdx="1" presStyleCnt="4">
        <dgm:presLayoutVars>
          <dgm:bulletEnabled val="1"/>
        </dgm:presLayoutVars>
      </dgm:prSet>
      <dgm:spPr/>
    </dgm:pt>
    <dgm:pt modelId="{6D0F0044-9C85-4FBF-B97D-C3486E04E3B1}" type="pres">
      <dgm:prSet presAssocID="{488CCB01-1D8C-43E7-B5BC-0F2994EA6CF4}" presName="spaceBetweenRectangles" presStyleCnt="0"/>
      <dgm:spPr/>
    </dgm:pt>
    <dgm:pt modelId="{10578D54-E179-4E29-8F26-D8D11DB8882A}" type="pres">
      <dgm:prSet presAssocID="{511519E6-03AA-4B81-9F57-49D5EC4583F8}" presName="parentLin" presStyleCnt="0"/>
      <dgm:spPr/>
    </dgm:pt>
    <dgm:pt modelId="{623238E8-0767-4A5E-A789-A27DDD0C73C0}" type="pres">
      <dgm:prSet presAssocID="{511519E6-03AA-4B81-9F57-49D5EC4583F8}" presName="parentLeftMargin" presStyleLbl="node1" presStyleIdx="1" presStyleCnt="4"/>
      <dgm:spPr/>
    </dgm:pt>
    <dgm:pt modelId="{42464100-1A15-43B8-A193-594673EB7AFF}" type="pres">
      <dgm:prSet presAssocID="{511519E6-03AA-4B81-9F57-49D5EC4583F8}" presName="parentText" presStyleLbl="node1" presStyleIdx="2" presStyleCnt="4">
        <dgm:presLayoutVars>
          <dgm:chMax val="0"/>
          <dgm:bulletEnabled val="1"/>
        </dgm:presLayoutVars>
      </dgm:prSet>
      <dgm:spPr/>
    </dgm:pt>
    <dgm:pt modelId="{291429D0-B849-4652-8042-172E6A714A6E}" type="pres">
      <dgm:prSet presAssocID="{511519E6-03AA-4B81-9F57-49D5EC4583F8}" presName="negativeSpace" presStyleCnt="0"/>
      <dgm:spPr/>
    </dgm:pt>
    <dgm:pt modelId="{1E734C95-4555-46ED-B5A1-04D77E298A53}" type="pres">
      <dgm:prSet presAssocID="{511519E6-03AA-4B81-9F57-49D5EC4583F8}" presName="childText" presStyleLbl="conFgAcc1" presStyleIdx="2" presStyleCnt="4" custScaleY="244141">
        <dgm:presLayoutVars>
          <dgm:bulletEnabled val="1"/>
        </dgm:presLayoutVars>
      </dgm:prSet>
      <dgm:spPr>
        <a:ln>
          <a:solidFill>
            <a:schemeClr val="tx1"/>
          </a:solidFill>
        </a:ln>
      </dgm:spPr>
    </dgm:pt>
    <dgm:pt modelId="{DB99EC43-4B24-46C5-A631-A26037384D8B}" type="pres">
      <dgm:prSet presAssocID="{7483B302-5555-4FD8-9AA4-385F320D560A}" presName="spaceBetweenRectangles" presStyleCnt="0"/>
      <dgm:spPr/>
    </dgm:pt>
    <dgm:pt modelId="{B35D3967-552D-4003-9F94-C12B0A53889A}" type="pres">
      <dgm:prSet presAssocID="{6E4AA937-1310-41B9-B6F5-237E90A5D27D}" presName="parentLin" presStyleCnt="0"/>
      <dgm:spPr/>
    </dgm:pt>
    <dgm:pt modelId="{B267CAC8-08BF-4FB7-A4AE-B9CDBBE5A191}" type="pres">
      <dgm:prSet presAssocID="{6E4AA937-1310-41B9-B6F5-237E90A5D27D}" presName="parentLeftMargin" presStyleLbl="node1" presStyleIdx="2" presStyleCnt="4"/>
      <dgm:spPr/>
    </dgm:pt>
    <dgm:pt modelId="{DB0F20A0-FC57-4E86-8A25-0798C33B4C8E}" type="pres">
      <dgm:prSet presAssocID="{6E4AA937-1310-41B9-B6F5-237E90A5D27D}" presName="parentText" presStyleLbl="node1" presStyleIdx="3" presStyleCnt="4">
        <dgm:presLayoutVars>
          <dgm:chMax val="0"/>
          <dgm:bulletEnabled val="1"/>
        </dgm:presLayoutVars>
      </dgm:prSet>
      <dgm:spPr/>
    </dgm:pt>
    <dgm:pt modelId="{5A95A03C-C160-41E6-9086-B8A88933EDAA}" type="pres">
      <dgm:prSet presAssocID="{6E4AA937-1310-41B9-B6F5-237E90A5D27D}" presName="negativeSpace" presStyleCnt="0"/>
      <dgm:spPr/>
    </dgm:pt>
    <dgm:pt modelId="{A812EBE4-F34C-4D49-8727-A75AF6A794D7}" type="pres">
      <dgm:prSet presAssocID="{6E4AA937-1310-41B9-B6F5-237E90A5D27D}" presName="childText" presStyleLbl="conFgAcc1" presStyleIdx="3" presStyleCnt="4">
        <dgm:presLayoutVars>
          <dgm:bulletEnabled val="1"/>
        </dgm:presLayoutVars>
      </dgm:prSet>
      <dgm:spPr>
        <a:ln>
          <a:solidFill>
            <a:schemeClr val="tx1"/>
          </a:solidFill>
        </a:ln>
      </dgm:spPr>
    </dgm:pt>
  </dgm:ptLst>
  <dgm:cxnLst>
    <dgm:cxn modelId="{A51B621D-BC25-44BF-BD03-0163FF768D3A}" type="presOf" srcId="{7D49218D-2D9E-4DB9-9AD9-025B43E06B4D}" destId="{FECF9D18-A878-42F4-8396-5E54C1610F7A}" srcOrd="0" destOrd="0" presId="urn:microsoft.com/office/officeart/2005/8/layout/list1"/>
    <dgm:cxn modelId="{DD60DB1D-08FD-4AEA-B53E-47424CA3D6F2}" srcId="{7D49218D-2D9E-4DB9-9AD9-025B43E06B4D}" destId="{AB9FF7F1-0ADB-4D31-B23D-9BB5ADF26CC8}" srcOrd="0" destOrd="0" parTransId="{9E85F4A7-9B27-426E-8F86-8A2A31661E62}" sibTransId="{E60B9FC7-B96A-48F4-A73E-1E3E729A4561}"/>
    <dgm:cxn modelId="{A3707720-5390-4852-B8CD-2F511213A797}" type="presOf" srcId="{BF05F3FC-33D0-4AB6-A10E-4A8EFB2CC5C8}" destId="{49AD6E08-5C15-4B96-B384-1848772CBB89}" srcOrd="0" destOrd="1" presId="urn:microsoft.com/office/officeart/2005/8/layout/list1"/>
    <dgm:cxn modelId="{748A7E3B-E373-4EA8-8F05-9B6B9F03F959}" type="presOf" srcId="{6E4AA937-1310-41B9-B6F5-237E90A5D27D}" destId="{B267CAC8-08BF-4FB7-A4AE-B9CDBBE5A191}" srcOrd="0" destOrd="0" presId="urn:microsoft.com/office/officeart/2005/8/layout/list1"/>
    <dgm:cxn modelId="{4C430E3D-40BF-42E4-B3F4-8D69D22BAB38}" srcId="{7D49218D-2D9E-4DB9-9AD9-025B43E06B4D}" destId="{69E2726D-CF99-4C79-BE2F-C828418F2A76}" srcOrd="2" destOrd="0" parTransId="{FF33B0A5-7EA7-4017-914C-B3A8FDB90728}" sibTransId="{6EE0ECE1-E04F-4542-A29C-6449AF51E417}"/>
    <dgm:cxn modelId="{86DD9E40-C899-4D79-8162-B267296B1417}" type="presOf" srcId="{69E2726D-CF99-4C79-BE2F-C828418F2A76}" destId="{49AD6E08-5C15-4B96-B384-1848772CBB89}" srcOrd="0" destOrd="2" presId="urn:microsoft.com/office/officeart/2005/8/layout/list1"/>
    <dgm:cxn modelId="{2AFAED5C-3C82-4685-9634-F81CDA689FDE}" srcId="{37397E52-08F1-469C-BB0B-C249A97B94CA}" destId="{511519E6-03AA-4B81-9F57-49D5EC4583F8}" srcOrd="2" destOrd="0" parTransId="{E5C0F3A8-1E70-4B1A-BCF4-6EB73663DE47}" sibTransId="{7483B302-5555-4FD8-9AA4-385F320D560A}"/>
    <dgm:cxn modelId="{2F80E74F-A97C-41C9-AB2E-381A57B18B27}" type="presOf" srcId="{073589B6-F55C-4FCD-AB1E-689E064095BF}" destId="{49AD6E08-5C15-4B96-B384-1848772CBB89}" srcOrd="0" destOrd="3" presId="urn:microsoft.com/office/officeart/2005/8/layout/list1"/>
    <dgm:cxn modelId="{11B91E7D-8CDE-4FBD-A902-124811157552}" srcId="{F0FA9C36-4E06-41DE-8C93-4ADACB0FC95A}" destId="{1D681F7E-C37E-4F43-A413-43FACBAFF9FC}" srcOrd="0" destOrd="0" parTransId="{79E1B8DC-97C6-45F6-8A54-6C0A291D119F}" sibTransId="{DD997942-EA46-4472-9861-5A841566971C}"/>
    <dgm:cxn modelId="{5F38D784-141B-433D-8DA5-872EECE23063}" srcId="{7D49218D-2D9E-4DB9-9AD9-025B43E06B4D}" destId="{073589B6-F55C-4FCD-AB1E-689E064095BF}" srcOrd="3" destOrd="0" parTransId="{52A88014-D5BF-4F88-934E-6A1BFB81C4EA}" sibTransId="{54D2ED45-DAA8-4D38-A5C7-53D16BB669B2}"/>
    <dgm:cxn modelId="{983FD884-470D-49A4-B304-F041382FEA57}" type="presOf" srcId="{7D49218D-2D9E-4DB9-9AD9-025B43E06B4D}" destId="{2F50645F-4135-4679-B5AB-27836450C312}" srcOrd="1" destOrd="0" presId="urn:microsoft.com/office/officeart/2005/8/layout/list1"/>
    <dgm:cxn modelId="{6A997686-B83A-4E8D-8F09-0E74E8320DE2}" srcId="{37397E52-08F1-469C-BB0B-C249A97B94CA}" destId="{7D49218D-2D9E-4DB9-9AD9-025B43E06B4D}" srcOrd="0" destOrd="0" parTransId="{ACF9B0E9-01A1-4D20-B903-C597EB778584}" sibTransId="{E22E810F-D28D-4C5A-BDD6-9E5736C1941E}"/>
    <dgm:cxn modelId="{05A3B7B5-4C1A-42BA-A292-E00EF4129005}" srcId="{37397E52-08F1-469C-BB0B-C249A97B94CA}" destId="{F0FA9C36-4E06-41DE-8C93-4ADACB0FC95A}" srcOrd="1" destOrd="0" parTransId="{50F3EA01-1F33-452A-A3F5-BA57522314BF}" sibTransId="{488CCB01-1D8C-43E7-B5BC-0F2994EA6CF4}"/>
    <dgm:cxn modelId="{D6A943C2-0EF3-4849-A26C-3583E37E29FC}" type="presOf" srcId="{511519E6-03AA-4B81-9F57-49D5EC4583F8}" destId="{623238E8-0767-4A5E-A789-A27DDD0C73C0}" srcOrd="0" destOrd="0" presId="urn:microsoft.com/office/officeart/2005/8/layout/list1"/>
    <dgm:cxn modelId="{0E4F7EC5-DFF2-4109-AFFC-F7CC5EBC2F46}" type="presOf" srcId="{F0FA9C36-4E06-41DE-8C93-4ADACB0FC95A}" destId="{D2282E75-9A52-47B2-9850-707EC2631640}" srcOrd="1" destOrd="0" presId="urn:microsoft.com/office/officeart/2005/8/layout/list1"/>
    <dgm:cxn modelId="{FE688FCE-95B6-429D-B54B-D588B480003C}" type="presOf" srcId="{F0FA9C36-4E06-41DE-8C93-4ADACB0FC95A}" destId="{039C0A89-ACB6-4F32-BA4E-00F788D70E76}" srcOrd="0" destOrd="0" presId="urn:microsoft.com/office/officeart/2005/8/layout/list1"/>
    <dgm:cxn modelId="{E83386D2-CEA8-494D-A861-0FE0BAA371F8}" srcId="{37397E52-08F1-469C-BB0B-C249A97B94CA}" destId="{6E4AA937-1310-41B9-B6F5-237E90A5D27D}" srcOrd="3" destOrd="0" parTransId="{13A61BDF-1A01-4445-BCB2-36D45098B9EA}" sibTransId="{A17C5103-89DF-42BF-B403-F78CCF745A24}"/>
    <dgm:cxn modelId="{06AE19DF-1169-4632-A03B-0D11A31FC66E}" type="presOf" srcId="{AB9FF7F1-0ADB-4D31-B23D-9BB5ADF26CC8}" destId="{49AD6E08-5C15-4B96-B384-1848772CBB89}" srcOrd="0" destOrd="0" presId="urn:microsoft.com/office/officeart/2005/8/layout/list1"/>
    <dgm:cxn modelId="{195636E4-A190-4B4A-A539-B66F73C9E44C}" type="presOf" srcId="{6E4AA937-1310-41B9-B6F5-237E90A5D27D}" destId="{DB0F20A0-FC57-4E86-8A25-0798C33B4C8E}" srcOrd="1" destOrd="0" presId="urn:microsoft.com/office/officeart/2005/8/layout/list1"/>
    <dgm:cxn modelId="{13D9B2E7-77BE-437E-8DCA-1BC2AA158BA7}" type="presOf" srcId="{37397E52-08F1-469C-BB0B-C249A97B94CA}" destId="{89585A06-F923-4166-BF9E-90AFEAF43F4A}" srcOrd="0" destOrd="0" presId="urn:microsoft.com/office/officeart/2005/8/layout/list1"/>
    <dgm:cxn modelId="{AE7063EB-9E57-48B8-9053-0534D1D583E0}" type="presOf" srcId="{511519E6-03AA-4B81-9F57-49D5EC4583F8}" destId="{42464100-1A15-43B8-A193-594673EB7AFF}" srcOrd="1" destOrd="0" presId="urn:microsoft.com/office/officeart/2005/8/layout/list1"/>
    <dgm:cxn modelId="{72516AF3-B28A-42C1-8154-87524106D816}" srcId="{7D49218D-2D9E-4DB9-9AD9-025B43E06B4D}" destId="{BF05F3FC-33D0-4AB6-A10E-4A8EFB2CC5C8}" srcOrd="1" destOrd="0" parTransId="{D1AA871C-DC06-484B-B650-E557467D956F}" sibTransId="{A707500B-36F2-4C2A-915F-5CA92EA3487C}"/>
    <dgm:cxn modelId="{47A36DF5-B260-437A-8207-B19FE4374CF6}" type="presOf" srcId="{1D681F7E-C37E-4F43-A413-43FACBAFF9FC}" destId="{2375F742-61FF-4732-A683-B48767F1F6F6}" srcOrd="0" destOrd="0" presId="urn:microsoft.com/office/officeart/2005/8/layout/list1"/>
    <dgm:cxn modelId="{AAF0C297-CEDB-45EC-896B-10DF599DFCC9}" type="presParOf" srcId="{89585A06-F923-4166-BF9E-90AFEAF43F4A}" destId="{55CC71FC-BE6D-4C96-BBD4-C394277CFD49}" srcOrd="0" destOrd="0" presId="urn:microsoft.com/office/officeart/2005/8/layout/list1"/>
    <dgm:cxn modelId="{FF924DFC-FAF0-472C-920D-90B90AF0EE72}" type="presParOf" srcId="{55CC71FC-BE6D-4C96-BBD4-C394277CFD49}" destId="{FECF9D18-A878-42F4-8396-5E54C1610F7A}" srcOrd="0" destOrd="0" presId="urn:microsoft.com/office/officeart/2005/8/layout/list1"/>
    <dgm:cxn modelId="{C92B9A2F-7746-46B6-96B2-39962A71B417}" type="presParOf" srcId="{55CC71FC-BE6D-4C96-BBD4-C394277CFD49}" destId="{2F50645F-4135-4679-B5AB-27836450C312}" srcOrd="1" destOrd="0" presId="urn:microsoft.com/office/officeart/2005/8/layout/list1"/>
    <dgm:cxn modelId="{2892DD19-9E4D-4C27-9304-320FD276EE90}" type="presParOf" srcId="{89585A06-F923-4166-BF9E-90AFEAF43F4A}" destId="{C9E3A741-EA06-47A3-A10F-F35BBF6D20B9}" srcOrd="1" destOrd="0" presId="urn:microsoft.com/office/officeart/2005/8/layout/list1"/>
    <dgm:cxn modelId="{72D4C8EB-C54C-4408-9E70-C7A43661A6E4}" type="presParOf" srcId="{89585A06-F923-4166-BF9E-90AFEAF43F4A}" destId="{49AD6E08-5C15-4B96-B384-1848772CBB89}" srcOrd="2" destOrd="0" presId="urn:microsoft.com/office/officeart/2005/8/layout/list1"/>
    <dgm:cxn modelId="{56205FEC-709E-4B75-A2C1-3D2E1910FE3F}" type="presParOf" srcId="{89585A06-F923-4166-BF9E-90AFEAF43F4A}" destId="{E8CB1221-B2B9-4DD2-A0D7-AAC3A2308B93}" srcOrd="3" destOrd="0" presId="urn:microsoft.com/office/officeart/2005/8/layout/list1"/>
    <dgm:cxn modelId="{968DF3FB-6B9F-4BE9-A756-462E8A2FB8D6}" type="presParOf" srcId="{89585A06-F923-4166-BF9E-90AFEAF43F4A}" destId="{FEA80ECE-FCB3-42DE-AD19-6E0A9F444F08}" srcOrd="4" destOrd="0" presId="urn:microsoft.com/office/officeart/2005/8/layout/list1"/>
    <dgm:cxn modelId="{997A0B04-A637-4745-8C4A-E9BD38EB0022}" type="presParOf" srcId="{FEA80ECE-FCB3-42DE-AD19-6E0A9F444F08}" destId="{039C0A89-ACB6-4F32-BA4E-00F788D70E76}" srcOrd="0" destOrd="0" presId="urn:microsoft.com/office/officeart/2005/8/layout/list1"/>
    <dgm:cxn modelId="{DFB528BD-1755-4CB3-902E-D71EB0FBA40E}" type="presParOf" srcId="{FEA80ECE-FCB3-42DE-AD19-6E0A9F444F08}" destId="{D2282E75-9A52-47B2-9850-707EC2631640}" srcOrd="1" destOrd="0" presId="urn:microsoft.com/office/officeart/2005/8/layout/list1"/>
    <dgm:cxn modelId="{4235C3A0-DD1C-41B5-9ADC-83F447564FD4}" type="presParOf" srcId="{89585A06-F923-4166-BF9E-90AFEAF43F4A}" destId="{9885F500-B652-487D-839E-34F2B21A803D}" srcOrd="5" destOrd="0" presId="urn:microsoft.com/office/officeart/2005/8/layout/list1"/>
    <dgm:cxn modelId="{EB11CA97-2621-4804-B6D4-F73B26A9B59D}" type="presParOf" srcId="{89585A06-F923-4166-BF9E-90AFEAF43F4A}" destId="{2375F742-61FF-4732-A683-B48767F1F6F6}" srcOrd="6" destOrd="0" presId="urn:microsoft.com/office/officeart/2005/8/layout/list1"/>
    <dgm:cxn modelId="{D7E2E204-0E2F-4A7E-B65D-02F145FC09EA}" type="presParOf" srcId="{89585A06-F923-4166-BF9E-90AFEAF43F4A}" destId="{6D0F0044-9C85-4FBF-B97D-C3486E04E3B1}" srcOrd="7" destOrd="0" presId="urn:microsoft.com/office/officeart/2005/8/layout/list1"/>
    <dgm:cxn modelId="{6F16C6DC-571E-4D42-95B4-9941262885FB}" type="presParOf" srcId="{89585A06-F923-4166-BF9E-90AFEAF43F4A}" destId="{10578D54-E179-4E29-8F26-D8D11DB8882A}" srcOrd="8" destOrd="0" presId="urn:microsoft.com/office/officeart/2005/8/layout/list1"/>
    <dgm:cxn modelId="{3DCBB52D-A537-4152-9FBF-B2DF0A777D4C}" type="presParOf" srcId="{10578D54-E179-4E29-8F26-D8D11DB8882A}" destId="{623238E8-0767-4A5E-A789-A27DDD0C73C0}" srcOrd="0" destOrd="0" presId="urn:microsoft.com/office/officeart/2005/8/layout/list1"/>
    <dgm:cxn modelId="{D5506F39-D7B8-47EF-A53B-9D885392001D}" type="presParOf" srcId="{10578D54-E179-4E29-8F26-D8D11DB8882A}" destId="{42464100-1A15-43B8-A193-594673EB7AFF}" srcOrd="1" destOrd="0" presId="urn:microsoft.com/office/officeart/2005/8/layout/list1"/>
    <dgm:cxn modelId="{367E56AE-6CA2-49EC-BC3E-E29A67399028}" type="presParOf" srcId="{89585A06-F923-4166-BF9E-90AFEAF43F4A}" destId="{291429D0-B849-4652-8042-172E6A714A6E}" srcOrd="9" destOrd="0" presId="urn:microsoft.com/office/officeart/2005/8/layout/list1"/>
    <dgm:cxn modelId="{2084AD56-F467-49C9-962B-54EBBFB24530}" type="presParOf" srcId="{89585A06-F923-4166-BF9E-90AFEAF43F4A}" destId="{1E734C95-4555-46ED-B5A1-04D77E298A53}" srcOrd="10" destOrd="0" presId="urn:microsoft.com/office/officeart/2005/8/layout/list1"/>
    <dgm:cxn modelId="{0D220A97-FE52-4056-8585-A143659610AA}" type="presParOf" srcId="{89585A06-F923-4166-BF9E-90AFEAF43F4A}" destId="{DB99EC43-4B24-46C5-A631-A26037384D8B}" srcOrd="11" destOrd="0" presId="urn:microsoft.com/office/officeart/2005/8/layout/list1"/>
    <dgm:cxn modelId="{5685F3FE-C26C-491B-A70E-11FCAFEDB1FA}" type="presParOf" srcId="{89585A06-F923-4166-BF9E-90AFEAF43F4A}" destId="{B35D3967-552D-4003-9F94-C12B0A53889A}" srcOrd="12" destOrd="0" presId="urn:microsoft.com/office/officeart/2005/8/layout/list1"/>
    <dgm:cxn modelId="{C00DB483-AF1B-47EF-86C6-F570D26ADB9B}" type="presParOf" srcId="{B35D3967-552D-4003-9F94-C12B0A53889A}" destId="{B267CAC8-08BF-4FB7-A4AE-B9CDBBE5A191}" srcOrd="0" destOrd="0" presId="urn:microsoft.com/office/officeart/2005/8/layout/list1"/>
    <dgm:cxn modelId="{1C1CEA9A-AF99-48C4-8C3E-9EEFAAFF1C41}" type="presParOf" srcId="{B35D3967-552D-4003-9F94-C12B0A53889A}" destId="{DB0F20A0-FC57-4E86-8A25-0798C33B4C8E}" srcOrd="1" destOrd="0" presId="urn:microsoft.com/office/officeart/2005/8/layout/list1"/>
    <dgm:cxn modelId="{FC168B2C-0142-4DF9-9DB5-DD77780836D8}" type="presParOf" srcId="{89585A06-F923-4166-BF9E-90AFEAF43F4A}" destId="{5A95A03C-C160-41E6-9086-B8A88933EDAA}" srcOrd="13" destOrd="0" presId="urn:microsoft.com/office/officeart/2005/8/layout/list1"/>
    <dgm:cxn modelId="{FB4E8524-2E46-495A-A8A3-802B2D29AD7C}" type="presParOf" srcId="{89585A06-F923-4166-BF9E-90AFEAF43F4A}" destId="{A812EBE4-F34C-4D49-8727-A75AF6A794D7}" srcOrd="14" destOrd="0" presId="urn:microsoft.com/office/officeart/2005/8/layout/list1"/>
  </dgm:cxnLst>
  <dgm:bg/>
  <dgm:whole>
    <a:ln>
      <a:noFill/>
    </a:ln>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8FCE25-FA10-4FA8-A9F2-BB25EC4058E9}">
      <dsp:nvSpPr>
        <dsp:cNvPr id="0" name=""/>
        <dsp:cNvSpPr/>
      </dsp:nvSpPr>
      <dsp:spPr>
        <a:xfrm>
          <a:off x="0" y="675"/>
          <a:ext cx="6900512"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84C2ABB-E557-497C-B10B-5ACFEE0CE38C}">
      <dsp:nvSpPr>
        <dsp:cNvPr id="0" name=""/>
        <dsp:cNvSpPr/>
      </dsp:nvSpPr>
      <dsp:spPr>
        <a:xfrm>
          <a:off x="0" y="675"/>
          <a:ext cx="6900512" cy="7906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b="0" i="1" kern="1200" baseline="0"/>
            <a:t>Civil Legal Services for Victims </a:t>
          </a:r>
          <a:endParaRPr lang="en-US" sz="2200" kern="1200"/>
        </a:p>
      </dsp:txBody>
      <dsp:txXfrm>
        <a:off x="0" y="675"/>
        <a:ext cx="6900512" cy="790684"/>
      </dsp:txXfrm>
    </dsp:sp>
    <dsp:sp modelId="{22843443-DFE2-4192-8264-557A23A7DD04}">
      <dsp:nvSpPr>
        <dsp:cNvPr id="0" name=""/>
        <dsp:cNvSpPr/>
      </dsp:nvSpPr>
      <dsp:spPr>
        <a:xfrm>
          <a:off x="0" y="791359"/>
          <a:ext cx="6900512" cy="0"/>
        </a:xfrm>
        <a:prstGeom prst="line">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EF763DC-7DDF-4F1A-9F3F-0D51D2A6F6F9}">
      <dsp:nvSpPr>
        <dsp:cNvPr id="0" name=""/>
        <dsp:cNvSpPr/>
      </dsp:nvSpPr>
      <dsp:spPr>
        <a:xfrm>
          <a:off x="0" y="791359"/>
          <a:ext cx="6900512" cy="7906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b="0" i="1" kern="1200" baseline="0"/>
            <a:t>Facilitation of participation in criminal justice and other public proceedings arising from the crime </a:t>
          </a:r>
          <a:endParaRPr lang="en-US" sz="2200" kern="1200"/>
        </a:p>
      </dsp:txBody>
      <dsp:txXfrm>
        <a:off x="0" y="791359"/>
        <a:ext cx="6900512" cy="790684"/>
      </dsp:txXfrm>
    </dsp:sp>
    <dsp:sp modelId="{C020DBDE-D59B-4F9B-9D4D-F630652EC3FA}">
      <dsp:nvSpPr>
        <dsp:cNvPr id="0" name=""/>
        <dsp:cNvSpPr/>
      </dsp:nvSpPr>
      <dsp:spPr>
        <a:xfrm>
          <a:off x="0" y="1582044"/>
          <a:ext cx="6900512"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B3BBDC4-BF01-4FE6-9E84-689841849633}">
      <dsp:nvSpPr>
        <dsp:cNvPr id="0" name=""/>
        <dsp:cNvSpPr/>
      </dsp:nvSpPr>
      <dsp:spPr>
        <a:xfrm>
          <a:off x="0" y="1582044"/>
          <a:ext cx="6900512" cy="7906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b="0" i="1" kern="1200" baseline="0" dirty="0"/>
            <a:t>Forensic Interviews </a:t>
          </a:r>
          <a:endParaRPr lang="en-US" sz="2200" kern="1200" dirty="0"/>
        </a:p>
      </dsp:txBody>
      <dsp:txXfrm>
        <a:off x="0" y="1582044"/>
        <a:ext cx="6900512" cy="790684"/>
      </dsp:txXfrm>
    </dsp:sp>
    <dsp:sp modelId="{7EE93826-34B7-45ED-BAC0-B3B6106B4078}">
      <dsp:nvSpPr>
        <dsp:cNvPr id="0" name=""/>
        <dsp:cNvSpPr/>
      </dsp:nvSpPr>
      <dsp:spPr>
        <a:xfrm>
          <a:off x="0" y="2372728"/>
          <a:ext cx="6900512" cy="0"/>
        </a:xfrm>
        <a:prstGeom prst="line">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BCBDA10-CB25-454B-B83D-4FB68F26A1DC}">
      <dsp:nvSpPr>
        <dsp:cNvPr id="0" name=""/>
        <dsp:cNvSpPr/>
      </dsp:nvSpPr>
      <dsp:spPr>
        <a:xfrm>
          <a:off x="0" y="2372728"/>
          <a:ext cx="6900512" cy="7906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b="0" i="1" kern="1200" baseline="0"/>
            <a:t>Immediate Emotional, Psychological and Physical Health and Safety </a:t>
          </a:r>
          <a:endParaRPr lang="en-US" sz="2200" kern="1200"/>
        </a:p>
      </dsp:txBody>
      <dsp:txXfrm>
        <a:off x="0" y="2372728"/>
        <a:ext cx="6900512" cy="790684"/>
      </dsp:txXfrm>
    </dsp:sp>
    <dsp:sp modelId="{A0F5D7A2-9DC0-4E84-A174-669B90A14879}">
      <dsp:nvSpPr>
        <dsp:cNvPr id="0" name=""/>
        <dsp:cNvSpPr/>
      </dsp:nvSpPr>
      <dsp:spPr>
        <a:xfrm>
          <a:off x="0" y="3163412"/>
          <a:ext cx="6900512" cy="0"/>
        </a:xfrm>
        <a:prstGeom prst="line">
          <a:avLst/>
        </a:prstGeom>
        <a:solidFill>
          <a:schemeClr val="accent6">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7A84C63-B32D-4A58-8C08-5C89C40F0ABD}">
      <dsp:nvSpPr>
        <dsp:cNvPr id="0" name=""/>
        <dsp:cNvSpPr/>
      </dsp:nvSpPr>
      <dsp:spPr>
        <a:xfrm>
          <a:off x="0" y="3163412"/>
          <a:ext cx="6900512" cy="7906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b="0" i="1" kern="1200" baseline="0"/>
            <a:t>Legal Assistance for Victims </a:t>
          </a:r>
          <a:endParaRPr lang="en-US" sz="2200" kern="1200"/>
        </a:p>
      </dsp:txBody>
      <dsp:txXfrm>
        <a:off x="0" y="3163412"/>
        <a:ext cx="6900512" cy="790684"/>
      </dsp:txXfrm>
    </dsp:sp>
    <dsp:sp modelId="{031E6857-9962-451B-AF7E-A5146E09C8F6}">
      <dsp:nvSpPr>
        <dsp:cNvPr id="0" name=""/>
        <dsp:cNvSpPr/>
      </dsp:nvSpPr>
      <dsp:spPr>
        <a:xfrm>
          <a:off x="0" y="3954096"/>
          <a:ext cx="6900512"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3CD7BD2-80E5-448E-A7C5-5C432A3D759A}">
      <dsp:nvSpPr>
        <dsp:cNvPr id="0" name=""/>
        <dsp:cNvSpPr/>
      </dsp:nvSpPr>
      <dsp:spPr>
        <a:xfrm>
          <a:off x="0" y="3954096"/>
          <a:ext cx="6900512" cy="7906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b="0" i="1" kern="1200" baseline="0"/>
            <a:t>Mental Health Counseling and Care </a:t>
          </a:r>
          <a:endParaRPr lang="en-US" sz="2200" kern="1200"/>
        </a:p>
      </dsp:txBody>
      <dsp:txXfrm>
        <a:off x="0" y="3954096"/>
        <a:ext cx="6900512" cy="790684"/>
      </dsp:txXfrm>
    </dsp:sp>
    <dsp:sp modelId="{8E67E58A-F353-4018-B78A-E829A5F19956}">
      <dsp:nvSpPr>
        <dsp:cNvPr id="0" name=""/>
        <dsp:cNvSpPr/>
      </dsp:nvSpPr>
      <dsp:spPr>
        <a:xfrm>
          <a:off x="0" y="4744781"/>
          <a:ext cx="6900512" cy="0"/>
        </a:xfrm>
        <a:prstGeom prst="line">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5242277-D7A1-4191-8BF6-F2E409CA990A}">
      <dsp:nvSpPr>
        <dsp:cNvPr id="0" name=""/>
        <dsp:cNvSpPr/>
      </dsp:nvSpPr>
      <dsp:spPr>
        <a:xfrm>
          <a:off x="0" y="4744781"/>
          <a:ext cx="6900512" cy="7906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b="0" i="1" kern="1200" baseline="0"/>
            <a:t>Peer-Support </a:t>
          </a:r>
          <a:endParaRPr lang="en-US" sz="2200" kern="1200"/>
        </a:p>
      </dsp:txBody>
      <dsp:txXfrm>
        <a:off x="0" y="4744781"/>
        <a:ext cx="6900512" cy="79068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8FCE25-FA10-4FA8-A9F2-BB25EC4058E9}">
      <dsp:nvSpPr>
        <dsp:cNvPr id="0" name=""/>
        <dsp:cNvSpPr/>
      </dsp:nvSpPr>
      <dsp:spPr>
        <a:xfrm>
          <a:off x="0" y="675"/>
          <a:ext cx="6900512"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84C2ABB-E557-497C-B10B-5ACFEE0CE38C}">
      <dsp:nvSpPr>
        <dsp:cNvPr id="0" name=""/>
        <dsp:cNvSpPr/>
      </dsp:nvSpPr>
      <dsp:spPr>
        <a:xfrm>
          <a:off x="0" y="675"/>
          <a:ext cx="6900512" cy="11069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110" tIns="118110" rIns="118110" bIns="118110" numCol="1" spcCol="1270" anchor="t" anchorCtr="0">
          <a:noAutofit/>
        </a:bodyPr>
        <a:lstStyle/>
        <a:p>
          <a:pPr marL="0" lvl="0" indent="0" algn="l" defTabSz="1377950">
            <a:lnSpc>
              <a:spcPct val="90000"/>
            </a:lnSpc>
            <a:spcBef>
              <a:spcPct val="0"/>
            </a:spcBef>
            <a:spcAft>
              <a:spcPct val="35000"/>
            </a:spcAft>
            <a:buNone/>
          </a:pPr>
          <a:r>
            <a:rPr lang="en-US" sz="3100" b="0" i="1" kern="1200" baseline="0" dirty="0"/>
            <a:t>Personal Advocacy and Emotional Support </a:t>
          </a:r>
          <a:endParaRPr lang="en-US" sz="3100" kern="1200" dirty="0"/>
        </a:p>
      </dsp:txBody>
      <dsp:txXfrm>
        <a:off x="0" y="675"/>
        <a:ext cx="6900512" cy="1106957"/>
      </dsp:txXfrm>
    </dsp:sp>
    <dsp:sp modelId="{22843443-DFE2-4192-8264-557A23A7DD04}">
      <dsp:nvSpPr>
        <dsp:cNvPr id="0" name=""/>
        <dsp:cNvSpPr/>
      </dsp:nvSpPr>
      <dsp:spPr>
        <a:xfrm>
          <a:off x="0" y="1107633"/>
          <a:ext cx="6900512" cy="0"/>
        </a:xfrm>
        <a:prstGeom prst="line">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EF763DC-7DDF-4F1A-9F3F-0D51D2A6F6F9}">
      <dsp:nvSpPr>
        <dsp:cNvPr id="0" name=""/>
        <dsp:cNvSpPr/>
      </dsp:nvSpPr>
      <dsp:spPr>
        <a:xfrm>
          <a:off x="0" y="1107633"/>
          <a:ext cx="6900512" cy="11069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110" tIns="118110" rIns="118110" bIns="118110" numCol="1" spcCol="1270" anchor="t" anchorCtr="0">
          <a:noAutofit/>
        </a:bodyPr>
        <a:lstStyle/>
        <a:p>
          <a:pPr marL="0" lvl="0" indent="0" algn="l" defTabSz="1377950">
            <a:lnSpc>
              <a:spcPct val="90000"/>
            </a:lnSpc>
            <a:spcBef>
              <a:spcPct val="0"/>
            </a:spcBef>
            <a:spcAft>
              <a:spcPct val="35000"/>
            </a:spcAft>
            <a:buNone/>
          </a:pPr>
          <a:r>
            <a:rPr lang="en-US" sz="3100" b="0" i="1" kern="1200" baseline="0" dirty="0"/>
            <a:t>Relocation Expenses</a:t>
          </a:r>
          <a:endParaRPr lang="en-US" sz="3100" kern="1200" dirty="0"/>
        </a:p>
      </dsp:txBody>
      <dsp:txXfrm>
        <a:off x="0" y="1107633"/>
        <a:ext cx="6900512" cy="1106957"/>
      </dsp:txXfrm>
    </dsp:sp>
    <dsp:sp modelId="{C020DBDE-D59B-4F9B-9D4D-F630652EC3FA}">
      <dsp:nvSpPr>
        <dsp:cNvPr id="0" name=""/>
        <dsp:cNvSpPr/>
      </dsp:nvSpPr>
      <dsp:spPr>
        <a:xfrm>
          <a:off x="0" y="2214591"/>
          <a:ext cx="6900512"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B3BBDC4-BF01-4FE6-9E84-689841849633}">
      <dsp:nvSpPr>
        <dsp:cNvPr id="0" name=""/>
        <dsp:cNvSpPr/>
      </dsp:nvSpPr>
      <dsp:spPr>
        <a:xfrm>
          <a:off x="0" y="2214591"/>
          <a:ext cx="6900512" cy="11069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110" tIns="118110" rIns="118110" bIns="118110" numCol="1" spcCol="1270" anchor="t" anchorCtr="0">
          <a:noAutofit/>
        </a:bodyPr>
        <a:lstStyle/>
        <a:p>
          <a:pPr marL="0" lvl="0" indent="0" algn="l" defTabSz="1377950">
            <a:lnSpc>
              <a:spcPct val="90000"/>
            </a:lnSpc>
            <a:spcBef>
              <a:spcPct val="0"/>
            </a:spcBef>
            <a:spcAft>
              <a:spcPct val="35000"/>
            </a:spcAft>
            <a:buNone/>
          </a:pPr>
          <a:r>
            <a:rPr lang="en-US" sz="3100" b="0" i="1" kern="1200" baseline="0" dirty="0"/>
            <a:t>Services to Incarcerated Individuals</a:t>
          </a:r>
          <a:endParaRPr lang="en-US" sz="3100" kern="1200" dirty="0"/>
        </a:p>
      </dsp:txBody>
      <dsp:txXfrm>
        <a:off x="0" y="2214591"/>
        <a:ext cx="6900512" cy="1106957"/>
      </dsp:txXfrm>
    </dsp:sp>
    <dsp:sp modelId="{7EE93826-34B7-45ED-BAC0-B3B6106B4078}">
      <dsp:nvSpPr>
        <dsp:cNvPr id="0" name=""/>
        <dsp:cNvSpPr/>
      </dsp:nvSpPr>
      <dsp:spPr>
        <a:xfrm>
          <a:off x="0" y="3321549"/>
          <a:ext cx="6900512" cy="0"/>
        </a:xfrm>
        <a:prstGeom prst="line">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BCBDA10-CB25-454B-B83D-4FB68F26A1DC}">
      <dsp:nvSpPr>
        <dsp:cNvPr id="0" name=""/>
        <dsp:cNvSpPr/>
      </dsp:nvSpPr>
      <dsp:spPr>
        <a:xfrm>
          <a:off x="0" y="3321549"/>
          <a:ext cx="6900512" cy="11069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110" tIns="118110" rIns="118110" bIns="118110" numCol="1" spcCol="1270" anchor="t" anchorCtr="0">
          <a:noAutofit/>
        </a:bodyPr>
        <a:lstStyle/>
        <a:p>
          <a:pPr marL="0" lvl="0" indent="0" algn="l" defTabSz="1377950">
            <a:lnSpc>
              <a:spcPct val="90000"/>
            </a:lnSpc>
            <a:spcBef>
              <a:spcPct val="0"/>
            </a:spcBef>
            <a:spcAft>
              <a:spcPct val="35000"/>
            </a:spcAft>
            <a:buNone/>
          </a:pPr>
          <a:r>
            <a:rPr lang="en-US" sz="3100" b="0" i="1" kern="1200" baseline="0" dirty="0"/>
            <a:t>Transitional Housing</a:t>
          </a:r>
          <a:endParaRPr lang="en-US" sz="3100" kern="1200" dirty="0"/>
        </a:p>
      </dsp:txBody>
      <dsp:txXfrm>
        <a:off x="0" y="3321549"/>
        <a:ext cx="6900512" cy="1106957"/>
      </dsp:txXfrm>
    </dsp:sp>
    <dsp:sp modelId="{8E67E58A-F353-4018-B78A-E829A5F19956}">
      <dsp:nvSpPr>
        <dsp:cNvPr id="0" name=""/>
        <dsp:cNvSpPr/>
      </dsp:nvSpPr>
      <dsp:spPr>
        <a:xfrm>
          <a:off x="0" y="4428507"/>
          <a:ext cx="6900512" cy="0"/>
        </a:xfrm>
        <a:prstGeom prst="line">
          <a:avLst/>
        </a:prstGeom>
        <a:solidFill>
          <a:schemeClr val="accent6">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5242277-D7A1-4191-8BF6-F2E409CA990A}">
      <dsp:nvSpPr>
        <dsp:cNvPr id="0" name=""/>
        <dsp:cNvSpPr/>
      </dsp:nvSpPr>
      <dsp:spPr>
        <a:xfrm>
          <a:off x="0" y="4428507"/>
          <a:ext cx="6900512" cy="11069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110" tIns="118110" rIns="118110" bIns="118110" numCol="1" spcCol="1270" anchor="t" anchorCtr="0">
          <a:noAutofit/>
        </a:bodyPr>
        <a:lstStyle/>
        <a:p>
          <a:pPr marL="0" lvl="0" indent="0" algn="l" defTabSz="1377950">
            <a:lnSpc>
              <a:spcPct val="90000"/>
            </a:lnSpc>
            <a:spcBef>
              <a:spcPct val="0"/>
            </a:spcBef>
            <a:spcAft>
              <a:spcPct val="35000"/>
            </a:spcAft>
            <a:buNone/>
          </a:pPr>
          <a:r>
            <a:rPr lang="en-US" sz="3100" i="1" kern="1200" dirty="0"/>
            <a:t>Transportation</a:t>
          </a:r>
        </a:p>
      </dsp:txBody>
      <dsp:txXfrm>
        <a:off x="0" y="4428507"/>
        <a:ext cx="6900512" cy="110695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D163792-47B3-4E13-A9CA-6A999A1FD70B}">
      <dsp:nvSpPr>
        <dsp:cNvPr id="0" name=""/>
        <dsp:cNvSpPr/>
      </dsp:nvSpPr>
      <dsp:spPr>
        <a:xfrm>
          <a:off x="0" y="405760"/>
          <a:ext cx="7425354" cy="302400"/>
        </a:xfrm>
        <a:prstGeom prst="rect">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F31143A-946F-4EAA-AD90-BE9128605CCA}">
      <dsp:nvSpPr>
        <dsp:cNvPr id="0" name=""/>
        <dsp:cNvSpPr/>
      </dsp:nvSpPr>
      <dsp:spPr>
        <a:xfrm>
          <a:off x="371267" y="228640"/>
          <a:ext cx="5197747" cy="354240"/>
        </a:xfrm>
        <a:prstGeom prst="roundRect">
          <a:avLst/>
        </a:prstGeom>
        <a:solidFill>
          <a:srgbClr val="FFC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6462" tIns="0" rIns="196462" bIns="0" numCol="1" spcCol="1270" anchor="ctr" anchorCtr="0">
          <a:noAutofit/>
        </a:bodyPr>
        <a:lstStyle/>
        <a:p>
          <a:pPr marL="0" lvl="0" indent="0" algn="l" defTabSz="533400">
            <a:lnSpc>
              <a:spcPct val="90000"/>
            </a:lnSpc>
            <a:spcBef>
              <a:spcPct val="0"/>
            </a:spcBef>
            <a:spcAft>
              <a:spcPct val="35000"/>
            </a:spcAft>
            <a:buNone/>
          </a:pPr>
          <a:r>
            <a:rPr lang="en-US" sz="1200" b="1" kern="1200" dirty="0">
              <a:solidFill>
                <a:schemeClr val="tx1"/>
              </a:solidFill>
            </a:rPr>
            <a:t>Contact Information</a:t>
          </a:r>
          <a:r>
            <a:rPr lang="en-US" sz="1200" b="1" kern="1200" dirty="0"/>
            <a:t> </a:t>
          </a:r>
        </a:p>
      </dsp:txBody>
      <dsp:txXfrm>
        <a:off x="388560" y="245933"/>
        <a:ext cx="5163161" cy="319654"/>
      </dsp:txXfrm>
    </dsp:sp>
    <dsp:sp modelId="{77F524D7-C608-41DF-A662-A9C731FECC30}">
      <dsp:nvSpPr>
        <dsp:cNvPr id="0" name=""/>
        <dsp:cNvSpPr/>
      </dsp:nvSpPr>
      <dsp:spPr>
        <a:xfrm>
          <a:off x="0" y="950080"/>
          <a:ext cx="7425354" cy="302400"/>
        </a:xfrm>
        <a:prstGeom prst="rect">
          <a:avLst/>
        </a:prstGeom>
        <a:solidFill>
          <a:schemeClr val="lt1">
            <a:alpha val="90000"/>
            <a:hueOff val="0"/>
            <a:satOff val="0"/>
            <a:lumOff val="0"/>
            <a:alphaOff val="0"/>
          </a:schemeClr>
        </a:solidFill>
        <a:ln w="12700" cap="flat" cmpd="sng" algn="ctr">
          <a:solidFill>
            <a:schemeClr val="accent2">
              <a:hueOff val="-145536"/>
              <a:satOff val="-8393"/>
              <a:lumOff val="863"/>
              <a:alphaOff val="0"/>
            </a:schemeClr>
          </a:solidFill>
          <a:prstDash val="solid"/>
          <a:miter lim="800000"/>
        </a:ln>
        <a:effectLst/>
      </dsp:spPr>
      <dsp:style>
        <a:lnRef idx="2">
          <a:scrgbClr r="0" g="0" b="0"/>
        </a:lnRef>
        <a:fillRef idx="1">
          <a:scrgbClr r="0" g="0" b="0"/>
        </a:fillRef>
        <a:effectRef idx="0">
          <a:scrgbClr r="0" g="0" b="0"/>
        </a:effectRef>
        <a:fontRef idx="minor"/>
      </dsp:style>
    </dsp:sp>
    <dsp:sp modelId="{45C93E20-3177-4902-B1AB-FFCD3087FE84}">
      <dsp:nvSpPr>
        <dsp:cNvPr id="0" name=""/>
        <dsp:cNvSpPr/>
      </dsp:nvSpPr>
      <dsp:spPr>
        <a:xfrm>
          <a:off x="371267" y="772960"/>
          <a:ext cx="5197747" cy="354240"/>
        </a:xfrm>
        <a:prstGeom prst="roundRect">
          <a:avLst/>
        </a:prstGeom>
        <a:solidFill>
          <a:srgbClr val="FFC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6462" tIns="0" rIns="196462" bIns="0" numCol="1" spcCol="1270" anchor="ctr" anchorCtr="0">
          <a:noAutofit/>
        </a:bodyPr>
        <a:lstStyle/>
        <a:p>
          <a:pPr marL="0" lvl="0" indent="0" algn="l" defTabSz="533400">
            <a:lnSpc>
              <a:spcPct val="90000"/>
            </a:lnSpc>
            <a:spcBef>
              <a:spcPct val="0"/>
            </a:spcBef>
            <a:spcAft>
              <a:spcPct val="35000"/>
            </a:spcAft>
            <a:buNone/>
          </a:pPr>
          <a:r>
            <a:rPr lang="en-US" sz="1200" b="1" kern="1200" dirty="0">
              <a:solidFill>
                <a:schemeClr val="tx1"/>
              </a:solidFill>
            </a:rPr>
            <a:t>Project Information</a:t>
          </a:r>
        </a:p>
      </dsp:txBody>
      <dsp:txXfrm>
        <a:off x="388560" y="790253"/>
        <a:ext cx="5163161" cy="319654"/>
      </dsp:txXfrm>
    </dsp:sp>
    <dsp:sp modelId="{91A0F981-C60E-40C0-835F-843C807007E6}">
      <dsp:nvSpPr>
        <dsp:cNvPr id="0" name=""/>
        <dsp:cNvSpPr/>
      </dsp:nvSpPr>
      <dsp:spPr>
        <a:xfrm>
          <a:off x="0" y="1494400"/>
          <a:ext cx="7425354" cy="302400"/>
        </a:xfrm>
        <a:prstGeom prst="rect">
          <a:avLst/>
        </a:prstGeom>
        <a:solidFill>
          <a:schemeClr val="lt1">
            <a:alpha val="90000"/>
            <a:hueOff val="0"/>
            <a:satOff val="0"/>
            <a:lumOff val="0"/>
            <a:alphaOff val="0"/>
          </a:schemeClr>
        </a:solidFill>
        <a:ln w="12700" cap="flat" cmpd="sng" algn="ctr">
          <a:solidFill>
            <a:schemeClr val="accent2">
              <a:hueOff val="-291073"/>
              <a:satOff val="-16786"/>
              <a:lumOff val="1726"/>
              <a:alphaOff val="0"/>
            </a:schemeClr>
          </a:solidFill>
          <a:prstDash val="solid"/>
          <a:miter lim="800000"/>
        </a:ln>
        <a:effectLst/>
      </dsp:spPr>
      <dsp:style>
        <a:lnRef idx="2">
          <a:scrgbClr r="0" g="0" b="0"/>
        </a:lnRef>
        <a:fillRef idx="1">
          <a:scrgbClr r="0" g="0" b="0"/>
        </a:fillRef>
        <a:effectRef idx="0">
          <a:scrgbClr r="0" g="0" b="0"/>
        </a:effectRef>
        <a:fontRef idx="minor"/>
      </dsp:style>
    </dsp:sp>
    <dsp:sp modelId="{3B15A007-6654-440C-BC15-20CDD4B4FCD6}">
      <dsp:nvSpPr>
        <dsp:cNvPr id="0" name=""/>
        <dsp:cNvSpPr/>
      </dsp:nvSpPr>
      <dsp:spPr>
        <a:xfrm>
          <a:off x="371267" y="1317280"/>
          <a:ext cx="5197747" cy="354240"/>
        </a:xfrm>
        <a:prstGeom prst="roundRect">
          <a:avLst/>
        </a:prstGeom>
        <a:solidFill>
          <a:srgbClr val="FFC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6462" tIns="0" rIns="196462" bIns="0" numCol="1" spcCol="1270" anchor="ctr" anchorCtr="0">
          <a:noAutofit/>
        </a:bodyPr>
        <a:lstStyle/>
        <a:p>
          <a:pPr marL="0" lvl="0" indent="0" algn="l" defTabSz="533400">
            <a:lnSpc>
              <a:spcPct val="90000"/>
            </a:lnSpc>
            <a:spcBef>
              <a:spcPct val="0"/>
            </a:spcBef>
            <a:spcAft>
              <a:spcPct val="35000"/>
            </a:spcAft>
            <a:buNone/>
          </a:pPr>
          <a:r>
            <a:rPr lang="en-US" sz="1200" b="1" kern="1200" dirty="0">
              <a:solidFill>
                <a:schemeClr val="tx1"/>
              </a:solidFill>
            </a:rPr>
            <a:t>Programmatic</a:t>
          </a:r>
          <a:r>
            <a:rPr lang="en-US" sz="1200" b="1" kern="1200" dirty="0"/>
            <a:t> </a:t>
          </a:r>
          <a:r>
            <a:rPr lang="en-US" sz="1200" b="1" kern="1200" dirty="0">
              <a:solidFill>
                <a:schemeClr val="tx1"/>
              </a:solidFill>
            </a:rPr>
            <a:t>Information</a:t>
          </a:r>
        </a:p>
      </dsp:txBody>
      <dsp:txXfrm>
        <a:off x="388560" y="1334573"/>
        <a:ext cx="5163161" cy="319654"/>
      </dsp:txXfrm>
    </dsp:sp>
    <dsp:sp modelId="{E7ECAAE7-E66A-4D1F-B429-F6CF9A2BE117}">
      <dsp:nvSpPr>
        <dsp:cNvPr id="0" name=""/>
        <dsp:cNvSpPr/>
      </dsp:nvSpPr>
      <dsp:spPr>
        <a:xfrm>
          <a:off x="0" y="2038720"/>
          <a:ext cx="7425354" cy="302400"/>
        </a:xfrm>
        <a:prstGeom prst="rect">
          <a:avLst/>
        </a:prstGeom>
        <a:solidFill>
          <a:prstClr val="white">
            <a:alpha val="90000"/>
            <a:hueOff val="0"/>
            <a:satOff val="0"/>
            <a:lumOff val="0"/>
            <a:alphaOff val="0"/>
          </a:prstClr>
        </a:solidFill>
        <a:ln w="12700" cap="flat" cmpd="sng" algn="ctr">
          <a:solidFill>
            <a:srgbClr val="ED7D31">
              <a:hueOff val="-291073"/>
              <a:satOff val="-16786"/>
              <a:lumOff val="1726"/>
              <a:alphaOff val="0"/>
            </a:srgbClr>
          </a:solidFill>
          <a:prstDash val="solid"/>
          <a:miter lim="800000"/>
        </a:ln>
        <a:effectLst/>
      </dsp:spPr>
      <dsp:style>
        <a:lnRef idx="2">
          <a:scrgbClr r="0" g="0" b="0"/>
        </a:lnRef>
        <a:fillRef idx="1">
          <a:scrgbClr r="0" g="0" b="0"/>
        </a:fillRef>
        <a:effectRef idx="0">
          <a:scrgbClr r="0" g="0" b="0"/>
        </a:effectRef>
        <a:fontRef idx="minor"/>
      </dsp:style>
    </dsp:sp>
    <dsp:sp modelId="{609A768B-ED96-4792-A7C6-0976EA12B222}">
      <dsp:nvSpPr>
        <dsp:cNvPr id="0" name=""/>
        <dsp:cNvSpPr/>
      </dsp:nvSpPr>
      <dsp:spPr>
        <a:xfrm>
          <a:off x="371267" y="1861600"/>
          <a:ext cx="5197747" cy="354240"/>
        </a:xfrm>
        <a:prstGeom prst="roundRect">
          <a:avLst/>
        </a:prstGeom>
        <a:solidFill>
          <a:srgbClr val="FFC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6462" tIns="0" rIns="196462" bIns="0" numCol="1" spcCol="1270" anchor="ctr" anchorCtr="0">
          <a:noAutofit/>
        </a:bodyPr>
        <a:lstStyle/>
        <a:p>
          <a:pPr marL="0" lvl="0" indent="0" algn="l" defTabSz="533400">
            <a:lnSpc>
              <a:spcPct val="90000"/>
            </a:lnSpc>
            <a:spcBef>
              <a:spcPct val="0"/>
            </a:spcBef>
            <a:spcAft>
              <a:spcPct val="35000"/>
            </a:spcAft>
            <a:buNone/>
          </a:pPr>
          <a:r>
            <a:rPr lang="en-US" sz="1200" b="1" kern="1200" dirty="0">
              <a:solidFill>
                <a:schemeClr val="tx1"/>
              </a:solidFill>
            </a:rPr>
            <a:t>Problem Statement &amp; Analysis</a:t>
          </a:r>
        </a:p>
      </dsp:txBody>
      <dsp:txXfrm>
        <a:off x="388560" y="1878893"/>
        <a:ext cx="5163161" cy="319654"/>
      </dsp:txXfrm>
    </dsp:sp>
    <dsp:sp modelId="{B183009D-164D-4F04-90A2-BA6C567F5A32}">
      <dsp:nvSpPr>
        <dsp:cNvPr id="0" name=""/>
        <dsp:cNvSpPr/>
      </dsp:nvSpPr>
      <dsp:spPr>
        <a:xfrm>
          <a:off x="0" y="2583040"/>
          <a:ext cx="7425354" cy="302400"/>
        </a:xfrm>
        <a:prstGeom prst="rect">
          <a:avLst/>
        </a:prstGeom>
        <a:solidFill>
          <a:schemeClr val="lt1">
            <a:alpha val="90000"/>
            <a:hueOff val="0"/>
            <a:satOff val="0"/>
            <a:lumOff val="0"/>
            <a:alphaOff val="0"/>
          </a:schemeClr>
        </a:solidFill>
        <a:ln w="12700" cap="flat" cmpd="sng" algn="ctr">
          <a:solidFill>
            <a:schemeClr val="accent2">
              <a:hueOff val="-582145"/>
              <a:satOff val="-33571"/>
              <a:lumOff val="3451"/>
              <a:alphaOff val="0"/>
            </a:schemeClr>
          </a:solidFill>
          <a:prstDash val="solid"/>
          <a:miter lim="800000"/>
        </a:ln>
        <a:effectLst/>
      </dsp:spPr>
      <dsp:style>
        <a:lnRef idx="2">
          <a:scrgbClr r="0" g="0" b="0"/>
        </a:lnRef>
        <a:fillRef idx="1">
          <a:scrgbClr r="0" g="0" b="0"/>
        </a:fillRef>
        <a:effectRef idx="0">
          <a:scrgbClr r="0" g="0" b="0"/>
        </a:effectRef>
        <a:fontRef idx="minor"/>
      </dsp:style>
    </dsp:sp>
    <dsp:sp modelId="{424BB9D3-5D17-4097-9DA6-CB30942DB108}">
      <dsp:nvSpPr>
        <dsp:cNvPr id="0" name=""/>
        <dsp:cNvSpPr/>
      </dsp:nvSpPr>
      <dsp:spPr>
        <a:xfrm>
          <a:off x="371267" y="2405920"/>
          <a:ext cx="5197747" cy="354240"/>
        </a:xfrm>
        <a:prstGeom prst="roundRect">
          <a:avLst/>
        </a:prstGeom>
        <a:solidFill>
          <a:srgbClr val="FFC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6462" tIns="0" rIns="196462" bIns="0" numCol="1" spcCol="1270" anchor="ctr" anchorCtr="0">
          <a:noAutofit/>
        </a:bodyPr>
        <a:lstStyle/>
        <a:p>
          <a:pPr marL="0" lvl="0" indent="0" algn="l" defTabSz="533400">
            <a:lnSpc>
              <a:spcPct val="90000"/>
            </a:lnSpc>
            <a:spcBef>
              <a:spcPct val="0"/>
            </a:spcBef>
            <a:spcAft>
              <a:spcPct val="35000"/>
            </a:spcAft>
            <a:buNone/>
          </a:pPr>
          <a:r>
            <a:rPr lang="en-US" sz="1200" b="1" kern="1200" dirty="0">
              <a:solidFill>
                <a:schemeClr val="tx1"/>
              </a:solidFill>
            </a:rPr>
            <a:t> Goals, Objectives, and Outcomes</a:t>
          </a:r>
        </a:p>
      </dsp:txBody>
      <dsp:txXfrm>
        <a:off x="388560" y="2423213"/>
        <a:ext cx="5163161" cy="319654"/>
      </dsp:txXfrm>
    </dsp:sp>
    <dsp:sp modelId="{959DEEDB-EA81-4770-BE21-E96C03F21220}">
      <dsp:nvSpPr>
        <dsp:cNvPr id="0" name=""/>
        <dsp:cNvSpPr/>
      </dsp:nvSpPr>
      <dsp:spPr>
        <a:xfrm>
          <a:off x="0" y="3127360"/>
          <a:ext cx="7425354" cy="302400"/>
        </a:xfrm>
        <a:prstGeom prst="rect">
          <a:avLst/>
        </a:prstGeom>
        <a:solidFill>
          <a:schemeClr val="lt1">
            <a:alpha val="90000"/>
            <a:hueOff val="0"/>
            <a:satOff val="0"/>
            <a:lumOff val="0"/>
            <a:alphaOff val="0"/>
          </a:schemeClr>
        </a:solidFill>
        <a:ln w="12700" cap="flat" cmpd="sng" algn="ctr">
          <a:solidFill>
            <a:schemeClr val="accent2">
              <a:hueOff val="-727682"/>
              <a:satOff val="-41964"/>
              <a:lumOff val="4314"/>
              <a:alphaOff val="0"/>
            </a:schemeClr>
          </a:solidFill>
          <a:prstDash val="solid"/>
          <a:miter lim="800000"/>
        </a:ln>
        <a:effectLst/>
      </dsp:spPr>
      <dsp:style>
        <a:lnRef idx="2">
          <a:scrgbClr r="0" g="0" b="0"/>
        </a:lnRef>
        <a:fillRef idx="1">
          <a:scrgbClr r="0" g="0" b="0"/>
        </a:fillRef>
        <a:effectRef idx="0">
          <a:scrgbClr r="0" g="0" b="0"/>
        </a:effectRef>
        <a:fontRef idx="minor"/>
      </dsp:style>
    </dsp:sp>
    <dsp:sp modelId="{5C43F3DE-85D6-4A56-8E03-816530DA57A3}">
      <dsp:nvSpPr>
        <dsp:cNvPr id="0" name=""/>
        <dsp:cNvSpPr/>
      </dsp:nvSpPr>
      <dsp:spPr>
        <a:xfrm>
          <a:off x="371267" y="2950240"/>
          <a:ext cx="5197747" cy="354240"/>
        </a:xfrm>
        <a:prstGeom prst="roundRect">
          <a:avLst/>
        </a:prstGeom>
        <a:solidFill>
          <a:srgbClr val="FFC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6462" tIns="0" rIns="196462" bIns="0" numCol="1" spcCol="1270" anchor="ctr" anchorCtr="0">
          <a:noAutofit/>
        </a:bodyPr>
        <a:lstStyle/>
        <a:p>
          <a:pPr marL="0" lvl="0" indent="0" algn="l" defTabSz="533400">
            <a:lnSpc>
              <a:spcPct val="90000"/>
            </a:lnSpc>
            <a:spcBef>
              <a:spcPct val="0"/>
            </a:spcBef>
            <a:spcAft>
              <a:spcPct val="35000"/>
            </a:spcAft>
            <a:buNone/>
          </a:pPr>
          <a:r>
            <a:rPr lang="en-US" sz="1200" b="1" kern="1200" dirty="0">
              <a:solidFill>
                <a:schemeClr val="tx1"/>
              </a:solidFill>
            </a:rPr>
            <a:t>Program Description</a:t>
          </a:r>
        </a:p>
      </dsp:txBody>
      <dsp:txXfrm>
        <a:off x="388560" y="2967533"/>
        <a:ext cx="5163161" cy="319654"/>
      </dsp:txXfrm>
    </dsp:sp>
    <dsp:sp modelId="{103D84D5-3E30-4904-8644-9B4E1D100586}">
      <dsp:nvSpPr>
        <dsp:cNvPr id="0" name=""/>
        <dsp:cNvSpPr/>
      </dsp:nvSpPr>
      <dsp:spPr>
        <a:xfrm>
          <a:off x="0" y="3671680"/>
          <a:ext cx="7425354" cy="302400"/>
        </a:xfrm>
        <a:prstGeom prst="rect">
          <a:avLst/>
        </a:prstGeom>
        <a:solidFill>
          <a:schemeClr val="lt1">
            <a:alpha val="90000"/>
            <a:hueOff val="0"/>
            <a:satOff val="0"/>
            <a:lumOff val="0"/>
            <a:alphaOff val="0"/>
          </a:schemeClr>
        </a:solidFill>
        <a:ln w="12700" cap="flat" cmpd="sng" algn="ctr">
          <a:solidFill>
            <a:schemeClr val="accent2">
              <a:hueOff val="-873218"/>
              <a:satOff val="-50357"/>
              <a:lumOff val="5177"/>
              <a:alphaOff val="0"/>
            </a:schemeClr>
          </a:solidFill>
          <a:prstDash val="solid"/>
          <a:miter lim="800000"/>
        </a:ln>
        <a:effectLst/>
      </dsp:spPr>
      <dsp:style>
        <a:lnRef idx="2">
          <a:scrgbClr r="0" g="0" b="0"/>
        </a:lnRef>
        <a:fillRef idx="1">
          <a:scrgbClr r="0" g="0" b="0"/>
        </a:fillRef>
        <a:effectRef idx="0">
          <a:scrgbClr r="0" g="0" b="0"/>
        </a:effectRef>
        <a:fontRef idx="minor"/>
      </dsp:style>
    </dsp:sp>
    <dsp:sp modelId="{092E0AD4-F53C-4F16-A788-A030FB634DEC}">
      <dsp:nvSpPr>
        <dsp:cNvPr id="0" name=""/>
        <dsp:cNvSpPr/>
      </dsp:nvSpPr>
      <dsp:spPr>
        <a:xfrm>
          <a:off x="371267" y="3494560"/>
          <a:ext cx="5197747" cy="354240"/>
        </a:xfrm>
        <a:prstGeom prst="roundRect">
          <a:avLst/>
        </a:prstGeom>
        <a:solidFill>
          <a:srgbClr val="FFC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6462" tIns="0" rIns="196462" bIns="0" numCol="1" spcCol="1270" anchor="ctr" anchorCtr="0">
          <a:noAutofit/>
        </a:bodyPr>
        <a:lstStyle/>
        <a:p>
          <a:pPr marL="0" lvl="0" indent="0" algn="l" defTabSz="533400">
            <a:lnSpc>
              <a:spcPct val="90000"/>
            </a:lnSpc>
            <a:spcBef>
              <a:spcPct val="0"/>
            </a:spcBef>
            <a:spcAft>
              <a:spcPct val="35000"/>
            </a:spcAft>
            <a:buNone/>
          </a:pPr>
          <a:r>
            <a:rPr lang="en-US" sz="1200" b="1" kern="1200" dirty="0">
              <a:solidFill>
                <a:schemeClr val="tx1"/>
              </a:solidFill>
            </a:rPr>
            <a:t>Evidence Based/Best Practice</a:t>
          </a:r>
        </a:p>
      </dsp:txBody>
      <dsp:txXfrm>
        <a:off x="388560" y="3511853"/>
        <a:ext cx="5163161" cy="319654"/>
      </dsp:txXfrm>
    </dsp:sp>
    <dsp:sp modelId="{5B5E015A-495A-4BFD-86F2-8F266A746BB5}">
      <dsp:nvSpPr>
        <dsp:cNvPr id="0" name=""/>
        <dsp:cNvSpPr/>
      </dsp:nvSpPr>
      <dsp:spPr>
        <a:xfrm>
          <a:off x="0" y="4216000"/>
          <a:ext cx="7425354" cy="302400"/>
        </a:xfrm>
        <a:prstGeom prst="rect">
          <a:avLst/>
        </a:prstGeom>
        <a:solidFill>
          <a:schemeClr val="lt1">
            <a:alpha val="90000"/>
            <a:hueOff val="0"/>
            <a:satOff val="0"/>
            <a:lumOff val="0"/>
            <a:alphaOff val="0"/>
          </a:schemeClr>
        </a:solidFill>
        <a:ln w="12700" cap="flat" cmpd="sng" algn="ctr">
          <a:solidFill>
            <a:schemeClr val="accent2">
              <a:hueOff val="-1018754"/>
              <a:satOff val="-58750"/>
              <a:lumOff val="6040"/>
              <a:alphaOff val="0"/>
            </a:schemeClr>
          </a:solidFill>
          <a:prstDash val="solid"/>
          <a:miter lim="800000"/>
        </a:ln>
        <a:effectLst/>
      </dsp:spPr>
      <dsp:style>
        <a:lnRef idx="2">
          <a:scrgbClr r="0" g="0" b="0"/>
        </a:lnRef>
        <a:fillRef idx="1">
          <a:scrgbClr r="0" g="0" b="0"/>
        </a:fillRef>
        <a:effectRef idx="0">
          <a:scrgbClr r="0" g="0" b="0"/>
        </a:effectRef>
        <a:fontRef idx="minor"/>
      </dsp:style>
    </dsp:sp>
    <dsp:sp modelId="{60D604C6-BF5F-48C8-AB52-1C2A70C6F0B3}">
      <dsp:nvSpPr>
        <dsp:cNvPr id="0" name=""/>
        <dsp:cNvSpPr/>
      </dsp:nvSpPr>
      <dsp:spPr>
        <a:xfrm>
          <a:off x="371267" y="4038880"/>
          <a:ext cx="5197747" cy="354240"/>
        </a:xfrm>
        <a:prstGeom prst="roundRect">
          <a:avLst/>
        </a:prstGeom>
        <a:solidFill>
          <a:srgbClr val="FFC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6462" tIns="0" rIns="196462" bIns="0" numCol="1" spcCol="1270" anchor="ctr" anchorCtr="0">
          <a:noAutofit/>
        </a:bodyPr>
        <a:lstStyle/>
        <a:p>
          <a:pPr marL="0" lvl="0" indent="0" algn="l" defTabSz="533400">
            <a:lnSpc>
              <a:spcPct val="90000"/>
            </a:lnSpc>
            <a:spcBef>
              <a:spcPct val="0"/>
            </a:spcBef>
            <a:spcAft>
              <a:spcPct val="35000"/>
            </a:spcAft>
            <a:buFont typeface="Arial" panose="020B0604020202020204" pitchFamily="34" charset="0"/>
            <a:buNone/>
          </a:pPr>
          <a:r>
            <a:rPr lang="en-US" sz="1200" b="1" kern="1200" dirty="0">
              <a:solidFill>
                <a:schemeClr val="tx1"/>
              </a:solidFill>
            </a:rPr>
            <a:t>Use of Volunteers </a:t>
          </a:r>
        </a:p>
      </dsp:txBody>
      <dsp:txXfrm>
        <a:off x="388560" y="4056173"/>
        <a:ext cx="5163161" cy="319654"/>
      </dsp:txXfrm>
    </dsp:sp>
    <dsp:sp modelId="{0A5E9CC6-C6CC-4487-800F-AA7A68879A8B}">
      <dsp:nvSpPr>
        <dsp:cNvPr id="0" name=""/>
        <dsp:cNvSpPr/>
      </dsp:nvSpPr>
      <dsp:spPr>
        <a:xfrm>
          <a:off x="0" y="4760320"/>
          <a:ext cx="7425354" cy="302400"/>
        </a:xfrm>
        <a:prstGeom prst="rect">
          <a:avLst/>
        </a:prstGeom>
        <a:solidFill>
          <a:schemeClr val="lt1">
            <a:alpha val="90000"/>
            <a:hueOff val="0"/>
            <a:satOff val="0"/>
            <a:lumOff val="0"/>
            <a:alphaOff val="0"/>
          </a:schemeClr>
        </a:solidFill>
        <a:ln w="12700" cap="flat" cmpd="sng" algn="ctr">
          <a:solidFill>
            <a:schemeClr val="accent2">
              <a:hueOff val="-1164290"/>
              <a:satOff val="-67142"/>
              <a:lumOff val="6902"/>
              <a:alphaOff val="0"/>
            </a:schemeClr>
          </a:solidFill>
          <a:prstDash val="solid"/>
          <a:miter lim="800000"/>
        </a:ln>
        <a:effectLst/>
      </dsp:spPr>
      <dsp:style>
        <a:lnRef idx="2">
          <a:scrgbClr r="0" g="0" b="0"/>
        </a:lnRef>
        <a:fillRef idx="1">
          <a:scrgbClr r="0" g="0" b="0"/>
        </a:fillRef>
        <a:effectRef idx="0">
          <a:scrgbClr r="0" g="0" b="0"/>
        </a:effectRef>
        <a:fontRef idx="minor"/>
      </dsp:style>
    </dsp:sp>
    <dsp:sp modelId="{7E8A49DD-77F4-40E6-8D41-5D9002F03CEE}">
      <dsp:nvSpPr>
        <dsp:cNvPr id="0" name=""/>
        <dsp:cNvSpPr/>
      </dsp:nvSpPr>
      <dsp:spPr>
        <a:xfrm>
          <a:off x="371267" y="4583200"/>
          <a:ext cx="5197747" cy="354240"/>
        </a:xfrm>
        <a:prstGeom prst="roundRect">
          <a:avLst/>
        </a:prstGeom>
        <a:solidFill>
          <a:srgbClr val="FFC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6462" tIns="0" rIns="196462" bIns="0" numCol="1" spcCol="1270" anchor="ctr" anchorCtr="0">
          <a:noAutofit/>
        </a:bodyPr>
        <a:lstStyle/>
        <a:p>
          <a:pPr marL="0" lvl="0" indent="0" algn="l" defTabSz="533400">
            <a:lnSpc>
              <a:spcPct val="90000"/>
            </a:lnSpc>
            <a:spcBef>
              <a:spcPct val="0"/>
            </a:spcBef>
            <a:spcAft>
              <a:spcPct val="35000"/>
            </a:spcAft>
            <a:buFont typeface="Arial" panose="020B0604020202020204" pitchFamily="34" charset="0"/>
            <a:buNone/>
          </a:pPr>
          <a:r>
            <a:rPr lang="en-US" sz="1200" b="1" kern="1200" dirty="0">
              <a:solidFill>
                <a:schemeClr val="tx1"/>
              </a:solidFill>
            </a:rPr>
            <a:t>Budget</a:t>
          </a:r>
        </a:p>
      </dsp:txBody>
      <dsp:txXfrm>
        <a:off x="388560" y="4600493"/>
        <a:ext cx="5163161" cy="319654"/>
      </dsp:txXfrm>
    </dsp:sp>
    <dsp:sp modelId="{1052C256-9E1C-41E4-BE0F-F5EC6E0294FF}">
      <dsp:nvSpPr>
        <dsp:cNvPr id="0" name=""/>
        <dsp:cNvSpPr/>
      </dsp:nvSpPr>
      <dsp:spPr>
        <a:xfrm>
          <a:off x="0" y="5304640"/>
          <a:ext cx="7425354" cy="302400"/>
        </a:xfrm>
        <a:prstGeom prst="rect">
          <a:avLst/>
        </a:prstGeom>
        <a:solidFill>
          <a:schemeClr val="lt1">
            <a:alpha val="90000"/>
            <a:hueOff val="0"/>
            <a:satOff val="0"/>
            <a:lumOff val="0"/>
            <a:alphaOff val="0"/>
          </a:schemeClr>
        </a:solidFill>
        <a:ln w="12700" cap="flat" cmpd="sng" algn="ctr">
          <a:solidFill>
            <a:schemeClr val="accent2">
              <a:hueOff val="-1309827"/>
              <a:satOff val="-75535"/>
              <a:lumOff val="7765"/>
              <a:alphaOff val="0"/>
            </a:schemeClr>
          </a:solidFill>
          <a:prstDash val="solid"/>
          <a:miter lim="800000"/>
        </a:ln>
        <a:effectLst/>
      </dsp:spPr>
      <dsp:style>
        <a:lnRef idx="2">
          <a:scrgbClr r="0" g="0" b="0"/>
        </a:lnRef>
        <a:fillRef idx="1">
          <a:scrgbClr r="0" g="0" b="0"/>
        </a:fillRef>
        <a:effectRef idx="0">
          <a:scrgbClr r="0" g="0" b="0"/>
        </a:effectRef>
        <a:fontRef idx="minor"/>
      </dsp:style>
    </dsp:sp>
    <dsp:sp modelId="{FB86EEF6-2E01-4AF2-85FB-0880DE9EAA49}">
      <dsp:nvSpPr>
        <dsp:cNvPr id="0" name=""/>
        <dsp:cNvSpPr/>
      </dsp:nvSpPr>
      <dsp:spPr>
        <a:xfrm>
          <a:off x="371267" y="5127520"/>
          <a:ext cx="5197747" cy="354240"/>
        </a:xfrm>
        <a:prstGeom prst="roundRect">
          <a:avLst/>
        </a:prstGeom>
        <a:solidFill>
          <a:srgbClr val="FFC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6462" tIns="0" rIns="196462" bIns="0" numCol="1" spcCol="1270" anchor="ctr" anchorCtr="0">
          <a:noAutofit/>
        </a:bodyPr>
        <a:lstStyle/>
        <a:p>
          <a:pPr marL="0" lvl="0" indent="0" algn="l" defTabSz="533400">
            <a:lnSpc>
              <a:spcPct val="90000"/>
            </a:lnSpc>
            <a:spcBef>
              <a:spcPct val="0"/>
            </a:spcBef>
            <a:spcAft>
              <a:spcPct val="35000"/>
            </a:spcAft>
            <a:buFont typeface="Arial" panose="020B0604020202020204" pitchFamily="34" charset="0"/>
            <a:buNone/>
          </a:pPr>
          <a:r>
            <a:rPr lang="en-US" sz="1200" b="1" kern="1200" dirty="0">
              <a:solidFill>
                <a:schemeClr val="tx1"/>
              </a:solidFill>
            </a:rPr>
            <a:t>Budget Narrative</a:t>
          </a:r>
        </a:p>
      </dsp:txBody>
      <dsp:txXfrm>
        <a:off x="388560" y="5144813"/>
        <a:ext cx="5163161" cy="319654"/>
      </dsp:txXfrm>
    </dsp:sp>
    <dsp:sp modelId="{3AC40F8D-AF6D-42B4-A392-598B2489E74D}">
      <dsp:nvSpPr>
        <dsp:cNvPr id="0" name=""/>
        <dsp:cNvSpPr/>
      </dsp:nvSpPr>
      <dsp:spPr>
        <a:xfrm>
          <a:off x="0" y="5848961"/>
          <a:ext cx="7425354" cy="302400"/>
        </a:xfrm>
        <a:prstGeom prst="rect">
          <a:avLst/>
        </a:prstGeom>
        <a:solidFill>
          <a:schemeClr val="lt1">
            <a:alpha val="90000"/>
            <a:hueOff val="0"/>
            <a:satOff val="0"/>
            <a:lumOff val="0"/>
            <a:alphaOff val="0"/>
          </a:schemeClr>
        </a:solidFill>
        <a:ln w="12700" cap="flat" cmpd="sng" algn="ctr">
          <a:solidFill>
            <a:schemeClr val="accent2">
              <a:hueOff val="-1455363"/>
              <a:satOff val="-83928"/>
              <a:lumOff val="8628"/>
              <a:alphaOff val="0"/>
            </a:schemeClr>
          </a:solidFill>
          <a:prstDash val="solid"/>
          <a:miter lim="800000"/>
        </a:ln>
        <a:effectLst/>
      </dsp:spPr>
      <dsp:style>
        <a:lnRef idx="2">
          <a:scrgbClr r="0" g="0" b="0"/>
        </a:lnRef>
        <a:fillRef idx="1">
          <a:scrgbClr r="0" g="0" b="0"/>
        </a:fillRef>
        <a:effectRef idx="0">
          <a:scrgbClr r="0" g="0" b="0"/>
        </a:effectRef>
        <a:fontRef idx="minor"/>
      </dsp:style>
    </dsp:sp>
    <dsp:sp modelId="{761657A6-F8B2-4390-8C58-ACD0DA5FDD70}">
      <dsp:nvSpPr>
        <dsp:cNvPr id="0" name=""/>
        <dsp:cNvSpPr/>
      </dsp:nvSpPr>
      <dsp:spPr>
        <a:xfrm>
          <a:off x="371267" y="5671841"/>
          <a:ext cx="5197747" cy="354240"/>
        </a:xfrm>
        <a:prstGeom prst="roundRect">
          <a:avLst/>
        </a:prstGeom>
        <a:solidFill>
          <a:srgbClr val="FFC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6462" tIns="0" rIns="196462" bIns="0" numCol="1" spcCol="1270" anchor="ctr" anchorCtr="0">
          <a:noAutofit/>
        </a:bodyPr>
        <a:lstStyle/>
        <a:p>
          <a:pPr marL="0" lvl="0" indent="0" algn="l" defTabSz="533400">
            <a:lnSpc>
              <a:spcPct val="90000"/>
            </a:lnSpc>
            <a:spcBef>
              <a:spcPct val="0"/>
            </a:spcBef>
            <a:spcAft>
              <a:spcPct val="35000"/>
            </a:spcAft>
            <a:buFont typeface="Arial" panose="020B0604020202020204" pitchFamily="34" charset="0"/>
            <a:buNone/>
          </a:pPr>
          <a:r>
            <a:rPr lang="en-US" sz="1200" b="1" kern="1200" dirty="0">
              <a:solidFill>
                <a:schemeClr val="tx1"/>
              </a:solidFill>
            </a:rPr>
            <a:t>Attachments</a:t>
          </a:r>
        </a:p>
      </dsp:txBody>
      <dsp:txXfrm>
        <a:off x="388560" y="5689134"/>
        <a:ext cx="5163161" cy="31965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D163792-47B3-4E13-A9CA-6A999A1FD70B}">
      <dsp:nvSpPr>
        <dsp:cNvPr id="0" name=""/>
        <dsp:cNvSpPr/>
      </dsp:nvSpPr>
      <dsp:spPr>
        <a:xfrm>
          <a:off x="0" y="396731"/>
          <a:ext cx="6900512" cy="963900"/>
        </a:xfrm>
        <a:prstGeom prst="rect">
          <a:avLst/>
        </a:prstGeom>
        <a:solidFill>
          <a:schemeClr val="lt1">
            <a:alpha val="90000"/>
            <a:hueOff val="0"/>
            <a:satOff val="0"/>
            <a:lumOff val="0"/>
            <a:alphaOff val="0"/>
          </a:schemeClr>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5556" tIns="354076" rIns="535556" bIns="120904" numCol="1" spcCol="1270" anchor="t" anchorCtr="0">
          <a:noAutofit/>
        </a:bodyPr>
        <a:lstStyle/>
        <a:p>
          <a:pPr marL="171450" lvl="1" indent="-171450" algn="l" defTabSz="755650">
            <a:lnSpc>
              <a:spcPct val="90000"/>
            </a:lnSpc>
            <a:spcBef>
              <a:spcPct val="0"/>
            </a:spcBef>
            <a:spcAft>
              <a:spcPct val="15000"/>
            </a:spcAft>
            <a:buChar char="•"/>
          </a:pPr>
          <a:r>
            <a:rPr lang="en-US" sz="1700" kern="1200" dirty="0"/>
            <a:t>Points of Contact for the grant </a:t>
          </a:r>
          <a:br>
            <a:rPr lang="en-US" sz="1700" kern="1200" dirty="0"/>
          </a:br>
          <a:r>
            <a:rPr lang="en-US" sz="1700" kern="1200" dirty="0"/>
            <a:t>(ICJI will notify these individuals of your award notice) </a:t>
          </a:r>
        </a:p>
      </dsp:txBody>
      <dsp:txXfrm>
        <a:off x="0" y="396731"/>
        <a:ext cx="6900512" cy="963900"/>
      </dsp:txXfrm>
    </dsp:sp>
    <dsp:sp modelId="{1F31143A-946F-4EAA-AD90-BE9128605CCA}">
      <dsp:nvSpPr>
        <dsp:cNvPr id="0" name=""/>
        <dsp:cNvSpPr/>
      </dsp:nvSpPr>
      <dsp:spPr>
        <a:xfrm>
          <a:off x="345025" y="145811"/>
          <a:ext cx="4830358" cy="501840"/>
        </a:xfrm>
        <a:prstGeom prst="roundRect">
          <a:avLst/>
        </a:prstGeom>
        <a:solidFill>
          <a:srgbClr val="FFC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755650">
            <a:lnSpc>
              <a:spcPct val="90000"/>
            </a:lnSpc>
            <a:spcBef>
              <a:spcPct val="0"/>
            </a:spcBef>
            <a:spcAft>
              <a:spcPct val="35000"/>
            </a:spcAft>
            <a:buNone/>
          </a:pPr>
          <a:r>
            <a:rPr lang="en-US" sz="1700" b="1" kern="1200" dirty="0">
              <a:solidFill>
                <a:schemeClr val="tx1"/>
              </a:solidFill>
            </a:rPr>
            <a:t>Contact Information</a:t>
          </a:r>
          <a:r>
            <a:rPr lang="en-US" sz="1700" kern="1200" dirty="0"/>
            <a:t> </a:t>
          </a:r>
        </a:p>
      </dsp:txBody>
      <dsp:txXfrm>
        <a:off x="369523" y="170309"/>
        <a:ext cx="4781362" cy="452844"/>
      </dsp:txXfrm>
    </dsp:sp>
    <dsp:sp modelId="{77F524D7-C608-41DF-A662-A9C731FECC30}">
      <dsp:nvSpPr>
        <dsp:cNvPr id="0" name=""/>
        <dsp:cNvSpPr/>
      </dsp:nvSpPr>
      <dsp:spPr>
        <a:xfrm>
          <a:off x="0" y="1703351"/>
          <a:ext cx="6900512" cy="2302650"/>
        </a:xfrm>
        <a:prstGeom prst="rect">
          <a:avLst/>
        </a:prstGeom>
        <a:solidFill>
          <a:schemeClr val="lt1">
            <a:alpha val="90000"/>
            <a:hueOff val="0"/>
            <a:satOff val="0"/>
            <a:lumOff val="0"/>
            <a:alphaOff val="0"/>
          </a:schemeClr>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5556" tIns="354076" rIns="535556" bIns="120904" numCol="1" spcCol="1270" anchor="t" anchorCtr="0">
          <a:noAutofit/>
        </a:bodyPr>
        <a:lstStyle/>
        <a:p>
          <a:pPr marL="171450" lvl="1" indent="-171450" algn="l" defTabSz="755650">
            <a:lnSpc>
              <a:spcPct val="90000"/>
            </a:lnSpc>
            <a:spcBef>
              <a:spcPct val="0"/>
            </a:spcBef>
            <a:spcAft>
              <a:spcPct val="15000"/>
            </a:spcAft>
            <a:buChar char="•"/>
          </a:pPr>
          <a:r>
            <a:rPr lang="en-US" sz="1700" kern="1200"/>
            <a:t>SAMs Registration must be up-to-date</a:t>
          </a:r>
        </a:p>
        <a:p>
          <a:pPr marL="171450" lvl="1" indent="-171450" algn="l" defTabSz="755650">
            <a:lnSpc>
              <a:spcPct val="90000"/>
            </a:lnSpc>
            <a:spcBef>
              <a:spcPct val="0"/>
            </a:spcBef>
            <a:spcAft>
              <a:spcPct val="15000"/>
            </a:spcAft>
            <a:buChar char="•"/>
          </a:pPr>
          <a:r>
            <a:rPr lang="en-US" sz="1700" kern="1200" dirty="0"/>
            <a:t>Audit </a:t>
          </a:r>
        </a:p>
        <a:p>
          <a:pPr marL="342900" lvl="2" indent="-171450" algn="l" defTabSz="755650">
            <a:lnSpc>
              <a:spcPct val="90000"/>
            </a:lnSpc>
            <a:spcBef>
              <a:spcPct val="0"/>
            </a:spcBef>
            <a:spcAft>
              <a:spcPct val="15000"/>
            </a:spcAft>
            <a:buChar char="•"/>
          </a:pPr>
          <a:r>
            <a:rPr lang="en-US" sz="1700" kern="1200" dirty="0"/>
            <a:t>If you receive more than $750,000 in </a:t>
          </a:r>
          <a:r>
            <a:rPr lang="en-US" sz="1700" b="1" kern="1200" dirty="0"/>
            <a:t>federal</a:t>
          </a:r>
          <a:r>
            <a:rPr lang="en-US" sz="1700" kern="1200" dirty="0"/>
            <a:t> grant funds, you are required to have an audit. This will be requested if ICJI is aware that you receive more than $750,000.</a:t>
          </a:r>
        </a:p>
        <a:p>
          <a:pPr marL="342900" lvl="2" indent="-171450" algn="l" defTabSz="755650">
            <a:lnSpc>
              <a:spcPct val="90000"/>
            </a:lnSpc>
            <a:spcBef>
              <a:spcPct val="0"/>
            </a:spcBef>
            <a:spcAft>
              <a:spcPct val="15000"/>
            </a:spcAft>
            <a:buChar char="•"/>
          </a:pPr>
          <a:r>
            <a:rPr lang="en-US" sz="1700" kern="1200" dirty="0"/>
            <a:t>All government agency’s audits are included in the County audit and should all have one attached</a:t>
          </a:r>
        </a:p>
      </dsp:txBody>
      <dsp:txXfrm>
        <a:off x="0" y="1703351"/>
        <a:ext cx="6900512" cy="2302650"/>
      </dsp:txXfrm>
    </dsp:sp>
    <dsp:sp modelId="{45C93E20-3177-4902-B1AB-FFCD3087FE84}">
      <dsp:nvSpPr>
        <dsp:cNvPr id="0" name=""/>
        <dsp:cNvSpPr/>
      </dsp:nvSpPr>
      <dsp:spPr>
        <a:xfrm>
          <a:off x="345025" y="1452431"/>
          <a:ext cx="4830358" cy="501840"/>
        </a:xfrm>
        <a:prstGeom prst="roundRect">
          <a:avLst/>
        </a:prstGeom>
        <a:solidFill>
          <a:srgbClr val="FFC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755650">
            <a:lnSpc>
              <a:spcPct val="90000"/>
            </a:lnSpc>
            <a:spcBef>
              <a:spcPct val="0"/>
            </a:spcBef>
            <a:spcAft>
              <a:spcPct val="35000"/>
            </a:spcAft>
            <a:buNone/>
          </a:pPr>
          <a:r>
            <a:rPr lang="en-US" sz="1700" b="1" kern="1200" dirty="0">
              <a:solidFill>
                <a:schemeClr val="tx1"/>
              </a:solidFill>
            </a:rPr>
            <a:t>Project Information</a:t>
          </a:r>
        </a:p>
      </dsp:txBody>
      <dsp:txXfrm>
        <a:off x="369523" y="1476929"/>
        <a:ext cx="4781362" cy="452844"/>
      </dsp:txXfrm>
    </dsp:sp>
    <dsp:sp modelId="{91A0F981-C60E-40C0-835F-843C807007E6}">
      <dsp:nvSpPr>
        <dsp:cNvPr id="0" name=""/>
        <dsp:cNvSpPr/>
      </dsp:nvSpPr>
      <dsp:spPr>
        <a:xfrm>
          <a:off x="0" y="4348721"/>
          <a:ext cx="6900512" cy="722925"/>
        </a:xfrm>
        <a:prstGeom prst="rect">
          <a:avLst/>
        </a:prstGeom>
        <a:solidFill>
          <a:schemeClr val="lt1">
            <a:alpha val="90000"/>
            <a:hueOff val="0"/>
            <a:satOff val="0"/>
            <a:lumOff val="0"/>
            <a:alphaOff val="0"/>
          </a:schemeClr>
        </a:solidFill>
        <a:ln w="12700" cap="flat" cmpd="sng" algn="ctr">
          <a:solidFill>
            <a:srgbClr val="404040"/>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5556" tIns="354076" rIns="535556" bIns="120904" numCol="1" spcCol="1270" anchor="t" anchorCtr="0">
          <a:noAutofit/>
        </a:bodyPr>
        <a:lstStyle/>
        <a:p>
          <a:pPr marL="171450" lvl="1" indent="-171450" algn="l" defTabSz="755650">
            <a:lnSpc>
              <a:spcPct val="90000"/>
            </a:lnSpc>
            <a:spcBef>
              <a:spcPct val="0"/>
            </a:spcBef>
            <a:spcAft>
              <a:spcPct val="15000"/>
            </a:spcAft>
            <a:buChar char="•"/>
          </a:pPr>
          <a:r>
            <a:rPr lang="en-US" sz="1700" kern="1200" dirty="0"/>
            <a:t>Information about your proposed VOCA grant</a:t>
          </a:r>
        </a:p>
      </dsp:txBody>
      <dsp:txXfrm>
        <a:off x="0" y="4348721"/>
        <a:ext cx="6900512" cy="722925"/>
      </dsp:txXfrm>
    </dsp:sp>
    <dsp:sp modelId="{3B15A007-6654-440C-BC15-20CDD4B4FCD6}">
      <dsp:nvSpPr>
        <dsp:cNvPr id="0" name=""/>
        <dsp:cNvSpPr/>
      </dsp:nvSpPr>
      <dsp:spPr>
        <a:xfrm>
          <a:off x="345025" y="4097801"/>
          <a:ext cx="4830358" cy="501840"/>
        </a:xfrm>
        <a:prstGeom prst="roundRect">
          <a:avLst/>
        </a:prstGeom>
        <a:solidFill>
          <a:srgbClr val="FFC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755650">
            <a:lnSpc>
              <a:spcPct val="90000"/>
            </a:lnSpc>
            <a:spcBef>
              <a:spcPct val="0"/>
            </a:spcBef>
            <a:spcAft>
              <a:spcPct val="35000"/>
            </a:spcAft>
            <a:buNone/>
          </a:pPr>
          <a:r>
            <a:rPr lang="en-US" sz="1700" b="1" kern="1200" dirty="0">
              <a:solidFill>
                <a:schemeClr val="tx1"/>
              </a:solidFill>
            </a:rPr>
            <a:t>Programmatic</a:t>
          </a:r>
          <a:r>
            <a:rPr lang="en-US" sz="1700" b="1" kern="1200" dirty="0"/>
            <a:t> </a:t>
          </a:r>
          <a:r>
            <a:rPr lang="en-US" sz="1700" b="1" kern="1200" dirty="0">
              <a:solidFill>
                <a:schemeClr val="tx1"/>
              </a:solidFill>
            </a:rPr>
            <a:t>Information</a:t>
          </a:r>
        </a:p>
      </dsp:txBody>
      <dsp:txXfrm>
        <a:off x="369523" y="4122299"/>
        <a:ext cx="4781362" cy="452844"/>
      </dsp:txXfrm>
    </dsp:sp>
    <dsp:sp modelId="{E7ECAAE7-E66A-4D1F-B429-F6CF9A2BE117}">
      <dsp:nvSpPr>
        <dsp:cNvPr id="0" name=""/>
        <dsp:cNvSpPr/>
      </dsp:nvSpPr>
      <dsp:spPr>
        <a:xfrm>
          <a:off x="0" y="5414366"/>
          <a:ext cx="6900512" cy="428400"/>
        </a:xfrm>
        <a:prstGeom prst="rect">
          <a:avLst/>
        </a:prstGeom>
        <a:solidFill>
          <a:schemeClr val="lt1">
            <a:alpha val="90000"/>
            <a:hueOff val="0"/>
            <a:satOff val="0"/>
            <a:lumOff val="0"/>
            <a:alphaOff val="0"/>
          </a:schemeClr>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dsp:style>
    </dsp:sp>
    <dsp:sp modelId="{609A768B-ED96-4792-A7C6-0976EA12B222}">
      <dsp:nvSpPr>
        <dsp:cNvPr id="0" name=""/>
        <dsp:cNvSpPr/>
      </dsp:nvSpPr>
      <dsp:spPr>
        <a:xfrm>
          <a:off x="345025" y="5163446"/>
          <a:ext cx="4830358" cy="501840"/>
        </a:xfrm>
        <a:prstGeom prst="roundRect">
          <a:avLst/>
        </a:prstGeom>
        <a:solidFill>
          <a:srgbClr val="FFC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755650">
            <a:lnSpc>
              <a:spcPct val="90000"/>
            </a:lnSpc>
            <a:spcBef>
              <a:spcPct val="0"/>
            </a:spcBef>
            <a:spcAft>
              <a:spcPct val="35000"/>
            </a:spcAft>
            <a:buNone/>
          </a:pPr>
          <a:r>
            <a:rPr lang="en-US" sz="1700" b="1" kern="1200">
              <a:solidFill>
                <a:schemeClr val="tx1"/>
              </a:solidFill>
            </a:rPr>
            <a:t>Problem Statement &amp; Analysis </a:t>
          </a:r>
        </a:p>
      </dsp:txBody>
      <dsp:txXfrm>
        <a:off x="369523" y="5187944"/>
        <a:ext cx="4781362" cy="45284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AD6E08-5C15-4B96-B384-1848772CBB89}">
      <dsp:nvSpPr>
        <dsp:cNvPr id="0" name=""/>
        <dsp:cNvSpPr/>
      </dsp:nvSpPr>
      <dsp:spPr>
        <a:xfrm>
          <a:off x="0" y="263387"/>
          <a:ext cx="6900512" cy="2034900"/>
        </a:xfrm>
        <a:prstGeom prst="rect">
          <a:avLst/>
        </a:prstGeom>
        <a:solidFill>
          <a:schemeClr val="lt1">
            <a:alpha val="90000"/>
            <a:hueOff val="0"/>
            <a:satOff val="0"/>
            <a:lumOff val="0"/>
            <a:alphaOff val="0"/>
          </a:schemeClr>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5556" tIns="354076" rIns="535556" bIns="120904" numCol="1" spcCol="1270" anchor="t" anchorCtr="0">
          <a:noAutofit/>
        </a:bodyPr>
        <a:lstStyle/>
        <a:p>
          <a:pPr marL="171450" lvl="1" indent="-171450" algn="l" defTabSz="755650">
            <a:lnSpc>
              <a:spcPct val="90000"/>
            </a:lnSpc>
            <a:spcBef>
              <a:spcPct val="0"/>
            </a:spcBef>
            <a:spcAft>
              <a:spcPct val="15000"/>
            </a:spcAft>
            <a:buChar char="•"/>
          </a:pPr>
          <a:r>
            <a:rPr lang="en-US" sz="1700" kern="1200" dirty="0"/>
            <a:t>The goal should be a broad, general statement that identifies the desired result or outcome. </a:t>
          </a:r>
        </a:p>
        <a:p>
          <a:pPr marL="171450" lvl="1" indent="-171450" algn="l" defTabSz="755650">
            <a:lnSpc>
              <a:spcPct val="90000"/>
            </a:lnSpc>
            <a:spcBef>
              <a:spcPct val="0"/>
            </a:spcBef>
            <a:spcAft>
              <a:spcPct val="15000"/>
            </a:spcAft>
            <a:buChar char="•"/>
          </a:pPr>
          <a:r>
            <a:rPr lang="en-US" sz="1700" kern="1200" dirty="0"/>
            <a:t>The objectives are then the means for achieving the goal that was listed. These should be SMART.  </a:t>
          </a:r>
        </a:p>
        <a:p>
          <a:pPr marL="171450" lvl="1" indent="-171450" algn="l" defTabSz="755650">
            <a:lnSpc>
              <a:spcPct val="90000"/>
            </a:lnSpc>
            <a:spcBef>
              <a:spcPct val="0"/>
            </a:spcBef>
            <a:spcAft>
              <a:spcPct val="15000"/>
            </a:spcAft>
            <a:buChar char="•"/>
          </a:pPr>
          <a:r>
            <a:rPr lang="en-US" sz="1700" kern="1200" dirty="0"/>
            <a:t>The outcomes measure the impact the objectives had. </a:t>
          </a:r>
        </a:p>
        <a:p>
          <a:pPr marL="171450" lvl="1" indent="-171450" algn="l" defTabSz="755650">
            <a:lnSpc>
              <a:spcPct val="90000"/>
            </a:lnSpc>
            <a:spcBef>
              <a:spcPct val="0"/>
            </a:spcBef>
            <a:spcAft>
              <a:spcPct val="15000"/>
            </a:spcAft>
            <a:buChar char="•"/>
          </a:pPr>
          <a:r>
            <a:rPr lang="en-US" sz="1700" kern="1200" dirty="0">
              <a:hlinkClick xmlns:r="http://schemas.openxmlformats.org/officeDocument/2006/relationships" r:id="rId1"/>
            </a:rPr>
            <a:t>https://www.in.gov/cji/victim-services/resources/</a:t>
          </a:r>
          <a:r>
            <a:rPr lang="en-US" sz="1700" kern="1200" dirty="0"/>
            <a:t> </a:t>
          </a:r>
        </a:p>
      </dsp:txBody>
      <dsp:txXfrm>
        <a:off x="0" y="263387"/>
        <a:ext cx="6900512" cy="2034900"/>
      </dsp:txXfrm>
    </dsp:sp>
    <dsp:sp modelId="{2F50645F-4135-4679-B5AB-27836450C312}">
      <dsp:nvSpPr>
        <dsp:cNvPr id="0" name=""/>
        <dsp:cNvSpPr/>
      </dsp:nvSpPr>
      <dsp:spPr>
        <a:xfrm>
          <a:off x="345025" y="12467"/>
          <a:ext cx="4830358" cy="501840"/>
        </a:xfrm>
        <a:prstGeom prst="roundRect">
          <a:avLst/>
        </a:prstGeom>
        <a:solidFill>
          <a:srgbClr val="FFC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755650">
            <a:lnSpc>
              <a:spcPct val="90000"/>
            </a:lnSpc>
            <a:spcBef>
              <a:spcPct val="0"/>
            </a:spcBef>
            <a:spcAft>
              <a:spcPct val="35000"/>
            </a:spcAft>
            <a:buNone/>
          </a:pPr>
          <a:r>
            <a:rPr lang="en-US" sz="1700" b="1" kern="1200" dirty="0">
              <a:solidFill>
                <a:schemeClr val="tx1"/>
              </a:solidFill>
            </a:rPr>
            <a:t>Goals, Objectives, and Outcomes</a:t>
          </a:r>
        </a:p>
      </dsp:txBody>
      <dsp:txXfrm>
        <a:off x="369523" y="36965"/>
        <a:ext cx="4781362" cy="452844"/>
      </dsp:txXfrm>
    </dsp:sp>
    <dsp:sp modelId="{2375F742-61FF-4732-A683-B48767F1F6F6}">
      <dsp:nvSpPr>
        <dsp:cNvPr id="0" name=""/>
        <dsp:cNvSpPr/>
      </dsp:nvSpPr>
      <dsp:spPr>
        <a:xfrm>
          <a:off x="0" y="2641007"/>
          <a:ext cx="6900512" cy="722925"/>
        </a:xfrm>
        <a:prstGeom prst="rect">
          <a:avLst/>
        </a:prstGeom>
        <a:solidFill>
          <a:schemeClr val="lt1">
            <a:alpha val="90000"/>
            <a:hueOff val="0"/>
            <a:satOff val="0"/>
            <a:lumOff val="0"/>
            <a:alphaOff val="0"/>
          </a:schemeClr>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5556" tIns="354076" rIns="535556" bIns="120904" numCol="1" spcCol="1270" anchor="t" anchorCtr="0">
          <a:noAutofit/>
        </a:bodyPr>
        <a:lstStyle/>
        <a:p>
          <a:pPr marL="171450" lvl="1" indent="-171450" algn="l" defTabSz="755650">
            <a:lnSpc>
              <a:spcPct val="90000"/>
            </a:lnSpc>
            <a:spcBef>
              <a:spcPct val="0"/>
            </a:spcBef>
            <a:spcAft>
              <a:spcPct val="15000"/>
            </a:spcAft>
            <a:buChar char="•"/>
          </a:pPr>
          <a:r>
            <a:rPr lang="en-US" sz="1700" kern="1200"/>
            <a:t>What? Who? Where? Why? When? How?</a:t>
          </a:r>
        </a:p>
      </dsp:txBody>
      <dsp:txXfrm>
        <a:off x="0" y="2641007"/>
        <a:ext cx="6900512" cy="722925"/>
      </dsp:txXfrm>
    </dsp:sp>
    <dsp:sp modelId="{D2282E75-9A52-47B2-9850-707EC2631640}">
      <dsp:nvSpPr>
        <dsp:cNvPr id="0" name=""/>
        <dsp:cNvSpPr/>
      </dsp:nvSpPr>
      <dsp:spPr>
        <a:xfrm>
          <a:off x="345025" y="2390087"/>
          <a:ext cx="4830358" cy="501840"/>
        </a:xfrm>
        <a:prstGeom prst="roundRect">
          <a:avLst/>
        </a:prstGeom>
        <a:solidFill>
          <a:srgbClr val="FFC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755650">
            <a:lnSpc>
              <a:spcPct val="90000"/>
            </a:lnSpc>
            <a:spcBef>
              <a:spcPct val="0"/>
            </a:spcBef>
            <a:spcAft>
              <a:spcPct val="35000"/>
            </a:spcAft>
            <a:buNone/>
          </a:pPr>
          <a:r>
            <a:rPr lang="en-US" sz="1700" b="1" kern="1200" dirty="0">
              <a:solidFill>
                <a:schemeClr val="tx1"/>
              </a:solidFill>
            </a:rPr>
            <a:t>Program Description</a:t>
          </a:r>
        </a:p>
      </dsp:txBody>
      <dsp:txXfrm>
        <a:off x="369523" y="2414585"/>
        <a:ext cx="4781362" cy="452844"/>
      </dsp:txXfrm>
    </dsp:sp>
    <dsp:sp modelId="{1E734C95-4555-46ED-B5A1-04D77E298A53}">
      <dsp:nvSpPr>
        <dsp:cNvPr id="0" name=""/>
        <dsp:cNvSpPr/>
      </dsp:nvSpPr>
      <dsp:spPr>
        <a:xfrm>
          <a:off x="0" y="3706652"/>
          <a:ext cx="6900512" cy="1045900"/>
        </a:xfrm>
        <a:prstGeom prst="rect">
          <a:avLst/>
        </a:prstGeom>
        <a:solidFill>
          <a:schemeClr val="lt1">
            <a:alpha val="90000"/>
            <a:hueOff val="0"/>
            <a:satOff val="0"/>
            <a:lumOff val="0"/>
            <a:alphaOff val="0"/>
          </a:schemeClr>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dsp:style>
    </dsp:sp>
    <dsp:sp modelId="{42464100-1A15-43B8-A193-594673EB7AFF}">
      <dsp:nvSpPr>
        <dsp:cNvPr id="0" name=""/>
        <dsp:cNvSpPr/>
      </dsp:nvSpPr>
      <dsp:spPr>
        <a:xfrm>
          <a:off x="345025" y="3455732"/>
          <a:ext cx="4830358" cy="501840"/>
        </a:xfrm>
        <a:prstGeom prst="roundRect">
          <a:avLst/>
        </a:prstGeom>
        <a:solidFill>
          <a:srgbClr val="FFC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755650">
            <a:lnSpc>
              <a:spcPct val="90000"/>
            </a:lnSpc>
            <a:spcBef>
              <a:spcPct val="0"/>
            </a:spcBef>
            <a:spcAft>
              <a:spcPct val="35000"/>
            </a:spcAft>
            <a:buNone/>
          </a:pPr>
          <a:r>
            <a:rPr lang="en-US" sz="1700" b="1" kern="1200" dirty="0">
              <a:solidFill>
                <a:schemeClr val="tx1"/>
              </a:solidFill>
            </a:rPr>
            <a:t>Evidence Based/Best Practice</a:t>
          </a:r>
        </a:p>
      </dsp:txBody>
      <dsp:txXfrm>
        <a:off x="369523" y="3480230"/>
        <a:ext cx="4781362" cy="452844"/>
      </dsp:txXfrm>
    </dsp:sp>
    <dsp:sp modelId="{A812EBE4-F34C-4D49-8727-A75AF6A794D7}">
      <dsp:nvSpPr>
        <dsp:cNvPr id="0" name=""/>
        <dsp:cNvSpPr/>
      </dsp:nvSpPr>
      <dsp:spPr>
        <a:xfrm>
          <a:off x="0" y="5095273"/>
          <a:ext cx="6900512" cy="428400"/>
        </a:xfrm>
        <a:prstGeom prst="rect">
          <a:avLst/>
        </a:prstGeom>
        <a:solidFill>
          <a:schemeClr val="lt1">
            <a:alpha val="90000"/>
            <a:hueOff val="0"/>
            <a:satOff val="0"/>
            <a:lumOff val="0"/>
            <a:alphaOff val="0"/>
          </a:schemeClr>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dsp:style>
    </dsp:sp>
    <dsp:sp modelId="{DB0F20A0-FC57-4E86-8A25-0798C33B4C8E}">
      <dsp:nvSpPr>
        <dsp:cNvPr id="0" name=""/>
        <dsp:cNvSpPr/>
      </dsp:nvSpPr>
      <dsp:spPr>
        <a:xfrm>
          <a:off x="345025" y="4844353"/>
          <a:ext cx="4830358" cy="501840"/>
        </a:xfrm>
        <a:prstGeom prst="roundRect">
          <a:avLst/>
        </a:prstGeom>
        <a:solidFill>
          <a:srgbClr val="FFC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755650">
            <a:lnSpc>
              <a:spcPct val="90000"/>
            </a:lnSpc>
            <a:spcBef>
              <a:spcPct val="0"/>
            </a:spcBef>
            <a:spcAft>
              <a:spcPct val="35000"/>
            </a:spcAft>
            <a:buNone/>
          </a:pPr>
          <a:r>
            <a:rPr lang="en-US" sz="1700" b="1" kern="1200" dirty="0">
              <a:solidFill>
                <a:schemeClr val="tx1"/>
              </a:solidFill>
            </a:rPr>
            <a:t>Use of Volunteers</a:t>
          </a:r>
        </a:p>
      </dsp:txBody>
      <dsp:txXfrm>
        <a:off x="369523" y="4868851"/>
        <a:ext cx="4781362" cy="452844"/>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C6D922C3-F877-42B2-ADDC-95EC61CDAC0F}" type="datetimeFigureOut">
              <a:rPr lang="en-US" smtClean="0"/>
              <a:t>2/6/2024</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C8976540-3940-404A-B910-AD28D2EB7F26}" type="slidenum">
              <a:rPr lang="en-US" smtClean="0"/>
              <a:t>‹#›</a:t>
            </a:fld>
            <a:endParaRPr lang="en-US"/>
          </a:p>
        </p:txBody>
      </p:sp>
    </p:spTree>
    <p:extLst>
      <p:ext uri="{BB962C8B-B14F-4D97-AF65-F5344CB8AC3E}">
        <p14:creationId xmlns:p14="http://schemas.microsoft.com/office/powerpoint/2010/main" val="2362106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8976540-3940-404A-B910-AD28D2EB7F26}" type="slidenum">
              <a:rPr lang="en-US" smtClean="0"/>
              <a:t>1</a:t>
            </a:fld>
            <a:endParaRPr lang="en-US"/>
          </a:p>
        </p:txBody>
      </p:sp>
    </p:spTree>
    <p:extLst>
      <p:ext uri="{BB962C8B-B14F-4D97-AF65-F5344CB8AC3E}">
        <p14:creationId xmlns:p14="http://schemas.microsoft.com/office/powerpoint/2010/main" val="374810639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976540-3940-404A-B910-AD28D2EB7F26}" type="slidenum">
              <a:rPr lang="en-US" smtClean="0"/>
              <a:t>10</a:t>
            </a:fld>
            <a:endParaRPr lang="en-US"/>
          </a:p>
        </p:txBody>
      </p:sp>
    </p:spTree>
    <p:extLst>
      <p:ext uri="{BB962C8B-B14F-4D97-AF65-F5344CB8AC3E}">
        <p14:creationId xmlns:p14="http://schemas.microsoft.com/office/powerpoint/2010/main" val="35399982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8976540-3940-404A-B910-AD28D2EB7F26}" type="slidenum">
              <a:rPr lang="en-US" smtClean="0"/>
              <a:t>11</a:t>
            </a:fld>
            <a:endParaRPr lang="en-US"/>
          </a:p>
        </p:txBody>
      </p:sp>
    </p:spTree>
    <p:extLst>
      <p:ext uri="{BB962C8B-B14F-4D97-AF65-F5344CB8AC3E}">
        <p14:creationId xmlns:p14="http://schemas.microsoft.com/office/powerpoint/2010/main" val="42800542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8976540-3940-404A-B910-AD28D2EB7F26}" type="slidenum">
              <a:rPr lang="en-US" smtClean="0"/>
              <a:t>12</a:t>
            </a:fld>
            <a:endParaRPr lang="en-US"/>
          </a:p>
        </p:txBody>
      </p:sp>
    </p:spTree>
    <p:extLst>
      <p:ext uri="{BB962C8B-B14F-4D97-AF65-F5344CB8AC3E}">
        <p14:creationId xmlns:p14="http://schemas.microsoft.com/office/powerpoint/2010/main" val="249056419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8976540-3940-404A-B910-AD28D2EB7F26}" type="slidenum">
              <a:rPr lang="en-US" smtClean="0"/>
              <a:t>13</a:t>
            </a:fld>
            <a:endParaRPr lang="en-US"/>
          </a:p>
        </p:txBody>
      </p:sp>
    </p:spTree>
    <p:extLst>
      <p:ext uri="{BB962C8B-B14F-4D97-AF65-F5344CB8AC3E}">
        <p14:creationId xmlns:p14="http://schemas.microsoft.com/office/powerpoint/2010/main" val="369670867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8976540-3940-404A-B910-AD28D2EB7F26}" type="slidenum">
              <a:rPr lang="en-US" smtClean="0"/>
              <a:t>14</a:t>
            </a:fld>
            <a:endParaRPr lang="en-US"/>
          </a:p>
        </p:txBody>
      </p:sp>
    </p:spTree>
    <p:extLst>
      <p:ext uri="{BB962C8B-B14F-4D97-AF65-F5344CB8AC3E}">
        <p14:creationId xmlns:p14="http://schemas.microsoft.com/office/powerpoint/2010/main" val="196424753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defTabSz="931774">
              <a:defRPr/>
            </a:pPr>
            <a:fld id="{C8976540-3940-404A-B910-AD28D2EB7F26}" type="slidenum">
              <a:rPr lang="en-US">
                <a:solidFill>
                  <a:prstClr val="black"/>
                </a:solidFill>
                <a:latin typeface="Calibri" panose="020F0502020204030204"/>
              </a:rPr>
              <a:pPr defTabSz="931774">
                <a:defRPr/>
              </a:pPr>
              <a:t>15</a:t>
            </a:fld>
            <a:endParaRPr lang="en-US">
              <a:solidFill>
                <a:prstClr val="black"/>
              </a:solidFill>
              <a:latin typeface="Calibri" panose="020F0502020204030204"/>
            </a:endParaRPr>
          </a:p>
        </p:txBody>
      </p:sp>
    </p:spTree>
    <p:extLst>
      <p:ext uri="{BB962C8B-B14F-4D97-AF65-F5344CB8AC3E}">
        <p14:creationId xmlns:p14="http://schemas.microsoft.com/office/powerpoint/2010/main" val="85498782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defTabSz="931774">
              <a:defRPr/>
            </a:pPr>
            <a:fld id="{C8976540-3940-404A-B910-AD28D2EB7F26}" type="slidenum">
              <a:rPr lang="en-US">
                <a:solidFill>
                  <a:prstClr val="black"/>
                </a:solidFill>
                <a:latin typeface="Calibri" panose="020F0502020204030204"/>
              </a:rPr>
              <a:pPr defTabSz="931774">
                <a:defRPr/>
              </a:pPr>
              <a:t>16</a:t>
            </a:fld>
            <a:endParaRPr lang="en-US">
              <a:solidFill>
                <a:prstClr val="black"/>
              </a:solidFill>
              <a:latin typeface="Calibri" panose="020F0502020204030204"/>
            </a:endParaRPr>
          </a:p>
        </p:txBody>
      </p:sp>
    </p:spTree>
    <p:extLst>
      <p:ext uri="{BB962C8B-B14F-4D97-AF65-F5344CB8AC3E}">
        <p14:creationId xmlns:p14="http://schemas.microsoft.com/office/powerpoint/2010/main" val="125262096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defTabSz="931774">
              <a:defRPr/>
            </a:pPr>
            <a:fld id="{C8976540-3940-404A-B910-AD28D2EB7F26}" type="slidenum">
              <a:rPr lang="en-US">
                <a:solidFill>
                  <a:prstClr val="black"/>
                </a:solidFill>
                <a:latin typeface="Calibri" panose="020F0502020204030204"/>
              </a:rPr>
              <a:pPr defTabSz="931774">
                <a:defRPr/>
              </a:pPr>
              <a:t>17</a:t>
            </a:fld>
            <a:endParaRPr lang="en-US">
              <a:solidFill>
                <a:prstClr val="black"/>
              </a:solidFill>
              <a:latin typeface="Calibri" panose="020F0502020204030204"/>
            </a:endParaRPr>
          </a:p>
        </p:txBody>
      </p:sp>
    </p:spTree>
    <p:extLst>
      <p:ext uri="{BB962C8B-B14F-4D97-AF65-F5344CB8AC3E}">
        <p14:creationId xmlns:p14="http://schemas.microsoft.com/office/powerpoint/2010/main" val="5689565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defTabSz="931774">
              <a:defRPr/>
            </a:pPr>
            <a:fld id="{C8976540-3940-404A-B910-AD28D2EB7F26}" type="slidenum">
              <a:rPr lang="en-US">
                <a:solidFill>
                  <a:prstClr val="black"/>
                </a:solidFill>
                <a:latin typeface="Calibri" panose="020F0502020204030204"/>
              </a:rPr>
              <a:pPr defTabSz="931774">
                <a:defRPr/>
              </a:pPr>
              <a:t>18</a:t>
            </a:fld>
            <a:endParaRPr lang="en-US">
              <a:solidFill>
                <a:prstClr val="black"/>
              </a:solidFill>
              <a:latin typeface="Calibri" panose="020F0502020204030204"/>
            </a:endParaRPr>
          </a:p>
        </p:txBody>
      </p:sp>
    </p:spTree>
    <p:extLst>
      <p:ext uri="{BB962C8B-B14F-4D97-AF65-F5344CB8AC3E}">
        <p14:creationId xmlns:p14="http://schemas.microsoft.com/office/powerpoint/2010/main" val="169400644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defTabSz="931774">
              <a:defRPr/>
            </a:pPr>
            <a:fld id="{C8976540-3940-404A-B910-AD28D2EB7F26}" type="slidenum">
              <a:rPr lang="en-US">
                <a:solidFill>
                  <a:prstClr val="black"/>
                </a:solidFill>
                <a:latin typeface="Calibri" panose="020F0502020204030204"/>
              </a:rPr>
              <a:pPr defTabSz="931774">
                <a:defRPr/>
              </a:pPr>
              <a:t>19</a:t>
            </a:fld>
            <a:endParaRPr lang="en-US">
              <a:solidFill>
                <a:prstClr val="black"/>
              </a:solidFill>
              <a:latin typeface="Calibri" panose="020F0502020204030204"/>
            </a:endParaRPr>
          </a:p>
        </p:txBody>
      </p:sp>
    </p:spTree>
    <p:extLst>
      <p:ext uri="{BB962C8B-B14F-4D97-AF65-F5344CB8AC3E}">
        <p14:creationId xmlns:p14="http://schemas.microsoft.com/office/powerpoint/2010/main" val="15227088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8976540-3940-404A-B910-AD28D2EB7F26}" type="slidenum">
              <a:rPr lang="en-US" smtClean="0"/>
              <a:t>2</a:t>
            </a:fld>
            <a:endParaRPr lang="en-US"/>
          </a:p>
        </p:txBody>
      </p:sp>
    </p:spTree>
    <p:extLst>
      <p:ext uri="{BB962C8B-B14F-4D97-AF65-F5344CB8AC3E}">
        <p14:creationId xmlns:p14="http://schemas.microsoft.com/office/powerpoint/2010/main" val="50432237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8976540-3940-404A-B910-AD28D2EB7F26}" type="slidenum">
              <a:rPr lang="en-US" smtClean="0"/>
              <a:t>20</a:t>
            </a:fld>
            <a:endParaRPr lang="en-US"/>
          </a:p>
        </p:txBody>
      </p:sp>
    </p:spTree>
    <p:extLst>
      <p:ext uri="{BB962C8B-B14F-4D97-AF65-F5344CB8AC3E}">
        <p14:creationId xmlns:p14="http://schemas.microsoft.com/office/powerpoint/2010/main" val="126931721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8976540-3940-404A-B910-AD28D2EB7F26}" type="slidenum">
              <a:rPr lang="en-US" smtClean="0"/>
              <a:t>21</a:t>
            </a:fld>
            <a:endParaRPr lang="en-US"/>
          </a:p>
        </p:txBody>
      </p:sp>
    </p:spTree>
    <p:extLst>
      <p:ext uri="{BB962C8B-B14F-4D97-AF65-F5344CB8AC3E}">
        <p14:creationId xmlns:p14="http://schemas.microsoft.com/office/powerpoint/2010/main" val="9111667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8976540-3940-404A-B910-AD28D2EB7F26}" type="slidenum">
              <a:rPr lang="en-US" smtClean="0"/>
              <a:t>22</a:t>
            </a:fld>
            <a:endParaRPr lang="en-US"/>
          </a:p>
        </p:txBody>
      </p:sp>
    </p:spTree>
    <p:extLst>
      <p:ext uri="{BB962C8B-B14F-4D97-AF65-F5344CB8AC3E}">
        <p14:creationId xmlns:p14="http://schemas.microsoft.com/office/powerpoint/2010/main" val="119368967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8976540-3940-404A-B910-AD28D2EB7F26}" type="slidenum">
              <a:rPr lang="en-US" smtClean="0"/>
              <a:t>23</a:t>
            </a:fld>
            <a:endParaRPr lang="en-US"/>
          </a:p>
        </p:txBody>
      </p:sp>
    </p:spTree>
    <p:extLst>
      <p:ext uri="{BB962C8B-B14F-4D97-AF65-F5344CB8AC3E}">
        <p14:creationId xmlns:p14="http://schemas.microsoft.com/office/powerpoint/2010/main" val="255159828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8976540-3940-404A-B910-AD28D2EB7F26}" type="slidenum">
              <a:rPr lang="en-US" smtClean="0"/>
              <a:t>24</a:t>
            </a:fld>
            <a:endParaRPr lang="en-US"/>
          </a:p>
        </p:txBody>
      </p:sp>
    </p:spTree>
    <p:extLst>
      <p:ext uri="{BB962C8B-B14F-4D97-AF65-F5344CB8AC3E}">
        <p14:creationId xmlns:p14="http://schemas.microsoft.com/office/powerpoint/2010/main" val="4749971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976540-3940-404A-B910-AD28D2EB7F26}" type="slidenum">
              <a:rPr lang="en-US" smtClean="0"/>
              <a:t>25</a:t>
            </a:fld>
            <a:endParaRPr lang="en-US"/>
          </a:p>
        </p:txBody>
      </p:sp>
    </p:spTree>
    <p:extLst>
      <p:ext uri="{BB962C8B-B14F-4D97-AF65-F5344CB8AC3E}">
        <p14:creationId xmlns:p14="http://schemas.microsoft.com/office/powerpoint/2010/main" val="372412911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976540-3940-404A-B910-AD28D2EB7F26}" type="slidenum">
              <a:rPr lang="en-US" smtClean="0"/>
              <a:t>26</a:t>
            </a:fld>
            <a:endParaRPr lang="en-US"/>
          </a:p>
        </p:txBody>
      </p:sp>
    </p:spTree>
    <p:extLst>
      <p:ext uri="{BB962C8B-B14F-4D97-AF65-F5344CB8AC3E}">
        <p14:creationId xmlns:p14="http://schemas.microsoft.com/office/powerpoint/2010/main" val="136575343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8976540-3940-404A-B910-AD28D2EB7F26}" type="slidenum">
              <a:rPr lang="en-US" smtClean="0"/>
              <a:t>27</a:t>
            </a:fld>
            <a:endParaRPr lang="en-US"/>
          </a:p>
        </p:txBody>
      </p:sp>
    </p:spTree>
    <p:extLst>
      <p:ext uri="{BB962C8B-B14F-4D97-AF65-F5344CB8AC3E}">
        <p14:creationId xmlns:p14="http://schemas.microsoft.com/office/powerpoint/2010/main" val="368042302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defTabSz="931774">
              <a:defRPr/>
            </a:pPr>
            <a:fld id="{C8976540-3940-404A-B910-AD28D2EB7F26}" type="slidenum">
              <a:rPr lang="en-US">
                <a:solidFill>
                  <a:prstClr val="black"/>
                </a:solidFill>
                <a:latin typeface="Calibri" panose="020F0502020204030204"/>
              </a:rPr>
              <a:pPr defTabSz="931774">
                <a:defRPr/>
              </a:pPr>
              <a:t>28</a:t>
            </a:fld>
            <a:endParaRPr lang="en-US">
              <a:solidFill>
                <a:prstClr val="black"/>
              </a:solidFill>
              <a:latin typeface="Calibri" panose="020F0502020204030204"/>
            </a:endParaRPr>
          </a:p>
        </p:txBody>
      </p:sp>
    </p:spTree>
    <p:extLst>
      <p:ext uri="{BB962C8B-B14F-4D97-AF65-F5344CB8AC3E}">
        <p14:creationId xmlns:p14="http://schemas.microsoft.com/office/powerpoint/2010/main" val="327806004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defTabSz="931774">
              <a:defRPr/>
            </a:pPr>
            <a:fld id="{C8976540-3940-404A-B910-AD28D2EB7F26}" type="slidenum">
              <a:rPr lang="en-US">
                <a:solidFill>
                  <a:prstClr val="black"/>
                </a:solidFill>
                <a:latin typeface="Calibri" panose="020F0502020204030204"/>
              </a:rPr>
              <a:pPr defTabSz="931774">
                <a:defRPr/>
              </a:pPr>
              <a:t>29</a:t>
            </a:fld>
            <a:endParaRPr lang="en-US">
              <a:solidFill>
                <a:prstClr val="black"/>
              </a:solidFill>
              <a:latin typeface="Calibri" panose="020F0502020204030204"/>
            </a:endParaRPr>
          </a:p>
        </p:txBody>
      </p:sp>
    </p:spTree>
    <p:extLst>
      <p:ext uri="{BB962C8B-B14F-4D97-AF65-F5344CB8AC3E}">
        <p14:creationId xmlns:p14="http://schemas.microsoft.com/office/powerpoint/2010/main" val="9620774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8976540-3940-404A-B910-AD28D2EB7F26}" type="slidenum">
              <a:rPr lang="en-US" smtClean="0"/>
              <a:t>3</a:t>
            </a:fld>
            <a:endParaRPr lang="en-US"/>
          </a:p>
        </p:txBody>
      </p:sp>
    </p:spTree>
    <p:extLst>
      <p:ext uri="{BB962C8B-B14F-4D97-AF65-F5344CB8AC3E}">
        <p14:creationId xmlns:p14="http://schemas.microsoft.com/office/powerpoint/2010/main" val="378799487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defTabSz="931774">
              <a:defRPr/>
            </a:pPr>
            <a:fld id="{C8976540-3940-404A-B910-AD28D2EB7F26}" type="slidenum">
              <a:rPr lang="en-US">
                <a:solidFill>
                  <a:prstClr val="black"/>
                </a:solidFill>
                <a:latin typeface="Calibri" panose="020F0502020204030204"/>
              </a:rPr>
              <a:pPr defTabSz="931774">
                <a:defRPr/>
              </a:pPr>
              <a:t>30</a:t>
            </a:fld>
            <a:endParaRPr lang="en-US">
              <a:solidFill>
                <a:prstClr val="black"/>
              </a:solidFill>
              <a:latin typeface="Calibri" panose="020F0502020204030204"/>
            </a:endParaRPr>
          </a:p>
        </p:txBody>
      </p:sp>
    </p:spTree>
    <p:extLst>
      <p:ext uri="{BB962C8B-B14F-4D97-AF65-F5344CB8AC3E}">
        <p14:creationId xmlns:p14="http://schemas.microsoft.com/office/powerpoint/2010/main" val="216560512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976540-3940-404A-B910-AD28D2EB7F26}" type="slidenum">
              <a:rPr lang="en-US" smtClean="0"/>
              <a:t>31</a:t>
            </a:fld>
            <a:endParaRPr lang="en-US"/>
          </a:p>
        </p:txBody>
      </p:sp>
    </p:spTree>
    <p:extLst>
      <p:ext uri="{BB962C8B-B14F-4D97-AF65-F5344CB8AC3E}">
        <p14:creationId xmlns:p14="http://schemas.microsoft.com/office/powerpoint/2010/main" val="305747943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8976540-3940-404A-B910-AD28D2EB7F26}" type="slidenum">
              <a:rPr lang="en-US" smtClean="0"/>
              <a:t>32</a:t>
            </a:fld>
            <a:endParaRPr lang="en-US"/>
          </a:p>
        </p:txBody>
      </p:sp>
    </p:spTree>
    <p:extLst>
      <p:ext uri="{BB962C8B-B14F-4D97-AF65-F5344CB8AC3E}">
        <p14:creationId xmlns:p14="http://schemas.microsoft.com/office/powerpoint/2010/main" val="121148671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976540-3940-404A-B910-AD28D2EB7F26}" type="slidenum">
              <a:rPr lang="en-US" smtClean="0"/>
              <a:t>33</a:t>
            </a:fld>
            <a:endParaRPr lang="en-US"/>
          </a:p>
        </p:txBody>
      </p:sp>
    </p:spTree>
    <p:extLst>
      <p:ext uri="{BB962C8B-B14F-4D97-AF65-F5344CB8AC3E}">
        <p14:creationId xmlns:p14="http://schemas.microsoft.com/office/powerpoint/2010/main" val="96667253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8976540-3940-404A-B910-AD28D2EB7F26}" type="slidenum">
              <a:rPr lang="en-US" smtClean="0"/>
              <a:t>34</a:t>
            </a:fld>
            <a:endParaRPr lang="en-US"/>
          </a:p>
        </p:txBody>
      </p:sp>
    </p:spTree>
    <p:extLst>
      <p:ext uri="{BB962C8B-B14F-4D97-AF65-F5344CB8AC3E}">
        <p14:creationId xmlns:p14="http://schemas.microsoft.com/office/powerpoint/2010/main" val="88351093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8976540-3940-404A-B910-AD28D2EB7F26}" type="slidenum">
              <a:rPr lang="en-US" smtClean="0"/>
              <a:t>35</a:t>
            </a:fld>
            <a:endParaRPr lang="en-US"/>
          </a:p>
        </p:txBody>
      </p:sp>
    </p:spTree>
    <p:extLst>
      <p:ext uri="{BB962C8B-B14F-4D97-AF65-F5344CB8AC3E}">
        <p14:creationId xmlns:p14="http://schemas.microsoft.com/office/powerpoint/2010/main" val="23208657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8976540-3940-404A-B910-AD28D2EB7F26}" type="slidenum">
              <a:rPr lang="en-US" smtClean="0"/>
              <a:t>4</a:t>
            </a:fld>
            <a:endParaRPr lang="en-US"/>
          </a:p>
        </p:txBody>
      </p:sp>
    </p:spTree>
    <p:extLst>
      <p:ext uri="{BB962C8B-B14F-4D97-AF65-F5344CB8AC3E}">
        <p14:creationId xmlns:p14="http://schemas.microsoft.com/office/powerpoint/2010/main" val="17138868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defTabSz="931774">
              <a:defRPr/>
            </a:pPr>
            <a:fld id="{C8976540-3940-404A-B910-AD28D2EB7F26}" type="slidenum">
              <a:rPr lang="en-US">
                <a:solidFill>
                  <a:prstClr val="black"/>
                </a:solidFill>
                <a:latin typeface="Calibri" panose="020F0502020204030204"/>
              </a:rPr>
              <a:pPr defTabSz="931774">
                <a:defRPr/>
              </a:pPr>
              <a:t>5</a:t>
            </a:fld>
            <a:endParaRPr lang="en-US">
              <a:solidFill>
                <a:prstClr val="black"/>
              </a:solidFill>
              <a:latin typeface="Calibri" panose="020F0502020204030204"/>
            </a:endParaRPr>
          </a:p>
        </p:txBody>
      </p:sp>
    </p:spTree>
    <p:extLst>
      <p:ext uri="{BB962C8B-B14F-4D97-AF65-F5344CB8AC3E}">
        <p14:creationId xmlns:p14="http://schemas.microsoft.com/office/powerpoint/2010/main" val="32519298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defTabSz="931774">
              <a:defRPr/>
            </a:pPr>
            <a:fld id="{C8976540-3940-404A-B910-AD28D2EB7F26}" type="slidenum">
              <a:rPr lang="en-US">
                <a:solidFill>
                  <a:prstClr val="black"/>
                </a:solidFill>
                <a:latin typeface="Calibri" panose="020F0502020204030204"/>
              </a:rPr>
              <a:pPr defTabSz="931774">
                <a:defRPr/>
              </a:pPr>
              <a:t>6</a:t>
            </a:fld>
            <a:endParaRPr lang="en-US">
              <a:solidFill>
                <a:prstClr val="black"/>
              </a:solidFill>
              <a:latin typeface="Calibri" panose="020F0502020204030204"/>
            </a:endParaRPr>
          </a:p>
        </p:txBody>
      </p:sp>
    </p:spTree>
    <p:extLst>
      <p:ext uri="{BB962C8B-B14F-4D97-AF65-F5344CB8AC3E}">
        <p14:creationId xmlns:p14="http://schemas.microsoft.com/office/powerpoint/2010/main" val="26144824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8976540-3940-404A-B910-AD28D2EB7F26}" type="slidenum">
              <a:rPr lang="en-US" smtClean="0"/>
              <a:t>7</a:t>
            </a:fld>
            <a:endParaRPr lang="en-US"/>
          </a:p>
        </p:txBody>
      </p:sp>
    </p:spTree>
    <p:extLst>
      <p:ext uri="{BB962C8B-B14F-4D97-AF65-F5344CB8AC3E}">
        <p14:creationId xmlns:p14="http://schemas.microsoft.com/office/powerpoint/2010/main" val="2439370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8976540-3940-404A-B910-AD28D2EB7F26}" type="slidenum">
              <a:rPr lang="en-US" smtClean="0"/>
              <a:t>8</a:t>
            </a:fld>
            <a:endParaRPr lang="en-US"/>
          </a:p>
        </p:txBody>
      </p:sp>
    </p:spTree>
    <p:extLst>
      <p:ext uri="{BB962C8B-B14F-4D97-AF65-F5344CB8AC3E}">
        <p14:creationId xmlns:p14="http://schemas.microsoft.com/office/powerpoint/2010/main" val="21111069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8976540-3940-404A-B910-AD28D2EB7F26}" type="slidenum">
              <a:rPr lang="en-US" smtClean="0"/>
              <a:t>9</a:t>
            </a:fld>
            <a:endParaRPr lang="en-US"/>
          </a:p>
        </p:txBody>
      </p:sp>
    </p:spTree>
    <p:extLst>
      <p:ext uri="{BB962C8B-B14F-4D97-AF65-F5344CB8AC3E}">
        <p14:creationId xmlns:p14="http://schemas.microsoft.com/office/powerpoint/2010/main" val="24479719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900868-CEFE-DA69-AFE9-FEE5602D878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8B5D9A3-8B6F-E05F-5ED2-B44C60F0F64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AEA670F-B629-EA58-1D77-085761480BB2}"/>
              </a:ext>
            </a:extLst>
          </p:cNvPr>
          <p:cNvSpPr>
            <a:spLocks noGrp="1"/>
          </p:cNvSpPr>
          <p:nvPr>
            <p:ph type="dt" sz="half" idx="10"/>
          </p:nvPr>
        </p:nvSpPr>
        <p:spPr/>
        <p:txBody>
          <a:bodyPr/>
          <a:lstStyle/>
          <a:p>
            <a:fld id="{B24CDF85-24FE-4EBE-91B1-A42C1D0FCAAE}" type="datetimeFigureOut">
              <a:rPr lang="en-US" smtClean="0"/>
              <a:t>2/6/2024</a:t>
            </a:fld>
            <a:endParaRPr lang="en-US"/>
          </a:p>
        </p:txBody>
      </p:sp>
      <p:sp>
        <p:nvSpPr>
          <p:cNvPr id="5" name="Footer Placeholder 4">
            <a:extLst>
              <a:ext uri="{FF2B5EF4-FFF2-40B4-BE49-F238E27FC236}">
                <a16:creationId xmlns:a16="http://schemas.microsoft.com/office/drawing/2014/main" id="{8382F597-603D-2F87-4408-724E90F3288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4EDAEBC-341F-D2BA-5DF0-53CE088233D6}"/>
              </a:ext>
            </a:extLst>
          </p:cNvPr>
          <p:cNvSpPr>
            <a:spLocks noGrp="1"/>
          </p:cNvSpPr>
          <p:nvPr>
            <p:ph type="sldNum" sz="quarter" idx="12"/>
          </p:nvPr>
        </p:nvSpPr>
        <p:spPr/>
        <p:txBody>
          <a:bodyPr/>
          <a:lstStyle/>
          <a:p>
            <a:fld id="{9ED9AE2B-E144-4E8D-A0E9-9AEB5F1B1E55}" type="slidenum">
              <a:rPr lang="en-US" smtClean="0"/>
              <a:t>‹#›</a:t>
            </a:fld>
            <a:endParaRPr lang="en-US"/>
          </a:p>
        </p:txBody>
      </p:sp>
    </p:spTree>
    <p:extLst>
      <p:ext uri="{BB962C8B-B14F-4D97-AF65-F5344CB8AC3E}">
        <p14:creationId xmlns:p14="http://schemas.microsoft.com/office/powerpoint/2010/main" val="40756606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D5E4B7-BA74-8256-701C-38B2A3A94BA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19EBBF6-D8C3-F39C-A99F-7FC06C5F080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3C035DD-77B7-D18C-9D80-2833C60B91EA}"/>
              </a:ext>
            </a:extLst>
          </p:cNvPr>
          <p:cNvSpPr>
            <a:spLocks noGrp="1"/>
          </p:cNvSpPr>
          <p:nvPr>
            <p:ph type="dt" sz="half" idx="10"/>
          </p:nvPr>
        </p:nvSpPr>
        <p:spPr/>
        <p:txBody>
          <a:bodyPr/>
          <a:lstStyle/>
          <a:p>
            <a:fld id="{B24CDF85-24FE-4EBE-91B1-A42C1D0FCAAE}" type="datetimeFigureOut">
              <a:rPr lang="en-US" smtClean="0"/>
              <a:t>2/6/2024</a:t>
            </a:fld>
            <a:endParaRPr lang="en-US"/>
          </a:p>
        </p:txBody>
      </p:sp>
      <p:sp>
        <p:nvSpPr>
          <p:cNvPr id="5" name="Footer Placeholder 4">
            <a:extLst>
              <a:ext uri="{FF2B5EF4-FFF2-40B4-BE49-F238E27FC236}">
                <a16:creationId xmlns:a16="http://schemas.microsoft.com/office/drawing/2014/main" id="{6AEB59D2-9415-90E0-C348-EB85EE2FF9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16D6FA5-D744-047D-5F0E-0B01F4A9B92B}"/>
              </a:ext>
            </a:extLst>
          </p:cNvPr>
          <p:cNvSpPr>
            <a:spLocks noGrp="1"/>
          </p:cNvSpPr>
          <p:nvPr>
            <p:ph type="sldNum" sz="quarter" idx="12"/>
          </p:nvPr>
        </p:nvSpPr>
        <p:spPr/>
        <p:txBody>
          <a:bodyPr/>
          <a:lstStyle/>
          <a:p>
            <a:fld id="{9ED9AE2B-E144-4E8D-A0E9-9AEB5F1B1E55}" type="slidenum">
              <a:rPr lang="en-US" smtClean="0"/>
              <a:t>‹#›</a:t>
            </a:fld>
            <a:endParaRPr lang="en-US"/>
          </a:p>
        </p:txBody>
      </p:sp>
    </p:spTree>
    <p:extLst>
      <p:ext uri="{BB962C8B-B14F-4D97-AF65-F5344CB8AC3E}">
        <p14:creationId xmlns:p14="http://schemas.microsoft.com/office/powerpoint/2010/main" val="13149166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2E00E98-A9F0-1A16-563E-00C4ABE2B1B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B0CA6CA-3690-915E-F7B7-EA4253B5272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F2D19CB-C58C-2F44-2982-081E4DF3CE14}"/>
              </a:ext>
            </a:extLst>
          </p:cNvPr>
          <p:cNvSpPr>
            <a:spLocks noGrp="1"/>
          </p:cNvSpPr>
          <p:nvPr>
            <p:ph type="dt" sz="half" idx="10"/>
          </p:nvPr>
        </p:nvSpPr>
        <p:spPr/>
        <p:txBody>
          <a:bodyPr/>
          <a:lstStyle/>
          <a:p>
            <a:fld id="{B24CDF85-24FE-4EBE-91B1-A42C1D0FCAAE}" type="datetimeFigureOut">
              <a:rPr lang="en-US" smtClean="0"/>
              <a:t>2/6/2024</a:t>
            </a:fld>
            <a:endParaRPr lang="en-US"/>
          </a:p>
        </p:txBody>
      </p:sp>
      <p:sp>
        <p:nvSpPr>
          <p:cNvPr id="5" name="Footer Placeholder 4">
            <a:extLst>
              <a:ext uri="{FF2B5EF4-FFF2-40B4-BE49-F238E27FC236}">
                <a16:creationId xmlns:a16="http://schemas.microsoft.com/office/drawing/2014/main" id="{44D1FE78-05DE-6A23-5DB9-D7AC47BC695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FEA9C07-7F42-E750-B1CA-37D971A7B60D}"/>
              </a:ext>
            </a:extLst>
          </p:cNvPr>
          <p:cNvSpPr>
            <a:spLocks noGrp="1"/>
          </p:cNvSpPr>
          <p:nvPr>
            <p:ph type="sldNum" sz="quarter" idx="12"/>
          </p:nvPr>
        </p:nvSpPr>
        <p:spPr/>
        <p:txBody>
          <a:bodyPr/>
          <a:lstStyle/>
          <a:p>
            <a:fld id="{9ED9AE2B-E144-4E8D-A0E9-9AEB5F1B1E55}" type="slidenum">
              <a:rPr lang="en-US" smtClean="0"/>
              <a:t>‹#›</a:t>
            </a:fld>
            <a:endParaRPr lang="en-US"/>
          </a:p>
        </p:txBody>
      </p:sp>
    </p:spTree>
    <p:extLst>
      <p:ext uri="{BB962C8B-B14F-4D97-AF65-F5344CB8AC3E}">
        <p14:creationId xmlns:p14="http://schemas.microsoft.com/office/powerpoint/2010/main" val="39403382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99CC7F-3A97-3E7A-5766-43184CF516B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60F3A31-957B-C55B-A77E-4683BC0CC2B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FE7E49F-1D7A-F607-778F-2218462AD144}"/>
              </a:ext>
            </a:extLst>
          </p:cNvPr>
          <p:cNvSpPr>
            <a:spLocks noGrp="1"/>
          </p:cNvSpPr>
          <p:nvPr>
            <p:ph type="dt" sz="half" idx="10"/>
          </p:nvPr>
        </p:nvSpPr>
        <p:spPr/>
        <p:txBody>
          <a:bodyPr/>
          <a:lstStyle/>
          <a:p>
            <a:fld id="{B24CDF85-24FE-4EBE-91B1-A42C1D0FCAAE}" type="datetimeFigureOut">
              <a:rPr lang="en-US" smtClean="0"/>
              <a:t>2/6/2024</a:t>
            </a:fld>
            <a:endParaRPr lang="en-US"/>
          </a:p>
        </p:txBody>
      </p:sp>
      <p:sp>
        <p:nvSpPr>
          <p:cNvPr id="5" name="Footer Placeholder 4">
            <a:extLst>
              <a:ext uri="{FF2B5EF4-FFF2-40B4-BE49-F238E27FC236}">
                <a16:creationId xmlns:a16="http://schemas.microsoft.com/office/drawing/2014/main" id="{5C4B6B10-9A3F-AEB7-452A-88D63F77746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E6AA754-4D54-D3F6-B6AA-3D34589113AD}"/>
              </a:ext>
            </a:extLst>
          </p:cNvPr>
          <p:cNvSpPr>
            <a:spLocks noGrp="1"/>
          </p:cNvSpPr>
          <p:nvPr>
            <p:ph type="sldNum" sz="quarter" idx="12"/>
          </p:nvPr>
        </p:nvSpPr>
        <p:spPr/>
        <p:txBody>
          <a:bodyPr/>
          <a:lstStyle/>
          <a:p>
            <a:fld id="{9ED9AE2B-E144-4E8D-A0E9-9AEB5F1B1E55}" type="slidenum">
              <a:rPr lang="en-US" smtClean="0"/>
              <a:t>‹#›</a:t>
            </a:fld>
            <a:endParaRPr lang="en-US"/>
          </a:p>
        </p:txBody>
      </p:sp>
    </p:spTree>
    <p:extLst>
      <p:ext uri="{BB962C8B-B14F-4D97-AF65-F5344CB8AC3E}">
        <p14:creationId xmlns:p14="http://schemas.microsoft.com/office/powerpoint/2010/main" val="36823771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8E02D5-60E7-AC49-1EC8-77AB13EFE92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5292990-CA60-244A-3948-7BC648F0508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FB68C3B-B722-8715-DCB0-516CE4634231}"/>
              </a:ext>
            </a:extLst>
          </p:cNvPr>
          <p:cNvSpPr>
            <a:spLocks noGrp="1"/>
          </p:cNvSpPr>
          <p:nvPr>
            <p:ph type="dt" sz="half" idx="10"/>
          </p:nvPr>
        </p:nvSpPr>
        <p:spPr/>
        <p:txBody>
          <a:bodyPr/>
          <a:lstStyle/>
          <a:p>
            <a:fld id="{B24CDF85-24FE-4EBE-91B1-A42C1D0FCAAE}" type="datetimeFigureOut">
              <a:rPr lang="en-US" smtClean="0"/>
              <a:t>2/6/2024</a:t>
            </a:fld>
            <a:endParaRPr lang="en-US"/>
          </a:p>
        </p:txBody>
      </p:sp>
      <p:sp>
        <p:nvSpPr>
          <p:cNvPr id="5" name="Footer Placeholder 4">
            <a:extLst>
              <a:ext uri="{FF2B5EF4-FFF2-40B4-BE49-F238E27FC236}">
                <a16:creationId xmlns:a16="http://schemas.microsoft.com/office/drawing/2014/main" id="{EE1D1834-9830-4CC4-FEF4-B5F233CCAE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E8EAC7A-8B68-AB98-E2C8-7B21403414CF}"/>
              </a:ext>
            </a:extLst>
          </p:cNvPr>
          <p:cNvSpPr>
            <a:spLocks noGrp="1"/>
          </p:cNvSpPr>
          <p:nvPr>
            <p:ph type="sldNum" sz="quarter" idx="12"/>
          </p:nvPr>
        </p:nvSpPr>
        <p:spPr/>
        <p:txBody>
          <a:bodyPr/>
          <a:lstStyle/>
          <a:p>
            <a:fld id="{9ED9AE2B-E144-4E8D-A0E9-9AEB5F1B1E55}" type="slidenum">
              <a:rPr lang="en-US" smtClean="0"/>
              <a:t>‹#›</a:t>
            </a:fld>
            <a:endParaRPr lang="en-US"/>
          </a:p>
        </p:txBody>
      </p:sp>
    </p:spTree>
    <p:extLst>
      <p:ext uri="{BB962C8B-B14F-4D97-AF65-F5344CB8AC3E}">
        <p14:creationId xmlns:p14="http://schemas.microsoft.com/office/powerpoint/2010/main" val="34797675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C6F07D-440A-0946-93AF-E3CFF62CE3B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2FD0DBA-674E-4555-B7F0-B831BA965C9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0FA80C2-FA55-B35A-21F6-18D5A8D964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B980E8F-E9EB-979E-7206-239B5E313B56}"/>
              </a:ext>
            </a:extLst>
          </p:cNvPr>
          <p:cNvSpPr>
            <a:spLocks noGrp="1"/>
          </p:cNvSpPr>
          <p:nvPr>
            <p:ph type="dt" sz="half" idx="10"/>
          </p:nvPr>
        </p:nvSpPr>
        <p:spPr/>
        <p:txBody>
          <a:bodyPr/>
          <a:lstStyle/>
          <a:p>
            <a:fld id="{B24CDF85-24FE-4EBE-91B1-A42C1D0FCAAE}" type="datetimeFigureOut">
              <a:rPr lang="en-US" smtClean="0"/>
              <a:t>2/6/2024</a:t>
            </a:fld>
            <a:endParaRPr lang="en-US"/>
          </a:p>
        </p:txBody>
      </p:sp>
      <p:sp>
        <p:nvSpPr>
          <p:cNvPr id="6" name="Footer Placeholder 5">
            <a:extLst>
              <a:ext uri="{FF2B5EF4-FFF2-40B4-BE49-F238E27FC236}">
                <a16:creationId xmlns:a16="http://schemas.microsoft.com/office/drawing/2014/main" id="{053B5111-5550-E8A1-9FAA-C6EF49FBB57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E9A818E-730C-1DC1-3642-B7C70E786F61}"/>
              </a:ext>
            </a:extLst>
          </p:cNvPr>
          <p:cNvSpPr>
            <a:spLocks noGrp="1"/>
          </p:cNvSpPr>
          <p:nvPr>
            <p:ph type="sldNum" sz="quarter" idx="12"/>
          </p:nvPr>
        </p:nvSpPr>
        <p:spPr/>
        <p:txBody>
          <a:bodyPr/>
          <a:lstStyle/>
          <a:p>
            <a:fld id="{9ED9AE2B-E144-4E8D-A0E9-9AEB5F1B1E55}" type="slidenum">
              <a:rPr lang="en-US" smtClean="0"/>
              <a:t>‹#›</a:t>
            </a:fld>
            <a:endParaRPr lang="en-US"/>
          </a:p>
        </p:txBody>
      </p:sp>
    </p:spTree>
    <p:extLst>
      <p:ext uri="{BB962C8B-B14F-4D97-AF65-F5344CB8AC3E}">
        <p14:creationId xmlns:p14="http://schemas.microsoft.com/office/powerpoint/2010/main" val="40559349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F479AA-AF9E-72E5-E940-3EDCCC80CD6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CBF96B9-A5EB-B06E-98F2-9FBDEB4E4E9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678DBF7-8FBE-D81A-C1EE-EAA664FC63D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99C95E3-D582-9985-887A-602E50A9CB8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13981AB-FCCF-3030-23C7-DA0735D640D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67025F5-B792-CB98-5B87-39E8157564D8}"/>
              </a:ext>
            </a:extLst>
          </p:cNvPr>
          <p:cNvSpPr>
            <a:spLocks noGrp="1"/>
          </p:cNvSpPr>
          <p:nvPr>
            <p:ph type="dt" sz="half" idx="10"/>
          </p:nvPr>
        </p:nvSpPr>
        <p:spPr/>
        <p:txBody>
          <a:bodyPr/>
          <a:lstStyle/>
          <a:p>
            <a:fld id="{B24CDF85-24FE-4EBE-91B1-A42C1D0FCAAE}" type="datetimeFigureOut">
              <a:rPr lang="en-US" smtClean="0"/>
              <a:t>2/6/2024</a:t>
            </a:fld>
            <a:endParaRPr lang="en-US"/>
          </a:p>
        </p:txBody>
      </p:sp>
      <p:sp>
        <p:nvSpPr>
          <p:cNvPr id="8" name="Footer Placeholder 7">
            <a:extLst>
              <a:ext uri="{FF2B5EF4-FFF2-40B4-BE49-F238E27FC236}">
                <a16:creationId xmlns:a16="http://schemas.microsoft.com/office/drawing/2014/main" id="{DCC50DB5-0001-2483-289E-D377EC671F7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BC47B9C-0A3D-9DCC-B0B6-C1013610201F}"/>
              </a:ext>
            </a:extLst>
          </p:cNvPr>
          <p:cNvSpPr>
            <a:spLocks noGrp="1"/>
          </p:cNvSpPr>
          <p:nvPr>
            <p:ph type="sldNum" sz="quarter" idx="12"/>
          </p:nvPr>
        </p:nvSpPr>
        <p:spPr/>
        <p:txBody>
          <a:bodyPr/>
          <a:lstStyle/>
          <a:p>
            <a:fld id="{9ED9AE2B-E144-4E8D-A0E9-9AEB5F1B1E55}" type="slidenum">
              <a:rPr lang="en-US" smtClean="0"/>
              <a:t>‹#›</a:t>
            </a:fld>
            <a:endParaRPr lang="en-US"/>
          </a:p>
        </p:txBody>
      </p:sp>
    </p:spTree>
    <p:extLst>
      <p:ext uri="{BB962C8B-B14F-4D97-AF65-F5344CB8AC3E}">
        <p14:creationId xmlns:p14="http://schemas.microsoft.com/office/powerpoint/2010/main" val="586607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28C4B2-7A38-B277-6AD5-F2C902DE8E0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E2B446F-E097-F66B-C104-38C8B0DA3C4B}"/>
              </a:ext>
            </a:extLst>
          </p:cNvPr>
          <p:cNvSpPr>
            <a:spLocks noGrp="1"/>
          </p:cNvSpPr>
          <p:nvPr>
            <p:ph type="dt" sz="half" idx="10"/>
          </p:nvPr>
        </p:nvSpPr>
        <p:spPr/>
        <p:txBody>
          <a:bodyPr/>
          <a:lstStyle/>
          <a:p>
            <a:fld id="{B24CDF85-24FE-4EBE-91B1-A42C1D0FCAAE}" type="datetimeFigureOut">
              <a:rPr lang="en-US" smtClean="0"/>
              <a:t>2/6/2024</a:t>
            </a:fld>
            <a:endParaRPr lang="en-US"/>
          </a:p>
        </p:txBody>
      </p:sp>
      <p:sp>
        <p:nvSpPr>
          <p:cNvPr id="4" name="Footer Placeholder 3">
            <a:extLst>
              <a:ext uri="{FF2B5EF4-FFF2-40B4-BE49-F238E27FC236}">
                <a16:creationId xmlns:a16="http://schemas.microsoft.com/office/drawing/2014/main" id="{5A5C46F7-F0A9-4DEB-BE79-9AF378B1370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122D4F2-BE21-1B7B-06DD-5D1502A10888}"/>
              </a:ext>
            </a:extLst>
          </p:cNvPr>
          <p:cNvSpPr>
            <a:spLocks noGrp="1"/>
          </p:cNvSpPr>
          <p:nvPr>
            <p:ph type="sldNum" sz="quarter" idx="12"/>
          </p:nvPr>
        </p:nvSpPr>
        <p:spPr/>
        <p:txBody>
          <a:bodyPr/>
          <a:lstStyle/>
          <a:p>
            <a:fld id="{9ED9AE2B-E144-4E8D-A0E9-9AEB5F1B1E55}" type="slidenum">
              <a:rPr lang="en-US" smtClean="0"/>
              <a:t>‹#›</a:t>
            </a:fld>
            <a:endParaRPr lang="en-US"/>
          </a:p>
        </p:txBody>
      </p:sp>
    </p:spTree>
    <p:extLst>
      <p:ext uri="{BB962C8B-B14F-4D97-AF65-F5344CB8AC3E}">
        <p14:creationId xmlns:p14="http://schemas.microsoft.com/office/powerpoint/2010/main" val="130462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B52E174-D962-E601-873F-23696FAE0A56}"/>
              </a:ext>
            </a:extLst>
          </p:cNvPr>
          <p:cNvSpPr>
            <a:spLocks noGrp="1"/>
          </p:cNvSpPr>
          <p:nvPr>
            <p:ph type="dt" sz="half" idx="10"/>
          </p:nvPr>
        </p:nvSpPr>
        <p:spPr/>
        <p:txBody>
          <a:bodyPr/>
          <a:lstStyle/>
          <a:p>
            <a:fld id="{B24CDF85-24FE-4EBE-91B1-A42C1D0FCAAE}" type="datetimeFigureOut">
              <a:rPr lang="en-US" smtClean="0"/>
              <a:t>2/6/2024</a:t>
            </a:fld>
            <a:endParaRPr lang="en-US"/>
          </a:p>
        </p:txBody>
      </p:sp>
      <p:sp>
        <p:nvSpPr>
          <p:cNvPr id="3" name="Footer Placeholder 2">
            <a:extLst>
              <a:ext uri="{FF2B5EF4-FFF2-40B4-BE49-F238E27FC236}">
                <a16:creationId xmlns:a16="http://schemas.microsoft.com/office/drawing/2014/main" id="{9F705C4D-F15F-FC23-F0A2-7EE2F8F0BC0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DD41062-D66C-F2FC-7E38-05D7CBF3D7A5}"/>
              </a:ext>
            </a:extLst>
          </p:cNvPr>
          <p:cNvSpPr>
            <a:spLocks noGrp="1"/>
          </p:cNvSpPr>
          <p:nvPr>
            <p:ph type="sldNum" sz="quarter" idx="12"/>
          </p:nvPr>
        </p:nvSpPr>
        <p:spPr/>
        <p:txBody>
          <a:bodyPr/>
          <a:lstStyle/>
          <a:p>
            <a:fld id="{9ED9AE2B-E144-4E8D-A0E9-9AEB5F1B1E55}" type="slidenum">
              <a:rPr lang="en-US" smtClean="0"/>
              <a:t>‹#›</a:t>
            </a:fld>
            <a:endParaRPr lang="en-US"/>
          </a:p>
        </p:txBody>
      </p:sp>
    </p:spTree>
    <p:extLst>
      <p:ext uri="{BB962C8B-B14F-4D97-AF65-F5344CB8AC3E}">
        <p14:creationId xmlns:p14="http://schemas.microsoft.com/office/powerpoint/2010/main" val="3319559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0EB733-7D17-6106-4BA8-DFB26C4729E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F7F28C3-7FD7-6541-512A-82921C45EF7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B769468-0342-E5F6-704C-329230110A9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74005AE-6518-0A72-7044-204043627E07}"/>
              </a:ext>
            </a:extLst>
          </p:cNvPr>
          <p:cNvSpPr>
            <a:spLocks noGrp="1"/>
          </p:cNvSpPr>
          <p:nvPr>
            <p:ph type="dt" sz="half" idx="10"/>
          </p:nvPr>
        </p:nvSpPr>
        <p:spPr/>
        <p:txBody>
          <a:bodyPr/>
          <a:lstStyle/>
          <a:p>
            <a:fld id="{B24CDF85-24FE-4EBE-91B1-A42C1D0FCAAE}" type="datetimeFigureOut">
              <a:rPr lang="en-US" smtClean="0"/>
              <a:t>2/6/2024</a:t>
            </a:fld>
            <a:endParaRPr lang="en-US"/>
          </a:p>
        </p:txBody>
      </p:sp>
      <p:sp>
        <p:nvSpPr>
          <p:cNvPr id="6" name="Footer Placeholder 5">
            <a:extLst>
              <a:ext uri="{FF2B5EF4-FFF2-40B4-BE49-F238E27FC236}">
                <a16:creationId xmlns:a16="http://schemas.microsoft.com/office/drawing/2014/main" id="{4035B19E-C8C3-A9B7-AA2F-7CBF8E58F3D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F75EABF-0542-C27C-FB1B-A2BDB37EE2D8}"/>
              </a:ext>
            </a:extLst>
          </p:cNvPr>
          <p:cNvSpPr>
            <a:spLocks noGrp="1"/>
          </p:cNvSpPr>
          <p:nvPr>
            <p:ph type="sldNum" sz="quarter" idx="12"/>
          </p:nvPr>
        </p:nvSpPr>
        <p:spPr/>
        <p:txBody>
          <a:bodyPr/>
          <a:lstStyle/>
          <a:p>
            <a:fld id="{9ED9AE2B-E144-4E8D-A0E9-9AEB5F1B1E55}" type="slidenum">
              <a:rPr lang="en-US" smtClean="0"/>
              <a:t>‹#›</a:t>
            </a:fld>
            <a:endParaRPr lang="en-US"/>
          </a:p>
        </p:txBody>
      </p:sp>
    </p:spTree>
    <p:extLst>
      <p:ext uri="{BB962C8B-B14F-4D97-AF65-F5344CB8AC3E}">
        <p14:creationId xmlns:p14="http://schemas.microsoft.com/office/powerpoint/2010/main" val="11927858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B15FC8-6BE8-FAA0-78D0-DC3073E2F4D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D284700-804D-4147-6480-808A0CA9EF0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DF1FB58-7305-F144-8561-604FEC79B67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8621FC4-7EDC-CF2A-94C8-0B09F648B293}"/>
              </a:ext>
            </a:extLst>
          </p:cNvPr>
          <p:cNvSpPr>
            <a:spLocks noGrp="1"/>
          </p:cNvSpPr>
          <p:nvPr>
            <p:ph type="dt" sz="half" idx="10"/>
          </p:nvPr>
        </p:nvSpPr>
        <p:spPr/>
        <p:txBody>
          <a:bodyPr/>
          <a:lstStyle/>
          <a:p>
            <a:fld id="{B24CDF85-24FE-4EBE-91B1-A42C1D0FCAAE}" type="datetimeFigureOut">
              <a:rPr lang="en-US" smtClean="0"/>
              <a:t>2/6/2024</a:t>
            </a:fld>
            <a:endParaRPr lang="en-US"/>
          </a:p>
        </p:txBody>
      </p:sp>
      <p:sp>
        <p:nvSpPr>
          <p:cNvPr id="6" name="Footer Placeholder 5">
            <a:extLst>
              <a:ext uri="{FF2B5EF4-FFF2-40B4-BE49-F238E27FC236}">
                <a16:creationId xmlns:a16="http://schemas.microsoft.com/office/drawing/2014/main" id="{FC23229F-0F13-E289-C06A-31BBB85A660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D91AF3D-C8C4-6E5D-2377-DE7C8FE69EBB}"/>
              </a:ext>
            </a:extLst>
          </p:cNvPr>
          <p:cNvSpPr>
            <a:spLocks noGrp="1"/>
          </p:cNvSpPr>
          <p:nvPr>
            <p:ph type="sldNum" sz="quarter" idx="12"/>
          </p:nvPr>
        </p:nvSpPr>
        <p:spPr/>
        <p:txBody>
          <a:bodyPr/>
          <a:lstStyle/>
          <a:p>
            <a:fld id="{9ED9AE2B-E144-4E8D-A0E9-9AEB5F1B1E55}" type="slidenum">
              <a:rPr lang="en-US" smtClean="0"/>
              <a:t>‹#›</a:t>
            </a:fld>
            <a:endParaRPr lang="en-US"/>
          </a:p>
        </p:txBody>
      </p:sp>
    </p:spTree>
    <p:extLst>
      <p:ext uri="{BB962C8B-B14F-4D97-AF65-F5344CB8AC3E}">
        <p14:creationId xmlns:p14="http://schemas.microsoft.com/office/powerpoint/2010/main" val="18624359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BDB6DBF-C95B-7FF3-1F78-B5D3B59AF01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7B906B9-1E04-04AA-6073-100743FDCE1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7082D78-9896-74C4-9D48-66674D29B82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4CDF85-24FE-4EBE-91B1-A42C1D0FCAAE}" type="datetimeFigureOut">
              <a:rPr lang="en-US" smtClean="0"/>
              <a:t>2/6/2024</a:t>
            </a:fld>
            <a:endParaRPr lang="en-US"/>
          </a:p>
        </p:txBody>
      </p:sp>
      <p:sp>
        <p:nvSpPr>
          <p:cNvPr id="5" name="Footer Placeholder 4">
            <a:extLst>
              <a:ext uri="{FF2B5EF4-FFF2-40B4-BE49-F238E27FC236}">
                <a16:creationId xmlns:a16="http://schemas.microsoft.com/office/drawing/2014/main" id="{DDFABF91-7A0B-AA21-C50F-CC3698C2F24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AB18355-0138-B952-9CA5-EBDD3A75E6C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D9AE2B-E144-4E8D-A0E9-9AEB5F1B1E55}" type="slidenum">
              <a:rPr lang="en-US" smtClean="0"/>
              <a:t>‹#›</a:t>
            </a:fld>
            <a:endParaRPr lang="en-US"/>
          </a:p>
        </p:txBody>
      </p:sp>
    </p:spTree>
    <p:extLst>
      <p:ext uri="{BB962C8B-B14F-4D97-AF65-F5344CB8AC3E}">
        <p14:creationId xmlns:p14="http://schemas.microsoft.com/office/powerpoint/2010/main" val="27005029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4.xml"/><Relationship Id="rId1" Type="http://schemas.openxmlformats.org/officeDocument/2006/relationships/slideLayout" Target="../slideLayouts/slideLayout4.xml"/><Relationship Id="rId4" Type="http://schemas.openxmlformats.org/officeDocument/2006/relationships/image" Target="../media/image9.svg"/></Relationships>
</file>

<file path=ppt/slides/_rels/slide1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5.xml"/><Relationship Id="rId1" Type="http://schemas.openxmlformats.org/officeDocument/2006/relationships/slideLayout" Target="../slideLayouts/slideLayout4.xml"/><Relationship Id="rId4" Type="http://schemas.openxmlformats.org/officeDocument/2006/relationships/image" Target="../media/image9.svg"/></Relationships>
</file>

<file path=ppt/slides/_rels/slide1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9.xml"/><Relationship Id="rId1" Type="http://schemas.openxmlformats.org/officeDocument/2006/relationships/slideLayout" Target="../slideLayouts/slideLayout2.xml"/><Relationship Id="rId5" Type="http://schemas.openxmlformats.org/officeDocument/2006/relationships/image" Target="../media/image13.png"/><Relationship Id="rId4" Type="http://schemas.openxmlformats.org/officeDocument/2006/relationships/image" Target="../media/image12.sv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2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22.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23.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23.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24.xml.rels><?xml version="1.0" encoding="UTF-8" standalone="yes"?>
<Relationships xmlns="http://schemas.openxmlformats.org/package/2006/relationships"><Relationship Id="rId8" Type="http://schemas.openxmlformats.org/officeDocument/2006/relationships/hyperlink" Target="https://www.in.gov/cji/victim-services/resources/" TargetMode="External"/><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24.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25.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image" Target="../media/image17.svg"/></Relationships>
</file>

<file path=ppt/slides/_rels/slide26.xml.rels><?xml version="1.0" encoding="UTF-8" standalone="yes"?>
<Relationships xmlns="http://schemas.openxmlformats.org/package/2006/relationships"><Relationship Id="rId3" Type="http://schemas.openxmlformats.org/officeDocument/2006/relationships/hyperlink" Target="https://www.in.gov/cji/victim-services/resources/" TargetMode="External"/><Relationship Id="rId2" Type="http://schemas.openxmlformats.org/officeDocument/2006/relationships/notesSlide" Target="../notesSlides/notesSlide26.xml"/><Relationship Id="rId1" Type="http://schemas.openxmlformats.org/officeDocument/2006/relationships/slideLayout" Target="../slideLayouts/slideLayout4.xml"/><Relationship Id="rId5" Type="http://schemas.openxmlformats.org/officeDocument/2006/relationships/image" Target="../media/image19.svg"/><Relationship Id="rId4" Type="http://schemas.openxmlformats.org/officeDocument/2006/relationships/image" Target="../media/image18.png"/></Relationships>
</file>

<file path=ppt/slides/_rels/slide27.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27.xml"/><Relationship Id="rId1" Type="http://schemas.openxmlformats.org/officeDocument/2006/relationships/slideLayout" Target="../slideLayouts/slideLayout4.xml"/><Relationship Id="rId4" Type="http://schemas.openxmlformats.org/officeDocument/2006/relationships/image" Target="../media/image19.svg"/></Relationships>
</file>

<file path=ppt/slides/_rels/slide28.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in.gov/cji/victim-services/voca/" TargetMode="External"/><Relationship Id="rId2" Type="http://schemas.openxmlformats.org/officeDocument/2006/relationships/notesSlide" Target="../notesSlides/notesSlide3.xml"/><Relationship Id="rId1" Type="http://schemas.openxmlformats.org/officeDocument/2006/relationships/slideLayout" Target="../slideLayouts/slideLayout6.xml"/><Relationship Id="rId4" Type="http://schemas.openxmlformats.org/officeDocument/2006/relationships/image" Target="../media/image6.png"/></Relationships>
</file>

<file path=ppt/slides/_rels/slide30.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3" Type="http://schemas.openxmlformats.org/officeDocument/2006/relationships/hyperlink" Target="mailto:DaAnderson1@cji.in.gov" TargetMode="External"/><Relationship Id="rId2" Type="http://schemas.openxmlformats.org/officeDocument/2006/relationships/notesSlide" Target="../notesSlides/notesSlide35.xml"/><Relationship Id="rId1" Type="http://schemas.openxmlformats.org/officeDocument/2006/relationships/slideLayout" Target="../slideLayouts/slideLayout6.xml"/><Relationship Id="rId4" Type="http://schemas.openxmlformats.org/officeDocument/2006/relationships/hyperlink" Target="mailto:Rvenus@cji.in.gov"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522B21E-B2B9-4C72-9A71-C87EFD1374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EB7D2A2-F448-44D4-938C-DC84CBCB3B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4412583"/>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871AEA07-1E14-44B4-8E55-64EF049CD6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6464" y="551962"/>
            <a:ext cx="10999072" cy="4618549"/>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a:extLst>
              <a:ext uri="{FF2B5EF4-FFF2-40B4-BE49-F238E27FC236}">
                <a16:creationId xmlns:a16="http://schemas.microsoft.com/office/drawing/2014/main" id="{3086A678-1811-159A-5F99-9657E29AFD8B}"/>
              </a:ext>
            </a:extLst>
          </p:cNvPr>
          <p:cNvSpPr>
            <a:spLocks noGrp="1"/>
          </p:cNvSpPr>
          <p:nvPr>
            <p:ph type="subTitle" idx="1"/>
          </p:nvPr>
        </p:nvSpPr>
        <p:spPr>
          <a:xfrm>
            <a:off x="1523998" y="5526097"/>
            <a:ext cx="9144000" cy="651910"/>
          </a:xfrm>
        </p:spPr>
        <p:txBody>
          <a:bodyPr anchor="ctr">
            <a:normAutofit/>
          </a:bodyPr>
          <a:lstStyle/>
          <a:p>
            <a:r>
              <a:rPr lang="en-US" dirty="0"/>
              <a:t>2024-2026 VOCA RFP Webinar </a:t>
            </a:r>
          </a:p>
        </p:txBody>
      </p:sp>
      <p:cxnSp>
        <p:nvCxnSpPr>
          <p:cNvPr id="14" name="Straight Connector 13">
            <a:extLst>
              <a:ext uri="{FF2B5EF4-FFF2-40B4-BE49-F238E27FC236}">
                <a16:creationId xmlns:a16="http://schemas.microsoft.com/office/drawing/2014/main" id="{F7C8EA93-3210-4C62-99E9-153C275E3A8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96464" y="6354708"/>
            <a:ext cx="11000232" cy="0"/>
          </a:xfrm>
          <a:prstGeom prst="line">
            <a:avLst/>
          </a:prstGeom>
          <a:ln w="101600">
            <a:solidFill>
              <a:schemeClr val="accent4"/>
            </a:solidFill>
          </a:ln>
        </p:spPr>
        <p:style>
          <a:lnRef idx="1">
            <a:schemeClr val="accent1"/>
          </a:lnRef>
          <a:fillRef idx="0">
            <a:schemeClr val="accent1"/>
          </a:fillRef>
          <a:effectRef idx="0">
            <a:schemeClr val="accent1"/>
          </a:effectRef>
          <a:fontRef idx="minor">
            <a:schemeClr val="tx1"/>
          </a:fontRef>
        </p:style>
      </p:cxnSp>
      <p:pic>
        <p:nvPicPr>
          <p:cNvPr id="4" name="Picture 3" descr="A picture containing drawing&#10;&#10;Description automatically generated">
            <a:extLst>
              <a:ext uri="{FF2B5EF4-FFF2-40B4-BE49-F238E27FC236}">
                <a16:creationId xmlns:a16="http://schemas.microsoft.com/office/drawing/2014/main" id="{6C735838-C73C-0346-8F98-8023074A5AA1}"/>
              </a:ext>
            </a:extLst>
          </p:cNvPr>
          <p:cNvPicPr>
            <a:picLocks noChangeAspect="1"/>
          </p:cNvPicPr>
          <p:nvPr/>
        </p:nvPicPr>
        <p:blipFill>
          <a:blip r:embed="rId3"/>
          <a:stretch>
            <a:fillRect/>
          </a:stretch>
        </p:blipFill>
        <p:spPr>
          <a:xfrm>
            <a:off x="3067290" y="828630"/>
            <a:ext cx="5327271" cy="3755725"/>
          </a:xfrm>
          <a:prstGeom prst="rect">
            <a:avLst/>
          </a:prstGeom>
        </p:spPr>
      </p:pic>
      <p:sp>
        <p:nvSpPr>
          <p:cNvPr id="5" name="TextBox 4">
            <a:extLst>
              <a:ext uri="{FF2B5EF4-FFF2-40B4-BE49-F238E27FC236}">
                <a16:creationId xmlns:a16="http://schemas.microsoft.com/office/drawing/2014/main" id="{5774325A-1B31-2FE8-B6B7-B4B7F81D504E}"/>
              </a:ext>
            </a:extLst>
          </p:cNvPr>
          <p:cNvSpPr txBox="1"/>
          <p:nvPr/>
        </p:nvSpPr>
        <p:spPr>
          <a:xfrm>
            <a:off x="4527629" y="6441942"/>
            <a:ext cx="3136739" cy="369332"/>
          </a:xfrm>
          <a:prstGeom prst="rect">
            <a:avLst/>
          </a:prstGeom>
          <a:noFill/>
        </p:spPr>
        <p:txBody>
          <a:bodyPr wrap="square" rtlCol="0">
            <a:spAutoFit/>
          </a:bodyPr>
          <a:lstStyle/>
          <a:p>
            <a:pPr algn="ctr"/>
            <a:r>
              <a:rPr lang="en-US" dirty="0"/>
              <a:t>February 6, 2024</a:t>
            </a:r>
          </a:p>
        </p:txBody>
      </p:sp>
    </p:spTree>
    <p:extLst>
      <p:ext uri="{BB962C8B-B14F-4D97-AF65-F5344CB8AC3E}">
        <p14:creationId xmlns:p14="http://schemas.microsoft.com/office/powerpoint/2010/main" val="1181199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BCEE31B6-161D-579B-0CB9-C3EA706D8A7E}"/>
              </a:ext>
            </a:extLst>
          </p:cNvPr>
          <p:cNvSpPr>
            <a:spLocks noGrp="1"/>
          </p:cNvSpPr>
          <p:nvPr>
            <p:ph type="title"/>
          </p:nvPr>
        </p:nvSpPr>
        <p:spPr>
          <a:xfrm>
            <a:off x="838200" y="365125"/>
            <a:ext cx="10515600" cy="1325563"/>
          </a:xfrm>
          <a:noFill/>
        </p:spPr>
        <p:txBody>
          <a:bodyPr>
            <a:normAutofit/>
          </a:bodyPr>
          <a:lstStyle/>
          <a:p>
            <a:r>
              <a:rPr lang="en-US" dirty="0"/>
              <a:t>Eligible Costs </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D3C68843-40D8-A6DE-F31B-6717527E508E}"/>
              </a:ext>
            </a:extLst>
          </p:cNvPr>
          <p:cNvSpPr>
            <a:spLocks noGrp="1"/>
          </p:cNvSpPr>
          <p:nvPr>
            <p:ph idx="1"/>
          </p:nvPr>
        </p:nvSpPr>
        <p:spPr>
          <a:xfrm>
            <a:off x="838200" y="1540285"/>
            <a:ext cx="4975310" cy="4667250"/>
          </a:xfrm>
        </p:spPr>
        <p:txBody>
          <a:bodyPr>
            <a:normAutofit/>
          </a:bodyPr>
          <a:lstStyle/>
          <a:p>
            <a:pPr algn="l">
              <a:lnSpc>
                <a:spcPct val="150000"/>
              </a:lnSpc>
            </a:pPr>
            <a:endParaRPr lang="en-US" sz="1800" b="0" i="0" u="none" strike="noStrike" baseline="0" dirty="0">
              <a:solidFill>
                <a:srgbClr val="000000"/>
              </a:solidFill>
              <a:latin typeface="Calibri" panose="020F0502020204030204" pitchFamily="34" charset="0"/>
            </a:endParaRPr>
          </a:p>
          <a:p>
            <a:pPr>
              <a:lnSpc>
                <a:spcPct val="150000"/>
              </a:lnSpc>
            </a:pPr>
            <a:r>
              <a:rPr lang="en-US" sz="1800" b="0" i="1" u="none" strike="noStrike" baseline="0" dirty="0">
                <a:solidFill>
                  <a:srgbClr val="000000"/>
                </a:solidFill>
                <a:latin typeface="Calibri" panose="020F0502020204030204" pitchFamily="34" charset="0"/>
              </a:rPr>
              <a:t>Personnel Costs </a:t>
            </a:r>
            <a:endParaRPr lang="en-US" sz="1800" b="0" i="0" u="none" strike="noStrike" baseline="0" dirty="0">
              <a:solidFill>
                <a:srgbClr val="000000"/>
              </a:solidFill>
              <a:latin typeface="Calibri" panose="020F0502020204030204" pitchFamily="34" charset="0"/>
            </a:endParaRPr>
          </a:p>
          <a:p>
            <a:pPr>
              <a:lnSpc>
                <a:spcPct val="150000"/>
              </a:lnSpc>
            </a:pPr>
            <a:r>
              <a:rPr lang="en-US" sz="1800" b="0" i="1" u="none" strike="noStrike" baseline="0" dirty="0">
                <a:solidFill>
                  <a:srgbClr val="000000"/>
                </a:solidFill>
                <a:latin typeface="Calibri" panose="020F0502020204030204" pitchFamily="34" charset="0"/>
              </a:rPr>
              <a:t>Costs Necessary to Providing Direct Service </a:t>
            </a:r>
            <a:endParaRPr lang="en-US" sz="1800" b="0" i="0" u="none" strike="noStrike" baseline="0" dirty="0">
              <a:solidFill>
                <a:srgbClr val="000000"/>
              </a:solidFill>
              <a:latin typeface="Calibri" panose="020F0502020204030204" pitchFamily="34" charset="0"/>
            </a:endParaRPr>
          </a:p>
          <a:p>
            <a:pPr>
              <a:lnSpc>
                <a:spcPct val="150000"/>
              </a:lnSpc>
            </a:pPr>
            <a:r>
              <a:rPr lang="en-US" sz="1800" b="0" i="1" u="none" strike="noStrike" baseline="0" dirty="0">
                <a:solidFill>
                  <a:srgbClr val="000000"/>
                </a:solidFill>
                <a:latin typeface="Calibri" panose="020F0502020204030204" pitchFamily="34" charset="0"/>
              </a:rPr>
              <a:t>Skills Training for Staff </a:t>
            </a:r>
            <a:endParaRPr lang="en-US" sz="1800" b="0" i="0" u="none" strike="noStrike" baseline="0" dirty="0">
              <a:solidFill>
                <a:srgbClr val="000000"/>
              </a:solidFill>
              <a:latin typeface="Calibri" panose="020F0502020204030204" pitchFamily="34" charset="0"/>
            </a:endParaRPr>
          </a:p>
          <a:p>
            <a:pPr>
              <a:lnSpc>
                <a:spcPct val="150000"/>
              </a:lnSpc>
            </a:pPr>
            <a:r>
              <a:rPr lang="en-US" sz="1800" b="0" i="1" u="none" strike="noStrike" baseline="0" dirty="0">
                <a:solidFill>
                  <a:srgbClr val="000000"/>
                </a:solidFill>
                <a:latin typeface="Calibri" panose="020F0502020204030204" pitchFamily="34" charset="0"/>
              </a:rPr>
              <a:t>Training Material </a:t>
            </a:r>
            <a:endParaRPr lang="en-US" sz="1800" b="0" i="0" u="none" strike="noStrike" baseline="0" dirty="0">
              <a:solidFill>
                <a:srgbClr val="000000"/>
              </a:solidFill>
              <a:latin typeface="Calibri" panose="020F0502020204030204" pitchFamily="34" charset="0"/>
            </a:endParaRPr>
          </a:p>
          <a:p>
            <a:pPr>
              <a:lnSpc>
                <a:spcPct val="150000"/>
              </a:lnSpc>
            </a:pPr>
            <a:r>
              <a:rPr lang="en-US" sz="1800" b="0" i="1" u="none" strike="noStrike" baseline="0" dirty="0">
                <a:solidFill>
                  <a:srgbClr val="000000"/>
                </a:solidFill>
                <a:latin typeface="Calibri" panose="020F0502020204030204" pitchFamily="34" charset="0"/>
              </a:rPr>
              <a:t>Equipment </a:t>
            </a:r>
            <a:endParaRPr lang="en-US" sz="1800" b="0" i="0" u="none" strike="noStrike" baseline="0" dirty="0">
              <a:solidFill>
                <a:srgbClr val="000000"/>
              </a:solidFill>
              <a:latin typeface="Calibri" panose="020F0502020204030204" pitchFamily="34" charset="0"/>
            </a:endParaRPr>
          </a:p>
          <a:p>
            <a:pPr algn="l">
              <a:lnSpc>
                <a:spcPct val="150000"/>
              </a:lnSpc>
            </a:pPr>
            <a:endParaRPr lang="en-US" sz="1800" b="0" i="0" u="none" strike="noStrike" baseline="0" dirty="0">
              <a:solidFill>
                <a:srgbClr val="000000"/>
              </a:solidFill>
              <a:latin typeface="Calibri" panose="020F0502020204030204" pitchFamily="34" charset="0"/>
            </a:endParaRPr>
          </a:p>
          <a:p>
            <a:pPr marL="0" indent="0">
              <a:lnSpc>
                <a:spcPct val="150000"/>
              </a:lnSpc>
              <a:buNone/>
            </a:pPr>
            <a:endParaRPr lang="en-US" sz="1800" dirty="0"/>
          </a:p>
        </p:txBody>
      </p:sp>
      <p:sp>
        <p:nvSpPr>
          <p:cNvPr id="4" name="Content Placeholder 2">
            <a:extLst>
              <a:ext uri="{FF2B5EF4-FFF2-40B4-BE49-F238E27FC236}">
                <a16:creationId xmlns:a16="http://schemas.microsoft.com/office/drawing/2014/main" id="{6FDC41B5-40C9-6012-EAF3-11A70366511C}"/>
              </a:ext>
            </a:extLst>
          </p:cNvPr>
          <p:cNvSpPr txBox="1">
            <a:spLocks/>
          </p:cNvSpPr>
          <p:nvPr/>
        </p:nvSpPr>
        <p:spPr>
          <a:xfrm>
            <a:off x="6096000" y="1540285"/>
            <a:ext cx="4975310" cy="466725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50000"/>
              </a:lnSpc>
            </a:pPr>
            <a:endParaRPr lang="en-US" sz="1800" dirty="0">
              <a:solidFill>
                <a:srgbClr val="000000"/>
              </a:solidFill>
              <a:latin typeface="Calibri" panose="020F0502020204030204" pitchFamily="34" charset="0"/>
            </a:endParaRPr>
          </a:p>
          <a:p>
            <a:pPr>
              <a:lnSpc>
                <a:spcPct val="150000"/>
              </a:lnSpc>
            </a:pPr>
            <a:r>
              <a:rPr lang="en-US" sz="1800" b="0" i="1" u="none" strike="noStrike" baseline="0" dirty="0">
                <a:solidFill>
                  <a:srgbClr val="000000"/>
                </a:solidFill>
                <a:latin typeface="Calibri" panose="020F0502020204030204" pitchFamily="34" charset="0"/>
              </a:rPr>
              <a:t>Repair and/or Replacement of Essential Items </a:t>
            </a:r>
            <a:endParaRPr lang="en-US" sz="1800" b="0" i="0" u="none" strike="noStrike" baseline="0" dirty="0">
              <a:solidFill>
                <a:srgbClr val="000000"/>
              </a:solidFill>
              <a:latin typeface="Calibri" panose="020F0502020204030204" pitchFamily="34" charset="0"/>
            </a:endParaRPr>
          </a:p>
          <a:p>
            <a:pPr>
              <a:lnSpc>
                <a:spcPct val="150000"/>
              </a:lnSpc>
            </a:pPr>
            <a:r>
              <a:rPr lang="en-US" sz="1800" b="0" i="1" u="none" strike="noStrike" baseline="0" dirty="0">
                <a:solidFill>
                  <a:srgbClr val="000000"/>
                </a:solidFill>
                <a:latin typeface="Calibri" panose="020F0502020204030204" pitchFamily="34" charset="0"/>
              </a:rPr>
              <a:t>Public Presentations and Awareness </a:t>
            </a:r>
            <a:endParaRPr lang="en-US" sz="1800" b="0" i="0" u="none" strike="noStrike" baseline="0" dirty="0">
              <a:solidFill>
                <a:srgbClr val="000000"/>
              </a:solidFill>
              <a:latin typeface="Calibri" panose="020F0502020204030204" pitchFamily="34" charset="0"/>
            </a:endParaRPr>
          </a:p>
          <a:p>
            <a:pPr>
              <a:lnSpc>
                <a:spcPct val="150000"/>
              </a:lnSpc>
            </a:pPr>
            <a:r>
              <a:rPr lang="en-US" sz="1800" b="0" i="1" u="none" strike="noStrike" baseline="0" dirty="0">
                <a:solidFill>
                  <a:srgbClr val="000000"/>
                </a:solidFill>
                <a:latin typeface="Calibri" panose="020F0502020204030204" pitchFamily="34" charset="0"/>
              </a:rPr>
              <a:t>Operating and Supply Costs </a:t>
            </a:r>
            <a:endParaRPr lang="en-US" sz="1800" b="0" i="0" u="none" strike="noStrike" baseline="0" dirty="0">
              <a:solidFill>
                <a:srgbClr val="000000"/>
              </a:solidFill>
              <a:latin typeface="Calibri" panose="020F0502020204030204" pitchFamily="34" charset="0"/>
            </a:endParaRPr>
          </a:p>
          <a:p>
            <a:pPr>
              <a:lnSpc>
                <a:spcPct val="150000"/>
              </a:lnSpc>
            </a:pPr>
            <a:r>
              <a:rPr lang="en-US" sz="1800" b="0" i="1" u="none" strike="noStrike" baseline="0" dirty="0">
                <a:solidFill>
                  <a:srgbClr val="000000"/>
                </a:solidFill>
                <a:latin typeface="Calibri" panose="020F0502020204030204" pitchFamily="34" charset="0"/>
              </a:rPr>
              <a:t>Administrative Time </a:t>
            </a:r>
            <a:endParaRPr lang="en-US" sz="1800" b="0" i="0" u="none" strike="noStrike" baseline="0" dirty="0">
              <a:solidFill>
                <a:srgbClr val="000000"/>
              </a:solidFill>
              <a:latin typeface="Calibri" panose="020F0502020204030204" pitchFamily="34" charset="0"/>
            </a:endParaRPr>
          </a:p>
          <a:p>
            <a:pPr>
              <a:lnSpc>
                <a:spcPct val="150000"/>
              </a:lnSpc>
            </a:pPr>
            <a:r>
              <a:rPr lang="en-US" sz="1800" b="0" i="1" u="none" strike="noStrike" baseline="0" dirty="0">
                <a:solidFill>
                  <a:srgbClr val="000000"/>
                </a:solidFill>
                <a:latin typeface="Calibri" panose="020F0502020204030204" pitchFamily="34" charset="0"/>
              </a:rPr>
              <a:t>Professional Fees </a:t>
            </a:r>
            <a:endParaRPr lang="en-US" sz="1800" b="0" i="0" u="none" strike="noStrike" baseline="0" dirty="0">
              <a:solidFill>
                <a:srgbClr val="000000"/>
              </a:solidFill>
              <a:latin typeface="Calibri" panose="020F0502020204030204" pitchFamily="34" charset="0"/>
            </a:endParaRPr>
          </a:p>
          <a:p>
            <a:pPr>
              <a:lnSpc>
                <a:spcPct val="150000"/>
              </a:lnSpc>
            </a:pPr>
            <a:r>
              <a:rPr lang="en-US" sz="1800" b="0" i="1" u="none" strike="noStrike" baseline="0" dirty="0">
                <a:solidFill>
                  <a:srgbClr val="000000"/>
                </a:solidFill>
                <a:latin typeface="Calibri" panose="020F0502020204030204" pitchFamily="34" charset="0"/>
              </a:rPr>
              <a:t>Supervision of Direct Service Providers </a:t>
            </a:r>
            <a:endParaRPr lang="en-US" sz="1800" b="0" i="0" u="none" strike="noStrike" baseline="0" dirty="0">
              <a:solidFill>
                <a:srgbClr val="000000"/>
              </a:solidFill>
              <a:latin typeface="Calibri" panose="020F0502020204030204" pitchFamily="34" charset="0"/>
            </a:endParaRPr>
          </a:p>
          <a:p>
            <a:pPr>
              <a:lnSpc>
                <a:spcPct val="150000"/>
              </a:lnSpc>
            </a:pPr>
            <a:endParaRPr lang="en-US" sz="1800" dirty="0">
              <a:solidFill>
                <a:srgbClr val="000000"/>
              </a:solidFill>
              <a:latin typeface="Calibri" panose="020F0502020204030204" pitchFamily="34" charset="0"/>
            </a:endParaRPr>
          </a:p>
          <a:p>
            <a:pPr marL="0" indent="0">
              <a:lnSpc>
                <a:spcPct val="150000"/>
              </a:lnSpc>
              <a:buFont typeface="Arial" panose="020B0604020202020204" pitchFamily="34" charset="0"/>
              <a:buNone/>
            </a:pPr>
            <a:endParaRPr lang="en-US" sz="1800" dirty="0"/>
          </a:p>
        </p:txBody>
      </p:sp>
    </p:spTree>
    <p:extLst>
      <p:ext uri="{BB962C8B-B14F-4D97-AF65-F5344CB8AC3E}">
        <p14:creationId xmlns:p14="http://schemas.microsoft.com/office/powerpoint/2010/main" val="22698588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10">
            <a:extLst>
              <a:ext uri="{FF2B5EF4-FFF2-40B4-BE49-F238E27FC236}">
                <a16:creationId xmlns:a16="http://schemas.microsoft.com/office/drawing/2014/main" id="{A7895A40-19A4-42D6-9D30-DBC1E8002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02F429C4-ABC9-46FC-818A-B5429CDE4A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270325" y="3369273"/>
            <a:ext cx="32004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2CEF98E4-3709-4952-8F42-2305CCE34F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6374475" y="1040470"/>
            <a:ext cx="6858003" cy="4777047"/>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F10BCCF5-D685-47FF-B675-647EAEB72C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7914" y="857786"/>
            <a:ext cx="11067024" cy="520893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B0EE8A42-107A-4D4C-8D56-BBAE95C7FC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524009" y="3366125"/>
            <a:ext cx="32004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2DB152A-AD0E-B377-329C-B1035AEBC76C}"/>
              </a:ext>
            </a:extLst>
          </p:cNvPr>
          <p:cNvSpPr>
            <a:spLocks noGrp="1"/>
          </p:cNvSpPr>
          <p:nvPr>
            <p:ph type="title"/>
          </p:nvPr>
        </p:nvSpPr>
        <p:spPr>
          <a:xfrm>
            <a:off x="838200" y="365125"/>
            <a:ext cx="10515600" cy="1325563"/>
          </a:xfrm>
          <a:noFill/>
        </p:spPr>
        <p:txBody>
          <a:bodyPr>
            <a:normAutofit/>
          </a:bodyPr>
          <a:lstStyle/>
          <a:p>
            <a:r>
              <a:rPr lang="en-US" dirty="0"/>
              <a:t>Ineligible Activities and Costs </a:t>
            </a:r>
          </a:p>
        </p:txBody>
      </p:sp>
      <p:sp>
        <p:nvSpPr>
          <p:cNvPr id="3" name="Content Placeholder 2">
            <a:extLst>
              <a:ext uri="{FF2B5EF4-FFF2-40B4-BE49-F238E27FC236}">
                <a16:creationId xmlns:a16="http://schemas.microsoft.com/office/drawing/2014/main" id="{4AF3CB8E-FB73-257C-66F9-47BC86B438B9}"/>
              </a:ext>
            </a:extLst>
          </p:cNvPr>
          <p:cNvSpPr txBox="1">
            <a:spLocks/>
          </p:cNvSpPr>
          <p:nvPr/>
        </p:nvSpPr>
        <p:spPr>
          <a:xfrm>
            <a:off x="911276" y="1332964"/>
            <a:ext cx="10020300" cy="4667250"/>
          </a:xfrm>
          <a:prstGeom prst="rect">
            <a:avLst/>
          </a:prstGeom>
        </p:spPr>
        <p:txBody>
          <a:bodyPr>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l">
              <a:lnSpc>
                <a:spcPct val="150000"/>
              </a:lnSpc>
              <a:buNone/>
            </a:pPr>
            <a:endParaRPr lang="en-US" sz="1800" b="0" i="0" u="none" strike="noStrike" baseline="0" dirty="0">
              <a:solidFill>
                <a:srgbClr val="000000"/>
              </a:solidFill>
              <a:latin typeface="Calibri" panose="020F0502020204030204" pitchFamily="34" charset="0"/>
            </a:endParaRPr>
          </a:p>
          <a:p>
            <a:pPr>
              <a:lnSpc>
                <a:spcPct val="150000"/>
              </a:lnSpc>
            </a:pPr>
            <a:r>
              <a:rPr lang="en-US" sz="1900" b="0" i="0" u="none" strike="noStrike" baseline="0" dirty="0">
                <a:solidFill>
                  <a:srgbClr val="000000"/>
                </a:solidFill>
                <a:latin typeface="Calibri" panose="020F0502020204030204" pitchFamily="34" charset="0"/>
              </a:rPr>
              <a:t>Direct cash assistance to victims. </a:t>
            </a:r>
          </a:p>
          <a:p>
            <a:pPr>
              <a:lnSpc>
                <a:spcPct val="150000"/>
              </a:lnSpc>
            </a:pPr>
            <a:r>
              <a:rPr lang="en-US" sz="1900" b="0" i="0" u="none" strike="noStrike" baseline="0" dirty="0">
                <a:solidFill>
                  <a:srgbClr val="000000"/>
                </a:solidFill>
                <a:latin typeface="Calibri" panose="020F0502020204030204" pitchFamily="34" charset="0"/>
              </a:rPr>
              <a:t>Most medical costs (including nursing home care, in-patient treatment, hospital, and non-emergency medical or dental treatment). </a:t>
            </a:r>
          </a:p>
          <a:p>
            <a:pPr>
              <a:lnSpc>
                <a:spcPct val="150000"/>
              </a:lnSpc>
            </a:pPr>
            <a:r>
              <a:rPr lang="en-US" sz="1900" b="0" i="0" u="none" strike="noStrike" baseline="0" dirty="0">
                <a:solidFill>
                  <a:srgbClr val="000000"/>
                </a:solidFill>
                <a:latin typeface="Calibri" panose="020F0502020204030204" pitchFamily="34" charset="0"/>
              </a:rPr>
              <a:t>Prevention of crime activities </a:t>
            </a:r>
          </a:p>
          <a:p>
            <a:pPr>
              <a:lnSpc>
                <a:spcPct val="150000"/>
              </a:lnSpc>
            </a:pPr>
            <a:r>
              <a:rPr lang="en-US" sz="1900" b="0" i="0" u="none" strike="noStrike" baseline="0" dirty="0">
                <a:solidFill>
                  <a:srgbClr val="000000"/>
                </a:solidFill>
                <a:latin typeface="Calibri" panose="020F0502020204030204" pitchFamily="34" charset="0"/>
              </a:rPr>
              <a:t>Activities that assist in prosecution of perpetrators. </a:t>
            </a:r>
          </a:p>
          <a:p>
            <a:pPr>
              <a:lnSpc>
                <a:spcPct val="150000"/>
              </a:lnSpc>
            </a:pPr>
            <a:r>
              <a:rPr lang="en-US" sz="1900" b="0" i="0" u="none" strike="noStrike" baseline="0" dirty="0">
                <a:solidFill>
                  <a:srgbClr val="000000"/>
                </a:solidFill>
                <a:latin typeface="Calibri" panose="020F0502020204030204" pitchFamily="34" charset="0"/>
              </a:rPr>
              <a:t>Perpetrator rehabilitation</a:t>
            </a:r>
          </a:p>
          <a:p>
            <a:pPr>
              <a:lnSpc>
                <a:spcPct val="150000"/>
              </a:lnSpc>
            </a:pPr>
            <a:r>
              <a:rPr lang="en-US" sz="1900" b="0" i="0" u="none" strike="noStrike" baseline="0" dirty="0">
                <a:solidFill>
                  <a:srgbClr val="000000"/>
                </a:solidFill>
                <a:latin typeface="Calibri" panose="020F0502020204030204" pitchFamily="34" charset="0"/>
              </a:rPr>
              <a:t>Property loss such as replacement of stolen or damaged property </a:t>
            </a:r>
          </a:p>
          <a:p>
            <a:pPr>
              <a:lnSpc>
                <a:spcPct val="150000"/>
              </a:lnSpc>
            </a:pPr>
            <a:r>
              <a:rPr lang="en-US" sz="1900" b="0" i="0" u="none" strike="noStrike" baseline="0" dirty="0">
                <a:solidFill>
                  <a:srgbClr val="000000"/>
                </a:solidFill>
                <a:latin typeface="Calibri" panose="020F0502020204030204" pitchFamily="34" charset="0"/>
              </a:rPr>
              <a:t>Substance abuse counseling for victims when not related to victimization </a:t>
            </a:r>
          </a:p>
          <a:p>
            <a:pPr marL="0" indent="0">
              <a:lnSpc>
                <a:spcPct val="150000"/>
              </a:lnSpc>
              <a:buNone/>
            </a:pPr>
            <a:endParaRPr lang="en-US" sz="1900" b="0" i="0" u="none" strike="noStrike" baseline="0" dirty="0">
              <a:solidFill>
                <a:srgbClr val="000000"/>
              </a:solidFill>
              <a:latin typeface="Calibri" panose="020F0502020204030204" pitchFamily="34" charset="0"/>
            </a:endParaRPr>
          </a:p>
          <a:p>
            <a:pPr>
              <a:lnSpc>
                <a:spcPct val="150000"/>
              </a:lnSpc>
            </a:pPr>
            <a:endParaRPr lang="en-US" sz="1800" dirty="0">
              <a:solidFill>
                <a:srgbClr val="000000"/>
              </a:solidFill>
              <a:latin typeface="Calibri" panose="020F0502020204030204" pitchFamily="34" charset="0"/>
            </a:endParaRPr>
          </a:p>
          <a:p>
            <a:pPr marL="0" indent="0">
              <a:lnSpc>
                <a:spcPct val="150000"/>
              </a:lnSpc>
              <a:buFont typeface="Arial" panose="020B0604020202020204" pitchFamily="34" charset="0"/>
              <a:buNone/>
            </a:pPr>
            <a:endParaRPr lang="en-US" sz="1800" dirty="0"/>
          </a:p>
        </p:txBody>
      </p:sp>
    </p:spTree>
    <p:extLst>
      <p:ext uri="{BB962C8B-B14F-4D97-AF65-F5344CB8AC3E}">
        <p14:creationId xmlns:p14="http://schemas.microsoft.com/office/powerpoint/2010/main" val="17780052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10">
            <a:extLst>
              <a:ext uri="{FF2B5EF4-FFF2-40B4-BE49-F238E27FC236}">
                <a16:creationId xmlns:a16="http://schemas.microsoft.com/office/drawing/2014/main" id="{A7895A40-19A4-42D6-9D30-DBC1E8002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02F429C4-ABC9-46FC-818A-B5429CDE4A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270325" y="3369273"/>
            <a:ext cx="32004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2CEF98E4-3709-4952-8F42-2305CCE34F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6374475" y="1040470"/>
            <a:ext cx="6858003" cy="4777047"/>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F10BCCF5-D685-47FF-B675-647EAEB72C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7914" y="857786"/>
            <a:ext cx="11067024" cy="520893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B0EE8A42-107A-4D4C-8D56-BBAE95C7FC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524009" y="3366125"/>
            <a:ext cx="32004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3D440B1-01AA-1C9E-BB91-A7EA7B3662C8}"/>
              </a:ext>
            </a:extLst>
          </p:cNvPr>
          <p:cNvSpPr>
            <a:spLocks noGrp="1"/>
          </p:cNvSpPr>
          <p:nvPr>
            <p:ph type="title"/>
          </p:nvPr>
        </p:nvSpPr>
        <p:spPr>
          <a:xfrm>
            <a:off x="253684" y="516553"/>
            <a:ext cx="10515600" cy="1325563"/>
          </a:xfrm>
          <a:noFill/>
        </p:spPr>
        <p:txBody>
          <a:bodyPr>
            <a:normAutofit/>
          </a:bodyPr>
          <a:lstStyle/>
          <a:p>
            <a:r>
              <a:rPr lang="en-US" dirty="0"/>
              <a:t>Ineligible Activities and Costs Continued </a:t>
            </a:r>
          </a:p>
        </p:txBody>
      </p:sp>
      <p:sp>
        <p:nvSpPr>
          <p:cNvPr id="3" name="Content Placeholder 2">
            <a:extLst>
              <a:ext uri="{FF2B5EF4-FFF2-40B4-BE49-F238E27FC236}">
                <a16:creationId xmlns:a16="http://schemas.microsoft.com/office/drawing/2014/main" id="{2CC55531-00E8-E1E8-44BA-159601C4DECC}"/>
              </a:ext>
            </a:extLst>
          </p:cNvPr>
          <p:cNvSpPr txBox="1">
            <a:spLocks/>
          </p:cNvSpPr>
          <p:nvPr/>
        </p:nvSpPr>
        <p:spPr>
          <a:xfrm>
            <a:off x="911276" y="1332964"/>
            <a:ext cx="10020300" cy="466725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l">
              <a:lnSpc>
                <a:spcPct val="150000"/>
              </a:lnSpc>
              <a:buNone/>
            </a:pPr>
            <a:endParaRPr lang="en-US" sz="1800" b="0" i="0" u="none" strike="noStrike" baseline="0" dirty="0">
              <a:solidFill>
                <a:srgbClr val="000000"/>
              </a:solidFill>
              <a:latin typeface="Calibri" panose="020F0502020204030204" pitchFamily="34" charset="0"/>
            </a:endParaRPr>
          </a:p>
          <a:p>
            <a:pPr>
              <a:lnSpc>
                <a:spcPct val="150000"/>
              </a:lnSpc>
            </a:pPr>
            <a:r>
              <a:rPr lang="en-US" sz="1800" b="0" i="0" u="none" strike="noStrike" baseline="0" dirty="0">
                <a:solidFill>
                  <a:srgbClr val="000000"/>
                </a:solidFill>
                <a:latin typeface="Calibri" panose="020F0502020204030204" pitchFamily="34" charset="0"/>
              </a:rPr>
              <a:t>Alcohol, food (except emergency food for victims), and entertainment costs. </a:t>
            </a:r>
          </a:p>
          <a:p>
            <a:pPr>
              <a:lnSpc>
                <a:spcPct val="150000"/>
              </a:lnSpc>
            </a:pPr>
            <a:r>
              <a:rPr lang="en-US" sz="1800" b="0" i="0" u="none" strike="noStrike" baseline="0" dirty="0">
                <a:solidFill>
                  <a:srgbClr val="000000"/>
                </a:solidFill>
                <a:latin typeface="Calibri" panose="020F0502020204030204" pitchFamily="34" charset="0"/>
              </a:rPr>
              <a:t>Bonuses or commissions </a:t>
            </a:r>
          </a:p>
          <a:p>
            <a:pPr>
              <a:lnSpc>
                <a:spcPct val="150000"/>
              </a:lnSpc>
            </a:pPr>
            <a:r>
              <a:rPr lang="en-US" sz="1800" b="0" i="0" u="none" strike="noStrike" baseline="0" dirty="0">
                <a:solidFill>
                  <a:srgbClr val="000000"/>
                </a:solidFill>
                <a:latin typeface="Calibri" panose="020F0502020204030204" pitchFamily="34" charset="0"/>
              </a:rPr>
              <a:t>Construction, capital improvement, or land acquisition (purchase of real property)</a:t>
            </a:r>
          </a:p>
          <a:p>
            <a:pPr>
              <a:lnSpc>
                <a:spcPct val="150000"/>
              </a:lnSpc>
            </a:pPr>
            <a:r>
              <a:rPr lang="en-US" sz="1800" b="0" i="0" u="none" strike="noStrike" baseline="0" dirty="0">
                <a:solidFill>
                  <a:srgbClr val="000000"/>
                </a:solidFill>
                <a:latin typeface="Calibri" panose="020F0502020204030204" pitchFamily="34" charset="0"/>
              </a:rPr>
              <a:t>Costs associated with Boards including insurance and fees </a:t>
            </a:r>
          </a:p>
          <a:p>
            <a:pPr>
              <a:lnSpc>
                <a:spcPct val="150000"/>
              </a:lnSpc>
            </a:pPr>
            <a:r>
              <a:rPr lang="en-US" sz="1800" b="0" i="0" u="none" strike="noStrike" baseline="0" dirty="0">
                <a:solidFill>
                  <a:srgbClr val="000000"/>
                </a:solidFill>
                <a:latin typeface="Calibri" panose="020F0502020204030204" pitchFamily="34" charset="0"/>
              </a:rPr>
              <a:t>Costs not associated with direct services to victims </a:t>
            </a:r>
          </a:p>
          <a:p>
            <a:pPr>
              <a:lnSpc>
                <a:spcPct val="150000"/>
              </a:lnSpc>
            </a:pPr>
            <a:r>
              <a:rPr lang="en-US" sz="1800" b="0" i="0" u="none" strike="noStrike" baseline="0" dirty="0">
                <a:solidFill>
                  <a:srgbClr val="000000"/>
                </a:solidFill>
                <a:latin typeface="Calibri" panose="020F0502020204030204" pitchFamily="34" charset="0"/>
              </a:rPr>
              <a:t>Expenses incurred outside of the grant period. </a:t>
            </a:r>
          </a:p>
          <a:p>
            <a:pPr marL="0" indent="0">
              <a:lnSpc>
                <a:spcPct val="150000"/>
              </a:lnSpc>
              <a:buNone/>
            </a:pPr>
            <a:endParaRPr lang="en-US" sz="1800" b="0" i="0" u="none" strike="noStrike" baseline="0" dirty="0">
              <a:solidFill>
                <a:srgbClr val="000000"/>
              </a:solidFill>
              <a:latin typeface="Calibri" panose="020F0502020204030204" pitchFamily="34" charset="0"/>
            </a:endParaRPr>
          </a:p>
          <a:p>
            <a:pPr marL="0" indent="0">
              <a:lnSpc>
                <a:spcPct val="150000"/>
              </a:lnSpc>
              <a:buNone/>
            </a:pPr>
            <a:endParaRPr lang="en-US" sz="1900" b="0" i="0" u="none" strike="noStrike" baseline="0" dirty="0">
              <a:solidFill>
                <a:srgbClr val="000000"/>
              </a:solidFill>
              <a:latin typeface="Calibri" panose="020F0502020204030204" pitchFamily="34" charset="0"/>
            </a:endParaRPr>
          </a:p>
          <a:p>
            <a:pPr>
              <a:lnSpc>
                <a:spcPct val="150000"/>
              </a:lnSpc>
            </a:pPr>
            <a:endParaRPr lang="en-US" sz="1800" dirty="0">
              <a:solidFill>
                <a:srgbClr val="000000"/>
              </a:solidFill>
              <a:latin typeface="Calibri" panose="020F0502020204030204" pitchFamily="34" charset="0"/>
            </a:endParaRPr>
          </a:p>
          <a:p>
            <a:pPr marL="0" indent="0">
              <a:lnSpc>
                <a:spcPct val="150000"/>
              </a:lnSpc>
              <a:buFont typeface="Arial" panose="020B0604020202020204" pitchFamily="34" charset="0"/>
              <a:buNone/>
            </a:pPr>
            <a:endParaRPr lang="en-US" sz="1800" dirty="0"/>
          </a:p>
        </p:txBody>
      </p:sp>
    </p:spTree>
    <p:extLst>
      <p:ext uri="{BB962C8B-B14F-4D97-AF65-F5344CB8AC3E}">
        <p14:creationId xmlns:p14="http://schemas.microsoft.com/office/powerpoint/2010/main" val="37228991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10">
            <a:extLst>
              <a:ext uri="{FF2B5EF4-FFF2-40B4-BE49-F238E27FC236}">
                <a16:creationId xmlns:a16="http://schemas.microsoft.com/office/drawing/2014/main" id="{A7895A40-19A4-42D6-9D30-DBC1E8002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02F429C4-ABC9-46FC-818A-B5429CDE4A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270325" y="3369273"/>
            <a:ext cx="32004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2CEF98E4-3709-4952-8F42-2305CCE34F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6374475" y="1040470"/>
            <a:ext cx="6858003" cy="4777047"/>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F10BCCF5-D685-47FF-B675-647EAEB72C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7914" y="857786"/>
            <a:ext cx="11067024" cy="520893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B0EE8A42-107A-4D4C-8D56-BBAE95C7FC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524009" y="3366125"/>
            <a:ext cx="32004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EAF2E0E-2540-0805-84A9-E64747812052}"/>
              </a:ext>
            </a:extLst>
          </p:cNvPr>
          <p:cNvSpPr>
            <a:spLocks noGrp="1"/>
          </p:cNvSpPr>
          <p:nvPr>
            <p:ph type="title"/>
          </p:nvPr>
        </p:nvSpPr>
        <p:spPr>
          <a:xfrm>
            <a:off x="253684" y="432271"/>
            <a:ext cx="10515600" cy="1325563"/>
          </a:xfrm>
          <a:noFill/>
        </p:spPr>
        <p:txBody>
          <a:bodyPr>
            <a:normAutofit/>
          </a:bodyPr>
          <a:lstStyle/>
          <a:p>
            <a:r>
              <a:rPr lang="en-US"/>
              <a:t>Ineligible Activities and Costs Continued </a:t>
            </a:r>
            <a:endParaRPr lang="en-US" dirty="0"/>
          </a:p>
        </p:txBody>
      </p:sp>
      <p:sp>
        <p:nvSpPr>
          <p:cNvPr id="3" name="Content Placeholder 2">
            <a:extLst>
              <a:ext uri="{FF2B5EF4-FFF2-40B4-BE49-F238E27FC236}">
                <a16:creationId xmlns:a16="http://schemas.microsoft.com/office/drawing/2014/main" id="{BB292948-EABE-75D7-1D67-7A1B6ED68680}"/>
              </a:ext>
            </a:extLst>
          </p:cNvPr>
          <p:cNvSpPr txBox="1">
            <a:spLocks/>
          </p:cNvSpPr>
          <p:nvPr/>
        </p:nvSpPr>
        <p:spPr>
          <a:xfrm>
            <a:off x="540296" y="1095057"/>
            <a:ext cx="10846431" cy="4667250"/>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l">
              <a:lnSpc>
                <a:spcPct val="150000"/>
              </a:lnSpc>
            </a:pPr>
            <a:endParaRPr lang="en-US" sz="1800" b="0" i="0" u="none" strike="noStrike" baseline="0" dirty="0">
              <a:solidFill>
                <a:srgbClr val="000000"/>
              </a:solidFill>
              <a:latin typeface="Calibri" panose="020F0502020204030204" pitchFamily="34" charset="0"/>
            </a:endParaRPr>
          </a:p>
          <a:p>
            <a:pPr>
              <a:lnSpc>
                <a:spcPct val="150000"/>
              </a:lnSpc>
            </a:pPr>
            <a:r>
              <a:rPr lang="en-US" sz="1800" b="0" i="0" u="none" strike="noStrike" baseline="0" dirty="0">
                <a:solidFill>
                  <a:srgbClr val="000000"/>
                </a:solidFill>
                <a:latin typeface="Calibri" panose="020F0502020204030204" pitchFamily="34" charset="0"/>
              </a:rPr>
              <a:t>Fundraising.</a:t>
            </a:r>
          </a:p>
          <a:p>
            <a:pPr>
              <a:lnSpc>
                <a:spcPct val="150000"/>
              </a:lnSpc>
            </a:pPr>
            <a:r>
              <a:rPr lang="en-US" sz="1800" b="0" i="0" u="none" strike="noStrike" baseline="0" dirty="0">
                <a:solidFill>
                  <a:srgbClr val="000000"/>
                </a:solidFill>
                <a:latin typeface="Calibri" panose="020F0502020204030204" pitchFamily="34" charset="0"/>
              </a:rPr>
              <a:t>Inherently (or explicitly) religious activities. </a:t>
            </a:r>
          </a:p>
          <a:p>
            <a:pPr>
              <a:lnSpc>
                <a:spcPct val="150000"/>
              </a:lnSpc>
            </a:pPr>
            <a:r>
              <a:rPr lang="en-US" sz="1800" b="0" i="0" u="none" strike="noStrike" baseline="0" dirty="0">
                <a:solidFill>
                  <a:srgbClr val="000000"/>
                </a:solidFill>
                <a:latin typeface="Calibri" panose="020F0502020204030204" pitchFamily="34" charset="0"/>
              </a:rPr>
              <a:t>Indirect administrative costs over 10% of the total grant budget. </a:t>
            </a:r>
          </a:p>
          <a:p>
            <a:pPr>
              <a:lnSpc>
                <a:spcPct val="150000"/>
              </a:lnSpc>
            </a:pPr>
            <a:r>
              <a:rPr lang="en-US" sz="1800" b="0" i="0" u="none" strike="noStrike" baseline="0" dirty="0">
                <a:solidFill>
                  <a:srgbClr val="000000"/>
                </a:solidFill>
                <a:latin typeface="Calibri" panose="020F0502020204030204" pitchFamily="34" charset="0"/>
              </a:rPr>
              <a:t>Legal fees of applicant. </a:t>
            </a:r>
          </a:p>
          <a:p>
            <a:pPr algn="l">
              <a:lnSpc>
                <a:spcPct val="150000"/>
              </a:lnSpc>
            </a:pPr>
            <a:r>
              <a:rPr lang="en-US" sz="1800" b="0" i="0" u="none" strike="noStrike" baseline="0" dirty="0">
                <a:solidFill>
                  <a:srgbClr val="000000"/>
                </a:solidFill>
                <a:latin typeface="Calibri" panose="020F0502020204030204" pitchFamily="34" charset="0"/>
              </a:rPr>
              <a:t>Lobbying.</a:t>
            </a:r>
          </a:p>
          <a:p>
            <a:pPr>
              <a:lnSpc>
                <a:spcPct val="150000"/>
              </a:lnSpc>
            </a:pPr>
            <a:r>
              <a:rPr lang="en-US" sz="1800" b="0" i="0" u="none" strike="noStrike" baseline="0" dirty="0">
                <a:solidFill>
                  <a:srgbClr val="000000"/>
                </a:solidFill>
                <a:latin typeface="Calibri" panose="020F0502020204030204" pitchFamily="34" charset="0"/>
              </a:rPr>
              <a:t>Management or administrative training </a:t>
            </a:r>
          </a:p>
          <a:p>
            <a:pPr>
              <a:lnSpc>
                <a:spcPct val="150000"/>
              </a:lnSpc>
            </a:pPr>
            <a:r>
              <a:rPr lang="en-US" sz="1800" b="0" i="0" u="none" strike="noStrike" baseline="0" dirty="0">
                <a:solidFill>
                  <a:srgbClr val="000000"/>
                </a:solidFill>
                <a:latin typeface="Calibri" panose="020F0502020204030204" pitchFamily="34" charset="0"/>
              </a:rPr>
              <a:t>Needs assessments, surveys, research projects, and studies. </a:t>
            </a:r>
          </a:p>
          <a:p>
            <a:pPr>
              <a:lnSpc>
                <a:spcPct val="150000"/>
              </a:lnSpc>
            </a:pPr>
            <a:endParaRPr lang="en-US" sz="1800" b="0" i="0" u="none" strike="noStrike" baseline="0" dirty="0">
              <a:solidFill>
                <a:srgbClr val="000000"/>
              </a:solidFill>
              <a:latin typeface="Calibri" panose="020F0502020204030204" pitchFamily="34" charset="0"/>
            </a:endParaRPr>
          </a:p>
          <a:p>
            <a:pPr marL="0" indent="0">
              <a:lnSpc>
                <a:spcPct val="150000"/>
              </a:lnSpc>
              <a:buFont typeface="Arial" panose="020B0604020202020204" pitchFamily="34" charset="0"/>
              <a:buNone/>
            </a:pPr>
            <a:endParaRPr lang="en-US" sz="1800" dirty="0"/>
          </a:p>
        </p:txBody>
      </p:sp>
    </p:spTree>
    <p:extLst>
      <p:ext uri="{BB962C8B-B14F-4D97-AF65-F5344CB8AC3E}">
        <p14:creationId xmlns:p14="http://schemas.microsoft.com/office/powerpoint/2010/main" val="19107198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p:nvSpPr>
          <p:cNvPr id="9" name="Freeform: Shape 8">
            <a:extLst>
              <a:ext uri="{FF2B5EF4-FFF2-40B4-BE49-F238E27FC236}">
                <a16:creationId xmlns:a16="http://schemas.microsoft.com/office/drawing/2014/main" id="{1DE7243B-5109-444B-8FAF-7437C66BC0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4421332" cy="6858000"/>
          </a:xfrm>
          <a:custGeom>
            <a:avLst/>
            <a:gdLst>
              <a:gd name="connsiteX0" fmla="*/ 4421332 w 4421332"/>
              <a:gd name="connsiteY0" fmla="*/ 0 h 6858000"/>
              <a:gd name="connsiteX1" fmla="*/ 69075 w 4421332"/>
              <a:gd name="connsiteY1" fmla="*/ 0 h 6858000"/>
              <a:gd name="connsiteX2" fmla="*/ 35131 w 4421332"/>
              <a:gd name="connsiteY2" fmla="*/ 267128 h 6858000"/>
              <a:gd name="connsiteX3" fmla="*/ 0 w 4421332"/>
              <a:gd name="connsiteY3" fmla="*/ 962845 h 6858000"/>
              <a:gd name="connsiteX4" fmla="*/ 3276103 w 4421332"/>
              <a:gd name="connsiteY4" fmla="*/ 6782205 h 6858000"/>
              <a:gd name="connsiteX5" fmla="*/ 3407923 w 4421332"/>
              <a:gd name="connsiteY5" fmla="*/ 6858000 h 6858000"/>
              <a:gd name="connsiteX6" fmla="*/ 4421332 w 442133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21332" h="6858000">
                <a:moveTo>
                  <a:pt x="4421332" y="0"/>
                </a:moveTo>
                <a:lnTo>
                  <a:pt x="69075" y="0"/>
                </a:lnTo>
                <a:lnTo>
                  <a:pt x="35131" y="267128"/>
                </a:lnTo>
                <a:cubicBezTo>
                  <a:pt x="11901" y="495874"/>
                  <a:pt x="0" y="727970"/>
                  <a:pt x="0" y="962845"/>
                </a:cubicBezTo>
                <a:cubicBezTo>
                  <a:pt x="0" y="3429034"/>
                  <a:pt x="1312002" y="5588789"/>
                  <a:pt x="3276103" y="6782205"/>
                </a:cubicBezTo>
                <a:lnTo>
                  <a:pt x="3407923" y="6858000"/>
                </a:lnTo>
                <a:lnTo>
                  <a:pt x="4421332" y="6858000"/>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Freeform: Shape 10">
            <a:extLst>
              <a:ext uri="{FF2B5EF4-FFF2-40B4-BE49-F238E27FC236}">
                <a16:creationId xmlns:a16="http://schemas.microsoft.com/office/drawing/2014/main" id="{4C5D6221-DA7B-4611-AA26-7D8E349FDE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232227" cy="6858000"/>
          </a:xfrm>
          <a:custGeom>
            <a:avLst/>
            <a:gdLst>
              <a:gd name="connsiteX0" fmla="*/ 0 w 4232227"/>
              <a:gd name="connsiteY0" fmla="*/ 0 h 6858000"/>
              <a:gd name="connsiteX1" fmla="*/ 4161853 w 4232227"/>
              <a:gd name="connsiteY1" fmla="*/ 0 h 6858000"/>
              <a:gd name="connsiteX2" fmla="*/ 4197953 w 4232227"/>
              <a:gd name="connsiteY2" fmla="*/ 284091 h 6858000"/>
              <a:gd name="connsiteX3" fmla="*/ 4232227 w 4232227"/>
              <a:gd name="connsiteY3" fmla="*/ 962844 h 6858000"/>
              <a:gd name="connsiteX4" fmla="*/ 758007 w 4232227"/>
              <a:gd name="connsiteY4" fmla="*/ 6800152 h 6858000"/>
              <a:gd name="connsiteX5" fmla="*/ 645060 w 4232227"/>
              <a:gd name="connsiteY5" fmla="*/ 6858000 h 6858000"/>
              <a:gd name="connsiteX6" fmla="*/ 0 w 423222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232227" h="6858000">
                <a:moveTo>
                  <a:pt x="0" y="0"/>
                </a:moveTo>
                <a:lnTo>
                  <a:pt x="4161853" y="0"/>
                </a:lnTo>
                <a:lnTo>
                  <a:pt x="4197953" y="284091"/>
                </a:lnTo>
                <a:cubicBezTo>
                  <a:pt x="4220617" y="507260"/>
                  <a:pt x="4232227" y="733696"/>
                  <a:pt x="4232227" y="962844"/>
                </a:cubicBezTo>
                <a:cubicBezTo>
                  <a:pt x="4232227" y="3483472"/>
                  <a:pt x="2827409" y="5675986"/>
                  <a:pt x="758007" y="6800152"/>
                </a:cubicBezTo>
                <a:lnTo>
                  <a:pt x="645060" y="6858000"/>
                </a:lnTo>
                <a:lnTo>
                  <a:pt x="0" y="6858000"/>
                </a:lnTo>
                <a:close/>
              </a:path>
            </a:pathLst>
          </a:cu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D1E0C179-7493-8879-3DB0-7E5E93DC7CFD}"/>
              </a:ext>
            </a:extLst>
          </p:cNvPr>
          <p:cNvSpPr>
            <a:spLocks noGrp="1"/>
          </p:cNvSpPr>
          <p:nvPr>
            <p:ph type="title"/>
          </p:nvPr>
        </p:nvSpPr>
        <p:spPr>
          <a:xfrm>
            <a:off x="251760" y="1226414"/>
            <a:ext cx="3728708" cy="2202586"/>
          </a:xfrm>
        </p:spPr>
        <p:txBody>
          <a:bodyPr anchor="t">
            <a:noAutofit/>
          </a:bodyPr>
          <a:lstStyle/>
          <a:p>
            <a:pPr algn="ctr"/>
            <a:r>
              <a:rPr lang="en-US" sz="5400">
                <a:solidFill>
                  <a:schemeClr val="bg1"/>
                </a:solidFill>
              </a:rPr>
              <a:t>IMPORTANT NOTES</a:t>
            </a:r>
            <a:endParaRPr lang="en-US" sz="5400" dirty="0">
              <a:solidFill>
                <a:schemeClr val="bg1"/>
              </a:solidFill>
            </a:endParaRPr>
          </a:p>
        </p:txBody>
      </p:sp>
      <p:sp>
        <p:nvSpPr>
          <p:cNvPr id="3" name="Content Placeholder 2">
            <a:extLst>
              <a:ext uri="{FF2B5EF4-FFF2-40B4-BE49-F238E27FC236}">
                <a16:creationId xmlns:a16="http://schemas.microsoft.com/office/drawing/2014/main" id="{353CD469-2F17-F5CA-85BD-E74B37D4434B}"/>
              </a:ext>
            </a:extLst>
          </p:cNvPr>
          <p:cNvSpPr>
            <a:spLocks noGrp="1"/>
          </p:cNvSpPr>
          <p:nvPr>
            <p:ph sz="half" idx="1"/>
          </p:nvPr>
        </p:nvSpPr>
        <p:spPr>
          <a:xfrm>
            <a:off x="4689277" y="262558"/>
            <a:ext cx="6920148" cy="5979215"/>
          </a:xfrm>
        </p:spPr>
        <p:txBody>
          <a:bodyPr>
            <a:normAutofit fontScale="77500" lnSpcReduction="20000"/>
          </a:bodyPr>
          <a:lstStyle/>
          <a:p>
            <a:pPr marL="0" indent="0">
              <a:buNone/>
            </a:pPr>
            <a:endParaRPr lang="en-US" dirty="0">
              <a:solidFill>
                <a:schemeClr val="bg1"/>
              </a:solidFill>
            </a:endParaRPr>
          </a:p>
          <a:p>
            <a:pPr>
              <a:buFont typeface="Wingdings" panose="05000000000000000000" pitchFamily="2" charset="2"/>
              <a:buChar char="q"/>
            </a:pPr>
            <a:r>
              <a:rPr lang="en-US" dirty="0">
                <a:solidFill>
                  <a:schemeClr val="bg1"/>
                </a:solidFill>
              </a:rPr>
              <a:t>All grants from ICJI Victim Services are reimbursement grants, which means that agency must first occur the expense prior to ICJI reimbursing for the expense. Verification of expenses along with verification of payment of expenses must be provided to ICJI on a monthly or quarterly basis prior to reimbursement of expenses by ICJI. </a:t>
            </a:r>
          </a:p>
          <a:p>
            <a:pPr>
              <a:buFont typeface="Wingdings" panose="05000000000000000000" pitchFamily="2" charset="2"/>
              <a:buChar char="q"/>
            </a:pPr>
            <a:endParaRPr lang="en-US" dirty="0">
              <a:solidFill>
                <a:schemeClr val="bg1"/>
              </a:solidFill>
            </a:endParaRPr>
          </a:p>
          <a:p>
            <a:pPr>
              <a:buFont typeface="Wingdings" panose="05000000000000000000" pitchFamily="2" charset="2"/>
              <a:buChar char="q"/>
            </a:pPr>
            <a:r>
              <a:rPr lang="en-US" dirty="0">
                <a:solidFill>
                  <a:schemeClr val="bg1"/>
                </a:solidFill>
              </a:rPr>
              <a:t>All </a:t>
            </a:r>
            <a:r>
              <a:rPr lang="en-US" b="1" dirty="0">
                <a:solidFill>
                  <a:schemeClr val="bg1"/>
                </a:solidFill>
              </a:rPr>
              <a:t>program reports </a:t>
            </a:r>
            <a:r>
              <a:rPr lang="en-US" dirty="0">
                <a:solidFill>
                  <a:schemeClr val="bg1"/>
                </a:solidFill>
              </a:rPr>
              <a:t>will be </a:t>
            </a:r>
            <a:r>
              <a:rPr lang="en-US" b="1" u="sng" dirty="0">
                <a:solidFill>
                  <a:schemeClr val="bg1"/>
                </a:solidFill>
              </a:rPr>
              <a:t>quarterly reports only</a:t>
            </a:r>
            <a:r>
              <a:rPr lang="en-US" dirty="0">
                <a:solidFill>
                  <a:schemeClr val="bg1"/>
                </a:solidFill>
              </a:rPr>
              <a:t>. You will still be able to choose monthly to report your fiscal reports, but the program report will only be available on a quarterly basis. </a:t>
            </a:r>
          </a:p>
          <a:p>
            <a:pPr>
              <a:buFont typeface="Wingdings" panose="05000000000000000000" pitchFamily="2" charset="2"/>
              <a:buChar char="q"/>
            </a:pPr>
            <a:endParaRPr lang="en-US" dirty="0">
              <a:solidFill>
                <a:schemeClr val="bg1"/>
              </a:solidFill>
            </a:endParaRPr>
          </a:p>
          <a:p>
            <a:pPr>
              <a:buFont typeface="Wingdings" panose="05000000000000000000" pitchFamily="2" charset="2"/>
              <a:buChar char="q"/>
            </a:pPr>
            <a:r>
              <a:rPr lang="en-US" dirty="0">
                <a:solidFill>
                  <a:schemeClr val="bg1"/>
                </a:solidFill>
              </a:rPr>
              <a:t>Please be sure to read and review the RFP prior to completing your application.</a:t>
            </a:r>
          </a:p>
          <a:p>
            <a:pPr marL="0" indent="0">
              <a:buNone/>
            </a:pPr>
            <a:endParaRPr lang="en-US" dirty="0">
              <a:solidFill>
                <a:schemeClr val="bg1"/>
              </a:solidFill>
            </a:endParaRPr>
          </a:p>
          <a:p>
            <a:pPr>
              <a:buFont typeface="Wingdings" panose="05000000000000000000" pitchFamily="2" charset="2"/>
              <a:buChar char="q"/>
            </a:pPr>
            <a:r>
              <a:rPr lang="en-US" dirty="0">
                <a:solidFill>
                  <a:schemeClr val="bg1"/>
                </a:solidFill>
              </a:rPr>
              <a:t>Page 4 of the RFP is a checklist for your VOCA application that includes items that should be reviewed prior to submission. </a:t>
            </a:r>
          </a:p>
          <a:p>
            <a:pPr marL="0" indent="0">
              <a:buNone/>
            </a:pPr>
            <a:endParaRPr lang="en-US" sz="2000" dirty="0">
              <a:solidFill>
                <a:schemeClr val="bg1"/>
              </a:solidFill>
            </a:endParaRPr>
          </a:p>
          <a:p>
            <a:pPr>
              <a:buFont typeface="Wingdings" panose="05000000000000000000" pitchFamily="2" charset="2"/>
              <a:buChar char="q"/>
            </a:pPr>
            <a:endParaRPr lang="en-US" sz="2000" dirty="0"/>
          </a:p>
        </p:txBody>
      </p:sp>
      <p:pic>
        <p:nvPicPr>
          <p:cNvPr id="4" name="Graphic 3" descr="Comment Important outline">
            <a:extLst>
              <a:ext uri="{FF2B5EF4-FFF2-40B4-BE49-F238E27FC236}">
                <a16:creationId xmlns:a16="http://schemas.microsoft.com/office/drawing/2014/main" id="{FFD563D5-90C4-131B-C52C-ACF0B130BE2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82575" y="2455298"/>
            <a:ext cx="2915973" cy="2915973"/>
          </a:xfrm>
          <a:prstGeom prst="rect">
            <a:avLst/>
          </a:prstGeom>
        </p:spPr>
      </p:pic>
    </p:spTree>
    <p:extLst>
      <p:ext uri="{BB962C8B-B14F-4D97-AF65-F5344CB8AC3E}">
        <p14:creationId xmlns:p14="http://schemas.microsoft.com/office/powerpoint/2010/main" val="1481146550"/>
      </p:ext>
    </p:extLst>
  </p:cSld>
  <p:clrMapOvr>
    <a:overrideClrMapping bg1="dk1" tx1="lt1" bg2="dk2" tx2="lt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p:nvSpPr>
          <p:cNvPr id="9" name="Freeform: Shape 8">
            <a:extLst>
              <a:ext uri="{FF2B5EF4-FFF2-40B4-BE49-F238E27FC236}">
                <a16:creationId xmlns:a16="http://schemas.microsoft.com/office/drawing/2014/main" id="{1DE7243B-5109-444B-8FAF-7437C66BC0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4421332" cy="6858000"/>
          </a:xfrm>
          <a:custGeom>
            <a:avLst/>
            <a:gdLst>
              <a:gd name="connsiteX0" fmla="*/ 4421332 w 4421332"/>
              <a:gd name="connsiteY0" fmla="*/ 0 h 6858000"/>
              <a:gd name="connsiteX1" fmla="*/ 69075 w 4421332"/>
              <a:gd name="connsiteY1" fmla="*/ 0 h 6858000"/>
              <a:gd name="connsiteX2" fmla="*/ 35131 w 4421332"/>
              <a:gd name="connsiteY2" fmla="*/ 267128 h 6858000"/>
              <a:gd name="connsiteX3" fmla="*/ 0 w 4421332"/>
              <a:gd name="connsiteY3" fmla="*/ 962845 h 6858000"/>
              <a:gd name="connsiteX4" fmla="*/ 3276103 w 4421332"/>
              <a:gd name="connsiteY4" fmla="*/ 6782205 h 6858000"/>
              <a:gd name="connsiteX5" fmla="*/ 3407923 w 4421332"/>
              <a:gd name="connsiteY5" fmla="*/ 6858000 h 6858000"/>
              <a:gd name="connsiteX6" fmla="*/ 4421332 w 442133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21332" h="6858000">
                <a:moveTo>
                  <a:pt x="4421332" y="0"/>
                </a:moveTo>
                <a:lnTo>
                  <a:pt x="69075" y="0"/>
                </a:lnTo>
                <a:lnTo>
                  <a:pt x="35131" y="267128"/>
                </a:lnTo>
                <a:cubicBezTo>
                  <a:pt x="11901" y="495874"/>
                  <a:pt x="0" y="727970"/>
                  <a:pt x="0" y="962845"/>
                </a:cubicBezTo>
                <a:cubicBezTo>
                  <a:pt x="0" y="3429034"/>
                  <a:pt x="1312002" y="5588789"/>
                  <a:pt x="3276103" y="6782205"/>
                </a:cubicBezTo>
                <a:lnTo>
                  <a:pt x="3407923" y="6858000"/>
                </a:lnTo>
                <a:lnTo>
                  <a:pt x="4421332" y="6858000"/>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Freeform: Shape 10">
            <a:extLst>
              <a:ext uri="{FF2B5EF4-FFF2-40B4-BE49-F238E27FC236}">
                <a16:creationId xmlns:a16="http://schemas.microsoft.com/office/drawing/2014/main" id="{4C5D6221-DA7B-4611-AA26-7D8E349FDE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232227" cy="6858000"/>
          </a:xfrm>
          <a:custGeom>
            <a:avLst/>
            <a:gdLst>
              <a:gd name="connsiteX0" fmla="*/ 0 w 4232227"/>
              <a:gd name="connsiteY0" fmla="*/ 0 h 6858000"/>
              <a:gd name="connsiteX1" fmla="*/ 4161853 w 4232227"/>
              <a:gd name="connsiteY1" fmla="*/ 0 h 6858000"/>
              <a:gd name="connsiteX2" fmla="*/ 4197953 w 4232227"/>
              <a:gd name="connsiteY2" fmla="*/ 284091 h 6858000"/>
              <a:gd name="connsiteX3" fmla="*/ 4232227 w 4232227"/>
              <a:gd name="connsiteY3" fmla="*/ 962844 h 6858000"/>
              <a:gd name="connsiteX4" fmla="*/ 758007 w 4232227"/>
              <a:gd name="connsiteY4" fmla="*/ 6800152 h 6858000"/>
              <a:gd name="connsiteX5" fmla="*/ 645060 w 4232227"/>
              <a:gd name="connsiteY5" fmla="*/ 6858000 h 6858000"/>
              <a:gd name="connsiteX6" fmla="*/ 0 w 423222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232227" h="6858000">
                <a:moveTo>
                  <a:pt x="0" y="0"/>
                </a:moveTo>
                <a:lnTo>
                  <a:pt x="4161853" y="0"/>
                </a:lnTo>
                <a:lnTo>
                  <a:pt x="4197953" y="284091"/>
                </a:lnTo>
                <a:cubicBezTo>
                  <a:pt x="4220617" y="507260"/>
                  <a:pt x="4232227" y="733696"/>
                  <a:pt x="4232227" y="962844"/>
                </a:cubicBezTo>
                <a:cubicBezTo>
                  <a:pt x="4232227" y="3483472"/>
                  <a:pt x="2827409" y="5675986"/>
                  <a:pt x="758007" y="6800152"/>
                </a:cubicBezTo>
                <a:lnTo>
                  <a:pt x="645060" y="6858000"/>
                </a:lnTo>
                <a:lnTo>
                  <a:pt x="0" y="6858000"/>
                </a:lnTo>
                <a:close/>
              </a:path>
            </a:pathLst>
          </a:cu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D1E0C179-7493-8879-3DB0-7E5E93DC7CFD}"/>
              </a:ext>
            </a:extLst>
          </p:cNvPr>
          <p:cNvSpPr>
            <a:spLocks noGrp="1"/>
          </p:cNvSpPr>
          <p:nvPr>
            <p:ph type="title"/>
          </p:nvPr>
        </p:nvSpPr>
        <p:spPr>
          <a:xfrm>
            <a:off x="31328" y="1226414"/>
            <a:ext cx="4169572" cy="2202586"/>
          </a:xfrm>
        </p:spPr>
        <p:txBody>
          <a:bodyPr anchor="t">
            <a:noAutofit/>
          </a:bodyPr>
          <a:lstStyle/>
          <a:p>
            <a:pPr algn="ctr"/>
            <a:r>
              <a:rPr lang="en-US" sz="5000" dirty="0">
                <a:solidFill>
                  <a:schemeClr val="bg1"/>
                </a:solidFill>
              </a:rPr>
              <a:t>IMPORTANT </a:t>
            </a:r>
            <a:br>
              <a:rPr lang="en-US" sz="5000" dirty="0">
                <a:solidFill>
                  <a:schemeClr val="bg1"/>
                </a:solidFill>
              </a:rPr>
            </a:br>
            <a:r>
              <a:rPr lang="en-US" sz="5000" dirty="0">
                <a:solidFill>
                  <a:schemeClr val="bg1"/>
                </a:solidFill>
              </a:rPr>
              <a:t>BUDGET</a:t>
            </a:r>
            <a:br>
              <a:rPr lang="en-US" sz="5000" dirty="0">
                <a:solidFill>
                  <a:schemeClr val="bg1"/>
                </a:solidFill>
              </a:rPr>
            </a:br>
            <a:r>
              <a:rPr lang="en-US" sz="5000" dirty="0">
                <a:solidFill>
                  <a:schemeClr val="bg1"/>
                </a:solidFill>
              </a:rPr>
              <a:t>NOTES</a:t>
            </a:r>
            <a:br>
              <a:rPr lang="en-US" sz="5400" dirty="0">
                <a:solidFill>
                  <a:schemeClr val="bg1"/>
                </a:solidFill>
              </a:rPr>
            </a:br>
            <a:endParaRPr lang="en-US" sz="5400" dirty="0">
              <a:solidFill>
                <a:schemeClr val="bg1"/>
              </a:solidFill>
            </a:endParaRPr>
          </a:p>
        </p:txBody>
      </p:sp>
      <p:sp>
        <p:nvSpPr>
          <p:cNvPr id="3" name="Content Placeholder 2">
            <a:extLst>
              <a:ext uri="{FF2B5EF4-FFF2-40B4-BE49-F238E27FC236}">
                <a16:creationId xmlns:a16="http://schemas.microsoft.com/office/drawing/2014/main" id="{353CD469-2F17-F5CA-85BD-E74B37D4434B}"/>
              </a:ext>
            </a:extLst>
          </p:cNvPr>
          <p:cNvSpPr>
            <a:spLocks noGrp="1"/>
          </p:cNvSpPr>
          <p:nvPr>
            <p:ph sz="half" idx="1"/>
          </p:nvPr>
        </p:nvSpPr>
        <p:spPr>
          <a:xfrm>
            <a:off x="4795602" y="191387"/>
            <a:ext cx="7006538" cy="6570920"/>
          </a:xfrm>
        </p:spPr>
        <p:txBody>
          <a:bodyPr>
            <a:normAutofit/>
          </a:bodyPr>
          <a:lstStyle/>
          <a:p>
            <a:pPr>
              <a:lnSpc>
                <a:spcPct val="110000"/>
              </a:lnSpc>
              <a:spcBef>
                <a:spcPts val="0"/>
              </a:spcBef>
            </a:pPr>
            <a:r>
              <a:rPr lang="en-US" dirty="0">
                <a:solidFill>
                  <a:schemeClr val="bg1"/>
                </a:solidFill>
                <a:effectLst/>
                <a:latin typeface="Calibri" panose="020F0502020204030204" pitchFamily="34" charset="0"/>
                <a:ea typeface="Calibri" panose="020F0502020204030204" pitchFamily="34" charset="0"/>
                <a:cs typeface="Calibri" panose="020F0502020204030204" pitchFamily="34" charset="0"/>
              </a:rPr>
              <a:t>The submitted budget will need to reflect </a:t>
            </a:r>
            <a:r>
              <a:rPr lang="en-US" b="1" dirty="0">
                <a:solidFill>
                  <a:schemeClr val="bg1"/>
                </a:solidFill>
                <a:effectLst/>
                <a:latin typeface="Calibri" panose="020F0502020204030204" pitchFamily="34" charset="0"/>
                <a:ea typeface="Calibri" panose="020F0502020204030204" pitchFamily="34" charset="0"/>
                <a:cs typeface="Calibri" panose="020F0502020204030204" pitchFamily="34" charset="0"/>
              </a:rPr>
              <a:t>Year 1</a:t>
            </a:r>
            <a:r>
              <a:rPr lang="en-US"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and </a:t>
            </a:r>
            <a:r>
              <a:rPr lang="en-US" b="1" dirty="0">
                <a:solidFill>
                  <a:schemeClr val="bg1"/>
                </a:solidFill>
                <a:effectLst/>
                <a:latin typeface="Calibri" panose="020F0502020204030204" pitchFamily="34" charset="0"/>
                <a:ea typeface="Calibri" panose="020F0502020204030204" pitchFamily="34" charset="0"/>
                <a:cs typeface="Calibri" panose="020F0502020204030204" pitchFamily="34" charset="0"/>
              </a:rPr>
              <a:t>Year 2</a:t>
            </a:r>
            <a:r>
              <a:rPr lang="en-US"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of funding on every expense.  </a:t>
            </a:r>
            <a:br>
              <a:rPr lang="en-US" dirty="0">
                <a:solidFill>
                  <a:schemeClr val="bg1"/>
                </a:solidFill>
                <a:effectLst/>
                <a:latin typeface="Calibri" panose="020F0502020204030204" pitchFamily="34" charset="0"/>
                <a:ea typeface="Calibri" panose="020F0502020204030204" pitchFamily="34" charset="0"/>
                <a:cs typeface="Calibri" panose="020F0502020204030204" pitchFamily="34" charset="0"/>
              </a:rPr>
            </a:br>
            <a:endParaRPr lang="en-US" dirty="0">
              <a:solidFill>
                <a:schemeClr val="bg1"/>
              </a:solidFill>
              <a:effectLst/>
              <a:latin typeface="Calibri" panose="020F0502020204030204" pitchFamily="34" charset="0"/>
              <a:ea typeface="Calibri" panose="020F0502020204030204" pitchFamily="34" charset="0"/>
              <a:cs typeface="Calibri" panose="020F0502020204030204" pitchFamily="34" charset="0"/>
            </a:endParaRPr>
          </a:p>
          <a:p>
            <a:pPr>
              <a:lnSpc>
                <a:spcPct val="110000"/>
              </a:lnSpc>
              <a:spcBef>
                <a:spcPts val="0"/>
              </a:spcBef>
            </a:pPr>
            <a:r>
              <a:rPr lang="en-US" dirty="0">
                <a:solidFill>
                  <a:schemeClr val="bg1"/>
                </a:solidFill>
                <a:effectLst/>
                <a:latin typeface="Calibri" panose="020F0502020204030204" pitchFamily="34" charset="0"/>
                <a:ea typeface="Calibri" panose="020F0502020204030204" pitchFamily="34" charset="0"/>
                <a:cs typeface="Calibri" panose="020F0502020204030204" pitchFamily="34" charset="0"/>
              </a:rPr>
              <a:t>Funds designated under </a:t>
            </a:r>
            <a:r>
              <a:rPr lang="en-US" b="1" dirty="0">
                <a:solidFill>
                  <a:schemeClr val="bg1"/>
                </a:solidFill>
                <a:effectLst/>
                <a:latin typeface="Calibri" panose="020F0502020204030204" pitchFamily="34" charset="0"/>
                <a:ea typeface="Calibri" panose="020F0502020204030204" pitchFamily="34" charset="0"/>
                <a:cs typeface="Calibri" panose="020F0502020204030204" pitchFamily="34" charset="0"/>
              </a:rPr>
              <a:t>Year 1</a:t>
            </a:r>
            <a:r>
              <a:rPr lang="en-US"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must be spent in Year 1 and will not be available in </a:t>
            </a:r>
            <a:r>
              <a:rPr lang="en-US" b="1" dirty="0">
                <a:solidFill>
                  <a:schemeClr val="bg1"/>
                </a:solidFill>
                <a:effectLst/>
                <a:latin typeface="Calibri" panose="020F0502020204030204" pitchFamily="34" charset="0"/>
                <a:ea typeface="Calibri" panose="020F0502020204030204" pitchFamily="34" charset="0"/>
                <a:cs typeface="Calibri" panose="020F0502020204030204" pitchFamily="34" charset="0"/>
              </a:rPr>
              <a:t>Year 2</a:t>
            </a:r>
            <a:r>
              <a:rPr lang="en-US"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a:t>
            </a:r>
            <a:br>
              <a:rPr lang="en-US" dirty="0">
                <a:solidFill>
                  <a:schemeClr val="bg1"/>
                </a:solidFill>
                <a:effectLst/>
                <a:latin typeface="Calibri" panose="020F0502020204030204" pitchFamily="34" charset="0"/>
                <a:ea typeface="Calibri" panose="020F0502020204030204" pitchFamily="34" charset="0"/>
                <a:cs typeface="Calibri" panose="020F0502020204030204" pitchFamily="34" charset="0"/>
              </a:rPr>
            </a:br>
            <a:endParaRPr lang="en-US" dirty="0">
              <a:solidFill>
                <a:schemeClr val="bg1"/>
              </a:solidFill>
              <a:effectLst/>
              <a:latin typeface="Calibri" panose="020F0502020204030204" pitchFamily="34" charset="0"/>
              <a:ea typeface="Calibri" panose="020F0502020204030204" pitchFamily="34" charset="0"/>
              <a:cs typeface="Calibri" panose="020F0502020204030204" pitchFamily="34" charset="0"/>
            </a:endParaRPr>
          </a:p>
          <a:p>
            <a:pPr>
              <a:lnSpc>
                <a:spcPct val="110000"/>
              </a:lnSpc>
              <a:spcBef>
                <a:spcPts val="0"/>
              </a:spcBef>
            </a:pPr>
            <a:r>
              <a:rPr lang="en-US" dirty="0">
                <a:solidFill>
                  <a:schemeClr val="bg1"/>
                </a:solidFill>
                <a:effectLst/>
                <a:latin typeface="Calibri" panose="020F0502020204030204" pitchFamily="34" charset="0"/>
                <a:ea typeface="Calibri" panose="020F0502020204030204" pitchFamily="34" charset="0"/>
                <a:cs typeface="Calibri" panose="020F0502020204030204" pitchFamily="34" charset="0"/>
              </a:rPr>
              <a:t>The same is true of Year 2.  Funds designated under </a:t>
            </a:r>
            <a:r>
              <a:rPr lang="en-US" b="1" dirty="0">
                <a:solidFill>
                  <a:schemeClr val="bg1"/>
                </a:solidFill>
                <a:effectLst/>
                <a:latin typeface="Calibri" panose="020F0502020204030204" pitchFamily="34" charset="0"/>
                <a:ea typeface="Calibri" panose="020F0502020204030204" pitchFamily="34" charset="0"/>
                <a:cs typeface="Calibri" panose="020F0502020204030204" pitchFamily="34" charset="0"/>
              </a:rPr>
              <a:t>Year 2</a:t>
            </a:r>
            <a:r>
              <a:rPr lang="en-US"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a:t>
            </a:r>
            <a:r>
              <a:rPr lang="en-US" u="sng" dirty="0">
                <a:solidFill>
                  <a:schemeClr val="bg1"/>
                </a:solidFill>
                <a:effectLst/>
                <a:latin typeface="Calibri" panose="020F0502020204030204" pitchFamily="34" charset="0"/>
                <a:ea typeface="Calibri" panose="020F0502020204030204" pitchFamily="34" charset="0"/>
                <a:cs typeface="Calibri" panose="020F0502020204030204" pitchFamily="34" charset="0"/>
              </a:rPr>
              <a:t>will not </a:t>
            </a:r>
            <a:r>
              <a:rPr lang="en-US" dirty="0">
                <a:solidFill>
                  <a:schemeClr val="bg1"/>
                </a:solidFill>
                <a:effectLst/>
                <a:latin typeface="Calibri" panose="020F0502020204030204" pitchFamily="34" charset="0"/>
                <a:ea typeface="Calibri" panose="020F0502020204030204" pitchFamily="34" charset="0"/>
                <a:cs typeface="Calibri" panose="020F0502020204030204" pitchFamily="34" charset="0"/>
              </a:rPr>
              <a:t>be available in </a:t>
            </a:r>
            <a:r>
              <a:rPr lang="en-US" b="1" dirty="0">
                <a:solidFill>
                  <a:schemeClr val="bg1"/>
                </a:solidFill>
                <a:effectLst/>
                <a:latin typeface="Calibri" panose="020F0502020204030204" pitchFamily="34" charset="0"/>
                <a:ea typeface="Calibri" panose="020F0502020204030204" pitchFamily="34" charset="0"/>
                <a:cs typeface="Calibri" panose="020F0502020204030204" pitchFamily="34" charset="0"/>
              </a:rPr>
              <a:t>Year 1</a:t>
            </a:r>
            <a:r>
              <a:rPr lang="en-US"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a:t>
            </a:r>
            <a:br>
              <a:rPr lang="en-US" dirty="0">
                <a:solidFill>
                  <a:schemeClr val="bg1"/>
                </a:solidFill>
                <a:effectLst/>
                <a:latin typeface="Calibri" panose="020F0502020204030204" pitchFamily="34" charset="0"/>
                <a:ea typeface="Calibri" panose="020F0502020204030204" pitchFamily="34" charset="0"/>
                <a:cs typeface="Calibri" panose="020F0502020204030204" pitchFamily="34" charset="0"/>
              </a:rPr>
            </a:br>
            <a:endParaRPr lang="en-US" dirty="0">
              <a:solidFill>
                <a:schemeClr val="bg1"/>
              </a:solidFill>
              <a:effectLst/>
              <a:latin typeface="Calibri" panose="020F0502020204030204" pitchFamily="34" charset="0"/>
              <a:ea typeface="Calibri" panose="020F0502020204030204" pitchFamily="34" charset="0"/>
              <a:cs typeface="Calibri" panose="020F0502020204030204" pitchFamily="34" charset="0"/>
            </a:endParaRPr>
          </a:p>
          <a:p>
            <a:pPr>
              <a:lnSpc>
                <a:spcPct val="110000"/>
              </a:lnSpc>
              <a:spcBef>
                <a:spcPts val="0"/>
              </a:spcBef>
            </a:pPr>
            <a:r>
              <a:rPr lang="en-US" dirty="0">
                <a:solidFill>
                  <a:schemeClr val="bg1"/>
                </a:solidFill>
                <a:effectLst/>
                <a:latin typeface="Calibri" panose="020F0502020204030204" pitchFamily="34" charset="0"/>
                <a:ea typeface="Calibri" panose="020F0502020204030204" pitchFamily="34" charset="0"/>
                <a:cs typeface="Calibri" panose="020F0502020204030204" pitchFamily="34" charset="0"/>
              </a:rPr>
              <a:t>During any Project Modification Request, funds will not be able to be moved between years.</a:t>
            </a:r>
            <a:endParaRPr lang="en-US" dirty="0">
              <a:solidFill>
                <a:schemeClr val="bg1"/>
              </a:solidFill>
              <a:effectLst/>
              <a:latin typeface="Calibri" panose="020F0502020204030204" pitchFamily="34" charset="0"/>
              <a:ea typeface="Calibri" panose="020F0502020204030204" pitchFamily="34" charset="0"/>
            </a:endParaRPr>
          </a:p>
          <a:p>
            <a:pPr marL="0" indent="0" algn="ctr">
              <a:buNone/>
            </a:pPr>
            <a:endParaRPr lang="en-US" dirty="0">
              <a:solidFill>
                <a:schemeClr val="bg1"/>
              </a:solidFill>
            </a:endParaRPr>
          </a:p>
          <a:p>
            <a:pPr algn="ctr"/>
            <a:endParaRPr lang="en-US" dirty="0">
              <a:solidFill>
                <a:schemeClr val="bg1"/>
              </a:solidFill>
            </a:endParaRPr>
          </a:p>
        </p:txBody>
      </p:sp>
      <p:pic>
        <p:nvPicPr>
          <p:cNvPr id="4" name="Graphic 3" descr="Comment Important outline">
            <a:extLst>
              <a:ext uri="{FF2B5EF4-FFF2-40B4-BE49-F238E27FC236}">
                <a16:creationId xmlns:a16="http://schemas.microsoft.com/office/drawing/2014/main" id="{8C313285-470B-0737-FAD6-C0C77E2EF9B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71535" y="3016673"/>
            <a:ext cx="2915973" cy="2915973"/>
          </a:xfrm>
          <a:prstGeom prst="rect">
            <a:avLst/>
          </a:prstGeom>
        </p:spPr>
      </p:pic>
    </p:spTree>
    <p:extLst>
      <p:ext uri="{BB962C8B-B14F-4D97-AF65-F5344CB8AC3E}">
        <p14:creationId xmlns:p14="http://schemas.microsoft.com/office/powerpoint/2010/main" val="1668282706"/>
      </p:ext>
    </p:extLst>
  </p:cSld>
  <p:clrMapOvr>
    <a:overrideClrMapping bg1="dk1" tx1="lt1" bg2="dk2" tx2="lt2" accent1="accent1" accent2="accent2" accent3="accent3" accent4="accent4" accent5="accent5" accent6="accent6" hlink="hlink" folHlink="folHlink"/>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10">
            <a:extLst>
              <a:ext uri="{FF2B5EF4-FFF2-40B4-BE49-F238E27FC236}">
                <a16:creationId xmlns:a16="http://schemas.microsoft.com/office/drawing/2014/main" id="{A7895A40-19A4-42D6-9D30-DBC1E8002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02F429C4-ABC9-46FC-818A-B5429CDE4A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270325" y="3369273"/>
            <a:ext cx="32004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2CEF98E4-3709-4952-8F42-2305CCE34F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6374475" y="1040470"/>
            <a:ext cx="6858003" cy="4777047"/>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7" name="Rectangle 16">
            <a:extLst>
              <a:ext uri="{FF2B5EF4-FFF2-40B4-BE49-F238E27FC236}">
                <a16:creationId xmlns:a16="http://schemas.microsoft.com/office/drawing/2014/main" id="{F10BCCF5-D685-47FF-B675-647EAEB72C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7914" y="857786"/>
            <a:ext cx="11067024" cy="520893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9" name="Rectangle 18">
            <a:extLst>
              <a:ext uri="{FF2B5EF4-FFF2-40B4-BE49-F238E27FC236}">
                <a16:creationId xmlns:a16="http://schemas.microsoft.com/office/drawing/2014/main" id="{B0EE8A42-107A-4D4C-8D56-BBAE95C7FC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524009" y="3366125"/>
            <a:ext cx="32004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TextBox 2">
            <a:extLst>
              <a:ext uri="{FF2B5EF4-FFF2-40B4-BE49-F238E27FC236}">
                <a16:creationId xmlns:a16="http://schemas.microsoft.com/office/drawing/2014/main" id="{787166C0-BFAB-9D38-DE7B-88D422F92B54}"/>
              </a:ext>
            </a:extLst>
          </p:cNvPr>
          <p:cNvSpPr txBox="1"/>
          <p:nvPr/>
        </p:nvSpPr>
        <p:spPr>
          <a:xfrm>
            <a:off x="3460439" y="1345772"/>
            <a:ext cx="7945808" cy="4524315"/>
          </a:xfrm>
          <a:prstGeom prst="rect">
            <a:avLst/>
          </a:prstGeom>
          <a:noFill/>
        </p:spPr>
        <p:txBody>
          <a:bodyPr wrap="square" rtlCol="0">
            <a:spAutoFit/>
          </a:bodyPr>
          <a:lstStyle/>
          <a:p>
            <a:r>
              <a:rPr lang="en-US" sz="2400" b="0" i="0" u="none" strike="noStrike" baseline="0">
                <a:solidFill>
                  <a:srgbClr val="000000"/>
                </a:solidFill>
                <a:latin typeface="Calibri" panose="020F0502020204030204" pitchFamily="34" charset="0"/>
              </a:rPr>
              <a:t>There is a </a:t>
            </a:r>
            <a:r>
              <a:rPr lang="en-US" sz="2400" b="1" i="0" u="none" strike="noStrike" baseline="0">
                <a:solidFill>
                  <a:srgbClr val="000000"/>
                </a:solidFill>
                <a:latin typeface="Calibri" panose="020F0502020204030204" pitchFamily="34" charset="0"/>
              </a:rPr>
              <a:t>20% match </a:t>
            </a:r>
            <a:r>
              <a:rPr lang="en-US" sz="2400" b="0" i="0" u="none" strike="noStrike" baseline="0">
                <a:solidFill>
                  <a:srgbClr val="000000"/>
                </a:solidFill>
                <a:latin typeface="Calibri" panose="020F0502020204030204" pitchFamily="34" charset="0"/>
              </a:rPr>
              <a:t>requirement imposed on grant funds under the VOCA Program. A grant made under this program may not cover more than 80% of the total costs of the project being funded. </a:t>
            </a:r>
          </a:p>
          <a:p>
            <a:endParaRPr lang="en-US" sz="2400">
              <a:solidFill>
                <a:srgbClr val="000000"/>
              </a:solidFill>
              <a:latin typeface="Calibri" panose="020F0502020204030204" pitchFamily="34" charset="0"/>
            </a:endParaRPr>
          </a:p>
          <a:p>
            <a:r>
              <a:rPr lang="en-US" sz="2400" b="0" i="0" u="none" strike="noStrike" baseline="0">
                <a:solidFill>
                  <a:srgbClr val="000000"/>
                </a:solidFill>
                <a:latin typeface="Calibri" panose="020F0502020204030204" pitchFamily="34" charset="0"/>
              </a:rPr>
              <a:t>The applicant must identify the source of the </a:t>
            </a:r>
            <a:r>
              <a:rPr lang="en-US" sz="2400" b="1" i="0" u="none" strike="noStrike" baseline="0">
                <a:solidFill>
                  <a:srgbClr val="000000"/>
                </a:solidFill>
                <a:latin typeface="Calibri" panose="020F0502020204030204" pitchFamily="34" charset="0"/>
              </a:rPr>
              <a:t>20% non-Federal </a:t>
            </a:r>
            <a:r>
              <a:rPr lang="en-US" sz="2400" b="0" i="0" u="none" strike="noStrike" baseline="0">
                <a:solidFill>
                  <a:srgbClr val="000000"/>
                </a:solidFill>
                <a:latin typeface="Calibri" panose="020F0502020204030204" pitchFamily="34" charset="0"/>
              </a:rPr>
              <a:t>portion of the budget and how match funds will be used. Applicant may satisfy the required match with either cash or in-kind services. An entity can request a match waiver by completing the </a:t>
            </a:r>
            <a:r>
              <a:rPr lang="en-US" sz="2400" b="1" i="0" u="none" strike="noStrike" baseline="0">
                <a:solidFill>
                  <a:srgbClr val="0000FF"/>
                </a:solidFill>
                <a:latin typeface="Calibri" panose="020F0502020204030204" pitchFamily="34" charset="0"/>
              </a:rPr>
              <a:t>match waiver request form </a:t>
            </a:r>
            <a:r>
              <a:rPr lang="en-US" sz="2400" b="0" i="0" u="none" strike="noStrike" baseline="0">
                <a:solidFill>
                  <a:srgbClr val="000000"/>
                </a:solidFill>
                <a:latin typeface="Calibri" panose="020F0502020204030204" pitchFamily="34" charset="0"/>
              </a:rPr>
              <a:t>and uploading the form to the attachment section of the application under miscellaneous. </a:t>
            </a:r>
            <a:endParaRPr lang="en-US" sz="2400" b="0" i="0" u="none" strike="noStrike" baseline="0" dirty="0">
              <a:solidFill>
                <a:srgbClr val="000000"/>
              </a:solidFill>
              <a:latin typeface="Calibri" panose="020F0502020204030204" pitchFamily="34" charset="0"/>
            </a:endParaRPr>
          </a:p>
        </p:txBody>
      </p:sp>
      <p:pic>
        <p:nvPicPr>
          <p:cNvPr id="6" name="Picture 5">
            <a:extLst>
              <a:ext uri="{FF2B5EF4-FFF2-40B4-BE49-F238E27FC236}">
                <a16:creationId xmlns:a16="http://schemas.microsoft.com/office/drawing/2014/main" id="{D21411D2-D382-C661-9D7B-E7FD82A637A8}"/>
              </a:ext>
            </a:extLst>
          </p:cNvPr>
          <p:cNvPicPr>
            <a:picLocks noChangeAspect="1"/>
          </p:cNvPicPr>
          <p:nvPr/>
        </p:nvPicPr>
        <p:blipFill>
          <a:blip r:embed="rId3"/>
          <a:stretch>
            <a:fillRect/>
          </a:stretch>
        </p:blipFill>
        <p:spPr>
          <a:xfrm>
            <a:off x="406066" y="1864548"/>
            <a:ext cx="2971800" cy="2695575"/>
          </a:xfrm>
          <a:prstGeom prst="rect">
            <a:avLst/>
          </a:prstGeom>
        </p:spPr>
      </p:pic>
      <p:sp>
        <p:nvSpPr>
          <p:cNvPr id="7" name="Rectangle 6">
            <a:extLst>
              <a:ext uri="{FF2B5EF4-FFF2-40B4-BE49-F238E27FC236}">
                <a16:creationId xmlns:a16="http://schemas.microsoft.com/office/drawing/2014/main" id="{23F5BD74-BB3B-2773-33A2-9B8E60BD86F9}"/>
              </a:ext>
            </a:extLst>
          </p:cNvPr>
          <p:cNvSpPr/>
          <p:nvPr/>
        </p:nvSpPr>
        <p:spPr>
          <a:xfrm>
            <a:off x="324026" y="225811"/>
            <a:ext cx="6744732" cy="923330"/>
          </a:xfrm>
          <a:prstGeom prst="rect">
            <a:avLst/>
          </a:prstGeom>
          <a:noFill/>
        </p:spPr>
        <p:txBody>
          <a:bodyPr wrap="none" lIns="91440" tIns="45720" rIns="91440" bIns="45720">
            <a:spAutoFit/>
          </a:bodyPr>
          <a:lstStyle/>
          <a:p>
            <a:pPr algn="ctr"/>
            <a:r>
              <a:rPr lang="en-US" sz="5400" b="1" cap="none" spc="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effectLst/>
              </a:rPr>
              <a:t>MATCH REQUIREMENT</a:t>
            </a:r>
          </a:p>
        </p:txBody>
      </p:sp>
    </p:spTree>
    <p:extLst>
      <p:ext uri="{BB962C8B-B14F-4D97-AF65-F5344CB8AC3E}">
        <p14:creationId xmlns:p14="http://schemas.microsoft.com/office/powerpoint/2010/main" val="15823587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10">
            <a:extLst>
              <a:ext uri="{FF2B5EF4-FFF2-40B4-BE49-F238E27FC236}">
                <a16:creationId xmlns:a16="http://schemas.microsoft.com/office/drawing/2014/main" id="{A7895A40-19A4-42D6-9D30-DBC1E8002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02F429C4-ABC9-46FC-818A-B5429CDE4A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270325" y="3369273"/>
            <a:ext cx="32004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2CEF98E4-3709-4952-8F42-2305CCE34F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6374475" y="1040470"/>
            <a:ext cx="6858003" cy="4777047"/>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7" name="Rectangle 16">
            <a:extLst>
              <a:ext uri="{FF2B5EF4-FFF2-40B4-BE49-F238E27FC236}">
                <a16:creationId xmlns:a16="http://schemas.microsoft.com/office/drawing/2014/main" id="{F10BCCF5-D685-47FF-B675-647EAEB72C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7914" y="857786"/>
            <a:ext cx="11067024" cy="520893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9" name="Rectangle 18">
            <a:extLst>
              <a:ext uri="{FF2B5EF4-FFF2-40B4-BE49-F238E27FC236}">
                <a16:creationId xmlns:a16="http://schemas.microsoft.com/office/drawing/2014/main" id="{B0EE8A42-107A-4D4C-8D56-BBAE95C7FC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524009" y="3366125"/>
            <a:ext cx="32004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DABACC8C-C230-9F47-3576-071DB7E53A82}"/>
              </a:ext>
            </a:extLst>
          </p:cNvPr>
          <p:cNvSpPr txBox="1"/>
          <p:nvPr/>
        </p:nvSpPr>
        <p:spPr>
          <a:xfrm>
            <a:off x="914400" y="1506003"/>
            <a:ext cx="9677400" cy="3913059"/>
          </a:xfrm>
          <a:prstGeom prst="rect">
            <a:avLst/>
          </a:prstGeom>
          <a:noFill/>
        </p:spPr>
        <p:txBody>
          <a:bodyPr wrap="square" rtlCol="0">
            <a:spAutoFit/>
          </a:bodyPr>
          <a:lstStyle/>
          <a:p>
            <a:pPr>
              <a:lnSpc>
                <a:spcPct val="150000"/>
              </a:lnSpc>
            </a:pPr>
            <a:r>
              <a:rPr lang="en-US" sz="2400" b="0" i="0" u="none" strike="noStrike" baseline="0" dirty="0">
                <a:solidFill>
                  <a:srgbClr val="000000"/>
                </a:solidFill>
                <a:latin typeface="Calibri" panose="020F0502020204030204" pitchFamily="34" charset="0"/>
              </a:rPr>
              <a:t>Step 1: Award Amount / % of Federal Share = Total Project Cost </a:t>
            </a:r>
          </a:p>
          <a:p>
            <a:pPr>
              <a:lnSpc>
                <a:spcPct val="150000"/>
              </a:lnSpc>
            </a:pPr>
            <a:r>
              <a:rPr lang="en-US" sz="2400" b="0" i="0" u="none" strike="noStrike" baseline="0" dirty="0">
                <a:solidFill>
                  <a:srgbClr val="000000"/>
                </a:solidFill>
                <a:latin typeface="Calibri" panose="020F0502020204030204" pitchFamily="34" charset="0"/>
              </a:rPr>
              <a:t>Step 2: Total Project Cost - Award Amount = Required Match </a:t>
            </a:r>
          </a:p>
          <a:p>
            <a:pPr>
              <a:lnSpc>
                <a:spcPct val="150000"/>
              </a:lnSpc>
            </a:pPr>
            <a:endParaRPr lang="en-US" sz="2400" b="0" i="0" u="none" strike="noStrike" baseline="0" dirty="0">
              <a:solidFill>
                <a:srgbClr val="000000"/>
              </a:solidFill>
              <a:latin typeface="Calibri" panose="020F0502020204030204" pitchFamily="34" charset="0"/>
            </a:endParaRPr>
          </a:p>
          <a:p>
            <a:r>
              <a:rPr lang="en-US" sz="2400" b="1" i="0" u="none" strike="noStrike" baseline="0" dirty="0">
                <a:solidFill>
                  <a:srgbClr val="000000"/>
                </a:solidFill>
                <a:latin typeface="Calibri" panose="020F0502020204030204" pitchFamily="34" charset="0"/>
              </a:rPr>
              <a:t>Example</a:t>
            </a:r>
            <a:r>
              <a:rPr lang="en-US" sz="2400" b="0" i="0" u="none" strike="noStrike" baseline="0" dirty="0">
                <a:solidFill>
                  <a:srgbClr val="000000"/>
                </a:solidFill>
                <a:latin typeface="Calibri" panose="020F0502020204030204" pitchFamily="34" charset="0"/>
              </a:rPr>
              <a:t>: A grant recipient is awarded $150,000 in federal funding. The match requirement is an 80/20 ratio (federal percentage/recipient percentage). </a:t>
            </a:r>
          </a:p>
          <a:p>
            <a:pPr>
              <a:lnSpc>
                <a:spcPct val="150000"/>
              </a:lnSpc>
            </a:pPr>
            <a:r>
              <a:rPr lang="en-US" sz="2400" b="0" i="0" u="none" strike="noStrike" baseline="0" dirty="0">
                <a:solidFill>
                  <a:srgbClr val="000000"/>
                </a:solidFill>
                <a:latin typeface="Calibri" panose="020F0502020204030204" pitchFamily="34" charset="0"/>
              </a:rPr>
              <a:t>$150,000 ÷ .80 = </a:t>
            </a:r>
            <a:r>
              <a:rPr lang="en-US" sz="2400" b="1" i="0" u="none" strike="noStrike" baseline="0" dirty="0">
                <a:solidFill>
                  <a:srgbClr val="000000"/>
                </a:solidFill>
                <a:latin typeface="Calibri" panose="020F0502020204030204" pitchFamily="34" charset="0"/>
              </a:rPr>
              <a:t>$187,500 </a:t>
            </a:r>
            <a:r>
              <a:rPr lang="en-US" sz="2400" b="0" i="0" u="none" strike="noStrike" baseline="0" dirty="0">
                <a:solidFill>
                  <a:srgbClr val="000000"/>
                </a:solidFill>
                <a:latin typeface="Calibri" panose="020F0502020204030204" pitchFamily="34" charset="0"/>
              </a:rPr>
              <a:t>		</a:t>
            </a:r>
            <a:r>
              <a:rPr lang="en-US" sz="2400" b="1" i="0" u="none" strike="noStrike" baseline="0" dirty="0">
                <a:solidFill>
                  <a:srgbClr val="000000"/>
                </a:solidFill>
                <a:latin typeface="Calibri" panose="020F0502020204030204" pitchFamily="34" charset="0"/>
              </a:rPr>
              <a:t>Total Project Cost</a:t>
            </a:r>
          </a:p>
          <a:p>
            <a:pPr>
              <a:lnSpc>
                <a:spcPct val="150000"/>
              </a:lnSpc>
            </a:pPr>
            <a:r>
              <a:rPr lang="en-US" sz="2400" b="0" i="0" u="none" strike="noStrike" baseline="0" dirty="0">
                <a:solidFill>
                  <a:srgbClr val="000000"/>
                </a:solidFill>
                <a:latin typeface="Calibri" panose="020F0502020204030204" pitchFamily="34" charset="0"/>
              </a:rPr>
              <a:t>$187,500 - $150,000 = </a:t>
            </a:r>
            <a:r>
              <a:rPr lang="en-US" sz="2400" b="1" i="0" u="none" strike="noStrike" baseline="0" dirty="0">
                <a:solidFill>
                  <a:srgbClr val="000000"/>
                </a:solidFill>
                <a:latin typeface="Calibri" panose="020F0502020204030204" pitchFamily="34" charset="0"/>
              </a:rPr>
              <a:t>$37,500 </a:t>
            </a:r>
            <a:r>
              <a:rPr lang="en-US" sz="2400" b="0" i="0" u="none" strike="noStrike" baseline="0" dirty="0">
                <a:solidFill>
                  <a:srgbClr val="000000"/>
                </a:solidFill>
                <a:latin typeface="Calibri" panose="020F0502020204030204" pitchFamily="34" charset="0"/>
              </a:rPr>
              <a:t>	</a:t>
            </a:r>
            <a:r>
              <a:rPr lang="en-US" sz="2400" b="1" i="0" u="none" strike="noStrike" baseline="0" dirty="0">
                <a:solidFill>
                  <a:srgbClr val="000000"/>
                </a:solidFill>
                <a:latin typeface="Calibri" panose="020F0502020204030204" pitchFamily="34" charset="0"/>
              </a:rPr>
              <a:t>Required Match </a:t>
            </a:r>
            <a:endParaRPr lang="en-US" sz="2400" b="1" dirty="0"/>
          </a:p>
        </p:txBody>
      </p:sp>
      <p:sp>
        <p:nvSpPr>
          <p:cNvPr id="12" name="Rectangle 11">
            <a:extLst>
              <a:ext uri="{FF2B5EF4-FFF2-40B4-BE49-F238E27FC236}">
                <a16:creationId xmlns:a16="http://schemas.microsoft.com/office/drawing/2014/main" id="{E7BF61A5-EC9E-29EE-F7F6-3475E953520B}"/>
              </a:ext>
            </a:extLst>
          </p:cNvPr>
          <p:cNvSpPr/>
          <p:nvPr/>
        </p:nvSpPr>
        <p:spPr>
          <a:xfrm>
            <a:off x="914400" y="329617"/>
            <a:ext cx="5192062" cy="923330"/>
          </a:xfrm>
          <a:prstGeom prst="rect">
            <a:avLst/>
          </a:prstGeom>
          <a:noFill/>
        </p:spPr>
        <p:txBody>
          <a:bodyPr wrap="none" lIns="91440" tIns="45720" rIns="91440" bIns="45720">
            <a:spAutoFit/>
          </a:bodyPr>
          <a:lstStyle/>
          <a:p>
            <a:pPr algn="ctr"/>
            <a:r>
              <a:rPr lang="en-US" sz="5400" b="1" cap="none" spc="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effectLst/>
              </a:rPr>
              <a:t>MATCH EXAMPLE</a:t>
            </a:r>
          </a:p>
        </p:txBody>
      </p:sp>
    </p:spTree>
    <p:extLst>
      <p:ext uri="{BB962C8B-B14F-4D97-AF65-F5344CB8AC3E}">
        <p14:creationId xmlns:p14="http://schemas.microsoft.com/office/powerpoint/2010/main" val="8255318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10">
            <a:extLst>
              <a:ext uri="{FF2B5EF4-FFF2-40B4-BE49-F238E27FC236}">
                <a16:creationId xmlns:a16="http://schemas.microsoft.com/office/drawing/2014/main" id="{A7895A40-19A4-42D6-9D30-DBC1E8002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02F429C4-ABC9-46FC-818A-B5429CDE4A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270325" y="3369273"/>
            <a:ext cx="32004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2CEF98E4-3709-4952-8F42-2305CCE34F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6374475" y="1040470"/>
            <a:ext cx="6858003" cy="4777047"/>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7" name="Rectangle 16">
            <a:extLst>
              <a:ext uri="{FF2B5EF4-FFF2-40B4-BE49-F238E27FC236}">
                <a16:creationId xmlns:a16="http://schemas.microsoft.com/office/drawing/2014/main" id="{F10BCCF5-D685-47FF-B675-647EAEB72C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7914" y="857786"/>
            <a:ext cx="11067024" cy="520893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9" name="Rectangle 18">
            <a:extLst>
              <a:ext uri="{FF2B5EF4-FFF2-40B4-BE49-F238E27FC236}">
                <a16:creationId xmlns:a16="http://schemas.microsoft.com/office/drawing/2014/main" id="{B0EE8A42-107A-4D4C-8D56-BBAE95C7FC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524009" y="3366125"/>
            <a:ext cx="32004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TextBox 2">
            <a:extLst>
              <a:ext uri="{FF2B5EF4-FFF2-40B4-BE49-F238E27FC236}">
                <a16:creationId xmlns:a16="http://schemas.microsoft.com/office/drawing/2014/main" id="{787166C0-BFAB-9D38-DE7B-88D422F92B54}"/>
              </a:ext>
            </a:extLst>
          </p:cNvPr>
          <p:cNvSpPr txBox="1"/>
          <p:nvPr/>
        </p:nvSpPr>
        <p:spPr>
          <a:xfrm>
            <a:off x="793980" y="1200094"/>
            <a:ext cx="9340388" cy="4524315"/>
          </a:xfrm>
          <a:prstGeom prst="rect">
            <a:avLst/>
          </a:prstGeom>
          <a:noFill/>
        </p:spPr>
        <p:txBody>
          <a:bodyPr wrap="square" rtlCol="0">
            <a:spAutoFit/>
          </a:bodyPr>
          <a:lstStyle/>
          <a:p>
            <a:pPr algn="l"/>
            <a:r>
              <a:rPr lang="en-US" sz="1800" b="0" i="0" u="none" strike="noStrike" baseline="0" dirty="0">
                <a:solidFill>
                  <a:srgbClr val="000000"/>
                </a:solidFill>
                <a:latin typeface="Calibri" panose="020F0502020204030204" pitchFamily="34" charset="0"/>
              </a:rPr>
              <a:t>Matching funds must: </a:t>
            </a:r>
          </a:p>
          <a:p>
            <a:pPr algn="l"/>
            <a:endParaRPr lang="en-US" sz="1800" b="0" i="0" u="none" strike="noStrike" baseline="0" dirty="0">
              <a:solidFill>
                <a:srgbClr val="000000"/>
              </a:solidFill>
              <a:latin typeface="Calibri" panose="020F0502020204030204" pitchFamily="34" charset="0"/>
            </a:endParaRPr>
          </a:p>
          <a:p>
            <a:pPr marL="285750" indent="-285750">
              <a:buFont typeface="Arial" panose="020B0604020202020204" pitchFamily="34" charset="0"/>
              <a:buChar char="•"/>
            </a:pPr>
            <a:r>
              <a:rPr lang="en-US" sz="1800" b="0" i="0" u="none" strike="noStrike" baseline="0" dirty="0">
                <a:solidFill>
                  <a:srgbClr val="000000"/>
                </a:solidFill>
                <a:latin typeface="Calibri" panose="020F0502020204030204" pitchFamily="34" charset="0"/>
              </a:rPr>
              <a:t>Be verifiable from the subgrantee’s records; </a:t>
            </a:r>
          </a:p>
          <a:p>
            <a:pPr marL="285750" indent="-285750">
              <a:buFont typeface="Arial" panose="020B0604020202020204" pitchFamily="34" charset="0"/>
              <a:buChar char="•"/>
            </a:pPr>
            <a:endParaRPr lang="en-US" sz="1800" b="0" i="0" u="none" strike="noStrike" baseline="0" dirty="0">
              <a:solidFill>
                <a:srgbClr val="000000"/>
              </a:solidFill>
              <a:latin typeface="Calibri" panose="020F0502020204030204" pitchFamily="34" charset="0"/>
            </a:endParaRPr>
          </a:p>
          <a:p>
            <a:pPr marL="285750" indent="-285750">
              <a:buFont typeface="Arial" panose="020B0604020202020204" pitchFamily="34" charset="0"/>
              <a:buChar char="•"/>
            </a:pPr>
            <a:r>
              <a:rPr lang="en-US" sz="1800" b="0" i="0" u="none" strike="noStrike" baseline="0" dirty="0">
                <a:solidFill>
                  <a:srgbClr val="000000"/>
                </a:solidFill>
                <a:latin typeface="Calibri" panose="020F0502020204030204" pitchFamily="34" charset="0"/>
              </a:rPr>
              <a:t>Not be included as contributions for any other federal award; </a:t>
            </a:r>
          </a:p>
          <a:p>
            <a:pPr marL="285750" indent="-285750">
              <a:buFont typeface="Arial" panose="020B0604020202020204" pitchFamily="34" charset="0"/>
              <a:buChar char="•"/>
            </a:pPr>
            <a:endParaRPr lang="en-US" sz="1800" b="0" i="0" u="none" strike="noStrike" baseline="0" dirty="0">
              <a:solidFill>
                <a:srgbClr val="000000"/>
              </a:solidFill>
              <a:latin typeface="Calibri" panose="020F0502020204030204" pitchFamily="34" charset="0"/>
            </a:endParaRPr>
          </a:p>
          <a:p>
            <a:pPr marL="285750" indent="-285750">
              <a:buFont typeface="Arial" panose="020B0604020202020204" pitchFamily="34" charset="0"/>
              <a:buChar char="•"/>
            </a:pPr>
            <a:r>
              <a:rPr lang="en-US" sz="1800" b="0" i="0" u="none" strike="noStrike" baseline="0" dirty="0">
                <a:solidFill>
                  <a:srgbClr val="000000"/>
                </a:solidFill>
                <a:latin typeface="Calibri" panose="020F0502020204030204" pitchFamily="34" charset="0"/>
              </a:rPr>
              <a:t>Be necessary and reasonable for the accomplishment of the project or program objectives; </a:t>
            </a:r>
          </a:p>
          <a:p>
            <a:pPr marL="285750" indent="-285750">
              <a:buFont typeface="Arial" panose="020B0604020202020204" pitchFamily="34" charset="0"/>
              <a:buChar char="•"/>
            </a:pPr>
            <a:endParaRPr lang="en-US" sz="1800" b="0" i="0" u="none" strike="noStrike" baseline="0" dirty="0">
              <a:solidFill>
                <a:srgbClr val="000000"/>
              </a:solidFill>
              <a:latin typeface="Calibri" panose="020F0502020204030204" pitchFamily="34" charset="0"/>
            </a:endParaRPr>
          </a:p>
          <a:p>
            <a:pPr marL="285750" indent="-285750">
              <a:buFont typeface="Arial" panose="020B0604020202020204" pitchFamily="34" charset="0"/>
              <a:buChar char="•"/>
            </a:pPr>
            <a:r>
              <a:rPr lang="en-US" sz="1800" b="0" i="0" u="none" strike="noStrike" baseline="0" dirty="0">
                <a:solidFill>
                  <a:srgbClr val="000000"/>
                </a:solidFill>
                <a:latin typeface="Calibri" panose="020F0502020204030204" pitchFamily="34" charset="0"/>
              </a:rPr>
              <a:t>Be allowable under 2 C.F.R. 200.400; </a:t>
            </a:r>
          </a:p>
          <a:p>
            <a:pPr marL="285750" indent="-285750">
              <a:buFont typeface="Arial" panose="020B0604020202020204" pitchFamily="34" charset="0"/>
              <a:buChar char="•"/>
            </a:pPr>
            <a:endParaRPr lang="en-US" sz="1800" b="0" i="0" u="none" strike="noStrike" baseline="0" dirty="0">
              <a:solidFill>
                <a:srgbClr val="000000"/>
              </a:solidFill>
              <a:latin typeface="Calibri" panose="020F0502020204030204" pitchFamily="34" charset="0"/>
            </a:endParaRPr>
          </a:p>
          <a:p>
            <a:pPr marL="285750" indent="-285750">
              <a:buFont typeface="Arial" panose="020B0604020202020204" pitchFamily="34" charset="0"/>
              <a:buChar char="•"/>
            </a:pPr>
            <a:r>
              <a:rPr lang="en-US" sz="1800" b="0" i="0" u="none" strike="noStrike" baseline="0" dirty="0">
                <a:solidFill>
                  <a:srgbClr val="000000"/>
                </a:solidFill>
                <a:latin typeface="Calibri" panose="020F0502020204030204" pitchFamily="34" charset="0"/>
              </a:rPr>
              <a:t>Not be paid by the federal government under another federal award, except where authorized by federal statute; </a:t>
            </a:r>
          </a:p>
          <a:p>
            <a:pPr marL="285750" indent="-285750">
              <a:buFont typeface="Arial" panose="020B0604020202020204" pitchFamily="34" charset="0"/>
              <a:buChar char="•"/>
            </a:pPr>
            <a:endParaRPr lang="en-US" sz="1800" b="0" i="0" u="none" strike="noStrike" baseline="0" dirty="0">
              <a:solidFill>
                <a:srgbClr val="000000"/>
              </a:solidFill>
              <a:latin typeface="Calibri" panose="020F0502020204030204" pitchFamily="34" charset="0"/>
            </a:endParaRPr>
          </a:p>
          <a:p>
            <a:pPr marL="285750" indent="-285750">
              <a:buFont typeface="Arial" panose="020B0604020202020204" pitchFamily="34" charset="0"/>
              <a:buChar char="•"/>
            </a:pPr>
            <a:r>
              <a:rPr lang="en-US" sz="1800" b="0" i="0" u="none" strike="noStrike" baseline="0" dirty="0">
                <a:solidFill>
                  <a:srgbClr val="000000"/>
                </a:solidFill>
                <a:latin typeface="Calibri" panose="020F0502020204030204" pitchFamily="34" charset="0"/>
              </a:rPr>
              <a:t>Be included in the subgrantee’s approved budget; and </a:t>
            </a:r>
          </a:p>
          <a:p>
            <a:pPr marL="285750" indent="-285750">
              <a:buFont typeface="Arial" panose="020B0604020202020204" pitchFamily="34" charset="0"/>
              <a:buChar char="•"/>
            </a:pPr>
            <a:endParaRPr lang="en-US" sz="1800" b="0" i="0" u="none" strike="noStrike" baseline="0" dirty="0">
              <a:solidFill>
                <a:srgbClr val="000000"/>
              </a:solidFill>
              <a:latin typeface="Calibri" panose="020F0502020204030204" pitchFamily="34" charset="0"/>
            </a:endParaRPr>
          </a:p>
          <a:p>
            <a:pPr marL="285750" indent="-285750">
              <a:buFont typeface="Arial" panose="020B0604020202020204" pitchFamily="34" charset="0"/>
              <a:buChar char="•"/>
            </a:pPr>
            <a:r>
              <a:rPr lang="en-US" sz="1800" b="0" i="0" u="none" strike="noStrike" baseline="0" dirty="0">
                <a:solidFill>
                  <a:srgbClr val="000000"/>
                </a:solidFill>
                <a:latin typeface="Calibri" panose="020F0502020204030204" pitchFamily="34" charset="0"/>
              </a:rPr>
              <a:t>Conform to all other provisions of 2 C.F.R. Part 200. </a:t>
            </a:r>
          </a:p>
        </p:txBody>
      </p:sp>
      <p:sp>
        <p:nvSpPr>
          <p:cNvPr id="4" name="Rectangle 3">
            <a:extLst>
              <a:ext uri="{FF2B5EF4-FFF2-40B4-BE49-F238E27FC236}">
                <a16:creationId xmlns:a16="http://schemas.microsoft.com/office/drawing/2014/main" id="{55BDF495-2407-5FD2-CDEC-2B4B13E80780}"/>
              </a:ext>
            </a:extLst>
          </p:cNvPr>
          <p:cNvSpPr/>
          <p:nvPr/>
        </p:nvSpPr>
        <p:spPr>
          <a:xfrm>
            <a:off x="387913" y="151893"/>
            <a:ext cx="6744732" cy="923330"/>
          </a:xfrm>
          <a:prstGeom prst="rect">
            <a:avLst/>
          </a:prstGeom>
          <a:noFill/>
        </p:spPr>
        <p:txBody>
          <a:bodyPr wrap="none" lIns="91440" tIns="45720" rIns="91440" bIns="45720">
            <a:spAutoFit/>
          </a:bodyPr>
          <a:lstStyle/>
          <a:p>
            <a:pPr algn="ctr"/>
            <a:r>
              <a:rPr lang="en-US" sz="5400" b="1" cap="none" spc="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effectLst/>
              </a:rPr>
              <a:t>MATCH REQUIREMENT</a:t>
            </a:r>
          </a:p>
        </p:txBody>
      </p:sp>
    </p:spTree>
    <p:extLst>
      <p:ext uri="{BB962C8B-B14F-4D97-AF65-F5344CB8AC3E}">
        <p14:creationId xmlns:p14="http://schemas.microsoft.com/office/powerpoint/2010/main" val="17724892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ight Triangle 11">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 name="Rectangle 13">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F91B5676-4295-D8D0-727B-9021C74964F8}"/>
              </a:ext>
            </a:extLst>
          </p:cNvPr>
          <p:cNvSpPr>
            <a:spLocks noGrp="1"/>
          </p:cNvSpPr>
          <p:nvPr>
            <p:ph type="title"/>
          </p:nvPr>
        </p:nvSpPr>
        <p:spPr>
          <a:xfrm>
            <a:off x="1353814" y="432645"/>
            <a:ext cx="10515600" cy="1325563"/>
          </a:xfrm>
          <a:noFill/>
        </p:spPr>
        <p:txBody>
          <a:bodyPr>
            <a:normAutofit/>
          </a:bodyPr>
          <a:lstStyle/>
          <a:p>
            <a:r>
              <a:rPr lang="en-US" dirty="0"/>
              <a:t>Initiating an application in </a:t>
            </a:r>
            <a:r>
              <a:rPr lang="en-US" dirty="0" err="1"/>
              <a:t>IntelliGrants</a:t>
            </a:r>
            <a:endParaRPr lang="en-US" dirty="0"/>
          </a:p>
        </p:txBody>
      </p:sp>
      <p:pic>
        <p:nvPicPr>
          <p:cNvPr id="4" name="Graphic 3" descr="Laptop outline">
            <a:extLst>
              <a:ext uri="{FF2B5EF4-FFF2-40B4-BE49-F238E27FC236}">
                <a16:creationId xmlns:a16="http://schemas.microsoft.com/office/drawing/2014/main" id="{A4486460-51A9-571E-36CB-FAC6BC27A1C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591879" y="247650"/>
            <a:ext cx="6673646" cy="6673646"/>
          </a:xfrm>
          <a:prstGeom prst="rect">
            <a:avLst/>
          </a:prstGeom>
        </p:spPr>
      </p:pic>
      <p:pic>
        <p:nvPicPr>
          <p:cNvPr id="5" name="Picture 4">
            <a:extLst>
              <a:ext uri="{FF2B5EF4-FFF2-40B4-BE49-F238E27FC236}">
                <a16:creationId xmlns:a16="http://schemas.microsoft.com/office/drawing/2014/main" id="{DE1F4C5B-000C-67F8-D83D-C4FAFE23DF2C}"/>
              </a:ext>
            </a:extLst>
          </p:cNvPr>
          <p:cNvPicPr>
            <a:picLocks noChangeAspect="1"/>
          </p:cNvPicPr>
          <p:nvPr/>
        </p:nvPicPr>
        <p:blipFill>
          <a:blip r:embed="rId5"/>
          <a:stretch>
            <a:fillRect/>
          </a:stretch>
        </p:blipFill>
        <p:spPr>
          <a:xfrm>
            <a:off x="4048166" y="2228759"/>
            <a:ext cx="3849329" cy="2214215"/>
          </a:xfrm>
          <a:prstGeom prst="rect">
            <a:avLst/>
          </a:prstGeom>
        </p:spPr>
      </p:pic>
      <p:sp>
        <p:nvSpPr>
          <p:cNvPr id="6" name="TextBox 5">
            <a:extLst>
              <a:ext uri="{FF2B5EF4-FFF2-40B4-BE49-F238E27FC236}">
                <a16:creationId xmlns:a16="http://schemas.microsoft.com/office/drawing/2014/main" id="{53515BB6-AB7E-2A19-3015-A545BC2A14C3}"/>
              </a:ext>
            </a:extLst>
          </p:cNvPr>
          <p:cNvSpPr txBox="1"/>
          <p:nvPr/>
        </p:nvSpPr>
        <p:spPr>
          <a:xfrm>
            <a:off x="4590407" y="5724140"/>
            <a:ext cx="3007555" cy="369332"/>
          </a:xfrm>
          <a:prstGeom prst="rect">
            <a:avLst/>
          </a:prstGeom>
          <a:noFill/>
        </p:spPr>
        <p:txBody>
          <a:bodyPr wrap="none" rtlCol="0">
            <a:spAutoFit/>
          </a:bodyPr>
          <a:lstStyle/>
          <a:p>
            <a:r>
              <a:rPr lang="en-US" u="sng" dirty="0">
                <a:solidFill>
                  <a:schemeClr val="tx2">
                    <a:lumMod val="75000"/>
                  </a:schemeClr>
                </a:solidFill>
              </a:rPr>
              <a:t>https://intelligrants.in.gov</a:t>
            </a:r>
          </a:p>
        </p:txBody>
      </p:sp>
    </p:spTree>
    <p:extLst>
      <p:ext uri="{BB962C8B-B14F-4D97-AF65-F5344CB8AC3E}">
        <p14:creationId xmlns:p14="http://schemas.microsoft.com/office/powerpoint/2010/main" val="25664259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Triangle 11">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0C72CC86-C6D9-C511-E2C8-BE77E58B5593}"/>
              </a:ext>
            </a:extLst>
          </p:cNvPr>
          <p:cNvSpPr txBox="1"/>
          <p:nvPr/>
        </p:nvSpPr>
        <p:spPr>
          <a:xfrm>
            <a:off x="1520456" y="1360968"/>
            <a:ext cx="9037674" cy="3416320"/>
          </a:xfrm>
          <a:prstGeom prst="rect">
            <a:avLst/>
          </a:prstGeom>
          <a:noFill/>
        </p:spPr>
        <p:txBody>
          <a:bodyPr wrap="square">
            <a:spAutoFit/>
          </a:bodyPr>
          <a:lstStyle/>
          <a:p>
            <a:pPr algn="ctr"/>
            <a:r>
              <a:rPr lang="en-US" sz="2400" b="1" kern="1200" dirty="0">
                <a:solidFill>
                  <a:schemeClr val="tx1"/>
                </a:solidFill>
                <a:latin typeface="+mj-lt"/>
                <a:ea typeface="+mj-ea"/>
                <a:cs typeface="+mj-cs"/>
              </a:rPr>
              <a:t>Thanks for joining us today:</a:t>
            </a:r>
            <a:br>
              <a:rPr lang="en-US" sz="2400" b="1" kern="1200" dirty="0">
                <a:solidFill>
                  <a:schemeClr val="tx1"/>
                </a:solidFill>
                <a:latin typeface="+mj-lt"/>
                <a:ea typeface="+mj-ea"/>
                <a:cs typeface="+mj-cs"/>
              </a:rPr>
            </a:br>
            <a:br>
              <a:rPr lang="en-US" sz="2400" kern="1200" dirty="0">
                <a:solidFill>
                  <a:schemeClr val="tx1"/>
                </a:solidFill>
                <a:latin typeface="+mj-lt"/>
                <a:ea typeface="+mj-ea"/>
                <a:cs typeface="+mj-cs"/>
              </a:rPr>
            </a:br>
            <a:r>
              <a:rPr lang="en-US" sz="2400" kern="1200" dirty="0">
                <a:solidFill>
                  <a:schemeClr val="tx1"/>
                </a:solidFill>
                <a:latin typeface="+mj-lt"/>
                <a:ea typeface="+mj-ea"/>
                <a:cs typeface="+mj-cs"/>
              </a:rPr>
              <a:t>Please keep your lines muted during the presentation. </a:t>
            </a:r>
            <a:br>
              <a:rPr lang="en-US" sz="2400" kern="1200" dirty="0">
                <a:solidFill>
                  <a:schemeClr val="tx1"/>
                </a:solidFill>
                <a:latin typeface="+mj-lt"/>
                <a:ea typeface="+mj-ea"/>
                <a:cs typeface="+mj-cs"/>
              </a:rPr>
            </a:br>
            <a:br>
              <a:rPr lang="en-US" sz="2400" kern="1200" dirty="0">
                <a:solidFill>
                  <a:schemeClr val="tx1"/>
                </a:solidFill>
                <a:latin typeface="+mj-lt"/>
                <a:ea typeface="+mj-ea"/>
                <a:cs typeface="+mj-cs"/>
              </a:rPr>
            </a:br>
            <a:r>
              <a:rPr lang="en-US" sz="2400" kern="1200" dirty="0">
                <a:solidFill>
                  <a:schemeClr val="tx1"/>
                </a:solidFill>
                <a:latin typeface="+mj-lt"/>
                <a:ea typeface="+mj-ea"/>
                <a:cs typeface="+mj-cs"/>
              </a:rPr>
              <a:t>Webinar is being </a:t>
            </a:r>
            <a:r>
              <a:rPr lang="en-US" sz="2400" b="1" kern="1200" dirty="0">
                <a:solidFill>
                  <a:schemeClr val="tx1"/>
                </a:solidFill>
                <a:latin typeface="+mj-lt"/>
                <a:ea typeface="+mj-ea"/>
                <a:cs typeface="+mj-cs"/>
              </a:rPr>
              <a:t>recorded</a:t>
            </a:r>
            <a:r>
              <a:rPr lang="en-US" sz="2400" kern="1200" dirty="0">
                <a:solidFill>
                  <a:schemeClr val="tx1"/>
                </a:solidFill>
                <a:latin typeface="+mj-lt"/>
                <a:ea typeface="+mj-ea"/>
                <a:cs typeface="+mj-cs"/>
              </a:rPr>
              <a:t>. It will be posted on the ICJI website. </a:t>
            </a:r>
            <a:br>
              <a:rPr lang="en-US" sz="2400" kern="1200" dirty="0">
                <a:solidFill>
                  <a:schemeClr val="tx1"/>
                </a:solidFill>
                <a:latin typeface="+mj-lt"/>
                <a:ea typeface="+mj-ea"/>
                <a:cs typeface="+mj-cs"/>
              </a:rPr>
            </a:br>
            <a:br>
              <a:rPr lang="en-US" sz="2400" kern="1200" dirty="0">
                <a:solidFill>
                  <a:schemeClr val="tx1"/>
                </a:solidFill>
                <a:latin typeface="+mj-lt"/>
                <a:ea typeface="+mj-ea"/>
                <a:cs typeface="+mj-cs"/>
              </a:rPr>
            </a:br>
            <a:r>
              <a:rPr lang="en-US" sz="2400" kern="1200" dirty="0">
                <a:solidFill>
                  <a:schemeClr val="tx1"/>
                </a:solidFill>
                <a:latin typeface="+mj-lt"/>
                <a:ea typeface="+mj-ea"/>
                <a:cs typeface="+mj-cs"/>
              </a:rPr>
              <a:t>Questions and Answers at the end. </a:t>
            </a:r>
            <a:br>
              <a:rPr lang="en-US" sz="2400" kern="1200" dirty="0">
                <a:solidFill>
                  <a:schemeClr val="tx1"/>
                </a:solidFill>
                <a:latin typeface="+mj-lt"/>
                <a:ea typeface="+mj-ea"/>
                <a:cs typeface="+mj-cs"/>
              </a:rPr>
            </a:br>
            <a:br>
              <a:rPr lang="en-US" sz="2400" kern="1200" dirty="0">
                <a:solidFill>
                  <a:schemeClr val="tx1"/>
                </a:solidFill>
                <a:latin typeface="+mj-lt"/>
                <a:ea typeface="+mj-ea"/>
                <a:cs typeface="+mj-cs"/>
              </a:rPr>
            </a:br>
            <a:r>
              <a:rPr lang="en-US" sz="2400" kern="1200" dirty="0">
                <a:solidFill>
                  <a:schemeClr val="tx1"/>
                </a:solidFill>
                <a:latin typeface="+mj-lt"/>
                <a:ea typeface="+mj-ea"/>
                <a:cs typeface="+mj-cs"/>
              </a:rPr>
              <a:t>Feel Free to utilize the chat box during the webinar. </a:t>
            </a:r>
            <a:endParaRPr lang="en-US" sz="2400" dirty="0"/>
          </a:p>
        </p:txBody>
      </p:sp>
      <p:pic>
        <p:nvPicPr>
          <p:cNvPr id="2" name="Graphic 1" descr="Mute speaker outline">
            <a:extLst>
              <a:ext uri="{FF2B5EF4-FFF2-40B4-BE49-F238E27FC236}">
                <a16:creationId xmlns:a16="http://schemas.microsoft.com/office/drawing/2014/main" id="{0A31DF2E-6B3F-8C6B-3FC6-BA73858DAAF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75283" y="1905734"/>
            <a:ext cx="1096725" cy="1096725"/>
          </a:xfrm>
          <a:prstGeom prst="rect">
            <a:avLst/>
          </a:prstGeom>
        </p:spPr>
      </p:pic>
      <p:pic>
        <p:nvPicPr>
          <p:cNvPr id="4" name="Graphic 3" descr="Chat outline">
            <a:extLst>
              <a:ext uri="{FF2B5EF4-FFF2-40B4-BE49-F238E27FC236}">
                <a16:creationId xmlns:a16="http://schemas.microsoft.com/office/drawing/2014/main" id="{55DA416C-2B3C-6BA1-0786-22CB9F90ABC2}"/>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54178" y="3249278"/>
            <a:ext cx="2081659" cy="2081659"/>
          </a:xfrm>
          <a:prstGeom prst="rect">
            <a:avLst/>
          </a:prstGeom>
        </p:spPr>
      </p:pic>
    </p:spTree>
    <p:extLst>
      <p:ext uri="{BB962C8B-B14F-4D97-AF65-F5344CB8AC3E}">
        <p14:creationId xmlns:p14="http://schemas.microsoft.com/office/powerpoint/2010/main" val="34097977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BA79A7CF-01AF-4178-9369-94E0C90EB0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218196C2-3591-8AD0-1343-937298D33557}"/>
              </a:ext>
            </a:extLst>
          </p:cNvPr>
          <p:cNvSpPr txBox="1"/>
          <p:nvPr/>
        </p:nvSpPr>
        <p:spPr>
          <a:xfrm>
            <a:off x="9267909" y="2023110"/>
            <a:ext cx="2469624" cy="2846070"/>
          </a:xfrm>
          <a:prstGeom prst="rect">
            <a:avLst/>
          </a:prstGeom>
        </p:spPr>
        <p:txBody>
          <a:bodyPr vert="horz" lIns="91440" tIns="45720" rIns="91440" bIns="45720" rtlCol="0" anchor="ctr">
            <a:normAutofit/>
          </a:bodyPr>
          <a:lstStyle/>
          <a:p>
            <a:pPr>
              <a:lnSpc>
                <a:spcPct val="90000"/>
              </a:lnSpc>
              <a:spcBef>
                <a:spcPct val="0"/>
              </a:spcBef>
              <a:spcAft>
                <a:spcPts val="600"/>
              </a:spcAft>
            </a:pPr>
            <a:r>
              <a:rPr lang="en-US" sz="3700" kern="1200" dirty="0">
                <a:solidFill>
                  <a:schemeClr val="tx1"/>
                </a:solidFill>
                <a:latin typeface="+mj-lt"/>
                <a:ea typeface="+mj-ea"/>
                <a:cs typeface="+mj-cs"/>
              </a:rPr>
              <a:t> </a:t>
            </a:r>
          </a:p>
        </p:txBody>
      </p:sp>
      <p:sp>
        <p:nvSpPr>
          <p:cNvPr id="26" name="Rectangle 25">
            <a:extLst>
              <a:ext uri="{FF2B5EF4-FFF2-40B4-BE49-F238E27FC236}">
                <a16:creationId xmlns:a16="http://schemas.microsoft.com/office/drawing/2014/main" id="{99413ED5-9ED4-4772-BCE4-2BCAE6B12E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3433973" y="-827233"/>
            <a:ext cx="1715478" cy="858342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04357C93-F0CB-4A1C-8F77-4E90637898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2085" y="664308"/>
            <a:ext cx="8082632" cy="5600340"/>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descr="Graphical user interface, text, application&#10;&#10;Description automatically generated">
            <a:extLst>
              <a:ext uri="{FF2B5EF4-FFF2-40B4-BE49-F238E27FC236}">
                <a16:creationId xmlns:a16="http://schemas.microsoft.com/office/drawing/2014/main" id="{7E893FF7-7C15-0A00-1B19-DBFE63909AC7}"/>
              </a:ext>
            </a:extLst>
          </p:cNvPr>
          <p:cNvPicPr>
            <a:picLocks noChangeAspect="1"/>
          </p:cNvPicPr>
          <p:nvPr/>
        </p:nvPicPr>
        <p:blipFill>
          <a:blip r:embed="rId3"/>
          <a:stretch>
            <a:fillRect/>
          </a:stretch>
        </p:blipFill>
        <p:spPr>
          <a:xfrm>
            <a:off x="611287" y="1076592"/>
            <a:ext cx="7608304" cy="4051421"/>
          </a:xfrm>
          <a:prstGeom prst="rect">
            <a:avLst/>
          </a:prstGeom>
        </p:spPr>
      </p:pic>
      <p:sp>
        <p:nvSpPr>
          <p:cNvPr id="30" name="Rectangle 29">
            <a:extLst>
              <a:ext uri="{FF2B5EF4-FFF2-40B4-BE49-F238E27FC236}">
                <a16:creationId xmlns:a16="http://schemas.microsoft.com/office/drawing/2014/main" id="{90F533E9-6690-41A8-A372-4C6C622D02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950447" y="3392097"/>
            <a:ext cx="1719072"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CEDA7E4F-2F6B-8A47-2AB5-CA0AF4F67AAC}"/>
              </a:ext>
            </a:extLst>
          </p:cNvPr>
          <p:cNvSpPr txBox="1"/>
          <p:nvPr/>
        </p:nvSpPr>
        <p:spPr>
          <a:xfrm>
            <a:off x="8981699" y="690663"/>
            <a:ext cx="3042043" cy="5478423"/>
          </a:xfrm>
          <a:prstGeom prst="rect">
            <a:avLst/>
          </a:prstGeom>
          <a:noFill/>
        </p:spPr>
        <p:txBody>
          <a:bodyPr wrap="square" rtlCol="0">
            <a:spAutoFit/>
          </a:bodyPr>
          <a:lstStyle/>
          <a:p>
            <a:pPr marL="285750" indent="-285750">
              <a:buFont typeface="Arial" panose="020B0604020202020204" pitchFamily="34" charset="0"/>
              <a:buChar char="•"/>
            </a:pPr>
            <a:r>
              <a:rPr lang="en-US" sz="1600" dirty="0"/>
              <a:t>Log into your </a:t>
            </a:r>
            <a:r>
              <a:rPr lang="en-US" sz="1600" dirty="0" err="1"/>
              <a:t>IntelliGrants</a:t>
            </a:r>
            <a:r>
              <a:rPr lang="en-US" sz="1600" dirty="0"/>
              <a:t> account</a:t>
            </a:r>
          </a:p>
          <a:p>
            <a:pPr marL="742950" lvl="1" indent="-285750">
              <a:buFont typeface="Arial" panose="020B0604020202020204" pitchFamily="34" charset="0"/>
              <a:buChar char="•"/>
            </a:pPr>
            <a:r>
              <a:rPr lang="en-US" sz="1600" dirty="0"/>
              <a:t>If you do not have an account, then you can obtain one on the home screen of </a:t>
            </a:r>
            <a:r>
              <a:rPr lang="en-US" sz="1600" dirty="0" err="1"/>
              <a:t>intelligrants</a:t>
            </a:r>
            <a:r>
              <a:rPr lang="en-US" sz="1600" dirty="0"/>
              <a:t> (New User?)</a:t>
            </a:r>
          </a:p>
          <a:p>
            <a:pPr lvl="1"/>
            <a:endParaRPr lang="en-US" sz="1600" dirty="0"/>
          </a:p>
          <a:p>
            <a:pPr marL="285750" indent="-285750">
              <a:buFont typeface="Arial" panose="020B0604020202020204" pitchFamily="34" charset="0"/>
              <a:buChar char="•"/>
            </a:pPr>
            <a:r>
              <a:rPr lang="en-US" sz="1600" dirty="0"/>
              <a:t>On the “</a:t>
            </a:r>
            <a:r>
              <a:rPr lang="en-US" sz="1600" b="1" dirty="0"/>
              <a:t>MY HOME</a:t>
            </a:r>
            <a:r>
              <a:rPr lang="en-US" sz="1600" dirty="0"/>
              <a:t>” page access the “</a:t>
            </a:r>
            <a:r>
              <a:rPr lang="en-US" sz="1600" b="1" dirty="0"/>
              <a:t>VIEW AVAILABLE PROPOSALS</a:t>
            </a:r>
            <a:r>
              <a:rPr lang="en-US" sz="1600" dirty="0"/>
              <a:t>” section</a:t>
            </a:r>
          </a:p>
          <a:p>
            <a:endParaRPr lang="en-US" sz="1600" dirty="0"/>
          </a:p>
          <a:p>
            <a:pPr marL="285750" indent="-285750">
              <a:buFont typeface="Arial" panose="020B0604020202020204" pitchFamily="34" charset="0"/>
              <a:buChar char="•"/>
            </a:pPr>
            <a:r>
              <a:rPr lang="en-US" sz="1600" dirty="0"/>
              <a:t>Click on </a:t>
            </a:r>
            <a:r>
              <a:rPr lang="en-US" sz="1600" b="1" dirty="0"/>
              <a:t>VIEW OPPORTUNITIES</a:t>
            </a:r>
          </a:p>
          <a:p>
            <a:endParaRPr lang="en-US" sz="1600" b="1" dirty="0"/>
          </a:p>
          <a:p>
            <a:pPr marL="285750" indent="-285750">
              <a:buFont typeface="Arial" panose="020B0604020202020204" pitchFamily="34" charset="0"/>
              <a:buChar char="•"/>
            </a:pPr>
            <a:r>
              <a:rPr lang="en-US" sz="1600" dirty="0" err="1"/>
              <a:t>Intelligrants</a:t>
            </a:r>
            <a:r>
              <a:rPr lang="en-US" sz="1600" dirty="0"/>
              <a:t> will take you to the My Opportunities page </a:t>
            </a:r>
          </a:p>
          <a:p>
            <a:endParaRPr lang="en-US" sz="1600" dirty="0"/>
          </a:p>
          <a:p>
            <a:pPr marL="285750" indent="-285750">
              <a:buFont typeface="Arial" panose="020B0604020202020204" pitchFamily="34" charset="0"/>
              <a:buChar char="•"/>
            </a:pPr>
            <a:r>
              <a:rPr lang="en-US" sz="1600" dirty="0"/>
              <a:t>Access the </a:t>
            </a:r>
            <a:r>
              <a:rPr lang="en-US" sz="1600" b="1" dirty="0"/>
              <a:t>2024 VOCA Grant </a:t>
            </a:r>
            <a:r>
              <a:rPr lang="en-US" sz="1600" dirty="0"/>
              <a:t> Application</a:t>
            </a:r>
          </a:p>
          <a:p>
            <a:r>
              <a:rPr lang="en-US" sz="1600" dirty="0"/>
              <a:t> </a:t>
            </a:r>
          </a:p>
          <a:p>
            <a:pPr marL="285750" indent="-285750">
              <a:buFont typeface="Arial" panose="020B0604020202020204" pitchFamily="34" charset="0"/>
              <a:buChar char="•"/>
            </a:pPr>
            <a:r>
              <a:rPr lang="en-US" sz="1600" dirty="0"/>
              <a:t>Select “</a:t>
            </a:r>
            <a:r>
              <a:rPr lang="en-US" sz="1600" b="1" dirty="0"/>
              <a:t>Apply Now</a:t>
            </a:r>
            <a:r>
              <a:rPr lang="en-US" sz="1600" dirty="0"/>
              <a:t>”</a:t>
            </a:r>
          </a:p>
          <a:p>
            <a:endParaRPr lang="en-US" sz="1400" dirty="0"/>
          </a:p>
        </p:txBody>
      </p:sp>
      <p:sp>
        <p:nvSpPr>
          <p:cNvPr id="2" name="Rectangle 1">
            <a:extLst>
              <a:ext uri="{FF2B5EF4-FFF2-40B4-BE49-F238E27FC236}">
                <a16:creationId xmlns:a16="http://schemas.microsoft.com/office/drawing/2014/main" id="{2D93FF15-9C03-DB31-1ACE-DC3882C1A9FD}"/>
              </a:ext>
            </a:extLst>
          </p:cNvPr>
          <p:cNvSpPr/>
          <p:nvPr/>
        </p:nvSpPr>
        <p:spPr>
          <a:xfrm>
            <a:off x="611287" y="93011"/>
            <a:ext cx="6898815" cy="515451"/>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rPr>
              <a:t>Steps to initiating an application </a:t>
            </a:r>
          </a:p>
        </p:txBody>
      </p:sp>
    </p:spTree>
    <p:extLst>
      <p:ext uri="{BB962C8B-B14F-4D97-AF65-F5344CB8AC3E}">
        <p14:creationId xmlns:p14="http://schemas.microsoft.com/office/powerpoint/2010/main" val="17098473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p:nvSpPr>
          <p:cNvPr id="27" name="Rectangle 22">
            <a:extLst>
              <a:ext uri="{FF2B5EF4-FFF2-40B4-BE49-F238E27FC236}">
                <a16:creationId xmlns:a16="http://schemas.microsoft.com/office/drawing/2014/main" id="{19C052EA-05E2-403D-965E-52D1BFFA24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169068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74A4CB7-FC0C-582B-573D-560D1A682B15}"/>
              </a:ext>
            </a:extLst>
          </p:cNvPr>
          <p:cNvSpPr>
            <a:spLocks noGrp="1"/>
          </p:cNvSpPr>
          <p:nvPr>
            <p:ph type="title"/>
          </p:nvPr>
        </p:nvSpPr>
        <p:spPr>
          <a:xfrm>
            <a:off x="678711" y="140259"/>
            <a:ext cx="10515600" cy="1094740"/>
          </a:xfrm>
        </p:spPr>
        <p:txBody>
          <a:bodyPr>
            <a:normAutofit/>
          </a:bodyPr>
          <a:lstStyle/>
          <a:p>
            <a:pPr algn="ctr"/>
            <a:r>
              <a:rPr lang="en-US" dirty="0">
                <a:solidFill>
                  <a:schemeClr val="bg1"/>
                </a:solidFill>
              </a:rPr>
              <a:t>Navigating Forms Menu </a:t>
            </a:r>
          </a:p>
        </p:txBody>
      </p:sp>
      <p:sp useBgFill="1">
        <p:nvSpPr>
          <p:cNvPr id="28" name="Rectangle 24">
            <a:extLst>
              <a:ext uri="{FF2B5EF4-FFF2-40B4-BE49-F238E27FC236}">
                <a16:creationId xmlns:a16="http://schemas.microsoft.com/office/drawing/2014/main" id="{4C1936B8-2FFB-4F78-8388-B8C282B8A5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0688"/>
            <a:ext cx="12192000" cy="516636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8BAD3374-68C1-34FF-6873-06E775FC64CD}"/>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2270760" y="1263893"/>
            <a:ext cx="7165883" cy="5593155"/>
          </a:xfrm>
          <a:prstGeom prst="rect">
            <a:avLst/>
          </a:prstGeom>
        </p:spPr>
      </p:pic>
      <p:sp>
        <p:nvSpPr>
          <p:cNvPr id="5" name="Oval 4">
            <a:extLst>
              <a:ext uri="{FF2B5EF4-FFF2-40B4-BE49-F238E27FC236}">
                <a16:creationId xmlns:a16="http://schemas.microsoft.com/office/drawing/2014/main" id="{3373E896-0428-74A3-F246-3B86BBA1B528}"/>
              </a:ext>
            </a:extLst>
          </p:cNvPr>
          <p:cNvSpPr/>
          <p:nvPr/>
        </p:nvSpPr>
        <p:spPr>
          <a:xfrm>
            <a:off x="3124200" y="1123634"/>
            <a:ext cx="1097280" cy="595948"/>
          </a:xfrm>
          <a:prstGeom prst="ellipse">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35075160"/>
      </p:ext>
    </p:extLst>
  </p:cSld>
  <p:clrMapOvr>
    <a:overrideClrMapping bg1="dk1" tx1="lt1" bg2="dk2" tx2="lt2" accent1="accent1" accent2="accent2" accent3="accent3" accent4="accent4" accent5="accent5" accent6="accent6" hlink="hlink" folHlink="folHlink"/>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3" name="TextBox 12">
            <a:extLst>
              <a:ext uri="{FF2B5EF4-FFF2-40B4-BE49-F238E27FC236}">
                <a16:creationId xmlns:a16="http://schemas.microsoft.com/office/drawing/2014/main" id="{B16DBDE4-2CB0-44F5-A5D0-EFD06297F47D}"/>
              </a:ext>
            </a:extLst>
          </p:cNvPr>
          <p:cNvSpPr txBox="1"/>
          <p:nvPr/>
        </p:nvSpPr>
        <p:spPr>
          <a:xfrm>
            <a:off x="821966" y="1944041"/>
            <a:ext cx="3550920" cy="2123658"/>
          </a:xfrm>
          <a:prstGeom prst="rect">
            <a:avLst/>
          </a:prstGeom>
          <a:noFill/>
        </p:spPr>
        <p:txBody>
          <a:bodyPr wrap="square" rtlCol="0">
            <a:spAutoFit/>
          </a:bodyPr>
          <a:lstStyle/>
          <a:p>
            <a:r>
              <a:rPr lang="en-US" sz="4400" dirty="0"/>
              <a:t>Forms that need to be completed </a:t>
            </a:r>
          </a:p>
        </p:txBody>
      </p:sp>
      <p:graphicFrame>
        <p:nvGraphicFramePr>
          <p:cNvPr id="9" name="Content Placeholder 2">
            <a:extLst>
              <a:ext uri="{FF2B5EF4-FFF2-40B4-BE49-F238E27FC236}">
                <a16:creationId xmlns:a16="http://schemas.microsoft.com/office/drawing/2014/main" id="{82D5F4F8-4C86-9C45-BB1B-9C54BFA822FB}"/>
              </a:ext>
            </a:extLst>
          </p:cNvPr>
          <p:cNvGraphicFramePr>
            <a:graphicFrameLocks noGrp="1"/>
          </p:cNvGraphicFramePr>
          <p:nvPr>
            <p:ph idx="1"/>
            <p:extLst>
              <p:ext uri="{D42A27DB-BD31-4B8C-83A1-F6EECF244321}">
                <p14:modId xmlns:p14="http://schemas.microsoft.com/office/powerpoint/2010/main" val="1167977798"/>
              </p:ext>
            </p:extLst>
          </p:nvPr>
        </p:nvGraphicFramePr>
        <p:xfrm>
          <a:off x="3944680" y="339774"/>
          <a:ext cx="7425354" cy="638000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45219444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3" name="TextBox 12">
            <a:extLst>
              <a:ext uri="{FF2B5EF4-FFF2-40B4-BE49-F238E27FC236}">
                <a16:creationId xmlns:a16="http://schemas.microsoft.com/office/drawing/2014/main" id="{B16DBDE4-2CB0-44F5-A5D0-EFD06297F47D}"/>
              </a:ext>
            </a:extLst>
          </p:cNvPr>
          <p:cNvSpPr txBox="1"/>
          <p:nvPr/>
        </p:nvSpPr>
        <p:spPr>
          <a:xfrm>
            <a:off x="821966" y="976478"/>
            <a:ext cx="3550920" cy="2800767"/>
          </a:xfrm>
          <a:prstGeom prst="rect">
            <a:avLst/>
          </a:prstGeom>
          <a:noFill/>
        </p:spPr>
        <p:txBody>
          <a:bodyPr wrap="square" rtlCol="0">
            <a:spAutoFit/>
          </a:bodyPr>
          <a:lstStyle/>
          <a:p>
            <a:r>
              <a:rPr lang="en-US" sz="4400" dirty="0"/>
              <a:t>Forms that need to be completed Cont.</a:t>
            </a:r>
          </a:p>
        </p:txBody>
      </p:sp>
      <p:graphicFrame>
        <p:nvGraphicFramePr>
          <p:cNvPr id="9" name="Content Placeholder 2">
            <a:extLst>
              <a:ext uri="{FF2B5EF4-FFF2-40B4-BE49-F238E27FC236}">
                <a16:creationId xmlns:a16="http://schemas.microsoft.com/office/drawing/2014/main" id="{82D5F4F8-4C86-9C45-BB1B-9C54BFA822FB}"/>
              </a:ext>
            </a:extLst>
          </p:cNvPr>
          <p:cNvGraphicFramePr>
            <a:graphicFrameLocks noGrp="1"/>
          </p:cNvGraphicFramePr>
          <p:nvPr>
            <p:ph idx="1"/>
          </p:nvPr>
        </p:nvGraphicFramePr>
        <p:xfrm>
          <a:off x="4648018" y="640822"/>
          <a:ext cx="6900512" cy="598857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9330601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3" name="TextBox 12">
            <a:extLst>
              <a:ext uri="{FF2B5EF4-FFF2-40B4-BE49-F238E27FC236}">
                <a16:creationId xmlns:a16="http://schemas.microsoft.com/office/drawing/2014/main" id="{B16DBDE4-2CB0-44F5-A5D0-EFD06297F47D}"/>
              </a:ext>
            </a:extLst>
          </p:cNvPr>
          <p:cNvSpPr txBox="1"/>
          <p:nvPr/>
        </p:nvSpPr>
        <p:spPr>
          <a:xfrm>
            <a:off x="821966" y="976478"/>
            <a:ext cx="3550920" cy="2800767"/>
          </a:xfrm>
          <a:prstGeom prst="rect">
            <a:avLst/>
          </a:prstGeom>
          <a:noFill/>
        </p:spPr>
        <p:txBody>
          <a:bodyPr wrap="square" rtlCol="0">
            <a:spAutoFit/>
          </a:bodyPr>
          <a:lstStyle/>
          <a:p>
            <a:r>
              <a:rPr lang="en-US" sz="4400" dirty="0"/>
              <a:t>Forms that need to be completed Cont.</a:t>
            </a:r>
          </a:p>
        </p:txBody>
      </p:sp>
      <p:graphicFrame>
        <p:nvGraphicFramePr>
          <p:cNvPr id="4" name="Content Placeholder 2">
            <a:extLst>
              <a:ext uri="{FF2B5EF4-FFF2-40B4-BE49-F238E27FC236}">
                <a16:creationId xmlns:a16="http://schemas.microsoft.com/office/drawing/2014/main" id="{8F2A1FBA-F309-8C38-01F3-A626D6FFFAED}"/>
              </a:ext>
            </a:extLst>
          </p:cNvPr>
          <p:cNvGraphicFramePr>
            <a:graphicFrameLocks noGrp="1"/>
          </p:cNvGraphicFramePr>
          <p:nvPr>
            <p:ph idx="1"/>
            <p:extLst>
              <p:ext uri="{D42A27DB-BD31-4B8C-83A1-F6EECF244321}">
                <p14:modId xmlns:p14="http://schemas.microsoft.com/office/powerpoint/2010/main" val="814090840"/>
              </p:ext>
            </p:extLst>
          </p:nvPr>
        </p:nvGraphicFramePr>
        <p:xfrm>
          <a:off x="4648018" y="640822"/>
          <a:ext cx="6900512" cy="553614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TextBox 1">
            <a:extLst>
              <a:ext uri="{FF2B5EF4-FFF2-40B4-BE49-F238E27FC236}">
                <a16:creationId xmlns:a16="http://schemas.microsoft.com/office/drawing/2014/main" id="{7275F5C1-E3CA-E2B6-9850-1AB26DEAC5B2}"/>
              </a:ext>
            </a:extLst>
          </p:cNvPr>
          <p:cNvSpPr txBox="1"/>
          <p:nvPr/>
        </p:nvSpPr>
        <p:spPr>
          <a:xfrm>
            <a:off x="4891313" y="4724256"/>
            <a:ext cx="6270173" cy="307777"/>
          </a:xfrm>
          <a:prstGeom prst="rect">
            <a:avLst/>
          </a:prstGeom>
          <a:noFill/>
        </p:spPr>
        <p:txBody>
          <a:bodyPr wrap="square" rtlCol="0">
            <a:spAutoFit/>
          </a:bodyPr>
          <a:lstStyle/>
          <a:p>
            <a:r>
              <a:rPr lang="en-US" sz="1400" dirty="0">
                <a:hlinkClick r:id="rId8"/>
              </a:rPr>
              <a:t>https://www.in.gov/cji/victim-services/resources/</a:t>
            </a:r>
            <a:r>
              <a:rPr lang="en-US" sz="1400" dirty="0"/>
              <a:t> </a:t>
            </a:r>
          </a:p>
        </p:txBody>
      </p:sp>
    </p:spTree>
    <p:extLst>
      <p:ext uri="{BB962C8B-B14F-4D97-AF65-F5344CB8AC3E}">
        <p14:creationId xmlns:p14="http://schemas.microsoft.com/office/powerpoint/2010/main" val="375298098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91F32EBA-ED97-466E-8CFA-8382584155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0BA82EF2-C541-4839-BBF0-37222D2DF34B}"/>
              </a:ext>
            </a:extLst>
          </p:cNvPr>
          <p:cNvSpPr>
            <a:spLocks noGrp="1"/>
          </p:cNvSpPr>
          <p:nvPr>
            <p:ph type="title"/>
          </p:nvPr>
        </p:nvSpPr>
        <p:spPr>
          <a:xfrm>
            <a:off x="965199" y="851517"/>
            <a:ext cx="5130795" cy="1461778"/>
          </a:xfrm>
        </p:spPr>
        <p:txBody>
          <a:bodyPr>
            <a:normAutofit/>
          </a:bodyPr>
          <a:lstStyle/>
          <a:p>
            <a:r>
              <a:rPr lang="en-US" sz="4000"/>
              <a:t>Budget Narrative	</a:t>
            </a:r>
          </a:p>
        </p:txBody>
      </p:sp>
      <p:sp>
        <p:nvSpPr>
          <p:cNvPr id="3" name="Content Placeholder 2">
            <a:extLst>
              <a:ext uri="{FF2B5EF4-FFF2-40B4-BE49-F238E27FC236}">
                <a16:creationId xmlns:a16="http://schemas.microsoft.com/office/drawing/2014/main" id="{623D821E-EEB5-4818-BFFB-9F911F606FE8}"/>
              </a:ext>
            </a:extLst>
          </p:cNvPr>
          <p:cNvSpPr>
            <a:spLocks noGrp="1"/>
          </p:cNvSpPr>
          <p:nvPr>
            <p:ph idx="1"/>
          </p:nvPr>
        </p:nvSpPr>
        <p:spPr>
          <a:xfrm>
            <a:off x="965200" y="2470248"/>
            <a:ext cx="4048344" cy="3536236"/>
          </a:xfrm>
        </p:spPr>
        <p:txBody>
          <a:bodyPr>
            <a:normAutofit/>
          </a:bodyPr>
          <a:lstStyle/>
          <a:p>
            <a:r>
              <a:rPr lang="en-US" sz="2000" dirty="0">
                <a:latin typeface="+mj-lt"/>
              </a:rPr>
              <a:t>Be sure all items in the Budget are included in the Budget Narrative.</a:t>
            </a:r>
          </a:p>
          <a:p>
            <a:pPr lvl="1"/>
            <a:r>
              <a:rPr lang="en-US" sz="2000" dirty="0">
                <a:latin typeface="+mj-lt"/>
              </a:rPr>
              <a:t>Ex: Office Supplies (copy paper, pencils, pens)</a:t>
            </a:r>
          </a:p>
          <a:p>
            <a:r>
              <a:rPr lang="en-US" sz="2000" dirty="0">
                <a:latin typeface="+mj-lt"/>
              </a:rPr>
              <a:t>Grant reviewers </a:t>
            </a:r>
            <a:r>
              <a:rPr lang="en-US" sz="2000" b="1" u="sng" dirty="0">
                <a:latin typeface="+mj-lt"/>
              </a:rPr>
              <a:t>are not</a:t>
            </a:r>
            <a:r>
              <a:rPr lang="en-US" sz="2000" b="1" dirty="0">
                <a:latin typeface="+mj-lt"/>
              </a:rPr>
              <a:t> </a:t>
            </a:r>
            <a:r>
              <a:rPr lang="en-US" sz="2000" dirty="0">
                <a:latin typeface="+mj-lt"/>
              </a:rPr>
              <a:t>required to contact you for clarification. </a:t>
            </a:r>
          </a:p>
          <a:p>
            <a:r>
              <a:rPr lang="en-US" sz="2000" dirty="0">
                <a:latin typeface="+mj-lt"/>
              </a:rPr>
              <a:t>Any missing information in this section may disqualify that budget item for funding.</a:t>
            </a:r>
          </a:p>
        </p:txBody>
      </p:sp>
      <p:sp>
        <p:nvSpPr>
          <p:cNvPr id="17" name="Freeform: Shape 16">
            <a:extLst>
              <a:ext uri="{FF2B5EF4-FFF2-40B4-BE49-F238E27FC236}">
                <a16:creationId xmlns:a16="http://schemas.microsoft.com/office/drawing/2014/main" id="{62A38935-BB53-4DF7-A56E-48DD25B685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10370" y="851518"/>
            <a:ext cx="6184806" cy="5154967"/>
          </a:xfrm>
          <a:custGeom>
            <a:avLst/>
            <a:gdLst>
              <a:gd name="connsiteX0" fmla="*/ 363179 w 6184806"/>
              <a:gd name="connsiteY0" fmla="*/ 3125191 h 5154967"/>
              <a:gd name="connsiteX1" fmla="*/ 898270 w 6184806"/>
              <a:gd name="connsiteY1" fmla="*/ 3125191 h 5154967"/>
              <a:gd name="connsiteX2" fmla="*/ 980326 w 6184806"/>
              <a:gd name="connsiteY2" fmla="*/ 3173551 h 5154967"/>
              <a:gd name="connsiteX3" fmla="*/ 1248448 w 6184806"/>
              <a:gd name="connsiteY3" fmla="*/ 3635277 h 5154967"/>
              <a:gd name="connsiteX4" fmla="*/ 1248448 w 6184806"/>
              <a:gd name="connsiteY4" fmla="*/ 3729695 h 5154967"/>
              <a:gd name="connsiteX5" fmla="*/ 980326 w 6184806"/>
              <a:gd name="connsiteY5" fmla="*/ 4191421 h 5154967"/>
              <a:gd name="connsiteX6" fmla="*/ 898270 w 6184806"/>
              <a:gd name="connsiteY6" fmla="*/ 4239781 h 5154967"/>
              <a:gd name="connsiteX7" fmla="*/ 363179 w 6184806"/>
              <a:gd name="connsiteY7" fmla="*/ 4239781 h 5154967"/>
              <a:gd name="connsiteX8" fmla="*/ 279969 w 6184806"/>
              <a:gd name="connsiteY8" fmla="*/ 4191421 h 5154967"/>
              <a:gd name="connsiteX9" fmla="*/ 13002 w 6184806"/>
              <a:gd name="connsiteY9" fmla="*/ 3729695 h 5154967"/>
              <a:gd name="connsiteX10" fmla="*/ 13002 w 6184806"/>
              <a:gd name="connsiteY10" fmla="*/ 3635277 h 5154967"/>
              <a:gd name="connsiteX11" fmla="*/ 279969 w 6184806"/>
              <a:gd name="connsiteY11" fmla="*/ 3173551 h 5154967"/>
              <a:gd name="connsiteX12" fmla="*/ 363179 w 6184806"/>
              <a:gd name="connsiteY12" fmla="*/ 3125191 h 5154967"/>
              <a:gd name="connsiteX13" fmla="*/ 2489721 w 6184806"/>
              <a:gd name="connsiteY13" fmla="*/ 570035 h 5154967"/>
              <a:gd name="connsiteX14" fmla="*/ 2764862 w 6184806"/>
              <a:gd name="connsiteY14" fmla="*/ 570035 h 5154967"/>
              <a:gd name="connsiteX15" fmla="*/ 2796959 w 6184806"/>
              <a:gd name="connsiteY15" fmla="*/ 570035 h 5154967"/>
              <a:gd name="connsiteX16" fmla="*/ 2827587 w 6184806"/>
              <a:gd name="connsiteY16" fmla="*/ 622777 h 5154967"/>
              <a:gd name="connsiteX17" fmla="*/ 2977604 w 6184806"/>
              <a:gd name="connsiteY17" fmla="*/ 881117 h 5154967"/>
              <a:gd name="connsiteX18" fmla="*/ 2977604 w 6184806"/>
              <a:gd name="connsiteY18" fmla="*/ 1025720 h 5154967"/>
              <a:gd name="connsiteX19" fmla="*/ 2566968 w 6184806"/>
              <a:gd name="connsiteY19" fmla="*/ 1732863 h 5154967"/>
              <a:gd name="connsiteX20" fmla="*/ 2441299 w 6184806"/>
              <a:gd name="connsiteY20" fmla="*/ 1806927 h 5154967"/>
              <a:gd name="connsiteX21" fmla="*/ 1621798 w 6184806"/>
              <a:gd name="connsiteY21" fmla="*/ 1806927 h 5154967"/>
              <a:gd name="connsiteX22" fmla="*/ 1583218 w 6184806"/>
              <a:gd name="connsiteY22" fmla="*/ 1801802 h 5154967"/>
              <a:gd name="connsiteX23" fmla="*/ 1556683 w 6184806"/>
              <a:gd name="connsiteY23" fmla="*/ 1790677 h 5154967"/>
              <a:gd name="connsiteX24" fmla="*/ 1572899 w 6184806"/>
              <a:gd name="connsiteY24" fmla="*/ 1762631 h 5154967"/>
              <a:gd name="connsiteX25" fmla="*/ 2147429 w 6184806"/>
              <a:gd name="connsiteY25" fmla="*/ 768968 h 5154967"/>
              <a:gd name="connsiteX26" fmla="*/ 2489721 w 6184806"/>
              <a:gd name="connsiteY26" fmla="*/ 570035 h 5154967"/>
              <a:gd name="connsiteX27" fmla="*/ 1573268 w 6184806"/>
              <a:gd name="connsiteY27" fmla="*/ 0 h 5154967"/>
              <a:gd name="connsiteX28" fmla="*/ 2497662 w 6184806"/>
              <a:gd name="connsiteY28" fmla="*/ 0 h 5154967"/>
              <a:gd name="connsiteX29" fmla="*/ 2639415 w 6184806"/>
              <a:gd name="connsiteY29" fmla="*/ 83546 h 5154967"/>
              <a:gd name="connsiteX30" fmla="*/ 2887862 w 6184806"/>
              <a:gd name="connsiteY30" fmla="*/ 511387 h 5154967"/>
              <a:gd name="connsiteX31" fmla="*/ 2915928 w 6184806"/>
              <a:gd name="connsiteY31" fmla="*/ 559720 h 5154967"/>
              <a:gd name="connsiteX32" fmla="*/ 2893844 w 6184806"/>
              <a:gd name="connsiteY32" fmla="*/ 559720 h 5154967"/>
              <a:gd name="connsiteX33" fmla="*/ 2789466 w 6184806"/>
              <a:gd name="connsiteY33" fmla="*/ 559720 h 5154967"/>
              <a:gd name="connsiteX34" fmla="*/ 2744122 w 6184806"/>
              <a:gd name="connsiteY34" fmla="*/ 481634 h 5154967"/>
              <a:gd name="connsiteX35" fmla="*/ 2570885 w 6184806"/>
              <a:gd name="connsiteY35" fmla="*/ 183309 h 5154967"/>
              <a:gd name="connsiteX36" fmla="*/ 2445216 w 6184806"/>
              <a:gd name="connsiteY36" fmla="*/ 109244 h 5154967"/>
              <a:gd name="connsiteX37" fmla="*/ 1625714 w 6184806"/>
              <a:gd name="connsiteY37" fmla="*/ 109244 h 5154967"/>
              <a:gd name="connsiteX38" fmla="*/ 1498276 w 6184806"/>
              <a:gd name="connsiteY38" fmla="*/ 183309 h 5154967"/>
              <a:gd name="connsiteX39" fmla="*/ 1089410 w 6184806"/>
              <a:gd name="connsiteY39" fmla="*/ 890450 h 5154967"/>
              <a:gd name="connsiteX40" fmla="*/ 1089410 w 6184806"/>
              <a:gd name="connsiteY40" fmla="*/ 1035054 h 5154967"/>
              <a:gd name="connsiteX41" fmla="*/ 1498276 w 6184806"/>
              <a:gd name="connsiteY41" fmla="*/ 1742196 h 5154967"/>
              <a:gd name="connsiteX42" fmla="*/ 1552039 w 6184806"/>
              <a:gd name="connsiteY42" fmla="*/ 1796421 h 5154967"/>
              <a:gd name="connsiteX43" fmla="*/ 1558260 w 6184806"/>
              <a:gd name="connsiteY43" fmla="*/ 1799029 h 5154967"/>
              <a:gd name="connsiteX44" fmla="*/ 1524911 w 6184806"/>
              <a:gd name="connsiteY44" fmla="*/ 1856707 h 5154967"/>
              <a:gd name="connsiteX45" fmla="*/ 1500108 w 6184806"/>
              <a:gd name="connsiteY45" fmla="*/ 1899604 h 5154967"/>
              <a:gd name="connsiteX46" fmla="*/ 1525834 w 6184806"/>
              <a:gd name="connsiteY46" fmla="*/ 1910390 h 5154967"/>
              <a:gd name="connsiteX47" fmla="*/ 1569352 w 6184806"/>
              <a:gd name="connsiteY47" fmla="*/ 1916170 h 5154967"/>
              <a:gd name="connsiteX48" fmla="*/ 2493745 w 6184806"/>
              <a:gd name="connsiteY48" fmla="*/ 1916170 h 5154967"/>
              <a:gd name="connsiteX49" fmla="*/ 2635498 w 6184806"/>
              <a:gd name="connsiteY49" fmla="*/ 1832627 h 5154967"/>
              <a:gd name="connsiteX50" fmla="*/ 3098693 w 6184806"/>
              <a:gd name="connsiteY50" fmla="*/ 1034974 h 5154967"/>
              <a:gd name="connsiteX51" fmla="*/ 3098693 w 6184806"/>
              <a:gd name="connsiteY51" fmla="*/ 871863 h 5154967"/>
              <a:gd name="connsiteX52" fmla="*/ 2945803 w 6184806"/>
              <a:gd name="connsiteY52" fmla="*/ 608576 h 5154967"/>
              <a:gd name="connsiteX53" fmla="*/ 2923422 w 6184806"/>
              <a:gd name="connsiteY53" fmla="*/ 570035 h 5154967"/>
              <a:gd name="connsiteX54" fmla="*/ 3027104 w 6184806"/>
              <a:gd name="connsiteY54" fmla="*/ 570035 h 5154967"/>
              <a:gd name="connsiteX55" fmla="*/ 4690846 w 6184806"/>
              <a:gd name="connsiteY55" fmla="*/ 570035 h 5154967"/>
              <a:gd name="connsiteX56" fmla="*/ 5028384 w 6184806"/>
              <a:gd name="connsiteY56" fmla="*/ 768968 h 5154967"/>
              <a:gd name="connsiteX57" fmla="*/ 6131323 w 6184806"/>
              <a:gd name="connsiteY57" fmla="*/ 2668304 h 5154967"/>
              <a:gd name="connsiteX58" fmla="*/ 6131323 w 6184806"/>
              <a:gd name="connsiteY58" fmla="*/ 3056698 h 5154967"/>
              <a:gd name="connsiteX59" fmla="*/ 5028384 w 6184806"/>
              <a:gd name="connsiteY59" fmla="*/ 4956035 h 5154967"/>
              <a:gd name="connsiteX60" fmla="*/ 4690846 w 6184806"/>
              <a:gd name="connsiteY60" fmla="*/ 5154967 h 5154967"/>
              <a:gd name="connsiteX61" fmla="*/ 2489721 w 6184806"/>
              <a:gd name="connsiteY61" fmla="*/ 5154967 h 5154967"/>
              <a:gd name="connsiteX62" fmla="*/ 2147429 w 6184806"/>
              <a:gd name="connsiteY62" fmla="*/ 4956035 h 5154967"/>
              <a:gd name="connsiteX63" fmla="*/ 1049243 w 6184806"/>
              <a:gd name="connsiteY63" fmla="*/ 3056698 h 5154967"/>
              <a:gd name="connsiteX64" fmla="*/ 1049243 w 6184806"/>
              <a:gd name="connsiteY64" fmla="*/ 2668304 h 5154967"/>
              <a:gd name="connsiteX65" fmla="*/ 1457007 w 6184806"/>
              <a:gd name="connsiteY65" fmla="*/ 1963067 h 5154967"/>
              <a:gd name="connsiteX66" fmla="*/ 1491373 w 6184806"/>
              <a:gd name="connsiteY66" fmla="*/ 1903634 h 5154967"/>
              <a:gd name="connsiteX67" fmla="*/ 1490164 w 6184806"/>
              <a:gd name="connsiteY67" fmla="*/ 1903127 h 5154967"/>
              <a:gd name="connsiteX68" fmla="*/ 1429519 w 6184806"/>
              <a:gd name="connsiteY68" fmla="*/ 1841960 h 5154967"/>
              <a:gd name="connsiteX69" fmla="*/ 968320 w 6184806"/>
              <a:gd name="connsiteY69" fmla="*/ 1044307 h 5154967"/>
              <a:gd name="connsiteX70" fmla="*/ 968320 w 6184806"/>
              <a:gd name="connsiteY70" fmla="*/ 881196 h 5154967"/>
              <a:gd name="connsiteX71" fmla="*/ 1429519 w 6184806"/>
              <a:gd name="connsiteY71" fmla="*/ 83546 h 5154967"/>
              <a:gd name="connsiteX72" fmla="*/ 1573268 w 6184806"/>
              <a:gd name="connsiteY72" fmla="*/ 0 h 51549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6184806" h="5154967">
                <a:moveTo>
                  <a:pt x="363179" y="3125191"/>
                </a:moveTo>
                <a:cubicBezTo>
                  <a:pt x="363179" y="3125191"/>
                  <a:pt x="363179" y="3125191"/>
                  <a:pt x="898270" y="3125191"/>
                </a:cubicBezTo>
                <a:cubicBezTo>
                  <a:pt x="931786" y="3125191"/>
                  <a:pt x="964145" y="3143614"/>
                  <a:pt x="980326" y="3173551"/>
                </a:cubicBezTo>
                <a:cubicBezTo>
                  <a:pt x="980326" y="3173551"/>
                  <a:pt x="980326" y="3173551"/>
                  <a:pt x="1248448" y="3635277"/>
                </a:cubicBezTo>
                <a:cubicBezTo>
                  <a:pt x="1265784" y="3664063"/>
                  <a:pt x="1265784" y="3700909"/>
                  <a:pt x="1248448" y="3729695"/>
                </a:cubicBezTo>
                <a:cubicBezTo>
                  <a:pt x="1248448" y="3729695"/>
                  <a:pt x="1248448" y="3729695"/>
                  <a:pt x="980326" y="4191421"/>
                </a:cubicBezTo>
                <a:cubicBezTo>
                  <a:pt x="964145" y="4221358"/>
                  <a:pt x="931786" y="4239781"/>
                  <a:pt x="898270" y="4239781"/>
                </a:cubicBezTo>
                <a:cubicBezTo>
                  <a:pt x="898270" y="4239781"/>
                  <a:pt x="898270" y="4239781"/>
                  <a:pt x="363179" y="4239781"/>
                </a:cubicBezTo>
                <a:cubicBezTo>
                  <a:pt x="328508" y="4239781"/>
                  <a:pt x="297305" y="4221358"/>
                  <a:pt x="279969" y="4191421"/>
                </a:cubicBezTo>
                <a:cubicBezTo>
                  <a:pt x="279969" y="4191421"/>
                  <a:pt x="279969" y="4191421"/>
                  <a:pt x="13002" y="3729695"/>
                </a:cubicBezTo>
                <a:cubicBezTo>
                  <a:pt x="-4334" y="3700909"/>
                  <a:pt x="-4334" y="3664063"/>
                  <a:pt x="13002" y="3635277"/>
                </a:cubicBezTo>
                <a:cubicBezTo>
                  <a:pt x="13002" y="3635277"/>
                  <a:pt x="13002" y="3635277"/>
                  <a:pt x="279969" y="3173551"/>
                </a:cubicBezTo>
                <a:cubicBezTo>
                  <a:pt x="297305" y="3143614"/>
                  <a:pt x="328508" y="3125191"/>
                  <a:pt x="363179" y="3125191"/>
                </a:cubicBezTo>
                <a:close/>
                <a:moveTo>
                  <a:pt x="2489721" y="570035"/>
                </a:moveTo>
                <a:cubicBezTo>
                  <a:pt x="2489721" y="570035"/>
                  <a:pt x="2489721" y="570035"/>
                  <a:pt x="2764862" y="570035"/>
                </a:cubicBezTo>
                <a:lnTo>
                  <a:pt x="2796959" y="570035"/>
                </a:lnTo>
                <a:lnTo>
                  <a:pt x="2827587" y="622777"/>
                </a:lnTo>
                <a:cubicBezTo>
                  <a:pt x="2870233" y="696217"/>
                  <a:pt x="2919858" y="781675"/>
                  <a:pt x="2977604" y="881117"/>
                </a:cubicBezTo>
                <a:cubicBezTo>
                  <a:pt x="3004153" y="925204"/>
                  <a:pt x="3004153" y="981634"/>
                  <a:pt x="2977604" y="1025720"/>
                </a:cubicBezTo>
                <a:cubicBezTo>
                  <a:pt x="2977604" y="1025720"/>
                  <a:pt x="2977604" y="1025720"/>
                  <a:pt x="2566968" y="1732863"/>
                </a:cubicBezTo>
                <a:cubicBezTo>
                  <a:pt x="2542188" y="1778712"/>
                  <a:pt x="2492629" y="1806927"/>
                  <a:pt x="2441299" y="1806927"/>
                </a:cubicBezTo>
                <a:cubicBezTo>
                  <a:pt x="2441299" y="1806927"/>
                  <a:pt x="2441299" y="1806927"/>
                  <a:pt x="1621798" y="1806927"/>
                </a:cubicBezTo>
                <a:cubicBezTo>
                  <a:pt x="1608523" y="1806927"/>
                  <a:pt x="1595580" y="1805163"/>
                  <a:pt x="1583218" y="1801802"/>
                </a:cubicBezTo>
                <a:lnTo>
                  <a:pt x="1556683" y="1790677"/>
                </a:lnTo>
                <a:lnTo>
                  <a:pt x="1572899" y="1762631"/>
                </a:lnTo>
                <a:cubicBezTo>
                  <a:pt x="1719523" y="1509042"/>
                  <a:pt x="1907201" y="1184448"/>
                  <a:pt x="2147429" y="768968"/>
                </a:cubicBezTo>
                <a:cubicBezTo>
                  <a:pt x="2218739" y="645819"/>
                  <a:pt x="2347099" y="570035"/>
                  <a:pt x="2489721" y="570035"/>
                </a:cubicBezTo>
                <a:close/>
                <a:moveTo>
                  <a:pt x="1573268" y="0"/>
                </a:moveTo>
                <a:cubicBezTo>
                  <a:pt x="1573268" y="0"/>
                  <a:pt x="1573268" y="0"/>
                  <a:pt x="2497662" y="0"/>
                </a:cubicBezTo>
                <a:cubicBezTo>
                  <a:pt x="2555561" y="0"/>
                  <a:pt x="2611463" y="31828"/>
                  <a:pt x="2639415" y="83546"/>
                </a:cubicBezTo>
                <a:cubicBezTo>
                  <a:pt x="2639415" y="83546"/>
                  <a:pt x="2639415" y="83546"/>
                  <a:pt x="2887862" y="511387"/>
                </a:cubicBezTo>
                <a:lnTo>
                  <a:pt x="2915928" y="559720"/>
                </a:lnTo>
                <a:lnTo>
                  <a:pt x="2893844" y="559720"/>
                </a:lnTo>
                <a:lnTo>
                  <a:pt x="2789466" y="559720"/>
                </a:lnTo>
                <a:lnTo>
                  <a:pt x="2744122" y="481634"/>
                </a:lnTo>
                <a:cubicBezTo>
                  <a:pt x="2570885" y="183309"/>
                  <a:pt x="2570885" y="183309"/>
                  <a:pt x="2570885" y="183309"/>
                </a:cubicBezTo>
                <a:cubicBezTo>
                  <a:pt x="2546104" y="137459"/>
                  <a:pt x="2496545" y="109244"/>
                  <a:pt x="2445216" y="109244"/>
                </a:cubicBezTo>
                <a:cubicBezTo>
                  <a:pt x="1625714" y="109244"/>
                  <a:pt x="1625714" y="109244"/>
                  <a:pt x="1625714" y="109244"/>
                </a:cubicBezTo>
                <a:cubicBezTo>
                  <a:pt x="1572615" y="109244"/>
                  <a:pt x="1524825" y="137459"/>
                  <a:pt x="1498276" y="183309"/>
                </a:cubicBezTo>
                <a:cubicBezTo>
                  <a:pt x="1089410" y="890450"/>
                  <a:pt x="1089410" y="890450"/>
                  <a:pt x="1089410" y="890450"/>
                </a:cubicBezTo>
                <a:cubicBezTo>
                  <a:pt x="1062860" y="934537"/>
                  <a:pt x="1062860" y="990968"/>
                  <a:pt x="1089410" y="1035054"/>
                </a:cubicBezTo>
                <a:cubicBezTo>
                  <a:pt x="1498276" y="1742196"/>
                  <a:pt x="1498276" y="1742196"/>
                  <a:pt x="1498276" y="1742196"/>
                </a:cubicBezTo>
                <a:cubicBezTo>
                  <a:pt x="1511551" y="1765121"/>
                  <a:pt x="1530135" y="1783637"/>
                  <a:pt x="1552039" y="1796421"/>
                </a:cubicBezTo>
                <a:lnTo>
                  <a:pt x="1558260" y="1799029"/>
                </a:lnTo>
                <a:lnTo>
                  <a:pt x="1524911" y="1856707"/>
                </a:lnTo>
                <a:lnTo>
                  <a:pt x="1500108" y="1899604"/>
                </a:lnTo>
                <a:lnTo>
                  <a:pt x="1525834" y="1910390"/>
                </a:lnTo>
                <a:cubicBezTo>
                  <a:pt x="1539779" y="1914181"/>
                  <a:pt x="1554378" y="1916170"/>
                  <a:pt x="1569352" y="1916170"/>
                </a:cubicBezTo>
                <a:cubicBezTo>
                  <a:pt x="2493745" y="1916170"/>
                  <a:pt x="2493745" y="1916170"/>
                  <a:pt x="2493745" y="1916170"/>
                </a:cubicBezTo>
                <a:cubicBezTo>
                  <a:pt x="2551645" y="1916170"/>
                  <a:pt x="2607546" y="1884345"/>
                  <a:pt x="2635498" y="1832627"/>
                </a:cubicBezTo>
                <a:cubicBezTo>
                  <a:pt x="3098693" y="1034974"/>
                  <a:pt x="3098693" y="1034974"/>
                  <a:pt x="3098693" y="1034974"/>
                </a:cubicBezTo>
                <a:cubicBezTo>
                  <a:pt x="3128641" y="985246"/>
                  <a:pt x="3128641" y="921593"/>
                  <a:pt x="3098693" y="871863"/>
                </a:cubicBezTo>
                <a:cubicBezTo>
                  <a:pt x="3040794" y="772157"/>
                  <a:pt x="2990132" y="684914"/>
                  <a:pt x="2945803" y="608576"/>
                </a:cubicBezTo>
                <a:lnTo>
                  <a:pt x="2923422" y="570035"/>
                </a:lnTo>
                <a:lnTo>
                  <a:pt x="3027104" y="570035"/>
                </a:lnTo>
                <a:cubicBezTo>
                  <a:pt x="3349535" y="570035"/>
                  <a:pt x="3865424" y="570035"/>
                  <a:pt x="4690846" y="570035"/>
                </a:cubicBezTo>
                <a:cubicBezTo>
                  <a:pt x="4828714" y="570035"/>
                  <a:pt x="4961827" y="645819"/>
                  <a:pt x="5028384" y="768968"/>
                </a:cubicBezTo>
                <a:cubicBezTo>
                  <a:pt x="5028384" y="768968"/>
                  <a:pt x="5028384" y="768968"/>
                  <a:pt x="6131323" y="2668304"/>
                </a:cubicBezTo>
                <a:cubicBezTo>
                  <a:pt x="6202634" y="2786717"/>
                  <a:pt x="6202634" y="2938285"/>
                  <a:pt x="6131323" y="3056698"/>
                </a:cubicBezTo>
                <a:cubicBezTo>
                  <a:pt x="6131323" y="3056698"/>
                  <a:pt x="6131323" y="3056698"/>
                  <a:pt x="5028384" y="4956035"/>
                </a:cubicBezTo>
                <a:cubicBezTo>
                  <a:pt x="4961827" y="5079184"/>
                  <a:pt x="4828714" y="5154967"/>
                  <a:pt x="4690846" y="5154967"/>
                </a:cubicBezTo>
                <a:cubicBezTo>
                  <a:pt x="4690846" y="5154967"/>
                  <a:pt x="4690846" y="5154967"/>
                  <a:pt x="2489721" y="5154967"/>
                </a:cubicBezTo>
                <a:cubicBezTo>
                  <a:pt x="2347099" y="5154967"/>
                  <a:pt x="2218739" y="5079184"/>
                  <a:pt x="2147429" y="4956035"/>
                </a:cubicBezTo>
                <a:cubicBezTo>
                  <a:pt x="2147429" y="4956035"/>
                  <a:pt x="2147429" y="4956035"/>
                  <a:pt x="1049243" y="3056698"/>
                </a:cubicBezTo>
                <a:cubicBezTo>
                  <a:pt x="977932" y="2938285"/>
                  <a:pt x="977932" y="2786717"/>
                  <a:pt x="1049243" y="2668304"/>
                </a:cubicBezTo>
                <a:cubicBezTo>
                  <a:pt x="1049243" y="2668304"/>
                  <a:pt x="1049243" y="2668304"/>
                  <a:pt x="1457007" y="1963067"/>
                </a:cubicBezTo>
                <a:lnTo>
                  <a:pt x="1491373" y="1903634"/>
                </a:lnTo>
                <a:lnTo>
                  <a:pt x="1490164" y="1903127"/>
                </a:lnTo>
                <a:cubicBezTo>
                  <a:pt x="1465456" y="1888705"/>
                  <a:pt x="1444493" y="1867820"/>
                  <a:pt x="1429519" y="1841960"/>
                </a:cubicBezTo>
                <a:cubicBezTo>
                  <a:pt x="1429519" y="1841960"/>
                  <a:pt x="1429519" y="1841960"/>
                  <a:pt x="968320" y="1044307"/>
                </a:cubicBezTo>
                <a:cubicBezTo>
                  <a:pt x="938371" y="994579"/>
                  <a:pt x="938371" y="930926"/>
                  <a:pt x="968320" y="881196"/>
                </a:cubicBezTo>
                <a:cubicBezTo>
                  <a:pt x="968320" y="881196"/>
                  <a:pt x="968320" y="881196"/>
                  <a:pt x="1429519" y="83546"/>
                </a:cubicBezTo>
                <a:cubicBezTo>
                  <a:pt x="1459466" y="31828"/>
                  <a:pt x="1513373" y="0"/>
                  <a:pt x="1573268" y="0"/>
                </a:cubicBezTo>
                <a:close/>
              </a:path>
            </a:pathLst>
          </a:custGeom>
          <a:solidFill>
            <a:schemeClr val="tx1">
              <a:lumMod val="50000"/>
              <a:lumOff val="50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7" name="Graphic 6" descr="Dollar">
            <a:extLst>
              <a:ext uri="{FF2B5EF4-FFF2-40B4-BE49-F238E27FC236}">
                <a16:creationId xmlns:a16="http://schemas.microsoft.com/office/drawing/2014/main" id="{92E7F668-8530-49FD-AB70-54D0B2B2993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535330" y="2105470"/>
            <a:ext cx="3217333" cy="3217333"/>
          </a:xfrm>
          <a:prstGeom prst="rect">
            <a:avLst/>
          </a:prstGeom>
        </p:spPr>
      </p:pic>
    </p:spTree>
    <p:extLst>
      <p:ext uri="{BB962C8B-B14F-4D97-AF65-F5344CB8AC3E}">
        <p14:creationId xmlns:p14="http://schemas.microsoft.com/office/powerpoint/2010/main" val="64980727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p:nvSpPr>
          <p:cNvPr id="9" name="Freeform: Shape 8">
            <a:extLst>
              <a:ext uri="{FF2B5EF4-FFF2-40B4-BE49-F238E27FC236}">
                <a16:creationId xmlns:a16="http://schemas.microsoft.com/office/drawing/2014/main" id="{1DE7243B-5109-444B-8FAF-7437C66BC0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4421332" cy="6858000"/>
          </a:xfrm>
          <a:custGeom>
            <a:avLst/>
            <a:gdLst>
              <a:gd name="connsiteX0" fmla="*/ 4421332 w 4421332"/>
              <a:gd name="connsiteY0" fmla="*/ 0 h 6858000"/>
              <a:gd name="connsiteX1" fmla="*/ 69075 w 4421332"/>
              <a:gd name="connsiteY1" fmla="*/ 0 h 6858000"/>
              <a:gd name="connsiteX2" fmla="*/ 35131 w 4421332"/>
              <a:gd name="connsiteY2" fmla="*/ 267128 h 6858000"/>
              <a:gd name="connsiteX3" fmla="*/ 0 w 4421332"/>
              <a:gd name="connsiteY3" fmla="*/ 962845 h 6858000"/>
              <a:gd name="connsiteX4" fmla="*/ 3276103 w 4421332"/>
              <a:gd name="connsiteY4" fmla="*/ 6782205 h 6858000"/>
              <a:gd name="connsiteX5" fmla="*/ 3407923 w 4421332"/>
              <a:gd name="connsiteY5" fmla="*/ 6858000 h 6858000"/>
              <a:gd name="connsiteX6" fmla="*/ 4421332 w 442133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21332" h="6858000">
                <a:moveTo>
                  <a:pt x="4421332" y="0"/>
                </a:moveTo>
                <a:lnTo>
                  <a:pt x="69075" y="0"/>
                </a:lnTo>
                <a:lnTo>
                  <a:pt x="35131" y="267128"/>
                </a:lnTo>
                <a:cubicBezTo>
                  <a:pt x="11901" y="495874"/>
                  <a:pt x="0" y="727970"/>
                  <a:pt x="0" y="962845"/>
                </a:cubicBezTo>
                <a:cubicBezTo>
                  <a:pt x="0" y="3429034"/>
                  <a:pt x="1312002" y="5588789"/>
                  <a:pt x="3276103" y="6782205"/>
                </a:cubicBezTo>
                <a:lnTo>
                  <a:pt x="3407923" y="6858000"/>
                </a:lnTo>
                <a:lnTo>
                  <a:pt x="4421332" y="6858000"/>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Freeform: Shape 10">
            <a:extLst>
              <a:ext uri="{FF2B5EF4-FFF2-40B4-BE49-F238E27FC236}">
                <a16:creationId xmlns:a16="http://schemas.microsoft.com/office/drawing/2014/main" id="{4C5D6221-DA7B-4611-AA26-7D8E349FDE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232227" cy="6858000"/>
          </a:xfrm>
          <a:custGeom>
            <a:avLst/>
            <a:gdLst>
              <a:gd name="connsiteX0" fmla="*/ 0 w 4232227"/>
              <a:gd name="connsiteY0" fmla="*/ 0 h 6858000"/>
              <a:gd name="connsiteX1" fmla="*/ 4161853 w 4232227"/>
              <a:gd name="connsiteY1" fmla="*/ 0 h 6858000"/>
              <a:gd name="connsiteX2" fmla="*/ 4197953 w 4232227"/>
              <a:gd name="connsiteY2" fmla="*/ 284091 h 6858000"/>
              <a:gd name="connsiteX3" fmla="*/ 4232227 w 4232227"/>
              <a:gd name="connsiteY3" fmla="*/ 962844 h 6858000"/>
              <a:gd name="connsiteX4" fmla="*/ 758007 w 4232227"/>
              <a:gd name="connsiteY4" fmla="*/ 6800152 h 6858000"/>
              <a:gd name="connsiteX5" fmla="*/ 645060 w 4232227"/>
              <a:gd name="connsiteY5" fmla="*/ 6858000 h 6858000"/>
              <a:gd name="connsiteX6" fmla="*/ 0 w 423222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232227" h="6858000">
                <a:moveTo>
                  <a:pt x="0" y="0"/>
                </a:moveTo>
                <a:lnTo>
                  <a:pt x="4161853" y="0"/>
                </a:lnTo>
                <a:lnTo>
                  <a:pt x="4197953" y="284091"/>
                </a:lnTo>
                <a:cubicBezTo>
                  <a:pt x="4220617" y="507260"/>
                  <a:pt x="4232227" y="733696"/>
                  <a:pt x="4232227" y="962844"/>
                </a:cubicBezTo>
                <a:cubicBezTo>
                  <a:pt x="4232227" y="3483472"/>
                  <a:pt x="2827409" y="5675986"/>
                  <a:pt x="758007" y="6800152"/>
                </a:cubicBezTo>
                <a:lnTo>
                  <a:pt x="645060" y="6858000"/>
                </a:lnTo>
                <a:lnTo>
                  <a:pt x="0" y="6858000"/>
                </a:lnTo>
                <a:close/>
              </a:path>
            </a:pathLst>
          </a:cu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D1E0C179-7493-8879-3DB0-7E5E93DC7CFD}"/>
              </a:ext>
            </a:extLst>
          </p:cNvPr>
          <p:cNvSpPr>
            <a:spLocks noGrp="1"/>
          </p:cNvSpPr>
          <p:nvPr>
            <p:ph type="title"/>
          </p:nvPr>
        </p:nvSpPr>
        <p:spPr>
          <a:xfrm>
            <a:off x="251760" y="1226414"/>
            <a:ext cx="3728708" cy="2202586"/>
          </a:xfrm>
        </p:spPr>
        <p:txBody>
          <a:bodyPr anchor="t">
            <a:noAutofit/>
          </a:bodyPr>
          <a:lstStyle/>
          <a:p>
            <a:pPr algn="ctr"/>
            <a:r>
              <a:rPr lang="en-US" dirty="0">
                <a:solidFill>
                  <a:schemeClr val="bg1"/>
                </a:solidFill>
              </a:rPr>
              <a:t>REQUIRED ATTACHMENTS</a:t>
            </a:r>
          </a:p>
        </p:txBody>
      </p:sp>
      <p:sp>
        <p:nvSpPr>
          <p:cNvPr id="4" name="Content Placeholder 3">
            <a:extLst>
              <a:ext uri="{FF2B5EF4-FFF2-40B4-BE49-F238E27FC236}">
                <a16:creationId xmlns:a16="http://schemas.microsoft.com/office/drawing/2014/main" id="{1D9A9B47-1D2C-9F38-D467-7692E5890A6B}"/>
              </a:ext>
            </a:extLst>
          </p:cNvPr>
          <p:cNvSpPr>
            <a:spLocks noGrp="1"/>
          </p:cNvSpPr>
          <p:nvPr>
            <p:ph sz="half" idx="2"/>
          </p:nvPr>
        </p:nvSpPr>
        <p:spPr>
          <a:xfrm>
            <a:off x="4566908" y="800128"/>
            <a:ext cx="7061212" cy="5722592"/>
          </a:xfrm>
        </p:spPr>
        <p:txBody>
          <a:bodyPr>
            <a:normAutofit fontScale="40000" lnSpcReduction="20000"/>
          </a:bodyPr>
          <a:lstStyle/>
          <a:p>
            <a:r>
              <a:rPr lang="en-US" sz="6200" dirty="0">
                <a:solidFill>
                  <a:srgbClr val="000000"/>
                </a:solidFill>
              </a:rPr>
              <a:t>Total Agency Budget </a:t>
            </a:r>
          </a:p>
          <a:p>
            <a:pPr lvl="1"/>
            <a:r>
              <a:rPr lang="en-US" sz="6200" dirty="0">
                <a:solidFill>
                  <a:srgbClr val="000000"/>
                </a:solidFill>
              </a:rPr>
              <a:t>Found on ICJI’s website (</a:t>
            </a:r>
            <a:r>
              <a:rPr lang="en-US" sz="6200" dirty="0">
                <a:solidFill>
                  <a:srgbClr val="000000"/>
                </a:solidFill>
                <a:hlinkClick r:id="rId3"/>
              </a:rPr>
              <a:t>https://www.in.gov/cji/victim-services/resources/</a:t>
            </a:r>
            <a:r>
              <a:rPr lang="en-US" sz="6200" dirty="0">
                <a:solidFill>
                  <a:srgbClr val="000000"/>
                </a:solidFill>
              </a:rPr>
              <a:t>) – Agency Basic Budget (Nonprofit Applicant Budget Form) </a:t>
            </a:r>
          </a:p>
          <a:p>
            <a:r>
              <a:rPr lang="en-US" sz="6600" dirty="0">
                <a:solidFill>
                  <a:srgbClr val="000000"/>
                </a:solidFill>
              </a:rPr>
              <a:t>Indirect Cost Rate </a:t>
            </a:r>
          </a:p>
          <a:p>
            <a:pPr lvl="1"/>
            <a:r>
              <a:rPr lang="en-US" sz="6200" dirty="0">
                <a:solidFill>
                  <a:srgbClr val="000000"/>
                </a:solidFill>
              </a:rPr>
              <a:t>If applicant has federally approved rate </a:t>
            </a:r>
          </a:p>
          <a:p>
            <a:r>
              <a:rPr lang="en-US" sz="6200" dirty="0">
                <a:solidFill>
                  <a:srgbClr val="000000"/>
                </a:solidFill>
              </a:rPr>
              <a:t>Sustainability Plan </a:t>
            </a:r>
          </a:p>
          <a:p>
            <a:pPr lvl="1"/>
            <a:r>
              <a:rPr lang="en-US" sz="6200" dirty="0">
                <a:solidFill>
                  <a:srgbClr val="000000"/>
                </a:solidFill>
              </a:rPr>
              <a:t>Your plan to maintain the program once the grant funds expire</a:t>
            </a:r>
          </a:p>
          <a:p>
            <a:r>
              <a:rPr lang="en-US" sz="6200" dirty="0">
                <a:solidFill>
                  <a:srgbClr val="000000"/>
                </a:solidFill>
              </a:rPr>
              <a:t>Timeline</a:t>
            </a:r>
          </a:p>
          <a:p>
            <a:pPr lvl="1"/>
            <a:r>
              <a:rPr lang="en-US" sz="6200" dirty="0">
                <a:solidFill>
                  <a:srgbClr val="000000"/>
                </a:solidFill>
              </a:rPr>
              <a:t>Outlining the completion of the project/ or expenditures of the grant funds</a:t>
            </a:r>
          </a:p>
          <a:p>
            <a:r>
              <a:rPr lang="en-US" sz="6200" dirty="0">
                <a:solidFill>
                  <a:srgbClr val="000000"/>
                </a:solidFill>
              </a:rPr>
              <a:t>Letters of Endorsement</a:t>
            </a:r>
          </a:p>
          <a:p>
            <a:pPr lvl="1"/>
            <a:r>
              <a:rPr lang="en-US" sz="6200" dirty="0">
                <a:solidFill>
                  <a:srgbClr val="000000"/>
                </a:solidFill>
              </a:rPr>
              <a:t>For this program specifically</a:t>
            </a:r>
          </a:p>
          <a:p>
            <a:pPr marL="457200" lvl="1" indent="0">
              <a:buNone/>
            </a:pPr>
            <a:endParaRPr lang="en-US" sz="7200" dirty="0">
              <a:solidFill>
                <a:srgbClr val="000000"/>
              </a:solidFill>
            </a:endParaRPr>
          </a:p>
        </p:txBody>
      </p:sp>
      <p:pic>
        <p:nvPicPr>
          <p:cNvPr id="5" name="Graphic 4" descr="Paperclip with solid fill">
            <a:extLst>
              <a:ext uri="{FF2B5EF4-FFF2-40B4-BE49-F238E27FC236}">
                <a16:creationId xmlns:a16="http://schemas.microsoft.com/office/drawing/2014/main" id="{7F9E7C0C-09A4-2F14-CAFD-3AB218B73D06}"/>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201714" y="2823224"/>
            <a:ext cx="1520176" cy="1520176"/>
          </a:xfrm>
          <a:prstGeom prst="rect">
            <a:avLst/>
          </a:prstGeom>
        </p:spPr>
      </p:pic>
    </p:spTree>
    <p:extLst>
      <p:ext uri="{BB962C8B-B14F-4D97-AF65-F5344CB8AC3E}">
        <p14:creationId xmlns:p14="http://schemas.microsoft.com/office/powerpoint/2010/main" val="2289834627"/>
      </p:ext>
    </p:extLst>
  </p:cSld>
  <p:clrMapOvr>
    <a:overrideClrMapping bg1="dk1" tx1="lt1" bg2="dk2" tx2="lt2" accent1="accent1" accent2="accent2" accent3="accent3" accent4="accent4" accent5="accent5" accent6="accent6" hlink="hlink" folHlink="folHlink"/>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p:nvSpPr>
          <p:cNvPr id="9" name="Freeform: Shape 8">
            <a:extLst>
              <a:ext uri="{FF2B5EF4-FFF2-40B4-BE49-F238E27FC236}">
                <a16:creationId xmlns:a16="http://schemas.microsoft.com/office/drawing/2014/main" id="{1DE7243B-5109-444B-8FAF-7437C66BC0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4421332" cy="6858000"/>
          </a:xfrm>
          <a:custGeom>
            <a:avLst/>
            <a:gdLst>
              <a:gd name="connsiteX0" fmla="*/ 4421332 w 4421332"/>
              <a:gd name="connsiteY0" fmla="*/ 0 h 6858000"/>
              <a:gd name="connsiteX1" fmla="*/ 69075 w 4421332"/>
              <a:gd name="connsiteY1" fmla="*/ 0 h 6858000"/>
              <a:gd name="connsiteX2" fmla="*/ 35131 w 4421332"/>
              <a:gd name="connsiteY2" fmla="*/ 267128 h 6858000"/>
              <a:gd name="connsiteX3" fmla="*/ 0 w 4421332"/>
              <a:gd name="connsiteY3" fmla="*/ 962845 h 6858000"/>
              <a:gd name="connsiteX4" fmla="*/ 3276103 w 4421332"/>
              <a:gd name="connsiteY4" fmla="*/ 6782205 h 6858000"/>
              <a:gd name="connsiteX5" fmla="*/ 3407923 w 4421332"/>
              <a:gd name="connsiteY5" fmla="*/ 6858000 h 6858000"/>
              <a:gd name="connsiteX6" fmla="*/ 4421332 w 442133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21332" h="6858000">
                <a:moveTo>
                  <a:pt x="4421332" y="0"/>
                </a:moveTo>
                <a:lnTo>
                  <a:pt x="69075" y="0"/>
                </a:lnTo>
                <a:lnTo>
                  <a:pt x="35131" y="267128"/>
                </a:lnTo>
                <a:cubicBezTo>
                  <a:pt x="11901" y="495874"/>
                  <a:pt x="0" y="727970"/>
                  <a:pt x="0" y="962845"/>
                </a:cubicBezTo>
                <a:cubicBezTo>
                  <a:pt x="0" y="3429034"/>
                  <a:pt x="1312002" y="5588789"/>
                  <a:pt x="3276103" y="6782205"/>
                </a:cubicBezTo>
                <a:lnTo>
                  <a:pt x="3407923" y="6858000"/>
                </a:lnTo>
                <a:lnTo>
                  <a:pt x="4421332" y="6858000"/>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Freeform: Shape 10">
            <a:extLst>
              <a:ext uri="{FF2B5EF4-FFF2-40B4-BE49-F238E27FC236}">
                <a16:creationId xmlns:a16="http://schemas.microsoft.com/office/drawing/2014/main" id="{4C5D6221-DA7B-4611-AA26-7D8E349FDE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232227" cy="6858000"/>
          </a:xfrm>
          <a:custGeom>
            <a:avLst/>
            <a:gdLst>
              <a:gd name="connsiteX0" fmla="*/ 0 w 4232227"/>
              <a:gd name="connsiteY0" fmla="*/ 0 h 6858000"/>
              <a:gd name="connsiteX1" fmla="*/ 4161853 w 4232227"/>
              <a:gd name="connsiteY1" fmla="*/ 0 h 6858000"/>
              <a:gd name="connsiteX2" fmla="*/ 4197953 w 4232227"/>
              <a:gd name="connsiteY2" fmla="*/ 284091 h 6858000"/>
              <a:gd name="connsiteX3" fmla="*/ 4232227 w 4232227"/>
              <a:gd name="connsiteY3" fmla="*/ 962844 h 6858000"/>
              <a:gd name="connsiteX4" fmla="*/ 758007 w 4232227"/>
              <a:gd name="connsiteY4" fmla="*/ 6800152 h 6858000"/>
              <a:gd name="connsiteX5" fmla="*/ 645060 w 4232227"/>
              <a:gd name="connsiteY5" fmla="*/ 6858000 h 6858000"/>
              <a:gd name="connsiteX6" fmla="*/ 0 w 423222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232227" h="6858000">
                <a:moveTo>
                  <a:pt x="0" y="0"/>
                </a:moveTo>
                <a:lnTo>
                  <a:pt x="4161853" y="0"/>
                </a:lnTo>
                <a:lnTo>
                  <a:pt x="4197953" y="284091"/>
                </a:lnTo>
                <a:cubicBezTo>
                  <a:pt x="4220617" y="507260"/>
                  <a:pt x="4232227" y="733696"/>
                  <a:pt x="4232227" y="962844"/>
                </a:cubicBezTo>
                <a:cubicBezTo>
                  <a:pt x="4232227" y="3483472"/>
                  <a:pt x="2827409" y="5675986"/>
                  <a:pt x="758007" y="6800152"/>
                </a:cubicBezTo>
                <a:lnTo>
                  <a:pt x="645060" y="6858000"/>
                </a:lnTo>
                <a:lnTo>
                  <a:pt x="0" y="6858000"/>
                </a:lnTo>
                <a:close/>
              </a:path>
            </a:pathLst>
          </a:cu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D1E0C179-7493-8879-3DB0-7E5E93DC7CFD}"/>
              </a:ext>
            </a:extLst>
          </p:cNvPr>
          <p:cNvSpPr>
            <a:spLocks noGrp="1"/>
          </p:cNvSpPr>
          <p:nvPr>
            <p:ph type="title"/>
          </p:nvPr>
        </p:nvSpPr>
        <p:spPr>
          <a:xfrm>
            <a:off x="251760" y="1226414"/>
            <a:ext cx="3728708" cy="2202586"/>
          </a:xfrm>
        </p:spPr>
        <p:txBody>
          <a:bodyPr anchor="t">
            <a:noAutofit/>
          </a:bodyPr>
          <a:lstStyle/>
          <a:p>
            <a:pPr algn="ctr"/>
            <a:r>
              <a:rPr lang="en-US" dirty="0">
                <a:solidFill>
                  <a:schemeClr val="bg1"/>
                </a:solidFill>
              </a:rPr>
              <a:t>REQUIRED ATTACHMENTS</a:t>
            </a:r>
            <a:br>
              <a:rPr lang="en-US" dirty="0">
                <a:solidFill>
                  <a:schemeClr val="bg1"/>
                </a:solidFill>
              </a:rPr>
            </a:br>
            <a:r>
              <a:rPr lang="en-US" dirty="0">
                <a:solidFill>
                  <a:schemeClr val="bg1"/>
                </a:solidFill>
              </a:rPr>
              <a:t>CONTINUED </a:t>
            </a:r>
          </a:p>
        </p:txBody>
      </p:sp>
      <p:sp>
        <p:nvSpPr>
          <p:cNvPr id="4" name="Content Placeholder 3">
            <a:extLst>
              <a:ext uri="{FF2B5EF4-FFF2-40B4-BE49-F238E27FC236}">
                <a16:creationId xmlns:a16="http://schemas.microsoft.com/office/drawing/2014/main" id="{1D9A9B47-1D2C-9F38-D467-7692E5890A6B}"/>
              </a:ext>
            </a:extLst>
          </p:cNvPr>
          <p:cNvSpPr>
            <a:spLocks noGrp="1"/>
          </p:cNvSpPr>
          <p:nvPr>
            <p:ph sz="half" idx="2"/>
          </p:nvPr>
        </p:nvSpPr>
        <p:spPr>
          <a:xfrm>
            <a:off x="4577541" y="247234"/>
            <a:ext cx="7061212" cy="6196095"/>
          </a:xfrm>
        </p:spPr>
        <p:txBody>
          <a:bodyPr>
            <a:normAutofit fontScale="47500" lnSpcReduction="20000"/>
          </a:bodyPr>
          <a:lstStyle/>
          <a:p>
            <a:pPr>
              <a:lnSpc>
                <a:spcPct val="120000"/>
              </a:lnSpc>
            </a:pPr>
            <a:r>
              <a:rPr lang="en-US" sz="6200" dirty="0">
                <a:solidFill>
                  <a:srgbClr val="000000"/>
                </a:solidFill>
              </a:rPr>
              <a:t>Miscellaneous</a:t>
            </a:r>
          </a:p>
          <a:p>
            <a:pPr lvl="1">
              <a:lnSpc>
                <a:spcPct val="120000"/>
              </a:lnSpc>
            </a:pPr>
            <a:r>
              <a:rPr lang="en-US" sz="5800" dirty="0">
                <a:solidFill>
                  <a:srgbClr val="000000"/>
                </a:solidFill>
              </a:rPr>
              <a:t>EEOP </a:t>
            </a:r>
          </a:p>
          <a:p>
            <a:pPr lvl="1">
              <a:lnSpc>
                <a:spcPct val="120000"/>
              </a:lnSpc>
            </a:pPr>
            <a:r>
              <a:rPr lang="en-US" sz="5800" dirty="0">
                <a:solidFill>
                  <a:srgbClr val="000000"/>
                </a:solidFill>
              </a:rPr>
              <a:t>Certification of Advanced Determination of Suitability to Interact with Participating Minors</a:t>
            </a:r>
          </a:p>
          <a:p>
            <a:pPr lvl="1">
              <a:lnSpc>
                <a:spcPct val="120000"/>
              </a:lnSpc>
            </a:pPr>
            <a:r>
              <a:rPr lang="en-US" sz="5800" dirty="0">
                <a:solidFill>
                  <a:srgbClr val="000000"/>
                </a:solidFill>
              </a:rPr>
              <a:t>Lobbying Certification and Disclosure to Report Lobbying  </a:t>
            </a:r>
          </a:p>
          <a:p>
            <a:pPr lvl="1">
              <a:lnSpc>
                <a:spcPct val="120000"/>
              </a:lnSpc>
            </a:pPr>
            <a:r>
              <a:rPr lang="en-US" sz="6200" dirty="0">
                <a:solidFill>
                  <a:srgbClr val="000000"/>
                </a:solidFill>
              </a:rPr>
              <a:t>Job Descriptions </a:t>
            </a:r>
          </a:p>
          <a:p>
            <a:pPr lvl="1">
              <a:lnSpc>
                <a:spcPct val="120000"/>
              </a:lnSpc>
            </a:pPr>
            <a:r>
              <a:rPr lang="en-US" sz="6200" dirty="0">
                <a:solidFill>
                  <a:srgbClr val="000000"/>
                </a:solidFill>
              </a:rPr>
              <a:t>Match Waiver request if applicable </a:t>
            </a:r>
          </a:p>
          <a:p>
            <a:pPr lvl="1">
              <a:lnSpc>
                <a:spcPct val="120000"/>
              </a:lnSpc>
            </a:pPr>
            <a:r>
              <a:rPr lang="en-US" sz="6200" dirty="0">
                <a:solidFill>
                  <a:srgbClr val="000000"/>
                </a:solidFill>
              </a:rPr>
              <a:t>Volunteer Waiver request if applicable</a:t>
            </a:r>
          </a:p>
          <a:p>
            <a:pPr lvl="1">
              <a:lnSpc>
                <a:spcPct val="120000"/>
              </a:lnSpc>
            </a:pPr>
            <a:r>
              <a:rPr lang="en-US" sz="6200" dirty="0">
                <a:solidFill>
                  <a:srgbClr val="000000"/>
                </a:solidFill>
              </a:rPr>
              <a:t>Any other requested information </a:t>
            </a:r>
          </a:p>
          <a:p>
            <a:pPr lvl="2">
              <a:lnSpc>
                <a:spcPct val="120000"/>
              </a:lnSpc>
            </a:pPr>
            <a:r>
              <a:rPr lang="en-US" sz="4200" dirty="0">
                <a:solidFill>
                  <a:srgbClr val="000000"/>
                </a:solidFill>
              </a:rPr>
              <a:t>Executed Contracts, Lease Agreements</a:t>
            </a:r>
          </a:p>
          <a:p>
            <a:pPr marL="457200" lvl="1" indent="0">
              <a:buNone/>
            </a:pPr>
            <a:endParaRPr lang="en-US" sz="7200" dirty="0">
              <a:solidFill>
                <a:srgbClr val="000000"/>
              </a:solidFill>
            </a:endParaRPr>
          </a:p>
        </p:txBody>
      </p:sp>
      <p:pic>
        <p:nvPicPr>
          <p:cNvPr id="3" name="Graphic 2" descr="Paperclip with solid fill">
            <a:extLst>
              <a:ext uri="{FF2B5EF4-FFF2-40B4-BE49-F238E27FC236}">
                <a16:creationId xmlns:a16="http://schemas.microsoft.com/office/drawing/2014/main" id="{1C558FF2-863C-1D8E-4AC4-D2E32248B07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201714" y="3280424"/>
            <a:ext cx="1520176" cy="1520176"/>
          </a:xfrm>
          <a:prstGeom prst="rect">
            <a:avLst/>
          </a:prstGeom>
        </p:spPr>
      </p:pic>
    </p:spTree>
    <p:extLst>
      <p:ext uri="{BB962C8B-B14F-4D97-AF65-F5344CB8AC3E}">
        <p14:creationId xmlns:p14="http://schemas.microsoft.com/office/powerpoint/2010/main" val="2104111471"/>
      </p:ext>
    </p:extLst>
  </p:cSld>
  <p:clrMapOvr>
    <a:overrideClrMapping bg1="dk1" tx1="lt1" bg2="dk2" tx2="lt2" accent1="accent1" accent2="accent2" accent3="accent3" accent4="accent4" accent5="accent5" accent6="accent6" hlink="hlink" folHlink="folHlink"/>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9" name="Title 6">
            <a:extLst>
              <a:ext uri="{FF2B5EF4-FFF2-40B4-BE49-F238E27FC236}">
                <a16:creationId xmlns:a16="http://schemas.microsoft.com/office/drawing/2014/main" id="{54ACD481-6DCA-C2DB-C873-6A7D7FA68B09}"/>
              </a:ext>
            </a:extLst>
          </p:cNvPr>
          <p:cNvSpPr>
            <a:spLocks noGrp="1"/>
          </p:cNvSpPr>
          <p:nvPr>
            <p:ph type="title"/>
          </p:nvPr>
        </p:nvSpPr>
        <p:spPr>
          <a:xfrm>
            <a:off x="848239" y="43667"/>
            <a:ext cx="9032909" cy="739996"/>
          </a:xfrm>
        </p:spPr>
        <p:txBody>
          <a:bodyPr anchor="b">
            <a:normAutofit/>
          </a:bodyPr>
          <a:lstStyle/>
          <a:p>
            <a:pPr algn="ctr"/>
            <a:r>
              <a:rPr lang="en-US" dirty="0"/>
              <a:t>NEW: Agency Basic Budget</a:t>
            </a:r>
          </a:p>
        </p:txBody>
      </p:sp>
      <p:pic>
        <p:nvPicPr>
          <p:cNvPr id="4" name="Picture 3">
            <a:extLst>
              <a:ext uri="{FF2B5EF4-FFF2-40B4-BE49-F238E27FC236}">
                <a16:creationId xmlns:a16="http://schemas.microsoft.com/office/drawing/2014/main" id="{725DD9A4-372F-59F6-B63E-3A8C9927FE77}"/>
              </a:ext>
            </a:extLst>
          </p:cNvPr>
          <p:cNvPicPr>
            <a:picLocks noChangeAspect="1"/>
          </p:cNvPicPr>
          <p:nvPr/>
        </p:nvPicPr>
        <p:blipFill>
          <a:blip r:embed="rId3"/>
          <a:stretch>
            <a:fillRect/>
          </a:stretch>
        </p:blipFill>
        <p:spPr>
          <a:xfrm>
            <a:off x="191069" y="739996"/>
            <a:ext cx="12192000" cy="6074337"/>
          </a:xfrm>
          <a:prstGeom prst="rect">
            <a:avLst/>
          </a:prstGeom>
        </p:spPr>
      </p:pic>
    </p:spTree>
    <p:extLst>
      <p:ext uri="{BB962C8B-B14F-4D97-AF65-F5344CB8AC3E}">
        <p14:creationId xmlns:p14="http://schemas.microsoft.com/office/powerpoint/2010/main" val="32061044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9" name="Title 6">
            <a:extLst>
              <a:ext uri="{FF2B5EF4-FFF2-40B4-BE49-F238E27FC236}">
                <a16:creationId xmlns:a16="http://schemas.microsoft.com/office/drawing/2014/main" id="{54ACD481-6DCA-C2DB-C873-6A7D7FA68B09}"/>
              </a:ext>
            </a:extLst>
          </p:cNvPr>
          <p:cNvSpPr>
            <a:spLocks noGrp="1"/>
          </p:cNvSpPr>
          <p:nvPr>
            <p:ph type="title"/>
          </p:nvPr>
        </p:nvSpPr>
        <p:spPr>
          <a:xfrm>
            <a:off x="1047719" y="95034"/>
            <a:ext cx="9099637" cy="576429"/>
          </a:xfrm>
        </p:spPr>
        <p:txBody>
          <a:bodyPr anchor="b">
            <a:normAutofit fontScale="90000"/>
          </a:bodyPr>
          <a:lstStyle/>
          <a:p>
            <a:pPr algn="ctr"/>
            <a:r>
              <a:rPr lang="en-US" dirty="0"/>
              <a:t>NEW: Agency Basic Budget Continued</a:t>
            </a:r>
          </a:p>
        </p:txBody>
      </p:sp>
      <p:pic>
        <p:nvPicPr>
          <p:cNvPr id="5" name="Picture 4">
            <a:extLst>
              <a:ext uri="{FF2B5EF4-FFF2-40B4-BE49-F238E27FC236}">
                <a16:creationId xmlns:a16="http://schemas.microsoft.com/office/drawing/2014/main" id="{671D6FAD-76D1-06D3-33B1-5E3DD1E6BB73}"/>
              </a:ext>
            </a:extLst>
          </p:cNvPr>
          <p:cNvPicPr>
            <a:picLocks noChangeAspect="1"/>
          </p:cNvPicPr>
          <p:nvPr/>
        </p:nvPicPr>
        <p:blipFill>
          <a:blip r:embed="rId3"/>
          <a:stretch>
            <a:fillRect/>
          </a:stretch>
        </p:blipFill>
        <p:spPr>
          <a:xfrm>
            <a:off x="1417569" y="657822"/>
            <a:ext cx="9356861" cy="6153938"/>
          </a:xfrm>
          <a:prstGeom prst="rect">
            <a:avLst/>
          </a:prstGeom>
        </p:spPr>
      </p:pic>
    </p:spTree>
    <p:extLst>
      <p:ext uri="{BB962C8B-B14F-4D97-AF65-F5344CB8AC3E}">
        <p14:creationId xmlns:p14="http://schemas.microsoft.com/office/powerpoint/2010/main" val="34006164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10">
            <a:extLst>
              <a:ext uri="{FF2B5EF4-FFF2-40B4-BE49-F238E27FC236}">
                <a16:creationId xmlns:a16="http://schemas.microsoft.com/office/drawing/2014/main" id="{A7895A40-19A4-42D6-9D30-DBC1E8002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02F429C4-ABC9-46FC-818A-B5429CDE4A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270325" y="3369273"/>
            <a:ext cx="32004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2CEF98E4-3709-4952-8F42-2305CCE34F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6374475" y="1040470"/>
            <a:ext cx="6858003" cy="4777047"/>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F10BCCF5-D685-47FF-B675-647EAEB72C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7914" y="857786"/>
            <a:ext cx="11067024" cy="520893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B0EE8A42-107A-4D4C-8D56-BBAE95C7FC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524009" y="3366125"/>
            <a:ext cx="32004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4D84EAB6-AE00-C9CB-8517-D143FCC63DCE}"/>
              </a:ext>
            </a:extLst>
          </p:cNvPr>
          <p:cNvSpPr txBox="1"/>
          <p:nvPr/>
        </p:nvSpPr>
        <p:spPr>
          <a:xfrm>
            <a:off x="998039" y="292498"/>
            <a:ext cx="5932968" cy="646331"/>
          </a:xfrm>
          <a:prstGeom prst="rect">
            <a:avLst/>
          </a:prstGeom>
          <a:noFill/>
        </p:spPr>
        <p:txBody>
          <a:bodyPr wrap="square" rtlCol="0">
            <a:spAutoFit/>
          </a:bodyPr>
          <a:lstStyle/>
          <a:p>
            <a:pPr algn="ctr"/>
            <a:r>
              <a:rPr lang="en-US" sz="3600" dirty="0"/>
              <a:t>Accessing the RFP</a:t>
            </a:r>
          </a:p>
        </p:txBody>
      </p:sp>
      <p:sp>
        <p:nvSpPr>
          <p:cNvPr id="18" name="TextBox 17">
            <a:extLst>
              <a:ext uri="{FF2B5EF4-FFF2-40B4-BE49-F238E27FC236}">
                <a16:creationId xmlns:a16="http://schemas.microsoft.com/office/drawing/2014/main" id="{050E8807-AD08-190C-AEBE-AC15CDC66CAA}"/>
              </a:ext>
            </a:extLst>
          </p:cNvPr>
          <p:cNvSpPr txBox="1"/>
          <p:nvPr/>
        </p:nvSpPr>
        <p:spPr>
          <a:xfrm>
            <a:off x="2821714" y="4272042"/>
            <a:ext cx="6796848" cy="2031325"/>
          </a:xfrm>
          <a:prstGeom prst="rect">
            <a:avLst/>
          </a:prstGeom>
          <a:noFill/>
        </p:spPr>
        <p:txBody>
          <a:bodyPr wrap="square" rtlCol="0">
            <a:spAutoFit/>
          </a:bodyPr>
          <a:lstStyle/>
          <a:p>
            <a:pPr marL="0" indent="0">
              <a:buNone/>
            </a:pPr>
            <a:r>
              <a:rPr lang="en-US" sz="1800" dirty="0"/>
              <a:t>Located on ICJI Website</a:t>
            </a:r>
          </a:p>
          <a:p>
            <a:r>
              <a:rPr lang="en-US" sz="1800" dirty="0"/>
              <a:t>CJI.in.gov </a:t>
            </a:r>
            <a:r>
              <a:rPr lang="en-US" sz="1800" dirty="0">
                <a:sym typeface="Wingdings" panose="05000000000000000000" pitchFamily="2" charset="2"/>
              </a:rPr>
              <a:t> </a:t>
            </a:r>
            <a:r>
              <a:rPr lang="en-US" sz="1800" b="1" i="1" dirty="0">
                <a:sym typeface="Wingdings" panose="05000000000000000000" pitchFamily="2" charset="2"/>
              </a:rPr>
              <a:t>Victim Services</a:t>
            </a:r>
            <a:r>
              <a:rPr lang="en-US" sz="1800" dirty="0">
                <a:sym typeface="Wingdings" panose="05000000000000000000" pitchFamily="2" charset="2"/>
              </a:rPr>
              <a:t>  </a:t>
            </a:r>
            <a:r>
              <a:rPr lang="en-US" dirty="0">
                <a:sym typeface="Wingdings" panose="05000000000000000000" pitchFamily="2" charset="2"/>
              </a:rPr>
              <a:t>VOCA </a:t>
            </a:r>
            <a:r>
              <a:rPr lang="en-US" sz="1800" dirty="0">
                <a:sym typeface="Wingdings" panose="05000000000000000000" pitchFamily="2" charset="2"/>
              </a:rPr>
              <a:t> VOCA RFP 2024</a:t>
            </a:r>
            <a:endParaRPr lang="en-US" sz="1800" dirty="0"/>
          </a:p>
          <a:p>
            <a:r>
              <a:rPr lang="en-US" sz="1800" dirty="0">
                <a:hlinkClick r:id="rId3"/>
              </a:rPr>
              <a:t>https://www.in.gov/cji/victim-services/voca/</a:t>
            </a:r>
            <a:r>
              <a:rPr lang="en-US" sz="1800" dirty="0"/>
              <a:t> </a:t>
            </a:r>
          </a:p>
          <a:p>
            <a:endParaRPr lang="en-US" sz="1800" dirty="0"/>
          </a:p>
          <a:p>
            <a:endParaRPr lang="en-US" sz="1800" dirty="0"/>
          </a:p>
          <a:p>
            <a:endParaRPr lang="en-US" sz="1800" dirty="0"/>
          </a:p>
          <a:p>
            <a:endParaRPr lang="en-US" sz="1800" dirty="0"/>
          </a:p>
        </p:txBody>
      </p:sp>
      <p:pic>
        <p:nvPicPr>
          <p:cNvPr id="21" name="Picture 20">
            <a:extLst>
              <a:ext uri="{FF2B5EF4-FFF2-40B4-BE49-F238E27FC236}">
                <a16:creationId xmlns:a16="http://schemas.microsoft.com/office/drawing/2014/main" id="{1AA6E309-37C1-EE1D-981A-2FEFDA135B4B}"/>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1068901" y="1831400"/>
            <a:ext cx="10302473" cy="1597282"/>
          </a:xfrm>
          <a:prstGeom prst="rect">
            <a:avLst/>
          </a:prstGeom>
        </p:spPr>
      </p:pic>
      <p:sp>
        <p:nvSpPr>
          <p:cNvPr id="22" name="Oval 21">
            <a:extLst>
              <a:ext uri="{FF2B5EF4-FFF2-40B4-BE49-F238E27FC236}">
                <a16:creationId xmlns:a16="http://schemas.microsoft.com/office/drawing/2014/main" id="{D6801B18-4DA3-FD10-3277-B0C47479B644}"/>
              </a:ext>
            </a:extLst>
          </p:cNvPr>
          <p:cNvSpPr/>
          <p:nvPr/>
        </p:nvSpPr>
        <p:spPr>
          <a:xfrm>
            <a:off x="985337" y="2864890"/>
            <a:ext cx="1611021" cy="63134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7868588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9" name="Title 6">
            <a:extLst>
              <a:ext uri="{FF2B5EF4-FFF2-40B4-BE49-F238E27FC236}">
                <a16:creationId xmlns:a16="http://schemas.microsoft.com/office/drawing/2014/main" id="{54ACD481-6DCA-C2DB-C873-6A7D7FA68B09}"/>
              </a:ext>
            </a:extLst>
          </p:cNvPr>
          <p:cNvSpPr>
            <a:spLocks noGrp="1"/>
          </p:cNvSpPr>
          <p:nvPr>
            <p:ph type="title"/>
          </p:nvPr>
        </p:nvSpPr>
        <p:spPr>
          <a:xfrm>
            <a:off x="1682094" y="310555"/>
            <a:ext cx="9236700" cy="1188950"/>
          </a:xfrm>
        </p:spPr>
        <p:txBody>
          <a:bodyPr anchor="b">
            <a:normAutofit/>
          </a:bodyPr>
          <a:lstStyle/>
          <a:p>
            <a:pPr algn="ctr"/>
            <a:r>
              <a:rPr lang="en-US" sz="4000" dirty="0"/>
              <a:t>NEW: Agency Basic Budget Continued</a:t>
            </a:r>
          </a:p>
        </p:txBody>
      </p:sp>
      <p:pic>
        <p:nvPicPr>
          <p:cNvPr id="5" name="Content Placeholder 4">
            <a:extLst>
              <a:ext uri="{FF2B5EF4-FFF2-40B4-BE49-F238E27FC236}">
                <a16:creationId xmlns:a16="http://schemas.microsoft.com/office/drawing/2014/main" id="{7AF64B9A-7ADA-F154-A8F9-1AA11AFA534E}"/>
              </a:ext>
            </a:extLst>
          </p:cNvPr>
          <p:cNvPicPr>
            <a:picLocks noGrp="1" noChangeAspect="1"/>
          </p:cNvPicPr>
          <p:nvPr>
            <p:ph idx="1"/>
          </p:nvPr>
        </p:nvPicPr>
        <p:blipFill>
          <a:blip r:embed="rId3"/>
          <a:stretch>
            <a:fillRect/>
          </a:stretch>
        </p:blipFill>
        <p:spPr>
          <a:xfrm>
            <a:off x="93127" y="1840311"/>
            <a:ext cx="12005745" cy="3837582"/>
          </a:xfrm>
        </p:spPr>
      </p:pic>
    </p:spTree>
    <p:extLst>
      <p:ext uri="{BB962C8B-B14F-4D97-AF65-F5344CB8AC3E}">
        <p14:creationId xmlns:p14="http://schemas.microsoft.com/office/powerpoint/2010/main" val="77588329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5">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6">
            <a:extLst>
              <a:ext uri="{FF2B5EF4-FFF2-40B4-BE49-F238E27FC236}">
                <a16:creationId xmlns:a16="http://schemas.microsoft.com/office/drawing/2014/main" id="{95AE851D-8ED6-1671-ADF2-A32440E41ED0}"/>
              </a:ext>
            </a:extLst>
          </p:cNvPr>
          <p:cNvSpPr>
            <a:spLocks noGrp="1"/>
          </p:cNvSpPr>
          <p:nvPr>
            <p:ph type="title"/>
          </p:nvPr>
        </p:nvSpPr>
        <p:spPr>
          <a:xfrm>
            <a:off x="808638" y="386930"/>
            <a:ext cx="9236700" cy="1188950"/>
          </a:xfrm>
        </p:spPr>
        <p:txBody>
          <a:bodyPr anchor="b">
            <a:normAutofit/>
          </a:bodyPr>
          <a:lstStyle/>
          <a:p>
            <a:pPr algn="ctr"/>
            <a:r>
              <a:rPr lang="en-US" sz="5400" dirty="0"/>
              <a:t>Budget Requirement</a:t>
            </a:r>
          </a:p>
        </p:txBody>
      </p:sp>
      <p:grpSp>
        <p:nvGrpSpPr>
          <p:cNvPr id="25" name="Group 27">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29" name="Rectangle 28">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2" name="Rectangle 31">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Content Placeholder 7">
            <a:extLst>
              <a:ext uri="{FF2B5EF4-FFF2-40B4-BE49-F238E27FC236}">
                <a16:creationId xmlns:a16="http://schemas.microsoft.com/office/drawing/2014/main" id="{CFFE1F1B-8D15-1597-FCF1-302934CCD365}"/>
              </a:ext>
            </a:extLst>
          </p:cNvPr>
          <p:cNvSpPr>
            <a:spLocks noGrp="1"/>
          </p:cNvSpPr>
          <p:nvPr>
            <p:ph idx="1"/>
          </p:nvPr>
        </p:nvSpPr>
        <p:spPr>
          <a:xfrm>
            <a:off x="808638" y="2389218"/>
            <a:ext cx="10143668" cy="3435531"/>
          </a:xfrm>
        </p:spPr>
        <p:txBody>
          <a:bodyPr anchor="ctr">
            <a:normAutofit/>
          </a:bodyPr>
          <a:lstStyle/>
          <a:p>
            <a:pPr>
              <a:lnSpc>
                <a:spcPct val="110000"/>
              </a:lnSpc>
              <a:spcBef>
                <a:spcPts val="0"/>
              </a:spcBef>
            </a:pPr>
            <a:r>
              <a:rPr lang="en-US" sz="2400" dirty="0">
                <a:effectLst/>
                <a:latin typeface="Calibri" panose="020F0502020204030204" pitchFamily="34" charset="0"/>
                <a:ea typeface="Calibri" panose="020F0502020204030204" pitchFamily="34" charset="0"/>
                <a:cs typeface="Calibri" panose="020F0502020204030204" pitchFamily="34" charset="0"/>
              </a:rPr>
              <a:t>The submitted budget will need to reflect </a:t>
            </a:r>
            <a:r>
              <a:rPr lang="en-US" sz="2400" b="1" dirty="0">
                <a:effectLst/>
                <a:latin typeface="Calibri" panose="020F0502020204030204" pitchFamily="34" charset="0"/>
                <a:ea typeface="Calibri" panose="020F0502020204030204" pitchFamily="34" charset="0"/>
                <a:cs typeface="Calibri" panose="020F0502020204030204" pitchFamily="34" charset="0"/>
              </a:rPr>
              <a:t>Year 1</a:t>
            </a:r>
            <a:r>
              <a:rPr lang="en-US" sz="2400" dirty="0">
                <a:effectLst/>
                <a:latin typeface="Calibri" panose="020F0502020204030204" pitchFamily="34" charset="0"/>
                <a:ea typeface="Calibri" panose="020F0502020204030204" pitchFamily="34" charset="0"/>
                <a:cs typeface="Calibri" panose="020F0502020204030204" pitchFamily="34" charset="0"/>
              </a:rPr>
              <a:t> and </a:t>
            </a:r>
            <a:r>
              <a:rPr lang="en-US" sz="2400" b="1" dirty="0">
                <a:effectLst/>
                <a:latin typeface="Calibri" panose="020F0502020204030204" pitchFamily="34" charset="0"/>
                <a:ea typeface="Calibri" panose="020F0502020204030204" pitchFamily="34" charset="0"/>
                <a:cs typeface="Calibri" panose="020F0502020204030204" pitchFamily="34" charset="0"/>
              </a:rPr>
              <a:t>Year 2</a:t>
            </a:r>
            <a:r>
              <a:rPr lang="en-US" sz="2400" dirty="0">
                <a:effectLst/>
                <a:latin typeface="Calibri" panose="020F0502020204030204" pitchFamily="34" charset="0"/>
                <a:ea typeface="Calibri" panose="020F0502020204030204" pitchFamily="34" charset="0"/>
                <a:cs typeface="Calibri" panose="020F0502020204030204" pitchFamily="34" charset="0"/>
              </a:rPr>
              <a:t> of funding on every expense.  </a:t>
            </a:r>
          </a:p>
          <a:p>
            <a:pPr>
              <a:lnSpc>
                <a:spcPct val="110000"/>
              </a:lnSpc>
              <a:spcBef>
                <a:spcPts val="0"/>
              </a:spcBef>
            </a:pPr>
            <a:r>
              <a:rPr lang="en-US" sz="2400" dirty="0">
                <a:effectLst/>
                <a:latin typeface="Calibri" panose="020F0502020204030204" pitchFamily="34" charset="0"/>
                <a:ea typeface="Calibri" panose="020F0502020204030204" pitchFamily="34" charset="0"/>
                <a:cs typeface="Calibri" panose="020F0502020204030204" pitchFamily="34" charset="0"/>
              </a:rPr>
              <a:t>Funds designated under Year 1 </a:t>
            </a:r>
            <a:r>
              <a:rPr lang="en-US" sz="2400" b="1" dirty="0">
                <a:effectLst/>
                <a:latin typeface="Calibri" panose="020F0502020204030204" pitchFamily="34" charset="0"/>
                <a:ea typeface="Calibri" panose="020F0502020204030204" pitchFamily="34" charset="0"/>
                <a:cs typeface="Calibri" panose="020F0502020204030204" pitchFamily="34" charset="0"/>
              </a:rPr>
              <a:t>must</a:t>
            </a:r>
            <a:r>
              <a:rPr lang="en-US" sz="2400" dirty="0">
                <a:effectLst/>
                <a:latin typeface="Calibri" panose="020F0502020204030204" pitchFamily="34" charset="0"/>
                <a:ea typeface="Calibri" panose="020F0502020204030204" pitchFamily="34" charset="0"/>
                <a:cs typeface="Calibri" panose="020F0502020204030204" pitchFamily="34" charset="0"/>
              </a:rPr>
              <a:t> be spent in Year 1 and will not be available in Year 2. </a:t>
            </a:r>
          </a:p>
          <a:p>
            <a:pPr>
              <a:lnSpc>
                <a:spcPct val="110000"/>
              </a:lnSpc>
              <a:spcBef>
                <a:spcPts val="0"/>
              </a:spcBef>
            </a:pPr>
            <a:r>
              <a:rPr lang="en-US" sz="2400" dirty="0">
                <a:effectLst/>
                <a:latin typeface="Calibri" panose="020F0502020204030204" pitchFamily="34" charset="0"/>
                <a:ea typeface="Calibri" panose="020F0502020204030204" pitchFamily="34" charset="0"/>
                <a:cs typeface="Calibri" panose="020F0502020204030204" pitchFamily="34" charset="0"/>
              </a:rPr>
              <a:t>Funds designated under </a:t>
            </a:r>
            <a:r>
              <a:rPr lang="en-US" sz="2400" b="1" dirty="0">
                <a:effectLst/>
                <a:latin typeface="Calibri" panose="020F0502020204030204" pitchFamily="34" charset="0"/>
                <a:ea typeface="Calibri" panose="020F0502020204030204" pitchFamily="34" charset="0"/>
                <a:cs typeface="Calibri" panose="020F0502020204030204" pitchFamily="34" charset="0"/>
              </a:rPr>
              <a:t>Year 2</a:t>
            </a:r>
            <a:r>
              <a:rPr lang="en-US" sz="2400" dirty="0">
                <a:effectLst/>
                <a:latin typeface="Calibri" panose="020F0502020204030204" pitchFamily="34" charset="0"/>
                <a:ea typeface="Calibri" panose="020F0502020204030204" pitchFamily="34" charset="0"/>
                <a:cs typeface="Calibri" panose="020F0502020204030204" pitchFamily="34" charset="0"/>
              </a:rPr>
              <a:t> </a:t>
            </a:r>
            <a:r>
              <a:rPr lang="en-US" sz="2400" u="sng"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will not </a:t>
            </a:r>
            <a:r>
              <a:rPr lang="en-US" sz="2400" dirty="0">
                <a:effectLst/>
                <a:latin typeface="Calibri" panose="020F0502020204030204" pitchFamily="34" charset="0"/>
                <a:ea typeface="Calibri" panose="020F0502020204030204" pitchFamily="34" charset="0"/>
                <a:cs typeface="Calibri" panose="020F0502020204030204" pitchFamily="34" charset="0"/>
              </a:rPr>
              <a:t>be available in </a:t>
            </a:r>
            <a:r>
              <a:rPr lang="en-US" sz="2400" b="1" dirty="0">
                <a:effectLst/>
                <a:latin typeface="Calibri" panose="020F0502020204030204" pitchFamily="34" charset="0"/>
                <a:ea typeface="Calibri" panose="020F0502020204030204" pitchFamily="34" charset="0"/>
                <a:cs typeface="Calibri" panose="020F0502020204030204" pitchFamily="34" charset="0"/>
              </a:rPr>
              <a:t>Year 1</a:t>
            </a:r>
            <a:r>
              <a:rPr lang="en-US" sz="2400" dirty="0">
                <a:effectLst/>
                <a:latin typeface="Calibri" panose="020F0502020204030204" pitchFamily="34" charset="0"/>
                <a:ea typeface="Calibri" panose="020F0502020204030204" pitchFamily="34" charset="0"/>
                <a:cs typeface="Calibri" panose="020F0502020204030204" pitchFamily="34" charset="0"/>
              </a:rPr>
              <a:t>.  </a:t>
            </a:r>
          </a:p>
          <a:p>
            <a:pPr>
              <a:lnSpc>
                <a:spcPct val="110000"/>
              </a:lnSpc>
              <a:spcBef>
                <a:spcPts val="0"/>
              </a:spcBef>
            </a:pPr>
            <a:r>
              <a:rPr lang="en-US" sz="2400" dirty="0">
                <a:effectLst/>
                <a:latin typeface="Calibri" panose="020F0502020204030204" pitchFamily="34" charset="0"/>
                <a:ea typeface="Calibri" panose="020F0502020204030204" pitchFamily="34" charset="0"/>
                <a:cs typeface="Calibri" panose="020F0502020204030204" pitchFamily="34" charset="0"/>
              </a:rPr>
              <a:t>During any Project Modification Request, funds will not be able to be moved between years.</a:t>
            </a:r>
            <a:endParaRPr lang="en-US" sz="2400" dirty="0">
              <a:effectLst/>
              <a:latin typeface="Calibri" panose="020F0502020204030204" pitchFamily="34" charset="0"/>
              <a:ea typeface="Calibri" panose="020F0502020204030204" pitchFamily="34" charset="0"/>
            </a:endParaRPr>
          </a:p>
          <a:p>
            <a:pPr marL="0" indent="0">
              <a:buNone/>
            </a:pPr>
            <a:endParaRPr lang="en-US" sz="2400" dirty="0"/>
          </a:p>
        </p:txBody>
      </p:sp>
    </p:spTree>
    <p:extLst>
      <p:ext uri="{BB962C8B-B14F-4D97-AF65-F5344CB8AC3E}">
        <p14:creationId xmlns:p14="http://schemas.microsoft.com/office/powerpoint/2010/main" val="40673140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5">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Title 6">
            <a:extLst>
              <a:ext uri="{FF2B5EF4-FFF2-40B4-BE49-F238E27FC236}">
                <a16:creationId xmlns:a16="http://schemas.microsoft.com/office/drawing/2014/main" id="{95AE851D-8ED6-1671-ADF2-A32440E41ED0}"/>
              </a:ext>
            </a:extLst>
          </p:cNvPr>
          <p:cNvSpPr>
            <a:spLocks noGrp="1"/>
          </p:cNvSpPr>
          <p:nvPr>
            <p:ph type="title"/>
          </p:nvPr>
        </p:nvSpPr>
        <p:spPr>
          <a:xfrm>
            <a:off x="808638" y="386930"/>
            <a:ext cx="10411812" cy="1188950"/>
          </a:xfrm>
        </p:spPr>
        <p:txBody>
          <a:bodyPr anchor="b">
            <a:normAutofit fontScale="90000"/>
          </a:bodyPr>
          <a:lstStyle/>
          <a:p>
            <a:pPr algn="ctr"/>
            <a:r>
              <a:rPr lang="en-US" sz="5400" dirty="0"/>
              <a:t>New in </a:t>
            </a:r>
            <a:r>
              <a:rPr lang="en-US" sz="5400" dirty="0" err="1"/>
              <a:t>IntelliGrants</a:t>
            </a:r>
            <a:r>
              <a:rPr lang="en-US" sz="5400" dirty="0"/>
              <a:t>: Budget Narrative</a:t>
            </a:r>
          </a:p>
        </p:txBody>
      </p:sp>
      <p:grpSp>
        <p:nvGrpSpPr>
          <p:cNvPr id="25" name="Group 27">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29" name="Rectangle 28">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0" name="Rectangle 29">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sp>
        <p:nvSpPr>
          <p:cNvPr id="32" name="Rectangle 31">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2" name="Content Placeholder 1">
            <a:extLst>
              <a:ext uri="{FF2B5EF4-FFF2-40B4-BE49-F238E27FC236}">
                <a16:creationId xmlns:a16="http://schemas.microsoft.com/office/drawing/2014/main" id="{9005CC77-2219-5498-6620-212FDE7CDC6A}"/>
              </a:ext>
            </a:extLst>
          </p:cNvPr>
          <p:cNvPicPr>
            <a:picLocks noGrp="1" noChangeAspect="1"/>
          </p:cNvPicPr>
          <p:nvPr>
            <p:ph idx="1"/>
          </p:nvPr>
        </p:nvPicPr>
        <p:blipFill>
          <a:blip r:embed="rId3"/>
          <a:stretch>
            <a:fillRect/>
          </a:stretch>
        </p:blipFill>
        <p:spPr>
          <a:xfrm>
            <a:off x="420188" y="2628900"/>
            <a:ext cx="10542986" cy="2811463"/>
          </a:xfrm>
          <a:prstGeom prst="rect">
            <a:avLst/>
          </a:prstGeom>
        </p:spPr>
      </p:pic>
      <p:sp>
        <p:nvSpPr>
          <p:cNvPr id="3" name="Rectangle 2">
            <a:extLst>
              <a:ext uri="{FF2B5EF4-FFF2-40B4-BE49-F238E27FC236}">
                <a16:creationId xmlns:a16="http://schemas.microsoft.com/office/drawing/2014/main" id="{569054E9-3432-B92F-2225-0222F6812540}"/>
              </a:ext>
            </a:extLst>
          </p:cNvPr>
          <p:cNvSpPr/>
          <p:nvPr/>
        </p:nvSpPr>
        <p:spPr>
          <a:xfrm>
            <a:off x="615949" y="2353716"/>
            <a:ext cx="7883006" cy="1007353"/>
          </a:xfrm>
          <a:prstGeom prst="rect">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37354264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5">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6">
            <a:extLst>
              <a:ext uri="{FF2B5EF4-FFF2-40B4-BE49-F238E27FC236}">
                <a16:creationId xmlns:a16="http://schemas.microsoft.com/office/drawing/2014/main" id="{95AE851D-8ED6-1671-ADF2-A32440E41ED0}"/>
              </a:ext>
            </a:extLst>
          </p:cNvPr>
          <p:cNvSpPr>
            <a:spLocks noGrp="1"/>
          </p:cNvSpPr>
          <p:nvPr>
            <p:ph type="title"/>
          </p:nvPr>
        </p:nvSpPr>
        <p:spPr>
          <a:xfrm>
            <a:off x="808638" y="386930"/>
            <a:ext cx="9236700" cy="1188950"/>
          </a:xfrm>
        </p:spPr>
        <p:txBody>
          <a:bodyPr anchor="b">
            <a:normAutofit/>
          </a:bodyPr>
          <a:lstStyle/>
          <a:p>
            <a:pPr algn="ctr"/>
            <a:r>
              <a:rPr lang="en-US" sz="5400" dirty="0"/>
              <a:t>Technical Assistance </a:t>
            </a:r>
          </a:p>
        </p:txBody>
      </p:sp>
      <p:grpSp>
        <p:nvGrpSpPr>
          <p:cNvPr id="25" name="Group 27">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29" name="Rectangle 28">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2" name="Rectangle 31">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Content Placeholder 7">
            <a:extLst>
              <a:ext uri="{FF2B5EF4-FFF2-40B4-BE49-F238E27FC236}">
                <a16:creationId xmlns:a16="http://schemas.microsoft.com/office/drawing/2014/main" id="{CFFE1F1B-8D15-1597-FCF1-302934CCD365}"/>
              </a:ext>
            </a:extLst>
          </p:cNvPr>
          <p:cNvSpPr>
            <a:spLocks noGrp="1"/>
          </p:cNvSpPr>
          <p:nvPr>
            <p:ph idx="1"/>
          </p:nvPr>
        </p:nvSpPr>
        <p:spPr>
          <a:xfrm>
            <a:off x="808638" y="2389218"/>
            <a:ext cx="10143668" cy="3435531"/>
          </a:xfrm>
        </p:spPr>
        <p:txBody>
          <a:bodyPr anchor="ctr">
            <a:normAutofit lnSpcReduction="10000"/>
          </a:bodyPr>
          <a:lstStyle/>
          <a:p>
            <a:r>
              <a:rPr lang="en-US" sz="2400" b="0" i="0" u="none" strike="noStrike" baseline="0" dirty="0">
                <a:latin typeface="+mj-lt"/>
              </a:rPr>
              <a:t>For technical assistance contact the ICJI Helpdesk at CJIHelpDesk@cji.in.gov. Help Desk hours are Monday – Friday, 8:00 am to 4:30 pm ET, except state holidays. </a:t>
            </a:r>
          </a:p>
          <a:p>
            <a:pPr marL="0" indent="0">
              <a:buNone/>
            </a:pPr>
            <a:endParaRPr lang="en-US" sz="2400" b="0" i="0" u="none" strike="noStrike" baseline="0" dirty="0">
              <a:latin typeface="+mj-lt"/>
            </a:endParaRPr>
          </a:p>
          <a:p>
            <a:r>
              <a:rPr lang="en-US" sz="2400" b="1" i="1" u="sng" strike="noStrike" baseline="0" dirty="0">
                <a:latin typeface="+mj-lt"/>
              </a:rPr>
              <a:t>ICJI is not responsible for technical issues with grant submission within 48 hours of grant deadline.</a:t>
            </a:r>
            <a:r>
              <a:rPr lang="en-US" sz="2400" b="1" i="1" u="none" strike="noStrike" baseline="0" dirty="0">
                <a:latin typeface="+mj-lt"/>
              </a:rPr>
              <a:t> </a:t>
            </a:r>
          </a:p>
          <a:p>
            <a:pPr marL="0" indent="0">
              <a:buNone/>
            </a:pPr>
            <a:endParaRPr lang="en-US" sz="2400" b="1" i="0" u="none" strike="noStrike" baseline="0" dirty="0">
              <a:latin typeface="+mj-lt"/>
            </a:endParaRPr>
          </a:p>
          <a:p>
            <a:r>
              <a:rPr lang="en-US" sz="2400" b="0" i="0" u="none" strike="noStrike" baseline="0" dirty="0">
                <a:latin typeface="+mj-lt"/>
              </a:rPr>
              <a:t>For assistance with any other requirements of this solicitation, please contact The Victim Services Division at ICJI.</a:t>
            </a:r>
            <a:endParaRPr lang="en-US" sz="2400" dirty="0"/>
          </a:p>
        </p:txBody>
      </p:sp>
    </p:spTree>
    <p:extLst>
      <p:ext uri="{BB962C8B-B14F-4D97-AF65-F5344CB8AC3E}">
        <p14:creationId xmlns:p14="http://schemas.microsoft.com/office/powerpoint/2010/main" val="76952293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p:nvSpPr>
          <p:cNvPr id="7" name="Freeform: Shape 6">
            <a:extLst>
              <a:ext uri="{FF2B5EF4-FFF2-40B4-BE49-F238E27FC236}">
                <a16:creationId xmlns:a16="http://schemas.microsoft.com/office/drawing/2014/main" id="{66B332A4-D438-4773-A77F-5ED49A448D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53768" y="0"/>
            <a:ext cx="8284464" cy="6858000"/>
          </a:xfrm>
          <a:custGeom>
            <a:avLst/>
            <a:gdLst>
              <a:gd name="connsiteX0" fmla="*/ 1818109 w 8284464"/>
              <a:gd name="connsiteY0" fmla="*/ 0 h 6858000"/>
              <a:gd name="connsiteX1" fmla="*/ 6466355 w 8284464"/>
              <a:gd name="connsiteY1" fmla="*/ 0 h 6858000"/>
              <a:gd name="connsiteX2" fmla="*/ 6620596 w 8284464"/>
              <a:gd name="connsiteY2" fmla="*/ 109683 h 6858000"/>
              <a:gd name="connsiteX3" fmla="*/ 8284464 w 8284464"/>
              <a:gd name="connsiteY3" fmla="*/ 3429000 h 6858000"/>
              <a:gd name="connsiteX4" fmla="*/ 6620596 w 8284464"/>
              <a:gd name="connsiteY4" fmla="*/ 6748318 h 6858000"/>
              <a:gd name="connsiteX5" fmla="*/ 6466355 w 8284464"/>
              <a:gd name="connsiteY5" fmla="*/ 6858000 h 6858000"/>
              <a:gd name="connsiteX6" fmla="*/ 1818109 w 8284464"/>
              <a:gd name="connsiteY6" fmla="*/ 6858000 h 6858000"/>
              <a:gd name="connsiteX7" fmla="*/ 1663869 w 8284464"/>
              <a:gd name="connsiteY7" fmla="*/ 6748318 h 6858000"/>
              <a:gd name="connsiteX8" fmla="*/ 0 w 8284464"/>
              <a:gd name="connsiteY8" fmla="*/ 3429000 h 6858000"/>
              <a:gd name="connsiteX9" fmla="*/ 1663869 w 8284464"/>
              <a:gd name="connsiteY9" fmla="*/ 10968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284464" h="6858000">
                <a:moveTo>
                  <a:pt x="1818109" y="0"/>
                </a:moveTo>
                <a:lnTo>
                  <a:pt x="6466355" y="0"/>
                </a:lnTo>
                <a:lnTo>
                  <a:pt x="6620596" y="109683"/>
                </a:lnTo>
                <a:cubicBezTo>
                  <a:pt x="7630666" y="865069"/>
                  <a:pt x="8284464" y="2070683"/>
                  <a:pt x="8284464" y="3429000"/>
                </a:cubicBezTo>
                <a:cubicBezTo>
                  <a:pt x="8284464" y="4787317"/>
                  <a:pt x="7630666" y="5992931"/>
                  <a:pt x="6620596" y="6748318"/>
                </a:cubicBezTo>
                <a:lnTo>
                  <a:pt x="6466355" y="6858000"/>
                </a:lnTo>
                <a:lnTo>
                  <a:pt x="1818109" y="6858000"/>
                </a:lnTo>
                <a:lnTo>
                  <a:pt x="1663869" y="6748318"/>
                </a:lnTo>
                <a:cubicBezTo>
                  <a:pt x="653798" y="5992931"/>
                  <a:pt x="0" y="4787317"/>
                  <a:pt x="0" y="3429000"/>
                </a:cubicBezTo>
                <a:cubicBezTo>
                  <a:pt x="0" y="2070683"/>
                  <a:pt x="653798" y="865069"/>
                  <a:pt x="1663869" y="109683"/>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9" name="Freeform: Shape 8">
            <a:extLst>
              <a:ext uri="{FF2B5EF4-FFF2-40B4-BE49-F238E27FC236}">
                <a16:creationId xmlns:a16="http://schemas.microsoft.com/office/drawing/2014/main" id="{DF9AD32D-FF05-44F4-BD4D-9CEE89B71E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18360" y="0"/>
            <a:ext cx="7955280" cy="6858000"/>
          </a:xfrm>
          <a:custGeom>
            <a:avLst/>
            <a:gdLst>
              <a:gd name="connsiteX0" fmla="*/ 1962423 w 7955280"/>
              <a:gd name="connsiteY0" fmla="*/ 0 h 6858000"/>
              <a:gd name="connsiteX1" fmla="*/ 5992858 w 7955280"/>
              <a:gd name="connsiteY1" fmla="*/ 0 h 6858000"/>
              <a:gd name="connsiteX2" fmla="*/ 6040191 w 7955280"/>
              <a:gd name="connsiteY2" fmla="*/ 27216 h 6858000"/>
              <a:gd name="connsiteX3" fmla="*/ 7955280 w 7955280"/>
              <a:gd name="connsiteY3" fmla="*/ 3429000 h 6858000"/>
              <a:gd name="connsiteX4" fmla="*/ 6040191 w 7955280"/>
              <a:gd name="connsiteY4" fmla="*/ 6830784 h 6858000"/>
              <a:gd name="connsiteX5" fmla="*/ 5992858 w 7955280"/>
              <a:gd name="connsiteY5" fmla="*/ 6858000 h 6858000"/>
              <a:gd name="connsiteX6" fmla="*/ 1962423 w 7955280"/>
              <a:gd name="connsiteY6" fmla="*/ 6858000 h 6858000"/>
              <a:gd name="connsiteX7" fmla="*/ 1915089 w 7955280"/>
              <a:gd name="connsiteY7" fmla="*/ 6830784 h 6858000"/>
              <a:gd name="connsiteX8" fmla="*/ 0 w 7955280"/>
              <a:gd name="connsiteY8" fmla="*/ 3429000 h 6858000"/>
              <a:gd name="connsiteX9" fmla="*/ 1915089 w 7955280"/>
              <a:gd name="connsiteY9" fmla="*/ 2721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955280" h="6858000">
                <a:moveTo>
                  <a:pt x="1962423" y="0"/>
                </a:moveTo>
                <a:lnTo>
                  <a:pt x="5992858" y="0"/>
                </a:lnTo>
                <a:lnTo>
                  <a:pt x="6040191" y="27216"/>
                </a:lnTo>
                <a:cubicBezTo>
                  <a:pt x="7188332" y="724844"/>
                  <a:pt x="7955280" y="1987357"/>
                  <a:pt x="7955280" y="3429000"/>
                </a:cubicBezTo>
                <a:cubicBezTo>
                  <a:pt x="7955280" y="4870644"/>
                  <a:pt x="7188332" y="6133157"/>
                  <a:pt x="6040191" y="6830784"/>
                </a:cubicBezTo>
                <a:lnTo>
                  <a:pt x="5992858" y="6858000"/>
                </a:lnTo>
                <a:lnTo>
                  <a:pt x="1962423" y="6858000"/>
                </a:lnTo>
                <a:lnTo>
                  <a:pt x="1915089" y="6830784"/>
                </a:lnTo>
                <a:cubicBezTo>
                  <a:pt x="766948" y="6133157"/>
                  <a:pt x="0" y="4870644"/>
                  <a:pt x="0" y="3429000"/>
                </a:cubicBezTo>
                <a:cubicBezTo>
                  <a:pt x="0" y="1987357"/>
                  <a:pt x="766948" y="724844"/>
                  <a:pt x="1915089" y="27216"/>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6C11CFCB-6E19-449B-5B0F-55F5AAD31957}"/>
              </a:ext>
            </a:extLst>
          </p:cNvPr>
          <p:cNvSpPr>
            <a:spLocks noGrp="1"/>
          </p:cNvSpPr>
          <p:nvPr>
            <p:ph type="title"/>
          </p:nvPr>
        </p:nvSpPr>
        <p:spPr>
          <a:xfrm>
            <a:off x="2555631" y="1441938"/>
            <a:ext cx="7080738" cy="3974124"/>
          </a:xfrm>
        </p:spPr>
        <p:txBody>
          <a:bodyPr>
            <a:normAutofit/>
          </a:bodyPr>
          <a:lstStyle/>
          <a:p>
            <a:pPr algn="ctr"/>
            <a:r>
              <a:rPr lang="en-US" sz="5400">
                <a:solidFill>
                  <a:schemeClr val="bg1">
                    <a:lumMod val="95000"/>
                    <a:lumOff val="5000"/>
                  </a:schemeClr>
                </a:solidFill>
              </a:rPr>
              <a:t>QUESTIONS? </a:t>
            </a:r>
            <a:endParaRPr lang="en-US" sz="5400" dirty="0">
              <a:solidFill>
                <a:schemeClr val="bg1">
                  <a:lumMod val="95000"/>
                  <a:lumOff val="5000"/>
                </a:schemeClr>
              </a:solidFill>
            </a:endParaRPr>
          </a:p>
        </p:txBody>
      </p:sp>
    </p:spTree>
    <p:extLst>
      <p:ext uri="{BB962C8B-B14F-4D97-AF65-F5344CB8AC3E}">
        <p14:creationId xmlns:p14="http://schemas.microsoft.com/office/powerpoint/2010/main" val="2478218987"/>
      </p:ext>
    </p:extLst>
  </p:cSld>
  <p:clrMapOvr>
    <a:overrideClrMapping bg1="dk1" tx1="lt1" bg2="dk2" tx2="lt2" accent1="accent1" accent2="accent2" accent3="accent3" accent4="accent4" accent5="accent5" accent6="accent6" hlink="hlink" folHlink="folHlink"/>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13">
            <a:extLst>
              <a:ext uri="{FF2B5EF4-FFF2-40B4-BE49-F238E27FC236}">
                <a16:creationId xmlns:a16="http://schemas.microsoft.com/office/drawing/2014/main" id="{A7895A40-19A4-42D6-9D30-DBC1E8002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15">
            <a:extLst>
              <a:ext uri="{FF2B5EF4-FFF2-40B4-BE49-F238E27FC236}">
                <a16:creationId xmlns:a16="http://schemas.microsoft.com/office/drawing/2014/main" id="{02F429C4-ABC9-46FC-818A-B5429CDE4A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270325" y="3369273"/>
            <a:ext cx="32004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17">
            <a:extLst>
              <a:ext uri="{FF2B5EF4-FFF2-40B4-BE49-F238E27FC236}">
                <a16:creationId xmlns:a16="http://schemas.microsoft.com/office/drawing/2014/main" id="{2CEF98E4-3709-4952-8F42-2305CCE34F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6374475" y="1040470"/>
            <a:ext cx="6858003" cy="4777047"/>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9">
            <a:extLst>
              <a:ext uri="{FF2B5EF4-FFF2-40B4-BE49-F238E27FC236}">
                <a16:creationId xmlns:a16="http://schemas.microsoft.com/office/drawing/2014/main" id="{F10BCCF5-D685-47FF-B675-647EAEB72C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7914" y="857786"/>
            <a:ext cx="11067024" cy="520893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C11CFCB-6E19-449B-5B0F-55F5AAD31957}"/>
              </a:ext>
            </a:extLst>
          </p:cNvPr>
          <p:cNvSpPr>
            <a:spLocks noGrp="1"/>
          </p:cNvSpPr>
          <p:nvPr>
            <p:ph type="title"/>
          </p:nvPr>
        </p:nvSpPr>
        <p:spPr>
          <a:xfrm>
            <a:off x="966278" y="1440503"/>
            <a:ext cx="9910296" cy="2590027"/>
          </a:xfrm>
        </p:spPr>
        <p:txBody>
          <a:bodyPr vert="horz" lIns="91440" tIns="45720" rIns="91440" bIns="45720" rtlCol="0" anchor="t">
            <a:normAutofit/>
          </a:bodyPr>
          <a:lstStyle/>
          <a:p>
            <a:r>
              <a:rPr lang="en-US" sz="8000" kern="1200" dirty="0">
                <a:solidFill>
                  <a:schemeClr val="tx1"/>
                </a:solidFill>
                <a:latin typeface="+mj-lt"/>
                <a:ea typeface="+mj-ea"/>
                <a:cs typeface="+mj-cs"/>
              </a:rPr>
              <a:t>Thanks for attending! </a:t>
            </a:r>
          </a:p>
        </p:txBody>
      </p:sp>
      <p:sp>
        <p:nvSpPr>
          <p:cNvPr id="22" name="Rectangle 21">
            <a:extLst>
              <a:ext uri="{FF2B5EF4-FFF2-40B4-BE49-F238E27FC236}">
                <a16:creationId xmlns:a16="http://schemas.microsoft.com/office/drawing/2014/main" id="{B0EE8A42-107A-4D4C-8D56-BBAE95C7FC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524009" y="3366125"/>
            <a:ext cx="32004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EE941799-79C9-2B92-A54C-75C501C79D58}"/>
              </a:ext>
            </a:extLst>
          </p:cNvPr>
          <p:cNvSpPr txBox="1"/>
          <p:nvPr/>
        </p:nvSpPr>
        <p:spPr>
          <a:xfrm>
            <a:off x="1616126" y="3005623"/>
            <a:ext cx="8610600" cy="3046988"/>
          </a:xfrm>
          <a:prstGeom prst="rect">
            <a:avLst/>
          </a:prstGeom>
          <a:noFill/>
        </p:spPr>
        <p:txBody>
          <a:bodyPr wrap="square" rtlCol="0">
            <a:spAutoFit/>
          </a:bodyPr>
          <a:lstStyle/>
          <a:p>
            <a:pPr algn="ctr"/>
            <a:r>
              <a:rPr lang="en-US" sz="2400" dirty="0"/>
              <a:t>Presenters: </a:t>
            </a:r>
          </a:p>
          <a:p>
            <a:pPr algn="ctr"/>
            <a:r>
              <a:rPr lang="en-US" sz="2400" dirty="0"/>
              <a:t>Dalayna Anderson, Victim Services, Program Specialist </a:t>
            </a:r>
          </a:p>
          <a:p>
            <a:pPr algn="ctr"/>
            <a:r>
              <a:rPr lang="en-US" sz="2400" dirty="0">
                <a:hlinkClick r:id="rId3"/>
              </a:rPr>
              <a:t>DaAnderson1@cji.in.gov</a:t>
            </a:r>
            <a:r>
              <a:rPr lang="en-US" sz="2400" dirty="0"/>
              <a:t> </a:t>
            </a:r>
          </a:p>
          <a:p>
            <a:pPr algn="ctr"/>
            <a:r>
              <a:rPr lang="en-US" sz="2400" dirty="0"/>
              <a:t>317-232-3482</a:t>
            </a:r>
          </a:p>
          <a:p>
            <a:pPr algn="ctr"/>
            <a:endParaRPr lang="en-US" sz="2400" dirty="0"/>
          </a:p>
          <a:p>
            <a:pPr algn="ctr"/>
            <a:r>
              <a:rPr lang="en-US" sz="2400" dirty="0"/>
              <a:t>Becky Venus, Victim Services, Senior Grant Manager </a:t>
            </a:r>
          </a:p>
          <a:p>
            <a:pPr algn="ctr"/>
            <a:r>
              <a:rPr lang="en-US" sz="2400" dirty="0">
                <a:hlinkClick r:id="rId4"/>
              </a:rPr>
              <a:t>Rvenus@cji.in.gov</a:t>
            </a:r>
            <a:r>
              <a:rPr lang="en-US" sz="2400" dirty="0"/>
              <a:t> </a:t>
            </a:r>
          </a:p>
          <a:p>
            <a:pPr algn="ctr"/>
            <a:r>
              <a:rPr lang="en-US" sz="2400" dirty="0"/>
              <a:t>317-233-5681</a:t>
            </a:r>
          </a:p>
        </p:txBody>
      </p:sp>
      <p:cxnSp>
        <p:nvCxnSpPr>
          <p:cNvPr id="5" name="Straight Connector 4">
            <a:extLst>
              <a:ext uri="{FF2B5EF4-FFF2-40B4-BE49-F238E27FC236}">
                <a16:creationId xmlns:a16="http://schemas.microsoft.com/office/drawing/2014/main" id="{F4261614-1D84-D661-D4FF-DADD91389375}"/>
              </a:ext>
            </a:extLst>
          </p:cNvPr>
          <p:cNvCxnSpPr>
            <a:cxnSpLocks/>
          </p:cNvCxnSpPr>
          <p:nvPr/>
        </p:nvCxnSpPr>
        <p:spPr>
          <a:xfrm>
            <a:off x="1234440" y="2971800"/>
            <a:ext cx="9448800"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043347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BCEE31B6-161D-579B-0CB9-C3EA706D8A7E}"/>
              </a:ext>
            </a:extLst>
          </p:cNvPr>
          <p:cNvSpPr>
            <a:spLocks noGrp="1"/>
          </p:cNvSpPr>
          <p:nvPr>
            <p:ph type="title"/>
          </p:nvPr>
        </p:nvSpPr>
        <p:spPr>
          <a:xfrm>
            <a:off x="838200" y="365125"/>
            <a:ext cx="10515600" cy="1325563"/>
          </a:xfrm>
          <a:noFill/>
        </p:spPr>
        <p:txBody>
          <a:bodyPr>
            <a:normAutofit/>
          </a:bodyPr>
          <a:lstStyle/>
          <a:p>
            <a:r>
              <a:rPr lang="en-US" dirty="0">
                <a:solidFill>
                  <a:schemeClr val="accent1">
                    <a:lumMod val="75000"/>
                  </a:schemeClr>
                </a:solidFill>
              </a:rPr>
              <a:t>2024-2026 VOCA Grant Application</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D3C68843-40D8-A6DE-F31B-6717527E508E}"/>
              </a:ext>
            </a:extLst>
          </p:cNvPr>
          <p:cNvSpPr>
            <a:spLocks noGrp="1"/>
          </p:cNvSpPr>
          <p:nvPr>
            <p:ph idx="1"/>
          </p:nvPr>
        </p:nvSpPr>
        <p:spPr>
          <a:xfrm>
            <a:off x="838200" y="1825625"/>
            <a:ext cx="10515600" cy="4351338"/>
          </a:xfrm>
        </p:spPr>
        <p:txBody>
          <a:bodyPr>
            <a:normAutofit/>
          </a:bodyPr>
          <a:lstStyle/>
          <a:p>
            <a:pPr marL="0" indent="0">
              <a:buNone/>
            </a:pPr>
            <a:r>
              <a:rPr lang="en-US" sz="2000" dirty="0"/>
              <a:t>Application opened: Wednesday, January 31</a:t>
            </a:r>
            <a:r>
              <a:rPr lang="en-US" sz="2000" baseline="30000" dirty="0"/>
              <a:t>st</a:t>
            </a:r>
            <a:r>
              <a:rPr lang="en-US" sz="2000" dirty="0"/>
              <a:t>  at 9 AM</a:t>
            </a:r>
          </a:p>
          <a:p>
            <a:pPr marL="0" indent="0">
              <a:buNone/>
            </a:pPr>
            <a:r>
              <a:rPr lang="en-US" sz="2000" dirty="0"/>
              <a:t>Application closes: Thursday, March 14</a:t>
            </a:r>
            <a:r>
              <a:rPr lang="en-US" sz="2000" baseline="30000" dirty="0"/>
              <a:t>th</a:t>
            </a:r>
            <a:r>
              <a:rPr lang="en-US" sz="2000" dirty="0"/>
              <a:t> at 11:59 PM ET</a:t>
            </a:r>
          </a:p>
          <a:p>
            <a:pPr marL="0" indent="0" algn="l" defTabSz="457200">
              <a:buNone/>
            </a:pPr>
            <a:r>
              <a:rPr lang="en-US" sz="2000" b="0" i="0" u="none" strike="noStrike" baseline="0" dirty="0">
                <a:solidFill>
                  <a:srgbClr val="000000"/>
                </a:solidFill>
                <a:latin typeface="Arial" panose="020B0604020202020204" pitchFamily="34" charset="0"/>
              </a:rPr>
              <a:t>	</a:t>
            </a:r>
            <a:r>
              <a:rPr lang="en-US" sz="2000" b="0" i="0" u="none" strike="noStrike" baseline="0" dirty="0">
                <a:solidFill>
                  <a:schemeClr val="accent1">
                    <a:lumMod val="75000"/>
                  </a:schemeClr>
                </a:solidFill>
              </a:rPr>
              <a:t>Applicants are strongly encouraged to submit applications 48 hours prior to the 	deadline. </a:t>
            </a:r>
            <a:r>
              <a:rPr lang="en-US" sz="2000" b="0" i="0" u="none" strike="noStrike" baseline="0" dirty="0">
                <a:solidFill>
                  <a:srgbClr val="FF0000"/>
                </a:solidFill>
              </a:rPr>
              <a:t>	</a:t>
            </a:r>
          </a:p>
          <a:p>
            <a:pPr marL="0" indent="0">
              <a:buNone/>
            </a:pPr>
            <a:endParaRPr lang="en-US" sz="2000" dirty="0"/>
          </a:p>
          <a:p>
            <a:pPr marL="0" indent="0">
              <a:buNone/>
            </a:pPr>
            <a:r>
              <a:rPr lang="en-US" sz="2000" dirty="0"/>
              <a:t>Award Period for VOCA: October 1, 2024 – September 30, 2026 (24-month award period)</a:t>
            </a:r>
          </a:p>
          <a:p>
            <a:pPr marL="0" indent="0">
              <a:buNone/>
            </a:pPr>
            <a:r>
              <a:rPr lang="en-US" sz="2000" b="0" i="0" u="none" strike="noStrike" baseline="0" dirty="0">
                <a:solidFill>
                  <a:schemeClr val="accent1">
                    <a:lumMod val="75000"/>
                  </a:schemeClr>
                </a:solidFill>
                <a:latin typeface="Calibri" panose="020F0502020204030204" pitchFamily="34" charset="0"/>
              </a:rPr>
              <a:t>Projects should begin on </a:t>
            </a:r>
            <a:r>
              <a:rPr lang="en-US" sz="2000" dirty="0">
                <a:solidFill>
                  <a:schemeClr val="accent1">
                    <a:lumMod val="75000"/>
                  </a:schemeClr>
                </a:solidFill>
                <a:latin typeface="Calibri" panose="020F0502020204030204" pitchFamily="34" charset="0"/>
              </a:rPr>
              <a:t>October </a:t>
            </a:r>
            <a:r>
              <a:rPr lang="en-US" sz="2000" b="0" i="0" u="none" strike="noStrike" baseline="0" dirty="0">
                <a:solidFill>
                  <a:schemeClr val="accent1">
                    <a:lumMod val="75000"/>
                  </a:schemeClr>
                </a:solidFill>
                <a:latin typeface="Calibri" panose="020F0502020204030204" pitchFamily="34" charset="0"/>
              </a:rPr>
              <a:t>1, 2024 and must be in operation no later than 60 days after this date. Failure to have the funded project operational within 60 days from </a:t>
            </a:r>
            <a:r>
              <a:rPr lang="en-US" sz="2000" dirty="0">
                <a:solidFill>
                  <a:schemeClr val="accent1">
                    <a:lumMod val="75000"/>
                  </a:schemeClr>
                </a:solidFill>
                <a:latin typeface="Calibri" panose="020F0502020204030204" pitchFamily="34" charset="0"/>
              </a:rPr>
              <a:t>October </a:t>
            </a:r>
            <a:r>
              <a:rPr lang="en-US" sz="2000" b="0" i="0" u="none" strike="noStrike" baseline="0" dirty="0">
                <a:solidFill>
                  <a:schemeClr val="accent1">
                    <a:lumMod val="75000"/>
                  </a:schemeClr>
                </a:solidFill>
                <a:latin typeface="Calibri" panose="020F0502020204030204" pitchFamily="34" charset="0"/>
              </a:rPr>
              <a:t>1, 2024 will result in the cancellation of the grant and the de-obligation of all awarded funds. </a:t>
            </a:r>
            <a:endParaRPr lang="en-US" sz="2000" dirty="0">
              <a:solidFill>
                <a:schemeClr val="accent1">
                  <a:lumMod val="75000"/>
                </a:schemeClr>
              </a:solidFill>
            </a:endParaRPr>
          </a:p>
          <a:p>
            <a:pPr marL="0" indent="0">
              <a:buNone/>
            </a:pPr>
            <a:endParaRPr lang="en-US" dirty="0"/>
          </a:p>
        </p:txBody>
      </p:sp>
    </p:spTree>
    <p:extLst>
      <p:ext uri="{BB962C8B-B14F-4D97-AF65-F5344CB8AC3E}">
        <p14:creationId xmlns:p14="http://schemas.microsoft.com/office/powerpoint/2010/main" val="34733875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9" name="Picture 8">
            <a:extLst>
              <a:ext uri="{FF2B5EF4-FFF2-40B4-BE49-F238E27FC236}">
                <a16:creationId xmlns:a16="http://schemas.microsoft.com/office/drawing/2014/main" id="{98761A7B-F998-294B-56D8-C0AACA48E670}"/>
              </a:ext>
            </a:extLst>
          </p:cNvPr>
          <p:cNvPicPr>
            <a:picLocks noChangeAspect="1"/>
          </p:cNvPicPr>
          <p:nvPr/>
        </p:nvPicPr>
        <p:blipFill>
          <a:blip r:embed="rId3"/>
          <a:stretch>
            <a:fillRect/>
          </a:stretch>
        </p:blipFill>
        <p:spPr>
          <a:xfrm>
            <a:off x="767634" y="477998"/>
            <a:ext cx="10656732" cy="4919898"/>
          </a:xfrm>
          <a:prstGeom prst="rect">
            <a:avLst/>
          </a:prstGeom>
        </p:spPr>
      </p:pic>
    </p:spTree>
    <p:extLst>
      <p:ext uri="{BB962C8B-B14F-4D97-AF65-F5344CB8AC3E}">
        <p14:creationId xmlns:p14="http://schemas.microsoft.com/office/powerpoint/2010/main" val="22974057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10">
            <a:extLst>
              <a:ext uri="{FF2B5EF4-FFF2-40B4-BE49-F238E27FC236}">
                <a16:creationId xmlns:a16="http://schemas.microsoft.com/office/drawing/2014/main" id="{A7895A40-19A4-42D6-9D30-DBC1E8002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02F429C4-ABC9-46FC-818A-B5429CDE4A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270325" y="3369273"/>
            <a:ext cx="32004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2CEF98E4-3709-4952-8F42-2305CCE34F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6374475" y="1040470"/>
            <a:ext cx="6858003" cy="4777047"/>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7" name="Rectangle 16">
            <a:extLst>
              <a:ext uri="{FF2B5EF4-FFF2-40B4-BE49-F238E27FC236}">
                <a16:creationId xmlns:a16="http://schemas.microsoft.com/office/drawing/2014/main" id="{F10BCCF5-D685-47FF-B675-647EAEB72C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7914" y="857786"/>
            <a:ext cx="11067024" cy="520893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9" name="Rectangle 18">
            <a:extLst>
              <a:ext uri="{FF2B5EF4-FFF2-40B4-BE49-F238E27FC236}">
                <a16:creationId xmlns:a16="http://schemas.microsoft.com/office/drawing/2014/main" id="{B0EE8A42-107A-4D4C-8D56-BBAE95C7FC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524009" y="3366125"/>
            <a:ext cx="32004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4D84EAB6-AE00-C9CB-8517-D143FCC63DCE}"/>
              </a:ext>
            </a:extLst>
          </p:cNvPr>
          <p:cNvSpPr txBox="1"/>
          <p:nvPr/>
        </p:nvSpPr>
        <p:spPr>
          <a:xfrm>
            <a:off x="892348" y="534616"/>
            <a:ext cx="5932968" cy="64633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3600" dirty="0">
                <a:solidFill>
                  <a:prstClr val="black"/>
                </a:solidFill>
                <a:latin typeface="Calibri" panose="020F0502020204030204"/>
              </a:rPr>
              <a:t>Funding Availability </a:t>
            </a:r>
            <a:endParaRPr kumimoji="0" lang="en-US" sz="36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 name="TextBox 1">
            <a:extLst>
              <a:ext uri="{FF2B5EF4-FFF2-40B4-BE49-F238E27FC236}">
                <a16:creationId xmlns:a16="http://schemas.microsoft.com/office/drawing/2014/main" id="{FCA52850-5024-C09D-E3A2-878F2C24A2D6}"/>
              </a:ext>
            </a:extLst>
          </p:cNvPr>
          <p:cNvSpPr txBox="1"/>
          <p:nvPr/>
        </p:nvSpPr>
        <p:spPr>
          <a:xfrm>
            <a:off x="1368458" y="1715567"/>
            <a:ext cx="9109024" cy="3416320"/>
          </a:xfrm>
          <a:prstGeom prst="rect">
            <a:avLst/>
          </a:prstGeom>
          <a:noFill/>
        </p:spPr>
        <p:txBody>
          <a:bodyPr wrap="square" rtlCol="0">
            <a:spAutoFit/>
          </a:bodyPr>
          <a:lstStyle/>
          <a:p>
            <a:r>
              <a:rPr lang="en-US" sz="2400" b="0" i="0" u="none" strike="noStrike" baseline="0" dirty="0">
                <a:solidFill>
                  <a:srgbClr val="000000"/>
                </a:solidFill>
                <a:latin typeface="Calibri" panose="020F0502020204030204" pitchFamily="34" charset="0"/>
              </a:rPr>
              <a:t>The VOCA Crime Victims Fund is funded through fines and penalties paid by defendants in federal criminal cases. In recent years, the prosecution of federal crimes has decreased, resulting in a decrease in funding to states. </a:t>
            </a:r>
          </a:p>
          <a:p>
            <a:endParaRPr lang="en-US" sz="2400" dirty="0">
              <a:solidFill>
                <a:srgbClr val="000000"/>
              </a:solidFill>
              <a:latin typeface="Calibri" panose="020F0502020204030204" pitchFamily="34" charset="0"/>
            </a:endParaRPr>
          </a:p>
          <a:p>
            <a:r>
              <a:rPr lang="en-US" sz="2400" b="0" i="0" u="none" strike="noStrike" baseline="0" dirty="0">
                <a:solidFill>
                  <a:srgbClr val="000000"/>
                </a:solidFill>
                <a:latin typeface="Calibri" panose="020F0502020204030204" pitchFamily="34" charset="0"/>
              </a:rPr>
              <a:t>Although the 2021 VOCA Fix Act helped to address this issue, Indiana’s VOCA allocation has continued to decrease the past several years. As a result, ICJI anticipates </a:t>
            </a:r>
            <a:r>
              <a:rPr lang="en-US" sz="2400" b="1" i="0" u="none" strike="noStrike" baseline="0" dirty="0">
                <a:solidFill>
                  <a:srgbClr val="000000"/>
                </a:solidFill>
                <a:latin typeface="Calibri" panose="020F0502020204030204" pitchFamily="34" charset="0"/>
              </a:rPr>
              <a:t>15% less funding available </a:t>
            </a:r>
            <a:r>
              <a:rPr lang="en-US" sz="2400" b="0" i="0" u="none" strike="noStrike" baseline="0" dirty="0">
                <a:solidFill>
                  <a:srgbClr val="000000"/>
                </a:solidFill>
                <a:latin typeface="Calibri" panose="020F0502020204030204" pitchFamily="34" charset="0"/>
              </a:rPr>
              <a:t>for this grant cycle compared to previous years. </a:t>
            </a:r>
            <a:endParaRPr lang="en-US" sz="2400" dirty="0"/>
          </a:p>
        </p:txBody>
      </p:sp>
    </p:spTree>
    <p:extLst>
      <p:ext uri="{BB962C8B-B14F-4D97-AF65-F5344CB8AC3E}">
        <p14:creationId xmlns:p14="http://schemas.microsoft.com/office/powerpoint/2010/main" val="7143437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p:nvSpPr>
          <p:cNvPr id="27" name="Rectangle 22">
            <a:extLst>
              <a:ext uri="{FF2B5EF4-FFF2-40B4-BE49-F238E27FC236}">
                <a16:creationId xmlns:a16="http://schemas.microsoft.com/office/drawing/2014/main" id="{19C052EA-05E2-403D-965E-52D1BFFA24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169068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74A4CB7-FC0C-582B-573D-560D1A682B15}"/>
              </a:ext>
            </a:extLst>
          </p:cNvPr>
          <p:cNvSpPr>
            <a:spLocks noGrp="1"/>
          </p:cNvSpPr>
          <p:nvPr>
            <p:ph type="title"/>
          </p:nvPr>
        </p:nvSpPr>
        <p:spPr>
          <a:xfrm>
            <a:off x="838200" y="86520"/>
            <a:ext cx="10515600" cy="758824"/>
          </a:xfrm>
        </p:spPr>
        <p:txBody>
          <a:bodyPr>
            <a:normAutofit/>
          </a:bodyPr>
          <a:lstStyle/>
          <a:p>
            <a:pPr algn="ctr"/>
            <a:r>
              <a:rPr lang="en-US" dirty="0">
                <a:solidFill>
                  <a:schemeClr val="bg1"/>
                </a:solidFill>
              </a:rPr>
              <a:t>Areas of Emphasis </a:t>
            </a:r>
          </a:p>
        </p:txBody>
      </p:sp>
      <p:sp useBgFill="1">
        <p:nvSpPr>
          <p:cNvPr id="28" name="Rectangle 24">
            <a:extLst>
              <a:ext uri="{FF2B5EF4-FFF2-40B4-BE49-F238E27FC236}">
                <a16:creationId xmlns:a16="http://schemas.microsoft.com/office/drawing/2014/main" id="{4C1936B8-2FFB-4F78-8388-B8C282B8A5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0688"/>
            <a:ext cx="12192000" cy="516636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DAEFFE45-B36A-2C79-964A-C08293E2E166}"/>
              </a:ext>
            </a:extLst>
          </p:cNvPr>
          <p:cNvSpPr>
            <a:spLocks noGrp="1"/>
          </p:cNvSpPr>
          <p:nvPr>
            <p:ph sz="half" idx="1"/>
          </p:nvPr>
        </p:nvSpPr>
        <p:spPr>
          <a:xfrm>
            <a:off x="139065" y="806052"/>
            <a:ext cx="11913870" cy="825501"/>
          </a:xfrm>
        </p:spPr>
        <p:txBody>
          <a:bodyPr anchor="ctr">
            <a:normAutofit/>
          </a:bodyPr>
          <a:lstStyle/>
          <a:p>
            <a:pPr marL="0" indent="0" algn="ctr">
              <a:buNone/>
            </a:pPr>
            <a:r>
              <a:rPr lang="en-US" sz="2300" dirty="0">
                <a:solidFill>
                  <a:schemeClr val="bg1"/>
                </a:solidFill>
              </a:rPr>
              <a:t>The Office of Victims of Crime has encouraged States to support programs in the following areas: </a:t>
            </a:r>
          </a:p>
        </p:txBody>
      </p:sp>
      <p:sp>
        <p:nvSpPr>
          <p:cNvPr id="4" name="Content Placeholder 3">
            <a:extLst>
              <a:ext uri="{FF2B5EF4-FFF2-40B4-BE49-F238E27FC236}">
                <a16:creationId xmlns:a16="http://schemas.microsoft.com/office/drawing/2014/main" id="{36606F13-99C2-39FD-236D-86DE3C68BF4C}"/>
              </a:ext>
            </a:extLst>
          </p:cNvPr>
          <p:cNvSpPr>
            <a:spLocks noGrp="1"/>
          </p:cNvSpPr>
          <p:nvPr>
            <p:ph sz="half" idx="2"/>
          </p:nvPr>
        </p:nvSpPr>
        <p:spPr>
          <a:xfrm>
            <a:off x="1504950" y="1599406"/>
            <a:ext cx="9467850" cy="4893230"/>
          </a:xfrm>
        </p:spPr>
        <p:txBody>
          <a:bodyPr anchor="ctr">
            <a:normAutofit/>
          </a:bodyPr>
          <a:lstStyle/>
          <a:p>
            <a:r>
              <a:rPr lang="en-US" sz="1800" b="1" dirty="0">
                <a:solidFill>
                  <a:schemeClr val="bg1"/>
                </a:solidFill>
              </a:rPr>
              <a:t>Community Violence Intervention </a:t>
            </a:r>
          </a:p>
          <a:p>
            <a:pPr lvl="1"/>
            <a:r>
              <a:rPr lang="en-US" sz="1800" dirty="0">
                <a:solidFill>
                  <a:schemeClr val="bg1"/>
                </a:solidFill>
              </a:rPr>
              <a:t>Programs that use evidence-informed strategies to reduce violence through tailored community-centered initiatives. </a:t>
            </a:r>
          </a:p>
          <a:p>
            <a:r>
              <a:rPr lang="en-US" sz="1800" b="1" dirty="0">
                <a:solidFill>
                  <a:schemeClr val="bg1"/>
                </a:solidFill>
              </a:rPr>
              <a:t>Marginalized Communities </a:t>
            </a:r>
          </a:p>
          <a:p>
            <a:pPr lvl="1"/>
            <a:r>
              <a:rPr lang="en-US" sz="1800" dirty="0">
                <a:solidFill>
                  <a:schemeClr val="bg1"/>
                </a:solidFill>
              </a:rPr>
              <a:t>Programs that actively seek to include diverse and frequently marginalized communities and efforts in identifying the needs of these communities. </a:t>
            </a:r>
          </a:p>
          <a:p>
            <a:r>
              <a:rPr lang="en-US" sz="1800" b="1" dirty="0">
                <a:solidFill>
                  <a:schemeClr val="bg1"/>
                </a:solidFill>
              </a:rPr>
              <a:t>Equity and Racial Justice </a:t>
            </a:r>
          </a:p>
          <a:p>
            <a:pPr lvl="1"/>
            <a:r>
              <a:rPr lang="en-US" sz="1800" dirty="0">
                <a:solidFill>
                  <a:schemeClr val="bg1"/>
                </a:solidFill>
              </a:rPr>
              <a:t>Programs that advance equity, civil rights, racial justice and equal opportunity. </a:t>
            </a:r>
          </a:p>
          <a:p>
            <a:r>
              <a:rPr lang="en-US" sz="1800" b="1" dirty="0">
                <a:solidFill>
                  <a:schemeClr val="bg1"/>
                </a:solidFill>
              </a:rPr>
              <a:t>Underserved </a:t>
            </a:r>
          </a:p>
          <a:p>
            <a:pPr lvl="1"/>
            <a:r>
              <a:rPr lang="en-US" sz="1800" dirty="0">
                <a:solidFill>
                  <a:schemeClr val="bg1"/>
                </a:solidFill>
              </a:rPr>
              <a:t>Programs that serve underserved communities that include populations that have been systematically denied full opportunity to participate in aspects of economic, social and civic life, including isolated rural areas; communities affected by persistent poverty or inequality; and communities. </a:t>
            </a:r>
            <a:endParaRPr lang="en-US" sz="1800" strike="sngStrike" dirty="0">
              <a:solidFill>
                <a:schemeClr val="bg1"/>
              </a:solidFill>
            </a:endParaRPr>
          </a:p>
        </p:txBody>
      </p:sp>
    </p:spTree>
    <p:extLst>
      <p:ext uri="{BB962C8B-B14F-4D97-AF65-F5344CB8AC3E}">
        <p14:creationId xmlns:p14="http://schemas.microsoft.com/office/powerpoint/2010/main" val="2511803521"/>
      </p:ext>
    </p:extLst>
  </p:cSld>
  <p:clrMapOvr>
    <a:overrideClrMapping bg1="dk1" tx1="lt1" bg2="dk2" tx2="lt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1">
            <a:extLst>
              <a:ext uri="{FF2B5EF4-FFF2-40B4-BE49-F238E27FC236}">
                <a16:creationId xmlns:a16="http://schemas.microsoft.com/office/drawing/2014/main" id="{3F953F9D-7203-15FE-850B-1F10EC53E864}"/>
              </a:ext>
            </a:extLst>
          </p:cNvPr>
          <p:cNvSpPr>
            <a:spLocks noGrp="1"/>
          </p:cNvSpPr>
          <p:nvPr>
            <p:ph type="title"/>
          </p:nvPr>
        </p:nvSpPr>
        <p:spPr>
          <a:xfrm>
            <a:off x="635000" y="640823"/>
            <a:ext cx="3418659" cy="5583148"/>
          </a:xfrm>
        </p:spPr>
        <p:txBody>
          <a:bodyPr vert="horz" lIns="91440" tIns="45720" rIns="91440" bIns="45720" rtlCol="0" anchor="ctr">
            <a:normAutofit/>
          </a:bodyPr>
          <a:lstStyle/>
          <a:p>
            <a:r>
              <a:rPr lang="en-US" sz="5400" kern="1200">
                <a:solidFill>
                  <a:schemeClr val="tx1"/>
                </a:solidFill>
                <a:latin typeface="+mj-lt"/>
                <a:ea typeface="+mj-ea"/>
                <a:cs typeface="+mj-cs"/>
              </a:rPr>
              <a:t>Allowable Activities </a:t>
            </a:r>
          </a:p>
        </p:txBody>
      </p:sp>
      <p:sp>
        <p:nvSpPr>
          <p:cNvPr id="22"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6" name="TextBox 2">
            <a:extLst>
              <a:ext uri="{FF2B5EF4-FFF2-40B4-BE49-F238E27FC236}">
                <a16:creationId xmlns:a16="http://schemas.microsoft.com/office/drawing/2014/main" id="{F854DF0B-3817-7CB7-9B5E-4ED634A60D54}"/>
              </a:ext>
            </a:extLst>
          </p:cNvPr>
          <p:cNvGraphicFramePr/>
          <p:nvPr>
            <p:extLst>
              <p:ext uri="{D42A27DB-BD31-4B8C-83A1-F6EECF244321}">
                <p14:modId xmlns:p14="http://schemas.microsoft.com/office/powerpoint/2010/main" val="2112336980"/>
              </p:ext>
            </p:extLst>
          </p:nvPr>
        </p:nvGraphicFramePr>
        <p:xfrm>
          <a:off x="4648018" y="640822"/>
          <a:ext cx="6900512" cy="553614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2505953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1">
            <a:extLst>
              <a:ext uri="{FF2B5EF4-FFF2-40B4-BE49-F238E27FC236}">
                <a16:creationId xmlns:a16="http://schemas.microsoft.com/office/drawing/2014/main" id="{3F953F9D-7203-15FE-850B-1F10EC53E864}"/>
              </a:ext>
            </a:extLst>
          </p:cNvPr>
          <p:cNvSpPr>
            <a:spLocks noGrp="1"/>
          </p:cNvSpPr>
          <p:nvPr>
            <p:ph type="title"/>
          </p:nvPr>
        </p:nvSpPr>
        <p:spPr>
          <a:xfrm>
            <a:off x="635000" y="640823"/>
            <a:ext cx="3418659" cy="5583148"/>
          </a:xfrm>
        </p:spPr>
        <p:txBody>
          <a:bodyPr vert="horz" lIns="91440" tIns="45720" rIns="91440" bIns="45720" rtlCol="0" anchor="ctr">
            <a:normAutofit/>
          </a:bodyPr>
          <a:lstStyle/>
          <a:p>
            <a:r>
              <a:rPr lang="en-US" sz="5400" kern="1200">
                <a:solidFill>
                  <a:schemeClr val="tx1"/>
                </a:solidFill>
                <a:latin typeface="+mj-lt"/>
                <a:ea typeface="+mj-ea"/>
                <a:cs typeface="+mj-cs"/>
              </a:rPr>
              <a:t>Allowable Activities </a:t>
            </a:r>
          </a:p>
        </p:txBody>
      </p:sp>
      <p:sp>
        <p:nvSpPr>
          <p:cNvPr id="22"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6" name="TextBox 2">
            <a:extLst>
              <a:ext uri="{FF2B5EF4-FFF2-40B4-BE49-F238E27FC236}">
                <a16:creationId xmlns:a16="http://schemas.microsoft.com/office/drawing/2014/main" id="{F854DF0B-3817-7CB7-9B5E-4ED634A60D54}"/>
              </a:ext>
            </a:extLst>
          </p:cNvPr>
          <p:cNvGraphicFramePr/>
          <p:nvPr>
            <p:extLst>
              <p:ext uri="{D42A27DB-BD31-4B8C-83A1-F6EECF244321}">
                <p14:modId xmlns:p14="http://schemas.microsoft.com/office/powerpoint/2010/main" val="3153780336"/>
              </p:ext>
            </p:extLst>
          </p:nvPr>
        </p:nvGraphicFramePr>
        <p:xfrm>
          <a:off x="4648018" y="640822"/>
          <a:ext cx="6900512" cy="553614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5600187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2199bfba-a409-4f13-b0c4-18b45933d88d}" enabled="0" method="" siteId="{2199bfba-a409-4f13-b0c4-18b45933d88d}" removed="1"/>
</clbl:labelList>
</file>

<file path=docProps/app.xml><?xml version="1.0" encoding="utf-8"?>
<Properties xmlns="http://schemas.openxmlformats.org/officeDocument/2006/extended-properties" xmlns:vt="http://schemas.openxmlformats.org/officeDocument/2006/docPropsVTypes">
  <Template>Office Theme 2013 - 2022</Template>
  <TotalTime>1390</TotalTime>
  <Words>1941</Words>
  <Application>Microsoft Office PowerPoint</Application>
  <PresentationFormat>Widescreen</PresentationFormat>
  <Paragraphs>265</Paragraphs>
  <Slides>35</Slides>
  <Notes>35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35</vt:i4>
      </vt:variant>
    </vt:vector>
  </HeadingPairs>
  <TitlesOfParts>
    <vt:vector size="40" baseType="lpstr">
      <vt:lpstr>Arial</vt:lpstr>
      <vt:lpstr>Calibri</vt:lpstr>
      <vt:lpstr>Calibri Light</vt:lpstr>
      <vt:lpstr>Wingdings</vt:lpstr>
      <vt:lpstr>Office Theme</vt:lpstr>
      <vt:lpstr>PowerPoint Presentation</vt:lpstr>
      <vt:lpstr>PowerPoint Presentation</vt:lpstr>
      <vt:lpstr>PowerPoint Presentation</vt:lpstr>
      <vt:lpstr>2024-2026 VOCA Grant Application</vt:lpstr>
      <vt:lpstr>PowerPoint Presentation</vt:lpstr>
      <vt:lpstr>PowerPoint Presentation</vt:lpstr>
      <vt:lpstr>Areas of Emphasis </vt:lpstr>
      <vt:lpstr>Allowable Activities </vt:lpstr>
      <vt:lpstr>Allowable Activities </vt:lpstr>
      <vt:lpstr>Eligible Costs </vt:lpstr>
      <vt:lpstr>Ineligible Activities and Costs </vt:lpstr>
      <vt:lpstr>Ineligible Activities and Costs Continued </vt:lpstr>
      <vt:lpstr>Ineligible Activities and Costs Continued </vt:lpstr>
      <vt:lpstr>IMPORTANT NOTES</vt:lpstr>
      <vt:lpstr>IMPORTANT  BUDGET NOTES </vt:lpstr>
      <vt:lpstr>PowerPoint Presentation</vt:lpstr>
      <vt:lpstr>PowerPoint Presentation</vt:lpstr>
      <vt:lpstr>PowerPoint Presentation</vt:lpstr>
      <vt:lpstr>Initiating an application in IntelliGrants</vt:lpstr>
      <vt:lpstr>PowerPoint Presentation</vt:lpstr>
      <vt:lpstr>Navigating Forms Menu </vt:lpstr>
      <vt:lpstr>PowerPoint Presentation</vt:lpstr>
      <vt:lpstr>PowerPoint Presentation</vt:lpstr>
      <vt:lpstr>PowerPoint Presentation</vt:lpstr>
      <vt:lpstr>Budget Narrative </vt:lpstr>
      <vt:lpstr>REQUIRED ATTACHMENTS</vt:lpstr>
      <vt:lpstr>REQUIRED ATTACHMENTS CONTINUED </vt:lpstr>
      <vt:lpstr>NEW: Agency Basic Budget</vt:lpstr>
      <vt:lpstr>NEW: Agency Basic Budget Continued</vt:lpstr>
      <vt:lpstr>NEW: Agency Basic Budget Continued</vt:lpstr>
      <vt:lpstr>Budget Requirement</vt:lpstr>
      <vt:lpstr>New in IntelliGrants: Budget Narrative</vt:lpstr>
      <vt:lpstr>Technical Assistance </vt:lpstr>
      <vt:lpstr>QUESTIONS? </vt:lpstr>
      <vt:lpstr>Thanks for attending!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Anderson, Dalayna E (CJI)</dc:creator>
  <cp:lastModifiedBy>Anderson, Dalayna E (CJI)</cp:lastModifiedBy>
  <cp:revision>49</cp:revision>
  <cp:lastPrinted>2024-02-06T13:27:24Z</cp:lastPrinted>
  <dcterms:created xsi:type="dcterms:W3CDTF">2023-03-23T13:09:22Z</dcterms:created>
  <dcterms:modified xsi:type="dcterms:W3CDTF">2024-02-06T15:34:43Z</dcterms:modified>
</cp:coreProperties>
</file>