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B94931-11B0-4269-91E9-3F60AAE75770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B884A98-E305-4444-9049-B066E60CBEF1}">
      <dgm:prSet/>
      <dgm:spPr/>
      <dgm:t>
        <a:bodyPr/>
        <a:lstStyle/>
        <a:p>
          <a:r>
            <a:rPr lang="en-US"/>
            <a:t>Each employee whose position is reimbursed by the grant must be on this form.  </a:t>
          </a:r>
        </a:p>
      </dgm:t>
    </dgm:pt>
    <dgm:pt modelId="{0E3A58BD-7D64-477A-8A97-A5CD0C5612A7}" type="parTrans" cxnId="{ACE5365C-B07D-4D07-B6B2-669A6322473C}">
      <dgm:prSet/>
      <dgm:spPr/>
      <dgm:t>
        <a:bodyPr/>
        <a:lstStyle/>
        <a:p>
          <a:endParaRPr lang="en-US"/>
        </a:p>
      </dgm:t>
    </dgm:pt>
    <dgm:pt modelId="{5EE9ECFB-FD21-449A-98F1-23B4CC6AA990}" type="sibTrans" cxnId="{ACE5365C-B07D-4D07-B6B2-669A6322473C}">
      <dgm:prSet/>
      <dgm:spPr/>
      <dgm:t>
        <a:bodyPr/>
        <a:lstStyle/>
        <a:p>
          <a:endParaRPr lang="en-US"/>
        </a:p>
      </dgm:t>
    </dgm:pt>
    <dgm:pt modelId="{CBC6C58B-A58F-49D4-8EF8-DF8D84E984B9}">
      <dgm:prSet/>
      <dgm:spPr/>
      <dgm:t>
        <a:bodyPr/>
        <a:lstStyle/>
        <a:p>
          <a:r>
            <a:rPr lang="en-US"/>
            <a:t>Salary should be what the Annual Salary is for the position and not the amount you are wanting to be reimbursed for.  </a:t>
          </a:r>
        </a:p>
      </dgm:t>
    </dgm:pt>
    <dgm:pt modelId="{B0A4A975-2A9A-44AF-AEBF-B254C463BECD}" type="parTrans" cxnId="{AA3E46DD-90C6-49AD-8762-A85FDAAFBFF1}">
      <dgm:prSet/>
      <dgm:spPr/>
      <dgm:t>
        <a:bodyPr/>
        <a:lstStyle/>
        <a:p>
          <a:endParaRPr lang="en-US"/>
        </a:p>
      </dgm:t>
    </dgm:pt>
    <dgm:pt modelId="{3944B930-2EF6-4D11-8418-AF22BD14AC93}" type="sibTrans" cxnId="{AA3E46DD-90C6-49AD-8762-A85FDAAFBFF1}">
      <dgm:prSet/>
      <dgm:spPr/>
      <dgm:t>
        <a:bodyPr/>
        <a:lstStyle/>
        <a:p>
          <a:endParaRPr lang="en-US"/>
        </a:p>
      </dgm:t>
    </dgm:pt>
    <dgm:pt modelId="{0FD153F4-E660-4097-A88A-5993027E762D}">
      <dgm:prSet/>
      <dgm:spPr/>
      <dgm:t>
        <a:bodyPr/>
        <a:lstStyle/>
        <a:p>
          <a:r>
            <a:rPr lang="en-US"/>
            <a:t>Hours per week indicate how many total hours the employee is working per week not the number of hours the employee is spending toward the grant.</a:t>
          </a:r>
        </a:p>
      </dgm:t>
    </dgm:pt>
    <dgm:pt modelId="{574E46DD-F8B8-40C7-A8A0-34079C085ED3}" type="parTrans" cxnId="{DFCD797F-68DE-40FA-B811-72DB6CCAAC8F}">
      <dgm:prSet/>
      <dgm:spPr/>
      <dgm:t>
        <a:bodyPr/>
        <a:lstStyle/>
        <a:p>
          <a:endParaRPr lang="en-US"/>
        </a:p>
      </dgm:t>
    </dgm:pt>
    <dgm:pt modelId="{209154E7-16D0-435F-9559-CE7C901ED876}" type="sibTrans" cxnId="{DFCD797F-68DE-40FA-B811-72DB6CCAAC8F}">
      <dgm:prSet/>
      <dgm:spPr/>
      <dgm:t>
        <a:bodyPr/>
        <a:lstStyle/>
        <a:p>
          <a:endParaRPr lang="en-US"/>
        </a:p>
      </dgm:t>
    </dgm:pt>
    <dgm:pt modelId="{5CCB7B08-4E5F-4AC9-BFD4-46D1E0AEBC9B}">
      <dgm:prSet/>
      <dgm:spPr/>
      <dgm:t>
        <a:bodyPr/>
        <a:lstStyle/>
        <a:p>
          <a:r>
            <a:rPr lang="en-US" dirty="0"/>
            <a:t>Amount for benefits is the total amount of each employees' benefits</a:t>
          </a:r>
        </a:p>
      </dgm:t>
    </dgm:pt>
    <dgm:pt modelId="{646C420A-0CBC-433B-A92C-C8F8F0E3BA30}" type="parTrans" cxnId="{0FC8E543-5277-47B4-ABEA-38EF33843260}">
      <dgm:prSet/>
      <dgm:spPr/>
      <dgm:t>
        <a:bodyPr/>
        <a:lstStyle/>
        <a:p>
          <a:endParaRPr lang="en-US"/>
        </a:p>
      </dgm:t>
    </dgm:pt>
    <dgm:pt modelId="{BF8B1B7B-0FE6-4178-8568-46C3EEBA6355}" type="sibTrans" cxnId="{0FC8E543-5277-47B4-ABEA-38EF33843260}">
      <dgm:prSet/>
      <dgm:spPr/>
      <dgm:t>
        <a:bodyPr/>
        <a:lstStyle/>
        <a:p>
          <a:endParaRPr lang="en-US"/>
        </a:p>
      </dgm:t>
    </dgm:pt>
    <dgm:pt modelId="{B27524B0-E6FA-487E-B49F-457DDB37F876}">
      <dgm:prSet/>
      <dgm:spPr/>
      <dgm:t>
        <a:bodyPr/>
        <a:lstStyle/>
        <a:p>
          <a:r>
            <a:rPr lang="en-US" dirty="0"/>
            <a:t>Funding Streams is the % of time the employee will spend completing activities for the funding streams listed.  The total must be 100%.  If a % is added to the Other category, then those funds must be listed in the Source of Other Funds.</a:t>
          </a:r>
        </a:p>
      </dgm:t>
    </dgm:pt>
    <dgm:pt modelId="{E981EA98-E8A5-4E11-A7B9-53373AF49A76}" type="parTrans" cxnId="{9FF1B933-D53B-4C37-8BCD-01BF0A92E058}">
      <dgm:prSet/>
      <dgm:spPr/>
      <dgm:t>
        <a:bodyPr/>
        <a:lstStyle/>
        <a:p>
          <a:endParaRPr lang="en-US"/>
        </a:p>
      </dgm:t>
    </dgm:pt>
    <dgm:pt modelId="{CDF1B9F4-6E55-4DEF-B3D2-FD5DA6A283CF}" type="sibTrans" cxnId="{9FF1B933-D53B-4C37-8BCD-01BF0A92E058}">
      <dgm:prSet/>
      <dgm:spPr/>
      <dgm:t>
        <a:bodyPr/>
        <a:lstStyle/>
        <a:p>
          <a:endParaRPr lang="en-US"/>
        </a:p>
      </dgm:t>
    </dgm:pt>
    <dgm:pt modelId="{82D2D5AD-B5BA-4092-BA2D-46D26B234B51}" type="pres">
      <dgm:prSet presAssocID="{6EB94931-11B0-4269-91E9-3F60AAE75770}" presName="diagram" presStyleCnt="0">
        <dgm:presLayoutVars>
          <dgm:dir/>
          <dgm:resizeHandles val="exact"/>
        </dgm:presLayoutVars>
      </dgm:prSet>
      <dgm:spPr/>
    </dgm:pt>
    <dgm:pt modelId="{C656A787-FCCD-47B6-935C-C6D8ADD565CB}" type="pres">
      <dgm:prSet presAssocID="{DB884A98-E305-4444-9049-B066E60CBEF1}" presName="node" presStyleLbl="node1" presStyleIdx="0" presStyleCnt="5">
        <dgm:presLayoutVars>
          <dgm:bulletEnabled val="1"/>
        </dgm:presLayoutVars>
      </dgm:prSet>
      <dgm:spPr/>
    </dgm:pt>
    <dgm:pt modelId="{EC89ABA4-749D-4274-AC15-5574E799F4D5}" type="pres">
      <dgm:prSet presAssocID="{5EE9ECFB-FD21-449A-98F1-23B4CC6AA990}" presName="sibTrans" presStyleCnt="0"/>
      <dgm:spPr/>
    </dgm:pt>
    <dgm:pt modelId="{40E56AD3-8C01-4954-AE4C-ACA2A1D493BB}" type="pres">
      <dgm:prSet presAssocID="{CBC6C58B-A58F-49D4-8EF8-DF8D84E984B9}" presName="node" presStyleLbl="node1" presStyleIdx="1" presStyleCnt="5">
        <dgm:presLayoutVars>
          <dgm:bulletEnabled val="1"/>
        </dgm:presLayoutVars>
      </dgm:prSet>
      <dgm:spPr/>
    </dgm:pt>
    <dgm:pt modelId="{4CECBD2E-877E-410B-80AB-E02914314C88}" type="pres">
      <dgm:prSet presAssocID="{3944B930-2EF6-4D11-8418-AF22BD14AC93}" presName="sibTrans" presStyleCnt="0"/>
      <dgm:spPr/>
    </dgm:pt>
    <dgm:pt modelId="{75932F59-83E8-4C38-9B3C-0ACC63EF8373}" type="pres">
      <dgm:prSet presAssocID="{0FD153F4-E660-4097-A88A-5993027E762D}" presName="node" presStyleLbl="node1" presStyleIdx="2" presStyleCnt="5">
        <dgm:presLayoutVars>
          <dgm:bulletEnabled val="1"/>
        </dgm:presLayoutVars>
      </dgm:prSet>
      <dgm:spPr/>
    </dgm:pt>
    <dgm:pt modelId="{C9A86042-24D3-4457-B5AD-E87C1E7CACDB}" type="pres">
      <dgm:prSet presAssocID="{209154E7-16D0-435F-9559-CE7C901ED876}" presName="sibTrans" presStyleCnt="0"/>
      <dgm:spPr/>
    </dgm:pt>
    <dgm:pt modelId="{47E77866-7B01-4743-906C-03C873950925}" type="pres">
      <dgm:prSet presAssocID="{5CCB7B08-4E5F-4AC9-BFD4-46D1E0AEBC9B}" presName="node" presStyleLbl="node1" presStyleIdx="3" presStyleCnt="5">
        <dgm:presLayoutVars>
          <dgm:bulletEnabled val="1"/>
        </dgm:presLayoutVars>
      </dgm:prSet>
      <dgm:spPr/>
    </dgm:pt>
    <dgm:pt modelId="{9CB1BA9A-9721-4E66-BFDA-6B83CE5DD953}" type="pres">
      <dgm:prSet presAssocID="{BF8B1B7B-0FE6-4178-8568-46C3EEBA6355}" presName="sibTrans" presStyleCnt="0"/>
      <dgm:spPr/>
    </dgm:pt>
    <dgm:pt modelId="{99B0799A-BE7A-4849-91C2-A895C7214007}" type="pres">
      <dgm:prSet presAssocID="{B27524B0-E6FA-487E-B49F-457DDB37F876}" presName="node" presStyleLbl="node1" presStyleIdx="4" presStyleCnt="5">
        <dgm:presLayoutVars>
          <dgm:bulletEnabled val="1"/>
        </dgm:presLayoutVars>
      </dgm:prSet>
      <dgm:spPr/>
    </dgm:pt>
  </dgm:ptLst>
  <dgm:cxnLst>
    <dgm:cxn modelId="{24C69501-689A-4098-BF24-D6DA6AE30149}" type="presOf" srcId="{B27524B0-E6FA-487E-B49F-457DDB37F876}" destId="{99B0799A-BE7A-4849-91C2-A895C7214007}" srcOrd="0" destOrd="0" presId="urn:microsoft.com/office/officeart/2005/8/layout/default"/>
    <dgm:cxn modelId="{9819B008-8677-4E9D-A599-9CBA11713EB2}" type="presOf" srcId="{CBC6C58B-A58F-49D4-8EF8-DF8D84E984B9}" destId="{40E56AD3-8C01-4954-AE4C-ACA2A1D493BB}" srcOrd="0" destOrd="0" presId="urn:microsoft.com/office/officeart/2005/8/layout/default"/>
    <dgm:cxn modelId="{4F6B362F-59FD-4C8F-9307-D0388CF5A1F7}" type="presOf" srcId="{0FD153F4-E660-4097-A88A-5993027E762D}" destId="{75932F59-83E8-4C38-9B3C-0ACC63EF8373}" srcOrd="0" destOrd="0" presId="urn:microsoft.com/office/officeart/2005/8/layout/default"/>
    <dgm:cxn modelId="{9FF1B933-D53B-4C37-8BCD-01BF0A92E058}" srcId="{6EB94931-11B0-4269-91E9-3F60AAE75770}" destId="{B27524B0-E6FA-487E-B49F-457DDB37F876}" srcOrd="4" destOrd="0" parTransId="{E981EA98-E8A5-4E11-A7B9-53373AF49A76}" sibTransId="{CDF1B9F4-6E55-4DEF-B3D2-FD5DA6A283CF}"/>
    <dgm:cxn modelId="{64291E38-24CF-4736-B596-D07CE960BCC3}" type="presOf" srcId="{6EB94931-11B0-4269-91E9-3F60AAE75770}" destId="{82D2D5AD-B5BA-4092-BA2D-46D26B234B51}" srcOrd="0" destOrd="0" presId="urn:microsoft.com/office/officeart/2005/8/layout/default"/>
    <dgm:cxn modelId="{ACE5365C-B07D-4D07-B6B2-669A6322473C}" srcId="{6EB94931-11B0-4269-91E9-3F60AAE75770}" destId="{DB884A98-E305-4444-9049-B066E60CBEF1}" srcOrd="0" destOrd="0" parTransId="{0E3A58BD-7D64-477A-8A97-A5CD0C5612A7}" sibTransId="{5EE9ECFB-FD21-449A-98F1-23B4CC6AA990}"/>
    <dgm:cxn modelId="{0FC8E543-5277-47B4-ABEA-38EF33843260}" srcId="{6EB94931-11B0-4269-91E9-3F60AAE75770}" destId="{5CCB7B08-4E5F-4AC9-BFD4-46D1E0AEBC9B}" srcOrd="3" destOrd="0" parTransId="{646C420A-0CBC-433B-A92C-C8F8F0E3BA30}" sibTransId="{BF8B1B7B-0FE6-4178-8568-46C3EEBA6355}"/>
    <dgm:cxn modelId="{DFCD797F-68DE-40FA-B811-72DB6CCAAC8F}" srcId="{6EB94931-11B0-4269-91E9-3F60AAE75770}" destId="{0FD153F4-E660-4097-A88A-5993027E762D}" srcOrd="2" destOrd="0" parTransId="{574E46DD-F8B8-40C7-A8A0-34079C085ED3}" sibTransId="{209154E7-16D0-435F-9559-CE7C901ED876}"/>
    <dgm:cxn modelId="{A86CFD91-325C-405C-8942-6F63A71286D5}" type="presOf" srcId="{DB884A98-E305-4444-9049-B066E60CBEF1}" destId="{C656A787-FCCD-47B6-935C-C6D8ADD565CB}" srcOrd="0" destOrd="0" presId="urn:microsoft.com/office/officeart/2005/8/layout/default"/>
    <dgm:cxn modelId="{EB326FA7-DD6A-4BE1-8348-86474CE8B569}" type="presOf" srcId="{5CCB7B08-4E5F-4AC9-BFD4-46D1E0AEBC9B}" destId="{47E77866-7B01-4743-906C-03C873950925}" srcOrd="0" destOrd="0" presId="urn:microsoft.com/office/officeart/2005/8/layout/default"/>
    <dgm:cxn modelId="{AA3E46DD-90C6-49AD-8762-A85FDAAFBFF1}" srcId="{6EB94931-11B0-4269-91E9-3F60AAE75770}" destId="{CBC6C58B-A58F-49D4-8EF8-DF8D84E984B9}" srcOrd="1" destOrd="0" parTransId="{B0A4A975-2A9A-44AF-AEBF-B254C463BECD}" sibTransId="{3944B930-2EF6-4D11-8418-AF22BD14AC93}"/>
    <dgm:cxn modelId="{AFF9AD46-B74A-43E7-B13B-5645368C6C66}" type="presParOf" srcId="{82D2D5AD-B5BA-4092-BA2D-46D26B234B51}" destId="{C656A787-FCCD-47B6-935C-C6D8ADD565CB}" srcOrd="0" destOrd="0" presId="urn:microsoft.com/office/officeart/2005/8/layout/default"/>
    <dgm:cxn modelId="{51959CBB-8027-4398-BD35-B9608A7C029F}" type="presParOf" srcId="{82D2D5AD-B5BA-4092-BA2D-46D26B234B51}" destId="{EC89ABA4-749D-4274-AC15-5574E799F4D5}" srcOrd="1" destOrd="0" presId="urn:microsoft.com/office/officeart/2005/8/layout/default"/>
    <dgm:cxn modelId="{356FD2F0-44B4-4E2D-BDFF-39A9488D2A7A}" type="presParOf" srcId="{82D2D5AD-B5BA-4092-BA2D-46D26B234B51}" destId="{40E56AD3-8C01-4954-AE4C-ACA2A1D493BB}" srcOrd="2" destOrd="0" presId="urn:microsoft.com/office/officeart/2005/8/layout/default"/>
    <dgm:cxn modelId="{D366C784-8560-4117-9D75-8DC312930AB5}" type="presParOf" srcId="{82D2D5AD-B5BA-4092-BA2D-46D26B234B51}" destId="{4CECBD2E-877E-410B-80AB-E02914314C88}" srcOrd="3" destOrd="0" presId="urn:microsoft.com/office/officeart/2005/8/layout/default"/>
    <dgm:cxn modelId="{D5694B2A-C381-4806-B404-29688D0A713B}" type="presParOf" srcId="{82D2D5AD-B5BA-4092-BA2D-46D26B234B51}" destId="{75932F59-83E8-4C38-9B3C-0ACC63EF8373}" srcOrd="4" destOrd="0" presId="urn:microsoft.com/office/officeart/2005/8/layout/default"/>
    <dgm:cxn modelId="{BC2E72C3-9D16-40F9-A2F9-FBFDC628B14B}" type="presParOf" srcId="{82D2D5AD-B5BA-4092-BA2D-46D26B234B51}" destId="{C9A86042-24D3-4457-B5AD-E87C1E7CACDB}" srcOrd="5" destOrd="0" presId="urn:microsoft.com/office/officeart/2005/8/layout/default"/>
    <dgm:cxn modelId="{76D813C1-77BC-4C56-9298-308DF7B074C9}" type="presParOf" srcId="{82D2D5AD-B5BA-4092-BA2D-46D26B234B51}" destId="{47E77866-7B01-4743-906C-03C873950925}" srcOrd="6" destOrd="0" presId="urn:microsoft.com/office/officeart/2005/8/layout/default"/>
    <dgm:cxn modelId="{914C2527-C514-4EC6-8664-80C26CA36B97}" type="presParOf" srcId="{82D2D5AD-B5BA-4092-BA2D-46D26B234B51}" destId="{9CB1BA9A-9721-4E66-BFDA-6B83CE5DD953}" srcOrd="7" destOrd="0" presId="urn:microsoft.com/office/officeart/2005/8/layout/default"/>
    <dgm:cxn modelId="{DFBFF4D6-465C-45D5-9410-BF3830E0EE4C}" type="presParOf" srcId="{82D2D5AD-B5BA-4092-BA2D-46D26B234B51}" destId="{99B0799A-BE7A-4849-91C2-A895C721400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56A787-FCCD-47B6-935C-C6D8ADD565CB}">
      <dsp:nvSpPr>
        <dsp:cNvPr id="0" name=""/>
        <dsp:cNvSpPr/>
      </dsp:nvSpPr>
      <dsp:spPr>
        <a:xfrm>
          <a:off x="225102" y="2172"/>
          <a:ext cx="2860678" cy="171640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Each employee whose position is reimbursed by the grant must be on this form.  </a:t>
          </a:r>
        </a:p>
      </dsp:txBody>
      <dsp:txXfrm>
        <a:off x="225102" y="2172"/>
        <a:ext cx="2860678" cy="1716406"/>
      </dsp:txXfrm>
    </dsp:sp>
    <dsp:sp modelId="{40E56AD3-8C01-4954-AE4C-ACA2A1D493BB}">
      <dsp:nvSpPr>
        <dsp:cNvPr id="0" name=""/>
        <dsp:cNvSpPr/>
      </dsp:nvSpPr>
      <dsp:spPr>
        <a:xfrm>
          <a:off x="3371848" y="2172"/>
          <a:ext cx="2860678" cy="171640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Salary should be what the Annual Salary is for the position and not the amount you are wanting to be reimbursed for.  </a:t>
          </a:r>
        </a:p>
      </dsp:txBody>
      <dsp:txXfrm>
        <a:off x="3371848" y="2172"/>
        <a:ext cx="2860678" cy="1716406"/>
      </dsp:txXfrm>
    </dsp:sp>
    <dsp:sp modelId="{75932F59-83E8-4C38-9B3C-0ACC63EF8373}">
      <dsp:nvSpPr>
        <dsp:cNvPr id="0" name=""/>
        <dsp:cNvSpPr/>
      </dsp:nvSpPr>
      <dsp:spPr>
        <a:xfrm>
          <a:off x="6518594" y="2172"/>
          <a:ext cx="2860678" cy="171640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Hours per week indicate how many total hours the employee is working per week not the number of hours the employee is spending toward the grant.</a:t>
          </a:r>
        </a:p>
      </dsp:txBody>
      <dsp:txXfrm>
        <a:off x="6518594" y="2172"/>
        <a:ext cx="2860678" cy="1716406"/>
      </dsp:txXfrm>
    </dsp:sp>
    <dsp:sp modelId="{47E77866-7B01-4743-906C-03C873950925}">
      <dsp:nvSpPr>
        <dsp:cNvPr id="0" name=""/>
        <dsp:cNvSpPr/>
      </dsp:nvSpPr>
      <dsp:spPr>
        <a:xfrm>
          <a:off x="1798475" y="2004647"/>
          <a:ext cx="2860678" cy="171640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Amount for benefits is the total amount of each employees' benefits</a:t>
          </a:r>
        </a:p>
      </dsp:txBody>
      <dsp:txXfrm>
        <a:off x="1798475" y="2004647"/>
        <a:ext cx="2860678" cy="1716406"/>
      </dsp:txXfrm>
    </dsp:sp>
    <dsp:sp modelId="{99B0799A-BE7A-4849-91C2-A895C7214007}">
      <dsp:nvSpPr>
        <dsp:cNvPr id="0" name=""/>
        <dsp:cNvSpPr/>
      </dsp:nvSpPr>
      <dsp:spPr>
        <a:xfrm>
          <a:off x="4945221" y="2004647"/>
          <a:ext cx="2860678" cy="171640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Funding Streams is the % of time the employee will spend completing activities for the funding streams listed.  The total must be 100%.  If a % is added to the Other category, then those funds must be listed in the Source of Other Funds.</a:t>
          </a:r>
        </a:p>
      </dsp:txBody>
      <dsp:txXfrm>
        <a:off x="4945221" y="2004647"/>
        <a:ext cx="2860678" cy="1716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8826-79DA-4D40-806D-0C781D33F0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Subgrantee Basic Budget form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5D6B7D-7C5D-484E-AC4F-B42226C728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complete </a:t>
            </a:r>
          </a:p>
        </p:txBody>
      </p:sp>
    </p:spTree>
    <p:extLst>
      <p:ext uri="{BB962C8B-B14F-4D97-AF65-F5344CB8AC3E}">
        <p14:creationId xmlns:p14="http://schemas.microsoft.com/office/powerpoint/2010/main" val="126025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D02E4-EFF0-4F85-9D09-871CCF379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Subgrantee Basic Budget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95DFE-9149-4F58-8DD0-815E0DA6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Subgrantee Basic Budget form is required for all Nonprofit Agency’s to fill out</a:t>
            </a:r>
          </a:p>
          <a:p>
            <a:r>
              <a:rPr lang="en-US" dirty="0"/>
              <a:t>The Subgrantee Basic Budget form can be found via a link in the RFP and by going to the ICJI website. </a:t>
            </a:r>
          </a:p>
          <a:p>
            <a:r>
              <a:rPr lang="en-US" dirty="0"/>
              <a:t>We require that this form be completed and not one that is created by an agency</a:t>
            </a:r>
          </a:p>
          <a:p>
            <a:r>
              <a:rPr lang="en-US" dirty="0"/>
              <a:t>As is expected with all other sections of the application, we expect this form to be completed fully for the specific grant that is being applied for. </a:t>
            </a:r>
          </a:p>
          <a:p>
            <a:r>
              <a:rPr lang="en-US" dirty="0"/>
              <a:t>There are instructions included on the form that should be followed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31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953F59-E8F6-4F63-BEDE-D2E3499B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Revenue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3DD65-0D32-4EDE-AE4B-249E37465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1581" y="2015732"/>
            <a:ext cx="4172212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This section should include all revenue for the Agency, not just the funded program.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For State Grants/Contracts, Federal Grants, Program Income/Fees/Dues and other contributions each source must be listed out.  Lines can be added to this document in order to accommodate as many lines as needed.  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4637D78-C881-4951-AC52-EDDC8F15839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r="1058"/>
          <a:stretch/>
        </p:blipFill>
        <p:spPr>
          <a:xfrm>
            <a:off x="5838093" y="604912"/>
            <a:ext cx="6246056" cy="4965894"/>
          </a:xfrm>
          <a:prstGeom prst="rect">
            <a:avLst/>
          </a:prstGeom>
        </p:spPr>
      </p:pic>
      <p:pic>
        <p:nvPicPr>
          <p:cNvPr id="65" name="Picture 64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74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56012FD-74A8-4C91-B318-435CF2B719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1FD5BB2-44C0-4C7A-8BC6-CD069540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Expenditure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B6622-BA99-4C33-88DC-D644082E4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51581" y="2015732"/>
            <a:ext cx="4172212" cy="3450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This section should be completed for the entire agency and not just the program being funded.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/>
              <a:t>If additional lines are needed for the other line then they can be added.  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C19D49-30F2-4E2B-89F8-81A1DA73F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23558"/>
            <a:ext cx="5439508" cy="514278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22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92EA-6F68-4FB7-A192-91BDBF910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Employee Section of Subgrantee Basic budget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2CA107-791F-4B7A-856B-8E7F67B0EC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754" y="1853754"/>
            <a:ext cx="10072468" cy="4199727"/>
          </a:xfrm>
        </p:spPr>
      </p:pic>
    </p:spTree>
    <p:extLst>
      <p:ext uri="{BB962C8B-B14F-4D97-AF65-F5344CB8AC3E}">
        <p14:creationId xmlns:p14="http://schemas.microsoft.com/office/powerpoint/2010/main" val="1387988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6D1C0-91F7-4C56-B7C2-DEF60F92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n-US" dirty="0"/>
              <a:t>Employee section of Subgrantee Basic Budget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482B452B-54A0-42B1-8042-E76F9F9336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659912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6063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85</TotalTime>
  <Words>332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Subgrantee Basic Budget form</vt:lpstr>
      <vt:lpstr>Subgrantee Basic Budget Form</vt:lpstr>
      <vt:lpstr>Revenue</vt:lpstr>
      <vt:lpstr>Expenditure </vt:lpstr>
      <vt:lpstr>Employee Section of Subgrantee Basic budget</vt:lpstr>
      <vt:lpstr>Employee section of Subgrantee Basic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Subgrantee Basic Budget form</dc:title>
  <dc:creator>Sheets, Ellen</dc:creator>
  <cp:lastModifiedBy>Sheets, Ellen</cp:lastModifiedBy>
  <cp:revision>1</cp:revision>
  <dcterms:created xsi:type="dcterms:W3CDTF">2022-03-08T18:03:34Z</dcterms:created>
  <dcterms:modified xsi:type="dcterms:W3CDTF">2022-03-08T19:28:45Z</dcterms:modified>
</cp:coreProperties>
</file>