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62" r:id="rId2"/>
    <p:sldId id="261" r:id="rId3"/>
    <p:sldId id="263" r:id="rId4"/>
    <p:sldId id="264" r:id="rId5"/>
    <p:sldId id="259" r:id="rId6"/>
    <p:sldId id="258" r:id="rId7"/>
    <p:sldId id="290" r:id="rId8"/>
    <p:sldId id="270" r:id="rId9"/>
    <p:sldId id="271" r:id="rId10"/>
    <p:sldId id="291" r:id="rId11"/>
    <p:sldId id="292" r:id="rId12"/>
    <p:sldId id="265" r:id="rId13"/>
    <p:sldId id="266" r:id="rId14"/>
    <p:sldId id="267" r:id="rId15"/>
    <p:sldId id="273" r:id="rId16"/>
    <p:sldId id="274" r:id="rId17"/>
    <p:sldId id="275" r:id="rId18"/>
    <p:sldId id="276" r:id="rId19"/>
    <p:sldId id="277" r:id="rId20"/>
    <p:sldId id="260" r:id="rId21"/>
    <p:sldId id="272" r:id="rId22"/>
    <p:sldId id="286" r:id="rId23"/>
    <p:sldId id="287" r:id="rId24"/>
    <p:sldId id="289" r:id="rId25"/>
    <p:sldId id="288" r:id="rId26"/>
    <p:sldId id="25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own, Maxwell" initials="BM" lastIdx="2" clrIdx="0">
    <p:extLst>
      <p:ext uri="{19B8F6BF-5375-455C-9EA6-DF929625EA0E}">
        <p15:presenceInfo xmlns:p15="http://schemas.microsoft.com/office/powerpoint/2012/main" userId="S::MaxBrown@cji.IN.gov::6d7d09c8-23e6-4225-b495-4fe0e307a8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cap="all"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Funding Allocation</c:v>
                </c:pt>
              </c:strCache>
            </c:strRef>
          </c:tx>
          <c:dPt>
            <c:idx val="0"/>
            <c:bubble3D val="0"/>
            <c:spPr>
              <a:solidFill>
                <a:schemeClr val="accent1"/>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1-2A1C-412D-8D26-F930D3BF95A6}"/>
              </c:ext>
            </c:extLst>
          </c:dPt>
          <c:dPt>
            <c:idx val="1"/>
            <c:bubble3D val="0"/>
            <c:spPr>
              <a:solidFill>
                <a:schemeClr val="accent2"/>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3-2A1C-412D-8D26-F930D3BF95A6}"/>
              </c:ext>
            </c:extLst>
          </c:dPt>
          <c:dPt>
            <c:idx val="2"/>
            <c:bubble3D val="0"/>
            <c:spPr>
              <a:solidFill>
                <a:schemeClr val="accent3"/>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5-2A1C-412D-8D26-F930D3BF95A6}"/>
              </c:ext>
            </c:extLst>
          </c:dPt>
          <c:dPt>
            <c:idx val="3"/>
            <c:bubble3D val="0"/>
            <c:spPr>
              <a:solidFill>
                <a:schemeClr val="accent4"/>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7-2A1C-412D-8D26-F930D3BF95A6}"/>
              </c:ext>
            </c:extLst>
          </c:dPt>
          <c:dPt>
            <c:idx val="4"/>
            <c:bubble3D val="0"/>
            <c:spPr>
              <a:solidFill>
                <a:schemeClr val="accent5"/>
              </a:solidFill>
              <a:ln>
                <a:noFill/>
              </a:ln>
              <a:effectLst>
                <a:outerShdw blurRad="63500" sx="102000" sy="102000" algn="ctr" rotWithShape="0">
                  <a:prstClr val="black">
                    <a:alpha val="20000"/>
                  </a:prstClr>
                </a:outerShdw>
              </a:effectLst>
            </c:spPr>
            <c:extLst>
              <c:ext xmlns:c16="http://schemas.microsoft.com/office/drawing/2014/chart" uri="{C3380CC4-5D6E-409C-BE32-E72D297353CC}">
                <c16:uniqueId val="{00000009-2A1C-412D-8D26-F930D3BF95A6}"/>
              </c:ext>
            </c:extLst>
          </c:dPt>
          <c:dLbls>
            <c:dLbl>
              <c:idx val="0"/>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1-2A1C-412D-8D26-F930D3BF95A6}"/>
                </c:ext>
              </c:extLst>
            </c:dLbl>
            <c:dLbl>
              <c:idx val="1"/>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2"/>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3-2A1C-412D-8D26-F930D3BF95A6}"/>
                </c:ext>
              </c:extLst>
            </c:dLbl>
            <c:dLbl>
              <c:idx val="2"/>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3"/>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5-2A1C-412D-8D26-F930D3BF95A6}"/>
                </c:ext>
              </c:extLst>
            </c:dLbl>
            <c:dLbl>
              <c:idx val="3"/>
              <c:tx>
                <c:rich>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r>
                      <a:rPr lang="en-US" dirty="0"/>
                      <a:t>Victim Services</a:t>
                    </a:r>
                    <a:r>
                      <a:rPr lang="en-US" baseline="0" dirty="0"/>
                      <a:t>, </a:t>
                    </a:r>
                    <a:fld id="{7F3A9137-8525-4534-95A8-088E330096A3}" type="VALUE">
                      <a:rPr lang="en-US" baseline="0" smtClean="0"/>
                      <a:pPr>
                        <a:defRPr>
                          <a:solidFill>
                            <a:schemeClr val="accent1"/>
                          </a:solidFill>
                        </a:defRPr>
                      </a:pPr>
                      <a:t>[VALUE]</a:t>
                    </a:fld>
                    <a:r>
                      <a:rPr lang="en-US" baseline="0" dirty="0"/>
                      <a:t>**</a:t>
                    </a:r>
                  </a:p>
                </c:rich>
              </c:tx>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en-US"/>
                </a:p>
              </c:txPr>
              <c:dLblPos val="outEnd"/>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2A1C-412D-8D26-F930D3BF95A6}"/>
                </c:ext>
              </c:extLst>
            </c:dLbl>
            <c:dLbl>
              <c:idx val="4"/>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5"/>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9-2A1C-412D-8D26-F930D3BF95A6}"/>
                </c:ext>
              </c:extLst>
            </c:dLbl>
            <c:spPr>
              <a:noFill/>
              <a:ln>
                <a:noFill/>
              </a:ln>
              <a:effectLst/>
            </c:sp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Court Programs</c:v>
                </c:pt>
                <c:pt idx="1">
                  <c:v>Law Enforcement</c:v>
                </c:pt>
                <c:pt idx="2">
                  <c:v>Prosecution</c:v>
                </c:pt>
                <c:pt idx="3">
                  <c:v>Nonprofit/Non-Governmental</c:v>
                </c:pt>
                <c:pt idx="4">
                  <c:v>State's Discretion</c:v>
                </c:pt>
              </c:strCache>
            </c:strRef>
          </c:cat>
          <c:val>
            <c:numRef>
              <c:f>Sheet1!$B$2:$B$6</c:f>
              <c:numCache>
                <c:formatCode>0%</c:formatCode>
                <c:ptCount val="5"/>
                <c:pt idx="0">
                  <c:v>0.05</c:v>
                </c:pt>
                <c:pt idx="1">
                  <c:v>0.25</c:v>
                </c:pt>
                <c:pt idx="2">
                  <c:v>0.25</c:v>
                </c:pt>
                <c:pt idx="3">
                  <c:v>0.3</c:v>
                </c:pt>
                <c:pt idx="4">
                  <c:v>0.15</c:v>
                </c:pt>
              </c:numCache>
            </c:numRef>
          </c:val>
          <c:extLst>
            <c:ext xmlns:c16="http://schemas.microsoft.com/office/drawing/2014/chart" uri="{C3380CC4-5D6E-409C-BE32-E72D297353CC}">
              <c16:uniqueId val="{00000000-2A5E-4DC5-B7C7-87B63F797093}"/>
            </c:ext>
          </c:extLst>
        </c:ser>
        <c:dLbls>
          <c:dLblPos val="outEnd"/>
          <c:showLegendKey val="0"/>
          <c:showVal val="0"/>
          <c:showCatName val="1"/>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2" Type="http://schemas.openxmlformats.org/officeDocument/2006/relationships/hyperlink" Target="https://www.in.gov/cji/grantee-training-and-resources/" TargetMode="External"/><Relationship Id="rId1" Type="http://schemas.openxmlformats.org/officeDocument/2006/relationships/hyperlink" Target="https://www.ojp.gov/funding/explore/interact-minors" TargetMode="External"/></Relationships>
</file>

<file path=ppt/diagrams/_rels/drawing1.xml.rels><?xml version="1.0" encoding="UTF-8" standalone="yes"?>
<Relationships xmlns="http://schemas.openxmlformats.org/package/2006/relationships"><Relationship Id="rId2" Type="http://schemas.openxmlformats.org/officeDocument/2006/relationships/hyperlink" Target="https://www.in.gov/cji/grantee-training-and-resources/" TargetMode="External"/><Relationship Id="rId1" Type="http://schemas.openxmlformats.org/officeDocument/2006/relationships/hyperlink" Target="https://www.ojp.gov/funding/explore/interact-minors"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5F3B63-9C4E-4586-B915-9AF707571F19}"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2C0732C2-E46C-43E2-BF11-83BD983A4C1F}">
      <dgm:prSet/>
      <dgm:spPr/>
      <dgm:t>
        <a:bodyPr/>
        <a:lstStyle/>
        <a:p>
          <a:r>
            <a:rPr lang="en-US"/>
            <a:t>Determination of suitability to interact with participating minors</a:t>
          </a:r>
        </a:p>
      </dgm:t>
    </dgm:pt>
    <dgm:pt modelId="{B9C093E7-54FD-4E45-B17D-B2CFD5AA4392}" type="parTrans" cxnId="{203E2BB8-9D9C-4A40-A5C2-3CDE1B5F7F98}">
      <dgm:prSet/>
      <dgm:spPr/>
      <dgm:t>
        <a:bodyPr/>
        <a:lstStyle/>
        <a:p>
          <a:endParaRPr lang="en-US"/>
        </a:p>
      </dgm:t>
    </dgm:pt>
    <dgm:pt modelId="{F8DC16D8-92B1-41C0-81F0-35204E5DB1FA}" type="sibTrans" cxnId="{203E2BB8-9D9C-4A40-A5C2-3CDE1B5F7F98}">
      <dgm:prSet/>
      <dgm:spPr/>
      <dgm:t>
        <a:bodyPr/>
        <a:lstStyle/>
        <a:p>
          <a:endParaRPr lang="en-US"/>
        </a:p>
      </dgm:t>
    </dgm:pt>
    <dgm:pt modelId="{8E8BB057-F10E-47FB-8999-38726F645CB5}">
      <dgm:prSet/>
      <dgm:spPr/>
      <dgm:t>
        <a:bodyPr/>
        <a:lstStyle/>
        <a:p>
          <a:r>
            <a:rPr lang="en-US" dirty="0"/>
            <a:t>Every 5 years additional background checks (fingerprinting, etc.) must be run on any grant/match funded employees (including volunteers) that interact with anyone under the age of 18</a:t>
          </a:r>
        </a:p>
      </dgm:t>
    </dgm:pt>
    <dgm:pt modelId="{0A11FB06-51CC-442C-8D9E-914400D675A1}" type="parTrans" cxnId="{D8E1FA99-F1FC-4E8F-83DA-F54F9499F118}">
      <dgm:prSet/>
      <dgm:spPr/>
      <dgm:t>
        <a:bodyPr/>
        <a:lstStyle/>
        <a:p>
          <a:endParaRPr lang="en-US"/>
        </a:p>
      </dgm:t>
    </dgm:pt>
    <dgm:pt modelId="{D3E605C4-3EAA-4463-9F72-ECFB9C08B630}" type="sibTrans" cxnId="{D8E1FA99-F1FC-4E8F-83DA-F54F9499F118}">
      <dgm:prSet/>
      <dgm:spPr/>
      <dgm:t>
        <a:bodyPr/>
        <a:lstStyle/>
        <a:p>
          <a:endParaRPr lang="en-US"/>
        </a:p>
      </dgm:t>
    </dgm:pt>
    <dgm:pt modelId="{CAE54116-A0DF-4F9B-A191-2442ED92B3F3}">
      <dgm:prSet/>
      <dgm:spPr/>
      <dgm:t>
        <a:bodyPr/>
        <a:lstStyle/>
        <a:p>
          <a:r>
            <a:rPr lang="en-US" dirty="0"/>
            <a:t>This is a required condition of any DOJ grant- for more details about the required checks please visit </a:t>
          </a:r>
          <a:r>
            <a:rPr lang="en-US" dirty="0">
              <a:hlinkClick xmlns:r="http://schemas.openxmlformats.org/officeDocument/2006/relationships" r:id="rId1"/>
            </a:rPr>
            <a:t>https://www.ojp.gov/funding/explore/interact-minors</a:t>
          </a:r>
          <a:endParaRPr lang="en-US" dirty="0"/>
        </a:p>
      </dgm:t>
    </dgm:pt>
    <dgm:pt modelId="{293CC6C6-A5CC-4EA6-8059-9E63F45ECDDF}" type="parTrans" cxnId="{B2C7AD0F-7329-49EE-B775-FFC8070ECAF6}">
      <dgm:prSet/>
      <dgm:spPr/>
      <dgm:t>
        <a:bodyPr/>
        <a:lstStyle/>
        <a:p>
          <a:endParaRPr lang="en-US"/>
        </a:p>
      </dgm:t>
    </dgm:pt>
    <dgm:pt modelId="{079BF118-4141-4372-9862-E1252BC55890}" type="sibTrans" cxnId="{B2C7AD0F-7329-49EE-B775-FFC8070ECAF6}">
      <dgm:prSet/>
      <dgm:spPr/>
      <dgm:t>
        <a:bodyPr/>
        <a:lstStyle/>
        <a:p>
          <a:endParaRPr lang="en-US"/>
        </a:p>
      </dgm:t>
    </dgm:pt>
    <dgm:pt modelId="{D737960A-890B-4FAB-8395-5A2B90C974DA}">
      <dgm:prSet/>
      <dgm:spPr/>
      <dgm:t>
        <a:bodyPr/>
        <a:lstStyle/>
        <a:p>
          <a:r>
            <a:rPr lang="en-US"/>
            <a:t>Civil Rights Training</a:t>
          </a:r>
        </a:p>
      </dgm:t>
    </dgm:pt>
    <dgm:pt modelId="{E9E1B421-3806-46FA-ADFB-2B54D80D919C}" type="parTrans" cxnId="{FFFB28A0-D9F1-4CEE-AB73-3FEBFB8ABAED}">
      <dgm:prSet/>
      <dgm:spPr/>
      <dgm:t>
        <a:bodyPr/>
        <a:lstStyle/>
        <a:p>
          <a:endParaRPr lang="en-US"/>
        </a:p>
      </dgm:t>
    </dgm:pt>
    <dgm:pt modelId="{6E36D3FF-93DC-444B-9FC4-01783AACB711}" type="sibTrans" cxnId="{FFFB28A0-D9F1-4CEE-AB73-3FEBFB8ABAED}">
      <dgm:prSet/>
      <dgm:spPr/>
      <dgm:t>
        <a:bodyPr/>
        <a:lstStyle/>
        <a:p>
          <a:endParaRPr lang="en-US"/>
        </a:p>
      </dgm:t>
    </dgm:pt>
    <dgm:pt modelId="{7AA0311D-08DB-4B82-8A28-A49CC0ED20CF}">
      <dgm:prSet/>
      <dgm:spPr/>
      <dgm:t>
        <a:bodyPr/>
        <a:lstStyle/>
        <a:p>
          <a:r>
            <a:rPr lang="en-US" i="0" dirty="0"/>
            <a:t>The DOJ requires all recipients and subrecipients of federal funds to comply with a variety of Federal civil rights laws. ICJI has a checklist that each subgrantee needs to complete on an annual basis to remain in compliance</a:t>
          </a:r>
        </a:p>
      </dgm:t>
    </dgm:pt>
    <dgm:pt modelId="{3E5B62CC-C4D3-4EAD-A049-733B44F12A55}" type="parTrans" cxnId="{2FBC5527-5301-4122-8E26-56CAC8E081A1}">
      <dgm:prSet/>
      <dgm:spPr/>
      <dgm:t>
        <a:bodyPr/>
        <a:lstStyle/>
        <a:p>
          <a:endParaRPr lang="en-US"/>
        </a:p>
      </dgm:t>
    </dgm:pt>
    <dgm:pt modelId="{DB9666A0-8541-4813-A024-4E7A1695D434}" type="sibTrans" cxnId="{2FBC5527-5301-4122-8E26-56CAC8E081A1}">
      <dgm:prSet/>
      <dgm:spPr/>
      <dgm:t>
        <a:bodyPr/>
        <a:lstStyle/>
        <a:p>
          <a:endParaRPr lang="en-US"/>
        </a:p>
      </dgm:t>
    </dgm:pt>
    <dgm:pt modelId="{1956E268-6CCA-453D-B195-43E98452A11E}">
      <dgm:prSet/>
      <dgm:spPr/>
      <dgm:t>
        <a:bodyPr/>
        <a:lstStyle/>
        <a:p>
          <a:r>
            <a:rPr lang="en-US" dirty="0"/>
            <a:t>CJI Grantee Training and Resources Link-</a:t>
          </a:r>
        </a:p>
      </dgm:t>
    </dgm:pt>
    <dgm:pt modelId="{6642FB9B-992E-4D85-95F8-8C10A2040D67}" type="parTrans" cxnId="{F555C4F9-7A61-40A9-96C8-40AFDBE9B019}">
      <dgm:prSet/>
      <dgm:spPr/>
      <dgm:t>
        <a:bodyPr/>
        <a:lstStyle/>
        <a:p>
          <a:endParaRPr lang="en-US"/>
        </a:p>
      </dgm:t>
    </dgm:pt>
    <dgm:pt modelId="{DD3AD028-2C0F-4D3B-AB61-D924FB8A3B53}" type="sibTrans" cxnId="{F555C4F9-7A61-40A9-96C8-40AFDBE9B019}">
      <dgm:prSet/>
      <dgm:spPr/>
      <dgm:t>
        <a:bodyPr/>
        <a:lstStyle/>
        <a:p>
          <a:endParaRPr lang="en-US"/>
        </a:p>
      </dgm:t>
    </dgm:pt>
    <dgm:pt modelId="{36861147-D9A8-4EA2-BD2F-DD548D811DB5}">
      <dgm:prSet/>
      <dgm:spPr/>
      <dgm:t>
        <a:bodyPr/>
        <a:lstStyle/>
        <a:p>
          <a:r>
            <a:rPr lang="en-US" dirty="0">
              <a:hlinkClick xmlns:r="http://schemas.openxmlformats.org/officeDocument/2006/relationships" r:id="rId2"/>
            </a:rPr>
            <a:t>https://www.in.gov/cji/grantee-training-and-resources/</a:t>
          </a:r>
          <a:endParaRPr lang="en-US" dirty="0"/>
        </a:p>
      </dgm:t>
    </dgm:pt>
    <dgm:pt modelId="{94C946A2-DC30-40EA-B41F-31E4BE8506D3}" type="parTrans" cxnId="{9F55A038-59C8-40A8-BB06-6B4749C39D9D}">
      <dgm:prSet/>
      <dgm:spPr/>
      <dgm:t>
        <a:bodyPr/>
        <a:lstStyle/>
        <a:p>
          <a:endParaRPr lang="en-US"/>
        </a:p>
      </dgm:t>
    </dgm:pt>
    <dgm:pt modelId="{C95D927F-6599-494F-BFE3-79177E4A4884}" type="sibTrans" cxnId="{9F55A038-59C8-40A8-BB06-6B4749C39D9D}">
      <dgm:prSet/>
      <dgm:spPr/>
      <dgm:t>
        <a:bodyPr/>
        <a:lstStyle/>
        <a:p>
          <a:endParaRPr lang="en-US"/>
        </a:p>
      </dgm:t>
    </dgm:pt>
    <dgm:pt modelId="{802185AA-CE57-4A51-8733-7A87DFBBD83D}">
      <dgm:prSet/>
      <dgm:spPr/>
      <dgm:t>
        <a:bodyPr/>
        <a:lstStyle/>
        <a:p>
          <a:r>
            <a:rPr lang="en-US" dirty="0"/>
            <a:t>These requirements along with other trainings can be found at:</a:t>
          </a:r>
        </a:p>
      </dgm:t>
    </dgm:pt>
    <dgm:pt modelId="{92E6F625-8B45-4906-91B5-4BBF8A6C6C53}" type="parTrans" cxnId="{E1285B7F-761D-4E17-97F0-5DA05BF82C38}">
      <dgm:prSet/>
      <dgm:spPr/>
      <dgm:t>
        <a:bodyPr/>
        <a:lstStyle/>
        <a:p>
          <a:endParaRPr lang="en-US"/>
        </a:p>
      </dgm:t>
    </dgm:pt>
    <dgm:pt modelId="{549A13C3-6BF0-4835-A47E-628866B77F39}" type="sibTrans" cxnId="{E1285B7F-761D-4E17-97F0-5DA05BF82C38}">
      <dgm:prSet/>
      <dgm:spPr/>
      <dgm:t>
        <a:bodyPr/>
        <a:lstStyle/>
        <a:p>
          <a:endParaRPr lang="en-US"/>
        </a:p>
      </dgm:t>
    </dgm:pt>
    <dgm:pt modelId="{A1A40040-EBB8-401B-A00D-7503EBA8F40F}" type="pres">
      <dgm:prSet presAssocID="{5E5F3B63-9C4E-4586-B915-9AF707571F19}" presName="linear" presStyleCnt="0">
        <dgm:presLayoutVars>
          <dgm:animLvl val="lvl"/>
          <dgm:resizeHandles val="exact"/>
        </dgm:presLayoutVars>
      </dgm:prSet>
      <dgm:spPr/>
    </dgm:pt>
    <dgm:pt modelId="{9027821D-5250-44B8-A36F-AD5CB0C15203}" type="pres">
      <dgm:prSet presAssocID="{2C0732C2-E46C-43E2-BF11-83BD983A4C1F}" presName="parentText" presStyleLbl="node1" presStyleIdx="0" presStyleCnt="3">
        <dgm:presLayoutVars>
          <dgm:chMax val="0"/>
          <dgm:bulletEnabled val="1"/>
        </dgm:presLayoutVars>
      </dgm:prSet>
      <dgm:spPr/>
    </dgm:pt>
    <dgm:pt modelId="{9C5E7B17-257E-4772-8C5C-E9E86C3DF5BB}" type="pres">
      <dgm:prSet presAssocID="{2C0732C2-E46C-43E2-BF11-83BD983A4C1F}" presName="childText" presStyleLbl="revTx" presStyleIdx="0" presStyleCnt="3">
        <dgm:presLayoutVars>
          <dgm:bulletEnabled val="1"/>
        </dgm:presLayoutVars>
      </dgm:prSet>
      <dgm:spPr/>
    </dgm:pt>
    <dgm:pt modelId="{F1560779-36DA-43AE-A4A9-6B61E97F2886}" type="pres">
      <dgm:prSet presAssocID="{D737960A-890B-4FAB-8395-5A2B90C974DA}" presName="parentText" presStyleLbl="node1" presStyleIdx="1" presStyleCnt="3">
        <dgm:presLayoutVars>
          <dgm:chMax val="0"/>
          <dgm:bulletEnabled val="1"/>
        </dgm:presLayoutVars>
      </dgm:prSet>
      <dgm:spPr/>
    </dgm:pt>
    <dgm:pt modelId="{04E31B08-D7A9-4800-8D8A-364F94331F09}" type="pres">
      <dgm:prSet presAssocID="{D737960A-890B-4FAB-8395-5A2B90C974DA}" presName="childText" presStyleLbl="revTx" presStyleIdx="1" presStyleCnt="3">
        <dgm:presLayoutVars>
          <dgm:bulletEnabled val="1"/>
        </dgm:presLayoutVars>
      </dgm:prSet>
      <dgm:spPr/>
    </dgm:pt>
    <dgm:pt modelId="{1B0DC6E9-A6C7-468F-877B-E97D0F9A3604}" type="pres">
      <dgm:prSet presAssocID="{1956E268-6CCA-453D-B195-43E98452A11E}" presName="parentText" presStyleLbl="node1" presStyleIdx="2" presStyleCnt="3">
        <dgm:presLayoutVars>
          <dgm:chMax val="0"/>
          <dgm:bulletEnabled val="1"/>
        </dgm:presLayoutVars>
      </dgm:prSet>
      <dgm:spPr/>
    </dgm:pt>
    <dgm:pt modelId="{22A6727C-7E57-46C5-9315-7BA2AE7084F9}" type="pres">
      <dgm:prSet presAssocID="{1956E268-6CCA-453D-B195-43E98452A11E}" presName="childText" presStyleLbl="revTx" presStyleIdx="2" presStyleCnt="3">
        <dgm:presLayoutVars>
          <dgm:bulletEnabled val="1"/>
        </dgm:presLayoutVars>
      </dgm:prSet>
      <dgm:spPr/>
    </dgm:pt>
  </dgm:ptLst>
  <dgm:cxnLst>
    <dgm:cxn modelId="{B2C7AD0F-7329-49EE-B775-FFC8070ECAF6}" srcId="{2C0732C2-E46C-43E2-BF11-83BD983A4C1F}" destId="{CAE54116-A0DF-4F9B-A191-2442ED92B3F3}" srcOrd="1" destOrd="0" parTransId="{293CC6C6-A5CC-4EA6-8059-9E63F45ECDDF}" sibTransId="{079BF118-4141-4372-9862-E1252BC55890}"/>
    <dgm:cxn modelId="{901FAD11-BA2B-4812-A172-D4C5A5AE3F8D}" type="presOf" srcId="{1956E268-6CCA-453D-B195-43E98452A11E}" destId="{1B0DC6E9-A6C7-468F-877B-E97D0F9A3604}" srcOrd="0" destOrd="0" presId="urn:microsoft.com/office/officeart/2005/8/layout/vList2"/>
    <dgm:cxn modelId="{2FBC5527-5301-4122-8E26-56CAC8E081A1}" srcId="{D737960A-890B-4FAB-8395-5A2B90C974DA}" destId="{7AA0311D-08DB-4B82-8A28-A49CC0ED20CF}" srcOrd="0" destOrd="0" parTransId="{3E5B62CC-C4D3-4EAD-A049-733B44F12A55}" sibTransId="{DB9666A0-8541-4813-A024-4E7A1695D434}"/>
    <dgm:cxn modelId="{3E0DA633-75C8-4165-BB68-DB7D0324BCCF}" type="presOf" srcId="{CAE54116-A0DF-4F9B-A191-2442ED92B3F3}" destId="{9C5E7B17-257E-4772-8C5C-E9E86C3DF5BB}" srcOrd="0" destOrd="1" presId="urn:microsoft.com/office/officeart/2005/8/layout/vList2"/>
    <dgm:cxn modelId="{9F55A038-59C8-40A8-BB06-6B4749C39D9D}" srcId="{802185AA-CE57-4A51-8733-7A87DFBBD83D}" destId="{36861147-D9A8-4EA2-BD2F-DD548D811DB5}" srcOrd="0" destOrd="0" parTransId="{94C946A2-DC30-40EA-B41F-31E4BE8506D3}" sibTransId="{C95D927F-6599-494F-BFE3-79177E4A4884}"/>
    <dgm:cxn modelId="{D7A1426B-5FAA-4289-ACDE-3087C4EE6B7D}" type="presOf" srcId="{7AA0311D-08DB-4B82-8A28-A49CC0ED20CF}" destId="{04E31B08-D7A9-4800-8D8A-364F94331F09}" srcOrd="0" destOrd="0" presId="urn:microsoft.com/office/officeart/2005/8/layout/vList2"/>
    <dgm:cxn modelId="{9C60F24F-1925-4CD4-9494-0FF89CF964CC}" type="presOf" srcId="{5E5F3B63-9C4E-4586-B915-9AF707571F19}" destId="{A1A40040-EBB8-401B-A00D-7503EBA8F40F}" srcOrd="0" destOrd="0" presId="urn:microsoft.com/office/officeart/2005/8/layout/vList2"/>
    <dgm:cxn modelId="{9482AA73-63B3-41C8-9DFA-B1968DCE68F2}" type="presOf" srcId="{36861147-D9A8-4EA2-BD2F-DD548D811DB5}" destId="{22A6727C-7E57-46C5-9315-7BA2AE7084F9}" srcOrd="0" destOrd="1" presId="urn:microsoft.com/office/officeart/2005/8/layout/vList2"/>
    <dgm:cxn modelId="{0D86FC7C-1FB2-4E6B-859F-0AC5F069DE52}" type="presOf" srcId="{8E8BB057-F10E-47FB-8999-38726F645CB5}" destId="{9C5E7B17-257E-4772-8C5C-E9E86C3DF5BB}" srcOrd="0" destOrd="0" presId="urn:microsoft.com/office/officeart/2005/8/layout/vList2"/>
    <dgm:cxn modelId="{E1285B7F-761D-4E17-97F0-5DA05BF82C38}" srcId="{1956E268-6CCA-453D-B195-43E98452A11E}" destId="{802185AA-CE57-4A51-8733-7A87DFBBD83D}" srcOrd="0" destOrd="0" parTransId="{92E6F625-8B45-4906-91B5-4BBF8A6C6C53}" sibTransId="{549A13C3-6BF0-4835-A47E-628866B77F39}"/>
    <dgm:cxn modelId="{D8E1FA99-F1FC-4E8F-83DA-F54F9499F118}" srcId="{2C0732C2-E46C-43E2-BF11-83BD983A4C1F}" destId="{8E8BB057-F10E-47FB-8999-38726F645CB5}" srcOrd="0" destOrd="0" parTransId="{0A11FB06-51CC-442C-8D9E-914400D675A1}" sibTransId="{D3E605C4-3EAA-4463-9F72-ECFB9C08B630}"/>
    <dgm:cxn modelId="{FFFB28A0-D9F1-4CEE-AB73-3FEBFB8ABAED}" srcId="{5E5F3B63-9C4E-4586-B915-9AF707571F19}" destId="{D737960A-890B-4FAB-8395-5A2B90C974DA}" srcOrd="1" destOrd="0" parTransId="{E9E1B421-3806-46FA-ADFB-2B54D80D919C}" sibTransId="{6E36D3FF-93DC-444B-9FC4-01783AACB711}"/>
    <dgm:cxn modelId="{203E2BB8-9D9C-4A40-A5C2-3CDE1B5F7F98}" srcId="{5E5F3B63-9C4E-4586-B915-9AF707571F19}" destId="{2C0732C2-E46C-43E2-BF11-83BD983A4C1F}" srcOrd="0" destOrd="0" parTransId="{B9C093E7-54FD-4E45-B17D-B2CFD5AA4392}" sibTransId="{F8DC16D8-92B1-41C0-81F0-35204E5DB1FA}"/>
    <dgm:cxn modelId="{F44FC1E4-AA71-4196-9C22-0A57D51CA3C4}" type="presOf" srcId="{802185AA-CE57-4A51-8733-7A87DFBBD83D}" destId="{22A6727C-7E57-46C5-9315-7BA2AE7084F9}" srcOrd="0" destOrd="0" presId="urn:microsoft.com/office/officeart/2005/8/layout/vList2"/>
    <dgm:cxn modelId="{05B28FEE-22F8-4081-B468-80EB82669079}" type="presOf" srcId="{D737960A-890B-4FAB-8395-5A2B90C974DA}" destId="{F1560779-36DA-43AE-A4A9-6B61E97F2886}" srcOrd="0" destOrd="0" presId="urn:microsoft.com/office/officeart/2005/8/layout/vList2"/>
    <dgm:cxn modelId="{19F36AF6-EF49-43D0-BEEB-DDE6FC4C3E8F}" type="presOf" srcId="{2C0732C2-E46C-43E2-BF11-83BD983A4C1F}" destId="{9027821D-5250-44B8-A36F-AD5CB0C15203}" srcOrd="0" destOrd="0" presId="urn:microsoft.com/office/officeart/2005/8/layout/vList2"/>
    <dgm:cxn modelId="{F555C4F9-7A61-40A9-96C8-40AFDBE9B019}" srcId="{5E5F3B63-9C4E-4586-B915-9AF707571F19}" destId="{1956E268-6CCA-453D-B195-43E98452A11E}" srcOrd="2" destOrd="0" parTransId="{6642FB9B-992E-4D85-95F8-8C10A2040D67}" sibTransId="{DD3AD028-2C0F-4D3B-AB61-D924FB8A3B53}"/>
    <dgm:cxn modelId="{D5B4103D-0536-427A-AFE5-74BD0E7DB476}" type="presParOf" srcId="{A1A40040-EBB8-401B-A00D-7503EBA8F40F}" destId="{9027821D-5250-44B8-A36F-AD5CB0C15203}" srcOrd="0" destOrd="0" presId="urn:microsoft.com/office/officeart/2005/8/layout/vList2"/>
    <dgm:cxn modelId="{16EA9640-CC1D-48E3-B5AB-65234452C414}" type="presParOf" srcId="{A1A40040-EBB8-401B-A00D-7503EBA8F40F}" destId="{9C5E7B17-257E-4772-8C5C-E9E86C3DF5BB}" srcOrd="1" destOrd="0" presId="urn:microsoft.com/office/officeart/2005/8/layout/vList2"/>
    <dgm:cxn modelId="{1CA5BA81-C88D-4D55-BEF0-4E29C0890F91}" type="presParOf" srcId="{A1A40040-EBB8-401B-A00D-7503EBA8F40F}" destId="{F1560779-36DA-43AE-A4A9-6B61E97F2886}" srcOrd="2" destOrd="0" presId="urn:microsoft.com/office/officeart/2005/8/layout/vList2"/>
    <dgm:cxn modelId="{4384A024-CC17-44F7-8808-476AC0F528CA}" type="presParOf" srcId="{A1A40040-EBB8-401B-A00D-7503EBA8F40F}" destId="{04E31B08-D7A9-4800-8D8A-364F94331F09}" srcOrd="3" destOrd="0" presId="urn:microsoft.com/office/officeart/2005/8/layout/vList2"/>
    <dgm:cxn modelId="{D9A31D9A-7076-4CBB-A97A-492429480ED2}" type="presParOf" srcId="{A1A40040-EBB8-401B-A00D-7503EBA8F40F}" destId="{1B0DC6E9-A6C7-468F-877B-E97D0F9A3604}" srcOrd="4" destOrd="0" presId="urn:microsoft.com/office/officeart/2005/8/layout/vList2"/>
    <dgm:cxn modelId="{1FDF123A-F097-44EA-B445-645049CD80CF}" type="presParOf" srcId="{A1A40040-EBB8-401B-A00D-7503EBA8F40F}" destId="{22A6727C-7E57-46C5-9315-7BA2AE7084F9}"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9CB4A8-C229-49EA-A69B-7297E87920CB}"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E553E115-4EE1-436C-A50D-688D10AD4BCA}">
      <dgm:prSet custT="1"/>
      <dgm:spPr/>
      <dgm:t>
        <a:bodyPr/>
        <a:lstStyle/>
        <a:p>
          <a:r>
            <a:rPr lang="en-US" sz="2200" dirty="0"/>
            <a:t>Contact</a:t>
          </a:r>
        </a:p>
      </dgm:t>
    </dgm:pt>
    <dgm:pt modelId="{08D70D08-15C9-49EA-AF23-A99CB41439D0}" type="parTrans" cxnId="{0AA60F55-B107-4219-BD7E-75A4AB414816}">
      <dgm:prSet/>
      <dgm:spPr/>
      <dgm:t>
        <a:bodyPr/>
        <a:lstStyle/>
        <a:p>
          <a:endParaRPr lang="en-US"/>
        </a:p>
      </dgm:t>
    </dgm:pt>
    <dgm:pt modelId="{248E7098-9028-4CFF-B03E-63892A6F9520}" type="sibTrans" cxnId="{0AA60F55-B107-4219-BD7E-75A4AB414816}">
      <dgm:prSet/>
      <dgm:spPr/>
      <dgm:t>
        <a:bodyPr/>
        <a:lstStyle/>
        <a:p>
          <a:endParaRPr lang="en-US"/>
        </a:p>
      </dgm:t>
    </dgm:pt>
    <dgm:pt modelId="{28F5E430-A4A3-4813-994E-F2D00FDA71D7}">
      <dgm:prSet custT="1"/>
      <dgm:spPr/>
      <dgm:t>
        <a:bodyPr/>
        <a:lstStyle/>
        <a:p>
          <a:r>
            <a:rPr lang="en-US" sz="2200" dirty="0"/>
            <a:t>Project Information</a:t>
          </a:r>
        </a:p>
      </dgm:t>
    </dgm:pt>
    <dgm:pt modelId="{8537224E-FCEA-461B-BCE8-9190C4E49084}" type="parTrans" cxnId="{BA58820E-55C5-441E-820E-9543A371FD53}">
      <dgm:prSet/>
      <dgm:spPr/>
      <dgm:t>
        <a:bodyPr/>
        <a:lstStyle/>
        <a:p>
          <a:endParaRPr lang="en-US"/>
        </a:p>
      </dgm:t>
    </dgm:pt>
    <dgm:pt modelId="{7F304B48-9085-4849-867C-8A6CFE8A296C}" type="sibTrans" cxnId="{BA58820E-55C5-441E-820E-9543A371FD53}">
      <dgm:prSet/>
      <dgm:spPr/>
      <dgm:t>
        <a:bodyPr/>
        <a:lstStyle/>
        <a:p>
          <a:endParaRPr lang="en-US"/>
        </a:p>
      </dgm:t>
    </dgm:pt>
    <dgm:pt modelId="{BE368AED-258C-4FB0-B211-93C07DE114C3}">
      <dgm:prSet custT="1"/>
      <dgm:spPr/>
      <dgm:t>
        <a:bodyPr/>
        <a:lstStyle/>
        <a:p>
          <a:r>
            <a:rPr lang="en-US" sz="2200" dirty="0"/>
            <a:t>Programmatic Information</a:t>
          </a:r>
        </a:p>
      </dgm:t>
    </dgm:pt>
    <dgm:pt modelId="{7C064493-C2DE-42A9-9100-5DFF7B73E08D}" type="parTrans" cxnId="{B1F73941-CF70-4DDD-9019-D187C01E1AB7}">
      <dgm:prSet/>
      <dgm:spPr/>
      <dgm:t>
        <a:bodyPr/>
        <a:lstStyle/>
        <a:p>
          <a:endParaRPr lang="en-US"/>
        </a:p>
      </dgm:t>
    </dgm:pt>
    <dgm:pt modelId="{88B1D9C0-7DC3-44A1-92A7-58675B391B0E}" type="sibTrans" cxnId="{B1F73941-CF70-4DDD-9019-D187C01E1AB7}">
      <dgm:prSet/>
      <dgm:spPr/>
      <dgm:t>
        <a:bodyPr/>
        <a:lstStyle/>
        <a:p>
          <a:endParaRPr lang="en-US"/>
        </a:p>
      </dgm:t>
    </dgm:pt>
    <dgm:pt modelId="{FC6B0B77-CA9E-48D4-9FBF-3A25BDB3880A}">
      <dgm:prSet custT="1"/>
      <dgm:spPr/>
      <dgm:t>
        <a:bodyPr/>
        <a:lstStyle/>
        <a:p>
          <a:r>
            <a:rPr lang="en-US" sz="2200" dirty="0"/>
            <a:t>Problem Statement &amp; Analysis </a:t>
          </a:r>
        </a:p>
      </dgm:t>
    </dgm:pt>
    <dgm:pt modelId="{87116558-8807-4868-B091-C4A23F46A07C}" type="parTrans" cxnId="{56E224D3-EFDA-4159-AAC9-EC0C5B2CF49E}">
      <dgm:prSet/>
      <dgm:spPr/>
      <dgm:t>
        <a:bodyPr/>
        <a:lstStyle/>
        <a:p>
          <a:endParaRPr lang="en-US"/>
        </a:p>
      </dgm:t>
    </dgm:pt>
    <dgm:pt modelId="{5972BF11-85A3-4183-B095-F1EBA84A2958}" type="sibTrans" cxnId="{56E224D3-EFDA-4159-AAC9-EC0C5B2CF49E}">
      <dgm:prSet/>
      <dgm:spPr/>
      <dgm:t>
        <a:bodyPr/>
        <a:lstStyle/>
        <a:p>
          <a:endParaRPr lang="en-US"/>
        </a:p>
      </dgm:t>
    </dgm:pt>
    <dgm:pt modelId="{D02F4AE6-FAC4-4C68-886D-55A5D80C4F16}">
      <dgm:prSet custT="1"/>
      <dgm:spPr/>
      <dgm:t>
        <a:bodyPr/>
        <a:lstStyle/>
        <a:p>
          <a:r>
            <a:rPr lang="en-US" sz="2200" dirty="0"/>
            <a:t>Goals, Objectives, &amp; Outcomes</a:t>
          </a:r>
        </a:p>
      </dgm:t>
    </dgm:pt>
    <dgm:pt modelId="{4B5DBB09-FC1C-47CD-97CF-D55AFA150AED}" type="parTrans" cxnId="{5EAB4B56-3F93-48E3-BDFE-A0858F9066A3}">
      <dgm:prSet/>
      <dgm:spPr/>
      <dgm:t>
        <a:bodyPr/>
        <a:lstStyle/>
        <a:p>
          <a:endParaRPr lang="en-US"/>
        </a:p>
      </dgm:t>
    </dgm:pt>
    <dgm:pt modelId="{C4FDAB6A-1826-4DA5-B52B-70AEF038F31D}" type="sibTrans" cxnId="{5EAB4B56-3F93-48E3-BDFE-A0858F9066A3}">
      <dgm:prSet/>
      <dgm:spPr/>
      <dgm:t>
        <a:bodyPr/>
        <a:lstStyle/>
        <a:p>
          <a:endParaRPr lang="en-US"/>
        </a:p>
      </dgm:t>
    </dgm:pt>
    <dgm:pt modelId="{9F7407FE-5CA4-4FBC-A05D-B2126DE505DC}">
      <dgm:prSet custT="1"/>
      <dgm:spPr/>
      <dgm:t>
        <a:bodyPr/>
        <a:lstStyle/>
        <a:p>
          <a:r>
            <a:rPr lang="en-US" sz="2200" dirty="0"/>
            <a:t>Program Descriptions</a:t>
          </a:r>
        </a:p>
      </dgm:t>
    </dgm:pt>
    <dgm:pt modelId="{34F1A54C-FCB7-400D-92B5-AC035C5ACF6C}" type="parTrans" cxnId="{B37DE640-8739-4743-9013-6F9764F133DC}">
      <dgm:prSet/>
      <dgm:spPr/>
      <dgm:t>
        <a:bodyPr/>
        <a:lstStyle/>
        <a:p>
          <a:endParaRPr lang="en-US"/>
        </a:p>
      </dgm:t>
    </dgm:pt>
    <dgm:pt modelId="{8BEFDB9F-8862-4BC2-BFFF-875D2681A2ED}" type="sibTrans" cxnId="{B37DE640-8739-4743-9013-6F9764F133DC}">
      <dgm:prSet/>
      <dgm:spPr/>
      <dgm:t>
        <a:bodyPr/>
        <a:lstStyle/>
        <a:p>
          <a:endParaRPr lang="en-US"/>
        </a:p>
      </dgm:t>
    </dgm:pt>
    <dgm:pt modelId="{7F86DFC2-D669-4F35-A308-960A0FB221BC}">
      <dgm:prSet custT="1"/>
      <dgm:spPr/>
      <dgm:t>
        <a:bodyPr/>
        <a:lstStyle/>
        <a:p>
          <a:r>
            <a:rPr lang="en-US" sz="2200" dirty="0"/>
            <a:t>Evidence Based/Best Practices</a:t>
          </a:r>
        </a:p>
      </dgm:t>
    </dgm:pt>
    <dgm:pt modelId="{BDA136A0-FE10-4307-B968-5B6508D1A0A7}" type="parTrans" cxnId="{1EC044FC-5EA7-486D-BA9B-049CD96DBA3F}">
      <dgm:prSet/>
      <dgm:spPr/>
      <dgm:t>
        <a:bodyPr/>
        <a:lstStyle/>
        <a:p>
          <a:endParaRPr lang="en-US"/>
        </a:p>
      </dgm:t>
    </dgm:pt>
    <dgm:pt modelId="{27A1CAA5-9E70-4C35-908F-2CD3A3C6062E}" type="sibTrans" cxnId="{1EC044FC-5EA7-486D-BA9B-049CD96DBA3F}">
      <dgm:prSet/>
      <dgm:spPr/>
      <dgm:t>
        <a:bodyPr/>
        <a:lstStyle/>
        <a:p>
          <a:endParaRPr lang="en-US"/>
        </a:p>
      </dgm:t>
    </dgm:pt>
    <dgm:pt modelId="{38BCEB8C-C994-43EF-A11E-0075F6A543CD}">
      <dgm:prSet custT="1"/>
      <dgm:spPr/>
      <dgm:t>
        <a:bodyPr/>
        <a:lstStyle/>
        <a:p>
          <a:r>
            <a:rPr lang="en-US" sz="2200"/>
            <a:t>Use of Volunteers</a:t>
          </a:r>
        </a:p>
      </dgm:t>
    </dgm:pt>
    <dgm:pt modelId="{4E4F1C95-1420-4EBD-A8B4-D60F4C2B686B}" type="parTrans" cxnId="{15B83AB8-53FF-4AA6-9003-D87C761BFD35}">
      <dgm:prSet/>
      <dgm:spPr/>
      <dgm:t>
        <a:bodyPr/>
        <a:lstStyle/>
        <a:p>
          <a:endParaRPr lang="en-US"/>
        </a:p>
      </dgm:t>
    </dgm:pt>
    <dgm:pt modelId="{B96570E9-D375-41D8-A83B-0211981FCE48}" type="sibTrans" cxnId="{15B83AB8-53FF-4AA6-9003-D87C761BFD35}">
      <dgm:prSet/>
      <dgm:spPr/>
      <dgm:t>
        <a:bodyPr/>
        <a:lstStyle/>
        <a:p>
          <a:endParaRPr lang="en-US"/>
        </a:p>
      </dgm:t>
    </dgm:pt>
    <dgm:pt modelId="{3243900C-5488-433E-AF80-AAEC57E6F059}">
      <dgm:prSet custT="1"/>
      <dgm:spPr/>
      <dgm:t>
        <a:bodyPr/>
        <a:lstStyle/>
        <a:p>
          <a:r>
            <a:rPr lang="en-US" sz="2200" dirty="0"/>
            <a:t>Budget</a:t>
          </a:r>
        </a:p>
      </dgm:t>
    </dgm:pt>
    <dgm:pt modelId="{1447B44D-D96F-443F-B172-9B5A2E9C7457}" type="parTrans" cxnId="{A3AD176B-D2ED-4B5B-8272-9D32F38D72EC}">
      <dgm:prSet/>
      <dgm:spPr/>
      <dgm:t>
        <a:bodyPr/>
        <a:lstStyle/>
        <a:p>
          <a:endParaRPr lang="en-US"/>
        </a:p>
      </dgm:t>
    </dgm:pt>
    <dgm:pt modelId="{4AA13A64-4B74-4AC7-BDBE-817F5FF8E09C}" type="sibTrans" cxnId="{A3AD176B-D2ED-4B5B-8272-9D32F38D72EC}">
      <dgm:prSet/>
      <dgm:spPr/>
      <dgm:t>
        <a:bodyPr/>
        <a:lstStyle/>
        <a:p>
          <a:endParaRPr lang="en-US"/>
        </a:p>
      </dgm:t>
    </dgm:pt>
    <dgm:pt modelId="{43CB2AB7-34CB-46AF-9B7C-1D191C3C22E7}">
      <dgm:prSet custT="1"/>
      <dgm:spPr/>
      <dgm:t>
        <a:bodyPr/>
        <a:lstStyle/>
        <a:p>
          <a:r>
            <a:rPr lang="en-US" sz="2200"/>
            <a:t>Budget Narrative</a:t>
          </a:r>
        </a:p>
      </dgm:t>
    </dgm:pt>
    <dgm:pt modelId="{A9A20A06-0220-4281-BE26-DDDEC345AC6F}" type="parTrans" cxnId="{187ADF79-E4BA-481A-A866-E53717AE0408}">
      <dgm:prSet/>
      <dgm:spPr/>
      <dgm:t>
        <a:bodyPr/>
        <a:lstStyle/>
        <a:p>
          <a:endParaRPr lang="en-US"/>
        </a:p>
      </dgm:t>
    </dgm:pt>
    <dgm:pt modelId="{A94068FF-7F7A-46F8-AB77-CE8A4127D13B}" type="sibTrans" cxnId="{187ADF79-E4BA-481A-A866-E53717AE0408}">
      <dgm:prSet/>
      <dgm:spPr/>
      <dgm:t>
        <a:bodyPr/>
        <a:lstStyle/>
        <a:p>
          <a:endParaRPr lang="en-US"/>
        </a:p>
      </dgm:t>
    </dgm:pt>
    <dgm:pt modelId="{4F7D66C8-CAE2-40AA-811F-D3764F3916B0}">
      <dgm:prSet custT="1"/>
      <dgm:spPr/>
      <dgm:t>
        <a:bodyPr/>
        <a:lstStyle/>
        <a:p>
          <a:r>
            <a:rPr lang="en-US" sz="2200"/>
            <a:t>Attachments</a:t>
          </a:r>
        </a:p>
      </dgm:t>
    </dgm:pt>
    <dgm:pt modelId="{AB497F23-042F-493C-BE34-479D0636956B}" type="parTrans" cxnId="{2CF12448-43C2-4814-8622-0843FDB910C1}">
      <dgm:prSet/>
      <dgm:spPr/>
      <dgm:t>
        <a:bodyPr/>
        <a:lstStyle/>
        <a:p>
          <a:endParaRPr lang="en-US"/>
        </a:p>
      </dgm:t>
    </dgm:pt>
    <dgm:pt modelId="{B529DE0B-3B65-4B33-B2C9-72159644BE49}" type="sibTrans" cxnId="{2CF12448-43C2-4814-8622-0843FDB910C1}">
      <dgm:prSet/>
      <dgm:spPr/>
      <dgm:t>
        <a:bodyPr/>
        <a:lstStyle/>
        <a:p>
          <a:endParaRPr lang="en-US"/>
        </a:p>
      </dgm:t>
    </dgm:pt>
    <dgm:pt modelId="{55BA432F-5768-47CD-9D6A-26542B3F4634}" type="pres">
      <dgm:prSet presAssocID="{7A9CB4A8-C229-49EA-A69B-7297E87920CB}" presName="linear" presStyleCnt="0">
        <dgm:presLayoutVars>
          <dgm:animLvl val="lvl"/>
          <dgm:resizeHandles val="exact"/>
        </dgm:presLayoutVars>
      </dgm:prSet>
      <dgm:spPr/>
    </dgm:pt>
    <dgm:pt modelId="{DF7D9CAB-178E-40FE-A93D-BE4CD5215E28}" type="pres">
      <dgm:prSet presAssocID="{E553E115-4EE1-436C-A50D-688D10AD4BCA}" presName="parentText" presStyleLbl="node1" presStyleIdx="0" presStyleCnt="11">
        <dgm:presLayoutVars>
          <dgm:chMax val="0"/>
          <dgm:bulletEnabled val="1"/>
        </dgm:presLayoutVars>
      </dgm:prSet>
      <dgm:spPr/>
    </dgm:pt>
    <dgm:pt modelId="{CCBFBBD2-72CC-49C7-AFA3-8A89492D0C7A}" type="pres">
      <dgm:prSet presAssocID="{248E7098-9028-4CFF-B03E-63892A6F9520}" presName="spacer" presStyleCnt="0"/>
      <dgm:spPr/>
    </dgm:pt>
    <dgm:pt modelId="{09E3730D-15AE-43A8-B83E-BF5514CE3EEC}" type="pres">
      <dgm:prSet presAssocID="{28F5E430-A4A3-4813-994E-F2D00FDA71D7}" presName="parentText" presStyleLbl="node1" presStyleIdx="1" presStyleCnt="11">
        <dgm:presLayoutVars>
          <dgm:chMax val="0"/>
          <dgm:bulletEnabled val="1"/>
        </dgm:presLayoutVars>
      </dgm:prSet>
      <dgm:spPr/>
    </dgm:pt>
    <dgm:pt modelId="{7E9CB480-5E8F-4010-BB20-E3942436F7CB}" type="pres">
      <dgm:prSet presAssocID="{7F304B48-9085-4849-867C-8A6CFE8A296C}" presName="spacer" presStyleCnt="0"/>
      <dgm:spPr/>
    </dgm:pt>
    <dgm:pt modelId="{F33F099E-CE7B-4C06-9C77-773B140D5DE4}" type="pres">
      <dgm:prSet presAssocID="{BE368AED-258C-4FB0-B211-93C07DE114C3}" presName="parentText" presStyleLbl="node1" presStyleIdx="2" presStyleCnt="11">
        <dgm:presLayoutVars>
          <dgm:chMax val="0"/>
          <dgm:bulletEnabled val="1"/>
        </dgm:presLayoutVars>
      </dgm:prSet>
      <dgm:spPr/>
    </dgm:pt>
    <dgm:pt modelId="{FF665F75-4675-45CA-91A6-E14878D076C7}" type="pres">
      <dgm:prSet presAssocID="{88B1D9C0-7DC3-44A1-92A7-58675B391B0E}" presName="spacer" presStyleCnt="0"/>
      <dgm:spPr/>
    </dgm:pt>
    <dgm:pt modelId="{37FC8224-F2DD-4A8F-A831-4458258D2DF4}" type="pres">
      <dgm:prSet presAssocID="{FC6B0B77-CA9E-48D4-9FBF-3A25BDB3880A}" presName="parentText" presStyleLbl="node1" presStyleIdx="3" presStyleCnt="11">
        <dgm:presLayoutVars>
          <dgm:chMax val="0"/>
          <dgm:bulletEnabled val="1"/>
        </dgm:presLayoutVars>
      </dgm:prSet>
      <dgm:spPr/>
    </dgm:pt>
    <dgm:pt modelId="{F2ABE7D1-46EB-4C04-9534-97703378A6C4}" type="pres">
      <dgm:prSet presAssocID="{5972BF11-85A3-4183-B095-F1EBA84A2958}" presName="spacer" presStyleCnt="0"/>
      <dgm:spPr/>
    </dgm:pt>
    <dgm:pt modelId="{EE5178FF-E9EB-4A69-81C2-74DAD1D79074}" type="pres">
      <dgm:prSet presAssocID="{D02F4AE6-FAC4-4C68-886D-55A5D80C4F16}" presName="parentText" presStyleLbl="node1" presStyleIdx="4" presStyleCnt="11">
        <dgm:presLayoutVars>
          <dgm:chMax val="0"/>
          <dgm:bulletEnabled val="1"/>
        </dgm:presLayoutVars>
      </dgm:prSet>
      <dgm:spPr/>
    </dgm:pt>
    <dgm:pt modelId="{FAC82C39-93E1-45A5-AAAC-A3ECDC14F026}" type="pres">
      <dgm:prSet presAssocID="{C4FDAB6A-1826-4DA5-B52B-70AEF038F31D}" presName="spacer" presStyleCnt="0"/>
      <dgm:spPr/>
    </dgm:pt>
    <dgm:pt modelId="{77EC9803-E86A-4496-BA6D-61C228289743}" type="pres">
      <dgm:prSet presAssocID="{9F7407FE-5CA4-4FBC-A05D-B2126DE505DC}" presName="parentText" presStyleLbl="node1" presStyleIdx="5" presStyleCnt="11">
        <dgm:presLayoutVars>
          <dgm:chMax val="0"/>
          <dgm:bulletEnabled val="1"/>
        </dgm:presLayoutVars>
      </dgm:prSet>
      <dgm:spPr/>
    </dgm:pt>
    <dgm:pt modelId="{243D4C8C-DA76-4879-9BB2-3522B915B663}" type="pres">
      <dgm:prSet presAssocID="{8BEFDB9F-8862-4BC2-BFFF-875D2681A2ED}" presName="spacer" presStyleCnt="0"/>
      <dgm:spPr/>
    </dgm:pt>
    <dgm:pt modelId="{E0DE02BF-030C-479B-8DA4-801A0D469B78}" type="pres">
      <dgm:prSet presAssocID="{7F86DFC2-D669-4F35-A308-960A0FB221BC}" presName="parentText" presStyleLbl="node1" presStyleIdx="6" presStyleCnt="11">
        <dgm:presLayoutVars>
          <dgm:chMax val="0"/>
          <dgm:bulletEnabled val="1"/>
        </dgm:presLayoutVars>
      </dgm:prSet>
      <dgm:spPr/>
    </dgm:pt>
    <dgm:pt modelId="{1850679C-B2F8-4F42-BA63-0ADBA9C36255}" type="pres">
      <dgm:prSet presAssocID="{27A1CAA5-9E70-4C35-908F-2CD3A3C6062E}" presName="spacer" presStyleCnt="0"/>
      <dgm:spPr/>
    </dgm:pt>
    <dgm:pt modelId="{8FB65E4C-CA18-4060-9AE8-6D3DA86F7C1D}" type="pres">
      <dgm:prSet presAssocID="{38BCEB8C-C994-43EF-A11E-0075F6A543CD}" presName="parentText" presStyleLbl="node1" presStyleIdx="7" presStyleCnt="11">
        <dgm:presLayoutVars>
          <dgm:chMax val="0"/>
          <dgm:bulletEnabled val="1"/>
        </dgm:presLayoutVars>
      </dgm:prSet>
      <dgm:spPr/>
    </dgm:pt>
    <dgm:pt modelId="{D88640E1-C88C-41C1-98DA-23A9FC4D97AB}" type="pres">
      <dgm:prSet presAssocID="{B96570E9-D375-41D8-A83B-0211981FCE48}" presName="spacer" presStyleCnt="0"/>
      <dgm:spPr/>
    </dgm:pt>
    <dgm:pt modelId="{0C656A1B-1934-46F6-A775-5761B33529D8}" type="pres">
      <dgm:prSet presAssocID="{3243900C-5488-433E-AF80-AAEC57E6F059}" presName="parentText" presStyleLbl="node1" presStyleIdx="8" presStyleCnt="11">
        <dgm:presLayoutVars>
          <dgm:chMax val="0"/>
          <dgm:bulletEnabled val="1"/>
        </dgm:presLayoutVars>
      </dgm:prSet>
      <dgm:spPr/>
    </dgm:pt>
    <dgm:pt modelId="{9D7BE800-E810-420C-A68D-5161F0509940}" type="pres">
      <dgm:prSet presAssocID="{4AA13A64-4B74-4AC7-BDBE-817F5FF8E09C}" presName="spacer" presStyleCnt="0"/>
      <dgm:spPr/>
    </dgm:pt>
    <dgm:pt modelId="{7A4B994C-0467-458D-B238-4E4544A0D03D}" type="pres">
      <dgm:prSet presAssocID="{43CB2AB7-34CB-46AF-9B7C-1D191C3C22E7}" presName="parentText" presStyleLbl="node1" presStyleIdx="9" presStyleCnt="11">
        <dgm:presLayoutVars>
          <dgm:chMax val="0"/>
          <dgm:bulletEnabled val="1"/>
        </dgm:presLayoutVars>
      </dgm:prSet>
      <dgm:spPr/>
    </dgm:pt>
    <dgm:pt modelId="{0A0F30D1-46A7-4F8D-979B-A019AB21DBB0}" type="pres">
      <dgm:prSet presAssocID="{A94068FF-7F7A-46F8-AB77-CE8A4127D13B}" presName="spacer" presStyleCnt="0"/>
      <dgm:spPr/>
    </dgm:pt>
    <dgm:pt modelId="{137595B7-615A-4323-BA9C-2A996DC9ED2E}" type="pres">
      <dgm:prSet presAssocID="{4F7D66C8-CAE2-40AA-811F-D3764F3916B0}" presName="parentText" presStyleLbl="node1" presStyleIdx="10" presStyleCnt="11">
        <dgm:presLayoutVars>
          <dgm:chMax val="0"/>
          <dgm:bulletEnabled val="1"/>
        </dgm:presLayoutVars>
      </dgm:prSet>
      <dgm:spPr/>
    </dgm:pt>
  </dgm:ptLst>
  <dgm:cxnLst>
    <dgm:cxn modelId="{BA58820E-55C5-441E-820E-9543A371FD53}" srcId="{7A9CB4A8-C229-49EA-A69B-7297E87920CB}" destId="{28F5E430-A4A3-4813-994E-F2D00FDA71D7}" srcOrd="1" destOrd="0" parTransId="{8537224E-FCEA-461B-BCE8-9190C4E49084}" sibTransId="{7F304B48-9085-4849-867C-8A6CFE8A296C}"/>
    <dgm:cxn modelId="{BD216716-3893-4391-8B2C-48CB38DF65FC}" type="presOf" srcId="{38BCEB8C-C994-43EF-A11E-0075F6A543CD}" destId="{8FB65E4C-CA18-4060-9AE8-6D3DA86F7C1D}" srcOrd="0" destOrd="0" presId="urn:microsoft.com/office/officeart/2005/8/layout/vList2"/>
    <dgm:cxn modelId="{39FD7E22-58FC-4974-9DF1-002A2B1C31F9}" type="presOf" srcId="{D02F4AE6-FAC4-4C68-886D-55A5D80C4F16}" destId="{EE5178FF-E9EB-4A69-81C2-74DAD1D79074}" srcOrd="0" destOrd="0" presId="urn:microsoft.com/office/officeart/2005/8/layout/vList2"/>
    <dgm:cxn modelId="{70945E38-6115-4924-822D-BC7AF742710E}" type="presOf" srcId="{E553E115-4EE1-436C-A50D-688D10AD4BCA}" destId="{DF7D9CAB-178E-40FE-A93D-BE4CD5215E28}" srcOrd="0" destOrd="0" presId="urn:microsoft.com/office/officeart/2005/8/layout/vList2"/>
    <dgm:cxn modelId="{B37DE640-8739-4743-9013-6F9764F133DC}" srcId="{7A9CB4A8-C229-49EA-A69B-7297E87920CB}" destId="{9F7407FE-5CA4-4FBC-A05D-B2126DE505DC}" srcOrd="5" destOrd="0" parTransId="{34F1A54C-FCB7-400D-92B5-AC035C5ACF6C}" sibTransId="{8BEFDB9F-8862-4BC2-BFFF-875D2681A2ED}"/>
    <dgm:cxn modelId="{B1F73941-CF70-4DDD-9019-D187C01E1AB7}" srcId="{7A9CB4A8-C229-49EA-A69B-7297E87920CB}" destId="{BE368AED-258C-4FB0-B211-93C07DE114C3}" srcOrd="2" destOrd="0" parTransId="{7C064493-C2DE-42A9-9100-5DFF7B73E08D}" sibTransId="{88B1D9C0-7DC3-44A1-92A7-58675B391B0E}"/>
    <dgm:cxn modelId="{BC0EF462-5651-4043-8EE8-D8CF1A07E908}" type="presOf" srcId="{43CB2AB7-34CB-46AF-9B7C-1D191C3C22E7}" destId="{7A4B994C-0467-458D-B238-4E4544A0D03D}" srcOrd="0" destOrd="0" presId="urn:microsoft.com/office/officeart/2005/8/layout/vList2"/>
    <dgm:cxn modelId="{2CF12448-43C2-4814-8622-0843FDB910C1}" srcId="{7A9CB4A8-C229-49EA-A69B-7297E87920CB}" destId="{4F7D66C8-CAE2-40AA-811F-D3764F3916B0}" srcOrd="10" destOrd="0" parTransId="{AB497F23-042F-493C-BE34-479D0636956B}" sibTransId="{B529DE0B-3B65-4B33-B2C9-72159644BE49}"/>
    <dgm:cxn modelId="{A3AD176B-D2ED-4B5B-8272-9D32F38D72EC}" srcId="{7A9CB4A8-C229-49EA-A69B-7297E87920CB}" destId="{3243900C-5488-433E-AF80-AAEC57E6F059}" srcOrd="8" destOrd="0" parTransId="{1447B44D-D96F-443F-B172-9B5A2E9C7457}" sibTransId="{4AA13A64-4B74-4AC7-BDBE-817F5FF8E09C}"/>
    <dgm:cxn modelId="{CC6C134D-8A76-4A21-AD01-0A5DF3195A89}" type="presOf" srcId="{9F7407FE-5CA4-4FBC-A05D-B2126DE505DC}" destId="{77EC9803-E86A-4496-BA6D-61C228289743}" srcOrd="0" destOrd="0" presId="urn:microsoft.com/office/officeart/2005/8/layout/vList2"/>
    <dgm:cxn modelId="{4A89F26E-76DD-4B67-B5D4-37E5A032DC5B}" type="presOf" srcId="{7A9CB4A8-C229-49EA-A69B-7297E87920CB}" destId="{55BA432F-5768-47CD-9D6A-26542B3F4634}" srcOrd="0" destOrd="0" presId="urn:microsoft.com/office/officeart/2005/8/layout/vList2"/>
    <dgm:cxn modelId="{0AA60F55-B107-4219-BD7E-75A4AB414816}" srcId="{7A9CB4A8-C229-49EA-A69B-7297E87920CB}" destId="{E553E115-4EE1-436C-A50D-688D10AD4BCA}" srcOrd="0" destOrd="0" parTransId="{08D70D08-15C9-49EA-AF23-A99CB41439D0}" sibTransId="{248E7098-9028-4CFF-B03E-63892A6F9520}"/>
    <dgm:cxn modelId="{5EAB4B56-3F93-48E3-BDFE-A0858F9066A3}" srcId="{7A9CB4A8-C229-49EA-A69B-7297E87920CB}" destId="{D02F4AE6-FAC4-4C68-886D-55A5D80C4F16}" srcOrd="4" destOrd="0" parTransId="{4B5DBB09-FC1C-47CD-97CF-D55AFA150AED}" sibTransId="{C4FDAB6A-1826-4DA5-B52B-70AEF038F31D}"/>
    <dgm:cxn modelId="{187ADF79-E4BA-481A-A866-E53717AE0408}" srcId="{7A9CB4A8-C229-49EA-A69B-7297E87920CB}" destId="{43CB2AB7-34CB-46AF-9B7C-1D191C3C22E7}" srcOrd="9" destOrd="0" parTransId="{A9A20A06-0220-4281-BE26-DDDEC345AC6F}" sibTransId="{A94068FF-7F7A-46F8-AB77-CE8A4127D13B}"/>
    <dgm:cxn modelId="{E3278296-43DA-426A-83D4-84DC92FAF445}" type="presOf" srcId="{FC6B0B77-CA9E-48D4-9FBF-3A25BDB3880A}" destId="{37FC8224-F2DD-4A8F-A831-4458258D2DF4}" srcOrd="0" destOrd="0" presId="urn:microsoft.com/office/officeart/2005/8/layout/vList2"/>
    <dgm:cxn modelId="{F58BB496-428F-4F34-8058-8D08BC05A9C4}" type="presOf" srcId="{7F86DFC2-D669-4F35-A308-960A0FB221BC}" destId="{E0DE02BF-030C-479B-8DA4-801A0D469B78}" srcOrd="0" destOrd="0" presId="urn:microsoft.com/office/officeart/2005/8/layout/vList2"/>
    <dgm:cxn modelId="{15B83AB8-53FF-4AA6-9003-D87C761BFD35}" srcId="{7A9CB4A8-C229-49EA-A69B-7297E87920CB}" destId="{38BCEB8C-C994-43EF-A11E-0075F6A543CD}" srcOrd="7" destOrd="0" parTransId="{4E4F1C95-1420-4EBD-A8B4-D60F4C2B686B}" sibTransId="{B96570E9-D375-41D8-A83B-0211981FCE48}"/>
    <dgm:cxn modelId="{5AE200C8-A2DF-48A1-87C1-AEFD56BA3C9A}" type="presOf" srcId="{28F5E430-A4A3-4813-994E-F2D00FDA71D7}" destId="{09E3730D-15AE-43A8-B83E-BF5514CE3EEC}" srcOrd="0" destOrd="0" presId="urn:microsoft.com/office/officeart/2005/8/layout/vList2"/>
    <dgm:cxn modelId="{56E224D3-EFDA-4159-AAC9-EC0C5B2CF49E}" srcId="{7A9CB4A8-C229-49EA-A69B-7297E87920CB}" destId="{FC6B0B77-CA9E-48D4-9FBF-3A25BDB3880A}" srcOrd="3" destOrd="0" parTransId="{87116558-8807-4868-B091-C4A23F46A07C}" sibTransId="{5972BF11-85A3-4183-B095-F1EBA84A2958}"/>
    <dgm:cxn modelId="{9E3C86D4-AB7E-4444-BB2D-CF240A116974}" type="presOf" srcId="{BE368AED-258C-4FB0-B211-93C07DE114C3}" destId="{F33F099E-CE7B-4C06-9C77-773B140D5DE4}" srcOrd="0" destOrd="0" presId="urn:microsoft.com/office/officeart/2005/8/layout/vList2"/>
    <dgm:cxn modelId="{5D7CE3DB-5C8E-4414-AA94-FA95C684C64A}" type="presOf" srcId="{4F7D66C8-CAE2-40AA-811F-D3764F3916B0}" destId="{137595B7-615A-4323-BA9C-2A996DC9ED2E}" srcOrd="0" destOrd="0" presId="urn:microsoft.com/office/officeart/2005/8/layout/vList2"/>
    <dgm:cxn modelId="{D0098CEA-9540-43C6-BE1F-1030C245C4CA}" type="presOf" srcId="{3243900C-5488-433E-AF80-AAEC57E6F059}" destId="{0C656A1B-1934-46F6-A775-5761B33529D8}" srcOrd="0" destOrd="0" presId="urn:microsoft.com/office/officeart/2005/8/layout/vList2"/>
    <dgm:cxn modelId="{1EC044FC-5EA7-486D-BA9B-049CD96DBA3F}" srcId="{7A9CB4A8-C229-49EA-A69B-7297E87920CB}" destId="{7F86DFC2-D669-4F35-A308-960A0FB221BC}" srcOrd="6" destOrd="0" parTransId="{BDA136A0-FE10-4307-B968-5B6508D1A0A7}" sibTransId="{27A1CAA5-9E70-4C35-908F-2CD3A3C6062E}"/>
    <dgm:cxn modelId="{D21F6D72-2288-4C74-93A9-FC1703D9B9B1}" type="presParOf" srcId="{55BA432F-5768-47CD-9D6A-26542B3F4634}" destId="{DF7D9CAB-178E-40FE-A93D-BE4CD5215E28}" srcOrd="0" destOrd="0" presId="urn:microsoft.com/office/officeart/2005/8/layout/vList2"/>
    <dgm:cxn modelId="{DB8B51CC-0266-4E68-8A48-8C9F84988969}" type="presParOf" srcId="{55BA432F-5768-47CD-9D6A-26542B3F4634}" destId="{CCBFBBD2-72CC-49C7-AFA3-8A89492D0C7A}" srcOrd="1" destOrd="0" presId="urn:microsoft.com/office/officeart/2005/8/layout/vList2"/>
    <dgm:cxn modelId="{A84C786C-FE18-4855-A638-BA4F0232F638}" type="presParOf" srcId="{55BA432F-5768-47CD-9D6A-26542B3F4634}" destId="{09E3730D-15AE-43A8-B83E-BF5514CE3EEC}" srcOrd="2" destOrd="0" presId="urn:microsoft.com/office/officeart/2005/8/layout/vList2"/>
    <dgm:cxn modelId="{BB3381E4-6115-4D6B-88B7-7FAB6E9EDBF4}" type="presParOf" srcId="{55BA432F-5768-47CD-9D6A-26542B3F4634}" destId="{7E9CB480-5E8F-4010-BB20-E3942436F7CB}" srcOrd="3" destOrd="0" presId="urn:microsoft.com/office/officeart/2005/8/layout/vList2"/>
    <dgm:cxn modelId="{DA5FBF4F-41D9-48A4-BEB0-98346330F0F2}" type="presParOf" srcId="{55BA432F-5768-47CD-9D6A-26542B3F4634}" destId="{F33F099E-CE7B-4C06-9C77-773B140D5DE4}" srcOrd="4" destOrd="0" presId="urn:microsoft.com/office/officeart/2005/8/layout/vList2"/>
    <dgm:cxn modelId="{4BEA30B8-A686-40FE-9F47-0CA3CCC3F568}" type="presParOf" srcId="{55BA432F-5768-47CD-9D6A-26542B3F4634}" destId="{FF665F75-4675-45CA-91A6-E14878D076C7}" srcOrd="5" destOrd="0" presId="urn:microsoft.com/office/officeart/2005/8/layout/vList2"/>
    <dgm:cxn modelId="{5DCBFEBF-AE00-4426-AECE-5FA3FC354701}" type="presParOf" srcId="{55BA432F-5768-47CD-9D6A-26542B3F4634}" destId="{37FC8224-F2DD-4A8F-A831-4458258D2DF4}" srcOrd="6" destOrd="0" presId="urn:microsoft.com/office/officeart/2005/8/layout/vList2"/>
    <dgm:cxn modelId="{CEE259BD-93DF-4AF8-A222-D6542CDC73E3}" type="presParOf" srcId="{55BA432F-5768-47CD-9D6A-26542B3F4634}" destId="{F2ABE7D1-46EB-4C04-9534-97703378A6C4}" srcOrd="7" destOrd="0" presId="urn:microsoft.com/office/officeart/2005/8/layout/vList2"/>
    <dgm:cxn modelId="{206A5295-FA3A-4F49-B021-A68B57BCD7DE}" type="presParOf" srcId="{55BA432F-5768-47CD-9D6A-26542B3F4634}" destId="{EE5178FF-E9EB-4A69-81C2-74DAD1D79074}" srcOrd="8" destOrd="0" presId="urn:microsoft.com/office/officeart/2005/8/layout/vList2"/>
    <dgm:cxn modelId="{51BE21F0-D11A-4975-B17F-F7FF83A192EB}" type="presParOf" srcId="{55BA432F-5768-47CD-9D6A-26542B3F4634}" destId="{FAC82C39-93E1-45A5-AAAC-A3ECDC14F026}" srcOrd="9" destOrd="0" presId="urn:microsoft.com/office/officeart/2005/8/layout/vList2"/>
    <dgm:cxn modelId="{F229F7A9-F7C9-4E09-870F-AD084145A436}" type="presParOf" srcId="{55BA432F-5768-47CD-9D6A-26542B3F4634}" destId="{77EC9803-E86A-4496-BA6D-61C228289743}" srcOrd="10" destOrd="0" presId="urn:microsoft.com/office/officeart/2005/8/layout/vList2"/>
    <dgm:cxn modelId="{7C18E5BF-9036-491A-A128-BC39C71E3947}" type="presParOf" srcId="{55BA432F-5768-47CD-9D6A-26542B3F4634}" destId="{243D4C8C-DA76-4879-9BB2-3522B915B663}" srcOrd="11" destOrd="0" presId="urn:microsoft.com/office/officeart/2005/8/layout/vList2"/>
    <dgm:cxn modelId="{E684FB7A-C953-4544-80B0-1D54F53BADEF}" type="presParOf" srcId="{55BA432F-5768-47CD-9D6A-26542B3F4634}" destId="{E0DE02BF-030C-479B-8DA4-801A0D469B78}" srcOrd="12" destOrd="0" presId="urn:microsoft.com/office/officeart/2005/8/layout/vList2"/>
    <dgm:cxn modelId="{86A08523-6BF1-44BE-9984-CCFC58237E5F}" type="presParOf" srcId="{55BA432F-5768-47CD-9D6A-26542B3F4634}" destId="{1850679C-B2F8-4F42-BA63-0ADBA9C36255}" srcOrd="13" destOrd="0" presId="urn:microsoft.com/office/officeart/2005/8/layout/vList2"/>
    <dgm:cxn modelId="{34C2A31A-C5A1-438B-88EA-3E31B1FB7CA1}" type="presParOf" srcId="{55BA432F-5768-47CD-9D6A-26542B3F4634}" destId="{8FB65E4C-CA18-4060-9AE8-6D3DA86F7C1D}" srcOrd="14" destOrd="0" presId="urn:microsoft.com/office/officeart/2005/8/layout/vList2"/>
    <dgm:cxn modelId="{BFA4F5E8-52D0-4CBF-BC1B-B43EB73A59AC}" type="presParOf" srcId="{55BA432F-5768-47CD-9D6A-26542B3F4634}" destId="{D88640E1-C88C-41C1-98DA-23A9FC4D97AB}" srcOrd="15" destOrd="0" presId="urn:microsoft.com/office/officeart/2005/8/layout/vList2"/>
    <dgm:cxn modelId="{456AEED5-122D-446A-822F-13DFF7E64F56}" type="presParOf" srcId="{55BA432F-5768-47CD-9D6A-26542B3F4634}" destId="{0C656A1B-1934-46F6-A775-5761B33529D8}" srcOrd="16" destOrd="0" presId="urn:microsoft.com/office/officeart/2005/8/layout/vList2"/>
    <dgm:cxn modelId="{19C9ABBC-A9E6-4138-B359-7001B1C9B822}" type="presParOf" srcId="{55BA432F-5768-47CD-9D6A-26542B3F4634}" destId="{9D7BE800-E810-420C-A68D-5161F0509940}" srcOrd="17" destOrd="0" presId="urn:microsoft.com/office/officeart/2005/8/layout/vList2"/>
    <dgm:cxn modelId="{1E068139-04D9-4000-B058-64F2B66F8215}" type="presParOf" srcId="{55BA432F-5768-47CD-9D6A-26542B3F4634}" destId="{7A4B994C-0467-458D-B238-4E4544A0D03D}" srcOrd="18" destOrd="0" presId="urn:microsoft.com/office/officeart/2005/8/layout/vList2"/>
    <dgm:cxn modelId="{17F036D5-6344-4710-B1FC-05C4D3828717}" type="presParOf" srcId="{55BA432F-5768-47CD-9D6A-26542B3F4634}" destId="{0A0F30D1-46A7-4F8D-979B-A019AB21DBB0}" srcOrd="19" destOrd="0" presId="urn:microsoft.com/office/officeart/2005/8/layout/vList2"/>
    <dgm:cxn modelId="{3FEE404B-2BD4-4C8B-B068-735CD10D3531}" type="presParOf" srcId="{55BA432F-5768-47CD-9D6A-26542B3F4634}" destId="{137595B7-615A-4323-BA9C-2A996DC9ED2E}" srcOrd="2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552BDF-CC6A-42DD-9825-C6FD7A02BE1F}"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88431157-218C-4AFF-94F8-024ECED897E2}">
      <dgm:prSet/>
      <dgm:spPr/>
      <dgm:t>
        <a:bodyPr/>
        <a:lstStyle/>
        <a:p>
          <a:r>
            <a:rPr lang="en-US"/>
            <a:t>Contact </a:t>
          </a:r>
        </a:p>
      </dgm:t>
    </dgm:pt>
    <dgm:pt modelId="{03710A3A-01D7-4747-89BF-9629129D6F3F}" type="parTrans" cxnId="{00725FB6-FF57-43FC-9164-7996A6819AFD}">
      <dgm:prSet/>
      <dgm:spPr/>
      <dgm:t>
        <a:bodyPr/>
        <a:lstStyle/>
        <a:p>
          <a:endParaRPr lang="en-US"/>
        </a:p>
      </dgm:t>
    </dgm:pt>
    <dgm:pt modelId="{CDB8D9BE-91FC-438B-B618-9B5126531B6E}" type="sibTrans" cxnId="{00725FB6-FF57-43FC-9164-7996A6819AFD}">
      <dgm:prSet/>
      <dgm:spPr/>
      <dgm:t>
        <a:bodyPr/>
        <a:lstStyle/>
        <a:p>
          <a:endParaRPr lang="en-US"/>
        </a:p>
      </dgm:t>
    </dgm:pt>
    <dgm:pt modelId="{03F869C8-A598-4F56-8532-759E5F7A6E17}">
      <dgm:prSet/>
      <dgm:spPr/>
      <dgm:t>
        <a:bodyPr/>
        <a:lstStyle/>
        <a:p>
          <a:r>
            <a:rPr lang="en-US"/>
            <a:t>Points of Contact for the grant (CJI will notify these individuals of your award notice) </a:t>
          </a:r>
        </a:p>
      </dgm:t>
    </dgm:pt>
    <dgm:pt modelId="{438700E7-B94A-4839-9D5A-422C2CDD7363}" type="parTrans" cxnId="{4157B54D-7882-4D30-B2B1-E5358CCE8D02}">
      <dgm:prSet/>
      <dgm:spPr/>
      <dgm:t>
        <a:bodyPr/>
        <a:lstStyle/>
        <a:p>
          <a:endParaRPr lang="en-US"/>
        </a:p>
      </dgm:t>
    </dgm:pt>
    <dgm:pt modelId="{4FD4B4DD-D5E5-44ED-8836-3CAF6B78F0FF}" type="sibTrans" cxnId="{4157B54D-7882-4D30-B2B1-E5358CCE8D02}">
      <dgm:prSet/>
      <dgm:spPr/>
      <dgm:t>
        <a:bodyPr/>
        <a:lstStyle/>
        <a:p>
          <a:endParaRPr lang="en-US"/>
        </a:p>
      </dgm:t>
    </dgm:pt>
    <dgm:pt modelId="{B5040C98-B139-489E-922F-A4F9DBDA18A5}">
      <dgm:prSet/>
      <dgm:spPr/>
      <dgm:t>
        <a:bodyPr/>
        <a:lstStyle/>
        <a:p>
          <a:r>
            <a:rPr lang="en-US"/>
            <a:t>Project Information</a:t>
          </a:r>
        </a:p>
      </dgm:t>
    </dgm:pt>
    <dgm:pt modelId="{B7CDE0B4-8FDF-434F-B4B3-41300E62E196}" type="parTrans" cxnId="{5011E239-7333-4DCA-A638-E1C3A227DBA6}">
      <dgm:prSet/>
      <dgm:spPr/>
      <dgm:t>
        <a:bodyPr/>
        <a:lstStyle/>
        <a:p>
          <a:endParaRPr lang="en-US"/>
        </a:p>
      </dgm:t>
    </dgm:pt>
    <dgm:pt modelId="{58DFCEB0-1651-4496-9FC3-6441F1D782CB}" type="sibTrans" cxnId="{5011E239-7333-4DCA-A638-E1C3A227DBA6}">
      <dgm:prSet/>
      <dgm:spPr/>
      <dgm:t>
        <a:bodyPr/>
        <a:lstStyle/>
        <a:p>
          <a:endParaRPr lang="en-US"/>
        </a:p>
      </dgm:t>
    </dgm:pt>
    <dgm:pt modelId="{22DAB90F-08E1-4DF3-ABD7-7CA32FBCD37C}">
      <dgm:prSet/>
      <dgm:spPr/>
      <dgm:t>
        <a:bodyPr/>
        <a:lstStyle/>
        <a:p>
          <a:r>
            <a:rPr lang="en-US"/>
            <a:t>SAMs Registration must be up-to-date</a:t>
          </a:r>
        </a:p>
      </dgm:t>
    </dgm:pt>
    <dgm:pt modelId="{6E054AF3-40BB-4AFE-A7A1-66A6F1B4878D}" type="parTrans" cxnId="{23AE807F-CDB3-44D1-A366-EBD9A9E315AC}">
      <dgm:prSet/>
      <dgm:spPr/>
      <dgm:t>
        <a:bodyPr/>
        <a:lstStyle/>
        <a:p>
          <a:endParaRPr lang="en-US"/>
        </a:p>
      </dgm:t>
    </dgm:pt>
    <dgm:pt modelId="{F21B92F7-2313-4637-BDAB-83B4A1A05126}" type="sibTrans" cxnId="{23AE807F-CDB3-44D1-A366-EBD9A9E315AC}">
      <dgm:prSet/>
      <dgm:spPr/>
      <dgm:t>
        <a:bodyPr/>
        <a:lstStyle/>
        <a:p>
          <a:endParaRPr lang="en-US"/>
        </a:p>
      </dgm:t>
    </dgm:pt>
    <dgm:pt modelId="{7016F457-6FB6-4A57-925F-43BC2D2A88FA}">
      <dgm:prSet/>
      <dgm:spPr/>
      <dgm:t>
        <a:bodyPr/>
        <a:lstStyle/>
        <a:p>
          <a:r>
            <a:rPr lang="en-US"/>
            <a:t>Audit </a:t>
          </a:r>
        </a:p>
      </dgm:t>
    </dgm:pt>
    <dgm:pt modelId="{AB0C0685-42C5-40A9-A4AF-7A66DFCF74D3}" type="parTrans" cxnId="{E970A9F8-B5E4-4A62-B9C8-5732002641CC}">
      <dgm:prSet/>
      <dgm:spPr/>
      <dgm:t>
        <a:bodyPr/>
        <a:lstStyle/>
        <a:p>
          <a:endParaRPr lang="en-US"/>
        </a:p>
      </dgm:t>
    </dgm:pt>
    <dgm:pt modelId="{D48C3A9A-54B0-47A0-8529-F7F4F69DAD6B}" type="sibTrans" cxnId="{E970A9F8-B5E4-4A62-B9C8-5732002641CC}">
      <dgm:prSet/>
      <dgm:spPr/>
      <dgm:t>
        <a:bodyPr/>
        <a:lstStyle/>
        <a:p>
          <a:endParaRPr lang="en-US"/>
        </a:p>
      </dgm:t>
    </dgm:pt>
    <dgm:pt modelId="{66C9C794-C0F0-4C33-A3A4-0C9B4228C993}">
      <dgm:prSet/>
      <dgm:spPr/>
      <dgm:t>
        <a:bodyPr/>
        <a:lstStyle/>
        <a:p>
          <a:r>
            <a:rPr lang="en-US" dirty="0"/>
            <a:t>If you receive more than $750,000 in </a:t>
          </a:r>
          <a:r>
            <a:rPr lang="en-US" b="1" dirty="0"/>
            <a:t>federal</a:t>
          </a:r>
          <a:r>
            <a:rPr lang="en-US" dirty="0"/>
            <a:t> grant funds, you are required to have an audit. This will be requested if CJI is aware that you receive more than $750,000.</a:t>
          </a:r>
        </a:p>
      </dgm:t>
    </dgm:pt>
    <dgm:pt modelId="{30AB8DCE-DCA2-4165-9668-DC1757875907}" type="parTrans" cxnId="{BBF21FC0-2164-494C-A67E-BB0F83EDF9AF}">
      <dgm:prSet/>
      <dgm:spPr/>
      <dgm:t>
        <a:bodyPr/>
        <a:lstStyle/>
        <a:p>
          <a:endParaRPr lang="en-US"/>
        </a:p>
      </dgm:t>
    </dgm:pt>
    <dgm:pt modelId="{D4FC2E51-37D0-4CA8-A3F3-1088DB1EF246}" type="sibTrans" cxnId="{BBF21FC0-2164-494C-A67E-BB0F83EDF9AF}">
      <dgm:prSet/>
      <dgm:spPr/>
      <dgm:t>
        <a:bodyPr/>
        <a:lstStyle/>
        <a:p>
          <a:endParaRPr lang="en-US"/>
        </a:p>
      </dgm:t>
    </dgm:pt>
    <dgm:pt modelId="{C185A0DD-08A7-4C2E-9C61-04D5F75C06F4}">
      <dgm:prSet/>
      <dgm:spPr/>
      <dgm:t>
        <a:bodyPr/>
        <a:lstStyle/>
        <a:p>
          <a:r>
            <a:rPr lang="en-US"/>
            <a:t>Programmatic Information</a:t>
          </a:r>
        </a:p>
      </dgm:t>
    </dgm:pt>
    <dgm:pt modelId="{0932C735-6CB5-4FB8-8401-55245F7D7B29}" type="parTrans" cxnId="{6F30EAB3-63BD-48A7-8CA0-92DE2E687515}">
      <dgm:prSet/>
      <dgm:spPr/>
      <dgm:t>
        <a:bodyPr/>
        <a:lstStyle/>
        <a:p>
          <a:endParaRPr lang="en-US"/>
        </a:p>
      </dgm:t>
    </dgm:pt>
    <dgm:pt modelId="{C5101842-D8E2-4E14-8549-128D564B7C8F}" type="sibTrans" cxnId="{6F30EAB3-63BD-48A7-8CA0-92DE2E687515}">
      <dgm:prSet/>
      <dgm:spPr/>
      <dgm:t>
        <a:bodyPr/>
        <a:lstStyle/>
        <a:p>
          <a:endParaRPr lang="en-US"/>
        </a:p>
      </dgm:t>
    </dgm:pt>
    <dgm:pt modelId="{F6B88CA5-051E-4D56-8BE4-4855BD5495E1}">
      <dgm:prSet/>
      <dgm:spPr/>
      <dgm:t>
        <a:bodyPr/>
        <a:lstStyle/>
        <a:p>
          <a:r>
            <a:rPr lang="en-US" dirty="0"/>
            <a:t>Information about your proposed STOP grant</a:t>
          </a:r>
        </a:p>
      </dgm:t>
    </dgm:pt>
    <dgm:pt modelId="{67E6A8DD-763E-41B7-BD4F-9CC33E217F66}" type="parTrans" cxnId="{6CD54658-703B-41E1-8BD1-3DABF9FC849D}">
      <dgm:prSet/>
      <dgm:spPr/>
      <dgm:t>
        <a:bodyPr/>
        <a:lstStyle/>
        <a:p>
          <a:endParaRPr lang="en-US"/>
        </a:p>
      </dgm:t>
    </dgm:pt>
    <dgm:pt modelId="{974AB45D-CF65-47F0-9003-C6A79CE929A4}" type="sibTrans" cxnId="{6CD54658-703B-41E1-8BD1-3DABF9FC849D}">
      <dgm:prSet/>
      <dgm:spPr/>
      <dgm:t>
        <a:bodyPr/>
        <a:lstStyle/>
        <a:p>
          <a:endParaRPr lang="en-US"/>
        </a:p>
      </dgm:t>
    </dgm:pt>
    <dgm:pt modelId="{BB219ADC-8E88-4D1B-9F8C-D66D02B17CDB}">
      <dgm:prSet/>
      <dgm:spPr/>
      <dgm:t>
        <a:bodyPr/>
        <a:lstStyle/>
        <a:p>
          <a:r>
            <a:rPr lang="en-US"/>
            <a:t>Problem Statement &amp; Analysis </a:t>
          </a:r>
        </a:p>
      </dgm:t>
    </dgm:pt>
    <dgm:pt modelId="{4ADA0C1B-10A1-432E-9A09-64BDE3698D7A}" type="parTrans" cxnId="{330DE1D7-0BC0-45CE-B767-79A13DFB9BBD}">
      <dgm:prSet/>
      <dgm:spPr/>
      <dgm:t>
        <a:bodyPr/>
        <a:lstStyle/>
        <a:p>
          <a:endParaRPr lang="en-US"/>
        </a:p>
      </dgm:t>
    </dgm:pt>
    <dgm:pt modelId="{7D9FC233-2923-4FB6-A60A-B90F1D0EB28C}" type="sibTrans" cxnId="{330DE1D7-0BC0-45CE-B767-79A13DFB9BBD}">
      <dgm:prSet/>
      <dgm:spPr/>
      <dgm:t>
        <a:bodyPr/>
        <a:lstStyle/>
        <a:p>
          <a:endParaRPr lang="en-US"/>
        </a:p>
      </dgm:t>
    </dgm:pt>
    <dgm:pt modelId="{CBB1A828-FF7A-49E4-BC80-B680710D8784}">
      <dgm:prSet/>
      <dgm:spPr/>
      <dgm:t>
        <a:bodyPr/>
        <a:lstStyle/>
        <a:p>
          <a:r>
            <a:rPr lang="en-US" dirty="0"/>
            <a:t>All government agency’s audits are included in the County audit and should all have one attached</a:t>
          </a:r>
        </a:p>
      </dgm:t>
    </dgm:pt>
    <dgm:pt modelId="{585ECA6F-2CD4-448A-AD5B-C813DECBC7DE}" type="parTrans" cxnId="{2FC62D04-7638-43F4-B807-067425697DD9}">
      <dgm:prSet/>
      <dgm:spPr/>
    </dgm:pt>
    <dgm:pt modelId="{7B3C27A9-BE7F-4347-A5E6-B7C9490AD3FA}" type="sibTrans" cxnId="{2FC62D04-7638-43F4-B807-067425697DD9}">
      <dgm:prSet/>
      <dgm:spPr/>
    </dgm:pt>
    <dgm:pt modelId="{442EFB6A-385E-4550-8B7A-01B6CC45F1C0}" type="pres">
      <dgm:prSet presAssocID="{61552BDF-CC6A-42DD-9825-C6FD7A02BE1F}" presName="linear" presStyleCnt="0">
        <dgm:presLayoutVars>
          <dgm:dir/>
          <dgm:animLvl val="lvl"/>
          <dgm:resizeHandles val="exact"/>
        </dgm:presLayoutVars>
      </dgm:prSet>
      <dgm:spPr/>
    </dgm:pt>
    <dgm:pt modelId="{72E3BE96-611C-4516-A00A-C84FF3F558D7}" type="pres">
      <dgm:prSet presAssocID="{88431157-218C-4AFF-94F8-024ECED897E2}" presName="parentLin" presStyleCnt="0"/>
      <dgm:spPr/>
    </dgm:pt>
    <dgm:pt modelId="{66E5EEBB-8AFD-4A33-BBB5-6FC0CFC37B1C}" type="pres">
      <dgm:prSet presAssocID="{88431157-218C-4AFF-94F8-024ECED897E2}" presName="parentLeftMargin" presStyleLbl="node1" presStyleIdx="0" presStyleCnt="4"/>
      <dgm:spPr/>
    </dgm:pt>
    <dgm:pt modelId="{1F31143A-946F-4EAA-AD90-BE9128605CCA}" type="pres">
      <dgm:prSet presAssocID="{88431157-218C-4AFF-94F8-024ECED897E2}" presName="parentText" presStyleLbl="node1" presStyleIdx="0" presStyleCnt="4">
        <dgm:presLayoutVars>
          <dgm:chMax val="0"/>
          <dgm:bulletEnabled val="1"/>
        </dgm:presLayoutVars>
      </dgm:prSet>
      <dgm:spPr/>
    </dgm:pt>
    <dgm:pt modelId="{D93AAA2F-73CE-4B67-8E77-F643E1AF0B4C}" type="pres">
      <dgm:prSet presAssocID="{88431157-218C-4AFF-94F8-024ECED897E2}" presName="negativeSpace" presStyleCnt="0"/>
      <dgm:spPr/>
    </dgm:pt>
    <dgm:pt modelId="{8D163792-47B3-4E13-A9CA-6A999A1FD70B}" type="pres">
      <dgm:prSet presAssocID="{88431157-218C-4AFF-94F8-024ECED897E2}" presName="childText" presStyleLbl="conFgAcc1" presStyleIdx="0" presStyleCnt="4">
        <dgm:presLayoutVars>
          <dgm:bulletEnabled val="1"/>
        </dgm:presLayoutVars>
      </dgm:prSet>
      <dgm:spPr/>
    </dgm:pt>
    <dgm:pt modelId="{58E40F9C-8DE1-4EE1-A56F-5D493B427723}" type="pres">
      <dgm:prSet presAssocID="{CDB8D9BE-91FC-438B-B618-9B5126531B6E}" presName="spaceBetweenRectangles" presStyleCnt="0"/>
      <dgm:spPr/>
    </dgm:pt>
    <dgm:pt modelId="{91A978D8-D9D8-40C6-A8DD-4B62AA70A261}" type="pres">
      <dgm:prSet presAssocID="{B5040C98-B139-489E-922F-A4F9DBDA18A5}" presName="parentLin" presStyleCnt="0"/>
      <dgm:spPr/>
    </dgm:pt>
    <dgm:pt modelId="{F9D3729C-5D8F-465C-9001-9239FE0EEFCB}" type="pres">
      <dgm:prSet presAssocID="{B5040C98-B139-489E-922F-A4F9DBDA18A5}" presName="parentLeftMargin" presStyleLbl="node1" presStyleIdx="0" presStyleCnt="4"/>
      <dgm:spPr/>
    </dgm:pt>
    <dgm:pt modelId="{45C93E20-3177-4902-B1AB-FFCD3087FE84}" type="pres">
      <dgm:prSet presAssocID="{B5040C98-B139-489E-922F-A4F9DBDA18A5}" presName="parentText" presStyleLbl="node1" presStyleIdx="1" presStyleCnt="4">
        <dgm:presLayoutVars>
          <dgm:chMax val="0"/>
          <dgm:bulletEnabled val="1"/>
        </dgm:presLayoutVars>
      </dgm:prSet>
      <dgm:spPr/>
    </dgm:pt>
    <dgm:pt modelId="{136B6393-74C2-46C8-AFB8-C7C6C48E6168}" type="pres">
      <dgm:prSet presAssocID="{B5040C98-B139-489E-922F-A4F9DBDA18A5}" presName="negativeSpace" presStyleCnt="0"/>
      <dgm:spPr/>
    </dgm:pt>
    <dgm:pt modelId="{77F524D7-C608-41DF-A662-A9C731FECC30}" type="pres">
      <dgm:prSet presAssocID="{B5040C98-B139-489E-922F-A4F9DBDA18A5}" presName="childText" presStyleLbl="conFgAcc1" presStyleIdx="1" presStyleCnt="4">
        <dgm:presLayoutVars>
          <dgm:bulletEnabled val="1"/>
        </dgm:presLayoutVars>
      </dgm:prSet>
      <dgm:spPr/>
    </dgm:pt>
    <dgm:pt modelId="{720693D4-1EF8-4CB5-A6BF-9786D47251D7}" type="pres">
      <dgm:prSet presAssocID="{58DFCEB0-1651-4496-9FC3-6441F1D782CB}" presName="spaceBetweenRectangles" presStyleCnt="0"/>
      <dgm:spPr/>
    </dgm:pt>
    <dgm:pt modelId="{4E151F9C-3DFA-4859-B58B-57745378E96E}" type="pres">
      <dgm:prSet presAssocID="{C185A0DD-08A7-4C2E-9C61-04D5F75C06F4}" presName="parentLin" presStyleCnt="0"/>
      <dgm:spPr/>
    </dgm:pt>
    <dgm:pt modelId="{7721363E-36EB-41BC-82D8-5666AE10CF96}" type="pres">
      <dgm:prSet presAssocID="{C185A0DD-08A7-4C2E-9C61-04D5F75C06F4}" presName="parentLeftMargin" presStyleLbl="node1" presStyleIdx="1" presStyleCnt="4"/>
      <dgm:spPr/>
    </dgm:pt>
    <dgm:pt modelId="{3B15A007-6654-440C-BC15-20CDD4B4FCD6}" type="pres">
      <dgm:prSet presAssocID="{C185A0DD-08A7-4C2E-9C61-04D5F75C06F4}" presName="parentText" presStyleLbl="node1" presStyleIdx="2" presStyleCnt="4">
        <dgm:presLayoutVars>
          <dgm:chMax val="0"/>
          <dgm:bulletEnabled val="1"/>
        </dgm:presLayoutVars>
      </dgm:prSet>
      <dgm:spPr/>
    </dgm:pt>
    <dgm:pt modelId="{F6F0F4D7-E787-4303-8270-084337106A9C}" type="pres">
      <dgm:prSet presAssocID="{C185A0DD-08A7-4C2E-9C61-04D5F75C06F4}" presName="negativeSpace" presStyleCnt="0"/>
      <dgm:spPr/>
    </dgm:pt>
    <dgm:pt modelId="{91A0F981-C60E-40C0-835F-843C807007E6}" type="pres">
      <dgm:prSet presAssocID="{C185A0DD-08A7-4C2E-9C61-04D5F75C06F4}" presName="childText" presStyleLbl="conFgAcc1" presStyleIdx="2" presStyleCnt="4">
        <dgm:presLayoutVars>
          <dgm:bulletEnabled val="1"/>
        </dgm:presLayoutVars>
      </dgm:prSet>
      <dgm:spPr/>
    </dgm:pt>
    <dgm:pt modelId="{07C8F803-3A42-465D-B261-E02F2D014358}" type="pres">
      <dgm:prSet presAssocID="{C5101842-D8E2-4E14-8549-128D564B7C8F}" presName="spaceBetweenRectangles" presStyleCnt="0"/>
      <dgm:spPr/>
    </dgm:pt>
    <dgm:pt modelId="{F1B98AC4-B3A9-41B0-B319-32199C005B2D}" type="pres">
      <dgm:prSet presAssocID="{BB219ADC-8E88-4D1B-9F8C-D66D02B17CDB}" presName="parentLin" presStyleCnt="0"/>
      <dgm:spPr/>
    </dgm:pt>
    <dgm:pt modelId="{14E9FE5A-BEDD-46BC-A758-747D81AB5042}" type="pres">
      <dgm:prSet presAssocID="{BB219ADC-8E88-4D1B-9F8C-D66D02B17CDB}" presName="parentLeftMargin" presStyleLbl="node1" presStyleIdx="2" presStyleCnt="4"/>
      <dgm:spPr/>
    </dgm:pt>
    <dgm:pt modelId="{609A768B-ED96-4792-A7C6-0976EA12B222}" type="pres">
      <dgm:prSet presAssocID="{BB219ADC-8E88-4D1B-9F8C-D66D02B17CDB}" presName="parentText" presStyleLbl="node1" presStyleIdx="3" presStyleCnt="4">
        <dgm:presLayoutVars>
          <dgm:chMax val="0"/>
          <dgm:bulletEnabled val="1"/>
        </dgm:presLayoutVars>
      </dgm:prSet>
      <dgm:spPr/>
    </dgm:pt>
    <dgm:pt modelId="{8A7BD267-ADF1-4F1B-B4D6-7B03BBE58364}" type="pres">
      <dgm:prSet presAssocID="{BB219ADC-8E88-4D1B-9F8C-D66D02B17CDB}" presName="negativeSpace" presStyleCnt="0"/>
      <dgm:spPr/>
    </dgm:pt>
    <dgm:pt modelId="{E7ECAAE7-E66A-4D1F-B429-F6CF9A2BE117}" type="pres">
      <dgm:prSet presAssocID="{BB219ADC-8E88-4D1B-9F8C-D66D02B17CDB}" presName="childText" presStyleLbl="conFgAcc1" presStyleIdx="3" presStyleCnt="4">
        <dgm:presLayoutVars>
          <dgm:bulletEnabled val="1"/>
        </dgm:presLayoutVars>
      </dgm:prSet>
      <dgm:spPr/>
    </dgm:pt>
  </dgm:ptLst>
  <dgm:cxnLst>
    <dgm:cxn modelId="{2FC62D04-7638-43F4-B807-067425697DD9}" srcId="{7016F457-6FB6-4A57-925F-43BC2D2A88FA}" destId="{CBB1A828-FF7A-49E4-BC80-B680710D8784}" srcOrd="1" destOrd="0" parTransId="{585ECA6F-2CD4-448A-AD5B-C813DECBC7DE}" sibTransId="{7B3C27A9-BE7F-4347-A5E6-B7C9490AD3FA}"/>
    <dgm:cxn modelId="{067D6F0C-B291-4055-A73F-C83933BF4B48}" type="presOf" srcId="{88431157-218C-4AFF-94F8-024ECED897E2}" destId="{1F31143A-946F-4EAA-AD90-BE9128605CCA}" srcOrd="1" destOrd="0" presId="urn:microsoft.com/office/officeart/2005/8/layout/list1"/>
    <dgm:cxn modelId="{CFE43A1F-338B-4D3C-95F0-4F176CF8E2A1}" type="presOf" srcId="{66C9C794-C0F0-4C33-A3A4-0C9B4228C993}" destId="{77F524D7-C608-41DF-A662-A9C731FECC30}" srcOrd="0" destOrd="2" presId="urn:microsoft.com/office/officeart/2005/8/layout/list1"/>
    <dgm:cxn modelId="{7A50BD24-9D2D-47B2-909D-425DA490673B}" type="presOf" srcId="{22DAB90F-08E1-4DF3-ABD7-7CA32FBCD37C}" destId="{77F524D7-C608-41DF-A662-A9C731FECC30}" srcOrd="0" destOrd="0" presId="urn:microsoft.com/office/officeart/2005/8/layout/list1"/>
    <dgm:cxn modelId="{1C3CCD31-32E7-4491-B963-AB7F9706B1FB}" type="presOf" srcId="{7016F457-6FB6-4A57-925F-43BC2D2A88FA}" destId="{77F524D7-C608-41DF-A662-A9C731FECC30}" srcOrd="0" destOrd="1" presId="urn:microsoft.com/office/officeart/2005/8/layout/list1"/>
    <dgm:cxn modelId="{5011E239-7333-4DCA-A638-E1C3A227DBA6}" srcId="{61552BDF-CC6A-42DD-9825-C6FD7A02BE1F}" destId="{B5040C98-B139-489E-922F-A4F9DBDA18A5}" srcOrd="1" destOrd="0" parTransId="{B7CDE0B4-8FDF-434F-B4B3-41300E62E196}" sibTransId="{58DFCEB0-1651-4496-9FC3-6441F1D782CB}"/>
    <dgm:cxn modelId="{9868913D-AB10-4A12-8680-E341BC9C0A6E}" type="presOf" srcId="{BB219ADC-8E88-4D1B-9F8C-D66D02B17CDB}" destId="{609A768B-ED96-4792-A7C6-0976EA12B222}" srcOrd="1" destOrd="0" presId="urn:microsoft.com/office/officeart/2005/8/layout/list1"/>
    <dgm:cxn modelId="{6ACC0E49-0F66-403D-A4E5-1B88D6428F5E}" type="presOf" srcId="{C185A0DD-08A7-4C2E-9C61-04D5F75C06F4}" destId="{7721363E-36EB-41BC-82D8-5666AE10CF96}" srcOrd="0" destOrd="0" presId="urn:microsoft.com/office/officeart/2005/8/layout/list1"/>
    <dgm:cxn modelId="{16B7FA6B-8620-421F-BA24-1FA9F1274EB2}" type="presOf" srcId="{B5040C98-B139-489E-922F-A4F9DBDA18A5}" destId="{F9D3729C-5D8F-465C-9001-9239FE0EEFCB}" srcOrd="0" destOrd="0" presId="urn:microsoft.com/office/officeart/2005/8/layout/list1"/>
    <dgm:cxn modelId="{4157B54D-7882-4D30-B2B1-E5358CCE8D02}" srcId="{88431157-218C-4AFF-94F8-024ECED897E2}" destId="{03F869C8-A598-4F56-8532-759E5F7A6E17}" srcOrd="0" destOrd="0" parTransId="{438700E7-B94A-4839-9D5A-422C2CDD7363}" sibTransId="{4FD4B4DD-D5E5-44ED-8836-3CAF6B78F0FF}"/>
    <dgm:cxn modelId="{C1CDBC55-9E2E-436D-985A-1905F4AF63D0}" type="presOf" srcId="{F6B88CA5-051E-4D56-8BE4-4855BD5495E1}" destId="{91A0F981-C60E-40C0-835F-843C807007E6}" srcOrd="0" destOrd="0" presId="urn:microsoft.com/office/officeart/2005/8/layout/list1"/>
    <dgm:cxn modelId="{6CD54658-703B-41E1-8BD1-3DABF9FC849D}" srcId="{C185A0DD-08A7-4C2E-9C61-04D5F75C06F4}" destId="{F6B88CA5-051E-4D56-8BE4-4855BD5495E1}" srcOrd="0" destOrd="0" parTransId="{67E6A8DD-763E-41B7-BD4F-9CC33E217F66}" sibTransId="{974AB45D-CF65-47F0-9003-C6A79CE929A4}"/>
    <dgm:cxn modelId="{23AE807F-CDB3-44D1-A366-EBD9A9E315AC}" srcId="{B5040C98-B139-489E-922F-A4F9DBDA18A5}" destId="{22DAB90F-08E1-4DF3-ABD7-7CA32FBCD37C}" srcOrd="0" destOrd="0" parTransId="{6E054AF3-40BB-4AFE-A7A1-66A6F1B4878D}" sibTransId="{F21B92F7-2313-4637-BDAB-83B4A1A05126}"/>
    <dgm:cxn modelId="{0D03D285-536E-4E00-8E6B-3DF5B7D942DF}" type="presOf" srcId="{B5040C98-B139-489E-922F-A4F9DBDA18A5}" destId="{45C93E20-3177-4902-B1AB-FFCD3087FE84}" srcOrd="1" destOrd="0" presId="urn:microsoft.com/office/officeart/2005/8/layout/list1"/>
    <dgm:cxn modelId="{6F30EAB3-63BD-48A7-8CA0-92DE2E687515}" srcId="{61552BDF-CC6A-42DD-9825-C6FD7A02BE1F}" destId="{C185A0DD-08A7-4C2E-9C61-04D5F75C06F4}" srcOrd="2" destOrd="0" parTransId="{0932C735-6CB5-4FB8-8401-55245F7D7B29}" sibTransId="{C5101842-D8E2-4E14-8549-128D564B7C8F}"/>
    <dgm:cxn modelId="{00725FB6-FF57-43FC-9164-7996A6819AFD}" srcId="{61552BDF-CC6A-42DD-9825-C6FD7A02BE1F}" destId="{88431157-218C-4AFF-94F8-024ECED897E2}" srcOrd="0" destOrd="0" parTransId="{03710A3A-01D7-4747-89BF-9629129D6F3F}" sibTransId="{CDB8D9BE-91FC-438B-B618-9B5126531B6E}"/>
    <dgm:cxn modelId="{BBF21FC0-2164-494C-A67E-BB0F83EDF9AF}" srcId="{7016F457-6FB6-4A57-925F-43BC2D2A88FA}" destId="{66C9C794-C0F0-4C33-A3A4-0C9B4228C993}" srcOrd="0" destOrd="0" parTransId="{30AB8DCE-DCA2-4165-9668-DC1757875907}" sibTransId="{D4FC2E51-37D0-4CA8-A3F3-1088DB1EF246}"/>
    <dgm:cxn modelId="{330DE1D7-0BC0-45CE-B767-79A13DFB9BBD}" srcId="{61552BDF-CC6A-42DD-9825-C6FD7A02BE1F}" destId="{BB219ADC-8E88-4D1B-9F8C-D66D02B17CDB}" srcOrd="3" destOrd="0" parTransId="{4ADA0C1B-10A1-432E-9A09-64BDE3698D7A}" sibTransId="{7D9FC233-2923-4FB6-A60A-B90F1D0EB28C}"/>
    <dgm:cxn modelId="{BE5526E4-F0E0-4F9B-83BF-442986E73708}" type="presOf" srcId="{C185A0DD-08A7-4C2E-9C61-04D5F75C06F4}" destId="{3B15A007-6654-440C-BC15-20CDD4B4FCD6}" srcOrd="1" destOrd="0" presId="urn:microsoft.com/office/officeart/2005/8/layout/list1"/>
    <dgm:cxn modelId="{60A809F0-F7E6-47DC-AEA4-E6EB6ABD4BCA}" type="presOf" srcId="{03F869C8-A598-4F56-8532-759E5F7A6E17}" destId="{8D163792-47B3-4E13-A9CA-6A999A1FD70B}" srcOrd="0" destOrd="0" presId="urn:microsoft.com/office/officeart/2005/8/layout/list1"/>
    <dgm:cxn modelId="{DB351CF0-3092-46A5-8123-35EBC29DAC26}" type="presOf" srcId="{61552BDF-CC6A-42DD-9825-C6FD7A02BE1F}" destId="{442EFB6A-385E-4550-8B7A-01B6CC45F1C0}" srcOrd="0" destOrd="0" presId="urn:microsoft.com/office/officeart/2005/8/layout/list1"/>
    <dgm:cxn modelId="{54B909F8-0491-443E-B49E-78E744370EAD}" type="presOf" srcId="{BB219ADC-8E88-4D1B-9F8C-D66D02B17CDB}" destId="{14E9FE5A-BEDD-46BC-A758-747D81AB5042}" srcOrd="0" destOrd="0" presId="urn:microsoft.com/office/officeart/2005/8/layout/list1"/>
    <dgm:cxn modelId="{E970A9F8-B5E4-4A62-B9C8-5732002641CC}" srcId="{B5040C98-B139-489E-922F-A4F9DBDA18A5}" destId="{7016F457-6FB6-4A57-925F-43BC2D2A88FA}" srcOrd="1" destOrd="0" parTransId="{AB0C0685-42C5-40A9-A4AF-7A66DFCF74D3}" sibTransId="{D48C3A9A-54B0-47A0-8529-F7F4F69DAD6B}"/>
    <dgm:cxn modelId="{FA9EACFB-3779-42E2-A995-839605EB1E6C}" type="presOf" srcId="{CBB1A828-FF7A-49E4-BC80-B680710D8784}" destId="{77F524D7-C608-41DF-A662-A9C731FECC30}" srcOrd="0" destOrd="3" presId="urn:microsoft.com/office/officeart/2005/8/layout/list1"/>
    <dgm:cxn modelId="{0D06CAFD-DBCD-4341-8629-F5B31DBFAFA0}" type="presOf" srcId="{88431157-218C-4AFF-94F8-024ECED897E2}" destId="{66E5EEBB-8AFD-4A33-BBB5-6FC0CFC37B1C}" srcOrd="0" destOrd="0" presId="urn:microsoft.com/office/officeart/2005/8/layout/list1"/>
    <dgm:cxn modelId="{E02139DA-4F31-403F-9946-6B117300E88F}" type="presParOf" srcId="{442EFB6A-385E-4550-8B7A-01B6CC45F1C0}" destId="{72E3BE96-611C-4516-A00A-C84FF3F558D7}" srcOrd="0" destOrd="0" presId="urn:microsoft.com/office/officeart/2005/8/layout/list1"/>
    <dgm:cxn modelId="{4B86A9A3-788F-4ABA-BBF7-15E67451F986}" type="presParOf" srcId="{72E3BE96-611C-4516-A00A-C84FF3F558D7}" destId="{66E5EEBB-8AFD-4A33-BBB5-6FC0CFC37B1C}" srcOrd="0" destOrd="0" presId="urn:microsoft.com/office/officeart/2005/8/layout/list1"/>
    <dgm:cxn modelId="{DD76DE22-6CBF-4D73-AAC7-340F1DC54EAF}" type="presParOf" srcId="{72E3BE96-611C-4516-A00A-C84FF3F558D7}" destId="{1F31143A-946F-4EAA-AD90-BE9128605CCA}" srcOrd="1" destOrd="0" presId="urn:microsoft.com/office/officeart/2005/8/layout/list1"/>
    <dgm:cxn modelId="{36C7D2AC-400D-496A-BF94-6EE4A46EE04B}" type="presParOf" srcId="{442EFB6A-385E-4550-8B7A-01B6CC45F1C0}" destId="{D93AAA2F-73CE-4B67-8E77-F643E1AF0B4C}" srcOrd="1" destOrd="0" presId="urn:microsoft.com/office/officeart/2005/8/layout/list1"/>
    <dgm:cxn modelId="{8F471EF5-957C-4821-8954-EB59366F5819}" type="presParOf" srcId="{442EFB6A-385E-4550-8B7A-01B6CC45F1C0}" destId="{8D163792-47B3-4E13-A9CA-6A999A1FD70B}" srcOrd="2" destOrd="0" presId="urn:microsoft.com/office/officeart/2005/8/layout/list1"/>
    <dgm:cxn modelId="{C7416C54-6594-42DB-A1F5-5ED6E30D0E42}" type="presParOf" srcId="{442EFB6A-385E-4550-8B7A-01B6CC45F1C0}" destId="{58E40F9C-8DE1-4EE1-A56F-5D493B427723}" srcOrd="3" destOrd="0" presId="urn:microsoft.com/office/officeart/2005/8/layout/list1"/>
    <dgm:cxn modelId="{76309B0B-53FB-4053-840B-4DB8AD7BFD6F}" type="presParOf" srcId="{442EFB6A-385E-4550-8B7A-01B6CC45F1C0}" destId="{91A978D8-D9D8-40C6-A8DD-4B62AA70A261}" srcOrd="4" destOrd="0" presId="urn:microsoft.com/office/officeart/2005/8/layout/list1"/>
    <dgm:cxn modelId="{0F40812B-0153-4473-B2E6-8A02F15B0471}" type="presParOf" srcId="{91A978D8-D9D8-40C6-A8DD-4B62AA70A261}" destId="{F9D3729C-5D8F-465C-9001-9239FE0EEFCB}" srcOrd="0" destOrd="0" presId="urn:microsoft.com/office/officeart/2005/8/layout/list1"/>
    <dgm:cxn modelId="{D3076515-98F6-4432-8BA0-1C817B5B80E4}" type="presParOf" srcId="{91A978D8-D9D8-40C6-A8DD-4B62AA70A261}" destId="{45C93E20-3177-4902-B1AB-FFCD3087FE84}" srcOrd="1" destOrd="0" presId="urn:microsoft.com/office/officeart/2005/8/layout/list1"/>
    <dgm:cxn modelId="{59BCF701-3339-4A25-9133-4A1B3AF0634B}" type="presParOf" srcId="{442EFB6A-385E-4550-8B7A-01B6CC45F1C0}" destId="{136B6393-74C2-46C8-AFB8-C7C6C48E6168}" srcOrd="5" destOrd="0" presId="urn:microsoft.com/office/officeart/2005/8/layout/list1"/>
    <dgm:cxn modelId="{F12B5A7E-9CC7-4D8A-A1EA-8AFE2AAF39BE}" type="presParOf" srcId="{442EFB6A-385E-4550-8B7A-01B6CC45F1C0}" destId="{77F524D7-C608-41DF-A662-A9C731FECC30}" srcOrd="6" destOrd="0" presId="urn:microsoft.com/office/officeart/2005/8/layout/list1"/>
    <dgm:cxn modelId="{4CB22889-8742-4529-9711-F81BEFE761AF}" type="presParOf" srcId="{442EFB6A-385E-4550-8B7A-01B6CC45F1C0}" destId="{720693D4-1EF8-4CB5-A6BF-9786D47251D7}" srcOrd="7" destOrd="0" presId="urn:microsoft.com/office/officeart/2005/8/layout/list1"/>
    <dgm:cxn modelId="{16F6E6B3-A984-42D3-87B2-054247020A51}" type="presParOf" srcId="{442EFB6A-385E-4550-8B7A-01B6CC45F1C0}" destId="{4E151F9C-3DFA-4859-B58B-57745378E96E}" srcOrd="8" destOrd="0" presId="urn:microsoft.com/office/officeart/2005/8/layout/list1"/>
    <dgm:cxn modelId="{678D1FA2-6DA3-4F79-A45D-CD7053E40AD7}" type="presParOf" srcId="{4E151F9C-3DFA-4859-B58B-57745378E96E}" destId="{7721363E-36EB-41BC-82D8-5666AE10CF96}" srcOrd="0" destOrd="0" presId="urn:microsoft.com/office/officeart/2005/8/layout/list1"/>
    <dgm:cxn modelId="{5DA61992-6C63-4704-990C-218ED81F1FA7}" type="presParOf" srcId="{4E151F9C-3DFA-4859-B58B-57745378E96E}" destId="{3B15A007-6654-440C-BC15-20CDD4B4FCD6}" srcOrd="1" destOrd="0" presId="urn:microsoft.com/office/officeart/2005/8/layout/list1"/>
    <dgm:cxn modelId="{217D97CC-DCEE-4B30-9874-D4DD8A33BF90}" type="presParOf" srcId="{442EFB6A-385E-4550-8B7A-01B6CC45F1C0}" destId="{F6F0F4D7-E787-4303-8270-084337106A9C}" srcOrd="9" destOrd="0" presId="urn:microsoft.com/office/officeart/2005/8/layout/list1"/>
    <dgm:cxn modelId="{F5E76E55-723C-4B2A-AEB6-9D2177567F3A}" type="presParOf" srcId="{442EFB6A-385E-4550-8B7A-01B6CC45F1C0}" destId="{91A0F981-C60E-40C0-835F-843C807007E6}" srcOrd="10" destOrd="0" presId="urn:microsoft.com/office/officeart/2005/8/layout/list1"/>
    <dgm:cxn modelId="{F6DCB921-4FB6-4142-A54B-716CD125E676}" type="presParOf" srcId="{442EFB6A-385E-4550-8B7A-01B6CC45F1C0}" destId="{07C8F803-3A42-465D-B261-E02F2D014358}" srcOrd="11" destOrd="0" presId="urn:microsoft.com/office/officeart/2005/8/layout/list1"/>
    <dgm:cxn modelId="{C99D067C-621A-4A46-8E2F-97C415F61F49}" type="presParOf" srcId="{442EFB6A-385E-4550-8B7A-01B6CC45F1C0}" destId="{F1B98AC4-B3A9-41B0-B319-32199C005B2D}" srcOrd="12" destOrd="0" presId="urn:microsoft.com/office/officeart/2005/8/layout/list1"/>
    <dgm:cxn modelId="{7B229AAA-8131-4CF2-9B7C-22A5E3A78A15}" type="presParOf" srcId="{F1B98AC4-B3A9-41B0-B319-32199C005B2D}" destId="{14E9FE5A-BEDD-46BC-A758-747D81AB5042}" srcOrd="0" destOrd="0" presId="urn:microsoft.com/office/officeart/2005/8/layout/list1"/>
    <dgm:cxn modelId="{78240285-F208-445C-94E5-0073C92AB70A}" type="presParOf" srcId="{F1B98AC4-B3A9-41B0-B319-32199C005B2D}" destId="{609A768B-ED96-4792-A7C6-0976EA12B222}" srcOrd="1" destOrd="0" presId="urn:microsoft.com/office/officeart/2005/8/layout/list1"/>
    <dgm:cxn modelId="{863EB6E9-3455-4A66-AF95-56F4602D5555}" type="presParOf" srcId="{442EFB6A-385E-4550-8B7A-01B6CC45F1C0}" destId="{8A7BD267-ADF1-4F1B-B4D6-7B03BBE58364}" srcOrd="13" destOrd="0" presId="urn:microsoft.com/office/officeart/2005/8/layout/list1"/>
    <dgm:cxn modelId="{54946305-B7C2-4C14-B5DC-A8801D915278}" type="presParOf" srcId="{442EFB6A-385E-4550-8B7A-01B6CC45F1C0}" destId="{E7ECAAE7-E66A-4D1F-B429-F6CF9A2BE11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7397E52-08F1-469C-BB0B-C249A97B94CA}" type="doc">
      <dgm:prSet loTypeId="urn:microsoft.com/office/officeart/2005/8/layout/list1" loCatId="list" qsTypeId="urn:microsoft.com/office/officeart/2005/8/quickstyle/simple1" qsCatId="simple" csTypeId="urn:microsoft.com/office/officeart/2005/8/colors/colorful2" csCatId="colorful"/>
      <dgm:spPr/>
      <dgm:t>
        <a:bodyPr/>
        <a:lstStyle/>
        <a:p>
          <a:endParaRPr lang="en-US"/>
        </a:p>
      </dgm:t>
    </dgm:pt>
    <dgm:pt modelId="{7D49218D-2D9E-4DB9-9AD9-025B43E06B4D}">
      <dgm:prSet/>
      <dgm:spPr/>
      <dgm:t>
        <a:bodyPr/>
        <a:lstStyle/>
        <a:p>
          <a:r>
            <a:rPr lang="en-US"/>
            <a:t>Goal, Objective, and Outcomes</a:t>
          </a:r>
        </a:p>
      </dgm:t>
    </dgm:pt>
    <dgm:pt modelId="{ACF9B0E9-01A1-4D20-B903-C597EB778584}" type="parTrans" cxnId="{6A997686-B83A-4E8D-8F09-0E74E8320DE2}">
      <dgm:prSet/>
      <dgm:spPr/>
      <dgm:t>
        <a:bodyPr/>
        <a:lstStyle/>
        <a:p>
          <a:endParaRPr lang="en-US"/>
        </a:p>
      </dgm:t>
    </dgm:pt>
    <dgm:pt modelId="{E22E810F-D28D-4C5A-BDD6-9E5736C1941E}" type="sibTrans" cxnId="{6A997686-B83A-4E8D-8F09-0E74E8320DE2}">
      <dgm:prSet/>
      <dgm:spPr/>
      <dgm:t>
        <a:bodyPr/>
        <a:lstStyle/>
        <a:p>
          <a:endParaRPr lang="en-US"/>
        </a:p>
      </dgm:t>
    </dgm:pt>
    <dgm:pt modelId="{AB9FF7F1-0ADB-4D31-B23D-9BB5ADF26CC8}">
      <dgm:prSet/>
      <dgm:spPr/>
      <dgm:t>
        <a:bodyPr/>
        <a:lstStyle/>
        <a:p>
          <a:r>
            <a:rPr lang="en-US"/>
            <a:t>The goal should directly address the problem identified in the Problem Statement.</a:t>
          </a:r>
        </a:p>
      </dgm:t>
    </dgm:pt>
    <dgm:pt modelId="{9E85F4A7-9B27-426E-8F86-8A2A31661E62}" type="parTrans" cxnId="{DD60DB1D-08FD-4AEA-B53E-47424CA3D6F2}">
      <dgm:prSet/>
      <dgm:spPr/>
      <dgm:t>
        <a:bodyPr/>
        <a:lstStyle/>
        <a:p>
          <a:endParaRPr lang="en-US"/>
        </a:p>
      </dgm:t>
    </dgm:pt>
    <dgm:pt modelId="{E60B9FC7-B96A-48F4-A73E-1E3E729A4561}" type="sibTrans" cxnId="{DD60DB1D-08FD-4AEA-B53E-47424CA3D6F2}">
      <dgm:prSet/>
      <dgm:spPr/>
      <dgm:t>
        <a:bodyPr/>
        <a:lstStyle/>
        <a:p>
          <a:endParaRPr lang="en-US"/>
        </a:p>
      </dgm:t>
    </dgm:pt>
    <dgm:pt modelId="{CBBC3806-0821-4B99-8867-FF74B826E82A}">
      <dgm:prSet/>
      <dgm:spPr/>
      <dgm:t>
        <a:bodyPr/>
        <a:lstStyle/>
        <a:p>
          <a:r>
            <a:rPr lang="en-US"/>
            <a:t>Objectives are the steps needed to achieve goals. Objectives should be concrete, action-oriented, measurable and Specific, Measurable, Achievable, Realistic, Timely (SMART).</a:t>
          </a:r>
        </a:p>
      </dgm:t>
    </dgm:pt>
    <dgm:pt modelId="{C2F9A9B9-64C4-4049-9F65-83FED46A81F1}" type="parTrans" cxnId="{BBEC5A0A-6C9B-4414-B614-213EDEC67A0A}">
      <dgm:prSet/>
      <dgm:spPr/>
      <dgm:t>
        <a:bodyPr/>
        <a:lstStyle/>
        <a:p>
          <a:endParaRPr lang="en-US"/>
        </a:p>
      </dgm:t>
    </dgm:pt>
    <dgm:pt modelId="{F76627D3-6ADF-4C1A-AEEB-C5492FB4C4CF}" type="sibTrans" cxnId="{BBEC5A0A-6C9B-4414-B614-213EDEC67A0A}">
      <dgm:prSet/>
      <dgm:spPr/>
      <dgm:t>
        <a:bodyPr/>
        <a:lstStyle/>
        <a:p>
          <a:endParaRPr lang="en-US"/>
        </a:p>
      </dgm:t>
    </dgm:pt>
    <dgm:pt modelId="{A0B7B203-17FB-46C9-A4CC-2C65B7D95254}">
      <dgm:prSet/>
      <dgm:spPr/>
      <dgm:t>
        <a:bodyPr/>
        <a:lstStyle/>
        <a:p>
          <a:r>
            <a:rPr lang="en-US"/>
            <a:t>Example of Objective: By September 2022, a minimum of 50 culturally and linguistically appropriate support groups for survivors of domestic violence will be provided. </a:t>
          </a:r>
        </a:p>
      </dgm:t>
    </dgm:pt>
    <dgm:pt modelId="{6F650EA7-EDA6-40CB-A23B-615027D5955A}" type="parTrans" cxnId="{7F054F68-A6F9-47B4-B8FC-AAE1D530F769}">
      <dgm:prSet/>
      <dgm:spPr/>
      <dgm:t>
        <a:bodyPr/>
        <a:lstStyle/>
        <a:p>
          <a:endParaRPr lang="en-US"/>
        </a:p>
      </dgm:t>
    </dgm:pt>
    <dgm:pt modelId="{567D5B17-8F79-4C2B-8639-A38F4625CCC8}" type="sibTrans" cxnId="{7F054F68-A6F9-47B4-B8FC-AAE1D530F769}">
      <dgm:prSet/>
      <dgm:spPr/>
      <dgm:t>
        <a:bodyPr/>
        <a:lstStyle/>
        <a:p>
          <a:endParaRPr lang="en-US"/>
        </a:p>
      </dgm:t>
    </dgm:pt>
    <dgm:pt modelId="{8D40C182-FE37-414D-A8EA-CE81FDF85D44}">
      <dgm:prSet/>
      <dgm:spPr/>
      <dgm:t>
        <a:bodyPr/>
        <a:lstStyle/>
        <a:p>
          <a:r>
            <a:rPr lang="en-US"/>
            <a:t>Outcomes measure objectives and are criteria for how the program is deemed to be effective.</a:t>
          </a:r>
        </a:p>
      </dgm:t>
    </dgm:pt>
    <dgm:pt modelId="{85B97FF6-E5F2-4221-AF3D-49E686CF8CED}" type="parTrans" cxnId="{4B4D556C-AAD7-4D02-8A70-B2AC94ED256C}">
      <dgm:prSet/>
      <dgm:spPr/>
      <dgm:t>
        <a:bodyPr/>
        <a:lstStyle/>
        <a:p>
          <a:endParaRPr lang="en-US"/>
        </a:p>
      </dgm:t>
    </dgm:pt>
    <dgm:pt modelId="{FCD393E3-DCFC-4DB8-AA2B-0240B01B4EE5}" type="sibTrans" cxnId="{4B4D556C-AAD7-4D02-8A70-B2AC94ED256C}">
      <dgm:prSet/>
      <dgm:spPr/>
      <dgm:t>
        <a:bodyPr/>
        <a:lstStyle/>
        <a:p>
          <a:endParaRPr lang="en-US"/>
        </a:p>
      </dgm:t>
    </dgm:pt>
    <dgm:pt modelId="{501B700D-FDFC-485B-9B7E-FA627A0D9EEC}">
      <dgm:prSet/>
      <dgm:spPr/>
      <dgm:t>
        <a:bodyPr/>
        <a:lstStyle/>
        <a:p>
          <a:r>
            <a:rPr lang="en-US"/>
            <a:t>Example of Outcome: 85% of participants will indicate that they have learned ways to act in their own best interest. </a:t>
          </a:r>
        </a:p>
      </dgm:t>
    </dgm:pt>
    <dgm:pt modelId="{F827A31E-D504-4A2D-8372-0C9658F1F9F4}" type="parTrans" cxnId="{B6183BD4-E2CD-4C32-9F03-6311A2660DF0}">
      <dgm:prSet/>
      <dgm:spPr/>
      <dgm:t>
        <a:bodyPr/>
        <a:lstStyle/>
        <a:p>
          <a:endParaRPr lang="en-US"/>
        </a:p>
      </dgm:t>
    </dgm:pt>
    <dgm:pt modelId="{5D8913F6-84CD-4AE2-8753-2F1906D0B085}" type="sibTrans" cxnId="{B6183BD4-E2CD-4C32-9F03-6311A2660DF0}">
      <dgm:prSet/>
      <dgm:spPr/>
      <dgm:t>
        <a:bodyPr/>
        <a:lstStyle/>
        <a:p>
          <a:endParaRPr lang="en-US"/>
        </a:p>
      </dgm:t>
    </dgm:pt>
    <dgm:pt modelId="{F0FA9C36-4E06-41DE-8C93-4ADACB0FC95A}">
      <dgm:prSet/>
      <dgm:spPr/>
      <dgm:t>
        <a:bodyPr/>
        <a:lstStyle/>
        <a:p>
          <a:r>
            <a:rPr lang="en-US"/>
            <a:t>Program Description</a:t>
          </a:r>
        </a:p>
      </dgm:t>
    </dgm:pt>
    <dgm:pt modelId="{50F3EA01-1F33-452A-A3F5-BA57522314BF}" type="parTrans" cxnId="{05A3B7B5-4C1A-42BA-A292-E00EF4129005}">
      <dgm:prSet/>
      <dgm:spPr/>
      <dgm:t>
        <a:bodyPr/>
        <a:lstStyle/>
        <a:p>
          <a:endParaRPr lang="en-US"/>
        </a:p>
      </dgm:t>
    </dgm:pt>
    <dgm:pt modelId="{488CCB01-1D8C-43E7-B5BC-0F2994EA6CF4}" type="sibTrans" cxnId="{05A3B7B5-4C1A-42BA-A292-E00EF4129005}">
      <dgm:prSet/>
      <dgm:spPr/>
      <dgm:t>
        <a:bodyPr/>
        <a:lstStyle/>
        <a:p>
          <a:endParaRPr lang="en-US"/>
        </a:p>
      </dgm:t>
    </dgm:pt>
    <dgm:pt modelId="{1D681F7E-C37E-4F43-A413-43FACBAFF9FC}">
      <dgm:prSet/>
      <dgm:spPr/>
      <dgm:t>
        <a:bodyPr/>
        <a:lstStyle/>
        <a:p>
          <a:r>
            <a:rPr lang="en-US"/>
            <a:t>What? Who? Where? Why? When? How?</a:t>
          </a:r>
        </a:p>
      </dgm:t>
    </dgm:pt>
    <dgm:pt modelId="{79E1B8DC-97C6-45F6-8A54-6C0A291D119F}" type="parTrans" cxnId="{11B91E7D-8CDE-4FBD-A902-124811157552}">
      <dgm:prSet/>
      <dgm:spPr/>
      <dgm:t>
        <a:bodyPr/>
        <a:lstStyle/>
        <a:p>
          <a:endParaRPr lang="en-US"/>
        </a:p>
      </dgm:t>
    </dgm:pt>
    <dgm:pt modelId="{DD997942-EA46-4472-9861-5A841566971C}" type="sibTrans" cxnId="{11B91E7D-8CDE-4FBD-A902-124811157552}">
      <dgm:prSet/>
      <dgm:spPr/>
      <dgm:t>
        <a:bodyPr/>
        <a:lstStyle/>
        <a:p>
          <a:endParaRPr lang="en-US"/>
        </a:p>
      </dgm:t>
    </dgm:pt>
    <dgm:pt modelId="{511519E6-03AA-4B81-9F57-49D5EC4583F8}">
      <dgm:prSet/>
      <dgm:spPr/>
      <dgm:t>
        <a:bodyPr/>
        <a:lstStyle/>
        <a:p>
          <a:r>
            <a:rPr lang="en-US"/>
            <a:t>Evidence Based/Best Practice</a:t>
          </a:r>
        </a:p>
      </dgm:t>
    </dgm:pt>
    <dgm:pt modelId="{E5C0F3A8-1E70-4B1A-BCF4-6EB73663DE47}" type="parTrans" cxnId="{2AFAED5C-3C82-4685-9634-F81CDA689FDE}">
      <dgm:prSet/>
      <dgm:spPr/>
      <dgm:t>
        <a:bodyPr/>
        <a:lstStyle/>
        <a:p>
          <a:endParaRPr lang="en-US"/>
        </a:p>
      </dgm:t>
    </dgm:pt>
    <dgm:pt modelId="{7483B302-5555-4FD8-9AA4-385F320D560A}" type="sibTrans" cxnId="{2AFAED5C-3C82-4685-9634-F81CDA689FDE}">
      <dgm:prSet/>
      <dgm:spPr/>
      <dgm:t>
        <a:bodyPr/>
        <a:lstStyle/>
        <a:p>
          <a:endParaRPr lang="en-US"/>
        </a:p>
      </dgm:t>
    </dgm:pt>
    <dgm:pt modelId="{6E4AA937-1310-41B9-B6F5-237E90A5D27D}">
      <dgm:prSet/>
      <dgm:spPr/>
      <dgm:t>
        <a:bodyPr/>
        <a:lstStyle/>
        <a:p>
          <a:r>
            <a:rPr lang="en-US"/>
            <a:t>Use of Volunteers</a:t>
          </a:r>
        </a:p>
      </dgm:t>
    </dgm:pt>
    <dgm:pt modelId="{13A61BDF-1A01-4445-BCB2-36D45098B9EA}" type="parTrans" cxnId="{E83386D2-CEA8-494D-A861-0FE0BAA371F8}">
      <dgm:prSet/>
      <dgm:spPr/>
      <dgm:t>
        <a:bodyPr/>
        <a:lstStyle/>
        <a:p>
          <a:endParaRPr lang="en-US"/>
        </a:p>
      </dgm:t>
    </dgm:pt>
    <dgm:pt modelId="{A17C5103-89DF-42BF-B403-F78CCF745A24}" type="sibTrans" cxnId="{E83386D2-CEA8-494D-A861-0FE0BAA371F8}">
      <dgm:prSet/>
      <dgm:spPr/>
      <dgm:t>
        <a:bodyPr/>
        <a:lstStyle/>
        <a:p>
          <a:endParaRPr lang="en-US"/>
        </a:p>
      </dgm:t>
    </dgm:pt>
    <dgm:pt modelId="{89585A06-F923-4166-BF9E-90AFEAF43F4A}" type="pres">
      <dgm:prSet presAssocID="{37397E52-08F1-469C-BB0B-C249A97B94CA}" presName="linear" presStyleCnt="0">
        <dgm:presLayoutVars>
          <dgm:dir/>
          <dgm:animLvl val="lvl"/>
          <dgm:resizeHandles val="exact"/>
        </dgm:presLayoutVars>
      </dgm:prSet>
      <dgm:spPr/>
    </dgm:pt>
    <dgm:pt modelId="{55CC71FC-BE6D-4C96-BBD4-C394277CFD49}" type="pres">
      <dgm:prSet presAssocID="{7D49218D-2D9E-4DB9-9AD9-025B43E06B4D}" presName="parentLin" presStyleCnt="0"/>
      <dgm:spPr/>
    </dgm:pt>
    <dgm:pt modelId="{FECF9D18-A878-42F4-8396-5E54C1610F7A}" type="pres">
      <dgm:prSet presAssocID="{7D49218D-2D9E-4DB9-9AD9-025B43E06B4D}" presName="parentLeftMargin" presStyleLbl="node1" presStyleIdx="0" presStyleCnt="4"/>
      <dgm:spPr/>
    </dgm:pt>
    <dgm:pt modelId="{2F50645F-4135-4679-B5AB-27836450C312}" type="pres">
      <dgm:prSet presAssocID="{7D49218D-2D9E-4DB9-9AD9-025B43E06B4D}" presName="parentText" presStyleLbl="node1" presStyleIdx="0" presStyleCnt="4">
        <dgm:presLayoutVars>
          <dgm:chMax val="0"/>
          <dgm:bulletEnabled val="1"/>
        </dgm:presLayoutVars>
      </dgm:prSet>
      <dgm:spPr/>
    </dgm:pt>
    <dgm:pt modelId="{C9E3A741-EA06-47A3-A10F-F35BBF6D20B9}" type="pres">
      <dgm:prSet presAssocID="{7D49218D-2D9E-4DB9-9AD9-025B43E06B4D}" presName="negativeSpace" presStyleCnt="0"/>
      <dgm:spPr/>
    </dgm:pt>
    <dgm:pt modelId="{49AD6E08-5C15-4B96-B384-1848772CBB89}" type="pres">
      <dgm:prSet presAssocID="{7D49218D-2D9E-4DB9-9AD9-025B43E06B4D}" presName="childText" presStyleLbl="conFgAcc1" presStyleIdx="0" presStyleCnt="4">
        <dgm:presLayoutVars>
          <dgm:bulletEnabled val="1"/>
        </dgm:presLayoutVars>
      </dgm:prSet>
      <dgm:spPr/>
    </dgm:pt>
    <dgm:pt modelId="{E8CB1221-B2B9-4DD2-A0D7-AAC3A2308B93}" type="pres">
      <dgm:prSet presAssocID="{E22E810F-D28D-4C5A-BDD6-9E5736C1941E}" presName="spaceBetweenRectangles" presStyleCnt="0"/>
      <dgm:spPr/>
    </dgm:pt>
    <dgm:pt modelId="{FEA80ECE-FCB3-42DE-AD19-6E0A9F444F08}" type="pres">
      <dgm:prSet presAssocID="{F0FA9C36-4E06-41DE-8C93-4ADACB0FC95A}" presName="parentLin" presStyleCnt="0"/>
      <dgm:spPr/>
    </dgm:pt>
    <dgm:pt modelId="{039C0A89-ACB6-4F32-BA4E-00F788D70E76}" type="pres">
      <dgm:prSet presAssocID="{F0FA9C36-4E06-41DE-8C93-4ADACB0FC95A}" presName="parentLeftMargin" presStyleLbl="node1" presStyleIdx="0" presStyleCnt="4"/>
      <dgm:spPr/>
    </dgm:pt>
    <dgm:pt modelId="{D2282E75-9A52-47B2-9850-707EC2631640}" type="pres">
      <dgm:prSet presAssocID="{F0FA9C36-4E06-41DE-8C93-4ADACB0FC95A}" presName="parentText" presStyleLbl="node1" presStyleIdx="1" presStyleCnt="4">
        <dgm:presLayoutVars>
          <dgm:chMax val="0"/>
          <dgm:bulletEnabled val="1"/>
        </dgm:presLayoutVars>
      </dgm:prSet>
      <dgm:spPr/>
    </dgm:pt>
    <dgm:pt modelId="{9885F500-B652-487D-839E-34F2B21A803D}" type="pres">
      <dgm:prSet presAssocID="{F0FA9C36-4E06-41DE-8C93-4ADACB0FC95A}" presName="negativeSpace" presStyleCnt="0"/>
      <dgm:spPr/>
    </dgm:pt>
    <dgm:pt modelId="{2375F742-61FF-4732-A683-B48767F1F6F6}" type="pres">
      <dgm:prSet presAssocID="{F0FA9C36-4E06-41DE-8C93-4ADACB0FC95A}" presName="childText" presStyleLbl="conFgAcc1" presStyleIdx="1" presStyleCnt="4">
        <dgm:presLayoutVars>
          <dgm:bulletEnabled val="1"/>
        </dgm:presLayoutVars>
      </dgm:prSet>
      <dgm:spPr/>
    </dgm:pt>
    <dgm:pt modelId="{6D0F0044-9C85-4FBF-B97D-C3486E04E3B1}" type="pres">
      <dgm:prSet presAssocID="{488CCB01-1D8C-43E7-B5BC-0F2994EA6CF4}" presName="spaceBetweenRectangles" presStyleCnt="0"/>
      <dgm:spPr/>
    </dgm:pt>
    <dgm:pt modelId="{10578D54-E179-4E29-8F26-D8D11DB8882A}" type="pres">
      <dgm:prSet presAssocID="{511519E6-03AA-4B81-9F57-49D5EC4583F8}" presName="parentLin" presStyleCnt="0"/>
      <dgm:spPr/>
    </dgm:pt>
    <dgm:pt modelId="{623238E8-0767-4A5E-A789-A27DDD0C73C0}" type="pres">
      <dgm:prSet presAssocID="{511519E6-03AA-4B81-9F57-49D5EC4583F8}" presName="parentLeftMargin" presStyleLbl="node1" presStyleIdx="1" presStyleCnt="4"/>
      <dgm:spPr/>
    </dgm:pt>
    <dgm:pt modelId="{42464100-1A15-43B8-A193-594673EB7AFF}" type="pres">
      <dgm:prSet presAssocID="{511519E6-03AA-4B81-9F57-49D5EC4583F8}" presName="parentText" presStyleLbl="node1" presStyleIdx="2" presStyleCnt="4">
        <dgm:presLayoutVars>
          <dgm:chMax val="0"/>
          <dgm:bulletEnabled val="1"/>
        </dgm:presLayoutVars>
      </dgm:prSet>
      <dgm:spPr/>
    </dgm:pt>
    <dgm:pt modelId="{291429D0-B849-4652-8042-172E6A714A6E}" type="pres">
      <dgm:prSet presAssocID="{511519E6-03AA-4B81-9F57-49D5EC4583F8}" presName="negativeSpace" presStyleCnt="0"/>
      <dgm:spPr/>
    </dgm:pt>
    <dgm:pt modelId="{1E734C95-4555-46ED-B5A1-04D77E298A53}" type="pres">
      <dgm:prSet presAssocID="{511519E6-03AA-4B81-9F57-49D5EC4583F8}" presName="childText" presStyleLbl="conFgAcc1" presStyleIdx="2" presStyleCnt="4">
        <dgm:presLayoutVars>
          <dgm:bulletEnabled val="1"/>
        </dgm:presLayoutVars>
      </dgm:prSet>
      <dgm:spPr/>
    </dgm:pt>
    <dgm:pt modelId="{DB99EC43-4B24-46C5-A631-A26037384D8B}" type="pres">
      <dgm:prSet presAssocID="{7483B302-5555-4FD8-9AA4-385F320D560A}" presName="spaceBetweenRectangles" presStyleCnt="0"/>
      <dgm:spPr/>
    </dgm:pt>
    <dgm:pt modelId="{B35D3967-552D-4003-9F94-C12B0A53889A}" type="pres">
      <dgm:prSet presAssocID="{6E4AA937-1310-41B9-B6F5-237E90A5D27D}" presName="parentLin" presStyleCnt="0"/>
      <dgm:spPr/>
    </dgm:pt>
    <dgm:pt modelId="{B267CAC8-08BF-4FB7-A4AE-B9CDBBE5A191}" type="pres">
      <dgm:prSet presAssocID="{6E4AA937-1310-41B9-B6F5-237E90A5D27D}" presName="parentLeftMargin" presStyleLbl="node1" presStyleIdx="2" presStyleCnt="4"/>
      <dgm:spPr/>
    </dgm:pt>
    <dgm:pt modelId="{DB0F20A0-FC57-4E86-8A25-0798C33B4C8E}" type="pres">
      <dgm:prSet presAssocID="{6E4AA937-1310-41B9-B6F5-237E90A5D27D}" presName="parentText" presStyleLbl="node1" presStyleIdx="3" presStyleCnt="4">
        <dgm:presLayoutVars>
          <dgm:chMax val="0"/>
          <dgm:bulletEnabled val="1"/>
        </dgm:presLayoutVars>
      </dgm:prSet>
      <dgm:spPr/>
    </dgm:pt>
    <dgm:pt modelId="{5A95A03C-C160-41E6-9086-B8A88933EDAA}" type="pres">
      <dgm:prSet presAssocID="{6E4AA937-1310-41B9-B6F5-237E90A5D27D}" presName="negativeSpace" presStyleCnt="0"/>
      <dgm:spPr/>
    </dgm:pt>
    <dgm:pt modelId="{A812EBE4-F34C-4D49-8727-A75AF6A794D7}" type="pres">
      <dgm:prSet presAssocID="{6E4AA937-1310-41B9-B6F5-237E90A5D27D}" presName="childText" presStyleLbl="conFgAcc1" presStyleIdx="3" presStyleCnt="4">
        <dgm:presLayoutVars>
          <dgm:bulletEnabled val="1"/>
        </dgm:presLayoutVars>
      </dgm:prSet>
      <dgm:spPr/>
    </dgm:pt>
  </dgm:ptLst>
  <dgm:cxnLst>
    <dgm:cxn modelId="{BBEC5A0A-6C9B-4414-B614-213EDEC67A0A}" srcId="{7D49218D-2D9E-4DB9-9AD9-025B43E06B4D}" destId="{CBBC3806-0821-4B99-8867-FF74B826E82A}" srcOrd="1" destOrd="0" parTransId="{C2F9A9B9-64C4-4049-9F65-83FED46A81F1}" sibTransId="{F76627D3-6ADF-4C1A-AEEB-C5492FB4C4CF}"/>
    <dgm:cxn modelId="{46275116-50DB-4E35-A395-72B2515E738A}" type="presOf" srcId="{CBBC3806-0821-4B99-8867-FF74B826E82A}" destId="{49AD6E08-5C15-4B96-B384-1848772CBB89}" srcOrd="0" destOrd="1" presId="urn:microsoft.com/office/officeart/2005/8/layout/list1"/>
    <dgm:cxn modelId="{3154D31C-C8AC-4282-B19E-EA67BB07F721}" type="presOf" srcId="{501B700D-FDFC-485B-9B7E-FA627A0D9EEC}" destId="{49AD6E08-5C15-4B96-B384-1848772CBB89}" srcOrd="0" destOrd="4" presId="urn:microsoft.com/office/officeart/2005/8/layout/list1"/>
    <dgm:cxn modelId="{A51B621D-BC25-44BF-BD03-0163FF768D3A}" type="presOf" srcId="{7D49218D-2D9E-4DB9-9AD9-025B43E06B4D}" destId="{FECF9D18-A878-42F4-8396-5E54C1610F7A}" srcOrd="0" destOrd="0" presId="urn:microsoft.com/office/officeart/2005/8/layout/list1"/>
    <dgm:cxn modelId="{DD60DB1D-08FD-4AEA-B53E-47424CA3D6F2}" srcId="{7D49218D-2D9E-4DB9-9AD9-025B43E06B4D}" destId="{AB9FF7F1-0ADB-4D31-B23D-9BB5ADF26CC8}" srcOrd="0" destOrd="0" parTransId="{9E85F4A7-9B27-426E-8F86-8A2A31661E62}" sibTransId="{E60B9FC7-B96A-48F4-A73E-1E3E729A4561}"/>
    <dgm:cxn modelId="{748A7E3B-E373-4EA8-8F05-9B6B9F03F959}" type="presOf" srcId="{6E4AA937-1310-41B9-B6F5-237E90A5D27D}" destId="{B267CAC8-08BF-4FB7-A4AE-B9CDBBE5A191}" srcOrd="0" destOrd="0" presId="urn:microsoft.com/office/officeart/2005/8/layout/list1"/>
    <dgm:cxn modelId="{2AFAED5C-3C82-4685-9634-F81CDA689FDE}" srcId="{37397E52-08F1-469C-BB0B-C249A97B94CA}" destId="{511519E6-03AA-4B81-9F57-49D5EC4583F8}" srcOrd="2" destOrd="0" parTransId="{E5C0F3A8-1E70-4B1A-BCF4-6EB73663DE47}" sibTransId="{7483B302-5555-4FD8-9AA4-385F320D560A}"/>
    <dgm:cxn modelId="{FAD9B564-760F-45E5-B111-D210982009ED}" type="presOf" srcId="{A0B7B203-17FB-46C9-A4CC-2C65B7D95254}" destId="{49AD6E08-5C15-4B96-B384-1848772CBB89}" srcOrd="0" destOrd="2" presId="urn:microsoft.com/office/officeart/2005/8/layout/list1"/>
    <dgm:cxn modelId="{7F054F68-A6F9-47B4-B8FC-AAE1D530F769}" srcId="{CBBC3806-0821-4B99-8867-FF74B826E82A}" destId="{A0B7B203-17FB-46C9-A4CC-2C65B7D95254}" srcOrd="0" destOrd="0" parTransId="{6F650EA7-EDA6-40CB-A23B-615027D5955A}" sibTransId="{567D5B17-8F79-4C2B-8639-A38F4625CCC8}"/>
    <dgm:cxn modelId="{4B4D556C-AAD7-4D02-8A70-B2AC94ED256C}" srcId="{7D49218D-2D9E-4DB9-9AD9-025B43E06B4D}" destId="{8D40C182-FE37-414D-A8EA-CE81FDF85D44}" srcOrd="2" destOrd="0" parTransId="{85B97FF6-E5F2-4221-AF3D-49E686CF8CED}" sibTransId="{FCD393E3-DCFC-4DB8-AA2B-0240B01B4EE5}"/>
    <dgm:cxn modelId="{11B91E7D-8CDE-4FBD-A902-124811157552}" srcId="{F0FA9C36-4E06-41DE-8C93-4ADACB0FC95A}" destId="{1D681F7E-C37E-4F43-A413-43FACBAFF9FC}" srcOrd="0" destOrd="0" parTransId="{79E1B8DC-97C6-45F6-8A54-6C0A291D119F}" sibTransId="{DD997942-EA46-4472-9861-5A841566971C}"/>
    <dgm:cxn modelId="{983FD884-470D-49A4-B304-F041382FEA57}" type="presOf" srcId="{7D49218D-2D9E-4DB9-9AD9-025B43E06B4D}" destId="{2F50645F-4135-4679-B5AB-27836450C312}" srcOrd="1" destOrd="0" presId="urn:microsoft.com/office/officeart/2005/8/layout/list1"/>
    <dgm:cxn modelId="{6A997686-B83A-4E8D-8F09-0E74E8320DE2}" srcId="{37397E52-08F1-469C-BB0B-C249A97B94CA}" destId="{7D49218D-2D9E-4DB9-9AD9-025B43E06B4D}" srcOrd="0" destOrd="0" parTransId="{ACF9B0E9-01A1-4D20-B903-C597EB778584}" sibTransId="{E22E810F-D28D-4C5A-BDD6-9E5736C1941E}"/>
    <dgm:cxn modelId="{05A3B7B5-4C1A-42BA-A292-E00EF4129005}" srcId="{37397E52-08F1-469C-BB0B-C249A97B94CA}" destId="{F0FA9C36-4E06-41DE-8C93-4ADACB0FC95A}" srcOrd="1" destOrd="0" parTransId="{50F3EA01-1F33-452A-A3F5-BA57522314BF}" sibTransId="{488CCB01-1D8C-43E7-B5BC-0F2994EA6CF4}"/>
    <dgm:cxn modelId="{D6A943C2-0EF3-4849-A26C-3583E37E29FC}" type="presOf" srcId="{511519E6-03AA-4B81-9F57-49D5EC4583F8}" destId="{623238E8-0767-4A5E-A789-A27DDD0C73C0}" srcOrd="0" destOrd="0" presId="urn:microsoft.com/office/officeart/2005/8/layout/list1"/>
    <dgm:cxn modelId="{0E4F7EC5-DFF2-4109-AFFC-F7CC5EBC2F46}" type="presOf" srcId="{F0FA9C36-4E06-41DE-8C93-4ADACB0FC95A}" destId="{D2282E75-9A52-47B2-9850-707EC2631640}" srcOrd="1" destOrd="0" presId="urn:microsoft.com/office/officeart/2005/8/layout/list1"/>
    <dgm:cxn modelId="{FE688FCE-95B6-429D-B54B-D588B480003C}" type="presOf" srcId="{F0FA9C36-4E06-41DE-8C93-4ADACB0FC95A}" destId="{039C0A89-ACB6-4F32-BA4E-00F788D70E76}" srcOrd="0" destOrd="0" presId="urn:microsoft.com/office/officeart/2005/8/layout/list1"/>
    <dgm:cxn modelId="{E83386D2-CEA8-494D-A861-0FE0BAA371F8}" srcId="{37397E52-08F1-469C-BB0B-C249A97B94CA}" destId="{6E4AA937-1310-41B9-B6F5-237E90A5D27D}" srcOrd="3" destOrd="0" parTransId="{13A61BDF-1A01-4445-BCB2-36D45098B9EA}" sibTransId="{A17C5103-89DF-42BF-B403-F78CCF745A24}"/>
    <dgm:cxn modelId="{B6183BD4-E2CD-4C32-9F03-6311A2660DF0}" srcId="{8D40C182-FE37-414D-A8EA-CE81FDF85D44}" destId="{501B700D-FDFC-485B-9B7E-FA627A0D9EEC}" srcOrd="0" destOrd="0" parTransId="{F827A31E-D504-4A2D-8372-0C9658F1F9F4}" sibTransId="{5D8913F6-84CD-4AE2-8753-2F1906D0B085}"/>
    <dgm:cxn modelId="{06AE19DF-1169-4632-A03B-0D11A31FC66E}" type="presOf" srcId="{AB9FF7F1-0ADB-4D31-B23D-9BB5ADF26CC8}" destId="{49AD6E08-5C15-4B96-B384-1848772CBB89}" srcOrd="0" destOrd="0" presId="urn:microsoft.com/office/officeart/2005/8/layout/list1"/>
    <dgm:cxn modelId="{4D2164E2-B203-498D-A4A6-01A63BDE6C9A}" type="presOf" srcId="{8D40C182-FE37-414D-A8EA-CE81FDF85D44}" destId="{49AD6E08-5C15-4B96-B384-1848772CBB89}" srcOrd="0" destOrd="3" presId="urn:microsoft.com/office/officeart/2005/8/layout/list1"/>
    <dgm:cxn modelId="{195636E4-A190-4B4A-A539-B66F73C9E44C}" type="presOf" srcId="{6E4AA937-1310-41B9-B6F5-237E90A5D27D}" destId="{DB0F20A0-FC57-4E86-8A25-0798C33B4C8E}" srcOrd="1" destOrd="0" presId="urn:microsoft.com/office/officeart/2005/8/layout/list1"/>
    <dgm:cxn modelId="{13D9B2E7-77BE-437E-8DCA-1BC2AA158BA7}" type="presOf" srcId="{37397E52-08F1-469C-BB0B-C249A97B94CA}" destId="{89585A06-F923-4166-BF9E-90AFEAF43F4A}" srcOrd="0" destOrd="0" presId="urn:microsoft.com/office/officeart/2005/8/layout/list1"/>
    <dgm:cxn modelId="{AE7063EB-9E57-48B8-9053-0534D1D583E0}" type="presOf" srcId="{511519E6-03AA-4B81-9F57-49D5EC4583F8}" destId="{42464100-1A15-43B8-A193-594673EB7AFF}" srcOrd="1" destOrd="0" presId="urn:microsoft.com/office/officeart/2005/8/layout/list1"/>
    <dgm:cxn modelId="{47A36DF5-B260-437A-8207-B19FE4374CF6}" type="presOf" srcId="{1D681F7E-C37E-4F43-A413-43FACBAFF9FC}" destId="{2375F742-61FF-4732-A683-B48767F1F6F6}" srcOrd="0" destOrd="0" presId="urn:microsoft.com/office/officeart/2005/8/layout/list1"/>
    <dgm:cxn modelId="{AAF0C297-CEDB-45EC-896B-10DF599DFCC9}" type="presParOf" srcId="{89585A06-F923-4166-BF9E-90AFEAF43F4A}" destId="{55CC71FC-BE6D-4C96-BBD4-C394277CFD49}" srcOrd="0" destOrd="0" presId="urn:microsoft.com/office/officeart/2005/8/layout/list1"/>
    <dgm:cxn modelId="{FF924DFC-FAF0-472C-920D-90B90AF0EE72}" type="presParOf" srcId="{55CC71FC-BE6D-4C96-BBD4-C394277CFD49}" destId="{FECF9D18-A878-42F4-8396-5E54C1610F7A}" srcOrd="0" destOrd="0" presId="urn:microsoft.com/office/officeart/2005/8/layout/list1"/>
    <dgm:cxn modelId="{C92B9A2F-7746-46B6-96B2-39962A71B417}" type="presParOf" srcId="{55CC71FC-BE6D-4C96-BBD4-C394277CFD49}" destId="{2F50645F-4135-4679-B5AB-27836450C312}" srcOrd="1" destOrd="0" presId="urn:microsoft.com/office/officeart/2005/8/layout/list1"/>
    <dgm:cxn modelId="{2892DD19-9E4D-4C27-9304-320FD276EE90}" type="presParOf" srcId="{89585A06-F923-4166-BF9E-90AFEAF43F4A}" destId="{C9E3A741-EA06-47A3-A10F-F35BBF6D20B9}" srcOrd="1" destOrd="0" presId="urn:microsoft.com/office/officeart/2005/8/layout/list1"/>
    <dgm:cxn modelId="{72D4C8EB-C54C-4408-9E70-C7A43661A6E4}" type="presParOf" srcId="{89585A06-F923-4166-BF9E-90AFEAF43F4A}" destId="{49AD6E08-5C15-4B96-B384-1848772CBB89}" srcOrd="2" destOrd="0" presId="urn:microsoft.com/office/officeart/2005/8/layout/list1"/>
    <dgm:cxn modelId="{56205FEC-709E-4B75-A2C1-3D2E1910FE3F}" type="presParOf" srcId="{89585A06-F923-4166-BF9E-90AFEAF43F4A}" destId="{E8CB1221-B2B9-4DD2-A0D7-AAC3A2308B93}" srcOrd="3" destOrd="0" presId="urn:microsoft.com/office/officeart/2005/8/layout/list1"/>
    <dgm:cxn modelId="{968DF3FB-6B9F-4BE9-A756-462E8A2FB8D6}" type="presParOf" srcId="{89585A06-F923-4166-BF9E-90AFEAF43F4A}" destId="{FEA80ECE-FCB3-42DE-AD19-6E0A9F444F08}" srcOrd="4" destOrd="0" presId="urn:microsoft.com/office/officeart/2005/8/layout/list1"/>
    <dgm:cxn modelId="{997A0B04-A637-4745-8C4A-E9BD38EB0022}" type="presParOf" srcId="{FEA80ECE-FCB3-42DE-AD19-6E0A9F444F08}" destId="{039C0A89-ACB6-4F32-BA4E-00F788D70E76}" srcOrd="0" destOrd="0" presId="urn:microsoft.com/office/officeart/2005/8/layout/list1"/>
    <dgm:cxn modelId="{DFB528BD-1755-4CB3-902E-D71EB0FBA40E}" type="presParOf" srcId="{FEA80ECE-FCB3-42DE-AD19-6E0A9F444F08}" destId="{D2282E75-9A52-47B2-9850-707EC2631640}" srcOrd="1" destOrd="0" presId="urn:microsoft.com/office/officeart/2005/8/layout/list1"/>
    <dgm:cxn modelId="{4235C3A0-DD1C-41B5-9ADC-83F447564FD4}" type="presParOf" srcId="{89585A06-F923-4166-BF9E-90AFEAF43F4A}" destId="{9885F500-B652-487D-839E-34F2B21A803D}" srcOrd="5" destOrd="0" presId="urn:microsoft.com/office/officeart/2005/8/layout/list1"/>
    <dgm:cxn modelId="{EB11CA97-2621-4804-B6D4-F73B26A9B59D}" type="presParOf" srcId="{89585A06-F923-4166-BF9E-90AFEAF43F4A}" destId="{2375F742-61FF-4732-A683-B48767F1F6F6}" srcOrd="6" destOrd="0" presId="urn:microsoft.com/office/officeart/2005/8/layout/list1"/>
    <dgm:cxn modelId="{D7E2E204-0E2F-4A7E-B65D-02F145FC09EA}" type="presParOf" srcId="{89585A06-F923-4166-BF9E-90AFEAF43F4A}" destId="{6D0F0044-9C85-4FBF-B97D-C3486E04E3B1}" srcOrd="7" destOrd="0" presId="urn:microsoft.com/office/officeart/2005/8/layout/list1"/>
    <dgm:cxn modelId="{6F16C6DC-571E-4D42-95B4-9941262885FB}" type="presParOf" srcId="{89585A06-F923-4166-BF9E-90AFEAF43F4A}" destId="{10578D54-E179-4E29-8F26-D8D11DB8882A}" srcOrd="8" destOrd="0" presId="urn:microsoft.com/office/officeart/2005/8/layout/list1"/>
    <dgm:cxn modelId="{3DCBB52D-A537-4152-9FBF-B2DF0A777D4C}" type="presParOf" srcId="{10578D54-E179-4E29-8F26-D8D11DB8882A}" destId="{623238E8-0767-4A5E-A789-A27DDD0C73C0}" srcOrd="0" destOrd="0" presId="urn:microsoft.com/office/officeart/2005/8/layout/list1"/>
    <dgm:cxn modelId="{D5506F39-D7B8-47EF-A53B-9D885392001D}" type="presParOf" srcId="{10578D54-E179-4E29-8F26-D8D11DB8882A}" destId="{42464100-1A15-43B8-A193-594673EB7AFF}" srcOrd="1" destOrd="0" presId="urn:microsoft.com/office/officeart/2005/8/layout/list1"/>
    <dgm:cxn modelId="{367E56AE-6CA2-49EC-BC3E-E29A67399028}" type="presParOf" srcId="{89585A06-F923-4166-BF9E-90AFEAF43F4A}" destId="{291429D0-B849-4652-8042-172E6A714A6E}" srcOrd="9" destOrd="0" presId="urn:microsoft.com/office/officeart/2005/8/layout/list1"/>
    <dgm:cxn modelId="{2084AD56-F467-49C9-962B-54EBBFB24530}" type="presParOf" srcId="{89585A06-F923-4166-BF9E-90AFEAF43F4A}" destId="{1E734C95-4555-46ED-B5A1-04D77E298A53}" srcOrd="10" destOrd="0" presId="urn:microsoft.com/office/officeart/2005/8/layout/list1"/>
    <dgm:cxn modelId="{0D220A97-FE52-4056-8585-A143659610AA}" type="presParOf" srcId="{89585A06-F923-4166-BF9E-90AFEAF43F4A}" destId="{DB99EC43-4B24-46C5-A631-A26037384D8B}" srcOrd="11" destOrd="0" presId="urn:microsoft.com/office/officeart/2005/8/layout/list1"/>
    <dgm:cxn modelId="{5685F3FE-C26C-491B-A70E-11FCAFEDB1FA}" type="presParOf" srcId="{89585A06-F923-4166-BF9E-90AFEAF43F4A}" destId="{B35D3967-552D-4003-9F94-C12B0A53889A}" srcOrd="12" destOrd="0" presId="urn:microsoft.com/office/officeart/2005/8/layout/list1"/>
    <dgm:cxn modelId="{C00DB483-AF1B-47EF-86C6-F570D26ADB9B}" type="presParOf" srcId="{B35D3967-552D-4003-9F94-C12B0A53889A}" destId="{B267CAC8-08BF-4FB7-A4AE-B9CDBBE5A191}" srcOrd="0" destOrd="0" presId="urn:microsoft.com/office/officeart/2005/8/layout/list1"/>
    <dgm:cxn modelId="{1C1CEA9A-AF99-48C4-8C3E-9EEFAAFF1C41}" type="presParOf" srcId="{B35D3967-552D-4003-9F94-C12B0A53889A}" destId="{DB0F20A0-FC57-4E86-8A25-0798C33B4C8E}" srcOrd="1" destOrd="0" presId="urn:microsoft.com/office/officeart/2005/8/layout/list1"/>
    <dgm:cxn modelId="{FC168B2C-0142-4DF9-9DB5-DD77780836D8}" type="presParOf" srcId="{89585A06-F923-4166-BF9E-90AFEAF43F4A}" destId="{5A95A03C-C160-41E6-9086-B8A88933EDAA}" srcOrd="13" destOrd="0" presId="urn:microsoft.com/office/officeart/2005/8/layout/list1"/>
    <dgm:cxn modelId="{FB4E8524-2E46-495A-A8A3-802B2D29AD7C}" type="presParOf" srcId="{89585A06-F923-4166-BF9E-90AFEAF43F4A}" destId="{A812EBE4-F34C-4D49-8727-A75AF6A794D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27821D-5250-44B8-A36F-AD5CB0C15203}">
      <dsp:nvSpPr>
        <dsp:cNvPr id="0" name=""/>
        <dsp:cNvSpPr/>
      </dsp:nvSpPr>
      <dsp:spPr>
        <a:xfrm>
          <a:off x="0" y="129394"/>
          <a:ext cx="6900512" cy="83537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Determination of suitability to interact with participating minors</a:t>
          </a:r>
        </a:p>
      </dsp:txBody>
      <dsp:txXfrm>
        <a:off x="40780" y="170174"/>
        <a:ext cx="6818952" cy="753819"/>
      </dsp:txXfrm>
    </dsp:sp>
    <dsp:sp modelId="{9C5E7B17-257E-4772-8C5C-E9E86C3DF5BB}">
      <dsp:nvSpPr>
        <dsp:cNvPr id="0" name=""/>
        <dsp:cNvSpPr/>
      </dsp:nvSpPr>
      <dsp:spPr>
        <a:xfrm>
          <a:off x="0" y="964774"/>
          <a:ext cx="6900512" cy="14779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Every 5 years additional background checks (fingerprinting, etc.) must be run on any grant/match funded employees (including volunteers) that interact with anyone under the age of 18</a:t>
          </a:r>
        </a:p>
        <a:p>
          <a:pPr marL="171450" lvl="1" indent="-171450" algn="l" defTabSz="711200">
            <a:lnSpc>
              <a:spcPct val="90000"/>
            </a:lnSpc>
            <a:spcBef>
              <a:spcPct val="0"/>
            </a:spcBef>
            <a:spcAft>
              <a:spcPct val="20000"/>
            </a:spcAft>
            <a:buChar char="•"/>
          </a:pPr>
          <a:r>
            <a:rPr lang="en-US" sz="1600" kern="1200" dirty="0"/>
            <a:t>This is a required condition of any DOJ grant- for more details about the required checks please visit </a:t>
          </a:r>
          <a:r>
            <a:rPr lang="en-US" sz="1600" kern="1200" dirty="0">
              <a:hlinkClick xmlns:r="http://schemas.openxmlformats.org/officeDocument/2006/relationships" r:id="rId1"/>
            </a:rPr>
            <a:t>https://www.ojp.gov/funding/explore/interact-minors</a:t>
          </a:r>
          <a:endParaRPr lang="en-US" sz="1600" kern="1200" dirty="0"/>
        </a:p>
      </dsp:txBody>
      <dsp:txXfrm>
        <a:off x="0" y="964774"/>
        <a:ext cx="6900512" cy="1477980"/>
      </dsp:txXfrm>
    </dsp:sp>
    <dsp:sp modelId="{F1560779-36DA-43AE-A4A9-6B61E97F2886}">
      <dsp:nvSpPr>
        <dsp:cNvPr id="0" name=""/>
        <dsp:cNvSpPr/>
      </dsp:nvSpPr>
      <dsp:spPr>
        <a:xfrm>
          <a:off x="0" y="2442754"/>
          <a:ext cx="6900512" cy="835379"/>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Civil Rights Training</a:t>
          </a:r>
        </a:p>
      </dsp:txBody>
      <dsp:txXfrm>
        <a:off x="40780" y="2483534"/>
        <a:ext cx="6818952" cy="753819"/>
      </dsp:txXfrm>
    </dsp:sp>
    <dsp:sp modelId="{04E31B08-D7A9-4800-8D8A-364F94331F09}">
      <dsp:nvSpPr>
        <dsp:cNvPr id="0" name=""/>
        <dsp:cNvSpPr/>
      </dsp:nvSpPr>
      <dsp:spPr>
        <a:xfrm>
          <a:off x="0" y="3278134"/>
          <a:ext cx="6900512" cy="7389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i="0" kern="1200" dirty="0"/>
            <a:t>The DOJ requires all recipients and subrecipients of federal funds to comply with a variety of Federal civil rights laws. ICJI has a checklist that each subgrantee needs to complete on an annual basis to remain in compliance</a:t>
          </a:r>
        </a:p>
      </dsp:txBody>
      <dsp:txXfrm>
        <a:off x="0" y="3278134"/>
        <a:ext cx="6900512" cy="738990"/>
      </dsp:txXfrm>
    </dsp:sp>
    <dsp:sp modelId="{1B0DC6E9-A6C7-468F-877B-E97D0F9A3604}">
      <dsp:nvSpPr>
        <dsp:cNvPr id="0" name=""/>
        <dsp:cNvSpPr/>
      </dsp:nvSpPr>
      <dsp:spPr>
        <a:xfrm>
          <a:off x="0" y="4017124"/>
          <a:ext cx="6900512" cy="83537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CJI Grantee Training and Resources Link-</a:t>
          </a:r>
        </a:p>
      </dsp:txBody>
      <dsp:txXfrm>
        <a:off x="40780" y="4057904"/>
        <a:ext cx="6818952" cy="753819"/>
      </dsp:txXfrm>
    </dsp:sp>
    <dsp:sp modelId="{22A6727C-7E57-46C5-9315-7BA2AE7084F9}">
      <dsp:nvSpPr>
        <dsp:cNvPr id="0" name=""/>
        <dsp:cNvSpPr/>
      </dsp:nvSpPr>
      <dsp:spPr>
        <a:xfrm>
          <a:off x="0" y="4852504"/>
          <a:ext cx="6900512" cy="5542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9091"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US" sz="1600" kern="1200" dirty="0"/>
            <a:t>These requirements along with other trainings can be found at:</a:t>
          </a:r>
        </a:p>
        <a:p>
          <a:pPr marL="342900" lvl="2" indent="-171450" algn="l" defTabSz="711200">
            <a:lnSpc>
              <a:spcPct val="90000"/>
            </a:lnSpc>
            <a:spcBef>
              <a:spcPct val="0"/>
            </a:spcBef>
            <a:spcAft>
              <a:spcPct val="20000"/>
            </a:spcAft>
            <a:buChar char="•"/>
          </a:pPr>
          <a:r>
            <a:rPr lang="en-US" sz="1600" kern="1200" dirty="0">
              <a:hlinkClick xmlns:r="http://schemas.openxmlformats.org/officeDocument/2006/relationships" r:id="rId2"/>
            </a:rPr>
            <a:t>https://www.in.gov/cji/grantee-training-and-resources/</a:t>
          </a:r>
          <a:endParaRPr lang="en-US" sz="1600" kern="1200" dirty="0"/>
        </a:p>
      </dsp:txBody>
      <dsp:txXfrm>
        <a:off x="0" y="4852504"/>
        <a:ext cx="6900512" cy="5542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7D9CAB-178E-40FE-A93D-BE4CD5215E28}">
      <dsp:nvSpPr>
        <dsp:cNvPr id="0" name=""/>
        <dsp:cNvSpPr/>
      </dsp:nvSpPr>
      <dsp:spPr>
        <a:xfrm>
          <a:off x="0" y="295"/>
          <a:ext cx="6900512" cy="49102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Contact</a:t>
          </a:r>
        </a:p>
      </dsp:txBody>
      <dsp:txXfrm>
        <a:off x="23970" y="24265"/>
        <a:ext cx="6852572" cy="443082"/>
      </dsp:txXfrm>
    </dsp:sp>
    <dsp:sp modelId="{09E3730D-15AE-43A8-B83E-BF5514CE3EEC}">
      <dsp:nvSpPr>
        <dsp:cNvPr id="0" name=""/>
        <dsp:cNvSpPr/>
      </dsp:nvSpPr>
      <dsp:spPr>
        <a:xfrm>
          <a:off x="0" y="504748"/>
          <a:ext cx="6900512" cy="491022"/>
        </a:xfrm>
        <a:prstGeom prst="roundRect">
          <a:avLst/>
        </a:prstGeom>
        <a:solidFill>
          <a:schemeClr val="accent5">
            <a:hueOff val="-675854"/>
            <a:satOff val="-1742"/>
            <a:lumOff val="-1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Project Information</a:t>
          </a:r>
        </a:p>
      </dsp:txBody>
      <dsp:txXfrm>
        <a:off x="23970" y="528718"/>
        <a:ext cx="6852572" cy="443082"/>
      </dsp:txXfrm>
    </dsp:sp>
    <dsp:sp modelId="{F33F099E-CE7B-4C06-9C77-773B140D5DE4}">
      <dsp:nvSpPr>
        <dsp:cNvPr id="0" name=""/>
        <dsp:cNvSpPr/>
      </dsp:nvSpPr>
      <dsp:spPr>
        <a:xfrm>
          <a:off x="0" y="1009201"/>
          <a:ext cx="6900512" cy="491022"/>
        </a:xfrm>
        <a:prstGeom prst="round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Programmatic Information</a:t>
          </a:r>
        </a:p>
      </dsp:txBody>
      <dsp:txXfrm>
        <a:off x="23970" y="1033171"/>
        <a:ext cx="6852572" cy="443082"/>
      </dsp:txXfrm>
    </dsp:sp>
    <dsp:sp modelId="{37FC8224-F2DD-4A8F-A831-4458258D2DF4}">
      <dsp:nvSpPr>
        <dsp:cNvPr id="0" name=""/>
        <dsp:cNvSpPr/>
      </dsp:nvSpPr>
      <dsp:spPr>
        <a:xfrm>
          <a:off x="0" y="1513653"/>
          <a:ext cx="6900512" cy="491022"/>
        </a:xfrm>
        <a:prstGeom prst="roundRect">
          <a:avLst/>
        </a:prstGeom>
        <a:solidFill>
          <a:schemeClr val="accent5">
            <a:hueOff val="-2027563"/>
            <a:satOff val="-5226"/>
            <a:lumOff val="-35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Problem Statement &amp; Analysis </a:t>
          </a:r>
        </a:p>
      </dsp:txBody>
      <dsp:txXfrm>
        <a:off x="23970" y="1537623"/>
        <a:ext cx="6852572" cy="443082"/>
      </dsp:txXfrm>
    </dsp:sp>
    <dsp:sp modelId="{EE5178FF-E9EB-4A69-81C2-74DAD1D79074}">
      <dsp:nvSpPr>
        <dsp:cNvPr id="0" name=""/>
        <dsp:cNvSpPr/>
      </dsp:nvSpPr>
      <dsp:spPr>
        <a:xfrm>
          <a:off x="0" y="2018106"/>
          <a:ext cx="6900512" cy="491022"/>
        </a:xfrm>
        <a:prstGeom prst="round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Goals, Objectives, &amp; Outcomes</a:t>
          </a:r>
        </a:p>
      </dsp:txBody>
      <dsp:txXfrm>
        <a:off x="23970" y="2042076"/>
        <a:ext cx="6852572" cy="443082"/>
      </dsp:txXfrm>
    </dsp:sp>
    <dsp:sp modelId="{77EC9803-E86A-4496-BA6D-61C228289743}">
      <dsp:nvSpPr>
        <dsp:cNvPr id="0" name=""/>
        <dsp:cNvSpPr/>
      </dsp:nvSpPr>
      <dsp:spPr>
        <a:xfrm>
          <a:off x="0" y="2522559"/>
          <a:ext cx="6900512" cy="491022"/>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Program Descriptions</a:t>
          </a:r>
        </a:p>
      </dsp:txBody>
      <dsp:txXfrm>
        <a:off x="23970" y="2546529"/>
        <a:ext cx="6852572" cy="443082"/>
      </dsp:txXfrm>
    </dsp:sp>
    <dsp:sp modelId="{E0DE02BF-030C-479B-8DA4-801A0D469B78}">
      <dsp:nvSpPr>
        <dsp:cNvPr id="0" name=""/>
        <dsp:cNvSpPr/>
      </dsp:nvSpPr>
      <dsp:spPr>
        <a:xfrm>
          <a:off x="0" y="3027011"/>
          <a:ext cx="6900512" cy="491022"/>
        </a:xfrm>
        <a:prstGeom prst="round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Evidence Based/Best Practices</a:t>
          </a:r>
        </a:p>
      </dsp:txBody>
      <dsp:txXfrm>
        <a:off x="23970" y="3050981"/>
        <a:ext cx="6852572" cy="443082"/>
      </dsp:txXfrm>
    </dsp:sp>
    <dsp:sp modelId="{8FB65E4C-CA18-4060-9AE8-6D3DA86F7C1D}">
      <dsp:nvSpPr>
        <dsp:cNvPr id="0" name=""/>
        <dsp:cNvSpPr/>
      </dsp:nvSpPr>
      <dsp:spPr>
        <a:xfrm>
          <a:off x="0" y="3531464"/>
          <a:ext cx="6900512" cy="491022"/>
        </a:xfrm>
        <a:prstGeom prst="roundRect">
          <a:avLst/>
        </a:prstGeom>
        <a:solidFill>
          <a:schemeClr val="accent5">
            <a:hueOff val="-4730980"/>
            <a:satOff val="-12193"/>
            <a:lumOff val="-82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Use of Volunteers</a:t>
          </a:r>
        </a:p>
      </dsp:txBody>
      <dsp:txXfrm>
        <a:off x="23970" y="3555434"/>
        <a:ext cx="6852572" cy="443082"/>
      </dsp:txXfrm>
    </dsp:sp>
    <dsp:sp modelId="{0C656A1B-1934-46F6-A775-5761B33529D8}">
      <dsp:nvSpPr>
        <dsp:cNvPr id="0" name=""/>
        <dsp:cNvSpPr/>
      </dsp:nvSpPr>
      <dsp:spPr>
        <a:xfrm>
          <a:off x="0" y="4035916"/>
          <a:ext cx="6900512" cy="491022"/>
        </a:xfrm>
        <a:prstGeom prst="round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Budget</a:t>
          </a:r>
        </a:p>
      </dsp:txBody>
      <dsp:txXfrm>
        <a:off x="23970" y="4059886"/>
        <a:ext cx="6852572" cy="443082"/>
      </dsp:txXfrm>
    </dsp:sp>
    <dsp:sp modelId="{7A4B994C-0467-458D-B238-4E4544A0D03D}">
      <dsp:nvSpPr>
        <dsp:cNvPr id="0" name=""/>
        <dsp:cNvSpPr/>
      </dsp:nvSpPr>
      <dsp:spPr>
        <a:xfrm>
          <a:off x="0" y="4540369"/>
          <a:ext cx="6900512" cy="491022"/>
        </a:xfrm>
        <a:prstGeom prst="roundRect">
          <a:avLst/>
        </a:prstGeom>
        <a:solidFill>
          <a:schemeClr val="accent5">
            <a:hueOff val="-6082688"/>
            <a:satOff val="-15677"/>
            <a:lumOff val="-1058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Budget Narrative</a:t>
          </a:r>
        </a:p>
      </dsp:txBody>
      <dsp:txXfrm>
        <a:off x="23970" y="4564339"/>
        <a:ext cx="6852572" cy="443082"/>
      </dsp:txXfrm>
    </dsp:sp>
    <dsp:sp modelId="{137595B7-615A-4323-BA9C-2A996DC9ED2E}">
      <dsp:nvSpPr>
        <dsp:cNvPr id="0" name=""/>
        <dsp:cNvSpPr/>
      </dsp:nvSpPr>
      <dsp:spPr>
        <a:xfrm>
          <a:off x="0" y="5044822"/>
          <a:ext cx="6900512" cy="49102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Attachments</a:t>
          </a:r>
        </a:p>
      </dsp:txBody>
      <dsp:txXfrm>
        <a:off x="23970" y="5068792"/>
        <a:ext cx="6852572" cy="4430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63792-47B3-4E13-A9CA-6A999A1FD70B}">
      <dsp:nvSpPr>
        <dsp:cNvPr id="0" name=""/>
        <dsp:cNvSpPr/>
      </dsp:nvSpPr>
      <dsp:spPr>
        <a:xfrm>
          <a:off x="0" y="396731"/>
          <a:ext cx="6900512" cy="9639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Points of Contact for the grant (CJI will notify these individuals of your award notice) </a:t>
          </a:r>
        </a:p>
      </dsp:txBody>
      <dsp:txXfrm>
        <a:off x="0" y="396731"/>
        <a:ext cx="6900512" cy="963900"/>
      </dsp:txXfrm>
    </dsp:sp>
    <dsp:sp modelId="{1F31143A-946F-4EAA-AD90-BE9128605CCA}">
      <dsp:nvSpPr>
        <dsp:cNvPr id="0" name=""/>
        <dsp:cNvSpPr/>
      </dsp:nvSpPr>
      <dsp:spPr>
        <a:xfrm>
          <a:off x="345025" y="145811"/>
          <a:ext cx="4830358" cy="5018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Contact </a:t>
          </a:r>
        </a:p>
      </dsp:txBody>
      <dsp:txXfrm>
        <a:off x="369523" y="170309"/>
        <a:ext cx="4781362" cy="452844"/>
      </dsp:txXfrm>
    </dsp:sp>
    <dsp:sp modelId="{77F524D7-C608-41DF-A662-A9C731FECC30}">
      <dsp:nvSpPr>
        <dsp:cNvPr id="0" name=""/>
        <dsp:cNvSpPr/>
      </dsp:nvSpPr>
      <dsp:spPr>
        <a:xfrm>
          <a:off x="0" y="1703351"/>
          <a:ext cx="6900512" cy="2302650"/>
        </a:xfrm>
        <a:prstGeom prst="rect">
          <a:avLst/>
        </a:prstGeom>
        <a:solidFill>
          <a:schemeClr val="lt1">
            <a:alpha val="90000"/>
            <a:hueOff val="0"/>
            <a:satOff val="0"/>
            <a:lumOff val="0"/>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SAMs Registration must be up-to-date</a:t>
          </a:r>
        </a:p>
        <a:p>
          <a:pPr marL="171450" lvl="1" indent="-171450" algn="l" defTabSz="755650">
            <a:lnSpc>
              <a:spcPct val="90000"/>
            </a:lnSpc>
            <a:spcBef>
              <a:spcPct val="0"/>
            </a:spcBef>
            <a:spcAft>
              <a:spcPct val="15000"/>
            </a:spcAft>
            <a:buChar char="•"/>
          </a:pPr>
          <a:r>
            <a:rPr lang="en-US" sz="1700" kern="1200"/>
            <a:t>Audit </a:t>
          </a:r>
        </a:p>
        <a:p>
          <a:pPr marL="342900" lvl="2" indent="-171450" algn="l" defTabSz="755650">
            <a:lnSpc>
              <a:spcPct val="90000"/>
            </a:lnSpc>
            <a:spcBef>
              <a:spcPct val="0"/>
            </a:spcBef>
            <a:spcAft>
              <a:spcPct val="15000"/>
            </a:spcAft>
            <a:buChar char="•"/>
          </a:pPr>
          <a:r>
            <a:rPr lang="en-US" sz="1700" kern="1200" dirty="0"/>
            <a:t>If you receive more than $750,000 in </a:t>
          </a:r>
          <a:r>
            <a:rPr lang="en-US" sz="1700" b="1" kern="1200" dirty="0"/>
            <a:t>federal</a:t>
          </a:r>
          <a:r>
            <a:rPr lang="en-US" sz="1700" kern="1200" dirty="0"/>
            <a:t> grant funds, you are required to have an audit. This will be requested if CJI is aware that you receive more than $750,000.</a:t>
          </a:r>
        </a:p>
        <a:p>
          <a:pPr marL="342900" lvl="2" indent="-171450" algn="l" defTabSz="755650">
            <a:lnSpc>
              <a:spcPct val="90000"/>
            </a:lnSpc>
            <a:spcBef>
              <a:spcPct val="0"/>
            </a:spcBef>
            <a:spcAft>
              <a:spcPct val="15000"/>
            </a:spcAft>
            <a:buChar char="•"/>
          </a:pPr>
          <a:r>
            <a:rPr lang="en-US" sz="1700" kern="1200" dirty="0"/>
            <a:t>All government agency’s audits are included in the County audit and should all have one attached</a:t>
          </a:r>
        </a:p>
      </dsp:txBody>
      <dsp:txXfrm>
        <a:off x="0" y="1703351"/>
        <a:ext cx="6900512" cy="2302650"/>
      </dsp:txXfrm>
    </dsp:sp>
    <dsp:sp modelId="{45C93E20-3177-4902-B1AB-FFCD3087FE84}">
      <dsp:nvSpPr>
        <dsp:cNvPr id="0" name=""/>
        <dsp:cNvSpPr/>
      </dsp:nvSpPr>
      <dsp:spPr>
        <a:xfrm>
          <a:off x="345025" y="1452431"/>
          <a:ext cx="4830358" cy="501840"/>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Project Information</a:t>
          </a:r>
        </a:p>
      </dsp:txBody>
      <dsp:txXfrm>
        <a:off x="369523" y="1476929"/>
        <a:ext cx="4781362" cy="452844"/>
      </dsp:txXfrm>
    </dsp:sp>
    <dsp:sp modelId="{91A0F981-C60E-40C0-835F-843C807007E6}">
      <dsp:nvSpPr>
        <dsp:cNvPr id="0" name=""/>
        <dsp:cNvSpPr/>
      </dsp:nvSpPr>
      <dsp:spPr>
        <a:xfrm>
          <a:off x="0" y="4348721"/>
          <a:ext cx="6900512" cy="722925"/>
        </a:xfrm>
        <a:prstGeom prst="rect">
          <a:avLst/>
        </a:prstGeom>
        <a:solidFill>
          <a:schemeClr val="lt1">
            <a:alpha val="90000"/>
            <a:hueOff val="0"/>
            <a:satOff val="0"/>
            <a:lumOff val="0"/>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354076" rIns="535556"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t>Information about your proposed STOP grant</a:t>
          </a:r>
        </a:p>
      </dsp:txBody>
      <dsp:txXfrm>
        <a:off x="0" y="4348721"/>
        <a:ext cx="6900512" cy="722925"/>
      </dsp:txXfrm>
    </dsp:sp>
    <dsp:sp modelId="{3B15A007-6654-440C-BC15-20CDD4B4FCD6}">
      <dsp:nvSpPr>
        <dsp:cNvPr id="0" name=""/>
        <dsp:cNvSpPr/>
      </dsp:nvSpPr>
      <dsp:spPr>
        <a:xfrm>
          <a:off x="345025" y="4097801"/>
          <a:ext cx="4830358" cy="501840"/>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Programmatic Information</a:t>
          </a:r>
        </a:p>
      </dsp:txBody>
      <dsp:txXfrm>
        <a:off x="369523" y="4122299"/>
        <a:ext cx="4781362" cy="452844"/>
      </dsp:txXfrm>
    </dsp:sp>
    <dsp:sp modelId="{E7ECAAE7-E66A-4D1F-B429-F6CF9A2BE117}">
      <dsp:nvSpPr>
        <dsp:cNvPr id="0" name=""/>
        <dsp:cNvSpPr/>
      </dsp:nvSpPr>
      <dsp:spPr>
        <a:xfrm>
          <a:off x="0" y="5414366"/>
          <a:ext cx="6900512" cy="42840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sp>
    <dsp:sp modelId="{609A768B-ED96-4792-A7C6-0976EA12B222}">
      <dsp:nvSpPr>
        <dsp:cNvPr id="0" name=""/>
        <dsp:cNvSpPr/>
      </dsp:nvSpPr>
      <dsp:spPr>
        <a:xfrm>
          <a:off x="345025" y="5163446"/>
          <a:ext cx="4830358" cy="50184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755650">
            <a:lnSpc>
              <a:spcPct val="90000"/>
            </a:lnSpc>
            <a:spcBef>
              <a:spcPct val="0"/>
            </a:spcBef>
            <a:spcAft>
              <a:spcPct val="35000"/>
            </a:spcAft>
            <a:buNone/>
          </a:pPr>
          <a:r>
            <a:rPr lang="en-US" sz="1700" kern="1200"/>
            <a:t>Problem Statement &amp; Analysis </a:t>
          </a:r>
        </a:p>
      </dsp:txBody>
      <dsp:txXfrm>
        <a:off x="369523" y="5187944"/>
        <a:ext cx="4781362" cy="45284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AD6E08-5C15-4B96-B384-1848772CBB89}">
      <dsp:nvSpPr>
        <dsp:cNvPr id="0" name=""/>
        <dsp:cNvSpPr/>
      </dsp:nvSpPr>
      <dsp:spPr>
        <a:xfrm>
          <a:off x="0" y="342255"/>
          <a:ext cx="6900512" cy="2910599"/>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291592" rIns="535556"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The goal should directly address the problem identified in the Problem Statement.</a:t>
          </a:r>
        </a:p>
        <a:p>
          <a:pPr marL="114300" lvl="1" indent="-114300" algn="l" defTabSz="622300">
            <a:lnSpc>
              <a:spcPct val="90000"/>
            </a:lnSpc>
            <a:spcBef>
              <a:spcPct val="0"/>
            </a:spcBef>
            <a:spcAft>
              <a:spcPct val="15000"/>
            </a:spcAft>
            <a:buChar char="•"/>
          </a:pPr>
          <a:r>
            <a:rPr lang="en-US" sz="1400" kern="1200"/>
            <a:t>Objectives are the steps needed to achieve goals. Objectives should be concrete, action-oriented, measurable and Specific, Measurable, Achievable, Realistic, Timely (SMART).</a:t>
          </a:r>
        </a:p>
        <a:p>
          <a:pPr marL="228600" lvl="2" indent="-114300" algn="l" defTabSz="622300">
            <a:lnSpc>
              <a:spcPct val="90000"/>
            </a:lnSpc>
            <a:spcBef>
              <a:spcPct val="0"/>
            </a:spcBef>
            <a:spcAft>
              <a:spcPct val="15000"/>
            </a:spcAft>
            <a:buChar char="•"/>
          </a:pPr>
          <a:r>
            <a:rPr lang="en-US" sz="1400" kern="1200"/>
            <a:t>Example of Objective: By September 2022, a minimum of 50 culturally and linguistically appropriate support groups for survivors of domestic violence will be provided. </a:t>
          </a:r>
        </a:p>
        <a:p>
          <a:pPr marL="114300" lvl="1" indent="-114300" algn="l" defTabSz="622300">
            <a:lnSpc>
              <a:spcPct val="90000"/>
            </a:lnSpc>
            <a:spcBef>
              <a:spcPct val="0"/>
            </a:spcBef>
            <a:spcAft>
              <a:spcPct val="15000"/>
            </a:spcAft>
            <a:buChar char="•"/>
          </a:pPr>
          <a:r>
            <a:rPr lang="en-US" sz="1400" kern="1200"/>
            <a:t>Outcomes measure objectives and are criteria for how the program is deemed to be effective.</a:t>
          </a:r>
        </a:p>
        <a:p>
          <a:pPr marL="228600" lvl="2" indent="-114300" algn="l" defTabSz="622300">
            <a:lnSpc>
              <a:spcPct val="90000"/>
            </a:lnSpc>
            <a:spcBef>
              <a:spcPct val="0"/>
            </a:spcBef>
            <a:spcAft>
              <a:spcPct val="15000"/>
            </a:spcAft>
            <a:buChar char="•"/>
          </a:pPr>
          <a:r>
            <a:rPr lang="en-US" sz="1400" kern="1200"/>
            <a:t>Example of Outcome: 85% of participants will indicate that they have learned ways to act in their own best interest. </a:t>
          </a:r>
        </a:p>
      </dsp:txBody>
      <dsp:txXfrm>
        <a:off x="0" y="342255"/>
        <a:ext cx="6900512" cy="2910599"/>
      </dsp:txXfrm>
    </dsp:sp>
    <dsp:sp modelId="{2F50645F-4135-4679-B5AB-27836450C312}">
      <dsp:nvSpPr>
        <dsp:cNvPr id="0" name=""/>
        <dsp:cNvSpPr/>
      </dsp:nvSpPr>
      <dsp:spPr>
        <a:xfrm>
          <a:off x="345025" y="135615"/>
          <a:ext cx="4830358" cy="4132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a:t>Goal, Objective, and Outcomes</a:t>
          </a:r>
        </a:p>
      </dsp:txBody>
      <dsp:txXfrm>
        <a:off x="365200" y="155790"/>
        <a:ext cx="4790008" cy="372930"/>
      </dsp:txXfrm>
    </dsp:sp>
    <dsp:sp modelId="{2375F742-61FF-4732-A683-B48767F1F6F6}">
      <dsp:nvSpPr>
        <dsp:cNvPr id="0" name=""/>
        <dsp:cNvSpPr/>
      </dsp:nvSpPr>
      <dsp:spPr>
        <a:xfrm>
          <a:off x="0" y="3535095"/>
          <a:ext cx="6900512" cy="595350"/>
        </a:xfrm>
        <a:prstGeom prst="rect">
          <a:avLst/>
        </a:prstGeom>
        <a:solidFill>
          <a:schemeClr val="lt1">
            <a:alpha val="90000"/>
            <a:hueOff val="0"/>
            <a:satOff val="0"/>
            <a:lumOff val="0"/>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5556" tIns="291592" rIns="535556"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What? Who? Where? Why? When? How?</a:t>
          </a:r>
        </a:p>
      </dsp:txBody>
      <dsp:txXfrm>
        <a:off x="0" y="3535095"/>
        <a:ext cx="6900512" cy="595350"/>
      </dsp:txXfrm>
    </dsp:sp>
    <dsp:sp modelId="{D2282E75-9A52-47B2-9850-707EC2631640}">
      <dsp:nvSpPr>
        <dsp:cNvPr id="0" name=""/>
        <dsp:cNvSpPr/>
      </dsp:nvSpPr>
      <dsp:spPr>
        <a:xfrm>
          <a:off x="345025" y="3328455"/>
          <a:ext cx="4830358" cy="413280"/>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a:t>Program Description</a:t>
          </a:r>
        </a:p>
      </dsp:txBody>
      <dsp:txXfrm>
        <a:off x="365200" y="3348630"/>
        <a:ext cx="4790008" cy="372930"/>
      </dsp:txXfrm>
    </dsp:sp>
    <dsp:sp modelId="{1E734C95-4555-46ED-B5A1-04D77E298A53}">
      <dsp:nvSpPr>
        <dsp:cNvPr id="0" name=""/>
        <dsp:cNvSpPr/>
      </dsp:nvSpPr>
      <dsp:spPr>
        <a:xfrm>
          <a:off x="0" y="4412685"/>
          <a:ext cx="6900512" cy="352800"/>
        </a:xfrm>
        <a:prstGeom prst="rect">
          <a:avLst/>
        </a:prstGeom>
        <a:solidFill>
          <a:schemeClr val="lt1">
            <a:alpha val="90000"/>
            <a:hueOff val="0"/>
            <a:satOff val="0"/>
            <a:lumOff val="0"/>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dsp:style>
    </dsp:sp>
    <dsp:sp modelId="{42464100-1A15-43B8-A193-594673EB7AFF}">
      <dsp:nvSpPr>
        <dsp:cNvPr id="0" name=""/>
        <dsp:cNvSpPr/>
      </dsp:nvSpPr>
      <dsp:spPr>
        <a:xfrm>
          <a:off x="345025" y="4206045"/>
          <a:ext cx="4830358" cy="413280"/>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a:t>Evidence Based/Best Practice</a:t>
          </a:r>
        </a:p>
      </dsp:txBody>
      <dsp:txXfrm>
        <a:off x="365200" y="4226220"/>
        <a:ext cx="4790008" cy="372930"/>
      </dsp:txXfrm>
    </dsp:sp>
    <dsp:sp modelId="{A812EBE4-F34C-4D49-8727-A75AF6A794D7}">
      <dsp:nvSpPr>
        <dsp:cNvPr id="0" name=""/>
        <dsp:cNvSpPr/>
      </dsp:nvSpPr>
      <dsp:spPr>
        <a:xfrm>
          <a:off x="0" y="5047725"/>
          <a:ext cx="6900512" cy="352800"/>
        </a:xfrm>
        <a:prstGeom prst="rect">
          <a:avLst/>
        </a:prstGeom>
        <a:solidFill>
          <a:schemeClr val="lt1">
            <a:alpha val="90000"/>
            <a:hueOff val="0"/>
            <a:satOff val="0"/>
            <a:lumOff val="0"/>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dsp:style>
    </dsp:sp>
    <dsp:sp modelId="{DB0F20A0-FC57-4E86-8A25-0798C33B4C8E}">
      <dsp:nvSpPr>
        <dsp:cNvPr id="0" name=""/>
        <dsp:cNvSpPr/>
      </dsp:nvSpPr>
      <dsp:spPr>
        <a:xfrm>
          <a:off x="345025" y="4841085"/>
          <a:ext cx="4830358" cy="41328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576" tIns="0" rIns="182576" bIns="0" numCol="1" spcCol="1270" anchor="ctr" anchorCtr="0">
          <a:noAutofit/>
        </a:bodyPr>
        <a:lstStyle/>
        <a:p>
          <a:pPr marL="0" lvl="0" indent="0" algn="l" defTabSz="622300">
            <a:lnSpc>
              <a:spcPct val="90000"/>
            </a:lnSpc>
            <a:spcBef>
              <a:spcPct val="0"/>
            </a:spcBef>
            <a:spcAft>
              <a:spcPct val="35000"/>
            </a:spcAft>
            <a:buNone/>
          </a:pPr>
          <a:r>
            <a:rPr lang="en-US" sz="1400" kern="1200"/>
            <a:t>Use of Volunteers</a:t>
          </a:r>
        </a:p>
      </dsp:txBody>
      <dsp:txXfrm>
        <a:off x="365200" y="4861260"/>
        <a:ext cx="4790008" cy="37293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3C916A-A417-491C-824A-02826BE2D1AE}" type="datetimeFigureOut">
              <a:rPr lang="en-US" smtClean="0"/>
              <a:t>3/30/2021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0CB258-05D8-4DC4-A083-0A2988749BCD}" type="slidenum">
              <a:rPr lang="en-US" smtClean="0"/>
              <a:t>‹#›</a:t>
            </a:fld>
            <a:endParaRPr lang="en-US"/>
          </a:p>
        </p:txBody>
      </p:sp>
    </p:spTree>
    <p:extLst>
      <p:ext uri="{BB962C8B-B14F-4D97-AF65-F5344CB8AC3E}">
        <p14:creationId xmlns:p14="http://schemas.microsoft.com/office/powerpoint/2010/main" val="3363848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0CB258-05D8-4DC4-A083-0A2988749BCD}" type="slidenum">
              <a:rPr lang="en-US" smtClean="0"/>
              <a:t>7</a:t>
            </a:fld>
            <a:endParaRPr lang="en-US"/>
          </a:p>
        </p:txBody>
      </p:sp>
    </p:spTree>
    <p:extLst>
      <p:ext uri="{BB962C8B-B14F-4D97-AF65-F5344CB8AC3E}">
        <p14:creationId xmlns:p14="http://schemas.microsoft.com/office/powerpoint/2010/main" val="2800586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11</a:t>
            </a:fld>
            <a:endParaRPr lang="en-US"/>
          </a:p>
        </p:txBody>
      </p:sp>
    </p:spTree>
    <p:extLst>
      <p:ext uri="{BB962C8B-B14F-4D97-AF65-F5344CB8AC3E}">
        <p14:creationId xmlns:p14="http://schemas.microsoft.com/office/powerpoint/2010/main" val="2545470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access the different components of the application you will need to navigate to the forms menu. </a:t>
            </a:r>
          </a:p>
        </p:txBody>
      </p:sp>
      <p:sp>
        <p:nvSpPr>
          <p:cNvPr id="4" name="Slide Number Placeholder 3"/>
          <p:cNvSpPr>
            <a:spLocks noGrp="1"/>
          </p:cNvSpPr>
          <p:nvPr>
            <p:ph type="sldNum" sz="quarter" idx="5"/>
          </p:nvPr>
        </p:nvSpPr>
        <p:spPr/>
        <p:txBody>
          <a:bodyPr/>
          <a:lstStyle/>
          <a:p>
            <a:fld id="{590CB258-05D8-4DC4-A083-0A2988749BCD}" type="slidenum">
              <a:rPr lang="en-US" smtClean="0"/>
              <a:t>16</a:t>
            </a:fld>
            <a:endParaRPr lang="en-US"/>
          </a:p>
        </p:txBody>
      </p:sp>
    </p:spTree>
    <p:extLst>
      <p:ext uri="{BB962C8B-B14F-4D97-AF65-F5344CB8AC3E}">
        <p14:creationId xmlns:p14="http://schemas.microsoft.com/office/powerpoint/2010/main" val="443259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0EEE2-7B92-49DB-B144-F46281280F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B8AFFB-83C0-4C1A-A500-A57D6F196C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8BBC4A-8487-4B18-A927-496E7550D3C0}"/>
              </a:ext>
            </a:extLst>
          </p:cNvPr>
          <p:cNvSpPr>
            <a:spLocks noGrp="1"/>
          </p:cNvSpPr>
          <p:nvPr>
            <p:ph type="dt" sz="half" idx="10"/>
          </p:nvPr>
        </p:nvSpPr>
        <p:spPr/>
        <p:txBody>
          <a:bodyPr/>
          <a:lstStyle/>
          <a:p>
            <a:fld id="{E82583CB-9AB2-4DEE-AD7F-5DD412C7139E}" type="datetimeFigureOut">
              <a:rPr lang="en-US" smtClean="0"/>
              <a:t>3/30/2021</a:t>
            </a:fld>
            <a:endParaRPr lang="en-US"/>
          </a:p>
        </p:txBody>
      </p:sp>
      <p:sp>
        <p:nvSpPr>
          <p:cNvPr id="5" name="Footer Placeholder 4">
            <a:extLst>
              <a:ext uri="{FF2B5EF4-FFF2-40B4-BE49-F238E27FC236}">
                <a16:creationId xmlns:a16="http://schemas.microsoft.com/office/drawing/2014/main" id="{CE19B597-6ED7-44AB-BEEE-FB71C4A613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45168-9DB6-41F7-91C5-8885935D8F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810547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ED02B-9570-40D4-9F43-5ADA9A087F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49BB18-7E86-4FBA-ADCD-4CED4EC678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F8A3EE-01B2-4148-82FC-01492D80EDDA}"/>
              </a:ext>
            </a:extLst>
          </p:cNvPr>
          <p:cNvSpPr>
            <a:spLocks noGrp="1"/>
          </p:cNvSpPr>
          <p:nvPr>
            <p:ph type="dt" sz="half" idx="10"/>
          </p:nvPr>
        </p:nvSpPr>
        <p:spPr/>
        <p:txBody>
          <a:bodyPr/>
          <a:lstStyle/>
          <a:p>
            <a:fld id="{E82583CB-9AB2-4DEE-AD7F-5DD412C7139E}" type="datetimeFigureOut">
              <a:rPr lang="en-US" smtClean="0"/>
              <a:t>3/30/2021</a:t>
            </a:fld>
            <a:endParaRPr lang="en-US"/>
          </a:p>
        </p:txBody>
      </p:sp>
      <p:sp>
        <p:nvSpPr>
          <p:cNvPr id="5" name="Footer Placeholder 4">
            <a:extLst>
              <a:ext uri="{FF2B5EF4-FFF2-40B4-BE49-F238E27FC236}">
                <a16:creationId xmlns:a16="http://schemas.microsoft.com/office/drawing/2014/main" id="{F4B02947-524D-42F6-93C9-B7490F7B0A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A8A7E-D1FC-4C7F-BF5C-46FBAED8A490}"/>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382301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49C8FC-1434-4CE5-9959-32367E4743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2C0767-619D-4FBF-B0A6-AA006F55DB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6DC66B-3C5F-490B-8FBE-BA6611CA54AE}"/>
              </a:ext>
            </a:extLst>
          </p:cNvPr>
          <p:cNvSpPr>
            <a:spLocks noGrp="1"/>
          </p:cNvSpPr>
          <p:nvPr>
            <p:ph type="dt" sz="half" idx="10"/>
          </p:nvPr>
        </p:nvSpPr>
        <p:spPr/>
        <p:txBody>
          <a:bodyPr/>
          <a:lstStyle/>
          <a:p>
            <a:fld id="{E82583CB-9AB2-4DEE-AD7F-5DD412C7139E}" type="datetimeFigureOut">
              <a:rPr lang="en-US" smtClean="0"/>
              <a:t>3/30/2021</a:t>
            </a:fld>
            <a:endParaRPr lang="en-US"/>
          </a:p>
        </p:txBody>
      </p:sp>
      <p:sp>
        <p:nvSpPr>
          <p:cNvPr id="5" name="Footer Placeholder 4">
            <a:extLst>
              <a:ext uri="{FF2B5EF4-FFF2-40B4-BE49-F238E27FC236}">
                <a16:creationId xmlns:a16="http://schemas.microsoft.com/office/drawing/2014/main" id="{556AD1CC-BE43-4307-862E-5DB47D6469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9BF71-2E20-4401-BA41-F947464BA8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2523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8601D-76EB-44CF-90D9-5DFA76EF0E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1C4241-EA74-4C3E-A224-0F9A6A274E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114AEE-7B6B-48BF-B171-F3D4296120A5}"/>
              </a:ext>
            </a:extLst>
          </p:cNvPr>
          <p:cNvSpPr>
            <a:spLocks noGrp="1"/>
          </p:cNvSpPr>
          <p:nvPr>
            <p:ph type="dt" sz="half" idx="10"/>
          </p:nvPr>
        </p:nvSpPr>
        <p:spPr/>
        <p:txBody>
          <a:bodyPr/>
          <a:lstStyle/>
          <a:p>
            <a:fld id="{E82583CB-9AB2-4DEE-AD7F-5DD412C7139E}" type="datetimeFigureOut">
              <a:rPr lang="en-US" smtClean="0"/>
              <a:t>3/30/2021</a:t>
            </a:fld>
            <a:endParaRPr lang="en-US"/>
          </a:p>
        </p:txBody>
      </p:sp>
      <p:sp>
        <p:nvSpPr>
          <p:cNvPr id="5" name="Footer Placeholder 4">
            <a:extLst>
              <a:ext uri="{FF2B5EF4-FFF2-40B4-BE49-F238E27FC236}">
                <a16:creationId xmlns:a16="http://schemas.microsoft.com/office/drawing/2014/main" id="{531F2BAA-4E5D-4544-BBB0-328EFE919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454BDD-56AB-4200-954A-1FBDD0B94A4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74950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42FFE-AE3E-4F47-B09E-50E2B61CA9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83B3F4-69EC-4959-A201-64C971FDD7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1631D1-8452-4F42-A34F-880B6F779276}"/>
              </a:ext>
            </a:extLst>
          </p:cNvPr>
          <p:cNvSpPr>
            <a:spLocks noGrp="1"/>
          </p:cNvSpPr>
          <p:nvPr>
            <p:ph type="dt" sz="half" idx="10"/>
          </p:nvPr>
        </p:nvSpPr>
        <p:spPr/>
        <p:txBody>
          <a:bodyPr/>
          <a:lstStyle/>
          <a:p>
            <a:fld id="{E82583CB-9AB2-4DEE-AD7F-5DD412C7139E}" type="datetimeFigureOut">
              <a:rPr lang="en-US" smtClean="0"/>
              <a:t>3/30/2021</a:t>
            </a:fld>
            <a:endParaRPr lang="en-US"/>
          </a:p>
        </p:txBody>
      </p:sp>
      <p:sp>
        <p:nvSpPr>
          <p:cNvPr id="5" name="Footer Placeholder 4">
            <a:extLst>
              <a:ext uri="{FF2B5EF4-FFF2-40B4-BE49-F238E27FC236}">
                <a16:creationId xmlns:a16="http://schemas.microsoft.com/office/drawing/2014/main" id="{AD1BE5E2-1853-4284-B44F-E7C5C4050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20E553-F934-4EBE-93FE-1B6EBCE50D9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980698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59C2D-26EF-48B0-96A8-B467AA9D7E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E9C61A-3B4D-4260-AF6A-6CAAB0CC67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B5F61C-2A6B-4857-9643-4E5EBD7062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157A3E-0726-4DCB-A713-5ADC081CAA7A}"/>
              </a:ext>
            </a:extLst>
          </p:cNvPr>
          <p:cNvSpPr>
            <a:spLocks noGrp="1"/>
          </p:cNvSpPr>
          <p:nvPr>
            <p:ph type="dt" sz="half" idx="10"/>
          </p:nvPr>
        </p:nvSpPr>
        <p:spPr/>
        <p:txBody>
          <a:bodyPr/>
          <a:lstStyle/>
          <a:p>
            <a:fld id="{E82583CB-9AB2-4DEE-AD7F-5DD412C7139E}" type="datetimeFigureOut">
              <a:rPr lang="en-US" smtClean="0"/>
              <a:t>3/30/2021</a:t>
            </a:fld>
            <a:endParaRPr lang="en-US"/>
          </a:p>
        </p:txBody>
      </p:sp>
      <p:sp>
        <p:nvSpPr>
          <p:cNvPr id="6" name="Footer Placeholder 5">
            <a:extLst>
              <a:ext uri="{FF2B5EF4-FFF2-40B4-BE49-F238E27FC236}">
                <a16:creationId xmlns:a16="http://schemas.microsoft.com/office/drawing/2014/main" id="{9C853225-8236-47E6-AE84-EA92E2168B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EAD30F-DB28-42AD-AA91-3C96BA4EF2C8}"/>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007891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D0845-3454-409E-8336-644E371FE7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994943-8223-41D6-8DED-37D7442B03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77EEEA-EB28-45A1-8DF1-DAABE412DC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B88F15-54BA-41AC-889C-818FEECBE9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DF1A90-565E-442A-9D3F-2589BE034F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1221F9-A878-4E8B-9A1F-9AB30948FF9E}"/>
              </a:ext>
            </a:extLst>
          </p:cNvPr>
          <p:cNvSpPr>
            <a:spLocks noGrp="1"/>
          </p:cNvSpPr>
          <p:nvPr>
            <p:ph type="dt" sz="half" idx="10"/>
          </p:nvPr>
        </p:nvSpPr>
        <p:spPr/>
        <p:txBody>
          <a:bodyPr/>
          <a:lstStyle/>
          <a:p>
            <a:fld id="{E82583CB-9AB2-4DEE-AD7F-5DD412C7139E}" type="datetimeFigureOut">
              <a:rPr lang="en-US" smtClean="0"/>
              <a:t>3/30/2021</a:t>
            </a:fld>
            <a:endParaRPr lang="en-US"/>
          </a:p>
        </p:txBody>
      </p:sp>
      <p:sp>
        <p:nvSpPr>
          <p:cNvPr id="8" name="Footer Placeholder 7">
            <a:extLst>
              <a:ext uri="{FF2B5EF4-FFF2-40B4-BE49-F238E27FC236}">
                <a16:creationId xmlns:a16="http://schemas.microsoft.com/office/drawing/2014/main" id="{E1FE67CB-6246-4336-844B-FC8148687C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30FD21-D761-4AE3-BE27-A63885065A3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542575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A93B1-0051-4B3F-A6CE-0E4F84A303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D0B914-D9D6-43B4-BD92-F94131C6832F}"/>
              </a:ext>
            </a:extLst>
          </p:cNvPr>
          <p:cNvSpPr>
            <a:spLocks noGrp="1"/>
          </p:cNvSpPr>
          <p:nvPr>
            <p:ph type="dt" sz="half" idx="10"/>
          </p:nvPr>
        </p:nvSpPr>
        <p:spPr/>
        <p:txBody>
          <a:bodyPr/>
          <a:lstStyle/>
          <a:p>
            <a:fld id="{E82583CB-9AB2-4DEE-AD7F-5DD412C7139E}" type="datetimeFigureOut">
              <a:rPr lang="en-US" smtClean="0"/>
              <a:t>3/30/2021</a:t>
            </a:fld>
            <a:endParaRPr lang="en-US"/>
          </a:p>
        </p:txBody>
      </p:sp>
      <p:sp>
        <p:nvSpPr>
          <p:cNvPr id="4" name="Footer Placeholder 3">
            <a:extLst>
              <a:ext uri="{FF2B5EF4-FFF2-40B4-BE49-F238E27FC236}">
                <a16:creationId xmlns:a16="http://schemas.microsoft.com/office/drawing/2014/main" id="{AFAAD7AF-FDB8-467D-897B-54D3F7FBD6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9160E8-5BA9-4E6D-B67C-B8E260D94F1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704334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71F805-BE54-48BC-BB6F-8082D5E357EE}"/>
              </a:ext>
            </a:extLst>
          </p:cNvPr>
          <p:cNvSpPr>
            <a:spLocks noGrp="1"/>
          </p:cNvSpPr>
          <p:nvPr>
            <p:ph type="dt" sz="half" idx="10"/>
          </p:nvPr>
        </p:nvSpPr>
        <p:spPr/>
        <p:txBody>
          <a:bodyPr/>
          <a:lstStyle/>
          <a:p>
            <a:fld id="{E82583CB-9AB2-4DEE-AD7F-5DD412C7139E}" type="datetimeFigureOut">
              <a:rPr lang="en-US" smtClean="0"/>
              <a:t>3/30/2021</a:t>
            </a:fld>
            <a:endParaRPr lang="en-US"/>
          </a:p>
        </p:txBody>
      </p:sp>
      <p:sp>
        <p:nvSpPr>
          <p:cNvPr id="3" name="Footer Placeholder 2">
            <a:extLst>
              <a:ext uri="{FF2B5EF4-FFF2-40B4-BE49-F238E27FC236}">
                <a16:creationId xmlns:a16="http://schemas.microsoft.com/office/drawing/2014/main" id="{E501935A-E1C4-4C2E-B46E-AC5CE6F0B6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7A1102-457D-44CF-961E-B0E9A5B991CF}"/>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991590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BB99B-55E0-4C55-A87B-6A9D3B530B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BB0D78-3EFB-4289-B007-7C3E18EECB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C78B6C-435D-4A80-BE14-7B2F3F5E61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B72AAD-01D7-46ED-8799-EE98A4C26C7C}"/>
              </a:ext>
            </a:extLst>
          </p:cNvPr>
          <p:cNvSpPr>
            <a:spLocks noGrp="1"/>
          </p:cNvSpPr>
          <p:nvPr>
            <p:ph type="dt" sz="half" idx="10"/>
          </p:nvPr>
        </p:nvSpPr>
        <p:spPr/>
        <p:txBody>
          <a:bodyPr/>
          <a:lstStyle/>
          <a:p>
            <a:fld id="{E82583CB-9AB2-4DEE-AD7F-5DD412C7139E}" type="datetimeFigureOut">
              <a:rPr lang="en-US" smtClean="0"/>
              <a:t>3/30/2021</a:t>
            </a:fld>
            <a:endParaRPr lang="en-US"/>
          </a:p>
        </p:txBody>
      </p:sp>
      <p:sp>
        <p:nvSpPr>
          <p:cNvPr id="6" name="Footer Placeholder 5">
            <a:extLst>
              <a:ext uri="{FF2B5EF4-FFF2-40B4-BE49-F238E27FC236}">
                <a16:creationId xmlns:a16="http://schemas.microsoft.com/office/drawing/2014/main" id="{6A477576-8C0C-4679-9505-99F9A7F23F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927465-2CBC-49AA-B363-9D9CDEAEB834}"/>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647286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E025-5E40-4A9A-965A-27458D2E76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A751DB-1B0A-4A66-8B34-30CEF0D4F9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0575D0-FBBD-4A95-BE8F-4BFAEB763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3E055-7AAE-4226-A709-26884101D0FB}"/>
              </a:ext>
            </a:extLst>
          </p:cNvPr>
          <p:cNvSpPr>
            <a:spLocks noGrp="1"/>
          </p:cNvSpPr>
          <p:nvPr>
            <p:ph type="dt" sz="half" idx="10"/>
          </p:nvPr>
        </p:nvSpPr>
        <p:spPr/>
        <p:txBody>
          <a:bodyPr/>
          <a:lstStyle/>
          <a:p>
            <a:fld id="{E82583CB-9AB2-4DEE-AD7F-5DD412C7139E}" type="datetimeFigureOut">
              <a:rPr lang="en-US" smtClean="0"/>
              <a:t>3/30/2021</a:t>
            </a:fld>
            <a:endParaRPr lang="en-US"/>
          </a:p>
        </p:txBody>
      </p:sp>
      <p:sp>
        <p:nvSpPr>
          <p:cNvPr id="6" name="Footer Placeholder 5">
            <a:extLst>
              <a:ext uri="{FF2B5EF4-FFF2-40B4-BE49-F238E27FC236}">
                <a16:creationId xmlns:a16="http://schemas.microsoft.com/office/drawing/2014/main" id="{790D8C90-943E-40A1-9D10-D4320DD15E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C2DF0C-081E-4F00-9E09-BD3E994464E6}"/>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6313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86683B-FAA2-401E-81C1-D88FAF52ED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FA38DCA-0ABC-4A93-A413-3FBCA543FC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3DDB30-09EC-419B-8E99-C59D297351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583CB-9AB2-4DEE-AD7F-5DD412C7139E}" type="datetimeFigureOut">
              <a:rPr lang="en-US" smtClean="0"/>
              <a:t>3/30/2021</a:t>
            </a:fld>
            <a:endParaRPr lang="en-US"/>
          </a:p>
        </p:txBody>
      </p:sp>
      <p:sp>
        <p:nvSpPr>
          <p:cNvPr id="5" name="Footer Placeholder 4">
            <a:extLst>
              <a:ext uri="{FF2B5EF4-FFF2-40B4-BE49-F238E27FC236}">
                <a16:creationId xmlns:a16="http://schemas.microsoft.com/office/drawing/2014/main" id="{84FAE944-D1CB-41A9-A585-1F49D12C56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FC8182-D2F5-48FB-A3CC-9CE9A4303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138396-70F3-4E3E-8565-FA60BBAEA9DA}" type="slidenum">
              <a:rPr lang="en-US" smtClean="0"/>
              <a:t>‹#›</a:t>
            </a:fld>
            <a:endParaRPr lang="en-US"/>
          </a:p>
        </p:txBody>
      </p:sp>
    </p:spTree>
    <p:extLst>
      <p:ext uri="{BB962C8B-B14F-4D97-AF65-F5344CB8AC3E}">
        <p14:creationId xmlns:p14="http://schemas.microsoft.com/office/powerpoint/2010/main" val="4144516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in.gov/cji/victim-services/resources/"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in.gov/cji/victim-services/vawa-sto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38">
            <a:extLst>
              <a:ext uri="{FF2B5EF4-FFF2-40B4-BE49-F238E27FC236}">
                <a16:creationId xmlns:a16="http://schemas.microsoft.com/office/drawing/2014/main" id="{AB45A142-4255-493C-8284-5D566C121B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7"/>
            <a:ext cx="4332307" cy="6179552"/>
          </a:xfrm>
          <a:prstGeom prst="rect">
            <a:avLst/>
          </a:prstGeom>
          <a:solidFill>
            <a:srgbClr val="404040">
              <a:alpha val="89804"/>
            </a:srgbClr>
          </a:solidFill>
          <a:ln w="127000" cap="sq" cmpd="thinThick">
            <a:solidFill>
              <a:srgbClr val="595959">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8B4565-CF0E-409D-A7E9-1E5E1BB79F41}"/>
              </a:ext>
            </a:extLst>
          </p:cNvPr>
          <p:cNvSpPr>
            <a:spLocks noGrp="1"/>
          </p:cNvSpPr>
          <p:nvPr>
            <p:ph type="title"/>
          </p:nvPr>
        </p:nvSpPr>
        <p:spPr>
          <a:xfrm>
            <a:off x="674237" y="914400"/>
            <a:ext cx="3657600" cy="2887579"/>
          </a:xfrm>
        </p:spPr>
        <p:txBody>
          <a:bodyPr vert="horz" lIns="91440" tIns="45720" rIns="91440" bIns="45720" rtlCol="0" anchor="b">
            <a:normAutofit fontScale="90000"/>
          </a:bodyPr>
          <a:lstStyle/>
          <a:p>
            <a:pPr algn="ctr"/>
            <a:br>
              <a:rPr lang="en-US" sz="3000" b="0" i="0" u="none" strike="noStrike" kern="1200" baseline="0" dirty="0">
                <a:solidFill>
                  <a:srgbClr val="FFFFFF"/>
                </a:solidFill>
                <a:latin typeface="+mj-lt"/>
                <a:ea typeface="+mj-ea"/>
                <a:cs typeface="+mj-cs"/>
              </a:rPr>
            </a:br>
            <a:r>
              <a:rPr lang="en-US" sz="3000" b="1" i="0" u="none" strike="noStrike" kern="1200" baseline="0" dirty="0">
                <a:solidFill>
                  <a:srgbClr val="FFFFFF"/>
                </a:solidFill>
                <a:latin typeface="+mj-lt"/>
                <a:ea typeface="+mj-ea"/>
                <a:cs typeface="+mj-cs"/>
              </a:rPr>
              <a:t>2021-2022 STOP (Services, Training, Officers, and Prosecutors) Violence Against Women Formula Grant </a:t>
            </a:r>
            <a:r>
              <a:rPr lang="en-US" sz="3000" b="1" kern="1200" dirty="0">
                <a:solidFill>
                  <a:srgbClr val="FFFFFF"/>
                </a:solidFill>
                <a:latin typeface="+mj-lt"/>
                <a:ea typeface="+mj-ea"/>
                <a:cs typeface="+mj-cs"/>
              </a:rPr>
              <a:t>RFP Webinar</a:t>
            </a:r>
          </a:p>
        </p:txBody>
      </p:sp>
      <p:sp>
        <p:nvSpPr>
          <p:cNvPr id="9" name="Subtitle 2">
            <a:extLst>
              <a:ext uri="{FF2B5EF4-FFF2-40B4-BE49-F238E27FC236}">
                <a16:creationId xmlns:a16="http://schemas.microsoft.com/office/drawing/2014/main" id="{80B758F4-7E88-411F-8178-09F0D4179539}"/>
              </a:ext>
            </a:extLst>
          </p:cNvPr>
          <p:cNvSpPr txBox="1">
            <a:spLocks/>
          </p:cNvSpPr>
          <p:nvPr/>
        </p:nvSpPr>
        <p:spPr>
          <a:xfrm>
            <a:off x="674237" y="4170501"/>
            <a:ext cx="3657600" cy="152559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600"/>
              </a:spcAft>
              <a:buNone/>
            </a:pPr>
            <a:r>
              <a:rPr lang="en-US" sz="2000" kern="1200" dirty="0">
                <a:solidFill>
                  <a:srgbClr val="FFFFFF"/>
                </a:solidFill>
                <a:latin typeface="+mn-lt"/>
                <a:ea typeface="+mn-ea"/>
                <a:cs typeface="+mn-cs"/>
              </a:rPr>
              <a:t>March </a:t>
            </a:r>
            <a:r>
              <a:rPr lang="en-US" sz="2000" dirty="0">
                <a:solidFill>
                  <a:srgbClr val="FFFFFF"/>
                </a:solidFill>
              </a:rPr>
              <a:t>30</a:t>
            </a:r>
            <a:r>
              <a:rPr lang="en-US" sz="2000" kern="1200" baseline="30000" dirty="0">
                <a:solidFill>
                  <a:srgbClr val="FFFFFF"/>
                </a:solidFill>
                <a:latin typeface="+mn-lt"/>
                <a:ea typeface="+mn-ea"/>
                <a:cs typeface="+mn-cs"/>
              </a:rPr>
              <a:t>th</a:t>
            </a:r>
            <a:r>
              <a:rPr lang="en-US" sz="2000" kern="1200" dirty="0">
                <a:solidFill>
                  <a:srgbClr val="FFFFFF"/>
                </a:solidFill>
                <a:latin typeface="+mn-lt"/>
                <a:ea typeface="+mn-ea"/>
                <a:cs typeface="+mn-cs"/>
              </a:rPr>
              <a:t>, 2021</a:t>
            </a:r>
          </a:p>
        </p:txBody>
      </p:sp>
      <p:cxnSp>
        <p:nvCxnSpPr>
          <p:cNvPr id="44" name="Straight Connector 40">
            <a:extLst>
              <a:ext uri="{FF2B5EF4-FFF2-40B4-BE49-F238E27FC236}">
                <a16:creationId xmlns:a16="http://schemas.microsoft.com/office/drawing/2014/main" id="{38FB9660-F42F-4313-BBC4-47C007FE48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1126" y="3910267"/>
            <a:ext cx="258679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11" name="Picture 10" descr="A picture containing drawing&#10;&#10;Description automatically generated">
            <a:extLst>
              <a:ext uri="{FF2B5EF4-FFF2-40B4-BE49-F238E27FC236}">
                <a16:creationId xmlns:a16="http://schemas.microsoft.com/office/drawing/2014/main" id="{48E6F93F-1577-4AB1-AD65-FFEAA2E32693}"/>
              </a:ext>
            </a:extLst>
          </p:cNvPr>
          <p:cNvPicPr>
            <a:picLocks noChangeAspect="1"/>
          </p:cNvPicPr>
          <p:nvPr/>
        </p:nvPicPr>
        <p:blipFill>
          <a:blip r:embed="rId2"/>
          <a:stretch>
            <a:fillRect/>
          </a:stretch>
        </p:blipFill>
        <p:spPr>
          <a:xfrm>
            <a:off x="5153822" y="1122847"/>
            <a:ext cx="6553545" cy="4620248"/>
          </a:xfrm>
          <a:prstGeom prst="rect">
            <a:avLst/>
          </a:prstGeom>
        </p:spPr>
      </p:pic>
    </p:spTree>
    <p:extLst>
      <p:ext uri="{BB962C8B-B14F-4D97-AF65-F5344CB8AC3E}">
        <p14:creationId xmlns:p14="http://schemas.microsoft.com/office/powerpoint/2010/main" val="2106878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DC17365-5C5B-4E5A-8B14-A91BF52A56C8}"/>
              </a:ext>
            </a:extLst>
          </p:cNvPr>
          <p:cNvSpPr>
            <a:spLocks noGrp="1"/>
          </p:cNvSpPr>
          <p:nvPr>
            <p:ph type="title"/>
          </p:nvPr>
        </p:nvSpPr>
        <p:spPr>
          <a:xfrm>
            <a:off x="645065" y="1463040"/>
            <a:ext cx="3796306" cy="2690949"/>
          </a:xfrm>
        </p:spPr>
        <p:txBody>
          <a:bodyPr anchor="t">
            <a:normAutofit/>
          </a:bodyPr>
          <a:lstStyle/>
          <a:p>
            <a:r>
              <a:rPr lang="en-US" sz="4800"/>
              <a:t>Out of Scope Activities</a:t>
            </a:r>
          </a:p>
        </p:txBody>
      </p:sp>
      <p:grpSp>
        <p:nvGrpSpPr>
          <p:cNvPr id="10" name="Group 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7"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ontent Placeholder 2">
            <a:extLst>
              <a:ext uri="{FF2B5EF4-FFF2-40B4-BE49-F238E27FC236}">
                <a16:creationId xmlns:a16="http://schemas.microsoft.com/office/drawing/2014/main" id="{5FE77A1E-F3F3-4284-B6DB-83057F42008F}"/>
              </a:ext>
            </a:extLst>
          </p:cNvPr>
          <p:cNvSpPr>
            <a:spLocks noGrp="1"/>
          </p:cNvSpPr>
          <p:nvPr>
            <p:ph idx="1"/>
          </p:nvPr>
        </p:nvSpPr>
        <p:spPr>
          <a:xfrm>
            <a:off x="5656218" y="1463039"/>
            <a:ext cx="5542387" cy="4300447"/>
          </a:xfrm>
        </p:spPr>
        <p:txBody>
          <a:bodyPr anchor="t">
            <a:normAutofit/>
          </a:bodyPr>
          <a:lstStyle/>
          <a:p>
            <a:r>
              <a:rPr lang="en-US" sz="2200"/>
              <a:t>Research projects</a:t>
            </a:r>
          </a:p>
          <a:p>
            <a:r>
              <a:rPr lang="en-US" sz="2200"/>
              <a:t>Services provided to youth under the age of 11 or services to those above the age of 10 who are seeking servies for victimization that occurred when they were under the age of 11</a:t>
            </a:r>
          </a:p>
          <a:p>
            <a:r>
              <a:rPr lang="en-US" sz="2200"/>
              <a:t>Activities that jeopardize victim safety, deter or prevent physical or emotional healing for victims, or allow offenders to escape responsibility for their actions</a:t>
            </a:r>
          </a:p>
        </p:txBody>
      </p:sp>
    </p:spTree>
    <p:extLst>
      <p:ext uri="{BB962C8B-B14F-4D97-AF65-F5344CB8AC3E}">
        <p14:creationId xmlns:p14="http://schemas.microsoft.com/office/powerpoint/2010/main" val="1105154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3463DC-1FDE-4C97-9AAD-9231E8EA7CE4}"/>
              </a:ext>
            </a:extLst>
          </p:cNvPr>
          <p:cNvSpPr>
            <a:spLocks noGrp="1"/>
          </p:cNvSpPr>
          <p:nvPr>
            <p:ph type="title"/>
          </p:nvPr>
        </p:nvSpPr>
        <p:spPr>
          <a:xfrm>
            <a:off x="635000" y="640823"/>
            <a:ext cx="3418659" cy="5583148"/>
          </a:xfrm>
        </p:spPr>
        <p:txBody>
          <a:bodyPr anchor="ctr">
            <a:normAutofit/>
          </a:bodyPr>
          <a:lstStyle/>
          <a:p>
            <a:r>
              <a:rPr lang="en-US" sz="4200"/>
              <a:t>Other Requirements / Trainings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2" name="Content Placeholder 2">
            <a:extLst>
              <a:ext uri="{FF2B5EF4-FFF2-40B4-BE49-F238E27FC236}">
                <a16:creationId xmlns:a16="http://schemas.microsoft.com/office/drawing/2014/main" id="{283022BA-A82A-45CA-8E2D-B6BEF2B9371C}"/>
              </a:ext>
            </a:extLst>
          </p:cNvPr>
          <p:cNvGraphicFramePr>
            <a:graphicFrameLocks noGrp="1"/>
          </p:cNvGraphicFramePr>
          <p:nvPr>
            <p:ph idx="1"/>
            <p:extLst>
              <p:ext uri="{D42A27DB-BD31-4B8C-83A1-F6EECF244321}">
                <p14:modId xmlns:p14="http://schemas.microsoft.com/office/powerpoint/2010/main" val="3137117557"/>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83023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1A671DE-D529-4A2A-A35D-E974002395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79B0FA-50BA-4A87-A77D-86AA2A9C7195}"/>
              </a:ext>
            </a:extLst>
          </p:cNvPr>
          <p:cNvSpPr>
            <a:spLocks noGrp="1"/>
          </p:cNvSpPr>
          <p:nvPr>
            <p:ph type="title"/>
          </p:nvPr>
        </p:nvSpPr>
        <p:spPr>
          <a:xfrm>
            <a:off x="6406055" y="780057"/>
            <a:ext cx="4947745" cy="2828462"/>
          </a:xfrm>
        </p:spPr>
        <p:txBody>
          <a:bodyPr vert="horz" lIns="91440" tIns="45720" rIns="91440" bIns="45720" rtlCol="0" anchor="b">
            <a:normAutofit/>
          </a:bodyPr>
          <a:lstStyle/>
          <a:p>
            <a:r>
              <a:rPr lang="en-US" sz="6000" kern="1200" dirty="0">
                <a:solidFill>
                  <a:schemeClr val="tx1"/>
                </a:solidFill>
                <a:latin typeface="+mj-lt"/>
                <a:ea typeface="+mj-ea"/>
                <a:cs typeface="+mj-cs"/>
              </a:rPr>
              <a:t>Initiating an application in IntelliGrants</a:t>
            </a:r>
          </a:p>
        </p:txBody>
      </p:sp>
      <p:sp>
        <p:nvSpPr>
          <p:cNvPr id="10" name="Freeform: Shape 9">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12599"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63649" y="127376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 name="Block Arc 13">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631431" y="1382395"/>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31329"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sp>
        <p:nvSpPr>
          <p:cNvPr id="18" name="Oval 17">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20126" y="2345836"/>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03228"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c 23">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27948" flipH="1">
            <a:off x="2309492"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extBox 3">
            <a:extLst>
              <a:ext uri="{FF2B5EF4-FFF2-40B4-BE49-F238E27FC236}">
                <a16:creationId xmlns:a16="http://schemas.microsoft.com/office/drawing/2014/main" id="{683AF13A-2BA6-4E62-A239-D349752E9D80}"/>
              </a:ext>
            </a:extLst>
          </p:cNvPr>
          <p:cNvSpPr txBox="1"/>
          <p:nvPr/>
        </p:nvSpPr>
        <p:spPr>
          <a:xfrm>
            <a:off x="6406055" y="3500400"/>
            <a:ext cx="2635145" cy="369332"/>
          </a:xfrm>
          <a:prstGeom prst="rect">
            <a:avLst/>
          </a:prstGeom>
          <a:noFill/>
        </p:spPr>
        <p:txBody>
          <a:bodyPr wrap="none" rtlCol="0">
            <a:spAutoFit/>
          </a:bodyPr>
          <a:lstStyle/>
          <a:p>
            <a:r>
              <a:rPr lang="en-US" u="sng" dirty="0">
                <a:solidFill>
                  <a:srgbClr val="0070C0"/>
                </a:solidFill>
              </a:rPr>
              <a:t>https://intelligrants.in.gov</a:t>
            </a:r>
          </a:p>
        </p:txBody>
      </p:sp>
    </p:spTree>
    <p:extLst>
      <p:ext uri="{BB962C8B-B14F-4D97-AF65-F5344CB8AC3E}">
        <p14:creationId xmlns:p14="http://schemas.microsoft.com/office/powerpoint/2010/main" val="3382294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8719B0-AE88-4DBF-8EBE-76BFE74AAE72}"/>
              </a:ext>
            </a:extLst>
          </p:cNvPr>
          <p:cNvSpPr>
            <a:spLocks noGrp="1"/>
          </p:cNvSpPr>
          <p:nvPr>
            <p:ph type="title"/>
          </p:nvPr>
        </p:nvSpPr>
        <p:spPr>
          <a:xfrm>
            <a:off x="956826" y="1112969"/>
            <a:ext cx="3937298" cy="4166010"/>
          </a:xfrm>
        </p:spPr>
        <p:txBody>
          <a:bodyPr>
            <a:normAutofit/>
          </a:bodyPr>
          <a:lstStyle/>
          <a:p>
            <a:r>
              <a:rPr lang="en-US" sz="4100">
                <a:solidFill>
                  <a:srgbClr val="FFFFFF"/>
                </a:solidFill>
              </a:rPr>
              <a:t>Steps to initiating an application in IntelliGrants (ICJI’s Grant Management system):</a:t>
            </a:r>
          </a:p>
        </p:txBody>
      </p:sp>
      <p:sp>
        <p:nvSpPr>
          <p:cNvPr id="17" name="Freeform: Shape 16">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09489E01-F566-477D-8BF2-B1B0842C224B}"/>
              </a:ext>
            </a:extLst>
          </p:cNvPr>
          <p:cNvSpPr>
            <a:spLocks noGrp="1"/>
          </p:cNvSpPr>
          <p:nvPr>
            <p:ph idx="1"/>
          </p:nvPr>
        </p:nvSpPr>
        <p:spPr>
          <a:xfrm>
            <a:off x="6096000" y="1112969"/>
            <a:ext cx="5257799" cy="4889350"/>
          </a:xfrm>
        </p:spPr>
        <p:txBody>
          <a:bodyPr anchor="t">
            <a:normAutofit/>
          </a:bodyPr>
          <a:lstStyle/>
          <a:p>
            <a:r>
              <a:rPr lang="en-US" sz="1800" dirty="0"/>
              <a:t>Log into your </a:t>
            </a:r>
            <a:r>
              <a:rPr lang="en-US" sz="1800" dirty="0" err="1"/>
              <a:t>IntelliGrants</a:t>
            </a:r>
            <a:r>
              <a:rPr lang="en-US" sz="1800" dirty="0"/>
              <a:t> account</a:t>
            </a:r>
          </a:p>
          <a:p>
            <a:pPr lvl="1"/>
            <a:r>
              <a:rPr lang="en-US" sz="1800" dirty="0"/>
              <a:t>If you do not have an account, then you can obtain one on the home screen of </a:t>
            </a:r>
            <a:r>
              <a:rPr lang="en-US" sz="1800" dirty="0" err="1"/>
              <a:t>intelligrants</a:t>
            </a:r>
            <a:r>
              <a:rPr lang="en-US" sz="1800" dirty="0"/>
              <a:t> (New User?)</a:t>
            </a:r>
          </a:p>
          <a:p>
            <a:r>
              <a:rPr lang="en-US" sz="1800" dirty="0"/>
              <a:t>On the “</a:t>
            </a:r>
            <a:r>
              <a:rPr lang="en-US" sz="1800" b="1" dirty="0"/>
              <a:t>MY HOME</a:t>
            </a:r>
            <a:r>
              <a:rPr lang="en-US" sz="1800" dirty="0"/>
              <a:t>” page access the “</a:t>
            </a:r>
            <a:r>
              <a:rPr lang="en-US" sz="1800" b="1" dirty="0"/>
              <a:t>VIEW AVAILABLE PROPOSALS</a:t>
            </a:r>
            <a:r>
              <a:rPr lang="en-US" sz="1800" dirty="0"/>
              <a:t>” section</a:t>
            </a:r>
          </a:p>
          <a:p>
            <a:r>
              <a:rPr lang="en-US" sz="1800" dirty="0"/>
              <a:t>Click on </a:t>
            </a:r>
            <a:r>
              <a:rPr lang="en-US" sz="1800" b="1" dirty="0"/>
              <a:t>VIEW OPPORTUNITIES</a:t>
            </a:r>
          </a:p>
          <a:p>
            <a:r>
              <a:rPr lang="en-US" sz="1800" dirty="0" err="1"/>
              <a:t>Intelligrants</a:t>
            </a:r>
            <a:r>
              <a:rPr lang="en-US" sz="1800" dirty="0"/>
              <a:t> will take you to the My Opportunities page </a:t>
            </a:r>
          </a:p>
          <a:p>
            <a:r>
              <a:rPr lang="en-US" sz="1800" dirty="0"/>
              <a:t>Access the </a:t>
            </a:r>
            <a:r>
              <a:rPr lang="en-US" sz="1800" b="1" dirty="0">
                <a:highlight>
                  <a:srgbClr val="FFFF00"/>
                </a:highlight>
              </a:rPr>
              <a:t>2021 STOP Grant </a:t>
            </a:r>
            <a:r>
              <a:rPr lang="en-US" sz="1800" dirty="0"/>
              <a:t> Application </a:t>
            </a:r>
          </a:p>
          <a:p>
            <a:r>
              <a:rPr lang="en-US" sz="1800" dirty="0"/>
              <a:t>Select “</a:t>
            </a:r>
            <a:r>
              <a:rPr lang="en-US" sz="1800" b="1" dirty="0"/>
              <a:t>Apply Now</a:t>
            </a:r>
            <a:r>
              <a:rPr lang="en-US" sz="1800" dirty="0"/>
              <a:t>”</a:t>
            </a:r>
          </a:p>
          <a:p>
            <a:endParaRPr lang="en-US" sz="1800" dirty="0"/>
          </a:p>
        </p:txBody>
      </p:sp>
      <p:sp>
        <p:nvSpPr>
          <p:cNvPr id="23" name="Freeform: Shape 22">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807060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041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Graphical user interface, text, application&#10;&#10;Description automatically generated">
            <a:extLst>
              <a:ext uri="{FF2B5EF4-FFF2-40B4-BE49-F238E27FC236}">
                <a16:creationId xmlns:a16="http://schemas.microsoft.com/office/drawing/2014/main" id="{8CE61732-9E77-4BD2-A7CA-8567731A9EA7}"/>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5" name="Rectangle 4">
            <a:extLst>
              <a:ext uri="{FF2B5EF4-FFF2-40B4-BE49-F238E27FC236}">
                <a16:creationId xmlns:a16="http://schemas.microsoft.com/office/drawing/2014/main" id="{9F96209F-BD7C-4EF2-AF02-6F6D60EE3EC4}"/>
              </a:ext>
            </a:extLst>
          </p:cNvPr>
          <p:cNvSpPr/>
          <p:nvPr/>
        </p:nvSpPr>
        <p:spPr>
          <a:xfrm>
            <a:off x="477012" y="4630057"/>
            <a:ext cx="6605959" cy="1584476"/>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4459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4" name="Oval 2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6" name="Arc 2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9E0F03E-5193-4093-8649-6D018FC2F68A}"/>
              </a:ext>
            </a:extLst>
          </p:cNvPr>
          <p:cNvSpPr>
            <a:spLocks noGrp="1"/>
          </p:cNvSpPr>
          <p:nvPr>
            <p:ph type="ctrTitle"/>
          </p:nvPr>
        </p:nvSpPr>
        <p:spPr>
          <a:xfrm>
            <a:off x="4038600" y="1939159"/>
            <a:ext cx="7644627" cy="2751086"/>
          </a:xfrm>
        </p:spPr>
        <p:txBody>
          <a:bodyPr>
            <a:normAutofit/>
          </a:bodyPr>
          <a:lstStyle/>
          <a:p>
            <a:pPr algn="r"/>
            <a:r>
              <a:rPr lang="en-US" dirty="0"/>
              <a:t>STOP Application</a:t>
            </a:r>
          </a:p>
        </p:txBody>
      </p:sp>
    </p:spTree>
    <p:extLst>
      <p:ext uri="{BB962C8B-B14F-4D97-AF65-F5344CB8AC3E}">
        <p14:creationId xmlns:p14="http://schemas.microsoft.com/office/powerpoint/2010/main" val="928515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D1D8088-559A-46A5-A801-CDF0B9476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83E2E96F-17F7-4C8C-BDF1-6BB90A0C1D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2380868"/>
            <a:ext cx="11982332" cy="2087795"/>
            <a:chOff x="143163" y="5763486"/>
            <a:chExt cx="11982332" cy="739555"/>
          </a:xfrm>
        </p:grpSpPr>
        <p:sp>
          <p:nvSpPr>
            <p:cNvPr id="14" name="Rectangle 13">
              <a:extLst>
                <a:ext uri="{FF2B5EF4-FFF2-40B4-BE49-F238E27FC236}">
                  <a16:creationId xmlns:a16="http://schemas.microsoft.com/office/drawing/2014/main" id="{846BD00C-9313-4A22-94F7-3875A46C6D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1EAF30D0-AA67-427C-9938-A2C8A9B5D5D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7" name="Rectangle 16">
            <a:extLst>
              <a:ext uri="{FF2B5EF4-FFF2-40B4-BE49-F238E27FC236}">
                <a16:creationId xmlns:a16="http://schemas.microsoft.com/office/drawing/2014/main" id="{3776B14B-F2F4-4825-8DA8-8C7A0F2B39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466344"/>
            <a:ext cx="11111729" cy="591782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A2A9553-1666-48C5-9000-03B729377164}"/>
              </a:ext>
            </a:extLst>
          </p:cNvPr>
          <p:cNvPicPr>
            <a:picLocks noChangeAspect="1"/>
          </p:cNvPicPr>
          <p:nvPr/>
        </p:nvPicPr>
        <p:blipFill>
          <a:blip r:embed="rId3"/>
          <a:stretch>
            <a:fillRect/>
          </a:stretch>
        </p:blipFill>
        <p:spPr>
          <a:xfrm>
            <a:off x="1426624" y="465852"/>
            <a:ext cx="8911326" cy="5917826"/>
          </a:xfrm>
          <a:prstGeom prst="rect">
            <a:avLst/>
          </a:prstGeom>
        </p:spPr>
      </p:pic>
      <p:sp>
        <p:nvSpPr>
          <p:cNvPr id="7" name="Rectangle 6">
            <a:extLst>
              <a:ext uri="{FF2B5EF4-FFF2-40B4-BE49-F238E27FC236}">
                <a16:creationId xmlns:a16="http://schemas.microsoft.com/office/drawing/2014/main" id="{088FA468-E0F1-41FD-BD13-403F98CA7B76}"/>
              </a:ext>
            </a:extLst>
          </p:cNvPr>
          <p:cNvSpPr/>
          <p:nvPr/>
        </p:nvSpPr>
        <p:spPr>
          <a:xfrm>
            <a:off x="2290148" y="465359"/>
            <a:ext cx="1443789" cy="436099"/>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006765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9" y="450222"/>
            <a:ext cx="3902420" cy="4235636"/>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65EC62A-8042-4051-939E-F66C45183A34}"/>
              </a:ext>
            </a:extLst>
          </p:cNvPr>
          <p:cNvSpPr>
            <a:spLocks noGrp="1"/>
          </p:cNvSpPr>
          <p:nvPr>
            <p:ph type="title"/>
          </p:nvPr>
        </p:nvSpPr>
        <p:spPr>
          <a:xfrm>
            <a:off x="734664" y="930530"/>
            <a:ext cx="3361677" cy="3275019"/>
          </a:xfrm>
        </p:spPr>
        <p:txBody>
          <a:bodyPr vert="horz" lIns="91440" tIns="45720" rIns="91440" bIns="45720" rtlCol="0" anchor="ctr">
            <a:normAutofit/>
          </a:bodyPr>
          <a:lstStyle/>
          <a:p>
            <a:r>
              <a:rPr lang="en-US" sz="5000" dirty="0">
                <a:solidFill>
                  <a:srgbClr val="FFFFFF"/>
                </a:solidFill>
              </a:rPr>
              <a:t>Forms that need to be completed:	</a:t>
            </a:r>
          </a:p>
        </p:txBody>
      </p:sp>
      <p:sp>
        <p:nvSpPr>
          <p:cNvPr id="18" name="Rectangle 17">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843002"/>
            <a:ext cx="2391411" cy="1564776"/>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0" name="Rectangle 19">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3417" y="4843002"/>
            <a:ext cx="1351062" cy="1568472"/>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B1B1B"/>
              </a:solidFill>
            </a:endParaRPr>
          </a:p>
        </p:txBody>
      </p:sp>
      <p:graphicFrame>
        <p:nvGraphicFramePr>
          <p:cNvPr id="5" name="Content Placeholder 2">
            <a:extLst>
              <a:ext uri="{FF2B5EF4-FFF2-40B4-BE49-F238E27FC236}">
                <a16:creationId xmlns:a16="http://schemas.microsoft.com/office/drawing/2014/main" id="{965A24CD-D89C-4FA8-A1CB-8ACF31FE87EC}"/>
              </a:ext>
            </a:extLst>
          </p:cNvPr>
          <p:cNvGraphicFramePr>
            <a:graphicFrameLocks noGrp="1"/>
          </p:cNvGraphicFramePr>
          <p:nvPr>
            <p:ph idx="1"/>
            <p:extLst>
              <p:ext uri="{D42A27DB-BD31-4B8C-83A1-F6EECF244321}">
                <p14:modId xmlns:p14="http://schemas.microsoft.com/office/powerpoint/2010/main" val="105109783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7638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7" name="Content Placeholder 2">
            <a:extLst>
              <a:ext uri="{FF2B5EF4-FFF2-40B4-BE49-F238E27FC236}">
                <a16:creationId xmlns:a16="http://schemas.microsoft.com/office/drawing/2014/main" id="{BE5C1D66-58F3-4DE4-8888-DA3A63E66030}"/>
              </a:ext>
            </a:extLst>
          </p:cNvPr>
          <p:cNvGraphicFramePr>
            <a:graphicFrameLocks noGrp="1"/>
          </p:cNvGraphicFramePr>
          <p:nvPr>
            <p:ph idx="1"/>
            <p:extLst>
              <p:ext uri="{D42A27DB-BD31-4B8C-83A1-F6EECF244321}">
                <p14:modId xmlns:p14="http://schemas.microsoft.com/office/powerpoint/2010/main" val="2890617654"/>
              </p:ext>
            </p:extLst>
          </p:nvPr>
        </p:nvGraphicFramePr>
        <p:xfrm>
          <a:off x="4648018" y="640822"/>
          <a:ext cx="6900512" cy="5988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C2CD000D-CDE6-44EA-87AE-6E773CDF0E46}"/>
              </a:ext>
            </a:extLst>
          </p:cNvPr>
          <p:cNvSpPr txBox="1"/>
          <p:nvPr/>
        </p:nvSpPr>
        <p:spPr>
          <a:xfrm>
            <a:off x="603504" y="2459504"/>
            <a:ext cx="3404092" cy="1938992"/>
          </a:xfrm>
          <a:prstGeom prst="rect">
            <a:avLst/>
          </a:prstGeom>
          <a:noFill/>
        </p:spPr>
        <p:txBody>
          <a:bodyPr wrap="square" rtlCol="0">
            <a:spAutoFit/>
          </a:bodyPr>
          <a:lstStyle/>
          <a:p>
            <a:pPr algn="ctr"/>
            <a:r>
              <a:rPr lang="en-US" sz="4000" dirty="0"/>
              <a:t>Forms to be Completed (continued)</a:t>
            </a:r>
          </a:p>
        </p:txBody>
      </p:sp>
    </p:spTree>
    <p:extLst>
      <p:ext uri="{BB962C8B-B14F-4D97-AF65-F5344CB8AC3E}">
        <p14:creationId xmlns:p14="http://schemas.microsoft.com/office/powerpoint/2010/main" val="18883231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2" name="Content Placeholder 2">
            <a:extLst>
              <a:ext uri="{FF2B5EF4-FFF2-40B4-BE49-F238E27FC236}">
                <a16:creationId xmlns:a16="http://schemas.microsoft.com/office/drawing/2014/main" id="{F77B6EF8-935C-47E6-9DDB-225A7C4F1031}"/>
              </a:ext>
            </a:extLst>
          </p:cNvPr>
          <p:cNvGraphicFramePr>
            <a:graphicFrameLocks noGrp="1"/>
          </p:cNvGraphicFramePr>
          <p:nvPr>
            <p:ph idx="1"/>
            <p:extLst>
              <p:ext uri="{D42A27DB-BD31-4B8C-83A1-F6EECF244321}">
                <p14:modId xmlns:p14="http://schemas.microsoft.com/office/powerpoint/2010/main" val="3733856366"/>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05AE4351-91C0-486A-A710-B59E654E7AF8}"/>
              </a:ext>
            </a:extLst>
          </p:cNvPr>
          <p:cNvSpPr txBox="1"/>
          <p:nvPr/>
        </p:nvSpPr>
        <p:spPr>
          <a:xfrm>
            <a:off x="643470" y="2439396"/>
            <a:ext cx="3404092" cy="1938992"/>
          </a:xfrm>
          <a:prstGeom prst="rect">
            <a:avLst/>
          </a:prstGeom>
          <a:noFill/>
        </p:spPr>
        <p:txBody>
          <a:bodyPr wrap="square" rtlCol="0">
            <a:spAutoFit/>
          </a:bodyPr>
          <a:lstStyle/>
          <a:p>
            <a:pPr algn="ctr"/>
            <a:r>
              <a:rPr lang="en-US" sz="4000" dirty="0"/>
              <a:t>Forms to be Completed (continued)</a:t>
            </a:r>
          </a:p>
        </p:txBody>
      </p:sp>
    </p:spTree>
    <p:extLst>
      <p:ext uri="{BB962C8B-B14F-4D97-AF65-F5344CB8AC3E}">
        <p14:creationId xmlns:p14="http://schemas.microsoft.com/office/powerpoint/2010/main" val="2182162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BCE7ED-71B2-4B35-B4CA-65E7EC03B4BE}"/>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marL="0" indent="0" algn="ctr"/>
            <a:r>
              <a:rPr lang="en-US" sz="2300" b="1" kern="1200">
                <a:solidFill>
                  <a:schemeClr val="tx1"/>
                </a:solidFill>
                <a:latin typeface="+mj-lt"/>
                <a:ea typeface="+mj-ea"/>
                <a:cs typeface="+mj-cs"/>
              </a:rPr>
              <a:t>Thanks for joining us today:</a:t>
            </a:r>
            <a:br>
              <a:rPr lang="en-US" sz="2300" b="1"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Please keep your lines muted during the presentation.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Webinar is being </a:t>
            </a:r>
            <a:r>
              <a:rPr lang="en-US" sz="2300" b="1" kern="1200">
                <a:solidFill>
                  <a:schemeClr val="tx1"/>
                </a:solidFill>
                <a:latin typeface="+mj-lt"/>
                <a:ea typeface="+mj-ea"/>
                <a:cs typeface="+mj-cs"/>
              </a:rPr>
              <a:t>recorded</a:t>
            </a:r>
            <a:r>
              <a:rPr lang="en-US" sz="2300" kern="1200">
                <a:solidFill>
                  <a:schemeClr val="tx1"/>
                </a:solidFill>
                <a:latin typeface="+mj-lt"/>
                <a:ea typeface="+mj-ea"/>
                <a:cs typeface="+mj-cs"/>
              </a:rPr>
              <a:t>. It will be posted on the ICJI website.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Questions and Answers at the end. </a:t>
            </a:r>
            <a:br>
              <a:rPr lang="en-US" sz="2300" kern="1200">
                <a:solidFill>
                  <a:schemeClr val="tx1"/>
                </a:solidFill>
                <a:latin typeface="+mj-lt"/>
                <a:ea typeface="+mj-ea"/>
                <a:cs typeface="+mj-cs"/>
              </a:rPr>
            </a:br>
            <a:br>
              <a:rPr lang="en-US" sz="2300" kern="1200">
                <a:solidFill>
                  <a:schemeClr val="tx1"/>
                </a:solidFill>
                <a:latin typeface="+mj-lt"/>
                <a:ea typeface="+mj-ea"/>
                <a:cs typeface="+mj-cs"/>
              </a:rPr>
            </a:br>
            <a:r>
              <a:rPr lang="en-US" sz="2300" kern="1200">
                <a:solidFill>
                  <a:schemeClr val="tx1"/>
                </a:solidFill>
                <a:latin typeface="+mj-lt"/>
                <a:ea typeface="+mj-ea"/>
                <a:cs typeface="+mj-cs"/>
              </a:rPr>
              <a:t>Feel Free to utilize the chat box during the webinar. </a:t>
            </a:r>
            <a:br>
              <a:rPr lang="en-US" sz="2300" kern="1200">
                <a:solidFill>
                  <a:schemeClr val="tx1"/>
                </a:solidFill>
                <a:latin typeface="+mj-lt"/>
                <a:ea typeface="+mj-ea"/>
                <a:cs typeface="+mj-cs"/>
              </a:rPr>
            </a:br>
            <a:endParaRPr lang="en-US" sz="2300" kern="1200">
              <a:solidFill>
                <a:schemeClr val="tx1"/>
              </a:solidFill>
              <a:latin typeface="+mj-lt"/>
              <a:ea typeface="+mj-ea"/>
              <a:cs typeface="+mj-cs"/>
            </a:endParaRPr>
          </a:p>
        </p:txBody>
      </p:sp>
      <p:cxnSp>
        <p:nvCxnSpPr>
          <p:cNvPr id="84" name="Straight Connector 77">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8599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7" name="TextBox 6">
            <a:extLst>
              <a:ext uri="{FF2B5EF4-FFF2-40B4-BE49-F238E27FC236}">
                <a16:creationId xmlns:a16="http://schemas.microsoft.com/office/drawing/2014/main" id="{7879E9A9-AF63-4C44-B52A-C6CE4D4EC6D8}"/>
              </a:ext>
            </a:extLst>
          </p:cNvPr>
          <p:cNvSpPr txBox="1"/>
          <p:nvPr/>
        </p:nvSpPr>
        <p:spPr>
          <a:xfrm>
            <a:off x="6297233" y="518400"/>
            <a:ext cx="4771607" cy="5837949"/>
          </a:xfrm>
          <a:prstGeom prst="rect">
            <a:avLst/>
          </a:prstGeom>
        </p:spPr>
        <p:txBody>
          <a:bodyPr vert="horz" lIns="91440" tIns="45720" rIns="91440" bIns="45720" rtlCol="0" anchor="ctr">
            <a:normAutofit/>
          </a:bodyPr>
          <a:lstStyle/>
          <a:p>
            <a:pPr marL="342900" indent="-342900">
              <a:lnSpc>
                <a:spcPct val="90000"/>
              </a:lnSpc>
              <a:spcAft>
                <a:spcPts val="600"/>
              </a:spcAft>
              <a:buFontTx/>
              <a:buChar char="-"/>
            </a:pPr>
            <a:r>
              <a:rPr lang="en-US" sz="2000" b="0" i="0" u="none" strike="noStrike" baseline="0" dirty="0">
                <a:solidFill>
                  <a:schemeClr val="tx1">
                    <a:alpha val="80000"/>
                  </a:schemeClr>
                </a:solidFill>
              </a:rPr>
              <a:t>All grants from ICJI Victim Services are reimbursement grants, which means that agency must first </a:t>
            </a:r>
            <a:r>
              <a:rPr lang="en-US" sz="2000" dirty="0">
                <a:solidFill>
                  <a:schemeClr val="tx1">
                    <a:alpha val="80000"/>
                  </a:schemeClr>
                </a:solidFill>
              </a:rPr>
              <a:t>incur</a:t>
            </a:r>
            <a:r>
              <a:rPr lang="en-US" sz="2000" b="0" i="0" u="none" strike="noStrike" baseline="0" dirty="0">
                <a:solidFill>
                  <a:schemeClr val="tx1">
                    <a:alpha val="80000"/>
                  </a:schemeClr>
                </a:solidFill>
              </a:rPr>
              <a:t> the expense prior to CJI reimbursing for the expense. Verification of expenses along with verification of payment of expenses must be provided to ICJI on a monthly or quarterly basis prior to reimbursement of expenses by ICJI. </a:t>
            </a:r>
          </a:p>
          <a:p>
            <a:pPr marL="342900" indent="-342900">
              <a:lnSpc>
                <a:spcPct val="90000"/>
              </a:lnSpc>
              <a:spcAft>
                <a:spcPts val="600"/>
              </a:spcAft>
              <a:buFontTx/>
              <a:buChar char="-"/>
            </a:pPr>
            <a:r>
              <a:rPr lang="en-US" sz="2000" dirty="0">
                <a:solidFill>
                  <a:schemeClr val="tx1">
                    <a:alpha val="80000"/>
                  </a:schemeClr>
                </a:solidFill>
              </a:rPr>
              <a:t>Match Requirement for STOP is 25% for </a:t>
            </a:r>
            <a:r>
              <a:rPr lang="en-US" sz="2000" u="sng" dirty="0">
                <a:solidFill>
                  <a:schemeClr val="tx1">
                    <a:alpha val="80000"/>
                  </a:schemeClr>
                </a:solidFill>
              </a:rPr>
              <a:t>only</a:t>
            </a:r>
            <a:r>
              <a:rPr lang="en-US" sz="2000" dirty="0">
                <a:solidFill>
                  <a:schemeClr val="tx1">
                    <a:alpha val="80000"/>
                  </a:schemeClr>
                </a:solidFill>
              </a:rPr>
              <a:t> governmental agencies</a:t>
            </a:r>
          </a:p>
        </p:txBody>
      </p:sp>
      <p:sp>
        <p:nvSpPr>
          <p:cNvPr id="20"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22" name="Straight Connector 2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42B2F10F-2250-46B1-975F-930C14686450}"/>
              </a:ext>
            </a:extLst>
          </p:cNvPr>
          <p:cNvSpPr txBox="1"/>
          <p:nvPr/>
        </p:nvSpPr>
        <p:spPr>
          <a:xfrm>
            <a:off x="1045332" y="2455750"/>
            <a:ext cx="4050579" cy="1938992"/>
          </a:xfrm>
          <a:prstGeom prst="rect">
            <a:avLst/>
          </a:prstGeom>
          <a:noFill/>
        </p:spPr>
        <p:txBody>
          <a:bodyPr wrap="square" rtlCol="0">
            <a:spAutoFit/>
          </a:bodyPr>
          <a:lstStyle/>
          <a:p>
            <a:pPr algn="ctr"/>
            <a:r>
              <a:rPr lang="en-US" sz="6000" dirty="0">
                <a:solidFill>
                  <a:schemeClr val="bg1"/>
                </a:solidFill>
              </a:rPr>
              <a:t>Important Notes</a:t>
            </a:r>
          </a:p>
        </p:txBody>
      </p:sp>
    </p:spTree>
    <p:extLst>
      <p:ext uri="{BB962C8B-B14F-4D97-AF65-F5344CB8AC3E}">
        <p14:creationId xmlns:p14="http://schemas.microsoft.com/office/powerpoint/2010/main" val="38709314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6" name="Rectangle 35">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8" name="Rectangle 37">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58D8F19-1ADA-4878-9DB8-3B8CE8FE5CC0}"/>
              </a:ext>
            </a:extLst>
          </p:cNvPr>
          <p:cNvSpPr>
            <a:spLocks noGrp="1"/>
          </p:cNvSpPr>
          <p:nvPr>
            <p:ph type="title"/>
          </p:nvPr>
        </p:nvSpPr>
        <p:spPr>
          <a:xfrm>
            <a:off x="1115568" y="548640"/>
            <a:ext cx="10168128" cy="1179576"/>
          </a:xfrm>
        </p:spPr>
        <p:txBody>
          <a:bodyPr>
            <a:normAutofit/>
          </a:bodyPr>
          <a:lstStyle/>
          <a:p>
            <a:r>
              <a:rPr lang="en-US" sz="4000" dirty="0"/>
              <a:t>Ineligible Budget Items</a:t>
            </a:r>
          </a:p>
        </p:txBody>
      </p:sp>
      <p:sp>
        <p:nvSpPr>
          <p:cNvPr id="40" name="Rectangle 39">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7DB562AB-138C-45D0-A471-D718AEE15CB8}"/>
              </a:ext>
            </a:extLst>
          </p:cNvPr>
          <p:cNvSpPr>
            <a:spLocks noGrp="1"/>
          </p:cNvSpPr>
          <p:nvPr>
            <p:ph idx="1"/>
          </p:nvPr>
        </p:nvSpPr>
        <p:spPr>
          <a:xfrm>
            <a:off x="1115568" y="2481943"/>
            <a:ext cx="10168128" cy="3695020"/>
          </a:xfrm>
        </p:spPr>
        <p:txBody>
          <a:bodyPr>
            <a:normAutofit/>
          </a:bodyPr>
          <a:lstStyle/>
          <a:p>
            <a:pPr marL="342900" indent="-342900">
              <a:buAutoNum type="arabicParenBoth"/>
            </a:pPr>
            <a:r>
              <a:rPr lang="en-US" sz="1400" b="0" i="0" u="none" strike="noStrike" baseline="0" dirty="0">
                <a:latin typeface="Calibri" panose="020F0502020204030204" pitchFamily="34" charset="0"/>
              </a:rPr>
              <a:t>Administrative costs over 10% of the total grant budget</a:t>
            </a:r>
          </a:p>
          <a:p>
            <a:pPr marL="0" indent="0">
              <a:buNone/>
            </a:pPr>
            <a:r>
              <a:rPr lang="en-US" sz="1400" b="0" i="0" u="none" strike="noStrike" baseline="0" dirty="0">
                <a:latin typeface="Calibri" panose="020F0502020204030204" pitchFamily="34" charset="0"/>
              </a:rPr>
              <a:t>(2) Direct financial assistance to a client such as cash, gift cards, or checks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(3) Food and beverages</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(4) Lobbying</a:t>
            </a:r>
            <a:r>
              <a:rPr lang="en-US" sz="1400" dirty="0">
                <a:latin typeface="Calibri" panose="020F0502020204030204" pitchFamily="34" charset="0"/>
              </a:rPr>
              <a:t> and/or fundraising</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(5) Immigration fees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(6) Purchase of real estate,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(7) Construction,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(8) Physical modification to buildings, including minor renovations (such as painting or carpeting), </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a:t>
            </a:r>
            <a:r>
              <a:rPr lang="en-US" sz="1400" dirty="0">
                <a:latin typeface="Calibri" panose="020F0502020204030204" pitchFamily="34" charset="0"/>
              </a:rPr>
              <a:t>9</a:t>
            </a:r>
            <a:r>
              <a:rPr lang="en-US" sz="1400" b="0" i="0" u="none" strike="noStrike" baseline="0" dirty="0">
                <a:latin typeface="Calibri" panose="020F0502020204030204" pitchFamily="34" charset="0"/>
              </a:rPr>
              <a:t>) Vehicles, </a:t>
            </a:r>
          </a:p>
          <a:p>
            <a:pPr marL="0" indent="0">
              <a:buNone/>
            </a:pPr>
            <a:r>
              <a:rPr lang="en-US" sz="1400" dirty="0">
                <a:latin typeface="Calibri" panose="020F0502020204030204" pitchFamily="34" charset="0"/>
              </a:rPr>
              <a:t>(10) Fuel</a:t>
            </a:r>
            <a:endParaRPr lang="en-US" sz="1400" b="0" i="0" u="none" strike="noStrike" baseline="0" dirty="0">
              <a:latin typeface="Times New Roman" panose="02020603050405020304" pitchFamily="18" charset="0"/>
            </a:endParaRPr>
          </a:p>
          <a:p>
            <a:pPr marL="0" indent="0">
              <a:buNone/>
            </a:pPr>
            <a:r>
              <a:rPr lang="en-US" sz="1400" b="0" i="0" u="none" strike="noStrike" baseline="0" dirty="0">
                <a:latin typeface="Calibri" panose="020F0502020204030204" pitchFamily="34" charset="0"/>
              </a:rPr>
              <a:t>(11) </a:t>
            </a:r>
            <a:r>
              <a:rPr lang="en-US" sz="1400" b="1" i="0" u="none" strike="noStrike" baseline="0" dirty="0">
                <a:latin typeface="Calibri" panose="020F0502020204030204" pitchFamily="34" charset="0"/>
              </a:rPr>
              <a:t>Overtime is allowed but to claim the increased rate, there must be a separate line item in the budget that includes the overtime rate of pay. </a:t>
            </a:r>
            <a:endParaRPr lang="en-US" sz="1400" b="1" i="0" u="none" strike="noStrike" baseline="0" dirty="0">
              <a:latin typeface="Times New Roman" panose="02020603050405020304" pitchFamily="18" charset="0"/>
            </a:endParaRPr>
          </a:p>
          <a:p>
            <a:endParaRPr lang="en-US" sz="1200" dirty="0"/>
          </a:p>
        </p:txBody>
      </p:sp>
    </p:spTree>
    <p:extLst>
      <p:ext uri="{BB962C8B-B14F-4D97-AF65-F5344CB8AC3E}">
        <p14:creationId xmlns:p14="http://schemas.microsoft.com/office/powerpoint/2010/main" val="6227989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1F32EBA-ED97-466E-8CFA-8382584155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A82EF2-C541-4839-BBF0-37222D2DF34B}"/>
              </a:ext>
            </a:extLst>
          </p:cNvPr>
          <p:cNvSpPr>
            <a:spLocks noGrp="1"/>
          </p:cNvSpPr>
          <p:nvPr>
            <p:ph type="title"/>
          </p:nvPr>
        </p:nvSpPr>
        <p:spPr>
          <a:xfrm>
            <a:off x="965199" y="851517"/>
            <a:ext cx="5130795" cy="1461778"/>
          </a:xfrm>
        </p:spPr>
        <p:txBody>
          <a:bodyPr>
            <a:normAutofit/>
          </a:bodyPr>
          <a:lstStyle/>
          <a:p>
            <a:r>
              <a:rPr lang="en-US" sz="4000"/>
              <a:t>Budget Narrative	</a:t>
            </a:r>
          </a:p>
        </p:txBody>
      </p:sp>
      <p:sp>
        <p:nvSpPr>
          <p:cNvPr id="3" name="Content Placeholder 2">
            <a:extLst>
              <a:ext uri="{FF2B5EF4-FFF2-40B4-BE49-F238E27FC236}">
                <a16:creationId xmlns:a16="http://schemas.microsoft.com/office/drawing/2014/main" id="{623D821E-EEB5-4818-BFFB-9F911F606FE8}"/>
              </a:ext>
            </a:extLst>
          </p:cNvPr>
          <p:cNvSpPr>
            <a:spLocks noGrp="1"/>
          </p:cNvSpPr>
          <p:nvPr>
            <p:ph idx="1"/>
          </p:nvPr>
        </p:nvSpPr>
        <p:spPr>
          <a:xfrm>
            <a:off x="965200" y="2470248"/>
            <a:ext cx="4048344" cy="3536236"/>
          </a:xfrm>
        </p:spPr>
        <p:txBody>
          <a:bodyPr>
            <a:normAutofit/>
          </a:bodyPr>
          <a:lstStyle/>
          <a:p>
            <a:r>
              <a:rPr lang="en-US" sz="2000">
                <a:latin typeface="+mj-lt"/>
              </a:rPr>
              <a:t>Be sure all items in the Budget are included in the Budget Narrative.</a:t>
            </a:r>
          </a:p>
          <a:p>
            <a:pPr lvl="1"/>
            <a:r>
              <a:rPr lang="en-US" sz="2000">
                <a:latin typeface="+mj-lt"/>
              </a:rPr>
              <a:t>Ex: Office Supplies (copy paper, pencils, pens)</a:t>
            </a:r>
          </a:p>
          <a:p>
            <a:r>
              <a:rPr lang="en-US" sz="2000">
                <a:latin typeface="+mj-lt"/>
              </a:rPr>
              <a:t>Grant reviewers </a:t>
            </a:r>
            <a:r>
              <a:rPr lang="en-US" sz="2000" b="1" u="sng">
                <a:latin typeface="+mj-lt"/>
              </a:rPr>
              <a:t>are not</a:t>
            </a:r>
            <a:r>
              <a:rPr lang="en-US" sz="2000" b="1">
                <a:latin typeface="+mj-lt"/>
              </a:rPr>
              <a:t> </a:t>
            </a:r>
            <a:r>
              <a:rPr lang="en-US" sz="2000">
                <a:latin typeface="+mj-lt"/>
              </a:rPr>
              <a:t>required to contact you for clarification. </a:t>
            </a:r>
          </a:p>
          <a:p>
            <a:r>
              <a:rPr lang="en-US" sz="2000">
                <a:latin typeface="+mj-lt"/>
              </a:rPr>
              <a:t>Any missing information in this section may disqualify that budget item for funding.</a:t>
            </a:r>
          </a:p>
        </p:txBody>
      </p:sp>
      <p:sp>
        <p:nvSpPr>
          <p:cNvPr id="17" name="Freeform: Shape 16">
            <a:extLst>
              <a:ext uri="{FF2B5EF4-FFF2-40B4-BE49-F238E27FC236}">
                <a16:creationId xmlns:a16="http://schemas.microsoft.com/office/drawing/2014/main" id="{62A38935-BB53-4DF7-A56E-48DD25B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Dollar">
            <a:extLst>
              <a:ext uri="{FF2B5EF4-FFF2-40B4-BE49-F238E27FC236}">
                <a16:creationId xmlns:a16="http://schemas.microsoft.com/office/drawing/2014/main" id="{92E7F668-8530-49FD-AB70-54D0B2B299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35330" y="2105470"/>
            <a:ext cx="3217333" cy="3217333"/>
          </a:xfrm>
          <a:prstGeom prst="rect">
            <a:avLst/>
          </a:prstGeom>
        </p:spPr>
      </p:pic>
    </p:spTree>
    <p:extLst>
      <p:ext uri="{BB962C8B-B14F-4D97-AF65-F5344CB8AC3E}">
        <p14:creationId xmlns:p14="http://schemas.microsoft.com/office/powerpoint/2010/main" val="6498072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6CA4963-FBF8-4D3C-91C2-A6B597F9157E}"/>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rPr>
              <a:t>Attachments Required:</a:t>
            </a:r>
          </a:p>
        </p:txBody>
      </p:sp>
      <p:sp>
        <p:nvSpPr>
          <p:cNvPr id="3" name="Content Placeholder 2">
            <a:extLst>
              <a:ext uri="{FF2B5EF4-FFF2-40B4-BE49-F238E27FC236}">
                <a16:creationId xmlns:a16="http://schemas.microsoft.com/office/drawing/2014/main" id="{149022E8-465C-4577-8FEC-988E73DCE99C}"/>
              </a:ext>
            </a:extLst>
          </p:cNvPr>
          <p:cNvSpPr>
            <a:spLocks noGrp="1"/>
          </p:cNvSpPr>
          <p:nvPr>
            <p:ph idx="1"/>
          </p:nvPr>
        </p:nvSpPr>
        <p:spPr>
          <a:xfrm>
            <a:off x="685800" y="2571056"/>
            <a:ext cx="11150295" cy="3970714"/>
          </a:xfrm>
        </p:spPr>
        <p:txBody>
          <a:bodyPr>
            <a:normAutofit fontScale="25000" lnSpcReduction="20000"/>
          </a:bodyPr>
          <a:lstStyle/>
          <a:p>
            <a:pPr marL="514350" indent="-514350">
              <a:buAutoNum type="arabicPeriod"/>
            </a:pPr>
            <a:r>
              <a:rPr lang="en-US" sz="7200" dirty="0">
                <a:solidFill>
                  <a:srgbClr val="000000"/>
                </a:solidFill>
              </a:rPr>
              <a:t>Total Agency Budget </a:t>
            </a:r>
          </a:p>
          <a:p>
            <a:pPr lvl="1"/>
            <a:r>
              <a:rPr lang="en-US" sz="7200" dirty="0">
                <a:solidFill>
                  <a:srgbClr val="000000"/>
                </a:solidFill>
              </a:rPr>
              <a:t>Found on ICJI’s website (</a:t>
            </a:r>
            <a:r>
              <a:rPr lang="en-US" sz="7200" dirty="0">
                <a:solidFill>
                  <a:srgbClr val="000000"/>
                </a:solidFill>
                <a:hlinkClick r:id="rId3"/>
              </a:rPr>
              <a:t>https://www.in.gov/cji/victim-services/resources/</a:t>
            </a:r>
            <a:r>
              <a:rPr lang="en-US" sz="7200" dirty="0">
                <a:solidFill>
                  <a:srgbClr val="000000"/>
                </a:solidFill>
              </a:rPr>
              <a:t>) – Nonprofit Applicant Budget Form </a:t>
            </a:r>
          </a:p>
          <a:p>
            <a:pPr marL="514350" indent="-514350">
              <a:buAutoNum type="arabicPeriod"/>
            </a:pPr>
            <a:r>
              <a:rPr lang="en-US" sz="7200" dirty="0">
                <a:solidFill>
                  <a:srgbClr val="000000"/>
                </a:solidFill>
              </a:rPr>
              <a:t>Sustainability Plan </a:t>
            </a:r>
          </a:p>
          <a:p>
            <a:pPr lvl="1"/>
            <a:r>
              <a:rPr lang="en-US" sz="7200" dirty="0">
                <a:solidFill>
                  <a:srgbClr val="000000"/>
                </a:solidFill>
              </a:rPr>
              <a:t>Your plan to maintain the program once the grant funds expire</a:t>
            </a:r>
          </a:p>
          <a:p>
            <a:pPr marL="514350" indent="-514350">
              <a:buAutoNum type="arabicPeriod"/>
            </a:pPr>
            <a:r>
              <a:rPr lang="en-US" sz="7200" dirty="0">
                <a:solidFill>
                  <a:srgbClr val="000000"/>
                </a:solidFill>
              </a:rPr>
              <a:t>Timeline</a:t>
            </a:r>
          </a:p>
          <a:p>
            <a:pPr lvl="1"/>
            <a:r>
              <a:rPr lang="en-US" sz="7200" dirty="0">
                <a:solidFill>
                  <a:srgbClr val="000000"/>
                </a:solidFill>
              </a:rPr>
              <a:t>Outlining the completion of the project/ or expenditures of the grant funds</a:t>
            </a:r>
          </a:p>
          <a:p>
            <a:pPr marL="514350" indent="-514350">
              <a:buAutoNum type="arabicPeriod"/>
            </a:pPr>
            <a:r>
              <a:rPr lang="en-US" sz="7200" dirty="0">
                <a:solidFill>
                  <a:srgbClr val="000000"/>
                </a:solidFill>
              </a:rPr>
              <a:t>Letters of Endorsement</a:t>
            </a:r>
          </a:p>
          <a:p>
            <a:pPr lvl="1"/>
            <a:r>
              <a:rPr lang="en-US" sz="7200" dirty="0">
                <a:solidFill>
                  <a:srgbClr val="000000"/>
                </a:solidFill>
              </a:rPr>
              <a:t>For this program specifically</a:t>
            </a:r>
          </a:p>
          <a:p>
            <a:pPr marL="514350" indent="-514350">
              <a:buAutoNum type="arabicPeriod"/>
            </a:pPr>
            <a:r>
              <a:rPr lang="en-US" sz="7200" dirty="0">
                <a:solidFill>
                  <a:srgbClr val="000000"/>
                </a:solidFill>
              </a:rPr>
              <a:t>Miscellaneous</a:t>
            </a:r>
          </a:p>
          <a:p>
            <a:pPr lvl="1"/>
            <a:r>
              <a:rPr lang="en-US" sz="7200" dirty="0">
                <a:solidFill>
                  <a:srgbClr val="000000"/>
                </a:solidFill>
              </a:rPr>
              <a:t>Job Descriptions for any position listed in personnel</a:t>
            </a:r>
          </a:p>
          <a:p>
            <a:pPr lvl="1"/>
            <a:r>
              <a:rPr lang="en-US" sz="7200" dirty="0">
                <a:solidFill>
                  <a:srgbClr val="000000"/>
                </a:solidFill>
              </a:rPr>
              <a:t>If applicable any contracts</a:t>
            </a:r>
          </a:p>
          <a:p>
            <a:pPr lvl="1"/>
            <a:r>
              <a:rPr lang="en-US" sz="7200" dirty="0">
                <a:solidFill>
                  <a:srgbClr val="000000"/>
                </a:solidFill>
              </a:rPr>
              <a:t>Consultation Form – example on the last page of the RFP</a:t>
            </a:r>
          </a:p>
          <a:p>
            <a:pPr lvl="1"/>
            <a:r>
              <a:rPr lang="en-US" sz="7200" dirty="0">
                <a:solidFill>
                  <a:srgbClr val="000000"/>
                </a:solidFill>
              </a:rPr>
              <a:t>EEOP Certification</a:t>
            </a:r>
          </a:p>
          <a:p>
            <a:pPr lvl="1"/>
            <a:r>
              <a:rPr lang="en-US" sz="7200" dirty="0">
                <a:solidFill>
                  <a:srgbClr val="000000"/>
                </a:solidFill>
              </a:rPr>
              <a:t>Legal Services Certification Form – example also included in the RFP</a:t>
            </a:r>
          </a:p>
          <a:p>
            <a:pPr lvl="1"/>
            <a:endParaRPr lang="en-US" sz="2500" dirty="0">
              <a:solidFill>
                <a:srgbClr val="000000"/>
              </a:solidFill>
            </a:endParaRPr>
          </a:p>
          <a:p>
            <a:pPr marL="514350" indent="-514350">
              <a:buAutoNum type="arabicPeriod"/>
            </a:pPr>
            <a:endParaRPr lang="en-US" sz="1100" dirty="0">
              <a:solidFill>
                <a:srgbClr val="000000"/>
              </a:solidFill>
            </a:endParaRPr>
          </a:p>
          <a:p>
            <a:pPr marL="514350" indent="-514350">
              <a:buAutoNum type="arabicPeriod"/>
            </a:pPr>
            <a:endParaRPr lang="en-US" sz="1100" dirty="0">
              <a:solidFill>
                <a:srgbClr val="000000"/>
              </a:solidFill>
            </a:endParaRPr>
          </a:p>
        </p:txBody>
      </p:sp>
    </p:spTree>
    <p:extLst>
      <p:ext uri="{BB962C8B-B14F-4D97-AF65-F5344CB8AC3E}">
        <p14:creationId xmlns:p14="http://schemas.microsoft.com/office/powerpoint/2010/main" val="15228101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4159DCF-EBAD-4353-9C35-C7CB6F8DDFA3}"/>
              </a:ext>
            </a:extLst>
          </p:cNvPr>
          <p:cNvSpPr>
            <a:spLocks noGrp="1"/>
          </p:cNvSpPr>
          <p:nvPr>
            <p:ph idx="1"/>
          </p:nvPr>
        </p:nvSpPr>
        <p:spPr>
          <a:xfrm>
            <a:off x="836676" y="1338834"/>
            <a:ext cx="10515600" cy="4910328"/>
          </a:xfrm>
        </p:spPr>
        <p:txBody>
          <a:bodyPr>
            <a:normAutofit lnSpcReduction="10000"/>
          </a:bodyPr>
          <a:lstStyle/>
          <a:p>
            <a:endParaRPr lang="en-US" sz="2200" b="0" i="0" u="none" strike="noStrike" baseline="0" dirty="0">
              <a:latin typeface="+mj-lt"/>
            </a:endParaRPr>
          </a:p>
          <a:p>
            <a:r>
              <a:rPr lang="en-US" sz="3200" b="0" i="0" u="none" strike="noStrike" baseline="0" dirty="0">
                <a:latin typeface="+mj-lt"/>
              </a:rPr>
              <a:t> For technical assistance contact the ICJI Helpdesk at CJIHelpDesk@cji.in.gov. Help Desk hours are Monday – Friday, 8:00 am to 4:30 pm ET, except state holidays. </a:t>
            </a:r>
          </a:p>
          <a:p>
            <a:pPr marL="0" indent="0">
              <a:buNone/>
            </a:pPr>
            <a:endParaRPr lang="en-US" sz="3200" b="0" i="0" u="none" strike="noStrike" baseline="0" dirty="0">
              <a:latin typeface="+mj-lt"/>
            </a:endParaRPr>
          </a:p>
          <a:p>
            <a:r>
              <a:rPr lang="en-US" sz="3200" b="1" i="1" u="sng" strike="noStrike" baseline="0" dirty="0">
                <a:latin typeface="+mj-lt"/>
              </a:rPr>
              <a:t>ICJI is not responsible for technical issues with grant submission within 48 hours of grant deadline.</a:t>
            </a:r>
            <a:r>
              <a:rPr lang="en-US" sz="3200" b="1" i="1" u="none" strike="noStrike" baseline="0" dirty="0">
                <a:latin typeface="+mj-lt"/>
              </a:rPr>
              <a:t> </a:t>
            </a:r>
          </a:p>
          <a:p>
            <a:pPr marL="0" indent="0">
              <a:buNone/>
            </a:pPr>
            <a:endParaRPr lang="en-US" sz="3200" b="1" i="0" u="none" strike="noStrike" baseline="0" dirty="0">
              <a:latin typeface="+mj-lt"/>
            </a:endParaRPr>
          </a:p>
          <a:p>
            <a:r>
              <a:rPr lang="en-US" sz="3200" b="0" i="0" u="none" strike="noStrike" baseline="0" dirty="0">
                <a:latin typeface="+mj-lt"/>
              </a:rPr>
              <a:t>For assistance with any other requirements of this solicitation, please contact The Victim Services Division at ICJI. </a:t>
            </a:r>
            <a:r>
              <a:rPr lang="en-US" sz="2200" b="0" i="0" u="none" strike="noStrike" baseline="0" dirty="0">
                <a:latin typeface="+mj-lt"/>
              </a:rPr>
              <a:t>	</a:t>
            </a:r>
          </a:p>
          <a:p>
            <a:endParaRPr lang="en-US" sz="2200" dirty="0"/>
          </a:p>
        </p:txBody>
      </p:sp>
    </p:spTree>
    <p:extLst>
      <p:ext uri="{BB962C8B-B14F-4D97-AF65-F5344CB8AC3E}">
        <p14:creationId xmlns:p14="http://schemas.microsoft.com/office/powerpoint/2010/main" val="25003163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384AD39-8181-44AC-ADF7-6F22D047AB86}"/>
              </a:ext>
            </a:extLst>
          </p:cNvPr>
          <p:cNvSpPr>
            <a:spLocks noGrp="1"/>
          </p:cNvSpPr>
          <p:nvPr>
            <p:ph type="title"/>
          </p:nvPr>
        </p:nvSpPr>
        <p:spPr>
          <a:xfrm>
            <a:off x="3045368" y="2043663"/>
            <a:ext cx="6105194" cy="2031055"/>
          </a:xfrm>
        </p:spPr>
        <p:txBody>
          <a:bodyPr vert="horz" lIns="91440" tIns="45720" rIns="91440" bIns="45720" rtlCol="0" anchor="b">
            <a:normAutofit/>
          </a:bodyPr>
          <a:lstStyle/>
          <a:p>
            <a:pPr algn="ctr"/>
            <a:r>
              <a:rPr lang="en-US" sz="6000" kern="1200">
                <a:solidFill>
                  <a:srgbClr val="FFFFFF"/>
                </a:solidFill>
                <a:latin typeface="+mj-lt"/>
                <a:ea typeface="+mj-ea"/>
                <a:cs typeface="+mj-cs"/>
              </a:rPr>
              <a:t>Questions?</a:t>
            </a:r>
          </a:p>
        </p:txBody>
      </p:sp>
    </p:spTree>
    <p:extLst>
      <p:ext uri="{BB962C8B-B14F-4D97-AF65-F5344CB8AC3E}">
        <p14:creationId xmlns:p14="http://schemas.microsoft.com/office/powerpoint/2010/main" val="8874573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01C9CC24-B375-4226-BF2B-61FADBBA6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D70A28E-4FD8-4474-A206-E15B5EBB3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1084747"/>
            <a:ext cx="12188952" cy="3294207"/>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39647E21-5366-4638-AC97-D8CD4111EB5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8235" r="8214" b="45501"/>
          <a:stretch>
            <a:fillRect/>
          </a:stretch>
        </p:blipFill>
        <p:spPr>
          <a:xfrm flipV="1">
            <a:off x="0" y="0"/>
            <a:ext cx="12191999" cy="4473360"/>
          </a:xfrm>
          <a:custGeom>
            <a:avLst/>
            <a:gdLst>
              <a:gd name="connsiteX0" fmla="*/ 0 w 12191999"/>
              <a:gd name="connsiteY0" fmla="*/ 4473360 h 4473360"/>
              <a:gd name="connsiteX1" fmla="*/ 12191999 w 12191999"/>
              <a:gd name="connsiteY1" fmla="*/ 4473360 h 4473360"/>
              <a:gd name="connsiteX2" fmla="*/ 12191999 w 12191999"/>
              <a:gd name="connsiteY2" fmla="*/ 0 h 4473360"/>
              <a:gd name="connsiteX3" fmla="*/ 0 w 12191999"/>
              <a:gd name="connsiteY3" fmla="*/ 0 h 4473360"/>
            </a:gdLst>
            <a:ahLst/>
            <a:cxnLst>
              <a:cxn ang="0">
                <a:pos x="connsiteX0" y="connsiteY0"/>
              </a:cxn>
              <a:cxn ang="0">
                <a:pos x="connsiteX1" y="connsiteY1"/>
              </a:cxn>
              <a:cxn ang="0">
                <a:pos x="connsiteX2" y="connsiteY2"/>
              </a:cxn>
              <a:cxn ang="0">
                <a:pos x="connsiteX3" y="connsiteY3"/>
              </a:cxn>
            </a:cxnLst>
            <a:rect l="l" t="t" r="r" b="b"/>
            <a:pathLst>
              <a:path w="12191999" h="4473360">
                <a:moveTo>
                  <a:pt x="0" y="4473360"/>
                </a:moveTo>
                <a:lnTo>
                  <a:pt x="12191999" y="4473360"/>
                </a:lnTo>
                <a:lnTo>
                  <a:pt x="12191999" y="0"/>
                </a:lnTo>
                <a:lnTo>
                  <a:pt x="0" y="0"/>
                </a:lnTo>
                <a:close/>
              </a:path>
            </a:pathLst>
          </a:custGeom>
        </p:spPr>
      </p:pic>
      <p:sp>
        <p:nvSpPr>
          <p:cNvPr id="2" name="Title 1">
            <a:extLst>
              <a:ext uri="{FF2B5EF4-FFF2-40B4-BE49-F238E27FC236}">
                <a16:creationId xmlns:a16="http://schemas.microsoft.com/office/drawing/2014/main" id="{A4F05089-22C1-42A6-A522-0A64EB043676}"/>
              </a:ext>
            </a:extLst>
          </p:cNvPr>
          <p:cNvSpPr>
            <a:spLocks noGrp="1"/>
          </p:cNvSpPr>
          <p:nvPr>
            <p:ph type="ctrTitle"/>
          </p:nvPr>
        </p:nvSpPr>
        <p:spPr>
          <a:xfrm>
            <a:off x="753925" y="2076450"/>
            <a:ext cx="10684151" cy="1345134"/>
          </a:xfrm>
        </p:spPr>
        <p:txBody>
          <a:bodyPr anchor="ctr">
            <a:normAutofit/>
          </a:bodyPr>
          <a:lstStyle/>
          <a:p>
            <a:r>
              <a:rPr lang="en-US" sz="5600" dirty="0">
                <a:solidFill>
                  <a:srgbClr val="FFFFFF"/>
                </a:solidFill>
              </a:rPr>
              <a:t>Thanks for attending! </a:t>
            </a:r>
          </a:p>
        </p:txBody>
      </p:sp>
      <p:sp>
        <p:nvSpPr>
          <p:cNvPr id="3" name="Subtitle 2">
            <a:extLst>
              <a:ext uri="{FF2B5EF4-FFF2-40B4-BE49-F238E27FC236}">
                <a16:creationId xmlns:a16="http://schemas.microsoft.com/office/drawing/2014/main" id="{79CD831F-E068-4101-87C4-7414642B5E59}"/>
              </a:ext>
            </a:extLst>
          </p:cNvPr>
          <p:cNvSpPr>
            <a:spLocks noGrp="1"/>
          </p:cNvSpPr>
          <p:nvPr>
            <p:ph type="subTitle" idx="1"/>
          </p:nvPr>
        </p:nvSpPr>
        <p:spPr>
          <a:xfrm>
            <a:off x="1171575" y="4473360"/>
            <a:ext cx="9469211" cy="1941508"/>
          </a:xfrm>
        </p:spPr>
        <p:txBody>
          <a:bodyPr anchor="ctr">
            <a:normAutofit lnSpcReduction="10000"/>
          </a:bodyPr>
          <a:lstStyle/>
          <a:p>
            <a:r>
              <a:rPr lang="en-US" sz="2800" dirty="0">
                <a:solidFill>
                  <a:srgbClr val="000000"/>
                </a:solidFill>
              </a:rPr>
              <a:t>Presenter: </a:t>
            </a:r>
          </a:p>
          <a:p>
            <a:r>
              <a:rPr lang="en-US" sz="2800" dirty="0">
                <a:solidFill>
                  <a:srgbClr val="000000"/>
                </a:solidFill>
              </a:rPr>
              <a:t>Max Brown, Victim Services Program Specialist </a:t>
            </a:r>
          </a:p>
          <a:p>
            <a:r>
              <a:rPr lang="en-US" sz="2800" dirty="0">
                <a:solidFill>
                  <a:srgbClr val="000000"/>
                </a:solidFill>
              </a:rPr>
              <a:t>maxbrown@cji.in.gov</a:t>
            </a:r>
          </a:p>
          <a:p>
            <a:r>
              <a:rPr lang="en-US" sz="2800" dirty="0">
                <a:solidFill>
                  <a:srgbClr val="000000"/>
                </a:solidFill>
              </a:rPr>
              <a:t>317-232-2927</a:t>
            </a:r>
          </a:p>
        </p:txBody>
      </p:sp>
    </p:spTree>
    <p:extLst>
      <p:ext uri="{BB962C8B-B14F-4D97-AF65-F5344CB8AC3E}">
        <p14:creationId xmlns:p14="http://schemas.microsoft.com/office/powerpoint/2010/main" val="2190533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4A4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E2ECAE5-AB89-4403-8E17-EC6C44CE65C1}"/>
              </a:ext>
            </a:extLst>
          </p:cNvPr>
          <p:cNvSpPr>
            <a:spLocks noGrp="1"/>
          </p:cNvSpPr>
          <p:nvPr>
            <p:ph type="title"/>
          </p:nvPr>
        </p:nvSpPr>
        <p:spPr>
          <a:xfrm>
            <a:off x="694510" y="1487272"/>
            <a:ext cx="2743200" cy="2743200"/>
          </a:xfrm>
          <a:prstGeom prst="ellipse">
            <a:avLst/>
          </a:prstGeom>
          <a:solidFill>
            <a:srgbClr val="262626"/>
          </a:solidFill>
          <a:ln w="174625" cmpd="thinThick">
            <a:solidFill>
              <a:srgbClr val="262626"/>
            </a:solidFill>
          </a:ln>
        </p:spPr>
        <p:txBody>
          <a:bodyPr>
            <a:normAutofit/>
          </a:bodyPr>
          <a:lstStyle/>
          <a:p>
            <a:pPr algn="ctr"/>
            <a:r>
              <a:rPr lang="en-US" sz="2600">
                <a:solidFill>
                  <a:srgbClr val="FFFFFF"/>
                </a:solidFill>
              </a:rPr>
              <a:t>Accessing the RFP</a:t>
            </a:r>
          </a:p>
        </p:txBody>
      </p:sp>
      <p:sp>
        <p:nvSpPr>
          <p:cNvPr id="3" name="Content Placeholder 2">
            <a:extLst>
              <a:ext uri="{FF2B5EF4-FFF2-40B4-BE49-F238E27FC236}">
                <a16:creationId xmlns:a16="http://schemas.microsoft.com/office/drawing/2014/main" id="{D2CA8FD7-2B68-4A56-92D0-F493D18C5B7A}"/>
              </a:ext>
            </a:extLst>
          </p:cNvPr>
          <p:cNvSpPr>
            <a:spLocks noGrp="1"/>
          </p:cNvSpPr>
          <p:nvPr>
            <p:ph idx="1"/>
          </p:nvPr>
        </p:nvSpPr>
        <p:spPr>
          <a:xfrm>
            <a:off x="4038600" y="4884873"/>
            <a:ext cx="7188199" cy="1292090"/>
          </a:xfrm>
        </p:spPr>
        <p:txBody>
          <a:bodyPr>
            <a:normAutofit lnSpcReduction="10000"/>
          </a:bodyPr>
          <a:lstStyle/>
          <a:p>
            <a:pPr marL="0" indent="0">
              <a:buNone/>
            </a:pPr>
            <a:r>
              <a:rPr lang="en-US" sz="1800" dirty="0"/>
              <a:t>Located on ICJI Website</a:t>
            </a:r>
          </a:p>
          <a:p>
            <a:r>
              <a:rPr lang="en-US" sz="1800" dirty="0"/>
              <a:t>In.gov/</a:t>
            </a:r>
            <a:r>
              <a:rPr lang="en-US" sz="1800" dirty="0" err="1"/>
              <a:t>cji</a:t>
            </a:r>
            <a:r>
              <a:rPr lang="en-US" sz="1800" dirty="0"/>
              <a:t> </a:t>
            </a:r>
            <a:r>
              <a:rPr lang="en-US" sz="1800" dirty="0">
                <a:sym typeface="Wingdings" panose="05000000000000000000" pitchFamily="2" charset="2"/>
              </a:rPr>
              <a:t> </a:t>
            </a:r>
            <a:r>
              <a:rPr lang="en-US" sz="1800" b="1" i="1" dirty="0">
                <a:sym typeface="Wingdings" panose="05000000000000000000" pitchFamily="2" charset="2"/>
              </a:rPr>
              <a:t>Victim Services</a:t>
            </a:r>
            <a:r>
              <a:rPr lang="en-US" sz="1800" dirty="0">
                <a:sym typeface="Wingdings" panose="05000000000000000000" pitchFamily="2" charset="2"/>
              </a:rPr>
              <a:t>  STOP Grant “Learn More”  STOP RFP, FY21</a:t>
            </a:r>
            <a:endParaRPr lang="en-US" sz="1800" dirty="0"/>
          </a:p>
          <a:p>
            <a:r>
              <a:rPr lang="en-US" sz="1800" dirty="0">
                <a:hlinkClick r:id="rId2"/>
              </a:rPr>
              <a:t>https://www.in.gov/cji/victim-services/vawa-stop/</a:t>
            </a:r>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p:txBody>
      </p:sp>
      <p:pic>
        <p:nvPicPr>
          <p:cNvPr id="5" name="Picture 4">
            <a:extLst>
              <a:ext uri="{FF2B5EF4-FFF2-40B4-BE49-F238E27FC236}">
                <a16:creationId xmlns:a16="http://schemas.microsoft.com/office/drawing/2014/main" id="{D4BB31CC-E458-4ED9-8591-5DD81CD6A9FD}"/>
              </a:ext>
            </a:extLst>
          </p:cNvPr>
          <p:cNvPicPr>
            <a:picLocks noChangeAspect="1"/>
          </p:cNvPicPr>
          <p:nvPr/>
        </p:nvPicPr>
        <p:blipFill>
          <a:blip r:embed="rId3"/>
          <a:stretch>
            <a:fillRect/>
          </a:stretch>
        </p:blipFill>
        <p:spPr>
          <a:xfrm>
            <a:off x="3619129" y="1487272"/>
            <a:ext cx="8572871" cy="2617120"/>
          </a:xfrm>
          <a:prstGeom prst="rect">
            <a:avLst/>
          </a:prstGeom>
        </p:spPr>
      </p:pic>
    </p:spTree>
    <p:extLst>
      <p:ext uri="{BB962C8B-B14F-4D97-AF65-F5344CB8AC3E}">
        <p14:creationId xmlns:p14="http://schemas.microsoft.com/office/powerpoint/2010/main" val="2110233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541C01-4B46-4205-924C-5AB4A4D160ED}"/>
              </a:ext>
            </a:extLst>
          </p:cNvPr>
          <p:cNvSpPr>
            <a:spLocks noGrp="1"/>
          </p:cNvSpPr>
          <p:nvPr>
            <p:ph type="title"/>
          </p:nvPr>
        </p:nvSpPr>
        <p:spPr>
          <a:xfrm>
            <a:off x="2366190" y="497205"/>
            <a:ext cx="8836798" cy="1234440"/>
          </a:xfrm>
        </p:spPr>
        <p:txBody>
          <a:bodyPr anchor="t">
            <a:normAutofit fontScale="90000"/>
          </a:bodyPr>
          <a:lstStyle/>
          <a:p>
            <a:r>
              <a:rPr lang="en-US" sz="4000" dirty="0">
                <a:solidFill>
                  <a:schemeClr val="accent1"/>
                </a:solidFill>
              </a:rPr>
              <a:t>2021-2022 STOP (Services, Training, Officers, and Prosecutors) Violence Against Women Formula Grant Application</a:t>
            </a:r>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9424EAB-685E-4868-AF64-1AE2386CE559}"/>
              </a:ext>
            </a:extLst>
          </p:cNvPr>
          <p:cNvSpPr>
            <a:spLocks noGrp="1"/>
          </p:cNvSpPr>
          <p:nvPr>
            <p:ph idx="1"/>
          </p:nvPr>
        </p:nvSpPr>
        <p:spPr>
          <a:xfrm>
            <a:off x="2379277" y="2249423"/>
            <a:ext cx="9596823" cy="4274439"/>
          </a:xfrm>
        </p:spPr>
        <p:txBody>
          <a:bodyPr>
            <a:normAutofit/>
          </a:bodyPr>
          <a:lstStyle/>
          <a:p>
            <a:pPr marL="0" indent="0">
              <a:buNone/>
            </a:pPr>
            <a:endParaRPr lang="en-US" sz="2200" dirty="0"/>
          </a:p>
          <a:p>
            <a:pPr marL="0" indent="0">
              <a:buNone/>
            </a:pPr>
            <a:r>
              <a:rPr lang="en-US" sz="2200" dirty="0"/>
              <a:t>Application opened: Tuesday, March 23</a:t>
            </a:r>
            <a:r>
              <a:rPr lang="en-US" sz="2200" baseline="30000" dirty="0"/>
              <a:t>rd</a:t>
            </a:r>
            <a:r>
              <a:rPr lang="en-US" sz="2200" dirty="0"/>
              <a:t> at 9 AM</a:t>
            </a:r>
          </a:p>
          <a:p>
            <a:pPr marL="0" indent="0">
              <a:buNone/>
            </a:pPr>
            <a:r>
              <a:rPr lang="en-US" sz="2200" dirty="0"/>
              <a:t>Application closes: Friday, April 23</a:t>
            </a:r>
            <a:r>
              <a:rPr lang="en-US" sz="2200" baseline="30000" dirty="0"/>
              <a:t>rd</a:t>
            </a:r>
            <a:r>
              <a:rPr lang="en-US" sz="2200" dirty="0"/>
              <a:t> at 11:59 PM</a:t>
            </a:r>
          </a:p>
          <a:p>
            <a:pPr marL="0" indent="0" algn="l" defTabSz="457200">
              <a:buNone/>
            </a:pPr>
            <a:r>
              <a:rPr lang="en-US" sz="2200" b="0" i="0" u="none" strike="noStrike" baseline="0" dirty="0">
                <a:solidFill>
                  <a:srgbClr val="000000"/>
                </a:solidFill>
                <a:latin typeface="Arial" panose="020B0604020202020204" pitchFamily="34" charset="0"/>
              </a:rPr>
              <a:t>	</a:t>
            </a:r>
            <a:r>
              <a:rPr lang="en-US" sz="2200" b="0" i="0" u="none" strike="noStrike" baseline="0" dirty="0">
                <a:solidFill>
                  <a:srgbClr val="FF0000"/>
                </a:solidFill>
              </a:rPr>
              <a:t>Applicants are strongly encouraged to submit applications 48 hours prior to the 	deadline. 	</a:t>
            </a:r>
          </a:p>
          <a:p>
            <a:pPr marL="0" indent="0">
              <a:buNone/>
            </a:pPr>
            <a:endParaRPr lang="en-US" sz="2200" dirty="0"/>
          </a:p>
          <a:p>
            <a:pPr marL="0" indent="0">
              <a:buNone/>
            </a:pPr>
            <a:r>
              <a:rPr lang="en-US" sz="2200" dirty="0"/>
              <a:t>Award Period for STOP: October 1, 2021 to September 30, 2022 (12-month award period)</a:t>
            </a:r>
          </a:p>
          <a:p>
            <a:pPr marL="0" indent="0">
              <a:buNone/>
            </a:pPr>
            <a:r>
              <a:rPr lang="en-US" sz="1600" b="0" i="0" u="none" strike="noStrike" baseline="0" dirty="0">
                <a:solidFill>
                  <a:srgbClr val="FF0000"/>
                </a:solidFill>
                <a:latin typeface="Calibri" panose="020F0502020204030204" pitchFamily="34" charset="0"/>
              </a:rPr>
              <a:t>Projects should begin on October 1, 2021 and must be in operation no later than 60 days after this date. Failure to have the funded project operational within 60 days from October 1, 2021 will result in the cancellation of the grant and the de-obligation of all awarded funds. </a:t>
            </a:r>
            <a:endParaRPr lang="en-US" sz="2000" dirty="0">
              <a:solidFill>
                <a:srgbClr val="FF0000"/>
              </a:solidFill>
            </a:endParaRPr>
          </a:p>
        </p:txBody>
      </p:sp>
    </p:spTree>
    <p:extLst>
      <p:ext uri="{BB962C8B-B14F-4D97-AF65-F5344CB8AC3E}">
        <p14:creationId xmlns:p14="http://schemas.microsoft.com/office/powerpoint/2010/main" val="2150289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Arc 4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1A898F7-2E8A-4835-A9E8-F61F78146AC2}"/>
              </a:ext>
            </a:extLst>
          </p:cNvPr>
          <p:cNvSpPr>
            <a:spLocks noGrp="1"/>
          </p:cNvSpPr>
          <p:nvPr>
            <p:ph idx="1"/>
          </p:nvPr>
        </p:nvSpPr>
        <p:spPr>
          <a:xfrm>
            <a:off x="838200" y="1114425"/>
            <a:ext cx="10515600" cy="4351338"/>
          </a:xfrm>
        </p:spPr>
        <p:txBody>
          <a:bodyPr>
            <a:normAutofit/>
          </a:bodyPr>
          <a:lstStyle/>
          <a:p>
            <a:pPr marL="0" indent="0" algn="ctr">
              <a:buNone/>
            </a:pPr>
            <a:r>
              <a:rPr lang="en-US" sz="4400" b="1" i="0" u="none" strike="noStrike" baseline="0" dirty="0">
                <a:latin typeface="Calibri" panose="020F0502020204030204" pitchFamily="34" charset="0"/>
              </a:rPr>
              <a:t>Overview:</a:t>
            </a:r>
            <a:endParaRPr lang="en-US" sz="4400" b="1" dirty="0">
              <a:latin typeface="Calibri" panose="020F0502020204030204" pitchFamily="34" charset="0"/>
            </a:endParaRPr>
          </a:p>
          <a:p>
            <a:pPr marL="0" indent="0">
              <a:buNone/>
            </a:pPr>
            <a:r>
              <a:rPr lang="en-US" dirty="0"/>
              <a:t>The Services, Training, Officers, Prosecutors (STOP) Violence Against Women Formula Grant Program (STOP Formula Grant Program) supports communities, including American Indian Tribes and Alaska Native villages, in their efforts to develop and strengthen effective responses to </a:t>
            </a:r>
            <a:r>
              <a:rPr lang="en-US" dirty="0">
                <a:solidFill>
                  <a:schemeClr val="accent5">
                    <a:lumMod val="75000"/>
                  </a:schemeClr>
                </a:solidFill>
              </a:rPr>
              <a:t>sexual assault, domestic violence, dating violence, and stalking</a:t>
            </a:r>
            <a:r>
              <a:rPr lang="en-US" sz="2800" b="0" i="0" u="none" strike="noStrike" baseline="0" dirty="0">
                <a:solidFill>
                  <a:srgbClr val="000000"/>
                </a:solidFill>
                <a:latin typeface="Calibri" panose="020F0502020204030204" pitchFamily="34" charset="0"/>
              </a:rPr>
              <a:t> </a:t>
            </a:r>
            <a:endParaRPr lang="en-US" dirty="0">
              <a:solidFill>
                <a:schemeClr val="accent2">
                  <a:lumMod val="75000"/>
                </a:schemeClr>
              </a:solidFill>
            </a:endParaRPr>
          </a:p>
        </p:txBody>
      </p:sp>
    </p:spTree>
    <p:extLst>
      <p:ext uri="{BB962C8B-B14F-4D97-AF65-F5344CB8AC3E}">
        <p14:creationId xmlns:p14="http://schemas.microsoft.com/office/powerpoint/2010/main" val="4049745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DD3DE0C-E47C-42B8-83A2-D58EDC50BC56}"/>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STOP Funding Eligibility:</a:t>
            </a:r>
          </a:p>
        </p:txBody>
      </p:sp>
      <p:sp>
        <p:nvSpPr>
          <p:cNvPr id="3" name="Content Placeholder 2">
            <a:extLst>
              <a:ext uri="{FF2B5EF4-FFF2-40B4-BE49-F238E27FC236}">
                <a16:creationId xmlns:a16="http://schemas.microsoft.com/office/drawing/2014/main" id="{1304A922-3A4D-467B-9C6F-30644CF1DE9B}"/>
              </a:ext>
            </a:extLst>
          </p:cNvPr>
          <p:cNvSpPr>
            <a:spLocks noGrp="1"/>
          </p:cNvSpPr>
          <p:nvPr>
            <p:ph idx="1"/>
          </p:nvPr>
        </p:nvSpPr>
        <p:spPr>
          <a:xfrm>
            <a:off x="6090574" y="801866"/>
            <a:ext cx="5306084" cy="5230634"/>
          </a:xfrm>
        </p:spPr>
        <p:txBody>
          <a:bodyPr anchor="ctr">
            <a:normAutofit/>
          </a:bodyPr>
          <a:lstStyle/>
          <a:p>
            <a:endParaRPr lang="en-US" sz="1900" b="0" i="0" u="none" strike="noStrike" baseline="0" dirty="0">
              <a:solidFill>
                <a:srgbClr val="000000"/>
              </a:solidFill>
              <a:latin typeface="Calibri" panose="020F0502020204030204" pitchFamily="34" charset="0"/>
            </a:endParaRPr>
          </a:p>
          <a:p>
            <a:r>
              <a:rPr lang="en-US" sz="1900" b="0" i="0" u="none" strike="noStrike" baseline="0" dirty="0">
                <a:solidFill>
                  <a:srgbClr val="000000"/>
                </a:solidFill>
                <a:latin typeface="Calibri" panose="020F0502020204030204" pitchFamily="34" charset="0"/>
              </a:rPr>
              <a:t>Eligible entity types include:</a:t>
            </a:r>
          </a:p>
          <a:p>
            <a:pPr lvl="1"/>
            <a:r>
              <a:rPr lang="en-US" sz="1800" dirty="0">
                <a:solidFill>
                  <a:srgbClr val="000000"/>
                </a:solidFill>
                <a:latin typeface="Calibri" panose="020F0502020204030204" pitchFamily="34" charset="0"/>
              </a:rPr>
              <a:t>State Agencies</a:t>
            </a:r>
          </a:p>
          <a:p>
            <a:pPr lvl="1"/>
            <a:r>
              <a:rPr lang="en-US" sz="1800" b="0" i="0" u="none" strike="noStrike" baseline="0" dirty="0">
                <a:solidFill>
                  <a:srgbClr val="000000"/>
                </a:solidFill>
                <a:latin typeface="Calibri" panose="020F0502020204030204" pitchFamily="34" charset="0"/>
              </a:rPr>
              <a:t>Units of local government</a:t>
            </a:r>
          </a:p>
          <a:p>
            <a:pPr lvl="1"/>
            <a:r>
              <a:rPr lang="en-US" sz="1800" dirty="0">
                <a:solidFill>
                  <a:srgbClr val="000000"/>
                </a:solidFill>
                <a:latin typeface="Calibri" panose="020F0502020204030204" pitchFamily="34" charset="0"/>
              </a:rPr>
              <a:t>Nonprofit organizations</a:t>
            </a:r>
          </a:p>
          <a:p>
            <a:pPr lvl="1"/>
            <a:r>
              <a:rPr lang="en-US" sz="1800" b="0" i="0" u="none" strike="noStrike" baseline="0" dirty="0">
                <a:solidFill>
                  <a:srgbClr val="000000"/>
                </a:solidFill>
                <a:latin typeface="Calibri" panose="020F0502020204030204" pitchFamily="34" charset="0"/>
              </a:rPr>
              <a:t>Faith-based organizations</a:t>
            </a:r>
          </a:p>
          <a:p>
            <a:r>
              <a:rPr lang="en-US" sz="1900" dirty="0">
                <a:solidFill>
                  <a:srgbClr val="000000"/>
                </a:solidFill>
                <a:latin typeface="Calibri" panose="020F0502020204030204" pitchFamily="34" charset="0"/>
              </a:rPr>
              <a:t>Other Requirements include:</a:t>
            </a:r>
          </a:p>
          <a:p>
            <a:pPr lvl="1"/>
            <a:r>
              <a:rPr lang="en-US" sz="1900" b="0" i="0" u="none" strike="noStrike" baseline="0" dirty="0">
                <a:solidFill>
                  <a:srgbClr val="000000"/>
                </a:solidFill>
                <a:latin typeface="Calibri" panose="020F0502020204030204" pitchFamily="34" charset="0"/>
              </a:rPr>
              <a:t>Registered DUNS number</a:t>
            </a:r>
          </a:p>
          <a:p>
            <a:pPr lvl="1"/>
            <a:r>
              <a:rPr lang="en-US" sz="1900" b="0" i="0" u="none" strike="noStrike" baseline="0" dirty="0">
                <a:solidFill>
                  <a:srgbClr val="000000"/>
                </a:solidFill>
                <a:latin typeface="Calibri" panose="020F0502020204030204" pitchFamily="34" charset="0"/>
              </a:rPr>
              <a:t>Active and current registration with SAM.gov</a:t>
            </a:r>
          </a:p>
          <a:p>
            <a:pPr lvl="1"/>
            <a:r>
              <a:rPr lang="en-US" sz="1900" dirty="0">
                <a:solidFill>
                  <a:srgbClr val="000000"/>
                </a:solidFill>
                <a:latin typeface="Calibri" panose="020F0502020204030204" pitchFamily="34" charset="0"/>
              </a:rPr>
              <a:t>Good standing with the Department of Revenue (DOR), Department of Workforce Development (DWD), and Secretary of State (SOS)</a:t>
            </a:r>
            <a:endParaRPr lang="en-US" sz="1900" b="0" i="0" u="none" strike="noStrike" baseline="0" dirty="0">
              <a:solidFill>
                <a:srgbClr val="000000"/>
              </a:solidFill>
              <a:latin typeface="Calibri" panose="020F0502020204030204" pitchFamily="34" charset="0"/>
            </a:endParaRPr>
          </a:p>
          <a:p>
            <a:endParaRPr lang="en-US" sz="1900" b="0" i="0" u="none" strike="noStrike" baseline="0" dirty="0">
              <a:solidFill>
                <a:srgbClr val="000000"/>
              </a:solidFill>
              <a:latin typeface="Calibri" panose="020F0502020204030204" pitchFamily="34" charset="0"/>
            </a:endParaRPr>
          </a:p>
          <a:p>
            <a:endParaRPr lang="en-US" sz="1900" dirty="0">
              <a:solidFill>
                <a:srgbClr val="000000"/>
              </a:solidFill>
            </a:endParaRPr>
          </a:p>
        </p:txBody>
      </p:sp>
    </p:spTree>
    <p:extLst>
      <p:ext uri="{BB962C8B-B14F-4D97-AF65-F5344CB8AC3E}">
        <p14:creationId xmlns:p14="http://schemas.microsoft.com/office/powerpoint/2010/main" val="3104224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23E175-7859-44BC-81F3-CC95BA556242}"/>
              </a:ext>
            </a:extLst>
          </p:cNvPr>
          <p:cNvSpPr>
            <a:spLocks noGrp="1"/>
          </p:cNvSpPr>
          <p:nvPr>
            <p:ph type="title"/>
          </p:nvPr>
        </p:nvSpPr>
        <p:spPr>
          <a:xfrm>
            <a:off x="635000" y="640823"/>
            <a:ext cx="3418659" cy="5583148"/>
          </a:xfrm>
        </p:spPr>
        <p:txBody>
          <a:bodyPr anchor="ctr">
            <a:normAutofit fontScale="90000"/>
          </a:bodyPr>
          <a:lstStyle/>
          <a:p>
            <a:pPr algn="ctr"/>
            <a:br>
              <a:rPr lang="en-US" sz="5400" dirty="0"/>
            </a:br>
            <a:br>
              <a:rPr lang="en-US" sz="5400" dirty="0"/>
            </a:br>
            <a:br>
              <a:rPr lang="en-US" sz="5400" dirty="0"/>
            </a:br>
            <a:br>
              <a:rPr lang="en-US" sz="5400" dirty="0"/>
            </a:br>
            <a:br>
              <a:rPr lang="en-US" sz="5400" dirty="0"/>
            </a:br>
            <a:br>
              <a:rPr lang="en-US" sz="5400" dirty="0"/>
            </a:br>
            <a:br>
              <a:rPr lang="en-US" sz="5400" dirty="0"/>
            </a:br>
            <a:r>
              <a:rPr lang="en-US" sz="5400" dirty="0"/>
              <a:t>Funding Allocation</a:t>
            </a:r>
            <a:br>
              <a:rPr lang="en-US" sz="5400" dirty="0"/>
            </a:br>
            <a:br>
              <a:rPr lang="en-US" sz="5400" dirty="0"/>
            </a:br>
            <a:br>
              <a:rPr lang="en-US" sz="5400" dirty="0"/>
            </a:br>
            <a:r>
              <a:rPr lang="en-US" sz="1800" dirty="0"/>
              <a:t>**Of the 30% Victim Services Allocation, 10% goes to culturally specific community-based organizations</a:t>
            </a:r>
            <a:br>
              <a:rPr lang="en-US" sz="5400" dirty="0"/>
            </a:br>
            <a:br>
              <a:rPr lang="en-US" sz="5400" dirty="0"/>
            </a:br>
            <a:br>
              <a:rPr lang="en-US" sz="5400" dirty="0"/>
            </a:br>
            <a:br>
              <a:rPr lang="en-US" sz="5400" dirty="0"/>
            </a:br>
            <a:endParaRPr lang="en-US" sz="5400" dirty="0"/>
          </a:p>
        </p:txBody>
      </p:sp>
      <p:sp>
        <p:nvSpPr>
          <p:cNvPr id="43"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ontent Placeholder 5">
            <a:extLst>
              <a:ext uri="{FF2B5EF4-FFF2-40B4-BE49-F238E27FC236}">
                <a16:creationId xmlns:a16="http://schemas.microsoft.com/office/drawing/2014/main" id="{C23FE0CB-5347-4E2D-8B9F-C776DB81763E}"/>
              </a:ext>
            </a:extLst>
          </p:cNvPr>
          <p:cNvGraphicFramePr>
            <a:graphicFrameLocks noGrp="1"/>
          </p:cNvGraphicFramePr>
          <p:nvPr>
            <p:ph idx="1"/>
            <p:extLst>
              <p:ext uri="{D42A27DB-BD31-4B8C-83A1-F6EECF244321}">
                <p14:modId xmlns:p14="http://schemas.microsoft.com/office/powerpoint/2010/main" val="221630385"/>
              </p:ext>
            </p:extLst>
          </p:nvPr>
        </p:nvGraphicFramePr>
        <p:xfrm>
          <a:off x="4648018" y="640822"/>
          <a:ext cx="6900512" cy="553614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21678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6A682BC-EEC6-415E-A895-01505741480F}"/>
              </a:ext>
            </a:extLst>
          </p:cNvPr>
          <p:cNvSpPr>
            <a:spLocks noGrp="1"/>
          </p:cNvSpPr>
          <p:nvPr>
            <p:ph type="title"/>
          </p:nvPr>
        </p:nvSpPr>
        <p:spPr>
          <a:xfrm>
            <a:off x="331651" y="1153571"/>
            <a:ext cx="3684791" cy="4461163"/>
          </a:xfrm>
        </p:spPr>
        <p:txBody>
          <a:bodyPr>
            <a:normAutofit/>
          </a:bodyPr>
          <a:lstStyle/>
          <a:p>
            <a:r>
              <a:rPr lang="en-US" dirty="0">
                <a:solidFill>
                  <a:srgbClr val="FFFFFF"/>
                </a:solidFill>
              </a:rPr>
              <a:t>Purpose Areas-</a:t>
            </a:r>
            <a:br>
              <a:rPr lang="en-US" dirty="0">
                <a:solidFill>
                  <a:srgbClr val="FFFFFF"/>
                </a:solidFill>
              </a:rPr>
            </a:br>
            <a:r>
              <a:rPr lang="en-US" sz="2000" dirty="0">
                <a:solidFill>
                  <a:srgbClr val="FFFFFF"/>
                </a:solidFill>
              </a:rPr>
              <a:t>Funds under this program must be used for one or more of the following purposes:</a:t>
            </a:r>
            <a:endParaRPr lang="en-US" dirty="0">
              <a:solidFill>
                <a:srgbClr val="FFFFFF"/>
              </a:solidFill>
            </a:endParaRPr>
          </a:p>
        </p:txBody>
      </p:sp>
      <p:sp>
        <p:nvSpPr>
          <p:cNvPr id="36" name="Arc 35">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C0181BF-5D9E-4305-A1DE-F4AD878BCC33}"/>
              </a:ext>
            </a:extLst>
          </p:cNvPr>
          <p:cNvSpPr>
            <a:spLocks noGrp="1"/>
          </p:cNvSpPr>
          <p:nvPr>
            <p:ph idx="1"/>
          </p:nvPr>
        </p:nvSpPr>
        <p:spPr>
          <a:xfrm>
            <a:off x="4447308" y="591344"/>
            <a:ext cx="6906491" cy="5585619"/>
          </a:xfrm>
        </p:spPr>
        <p:txBody>
          <a:bodyPr anchor="ctr">
            <a:normAutofit/>
          </a:bodyPr>
          <a:lstStyle/>
          <a:p>
            <a:endParaRPr lang="en-US" sz="1500" b="0" i="0" u="none" strike="noStrike" baseline="0">
              <a:latin typeface="Calibri" panose="020F0502020204030204" pitchFamily="34" charset="0"/>
            </a:endParaRPr>
          </a:p>
          <a:p>
            <a:r>
              <a:rPr lang="en-US" sz="1500" i="0">
                <a:latin typeface="Calibri" panose="020F0502020204030204" pitchFamily="34" charset="0"/>
              </a:rPr>
              <a:t>Training Law Enforcement Officers, Judges, other court personnel, and prosecutors to more effectively identify and respond to violent crimes against women</a:t>
            </a:r>
          </a:p>
          <a:p>
            <a:r>
              <a:rPr lang="en-US" sz="1500" b="0" u="none" strike="noStrike" baseline="0">
                <a:latin typeface="Calibri" panose="020F0502020204030204" pitchFamily="34" charset="0"/>
              </a:rPr>
              <a:t>Developing</a:t>
            </a:r>
            <a:r>
              <a:rPr lang="en-US" sz="1500">
                <a:latin typeface="Calibri" panose="020F0502020204030204" pitchFamily="34" charset="0"/>
              </a:rPr>
              <a:t>, training, or expanding units of law enforcement officers, judges, other court personnel, and prosecutors specifically targeting violent crimes against women</a:t>
            </a:r>
          </a:p>
          <a:p>
            <a:r>
              <a:rPr lang="en-US" sz="1500" b="0" i="0" u="none" strike="noStrike" baseline="0">
                <a:latin typeface="Calibri" panose="020F0502020204030204" pitchFamily="34" charset="0"/>
              </a:rPr>
              <a:t>Developing and implementing more effective police, court, and prosecution policies, protocols, orders, and services specifically devoted to preventing, identifying, and responding to violent crimes against women</a:t>
            </a:r>
          </a:p>
          <a:p>
            <a:r>
              <a:rPr lang="en-US" sz="1500">
                <a:latin typeface="Calibri" panose="020F0502020204030204" pitchFamily="34" charset="0"/>
              </a:rPr>
              <a:t>Developing, installing, or expanding data collection and communication systems, including computerized systems, linking police, prosecutors, and courts for the purpose of identifying, classifying, and tracking arrests, protection orders, violations of protection orders, prosecutions, and convictions</a:t>
            </a:r>
            <a:endParaRPr lang="en-US" sz="1500" b="0" i="0" u="none" strike="noStrike" baseline="0">
              <a:latin typeface="Calibri" panose="020F0502020204030204" pitchFamily="34" charset="0"/>
            </a:endParaRPr>
          </a:p>
          <a:p>
            <a:r>
              <a:rPr lang="en-US" sz="1500" b="0" i="0" u="none" strike="noStrike" baseline="0">
                <a:latin typeface="Calibri" panose="020F0502020204030204" pitchFamily="34" charset="0"/>
              </a:rPr>
              <a:t>Developing, enlarging, or strengthening victim services and legal assistance programs</a:t>
            </a:r>
          </a:p>
          <a:p>
            <a:r>
              <a:rPr lang="en-US" sz="1500">
                <a:latin typeface="Calibri" panose="020F0502020204030204" pitchFamily="34" charset="0"/>
              </a:rPr>
              <a:t>Developing, enlarging, or strengthening programs addressing the needs and circumstances of Indian tribes in dealing with violent crimes against women</a:t>
            </a:r>
          </a:p>
          <a:p>
            <a:r>
              <a:rPr lang="en-US" sz="1500" b="0" i="0" u="none" strike="noStrike" baseline="0">
                <a:latin typeface="Calibri" panose="020F0502020204030204" pitchFamily="34" charset="0"/>
              </a:rPr>
              <a:t>Supporting formal and informal statewide multidisciplinary efforts to the extent not supported by state funds to coordinate</a:t>
            </a:r>
            <a:r>
              <a:rPr lang="en-US" sz="1500">
                <a:latin typeface="Calibri" panose="020F0502020204030204" pitchFamily="34" charset="0"/>
              </a:rPr>
              <a:t> response</a:t>
            </a:r>
            <a:endParaRPr lang="en-US" sz="1500" b="0" i="0" u="none" strike="noStrike" baseline="0">
              <a:latin typeface="Calibri" panose="020F0502020204030204" pitchFamily="34" charset="0"/>
            </a:endParaRPr>
          </a:p>
        </p:txBody>
      </p:sp>
    </p:spTree>
    <p:extLst>
      <p:ext uri="{BB962C8B-B14F-4D97-AF65-F5344CB8AC3E}">
        <p14:creationId xmlns:p14="http://schemas.microsoft.com/office/powerpoint/2010/main" val="2696913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7062B5-E941-4297-93E0-E1AE2A9960E3}"/>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Continued Purpose Areas</a:t>
            </a: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8CB0715-B0A0-4643-8404-A22D55E734E4}"/>
              </a:ext>
            </a:extLst>
          </p:cNvPr>
          <p:cNvSpPr>
            <a:spLocks noGrp="1"/>
          </p:cNvSpPr>
          <p:nvPr>
            <p:ph idx="1"/>
          </p:nvPr>
        </p:nvSpPr>
        <p:spPr>
          <a:xfrm>
            <a:off x="4447308" y="591344"/>
            <a:ext cx="6906491" cy="5585619"/>
          </a:xfrm>
        </p:spPr>
        <p:txBody>
          <a:bodyPr anchor="ctr">
            <a:normAutofit fontScale="92500" lnSpcReduction="10000"/>
          </a:bodyPr>
          <a:lstStyle/>
          <a:p>
            <a:endParaRPr lang="en-US" sz="1500" b="0" i="0" u="none" strike="noStrike" baseline="0" dirty="0">
              <a:latin typeface="Calibri" panose="020F0502020204030204" pitchFamily="34" charset="0"/>
            </a:endParaRPr>
          </a:p>
          <a:p>
            <a:r>
              <a:rPr lang="en-US" sz="1500" b="0" i="0" u="none" strike="noStrike" baseline="0" dirty="0">
                <a:latin typeface="Calibri" panose="020F0502020204030204" pitchFamily="34" charset="0"/>
              </a:rPr>
              <a:t>Training of sexual assault forensic medical personnel examiners in the collection and preservation of evidence, analysis, prevention, and providing expert testimony and treatment of trauma related to sexual assault</a:t>
            </a:r>
          </a:p>
          <a:p>
            <a:r>
              <a:rPr lang="en-US" sz="1500" dirty="0">
                <a:latin typeface="Calibri" panose="020F0502020204030204" pitchFamily="34" charset="0"/>
              </a:rPr>
              <a:t>Developing, enlarging, or strengthening programs to assist law enforcement, prosecutors, courts, and others to address the needs and circumstances of older and disabled women who are victims of sexual assault, domestic violence, or stalking</a:t>
            </a:r>
          </a:p>
          <a:p>
            <a:r>
              <a:rPr lang="en-US" sz="1500" b="0" i="0" u="none" strike="noStrike" baseline="0" dirty="0">
                <a:latin typeface="Calibri" panose="020F0502020204030204" pitchFamily="34" charset="0"/>
              </a:rPr>
              <a:t>Providing assistance to victim</a:t>
            </a:r>
            <a:r>
              <a:rPr lang="en-US" sz="1500" dirty="0">
                <a:latin typeface="Calibri" panose="020F0502020204030204" pitchFamily="34" charset="0"/>
              </a:rPr>
              <a:t>s of domestic violence and sexual assault in immigration matters</a:t>
            </a:r>
          </a:p>
          <a:p>
            <a:r>
              <a:rPr lang="en-US" sz="1500" b="0" i="0" u="none" strike="noStrike" baseline="0" dirty="0">
                <a:latin typeface="Calibri" panose="020F0502020204030204" pitchFamily="34" charset="0"/>
              </a:rPr>
              <a:t>Maintaining core victim services and criminal justice initiatives while supporting complementary new initiatives and emergency services for victims and their families</a:t>
            </a:r>
          </a:p>
          <a:p>
            <a:r>
              <a:rPr lang="en-US" sz="1500" dirty="0">
                <a:latin typeface="Calibri" panose="020F0502020204030204" pitchFamily="34" charset="0"/>
              </a:rPr>
              <a:t>Supporting the placement of special victim assistants in local law enforcement agencies to serve as liaisons</a:t>
            </a:r>
          </a:p>
          <a:p>
            <a:r>
              <a:rPr lang="en-US" sz="1500" b="0" i="0" u="none" strike="noStrike" baseline="0" dirty="0">
                <a:latin typeface="Calibri" panose="020F0502020204030204" pitchFamily="34" charset="0"/>
              </a:rPr>
              <a:t>Developing and promoting state/local/tribal legislation and policies that enhance best practices for responding to sexual assault, domestic violence, dating violence, and stalking</a:t>
            </a:r>
          </a:p>
          <a:p>
            <a:r>
              <a:rPr lang="en-US" sz="1500" dirty="0">
                <a:latin typeface="Calibri" panose="020F0502020204030204" pitchFamily="34" charset="0"/>
              </a:rPr>
              <a:t>Developing, implementing or enhancing Sexual Assault Response Teams (SARTs)</a:t>
            </a:r>
          </a:p>
          <a:p>
            <a:r>
              <a:rPr lang="en-US" sz="1500" b="0" i="0" u="none" strike="noStrike" baseline="0" dirty="0">
                <a:latin typeface="Calibri" panose="020F0502020204030204" pitchFamily="34" charset="0"/>
              </a:rPr>
              <a:t>Developing and strengthening policies, protocols, best practices, and training for law enforcement agencies and prosecutors</a:t>
            </a:r>
          </a:p>
          <a:p>
            <a:r>
              <a:rPr lang="en-US" sz="1500" b="0" i="0" u="none" strike="noStrike" baseline="0" dirty="0">
                <a:latin typeface="Calibri" panose="020F0502020204030204" pitchFamily="34" charset="0"/>
              </a:rPr>
              <a:t>Developing, enlarging, or strengthening programs addressing sexual assault against men, women, and youth in correctional and detention settings</a:t>
            </a:r>
          </a:p>
          <a:p>
            <a:r>
              <a:rPr lang="en-US" sz="1500" dirty="0">
                <a:latin typeface="Calibri" panose="020F0502020204030204" pitchFamily="34" charset="0"/>
              </a:rPr>
              <a:t>Identifying and conducting inventories of backlogs of sexual assault evidence collection kits and developing protocols and policies for responding to and addressing such backlogs</a:t>
            </a:r>
            <a:endParaRPr lang="en-US" sz="1500" b="0" i="0" u="none" strike="noStrike" baseline="0" dirty="0">
              <a:latin typeface="Calibri" panose="020F0502020204030204" pitchFamily="34" charset="0"/>
            </a:endParaRPr>
          </a:p>
          <a:p>
            <a:endParaRPr lang="en-US" sz="1500" b="0" i="0" u="none" strike="noStrike" baseline="0" dirty="0">
              <a:latin typeface="Calibri" panose="020F0502020204030204" pitchFamily="34" charset="0"/>
            </a:endParaRPr>
          </a:p>
        </p:txBody>
      </p:sp>
    </p:spTree>
    <p:extLst>
      <p:ext uri="{BB962C8B-B14F-4D97-AF65-F5344CB8AC3E}">
        <p14:creationId xmlns:p14="http://schemas.microsoft.com/office/powerpoint/2010/main" val="2228527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1159</TotalTime>
  <Words>1895</Words>
  <Application>Microsoft Office PowerPoint</Application>
  <PresentationFormat>Widescreen</PresentationFormat>
  <Paragraphs>170</Paragraphs>
  <Slides>26</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Times New Roman</vt:lpstr>
      <vt:lpstr>Office Theme</vt:lpstr>
      <vt:lpstr> 2021-2022 STOP (Services, Training, Officers, and Prosecutors) Violence Against Women Formula Grant RFP Webinar</vt:lpstr>
      <vt:lpstr>Thanks for joining us today:  Please keep your lines muted during the presentation.   Webinar is being recorded. It will be posted on the ICJI website.   Questions and Answers at the end.   Feel Free to utilize the chat box during the webinar.  </vt:lpstr>
      <vt:lpstr>Accessing the RFP</vt:lpstr>
      <vt:lpstr>2021-2022 STOP (Services, Training, Officers, and Prosecutors) Violence Against Women Formula Grant Application</vt:lpstr>
      <vt:lpstr>PowerPoint Presentation</vt:lpstr>
      <vt:lpstr>STOP Funding Eligibility:</vt:lpstr>
      <vt:lpstr>       Funding Allocation   **Of the 30% Victim Services Allocation, 10% goes to culturally specific community-based organizations    </vt:lpstr>
      <vt:lpstr>Purpose Areas- Funds under this program must be used for one or more of the following purposes:</vt:lpstr>
      <vt:lpstr>Continued Purpose Areas</vt:lpstr>
      <vt:lpstr>Out of Scope Activities</vt:lpstr>
      <vt:lpstr>Other Requirements / Trainings</vt:lpstr>
      <vt:lpstr>Initiating an application in IntelliGrants</vt:lpstr>
      <vt:lpstr>Steps to initiating an application in IntelliGrants (ICJI’s Grant Management system):</vt:lpstr>
      <vt:lpstr>PowerPoint Presentation</vt:lpstr>
      <vt:lpstr>STOP Application</vt:lpstr>
      <vt:lpstr>PowerPoint Presentation</vt:lpstr>
      <vt:lpstr>Forms that need to be completed: </vt:lpstr>
      <vt:lpstr>PowerPoint Presentation</vt:lpstr>
      <vt:lpstr>PowerPoint Presentation</vt:lpstr>
      <vt:lpstr>PowerPoint Presentation</vt:lpstr>
      <vt:lpstr>Ineligible Budget Items</vt:lpstr>
      <vt:lpstr>Budget Narrative </vt:lpstr>
      <vt:lpstr>Attachments Required:</vt:lpstr>
      <vt:lpstr>PowerPoint Presentation</vt:lpstr>
      <vt:lpstr>Questions?</vt:lpstr>
      <vt:lpstr>Thanks for attending!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2021-2023 Domestic Violence Prevention and Treatment RFP Webinar</dc:title>
  <dc:creator>Strevels, Sarah</dc:creator>
  <cp:lastModifiedBy>Brown, Maxwell</cp:lastModifiedBy>
  <cp:revision>62</cp:revision>
  <dcterms:created xsi:type="dcterms:W3CDTF">2020-12-18T00:42:11Z</dcterms:created>
  <dcterms:modified xsi:type="dcterms:W3CDTF">2021-03-30T17:38:20Z</dcterms:modified>
</cp:coreProperties>
</file>