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311" r:id="rId6"/>
    <p:sldId id="300" r:id="rId7"/>
    <p:sldId id="314" r:id="rId8"/>
    <p:sldId id="262" r:id="rId9"/>
    <p:sldId id="275" r:id="rId10"/>
    <p:sldId id="278" r:id="rId11"/>
    <p:sldId id="307" r:id="rId12"/>
    <p:sldId id="304" r:id="rId13"/>
    <p:sldId id="293" r:id="rId14"/>
    <p:sldId id="294" r:id="rId15"/>
    <p:sldId id="286" r:id="rId16"/>
    <p:sldId id="287" r:id="rId17"/>
    <p:sldId id="288" r:id="rId18"/>
    <p:sldId id="289" r:id="rId19"/>
    <p:sldId id="29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22D009-9A74-7B20-78A1-888E470B1561}" name="Venus, Rebecca" initials="RV" userId="S::RVenus@cji.IN.gov::153c2b53-72d1-43d1-920b-c76ca482beb4" providerId="AD"/>
  <p188:author id="{3085924A-3D12-20E7-9AB8-BF4331E033D6}" name="Anderson, Dalayna E (CJI)" initials="ADE(" userId="S::DaAnderson1@cji.IN.gov::f87440f5-a978-4443-b581-0d66854eaaa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135" autoAdjust="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6" Type="http://schemas.openxmlformats.org/officeDocument/2006/relationships/image" Target="../media/image27.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6" Type="http://schemas.openxmlformats.org/officeDocument/2006/relationships/image" Target="../media/image27.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0"/>
      </a:schemeClr>
    </dgm:fillClrLst>
    <dgm:linClrLst>
      <a:schemeClr val="accent2"/>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a:schemeClr val="accent2"/>
      <a:schemeClr val="accent3"/>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028391-5730-420F-B395-5E0950D127F6}" type="doc">
      <dgm:prSet loTypeId="urn:microsoft.com/office/officeart/2005/8/layout/default" loCatId="list" qsTypeId="urn:microsoft.com/office/officeart/2005/8/quickstyle/simple1" qsCatId="simple" csTypeId="urn:microsoft.com/office/officeart/2005/8/colors/colorful1" csCatId="colorful" phldr="1"/>
      <dgm:spPr/>
    </dgm:pt>
    <dgm:pt modelId="{A7CAA010-6326-4C1B-8C28-4BC5EF26957E}">
      <dgm:prSet phldrT="[Text]" custT="1"/>
      <dgm:spPr/>
      <dgm:t>
        <a:bodyPr/>
        <a:lstStyle/>
        <a:p>
          <a:pPr>
            <a:buClr>
              <a:srgbClr val="365F91"/>
            </a:buClr>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Training law enforcement officers to more effectively identify and respond to violent crimes against women, including the crimes of sexual assault, domestic violence, dating violence, and stalking, including the appropriate use of nonimmigrant status under subparagraphs (T) and (U) of section 101(a)(15) of the Immigration and Nationality Act (8 U.S.C. § 1101(a)).  </a:t>
          </a:r>
          <a:endParaRPr lang="en-US" sz="1200" dirty="0"/>
        </a:p>
      </dgm:t>
    </dgm:pt>
    <dgm:pt modelId="{5607EEC4-6124-43E9-A605-91E776FD0ED1}" type="parTrans" cxnId="{1499B8C9-ED37-4BCD-AAB7-C9833CCA3612}">
      <dgm:prSet/>
      <dgm:spPr/>
      <dgm:t>
        <a:bodyPr/>
        <a:lstStyle/>
        <a:p>
          <a:endParaRPr lang="en-US"/>
        </a:p>
      </dgm:t>
    </dgm:pt>
    <dgm:pt modelId="{87C62AEB-B7D9-4887-B307-E75998069799}" type="sibTrans" cxnId="{1499B8C9-ED37-4BCD-AAB7-C9833CCA3612}">
      <dgm:prSet/>
      <dgm:spPr/>
      <dgm:t>
        <a:bodyPr/>
        <a:lstStyle/>
        <a:p>
          <a:endParaRPr lang="en-US"/>
        </a:p>
      </dgm:t>
    </dgm:pt>
    <dgm:pt modelId="{ED33EC99-AE43-417B-A01D-AD19EF09D9BD}">
      <dgm:prSet phldrT="[Text]" custT="1"/>
      <dgm:spPr/>
      <dgm:t>
        <a:bodyPr/>
        <a:lstStyle/>
        <a:p>
          <a:pPr>
            <a:buClr>
              <a:srgbClr val="365F91"/>
            </a:buClr>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Developing, training, or expanding units of law enforcement officers, specifically targeting violent crimes against women, including the crimes of sexual assault, domestic violence, dating violence, and stalking.  </a:t>
          </a:r>
          <a:endParaRPr lang="en-US" sz="1200" dirty="0"/>
        </a:p>
      </dgm:t>
    </dgm:pt>
    <dgm:pt modelId="{83D1A0C0-0EAB-436E-AB8E-3DC687BD3375}" type="parTrans" cxnId="{D045F73B-040B-46C9-995B-5EBAA948309B}">
      <dgm:prSet/>
      <dgm:spPr/>
      <dgm:t>
        <a:bodyPr/>
        <a:lstStyle/>
        <a:p>
          <a:endParaRPr lang="en-US"/>
        </a:p>
      </dgm:t>
    </dgm:pt>
    <dgm:pt modelId="{12AA8758-A876-4F5F-93C3-3C1E67ACA4BD}" type="sibTrans" cxnId="{D045F73B-040B-46C9-995B-5EBAA948309B}">
      <dgm:prSet/>
      <dgm:spPr/>
      <dgm:t>
        <a:bodyPr/>
        <a:lstStyle/>
        <a:p>
          <a:endParaRPr lang="en-US"/>
        </a:p>
      </dgm:t>
    </dgm:pt>
    <dgm:pt modelId="{568A73C4-FC96-40AE-94E6-0A5F05CF3BCD}">
      <dgm:prSet custT="1"/>
      <dgm:spPr/>
      <dgm:t>
        <a:bodyPr/>
        <a:lstStyle/>
        <a:p>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Developing and implementing more effective police protocols, orders, and services specifically devoted to preventing, identifying, and responding to violent crimes against women, including the crimes of sexual assault, domestic violence, dating violence, and stalking, as well as the appropriate treatment of victims. </a:t>
          </a:r>
        </a:p>
      </dgm:t>
    </dgm:pt>
    <dgm:pt modelId="{256561A9-8FE1-4610-8E6F-C9E543A4CC26}" type="parTrans" cxnId="{699046CF-0CDB-4B6F-806C-E67F44D44FD8}">
      <dgm:prSet/>
      <dgm:spPr/>
      <dgm:t>
        <a:bodyPr/>
        <a:lstStyle/>
        <a:p>
          <a:endParaRPr lang="en-US"/>
        </a:p>
      </dgm:t>
    </dgm:pt>
    <dgm:pt modelId="{C8948510-3303-4FB5-956A-94608C83A39F}" type="sibTrans" cxnId="{699046CF-0CDB-4B6F-806C-E67F44D44FD8}">
      <dgm:prSet/>
      <dgm:spPr/>
      <dgm:t>
        <a:bodyPr/>
        <a:lstStyle/>
        <a:p>
          <a:endParaRPr lang="en-US"/>
        </a:p>
      </dgm:t>
    </dgm:pt>
    <dgm:pt modelId="{8B08453E-6584-4374-8949-401753BCD58A}">
      <dgm:prSet custT="1"/>
      <dgm:spPr/>
      <dgm:t>
        <a:bodyPr/>
        <a:lstStyle/>
        <a:p>
          <a:pPr>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Training of sexual assault forensic medical personnel examiners in the collection and preservation of evidence, analysis, prevention, and providing expert testimony and treatment of trauma related to sexual assault.</a:t>
          </a:r>
        </a:p>
      </dgm:t>
    </dgm:pt>
    <dgm:pt modelId="{A0C3EDCA-5E29-4EAE-B77B-755EBD402AE6}" type="parTrans" cxnId="{0269CDCA-AEC5-430A-8B14-2EF5B4F8689C}">
      <dgm:prSet/>
      <dgm:spPr/>
      <dgm:t>
        <a:bodyPr/>
        <a:lstStyle/>
        <a:p>
          <a:endParaRPr lang="en-US"/>
        </a:p>
      </dgm:t>
    </dgm:pt>
    <dgm:pt modelId="{20F1C7AD-5B6D-42D4-81C6-15E039D63CE8}" type="sibTrans" cxnId="{0269CDCA-AEC5-430A-8B14-2EF5B4F8689C}">
      <dgm:prSet/>
      <dgm:spPr/>
      <dgm:t>
        <a:bodyPr/>
        <a:lstStyle/>
        <a:p>
          <a:endParaRPr lang="en-US"/>
        </a:p>
      </dgm:t>
    </dgm:pt>
    <dgm:pt modelId="{1BCA6919-EF03-47C9-A1A9-068455D709E3}">
      <dgm:prSet custT="1"/>
      <dgm:spPr/>
      <dgm:t>
        <a:bodyPr/>
        <a:lstStyle/>
        <a:p>
          <a:pPr>
            <a:buClr>
              <a:srgbClr val="365F91"/>
            </a:buClr>
            <a:buFont typeface="Courier New" panose="02070309020205020404" pitchFamily="49" charset="0"/>
            <a:buChar char="o"/>
          </a:pPr>
          <a:r>
            <a:rPr lang="en-US" sz="1200" dirty="0">
              <a:latin typeface="Calibri" panose="020F0502020204030204" pitchFamily="34" charset="0"/>
              <a:cs typeface="Times New Roman" panose="02020603050405020304" pitchFamily="18" charset="0"/>
            </a:rPr>
            <a:t>Developing, enlarging, or strengthening programs to assist law to address the needs and circumstances of older and disabled women who are victims of sexual assault, domestic violence, dating violence, or stalking, including recognizing, investigating, and prosecuting instances of such violence or assault and targeting outreach and support, counseling, and other victim services to such older and disabled individuals.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dgm:t>
    </dgm:pt>
    <dgm:pt modelId="{91339E38-0F35-4CCE-96AE-11F91D437F25}" type="parTrans" cxnId="{01E8D3E5-3777-4D54-A4BB-66551FDC0D3E}">
      <dgm:prSet/>
      <dgm:spPr/>
      <dgm:t>
        <a:bodyPr/>
        <a:lstStyle/>
        <a:p>
          <a:endParaRPr lang="en-US"/>
        </a:p>
      </dgm:t>
    </dgm:pt>
    <dgm:pt modelId="{CE291DF1-34B7-4CA7-AB48-07688532169B}" type="sibTrans" cxnId="{01E8D3E5-3777-4D54-A4BB-66551FDC0D3E}">
      <dgm:prSet/>
      <dgm:spPr/>
      <dgm:t>
        <a:bodyPr/>
        <a:lstStyle/>
        <a:p>
          <a:endParaRPr lang="en-US"/>
        </a:p>
      </dgm:t>
    </dgm:pt>
    <dgm:pt modelId="{80876B50-2A90-4B0C-9A4C-5A713D367CEE}">
      <dgm:prSet custT="1"/>
      <dgm:spPr/>
      <dgm:t>
        <a:bodyPr/>
        <a:lstStyle/>
        <a:p>
          <a:pPr>
            <a:buClr>
              <a:srgbClr val="365F91"/>
            </a:buClr>
            <a:buFont typeface="Courier New" panose="02070309020205020404" pitchFamily="49" charset="0"/>
            <a:buChar char="o"/>
          </a:pPr>
          <a:r>
            <a:rPr lang="en-US" sz="1200" dirty="0">
              <a:latin typeface="Calibri" panose="020F0502020204030204" pitchFamily="34" charset="0"/>
              <a:cs typeface="Times New Roman" panose="02020603050405020304" pitchFamily="18" charset="0"/>
            </a:rPr>
            <a:t>Developing and strengthening policies, protocols, best practices, and training for law enforcement agencies relating to the investigation and prosecution of sexual assault cases and the appropriate treatment of victims.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dgm:t>
    </dgm:pt>
    <dgm:pt modelId="{2146BC45-E85B-4A43-B351-EE483F60D2ED}" type="parTrans" cxnId="{94887E3D-72DB-4A6B-A137-DDED3F0C2B25}">
      <dgm:prSet/>
      <dgm:spPr/>
      <dgm:t>
        <a:bodyPr/>
        <a:lstStyle/>
        <a:p>
          <a:endParaRPr lang="en-US"/>
        </a:p>
      </dgm:t>
    </dgm:pt>
    <dgm:pt modelId="{D84467A4-4ED8-446A-B375-8DA368709470}" type="sibTrans" cxnId="{94887E3D-72DB-4A6B-A137-DDED3F0C2B25}">
      <dgm:prSet/>
      <dgm:spPr/>
      <dgm:t>
        <a:bodyPr/>
        <a:lstStyle/>
        <a:p>
          <a:endParaRPr lang="en-US"/>
        </a:p>
      </dgm:t>
    </dgm:pt>
    <dgm:pt modelId="{65F875DB-6691-4FF6-8A46-D4AC2DA27807}">
      <dgm:prSet custT="1"/>
      <dgm:spPr/>
      <dgm:t>
        <a:bodyPr/>
        <a:lstStyle/>
        <a:p>
          <a:pPr>
            <a:buFont typeface="Courier New" panose="02070309020205020404" pitchFamily="49" charset="0"/>
            <a:buChar char="o"/>
          </a:pPr>
          <a:r>
            <a:rPr lang="en-US" sz="1200">
              <a:latin typeface="Calibri" panose="020F0502020204030204" pitchFamily="34" charset="0"/>
              <a:cs typeface="Times New Roman" panose="02020603050405020304" pitchFamily="18" charset="0"/>
            </a:rPr>
            <a:t>Developing, enlarging, or strengthening programs addressing sexual assault against men, women, and youth in correctional and detention settings.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dgm:t>
    </dgm:pt>
    <dgm:pt modelId="{F25DA67C-B41B-490F-9178-31E4956328FE}" type="parTrans" cxnId="{7CAC2449-04C6-479B-A514-E057DC96581A}">
      <dgm:prSet/>
      <dgm:spPr/>
      <dgm:t>
        <a:bodyPr/>
        <a:lstStyle/>
        <a:p>
          <a:endParaRPr lang="en-US"/>
        </a:p>
      </dgm:t>
    </dgm:pt>
    <dgm:pt modelId="{52CB452F-A84E-4C5B-8A2F-99F9F0D66BD7}" type="sibTrans" cxnId="{7CAC2449-04C6-479B-A514-E057DC96581A}">
      <dgm:prSet/>
      <dgm:spPr/>
      <dgm:t>
        <a:bodyPr/>
        <a:lstStyle/>
        <a:p>
          <a:endParaRPr lang="en-US"/>
        </a:p>
      </dgm:t>
    </dgm:pt>
    <dgm:pt modelId="{4CE300F1-C783-4243-A18F-70F41087A873}" type="pres">
      <dgm:prSet presAssocID="{C2028391-5730-420F-B395-5E0950D127F6}" presName="diagram" presStyleCnt="0">
        <dgm:presLayoutVars>
          <dgm:dir/>
          <dgm:resizeHandles val="exact"/>
        </dgm:presLayoutVars>
      </dgm:prSet>
      <dgm:spPr/>
    </dgm:pt>
    <dgm:pt modelId="{947F4A21-1124-4B77-B451-F91F8131A4BB}" type="pres">
      <dgm:prSet presAssocID="{A7CAA010-6326-4C1B-8C28-4BC5EF26957E}" presName="node" presStyleLbl="node1" presStyleIdx="0" presStyleCnt="7">
        <dgm:presLayoutVars>
          <dgm:bulletEnabled val="1"/>
        </dgm:presLayoutVars>
      </dgm:prSet>
      <dgm:spPr/>
    </dgm:pt>
    <dgm:pt modelId="{56865F78-3271-4196-A5CB-9C05B16CECE5}" type="pres">
      <dgm:prSet presAssocID="{87C62AEB-B7D9-4887-B307-E75998069799}" presName="sibTrans" presStyleCnt="0"/>
      <dgm:spPr/>
    </dgm:pt>
    <dgm:pt modelId="{74FF81E5-7B00-4B0C-9066-318D5EE93CD0}" type="pres">
      <dgm:prSet presAssocID="{ED33EC99-AE43-417B-A01D-AD19EF09D9BD}" presName="node" presStyleLbl="node1" presStyleIdx="1" presStyleCnt="7">
        <dgm:presLayoutVars>
          <dgm:bulletEnabled val="1"/>
        </dgm:presLayoutVars>
      </dgm:prSet>
      <dgm:spPr/>
    </dgm:pt>
    <dgm:pt modelId="{F01065BC-BDB1-4346-A04C-075606B70699}" type="pres">
      <dgm:prSet presAssocID="{12AA8758-A876-4F5F-93C3-3C1E67ACA4BD}" presName="sibTrans" presStyleCnt="0"/>
      <dgm:spPr/>
    </dgm:pt>
    <dgm:pt modelId="{19335EE9-1F00-4E56-9AC9-4F6B7918C185}" type="pres">
      <dgm:prSet presAssocID="{568A73C4-FC96-40AE-94E6-0A5F05CF3BCD}" presName="node" presStyleLbl="node1" presStyleIdx="2" presStyleCnt="7">
        <dgm:presLayoutVars>
          <dgm:bulletEnabled val="1"/>
        </dgm:presLayoutVars>
      </dgm:prSet>
      <dgm:spPr/>
    </dgm:pt>
    <dgm:pt modelId="{7FB03425-CD86-4B49-8EE4-455DC8F4881E}" type="pres">
      <dgm:prSet presAssocID="{C8948510-3303-4FB5-956A-94608C83A39F}" presName="sibTrans" presStyleCnt="0"/>
      <dgm:spPr/>
    </dgm:pt>
    <dgm:pt modelId="{6E74A94A-BBCA-4413-BC25-4ED8F852FC0D}" type="pres">
      <dgm:prSet presAssocID="{8B08453E-6584-4374-8949-401753BCD58A}" presName="node" presStyleLbl="node1" presStyleIdx="3" presStyleCnt="7">
        <dgm:presLayoutVars>
          <dgm:bulletEnabled val="1"/>
        </dgm:presLayoutVars>
      </dgm:prSet>
      <dgm:spPr/>
    </dgm:pt>
    <dgm:pt modelId="{144B424D-E127-4F25-8887-DD6BFA4E9973}" type="pres">
      <dgm:prSet presAssocID="{20F1C7AD-5B6D-42D4-81C6-15E039D63CE8}" presName="sibTrans" presStyleCnt="0"/>
      <dgm:spPr/>
    </dgm:pt>
    <dgm:pt modelId="{857CA2F8-C5AB-4A20-BF6A-768F450D0962}" type="pres">
      <dgm:prSet presAssocID="{1BCA6919-EF03-47C9-A1A9-068455D709E3}" presName="node" presStyleLbl="node1" presStyleIdx="4" presStyleCnt="7">
        <dgm:presLayoutVars>
          <dgm:bulletEnabled val="1"/>
        </dgm:presLayoutVars>
      </dgm:prSet>
      <dgm:spPr/>
    </dgm:pt>
    <dgm:pt modelId="{77C2495F-CEDC-42C5-A241-197AD59DB05E}" type="pres">
      <dgm:prSet presAssocID="{CE291DF1-34B7-4CA7-AB48-07688532169B}" presName="sibTrans" presStyleCnt="0"/>
      <dgm:spPr/>
    </dgm:pt>
    <dgm:pt modelId="{43D628F6-580C-47DD-8865-FD3522229BBB}" type="pres">
      <dgm:prSet presAssocID="{80876B50-2A90-4B0C-9A4C-5A713D367CEE}" presName="node" presStyleLbl="node1" presStyleIdx="5" presStyleCnt="7">
        <dgm:presLayoutVars>
          <dgm:bulletEnabled val="1"/>
        </dgm:presLayoutVars>
      </dgm:prSet>
      <dgm:spPr/>
    </dgm:pt>
    <dgm:pt modelId="{7E9045CB-2897-48F2-9FE0-77FE7909BE17}" type="pres">
      <dgm:prSet presAssocID="{D84467A4-4ED8-446A-B375-8DA368709470}" presName="sibTrans" presStyleCnt="0"/>
      <dgm:spPr/>
    </dgm:pt>
    <dgm:pt modelId="{A81E202D-9076-4235-ACC0-07CB375FDDB0}" type="pres">
      <dgm:prSet presAssocID="{65F875DB-6691-4FF6-8A46-D4AC2DA27807}" presName="node" presStyleLbl="node1" presStyleIdx="6" presStyleCnt="7">
        <dgm:presLayoutVars>
          <dgm:bulletEnabled val="1"/>
        </dgm:presLayoutVars>
      </dgm:prSet>
      <dgm:spPr/>
    </dgm:pt>
  </dgm:ptLst>
  <dgm:cxnLst>
    <dgm:cxn modelId="{36E70E38-8DFA-4B93-BBDF-3B1304BAD6F7}" type="presOf" srcId="{8B08453E-6584-4374-8949-401753BCD58A}" destId="{6E74A94A-BBCA-4413-BC25-4ED8F852FC0D}" srcOrd="0" destOrd="0" presId="urn:microsoft.com/office/officeart/2005/8/layout/default"/>
    <dgm:cxn modelId="{D045F73B-040B-46C9-995B-5EBAA948309B}" srcId="{C2028391-5730-420F-B395-5E0950D127F6}" destId="{ED33EC99-AE43-417B-A01D-AD19EF09D9BD}" srcOrd="1" destOrd="0" parTransId="{83D1A0C0-0EAB-436E-AB8E-3DC687BD3375}" sibTransId="{12AA8758-A876-4F5F-93C3-3C1E67ACA4BD}"/>
    <dgm:cxn modelId="{94887E3D-72DB-4A6B-A137-DDED3F0C2B25}" srcId="{C2028391-5730-420F-B395-5E0950D127F6}" destId="{80876B50-2A90-4B0C-9A4C-5A713D367CEE}" srcOrd="5" destOrd="0" parTransId="{2146BC45-E85B-4A43-B351-EE483F60D2ED}" sibTransId="{D84467A4-4ED8-446A-B375-8DA368709470}"/>
    <dgm:cxn modelId="{7CAC2449-04C6-479B-A514-E057DC96581A}" srcId="{C2028391-5730-420F-B395-5E0950D127F6}" destId="{65F875DB-6691-4FF6-8A46-D4AC2DA27807}" srcOrd="6" destOrd="0" parTransId="{F25DA67C-B41B-490F-9178-31E4956328FE}" sibTransId="{52CB452F-A84E-4C5B-8A2F-99F9F0D66BD7}"/>
    <dgm:cxn modelId="{7A17F578-7EC1-4821-9D2F-2A4E494015EE}" type="presOf" srcId="{80876B50-2A90-4B0C-9A4C-5A713D367CEE}" destId="{43D628F6-580C-47DD-8865-FD3522229BBB}" srcOrd="0" destOrd="0" presId="urn:microsoft.com/office/officeart/2005/8/layout/default"/>
    <dgm:cxn modelId="{A549B999-F106-4CA2-9127-F5F4C38152B7}" type="presOf" srcId="{C2028391-5730-420F-B395-5E0950D127F6}" destId="{4CE300F1-C783-4243-A18F-70F41087A873}" srcOrd="0" destOrd="0" presId="urn:microsoft.com/office/officeart/2005/8/layout/default"/>
    <dgm:cxn modelId="{723D9DC7-78CF-402D-864F-A0AEA8998012}" type="presOf" srcId="{568A73C4-FC96-40AE-94E6-0A5F05CF3BCD}" destId="{19335EE9-1F00-4E56-9AC9-4F6B7918C185}" srcOrd="0" destOrd="0" presId="urn:microsoft.com/office/officeart/2005/8/layout/default"/>
    <dgm:cxn modelId="{1499B8C9-ED37-4BCD-AAB7-C9833CCA3612}" srcId="{C2028391-5730-420F-B395-5E0950D127F6}" destId="{A7CAA010-6326-4C1B-8C28-4BC5EF26957E}" srcOrd="0" destOrd="0" parTransId="{5607EEC4-6124-43E9-A605-91E776FD0ED1}" sibTransId="{87C62AEB-B7D9-4887-B307-E75998069799}"/>
    <dgm:cxn modelId="{0269CDCA-AEC5-430A-8B14-2EF5B4F8689C}" srcId="{C2028391-5730-420F-B395-5E0950D127F6}" destId="{8B08453E-6584-4374-8949-401753BCD58A}" srcOrd="3" destOrd="0" parTransId="{A0C3EDCA-5E29-4EAE-B77B-755EBD402AE6}" sibTransId="{20F1C7AD-5B6D-42D4-81C6-15E039D63CE8}"/>
    <dgm:cxn modelId="{E563FBCE-046D-469F-9362-6CCAB9023175}" type="presOf" srcId="{A7CAA010-6326-4C1B-8C28-4BC5EF26957E}" destId="{947F4A21-1124-4B77-B451-F91F8131A4BB}" srcOrd="0" destOrd="0" presId="urn:microsoft.com/office/officeart/2005/8/layout/default"/>
    <dgm:cxn modelId="{699046CF-0CDB-4B6F-806C-E67F44D44FD8}" srcId="{C2028391-5730-420F-B395-5E0950D127F6}" destId="{568A73C4-FC96-40AE-94E6-0A5F05CF3BCD}" srcOrd="2" destOrd="0" parTransId="{256561A9-8FE1-4610-8E6F-C9E543A4CC26}" sibTransId="{C8948510-3303-4FB5-956A-94608C83A39F}"/>
    <dgm:cxn modelId="{BF0190D1-7940-4B69-AED4-DDE640A84831}" type="presOf" srcId="{1BCA6919-EF03-47C9-A1A9-068455D709E3}" destId="{857CA2F8-C5AB-4A20-BF6A-768F450D0962}" srcOrd="0" destOrd="0" presId="urn:microsoft.com/office/officeart/2005/8/layout/default"/>
    <dgm:cxn modelId="{01E8D3E5-3777-4D54-A4BB-66551FDC0D3E}" srcId="{C2028391-5730-420F-B395-5E0950D127F6}" destId="{1BCA6919-EF03-47C9-A1A9-068455D709E3}" srcOrd="4" destOrd="0" parTransId="{91339E38-0F35-4CCE-96AE-11F91D437F25}" sibTransId="{CE291DF1-34B7-4CA7-AB48-07688532169B}"/>
    <dgm:cxn modelId="{2C7FEDE9-43F2-45FD-A195-FA8C419845B6}" type="presOf" srcId="{65F875DB-6691-4FF6-8A46-D4AC2DA27807}" destId="{A81E202D-9076-4235-ACC0-07CB375FDDB0}" srcOrd="0" destOrd="0" presId="urn:microsoft.com/office/officeart/2005/8/layout/default"/>
    <dgm:cxn modelId="{7920D9F6-9559-4CC6-8B81-F3F46CBB9861}" type="presOf" srcId="{ED33EC99-AE43-417B-A01D-AD19EF09D9BD}" destId="{74FF81E5-7B00-4B0C-9066-318D5EE93CD0}" srcOrd="0" destOrd="0" presId="urn:microsoft.com/office/officeart/2005/8/layout/default"/>
    <dgm:cxn modelId="{439336BC-DFCC-4B86-A29A-93658E7093C1}" type="presParOf" srcId="{4CE300F1-C783-4243-A18F-70F41087A873}" destId="{947F4A21-1124-4B77-B451-F91F8131A4BB}" srcOrd="0" destOrd="0" presId="urn:microsoft.com/office/officeart/2005/8/layout/default"/>
    <dgm:cxn modelId="{1EBE044D-90BB-484C-9936-238944F77A22}" type="presParOf" srcId="{4CE300F1-C783-4243-A18F-70F41087A873}" destId="{56865F78-3271-4196-A5CB-9C05B16CECE5}" srcOrd="1" destOrd="0" presId="urn:microsoft.com/office/officeart/2005/8/layout/default"/>
    <dgm:cxn modelId="{1808DACA-07B1-468D-8B4A-13365AC3556F}" type="presParOf" srcId="{4CE300F1-C783-4243-A18F-70F41087A873}" destId="{74FF81E5-7B00-4B0C-9066-318D5EE93CD0}" srcOrd="2" destOrd="0" presId="urn:microsoft.com/office/officeart/2005/8/layout/default"/>
    <dgm:cxn modelId="{62D7C264-CF9A-4702-ADA3-664E1747A495}" type="presParOf" srcId="{4CE300F1-C783-4243-A18F-70F41087A873}" destId="{F01065BC-BDB1-4346-A04C-075606B70699}" srcOrd="3" destOrd="0" presId="urn:microsoft.com/office/officeart/2005/8/layout/default"/>
    <dgm:cxn modelId="{B559DAE2-51DE-4E32-91EC-8BA9774B4868}" type="presParOf" srcId="{4CE300F1-C783-4243-A18F-70F41087A873}" destId="{19335EE9-1F00-4E56-9AC9-4F6B7918C185}" srcOrd="4" destOrd="0" presId="urn:microsoft.com/office/officeart/2005/8/layout/default"/>
    <dgm:cxn modelId="{E929018C-DCAB-4371-AB0C-DB84C525B543}" type="presParOf" srcId="{4CE300F1-C783-4243-A18F-70F41087A873}" destId="{7FB03425-CD86-4B49-8EE4-455DC8F4881E}" srcOrd="5" destOrd="0" presId="urn:microsoft.com/office/officeart/2005/8/layout/default"/>
    <dgm:cxn modelId="{23ED1DB8-D36E-4EDD-8B45-76301F47007C}" type="presParOf" srcId="{4CE300F1-C783-4243-A18F-70F41087A873}" destId="{6E74A94A-BBCA-4413-BC25-4ED8F852FC0D}" srcOrd="6" destOrd="0" presId="urn:microsoft.com/office/officeart/2005/8/layout/default"/>
    <dgm:cxn modelId="{7E75C8F5-BB47-4131-B081-CB30EFEC7464}" type="presParOf" srcId="{4CE300F1-C783-4243-A18F-70F41087A873}" destId="{144B424D-E127-4F25-8887-DD6BFA4E9973}" srcOrd="7" destOrd="0" presId="urn:microsoft.com/office/officeart/2005/8/layout/default"/>
    <dgm:cxn modelId="{46D4D142-99B5-4306-AF62-7483E5819FA3}" type="presParOf" srcId="{4CE300F1-C783-4243-A18F-70F41087A873}" destId="{857CA2F8-C5AB-4A20-BF6A-768F450D0962}" srcOrd="8" destOrd="0" presId="urn:microsoft.com/office/officeart/2005/8/layout/default"/>
    <dgm:cxn modelId="{4AC2D1CD-9791-48CB-AD1B-D6AF1DBF9BAE}" type="presParOf" srcId="{4CE300F1-C783-4243-A18F-70F41087A873}" destId="{77C2495F-CEDC-42C5-A241-197AD59DB05E}" srcOrd="9" destOrd="0" presId="urn:microsoft.com/office/officeart/2005/8/layout/default"/>
    <dgm:cxn modelId="{6B946A37-FEB4-4A71-953B-8112A3BD2FD2}" type="presParOf" srcId="{4CE300F1-C783-4243-A18F-70F41087A873}" destId="{43D628F6-580C-47DD-8865-FD3522229BBB}" srcOrd="10" destOrd="0" presId="urn:microsoft.com/office/officeart/2005/8/layout/default"/>
    <dgm:cxn modelId="{B2773E30-2576-43F7-BBAE-9EC2861752DB}" type="presParOf" srcId="{4CE300F1-C783-4243-A18F-70F41087A873}" destId="{7E9045CB-2897-48F2-9FE0-77FE7909BE17}" srcOrd="11" destOrd="0" presId="urn:microsoft.com/office/officeart/2005/8/layout/default"/>
    <dgm:cxn modelId="{0C46F959-A602-486F-BABB-B7CF303B2679}" type="presParOf" srcId="{4CE300F1-C783-4243-A18F-70F41087A873}" destId="{A81E202D-9076-4235-ACC0-07CB375FDDB0}"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52BDF-CC6A-42DD-9825-C6FD7A02BE1F}" type="doc">
      <dgm:prSet loTypeId="urn:microsoft.com/office/officeart/2018/2/layout/IconCircleList" loCatId="icon" qsTypeId="urn:microsoft.com/office/officeart/2005/8/quickstyle/simple1" qsCatId="simple" csTypeId="urn:microsoft.com/office/officeart/2018/5/colors/Iconchunking_coloredtext_colorful2" csCatId="colorful" phldr="1"/>
      <dgm:spPr/>
      <dgm:t>
        <a:bodyPr/>
        <a:lstStyle/>
        <a:p>
          <a:endParaRPr lang="en-US"/>
        </a:p>
      </dgm:t>
    </dgm:pt>
    <dgm:pt modelId="{88431157-218C-4AFF-94F8-024ECED897E2}">
      <dgm:prSet/>
      <dgm:spPr/>
      <dgm:t>
        <a:bodyPr/>
        <a:lstStyle/>
        <a:p>
          <a:r>
            <a:rPr lang="en-US" b="1" dirty="0"/>
            <a:t>Contact Information</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B5040C98-B139-489E-922F-A4F9DBDA18A5}">
      <dgm:prSet/>
      <dgm:spPr/>
      <dgm:t>
        <a:bodyPr/>
        <a:lstStyle/>
        <a:p>
          <a:r>
            <a:rPr lang="en-US" b="1"/>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C185A0DD-08A7-4C2E-9C61-04D5F75C06F4}">
      <dgm:prSet/>
      <dgm:spPr/>
      <dgm:t>
        <a:bodyPr/>
        <a:lstStyle/>
        <a:p>
          <a:r>
            <a:rPr lang="en-US" b="1"/>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endParaRPr lang="en-US"/>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0C2EB5C-44DE-43DF-AB39-B8D581B6F91C}">
      <dgm:prSet/>
      <dgm:spPr/>
      <dgm:t>
        <a:bodyPr/>
        <a:lstStyle/>
        <a:p>
          <a:r>
            <a:rPr lang="en-US" b="1"/>
            <a:t>Goals, Objectives, and Outcomes</a:t>
          </a:r>
        </a:p>
      </dgm:t>
    </dgm:pt>
    <dgm:pt modelId="{850C9710-F979-4B52-84AF-EE1925981CC1}" type="parTrans" cxnId="{22FFF2A2-B0F6-415A-8047-E73AD979B051}">
      <dgm:prSet/>
      <dgm:spPr/>
      <dgm:t>
        <a:bodyPr/>
        <a:lstStyle/>
        <a:p>
          <a:endParaRPr lang="en-US"/>
        </a:p>
      </dgm:t>
    </dgm:pt>
    <dgm:pt modelId="{D16D92C0-A280-4D61-A1C4-FD19DBB25603}" type="sibTrans" cxnId="{22FFF2A2-B0F6-415A-8047-E73AD979B051}">
      <dgm:prSet/>
      <dgm:spPr/>
      <dgm:t>
        <a:bodyPr/>
        <a:lstStyle/>
        <a:p>
          <a:endParaRPr lang="en-US"/>
        </a:p>
      </dgm:t>
    </dgm:pt>
    <dgm:pt modelId="{83AF6EAC-807F-4D97-AC1D-3DF1B0A17C92}">
      <dgm:prSet/>
      <dgm:spPr/>
      <dgm:t>
        <a:bodyPr/>
        <a:lstStyle/>
        <a:p>
          <a:r>
            <a:rPr lang="en-US" b="1"/>
            <a:t>Problem Statement &amp; Analysis </a:t>
          </a:r>
        </a:p>
      </dgm:t>
    </dgm:pt>
    <dgm:pt modelId="{D081A580-DBEC-4524-85E5-37BD3D4A0131}" type="parTrans" cxnId="{2BD25F1F-C4AE-4261-8269-1731779FC983}">
      <dgm:prSet/>
      <dgm:spPr/>
      <dgm:t>
        <a:bodyPr/>
        <a:lstStyle/>
        <a:p>
          <a:endParaRPr lang="en-US"/>
        </a:p>
      </dgm:t>
    </dgm:pt>
    <dgm:pt modelId="{78F0A9F7-230B-430F-B643-99E2E57A0AB3}" type="sibTrans" cxnId="{2BD25F1F-C4AE-4261-8269-1731779FC983}">
      <dgm:prSet/>
      <dgm:spPr/>
      <dgm:t>
        <a:bodyPr/>
        <a:lstStyle/>
        <a:p>
          <a:endParaRPr lang="en-US"/>
        </a:p>
      </dgm:t>
    </dgm:pt>
    <dgm:pt modelId="{DBA3294B-7E85-48A0-9265-F519C31F653D}">
      <dgm:prSet/>
      <dgm:spPr/>
      <dgm:t>
        <a:bodyPr/>
        <a:lstStyle/>
        <a:p>
          <a:r>
            <a:rPr lang="en-US" b="1"/>
            <a:t>Program Description</a:t>
          </a:r>
        </a:p>
      </dgm:t>
    </dgm:pt>
    <dgm:pt modelId="{B3C6D3C7-FFBF-4288-9034-FA655BDFD7D3}" type="parTrans" cxnId="{D1EAE763-1B54-426E-8D5F-91540B050A78}">
      <dgm:prSet/>
      <dgm:spPr/>
      <dgm:t>
        <a:bodyPr/>
        <a:lstStyle/>
        <a:p>
          <a:endParaRPr lang="en-US"/>
        </a:p>
      </dgm:t>
    </dgm:pt>
    <dgm:pt modelId="{406021A5-1D5E-47A5-938E-D8C5A8B1D354}" type="sibTrans" cxnId="{D1EAE763-1B54-426E-8D5F-91540B050A78}">
      <dgm:prSet/>
      <dgm:spPr/>
      <dgm:t>
        <a:bodyPr/>
        <a:lstStyle/>
        <a:p>
          <a:endParaRPr lang="en-US"/>
        </a:p>
      </dgm:t>
    </dgm:pt>
    <dgm:pt modelId="{B9BDBA8F-B954-472F-B43D-0618D770CFD7}">
      <dgm:prSet/>
      <dgm:spPr/>
      <dgm:t>
        <a:bodyPr/>
        <a:lstStyle/>
        <a:p>
          <a:r>
            <a:rPr lang="en-US" b="1"/>
            <a:t>Evidence Based/Best Practices</a:t>
          </a:r>
        </a:p>
      </dgm:t>
    </dgm:pt>
    <dgm:pt modelId="{222454C7-42FF-4AD0-A251-23FA492687AA}" type="parTrans" cxnId="{8B55F574-2440-4F32-AE9C-45336ECEAEC2}">
      <dgm:prSet/>
      <dgm:spPr/>
      <dgm:t>
        <a:bodyPr/>
        <a:lstStyle/>
        <a:p>
          <a:endParaRPr lang="en-US"/>
        </a:p>
      </dgm:t>
    </dgm:pt>
    <dgm:pt modelId="{06A1F2C5-2463-4E1E-B29F-50EC238B2158}" type="sibTrans" cxnId="{8B55F574-2440-4F32-AE9C-45336ECEAEC2}">
      <dgm:prSet/>
      <dgm:spPr/>
      <dgm:t>
        <a:bodyPr/>
        <a:lstStyle/>
        <a:p>
          <a:endParaRPr lang="en-US"/>
        </a:p>
      </dgm:t>
    </dgm:pt>
    <dgm:pt modelId="{76B33354-2225-4498-8089-B74741947531}">
      <dgm:prSet/>
      <dgm:spPr/>
      <dgm:t>
        <a:bodyPr/>
        <a:lstStyle/>
        <a:p>
          <a:r>
            <a:rPr lang="en-US" b="1"/>
            <a:t>Use of Volunteers</a:t>
          </a:r>
        </a:p>
      </dgm:t>
    </dgm:pt>
    <dgm:pt modelId="{2AA9BC59-588F-467E-9B65-AEA413240037}" type="parTrans" cxnId="{9620B5A9-8A86-4863-A509-F4A1FEC979A1}">
      <dgm:prSet/>
      <dgm:spPr/>
      <dgm:t>
        <a:bodyPr/>
        <a:lstStyle/>
        <a:p>
          <a:endParaRPr lang="en-US"/>
        </a:p>
      </dgm:t>
    </dgm:pt>
    <dgm:pt modelId="{B9BB5DF8-D0F3-44B3-9E94-C063C2DB7976}" type="sibTrans" cxnId="{9620B5A9-8A86-4863-A509-F4A1FEC979A1}">
      <dgm:prSet/>
      <dgm:spPr/>
      <dgm:t>
        <a:bodyPr/>
        <a:lstStyle/>
        <a:p>
          <a:endParaRPr lang="en-US"/>
        </a:p>
      </dgm:t>
    </dgm:pt>
    <dgm:pt modelId="{535C8F4C-B614-4B22-8043-9F8FE7A14AE6}" type="pres">
      <dgm:prSet presAssocID="{61552BDF-CC6A-42DD-9825-C6FD7A02BE1F}" presName="root" presStyleCnt="0">
        <dgm:presLayoutVars>
          <dgm:dir/>
          <dgm:resizeHandles val="exact"/>
        </dgm:presLayoutVars>
      </dgm:prSet>
      <dgm:spPr/>
    </dgm:pt>
    <dgm:pt modelId="{A7409755-194E-4CB9-AAFE-0A7AB0AA59D2}" type="pres">
      <dgm:prSet presAssocID="{61552BDF-CC6A-42DD-9825-C6FD7A02BE1F}" presName="container" presStyleCnt="0">
        <dgm:presLayoutVars>
          <dgm:dir/>
          <dgm:resizeHandles val="exact"/>
        </dgm:presLayoutVars>
      </dgm:prSet>
      <dgm:spPr/>
    </dgm:pt>
    <dgm:pt modelId="{FB5D44A6-2CF6-44FA-998C-C20DEDBB0938}" type="pres">
      <dgm:prSet presAssocID="{88431157-218C-4AFF-94F8-024ECED897E2}" presName="compNode" presStyleCnt="0"/>
      <dgm:spPr/>
    </dgm:pt>
    <dgm:pt modelId="{08382E60-7CC7-439D-850C-18462E1326B3}" type="pres">
      <dgm:prSet presAssocID="{88431157-218C-4AFF-94F8-024ECED897E2}" presName="iconBgRect" presStyleLbl="bgShp" presStyleIdx="0" presStyleCnt="8"/>
      <dgm:spPr/>
    </dgm:pt>
    <dgm:pt modelId="{D7C7DE42-E2DD-41A5-8BA0-013BD6D91D9A}" type="pres">
      <dgm:prSet presAssocID="{88431157-218C-4AFF-94F8-024ECED897E2}"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ceiver"/>
        </a:ext>
      </dgm:extLst>
    </dgm:pt>
    <dgm:pt modelId="{38267641-6C83-418F-B1FF-110ECA102768}" type="pres">
      <dgm:prSet presAssocID="{88431157-218C-4AFF-94F8-024ECED897E2}" presName="spaceRect" presStyleCnt="0"/>
      <dgm:spPr/>
    </dgm:pt>
    <dgm:pt modelId="{FE17831D-EC1F-43F8-89A9-945068253ECE}" type="pres">
      <dgm:prSet presAssocID="{88431157-218C-4AFF-94F8-024ECED897E2}" presName="textRect" presStyleLbl="revTx" presStyleIdx="0" presStyleCnt="8">
        <dgm:presLayoutVars>
          <dgm:chMax val="1"/>
          <dgm:chPref val="1"/>
        </dgm:presLayoutVars>
      </dgm:prSet>
      <dgm:spPr/>
    </dgm:pt>
    <dgm:pt modelId="{077D385D-3E30-406B-A414-5FC0F8545BAF}" type="pres">
      <dgm:prSet presAssocID="{CDB8D9BE-91FC-438B-B618-9B5126531B6E}" presName="sibTrans" presStyleLbl="sibTrans2D1" presStyleIdx="0" presStyleCnt="0"/>
      <dgm:spPr/>
    </dgm:pt>
    <dgm:pt modelId="{34F5B6A0-7BEB-44D6-ABFD-6B63E42B2F78}" type="pres">
      <dgm:prSet presAssocID="{B5040C98-B139-489E-922F-A4F9DBDA18A5}" presName="compNode" presStyleCnt="0"/>
      <dgm:spPr/>
    </dgm:pt>
    <dgm:pt modelId="{B69CBBAE-4D1A-4A13-B6EE-61D57085B400}" type="pres">
      <dgm:prSet presAssocID="{B5040C98-B139-489E-922F-A4F9DBDA18A5}" presName="iconBgRect" presStyleLbl="bgShp" presStyleIdx="1" presStyleCnt="8"/>
      <dgm:spPr/>
    </dgm:pt>
    <dgm:pt modelId="{B10DEC3C-6B32-4C98-9009-128FE21A8164}" type="pres">
      <dgm:prSet presAssocID="{B5040C98-B139-489E-922F-A4F9DBDA18A5}"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4C4B1684-68C4-4AC0-B87E-7B4D7A777C1C}" type="pres">
      <dgm:prSet presAssocID="{B5040C98-B139-489E-922F-A4F9DBDA18A5}" presName="spaceRect" presStyleCnt="0"/>
      <dgm:spPr/>
    </dgm:pt>
    <dgm:pt modelId="{E3B8035D-B7C9-475A-B6A6-2A4EFB7818A4}" type="pres">
      <dgm:prSet presAssocID="{B5040C98-B139-489E-922F-A4F9DBDA18A5}" presName="textRect" presStyleLbl="revTx" presStyleIdx="1" presStyleCnt="8">
        <dgm:presLayoutVars>
          <dgm:chMax val="1"/>
          <dgm:chPref val="1"/>
        </dgm:presLayoutVars>
      </dgm:prSet>
      <dgm:spPr/>
    </dgm:pt>
    <dgm:pt modelId="{25AB9978-4292-46E4-9501-00F8343A9F92}" type="pres">
      <dgm:prSet presAssocID="{58DFCEB0-1651-4496-9FC3-6441F1D782CB}" presName="sibTrans" presStyleLbl="sibTrans2D1" presStyleIdx="0" presStyleCnt="0"/>
      <dgm:spPr/>
    </dgm:pt>
    <dgm:pt modelId="{49A4A231-C9CD-44D6-9243-23C4A75F7589}" type="pres">
      <dgm:prSet presAssocID="{C185A0DD-08A7-4C2E-9C61-04D5F75C06F4}" presName="compNode" presStyleCnt="0"/>
      <dgm:spPr/>
    </dgm:pt>
    <dgm:pt modelId="{ED8B07C6-EC64-4127-8CA6-B5A2D092E8D9}" type="pres">
      <dgm:prSet presAssocID="{C185A0DD-08A7-4C2E-9C61-04D5F75C06F4}" presName="iconBgRect" presStyleLbl="bgShp" presStyleIdx="2" presStyleCnt="8"/>
      <dgm:spPr/>
    </dgm:pt>
    <dgm:pt modelId="{B67A1708-F274-4A2E-B252-AE16AE2B9894}" type="pres">
      <dgm:prSet presAssocID="{C185A0DD-08A7-4C2E-9C61-04D5F75C06F4}"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r chart"/>
        </a:ext>
      </dgm:extLst>
    </dgm:pt>
    <dgm:pt modelId="{B8F6603F-1D72-4D09-BDB8-15406861F009}" type="pres">
      <dgm:prSet presAssocID="{C185A0DD-08A7-4C2E-9C61-04D5F75C06F4}" presName="spaceRect" presStyleCnt="0"/>
      <dgm:spPr/>
    </dgm:pt>
    <dgm:pt modelId="{330FEE3F-EE6D-4895-8F43-1381F9721AC7}" type="pres">
      <dgm:prSet presAssocID="{C185A0DD-08A7-4C2E-9C61-04D5F75C06F4}" presName="textRect" presStyleLbl="revTx" presStyleIdx="2" presStyleCnt="8">
        <dgm:presLayoutVars>
          <dgm:chMax val="1"/>
          <dgm:chPref val="1"/>
        </dgm:presLayoutVars>
      </dgm:prSet>
      <dgm:spPr/>
    </dgm:pt>
    <dgm:pt modelId="{209A5CFA-6CA6-44F7-8079-B1A645C4D9F4}" type="pres">
      <dgm:prSet presAssocID="{C5101842-D8E2-4E14-8549-128D564B7C8F}" presName="sibTrans" presStyleLbl="sibTrans2D1" presStyleIdx="0" presStyleCnt="0"/>
      <dgm:spPr/>
    </dgm:pt>
    <dgm:pt modelId="{A142FC1E-8854-4524-A256-FC7296EA6140}" type="pres">
      <dgm:prSet presAssocID="{83AF6EAC-807F-4D97-AC1D-3DF1B0A17C92}" presName="compNode" presStyleCnt="0"/>
      <dgm:spPr/>
    </dgm:pt>
    <dgm:pt modelId="{4A92CC10-0392-4640-9A50-EC0D6895599B}" type="pres">
      <dgm:prSet presAssocID="{83AF6EAC-807F-4D97-AC1D-3DF1B0A17C92}" presName="iconBgRect" presStyleLbl="bgShp" presStyleIdx="3" presStyleCnt="8"/>
      <dgm:spPr/>
    </dgm:pt>
    <dgm:pt modelId="{52567CC4-1373-461F-9CF2-569C3A0DD417}" type="pres">
      <dgm:prSet presAssocID="{83AF6EAC-807F-4D97-AC1D-3DF1B0A17C92}"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arget"/>
        </a:ext>
      </dgm:extLst>
    </dgm:pt>
    <dgm:pt modelId="{8F9E34BC-5849-48D1-B657-E97FEED91E63}" type="pres">
      <dgm:prSet presAssocID="{83AF6EAC-807F-4D97-AC1D-3DF1B0A17C92}" presName="spaceRect" presStyleCnt="0"/>
      <dgm:spPr/>
    </dgm:pt>
    <dgm:pt modelId="{AE83B7EF-FEDF-4497-82FC-F82D6FF5E215}" type="pres">
      <dgm:prSet presAssocID="{83AF6EAC-807F-4D97-AC1D-3DF1B0A17C92}" presName="textRect" presStyleLbl="revTx" presStyleIdx="3" presStyleCnt="8">
        <dgm:presLayoutVars>
          <dgm:chMax val="1"/>
          <dgm:chPref val="1"/>
        </dgm:presLayoutVars>
      </dgm:prSet>
      <dgm:spPr/>
    </dgm:pt>
    <dgm:pt modelId="{FAE3E111-BD0D-4A6D-8018-BBA6D953D591}" type="pres">
      <dgm:prSet presAssocID="{78F0A9F7-230B-430F-B643-99E2E57A0AB3}" presName="sibTrans" presStyleLbl="sibTrans2D1" presStyleIdx="0" presStyleCnt="0"/>
      <dgm:spPr/>
    </dgm:pt>
    <dgm:pt modelId="{5E32CE9E-4331-46AD-B761-0FEEEB3B5B8C}" type="pres">
      <dgm:prSet presAssocID="{B0C2EB5C-44DE-43DF-AB39-B8D581B6F91C}" presName="compNode" presStyleCnt="0"/>
      <dgm:spPr/>
    </dgm:pt>
    <dgm:pt modelId="{0395A16A-E4C2-4B3F-9556-A3B03575D7CB}" type="pres">
      <dgm:prSet presAssocID="{B0C2EB5C-44DE-43DF-AB39-B8D581B6F91C}" presName="iconBgRect" presStyleLbl="bgShp" presStyleIdx="4" presStyleCnt="8"/>
      <dgm:spPr/>
    </dgm:pt>
    <dgm:pt modelId="{8206FB9E-D3AA-4792-84C1-619816C4FA13}" type="pres">
      <dgm:prSet presAssocID="{B0C2EB5C-44DE-43DF-AB39-B8D581B6F91C}"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estion mark"/>
        </a:ext>
      </dgm:extLst>
    </dgm:pt>
    <dgm:pt modelId="{2ABF6FF2-29C4-46C7-883D-B5BB55C8CFBB}" type="pres">
      <dgm:prSet presAssocID="{B0C2EB5C-44DE-43DF-AB39-B8D581B6F91C}" presName="spaceRect" presStyleCnt="0"/>
      <dgm:spPr/>
    </dgm:pt>
    <dgm:pt modelId="{BB002981-5B3C-4091-9C94-6575897096C0}" type="pres">
      <dgm:prSet presAssocID="{B0C2EB5C-44DE-43DF-AB39-B8D581B6F91C}" presName="textRect" presStyleLbl="revTx" presStyleIdx="4" presStyleCnt="8">
        <dgm:presLayoutVars>
          <dgm:chMax val="1"/>
          <dgm:chPref val="1"/>
        </dgm:presLayoutVars>
      </dgm:prSet>
      <dgm:spPr/>
    </dgm:pt>
    <dgm:pt modelId="{F51127FC-D095-43EA-B4F2-BC6B1A494DC8}" type="pres">
      <dgm:prSet presAssocID="{D16D92C0-A280-4D61-A1C4-FD19DBB25603}" presName="sibTrans" presStyleLbl="sibTrans2D1" presStyleIdx="0" presStyleCnt="0"/>
      <dgm:spPr/>
    </dgm:pt>
    <dgm:pt modelId="{A731AD1F-EB1D-4155-9086-66B3FAC3DF23}" type="pres">
      <dgm:prSet presAssocID="{DBA3294B-7E85-48A0-9265-F519C31F653D}" presName="compNode" presStyleCnt="0"/>
      <dgm:spPr/>
    </dgm:pt>
    <dgm:pt modelId="{5A9A5C82-B721-4756-BB5F-AF888B76866C}" type="pres">
      <dgm:prSet presAssocID="{DBA3294B-7E85-48A0-9265-F519C31F653D}" presName="iconBgRect" presStyleLbl="bgShp" presStyleIdx="5" presStyleCnt="8"/>
      <dgm:spPr/>
    </dgm:pt>
    <dgm:pt modelId="{78B82831-3DB6-48F4-8474-AAD7A12D2623}" type="pres">
      <dgm:prSet presAssocID="{DBA3294B-7E85-48A0-9265-F519C31F653D}"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eckmark"/>
        </a:ext>
      </dgm:extLst>
    </dgm:pt>
    <dgm:pt modelId="{D89D771D-F26C-47DC-8B93-726F1ADDE621}" type="pres">
      <dgm:prSet presAssocID="{DBA3294B-7E85-48A0-9265-F519C31F653D}" presName="spaceRect" presStyleCnt="0"/>
      <dgm:spPr/>
    </dgm:pt>
    <dgm:pt modelId="{41A6D5A7-C337-4B17-9E86-E19040A093DA}" type="pres">
      <dgm:prSet presAssocID="{DBA3294B-7E85-48A0-9265-F519C31F653D}" presName="textRect" presStyleLbl="revTx" presStyleIdx="5" presStyleCnt="8">
        <dgm:presLayoutVars>
          <dgm:chMax val="1"/>
          <dgm:chPref val="1"/>
        </dgm:presLayoutVars>
      </dgm:prSet>
      <dgm:spPr/>
    </dgm:pt>
    <dgm:pt modelId="{FF79A049-F85B-4E56-A361-97066D66133E}" type="pres">
      <dgm:prSet presAssocID="{406021A5-1D5E-47A5-938E-D8C5A8B1D354}" presName="sibTrans" presStyleLbl="sibTrans2D1" presStyleIdx="0" presStyleCnt="0"/>
      <dgm:spPr/>
    </dgm:pt>
    <dgm:pt modelId="{D8F61226-365F-4257-8D2B-386B66AA1673}" type="pres">
      <dgm:prSet presAssocID="{B9BDBA8F-B954-472F-B43D-0618D770CFD7}" presName="compNode" presStyleCnt="0"/>
      <dgm:spPr/>
    </dgm:pt>
    <dgm:pt modelId="{E35F5248-3528-4D80-9261-5C8F5FEEBB1B}" type="pres">
      <dgm:prSet presAssocID="{B9BDBA8F-B954-472F-B43D-0618D770CFD7}" presName="iconBgRect" presStyleLbl="bgShp" presStyleIdx="6" presStyleCnt="8"/>
      <dgm:spPr/>
    </dgm:pt>
    <dgm:pt modelId="{F0939577-9F86-43A4-8E1C-F85A441045B7}" type="pres">
      <dgm:prSet presAssocID="{B9BDBA8F-B954-472F-B43D-0618D770CFD7}"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Magnifying glass"/>
        </a:ext>
      </dgm:extLst>
    </dgm:pt>
    <dgm:pt modelId="{41D224B7-8914-4F75-8068-09B747122D38}" type="pres">
      <dgm:prSet presAssocID="{B9BDBA8F-B954-472F-B43D-0618D770CFD7}" presName="spaceRect" presStyleCnt="0"/>
      <dgm:spPr/>
    </dgm:pt>
    <dgm:pt modelId="{68CF6F4E-F3B5-4BB9-ACA2-E3C8D335A68D}" type="pres">
      <dgm:prSet presAssocID="{B9BDBA8F-B954-472F-B43D-0618D770CFD7}" presName="textRect" presStyleLbl="revTx" presStyleIdx="6" presStyleCnt="8">
        <dgm:presLayoutVars>
          <dgm:chMax val="1"/>
          <dgm:chPref val="1"/>
        </dgm:presLayoutVars>
      </dgm:prSet>
      <dgm:spPr/>
    </dgm:pt>
    <dgm:pt modelId="{FFD3DECE-8ADA-4008-AAE9-E038F4AB3890}" type="pres">
      <dgm:prSet presAssocID="{06A1F2C5-2463-4E1E-B29F-50EC238B2158}" presName="sibTrans" presStyleLbl="sibTrans2D1" presStyleIdx="0" presStyleCnt="0"/>
      <dgm:spPr/>
    </dgm:pt>
    <dgm:pt modelId="{6EEEA7B2-BE85-4A26-9F80-24DF7D1D80B1}" type="pres">
      <dgm:prSet presAssocID="{76B33354-2225-4498-8089-B74741947531}" presName="compNode" presStyleCnt="0"/>
      <dgm:spPr/>
    </dgm:pt>
    <dgm:pt modelId="{48AA2BD7-0BF4-4DDB-90EE-6B9534E8623E}" type="pres">
      <dgm:prSet presAssocID="{76B33354-2225-4498-8089-B74741947531}" presName="iconBgRect" presStyleLbl="bgShp" presStyleIdx="7" presStyleCnt="8"/>
      <dgm:spPr/>
    </dgm:pt>
    <dgm:pt modelId="{1EE4590D-5C30-4021-94FA-81FFA527B42B}" type="pres">
      <dgm:prSet presAssocID="{76B33354-2225-4498-8089-B74741947531}"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Group"/>
        </a:ext>
      </dgm:extLst>
    </dgm:pt>
    <dgm:pt modelId="{F4F93E67-7BAE-43D6-A88C-5DD06FFB7DDA}" type="pres">
      <dgm:prSet presAssocID="{76B33354-2225-4498-8089-B74741947531}" presName="spaceRect" presStyleCnt="0"/>
      <dgm:spPr/>
    </dgm:pt>
    <dgm:pt modelId="{18212A89-1D61-4B56-8A63-218AC6DBF3AD}" type="pres">
      <dgm:prSet presAssocID="{76B33354-2225-4498-8089-B74741947531}" presName="textRect" presStyleLbl="revTx" presStyleIdx="7" presStyleCnt="8">
        <dgm:presLayoutVars>
          <dgm:chMax val="1"/>
          <dgm:chPref val="1"/>
        </dgm:presLayoutVars>
      </dgm:prSet>
      <dgm:spPr/>
    </dgm:pt>
  </dgm:ptLst>
  <dgm:cxnLst>
    <dgm:cxn modelId="{05E55803-CD94-4C0B-AA0E-43C1BF7E16DD}" type="presOf" srcId="{B0C2EB5C-44DE-43DF-AB39-B8D581B6F91C}" destId="{BB002981-5B3C-4091-9C94-6575897096C0}" srcOrd="0" destOrd="0" presId="urn:microsoft.com/office/officeart/2018/2/layout/IconCircleList"/>
    <dgm:cxn modelId="{2BD25F1F-C4AE-4261-8269-1731779FC983}" srcId="{61552BDF-CC6A-42DD-9825-C6FD7A02BE1F}" destId="{83AF6EAC-807F-4D97-AC1D-3DF1B0A17C92}" srcOrd="3" destOrd="0" parTransId="{D081A580-DBEC-4524-85E5-37BD3D4A0131}" sibTransId="{78F0A9F7-230B-430F-B643-99E2E57A0AB3}"/>
    <dgm:cxn modelId="{5011E239-7333-4DCA-A638-E1C3A227DBA6}" srcId="{61552BDF-CC6A-42DD-9825-C6FD7A02BE1F}" destId="{B5040C98-B139-489E-922F-A4F9DBDA18A5}" srcOrd="1" destOrd="0" parTransId="{B7CDE0B4-8FDF-434F-B4B3-41300E62E196}" sibTransId="{58DFCEB0-1651-4496-9FC3-6441F1D782CB}"/>
    <dgm:cxn modelId="{78478D5F-3EFB-43C5-92EB-392EB40D695A}" type="presOf" srcId="{C5101842-D8E2-4E14-8549-128D564B7C8F}" destId="{209A5CFA-6CA6-44F7-8079-B1A645C4D9F4}" srcOrd="0" destOrd="0" presId="urn:microsoft.com/office/officeart/2018/2/layout/IconCircleList"/>
    <dgm:cxn modelId="{D1EAE763-1B54-426E-8D5F-91540B050A78}" srcId="{61552BDF-CC6A-42DD-9825-C6FD7A02BE1F}" destId="{DBA3294B-7E85-48A0-9265-F519C31F653D}" srcOrd="5" destOrd="0" parTransId="{B3C6D3C7-FFBF-4288-9034-FA655BDFD7D3}" sibTransId="{406021A5-1D5E-47A5-938E-D8C5A8B1D354}"/>
    <dgm:cxn modelId="{C025A348-EB04-485E-8D14-9F5CF9653150}" type="presOf" srcId="{CDB8D9BE-91FC-438B-B618-9B5126531B6E}" destId="{077D385D-3E30-406B-A414-5FC0F8545BAF}" srcOrd="0" destOrd="0" presId="urn:microsoft.com/office/officeart/2018/2/layout/IconCircleList"/>
    <dgm:cxn modelId="{339FE974-F410-467E-BD95-56139AE24D3B}" type="presOf" srcId="{B9BDBA8F-B954-472F-B43D-0618D770CFD7}" destId="{68CF6F4E-F3B5-4BB9-ACA2-E3C8D335A68D}" srcOrd="0" destOrd="0" presId="urn:microsoft.com/office/officeart/2018/2/layout/IconCircleList"/>
    <dgm:cxn modelId="{8B55F574-2440-4F32-AE9C-45336ECEAEC2}" srcId="{61552BDF-CC6A-42DD-9825-C6FD7A02BE1F}" destId="{B9BDBA8F-B954-472F-B43D-0618D770CFD7}" srcOrd="6" destOrd="0" parTransId="{222454C7-42FF-4AD0-A251-23FA492687AA}" sibTransId="{06A1F2C5-2463-4E1E-B29F-50EC238B2158}"/>
    <dgm:cxn modelId="{6CD54658-703B-41E1-8BD1-3DABF9FC849D}" srcId="{C185A0DD-08A7-4C2E-9C61-04D5F75C06F4}" destId="{F6B88CA5-051E-4D56-8BE4-4855BD5495E1}" srcOrd="0" destOrd="0" parTransId="{67E6A8DD-763E-41B7-BD4F-9CC33E217F66}" sibTransId="{974AB45D-CF65-47F0-9003-C6A79CE929A4}"/>
    <dgm:cxn modelId="{151C325A-8CBA-4578-BF1A-EF175FBE7543}" type="presOf" srcId="{76B33354-2225-4498-8089-B74741947531}" destId="{18212A89-1D61-4B56-8A63-218AC6DBF3AD}" srcOrd="0" destOrd="0" presId="urn:microsoft.com/office/officeart/2018/2/layout/IconCircleList"/>
    <dgm:cxn modelId="{8A37E58C-1D21-4B38-B1E5-588C126E3A60}" type="presOf" srcId="{B5040C98-B139-489E-922F-A4F9DBDA18A5}" destId="{E3B8035D-B7C9-475A-B6A6-2A4EFB7818A4}" srcOrd="0" destOrd="0" presId="urn:microsoft.com/office/officeart/2018/2/layout/IconCircleList"/>
    <dgm:cxn modelId="{ABEF7499-993B-406C-A546-5629C7847158}" type="presOf" srcId="{58DFCEB0-1651-4496-9FC3-6441F1D782CB}" destId="{25AB9978-4292-46E4-9501-00F8343A9F92}" srcOrd="0" destOrd="0" presId="urn:microsoft.com/office/officeart/2018/2/layout/IconCircleList"/>
    <dgm:cxn modelId="{DE3B9EA2-0732-4C55-B8E2-5E6887C6CB60}" type="presOf" srcId="{78F0A9F7-230B-430F-B643-99E2E57A0AB3}" destId="{FAE3E111-BD0D-4A6D-8018-BBA6D953D591}" srcOrd="0" destOrd="0" presId="urn:microsoft.com/office/officeart/2018/2/layout/IconCircleList"/>
    <dgm:cxn modelId="{22FFF2A2-B0F6-415A-8047-E73AD979B051}" srcId="{61552BDF-CC6A-42DD-9825-C6FD7A02BE1F}" destId="{B0C2EB5C-44DE-43DF-AB39-B8D581B6F91C}" srcOrd="4" destOrd="0" parTransId="{850C9710-F979-4B52-84AF-EE1925981CC1}" sibTransId="{D16D92C0-A280-4D61-A1C4-FD19DBB25603}"/>
    <dgm:cxn modelId="{6AF46AA7-3FC4-440F-9050-D66E7B33ED8A}" type="presOf" srcId="{06A1F2C5-2463-4E1E-B29F-50EC238B2158}" destId="{FFD3DECE-8ADA-4008-AAE9-E038F4AB3890}" srcOrd="0" destOrd="0" presId="urn:microsoft.com/office/officeart/2018/2/layout/IconCircleList"/>
    <dgm:cxn modelId="{9620B5A9-8A86-4863-A509-F4A1FEC979A1}" srcId="{61552BDF-CC6A-42DD-9825-C6FD7A02BE1F}" destId="{76B33354-2225-4498-8089-B74741947531}" srcOrd="7" destOrd="0" parTransId="{2AA9BC59-588F-467E-9B65-AEA413240037}" sibTransId="{B9BB5DF8-D0F3-44B3-9E94-C063C2DB7976}"/>
    <dgm:cxn modelId="{0F8810AC-6097-4E1D-A80D-AB0843A8CEEF}" type="presOf" srcId="{DBA3294B-7E85-48A0-9265-F519C31F653D}" destId="{41A6D5A7-C337-4B17-9E86-E19040A093DA}" srcOrd="0" destOrd="0" presId="urn:microsoft.com/office/officeart/2018/2/layout/IconCircleList"/>
    <dgm:cxn modelId="{D3014AB2-C1D5-4FF9-BB33-523A0FA71DDB}" type="presOf" srcId="{83AF6EAC-807F-4D97-AC1D-3DF1B0A17C92}" destId="{AE83B7EF-FEDF-4497-82FC-F82D6FF5E215}" srcOrd="0" destOrd="0" presId="urn:microsoft.com/office/officeart/2018/2/layout/IconCircleList"/>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CEA6BCB7-F859-4F9F-8731-25CE4270596D}" type="presOf" srcId="{C185A0DD-08A7-4C2E-9C61-04D5F75C06F4}" destId="{330FEE3F-EE6D-4895-8F43-1381F9721AC7}" srcOrd="0" destOrd="0" presId="urn:microsoft.com/office/officeart/2018/2/layout/IconCircleList"/>
    <dgm:cxn modelId="{218144CC-C8D7-4CEB-A7E2-EE8F6ED42E89}" type="presOf" srcId="{61552BDF-CC6A-42DD-9825-C6FD7A02BE1F}" destId="{535C8F4C-B614-4B22-8043-9F8FE7A14AE6}" srcOrd="0" destOrd="0" presId="urn:microsoft.com/office/officeart/2018/2/layout/IconCircleList"/>
    <dgm:cxn modelId="{DFB676F4-EB1E-4DD4-89B7-D932B689843E}" type="presOf" srcId="{D16D92C0-A280-4D61-A1C4-FD19DBB25603}" destId="{F51127FC-D095-43EA-B4F2-BC6B1A494DC8}" srcOrd="0" destOrd="0" presId="urn:microsoft.com/office/officeart/2018/2/layout/IconCircleList"/>
    <dgm:cxn modelId="{3EA916FA-6E4C-4B06-A352-A10577930494}" type="presOf" srcId="{406021A5-1D5E-47A5-938E-D8C5A8B1D354}" destId="{FF79A049-F85B-4E56-A361-97066D66133E}" srcOrd="0" destOrd="0" presId="urn:microsoft.com/office/officeart/2018/2/layout/IconCircleList"/>
    <dgm:cxn modelId="{20D688FD-1641-4A47-966A-17D2F391F660}" type="presOf" srcId="{88431157-218C-4AFF-94F8-024ECED897E2}" destId="{FE17831D-EC1F-43F8-89A9-945068253ECE}" srcOrd="0" destOrd="0" presId="urn:microsoft.com/office/officeart/2018/2/layout/IconCircleList"/>
    <dgm:cxn modelId="{8620C6DC-2FC1-456F-B377-E204DBE6E78C}" type="presParOf" srcId="{535C8F4C-B614-4B22-8043-9F8FE7A14AE6}" destId="{A7409755-194E-4CB9-AAFE-0A7AB0AA59D2}" srcOrd="0" destOrd="0" presId="urn:microsoft.com/office/officeart/2018/2/layout/IconCircleList"/>
    <dgm:cxn modelId="{7FC059C0-760A-4AE0-AB0A-E8E503AE4140}" type="presParOf" srcId="{A7409755-194E-4CB9-AAFE-0A7AB0AA59D2}" destId="{FB5D44A6-2CF6-44FA-998C-C20DEDBB0938}" srcOrd="0" destOrd="0" presId="urn:microsoft.com/office/officeart/2018/2/layout/IconCircleList"/>
    <dgm:cxn modelId="{E0DA735F-4C5F-4D58-8E81-ED9713E1A4F7}" type="presParOf" srcId="{FB5D44A6-2CF6-44FA-998C-C20DEDBB0938}" destId="{08382E60-7CC7-439D-850C-18462E1326B3}" srcOrd="0" destOrd="0" presId="urn:microsoft.com/office/officeart/2018/2/layout/IconCircleList"/>
    <dgm:cxn modelId="{B1FFB335-FEC1-4B49-B5B8-C90BB0180F31}" type="presParOf" srcId="{FB5D44A6-2CF6-44FA-998C-C20DEDBB0938}" destId="{D7C7DE42-E2DD-41A5-8BA0-013BD6D91D9A}" srcOrd="1" destOrd="0" presId="urn:microsoft.com/office/officeart/2018/2/layout/IconCircleList"/>
    <dgm:cxn modelId="{7EE3FBB1-3F87-4B52-8260-7459E6897376}" type="presParOf" srcId="{FB5D44A6-2CF6-44FA-998C-C20DEDBB0938}" destId="{38267641-6C83-418F-B1FF-110ECA102768}" srcOrd="2" destOrd="0" presId="urn:microsoft.com/office/officeart/2018/2/layout/IconCircleList"/>
    <dgm:cxn modelId="{DE7CC8F7-F00C-4394-A9C8-50756CF92388}" type="presParOf" srcId="{FB5D44A6-2CF6-44FA-998C-C20DEDBB0938}" destId="{FE17831D-EC1F-43F8-89A9-945068253ECE}" srcOrd="3" destOrd="0" presId="urn:microsoft.com/office/officeart/2018/2/layout/IconCircleList"/>
    <dgm:cxn modelId="{8C4F5CE7-7036-4883-8CE3-80D875B195F6}" type="presParOf" srcId="{A7409755-194E-4CB9-AAFE-0A7AB0AA59D2}" destId="{077D385D-3E30-406B-A414-5FC0F8545BAF}" srcOrd="1" destOrd="0" presId="urn:microsoft.com/office/officeart/2018/2/layout/IconCircleList"/>
    <dgm:cxn modelId="{886E7E76-5A76-4248-9C72-3A6A9639960A}" type="presParOf" srcId="{A7409755-194E-4CB9-AAFE-0A7AB0AA59D2}" destId="{34F5B6A0-7BEB-44D6-ABFD-6B63E42B2F78}" srcOrd="2" destOrd="0" presId="urn:microsoft.com/office/officeart/2018/2/layout/IconCircleList"/>
    <dgm:cxn modelId="{CB045B1E-E755-489D-A51A-DB7604F63210}" type="presParOf" srcId="{34F5B6A0-7BEB-44D6-ABFD-6B63E42B2F78}" destId="{B69CBBAE-4D1A-4A13-B6EE-61D57085B400}" srcOrd="0" destOrd="0" presId="urn:microsoft.com/office/officeart/2018/2/layout/IconCircleList"/>
    <dgm:cxn modelId="{5A2AC6FB-3101-449D-A8F1-39109192E020}" type="presParOf" srcId="{34F5B6A0-7BEB-44D6-ABFD-6B63E42B2F78}" destId="{B10DEC3C-6B32-4C98-9009-128FE21A8164}" srcOrd="1" destOrd="0" presId="urn:microsoft.com/office/officeart/2018/2/layout/IconCircleList"/>
    <dgm:cxn modelId="{CCF19C0B-E522-485D-9ED4-66F1F466C5AD}" type="presParOf" srcId="{34F5B6A0-7BEB-44D6-ABFD-6B63E42B2F78}" destId="{4C4B1684-68C4-4AC0-B87E-7B4D7A777C1C}" srcOrd="2" destOrd="0" presId="urn:microsoft.com/office/officeart/2018/2/layout/IconCircleList"/>
    <dgm:cxn modelId="{CAE4939F-EDA5-464A-BC36-E8C5E35C236F}" type="presParOf" srcId="{34F5B6A0-7BEB-44D6-ABFD-6B63E42B2F78}" destId="{E3B8035D-B7C9-475A-B6A6-2A4EFB7818A4}" srcOrd="3" destOrd="0" presId="urn:microsoft.com/office/officeart/2018/2/layout/IconCircleList"/>
    <dgm:cxn modelId="{125A9275-21F6-4730-83E9-646D14E8272D}" type="presParOf" srcId="{A7409755-194E-4CB9-AAFE-0A7AB0AA59D2}" destId="{25AB9978-4292-46E4-9501-00F8343A9F92}" srcOrd="3" destOrd="0" presId="urn:microsoft.com/office/officeart/2018/2/layout/IconCircleList"/>
    <dgm:cxn modelId="{2CEC80C3-BA62-492F-B25C-D96EAAF8B811}" type="presParOf" srcId="{A7409755-194E-4CB9-AAFE-0A7AB0AA59D2}" destId="{49A4A231-C9CD-44D6-9243-23C4A75F7589}" srcOrd="4" destOrd="0" presId="urn:microsoft.com/office/officeart/2018/2/layout/IconCircleList"/>
    <dgm:cxn modelId="{015861F7-E642-4557-936E-6A7E408E5D69}" type="presParOf" srcId="{49A4A231-C9CD-44D6-9243-23C4A75F7589}" destId="{ED8B07C6-EC64-4127-8CA6-B5A2D092E8D9}" srcOrd="0" destOrd="0" presId="urn:microsoft.com/office/officeart/2018/2/layout/IconCircleList"/>
    <dgm:cxn modelId="{67CDFDF0-002F-4A88-9326-2BA914A9FFAA}" type="presParOf" srcId="{49A4A231-C9CD-44D6-9243-23C4A75F7589}" destId="{B67A1708-F274-4A2E-B252-AE16AE2B9894}" srcOrd="1" destOrd="0" presId="urn:microsoft.com/office/officeart/2018/2/layout/IconCircleList"/>
    <dgm:cxn modelId="{CB910E42-9690-4CE1-BDCC-1999EAAFF32B}" type="presParOf" srcId="{49A4A231-C9CD-44D6-9243-23C4A75F7589}" destId="{B8F6603F-1D72-4D09-BDB8-15406861F009}" srcOrd="2" destOrd="0" presId="urn:microsoft.com/office/officeart/2018/2/layout/IconCircleList"/>
    <dgm:cxn modelId="{7991F05C-644E-43ED-BE52-AF1F367FEBE0}" type="presParOf" srcId="{49A4A231-C9CD-44D6-9243-23C4A75F7589}" destId="{330FEE3F-EE6D-4895-8F43-1381F9721AC7}" srcOrd="3" destOrd="0" presId="urn:microsoft.com/office/officeart/2018/2/layout/IconCircleList"/>
    <dgm:cxn modelId="{F1AF0A56-0CD2-4152-8CA9-EA1AE8C4C697}" type="presParOf" srcId="{A7409755-194E-4CB9-AAFE-0A7AB0AA59D2}" destId="{209A5CFA-6CA6-44F7-8079-B1A645C4D9F4}" srcOrd="5" destOrd="0" presId="urn:microsoft.com/office/officeart/2018/2/layout/IconCircleList"/>
    <dgm:cxn modelId="{976F2879-50B1-44EF-9A34-01F812920E5B}" type="presParOf" srcId="{A7409755-194E-4CB9-AAFE-0A7AB0AA59D2}" destId="{A142FC1E-8854-4524-A256-FC7296EA6140}" srcOrd="6" destOrd="0" presId="urn:microsoft.com/office/officeart/2018/2/layout/IconCircleList"/>
    <dgm:cxn modelId="{F28BEC9F-E96A-4021-A2B1-797CF2498E05}" type="presParOf" srcId="{A142FC1E-8854-4524-A256-FC7296EA6140}" destId="{4A92CC10-0392-4640-9A50-EC0D6895599B}" srcOrd="0" destOrd="0" presId="urn:microsoft.com/office/officeart/2018/2/layout/IconCircleList"/>
    <dgm:cxn modelId="{79211E8A-FD88-4683-BFE9-F40DE4E5CBF5}" type="presParOf" srcId="{A142FC1E-8854-4524-A256-FC7296EA6140}" destId="{52567CC4-1373-461F-9CF2-569C3A0DD417}" srcOrd="1" destOrd="0" presId="urn:microsoft.com/office/officeart/2018/2/layout/IconCircleList"/>
    <dgm:cxn modelId="{A42CBF98-A6FC-4746-BC7B-6CD1D2E4A26A}" type="presParOf" srcId="{A142FC1E-8854-4524-A256-FC7296EA6140}" destId="{8F9E34BC-5849-48D1-B657-E97FEED91E63}" srcOrd="2" destOrd="0" presId="urn:microsoft.com/office/officeart/2018/2/layout/IconCircleList"/>
    <dgm:cxn modelId="{F2E40CDF-8640-45B4-B26E-64F659A1D847}" type="presParOf" srcId="{A142FC1E-8854-4524-A256-FC7296EA6140}" destId="{AE83B7EF-FEDF-4497-82FC-F82D6FF5E215}" srcOrd="3" destOrd="0" presId="urn:microsoft.com/office/officeart/2018/2/layout/IconCircleList"/>
    <dgm:cxn modelId="{02076D66-CA25-4827-B9C9-66A40DBAC2D3}" type="presParOf" srcId="{A7409755-194E-4CB9-AAFE-0A7AB0AA59D2}" destId="{FAE3E111-BD0D-4A6D-8018-BBA6D953D591}" srcOrd="7" destOrd="0" presId="urn:microsoft.com/office/officeart/2018/2/layout/IconCircleList"/>
    <dgm:cxn modelId="{B5BCDE7C-A646-4F3E-805F-7C406988F37E}" type="presParOf" srcId="{A7409755-194E-4CB9-AAFE-0A7AB0AA59D2}" destId="{5E32CE9E-4331-46AD-B761-0FEEEB3B5B8C}" srcOrd="8" destOrd="0" presId="urn:microsoft.com/office/officeart/2018/2/layout/IconCircleList"/>
    <dgm:cxn modelId="{3E984472-E2DC-47D9-9A99-9244F221ADE5}" type="presParOf" srcId="{5E32CE9E-4331-46AD-B761-0FEEEB3B5B8C}" destId="{0395A16A-E4C2-4B3F-9556-A3B03575D7CB}" srcOrd="0" destOrd="0" presId="urn:microsoft.com/office/officeart/2018/2/layout/IconCircleList"/>
    <dgm:cxn modelId="{683F7DCF-1EEB-4A93-9EDD-1D57A4326EDD}" type="presParOf" srcId="{5E32CE9E-4331-46AD-B761-0FEEEB3B5B8C}" destId="{8206FB9E-D3AA-4792-84C1-619816C4FA13}" srcOrd="1" destOrd="0" presId="urn:microsoft.com/office/officeart/2018/2/layout/IconCircleList"/>
    <dgm:cxn modelId="{135EB2D0-BF3B-4543-9DEB-32410BE70C43}" type="presParOf" srcId="{5E32CE9E-4331-46AD-B761-0FEEEB3B5B8C}" destId="{2ABF6FF2-29C4-46C7-883D-B5BB55C8CFBB}" srcOrd="2" destOrd="0" presId="urn:microsoft.com/office/officeart/2018/2/layout/IconCircleList"/>
    <dgm:cxn modelId="{3AEC655F-428D-428A-BAD0-A53D5B109D8C}" type="presParOf" srcId="{5E32CE9E-4331-46AD-B761-0FEEEB3B5B8C}" destId="{BB002981-5B3C-4091-9C94-6575897096C0}" srcOrd="3" destOrd="0" presId="urn:microsoft.com/office/officeart/2018/2/layout/IconCircleList"/>
    <dgm:cxn modelId="{982578F9-A145-42BF-B501-203DB5834D6C}" type="presParOf" srcId="{A7409755-194E-4CB9-AAFE-0A7AB0AA59D2}" destId="{F51127FC-D095-43EA-B4F2-BC6B1A494DC8}" srcOrd="9" destOrd="0" presId="urn:microsoft.com/office/officeart/2018/2/layout/IconCircleList"/>
    <dgm:cxn modelId="{4E0B09C6-B8E1-4613-9C08-191DCA441456}" type="presParOf" srcId="{A7409755-194E-4CB9-AAFE-0A7AB0AA59D2}" destId="{A731AD1F-EB1D-4155-9086-66B3FAC3DF23}" srcOrd="10" destOrd="0" presId="urn:microsoft.com/office/officeart/2018/2/layout/IconCircleList"/>
    <dgm:cxn modelId="{52599836-4AF8-4EC9-BDA5-16BEA5FFCA5B}" type="presParOf" srcId="{A731AD1F-EB1D-4155-9086-66B3FAC3DF23}" destId="{5A9A5C82-B721-4756-BB5F-AF888B76866C}" srcOrd="0" destOrd="0" presId="urn:microsoft.com/office/officeart/2018/2/layout/IconCircleList"/>
    <dgm:cxn modelId="{601428DB-C1FA-4856-AAEE-0C20E1A6F658}" type="presParOf" srcId="{A731AD1F-EB1D-4155-9086-66B3FAC3DF23}" destId="{78B82831-3DB6-48F4-8474-AAD7A12D2623}" srcOrd="1" destOrd="0" presId="urn:microsoft.com/office/officeart/2018/2/layout/IconCircleList"/>
    <dgm:cxn modelId="{5631347E-3B01-4730-A036-4BCEDC17F51C}" type="presParOf" srcId="{A731AD1F-EB1D-4155-9086-66B3FAC3DF23}" destId="{D89D771D-F26C-47DC-8B93-726F1ADDE621}" srcOrd="2" destOrd="0" presId="urn:microsoft.com/office/officeart/2018/2/layout/IconCircleList"/>
    <dgm:cxn modelId="{B3D2CB26-27F2-4864-B37E-0F0BECABF8BC}" type="presParOf" srcId="{A731AD1F-EB1D-4155-9086-66B3FAC3DF23}" destId="{41A6D5A7-C337-4B17-9E86-E19040A093DA}" srcOrd="3" destOrd="0" presId="urn:microsoft.com/office/officeart/2018/2/layout/IconCircleList"/>
    <dgm:cxn modelId="{DA84D32C-ED74-44B9-B500-53241576F716}" type="presParOf" srcId="{A7409755-194E-4CB9-AAFE-0A7AB0AA59D2}" destId="{FF79A049-F85B-4E56-A361-97066D66133E}" srcOrd="11" destOrd="0" presId="urn:microsoft.com/office/officeart/2018/2/layout/IconCircleList"/>
    <dgm:cxn modelId="{9FE91697-212A-4685-B42B-E5F29368DC7F}" type="presParOf" srcId="{A7409755-194E-4CB9-AAFE-0A7AB0AA59D2}" destId="{D8F61226-365F-4257-8D2B-386B66AA1673}" srcOrd="12" destOrd="0" presId="urn:microsoft.com/office/officeart/2018/2/layout/IconCircleList"/>
    <dgm:cxn modelId="{4BB2CBC9-9338-4988-8976-B96D040C81FC}" type="presParOf" srcId="{D8F61226-365F-4257-8D2B-386B66AA1673}" destId="{E35F5248-3528-4D80-9261-5C8F5FEEBB1B}" srcOrd="0" destOrd="0" presId="urn:microsoft.com/office/officeart/2018/2/layout/IconCircleList"/>
    <dgm:cxn modelId="{E9F4AFC6-F654-4C89-8345-AFF29C0236B6}" type="presParOf" srcId="{D8F61226-365F-4257-8D2B-386B66AA1673}" destId="{F0939577-9F86-43A4-8E1C-F85A441045B7}" srcOrd="1" destOrd="0" presId="urn:microsoft.com/office/officeart/2018/2/layout/IconCircleList"/>
    <dgm:cxn modelId="{6E9A0847-B367-4BE8-9ED9-64B36C0D1568}" type="presParOf" srcId="{D8F61226-365F-4257-8D2B-386B66AA1673}" destId="{41D224B7-8914-4F75-8068-09B747122D38}" srcOrd="2" destOrd="0" presId="urn:microsoft.com/office/officeart/2018/2/layout/IconCircleList"/>
    <dgm:cxn modelId="{6F955D3D-0E35-4101-BB99-5B0B2DA1D8C5}" type="presParOf" srcId="{D8F61226-365F-4257-8D2B-386B66AA1673}" destId="{68CF6F4E-F3B5-4BB9-ACA2-E3C8D335A68D}" srcOrd="3" destOrd="0" presId="urn:microsoft.com/office/officeart/2018/2/layout/IconCircleList"/>
    <dgm:cxn modelId="{C64CA294-8799-49D6-B972-D00FC0614D04}" type="presParOf" srcId="{A7409755-194E-4CB9-AAFE-0A7AB0AA59D2}" destId="{FFD3DECE-8ADA-4008-AAE9-E038F4AB3890}" srcOrd="13" destOrd="0" presId="urn:microsoft.com/office/officeart/2018/2/layout/IconCircleList"/>
    <dgm:cxn modelId="{D508B20B-4473-4662-98BC-5788488E12DD}" type="presParOf" srcId="{A7409755-194E-4CB9-AAFE-0A7AB0AA59D2}" destId="{6EEEA7B2-BE85-4A26-9F80-24DF7D1D80B1}" srcOrd="14" destOrd="0" presId="urn:microsoft.com/office/officeart/2018/2/layout/IconCircleList"/>
    <dgm:cxn modelId="{F9365170-675E-49D4-9CD9-93F4BE616D18}" type="presParOf" srcId="{6EEEA7B2-BE85-4A26-9F80-24DF7D1D80B1}" destId="{48AA2BD7-0BF4-4DDB-90EE-6B9534E8623E}" srcOrd="0" destOrd="0" presId="urn:microsoft.com/office/officeart/2018/2/layout/IconCircleList"/>
    <dgm:cxn modelId="{ADADC62D-6531-4D78-A12E-E5C22DAB4CF8}" type="presParOf" srcId="{6EEEA7B2-BE85-4A26-9F80-24DF7D1D80B1}" destId="{1EE4590D-5C30-4021-94FA-81FFA527B42B}" srcOrd="1" destOrd="0" presId="urn:microsoft.com/office/officeart/2018/2/layout/IconCircleList"/>
    <dgm:cxn modelId="{BC0165A8-9195-430C-9BEC-6417A51CA047}" type="presParOf" srcId="{6EEEA7B2-BE85-4A26-9F80-24DF7D1D80B1}" destId="{F4F93E67-7BAE-43D6-A88C-5DD06FFB7DDA}" srcOrd="2" destOrd="0" presId="urn:microsoft.com/office/officeart/2018/2/layout/IconCircleList"/>
    <dgm:cxn modelId="{B0A9DA62-9F05-48A4-913C-DACAB47E3695}" type="presParOf" srcId="{6EEEA7B2-BE85-4A26-9F80-24DF7D1D80B1}" destId="{18212A89-1D61-4B56-8A63-218AC6DBF3AD}"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08E32A-1DFF-42BE-90B9-D6BFA86BB183}"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en-US"/>
        </a:p>
      </dgm:t>
    </dgm:pt>
    <dgm:pt modelId="{ECA22EF1-F29F-4FDB-88AD-E1C1D567F34B}">
      <dgm:prSet phldrT="[Text]"/>
      <dgm:spPr/>
      <dgm:t>
        <a:bodyPr/>
        <a:lstStyle/>
        <a:p>
          <a:r>
            <a:rPr lang="en-US" dirty="0"/>
            <a:t>25% Match Requirement for Gov’t Entities</a:t>
          </a:r>
        </a:p>
      </dgm:t>
    </dgm:pt>
    <dgm:pt modelId="{9D4EAC8C-6B6A-4532-B5BD-8A27044C6846}" type="parTrans" cxnId="{1A441BBF-8450-476C-91D6-5B703D97F2FE}">
      <dgm:prSet/>
      <dgm:spPr/>
      <dgm:t>
        <a:bodyPr/>
        <a:lstStyle/>
        <a:p>
          <a:endParaRPr lang="en-US"/>
        </a:p>
      </dgm:t>
    </dgm:pt>
    <dgm:pt modelId="{4530873B-AABE-45B9-82CD-0E6F0695BCCC}" type="sibTrans" cxnId="{1A441BBF-8450-476C-91D6-5B703D97F2FE}">
      <dgm:prSet/>
      <dgm:spPr/>
      <dgm:t>
        <a:bodyPr/>
        <a:lstStyle/>
        <a:p>
          <a:endParaRPr lang="en-US"/>
        </a:p>
      </dgm:t>
    </dgm:pt>
    <dgm:pt modelId="{5ECE2CE7-591B-4DC4-AACF-72A24E10BBF4}">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Be verifiable from the subgrantee’s records </a:t>
          </a:r>
          <a:endParaRPr lang="en-US"/>
        </a:p>
      </dgm:t>
    </dgm:pt>
    <dgm:pt modelId="{AEA33ACA-D825-4FF1-80CD-16B719436070}" type="parTrans" cxnId="{FCB55F17-14B4-4CE1-BE50-70373016002D}">
      <dgm:prSet/>
      <dgm:spPr/>
      <dgm:t>
        <a:bodyPr/>
        <a:lstStyle/>
        <a:p>
          <a:endParaRPr lang="en-US"/>
        </a:p>
      </dgm:t>
    </dgm:pt>
    <dgm:pt modelId="{E38F79D1-EE94-4930-B57D-0566981F8488}" type="sibTrans" cxnId="{FCB55F17-14B4-4CE1-BE50-70373016002D}">
      <dgm:prSet/>
      <dgm:spPr/>
      <dgm:t>
        <a:bodyPr/>
        <a:lstStyle/>
        <a:p>
          <a:endParaRPr lang="en-US"/>
        </a:p>
      </dgm:t>
    </dgm:pt>
    <dgm:pt modelId="{578644D7-4B75-4A2F-BA4F-F9A257417BCB}">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Not be included as contributions for any other federal award </a:t>
          </a:r>
          <a:endParaRPr lang="en-US"/>
        </a:p>
      </dgm:t>
    </dgm:pt>
    <dgm:pt modelId="{80ACE8EC-A877-4AA4-9F13-69B5D76E3F7B}" type="parTrans" cxnId="{51B712C2-2A78-4D41-BF4E-5B8D18B48139}">
      <dgm:prSet/>
      <dgm:spPr/>
      <dgm:t>
        <a:bodyPr/>
        <a:lstStyle/>
        <a:p>
          <a:endParaRPr lang="en-US"/>
        </a:p>
      </dgm:t>
    </dgm:pt>
    <dgm:pt modelId="{78E06838-4F36-4FDC-920D-BE4D5CC45450}" type="sibTrans" cxnId="{51B712C2-2A78-4D41-BF4E-5B8D18B48139}">
      <dgm:prSet/>
      <dgm:spPr/>
      <dgm:t>
        <a:bodyPr/>
        <a:lstStyle/>
        <a:p>
          <a:endParaRPr lang="en-US"/>
        </a:p>
      </dgm:t>
    </dgm:pt>
    <dgm:pt modelId="{6C195563-90B9-454C-98ED-5923AA40AE70}">
      <dgm:prSet phldrT="[Text]"/>
      <dgm:spPr/>
      <dgm:t>
        <a:bodyPr/>
        <a:lstStyle/>
        <a:p>
          <a:pPr>
            <a:buClrTx/>
            <a:buSzTx/>
            <a:buFont typeface="Arial" panose="020B0604020202020204" pitchFamily="34" charset="0"/>
            <a:buChar char="•"/>
          </a:pPr>
          <a:r>
            <a:rPr kumimoji="0" lang="en-US" b="0" i="0" u="none" strike="noStrike" cap="none" spc="0" normalizeH="0" baseline="0" noProof="0" dirty="0">
              <a:effectLst/>
              <a:uLnTx/>
              <a:uFillTx/>
              <a:ea typeface="+mn-ea"/>
              <a:cs typeface="+mn-cs"/>
            </a:rPr>
            <a:t>Be necessary and reasonable for the accomplishment of the project or program objectives </a:t>
          </a:r>
        </a:p>
      </dgm:t>
    </dgm:pt>
    <dgm:pt modelId="{746AAAD5-7703-41E1-93A1-1DF2A0E64C48}" type="parTrans" cxnId="{F85BE9CF-2B60-4E7A-9AAD-1D06DCD57ED9}">
      <dgm:prSet/>
      <dgm:spPr/>
      <dgm:t>
        <a:bodyPr/>
        <a:lstStyle/>
        <a:p>
          <a:endParaRPr lang="en-US"/>
        </a:p>
      </dgm:t>
    </dgm:pt>
    <dgm:pt modelId="{D5112F38-C770-43BF-94BD-EFCC06CA1483}" type="sibTrans" cxnId="{F85BE9CF-2B60-4E7A-9AAD-1D06DCD57ED9}">
      <dgm:prSet/>
      <dgm:spPr/>
      <dgm:t>
        <a:bodyPr/>
        <a:lstStyle/>
        <a:p>
          <a:endParaRPr lang="en-US"/>
        </a:p>
      </dgm:t>
    </dgm:pt>
    <dgm:pt modelId="{6B49AF16-A1B9-44B5-B6B2-76403E0BD621}">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Be allowable under 2 C.F.R. 200.400</a:t>
          </a:r>
        </a:p>
      </dgm:t>
    </dgm:pt>
    <dgm:pt modelId="{24917937-AC0D-4ED4-AC1A-788B926E1B86}" type="parTrans" cxnId="{1754656F-F818-4940-AE20-CAE31AB7E9C7}">
      <dgm:prSet/>
      <dgm:spPr/>
      <dgm:t>
        <a:bodyPr/>
        <a:lstStyle/>
        <a:p>
          <a:endParaRPr lang="en-US"/>
        </a:p>
      </dgm:t>
    </dgm:pt>
    <dgm:pt modelId="{E237D999-A2D9-4E91-B7C6-BBBDBBEDA583}" type="sibTrans" cxnId="{1754656F-F818-4940-AE20-CAE31AB7E9C7}">
      <dgm:prSet/>
      <dgm:spPr/>
      <dgm:t>
        <a:bodyPr/>
        <a:lstStyle/>
        <a:p>
          <a:endParaRPr lang="en-US"/>
        </a:p>
      </dgm:t>
    </dgm:pt>
    <dgm:pt modelId="{8027AD96-EA80-4393-B62D-613B03A106DD}">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Not be paid by federal government under another federal award, except where authorized by federal statue </a:t>
          </a:r>
        </a:p>
      </dgm:t>
    </dgm:pt>
    <dgm:pt modelId="{CE3DF821-130A-449E-89AD-7CF3D8258C71}" type="parTrans" cxnId="{83078077-AA0D-453C-9215-BD9606270277}">
      <dgm:prSet/>
      <dgm:spPr/>
      <dgm:t>
        <a:bodyPr/>
        <a:lstStyle/>
        <a:p>
          <a:endParaRPr lang="en-US"/>
        </a:p>
      </dgm:t>
    </dgm:pt>
    <dgm:pt modelId="{751F5F96-D383-4F84-9F21-9F433DFAC2D4}" type="sibTrans" cxnId="{83078077-AA0D-453C-9215-BD9606270277}">
      <dgm:prSet/>
      <dgm:spPr/>
      <dgm:t>
        <a:bodyPr/>
        <a:lstStyle/>
        <a:p>
          <a:endParaRPr lang="en-US"/>
        </a:p>
      </dgm:t>
    </dgm:pt>
    <dgm:pt modelId="{C3917F24-F35D-42CF-936B-95B30DCFC451}">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Be included in the subgrantee’s approved budget </a:t>
          </a:r>
        </a:p>
      </dgm:t>
    </dgm:pt>
    <dgm:pt modelId="{03A6C679-FD41-4731-8369-094DC8EBF1E5}" type="parTrans" cxnId="{778DD305-F985-48A2-A2BF-1145648FA2DE}">
      <dgm:prSet/>
      <dgm:spPr/>
      <dgm:t>
        <a:bodyPr/>
        <a:lstStyle/>
        <a:p>
          <a:endParaRPr lang="en-US"/>
        </a:p>
      </dgm:t>
    </dgm:pt>
    <dgm:pt modelId="{17807FDB-DEAE-457D-B0AF-96E8C71E31B9}" type="sibTrans" cxnId="{778DD305-F985-48A2-A2BF-1145648FA2DE}">
      <dgm:prSet/>
      <dgm:spPr/>
      <dgm:t>
        <a:bodyPr/>
        <a:lstStyle/>
        <a:p>
          <a:endParaRPr lang="en-US"/>
        </a:p>
      </dgm:t>
    </dgm:pt>
    <dgm:pt modelId="{BB0F5101-A837-4902-8A5E-0D4F901F8699}">
      <dgm:prSet phldrT="[Text]"/>
      <dgm:spPr/>
      <dgm:t>
        <a:bodyPr/>
        <a:lstStyle/>
        <a:p>
          <a:pPr>
            <a:buClrTx/>
            <a:buSzTx/>
            <a:buFont typeface="Arial" panose="020B0604020202020204" pitchFamily="34" charset="0"/>
            <a:buChar char="•"/>
          </a:pPr>
          <a:r>
            <a:rPr kumimoji="0" lang="en-US" b="0" i="0" u="none" strike="noStrike" cap="none" spc="0" normalizeH="0" baseline="0" noProof="0">
              <a:effectLst/>
              <a:uLnTx/>
              <a:uFillTx/>
              <a:ea typeface="+mn-ea"/>
              <a:cs typeface="+mn-cs"/>
            </a:rPr>
            <a:t>Conform to all other provisions of 2 C.F.R Part 200</a:t>
          </a:r>
        </a:p>
      </dgm:t>
    </dgm:pt>
    <dgm:pt modelId="{7A69664E-9C4A-41A8-893D-C99981E73600}" type="parTrans" cxnId="{950233F7-C71B-47BF-8D1B-AE002E52E410}">
      <dgm:prSet/>
      <dgm:spPr/>
      <dgm:t>
        <a:bodyPr/>
        <a:lstStyle/>
        <a:p>
          <a:endParaRPr lang="en-US"/>
        </a:p>
      </dgm:t>
    </dgm:pt>
    <dgm:pt modelId="{8D1D5DC1-7D7A-4F51-B8F1-B63193AFF456}" type="sibTrans" cxnId="{950233F7-C71B-47BF-8D1B-AE002E52E410}">
      <dgm:prSet/>
      <dgm:spPr/>
      <dgm:t>
        <a:bodyPr/>
        <a:lstStyle/>
        <a:p>
          <a:endParaRPr lang="en-US"/>
        </a:p>
      </dgm:t>
    </dgm:pt>
    <dgm:pt modelId="{6D31F15E-F3ED-4793-A28D-2B860FECC210}" type="pres">
      <dgm:prSet presAssocID="{DB08E32A-1DFF-42BE-90B9-D6BFA86BB183}" presName="composite" presStyleCnt="0">
        <dgm:presLayoutVars>
          <dgm:chMax val="1"/>
          <dgm:dir/>
          <dgm:resizeHandles val="exact"/>
        </dgm:presLayoutVars>
      </dgm:prSet>
      <dgm:spPr/>
    </dgm:pt>
    <dgm:pt modelId="{C478F137-1977-4E09-B6BA-CCA2624CB4E3}" type="pres">
      <dgm:prSet presAssocID="{ECA22EF1-F29F-4FDB-88AD-E1C1D567F34B}" presName="roof" presStyleLbl="dkBgShp" presStyleIdx="0" presStyleCnt="2"/>
      <dgm:spPr/>
    </dgm:pt>
    <dgm:pt modelId="{30E75FBF-C1D3-43D3-95A4-8ED7FB156137}" type="pres">
      <dgm:prSet presAssocID="{ECA22EF1-F29F-4FDB-88AD-E1C1D567F34B}" presName="pillars" presStyleCnt="0"/>
      <dgm:spPr/>
    </dgm:pt>
    <dgm:pt modelId="{4A348527-12A6-44D1-81D3-71D4D226A45F}" type="pres">
      <dgm:prSet presAssocID="{ECA22EF1-F29F-4FDB-88AD-E1C1D567F34B}" presName="pillar1" presStyleLbl="node1" presStyleIdx="0" presStyleCnt="7">
        <dgm:presLayoutVars>
          <dgm:bulletEnabled val="1"/>
        </dgm:presLayoutVars>
      </dgm:prSet>
      <dgm:spPr/>
    </dgm:pt>
    <dgm:pt modelId="{D15C2A78-F1F4-4D21-9B6C-56BE7420C41E}" type="pres">
      <dgm:prSet presAssocID="{578644D7-4B75-4A2F-BA4F-F9A257417BCB}" presName="pillarX" presStyleLbl="node1" presStyleIdx="1" presStyleCnt="7">
        <dgm:presLayoutVars>
          <dgm:bulletEnabled val="1"/>
        </dgm:presLayoutVars>
      </dgm:prSet>
      <dgm:spPr/>
    </dgm:pt>
    <dgm:pt modelId="{B585816E-792E-4740-BA0E-6E0F03015861}" type="pres">
      <dgm:prSet presAssocID="{6C195563-90B9-454C-98ED-5923AA40AE70}" presName="pillarX" presStyleLbl="node1" presStyleIdx="2" presStyleCnt="7">
        <dgm:presLayoutVars>
          <dgm:bulletEnabled val="1"/>
        </dgm:presLayoutVars>
      </dgm:prSet>
      <dgm:spPr/>
    </dgm:pt>
    <dgm:pt modelId="{D1D390C1-F2FC-47CA-9876-DFB74C41F6A3}" type="pres">
      <dgm:prSet presAssocID="{6B49AF16-A1B9-44B5-B6B2-76403E0BD621}" presName="pillarX" presStyleLbl="node1" presStyleIdx="3" presStyleCnt="7">
        <dgm:presLayoutVars>
          <dgm:bulletEnabled val="1"/>
        </dgm:presLayoutVars>
      </dgm:prSet>
      <dgm:spPr/>
    </dgm:pt>
    <dgm:pt modelId="{597A99C1-7D63-4D5A-8FCB-7AF5690248D1}" type="pres">
      <dgm:prSet presAssocID="{8027AD96-EA80-4393-B62D-613B03A106DD}" presName="pillarX" presStyleLbl="node1" presStyleIdx="4" presStyleCnt="7">
        <dgm:presLayoutVars>
          <dgm:bulletEnabled val="1"/>
        </dgm:presLayoutVars>
      </dgm:prSet>
      <dgm:spPr/>
    </dgm:pt>
    <dgm:pt modelId="{4E588AD2-00A3-469B-BCBB-14BE2A0D63A8}" type="pres">
      <dgm:prSet presAssocID="{C3917F24-F35D-42CF-936B-95B30DCFC451}" presName="pillarX" presStyleLbl="node1" presStyleIdx="5" presStyleCnt="7">
        <dgm:presLayoutVars>
          <dgm:bulletEnabled val="1"/>
        </dgm:presLayoutVars>
      </dgm:prSet>
      <dgm:spPr/>
    </dgm:pt>
    <dgm:pt modelId="{1D1F0264-A8C6-482F-A3F2-A9318F698BAF}" type="pres">
      <dgm:prSet presAssocID="{BB0F5101-A837-4902-8A5E-0D4F901F8699}" presName="pillarX" presStyleLbl="node1" presStyleIdx="6" presStyleCnt="7">
        <dgm:presLayoutVars>
          <dgm:bulletEnabled val="1"/>
        </dgm:presLayoutVars>
      </dgm:prSet>
      <dgm:spPr/>
    </dgm:pt>
    <dgm:pt modelId="{04547A97-BFBB-4529-9427-F4ACEE713D34}" type="pres">
      <dgm:prSet presAssocID="{ECA22EF1-F29F-4FDB-88AD-E1C1D567F34B}" presName="base" presStyleLbl="dkBgShp" presStyleIdx="1" presStyleCnt="2"/>
      <dgm:spPr/>
    </dgm:pt>
  </dgm:ptLst>
  <dgm:cxnLst>
    <dgm:cxn modelId="{778DD305-F985-48A2-A2BF-1145648FA2DE}" srcId="{ECA22EF1-F29F-4FDB-88AD-E1C1D567F34B}" destId="{C3917F24-F35D-42CF-936B-95B30DCFC451}" srcOrd="5" destOrd="0" parTransId="{03A6C679-FD41-4731-8369-094DC8EBF1E5}" sibTransId="{17807FDB-DEAE-457D-B0AF-96E8C71E31B9}"/>
    <dgm:cxn modelId="{FCB55F17-14B4-4CE1-BE50-70373016002D}" srcId="{ECA22EF1-F29F-4FDB-88AD-E1C1D567F34B}" destId="{5ECE2CE7-591B-4DC4-AACF-72A24E10BBF4}" srcOrd="0" destOrd="0" parTransId="{AEA33ACA-D825-4FF1-80CD-16B719436070}" sibTransId="{E38F79D1-EE94-4930-B57D-0566981F8488}"/>
    <dgm:cxn modelId="{C1CC2B1A-F02F-4E54-8CFA-645876A9A06E}" type="presOf" srcId="{578644D7-4B75-4A2F-BA4F-F9A257417BCB}" destId="{D15C2A78-F1F4-4D21-9B6C-56BE7420C41E}" srcOrd="0" destOrd="0" presId="urn:microsoft.com/office/officeart/2005/8/layout/hList3"/>
    <dgm:cxn modelId="{EE84C51D-86E7-4A44-A964-3CFAC01B2697}" type="presOf" srcId="{8027AD96-EA80-4393-B62D-613B03A106DD}" destId="{597A99C1-7D63-4D5A-8FCB-7AF5690248D1}" srcOrd="0" destOrd="0" presId="urn:microsoft.com/office/officeart/2005/8/layout/hList3"/>
    <dgm:cxn modelId="{CA9B6726-03FF-41DE-A691-05B268C251F7}" type="presOf" srcId="{6B49AF16-A1B9-44B5-B6B2-76403E0BD621}" destId="{D1D390C1-F2FC-47CA-9876-DFB74C41F6A3}" srcOrd="0" destOrd="0" presId="urn:microsoft.com/office/officeart/2005/8/layout/hList3"/>
    <dgm:cxn modelId="{9D5F593B-0E03-45BC-8791-616541466060}" type="presOf" srcId="{BB0F5101-A837-4902-8A5E-0D4F901F8699}" destId="{1D1F0264-A8C6-482F-A3F2-A9318F698BAF}" srcOrd="0" destOrd="0" presId="urn:microsoft.com/office/officeart/2005/8/layout/hList3"/>
    <dgm:cxn modelId="{1754656F-F818-4940-AE20-CAE31AB7E9C7}" srcId="{ECA22EF1-F29F-4FDB-88AD-E1C1D567F34B}" destId="{6B49AF16-A1B9-44B5-B6B2-76403E0BD621}" srcOrd="3" destOrd="0" parTransId="{24917937-AC0D-4ED4-AC1A-788B926E1B86}" sibTransId="{E237D999-A2D9-4E91-B7C6-BBBDBBEDA583}"/>
    <dgm:cxn modelId="{E2261D70-A933-4E61-9317-4C0475940637}" type="presOf" srcId="{6C195563-90B9-454C-98ED-5923AA40AE70}" destId="{B585816E-792E-4740-BA0E-6E0F03015861}" srcOrd="0" destOrd="0" presId="urn:microsoft.com/office/officeart/2005/8/layout/hList3"/>
    <dgm:cxn modelId="{83078077-AA0D-453C-9215-BD9606270277}" srcId="{ECA22EF1-F29F-4FDB-88AD-E1C1D567F34B}" destId="{8027AD96-EA80-4393-B62D-613B03A106DD}" srcOrd="4" destOrd="0" parTransId="{CE3DF821-130A-449E-89AD-7CF3D8258C71}" sibTransId="{751F5F96-D383-4F84-9F21-9F433DFAC2D4}"/>
    <dgm:cxn modelId="{B7E61381-AD08-4FC9-99F3-EA5EBE217EF4}" type="presOf" srcId="{5ECE2CE7-591B-4DC4-AACF-72A24E10BBF4}" destId="{4A348527-12A6-44D1-81D3-71D4D226A45F}" srcOrd="0" destOrd="0" presId="urn:microsoft.com/office/officeart/2005/8/layout/hList3"/>
    <dgm:cxn modelId="{F29E97A7-F9E6-407F-A06D-1B1DD53AB295}" type="presOf" srcId="{ECA22EF1-F29F-4FDB-88AD-E1C1D567F34B}" destId="{C478F137-1977-4E09-B6BA-CCA2624CB4E3}" srcOrd="0" destOrd="0" presId="urn:microsoft.com/office/officeart/2005/8/layout/hList3"/>
    <dgm:cxn modelId="{1A441BBF-8450-476C-91D6-5B703D97F2FE}" srcId="{DB08E32A-1DFF-42BE-90B9-D6BFA86BB183}" destId="{ECA22EF1-F29F-4FDB-88AD-E1C1D567F34B}" srcOrd="0" destOrd="0" parTransId="{9D4EAC8C-6B6A-4532-B5BD-8A27044C6846}" sibTransId="{4530873B-AABE-45B9-82CD-0E6F0695BCCC}"/>
    <dgm:cxn modelId="{EF4BAABF-535C-4612-A44A-AB72EABF7CAC}" type="presOf" srcId="{C3917F24-F35D-42CF-936B-95B30DCFC451}" destId="{4E588AD2-00A3-469B-BCBB-14BE2A0D63A8}" srcOrd="0" destOrd="0" presId="urn:microsoft.com/office/officeart/2005/8/layout/hList3"/>
    <dgm:cxn modelId="{51B712C2-2A78-4D41-BF4E-5B8D18B48139}" srcId="{ECA22EF1-F29F-4FDB-88AD-E1C1D567F34B}" destId="{578644D7-4B75-4A2F-BA4F-F9A257417BCB}" srcOrd="1" destOrd="0" parTransId="{80ACE8EC-A877-4AA4-9F13-69B5D76E3F7B}" sibTransId="{78E06838-4F36-4FDC-920D-BE4D5CC45450}"/>
    <dgm:cxn modelId="{F85BE9CF-2B60-4E7A-9AAD-1D06DCD57ED9}" srcId="{ECA22EF1-F29F-4FDB-88AD-E1C1D567F34B}" destId="{6C195563-90B9-454C-98ED-5923AA40AE70}" srcOrd="2" destOrd="0" parTransId="{746AAAD5-7703-41E1-93A1-1DF2A0E64C48}" sibTransId="{D5112F38-C770-43BF-94BD-EFCC06CA1483}"/>
    <dgm:cxn modelId="{2C77D2D6-304D-462F-991C-BD3C4EC7CDEA}" type="presOf" srcId="{DB08E32A-1DFF-42BE-90B9-D6BFA86BB183}" destId="{6D31F15E-F3ED-4793-A28D-2B860FECC210}" srcOrd="0" destOrd="0" presId="urn:microsoft.com/office/officeart/2005/8/layout/hList3"/>
    <dgm:cxn modelId="{950233F7-C71B-47BF-8D1B-AE002E52E410}" srcId="{ECA22EF1-F29F-4FDB-88AD-E1C1D567F34B}" destId="{BB0F5101-A837-4902-8A5E-0D4F901F8699}" srcOrd="6" destOrd="0" parTransId="{7A69664E-9C4A-41A8-893D-C99981E73600}" sibTransId="{8D1D5DC1-7D7A-4F51-B8F1-B63193AFF456}"/>
    <dgm:cxn modelId="{2C7183DB-5343-4A65-89FF-406B206CDCA7}" type="presParOf" srcId="{6D31F15E-F3ED-4793-A28D-2B860FECC210}" destId="{C478F137-1977-4E09-B6BA-CCA2624CB4E3}" srcOrd="0" destOrd="0" presId="urn:microsoft.com/office/officeart/2005/8/layout/hList3"/>
    <dgm:cxn modelId="{7B0B0C50-60AC-486C-9525-F5187CB8FBAF}" type="presParOf" srcId="{6D31F15E-F3ED-4793-A28D-2B860FECC210}" destId="{30E75FBF-C1D3-43D3-95A4-8ED7FB156137}" srcOrd="1" destOrd="0" presId="urn:microsoft.com/office/officeart/2005/8/layout/hList3"/>
    <dgm:cxn modelId="{CFCAF1FB-0C9F-402B-AF41-B675E64A07B8}" type="presParOf" srcId="{30E75FBF-C1D3-43D3-95A4-8ED7FB156137}" destId="{4A348527-12A6-44D1-81D3-71D4D226A45F}" srcOrd="0" destOrd="0" presId="urn:microsoft.com/office/officeart/2005/8/layout/hList3"/>
    <dgm:cxn modelId="{D5C9C177-D3A9-4812-BE7B-44854A8177EF}" type="presParOf" srcId="{30E75FBF-C1D3-43D3-95A4-8ED7FB156137}" destId="{D15C2A78-F1F4-4D21-9B6C-56BE7420C41E}" srcOrd="1" destOrd="0" presId="urn:microsoft.com/office/officeart/2005/8/layout/hList3"/>
    <dgm:cxn modelId="{711C97EB-2F17-4DE0-BC20-0CB8E0A75FA2}" type="presParOf" srcId="{30E75FBF-C1D3-43D3-95A4-8ED7FB156137}" destId="{B585816E-792E-4740-BA0E-6E0F03015861}" srcOrd="2" destOrd="0" presId="urn:microsoft.com/office/officeart/2005/8/layout/hList3"/>
    <dgm:cxn modelId="{9D8F2630-DBF1-4821-A9D6-DEC638E38530}" type="presParOf" srcId="{30E75FBF-C1D3-43D3-95A4-8ED7FB156137}" destId="{D1D390C1-F2FC-47CA-9876-DFB74C41F6A3}" srcOrd="3" destOrd="0" presId="urn:microsoft.com/office/officeart/2005/8/layout/hList3"/>
    <dgm:cxn modelId="{B73971EA-7451-4CEC-9719-0A7470590EC6}" type="presParOf" srcId="{30E75FBF-C1D3-43D3-95A4-8ED7FB156137}" destId="{597A99C1-7D63-4D5A-8FCB-7AF5690248D1}" srcOrd="4" destOrd="0" presId="urn:microsoft.com/office/officeart/2005/8/layout/hList3"/>
    <dgm:cxn modelId="{3E53E445-B2EF-4C0C-9AFC-8C885FFD79F3}" type="presParOf" srcId="{30E75FBF-C1D3-43D3-95A4-8ED7FB156137}" destId="{4E588AD2-00A3-469B-BCBB-14BE2A0D63A8}" srcOrd="5" destOrd="0" presId="urn:microsoft.com/office/officeart/2005/8/layout/hList3"/>
    <dgm:cxn modelId="{28374895-53B7-4497-BAF5-53A874D5A8B9}" type="presParOf" srcId="{30E75FBF-C1D3-43D3-95A4-8ED7FB156137}" destId="{1D1F0264-A8C6-482F-A3F2-A9318F698BAF}" srcOrd="6" destOrd="0" presId="urn:microsoft.com/office/officeart/2005/8/layout/hList3"/>
    <dgm:cxn modelId="{69EC1CF9-4DE0-4A97-AF10-0BA6B15EBD9F}" type="presParOf" srcId="{6D31F15E-F3ED-4793-A28D-2B860FECC210}" destId="{04547A97-BFBB-4529-9427-F4ACEE713D34}"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5A9B21-C83C-411C-BA61-D6BEE4B72B1A}" type="doc">
      <dgm:prSet loTypeId="urn:microsoft.com/office/officeart/2016/7/layout/VerticalDownArrowProcess" loCatId="process" qsTypeId="urn:microsoft.com/office/officeart/2005/8/quickstyle/simple1" qsCatId="simple" csTypeId="urn:microsoft.com/office/officeart/2005/8/colors/colorful5" csCatId="colorful" phldr="1"/>
      <dgm:spPr/>
      <dgm:t>
        <a:bodyPr/>
        <a:lstStyle/>
        <a:p>
          <a:endParaRPr lang="en-US"/>
        </a:p>
      </dgm:t>
    </dgm:pt>
    <dgm:pt modelId="{18AA215A-18F4-43A1-9ACB-289D6BDF5A36}">
      <dgm:prSet/>
      <dgm:spPr/>
      <dgm:t>
        <a:bodyPr/>
        <a:lstStyle/>
        <a:p>
          <a:r>
            <a:rPr lang="en-US" b="0" i="0" baseline="0"/>
            <a:t>Determining Match:</a:t>
          </a:r>
          <a:endParaRPr lang="en-US" dirty="0"/>
        </a:p>
      </dgm:t>
    </dgm:pt>
    <dgm:pt modelId="{E5D695A1-A6DF-428A-BB01-64B887477341}" type="parTrans" cxnId="{8FED2D6E-6276-4337-BF1D-0F37F7173F0A}">
      <dgm:prSet/>
      <dgm:spPr/>
      <dgm:t>
        <a:bodyPr/>
        <a:lstStyle/>
        <a:p>
          <a:endParaRPr lang="en-US"/>
        </a:p>
      </dgm:t>
    </dgm:pt>
    <dgm:pt modelId="{EA5ACB8C-4803-458F-93BC-51B7884890BE}" type="sibTrans" cxnId="{8FED2D6E-6276-4337-BF1D-0F37F7173F0A}">
      <dgm:prSet/>
      <dgm:spPr/>
      <dgm:t>
        <a:bodyPr/>
        <a:lstStyle/>
        <a:p>
          <a:endParaRPr lang="en-US"/>
        </a:p>
      </dgm:t>
    </dgm:pt>
    <dgm:pt modelId="{B9419768-B3CB-4174-B27A-B96487CEED00}">
      <dgm:prSet/>
      <dgm:spPr/>
      <dgm:t>
        <a:bodyPr/>
        <a:lstStyle/>
        <a:p>
          <a:pPr>
            <a:lnSpc>
              <a:spcPct val="100000"/>
            </a:lnSpc>
          </a:pPr>
          <a:r>
            <a:rPr lang="en-US" b="1" i="0" baseline="0"/>
            <a:t>STEP 1</a:t>
          </a:r>
          <a:r>
            <a:rPr lang="en-US" b="0" i="0" baseline="0"/>
            <a:t>: Award amount / % of Federal Share = Total Project Cost </a:t>
          </a:r>
          <a:endParaRPr lang="en-US"/>
        </a:p>
      </dgm:t>
    </dgm:pt>
    <dgm:pt modelId="{B336D762-085B-4B4F-8D45-79C8E989AEE5}" type="parTrans" cxnId="{ADBD3E60-78F7-47B2-B039-BD1B47C2A3CD}">
      <dgm:prSet/>
      <dgm:spPr/>
      <dgm:t>
        <a:bodyPr/>
        <a:lstStyle/>
        <a:p>
          <a:endParaRPr lang="en-US"/>
        </a:p>
      </dgm:t>
    </dgm:pt>
    <dgm:pt modelId="{1E3D5C14-B198-4843-985D-73F160387E64}" type="sibTrans" cxnId="{ADBD3E60-78F7-47B2-B039-BD1B47C2A3CD}">
      <dgm:prSet/>
      <dgm:spPr/>
      <dgm:t>
        <a:bodyPr/>
        <a:lstStyle/>
        <a:p>
          <a:endParaRPr lang="en-US"/>
        </a:p>
      </dgm:t>
    </dgm:pt>
    <dgm:pt modelId="{9F521F97-3544-4BEB-9FA2-C4BA25D8D732}">
      <dgm:prSet/>
      <dgm:spPr/>
      <dgm:t>
        <a:bodyPr/>
        <a:lstStyle/>
        <a:p>
          <a:pPr>
            <a:lnSpc>
              <a:spcPct val="100000"/>
            </a:lnSpc>
          </a:pPr>
          <a:r>
            <a:rPr lang="en-US" b="1" i="0" baseline="0"/>
            <a:t>STEP 2</a:t>
          </a:r>
          <a:r>
            <a:rPr lang="en-US" b="0" i="0" baseline="0"/>
            <a:t>: Total Project Cost – Award Amount = Required Match </a:t>
          </a:r>
          <a:endParaRPr lang="en-US"/>
        </a:p>
      </dgm:t>
    </dgm:pt>
    <dgm:pt modelId="{38BF6B5A-070E-402B-AB58-58322DEFE072}" type="parTrans" cxnId="{BE75C95F-C842-4A44-832C-12B4F8B0B0FE}">
      <dgm:prSet/>
      <dgm:spPr/>
      <dgm:t>
        <a:bodyPr/>
        <a:lstStyle/>
        <a:p>
          <a:endParaRPr lang="en-US"/>
        </a:p>
      </dgm:t>
    </dgm:pt>
    <dgm:pt modelId="{3D409BF6-2AFB-45F2-AFB5-1F8C985BF611}" type="sibTrans" cxnId="{BE75C95F-C842-4A44-832C-12B4F8B0B0FE}">
      <dgm:prSet/>
      <dgm:spPr/>
      <dgm:t>
        <a:bodyPr/>
        <a:lstStyle/>
        <a:p>
          <a:endParaRPr lang="en-US"/>
        </a:p>
      </dgm:t>
    </dgm:pt>
    <dgm:pt modelId="{AEBE28C9-855F-4F5F-8352-2556ED075A2B}">
      <dgm:prSet/>
      <dgm:spPr/>
      <dgm:t>
        <a:bodyPr/>
        <a:lstStyle/>
        <a:p>
          <a:r>
            <a:rPr lang="en-US" b="0" i="0" baseline="0"/>
            <a:t>Example Match Requirement:</a:t>
          </a:r>
          <a:endParaRPr lang="en-US" dirty="0"/>
        </a:p>
      </dgm:t>
    </dgm:pt>
    <dgm:pt modelId="{2ECD90D8-60B1-4865-A05E-9DE9671B95D4}" type="parTrans" cxnId="{2ECE9FC3-E718-47FE-9F44-F1D6F00E6A5D}">
      <dgm:prSet/>
      <dgm:spPr/>
      <dgm:t>
        <a:bodyPr/>
        <a:lstStyle/>
        <a:p>
          <a:endParaRPr lang="en-US"/>
        </a:p>
      </dgm:t>
    </dgm:pt>
    <dgm:pt modelId="{5362C15C-45BF-4CD1-9D0C-0CFC48C81F18}" type="sibTrans" cxnId="{2ECE9FC3-E718-47FE-9F44-F1D6F00E6A5D}">
      <dgm:prSet/>
      <dgm:spPr/>
      <dgm:t>
        <a:bodyPr/>
        <a:lstStyle/>
        <a:p>
          <a:endParaRPr lang="en-US"/>
        </a:p>
      </dgm:t>
    </dgm:pt>
    <dgm:pt modelId="{A8981F52-047F-45B7-AE4A-AF94DBABCB0C}">
      <dgm:prSet/>
      <dgm:spPr/>
      <dgm:t>
        <a:bodyPr/>
        <a:lstStyle/>
        <a:p>
          <a:pPr>
            <a:lnSpc>
              <a:spcPct val="100000"/>
            </a:lnSpc>
          </a:pPr>
          <a:r>
            <a:rPr lang="en-US" b="0" i="0" baseline="0" dirty="0"/>
            <a:t>A grant recipient is awarded $150,000 in federal funding and there is a 25% match requirement. </a:t>
          </a:r>
          <a:endParaRPr lang="en-US" dirty="0"/>
        </a:p>
      </dgm:t>
    </dgm:pt>
    <dgm:pt modelId="{4968A002-BC90-42D9-AE5D-98E612CC5C66}" type="parTrans" cxnId="{0FEC901A-4FE6-4CC9-B983-537B0D2A5FC5}">
      <dgm:prSet/>
      <dgm:spPr/>
      <dgm:t>
        <a:bodyPr/>
        <a:lstStyle/>
        <a:p>
          <a:endParaRPr lang="en-US"/>
        </a:p>
      </dgm:t>
    </dgm:pt>
    <dgm:pt modelId="{CA2D0A11-89B4-40F4-B1F8-EB1D27F9168F}" type="sibTrans" cxnId="{0FEC901A-4FE6-4CC9-B983-537B0D2A5FC5}">
      <dgm:prSet/>
      <dgm:spPr/>
      <dgm:t>
        <a:bodyPr/>
        <a:lstStyle/>
        <a:p>
          <a:endParaRPr lang="en-US"/>
        </a:p>
      </dgm:t>
    </dgm:pt>
    <dgm:pt modelId="{142B8BBB-4F4B-464A-838B-82193A1F3340}">
      <dgm:prSet/>
      <dgm:spPr/>
      <dgm:t>
        <a:bodyPr/>
        <a:lstStyle/>
        <a:p>
          <a:r>
            <a:rPr lang="en-US" b="1" i="0" baseline="0"/>
            <a:t>STEP 1</a:t>
          </a:r>
          <a:r>
            <a:rPr lang="en-US" b="0" i="0" baseline="0"/>
            <a:t>: $150,000 / .75 = $200,000 Total Project Cost </a:t>
          </a:r>
          <a:endParaRPr lang="en-US"/>
        </a:p>
      </dgm:t>
    </dgm:pt>
    <dgm:pt modelId="{CF540F25-86C9-431B-9659-3F8D3AD51F32}" type="parTrans" cxnId="{98840873-2894-43AC-86FC-916BD871573A}">
      <dgm:prSet/>
      <dgm:spPr/>
      <dgm:t>
        <a:bodyPr/>
        <a:lstStyle/>
        <a:p>
          <a:endParaRPr lang="en-US"/>
        </a:p>
      </dgm:t>
    </dgm:pt>
    <dgm:pt modelId="{B140D0EC-4AB2-4FE4-A976-127D608C67E6}" type="sibTrans" cxnId="{98840873-2894-43AC-86FC-916BD871573A}">
      <dgm:prSet/>
      <dgm:spPr/>
      <dgm:t>
        <a:bodyPr/>
        <a:lstStyle/>
        <a:p>
          <a:endParaRPr lang="en-US"/>
        </a:p>
      </dgm:t>
    </dgm:pt>
    <dgm:pt modelId="{AEC54792-DF46-43B8-8076-9E7862B99685}">
      <dgm:prSet/>
      <dgm:spPr/>
      <dgm:t>
        <a:bodyPr/>
        <a:lstStyle/>
        <a:p>
          <a:r>
            <a:rPr lang="en-US" b="1" i="0" baseline="0"/>
            <a:t>STEP 2</a:t>
          </a:r>
          <a:r>
            <a:rPr lang="en-US" b="0" i="0" baseline="0"/>
            <a:t>: $200,000 - $150,000 = $50,000 Required Match</a:t>
          </a:r>
          <a:endParaRPr lang="en-US"/>
        </a:p>
      </dgm:t>
    </dgm:pt>
    <dgm:pt modelId="{F03C7697-DFFA-4094-908B-B46523C4E415}" type="parTrans" cxnId="{7265358B-E30E-45E0-B25D-54F5D385DF4E}">
      <dgm:prSet/>
      <dgm:spPr/>
      <dgm:t>
        <a:bodyPr/>
        <a:lstStyle/>
        <a:p>
          <a:endParaRPr lang="en-US"/>
        </a:p>
      </dgm:t>
    </dgm:pt>
    <dgm:pt modelId="{0D94AACB-6B11-48D4-8EF3-94E29C85204F}" type="sibTrans" cxnId="{7265358B-E30E-45E0-B25D-54F5D385DF4E}">
      <dgm:prSet/>
      <dgm:spPr/>
      <dgm:t>
        <a:bodyPr/>
        <a:lstStyle/>
        <a:p>
          <a:endParaRPr lang="en-US"/>
        </a:p>
      </dgm:t>
    </dgm:pt>
    <dgm:pt modelId="{FC7D634F-C4B8-4397-B45D-116DA4AC7D5B}" type="pres">
      <dgm:prSet presAssocID="{255A9B21-C83C-411C-BA61-D6BEE4B72B1A}" presName="Name0" presStyleCnt="0">
        <dgm:presLayoutVars>
          <dgm:dir/>
          <dgm:animLvl val="lvl"/>
          <dgm:resizeHandles val="exact"/>
        </dgm:presLayoutVars>
      </dgm:prSet>
      <dgm:spPr/>
    </dgm:pt>
    <dgm:pt modelId="{F8E7E46E-F97C-46FE-A841-0AD82CE41AC8}" type="pres">
      <dgm:prSet presAssocID="{AEBE28C9-855F-4F5F-8352-2556ED075A2B}" presName="boxAndChildren" presStyleCnt="0"/>
      <dgm:spPr/>
    </dgm:pt>
    <dgm:pt modelId="{CAC5A452-47D6-47BA-AA69-B94E153D6DC3}" type="pres">
      <dgm:prSet presAssocID="{AEBE28C9-855F-4F5F-8352-2556ED075A2B}" presName="parentTextBox" presStyleLbl="alignNode1" presStyleIdx="0" presStyleCnt="2"/>
      <dgm:spPr/>
    </dgm:pt>
    <dgm:pt modelId="{A4DC26CD-5E74-4C50-BCB7-333038640528}" type="pres">
      <dgm:prSet presAssocID="{AEBE28C9-855F-4F5F-8352-2556ED075A2B}" presName="descendantBox" presStyleLbl="bgAccFollowNode1" presStyleIdx="0" presStyleCnt="2"/>
      <dgm:spPr/>
    </dgm:pt>
    <dgm:pt modelId="{11751DF8-90FC-42A1-9F06-A5948D09E6AC}" type="pres">
      <dgm:prSet presAssocID="{EA5ACB8C-4803-458F-93BC-51B7884890BE}" presName="sp" presStyleCnt="0"/>
      <dgm:spPr/>
    </dgm:pt>
    <dgm:pt modelId="{8E9C287D-7D27-4936-BADC-D01912CD10ED}" type="pres">
      <dgm:prSet presAssocID="{18AA215A-18F4-43A1-9ACB-289D6BDF5A36}" presName="arrowAndChildren" presStyleCnt="0"/>
      <dgm:spPr/>
    </dgm:pt>
    <dgm:pt modelId="{3E19E469-1999-458D-B772-F87075AEAC31}" type="pres">
      <dgm:prSet presAssocID="{18AA215A-18F4-43A1-9ACB-289D6BDF5A36}" presName="parentTextArrow" presStyleLbl="node1" presStyleIdx="0" presStyleCnt="0"/>
      <dgm:spPr/>
    </dgm:pt>
    <dgm:pt modelId="{A5A466F0-2D95-4794-A4EC-BFADCCAB6F83}" type="pres">
      <dgm:prSet presAssocID="{18AA215A-18F4-43A1-9ACB-289D6BDF5A36}" presName="arrow" presStyleLbl="alignNode1" presStyleIdx="1" presStyleCnt="2"/>
      <dgm:spPr/>
    </dgm:pt>
    <dgm:pt modelId="{7FAD9B73-2E35-4399-9FA7-E414805059EC}" type="pres">
      <dgm:prSet presAssocID="{18AA215A-18F4-43A1-9ACB-289D6BDF5A36}" presName="descendantArrow" presStyleLbl="bgAccFollowNode1" presStyleIdx="1" presStyleCnt="2"/>
      <dgm:spPr/>
    </dgm:pt>
  </dgm:ptLst>
  <dgm:cxnLst>
    <dgm:cxn modelId="{4CCA9A16-3AC4-4262-BEB7-935487DFACC4}" type="presOf" srcId="{B9419768-B3CB-4174-B27A-B96487CEED00}" destId="{7FAD9B73-2E35-4399-9FA7-E414805059EC}" srcOrd="0" destOrd="0" presId="urn:microsoft.com/office/officeart/2016/7/layout/VerticalDownArrowProcess"/>
    <dgm:cxn modelId="{0FEC901A-4FE6-4CC9-B983-537B0D2A5FC5}" srcId="{AEBE28C9-855F-4F5F-8352-2556ED075A2B}" destId="{A8981F52-047F-45B7-AE4A-AF94DBABCB0C}" srcOrd="0" destOrd="0" parTransId="{4968A002-BC90-42D9-AE5D-98E612CC5C66}" sibTransId="{CA2D0A11-89B4-40F4-B1F8-EB1D27F9168F}"/>
    <dgm:cxn modelId="{82DD0B21-39EF-462E-A625-149F5B4C3D07}" type="presOf" srcId="{142B8BBB-4F4B-464A-838B-82193A1F3340}" destId="{A4DC26CD-5E74-4C50-BCB7-333038640528}" srcOrd="0" destOrd="1" presId="urn:microsoft.com/office/officeart/2016/7/layout/VerticalDownArrowProcess"/>
    <dgm:cxn modelId="{BE75C95F-C842-4A44-832C-12B4F8B0B0FE}" srcId="{18AA215A-18F4-43A1-9ACB-289D6BDF5A36}" destId="{9F521F97-3544-4BEB-9FA2-C4BA25D8D732}" srcOrd="1" destOrd="0" parTransId="{38BF6B5A-070E-402B-AB58-58322DEFE072}" sibTransId="{3D409BF6-2AFB-45F2-AFB5-1F8C985BF611}"/>
    <dgm:cxn modelId="{ADBD3E60-78F7-47B2-B039-BD1B47C2A3CD}" srcId="{18AA215A-18F4-43A1-9ACB-289D6BDF5A36}" destId="{B9419768-B3CB-4174-B27A-B96487CEED00}" srcOrd="0" destOrd="0" parTransId="{B336D762-085B-4B4F-8D45-79C8E989AEE5}" sibTransId="{1E3D5C14-B198-4843-985D-73F160387E64}"/>
    <dgm:cxn modelId="{953DC063-DC1A-4652-B863-FFB6D99DF91F}" type="presOf" srcId="{18AA215A-18F4-43A1-9ACB-289D6BDF5A36}" destId="{A5A466F0-2D95-4794-A4EC-BFADCCAB6F83}" srcOrd="1" destOrd="0" presId="urn:microsoft.com/office/officeart/2016/7/layout/VerticalDownArrowProcess"/>
    <dgm:cxn modelId="{05EFCB69-91E4-40ED-BF21-2E556DF62955}" type="presOf" srcId="{A8981F52-047F-45B7-AE4A-AF94DBABCB0C}" destId="{A4DC26CD-5E74-4C50-BCB7-333038640528}" srcOrd="0" destOrd="0" presId="urn:microsoft.com/office/officeart/2016/7/layout/VerticalDownArrowProcess"/>
    <dgm:cxn modelId="{A48C2C4A-34C1-444A-A8B1-D5D7DEDE9B12}" type="presOf" srcId="{AEBE28C9-855F-4F5F-8352-2556ED075A2B}" destId="{CAC5A452-47D6-47BA-AA69-B94E153D6DC3}" srcOrd="0" destOrd="0" presId="urn:microsoft.com/office/officeart/2016/7/layout/VerticalDownArrowProcess"/>
    <dgm:cxn modelId="{E7BE346D-2024-4D54-B557-AD7531FE38AF}" type="presOf" srcId="{255A9B21-C83C-411C-BA61-D6BEE4B72B1A}" destId="{FC7D634F-C4B8-4397-B45D-116DA4AC7D5B}" srcOrd="0" destOrd="0" presId="urn:microsoft.com/office/officeart/2016/7/layout/VerticalDownArrowProcess"/>
    <dgm:cxn modelId="{8FED2D6E-6276-4337-BF1D-0F37F7173F0A}" srcId="{255A9B21-C83C-411C-BA61-D6BEE4B72B1A}" destId="{18AA215A-18F4-43A1-9ACB-289D6BDF5A36}" srcOrd="0" destOrd="0" parTransId="{E5D695A1-A6DF-428A-BB01-64B887477341}" sibTransId="{EA5ACB8C-4803-458F-93BC-51B7884890BE}"/>
    <dgm:cxn modelId="{98840873-2894-43AC-86FC-916BD871573A}" srcId="{A8981F52-047F-45B7-AE4A-AF94DBABCB0C}" destId="{142B8BBB-4F4B-464A-838B-82193A1F3340}" srcOrd="0" destOrd="0" parTransId="{CF540F25-86C9-431B-9659-3F8D3AD51F32}" sibTransId="{B140D0EC-4AB2-4FE4-A976-127D608C67E6}"/>
    <dgm:cxn modelId="{7265358B-E30E-45E0-B25D-54F5D385DF4E}" srcId="{A8981F52-047F-45B7-AE4A-AF94DBABCB0C}" destId="{AEC54792-DF46-43B8-8076-9E7862B99685}" srcOrd="1" destOrd="0" parTransId="{F03C7697-DFFA-4094-908B-B46523C4E415}" sibTransId="{0D94AACB-6B11-48D4-8EF3-94E29C85204F}"/>
    <dgm:cxn modelId="{656FB899-709C-433B-98FC-E45ABE6F04EF}" type="presOf" srcId="{18AA215A-18F4-43A1-9ACB-289D6BDF5A36}" destId="{3E19E469-1999-458D-B772-F87075AEAC31}" srcOrd="0" destOrd="0" presId="urn:microsoft.com/office/officeart/2016/7/layout/VerticalDownArrowProcess"/>
    <dgm:cxn modelId="{44B0B1B0-A20B-49DC-AD8D-6A455E3820FD}" type="presOf" srcId="{AEC54792-DF46-43B8-8076-9E7862B99685}" destId="{A4DC26CD-5E74-4C50-BCB7-333038640528}" srcOrd="0" destOrd="2" presId="urn:microsoft.com/office/officeart/2016/7/layout/VerticalDownArrowProcess"/>
    <dgm:cxn modelId="{61A854B2-4928-414D-96BD-9D9E69AD4167}" type="presOf" srcId="{9F521F97-3544-4BEB-9FA2-C4BA25D8D732}" destId="{7FAD9B73-2E35-4399-9FA7-E414805059EC}" srcOrd="0" destOrd="1" presId="urn:microsoft.com/office/officeart/2016/7/layout/VerticalDownArrowProcess"/>
    <dgm:cxn modelId="{2ECE9FC3-E718-47FE-9F44-F1D6F00E6A5D}" srcId="{255A9B21-C83C-411C-BA61-D6BEE4B72B1A}" destId="{AEBE28C9-855F-4F5F-8352-2556ED075A2B}" srcOrd="1" destOrd="0" parTransId="{2ECD90D8-60B1-4865-A05E-9DE9671B95D4}" sibTransId="{5362C15C-45BF-4CD1-9D0C-0CFC48C81F18}"/>
    <dgm:cxn modelId="{8F8DFDC9-DFAE-4A46-B96E-F64F1E3011ED}" type="presParOf" srcId="{FC7D634F-C4B8-4397-B45D-116DA4AC7D5B}" destId="{F8E7E46E-F97C-46FE-A841-0AD82CE41AC8}" srcOrd="0" destOrd="0" presId="urn:microsoft.com/office/officeart/2016/7/layout/VerticalDownArrowProcess"/>
    <dgm:cxn modelId="{473EC31E-0172-4121-8596-D41BDE74248E}" type="presParOf" srcId="{F8E7E46E-F97C-46FE-A841-0AD82CE41AC8}" destId="{CAC5A452-47D6-47BA-AA69-B94E153D6DC3}" srcOrd="0" destOrd="0" presId="urn:microsoft.com/office/officeart/2016/7/layout/VerticalDownArrowProcess"/>
    <dgm:cxn modelId="{9242114C-50A3-4380-9A16-36DE2A44588B}" type="presParOf" srcId="{F8E7E46E-F97C-46FE-A841-0AD82CE41AC8}" destId="{A4DC26CD-5E74-4C50-BCB7-333038640528}" srcOrd="1" destOrd="0" presId="urn:microsoft.com/office/officeart/2016/7/layout/VerticalDownArrowProcess"/>
    <dgm:cxn modelId="{DC563107-8F77-438A-87E4-7D074236C096}" type="presParOf" srcId="{FC7D634F-C4B8-4397-B45D-116DA4AC7D5B}" destId="{11751DF8-90FC-42A1-9F06-A5948D09E6AC}" srcOrd="1" destOrd="0" presId="urn:microsoft.com/office/officeart/2016/7/layout/VerticalDownArrowProcess"/>
    <dgm:cxn modelId="{52EECB47-889D-4F55-ADA1-54C00FBA7619}" type="presParOf" srcId="{FC7D634F-C4B8-4397-B45D-116DA4AC7D5B}" destId="{8E9C287D-7D27-4936-BADC-D01912CD10ED}" srcOrd="2" destOrd="0" presId="urn:microsoft.com/office/officeart/2016/7/layout/VerticalDownArrowProcess"/>
    <dgm:cxn modelId="{2EDC32F4-11C7-4370-BB48-F011A71B66F5}" type="presParOf" srcId="{8E9C287D-7D27-4936-BADC-D01912CD10ED}" destId="{3E19E469-1999-458D-B772-F87075AEAC31}" srcOrd="0" destOrd="0" presId="urn:microsoft.com/office/officeart/2016/7/layout/VerticalDownArrowProcess"/>
    <dgm:cxn modelId="{55CB31C1-DA13-4734-9C75-1E3643CA1121}" type="presParOf" srcId="{8E9C287D-7D27-4936-BADC-D01912CD10ED}" destId="{A5A466F0-2D95-4794-A4EC-BFADCCAB6F83}" srcOrd="1" destOrd="0" presId="urn:microsoft.com/office/officeart/2016/7/layout/VerticalDownArrowProcess"/>
    <dgm:cxn modelId="{673D3430-CB76-40A4-A307-5732A8A65CC2}" type="presParOf" srcId="{8E9C287D-7D27-4936-BADC-D01912CD10ED}" destId="{7FAD9B73-2E35-4399-9FA7-E414805059EC}" srcOrd="2" destOrd="0" presId="urn:microsoft.com/office/officeart/2016/7/layout/VerticalDown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752ECC-91EF-4759-9588-B51C30E36BFF}"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en-US"/>
        </a:p>
      </dgm:t>
    </dgm:pt>
    <dgm:pt modelId="{67C1460D-032C-47C4-8F4E-D7FF08093892}">
      <dgm:prSet/>
      <dgm:spPr/>
      <dgm:t>
        <a:bodyPr/>
        <a:lstStyle/>
        <a:p>
          <a:r>
            <a:rPr lang="en-US" b="1" dirty="0"/>
            <a:t>Total Agency Budget for non-profits</a:t>
          </a:r>
          <a:endParaRPr lang="en-US" dirty="0"/>
        </a:p>
      </dgm:t>
    </dgm:pt>
    <dgm:pt modelId="{2149F78F-636E-4D13-8277-21A546BCE65F}" type="parTrans" cxnId="{89AF6EE3-1182-471D-9598-ED293051B4A3}">
      <dgm:prSet/>
      <dgm:spPr/>
      <dgm:t>
        <a:bodyPr/>
        <a:lstStyle/>
        <a:p>
          <a:endParaRPr lang="en-US"/>
        </a:p>
      </dgm:t>
    </dgm:pt>
    <dgm:pt modelId="{15576915-ACD9-4670-9D43-4ADF7DF428F9}" type="sibTrans" cxnId="{89AF6EE3-1182-471D-9598-ED293051B4A3}">
      <dgm:prSet/>
      <dgm:spPr/>
      <dgm:t>
        <a:bodyPr/>
        <a:lstStyle/>
        <a:p>
          <a:endParaRPr lang="en-US"/>
        </a:p>
      </dgm:t>
    </dgm:pt>
    <dgm:pt modelId="{10D22EA4-9C68-4597-A84B-B36EAC38CDC9}">
      <dgm:prSet/>
      <dgm:spPr/>
      <dgm:t>
        <a:bodyPr/>
        <a:lstStyle/>
        <a:p>
          <a:r>
            <a:rPr lang="en-US" b="1" dirty="0"/>
            <a:t>Indirect Cost Rate – </a:t>
          </a:r>
          <a:br>
            <a:rPr lang="en-US" b="1" dirty="0"/>
          </a:br>
          <a:r>
            <a:rPr lang="en-US" i="1" dirty="0"/>
            <a:t>if applicable</a:t>
          </a:r>
          <a:endParaRPr lang="en-US" dirty="0"/>
        </a:p>
      </dgm:t>
    </dgm:pt>
    <dgm:pt modelId="{EE0D5833-DCC9-4257-9FF4-897852A43E11}" type="parTrans" cxnId="{1959B7BD-AA3B-46FF-9565-934F65FA103D}">
      <dgm:prSet/>
      <dgm:spPr/>
      <dgm:t>
        <a:bodyPr/>
        <a:lstStyle/>
        <a:p>
          <a:endParaRPr lang="en-US"/>
        </a:p>
      </dgm:t>
    </dgm:pt>
    <dgm:pt modelId="{9A13880D-8F3C-4C67-B4CD-8C484E3E710D}" type="sibTrans" cxnId="{1959B7BD-AA3B-46FF-9565-934F65FA103D}">
      <dgm:prSet/>
      <dgm:spPr/>
      <dgm:t>
        <a:bodyPr/>
        <a:lstStyle/>
        <a:p>
          <a:endParaRPr lang="en-US"/>
        </a:p>
      </dgm:t>
    </dgm:pt>
    <dgm:pt modelId="{3BED3E29-21F6-416F-8DA3-7B16FA5AEBE3}">
      <dgm:prSet/>
      <dgm:spPr/>
      <dgm:t>
        <a:bodyPr/>
        <a:lstStyle/>
        <a:p>
          <a:r>
            <a:rPr lang="en-US" b="1"/>
            <a:t>Sustainability Plan </a:t>
          </a:r>
          <a:endParaRPr lang="en-US"/>
        </a:p>
      </dgm:t>
    </dgm:pt>
    <dgm:pt modelId="{BB0933C5-C75D-441B-995C-53DBA61BA4D2}" type="parTrans" cxnId="{51223C75-3123-4AFB-9845-B204299E9F37}">
      <dgm:prSet/>
      <dgm:spPr/>
      <dgm:t>
        <a:bodyPr/>
        <a:lstStyle/>
        <a:p>
          <a:endParaRPr lang="en-US"/>
        </a:p>
      </dgm:t>
    </dgm:pt>
    <dgm:pt modelId="{C9FF1116-273E-407F-98AC-9A1B025ABCB6}" type="sibTrans" cxnId="{51223C75-3123-4AFB-9845-B204299E9F37}">
      <dgm:prSet/>
      <dgm:spPr/>
      <dgm:t>
        <a:bodyPr/>
        <a:lstStyle/>
        <a:p>
          <a:endParaRPr lang="en-US"/>
        </a:p>
      </dgm:t>
    </dgm:pt>
    <dgm:pt modelId="{D49D8D19-9C45-4304-9FF3-0313A30E8B9E}">
      <dgm:prSet/>
      <dgm:spPr/>
      <dgm:t>
        <a:bodyPr/>
        <a:lstStyle/>
        <a:p>
          <a:r>
            <a:rPr lang="en-US" b="1"/>
            <a:t>Timeline</a:t>
          </a:r>
          <a:endParaRPr lang="en-US"/>
        </a:p>
      </dgm:t>
    </dgm:pt>
    <dgm:pt modelId="{5B078AC5-F790-438A-95EC-F6695310BF0F}" type="parTrans" cxnId="{825E6873-FEE5-4F30-80C1-87A6FAA602C6}">
      <dgm:prSet/>
      <dgm:spPr/>
      <dgm:t>
        <a:bodyPr/>
        <a:lstStyle/>
        <a:p>
          <a:endParaRPr lang="en-US"/>
        </a:p>
      </dgm:t>
    </dgm:pt>
    <dgm:pt modelId="{28529BE4-8FB7-4D65-87EC-C6EF1E90CD68}" type="sibTrans" cxnId="{825E6873-FEE5-4F30-80C1-87A6FAA602C6}">
      <dgm:prSet/>
      <dgm:spPr/>
      <dgm:t>
        <a:bodyPr/>
        <a:lstStyle/>
        <a:p>
          <a:endParaRPr lang="en-US"/>
        </a:p>
      </dgm:t>
    </dgm:pt>
    <dgm:pt modelId="{1F9C10D4-5DF6-4200-A10F-D82D66A94B99}">
      <dgm:prSet/>
      <dgm:spPr/>
      <dgm:t>
        <a:bodyPr/>
        <a:lstStyle/>
        <a:p>
          <a:r>
            <a:rPr lang="en-US" b="1"/>
            <a:t>Letter(s) of Endorsement</a:t>
          </a:r>
          <a:endParaRPr lang="en-US"/>
        </a:p>
      </dgm:t>
    </dgm:pt>
    <dgm:pt modelId="{6D6FD9CC-C1D9-4B86-A319-F9F5626AC116}" type="parTrans" cxnId="{0B3A61E1-9278-43DC-A513-13AD1A8E118A}">
      <dgm:prSet/>
      <dgm:spPr/>
      <dgm:t>
        <a:bodyPr/>
        <a:lstStyle/>
        <a:p>
          <a:endParaRPr lang="en-US"/>
        </a:p>
      </dgm:t>
    </dgm:pt>
    <dgm:pt modelId="{6225D869-778C-472A-8695-8A2157178200}" type="sibTrans" cxnId="{0B3A61E1-9278-43DC-A513-13AD1A8E118A}">
      <dgm:prSet/>
      <dgm:spPr/>
      <dgm:t>
        <a:bodyPr/>
        <a:lstStyle/>
        <a:p>
          <a:endParaRPr lang="en-US"/>
        </a:p>
      </dgm:t>
    </dgm:pt>
    <dgm:pt modelId="{5B017466-7D04-49DF-97E4-BBCAF10637BF}">
      <dgm:prSet/>
      <dgm:spPr/>
      <dgm:t>
        <a:bodyPr/>
        <a:lstStyle/>
        <a:p>
          <a:r>
            <a:rPr lang="en-US" b="1" dirty="0"/>
            <a:t>Determination of Suitability to Interact with Participating Minors Certification Form </a:t>
          </a:r>
          <a:r>
            <a:rPr lang="en-US" dirty="0"/>
            <a:t>(all applicants)</a:t>
          </a:r>
        </a:p>
      </dgm:t>
    </dgm:pt>
    <dgm:pt modelId="{0409B6BF-F1EE-4BF8-93C6-9A77B1AFB212}" type="parTrans" cxnId="{8D42E4CF-6C53-42A4-ABA0-A43229A97F04}">
      <dgm:prSet/>
      <dgm:spPr/>
      <dgm:t>
        <a:bodyPr/>
        <a:lstStyle/>
        <a:p>
          <a:endParaRPr lang="en-US"/>
        </a:p>
      </dgm:t>
    </dgm:pt>
    <dgm:pt modelId="{A0B344B2-98A8-4D77-AE19-C38538628D1A}" type="sibTrans" cxnId="{8D42E4CF-6C53-42A4-ABA0-A43229A97F04}">
      <dgm:prSet/>
      <dgm:spPr/>
      <dgm:t>
        <a:bodyPr/>
        <a:lstStyle/>
        <a:p>
          <a:endParaRPr lang="en-US"/>
        </a:p>
      </dgm:t>
    </dgm:pt>
    <dgm:pt modelId="{FE6BBA8E-7F1E-4B38-B498-26947B7183FE}">
      <dgm:prSet/>
      <dgm:spPr/>
      <dgm:t>
        <a:bodyPr/>
        <a:lstStyle/>
        <a:p>
          <a:r>
            <a:rPr lang="en-US" b="1" dirty="0"/>
            <a:t>STOP Requirements Form `all applicants) </a:t>
          </a:r>
          <a:endParaRPr lang="en-US" dirty="0"/>
        </a:p>
      </dgm:t>
    </dgm:pt>
    <dgm:pt modelId="{D21460AA-CF61-4DDC-81A2-B6EA6E7CF5F1}" type="parTrans" cxnId="{007CAC23-E45E-48BD-9431-DEC7E7EC2056}">
      <dgm:prSet/>
      <dgm:spPr/>
      <dgm:t>
        <a:bodyPr/>
        <a:lstStyle/>
        <a:p>
          <a:endParaRPr lang="en-US"/>
        </a:p>
      </dgm:t>
    </dgm:pt>
    <dgm:pt modelId="{D93988F1-CB99-475B-9304-B9E41D5C4D69}" type="sibTrans" cxnId="{007CAC23-E45E-48BD-9431-DEC7E7EC2056}">
      <dgm:prSet/>
      <dgm:spPr/>
      <dgm:t>
        <a:bodyPr/>
        <a:lstStyle/>
        <a:p>
          <a:endParaRPr lang="en-US"/>
        </a:p>
      </dgm:t>
    </dgm:pt>
    <dgm:pt modelId="{7BCAB5D1-C95C-4665-99E0-245037DF8728}">
      <dgm:prSet custT="1"/>
      <dgm:spPr/>
      <dgm:t>
        <a:bodyPr/>
        <a:lstStyle/>
        <a:p>
          <a:r>
            <a:rPr lang="en-US" sz="1600" b="1" dirty="0"/>
            <a:t>Consultation Form </a:t>
          </a:r>
          <a:br>
            <a:rPr lang="en-US" sz="1600" b="1" dirty="0"/>
          </a:br>
          <a:r>
            <a:rPr lang="en-US" sz="1400" b="1" dirty="0"/>
            <a:t>(all governmental agencies)</a:t>
          </a:r>
          <a:endParaRPr lang="en-US" sz="1400" dirty="0"/>
        </a:p>
      </dgm:t>
    </dgm:pt>
    <dgm:pt modelId="{A835FF70-059D-4A4C-B77E-060303D98D70}" type="parTrans" cxnId="{1D0FA4DD-AFA2-4EF6-901C-F8D60CEE7C21}">
      <dgm:prSet/>
      <dgm:spPr/>
      <dgm:t>
        <a:bodyPr/>
        <a:lstStyle/>
        <a:p>
          <a:endParaRPr lang="en-US"/>
        </a:p>
      </dgm:t>
    </dgm:pt>
    <dgm:pt modelId="{2850EBB8-0D02-47E7-A781-4DB8D8F16B87}" type="sibTrans" cxnId="{1D0FA4DD-AFA2-4EF6-901C-F8D60CEE7C21}">
      <dgm:prSet/>
      <dgm:spPr/>
      <dgm:t>
        <a:bodyPr/>
        <a:lstStyle/>
        <a:p>
          <a:endParaRPr lang="en-US"/>
        </a:p>
      </dgm:t>
    </dgm:pt>
    <dgm:pt modelId="{ADD390F4-EE73-482C-BEE7-E93BA6CDDD49}">
      <dgm:prSet/>
      <dgm:spPr/>
      <dgm:t>
        <a:bodyPr/>
        <a:lstStyle/>
        <a:p>
          <a:r>
            <a:rPr lang="en-US" b="1" dirty="0"/>
            <a:t>Confidentiality Notice </a:t>
          </a:r>
          <a:br>
            <a:rPr lang="en-US" b="1" dirty="0"/>
          </a:br>
          <a:r>
            <a:rPr lang="en-US" b="1" dirty="0"/>
            <a:t>(all applicants)  </a:t>
          </a:r>
          <a:endParaRPr lang="en-US" dirty="0"/>
        </a:p>
      </dgm:t>
    </dgm:pt>
    <dgm:pt modelId="{7871653E-EDDF-4028-BFD4-7D5AE5E4CD77}" type="parTrans" cxnId="{3E24CC42-22C5-4E32-BA0C-92A94A3DB5B9}">
      <dgm:prSet/>
      <dgm:spPr/>
      <dgm:t>
        <a:bodyPr/>
        <a:lstStyle/>
        <a:p>
          <a:endParaRPr lang="en-US"/>
        </a:p>
      </dgm:t>
    </dgm:pt>
    <dgm:pt modelId="{B9B281C0-5F95-4DBB-AE30-0FF8D293CAFF}" type="sibTrans" cxnId="{3E24CC42-22C5-4E32-BA0C-92A94A3DB5B9}">
      <dgm:prSet/>
      <dgm:spPr/>
      <dgm:t>
        <a:bodyPr/>
        <a:lstStyle/>
        <a:p>
          <a:endParaRPr lang="en-US"/>
        </a:p>
      </dgm:t>
    </dgm:pt>
    <dgm:pt modelId="{9EB60F80-5AF0-49EE-9D31-FE7F0D615C3A}">
      <dgm:prSet/>
      <dgm:spPr/>
      <dgm:t>
        <a:bodyPr/>
        <a:lstStyle/>
        <a:p>
          <a:r>
            <a:rPr lang="en-US" b="1" dirty="0"/>
            <a:t>Completed and signed EEOP certification </a:t>
          </a:r>
          <a:br>
            <a:rPr lang="en-US" b="1" dirty="0"/>
          </a:br>
          <a:r>
            <a:rPr lang="en-US" b="1" dirty="0"/>
            <a:t>(all applicants)</a:t>
          </a:r>
          <a:endParaRPr lang="en-US" dirty="0"/>
        </a:p>
      </dgm:t>
    </dgm:pt>
    <dgm:pt modelId="{DDF96073-89E1-4B8F-92A2-86520E00B24D}" type="parTrans" cxnId="{A2012102-81F1-47B8-9A6D-4C79F097F28A}">
      <dgm:prSet/>
      <dgm:spPr/>
      <dgm:t>
        <a:bodyPr/>
        <a:lstStyle/>
        <a:p>
          <a:endParaRPr lang="en-US"/>
        </a:p>
      </dgm:t>
    </dgm:pt>
    <dgm:pt modelId="{5F6E3F1B-A606-4358-A9DF-ADC1D6921D34}" type="sibTrans" cxnId="{A2012102-81F1-47B8-9A6D-4C79F097F28A}">
      <dgm:prSet/>
      <dgm:spPr/>
      <dgm:t>
        <a:bodyPr/>
        <a:lstStyle/>
        <a:p>
          <a:endParaRPr lang="en-US"/>
        </a:p>
      </dgm:t>
    </dgm:pt>
    <dgm:pt modelId="{FB4B9882-3E9A-4A6E-8BB0-26BA06C34937}">
      <dgm:prSet/>
      <dgm:spPr/>
      <dgm:t>
        <a:bodyPr/>
        <a:lstStyle/>
        <a:p>
          <a:r>
            <a:rPr lang="en-US" b="1" dirty="0"/>
            <a:t>Job Descriptions for grant and/or match funded personnel</a:t>
          </a:r>
          <a:endParaRPr lang="en-US" dirty="0"/>
        </a:p>
      </dgm:t>
    </dgm:pt>
    <dgm:pt modelId="{163D6711-0B91-43B4-805E-73760A5A7491}" type="parTrans" cxnId="{0404EE62-45FE-45F6-8A50-8048DBCF090B}">
      <dgm:prSet/>
      <dgm:spPr/>
      <dgm:t>
        <a:bodyPr/>
        <a:lstStyle/>
        <a:p>
          <a:endParaRPr lang="en-US"/>
        </a:p>
      </dgm:t>
    </dgm:pt>
    <dgm:pt modelId="{AAD33405-0FBB-47E8-AC4D-E47D9656B9C4}" type="sibTrans" cxnId="{0404EE62-45FE-45F6-8A50-8048DBCF090B}">
      <dgm:prSet/>
      <dgm:spPr/>
      <dgm:t>
        <a:bodyPr/>
        <a:lstStyle/>
        <a:p>
          <a:endParaRPr lang="en-US"/>
        </a:p>
      </dgm:t>
    </dgm:pt>
    <dgm:pt modelId="{344C758A-B2AE-422A-BE87-88F87467C0A9}">
      <dgm:prSet/>
      <dgm:spPr/>
      <dgm:t>
        <a:bodyPr/>
        <a:lstStyle/>
        <a:p>
          <a:r>
            <a:rPr lang="en-US" b="1" i="0" dirty="0"/>
            <a:t>Any other requested information </a:t>
          </a:r>
          <a:endParaRPr lang="en-US" i="0" dirty="0"/>
        </a:p>
      </dgm:t>
    </dgm:pt>
    <dgm:pt modelId="{1E644C54-B9CC-4DFD-9FCC-E04A8CF4A908}" type="parTrans" cxnId="{6028B6C7-F7C5-4A41-9D51-71736D73E59D}">
      <dgm:prSet/>
      <dgm:spPr/>
      <dgm:t>
        <a:bodyPr/>
        <a:lstStyle/>
        <a:p>
          <a:endParaRPr lang="en-US"/>
        </a:p>
      </dgm:t>
    </dgm:pt>
    <dgm:pt modelId="{6BFA2D8D-3F98-422D-9D48-27ECDACAC0C7}" type="sibTrans" cxnId="{6028B6C7-F7C5-4A41-9D51-71736D73E59D}">
      <dgm:prSet/>
      <dgm:spPr/>
      <dgm:t>
        <a:bodyPr/>
        <a:lstStyle/>
        <a:p>
          <a:endParaRPr lang="en-US"/>
        </a:p>
      </dgm:t>
    </dgm:pt>
    <dgm:pt modelId="{C2B286C4-E012-49F1-8481-AB64375B53D6}" type="pres">
      <dgm:prSet presAssocID="{92752ECC-91EF-4759-9588-B51C30E36BFF}" presName="diagram" presStyleCnt="0">
        <dgm:presLayoutVars>
          <dgm:dir/>
          <dgm:resizeHandles val="exact"/>
        </dgm:presLayoutVars>
      </dgm:prSet>
      <dgm:spPr/>
    </dgm:pt>
    <dgm:pt modelId="{5619E4BB-DD01-4B4D-9E75-45AA214B5EBF}" type="pres">
      <dgm:prSet presAssocID="{67C1460D-032C-47C4-8F4E-D7FF08093892}" presName="node" presStyleLbl="node1" presStyleIdx="0" presStyleCnt="12">
        <dgm:presLayoutVars>
          <dgm:bulletEnabled val="1"/>
        </dgm:presLayoutVars>
      </dgm:prSet>
      <dgm:spPr/>
    </dgm:pt>
    <dgm:pt modelId="{5FEE6D58-2E55-40B9-8D5D-9960D697143A}" type="pres">
      <dgm:prSet presAssocID="{15576915-ACD9-4670-9D43-4ADF7DF428F9}" presName="sibTrans" presStyleCnt="0"/>
      <dgm:spPr/>
    </dgm:pt>
    <dgm:pt modelId="{78E1E3A8-9529-44EB-BADB-F59523D5E764}" type="pres">
      <dgm:prSet presAssocID="{10D22EA4-9C68-4597-A84B-B36EAC38CDC9}" presName="node" presStyleLbl="node1" presStyleIdx="1" presStyleCnt="12">
        <dgm:presLayoutVars>
          <dgm:bulletEnabled val="1"/>
        </dgm:presLayoutVars>
      </dgm:prSet>
      <dgm:spPr/>
    </dgm:pt>
    <dgm:pt modelId="{E8390CA2-3603-4860-9BEA-3BF52B2A3FAA}" type="pres">
      <dgm:prSet presAssocID="{9A13880D-8F3C-4C67-B4CD-8C484E3E710D}" presName="sibTrans" presStyleCnt="0"/>
      <dgm:spPr/>
    </dgm:pt>
    <dgm:pt modelId="{CD7B9883-5119-4210-95D5-32F5C88223F8}" type="pres">
      <dgm:prSet presAssocID="{3BED3E29-21F6-416F-8DA3-7B16FA5AEBE3}" presName="node" presStyleLbl="node1" presStyleIdx="2" presStyleCnt="12">
        <dgm:presLayoutVars>
          <dgm:bulletEnabled val="1"/>
        </dgm:presLayoutVars>
      </dgm:prSet>
      <dgm:spPr/>
    </dgm:pt>
    <dgm:pt modelId="{CEEB5C8E-54C1-427F-887E-15879C1C8D94}" type="pres">
      <dgm:prSet presAssocID="{C9FF1116-273E-407F-98AC-9A1B025ABCB6}" presName="sibTrans" presStyleCnt="0"/>
      <dgm:spPr/>
    </dgm:pt>
    <dgm:pt modelId="{DAC6973F-45DA-40F6-AD1B-607BA2705A84}" type="pres">
      <dgm:prSet presAssocID="{D49D8D19-9C45-4304-9FF3-0313A30E8B9E}" presName="node" presStyleLbl="node1" presStyleIdx="3" presStyleCnt="12">
        <dgm:presLayoutVars>
          <dgm:bulletEnabled val="1"/>
        </dgm:presLayoutVars>
      </dgm:prSet>
      <dgm:spPr/>
    </dgm:pt>
    <dgm:pt modelId="{985F9F2A-5998-4065-946B-446335575A2C}" type="pres">
      <dgm:prSet presAssocID="{28529BE4-8FB7-4D65-87EC-C6EF1E90CD68}" presName="sibTrans" presStyleCnt="0"/>
      <dgm:spPr/>
    </dgm:pt>
    <dgm:pt modelId="{63146B4A-5EB3-4ADA-B638-3DB636CA0BEB}" type="pres">
      <dgm:prSet presAssocID="{1F9C10D4-5DF6-4200-A10F-D82D66A94B99}" presName="node" presStyleLbl="node1" presStyleIdx="4" presStyleCnt="12">
        <dgm:presLayoutVars>
          <dgm:bulletEnabled val="1"/>
        </dgm:presLayoutVars>
      </dgm:prSet>
      <dgm:spPr/>
    </dgm:pt>
    <dgm:pt modelId="{8E046B64-4CF0-4390-B924-843081557C26}" type="pres">
      <dgm:prSet presAssocID="{6225D869-778C-472A-8695-8A2157178200}" presName="sibTrans" presStyleCnt="0"/>
      <dgm:spPr/>
    </dgm:pt>
    <dgm:pt modelId="{A7DC3948-4C42-4636-A847-0C28700C35E3}" type="pres">
      <dgm:prSet presAssocID="{5B017466-7D04-49DF-97E4-BBCAF10637BF}" presName="node" presStyleLbl="node1" presStyleIdx="5" presStyleCnt="12">
        <dgm:presLayoutVars>
          <dgm:bulletEnabled val="1"/>
        </dgm:presLayoutVars>
      </dgm:prSet>
      <dgm:spPr/>
    </dgm:pt>
    <dgm:pt modelId="{AFCF103E-0DD4-475D-8B11-925FFC6EF516}" type="pres">
      <dgm:prSet presAssocID="{A0B344B2-98A8-4D77-AE19-C38538628D1A}" presName="sibTrans" presStyleCnt="0"/>
      <dgm:spPr/>
    </dgm:pt>
    <dgm:pt modelId="{37024B64-D2EE-429F-B7BA-0A4E7AA9CC2B}" type="pres">
      <dgm:prSet presAssocID="{FE6BBA8E-7F1E-4B38-B498-26947B7183FE}" presName="node" presStyleLbl="node1" presStyleIdx="6" presStyleCnt="12">
        <dgm:presLayoutVars>
          <dgm:bulletEnabled val="1"/>
        </dgm:presLayoutVars>
      </dgm:prSet>
      <dgm:spPr/>
    </dgm:pt>
    <dgm:pt modelId="{5348EE1D-6AE8-4EE5-BE36-D73DD1CF43B4}" type="pres">
      <dgm:prSet presAssocID="{D93988F1-CB99-475B-9304-B9E41D5C4D69}" presName="sibTrans" presStyleCnt="0"/>
      <dgm:spPr/>
    </dgm:pt>
    <dgm:pt modelId="{9FB04245-78A2-4037-8E9D-AF939347834C}" type="pres">
      <dgm:prSet presAssocID="{7BCAB5D1-C95C-4665-99E0-245037DF8728}" presName="node" presStyleLbl="node1" presStyleIdx="7" presStyleCnt="12">
        <dgm:presLayoutVars>
          <dgm:bulletEnabled val="1"/>
        </dgm:presLayoutVars>
      </dgm:prSet>
      <dgm:spPr/>
    </dgm:pt>
    <dgm:pt modelId="{BDEB8485-DCAF-4224-A156-354DD9CF5741}" type="pres">
      <dgm:prSet presAssocID="{2850EBB8-0D02-47E7-A781-4DB8D8F16B87}" presName="sibTrans" presStyleCnt="0"/>
      <dgm:spPr/>
    </dgm:pt>
    <dgm:pt modelId="{2775B4CB-AA05-43E3-B33D-C332B8969268}" type="pres">
      <dgm:prSet presAssocID="{ADD390F4-EE73-482C-BEE7-E93BA6CDDD49}" presName="node" presStyleLbl="node1" presStyleIdx="8" presStyleCnt="12">
        <dgm:presLayoutVars>
          <dgm:bulletEnabled val="1"/>
        </dgm:presLayoutVars>
      </dgm:prSet>
      <dgm:spPr/>
    </dgm:pt>
    <dgm:pt modelId="{F4856634-A7FA-4C59-9150-E4739FF6DF62}" type="pres">
      <dgm:prSet presAssocID="{B9B281C0-5F95-4DBB-AE30-0FF8D293CAFF}" presName="sibTrans" presStyleCnt="0"/>
      <dgm:spPr/>
    </dgm:pt>
    <dgm:pt modelId="{93B603EC-B12A-4CFF-85A2-E1D9953EF12F}" type="pres">
      <dgm:prSet presAssocID="{9EB60F80-5AF0-49EE-9D31-FE7F0D615C3A}" presName="node" presStyleLbl="node1" presStyleIdx="9" presStyleCnt="12">
        <dgm:presLayoutVars>
          <dgm:bulletEnabled val="1"/>
        </dgm:presLayoutVars>
      </dgm:prSet>
      <dgm:spPr/>
    </dgm:pt>
    <dgm:pt modelId="{81AC32FD-AD50-498B-AE10-86A1268E1AC8}" type="pres">
      <dgm:prSet presAssocID="{5F6E3F1B-A606-4358-A9DF-ADC1D6921D34}" presName="sibTrans" presStyleCnt="0"/>
      <dgm:spPr/>
    </dgm:pt>
    <dgm:pt modelId="{59C142A1-F7DC-4F0D-9940-5B114221569E}" type="pres">
      <dgm:prSet presAssocID="{FB4B9882-3E9A-4A6E-8BB0-26BA06C34937}" presName="node" presStyleLbl="node1" presStyleIdx="10" presStyleCnt="12">
        <dgm:presLayoutVars>
          <dgm:bulletEnabled val="1"/>
        </dgm:presLayoutVars>
      </dgm:prSet>
      <dgm:spPr/>
    </dgm:pt>
    <dgm:pt modelId="{1231BF66-0424-43BE-8A4F-ADF33CCC4E55}" type="pres">
      <dgm:prSet presAssocID="{AAD33405-0FBB-47E8-AC4D-E47D9656B9C4}" presName="sibTrans" presStyleCnt="0"/>
      <dgm:spPr/>
    </dgm:pt>
    <dgm:pt modelId="{DC8ECBF2-99E1-47AB-A072-E0405DB7E6E5}" type="pres">
      <dgm:prSet presAssocID="{344C758A-B2AE-422A-BE87-88F87467C0A9}" presName="node" presStyleLbl="node1" presStyleIdx="11" presStyleCnt="12">
        <dgm:presLayoutVars>
          <dgm:bulletEnabled val="1"/>
        </dgm:presLayoutVars>
      </dgm:prSet>
      <dgm:spPr/>
    </dgm:pt>
  </dgm:ptLst>
  <dgm:cxnLst>
    <dgm:cxn modelId="{A2012102-81F1-47B8-9A6D-4C79F097F28A}" srcId="{92752ECC-91EF-4759-9588-B51C30E36BFF}" destId="{9EB60F80-5AF0-49EE-9D31-FE7F0D615C3A}" srcOrd="9" destOrd="0" parTransId="{DDF96073-89E1-4B8F-92A2-86520E00B24D}" sibTransId="{5F6E3F1B-A606-4358-A9DF-ADC1D6921D34}"/>
    <dgm:cxn modelId="{2BCC1812-1E94-4E48-9B6B-333FB5352B57}" type="presOf" srcId="{5B017466-7D04-49DF-97E4-BBCAF10637BF}" destId="{A7DC3948-4C42-4636-A847-0C28700C35E3}" srcOrd="0" destOrd="0" presId="urn:microsoft.com/office/officeart/2005/8/layout/default"/>
    <dgm:cxn modelId="{007CAC23-E45E-48BD-9431-DEC7E7EC2056}" srcId="{92752ECC-91EF-4759-9588-B51C30E36BFF}" destId="{FE6BBA8E-7F1E-4B38-B498-26947B7183FE}" srcOrd="6" destOrd="0" parTransId="{D21460AA-CF61-4DDC-81A2-B6EA6E7CF5F1}" sibTransId="{D93988F1-CB99-475B-9304-B9E41D5C4D69}"/>
    <dgm:cxn modelId="{52451624-5AE4-49C9-951B-4D69B43D1A38}" type="presOf" srcId="{92752ECC-91EF-4759-9588-B51C30E36BFF}" destId="{C2B286C4-E012-49F1-8481-AB64375B53D6}" srcOrd="0" destOrd="0" presId="urn:microsoft.com/office/officeart/2005/8/layout/default"/>
    <dgm:cxn modelId="{3E24CC42-22C5-4E32-BA0C-92A94A3DB5B9}" srcId="{92752ECC-91EF-4759-9588-B51C30E36BFF}" destId="{ADD390F4-EE73-482C-BEE7-E93BA6CDDD49}" srcOrd="8" destOrd="0" parTransId="{7871653E-EDDF-4028-BFD4-7D5AE5E4CD77}" sibTransId="{B9B281C0-5F95-4DBB-AE30-0FF8D293CAFF}"/>
    <dgm:cxn modelId="{0404EE62-45FE-45F6-8A50-8048DBCF090B}" srcId="{92752ECC-91EF-4759-9588-B51C30E36BFF}" destId="{FB4B9882-3E9A-4A6E-8BB0-26BA06C34937}" srcOrd="10" destOrd="0" parTransId="{163D6711-0B91-43B4-805E-73760A5A7491}" sibTransId="{AAD33405-0FBB-47E8-AC4D-E47D9656B9C4}"/>
    <dgm:cxn modelId="{29C8E648-EBDD-4B75-95A2-2FBFAE9C3DA6}" type="presOf" srcId="{1F9C10D4-5DF6-4200-A10F-D82D66A94B99}" destId="{63146B4A-5EB3-4ADA-B638-3DB636CA0BEB}" srcOrd="0" destOrd="0" presId="urn:microsoft.com/office/officeart/2005/8/layout/default"/>
    <dgm:cxn modelId="{B681E86A-053B-43F6-9298-2AEB0E024DB5}" type="presOf" srcId="{67C1460D-032C-47C4-8F4E-D7FF08093892}" destId="{5619E4BB-DD01-4B4D-9E75-45AA214B5EBF}" srcOrd="0" destOrd="0" presId="urn:microsoft.com/office/officeart/2005/8/layout/default"/>
    <dgm:cxn modelId="{AE37CE52-D269-46E3-95B5-1EF83CAF25DA}" type="presOf" srcId="{7BCAB5D1-C95C-4665-99E0-245037DF8728}" destId="{9FB04245-78A2-4037-8E9D-AF939347834C}" srcOrd="0" destOrd="0" presId="urn:microsoft.com/office/officeart/2005/8/layout/default"/>
    <dgm:cxn modelId="{825E6873-FEE5-4F30-80C1-87A6FAA602C6}" srcId="{92752ECC-91EF-4759-9588-B51C30E36BFF}" destId="{D49D8D19-9C45-4304-9FF3-0313A30E8B9E}" srcOrd="3" destOrd="0" parTransId="{5B078AC5-F790-438A-95EC-F6695310BF0F}" sibTransId="{28529BE4-8FB7-4D65-87EC-C6EF1E90CD68}"/>
    <dgm:cxn modelId="{51223C75-3123-4AFB-9845-B204299E9F37}" srcId="{92752ECC-91EF-4759-9588-B51C30E36BFF}" destId="{3BED3E29-21F6-416F-8DA3-7B16FA5AEBE3}" srcOrd="2" destOrd="0" parTransId="{BB0933C5-C75D-441B-995C-53DBA61BA4D2}" sibTransId="{C9FF1116-273E-407F-98AC-9A1B025ABCB6}"/>
    <dgm:cxn modelId="{EF83A17F-4FBC-4224-A071-631235C3A297}" type="presOf" srcId="{10D22EA4-9C68-4597-A84B-B36EAC38CDC9}" destId="{78E1E3A8-9529-44EB-BADB-F59523D5E764}" srcOrd="0" destOrd="0" presId="urn:microsoft.com/office/officeart/2005/8/layout/default"/>
    <dgm:cxn modelId="{27D1FD7F-9F2C-4644-A762-3251018CECD1}" type="presOf" srcId="{FE6BBA8E-7F1E-4B38-B498-26947B7183FE}" destId="{37024B64-D2EE-429F-B7BA-0A4E7AA9CC2B}" srcOrd="0" destOrd="0" presId="urn:microsoft.com/office/officeart/2005/8/layout/default"/>
    <dgm:cxn modelId="{14646D93-0F76-4597-9C05-2C98B98E85AE}" type="presOf" srcId="{D49D8D19-9C45-4304-9FF3-0313A30E8B9E}" destId="{DAC6973F-45DA-40F6-AD1B-607BA2705A84}" srcOrd="0" destOrd="0" presId="urn:microsoft.com/office/officeart/2005/8/layout/default"/>
    <dgm:cxn modelId="{C3AC88B1-CC10-4251-9CF6-8812D9541DC6}" type="presOf" srcId="{FB4B9882-3E9A-4A6E-8BB0-26BA06C34937}" destId="{59C142A1-F7DC-4F0D-9940-5B114221569E}" srcOrd="0" destOrd="0" presId="urn:microsoft.com/office/officeart/2005/8/layout/default"/>
    <dgm:cxn modelId="{8BB761B9-01B0-464B-AEDB-F7FC6A30B8EA}" type="presOf" srcId="{ADD390F4-EE73-482C-BEE7-E93BA6CDDD49}" destId="{2775B4CB-AA05-43E3-B33D-C332B8969268}" srcOrd="0" destOrd="0" presId="urn:microsoft.com/office/officeart/2005/8/layout/default"/>
    <dgm:cxn modelId="{43CC74B9-33C3-4950-8A37-E43DD4E568C8}" type="presOf" srcId="{344C758A-B2AE-422A-BE87-88F87467C0A9}" destId="{DC8ECBF2-99E1-47AB-A072-E0405DB7E6E5}" srcOrd="0" destOrd="0" presId="urn:microsoft.com/office/officeart/2005/8/layout/default"/>
    <dgm:cxn modelId="{1959B7BD-AA3B-46FF-9565-934F65FA103D}" srcId="{92752ECC-91EF-4759-9588-B51C30E36BFF}" destId="{10D22EA4-9C68-4597-A84B-B36EAC38CDC9}" srcOrd="1" destOrd="0" parTransId="{EE0D5833-DCC9-4257-9FF4-897852A43E11}" sibTransId="{9A13880D-8F3C-4C67-B4CD-8C484E3E710D}"/>
    <dgm:cxn modelId="{462130C0-1AE5-4F67-A732-E9C5933D5893}" type="presOf" srcId="{9EB60F80-5AF0-49EE-9D31-FE7F0D615C3A}" destId="{93B603EC-B12A-4CFF-85A2-E1D9953EF12F}" srcOrd="0" destOrd="0" presId="urn:microsoft.com/office/officeart/2005/8/layout/default"/>
    <dgm:cxn modelId="{6028B6C7-F7C5-4A41-9D51-71736D73E59D}" srcId="{92752ECC-91EF-4759-9588-B51C30E36BFF}" destId="{344C758A-B2AE-422A-BE87-88F87467C0A9}" srcOrd="11" destOrd="0" parTransId="{1E644C54-B9CC-4DFD-9FCC-E04A8CF4A908}" sibTransId="{6BFA2D8D-3F98-422D-9D48-27ECDACAC0C7}"/>
    <dgm:cxn modelId="{8D42E4CF-6C53-42A4-ABA0-A43229A97F04}" srcId="{92752ECC-91EF-4759-9588-B51C30E36BFF}" destId="{5B017466-7D04-49DF-97E4-BBCAF10637BF}" srcOrd="5" destOrd="0" parTransId="{0409B6BF-F1EE-4BF8-93C6-9A77B1AFB212}" sibTransId="{A0B344B2-98A8-4D77-AE19-C38538628D1A}"/>
    <dgm:cxn modelId="{1D0FA4DD-AFA2-4EF6-901C-F8D60CEE7C21}" srcId="{92752ECC-91EF-4759-9588-B51C30E36BFF}" destId="{7BCAB5D1-C95C-4665-99E0-245037DF8728}" srcOrd="7" destOrd="0" parTransId="{A835FF70-059D-4A4C-B77E-060303D98D70}" sibTransId="{2850EBB8-0D02-47E7-A781-4DB8D8F16B87}"/>
    <dgm:cxn modelId="{0B3A61E1-9278-43DC-A513-13AD1A8E118A}" srcId="{92752ECC-91EF-4759-9588-B51C30E36BFF}" destId="{1F9C10D4-5DF6-4200-A10F-D82D66A94B99}" srcOrd="4" destOrd="0" parTransId="{6D6FD9CC-C1D9-4B86-A319-F9F5626AC116}" sibTransId="{6225D869-778C-472A-8695-8A2157178200}"/>
    <dgm:cxn modelId="{89AF6EE3-1182-471D-9598-ED293051B4A3}" srcId="{92752ECC-91EF-4759-9588-B51C30E36BFF}" destId="{67C1460D-032C-47C4-8F4E-D7FF08093892}" srcOrd="0" destOrd="0" parTransId="{2149F78F-636E-4D13-8277-21A546BCE65F}" sibTransId="{15576915-ACD9-4670-9D43-4ADF7DF428F9}"/>
    <dgm:cxn modelId="{D2EFA5F6-C408-470D-BFD3-0904A3CEFF15}" type="presOf" srcId="{3BED3E29-21F6-416F-8DA3-7B16FA5AEBE3}" destId="{CD7B9883-5119-4210-95D5-32F5C88223F8}" srcOrd="0" destOrd="0" presId="urn:microsoft.com/office/officeart/2005/8/layout/default"/>
    <dgm:cxn modelId="{95E54229-B31A-41D9-8506-C9E5DF5A8EE4}" type="presParOf" srcId="{C2B286C4-E012-49F1-8481-AB64375B53D6}" destId="{5619E4BB-DD01-4B4D-9E75-45AA214B5EBF}" srcOrd="0" destOrd="0" presId="urn:microsoft.com/office/officeart/2005/8/layout/default"/>
    <dgm:cxn modelId="{6E505650-6EF6-41F8-B766-E116422D816C}" type="presParOf" srcId="{C2B286C4-E012-49F1-8481-AB64375B53D6}" destId="{5FEE6D58-2E55-40B9-8D5D-9960D697143A}" srcOrd="1" destOrd="0" presId="urn:microsoft.com/office/officeart/2005/8/layout/default"/>
    <dgm:cxn modelId="{01EE2D2A-E3DA-4ED7-8683-CB19C3857161}" type="presParOf" srcId="{C2B286C4-E012-49F1-8481-AB64375B53D6}" destId="{78E1E3A8-9529-44EB-BADB-F59523D5E764}" srcOrd="2" destOrd="0" presId="urn:microsoft.com/office/officeart/2005/8/layout/default"/>
    <dgm:cxn modelId="{AF719AF2-3663-45E6-BB85-DB3A02048F23}" type="presParOf" srcId="{C2B286C4-E012-49F1-8481-AB64375B53D6}" destId="{E8390CA2-3603-4860-9BEA-3BF52B2A3FAA}" srcOrd="3" destOrd="0" presId="urn:microsoft.com/office/officeart/2005/8/layout/default"/>
    <dgm:cxn modelId="{E1D5F03D-5538-4D10-97B4-6779E159B20E}" type="presParOf" srcId="{C2B286C4-E012-49F1-8481-AB64375B53D6}" destId="{CD7B9883-5119-4210-95D5-32F5C88223F8}" srcOrd="4" destOrd="0" presId="urn:microsoft.com/office/officeart/2005/8/layout/default"/>
    <dgm:cxn modelId="{FE863FA0-DE67-4ADD-AAB9-75AAB50D5F6F}" type="presParOf" srcId="{C2B286C4-E012-49F1-8481-AB64375B53D6}" destId="{CEEB5C8E-54C1-427F-887E-15879C1C8D94}" srcOrd="5" destOrd="0" presId="urn:microsoft.com/office/officeart/2005/8/layout/default"/>
    <dgm:cxn modelId="{6B312CEC-EE1F-4611-9091-25397C7B5F47}" type="presParOf" srcId="{C2B286C4-E012-49F1-8481-AB64375B53D6}" destId="{DAC6973F-45DA-40F6-AD1B-607BA2705A84}" srcOrd="6" destOrd="0" presId="urn:microsoft.com/office/officeart/2005/8/layout/default"/>
    <dgm:cxn modelId="{90CF6BDF-2CD4-4D7C-965F-F250E03B4A56}" type="presParOf" srcId="{C2B286C4-E012-49F1-8481-AB64375B53D6}" destId="{985F9F2A-5998-4065-946B-446335575A2C}" srcOrd="7" destOrd="0" presId="urn:microsoft.com/office/officeart/2005/8/layout/default"/>
    <dgm:cxn modelId="{F5A6DF11-2D14-4609-8EEF-F14A5D068831}" type="presParOf" srcId="{C2B286C4-E012-49F1-8481-AB64375B53D6}" destId="{63146B4A-5EB3-4ADA-B638-3DB636CA0BEB}" srcOrd="8" destOrd="0" presId="urn:microsoft.com/office/officeart/2005/8/layout/default"/>
    <dgm:cxn modelId="{35AED801-E5D2-4AEA-81F6-EBE7399A8B3C}" type="presParOf" srcId="{C2B286C4-E012-49F1-8481-AB64375B53D6}" destId="{8E046B64-4CF0-4390-B924-843081557C26}" srcOrd="9" destOrd="0" presId="urn:microsoft.com/office/officeart/2005/8/layout/default"/>
    <dgm:cxn modelId="{F1D23C33-3F55-48CF-BE25-CF315C810F48}" type="presParOf" srcId="{C2B286C4-E012-49F1-8481-AB64375B53D6}" destId="{A7DC3948-4C42-4636-A847-0C28700C35E3}" srcOrd="10" destOrd="0" presId="urn:microsoft.com/office/officeart/2005/8/layout/default"/>
    <dgm:cxn modelId="{67AE1EE9-498F-4EFD-AAD8-2E331850804A}" type="presParOf" srcId="{C2B286C4-E012-49F1-8481-AB64375B53D6}" destId="{AFCF103E-0DD4-475D-8B11-925FFC6EF516}" srcOrd="11" destOrd="0" presId="urn:microsoft.com/office/officeart/2005/8/layout/default"/>
    <dgm:cxn modelId="{25EE22B6-4635-40BB-AAAF-FA555E7AD833}" type="presParOf" srcId="{C2B286C4-E012-49F1-8481-AB64375B53D6}" destId="{37024B64-D2EE-429F-B7BA-0A4E7AA9CC2B}" srcOrd="12" destOrd="0" presId="urn:microsoft.com/office/officeart/2005/8/layout/default"/>
    <dgm:cxn modelId="{4DD21323-81FD-4201-A029-CB435A6FAFDF}" type="presParOf" srcId="{C2B286C4-E012-49F1-8481-AB64375B53D6}" destId="{5348EE1D-6AE8-4EE5-BE36-D73DD1CF43B4}" srcOrd="13" destOrd="0" presId="urn:microsoft.com/office/officeart/2005/8/layout/default"/>
    <dgm:cxn modelId="{A259F199-6FC2-4680-A690-0901F3CB05EB}" type="presParOf" srcId="{C2B286C4-E012-49F1-8481-AB64375B53D6}" destId="{9FB04245-78A2-4037-8E9D-AF939347834C}" srcOrd="14" destOrd="0" presId="urn:microsoft.com/office/officeart/2005/8/layout/default"/>
    <dgm:cxn modelId="{126B1DA6-1981-4951-8FB1-A942961464A2}" type="presParOf" srcId="{C2B286C4-E012-49F1-8481-AB64375B53D6}" destId="{BDEB8485-DCAF-4224-A156-354DD9CF5741}" srcOrd="15" destOrd="0" presId="urn:microsoft.com/office/officeart/2005/8/layout/default"/>
    <dgm:cxn modelId="{044B4BD2-4715-441B-9790-79A4CD5889EF}" type="presParOf" srcId="{C2B286C4-E012-49F1-8481-AB64375B53D6}" destId="{2775B4CB-AA05-43E3-B33D-C332B8969268}" srcOrd="16" destOrd="0" presId="urn:microsoft.com/office/officeart/2005/8/layout/default"/>
    <dgm:cxn modelId="{71D905AC-6603-4BB7-957E-0138101F2242}" type="presParOf" srcId="{C2B286C4-E012-49F1-8481-AB64375B53D6}" destId="{F4856634-A7FA-4C59-9150-E4739FF6DF62}" srcOrd="17" destOrd="0" presId="urn:microsoft.com/office/officeart/2005/8/layout/default"/>
    <dgm:cxn modelId="{42E9CF0A-353E-4AE8-BBEA-998DD8573C94}" type="presParOf" srcId="{C2B286C4-E012-49F1-8481-AB64375B53D6}" destId="{93B603EC-B12A-4CFF-85A2-E1D9953EF12F}" srcOrd="18" destOrd="0" presId="urn:microsoft.com/office/officeart/2005/8/layout/default"/>
    <dgm:cxn modelId="{122238D4-FA79-4730-A8E8-D905383FBAFA}" type="presParOf" srcId="{C2B286C4-E012-49F1-8481-AB64375B53D6}" destId="{81AC32FD-AD50-498B-AE10-86A1268E1AC8}" srcOrd="19" destOrd="0" presId="urn:microsoft.com/office/officeart/2005/8/layout/default"/>
    <dgm:cxn modelId="{2079072B-2E0C-4B8E-8C8E-B229E4396B81}" type="presParOf" srcId="{C2B286C4-E012-49F1-8481-AB64375B53D6}" destId="{59C142A1-F7DC-4F0D-9940-5B114221569E}" srcOrd="20" destOrd="0" presId="urn:microsoft.com/office/officeart/2005/8/layout/default"/>
    <dgm:cxn modelId="{4EF80583-ECCC-46E5-AB51-21FD75271AF0}" type="presParOf" srcId="{C2B286C4-E012-49F1-8481-AB64375B53D6}" destId="{1231BF66-0424-43BE-8A4F-ADF33CCC4E55}" srcOrd="21" destOrd="0" presId="urn:microsoft.com/office/officeart/2005/8/layout/default"/>
    <dgm:cxn modelId="{29DFDA89-D4EF-4605-A737-4342D4DFCA48}" type="presParOf" srcId="{C2B286C4-E012-49F1-8481-AB64375B53D6}" destId="{DC8ECBF2-99E1-47AB-A072-E0405DB7E6E5}" srcOrd="2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F4A21-1124-4B77-B451-F91F8131A4BB}">
      <dsp:nvSpPr>
        <dsp:cNvPr id="0" name=""/>
        <dsp:cNvSpPr/>
      </dsp:nvSpPr>
      <dsp:spPr>
        <a:xfrm>
          <a:off x="722859" y="5137"/>
          <a:ext cx="3117889" cy="18707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Clr>
              <a:srgbClr val="365F91"/>
            </a:buClr>
            <a:buFont typeface="Courier New" panose="02070309020205020404" pitchFamily="49" charset="0"/>
            <a:buNone/>
          </a:pPr>
          <a:r>
            <a:rPr lang="en-US" sz="1200" kern="1200" dirty="0">
              <a:effectLst/>
              <a:latin typeface="Calibri" panose="020F0502020204030204" pitchFamily="34" charset="0"/>
              <a:ea typeface="Times New Roman" panose="02020603050405020304" pitchFamily="18" charset="0"/>
              <a:cs typeface="Times New Roman" panose="02020603050405020304" pitchFamily="18" charset="0"/>
            </a:rPr>
            <a:t>Training law enforcement officers to more effectively identify and respond to violent crimes against women, including the crimes of sexual assault, domestic violence, dating violence, and stalking, including the appropriate use of nonimmigrant status under subparagraphs (T) and (U) of section 101(a)(15) of the Immigration and Nationality Act (8 U.S.C. § 1101(a)).  </a:t>
          </a:r>
          <a:endParaRPr lang="en-US" sz="1200" kern="1200" dirty="0"/>
        </a:p>
      </dsp:txBody>
      <dsp:txXfrm>
        <a:off x="722859" y="5137"/>
        <a:ext cx="3117889" cy="1870733"/>
      </dsp:txXfrm>
    </dsp:sp>
    <dsp:sp modelId="{74FF81E5-7B00-4B0C-9066-318D5EE93CD0}">
      <dsp:nvSpPr>
        <dsp:cNvPr id="0" name=""/>
        <dsp:cNvSpPr/>
      </dsp:nvSpPr>
      <dsp:spPr>
        <a:xfrm>
          <a:off x="4152538" y="5137"/>
          <a:ext cx="3117889" cy="18707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Clr>
              <a:srgbClr val="365F91"/>
            </a:buClr>
            <a:buFont typeface="Courier New" panose="02070309020205020404" pitchFamily="49" charset="0"/>
            <a:buNone/>
          </a:pPr>
          <a:r>
            <a:rPr lang="en-US" sz="1200" kern="1200" dirty="0">
              <a:effectLst/>
              <a:latin typeface="Calibri" panose="020F0502020204030204" pitchFamily="34" charset="0"/>
              <a:ea typeface="Times New Roman" panose="02020603050405020304" pitchFamily="18" charset="0"/>
              <a:cs typeface="Times New Roman" panose="02020603050405020304" pitchFamily="18" charset="0"/>
            </a:rPr>
            <a:t>Developing, training, or expanding units of law enforcement officers, specifically targeting violent crimes against women, including the crimes of sexual assault, domestic violence, dating violence, and stalking.  </a:t>
          </a:r>
          <a:endParaRPr lang="en-US" sz="1200" kern="1200" dirty="0"/>
        </a:p>
      </dsp:txBody>
      <dsp:txXfrm>
        <a:off x="4152538" y="5137"/>
        <a:ext cx="3117889" cy="1870733"/>
      </dsp:txXfrm>
    </dsp:sp>
    <dsp:sp modelId="{19335EE9-1F00-4E56-9AC9-4F6B7918C185}">
      <dsp:nvSpPr>
        <dsp:cNvPr id="0" name=""/>
        <dsp:cNvSpPr/>
      </dsp:nvSpPr>
      <dsp:spPr>
        <a:xfrm>
          <a:off x="7582217" y="5137"/>
          <a:ext cx="3117889" cy="18707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effectLst/>
              <a:latin typeface="Calibri" panose="020F0502020204030204" pitchFamily="34" charset="0"/>
              <a:ea typeface="Times New Roman" panose="02020603050405020304" pitchFamily="18" charset="0"/>
              <a:cs typeface="Times New Roman" panose="02020603050405020304" pitchFamily="18" charset="0"/>
            </a:rPr>
            <a:t>Developing and implementing more effective police protocols, orders, and services specifically devoted to preventing, identifying, and responding to violent crimes against women, including the crimes of sexual assault, domestic violence, dating violence, and stalking, as well as the appropriate treatment of victims. </a:t>
          </a:r>
        </a:p>
      </dsp:txBody>
      <dsp:txXfrm>
        <a:off x="7582217" y="5137"/>
        <a:ext cx="3117889" cy="1870733"/>
      </dsp:txXfrm>
    </dsp:sp>
    <dsp:sp modelId="{6E74A94A-BBCA-4413-BC25-4ED8F852FC0D}">
      <dsp:nvSpPr>
        <dsp:cNvPr id="0" name=""/>
        <dsp:cNvSpPr/>
      </dsp:nvSpPr>
      <dsp:spPr>
        <a:xfrm>
          <a:off x="722859" y="2187660"/>
          <a:ext cx="3117889" cy="18707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Courier New" panose="02070309020205020404" pitchFamily="49" charset="0"/>
            <a:buNone/>
          </a:pPr>
          <a:r>
            <a:rPr lang="en-US" sz="1200" kern="1200" dirty="0">
              <a:effectLst/>
              <a:latin typeface="Calibri" panose="020F0502020204030204" pitchFamily="34" charset="0"/>
              <a:ea typeface="Times New Roman" panose="02020603050405020304" pitchFamily="18" charset="0"/>
              <a:cs typeface="Times New Roman" panose="02020603050405020304" pitchFamily="18" charset="0"/>
            </a:rPr>
            <a:t>Training of sexual assault forensic medical personnel examiners in the collection and preservation of evidence, analysis, prevention, and providing expert testimony and treatment of trauma related to sexual assault.</a:t>
          </a:r>
        </a:p>
      </dsp:txBody>
      <dsp:txXfrm>
        <a:off x="722859" y="2187660"/>
        <a:ext cx="3117889" cy="1870733"/>
      </dsp:txXfrm>
    </dsp:sp>
    <dsp:sp modelId="{857CA2F8-C5AB-4A20-BF6A-768F450D0962}">
      <dsp:nvSpPr>
        <dsp:cNvPr id="0" name=""/>
        <dsp:cNvSpPr/>
      </dsp:nvSpPr>
      <dsp:spPr>
        <a:xfrm>
          <a:off x="4152538" y="2187660"/>
          <a:ext cx="3117889" cy="18707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Clr>
              <a:srgbClr val="365F91"/>
            </a:buClr>
            <a:buFont typeface="Courier New" panose="02070309020205020404" pitchFamily="49" charset="0"/>
            <a:buNone/>
          </a:pPr>
          <a:r>
            <a:rPr lang="en-US" sz="1200" kern="1200" dirty="0">
              <a:latin typeface="Calibri" panose="020F0502020204030204" pitchFamily="34" charset="0"/>
              <a:cs typeface="Times New Roman" panose="02020603050405020304" pitchFamily="18" charset="0"/>
            </a:rPr>
            <a:t>Developing, enlarging, or strengthening programs to assist law to address the needs and circumstances of older and disabled women who are victims of sexual assault, domestic violence, dating violence, or stalking, including recognizing, investigating, and prosecuting instances of such violence or assault and targeting outreach and support, counseling, and other victim services to such older and disabled individuals.</a:t>
          </a:r>
          <a:endParaRPr lang="en-US" sz="1200" kern="1200" dirty="0">
            <a:effectLst/>
            <a:latin typeface="Calibri" panose="020F0502020204030204" pitchFamily="34" charset="0"/>
            <a:ea typeface="Times New Roman" panose="02020603050405020304" pitchFamily="18" charset="0"/>
            <a:cs typeface="Times New Roman" panose="02020603050405020304" pitchFamily="18" charset="0"/>
          </a:endParaRPr>
        </a:p>
      </dsp:txBody>
      <dsp:txXfrm>
        <a:off x="4152538" y="2187660"/>
        <a:ext cx="3117889" cy="1870733"/>
      </dsp:txXfrm>
    </dsp:sp>
    <dsp:sp modelId="{43D628F6-580C-47DD-8865-FD3522229BBB}">
      <dsp:nvSpPr>
        <dsp:cNvPr id="0" name=""/>
        <dsp:cNvSpPr/>
      </dsp:nvSpPr>
      <dsp:spPr>
        <a:xfrm>
          <a:off x="7582217" y="2187660"/>
          <a:ext cx="3117889" cy="18707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Clr>
              <a:srgbClr val="365F91"/>
            </a:buClr>
            <a:buFont typeface="Courier New" panose="02070309020205020404" pitchFamily="49" charset="0"/>
            <a:buNone/>
          </a:pPr>
          <a:r>
            <a:rPr lang="en-US" sz="1200" kern="1200" dirty="0">
              <a:latin typeface="Calibri" panose="020F0502020204030204" pitchFamily="34" charset="0"/>
              <a:cs typeface="Times New Roman" panose="02020603050405020304" pitchFamily="18" charset="0"/>
            </a:rPr>
            <a:t>Developing and strengthening policies, protocols, best practices, and training for law enforcement agencies relating to the investigation and prosecution of sexual assault cases and the appropriate treatment of victims.</a:t>
          </a:r>
          <a:endParaRPr lang="en-US" sz="1200" kern="1200" dirty="0">
            <a:effectLst/>
            <a:latin typeface="Calibri" panose="020F0502020204030204" pitchFamily="34" charset="0"/>
            <a:ea typeface="Times New Roman" panose="02020603050405020304" pitchFamily="18" charset="0"/>
            <a:cs typeface="Times New Roman" panose="02020603050405020304" pitchFamily="18" charset="0"/>
          </a:endParaRPr>
        </a:p>
      </dsp:txBody>
      <dsp:txXfrm>
        <a:off x="7582217" y="2187660"/>
        <a:ext cx="3117889" cy="1870733"/>
      </dsp:txXfrm>
    </dsp:sp>
    <dsp:sp modelId="{A81E202D-9076-4235-ACC0-07CB375FDDB0}">
      <dsp:nvSpPr>
        <dsp:cNvPr id="0" name=""/>
        <dsp:cNvSpPr/>
      </dsp:nvSpPr>
      <dsp:spPr>
        <a:xfrm>
          <a:off x="4152538" y="4370183"/>
          <a:ext cx="3117889" cy="18707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Courier New" panose="02070309020205020404" pitchFamily="49" charset="0"/>
            <a:buNone/>
          </a:pPr>
          <a:r>
            <a:rPr lang="en-US" sz="1200" kern="1200">
              <a:latin typeface="Calibri" panose="020F0502020204030204" pitchFamily="34" charset="0"/>
              <a:cs typeface="Times New Roman" panose="02020603050405020304" pitchFamily="18" charset="0"/>
            </a:rPr>
            <a:t>Developing, enlarging, or strengthening programs addressing sexual assault against men, women, and youth in correctional and detention settings.</a:t>
          </a:r>
          <a:endParaRPr lang="en-US" sz="1200" kern="1200" dirty="0">
            <a:effectLst/>
            <a:latin typeface="Calibri" panose="020F0502020204030204" pitchFamily="34" charset="0"/>
            <a:ea typeface="Times New Roman" panose="02020603050405020304" pitchFamily="18" charset="0"/>
            <a:cs typeface="Times New Roman" panose="02020603050405020304" pitchFamily="18" charset="0"/>
          </a:endParaRPr>
        </a:p>
      </dsp:txBody>
      <dsp:txXfrm>
        <a:off x="4152538" y="4370183"/>
        <a:ext cx="3117889" cy="18707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82E60-7CC7-439D-850C-18462E1326B3}">
      <dsp:nvSpPr>
        <dsp:cNvPr id="0" name=""/>
        <dsp:cNvSpPr/>
      </dsp:nvSpPr>
      <dsp:spPr>
        <a:xfrm>
          <a:off x="1234" y="513348"/>
          <a:ext cx="581765" cy="58176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C7DE42-E2DD-41A5-8BA0-013BD6D91D9A}">
      <dsp:nvSpPr>
        <dsp:cNvPr id="0" name=""/>
        <dsp:cNvSpPr/>
      </dsp:nvSpPr>
      <dsp:spPr>
        <a:xfrm>
          <a:off x="123405" y="635519"/>
          <a:ext cx="337424" cy="337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17831D-EC1F-43F8-89A9-945068253ECE}">
      <dsp:nvSpPr>
        <dsp:cNvPr id="0" name=""/>
        <dsp:cNvSpPr/>
      </dsp:nvSpPr>
      <dsp:spPr>
        <a:xfrm>
          <a:off x="707664"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dirty="0"/>
            <a:t>Contact Information</a:t>
          </a:r>
        </a:p>
      </dsp:txBody>
      <dsp:txXfrm>
        <a:off x="707664" y="513348"/>
        <a:ext cx="1371304" cy="581765"/>
      </dsp:txXfrm>
    </dsp:sp>
    <dsp:sp modelId="{B69CBBAE-4D1A-4A13-B6EE-61D57085B400}">
      <dsp:nvSpPr>
        <dsp:cNvPr id="0" name=""/>
        <dsp:cNvSpPr/>
      </dsp:nvSpPr>
      <dsp:spPr>
        <a:xfrm>
          <a:off x="2317908" y="513348"/>
          <a:ext cx="581765" cy="581765"/>
        </a:xfrm>
        <a:prstGeom prst="ellipse">
          <a:avLst/>
        </a:prstGeom>
        <a:solidFill>
          <a:schemeClr val="accent2">
            <a:hueOff val="-207909"/>
            <a:satOff val="-11990"/>
            <a:lumOff val="1233"/>
            <a:alphaOff val="0"/>
          </a:schemeClr>
        </a:solidFill>
        <a:ln>
          <a:noFill/>
        </a:ln>
        <a:effectLst/>
      </dsp:spPr>
      <dsp:style>
        <a:lnRef idx="0">
          <a:scrgbClr r="0" g="0" b="0"/>
        </a:lnRef>
        <a:fillRef idx="1">
          <a:scrgbClr r="0" g="0" b="0"/>
        </a:fillRef>
        <a:effectRef idx="0">
          <a:scrgbClr r="0" g="0" b="0"/>
        </a:effectRef>
        <a:fontRef idx="minor"/>
      </dsp:style>
    </dsp:sp>
    <dsp:sp modelId="{B10DEC3C-6B32-4C98-9009-128FE21A8164}">
      <dsp:nvSpPr>
        <dsp:cNvPr id="0" name=""/>
        <dsp:cNvSpPr/>
      </dsp:nvSpPr>
      <dsp:spPr>
        <a:xfrm>
          <a:off x="2440079" y="635519"/>
          <a:ext cx="337424" cy="337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B8035D-B7C9-475A-B6A6-2A4EFB7818A4}">
      <dsp:nvSpPr>
        <dsp:cNvPr id="0" name=""/>
        <dsp:cNvSpPr/>
      </dsp:nvSpPr>
      <dsp:spPr>
        <a:xfrm>
          <a:off x="3024338"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Project Information</a:t>
          </a:r>
        </a:p>
      </dsp:txBody>
      <dsp:txXfrm>
        <a:off x="3024338" y="513348"/>
        <a:ext cx="1371304" cy="581765"/>
      </dsp:txXfrm>
    </dsp:sp>
    <dsp:sp modelId="{ED8B07C6-EC64-4127-8CA6-B5A2D092E8D9}">
      <dsp:nvSpPr>
        <dsp:cNvPr id="0" name=""/>
        <dsp:cNvSpPr/>
      </dsp:nvSpPr>
      <dsp:spPr>
        <a:xfrm>
          <a:off x="4634582" y="513348"/>
          <a:ext cx="581765" cy="581765"/>
        </a:xfrm>
        <a:prstGeom prst="ellipse">
          <a:avLst/>
        </a:prstGeom>
        <a:solidFill>
          <a:schemeClr val="accent2">
            <a:hueOff val="-415818"/>
            <a:satOff val="-23979"/>
            <a:lumOff val="2465"/>
            <a:alphaOff val="0"/>
          </a:schemeClr>
        </a:solidFill>
        <a:ln>
          <a:noFill/>
        </a:ln>
        <a:effectLst/>
      </dsp:spPr>
      <dsp:style>
        <a:lnRef idx="0">
          <a:scrgbClr r="0" g="0" b="0"/>
        </a:lnRef>
        <a:fillRef idx="1">
          <a:scrgbClr r="0" g="0" b="0"/>
        </a:fillRef>
        <a:effectRef idx="0">
          <a:scrgbClr r="0" g="0" b="0"/>
        </a:effectRef>
        <a:fontRef idx="minor"/>
      </dsp:style>
    </dsp:sp>
    <dsp:sp modelId="{B67A1708-F274-4A2E-B252-AE16AE2B9894}">
      <dsp:nvSpPr>
        <dsp:cNvPr id="0" name=""/>
        <dsp:cNvSpPr/>
      </dsp:nvSpPr>
      <dsp:spPr>
        <a:xfrm>
          <a:off x="4756753" y="635519"/>
          <a:ext cx="337424" cy="3374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0FEE3F-EE6D-4895-8F43-1381F9721AC7}">
      <dsp:nvSpPr>
        <dsp:cNvPr id="0" name=""/>
        <dsp:cNvSpPr/>
      </dsp:nvSpPr>
      <dsp:spPr>
        <a:xfrm>
          <a:off x="5341012"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Programmatic Information</a:t>
          </a:r>
        </a:p>
      </dsp:txBody>
      <dsp:txXfrm>
        <a:off x="5341012" y="513348"/>
        <a:ext cx="1371304" cy="581765"/>
      </dsp:txXfrm>
    </dsp:sp>
    <dsp:sp modelId="{4A92CC10-0392-4640-9A50-EC0D6895599B}">
      <dsp:nvSpPr>
        <dsp:cNvPr id="0" name=""/>
        <dsp:cNvSpPr/>
      </dsp:nvSpPr>
      <dsp:spPr>
        <a:xfrm>
          <a:off x="1234" y="1768703"/>
          <a:ext cx="581765" cy="581765"/>
        </a:xfrm>
        <a:prstGeom prst="ellipse">
          <a:avLst/>
        </a:prstGeom>
        <a:solidFill>
          <a:schemeClr val="accent2">
            <a:hueOff val="-623727"/>
            <a:satOff val="-35969"/>
            <a:lumOff val="3698"/>
            <a:alphaOff val="0"/>
          </a:schemeClr>
        </a:solidFill>
        <a:ln>
          <a:noFill/>
        </a:ln>
        <a:effectLst/>
      </dsp:spPr>
      <dsp:style>
        <a:lnRef idx="0">
          <a:scrgbClr r="0" g="0" b="0"/>
        </a:lnRef>
        <a:fillRef idx="1">
          <a:scrgbClr r="0" g="0" b="0"/>
        </a:fillRef>
        <a:effectRef idx="0">
          <a:scrgbClr r="0" g="0" b="0"/>
        </a:effectRef>
        <a:fontRef idx="minor"/>
      </dsp:style>
    </dsp:sp>
    <dsp:sp modelId="{52567CC4-1373-461F-9CF2-569C3A0DD417}">
      <dsp:nvSpPr>
        <dsp:cNvPr id="0" name=""/>
        <dsp:cNvSpPr/>
      </dsp:nvSpPr>
      <dsp:spPr>
        <a:xfrm>
          <a:off x="123405" y="1890873"/>
          <a:ext cx="337424" cy="3374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83B7EF-FEDF-4497-82FC-F82D6FF5E215}">
      <dsp:nvSpPr>
        <dsp:cNvPr id="0" name=""/>
        <dsp:cNvSpPr/>
      </dsp:nvSpPr>
      <dsp:spPr>
        <a:xfrm>
          <a:off x="707664"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Problem Statement &amp; Analysis </a:t>
          </a:r>
        </a:p>
      </dsp:txBody>
      <dsp:txXfrm>
        <a:off x="707664" y="1768703"/>
        <a:ext cx="1371304" cy="581765"/>
      </dsp:txXfrm>
    </dsp:sp>
    <dsp:sp modelId="{0395A16A-E4C2-4B3F-9556-A3B03575D7CB}">
      <dsp:nvSpPr>
        <dsp:cNvPr id="0" name=""/>
        <dsp:cNvSpPr/>
      </dsp:nvSpPr>
      <dsp:spPr>
        <a:xfrm>
          <a:off x="2317908" y="1768703"/>
          <a:ext cx="581765" cy="581765"/>
        </a:xfrm>
        <a:prstGeom prst="ellipse">
          <a:avLst/>
        </a:prstGeom>
        <a:solidFill>
          <a:schemeClr val="accent2">
            <a:hueOff val="-831636"/>
            <a:satOff val="-47959"/>
            <a:lumOff val="4930"/>
            <a:alphaOff val="0"/>
          </a:schemeClr>
        </a:solidFill>
        <a:ln>
          <a:noFill/>
        </a:ln>
        <a:effectLst/>
      </dsp:spPr>
      <dsp:style>
        <a:lnRef idx="0">
          <a:scrgbClr r="0" g="0" b="0"/>
        </a:lnRef>
        <a:fillRef idx="1">
          <a:scrgbClr r="0" g="0" b="0"/>
        </a:fillRef>
        <a:effectRef idx="0">
          <a:scrgbClr r="0" g="0" b="0"/>
        </a:effectRef>
        <a:fontRef idx="minor"/>
      </dsp:style>
    </dsp:sp>
    <dsp:sp modelId="{8206FB9E-D3AA-4792-84C1-619816C4FA13}">
      <dsp:nvSpPr>
        <dsp:cNvPr id="0" name=""/>
        <dsp:cNvSpPr/>
      </dsp:nvSpPr>
      <dsp:spPr>
        <a:xfrm>
          <a:off x="2440079" y="1890873"/>
          <a:ext cx="337424" cy="33742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002981-5B3C-4091-9C94-6575897096C0}">
      <dsp:nvSpPr>
        <dsp:cNvPr id="0" name=""/>
        <dsp:cNvSpPr/>
      </dsp:nvSpPr>
      <dsp:spPr>
        <a:xfrm>
          <a:off x="3024338"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Goals, Objectives, and Outcomes</a:t>
          </a:r>
        </a:p>
      </dsp:txBody>
      <dsp:txXfrm>
        <a:off x="3024338" y="1768703"/>
        <a:ext cx="1371304" cy="581765"/>
      </dsp:txXfrm>
    </dsp:sp>
    <dsp:sp modelId="{5A9A5C82-B721-4756-BB5F-AF888B76866C}">
      <dsp:nvSpPr>
        <dsp:cNvPr id="0" name=""/>
        <dsp:cNvSpPr/>
      </dsp:nvSpPr>
      <dsp:spPr>
        <a:xfrm>
          <a:off x="4634582" y="1768703"/>
          <a:ext cx="581765" cy="581765"/>
        </a:xfrm>
        <a:prstGeom prst="ellipse">
          <a:avLst/>
        </a:prstGeom>
        <a:solidFill>
          <a:schemeClr val="accent2">
            <a:hueOff val="-1039545"/>
            <a:satOff val="-59949"/>
            <a:lumOff val="6163"/>
            <a:alphaOff val="0"/>
          </a:schemeClr>
        </a:solidFill>
        <a:ln>
          <a:noFill/>
        </a:ln>
        <a:effectLst/>
      </dsp:spPr>
      <dsp:style>
        <a:lnRef idx="0">
          <a:scrgbClr r="0" g="0" b="0"/>
        </a:lnRef>
        <a:fillRef idx="1">
          <a:scrgbClr r="0" g="0" b="0"/>
        </a:fillRef>
        <a:effectRef idx="0">
          <a:scrgbClr r="0" g="0" b="0"/>
        </a:effectRef>
        <a:fontRef idx="minor"/>
      </dsp:style>
    </dsp:sp>
    <dsp:sp modelId="{78B82831-3DB6-48F4-8474-AAD7A12D2623}">
      <dsp:nvSpPr>
        <dsp:cNvPr id="0" name=""/>
        <dsp:cNvSpPr/>
      </dsp:nvSpPr>
      <dsp:spPr>
        <a:xfrm>
          <a:off x="4756753" y="1890873"/>
          <a:ext cx="337424" cy="33742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A6D5A7-C337-4B17-9E86-E19040A093DA}">
      <dsp:nvSpPr>
        <dsp:cNvPr id="0" name=""/>
        <dsp:cNvSpPr/>
      </dsp:nvSpPr>
      <dsp:spPr>
        <a:xfrm>
          <a:off x="5341012"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Program Description</a:t>
          </a:r>
        </a:p>
      </dsp:txBody>
      <dsp:txXfrm>
        <a:off x="5341012" y="1768703"/>
        <a:ext cx="1371304" cy="581765"/>
      </dsp:txXfrm>
    </dsp:sp>
    <dsp:sp modelId="{E35F5248-3528-4D80-9261-5C8F5FEEBB1B}">
      <dsp:nvSpPr>
        <dsp:cNvPr id="0" name=""/>
        <dsp:cNvSpPr/>
      </dsp:nvSpPr>
      <dsp:spPr>
        <a:xfrm>
          <a:off x="1234" y="3024058"/>
          <a:ext cx="581765" cy="581765"/>
        </a:xfrm>
        <a:prstGeom prst="ellipse">
          <a:avLst/>
        </a:prstGeom>
        <a:solidFill>
          <a:schemeClr val="accent2">
            <a:hueOff val="-1247454"/>
            <a:satOff val="-71938"/>
            <a:lumOff val="7395"/>
            <a:alphaOff val="0"/>
          </a:schemeClr>
        </a:solidFill>
        <a:ln>
          <a:noFill/>
        </a:ln>
        <a:effectLst/>
      </dsp:spPr>
      <dsp:style>
        <a:lnRef idx="0">
          <a:scrgbClr r="0" g="0" b="0"/>
        </a:lnRef>
        <a:fillRef idx="1">
          <a:scrgbClr r="0" g="0" b="0"/>
        </a:fillRef>
        <a:effectRef idx="0">
          <a:scrgbClr r="0" g="0" b="0"/>
        </a:effectRef>
        <a:fontRef idx="minor"/>
      </dsp:style>
    </dsp:sp>
    <dsp:sp modelId="{F0939577-9F86-43A4-8E1C-F85A441045B7}">
      <dsp:nvSpPr>
        <dsp:cNvPr id="0" name=""/>
        <dsp:cNvSpPr/>
      </dsp:nvSpPr>
      <dsp:spPr>
        <a:xfrm>
          <a:off x="123405" y="3146228"/>
          <a:ext cx="337424" cy="337424"/>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CF6F4E-F3B5-4BB9-ACA2-E3C8D335A68D}">
      <dsp:nvSpPr>
        <dsp:cNvPr id="0" name=""/>
        <dsp:cNvSpPr/>
      </dsp:nvSpPr>
      <dsp:spPr>
        <a:xfrm>
          <a:off x="707664" y="302405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Evidence Based/Best Practices</a:t>
          </a:r>
        </a:p>
      </dsp:txBody>
      <dsp:txXfrm>
        <a:off x="707664" y="3024058"/>
        <a:ext cx="1371304" cy="581765"/>
      </dsp:txXfrm>
    </dsp:sp>
    <dsp:sp modelId="{48AA2BD7-0BF4-4DDB-90EE-6B9534E8623E}">
      <dsp:nvSpPr>
        <dsp:cNvPr id="0" name=""/>
        <dsp:cNvSpPr/>
      </dsp:nvSpPr>
      <dsp:spPr>
        <a:xfrm>
          <a:off x="2317908" y="3024058"/>
          <a:ext cx="581765" cy="581765"/>
        </a:xfrm>
        <a:prstGeom prst="ellipse">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1EE4590D-5C30-4021-94FA-81FFA527B42B}">
      <dsp:nvSpPr>
        <dsp:cNvPr id="0" name=""/>
        <dsp:cNvSpPr/>
      </dsp:nvSpPr>
      <dsp:spPr>
        <a:xfrm>
          <a:off x="2440079" y="3146228"/>
          <a:ext cx="337424" cy="337424"/>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212A89-1D61-4B56-8A63-218AC6DBF3AD}">
      <dsp:nvSpPr>
        <dsp:cNvPr id="0" name=""/>
        <dsp:cNvSpPr/>
      </dsp:nvSpPr>
      <dsp:spPr>
        <a:xfrm>
          <a:off x="3024338" y="302405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Use of Volunteers</a:t>
          </a:r>
        </a:p>
      </dsp:txBody>
      <dsp:txXfrm>
        <a:off x="3024338" y="3024058"/>
        <a:ext cx="1371304" cy="5817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78F137-1977-4E09-B6BA-CCA2624CB4E3}">
      <dsp:nvSpPr>
        <dsp:cNvPr id="0" name=""/>
        <dsp:cNvSpPr/>
      </dsp:nvSpPr>
      <dsp:spPr>
        <a:xfrm>
          <a:off x="0" y="0"/>
          <a:ext cx="10515600" cy="130540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dirty="0"/>
            <a:t>25% Match Requirement for Gov’t Entities</a:t>
          </a:r>
        </a:p>
      </dsp:txBody>
      <dsp:txXfrm>
        <a:off x="0" y="0"/>
        <a:ext cx="10515600" cy="1305401"/>
      </dsp:txXfrm>
    </dsp:sp>
    <dsp:sp modelId="{4A348527-12A6-44D1-81D3-71D4D226A45F}">
      <dsp:nvSpPr>
        <dsp:cNvPr id="0" name=""/>
        <dsp:cNvSpPr/>
      </dsp:nvSpPr>
      <dsp:spPr>
        <a:xfrm>
          <a:off x="1283"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Be verifiable from the subgrantee’s records </a:t>
          </a:r>
          <a:endParaRPr lang="en-US" sz="1600" kern="1200"/>
        </a:p>
      </dsp:txBody>
      <dsp:txXfrm>
        <a:off x="1283" y="1305401"/>
        <a:ext cx="1501861" cy="2741342"/>
      </dsp:txXfrm>
    </dsp:sp>
    <dsp:sp modelId="{D15C2A78-F1F4-4D21-9B6C-56BE7420C41E}">
      <dsp:nvSpPr>
        <dsp:cNvPr id="0" name=""/>
        <dsp:cNvSpPr/>
      </dsp:nvSpPr>
      <dsp:spPr>
        <a:xfrm>
          <a:off x="1503145"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Not be included as contributions for any other federal award </a:t>
          </a:r>
          <a:endParaRPr lang="en-US" sz="1600" kern="1200"/>
        </a:p>
      </dsp:txBody>
      <dsp:txXfrm>
        <a:off x="1503145" y="1305401"/>
        <a:ext cx="1501861" cy="2741342"/>
      </dsp:txXfrm>
    </dsp:sp>
    <dsp:sp modelId="{B585816E-792E-4740-BA0E-6E0F03015861}">
      <dsp:nvSpPr>
        <dsp:cNvPr id="0" name=""/>
        <dsp:cNvSpPr/>
      </dsp:nvSpPr>
      <dsp:spPr>
        <a:xfrm>
          <a:off x="3005007"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dirty="0">
              <a:effectLst/>
              <a:uLnTx/>
              <a:uFillTx/>
              <a:ea typeface="+mn-ea"/>
              <a:cs typeface="+mn-cs"/>
            </a:rPr>
            <a:t>Be necessary and reasonable for the accomplishment of the project or program objectives </a:t>
          </a:r>
        </a:p>
      </dsp:txBody>
      <dsp:txXfrm>
        <a:off x="3005007" y="1305401"/>
        <a:ext cx="1501861" cy="2741342"/>
      </dsp:txXfrm>
    </dsp:sp>
    <dsp:sp modelId="{D1D390C1-F2FC-47CA-9876-DFB74C41F6A3}">
      <dsp:nvSpPr>
        <dsp:cNvPr id="0" name=""/>
        <dsp:cNvSpPr/>
      </dsp:nvSpPr>
      <dsp:spPr>
        <a:xfrm>
          <a:off x="4506869"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Be allowable under 2 C.F.R. 200.400</a:t>
          </a:r>
        </a:p>
      </dsp:txBody>
      <dsp:txXfrm>
        <a:off x="4506869" y="1305401"/>
        <a:ext cx="1501861" cy="2741342"/>
      </dsp:txXfrm>
    </dsp:sp>
    <dsp:sp modelId="{597A99C1-7D63-4D5A-8FCB-7AF5690248D1}">
      <dsp:nvSpPr>
        <dsp:cNvPr id="0" name=""/>
        <dsp:cNvSpPr/>
      </dsp:nvSpPr>
      <dsp:spPr>
        <a:xfrm>
          <a:off x="6008730"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Not be paid by federal government under another federal award, except where authorized by federal statue </a:t>
          </a:r>
        </a:p>
      </dsp:txBody>
      <dsp:txXfrm>
        <a:off x="6008730" y="1305401"/>
        <a:ext cx="1501861" cy="2741342"/>
      </dsp:txXfrm>
    </dsp:sp>
    <dsp:sp modelId="{4E588AD2-00A3-469B-BCBB-14BE2A0D63A8}">
      <dsp:nvSpPr>
        <dsp:cNvPr id="0" name=""/>
        <dsp:cNvSpPr/>
      </dsp:nvSpPr>
      <dsp:spPr>
        <a:xfrm>
          <a:off x="7510592"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Be included in the subgrantee’s approved budget </a:t>
          </a:r>
        </a:p>
      </dsp:txBody>
      <dsp:txXfrm>
        <a:off x="7510592" y="1305401"/>
        <a:ext cx="1501861" cy="2741342"/>
      </dsp:txXfrm>
    </dsp:sp>
    <dsp:sp modelId="{1D1F0264-A8C6-482F-A3F2-A9318F698BAF}">
      <dsp:nvSpPr>
        <dsp:cNvPr id="0" name=""/>
        <dsp:cNvSpPr/>
      </dsp:nvSpPr>
      <dsp:spPr>
        <a:xfrm>
          <a:off x="9012454" y="1305401"/>
          <a:ext cx="1501861" cy="27413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ClrTx/>
            <a:buSzTx/>
            <a:buFont typeface="Arial" panose="020B0604020202020204" pitchFamily="34" charset="0"/>
            <a:buNone/>
          </a:pPr>
          <a:r>
            <a:rPr kumimoji="0" lang="en-US" sz="1600" b="0" i="0" u="none" strike="noStrike" kern="1200" cap="none" spc="0" normalizeH="0" baseline="0" noProof="0">
              <a:effectLst/>
              <a:uLnTx/>
              <a:uFillTx/>
              <a:ea typeface="+mn-ea"/>
              <a:cs typeface="+mn-cs"/>
            </a:rPr>
            <a:t>Conform to all other provisions of 2 C.F.R Part 200</a:t>
          </a:r>
        </a:p>
      </dsp:txBody>
      <dsp:txXfrm>
        <a:off x="9012454" y="1305401"/>
        <a:ext cx="1501861" cy="2741342"/>
      </dsp:txXfrm>
    </dsp:sp>
    <dsp:sp modelId="{04547A97-BFBB-4529-9427-F4ACEE713D34}">
      <dsp:nvSpPr>
        <dsp:cNvPr id="0" name=""/>
        <dsp:cNvSpPr/>
      </dsp:nvSpPr>
      <dsp:spPr>
        <a:xfrm>
          <a:off x="0" y="4046744"/>
          <a:ext cx="10515600" cy="30459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C5A452-47D6-47BA-AA69-B94E153D6DC3}">
      <dsp:nvSpPr>
        <dsp:cNvPr id="0" name=""/>
        <dsp:cNvSpPr/>
      </dsp:nvSpPr>
      <dsp:spPr>
        <a:xfrm>
          <a:off x="0" y="2626263"/>
          <a:ext cx="2628900" cy="1723112"/>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213360" rIns="186967" bIns="213360" numCol="1" spcCol="1270" anchor="ctr" anchorCtr="0">
          <a:noAutofit/>
        </a:bodyPr>
        <a:lstStyle/>
        <a:p>
          <a:pPr marL="0" lvl="0" indent="0" algn="ctr" defTabSz="1333500">
            <a:lnSpc>
              <a:spcPct val="90000"/>
            </a:lnSpc>
            <a:spcBef>
              <a:spcPct val="0"/>
            </a:spcBef>
            <a:spcAft>
              <a:spcPct val="35000"/>
            </a:spcAft>
            <a:buNone/>
          </a:pPr>
          <a:r>
            <a:rPr lang="en-US" sz="3000" b="0" i="0" kern="1200" baseline="0"/>
            <a:t>Example Match Requirement:</a:t>
          </a:r>
          <a:endParaRPr lang="en-US" sz="3000" kern="1200" dirty="0"/>
        </a:p>
      </dsp:txBody>
      <dsp:txXfrm>
        <a:off x="0" y="2626263"/>
        <a:ext cx="2628900" cy="1723112"/>
      </dsp:txXfrm>
    </dsp:sp>
    <dsp:sp modelId="{A4DC26CD-5E74-4C50-BCB7-333038640528}">
      <dsp:nvSpPr>
        <dsp:cNvPr id="0" name=""/>
        <dsp:cNvSpPr/>
      </dsp:nvSpPr>
      <dsp:spPr>
        <a:xfrm>
          <a:off x="2628900" y="2626263"/>
          <a:ext cx="7886700" cy="1723112"/>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54000" rIns="159980" bIns="254000" numCol="1" spcCol="1270" anchor="t" anchorCtr="0">
          <a:noAutofit/>
        </a:bodyPr>
        <a:lstStyle/>
        <a:p>
          <a:pPr marL="0" lvl="0" indent="0" algn="l" defTabSz="889000">
            <a:lnSpc>
              <a:spcPct val="100000"/>
            </a:lnSpc>
            <a:spcBef>
              <a:spcPct val="0"/>
            </a:spcBef>
            <a:spcAft>
              <a:spcPct val="35000"/>
            </a:spcAft>
            <a:buNone/>
          </a:pPr>
          <a:r>
            <a:rPr lang="en-US" sz="2000" b="0" i="0" kern="1200" baseline="0" dirty="0"/>
            <a:t>A grant recipient is awarded $150,000 in federal funding and there is a 25% match requirement. </a:t>
          </a:r>
          <a:endParaRPr lang="en-US" sz="2000" kern="1200" dirty="0"/>
        </a:p>
        <a:p>
          <a:pPr marL="171450" lvl="1" indent="-171450" algn="l" defTabSz="711200">
            <a:lnSpc>
              <a:spcPct val="90000"/>
            </a:lnSpc>
            <a:spcBef>
              <a:spcPct val="0"/>
            </a:spcBef>
            <a:spcAft>
              <a:spcPct val="15000"/>
            </a:spcAft>
            <a:buChar char="•"/>
          </a:pPr>
          <a:r>
            <a:rPr lang="en-US" sz="1600" b="1" i="0" kern="1200" baseline="0"/>
            <a:t>STEP 1</a:t>
          </a:r>
          <a:r>
            <a:rPr lang="en-US" sz="1600" b="0" i="0" kern="1200" baseline="0"/>
            <a:t>: $150,000 / .75 = $200,000 Total Project Cost </a:t>
          </a:r>
          <a:endParaRPr lang="en-US" sz="1600" kern="1200"/>
        </a:p>
        <a:p>
          <a:pPr marL="171450" lvl="1" indent="-171450" algn="l" defTabSz="711200">
            <a:lnSpc>
              <a:spcPct val="90000"/>
            </a:lnSpc>
            <a:spcBef>
              <a:spcPct val="0"/>
            </a:spcBef>
            <a:spcAft>
              <a:spcPct val="15000"/>
            </a:spcAft>
            <a:buChar char="•"/>
          </a:pPr>
          <a:r>
            <a:rPr lang="en-US" sz="1600" b="1" i="0" kern="1200" baseline="0"/>
            <a:t>STEP 2</a:t>
          </a:r>
          <a:r>
            <a:rPr lang="en-US" sz="1600" b="0" i="0" kern="1200" baseline="0"/>
            <a:t>: $200,000 - $150,000 = $50,000 Required Match</a:t>
          </a:r>
          <a:endParaRPr lang="en-US" sz="1600" kern="1200"/>
        </a:p>
      </dsp:txBody>
      <dsp:txXfrm>
        <a:off x="2628900" y="2626263"/>
        <a:ext cx="7886700" cy="1723112"/>
      </dsp:txXfrm>
    </dsp:sp>
    <dsp:sp modelId="{A5A466F0-2D95-4794-A4EC-BFADCCAB6F83}">
      <dsp:nvSpPr>
        <dsp:cNvPr id="0" name=""/>
        <dsp:cNvSpPr/>
      </dsp:nvSpPr>
      <dsp:spPr>
        <a:xfrm rot="10800000">
          <a:off x="0" y="1962"/>
          <a:ext cx="2628900" cy="2650147"/>
        </a:xfrm>
        <a:prstGeom prst="upArrowCallout">
          <a:avLst>
            <a:gd name="adj1" fmla="val 5000"/>
            <a:gd name="adj2" fmla="val 10000"/>
            <a:gd name="adj3" fmla="val 15000"/>
            <a:gd name="adj4" fmla="val 64977"/>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213360" rIns="186967" bIns="213360" numCol="1" spcCol="1270" anchor="ctr" anchorCtr="0">
          <a:noAutofit/>
        </a:bodyPr>
        <a:lstStyle/>
        <a:p>
          <a:pPr marL="0" lvl="0" indent="0" algn="ctr" defTabSz="1333500">
            <a:lnSpc>
              <a:spcPct val="90000"/>
            </a:lnSpc>
            <a:spcBef>
              <a:spcPct val="0"/>
            </a:spcBef>
            <a:spcAft>
              <a:spcPct val="35000"/>
            </a:spcAft>
            <a:buNone/>
          </a:pPr>
          <a:r>
            <a:rPr lang="en-US" sz="3000" b="0" i="0" kern="1200" baseline="0"/>
            <a:t>Determining Match:</a:t>
          </a:r>
          <a:endParaRPr lang="en-US" sz="3000" kern="1200" dirty="0"/>
        </a:p>
      </dsp:txBody>
      <dsp:txXfrm rot="-10800000">
        <a:off x="0" y="1962"/>
        <a:ext cx="2628900" cy="1722595"/>
      </dsp:txXfrm>
    </dsp:sp>
    <dsp:sp modelId="{7FAD9B73-2E35-4399-9FA7-E414805059EC}">
      <dsp:nvSpPr>
        <dsp:cNvPr id="0" name=""/>
        <dsp:cNvSpPr/>
      </dsp:nvSpPr>
      <dsp:spPr>
        <a:xfrm>
          <a:off x="2628900" y="1962"/>
          <a:ext cx="7886700" cy="1722595"/>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54000" rIns="159980" bIns="254000" numCol="1" spcCol="1270" anchor="ctr" anchorCtr="0">
          <a:noAutofit/>
        </a:bodyPr>
        <a:lstStyle/>
        <a:p>
          <a:pPr marL="0" lvl="0" indent="0" algn="l" defTabSz="889000">
            <a:lnSpc>
              <a:spcPct val="100000"/>
            </a:lnSpc>
            <a:spcBef>
              <a:spcPct val="0"/>
            </a:spcBef>
            <a:spcAft>
              <a:spcPct val="35000"/>
            </a:spcAft>
            <a:buNone/>
          </a:pPr>
          <a:r>
            <a:rPr lang="en-US" sz="2000" b="1" i="0" kern="1200" baseline="0"/>
            <a:t>STEP 1</a:t>
          </a:r>
          <a:r>
            <a:rPr lang="en-US" sz="2000" b="0" i="0" kern="1200" baseline="0"/>
            <a:t>: Award amount / % of Federal Share = Total Project Cost </a:t>
          </a:r>
          <a:endParaRPr lang="en-US" sz="2000" kern="1200"/>
        </a:p>
        <a:p>
          <a:pPr marL="0" lvl="0" indent="0" algn="l" defTabSz="889000">
            <a:lnSpc>
              <a:spcPct val="100000"/>
            </a:lnSpc>
            <a:spcBef>
              <a:spcPct val="0"/>
            </a:spcBef>
            <a:spcAft>
              <a:spcPct val="35000"/>
            </a:spcAft>
            <a:buNone/>
          </a:pPr>
          <a:r>
            <a:rPr lang="en-US" sz="2000" b="1" i="0" kern="1200" baseline="0"/>
            <a:t>STEP 2</a:t>
          </a:r>
          <a:r>
            <a:rPr lang="en-US" sz="2000" b="0" i="0" kern="1200" baseline="0"/>
            <a:t>: Total Project Cost – Award Amount = Required Match </a:t>
          </a:r>
          <a:endParaRPr lang="en-US" sz="2000" kern="1200"/>
        </a:p>
      </dsp:txBody>
      <dsp:txXfrm>
        <a:off x="2628900" y="1962"/>
        <a:ext cx="7886700" cy="17225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9E4BB-DD01-4B4D-9E75-45AA214B5EBF}">
      <dsp:nvSpPr>
        <dsp:cNvPr id="0" name=""/>
        <dsp:cNvSpPr/>
      </dsp:nvSpPr>
      <dsp:spPr>
        <a:xfrm>
          <a:off x="582645" y="1178"/>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Total Agency Budget for non-profits</a:t>
          </a:r>
          <a:endParaRPr lang="en-US" sz="1600" kern="1200" dirty="0"/>
        </a:p>
      </dsp:txBody>
      <dsp:txXfrm>
        <a:off x="582645" y="1178"/>
        <a:ext cx="2174490" cy="1304694"/>
      </dsp:txXfrm>
    </dsp:sp>
    <dsp:sp modelId="{78E1E3A8-9529-44EB-BADB-F59523D5E764}">
      <dsp:nvSpPr>
        <dsp:cNvPr id="0" name=""/>
        <dsp:cNvSpPr/>
      </dsp:nvSpPr>
      <dsp:spPr>
        <a:xfrm>
          <a:off x="2974584" y="1178"/>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Indirect Cost Rate – </a:t>
          </a:r>
          <a:br>
            <a:rPr lang="en-US" sz="1600" b="1" kern="1200" dirty="0"/>
          </a:br>
          <a:r>
            <a:rPr lang="en-US" sz="1600" i="1" kern="1200" dirty="0"/>
            <a:t>if applicable</a:t>
          </a:r>
          <a:endParaRPr lang="en-US" sz="1600" kern="1200" dirty="0"/>
        </a:p>
      </dsp:txBody>
      <dsp:txXfrm>
        <a:off x="2974584" y="1178"/>
        <a:ext cx="2174490" cy="1304694"/>
      </dsp:txXfrm>
    </dsp:sp>
    <dsp:sp modelId="{CD7B9883-5119-4210-95D5-32F5C88223F8}">
      <dsp:nvSpPr>
        <dsp:cNvPr id="0" name=""/>
        <dsp:cNvSpPr/>
      </dsp:nvSpPr>
      <dsp:spPr>
        <a:xfrm>
          <a:off x="5366524" y="1178"/>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Sustainability Plan </a:t>
          </a:r>
          <a:endParaRPr lang="en-US" sz="1600" kern="1200"/>
        </a:p>
      </dsp:txBody>
      <dsp:txXfrm>
        <a:off x="5366524" y="1178"/>
        <a:ext cx="2174490" cy="1304694"/>
      </dsp:txXfrm>
    </dsp:sp>
    <dsp:sp modelId="{DAC6973F-45DA-40F6-AD1B-607BA2705A84}">
      <dsp:nvSpPr>
        <dsp:cNvPr id="0" name=""/>
        <dsp:cNvSpPr/>
      </dsp:nvSpPr>
      <dsp:spPr>
        <a:xfrm>
          <a:off x="7758464" y="1178"/>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Timeline</a:t>
          </a:r>
          <a:endParaRPr lang="en-US" sz="1600" kern="1200"/>
        </a:p>
      </dsp:txBody>
      <dsp:txXfrm>
        <a:off x="7758464" y="1178"/>
        <a:ext cx="2174490" cy="1304694"/>
      </dsp:txXfrm>
    </dsp:sp>
    <dsp:sp modelId="{63146B4A-5EB3-4ADA-B638-3DB636CA0BEB}">
      <dsp:nvSpPr>
        <dsp:cNvPr id="0" name=""/>
        <dsp:cNvSpPr/>
      </dsp:nvSpPr>
      <dsp:spPr>
        <a:xfrm>
          <a:off x="582645" y="1523321"/>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Letter(s) of Endorsement</a:t>
          </a:r>
          <a:endParaRPr lang="en-US" sz="1600" kern="1200"/>
        </a:p>
      </dsp:txBody>
      <dsp:txXfrm>
        <a:off x="582645" y="1523321"/>
        <a:ext cx="2174490" cy="1304694"/>
      </dsp:txXfrm>
    </dsp:sp>
    <dsp:sp modelId="{A7DC3948-4C42-4636-A847-0C28700C35E3}">
      <dsp:nvSpPr>
        <dsp:cNvPr id="0" name=""/>
        <dsp:cNvSpPr/>
      </dsp:nvSpPr>
      <dsp:spPr>
        <a:xfrm>
          <a:off x="2974584" y="1523321"/>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Determination of Suitability to Interact with Participating Minors Certification Form </a:t>
          </a:r>
          <a:r>
            <a:rPr lang="en-US" sz="1600" kern="1200" dirty="0"/>
            <a:t>(all applicants)</a:t>
          </a:r>
        </a:p>
      </dsp:txBody>
      <dsp:txXfrm>
        <a:off x="2974584" y="1523321"/>
        <a:ext cx="2174490" cy="1304694"/>
      </dsp:txXfrm>
    </dsp:sp>
    <dsp:sp modelId="{37024B64-D2EE-429F-B7BA-0A4E7AA9CC2B}">
      <dsp:nvSpPr>
        <dsp:cNvPr id="0" name=""/>
        <dsp:cNvSpPr/>
      </dsp:nvSpPr>
      <dsp:spPr>
        <a:xfrm>
          <a:off x="5366524" y="1523321"/>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STOP Requirements Form `all applicants) </a:t>
          </a:r>
          <a:endParaRPr lang="en-US" sz="1600" kern="1200" dirty="0"/>
        </a:p>
      </dsp:txBody>
      <dsp:txXfrm>
        <a:off x="5366524" y="1523321"/>
        <a:ext cx="2174490" cy="1304694"/>
      </dsp:txXfrm>
    </dsp:sp>
    <dsp:sp modelId="{9FB04245-78A2-4037-8E9D-AF939347834C}">
      <dsp:nvSpPr>
        <dsp:cNvPr id="0" name=""/>
        <dsp:cNvSpPr/>
      </dsp:nvSpPr>
      <dsp:spPr>
        <a:xfrm>
          <a:off x="7758464" y="1523321"/>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Consultation Form </a:t>
          </a:r>
          <a:br>
            <a:rPr lang="en-US" sz="1600" b="1" kern="1200" dirty="0"/>
          </a:br>
          <a:r>
            <a:rPr lang="en-US" sz="1400" b="1" kern="1200" dirty="0"/>
            <a:t>(all governmental agencies)</a:t>
          </a:r>
          <a:endParaRPr lang="en-US" sz="1400" kern="1200" dirty="0"/>
        </a:p>
      </dsp:txBody>
      <dsp:txXfrm>
        <a:off x="7758464" y="1523321"/>
        <a:ext cx="2174490" cy="1304694"/>
      </dsp:txXfrm>
    </dsp:sp>
    <dsp:sp modelId="{2775B4CB-AA05-43E3-B33D-C332B8969268}">
      <dsp:nvSpPr>
        <dsp:cNvPr id="0" name=""/>
        <dsp:cNvSpPr/>
      </dsp:nvSpPr>
      <dsp:spPr>
        <a:xfrm>
          <a:off x="582645" y="3045465"/>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Confidentiality Notice </a:t>
          </a:r>
          <a:br>
            <a:rPr lang="en-US" sz="1600" b="1" kern="1200" dirty="0"/>
          </a:br>
          <a:r>
            <a:rPr lang="en-US" sz="1600" b="1" kern="1200" dirty="0"/>
            <a:t>(all applicants)  </a:t>
          </a:r>
          <a:endParaRPr lang="en-US" sz="1600" kern="1200" dirty="0"/>
        </a:p>
      </dsp:txBody>
      <dsp:txXfrm>
        <a:off x="582645" y="3045465"/>
        <a:ext cx="2174490" cy="1304694"/>
      </dsp:txXfrm>
    </dsp:sp>
    <dsp:sp modelId="{93B603EC-B12A-4CFF-85A2-E1D9953EF12F}">
      <dsp:nvSpPr>
        <dsp:cNvPr id="0" name=""/>
        <dsp:cNvSpPr/>
      </dsp:nvSpPr>
      <dsp:spPr>
        <a:xfrm>
          <a:off x="2974584" y="3045465"/>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Completed and signed EEOP certification </a:t>
          </a:r>
          <a:br>
            <a:rPr lang="en-US" sz="1600" b="1" kern="1200" dirty="0"/>
          </a:br>
          <a:r>
            <a:rPr lang="en-US" sz="1600" b="1" kern="1200" dirty="0"/>
            <a:t>(all applicants)</a:t>
          </a:r>
          <a:endParaRPr lang="en-US" sz="1600" kern="1200" dirty="0"/>
        </a:p>
      </dsp:txBody>
      <dsp:txXfrm>
        <a:off x="2974584" y="3045465"/>
        <a:ext cx="2174490" cy="1304694"/>
      </dsp:txXfrm>
    </dsp:sp>
    <dsp:sp modelId="{59C142A1-F7DC-4F0D-9940-5B114221569E}">
      <dsp:nvSpPr>
        <dsp:cNvPr id="0" name=""/>
        <dsp:cNvSpPr/>
      </dsp:nvSpPr>
      <dsp:spPr>
        <a:xfrm>
          <a:off x="5366524" y="3045465"/>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Job Descriptions for grant and/or match funded personnel</a:t>
          </a:r>
          <a:endParaRPr lang="en-US" sz="1600" kern="1200" dirty="0"/>
        </a:p>
      </dsp:txBody>
      <dsp:txXfrm>
        <a:off x="5366524" y="3045465"/>
        <a:ext cx="2174490" cy="1304694"/>
      </dsp:txXfrm>
    </dsp:sp>
    <dsp:sp modelId="{DC8ECBF2-99E1-47AB-A072-E0405DB7E6E5}">
      <dsp:nvSpPr>
        <dsp:cNvPr id="0" name=""/>
        <dsp:cNvSpPr/>
      </dsp:nvSpPr>
      <dsp:spPr>
        <a:xfrm>
          <a:off x="7758464" y="3045465"/>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dirty="0"/>
            <a:t>Any other requested information </a:t>
          </a:r>
          <a:endParaRPr lang="en-US" sz="1600" i="0" kern="1200" dirty="0"/>
        </a:p>
      </dsp:txBody>
      <dsp:txXfrm>
        <a:off x="7758464" y="3045465"/>
        <a:ext cx="2174490" cy="130469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F73F3B-CCD9-40DE-82FC-CE1B0300F7FD}" type="datetimeFigureOut">
              <a:rPr lang="en-US" smtClean="0"/>
              <a:t>6/19/2024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81C50-8869-4FBF-B8AE-7EF21063A5FE}" type="slidenum">
              <a:rPr lang="en-US" smtClean="0"/>
              <a:t>‹#›</a:t>
            </a:fld>
            <a:endParaRPr lang="en-US"/>
          </a:p>
        </p:txBody>
      </p:sp>
    </p:spTree>
    <p:extLst>
      <p:ext uri="{BB962C8B-B14F-4D97-AF65-F5344CB8AC3E}">
        <p14:creationId xmlns:p14="http://schemas.microsoft.com/office/powerpoint/2010/main" val="149287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8106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1220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564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webinar, tell them to be sure to use the one found at this link/our website and not one they might have used before. We updated the format so want to ensure you use the new one. </a:t>
            </a:r>
          </a:p>
        </p:txBody>
      </p:sp>
      <p:sp>
        <p:nvSpPr>
          <p:cNvPr id="4" name="Slide Number Placeholder 3"/>
          <p:cNvSpPr>
            <a:spLocks noGrp="1"/>
          </p:cNvSpPr>
          <p:nvPr>
            <p:ph type="sldNum" sz="quarter" idx="5"/>
          </p:nvPr>
        </p:nvSpPr>
        <p:spPr/>
        <p:txBody>
          <a:bodyPr/>
          <a:lstStyle/>
          <a:p>
            <a:fld id="{CD881C50-8869-4FBF-B8AE-7EF21063A5FE}" type="slidenum">
              <a:rPr lang="en-US" smtClean="0"/>
              <a:t>16</a:t>
            </a:fld>
            <a:endParaRPr lang="en-US"/>
          </a:p>
        </p:txBody>
      </p:sp>
    </p:spTree>
    <p:extLst>
      <p:ext uri="{BB962C8B-B14F-4D97-AF65-F5344CB8AC3E}">
        <p14:creationId xmlns:p14="http://schemas.microsoft.com/office/powerpoint/2010/main" val="348105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35109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0865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432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799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8966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317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116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3689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532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12</a:t>
            </a:fld>
            <a:endParaRPr lang="en-US"/>
          </a:p>
        </p:txBody>
      </p:sp>
    </p:spTree>
    <p:extLst>
      <p:ext uri="{BB962C8B-B14F-4D97-AF65-F5344CB8AC3E}">
        <p14:creationId xmlns:p14="http://schemas.microsoft.com/office/powerpoint/2010/main" val="3732579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8B81-DEF7-8446-6304-822AD243FA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856E79-DEB6-8A12-4897-A186D7E9E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2C0734-A90A-EA08-EAA0-39731FA030F1}"/>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B5DC604B-1396-1050-A6CC-6259D2C3AF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1EEC8-CA2D-173D-109F-DAA91EEA435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6253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6D7E-6E8A-7226-3904-F03CD9684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BAC99-7ED4-5EAE-73E3-408E7C479D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D2AAC3-8445-D8AD-993D-3160C0CC5653}"/>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3E79660B-AF9E-27FF-A99A-991FC09941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6E73F-7DEB-9EEB-B1CC-BAFB8426A42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089194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27D8C5-54BF-2E51-F0AB-9C68DF2E10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8EBC7-26C1-A81C-E7EC-B8CDD922E5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D8877-2444-993B-E01A-D225AD7E38B9}"/>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3AE9F602-34AE-719D-53F8-3996325832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C30A7-29CD-D995-0CF9-551EBA7E532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013848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F81B1-28D0-DA73-B865-1D4149DB25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D3F656-742F-E487-B62E-4C0BCBC2D9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9969D-A367-86BF-7789-CC5BCF1DE147}"/>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34819AB1-EB56-1ECF-9522-6FD35B5C6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B66B97-59C0-1EA6-8207-014D456B3C88}"/>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408043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BEFF3-C3A1-4492-4C1A-1CB953F8FA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D02884-265A-CACD-AA1E-32DE639BA6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4378B8-8E5C-A7EF-0943-70DDC76CF3A5}"/>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952D5435-ECAB-0976-4BFF-ADACD442C4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3493E-25D8-34D1-5848-8A4EE9B3211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132214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C6763-AEA0-8122-DEE2-450E0D36B6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4DC602-9BD7-44CC-921E-3D9D7B4454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E1DBAC-4219-D729-6366-E2BA80898D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290B75-961B-530C-CD7C-9ADA94FF7FCB}"/>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6" name="Footer Placeholder 5">
            <a:extLst>
              <a:ext uri="{FF2B5EF4-FFF2-40B4-BE49-F238E27FC236}">
                <a16:creationId xmlns:a16="http://schemas.microsoft.com/office/drawing/2014/main" id="{E798F46E-F9EC-7C00-3CA4-EBF6974C69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4E795-3D56-F3B6-D154-26385AB6AD0C}"/>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82805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BE9-D6BC-AED4-6EA7-742F266B18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8F57FF-A607-2CD4-4181-8E71738B92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70E34D-E0DE-78A8-8E22-7DFF9F8321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351A49-21BC-F596-DAE1-9E7B088D0F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D0BAA4-486C-1789-BFCB-C8554FA5E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69BE0F-15B8-8C72-BDBE-7A90686D852C}"/>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8" name="Footer Placeholder 7">
            <a:extLst>
              <a:ext uri="{FF2B5EF4-FFF2-40B4-BE49-F238E27FC236}">
                <a16:creationId xmlns:a16="http://schemas.microsoft.com/office/drawing/2014/main" id="{BA3FA0AE-910E-A59B-4F45-7C24D5792B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29D121-0350-1163-049E-B9FBFD7B1AC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3206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39127-45DF-020D-DC67-9351DCD3DA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13E62-9D72-339A-72A0-682615A98A04}"/>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4" name="Footer Placeholder 3">
            <a:extLst>
              <a:ext uri="{FF2B5EF4-FFF2-40B4-BE49-F238E27FC236}">
                <a16:creationId xmlns:a16="http://schemas.microsoft.com/office/drawing/2014/main" id="{819C76E1-FF31-BA00-69A6-C2A708D76D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1CF90D-258C-4A76-170F-8AFF5D27FDE2}"/>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8372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21EA86-74B1-72D0-62EB-87D04C482637}"/>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3" name="Footer Placeholder 2">
            <a:extLst>
              <a:ext uri="{FF2B5EF4-FFF2-40B4-BE49-F238E27FC236}">
                <a16:creationId xmlns:a16="http://schemas.microsoft.com/office/drawing/2014/main" id="{A28A39D9-ABB2-493C-2894-4C595E606B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19D0F9-286A-D46C-03CA-EC7B5F5F547A}"/>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0347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97FA-1D4B-BAC8-E291-2696D197ED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C0C520-2BE3-10A2-FF13-5F99F24472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4BC180-62B8-39A2-222C-D6669C4EB7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2CEDC6-234B-0817-5083-62D0F7FA823C}"/>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6" name="Footer Placeholder 5">
            <a:extLst>
              <a:ext uri="{FF2B5EF4-FFF2-40B4-BE49-F238E27FC236}">
                <a16:creationId xmlns:a16="http://schemas.microsoft.com/office/drawing/2014/main" id="{1F1A115F-DE21-738C-2DE7-B941D53E56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AA37E7-64D5-9667-DCB9-30FDEFB5E179}"/>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96278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741E-8900-7D39-3841-D450F0B843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8992CF-3FED-30A8-8C49-CF1F00F714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16691D-DB23-4409-F5E9-EBD75D178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B0775C-E350-1AD4-8D33-4A73B6E6713E}"/>
              </a:ext>
            </a:extLst>
          </p:cNvPr>
          <p:cNvSpPr>
            <a:spLocks noGrp="1"/>
          </p:cNvSpPr>
          <p:nvPr>
            <p:ph type="dt" sz="half" idx="10"/>
          </p:nvPr>
        </p:nvSpPr>
        <p:spPr/>
        <p:txBody>
          <a:bodyPr/>
          <a:lstStyle/>
          <a:p>
            <a:fld id="{13BB83C1-1C2C-4BE9-813C-677937BA5694}" type="datetimeFigureOut">
              <a:rPr lang="en-US" smtClean="0"/>
              <a:t>6/19/2024</a:t>
            </a:fld>
            <a:endParaRPr lang="en-US"/>
          </a:p>
        </p:txBody>
      </p:sp>
      <p:sp>
        <p:nvSpPr>
          <p:cNvPr id="6" name="Footer Placeholder 5">
            <a:extLst>
              <a:ext uri="{FF2B5EF4-FFF2-40B4-BE49-F238E27FC236}">
                <a16:creationId xmlns:a16="http://schemas.microsoft.com/office/drawing/2014/main" id="{14E7E2F2-F3B6-B13B-EB8B-93D4E4D5C8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D002C-7124-92E2-6DBA-6526688C63F4}"/>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82822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308F8E-A796-BACA-1D69-A26E279A21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A3A04C-305D-9EF1-BAC7-6CEAD8D46D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06D83-7C39-1B6C-CD5F-B01B148DB8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B83C1-1C2C-4BE9-813C-677937BA5694}" type="datetimeFigureOut">
              <a:rPr lang="en-US" smtClean="0"/>
              <a:t>6/19/2024</a:t>
            </a:fld>
            <a:endParaRPr lang="en-US"/>
          </a:p>
        </p:txBody>
      </p:sp>
      <p:sp>
        <p:nvSpPr>
          <p:cNvPr id="5" name="Footer Placeholder 4">
            <a:extLst>
              <a:ext uri="{FF2B5EF4-FFF2-40B4-BE49-F238E27FC236}">
                <a16:creationId xmlns:a16="http://schemas.microsoft.com/office/drawing/2014/main" id="{892661CE-801E-EB04-F25A-F2FC4AC97D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C1EEB-3B3D-7D18-CA80-233A2F7DF7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EADB2-5127-4C52-9017-9E7A72CA8193}" type="slidenum">
              <a:rPr lang="en-US" smtClean="0"/>
              <a:t>‹#›</a:t>
            </a:fld>
            <a:endParaRPr lang="en-US"/>
          </a:p>
        </p:txBody>
      </p:sp>
    </p:spTree>
    <p:extLst>
      <p:ext uri="{BB962C8B-B14F-4D97-AF65-F5344CB8AC3E}">
        <p14:creationId xmlns:p14="http://schemas.microsoft.com/office/powerpoint/2010/main" val="2297710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1.sv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in.gov/cji/victim-services/resources" TargetMode="External"/><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3" Type="http://schemas.openxmlformats.org/officeDocument/2006/relationships/hyperlink" Target="mailto:victimservices@cji.in.gov" TargetMode="External"/><Relationship Id="rId2" Type="http://schemas.openxmlformats.org/officeDocument/2006/relationships/hyperlink" Target="mailto:CJIHelpDesk@cji.in.go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DaAnderson1@cji.in.gov"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mailto:Rvenus@cji.in.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gov/cji/victim-services/vawa-stop/stop-for-law-enforcement/"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3086A678-1811-159A-5F99-9657E29AFD8B}"/>
              </a:ext>
            </a:extLst>
          </p:cNvPr>
          <p:cNvSpPr>
            <a:spLocks noGrp="1"/>
          </p:cNvSpPr>
          <p:nvPr>
            <p:ph type="subTitle" idx="1"/>
          </p:nvPr>
        </p:nvSpPr>
        <p:spPr>
          <a:xfrm>
            <a:off x="409890" y="5420461"/>
            <a:ext cx="11000232" cy="651910"/>
          </a:xfrm>
        </p:spPr>
        <p:txBody>
          <a:bodyPr anchor="ctr">
            <a:noAutofit/>
          </a:bodyPr>
          <a:lstStyle/>
          <a:p>
            <a:r>
              <a:rPr lang="en-US" sz="2500" dirty="0"/>
              <a:t>2024 STOP Violence Against Women For Law Enforcement Formula Grant </a:t>
            </a:r>
            <a:br>
              <a:rPr lang="en-US" sz="2500" dirty="0"/>
            </a:br>
            <a:r>
              <a:rPr lang="en-US" sz="2500" dirty="0"/>
              <a:t>RFP Webinar </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drawing&#10;&#10;Description automatically generated">
            <a:extLst>
              <a:ext uri="{FF2B5EF4-FFF2-40B4-BE49-F238E27FC236}">
                <a16:creationId xmlns:a16="http://schemas.microsoft.com/office/drawing/2014/main" id="{6C735838-C73C-0346-8F98-8023074A5AA1}"/>
              </a:ext>
            </a:extLst>
          </p:cNvPr>
          <p:cNvPicPr>
            <a:picLocks noChangeAspect="1"/>
          </p:cNvPicPr>
          <p:nvPr/>
        </p:nvPicPr>
        <p:blipFill>
          <a:blip r:embed="rId3"/>
          <a:stretch>
            <a:fillRect/>
          </a:stretch>
        </p:blipFill>
        <p:spPr>
          <a:xfrm>
            <a:off x="3067290" y="828630"/>
            <a:ext cx="5327271" cy="3755725"/>
          </a:xfrm>
          <a:prstGeom prst="rect">
            <a:avLst/>
          </a:prstGeom>
        </p:spPr>
      </p:pic>
      <p:sp>
        <p:nvSpPr>
          <p:cNvPr id="5" name="TextBox 4">
            <a:extLst>
              <a:ext uri="{FF2B5EF4-FFF2-40B4-BE49-F238E27FC236}">
                <a16:creationId xmlns:a16="http://schemas.microsoft.com/office/drawing/2014/main" id="{5774325A-1B31-2FE8-B6B7-B4B7F81D504E}"/>
              </a:ext>
            </a:extLst>
          </p:cNvPr>
          <p:cNvSpPr txBox="1"/>
          <p:nvPr/>
        </p:nvSpPr>
        <p:spPr>
          <a:xfrm>
            <a:off x="4162555" y="6421040"/>
            <a:ext cx="313673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July 19</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2024</a:t>
            </a:r>
          </a:p>
        </p:txBody>
      </p:sp>
      <p:sp>
        <p:nvSpPr>
          <p:cNvPr id="7" name="TextBox 6">
            <a:extLst>
              <a:ext uri="{FF2B5EF4-FFF2-40B4-BE49-F238E27FC236}">
                <a16:creationId xmlns:a16="http://schemas.microsoft.com/office/drawing/2014/main" id="{69B5B933-E25C-C529-FFDD-28D6D4896025}"/>
              </a:ext>
            </a:extLst>
          </p:cNvPr>
          <p:cNvSpPr txBox="1"/>
          <p:nvPr/>
        </p:nvSpPr>
        <p:spPr>
          <a:xfrm>
            <a:off x="6941485" y="795869"/>
            <a:ext cx="4296242" cy="92333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kumimoji="0" lang="en-US" sz="1800" b="0" i="0" u="none" strike="noStrike" kern="1200" cap="none" spc="0" normalizeH="0" baseline="0" noProof="0" dirty="0">
                <a:ln>
                  <a:noFill/>
                </a:ln>
                <a:solidFill>
                  <a:prstClr val="black"/>
                </a:solidFill>
                <a:effectLst/>
                <a:uLnTx/>
                <a:uFillTx/>
                <a:latin typeface="Calibri Light" panose="020F0302020204030204"/>
                <a:ea typeface="+mn-ea"/>
                <a:cs typeface="+mn-cs"/>
              </a:rPr>
              <a:t>This webinar is being </a:t>
            </a:r>
            <a:r>
              <a:rPr kumimoji="0" lang="en-US" sz="1800" b="1" i="1" u="none" strike="noStrike" kern="1200" cap="none" spc="0" normalizeH="0" baseline="0" noProof="0" dirty="0">
                <a:ln>
                  <a:noFill/>
                </a:ln>
                <a:solidFill>
                  <a:prstClr val="black"/>
                </a:solidFill>
                <a:effectLst/>
                <a:uLnTx/>
                <a:uFillTx/>
                <a:latin typeface="Calibri Light" panose="020F0302020204030204"/>
                <a:ea typeface="+mn-ea"/>
                <a:cs typeface="+mn-cs"/>
              </a:rPr>
              <a:t>recorded</a:t>
            </a:r>
            <a:r>
              <a:rPr lang="en-US" sz="1800" dirty="0">
                <a:solidFill>
                  <a:prstClr val="black"/>
                </a:solidFill>
                <a:latin typeface="Calibri Light" panose="020F0302020204030204"/>
              </a:rPr>
              <a:t> and</a:t>
            </a:r>
            <a:r>
              <a:rPr kumimoji="0" lang="en-US" sz="1800" b="0" i="0" u="none" strike="noStrike" kern="1200" cap="none" spc="0" normalizeH="0" baseline="0" noProof="0" dirty="0">
                <a:ln>
                  <a:noFill/>
                </a:ln>
                <a:solidFill>
                  <a:prstClr val="black"/>
                </a:solidFill>
                <a:effectLst/>
                <a:uLnTx/>
                <a:uFillTx/>
                <a:latin typeface="Calibri Light" panose="020F0302020204030204"/>
                <a:ea typeface="+mn-ea"/>
                <a:cs typeface="+mn-cs"/>
              </a:rPr>
              <a:t> will be posted on the ICJI website along with all Questions and Answers.</a:t>
            </a:r>
            <a:endParaRPr lang="en-US" dirty="0"/>
          </a:p>
        </p:txBody>
      </p:sp>
    </p:spTree>
    <p:extLst>
      <p:ext uri="{BB962C8B-B14F-4D97-AF65-F5344CB8AC3E}">
        <p14:creationId xmlns:p14="http://schemas.microsoft.com/office/powerpoint/2010/main" val="11811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DAE8397-9BEC-A88B-CDBE-6AF63BC18822}"/>
              </a:ext>
            </a:extLst>
          </p:cNvPr>
          <p:cNvSpPr txBox="1"/>
          <p:nvPr/>
        </p:nvSpPr>
        <p:spPr>
          <a:xfrm>
            <a:off x="572493" y="238539"/>
            <a:ext cx="11018520" cy="1434415"/>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600">
                <a:latin typeface="+mj-lt"/>
                <a:ea typeface="+mj-ea"/>
                <a:cs typeface="+mj-cs"/>
              </a:rPr>
              <a:t>Application Forms That </a:t>
            </a:r>
            <a:r>
              <a:rPr lang="en-US" sz="4600" i="1">
                <a:latin typeface="+mj-lt"/>
                <a:ea typeface="+mj-ea"/>
                <a:cs typeface="+mj-cs"/>
              </a:rPr>
              <a:t>Must</a:t>
            </a:r>
            <a:r>
              <a:rPr lang="en-US" sz="4600">
                <a:latin typeface="+mj-lt"/>
                <a:ea typeface="+mj-ea"/>
                <a:cs typeface="+mj-cs"/>
              </a:rPr>
              <a:t> Be Completed</a:t>
            </a:r>
          </a:p>
        </p:txBody>
      </p:sp>
      <p:sp>
        <p:nvSpPr>
          <p:cNvPr id="7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extLst>
              <p:ext uri="{D42A27DB-BD31-4B8C-83A1-F6EECF244321}">
                <p14:modId xmlns:p14="http://schemas.microsoft.com/office/powerpoint/2010/main" val="2066095234"/>
              </p:ext>
            </p:extLst>
          </p:nvPr>
        </p:nvGraphicFramePr>
        <p:xfrm>
          <a:off x="572493" y="2071316"/>
          <a:ext cx="6713552" cy="4119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a:extLst>
              <a:ext uri="{FF2B5EF4-FFF2-40B4-BE49-F238E27FC236}">
                <a16:creationId xmlns:a16="http://schemas.microsoft.com/office/drawing/2014/main" id="{777ED604-A2B9-F536-FC20-73C06D756506}"/>
              </a:ext>
            </a:extLst>
          </p:cNvPr>
          <p:cNvPicPr>
            <a:picLocks noChangeAspect="1"/>
          </p:cNvPicPr>
          <p:nvPr/>
        </p:nvPicPr>
        <p:blipFill>
          <a:blip r:embed="rId8"/>
          <a:stretch>
            <a:fillRect/>
          </a:stretch>
        </p:blipFill>
        <p:spPr>
          <a:xfrm>
            <a:off x="7858538" y="2863088"/>
            <a:ext cx="3399391" cy="2656268"/>
          </a:xfrm>
          <a:prstGeom prst="rect">
            <a:avLst/>
          </a:prstGeom>
        </p:spPr>
      </p:pic>
    </p:spTree>
    <p:extLst>
      <p:ext uri="{BB962C8B-B14F-4D97-AF65-F5344CB8AC3E}">
        <p14:creationId xmlns:p14="http://schemas.microsoft.com/office/powerpoint/2010/main" val="1452194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1">
            <a:extLst>
              <a:ext uri="{FF2B5EF4-FFF2-40B4-BE49-F238E27FC236}">
                <a16:creationId xmlns:a16="http://schemas.microsoft.com/office/drawing/2014/main" id="{009A3C3F-1D21-8739-6AEF-B23009E97B00}"/>
              </a:ext>
            </a:extLst>
          </p:cNvPr>
          <p:cNvSpPr>
            <a:spLocks noGrp="1"/>
          </p:cNvSpPr>
          <p:nvPr>
            <p:ph type="title"/>
          </p:nvPr>
        </p:nvSpPr>
        <p:spPr>
          <a:xfrm>
            <a:off x="919360" y="794805"/>
            <a:ext cx="3820004" cy="188324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00000"/>
              </a:lnSpc>
              <a:spcBef>
                <a:spcPts val="0"/>
              </a:spcBef>
            </a:pPr>
            <a:r>
              <a:rPr lang="en-US" sz="3300" b="1" dirty="0">
                <a:solidFill>
                  <a:prstClr val="black"/>
                </a:solidFill>
                <a:latin typeface="+mj-lt"/>
                <a:ea typeface="+mn-ea"/>
                <a:cs typeface="+mn-cs"/>
              </a:rPr>
              <a:t>Programmatic Information  Form </a:t>
            </a:r>
          </a:p>
        </p:txBody>
      </p:sp>
      <p:pic>
        <p:nvPicPr>
          <p:cNvPr id="1026" name="Picture 10">
            <a:extLst>
              <a:ext uri="{FF2B5EF4-FFF2-40B4-BE49-F238E27FC236}">
                <a16:creationId xmlns:a16="http://schemas.microsoft.com/office/drawing/2014/main" id="{BB5BC3CB-7D23-5114-A48B-1A48ABC97A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5550" y="3472395"/>
            <a:ext cx="104775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C9376DD-07EE-0F4E-E8B3-A1C2105F2EBB}"/>
              </a:ext>
            </a:extLst>
          </p:cNvPr>
          <p:cNvSpPr txBox="1"/>
          <p:nvPr/>
        </p:nvSpPr>
        <p:spPr>
          <a:xfrm>
            <a:off x="4739364" y="794805"/>
            <a:ext cx="6961574" cy="3139321"/>
          </a:xfrm>
          <a:prstGeom prst="rect">
            <a:avLst/>
          </a:prstGeom>
          <a:noFill/>
        </p:spPr>
        <p:txBody>
          <a:bodyPr wrap="square" rtlCol="0">
            <a:spAutoFit/>
          </a:bodyPr>
          <a:lstStyle/>
          <a:p>
            <a:r>
              <a:rPr lang="en-US" dirty="0"/>
              <a:t>Example: A Prosecutor’s office is requesting funds for a Prosecutor who will spend 50% of their time prosecuting domestic violence and sexual assault cases. They are also requesting 100% for a Victim Assistant position who will provide victim services. </a:t>
            </a:r>
          </a:p>
          <a:p>
            <a:endParaRPr lang="en-US" dirty="0"/>
          </a:p>
          <a:p>
            <a:r>
              <a:rPr lang="en-US" dirty="0"/>
              <a:t>Prosecutor Salary: $100,000 @ 50% = $50,000 Funding Requested </a:t>
            </a:r>
          </a:p>
          <a:p>
            <a:r>
              <a:rPr lang="en-US" dirty="0"/>
              <a:t>Victim Assistant Salary: $50,000 @ 100% = $50,000 Funding Requested </a:t>
            </a:r>
          </a:p>
          <a:p>
            <a:endParaRPr lang="en-US" dirty="0"/>
          </a:p>
          <a:p>
            <a:r>
              <a:rPr lang="en-US" dirty="0"/>
              <a:t>Prosecutor = $50,000/$100,000 = 50%</a:t>
            </a:r>
          </a:p>
          <a:p>
            <a:r>
              <a:rPr lang="en-US" dirty="0"/>
              <a:t>Victim Services = $50,000/$100,000 = 50%</a:t>
            </a:r>
          </a:p>
          <a:p>
            <a:endParaRPr lang="en-US" dirty="0"/>
          </a:p>
        </p:txBody>
      </p:sp>
    </p:spTree>
    <p:extLst>
      <p:ext uri="{BB962C8B-B14F-4D97-AF65-F5344CB8AC3E}">
        <p14:creationId xmlns:p14="http://schemas.microsoft.com/office/powerpoint/2010/main" val="951990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6967134" y="2896007"/>
            <a:ext cx="4197427" cy="3536236"/>
          </a:xfrm>
        </p:spPr>
        <p:txBody>
          <a:bodyPr>
            <a:normAutofit/>
          </a:bodyPr>
          <a:lstStyle/>
          <a:p>
            <a:pPr algn="ctr"/>
            <a:r>
              <a:rPr lang="en-US" sz="5400" b="1" dirty="0"/>
              <a:t>Important Notes</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471E1A27-6445-803C-EC40-AFA45B9D61AF}"/>
              </a:ext>
            </a:extLst>
          </p:cNvPr>
          <p:cNvSpPr/>
          <p:nvPr/>
        </p:nvSpPr>
        <p:spPr>
          <a:xfrm>
            <a:off x="199166" y="364107"/>
            <a:ext cx="5311204" cy="6129786"/>
          </a:xfrm>
          <a:prstGeom prst="roundRect">
            <a:avLst/>
          </a:prstGeom>
          <a:solidFill>
            <a:schemeClr val="bg1"/>
          </a:solid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Aft>
                <a:spcPts val="600"/>
              </a:spcAft>
            </a:pPr>
            <a:endParaRPr lang="en-US" sz="2000" i="0" strike="noStrike" baseline="0" dirty="0">
              <a:solidFill>
                <a:schemeClr val="tx1">
                  <a:alpha val="80000"/>
                </a:schemeClr>
              </a:solidFill>
            </a:endParaRPr>
          </a:p>
          <a:p>
            <a:pPr>
              <a:lnSpc>
                <a:spcPct val="90000"/>
              </a:lnSpc>
              <a:spcAft>
                <a:spcPts val="600"/>
              </a:spcAft>
            </a:pPr>
            <a:r>
              <a:rPr lang="en-US" sz="2000" i="0" strike="noStrike" baseline="0" dirty="0">
                <a:solidFill>
                  <a:schemeClr val="tx1">
                    <a:alpha val="80000"/>
                  </a:schemeClr>
                </a:solidFill>
              </a:rPr>
              <a:t>All grants from ICJI Victim Services are </a:t>
            </a:r>
            <a:r>
              <a:rPr lang="en-US" sz="2000" b="1" i="0" strike="noStrike" baseline="0" dirty="0">
                <a:solidFill>
                  <a:schemeClr val="tx1">
                    <a:alpha val="80000"/>
                  </a:schemeClr>
                </a:solidFill>
              </a:rPr>
              <a:t>reimbursement</a:t>
            </a:r>
            <a:r>
              <a:rPr lang="en-US" sz="2000" i="0" strike="noStrike" baseline="0" dirty="0">
                <a:solidFill>
                  <a:schemeClr val="tx1">
                    <a:alpha val="80000"/>
                  </a:schemeClr>
                </a:solidFill>
              </a:rPr>
              <a:t> grants, which means that agencies must first </a:t>
            </a:r>
            <a:r>
              <a:rPr lang="en-US" sz="2000" dirty="0">
                <a:solidFill>
                  <a:schemeClr val="tx1">
                    <a:alpha val="80000"/>
                  </a:schemeClr>
                </a:solidFill>
              </a:rPr>
              <a:t>incur</a:t>
            </a:r>
            <a:r>
              <a:rPr lang="en-US" sz="2000" i="0" strike="noStrike" baseline="0" dirty="0">
                <a:solidFill>
                  <a:schemeClr val="tx1">
                    <a:alpha val="80000"/>
                  </a:schemeClr>
                </a:solidFill>
              </a:rPr>
              <a:t> the expense prior to ICJI reimbursing for the expense. </a:t>
            </a:r>
          </a:p>
          <a:p>
            <a:pPr>
              <a:lnSpc>
                <a:spcPct val="90000"/>
              </a:lnSpc>
              <a:spcAft>
                <a:spcPts val="600"/>
              </a:spcAft>
            </a:pPr>
            <a:r>
              <a:rPr lang="en-US" sz="2000" i="0" strike="noStrike" baseline="0" dirty="0">
                <a:solidFill>
                  <a:schemeClr val="tx1">
                    <a:alpha val="80000"/>
                  </a:schemeClr>
                </a:solidFill>
              </a:rPr>
              <a:t>Verification of expenses along with verification of payment of expenses must be provided to ICJI on a monthly or quarterly basis prior to reimbursement of expenses by ICJI. </a:t>
            </a:r>
          </a:p>
        </p:txBody>
      </p:sp>
      <p:pic>
        <p:nvPicPr>
          <p:cNvPr id="4" name="Graphic 3" descr="Comment Important outline">
            <a:extLst>
              <a:ext uri="{FF2B5EF4-FFF2-40B4-BE49-F238E27FC236}">
                <a16:creationId xmlns:a16="http://schemas.microsoft.com/office/drawing/2014/main" id="{71010740-4B33-5946-D449-6FFC49D6E0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15667" y="1566098"/>
            <a:ext cx="2915973" cy="2915973"/>
          </a:xfrm>
          <a:prstGeom prst="rect">
            <a:avLst/>
          </a:prstGeom>
        </p:spPr>
      </p:pic>
    </p:spTree>
    <p:extLst>
      <p:ext uri="{BB962C8B-B14F-4D97-AF65-F5344CB8AC3E}">
        <p14:creationId xmlns:p14="http://schemas.microsoft.com/office/powerpoint/2010/main" val="3580167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Diagram 15">
            <a:extLst>
              <a:ext uri="{FF2B5EF4-FFF2-40B4-BE49-F238E27FC236}">
                <a16:creationId xmlns:a16="http://schemas.microsoft.com/office/drawing/2014/main" id="{D3CF725E-E363-1FE2-0A56-571CFB35834A}"/>
              </a:ext>
            </a:extLst>
          </p:cNvPr>
          <p:cNvGraphicFramePr/>
          <p:nvPr>
            <p:extLst>
              <p:ext uri="{D42A27DB-BD31-4B8C-83A1-F6EECF244321}">
                <p14:modId xmlns:p14="http://schemas.microsoft.com/office/powerpoint/2010/main" val="217126948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6773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009A3C3F-1D21-8739-6AEF-B23009E97B00}"/>
              </a:ext>
            </a:extLst>
          </p:cNvPr>
          <p:cNvSpPr>
            <a:spLocks noGrp="1"/>
          </p:cNvSpPr>
          <p:nvPr>
            <p:ph type="title"/>
          </p:nvPr>
        </p:nvSpPr>
        <p:spPr>
          <a:xfrm>
            <a:off x="838200" y="556995"/>
            <a:ext cx="10515600" cy="11336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ormAutofit/>
          </a:bodyPr>
          <a:lstStyle/>
          <a:p>
            <a:pPr algn="ctr">
              <a:spcBef>
                <a:spcPts val="0"/>
              </a:spcBef>
            </a:pPr>
            <a:r>
              <a:rPr lang="en-US" sz="4800" b="1">
                <a:ea typeface="+mn-ea"/>
                <a:cs typeface="+mn-cs"/>
              </a:rPr>
              <a:t>MATCH EXAMPLE</a:t>
            </a:r>
            <a:endParaRPr lang="en-US" sz="4800" b="1" dirty="0">
              <a:ea typeface="+mn-ea"/>
              <a:cs typeface="+mn-cs"/>
            </a:endParaRPr>
          </a:p>
        </p:txBody>
      </p:sp>
      <p:graphicFrame>
        <p:nvGraphicFramePr>
          <p:cNvPr id="16" name="Content Placeholder 6">
            <a:extLst>
              <a:ext uri="{FF2B5EF4-FFF2-40B4-BE49-F238E27FC236}">
                <a16:creationId xmlns:a16="http://schemas.microsoft.com/office/drawing/2014/main" id="{07FBD2E3-E1D2-D5FF-2679-18AC2F53F482}"/>
              </a:ext>
            </a:extLst>
          </p:cNvPr>
          <p:cNvGraphicFramePr/>
          <p:nvPr>
            <p:extLst>
              <p:ext uri="{D42A27DB-BD31-4B8C-83A1-F6EECF244321}">
                <p14:modId xmlns:p14="http://schemas.microsoft.com/office/powerpoint/2010/main" val="38323293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1791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200" y="504235"/>
            <a:ext cx="4818656" cy="1461778"/>
          </a:xfrm>
        </p:spPr>
        <p:txBody>
          <a:bodyPr>
            <a:noAutofit/>
          </a:bodyPr>
          <a:lstStyle/>
          <a:p>
            <a:r>
              <a:rPr lang="en-US" sz="5400" b="1" dirty="0"/>
              <a:t>Budget Narrative</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1213613" y="2105470"/>
            <a:ext cx="4048344" cy="3536236"/>
          </a:xfrm>
        </p:spPr>
        <p:txBody>
          <a:bodyPr>
            <a:normAutofit/>
          </a:bodyPr>
          <a:lstStyle/>
          <a:p>
            <a:r>
              <a:rPr lang="en-US" sz="2000" dirty="0"/>
              <a:t>Be sure all items in the Budget are included in the Budget Narrative.</a:t>
            </a:r>
          </a:p>
          <a:p>
            <a:pPr lvl="1">
              <a:buFont typeface="Wingdings" panose="05000000000000000000" pitchFamily="2" charset="2"/>
              <a:buChar char="Ø"/>
            </a:pPr>
            <a:r>
              <a:rPr lang="en-US" sz="2000" dirty="0"/>
              <a:t>Ex: Office Supplies (copy paper, pencils, pens)</a:t>
            </a:r>
          </a:p>
          <a:p>
            <a:r>
              <a:rPr lang="en-US" sz="2000" dirty="0"/>
              <a:t>Grant reviewers </a:t>
            </a:r>
            <a:r>
              <a:rPr lang="en-US" sz="2000" b="1" u="sng" dirty="0"/>
              <a:t>are not</a:t>
            </a:r>
            <a:r>
              <a:rPr lang="en-US" sz="2000" b="1" dirty="0"/>
              <a:t> </a:t>
            </a:r>
            <a:r>
              <a:rPr lang="en-US" sz="2000" dirty="0"/>
              <a:t>required to contact you for clarification. </a:t>
            </a:r>
          </a:p>
          <a:p>
            <a:r>
              <a:rPr lang="en-US" sz="2000" dirty="0"/>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
        <p:nvSpPr>
          <p:cNvPr id="4" name="Half Frame 3">
            <a:extLst>
              <a:ext uri="{FF2B5EF4-FFF2-40B4-BE49-F238E27FC236}">
                <a16:creationId xmlns:a16="http://schemas.microsoft.com/office/drawing/2014/main" id="{F18C76B4-4663-1E18-CE7D-F18989FF9F22}"/>
              </a:ext>
            </a:extLst>
          </p:cNvPr>
          <p:cNvSpPr/>
          <p:nvPr/>
        </p:nvSpPr>
        <p:spPr>
          <a:xfrm rot="16200000">
            <a:off x="-73571" y="4079388"/>
            <a:ext cx="2269075" cy="1579734"/>
          </a:xfrm>
          <a:prstGeom prst="halfFrame">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noFill/>
              <a:effectLst/>
            </a:endParaRPr>
          </a:p>
        </p:txBody>
      </p:sp>
    </p:spTree>
    <p:extLst>
      <p:ext uri="{BB962C8B-B14F-4D97-AF65-F5344CB8AC3E}">
        <p14:creationId xmlns:p14="http://schemas.microsoft.com/office/powerpoint/2010/main" val="649807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838200" y="345966"/>
            <a:ext cx="10515600" cy="1133693"/>
          </a:xfrm>
        </p:spPr>
        <p:txBody>
          <a:bodyPr vert="horz" lIns="91440" tIns="45720" rIns="91440" bIns="45720" rtlCol="0" anchor="ctr">
            <a:normAutofit/>
          </a:bodyPr>
          <a:lstStyle/>
          <a:p>
            <a:r>
              <a:rPr lang="en-US" sz="5200" b="1" kern="1200" dirty="0">
                <a:solidFill>
                  <a:schemeClr val="tx1"/>
                </a:solidFill>
                <a:latin typeface="+mj-lt"/>
                <a:ea typeface="+mj-ea"/>
                <a:cs typeface="+mj-cs"/>
              </a:rPr>
              <a:t>REQUIRED ATTACHMENTS</a:t>
            </a:r>
          </a:p>
        </p:txBody>
      </p:sp>
      <p:graphicFrame>
        <p:nvGraphicFramePr>
          <p:cNvPr id="14" name="Content Placeholder 3">
            <a:extLst>
              <a:ext uri="{FF2B5EF4-FFF2-40B4-BE49-F238E27FC236}">
                <a16:creationId xmlns:a16="http://schemas.microsoft.com/office/drawing/2014/main" id="{2640E883-9C2B-5C21-AD89-49DF57F66049}"/>
              </a:ext>
            </a:extLst>
          </p:cNvPr>
          <p:cNvGraphicFramePr>
            <a:graphicFrameLocks noGrp="1"/>
          </p:cNvGraphicFramePr>
          <p:nvPr>
            <p:ph sz="half" idx="2"/>
            <p:extLst>
              <p:ext uri="{D42A27DB-BD31-4B8C-83A1-F6EECF244321}">
                <p14:modId xmlns:p14="http://schemas.microsoft.com/office/powerpoint/2010/main" val="3573061328"/>
              </p:ext>
            </p:extLst>
          </p:nvPr>
        </p:nvGraphicFramePr>
        <p:xfrm>
          <a:off x="387627" y="1489736"/>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hlinkClick r:id="rId8"/>
            <a:extLst>
              <a:ext uri="{FF2B5EF4-FFF2-40B4-BE49-F238E27FC236}">
                <a16:creationId xmlns:a16="http://schemas.microsoft.com/office/drawing/2014/main" id="{BEBCFDBA-B337-1271-6B09-8583CA993507}"/>
              </a:ext>
            </a:extLst>
          </p:cNvPr>
          <p:cNvSpPr txBox="1"/>
          <p:nvPr/>
        </p:nvSpPr>
        <p:spPr>
          <a:xfrm>
            <a:off x="172278" y="6164871"/>
            <a:ext cx="12188951" cy="369332"/>
          </a:xfrm>
          <a:prstGeom prst="rect">
            <a:avLst/>
          </a:prstGeom>
          <a:noFill/>
        </p:spPr>
        <p:txBody>
          <a:bodyPr wrap="square" rtlCol="0">
            <a:spAutoFit/>
          </a:bodyPr>
          <a:lstStyle/>
          <a:p>
            <a:r>
              <a:rPr lang="en-US" dirty="0"/>
              <a:t>Please visit ICJI’s </a:t>
            </a:r>
            <a:r>
              <a:rPr lang="en-US" dirty="0">
                <a:hlinkClick r:id="rId8"/>
              </a:rPr>
              <a:t>Forms, Resources, and Guidance page </a:t>
            </a:r>
            <a:r>
              <a:rPr lang="en-US" dirty="0"/>
              <a:t>for links and additional information for the required attachments.</a:t>
            </a:r>
          </a:p>
        </p:txBody>
      </p:sp>
    </p:spTree>
    <p:extLst>
      <p:ext uri="{BB962C8B-B14F-4D97-AF65-F5344CB8AC3E}">
        <p14:creationId xmlns:p14="http://schemas.microsoft.com/office/powerpoint/2010/main" val="2289834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073331" y="404948"/>
            <a:ext cx="9236700" cy="1188950"/>
          </a:xfrm>
        </p:spPr>
        <p:txBody>
          <a:bodyPr anchor="b">
            <a:normAutofit/>
          </a:bodyPr>
          <a:lstStyle/>
          <a:p>
            <a:pPr algn="ctr"/>
            <a:r>
              <a:rPr lang="en-US" sz="5400" b="1" dirty="0"/>
              <a:t> Assistance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1073331" y="2559235"/>
            <a:ext cx="9501393" cy="3435531"/>
          </a:xfrm>
        </p:spPr>
        <p:txBody>
          <a:bodyPr anchor="ctr">
            <a:noAutofit/>
          </a:bodyPr>
          <a:lstStyle/>
          <a:p>
            <a:r>
              <a:rPr lang="en-US" sz="2000" b="0" i="0" u="none" strike="noStrike" baseline="0" dirty="0">
                <a:latin typeface="+mj-lt"/>
              </a:rPr>
              <a:t>For </a:t>
            </a:r>
            <a:r>
              <a:rPr lang="en-US" sz="2000" b="1" i="0" u="sng" strike="noStrike" baseline="0" dirty="0">
                <a:latin typeface="+mj-lt"/>
              </a:rPr>
              <a:t>technical assistance</a:t>
            </a:r>
            <a:r>
              <a:rPr lang="en-US" sz="2000" b="0" i="0" u="none" strike="noStrike" baseline="0" dirty="0">
                <a:latin typeface="+mj-lt"/>
              </a:rPr>
              <a:t>, contact the ICJI Helpdesk at </a:t>
            </a:r>
            <a:r>
              <a:rPr lang="en-US" sz="2000" b="0" i="0" u="none" strike="noStrike" baseline="0" dirty="0">
                <a:latin typeface="+mj-lt"/>
                <a:hlinkClick r:id="rId2"/>
              </a:rPr>
              <a:t>CJIHelpDesk@cji.in.gov</a:t>
            </a:r>
            <a:r>
              <a:rPr lang="en-US" sz="2000" b="0" i="0" u="none" strike="noStrike" baseline="0" dirty="0">
                <a:latin typeface="+mj-lt"/>
              </a:rPr>
              <a:t>.</a:t>
            </a:r>
          </a:p>
          <a:p>
            <a:pPr lvl="1">
              <a:buFont typeface="Wingdings" panose="05000000000000000000" pitchFamily="2" charset="2"/>
              <a:buChar char="Ø"/>
            </a:pPr>
            <a:r>
              <a:rPr lang="en-US" sz="2000" b="0" i="0" u="none" strike="noStrike" baseline="0" dirty="0">
                <a:latin typeface="+mj-lt"/>
              </a:rPr>
              <a:t>Help Desk hours are Monday – Friday, 8:00 am to 4:30 pm ET, except state holidays. </a:t>
            </a:r>
          </a:p>
          <a:p>
            <a:pPr marL="0" indent="0">
              <a:buNone/>
            </a:pPr>
            <a:endParaRPr lang="en-US" sz="2000" b="0" i="0" u="none" strike="noStrike" baseline="0" dirty="0">
              <a:latin typeface="+mj-lt"/>
            </a:endParaRPr>
          </a:p>
          <a:p>
            <a:r>
              <a:rPr lang="en-US" sz="2000" b="1" i="1" u="sng" strike="noStrike" baseline="0" dirty="0">
                <a:latin typeface="+mj-lt"/>
              </a:rPr>
              <a:t>ICJI is not responsible for technical issues with grant submission within 48 hours of grant deadline.</a:t>
            </a:r>
            <a:r>
              <a:rPr lang="en-US" sz="2000" b="1" i="1" u="none" strike="noStrike" baseline="0" dirty="0">
                <a:latin typeface="+mj-lt"/>
              </a:rPr>
              <a:t> </a:t>
            </a:r>
          </a:p>
          <a:p>
            <a:pPr lvl="1">
              <a:buFont typeface="Wingdings" panose="05000000000000000000" pitchFamily="2" charset="2"/>
              <a:buChar char="Ø"/>
            </a:pPr>
            <a:r>
              <a:rPr lang="en-US" sz="2000" dirty="0">
                <a:latin typeface="+mj-lt"/>
              </a:rPr>
              <a:t>We strongly encourage you to submit your application before the 48-hour window prior to the deadline. </a:t>
            </a:r>
            <a:endParaRPr lang="en-US" sz="2000" u="none" strike="noStrike" baseline="0" dirty="0">
              <a:latin typeface="+mj-lt"/>
            </a:endParaRPr>
          </a:p>
          <a:p>
            <a:pPr marL="0" indent="0">
              <a:buNone/>
            </a:pPr>
            <a:endParaRPr lang="en-US" sz="2000" b="1" i="0" u="none" strike="noStrike" baseline="0" dirty="0">
              <a:latin typeface="+mj-lt"/>
            </a:endParaRPr>
          </a:p>
          <a:p>
            <a:r>
              <a:rPr lang="en-US" sz="2000" b="0" i="0" u="none" strike="noStrike" baseline="0" dirty="0">
                <a:latin typeface="+mj-lt"/>
              </a:rPr>
              <a:t>For assistance with </a:t>
            </a:r>
            <a:r>
              <a:rPr lang="en-US" sz="2000" b="1" i="0" u="sng" strike="noStrike" baseline="0" dirty="0">
                <a:latin typeface="+mj-lt"/>
              </a:rPr>
              <a:t>any other requirements </a:t>
            </a:r>
            <a:r>
              <a:rPr lang="en-US" sz="2000" b="0" i="0" u="none" strike="noStrike" baseline="0" dirty="0">
                <a:latin typeface="+mj-lt"/>
              </a:rPr>
              <a:t>of this solicitation, please contact the Victim Services Division at </a:t>
            </a:r>
            <a:r>
              <a:rPr lang="en-US" sz="2000" b="0" i="0" u="none" strike="noStrike" baseline="0" dirty="0">
                <a:latin typeface="+mj-lt"/>
                <a:hlinkClick r:id="rId3"/>
              </a:rPr>
              <a:t>victimservices@cji.in.gov</a:t>
            </a:r>
            <a:r>
              <a:rPr lang="en-US" sz="2000" b="0" i="0" u="none" strike="noStrike" baseline="0" dirty="0">
                <a:latin typeface="+mj-lt"/>
              </a:rPr>
              <a:t> </a:t>
            </a:r>
            <a:endParaRPr lang="en-US" sz="2000" dirty="0"/>
          </a:p>
        </p:txBody>
      </p:sp>
    </p:spTree>
    <p:extLst>
      <p:ext uri="{BB962C8B-B14F-4D97-AF65-F5344CB8AC3E}">
        <p14:creationId xmlns:p14="http://schemas.microsoft.com/office/powerpoint/2010/main" val="769522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b="1" dirty="0">
                <a:solidFill>
                  <a:schemeClr val="bg1">
                    <a:lumMod val="95000"/>
                    <a:lumOff val="5000"/>
                  </a:schemeClr>
                </a:solidFill>
              </a:rPr>
              <a:t>QUESTIONS? </a:t>
            </a:r>
          </a:p>
        </p:txBody>
      </p:sp>
    </p:spTree>
    <p:extLst>
      <p:ext uri="{BB962C8B-B14F-4D97-AF65-F5344CB8AC3E}">
        <p14:creationId xmlns:p14="http://schemas.microsoft.com/office/powerpoint/2010/main" val="2478218987"/>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3">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5">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7">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966278" y="1613118"/>
            <a:ext cx="9910296" cy="2590027"/>
          </a:xfrm>
        </p:spPr>
        <p:txBody>
          <a:bodyPr vert="horz" lIns="91440" tIns="45720" rIns="91440" bIns="45720" rtlCol="0" anchor="t">
            <a:normAutofit/>
          </a:bodyPr>
          <a:lstStyle/>
          <a:p>
            <a:pPr algn="ctr"/>
            <a:r>
              <a:rPr lang="en-US" sz="8000" b="1" kern="1200" dirty="0">
                <a:solidFill>
                  <a:schemeClr val="tx1"/>
                </a:solidFill>
                <a:latin typeface="+mj-lt"/>
                <a:ea typeface="+mj-ea"/>
                <a:cs typeface="+mj-cs"/>
              </a:rPr>
              <a:t>Thanks for attending! </a:t>
            </a:r>
          </a:p>
        </p:txBody>
      </p:sp>
      <p:sp>
        <p:nvSpPr>
          <p:cNvPr id="22" name="Rectangle 21">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E941799-79C9-2B92-A54C-75C501C79D58}"/>
              </a:ext>
            </a:extLst>
          </p:cNvPr>
          <p:cNvSpPr txBox="1"/>
          <p:nvPr/>
        </p:nvSpPr>
        <p:spPr>
          <a:xfrm>
            <a:off x="1653540" y="3020045"/>
            <a:ext cx="86106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ea typeface="+mn-ea"/>
                <a:cs typeface="+mn-cs"/>
              </a:rPr>
              <a:t>Presented by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ea typeface="+mn-ea"/>
                <a:cs typeface="+mn-cs"/>
              </a:rPr>
              <a:t>Dalayna Anderson, Victim Services, Program Specialist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ea typeface="+mn-ea"/>
                <a:cs typeface="+mn-cs"/>
                <a:hlinkClick r:id="rId3"/>
              </a:rPr>
              <a:t>DaAnderson1@cji.in.gov</a:t>
            </a:r>
            <a:r>
              <a:rPr kumimoji="0" lang="en-US" sz="2400" b="0" i="0" u="none" strike="noStrike" kern="1200" cap="none" spc="0" normalizeH="0" baseline="0" noProof="0" dirty="0">
                <a:ln>
                  <a:noFill/>
                </a:ln>
                <a:solidFill>
                  <a:prstClr val="black"/>
                </a:solidFill>
                <a:effectLst/>
                <a:uLnTx/>
                <a:uFillTx/>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ea typeface="+mn-ea"/>
                <a:cs typeface="+mn-cs"/>
              </a:rPr>
              <a:t>317-232-3482</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solidFill>
                <a:prstClr val="black"/>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ea typeface="+mn-ea"/>
                <a:cs typeface="+mn-cs"/>
              </a:rPr>
              <a:t>Becky Venus, Victim Services, Senior Grant Manager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hlinkClick r:id="rId4"/>
              </a:rPr>
              <a:t>Rvenus@cji.in.gov</a:t>
            </a:r>
            <a:r>
              <a:rPr lang="en-US" sz="2400" dirty="0">
                <a:solidFill>
                  <a:prstClr val="black"/>
                </a:solidFill>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ea typeface="+mn-ea"/>
                <a:cs typeface="+mn-cs"/>
              </a:rPr>
              <a:t>317-233-5681</a:t>
            </a:r>
          </a:p>
        </p:txBody>
      </p:sp>
      <p:cxnSp>
        <p:nvCxnSpPr>
          <p:cNvPr id="5" name="Straight Connector 4">
            <a:extLst>
              <a:ext uri="{FF2B5EF4-FFF2-40B4-BE49-F238E27FC236}">
                <a16:creationId xmlns:a16="http://schemas.microsoft.com/office/drawing/2014/main" id="{F4261614-1D84-D661-D4FF-DADD91389375}"/>
              </a:ext>
            </a:extLst>
          </p:cNvPr>
          <p:cNvCxnSpPr>
            <a:cxnSpLocks/>
          </p:cNvCxnSpPr>
          <p:nvPr/>
        </p:nvCxnSpPr>
        <p:spPr>
          <a:xfrm>
            <a:off x="1234440" y="2971800"/>
            <a:ext cx="94488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33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C72CC86-C6D9-C511-E2C8-BE77E58B5593}"/>
              </a:ext>
            </a:extLst>
          </p:cNvPr>
          <p:cNvSpPr txBox="1"/>
          <p:nvPr/>
        </p:nvSpPr>
        <p:spPr>
          <a:xfrm>
            <a:off x="1575463" y="1558457"/>
            <a:ext cx="9037674" cy="393954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t>Thanks for joining us today:</a:t>
            </a:r>
            <a:b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Please keep your lines muted during the presentation.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This webinar is being </a:t>
            </a:r>
            <a:r>
              <a:rPr kumimoji="0" lang="en-US" sz="2500" b="1" i="1" u="none" strike="noStrike" kern="1200" cap="none" spc="0" normalizeH="0" baseline="0" noProof="0" dirty="0">
                <a:ln>
                  <a:noFill/>
                </a:ln>
                <a:solidFill>
                  <a:prstClr val="black"/>
                </a:solidFill>
                <a:effectLst/>
                <a:uLnTx/>
                <a:uFillTx/>
                <a:latin typeface="Calibri Light" panose="020F0302020204030204"/>
                <a:ea typeface="+mn-ea"/>
                <a:cs typeface="+mn-cs"/>
              </a:rPr>
              <a:t>recorded</a:t>
            </a:r>
            <a:r>
              <a:rPr lang="en-US" sz="2500" dirty="0">
                <a:solidFill>
                  <a:prstClr val="black"/>
                </a:solidFill>
                <a:latin typeface="Calibri Light" panose="020F0302020204030204"/>
              </a:rPr>
              <a:t> and</a:t>
            </a: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 will be posted on the ICJI website along with all Questions and Answers.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Questions and Answers at the end.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Feel Free to utilize the chat box during the webinar. </a:t>
            </a: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9797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2023156" y="500110"/>
            <a:ext cx="9392421" cy="1330841"/>
          </a:xfrm>
        </p:spPr>
        <p:txBody>
          <a:bodyPr>
            <a:normAutofit/>
          </a:bodyPr>
          <a:lstStyle/>
          <a:p>
            <a:r>
              <a:rPr lang="en-US" b="1" dirty="0"/>
              <a:t>2024 STOP LEA Grant Application</a:t>
            </a:r>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1137034" y="2198362"/>
            <a:ext cx="4958966" cy="3917773"/>
          </a:xfrm>
        </p:spPr>
        <p:txBody>
          <a:bodyPr>
            <a:normAutofit/>
          </a:bodyPr>
          <a:lstStyle/>
          <a:p>
            <a:pPr marL="0" indent="0">
              <a:buNone/>
            </a:pPr>
            <a:r>
              <a:rPr lang="en-US" sz="1400" b="1" dirty="0"/>
              <a:t>Application opened: </a:t>
            </a:r>
            <a:r>
              <a:rPr lang="en-US" sz="1400" b="1" dirty="0">
                <a:solidFill>
                  <a:schemeClr val="accent2">
                    <a:lumMod val="50000"/>
                  </a:schemeClr>
                </a:solidFill>
              </a:rPr>
              <a:t>Monday, June 17</a:t>
            </a:r>
            <a:r>
              <a:rPr lang="en-US" sz="1400" b="1" baseline="30000" dirty="0">
                <a:solidFill>
                  <a:schemeClr val="accent2">
                    <a:lumMod val="50000"/>
                  </a:schemeClr>
                </a:solidFill>
              </a:rPr>
              <a:t>th</a:t>
            </a:r>
            <a:r>
              <a:rPr lang="en-US" sz="1400" b="1" dirty="0">
                <a:solidFill>
                  <a:schemeClr val="accent2">
                    <a:lumMod val="50000"/>
                  </a:schemeClr>
                </a:solidFill>
              </a:rPr>
              <a:t> at 9 AM</a:t>
            </a:r>
          </a:p>
          <a:p>
            <a:pPr marL="0" indent="0">
              <a:buNone/>
            </a:pPr>
            <a:endParaRPr lang="en-US" sz="1400" dirty="0"/>
          </a:p>
          <a:p>
            <a:pPr marL="0" indent="0">
              <a:buNone/>
            </a:pPr>
            <a:r>
              <a:rPr lang="en-US" sz="1400" b="1" dirty="0"/>
              <a:t>Application closes: </a:t>
            </a:r>
            <a:r>
              <a:rPr lang="en-US" sz="1400" b="1" dirty="0">
                <a:solidFill>
                  <a:schemeClr val="accent2">
                    <a:lumMod val="50000"/>
                  </a:schemeClr>
                </a:solidFill>
              </a:rPr>
              <a:t>Wednesday, July 31</a:t>
            </a:r>
            <a:r>
              <a:rPr lang="en-US" sz="1400" b="1" baseline="30000" dirty="0">
                <a:solidFill>
                  <a:schemeClr val="accent2">
                    <a:lumMod val="50000"/>
                  </a:schemeClr>
                </a:solidFill>
              </a:rPr>
              <a:t>st</a:t>
            </a:r>
            <a:r>
              <a:rPr lang="en-US" sz="1400" b="1" dirty="0">
                <a:solidFill>
                  <a:schemeClr val="accent2">
                    <a:lumMod val="50000"/>
                  </a:schemeClr>
                </a:solidFill>
              </a:rPr>
              <a:t> at 11:59 PM</a:t>
            </a:r>
          </a:p>
          <a:p>
            <a:pPr marL="457200" indent="0" defTabSz="457200">
              <a:buNone/>
            </a:pPr>
            <a:r>
              <a:rPr lang="en-US" sz="1400" b="0" i="0" u="none" strike="noStrike" baseline="0" dirty="0"/>
              <a:t>Applicants are strongly encouraged to submit applications 48 hours prior to the deadline. 	</a:t>
            </a:r>
          </a:p>
          <a:p>
            <a:pPr marL="0" indent="0">
              <a:buNone/>
            </a:pPr>
            <a:endParaRPr lang="en-US" sz="1400" dirty="0"/>
          </a:p>
          <a:p>
            <a:pPr marL="0" indent="0">
              <a:buNone/>
            </a:pPr>
            <a:r>
              <a:rPr lang="en-US" sz="1400" b="1" dirty="0"/>
              <a:t>Award Period for STOP: </a:t>
            </a:r>
            <a:r>
              <a:rPr lang="en-US" sz="1400" b="1" dirty="0">
                <a:solidFill>
                  <a:schemeClr val="accent2">
                    <a:lumMod val="50000"/>
                  </a:schemeClr>
                </a:solidFill>
              </a:rPr>
              <a:t>October 1, 2024 – September 30, 2025 </a:t>
            </a:r>
            <a:r>
              <a:rPr lang="en-US" sz="1400" dirty="0"/>
              <a:t>(12-month award period)</a:t>
            </a:r>
          </a:p>
          <a:p>
            <a:pPr marL="457200" indent="0">
              <a:buNone/>
            </a:pPr>
            <a:r>
              <a:rPr lang="en-US" sz="1400" b="0" i="0" u="none" strike="noStrike" baseline="0" dirty="0"/>
              <a:t>Projects should begin on </a:t>
            </a:r>
            <a:r>
              <a:rPr lang="en-US" sz="1400" dirty="0"/>
              <a:t>October</a:t>
            </a:r>
            <a:r>
              <a:rPr lang="en-US" sz="1400" b="0" i="0" u="none" strike="noStrike" baseline="0" dirty="0"/>
              <a:t> 1, 2024, and must be in operation no later than 60 days after this date. Failure to have the funded project operational within 60 days from October 1, 2024, will result in the cancellation of the grant and the de-obligation of all awarded funds. </a:t>
            </a:r>
            <a:endParaRPr lang="en-US" sz="1400" dirty="0"/>
          </a:p>
          <a:p>
            <a:pPr marL="0" indent="0">
              <a:buNone/>
            </a:pPr>
            <a:endParaRPr lang="en-US" sz="1400" dirty="0"/>
          </a:p>
        </p:txBody>
      </p:sp>
      <p:pic>
        <p:nvPicPr>
          <p:cNvPr id="5" name="Picture 4">
            <a:extLst>
              <a:ext uri="{FF2B5EF4-FFF2-40B4-BE49-F238E27FC236}">
                <a16:creationId xmlns:a16="http://schemas.microsoft.com/office/drawing/2014/main" id="{F6076381-3B2F-5E4F-EB80-48B5F99E34B7}"/>
              </a:ext>
            </a:extLst>
          </p:cNvPr>
          <p:cNvPicPr>
            <a:picLocks noChangeAspect="1"/>
          </p:cNvPicPr>
          <p:nvPr/>
        </p:nvPicPr>
        <p:blipFill>
          <a:blip r:embed="rId2"/>
          <a:stretch>
            <a:fillRect/>
          </a:stretch>
        </p:blipFill>
        <p:spPr>
          <a:xfrm>
            <a:off x="6719367" y="2496372"/>
            <a:ext cx="4788505" cy="3132999"/>
          </a:xfrm>
          <a:prstGeom prst="rect">
            <a:avLst/>
          </a:prstGeom>
        </p:spPr>
      </p:pic>
      <p:sp>
        <p:nvSpPr>
          <p:cNvPr id="21" name="Freeform: Shape 20">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7338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D84EAB6-AE00-C9CB-8517-D143FCC63DCE}"/>
              </a:ext>
            </a:extLst>
          </p:cNvPr>
          <p:cNvSpPr txBox="1"/>
          <p:nvPr/>
        </p:nvSpPr>
        <p:spPr>
          <a:xfrm>
            <a:off x="406066" y="317753"/>
            <a:ext cx="593296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j-lt"/>
                <a:ea typeface="+mn-ea"/>
                <a:cs typeface="+mn-cs"/>
              </a:rPr>
              <a:t>Accessing the RFP</a:t>
            </a:r>
          </a:p>
        </p:txBody>
      </p:sp>
      <p:sp>
        <p:nvSpPr>
          <p:cNvPr id="18" name="TextBox 17">
            <a:extLst>
              <a:ext uri="{FF2B5EF4-FFF2-40B4-BE49-F238E27FC236}">
                <a16:creationId xmlns:a16="http://schemas.microsoft.com/office/drawing/2014/main" id="{050E8807-AD08-190C-AEBE-AC15CDC66CAA}"/>
              </a:ext>
            </a:extLst>
          </p:cNvPr>
          <p:cNvSpPr txBox="1"/>
          <p:nvPr/>
        </p:nvSpPr>
        <p:spPr>
          <a:xfrm>
            <a:off x="1176715" y="4508922"/>
            <a:ext cx="10324638"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rPr>
              <a:t>Located on ICJI Website: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rPr>
              <a:t>CJI.IN.gov </a:t>
            </a:r>
            <a:r>
              <a:rPr kumimoji="0" lang="en-US" sz="1800" i="0" u="none" strike="noStrike" kern="1200" cap="none" spc="0" normalizeH="0" baseline="0" noProof="0" dirty="0">
                <a:ln>
                  <a:noFill/>
                </a:ln>
                <a:solidFill>
                  <a:prstClr val="black"/>
                </a:solidFill>
                <a:effectLst/>
                <a:uLnTx/>
                <a:uFillTx/>
                <a:ea typeface="+mn-ea"/>
                <a:cs typeface="+mn-cs"/>
                <a:sym typeface="Wingdings" panose="05000000000000000000" pitchFamily="2" charset="2"/>
              </a:rPr>
              <a:t> </a:t>
            </a:r>
            <a:r>
              <a:rPr kumimoji="0" lang="en-US" sz="1800" u="none" strike="noStrike" kern="1200" cap="none" spc="0" normalizeH="0" baseline="0" noProof="0" dirty="0">
                <a:ln>
                  <a:noFill/>
                </a:ln>
                <a:solidFill>
                  <a:prstClr val="black"/>
                </a:solidFill>
                <a:effectLst/>
                <a:uLnTx/>
                <a:uFillTx/>
                <a:ea typeface="+mn-ea"/>
                <a:cs typeface="+mn-cs"/>
                <a:sym typeface="Wingdings" panose="05000000000000000000" pitchFamily="2" charset="2"/>
              </a:rPr>
              <a:t>Victim Services </a:t>
            </a:r>
            <a:r>
              <a:rPr kumimoji="0" lang="en-US" sz="1800" i="0" u="none" strike="noStrike" kern="1200" cap="none" spc="0" normalizeH="0" baseline="0" noProof="0" dirty="0">
                <a:ln>
                  <a:noFill/>
                </a:ln>
                <a:solidFill>
                  <a:prstClr val="black"/>
                </a:solidFill>
                <a:effectLst/>
                <a:uLnTx/>
                <a:uFillTx/>
                <a:ea typeface="+mn-ea"/>
                <a:cs typeface="+mn-cs"/>
                <a:sym typeface="Wingdings" panose="05000000000000000000" pitchFamily="2" charset="2"/>
              </a:rPr>
              <a:t> S.T.O.P </a:t>
            </a:r>
            <a:r>
              <a:rPr lang="en-US" dirty="0">
                <a:solidFill>
                  <a:prstClr val="black"/>
                </a:solidFill>
                <a:sym typeface="Wingdings" panose="05000000000000000000" pitchFamily="2" charset="2"/>
              </a:rPr>
              <a:t>for Law Enforcement</a:t>
            </a:r>
            <a:r>
              <a:rPr kumimoji="0" lang="en-US" sz="1800" i="0" u="none" strike="noStrike" kern="1200" cap="none" spc="0" normalizeH="0" baseline="0" noProof="0" dirty="0">
                <a:ln>
                  <a:noFill/>
                </a:ln>
                <a:solidFill>
                  <a:prstClr val="black"/>
                </a:solidFill>
                <a:effectLst/>
                <a:uLnTx/>
                <a:uFillTx/>
                <a:ea typeface="+mn-ea"/>
                <a:cs typeface="+mn-cs"/>
                <a:sym typeface="Wingdings" panose="05000000000000000000" pitchFamily="2" charset="2"/>
              </a:rPr>
              <a:t>  STOP RFP 2024</a:t>
            </a: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hlinkClick r:id="rId3"/>
              </a:rPr>
              <a:t>https://www.in.gov/cji/victim-services/vawa-stop/stop-for-law-enforcement/</a:t>
            </a:r>
            <a:r>
              <a:rPr kumimoji="0" lang="en-US" sz="1800" i="0" u="none" strike="noStrike" kern="1200" cap="none" spc="0" normalizeH="0" baseline="0" noProof="0" dirty="0">
                <a:ln>
                  <a:noFill/>
                </a:ln>
                <a:solidFill>
                  <a:prstClr val="black"/>
                </a:solidFill>
                <a:effectLst/>
                <a:uLnTx/>
                <a:uFillTx/>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p:txBody>
      </p:sp>
      <p:pic>
        <p:nvPicPr>
          <p:cNvPr id="4" name="Picture 3">
            <a:extLst>
              <a:ext uri="{FF2B5EF4-FFF2-40B4-BE49-F238E27FC236}">
                <a16:creationId xmlns:a16="http://schemas.microsoft.com/office/drawing/2014/main" id="{0D484667-1C18-51D0-F075-82DC485F233A}"/>
              </a:ext>
            </a:extLst>
          </p:cNvPr>
          <p:cNvPicPr>
            <a:picLocks noChangeAspect="1"/>
          </p:cNvPicPr>
          <p:nvPr/>
        </p:nvPicPr>
        <p:blipFill>
          <a:blip r:embed="rId4"/>
          <a:stretch>
            <a:fillRect/>
          </a:stretch>
        </p:blipFill>
        <p:spPr>
          <a:xfrm>
            <a:off x="770938" y="1616772"/>
            <a:ext cx="10072914" cy="2191756"/>
          </a:xfrm>
          <a:prstGeom prst="rect">
            <a:avLst/>
          </a:prstGeom>
        </p:spPr>
      </p:pic>
      <p:sp>
        <p:nvSpPr>
          <p:cNvPr id="22" name="Oval 21">
            <a:extLst>
              <a:ext uri="{FF2B5EF4-FFF2-40B4-BE49-F238E27FC236}">
                <a16:creationId xmlns:a16="http://schemas.microsoft.com/office/drawing/2014/main" id="{D6801B18-4DA3-FD10-3277-B0C47479B644}"/>
              </a:ext>
            </a:extLst>
          </p:cNvPr>
          <p:cNvSpPr/>
          <p:nvPr/>
        </p:nvSpPr>
        <p:spPr>
          <a:xfrm>
            <a:off x="584635" y="3179819"/>
            <a:ext cx="2060692" cy="92576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868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572493" y="238539"/>
            <a:ext cx="11018520" cy="1434415"/>
          </a:xfrm>
        </p:spPr>
        <p:txBody>
          <a:bodyPr anchor="b">
            <a:normAutofit/>
          </a:bodyPr>
          <a:lstStyle/>
          <a:p>
            <a:r>
              <a:rPr lang="en-US" sz="4600" b="1" i="0" dirty="0">
                <a:effectLst/>
                <a:highlight>
                  <a:srgbClr val="FEFEFE"/>
                </a:highlight>
                <a:latin typeface="Mulish"/>
              </a:rPr>
              <a:t>STOP Violence Against Women Formula Grant Program for Law Enforcement</a:t>
            </a:r>
          </a:p>
        </p:txBody>
      </p:sp>
      <p:sp>
        <p:nvSpPr>
          <p:cNvPr id="28"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572493" y="2071315"/>
            <a:ext cx="6713552" cy="4548145"/>
          </a:xfrm>
        </p:spPr>
        <p:txBody>
          <a:bodyPr anchor="t">
            <a:normAutofit/>
          </a:bodyPr>
          <a:lstStyle/>
          <a:p>
            <a:pPr marL="0" indent="0">
              <a:buNone/>
            </a:pPr>
            <a:r>
              <a:rPr lang="en-US" sz="1700" b="0" i="0" u="none" strike="noStrike" baseline="0" dirty="0"/>
              <a:t>The Services * Training * Officers * Prosecutors (STOP) Violence Against Women Formula Grant Program (STOP Formula Grant Program) supports communities, including American Indian Tribes and Alaska Native villages, in their efforts to develop and strengthen effective responses to </a:t>
            </a:r>
            <a:r>
              <a:rPr lang="en-US" sz="1700" dirty="0"/>
              <a:t>sexual assault, domestic violence, dating violence, and stalking. </a:t>
            </a:r>
          </a:p>
          <a:p>
            <a:pPr marL="0" indent="0">
              <a:buNone/>
            </a:pPr>
            <a:r>
              <a:rPr lang="en-US" sz="1700" dirty="0">
                <a:effectLst/>
                <a:latin typeface="Calibri" panose="020F0502020204030204" pitchFamily="34" charset="0"/>
                <a:ea typeface="Times New Roman" panose="02020603050405020304" pitchFamily="18" charset="0"/>
              </a:rPr>
              <a:t>Funding for this grant opportunity is limited to </a:t>
            </a:r>
            <a:r>
              <a:rPr lang="en-US" sz="1700" b="1" dirty="0">
                <a:effectLst/>
                <a:latin typeface="Calibri" panose="020F0502020204030204" pitchFamily="34" charset="0"/>
                <a:ea typeface="Times New Roman" panose="02020603050405020304" pitchFamily="18" charset="0"/>
              </a:rPr>
              <a:t>Law Enforcement</a:t>
            </a:r>
            <a:r>
              <a:rPr lang="en-US" sz="1700" dirty="0">
                <a:effectLst/>
                <a:latin typeface="Calibri" panose="020F0502020204030204" pitchFamily="34" charset="0"/>
                <a:ea typeface="Times New Roman" panose="02020603050405020304" pitchFamily="18" charset="0"/>
              </a:rPr>
              <a:t> activities only.</a:t>
            </a:r>
          </a:p>
          <a:p>
            <a:pPr marL="0" indent="0">
              <a:buNone/>
            </a:pPr>
            <a:r>
              <a:rPr lang="en-US" sz="1700" dirty="0">
                <a:effectLst/>
                <a:latin typeface="Calibri" panose="020F0502020204030204" pitchFamily="34" charset="0"/>
                <a:ea typeface="Times New Roman" panose="02020603050405020304" pitchFamily="18" charset="0"/>
              </a:rPr>
              <a:t> Law enforcement activities include, but are not limited to the following: </a:t>
            </a:r>
            <a:br>
              <a:rPr lang="en-US" sz="1700" dirty="0">
                <a:effectLst/>
                <a:latin typeface="Calibri" panose="020F0502020204030204" pitchFamily="34" charset="0"/>
                <a:ea typeface="Times New Roman" panose="02020603050405020304" pitchFamily="18" charset="0"/>
              </a:rPr>
            </a:br>
            <a:endParaRPr lang="en-US" sz="1700" dirty="0">
              <a:effectLst/>
              <a:latin typeface="Calibri" panose="020F0502020204030204" pitchFamily="34" charset="0"/>
              <a:ea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rPr>
              <a:t>Investigation of a crime</a:t>
            </a:r>
          </a:p>
          <a:p>
            <a:pPr lvl="1"/>
            <a:r>
              <a:rPr lang="en-US" sz="1800" dirty="0">
                <a:latin typeface="Calibri" panose="020F0502020204030204" pitchFamily="34" charset="0"/>
                <a:ea typeface="Times New Roman" panose="02020603050405020304" pitchFamily="18" charset="0"/>
              </a:rPr>
              <a:t>T</a:t>
            </a:r>
            <a:r>
              <a:rPr lang="en-US" sz="1800" dirty="0">
                <a:effectLst/>
                <a:latin typeface="Calibri" panose="020F0502020204030204" pitchFamily="34" charset="0"/>
                <a:ea typeface="Times New Roman" panose="02020603050405020304" pitchFamily="18" charset="0"/>
              </a:rPr>
              <a:t>raining law enforcement to more effectively identify, investigate, and respond to crimes against women</a:t>
            </a:r>
          </a:p>
          <a:p>
            <a:pPr lvl="1"/>
            <a:r>
              <a:rPr lang="en-US" sz="1800" dirty="0">
                <a:effectLst/>
                <a:latin typeface="Calibri" panose="020F0502020204030204" pitchFamily="34" charset="0"/>
                <a:ea typeface="Times New Roman" panose="02020603050405020304" pitchFamily="18" charset="0"/>
              </a:rPr>
              <a:t>Developing more effective protocols</a:t>
            </a:r>
          </a:p>
          <a:p>
            <a:pPr lvl="1"/>
            <a:r>
              <a:rPr lang="en-US" sz="1800" dirty="0">
                <a:effectLst/>
                <a:latin typeface="Calibri" panose="020F0502020204030204" pitchFamily="34" charset="0"/>
                <a:ea typeface="Times New Roman" panose="02020603050405020304" pitchFamily="18" charset="0"/>
              </a:rPr>
              <a:t>Training forensic examiners in the collection of evidence</a:t>
            </a:r>
            <a:endParaRPr lang="en-US" sz="1800" dirty="0"/>
          </a:p>
        </p:txBody>
      </p:sp>
      <p:pic>
        <p:nvPicPr>
          <p:cNvPr id="4" name="Picture 3">
            <a:extLst>
              <a:ext uri="{FF2B5EF4-FFF2-40B4-BE49-F238E27FC236}">
                <a16:creationId xmlns:a16="http://schemas.microsoft.com/office/drawing/2014/main" id="{893398ED-CF82-F129-1717-CD82D5B99071}"/>
              </a:ext>
            </a:extLst>
          </p:cNvPr>
          <p:cNvPicPr>
            <a:picLocks noChangeAspect="1"/>
          </p:cNvPicPr>
          <p:nvPr/>
        </p:nvPicPr>
        <p:blipFill rotWithShape="1">
          <a:blip r:embed="rId2"/>
          <a:srcRect l="23788" r="12233" b="-3"/>
          <a:stretch/>
        </p:blipFill>
        <p:spPr>
          <a:xfrm>
            <a:off x="7675658" y="2093976"/>
            <a:ext cx="3941064" cy="4096512"/>
          </a:xfrm>
          <a:prstGeom prst="rect">
            <a:avLst/>
          </a:prstGeom>
        </p:spPr>
      </p:pic>
    </p:spTree>
    <p:extLst>
      <p:ext uri="{BB962C8B-B14F-4D97-AF65-F5344CB8AC3E}">
        <p14:creationId xmlns:p14="http://schemas.microsoft.com/office/powerpoint/2010/main" val="3492824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6">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726315-28E6-7109-3E88-463BFFACE45C}"/>
              </a:ext>
            </a:extLst>
          </p:cNvPr>
          <p:cNvPicPr>
            <a:picLocks noChangeAspect="1"/>
          </p:cNvPicPr>
          <p:nvPr/>
        </p:nvPicPr>
        <p:blipFill rotWithShape="1">
          <a:blip r:embed="rId3"/>
          <a:srcRect t="7595" b="4856"/>
          <a:stretch/>
        </p:blipFill>
        <p:spPr>
          <a:xfrm>
            <a:off x="-3047" y="10"/>
            <a:ext cx="12191999" cy="6857990"/>
          </a:xfrm>
          <a:prstGeom prst="rect">
            <a:avLst/>
          </a:prstGeom>
        </p:spPr>
      </p:pic>
      <p:sp>
        <p:nvSpPr>
          <p:cNvPr id="78" name="Rectangle 77">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F59B8F62-D16A-9A48-C0AB-A265331ED821}"/>
              </a:ext>
            </a:extLst>
          </p:cNvPr>
          <p:cNvSpPr>
            <a:spLocks noGrp="1"/>
          </p:cNvSpPr>
          <p:nvPr>
            <p:ph type="title"/>
          </p:nvPr>
        </p:nvSpPr>
        <p:spPr>
          <a:xfrm>
            <a:off x="490331" y="4234401"/>
            <a:ext cx="10044332" cy="1879473"/>
          </a:xfrm>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5200" b="1">
                <a:solidFill>
                  <a:srgbClr val="FFFFFF"/>
                </a:solidFill>
              </a:rPr>
              <a:t>2024 STOP-LEA</a:t>
            </a:r>
            <a:br>
              <a:rPr lang="en-US" sz="5200" b="1">
                <a:solidFill>
                  <a:srgbClr val="FFFFFF"/>
                </a:solidFill>
              </a:rPr>
            </a:br>
            <a:r>
              <a:rPr lang="en-US" sz="5200" b="1">
                <a:solidFill>
                  <a:srgbClr val="FFFFFF"/>
                </a:solidFill>
              </a:rPr>
              <a:t>PURPOSE AREAS</a:t>
            </a:r>
            <a:endParaRPr lang="en-US" sz="5200" b="1" dirty="0">
              <a:solidFill>
                <a:srgbClr val="FFFFFF"/>
              </a:solidFill>
            </a:endParaRPr>
          </a:p>
        </p:txBody>
      </p:sp>
    </p:spTree>
    <p:extLst>
      <p:ext uri="{BB962C8B-B14F-4D97-AF65-F5344CB8AC3E}">
        <p14:creationId xmlns:p14="http://schemas.microsoft.com/office/powerpoint/2010/main" val="160886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4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Shape 6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9" name="Isosceles Triangle 6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Isosceles Triangle 7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Diagram 1">
            <a:extLst>
              <a:ext uri="{FF2B5EF4-FFF2-40B4-BE49-F238E27FC236}">
                <a16:creationId xmlns:a16="http://schemas.microsoft.com/office/drawing/2014/main" id="{94EB4979-B597-E07E-32B4-9804758E2F3D}"/>
              </a:ext>
            </a:extLst>
          </p:cNvPr>
          <p:cNvGraphicFramePr/>
          <p:nvPr>
            <p:extLst>
              <p:ext uri="{D42A27DB-BD31-4B8C-83A1-F6EECF244321}">
                <p14:modId xmlns:p14="http://schemas.microsoft.com/office/powerpoint/2010/main" val="560195279"/>
              </p:ext>
            </p:extLst>
          </p:nvPr>
        </p:nvGraphicFramePr>
        <p:xfrm>
          <a:off x="281354" y="512759"/>
          <a:ext cx="11422967" cy="6246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947F4A21-1124-4B77-B451-F91F8131A4BB}"/>
                                            </p:graphicEl>
                                          </p:spTgt>
                                        </p:tgtEl>
                                        <p:attrNameLst>
                                          <p:attrName>style.visibility</p:attrName>
                                        </p:attrNameLst>
                                      </p:cBhvr>
                                      <p:to>
                                        <p:strVal val="visible"/>
                                      </p:to>
                                    </p:set>
                                    <p:animEffect transition="in" filter="fade">
                                      <p:cBhvr>
                                        <p:cTn id="7" dur="500"/>
                                        <p:tgtEl>
                                          <p:spTgt spid="2">
                                            <p:graphicEl>
                                              <a:dgm id="{947F4A21-1124-4B77-B451-F91F8131A4B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74FF81E5-7B00-4B0C-9066-318D5EE93CD0}"/>
                                            </p:graphicEl>
                                          </p:spTgt>
                                        </p:tgtEl>
                                        <p:attrNameLst>
                                          <p:attrName>style.visibility</p:attrName>
                                        </p:attrNameLst>
                                      </p:cBhvr>
                                      <p:to>
                                        <p:strVal val="visible"/>
                                      </p:to>
                                    </p:set>
                                    <p:animEffect transition="in" filter="fade">
                                      <p:cBhvr>
                                        <p:cTn id="12" dur="500"/>
                                        <p:tgtEl>
                                          <p:spTgt spid="2">
                                            <p:graphicEl>
                                              <a:dgm id="{74FF81E5-7B00-4B0C-9066-318D5EE93CD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graphicEl>
                                              <a:dgm id="{19335EE9-1F00-4E56-9AC9-4F6B7918C185}"/>
                                            </p:graphicEl>
                                          </p:spTgt>
                                        </p:tgtEl>
                                        <p:attrNameLst>
                                          <p:attrName>style.visibility</p:attrName>
                                        </p:attrNameLst>
                                      </p:cBhvr>
                                      <p:to>
                                        <p:strVal val="visible"/>
                                      </p:to>
                                    </p:set>
                                    <p:animEffect transition="in" filter="fade">
                                      <p:cBhvr>
                                        <p:cTn id="17" dur="500"/>
                                        <p:tgtEl>
                                          <p:spTgt spid="2">
                                            <p:graphicEl>
                                              <a:dgm id="{19335EE9-1F00-4E56-9AC9-4F6B7918C185}"/>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graphicEl>
                                              <a:dgm id="{6E74A94A-BBCA-4413-BC25-4ED8F852FC0D}"/>
                                            </p:graphicEl>
                                          </p:spTgt>
                                        </p:tgtEl>
                                        <p:attrNameLst>
                                          <p:attrName>style.visibility</p:attrName>
                                        </p:attrNameLst>
                                      </p:cBhvr>
                                      <p:to>
                                        <p:strVal val="visible"/>
                                      </p:to>
                                    </p:set>
                                    <p:animEffect transition="in" filter="fade">
                                      <p:cBhvr>
                                        <p:cTn id="22" dur="500"/>
                                        <p:tgtEl>
                                          <p:spTgt spid="2">
                                            <p:graphicEl>
                                              <a:dgm id="{6E74A94A-BBCA-4413-BC25-4ED8F852FC0D}"/>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graphicEl>
                                              <a:dgm id="{857CA2F8-C5AB-4A20-BF6A-768F450D0962}"/>
                                            </p:graphicEl>
                                          </p:spTgt>
                                        </p:tgtEl>
                                        <p:attrNameLst>
                                          <p:attrName>style.visibility</p:attrName>
                                        </p:attrNameLst>
                                      </p:cBhvr>
                                      <p:to>
                                        <p:strVal val="visible"/>
                                      </p:to>
                                    </p:set>
                                    <p:animEffect transition="in" filter="fade">
                                      <p:cBhvr>
                                        <p:cTn id="27" dur="500"/>
                                        <p:tgtEl>
                                          <p:spTgt spid="2">
                                            <p:graphicEl>
                                              <a:dgm id="{857CA2F8-C5AB-4A20-BF6A-768F450D0962}"/>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graphicEl>
                                              <a:dgm id="{43D628F6-580C-47DD-8865-FD3522229BBB}"/>
                                            </p:graphicEl>
                                          </p:spTgt>
                                        </p:tgtEl>
                                        <p:attrNameLst>
                                          <p:attrName>style.visibility</p:attrName>
                                        </p:attrNameLst>
                                      </p:cBhvr>
                                      <p:to>
                                        <p:strVal val="visible"/>
                                      </p:to>
                                    </p:set>
                                    <p:animEffect transition="in" filter="fade">
                                      <p:cBhvr>
                                        <p:cTn id="32" dur="500"/>
                                        <p:tgtEl>
                                          <p:spTgt spid="2">
                                            <p:graphicEl>
                                              <a:dgm id="{43D628F6-580C-47DD-8865-FD3522229BBB}"/>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graphicEl>
                                              <a:dgm id="{A81E202D-9076-4235-ACC0-07CB375FDDB0}"/>
                                            </p:graphicEl>
                                          </p:spTgt>
                                        </p:tgtEl>
                                        <p:attrNameLst>
                                          <p:attrName>style.visibility</p:attrName>
                                        </p:attrNameLst>
                                      </p:cBhvr>
                                      <p:to>
                                        <p:strVal val="visible"/>
                                      </p:to>
                                    </p:set>
                                    <p:animEffect transition="in" filter="fade">
                                      <p:cBhvr>
                                        <p:cTn id="37" dur="500"/>
                                        <p:tgtEl>
                                          <p:spTgt spid="2">
                                            <p:graphicEl>
                                              <a:dgm id="{A81E202D-9076-4235-ACC0-07CB375FDDB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37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Graphical user interface, text, application&#10;&#10;Description automatically generated">
            <a:extLst>
              <a:ext uri="{FF2B5EF4-FFF2-40B4-BE49-F238E27FC236}">
                <a16:creationId xmlns:a16="http://schemas.microsoft.com/office/drawing/2014/main" id="{7E893FF7-7C15-0A00-1B19-DBFE63909AC7}"/>
              </a:ext>
            </a:extLst>
          </p:cNvPr>
          <p:cNvPicPr>
            <a:picLocks noChangeAspect="1"/>
          </p:cNvPicPr>
          <p:nvPr/>
        </p:nvPicPr>
        <p:blipFill>
          <a:blip r:embed="rId3"/>
          <a:stretch>
            <a:fillRect/>
          </a:stretch>
        </p:blipFill>
        <p:spPr>
          <a:xfrm>
            <a:off x="611287" y="1076592"/>
            <a:ext cx="7608304" cy="4051421"/>
          </a:xfrm>
          <a:prstGeom prst="rect">
            <a:avLst/>
          </a:prstGeom>
        </p:spPr>
      </p:pic>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EDA7E4F-2F6B-8A47-2AB5-CA0AF4F67AAC}"/>
              </a:ext>
            </a:extLst>
          </p:cNvPr>
          <p:cNvSpPr txBox="1"/>
          <p:nvPr/>
        </p:nvSpPr>
        <p:spPr>
          <a:xfrm>
            <a:off x="8897542" y="842158"/>
            <a:ext cx="3042043" cy="535531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Log into IntelliGrants </a:t>
            </a:r>
          </a:p>
          <a:p>
            <a:pPr marL="742950" lvl="1" indent="-285750">
              <a:buFont typeface="Wingdings" panose="05000000000000000000" pitchFamily="2" charset="2"/>
              <a:buChar char="Ø"/>
              <a:defRPr/>
            </a:pPr>
            <a:r>
              <a:rPr kumimoji="0" lang="en-US" b="0" i="0" u="none" strike="noStrike" kern="1200" cap="none" spc="0" normalizeH="0" baseline="0" noProof="0" dirty="0">
                <a:ln>
                  <a:noFill/>
                </a:ln>
                <a:solidFill>
                  <a:prstClr val="black"/>
                </a:solidFill>
                <a:effectLst/>
                <a:uLnTx/>
                <a:uFillTx/>
                <a:ea typeface="+mn-ea"/>
                <a:cs typeface="+mn-cs"/>
              </a:rPr>
              <a:t>If you do not have an account, register by clicking “</a:t>
            </a:r>
            <a:r>
              <a:rPr kumimoji="0" lang="en-US" b="1" i="0" u="none" strike="noStrike" kern="1200" cap="none" spc="0" normalizeH="0" baseline="0" noProof="0" dirty="0">
                <a:ln>
                  <a:noFill/>
                </a:ln>
                <a:solidFill>
                  <a:prstClr val="black"/>
                </a:solidFill>
                <a:effectLst/>
                <a:uLnTx/>
                <a:uFillTx/>
                <a:ea typeface="+mn-ea"/>
                <a:cs typeface="+mn-cs"/>
              </a:rPr>
              <a:t>NEW USER</a:t>
            </a:r>
            <a:r>
              <a:rPr kumimoji="0" lang="en-US" b="0" i="0" u="none" strike="noStrike" kern="1200" cap="none" spc="0" normalizeH="0" baseline="0" noProof="0" dirty="0">
                <a:ln>
                  <a:noFill/>
                </a:ln>
                <a:solidFill>
                  <a:prstClr val="black"/>
                </a:solidFill>
                <a:effectLst/>
                <a:uLnTx/>
                <a:uFillTx/>
                <a:ea typeface="+mn-ea"/>
                <a:cs typeface="+mn-cs"/>
              </a:rPr>
              <a:t>”</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On the “</a:t>
            </a:r>
            <a:r>
              <a:rPr kumimoji="0" lang="en-US" b="1" i="0" u="none" strike="noStrike" kern="1200" cap="none" spc="0" normalizeH="0" baseline="0" noProof="0" dirty="0">
                <a:ln>
                  <a:noFill/>
                </a:ln>
                <a:solidFill>
                  <a:prstClr val="black"/>
                </a:solidFill>
                <a:effectLst/>
                <a:uLnTx/>
                <a:uFillTx/>
                <a:ea typeface="+mn-ea"/>
                <a:cs typeface="+mn-cs"/>
              </a:rPr>
              <a:t>MY HOME</a:t>
            </a:r>
            <a:r>
              <a:rPr kumimoji="0" lang="en-US" b="0" i="0" u="none" strike="noStrike" kern="1200" cap="none" spc="0" normalizeH="0" baseline="0" noProof="0" dirty="0">
                <a:ln>
                  <a:noFill/>
                </a:ln>
                <a:solidFill>
                  <a:prstClr val="black"/>
                </a:solidFill>
                <a:effectLst/>
                <a:uLnTx/>
                <a:uFillTx/>
                <a:ea typeface="+mn-ea"/>
                <a:cs typeface="+mn-cs"/>
              </a:rPr>
              <a:t>” page, access “</a:t>
            </a:r>
            <a:r>
              <a:rPr kumimoji="0" lang="en-US" b="1" i="0" u="none" strike="noStrike" kern="1200" cap="none" spc="0" normalizeH="0" baseline="0" noProof="0" dirty="0">
                <a:ln>
                  <a:noFill/>
                </a:ln>
                <a:solidFill>
                  <a:prstClr val="black"/>
                </a:solidFill>
                <a:effectLst/>
                <a:uLnTx/>
                <a:uFillTx/>
                <a:ea typeface="+mn-ea"/>
                <a:cs typeface="+mn-cs"/>
              </a:rPr>
              <a:t>VIEW AVAILABLE PROPOSALS</a:t>
            </a:r>
            <a:r>
              <a:rPr kumimoji="0" lang="en-US" b="0" i="0" u="none" strike="noStrike" kern="1200" cap="none" spc="0" normalizeH="0" baseline="0" noProof="0" dirty="0">
                <a:ln>
                  <a:noFill/>
                </a:ln>
                <a:solidFill>
                  <a:prstClr val="black"/>
                </a:solidFill>
                <a:effectLst/>
                <a:uLnTx/>
                <a:uFillTx/>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Click on “</a:t>
            </a:r>
            <a:r>
              <a:rPr kumimoji="0" lang="en-US" b="1" i="0" u="none" strike="noStrike" kern="1200" cap="none" spc="0" normalizeH="0" baseline="0" noProof="0" dirty="0">
                <a:ln>
                  <a:noFill/>
                </a:ln>
                <a:solidFill>
                  <a:prstClr val="black"/>
                </a:solidFill>
                <a:effectLst/>
                <a:uLnTx/>
                <a:uFillTx/>
                <a:ea typeface="+mn-ea"/>
                <a:cs typeface="+mn-cs"/>
              </a:rPr>
              <a:t>VIEW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IntelliGrants will take you to “</a:t>
            </a:r>
            <a:r>
              <a:rPr kumimoji="0" lang="en-US" b="1" i="0" u="none" strike="noStrike" kern="1200" cap="none" spc="0" normalizeH="0" baseline="0" noProof="0" dirty="0">
                <a:ln>
                  <a:noFill/>
                </a:ln>
                <a:solidFill>
                  <a:prstClr val="black"/>
                </a:solidFill>
                <a:effectLst/>
                <a:uLnTx/>
                <a:uFillTx/>
                <a:ea typeface="+mn-ea"/>
                <a:cs typeface="+mn-cs"/>
              </a:rPr>
              <a:t>MY OPPORTUNITIES</a:t>
            </a:r>
            <a:r>
              <a:rPr kumimoji="0" lang="en-US" b="0" i="0" u="none" strike="noStrike" kern="1200" cap="none" spc="0" normalizeH="0" baseline="0" noProof="0" dirty="0">
                <a:ln>
                  <a:noFill/>
                </a:ln>
                <a:solidFill>
                  <a:prstClr val="black"/>
                </a:solidFill>
                <a:effectLst/>
                <a:uLnTx/>
                <a:uFillTx/>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Access the “</a:t>
            </a:r>
            <a:r>
              <a:rPr kumimoji="0" lang="en-US" b="1" i="0" u="none" strike="noStrike" kern="1200" cap="none" spc="0" normalizeH="0" baseline="0" noProof="0" dirty="0">
                <a:ln>
                  <a:noFill/>
                </a:ln>
                <a:solidFill>
                  <a:prstClr val="black"/>
                </a:solidFill>
                <a:effectLst/>
                <a:uLnTx/>
                <a:uFillTx/>
                <a:ea typeface="+mn-ea"/>
                <a:cs typeface="+mn-cs"/>
              </a:rPr>
              <a:t>2024 </a:t>
            </a:r>
            <a:r>
              <a:rPr lang="en-US" b="1" dirty="0">
                <a:solidFill>
                  <a:prstClr val="black"/>
                </a:solidFill>
              </a:rPr>
              <a:t>STOP LEA</a:t>
            </a:r>
            <a:r>
              <a:rPr kumimoji="0" lang="en-US" b="1" i="0" u="none" strike="noStrike" kern="1200" cap="none" spc="0" normalizeH="0" baseline="0" noProof="0" dirty="0">
                <a:ln>
                  <a:noFill/>
                </a:ln>
                <a:solidFill>
                  <a:prstClr val="black"/>
                </a:solidFill>
                <a:effectLst/>
                <a:uLnTx/>
                <a:uFillTx/>
                <a:ea typeface="+mn-ea"/>
                <a:cs typeface="+mn-cs"/>
              </a:rPr>
              <a:t> GRANT</a:t>
            </a:r>
            <a:r>
              <a:rPr kumimoji="0" lang="en-US" i="0" u="none" strike="noStrike" kern="1200" cap="none" spc="0" normalizeH="0" baseline="0" noProof="0" dirty="0">
                <a:ln>
                  <a:noFill/>
                </a:ln>
                <a:solidFill>
                  <a:prstClr val="black"/>
                </a:solidFill>
                <a:effectLst/>
                <a:uLnTx/>
                <a:uFillTx/>
                <a:ea typeface="+mn-ea"/>
                <a:cs typeface="+mn-cs"/>
              </a:rPr>
              <a:t>”</a:t>
            </a:r>
            <a:r>
              <a:rPr kumimoji="0" lang="en-US" b="0" i="0" u="none" strike="noStrike" kern="1200" cap="none" spc="0" normalizeH="0" baseline="0" noProof="0" dirty="0">
                <a:ln>
                  <a:noFill/>
                </a:ln>
                <a:solidFill>
                  <a:prstClr val="black"/>
                </a:solidFill>
                <a:effectLst/>
                <a:uLnTx/>
                <a:uFillTx/>
                <a:ea typeface="+mn-ea"/>
                <a:cs typeface="+mn-cs"/>
              </a:rPr>
              <a:t> Application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Select “</a:t>
            </a:r>
            <a:r>
              <a:rPr kumimoji="0" lang="en-US" b="1" i="0" u="none" strike="noStrike" kern="1200" cap="none" spc="0" normalizeH="0" baseline="0" noProof="0" dirty="0">
                <a:ln>
                  <a:noFill/>
                </a:ln>
                <a:solidFill>
                  <a:prstClr val="black"/>
                </a:solidFill>
                <a:effectLst/>
                <a:uLnTx/>
                <a:uFillTx/>
                <a:ea typeface="+mn-ea"/>
                <a:cs typeface="+mn-cs"/>
              </a:rPr>
              <a:t>APPLY NOW</a:t>
            </a:r>
            <a:r>
              <a:rPr kumimoji="0" lang="en-US" b="0" i="0" u="none" strike="noStrike" kern="1200" cap="none" spc="0" normalizeH="0" baseline="0" noProof="0" dirty="0">
                <a:ln>
                  <a:noFill/>
                </a:ln>
                <a:solidFill>
                  <a:prstClr val="black"/>
                </a:solidFill>
                <a:effectLst/>
                <a:uLnTx/>
                <a:uFillTx/>
                <a:ea typeface="+mn-ea"/>
                <a:cs typeface="+mn-cs"/>
              </a:rPr>
              <a:t>”</a:t>
            </a:r>
          </a:p>
        </p:txBody>
      </p:sp>
      <p:sp>
        <p:nvSpPr>
          <p:cNvPr id="7" name="TextBox 6">
            <a:extLst>
              <a:ext uri="{FF2B5EF4-FFF2-40B4-BE49-F238E27FC236}">
                <a16:creationId xmlns:a16="http://schemas.microsoft.com/office/drawing/2014/main" id="{4BB643B0-0408-EBD9-4E88-C9FEC66D0C78}"/>
              </a:ext>
            </a:extLst>
          </p:cNvPr>
          <p:cNvSpPr txBox="1"/>
          <p:nvPr/>
        </p:nvSpPr>
        <p:spPr>
          <a:xfrm>
            <a:off x="2972793" y="6395657"/>
            <a:ext cx="26378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70C0"/>
                </a:solidFill>
                <a:effectLst/>
                <a:uLnTx/>
                <a:uFillTx/>
                <a:latin typeface="Calibri" panose="020F0502020204030204"/>
                <a:ea typeface="+mn-ea"/>
                <a:cs typeface="+mn-cs"/>
              </a:rPr>
              <a:t>https://intelligrants.in.gov</a:t>
            </a:r>
          </a:p>
        </p:txBody>
      </p:sp>
      <p:sp>
        <p:nvSpPr>
          <p:cNvPr id="2" name="Rectangle 1">
            <a:extLst>
              <a:ext uri="{FF2B5EF4-FFF2-40B4-BE49-F238E27FC236}">
                <a16:creationId xmlns:a16="http://schemas.microsoft.com/office/drawing/2014/main" id="{2D93FF15-9C03-DB31-1ACE-DC3882C1A9FD}"/>
              </a:ext>
            </a:extLst>
          </p:cNvPr>
          <p:cNvSpPr/>
          <p:nvPr/>
        </p:nvSpPr>
        <p:spPr>
          <a:xfrm>
            <a:off x="302084" y="93011"/>
            <a:ext cx="8082633" cy="7442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j-lt"/>
                <a:ea typeface="+mn-ea"/>
                <a:cs typeface="+mn-cs"/>
              </a:rPr>
              <a:t>Initiating an Application </a:t>
            </a:r>
          </a:p>
        </p:txBody>
      </p:sp>
    </p:spTree>
    <p:extLst>
      <p:ext uri="{BB962C8B-B14F-4D97-AF65-F5344CB8AC3E}">
        <p14:creationId xmlns:p14="http://schemas.microsoft.com/office/powerpoint/2010/main" val="170984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297974"/>
            <a:ext cx="10515600" cy="1094740"/>
          </a:xfrm>
        </p:spPr>
        <p:txBody>
          <a:bodyPr>
            <a:normAutofit/>
          </a:bodyPr>
          <a:lstStyle/>
          <a:p>
            <a:pPr algn="ctr"/>
            <a:r>
              <a:rPr lang="en-US" b="1" dirty="0">
                <a:solidFill>
                  <a:schemeClr val="bg1"/>
                </a:solidFill>
              </a:rPr>
              <a:t>Navigating Forms Menu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8BAD3374-68C1-34FF-6873-06E775FC64CD}"/>
              </a:ext>
            </a:extLst>
          </p:cNvPr>
          <p:cNvPicPr>
            <a:picLocks noChangeAspect="1"/>
          </p:cNvPicPr>
          <p:nvPr/>
        </p:nvPicPr>
        <p:blipFill>
          <a:blip r:embed="rId3"/>
          <a:stretch>
            <a:fillRect/>
          </a:stretch>
        </p:blipFill>
        <p:spPr>
          <a:xfrm>
            <a:off x="1933575" y="1459866"/>
            <a:ext cx="8324850" cy="5191125"/>
          </a:xfrm>
          <a:prstGeom prst="rect">
            <a:avLst/>
          </a:prstGeom>
        </p:spPr>
      </p:pic>
      <p:sp>
        <p:nvSpPr>
          <p:cNvPr id="5" name="Oval 4">
            <a:extLst>
              <a:ext uri="{FF2B5EF4-FFF2-40B4-BE49-F238E27FC236}">
                <a16:creationId xmlns:a16="http://schemas.microsoft.com/office/drawing/2014/main" id="{3373E896-0428-74A3-F246-3B86BBA1B528}"/>
              </a:ext>
            </a:extLst>
          </p:cNvPr>
          <p:cNvSpPr/>
          <p:nvPr/>
        </p:nvSpPr>
        <p:spPr>
          <a:xfrm>
            <a:off x="2895600" y="1459866"/>
            <a:ext cx="944880" cy="59594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2884D1C-336A-495E-78CD-3570B2DC25EF}"/>
              </a:ext>
            </a:extLst>
          </p:cNvPr>
          <p:cNvPicPr>
            <a:picLocks noChangeAspect="1"/>
          </p:cNvPicPr>
          <p:nvPr/>
        </p:nvPicPr>
        <p:blipFill>
          <a:blip r:embed="rId4"/>
          <a:stretch>
            <a:fillRect/>
          </a:stretch>
        </p:blipFill>
        <p:spPr>
          <a:xfrm>
            <a:off x="4018885" y="2234080"/>
            <a:ext cx="1581150" cy="533400"/>
          </a:xfrm>
          <a:prstGeom prst="rect">
            <a:avLst/>
          </a:prstGeom>
        </p:spPr>
      </p:pic>
      <p:pic>
        <p:nvPicPr>
          <p:cNvPr id="12" name="Picture 11">
            <a:extLst>
              <a:ext uri="{FF2B5EF4-FFF2-40B4-BE49-F238E27FC236}">
                <a16:creationId xmlns:a16="http://schemas.microsoft.com/office/drawing/2014/main" id="{44948069-365A-3B13-1739-530C4F198585}"/>
              </a:ext>
            </a:extLst>
          </p:cNvPr>
          <p:cNvPicPr>
            <a:picLocks noChangeAspect="1"/>
          </p:cNvPicPr>
          <p:nvPr/>
        </p:nvPicPr>
        <p:blipFill>
          <a:blip r:embed="rId5"/>
          <a:stretch>
            <a:fillRect/>
          </a:stretch>
        </p:blipFill>
        <p:spPr>
          <a:xfrm>
            <a:off x="4104610" y="4058064"/>
            <a:ext cx="1409700" cy="333375"/>
          </a:xfrm>
          <a:prstGeom prst="rect">
            <a:avLst/>
          </a:prstGeom>
        </p:spPr>
      </p:pic>
      <p:pic>
        <p:nvPicPr>
          <p:cNvPr id="6" name="Picture 5">
            <a:extLst>
              <a:ext uri="{FF2B5EF4-FFF2-40B4-BE49-F238E27FC236}">
                <a16:creationId xmlns:a16="http://schemas.microsoft.com/office/drawing/2014/main" id="{E35600D5-1286-E73B-BA82-825AAD6B92AC}"/>
              </a:ext>
            </a:extLst>
          </p:cNvPr>
          <p:cNvPicPr>
            <a:picLocks noChangeAspect="1"/>
          </p:cNvPicPr>
          <p:nvPr/>
        </p:nvPicPr>
        <p:blipFill>
          <a:blip r:embed="rId6"/>
          <a:stretch>
            <a:fillRect/>
          </a:stretch>
        </p:blipFill>
        <p:spPr>
          <a:xfrm>
            <a:off x="4018885" y="2262655"/>
            <a:ext cx="1495425" cy="476250"/>
          </a:xfrm>
          <a:prstGeom prst="rect">
            <a:avLst/>
          </a:prstGeom>
        </p:spPr>
      </p:pic>
      <p:pic>
        <p:nvPicPr>
          <p:cNvPr id="8" name="Picture 7">
            <a:extLst>
              <a:ext uri="{FF2B5EF4-FFF2-40B4-BE49-F238E27FC236}">
                <a16:creationId xmlns:a16="http://schemas.microsoft.com/office/drawing/2014/main" id="{87D30FE8-C52B-6526-C6AB-4AC42A361EB3}"/>
              </a:ext>
            </a:extLst>
          </p:cNvPr>
          <p:cNvPicPr>
            <a:picLocks noChangeAspect="1"/>
          </p:cNvPicPr>
          <p:nvPr/>
        </p:nvPicPr>
        <p:blipFill>
          <a:blip r:embed="rId7"/>
          <a:stretch>
            <a:fillRect/>
          </a:stretch>
        </p:blipFill>
        <p:spPr>
          <a:xfrm>
            <a:off x="4104610" y="4064144"/>
            <a:ext cx="1323975" cy="371475"/>
          </a:xfrm>
          <a:prstGeom prst="rect">
            <a:avLst/>
          </a:prstGeom>
        </p:spPr>
      </p:pic>
    </p:spTree>
    <p:extLst>
      <p:ext uri="{BB962C8B-B14F-4D97-AF65-F5344CB8AC3E}">
        <p14:creationId xmlns:p14="http://schemas.microsoft.com/office/powerpoint/2010/main" val="423507516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otalTime>1347</TotalTime>
  <Words>1486</Words>
  <Application>Microsoft Office PowerPoint</Application>
  <PresentationFormat>Widescreen</PresentationFormat>
  <Paragraphs>138</Paragraphs>
  <Slides>19</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Courier New</vt:lpstr>
      <vt:lpstr>Mulish</vt:lpstr>
      <vt:lpstr>Wingdings</vt:lpstr>
      <vt:lpstr>Office Theme</vt:lpstr>
      <vt:lpstr>PowerPoint Presentation</vt:lpstr>
      <vt:lpstr>PowerPoint Presentation</vt:lpstr>
      <vt:lpstr>2024 STOP LEA Grant Application</vt:lpstr>
      <vt:lpstr>PowerPoint Presentation</vt:lpstr>
      <vt:lpstr>STOP Violence Against Women Formula Grant Program for Law Enforcement</vt:lpstr>
      <vt:lpstr>2024 STOP-LEA PURPOSE AREAS</vt:lpstr>
      <vt:lpstr>PowerPoint Presentation</vt:lpstr>
      <vt:lpstr>PowerPoint Presentation</vt:lpstr>
      <vt:lpstr>Navigating Forms Menu </vt:lpstr>
      <vt:lpstr>PowerPoint Presentation</vt:lpstr>
      <vt:lpstr>Programmatic Information  Form </vt:lpstr>
      <vt:lpstr>Important Notes</vt:lpstr>
      <vt:lpstr>PowerPoint Presentation</vt:lpstr>
      <vt:lpstr>MATCH EXAMPLE</vt:lpstr>
      <vt:lpstr>Budget Narrative</vt:lpstr>
      <vt:lpstr>REQUIRED ATTACHMENTS</vt:lpstr>
      <vt:lpstr> Assistance </vt:lpstr>
      <vt:lpstr>QUESTIONS? </vt:lpstr>
      <vt:lpstr>Thanks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Dalayna E (CJI)</dc:creator>
  <cp:lastModifiedBy>Anderson, Dalayna E (CJI)</cp:lastModifiedBy>
  <cp:revision>51</cp:revision>
  <dcterms:created xsi:type="dcterms:W3CDTF">2023-06-12T14:52:32Z</dcterms:created>
  <dcterms:modified xsi:type="dcterms:W3CDTF">2024-06-19T18:23:23Z</dcterms:modified>
</cp:coreProperties>
</file>