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7" r:id="rId2"/>
    <p:sldId id="258" r:id="rId3"/>
    <p:sldId id="259" r:id="rId4"/>
    <p:sldId id="260" r:id="rId5"/>
    <p:sldId id="263" r:id="rId6"/>
    <p:sldId id="303" r:id="rId7"/>
    <p:sldId id="292" r:id="rId8"/>
    <p:sldId id="306" r:id="rId9"/>
    <p:sldId id="296" r:id="rId10"/>
    <p:sldId id="297" r:id="rId11"/>
    <p:sldId id="305" r:id="rId12"/>
    <p:sldId id="300" r:id="rId13"/>
    <p:sldId id="299" r:id="rId14"/>
    <p:sldId id="301" r:id="rId15"/>
    <p:sldId id="302" r:id="rId16"/>
    <p:sldId id="262" r:id="rId17"/>
    <p:sldId id="275" r:id="rId18"/>
    <p:sldId id="277" r:id="rId19"/>
    <p:sldId id="278" r:id="rId20"/>
    <p:sldId id="279" r:id="rId21"/>
    <p:sldId id="307" r:id="rId22"/>
    <p:sldId id="304" r:id="rId23"/>
    <p:sldId id="293" r:id="rId24"/>
    <p:sldId id="294" r:id="rId25"/>
    <p:sldId id="286" r:id="rId26"/>
    <p:sldId id="287" r:id="rId27"/>
    <p:sldId id="291" r:id="rId28"/>
    <p:sldId id="288" r:id="rId29"/>
    <p:sldId id="289" r:id="rId30"/>
    <p:sldId id="290"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085924A-3D12-20E7-9AB8-BF4331E033D6}" name="Anderson, Dalayna E (CJI)" initials="ADE(" userId="S::DaAnderson1@cji.IN.gov::f87440f5-a978-4443-b581-0d66854eaaac"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77049" autoAdjust="0"/>
  </p:normalViewPr>
  <p:slideViewPr>
    <p:cSldViewPr snapToGrid="0">
      <p:cViewPr varScale="1">
        <p:scale>
          <a:sx n="69" d="100"/>
          <a:sy n="69" d="100"/>
        </p:scale>
        <p:origin x="137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Funding Allocation</c:v>
                </c:pt>
              </c:strCache>
            </c:strRef>
          </c:tx>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13FC-4B5C-AD8A-735AF76601E5}"/>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13FC-4B5C-AD8A-735AF76601E5}"/>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13FC-4B5C-AD8A-735AF76601E5}"/>
              </c:ext>
            </c:extLst>
          </c:dPt>
          <c:dPt>
            <c:idx val="3"/>
            <c:bubble3D val="0"/>
            <c:spPr>
              <a:solidFill>
                <a:schemeClr val="accent4"/>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7-13FC-4B5C-AD8A-735AF76601E5}"/>
              </c:ext>
            </c:extLst>
          </c:dPt>
          <c:dPt>
            <c:idx val="4"/>
            <c:bubble3D val="0"/>
            <c:spPr>
              <a:solidFill>
                <a:schemeClr val="accent5"/>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9-13FC-4B5C-AD8A-735AF76601E5}"/>
              </c:ext>
            </c:extLst>
          </c:dPt>
          <c:dLbls>
            <c:dLbl>
              <c:idx val="0"/>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1-13FC-4B5C-AD8A-735AF76601E5}"/>
                </c:ext>
              </c:extLst>
            </c:dLbl>
            <c:dLbl>
              <c:idx val="1"/>
              <c:layout>
                <c:manualLayout>
                  <c:x val="0"/>
                  <c:y val="-4.1884235774685752E-2"/>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2"/>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3FC-4B5C-AD8A-735AF76601E5}"/>
                </c:ext>
              </c:extLst>
            </c:dLbl>
            <c:dLbl>
              <c:idx val="2"/>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3"/>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5-13FC-4B5C-AD8A-735AF76601E5}"/>
                </c:ext>
              </c:extLst>
            </c:dLbl>
            <c:dLbl>
              <c:idx val="3"/>
              <c:layout>
                <c:manualLayout>
                  <c:x val="0"/>
                  <c:y val="0.10781878568482975"/>
                </c:manualLayout>
              </c:layout>
              <c:tx>
                <c:rich>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r>
                      <a:rPr lang="en-US" dirty="0"/>
                      <a:t>Victim Services</a:t>
                    </a:r>
                    <a:r>
                      <a:rPr lang="en-US" baseline="0" dirty="0"/>
                      <a:t>, </a:t>
                    </a:r>
                    <a:fld id="{7F3A9137-8525-4534-95A8-088E330096A3}" type="VALUE">
                      <a:rPr lang="en-US" baseline="0" smtClean="0"/>
                      <a:pPr>
                        <a:defRPr>
                          <a:solidFill>
                            <a:schemeClr val="accent1"/>
                          </a:solidFill>
                        </a:defRPr>
                      </a:pPr>
                      <a:t>[VALUE]</a:t>
                    </a:fld>
                    <a:r>
                      <a:rPr lang="en-US" baseline="0" dirty="0"/>
                      <a:t>**</a:t>
                    </a:r>
                  </a:p>
                </c:rich>
              </c:tx>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13FC-4B5C-AD8A-735AF76601E5}"/>
                </c:ext>
              </c:extLst>
            </c:dLbl>
            <c:dLbl>
              <c:idx val="4"/>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5"/>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9-13FC-4B5C-AD8A-735AF76601E5}"/>
                </c:ext>
              </c:extLst>
            </c:dLbl>
            <c:spPr>
              <a:noFill/>
              <a:ln>
                <a:noFill/>
              </a:ln>
              <a:effectLst/>
            </c:spPr>
            <c:dLblPos val="outEnd"/>
            <c:showLegendKey val="0"/>
            <c:showVal val="1"/>
            <c:showCatName val="1"/>
            <c:showSerName val="0"/>
            <c:showPercent val="0"/>
            <c:showBubbleSize val="0"/>
            <c:showLeaderLines val="0"/>
            <c:extLst>
              <c:ext xmlns:c15="http://schemas.microsoft.com/office/drawing/2012/chart" uri="{CE6537A1-D6FC-4f65-9D91-7224C49458BB}"/>
            </c:extLst>
          </c:dLbls>
          <c:cat>
            <c:strRef>
              <c:f>Sheet1!$A$2:$A$6</c:f>
              <c:strCache>
                <c:ptCount val="5"/>
                <c:pt idx="0">
                  <c:v>Court Programs</c:v>
                </c:pt>
                <c:pt idx="1">
                  <c:v>Law Enforcement</c:v>
                </c:pt>
                <c:pt idx="2">
                  <c:v>Prosecution</c:v>
                </c:pt>
                <c:pt idx="3">
                  <c:v>Nonprofit/Non-Governmental</c:v>
                </c:pt>
                <c:pt idx="4">
                  <c:v>State's Discretion</c:v>
                </c:pt>
              </c:strCache>
            </c:strRef>
          </c:cat>
          <c:val>
            <c:numRef>
              <c:f>Sheet1!$B$2:$B$6</c:f>
              <c:numCache>
                <c:formatCode>0%</c:formatCode>
                <c:ptCount val="5"/>
                <c:pt idx="0">
                  <c:v>0.05</c:v>
                </c:pt>
                <c:pt idx="1">
                  <c:v>0.25</c:v>
                </c:pt>
                <c:pt idx="2">
                  <c:v>0.25</c:v>
                </c:pt>
                <c:pt idx="3">
                  <c:v>0.3</c:v>
                </c:pt>
                <c:pt idx="4">
                  <c:v>0.15</c:v>
                </c:pt>
              </c:numCache>
            </c:numRef>
          </c:val>
          <c:extLst>
            <c:ext xmlns:c16="http://schemas.microsoft.com/office/drawing/2014/chart" uri="{C3380CC4-5D6E-409C-BE32-E72D297353CC}">
              <c16:uniqueId val="{0000000A-13FC-4B5C-AD8A-735AF76601E5}"/>
            </c:ext>
          </c:extLst>
        </c:ser>
        <c:dLbls>
          <c:dLblPos val="outEnd"/>
          <c:showLegendKey val="0"/>
          <c:showVal val="0"/>
          <c:showCatName val="1"/>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552BDF-CC6A-42DD-9825-C6FD7A02BE1F}"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88431157-218C-4AFF-94F8-024ECED897E2}">
      <dgm:prSet/>
      <dgm:spPr>
        <a:solidFill>
          <a:srgbClr val="FFC000"/>
        </a:solidFill>
      </dgm:spPr>
      <dgm:t>
        <a:bodyPr/>
        <a:lstStyle/>
        <a:p>
          <a:r>
            <a:rPr lang="en-US" dirty="0">
              <a:solidFill>
                <a:schemeClr val="tx1"/>
              </a:solidFill>
            </a:rPr>
            <a:t>Contact</a:t>
          </a:r>
          <a:r>
            <a:rPr lang="en-US" dirty="0"/>
            <a:t> </a:t>
          </a:r>
        </a:p>
      </dgm:t>
    </dgm:pt>
    <dgm:pt modelId="{03710A3A-01D7-4747-89BF-9629129D6F3F}" type="parTrans" cxnId="{00725FB6-FF57-43FC-9164-7996A6819AFD}">
      <dgm:prSet/>
      <dgm:spPr/>
      <dgm:t>
        <a:bodyPr/>
        <a:lstStyle/>
        <a:p>
          <a:endParaRPr lang="en-US"/>
        </a:p>
      </dgm:t>
    </dgm:pt>
    <dgm:pt modelId="{CDB8D9BE-91FC-438B-B618-9B5126531B6E}" type="sibTrans" cxnId="{00725FB6-FF57-43FC-9164-7996A6819AFD}">
      <dgm:prSet/>
      <dgm:spPr/>
      <dgm:t>
        <a:bodyPr/>
        <a:lstStyle/>
        <a:p>
          <a:endParaRPr lang="en-US"/>
        </a:p>
      </dgm:t>
    </dgm:pt>
    <dgm:pt modelId="{03F869C8-A598-4F56-8532-759E5F7A6E17}">
      <dgm:prSet/>
      <dgm:spPr>
        <a:ln>
          <a:solidFill>
            <a:schemeClr val="tx1"/>
          </a:solidFill>
        </a:ln>
      </dgm:spPr>
      <dgm:t>
        <a:bodyPr/>
        <a:lstStyle/>
        <a:p>
          <a:r>
            <a:rPr lang="en-US" dirty="0"/>
            <a:t>Points of Contact for the grant (CJI will notify these individuals of your award notice) </a:t>
          </a:r>
        </a:p>
      </dgm:t>
    </dgm:pt>
    <dgm:pt modelId="{438700E7-B94A-4839-9D5A-422C2CDD7363}" type="parTrans" cxnId="{4157B54D-7882-4D30-B2B1-E5358CCE8D02}">
      <dgm:prSet/>
      <dgm:spPr/>
      <dgm:t>
        <a:bodyPr/>
        <a:lstStyle/>
        <a:p>
          <a:endParaRPr lang="en-US"/>
        </a:p>
      </dgm:t>
    </dgm:pt>
    <dgm:pt modelId="{4FD4B4DD-D5E5-44ED-8836-3CAF6B78F0FF}" type="sibTrans" cxnId="{4157B54D-7882-4D30-B2B1-E5358CCE8D02}">
      <dgm:prSet/>
      <dgm:spPr/>
      <dgm:t>
        <a:bodyPr/>
        <a:lstStyle/>
        <a:p>
          <a:endParaRPr lang="en-US"/>
        </a:p>
      </dgm:t>
    </dgm:pt>
    <dgm:pt modelId="{B5040C98-B139-489E-922F-A4F9DBDA18A5}">
      <dgm:prSet/>
      <dgm:spPr>
        <a:solidFill>
          <a:srgbClr val="FFC000"/>
        </a:solidFill>
      </dgm:spPr>
      <dgm:t>
        <a:bodyPr/>
        <a:lstStyle/>
        <a:p>
          <a:r>
            <a:rPr lang="en-US" dirty="0">
              <a:solidFill>
                <a:schemeClr val="tx1"/>
              </a:solidFill>
            </a:rPr>
            <a:t>Project Information</a:t>
          </a:r>
        </a:p>
      </dgm:t>
    </dgm:pt>
    <dgm:pt modelId="{B7CDE0B4-8FDF-434F-B4B3-41300E62E196}" type="parTrans" cxnId="{5011E239-7333-4DCA-A638-E1C3A227DBA6}">
      <dgm:prSet/>
      <dgm:spPr/>
      <dgm:t>
        <a:bodyPr/>
        <a:lstStyle/>
        <a:p>
          <a:endParaRPr lang="en-US"/>
        </a:p>
      </dgm:t>
    </dgm:pt>
    <dgm:pt modelId="{58DFCEB0-1651-4496-9FC3-6441F1D782CB}" type="sibTrans" cxnId="{5011E239-7333-4DCA-A638-E1C3A227DBA6}">
      <dgm:prSet/>
      <dgm:spPr/>
      <dgm:t>
        <a:bodyPr/>
        <a:lstStyle/>
        <a:p>
          <a:endParaRPr lang="en-US"/>
        </a:p>
      </dgm:t>
    </dgm:pt>
    <dgm:pt modelId="{22DAB90F-08E1-4DF3-ABD7-7CA32FBCD37C}">
      <dgm:prSet/>
      <dgm:spPr>
        <a:ln>
          <a:solidFill>
            <a:schemeClr val="tx1"/>
          </a:solidFill>
        </a:ln>
      </dgm:spPr>
      <dgm:t>
        <a:bodyPr/>
        <a:lstStyle/>
        <a:p>
          <a:r>
            <a:rPr lang="en-US"/>
            <a:t>SAMs Registration must be up-to-date</a:t>
          </a:r>
        </a:p>
      </dgm:t>
    </dgm:pt>
    <dgm:pt modelId="{6E054AF3-40BB-4AFE-A7A1-66A6F1B4878D}" type="parTrans" cxnId="{23AE807F-CDB3-44D1-A366-EBD9A9E315AC}">
      <dgm:prSet/>
      <dgm:spPr/>
      <dgm:t>
        <a:bodyPr/>
        <a:lstStyle/>
        <a:p>
          <a:endParaRPr lang="en-US"/>
        </a:p>
      </dgm:t>
    </dgm:pt>
    <dgm:pt modelId="{F21B92F7-2313-4637-BDAB-83B4A1A05126}" type="sibTrans" cxnId="{23AE807F-CDB3-44D1-A366-EBD9A9E315AC}">
      <dgm:prSet/>
      <dgm:spPr/>
      <dgm:t>
        <a:bodyPr/>
        <a:lstStyle/>
        <a:p>
          <a:endParaRPr lang="en-US"/>
        </a:p>
      </dgm:t>
    </dgm:pt>
    <dgm:pt modelId="{7016F457-6FB6-4A57-925F-43BC2D2A88FA}">
      <dgm:prSet/>
      <dgm:spPr>
        <a:ln>
          <a:solidFill>
            <a:schemeClr val="tx1"/>
          </a:solidFill>
        </a:ln>
      </dgm:spPr>
      <dgm:t>
        <a:bodyPr/>
        <a:lstStyle/>
        <a:p>
          <a:r>
            <a:rPr lang="en-US" dirty="0"/>
            <a:t>Audit </a:t>
          </a:r>
        </a:p>
      </dgm:t>
    </dgm:pt>
    <dgm:pt modelId="{AB0C0685-42C5-40A9-A4AF-7A66DFCF74D3}" type="parTrans" cxnId="{E970A9F8-B5E4-4A62-B9C8-5732002641CC}">
      <dgm:prSet/>
      <dgm:spPr/>
      <dgm:t>
        <a:bodyPr/>
        <a:lstStyle/>
        <a:p>
          <a:endParaRPr lang="en-US"/>
        </a:p>
      </dgm:t>
    </dgm:pt>
    <dgm:pt modelId="{D48C3A9A-54B0-47A0-8529-F7F4F69DAD6B}" type="sibTrans" cxnId="{E970A9F8-B5E4-4A62-B9C8-5732002641CC}">
      <dgm:prSet/>
      <dgm:spPr/>
      <dgm:t>
        <a:bodyPr/>
        <a:lstStyle/>
        <a:p>
          <a:endParaRPr lang="en-US"/>
        </a:p>
      </dgm:t>
    </dgm:pt>
    <dgm:pt modelId="{66C9C794-C0F0-4C33-A3A4-0C9B4228C993}">
      <dgm:prSet/>
      <dgm:spPr>
        <a:ln>
          <a:solidFill>
            <a:schemeClr val="tx1"/>
          </a:solidFill>
        </a:ln>
      </dgm:spPr>
      <dgm:t>
        <a:bodyPr/>
        <a:lstStyle/>
        <a:p>
          <a:pPr>
            <a:buFont typeface="Wingdings" panose="05000000000000000000" pitchFamily="2" charset="2"/>
            <a:buChar char="Ø"/>
          </a:pPr>
          <a:r>
            <a:rPr lang="en-US" dirty="0"/>
            <a:t>If you receive more than $750,000 in </a:t>
          </a:r>
          <a:r>
            <a:rPr lang="en-US" b="1" dirty="0"/>
            <a:t>federal</a:t>
          </a:r>
          <a:r>
            <a:rPr lang="en-US" dirty="0"/>
            <a:t> grant funds, you are required to have an audit. This will be requested if CJI is aware that you receive more than $750,000.</a:t>
          </a:r>
        </a:p>
      </dgm:t>
    </dgm:pt>
    <dgm:pt modelId="{30AB8DCE-DCA2-4165-9668-DC1757875907}" type="parTrans" cxnId="{BBF21FC0-2164-494C-A67E-BB0F83EDF9AF}">
      <dgm:prSet/>
      <dgm:spPr/>
      <dgm:t>
        <a:bodyPr/>
        <a:lstStyle/>
        <a:p>
          <a:endParaRPr lang="en-US"/>
        </a:p>
      </dgm:t>
    </dgm:pt>
    <dgm:pt modelId="{D4FC2E51-37D0-4CA8-A3F3-1088DB1EF246}" type="sibTrans" cxnId="{BBF21FC0-2164-494C-A67E-BB0F83EDF9AF}">
      <dgm:prSet/>
      <dgm:spPr/>
      <dgm:t>
        <a:bodyPr/>
        <a:lstStyle/>
        <a:p>
          <a:endParaRPr lang="en-US"/>
        </a:p>
      </dgm:t>
    </dgm:pt>
    <dgm:pt modelId="{C185A0DD-08A7-4C2E-9C61-04D5F75C06F4}">
      <dgm:prSet/>
      <dgm:spPr>
        <a:solidFill>
          <a:srgbClr val="FFC000"/>
        </a:solidFill>
      </dgm:spPr>
      <dgm:t>
        <a:bodyPr/>
        <a:lstStyle/>
        <a:p>
          <a:r>
            <a:rPr lang="en-US" dirty="0">
              <a:solidFill>
                <a:schemeClr val="tx1"/>
              </a:solidFill>
            </a:rPr>
            <a:t>Programmatic</a:t>
          </a:r>
          <a:r>
            <a:rPr lang="en-US" dirty="0"/>
            <a:t> </a:t>
          </a:r>
          <a:r>
            <a:rPr lang="en-US" dirty="0">
              <a:solidFill>
                <a:schemeClr val="tx1"/>
              </a:solidFill>
            </a:rPr>
            <a:t>Information</a:t>
          </a:r>
        </a:p>
      </dgm:t>
    </dgm:pt>
    <dgm:pt modelId="{0932C735-6CB5-4FB8-8401-55245F7D7B29}" type="parTrans" cxnId="{6F30EAB3-63BD-48A7-8CA0-92DE2E687515}">
      <dgm:prSet/>
      <dgm:spPr/>
      <dgm:t>
        <a:bodyPr/>
        <a:lstStyle/>
        <a:p>
          <a:endParaRPr lang="en-US"/>
        </a:p>
      </dgm:t>
    </dgm:pt>
    <dgm:pt modelId="{C5101842-D8E2-4E14-8549-128D564B7C8F}" type="sibTrans" cxnId="{6F30EAB3-63BD-48A7-8CA0-92DE2E687515}">
      <dgm:prSet/>
      <dgm:spPr/>
      <dgm:t>
        <a:bodyPr/>
        <a:lstStyle/>
        <a:p>
          <a:endParaRPr lang="en-US"/>
        </a:p>
      </dgm:t>
    </dgm:pt>
    <dgm:pt modelId="{F6B88CA5-051E-4D56-8BE4-4855BD5495E1}">
      <dgm:prSet/>
      <dgm:spPr>
        <a:ln>
          <a:solidFill>
            <a:srgbClr val="404040"/>
          </a:solidFill>
        </a:ln>
      </dgm:spPr>
      <dgm:t>
        <a:bodyPr/>
        <a:lstStyle/>
        <a:p>
          <a:r>
            <a:rPr lang="en-US" dirty="0"/>
            <a:t>Information about your proposed STOP grant</a:t>
          </a:r>
        </a:p>
      </dgm:t>
    </dgm:pt>
    <dgm:pt modelId="{67E6A8DD-763E-41B7-BD4F-9CC33E217F66}" type="parTrans" cxnId="{6CD54658-703B-41E1-8BD1-3DABF9FC849D}">
      <dgm:prSet/>
      <dgm:spPr/>
      <dgm:t>
        <a:bodyPr/>
        <a:lstStyle/>
        <a:p>
          <a:endParaRPr lang="en-US"/>
        </a:p>
      </dgm:t>
    </dgm:pt>
    <dgm:pt modelId="{974AB45D-CF65-47F0-9003-C6A79CE929A4}" type="sibTrans" cxnId="{6CD54658-703B-41E1-8BD1-3DABF9FC849D}">
      <dgm:prSet/>
      <dgm:spPr/>
      <dgm:t>
        <a:bodyPr/>
        <a:lstStyle/>
        <a:p>
          <a:endParaRPr lang="en-US"/>
        </a:p>
      </dgm:t>
    </dgm:pt>
    <dgm:pt modelId="{BB219ADC-8E88-4D1B-9F8C-D66D02B17CDB}">
      <dgm:prSet/>
      <dgm:spPr>
        <a:solidFill>
          <a:srgbClr val="FFC000"/>
        </a:solidFill>
      </dgm:spPr>
      <dgm:t>
        <a:bodyPr/>
        <a:lstStyle/>
        <a:p>
          <a:r>
            <a:rPr lang="en-US">
              <a:solidFill>
                <a:schemeClr val="tx1"/>
              </a:solidFill>
            </a:rPr>
            <a:t>Problem Statement &amp; Analysis </a:t>
          </a:r>
        </a:p>
      </dgm:t>
    </dgm:pt>
    <dgm:pt modelId="{4ADA0C1B-10A1-432E-9A09-64BDE3698D7A}" type="parTrans" cxnId="{330DE1D7-0BC0-45CE-B767-79A13DFB9BBD}">
      <dgm:prSet/>
      <dgm:spPr/>
      <dgm:t>
        <a:bodyPr/>
        <a:lstStyle/>
        <a:p>
          <a:endParaRPr lang="en-US"/>
        </a:p>
      </dgm:t>
    </dgm:pt>
    <dgm:pt modelId="{7D9FC233-2923-4FB6-A60A-B90F1D0EB28C}" type="sibTrans" cxnId="{330DE1D7-0BC0-45CE-B767-79A13DFB9BBD}">
      <dgm:prSet/>
      <dgm:spPr/>
      <dgm:t>
        <a:bodyPr/>
        <a:lstStyle/>
        <a:p>
          <a:endParaRPr lang="en-US"/>
        </a:p>
      </dgm:t>
    </dgm:pt>
    <dgm:pt modelId="{CBB1A828-FF7A-49E4-BC80-B680710D8784}">
      <dgm:prSet/>
      <dgm:spPr>
        <a:ln>
          <a:solidFill>
            <a:schemeClr val="tx1"/>
          </a:solidFill>
        </a:ln>
      </dgm:spPr>
      <dgm:t>
        <a:bodyPr/>
        <a:lstStyle/>
        <a:p>
          <a:pPr>
            <a:buFont typeface="Wingdings" panose="05000000000000000000" pitchFamily="2" charset="2"/>
            <a:buChar char="Ø"/>
          </a:pPr>
          <a:r>
            <a:rPr lang="en-US" dirty="0"/>
            <a:t>All government agency’s audits are included in the County audit and should all have one attached</a:t>
          </a:r>
        </a:p>
      </dgm:t>
    </dgm:pt>
    <dgm:pt modelId="{585ECA6F-2CD4-448A-AD5B-C813DECBC7DE}" type="parTrans" cxnId="{2FC62D04-7638-43F4-B807-067425697DD9}">
      <dgm:prSet/>
      <dgm:spPr/>
      <dgm:t>
        <a:bodyPr/>
        <a:lstStyle/>
        <a:p>
          <a:endParaRPr lang="en-US"/>
        </a:p>
      </dgm:t>
    </dgm:pt>
    <dgm:pt modelId="{7B3C27A9-BE7F-4347-A5E6-B7C9490AD3FA}" type="sibTrans" cxnId="{2FC62D04-7638-43F4-B807-067425697DD9}">
      <dgm:prSet/>
      <dgm:spPr/>
      <dgm:t>
        <a:bodyPr/>
        <a:lstStyle/>
        <a:p>
          <a:endParaRPr lang="en-US"/>
        </a:p>
      </dgm:t>
    </dgm:pt>
    <dgm:pt modelId="{442EFB6A-385E-4550-8B7A-01B6CC45F1C0}" type="pres">
      <dgm:prSet presAssocID="{61552BDF-CC6A-42DD-9825-C6FD7A02BE1F}" presName="linear" presStyleCnt="0">
        <dgm:presLayoutVars>
          <dgm:dir/>
          <dgm:animLvl val="lvl"/>
          <dgm:resizeHandles val="exact"/>
        </dgm:presLayoutVars>
      </dgm:prSet>
      <dgm:spPr/>
    </dgm:pt>
    <dgm:pt modelId="{72E3BE96-611C-4516-A00A-C84FF3F558D7}" type="pres">
      <dgm:prSet presAssocID="{88431157-218C-4AFF-94F8-024ECED897E2}" presName="parentLin" presStyleCnt="0"/>
      <dgm:spPr/>
    </dgm:pt>
    <dgm:pt modelId="{66E5EEBB-8AFD-4A33-BBB5-6FC0CFC37B1C}" type="pres">
      <dgm:prSet presAssocID="{88431157-218C-4AFF-94F8-024ECED897E2}" presName="parentLeftMargin" presStyleLbl="node1" presStyleIdx="0" presStyleCnt="4"/>
      <dgm:spPr/>
    </dgm:pt>
    <dgm:pt modelId="{1F31143A-946F-4EAA-AD90-BE9128605CCA}" type="pres">
      <dgm:prSet presAssocID="{88431157-218C-4AFF-94F8-024ECED897E2}" presName="parentText" presStyleLbl="node1" presStyleIdx="0" presStyleCnt="4">
        <dgm:presLayoutVars>
          <dgm:chMax val="0"/>
          <dgm:bulletEnabled val="1"/>
        </dgm:presLayoutVars>
      </dgm:prSet>
      <dgm:spPr/>
    </dgm:pt>
    <dgm:pt modelId="{D93AAA2F-73CE-4B67-8E77-F643E1AF0B4C}" type="pres">
      <dgm:prSet presAssocID="{88431157-218C-4AFF-94F8-024ECED897E2}" presName="negativeSpace" presStyleCnt="0"/>
      <dgm:spPr/>
    </dgm:pt>
    <dgm:pt modelId="{8D163792-47B3-4E13-A9CA-6A999A1FD70B}" type="pres">
      <dgm:prSet presAssocID="{88431157-218C-4AFF-94F8-024ECED897E2}" presName="childText" presStyleLbl="conFgAcc1" presStyleIdx="0" presStyleCnt="4">
        <dgm:presLayoutVars>
          <dgm:bulletEnabled val="1"/>
        </dgm:presLayoutVars>
      </dgm:prSet>
      <dgm:spPr/>
    </dgm:pt>
    <dgm:pt modelId="{58E40F9C-8DE1-4EE1-A56F-5D493B427723}" type="pres">
      <dgm:prSet presAssocID="{CDB8D9BE-91FC-438B-B618-9B5126531B6E}" presName="spaceBetweenRectangles" presStyleCnt="0"/>
      <dgm:spPr/>
    </dgm:pt>
    <dgm:pt modelId="{91A978D8-D9D8-40C6-A8DD-4B62AA70A261}" type="pres">
      <dgm:prSet presAssocID="{B5040C98-B139-489E-922F-A4F9DBDA18A5}" presName="parentLin" presStyleCnt="0"/>
      <dgm:spPr/>
    </dgm:pt>
    <dgm:pt modelId="{F9D3729C-5D8F-465C-9001-9239FE0EEFCB}" type="pres">
      <dgm:prSet presAssocID="{B5040C98-B139-489E-922F-A4F9DBDA18A5}" presName="parentLeftMargin" presStyleLbl="node1" presStyleIdx="0" presStyleCnt="4"/>
      <dgm:spPr/>
    </dgm:pt>
    <dgm:pt modelId="{45C93E20-3177-4902-B1AB-FFCD3087FE84}" type="pres">
      <dgm:prSet presAssocID="{B5040C98-B139-489E-922F-A4F9DBDA18A5}" presName="parentText" presStyleLbl="node1" presStyleIdx="1" presStyleCnt="4">
        <dgm:presLayoutVars>
          <dgm:chMax val="0"/>
          <dgm:bulletEnabled val="1"/>
        </dgm:presLayoutVars>
      </dgm:prSet>
      <dgm:spPr/>
    </dgm:pt>
    <dgm:pt modelId="{136B6393-74C2-46C8-AFB8-C7C6C48E6168}" type="pres">
      <dgm:prSet presAssocID="{B5040C98-B139-489E-922F-A4F9DBDA18A5}" presName="negativeSpace" presStyleCnt="0"/>
      <dgm:spPr/>
    </dgm:pt>
    <dgm:pt modelId="{77F524D7-C608-41DF-A662-A9C731FECC30}" type="pres">
      <dgm:prSet presAssocID="{B5040C98-B139-489E-922F-A4F9DBDA18A5}" presName="childText" presStyleLbl="conFgAcc1" presStyleIdx="1" presStyleCnt="4">
        <dgm:presLayoutVars>
          <dgm:bulletEnabled val="1"/>
        </dgm:presLayoutVars>
      </dgm:prSet>
      <dgm:spPr/>
    </dgm:pt>
    <dgm:pt modelId="{720693D4-1EF8-4CB5-A6BF-9786D47251D7}" type="pres">
      <dgm:prSet presAssocID="{58DFCEB0-1651-4496-9FC3-6441F1D782CB}" presName="spaceBetweenRectangles" presStyleCnt="0"/>
      <dgm:spPr/>
    </dgm:pt>
    <dgm:pt modelId="{4E151F9C-3DFA-4859-B58B-57745378E96E}" type="pres">
      <dgm:prSet presAssocID="{C185A0DD-08A7-4C2E-9C61-04D5F75C06F4}" presName="parentLin" presStyleCnt="0"/>
      <dgm:spPr/>
    </dgm:pt>
    <dgm:pt modelId="{7721363E-36EB-41BC-82D8-5666AE10CF96}" type="pres">
      <dgm:prSet presAssocID="{C185A0DD-08A7-4C2E-9C61-04D5F75C06F4}" presName="parentLeftMargin" presStyleLbl="node1" presStyleIdx="1" presStyleCnt="4"/>
      <dgm:spPr/>
    </dgm:pt>
    <dgm:pt modelId="{3B15A007-6654-440C-BC15-20CDD4B4FCD6}" type="pres">
      <dgm:prSet presAssocID="{C185A0DD-08A7-4C2E-9C61-04D5F75C06F4}" presName="parentText" presStyleLbl="node1" presStyleIdx="2" presStyleCnt="4">
        <dgm:presLayoutVars>
          <dgm:chMax val="0"/>
          <dgm:bulletEnabled val="1"/>
        </dgm:presLayoutVars>
      </dgm:prSet>
      <dgm:spPr/>
    </dgm:pt>
    <dgm:pt modelId="{F6F0F4D7-E787-4303-8270-084337106A9C}" type="pres">
      <dgm:prSet presAssocID="{C185A0DD-08A7-4C2E-9C61-04D5F75C06F4}" presName="negativeSpace" presStyleCnt="0"/>
      <dgm:spPr/>
    </dgm:pt>
    <dgm:pt modelId="{91A0F981-C60E-40C0-835F-843C807007E6}" type="pres">
      <dgm:prSet presAssocID="{C185A0DD-08A7-4C2E-9C61-04D5F75C06F4}" presName="childText" presStyleLbl="conFgAcc1" presStyleIdx="2" presStyleCnt="4">
        <dgm:presLayoutVars>
          <dgm:bulletEnabled val="1"/>
        </dgm:presLayoutVars>
      </dgm:prSet>
      <dgm:spPr/>
    </dgm:pt>
    <dgm:pt modelId="{07C8F803-3A42-465D-B261-E02F2D014358}" type="pres">
      <dgm:prSet presAssocID="{C5101842-D8E2-4E14-8549-128D564B7C8F}" presName="spaceBetweenRectangles" presStyleCnt="0"/>
      <dgm:spPr/>
    </dgm:pt>
    <dgm:pt modelId="{F1B98AC4-B3A9-41B0-B319-32199C005B2D}" type="pres">
      <dgm:prSet presAssocID="{BB219ADC-8E88-4D1B-9F8C-D66D02B17CDB}" presName="parentLin" presStyleCnt="0"/>
      <dgm:spPr/>
    </dgm:pt>
    <dgm:pt modelId="{14E9FE5A-BEDD-46BC-A758-747D81AB5042}" type="pres">
      <dgm:prSet presAssocID="{BB219ADC-8E88-4D1B-9F8C-D66D02B17CDB}" presName="parentLeftMargin" presStyleLbl="node1" presStyleIdx="2" presStyleCnt="4"/>
      <dgm:spPr/>
    </dgm:pt>
    <dgm:pt modelId="{609A768B-ED96-4792-A7C6-0976EA12B222}" type="pres">
      <dgm:prSet presAssocID="{BB219ADC-8E88-4D1B-9F8C-D66D02B17CDB}" presName="parentText" presStyleLbl="node1" presStyleIdx="3" presStyleCnt="4">
        <dgm:presLayoutVars>
          <dgm:chMax val="0"/>
          <dgm:bulletEnabled val="1"/>
        </dgm:presLayoutVars>
      </dgm:prSet>
      <dgm:spPr/>
    </dgm:pt>
    <dgm:pt modelId="{8A7BD267-ADF1-4F1B-B4D6-7B03BBE58364}" type="pres">
      <dgm:prSet presAssocID="{BB219ADC-8E88-4D1B-9F8C-D66D02B17CDB}" presName="negativeSpace" presStyleCnt="0"/>
      <dgm:spPr/>
    </dgm:pt>
    <dgm:pt modelId="{E7ECAAE7-E66A-4D1F-B429-F6CF9A2BE117}" type="pres">
      <dgm:prSet presAssocID="{BB219ADC-8E88-4D1B-9F8C-D66D02B17CDB}" presName="childText" presStyleLbl="conFgAcc1" presStyleIdx="3" presStyleCnt="4">
        <dgm:presLayoutVars>
          <dgm:bulletEnabled val="1"/>
        </dgm:presLayoutVars>
      </dgm:prSet>
      <dgm:spPr>
        <a:ln>
          <a:solidFill>
            <a:schemeClr val="tx1"/>
          </a:solidFill>
        </a:ln>
      </dgm:spPr>
    </dgm:pt>
  </dgm:ptLst>
  <dgm:cxnLst>
    <dgm:cxn modelId="{2FC62D04-7638-43F4-B807-067425697DD9}" srcId="{7016F457-6FB6-4A57-925F-43BC2D2A88FA}" destId="{CBB1A828-FF7A-49E4-BC80-B680710D8784}" srcOrd="1" destOrd="0" parTransId="{585ECA6F-2CD4-448A-AD5B-C813DECBC7DE}" sibTransId="{7B3C27A9-BE7F-4347-A5E6-B7C9490AD3FA}"/>
    <dgm:cxn modelId="{067D6F0C-B291-4055-A73F-C83933BF4B48}" type="presOf" srcId="{88431157-218C-4AFF-94F8-024ECED897E2}" destId="{1F31143A-946F-4EAA-AD90-BE9128605CCA}" srcOrd="1" destOrd="0" presId="urn:microsoft.com/office/officeart/2005/8/layout/list1"/>
    <dgm:cxn modelId="{CFE43A1F-338B-4D3C-95F0-4F176CF8E2A1}" type="presOf" srcId="{66C9C794-C0F0-4C33-A3A4-0C9B4228C993}" destId="{77F524D7-C608-41DF-A662-A9C731FECC30}" srcOrd="0" destOrd="2" presId="urn:microsoft.com/office/officeart/2005/8/layout/list1"/>
    <dgm:cxn modelId="{7A50BD24-9D2D-47B2-909D-425DA490673B}" type="presOf" srcId="{22DAB90F-08E1-4DF3-ABD7-7CA32FBCD37C}" destId="{77F524D7-C608-41DF-A662-A9C731FECC30}" srcOrd="0" destOrd="0" presId="urn:microsoft.com/office/officeart/2005/8/layout/list1"/>
    <dgm:cxn modelId="{1C3CCD31-32E7-4491-B963-AB7F9706B1FB}" type="presOf" srcId="{7016F457-6FB6-4A57-925F-43BC2D2A88FA}" destId="{77F524D7-C608-41DF-A662-A9C731FECC30}" srcOrd="0" destOrd="1" presId="urn:microsoft.com/office/officeart/2005/8/layout/list1"/>
    <dgm:cxn modelId="{5011E239-7333-4DCA-A638-E1C3A227DBA6}" srcId="{61552BDF-CC6A-42DD-9825-C6FD7A02BE1F}" destId="{B5040C98-B139-489E-922F-A4F9DBDA18A5}" srcOrd="1" destOrd="0" parTransId="{B7CDE0B4-8FDF-434F-B4B3-41300E62E196}" sibTransId="{58DFCEB0-1651-4496-9FC3-6441F1D782CB}"/>
    <dgm:cxn modelId="{9868913D-AB10-4A12-8680-E341BC9C0A6E}" type="presOf" srcId="{BB219ADC-8E88-4D1B-9F8C-D66D02B17CDB}" destId="{609A768B-ED96-4792-A7C6-0976EA12B222}" srcOrd="1" destOrd="0" presId="urn:microsoft.com/office/officeart/2005/8/layout/list1"/>
    <dgm:cxn modelId="{6ACC0E49-0F66-403D-A4E5-1B88D6428F5E}" type="presOf" srcId="{C185A0DD-08A7-4C2E-9C61-04D5F75C06F4}" destId="{7721363E-36EB-41BC-82D8-5666AE10CF96}" srcOrd="0" destOrd="0" presId="urn:microsoft.com/office/officeart/2005/8/layout/list1"/>
    <dgm:cxn modelId="{16B7FA6B-8620-421F-BA24-1FA9F1274EB2}" type="presOf" srcId="{B5040C98-B139-489E-922F-A4F9DBDA18A5}" destId="{F9D3729C-5D8F-465C-9001-9239FE0EEFCB}" srcOrd="0" destOrd="0" presId="urn:microsoft.com/office/officeart/2005/8/layout/list1"/>
    <dgm:cxn modelId="{4157B54D-7882-4D30-B2B1-E5358CCE8D02}" srcId="{88431157-218C-4AFF-94F8-024ECED897E2}" destId="{03F869C8-A598-4F56-8532-759E5F7A6E17}" srcOrd="0" destOrd="0" parTransId="{438700E7-B94A-4839-9D5A-422C2CDD7363}" sibTransId="{4FD4B4DD-D5E5-44ED-8836-3CAF6B78F0FF}"/>
    <dgm:cxn modelId="{C1CDBC55-9E2E-436D-985A-1905F4AF63D0}" type="presOf" srcId="{F6B88CA5-051E-4D56-8BE4-4855BD5495E1}" destId="{91A0F981-C60E-40C0-835F-843C807007E6}" srcOrd="0" destOrd="0" presId="urn:microsoft.com/office/officeart/2005/8/layout/list1"/>
    <dgm:cxn modelId="{6CD54658-703B-41E1-8BD1-3DABF9FC849D}" srcId="{C185A0DD-08A7-4C2E-9C61-04D5F75C06F4}" destId="{F6B88CA5-051E-4D56-8BE4-4855BD5495E1}" srcOrd="0" destOrd="0" parTransId="{67E6A8DD-763E-41B7-BD4F-9CC33E217F66}" sibTransId="{974AB45D-CF65-47F0-9003-C6A79CE929A4}"/>
    <dgm:cxn modelId="{23AE807F-CDB3-44D1-A366-EBD9A9E315AC}" srcId="{B5040C98-B139-489E-922F-A4F9DBDA18A5}" destId="{22DAB90F-08E1-4DF3-ABD7-7CA32FBCD37C}" srcOrd="0" destOrd="0" parTransId="{6E054AF3-40BB-4AFE-A7A1-66A6F1B4878D}" sibTransId="{F21B92F7-2313-4637-BDAB-83B4A1A05126}"/>
    <dgm:cxn modelId="{0D03D285-536E-4E00-8E6B-3DF5B7D942DF}" type="presOf" srcId="{B5040C98-B139-489E-922F-A4F9DBDA18A5}" destId="{45C93E20-3177-4902-B1AB-FFCD3087FE84}" srcOrd="1" destOrd="0" presId="urn:microsoft.com/office/officeart/2005/8/layout/list1"/>
    <dgm:cxn modelId="{6F30EAB3-63BD-48A7-8CA0-92DE2E687515}" srcId="{61552BDF-CC6A-42DD-9825-C6FD7A02BE1F}" destId="{C185A0DD-08A7-4C2E-9C61-04D5F75C06F4}" srcOrd="2" destOrd="0" parTransId="{0932C735-6CB5-4FB8-8401-55245F7D7B29}" sibTransId="{C5101842-D8E2-4E14-8549-128D564B7C8F}"/>
    <dgm:cxn modelId="{00725FB6-FF57-43FC-9164-7996A6819AFD}" srcId="{61552BDF-CC6A-42DD-9825-C6FD7A02BE1F}" destId="{88431157-218C-4AFF-94F8-024ECED897E2}" srcOrd="0" destOrd="0" parTransId="{03710A3A-01D7-4747-89BF-9629129D6F3F}" sibTransId="{CDB8D9BE-91FC-438B-B618-9B5126531B6E}"/>
    <dgm:cxn modelId="{BBF21FC0-2164-494C-A67E-BB0F83EDF9AF}" srcId="{7016F457-6FB6-4A57-925F-43BC2D2A88FA}" destId="{66C9C794-C0F0-4C33-A3A4-0C9B4228C993}" srcOrd="0" destOrd="0" parTransId="{30AB8DCE-DCA2-4165-9668-DC1757875907}" sibTransId="{D4FC2E51-37D0-4CA8-A3F3-1088DB1EF246}"/>
    <dgm:cxn modelId="{330DE1D7-0BC0-45CE-B767-79A13DFB9BBD}" srcId="{61552BDF-CC6A-42DD-9825-C6FD7A02BE1F}" destId="{BB219ADC-8E88-4D1B-9F8C-D66D02B17CDB}" srcOrd="3" destOrd="0" parTransId="{4ADA0C1B-10A1-432E-9A09-64BDE3698D7A}" sibTransId="{7D9FC233-2923-4FB6-A60A-B90F1D0EB28C}"/>
    <dgm:cxn modelId="{BE5526E4-F0E0-4F9B-83BF-442986E73708}" type="presOf" srcId="{C185A0DD-08A7-4C2E-9C61-04D5F75C06F4}" destId="{3B15A007-6654-440C-BC15-20CDD4B4FCD6}" srcOrd="1" destOrd="0" presId="urn:microsoft.com/office/officeart/2005/8/layout/list1"/>
    <dgm:cxn modelId="{60A809F0-F7E6-47DC-AEA4-E6EB6ABD4BCA}" type="presOf" srcId="{03F869C8-A598-4F56-8532-759E5F7A6E17}" destId="{8D163792-47B3-4E13-A9CA-6A999A1FD70B}" srcOrd="0" destOrd="0" presId="urn:microsoft.com/office/officeart/2005/8/layout/list1"/>
    <dgm:cxn modelId="{DB351CF0-3092-46A5-8123-35EBC29DAC26}" type="presOf" srcId="{61552BDF-CC6A-42DD-9825-C6FD7A02BE1F}" destId="{442EFB6A-385E-4550-8B7A-01B6CC45F1C0}" srcOrd="0" destOrd="0" presId="urn:microsoft.com/office/officeart/2005/8/layout/list1"/>
    <dgm:cxn modelId="{54B909F8-0491-443E-B49E-78E744370EAD}" type="presOf" srcId="{BB219ADC-8E88-4D1B-9F8C-D66D02B17CDB}" destId="{14E9FE5A-BEDD-46BC-A758-747D81AB5042}" srcOrd="0" destOrd="0" presId="urn:microsoft.com/office/officeart/2005/8/layout/list1"/>
    <dgm:cxn modelId="{E970A9F8-B5E4-4A62-B9C8-5732002641CC}" srcId="{B5040C98-B139-489E-922F-A4F9DBDA18A5}" destId="{7016F457-6FB6-4A57-925F-43BC2D2A88FA}" srcOrd="1" destOrd="0" parTransId="{AB0C0685-42C5-40A9-A4AF-7A66DFCF74D3}" sibTransId="{D48C3A9A-54B0-47A0-8529-F7F4F69DAD6B}"/>
    <dgm:cxn modelId="{FA9EACFB-3779-42E2-A995-839605EB1E6C}" type="presOf" srcId="{CBB1A828-FF7A-49E4-BC80-B680710D8784}" destId="{77F524D7-C608-41DF-A662-A9C731FECC30}" srcOrd="0" destOrd="3" presId="urn:microsoft.com/office/officeart/2005/8/layout/list1"/>
    <dgm:cxn modelId="{0D06CAFD-DBCD-4341-8629-F5B31DBFAFA0}" type="presOf" srcId="{88431157-218C-4AFF-94F8-024ECED897E2}" destId="{66E5EEBB-8AFD-4A33-BBB5-6FC0CFC37B1C}" srcOrd="0" destOrd="0" presId="urn:microsoft.com/office/officeart/2005/8/layout/list1"/>
    <dgm:cxn modelId="{E02139DA-4F31-403F-9946-6B117300E88F}" type="presParOf" srcId="{442EFB6A-385E-4550-8B7A-01B6CC45F1C0}" destId="{72E3BE96-611C-4516-A00A-C84FF3F558D7}" srcOrd="0" destOrd="0" presId="urn:microsoft.com/office/officeart/2005/8/layout/list1"/>
    <dgm:cxn modelId="{4B86A9A3-788F-4ABA-BBF7-15E67451F986}" type="presParOf" srcId="{72E3BE96-611C-4516-A00A-C84FF3F558D7}" destId="{66E5EEBB-8AFD-4A33-BBB5-6FC0CFC37B1C}" srcOrd="0" destOrd="0" presId="urn:microsoft.com/office/officeart/2005/8/layout/list1"/>
    <dgm:cxn modelId="{DD76DE22-6CBF-4D73-AAC7-340F1DC54EAF}" type="presParOf" srcId="{72E3BE96-611C-4516-A00A-C84FF3F558D7}" destId="{1F31143A-946F-4EAA-AD90-BE9128605CCA}" srcOrd="1" destOrd="0" presId="urn:microsoft.com/office/officeart/2005/8/layout/list1"/>
    <dgm:cxn modelId="{36C7D2AC-400D-496A-BF94-6EE4A46EE04B}" type="presParOf" srcId="{442EFB6A-385E-4550-8B7A-01B6CC45F1C0}" destId="{D93AAA2F-73CE-4B67-8E77-F643E1AF0B4C}" srcOrd="1" destOrd="0" presId="urn:microsoft.com/office/officeart/2005/8/layout/list1"/>
    <dgm:cxn modelId="{8F471EF5-957C-4821-8954-EB59366F5819}" type="presParOf" srcId="{442EFB6A-385E-4550-8B7A-01B6CC45F1C0}" destId="{8D163792-47B3-4E13-A9CA-6A999A1FD70B}" srcOrd="2" destOrd="0" presId="urn:microsoft.com/office/officeart/2005/8/layout/list1"/>
    <dgm:cxn modelId="{C7416C54-6594-42DB-A1F5-5ED6E30D0E42}" type="presParOf" srcId="{442EFB6A-385E-4550-8B7A-01B6CC45F1C0}" destId="{58E40F9C-8DE1-4EE1-A56F-5D493B427723}" srcOrd="3" destOrd="0" presId="urn:microsoft.com/office/officeart/2005/8/layout/list1"/>
    <dgm:cxn modelId="{76309B0B-53FB-4053-840B-4DB8AD7BFD6F}" type="presParOf" srcId="{442EFB6A-385E-4550-8B7A-01B6CC45F1C0}" destId="{91A978D8-D9D8-40C6-A8DD-4B62AA70A261}" srcOrd="4" destOrd="0" presId="urn:microsoft.com/office/officeart/2005/8/layout/list1"/>
    <dgm:cxn modelId="{0F40812B-0153-4473-B2E6-8A02F15B0471}" type="presParOf" srcId="{91A978D8-D9D8-40C6-A8DD-4B62AA70A261}" destId="{F9D3729C-5D8F-465C-9001-9239FE0EEFCB}" srcOrd="0" destOrd="0" presId="urn:microsoft.com/office/officeart/2005/8/layout/list1"/>
    <dgm:cxn modelId="{D3076515-98F6-4432-8BA0-1C817B5B80E4}" type="presParOf" srcId="{91A978D8-D9D8-40C6-A8DD-4B62AA70A261}" destId="{45C93E20-3177-4902-B1AB-FFCD3087FE84}" srcOrd="1" destOrd="0" presId="urn:microsoft.com/office/officeart/2005/8/layout/list1"/>
    <dgm:cxn modelId="{59BCF701-3339-4A25-9133-4A1B3AF0634B}" type="presParOf" srcId="{442EFB6A-385E-4550-8B7A-01B6CC45F1C0}" destId="{136B6393-74C2-46C8-AFB8-C7C6C48E6168}" srcOrd="5" destOrd="0" presId="urn:microsoft.com/office/officeart/2005/8/layout/list1"/>
    <dgm:cxn modelId="{F12B5A7E-9CC7-4D8A-A1EA-8AFE2AAF39BE}" type="presParOf" srcId="{442EFB6A-385E-4550-8B7A-01B6CC45F1C0}" destId="{77F524D7-C608-41DF-A662-A9C731FECC30}" srcOrd="6" destOrd="0" presId="urn:microsoft.com/office/officeart/2005/8/layout/list1"/>
    <dgm:cxn modelId="{4CB22889-8742-4529-9711-F81BEFE761AF}" type="presParOf" srcId="{442EFB6A-385E-4550-8B7A-01B6CC45F1C0}" destId="{720693D4-1EF8-4CB5-A6BF-9786D47251D7}" srcOrd="7" destOrd="0" presId="urn:microsoft.com/office/officeart/2005/8/layout/list1"/>
    <dgm:cxn modelId="{16F6E6B3-A984-42D3-87B2-054247020A51}" type="presParOf" srcId="{442EFB6A-385E-4550-8B7A-01B6CC45F1C0}" destId="{4E151F9C-3DFA-4859-B58B-57745378E96E}" srcOrd="8" destOrd="0" presId="urn:microsoft.com/office/officeart/2005/8/layout/list1"/>
    <dgm:cxn modelId="{678D1FA2-6DA3-4F79-A45D-CD7053E40AD7}" type="presParOf" srcId="{4E151F9C-3DFA-4859-B58B-57745378E96E}" destId="{7721363E-36EB-41BC-82D8-5666AE10CF96}" srcOrd="0" destOrd="0" presId="urn:microsoft.com/office/officeart/2005/8/layout/list1"/>
    <dgm:cxn modelId="{5DA61992-6C63-4704-990C-218ED81F1FA7}" type="presParOf" srcId="{4E151F9C-3DFA-4859-B58B-57745378E96E}" destId="{3B15A007-6654-440C-BC15-20CDD4B4FCD6}" srcOrd="1" destOrd="0" presId="urn:microsoft.com/office/officeart/2005/8/layout/list1"/>
    <dgm:cxn modelId="{217D97CC-DCEE-4B30-9874-D4DD8A33BF90}" type="presParOf" srcId="{442EFB6A-385E-4550-8B7A-01B6CC45F1C0}" destId="{F6F0F4D7-E787-4303-8270-084337106A9C}" srcOrd="9" destOrd="0" presId="urn:microsoft.com/office/officeart/2005/8/layout/list1"/>
    <dgm:cxn modelId="{F5E76E55-723C-4B2A-AEB6-9D2177567F3A}" type="presParOf" srcId="{442EFB6A-385E-4550-8B7A-01B6CC45F1C0}" destId="{91A0F981-C60E-40C0-835F-843C807007E6}" srcOrd="10" destOrd="0" presId="urn:microsoft.com/office/officeart/2005/8/layout/list1"/>
    <dgm:cxn modelId="{F6DCB921-4FB6-4142-A54B-716CD125E676}" type="presParOf" srcId="{442EFB6A-385E-4550-8B7A-01B6CC45F1C0}" destId="{07C8F803-3A42-465D-B261-E02F2D014358}" srcOrd="11" destOrd="0" presId="urn:microsoft.com/office/officeart/2005/8/layout/list1"/>
    <dgm:cxn modelId="{C99D067C-621A-4A46-8E2F-97C415F61F49}" type="presParOf" srcId="{442EFB6A-385E-4550-8B7A-01B6CC45F1C0}" destId="{F1B98AC4-B3A9-41B0-B319-32199C005B2D}" srcOrd="12" destOrd="0" presId="urn:microsoft.com/office/officeart/2005/8/layout/list1"/>
    <dgm:cxn modelId="{7B229AAA-8131-4CF2-9B7C-22A5E3A78A15}" type="presParOf" srcId="{F1B98AC4-B3A9-41B0-B319-32199C005B2D}" destId="{14E9FE5A-BEDD-46BC-A758-747D81AB5042}" srcOrd="0" destOrd="0" presId="urn:microsoft.com/office/officeart/2005/8/layout/list1"/>
    <dgm:cxn modelId="{78240285-F208-445C-94E5-0073C92AB70A}" type="presParOf" srcId="{F1B98AC4-B3A9-41B0-B319-32199C005B2D}" destId="{609A768B-ED96-4792-A7C6-0976EA12B222}" srcOrd="1" destOrd="0" presId="urn:microsoft.com/office/officeart/2005/8/layout/list1"/>
    <dgm:cxn modelId="{863EB6E9-3455-4A66-AF95-56F4602D5555}" type="presParOf" srcId="{442EFB6A-385E-4550-8B7A-01B6CC45F1C0}" destId="{8A7BD267-ADF1-4F1B-B4D6-7B03BBE58364}" srcOrd="13" destOrd="0" presId="urn:microsoft.com/office/officeart/2005/8/layout/list1"/>
    <dgm:cxn modelId="{54946305-B7C2-4C14-B5DC-A8801D915278}" type="presParOf" srcId="{442EFB6A-385E-4550-8B7A-01B6CC45F1C0}" destId="{E7ECAAE7-E66A-4D1F-B429-F6CF9A2BE117}"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397E52-08F1-469C-BB0B-C249A97B94CA}"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7D49218D-2D9E-4DB9-9AD9-025B43E06B4D}">
      <dgm:prSet/>
      <dgm:spPr>
        <a:solidFill>
          <a:srgbClr val="FFC000"/>
        </a:solidFill>
      </dgm:spPr>
      <dgm:t>
        <a:bodyPr/>
        <a:lstStyle/>
        <a:p>
          <a:r>
            <a:rPr lang="en-US" dirty="0">
              <a:solidFill>
                <a:schemeClr val="tx1"/>
              </a:solidFill>
            </a:rPr>
            <a:t>Goal, Objective, and Outcomes</a:t>
          </a:r>
        </a:p>
      </dgm:t>
    </dgm:pt>
    <dgm:pt modelId="{ACF9B0E9-01A1-4D20-B903-C597EB778584}" type="parTrans" cxnId="{6A997686-B83A-4E8D-8F09-0E74E8320DE2}">
      <dgm:prSet/>
      <dgm:spPr/>
      <dgm:t>
        <a:bodyPr/>
        <a:lstStyle/>
        <a:p>
          <a:endParaRPr lang="en-US"/>
        </a:p>
      </dgm:t>
    </dgm:pt>
    <dgm:pt modelId="{E22E810F-D28D-4C5A-BDD6-9E5736C1941E}" type="sibTrans" cxnId="{6A997686-B83A-4E8D-8F09-0E74E8320DE2}">
      <dgm:prSet/>
      <dgm:spPr/>
      <dgm:t>
        <a:bodyPr/>
        <a:lstStyle/>
        <a:p>
          <a:endParaRPr lang="en-US"/>
        </a:p>
      </dgm:t>
    </dgm:pt>
    <dgm:pt modelId="{AB9FF7F1-0ADB-4D31-B23D-9BB5ADF26CC8}">
      <dgm:prSet/>
      <dgm:spPr>
        <a:ln>
          <a:solidFill>
            <a:schemeClr val="tx1"/>
          </a:solidFill>
        </a:ln>
      </dgm:spPr>
      <dgm:t>
        <a:bodyPr/>
        <a:lstStyle/>
        <a:p>
          <a:r>
            <a:rPr lang="en-US"/>
            <a:t>The goal should directly address the problem identified in the Problem Statement.</a:t>
          </a:r>
        </a:p>
      </dgm:t>
    </dgm:pt>
    <dgm:pt modelId="{9E85F4A7-9B27-426E-8F86-8A2A31661E62}" type="parTrans" cxnId="{DD60DB1D-08FD-4AEA-B53E-47424CA3D6F2}">
      <dgm:prSet/>
      <dgm:spPr/>
      <dgm:t>
        <a:bodyPr/>
        <a:lstStyle/>
        <a:p>
          <a:endParaRPr lang="en-US"/>
        </a:p>
      </dgm:t>
    </dgm:pt>
    <dgm:pt modelId="{E60B9FC7-B96A-48F4-A73E-1E3E729A4561}" type="sibTrans" cxnId="{DD60DB1D-08FD-4AEA-B53E-47424CA3D6F2}">
      <dgm:prSet/>
      <dgm:spPr/>
      <dgm:t>
        <a:bodyPr/>
        <a:lstStyle/>
        <a:p>
          <a:endParaRPr lang="en-US"/>
        </a:p>
      </dgm:t>
    </dgm:pt>
    <dgm:pt modelId="{CBBC3806-0821-4B99-8867-FF74B826E82A}">
      <dgm:prSet/>
      <dgm:spPr>
        <a:ln>
          <a:solidFill>
            <a:schemeClr val="tx1"/>
          </a:solidFill>
        </a:ln>
      </dgm:spPr>
      <dgm:t>
        <a:bodyPr/>
        <a:lstStyle/>
        <a:p>
          <a:r>
            <a:rPr lang="en-US"/>
            <a:t>Objectives are the steps needed to achieve goals. Objectives should be concrete, action-oriented, measurable and Specific, Measurable, Achievable, Realistic, Timely (SMART).</a:t>
          </a:r>
        </a:p>
      </dgm:t>
    </dgm:pt>
    <dgm:pt modelId="{C2F9A9B9-64C4-4049-9F65-83FED46A81F1}" type="parTrans" cxnId="{BBEC5A0A-6C9B-4414-B614-213EDEC67A0A}">
      <dgm:prSet/>
      <dgm:spPr/>
      <dgm:t>
        <a:bodyPr/>
        <a:lstStyle/>
        <a:p>
          <a:endParaRPr lang="en-US"/>
        </a:p>
      </dgm:t>
    </dgm:pt>
    <dgm:pt modelId="{F76627D3-6ADF-4C1A-AEEB-C5492FB4C4CF}" type="sibTrans" cxnId="{BBEC5A0A-6C9B-4414-B614-213EDEC67A0A}">
      <dgm:prSet/>
      <dgm:spPr/>
      <dgm:t>
        <a:bodyPr/>
        <a:lstStyle/>
        <a:p>
          <a:endParaRPr lang="en-US"/>
        </a:p>
      </dgm:t>
    </dgm:pt>
    <dgm:pt modelId="{A0B7B203-17FB-46C9-A4CC-2C65B7D95254}">
      <dgm:prSet/>
      <dgm:spPr>
        <a:ln>
          <a:solidFill>
            <a:schemeClr val="tx1"/>
          </a:solidFill>
        </a:ln>
      </dgm:spPr>
      <dgm:t>
        <a:bodyPr/>
        <a:lstStyle/>
        <a:p>
          <a:pPr>
            <a:buFont typeface="Wingdings" panose="05000000000000000000" pitchFamily="2" charset="2"/>
            <a:buChar char="Ø"/>
          </a:pPr>
          <a:r>
            <a:rPr lang="en-US" dirty="0"/>
            <a:t>Example of Objective: By September 2022, a minimum of 50 culturally and linguistically appropriate support groups for survivors of domestic violence will be provided. </a:t>
          </a:r>
        </a:p>
      </dgm:t>
    </dgm:pt>
    <dgm:pt modelId="{6F650EA7-EDA6-40CB-A23B-615027D5955A}" type="parTrans" cxnId="{7F054F68-A6F9-47B4-B8FC-AAE1D530F769}">
      <dgm:prSet/>
      <dgm:spPr/>
      <dgm:t>
        <a:bodyPr/>
        <a:lstStyle/>
        <a:p>
          <a:endParaRPr lang="en-US"/>
        </a:p>
      </dgm:t>
    </dgm:pt>
    <dgm:pt modelId="{567D5B17-8F79-4C2B-8639-A38F4625CCC8}" type="sibTrans" cxnId="{7F054F68-A6F9-47B4-B8FC-AAE1D530F769}">
      <dgm:prSet/>
      <dgm:spPr/>
      <dgm:t>
        <a:bodyPr/>
        <a:lstStyle/>
        <a:p>
          <a:endParaRPr lang="en-US"/>
        </a:p>
      </dgm:t>
    </dgm:pt>
    <dgm:pt modelId="{8D40C182-FE37-414D-A8EA-CE81FDF85D44}">
      <dgm:prSet/>
      <dgm:spPr>
        <a:ln>
          <a:solidFill>
            <a:schemeClr val="tx1"/>
          </a:solidFill>
        </a:ln>
      </dgm:spPr>
      <dgm:t>
        <a:bodyPr/>
        <a:lstStyle/>
        <a:p>
          <a:r>
            <a:rPr lang="en-US"/>
            <a:t>Outcomes measure objectives and are criteria for how the program is deemed to be effective.</a:t>
          </a:r>
        </a:p>
      </dgm:t>
    </dgm:pt>
    <dgm:pt modelId="{85B97FF6-E5F2-4221-AF3D-49E686CF8CED}" type="parTrans" cxnId="{4B4D556C-AAD7-4D02-8A70-B2AC94ED256C}">
      <dgm:prSet/>
      <dgm:spPr/>
      <dgm:t>
        <a:bodyPr/>
        <a:lstStyle/>
        <a:p>
          <a:endParaRPr lang="en-US"/>
        </a:p>
      </dgm:t>
    </dgm:pt>
    <dgm:pt modelId="{FCD393E3-DCFC-4DB8-AA2B-0240B01B4EE5}" type="sibTrans" cxnId="{4B4D556C-AAD7-4D02-8A70-B2AC94ED256C}">
      <dgm:prSet/>
      <dgm:spPr/>
      <dgm:t>
        <a:bodyPr/>
        <a:lstStyle/>
        <a:p>
          <a:endParaRPr lang="en-US"/>
        </a:p>
      </dgm:t>
    </dgm:pt>
    <dgm:pt modelId="{501B700D-FDFC-485B-9B7E-FA627A0D9EEC}">
      <dgm:prSet/>
      <dgm:spPr>
        <a:ln>
          <a:solidFill>
            <a:schemeClr val="tx1"/>
          </a:solidFill>
        </a:ln>
      </dgm:spPr>
      <dgm:t>
        <a:bodyPr/>
        <a:lstStyle/>
        <a:p>
          <a:pPr>
            <a:buFont typeface="Wingdings" panose="05000000000000000000" pitchFamily="2" charset="2"/>
            <a:buChar char="Ø"/>
          </a:pPr>
          <a:r>
            <a:rPr lang="en-US" dirty="0"/>
            <a:t>Example of Outcome: 85% of participants will indicate that they have learned ways to act in their own best interest. </a:t>
          </a:r>
        </a:p>
      </dgm:t>
    </dgm:pt>
    <dgm:pt modelId="{F827A31E-D504-4A2D-8372-0C9658F1F9F4}" type="parTrans" cxnId="{B6183BD4-E2CD-4C32-9F03-6311A2660DF0}">
      <dgm:prSet/>
      <dgm:spPr/>
      <dgm:t>
        <a:bodyPr/>
        <a:lstStyle/>
        <a:p>
          <a:endParaRPr lang="en-US"/>
        </a:p>
      </dgm:t>
    </dgm:pt>
    <dgm:pt modelId="{5D8913F6-84CD-4AE2-8753-2F1906D0B085}" type="sibTrans" cxnId="{B6183BD4-E2CD-4C32-9F03-6311A2660DF0}">
      <dgm:prSet/>
      <dgm:spPr/>
      <dgm:t>
        <a:bodyPr/>
        <a:lstStyle/>
        <a:p>
          <a:endParaRPr lang="en-US"/>
        </a:p>
      </dgm:t>
    </dgm:pt>
    <dgm:pt modelId="{F0FA9C36-4E06-41DE-8C93-4ADACB0FC95A}">
      <dgm:prSet/>
      <dgm:spPr>
        <a:solidFill>
          <a:srgbClr val="FFC000"/>
        </a:solidFill>
      </dgm:spPr>
      <dgm:t>
        <a:bodyPr/>
        <a:lstStyle/>
        <a:p>
          <a:r>
            <a:rPr lang="en-US" dirty="0">
              <a:solidFill>
                <a:schemeClr val="tx1"/>
              </a:solidFill>
            </a:rPr>
            <a:t>Program Description</a:t>
          </a:r>
        </a:p>
      </dgm:t>
    </dgm:pt>
    <dgm:pt modelId="{50F3EA01-1F33-452A-A3F5-BA57522314BF}" type="parTrans" cxnId="{05A3B7B5-4C1A-42BA-A292-E00EF4129005}">
      <dgm:prSet/>
      <dgm:spPr/>
      <dgm:t>
        <a:bodyPr/>
        <a:lstStyle/>
        <a:p>
          <a:endParaRPr lang="en-US"/>
        </a:p>
      </dgm:t>
    </dgm:pt>
    <dgm:pt modelId="{488CCB01-1D8C-43E7-B5BC-0F2994EA6CF4}" type="sibTrans" cxnId="{05A3B7B5-4C1A-42BA-A292-E00EF4129005}">
      <dgm:prSet/>
      <dgm:spPr/>
      <dgm:t>
        <a:bodyPr/>
        <a:lstStyle/>
        <a:p>
          <a:endParaRPr lang="en-US"/>
        </a:p>
      </dgm:t>
    </dgm:pt>
    <dgm:pt modelId="{1D681F7E-C37E-4F43-A413-43FACBAFF9FC}">
      <dgm:prSet/>
      <dgm:spPr>
        <a:ln>
          <a:solidFill>
            <a:schemeClr val="tx1"/>
          </a:solidFill>
        </a:ln>
      </dgm:spPr>
      <dgm:t>
        <a:bodyPr/>
        <a:lstStyle/>
        <a:p>
          <a:r>
            <a:rPr lang="en-US"/>
            <a:t>What? Who? Where? Why? When? How?</a:t>
          </a:r>
        </a:p>
      </dgm:t>
    </dgm:pt>
    <dgm:pt modelId="{79E1B8DC-97C6-45F6-8A54-6C0A291D119F}" type="parTrans" cxnId="{11B91E7D-8CDE-4FBD-A902-124811157552}">
      <dgm:prSet/>
      <dgm:spPr/>
      <dgm:t>
        <a:bodyPr/>
        <a:lstStyle/>
        <a:p>
          <a:endParaRPr lang="en-US"/>
        </a:p>
      </dgm:t>
    </dgm:pt>
    <dgm:pt modelId="{DD997942-EA46-4472-9861-5A841566971C}" type="sibTrans" cxnId="{11B91E7D-8CDE-4FBD-A902-124811157552}">
      <dgm:prSet/>
      <dgm:spPr/>
      <dgm:t>
        <a:bodyPr/>
        <a:lstStyle/>
        <a:p>
          <a:endParaRPr lang="en-US"/>
        </a:p>
      </dgm:t>
    </dgm:pt>
    <dgm:pt modelId="{511519E6-03AA-4B81-9F57-49D5EC4583F8}">
      <dgm:prSet/>
      <dgm:spPr>
        <a:solidFill>
          <a:srgbClr val="FFC000"/>
        </a:solidFill>
      </dgm:spPr>
      <dgm:t>
        <a:bodyPr/>
        <a:lstStyle/>
        <a:p>
          <a:r>
            <a:rPr lang="en-US" dirty="0">
              <a:solidFill>
                <a:schemeClr val="tx1"/>
              </a:solidFill>
            </a:rPr>
            <a:t>Evidence Based/Best Practice</a:t>
          </a:r>
        </a:p>
      </dgm:t>
    </dgm:pt>
    <dgm:pt modelId="{E5C0F3A8-1E70-4B1A-BCF4-6EB73663DE47}" type="parTrans" cxnId="{2AFAED5C-3C82-4685-9634-F81CDA689FDE}">
      <dgm:prSet/>
      <dgm:spPr/>
      <dgm:t>
        <a:bodyPr/>
        <a:lstStyle/>
        <a:p>
          <a:endParaRPr lang="en-US"/>
        </a:p>
      </dgm:t>
    </dgm:pt>
    <dgm:pt modelId="{7483B302-5555-4FD8-9AA4-385F320D560A}" type="sibTrans" cxnId="{2AFAED5C-3C82-4685-9634-F81CDA689FDE}">
      <dgm:prSet/>
      <dgm:spPr/>
      <dgm:t>
        <a:bodyPr/>
        <a:lstStyle/>
        <a:p>
          <a:endParaRPr lang="en-US"/>
        </a:p>
      </dgm:t>
    </dgm:pt>
    <dgm:pt modelId="{6E4AA937-1310-41B9-B6F5-237E90A5D27D}">
      <dgm:prSet/>
      <dgm:spPr>
        <a:solidFill>
          <a:srgbClr val="FFC000"/>
        </a:solidFill>
      </dgm:spPr>
      <dgm:t>
        <a:bodyPr/>
        <a:lstStyle/>
        <a:p>
          <a:r>
            <a:rPr lang="en-US" dirty="0">
              <a:solidFill>
                <a:schemeClr val="tx1"/>
              </a:solidFill>
            </a:rPr>
            <a:t>Use of Volunteers</a:t>
          </a:r>
        </a:p>
      </dgm:t>
    </dgm:pt>
    <dgm:pt modelId="{13A61BDF-1A01-4445-BCB2-36D45098B9EA}" type="parTrans" cxnId="{E83386D2-CEA8-494D-A861-0FE0BAA371F8}">
      <dgm:prSet/>
      <dgm:spPr/>
      <dgm:t>
        <a:bodyPr/>
        <a:lstStyle/>
        <a:p>
          <a:endParaRPr lang="en-US"/>
        </a:p>
      </dgm:t>
    </dgm:pt>
    <dgm:pt modelId="{A17C5103-89DF-42BF-B403-F78CCF745A24}" type="sibTrans" cxnId="{E83386D2-CEA8-494D-A861-0FE0BAA371F8}">
      <dgm:prSet/>
      <dgm:spPr/>
      <dgm:t>
        <a:bodyPr/>
        <a:lstStyle/>
        <a:p>
          <a:endParaRPr lang="en-US"/>
        </a:p>
      </dgm:t>
    </dgm:pt>
    <dgm:pt modelId="{89585A06-F923-4166-BF9E-90AFEAF43F4A}" type="pres">
      <dgm:prSet presAssocID="{37397E52-08F1-469C-BB0B-C249A97B94CA}" presName="linear" presStyleCnt="0">
        <dgm:presLayoutVars>
          <dgm:dir/>
          <dgm:animLvl val="lvl"/>
          <dgm:resizeHandles val="exact"/>
        </dgm:presLayoutVars>
      </dgm:prSet>
      <dgm:spPr/>
    </dgm:pt>
    <dgm:pt modelId="{55CC71FC-BE6D-4C96-BBD4-C394277CFD49}" type="pres">
      <dgm:prSet presAssocID="{7D49218D-2D9E-4DB9-9AD9-025B43E06B4D}" presName="parentLin" presStyleCnt="0"/>
      <dgm:spPr/>
    </dgm:pt>
    <dgm:pt modelId="{FECF9D18-A878-42F4-8396-5E54C1610F7A}" type="pres">
      <dgm:prSet presAssocID="{7D49218D-2D9E-4DB9-9AD9-025B43E06B4D}" presName="parentLeftMargin" presStyleLbl="node1" presStyleIdx="0" presStyleCnt="4"/>
      <dgm:spPr/>
    </dgm:pt>
    <dgm:pt modelId="{2F50645F-4135-4679-B5AB-27836450C312}" type="pres">
      <dgm:prSet presAssocID="{7D49218D-2D9E-4DB9-9AD9-025B43E06B4D}" presName="parentText" presStyleLbl="node1" presStyleIdx="0" presStyleCnt="4">
        <dgm:presLayoutVars>
          <dgm:chMax val="0"/>
          <dgm:bulletEnabled val="1"/>
        </dgm:presLayoutVars>
      </dgm:prSet>
      <dgm:spPr/>
    </dgm:pt>
    <dgm:pt modelId="{C9E3A741-EA06-47A3-A10F-F35BBF6D20B9}" type="pres">
      <dgm:prSet presAssocID="{7D49218D-2D9E-4DB9-9AD9-025B43E06B4D}" presName="negativeSpace" presStyleCnt="0"/>
      <dgm:spPr/>
    </dgm:pt>
    <dgm:pt modelId="{49AD6E08-5C15-4B96-B384-1848772CBB89}" type="pres">
      <dgm:prSet presAssocID="{7D49218D-2D9E-4DB9-9AD9-025B43E06B4D}" presName="childText" presStyleLbl="conFgAcc1" presStyleIdx="0" presStyleCnt="4">
        <dgm:presLayoutVars>
          <dgm:bulletEnabled val="1"/>
        </dgm:presLayoutVars>
      </dgm:prSet>
      <dgm:spPr/>
    </dgm:pt>
    <dgm:pt modelId="{E8CB1221-B2B9-4DD2-A0D7-AAC3A2308B93}" type="pres">
      <dgm:prSet presAssocID="{E22E810F-D28D-4C5A-BDD6-9E5736C1941E}" presName="spaceBetweenRectangles" presStyleCnt="0"/>
      <dgm:spPr/>
    </dgm:pt>
    <dgm:pt modelId="{FEA80ECE-FCB3-42DE-AD19-6E0A9F444F08}" type="pres">
      <dgm:prSet presAssocID="{F0FA9C36-4E06-41DE-8C93-4ADACB0FC95A}" presName="parentLin" presStyleCnt="0"/>
      <dgm:spPr/>
    </dgm:pt>
    <dgm:pt modelId="{039C0A89-ACB6-4F32-BA4E-00F788D70E76}" type="pres">
      <dgm:prSet presAssocID="{F0FA9C36-4E06-41DE-8C93-4ADACB0FC95A}" presName="parentLeftMargin" presStyleLbl="node1" presStyleIdx="0" presStyleCnt="4"/>
      <dgm:spPr/>
    </dgm:pt>
    <dgm:pt modelId="{D2282E75-9A52-47B2-9850-707EC2631640}" type="pres">
      <dgm:prSet presAssocID="{F0FA9C36-4E06-41DE-8C93-4ADACB0FC95A}" presName="parentText" presStyleLbl="node1" presStyleIdx="1" presStyleCnt="4">
        <dgm:presLayoutVars>
          <dgm:chMax val="0"/>
          <dgm:bulletEnabled val="1"/>
        </dgm:presLayoutVars>
      </dgm:prSet>
      <dgm:spPr/>
    </dgm:pt>
    <dgm:pt modelId="{9885F500-B652-487D-839E-34F2B21A803D}" type="pres">
      <dgm:prSet presAssocID="{F0FA9C36-4E06-41DE-8C93-4ADACB0FC95A}" presName="negativeSpace" presStyleCnt="0"/>
      <dgm:spPr/>
    </dgm:pt>
    <dgm:pt modelId="{2375F742-61FF-4732-A683-B48767F1F6F6}" type="pres">
      <dgm:prSet presAssocID="{F0FA9C36-4E06-41DE-8C93-4ADACB0FC95A}" presName="childText" presStyleLbl="conFgAcc1" presStyleIdx="1" presStyleCnt="4">
        <dgm:presLayoutVars>
          <dgm:bulletEnabled val="1"/>
        </dgm:presLayoutVars>
      </dgm:prSet>
      <dgm:spPr/>
    </dgm:pt>
    <dgm:pt modelId="{6D0F0044-9C85-4FBF-B97D-C3486E04E3B1}" type="pres">
      <dgm:prSet presAssocID="{488CCB01-1D8C-43E7-B5BC-0F2994EA6CF4}" presName="spaceBetweenRectangles" presStyleCnt="0"/>
      <dgm:spPr/>
    </dgm:pt>
    <dgm:pt modelId="{10578D54-E179-4E29-8F26-D8D11DB8882A}" type="pres">
      <dgm:prSet presAssocID="{511519E6-03AA-4B81-9F57-49D5EC4583F8}" presName="parentLin" presStyleCnt="0"/>
      <dgm:spPr/>
    </dgm:pt>
    <dgm:pt modelId="{623238E8-0767-4A5E-A789-A27DDD0C73C0}" type="pres">
      <dgm:prSet presAssocID="{511519E6-03AA-4B81-9F57-49D5EC4583F8}" presName="parentLeftMargin" presStyleLbl="node1" presStyleIdx="1" presStyleCnt="4"/>
      <dgm:spPr/>
    </dgm:pt>
    <dgm:pt modelId="{42464100-1A15-43B8-A193-594673EB7AFF}" type="pres">
      <dgm:prSet presAssocID="{511519E6-03AA-4B81-9F57-49D5EC4583F8}" presName="parentText" presStyleLbl="node1" presStyleIdx="2" presStyleCnt="4">
        <dgm:presLayoutVars>
          <dgm:chMax val="0"/>
          <dgm:bulletEnabled val="1"/>
        </dgm:presLayoutVars>
      </dgm:prSet>
      <dgm:spPr/>
    </dgm:pt>
    <dgm:pt modelId="{291429D0-B849-4652-8042-172E6A714A6E}" type="pres">
      <dgm:prSet presAssocID="{511519E6-03AA-4B81-9F57-49D5EC4583F8}" presName="negativeSpace" presStyleCnt="0"/>
      <dgm:spPr/>
    </dgm:pt>
    <dgm:pt modelId="{1E734C95-4555-46ED-B5A1-04D77E298A53}" type="pres">
      <dgm:prSet presAssocID="{511519E6-03AA-4B81-9F57-49D5EC4583F8}" presName="childText" presStyleLbl="conFgAcc1" presStyleIdx="2" presStyleCnt="4">
        <dgm:presLayoutVars>
          <dgm:bulletEnabled val="1"/>
        </dgm:presLayoutVars>
      </dgm:prSet>
      <dgm:spPr>
        <a:ln>
          <a:solidFill>
            <a:schemeClr val="tx1"/>
          </a:solidFill>
        </a:ln>
      </dgm:spPr>
    </dgm:pt>
    <dgm:pt modelId="{DB99EC43-4B24-46C5-A631-A26037384D8B}" type="pres">
      <dgm:prSet presAssocID="{7483B302-5555-4FD8-9AA4-385F320D560A}" presName="spaceBetweenRectangles" presStyleCnt="0"/>
      <dgm:spPr/>
    </dgm:pt>
    <dgm:pt modelId="{B35D3967-552D-4003-9F94-C12B0A53889A}" type="pres">
      <dgm:prSet presAssocID="{6E4AA937-1310-41B9-B6F5-237E90A5D27D}" presName="parentLin" presStyleCnt="0"/>
      <dgm:spPr/>
    </dgm:pt>
    <dgm:pt modelId="{B267CAC8-08BF-4FB7-A4AE-B9CDBBE5A191}" type="pres">
      <dgm:prSet presAssocID="{6E4AA937-1310-41B9-B6F5-237E90A5D27D}" presName="parentLeftMargin" presStyleLbl="node1" presStyleIdx="2" presStyleCnt="4"/>
      <dgm:spPr/>
    </dgm:pt>
    <dgm:pt modelId="{DB0F20A0-FC57-4E86-8A25-0798C33B4C8E}" type="pres">
      <dgm:prSet presAssocID="{6E4AA937-1310-41B9-B6F5-237E90A5D27D}" presName="parentText" presStyleLbl="node1" presStyleIdx="3" presStyleCnt="4">
        <dgm:presLayoutVars>
          <dgm:chMax val="0"/>
          <dgm:bulletEnabled val="1"/>
        </dgm:presLayoutVars>
      </dgm:prSet>
      <dgm:spPr/>
    </dgm:pt>
    <dgm:pt modelId="{5A95A03C-C160-41E6-9086-B8A88933EDAA}" type="pres">
      <dgm:prSet presAssocID="{6E4AA937-1310-41B9-B6F5-237E90A5D27D}" presName="negativeSpace" presStyleCnt="0"/>
      <dgm:spPr/>
    </dgm:pt>
    <dgm:pt modelId="{A812EBE4-F34C-4D49-8727-A75AF6A794D7}" type="pres">
      <dgm:prSet presAssocID="{6E4AA937-1310-41B9-B6F5-237E90A5D27D}" presName="childText" presStyleLbl="conFgAcc1" presStyleIdx="3" presStyleCnt="4">
        <dgm:presLayoutVars>
          <dgm:bulletEnabled val="1"/>
        </dgm:presLayoutVars>
      </dgm:prSet>
      <dgm:spPr>
        <a:ln>
          <a:solidFill>
            <a:schemeClr val="tx1"/>
          </a:solidFill>
        </a:ln>
      </dgm:spPr>
    </dgm:pt>
  </dgm:ptLst>
  <dgm:cxnLst>
    <dgm:cxn modelId="{BBEC5A0A-6C9B-4414-B614-213EDEC67A0A}" srcId="{7D49218D-2D9E-4DB9-9AD9-025B43E06B4D}" destId="{CBBC3806-0821-4B99-8867-FF74B826E82A}" srcOrd="1" destOrd="0" parTransId="{C2F9A9B9-64C4-4049-9F65-83FED46A81F1}" sibTransId="{F76627D3-6ADF-4C1A-AEEB-C5492FB4C4CF}"/>
    <dgm:cxn modelId="{46275116-50DB-4E35-A395-72B2515E738A}" type="presOf" srcId="{CBBC3806-0821-4B99-8867-FF74B826E82A}" destId="{49AD6E08-5C15-4B96-B384-1848772CBB89}" srcOrd="0" destOrd="1" presId="urn:microsoft.com/office/officeart/2005/8/layout/list1"/>
    <dgm:cxn modelId="{3154D31C-C8AC-4282-B19E-EA67BB07F721}" type="presOf" srcId="{501B700D-FDFC-485B-9B7E-FA627A0D9EEC}" destId="{49AD6E08-5C15-4B96-B384-1848772CBB89}" srcOrd="0" destOrd="4" presId="urn:microsoft.com/office/officeart/2005/8/layout/list1"/>
    <dgm:cxn modelId="{A51B621D-BC25-44BF-BD03-0163FF768D3A}" type="presOf" srcId="{7D49218D-2D9E-4DB9-9AD9-025B43E06B4D}" destId="{FECF9D18-A878-42F4-8396-5E54C1610F7A}" srcOrd="0" destOrd="0" presId="urn:microsoft.com/office/officeart/2005/8/layout/list1"/>
    <dgm:cxn modelId="{DD60DB1D-08FD-4AEA-B53E-47424CA3D6F2}" srcId="{7D49218D-2D9E-4DB9-9AD9-025B43E06B4D}" destId="{AB9FF7F1-0ADB-4D31-B23D-9BB5ADF26CC8}" srcOrd="0" destOrd="0" parTransId="{9E85F4A7-9B27-426E-8F86-8A2A31661E62}" sibTransId="{E60B9FC7-B96A-48F4-A73E-1E3E729A4561}"/>
    <dgm:cxn modelId="{748A7E3B-E373-4EA8-8F05-9B6B9F03F959}" type="presOf" srcId="{6E4AA937-1310-41B9-B6F5-237E90A5D27D}" destId="{B267CAC8-08BF-4FB7-A4AE-B9CDBBE5A191}" srcOrd="0" destOrd="0" presId="urn:microsoft.com/office/officeart/2005/8/layout/list1"/>
    <dgm:cxn modelId="{2AFAED5C-3C82-4685-9634-F81CDA689FDE}" srcId="{37397E52-08F1-469C-BB0B-C249A97B94CA}" destId="{511519E6-03AA-4B81-9F57-49D5EC4583F8}" srcOrd="2" destOrd="0" parTransId="{E5C0F3A8-1E70-4B1A-BCF4-6EB73663DE47}" sibTransId="{7483B302-5555-4FD8-9AA4-385F320D560A}"/>
    <dgm:cxn modelId="{FAD9B564-760F-45E5-B111-D210982009ED}" type="presOf" srcId="{A0B7B203-17FB-46C9-A4CC-2C65B7D95254}" destId="{49AD6E08-5C15-4B96-B384-1848772CBB89}" srcOrd="0" destOrd="2" presId="urn:microsoft.com/office/officeart/2005/8/layout/list1"/>
    <dgm:cxn modelId="{7F054F68-A6F9-47B4-B8FC-AAE1D530F769}" srcId="{CBBC3806-0821-4B99-8867-FF74B826E82A}" destId="{A0B7B203-17FB-46C9-A4CC-2C65B7D95254}" srcOrd="0" destOrd="0" parTransId="{6F650EA7-EDA6-40CB-A23B-615027D5955A}" sibTransId="{567D5B17-8F79-4C2B-8639-A38F4625CCC8}"/>
    <dgm:cxn modelId="{4B4D556C-AAD7-4D02-8A70-B2AC94ED256C}" srcId="{7D49218D-2D9E-4DB9-9AD9-025B43E06B4D}" destId="{8D40C182-FE37-414D-A8EA-CE81FDF85D44}" srcOrd="2" destOrd="0" parTransId="{85B97FF6-E5F2-4221-AF3D-49E686CF8CED}" sibTransId="{FCD393E3-DCFC-4DB8-AA2B-0240B01B4EE5}"/>
    <dgm:cxn modelId="{11B91E7D-8CDE-4FBD-A902-124811157552}" srcId="{F0FA9C36-4E06-41DE-8C93-4ADACB0FC95A}" destId="{1D681F7E-C37E-4F43-A413-43FACBAFF9FC}" srcOrd="0" destOrd="0" parTransId="{79E1B8DC-97C6-45F6-8A54-6C0A291D119F}" sibTransId="{DD997942-EA46-4472-9861-5A841566971C}"/>
    <dgm:cxn modelId="{983FD884-470D-49A4-B304-F041382FEA57}" type="presOf" srcId="{7D49218D-2D9E-4DB9-9AD9-025B43E06B4D}" destId="{2F50645F-4135-4679-B5AB-27836450C312}" srcOrd="1" destOrd="0" presId="urn:microsoft.com/office/officeart/2005/8/layout/list1"/>
    <dgm:cxn modelId="{6A997686-B83A-4E8D-8F09-0E74E8320DE2}" srcId="{37397E52-08F1-469C-BB0B-C249A97B94CA}" destId="{7D49218D-2D9E-4DB9-9AD9-025B43E06B4D}" srcOrd="0" destOrd="0" parTransId="{ACF9B0E9-01A1-4D20-B903-C597EB778584}" sibTransId="{E22E810F-D28D-4C5A-BDD6-9E5736C1941E}"/>
    <dgm:cxn modelId="{05A3B7B5-4C1A-42BA-A292-E00EF4129005}" srcId="{37397E52-08F1-469C-BB0B-C249A97B94CA}" destId="{F0FA9C36-4E06-41DE-8C93-4ADACB0FC95A}" srcOrd="1" destOrd="0" parTransId="{50F3EA01-1F33-452A-A3F5-BA57522314BF}" sibTransId="{488CCB01-1D8C-43E7-B5BC-0F2994EA6CF4}"/>
    <dgm:cxn modelId="{D6A943C2-0EF3-4849-A26C-3583E37E29FC}" type="presOf" srcId="{511519E6-03AA-4B81-9F57-49D5EC4583F8}" destId="{623238E8-0767-4A5E-A789-A27DDD0C73C0}" srcOrd="0" destOrd="0" presId="urn:microsoft.com/office/officeart/2005/8/layout/list1"/>
    <dgm:cxn modelId="{0E4F7EC5-DFF2-4109-AFFC-F7CC5EBC2F46}" type="presOf" srcId="{F0FA9C36-4E06-41DE-8C93-4ADACB0FC95A}" destId="{D2282E75-9A52-47B2-9850-707EC2631640}" srcOrd="1" destOrd="0" presId="urn:microsoft.com/office/officeart/2005/8/layout/list1"/>
    <dgm:cxn modelId="{FE688FCE-95B6-429D-B54B-D588B480003C}" type="presOf" srcId="{F0FA9C36-4E06-41DE-8C93-4ADACB0FC95A}" destId="{039C0A89-ACB6-4F32-BA4E-00F788D70E76}" srcOrd="0" destOrd="0" presId="urn:microsoft.com/office/officeart/2005/8/layout/list1"/>
    <dgm:cxn modelId="{E83386D2-CEA8-494D-A861-0FE0BAA371F8}" srcId="{37397E52-08F1-469C-BB0B-C249A97B94CA}" destId="{6E4AA937-1310-41B9-B6F5-237E90A5D27D}" srcOrd="3" destOrd="0" parTransId="{13A61BDF-1A01-4445-BCB2-36D45098B9EA}" sibTransId="{A17C5103-89DF-42BF-B403-F78CCF745A24}"/>
    <dgm:cxn modelId="{B6183BD4-E2CD-4C32-9F03-6311A2660DF0}" srcId="{8D40C182-FE37-414D-A8EA-CE81FDF85D44}" destId="{501B700D-FDFC-485B-9B7E-FA627A0D9EEC}" srcOrd="0" destOrd="0" parTransId="{F827A31E-D504-4A2D-8372-0C9658F1F9F4}" sibTransId="{5D8913F6-84CD-4AE2-8753-2F1906D0B085}"/>
    <dgm:cxn modelId="{06AE19DF-1169-4632-A03B-0D11A31FC66E}" type="presOf" srcId="{AB9FF7F1-0ADB-4D31-B23D-9BB5ADF26CC8}" destId="{49AD6E08-5C15-4B96-B384-1848772CBB89}" srcOrd="0" destOrd="0" presId="urn:microsoft.com/office/officeart/2005/8/layout/list1"/>
    <dgm:cxn modelId="{4D2164E2-B203-498D-A4A6-01A63BDE6C9A}" type="presOf" srcId="{8D40C182-FE37-414D-A8EA-CE81FDF85D44}" destId="{49AD6E08-5C15-4B96-B384-1848772CBB89}" srcOrd="0" destOrd="3" presId="urn:microsoft.com/office/officeart/2005/8/layout/list1"/>
    <dgm:cxn modelId="{195636E4-A190-4B4A-A539-B66F73C9E44C}" type="presOf" srcId="{6E4AA937-1310-41B9-B6F5-237E90A5D27D}" destId="{DB0F20A0-FC57-4E86-8A25-0798C33B4C8E}" srcOrd="1" destOrd="0" presId="urn:microsoft.com/office/officeart/2005/8/layout/list1"/>
    <dgm:cxn modelId="{13D9B2E7-77BE-437E-8DCA-1BC2AA158BA7}" type="presOf" srcId="{37397E52-08F1-469C-BB0B-C249A97B94CA}" destId="{89585A06-F923-4166-BF9E-90AFEAF43F4A}" srcOrd="0" destOrd="0" presId="urn:microsoft.com/office/officeart/2005/8/layout/list1"/>
    <dgm:cxn modelId="{AE7063EB-9E57-48B8-9053-0534D1D583E0}" type="presOf" srcId="{511519E6-03AA-4B81-9F57-49D5EC4583F8}" destId="{42464100-1A15-43B8-A193-594673EB7AFF}" srcOrd="1" destOrd="0" presId="urn:microsoft.com/office/officeart/2005/8/layout/list1"/>
    <dgm:cxn modelId="{47A36DF5-B260-437A-8207-B19FE4374CF6}" type="presOf" srcId="{1D681F7E-C37E-4F43-A413-43FACBAFF9FC}" destId="{2375F742-61FF-4732-A683-B48767F1F6F6}" srcOrd="0" destOrd="0" presId="urn:microsoft.com/office/officeart/2005/8/layout/list1"/>
    <dgm:cxn modelId="{AAF0C297-CEDB-45EC-896B-10DF599DFCC9}" type="presParOf" srcId="{89585A06-F923-4166-BF9E-90AFEAF43F4A}" destId="{55CC71FC-BE6D-4C96-BBD4-C394277CFD49}" srcOrd="0" destOrd="0" presId="urn:microsoft.com/office/officeart/2005/8/layout/list1"/>
    <dgm:cxn modelId="{FF924DFC-FAF0-472C-920D-90B90AF0EE72}" type="presParOf" srcId="{55CC71FC-BE6D-4C96-BBD4-C394277CFD49}" destId="{FECF9D18-A878-42F4-8396-5E54C1610F7A}" srcOrd="0" destOrd="0" presId="urn:microsoft.com/office/officeart/2005/8/layout/list1"/>
    <dgm:cxn modelId="{C92B9A2F-7746-46B6-96B2-39962A71B417}" type="presParOf" srcId="{55CC71FC-BE6D-4C96-BBD4-C394277CFD49}" destId="{2F50645F-4135-4679-B5AB-27836450C312}" srcOrd="1" destOrd="0" presId="urn:microsoft.com/office/officeart/2005/8/layout/list1"/>
    <dgm:cxn modelId="{2892DD19-9E4D-4C27-9304-320FD276EE90}" type="presParOf" srcId="{89585A06-F923-4166-BF9E-90AFEAF43F4A}" destId="{C9E3A741-EA06-47A3-A10F-F35BBF6D20B9}" srcOrd="1" destOrd="0" presId="urn:microsoft.com/office/officeart/2005/8/layout/list1"/>
    <dgm:cxn modelId="{72D4C8EB-C54C-4408-9E70-C7A43661A6E4}" type="presParOf" srcId="{89585A06-F923-4166-BF9E-90AFEAF43F4A}" destId="{49AD6E08-5C15-4B96-B384-1848772CBB89}" srcOrd="2" destOrd="0" presId="urn:microsoft.com/office/officeart/2005/8/layout/list1"/>
    <dgm:cxn modelId="{56205FEC-709E-4B75-A2C1-3D2E1910FE3F}" type="presParOf" srcId="{89585A06-F923-4166-BF9E-90AFEAF43F4A}" destId="{E8CB1221-B2B9-4DD2-A0D7-AAC3A2308B93}" srcOrd="3" destOrd="0" presId="urn:microsoft.com/office/officeart/2005/8/layout/list1"/>
    <dgm:cxn modelId="{968DF3FB-6B9F-4BE9-A756-462E8A2FB8D6}" type="presParOf" srcId="{89585A06-F923-4166-BF9E-90AFEAF43F4A}" destId="{FEA80ECE-FCB3-42DE-AD19-6E0A9F444F08}" srcOrd="4" destOrd="0" presId="urn:microsoft.com/office/officeart/2005/8/layout/list1"/>
    <dgm:cxn modelId="{997A0B04-A637-4745-8C4A-E9BD38EB0022}" type="presParOf" srcId="{FEA80ECE-FCB3-42DE-AD19-6E0A9F444F08}" destId="{039C0A89-ACB6-4F32-BA4E-00F788D70E76}" srcOrd="0" destOrd="0" presId="urn:microsoft.com/office/officeart/2005/8/layout/list1"/>
    <dgm:cxn modelId="{DFB528BD-1755-4CB3-902E-D71EB0FBA40E}" type="presParOf" srcId="{FEA80ECE-FCB3-42DE-AD19-6E0A9F444F08}" destId="{D2282E75-9A52-47B2-9850-707EC2631640}" srcOrd="1" destOrd="0" presId="urn:microsoft.com/office/officeart/2005/8/layout/list1"/>
    <dgm:cxn modelId="{4235C3A0-DD1C-41B5-9ADC-83F447564FD4}" type="presParOf" srcId="{89585A06-F923-4166-BF9E-90AFEAF43F4A}" destId="{9885F500-B652-487D-839E-34F2B21A803D}" srcOrd="5" destOrd="0" presId="urn:microsoft.com/office/officeart/2005/8/layout/list1"/>
    <dgm:cxn modelId="{EB11CA97-2621-4804-B6D4-F73B26A9B59D}" type="presParOf" srcId="{89585A06-F923-4166-BF9E-90AFEAF43F4A}" destId="{2375F742-61FF-4732-A683-B48767F1F6F6}" srcOrd="6" destOrd="0" presId="urn:microsoft.com/office/officeart/2005/8/layout/list1"/>
    <dgm:cxn modelId="{D7E2E204-0E2F-4A7E-B65D-02F145FC09EA}" type="presParOf" srcId="{89585A06-F923-4166-BF9E-90AFEAF43F4A}" destId="{6D0F0044-9C85-4FBF-B97D-C3486E04E3B1}" srcOrd="7" destOrd="0" presId="urn:microsoft.com/office/officeart/2005/8/layout/list1"/>
    <dgm:cxn modelId="{6F16C6DC-571E-4D42-95B4-9941262885FB}" type="presParOf" srcId="{89585A06-F923-4166-BF9E-90AFEAF43F4A}" destId="{10578D54-E179-4E29-8F26-D8D11DB8882A}" srcOrd="8" destOrd="0" presId="urn:microsoft.com/office/officeart/2005/8/layout/list1"/>
    <dgm:cxn modelId="{3DCBB52D-A537-4152-9FBF-B2DF0A777D4C}" type="presParOf" srcId="{10578D54-E179-4E29-8F26-D8D11DB8882A}" destId="{623238E8-0767-4A5E-A789-A27DDD0C73C0}" srcOrd="0" destOrd="0" presId="urn:microsoft.com/office/officeart/2005/8/layout/list1"/>
    <dgm:cxn modelId="{D5506F39-D7B8-47EF-A53B-9D885392001D}" type="presParOf" srcId="{10578D54-E179-4E29-8F26-D8D11DB8882A}" destId="{42464100-1A15-43B8-A193-594673EB7AFF}" srcOrd="1" destOrd="0" presId="urn:microsoft.com/office/officeart/2005/8/layout/list1"/>
    <dgm:cxn modelId="{367E56AE-6CA2-49EC-BC3E-E29A67399028}" type="presParOf" srcId="{89585A06-F923-4166-BF9E-90AFEAF43F4A}" destId="{291429D0-B849-4652-8042-172E6A714A6E}" srcOrd="9" destOrd="0" presId="urn:microsoft.com/office/officeart/2005/8/layout/list1"/>
    <dgm:cxn modelId="{2084AD56-F467-49C9-962B-54EBBFB24530}" type="presParOf" srcId="{89585A06-F923-4166-BF9E-90AFEAF43F4A}" destId="{1E734C95-4555-46ED-B5A1-04D77E298A53}" srcOrd="10" destOrd="0" presId="urn:microsoft.com/office/officeart/2005/8/layout/list1"/>
    <dgm:cxn modelId="{0D220A97-FE52-4056-8585-A143659610AA}" type="presParOf" srcId="{89585A06-F923-4166-BF9E-90AFEAF43F4A}" destId="{DB99EC43-4B24-46C5-A631-A26037384D8B}" srcOrd="11" destOrd="0" presId="urn:microsoft.com/office/officeart/2005/8/layout/list1"/>
    <dgm:cxn modelId="{5685F3FE-C26C-491B-A70E-11FCAFEDB1FA}" type="presParOf" srcId="{89585A06-F923-4166-BF9E-90AFEAF43F4A}" destId="{B35D3967-552D-4003-9F94-C12B0A53889A}" srcOrd="12" destOrd="0" presId="urn:microsoft.com/office/officeart/2005/8/layout/list1"/>
    <dgm:cxn modelId="{C00DB483-AF1B-47EF-86C6-F570D26ADB9B}" type="presParOf" srcId="{B35D3967-552D-4003-9F94-C12B0A53889A}" destId="{B267CAC8-08BF-4FB7-A4AE-B9CDBBE5A191}" srcOrd="0" destOrd="0" presId="urn:microsoft.com/office/officeart/2005/8/layout/list1"/>
    <dgm:cxn modelId="{1C1CEA9A-AF99-48C4-8C3E-9EEFAAFF1C41}" type="presParOf" srcId="{B35D3967-552D-4003-9F94-C12B0A53889A}" destId="{DB0F20A0-FC57-4E86-8A25-0798C33B4C8E}" srcOrd="1" destOrd="0" presId="urn:microsoft.com/office/officeart/2005/8/layout/list1"/>
    <dgm:cxn modelId="{FC168B2C-0142-4DF9-9DB5-DD77780836D8}" type="presParOf" srcId="{89585A06-F923-4166-BF9E-90AFEAF43F4A}" destId="{5A95A03C-C160-41E6-9086-B8A88933EDAA}" srcOrd="13" destOrd="0" presId="urn:microsoft.com/office/officeart/2005/8/layout/list1"/>
    <dgm:cxn modelId="{FB4E8524-2E46-495A-A8A3-802B2D29AD7C}" type="presParOf" srcId="{89585A06-F923-4166-BF9E-90AFEAF43F4A}" destId="{A812EBE4-F34C-4D49-8727-A75AF6A794D7}" srcOrd="14" destOrd="0" presId="urn:microsoft.com/office/officeart/2005/8/layout/list1"/>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163792-47B3-4E13-A9CA-6A999A1FD70B}">
      <dsp:nvSpPr>
        <dsp:cNvPr id="0" name=""/>
        <dsp:cNvSpPr/>
      </dsp:nvSpPr>
      <dsp:spPr>
        <a:xfrm>
          <a:off x="0" y="396731"/>
          <a:ext cx="6900512" cy="963900"/>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Points of Contact for the grant (CJI will notify these individuals of your award notice) </a:t>
          </a:r>
        </a:p>
      </dsp:txBody>
      <dsp:txXfrm>
        <a:off x="0" y="396731"/>
        <a:ext cx="6900512" cy="963900"/>
      </dsp:txXfrm>
    </dsp:sp>
    <dsp:sp modelId="{1F31143A-946F-4EAA-AD90-BE9128605CCA}">
      <dsp:nvSpPr>
        <dsp:cNvPr id="0" name=""/>
        <dsp:cNvSpPr/>
      </dsp:nvSpPr>
      <dsp:spPr>
        <a:xfrm>
          <a:off x="345025" y="145811"/>
          <a:ext cx="4830358" cy="5018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dirty="0">
              <a:solidFill>
                <a:schemeClr val="tx1"/>
              </a:solidFill>
            </a:rPr>
            <a:t>Contact</a:t>
          </a:r>
          <a:r>
            <a:rPr lang="en-US" sz="1700" kern="1200" dirty="0"/>
            <a:t> </a:t>
          </a:r>
        </a:p>
      </dsp:txBody>
      <dsp:txXfrm>
        <a:off x="369523" y="170309"/>
        <a:ext cx="4781362" cy="452844"/>
      </dsp:txXfrm>
    </dsp:sp>
    <dsp:sp modelId="{77F524D7-C608-41DF-A662-A9C731FECC30}">
      <dsp:nvSpPr>
        <dsp:cNvPr id="0" name=""/>
        <dsp:cNvSpPr/>
      </dsp:nvSpPr>
      <dsp:spPr>
        <a:xfrm>
          <a:off x="0" y="1703351"/>
          <a:ext cx="6900512" cy="2302650"/>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SAMs Registration must be up-to-date</a:t>
          </a:r>
        </a:p>
        <a:p>
          <a:pPr marL="171450" lvl="1" indent="-171450" algn="l" defTabSz="755650">
            <a:lnSpc>
              <a:spcPct val="90000"/>
            </a:lnSpc>
            <a:spcBef>
              <a:spcPct val="0"/>
            </a:spcBef>
            <a:spcAft>
              <a:spcPct val="15000"/>
            </a:spcAft>
            <a:buChar char="•"/>
          </a:pPr>
          <a:r>
            <a:rPr lang="en-US" sz="1700" kern="1200" dirty="0"/>
            <a:t>Audit </a:t>
          </a:r>
        </a:p>
        <a:p>
          <a:pPr marL="342900" lvl="2" indent="-171450" algn="l" defTabSz="755650">
            <a:lnSpc>
              <a:spcPct val="90000"/>
            </a:lnSpc>
            <a:spcBef>
              <a:spcPct val="0"/>
            </a:spcBef>
            <a:spcAft>
              <a:spcPct val="15000"/>
            </a:spcAft>
            <a:buFont typeface="Wingdings" panose="05000000000000000000" pitchFamily="2" charset="2"/>
            <a:buChar char="Ø"/>
          </a:pPr>
          <a:r>
            <a:rPr lang="en-US" sz="1700" kern="1200" dirty="0"/>
            <a:t>If you receive more than $750,000 in </a:t>
          </a:r>
          <a:r>
            <a:rPr lang="en-US" sz="1700" b="1" kern="1200" dirty="0"/>
            <a:t>federal</a:t>
          </a:r>
          <a:r>
            <a:rPr lang="en-US" sz="1700" kern="1200" dirty="0"/>
            <a:t> grant funds, you are required to have an audit. This will be requested if CJI is aware that you receive more than $750,000.</a:t>
          </a:r>
        </a:p>
        <a:p>
          <a:pPr marL="342900" lvl="2" indent="-171450" algn="l" defTabSz="755650">
            <a:lnSpc>
              <a:spcPct val="90000"/>
            </a:lnSpc>
            <a:spcBef>
              <a:spcPct val="0"/>
            </a:spcBef>
            <a:spcAft>
              <a:spcPct val="15000"/>
            </a:spcAft>
            <a:buFont typeface="Wingdings" panose="05000000000000000000" pitchFamily="2" charset="2"/>
            <a:buChar char="Ø"/>
          </a:pPr>
          <a:r>
            <a:rPr lang="en-US" sz="1700" kern="1200" dirty="0"/>
            <a:t>All government agency’s audits are included in the County audit and should all have one attached</a:t>
          </a:r>
        </a:p>
      </dsp:txBody>
      <dsp:txXfrm>
        <a:off x="0" y="1703351"/>
        <a:ext cx="6900512" cy="2302650"/>
      </dsp:txXfrm>
    </dsp:sp>
    <dsp:sp modelId="{45C93E20-3177-4902-B1AB-FFCD3087FE84}">
      <dsp:nvSpPr>
        <dsp:cNvPr id="0" name=""/>
        <dsp:cNvSpPr/>
      </dsp:nvSpPr>
      <dsp:spPr>
        <a:xfrm>
          <a:off x="345025" y="1452431"/>
          <a:ext cx="4830358" cy="5018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dirty="0">
              <a:solidFill>
                <a:schemeClr val="tx1"/>
              </a:solidFill>
            </a:rPr>
            <a:t>Project Information</a:t>
          </a:r>
        </a:p>
      </dsp:txBody>
      <dsp:txXfrm>
        <a:off x="369523" y="1476929"/>
        <a:ext cx="4781362" cy="452844"/>
      </dsp:txXfrm>
    </dsp:sp>
    <dsp:sp modelId="{91A0F981-C60E-40C0-835F-843C807007E6}">
      <dsp:nvSpPr>
        <dsp:cNvPr id="0" name=""/>
        <dsp:cNvSpPr/>
      </dsp:nvSpPr>
      <dsp:spPr>
        <a:xfrm>
          <a:off x="0" y="4348721"/>
          <a:ext cx="6900512" cy="722925"/>
        </a:xfrm>
        <a:prstGeom prst="rect">
          <a:avLst/>
        </a:prstGeom>
        <a:solidFill>
          <a:schemeClr val="lt1">
            <a:alpha val="90000"/>
            <a:hueOff val="0"/>
            <a:satOff val="0"/>
            <a:lumOff val="0"/>
            <a:alphaOff val="0"/>
          </a:schemeClr>
        </a:solidFill>
        <a:ln w="12700" cap="flat" cmpd="sng" algn="ctr">
          <a:solidFill>
            <a:srgbClr val="404040"/>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Information about your proposed STOP grant</a:t>
          </a:r>
        </a:p>
      </dsp:txBody>
      <dsp:txXfrm>
        <a:off x="0" y="4348721"/>
        <a:ext cx="6900512" cy="722925"/>
      </dsp:txXfrm>
    </dsp:sp>
    <dsp:sp modelId="{3B15A007-6654-440C-BC15-20CDD4B4FCD6}">
      <dsp:nvSpPr>
        <dsp:cNvPr id="0" name=""/>
        <dsp:cNvSpPr/>
      </dsp:nvSpPr>
      <dsp:spPr>
        <a:xfrm>
          <a:off x="345025" y="4097801"/>
          <a:ext cx="4830358" cy="5018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dirty="0">
              <a:solidFill>
                <a:schemeClr val="tx1"/>
              </a:solidFill>
            </a:rPr>
            <a:t>Programmatic</a:t>
          </a:r>
          <a:r>
            <a:rPr lang="en-US" sz="1700" kern="1200" dirty="0"/>
            <a:t> </a:t>
          </a:r>
          <a:r>
            <a:rPr lang="en-US" sz="1700" kern="1200" dirty="0">
              <a:solidFill>
                <a:schemeClr val="tx1"/>
              </a:solidFill>
            </a:rPr>
            <a:t>Information</a:t>
          </a:r>
        </a:p>
      </dsp:txBody>
      <dsp:txXfrm>
        <a:off x="369523" y="4122299"/>
        <a:ext cx="4781362" cy="452844"/>
      </dsp:txXfrm>
    </dsp:sp>
    <dsp:sp modelId="{E7ECAAE7-E66A-4D1F-B429-F6CF9A2BE117}">
      <dsp:nvSpPr>
        <dsp:cNvPr id="0" name=""/>
        <dsp:cNvSpPr/>
      </dsp:nvSpPr>
      <dsp:spPr>
        <a:xfrm>
          <a:off x="0" y="5414366"/>
          <a:ext cx="6900512" cy="428400"/>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sp>
    <dsp:sp modelId="{609A768B-ED96-4792-A7C6-0976EA12B222}">
      <dsp:nvSpPr>
        <dsp:cNvPr id="0" name=""/>
        <dsp:cNvSpPr/>
      </dsp:nvSpPr>
      <dsp:spPr>
        <a:xfrm>
          <a:off x="345025" y="5163446"/>
          <a:ext cx="4830358" cy="50184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solidFill>
                <a:schemeClr val="tx1"/>
              </a:solidFill>
            </a:rPr>
            <a:t>Problem Statement &amp; Analysis </a:t>
          </a:r>
        </a:p>
      </dsp:txBody>
      <dsp:txXfrm>
        <a:off x="369523" y="5187944"/>
        <a:ext cx="4781362" cy="4528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AD6E08-5C15-4B96-B384-1848772CBB89}">
      <dsp:nvSpPr>
        <dsp:cNvPr id="0" name=""/>
        <dsp:cNvSpPr/>
      </dsp:nvSpPr>
      <dsp:spPr>
        <a:xfrm>
          <a:off x="0" y="342255"/>
          <a:ext cx="6900512" cy="2910599"/>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291592" rIns="535556"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The goal should directly address the problem identified in the Problem Statement.</a:t>
          </a:r>
        </a:p>
        <a:p>
          <a:pPr marL="114300" lvl="1" indent="-114300" algn="l" defTabSz="622300">
            <a:lnSpc>
              <a:spcPct val="90000"/>
            </a:lnSpc>
            <a:spcBef>
              <a:spcPct val="0"/>
            </a:spcBef>
            <a:spcAft>
              <a:spcPct val="15000"/>
            </a:spcAft>
            <a:buChar char="•"/>
          </a:pPr>
          <a:r>
            <a:rPr lang="en-US" sz="1400" kern="1200"/>
            <a:t>Objectives are the steps needed to achieve goals. Objectives should be concrete, action-oriented, measurable and Specific, Measurable, Achievable, Realistic, Timely (SMART).</a:t>
          </a:r>
        </a:p>
        <a:p>
          <a:pPr marL="228600" lvl="2" indent="-114300" algn="l" defTabSz="622300">
            <a:lnSpc>
              <a:spcPct val="90000"/>
            </a:lnSpc>
            <a:spcBef>
              <a:spcPct val="0"/>
            </a:spcBef>
            <a:spcAft>
              <a:spcPct val="15000"/>
            </a:spcAft>
            <a:buFont typeface="Wingdings" panose="05000000000000000000" pitchFamily="2" charset="2"/>
            <a:buChar char="Ø"/>
          </a:pPr>
          <a:r>
            <a:rPr lang="en-US" sz="1400" kern="1200" dirty="0"/>
            <a:t>Example of Objective: By September 2022, a minimum of 50 culturally and linguistically appropriate support groups for survivors of domestic violence will be provided. </a:t>
          </a:r>
        </a:p>
        <a:p>
          <a:pPr marL="114300" lvl="1" indent="-114300" algn="l" defTabSz="622300">
            <a:lnSpc>
              <a:spcPct val="90000"/>
            </a:lnSpc>
            <a:spcBef>
              <a:spcPct val="0"/>
            </a:spcBef>
            <a:spcAft>
              <a:spcPct val="15000"/>
            </a:spcAft>
            <a:buChar char="•"/>
          </a:pPr>
          <a:r>
            <a:rPr lang="en-US" sz="1400" kern="1200"/>
            <a:t>Outcomes measure objectives and are criteria for how the program is deemed to be effective.</a:t>
          </a:r>
        </a:p>
        <a:p>
          <a:pPr marL="228600" lvl="2" indent="-114300" algn="l" defTabSz="622300">
            <a:lnSpc>
              <a:spcPct val="90000"/>
            </a:lnSpc>
            <a:spcBef>
              <a:spcPct val="0"/>
            </a:spcBef>
            <a:spcAft>
              <a:spcPct val="15000"/>
            </a:spcAft>
            <a:buFont typeface="Wingdings" panose="05000000000000000000" pitchFamily="2" charset="2"/>
            <a:buChar char="Ø"/>
          </a:pPr>
          <a:r>
            <a:rPr lang="en-US" sz="1400" kern="1200" dirty="0"/>
            <a:t>Example of Outcome: 85% of participants will indicate that they have learned ways to act in their own best interest. </a:t>
          </a:r>
        </a:p>
      </dsp:txBody>
      <dsp:txXfrm>
        <a:off x="0" y="342255"/>
        <a:ext cx="6900512" cy="2910599"/>
      </dsp:txXfrm>
    </dsp:sp>
    <dsp:sp modelId="{2F50645F-4135-4679-B5AB-27836450C312}">
      <dsp:nvSpPr>
        <dsp:cNvPr id="0" name=""/>
        <dsp:cNvSpPr/>
      </dsp:nvSpPr>
      <dsp:spPr>
        <a:xfrm>
          <a:off x="345025" y="135615"/>
          <a:ext cx="4830358" cy="41328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dirty="0">
              <a:solidFill>
                <a:schemeClr val="tx1"/>
              </a:solidFill>
            </a:rPr>
            <a:t>Goal, Objective, and Outcomes</a:t>
          </a:r>
        </a:p>
      </dsp:txBody>
      <dsp:txXfrm>
        <a:off x="365200" y="155790"/>
        <a:ext cx="4790008" cy="372930"/>
      </dsp:txXfrm>
    </dsp:sp>
    <dsp:sp modelId="{2375F742-61FF-4732-A683-B48767F1F6F6}">
      <dsp:nvSpPr>
        <dsp:cNvPr id="0" name=""/>
        <dsp:cNvSpPr/>
      </dsp:nvSpPr>
      <dsp:spPr>
        <a:xfrm>
          <a:off x="0" y="3535095"/>
          <a:ext cx="6900512" cy="595350"/>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291592" rIns="535556"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What? Who? Where? Why? When? How?</a:t>
          </a:r>
        </a:p>
      </dsp:txBody>
      <dsp:txXfrm>
        <a:off x="0" y="3535095"/>
        <a:ext cx="6900512" cy="595350"/>
      </dsp:txXfrm>
    </dsp:sp>
    <dsp:sp modelId="{D2282E75-9A52-47B2-9850-707EC2631640}">
      <dsp:nvSpPr>
        <dsp:cNvPr id="0" name=""/>
        <dsp:cNvSpPr/>
      </dsp:nvSpPr>
      <dsp:spPr>
        <a:xfrm>
          <a:off x="345025" y="3328455"/>
          <a:ext cx="4830358" cy="41328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dirty="0">
              <a:solidFill>
                <a:schemeClr val="tx1"/>
              </a:solidFill>
            </a:rPr>
            <a:t>Program Description</a:t>
          </a:r>
        </a:p>
      </dsp:txBody>
      <dsp:txXfrm>
        <a:off x="365200" y="3348630"/>
        <a:ext cx="4790008" cy="372930"/>
      </dsp:txXfrm>
    </dsp:sp>
    <dsp:sp modelId="{1E734C95-4555-46ED-B5A1-04D77E298A53}">
      <dsp:nvSpPr>
        <dsp:cNvPr id="0" name=""/>
        <dsp:cNvSpPr/>
      </dsp:nvSpPr>
      <dsp:spPr>
        <a:xfrm>
          <a:off x="0" y="4412685"/>
          <a:ext cx="6900512" cy="352800"/>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sp>
    <dsp:sp modelId="{42464100-1A15-43B8-A193-594673EB7AFF}">
      <dsp:nvSpPr>
        <dsp:cNvPr id="0" name=""/>
        <dsp:cNvSpPr/>
      </dsp:nvSpPr>
      <dsp:spPr>
        <a:xfrm>
          <a:off x="345025" y="4206045"/>
          <a:ext cx="4830358" cy="41328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dirty="0">
              <a:solidFill>
                <a:schemeClr val="tx1"/>
              </a:solidFill>
            </a:rPr>
            <a:t>Evidence Based/Best Practice</a:t>
          </a:r>
        </a:p>
      </dsp:txBody>
      <dsp:txXfrm>
        <a:off x="365200" y="4226220"/>
        <a:ext cx="4790008" cy="372930"/>
      </dsp:txXfrm>
    </dsp:sp>
    <dsp:sp modelId="{A812EBE4-F34C-4D49-8727-A75AF6A794D7}">
      <dsp:nvSpPr>
        <dsp:cNvPr id="0" name=""/>
        <dsp:cNvSpPr/>
      </dsp:nvSpPr>
      <dsp:spPr>
        <a:xfrm>
          <a:off x="0" y="5047725"/>
          <a:ext cx="6900512" cy="352800"/>
        </a:xfrm>
        <a:prstGeom prst="rect">
          <a:avLst/>
        </a:prstGeom>
        <a:solidFill>
          <a:schemeClr val="lt1">
            <a:alpha val="9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dsp:style>
    </dsp:sp>
    <dsp:sp modelId="{DB0F20A0-FC57-4E86-8A25-0798C33B4C8E}">
      <dsp:nvSpPr>
        <dsp:cNvPr id="0" name=""/>
        <dsp:cNvSpPr/>
      </dsp:nvSpPr>
      <dsp:spPr>
        <a:xfrm>
          <a:off x="345025" y="4841085"/>
          <a:ext cx="4830358" cy="413280"/>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dirty="0">
              <a:solidFill>
                <a:schemeClr val="tx1"/>
              </a:solidFill>
            </a:rPr>
            <a:t>Use of Volunteers</a:t>
          </a:r>
        </a:p>
      </dsp:txBody>
      <dsp:txXfrm>
        <a:off x="365200" y="4861260"/>
        <a:ext cx="4790008" cy="37293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F73F3B-CCD9-40DE-82FC-CE1B0300F7FD}" type="datetimeFigureOut">
              <a:rPr lang="en-US" smtClean="0"/>
              <a:t>6/29/2023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881C50-8869-4FBF-B8AE-7EF21063A5FE}" type="slidenum">
              <a:rPr lang="en-US" smtClean="0"/>
              <a:t>‹#›</a:t>
            </a:fld>
            <a:endParaRPr lang="en-US"/>
          </a:p>
        </p:txBody>
      </p:sp>
    </p:spTree>
    <p:extLst>
      <p:ext uri="{BB962C8B-B14F-4D97-AF65-F5344CB8AC3E}">
        <p14:creationId xmlns:p14="http://schemas.microsoft.com/office/powerpoint/2010/main" val="14928770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8106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D881C50-8869-4FBF-B8AE-7EF21063A5FE}" type="slidenum">
              <a:rPr lang="en-US" smtClean="0"/>
              <a:t>14</a:t>
            </a:fld>
            <a:endParaRPr lang="en-US"/>
          </a:p>
        </p:txBody>
      </p:sp>
    </p:spTree>
    <p:extLst>
      <p:ext uri="{BB962C8B-B14F-4D97-AF65-F5344CB8AC3E}">
        <p14:creationId xmlns:p14="http://schemas.microsoft.com/office/powerpoint/2010/main" val="38578525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D881C50-8869-4FBF-B8AE-7EF21063A5FE}" type="slidenum">
              <a:rPr lang="en-US" smtClean="0"/>
              <a:t>15</a:t>
            </a:fld>
            <a:endParaRPr lang="en-US"/>
          </a:p>
        </p:txBody>
      </p:sp>
    </p:spTree>
    <p:extLst>
      <p:ext uri="{BB962C8B-B14F-4D97-AF65-F5344CB8AC3E}">
        <p14:creationId xmlns:p14="http://schemas.microsoft.com/office/powerpoint/2010/main" val="33809403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93172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1166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69387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36896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4997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495324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D881C50-8869-4FBF-B8AE-7EF21063A5FE}" type="slidenum">
              <a:rPr lang="en-US" smtClean="0"/>
              <a:t>22</a:t>
            </a:fld>
            <a:endParaRPr lang="en-US"/>
          </a:p>
        </p:txBody>
      </p:sp>
    </p:spTree>
    <p:extLst>
      <p:ext uri="{BB962C8B-B14F-4D97-AF65-F5344CB8AC3E}">
        <p14:creationId xmlns:p14="http://schemas.microsoft.com/office/powerpoint/2010/main" val="24485200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1220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43223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15643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35109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08657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87994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05696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516067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30769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D881C50-8869-4FBF-B8AE-7EF21063A5FE}" type="slidenum">
              <a:rPr lang="en-US" smtClean="0"/>
              <a:t>9</a:t>
            </a:fld>
            <a:endParaRPr lang="en-US"/>
          </a:p>
        </p:txBody>
      </p:sp>
    </p:spTree>
    <p:extLst>
      <p:ext uri="{BB962C8B-B14F-4D97-AF65-F5344CB8AC3E}">
        <p14:creationId xmlns:p14="http://schemas.microsoft.com/office/powerpoint/2010/main" val="7730184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89667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D881C50-8869-4FBF-B8AE-7EF21063A5FE}" type="slidenum">
              <a:rPr lang="en-US" smtClean="0"/>
              <a:t>13</a:t>
            </a:fld>
            <a:endParaRPr lang="en-US"/>
          </a:p>
        </p:txBody>
      </p:sp>
    </p:spTree>
    <p:extLst>
      <p:ext uri="{BB962C8B-B14F-4D97-AF65-F5344CB8AC3E}">
        <p14:creationId xmlns:p14="http://schemas.microsoft.com/office/powerpoint/2010/main" val="3284500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18B81-DEF7-8446-6304-822AD243FA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856E79-DEB6-8A12-4897-A186D7E9E6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92C0734-A90A-EA08-EAA0-39731FA030F1}"/>
              </a:ext>
            </a:extLst>
          </p:cNvPr>
          <p:cNvSpPr>
            <a:spLocks noGrp="1"/>
          </p:cNvSpPr>
          <p:nvPr>
            <p:ph type="dt" sz="half" idx="10"/>
          </p:nvPr>
        </p:nvSpPr>
        <p:spPr/>
        <p:txBody>
          <a:bodyPr/>
          <a:lstStyle/>
          <a:p>
            <a:fld id="{13BB83C1-1C2C-4BE9-813C-677937BA5694}" type="datetimeFigureOut">
              <a:rPr lang="en-US" smtClean="0"/>
              <a:t>6/29/2023</a:t>
            </a:fld>
            <a:endParaRPr lang="en-US"/>
          </a:p>
        </p:txBody>
      </p:sp>
      <p:sp>
        <p:nvSpPr>
          <p:cNvPr id="5" name="Footer Placeholder 4">
            <a:extLst>
              <a:ext uri="{FF2B5EF4-FFF2-40B4-BE49-F238E27FC236}">
                <a16:creationId xmlns:a16="http://schemas.microsoft.com/office/drawing/2014/main" id="{B5DC604B-1396-1050-A6CC-6259D2C3AF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81EEC8-CA2D-173D-109F-DAA91EEA4353}"/>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62537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F6D7E-6E8A-7226-3904-F03CD96840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46BAC99-7ED4-5EAE-73E3-408E7C479D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D2AAC3-8445-D8AD-993D-3160C0CC5653}"/>
              </a:ext>
            </a:extLst>
          </p:cNvPr>
          <p:cNvSpPr>
            <a:spLocks noGrp="1"/>
          </p:cNvSpPr>
          <p:nvPr>
            <p:ph type="dt" sz="half" idx="10"/>
          </p:nvPr>
        </p:nvSpPr>
        <p:spPr/>
        <p:txBody>
          <a:bodyPr/>
          <a:lstStyle/>
          <a:p>
            <a:fld id="{13BB83C1-1C2C-4BE9-813C-677937BA5694}" type="datetimeFigureOut">
              <a:rPr lang="en-US" smtClean="0"/>
              <a:t>6/29/2023</a:t>
            </a:fld>
            <a:endParaRPr lang="en-US"/>
          </a:p>
        </p:txBody>
      </p:sp>
      <p:sp>
        <p:nvSpPr>
          <p:cNvPr id="5" name="Footer Placeholder 4">
            <a:extLst>
              <a:ext uri="{FF2B5EF4-FFF2-40B4-BE49-F238E27FC236}">
                <a16:creationId xmlns:a16="http://schemas.microsoft.com/office/drawing/2014/main" id="{3E79660B-AF9E-27FF-A99A-991FC09941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66E73F-7DEB-9EEB-B1CC-BAFB8426A42D}"/>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3089194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27D8C5-54BF-2E51-F0AB-9C68DF2E10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898EBC7-26C1-A81C-E7EC-B8CDD922E5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1D8877-2444-993B-E01A-D225AD7E38B9}"/>
              </a:ext>
            </a:extLst>
          </p:cNvPr>
          <p:cNvSpPr>
            <a:spLocks noGrp="1"/>
          </p:cNvSpPr>
          <p:nvPr>
            <p:ph type="dt" sz="half" idx="10"/>
          </p:nvPr>
        </p:nvSpPr>
        <p:spPr/>
        <p:txBody>
          <a:bodyPr/>
          <a:lstStyle/>
          <a:p>
            <a:fld id="{13BB83C1-1C2C-4BE9-813C-677937BA5694}" type="datetimeFigureOut">
              <a:rPr lang="en-US" smtClean="0"/>
              <a:t>6/29/2023</a:t>
            </a:fld>
            <a:endParaRPr lang="en-US"/>
          </a:p>
        </p:txBody>
      </p:sp>
      <p:sp>
        <p:nvSpPr>
          <p:cNvPr id="5" name="Footer Placeholder 4">
            <a:extLst>
              <a:ext uri="{FF2B5EF4-FFF2-40B4-BE49-F238E27FC236}">
                <a16:creationId xmlns:a16="http://schemas.microsoft.com/office/drawing/2014/main" id="{3AE9F602-34AE-719D-53F8-3996325832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1C30A7-29CD-D995-0CF9-551EBA7E5323}"/>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2013848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F81B1-28D0-DA73-B865-1D4149DB25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D3F656-742F-E487-B62E-4C0BCBC2D9B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09969D-A367-86BF-7789-CC5BCF1DE147}"/>
              </a:ext>
            </a:extLst>
          </p:cNvPr>
          <p:cNvSpPr>
            <a:spLocks noGrp="1"/>
          </p:cNvSpPr>
          <p:nvPr>
            <p:ph type="dt" sz="half" idx="10"/>
          </p:nvPr>
        </p:nvSpPr>
        <p:spPr/>
        <p:txBody>
          <a:bodyPr/>
          <a:lstStyle/>
          <a:p>
            <a:fld id="{13BB83C1-1C2C-4BE9-813C-677937BA5694}" type="datetimeFigureOut">
              <a:rPr lang="en-US" smtClean="0"/>
              <a:t>6/29/2023</a:t>
            </a:fld>
            <a:endParaRPr lang="en-US"/>
          </a:p>
        </p:txBody>
      </p:sp>
      <p:sp>
        <p:nvSpPr>
          <p:cNvPr id="5" name="Footer Placeholder 4">
            <a:extLst>
              <a:ext uri="{FF2B5EF4-FFF2-40B4-BE49-F238E27FC236}">
                <a16:creationId xmlns:a16="http://schemas.microsoft.com/office/drawing/2014/main" id="{34819AB1-EB56-1ECF-9522-6FD35B5C69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B66B97-59C0-1EA6-8207-014D456B3C88}"/>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2408043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BEFF3-C3A1-4492-4C1A-1CB953F8FA1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7D02884-265A-CACD-AA1E-32DE639BA6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64378B8-8E5C-A7EF-0943-70DDC76CF3A5}"/>
              </a:ext>
            </a:extLst>
          </p:cNvPr>
          <p:cNvSpPr>
            <a:spLocks noGrp="1"/>
          </p:cNvSpPr>
          <p:nvPr>
            <p:ph type="dt" sz="half" idx="10"/>
          </p:nvPr>
        </p:nvSpPr>
        <p:spPr/>
        <p:txBody>
          <a:bodyPr/>
          <a:lstStyle/>
          <a:p>
            <a:fld id="{13BB83C1-1C2C-4BE9-813C-677937BA5694}" type="datetimeFigureOut">
              <a:rPr lang="en-US" smtClean="0"/>
              <a:t>6/29/2023</a:t>
            </a:fld>
            <a:endParaRPr lang="en-US"/>
          </a:p>
        </p:txBody>
      </p:sp>
      <p:sp>
        <p:nvSpPr>
          <p:cNvPr id="5" name="Footer Placeholder 4">
            <a:extLst>
              <a:ext uri="{FF2B5EF4-FFF2-40B4-BE49-F238E27FC236}">
                <a16:creationId xmlns:a16="http://schemas.microsoft.com/office/drawing/2014/main" id="{952D5435-ECAB-0976-4BFF-ADACD442C4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D3493E-25D8-34D1-5848-8A4EE9B3211D}"/>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1322146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C6763-AEA0-8122-DEE2-450E0D36B6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4DC602-9BD7-44CC-921E-3D9D7B4454A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BE1DBAC-4219-D729-6366-E2BA80898D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0290B75-961B-530C-CD7C-9ADA94FF7FCB}"/>
              </a:ext>
            </a:extLst>
          </p:cNvPr>
          <p:cNvSpPr>
            <a:spLocks noGrp="1"/>
          </p:cNvSpPr>
          <p:nvPr>
            <p:ph type="dt" sz="half" idx="10"/>
          </p:nvPr>
        </p:nvSpPr>
        <p:spPr/>
        <p:txBody>
          <a:bodyPr/>
          <a:lstStyle/>
          <a:p>
            <a:fld id="{13BB83C1-1C2C-4BE9-813C-677937BA5694}" type="datetimeFigureOut">
              <a:rPr lang="en-US" smtClean="0"/>
              <a:t>6/29/2023</a:t>
            </a:fld>
            <a:endParaRPr lang="en-US"/>
          </a:p>
        </p:txBody>
      </p:sp>
      <p:sp>
        <p:nvSpPr>
          <p:cNvPr id="6" name="Footer Placeholder 5">
            <a:extLst>
              <a:ext uri="{FF2B5EF4-FFF2-40B4-BE49-F238E27FC236}">
                <a16:creationId xmlns:a16="http://schemas.microsoft.com/office/drawing/2014/main" id="{E798F46E-F9EC-7C00-3CA4-EBF6974C69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4E795-3D56-F3B6-D154-26385AB6AD0C}"/>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382805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F0BE9-D6BC-AED4-6EA7-742F266B18D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8F57FF-A607-2CD4-4181-8E71738B92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70E34D-E0DE-78A8-8E22-7DFF9F8321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E351A49-21BC-F596-DAE1-9E7B088D0F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ED0BAA4-486C-1789-BFCB-C8554FA5ED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D69BE0F-15B8-8C72-BDBE-7A90686D852C}"/>
              </a:ext>
            </a:extLst>
          </p:cNvPr>
          <p:cNvSpPr>
            <a:spLocks noGrp="1"/>
          </p:cNvSpPr>
          <p:nvPr>
            <p:ph type="dt" sz="half" idx="10"/>
          </p:nvPr>
        </p:nvSpPr>
        <p:spPr/>
        <p:txBody>
          <a:bodyPr/>
          <a:lstStyle/>
          <a:p>
            <a:fld id="{13BB83C1-1C2C-4BE9-813C-677937BA5694}" type="datetimeFigureOut">
              <a:rPr lang="en-US" smtClean="0"/>
              <a:t>6/29/2023</a:t>
            </a:fld>
            <a:endParaRPr lang="en-US"/>
          </a:p>
        </p:txBody>
      </p:sp>
      <p:sp>
        <p:nvSpPr>
          <p:cNvPr id="8" name="Footer Placeholder 7">
            <a:extLst>
              <a:ext uri="{FF2B5EF4-FFF2-40B4-BE49-F238E27FC236}">
                <a16:creationId xmlns:a16="http://schemas.microsoft.com/office/drawing/2014/main" id="{BA3FA0AE-910E-A59B-4F45-7C24D5792B4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29D121-0350-1163-049E-B9FBFD7B1AC3}"/>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43206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39127-45DF-020D-DC67-9351DCD3DAC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413E62-9D72-339A-72A0-682615A98A04}"/>
              </a:ext>
            </a:extLst>
          </p:cNvPr>
          <p:cNvSpPr>
            <a:spLocks noGrp="1"/>
          </p:cNvSpPr>
          <p:nvPr>
            <p:ph type="dt" sz="half" idx="10"/>
          </p:nvPr>
        </p:nvSpPr>
        <p:spPr/>
        <p:txBody>
          <a:bodyPr/>
          <a:lstStyle/>
          <a:p>
            <a:fld id="{13BB83C1-1C2C-4BE9-813C-677937BA5694}" type="datetimeFigureOut">
              <a:rPr lang="en-US" smtClean="0"/>
              <a:t>6/29/2023</a:t>
            </a:fld>
            <a:endParaRPr lang="en-US"/>
          </a:p>
        </p:txBody>
      </p:sp>
      <p:sp>
        <p:nvSpPr>
          <p:cNvPr id="4" name="Footer Placeholder 3">
            <a:extLst>
              <a:ext uri="{FF2B5EF4-FFF2-40B4-BE49-F238E27FC236}">
                <a16:creationId xmlns:a16="http://schemas.microsoft.com/office/drawing/2014/main" id="{819C76E1-FF31-BA00-69A6-C2A708D76D4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81CF90D-258C-4A76-170F-8AFF5D27FDE2}"/>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837241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421EA86-74B1-72D0-62EB-87D04C482637}"/>
              </a:ext>
            </a:extLst>
          </p:cNvPr>
          <p:cNvSpPr>
            <a:spLocks noGrp="1"/>
          </p:cNvSpPr>
          <p:nvPr>
            <p:ph type="dt" sz="half" idx="10"/>
          </p:nvPr>
        </p:nvSpPr>
        <p:spPr/>
        <p:txBody>
          <a:bodyPr/>
          <a:lstStyle/>
          <a:p>
            <a:fld id="{13BB83C1-1C2C-4BE9-813C-677937BA5694}" type="datetimeFigureOut">
              <a:rPr lang="en-US" smtClean="0"/>
              <a:t>6/29/2023</a:t>
            </a:fld>
            <a:endParaRPr lang="en-US"/>
          </a:p>
        </p:txBody>
      </p:sp>
      <p:sp>
        <p:nvSpPr>
          <p:cNvPr id="3" name="Footer Placeholder 2">
            <a:extLst>
              <a:ext uri="{FF2B5EF4-FFF2-40B4-BE49-F238E27FC236}">
                <a16:creationId xmlns:a16="http://schemas.microsoft.com/office/drawing/2014/main" id="{A28A39D9-ABB2-493C-2894-4C595E606BB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819D0F9-286A-D46C-03CA-EC7B5F5F547A}"/>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4034741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B97FA-1D4B-BAC8-E291-2696D197ED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2C0C520-2BE3-10A2-FF13-5F99F24472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64BC180-62B8-39A2-222C-D6669C4EB7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2CEDC6-234B-0817-5083-62D0F7FA823C}"/>
              </a:ext>
            </a:extLst>
          </p:cNvPr>
          <p:cNvSpPr>
            <a:spLocks noGrp="1"/>
          </p:cNvSpPr>
          <p:nvPr>
            <p:ph type="dt" sz="half" idx="10"/>
          </p:nvPr>
        </p:nvSpPr>
        <p:spPr/>
        <p:txBody>
          <a:bodyPr/>
          <a:lstStyle/>
          <a:p>
            <a:fld id="{13BB83C1-1C2C-4BE9-813C-677937BA5694}" type="datetimeFigureOut">
              <a:rPr lang="en-US" smtClean="0"/>
              <a:t>6/29/2023</a:t>
            </a:fld>
            <a:endParaRPr lang="en-US"/>
          </a:p>
        </p:txBody>
      </p:sp>
      <p:sp>
        <p:nvSpPr>
          <p:cNvPr id="6" name="Footer Placeholder 5">
            <a:extLst>
              <a:ext uri="{FF2B5EF4-FFF2-40B4-BE49-F238E27FC236}">
                <a16:creationId xmlns:a16="http://schemas.microsoft.com/office/drawing/2014/main" id="{1F1A115F-DE21-738C-2DE7-B941D53E56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AA37E7-64D5-9667-DCB9-30FDEFB5E179}"/>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2962785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E741E-8900-7D39-3841-D450F0B843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8992CF-3FED-30A8-8C49-CF1F00F714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A16691D-DB23-4409-F5E9-EBD75D178C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B0775C-E350-1AD4-8D33-4A73B6E6713E}"/>
              </a:ext>
            </a:extLst>
          </p:cNvPr>
          <p:cNvSpPr>
            <a:spLocks noGrp="1"/>
          </p:cNvSpPr>
          <p:nvPr>
            <p:ph type="dt" sz="half" idx="10"/>
          </p:nvPr>
        </p:nvSpPr>
        <p:spPr/>
        <p:txBody>
          <a:bodyPr/>
          <a:lstStyle/>
          <a:p>
            <a:fld id="{13BB83C1-1C2C-4BE9-813C-677937BA5694}" type="datetimeFigureOut">
              <a:rPr lang="en-US" smtClean="0"/>
              <a:t>6/29/2023</a:t>
            </a:fld>
            <a:endParaRPr lang="en-US"/>
          </a:p>
        </p:txBody>
      </p:sp>
      <p:sp>
        <p:nvSpPr>
          <p:cNvPr id="6" name="Footer Placeholder 5">
            <a:extLst>
              <a:ext uri="{FF2B5EF4-FFF2-40B4-BE49-F238E27FC236}">
                <a16:creationId xmlns:a16="http://schemas.microsoft.com/office/drawing/2014/main" id="{14E7E2F2-F3B6-B13B-EB8B-93D4E4D5C8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FD002C-7124-92E2-6DBA-6526688C63F4}"/>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382822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308F8E-A796-BACA-1D69-A26E279A21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BA3A04C-305D-9EF1-BAC7-6CEAD8D46D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A06D83-7C39-1B6C-CD5F-B01B148DB8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BB83C1-1C2C-4BE9-813C-677937BA5694}" type="datetimeFigureOut">
              <a:rPr lang="en-US" smtClean="0"/>
              <a:t>6/29/2023</a:t>
            </a:fld>
            <a:endParaRPr lang="en-US"/>
          </a:p>
        </p:txBody>
      </p:sp>
      <p:sp>
        <p:nvSpPr>
          <p:cNvPr id="5" name="Footer Placeholder 4">
            <a:extLst>
              <a:ext uri="{FF2B5EF4-FFF2-40B4-BE49-F238E27FC236}">
                <a16:creationId xmlns:a16="http://schemas.microsoft.com/office/drawing/2014/main" id="{892661CE-801E-EB04-F25A-F2FC4AC97D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EFC1EEB-3B3D-7D18-CA80-233A2F7DF7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8EADB2-5127-4C52-9017-9E7A72CA8193}" type="slidenum">
              <a:rPr lang="en-US" smtClean="0"/>
              <a:t>‹#›</a:t>
            </a:fld>
            <a:endParaRPr lang="en-US"/>
          </a:p>
        </p:txBody>
      </p:sp>
    </p:spTree>
    <p:extLst>
      <p:ext uri="{BB962C8B-B14F-4D97-AF65-F5344CB8AC3E}">
        <p14:creationId xmlns:p14="http://schemas.microsoft.com/office/powerpoint/2010/main" val="22977109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s://www.in.gov/cji/victim-services/resource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in.gov/cji/victim-services/resource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in.gov/cji/victim-services/resources/" TargetMode="Externa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hyperlink" Target="mailto:CJIHelpDesk@cji.in.gov"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mailto:DaAnderson1@cji.in.gov" TargetMode="External"/><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s://www.in.gov/cji/victim-services/vawa-stop/"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ubtitle 2">
            <a:extLst>
              <a:ext uri="{FF2B5EF4-FFF2-40B4-BE49-F238E27FC236}">
                <a16:creationId xmlns:a16="http://schemas.microsoft.com/office/drawing/2014/main" id="{3086A678-1811-159A-5F99-9657E29AFD8B}"/>
              </a:ext>
            </a:extLst>
          </p:cNvPr>
          <p:cNvSpPr>
            <a:spLocks noGrp="1"/>
          </p:cNvSpPr>
          <p:nvPr>
            <p:ph type="subTitle" idx="1"/>
          </p:nvPr>
        </p:nvSpPr>
        <p:spPr>
          <a:xfrm>
            <a:off x="1523998" y="5420461"/>
            <a:ext cx="9144000" cy="651910"/>
          </a:xfrm>
        </p:spPr>
        <p:txBody>
          <a:bodyPr anchor="ctr">
            <a:noAutofit/>
          </a:bodyPr>
          <a:lstStyle/>
          <a:p>
            <a:r>
              <a:rPr lang="en-US" sz="2500" dirty="0"/>
              <a:t>2023-2024 STOP (Services, Training, Officers, and Prosecutor’s) Violence Against Women Formula Grant RFP Webinar </a:t>
            </a:r>
          </a:p>
        </p:txBody>
      </p:sp>
      <p:cxnSp>
        <p:nvCxnSpPr>
          <p:cNvPr id="14" name="Straight Connector 13">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4" name="Picture 3" descr="A picture containing drawing&#10;&#10;Description automatically generated">
            <a:extLst>
              <a:ext uri="{FF2B5EF4-FFF2-40B4-BE49-F238E27FC236}">
                <a16:creationId xmlns:a16="http://schemas.microsoft.com/office/drawing/2014/main" id="{6C735838-C73C-0346-8F98-8023074A5AA1}"/>
              </a:ext>
            </a:extLst>
          </p:cNvPr>
          <p:cNvPicPr>
            <a:picLocks noChangeAspect="1"/>
          </p:cNvPicPr>
          <p:nvPr/>
        </p:nvPicPr>
        <p:blipFill>
          <a:blip r:embed="rId3"/>
          <a:stretch>
            <a:fillRect/>
          </a:stretch>
        </p:blipFill>
        <p:spPr>
          <a:xfrm>
            <a:off x="3067290" y="828630"/>
            <a:ext cx="5327271" cy="3755725"/>
          </a:xfrm>
          <a:prstGeom prst="rect">
            <a:avLst/>
          </a:prstGeom>
        </p:spPr>
      </p:pic>
      <p:sp>
        <p:nvSpPr>
          <p:cNvPr id="5" name="TextBox 4">
            <a:extLst>
              <a:ext uri="{FF2B5EF4-FFF2-40B4-BE49-F238E27FC236}">
                <a16:creationId xmlns:a16="http://schemas.microsoft.com/office/drawing/2014/main" id="{5774325A-1B31-2FE8-B6B7-B4B7F81D504E}"/>
              </a:ext>
            </a:extLst>
          </p:cNvPr>
          <p:cNvSpPr txBox="1"/>
          <p:nvPr/>
        </p:nvSpPr>
        <p:spPr>
          <a:xfrm>
            <a:off x="4162555" y="6421040"/>
            <a:ext cx="3136739"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panose="020F0502020204030204"/>
              </a:rPr>
              <a:t>June</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solidFill>
                  <a:prstClr val="black"/>
                </a:solidFill>
                <a:latin typeface="Calibri" panose="020F0502020204030204"/>
              </a:rPr>
              <a:t>29</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2023</a:t>
            </a:r>
          </a:p>
        </p:txBody>
      </p:sp>
    </p:spTree>
    <p:extLst>
      <p:ext uri="{BB962C8B-B14F-4D97-AF65-F5344CB8AC3E}">
        <p14:creationId xmlns:p14="http://schemas.microsoft.com/office/powerpoint/2010/main" val="1181199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1DE7243B-5109-444B-8FAF-7437C66BC0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4C5D6221-DA7B-4611-AA26-7D8E349FD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1E0C179-7493-8879-3DB0-7E5E93DC7CFD}"/>
              </a:ext>
            </a:extLst>
          </p:cNvPr>
          <p:cNvSpPr>
            <a:spLocks noGrp="1"/>
          </p:cNvSpPr>
          <p:nvPr>
            <p:ph type="title"/>
          </p:nvPr>
        </p:nvSpPr>
        <p:spPr>
          <a:xfrm>
            <a:off x="251760" y="1226414"/>
            <a:ext cx="3728708" cy="2202586"/>
          </a:xfrm>
        </p:spPr>
        <p:txBody>
          <a:bodyPr anchor="t">
            <a:noAutofit/>
          </a:bodyPr>
          <a:lstStyle/>
          <a:p>
            <a:pPr algn="ctr"/>
            <a:r>
              <a:rPr lang="en-US" b="1" dirty="0">
                <a:solidFill>
                  <a:schemeClr val="bg1"/>
                </a:solidFill>
              </a:rPr>
              <a:t>Modified/New Purpose Areas, Continued</a:t>
            </a:r>
            <a:br>
              <a:rPr lang="en-US" b="1" dirty="0">
                <a:solidFill>
                  <a:schemeClr val="bg1"/>
                </a:solidFill>
              </a:rPr>
            </a:br>
            <a:r>
              <a:rPr lang="en-US" b="1" dirty="0">
                <a:solidFill>
                  <a:schemeClr val="bg1"/>
                </a:solidFill>
              </a:rPr>
              <a:t> </a:t>
            </a:r>
          </a:p>
        </p:txBody>
      </p:sp>
      <p:sp>
        <p:nvSpPr>
          <p:cNvPr id="4" name="Content Placeholder 3">
            <a:extLst>
              <a:ext uri="{FF2B5EF4-FFF2-40B4-BE49-F238E27FC236}">
                <a16:creationId xmlns:a16="http://schemas.microsoft.com/office/drawing/2014/main" id="{1D9A9B47-1D2C-9F38-D467-7692E5890A6B}"/>
              </a:ext>
            </a:extLst>
          </p:cNvPr>
          <p:cNvSpPr>
            <a:spLocks noGrp="1"/>
          </p:cNvSpPr>
          <p:nvPr>
            <p:ph sz="half" idx="2"/>
          </p:nvPr>
        </p:nvSpPr>
        <p:spPr>
          <a:xfrm>
            <a:off x="4566908" y="800128"/>
            <a:ext cx="7061212" cy="5722592"/>
          </a:xfrm>
        </p:spPr>
        <p:txBody>
          <a:bodyPr>
            <a:normAutofit/>
          </a:bodyPr>
          <a:lstStyle/>
          <a:p>
            <a:pPr marL="457200" lvl="1" indent="0">
              <a:buNone/>
            </a:pPr>
            <a:endParaRPr lang="en-US" sz="6200" dirty="0">
              <a:solidFill>
                <a:srgbClr val="000000"/>
              </a:solidFill>
            </a:endParaRPr>
          </a:p>
          <a:p>
            <a:pPr marL="457200" lvl="1" indent="0">
              <a:buNone/>
            </a:pPr>
            <a:endParaRPr lang="en-US" sz="7200" dirty="0">
              <a:solidFill>
                <a:srgbClr val="000000"/>
              </a:solidFill>
            </a:endParaRPr>
          </a:p>
        </p:txBody>
      </p:sp>
      <p:sp>
        <p:nvSpPr>
          <p:cNvPr id="5" name="TextBox 4">
            <a:extLst>
              <a:ext uri="{FF2B5EF4-FFF2-40B4-BE49-F238E27FC236}">
                <a16:creationId xmlns:a16="http://schemas.microsoft.com/office/drawing/2014/main" id="{68CB8B81-117A-1A5A-6AAE-FA345D3F5733}"/>
              </a:ext>
            </a:extLst>
          </p:cNvPr>
          <p:cNvSpPr txBox="1"/>
          <p:nvPr/>
        </p:nvSpPr>
        <p:spPr>
          <a:xfrm>
            <a:off x="4673091" y="702560"/>
            <a:ext cx="7061212" cy="5355312"/>
          </a:xfrm>
          <a:prstGeom prst="rect">
            <a:avLst/>
          </a:prstGeom>
          <a:noFill/>
        </p:spPr>
        <p:txBody>
          <a:bodyPr wrap="square" rtlCol="0">
            <a:spAutoFit/>
          </a:bodyPr>
          <a:lstStyle/>
          <a:p>
            <a:r>
              <a:rPr lang="en-US" b="0" i="0" u="none" strike="noStrike" baseline="0" dirty="0">
                <a:solidFill>
                  <a:srgbClr val="000000"/>
                </a:solidFill>
                <a:latin typeface="Calibri" panose="020F0502020204030204" pitchFamily="34" charset="0"/>
              </a:rPr>
              <a:t>11) Maintaining core victim services and criminal justice initiatives, while supporting complementary new initiatives and emergency services for victims and their </a:t>
            </a:r>
            <a:r>
              <a:rPr lang="en-US" b="1" i="0" u="none" strike="noStrike" baseline="0" dirty="0">
                <a:solidFill>
                  <a:srgbClr val="FF0000"/>
                </a:solidFill>
                <a:latin typeface="Calibri" panose="020F0502020204030204" pitchFamily="34" charset="0"/>
              </a:rPr>
              <a:t>families including rehabilitative work with offenders</a:t>
            </a:r>
            <a:r>
              <a:rPr lang="en-US" dirty="0">
                <a:solidFill>
                  <a:schemeClr val="bg1"/>
                </a:solidFill>
                <a:latin typeface="Calibri" panose="020F0502020204030204" pitchFamily="34" charset="0"/>
              </a:rPr>
              <a:t>.</a:t>
            </a:r>
            <a:endParaRPr lang="en-US" b="0" i="0" u="none" strike="noStrike" baseline="0" dirty="0">
              <a:solidFill>
                <a:srgbClr val="FF0000"/>
              </a:solidFill>
              <a:latin typeface="Calibri" panose="020F0502020204030204" pitchFamily="34" charset="0"/>
            </a:endParaRPr>
          </a:p>
          <a:p>
            <a:pPr algn="l"/>
            <a:endParaRPr lang="en-US" b="0" i="0" u="none" strike="noStrike" baseline="0" dirty="0">
              <a:solidFill>
                <a:srgbClr val="000000"/>
              </a:solidFill>
              <a:latin typeface="Calibri" panose="020F0502020204030204" pitchFamily="34" charset="0"/>
            </a:endParaRPr>
          </a:p>
          <a:p>
            <a:r>
              <a:rPr lang="en-US" b="0" i="0" u="none" strike="noStrike" baseline="0" dirty="0">
                <a:solidFill>
                  <a:srgbClr val="000000"/>
                </a:solidFill>
                <a:latin typeface="Calibri" panose="020F0502020204030204" pitchFamily="34" charset="0"/>
              </a:rPr>
              <a:t>20) Developing, enhancing, or strengthening prevention and educational programming to address sexual assault, domestic violence, dating violence, stalking, </a:t>
            </a:r>
            <a:r>
              <a:rPr lang="en-US" b="1" i="0" u="none" strike="noStrike" baseline="0" dirty="0">
                <a:solidFill>
                  <a:srgbClr val="FF0000"/>
                </a:solidFill>
                <a:latin typeface="Calibri" panose="020F0502020204030204" pitchFamily="34" charset="0"/>
              </a:rPr>
              <a:t>or female genital mutilation or cutting</a:t>
            </a:r>
            <a:r>
              <a:rPr lang="en-US" b="0" i="0" u="none" strike="noStrike" baseline="0" dirty="0">
                <a:solidFill>
                  <a:srgbClr val="000000"/>
                </a:solidFill>
                <a:latin typeface="Calibri" panose="020F0502020204030204" pitchFamily="34" charset="0"/>
              </a:rPr>
              <a:t>; with not more than 5 percent of the amount allocated to a state to be used for this purpose. </a:t>
            </a:r>
          </a:p>
          <a:p>
            <a:pPr algn="l"/>
            <a:endParaRPr lang="en-US" b="0" i="0" u="none" strike="noStrike" baseline="0" dirty="0">
              <a:solidFill>
                <a:srgbClr val="000000"/>
              </a:solidFill>
              <a:latin typeface="Calibri" panose="020F0502020204030204" pitchFamily="34" charset="0"/>
            </a:endParaRPr>
          </a:p>
          <a:p>
            <a:r>
              <a:rPr lang="en-US" b="1" i="0" u="none" strike="noStrike" baseline="0" dirty="0">
                <a:solidFill>
                  <a:srgbClr val="FF0000"/>
                </a:solidFill>
                <a:latin typeface="Calibri" panose="020F0502020204030204" pitchFamily="34" charset="0"/>
              </a:rPr>
              <a:t>21) Developing, enhancing, or strengthening programs and projects to improve evidence collection methods for victims of domestic violence, dating violence, sexual assault, or stalking, including through funding for technology that better detects bruising and injuries across skin tones and related training. </a:t>
            </a:r>
          </a:p>
          <a:p>
            <a:endParaRPr lang="en-US" b="0" i="0" u="none" strike="noStrike" baseline="0" dirty="0">
              <a:solidFill>
                <a:srgbClr val="FF0000"/>
              </a:solidFill>
              <a:latin typeface="Calibri" panose="020F0502020204030204" pitchFamily="34" charset="0"/>
            </a:endParaRPr>
          </a:p>
          <a:p>
            <a:r>
              <a:rPr lang="en-US" b="1" i="0" u="none" strike="noStrike" baseline="0" dirty="0">
                <a:solidFill>
                  <a:srgbClr val="FF0000"/>
                </a:solidFill>
                <a:latin typeface="Calibri" panose="020F0502020204030204" pitchFamily="34" charset="0"/>
              </a:rPr>
              <a:t>22) Developing, enlarging, or strengthening culturally specific victim services programs to provide culturally specific victim services and responses to female genital mutilation or cutting. </a:t>
            </a:r>
          </a:p>
        </p:txBody>
      </p:sp>
      <p:sp>
        <p:nvSpPr>
          <p:cNvPr id="6" name="TextBox 5">
            <a:extLst>
              <a:ext uri="{FF2B5EF4-FFF2-40B4-BE49-F238E27FC236}">
                <a16:creationId xmlns:a16="http://schemas.microsoft.com/office/drawing/2014/main" id="{027E865A-86EA-EC75-B21B-D58FC10865C1}"/>
              </a:ext>
            </a:extLst>
          </p:cNvPr>
          <p:cNvSpPr txBox="1"/>
          <p:nvPr/>
        </p:nvSpPr>
        <p:spPr>
          <a:xfrm>
            <a:off x="297292" y="4312502"/>
            <a:ext cx="2770245" cy="830997"/>
          </a:xfrm>
          <a:prstGeom prst="rect">
            <a:avLst/>
          </a:prstGeom>
          <a:noFill/>
        </p:spPr>
        <p:txBody>
          <a:bodyPr wrap="square" rtlCol="0">
            <a:spAutoFit/>
          </a:bodyPr>
          <a:lstStyle/>
          <a:p>
            <a:r>
              <a:rPr lang="en-US" sz="1600" dirty="0">
                <a:solidFill>
                  <a:schemeClr val="bg1"/>
                </a:solidFill>
              </a:rPr>
              <a:t>*Full list of purpose areas are listed in the RFP starting on page 7. </a:t>
            </a:r>
          </a:p>
        </p:txBody>
      </p:sp>
    </p:spTree>
    <p:extLst>
      <p:ext uri="{BB962C8B-B14F-4D97-AF65-F5344CB8AC3E}">
        <p14:creationId xmlns:p14="http://schemas.microsoft.com/office/powerpoint/2010/main" val="1966741987"/>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1DE7243B-5109-444B-8FAF-7437C66BC0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4C5D6221-DA7B-4611-AA26-7D8E349FD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1E0C179-7493-8879-3DB0-7E5E93DC7CFD}"/>
              </a:ext>
            </a:extLst>
          </p:cNvPr>
          <p:cNvSpPr>
            <a:spLocks noGrp="1"/>
          </p:cNvSpPr>
          <p:nvPr>
            <p:ph type="title"/>
          </p:nvPr>
        </p:nvSpPr>
        <p:spPr>
          <a:xfrm>
            <a:off x="251760" y="1226414"/>
            <a:ext cx="3728708" cy="2202586"/>
          </a:xfrm>
        </p:spPr>
        <p:txBody>
          <a:bodyPr anchor="t">
            <a:noAutofit/>
          </a:bodyPr>
          <a:lstStyle/>
          <a:p>
            <a:pPr algn="ctr"/>
            <a:r>
              <a:rPr lang="en-US" b="1" dirty="0">
                <a:solidFill>
                  <a:schemeClr val="bg1"/>
                </a:solidFill>
              </a:rPr>
              <a:t>Modified/New Purpose Areas, Continued</a:t>
            </a:r>
            <a:br>
              <a:rPr lang="en-US" b="1" dirty="0">
                <a:solidFill>
                  <a:schemeClr val="bg1"/>
                </a:solidFill>
              </a:rPr>
            </a:br>
            <a:r>
              <a:rPr lang="en-US" b="1" dirty="0">
                <a:solidFill>
                  <a:schemeClr val="bg1"/>
                </a:solidFill>
              </a:rPr>
              <a:t> </a:t>
            </a:r>
          </a:p>
        </p:txBody>
      </p:sp>
      <p:sp>
        <p:nvSpPr>
          <p:cNvPr id="4" name="Content Placeholder 3">
            <a:extLst>
              <a:ext uri="{FF2B5EF4-FFF2-40B4-BE49-F238E27FC236}">
                <a16:creationId xmlns:a16="http://schemas.microsoft.com/office/drawing/2014/main" id="{1D9A9B47-1D2C-9F38-D467-7692E5890A6B}"/>
              </a:ext>
            </a:extLst>
          </p:cNvPr>
          <p:cNvSpPr>
            <a:spLocks noGrp="1"/>
          </p:cNvSpPr>
          <p:nvPr>
            <p:ph sz="half" idx="2"/>
          </p:nvPr>
        </p:nvSpPr>
        <p:spPr>
          <a:xfrm>
            <a:off x="4566908" y="800128"/>
            <a:ext cx="7061212" cy="5722592"/>
          </a:xfrm>
        </p:spPr>
        <p:txBody>
          <a:bodyPr>
            <a:normAutofit/>
          </a:bodyPr>
          <a:lstStyle/>
          <a:p>
            <a:pPr marL="457200" lvl="1" indent="0">
              <a:buNone/>
            </a:pPr>
            <a:endParaRPr lang="en-US" sz="6200" dirty="0">
              <a:solidFill>
                <a:srgbClr val="000000"/>
              </a:solidFill>
            </a:endParaRPr>
          </a:p>
          <a:p>
            <a:pPr marL="457200" lvl="1" indent="0">
              <a:buNone/>
            </a:pPr>
            <a:endParaRPr lang="en-US" sz="7200" dirty="0">
              <a:solidFill>
                <a:srgbClr val="000000"/>
              </a:solidFill>
            </a:endParaRPr>
          </a:p>
        </p:txBody>
      </p:sp>
      <p:sp>
        <p:nvSpPr>
          <p:cNvPr id="5" name="TextBox 4">
            <a:extLst>
              <a:ext uri="{FF2B5EF4-FFF2-40B4-BE49-F238E27FC236}">
                <a16:creationId xmlns:a16="http://schemas.microsoft.com/office/drawing/2014/main" id="{68CB8B81-117A-1A5A-6AAE-FA345D3F5733}"/>
              </a:ext>
            </a:extLst>
          </p:cNvPr>
          <p:cNvSpPr txBox="1"/>
          <p:nvPr/>
        </p:nvSpPr>
        <p:spPr>
          <a:xfrm>
            <a:off x="4718623" y="1226414"/>
            <a:ext cx="7061212" cy="4247317"/>
          </a:xfrm>
          <a:prstGeom prst="rect">
            <a:avLst/>
          </a:prstGeom>
          <a:noFill/>
        </p:spPr>
        <p:txBody>
          <a:bodyPr wrap="square" rtlCol="0">
            <a:spAutoFit/>
          </a:bodyPr>
          <a:lstStyle/>
          <a:p>
            <a:r>
              <a:rPr lang="en-US" sz="1800" b="1" dirty="0">
                <a:solidFill>
                  <a:srgbClr val="FF0000"/>
                </a:solidFill>
              </a:rPr>
              <a:t>23) Providing victim advocates in State or local law enforcement agencies, prosecutors’ offices, and courts and providing supportive services and advocacy to Indian victims of domestic violence, dating violence, sexual assault, and stalking. </a:t>
            </a:r>
          </a:p>
          <a:p>
            <a:endParaRPr lang="en-US" sz="1800" b="1" dirty="0">
              <a:solidFill>
                <a:srgbClr val="FF0000"/>
              </a:solidFill>
            </a:endParaRPr>
          </a:p>
          <a:p>
            <a:r>
              <a:rPr lang="en-US" sz="1800" b="1" dirty="0">
                <a:solidFill>
                  <a:srgbClr val="FF0000"/>
                </a:solidFill>
              </a:rPr>
              <a:t>24) Paying any fees charged by any governmental authority for furnishing a victim or the child of a victim with any of the following documents: </a:t>
            </a:r>
          </a:p>
          <a:p>
            <a:endParaRPr lang="en-US" sz="1800" b="1" dirty="0">
              <a:solidFill>
                <a:srgbClr val="FF0000"/>
              </a:solidFill>
            </a:endParaRPr>
          </a:p>
          <a:p>
            <a:pPr marL="914400" lvl="1" indent="-274320"/>
            <a:r>
              <a:rPr lang="en-US" b="1" dirty="0">
                <a:solidFill>
                  <a:srgbClr val="FF0000"/>
                </a:solidFill>
              </a:rPr>
              <a:t>a. A birth certificate or passport of the individual, as required by law. </a:t>
            </a:r>
          </a:p>
          <a:p>
            <a:pPr marL="914400" lvl="1" indent="-274320"/>
            <a:endParaRPr lang="en-US" b="1" dirty="0">
              <a:solidFill>
                <a:srgbClr val="FF0000"/>
              </a:solidFill>
            </a:endParaRPr>
          </a:p>
          <a:p>
            <a:pPr marL="914400" lvl="1" indent="-274320"/>
            <a:r>
              <a:rPr lang="en-US" b="1" dirty="0">
                <a:solidFill>
                  <a:srgbClr val="FF0000"/>
                </a:solidFill>
              </a:rPr>
              <a:t>b. An identification card issued to the person by a State or Tribe, that shows that the person is a resident of the State or member of the Tribe. </a:t>
            </a:r>
          </a:p>
        </p:txBody>
      </p:sp>
      <p:sp>
        <p:nvSpPr>
          <p:cNvPr id="6" name="TextBox 5">
            <a:extLst>
              <a:ext uri="{FF2B5EF4-FFF2-40B4-BE49-F238E27FC236}">
                <a16:creationId xmlns:a16="http://schemas.microsoft.com/office/drawing/2014/main" id="{027E865A-86EA-EC75-B21B-D58FC10865C1}"/>
              </a:ext>
            </a:extLst>
          </p:cNvPr>
          <p:cNvSpPr txBox="1"/>
          <p:nvPr/>
        </p:nvSpPr>
        <p:spPr>
          <a:xfrm>
            <a:off x="297292" y="4312502"/>
            <a:ext cx="2770245" cy="830997"/>
          </a:xfrm>
          <a:prstGeom prst="rect">
            <a:avLst/>
          </a:prstGeom>
          <a:noFill/>
        </p:spPr>
        <p:txBody>
          <a:bodyPr wrap="square" rtlCol="0">
            <a:spAutoFit/>
          </a:bodyPr>
          <a:lstStyle/>
          <a:p>
            <a:r>
              <a:rPr lang="en-US" sz="1600" dirty="0">
                <a:solidFill>
                  <a:schemeClr val="bg1"/>
                </a:solidFill>
              </a:rPr>
              <a:t>*Full list of purpose areas are listed in the RFP starting on page 7. </a:t>
            </a:r>
          </a:p>
        </p:txBody>
      </p:sp>
    </p:spTree>
    <p:extLst>
      <p:ext uri="{BB962C8B-B14F-4D97-AF65-F5344CB8AC3E}">
        <p14:creationId xmlns:p14="http://schemas.microsoft.com/office/powerpoint/2010/main" val="1880535491"/>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C11CFCB-6E19-449B-5B0F-55F5AAD31957}"/>
              </a:ext>
            </a:extLst>
          </p:cNvPr>
          <p:cNvSpPr>
            <a:spLocks noGrp="1"/>
          </p:cNvSpPr>
          <p:nvPr>
            <p:ph type="title"/>
          </p:nvPr>
        </p:nvSpPr>
        <p:spPr>
          <a:xfrm>
            <a:off x="2555631" y="1441938"/>
            <a:ext cx="7080738" cy="3974124"/>
          </a:xfrm>
        </p:spPr>
        <p:txBody>
          <a:bodyPr>
            <a:normAutofit/>
          </a:bodyPr>
          <a:lstStyle/>
          <a:p>
            <a:pPr algn="ctr"/>
            <a:r>
              <a:rPr lang="en-US" sz="5400" b="1" dirty="0">
                <a:solidFill>
                  <a:schemeClr val="bg1">
                    <a:lumMod val="95000"/>
                    <a:lumOff val="5000"/>
                  </a:schemeClr>
                </a:solidFill>
              </a:rPr>
              <a:t>New Program Requirements</a:t>
            </a:r>
          </a:p>
        </p:txBody>
      </p:sp>
    </p:spTree>
    <p:extLst>
      <p:ext uri="{BB962C8B-B14F-4D97-AF65-F5344CB8AC3E}">
        <p14:creationId xmlns:p14="http://schemas.microsoft.com/office/powerpoint/2010/main" val="1608860338"/>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5">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95AE851D-8ED6-1671-ADF2-A32440E41ED0}"/>
              </a:ext>
            </a:extLst>
          </p:cNvPr>
          <p:cNvSpPr>
            <a:spLocks noGrp="1"/>
          </p:cNvSpPr>
          <p:nvPr>
            <p:ph type="title"/>
          </p:nvPr>
        </p:nvSpPr>
        <p:spPr>
          <a:xfrm>
            <a:off x="1108945" y="507688"/>
            <a:ext cx="9236700" cy="1188950"/>
          </a:xfrm>
        </p:spPr>
        <p:txBody>
          <a:bodyPr anchor="b">
            <a:normAutofit fontScale="90000"/>
          </a:bodyPr>
          <a:lstStyle/>
          <a:p>
            <a:pPr algn="ctr"/>
            <a:r>
              <a:rPr lang="en-US" sz="5400" b="1" dirty="0"/>
              <a:t>Grant Eligibility Regarding Compelling Victim Testimony </a:t>
            </a:r>
          </a:p>
        </p:txBody>
      </p:sp>
      <p:grpSp>
        <p:nvGrpSpPr>
          <p:cNvPr id="25" name="Group 27">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9" name="Rectangle 28">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2" name="Rectangle 3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Content Placeholder 7">
            <a:extLst>
              <a:ext uri="{FF2B5EF4-FFF2-40B4-BE49-F238E27FC236}">
                <a16:creationId xmlns:a16="http://schemas.microsoft.com/office/drawing/2014/main" id="{CFFE1F1B-8D15-1597-FCF1-302934CCD365}"/>
              </a:ext>
            </a:extLst>
          </p:cNvPr>
          <p:cNvSpPr>
            <a:spLocks noGrp="1"/>
          </p:cNvSpPr>
          <p:nvPr>
            <p:ph idx="1"/>
          </p:nvPr>
        </p:nvSpPr>
        <p:spPr>
          <a:xfrm>
            <a:off x="808636" y="2296148"/>
            <a:ext cx="10318399" cy="3961706"/>
          </a:xfrm>
        </p:spPr>
        <p:txBody>
          <a:bodyPr anchor="ctr">
            <a:noAutofit/>
          </a:bodyPr>
          <a:lstStyle/>
          <a:p>
            <a:pPr marL="0" indent="0">
              <a:buNone/>
            </a:pPr>
            <a:r>
              <a:rPr lang="en-US" sz="1800" b="0" i="0" u="none" strike="noStrike" baseline="0" dirty="0">
                <a:solidFill>
                  <a:srgbClr val="000000"/>
                </a:solidFill>
              </a:rPr>
              <a:t>For a </a:t>
            </a:r>
            <a:r>
              <a:rPr lang="en-US" sz="1800" b="1" i="0" u="none" strike="noStrike" baseline="0" dirty="0">
                <a:solidFill>
                  <a:srgbClr val="000000"/>
                </a:solidFill>
              </a:rPr>
              <a:t>Prosecutor’s Office </a:t>
            </a:r>
            <a:r>
              <a:rPr lang="en-US" sz="1800" b="0" i="0" u="none" strike="noStrike" baseline="0" dirty="0">
                <a:solidFill>
                  <a:srgbClr val="000000"/>
                </a:solidFill>
              </a:rPr>
              <a:t>to be eligible to receive grant funds under this subchapter, the head of the office shall certify, to the State, that the office will, during the 3-year period beginning on the date on which the grant is awarded, engage in planning, developing, and implementing the following:</a:t>
            </a:r>
          </a:p>
          <a:p>
            <a:pPr marL="342900" indent="-342900">
              <a:buFont typeface="+mj-lt"/>
              <a:buAutoNum type="arabicPeriod"/>
            </a:pPr>
            <a:r>
              <a:rPr lang="en-US" sz="1700" b="0" i="0" u="none" strike="noStrike" baseline="0" dirty="0">
                <a:solidFill>
                  <a:srgbClr val="323232"/>
                </a:solidFill>
              </a:rPr>
              <a:t>Training developed by experts in the field regarding victim-centered approaches in domestic violence, sexual assault, dating violence, and stalking cases; </a:t>
            </a:r>
          </a:p>
          <a:p>
            <a:pPr marL="342900" indent="-342900">
              <a:buFont typeface="+mj-lt"/>
              <a:buAutoNum type="arabicPeriod"/>
            </a:pPr>
            <a:r>
              <a:rPr lang="en-US" sz="1700" b="0" i="0" u="none" strike="noStrike" baseline="0" dirty="0">
                <a:solidFill>
                  <a:srgbClr val="000000"/>
                </a:solidFill>
              </a:rPr>
              <a:t>Policies that support a victim-centered approach, informed by such training; and </a:t>
            </a:r>
          </a:p>
          <a:p>
            <a:pPr marL="342900" indent="-342900">
              <a:buFont typeface="+mj-lt"/>
              <a:buAutoNum type="arabicPeriod"/>
            </a:pPr>
            <a:r>
              <a:rPr lang="en-US" sz="1700" b="0" i="0" u="none" strike="noStrike" baseline="0" dirty="0">
                <a:solidFill>
                  <a:srgbClr val="000000"/>
                </a:solidFill>
              </a:rPr>
              <a:t>A protocol outlining alternative practices and procedures for material witness petitions and bench warrants, consistent with best practices, that shall be exhausted before employing material witness petitions and bench warrants to obtain victim-witness testimony in the investigation, prosecution, and trial of a crime related to domestic violence, sexual assault, dating violence, and stalking of the victim in order to prevent further victimization and trauma to the victim. </a:t>
            </a:r>
          </a:p>
          <a:p>
            <a:pPr marL="0" indent="0">
              <a:buNone/>
            </a:pPr>
            <a:r>
              <a:rPr lang="en-US" sz="1800" b="0" i="0" u="none" strike="noStrike" baseline="0" dirty="0">
                <a:solidFill>
                  <a:srgbClr val="000000"/>
                </a:solidFill>
              </a:rPr>
              <a:t>A completed certification form must be attached to your application in IntelliGrants under the miscellaneous section of attachments</a:t>
            </a:r>
            <a:r>
              <a:rPr lang="en-US" sz="1800" dirty="0">
                <a:solidFill>
                  <a:srgbClr val="000000"/>
                </a:solidFill>
              </a:rPr>
              <a:t>. T</a:t>
            </a:r>
            <a:r>
              <a:rPr lang="en-US" sz="1800" b="0" i="0" u="none" strike="noStrike" baseline="0" dirty="0">
                <a:solidFill>
                  <a:srgbClr val="000000"/>
                </a:solidFill>
              </a:rPr>
              <a:t>he certification form can be found </a:t>
            </a:r>
            <a:r>
              <a:rPr lang="en-US" sz="1800" dirty="0">
                <a:solidFill>
                  <a:srgbClr val="000000"/>
                </a:solidFill>
              </a:rPr>
              <a:t>here: </a:t>
            </a:r>
            <a:r>
              <a:rPr lang="en-US" sz="1800" dirty="0">
                <a:hlinkClick r:id="rId3"/>
              </a:rPr>
              <a:t>CJI: Victim Services: Resources (in.gov)</a:t>
            </a:r>
            <a:endParaRPr lang="en-US" sz="1800" dirty="0"/>
          </a:p>
        </p:txBody>
      </p:sp>
    </p:spTree>
    <p:extLst>
      <p:ext uri="{BB962C8B-B14F-4D97-AF65-F5344CB8AC3E}">
        <p14:creationId xmlns:p14="http://schemas.microsoft.com/office/powerpoint/2010/main" val="35532983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5">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95AE851D-8ED6-1671-ADF2-A32440E41ED0}"/>
              </a:ext>
            </a:extLst>
          </p:cNvPr>
          <p:cNvSpPr>
            <a:spLocks noGrp="1"/>
          </p:cNvSpPr>
          <p:nvPr>
            <p:ph type="title"/>
          </p:nvPr>
        </p:nvSpPr>
        <p:spPr>
          <a:xfrm>
            <a:off x="1237628" y="404948"/>
            <a:ext cx="9236700" cy="1188950"/>
          </a:xfrm>
        </p:spPr>
        <p:txBody>
          <a:bodyPr anchor="b">
            <a:normAutofit/>
          </a:bodyPr>
          <a:lstStyle/>
          <a:p>
            <a:pPr algn="ctr"/>
            <a:r>
              <a:rPr lang="en-US" sz="5400" b="1" dirty="0"/>
              <a:t>STOP Requirements </a:t>
            </a:r>
          </a:p>
        </p:txBody>
      </p:sp>
      <p:grpSp>
        <p:nvGrpSpPr>
          <p:cNvPr id="25" name="Group 27">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9" name="Rectangle 28">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2" name="Rectangle 3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Content Placeholder 7">
            <a:extLst>
              <a:ext uri="{FF2B5EF4-FFF2-40B4-BE49-F238E27FC236}">
                <a16:creationId xmlns:a16="http://schemas.microsoft.com/office/drawing/2014/main" id="{CFFE1F1B-8D15-1597-FCF1-302934CCD365}"/>
              </a:ext>
            </a:extLst>
          </p:cNvPr>
          <p:cNvSpPr>
            <a:spLocks noGrp="1"/>
          </p:cNvSpPr>
          <p:nvPr>
            <p:ph idx="1"/>
          </p:nvPr>
        </p:nvSpPr>
        <p:spPr>
          <a:xfrm>
            <a:off x="737407" y="2296148"/>
            <a:ext cx="10237143" cy="3961706"/>
          </a:xfrm>
        </p:spPr>
        <p:txBody>
          <a:bodyPr anchor="ctr">
            <a:normAutofit fontScale="85000" lnSpcReduction="20000"/>
          </a:bodyPr>
          <a:lstStyle/>
          <a:p>
            <a:pPr marL="0" indent="0">
              <a:buNone/>
            </a:pPr>
            <a:r>
              <a:rPr lang="en-US" sz="2100" dirty="0"/>
              <a:t>All grantees and subgrantees of STOP funding must state how they will meet the requirements of the applicable provisions of 34 U.S.C. 122912(b) as listed below.</a:t>
            </a:r>
            <a:r>
              <a:rPr lang="en-US" sz="2100" b="0" i="0" u="none" strike="noStrike" baseline="0" dirty="0">
                <a:solidFill>
                  <a:srgbClr val="000000"/>
                </a:solidFill>
              </a:rPr>
              <a:t> </a:t>
            </a:r>
          </a:p>
          <a:p>
            <a:r>
              <a:rPr lang="en-US" sz="2000" b="1" i="0" u="none" strike="noStrike" baseline="0" dirty="0">
                <a:solidFill>
                  <a:srgbClr val="000000"/>
                </a:solidFill>
              </a:rPr>
              <a:t>Nondisclosure of confidential or private information </a:t>
            </a:r>
            <a:r>
              <a:rPr lang="en-US" sz="2000" b="0" i="0" u="none" strike="noStrike" baseline="0" dirty="0">
                <a:solidFill>
                  <a:srgbClr val="000000"/>
                </a:solidFill>
              </a:rPr>
              <a:t>- grantees and subgrantees shall protect the confidentiality and privacy of persons receiving services. For more information see 28 CFR 90.4(b) and FAQs on the OVW web page (FAQ on the VAWA Confidentiality Provision (justice.gov)). </a:t>
            </a:r>
            <a:endParaRPr lang="en-US" sz="2000" dirty="0">
              <a:solidFill>
                <a:srgbClr val="000000"/>
              </a:solidFill>
            </a:endParaRPr>
          </a:p>
          <a:p>
            <a:r>
              <a:rPr lang="en-US" sz="2000" b="1" i="0" u="none" strike="noStrike" baseline="0" dirty="0">
                <a:solidFill>
                  <a:srgbClr val="000000"/>
                </a:solidFill>
              </a:rPr>
              <a:t>Approved activities </a:t>
            </a:r>
            <a:r>
              <a:rPr lang="en-US" sz="2000" b="0" i="0" u="none" strike="noStrike" baseline="0" dirty="0">
                <a:solidFill>
                  <a:srgbClr val="000000"/>
                </a:solidFill>
              </a:rPr>
              <a:t>- If grantees and subgrantees collaborate with or provide information to public officials and agencies to develop and implement policies and develop and promote legislation or model codes to reduce or eliminate domestic violence, dating violence, sexual assault, and stalking, then they must maintain confidentiality of victims (as required above) and ensure that personally identifying information about victims is not included. </a:t>
            </a:r>
          </a:p>
          <a:p>
            <a:r>
              <a:rPr lang="en-US" sz="2000" b="1" i="0" u="none" strike="noStrike" baseline="0" dirty="0">
                <a:solidFill>
                  <a:srgbClr val="000000"/>
                </a:solidFill>
              </a:rPr>
              <a:t>Non-supplantation </a:t>
            </a:r>
            <a:r>
              <a:rPr lang="en-US" sz="2000" b="0" i="0" u="none" strike="noStrike" baseline="0" dirty="0">
                <a:solidFill>
                  <a:srgbClr val="000000"/>
                </a:solidFill>
              </a:rPr>
              <a:t>- Federal funds shall be used to supplement, not supplant, non-Federal funds that would otherwise be available for STOP funded activities.</a:t>
            </a:r>
          </a:p>
          <a:p>
            <a:r>
              <a:rPr lang="en-US" sz="2000" b="1" i="0" u="none" strike="noStrike" baseline="0" dirty="0">
                <a:solidFill>
                  <a:srgbClr val="000000"/>
                </a:solidFill>
              </a:rPr>
              <a:t>Reports </a:t>
            </a:r>
            <a:r>
              <a:rPr lang="en-US" sz="2000" b="0" i="0" u="none" strike="noStrike" baseline="0" dirty="0">
                <a:solidFill>
                  <a:srgbClr val="000000"/>
                </a:solidFill>
              </a:rPr>
              <a:t>- An entity receiving a grant shall submit to the disbursing agency a report on activities undertaken with the grant funds.</a:t>
            </a:r>
          </a:p>
          <a:p>
            <a:pPr marL="0" indent="0">
              <a:buNone/>
            </a:pPr>
            <a:r>
              <a:rPr lang="en-US" sz="2100" b="0" i="0" u="none" strike="noStrike" baseline="0" dirty="0">
                <a:solidFill>
                  <a:srgbClr val="000000"/>
                </a:solidFill>
              </a:rPr>
              <a:t>A completed certification form must be attached to your application in IntelliGrants under miscellaneous section in the attachments</a:t>
            </a:r>
            <a:r>
              <a:rPr lang="en-US" sz="2100" dirty="0">
                <a:solidFill>
                  <a:srgbClr val="000000"/>
                </a:solidFill>
              </a:rPr>
              <a:t>. T</a:t>
            </a:r>
            <a:r>
              <a:rPr lang="en-US" sz="2100" b="0" i="0" u="none" strike="noStrike" baseline="0" dirty="0">
                <a:solidFill>
                  <a:srgbClr val="000000"/>
                </a:solidFill>
              </a:rPr>
              <a:t>he certification form can be found </a:t>
            </a:r>
            <a:r>
              <a:rPr lang="en-US" sz="2100" dirty="0">
                <a:solidFill>
                  <a:srgbClr val="000000"/>
                </a:solidFill>
              </a:rPr>
              <a:t>here: </a:t>
            </a:r>
            <a:r>
              <a:rPr lang="en-US" sz="2100" dirty="0">
                <a:hlinkClick r:id="rId3"/>
              </a:rPr>
              <a:t>CJI: Victim Services: Resources (in.gov)</a:t>
            </a:r>
            <a:endParaRPr lang="en-US" sz="2100" dirty="0"/>
          </a:p>
        </p:txBody>
      </p:sp>
    </p:spTree>
    <p:extLst>
      <p:ext uri="{BB962C8B-B14F-4D97-AF65-F5344CB8AC3E}">
        <p14:creationId xmlns:p14="http://schemas.microsoft.com/office/powerpoint/2010/main" val="42466777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5">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95AE851D-8ED6-1671-ADF2-A32440E41ED0}"/>
              </a:ext>
            </a:extLst>
          </p:cNvPr>
          <p:cNvSpPr>
            <a:spLocks noGrp="1"/>
          </p:cNvSpPr>
          <p:nvPr>
            <p:ph type="title"/>
          </p:nvPr>
        </p:nvSpPr>
        <p:spPr>
          <a:xfrm>
            <a:off x="1152999" y="404948"/>
            <a:ext cx="9236700" cy="1188950"/>
          </a:xfrm>
        </p:spPr>
        <p:txBody>
          <a:bodyPr anchor="b">
            <a:normAutofit/>
          </a:bodyPr>
          <a:lstStyle/>
          <a:p>
            <a:pPr algn="ctr"/>
            <a:r>
              <a:rPr lang="en-US" sz="5400" b="1" dirty="0"/>
              <a:t>STOP Requirements, Continued</a:t>
            </a:r>
          </a:p>
        </p:txBody>
      </p:sp>
      <p:grpSp>
        <p:nvGrpSpPr>
          <p:cNvPr id="25" name="Group 27">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9" name="Rectangle 28">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2" name="Rectangle 3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Content Placeholder 7">
            <a:extLst>
              <a:ext uri="{FF2B5EF4-FFF2-40B4-BE49-F238E27FC236}">
                <a16:creationId xmlns:a16="http://schemas.microsoft.com/office/drawing/2014/main" id="{CFFE1F1B-8D15-1597-FCF1-302934CCD365}"/>
              </a:ext>
            </a:extLst>
          </p:cNvPr>
          <p:cNvSpPr>
            <a:spLocks noGrp="1"/>
          </p:cNvSpPr>
          <p:nvPr>
            <p:ph idx="1"/>
          </p:nvPr>
        </p:nvSpPr>
        <p:spPr>
          <a:xfrm>
            <a:off x="652778" y="2096604"/>
            <a:ext cx="10237143" cy="3961706"/>
          </a:xfrm>
        </p:spPr>
        <p:txBody>
          <a:bodyPr anchor="ctr">
            <a:noAutofit/>
          </a:bodyPr>
          <a:lstStyle/>
          <a:p>
            <a:pPr algn="l"/>
            <a:endParaRPr lang="en-US" sz="1800" b="0" i="0" u="none" strike="noStrike" baseline="0" dirty="0">
              <a:solidFill>
                <a:srgbClr val="000000"/>
              </a:solidFill>
            </a:endParaRPr>
          </a:p>
          <a:p>
            <a:r>
              <a:rPr lang="en-US" sz="1800" b="1" i="0" u="none" strike="noStrike" baseline="0" dirty="0" err="1">
                <a:solidFill>
                  <a:srgbClr val="000000"/>
                </a:solidFill>
              </a:rPr>
              <a:t>Nonexclusivity</a:t>
            </a:r>
            <a:r>
              <a:rPr lang="en-US" sz="1800" b="1" i="0" u="none" strike="noStrike" baseline="0" dirty="0">
                <a:solidFill>
                  <a:srgbClr val="000000"/>
                </a:solidFill>
              </a:rPr>
              <a:t> </a:t>
            </a:r>
            <a:r>
              <a:rPr lang="en-US" sz="1800" b="0" i="0" u="none" strike="noStrike" baseline="0" dirty="0">
                <a:solidFill>
                  <a:srgbClr val="000000"/>
                </a:solidFill>
              </a:rPr>
              <a:t>- nothing in the VAWA shall be construed to prohibit male victims of domestic violence, dating violence, sexual assault and stalking from receiving STOP Program funded services. </a:t>
            </a:r>
          </a:p>
          <a:p>
            <a:r>
              <a:rPr lang="en-US" sz="1800" b="1" i="0" u="none" strike="noStrike" baseline="0" dirty="0">
                <a:solidFill>
                  <a:srgbClr val="000000"/>
                </a:solidFill>
              </a:rPr>
              <a:t>Prohibition on tort litigation </a:t>
            </a:r>
            <a:r>
              <a:rPr lang="en-US" sz="1800" b="0" i="0" u="none" strike="noStrike" baseline="0" dirty="0">
                <a:solidFill>
                  <a:srgbClr val="000000"/>
                </a:solidFill>
              </a:rPr>
              <a:t>- Funds under the STOP Program may not be used to fund civil representation in a lawsuit based on a tort claim. </a:t>
            </a:r>
          </a:p>
          <a:p>
            <a:r>
              <a:rPr lang="en-US" sz="1800" b="1" i="0" u="none" strike="noStrike" baseline="0" dirty="0">
                <a:solidFill>
                  <a:srgbClr val="000000"/>
                </a:solidFill>
              </a:rPr>
              <a:t>Prohibition on lobbying </a:t>
            </a:r>
            <a:r>
              <a:rPr lang="en-US" sz="1800" b="0" i="0" u="none" strike="noStrike" baseline="0" dirty="0">
                <a:solidFill>
                  <a:srgbClr val="000000"/>
                </a:solidFill>
              </a:rPr>
              <a:t>- Funds under the STOP Program are subject to the prohibition in 18 U.S.C. 1913 (a provision that broadly prohibits the use of appropriated funds for lobbying). </a:t>
            </a:r>
          </a:p>
          <a:p>
            <a:r>
              <a:rPr lang="en-US" sz="1800" b="1" i="0" u="none" strike="noStrike" baseline="0" dirty="0">
                <a:solidFill>
                  <a:srgbClr val="000000"/>
                </a:solidFill>
              </a:rPr>
              <a:t>Delivery of legal assistance </a:t>
            </a:r>
            <a:r>
              <a:rPr lang="en-US" sz="1800" b="0" i="0" u="none" strike="noStrike" baseline="0" dirty="0">
                <a:solidFill>
                  <a:srgbClr val="000000"/>
                </a:solidFill>
              </a:rPr>
              <a:t>- Grantees and subgrantees providing legal assistance with STOP funds shall comply with the requirements of 34 U.S.C. 20121(d) (see Resources for Applicants (justice.gov) for a sample letter provided by OVW). </a:t>
            </a:r>
          </a:p>
          <a:p>
            <a:r>
              <a:rPr lang="en-US" sz="1800" b="1" i="0" u="none" strike="noStrike" baseline="0" dirty="0">
                <a:solidFill>
                  <a:srgbClr val="000000"/>
                </a:solidFill>
              </a:rPr>
              <a:t>Civil rights </a:t>
            </a:r>
            <a:r>
              <a:rPr lang="en-US" sz="1800" b="0" i="0" u="none" strike="noStrike" baseline="0" dirty="0">
                <a:solidFill>
                  <a:srgbClr val="000000"/>
                </a:solidFill>
              </a:rPr>
              <a:t>– grantees and subgrantees are prohibited from discriminating on the basis of actual or perceived race, color, religion, national origin, sex, gender identity, sexual orientation, or disability. For more information, see Frequently Asked Questions - Nondiscrimination Grant Condition in the Violence Against Women Reauthorization Act of 2013 (justice.gov).</a:t>
            </a:r>
            <a:endParaRPr lang="en-US" sz="1800" dirty="0"/>
          </a:p>
        </p:txBody>
      </p:sp>
    </p:spTree>
    <p:extLst>
      <p:ext uri="{BB962C8B-B14F-4D97-AF65-F5344CB8AC3E}">
        <p14:creationId xmlns:p14="http://schemas.microsoft.com/office/powerpoint/2010/main" val="3943502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BA79A7CF-01AF-4178-9369-94E0C90EB0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218196C2-3591-8AD0-1343-937298D33557}"/>
              </a:ext>
            </a:extLst>
          </p:cNvPr>
          <p:cNvSpPr txBox="1"/>
          <p:nvPr/>
        </p:nvSpPr>
        <p:spPr>
          <a:xfrm>
            <a:off x="9267909" y="2023110"/>
            <a:ext cx="2469624" cy="284607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3700" b="0" i="0" u="none" strike="noStrike" kern="1200" cap="none" spc="0" normalizeH="0" baseline="0" noProof="0" dirty="0">
                <a:ln>
                  <a:noFill/>
                </a:ln>
                <a:solidFill>
                  <a:prstClr val="black"/>
                </a:solidFill>
                <a:effectLst/>
                <a:uLnTx/>
                <a:uFillTx/>
                <a:latin typeface="Calibri Light" panose="020F0302020204030204"/>
                <a:ea typeface="+mn-ea"/>
                <a:cs typeface="+mn-cs"/>
              </a:rPr>
              <a:t> </a:t>
            </a:r>
          </a:p>
        </p:txBody>
      </p:sp>
      <p:sp>
        <p:nvSpPr>
          <p:cNvPr id="26" name="Rectangle 25">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433973" y="-827233"/>
            <a:ext cx="1715478" cy="858342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Rectangle 27">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2085" y="664308"/>
            <a:ext cx="8082632" cy="5600340"/>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Picture 2" descr="Graphical user interface, text, application&#10;&#10;Description automatically generated">
            <a:extLst>
              <a:ext uri="{FF2B5EF4-FFF2-40B4-BE49-F238E27FC236}">
                <a16:creationId xmlns:a16="http://schemas.microsoft.com/office/drawing/2014/main" id="{7E893FF7-7C15-0A00-1B19-DBFE63909AC7}"/>
              </a:ext>
            </a:extLst>
          </p:cNvPr>
          <p:cNvPicPr>
            <a:picLocks noChangeAspect="1"/>
          </p:cNvPicPr>
          <p:nvPr/>
        </p:nvPicPr>
        <p:blipFill>
          <a:blip r:embed="rId3"/>
          <a:stretch>
            <a:fillRect/>
          </a:stretch>
        </p:blipFill>
        <p:spPr>
          <a:xfrm>
            <a:off x="611287" y="1076592"/>
            <a:ext cx="7608304" cy="4051421"/>
          </a:xfrm>
          <a:prstGeom prst="rect">
            <a:avLst/>
          </a:prstGeom>
        </p:spPr>
      </p:pic>
      <p:sp>
        <p:nvSpPr>
          <p:cNvPr id="30" name="Rectangle 29">
            <a:extLst>
              <a:ext uri="{FF2B5EF4-FFF2-40B4-BE49-F238E27FC236}">
                <a16:creationId xmlns:a16="http://schemas.microsoft.com/office/drawing/2014/main" id="{90F533E9-6690-41A8-A372-4C6C622D02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950447" y="3392097"/>
            <a:ext cx="1719072"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CEDA7E4F-2F6B-8A47-2AB5-CA0AF4F67AAC}"/>
              </a:ext>
            </a:extLst>
          </p:cNvPr>
          <p:cNvSpPr txBox="1"/>
          <p:nvPr/>
        </p:nvSpPr>
        <p:spPr>
          <a:xfrm>
            <a:off x="8897542" y="842158"/>
            <a:ext cx="3042043" cy="5355312"/>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ea typeface="+mn-ea"/>
                <a:cs typeface="+mn-cs"/>
              </a:rPr>
              <a:t>Log into IntelliGrants </a:t>
            </a:r>
          </a:p>
          <a:p>
            <a:pPr marL="742950" lvl="1" indent="-285750">
              <a:buFont typeface="Wingdings" panose="05000000000000000000" pitchFamily="2" charset="2"/>
              <a:buChar char="Ø"/>
              <a:defRPr/>
            </a:pPr>
            <a:r>
              <a:rPr kumimoji="0" lang="en-US" b="0" i="0" u="none" strike="noStrike" kern="1200" cap="none" spc="0" normalizeH="0" baseline="0" noProof="0" dirty="0">
                <a:ln>
                  <a:noFill/>
                </a:ln>
                <a:solidFill>
                  <a:prstClr val="black"/>
                </a:solidFill>
                <a:effectLst/>
                <a:uLnTx/>
                <a:uFillTx/>
                <a:ea typeface="+mn-ea"/>
                <a:cs typeface="+mn-cs"/>
              </a:rPr>
              <a:t>If you do not have an account, register by clicking “</a:t>
            </a:r>
            <a:r>
              <a:rPr kumimoji="0" lang="en-US" b="1" i="0" u="none" strike="noStrike" kern="1200" cap="none" spc="0" normalizeH="0" baseline="0" noProof="0" dirty="0">
                <a:ln>
                  <a:noFill/>
                </a:ln>
                <a:solidFill>
                  <a:prstClr val="black"/>
                </a:solidFill>
                <a:effectLst/>
                <a:uLnTx/>
                <a:uFillTx/>
                <a:ea typeface="+mn-ea"/>
                <a:cs typeface="+mn-cs"/>
              </a:rPr>
              <a:t>NEW USER</a:t>
            </a:r>
            <a:r>
              <a:rPr kumimoji="0" lang="en-US" b="0" i="0" u="none" strike="noStrike" kern="1200" cap="none" spc="0" normalizeH="0" baseline="0" noProof="0" dirty="0">
                <a:ln>
                  <a:noFill/>
                </a:ln>
                <a:solidFill>
                  <a:prstClr val="black"/>
                </a:solidFill>
                <a:effectLst/>
                <a:uLnTx/>
                <a:uFillTx/>
                <a:ea typeface="+mn-ea"/>
                <a:cs typeface="+mn-cs"/>
              </a:rPr>
              <a:t>”</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b="0" i="0" u="none" strike="noStrike" kern="1200" cap="none" spc="0" normalizeH="0" baseline="0" noProof="0" dirty="0">
              <a:ln>
                <a:noFill/>
              </a:ln>
              <a:solidFill>
                <a:prstClr val="black"/>
              </a:solidFill>
              <a:effectLst/>
              <a:uLnTx/>
              <a:uFillTx/>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ea typeface="+mn-ea"/>
                <a:cs typeface="+mn-cs"/>
              </a:rPr>
              <a:t>On the “</a:t>
            </a:r>
            <a:r>
              <a:rPr kumimoji="0" lang="en-US" b="1" i="0" u="none" strike="noStrike" kern="1200" cap="none" spc="0" normalizeH="0" baseline="0" noProof="0" dirty="0">
                <a:ln>
                  <a:noFill/>
                </a:ln>
                <a:solidFill>
                  <a:prstClr val="black"/>
                </a:solidFill>
                <a:effectLst/>
                <a:uLnTx/>
                <a:uFillTx/>
                <a:ea typeface="+mn-ea"/>
                <a:cs typeface="+mn-cs"/>
              </a:rPr>
              <a:t>MY HOME</a:t>
            </a:r>
            <a:r>
              <a:rPr kumimoji="0" lang="en-US" b="0" i="0" u="none" strike="noStrike" kern="1200" cap="none" spc="0" normalizeH="0" baseline="0" noProof="0" dirty="0">
                <a:ln>
                  <a:noFill/>
                </a:ln>
                <a:solidFill>
                  <a:prstClr val="black"/>
                </a:solidFill>
                <a:effectLst/>
                <a:uLnTx/>
                <a:uFillTx/>
                <a:ea typeface="+mn-ea"/>
                <a:cs typeface="+mn-cs"/>
              </a:rPr>
              <a:t>” page, access “</a:t>
            </a:r>
            <a:r>
              <a:rPr kumimoji="0" lang="en-US" b="1" i="0" u="none" strike="noStrike" kern="1200" cap="none" spc="0" normalizeH="0" baseline="0" noProof="0" dirty="0">
                <a:ln>
                  <a:noFill/>
                </a:ln>
                <a:solidFill>
                  <a:prstClr val="black"/>
                </a:solidFill>
                <a:effectLst/>
                <a:uLnTx/>
                <a:uFillTx/>
                <a:ea typeface="+mn-ea"/>
                <a:cs typeface="+mn-cs"/>
              </a:rPr>
              <a:t>VIEW AVAILABLE PROPOSALS</a:t>
            </a:r>
            <a:r>
              <a:rPr kumimoji="0" lang="en-US" b="0" i="0" u="none" strike="noStrike" kern="1200" cap="none" spc="0" normalizeH="0" baseline="0" noProof="0" dirty="0">
                <a:ln>
                  <a:noFill/>
                </a:ln>
                <a:solidFill>
                  <a:prstClr val="black"/>
                </a:solidFill>
                <a:effectLst/>
                <a:uLnTx/>
                <a:uFillTx/>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b="0" i="0" u="none" strike="noStrike" kern="1200" cap="none" spc="0" normalizeH="0" baseline="0" noProof="0" dirty="0">
              <a:ln>
                <a:noFill/>
              </a:ln>
              <a:solidFill>
                <a:prstClr val="black"/>
              </a:solidFill>
              <a:effectLst/>
              <a:uLnTx/>
              <a:uFillTx/>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ea typeface="+mn-ea"/>
                <a:cs typeface="+mn-cs"/>
              </a:rPr>
              <a:t>Click on “</a:t>
            </a:r>
            <a:r>
              <a:rPr kumimoji="0" lang="en-US" b="1" i="0" u="none" strike="noStrike" kern="1200" cap="none" spc="0" normalizeH="0" baseline="0" noProof="0" dirty="0">
                <a:ln>
                  <a:noFill/>
                </a:ln>
                <a:solidFill>
                  <a:prstClr val="black"/>
                </a:solidFill>
                <a:effectLst/>
                <a:uLnTx/>
                <a:uFillTx/>
                <a:ea typeface="+mn-ea"/>
                <a:cs typeface="+mn-cs"/>
              </a:rPr>
              <a:t>VIEW OPPORTUNITIES”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b="1" i="0" u="none" strike="noStrike" kern="1200" cap="none" spc="0" normalizeH="0" baseline="0" noProof="0" dirty="0">
              <a:ln>
                <a:noFill/>
              </a:ln>
              <a:solidFill>
                <a:prstClr val="black"/>
              </a:solidFill>
              <a:effectLst/>
              <a:uLnTx/>
              <a:uFillTx/>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ea typeface="+mn-ea"/>
                <a:cs typeface="+mn-cs"/>
              </a:rPr>
              <a:t>IntelliGrants will take you to “</a:t>
            </a:r>
            <a:r>
              <a:rPr kumimoji="0" lang="en-US" b="1" i="0" u="none" strike="noStrike" kern="1200" cap="none" spc="0" normalizeH="0" baseline="0" noProof="0" dirty="0">
                <a:ln>
                  <a:noFill/>
                </a:ln>
                <a:solidFill>
                  <a:prstClr val="black"/>
                </a:solidFill>
                <a:effectLst/>
                <a:uLnTx/>
                <a:uFillTx/>
                <a:ea typeface="+mn-ea"/>
                <a:cs typeface="+mn-cs"/>
              </a:rPr>
              <a:t>MY OPPORTUNITIES</a:t>
            </a:r>
            <a:r>
              <a:rPr kumimoji="0" lang="en-US" b="0" i="0" u="none" strike="noStrike" kern="1200" cap="none" spc="0" normalizeH="0" baseline="0" noProof="0" dirty="0">
                <a:ln>
                  <a:noFill/>
                </a:ln>
                <a:solidFill>
                  <a:prstClr val="black"/>
                </a:solidFill>
                <a:effectLst/>
                <a:uLnTx/>
                <a:uFillTx/>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b="0" i="0" u="none" strike="noStrike" kern="1200" cap="none" spc="0" normalizeH="0" baseline="0" noProof="0" dirty="0">
              <a:ln>
                <a:noFill/>
              </a:ln>
              <a:solidFill>
                <a:prstClr val="black"/>
              </a:solidFill>
              <a:effectLst/>
              <a:uLnTx/>
              <a:uFillTx/>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ea typeface="+mn-ea"/>
                <a:cs typeface="+mn-cs"/>
              </a:rPr>
              <a:t>Access the “</a:t>
            </a:r>
            <a:r>
              <a:rPr kumimoji="0" lang="en-US" b="1" i="0" u="none" strike="noStrike" kern="1200" cap="none" spc="0" normalizeH="0" baseline="0" noProof="0" dirty="0">
                <a:ln>
                  <a:noFill/>
                </a:ln>
                <a:solidFill>
                  <a:prstClr val="black"/>
                </a:solidFill>
                <a:effectLst/>
                <a:uLnTx/>
                <a:uFillTx/>
                <a:ea typeface="+mn-ea"/>
                <a:cs typeface="+mn-cs"/>
              </a:rPr>
              <a:t>2023 </a:t>
            </a:r>
            <a:r>
              <a:rPr lang="en-US" b="1" dirty="0">
                <a:solidFill>
                  <a:prstClr val="black"/>
                </a:solidFill>
              </a:rPr>
              <a:t>STOP</a:t>
            </a:r>
            <a:r>
              <a:rPr kumimoji="0" lang="en-US" b="1" i="0" u="none" strike="noStrike" kern="1200" cap="none" spc="0" normalizeH="0" baseline="0" noProof="0" dirty="0">
                <a:ln>
                  <a:noFill/>
                </a:ln>
                <a:solidFill>
                  <a:prstClr val="black"/>
                </a:solidFill>
                <a:effectLst/>
                <a:uLnTx/>
                <a:uFillTx/>
                <a:ea typeface="+mn-ea"/>
                <a:cs typeface="+mn-cs"/>
              </a:rPr>
              <a:t> GRANT</a:t>
            </a:r>
            <a:r>
              <a:rPr kumimoji="0" lang="en-US" i="0" u="none" strike="noStrike" kern="1200" cap="none" spc="0" normalizeH="0" baseline="0" noProof="0" dirty="0">
                <a:ln>
                  <a:noFill/>
                </a:ln>
                <a:solidFill>
                  <a:prstClr val="black"/>
                </a:solidFill>
                <a:effectLst/>
                <a:uLnTx/>
                <a:uFillTx/>
                <a:ea typeface="+mn-ea"/>
                <a:cs typeface="+mn-cs"/>
              </a:rPr>
              <a:t>”</a:t>
            </a:r>
            <a:r>
              <a:rPr kumimoji="0" lang="en-US" b="0" i="0" u="none" strike="noStrike" kern="1200" cap="none" spc="0" normalizeH="0" baseline="0" noProof="0" dirty="0">
                <a:ln>
                  <a:noFill/>
                </a:ln>
                <a:solidFill>
                  <a:prstClr val="black"/>
                </a:solidFill>
                <a:effectLst/>
                <a:uLnTx/>
                <a:uFillTx/>
                <a:ea typeface="+mn-ea"/>
                <a:cs typeface="+mn-cs"/>
              </a:rPr>
              <a:t> Application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ea typeface="+mn-ea"/>
                <a:cs typeface="+mn-cs"/>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ea typeface="+mn-ea"/>
                <a:cs typeface="+mn-cs"/>
              </a:rPr>
              <a:t>Select “</a:t>
            </a:r>
            <a:r>
              <a:rPr kumimoji="0" lang="en-US" b="1" i="0" u="none" strike="noStrike" kern="1200" cap="none" spc="0" normalizeH="0" baseline="0" noProof="0" dirty="0">
                <a:ln>
                  <a:noFill/>
                </a:ln>
                <a:solidFill>
                  <a:prstClr val="black"/>
                </a:solidFill>
                <a:effectLst/>
                <a:uLnTx/>
                <a:uFillTx/>
                <a:ea typeface="+mn-ea"/>
                <a:cs typeface="+mn-cs"/>
              </a:rPr>
              <a:t>APPLY NOW</a:t>
            </a:r>
            <a:r>
              <a:rPr kumimoji="0" lang="en-US" b="0" i="0" u="none" strike="noStrike" kern="1200" cap="none" spc="0" normalizeH="0" baseline="0" noProof="0" dirty="0">
                <a:ln>
                  <a:noFill/>
                </a:ln>
                <a:solidFill>
                  <a:prstClr val="black"/>
                </a:solidFill>
                <a:effectLst/>
                <a:uLnTx/>
                <a:uFillTx/>
                <a:ea typeface="+mn-ea"/>
                <a:cs typeface="+mn-cs"/>
              </a:rPr>
              <a:t>”</a:t>
            </a:r>
          </a:p>
        </p:txBody>
      </p:sp>
      <p:sp>
        <p:nvSpPr>
          <p:cNvPr id="7" name="TextBox 6">
            <a:extLst>
              <a:ext uri="{FF2B5EF4-FFF2-40B4-BE49-F238E27FC236}">
                <a16:creationId xmlns:a16="http://schemas.microsoft.com/office/drawing/2014/main" id="{4BB643B0-0408-EBD9-4E88-C9FEC66D0C78}"/>
              </a:ext>
            </a:extLst>
          </p:cNvPr>
          <p:cNvSpPr txBox="1"/>
          <p:nvPr/>
        </p:nvSpPr>
        <p:spPr>
          <a:xfrm>
            <a:off x="2972793" y="6395657"/>
            <a:ext cx="263783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sng" strike="noStrike" kern="1200" cap="none" spc="0" normalizeH="0" baseline="0" noProof="0" dirty="0">
                <a:ln>
                  <a:noFill/>
                </a:ln>
                <a:solidFill>
                  <a:srgbClr val="0070C0"/>
                </a:solidFill>
                <a:effectLst/>
                <a:uLnTx/>
                <a:uFillTx/>
                <a:latin typeface="Calibri" panose="020F0502020204030204"/>
                <a:ea typeface="+mn-ea"/>
                <a:cs typeface="+mn-cs"/>
              </a:rPr>
              <a:t>https://intelligrants.in.gov</a:t>
            </a:r>
          </a:p>
        </p:txBody>
      </p:sp>
      <p:sp>
        <p:nvSpPr>
          <p:cNvPr id="2" name="Rectangle 1">
            <a:extLst>
              <a:ext uri="{FF2B5EF4-FFF2-40B4-BE49-F238E27FC236}">
                <a16:creationId xmlns:a16="http://schemas.microsoft.com/office/drawing/2014/main" id="{2D93FF15-9C03-DB31-1ACE-DC3882C1A9FD}"/>
              </a:ext>
            </a:extLst>
          </p:cNvPr>
          <p:cNvSpPr/>
          <p:nvPr/>
        </p:nvSpPr>
        <p:spPr>
          <a:xfrm>
            <a:off x="302084" y="93011"/>
            <a:ext cx="8082633" cy="7442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mj-lt"/>
                <a:ea typeface="+mn-ea"/>
                <a:cs typeface="+mn-cs"/>
              </a:rPr>
              <a:t>Initiating an Application </a:t>
            </a:r>
          </a:p>
        </p:txBody>
      </p:sp>
    </p:spTree>
    <p:extLst>
      <p:ext uri="{BB962C8B-B14F-4D97-AF65-F5344CB8AC3E}">
        <p14:creationId xmlns:p14="http://schemas.microsoft.com/office/powerpoint/2010/main" val="17098473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7" name="Rectangle 22">
            <a:extLst>
              <a:ext uri="{FF2B5EF4-FFF2-40B4-BE49-F238E27FC236}">
                <a16:creationId xmlns:a16="http://schemas.microsoft.com/office/drawing/2014/main" id="{19C052EA-05E2-403D-965E-52D1BFFA24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69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74A4CB7-FC0C-582B-573D-560D1A682B15}"/>
              </a:ext>
            </a:extLst>
          </p:cNvPr>
          <p:cNvSpPr>
            <a:spLocks noGrp="1"/>
          </p:cNvSpPr>
          <p:nvPr>
            <p:ph type="title"/>
          </p:nvPr>
        </p:nvSpPr>
        <p:spPr>
          <a:xfrm>
            <a:off x="838200" y="297974"/>
            <a:ext cx="10515600" cy="1094740"/>
          </a:xfrm>
        </p:spPr>
        <p:txBody>
          <a:bodyPr>
            <a:normAutofit/>
          </a:bodyPr>
          <a:lstStyle/>
          <a:p>
            <a:pPr algn="ctr"/>
            <a:r>
              <a:rPr lang="en-US" b="1" dirty="0">
                <a:solidFill>
                  <a:schemeClr val="bg1"/>
                </a:solidFill>
              </a:rPr>
              <a:t>Navigating Forms Menu </a:t>
            </a:r>
          </a:p>
        </p:txBody>
      </p:sp>
      <p:sp useBgFill="1">
        <p:nvSpPr>
          <p:cNvPr id="28" name="Rectangle 24">
            <a:extLst>
              <a:ext uri="{FF2B5EF4-FFF2-40B4-BE49-F238E27FC236}">
                <a16:creationId xmlns:a16="http://schemas.microsoft.com/office/drawing/2014/main" id="{4C1936B8-2FFB-4F78-8388-B8C282B8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0688"/>
            <a:ext cx="12192000" cy="5166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8BAD3374-68C1-34FF-6873-06E775FC64CD}"/>
              </a:ext>
            </a:extLst>
          </p:cNvPr>
          <p:cNvPicPr>
            <a:picLocks noChangeAspect="1"/>
          </p:cNvPicPr>
          <p:nvPr/>
        </p:nvPicPr>
        <p:blipFill>
          <a:blip r:embed="rId3"/>
          <a:stretch>
            <a:fillRect/>
          </a:stretch>
        </p:blipFill>
        <p:spPr>
          <a:xfrm>
            <a:off x="1933575" y="1459866"/>
            <a:ext cx="8324850" cy="5191125"/>
          </a:xfrm>
          <a:prstGeom prst="rect">
            <a:avLst/>
          </a:prstGeom>
        </p:spPr>
      </p:pic>
      <p:sp>
        <p:nvSpPr>
          <p:cNvPr id="5" name="Oval 4">
            <a:extLst>
              <a:ext uri="{FF2B5EF4-FFF2-40B4-BE49-F238E27FC236}">
                <a16:creationId xmlns:a16="http://schemas.microsoft.com/office/drawing/2014/main" id="{3373E896-0428-74A3-F246-3B86BBA1B528}"/>
              </a:ext>
            </a:extLst>
          </p:cNvPr>
          <p:cNvSpPr/>
          <p:nvPr/>
        </p:nvSpPr>
        <p:spPr>
          <a:xfrm>
            <a:off x="2895600" y="1459866"/>
            <a:ext cx="944880" cy="595948"/>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0000"/>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42884D1C-336A-495E-78CD-3570B2DC25EF}"/>
              </a:ext>
            </a:extLst>
          </p:cNvPr>
          <p:cNvPicPr>
            <a:picLocks noChangeAspect="1"/>
          </p:cNvPicPr>
          <p:nvPr/>
        </p:nvPicPr>
        <p:blipFill>
          <a:blip r:embed="rId4"/>
          <a:stretch>
            <a:fillRect/>
          </a:stretch>
        </p:blipFill>
        <p:spPr>
          <a:xfrm>
            <a:off x="4018885" y="2234080"/>
            <a:ext cx="1581150" cy="533400"/>
          </a:xfrm>
          <a:prstGeom prst="rect">
            <a:avLst/>
          </a:prstGeom>
        </p:spPr>
      </p:pic>
      <p:pic>
        <p:nvPicPr>
          <p:cNvPr id="12" name="Picture 11">
            <a:extLst>
              <a:ext uri="{FF2B5EF4-FFF2-40B4-BE49-F238E27FC236}">
                <a16:creationId xmlns:a16="http://schemas.microsoft.com/office/drawing/2014/main" id="{44948069-365A-3B13-1739-530C4F198585}"/>
              </a:ext>
            </a:extLst>
          </p:cNvPr>
          <p:cNvPicPr>
            <a:picLocks noChangeAspect="1"/>
          </p:cNvPicPr>
          <p:nvPr/>
        </p:nvPicPr>
        <p:blipFill>
          <a:blip r:embed="rId5"/>
          <a:stretch>
            <a:fillRect/>
          </a:stretch>
        </p:blipFill>
        <p:spPr>
          <a:xfrm>
            <a:off x="4104610" y="4058064"/>
            <a:ext cx="1409700" cy="333375"/>
          </a:xfrm>
          <a:prstGeom prst="rect">
            <a:avLst/>
          </a:prstGeom>
        </p:spPr>
      </p:pic>
    </p:spTree>
    <p:extLst>
      <p:ext uri="{BB962C8B-B14F-4D97-AF65-F5344CB8AC3E}">
        <p14:creationId xmlns:p14="http://schemas.microsoft.com/office/powerpoint/2010/main" val="4235075160"/>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B16DBDE4-2CB0-44F5-A5D0-EFD06297F47D}"/>
              </a:ext>
            </a:extLst>
          </p:cNvPr>
          <p:cNvSpPr txBox="1"/>
          <p:nvPr/>
        </p:nvSpPr>
        <p:spPr>
          <a:xfrm>
            <a:off x="1088223" y="1807473"/>
            <a:ext cx="3550920" cy="258532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mj-lt"/>
                <a:ea typeface="+mn-ea"/>
                <a:cs typeface="+mn-cs"/>
              </a:rPr>
              <a:t>Forms that </a:t>
            </a:r>
            <a:r>
              <a:rPr lang="en-US" sz="5400" b="1" i="1" dirty="0">
                <a:solidFill>
                  <a:prstClr val="black"/>
                </a:solidFill>
                <a:latin typeface="+mj-lt"/>
              </a:rPr>
              <a:t>MUST BE </a:t>
            </a:r>
            <a:r>
              <a:rPr lang="en-US" sz="5400" b="1" dirty="0">
                <a:solidFill>
                  <a:prstClr val="black"/>
                </a:solidFill>
                <a:latin typeface="+mj-lt"/>
              </a:rPr>
              <a:t>C</a:t>
            </a:r>
            <a:r>
              <a:rPr kumimoji="0" lang="en-US" sz="5400" b="1" i="0" u="none" strike="noStrike" kern="1200" cap="none" spc="0" normalizeH="0" baseline="0" noProof="0" dirty="0" err="1">
                <a:ln>
                  <a:noFill/>
                </a:ln>
                <a:solidFill>
                  <a:prstClr val="black"/>
                </a:solidFill>
                <a:effectLst/>
                <a:uLnTx/>
                <a:uFillTx/>
                <a:latin typeface="+mj-lt"/>
                <a:ea typeface="+mn-ea"/>
                <a:cs typeface="+mn-cs"/>
              </a:rPr>
              <a:t>ompleted</a:t>
            </a:r>
            <a:endParaRPr kumimoji="0" lang="en-US" sz="5400" b="1" i="0" u="none" strike="noStrike" kern="1200" cap="none" spc="0" normalizeH="0" baseline="0" noProof="0" dirty="0">
              <a:ln>
                <a:noFill/>
              </a:ln>
              <a:solidFill>
                <a:prstClr val="black"/>
              </a:solidFill>
              <a:effectLst/>
              <a:uLnTx/>
              <a:uFillTx/>
              <a:latin typeface="+mj-lt"/>
              <a:ea typeface="+mn-ea"/>
              <a:cs typeface="+mn-cs"/>
            </a:endParaRPr>
          </a:p>
        </p:txBody>
      </p:sp>
      <p:sp>
        <p:nvSpPr>
          <p:cNvPr id="15" name="Rectangle: Rounded Corners 14">
            <a:extLst>
              <a:ext uri="{FF2B5EF4-FFF2-40B4-BE49-F238E27FC236}">
                <a16:creationId xmlns:a16="http://schemas.microsoft.com/office/drawing/2014/main" id="{0EB4DDDF-A50D-5A37-6225-222E0068746C}"/>
              </a:ext>
            </a:extLst>
          </p:cNvPr>
          <p:cNvSpPr/>
          <p:nvPr/>
        </p:nvSpPr>
        <p:spPr>
          <a:xfrm>
            <a:off x="5017350" y="1142791"/>
            <a:ext cx="5758878" cy="3914689"/>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Contact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Project Information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Programmatic Information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Problem Statement &amp; Analysis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Goals, Objectives, and Outcomes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Program Description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Evidence Based/Best Practices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Use of Volunteers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Budget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Budget Narrative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Attachments </a:t>
            </a:r>
          </a:p>
        </p:txBody>
      </p:sp>
    </p:spTree>
    <p:extLst>
      <p:ext uri="{BB962C8B-B14F-4D97-AF65-F5344CB8AC3E}">
        <p14:creationId xmlns:p14="http://schemas.microsoft.com/office/powerpoint/2010/main" val="38359214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9" name="Content Placeholder 2">
            <a:extLst>
              <a:ext uri="{FF2B5EF4-FFF2-40B4-BE49-F238E27FC236}">
                <a16:creationId xmlns:a16="http://schemas.microsoft.com/office/drawing/2014/main" id="{82D5F4F8-4C86-9C45-BB1B-9C54BFA822FB}"/>
              </a:ext>
            </a:extLst>
          </p:cNvPr>
          <p:cNvGraphicFramePr>
            <a:graphicFrameLocks noGrp="1"/>
          </p:cNvGraphicFramePr>
          <p:nvPr>
            <p:ph idx="1"/>
            <p:extLst>
              <p:ext uri="{D42A27DB-BD31-4B8C-83A1-F6EECF244321}">
                <p14:modId xmlns:p14="http://schemas.microsoft.com/office/powerpoint/2010/main" val="3291234917"/>
              </p:ext>
            </p:extLst>
          </p:nvPr>
        </p:nvGraphicFramePr>
        <p:xfrm>
          <a:off x="4648018" y="640822"/>
          <a:ext cx="6900512" cy="59885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a:extLst>
              <a:ext uri="{FF2B5EF4-FFF2-40B4-BE49-F238E27FC236}">
                <a16:creationId xmlns:a16="http://schemas.microsoft.com/office/drawing/2014/main" id="{1CD40A26-5891-6BAF-AAD6-F72A84ABF725}"/>
              </a:ext>
            </a:extLst>
          </p:cNvPr>
          <p:cNvSpPr txBox="1"/>
          <p:nvPr/>
        </p:nvSpPr>
        <p:spPr>
          <a:xfrm>
            <a:off x="1088223" y="1733521"/>
            <a:ext cx="3550920" cy="34163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mj-lt"/>
                <a:ea typeface="+mn-ea"/>
                <a:cs typeface="+mn-cs"/>
              </a:rPr>
              <a:t>Forms that </a:t>
            </a:r>
            <a:r>
              <a:rPr lang="en-US" sz="5400" b="1" i="1" dirty="0">
                <a:solidFill>
                  <a:prstClr val="black"/>
                </a:solidFill>
                <a:latin typeface="+mj-lt"/>
              </a:rPr>
              <a:t>MUST BE </a:t>
            </a:r>
            <a:r>
              <a:rPr lang="en-US" sz="5400" b="1" dirty="0">
                <a:solidFill>
                  <a:prstClr val="black"/>
                </a:solidFill>
                <a:latin typeface="+mj-lt"/>
              </a:rPr>
              <a:t>C</a:t>
            </a:r>
            <a:r>
              <a:rPr kumimoji="0" lang="en-US" sz="5400" b="1" i="0" u="none" strike="noStrike" kern="1200" cap="none" spc="0" normalizeH="0" baseline="0" noProof="0" dirty="0" err="1">
                <a:ln>
                  <a:noFill/>
                </a:ln>
                <a:solidFill>
                  <a:prstClr val="black"/>
                </a:solidFill>
                <a:effectLst/>
                <a:uLnTx/>
                <a:uFillTx/>
                <a:latin typeface="+mj-lt"/>
                <a:ea typeface="+mn-ea"/>
                <a:cs typeface="+mn-cs"/>
              </a:rPr>
              <a:t>ompleted</a:t>
            </a:r>
            <a:r>
              <a:rPr kumimoji="0" lang="en-US" sz="5400" b="1" i="0" u="none" strike="noStrike" kern="1200" cap="none" spc="0" normalizeH="0" baseline="0" noProof="0" dirty="0">
                <a:ln>
                  <a:noFill/>
                </a:ln>
                <a:solidFill>
                  <a:prstClr val="black"/>
                </a:solidFill>
                <a:effectLst/>
                <a:uLnTx/>
                <a:uFillTx/>
                <a:latin typeface="+mj-lt"/>
                <a:ea typeface="+mn-ea"/>
                <a:cs typeface="+mn-cs"/>
              </a:rPr>
              <a:t>, continued</a:t>
            </a:r>
          </a:p>
        </p:txBody>
      </p:sp>
    </p:spTree>
    <p:extLst>
      <p:ext uri="{BB962C8B-B14F-4D97-AF65-F5344CB8AC3E}">
        <p14:creationId xmlns:p14="http://schemas.microsoft.com/office/powerpoint/2010/main" val="1452194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0C72CC86-C6D9-C511-E2C8-BE77E58B5593}"/>
              </a:ext>
            </a:extLst>
          </p:cNvPr>
          <p:cNvSpPr txBox="1"/>
          <p:nvPr/>
        </p:nvSpPr>
        <p:spPr>
          <a:xfrm>
            <a:off x="1575463" y="1558457"/>
            <a:ext cx="9037674" cy="355481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500" b="1" i="0" u="none" strike="noStrike" kern="1200" cap="none" spc="0" normalizeH="0" baseline="0" noProof="0" dirty="0">
                <a:ln>
                  <a:noFill/>
                </a:ln>
                <a:solidFill>
                  <a:prstClr val="black"/>
                </a:solidFill>
                <a:effectLst/>
                <a:uLnTx/>
                <a:uFillTx/>
                <a:latin typeface="Calibri Light" panose="020F0302020204030204"/>
                <a:ea typeface="+mn-ea"/>
                <a:cs typeface="+mn-cs"/>
              </a:rPr>
              <a:t>Thanks for joining us today:</a:t>
            </a:r>
            <a:br>
              <a:rPr kumimoji="0" lang="en-US" sz="2500" b="1" i="0" u="none" strike="noStrike" kern="1200" cap="none" spc="0" normalizeH="0" baseline="0" noProof="0" dirty="0">
                <a:ln>
                  <a:noFill/>
                </a:ln>
                <a:solidFill>
                  <a:prstClr val="black"/>
                </a:solidFill>
                <a:effectLst/>
                <a:uLnTx/>
                <a:uFillTx/>
                <a:latin typeface="Calibri Light" panose="020F0302020204030204"/>
                <a:ea typeface="+mn-ea"/>
                <a:cs typeface="+mn-cs"/>
              </a:rPr>
            </a:br>
            <a:b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br>
            <a: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t>Please keep your lines muted during the presentation. </a:t>
            </a:r>
            <a:b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br>
            <a:b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br>
            <a: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t>This webinar is being </a:t>
            </a:r>
            <a:r>
              <a:rPr kumimoji="0" lang="en-US" sz="2500" b="1" i="1" u="none" strike="noStrike" kern="1200" cap="none" spc="0" normalizeH="0" baseline="0" noProof="0" dirty="0">
                <a:ln>
                  <a:noFill/>
                </a:ln>
                <a:solidFill>
                  <a:prstClr val="black"/>
                </a:solidFill>
                <a:effectLst/>
                <a:uLnTx/>
                <a:uFillTx/>
                <a:latin typeface="Calibri Light" panose="020F0302020204030204"/>
                <a:ea typeface="+mn-ea"/>
                <a:cs typeface="+mn-cs"/>
              </a:rPr>
              <a:t>recorded</a:t>
            </a:r>
            <a:r>
              <a:rPr lang="en-US" sz="2500" dirty="0">
                <a:solidFill>
                  <a:prstClr val="black"/>
                </a:solidFill>
                <a:latin typeface="Calibri Light" panose="020F0302020204030204"/>
              </a:rPr>
              <a:t> and</a:t>
            </a:r>
            <a: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t> will be posted on the ICJI website. </a:t>
            </a:r>
            <a:b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br>
            <a:b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br>
            <a: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t>Questions and Answers at the end. </a:t>
            </a:r>
            <a:b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br>
            <a:b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br>
            <a:r>
              <a:rPr kumimoji="0" lang="en-US" sz="2500" b="0" i="0" u="none" strike="noStrike" kern="1200" cap="none" spc="0" normalizeH="0" baseline="0" noProof="0" dirty="0">
                <a:ln>
                  <a:noFill/>
                </a:ln>
                <a:solidFill>
                  <a:prstClr val="black"/>
                </a:solidFill>
                <a:effectLst/>
                <a:uLnTx/>
                <a:uFillTx/>
                <a:latin typeface="Calibri Light" panose="020F0302020204030204"/>
                <a:ea typeface="+mn-ea"/>
                <a:cs typeface="+mn-cs"/>
              </a:rPr>
              <a:t>Feel Free to utilize the chat box during the webinar. </a:t>
            </a:r>
            <a:endPar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97977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4" name="Content Placeholder 2">
            <a:extLst>
              <a:ext uri="{FF2B5EF4-FFF2-40B4-BE49-F238E27FC236}">
                <a16:creationId xmlns:a16="http://schemas.microsoft.com/office/drawing/2014/main" id="{8F2A1FBA-F309-8C38-01F3-A626D6FFFAED}"/>
              </a:ext>
            </a:extLst>
          </p:cNvPr>
          <p:cNvGraphicFramePr>
            <a:graphicFrameLocks noGrp="1"/>
          </p:cNvGraphicFramePr>
          <p:nvPr>
            <p:ph idx="1"/>
            <p:extLst>
              <p:ext uri="{D42A27DB-BD31-4B8C-83A1-F6EECF244321}">
                <p14:modId xmlns:p14="http://schemas.microsoft.com/office/powerpoint/2010/main" val="1959593491"/>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a:extLst>
              <a:ext uri="{FF2B5EF4-FFF2-40B4-BE49-F238E27FC236}">
                <a16:creationId xmlns:a16="http://schemas.microsoft.com/office/drawing/2014/main" id="{2FAF7308-0B42-6A71-139E-23755962CFC7}"/>
              </a:ext>
            </a:extLst>
          </p:cNvPr>
          <p:cNvSpPr txBox="1"/>
          <p:nvPr/>
        </p:nvSpPr>
        <p:spPr>
          <a:xfrm>
            <a:off x="1088223" y="1733521"/>
            <a:ext cx="3550920" cy="34163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mj-lt"/>
                <a:ea typeface="+mn-ea"/>
                <a:cs typeface="+mn-cs"/>
              </a:rPr>
              <a:t>Forms that </a:t>
            </a:r>
            <a:r>
              <a:rPr lang="en-US" sz="5400" b="1" i="1" dirty="0">
                <a:solidFill>
                  <a:prstClr val="black"/>
                </a:solidFill>
                <a:latin typeface="+mj-lt"/>
              </a:rPr>
              <a:t>MUST BE </a:t>
            </a:r>
            <a:r>
              <a:rPr lang="en-US" sz="5400" b="1" dirty="0">
                <a:solidFill>
                  <a:prstClr val="black"/>
                </a:solidFill>
                <a:latin typeface="+mj-lt"/>
              </a:rPr>
              <a:t>C</a:t>
            </a:r>
            <a:r>
              <a:rPr kumimoji="0" lang="en-US" sz="5400" b="1" i="0" u="none" strike="noStrike" kern="1200" cap="none" spc="0" normalizeH="0" baseline="0" noProof="0" dirty="0" err="1">
                <a:ln>
                  <a:noFill/>
                </a:ln>
                <a:solidFill>
                  <a:prstClr val="black"/>
                </a:solidFill>
                <a:effectLst/>
                <a:uLnTx/>
                <a:uFillTx/>
                <a:latin typeface="+mj-lt"/>
                <a:ea typeface="+mn-ea"/>
                <a:cs typeface="+mn-cs"/>
              </a:rPr>
              <a:t>ompleted</a:t>
            </a:r>
            <a:r>
              <a:rPr kumimoji="0" lang="en-US" sz="5400" b="1" i="0" u="none" strike="noStrike" kern="1200" cap="none" spc="0" normalizeH="0" baseline="0" noProof="0" dirty="0">
                <a:ln>
                  <a:noFill/>
                </a:ln>
                <a:solidFill>
                  <a:prstClr val="black"/>
                </a:solidFill>
                <a:effectLst/>
                <a:uLnTx/>
                <a:uFillTx/>
                <a:latin typeface="+mj-lt"/>
                <a:ea typeface="+mn-ea"/>
                <a:cs typeface="+mn-cs"/>
              </a:rPr>
              <a:t>, continued</a:t>
            </a:r>
          </a:p>
        </p:txBody>
      </p:sp>
    </p:spTree>
    <p:extLst>
      <p:ext uri="{BB962C8B-B14F-4D97-AF65-F5344CB8AC3E}">
        <p14:creationId xmlns:p14="http://schemas.microsoft.com/office/powerpoint/2010/main" val="37529809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itle 1">
            <a:extLst>
              <a:ext uri="{FF2B5EF4-FFF2-40B4-BE49-F238E27FC236}">
                <a16:creationId xmlns:a16="http://schemas.microsoft.com/office/drawing/2014/main" id="{009A3C3F-1D21-8739-6AEF-B23009E97B00}"/>
              </a:ext>
            </a:extLst>
          </p:cNvPr>
          <p:cNvSpPr>
            <a:spLocks noGrp="1"/>
          </p:cNvSpPr>
          <p:nvPr>
            <p:ph type="title"/>
          </p:nvPr>
        </p:nvSpPr>
        <p:spPr>
          <a:xfrm>
            <a:off x="919360" y="794805"/>
            <a:ext cx="3820004" cy="1883249"/>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00000"/>
              </a:lnSpc>
              <a:spcBef>
                <a:spcPts val="0"/>
              </a:spcBef>
            </a:pPr>
            <a:r>
              <a:rPr lang="en-US" sz="3300" b="1" dirty="0">
                <a:solidFill>
                  <a:prstClr val="black"/>
                </a:solidFill>
                <a:latin typeface="+mj-lt"/>
                <a:ea typeface="+mn-ea"/>
                <a:cs typeface="+mn-cs"/>
              </a:rPr>
              <a:t>Programmatic Information  Form </a:t>
            </a:r>
          </a:p>
        </p:txBody>
      </p:sp>
      <p:pic>
        <p:nvPicPr>
          <p:cNvPr id="1026" name="Picture 10">
            <a:extLst>
              <a:ext uri="{FF2B5EF4-FFF2-40B4-BE49-F238E27FC236}">
                <a16:creationId xmlns:a16="http://schemas.microsoft.com/office/drawing/2014/main" id="{BB5BC3CB-7D23-5114-A48B-1A48ABC97A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5550" y="3472395"/>
            <a:ext cx="104775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7C9376DD-07EE-0F4E-E8B3-A1C2105F2EBB}"/>
              </a:ext>
            </a:extLst>
          </p:cNvPr>
          <p:cNvSpPr txBox="1"/>
          <p:nvPr/>
        </p:nvSpPr>
        <p:spPr>
          <a:xfrm>
            <a:off x="4739364" y="794805"/>
            <a:ext cx="6961574" cy="3139321"/>
          </a:xfrm>
          <a:prstGeom prst="rect">
            <a:avLst/>
          </a:prstGeom>
          <a:noFill/>
        </p:spPr>
        <p:txBody>
          <a:bodyPr wrap="square" rtlCol="0">
            <a:spAutoFit/>
          </a:bodyPr>
          <a:lstStyle/>
          <a:p>
            <a:r>
              <a:rPr lang="en-US" dirty="0"/>
              <a:t>Example: A Prosecutor’s office is requesting funds for a Prosecutor who will spend 50% of their time prosecuting domestic violence and sexual assault cases. They are also requesting 100% for a Victim Assistant position who will provide victim services. </a:t>
            </a:r>
          </a:p>
          <a:p>
            <a:endParaRPr lang="en-US" dirty="0"/>
          </a:p>
          <a:p>
            <a:r>
              <a:rPr lang="en-US" dirty="0"/>
              <a:t>Prosecutor Salary: $100,000 @ 50% = $50,000 Funding Requested </a:t>
            </a:r>
          </a:p>
          <a:p>
            <a:r>
              <a:rPr lang="en-US" dirty="0"/>
              <a:t>Victim Assistant Salary: $50,000 @ 100% = $50,000 Funding Requested </a:t>
            </a:r>
          </a:p>
          <a:p>
            <a:endParaRPr lang="en-US" dirty="0"/>
          </a:p>
          <a:p>
            <a:r>
              <a:rPr lang="en-US" dirty="0"/>
              <a:t>Prosecutor = $50,000/$100,000 = 50%</a:t>
            </a:r>
          </a:p>
          <a:p>
            <a:r>
              <a:rPr lang="en-US" dirty="0"/>
              <a:t>Victim Assistant = $50,000/$100,000 = 50%</a:t>
            </a:r>
          </a:p>
          <a:p>
            <a:endParaRPr lang="en-US" dirty="0"/>
          </a:p>
        </p:txBody>
      </p:sp>
    </p:spTree>
    <p:extLst>
      <p:ext uri="{BB962C8B-B14F-4D97-AF65-F5344CB8AC3E}">
        <p14:creationId xmlns:p14="http://schemas.microsoft.com/office/powerpoint/2010/main" val="9519909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BA82EF2-C541-4839-BBF0-37222D2DF34B}"/>
              </a:ext>
            </a:extLst>
          </p:cNvPr>
          <p:cNvSpPr>
            <a:spLocks noGrp="1"/>
          </p:cNvSpPr>
          <p:nvPr>
            <p:ph type="title"/>
          </p:nvPr>
        </p:nvSpPr>
        <p:spPr>
          <a:xfrm>
            <a:off x="6995710" y="2188724"/>
            <a:ext cx="4197427" cy="3536236"/>
          </a:xfrm>
        </p:spPr>
        <p:txBody>
          <a:bodyPr>
            <a:normAutofit/>
          </a:bodyPr>
          <a:lstStyle/>
          <a:p>
            <a:pPr algn="ctr"/>
            <a:r>
              <a:rPr lang="en-US" sz="5400" b="1" dirty="0"/>
              <a:t>Important Notes</a:t>
            </a:r>
          </a:p>
        </p:txBody>
      </p:sp>
      <p:sp>
        <p:nvSpPr>
          <p:cNvPr id="17" name="Freeform: Shape 16">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Rounded Corners 2">
            <a:extLst>
              <a:ext uri="{FF2B5EF4-FFF2-40B4-BE49-F238E27FC236}">
                <a16:creationId xmlns:a16="http://schemas.microsoft.com/office/drawing/2014/main" id="{471E1A27-6445-803C-EC40-AFA45B9D61AF}"/>
              </a:ext>
            </a:extLst>
          </p:cNvPr>
          <p:cNvSpPr/>
          <p:nvPr/>
        </p:nvSpPr>
        <p:spPr>
          <a:xfrm>
            <a:off x="199166" y="364107"/>
            <a:ext cx="5311204" cy="6129786"/>
          </a:xfrm>
          <a:prstGeom prst="roundRect">
            <a:avLst/>
          </a:prstGeom>
          <a:solidFill>
            <a:schemeClr val="bg1"/>
          </a:solidFill>
          <a:ln w="571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Aft>
                <a:spcPts val="600"/>
              </a:spcAft>
            </a:pPr>
            <a:r>
              <a:rPr lang="en-US" sz="2000" i="0" strike="noStrike" baseline="0" dirty="0">
                <a:solidFill>
                  <a:schemeClr val="tx1">
                    <a:alpha val="80000"/>
                  </a:schemeClr>
                </a:solidFill>
              </a:rPr>
              <a:t>Grants cannot be processed until ICJI receives its Federal Award Letter, which more than likely will be delayed pending the passage of the federal budget. Please be aware of this as you are writing your proposal. </a:t>
            </a:r>
          </a:p>
          <a:p>
            <a:pPr>
              <a:lnSpc>
                <a:spcPct val="90000"/>
              </a:lnSpc>
              <a:spcAft>
                <a:spcPts val="600"/>
              </a:spcAft>
            </a:pPr>
            <a:endParaRPr lang="en-US" sz="2000" i="0" strike="noStrike" baseline="0" dirty="0">
              <a:solidFill>
                <a:schemeClr val="tx1">
                  <a:alpha val="80000"/>
                </a:schemeClr>
              </a:solidFill>
            </a:endParaRPr>
          </a:p>
          <a:p>
            <a:pPr>
              <a:lnSpc>
                <a:spcPct val="90000"/>
              </a:lnSpc>
              <a:spcAft>
                <a:spcPts val="600"/>
              </a:spcAft>
            </a:pPr>
            <a:r>
              <a:rPr lang="en-US" sz="2000" i="0" strike="noStrike" baseline="0" dirty="0">
                <a:solidFill>
                  <a:schemeClr val="tx1">
                    <a:alpha val="80000"/>
                  </a:schemeClr>
                </a:solidFill>
              </a:rPr>
              <a:t>All grants from ICJI Victim Services are </a:t>
            </a:r>
            <a:r>
              <a:rPr lang="en-US" sz="2000" b="1" i="0" strike="noStrike" baseline="0" dirty="0">
                <a:solidFill>
                  <a:schemeClr val="tx1">
                    <a:alpha val="80000"/>
                  </a:schemeClr>
                </a:solidFill>
              </a:rPr>
              <a:t>reimbursement</a:t>
            </a:r>
            <a:r>
              <a:rPr lang="en-US" sz="2000" i="0" strike="noStrike" baseline="0" dirty="0">
                <a:solidFill>
                  <a:schemeClr val="tx1">
                    <a:alpha val="80000"/>
                  </a:schemeClr>
                </a:solidFill>
              </a:rPr>
              <a:t> grants, which means that agency must first </a:t>
            </a:r>
            <a:r>
              <a:rPr lang="en-US" sz="2000" dirty="0">
                <a:solidFill>
                  <a:schemeClr val="tx1">
                    <a:alpha val="80000"/>
                  </a:schemeClr>
                </a:solidFill>
              </a:rPr>
              <a:t>incur</a:t>
            </a:r>
            <a:r>
              <a:rPr lang="en-US" sz="2000" i="0" strike="noStrike" baseline="0" dirty="0">
                <a:solidFill>
                  <a:schemeClr val="tx1">
                    <a:alpha val="80000"/>
                  </a:schemeClr>
                </a:solidFill>
              </a:rPr>
              <a:t> the expense prior to CJI reimbursing for the expense. Verification of expenses along with verification of payment of expenses must be provided to ICJI on a monthly or quarterly basis prior to reimbursement of expenses by ICJI. </a:t>
            </a:r>
          </a:p>
        </p:txBody>
      </p:sp>
    </p:spTree>
    <p:extLst>
      <p:ext uri="{BB962C8B-B14F-4D97-AF65-F5344CB8AC3E}">
        <p14:creationId xmlns:p14="http://schemas.microsoft.com/office/powerpoint/2010/main" val="35801675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Content Placeholder 6">
            <a:extLst>
              <a:ext uri="{FF2B5EF4-FFF2-40B4-BE49-F238E27FC236}">
                <a16:creationId xmlns:a16="http://schemas.microsoft.com/office/drawing/2014/main" id="{E2664967-F4EF-92C1-66FB-4D83A9C8D100}"/>
              </a:ext>
            </a:extLst>
          </p:cNvPr>
          <p:cNvSpPr txBox="1">
            <a:spLocks/>
          </p:cNvSpPr>
          <p:nvPr/>
        </p:nvSpPr>
        <p:spPr>
          <a:xfrm>
            <a:off x="5016950" y="794805"/>
            <a:ext cx="6359887" cy="50821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ea typeface="+mn-ea"/>
                <a:cs typeface="+mn-cs"/>
              </a:rPr>
              <a:t>There is a 25% match requirement imposed on grant funds under this program*.</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ea typeface="+mn-ea"/>
                <a:cs typeface="+mn-cs"/>
              </a:rPr>
              <a:t>Matching funds </a:t>
            </a:r>
            <a:r>
              <a:rPr kumimoji="0" lang="en-US" sz="1800" b="1" i="0" u="none" strike="noStrike" kern="1200" cap="none" spc="0" normalizeH="0" baseline="0" noProof="0" dirty="0">
                <a:ln>
                  <a:noFill/>
                </a:ln>
                <a:solidFill>
                  <a:sysClr val="windowText" lastClr="000000"/>
                </a:solidFill>
                <a:effectLst/>
                <a:uLnTx/>
                <a:uFillTx/>
                <a:ea typeface="+mn-ea"/>
                <a:cs typeface="+mn-cs"/>
              </a:rPr>
              <a:t>must</a:t>
            </a:r>
            <a:endParaRPr kumimoji="0" lang="en-US" sz="1800" b="0" i="0" u="none" strike="noStrike" kern="1200" cap="none" spc="0" normalizeH="0" baseline="0" noProof="0" dirty="0">
              <a:ln>
                <a:noFill/>
              </a:ln>
              <a:solidFill>
                <a:sysClr val="windowText" lastClr="000000"/>
              </a:solidFill>
              <a:effectLst/>
              <a:uLnTx/>
              <a:uFillTx/>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ea typeface="+mn-ea"/>
                <a:cs typeface="+mn-cs"/>
              </a:rPr>
              <a:t>Be verifiable from the subgrantee’s records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ea typeface="+mn-ea"/>
                <a:cs typeface="+mn-cs"/>
              </a:rPr>
              <a:t>Not be included as contributions for any other federal award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ea typeface="+mn-ea"/>
                <a:cs typeface="+mn-cs"/>
              </a:rPr>
              <a:t>Be necessary and reasonable for the accomplishment of the project or program objectives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ea typeface="+mn-ea"/>
                <a:cs typeface="+mn-cs"/>
              </a:rPr>
              <a:t>Be allowable under 2 C.F.R. 200.400</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ea typeface="+mn-ea"/>
                <a:cs typeface="+mn-cs"/>
              </a:rPr>
              <a:t>Not be paid by the federal government under another federal award, except where authorized by federal statue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ea typeface="+mn-ea"/>
                <a:cs typeface="+mn-cs"/>
              </a:rPr>
              <a:t>Be included in the subgrantee’s approved budget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ea typeface="+mn-ea"/>
                <a:cs typeface="+mn-cs"/>
              </a:rPr>
              <a:t>Conform to all other provisions of 2 C.F.R Part 200</a:t>
            </a:r>
          </a:p>
        </p:txBody>
      </p:sp>
      <p:sp>
        <p:nvSpPr>
          <p:cNvPr id="5" name="Title 1">
            <a:extLst>
              <a:ext uri="{FF2B5EF4-FFF2-40B4-BE49-F238E27FC236}">
                <a16:creationId xmlns:a16="http://schemas.microsoft.com/office/drawing/2014/main" id="{009A3C3F-1D21-8739-6AEF-B23009E97B00}"/>
              </a:ext>
            </a:extLst>
          </p:cNvPr>
          <p:cNvSpPr>
            <a:spLocks noGrp="1"/>
          </p:cNvSpPr>
          <p:nvPr>
            <p:ph type="title"/>
          </p:nvPr>
        </p:nvSpPr>
        <p:spPr>
          <a:xfrm>
            <a:off x="919360" y="794805"/>
            <a:ext cx="3820004" cy="1883249"/>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00000"/>
              </a:lnSpc>
              <a:spcBef>
                <a:spcPts val="0"/>
              </a:spcBef>
            </a:pPr>
            <a:r>
              <a:rPr lang="en-US" sz="3300" b="1" dirty="0">
                <a:solidFill>
                  <a:prstClr val="black"/>
                </a:solidFill>
                <a:latin typeface="+mj-lt"/>
                <a:ea typeface="+mn-ea"/>
                <a:cs typeface="+mn-cs"/>
              </a:rPr>
              <a:t>MATCH REQUIREMENT</a:t>
            </a:r>
          </a:p>
        </p:txBody>
      </p:sp>
      <p:sp>
        <p:nvSpPr>
          <p:cNvPr id="6" name="TextBox 5">
            <a:extLst>
              <a:ext uri="{FF2B5EF4-FFF2-40B4-BE49-F238E27FC236}">
                <a16:creationId xmlns:a16="http://schemas.microsoft.com/office/drawing/2014/main" id="{8FED8ED5-5A97-99B2-A8A6-CAC51769F6C4}"/>
              </a:ext>
            </a:extLst>
          </p:cNvPr>
          <p:cNvSpPr txBox="1"/>
          <p:nvPr/>
        </p:nvSpPr>
        <p:spPr>
          <a:xfrm>
            <a:off x="919360" y="2814837"/>
            <a:ext cx="4329126" cy="3416320"/>
          </a:xfrm>
          <a:prstGeom prst="rect">
            <a:avLst/>
          </a:prstGeom>
          <a:noFill/>
        </p:spPr>
        <p:txBody>
          <a:bodyPr wrap="square" rtlCol="0">
            <a:spAutoFit/>
          </a:bodyPr>
          <a:lstStyle/>
          <a:p>
            <a:r>
              <a:rPr lang="en-US" b="1" dirty="0"/>
              <a:t>Match is restricted to the same use of funds as allowed for federal funds. </a:t>
            </a:r>
          </a:p>
          <a:p>
            <a:pPr marL="285750" indent="-285750">
              <a:buFont typeface="Arial" panose="020B0604020202020204" pitchFamily="34" charset="0"/>
              <a:buChar char="•"/>
            </a:pPr>
            <a:r>
              <a:rPr lang="en-US" dirty="0"/>
              <a:t>If an expenditure is not allowable with federal funds, it is not allowable with match funds. </a:t>
            </a:r>
          </a:p>
          <a:p>
            <a:pPr marL="285750" indent="-285750">
              <a:buFont typeface="Arial" panose="020B0604020202020204" pitchFamily="34" charset="0"/>
              <a:buChar char="•"/>
            </a:pPr>
            <a:r>
              <a:rPr lang="en-US" dirty="0"/>
              <a:t>Applicants must identify all sources of the non-federal portion of the total project costs (i.e., match funds), and applicants must explain how the match funds will be used in the budget narrative section of the application within IntelliGrants. </a:t>
            </a:r>
          </a:p>
        </p:txBody>
      </p:sp>
      <p:sp>
        <p:nvSpPr>
          <p:cNvPr id="2" name="TextBox 1">
            <a:extLst>
              <a:ext uri="{FF2B5EF4-FFF2-40B4-BE49-F238E27FC236}">
                <a16:creationId xmlns:a16="http://schemas.microsoft.com/office/drawing/2014/main" id="{E5F639A0-84A0-BE8F-7B4D-0F15EAF29100}"/>
              </a:ext>
            </a:extLst>
          </p:cNvPr>
          <p:cNvSpPr txBox="1"/>
          <p:nvPr/>
        </p:nvSpPr>
        <p:spPr>
          <a:xfrm>
            <a:off x="6262927" y="5152321"/>
            <a:ext cx="3291839" cy="584775"/>
          </a:xfrm>
          <a:prstGeom prst="rect">
            <a:avLst/>
          </a:prstGeom>
          <a:noFill/>
        </p:spPr>
        <p:txBody>
          <a:bodyPr wrap="square" rtlCol="0">
            <a:spAutoFit/>
          </a:bodyPr>
          <a:lstStyle/>
          <a:p>
            <a:r>
              <a:rPr lang="en-US" sz="1600" dirty="0"/>
              <a:t>*Match is </a:t>
            </a:r>
            <a:r>
              <a:rPr lang="en-US" sz="1600" b="1" u="sng" dirty="0"/>
              <a:t>only</a:t>
            </a:r>
            <a:r>
              <a:rPr lang="en-US" sz="1600" dirty="0"/>
              <a:t> required of government agencies.</a:t>
            </a:r>
          </a:p>
        </p:txBody>
      </p:sp>
    </p:spTree>
    <p:extLst>
      <p:ext uri="{BB962C8B-B14F-4D97-AF65-F5344CB8AC3E}">
        <p14:creationId xmlns:p14="http://schemas.microsoft.com/office/powerpoint/2010/main" val="25267730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itle 1">
            <a:extLst>
              <a:ext uri="{FF2B5EF4-FFF2-40B4-BE49-F238E27FC236}">
                <a16:creationId xmlns:a16="http://schemas.microsoft.com/office/drawing/2014/main" id="{009A3C3F-1D21-8739-6AEF-B23009E97B00}"/>
              </a:ext>
            </a:extLst>
          </p:cNvPr>
          <p:cNvSpPr>
            <a:spLocks noGrp="1"/>
          </p:cNvSpPr>
          <p:nvPr>
            <p:ph type="title"/>
          </p:nvPr>
        </p:nvSpPr>
        <p:spPr>
          <a:xfrm>
            <a:off x="1101454" y="1138925"/>
            <a:ext cx="2695921" cy="4393883"/>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lnSpc>
                <a:spcPct val="100000"/>
              </a:lnSpc>
              <a:spcBef>
                <a:spcPts val="0"/>
              </a:spcBef>
            </a:pPr>
            <a:r>
              <a:rPr lang="en-US" sz="3300" b="1" dirty="0">
                <a:solidFill>
                  <a:prstClr val="black"/>
                </a:solidFill>
                <a:ea typeface="+mn-ea"/>
                <a:cs typeface="+mn-cs"/>
              </a:rPr>
              <a:t>MATCH EXAMPLE</a:t>
            </a:r>
          </a:p>
        </p:txBody>
      </p:sp>
      <p:sp>
        <p:nvSpPr>
          <p:cNvPr id="2" name="Content Placeholder 6">
            <a:extLst>
              <a:ext uri="{FF2B5EF4-FFF2-40B4-BE49-F238E27FC236}">
                <a16:creationId xmlns:a16="http://schemas.microsoft.com/office/drawing/2014/main" id="{7D144324-4CB5-DDD8-0F0F-C9C3BFAA381C}"/>
              </a:ext>
            </a:extLst>
          </p:cNvPr>
          <p:cNvSpPr txBox="1">
            <a:spLocks/>
          </p:cNvSpPr>
          <p:nvPr/>
        </p:nvSpPr>
        <p:spPr>
          <a:xfrm>
            <a:off x="4255355" y="1498390"/>
            <a:ext cx="6833491" cy="427629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sysClr val="windowText" lastClr="000000"/>
                </a:solidFill>
                <a:effectLst/>
                <a:uLnTx/>
                <a:uFillTx/>
                <a:ea typeface="+mn-ea"/>
                <a:cs typeface="+mn-cs"/>
              </a:rPr>
              <a:t>To determine your match requirement: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ysClr val="windowText" lastClr="000000"/>
                </a:solidFill>
                <a:effectLst/>
                <a:uLnTx/>
                <a:uFillTx/>
                <a:ea typeface="+mn-ea"/>
                <a:cs typeface="+mn-cs"/>
              </a:rPr>
              <a:t>STEP 1</a:t>
            </a:r>
            <a:r>
              <a:rPr kumimoji="0" lang="en-US" sz="1800" b="0" i="0" u="none" strike="noStrike" kern="1200" cap="none" spc="0" normalizeH="0" baseline="0" noProof="0" dirty="0">
                <a:ln>
                  <a:noFill/>
                </a:ln>
                <a:solidFill>
                  <a:sysClr val="windowText" lastClr="000000"/>
                </a:solidFill>
                <a:effectLst/>
                <a:uLnTx/>
                <a:uFillTx/>
                <a:ea typeface="+mn-ea"/>
                <a:cs typeface="+mn-cs"/>
              </a:rPr>
              <a:t>: Award amount / % of Federal Share = Total Project Cost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ysClr val="windowText" lastClr="000000"/>
                </a:solidFill>
                <a:effectLst/>
                <a:uLnTx/>
                <a:uFillTx/>
                <a:ea typeface="+mn-ea"/>
                <a:cs typeface="+mn-cs"/>
              </a:rPr>
              <a:t>STEP 2</a:t>
            </a:r>
            <a:r>
              <a:rPr kumimoji="0" lang="en-US" sz="1800" b="0" i="0" u="none" strike="noStrike" kern="1200" cap="none" spc="0" normalizeH="0" baseline="0" noProof="0" dirty="0">
                <a:ln>
                  <a:noFill/>
                </a:ln>
                <a:solidFill>
                  <a:sysClr val="windowText" lastClr="000000"/>
                </a:solidFill>
                <a:effectLst/>
                <a:uLnTx/>
                <a:uFillTx/>
                <a:ea typeface="+mn-ea"/>
                <a:cs typeface="+mn-cs"/>
              </a:rPr>
              <a:t>: Total Project Cost – Award Amount = Required Match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ysClr val="windowText" lastClr="000000"/>
              </a:solidFill>
              <a:effectLst/>
              <a:uLnTx/>
              <a:uFillTx/>
              <a:ea typeface="+mn-ea"/>
              <a:cs typeface="+mn-cs"/>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en-US" sz="2000" b="0" i="0" u="none" strike="noStrike" kern="1200" cap="none" spc="0" normalizeH="0" baseline="0" noProof="0" dirty="0">
                <a:ln>
                  <a:noFill/>
                </a:ln>
                <a:solidFill>
                  <a:sysClr val="windowText" lastClr="000000"/>
                </a:solidFill>
                <a:effectLst/>
                <a:uLnTx/>
                <a:uFillTx/>
                <a:ea typeface="+mn-ea"/>
                <a:cs typeface="+mn-cs"/>
              </a:rPr>
              <a:t>An example of match requirement: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ysClr val="windowText" lastClr="000000"/>
                </a:solidFill>
                <a:effectLst/>
                <a:uLnTx/>
                <a:uFillTx/>
                <a:ea typeface="+mn-ea"/>
                <a:cs typeface="+mn-cs"/>
              </a:rPr>
              <a:t>A grant recipient is awarded $150,000 in federal funding and there is a 25% match requirement. </a:t>
            </a:r>
          </a:p>
          <a:p>
            <a:pPr lvl="1">
              <a:spcBef>
                <a:spcPts val="1000"/>
              </a:spcBef>
              <a:defRPr/>
            </a:pPr>
            <a:r>
              <a:rPr kumimoji="0" lang="en-US" sz="1800" b="1" i="0" u="none" strike="noStrike" kern="1200" cap="none" spc="0" normalizeH="0" baseline="0" noProof="0" dirty="0">
                <a:ln>
                  <a:noFill/>
                </a:ln>
                <a:solidFill>
                  <a:sysClr val="windowText" lastClr="000000"/>
                </a:solidFill>
                <a:effectLst/>
                <a:uLnTx/>
                <a:uFillTx/>
                <a:ea typeface="+mn-ea"/>
                <a:cs typeface="+mn-cs"/>
              </a:rPr>
              <a:t>STEP 1</a:t>
            </a:r>
            <a:r>
              <a:rPr kumimoji="0" lang="en-US" sz="1800" b="0" i="0" u="none" strike="noStrike" kern="1200" cap="none" spc="0" normalizeH="0" baseline="0" noProof="0" dirty="0">
                <a:ln>
                  <a:noFill/>
                </a:ln>
                <a:solidFill>
                  <a:sysClr val="windowText" lastClr="000000"/>
                </a:solidFill>
                <a:effectLst/>
                <a:uLnTx/>
                <a:uFillTx/>
                <a:ea typeface="+mn-ea"/>
                <a:cs typeface="+mn-cs"/>
              </a:rPr>
              <a:t>: $150,000 / .75 = $200,000 Total Project Cost </a:t>
            </a:r>
          </a:p>
          <a:p>
            <a:pPr lvl="1">
              <a:spcBef>
                <a:spcPts val="1000"/>
              </a:spcBef>
              <a:defRPr/>
            </a:pPr>
            <a:r>
              <a:rPr kumimoji="0" lang="en-US" sz="1800" b="1" i="0" u="none" strike="noStrike" kern="1200" cap="none" spc="0" normalizeH="0" baseline="0" noProof="0" dirty="0">
                <a:ln>
                  <a:noFill/>
                </a:ln>
                <a:solidFill>
                  <a:sysClr val="windowText" lastClr="000000"/>
                </a:solidFill>
                <a:effectLst/>
                <a:uLnTx/>
                <a:uFillTx/>
                <a:ea typeface="+mn-ea"/>
                <a:cs typeface="+mn-cs"/>
              </a:rPr>
              <a:t>STEP 2</a:t>
            </a:r>
            <a:r>
              <a:rPr kumimoji="0" lang="en-US" sz="1800" b="0" i="0" u="none" strike="noStrike" kern="1200" cap="none" spc="0" normalizeH="0" baseline="0" noProof="0" dirty="0">
                <a:ln>
                  <a:noFill/>
                </a:ln>
                <a:solidFill>
                  <a:sysClr val="windowText" lastClr="000000"/>
                </a:solidFill>
                <a:effectLst/>
                <a:uLnTx/>
                <a:uFillTx/>
                <a:ea typeface="+mn-ea"/>
                <a:cs typeface="+mn-cs"/>
              </a:rPr>
              <a:t>: $200,000 - $150,000 = $50,000 Required Match</a:t>
            </a:r>
          </a:p>
        </p:txBody>
      </p:sp>
    </p:spTree>
    <p:extLst>
      <p:ext uri="{BB962C8B-B14F-4D97-AF65-F5344CB8AC3E}">
        <p14:creationId xmlns:p14="http://schemas.microsoft.com/office/powerpoint/2010/main" val="34517917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BA82EF2-C541-4839-BBF0-37222D2DF34B}"/>
              </a:ext>
            </a:extLst>
          </p:cNvPr>
          <p:cNvSpPr>
            <a:spLocks noGrp="1"/>
          </p:cNvSpPr>
          <p:nvPr>
            <p:ph type="title"/>
          </p:nvPr>
        </p:nvSpPr>
        <p:spPr>
          <a:xfrm>
            <a:off x="965200" y="504235"/>
            <a:ext cx="4818656" cy="1461778"/>
          </a:xfrm>
        </p:spPr>
        <p:txBody>
          <a:bodyPr>
            <a:noAutofit/>
          </a:bodyPr>
          <a:lstStyle/>
          <a:p>
            <a:r>
              <a:rPr lang="en-US" sz="5400" b="1" dirty="0"/>
              <a:t>Budget Narrative</a:t>
            </a:r>
          </a:p>
        </p:txBody>
      </p:sp>
      <p:sp>
        <p:nvSpPr>
          <p:cNvPr id="3" name="Content Placeholder 2">
            <a:extLst>
              <a:ext uri="{FF2B5EF4-FFF2-40B4-BE49-F238E27FC236}">
                <a16:creationId xmlns:a16="http://schemas.microsoft.com/office/drawing/2014/main" id="{623D821E-EEB5-4818-BFFB-9F911F606FE8}"/>
              </a:ext>
            </a:extLst>
          </p:cNvPr>
          <p:cNvSpPr>
            <a:spLocks noGrp="1"/>
          </p:cNvSpPr>
          <p:nvPr>
            <p:ph idx="1"/>
          </p:nvPr>
        </p:nvSpPr>
        <p:spPr>
          <a:xfrm>
            <a:off x="1213613" y="2105470"/>
            <a:ext cx="4048344" cy="3536236"/>
          </a:xfrm>
        </p:spPr>
        <p:txBody>
          <a:bodyPr>
            <a:normAutofit/>
          </a:bodyPr>
          <a:lstStyle/>
          <a:p>
            <a:r>
              <a:rPr lang="en-US" sz="2000" dirty="0"/>
              <a:t>Be sure all items in the Budget are included in the Budget Narrative.</a:t>
            </a:r>
          </a:p>
          <a:p>
            <a:pPr lvl="1">
              <a:buFont typeface="Wingdings" panose="05000000000000000000" pitchFamily="2" charset="2"/>
              <a:buChar char="Ø"/>
            </a:pPr>
            <a:r>
              <a:rPr lang="en-US" sz="2000" dirty="0"/>
              <a:t>Ex: Office Supplies (copy paper, pencils, pens)</a:t>
            </a:r>
          </a:p>
          <a:p>
            <a:r>
              <a:rPr lang="en-US" sz="2000" dirty="0"/>
              <a:t>Grant reviewers </a:t>
            </a:r>
            <a:r>
              <a:rPr lang="en-US" sz="2000" b="1" u="sng" dirty="0"/>
              <a:t>are not</a:t>
            </a:r>
            <a:r>
              <a:rPr lang="en-US" sz="2000" b="1" dirty="0"/>
              <a:t> </a:t>
            </a:r>
            <a:r>
              <a:rPr lang="en-US" sz="2000" dirty="0"/>
              <a:t>required to contact you for clarification. </a:t>
            </a:r>
          </a:p>
          <a:p>
            <a:r>
              <a:rPr lang="en-US" sz="2000" dirty="0"/>
              <a:t>Any missing information in this section may disqualify that budget item for funding.</a:t>
            </a:r>
          </a:p>
        </p:txBody>
      </p:sp>
      <p:sp>
        <p:nvSpPr>
          <p:cNvPr id="17" name="Freeform: Shape 16">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Dollar">
            <a:extLst>
              <a:ext uri="{FF2B5EF4-FFF2-40B4-BE49-F238E27FC236}">
                <a16:creationId xmlns:a16="http://schemas.microsoft.com/office/drawing/2014/main" id="{92E7F668-8530-49FD-AB70-54D0B2B2993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35330" y="2105470"/>
            <a:ext cx="3217333" cy="3217333"/>
          </a:xfrm>
          <a:prstGeom prst="rect">
            <a:avLst/>
          </a:prstGeom>
        </p:spPr>
      </p:pic>
      <p:sp>
        <p:nvSpPr>
          <p:cNvPr id="4" name="Half Frame 3">
            <a:extLst>
              <a:ext uri="{FF2B5EF4-FFF2-40B4-BE49-F238E27FC236}">
                <a16:creationId xmlns:a16="http://schemas.microsoft.com/office/drawing/2014/main" id="{F18C76B4-4663-1E18-CE7D-F18989FF9F22}"/>
              </a:ext>
            </a:extLst>
          </p:cNvPr>
          <p:cNvSpPr/>
          <p:nvPr/>
        </p:nvSpPr>
        <p:spPr>
          <a:xfrm rot="16200000">
            <a:off x="-73571" y="4079388"/>
            <a:ext cx="2269075" cy="1579734"/>
          </a:xfrm>
          <a:prstGeom prst="halfFrame">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noFill/>
              <a:effectLst/>
            </a:endParaRPr>
          </a:p>
        </p:txBody>
      </p:sp>
    </p:spTree>
    <p:extLst>
      <p:ext uri="{BB962C8B-B14F-4D97-AF65-F5344CB8AC3E}">
        <p14:creationId xmlns:p14="http://schemas.microsoft.com/office/powerpoint/2010/main" val="6498072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1DE7243B-5109-444B-8FAF-7437C66BC0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4C5D6221-DA7B-4611-AA26-7D8E349FD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1E0C179-7493-8879-3DB0-7E5E93DC7CFD}"/>
              </a:ext>
            </a:extLst>
          </p:cNvPr>
          <p:cNvSpPr>
            <a:spLocks noGrp="1"/>
          </p:cNvSpPr>
          <p:nvPr>
            <p:ph type="title"/>
          </p:nvPr>
        </p:nvSpPr>
        <p:spPr>
          <a:xfrm>
            <a:off x="174642" y="800128"/>
            <a:ext cx="3728708" cy="2202586"/>
          </a:xfrm>
        </p:spPr>
        <p:txBody>
          <a:bodyPr anchor="t">
            <a:noAutofit/>
          </a:bodyPr>
          <a:lstStyle/>
          <a:p>
            <a:pPr algn="ctr"/>
            <a:r>
              <a:rPr lang="en-US" sz="4700" b="1" dirty="0">
                <a:solidFill>
                  <a:schemeClr val="bg1"/>
                </a:solidFill>
              </a:rPr>
              <a:t>REQUIRED ATTACHMENTS</a:t>
            </a:r>
          </a:p>
        </p:txBody>
      </p:sp>
      <p:sp>
        <p:nvSpPr>
          <p:cNvPr id="4" name="Content Placeholder 3">
            <a:extLst>
              <a:ext uri="{FF2B5EF4-FFF2-40B4-BE49-F238E27FC236}">
                <a16:creationId xmlns:a16="http://schemas.microsoft.com/office/drawing/2014/main" id="{1D9A9B47-1D2C-9F38-D467-7692E5890A6B}"/>
              </a:ext>
            </a:extLst>
          </p:cNvPr>
          <p:cNvSpPr>
            <a:spLocks noGrp="1"/>
          </p:cNvSpPr>
          <p:nvPr>
            <p:ph sz="half" idx="2"/>
          </p:nvPr>
        </p:nvSpPr>
        <p:spPr>
          <a:xfrm>
            <a:off x="4595973" y="1142322"/>
            <a:ext cx="7061212" cy="5722592"/>
          </a:xfrm>
        </p:spPr>
        <p:txBody>
          <a:bodyPr>
            <a:noAutofit/>
          </a:bodyPr>
          <a:lstStyle/>
          <a:p>
            <a:r>
              <a:rPr lang="en-US" sz="2000" dirty="0">
                <a:solidFill>
                  <a:srgbClr val="000000"/>
                </a:solidFill>
              </a:rPr>
              <a:t>Total Agency Budget </a:t>
            </a:r>
          </a:p>
          <a:p>
            <a:pPr lvl="1"/>
            <a:r>
              <a:rPr lang="en-US" sz="2000" dirty="0">
                <a:solidFill>
                  <a:srgbClr val="000000"/>
                </a:solidFill>
              </a:rPr>
              <a:t>Subgrantee Basic Budget (Nonprofit Applicant Budget Form) </a:t>
            </a:r>
          </a:p>
          <a:p>
            <a:pPr lvl="1"/>
            <a:r>
              <a:rPr lang="en-US" sz="2000" dirty="0">
                <a:solidFill>
                  <a:srgbClr val="000000"/>
                </a:solidFill>
              </a:rPr>
              <a:t>Found on ICJI’s website (</a:t>
            </a:r>
            <a:r>
              <a:rPr lang="en-US" sz="2000" dirty="0">
                <a:solidFill>
                  <a:srgbClr val="000000"/>
                </a:solidFill>
                <a:hlinkClick r:id="rId2"/>
              </a:rPr>
              <a:t>https://www.in.gov/cji/victim-services/resources/</a:t>
            </a:r>
            <a:r>
              <a:rPr lang="en-US" sz="2000" dirty="0">
                <a:solidFill>
                  <a:srgbClr val="000000"/>
                </a:solidFill>
              </a:rPr>
              <a:t>)</a:t>
            </a:r>
          </a:p>
          <a:p>
            <a:r>
              <a:rPr lang="en-US" sz="2000" dirty="0">
                <a:solidFill>
                  <a:srgbClr val="000000"/>
                </a:solidFill>
              </a:rPr>
              <a:t>Indirect Cost Rate</a:t>
            </a:r>
          </a:p>
          <a:p>
            <a:pPr lvl="1"/>
            <a:r>
              <a:rPr lang="en-US" sz="2000" dirty="0">
                <a:solidFill>
                  <a:srgbClr val="000000"/>
                </a:solidFill>
              </a:rPr>
              <a:t>If applicable </a:t>
            </a:r>
          </a:p>
          <a:p>
            <a:r>
              <a:rPr lang="en-US" sz="2000" dirty="0">
                <a:solidFill>
                  <a:srgbClr val="000000"/>
                </a:solidFill>
              </a:rPr>
              <a:t>Sustainability Plan </a:t>
            </a:r>
          </a:p>
          <a:p>
            <a:pPr lvl="1"/>
            <a:r>
              <a:rPr lang="en-US" sz="2000" dirty="0">
                <a:solidFill>
                  <a:srgbClr val="000000"/>
                </a:solidFill>
              </a:rPr>
              <a:t>Your plan to maintain the program once grant funds expire</a:t>
            </a:r>
          </a:p>
          <a:p>
            <a:r>
              <a:rPr lang="en-US" sz="2000" dirty="0">
                <a:solidFill>
                  <a:srgbClr val="000000"/>
                </a:solidFill>
              </a:rPr>
              <a:t>Timeline</a:t>
            </a:r>
          </a:p>
          <a:p>
            <a:pPr lvl="1"/>
            <a:r>
              <a:rPr lang="en-US" sz="2000" dirty="0">
                <a:solidFill>
                  <a:srgbClr val="000000"/>
                </a:solidFill>
              </a:rPr>
              <a:t>Outlining the completion of the project/spending expenditures for reimbursement of grant funds</a:t>
            </a:r>
          </a:p>
          <a:p>
            <a:r>
              <a:rPr lang="en-US" sz="2000" dirty="0">
                <a:solidFill>
                  <a:srgbClr val="000000"/>
                </a:solidFill>
              </a:rPr>
              <a:t>Letter(s) of Endorsement</a:t>
            </a:r>
          </a:p>
          <a:p>
            <a:pPr lvl="1"/>
            <a:r>
              <a:rPr lang="en-US" sz="2000" dirty="0">
                <a:solidFill>
                  <a:srgbClr val="000000"/>
                </a:solidFill>
              </a:rPr>
              <a:t>Must mention the letter is for your specific program</a:t>
            </a:r>
          </a:p>
          <a:p>
            <a:pPr marL="457200" lvl="1" indent="0">
              <a:buNone/>
            </a:pPr>
            <a:endParaRPr lang="en-US" sz="2000" dirty="0">
              <a:solidFill>
                <a:srgbClr val="000000"/>
              </a:solidFill>
            </a:endParaRPr>
          </a:p>
        </p:txBody>
      </p:sp>
    </p:spTree>
    <p:extLst>
      <p:ext uri="{BB962C8B-B14F-4D97-AF65-F5344CB8AC3E}">
        <p14:creationId xmlns:p14="http://schemas.microsoft.com/office/powerpoint/2010/main" val="2289834627"/>
      </p:ext>
    </p:extLst>
  </p:cSld>
  <p:clrMapOvr>
    <a:overrideClrMapping bg1="dk1" tx1="lt1" bg2="dk2" tx2="lt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1DE7243B-5109-444B-8FAF-7437C66BC0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4C5D6221-DA7B-4611-AA26-7D8E349FD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Content Placeholder 3">
            <a:extLst>
              <a:ext uri="{FF2B5EF4-FFF2-40B4-BE49-F238E27FC236}">
                <a16:creationId xmlns:a16="http://schemas.microsoft.com/office/drawing/2014/main" id="{1D9A9B47-1D2C-9F38-D467-7692E5890A6B}"/>
              </a:ext>
            </a:extLst>
          </p:cNvPr>
          <p:cNvSpPr>
            <a:spLocks noGrp="1"/>
          </p:cNvSpPr>
          <p:nvPr>
            <p:ph sz="half" idx="2"/>
          </p:nvPr>
        </p:nvSpPr>
        <p:spPr>
          <a:xfrm>
            <a:off x="4595972" y="1265830"/>
            <a:ext cx="7061212" cy="4326339"/>
          </a:xfrm>
        </p:spPr>
        <p:txBody>
          <a:bodyPr>
            <a:noAutofit/>
          </a:bodyPr>
          <a:lstStyle/>
          <a:p>
            <a:pPr>
              <a:lnSpc>
                <a:spcPct val="110000"/>
              </a:lnSpc>
            </a:pPr>
            <a:r>
              <a:rPr lang="en-US" sz="2000" dirty="0">
                <a:solidFill>
                  <a:srgbClr val="000000"/>
                </a:solidFill>
              </a:rPr>
              <a:t>Miscellaneous</a:t>
            </a:r>
          </a:p>
          <a:p>
            <a:pPr lvl="1">
              <a:lnSpc>
                <a:spcPct val="110000"/>
              </a:lnSpc>
            </a:pPr>
            <a:r>
              <a:rPr lang="en-US" sz="2000" dirty="0">
                <a:solidFill>
                  <a:srgbClr val="000000"/>
                </a:solidFill>
              </a:rPr>
              <a:t>Determination of Suitability to Interact with Participating Minors Certification Form (all applicants) </a:t>
            </a:r>
          </a:p>
          <a:p>
            <a:pPr lvl="1">
              <a:lnSpc>
                <a:spcPct val="110000"/>
              </a:lnSpc>
            </a:pPr>
            <a:r>
              <a:rPr lang="en-US" sz="2000" dirty="0">
                <a:solidFill>
                  <a:srgbClr val="000000"/>
                </a:solidFill>
              </a:rPr>
              <a:t>STOP Requirements Form (all applicants) </a:t>
            </a:r>
          </a:p>
          <a:p>
            <a:pPr lvl="1">
              <a:lnSpc>
                <a:spcPct val="110000"/>
              </a:lnSpc>
            </a:pPr>
            <a:r>
              <a:rPr lang="en-US" sz="2000" dirty="0">
                <a:solidFill>
                  <a:srgbClr val="000000"/>
                </a:solidFill>
              </a:rPr>
              <a:t>Consultation Form (all governmental agencies) </a:t>
            </a:r>
          </a:p>
          <a:p>
            <a:pPr lvl="1">
              <a:lnSpc>
                <a:spcPct val="110000"/>
              </a:lnSpc>
            </a:pPr>
            <a:r>
              <a:rPr lang="en-US" sz="2000" dirty="0">
                <a:solidFill>
                  <a:srgbClr val="000000"/>
                </a:solidFill>
              </a:rPr>
              <a:t>Prosecutor Office Certification Form (all Prosecutor Offices) </a:t>
            </a:r>
          </a:p>
          <a:p>
            <a:pPr lvl="1">
              <a:lnSpc>
                <a:spcPct val="110000"/>
              </a:lnSpc>
            </a:pPr>
            <a:r>
              <a:rPr lang="en-US" sz="2000" dirty="0">
                <a:solidFill>
                  <a:srgbClr val="000000"/>
                </a:solidFill>
              </a:rPr>
              <a:t>Legal Assistance Certification Letter (if applicable)</a:t>
            </a:r>
          </a:p>
          <a:p>
            <a:pPr lvl="1">
              <a:lnSpc>
                <a:spcPct val="110000"/>
              </a:lnSpc>
            </a:pPr>
            <a:r>
              <a:rPr lang="en-US" sz="2000" dirty="0">
                <a:solidFill>
                  <a:srgbClr val="000000"/>
                </a:solidFill>
              </a:rPr>
              <a:t>Completed and signed EEOP certification (all applicants) </a:t>
            </a:r>
          </a:p>
          <a:p>
            <a:pPr lvl="1">
              <a:lnSpc>
                <a:spcPct val="110000"/>
              </a:lnSpc>
            </a:pPr>
            <a:r>
              <a:rPr lang="en-US" sz="2000" dirty="0">
                <a:solidFill>
                  <a:srgbClr val="000000"/>
                </a:solidFill>
              </a:rPr>
              <a:t>Job Descriptions, if applying for personnel costs </a:t>
            </a:r>
          </a:p>
          <a:p>
            <a:pPr lvl="1">
              <a:lnSpc>
                <a:spcPct val="110000"/>
              </a:lnSpc>
            </a:pPr>
            <a:r>
              <a:rPr lang="en-US" sz="2000" dirty="0">
                <a:solidFill>
                  <a:srgbClr val="000000"/>
                </a:solidFill>
              </a:rPr>
              <a:t>Any other requested information </a:t>
            </a:r>
          </a:p>
        </p:txBody>
      </p:sp>
      <p:sp>
        <p:nvSpPr>
          <p:cNvPr id="6" name="Title 1">
            <a:extLst>
              <a:ext uri="{FF2B5EF4-FFF2-40B4-BE49-F238E27FC236}">
                <a16:creationId xmlns:a16="http://schemas.microsoft.com/office/drawing/2014/main" id="{518EC368-2615-3627-6A36-15D63F08AC22}"/>
              </a:ext>
            </a:extLst>
          </p:cNvPr>
          <p:cNvSpPr txBox="1">
            <a:spLocks/>
          </p:cNvSpPr>
          <p:nvPr/>
        </p:nvSpPr>
        <p:spPr>
          <a:xfrm>
            <a:off x="174641" y="800128"/>
            <a:ext cx="3879566" cy="2202586"/>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700" b="1" dirty="0">
                <a:solidFill>
                  <a:schemeClr val="bg1"/>
                </a:solidFill>
              </a:rPr>
              <a:t>REQUIRED ATTACHMENTS,</a:t>
            </a:r>
          </a:p>
          <a:p>
            <a:pPr algn="ctr"/>
            <a:r>
              <a:rPr lang="en-US" sz="4700" b="1" dirty="0">
                <a:solidFill>
                  <a:schemeClr val="bg1"/>
                </a:solidFill>
              </a:rPr>
              <a:t>CONTINUED</a:t>
            </a:r>
          </a:p>
        </p:txBody>
      </p:sp>
    </p:spTree>
    <p:extLst>
      <p:ext uri="{BB962C8B-B14F-4D97-AF65-F5344CB8AC3E}">
        <p14:creationId xmlns:p14="http://schemas.microsoft.com/office/powerpoint/2010/main" val="3805459965"/>
      </p:ext>
    </p:extLst>
  </p:cSld>
  <p:clrMapOvr>
    <a:overrideClrMapping bg1="dk1" tx1="lt1" bg2="dk2" tx2="lt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5">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95AE851D-8ED6-1671-ADF2-A32440E41ED0}"/>
              </a:ext>
            </a:extLst>
          </p:cNvPr>
          <p:cNvSpPr>
            <a:spLocks noGrp="1"/>
          </p:cNvSpPr>
          <p:nvPr>
            <p:ph type="title"/>
          </p:nvPr>
        </p:nvSpPr>
        <p:spPr>
          <a:xfrm>
            <a:off x="1073331" y="404948"/>
            <a:ext cx="9236700" cy="1188950"/>
          </a:xfrm>
        </p:spPr>
        <p:txBody>
          <a:bodyPr anchor="b">
            <a:normAutofit/>
          </a:bodyPr>
          <a:lstStyle/>
          <a:p>
            <a:pPr algn="ctr"/>
            <a:r>
              <a:rPr lang="en-US" sz="5400" b="1" dirty="0"/>
              <a:t>Technical Assistance </a:t>
            </a:r>
          </a:p>
        </p:txBody>
      </p:sp>
      <p:grpSp>
        <p:nvGrpSpPr>
          <p:cNvPr id="25" name="Group 27">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9" name="Rectangle 28">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2" name="Rectangle 3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Content Placeholder 7">
            <a:extLst>
              <a:ext uri="{FF2B5EF4-FFF2-40B4-BE49-F238E27FC236}">
                <a16:creationId xmlns:a16="http://schemas.microsoft.com/office/drawing/2014/main" id="{CFFE1F1B-8D15-1597-FCF1-302934CCD365}"/>
              </a:ext>
            </a:extLst>
          </p:cNvPr>
          <p:cNvSpPr>
            <a:spLocks noGrp="1"/>
          </p:cNvSpPr>
          <p:nvPr>
            <p:ph idx="1"/>
          </p:nvPr>
        </p:nvSpPr>
        <p:spPr>
          <a:xfrm>
            <a:off x="1073331" y="2559235"/>
            <a:ext cx="9501393" cy="3435531"/>
          </a:xfrm>
        </p:spPr>
        <p:txBody>
          <a:bodyPr anchor="ctr">
            <a:noAutofit/>
          </a:bodyPr>
          <a:lstStyle/>
          <a:p>
            <a:r>
              <a:rPr lang="en-US" sz="2000" b="0" i="0" u="none" strike="noStrike" baseline="0" dirty="0">
                <a:latin typeface="+mj-lt"/>
              </a:rPr>
              <a:t>For technical assistance, contact the ICJI Helpdesk at </a:t>
            </a:r>
            <a:r>
              <a:rPr lang="en-US" sz="2000" b="0" i="0" u="none" strike="noStrike" baseline="0" dirty="0">
                <a:latin typeface="+mj-lt"/>
                <a:hlinkClick r:id="rId2"/>
              </a:rPr>
              <a:t>CJIHelpDesk@cji.in.gov</a:t>
            </a:r>
            <a:r>
              <a:rPr lang="en-US" sz="2000" b="0" i="0" u="none" strike="noStrike" baseline="0" dirty="0">
                <a:latin typeface="+mj-lt"/>
              </a:rPr>
              <a:t>.</a:t>
            </a:r>
          </a:p>
          <a:p>
            <a:pPr lvl="1">
              <a:buFont typeface="Wingdings" panose="05000000000000000000" pitchFamily="2" charset="2"/>
              <a:buChar char="Ø"/>
            </a:pPr>
            <a:r>
              <a:rPr lang="en-US" sz="2000" b="0" i="0" u="none" strike="noStrike" baseline="0" dirty="0">
                <a:latin typeface="+mj-lt"/>
              </a:rPr>
              <a:t>Help Desk hours are Monday – Friday, 8:00 am to 4:30 pm ET, except state holidays. </a:t>
            </a:r>
          </a:p>
          <a:p>
            <a:pPr marL="0" indent="0">
              <a:buNone/>
            </a:pPr>
            <a:endParaRPr lang="en-US" sz="2000" b="0" i="0" u="none" strike="noStrike" baseline="0" dirty="0">
              <a:latin typeface="+mj-lt"/>
            </a:endParaRPr>
          </a:p>
          <a:p>
            <a:r>
              <a:rPr lang="en-US" sz="2000" b="1" i="1" u="sng" strike="noStrike" baseline="0" dirty="0">
                <a:latin typeface="+mj-lt"/>
              </a:rPr>
              <a:t>ICJI is not responsible for technical issues with grant submission within 48 hours of grant deadline.</a:t>
            </a:r>
            <a:r>
              <a:rPr lang="en-US" sz="2000" b="1" i="1" u="none" strike="noStrike" baseline="0" dirty="0">
                <a:latin typeface="+mj-lt"/>
              </a:rPr>
              <a:t> </a:t>
            </a:r>
          </a:p>
          <a:p>
            <a:pPr lvl="1">
              <a:buFont typeface="Wingdings" panose="05000000000000000000" pitchFamily="2" charset="2"/>
              <a:buChar char="Ø"/>
            </a:pPr>
            <a:r>
              <a:rPr lang="en-US" sz="2000" dirty="0">
                <a:latin typeface="+mj-lt"/>
              </a:rPr>
              <a:t>We strongly encourage you to submit your application before the 48-hour window prior to the deadline. </a:t>
            </a:r>
            <a:endParaRPr lang="en-US" sz="2000" u="none" strike="noStrike" baseline="0" dirty="0">
              <a:latin typeface="+mj-lt"/>
            </a:endParaRPr>
          </a:p>
          <a:p>
            <a:pPr marL="0" indent="0">
              <a:buNone/>
            </a:pPr>
            <a:endParaRPr lang="en-US" sz="2000" b="1" i="0" u="none" strike="noStrike" baseline="0" dirty="0">
              <a:latin typeface="+mj-lt"/>
            </a:endParaRPr>
          </a:p>
          <a:p>
            <a:r>
              <a:rPr lang="en-US" sz="2000" b="0" i="0" u="none" strike="noStrike" baseline="0" dirty="0">
                <a:latin typeface="+mj-lt"/>
              </a:rPr>
              <a:t>For assistance with any other requirements of this solicitation, please contact the Victim Services Division at ICJI.</a:t>
            </a:r>
            <a:endParaRPr lang="en-US" sz="2000" dirty="0"/>
          </a:p>
        </p:txBody>
      </p:sp>
    </p:spTree>
    <p:extLst>
      <p:ext uri="{BB962C8B-B14F-4D97-AF65-F5344CB8AC3E}">
        <p14:creationId xmlns:p14="http://schemas.microsoft.com/office/powerpoint/2010/main" val="7695229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C11CFCB-6E19-449B-5B0F-55F5AAD31957}"/>
              </a:ext>
            </a:extLst>
          </p:cNvPr>
          <p:cNvSpPr>
            <a:spLocks noGrp="1"/>
          </p:cNvSpPr>
          <p:nvPr>
            <p:ph type="title"/>
          </p:nvPr>
        </p:nvSpPr>
        <p:spPr>
          <a:xfrm>
            <a:off x="2555631" y="1441938"/>
            <a:ext cx="7080738" cy="3974124"/>
          </a:xfrm>
        </p:spPr>
        <p:txBody>
          <a:bodyPr>
            <a:normAutofit/>
          </a:bodyPr>
          <a:lstStyle/>
          <a:p>
            <a:pPr algn="ctr"/>
            <a:r>
              <a:rPr lang="en-US" sz="5400" b="1" dirty="0">
                <a:solidFill>
                  <a:schemeClr val="bg1">
                    <a:lumMod val="95000"/>
                    <a:lumOff val="5000"/>
                  </a:schemeClr>
                </a:solidFill>
              </a:rPr>
              <a:t>QUESTIONS? </a:t>
            </a:r>
          </a:p>
        </p:txBody>
      </p:sp>
    </p:spTree>
    <p:extLst>
      <p:ext uri="{BB962C8B-B14F-4D97-AF65-F5344CB8AC3E}">
        <p14:creationId xmlns:p14="http://schemas.microsoft.com/office/powerpoint/2010/main" val="2478218987"/>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CEE31B6-161D-579B-0CB9-C3EA706D8A7E}"/>
              </a:ext>
            </a:extLst>
          </p:cNvPr>
          <p:cNvSpPr>
            <a:spLocks noGrp="1"/>
          </p:cNvSpPr>
          <p:nvPr>
            <p:ph type="title"/>
          </p:nvPr>
        </p:nvSpPr>
        <p:spPr>
          <a:xfrm>
            <a:off x="838200" y="365125"/>
            <a:ext cx="10515600" cy="1325563"/>
          </a:xfrm>
          <a:noFill/>
        </p:spPr>
        <p:txBody>
          <a:bodyPr>
            <a:normAutofit/>
          </a:bodyPr>
          <a:lstStyle/>
          <a:p>
            <a:r>
              <a:rPr lang="en-US" b="1" dirty="0">
                <a:solidFill>
                  <a:schemeClr val="accent1">
                    <a:lumMod val="75000"/>
                  </a:schemeClr>
                </a:solidFill>
              </a:rPr>
              <a:t>2023-2024 STOP Grant Application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3C68843-40D8-A6DE-F31B-6717527E508E}"/>
              </a:ext>
            </a:extLst>
          </p:cNvPr>
          <p:cNvSpPr>
            <a:spLocks noGrp="1"/>
          </p:cNvSpPr>
          <p:nvPr>
            <p:ph idx="1"/>
          </p:nvPr>
        </p:nvSpPr>
        <p:spPr>
          <a:xfrm>
            <a:off x="838200" y="1825625"/>
            <a:ext cx="10515600" cy="4351338"/>
          </a:xfrm>
        </p:spPr>
        <p:txBody>
          <a:bodyPr>
            <a:normAutofit/>
          </a:bodyPr>
          <a:lstStyle/>
          <a:p>
            <a:pPr marL="0" indent="0">
              <a:buNone/>
            </a:pPr>
            <a:r>
              <a:rPr lang="en-US" sz="2000" dirty="0"/>
              <a:t>Application opened: Tuesday, June 20</a:t>
            </a:r>
            <a:r>
              <a:rPr lang="en-US" sz="2000" baseline="30000" dirty="0"/>
              <a:t>th</a:t>
            </a:r>
            <a:r>
              <a:rPr lang="en-US" sz="2000" dirty="0"/>
              <a:t> at 8 AM</a:t>
            </a:r>
          </a:p>
          <a:p>
            <a:pPr marL="0" indent="0">
              <a:buNone/>
            </a:pPr>
            <a:endParaRPr lang="en-US" sz="2000" dirty="0"/>
          </a:p>
          <a:p>
            <a:pPr marL="0" indent="0">
              <a:buNone/>
            </a:pPr>
            <a:r>
              <a:rPr lang="en-US" sz="2000" dirty="0"/>
              <a:t>Application closes: Tuesday, July 25</a:t>
            </a:r>
            <a:r>
              <a:rPr lang="en-US" sz="2000" baseline="30000" dirty="0"/>
              <a:t>th</a:t>
            </a:r>
            <a:r>
              <a:rPr lang="en-US" sz="2000" dirty="0"/>
              <a:t> at 11:59 PM</a:t>
            </a:r>
          </a:p>
          <a:p>
            <a:pPr marL="457200" indent="0" algn="l" defTabSz="457200">
              <a:buNone/>
            </a:pPr>
            <a:r>
              <a:rPr lang="en-US" sz="2000" b="0" i="0" u="none" strike="noStrike" baseline="0" dirty="0">
                <a:solidFill>
                  <a:schemeClr val="accent1">
                    <a:lumMod val="75000"/>
                  </a:schemeClr>
                </a:solidFill>
              </a:rPr>
              <a:t>Applicants are strongly encouraged to submit applications 48 hours prior to the 	deadline. </a:t>
            </a:r>
            <a:r>
              <a:rPr lang="en-US" sz="2000" b="0" i="0" u="none" strike="noStrike" baseline="0" dirty="0">
                <a:solidFill>
                  <a:srgbClr val="FF0000"/>
                </a:solidFill>
              </a:rPr>
              <a:t>	</a:t>
            </a:r>
          </a:p>
          <a:p>
            <a:pPr marL="0" indent="0">
              <a:buNone/>
            </a:pPr>
            <a:endParaRPr lang="en-US" sz="2000" dirty="0"/>
          </a:p>
          <a:p>
            <a:pPr marL="0" indent="0">
              <a:buNone/>
            </a:pPr>
            <a:r>
              <a:rPr lang="en-US" sz="2000" dirty="0"/>
              <a:t>Award Period for STOP: October 1, 2023 – September 30, 2024 (12-month award period)</a:t>
            </a:r>
          </a:p>
          <a:p>
            <a:pPr marL="457200" indent="0">
              <a:buNone/>
            </a:pPr>
            <a:r>
              <a:rPr lang="en-US" sz="2000" b="0" i="0" u="none" strike="noStrike" baseline="0" dirty="0">
                <a:solidFill>
                  <a:schemeClr val="accent1">
                    <a:lumMod val="75000"/>
                  </a:schemeClr>
                </a:solidFill>
              </a:rPr>
              <a:t>Projects should begin on </a:t>
            </a:r>
            <a:r>
              <a:rPr lang="en-US" sz="2000" dirty="0">
                <a:solidFill>
                  <a:schemeClr val="accent1">
                    <a:lumMod val="75000"/>
                  </a:schemeClr>
                </a:solidFill>
              </a:rPr>
              <a:t>October</a:t>
            </a:r>
            <a:r>
              <a:rPr lang="en-US" sz="2000" b="0" i="0" u="none" strike="noStrike" baseline="0" dirty="0">
                <a:solidFill>
                  <a:schemeClr val="accent1">
                    <a:lumMod val="75000"/>
                  </a:schemeClr>
                </a:solidFill>
              </a:rPr>
              <a:t> 1, 2023 and must be in operation no later than 60 days after this date. Failure to have the funded project operational within 60 days from October 1, 2023 will result in the cancellation of the grant and the de-obligation of all awarded funds. </a:t>
            </a:r>
            <a:endParaRPr lang="en-US" sz="2000" dirty="0">
              <a:solidFill>
                <a:schemeClr val="accent1">
                  <a:lumMod val="75000"/>
                </a:schemeClr>
              </a:solidFill>
            </a:endParaRPr>
          </a:p>
          <a:p>
            <a:pPr marL="0" indent="0">
              <a:buNone/>
            </a:pPr>
            <a:endParaRPr lang="en-US" dirty="0"/>
          </a:p>
        </p:txBody>
      </p:sp>
    </p:spTree>
    <p:extLst>
      <p:ext uri="{BB962C8B-B14F-4D97-AF65-F5344CB8AC3E}">
        <p14:creationId xmlns:p14="http://schemas.microsoft.com/office/powerpoint/2010/main" val="34733875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13">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15">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Rectangle 17">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C11CFCB-6E19-449B-5B0F-55F5AAD31957}"/>
              </a:ext>
            </a:extLst>
          </p:cNvPr>
          <p:cNvSpPr>
            <a:spLocks noGrp="1"/>
          </p:cNvSpPr>
          <p:nvPr>
            <p:ph type="title"/>
          </p:nvPr>
        </p:nvSpPr>
        <p:spPr>
          <a:xfrm>
            <a:off x="966278" y="1613118"/>
            <a:ext cx="9910296" cy="2590027"/>
          </a:xfrm>
        </p:spPr>
        <p:txBody>
          <a:bodyPr vert="horz" lIns="91440" tIns="45720" rIns="91440" bIns="45720" rtlCol="0" anchor="t">
            <a:normAutofit/>
          </a:bodyPr>
          <a:lstStyle/>
          <a:p>
            <a:pPr algn="ctr"/>
            <a:r>
              <a:rPr lang="en-US" sz="8000" b="1" kern="1200" dirty="0">
                <a:solidFill>
                  <a:schemeClr val="tx1"/>
                </a:solidFill>
                <a:latin typeface="+mj-lt"/>
                <a:ea typeface="+mj-ea"/>
                <a:cs typeface="+mj-cs"/>
              </a:rPr>
              <a:t>Thanks for attending! </a:t>
            </a:r>
          </a:p>
        </p:txBody>
      </p:sp>
      <p:sp>
        <p:nvSpPr>
          <p:cNvPr id="22" name="Rectangle 21">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EE941799-79C9-2B92-A54C-75C501C79D58}"/>
              </a:ext>
            </a:extLst>
          </p:cNvPr>
          <p:cNvSpPr txBox="1"/>
          <p:nvPr/>
        </p:nvSpPr>
        <p:spPr>
          <a:xfrm>
            <a:off x="1616126" y="3429000"/>
            <a:ext cx="8610600" cy="181588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ea typeface="+mn-ea"/>
                <a:cs typeface="+mn-cs"/>
              </a:rPr>
              <a:t>Presented by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ea typeface="+mn-ea"/>
                <a:cs typeface="+mn-cs"/>
              </a:rPr>
              <a:t>Dalayna Anderson, Victim Services, Program Specialist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ea typeface="+mn-ea"/>
                <a:cs typeface="+mn-cs"/>
                <a:hlinkClick r:id="rId3"/>
              </a:rPr>
              <a:t>DaAnderson1@cji.in.gov</a:t>
            </a:r>
            <a:r>
              <a:rPr kumimoji="0" lang="en-US" sz="2800" b="0" i="0" u="none" strike="noStrike" kern="1200" cap="none" spc="0" normalizeH="0" baseline="0" noProof="0" dirty="0">
                <a:ln>
                  <a:noFill/>
                </a:ln>
                <a:solidFill>
                  <a:prstClr val="black"/>
                </a:solidFill>
                <a:effectLst/>
                <a:uLnTx/>
                <a:uFillTx/>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ea typeface="+mn-ea"/>
                <a:cs typeface="+mn-cs"/>
              </a:rPr>
              <a:t>317-232-3482</a:t>
            </a:r>
          </a:p>
        </p:txBody>
      </p:sp>
      <p:cxnSp>
        <p:nvCxnSpPr>
          <p:cNvPr id="5" name="Straight Connector 4">
            <a:extLst>
              <a:ext uri="{FF2B5EF4-FFF2-40B4-BE49-F238E27FC236}">
                <a16:creationId xmlns:a16="http://schemas.microsoft.com/office/drawing/2014/main" id="{F4261614-1D84-D661-D4FF-DADD91389375}"/>
              </a:ext>
            </a:extLst>
          </p:cNvPr>
          <p:cNvCxnSpPr>
            <a:cxnSpLocks/>
          </p:cNvCxnSpPr>
          <p:nvPr/>
        </p:nvCxnSpPr>
        <p:spPr>
          <a:xfrm>
            <a:off x="1234440" y="2971800"/>
            <a:ext cx="944880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4334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4D84EAB6-AE00-C9CB-8517-D143FCC63DCE}"/>
              </a:ext>
            </a:extLst>
          </p:cNvPr>
          <p:cNvSpPr txBox="1"/>
          <p:nvPr/>
        </p:nvSpPr>
        <p:spPr>
          <a:xfrm>
            <a:off x="406066" y="317753"/>
            <a:ext cx="593296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mj-lt"/>
                <a:ea typeface="+mn-ea"/>
                <a:cs typeface="+mn-cs"/>
              </a:rPr>
              <a:t>Accessing the RFP</a:t>
            </a:r>
          </a:p>
        </p:txBody>
      </p:sp>
      <p:sp>
        <p:nvSpPr>
          <p:cNvPr id="18" name="TextBox 17">
            <a:extLst>
              <a:ext uri="{FF2B5EF4-FFF2-40B4-BE49-F238E27FC236}">
                <a16:creationId xmlns:a16="http://schemas.microsoft.com/office/drawing/2014/main" id="{050E8807-AD08-190C-AEBE-AC15CDC66CAA}"/>
              </a:ext>
            </a:extLst>
          </p:cNvPr>
          <p:cNvSpPr txBox="1"/>
          <p:nvPr/>
        </p:nvSpPr>
        <p:spPr>
          <a:xfrm>
            <a:off x="2697575" y="4344018"/>
            <a:ext cx="6796848" cy="23083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prstClr val="black"/>
                </a:solidFill>
                <a:effectLst/>
                <a:uLnTx/>
                <a:uFillTx/>
                <a:ea typeface="+mn-ea"/>
                <a:cs typeface="+mn-cs"/>
              </a:rPr>
              <a:t>Located on ICJI Website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prstClr val="black"/>
                </a:solidFill>
                <a:effectLst/>
                <a:uLnTx/>
                <a:uFillTx/>
                <a:ea typeface="+mn-ea"/>
                <a:cs typeface="+mn-cs"/>
              </a:rPr>
              <a:t>CJI.IN.gov </a:t>
            </a:r>
            <a:r>
              <a:rPr kumimoji="0" lang="en-US" sz="1800" i="0" u="none" strike="noStrike" kern="1200" cap="none" spc="0" normalizeH="0" baseline="0" noProof="0" dirty="0">
                <a:ln>
                  <a:noFill/>
                </a:ln>
                <a:solidFill>
                  <a:prstClr val="black"/>
                </a:solidFill>
                <a:effectLst/>
                <a:uLnTx/>
                <a:uFillTx/>
                <a:ea typeface="+mn-ea"/>
                <a:cs typeface="+mn-cs"/>
                <a:sym typeface="Wingdings" panose="05000000000000000000" pitchFamily="2" charset="2"/>
              </a:rPr>
              <a:t> </a:t>
            </a:r>
            <a:r>
              <a:rPr kumimoji="0" lang="en-US" sz="1800" u="none" strike="noStrike" kern="1200" cap="none" spc="0" normalizeH="0" baseline="0" noProof="0" dirty="0">
                <a:ln>
                  <a:noFill/>
                </a:ln>
                <a:solidFill>
                  <a:prstClr val="black"/>
                </a:solidFill>
                <a:effectLst/>
                <a:uLnTx/>
                <a:uFillTx/>
                <a:ea typeface="+mn-ea"/>
                <a:cs typeface="+mn-cs"/>
                <a:sym typeface="Wingdings" panose="05000000000000000000" pitchFamily="2" charset="2"/>
              </a:rPr>
              <a:t>Victim Services </a:t>
            </a:r>
            <a:r>
              <a:rPr kumimoji="0" lang="en-US" sz="1800" i="0" u="none" strike="noStrike" kern="1200" cap="none" spc="0" normalizeH="0" baseline="0" noProof="0" dirty="0">
                <a:ln>
                  <a:noFill/>
                </a:ln>
                <a:solidFill>
                  <a:prstClr val="black"/>
                </a:solidFill>
                <a:effectLst/>
                <a:uLnTx/>
                <a:uFillTx/>
                <a:ea typeface="+mn-ea"/>
                <a:cs typeface="+mn-cs"/>
                <a:sym typeface="Wingdings" panose="05000000000000000000" pitchFamily="2" charset="2"/>
              </a:rPr>
              <a:t> S.T.O.P Violence Against Women grant  STOP RFP 2023</a:t>
            </a:r>
            <a:endParaRPr kumimoji="0" lang="en-US" sz="1800" i="0" u="none" strike="noStrike" kern="1200" cap="none" spc="0" normalizeH="0" baseline="0" noProof="0" dirty="0">
              <a:ln>
                <a:noFill/>
              </a:ln>
              <a:solidFill>
                <a:prstClr val="black"/>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prstClr val="black"/>
                </a:solidFill>
                <a:effectLst/>
                <a:uLnTx/>
                <a:uFillTx/>
                <a:ea typeface="+mn-ea"/>
                <a:cs typeface="+mn-cs"/>
                <a:hlinkClick r:id="rId3"/>
              </a:rPr>
              <a:t>https://www.in.gov/cji/victim-services/vawa-stop/</a:t>
            </a:r>
            <a:r>
              <a:rPr kumimoji="0" lang="en-US" sz="1800" i="0" u="none" strike="noStrike" kern="1200" cap="none" spc="0" normalizeH="0" baseline="0" noProof="0" dirty="0">
                <a:ln>
                  <a:noFill/>
                </a:ln>
                <a:solidFill>
                  <a:prstClr val="black"/>
                </a:solidFill>
                <a:effectLst/>
                <a:uLnTx/>
                <a:uFillTx/>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i="0" u="none" strike="noStrike" kern="1200" cap="none" spc="0" normalizeH="0" baseline="0" noProof="0" dirty="0">
              <a:ln>
                <a:noFill/>
              </a:ln>
              <a:solidFill>
                <a:prstClr val="black"/>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i="0" u="none" strike="noStrike" kern="1200" cap="none" spc="0" normalizeH="0" baseline="0" noProof="0" dirty="0">
              <a:ln>
                <a:noFill/>
              </a:ln>
              <a:solidFill>
                <a:prstClr val="black"/>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i="0" u="none" strike="noStrike" kern="1200" cap="none" spc="0" normalizeH="0" baseline="0" noProof="0" dirty="0">
              <a:ln>
                <a:noFill/>
              </a:ln>
              <a:solidFill>
                <a:prstClr val="black"/>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i="0" u="none" strike="noStrike" kern="1200" cap="none" spc="0" normalizeH="0" baseline="0" noProof="0" dirty="0">
              <a:ln>
                <a:noFill/>
              </a:ln>
              <a:solidFill>
                <a:prstClr val="black"/>
              </a:solidFill>
              <a:effectLst/>
              <a:uLnTx/>
              <a:uFillTx/>
              <a:ea typeface="+mn-ea"/>
              <a:cs typeface="+mn-cs"/>
            </a:endParaRPr>
          </a:p>
        </p:txBody>
      </p:sp>
      <p:pic>
        <p:nvPicPr>
          <p:cNvPr id="3" name="Picture 2">
            <a:extLst>
              <a:ext uri="{FF2B5EF4-FFF2-40B4-BE49-F238E27FC236}">
                <a16:creationId xmlns:a16="http://schemas.microsoft.com/office/drawing/2014/main" id="{F565B825-653F-A0BA-76D1-B37674D949E9}"/>
              </a:ext>
            </a:extLst>
          </p:cNvPr>
          <p:cNvPicPr>
            <a:picLocks noChangeAspect="1"/>
          </p:cNvPicPr>
          <p:nvPr/>
        </p:nvPicPr>
        <p:blipFill>
          <a:blip r:embed="rId4"/>
          <a:stretch>
            <a:fillRect/>
          </a:stretch>
        </p:blipFill>
        <p:spPr>
          <a:xfrm>
            <a:off x="831986" y="964714"/>
            <a:ext cx="9927306" cy="3200400"/>
          </a:xfrm>
          <a:prstGeom prst="rect">
            <a:avLst/>
          </a:prstGeom>
        </p:spPr>
      </p:pic>
      <p:sp>
        <p:nvSpPr>
          <p:cNvPr id="22" name="Oval 21">
            <a:extLst>
              <a:ext uri="{FF2B5EF4-FFF2-40B4-BE49-F238E27FC236}">
                <a16:creationId xmlns:a16="http://schemas.microsoft.com/office/drawing/2014/main" id="{D6801B18-4DA3-FD10-3277-B0C47479B644}"/>
              </a:ext>
            </a:extLst>
          </p:cNvPr>
          <p:cNvSpPr/>
          <p:nvPr/>
        </p:nvSpPr>
        <p:spPr>
          <a:xfrm>
            <a:off x="4777049" y="3345644"/>
            <a:ext cx="2060692" cy="925768"/>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78685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5">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95AE851D-8ED6-1671-ADF2-A32440E41ED0}"/>
              </a:ext>
            </a:extLst>
          </p:cNvPr>
          <p:cNvSpPr>
            <a:spLocks noGrp="1"/>
          </p:cNvSpPr>
          <p:nvPr>
            <p:ph type="title"/>
          </p:nvPr>
        </p:nvSpPr>
        <p:spPr>
          <a:xfrm>
            <a:off x="808638" y="386930"/>
            <a:ext cx="9236700" cy="1188950"/>
          </a:xfrm>
        </p:spPr>
        <p:txBody>
          <a:bodyPr anchor="b">
            <a:normAutofit/>
          </a:bodyPr>
          <a:lstStyle/>
          <a:p>
            <a:r>
              <a:rPr lang="en-US" sz="5400" b="1" dirty="0"/>
              <a:t>Overview</a:t>
            </a:r>
            <a:r>
              <a:rPr lang="en-US" sz="5400" dirty="0"/>
              <a:t> </a:t>
            </a:r>
          </a:p>
        </p:txBody>
      </p:sp>
      <p:grpSp>
        <p:nvGrpSpPr>
          <p:cNvPr id="25" name="Group 27">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9" name="Rectangle 28">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2" name="Rectangle 3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Content Placeholder 7">
            <a:extLst>
              <a:ext uri="{FF2B5EF4-FFF2-40B4-BE49-F238E27FC236}">
                <a16:creationId xmlns:a16="http://schemas.microsoft.com/office/drawing/2014/main" id="{CFFE1F1B-8D15-1597-FCF1-302934CCD365}"/>
              </a:ext>
            </a:extLst>
          </p:cNvPr>
          <p:cNvSpPr>
            <a:spLocks noGrp="1"/>
          </p:cNvSpPr>
          <p:nvPr>
            <p:ph idx="1"/>
          </p:nvPr>
        </p:nvSpPr>
        <p:spPr>
          <a:xfrm>
            <a:off x="808638" y="2389218"/>
            <a:ext cx="10143668" cy="3435531"/>
          </a:xfrm>
        </p:spPr>
        <p:txBody>
          <a:bodyPr anchor="ctr">
            <a:normAutofit/>
          </a:bodyPr>
          <a:lstStyle/>
          <a:p>
            <a:pPr marL="0" indent="0">
              <a:buNone/>
            </a:pPr>
            <a:r>
              <a:rPr lang="en-US" sz="2400" b="0" i="0" u="none" strike="noStrike" baseline="0" dirty="0">
                <a:solidFill>
                  <a:srgbClr val="000000"/>
                </a:solidFill>
              </a:rPr>
              <a:t>The Services * Training * Officers * Prosecutors (STOP) Violence Against Women Formula Grant Program (STOP Formula Grant Program) supports communities, including American Indian Tribes and Alaska Native villages, in their efforts to develop and strengthen effective responses to victims of domestic violence, dating violence, sexual assault (including adult survivors of child sexual abuse) or stalking. This also includes victims of domestic violence, dating violence, sexual assault or stalking who are also victims of trafficking and female genital mutilation or cutting, or forced marriage. </a:t>
            </a:r>
            <a:endParaRPr lang="en-US" sz="2400" dirty="0"/>
          </a:p>
        </p:txBody>
      </p:sp>
    </p:spTree>
    <p:extLst>
      <p:ext uri="{BB962C8B-B14F-4D97-AF65-F5344CB8AC3E}">
        <p14:creationId xmlns:p14="http://schemas.microsoft.com/office/powerpoint/2010/main" val="2224503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4D84EAB6-AE00-C9CB-8517-D143FCC63DCE}"/>
              </a:ext>
            </a:extLst>
          </p:cNvPr>
          <p:cNvSpPr txBox="1"/>
          <p:nvPr/>
        </p:nvSpPr>
        <p:spPr>
          <a:xfrm>
            <a:off x="406066" y="289696"/>
            <a:ext cx="593296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dirty="0">
                <a:latin typeface="+mj-lt"/>
              </a:rPr>
              <a:t>STOP Funding Eligibility </a:t>
            </a:r>
            <a:endParaRPr kumimoji="0" lang="en-US" sz="4000" b="1" i="0" u="none" strike="noStrike" kern="1200" cap="none" spc="0" normalizeH="0" baseline="0" noProof="0" dirty="0">
              <a:ln>
                <a:noFill/>
              </a:ln>
              <a:effectLst/>
              <a:uLnTx/>
              <a:uFillTx/>
              <a:latin typeface="+mj-lt"/>
              <a:ea typeface="+mn-ea"/>
              <a:cs typeface="+mn-cs"/>
            </a:endParaRPr>
          </a:p>
        </p:txBody>
      </p:sp>
      <p:sp>
        <p:nvSpPr>
          <p:cNvPr id="2" name="Content Placeholder 2">
            <a:extLst>
              <a:ext uri="{FF2B5EF4-FFF2-40B4-BE49-F238E27FC236}">
                <a16:creationId xmlns:a16="http://schemas.microsoft.com/office/drawing/2014/main" id="{07C7E5F6-C944-A325-5945-03C19F693F51}"/>
              </a:ext>
            </a:extLst>
          </p:cNvPr>
          <p:cNvSpPr txBox="1">
            <a:spLocks/>
          </p:cNvSpPr>
          <p:nvPr/>
        </p:nvSpPr>
        <p:spPr>
          <a:xfrm>
            <a:off x="1360988" y="1026080"/>
            <a:ext cx="6974987" cy="4872344"/>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1900" b="0" i="0" u="none" strike="noStrike" kern="1200" cap="none" spc="0" normalizeH="0" baseline="0" noProof="0" dirty="0">
              <a:ln>
                <a:noFill/>
              </a:ln>
              <a:solidFill>
                <a:srgbClr val="000000"/>
              </a:solidFill>
              <a:effectLst/>
              <a:uLnTx/>
              <a:uFillTx/>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200" b="1" i="0" u="none" strike="noStrike" kern="1200" cap="none" spc="0" normalizeH="0" baseline="0" noProof="0" dirty="0">
                <a:ln>
                  <a:noFill/>
                </a:ln>
                <a:solidFill>
                  <a:srgbClr val="000000"/>
                </a:solidFill>
                <a:effectLst/>
                <a:uLnTx/>
                <a:uFillTx/>
                <a:ea typeface="+mn-ea"/>
                <a:cs typeface="+mn-cs"/>
              </a:rPr>
              <a:t>Eligible entity types include</a:t>
            </a:r>
            <a:endParaRPr kumimoji="0" lang="en-US" sz="1900" b="0" i="0" u="none" strike="noStrike" kern="1200" cap="none" spc="0" normalizeH="0" baseline="0" noProof="0" dirty="0">
              <a:ln>
                <a:noFill/>
              </a:ln>
              <a:solidFill>
                <a:srgbClr val="000000"/>
              </a:solidFill>
              <a:effectLst/>
              <a:uLnTx/>
              <a:uFillTx/>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ea typeface="+mn-ea"/>
                <a:cs typeface="+mn-cs"/>
              </a:rPr>
              <a:t>State Agencies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ea typeface="+mn-ea"/>
                <a:cs typeface="+mn-cs"/>
              </a:rPr>
              <a:t>Units of local government</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ea typeface="+mn-ea"/>
                <a:cs typeface="+mn-cs"/>
              </a:rPr>
              <a:t>Nonprofit organizations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ea typeface="+mn-ea"/>
                <a:cs typeface="+mn-cs"/>
              </a:rPr>
              <a:t>Faith-based organizations</a:t>
            </a:r>
          </a:p>
          <a:p>
            <a:pPr marL="457200" marR="0" lvl="1" indent="0" algn="l" defTabSz="914400" rtl="0" eaLnBrk="1" fontAlgn="auto" latinLnBrk="0" hangingPunct="1">
              <a:lnSpc>
                <a:spcPct val="90000"/>
              </a:lnSpc>
              <a:spcBef>
                <a:spcPts val="500"/>
              </a:spcBef>
              <a:spcAft>
                <a:spcPts val="0"/>
              </a:spcAft>
              <a:buClrTx/>
              <a:buSzTx/>
              <a:buNone/>
              <a:tabLst/>
              <a:defRPr/>
            </a:pPr>
            <a:endParaRPr kumimoji="0" lang="en-US" sz="1800" b="0" i="0" u="none" strike="noStrike" kern="1200" cap="none" spc="0" normalizeH="0" baseline="0" noProof="0" dirty="0">
              <a:ln>
                <a:noFill/>
              </a:ln>
              <a:solidFill>
                <a:srgbClr val="000000"/>
              </a:solidFill>
              <a:effectLst/>
              <a:uLnTx/>
              <a:uFillTx/>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200" b="1" i="0" u="none" strike="noStrike" kern="1200" cap="none" spc="0" normalizeH="0" baseline="0" noProof="0" dirty="0">
                <a:ln>
                  <a:noFill/>
                </a:ln>
                <a:solidFill>
                  <a:srgbClr val="000000"/>
                </a:solidFill>
                <a:effectLst/>
                <a:uLnTx/>
                <a:uFillTx/>
                <a:ea typeface="+mn-ea"/>
                <a:cs typeface="+mn-cs"/>
              </a:rPr>
              <a:t>Other Requirements include</a:t>
            </a:r>
            <a:endParaRPr kumimoji="0" lang="en-US" sz="1900" b="0" i="0" u="none" strike="noStrike" kern="1200" cap="none" spc="0" normalizeH="0" baseline="0" noProof="0" dirty="0">
              <a:ln>
                <a:noFill/>
              </a:ln>
              <a:solidFill>
                <a:srgbClr val="000000"/>
              </a:solidFill>
              <a:effectLst/>
              <a:uLnTx/>
              <a:uFillTx/>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ea typeface="+mn-ea"/>
                <a:cs typeface="+mn-cs"/>
              </a:rPr>
              <a:t>Registered UEI number</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ea typeface="+mn-ea"/>
                <a:cs typeface="+mn-cs"/>
              </a:rPr>
              <a:t>Active and current registration with SAM.gov</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ea typeface="+mn-ea"/>
                <a:cs typeface="+mn-cs"/>
              </a:rPr>
              <a:t>Good standing with the Department of Revenue (DOR), Department of Workforce Development (DWD), and Secretary of State (SOS)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1900" b="0" i="0" u="none" strike="noStrike" kern="1200" cap="none" spc="0" normalizeH="0" baseline="0" noProof="0" dirty="0">
              <a:ln>
                <a:noFill/>
              </a:ln>
              <a:solidFill>
                <a:srgbClr val="000000"/>
              </a:solidFill>
              <a:effectLst/>
              <a:uLnTx/>
              <a:uFillTx/>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1900" b="0" i="0" u="none" strike="noStrike" kern="1200" cap="none" spc="0" normalizeH="0" baseline="0" noProof="0" dirty="0">
              <a:ln>
                <a:noFill/>
              </a:ln>
              <a:solidFill>
                <a:srgbClr val="000000"/>
              </a:solidFill>
              <a:effectLst/>
              <a:uLnTx/>
              <a:uFillTx/>
              <a:ea typeface="+mn-ea"/>
              <a:cs typeface="+mn-cs"/>
            </a:endParaRPr>
          </a:p>
        </p:txBody>
      </p:sp>
    </p:spTree>
    <p:extLst>
      <p:ext uri="{BB962C8B-B14F-4D97-AF65-F5344CB8AC3E}">
        <p14:creationId xmlns:p14="http://schemas.microsoft.com/office/powerpoint/2010/main" val="2441349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itle 1">
            <a:extLst>
              <a:ext uri="{FF2B5EF4-FFF2-40B4-BE49-F238E27FC236}">
                <a16:creationId xmlns:a16="http://schemas.microsoft.com/office/drawing/2014/main" id="{948D6DA8-5B1F-280D-335A-1CEB17982B21}"/>
              </a:ext>
            </a:extLst>
          </p:cNvPr>
          <p:cNvSpPr>
            <a:spLocks noGrp="1"/>
          </p:cNvSpPr>
          <p:nvPr>
            <p:ph type="title"/>
          </p:nvPr>
        </p:nvSpPr>
        <p:spPr>
          <a:xfrm>
            <a:off x="1320877" y="477998"/>
            <a:ext cx="2999125" cy="2504387"/>
          </a:xfrm>
        </p:spPr>
        <p:txBody>
          <a:bodyPr anchor="ctr">
            <a:normAutofit/>
          </a:bodyPr>
          <a:lstStyle/>
          <a:p>
            <a:pPr algn="ctr"/>
            <a:r>
              <a:rPr lang="en-US" sz="5400" b="1" dirty="0"/>
              <a:t>Funding Allocation</a:t>
            </a:r>
          </a:p>
        </p:txBody>
      </p:sp>
      <p:graphicFrame>
        <p:nvGraphicFramePr>
          <p:cNvPr id="5" name="Content Placeholder 5">
            <a:extLst>
              <a:ext uri="{FF2B5EF4-FFF2-40B4-BE49-F238E27FC236}">
                <a16:creationId xmlns:a16="http://schemas.microsoft.com/office/drawing/2014/main" id="{A6EB654C-36E4-9EB0-46DD-BA8AC644D1A3}"/>
              </a:ext>
            </a:extLst>
          </p:cNvPr>
          <p:cNvGraphicFramePr>
            <a:graphicFrameLocks/>
          </p:cNvGraphicFramePr>
          <p:nvPr>
            <p:extLst>
              <p:ext uri="{D42A27DB-BD31-4B8C-83A1-F6EECF244321}">
                <p14:modId xmlns:p14="http://schemas.microsoft.com/office/powerpoint/2010/main" val="1303158580"/>
              </p:ext>
            </p:extLst>
          </p:nvPr>
        </p:nvGraphicFramePr>
        <p:xfrm>
          <a:off x="5637831" y="143219"/>
          <a:ext cx="5825086" cy="548946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24EC7800-E087-26A5-02EB-CA5CB34DAB0D}"/>
              </a:ext>
            </a:extLst>
          </p:cNvPr>
          <p:cNvSpPr txBox="1"/>
          <p:nvPr/>
        </p:nvSpPr>
        <p:spPr>
          <a:xfrm>
            <a:off x="1151970" y="2850336"/>
            <a:ext cx="3336940" cy="2585323"/>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black"/>
                </a:solidFill>
                <a:effectLst/>
                <a:uLnTx/>
                <a:uFillTx/>
              </a:rPr>
              <a:t>There must be 20% allocated between two categories for programs or projects that meaningfully address sexual assault, including stranger rape, acquaintance rape, alcohol or drug-facilitated rape, and rape within the context of an intimate partner relationship </a:t>
            </a:r>
          </a:p>
        </p:txBody>
      </p:sp>
      <p:sp>
        <p:nvSpPr>
          <p:cNvPr id="2" name="TextBox 1">
            <a:extLst>
              <a:ext uri="{FF2B5EF4-FFF2-40B4-BE49-F238E27FC236}">
                <a16:creationId xmlns:a16="http://schemas.microsoft.com/office/drawing/2014/main" id="{F0CDFB70-4C57-B6B5-9654-FC73D77A8299}"/>
              </a:ext>
            </a:extLst>
          </p:cNvPr>
          <p:cNvSpPr txBox="1"/>
          <p:nvPr/>
        </p:nvSpPr>
        <p:spPr>
          <a:xfrm>
            <a:off x="6356732" y="5435659"/>
            <a:ext cx="3139808" cy="1077218"/>
          </a:xfrm>
          <a:prstGeom prst="rect">
            <a:avLst/>
          </a:prstGeom>
          <a:noFill/>
        </p:spPr>
        <p:txBody>
          <a:bodyPr wrap="square" rtlCol="0">
            <a:spAutoFit/>
          </a:bodyPr>
          <a:lstStyle/>
          <a:p>
            <a:r>
              <a:rPr lang="en-US" sz="1600" dirty="0"/>
              <a:t>**10% of the 30% allocation for Victim Services must go to culturally specific community-based organizations. </a:t>
            </a:r>
          </a:p>
        </p:txBody>
      </p:sp>
    </p:spTree>
    <p:extLst>
      <p:ext uri="{BB962C8B-B14F-4D97-AF65-F5344CB8AC3E}">
        <p14:creationId xmlns:p14="http://schemas.microsoft.com/office/powerpoint/2010/main" val="2117048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BA79A7CF-01AF-4178-9369-94E0C90EB0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218196C2-3591-8AD0-1343-937298D33557}"/>
              </a:ext>
            </a:extLst>
          </p:cNvPr>
          <p:cNvSpPr txBox="1"/>
          <p:nvPr/>
        </p:nvSpPr>
        <p:spPr>
          <a:xfrm>
            <a:off x="9267909" y="2023110"/>
            <a:ext cx="2469624" cy="284607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3700" b="0" i="0" u="none" strike="noStrike" kern="1200" cap="none" spc="0" normalizeH="0" baseline="0" noProof="0" dirty="0">
                <a:ln>
                  <a:noFill/>
                </a:ln>
                <a:solidFill>
                  <a:prstClr val="black"/>
                </a:solidFill>
                <a:effectLst/>
                <a:uLnTx/>
                <a:uFillTx/>
                <a:latin typeface="Calibri Light" panose="020F0302020204030204"/>
                <a:ea typeface="+mn-ea"/>
                <a:cs typeface="+mn-cs"/>
              </a:rPr>
              <a:t> </a:t>
            </a:r>
          </a:p>
        </p:txBody>
      </p:sp>
      <p:sp>
        <p:nvSpPr>
          <p:cNvPr id="26" name="Rectangle 25">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433973" y="-827233"/>
            <a:ext cx="1715478" cy="858342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Rectangle 27">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2085" y="664308"/>
            <a:ext cx="8082632" cy="5600340"/>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90F533E9-6690-41A8-A372-4C6C622D02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950447" y="3392097"/>
            <a:ext cx="1719072"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ectangle 1">
            <a:extLst>
              <a:ext uri="{FF2B5EF4-FFF2-40B4-BE49-F238E27FC236}">
                <a16:creationId xmlns:a16="http://schemas.microsoft.com/office/drawing/2014/main" id="{2D93FF15-9C03-DB31-1ACE-DC3882C1A9FD}"/>
              </a:ext>
            </a:extLst>
          </p:cNvPr>
          <p:cNvSpPr/>
          <p:nvPr/>
        </p:nvSpPr>
        <p:spPr>
          <a:xfrm>
            <a:off x="324462" y="161163"/>
            <a:ext cx="8082633" cy="7442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a:solidFill>
                  <a:prstClr val="black"/>
                </a:solidFill>
                <a:latin typeface="+mj-lt"/>
              </a:rPr>
              <a:t>Culturally Specific Definition</a:t>
            </a:r>
            <a:endParaRPr kumimoji="0" lang="en-US" sz="3200" b="1" i="0" u="none" strike="noStrike" kern="1200" cap="none" spc="0" normalizeH="0" baseline="0" noProof="0" dirty="0">
              <a:ln>
                <a:noFill/>
              </a:ln>
              <a:solidFill>
                <a:prstClr val="black"/>
              </a:solidFill>
              <a:effectLst/>
              <a:uLnTx/>
              <a:uFillTx/>
              <a:latin typeface="+mj-lt"/>
              <a:ea typeface="+mn-ea"/>
              <a:cs typeface="+mn-cs"/>
            </a:endParaRPr>
          </a:p>
        </p:txBody>
      </p:sp>
      <p:sp>
        <p:nvSpPr>
          <p:cNvPr id="6" name="TextBox 5">
            <a:extLst>
              <a:ext uri="{FF2B5EF4-FFF2-40B4-BE49-F238E27FC236}">
                <a16:creationId xmlns:a16="http://schemas.microsoft.com/office/drawing/2014/main" id="{91066CB5-5D1D-17EC-7940-3BBA5CB5BE36}"/>
              </a:ext>
            </a:extLst>
          </p:cNvPr>
          <p:cNvSpPr txBox="1"/>
          <p:nvPr/>
        </p:nvSpPr>
        <p:spPr>
          <a:xfrm>
            <a:off x="896815" y="1606721"/>
            <a:ext cx="6626372" cy="3416320"/>
          </a:xfrm>
          <a:prstGeom prst="rect">
            <a:avLst/>
          </a:prstGeom>
          <a:noFill/>
        </p:spPr>
        <p:txBody>
          <a:bodyPr wrap="square" rtlCol="0">
            <a:spAutoFit/>
          </a:bodyPr>
          <a:lstStyle/>
          <a:p>
            <a:r>
              <a:rPr lang="en-US" sz="2400" dirty="0"/>
              <a:t>Culturally specific services are services directed toward a racial or ethnic minority group. An organization will qualify for funding for the culturally specific allocation if: </a:t>
            </a:r>
          </a:p>
          <a:p>
            <a:pPr marL="342900" indent="-342900">
              <a:buAutoNum type="arabicPeriod"/>
            </a:pPr>
            <a:r>
              <a:rPr lang="en-US" sz="2400" dirty="0"/>
              <a:t>Its primary mission is to address the needs of racial or ethnic minority groups or </a:t>
            </a:r>
          </a:p>
          <a:p>
            <a:pPr marL="342900" indent="-342900">
              <a:buAutoNum type="arabicPeriod"/>
            </a:pPr>
            <a:r>
              <a:rPr lang="en-US" sz="2400" dirty="0"/>
              <a:t>If the organization has developed a special expertise regarding a particular racial or minority group. </a:t>
            </a:r>
          </a:p>
        </p:txBody>
      </p:sp>
    </p:spTree>
    <p:extLst>
      <p:ext uri="{BB962C8B-B14F-4D97-AF65-F5344CB8AC3E}">
        <p14:creationId xmlns:p14="http://schemas.microsoft.com/office/powerpoint/2010/main" val="1796563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1DE7243B-5109-444B-8FAF-7437C66BC0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4C5D6221-DA7B-4611-AA26-7D8E349FD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1E0C179-7493-8879-3DB0-7E5E93DC7CFD}"/>
              </a:ext>
            </a:extLst>
          </p:cNvPr>
          <p:cNvSpPr>
            <a:spLocks noGrp="1"/>
          </p:cNvSpPr>
          <p:nvPr>
            <p:ph type="title"/>
          </p:nvPr>
        </p:nvSpPr>
        <p:spPr>
          <a:xfrm>
            <a:off x="251760" y="1226414"/>
            <a:ext cx="3728708" cy="2202586"/>
          </a:xfrm>
        </p:spPr>
        <p:txBody>
          <a:bodyPr anchor="t">
            <a:noAutofit/>
          </a:bodyPr>
          <a:lstStyle/>
          <a:p>
            <a:pPr algn="ctr"/>
            <a:r>
              <a:rPr lang="en-US" b="1" dirty="0">
                <a:solidFill>
                  <a:schemeClr val="bg1"/>
                </a:solidFill>
              </a:rPr>
              <a:t>Modified/New Purpose Areas</a:t>
            </a:r>
            <a:br>
              <a:rPr lang="en-US" b="1" dirty="0">
                <a:solidFill>
                  <a:schemeClr val="bg1"/>
                </a:solidFill>
              </a:rPr>
            </a:br>
            <a:r>
              <a:rPr lang="en-US" b="1" dirty="0">
                <a:solidFill>
                  <a:schemeClr val="bg1"/>
                </a:solidFill>
              </a:rPr>
              <a:t> </a:t>
            </a:r>
          </a:p>
        </p:txBody>
      </p:sp>
      <p:sp>
        <p:nvSpPr>
          <p:cNvPr id="4" name="Content Placeholder 3">
            <a:extLst>
              <a:ext uri="{FF2B5EF4-FFF2-40B4-BE49-F238E27FC236}">
                <a16:creationId xmlns:a16="http://schemas.microsoft.com/office/drawing/2014/main" id="{1D9A9B47-1D2C-9F38-D467-7692E5890A6B}"/>
              </a:ext>
            </a:extLst>
          </p:cNvPr>
          <p:cNvSpPr>
            <a:spLocks noGrp="1"/>
          </p:cNvSpPr>
          <p:nvPr>
            <p:ph sz="half" idx="2"/>
          </p:nvPr>
        </p:nvSpPr>
        <p:spPr>
          <a:xfrm>
            <a:off x="4566908" y="800128"/>
            <a:ext cx="7061212" cy="5722592"/>
          </a:xfrm>
        </p:spPr>
        <p:txBody>
          <a:bodyPr>
            <a:normAutofit/>
          </a:bodyPr>
          <a:lstStyle/>
          <a:p>
            <a:pPr marL="457200" lvl="1" indent="0">
              <a:buNone/>
            </a:pPr>
            <a:endParaRPr lang="en-US" sz="6200" dirty="0">
              <a:solidFill>
                <a:srgbClr val="000000"/>
              </a:solidFill>
            </a:endParaRPr>
          </a:p>
          <a:p>
            <a:pPr marL="457200" lvl="1" indent="0">
              <a:buNone/>
            </a:pPr>
            <a:endParaRPr lang="en-US" sz="7200" dirty="0">
              <a:solidFill>
                <a:srgbClr val="000000"/>
              </a:solidFill>
            </a:endParaRPr>
          </a:p>
        </p:txBody>
      </p:sp>
      <p:sp>
        <p:nvSpPr>
          <p:cNvPr id="3" name="TextBox 2">
            <a:extLst>
              <a:ext uri="{FF2B5EF4-FFF2-40B4-BE49-F238E27FC236}">
                <a16:creationId xmlns:a16="http://schemas.microsoft.com/office/drawing/2014/main" id="{CCD46B2E-2958-8688-4807-46171CFB8984}"/>
              </a:ext>
            </a:extLst>
          </p:cNvPr>
          <p:cNvSpPr txBox="1"/>
          <p:nvPr/>
        </p:nvSpPr>
        <p:spPr>
          <a:xfrm>
            <a:off x="294685" y="4312502"/>
            <a:ext cx="2770245" cy="830997"/>
          </a:xfrm>
          <a:prstGeom prst="rect">
            <a:avLst/>
          </a:prstGeom>
          <a:noFill/>
        </p:spPr>
        <p:txBody>
          <a:bodyPr wrap="square" rtlCol="0">
            <a:spAutoFit/>
          </a:bodyPr>
          <a:lstStyle/>
          <a:p>
            <a:r>
              <a:rPr lang="en-US" sz="1600" dirty="0">
                <a:solidFill>
                  <a:schemeClr val="bg1"/>
                </a:solidFill>
              </a:rPr>
              <a:t>*Full list of purpose areas are listed in the RFP starting on page 7. </a:t>
            </a:r>
          </a:p>
        </p:txBody>
      </p:sp>
      <p:sp>
        <p:nvSpPr>
          <p:cNvPr id="5" name="TextBox 4">
            <a:extLst>
              <a:ext uri="{FF2B5EF4-FFF2-40B4-BE49-F238E27FC236}">
                <a16:creationId xmlns:a16="http://schemas.microsoft.com/office/drawing/2014/main" id="{68CB8B81-117A-1A5A-6AAE-FA345D3F5733}"/>
              </a:ext>
            </a:extLst>
          </p:cNvPr>
          <p:cNvSpPr txBox="1"/>
          <p:nvPr/>
        </p:nvSpPr>
        <p:spPr>
          <a:xfrm>
            <a:off x="4673091" y="197346"/>
            <a:ext cx="7061212" cy="6463308"/>
          </a:xfrm>
          <a:prstGeom prst="rect">
            <a:avLst/>
          </a:prstGeom>
          <a:noFill/>
        </p:spPr>
        <p:txBody>
          <a:bodyPr wrap="square" rtlCol="0">
            <a:spAutoFit/>
          </a:bodyPr>
          <a:lstStyle/>
          <a:p>
            <a:r>
              <a:rPr lang="en-US" b="0" i="0" u="none" strike="noStrike" baseline="0" dirty="0">
                <a:solidFill>
                  <a:srgbClr val="000000"/>
                </a:solidFill>
                <a:latin typeface="Calibri" panose="020F0502020204030204" pitchFamily="34" charset="0"/>
              </a:rPr>
              <a:t>3) Developing and implementing more effective police, court, and prosecution policies, protocols, orders, and services specifically devoted to preventing, identifying, and responding to violent crimes against women, including the crimes of sexual assault, domestic violence, dating violence, and stalking, as well as the appropriate treatment of victims, </a:t>
            </a:r>
            <a:r>
              <a:rPr lang="en-US" b="1" i="0" u="none" strike="noStrike" baseline="0" dirty="0">
                <a:solidFill>
                  <a:srgbClr val="FF0000"/>
                </a:solidFill>
                <a:latin typeface="Calibri" panose="020F0502020204030204" pitchFamily="34" charset="0"/>
              </a:rPr>
              <a:t>including implementation of the grant conditions in section 40002(b)</a:t>
            </a:r>
            <a:r>
              <a:rPr lang="en-US" b="1" dirty="0">
                <a:solidFill>
                  <a:srgbClr val="FF0000"/>
                </a:solidFill>
                <a:latin typeface="Calibri" panose="020F0502020204030204" pitchFamily="34" charset="0"/>
              </a:rPr>
              <a:t> </a:t>
            </a:r>
            <a:r>
              <a:rPr lang="en-US" b="1" i="0" u="none" strike="noStrike" baseline="0" dirty="0">
                <a:solidFill>
                  <a:srgbClr val="FF0000"/>
                </a:solidFill>
                <a:latin typeface="Calibri" panose="020F0502020204030204" pitchFamily="34" charset="0"/>
              </a:rPr>
              <a:t>of the Violence Against Women Act of 1994 (34 U.S.C. 12291(b)). </a:t>
            </a:r>
          </a:p>
          <a:p>
            <a:pPr algn="l"/>
            <a:endParaRPr lang="en-US" b="0" i="0" u="none" strike="noStrike" baseline="0" dirty="0">
              <a:solidFill>
                <a:srgbClr val="000000"/>
              </a:solidFill>
              <a:latin typeface="Calibri" panose="020F0502020204030204" pitchFamily="34" charset="0"/>
            </a:endParaRPr>
          </a:p>
          <a:p>
            <a:r>
              <a:rPr lang="en-US" b="0" i="0" u="none" strike="noStrike" baseline="0" dirty="0">
                <a:solidFill>
                  <a:srgbClr val="000000"/>
                </a:solidFill>
                <a:latin typeface="Calibri" panose="020F0502020204030204" pitchFamily="34" charset="0"/>
              </a:rPr>
              <a:t>5) Developing, enlarging, or strengthening victim services and </a:t>
            </a:r>
            <a:r>
              <a:rPr lang="en-US" b="1" i="0" u="none" strike="noStrike" baseline="0" dirty="0">
                <a:solidFill>
                  <a:srgbClr val="FF0000"/>
                </a:solidFill>
                <a:latin typeface="Calibri" panose="020F0502020204030204" pitchFamily="34" charset="0"/>
              </a:rPr>
              <a:t>legal assistance </a:t>
            </a:r>
            <a:r>
              <a:rPr lang="en-US" b="0" i="0" u="none" strike="noStrike" baseline="0" dirty="0">
                <a:solidFill>
                  <a:srgbClr val="000000"/>
                </a:solidFill>
                <a:latin typeface="Calibri" panose="020F0502020204030204" pitchFamily="34" charset="0"/>
              </a:rPr>
              <a:t>programs, including sexual assault, domestic violence, dating violence, and stalking programs, developing or improving delivery of victim services and legal services to underserved populations, providing specialized domestic violence court advocates in courts where a significant number of protection orders are granted, and increasing </a:t>
            </a:r>
          </a:p>
          <a:p>
            <a:pPr algn="l"/>
            <a:endParaRPr lang="en-US" b="0" i="0" u="none" strike="noStrike" baseline="0" dirty="0">
              <a:solidFill>
                <a:srgbClr val="000000"/>
              </a:solidFill>
              <a:latin typeface="Calibri" panose="020F0502020204030204" pitchFamily="34" charset="0"/>
            </a:endParaRPr>
          </a:p>
          <a:p>
            <a:r>
              <a:rPr lang="en-US" b="0" i="0" u="none" strike="noStrike" baseline="0" dirty="0">
                <a:solidFill>
                  <a:srgbClr val="000000"/>
                </a:solidFill>
                <a:latin typeface="Calibri" panose="020F0502020204030204" pitchFamily="34" charset="0"/>
              </a:rPr>
              <a:t>9) Developing, enlarging, or strengthening programs to assist law enforcement, prosecutors, courts, and others to address the needs and circumstances of </a:t>
            </a:r>
            <a:r>
              <a:rPr lang="en-US" b="1" i="0" u="none" strike="noStrike" baseline="0" dirty="0">
                <a:solidFill>
                  <a:srgbClr val="FF0000"/>
                </a:solidFill>
                <a:latin typeface="Calibri" panose="020F0502020204030204" pitchFamily="34" charset="0"/>
              </a:rPr>
              <a:t>individuals 50 years of age or over, individuals with disabilities, and Deaf individuals </a:t>
            </a:r>
            <a:r>
              <a:rPr lang="en-US" b="0" i="0" u="none" strike="noStrike" baseline="0" dirty="0">
                <a:solidFill>
                  <a:srgbClr val="000000"/>
                </a:solidFill>
                <a:latin typeface="Calibri" panose="020F0502020204030204" pitchFamily="34" charset="0"/>
              </a:rPr>
              <a:t>who are victims of sexual assault, domestic violence, dating violence, or stalking, including recognizing, investigating, and prosecuting instances of such violence or assault and targeting outreach and support, counseling,</a:t>
            </a:r>
            <a:r>
              <a:rPr lang="en-US" b="1" i="0" u="none" strike="noStrike" baseline="0" dirty="0">
                <a:solidFill>
                  <a:srgbClr val="000000"/>
                </a:solidFill>
                <a:latin typeface="Calibri" panose="020F0502020204030204" pitchFamily="34" charset="0"/>
              </a:rPr>
              <a:t> </a:t>
            </a:r>
            <a:r>
              <a:rPr lang="en-US" b="1" i="0" u="none" strike="noStrike" baseline="0" dirty="0">
                <a:solidFill>
                  <a:srgbClr val="FF0000"/>
                </a:solidFill>
                <a:latin typeface="Calibri" panose="020F0502020204030204" pitchFamily="34" charset="0"/>
              </a:rPr>
              <a:t>legal assistance</a:t>
            </a:r>
            <a:r>
              <a:rPr lang="en-US" b="0" i="0" u="none" strike="noStrike" baseline="0" dirty="0">
                <a:solidFill>
                  <a:srgbClr val="000000"/>
                </a:solidFill>
                <a:latin typeface="Calibri" panose="020F0502020204030204" pitchFamily="34" charset="0"/>
              </a:rPr>
              <a:t>, and other victim services to such individuals. </a:t>
            </a:r>
          </a:p>
        </p:txBody>
      </p:sp>
    </p:spTree>
    <p:extLst>
      <p:ext uri="{BB962C8B-B14F-4D97-AF65-F5344CB8AC3E}">
        <p14:creationId xmlns:p14="http://schemas.microsoft.com/office/powerpoint/2010/main" val="3005971404"/>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Frosted Glass">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543</TotalTime>
  <Words>2948</Words>
  <Application>Microsoft Office PowerPoint</Application>
  <PresentationFormat>Widescreen</PresentationFormat>
  <Paragraphs>239</Paragraphs>
  <Slides>30</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Wingdings</vt:lpstr>
      <vt:lpstr>Office Theme</vt:lpstr>
      <vt:lpstr>PowerPoint Presentation</vt:lpstr>
      <vt:lpstr>PowerPoint Presentation</vt:lpstr>
      <vt:lpstr>2023-2024 STOP Grant Application</vt:lpstr>
      <vt:lpstr>PowerPoint Presentation</vt:lpstr>
      <vt:lpstr>Overview </vt:lpstr>
      <vt:lpstr>PowerPoint Presentation</vt:lpstr>
      <vt:lpstr>Funding Allocation</vt:lpstr>
      <vt:lpstr>PowerPoint Presentation</vt:lpstr>
      <vt:lpstr>Modified/New Purpose Areas  </vt:lpstr>
      <vt:lpstr>Modified/New Purpose Areas, Continued  </vt:lpstr>
      <vt:lpstr>Modified/New Purpose Areas, Continued  </vt:lpstr>
      <vt:lpstr>New Program Requirements</vt:lpstr>
      <vt:lpstr>Grant Eligibility Regarding Compelling Victim Testimony </vt:lpstr>
      <vt:lpstr>STOP Requirements </vt:lpstr>
      <vt:lpstr>STOP Requirements, Continued</vt:lpstr>
      <vt:lpstr>PowerPoint Presentation</vt:lpstr>
      <vt:lpstr>Navigating Forms Menu </vt:lpstr>
      <vt:lpstr>PowerPoint Presentation</vt:lpstr>
      <vt:lpstr>PowerPoint Presentation</vt:lpstr>
      <vt:lpstr>PowerPoint Presentation</vt:lpstr>
      <vt:lpstr>Programmatic Information  Form </vt:lpstr>
      <vt:lpstr>Important Notes</vt:lpstr>
      <vt:lpstr>MATCH REQUIREMENT</vt:lpstr>
      <vt:lpstr>MATCH EXAMPLE</vt:lpstr>
      <vt:lpstr>Budget Narrative</vt:lpstr>
      <vt:lpstr>REQUIRED ATTACHMENTS</vt:lpstr>
      <vt:lpstr>PowerPoint Presentation</vt:lpstr>
      <vt:lpstr>Technical Assistance </vt:lpstr>
      <vt:lpstr>QUESTIONS? </vt:lpstr>
      <vt:lpstr>Thanks for attending!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Dalayna E (CJI)</dc:creator>
  <cp:lastModifiedBy>Anderson, Dalayna E (CJI)</cp:lastModifiedBy>
  <cp:revision>29</cp:revision>
  <dcterms:created xsi:type="dcterms:W3CDTF">2023-06-12T14:52:32Z</dcterms:created>
  <dcterms:modified xsi:type="dcterms:W3CDTF">2023-06-29T15:21:03Z</dcterms:modified>
</cp:coreProperties>
</file>