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62" r:id="rId2"/>
    <p:sldId id="261" r:id="rId3"/>
    <p:sldId id="263" r:id="rId4"/>
    <p:sldId id="264" r:id="rId5"/>
    <p:sldId id="294" r:id="rId6"/>
    <p:sldId id="259" r:id="rId7"/>
    <p:sldId id="295" r:id="rId8"/>
    <p:sldId id="258" r:id="rId9"/>
    <p:sldId id="299" r:id="rId10"/>
    <p:sldId id="270" r:id="rId11"/>
    <p:sldId id="296" r:id="rId12"/>
    <p:sldId id="300" r:id="rId13"/>
    <p:sldId id="297" r:id="rId14"/>
    <p:sldId id="298" r:id="rId15"/>
    <p:sldId id="292" r:id="rId16"/>
    <p:sldId id="265" r:id="rId17"/>
    <p:sldId id="266" r:id="rId18"/>
    <p:sldId id="267" r:id="rId19"/>
    <p:sldId id="273" r:id="rId20"/>
    <p:sldId id="274" r:id="rId21"/>
    <p:sldId id="275" r:id="rId22"/>
    <p:sldId id="276" r:id="rId23"/>
    <p:sldId id="277" r:id="rId24"/>
    <p:sldId id="260" r:id="rId25"/>
    <p:sldId id="272" r:id="rId26"/>
    <p:sldId id="286" r:id="rId27"/>
    <p:sldId id="287" r:id="rId28"/>
    <p:sldId id="289" r:id="rId29"/>
    <p:sldId id="288" r:id="rId30"/>
    <p:sldId id="256"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rown, Maxwell" initials="BM" lastIdx="2" clrIdx="0">
    <p:extLst>
      <p:ext uri="{19B8F6BF-5375-455C-9EA6-DF929625EA0E}">
        <p15:presenceInfo xmlns:p15="http://schemas.microsoft.com/office/powerpoint/2012/main" userId="S::MaxBrown@cji.IN.gov::6d7d09c8-23e6-4225-b495-4fe0e307a86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8" d="100"/>
          <a:sy n="68" d="100"/>
        </p:scale>
        <p:origin x="81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diagrams/_rels/data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ata4.xml.rels><?xml version="1.0" encoding="UTF-8" standalone="yes"?>
<Relationships xmlns="http://schemas.openxmlformats.org/package/2006/relationships"><Relationship Id="rId2" Type="http://schemas.openxmlformats.org/officeDocument/2006/relationships/hyperlink" Target="https://www.in.gov/cji/grantee-training-and-resources/" TargetMode="External"/><Relationship Id="rId1" Type="http://schemas.openxmlformats.org/officeDocument/2006/relationships/hyperlink" Target="https://www.ojp.gov/funding/explore/interact-minors" TargetMode="External"/></Relationships>
</file>

<file path=ppt/diagrams/_rels/drawing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rawing4.xml.rels><?xml version="1.0" encoding="UTF-8" standalone="yes"?>
<Relationships xmlns="http://schemas.openxmlformats.org/package/2006/relationships"><Relationship Id="rId2" Type="http://schemas.openxmlformats.org/officeDocument/2006/relationships/hyperlink" Target="https://www.in.gov/cji/grantee-training-and-resources/" TargetMode="External"/><Relationship Id="rId1" Type="http://schemas.openxmlformats.org/officeDocument/2006/relationships/hyperlink" Target="https://www.ojp.gov/funding/explore/interact-minors" TargetMode="External"/></Relationships>
</file>

<file path=ppt/diagrams/colors1.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382C505-846E-4239-A696-C8DD511E018C}"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1BB1D353-16C3-46A3-A1D9-1A9D4C3F19DB}">
      <dgm:prSet/>
      <dgm:spPr/>
      <dgm:t>
        <a:bodyPr/>
        <a:lstStyle/>
        <a:p>
          <a:r>
            <a:rPr lang="en-US"/>
            <a:t>SASP- ICJI has approximately $550,000 available in funding for this solicitation and estimates awarding 10-14 grants ranging from $10,000 - $60,000</a:t>
          </a:r>
        </a:p>
      </dgm:t>
    </dgm:pt>
    <dgm:pt modelId="{0539CFC4-BFB4-4417-A3C3-2438D61C3C24}" type="parTrans" cxnId="{AC3177EF-67EF-4CE2-8A19-F97D2645470C}">
      <dgm:prSet/>
      <dgm:spPr/>
      <dgm:t>
        <a:bodyPr/>
        <a:lstStyle/>
        <a:p>
          <a:endParaRPr lang="en-US"/>
        </a:p>
      </dgm:t>
    </dgm:pt>
    <dgm:pt modelId="{C12C8BF9-D653-4972-8D57-29217270DCCB}" type="sibTrans" cxnId="{AC3177EF-67EF-4CE2-8A19-F97D2645470C}">
      <dgm:prSet/>
      <dgm:spPr/>
      <dgm:t>
        <a:bodyPr/>
        <a:lstStyle/>
        <a:p>
          <a:endParaRPr lang="en-US"/>
        </a:p>
      </dgm:t>
    </dgm:pt>
    <dgm:pt modelId="{913E93AE-2AD9-4938-89EB-D1744A163365}">
      <dgm:prSet/>
      <dgm:spPr/>
      <dgm:t>
        <a:bodyPr/>
        <a:lstStyle/>
        <a:p>
          <a:r>
            <a:rPr lang="en-US"/>
            <a:t>SAVAF- ICJI has approximately $1,700,000 available in funding for this solicitation and estimates awarding 15-18 grants ranging from $50,000 to $250,000</a:t>
          </a:r>
        </a:p>
      </dgm:t>
    </dgm:pt>
    <dgm:pt modelId="{C9820327-F308-4908-B794-03FFF73B99A1}" type="parTrans" cxnId="{22B45F68-E0B7-4E10-9860-1C03686DD046}">
      <dgm:prSet/>
      <dgm:spPr/>
      <dgm:t>
        <a:bodyPr/>
        <a:lstStyle/>
        <a:p>
          <a:endParaRPr lang="en-US"/>
        </a:p>
      </dgm:t>
    </dgm:pt>
    <dgm:pt modelId="{AAA0E3EA-639D-44A5-9190-A29BD6D34FDF}" type="sibTrans" cxnId="{22B45F68-E0B7-4E10-9860-1C03686DD046}">
      <dgm:prSet/>
      <dgm:spPr/>
      <dgm:t>
        <a:bodyPr/>
        <a:lstStyle/>
        <a:p>
          <a:endParaRPr lang="en-US"/>
        </a:p>
      </dgm:t>
    </dgm:pt>
    <dgm:pt modelId="{885285F0-F3BF-448E-95EC-93FC4186A949}">
      <dgm:prSet custT="1"/>
      <dgm:spPr/>
      <dgm:t>
        <a:bodyPr/>
        <a:lstStyle/>
        <a:p>
          <a:r>
            <a:rPr lang="en-US" sz="1800" dirty="0"/>
            <a:t>**This is not a cap for the minimum/maximum able to be requested with your applications. This is just an average of what we are expecting.**</a:t>
          </a:r>
        </a:p>
      </dgm:t>
    </dgm:pt>
    <dgm:pt modelId="{62FD4532-7BC5-4545-8E2B-E6EC31AFA5E9}" type="parTrans" cxnId="{AFFD5AE5-6EF7-4309-86B5-AAD9DF20AF22}">
      <dgm:prSet/>
      <dgm:spPr/>
      <dgm:t>
        <a:bodyPr/>
        <a:lstStyle/>
        <a:p>
          <a:endParaRPr lang="en-US"/>
        </a:p>
      </dgm:t>
    </dgm:pt>
    <dgm:pt modelId="{99D5F9DE-6ABB-427E-BD0D-7B040CE66625}" type="sibTrans" cxnId="{AFFD5AE5-6EF7-4309-86B5-AAD9DF20AF22}">
      <dgm:prSet/>
      <dgm:spPr/>
      <dgm:t>
        <a:bodyPr/>
        <a:lstStyle/>
        <a:p>
          <a:endParaRPr lang="en-US"/>
        </a:p>
      </dgm:t>
    </dgm:pt>
    <dgm:pt modelId="{A9C35C4B-5FAC-461B-A7D3-47240443867C}" type="pres">
      <dgm:prSet presAssocID="{3382C505-846E-4239-A696-C8DD511E018C}" presName="root" presStyleCnt="0">
        <dgm:presLayoutVars>
          <dgm:dir/>
          <dgm:resizeHandles val="exact"/>
        </dgm:presLayoutVars>
      </dgm:prSet>
      <dgm:spPr/>
    </dgm:pt>
    <dgm:pt modelId="{032A4AD3-CEC2-459D-B1D7-E59D4A1C1DB6}" type="pres">
      <dgm:prSet presAssocID="{1BB1D353-16C3-46A3-A1D9-1A9D4C3F19DB}" presName="compNode" presStyleCnt="0"/>
      <dgm:spPr/>
    </dgm:pt>
    <dgm:pt modelId="{7CA5F95F-1EC4-4AC0-BDD7-50728D4A65DE}" type="pres">
      <dgm:prSet presAssocID="{1BB1D353-16C3-46A3-A1D9-1A9D4C3F19DB}" presName="bgRect" presStyleLbl="bgShp" presStyleIdx="0" presStyleCnt="3"/>
      <dgm:spPr/>
    </dgm:pt>
    <dgm:pt modelId="{65AEB66C-4C89-4494-8B84-D3EAB2DA846C}" type="pres">
      <dgm:prSet presAssocID="{1BB1D353-16C3-46A3-A1D9-1A9D4C3F19DB}"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Dollar"/>
        </a:ext>
      </dgm:extLst>
    </dgm:pt>
    <dgm:pt modelId="{2904DDBD-29B3-4319-8F22-67D6CC45CA56}" type="pres">
      <dgm:prSet presAssocID="{1BB1D353-16C3-46A3-A1D9-1A9D4C3F19DB}" presName="spaceRect" presStyleCnt="0"/>
      <dgm:spPr/>
    </dgm:pt>
    <dgm:pt modelId="{3C7C2B32-6EB1-4A1A-85C0-B7D5C7FBD0A9}" type="pres">
      <dgm:prSet presAssocID="{1BB1D353-16C3-46A3-A1D9-1A9D4C3F19DB}" presName="parTx" presStyleLbl="revTx" presStyleIdx="0" presStyleCnt="3">
        <dgm:presLayoutVars>
          <dgm:chMax val="0"/>
          <dgm:chPref val="0"/>
        </dgm:presLayoutVars>
      </dgm:prSet>
      <dgm:spPr/>
    </dgm:pt>
    <dgm:pt modelId="{E3B6F6D6-28DF-4C0A-8A85-B2AC0403610A}" type="pres">
      <dgm:prSet presAssocID="{C12C8BF9-D653-4972-8D57-29217270DCCB}" presName="sibTrans" presStyleCnt="0"/>
      <dgm:spPr/>
    </dgm:pt>
    <dgm:pt modelId="{904DA12C-A8F6-4F34-9C1C-B97C3C4E0037}" type="pres">
      <dgm:prSet presAssocID="{913E93AE-2AD9-4938-89EB-D1744A163365}" presName="compNode" presStyleCnt="0"/>
      <dgm:spPr/>
    </dgm:pt>
    <dgm:pt modelId="{4AD1109D-DEE0-4FFD-9FBE-ED7A72F89D0A}" type="pres">
      <dgm:prSet presAssocID="{913E93AE-2AD9-4938-89EB-D1744A163365}" presName="bgRect" presStyleLbl="bgShp" presStyleIdx="1" presStyleCnt="3"/>
      <dgm:spPr/>
    </dgm:pt>
    <dgm:pt modelId="{8F7C14B1-AAE5-4478-B434-9FD85E10056B}" type="pres">
      <dgm:prSet presAssocID="{913E93AE-2AD9-4938-89EB-D1744A163365}"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oney"/>
        </a:ext>
      </dgm:extLst>
    </dgm:pt>
    <dgm:pt modelId="{82ABD235-1A3E-481C-A77B-A1524DA46FC7}" type="pres">
      <dgm:prSet presAssocID="{913E93AE-2AD9-4938-89EB-D1744A163365}" presName="spaceRect" presStyleCnt="0"/>
      <dgm:spPr/>
    </dgm:pt>
    <dgm:pt modelId="{7DB9BB73-076B-4394-BABA-DCA28B803FBC}" type="pres">
      <dgm:prSet presAssocID="{913E93AE-2AD9-4938-89EB-D1744A163365}" presName="parTx" presStyleLbl="revTx" presStyleIdx="1" presStyleCnt="3">
        <dgm:presLayoutVars>
          <dgm:chMax val="0"/>
          <dgm:chPref val="0"/>
        </dgm:presLayoutVars>
      </dgm:prSet>
      <dgm:spPr/>
    </dgm:pt>
    <dgm:pt modelId="{397B7DE2-71EC-4B07-AF1D-4DEE31F60743}" type="pres">
      <dgm:prSet presAssocID="{AAA0E3EA-639D-44A5-9190-A29BD6D34FDF}" presName="sibTrans" presStyleCnt="0"/>
      <dgm:spPr/>
    </dgm:pt>
    <dgm:pt modelId="{0E719E51-0EF4-41D7-A95F-86C26211107E}" type="pres">
      <dgm:prSet presAssocID="{885285F0-F3BF-448E-95EC-93FC4186A949}" presName="compNode" presStyleCnt="0"/>
      <dgm:spPr/>
    </dgm:pt>
    <dgm:pt modelId="{834B4FAD-66DE-4D7A-8D8A-F5E6C8AF4A76}" type="pres">
      <dgm:prSet presAssocID="{885285F0-F3BF-448E-95EC-93FC4186A949}" presName="bgRect" presStyleLbl="bgShp" presStyleIdx="2" presStyleCnt="3"/>
      <dgm:spPr/>
    </dgm:pt>
    <dgm:pt modelId="{0F5CC2B4-AAF2-4EA0-B8DD-F4B2F1127056}" type="pres">
      <dgm:prSet presAssocID="{885285F0-F3BF-448E-95EC-93FC4186A949}"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Warning"/>
        </a:ext>
      </dgm:extLst>
    </dgm:pt>
    <dgm:pt modelId="{89496648-FAEA-422D-AC76-36BD16F67740}" type="pres">
      <dgm:prSet presAssocID="{885285F0-F3BF-448E-95EC-93FC4186A949}" presName="spaceRect" presStyleCnt="0"/>
      <dgm:spPr/>
    </dgm:pt>
    <dgm:pt modelId="{60F3BC86-CD69-4974-897A-EE13D65FC3C1}" type="pres">
      <dgm:prSet presAssocID="{885285F0-F3BF-448E-95EC-93FC4186A949}" presName="parTx" presStyleLbl="revTx" presStyleIdx="2" presStyleCnt="3">
        <dgm:presLayoutVars>
          <dgm:chMax val="0"/>
          <dgm:chPref val="0"/>
        </dgm:presLayoutVars>
      </dgm:prSet>
      <dgm:spPr/>
    </dgm:pt>
  </dgm:ptLst>
  <dgm:cxnLst>
    <dgm:cxn modelId="{3106CA5B-E958-4E98-ACB9-2796801A1F3A}" type="presOf" srcId="{1BB1D353-16C3-46A3-A1D9-1A9D4C3F19DB}" destId="{3C7C2B32-6EB1-4A1A-85C0-B7D5C7FBD0A9}" srcOrd="0" destOrd="0" presId="urn:microsoft.com/office/officeart/2018/2/layout/IconVerticalSolidList"/>
    <dgm:cxn modelId="{9CBAD262-8DA4-4E54-9EA2-2CF34EE6A7DD}" type="presOf" srcId="{913E93AE-2AD9-4938-89EB-D1744A163365}" destId="{7DB9BB73-076B-4394-BABA-DCA28B803FBC}" srcOrd="0" destOrd="0" presId="urn:microsoft.com/office/officeart/2018/2/layout/IconVerticalSolidList"/>
    <dgm:cxn modelId="{22B45F68-E0B7-4E10-9860-1C03686DD046}" srcId="{3382C505-846E-4239-A696-C8DD511E018C}" destId="{913E93AE-2AD9-4938-89EB-D1744A163365}" srcOrd="1" destOrd="0" parTransId="{C9820327-F308-4908-B794-03FFF73B99A1}" sibTransId="{AAA0E3EA-639D-44A5-9190-A29BD6D34FDF}"/>
    <dgm:cxn modelId="{BCEA2AA3-7FCD-4CF6-9332-A6D9EB6A2530}" type="presOf" srcId="{3382C505-846E-4239-A696-C8DD511E018C}" destId="{A9C35C4B-5FAC-461B-A7D3-47240443867C}" srcOrd="0" destOrd="0" presId="urn:microsoft.com/office/officeart/2018/2/layout/IconVerticalSolidList"/>
    <dgm:cxn modelId="{E473BAB2-229D-4E17-95EB-500368B6353A}" type="presOf" srcId="{885285F0-F3BF-448E-95EC-93FC4186A949}" destId="{60F3BC86-CD69-4974-897A-EE13D65FC3C1}" srcOrd="0" destOrd="0" presId="urn:microsoft.com/office/officeart/2018/2/layout/IconVerticalSolidList"/>
    <dgm:cxn modelId="{AFFD5AE5-6EF7-4309-86B5-AAD9DF20AF22}" srcId="{3382C505-846E-4239-A696-C8DD511E018C}" destId="{885285F0-F3BF-448E-95EC-93FC4186A949}" srcOrd="2" destOrd="0" parTransId="{62FD4532-7BC5-4545-8E2B-E6EC31AFA5E9}" sibTransId="{99D5F9DE-6ABB-427E-BD0D-7B040CE66625}"/>
    <dgm:cxn modelId="{AC3177EF-67EF-4CE2-8A19-F97D2645470C}" srcId="{3382C505-846E-4239-A696-C8DD511E018C}" destId="{1BB1D353-16C3-46A3-A1D9-1A9D4C3F19DB}" srcOrd="0" destOrd="0" parTransId="{0539CFC4-BFB4-4417-A3C3-2438D61C3C24}" sibTransId="{C12C8BF9-D653-4972-8D57-29217270DCCB}"/>
    <dgm:cxn modelId="{BD2EEF1D-4DCA-4BA4-8874-1F05F9C027E5}" type="presParOf" srcId="{A9C35C4B-5FAC-461B-A7D3-47240443867C}" destId="{032A4AD3-CEC2-459D-B1D7-E59D4A1C1DB6}" srcOrd="0" destOrd="0" presId="urn:microsoft.com/office/officeart/2018/2/layout/IconVerticalSolidList"/>
    <dgm:cxn modelId="{9488B657-1165-4F69-83A9-33A9C60035A4}" type="presParOf" srcId="{032A4AD3-CEC2-459D-B1D7-E59D4A1C1DB6}" destId="{7CA5F95F-1EC4-4AC0-BDD7-50728D4A65DE}" srcOrd="0" destOrd="0" presId="urn:microsoft.com/office/officeart/2018/2/layout/IconVerticalSolidList"/>
    <dgm:cxn modelId="{C618F5E5-FC13-4833-A22D-437873712629}" type="presParOf" srcId="{032A4AD3-CEC2-459D-B1D7-E59D4A1C1DB6}" destId="{65AEB66C-4C89-4494-8B84-D3EAB2DA846C}" srcOrd="1" destOrd="0" presId="urn:microsoft.com/office/officeart/2018/2/layout/IconVerticalSolidList"/>
    <dgm:cxn modelId="{44C15097-6D61-4695-98F3-B4A8FA53DBEF}" type="presParOf" srcId="{032A4AD3-CEC2-459D-B1D7-E59D4A1C1DB6}" destId="{2904DDBD-29B3-4319-8F22-67D6CC45CA56}" srcOrd="2" destOrd="0" presId="urn:microsoft.com/office/officeart/2018/2/layout/IconVerticalSolidList"/>
    <dgm:cxn modelId="{2425A93E-9A02-4BA0-B710-22665B40D46F}" type="presParOf" srcId="{032A4AD3-CEC2-459D-B1D7-E59D4A1C1DB6}" destId="{3C7C2B32-6EB1-4A1A-85C0-B7D5C7FBD0A9}" srcOrd="3" destOrd="0" presId="urn:microsoft.com/office/officeart/2018/2/layout/IconVerticalSolidList"/>
    <dgm:cxn modelId="{4665B28C-B4E2-452B-977C-E32516412C17}" type="presParOf" srcId="{A9C35C4B-5FAC-461B-A7D3-47240443867C}" destId="{E3B6F6D6-28DF-4C0A-8A85-B2AC0403610A}" srcOrd="1" destOrd="0" presId="urn:microsoft.com/office/officeart/2018/2/layout/IconVerticalSolidList"/>
    <dgm:cxn modelId="{05888ED8-8570-4FA6-B30D-827B39129906}" type="presParOf" srcId="{A9C35C4B-5FAC-461B-A7D3-47240443867C}" destId="{904DA12C-A8F6-4F34-9C1C-B97C3C4E0037}" srcOrd="2" destOrd="0" presId="urn:microsoft.com/office/officeart/2018/2/layout/IconVerticalSolidList"/>
    <dgm:cxn modelId="{81898B80-B580-4316-8F41-BC9CEF719D67}" type="presParOf" srcId="{904DA12C-A8F6-4F34-9C1C-B97C3C4E0037}" destId="{4AD1109D-DEE0-4FFD-9FBE-ED7A72F89D0A}" srcOrd="0" destOrd="0" presId="urn:microsoft.com/office/officeart/2018/2/layout/IconVerticalSolidList"/>
    <dgm:cxn modelId="{4DE2468B-AA2E-4C2C-B098-3619CB623168}" type="presParOf" srcId="{904DA12C-A8F6-4F34-9C1C-B97C3C4E0037}" destId="{8F7C14B1-AAE5-4478-B434-9FD85E10056B}" srcOrd="1" destOrd="0" presId="urn:microsoft.com/office/officeart/2018/2/layout/IconVerticalSolidList"/>
    <dgm:cxn modelId="{85728D1E-57C1-483B-8436-B5B24696793C}" type="presParOf" srcId="{904DA12C-A8F6-4F34-9C1C-B97C3C4E0037}" destId="{82ABD235-1A3E-481C-A77B-A1524DA46FC7}" srcOrd="2" destOrd="0" presId="urn:microsoft.com/office/officeart/2018/2/layout/IconVerticalSolidList"/>
    <dgm:cxn modelId="{B20CEAC4-04BF-449F-A004-33E427A14B34}" type="presParOf" srcId="{904DA12C-A8F6-4F34-9C1C-B97C3C4E0037}" destId="{7DB9BB73-076B-4394-BABA-DCA28B803FBC}" srcOrd="3" destOrd="0" presId="urn:microsoft.com/office/officeart/2018/2/layout/IconVerticalSolidList"/>
    <dgm:cxn modelId="{EC6E1A31-AECD-4BF1-93DD-11BF2C3FB506}" type="presParOf" srcId="{A9C35C4B-5FAC-461B-A7D3-47240443867C}" destId="{397B7DE2-71EC-4B07-AF1D-4DEE31F60743}" srcOrd="3" destOrd="0" presId="urn:microsoft.com/office/officeart/2018/2/layout/IconVerticalSolidList"/>
    <dgm:cxn modelId="{17E07EF1-21DC-4724-8C42-0507D67281A1}" type="presParOf" srcId="{A9C35C4B-5FAC-461B-A7D3-47240443867C}" destId="{0E719E51-0EF4-41D7-A95F-86C26211107E}" srcOrd="4" destOrd="0" presId="urn:microsoft.com/office/officeart/2018/2/layout/IconVerticalSolidList"/>
    <dgm:cxn modelId="{85830DAE-E272-41C2-A58C-99F657DA8C6D}" type="presParOf" srcId="{0E719E51-0EF4-41D7-A95F-86C26211107E}" destId="{834B4FAD-66DE-4D7A-8D8A-F5E6C8AF4A76}" srcOrd="0" destOrd="0" presId="urn:microsoft.com/office/officeart/2018/2/layout/IconVerticalSolidList"/>
    <dgm:cxn modelId="{F4F0E808-C97D-43C1-B5FB-EB71D47F0F51}" type="presParOf" srcId="{0E719E51-0EF4-41D7-A95F-86C26211107E}" destId="{0F5CC2B4-AAF2-4EA0-B8DD-F4B2F1127056}" srcOrd="1" destOrd="0" presId="urn:microsoft.com/office/officeart/2018/2/layout/IconVerticalSolidList"/>
    <dgm:cxn modelId="{4BCE25D4-8AD0-4FB3-BAEC-35F867A8B697}" type="presParOf" srcId="{0E719E51-0EF4-41D7-A95F-86C26211107E}" destId="{89496648-FAEA-422D-AC76-36BD16F67740}" srcOrd="2" destOrd="0" presId="urn:microsoft.com/office/officeart/2018/2/layout/IconVerticalSolidList"/>
    <dgm:cxn modelId="{5EE6C3B9-A034-4085-B06A-E9E34E7C57F3}" type="presParOf" srcId="{0E719E51-0EF4-41D7-A95F-86C26211107E}" destId="{60F3BC86-CD69-4974-897A-EE13D65FC3C1}"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3457425-F81A-4E89-95A3-E27C1D35350F}" type="doc">
      <dgm:prSet loTypeId="urn:microsoft.com/office/officeart/2005/8/layout/hList1" loCatId="list" qsTypeId="urn:microsoft.com/office/officeart/2005/8/quickstyle/simple1" qsCatId="simple" csTypeId="urn:microsoft.com/office/officeart/2005/8/colors/colorful1" csCatId="colorful" phldr="1"/>
      <dgm:spPr/>
      <dgm:t>
        <a:bodyPr/>
        <a:lstStyle/>
        <a:p>
          <a:endParaRPr lang="en-US"/>
        </a:p>
      </dgm:t>
    </dgm:pt>
    <dgm:pt modelId="{F842445D-3DA7-477D-80AC-86C07ADA0949}">
      <dgm:prSet/>
      <dgm:spPr/>
      <dgm:t>
        <a:bodyPr/>
        <a:lstStyle/>
        <a:p>
          <a:r>
            <a:rPr lang="en-US"/>
            <a:t>SASP:</a:t>
          </a:r>
        </a:p>
      </dgm:t>
    </dgm:pt>
    <dgm:pt modelId="{5120EE55-EAF9-4EC9-881B-A34FF467B129}" type="parTrans" cxnId="{9440A9EA-704E-4047-A840-0CE7998D44A4}">
      <dgm:prSet/>
      <dgm:spPr/>
      <dgm:t>
        <a:bodyPr/>
        <a:lstStyle/>
        <a:p>
          <a:endParaRPr lang="en-US"/>
        </a:p>
      </dgm:t>
    </dgm:pt>
    <dgm:pt modelId="{71E415BA-FCA8-4EFC-9F30-31004695D7AA}" type="sibTrans" cxnId="{9440A9EA-704E-4047-A840-0CE7998D44A4}">
      <dgm:prSet/>
      <dgm:spPr/>
      <dgm:t>
        <a:bodyPr/>
        <a:lstStyle/>
        <a:p>
          <a:endParaRPr lang="en-US"/>
        </a:p>
      </dgm:t>
    </dgm:pt>
    <dgm:pt modelId="{34E0DE00-FBF1-475D-ACD2-8A6DDA9AB691}">
      <dgm:prSet/>
      <dgm:spPr/>
      <dgm:t>
        <a:bodyPr/>
        <a:lstStyle/>
        <a:p>
          <a:r>
            <a:rPr lang="en-US" b="0" i="0" baseline="0" dirty="0"/>
            <a:t>Priority will be given to programs that can and will promote civil rights (including by meeting the needs of underserved and marginalized survivors), improve access to justice for survivors, and enhance survivor safety. </a:t>
          </a:r>
          <a:endParaRPr lang="en-US" dirty="0"/>
        </a:p>
      </dgm:t>
    </dgm:pt>
    <dgm:pt modelId="{2D4B7079-C500-4DE8-AE95-95BD6A3156DE}" type="parTrans" cxnId="{0DB3A76E-3EF1-40FC-92B1-9CC7A09F7C32}">
      <dgm:prSet/>
      <dgm:spPr/>
      <dgm:t>
        <a:bodyPr/>
        <a:lstStyle/>
        <a:p>
          <a:endParaRPr lang="en-US"/>
        </a:p>
      </dgm:t>
    </dgm:pt>
    <dgm:pt modelId="{C65CE504-F812-47AF-92BB-2F6B4A064EBC}" type="sibTrans" cxnId="{0DB3A76E-3EF1-40FC-92B1-9CC7A09F7C32}">
      <dgm:prSet/>
      <dgm:spPr/>
      <dgm:t>
        <a:bodyPr/>
        <a:lstStyle/>
        <a:p>
          <a:endParaRPr lang="en-US"/>
        </a:p>
      </dgm:t>
    </dgm:pt>
    <dgm:pt modelId="{1B3F9D97-CE6E-475E-AB3D-77C6F8F33616}">
      <dgm:prSet/>
      <dgm:spPr/>
      <dgm:t>
        <a:bodyPr/>
        <a:lstStyle/>
        <a:p>
          <a:r>
            <a:rPr lang="en-US"/>
            <a:t>SAVAF:</a:t>
          </a:r>
        </a:p>
      </dgm:t>
    </dgm:pt>
    <dgm:pt modelId="{8B1A0D73-ED50-422F-95E2-94735A1BF11F}" type="parTrans" cxnId="{563C7A37-3CD0-46A4-AA14-E0E50F592FC3}">
      <dgm:prSet/>
      <dgm:spPr/>
      <dgm:t>
        <a:bodyPr/>
        <a:lstStyle/>
        <a:p>
          <a:endParaRPr lang="en-US"/>
        </a:p>
      </dgm:t>
    </dgm:pt>
    <dgm:pt modelId="{01D52468-EA7F-4178-B4B2-CB3CA3225164}" type="sibTrans" cxnId="{563C7A37-3CD0-46A4-AA14-E0E50F592FC3}">
      <dgm:prSet/>
      <dgm:spPr/>
      <dgm:t>
        <a:bodyPr/>
        <a:lstStyle/>
        <a:p>
          <a:endParaRPr lang="en-US"/>
        </a:p>
      </dgm:t>
    </dgm:pt>
    <dgm:pt modelId="{6058FF06-72CC-42E1-A260-B1BA8FB04CC6}">
      <dgm:prSet/>
      <dgm:spPr/>
      <dgm:t>
        <a:bodyPr/>
        <a:lstStyle/>
        <a:p>
          <a:r>
            <a:rPr lang="en-US" b="0" i="0" baseline="0"/>
            <a:t>The priority area of funding is to establish and maintain rape crisis centers that are providing trauma informed sexual assault services and are meeting the components of a rape crisis center. </a:t>
          </a:r>
          <a:endParaRPr lang="en-US"/>
        </a:p>
      </dgm:t>
    </dgm:pt>
    <dgm:pt modelId="{C187D276-F99B-48CF-AAF7-B8CEE2ADFCE3}" type="parTrans" cxnId="{6D6A0F67-9DF2-4CF5-9242-1C23A049B96B}">
      <dgm:prSet/>
      <dgm:spPr/>
      <dgm:t>
        <a:bodyPr/>
        <a:lstStyle/>
        <a:p>
          <a:endParaRPr lang="en-US"/>
        </a:p>
      </dgm:t>
    </dgm:pt>
    <dgm:pt modelId="{42A05DAC-E4F6-4338-BD85-AE852C74ABB7}" type="sibTrans" cxnId="{6D6A0F67-9DF2-4CF5-9242-1C23A049B96B}">
      <dgm:prSet/>
      <dgm:spPr/>
      <dgm:t>
        <a:bodyPr/>
        <a:lstStyle/>
        <a:p>
          <a:endParaRPr lang="en-US"/>
        </a:p>
      </dgm:t>
    </dgm:pt>
    <dgm:pt modelId="{A7E5CB67-DB6C-4F1A-BF0F-DD03E16008E1}" type="pres">
      <dgm:prSet presAssocID="{53457425-F81A-4E89-95A3-E27C1D35350F}" presName="Name0" presStyleCnt="0">
        <dgm:presLayoutVars>
          <dgm:dir/>
          <dgm:animLvl val="lvl"/>
          <dgm:resizeHandles val="exact"/>
        </dgm:presLayoutVars>
      </dgm:prSet>
      <dgm:spPr/>
    </dgm:pt>
    <dgm:pt modelId="{A2019A0D-59E1-48A7-A566-E1D601C375D4}" type="pres">
      <dgm:prSet presAssocID="{F842445D-3DA7-477D-80AC-86C07ADA0949}" presName="composite" presStyleCnt="0"/>
      <dgm:spPr/>
    </dgm:pt>
    <dgm:pt modelId="{15E8DD2A-E2C9-4C50-8BBD-36AF7CB9F2D8}" type="pres">
      <dgm:prSet presAssocID="{F842445D-3DA7-477D-80AC-86C07ADA0949}" presName="parTx" presStyleLbl="alignNode1" presStyleIdx="0" presStyleCnt="2">
        <dgm:presLayoutVars>
          <dgm:chMax val="0"/>
          <dgm:chPref val="0"/>
          <dgm:bulletEnabled val="1"/>
        </dgm:presLayoutVars>
      </dgm:prSet>
      <dgm:spPr/>
    </dgm:pt>
    <dgm:pt modelId="{BF970FA7-358F-482B-8261-D577F28C58BB}" type="pres">
      <dgm:prSet presAssocID="{F842445D-3DA7-477D-80AC-86C07ADA0949}" presName="desTx" presStyleLbl="alignAccFollowNode1" presStyleIdx="0" presStyleCnt="2">
        <dgm:presLayoutVars>
          <dgm:bulletEnabled val="1"/>
        </dgm:presLayoutVars>
      </dgm:prSet>
      <dgm:spPr/>
    </dgm:pt>
    <dgm:pt modelId="{3AAA0C08-DD18-4D9F-9E4B-D6BFEA05573E}" type="pres">
      <dgm:prSet presAssocID="{71E415BA-FCA8-4EFC-9F30-31004695D7AA}" presName="space" presStyleCnt="0"/>
      <dgm:spPr/>
    </dgm:pt>
    <dgm:pt modelId="{1CEA187B-F3A6-45D9-97AD-C62150AE72F6}" type="pres">
      <dgm:prSet presAssocID="{1B3F9D97-CE6E-475E-AB3D-77C6F8F33616}" presName="composite" presStyleCnt="0"/>
      <dgm:spPr/>
    </dgm:pt>
    <dgm:pt modelId="{2E5E7F36-F300-4925-83EC-5E6DECE11273}" type="pres">
      <dgm:prSet presAssocID="{1B3F9D97-CE6E-475E-AB3D-77C6F8F33616}" presName="parTx" presStyleLbl="alignNode1" presStyleIdx="1" presStyleCnt="2">
        <dgm:presLayoutVars>
          <dgm:chMax val="0"/>
          <dgm:chPref val="0"/>
          <dgm:bulletEnabled val="1"/>
        </dgm:presLayoutVars>
      </dgm:prSet>
      <dgm:spPr/>
    </dgm:pt>
    <dgm:pt modelId="{8B9B661E-F458-4A5B-AE0B-37162E56168D}" type="pres">
      <dgm:prSet presAssocID="{1B3F9D97-CE6E-475E-AB3D-77C6F8F33616}" presName="desTx" presStyleLbl="alignAccFollowNode1" presStyleIdx="1" presStyleCnt="2">
        <dgm:presLayoutVars>
          <dgm:bulletEnabled val="1"/>
        </dgm:presLayoutVars>
      </dgm:prSet>
      <dgm:spPr/>
    </dgm:pt>
  </dgm:ptLst>
  <dgm:cxnLst>
    <dgm:cxn modelId="{FBBDFF2C-AACD-4E2C-B585-E405E8B100E8}" type="presOf" srcId="{F842445D-3DA7-477D-80AC-86C07ADA0949}" destId="{15E8DD2A-E2C9-4C50-8BBD-36AF7CB9F2D8}" srcOrd="0" destOrd="0" presId="urn:microsoft.com/office/officeart/2005/8/layout/hList1"/>
    <dgm:cxn modelId="{563C7A37-3CD0-46A4-AA14-E0E50F592FC3}" srcId="{53457425-F81A-4E89-95A3-E27C1D35350F}" destId="{1B3F9D97-CE6E-475E-AB3D-77C6F8F33616}" srcOrd="1" destOrd="0" parTransId="{8B1A0D73-ED50-422F-95E2-94735A1BF11F}" sibTransId="{01D52468-EA7F-4178-B4B2-CB3CA3225164}"/>
    <dgm:cxn modelId="{6D6A0F67-9DF2-4CF5-9242-1C23A049B96B}" srcId="{1B3F9D97-CE6E-475E-AB3D-77C6F8F33616}" destId="{6058FF06-72CC-42E1-A260-B1BA8FB04CC6}" srcOrd="0" destOrd="0" parTransId="{C187D276-F99B-48CF-AAF7-B8CEE2ADFCE3}" sibTransId="{42A05DAC-E4F6-4338-BD85-AE852C74ABB7}"/>
    <dgm:cxn modelId="{90014C6D-2D0B-4902-87B4-09CED57AE448}" type="presOf" srcId="{34E0DE00-FBF1-475D-ACD2-8A6DDA9AB691}" destId="{BF970FA7-358F-482B-8261-D577F28C58BB}" srcOrd="0" destOrd="0" presId="urn:microsoft.com/office/officeart/2005/8/layout/hList1"/>
    <dgm:cxn modelId="{2556F16D-AEB0-40C8-A7F1-5DA4A567AC77}" type="presOf" srcId="{53457425-F81A-4E89-95A3-E27C1D35350F}" destId="{A7E5CB67-DB6C-4F1A-BF0F-DD03E16008E1}" srcOrd="0" destOrd="0" presId="urn:microsoft.com/office/officeart/2005/8/layout/hList1"/>
    <dgm:cxn modelId="{0DB3A76E-3EF1-40FC-92B1-9CC7A09F7C32}" srcId="{F842445D-3DA7-477D-80AC-86C07ADA0949}" destId="{34E0DE00-FBF1-475D-ACD2-8A6DDA9AB691}" srcOrd="0" destOrd="0" parTransId="{2D4B7079-C500-4DE8-AE95-95BD6A3156DE}" sibTransId="{C65CE504-F812-47AF-92BB-2F6B4A064EBC}"/>
    <dgm:cxn modelId="{5EB19BD7-B031-4D20-9AC2-753AFB13FD8E}" type="presOf" srcId="{1B3F9D97-CE6E-475E-AB3D-77C6F8F33616}" destId="{2E5E7F36-F300-4925-83EC-5E6DECE11273}" srcOrd="0" destOrd="0" presId="urn:microsoft.com/office/officeart/2005/8/layout/hList1"/>
    <dgm:cxn modelId="{9440A9EA-704E-4047-A840-0CE7998D44A4}" srcId="{53457425-F81A-4E89-95A3-E27C1D35350F}" destId="{F842445D-3DA7-477D-80AC-86C07ADA0949}" srcOrd="0" destOrd="0" parTransId="{5120EE55-EAF9-4EC9-881B-A34FF467B129}" sibTransId="{71E415BA-FCA8-4EFC-9F30-31004695D7AA}"/>
    <dgm:cxn modelId="{2130AFEE-446B-4492-B7ED-B93F5068BEC3}" type="presOf" srcId="{6058FF06-72CC-42E1-A260-B1BA8FB04CC6}" destId="{8B9B661E-F458-4A5B-AE0B-37162E56168D}" srcOrd="0" destOrd="0" presId="urn:microsoft.com/office/officeart/2005/8/layout/hList1"/>
    <dgm:cxn modelId="{C60B4FAC-53DB-4ED0-A922-FBF154F8623D}" type="presParOf" srcId="{A7E5CB67-DB6C-4F1A-BF0F-DD03E16008E1}" destId="{A2019A0D-59E1-48A7-A566-E1D601C375D4}" srcOrd="0" destOrd="0" presId="urn:microsoft.com/office/officeart/2005/8/layout/hList1"/>
    <dgm:cxn modelId="{C15509A4-5F51-4CD7-AC7A-22D7BDAE44DD}" type="presParOf" srcId="{A2019A0D-59E1-48A7-A566-E1D601C375D4}" destId="{15E8DD2A-E2C9-4C50-8BBD-36AF7CB9F2D8}" srcOrd="0" destOrd="0" presId="urn:microsoft.com/office/officeart/2005/8/layout/hList1"/>
    <dgm:cxn modelId="{745F617C-C3D4-4385-A660-EE36A0B3129E}" type="presParOf" srcId="{A2019A0D-59E1-48A7-A566-E1D601C375D4}" destId="{BF970FA7-358F-482B-8261-D577F28C58BB}" srcOrd="1" destOrd="0" presId="urn:microsoft.com/office/officeart/2005/8/layout/hList1"/>
    <dgm:cxn modelId="{8CE5CAA3-92E7-44B8-AECC-59F8A4E8027D}" type="presParOf" srcId="{A7E5CB67-DB6C-4F1A-BF0F-DD03E16008E1}" destId="{3AAA0C08-DD18-4D9F-9E4B-D6BFEA05573E}" srcOrd="1" destOrd="0" presId="urn:microsoft.com/office/officeart/2005/8/layout/hList1"/>
    <dgm:cxn modelId="{EF34B9EC-CB0C-4619-8D48-D31B1036B65C}" type="presParOf" srcId="{A7E5CB67-DB6C-4F1A-BF0F-DD03E16008E1}" destId="{1CEA187B-F3A6-45D9-97AD-C62150AE72F6}" srcOrd="2" destOrd="0" presId="urn:microsoft.com/office/officeart/2005/8/layout/hList1"/>
    <dgm:cxn modelId="{57C4D8B4-2995-46F1-A1BC-18D797BF591C}" type="presParOf" srcId="{1CEA187B-F3A6-45D9-97AD-C62150AE72F6}" destId="{2E5E7F36-F300-4925-83EC-5E6DECE11273}" srcOrd="0" destOrd="0" presId="urn:microsoft.com/office/officeart/2005/8/layout/hList1"/>
    <dgm:cxn modelId="{D6CFC3A2-A818-4D8E-A4DD-D2E8F4494C3D}" type="presParOf" srcId="{1CEA187B-F3A6-45D9-97AD-C62150AE72F6}" destId="{8B9B661E-F458-4A5B-AE0B-37162E56168D}"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D0167F3-82EB-4D51-93BE-87ACE18E0269}" type="doc">
      <dgm:prSet loTypeId="urn:microsoft.com/office/officeart/2008/layout/LinedList" loCatId="list" qsTypeId="urn:microsoft.com/office/officeart/2005/8/quickstyle/simple1" qsCatId="simple" csTypeId="urn:microsoft.com/office/officeart/2005/8/colors/colorful2" csCatId="colorful"/>
      <dgm:spPr/>
      <dgm:t>
        <a:bodyPr/>
        <a:lstStyle/>
        <a:p>
          <a:endParaRPr lang="en-US"/>
        </a:p>
      </dgm:t>
    </dgm:pt>
    <dgm:pt modelId="{C105F0E7-A753-4EA3-A497-8E69CB9AB34A}">
      <dgm:prSet/>
      <dgm:spPr/>
      <dgm:t>
        <a:bodyPr/>
        <a:lstStyle/>
        <a:p>
          <a:r>
            <a:rPr lang="en-US"/>
            <a:t>Research Projects</a:t>
          </a:r>
        </a:p>
      </dgm:t>
    </dgm:pt>
    <dgm:pt modelId="{89391319-C3F9-405E-AAC1-11F22FE1BE59}" type="parTrans" cxnId="{407E37CD-C147-420A-924F-725FA9048189}">
      <dgm:prSet/>
      <dgm:spPr/>
      <dgm:t>
        <a:bodyPr/>
        <a:lstStyle/>
        <a:p>
          <a:endParaRPr lang="en-US"/>
        </a:p>
      </dgm:t>
    </dgm:pt>
    <dgm:pt modelId="{EA8199F8-9BFB-4347-ABCC-C44B4F62AB76}" type="sibTrans" cxnId="{407E37CD-C147-420A-924F-725FA9048189}">
      <dgm:prSet/>
      <dgm:spPr/>
      <dgm:t>
        <a:bodyPr/>
        <a:lstStyle/>
        <a:p>
          <a:endParaRPr lang="en-US"/>
        </a:p>
      </dgm:t>
    </dgm:pt>
    <dgm:pt modelId="{1A2F1148-4859-4D81-97BF-8C6737E9D26E}">
      <dgm:prSet/>
      <dgm:spPr/>
      <dgm:t>
        <a:bodyPr/>
        <a:lstStyle/>
        <a:p>
          <a:r>
            <a:rPr lang="en-US"/>
            <a:t>Activities focused on prevention efforts and public education</a:t>
          </a:r>
        </a:p>
      </dgm:t>
    </dgm:pt>
    <dgm:pt modelId="{4005924A-EA53-4297-8749-31212ABDBB23}" type="parTrans" cxnId="{C0DB8433-106B-401B-AF0A-902B0E7FACB5}">
      <dgm:prSet/>
      <dgm:spPr/>
      <dgm:t>
        <a:bodyPr/>
        <a:lstStyle/>
        <a:p>
          <a:endParaRPr lang="en-US"/>
        </a:p>
      </dgm:t>
    </dgm:pt>
    <dgm:pt modelId="{6025D275-419B-4132-BA66-AABF74E9F853}" type="sibTrans" cxnId="{C0DB8433-106B-401B-AF0A-902B0E7FACB5}">
      <dgm:prSet/>
      <dgm:spPr/>
      <dgm:t>
        <a:bodyPr/>
        <a:lstStyle/>
        <a:p>
          <a:endParaRPr lang="en-US"/>
        </a:p>
      </dgm:t>
    </dgm:pt>
    <dgm:pt modelId="{C9EA252C-9294-40C0-8B9E-CBC1A0335754}">
      <dgm:prSet/>
      <dgm:spPr/>
      <dgm:t>
        <a:bodyPr/>
        <a:lstStyle/>
        <a:p>
          <a:r>
            <a:rPr lang="en-US"/>
            <a:t>Criminal Justice related projects, including Law Enforcement, prosecution, courts, and forensic interviews</a:t>
          </a:r>
        </a:p>
      </dgm:t>
    </dgm:pt>
    <dgm:pt modelId="{B518AFA1-74C3-4018-91BF-7203BB16E0CB}" type="parTrans" cxnId="{AC3EE805-DE98-4163-9FDF-A6BF8542541F}">
      <dgm:prSet/>
      <dgm:spPr/>
      <dgm:t>
        <a:bodyPr/>
        <a:lstStyle/>
        <a:p>
          <a:endParaRPr lang="en-US"/>
        </a:p>
      </dgm:t>
    </dgm:pt>
    <dgm:pt modelId="{3F42C583-DF45-4D3C-B629-B9587B409157}" type="sibTrans" cxnId="{AC3EE805-DE98-4163-9FDF-A6BF8542541F}">
      <dgm:prSet/>
      <dgm:spPr/>
      <dgm:t>
        <a:bodyPr/>
        <a:lstStyle/>
        <a:p>
          <a:endParaRPr lang="en-US"/>
        </a:p>
      </dgm:t>
    </dgm:pt>
    <dgm:pt modelId="{8F968232-2EED-4BB0-A4E6-8F6FFF15643A}">
      <dgm:prSet/>
      <dgm:spPr/>
      <dgm:t>
        <a:bodyPr/>
        <a:lstStyle/>
        <a:p>
          <a:r>
            <a:rPr lang="en-US"/>
            <a:t>Sexual Assault Forensic Medical Examiner programs</a:t>
          </a:r>
        </a:p>
      </dgm:t>
    </dgm:pt>
    <dgm:pt modelId="{111F401B-B057-436D-8621-2F1D228A3199}" type="parTrans" cxnId="{32A05035-18A4-48F7-AB6F-FE6B1EF48F3A}">
      <dgm:prSet/>
      <dgm:spPr/>
      <dgm:t>
        <a:bodyPr/>
        <a:lstStyle/>
        <a:p>
          <a:endParaRPr lang="en-US"/>
        </a:p>
      </dgm:t>
    </dgm:pt>
    <dgm:pt modelId="{28C08354-2549-401B-BD3A-15B3D52FB0BA}" type="sibTrans" cxnId="{32A05035-18A4-48F7-AB6F-FE6B1EF48F3A}">
      <dgm:prSet/>
      <dgm:spPr/>
      <dgm:t>
        <a:bodyPr/>
        <a:lstStyle/>
        <a:p>
          <a:endParaRPr lang="en-US"/>
        </a:p>
      </dgm:t>
    </dgm:pt>
    <dgm:pt modelId="{ABCDC388-C6E0-401A-8372-0BE1E2F3338A}">
      <dgm:prSet/>
      <dgm:spPr/>
      <dgm:t>
        <a:bodyPr/>
        <a:lstStyle/>
        <a:p>
          <a:r>
            <a:rPr lang="en-US"/>
            <a:t>Sexual Assault Response Team Coordination</a:t>
          </a:r>
        </a:p>
      </dgm:t>
    </dgm:pt>
    <dgm:pt modelId="{7D84B0EB-E2FE-4F1D-9148-B5B7D367B4B4}" type="parTrans" cxnId="{4F81E8FC-AD46-430C-BB99-3C6F9F3E467D}">
      <dgm:prSet/>
      <dgm:spPr/>
      <dgm:t>
        <a:bodyPr/>
        <a:lstStyle/>
        <a:p>
          <a:endParaRPr lang="en-US"/>
        </a:p>
      </dgm:t>
    </dgm:pt>
    <dgm:pt modelId="{793E7ABD-C111-4D56-8AC0-489150DD0691}" type="sibTrans" cxnId="{4F81E8FC-AD46-430C-BB99-3C6F9F3E467D}">
      <dgm:prSet/>
      <dgm:spPr/>
      <dgm:t>
        <a:bodyPr/>
        <a:lstStyle/>
        <a:p>
          <a:endParaRPr lang="en-US"/>
        </a:p>
      </dgm:t>
    </dgm:pt>
    <dgm:pt modelId="{DCF0135F-E06B-444B-B7A0-B9DB99CCEEF7}">
      <dgm:prSet/>
      <dgm:spPr/>
      <dgm:t>
        <a:bodyPr/>
        <a:lstStyle/>
        <a:p>
          <a:r>
            <a:rPr lang="en-US"/>
            <a:t>Providing training to allied professionals and the community</a:t>
          </a:r>
        </a:p>
      </dgm:t>
    </dgm:pt>
    <dgm:pt modelId="{1E64DE99-38D8-4BEC-9C3C-F3817F7716DB}" type="parTrans" cxnId="{727B1032-7D81-4F68-8A39-4A04D031381C}">
      <dgm:prSet/>
      <dgm:spPr/>
      <dgm:t>
        <a:bodyPr/>
        <a:lstStyle/>
        <a:p>
          <a:endParaRPr lang="en-US"/>
        </a:p>
      </dgm:t>
    </dgm:pt>
    <dgm:pt modelId="{E8264538-4C0B-4CDC-A53F-BF3185E69C04}" type="sibTrans" cxnId="{727B1032-7D81-4F68-8A39-4A04D031381C}">
      <dgm:prSet/>
      <dgm:spPr/>
      <dgm:t>
        <a:bodyPr/>
        <a:lstStyle/>
        <a:p>
          <a:endParaRPr lang="en-US"/>
        </a:p>
      </dgm:t>
    </dgm:pt>
    <dgm:pt modelId="{09A406C2-26EE-4279-A5C5-17A69F4E2767}">
      <dgm:prSet/>
      <dgm:spPr/>
      <dgm:t>
        <a:bodyPr/>
        <a:lstStyle/>
        <a:p>
          <a:r>
            <a:rPr lang="en-US"/>
            <a:t>Domestic Violence services unrelated to sexual violence</a:t>
          </a:r>
        </a:p>
      </dgm:t>
    </dgm:pt>
    <dgm:pt modelId="{541EC142-98CA-4E62-9AC1-7DE3CDAA6512}" type="parTrans" cxnId="{474268CF-02B2-46C2-B608-C6BC702FAE69}">
      <dgm:prSet/>
      <dgm:spPr/>
      <dgm:t>
        <a:bodyPr/>
        <a:lstStyle/>
        <a:p>
          <a:endParaRPr lang="en-US"/>
        </a:p>
      </dgm:t>
    </dgm:pt>
    <dgm:pt modelId="{A23EBD3E-6F0A-42E9-ACEF-91D94CF26746}" type="sibTrans" cxnId="{474268CF-02B2-46C2-B608-C6BC702FAE69}">
      <dgm:prSet/>
      <dgm:spPr/>
      <dgm:t>
        <a:bodyPr/>
        <a:lstStyle/>
        <a:p>
          <a:endParaRPr lang="en-US"/>
        </a:p>
      </dgm:t>
    </dgm:pt>
    <dgm:pt modelId="{CB24F2B9-23F2-4CF1-A43C-121B10CC2B5C}" type="pres">
      <dgm:prSet presAssocID="{6D0167F3-82EB-4D51-93BE-87ACE18E0269}" presName="vert0" presStyleCnt="0">
        <dgm:presLayoutVars>
          <dgm:dir/>
          <dgm:animOne val="branch"/>
          <dgm:animLvl val="lvl"/>
        </dgm:presLayoutVars>
      </dgm:prSet>
      <dgm:spPr/>
    </dgm:pt>
    <dgm:pt modelId="{4258CB24-410F-4A04-B168-BB160E708206}" type="pres">
      <dgm:prSet presAssocID="{C105F0E7-A753-4EA3-A497-8E69CB9AB34A}" presName="thickLine" presStyleLbl="alignNode1" presStyleIdx="0" presStyleCnt="7"/>
      <dgm:spPr/>
    </dgm:pt>
    <dgm:pt modelId="{1BA15870-16B3-4E3A-A9E3-F9B1438FE21A}" type="pres">
      <dgm:prSet presAssocID="{C105F0E7-A753-4EA3-A497-8E69CB9AB34A}" presName="horz1" presStyleCnt="0"/>
      <dgm:spPr/>
    </dgm:pt>
    <dgm:pt modelId="{2FECA9F8-5AF9-4CD4-9586-1FDAAF842019}" type="pres">
      <dgm:prSet presAssocID="{C105F0E7-A753-4EA3-A497-8E69CB9AB34A}" presName="tx1" presStyleLbl="revTx" presStyleIdx="0" presStyleCnt="7"/>
      <dgm:spPr/>
    </dgm:pt>
    <dgm:pt modelId="{874BF640-C6CE-403F-9FF1-A21E2CB9EC4A}" type="pres">
      <dgm:prSet presAssocID="{C105F0E7-A753-4EA3-A497-8E69CB9AB34A}" presName="vert1" presStyleCnt="0"/>
      <dgm:spPr/>
    </dgm:pt>
    <dgm:pt modelId="{A0471810-37D0-4CC7-B96C-8B7124EE49D2}" type="pres">
      <dgm:prSet presAssocID="{1A2F1148-4859-4D81-97BF-8C6737E9D26E}" presName="thickLine" presStyleLbl="alignNode1" presStyleIdx="1" presStyleCnt="7"/>
      <dgm:spPr/>
    </dgm:pt>
    <dgm:pt modelId="{BEA35D28-5192-4D01-84A1-F731311D70BD}" type="pres">
      <dgm:prSet presAssocID="{1A2F1148-4859-4D81-97BF-8C6737E9D26E}" presName="horz1" presStyleCnt="0"/>
      <dgm:spPr/>
    </dgm:pt>
    <dgm:pt modelId="{283A12FE-A355-4372-B9A8-3B845AAC9949}" type="pres">
      <dgm:prSet presAssocID="{1A2F1148-4859-4D81-97BF-8C6737E9D26E}" presName="tx1" presStyleLbl="revTx" presStyleIdx="1" presStyleCnt="7"/>
      <dgm:spPr/>
    </dgm:pt>
    <dgm:pt modelId="{28C1CCC0-214F-4E57-B34E-6726F14702F8}" type="pres">
      <dgm:prSet presAssocID="{1A2F1148-4859-4D81-97BF-8C6737E9D26E}" presName="vert1" presStyleCnt="0"/>
      <dgm:spPr/>
    </dgm:pt>
    <dgm:pt modelId="{781DBA34-8AEB-49E9-9EFF-2865DFA07350}" type="pres">
      <dgm:prSet presAssocID="{C9EA252C-9294-40C0-8B9E-CBC1A0335754}" presName="thickLine" presStyleLbl="alignNode1" presStyleIdx="2" presStyleCnt="7"/>
      <dgm:spPr/>
    </dgm:pt>
    <dgm:pt modelId="{0A6496E4-E4BA-48DD-AA5D-CC859B8139A9}" type="pres">
      <dgm:prSet presAssocID="{C9EA252C-9294-40C0-8B9E-CBC1A0335754}" presName="horz1" presStyleCnt="0"/>
      <dgm:spPr/>
    </dgm:pt>
    <dgm:pt modelId="{64D4BE28-C09F-4682-9763-5935544B52FA}" type="pres">
      <dgm:prSet presAssocID="{C9EA252C-9294-40C0-8B9E-CBC1A0335754}" presName="tx1" presStyleLbl="revTx" presStyleIdx="2" presStyleCnt="7"/>
      <dgm:spPr/>
    </dgm:pt>
    <dgm:pt modelId="{3FC44FFA-6DE9-4C75-80B3-22FEDDC94ACF}" type="pres">
      <dgm:prSet presAssocID="{C9EA252C-9294-40C0-8B9E-CBC1A0335754}" presName="vert1" presStyleCnt="0"/>
      <dgm:spPr/>
    </dgm:pt>
    <dgm:pt modelId="{D97391FD-1B1B-4909-91E8-48CD4A2EE365}" type="pres">
      <dgm:prSet presAssocID="{8F968232-2EED-4BB0-A4E6-8F6FFF15643A}" presName="thickLine" presStyleLbl="alignNode1" presStyleIdx="3" presStyleCnt="7"/>
      <dgm:spPr/>
    </dgm:pt>
    <dgm:pt modelId="{9CE79C64-4EFF-4C9C-86F0-8F56F67969CC}" type="pres">
      <dgm:prSet presAssocID="{8F968232-2EED-4BB0-A4E6-8F6FFF15643A}" presName="horz1" presStyleCnt="0"/>
      <dgm:spPr/>
    </dgm:pt>
    <dgm:pt modelId="{815F18B6-287C-4C61-BB0A-D8A703599AD4}" type="pres">
      <dgm:prSet presAssocID="{8F968232-2EED-4BB0-A4E6-8F6FFF15643A}" presName="tx1" presStyleLbl="revTx" presStyleIdx="3" presStyleCnt="7"/>
      <dgm:spPr/>
    </dgm:pt>
    <dgm:pt modelId="{F093AF42-8CAB-47EF-BBF5-9A6B4D05C4CE}" type="pres">
      <dgm:prSet presAssocID="{8F968232-2EED-4BB0-A4E6-8F6FFF15643A}" presName="vert1" presStyleCnt="0"/>
      <dgm:spPr/>
    </dgm:pt>
    <dgm:pt modelId="{B777102B-B36C-4DBC-944B-83A653A8BEEA}" type="pres">
      <dgm:prSet presAssocID="{ABCDC388-C6E0-401A-8372-0BE1E2F3338A}" presName="thickLine" presStyleLbl="alignNode1" presStyleIdx="4" presStyleCnt="7"/>
      <dgm:spPr/>
    </dgm:pt>
    <dgm:pt modelId="{0E9A1775-7662-4BF8-9462-F6BE5DB2B461}" type="pres">
      <dgm:prSet presAssocID="{ABCDC388-C6E0-401A-8372-0BE1E2F3338A}" presName="horz1" presStyleCnt="0"/>
      <dgm:spPr/>
    </dgm:pt>
    <dgm:pt modelId="{497B9EF3-D51F-425F-B535-367E4866C9D3}" type="pres">
      <dgm:prSet presAssocID="{ABCDC388-C6E0-401A-8372-0BE1E2F3338A}" presName="tx1" presStyleLbl="revTx" presStyleIdx="4" presStyleCnt="7"/>
      <dgm:spPr/>
    </dgm:pt>
    <dgm:pt modelId="{146AA857-0FED-46C0-A730-71E8FF4AF671}" type="pres">
      <dgm:prSet presAssocID="{ABCDC388-C6E0-401A-8372-0BE1E2F3338A}" presName="vert1" presStyleCnt="0"/>
      <dgm:spPr/>
    </dgm:pt>
    <dgm:pt modelId="{46100C85-5857-4D92-924E-B748246A0651}" type="pres">
      <dgm:prSet presAssocID="{DCF0135F-E06B-444B-B7A0-B9DB99CCEEF7}" presName="thickLine" presStyleLbl="alignNode1" presStyleIdx="5" presStyleCnt="7"/>
      <dgm:spPr/>
    </dgm:pt>
    <dgm:pt modelId="{C4F7F284-54E4-4943-AC77-699BBD46BA10}" type="pres">
      <dgm:prSet presAssocID="{DCF0135F-E06B-444B-B7A0-B9DB99CCEEF7}" presName="horz1" presStyleCnt="0"/>
      <dgm:spPr/>
    </dgm:pt>
    <dgm:pt modelId="{B57DEA09-6D16-49DC-AE62-D22C56E73F9F}" type="pres">
      <dgm:prSet presAssocID="{DCF0135F-E06B-444B-B7A0-B9DB99CCEEF7}" presName="tx1" presStyleLbl="revTx" presStyleIdx="5" presStyleCnt="7"/>
      <dgm:spPr/>
    </dgm:pt>
    <dgm:pt modelId="{8C500A11-5BD7-4A12-82A2-D3733E5CC38A}" type="pres">
      <dgm:prSet presAssocID="{DCF0135F-E06B-444B-B7A0-B9DB99CCEEF7}" presName="vert1" presStyleCnt="0"/>
      <dgm:spPr/>
    </dgm:pt>
    <dgm:pt modelId="{A2535ACC-65D2-4B1E-AB9C-958D4D27AA7D}" type="pres">
      <dgm:prSet presAssocID="{09A406C2-26EE-4279-A5C5-17A69F4E2767}" presName="thickLine" presStyleLbl="alignNode1" presStyleIdx="6" presStyleCnt="7"/>
      <dgm:spPr/>
    </dgm:pt>
    <dgm:pt modelId="{9F20CE13-59BE-4200-957E-835111067AF1}" type="pres">
      <dgm:prSet presAssocID="{09A406C2-26EE-4279-A5C5-17A69F4E2767}" presName="horz1" presStyleCnt="0"/>
      <dgm:spPr/>
    </dgm:pt>
    <dgm:pt modelId="{EBD7C174-E30D-478E-84A9-BF8AC0CE119A}" type="pres">
      <dgm:prSet presAssocID="{09A406C2-26EE-4279-A5C5-17A69F4E2767}" presName="tx1" presStyleLbl="revTx" presStyleIdx="6" presStyleCnt="7"/>
      <dgm:spPr/>
    </dgm:pt>
    <dgm:pt modelId="{AEF447F2-F1F6-494B-B5F2-EFBF5AF8DB14}" type="pres">
      <dgm:prSet presAssocID="{09A406C2-26EE-4279-A5C5-17A69F4E2767}" presName="vert1" presStyleCnt="0"/>
      <dgm:spPr/>
    </dgm:pt>
  </dgm:ptLst>
  <dgm:cxnLst>
    <dgm:cxn modelId="{AC3EE805-DE98-4163-9FDF-A6BF8542541F}" srcId="{6D0167F3-82EB-4D51-93BE-87ACE18E0269}" destId="{C9EA252C-9294-40C0-8B9E-CBC1A0335754}" srcOrd="2" destOrd="0" parTransId="{B518AFA1-74C3-4018-91BF-7203BB16E0CB}" sibTransId="{3F42C583-DF45-4D3C-B629-B9587B409157}"/>
    <dgm:cxn modelId="{1BB8121E-E457-4610-A853-832D836D5F47}" type="presOf" srcId="{ABCDC388-C6E0-401A-8372-0BE1E2F3338A}" destId="{497B9EF3-D51F-425F-B535-367E4866C9D3}" srcOrd="0" destOrd="0" presId="urn:microsoft.com/office/officeart/2008/layout/LinedList"/>
    <dgm:cxn modelId="{727B1032-7D81-4F68-8A39-4A04D031381C}" srcId="{6D0167F3-82EB-4D51-93BE-87ACE18E0269}" destId="{DCF0135F-E06B-444B-B7A0-B9DB99CCEEF7}" srcOrd="5" destOrd="0" parTransId="{1E64DE99-38D8-4BEC-9C3C-F3817F7716DB}" sibTransId="{E8264538-4C0B-4CDC-A53F-BF3185E69C04}"/>
    <dgm:cxn modelId="{C0DB8433-106B-401B-AF0A-902B0E7FACB5}" srcId="{6D0167F3-82EB-4D51-93BE-87ACE18E0269}" destId="{1A2F1148-4859-4D81-97BF-8C6737E9D26E}" srcOrd="1" destOrd="0" parTransId="{4005924A-EA53-4297-8749-31212ABDBB23}" sibTransId="{6025D275-419B-4132-BA66-AABF74E9F853}"/>
    <dgm:cxn modelId="{32A05035-18A4-48F7-AB6F-FE6B1EF48F3A}" srcId="{6D0167F3-82EB-4D51-93BE-87ACE18E0269}" destId="{8F968232-2EED-4BB0-A4E6-8F6FFF15643A}" srcOrd="3" destOrd="0" parTransId="{111F401B-B057-436D-8621-2F1D228A3199}" sibTransId="{28C08354-2549-401B-BD3A-15B3D52FB0BA}"/>
    <dgm:cxn modelId="{1B8C2B6D-3CE8-4CAA-B054-BDD475510041}" type="presOf" srcId="{C9EA252C-9294-40C0-8B9E-CBC1A0335754}" destId="{64D4BE28-C09F-4682-9763-5935544B52FA}" srcOrd="0" destOrd="0" presId="urn:microsoft.com/office/officeart/2008/layout/LinedList"/>
    <dgm:cxn modelId="{7C71C950-D9A6-4671-A381-9EF3E727E61A}" type="presOf" srcId="{1A2F1148-4859-4D81-97BF-8C6737E9D26E}" destId="{283A12FE-A355-4372-B9A8-3B845AAC9949}" srcOrd="0" destOrd="0" presId="urn:microsoft.com/office/officeart/2008/layout/LinedList"/>
    <dgm:cxn modelId="{EFE3D8A2-0641-4B3F-9B5B-DE6677CA9803}" type="presOf" srcId="{DCF0135F-E06B-444B-B7A0-B9DB99CCEEF7}" destId="{B57DEA09-6D16-49DC-AE62-D22C56E73F9F}" srcOrd="0" destOrd="0" presId="urn:microsoft.com/office/officeart/2008/layout/LinedList"/>
    <dgm:cxn modelId="{F7DD91A6-3072-461B-BEC2-EB074203BD5D}" type="presOf" srcId="{8F968232-2EED-4BB0-A4E6-8F6FFF15643A}" destId="{815F18B6-287C-4C61-BB0A-D8A703599AD4}" srcOrd="0" destOrd="0" presId="urn:microsoft.com/office/officeart/2008/layout/LinedList"/>
    <dgm:cxn modelId="{582877C9-7F2B-4430-BCEE-345B54DC40A1}" type="presOf" srcId="{6D0167F3-82EB-4D51-93BE-87ACE18E0269}" destId="{CB24F2B9-23F2-4CF1-A43C-121B10CC2B5C}" srcOrd="0" destOrd="0" presId="urn:microsoft.com/office/officeart/2008/layout/LinedList"/>
    <dgm:cxn modelId="{407E37CD-C147-420A-924F-725FA9048189}" srcId="{6D0167F3-82EB-4D51-93BE-87ACE18E0269}" destId="{C105F0E7-A753-4EA3-A497-8E69CB9AB34A}" srcOrd="0" destOrd="0" parTransId="{89391319-C3F9-405E-AAC1-11F22FE1BE59}" sibTransId="{EA8199F8-9BFB-4347-ABCC-C44B4F62AB76}"/>
    <dgm:cxn modelId="{474268CF-02B2-46C2-B608-C6BC702FAE69}" srcId="{6D0167F3-82EB-4D51-93BE-87ACE18E0269}" destId="{09A406C2-26EE-4279-A5C5-17A69F4E2767}" srcOrd="6" destOrd="0" parTransId="{541EC142-98CA-4E62-9AC1-7DE3CDAA6512}" sibTransId="{A23EBD3E-6F0A-42E9-ACEF-91D94CF26746}"/>
    <dgm:cxn modelId="{CE3877E5-4D51-41F4-A122-B06515721DFB}" type="presOf" srcId="{09A406C2-26EE-4279-A5C5-17A69F4E2767}" destId="{EBD7C174-E30D-478E-84A9-BF8AC0CE119A}" srcOrd="0" destOrd="0" presId="urn:microsoft.com/office/officeart/2008/layout/LinedList"/>
    <dgm:cxn modelId="{8BEB0AF2-67EF-4225-8850-9F52723853BC}" type="presOf" srcId="{C105F0E7-A753-4EA3-A497-8E69CB9AB34A}" destId="{2FECA9F8-5AF9-4CD4-9586-1FDAAF842019}" srcOrd="0" destOrd="0" presId="urn:microsoft.com/office/officeart/2008/layout/LinedList"/>
    <dgm:cxn modelId="{4F81E8FC-AD46-430C-BB99-3C6F9F3E467D}" srcId="{6D0167F3-82EB-4D51-93BE-87ACE18E0269}" destId="{ABCDC388-C6E0-401A-8372-0BE1E2F3338A}" srcOrd="4" destOrd="0" parTransId="{7D84B0EB-E2FE-4F1D-9148-B5B7D367B4B4}" sibTransId="{793E7ABD-C111-4D56-8AC0-489150DD0691}"/>
    <dgm:cxn modelId="{564D11C6-2EE6-463B-A16A-028C2979D619}" type="presParOf" srcId="{CB24F2B9-23F2-4CF1-A43C-121B10CC2B5C}" destId="{4258CB24-410F-4A04-B168-BB160E708206}" srcOrd="0" destOrd="0" presId="urn:microsoft.com/office/officeart/2008/layout/LinedList"/>
    <dgm:cxn modelId="{868F744D-4CB6-41FA-80B8-BA7FECFF74E5}" type="presParOf" srcId="{CB24F2B9-23F2-4CF1-A43C-121B10CC2B5C}" destId="{1BA15870-16B3-4E3A-A9E3-F9B1438FE21A}" srcOrd="1" destOrd="0" presId="urn:microsoft.com/office/officeart/2008/layout/LinedList"/>
    <dgm:cxn modelId="{93903099-51D4-4C7E-A8C2-30F0A97320D2}" type="presParOf" srcId="{1BA15870-16B3-4E3A-A9E3-F9B1438FE21A}" destId="{2FECA9F8-5AF9-4CD4-9586-1FDAAF842019}" srcOrd="0" destOrd="0" presId="urn:microsoft.com/office/officeart/2008/layout/LinedList"/>
    <dgm:cxn modelId="{5EEDAD5B-4B01-4A18-B174-B6AF63B0FC28}" type="presParOf" srcId="{1BA15870-16B3-4E3A-A9E3-F9B1438FE21A}" destId="{874BF640-C6CE-403F-9FF1-A21E2CB9EC4A}" srcOrd="1" destOrd="0" presId="urn:microsoft.com/office/officeart/2008/layout/LinedList"/>
    <dgm:cxn modelId="{2A6A7574-6770-4263-AD90-C3BF49D13B18}" type="presParOf" srcId="{CB24F2B9-23F2-4CF1-A43C-121B10CC2B5C}" destId="{A0471810-37D0-4CC7-B96C-8B7124EE49D2}" srcOrd="2" destOrd="0" presId="urn:microsoft.com/office/officeart/2008/layout/LinedList"/>
    <dgm:cxn modelId="{A5418CC9-FCBC-45A8-A239-72D7C7347841}" type="presParOf" srcId="{CB24F2B9-23F2-4CF1-A43C-121B10CC2B5C}" destId="{BEA35D28-5192-4D01-84A1-F731311D70BD}" srcOrd="3" destOrd="0" presId="urn:microsoft.com/office/officeart/2008/layout/LinedList"/>
    <dgm:cxn modelId="{2C649383-72ED-47B8-A06A-EAF04FA8C2D3}" type="presParOf" srcId="{BEA35D28-5192-4D01-84A1-F731311D70BD}" destId="{283A12FE-A355-4372-B9A8-3B845AAC9949}" srcOrd="0" destOrd="0" presId="urn:microsoft.com/office/officeart/2008/layout/LinedList"/>
    <dgm:cxn modelId="{42C34864-58EB-4A1B-9921-AD5E1EA19A72}" type="presParOf" srcId="{BEA35D28-5192-4D01-84A1-F731311D70BD}" destId="{28C1CCC0-214F-4E57-B34E-6726F14702F8}" srcOrd="1" destOrd="0" presId="urn:microsoft.com/office/officeart/2008/layout/LinedList"/>
    <dgm:cxn modelId="{58C5FB7D-8CBC-4C90-85C0-648AEB5BD106}" type="presParOf" srcId="{CB24F2B9-23F2-4CF1-A43C-121B10CC2B5C}" destId="{781DBA34-8AEB-49E9-9EFF-2865DFA07350}" srcOrd="4" destOrd="0" presId="urn:microsoft.com/office/officeart/2008/layout/LinedList"/>
    <dgm:cxn modelId="{795250E4-37BF-4FCB-B3A6-C1E2408F5BBA}" type="presParOf" srcId="{CB24F2B9-23F2-4CF1-A43C-121B10CC2B5C}" destId="{0A6496E4-E4BA-48DD-AA5D-CC859B8139A9}" srcOrd="5" destOrd="0" presId="urn:microsoft.com/office/officeart/2008/layout/LinedList"/>
    <dgm:cxn modelId="{73059B39-5429-492A-9364-0ED5ABDE8316}" type="presParOf" srcId="{0A6496E4-E4BA-48DD-AA5D-CC859B8139A9}" destId="{64D4BE28-C09F-4682-9763-5935544B52FA}" srcOrd="0" destOrd="0" presId="urn:microsoft.com/office/officeart/2008/layout/LinedList"/>
    <dgm:cxn modelId="{0912E99D-EA34-454E-B20D-E710E4500E71}" type="presParOf" srcId="{0A6496E4-E4BA-48DD-AA5D-CC859B8139A9}" destId="{3FC44FFA-6DE9-4C75-80B3-22FEDDC94ACF}" srcOrd="1" destOrd="0" presId="urn:microsoft.com/office/officeart/2008/layout/LinedList"/>
    <dgm:cxn modelId="{DA9982B2-11EA-424E-AA9B-9F9D6E0003B8}" type="presParOf" srcId="{CB24F2B9-23F2-4CF1-A43C-121B10CC2B5C}" destId="{D97391FD-1B1B-4909-91E8-48CD4A2EE365}" srcOrd="6" destOrd="0" presId="urn:microsoft.com/office/officeart/2008/layout/LinedList"/>
    <dgm:cxn modelId="{F985D528-2993-42DD-B8FC-EA672B7A1536}" type="presParOf" srcId="{CB24F2B9-23F2-4CF1-A43C-121B10CC2B5C}" destId="{9CE79C64-4EFF-4C9C-86F0-8F56F67969CC}" srcOrd="7" destOrd="0" presId="urn:microsoft.com/office/officeart/2008/layout/LinedList"/>
    <dgm:cxn modelId="{888AD6DF-271E-46BB-A4D8-257A5A1847AC}" type="presParOf" srcId="{9CE79C64-4EFF-4C9C-86F0-8F56F67969CC}" destId="{815F18B6-287C-4C61-BB0A-D8A703599AD4}" srcOrd="0" destOrd="0" presId="urn:microsoft.com/office/officeart/2008/layout/LinedList"/>
    <dgm:cxn modelId="{C8A92443-E59A-4999-8F01-5CC543FB5B3E}" type="presParOf" srcId="{9CE79C64-4EFF-4C9C-86F0-8F56F67969CC}" destId="{F093AF42-8CAB-47EF-BBF5-9A6B4D05C4CE}" srcOrd="1" destOrd="0" presId="urn:microsoft.com/office/officeart/2008/layout/LinedList"/>
    <dgm:cxn modelId="{7A17C209-AE9E-44C5-90F4-DF9BAD479165}" type="presParOf" srcId="{CB24F2B9-23F2-4CF1-A43C-121B10CC2B5C}" destId="{B777102B-B36C-4DBC-944B-83A653A8BEEA}" srcOrd="8" destOrd="0" presId="urn:microsoft.com/office/officeart/2008/layout/LinedList"/>
    <dgm:cxn modelId="{7460B76D-BCDA-4D10-9285-7B02431981E6}" type="presParOf" srcId="{CB24F2B9-23F2-4CF1-A43C-121B10CC2B5C}" destId="{0E9A1775-7662-4BF8-9462-F6BE5DB2B461}" srcOrd="9" destOrd="0" presId="urn:microsoft.com/office/officeart/2008/layout/LinedList"/>
    <dgm:cxn modelId="{9CE5D7C4-7589-43A1-9EC3-C5024CE12511}" type="presParOf" srcId="{0E9A1775-7662-4BF8-9462-F6BE5DB2B461}" destId="{497B9EF3-D51F-425F-B535-367E4866C9D3}" srcOrd="0" destOrd="0" presId="urn:microsoft.com/office/officeart/2008/layout/LinedList"/>
    <dgm:cxn modelId="{E6CEC200-4BF1-4039-AF3A-7F392C3E52BB}" type="presParOf" srcId="{0E9A1775-7662-4BF8-9462-F6BE5DB2B461}" destId="{146AA857-0FED-46C0-A730-71E8FF4AF671}" srcOrd="1" destOrd="0" presId="urn:microsoft.com/office/officeart/2008/layout/LinedList"/>
    <dgm:cxn modelId="{8C8E7DE0-8B3F-4264-961A-0840A5736C0B}" type="presParOf" srcId="{CB24F2B9-23F2-4CF1-A43C-121B10CC2B5C}" destId="{46100C85-5857-4D92-924E-B748246A0651}" srcOrd="10" destOrd="0" presId="urn:microsoft.com/office/officeart/2008/layout/LinedList"/>
    <dgm:cxn modelId="{025D3165-FE69-4968-A9A4-C911E4FEA26C}" type="presParOf" srcId="{CB24F2B9-23F2-4CF1-A43C-121B10CC2B5C}" destId="{C4F7F284-54E4-4943-AC77-699BBD46BA10}" srcOrd="11" destOrd="0" presId="urn:microsoft.com/office/officeart/2008/layout/LinedList"/>
    <dgm:cxn modelId="{4402EAEC-8EE0-46CF-B62A-D9447E9C7DAB}" type="presParOf" srcId="{C4F7F284-54E4-4943-AC77-699BBD46BA10}" destId="{B57DEA09-6D16-49DC-AE62-D22C56E73F9F}" srcOrd="0" destOrd="0" presId="urn:microsoft.com/office/officeart/2008/layout/LinedList"/>
    <dgm:cxn modelId="{3813243C-096D-48D0-AB82-396C224D152F}" type="presParOf" srcId="{C4F7F284-54E4-4943-AC77-699BBD46BA10}" destId="{8C500A11-5BD7-4A12-82A2-D3733E5CC38A}" srcOrd="1" destOrd="0" presId="urn:microsoft.com/office/officeart/2008/layout/LinedList"/>
    <dgm:cxn modelId="{C7E9C2B9-CE2A-4E7F-B73D-26FA51A4A0EA}" type="presParOf" srcId="{CB24F2B9-23F2-4CF1-A43C-121B10CC2B5C}" destId="{A2535ACC-65D2-4B1E-AB9C-958D4D27AA7D}" srcOrd="12" destOrd="0" presId="urn:microsoft.com/office/officeart/2008/layout/LinedList"/>
    <dgm:cxn modelId="{4C91633A-30F5-4C33-B69E-731A60835CA8}" type="presParOf" srcId="{CB24F2B9-23F2-4CF1-A43C-121B10CC2B5C}" destId="{9F20CE13-59BE-4200-957E-835111067AF1}" srcOrd="13" destOrd="0" presId="urn:microsoft.com/office/officeart/2008/layout/LinedList"/>
    <dgm:cxn modelId="{7C5BAADA-1859-43CA-A438-44547C13FA7A}" type="presParOf" srcId="{9F20CE13-59BE-4200-957E-835111067AF1}" destId="{EBD7C174-E30D-478E-84A9-BF8AC0CE119A}" srcOrd="0" destOrd="0" presId="urn:microsoft.com/office/officeart/2008/layout/LinedList"/>
    <dgm:cxn modelId="{945B5A8F-CC88-4C9B-9079-41088CACF1A4}" type="presParOf" srcId="{9F20CE13-59BE-4200-957E-835111067AF1}" destId="{AEF447F2-F1F6-494B-B5F2-EFBF5AF8DB14}"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E5F3B63-9C4E-4586-B915-9AF707571F19}"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2C0732C2-E46C-43E2-BF11-83BD983A4C1F}">
      <dgm:prSet/>
      <dgm:spPr/>
      <dgm:t>
        <a:bodyPr/>
        <a:lstStyle/>
        <a:p>
          <a:r>
            <a:rPr lang="en-US"/>
            <a:t>Determination of suitability to interact with participating minors</a:t>
          </a:r>
        </a:p>
      </dgm:t>
    </dgm:pt>
    <dgm:pt modelId="{B9C093E7-54FD-4E45-B17D-B2CFD5AA4392}" type="parTrans" cxnId="{203E2BB8-9D9C-4A40-A5C2-3CDE1B5F7F98}">
      <dgm:prSet/>
      <dgm:spPr/>
      <dgm:t>
        <a:bodyPr/>
        <a:lstStyle/>
        <a:p>
          <a:endParaRPr lang="en-US"/>
        </a:p>
      </dgm:t>
    </dgm:pt>
    <dgm:pt modelId="{F8DC16D8-92B1-41C0-81F0-35204E5DB1FA}" type="sibTrans" cxnId="{203E2BB8-9D9C-4A40-A5C2-3CDE1B5F7F98}">
      <dgm:prSet/>
      <dgm:spPr/>
      <dgm:t>
        <a:bodyPr/>
        <a:lstStyle/>
        <a:p>
          <a:endParaRPr lang="en-US"/>
        </a:p>
      </dgm:t>
    </dgm:pt>
    <dgm:pt modelId="{8E8BB057-F10E-47FB-8999-38726F645CB5}">
      <dgm:prSet/>
      <dgm:spPr/>
      <dgm:t>
        <a:bodyPr/>
        <a:lstStyle/>
        <a:p>
          <a:r>
            <a:rPr lang="en-US" dirty="0"/>
            <a:t>Every 5 years additional background checks (fingerprinting, etc.) must be run on any grant/match funded employees (including volunteers) that interact with anyone under the age of 18</a:t>
          </a:r>
        </a:p>
      </dgm:t>
    </dgm:pt>
    <dgm:pt modelId="{0A11FB06-51CC-442C-8D9E-914400D675A1}" type="parTrans" cxnId="{D8E1FA99-F1FC-4E8F-83DA-F54F9499F118}">
      <dgm:prSet/>
      <dgm:spPr/>
      <dgm:t>
        <a:bodyPr/>
        <a:lstStyle/>
        <a:p>
          <a:endParaRPr lang="en-US"/>
        </a:p>
      </dgm:t>
    </dgm:pt>
    <dgm:pt modelId="{D3E605C4-3EAA-4463-9F72-ECFB9C08B630}" type="sibTrans" cxnId="{D8E1FA99-F1FC-4E8F-83DA-F54F9499F118}">
      <dgm:prSet/>
      <dgm:spPr/>
      <dgm:t>
        <a:bodyPr/>
        <a:lstStyle/>
        <a:p>
          <a:endParaRPr lang="en-US"/>
        </a:p>
      </dgm:t>
    </dgm:pt>
    <dgm:pt modelId="{CAE54116-A0DF-4F9B-A191-2442ED92B3F3}">
      <dgm:prSet/>
      <dgm:spPr/>
      <dgm:t>
        <a:bodyPr/>
        <a:lstStyle/>
        <a:p>
          <a:r>
            <a:rPr lang="en-US" dirty="0"/>
            <a:t>This is a required condition of any DOJ grant- for more details about the required checks please visit </a:t>
          </a:r>
          <a:r>
            <a:rPr lang="en-US" dirty="0">
              <a:hlinkClick xmlns:r="http://schemas.openxmlformats.org/officeDocument/2006/relationships" r:id="rId1"/>
            </a:rPr>
            <a:t>https://www.ojp.gov/funding/explore/interact-minors</a:t>
          </a:r>
          <a:endParaRPr lang="en-US" dirty="0"/>
        </a:p>
      </dgm:t>
    </dgm:pt>
    <dgm:pt modelId="{293CC6C6-A5CC-4EA6-8059-9E63F45ECDDF}" type="parTrans" cxnId="{B2C7AD0F-7329-49EE-B775-FFC8070ECAF6}">
      <dgm:prSet/>
      <dgm:spPr/>
      <dgm:t>
        <a:bodyPr/>
        <a:lstStyle/>
        <a:p>
          <a:endParaRPr lang="en-US"/>
        </a:p>
      </dgm:t>
    </dgm:pt>
    <dgm:pt modelId="{079BF118-4141-4372-9862-E1252BC55890}" type="sibTrans" cxnId="{B2C7AD0F-7329-49EE-B775-FFC8070ECAF6}">
      <dgm:prSet/>
      <dgm:spPr/>
      <dgm:t>
        <a:bodyPr/>
        <a:lstStyle/>
        <a:p>
          <a:endParaRPr lang="en-US"/>
        </a:p>
      </dgm:t>
    </dgm:pt>
    <dgm:pt modelId="{D737960A-890B-4FAB-8395-5A2B90C974DA}">
      <dgm:prSet/>
      <dgm:spPr/>
      <dgm:t>
        <a:bodyPr/>
        <a:lstStyle/>
        <a:p>
          <a:r>
            <a:rPr lang="en-US"/>
            <a:t>Civil Rights Training</a:t>
          </a:r>
        </a:p>
      </dgm:t>
    </dgm:pt>
    <dgm:pt modelId="{E9E1B421-3806-46FA-ADFB-2B54D80D919C}" type="parTrans" cxnId="{FFFB28A0-D9F1-4CEE-AB73-3FEBFB8ABAED}">
      <dgm:prSet/>
      <dgm:spPr/>
      <dgm:t>
        <a:bodyPr/>
        <a:lstStyle/>
        <a:p>
          <a:endParaRPr lang="en-US"/>
        </a:p>
      </dgm:t>
    </dgm:pt>
    <dgm:pt modelId="{6E36D3FF-93DC-444B-9FC4-01783AACB711}" type="sibTrans" cxnId="{FFFB28A0-D9F1-4CEE-AB73-3FEBFB8ABAED}">
      <dgm:prSet/>
      <dgm:spPr/>
      <dgm:t>
        <a:bodyPr/>
        <a:lstStyle/>
        <a:p>
          <a:endParaRPr lang="en-US"/>
        </a:p>
      </dgm:t>
    </dgm:pt>
    <dgm:pt modelId="{7AA0311D-08DB-4B82-8A28-A49CC0ED20CF}">
      <dgm:prSet/>
      <dgm:spPr/>
      <dgm:t>
        <a:bodyPr/>
        <a:lstStyle/>
        <a:p>
          <a:r>
            <a:rPr lang="en-US" i="0" dirty="0"/>
            <a:t>The DOJ requires all recipients and subrecipients of federal funds to comply with a variety of Federal civil rights laws. ICJI has a checklist that each subgrantee needs to complete on an annual basis to remain in compliance</a:t>
          </a:r>
        </a:p>
      </dgm:t>
    </dgm:pt>
    <dgm:pt modelId="{3E5B62CC-C4D3-4EAD-A049-733B44F12A55}" type="parTrans" cxnId="{2FBC5527-5301-4122-8E26-56CAC8E081A1}">
      <dgm:prSet/>
      <dgm:spPr/>
      <dgm:t>
        <a:bodyPr/>
        <a:lstStyle/>
        <a:p>
          <a:endParaRPr lang="en-US"/>
        </a:p>
      </dgm:t>
    </dgm:pt>
    <dgm:pt modelId="{DB9666A0-8541-4813-A024-4E7A1695D434}" type="sibTrans" cxnId="{2FBC5527-5301-4122-8E26-56CAC8E081A1}">
      <dgm:prSet/>
      <dgm:spPr/>
      <dgm:t>
        <a:bodyPr/>
        <a:lstStyle/>
        <a:p>
          <a:endParaRPr lang="en-US"/>
        </a:p>
      </dgm:t>
    </dgm:pt>
    <dgm:pt modelId="{1956E268-6CCA-453D-B195-43E98452A11E}">
      <dgm:prSet/>
      <dgm:spPr/>
      <dgm:t>
        <a:bodyPr/>
        <a:lstStyle/>
        <a:p>
          <a:r>
            <a:rPr lang="en-US" dirty="0"/>
            <a:t>CJI Grantee Training and Resources Link-</a:t>
          </a:r>
        </a:p>
      </dgm:t>
    </dgm:pt>
    <dgm:pt modelId="{6642FB9B-992E-4D85-95F8-8C10A2040D67}" type="parTrans" cxnId="{F555C4F9-7A61-40A9-96C8-40AFDBE9B019}">
      <dgm:prSet/>
      <dgm:spPr/>
      <dgm:t>
        <a:bodyPr/>
        <a:lstStyle/>
        <a:p>
          <a:endParaRPr lang="en-US"/>
        </a:p>
      </dgm:t>
    </dgm:pt>
    <dgm:pt modelId="{DD3AD028-2C0F-4D3B-AB61-D924FB8A3B53}" type="sibTrans" cxnId="{F555C4F9-7A61-40A9-96C8-40AFDBE9B019}">
      <dgm:prSet/>
      <dgm:spPr/>
      <dgm:t>
        <a:bodyPr/>
        <a:lstStyle/>
        <a:p>
          <a:endParaRPr lang="en-US"/>
        </a:p>
      </dgm:t>
    </dgm:pt>
    <dgm:pt modelId="{36861147-D9A8-4EA2-BD2F-DD548D811DB5}">
      <dgm:prSet/>
      <dgm:spPr/>
      <dgm:t>
        <a:bodyPr/>
        <a:lstStyle/>
        <a:p>
          <a:r>
            <a:rPr lang="en-US" dirty="0">
              <a:hlinkClick xmlns:r="http://schemas.openxmlformats.org/officeDocument/2006/relationships" r:id="rId2"/>
            </a:rPr>
            <a:t>https://www.in.gov/cji/grantee-training-and-resources/</a:t>
          </a:r>
          <a:endParaRPr lang="en-US" dirty="0"/>
        </a:p>
      </dgm:t>
    </dgm:pt>
    <dgm:pt modelId="{94C946A2-DC30-40EA-B41F-31E4BE8506D3}" type="parTrans" cxnId="{9F55A038-59C8-40A8-BB06-6B4749C39D9D}">
      <dgm:prSet/>
      <dgm:spPr/>
      <dgm:t>
        <a:bodyPr/>
        <a:lstStyle/>
        <a:p>
          <a:endParaRPr lang="en-US"/>
        </a:p>
      </dgm:t>
    </dgm:pt>
    <dgm:pt modelId="{C95D927F-6599-494F-BFE3-79177E4A4884}" type="sibTrans" cxnId="{9F55A038-59C8-40A8-BB06-6B4749C39D9D}">
      <dgm:prSet/>
      <dgm:spPr/>
      <dgm:t>
        <a:bodyPr/>
        <a:lstStyle/>
        <a:p>
          <a:endParaRPr lang="en-US"/>
        </a:p>
      </dgm:t>
    </dgm:pt>
    <dgm:pt modelId="{802185AA-CE57-4A51-8733-7A87DFBBD83D}">
      <dgm:prSet/>
      <dgm:spPr/>
      <dgm:t>
        <a:bodyPr/>
        <a:lstStyle/>
        <a:p>
          <a:r>
            <a:rPr lang="en-US" dirty="0"/>
            <a:t>These requirements along with other trainings can be found at:</a:t>
          </a:r>
        </a:p>
      </dgm:t>
    </dgm:pt>
    <dgm:pt modelId="{92E6F625-8B45-4906-91B5-4BBF8A6C6C53}" type="parTrans" cxnId="{E1285B7F-761D-4E17-97F0-5DA05BF82C38}">
      <dgm:prSet/>
      <dgm:spPr/>
      <dgm:t>
        <a:bodyPr/>
        <a:lstStyle/>
        <a:p>
          <a:endParaRPr lang="en-US"/>
        </a:p>
      </dgm:t>
    </dgm:pt>
    <dgm:pt modelId="{549A13C3-6BF0-4835-A47E-628866B77F39}" type="sibTrans" cxnId="{E1285B7F-761D-4E17-97F0-5DA05BF82C38}">
      <dgm:prSet/>
      <dgm:spPr/>
      <dgm:t>
        <a:bodyPr/>
        <a:lstStyle/>
        <a:p>
          <a:endParaRPr lang="en-US"/>
        </a:p>
      </dgm:t>
    </dgm:pt>
    <dgm:pt modelId="{A1A40040-EBB8-401B-A00D-7503EBA8F40F}" type="pres">
      <dgm:prSet presAssocID="{5E5F3B63-9C4E-4586-B915-9AF707571F19}" presName="linear" presStyleCnt="0">
        <dgm:presLayoutVars>
          <dgm:animLvl val="lvl"/>
          <dgm:resizeHandles val="exact"/>
        </dgm:presLayoutVars>
      </dgm:prSet>
      <dgm:spPr/>
    </dgm:pt>
    <dgm:pt modelId="{9027821D-5250-44B8-A36F-AD5CB0C15203}" type="pres">
      <dgm:prSet presAssocID="{2C0732C2-E46C-43E2-BF11-83BD983A4C1F}" presName="parentText" presStyleLbl="node1" presStyleIdx="0" presStyleCnt="3">
        <dgm:presLayoutVars>
          <dgm:chMax val="0"/>
          <dgm:bulletEnabled val="1"/>
        </dgm:presLayoutVars>
      </dgm:prSet>
      <dgm:spPr/>
    </dgm:pt>
    <dgm:pt modelId="{9C5E7B17-257E-4772-8C5C-E9E86C3DF5BB}" type="pres">
      <dgm:prSet presAssocID="{2C0732C2-E46C-43E2-BF11-83BD983A4C1F}" presName="childText" presStyleLbl="revTx" presStyleIdx="0" presStyleCnt="3">
        <dgm:presLayoutVars>
          <dgm:bulletEnabled val="1"/>
        </dgm:presLayoutVars>
      </dgm:prSet>
      <dgm:spPr/>
    </dgm:pt>
    <dgm:pt modelId="{F1560779-36DA-43AE-A4A9-6B61E97F2886}" type="pres">
      <dgm:prSet presAssocID="{D737960A-890B-4FAB-8395-5A2B90C974DA}" presName="parentText" presStyleLbl="node1" presStyleIdx="1" presStyleCnt="3">
        <dgm:presLayoutVars>
          <dgm:chMax val="0"/>
          <dgm:bulletEnabled val="1"/>
        </dgm:presLayoutVars>
      </dgm:prSet>
      <dgm:spPr/>
    </dgm:pt>
    <dgm:pt modelId="{04E31B08-D7A9-4800-8D8A-364F94331F09}" type="pres">
      <dgm:prSet presAssocID="{D737960A-890B-4FAB-8395-5A2B90C974DA}" presName="childText" presStyleLbl="revTx" presStyleIdx="1" presStyleCnt="3">
        <dgm:presLayoutVars>
          <dgm:bulletEnabled val="1"/>
        </dgm:presLayoutVars>
      </dgm:prSet>
      <dgm:spPr/>
    </dgm:pt>
    <dgm:pt modelId="{1B0DC6E9-A6C7-468F-877B-E97D0F9A3604}" type="pres">
      <dgm:prSet presAssocID="{1956E268-6CCA-453D-B195-43E98452A11E}" presName="parentText" presStyleLbl="node1" presStyleIdx="2" presStyleCnt="3">
        <dgm:presLayoutVars>
          <dgm:chMax val="0"/>
          <dgm:bulletEnabled val="1"/>
        </dgm:presLayoutVars>
      </dgm:prSet>
      <dgm:spPr/>
    </dgm:pt>
    <dgm:pt modelId="{22A6727C-7E57-46C5-9315-7BA2AE7084F9}" type="pres">
      <dgm:prSet presAssocID="{1956E268-6CCA-453D-B195-43E98452A11E}" presName="childText" presStyleLbl="revTx" presStyleIdx="2" presStyleCnt="3">
        <dgm:presLayoutVars>
          <dgm:bulletEnabled val="1"/>
        </dgm:presLayoutVars>
      </dgm:prSet>
      <dgm:spPr/>
    </dgm:pt>
  </dgm:ptLst>
  <dgm:cxnLst>
    <dgm:cxn modelId="{B2C7AD0F-7329-49EE-B775-FFC8070ECAF6}" srcId="{2C0732C2-E46C-43E2-BF11-83BD983A4C1F}" destId="{CAE54116-A0DF-4F9B-A191-2442ED92B3F3}" srcOrd="1" destOrd="0" parTransId="{293CC6C6-A5CC-4EA6-8059-9E63F45ECDDF}" sibTransId="{079BF118-4141-4372-9862-E1252BC55890}"/>
    <dgm:cxn modelId="{901FAD11-BA2B-4812-A172-D4C5A5AE3F8D}" type="presOf" srcId="{1956E268-6CCA-453D-B195-43E98452A11E}" destId="{1B0DC6E9-A6C7-468F-877B-E97D0F9A3604}" srcOrd="0" destOrd="0" presId="urn:microsoft.com/office/officeart/2005/8/layout/vList2"/>
    <dgm:cxn modelId="{2FBC5527-5301-4122-8E26-56CAC8E081A1}" srcId="{D737960A-890B-4FAB-8395-5A2B90C974DA}" destId="{7AA0311D-08DB-4B82-8A28-A49CC0ED20CF}" srcOrd="0" destOrd="0" parTransId="{3E5B62CC-C4D3-4EAD-A049-733B44F12A55}" sibTransId="{DB9666A0-8541-4813-A024-4E7A1695D434}"/>
    <dgm:cxn modelId="{3E0DA633-75C8-4165-BB68-DB7D0324BCCF}" type="presOf" srcId="{CAE54116-A0DF-4F9B-A191-2442ED92B3F3}" destId="{9C5E7B17-257E-4772-8C5C-E9E86C3DF5BB}" srcOrd="0" destOrd="1" presId="urn:microsoft.com/office/officeart/2005/8/layout/vList2"/>
    <dgm:cxn modelId="{9F55A038-59C8-40A8-BB06-6B4749C39D9D}" srcId="{802185AA-CE57-4A51-8733-7A87DFBBD83D}" destId="{36861147-D9A8-4EA2-BD2F-DD548D811DB5}" srcOrd="0" destOrd="0" parTransId="{94C946A2-DC30-40EA-B41F-31E4BE8506D3}" sibTransId="{C95D927F-6599-494F-BFE3-79177E4A4884}"/>
    <dgm:cxn modelId="{D7A1426B-5FAA-4289-ACDE-3087C4EE6B7D}" type="presOf" srcId="{7AA0311D-08DB-4B82-8A28-A49CC0ED20CF}" destId="{04E31B08-D7A9-4800-8D8A-364F94331F09}" srcOrd="0" destOrd="0" presId="urn:microsoft.com/office/officeart/2005/8/layout/vList2"/>
    <dgm:cxn modelId="{9C60F24F-1925-4CD4-9494-0FF89CF964CC}" type="presOf" srcId="{5E5F3B63-9C4E-4586-B915-9AF707571F19}" destId="{A1A40040-EBB8-401B-A00D-7503EBA8F40F}" srcOrd="0" destOrd="0" presId="urn:microsoft.com/office/officeart/2005/8/layout/vList2"/>
    <dgm:cxn modelId="{9482AA73-63B3-41C8-9DFA-B1968DCE68F2}" type="presOf" srcId="{36861147-D9A8-4EA2-BD2F-DD548D811DB5}" destId="{22A6727C-7E57-46C5-9315-7BA2AE7084F9}" srcOrd="0" destOrd="1" presId="urn:microsoft.com/office/officeart/2005/8/layout/vList2"/>
    <dgm:cxn modelId="{0D86FC7C-1FB2-4E6B-859F-0AC5F069DE52}" type="presOf" srcId="{8E8BB057-F10E-47FB-8999-38726F645CB5}" destId="{9C5E7B17-257E-4772-8C5C-E9E86C3DF5BB}" srcOrd="0" destOrd="0" presId="urn:microsoft.com/office/officeart/2005/8/layout/vList2"/>
    <dgm:cxn modelId="{E1285B7F-761D-4E17-97F0-5DA05BF82C38}" srcId="{1956E268-6CCA-453D-B195-43E98452A11E}" destId="{802185AA-CE57-4A51-8733-7A87DFBBD83D}" srcOrd="0" destOrd="0" parTransId="{92E6F625-8B45-4906-91B5-4BBF8A6C6C53}" sibTransId="{549A13C3-6BF0-4835-A47E-628866B77F39}"/>
    <dgm:cxn modelId="{D8E1FA99-F1FC-4E8F-83DA-F54F9499F118}" srcId="{2C0732C2-E46C-43E2-BF11-83BD983A4C1F}" destId="{8E8BB057-F10E-47FB-8999-38726F645CB5}" srcOrd="0" destOrd="0" parTransId="{0A11FB06-51CC-442C-8D9E-914400D675A1}" sibTransId="{D3E605C4-3EAA-4463-9F72-ECFB9C08B630}"/>
    <dgm:cxn modelId="{FFFB28A0-D9F1-4CEE-AB73-3FEBFB8ABAED}" srcId="{5E5F3B63-9C4E-4586-B915-9AF707571F19}" destId="{D737960A-890B-4FAB-8395-5A2B90C974DA}" srcOrd="1" destOrd="0" parTransId="{E9E1B421-3806-46FA-ADFB-2B54D80D919C}" sibTransId="{6E36D3FF-93DC-444B-9FC4-01783AACB711}"/>
    <dgm:cxn modelId="{203E2BB8-9D9C-4A40-A5C2-3CDE1B5F7F98}" srcId="{5E5F3B63-9C4E-4586-B915-9AF707571F19}" destId="{2C0732C2-E46C-43E2-BF11-83BD983A4C1F}" srcOrd="0" destOrd="0" parTransId="{B9C093E7-54FD-4E45-B17D-B2CFD5AA4392}" sibTransId="{F8DC16D8-92B1-41C0-81F0-35204E5DB1FA}"/>
    <dgm:cxn modelId="{F44FC1E4-AA71-4196-9C22-0A57D51CA3C4}" type="presOf" srcId="{802185AA-CE57-4A51-8733-7A87DFBBD83D}" destId="{22A6727C-7E57-46C5-9315-7BA2AE7084F9}" srcOrd="0" destOrd="0" presId="urn:microsoft.com/office/officeart/2005/8/layout/vList2"/>
    <dgm:cxn modelId="{05B28FEE-22F8-4081-B468-80EB82669079}" type="presOf" srcId="{D737960A-890B-4FAB-8395-5A2B90C974DA}" destId="{F1560779-36DA-43AE-A4A9-6B61E97F2886}" srcOrd="0" destOrd="0" presId="urn:microsoft.com/office/officeart/2005/8/layout/vList2"/>
    <dgm:cxn modelId="{19F36AF6-EF49-43D0-BEEB-DDE6FC4C3E8F}" type="presOf" srcId="{2C0732C2-E46C-43E2-BF11-83BD983A4C1F}" destId="{9027821D-5250-44B8-A36F-AD5CB0C15203}" srcOrd="0" destOrd="0" presId="urn:microsoft.com/office/officeart/2005/8/layout/vList2"/>
    <dgm:cxn modelId="{F555C4F9-7A61-40A9-96C8-40AFDBE9B019}" srcId="{5E5F3B63-9C4E-4586-B915-9AF707571F19}" destId="{1956E268-6CCA-453D-B195-43E98452A11E}" srcOrd="2" destOrd="0" parTransId="{6642FB9B-992E-4D85-95F8-8C10A2040D67}" sibTransId="{DD3AD028-2C0F-4D3B-AB61-D924FB8A3B53}"/>
    <dgm:cxn modelId="{D5B4103D-0536-427A-AFE5-74BD0E7DB476}" type="presParOf" srcId="{A1A40040-EBB8-401B-A00D-7503EBA8F40F}" destId="{9027821D-5250-44B8-A36F-AD5CB0C15203}" srcOrd="0" destOrd="0" presId="urn:microsoft.com/office/officeart/2005/8/layout/vList2"/>
    <dgm:cxn modelId="{16EA9640-CC1D-48E3-B5AB-65234452C414}" type="presParOf" srcId="{A1A40040-EBB8-401B-A00D-7503EBA8F40F}" destId="{9C5E7B17-257E-4772-8C5C-E9E86C3DF5BB}" srcOrd="1" destOrd="0" presId="urn:microsoft.com/office/officeart/2005/8/layout/vList2"/>
    <dgm:cxn modelId="{1CA5BA81-C88D-4D55-BEF0-4E29C0890F91}" type="presParOf" srcId="{A1A40040-EBB8-401B-A00D-7503EBA8F40F}" destId="{F1560779-36DA-43AE-A4A9-6B61E97F2886}" srcOrd="2" destOrd="0" presId="urn:microsoft.com/office/officeart/2005/8/layout/vList2"/>
    <dgm:cxn modelId="{4384A024-CC17-44F7-8808-476AC0F528CA}" type="presParOf" srcId="{A1A40040-EBB8-401B-A00D-7503EBA8F40F}" destId="{04E31B08-D7A9-4800-8D8A-364F94331F09}" srcOrd="3" destOrd="0" presId="urn:microsoft.com/office/officeart/2005/8/layout/vList2"/>
    <dgm:cxn modelId="{D9A31D9A-7076-4CBB-A97A-492429480ED2}" type="presParOf" srcId="{A1A40040-EBB8-401B-A00D-7503EBA8F40F}" destId="{1B0DC6E9-A6C7-468F-877B-E97D0F9A3604}" srcOrd="4" destOrd="0" presId="urn:microsoft.com/office/officeart/2005/8/layout/vList2"/>
    <dgm:cxn modelId="{1FDF123A-F097-44EA-B445-645049CD80CF}" type="presParOf" srcId="{A1A40040-EBB8-401B-A00D-7503EBA8F40F}" destId="{22A6727C-7E57-46C5-9315-7BA2AE7084F9}" srcOrd="5"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A9CB4A8-C229-49EA-A69B-7297E87920CB}"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E553E115-4EE1-436C-A50D-688D10AD4BCA}">
      <dgm:prSet custT="1"/>
      <dgm:spPr/>
      <dgm:t>
        <a:bodyPr/>
        <a:lstStyle/>
        <a:p>
          <a:r>
            <a:rPr lang="en-US" sz="2200" dirty="0"/>
            <a:t>Contact</a:t>
          </a:r>
        </a:p>
      </dgm:t>
    </dgm:pt>
    <dgm:pt modelId="{08D70D08-15C9-49EA-AF23-A99CB41439D0}" type="parTrans" cxnId="{0AA60F55-B107-4219-BD7E-75A4AB414816}">
      <dgm:prSet/>
      <dgm:spPr/>
      <dgm:t>
        <a:bodyPr/>
        <a:lstStyle/>
        <a:p>
          <a:endParaRPr lang="en-US"/>
        </a:p>
      </dgm:t>
    </dgm:pt>
    <dgm:pt modelId="{248E7098-9028-4CFF-B03E-63892A6F9520}" type="sibTrans" cxnId="{0AA60F55-B107-4219-BD7E-75A4AB414816}">
      <dgm:prSet/>
      <dgm:spPr/>
      <dgm:t>
        <a:bodyPr/>
        <a:lstStyle/>
        <a:p>
          <a:endParaRPr lang="en-US"/>
        </a:p>
      </dgm:t>
    </dgm:pt>
    <dgm:pt modelId="{28F5E430-A4A3-4813-994E-F2D00FDA71D7}">
      <dgm:prSet custT="1"/>
      <dgm:spPr/>
      <dgm:t>
        <a:bodyPr/>
        <a:lstStyle/>
        <a:p>
          <a:r>
            <a:rPr lang="en-US" sz="2200" dirty="0"/>
            <a:t>Project Information</a:t>
          </a:r>
        </a:p>
      </dgm:t>
    </dgm:pt>
    <dgm:pt modelId="{8537224E-FCEA-461B-BCE8-9190C4E49084}" type="parTrans" cxnId="{BA58820E-55C5-441E-820E-9543A371FD53}">
      <dgm:prSet/>
      <dgm:spPr/>
      <dgm:t>
        <a:bodyPr/>
        <a:lstStyle/>
        <a:p>
          <a:endParaRPr lang="en-US"/>
        </a:p>
      </dgm:t>
    </dgm:pt>
    <dgm:pt modelId="{7F304B48-9085-4849-867C-8A6CFE8A296C}" type="sibTrans" cxnId="{BA58820E-55C5-441E-820E-9543A371FD53}">
      <dgm:prSet/>
      <dgm:spPr/>
      <dgm:t>
        <a:bodyPr/>
        <a:lstStyle/>
        <a:p>
          <a:endParaRPr lang="en-US"/>
        </a:p>
      </dgm:t>
    </dgm:pt>
    <dgm:pt modelId="{BE368AED-258C-4FB0-B211-93C07DE114C3}">
      <dgm:prSet custT="1"/>
      <dgm:spPr/>
      <dgm:t>
        <a:bodyPr/>
        <a:lstStyle/>
        <a:p>
          <a:r>
            <a:rPr lang="en-US" sz="2200" dirty="0"/>
            <a:t>Programmatic Information</a:t>
          </a:r>
        </a:p>
      </dgm:t>
    </dgm:pt>
    <dgm:pt modelId="{7C064493-C2DE-42A9-9100-5DFF7B73E08D}" type="parTrans" cxnId="{B1F73941-CF70-4DDD-9019-D187C01E1AB7}">
      <dgm:prSet/>
      <dgm:spPr/>
      <dgm:t>
        <a:bodyPr/>
        <a:lstStyle/>
        <a:p>
          <a:endParaRPr lang="en-US"/>
        </a:p>
      </dgm:t>
    </dgm:pt>
    <dgm:pt modelId="{88B1D9C0-7DC3-44A1-92A7-58675B391B0E}" type="sibTrans" cxnId="{B1F73941-CF70-4DDD-9019-D187C01E1AB7}">
      <dgm:prSet/>
      <dgm:spPr/>
      <dgm:t>
        <a:bodyPr/>
        <a:lstStyle/>
        <a:p>
          <a:endParaRPr lang="en-US"/>
        </a:p>
      </dgm:t>
    </dgm:pt>
    <dgm:pt modelId="{FC6B0B77-CA9E-48D4-9FBF-3A25BDB3880A}">
      <dgm:prSet custT="1"/>
      <dgm:spPr/>
      <dgm:t>
        <a:bodyPr/>
        <a:lstStyle/>
        <a:p>
          <a:r>
            <a:rPr lang="en-US" sz="2200" dirty="0"/>
            <a:t>Problem Statement &amp; Analysis </a:t>
          </a:r>
        </a:p>
      </dgm:t>
    </dgm:pt>
    <dgm:pt modelId="{87116558-8807-4868-B091-C4A23F46A07C}" type="parTrans" cxnId="{56E224D3-EFDA-4159-AAC9-EC0C5B2CF49E}">
      <dgm:prSet/>
      <dgm:spPr/>
      <dgm:t>
        <a:bodyPr/>
        <a:lstStyle/>
        <a:p>
          <a:endParaRPr lang="en-US"/>
        </a:p>
      </dgm:t>
    </dgm:pt>
    <dgm:pt modelId="{5972BF11-85A3-4183-B095-F1EBA84A2958}" type="sibTrans" cxnId="{56E224D3-EFDA-4159-AAC9-EC0C5B2CF49E}">
      <dgm:prSet/>
      <dgm:spPr/>
      <dgm:t>
        <a:bodyPr/>
        <a:lstStyle/>
        <a:p>
          <a:endParaRPr lang="en-US"/>
        </a:p>
      </dgm:t>
    </dgm:pt>
    <dgm:pt modelId="{D02F4AE6-FAC4-4C68-886D-55A5D80C4F16}">
      <dgm:prSet custT="1"/>
      <dgm:spPr/>
      <dgm:t>
        <a:bodyPr/>
        <a:lstStyle/>
        <a:p>
          <a:r>
            <a:rPr lang="en-US" sz="2200" dirty="0"/>
            <a:t>Goals, Objectives, &amp; Outcomes</a:t>
          </a:r>
        </a:p>
      </dgm:t>
    </dgm:pt>
    <dgm:pt modelId="{4B5DBB09-FC1C-47CD-97CF-D55AFA150AED}" type="parTrans" cxnId="{5EAB4B56-3F93-48E3-BDFE-A0858F9066A3}">
      <dgm:prSet/>
      <dgm:spPr/>
      <dgm:t>
        <a:bodyPr/>
        <a:lstStyle/>
        <a:p>
          <a:endParaRPr lang="en-US"/>
        </a:p>
      </dgm:t>
    </dgm:pt>
    <dgm:pt modelId="{C4FDAB6A-1826-4DA5-B52B-70AEF038F31D}" type="sibTrans" cxnId="{5EAB4B56-3F93-48E3-BDFE-A0858F9066A3}">
      <dgm:prSet/>
      <dgm:spPr/>
      <dgm:t>
        <a:bodyPr/>
        <a:lstStyle/>
        <a:p>
          <a:endParaRPr lang="en-US"/>
        </a:p>
      </dgm:t>
    </dgm:pt>
    <dgm:pt modelId="{9F7407FE-5CA4-4FBC-A05D-B2126DE505DC}">
      <dgm:prSet custT="1"/>
      <dgm:spPr/>
      <dgm:t>
        <a:bodyPr/>
        <a:lstStyle/>
        <a:p>
          <a:r>
            <a:rPr lang="en-US" sz="2200" dirty="0"/>
            <a:t>Program Descriptions</a:t>
          </a:r>
        </a:p>
      </dgm:t>
    </dgm:pt>
    <dgm:pt modelId="{34F1A54C-FCB7-400D-92B5-AC035C5ACF6C}" type="parTrans" cxnId="{B37DE640-8739-4743-9013-6F9764F133DC}">
      <dgm:prSet/>
      <dgm:spPr/>
      <dgm:t>
        <a:bodyPr/>
        <a:lstStyle/>
        <a:p>
          <a:endParaRPr lang="en-US"/>
        </a:p>
      </dgm:t>
    </dgm:pt>
    <dgm:pt modelId="{8BEFDB9F-8862-4BC2-BFFF-875D2681A2ED}" type="sibTrans" cxnId="{B37DE640-8739-4743-9013-6F9764F133DC}">
      <dgm:prSet/>
      <dgm:spPr/>
      <dgm:t>
        <a:bodyPr/>
        <a:lstStyle/>
        <a:p>
          <a:endParaRPr lang="en-US"/>
        </a:p>
      </dgm:t>
    </dgm:pt>
    <dgm:pt modelId="{7F86DFC2-D669-4F35-A308-960A0FB221BC}">
      <dgm:prSet custT="1"/>
      <dgm:spPr/>
      <dgm:t>
        <a:bodyPr/>
        <a:lstStyle/>
        <a:p>
          <a:r>
            <a:rPr lang="en-US" sz="2200" dirty="0"/>
            <a:t>Evidence Based/Best Practices</a:t>
          </a:r>
        </a:p>
      </dgm:t>
    </dgm:pt>
    <dgm:pt modelId="{BDA136A0-FE10-4307-B968-5B6508D1A0A7}" type="parTrans" cxnId="{1EC044FC-5EA7-486D-BA9B-049CD96DBA3F}">
      <dgm:prSet/>
      <dgm:spPr/>
      <dgm:t>
        <a:bodyPr/>
        <a:lstStyle/>
        <a:p>
          <a:endParaRPr lang="en-US"/>
        </a:p>
      </dgm:t>
    </dgm:pt>
    <dgm:pt modelId="{27A1CAA5-9E70-4C35-908F-2CD3A3C6062E}" type="sibTrans" cxnId="{1EC044FC-5EA7-486D-BA9B-049CD96DBA3F}">
      <dgm:prSet/>
      <dgm:spPr/>
      <dgm:t>
        <a:bodyPr/>
        <a:lstStyle/>
        <a:p>
          <a:endParaRPr lang="en-US"/>
        </a:p>
      </dgm:t>
    </dgm:pt>
    <dgm:pt modelId="{38BCEB8C-C994-43EF-A11E-0075F6A543CD}">
      <dgm:prSet custT="1"/>
      <dgm:spPr/>
      <dgm:t>
        <a:bodyPr/>
        <a:lstStyle/>
        <a:p>
          <a:r>
            <a:rPr lang="en-US" sz="2200"/>
            <a:t>Use of Volunteers</a:t>
          </a:r>
        </a:p>
      </dgm:t>
    </dgm:pt>
    <dgm:pt modelId="{4E4F1C95-1420-4EBD-A8B4-D60F4C2B686B}" type="parTrans" cxnId="{15B83AB8-53FF-4AA6-9003-D87C761BFD35}">
      <dgm:prSet/>
      <dgm:spPr/>
      <dgm:t>
        <a:bodyPr/>
        <a:lstStyle/>
        <a:p>
          <a:endParaRPr lang="en-US"/>
        </a:p>
      </dgm:t>
    </dgm:pt>
    <dgm:pt modelId="{B96570E9-D375-41D8-A83B-0211981FCE48}" type="sibTrans" cxnId="{15B83AB8-53FF-4AA6-9003-D87C761BFD35}">
      <dgm:prSet/>
      <dgm:spPr/>
      <dgm:t>
        <a:bodyPr/>
        <a:lstStyle/>
        <a:p>
          <a:endParaRPr lang="en-US"/>
        </a:p>
      </dgm:t>
    </dgm:pt>
    <dgm:pt modelId="{3243900C-5488-433E-AF80-AAEC57E6F059}">
      <dgm:prSet custT="1"/>
      <dgm:spPr/>
      <dgm:t>
        <a:bodyPr/>
        <a:lstStyle/>
        <a:p>
          <a:r>
            <a:rPr lang="en-US" sz="2200" dirty="0"/>
            <a:t>Budget</a:t>
          </a:r>
        </a:p>
      </dgm:t>
    </dgm:pt>
    <dgm:pt modelId="{1447B44D-D96F-443F-B172-9B5A2E9C7457}" type="parTrans" cxnId="{A3AD176B-D2ED-4B5B-8272-9D32F38D72EC}">
      <dgm:prSet/>
      <dgm:spPr/>
      <dgm:t>
        <a:bodyPr/>
        <a:lstStyle/>
        <a:p>
          <a:endParaRPr lang="en-US"/>
        </a:p>
      </dgm:t>
    </dgm:pt>
    <dgm:pt modelId="{4AA13A64-4B74-4AC7-BDBE-817F5FF8E09C}" type="sibTrans" cxnId="{A3AD176B-D2ED-4B5B-8272-9D32F38D72EC}">
      <dgm:prSet/>
      <dgm:spPr/>
      <dgm:t>
        <a:bodyPr/>
        <a:lstStyle/>
        <a:p>
          <a:endParaRPr lang="en-US"/>
        </a:p>
      </dgm:t>
    </dgm:pt>
    <dgm:pt modelId="{43CB2AB7-34CB-46AF-9B7C-1D191C3C22E7}">
      <dgm:prSet custT="1"/>
      <dgm:spPr/>
      <dgm:t>
        <a:bodyPr/>
        <a:lstStyle/>
        <a:p>
          <a:r>
            <a:rPr lang="en-US" sz="2200"/>
            <a:t>Budget Narrative</a:t>
          </a:r>
        </a:p>
      </dgm:t>
    </dgm:pt>
    <dgm:pt modelId="{A9A20A06-0220-4281-BE26-DDDEC345AC6F}" type="parTrans" cxnId="{187ADF79-E4BA-481A-A866-E53717AE0408}">
      <dgm:prSet/>
      <dgm:spPr/>
      <dgm:t>
        <a:bodyPr/>
        <a:lstStyle/>
        <a:p>
          <a:endParaRPr lang="en-US"/>
        </a:p>
      </dgm:t>
    </dgm:pt>
    <dgm:pt modelId="{A94068FF-7F7A-46F8-AB77-CE8A4127D13B}" type="sibTrans" cxnId="{187ADF79-E4BA-481A-A866-E53717AE0408}">
      <dgm:prSet/>
      <dgm:spPr/>
      <dgm:t>
        <a:bodyPr/>
        <a:lstStyle/>
        <a:p>
          <a:endParaRPr lang="en-US"/>
        </a:p>
      </dgm:t>
    </dgm:pt>
    <dgm:pt modelId="{4F7D66C8-CAE2-40AA-811F-D3764F3916B0}">
      <dgm:prSet custT="1"/>
      <dgm:spPr/>
      <dgm:t>
        <a:bodyPr/>
        <a:lstStyle/>
        <a:p>
          <a:r>
            <a:rPr lang="en-US" sz="2200"/>
            <a:t>Attachments</a:t>
          </a:r>
        </a:p>
      </dgm:t>
    </dgm:pt>
    <dgm:pt modelId="{AB497F23-042F-493C-BE34-479D0636956B}" type="parTrans" cxnId="{2CF12448-43C2-4814-8622-0843FDB910C1}">
      <dgm:prSet/>
      <dgm:spPr/>
      <dgm:t>
        <a:bodyPr/>
        <a:lstStyle/>
        <a:p>
          <a:endParaRPr lang="en-US"/>
        </a:p>
      </dgm:t>
    </dgm:pt>
    <dgm:pt modelId="{B529DE0B-3B65-4B33-B2C9-72159644BE49}" type="sibTrans" cxnId="{2CF12448-43C2-4814-8622-0843FDB910C1}">
      <dgm:prSet/>
      <dgm:spPr/>
      <dgm:t>
        <a:bodyPr/>
        <a:lstStyle/>
        <a:p>
          <a:endParaRPr lang="en-US"/>
        </a:p>
      </dgm:t>
    </dgm:pt>
    <dgm:pt modelId="{55BA432F-5768-47CD-9D6A-26542B3F4634}" type="pres">
      <dgm:prSet presAssocID="{7A9CB4A8-C229-49EA-A69B-7297E87920CB}" presName="linear" presStyleCnt="0">
        <dgm:presLayoutVars>
          <dgm:animLvl val="lvl"/>
          <dgm:resizeHandles val="exact"/>
        </dgm:presLayoutVars>
      </dgm:prSet>
      <dgm:spPr/>
    </dgm:pt>
    <dgm:pt modelId="{DF7D9CAB-178E-40FE-A93D-BE4CD5215E28}" type="pres">
      <dgm:prSet presAssocID="{E553E115-4EE1-436C-A50D-688D10AD4BCA}" presName="parentText" presStyleLbl="node1" presStyleIdx="0" presStyleCnt="11">
        <dgm:presLayoutVars>
          <dgm:chMax val="0"/>
          <dgm:bulletEnabled val="1"/>
        </dgm:presLayoutVars>
      </dgm:prSet>
      <dgm:spPr/>
    </dgm:pt>
    <dgm:pt modelId="{CCBFBBD2-72CC-49C7-AFA3-8A89492D0C7A}" type="pres">
      <dgm:prSet presAssocID="{248E7098-9028-4CFF-B03E-63892A6F9520}" presName="spacer" presStyleCnt="0"/>
      <dgm:spPr/>
    </dgm:pt>
    <dgm:pt modelId="{09E3730D-15AE-43A8-B83E-BF5514CE3EEC}" type="pres">
      <dgm:prSet presAssocID="{28F5E430-A4A3-4813-994E-F2D00FDA71D7}" presName="parentText" presStyleLbl="node1" presStyleIdx="1" presStyleCnt="11">
        <dgm:presLayoutVars>
          <dgm:chMax val="0"/>
          <dgm:bulletEnabled val="1"/>
        </dgm:presLayoutVars>
      </dgm:prSet>
      <dgm:spPr/>
    </dgm:pt>
    <dgm:pt modelId="{7E9CB480-5E8F-4010-BB20-E3942436F7CB}" type="pres">
      <dgm:prSet presAssocID="{7F304B48-9085-4849-867C-8A6CFE8A296C}" presName="spacer" presStyleCnt="0"/>
      <dgm:spPr/>
    </dgm:pt>
    <dgm:pt modelId="{F33F099E-CE7B-4C06-9C77-773B140D5DE4}" type="pres">
      <dgm:prSet presAssocID="{BE368AED-258C-4FB0-B211-93C07DE114C3}" presName="parentText" presStyleLbl="node1" presStyleIdx="2" presStyleCnt="11">
        <dgm:presLayoutVars>
          <dgm:chMax val="0"/>
          <dgm:bulletEnabled val="1"/>
        </dgm:presLayoutVars>
      </dgm:prSet>
      <dgm:spPr/>
    </dgm:pt>
    <dgm:pt modelId="{FF665F75-4675-45CA-91A6-E14878D076C7}" type="pres">
      <dgm:prSet presAssocID="{88B1D9C0-7DC3-44A1-92A7-58675B391B0E}" presName="spacer" presStyleCnt="0"/>
      <dgm:spPr/>
    </dgm:pt>
    <dgm:pt modelId="{37FC8224-F2DD-4A8F-A831-4458258D2DF4}" type="pres">
      <dgm:prSet presAssocID="{FC6B0B77-CA9E-48D4-9FBF-3A25BDB3880A}" presName="parentText" presStyleLbl="node1" presStyleIdx="3" presStyleCnt="11">
        <dgm:presLayoutVars>
          <dgm:chMax val="0"/>
          <dgm:bulletEnabled val="1"/>
        </dgm:presLayoutVars>
      </dgm:prSet>
      <dgm:spPr/>
    </dgm:pt>
    <dgm:pt modelId="{F2ABE7D1-46EB-4C04-9534-97703378A6C4}" type="pres">
      <dgm:prSet presAssocID="{5972BF11-85A3-4183-B095-F1EBA84A2958}" presName="spacer" presStyleCnt="0"/>
      <dgm:spPr/>
    </dgm:pt>
    <dgm:pt modelId="{EE5178FF-E9EB-4A69-81C2-74DAD1D79074}" type="pres">
      <dgm:prSet presAssocID="{D02F4AE6-FAC4-4C68-886D-55A5D80C4F16}" presName="parentText" presStyleLbl="node1" presStyleIdx="4" presStyleCnt="11">
        <dgm:presLayoutVars>
          <dgm:chMax val="0"/>
          <dgm:bulletEnabled val="1"/>
        </dgm:presLayoutVars>
      </dgm:prSet>
      <dgm:spPr/>
    </dgm:pt>
    <dgm:pt modelId="{FAC82C39-93E1-45A5-AAAC-A3ECDC14F026}" type="pres">
      <dgm:prSet presAssocID="{C4FDAB6A-1826-4DA5-B52B-70AEF038F31D}" presName="spacer" presStyleCnt="0"/>
      <dgm:spPr/>
    </dgm:pt>
    <dgm:pt modelId="{77EC9803-E86A-4496-BA6D-61C228289743}" type="pres">
      <dgm:prSet presAssocID="{9F7407FE-5CA4-4FBC-A05D-B2126DE505DC}" presName="parentText" presStyleLbl="node1" presStyleIdx="5" presStyleCnt="11">
        <dgm:presLayoutVars>
          <dgm:chMax val="0"/>
          <dgm:bulletEnabled val="1"/>
        </dgm:presLayoutVars>
      </dgm:prSet>
      <dgm:spPr/>
    </dgm:pt>
    <dgm:pt modelId="{243D4C8C-DA76-4879-9BB2-3522B915B663}" type="pres">
      <dgm:prSet presAssocID="{8BEFDB9F-8862-4BC2-BFFF-875D2681A2ED}" presName="spacer" presStyleCnt="0"/>
      <dgm:spPr/>
    </dgm:pt>
    <dgm:pt modelId="{E0DE02BF-030C-479B-8DA4-801A0D469B78}" type="pres">
      <dgm:prSet presAssocID="{7F86DFC2-D669-4F35-A308-960A0FB221BC}" presName="parentText" presStyleLbl="node1" presStyleIdx="6" presStyleCnt="11">
        <dgm:presLayoutVars>
          <dgm:chMax val="0"/>
          <dgm:bulletEnabled val="1"/>
        </dgm:presLayoutVars>
      </dgm:prSet>
      <dgm:spPr/>
    </dgm:pt>
    <dgm:pt modelId="{1850679C-B2F8-4F42-BA63-0ADBA9C36255}" type="pres">
      <dgm:prSet presAssocID="{27A1CAA5-9E70-4C35-908F-2CD3A3C6062E}" presName="spacer" presStyleCnt="0"/>
      <dgm:spPr/>
    </dgm:pt>
    <dgm:pt modelId="{8FB65E4C-CA18-4060-9AE8-6D3DA86F7C1D}" type="pres">
      <dgm:prSet presAssocID="{38BCEB8C-C994-43EF-A11E-0075F6A543CD}" presName="parentText" presStyleLbl="node1" presStyleIdx="7" presStyleCnt="11">
        <dgm:presLayoutVars>
          <dgm:chMax val="0"/>
          <dgm:bulletEnabled val="1"/>
        </dgm:presLayoutVars>
      </dgm:prSet>
      <dgm:spPr/>
    </dgm:pt>
    <dgm:pt modelId="{D88640E1-C88C-41C1-98DA-23A9FC4D97AB}" type="pres">
      <dgm:prSet presAssocID="{B96570E9-D375-41D8-A83B-0211981FCE48}" presName="spacer" presStyleCnt="0"/>
      <dgm:spPr/>
    </dgm:pt>
    <dgm:pt modelId="{0C656A1B-1934-46F6-A775-5761B33529D8}" type="pres">
      <dgm:prSet presAssocID="{3243900C-5488-433E-AF80-AAEC57E6F059}" presName="parentText" presStyleLbl="node1" presStyleIdx="8" presStyleCnt="11">
        <dgm:presLayoutVars>
          <dgm:chMax val="0"/>
          <dgm:bulletEnabled val="1"/>
        </dgm:presLayoutVars>
      </dgm:prSet>
      <dgm:spPr/>
    </dgm:pt>
    <dgm:pt modelId="{9D7BE800-E810-420C-A68D-5161F0509940}" type="pres">
      <dgm:prSet presAssocID="{4AA13A64-4B74-4AC7-BDBE-817F5FF8E09C}" presName="spacer" presStyleCnt="0"/>
      <dgm:spPr/>
    </dgm:pt>
    <dgm:pt modelId="{7A4B994C-0467-458D-B238-4E4544A0D03D}" type="pres">
      <dgm:prSet presAssocID="{43CB2AB7-34CB-46AF-9B7C-1D191C3C22E7}" presName="parentText" presStyleLbl="node1" presStyleIdx="9" presStyleCnt="11">
        <dgm:presLayoutVars>
          <dgm:chMax val="0"/>
          <dgm:bulletEnabled val="1"/>
        </dgm:presLayoutVars>
      </dgm:prSet>
      <dgm:spPr/>
    </dgm:pt>
    <dgm:pt modelId="{0A0F30D1-46A7-4F8D-979B-A019AB21DBB0}" type="pres">
      <dgm:prSet presAssocID="{A94068FF-7F7A-46F8-AB77-CE8A4127D13B}" presName="spacer" presStyleCnt="0"/>
      <dgm:spPr/>
    </dgm:pt>
    <dgm:pt modelId="{137595B7-615A-4323-BA9C-2A996DC9ED2E}" type="pres">
      <dgm:prSet presAssocID="{4F7D66C8-CAE2-40AA-811F-D3764F3916B0}" presName="parentText" presStyleLbl="node1" presStyleIdx="10" presStyleCnt="11">
        <dgm:presLayoutVars>
          <dgm:chMax val="0"/>
          <dgm:bulletEnabled val="1"/>
        </dgm:presLayoutVars>
      </dgm:prSet>
      <dgm:spPr/>
    </dgm:pt>
  </dgm:ptLst>
  <dgm:cxnLst>
    <dgm:cxn modelId="{BA58820E-55C5-441E-820E-9543A371FD53}" srcId="{7A9CB4A8-C229-49EA-A69B-7297E87920CB}" destId="{28F5E430-A4A3-4813-994E-F2D00FDA71D7}" srcOrd="1" destOrd="0" parTransId="{8537224E-FCEA-461B-BCE8-9190C4E49084}" sibTransId="{7F304B48-9085-4849-867C-8A6CFE8A296C}"/>
    <dgm:cxn modelId="{BD216716-3893-4391-8B2C-48CB38DF65FC}" type="presOf" srcId="{38BCEB8C-C994-43EF-A11E-0075F6A543CD}" destId="{8FB65E4C-CA18-4060-9AE8-6D3DA86F7C1D}" srcOrd="0" destOrd="0" presId="urn:microsoft.com/office/officeart/2005/8/layout/vList2"/>
    <dgm:cxn modelId="{39FD7E22-58FC-4974-9DF1-002A2B1C31F9}" type="presOf" srcId="{D02F4AE6-FAC4-4C68-886D-55A5D80C4F16}" destId="{EE5178FF-E9EB-4A69-81C2-74DAD1D79074}" srcOrd="0" destOrd="0" presId="urn:microsoft.com/office/officeart/2005/8/layout/vList2"/>
    <dgm:cxn modelId="{70945E38-6115-4924-822D-BC7AF742710E}" type="presOf" srcId="{E553E115-4EE1-436C-A50D-688D10AD4BCA}" destId="{DF7D9CAB-178E-40FE-A93D-BE4CD5215E28}" srcOrd="0" destOrd="0" presId="urn:microsoft.com/office/officeart/2005/8/layout/vList2"/>
    <dgm:cxn modelId="{B37DE640-8739-4743-9013-6F9764F133DC}" srcId="{7A9CB4A8-C229-49EA-A69B-7297E87920CB}" destId="{9F7407FE-5CA4-4FBC-A05D-B2126DE505DC}" srcOrd="5" destOrd="0" parTransId="{34F1A54C-FCB7-400D-92B5-AC035C5ACF6C}" sibTransId="{8BEFDB9F-8862-4BC2-BFFF-875D2681A2ED}"/>
    <dgm:cxn modelId="{B1F73941-CF70-4DDD-9019-D187C01E1AB7}" srcId="{7A9CB4A8-C229-49EA-A69B-7297E87920CB}" destId="{BE368AED-258C-4FB0-B211-93C07DE114C3}" srcOrd="2" destOrd="0" parTransId="{7C064493-C2DE-42A9-9100-5DFF7B73E08D}" sibTransId="{88B1D9C0-7DC3-44A1-92A7-58675B391B0E}"/>
    <dgm:cxn modelId="{BC0EF462-5651-4043-8EE8-D8CF1A07E908}" type="presOf" srcId="{43CB2AB7-34CB-46AF-9B7C-1D191C3C22E7}" destId="{7A4B994C-0467-458D-B238-4E4544A0D03D}" srcOrd="0" destOrd="0" presId="urn:microsoft.com/office/officeart/2005/8/layout/vList2"/>
    <dgm:cxn modelId="{2CF12448-43C2-4814-8622-0843FDB910C1}" srcId="{7A9CB4A8-C229-49EA-A69B-7297E87920CB}" destId="{4F7D66C8-CAE2-40AA-811F-D3764F3916B0}" srcOrd="10" destOrd="0" parTransId="{AB497F23-042F-493C-BE34-479D0636956B}" sibTransId="{B529DE0B-3B65-4B33-B2C9-72159644BE49}"/>
    <dgm:cxn modelId="{A3AD176B-D2ED-4B5B-8272-9D32F38D72EC}" srcId="{7A9CB4A8-C229-49EA-A69B-7297E87920CB}" destId="{3243900C-5488-433E-AF80-AAEC57E6F059}" srcOrd="8" destOrd="0" parTransId="{1447B44D-D96F-443F-B172-9B5A2E9C7457}" sibTransId="{4AA13A64-4B74-4AC7-BDBE-817F5FF8E09C}"/>
    <dgm:cxn modelId="{CC6C134D-8A76-4A21-AD01-0A5DF3195A89}" type="presOf" srcId="{9F7407FE-5CA4-4FBC-A05D-B2126DE505DC}" destId="{77EC9803-E86A-4496-BA6D-61C228289743}" srcOrd="0" destOrd="0" presId="urn:microsoft.com/office/officeart/2005/8/layout/vList2"/>
    <dgm:cxn modelId="{4A89F26E-76DD-4B67-B5D4-37E5A032DC5B}" type="presOf" srcId="{7A9CB4A8-C229-49EA-A69B-7297E87920CB}" destId="{55BA432F-5768-47CD-9D6A-26542B3F4634}" srcOrd="0" destOrd="0" presId="urn:microsoft.com/office/officeart/2005/8/layout/vList2"/>
    <dgm:cxn modelId="{0AA60F55-B107-4219-BD7E-75A4AB414816}" srcId="{7A9CB4A8-C229-49EA-A69B-7297E87920CB}" destId="{E553E115-4EE1-436C-A50D-688D10AD4BCA}" srcOrd="0" destOrd="0" parTransId="{08D70D08-15C9-49EA-AF23-A99CB41439D0}" sibTransId="{248E7098-9028-4CFF-B03E-63892A6F9520}"/>
    <dgm:cxn modelId="{5EAB4B56-3F93-48E3-BDFE-A0858F9066A3}" srcId="{7A9CB4A8-C229-49EA-A69B-7297E87920CB}" destId="{D02F4AE6-FAC4-4C68-886D-55A5D80C4F16}" srcOrd="4" destOrd="0" parTransId="{4B5DBB09-FC1C-47CD-97CF-D55AFA150AED}" sibTransId="{C4FDAB6A-1826-4DA5-B52B-70AEF038F31D}"/>
    <dgm:cxn modelId="{187ADF79-E4BA-481A-A866-E53717AE0408}" srcId="{7A9CB4A8-C229-49EA-A69B-7297E87920CB}" destId="{43CB2AB7-34CB-46AF-9B7C-1D191C3C22E7}" srcOrd="9" destOrd="0" parTransId="{A9A20A06-0220-4281-BE26-DDDEC345AC6F}" sibTransId="{A94068FF-7F7A-46F8-AB77-CE8A4127D13B}"/>
    <dgm:cxn modelId="{E3278296-43DA-426A-83D4-84DC92FAF445}" type="presOf" srcId="{FC6B0B77-CA9E-48D4-9FBF-3A25BDB3880A}" destId="{37FC8224-F2DD-4A8F-A831-4458258D2DF4}" srcOrd="0" destOrd="0" presId="urn:microsoft.com/office/officeart/2005/8/layout/vList2"/>
    <dgm:cxn modelId="{F58BB496-428F-4F34-8058-8D08BC05A9C4}" type="presOf" srcId="{7F86DFC2-D669-4F35-A308-960A0FB221BC}" destId="{E0DE02BF-030C-479B-8DA4-801A0D469B78}" srcOrd="0" destOrd="0" presId="urn:microsoft.com/office/officeart/2005/8/layout/vList2"/>
    <dgm:cxn modelId="{15B83AB8-53FF-4AA6-9003-D87C761BFD35}" srcId="{7A9CB4A8-C229-49EA-A69B-7297E87920CB}" destId="{38BCEB8C-C994-43EF-A11E-0075F6A543CD}" srcOrd="7" destOrd="0" parTransId="{4E4F1C95-1420-4EBD-A8B4-D60F4C2B686B}" sibTransId="{B96570E9-D375-41D8-A83B-0211981FCE48}"/>
    <dgm:cxn modelId="{5AE200C8-A2DF-48A1-87C1-AEFD56BA3C9A}" type="presOf" srcId="{28F5E430-A4A3-4813-994E-F2D00FDA71D7}" destId="{09E3730D-15AE-43A8-B83E-BF5514CE3EEC}" srcOrd="0" destOrd="0" presId="urn:microsoft.com/office/officeart/2005/8/layout/vList2"/>
    <dgm:cxn modelId="{56E224D3-EFDA-4159-AAC9-EC0C5B2CF49E}" srcId="{7A9CB4A8-C229-49EA-A69B-7297E87920CB}" destId="{FC6B0B77-CA9E-48D4-9FBF-3A25BDB3880A}" srcOrd="3" destOrd="0" parTransId="{87116558-8807-4868-B091-C4A23F46A07C}" sibTransId="{5972BF11-85A3-4183-B095-F1EBA84A2958}"/>
    <dgm:cxn modelId="{9E3C86D4-AB7E-4444-BB2D-CF240A116974}" type="presOf" srcId="{BE368AED-258C-4FB0-B211-93C07DE114C3}" destId="{F33F099E-CE7B-4C06-9C77-773B140D5DE4}" srcOrd="0" destOrd="0" presId="urn:microsoft.com/office/officeart/2005/8/layout/vList2"/>
    <dgm:cxn modelId="{5D7CE3DB-5C8E-4414-AA94-FA95C684C64A}" type="presOf" srcId="{4F7D66C8-CAE2-40AA-811F-D3764F3916B0}" destId="{137595B7-615A-4323-BA9C-2A996DC9ED2E}" srcOrd="0" destOrd="0" presId="urn:microsoft.com/office/officeart/2005/8/layout/vList2"/>
    <dgm:cxn modelId="{D0098CEA-9540-43C6-BE1F-1030C245C4CA}" type="presOf" srcId="{3243900C-5488-433E-AF80-AAEC57E6F059}" destId="{0C656A1B-1934-46F6-A775-5761B33529D8}" srcOrd="0" destOrd="0" presId="urn:microsoft.com/office/officeart/2005/8/layout/vList2"/>
    <dgm:cxn modelId="{1EC044FC-5EA7-486D-BA9B-049CD96DBA3F}" srcId="{7A9CB4A8-C229-49EA-A69B-7297E87920CB}" destId="{7F86DFC2-D669-4F35-A308-960A0FB221BC}" srcOrd="6" destOrd="0" parTransId="{BDA136A0-FE10-4307-B968-5B6508D1A0A7}" sibTransId="{27A1CAA5-9E70-4C35-908F-2CD3A3C6062E}"/>
    <dgm:cxn modelId="{D21F6D72-2288-4C74-93A9-FC1703D9B9B1}" type="presParOf" srcId="{55BA432F-5768-47CD-9D6A-26542B3F4634}" destId="{DF7D9CAB-178E-40FE-A93D-BE4CD5215E28}" srcOrd="0" destOrd="0" presId="urn:microsoft.com/office/officeart/2005/8/layout/vList2"/>
    <dgm:cxn modelId="{DB8B51CC-0266-4E68-8A48-8C9F84988969}" type="presParOf" srcId="{55BA432F-5768-47CD-9D6A-26542B3F4634}" destId="{CCBFBBD2-72CC-49C7-AFA3-8A89492D0C7A}" srcOrd="1" destOrd="0" presId="urn:microsoft.com/office/officeart/2005/8/layout/vList2"/>
    <dgm:cxn modelId="{A84C786C-FE18-4855-A638-BA4F0232F638}" type="presParOf" srcId="{55BA432F-5768-47CD-9D6A-26542B3F4634}" destId="{09E3730D-15AE-43A8-B83E-BF5514CE3EEC}" srcOrd="2" destOrd="0" presId="urn:microsoft.com/office/officeart/2005/8/layout/vList2"/>
    <dgm:cxn modelId="{BB3381E4-6115-4D6B-88B7-7FAB6E9EDBF4}" type="presParOf" srcId="{55BA432F-5768-47CD-9D6A-26542B3F4634}" destId="{7E9CB480-5E8F-4010-BB20-E3942436F7CB}" srcOrd="3" destOrd="0" presId="urn:microsoft.com/office/officeart/2005/8/layout/vList2"/>
    <dgm:cxn modelId="{DA5FBF4F-41D9-48A4-BEB0-98346330F0F2}" type="presParOf" srcId="{55BA432F-5768-47CD-9D6A-26542B3F4634}" destId="{F33F099E-CE7B-4C06-9C77-773B140D5DE4}" srcOrd="4" destOrd="0" presId="urn:microsoft.com/office/officeart/2005/8/layout/vList2"/>
    <dgm:cxn modelId="{4BEA30B8-A686-40FE-9F47-0CA3CCC3F568}" type="presParOf" srcId="{55BA432F-5768-47CD-9D6A-26542B3F4634}" destId="{FF665F75-4675-45CA-91A6-E14878D076C7}" srcOrd="5" destOrd="0" presId="urn:microsoft.com/office/officeart/2005/8/layout/vList2"/>
    <dgm:cxn modelId="{5DCBFEBF-AE00-4426-AECE-5FA3FC354701}" type="presParOf" srcId="{55BA432F-5768-47CD-9D6A-26542B3F4634}" destId="{37FC8224-F2DD-4A8F-A831-4458258D2DF4}" srcOrd="6" destOrd="0" presId="urn:microsoft.com/office/officeart/2005/8/layout/vList2"/>
    <dgm:cxn modelId="{CEE259BD-93DF-4AF8-A222-D6542CDC73E3}" type="presParOf" srcId="{55BA432F-5768-47CD-9D6A-26542B3F4634}" destId="{F2ABE7D1-46EB-4C04-9534-97703378A6C4}" srcOrd="7" destOrd="0" presId="urn:microsoft.com/office/officeart/2005/8/layout/vList2"/>
    <dgm:cxn modelId="{206A5295-FA3A-4F49-B021-A68B57BCD7DE}" type="presParOf" srcId="{55BA432F-5768-47CD-9D6A-26542B3F4634}" destId="{EE5178FF-E9EB-4A69-81C2-74DAD1D79074}" srcOrd="8" destOrd="0" presId="urn:microsoft.com/office/officeart/2005/8/layout/vList2"/>
    <dgm:cxn modelId="{51BE21F0-D11A-4975-B17F-F7FF83A192EB}" type="presParOf" srcId="{55BA432F-5768-47CD-9D6A-26542B3F4634}" destId="{FAC82C39-93E1-45A5-AAAC-A3ECDC14F026}" srcOrd="9" destOrd="0" presId="urn:microsoft.com/office/officeart/2005/8/layout/vList2"/>
    <dgm:cxn modelId="{F229F7A9-F7C9-4E09-870F-AD084145A436}" type="presParOf" srcId="{55BA432F-5768-47CD-9D6A-26542B3F4634}" destId="{77EC9803-E86A-4496-BA6D-61C228289743}" srcOrd="10" destOrd="0" presId="urn:microsoft.com/office/officeart/2005/8/layout/vList2"/>
    <dgm:cxn modelId="{7C18E5BF-9036-491A-A128-BC39C71E3947}" type="presParOf" srcId="{55BA432F-5768-47CD-9D6A-26542B3F4634}" destId="{243D4C8C-DA76-4879-9BB2-3522B915B663}" srcOrd="11" destOrd="0" presId="urn:microsoft.com/office/officeart/2005/8/layout/vList2"/>
    <dgm:cxn modelId="{E684FB7A-C953-4544-80B0-1D54F53BADEF}" type="presParOf" srcId="{55BA432F-5768-47CD-9D6A-26542B3F4634}" destId="{E0DE02BF-030C-479B-8DA4-801A0D469B78}" srcOrd="12" destOrd="0" presId="urn:microsoft.com/office/officeart/2005/8/layout/vList2"/>
    <dgm:cxn modelId="{86A08523-6BF1-44BE-9984-CCFC58237E5F}" type="presParOf" srcId="{55BA432F-5768-47CD-9D6A-26542B3F4634}" destId="{1850679C-B2F8-4F42-BA63-0ADBA9C36255}" srcOrd="13" destOrd="0" presId="urn:microsoft.com/office/officeart/2005/8/layout/vList2"/>
    <dgm:cxn modelId="{34C2A31A-C5A1-438B-88EA-3E31B1FB7CA1}" type="presParOf" srcId="{55BA432F-5768-47CD-9D6A-26542B3F4634}" destId="{8FB65E4C-CA18-4060-9AE8-6D3DA86F7C1D}" srcOrd="14" destOrd="0" presId="urn:microsoft.com/office/officeart/2005/8/layout/vList2"/>
    <dgm:cxn modelId="{BFA4F5E8-52D0-4CBF-BC1B-B43EB73A59AC}" type="presParOf" srcId="{55BA432F-5768-47CD-9D6A-26542B3F4634}" destId="{D88640E1-C88C-41C1-98DA-23A9FC4D97AB}" srcOrd="15" destOrd="0" presId="urn:microsoft.com/office/officeart/2005/8/layout/vList2"/>
    <dgm:cxn modelId="{456AEED5-122D-446A-822F-13DFF7E64F56}" type="presParOf" srcId="{55BA432F-5768-47CD-9D6A-26542B3F4634}" destId="{0C656A1B-1934-46F6-A775-5761B33529D8}" srcOrd="16" destOrd="0" presId="urn:microsoft.com/office/officeart/2005/8/layout/vList2"/>
    <dgm:cxn modelId="{19C9ABBC-A9E6-4138-B359-7001B1C9B822}" type="presParOf" srcId="{55BA432F-5768-47CD-9D6A-26542B3F4634}" destId="{9D7BE800-E810-420C-A68D-5161F0509940}" srcOrd="17" destOrd="0" presId="urn:microsoft.com/office/officeart/2005/8/layout/vList2"/>
    <dgm:cxn modelId="{1E068139-04D9-4000-B058-64F2B66F8215}" type="presParOf" srcId="{55BA432F-5768-47CD-9D6A-26542B3F4634}" destId="{7A4B994C-0467-458D-B238-4E4544A0D03D}" srcOrd="18" destOrd="0" presId="urn:microsoft.com/office/officeart/2005/8/layout/vList2"/>
    <dgm:cxn modelId="{17F036D5-6344-4710-B1FC-05C4D3828717}" type="presParOf" srcId="{55BA432F-5768-47CD-9D6A-26542B3F4634}" destId="{0A0F30D1-46A7-4F8D-979B-A019AB21DBB0}" srcOrd="19" destOrd="0" presId="urn:microsoft.com/office/officeart/2005/8/layout/vList2"/>
    <dgm:cxn modelId="{3FEE404B-2BD4-4C8B-B068-735CD10D3531}" type="presParOf" srcId="{55BA432F-5768-47CD-9D6A-26542B3F4634}" destId="{137595B7-615A-4323-BA9C-2A996DC9ED2E}" srcOrd="2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1552BDF-CC6A-42DD-9825-C6FD7A02BE1F}" type="doc">
      <dgm:prSet loTypeId="urn:microsoft.com/office/officeart/2005/8/layout/list1" loCatId="list" qsTypeId="urn:microsoft.com/office/officeart/2005/8/quickstyle/simple1" qsCatId="simple" csTypeId="urn:microsoft.com/office/officeart/2005/8/colors/colorful2" csCatId="colorful" phldr="1"/>
      <dgm:spPr/>
      <dgm:t>
        <a:bodyPr/>
        <a:lstStyle/>
        <a:p>
          <a:endParaRPr lang="en-US"/>
        </a:p>
      </dgm:t>
    </dgm:pt>
    <dgm:pt modelId="{88431157-218C-4AFF-94F8-024ECED897E2}">
      <dgm:prSet/>
      <dgm:spPr/>
      <dgm:t>
        <a:bodyPr/>
        <a:lstStyle/>
        <a:p>
          <a:r>
            <a:rPr lang="en-US"/>
            <a:t>Contact </a:t>
          </a:r>
        </a:p>
      </dgm:t>
    </dgm:pt>
    <dgm:pt modelId="{03710A3A-01D7-4747-89BF-9629129D6F3F}" type="parTrans" cxnId="{00725FB6-FF57-43FC-9164-7996A6819AFD}">
      <dgm:prSet/>
      <dgm:spPr/>
      <dgm:t>
        <a:bodyPr/>
        <a:lstStyle/>
        <a:p>
          <a:endParaRPr lang="en-US"/>
        </a:p>
      </dgm:t>
    </dgm:pt>
    <dgm:pt modelId="{CDB8D9BE-91FC-438B-B618-9B5126531B6E}" type="sibTrans" cxnId="{00725FB6-FF57-43FC-9164-7996A6819AFD}">
      <dgm:prSet/>
      <dgm:spPr/>
      <dgm:t>
        <a:bodyPr/>
        <a:lstStyle/>
        <a:p>
          <a:endParaRPr lang="en-US"/>
        </a:p>
      </dgm:t>
    </dgm:pt>
    <dgm:pt modelId="{03F869C8-A598-4F56-8532-759E5F7A6E17}">
      <dgm:prSet/>
      <dgm:spPr/>
      <dgm:t>
        <a:bodyPr/>
        <a:lstStyle/>
        <a:p>
          <a:r>
            <a:rPr lang="en-US"/>
            <a:t>Points of Contact for the grant (CJI will notify these individuals of your award notice) </a:t>
          </a:r>
        </a:p>
      </dgm:t>
    </dgm:pt>
    <dgm:pt modelId="{438700E7-B94A-4839-9D5A-422C2CDD7363}" type="parTrans" cxnId="{4157B54D-7882-4D30-B2B1-E5358CCE8D02}">
      <dgm:prSet/>
      <dgm:spPr/>
      <dgm:t>
        <a:bodyPr/>
        <a:lstStyle/>
        <a:p>
          <a:endParaRPr lang="en-US"/>
        </a:p>
      </dgm:t>
    </dgm:pt>
    <dgm:pt modelId="{4FD4B4DD-D5E5-44ED-8836-3CAF6B78F0FF}" type="sibTrans" cxnId="{4157B54D-7882-4D30-B2B1-E5358CCE8D02}">
      <dgm:prSet/>
      <dgm:spPr/>
      <dgm:t>
        <a:bodyPr/>
        <a:lstStyle/>
        <a:p>
          <a:endParaRPr lang="en-US"/>
        </a:p>
      </dgm:t>
    </dgm:pt>
    <dgm:pt modelId="{B5040C98-B139-489E-922F-A4F9DBDA18A5}">
      <dgm:prSet/>
      <dgm:spPr/>
      <dgm:t>
        <a:bodyPr/>
        <a:lstStyle/>
        <a:p>
          <a:r>
            <a:rPr lang="en-US"/>
            <a:t>Project Information</a:t>
          </a:r>
        </a:p>
      </dgm:t>
    </dgm:pt>
    <dgm:pt modelId="{B7CDE0B4-8FDF-434F-B4B3-41300E62E196}" type="parTrans" cxnId="{5011E239-7333-4DCA-A638-E1C3A227DBA6}">
      <dgm:prSet/>
      <dgm:spPr/>
      <dgm:t>
        <a:bodyPr/>
        <a:lstStyle/>
        <a:p>
          <a:endParaRPr lang="en-US"/>
        </a:p>
      </dgm:t>
    </dgm:pt>
    <dgm:pt modelId="{58DFCEB0-1651-4496-9FC3-6441F1D782CB}" type="sibTrans" cxnId="{5011E239-7333-4DCA-A638-E1C3A227DBA6}">
      <dgm:prSet/>
      <dgm:spPr/>
      <dgm:t>
        <a:bodyPr/>
        <a:lstStyle/>
        <a:p>
          <a:endParaRPr lang="en-US"/>
        </a:p>
      </dgm:t>
    </dgm:pt>
    <dgm:pt modelId="{22DAB90F-08E1-4DF3-ABD7-7CA32FBCD37C}">
      <dgm:prSet/>
      <dgm:spPr/>
      <dgm:t>
        <a:bodyPr/>
        <a:lstStyle/>
        <a:p>
          <a:r>
            <a:rPr lang="en-US"/>
            <a:t>SAMs Registration must be up-to-date</a:t>
          </a:r>
        </a:p>
      </dgm:t>
    </dgm:pt>
    <dgm:pt modelId="{6E054AF3-40BB-4AFE-A7A1-66A6F1B4878D}" type="parTrans" cxnId="{23AE807F-CDB3-44D1-A366-EBD9A9E315AC}">
      <dgm:prSet/>
      <dgm:spPr/>
      <dgm:t>
        <a:bodyPr/>
        <a:lstStyle/>
        <a:p>
          <a:endParaRPr lang="en-US"/>
        </a:p>
      </dgm:t>
    </dgm:pt>
    <dgm:pt modelId="{F21B92F7-2313-4637-BDAB-83B4A1A05126}" type="sibTrans" cxnId="{23AE807F-CDB3-44D1-A366-EBD9A9E315AC}">
      <dgm:prSet/>
      <dgm:spPr/>
      <dgm:t>
        <a:bodyPr/>
        <a:lstStyle/>
        <a:p>
          <a:endParaRPr lang="en-US"/>
        </a:p>
      </dgm:t>
    </dgm:pt>
    <dgm:pt modelId="{7016F457-6FB6-4A57-925F-43BC2D2A88FA}">
      <dgm:prSet/>
      <dgm:spPr/>
      <dgm:t>
        <a:bodyPr/>
        <a:lstStyle/>
        <a:p>
          <a:r>
            <a:rPr lang="en-US"/>
            <a:t>Audit </a:t>
          </a:r>
        </a:p>
      </dgm:t>
    </dgm:pt>
    <dgm:pt modelId="{AB0C0685-42C5-40A9-A4AF-7A66DFCF74D3}" type="parTrans" cxnId="{E970A9F8-B5E4-4A62-B9C8-5732002641CC}">
      <dgm:prSet/>
      <dgm:spPr/>
      <dgm:t>
        <a:bodyPr/>
        <a:lstStyle/>
        <a:p>
          <a:endParaRPr lang="en-US"/>
        </a:p>
      </dgm:t>
    </dgm:pt>
    <dgm:pt modelId="{D48C3A9A-54B0-47A0-8529-F7F4F69DAD6B}" type="sibTrans" cxnId="{E970A9F8-B5E4-4A62-B9C8-5732002641CC}">
      <dgm:prSet/>
      <dgm:spPr/>
      <dgm:t>
        <a:bodyPr/>
        <a:lstStyle/>
        <a:p>
          <a:endParaRPr lang="en-US"/>
        </a:p>
      </dgm:t>
    </dgm:pt>
    <dgm:pt modelId="{66C9C794-C0F0-4C33-A3A4-0C9B4228C993}">
      <dgm:prSet/>
      <dgm:spPr/>
      <dgm:t>
        <a:bodyPr/>
        <a:lstStyle/>
        <a:p>
          <a:r>
            <a:rPr lang="en-US" dirty="0"/>
            <a:t>If you receive more than $750,000 in </a:t>
          </a:r>
          <a:r>
            <a:rPr lang="en-US" b="1" dirty="0"/>
            <a:t>federal</a:t>
          </a:r>
          <a:r>
            <a:rPr lang="en-US" dirty="0"/>
            <a:t> grant funds, you are required to have an audit. This will be requested if CJI is aware that you receive more than $750,000.</a:t>
          </a:r>
        </a:p>
      </dgm:t>
    </dgm:pt>
    <dgm:pt modelId="{30AB8DCE-DCA2-4165-9668-DC1757875907}" type="parTrans" cxnId="{BBF21FC0-2164-494C-A67E-BB0F83EDF9AF}">
      <dgm:prSet/>
      <dgm:spPr/>
      <dgm:t>
        <a:bodyPr/>
        <a:lstStyle/>
        <a:p>
          <a:endParaRPr lang="en-US"/>
        </a:p>
      </dgm:t>
    </dgm:pt>
    <dgm:pt modelId="{D4FC2E51-37D0-4CA8-A3F3-1088DB1EF246}" type="sibTrans" cxnId="{BBF21FC0-2164-494C-A67E-BB0F83EDF9AF}">
      <dgm:prSet/>
      <dgm:spPr/>
      <dgm:t>
        <a:bodyPr/>
        <a:lstStyle/>
        <a:p>
          <a:endParaRPr lang="en-US"/>
        </a:p>
      </dgm:t>
    </dgm:pt>
    <dgm:pt modelId="{C185A0DD-08A7-4C2E-9C61-04D5F75C06F4}">
      <dgm:prSet/>
      <dgm:spPr/>
      <dgm:t>
        <a:bodyPr/>
        <a:lstStyle/>
        <a:p>
          <a:r>
            <a:rPr lang="en-US"/>
            <a:t>Programmatic Information</a:t>
          </a:r>
        </a:p>
      </dgm:t>
    </dgm:pt>
    <dgm:pt modelId="{0932C735-6CB5-4FB8-8401-55245F7D7B29}" type="parTrans" cxnId="{6F30EAB3-63BD-48A7-8CA0-92DE2E687515}">
      <dgm:prSet/>
      <dgm:spPr/>
      <dgm:t>
        <a:bodyPr/>
        <a:lstStyle/>
        <a:p>
          <a:endParaRPr lang="en-US"/>
        </a:p>
      </dgm:t>
    </dgm:pt>
    <dgm:pt modelId="{C5101842-D8E2-4E14-8549-128D564B7C8F}" type="sibTrans" cxnId="{6F30EAB3-63BD-48A7-8CA0-92DE2E687515}">
      <dgm:prSet/>
      <dgm:spPr/>
      <dgm:t>
        <a:bodyPr/>
        <a:lstStyle/>
        <a:p>
          <a:endParaRPr lang="en-US"/>
        </a:p>
      </dgm:t>
    </dgm:pt>
    <dgm:pt modelId="{F6B88CA5-051E-4D56-8BE4-4855BD5495E1}">
      <dgm:prSet/>
      <dgm:spPr/>
      <dgm:t>
        <a:bodyPr/>
        <a:lstStyle/>
        <a:p>
          <a:r>
            <a:rPr lang="en-US" dirty="0"/>
            <a:t>Information about your proposed program</a:t>
          </a:r>
        </a:p>
      </dgm:t>
    </dgm:pt>
    <dgm:pt modelId="{67E6A8DD-763E-41B7-BD4F-9CC33E217F66}" type="parTrans" cxnId="{6CD54658-703B-41E1-8BD1-3DABF9FC849D}">
      <dgm:prSet/>
      <dgm:spPr/>
      <dgm:t>
        <a:bodyPr/>
        <a:lstStyle/>
        <a:p>
          <a:endParaRPr lang="en-US"/>
        </a:p>
      </dgm:t>
    </dgm:pt>
    <dgm:pt modelId="{974AB45D-CF65-47F0-9003-C6A79CE929A4}" type="sibTrans" cxnId="{6CD54658-703B-41E1-8BD1-3DABF9FC849D}">
      <dgm:prSet/>
      <dgm:spPr/>
      <dgm:t>
        <a:bodyPr/>
        <a:lstStyle/>
        <a:p>
          <a:endParaRPr lang="en-US"/>
        </a:p>
      </dgm:t>
    </dgm:pt>
    <dgm:pt modelId="{BB219ADC-8E88-4D1B-9F8C-D66D02B17CDB}">
      <dgm:prSet/>
      <dgm:spPr/>
      <dgm:t>
        <a:bodyPr/>
        <a:lstStyle/>
        <a:p>
          <a:r>
            <a:rPr lang="en-US"/>
            <a:t>Problem Statement &amp; Analysis </a:t>
          </a:r>
        </a:p>
      </dgm:t>
    </dgm:pt>
    <dgm:pt modelId="{4ADA0C1B-10A1-432E-9A09-64BDE3698D7A}" type="parTrans" cxnId="{330DE1D7-0BC0-45CE-B767-79A13DFB9BBD}">
      <dgm:prSet/>
      <dgm:spPr/>
      <dgm:t>
        <a:bodyPr/>
        <a:lstStyle/>
        <a:p>
          <a:endParaRPr lang="en-US"/>
        </a:p>
      </dgm:t>
    </dgm:pt>
    <dgm:pt modelId="{7D9FC233-2923-4FB6-A60A-B90F1D0EB28C}" type="sibTrans" cxnId="{330DE1D7-0BC0-45CE-B767-79A13DFB9BBD}">
      <dgm:prSet/>
      <dgm:spPr/>
      <dgm:t>
        <a:bodyPr/>
        <a:lstStyle/>
        <a:p>
          <a:endParaRPr lang="en-US"/>
        </a:p>
      </dgm:t>
    </dgm:pt>
    <dgm:pt modelId="{CBB1A828-FF7A-49E4-BC80-B680710D8784}">
      <dgm:prSet/>
      <dgm:spPr/>
      <dgm:t>
        <a:bodyPr/>
        <a:lstStyle/>
        <a:p>
          <a:r>
            <a:rPr lang="en-US" dirty="0"/>
            <a:t>All government agency’s audits are included in the County audit and should all have one attached</a:t>
          </a:r>
        </a:p>
      </dgm:t>
    </dgm:pt>
    <dgm:pt modelId="{585ECA6F-2CD4-448A-AD5B-C813DECBC7DE}" type="parTrans" cxnId="{2FC62D04-7638-43F4-B807-067425697DD9}">
      <dgm:prSet/>
      <dgm:spPr/>
    </dgm:pt>
    <dgm:pt modelId="{7B3C27A9-BE7F-4347-A5E6-B7C9490AD3FA}" type="sibTrans" cxnId="{2FC62D04-7638-43F4-B807-067425697DD9}">
      <dgm:prSet/>
      <dgm:spPr/>
    </dgm:pt>
    <dgm:pt modelId="{442EFB6A-385E-4550-8B7A-01B6CC45F1C0}" type="pres">
      <dgm:prSet presAssocID="{61552BDF-CC6A-42DD-9825-C6FD7A02BE1F}" presName="linear" presStyleCnt="0">
        <dgm:presLayoutVars>
          <dgm:dir/>
          <dgm:animLvl val="lvl"/>
          <dgm:resizeHandles val="exact"/>
        </dgm:presLayoutVars>
      </dgm:prSet>
      <dgm:spPr/>
    </dgm:pt>
    <dgm:pt modelId="{72E3BE96-611C-4516-A00A-C84FF3F558D7}" type="pres">
      <dgm:prSet presAssocID="{88431157-218C-4AFF-94F8-024ECED897E2}" presName="parentLin" presStyleCnt="0"/>
      <dgm:spPr/>
    </dgm:pt>
    <dgm:pt modelId="{66E5EEBB-8AFD-4A33-BBB5-6FC0CFC37B1C}" type="pres">
      <dgm:prSet presAssocID="{88431157-218C-4AFF-94F8-024ECED897E2}" presName="parentLeftMargin" presStyleLbl="node1" presStyleIdx="0" presStyleCnt="4"/>
      <dgm:spPr/>
    </dgm:pt>
    <dgm:pt modelId="{1F31143A-946F-4EAA-AD90-BE9128605CCA}" type="pres">
      <dgm:prSet presAssocID="{88431157-218C-4AFF-94F8-024ECED897E2}" presName="parentText" presStyleLbl="node1" presStyleIdx="0" presStyleCnt="4">
        <dgm:presLayoutVars>
          <dgm:chMax val="0"/>
          <dgm:bulletEnabled val="1"/>
        </dgm:presLayoutVars>
      </dgm:prSet>
      <dgm:spPr/>
    </dgm:pt>
    <dgm:pt modelId="{D93AAA2F-73CE-4B67-8E77-F643E1AF0B4C}" type="pres">
      <dgm:prSet presAssocID="{88431157-218C-4AFF-94F8-024ECED897E2}" presName="negativeSpace" presStyleCnt="0"/>
      <dgm:spPr/>
    </dgm:pt>
    <dgm:pt modelId="{8D163792-47B3-4E13-A9CA-6A999A1FD70B}" type="pres">
      <dgm:prSet presAssocID="{88431157-218C-4AFF-94F8-024ECED897E2}" presName="childText" presStyleLbl="conFgAcc1" presStyleIdx="0" presStyleCnt="4">
        <dgm:presLayoutVars>
          <dgm:bulletEnabled val="1"/>
        </dgm:presLayoutVars>
      </dgm:prSet>
      <dgm:spPr/>
    </dgm:pt>
    <dgm:pt modelId="{58E40F9C-8DE1-4EE1-A56F-5D493B427723}" type="pres">
      <dgm:prSet presAssocID="{CDB8D9BE-91FC-438B-B618-9B5126531B6E}" presName="spaceBetweenRectangles" presStyleCnt="0"/>
      <dgm:spPr/>
    </dgm:pt>
    <dgm:pt modelId="{91A978D8-D9D8-40C6-A8DD-4B62AA70A261}" type="pres">
      <dgm:prSet presAssocID="{B5040C98-B139-489E-922F-A4F9DBDA18A5}" presName="parentLin" presStyleCnt="0"/>
      <dgm:spPr/>
    </dgm:pt>
    <dgm:pt modelId="{F9D3729C-5D8F-465C-9001-9239FE0EEFCB}" type="pres">
      <dgm:prSet presAssocID="{B5040C98-B139-489E-922F-A4F9DBDA18A5}" presName="parentLeftMargin" presStyleLbl="node1" presStyleIdx="0" presStyleCnt="4"/>
      <dgm:spPr/>
    </dgm:pt>
    <dgm:pt modelId="{45C93E20-3177-4902-B1AB-FFCD3087FE84}" type="pres">
      <dgm:prSet presAssocID="{B5040C98-B139-489E-922F-A4F9DBDA18A5}" presName="parentText" presStyleLbl="node1" presStyleIdx="1" presStyleCnt="4">
        <dgm:presLayoutVars>
          <dgm:chMax val="0"/>
          <dgm:bulletEnabled val="1"/>
        </dgm:presLayoutVars>
      </dgm:prSet>
      <dgm:spPr/>
    </dgm:pt>
    <dgm:pt modelId="{136B6393-74C2-46C8-AFB8-C7C6C48E6168}" type="pres">
      <dgm:prSet presAssocID="{B5040C98-B139-489E-922F-A4F9DBDA18A5}" presName="negativeSpace" presStyleCnt="0"/>
      <dgm:spPr/>
    </dgm:pt>
    <dgm:pt modelId="{77F524D7-C608-41DF-A662-A9C731FECC30}" type="pres">
      <dgm:prSet presAssocID="{B5040C98-B139-489E-922F-A4F9DBDA18A5}" presName="childText" presStyleLbl="conFgAcc1" presStyleIdx="1" presStyleCnt="4">
        <dgm:presLayoutVars>
          <dgm:bulletEnabled val="1"/>
        </dgm:presLayoutVars>
      </dgm:prSet>
      <dgm:spPr/>
    </dgm:pt>
    <dgm:pt modelId="{720693D4-1EF8-4CB5-A6BF-9786D47251D7}" type="pres">
      <dgm:prSet presAssocID="{58DFCEB0-1651-4496-9FC3-6441F1D782CB}" presName="spaceBetweenRectangles" presStyleCnt="0"/>
      <dgm:spPr/>
    </dgm:pt>
    <dgm:pt modelId="{4E151F9C-3DFA-4859-B58B-57745378E96E}" type="pres">
      <dgm:prSet presAssocID="{C185A0DD-08A7-4C2E-9C61-04D5F75C06F4}" presName="parentLin" presStyleCnt="0"/>
      <dgm:spPr/>
    </dgm:pt>
    <dgm:pt modelId="{7721363E-36EB-41BC-82D8-5666AE10CF96}" type="pres">
      <dgm:prSet presAssocID="{C185A0DD-08A7-4C2E-9C61-04D5F75C06F4}" presName="parentLeftMargin" presStyleLbl="node1" presStyleIdx="1" presStyleCnt="4"/>
      <dgm:spPr/>
    </dgm:pt>
    <dgm:pt modelId="{3B15A007-6654-440C-BC15-20CDD4B4FCD6}" type="pres">
      <dgm:prSet presAssocID="{C185A0DD-08A7-4C2E-9C61-04D5F75C06F4}" presName="parentText" presStyleLbl="node1" presStyleIdx="2" presStyleCnt="4">
        <dgm:presLayoutVars>
          <dgm:chMax val="0"/>
          <dgm:bulletEnabled val="1"/>
        </dgm:presLayoutVars>
      </dgm:prSet>
      <dgm:spPr/>
    </dgm:pt>
    <dgm:pt modelId="{F6F0F4D7-E787-4303-8270-084337106A9C}" type="pres">
      <dgm:prSet presAssocID="{C185A0DD-08A7-4C2E-9C61-04D5F75C06F4}" presName="negativeSpace" presStyleCnt="0"/>
      <dgm:spPr/>
    </dgm:pt>
    <dgm:pt modelId="{91A0F981-C60E-40C0-835F-843C807007E6}" type="pres">
      <dgm:prSet presAssocID="{C185A0DD-08A7-4C2E-9C61-04D5F75C06F4}" presName="childText" presStyleLbl="conFgAcc1" presStyleIdx="2" presStyleCnt="4">
        <dgm:presLayoutVars>
          <dgm:bulletEnabled val="1"/>
        </dgm:presLayoutVars>
      </dgm:prSet>
      <dgm:spPr/>
    </dgm:pt>
    <dgm:pt modelId="{07C8F803-3A42-465D-B261-E02F2D014358}" type="pres">
      <dgm:prSet presAssocID="{C5101842-D8E2-4E14-8549-128D564B7C8F}" presName="spaceBetweenRectangles" presStyleCnt="0"/>
      <dgm:spPr/>
    </dgm:pt>
    <dgm:pt modelId="{F1B98AC4-B3A9-41B0-B319-32199C005B2D}" type="pres">
      <dgm:prSet presAssocID="{BB219ADC-8E88-4D1B-9F8C-D66D02B17CDB}" presName="parentLin" presStyleCnt="0"/>
      <dgm:spPr/>
    </dgm:pt>
    <dgm:pt modelId="{14E9FE5A-BEDD-46BC-A758-747D81AB5042}" type="pres">
      <dgm:prSet presAssocID="{BB219ADC-8E88-4D1B-9F8C-D66D02B17CDB}" presName="parentLeftMargin" presStyleLbl="node1" presStyleIdx="2" presStyleCnt="4"/>
      <dgm:spPr/>
    </dgm:pt>
    <dgm:pt modelId="{609A768B-ED96-4792-A7C6-0976EA12B222}" type="pres">
      <dgm:prSet presAssocID="{BB219ADC-8E88-4D1B-9F8C-D66D02B17CDB}" presName="parentText" presStyleLbl="node1" presStyleIdx="3" presStyleCnt="4">
        <dgm:presLayoutVars>
          <dgm:chMax val="0"/>
          <dgm:bulletEnabled val="1"/>
        </dgm:presLayoutVars>
      </dgm:prSet>
      <dgm:spPr/>
    </dgm:pt>
    <dgm:pt modelId="{8A7BD267-ADF1-4F1B-B4D6-7B03BBE58364}" type="pres">
      <dgm:prSet presAssocID="{BB219ADC-8E88-4D1B-9F8C-D66D02B17CDB}" presName="negativeSpace" presStyleCnt="0"/>
      <dgm:spPr/>
    </dgm:pt>
    <dgm:pt modelId="{E7ECAAE7-E66A-4D1F-B429-F6CF9A2BE117}" type="pres">
      <dgm:prSet presAssocID="{BB219ADC-8E88-4D1B-9F8C-D66D02B17CDB}" presName="childText" presStyleLbl="conFgAcc1" presStyleIdx="3" presStyleCnt="4">
        <dgm:presLayoutVars>
          <dgm:bulletEnabled val="1"/>
        </dgm:presLayoutVars>
      </dgm:prSet>
      <dgm:spPr/>
    </dgm:pt>
  </dgm:ptLst>
  <dgm:cxnLst>
    <dgm:cxn modelId="{2FC62D04-7638-43F4-B807-067425697DD9}" srcId="{7016F457-6FB6-4A57-925F-43BC2D2A88FA}" destId="{CBB1A828-FF7A-49E4-BC80-B680710D8784}" srcOrd="1" destOrd="0" parTransId="{585ECA6F-2CD4-448A-AD5B-C813DECBC7DE}" sibTransId="{7B3C27A9-BE7F-4347-A5E6-B7C9490AD3FA}"/>
    <dgm:cxn modelId="{067D6F0C-B291-4055-A73F-C83933BF4B48}" type="presOf" srcId="{88431157-218C-4AFF-94F8-024ECED897E2}" destId="{1F31143A-946F-4EAA-AD90-BE9128605CCA}" srcOrd="1" destOrd="0" presId="urn:microsoft.com/office/officeart/2005/8/layout/list1"/>
    <dgm:cxn modelId="{CFE43A1F-338B-4D3C-95F0-4F176CF8E2A1}" type="presOf" srcId="{66C9C794-C0F0-4C33-A3A4-0C9B4228C993}" destId="{77F524D7-C608-41DF-A662-A9C731FECC30}" srcOrd="0" destOrd="2" presId="urn:microsoft.com/office/officeart/2005/8/layout/list1"/>
    <dgm:cxn modelId="{7A50BD24-9D2D-47B2-909D-425DA490673B}" type="presOf" srcId="{22DAB90F-08E1-4DF3-ABD7-7CA32FBCD37C}" destId="{77F524D7-C608-41DF-A662-A9C731FECC30}" srcOrd="0" destOrd="0" presId="urn:microsoft.com/office/officeart/2005/8/layout/list1"/>
    <dgm:cxn modelId="{1C3CCD31-32E7-4491-B963-AB7F9706B1FB}" type="presOf" srcId="{7016F457-6FB6-4A57-925F-43BC2D2A88FA}" destId="{77F524D7-C608-41DF-A662-A9C731FECC30}" srcOrd="0" destOrd="1" presId="urn:microsoft.com/office/officeart/2005/8/layout/list1"/>
    <dgm:cxn modelId="{5011E239-7333-4DCA-A638-E1C3A227DBA6}" srcId="{61552BDF-CC6A-42DD-9825-C6FD7A02BE1F}" destId="{B5040C98-B139-489E-922F-A4F9DBDA18A5}" srcOrd="1" destOrd="0" parTransId="{B7CDE0B4-8FDF-434F-B4B3-41300E62E196}" sibTransId="{58DFCEB0-1651-4496-9FC3-6441F1D782CB}"/>
    <dgm:cxn modelId="{9868913D-AB10-4A12-8680-E341BC9C0A6E}" type="presOf" srcId="{BB219ADC-8E88-4D1B-9F8C-D66D02B17CDB}" destId="{609A768B-ED96-4792-A7C6-0976EA12B222}" srcOrd="1" destOrd="0" presId="urn:microsoft.com/office/officeart/2005/8/layout/list1"/>
    <dgm:cxn modelId="{6ACC0E49-0F66-403D-A4E5-1B88D6428F5E}" type="presOf" srcId="{C185A0DD-08A7-4C2E-9C61-04D5F75C06F4}" destId="{7721363E-36EB-41BC-82D8-5666AE10CF96}" srcOrd="0" destOrd="0" presId="urn:microsoft.com/office/officeart/2005/8/layout/list1"/>
    <dgm:cxn modelId="{16B7FA6B-8620-421F-BA24-1FA9F1274EB2}" type="presOf" srcId="{B5040C98-B139-489E-922F-A4F9DBDA18A5}" destId="{F9D3729C-5D8F-465C-9001-9239FE0EEFCB}" srcOrd="0" destOrd="0" presId="urn:microsoft.com/office/officeart/2005/8/layout/list1"/>
    <dgm:cxn modelId="{4157B54D-7882-4D30-B2B1-E5358CCE8D02}" srcId="{88431157-218C-4AFF-94F8-024ECED897E2}" destId="{03F869C8-A598-4F56-8532-759E5F7A6E17}" srcOrd="0" destOrd="0" parTransId="{438700E7-B94A-4839-9D5A-422C2CDD7363}" sibTransId="{4FD4B4DD-D5E5-44ED-8836-3CAF6B78F0FF}"/>
    <dgm:cxn modelId="{C1CDBC55-9E2E-436D-985A-1905F4AF63D0}" type="presOf" srcId="{F6B88CA5-051E-4D56-8BE4-4855BD5495E1}" destId="{91A0F981-C60E-40C0-835F-843C807007E6}" srcOrd="0" destOrd="0" presId="urn:microsoft.com/office/officeart/2005/8/layout/list1"/>
    <dgm:cxn modelId="{6CD54658-703B-41E1-8BD1-3DABF9FC849D}" srcId="{C185A0DD-08A7-4C2E-9C61-04D5F75C06F4}" destId="{F6B88CA5-051E-4D56-8BE4-4855BD5495E1}" srcOrd="0" destOrd="0" parTransId="{67E6A8DD-763E-41B7-BD4F-9CC33E217F66}" sibTransId="{974AB45D-CF65-47F0-9003-C6A79CE929A4}"/>
    <dgm:cxn modelId="{23AE807F-CDB3-44D1-A366-EBD9A9E315AC}" srcId="{B5040C98-B139-489E-922F-A4F9DBDA18A5}" destId="{22DAB90F-08E1-4DF3-ABD7-7CA32FBCD37C}" srcOrd="0" destOrd="0" parTransId="{6E054AF3-40BB-4AFE-A7A1-66A6F1B4878D}" sibTransId="{F21B92F7-2313-4637-BDAB-83B4A1A05126}"/>
    <dgm:cxn modelId="{0D03D285-536E-4E00-8E6B-3DF5B7D942DF}" type="presOf" srcId="{B5040C98-B139-489E-922F-A4F9DBDA18A5}" destId="{45C93E20-3177-4902-B1AB-FFCD3087FE84}" srcOrd="1" destOrd="0" presId="urn:microsoft.com/office/officeart/2005/8/layout/list1"/>
    <dgm:cxn modelId="{6F30EAB3-63BD-48A7-8CA0-92DE2E687515}" srcId="{61552BDF-CC6A-42DD-9825-C6FD7A02BE1F}" destId="{C185A0DD-08A7-4C2E-9C61-04D5F75C06F4}" srcOrd="2" destOrd="0" parTransId="{0932C735-6CB5-4FB8-8401-55245F7D7B29}" sibTransId="{C5101842-D8E2-4E14-8549-128D564B7C8F}"/>
    <dgm:cxn modelId="{00725FB6-FF57-43FC-9164-7996A6819AFD}" srcId="{61552BDF-CC6A-42DD-9825-C6FD7A02BE1F}" destId="{88431157-218C-4AFF-94F8-024ECED897E2}" srcOrd="0" destOrd="0" parTransId="{03710A3A-01D7-4747-89BF-9629129D6F3F}" sibTransId="{CDB8D9BE-91FC-438B-B618-9B5126531B6E}"/>
    <dgm:cxn modelId="{BBF21FC0-2164-494C-A67E-BB0F83EDF9AF}" srcId="{7016F457-6FB6-4A57-925F-43BC2D2A88FA}" destId="{66C9C794-C0F0-4C33-A3A4-0C9B4228C993}" srcOrd="0" destOrd="0" parTransId="{30AB8DCE-DCA2-4165-9668-DC1757875907}" sibTransId="{D4FC2E51-37D0-4CA8-A3F3-1088DB1EF246}"/>
    <dgm:cxn modelId="{330DE1D7-0BC0-45CE-B767-79A13DFB9BBD}" srcId="{61552BDF-CC6A-42DD-9825-C6FD7A02BE1F}" destId="{BB219ADC-8E88-4D1B-9F8C-D66D02B17CDB}" srcOrd="3" destOrd="0" parTransId="{4ADA0C1B-10A1-432E-9A09-64BDE3698D7A}" sibTransId="{7D9FC233-2923-4FB6-A60A-B90F1D0EB28C}"/>
    <dgm:cxn modelId="{BE5526E4-F0E0-4F9B-83BF-442986E73708}" type="presOf" srcId="{C185A0DD-08A7-4C2E-9C61-04D5F75C06F4}" destId="{3B15A007-6654-440C-BC15-20CDD4B4FCD6}" srcOrd="1" destOrd="0" presId="urn:microsoft.com/office/officeart/2005/8/layout/list1"/>
    <dgm:cxn modelId="{60A809F0-F7E6-47DC-AEA4-E6EB6ABD4BCA}" type="presOf" srcId="{03F869C8-A598-4F56-8532-759E5F7A6E17}" destId="{8D163792-47B3-4E13-A9CA-6A999A1FD70B}" srcOrd="0" destOrd="0" presId="urn:microsoft.com/office/officeart/2005/8/layout/list1"/>
    <dgm:cxn modelId="{DB351CF0-3092-46A5-8123-35EBC29DAC26}" type="presOf" srcId="{61552BDF-CC6A-42DD-9825-C6FD7A02BE1F}" destId="{442EFB6A-385E-4550-8B7A-01B6CC45F1C0}" srcOrd="0" destOrd="0" presId="urn:microsoft.com/office/officeart/2005/8/layout/list1"/>
    <dgm:cxn modelId="{54B909F8-0491-443E-B49E-78E744370EAD}" type="presOf" srcId="{BB219ADC-8E88-4D1B-9F8C-D66D02B17CDB}" destId="{14E9FE5A-BEDD-46BC-A758-747D81AB5042}" srcOrd="0" destOrd="0" presId="urn:microsoft.com/office/officeart/2005/8/layout/list1"/>
    <dgm:cxn modelId="{E970A9F8-B5E4-4A62-B9C8-5732002641CC}" srcId="{B5040C98-B139-489E-922F-A4F9DBDA18A5}" destId="{7016F457-6FB6-4A57-925F-43BC2D2A88FA}" srcOrd="1" destOrd="0" parTransId="{AB0C0685-42C5-40A9-A4AF-7A66DFCF74D3}" sibTransId="{D48C3A9A-54B0-47A0-8529-F7F4F69DAD6B}"/>
    <dgm:cxn modelId="{FA9EACFB-3779-42E2-A995-839605EB1E6C}" type="presOf" srcId="{CBB1A828-FF7A-49E4-BC80-B680710D8784}" destId="{77F524D7-C608-41DF-A662-A9C731FECC30}" srcOrd="0" destOrd="3" presId="urn:microsoft.com/office/officeart/2005/8/layout/list1"/>
    <dgm:cxn modelId="{0D06CAFD-DBCD-4341-8629-F5B31DBFAFA0}" type="presOf" srcId="{88431157-218C-4AFF-94F8-024ECED897E2}" destId="{66E5EEBB-8AFD-4A33-BBB5-6FC0CFC37B1C}" srcOrd="0" destOrd="0" presId="urn:microsoft.com/office/officeart/2005/8/layout/list1"/>
    <dgm:cxn modelId="{E02139DA-4F31-403F-9946-6B117300E88F}" type="presParOf" srcId="{442EFB6A-385E-4550-8B7A-01B6CC45F1C0}" destId="{72E3BE96-611C-4516-A00A-C84FF3F558D7}" srcOrd="0" destOrd="0" presId="urn:microsoft.com/office/officeart/2005/8/layout/list1"/>
    <dgm:cxn modelId="{4B86A9A3-788F-4ABA-BBF7-15E67451F986}" type="presParOf" srcId="{72E3BE96-611C-4516-A00A-C84FF3F558D7}" destId="{66E5EEBB-8AFD-4A33-BBB5-6FC0CFC37B1C}" srcOrd="0" destOrd="0" presId="urn:microsoft.com/office/officeart/2005/8/layout/list1"/>
    <dgm:cxn modelId="{DD76DE22-6CBF-4D73-AAC7-340F1DC54EAF}" type="presParOf" srcId="{72E3BE96-611C-4516-A00A-C84FF3F558D7}" destId="{1F31143A-946F-4EAA-AD90-BE9128605CCA}" srcOrd="1" destOrd="0" presId="urn:microsoft.com/office/officeart/2005/8/layout/list1"/>
    <dgm:cxn modelId="{36C7D2AC-400D-496A-BF94-6EE4A46EE04B}" type="presParOf" srcId="{442EFB6A-385E-4550-8B7A-01B6CC45F1C0}" destId="{D93AAA2F-73CE-4B67-8E77-F643E1AF0B4C}" srcOrd="1" destOrd="0" presId="urn:microsoft.com/office/officeart/2005/8/layout/list1"/>
    <dgm:cxn modelId="{8F471EF5-957C-4821-8954-EB59366F5819}" type="presParOf" srcId="{442EFB6A-385E-4550-8B7A-01B6CC45F1C0}" destId="{8D163792-47B3-4E13-A9CA-6A999A1FD70B}" srcOrd="2" destOrd="0" presId="urn:microsoft.com/office/officeart/2005/8/layout/list1"/>
    <dgm:cxn modelId="{C7416C54-6594-42DB-A1F5-5ED6E30D0E42}" type="presParOf" srcId="{442EFB6A-385E-4550-8B7A-01B6CC45F1C0}" destId="{58E40F9C-8DE1-4EE1-A56F-5D493B427723}" srcOrd="3" destOrd="0" presId="urn:microsoft.com/office/officeart/2005/8/layout/list1"/>
    <dgm:cxn modelId="{76309B0B-53FB-4053-840B-4DB8AD7BFD6F}" type="presParOf" srcId="{442EFB6A-385E-4550-8B7A-01B6CC45F1C0}" destId="{91A978D8-D9D8-40C6-A8DD-4B62AA70A261}" srcOrd="4" destOrd="0" presId="urn:microsoft.com/office/officeart/2005/8/layout/list1"/>
    <dgm:cxn modelId="{0F40812B-0153-4473-B2E6-8A02F15B0471}" type="presParOf" srcId="{91A978D8-D9D8-40C6-A8DD-4B62AA70A261}" destId="{F9D3729C-5D8F-465C-9001-9239FE0EEFCB}" srcOrd="0" destOrd="0" presId="urn:microsoft.com/office/officeart/2005/8/layout/list1"/>
    <dgm:cxn modelId="{D3076515-98F6-4432-8BA0-1C817B5B80E4}" type="presParOf" srcId="{91A978D8-D9D8-40C6-A8DD-4B62AA70A261}" destId="{45C93E20-3177-4902-B1AB-FFCD3087FE84}" srcOrd="1" destOrd="0" presId="urn:microsoft.com/office/officeart/2005/8/layout/list1"/>
    <dgm:cxn modelId="{59BCF701-3339-4A25-9133-4A1B3AF0634B}" type="presParOf" srcId="{442EFB6A-385E-4550-8B7A-01B6CC45F1C0}" destId="{136B6393-74C2-46C8-AFB8-C7C6C48E6168}" srcOrd="5" destOrd="0" presId="urn:microsoft.com/office/officeart/2005/8/layout/list1"/>
    <dgm:cxn modelId="{F12B5A7E-9CC7-4D8A-A1EA-8AFE2AAF39BE}" type="presParOf" srcId="{442EFB6A-385E-4550-8B7A-01B6CC45F1C0}" destId="{77F524D7-C608-41DF-A662-A9C731FECC30}" srcOrd="6" destOrd="0" presId="urn:microsoft.com/office/officeart/2005/8/layout/list1"/>
    <dgm:cxn modelId="{4CB22889-8742-4529-9711-F81BEFE761AF}" type="presParOf" srcId="{442EFB6A-385E-4550-8B7A-01B6CC45F1C0}" destId="{720693D4-1EF8-4CB5-A6BF-9786D47251D7}" srcOrd="7" destOrd="0" presId="urn:microsoft.com/office/officeart/2005/8/layout/list1"/>
    <dgm:cxn modelId="{16F6E6B3-A984-42D3-87B2-054247020A51}" type="presParOf" srcId="{442EFB6A-385E-4550-8B7A-01B6CC45F1C0}" destId="{4E151F9C-3DFA-4859-B58B-57745378E96E}" srcOrd="8" destOrd="0" presId="urn:microsoft.com/office/officeart/2005/8/layout/list1"/>
    <dgm:cxn modelId="{678D1FA2-6DA3-4F79-A45D-CD7053E40AD7}" type="presParOf" srcId="{4E151F9C-3DFA-4859-B58B-57745378E96E}" destId="{7721363E-36EB-41BC-82D8-5666AE10CF96}" srcOrd="0" destOrd="0" presId="urn:microsoft.com/office/officeart/2005/8/layout/list1"/>
    <dgm:cxn modelId="{5DA61992-6C63-4704-990C-218ED81F1FA7}" type="presParOf" srcId="{4E151F9C-3DFA-4859-B58B-57745378E96E}" destId="{3B15A007-6654-440C-BC15-20CDD4B4FCD6}" srcOrd="1" destOrd="0" presId="urn:microsoft.com/office/officeart/2005/8/layout/list1"/>
    <dgm:cxn modelId="{217D97CC-DCEE-4B30-9874-D4DD8A33BF90}" type="presParOf" srcId="{442EFB6A-385E-4550-8B7A-01B6CC45F1C0}" destId="{F6F0F4D7-E787-4303-8270-084337106A9C}" srcOrd="9" destOrd="0" presId="urn:microsoft.com/office/officeart/2005/8/layout/list1"/>
    <dgm:cxn modelId="{F5E76E55-723C-4B2A-AEB6-9D2177567F3A}" type="presParOf" srcId="{442EFB6A-385E-4550-8B7A-01B6CC45F1C0}" destId="{91A0F981-C60E-40C0-835F-843C807007E6}" srcOrd="10" destOrd="0" presId="urn:microsoft.com/office/officeart/2005/8/layout/list1"/>
    <dgm:cxn modelId="{F6DCB921-4FB6-4142-A54B-716CD125E676}" type="presParOf" srcId="{442EFB6A-385E-4550-8B7A-01B6CC45F1C0}" destId="{07C8F803-3A42-465D-B261-E02F2D014358}" srcOrd="11" destOrd="0" presId="urn:microsoft.com/office/officeart/2005/8/layout/list1"/>
    <dgm:cxn modelId="{C99D067C-621A-4A46-8E2F-97C415F61F49}" type="presParOf" srcId="{442EFB6A-385E-4550-8B7A-01B6CC45F1C0}" destId="{F1B98AC4-B3A9-41B0-B319-32199C005B2D}" srcOrd="12" destOrd="0" presId="urn:microsoft.com/office/officeart/2005/8/layout/list1"/>
    <dgm:cxn modelId="{7B229AAA-8131-4CF2-9B7C-22A5E3A78A15}" type="presParOf" srcId="{F1B98AC4-B3A9-41B0-B319-32199C005B2D}" destId="{14E9FE5A-BEDD-46BC-A758-747D81AB5042}" srcOrd="0" destOrd="0" presId="urn:microsoft.com/office/officeart/2005/8/layout/list1"/>
    <dgm:cxn modelId="{78240285-F208-445C-94E5-0073C92AB70A}" type="presParOf" srcId="{F1B98AC4-B3A9-41B0-B319-32199C005B2D}" destId="{609A768B-ED96-4792-A7C6-0976EA12B222}" srcOrd="1" destOrd="0" presId="urn:microsoft.com/office/officeart/2005/8/layout/list1"/>
    <dgm:cxn modelId="{863EB6E9-3455-4A66-AF95-56F4602D5555}" type="presParOf" srcId="{442EFB6A-385E-4550-8B7A-01B6CC45F1C0}" destId="{8A7BD267-ADF1-4F1B-B4D6-7B03BBE58364}" srcOrd="13" destOrd="0" presId="urn:microsoft.com/office/officeart/2005/8/layout/list1"/>
    <dgm:cxn modelId="{54946305-B7C2-4C14-B5DC-A8801D915278}" type="presParOf" srcId="{442EFB6A-385E-4550-8B7A-01B6CC45F1C0}" destId="{E7ECAAE7-E66A-4D1F-B429-F6CF9A2BE117}"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7397E52-08F1-469C-BB0B-C249A97B94CA}" type="doc">
      <dgm:prSet loTypeId="urn:microsoft.com/office/officeart/2005/8/layout/list1" loCatId="list" qsTypeId="urn:microsoft.com/office/officeart/2005/8/quickstyle/simple1" qsCatId="simple" csTypeId="urn:microsoft.com/office/officeart/2005/8/colors/colorful2" csCatId="colorful" phldr="1"/>
      <dgm:spPr/>
      <dgm:t>
        <a:bodyPr/>
        <a:lstStyle/>
        <a:p>
          <a:endParaRPr lang="en-US"/>
        </a:p>
      </dgm:t>
    </dgm:pt>
    <dgm:pt modelId="{7D49218D-2D9E-4DB9-9AD9-025B43E06B4D}">
      <dgm:prSet/>
      <dgm:spPr/>
      <dgm:t>
        <a:bodyPr/>
        <a:lstStyle/>
        <a:p>
          <a:r>
            <a:rPr lang="en-US"/>
            <a:t>Goal, Objective, and Outcomes</a:t>
          </a:r>
        </a:p>
      </dgm:t>
    </dgm:pt>
    <dgm:pt modelId="{ACF9B0E9-01A1-4D20-B903-C597EB778584}" type="parTrans" cxnId="{6A997686-B83A-4E8D-8F09-0E74E8320DE2}">
      <dgm:prSet/>
      <dgm:spPr/>
      <dgm:t>
        <a:bodyPr/>
        <a:lstStyle/>
        <a:p>
          <a:endParaRPr lang="en-US"/>
        </a:p>
      </dgm:t>
    </dgm:pt>
    <dgm:pt modelId="{E22E810F-D28D-4C5A-BDD6-9E5736C1941E}" type="sibTrans" cxnId="{6A997686-B83A-4E8D-8F09-0E74E8320DE2}">
      <dgm:prSet/>
      <dgm:spPr/>
      <dgm:t>
        <a:bodyPr/>
        <a:lstStyle/>
        <a:p>
          <a:endParaRPr lang="en-US"/>
        </a:p>
      </dgm:t>
    </dgm:pt>
    <dgm:pt modelId="{AB9FF7F1-0ADB-4D31-B23D-9BB5ADF26CC8}">
      <dgm:prSet/>
      <dgm:spPr/>
      <dgm:t>
        <a:bodyPr/>
        <a:lstStyle/>
        <a:p>
          <a:r>
            <a:rPr lang="en-US"/>
            <a:t>The goal should directly address the problem identified in the Problem Statement.</a:t>
          </a:r>
        </a:p>
      </dgm:t>
    </dgm:pt>
    <dgm:pt modelId="{9E85F4A7-9B27-426E-8F86-8A2A31661E62}" type="parTrans" cxnId="{DD60DB1D-08FD-4AEA-B53E-47424CA3D6F2}">
      <dgm:prSet/>
      <dgm:spPr/>
      <dgm:t>
        <a:bodyPr/>
        <a:lstStyle/>
        <a:p>
          <a:endParaRPr lang="en-US"/>
        </a:p>
      </dgm:t>
    </dgm:pt>
    <dgm:pt modelId="{E60B9FC7-B96A-48F4-A73E-1E3E729A4561}" type="sibTrans" cxnId="{DD60DB1D-08FD-4AEA-B53E-47424CA3D6F2}">
      <dgm:prSet/>
      <dgm:spPr/>
      <dgm:t>
        <a:bodyPr/>
        <a:lstStyle/>
        <a:p>
          <a:endParaRPr lang="en-US"/>
        </a:p>
      </dgm:t>
    </dgm:pt>
    <dgm:pt modelId="{CBBC3806-0821-4B99-8867-FF74B826E82A}">
      <dgm:prSet/>
      <dgm:spPr/>
      <dgm:t>
        <a:bodyPr/>
        <a:lstStyle/>
        <a:p>
          <a:r>
            <a:rPr lang="en-US"/>
            <a:t>Objectives are the steps needed to achieve goals. Objectives should be concrete, action-oriented, measurable and Specific, Measurable, Achievable, Realistic, Timely (SMART).</a:t>
          </a:r>
        </a:p>
      </dgm:t>
    </dgm:pt>
    <dgm:pt modelId="{C2F9A9B9-64C4-4049-9F65-83FED46A81F1}" type="parTrans" cxnId="{BBEC5A0A-6C9B-4414-B614-213EDEC67A0A}">
      <dgm:prSet/>
      <dgm:spPr/>
      <dgm:t>
        <a:bodyPr/>
        <a:lstStyle/>
        <a:p>
          <a:endParaRPr lang="en-US"/>
        </a:p>
      </dgm:t>
    </dgm:pt>
    <dgm:pt modelId="{F76627D3-6ADF-4C1A-AEEB-C5492FB4C4CF}" type="sibTrans" cxnId="{BBEC5A0A-6C9B-4414-B614-213EDEC67A0A}">
      <dgm:prSet/>
      <dgm:spPr/>
      <dgm:t>
        <a:bodyPr/>
        <a:lstStyle/>
        <a:p>
          <a:endParaRPr lang="en-US"/>
        </a:p>
      </dgm:t>
    </dgm:pt>
    <dgm:pt modelId="{A0B7B203-17FB-46C9-A4CC-2C65B7D95254}">
      <dgm:prSet/>
      <dgm:spPr/>
      <dgm:t>
        <a:bodyPr/>
        <a:lstStyle/>
        <a:p>
          <a:r>
            <a:rPr lang="en-US" dirty="0"/>
            <a:t>Example of Objective: By September 2022, a minimum of 50 culturally and linguistically appropriate support groups for survivors of sexual assault will be provided. </a:t>
          </a:r>
        </a:p>
      </dgm:t>
    </dgm:pt>
    <dgm:pt modelId="{6F650EA7-EDA6-40CB-A23B-615027D5955A}" type="parTrans" cxnId="{7F054F68-A6F9-47B4-B8FC-AAE1D530F769}">
      <dgm:prSet/>
      <dgm:spPr/>
      <dgm:t>
        <a:bodyPr/>
        <a:lstStyle/>
        <a:p>
          <a:endParaRPr lang="en-US"/>
        </a:p>
      </dgm:t>
    </dgm:pt>
    <dgm:pt modelId="{567D5B17-8F79-4C2B-8639-A38F4625CCC8}" type="sibTrans" cxnId="{7F054F68-A6F9-47B4-B8FC-AAE1D530F769}">
      <dgm:prSet/>
      <dgm:spPr/>
      <dgm:t>
        <a:bodyPr/>
        <a:lstStyle/>
        <a:p>
          <a:endParaRPr lang="en-US"/>
        </a:p>
      </dgm:t>
    </dgm:pt>
    <dgm:pt modelId="{8D40C182-FE37-414D-A8EA-CE81FDF85D44}">
      <dgm:prSet/>
      <dgm:spPr/>
      <dgm:t>
        <a:bodyPr/>
        <a:lstStyle/>
        <a:p>
          <a:r>
            <a:rPr lang="en-US"/>
            <a:t>Outcomes measure objectives and are criteria for how the program is deemed to be effective.</a:t>
          </a:r>
        </a:p>
      </dgm:t>
    </dgm:pt>
    <dgm:pt modelId="{85B97FF6-E5F2-4221-AF3D-49E686CF8CED}" type="parTrans" cxnId="{4B4D556C-AAD7-4D02-8A70-B2AC94ED256C}">
      <dgm:prSet/>
      <dgm:spPr/>
      <dgm:t>
        <a:bodyPr/>
        <a:lstStyle/>
        <a:p>
          <a:endParaRPr lang="en-US"/>
        </a:p>
      </dgm:t>
    </dgm:pt>
    <dgm:pt modelId="{FCD393E3-DCFC-4DB8-AA2B-0240B01B4EE5}" type="sibTrans" cxnId="{4B4D556C-AAD7-4D02-8A70-B2AC94ED256C}">
      <dgm:prSet/>
      <dgm:spPr/>
      <dgm:t>
        <a:bodyPr/>
        <a:lstStyle/>
        <a:p>
          <a:endParaRPr lang="en-US"/>
        </a:p>
      </dgm:t>
    </dgm:pt>
    <dgm:pt modelId="{501B700D-FDFC-485B-9B7E-FA627A0D9EEC}">
      <dgm:prSet/>
      <dgm:spPr/>
      <dgm:t>
        <a:bodyPr/>
        <a:lstStyle/>
        <a:p>
          <a:r>
            <a:rPr lang="en-US"/>
            <a:t>Example of Outcome: 85% of participants will indicate that they have learned ways to act in their own best interest. </a:t>
          </a:r>
        </a:p>
      </dgm:t>
    </dgm:pt>
    <dgm:pt modelId="{F827A31E-D504-4A2D-8372-0C9658F1F9F4}" type="parTrans" cxnId="{B6183BD4-E2CD-4C32-9F03-6311A2660DF0}">
      <dgm:prSet/>
      <dgm:spPr/>
      <dgm:t>
        <a:bodyPr/>
        <a:lstStyle/>
        <a:p>
          <a:endParaRPr lang="en-US"/>
        </a:p>
      </dgm:t>
    </dgm:pt>
    <dgm:pt modelId="{5D8913F6-84CD-4AE2-8753-2F1906D0B085}" type="sibTrans" cxnId="{B6183BD4-E2CD-4C32-9F03-6311A2660DF0}">
      <dgm:prSet/>
      <dgm:spPr/>
      <dgm:t>
        <a:bodyPr/>
        <a:lstStyle/>
        <a:p>
          <a:endParaRPr lang="en-US"/>
        </a:p>
      </dgm:t>
    </dgm:pt>
    <dgm:pt modelId="{F0FA9C36-4E06-41DE-8C93-4ADACB0FC95A}">
      <dgm:prSet/>
      <dgm:spPr/>
      <dgm:t>
        <a:bodyPr/>
        <a:lstStyle/>
        <a:p>
          <a:r>
            <a:rPr lang="en-US"/>
            <a:t>Program Description</a:t>
          </a:r>
        </a:p>
      </dgm:t>
    </dgm:pt>
    <dgm:pt modelId="{50F3EA01-1F33-452A-A3F5-BA57522314BF}" type="parTrans" cxnId="{05A3B7B5-4C1A-42BA-A292-E00EF4129005}">
      <dgm:prSet/>
      <dgm:spPr/>
      <dgm:t>
        <a:bodyPr/>
        <a:lstStyle/>
        <a:p>
          <a:endParaRPr lang="en-US"/>
        </a:p>
      </dgm:t>
    </dgm:pt>
    <dgm:pt modelId="{488CCB01-1D8C-43E7-B5BC-0F2994EA6CF4}" type="sibTrans" cxnId="{05A3B7B5-4C1A-42BA-A292-E00EF4129005}">
      <dgm:prSet/>
      <dgm:spPr/>
      <dgm:t>
        <a:bodyPr/>
        <a:lstStyle/>
        <a:p>
          <a:endParaRPr lang="en-US"/>
        </a:p>
      </dgm:t>
    </dgm:pt>
    <dgm:pt modelId="{1D681F7E-C37E-4F43-A413-43FACBAFF9FC}">
      <dgm:prSet/>
      <dgm:spPr/>
      <dgm:t>
        <a:bodyPr/>
        <a:lstStyle/>
        <a:p>
          <a:r>
            <a:rPr lang="en-US"/>
            <a:t>What? Who? Where? Why? When? How?</a:t>
          </a:r>
        </a:p>
      </dgm:t>
    </dgm:pt>
    <dgm:pt modelId="{79E1B8DC-97C6-45F6-8A54-6C0A291D119F}" type="parTrans" cxnId="{11B91E7D-8CDE-4FBD-A902-124811157552}">
      <dgm:prSet/>
      <dgm:spPr/>
      <dgm:t>
        <a:bodyPr/>
        <a:lstStyle/>
        <a:p>
          <a:endParaRPr lang="en-US"/>
        </a:p>
      </dgm:t>
    </dgm:pt>
    <dgm:pt modelId="{DD997942-EA46-4472-9861-5A841566971C}" type="sibTrans" cxnId="{11B91E7D-8CDE-4FBD-A902-124811157552}">
      <dgm:prSet/>
      <dgm:spPr/>
      <dgm:t>
        <a:bodyPr/>
        <a:lstStyle/>
        <a:p>
          <a:endParaRPr lang="en-US"/>
        </a:p>
      </dgm:t>
    </dgm:pt>
    <dgm:pt modelId="{511519E6-03AA-4B81-9F57-49D5EC4583F8}">
      <dgm:prSet/>
      <dgm:spPr/>
      <dgm:t>
        <a:bodyPr/>
        <a:lstStyle/>
        <a:p>
          <a:r>
            <a:rPr lang="en-US"/>
            <a:t>Evidence Based/Best Practice</a:t>
          </a:r>
        </a:p>
      </dgm:t>
    </dgm:pt>
    <dgm:pt modelId="{E5C0F3A8-1E70-4B1A-BCF4-6EB73663DE47}" type="parTrans" cxnId="{2AFAED5C-3C82-4685-9634-F81CDA689FDE}">
      <dgm:prSet/>
      <dgm:spPr/>
      <dgm:t>
        <a:bodyPr/>
        <a:lstStyle/>
        <a:p>
          <a:endParaRPr lang="en-US"/>
        </a:p>
      </dgm:t>
    </dgm:pt>
    <dgm:pt modelId="{7483B302-5555-4FD8-9AA4-385F320D560A}" type="sibTrans" cxnId="{2AFAED5C-3C82-4685-9634-F81CDA689FDE}">
      <dgm:prSet/>
      <dgm:spPr/>
      <dgm:t>
        <a:bodyPr/>
        <a:lstStyle/>
        <a:p>
          <a:endParaRPr lang="en-US"/>
        </a:p>
      </dgm:t>
    </dgm:pt>
    <dgm:pt modelId="{6E4AA937-1310-41B9-B6F5-237E90A5D27D}">
      <dgm:prSet/>
      <dgm:spPr/>
      <dgm:t>
        <a:bodyPr/>
        <a:lstStyle/>
        <a:p>
          <a:r>
            <a:rPr lang="en-US"/>
            <a:t>Use of Volunteers</a:t>
          </a:r>
        </a:p>
      </dgm:t>
    </dgm:pt>
    <dgm:pt modelId="{13A61BDF-1A01-4445-BCB2-36D45098B9EA}" type="parTrans" cxnId="{E83386D2-CEA8-494D-A861-0FE0BAA371F8}">
      <dgm:prSet/>
      <dgm:spPr/>
      <dgm:t>
        <a:bodyPr/>
        <a:lstStyle/>
        <a:p>
          <a:endParaRPr lang="en-US"/>
        </a:p>
      </dgm:t>
    </dgm:pt>
    <dgm:pt modelId="{A17C5103-89DF-42BF-B403-F78CCF745A24}" type="sibTrans" cxnId="{E83386D2-CEA8-494D-A861-0FE0BAA371F8}">
      <dgm:prSet/>
      <dgm:spPr/>
      <dgm:t>
        <a:bodyPr/>
        <a:lstStyle/>
        <a:p>
          <a:endParaRPr lang="en-US"/>
        </a:p>
      </dgm:t>
    </dgm:pt>
    <dgm:pt modelId="{89585A06-F923-4166-BF9E-90AFEAF43F4A}" type="pres">
      <dgm:prSet presAssocID="{37397E52-08F1-469C-BB0B-C249A97B94CA}" presName="linear" presStyleCnt="0">
        <dgm:presLayoutVars>
          <dgm:dir/>
          <dgm:animLvl val="lvl"/>
          <dgm:resizeHandles val="exact"/>
        </dgm:presLayoutVars>
      </dgm:prSet>
      <dgm:spPr/>
    </dgm:pt>
    <dgm:pt modelId="{55CC71FC-BE6D-4C96-BBD4-C394277CFD49}" type="pres">
      <dgm:prSet presAssocID="{7D49218D-2D9E-4DB9-9AD9-025B43E06B4D}" presName="parentLin" presStyleCnt="0"/>
      <dgm:spPr/>
    </dgm:pt>
    <dgm:pt modelId="{FECF9D18-A878-42F4-8396-5E54C1610F7A}" type="pres">
      <dgm:prSet presAssocID="{7D49218D-2D9E-4DB9-9AD9-025B43E06B4D}" presName="parentLeftMargin" presStyleLbl="node1" presStyleIdx="0" presStyleCnt="4"/>
      <dgm:spPr/>
    </dgm:pt>
    <dgm:pt modelId="{2F50645F-4135-4679-B5AB-27836450C312}" type="pres">
      <dgm:prSet presAssocID="{7D49218D-2D9E-4DB9-9AD9-025B43E06B4D}" presName="parentText" presStyleLbl="node1" presStyleIdx="0" presStyleCnt="4">
        <dgm:presLayoutVars>
          <dgm:chMax val="0"/>
          <dgm:bulletEnabled val="1"/>
        </dgm:presLayoutVars>
      </dgm:prSet>
      <dgm:spPr/>
    </dgm:pt>
    <dgm:pt modelId="{C9E3A741-EA06-47A3-A10F-F35BBF6D20B9}" type="pres">
      <dgm:prSet presAssocID="{7D49218D-2D9E-4DB9-9AD9-025B43E06B4D}" presName="negativeSpace" presStyleCnt="0"/>
      <dgm:spPr/>
    </dgm:pt>
    <dgm:pt modelId="{49AD6E08-5C15-4B96-B384-1848772CBB89}" type="pres">
      <dgm:prSet presAssocID="{7D49218D-2D9E-4DB9-9AD9-025B43E06B4D}" presName="childText" presStyleLbl="conFgAcc1" presStyleIdx="0" presStyleCnt="4">
        <dgm:presLayoutVars>
          <dgm:bulletEnabled val="1"/>
        </dgm:presLayoutVars>
      </dgm:prSet>
      <dgm:spPr/>
    </dgm:pt>
    <dgm:pt modelId="{E8CB1221-B2B9-4DD2-A0D7-AAC3A2308B93}" type="pres">
      <dgm:prSet presAssocID="{E22E810F-D28D-4C5A-BDD6-9E5736C1941E}" presName="spaceBetweenRectangles" presStyleCnt="0"/>
      <dgm:spPr/>
    </dgm:pt>
    <dgm:pt modelId="{FEA80ECE-FCB3-42DE-AD19-6E0A9F444F08}" type="pres">
      <dgm:prSet presAssocID="{F0FA9C36-4E06-41DE-8C93-4ADACB0FC95A}" presName="parentLin" presStyleCnt="0"/>
      <dgm:spPr/>
    </dgm:pt>
    <dgm:pt modelId="{039C0A89-ACB6-4F32-BA4E-00F788D70E76}" type="pres">
      <dgm:prSet presAssocID="{F0FA9C36-4E06-41DE-8C93-4ADACB0FC95A}" presName="parentLeftMargin" presStyleLbl="node1" presStyleIdx="0" presStyleCnt="4"/>
      <dgm:spPr/>
    </dgm:pt>
    <dgm:pt modelId="{D2282E75-9A52-47B2-9850-707EC2631640}" type="pres">
      <dgm:prSet presAssocID="{F0FA9C36-4E06-41DE-8C93-4ADACB0FC95A}" presName="parentText" presStyleLbl="node1" presStyleIdx="1" presStyleCnt="4">
        <dgm:presLayoutVars>
          <dgm:chMax val="0"/>
          <dgm:bulletEnabled val="1"/>
        </dgm:presLayoutVars>
      </dgm:prSet>
      <dgm:spPr/>
    </dgm:pt>
    <dgm:pt modelId="{9885F500-B652-487D-839E-34F2B21A803D}" type="pres">
      <dgm:prSet presAssocID="{F0FA9C36-4E06-41DE-8C93-4ADACB0FC95A}" presName="negativeSpace" presStyleCnt="0"/>
      <dgm:spPr/>
    </dgm:pt>
    <dgm:pt modelId="{2375F742-61FF-4732-A683-B48767F1F6F6}" type="pres">
      <dgm:prSet presAssocID="{F0FA9C36-4E06-41DE-8C93-4ADACB0FC95A}" presName="childText" presStyleLbl="conFgAcc1" presStyleIdx="1" presStyleCnt="4">
        <dgm:presLayoutVars>
          <dgm:bulletEnabled val="1"/>
        </dgm:presLayoutVars>
      </dgm:prSet>
      <dgm:spPr/>
    </dgm:pt>
    <dgm:pt modelId="{6D0F0044-9C85-4FBF-B97D-C3486E04E3B1}" type="pres">
      <dgm:prSet presAssocID="{488CCB01-1D8C-43E7-B5BC-0F2994EA6CF4}" presName="spaceBetweenRectangles" presStyleCnt="0"/>
      <dgm:spPr/>
    </dgm:pt>
    <dgm:pt modelId="{10578D54-E179-4E29-8F26-D8D11DB8882A}" type="pres">
      <dgm:prSet presAssocID="{511519E6-03AA-4B81-9F57-49D5EC4583F8}" presName="parentLin" presStyleCnt="0"/>
      <dgm:spPr/>
    </dgm:pt>
    <dgm:pt modelId="{623238E8-0767-4A5E-A789-A27DDD0C73C0}" type="pres">
      <dgm:prSet presAssocID="{511519E6-03AA-4B81-9F57-49D5EC4583F8}" presName="parentLeftMargin" presStyleLbl="node1" presStyleIdx="1" presStyleCnt="4"/>
      <dgm:spPr/>
    </dgm:pt>
    <dgm:pt modelId="{42464100-1A15-43B8-A193-594673EB7AFF}" type="pres">
      <dgm:prSet presAssocID="{511519E6-03AA-4B81-9F57-49D5EC4583F8}" presName="parentText" presStyleLbl="node1" presStyleIdx="2" presStyleCnt="4">
        <dgm:presLayoutVars>
          <dgm:chMax val="0"/>
          <dgm:bulletEnabled val="1"/>
        </dgm:presLayoutVars>
      </dgm:prSet>
      <dgm:spPr/>
    </dgm:pt>
    <dgm:pt modelId="{291429D0-B849-4652-8042-172E6A714A6E}" type="pres">
      <dgm:prSet presAssocID="{511519E6-03AA-4B81-9F57-49D5EC4583F8}" presName="negativeSpace" presStyleCnt="0"/>
      <dgm:spPr/>
    </dgm:pt>
    <dgm:pt modelId="{1E734C95-4555-46ED-B5A1-04D77E298A53}" type="pres">
      <dgm:prSet presAssocID="{511519E6-03AA-4B81-9F57-49D5EC4583F8}" presName="childText" presStyleLbl="conFgAcc1" presStyleIdx="2" presStyleCnt="4">
        <dgm:presLayoutVars>
          <dgm:bulletEnabled val="1"/>
        </dgm:presLayoutVars>
      </dgm:prSet>
      <dgm:spPr/>
    </dgm:pt>
    <dgm:pt modelId="{DB99EC43-4B24-46C5-A631-A26037384D8B}" type="pres">
      <dgm:prSet presAssocID="{7483B302-5555-4FD8-9AA4-385F320D560A}" presName="spaceBetweenRectangles" presStyleCnt="0"/>
      <dgm:spPr/>
    </dgm:pt>
    <dgm:pt modelId="{B35D3967-552D-4003-9F94-C12B0A53889A}" type="pres">
      <dgm:prSet presAssocID="{6E4AA937-1310-41B9-B6F5-237E90A5D27D}" presName="parentLin" presStyleCnt="0"/>
      <dgm:spPr/>
    </dgm:pt>
    <dgm:pt modelId="{B267CAC8-08BF-4FB7-A4AE-B9CDBBE5A191}" type="pres">
      <dgm:prSet presAssocID="{6E4AA937-1310-41B9-B6F5-237E90A5D27D}" presName="parentLeftMargin" presStyleLbl="node1" presStyleIdx="2" presStyleCnt="4"/>
      <dgm:spPr/>
    </dgm:pt>
    <dgm:pt modelId="{DB0F20A0-FC57-4E86-8A25-0798C33B4C8E}" type="pres">
      <dgm:prSet presAssocID="{6E4AA937-1310-41B9-B6F5-237E90A5D27D}" presName="parentText" presStyleLbl="node1" presStyleIdx="3" presStyleCnt="4">
        <dgm:presLayoutVars>
          <dgm:chMax val="0"/>
          <dgm:bulletEnabled val="1"/>
        </dgm:presLayoutVars>
      </dgm:prSet>
      <dgm:spPr/>
    </dgm:pt>
    <dgm:pt modelId="{5A95A03C-C160-41E6-9086-B8A88933EDAA}" type="pres">
      <dgm:prSet presAssocID="{6E4AA937-1310-41B9-B6F5-237E90A5D27D}" presName="negativeSpace" presStyleCnt="0"/>
      <dgm:spPr/>
    </dgm:pt>
    <dgm:pt modelId="{A812EBE4-F34C-4D49-8727-A75AF6A794D7}" type="pres">
      <dgm:prSet presAssocID="{6E4AA937-1310-41B9-B6F5-237E90A5D27D}" presName="childText" presStyleLbl="conFgAcc1" presStyleIdx="3" presStyleCnt="4">
        <dgm:presLayoutVars>
          <dgm:bulletEnabled val="1"/>
        </dgm:presLayoutVars>
      </dgm:prSet>
      <dgm:spPr/>
    </dgm:pt>
  </dgm:ptLst>
  <dgm:cxnLst>
    <dgm:cxn modelId="{BBEC5A0A-6C9B-4414-B614-213EDEC67A0A}" srcId="{7D49218D-2D9E-4DB9-9AD9-025B43E06B4D}" destId="{CBBC3806-0821-4B99-8867-FF74B826E82A}" srcOrd="1" destOrd="0" parTransId="{C2F9A9B9-64C4-4049-9F65-83FED46A81F1}" sibTransId="{F76627D3-6ADF-4C1A-AEEB-C5492FB4C4CF}"/>
    <dgm:cxn modelId="{46275116-50DB-4E35-A395-72B2515E738A}" type="presOf" srcId="{CBBC3806-0821-4B99-8867-FF74B826E82A}" destId="{49AD6E08-5C15-4B96-B384-1848772CBB89}" srcOrd="0" destOrd="1" presId="urn:microsoft.com/office/officeart/2005/8/layout/list1"/>
    <dgm:cxn modelId="{3154D31C-C8AC-4282-B19E-EA67BB07F721}" type="presOf" srcId="{501B700D-FDFC-485B-9B7E-FA627A0D9EEC}" destId="{49AD6E08-5C15-4B96-B384-1848772CBB89}" srcOrd="0" destOrd="4" presId="urn:microsoft.com/office/officeart/2005/8/layout/list1"/>
    <dgm:cxn modelId="{A51B621D-BC25-44BF-BD03-0163FF768D3A}" type="presOf" srcId="{7D49218D-2D9E-4DB9-9AD9-025B43E06B4D}" destId="{FECF9D18-A878-42F4-8396-5E54C1610F7A}" srcOrd="0" destOrd="0" presId="urn:microsoft.com/office/officeart/2005/8/layout/list1"/>
    <dgm:cxn modelId="{DD60DB1D-08FD-4AEA-B53E-47424CA3D6F2}" srcId="{7D49218D-2D9E-4DB9-9AD9-025B43E06B4D}" destId="{AB9FF7F1-0ADB-4D31-B23D-9BB5ADF26CC8}" srcOrd="0" destOrd="0" parTransId="{9E85F4A7-9B27-426E-8F86-8A2A31661E62}" sibTransId="{E60B9FC7-B96A-48F4-A73E-1E3E729A4561}"/>
    <dgm:cxn modelId="{748A7E3B-E373-4EA8-8F05-9B6B9F03F959}" type="presOf" srcId="{6E4AA937-1310-41B9-B6F5-237E90A5D27D}" destId="{B267CAC8-08BF-4FB7-A4AE-B9CDBBE5A191}" srcOrd="0" destOrd="0" presId="urn:microsoft.com/office/officeart/2005/8/layout/list1"/>
    <dgm:cxn modelId="{2AFAED5C-3C82-4685-9634-F81CDA689FDE}" srcId="{37397E52-08F1-469C-BB0B-C249A97B94CA}" destId="{511519E6-03AA-4B81-9F57-49D5EC4583F8}" srcOrd="2" destOrd="0" parTransId="{E5C0F3A8-1E70-4B1A-BCF4-6EB73663DE47}" sibTransId="{7483B302-5555-4FD8-9AA4-385F320D560A}"/>
    <dgm:cxn modelId="{FAD9B564-760F-45E5-B111-D210982009ED}" type="presOf" srcId="{A0B7B203-17FB-46C9-A4CC-2C65B7D95254}" destId="{49AD6E08-5C15-4B96-B384-1848772CBB89}" srcOrd="0" destOrd="2" presId="urn:microsoft.com/office/officeart/2005/8/layout/list1"/>
    <dgm:cxn modelId="{7F054F68-A6F9-47B4-B8FC-AAE1D530F769}" srcId="{CBBC3806-0821-4B99-8867-FF74B826E82A}" destId="{A0B7B203-17FB-46C9-A4CC-2C65B7D95254}" srcOrd="0" destOrd="0" parTransId="{6F650EA7-EDA6-40CB-A23B-615027D5955A}" sibTransId="{567D5B17-8F79-4C2B-8639-A38F4625CCC8}"/>
    <dgm:cxn modelId="{4B4D556C-AAD7-4D02-8A70-B2AC94ED256C}" srcId="{7D49218D-2D9E-4DB9-9AD9-025B43E06B4D}" destId="{8D40C182-FE37-414D-A8EA-CE81FDF85D44}" srcOrd="2" destOrd="0" parTransId="{85B97FF6-E5F2-4221-AF3D-49E686CF8CED}" sibTransId="{FCD393E3-DCFC-4DB8-AA2B-0240B01B4EE5}"/>
    <dgm:cxn modelId="{11B91E7D-8CDE-4FBD-A902-124811157552}" srcId="{F0FA9C36-4E06-41DE-8C93-4ADACB0FC95A}" destId="{1D681F7E-C37E-4F43-A413-43FACBAFF9FC}" srcOrd="0" destOrd="0" parTransId="{79E1B8DC-97C6-45F6-8A54-6C0A291D119F}" sibTransId="{DD997942-EA46-4472-9861-5A841566971C}"/>
    <dgm:cxn modelId="{983FD884-470D-49A4-B304-F041382FEA57}" type="presOf" srcId="{7D49218D-2D9E-4DB9-9AD9-025B43E06B4D}" destId="{2F50645F-4135-4679-B5AB-27836450C312}" srcOrd="1" destOrd="0" presId="urn:microsoft.com/office/officeart/2005/8/layout/list1"/>
    <dgm:cxn modelId="{6A997686-B83A-4E8D-8F09-0E74E8320DE2}" srcId="{37397E52-08F1-469C-BB0B-C249A97B94CA}" destId="{7D49218D-2D9E-4DB9-9AD9-025B43E06B4D}" srcOrd="0" destOrd="0" parTransId="{ACF9B0E9-01A1-4D20-B903-C597EB778584}" sibTransId="{E22E810F-D28D-4C5A-BDD6-9E5736C1941E}"/>
    <dgm:cxn modelId="{05A3B7B5-4C1A-42BA-A292-E00EF4129005}" srcId="{37397E52-08F1-469C-BB0B-C249A97B94CA}" destId="{F0FA9C36-4E06-41DE-8C93-4ADACB0FC95A}" srcOrd="1" destOrd="0" parTransId="{50F3EA01-1F33-452A-A3F5-BA57522314BF}" sibTransId="{488CCB01-1D8C-43E7-B5BC-0F2994EA6CF4}"/>
    <dgm:cxn modelId="{D6A943C2-0EF3-4849-A26C-3583E37E29FC}" type="presOf" srcId="{511519E6-03AA-4B81-9F57-49D5EC4583F8}" destId="{623238E8-0767-4A5E-A789-A27DDD0C73C0}" srcOrd="0" destOrd="0" presId="urn:microsoft.com/office/officeart/2005/8/layout/list1"/>
    <dgm:cxn modelId="{0E4F7EC5-DFF2-4109-AFFC-F7CC5EBC2F46}" type="presOf" srcId="{F0FA9C36-4E06-41DE-8C93-4ADACB0FC95A}" destId="{D2282E75-9A52-47B2-9850-707EC2631640}" srcOrd="1" destOrd="0" presId="urn:microsoft.com/office/officeart/2005/8/layout/list1"/>
    <dgm:cxn modelId="{FE688FCE-95B6-429D-B54B-D588B480003C}" type="presOf" srcId="{F0FA9C36-4E06-41DE-8C93-4ADACB0FC95A}" destId="{039C0A89-ACB6-4F32-BA4E-00F788D70E76}" srcOrd="0" destOrd="0" presId="urn:microsoft.com/office/officeart/2005/8/layout/list1"/>
    <dgm:cxn modelId="{E83386D2-CEA8-494D-A861-0FE0BAA371F8}" srcId="{37397E52-08F1-469C-BB0B-C249A97B94CA}" destId="{6E4AA937-1310-41B9-B6F5-237E90A5D27D}" srcOrd="3" destOrd="0" parTransId="{13A61BDF-1A01-4445-BCB2-36D45098B9EA}" sibTransId="{A17C5103-89DF-42BF-B403-F78CCF745A24}"/>
    <dgm:cxn modelId="{B6183BD4-E2CD-4C32-9F03-6311A2660DF0}" srcId="{8D40C182-FE37-414D-A8EA-CE81FDF85D44}" destId="{501B700D-FDFC-485B-9B7E-FA627A0D9EEC}" srcOrd="0" destOrd="0" parTransId="{F827A31E-D504-4A2D-8372-0C9658F1F9F4}" sibTransId="{5D8913F6-84CD-4AE2-8753-2F1906D0B085}"/>
    <dgm:cxn modelId="{06AE19DF-1169-4632-A03B-0D11A31FC66E}" type="presOf" srcId="{AB9FF7F1-0ADB-4D31-B23D-9BB5ADF26CC8}" destId="{49AD6E08-5C15-4B96-B384-1848772CBB89}" srcOrd="0" destOrd="0" presId="urn:microsoft.com/office/officeart/2005/8/layout/list1"/>
    <dgm:cxn modelId="{4D2164E2-B203-498D-A4A6-01A63BDE6C9A}" type="presOf" srcId="{8D40C182-FE37-414D-A8EA-CE81FDF85D44}" destId="{49AD6E08-5C15-4B96-B384-1848772CBB89}" srcOrd="0" destOrd="3" presId="urn:microsoft.com/office/officeart/2005/8/layout/list1"/>
    <dgm:cxn modelId="{195636E4-A190-4B4A-A539-B66F73C9E44C}" type="presOf" srcId="{6E4AA937-1310-41B9-B6F5-237E90A5D27D}" destId="{DB0F20A0-FC57-4E86-8A25-0798C33B4C8E}" srcOrd="1" destOrd="0" presId="urn:microsoft.com/office/officeart/2005/8/layout/list1"/>
    <dgm:cxn modelId="{13D9B2E7-77BE-437E-8DCA-1BC2AA158BA7}" type="presOf" srcId="{37397E52-08F1-469C-BB0B-C249A97B94CA}" destId="{89585A06-F923-4166-BF9E-90AFEAF43F4A}" srcOrd="0" destOrd="0" presId="urn:microsoft.com/office/officeart/2005/8/layout/list1"/>
    <dgm:cxn modelId="{AE7063EB-9E57-48B8-9053-0534D1D583E0}" type="presOf" srcId="{511519E6-03AA-4B81-9F57-49D5EC4583F8}" destId="{42464100-1A15-43B8-A193-594673EB7AFF}" srcOrd="1" destOrd="0" presId="urn:microsoft.com/office/officeart/2005/8/layout/list1"/>
    <dgm:cxn modelId="{47A36DF5-B260-437A-8207-B19FE4374CF6}" type="presOf" srcId="{1D681F7E-C37E-4F43-A413-43FACBAFF9FC}" destId="{2375F742-61FF-4732-A683-B48767F1F6F6}" srcOrd="0" destOrd="0" presId="urn:microsoft.com/office/officeart/2005/8/layout/list1"/>
    <dgm:cxn modelId="{AAF0C297-CEDB-45EC-896B-10DF599DFCC9}" type="presParOf" srcId="{89585A06-F923-4166-BF9E-90AFEAF43F4A}" destId="{55CC71FC-BE6D-4C96-BBD4-C394277CFD49}" srcOrd="0" destOrd="0" presId="urn:microsoft.com/office/officeart/2005/8/layout/list1"/>
    <dgm:cxn modelId="{FF924DFC-FAF0-472C-920D-90B90AF0EE72}" type="presParOf" srcId="{55CC71FC-BE6D-4C96-BBD4-C394277CFD49}" destId="{FECF9D18-A878-42F4-8396-5E54C1610F7A}" srcOrd="0" destOrd="0" presId="urn:microsoft.com/office/officeart/2005/8/layout/list1"/>
    <dgm:cxn modelId="{C92B9A2F-7746-46B6-96B2-39962A71B417}" type="presParOf" srcId="{55CC71FC-BE6D-4C96-BBD4-C394277CFD49}" destId="{2F50645F-4135-4679-B5AB-27836450C312}" srcOrd="1" destOrd="0" presId="urn:microsoft.com/office/officeart/2005/8/layout/list1"/>
    <dgm:cxn modelId="{2892DD19-9E4D-4C27-9304-320FD276EE90}" type="presParOf" srcId="{89585A06-F923-4166-BF9E-90AFEAF43F4A}" destId="{C9E3A741-EA06-47A3-A10F-F35BBF6D20B9}" srcOrd="1" destOrd="0" presId="urn:microsoft.com/office/officeart/2005/8/layout/list1"/>
    <dgm:cxn modelId="{72D4C8EB-C54C-4408-9E70-C7A43661A6E4}" type="presParOf" srcId="{89585A06-F923-4166-BF9E-90AFEAF43F4A}" destId="{49AD6E08-5C15-4B96-B384-1848772CBB89}" srcOrd="2" destOrd="0" presId="urn:microsoft.com/office/officeart/2005/8/layout/list1"/>
    <dgm:cxn modelId="{56205FEC-709E-4B75-A2C1-3D2E1910FE3F}" type="presParOf" srcId="{89585A06-F923-4166-BF9E-90AFEAF43F4A}" destId="{E8CB1221-B2B9-4DD2-A0D7-AAC3A2308B93}" srcOrd="3" destOrd="0" presId="urn:microsoft.com/office/officeart/2005/8/layout/list1"/>
    <dgm:cxn modelId="{968DF3FB-6B9F-4BE9-A756-462E8A2FB8D6}" type="presParOf" srcId="{89585A06-F923-4166-BF9E-90AFEAF43F4A}" destId="{FEA80ECE-FCB3-42DE-AD19-6E0A9F444F08}" srcOrd="4" destOrd="0" presId="urn:microsoft.com/office/officeart/2005/8/layout/list1"/>
    <dgm:cxn modelId="{997A0B04-A637-4745-8C4A-E9BD38EB0022}" type="presParOf" srcId="{FEA80ECE-FCB3-42DE-AD19-6E0A9F444F08}" destId="{039C0A89-ACB6-4F32-BA4E-00F788D70E76}" srcOrd="0" destOrd="0" presId="urn:microsoft.com/office/officeart/2005/8/layout/list1"/>
    <dgm:cxn modelId="{DFB528BD-1755-4CB3-902E-D71EB0FBA40E}" type="presParOf" srcId="{FEA80ECE-FCB3-42DE-AD19-6E0A9F444F08}" destId="{D2282E75-9A52-47B2-9850-707EC2631640}" srcOrd="1" destOrd="0" presId="urn:microsoft.com/office/officeart/2005/8/layout/list1"/>
    <dgm:cxn modelId="{4235C3A0-DD1C-41B5-9ADC-83F447564FD4}" type="presParOf" srcId="{89585A06-F923-4166-BF9E-90AFEAF43F4A}" destId="{9885F500-B652-487D-839E-34F2B21A803D}" srcOrd="5" destOrd="0" presId="urn:microsoft.com/office/officeart/2005/8/layout/list1"/>
    <dgm:cxn modelId="{EB11CA97-2621-4804-B6D4-F73B26A9B59D}" type="presParOf" srcId="{89585A06-F923-4166-BF9E-90AFEAF43F4A}" destId="{2375F742-61FF-4732-A683-B48767F1F6F6}" srcOrd="6" destOrd="0" presId="urn:microsoft.com/office/officeart/2005/8/layout/list1"/>
    <dgm:cxn modelId="{D7E2E204-0E2F-4A7E-B65D-02F145FC09EA}" type="presParOf" srcId="{89585A06-F923-4166-BF9E-90AFEAF43F4A}" destId="{6D0F0044-9C85-4FBF-B97D-C3486E04E3B1}" srcOrd="7" destOrd="0" presId="urn:microsoft.com/office/officeart/2005/8/layout/list1"/>
    <dgm:cxn modelId="{6F16C6DC-571E-4D42-95B4-9941262885FB}" type="presParOf" srcId="{89585A06-F923-4166-BF9E-90AFEAF43F4A}" destId="{10578D54-E179-4E29-8F26-D8D11DB8882A}" srcOrd="8" destOrd="0" presId="urn:microsoft.com/office/officeart/2005/8/layout/list1"/>
    <dgm:cxn modelId="{3DCBB52D-A537-4152-9FBF-B2DF0A777D4C}" type="presParOf" srcId="{10578D54-E179-4E29-8F26-D8D11DB8882A}" destId="{623238E8-0767-4A5E-A789-A27DDD0C73C0}" srcOrd="0" destOrd="0" presId="urn:microsoft.com/office/officeart/2005/8/layout/list1"/>
    <dgm:cxn modelId="{D5506F39-D7B8-47EF-A53B-9D885392001D}" type="presParOf" srcId="{10578D54-E179-4E29-8F26-D8D11DB8882A}" destId="{42464100-1A15-43B8-A193-594673EB7AFF}" srcOrd="1" destOrd="0" presId="urn:microsoft.com/office/officeart/2005/8/layout/list1"/>
    <dgm:cxn modelId="{367E56AE-6CA2-49EC-BC3E-E29A67399028}" type="presParOf" srcId="{89585A06-F923-4166-BF9E-90AFEAF43F4A}" destId="{291429D0-B849-4652-8042-172E6A714A6E}" srcOrd="9" destOrd="0" presId="urn:microsoft.com/office/officeart/2005/8/layout/list1"/>
    <dgm:cxn modelId="{2084AD56-F467-49C9-962B-54EBBFB24530}" type="presParOf" srcId="{89585A06-F923-4166-BF9E-90AFEAF43F4A}" destId="{1E734C95-4555-46ED-B5A1-04D77E298A53}" srcOrd="10" destOrd="0" presId="urn:microsoft.com/office/officeart/2005/8/layout/list1"/>
    <dgm:cxn modelId="{0D220A97-FE52-4056-8585-A143659610AA}" type="presParOf" srcId="{89585A06-F923-4166-BF9E-90AFEAF43F4A}" destId="{DB99EC43-4B24-46C5-A631-A26037384D8B}" srcOrd="11" destOrd="0" presId="urn:microsoft.com/office/officeart/2005/8/layout/list1"/>
    <dgm:cxn modelId="{5685F3FE-C26C-491B-A70E-11FCAFEDB1FA}" type="presParOf" srcId="{89585A06-F923-4166-BF9E-90AFEAF43F4A}" destId="{B35D3967-552D-4003-9F94-C12B0A53889A}" srcOrd="12" destOrd="0" presId="urn:microsoft.com/office/officeart/2005/8/layout/list1"/>
    <dgm:cxn modelId="{C00DB483-AF1B-47EF-86C6-F570D26ADB9B}" type="presParOf" srcId="{B35D3967-552D-4003-9F94-C12B0A53889A}" destId="{B267CAC8-08BF-4FB7-A4AE-B9CDBBE5A191}" srcOrd="0" destOrd="0" presId="urn:microsoft.com/office/officeart/2005/8/layout/list1"/>
    <dgm:cxn modelId="{1C1CEA9A-AF99-48C4-8C3E-9EEFAAFF1C41}" type="presParOf" srcId="{B35D3967-552D-4003-9F94-C12B0A53889A}" destId="{DB0F20A0-FC57-4E86-8A25-0798C33B4C8E}" srcOrd="1" destOrd="0" presId="urn:microsoft.com/office/officeart/2005/8/layout/list1"/>
    <dgm:cxn modelId="{FC168B2C-0142-4DF9-9DB5-DD77780836D8}" type="presParOf" srcId="{89585A06-F923-4166-BF9E-90AFEAF43F4A}" destId="{5A95A03C-C160-41E6-9086-B8A88933EDAA}" srcOrd="13" destOrd="0" presId="urn:microsoft.com/office/officeart/2005/8/layout/list1"/>
    <dgm:cxn modelId="{FB4E8524-2E46-495A-A8A3-802B2D29AD7C}" type="presParOf" srcId="{89585A06-F923-4166-BF9E-90AFEAF43F4A}" destId="{A812EBE4-F34C-4D49-8727-A75AF6A794D7}"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A5F95F-1EC4-4AC0-BDD7-50728D4A65DE}">
      <dsp:nvSpPr>
        <dsp:cNvPr id="0" name=""/>
        <dsp:cNvSpPr/>
      </dsp:nvSpPr>
      <dsp:spPr>
        <a:xfrm>
          <a:off x="0" y="531"/>
          <a:ext cx="10515600" cy="1244702"/>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5AEB66C-4C89-4494-8B84-D3EAB2DA846C}">
      <dsp:nvSpPr>
        <dsp:cNvPr id="0" name=""/>
        <dsp:cNvSpPr/>
      </dsp:nvSpPr>
      <dsp:spPr>
        <a:xfrm>
          <a:off x="376522" y="280590"/>
          <a:ext cx="684586" cy="68458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C7C2B32-6EB1-4A1A-85C0-B7D5C7FBD0A9}">
      <dsp:nvSpPr>
        <dsp:cNvPr id="0" name=""/>
        <dsp:cNvSpPr/>
      </dsp:nvSpPr>
      <dsp:spPr>
        <a:xfrm>
          <a:off x="1437631" y="531"/>
          <a:ext cx="9077968" cy="1244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731" tIns="131731" rIns="131731" bIns="131731" numCol="1" spcCol="1270" anchor="ctr" anchorCtr="0">
          <a:noAutofit/>
        </a:bodyPr>
        <a:lstStyle/>
        <a:p>
          <a:pPr marL="0" lvl="0" indent="0" algn="l" defTabSz="1022350">
            <a:lnSpc>
              <a:spcPct val="90000"/>
            </a:lnSpc>
            <a:spcBef>
              <a:spcPct val="0"/>
            </a:spcBef>
            <a:spcAft>
              <a:spcPct val="35000"/>
            </a:spcAft>
            <a:buNone/>
          </a:pPr>
          <a:r>
            <a:rPr lang="en-US" sz="2300" kern="1200"/>
            <a:t>SASP- ICJI has approximately $550,000 available in funding for this solicitation and estimates awarding 10-14 grants ranging from $10,000 - $60,000</a:t>
          </a:r>
        </a:p>
      </dsp:txBody>
      <dsp:txXfrm>
        <a:off x="1437631" y="531"/>
        <a:ext cx="9077968" cy="1244702"/>
      </dsp:txXfrm>
    </dsp:sp>
    <dsp:sp modelId="{4AD1109D-DEE0-4FFD-9FBE-ED7A72F89D0A}">
      <dsp:nvSpPr>
        <dsp:cNvPr id="0" name=""/>
        <dsp:cNvSpPr/>
      </dsp:nvSpPr>
      <dsp:spPr>
        <a:xfrm>
          <a:off x="0" y="1556410"/>
          <a:ext cx="10515600" cy="1244702"/>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F7C14B1-AAE5-4478-B434-9FD85E10056B}">
      <dsp:nvSpPr>
        <dsp:cNvPr id="0" name=""/>
        <dsp:cNvSpPr/>
      </dsp:nvSpPr>
      <dsp:spPr>
        <a:xfrm>
          <a:off x="376522" y="1836468"/>
          <a:ext cx="684586" cy="68458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DB9BB73-076B-4394-BABA-DCA28B803FBC}">
      <dsp:nvSpPr>
        <dsp:cNvPr id="0" name=""/>
        <dsp:cNvSpPr/>
      </dsp:nvSpPr>
      <dsp:spPr>
        <a:xfrm>
          <a:off x="1437631" y="1556410"/>
          <a:ext cx="9077968" cy="1244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731" tIns="131731" rIns="131731" bIns="131731" numCol="1" spcCol="1270" anchor="ctr" anchorCtr="0">
          <a:noAutofit/>
        </a:bodyPr>
        <a:lstStyle/>
        <a:p>
          <a:pPr marL="0" lvl="0" indent="0" algn="l" defTabSz="1022350">
            <a:lnSpc>
              <a:spcPct val="90000"/>
            </a:lnSpc>
            <a:spcBef>
              <a:spcPct val="0"/>
            </a:spcBef>
            <a:spcAft>
              <a:spcPct val="35000"/>
            </a:spcAft>
            <a:buNone/>
          </a:pPr>
          <a:r>
            <a:rPr lang="en-US" sz="2300" kern="1200"/>
            <a:t>SAVAF- ICJI has approximately $1,700,000 available in funding for this solicitation and estimates awarding 15-18 grants ranging from $50,000 to $250,000</a:t>
          </a:r>
        </a:p>
      </dsp:txBody>
      <dsp:txXfrm>
        <a:off x="1437631" y="1556410"/>
        <a:ext cx="9077968" cy="1244702"/>
      </dsp:txXfrm>
    </dsp:sp>
    <dsp:sp modelId="{834B4FAD-66DE-4D7A-8D8A-F5E6C8AF4A76}">
      <dsp:nvSpPr>
        <dsp:cNvPr id="0" name=""/>
        <dsp:cNvSpPr/>
      </dsp:nvSpPr>
      <dsp:spPr>
        <a:xfrm>
          <a:off x="0" y="3112289"/>
          <a:ext cx="10515600" cy="1244702"/>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F5CC2B4-AAF2-4EA0-B8DD-F4B2F1127056}">
      <dsp:nvSpPr>
        <dsp:cNvPr id="0" name=""/>
        <dsp:cNvSpPr/>
      </dsp:nvSpPr>
      <dsp:spPr>
        <a:xfrm>
          <a:off x="376522" y="3392347"/>
          <a:ext cx="684586" cy="68458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0F3BC86-CD69-4974-897A-EE13D65FC3C1}">
      <dsp:nvSpPr>
        <dsp:cNvPr id="0" name=""/>
        <dsp:cNvSpPr/>
      </dsp:nvSpPr>
      <dsp:spPr>
        <a:xfrm>
          <a:off x="1437631" y="3112289"/>
          <a:ext cx="9077968" cy="1244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731" tIns="131731" rIns="131731" bIns="131731" numCol="1" spcCol="1270" anchor="ctr" anchorCtr="0">
          <a:noAutofit/>
        </a:bodyPr>
        <a:lstStyle/>
        <a:p>
          <a:pPr marL="0" lvl="0" indent="0" algn="l" defTabSz="800100">
            <a:lnSpc>
              <a:spcPct val="90000"/>
            </a:lnSpc>
            <a:spcBef>
              <a:spcPct val="0"/>
            </a:spcBef>
            <a:spcAft>
              <a:spcPct val="35000"/>
            </a:spcAft>
            <a:buNone/>
          </a:pPr>
          <a:r>
            <a:rPr lang="en-US" sz="1800" kern="1200" dirty="0"/>
            <a:t>**This is not a cap for the minimum/maximum able to be requested with your applications. This is just an average of what we are expecting.**</a:t>
          </a:r>
        </a:p>
      </dsp:txBody>
      <dsp:txXfrm>
        <a:off x="1437631" y="3112289"/>
        <a:ext cx="9077968" cy="124470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E8DD2A-E2C9-4C50-8BBD-36AF7CB9F2D8}">
      <dsp:nvSpPr>
        <dsp:cNvPr id="0" name=""/>
        <dsp:cNvSpPr/>
      </dsp:nvSpPr>
      <dsp:spPr>
        <a:xfrm>
          <a:off x="51" y="82224"/>
          <a:ext cx="4913783" cy="777600"/>
        </a:xfrm>
        <a:prstGeom prst="rect">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2024" tIns="109728" rIns="192024" bIns="109728" numCol="1" spcCol="1270" anchor="ctr" anchorCtr="0">
          <a:noAutofit/>
        </a:bodyPr>
        <a:lstStyle/>
        <a:p>
          <a:pPr marL="0" lvl="0" indent="0" algn="ctr" defTabSz="1200150">
            <a:lnSpc>
              <a:spcPct val="90000"/>
            </a:lnSpc>
            <a:spcBef>
              <a:spcPct val="0"/>
            </a:spcBef>
            <a:spcAft>
              <a:spcPct val="35000"/>
            </a:spcAft>
            <a:buNone/>
          </a:pPr>
          <a:r>
            <a:rPr lang="en-US" sz="2700" kern="1200"/>
            <a:t>SASP:</a:t>
          </a:r>
        </a:p>
      </dsp:txBody>
      <dsp:txXfrm>
        <a:off x="51" y="82224"/>
        <a:ext cx="4913783" cy="777600"/>
      </dsp:txXfrm>
    </dsp:sp>
    <dsp:sp modelId="{BF970FA7-358F-482B-8261-D577F28C58BB}">
      <dsp:nvSpPr>
        <dsp:cNvPr id="0" name=""/>
        <dsp:cNvSpPr/>
      </dsp:nvSpPr>
      <dsp:spPr>
        <a:xfrm>
          <a:off x="51" y="859824"/>
          <a:ext cx="4913783" cy="3409289"/>
        </a:xfrm>
        <a:prstGeom prst="rect">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4018" tIns="144018" rIns="192024" bIns="216027" numCol="1" spcCol="1270" anchor="t" anchorCtr="0">
          <a:noAutofit/>
        </a:bodyPr>
        <a:lstStyle/>
        <a:p>
          <a:pPr marL="228600" lvl="1" indent="-228600" algn="l" defTabSz="1200150">
            <a:lnSpc>
              <a:spcPct val="90000"/>
            </a:lnSpc>
            <a:spcBef>
              <a:spcPct val="0"/>
            </a:spcBef>
            <a:spcAft>
              <a:spcPct val="15000"/>
            </a:spcAft>
            <a:buChar char="•"/>
          </a:pPr>
          <a:r>
            <a:rPr lang="en-US" sz="2700" b="0" i="0" kern="1200" baseline="0" dirty="0"/>
            <a:t>Priority will be given to programs that can and will promote civil rights (including by meeting the needs of underserved and marginalized survivors), improve access to justice for survivors, and enhance survivor safety. </a:t>
          </a:r>
          <a:endParaRPr lang="en-US" sz="2700" kern="1200" dirty="0"/>
        </a:p>
      </dsp:txBody>
      <dsp:txXfrm>
        <a:off x="51" y="859824"/>
        <a:ext cx="4913783" cy="3409289"/>
      </dsp:txXfrm>
    </dsp:sp>
    <dsp:sp modelId="{2E5E7F36-F300-4925-83EC-5E6DECE11273}">
      <dsp:nvSpPr>
        <dsp:cNvPr id="0" name=""/>
        <dsp:cNvSpPr/>
      </dsp:nvSpPr>
      <dsp:spPr>
        <a:xfrm>
          <a:off x="5601764" y="82224"/>
          <a:ext cx="4913783" cy="777600"/>
        </a:xfrm>
        <a:prstGeom prst="rect">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2024" tIns="109728" rIns="192024" bIns="109728" numCol="1" spcCol="1270" anchor="ctr" anchorCtr="0">
          <a:noAutofit/>
        </a:bodyPr>
        <a:lstStyle/>
        <a:p>
          <a:pPr marL="0" lvl="0" indent="0" algn="ctr" defTabSz="1200150">
            <a:lnSpc>
              <a:spcPct val="90000"/>
            </a:lnSpc>
            <a:spcBef>
              <a:spcPct val="0"/>
            </a:spcBef>
            <a:spcAft>
              <a:spcPct val="35000"/>
            </a:spcAft>
            <a:buNone/>
          </a:pPr>
          <a:r>
            <a:rPr lang="en-US" sz="2700" kern="1200"/>
            <a:t>SAVAF:</a:t>
          </a:r>
        </a:p>
      </dsp:txBody>
      <dsp:txXfrm>
        <a:off x="5601764" y="82224"/>
        <a:ext cx="4913783" cy="777600"/>
      </dsp:txXfrm>
    </dsp:sp>
    <dsp:sp modelId="{8B9B661E-F458-4A5B-AE0B-37162E56168D}">
      <dsp:nvSpPr>
        <dsp:cNvPr id="0" name=""/>
        <dsp:cNvSpPr/>
      </dsp:nvSpPr>
      <dsp:spPr>
        <a:xfrm>
          <a:off x="5601764" y="859824"/>
          <a:ext cx="4913783" cy="3409289"/>
        </a:xfrm>
        <a:prstGeom prst="rect">
          <a:avLst/>
        </a:prstGeom>
        <a:solidFill>
          <a:schemeClr val="accent3">
            <a:tint val="40000"/>
            <a:alpha val="90000"/>
            <a:hueOff val="0"/>
            <a:satOff val="0"/>
            <a:lumOff val="0"/>
            <a:alphaOff val="0"/>
          </a:schemeClr>
        </a:solidFill>
        <a:ln w="12700" cap="flat" cmpd="sng" algn="ctr">
          <a:solidFill>
            <a:schemeClr val="accent3">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4018" tIns="144018" rIns="192024" bIns="216027" numCol="1" spcCol="1270" anchor="t" anchorCtr="0">
          <a:noAutofit/>
        </a:bodyPr>
        <a:lstStyle/>
        <a:p>
          <a:pPr marL="228600" lvl="1" indent="-228600" algn="l" defTabSz="1200150">
            <a:lnSpc>
              <a:spcPct val="90000"/>
            </a:lnSpc>
            <a:spcBef>
              <a:spcPct val="0"/>
            </a:spcBef>
            <a:spcAft>
              <a:spcPct val="15000"/>
            </a:spcAft>
            <a:buChar char="•"/>
          </a:pPr>
          <a:r>
            <a:rPr lang="en-US" sz="2700" b="0" i="0" kern="1200" baseline="0"/>
            <a:t>The priority area of funding is to establish and maintain rape crisis centers that are providing trauma informed sexual assault services and are meeting the components of a rape crisis center. </a:t>
          </a:r>
          <a:endParaRPr lang="en-US" sz="2700" kern="1200"/>
        </a:p>
      </dsp:txBody>
      <dsp:txXfrm>
        <a:off x="5601764" y="859824"/>
        <a:ext cx="4913783" cy="340928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58CB24-410F-4A04-B168-BB160E708206}">
      <dsp:nvSpPr>
        <dsp:cNvPr id="0" name=""/>
        <dsp:cNvSpPr/>
      </dsp:nvSpPr>
      <dsp:spPr>
        <a:xfrm>
          <a:off x="0" y="675"/>
          <a:ext cx="6291714"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FECA9F8-5AF9-4CD4-9586-1FDAAF842019}">
      <dsp:nvSpPr>
        <dsp:cNvPr id="0" name=""/>
        <dsp:cNvSpPr/>
      </dsp:nvSpPr>
      <dsp:spPr>
        <a:xfrm>
          <a:off x="0" y="675"/>
          <a:ext cx="6291714" cy="7899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a:t>Research Projects</a:t>
          </a:r>
        </a:p>
      </dsp:txBody>
      <dsp:txXfrm>
        <a:off x="0" y="675"/>
        <a:ext cx="6291714" cy="789912"/>
      </dsp:txXfrm>
    </dsp:sp>
    <dsp:sp modelId="{A0471810-37D0-4CC7-B96C-8B7124EE49D2}">
      <dsp:nvSpPr>
        <dsp:cNvPr id="0" name=""/>
        <dsp:cNvSpPr/>
      </dsp:nvSpPr>
      <dsp:spPr>
        <a:xfrm>
          <a:off x="0" y="790587"/>
          <a:ext cx="6291714" cy="0"/>
        </a:xfrm>
        <a:prstGeom prst="line">
          <a:avLst/>
        </a:prstGeom>
        <a:solidFill>
          <a:schemeClr val="accent2">
            <a:hueOff val="-242561"/>
            <a:satOff val="-13988"/>
            <a:lumOff val="1438"/>
            <a:alphaOff val="0"/>
          </a:schemeClr>
        </a:solidFill>
        <a:ln w="12700" cap="flat" cmpd="sng" algn="ctr">
          <a:solidFill>
            <a:schemeClr val="accent2">
              <a:hueOff val="-242561"/>
              <a:satOff val="-13988"/>
              <a:lumOff val="143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83A12FE-A355-4372-B9A8-3B845AAC9949}">
      <dsp:nvSpPr>
        <dsp:cNvPr id="0" name=""/>
        <dsp:cNvSpPr/>
      </dsp:nvSpPr>
      <dsp:spPr>
        <a:xfrm>
          <a:off x="0" y="790587"/>
          <a:ext cx="6291714" cy="7899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a:t>Activities focused on prevention efforts and public education</a:t>
          </a:r>
        </a:p>
      </dsp:txBody>
      <dsp:txXfrm>
        <a:off x="0" y="790587"/>
        <a:ext cx="6291714" cy="789912"/>
      </dsp:txXfrm>
    </dsp:sp>
    <dsp:sp modelId="{781DBA34-8AEB-49E9-9EFF-2865DFA07350}">
      <dsp:nvSpPr>
        <dsp:cNvPr id="0" name=""/>
        <dsp:cNvSpPr/>
      </dsp:nvSpPr>
      <dsp:spPr>
        <a:xfrm>
          <a:off x="0" y="1580499"/>
          <a:ext cx="6291714" cy="0"/>
        </a:xfrm>
        <a:prstGeom prst="line">
          <a:avLst/>
        </a:prstGeom>
        <a:solidFill>
          <a:schemeClr val="accent2">
            <a:hueOff val="-485121"/>
            <a:satOff val="-27976"/>
            <a:lumOff val="2876"/>
            <a:alphaOff val="0"/>
          </a:schemeClr>
        </a:solidFill>
        <a:ln w="12700" cap="flat" cmpd="sng" algn="ctr">
          <a:solidFill>
            <a:schemeClr val="accent2">
              <a:hueOff val="-485121"/>
              <a:satOff val="-27976"/>
              <a:lumOff val="2876"/>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4D4BE28-C09F-4682-9763-5935544B52FA}">
      <dsp:nvSpPr>
        <dsp:cNvPr id="0" name=""/>
        <dsp:cNvSpPr/>
      </dsp:nvSpPr>
      <dsp:spPr>
        <a:xfrm>
          <a:off x="0" y="1580499"/>
          <a:ext cx="6291714" cy="7899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a:t>Criminal Justice related projects, including Law Enforcement, prosecution, courts, and forensic interviews</a:t>
          </a:r>
        </a:p>
      </dsp:txBody>
      <dsp:txXfrm>
        <a:off x="0" y="1580499"/>
        <a:ext cx="6291714" cy="789912"/>
      </dsp:txXfrm>
    </dsp:sp>
    <dsp:sp modelId="{D97391FD-1B1B-4909-91E8-48CD4A2EE365}">
      <dsp:nvSpPr>
        <dsp:cNvPr id="0" name=""/>
        <dsp:cNvSpPr/>
      </dsp:nvSpPr>
      <dsp:spPr>
        <a:xfrm>
          <a:off x="0" y="2370411"/>
          <a:ext cx="6291714" cy="0"/>
        </a:xfrm>
        <a:prstGeom prst="line">
          <a:avLst/>
        </a:prstGeom>
        <a:solidFill>
          <a:schemeClr val="accent2">
            <a:hueOff val="-727682"/>
            <a:satOff val="-41964"/>
            <a:lumOff val="4314"/>
            <a:alphaOff val="0"/>
          </a:schemeClr>
        </a:solidFill>
        <a:ln w="12700" cap="flat" cmpd="sng" algn="ctr">
          <a:solidFill>
            <a:schemeClr val="accent2">
              <a:hueOff val="-727682"/>
              <a:satOff val="-41964"/>
              <a:lumOff val="4314"/>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15F18B6-287C-4C61-BB0A-D8A703599AD4}">
      <dsp:nvSpPr>
        <dsp:cNvPr id="0" name=""/>
        <dsp:cNvSpPr/>
      </dsp:nvSpPr>
      <dsp:spPr>
        <a:xfrm>
          <a:off x="0" y="2370411"/>
          <a:ext cx="6291714" cy="7899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a:t>Sexual Assault Forensic Medical Examiner programs</a:t>
          </a:r>
        </a:p>
      </dsp:txBody>
      <dsp:txXfrm>
        <a:off x="0" y="2370411"/>
        <a:ext cx="6291714" cy="789912"/>
      </dsp:txXfrm>
    </dsp:sp>
    <dsp:sp modelId="{B777102B-B36C-4DBC-944B-83A653A8BEEA}">
      <dsp:nvSpPr>
        <dsp:cNvPr id="0" name=""/>
        <dsp:cNvSpPr/>
      </dsp:nvSpPr>
      <dsp:spPr>
        <a:xfrm>
          <a:off x="0" y="3160323"/>
          <a:ext cx="6291714" cy="0"/>
        </a:xfrm>
        <a:prstGeom prst="line">
          <a:avLst/>
        </a:prstGeom>
        <a:solidFill>
          <a:schemeClr val="accent2">
            <a:hueOff val="-970242"/>
            <a:satOff val="-55952"/>
            <a:lumOff val="5752"/>
            <a:alphaOff val="0"/>
          </a:schemeClr>
        </a:solidFill>
        <a:ln w="12700" cap="flat" cmpd="sng" algn="ctr">
          <a:solidFill>
            <a:schemeClr val="accent2">
              <a:hueOff val="-970242"/>
              <a:satOff val="-55952"/>
              <a:lumOff val="575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97B9EF3-D51F-425F-B535-367E4866C9D3}">
      <dsp:nvSpPr>
        <dsp:cNvPr id="0" name=""/>
        <dsp:cNvSpPr/>
      </dsp:nvSpPr>
      <dsp:spPr>
        <a:xfrm>
          <a:off x="0" y="3160323"/>
          <a:ext cx="6291714" cy="7899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a:t>Sexual Assault Response Team Coordination</a:t>
          </a:r>
        </a:p>
      </dsp:txBody>
      <dsp:txXfrm>
        <a:off x="0" y="3160323"/>
        <a:ext cx="6291714" cy="789912"/>
      </dsp:txXfrm>
    </dsp:sp>
    <dsp:sp modelId="{46100C85-5857-4D92-924E-B748246A0651}">
      <dsp:nvSpPr>
        <dsp:cNvPr id="0" name=""/>
        <dsp:cNvSpPr/>
      </dsp:nvSpPr>
      <dsp:spPr>
        <a:xfrm>
          <a:off x="0" y="3950235"/>
          <a:ext cx="6291714" cy="0"/>
        </a:xfrm>
        <a:prstGeom prst="line">
          <a:avLst/>
        </a:prstGeom>
        <a:solidFill>
          <a:schemeClr val="accent2">
            <a:hueOff val="-1212803"/>
            <a:satOff val="-69940"/>
            <a:lumOff val="7190"/>
            <a:alphaOff val="0"/>
          </a:schemeClr>
        </a:solidFill>
        <a:ln w="12700" cap="flat" cmpd="sng" algn="ctr">
          <a:solidFill>
            <a:schemeClr val="accent2">
              <a:hueOff val="-1212803"/>
              <a:satOff val="-69940"/>
              <a:lumOff val="719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57DEA09-6D16-49DC-AE62-D22C56E73F9F}">
      <dsp:nvSpPr>
        <dsp:cNvPr id="0" name=""/>
        <dsp:cNvSpPr/>
      </dsp:nvSpPr>
      <dsp:spPr>
        <a:xfrm>
          <a:off x="0" y="3950235"/>
          <a:ext cx="6291714" cy="7899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a:t>Providing training to allied professionals and the community</a:t>
          </a:r>
        </a:p>
      </dsp:txBody>
      <dsp:txXfrm>
        <a:off x="0" y="3950235"/>
        <a:ext cx="6291714" cy="789912"/>
      </dsp:txXfrm>
    </dsp:sp>
    <dsp:sp modelId="{A2535ACC-65D2-4B1E-AB9C-958D4D27AA7D}">
      <dsp:nvSpPr>
        <dsp:cNvPr id="0" name=""/>
        <dsp:cNvSpPr/>
      </dsp:nvSpPr>
      <dsp:spPr>
        <a:xfrm>
          <a:off x="0" y="4740147"/>
          <a:ext cx="6291714" cy="0"/>
        </a:xfrm>
        <a:prstGeom prst="line">
          <a:avLst/>
        </a:prstGeom>
        <a:solidFill>
          <a:schemeClr val="accent2">
            <a:hueOff val="-1455363"/>
            <a:satOff val="-83928"/>
            <a:lumOff val="8628"/>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BD7C174-E30D-478E-84A9-BF8AC0CE119A}">
      <dsp:nvSpPr>
        <dsp:cNvPr id="0" name=""/>
        <dsp:cNvSpPr/>
      </dsp:nvSpPr>
      <dsp:spPr>
        <a:xfrm>
          <a:off x="0" y="4740147"/>
          <a:ext cx="6291714" cy="7899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a:t>Domestic Violence services unrelated to sexual violence</a:t>
          </a:r>
        </a:p>
      </dsp:txBody>
      <dsp:txXfrm>
        <a:off x="0" y="4740147"/>
        <a:ext cx="6291714" cy="78991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27821D-5250-44B8-A36F-AD5CB0C15203}">
      <dsp:nvSpPr>
        <dsp:cNvPr id="0" name=""/>
        <dsp:cNvSpPr/>
      </dsp:nvSpPr>
      <dsp:spPr>
        <a:xfrm>
          <a:off x="0" y="129394"/>
          <a:ext cx="6900512" cy="835379"/>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Determination of suitability to interact with participating minors</a:t>
          </a:r>
        </a:p>
      </dsp:txBody>
      <dsp:txXfrm>
        <a:off x="40780" y="170174"/>
        <a:ext cx="6818952" cy="753819"/>
      </dsp:txXfrm>
    </dsp:sp>
    <dsp:sp modelId="{9C5E7B17-257E-4772-8C5C-E9E86C3DF5BB}">
      <dsp:nvSpPr>
        <dsp:cNvPr id="0" name=""/>
        <dsp:cNvSpPr/>
      </dsp:nvSpPr>
      <dsp:spPr>
        <a:xfrm>
          <a:off x="0" y="964774"/>
          <a:ext cx="6900512" cy="14779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9091" tIns="26670" rIns="149352" bIns="26670" numCol="1" spcCol="1270" anchor="t" anchorCtr="0">
          <a:noAutofit/>
        </a:bodyPr>
        <a:lstStyle/>
        <a:p>
          <a:pPr marL="171450" lvl="1" indent="-171450" algn="l" defTabSz="711200">
            <a:lnSpc>
              <a:spcPct val="90000"/>
            </a:lnSpc>
            <a:spcBef>
              <a:spcPct val="0"/>
            </a:spcBef>
            <a:spcAft>
              <a:spcPct val="20000"/>
            </a:spcAft>
            <a:buChar char="•"/>
          </a:pPr>
          <a:r>
            <a:rPr lang="en-US" sz="1600" kern="1200" dirty="0"/>
            <a:t>Every 5 years additional background checks (fingerprinting, etc.) must be run on any grant/match funded employees (including volunteers) that interact with anyone under the age of 18</a:t>
          </a:r>
        </a:p>
        <a:p>
          <a:pPr marL="171450" lvl="1" indent="-171450" algn="l" defTabSz="711200">
            <a:lnSpc>
              <a:spcPct val="90000"/>
            </a:lnSpc>
            <a:spcBef>
              <a:spcPct val="0"/>
            </a:spcBef>
            <a:spcAft>
              <a:spcPct val="20000"/>
            </a:spcAft>
            <a:buChar char="•"/>
          </a:pPr>
          <a:r>
            <a:rPr lang="en-US" sz="1600" kern="1200" dirty="0"/>
            <a:t>This is a required condition of any DOJ grant- for more details about the required checks please visit </a:t>
          </a:r>
          <a:r>
            <a:rPr lang="en-US" sz="1600" kern="1200" dirty="0">
              <a:hlinkClick xmlns:r="http://schemas.openxmlformats.org/officeDocument/2006/relationships" r:id="rId1"/>
            </a:rPr>
            <a:t>https://www.ojp.gov/funding/explore/interact-minors</a:t>
          </a:r>
          <a:endParaRPr lang="en-US" sz="1600" kern="1200" dirty="0"/>
        </a:p>
      </dsp:txBody>
      <dsp:txXfrm>
        <a:off x="0" y="964774"/>
        <a:ext cx="6900512" cy="1477980"/>
      </dsp:txXfrm>
    </dsp:sp>
    <dsp:sp modelId="{F1560779-36DA-43AE-A4A9-6B61E97F2886}">
      <dsp:nvSpPr>
        <dsp:cNvPr id="0" name=""/>
        <dsp:cNvSpPr/>
      </dsp:nvSpPr>
      <dsp:spPr>
        <a:xfrm>
          <a:off x="0" y="2442754"/>
          <a:ext cx="6900512" cy="835379"/>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Civil Rights Training</a:t>
          </a:r>
        </a:p>
      </dsp:txBody>
      <dsp:txXfrm>
        <a:off x="40780" y="2483534"/>
        <a:ext cx="6818952" cy="753819"/>
      </dsp:txXfrm>
    </dsp:sp>
    <dsp:sp modelId="{04E31B08-D7A9-4800-8D8A-364F94331F09}">
      <dsp:nvSpPr>
        <dsp:cNvPr id="0" name=""/>
        <dsp:cNvSpPr/>
      </dsp:nvSpPr>
      <dsp:spPr>
        <a:xfrm>
          <a:off x="0" y="3278134"/>
          <a:ext cx="6900512" cy="7389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9091" tIns="26670" rIns="149352" bIns="26670" numCol="1" spcCol="1270" anchor="t" anchorCtr="0">
          <a:noAutofit/>
        </a:bodyPr>
        <a:lstStyle/>
        <a:p>
          <a:pPr marL="171450" lvl="1" indent="-171450" algn="l" defTabSz="711200">
            <a:lnSpc>
              <a:spcPct val="90000"/>
            </a:lnSpc>
            <a:spcBef>
              <a:spcPct val="0"/>
            </a:spcBef>
            <a:spcAft>
              <a:spcPct val="20000"/>
            </a:spcAft>
            <a:buChar char="•"/>
          </a:pPr>
          <a:r>
            <a:rPr lang="en-US" sz="1600" i="0" kern="1200" dirty="0"/>
            <a:t>The DOJ requires all recipients and subrecipients of federal funds to comply with a variety of Federal civil rights laws. ICJI has a checklist that each subgrantee needs to complete on an annual basis to remain in compliance</a:t>
          </a:r>
        </a:p>
      </dsp:txBody>
      <dsp:txXfrm>
        <a:off x="0" y="3278134"/>
        <a:ext cx="6900512" cy="738990"/>
      </dsp:txXfrm>
    </dsp:sp>
    <dsp:sp modelId="{1B0DC6E9-A6C7-468F-877B-E97D0F9A3604}">
      <dsp:nvSpPr>
        <dsp:cNvPr id="0" name=""/>
        <dsp:cNvSpPr/>
      </dsp:nvSpPr>
      <dsp:spPr>
        <a:xfrm>
          <a:off x="0" y="4017124"/>
          <a:ext cx="6900512" cy="835379"/>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dirty="0"/>
            <a:t>CJI Grantee Training and Resources Link-</a:t>
          </a:r>
        </a:p>
      </dsp:txBody>
      <dsp:txXfrm>
        <a:off x="40780" y="4057904"/>
        <a:ext cx="6818952" cy="753819"/>
      </dsp:txXfrm>
    </dsp:sp>
    <dsp:sp modelId="{22A6727C-7E57-46C5-9315-7BA2AE7084F9}">
      <dsp:nvSpPr>
        <dsp:cNvPr id="0" name=""/>
        <dsp:cNvSpPr/>
      </dsp:nvSpPr>
      <dsp:spPr>
        <a:xfrm>
          <a:off x="0" y="4852504"/>
          <a:ext cx="6900512" cy="5542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9091" tIns="26670" rIns="149352" bIns="26670" numCol="1" spcCol="1270" anchor="t" anchorCtr="0">
          <a:noAutofit/>
        </a:bodyPr>
        <a:lstStyle/>
        <a:p>
          <a:pPr marL="171450" lvl="1" indent="-171450" algn="l" defTabSz="711200">
            <a:lnSpc>
              <a:spcPct val="90000"/>
            </a:lnSpc>
            <a:spcBef>
              <a:spcPct val="0"/>
            </a:spcBef>
            <a:spcAft>
              <a:spcPct val="20000"/>
            </a:spcAft>
            <a:buChar char="•"/>
          </a:pPr>
          <a:r>
            <a:rPr lang="en-US" sz="1600" kern="1200" dirty="0"/>
            <a:t>These requirements along with other trainings can be found at:</a:t>
          </a:r>
        </a:p>
        <a:p>
          <a:pPr marL="342900" lvl="2" indent="-171450" algn="l" defTabSz="711200">
            <a:lnSpc>
              <a:spcPct val="90000"/>
            </a:lnSpc>
            <a:spcBef>
              <a:spcPct val="0"/>
            </a:spcBef>
            <a:spcAft>
              <a:spcPct val="20000"/>
            </a:spcAft>
            <a:buChar char="•"/>
          </a:pPr>
          <a:r>
            <a:rPr lang="en-US" sz="1600" kern="1200" dirty="0">
              <a:hlinkClick xmlns:r="http://schemas.openxmlformats.org/officeDocument/2006/relationships" r:id="rId2"/>
            </a:rPr>
            <a:t>https://www.in.gov/cji/grantee-training-and-resources/</a:t>
          </a:r>
          <a:endParaRPr lang="en-US" sz="1600" kern="1200" dirty="0"/>
        </a:p>
      </dsp:txBody>
      <dsp:txXfrm>
        <a:off x="0" y="4852504"/>
        <a:ext cx="6900512" cy="55424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7D9CAB-178E-40FE-A93D-BE4CD5215E28}">
      <dsp:nvSpPr>
        <dsp:cNvPr id="0" name=""/>
        <dsp:cNvSpPr/>
      </dsp:nvSpPr>
      <dsp:spPr>
        <a:xfrm>
          <a:off x="0" y="295"/>
          <a:ext cx="6900512" cy="491022"/>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Contact</a:t>
          </a:r>
        </a:p>
      </dsp:txBody>
      <dsp:txXfrm>
        <a:off x="23970" y="24265"/>
        <a:ext cx="6852572" cy="443082"/>
      </dsp:txXfrm>
    </dsp:sp>
    <dsp:sp modelId="{09E3730D-15AE-43A8-B83E-BF5514CE3EEC}">
      <dsp:nvSpPr>
        <dsp:cNvPr id="0" name=""/>
        <dsp:cNvSpPr/>
      </dsp:nvSpPr>
      <dsp:spPr>
        <a:xfrm>
          <a:off x="0" y="504748"/>
          <a:ext cx="6900512" cy="491022"/>
        </a:xfrm>
        <a:prstGeom prst="roundRect">
          <a:avLst/>
        </a:prstGeom>
        <a:solidFill>
          <a:schemeClr val="accent5">
            <a:hueOff val="-675854"/>
            <a:satOff val="-1742"/>
            <a:lumOff val="-117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Project Information</a:t>
          </a:r>
        </a:p>
      </dsp:txBody>
      <dsp:txXfrm>
        <a:off x="23970" y="528718"/>
        <a:ext cx="6852572" cy="443082"/>
      </dsp:txXfrm>
    </dsp:sp>
    <dsp:sp modelId="{F33F099E-CE7B-4C06-9C77-773B140D5DE4}">
      <dsp:nvSpPr>
        <dsp:cNvPr id="0" name=""/>
        <dsp:cNvSpPr/>
      </dsp:nvSpPr>
      <dsp:spPr>
        <a:xfrm>
          <a:off x="0" y="1009201"/>
          <a:ext cx="6900512" cy="491022"/>
        </a:xfrm>
        <a:prstGeom prst="roundRect">
          <a:avLst/>
        </a:prstGeom>
        <a:solidFill>
          <a:schemeClr val="accent5">
            <a:hueOff val="-1351709"/>
            <a:satOff val="-3484"/>
            <a:lumOff val="-23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Programmatic Information</a:t>
          </a:r>
        </a:p>
      </dsp:txBody>
      <dsp:txXfrm>
        <a:off x="23970" y="1033171"/>
        <a:ext cx="6852572" cy="443082"/>
      </dsp:txXfrm>
    </dsp:sp>
    <dsp:sp modelId="{37FC8224-F2DD-4A8F-A831-4458258D2DF4}">
      <dsp:nvSpPr>
        <dsp:cNvPr id="0" name=""/>
        <dsp:cNvSpPr/>
      </dsp:nvSpPr>
      <dsp:spPr>
        <a:xfrm>
          <a:off x="0" y="1513653"/>
          <a:ext cx="6900512" cy="491022"/>
        </a:xfrm>
        <a:prstGeom prst="roundRect">
          <a:avLst/>
        </a:prstGeom>
        <a:solidFill>
          <a:schemeClr val="accent5">
            <a:hueOff val="-2027563"/>
            <a:satOff val="-5226"/>
            <a:lumOff val="-353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Problem Statement &amp; Analysis </a:t>
          </a:r>
        </a:p>
      </dsp:txBody>
      <dsp:txXfrm>
        <a:off x="23970" y="1537623"/>
        <a:ext cx="6852572" cy="443082"/>
      </dsp:txXfrm>
    </dsp:sp>
    <dsp:sp modelId="{EE5178FF-E9EB-4A69-81C2-74DAD1D79074}">
      <dsp:nvSpPr>
        <dsp:cNvPr id="0" name=""/>
        <dsp:cNvSpPr/>
      </dsp:nvSpPr>
      <dsp:spPr>
        <a:xfrm>
          <a:off x="0" y="2018106"/>
          <a:ext cx="6900512" cy="491022"/>
        </a:xfrm>
        <a:prstGeom prst="roundRect">
          <a:avLst/>
        </a:prstGeom>
        <a:solidFill>
          <a:schemeClr val="accent5">
            <a:hueOff val="-2703417"/>
            <a:satOff val="-6968"/>
            <a:lumOff val="-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Goals, Objectives, &amp; Outcomes</a:t>
          </a:r>
        </a:p>
      </dsp:txBody>
      <dsp:txXfrm>
        <a:off x="23970" y="2042076"/>
        <a:ext cx="6852572" cy="443082"/>
      </dsp:txXfrm>
    </dsp:sp>
    <dsp:sp modelId="{77EC9803-E86A-4496-BA6D-61C228289743}">
      <dsp:nvSpPr>
        <dsp:cNvPr id="0" name=""/>
        <dsp:cNvSpPr/>
      </dsp:nvSpPr>
      <dsp:spPr>
        <a:xfrm>
          <a:off x="0" y="2522559"/>
          <a:ext cx="6900512" cy="491022"/>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Program Descriptions</a:t>
          </a:r>
        </a:p>
      </dsp:txBody>
      <dsp:txXfrm>
        <a:off x="23970" y="2546529"/>
        <a:ext cx="6852572" cy="443082"/>
      </dsp:txXfrm>
    </dsp:sp>
    <dsp:sp modelId="{E0DE02BF-030C-479B-8DA4-801A0D469B78}">
      <dsp:nvSpPr>
        <dsp:cNvPr id="0" name=""/>
        <dsp:cNvSpPr/>
      </dsp:nvSpPr>
      <dsp:spPr>
        <a:xfrm>
          <a:off x="0" y="3027011"/>
          <a:ext cx="6900512" cy="491022"/>
        </a:xfrm>
        <a:prstGeom prst="roundRect">
          <a:avLst/>
        </a:prstGeom>
        <a:solidFill>
          <a:schemeClr val="accent5">
            <a:hueOff val="-4055126"/>
            <a:satOff val="-10451"/>
            <a:lumOff val="-705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Evidence Based/Best Practices</a:t>
          </a:r>
        </a:p>
      </dsp:txBody>
      <dsp:txXfrm>
        <a:off x="23970" y="3050981"/>
        <a:ext cx="6852572" cy="443082"/>
      </dsp:txXfrm>
    </dsp:sp>
    <dsp:sp modelId="{8FB65E4C-CA18-4060-9AE8-6D3DA86F7C1D}">
      <dsp:nvSpPr>
        <dsp:cNvPr id="0" name=""/>
        <dsp:cNvSpPr/>
      </dsp:nvSpPr>
      <dsp:spPr>
        <a:xfrm>
          <a:off x="0" y="3531464"/>
          <a:ext cx="6900512" cy="491022"/>
        </a:xfrm>
        <a:prstGeom prst="roundRect">
          <a:avLst/>
        </a:prstGeom>
        <a:solidFill>
          <a:schemeClr val="accent5">
            <a:hueOff val="-4730980"/>
            <a:satOff val="-12193"/>
            <a:lumOff val="-823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Use of Volunteers</a:t>
          </a:r>
        </a:p>
      </dsp:txBody>
      <dsp:txXfrm>
        <a:off x="23970" y="3555434"/>
        <a:ext cx="6852572" cy="443082"/>
      </dsp:txXfrm>
    </dsp:sp>
    <dsp:sp modelId="{0C656A1B-1934-46F6-A775-5761B33529D8}">
      <dsp:nvSpPr>
        <dsp:cNvPr id="0" name=""/>
        <dsp:cNvSpPr/>
      </dsp:nvSpPr>
      <dsp:spPr>
        <a:xfrm>
          <a:off x="0" y="4035916"/>
          <a:ext cx="6900512" cy="491022"/>
        </a:xfrm>
        <a:prstGeom prst="roundRect">
          <a:avLst/>
        </a:prstGeom>
        <a:solidFill>
          <a:schemeClr val="accent5">
            <a:hueOff val="-5406834"/>
            <a:satOff val="-13935"/>
            <a:lumOff val="-941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Budget</a:t>
          </a:r>
        </a:p>
      </dsp:txBody>
      <dsp:txXfrm>
        <a:off x="23970" y="4059886"/>
        <a:ext cx="6852572" cy="443082"/>
      </dsp:txXfrm>
    </dsp:sp>
    <dsp:sp modelId="{7A4B994C-0467-458D-B238-4E4544A0D03D}">
      <dsp:nvSpPr>
        <dsp:cNvPr id="0" name=""/>
        <dsp:cNvSpPr/>
      </dsp:nvSpPr>
      <dsp:spPr>
        <a:xfrm>
          <a:off x="0" y="4540369"/>
          <a:ext cx="6900512" cy="491022"/>
        </a:xfrm>
        <a:prstGeom prst="roundRect">
          <a:avLst/>
        </a:prstGeom>
        <a:solidFill>
          <a:schemeClr val="accent5">
            <a:hueOff val="-6082688"/>
            <a:satOff val="-15677"/>
            <a:lumOff val="-1058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Budget Narrative</a:t>
          </a:r>
        </a:p>
      </dsp:txBody>
      <dsp:txXfrm>
        <a:off x="23970" y="4564339"/>
        <a:ext cx="6852572" cy="443082"/>
      </dsp:txXfrm>
    </dsp:sp>
    <dsp:sp modelId="{137595B7-615A-4323-BA9C-2A996DC9ED2E}">
      <dsp:nvSpPr>
        <dsp:cNvPr id="0" name=""/>
        <dsp:cNvSpPr/>
      </dsp:nvSpPr>
      <dsp:spPr>
        <a:xfrm>
          <a:off x="0" y="5044822"/>
          <a:ext cx="6900512" cy="491022"/>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Attachments</a:t>
          </a:r>
        </a:p>
      </dsp:txBody>
      <dsp:txXfrm>
        <a:off x="23970" y="5068792"/>
        <a:ext cx="6852572" cy="44308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163792-47B3-4E13-A9CA-6A999A1FD70B}">
      <dsp:nvSpPr>
        <dsp:cNvPr id="0" name=""/>
        <dsp:cNvSpPr/>
      </dsp:nvSpPr>
      <dsp:spPr>
        <a:xfrm>
          <a:off x="0" y="396731"/>
          <a:ext cx="6900512" cy="963900"/>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5556" tIns="354076" rIns="535556" bIns="120904" numCol="1" spcCol="1270" anchor="t" anchorCtr="0">
          <a:noAutofit/>
        </a:bodyPr>
        <a:lstStyle/>
        <a:p>
          <a:pPr marL="171450" lvl="1" indent="-171450" algn="l" defTabSz="755650">
            <a:lnSpc>
              <a:spcPct val="90000"/>
            </a:lnSpc>
            <a:spcBef>
              <a:spcPct val="0"/>
            </a:spcBef>
            <a:spcAft>
              <a:spcPct val="15000"/>
            </a:spcAft>
            <a:buChar char="•"/>
          </a:pPr>
          <a:r>
            <a:rPr lang="en-US" sz="1700" kern="1200"/>
            <a:t>Points of Contact for the grant (CJI will notify these individuals of your award notice) </a:t>
          </a:r>
        </a:p>
      </dsp:txBody>
      <dsp:txXfrm>
        <a:off x="0" y="396731"/>
        <a:ext cx="6900512" cy="963900"/>
      </dsp:txXfrm>
    </dsp:sp>
    <dsp:sp modelId="{1F31143A-946F-4EAA-AD90-BE9128605CCA}">
      <dsp:nvSpPr>
        <dsp:cNvPr id="0" name=""/>
        <dsp:cNvSpPr/>
      </dsp:nvSpPr>
      <dsp:spPr>
        <a:xfrm>
          <a:off x="345025" y="145811"/>
          <a:ext cx="4830358" cy="50184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755650">
            <a:lnSpc>
              <a:spcPct val="90000"/>
            </a:lnSpc>
            <a:spcBef>
              <a:spcPct val="0"/>
            </a:spcBef>
            <a:spcAft>
              <a:spcPct val="35000"/>
            </a:spcAft>
            <a:buNone/>
          </a:pPr>
          <a:r>
            <a:rPr lang="en-US" sz="1700" kern="1200"/>
            <a:t>Contact </a:t>
          </a:r>
        </a:p>
      </dsp:txBody>
      <dsp:txXfrm>
        <a:off x="369523" y="170309"/>
        <a:ext cx="4781362" cy="452844"/>
      </dsp:txXfrm>
    </dsp:sp>
    <dsp:sp modelId="{77F524D7-C608-41DF-A662-A9C731FECC30}">
      <dsp:nvSpPr>
        <dsp:cNvPr id="0" name=""/>
        <dsp:cNvSpPr/>
      </dsp:nvSpPr>
      <dsp:spPr>
        <a:xfrm>
          <a:off x="0" y="1703351"/>
          <a:ext cx="6900512" cy="2302650"/>
        </a:xfrm>
        <a:prstGeom prst="rect">
          <a:avLst/>
        </a:prstGeom>
        <a:solidFill>
          <a:schemeClr val="lt1">
            <a:alpha val="90000"/>
            <a:hueOff val="0"/>
            <a:satOff val="0"/>
            <a:lumOff val="0"/>
            <a:alphaOff val="0"/>
          </a:schemeClr>
        </a:solidFill>
        <a:ln w="12700" cap="flat" cmpd="sng" algn="ctr">
          <a:solidFill>
            <a:schemeClr val="accent2">
              <a:hueOff val="-485121"/>
              <a:satOff val="-27976"/>
              <a:lumOff val="2876"/>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5556" tIns="354076" rIns="535556" bIns="120904" numCol="1" spcCol="1270" anchor="t" anchorCtr="0">
          <a:noAutofit/>
        </a:bodyPr>
        <a:lstStyle/>
        <a:p>
          <a:pPr marL="171450" lvl="1" indent="-171450" algn="l" defTabSz="755650">
            <a:lnSpc>
              <a:spcPct val="90000"/>
            </a:lnSpc>
            <a:spcBef>
              <a:spcPct val="0"/>
            </a:spcBef>
            <a:spcAft>
              <a:spcPct val="15000"/>
            </a:spcAft>
            <a:buChar char="•"/>
          </a:pPr>
          <a:r>
            <a:rPr lang="en-US" sz="1700" kern="1200"/>
            <a:t>SAMs Registration must be up-to-date</a:t>
          </a:r>
        </a:p>
        <a:p>
          <a:pPr marL="171450" lvl="1" indent="-171450" algn="l" defTabSz="755650">
            <a:lnSpc>
              <a:spcPct val="90000"/>
            </a:lnSpc>
            <a:spcBef>
              <a:spcPct val="0"/>
            </a:spcBef>
            <a:spcAft>
              <a:spcPct val="15000"/>
            </a:spcAft>
            <a:buChar char="•"/>
          </a:pPr>
          <a:r>
            <a:rPr lang="en-US" sz="1700" kern="1200"/>
            <a:t>Audit </a:t>
          </a:r>
        </a:p>
        <a:p>
          <a:pPr marL="342900" lvl="2" indent="-171450" algn="l" defTabSz="755650">
            <a:lnSpc>
              <a:spcPct val="90000"/>
            </a:lnSpc>
            <a:spcBef>
              <a:spcPct val="0"/>
            </a:spcBef>
            <a:spcAft>
              <a:spcPct val="15000"/>
            </a:spcAft>
            <a:buChar char="•"/>
          </a:pPr>
          <a:r>
            <a:rPr lang="en-US" sz="1700" kern="1200" dirty="0"/>
            <a:t>If you receive more than $750,000 in </a:t>
          </a:r>
          <a:r>
            <a:rPr lang="en-US" sz="1700" b="1" kern="1200" dirty="0"/>
            <a:t>federal</a:t>
          </a:r>
          <a:r>
            <a:rPr lang="en-US" sz="1700" kern="1200" dirty="0"/>
            <a:t> grant funds, you are required to have an audit. This will be requested if CJI is aware that you receive more than $750,000.</a:t>
          </a:r>
        </a:p>
        <a:p>
          <a:pPr marL="342900" lvl="2" indent="-171450" algn="l" defTabSz="755650">
            <a:lnSpc>
              <a:spcPct val="90000"/>
            </a:lnSpc>
            <a:spcBef>
              <a:spcPct val="0"/>
            </a:spcBef>
            <a:spcAft>
              <a:spcPct val="15000"/>
            </a:spcAft>
            <a:buChar char="•"/>
          </a:pPr>
          <a:r>
            <a:rPr lang="en-US" sz="1700" kern="1200" dirty="0"/>
            <a:t>All government agency’s audits are included in the County audit and should all have one attached</a:t>
          </a:r>
        </a:p>
      </dsp:txBody>
      <dsp:txXfrm>
        <a:off x="0" y="1703351"/>
        <a:ext cx="6900512" cy="2302650"/>
      </dsp:txXfrm>
    </dsp:sp>
    <dsp:sp modelId="{45C93E20-3177-4902-B1AB-FFCD3087FE84}">
      <dsp:nvSpPr>
        <dsp:cNvPr id="0" name=""/>
        <dsp:cNvSpPr/>
      </dsp:nvSpPr>
      <dsp:spPr>
        <a:xfrm>
          <a:off x="345025" y="1452431"/>
          <a:ext cx="4830358" cy="501840"/>
        </a:xfrm>
        <a:prstGeom prst="roundRect">
          <a:avLst/>
        </a:prstGeom>
        <a:solidFill>
          <a:schemeClr val="accent2">
            <a:hueOff val="-485121"/>
            <a:satOff val="-27976"/>
            <a:lumOff val="287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755650">
            <a:lnSpc>
              <a:spcPct val="90000"/>
            </a:lnSpc>
            <a:spcBef>
              <a:spcPct val="0"/>
            </a:spcBef>
            <a:spcAft>
              <a:spcPct val="35000"/>
            </a:spcAft>
            <a:buNone/>
          </a:pPr>
          <a:r>
            <a:rPr lang="en-US" sz="1700" kern="1200"/>
            <a:t>Project Information</a:t>
          </a:r>
        </a:p>
      </dsp:txBody>
      <dsp:txXfrm>
        <a:off x="369523" y="1476929"/>
        <a:ext cx="4781362" cy="452844"/>
      </dsp:txXfrm>
    </dsp:sp>
    <dsp:sp modelId="{91A0F981-C60E-40C0-835F-843C807007E6}">
      <dsp:nvSpPr>
        <dsp:cNvPr id="0" name=""/>
        <dsp:cNvSpPr/>
      </dsp:nvSpPr>
      <dsp:spPr>
        <a:xfrm>
          <a:off x="0" y="4348721"/>
          <a:ext cx="6900512" cy="722925"/>
        </a:xfrm>
        <a:prstGeom prst="rect">
          <a:avLst/>
        </a:prstGeom>
        <a:solidFill>
          <a:schemeClr val="lt1">
            <a:alpha val="90000"/>
            <a:hueOff val="0"/>
            <a:satOff val="0"/>
            <a:lumOff val="0"/>
            <a:alphaOff val="0"/>
          </a:schemeClr>
        </a:solidFill>
        <a:ln w="12700" cap="flat" cmpd="sng" algn="ctr">
          <a:solidFill>
            <a:schemeClr val="accent2">
              <a:hueOff val="-970242"/>
              <a:satOff val="-55952"/>
              <a:lumOff val="5752"/>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5556" tIns="354076" rIns="535556" bIns="120904" numCol="1" spcCol="1270" anchor="t" anchorCtr="0">
          <a:noAutofit/>
        </a:bodyPr>
        <a:lstStyle/>
        <a:p>
          <a:pPr marL="171450" lvl="1" indent="-171450" algn="l" defTabSz="755650">
            <a:lnSpc>
              <a:spcPct val="90000"/>
            </a:lnSpc>
            <a:spcBef>
              <a:spcPct val="0"/>
            </a:spcBef>
            <a:spcAft>
              <a:spcPct val="15000"/>
            </a:spcAft>
            <a:buChar char="•"/>
          </a:pPr>
          <a:r>
            <a:rPr lang="en-US" sz="1700" kern="1200" dirty="0"/>
            <a:t>Information about your proposed program</a:t>
          </a:r>
        </a:p>
      </dsp:txBody>
      <dsp:txXfrm>
        <a:off x="0" y="4348721"/>
        <a:ext cx="6900512" cy="722925"/>
      </dsp:txXfrm>
    </dsp:sp>
    <dsp:sp modelId="{3B15A007-6654-440C-BC15-20CDD4B4FCD6}">
      <dsp:nvSpPr>
        <dsp:cNvPr id="0" name=""/>
        <dsp:cNvSpPr/>
      </dsp:nvSpPr>
      <dsp:spPr>
        <a:xfrm>
          <a:off x="345025" y="4097801"/>
          <a:ext cx="4830358" cy="501840"/>
        </a:xfrm>
        <a:prstGeom prst="roundRect">
          <a:avLst/>
        </a:prstGeom>
        <a:solidFill>
          <a:schemeClr val="accent2">
            <a:hueOff val="-970242"/>
            <a:satOff val="-55952"/>
            <a:lumOff val="575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755650">
            <a:lnSpc>
              <a:spcPct val="90000"/>
            </a:lnSpc>
            <a:spcBef>
              <a:spcPct val="0"/>
            </a:spcBef>
            <a:spcAft>
              <a:spcPct val="35000"/>
            </a:spcAft>
            <a:buNone/>
          </a:pPr>
          <a:r>
            <a:rPr lang="en-US" sz="1700" kern="1200"/>
            <a:t>Programmatic Information</a:t>
          </a:r>
        </a:p>
      </dsp:txBody>
      <dsp:txXfrm>
        <a:off x="369523" y="4122299"/>
        <a:ext cx="4781362" cy="452844"/>
      </dsp:txXfrm>
    </dsp:sp>
    <dsp:sp modelId="{E7ECAAE7-E66A-4D1F-B429-F6CF9A2BE117}">
      <dsp:nvSpPr>
        <dsp:cNvPr id="0" name=""/>
        <dsp:cNvSpPr/>
      </dsp:nvSpPr>
      <dsp:spPr>
        <a:xfrm>
          <a:off x="0" y="5414366"/>
          <a:ext cx="6900512" cy="428400"/>
        </a:xfrm>
        <a:prstGeom prst="rect">
          <a:avLst/>
        </a:prstGeom>
        <a:solidFill>
          <a:schemeClr val="lt1">
            <a:alpha val="90000"/>
            <a:hueOff val="0"/>
            <a:satOff val="0"/>
            <a:lumOff val="0"/>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dsp:style>
    </dsp:sp>
    <dsp:sp modelId="{609A768B-ED96-4792-A7C6-0976EA12B222}">
      <dsp:nvSpPr>
        <dsp:cNvPr id="0" name=""/>
        <dsp:cNvSpPr/>
      </dsp:nvSpPr>
      <dsp:spPr>
        <a:xfrm>
          <a:off x="345025" y="5163446"/>
          <a:ext cx="4830358" cy="501840"/>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755650">
            <a:lnSpc>
              <a:spcPct val="90000"/>
            </a:lnSpc>
            <a:spcBef>
              <a:spcPct val="0"/>
            </a:spcBef>
            <a:spcAft>
              <a:spcPct val="35000"/>
            </a:spcAft>
            <a:buNone/>
          </a:pPr>
          <a:r>
            <a:rPr lang="en-US" sz="1700" kern="1200"/>
            <a:t>Problem Statement &amp; Analysis </a:t>
          </a:r>
        </a:p>
      </dsp:txBody>
      <dsp:txXfrm>
        <a:off x="369523" y="5187944"/>
        <a:ext cx="4781362" cy="45284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AD6E08-5C15-4B96-B384-1848772CBB89}">
      <dsp:nvSpPr>
        <dsp:cNvPr id="0" name=""/>
        <dsp:cNvSpPr/>
      </dsp:nvSpPr>
      <dsp:spPr>
        <a:xfrm>
          <a:off x="0" y="342255"/>
          <a:ext cx="6900512" cy="2910599"/>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5556" tIns="291592" rIns="535556" bIns="99568" numCol="1" spcCol="1270" anchor="t" anchorCtr="0">
          <a:noAutofit/>
        </a:bodyPr>
        <a:lstStyle/>
        <a:p>
          <a:pPr marL="114300" lvl="1" indent="-114300" algn="l" defTabSz="622300">
            <a:lnSpc>
              <a:spcPct val="90000"/>
            </a:lnSpc>
            <a:spcBef>
              <a:spcPct val="0"/>
            </a:spcBef>
            <a:spcAft>
              <a:spcPct val="15000"/>
            </a:spcAft>
            <a:buChar char="•"/>
          </a:pPr>
          <a:r>
            <a:rPr lang="en-US" sz="1400" kern="1200"/>
            <a:t>The goal should directly address the problem identified in the Problem Statement.</a:t>
          </a:r>
        </a:p>
        <a:p>
          <a:pPr marL="114300" lvl="1" indent="-114300" algn="l" defTabSz="622300">
            <a:lnSpc>
              <a:spcPct val="90000"/>
            </a:lnSpc>
            <a:spcBef>
              <a:spcPct val="0"/>
            </a:spcBef>
            <a:spcAft>
              <a:spcPct val="15000"/>
            </a:spcAft>
            <a:buChar char="•"/>
          </a:pPr>
          <a:r>
            <a:rPr lang="en-US" sz="1400" kern="1200"/>
            <a:t>Objectives are the steps needed to achieve goals. Objectives should be concrete, action-oriented, measurable and Specific, Measurable, Achievable, Realistic, Timely (SMART).</a:t>
          </a:r>
        </a:p>
        <a:p>
          <a:pPr marL="228600" lvl="2" indent="-114300" algn="l" defTabSz="622300">
            <a:lnSpc>
              <a:spcPct val="90000"/>
            </a:lnSpc>
            <a:spcBef>
              <a:spcPct val="0"/>
            </a:spcBef>
            <a:spcAft>
              <a:spcPct val="15000"/>
            </a:spcAft>
            <a:buChar char="•"/>
          </a:pPr>
          <a:r>
            <a:rPr lang="en-US" sz="1400" kern="1200" dirty="0"/>
            <a:t>Example of Objective: By September 2022, a minimum of 50 culturally and linguistically appropriate support groups for survivors of sexual assault will be provided. </a:t>
          </a:r>
        </a:p>
        <a:p>
          <a:pPr marL="114300" lvl="1" indent="-114300" algn="l" defTabSz="622300">
            <a:lnSpc>
              <a:spcPct val="90000"/>
            </a:lnSpc>
            <a:spcBef>
              <a:spcPct val="0"/>
            </a:spcBef>
            <a:spcAft>
              <a:spcPct val="15000"/>
            </a:spcAft>
            <a:buChar char="•"/>
          </a:pPr>
          <a:r>
            <a:rPr lang="en-US" sz="1400" kern="1200"/>
            <a:t>Outcomes measure objectives and are criteria for how the program is deemed to be effective.</a:t>
          </a:r>
        </a:p>
        <a:p>
          <a:pPr marL="228600" lvl="2" indent="-114300" algn="l" defTabSz="622300">
            <a:lnSpc>
              <a:spcPct val="90000"/>
            </a:lnSpc>
            <a:spcBef>
              <a:spcPct val="0"/>
            </a:spcBef>
            <a:spcAft>
              <a:spcPct val="15000"/>
            </a:spcAft>
            <a:buChar char="•"/>
          </a:pPr>
          <a:r>
            <a:rPr lang="en-US" sz="1400" kern="1200"/>
            <a:t>Example of Outcome: 85% of participants will indicate that they have learned ways to act in their own best interest. </a:t>
          </a:r>
        </a:p>
      </dsp:txBody>
      <dsp:txXfrm>
        <a:off x="0" y="342255"/>
        <a:ext cx="6900512" cy="2910599"/>
      </dsp:txXfrm>
    </dsp:sp>
    <dsp:sp modelId="{2F50645F-4135-4679-B5AB-27836450C312}">
      <dsp:nvSpPr>
        <dsp:cNvPr id="0" name=""/>
        <dsp:cNvSpPr/>
      </dsp:nvSpPr>
      <dsp:spPr>
        <a:xfrm>
          <a:off x="345025" y="135615"/>
          <a:ext cx="4830358" cy="41328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622300">
            <a:lnSpc>
              <a:spcPct val="90000"/>
            </a:lnSpc>
            <a:spcBef>
              <a:spcPct val="0"/>
            </a:spcBef>
            <a:spcAft>
              <a:spcPct val="35000"/>
            </a:spcAft>
            <a:buNone/>
          </a:pPr>
          <a:r>
            <a:rPr lang="en-US" sz="1400" kern="1200"/>
            <a:t>Goal, Objective, and Outcomes</a:t>
          </a:r>
        </a:p>
      </dsp:txBody>
      <dsp:txXfrm>
        <a:off x="365200" y="155790"/>
        <a:ext cx="4790008" cy="372930"/>
      </dsp:txXfrm>
    </dsp:sp>
    <dsp:sp modelId="{2375F742-61FF-4732-A683-B48767F1F6F6}">
      <dsp:nvSpPr>
        <dsp:cNvPr id="0" name=""/>
        <dsp:cNvSpPr/>
      </dsp:nvSpPr>
      <dsp:spPr>
        <a:xfrm>
          <a:off x="0" y="3535095"/>
          <a:ext cx="6900512" cy="595350"/>
        </a:xfrm>
        <a:prstGeom prst="rect">
          <a:avLst/>
        </a:prstGeom>
        <a:solidFill>
          <a:schemeClr val="lt1">
            <a:alpha val="90000"/>
            <a:hueOff val="0"/>
            <a:satOff val="0"/>
            <a:lumOff val="0"/>
            <a:alphaOff val="0"/>
          </a:schemeClr>
        </a:solidFill>
        <a:ln w="12700" cap="flat" cmpd="sng" algn="ctr">
          <a:solidFill>
            <a:schemeClr val="accent2">
              <a:hueOff val="-485121"/>
              <a:satOff val="-27976"/>
              <a:lumOff val="2876"/>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5556" tIns="291592" rIns="535556" bIns="99568" numCol="1" spcCol="1270" anchor="t" anchorCtr="0">
          <a:noAutofit/>
        </a:bodyPr>
        <a:lstStyle/>
        <a:p>
          <a:pPr marL="114300" lvl="1" indent="-114300" algn="l" defTabSz="622300">
            <a:lnSpc>
              <a:spcPct val="90000"/>
            </a:lnSpc>
            <a:spcBef>
              <a:spcPct val="0"/>
            </a:spcBef>
            <a:spcAft>
              <a:spcPct val="15000"/>
            </a:spcAft>
            <a:buChar char="•"/>
          </a:pPr>
          <a:r>
            <a:rPr lang="en-US" sz="1400" kern="1200"/>
            <a:t>What? Who? Where? Why? When? How?</a:t>
          </a:r>
        </a:p>
      </dsp:txBody>
      <dsp:txXfrm>
        <a:off x="0" y="3535095"/>
        <a:ext cx="6900512" cy="595350"/>
      </dsp:txXfrm>
    </dsp:sp>
    <dsp:sp modelId="{D2282E75-9A52-47B2-9850-707EC2631640}">
      <dsp:nvSpPr>
        <dsp:cNvPr id="0" name=""/>
        <dsp:cNvSpPr/>
      </dsp:nvSpPr>
      <dsp:spPr>
        <a:xfrm>
          <a:off x="345025" y="3328455"/>
          <a:ext cx="4830358" cy="413280"/>
        </a:xfrm>
        <a:prstGeom prst="roundRect">
          <a:avLst/>
        </a:prstGeom>
        <a:solidFill>
          <a:schemeClr val="accent2">
            <a:hueOff val="-485121"/>
            <a:satOff val="-27976"/>
            <a:lumOff val="287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622300">
            <a:lnSpc>
              <a:spcPct val="90000"/>
            </a:lnSpc>
            <a:spcBef>
              <a:spcPct val="0"/>
            </a:spcBef>
            <a:spcAft>
              <a:spcPct val="35000"/>
            </a:spcAft>
            <a:buNone/>
          </a:pPr>
          <a:r>
            <a:rPr lang="en-US" sz="1400" kern="1200"/>
            <a:t>Program Description</a:t>
          </a:r>
        </a:p>
      </dsp:txBody>
      <dsp:txXfrm>
        <a:off x="365200" y="3348630"/>
        <a:ext cx="4790008" cy="372930"/>
      </dsp:txXfrm>
    </dsp:sp>
    <dsp:sp modelId="{1E734C95-4555-46ED-B5A1-04D77E298A53}">
      <dsp:nvSpPr>
        <dsp:cNvPr id="0" name=""/>
        <dsp:cNvSpPr/>
      </dsp:nvSpPr>
      <dsp:spPr>
        <a:xfrm>
          <a:off x="0" y="4412685"/>
          <a:ext cx="6900512" cy="352800"/>
        </a:xfrm>
        <a:prstGeom prst="rect">
          <a:avLst/>
        </a:prstGeom>
        <a:solidFill>
          <a:schemeClr val="lt1">
            <a:alpha val="90000"/>
            <a:hueOff val="0"/>
            <a:satOff val="0"/>
            <a:lumOff val="0"/>
            <a:alphaOff val="0"/>
          </a:schemeClr>
        </a:solidFill>
        <a:ln w="12700" cap="flat" cmpd="sng" algn="ctr">
          <a:solidFill>
            <a:schemeClr val="accent2">
              <a:hueOff val="-970242"/>
              <a:satOff val="-55952"/>
              <a:lumOff val="5752"/>
              <a:alphaOff val="0"/>
            </a:schemeClr>
          </a:solidFill>
          <a:prstDash val="solid"/>
          <a:miter lim="800000"/>
        </a:ln>
        <a:effectLst/>
      </dsp:spPr>
      <dsp:style>
        <a:lnRef idx="2">
          <a:scrgbClr r="0" g="0" b="0"/>
        </a:lnRef>
        <a:fillRef idx="1">
          <a:scrgbClr r="0" g="0" b="0"/>
        </a:fillRef>
        <a:effectRef idx="0">
          <a:scrgbClr r="0" g="0" b="0"/>
        </a:effectRef>
        <a:fontRef idx="minor"/>
      </dsp:style>
    </dsp:sp>
    <dsp:sp modelId="{42464100-1A15-43B8-A193-594673EB7AFF}">
      <dsp:nvSpPr>
        <dsp:cNvPr id="0" name=""/>
        <dsp:cNvSpPr/>
      </dsp:nvSpPr>
      <dsp:spPr>
        <a:xfrm>
          <a:off x="345025" y="4206045"/>
          <a:ext cx="4830358" cy="413280"/>
        </a:xfrm>
        <a:prstGeom prst="roundRect">
          <a:avLst/>
        </a:prstGeom>
        <a:solidFill>
          <a:schemeClr val="accent2">
            <a:hueOff val="-970242"/>
            <a:satOff val="-55952"/>
            <a:lumOff val="575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622300">
            <a:lnSpc>
              <a:spcPct val="90000"/>
            </a:lnSpc>
            <a:spcBef>
              <a:spcPct val="0"/>
            </a:spcBef>
            <a:spcAft>
              <a:spcPct val="35000"/>
            </a:spcAft>
            <a:buNone/>
          </a:pPr>
          <a:r>
            <a:rPr lang="en-US" sz="1400" kern="1200"/>
            <a:t>Evidence Based/Best Practice</a:t>
          </a:r>
        </a:p>
      </dsp:txBody>
      <dsp:txXfrm>
        <a:off x="365200" y="4226220"/>
        <a:ext cx="4790008" cy="372930"/>
      </dsp:txXfrm>
    </dsp:sp>
    <dsp:sp modelId="{A812EBE4-F34C-4D49-8727-A75AF6A794D7}">
      <dsp:nvSpPr>
        <dsp:cNvPr id="0" name=""/>
        <dsp:cNvSpPr/>
      </dsp:nvSpPr>
      <dsp:spPr>
        <a:xfrm>
          <a:off x="0" y="5047725"/>
          <a:ext cx="6900512" cy="352800"/>
        </a:xfrm>
        <a:prstGeom prst="rect">
          <a:avLst/>
        </a:prstGeom>
        <a:solidFill>
          <a:schemeClr val="lt1">
            <a:alpha val="90000"/>
            <a:hueOff val="0"/>
            <a:satOff val="0"/>
            <a:lumOff val="0"/>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dsp:style>
    </dsp:sp>
    <dsp:sp modelId="{DB0F20A0-FC57-4E86-8A25-0798C33B4C8E}">
      <dsp:nvSpPr>
        <dsp:cNvPr id="0" name=""/>
        <dsp:cNvSpPr/>
      </dsp:nvSpPr>
      <dsp:spPr>
        <a:xfrm>
          <a:off x="345025" y="4841085"/>
          <a:ext cx="4830358" cy="413280"/>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622300">
            <a:lnSpc>
              <a:spcPct val="90000"/>
            </a:lnSpc>
            <a:spcBef>
              <a:spcPct val="0"/>
            </a:spcBef>
            <a:spcAft>
              <a:spcPct val="35000"/>
            </a:spcAft>
            <a:buNone/>
          </a:pPr>
          <a:r>
            <a:rPr lang="en-US" sz="1400" kern="1200"/>
            <a:t>Use of Volunteers</a:t>
          </a:r>
        </a:p>
      </dsp:txBody>
      <dsp:txXfrm>
        <a:off x="365200" y="4861260"/>
        <a:ext cx="4790008" cy="372930"/>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3C916A-A417-491C-824A-02826BE2D1AE}" type="datetimeFigureOut">
              <a:rPr lang="en-US" smtClean="0"/>
              <a:t>9/22/2021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0CB258-05D8-4DC4-A083-0A2988749BCD}" type="slidenum">
              <a:rPr lang="en-US" smtClean="0"/>
              <a:t>‹#›</a:t>
            </a:fld>
            <a:endParaRPr lang="en-US"/>
          </a:p>
        </p:txBody>
      </p:sp>
    </p:spTree>
    <p:extLst>
      <p:ext uri="{BB962C8B-B14F-4D97-AF65-F5344CB8AC3E}">
        <p14:creationId xmlns:p14="http://schemas.microsoft.com/office/powerpoint/2010/main" val="33638484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90CB258-05D8-4DC4-A083-0A2988749BCD}" type="slidenum">
              <a:rPr lang="en-US" smtClean="0"/>
              <a:t>15</a:t>
            </a:fld>
            <a:endParaRPr lang="en-US"/>
          </a:p>
        </p:txBody>
      </p:sp>
    </p:spTree>
    <p:extLst>
      <p:ext uri="{BB962C8B-B14F-4D97-AF65-F5344CB8AC3E}">
        <p14:creationId xmlns:p14="http://schemas.microsoft.com/office/powerpoint/2010/main" val="25454709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access the different components of the application you will need to navigate to the forms menu. </a:t>
            </a:r>
          </a:p>
        </p:txBody>
      </p:sp>
      <p:sp>
        <p:nvSpPr>
          <p:cNvPr id="4" name="Slide Number Placeholder 3"/>
          <p:cNvSpPr>
            <a:spLocks noGrp="1"/>
          </p:cNvSpPr>
          <p:nvPr>
            <p:ph type="sldNum" sz="quarter" idx="5"/>
          </p:nvPr>
        </p:nvSpPr>
        <p:spPr/>
        <p:txBody>
          <a:bodyPr/>
          <a:lstStyle/>
          <a:p>
            <a:fld id="{590CB258-05D8-4DC4-A083-0A2988749BCD}" type="slidenum">
              <a:rPr lang="en-US" smtClean="0"/>
              <a:t>20</a:t>
            </a:fld>
            <a:endParaRPr lang="en-US"/>
          </a:p>
        </p:txBody>
      </p:sp>
    </p:spTree>
    <p:extLst>
      <p:ext uri="{BB962C8B-B14F-4D97-AF65-F5344CB8AC3E}">
        <p14:creationId xmlns:p14="http://schemas.microsoft.com/office/powerpoint/2010/main" val="4432599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10EEE2-7B92-49DB-B144-F46281280F2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DB8AFFB-83C0-4C1A-A500-A57D6F196C7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38BBC4A-8487-4B18-A927-496E7550D3C0}"/>
              </a:ext>
            </a:extLst>
          </p:cNvPr>
          <p:cNvSpPr>
            <a:spLocks noGrp="1"/>
          </p:cNvSpPr>
          <p:nvPr>
            <p:ph type="dt" sz="half" idx="10"/>
          </p:nvPr>
        </p:nvSpPr>
        <p:spPr/>
        <p:txBody>
          <a:bodyPr/>
          <a:lstStyle/>
          <a:p>
            <a:fld id="{E82583CB-9AB2-4DEE-AD7F-5DD412C7139E}" type="datetimeFigureOut">
              <a:rPr lang="en-US" smtClean="0"/>
              <a:t>9/22/2021</a:t>
            </a:fld>
            <a:endParaRPr lang="en-US"/>
          </a:p>
        </p:txBody>
      </p:sp>
      <p:sp>
        <p:nvSpPr>
          <p:cNvPr id="5" name="Footer Placeholder 4">
            <a:extLst>
              <a:ext uri="{FF2B5EF4-FFF2-40B4-BE49-F238E27FC236}">
                <a16:creationId xmlns:a16="http://schemas.microsoft.com/office/drawing/2014/main" id="{CE19B597-6ED7-44AB-BEEE-FB71C4A613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A45168-9DB6-41F7-91C5-8885935D8F5E}"/>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28105473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ED02B-9570-40D4-9F43-5ADA9A087FA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849BB18-7E86-4FBA-ADCD-4CED4EC678D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4F8A3EE-01B2-4148-82FC-01492D80EDDA}"/>
              </a:ext>
            </a:extLst>
          </p:cNvPr>
          <p:cNvSpPr>
            <a:spLocks noGrp="1"/>
          </p:cNvSpPr>
          <p:nvPr>
            <p:ph type="dt" sz="half" idx="10"/>
          </p:nvPr>
        </p:nvSpPr>
        <p:spPr/>
        <p:txBody>
          <a:bodyPr/>
          <a:lstStyle/>
          <a:p>
            <a:fld id="{E82583CB-9AB2-4DEE-AD7F-5DD412C7139E}" type="datetimeFigureOut">
              <a:rPr lang="en-US" smtClean="0"/>
              <a:t>9/22/2021</a:t>
            </a:fld>
            <a:endParaRPr lang="en-US"/>
          </a:p>
        </p:txBody>
      </p:sp>
      <p:sp>
        <p:nvSpPr>
          <p:cNvPr id="5" name="Footer Placeholder 4">
            <a:extLst>
              <a:ext uri="{FF2B5EF4-FFF2-40B4-BE49-F238E27FC236}">
                <a16:creationId xmlns:a16="http://schemas.microsoft.com/office/drawing/2014/main" id="{F4B02947-524D-42F6-93C9-B7490F7B0A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3A8A7E-D1FC-4C7F-BF5C-46FBAED8A490}"/>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13823012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749C8FC-1434-4CE5-9959-32367E4743A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12C0767-619D-4FBF-B0A6-AA006F55DB4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6DC66B-3C5F-490B-8FBE-BA6611CA54AE}"/>
              </a:ext>
            </a:extLst>
          </p:cNvPr>
          <p:cNvSpPr>
            <a:spLocks noGrp="1"/>
          </p:cNvSpPr>
          <p:nvPr>
            <p:ph type="dt" sz="half" idx="10"/>
          </p:nvPr>
        </p:nvSpPr>
        <p:spPr/>
        <p:txBody>
          <a:bodyPr/>
          <a:lstStyle/>
          <a:p>
            <a:fld id="{E82583CB-9AB2-4DEE-AD7F-5DD412C7139E}" type="datetimeFigureOut">
              <a:rPr lang="en-US" smtClean="0"/>
              <a:t>9/22/2021</a:t>
            </a:fld>
            <a:endParaRPr lang="en-US"/>
          </a:p>
        </p:txBody>
      </p:sp>
      <p:sp>
        <p:nvSpPr>
          <p:cNvPr id="5" name="Footer Placeholder 4">
            <a:extLst>
              <a:ext uri="{FF2B5EF4-FFF2-40B4-BE49-F238E27FC236}">
                <a16:creationId xmlns:a16="http://schemas.microsoft.com/office/drawing/2014/main" id="{556AD1CC-BE43-4307-862E-5DB47D6469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BE9BF71-2E20-4401-BA41-F947464BA85E}"/>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33525235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68601D-76EB-44CF-90D9-5DFA76EF0E4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91C4241-EA74-4C3E-A224-0F9A6A274E5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4114AEE-7B6B-48BF-B171-F3D4296120A5}"/>
              </a:ext>
            </a:extLst>
          </p:cNvPr>
          <p:cNvSpPr>
            <a:spLocks noGrp="1"/>
          </p:cNvSpPr>
          <p:nvPr>
            <p:ph type="dt" sz="half" idx="10"/>
          </p:nvPr>
        </p:nvSpPr>
        <p:spPr/>
        <p:txBody>
          <a:bodyPr/>
          <a:lstStyle/>
          <a:p>
            <a:fld id="{E82583CB-9AB2-4DEE-AD7F-5DD412C7139E}" type="datetimeFigureOut">
              <a:rPr lang="en-US" smtClean="0"/>
              <a:t>9/22/2021</a:t>
            </a:fld>
            <a:endParaRPr lang="en-US"/>
          </a:p>
        </p:txBody>
      </p:sp>
      <p:sp>
        <p:nvSpPr>
          <p:cNvPr id="5" name="Footer Placeholder 4">
            <a:extLst>
              <a:ext uri="{FF2B5EF4-FFF2-40B4-BE49-F238E27FC236}">
                <a16:creationId xmlns:a16="http://schemas.microsoft.com/office/drawing/2014/main" id="{531F2BAA-4E5D-4544-BBB0-328EFE91933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454BDD-56AB-4200-954A-1FBDD0B94A4C}"/>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2749505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942FFE-AE3E-4F47-B09E-50E2B61CA93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D83B3F4-69EC-4959-A201-64C971FDD70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B1631D1-8452-4F42-A34F-880B6F779276}"/>
              </a:ext>
            </a:extLst>
          </p:cNvPr>
          <p:cNvSpPr>
            <a:spLocks noGrp="1"/>
          </p:cNvSpPr>
          <p:nvPr>
            <p:ph type="dt" sz="half" idx="10"/>
          </p:nvPr>
        </p:nvSpPr>
        <p:spPr/>
        <p:txBody>
          <a:bodyPr/>
          <a:lstStyle/>
          <a:p>
            <a:fld id="{E82583CB-9AB2-4DEE-AD7F-5DD412C7139E}" type="datetimeFigureOut">
              <a:rPr lang="en-US" smtClean="0"/>
              <a:t>9/22/2021</a:t>
            </a:fld>
            <a:endParaRPr lang="en-US"/>
          </a:p>
        </p:txBody>
      </p:sp>
      <p:sp>
        <p:nvSpPr>
          <p:cNvPr id="5" name="Footer Placeholder 4">
            <a:extLst>
              <a:ext uri="{FF2B5EF4-FFF2-40B4-BE49-F238E27FC236}">
                <a16:creationId xmlns:a16="http://schemas.microsoft.com/office/drawing/2014/main" id="{AD1BE5E2-1853-4284-B44F-E7C5C4050F2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20E553-F934-4EBE-93FE-1B6EBCE50D9D}"/>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9806986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459C2D-26EF-48B0-96A8-B467AA9D7ED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8E9C61A-3B4D-4260-AF6A-6CAAB0CC67E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8B5F61C-2A6B-4857-9643-4E5EBD70623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4157A3E-0726-4DCB-A713-5ADC081CAA7A}"/>
              </a:ext>
            </a:extLst>
          </p:cNvPr>
          <p:cNvSpPr>
            <a:spLocks noGrp="1"/>
          </p:cNvSpPr>
          <p:nvPr>
            <p:ph type="dt" sz="half" idx="10"/>
          </p:nvPr>
        </p:nvSpPr>
        <p:spPr/>
        <p:txBody>
          <a:bodyPr/>
          <a:lstStyle/>
          <a:p>
            <a:fld id="{E82583CB-9AB2-4DEE-AD7F-5DD412C7139E}" type="datetimeFigureOut">
              <a:rPr lang="en-US" smtClean="0"/>
              <a:t>9/22/2021</a:t>
            </a:fld>
            <a:endParaRPr lang="en-US"/>
          </a:p>
        </p:txBody>
      </p:sp>
      <p:sp>
        <p:nvSpPr>
          <p:cNvPr id="6" name="Footer Placeholder 5">
            <a:extLst>
              <a:ext uri="{FF2B5EF4-FFF2-40B4-BE49-F238E27FC236}">
                <a16:creationId xmlns:a16="http://schemas.microsoft.com/office/drawing/2014/main" id="{9C853225-8236-47E6-AE84-EA92E2168B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CEAD30F-DB28-42AD-AA91-3C96BA4EF2C8}"/>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10078911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D0845-3454-409E-8336-644E371FE79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C994943-8223-41D6-8DED-37D7442B035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577EEEA-EB28-45A1-8DF1-DAABE412DCA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2B88F15-54BA-41AC-889C-818FEECBE9D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CDF1A90-565E-442A-9D3F-2589BE034FB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21221F9-A878-4E8B-9A1F-9AB30948FF9E}"/>
              </a:ext>
            </a:extLst>
          </p:cNvPr>
          <p:cNvSpPr>
            <a:spLocks noGrp="1"/>
          </p:cNvSpPr>
          <p:nvPr>
            <p:ph type="dt" sz="half" idx="10"/>
          </p:nvPr>
        </p:nvSpPr>
        <p:spPr/>
        <p:txBody>
          <a:bodyPr/>
          <a:lstStyle/>
          <a:p>
            <a:fld id="{E82583CB-9AB2-4DEE-AD7F-5DD412C7139E}" type="datetimeFigureOut">
              <a:rPr lang="en-US" smtClean="0"/>
              <a:t>9/22/2021</a:t>
            </a:fld>
            <a:endParaRPr lang="en-US"/>
          </a:p>
        </p:txBody>
      </p:sp>
      <p:sp>
        <p:nvSpPr>
          <p:cNvPr id="8" name="Footer Placeholder 7">
            <a:extLst>
              <a:ext uri="{FF2B5EF4-FFF2-40B4-BE49-F238E27FC236}">
                <a16:creationId xmlns:a16="http://schemas.microsoft.com/office/drawing/2014/main" id="{E1FE67CB-6246-4336-844B-FC8148687CF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530FD21-D761-4AE3-BE27-A63885065A3D}"/>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5425759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DA93B1-0051-4B3F-A6CE-0E4F84A3034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4D0B914-D9D6-43B4-BD92-F94131C6832F}"/>
              </a:ext>
            </a:extLst>
          </p:cNvPr>
          <p:cNvSpPr>
            <a:spLocks noGrp="1"/>
          </p:cNvSpPr>
          <p:nvPr>
            <p:ph type="dt" sz="half" idx="10"/>
          </p:nvPr>
        </p:nvSpPr>
        <p:spPr/>
        <p:txBody>
          <a:bodyPr/>
          <a:lstStyle/>
          <a:p>
            <a:fld id="{E82583CB-9AB2-4DEE-AD7F-5DD412C7139E}" type="datetimeFigureOut">
              <a:rPr lang="en-US" smtClean="0"/>
              <a:t>9/22/2021</a:t>
            </a:fld>
            <a:endParaRPr lang="en-US"/>
          </a:p>
        </p:txBody>
      </p:sp>
      <p:sp>
        <p:nvSpPr>
          <p:cNvPr id="4" name="Footer Placeholder 3">
            <a:extLst>
              <a:ext uri="{FF2B5EF4-FFF2-40B4-BE49-F238E27FC236}">
                <a16:creationId xmlns:a16="http://schemas.microsoft.com/office/drawing/2014/main" id="{AFAAD7AF-FDB8-467D-897B-54D3F7FBD6A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99160E8-5BA9-4E6D-B67C-B8E260D94F1C}"/>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7043346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71F805-BE54-48BC-BB6F-8082D5E357EE}"/>
              </a:ext>
            </a:extLst>
          </p:cNvPr>
          <p:cNvSpPr>
            <a:spLocks noGrp="1"/>
          </p:cNvSpPr>
          <p:nvPr>
            <p:ph type="dt" sz="half" idx="10"/>
          </p:nvPr>
        </p:nvSpPr>
        <p:spPr/>
        <p:txBody>
          <a:bodyPr/>
          <a:lstStyle/>
          <a:p>
            <a:fld id="{E82583CB-9AB2-4DEE-AD7F-5DD412C7139E}" type="datetimeFigureOut">
              <a:rPr lang="en-US" smtClean="0"/>
              <a:t>9/22/2021</a:t>
            </a:fld>
            <a:endParaRPr lang="en-US"/>
          </a:p>
        </p:txBody>
      </p:sp>
      <p:sp>
        <p:nvSpPr>
          <p:cNvPr id="3" name="Footer Placeholder 2">
            <a:extLst>
              <a:ext uri="{FF2B5EF4-FFF2-40B4-BE49-F238E27FC236}">
                <a16:creationId xmlns:a16="http://schemas.microsoft.com/office/drawing/2014/main" id="{E501935A-E1C4-4C2E-B46E-AC5CE6F0B68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77A1102-457D-44CF-961E-B0E9A5B991CF}"/>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39915900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DBB99B-55E0-4C55-A87B-6A9D3B530B8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2BB0D78-3EFB-4289-B007-7C3E18EECB5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7C78B6C-435D-4A80-BE14-7B2F3F5E61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BB72AAD-01D7-46ED-8799-EE98A4C26C7C}"/>
              </a:ext>
            </a:extLst>
          </p:cNvPr>
          <p:cNvSpPr>
            <a:spLocks noGrp="1"/>
          </p:cNvSpPr>
          <p:nvPr>
            <p:ph type="dt" sz="half" idx="10"/>
          </p:nvPr>
        </p:nvSpPr>
        <p:spPr/>
        <p:txBody>
          <a:bodyPr/>
          <a:lstStyle/>
          <a:p>
            <a:fld id="{E82583CB-9AB2-4DEE-AD7F-5DD412C7139E}" type="datetimeFigureOut">
              <a:rPr lang="en-US" smtClean="0"/>
              <a:t>9/22/2021</a:t>
            </a:fld>
            <a:endParaRPr lang="en-US"/>
          </a:p>
        </p:txBody>
      </p:sp>
      <p:sp>
        <p:nvSpPr>
          <p:cNvPr id="6" name="Footer Placeholder 5">
            <a:extLst>
              <a:ext uri="{FF2B5EF4-FFF2-40B4-BE49-F238E27FC236}">
                <a16:creationId xmlns:a16="http://schemas.microsoft.com/office/drawing/2014/main" id="{6A477576-8C0C-4679-9505-99F9A7F23FF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927465-2CBC-49AA-B363-9D9CDEAEB834}"/>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16472863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BDE025-5E40-4A9A-965A-27458D2E761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2A751DB-1B0A-4A66-8B34-30CEF0D4F93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20575D0-FBBD-4A95-BE8F-4BFAEB7638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573E055-7AAE-4226-A709-26884101D0FB}"/>
              </a:ext>
            </a:extLst>
          </p:cNvPr>
          <p:cNvSpPr>
            <a:spLocks noGrp="1"/>
          </p:cNvSpPr>
          <p:nvPr>
            <p:ph type="dt" sz="half" idx="10"/>
          </p:nvPr>
        </p:nvSpPr>
        <p:spPr/>
        <p:txBody>
          <a:bodyPr/>
          <a:lstStyle/>
          <a:p>
            <a:fld id="{E82583CB-9AB2-4DEE-AD7F-5DD412C7139E}" type="datetimeFigureOut">
              <a:rPr lang="en-US" smtClean="0"/>
              <a:t>9/22/2021</a:t>
            </a:fld>
            <a:endParaRPr lang="en-US"/>
          </a:p>
        </p:txBody>
      </p:sp>
      <p:sp>
        <p:nvSpPr>
          <p:cNvPr id="6" name="Footer Placeholder 5">
            <a:extLst>
              <a:ext uri="{FF2B5EF4-FFF2-40B4-BE49-F238E27FC236}">
                <a16:creationId xmlns:a16="http://schemas.microsoft.com/office/drawing/2014/main" id="{790D8C90-943E-40A1-9D10-D4320DD15E2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2C2DF0C-081E-4F00-9E09-BD3E994464E6}"/>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33563133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E86683B-FAA2-401E-81C1-D88FAF52ED8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FA38DCA-0ABC-4A93-A413-3FBCA543FCC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3DDB30-09EC-419B-8E99-C59D2973518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2583CB-9AB2-4DEE-AD7F-5DD412C7139E}" type="datetimeFigureOut">
              <a:rPr lang="en-US" smtClean="0"/>
              <a:t>9/22/2021</a:t>
            </a:fld>
            <a:endParaRPr lang="en-US"/>
          </a:p>
        </p:txBody>
      </p:sp>
      <p:sp>
        <p:nvSpPr>
          <p:cNvPr id="5" name="Footer Placeholder 4">
            <a:extLst>
              <a:ext uri="{FF2B5EF4-FFF2-40B4-BE49-F238E27FC236}">
                <a16:creationId xmlns:a16="http://schemas.microsoft.com/office/drawing/2014/main" id="{84FAE944-D1CB-41A9-A585-1F49D12C569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1FC8182-D2F5-48FB-A3CC-9CE9A430399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138396-70F3-4E3E-8565-FA60BBAEA9DA}" type="slidenum">
              <a:rPr lang="en-US" smtClean="0"/>
              <a:t>‹#›</a:t>
            </a:fld>
            <a:endParaRPr lang="en-US"/>
          </a:p>
        </p:txBody>
      </p:sp>
    </p:spTree>
    <p:extLst>
      <p:ext uri="{BB962C8B-B14F-4D97-AF65-F5344CB8AC3E}">
        <p14:creationId xmlns:p14="http://schemas.microsoft.com/office/powerpoint/2010/main" val="41445165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www.in.gov/cji/victim-services/resources/" TargetMode="External"/><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in.gov/cji/victim-services/sexual-assault-victim-assistance-fund/" TargetMode="External"/><Relationship Id="rId2" Type="http://schemas.openxmlformats.org/officeDocument/2006/relationships/hyperlink" Target="https://www.in.gov/cji/victim-services/sasp/"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 name="Rectangle 38">
            <a:extLst>
              <a:ext uri="{FF2B5EF4-FFF2-40B4-BE49-F238E27FC236}">
                <a16:creationId xmlns:a16="http://schemas.microsoft.com/office/drawing/2014/main" id="{AB45A142-4255-493C-8284-5D566C121B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36884" y="321177"/>
            <a:ext cx="4332307" cy="6179552"/>
          </a:xfrm>
          <a:prstGeom prst="rect">
            <a:avLst/>
          </a:prstGeom>
          <a:solidFill>
            <a:srgbClr val="404040">
              <a:alpha val="89804"/>
            </a:srgbClr>
          </a:solidFill>
          <a:ln w="127000" cap="sq" cmpd="thinThick">
            <a:solidFill>
              <a:srgbClr val="595959">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38B4565-CF0E-409D-A7E9-1E5E1BB79F41}"/>
              </a:ext>
            </a:extLst>
          </p:cNvPr>
          <p:cNvSpPr>
            <a:spLocks noGrp="1"/>
          </p:cNvSpPr>
          <p:nvPr>
            <p:ph type="title"/>
          </p:nvPr>
        </p:nvSpPr>
        <p:spPr>
          <a:xfrm>
            <a:off x="674237" y="914400"/>
            <a:ext cx="3657600" cy="2887579"/>
          </a:xfrm>
        </p:spPr>
        <p:txBody>
          <a:bodyPr vert="horz" lIns="91440" tIns="45720" rIns="91440" bIns="45720" rtlCol="0" anchor="b">
            <a:normAutofit/>
          </a:bodyPr>
          <a:lstStyle/>
          <a:p>
            <a:pPr algn="ctr"/>
            <a:br>
              <a:rPr lang="en-US" sz="3000" b="0" i="0" u="none" strike="noStrike" kern="1200" baseline="0" dirty="0">
                <a:solidFill>
                  <a:srgbClr val="FFFFFF"/>
                </a:solidFill>
                <a:latin typeface="+mj-lt"/>
                <a:ea typeface="+mj-ea"/>
                <a:cs typeface="+mj-cs"/>
              </a:rPr>
            </a:br>
            <a:r>
              <a:rPr lang="en-US" sz="3000" b="1" i="0" u="none" strike="noStrike" kern="1200" baseline="0" dirty="0">
                <a:solidFill>
                  <a:srgbClr val="FFFFFF"/>
                </a:solidFill>
                <a:latin typeface="+mj-lt"/>
                <a:ea typeface="+mj-ea"/>
                <a:cs typeface="+mj-cs"/>
              </a:rPr>
              <a:t>2022 SASP and SAVAF </a:t>
            </a:r>
            <a:r>
              <a:rPr lang="en-US" sz="3000" b="1" kern="1200" dirty="0">
                <a:solidFill>
                  <a:srgbClr val="FFFFFF"/>
                </a:solidFill>
                <a:latin typeface="+mj-lt"/>
                <a:ea typeface="+mj-ea"/>
                <a:cs typeface="+mj-cs"/>
              </a:rPr>
              <a:t>RFP Webinar</a:t>
            </a:r>
          </a:p>
        </p:txBody>
      </p:sp>
      <p:sp>
        <p:nvSpPr>
          <p:cNvPr id="9" name="Subtitle 2">
            <a:extLst>
              <a:ext uri="{FF2B5EF4-FFF2-40B4-BE49-F238E27FC236}">
                <a16:creationId xmlns:a16="http://schemas.microsoft.com/office/drawing/2014/main" id="{80B758F4-7E88-411F-8178-09F0D4179539}"/>
              </a:ext>
            </a:extLst>
          </p:cNvPr>
          <p:cNvSpPr txBox="1">
            <a:spLocks/>
          </p:cNvSpPr>
          <p:nvPr/>
        </p:nvSpPr>
        <p:spPr>
          <a:xfrm>
            <a:off x="674237" y="4170501"/>
            <a:ext cx="3657600" cy="152559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Aft>
                <a:spcPts val="600"/>
              </a:spcAft>
              <a:buNone/>
            </a:pPr>
            <a:r>
              <a:rPr lang="en-US" sz="2000" kern="1200" dirty="0">
                <a:solidFill>
                  <a:srgbClr val="FFFFFF"/>
                </a:solidFill>
                <a:latin typeface="+mn-lt"/>
                <a:ea typeface="+mn-ea"/>
                <a:cs typeface="+mn-cs"/>
              </a:rPr>
              <a:t>September 22</a:t>
            </a:r>
            <a:r>
              <a:rPr lang="en-US" sz="2000" kern="1200" baseline="30000" dirty="0">
                <a:solidFill>
                  <a:srgbClr val="FFFFFF"/>
                </a:solidFill>
                <a:latin typeface="+mn-lt"/>
                <a:ea typeface="+mn-ea"/>
                <a:cs typeface="+mn-cs"/>
              </a:rPr>
              <a:t>nd</a:t>
            </a:r>
            <a:r>
              <a:rPr lang="en-US" sz="2000" kern="1200" dirty="0">
                <a:solidFill>
                  <a:srgbClr val="FFFFFF"/>
                </a:solidFill>
                <a:latin typeface="+mn-lt"/>
                <a:ea typeface="+mn-ea"/>
                <a:cs typeface="+mn-cs"/>
              </a:rPr>
              <a:t>, 2021</a:t>
            </a:r>
          </a:p>
        </p:txBody>
      </p:sp>
      <p:cxnSp>
        <p:nvCxnSpPr>
          <p:cNvPr id="44" name="Straight Connector 40">
            <a:extLst>
              <a:ext uri="{FF2B5EF4-FFF2-40B4-BE49-F238E27FC236}">
                <a16:creationId xmlns:a16="http://schemas.microsoft.com/office/drawing/2014/main" id="{38FB9660-F42F-4313-BBC4-47C007FE484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91126" y="3910267"/>
            <a:ext cx="2586790" cy="0"/>
          </a:xfrm>
          <a:prstGeom prst="line">
            <a:avLst/>
          </a:prstGeom>
          <a:ln w="22225">
            <a:solidFill>
              <a:srgbClr val="D9D9D9"/>
            </a:solidFill>
          </a:ln>
        </p:spPr>
        <p:style>
          <a:lnRef idx="1">
            <a:schemeClr val="accent1"/>
          </a:lnRef>
          <a:fillRef idx="0">
            <a:schemeClr val="accent1"/>
          </a:fillRef>
          <a:effectRef idx="0">
            <a:schemeClr val="accent1"/>
          </a:effectRef>
          <a:fontRef idx="minor">
            <a:schemeClr val="tx1"/>
          </a:fontRef>
        </p:style>
      </p:cxnSp>
      <p:pic>
        <p:nvPicPr>
          <p:cNvPr id="11" name="Picture 10" descr="A picture containing drawing&#10;&#10;Description automatically generated">
            <a:extLst>
              <a:ext uri="{FF2B5EF4-FFF2-40B4-BE49-F238E27FC236}">
                <a16:creationId xmlns:a16="http://schemas.microsoft.com/office/drawing/2014/main" id="{48E6F93F-1577-4AB1-AD65-FFEAA2E32693}"/>
              </a:ext>
            </a:extLst>
          </p:cNvPr>
          <p:cNvPicPr>
            <a:picLocks noChangeAspect="1"/>
          </p:cNvPicPr>
          <p:nvPr/>
        </p:nvPicPr>
        <p:blipFill>
          <a:blip r:embed="rId2"/>
          <a:stretch>
            <a:fillRect/>
          </a:stretch>
        </p:blipFill>
        <p:spPr>
          <a:xfrm>
            <a:off x="5153822" y="1122847"/>
            <a:ext cx="6553545" cy="4620248"/>
          </a:xfrm>
          <a:prstGeom prst="rect">
            <a:avLst/>
          </a:prstGeom>
        </p:spPr>
      </p:pic>
    </p:spTree>
    <p:extLst>
      <p:ext uri="{BB962C8B-B14F-4D97-AF65-F5344CB8AC3E}">
        <p14:creationId xmlns:p14="http://schemas.microsoft.com/office/powerpoint/2010/main" val="21068788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2" name="Rectangle 31">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Freeform: Shape 33">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6A682BC-EEC6-415E-A895-01505741480F}"/>
              </a:ext>
            </a:extLst>
          </p:cNvPr>
          <p:cNvSpPr>
            <a:spLocks noGrp="1"/>
          </p:cNvSpPr>
          <p:nvPr>
            <p:ph type="title"/>
          </p:nvPr>
        </p:nvSpPr>
        <p:spPr>
          <a:xfrm>
            <a:off x="331651" y="1153571"/>
            <a:ext cx="3684791" cy="4461163"/>
          </a:xfrm>
        </p:spPr>
        <p:txBody>
          <a:bodyPr>
            <a:normAutofit/>
          </a:bodyPr>
          <a:lstStyle/>
          <a:p>
            <a:r>
              <a:rPr lang="en-US" dirty="0">
                <a:solidFill>
                  <a:srgbClr val="FFFFFF"/>
                </a:solidFill>
              </a:rPr>
              <a:t>SASP Purpose Areas-</a:t>
            </a:r>
            <a:br>
              <a:rPr lang="en-US" dirty="0">
                <a:solidFill>
                  <a:srgbClr val="FFFFFF"/>
                </a:solidFill>
              </a:rPr>
            </a:br>
            <a:r>
              <a:rPr lang="en-US" sz="2000" dirty="0">
                <a:solidFill>
                  <a:srgbClr val="FFFFFF"/>
                </a:solidFill>
              </a:rPr>
              <a:t>Funds under this program must be used for one or more of the following purposes:</a:t>
            </a:r>
            <a:endParaRPr lang="en-US" dirty="0">
              <a:solidFill>
                <a:srgbClr val="FFFFFF"/>
              </a:solidFill>
            </a:endParaRPr>
          </a:p>
        </p:txBody>
      </p:sp>
      <p:sp>
        <p:nvSpPr>
          <p:cNvPr id="36" name="Arc 35">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DC0181BF-5D9E-4305-A1DE-F4AD878BCC33}"/>
              </a:ext>
            </a:extLst>
          </p:cNvPr>
          <p:cNvSpPr>
            <a:spLocks noGrp="1"/>
          </p:cNvSpPr>
          <p:nvPr>
            <p:ph idx="1"/>
          </p:nvPr>
        </p:nvSpPr>
        <p:spPr>
          <a:xfrm>
            <a:off x="4447308" y="319088"/>
            <a:ext cx="6906491" cy="6219824"/>
          </a:xfrm>
        </p:spPr>
        <p:txBody>
          <a:bodyPr anchor="ctr">
            <a:normAutofit/>
          </a:bodyPr>
          <a:lstStyle/>
          <a:p>
            <a:pPr lvl="1"/>
            <a:r>
              <a:rPr lang="en-US" sz="2200" dirty="0">
                <a:latin typeface="Calibri" panose="020F0502020204030204" pitchFamily="34" charset="0"/>
              </a:rPr>
              <a:t>Funds under this program must be used to provide intervention and related assistance to:</a:t>
            </a:r>
          </a:p>
          <a:p>
            <a:pPr lvl="2"/>
            <a:r>
              <a:rPr lang="en-US" sz="1400" b="0" i="0" u="none" strike="noStrike" baseline="0" dirty="0">
                <a:latin typeface="Calibri" panose="020F0502020204030204" pitchFamily="34" charset="0"/>
              </a:rPr>
              <a:t>Adult, youth, and child victims of sexual assault;</a:t>
            </a:r>
          </a:p>
          <a:p>
            <a:pPr lvl="2"/>
            <a:r>
              <a:rPr lang="en-US" sz="1400" dirty="0">
                <a:latin typeface="Calibri" panose="020F0502020204030204" pitchFamily="34" charset="0"/>
              </a:rPr>
              <a:t>Family and household members of such victims; and</a:t>
            </a:r>
          </a:p>
          <a:p>
            <a:pPr lvl="2"/>
            <a:r>
              <a:rPr lang="en-US" sz="1400" b="0" i="0" u="none" strike="noStrike" baseline="0" dirty="0">
                <a:latin typeface="Calibri" panose="020F0502020204030204" pitchFamily="34" charset="0"/>
              </a:rPr>
              <a:t>Those collaterally affected by the victimization, except for the perpetrator of such victimization</a:t>
            </a:r>
          </a:p>
          <a:p>
            <a:pPr lvl="1"/>
            <a:r>
              <a:rPr lang="en-US" sz="1700" dirty="0">
                <a:latin typeface="Calibri" panose="020F0502020204030204" pitchFamily="34" charset="0"/>
              </a:rPr>
              <a:t>Funds under this program must be used to support the establishment, maintenance, and expansion of rape crisis centers and other nongovernmental or tribal programs and activities that provide direct intervention and related assistance to individuals who have been victimized by sexual assault, without regard to the age of individual</a:t>
            </a:r>
          </a:p>
          <a:p>
            <a:pPr lvl="1"/>
            <a:r>
              <a:rPr lang="en-US" sz="1800" b="0" i="0" u="none" strike="noStrike" baseline="0" dirty="0">
                <a:latin typeface="Calibri" panose="020F0502020204030204" pitchFamily="34" charset="0"/>
              </a:rPr>
              <a:t>Intervention and related assistanc</a:t>
            </a:r>
            <a:r>
              <a:rPr lang="en-US" sz="1800" dirty="0">
                <a:latin typeface="Calibri" panose="020F0502020204030204" pitchFamily="34" charset="0"/>
              </a:rPr>
              <a:t>e may include:</a:t>
            </a:r>
          </a:p>
          <a:p>
            <a:pPr lvl="2"/>
            <a:r>
              <a:rPr lang="en-US" sz="1300" b="0" i="0" u="none" strike="noStrike" baseline="0" dirty="0">
                <a:latin typeface="Calibri" panose="020F0502020204030204" pitchFamily="34" charset="0"/>
              </a:rPr>
              <a:t>24-hour hotline services providing crisis intervention services and referral</a:t>
            </a:r>
          </a:p>
          <a:p>
            <a:pPr lvl="2"/>
            <a:r>
              <a:rPr lang="en-US" sz="1300" dirty="0">
                <a:latin typeface="Calibri" panose="020F0502020204030204" pitchFamily="34" charset="0"/>
              </a:rPr>
              <a:t>Accompaniment and advocacy through medical, criminal justice, and social support systems, including medical facilities, police, and court proceedings</a:t>
            </a:r>
          </a:p>
          <a:p>
            <a:pPr lvl="2"/>
            <a:r>
              <a:rPr lang="en-US" sz="1300" b="0" i="0" u="none" strike="noStrike" baseline="0" dirty="0">
                <a:latin typeface="Calibri" panose="020F0502020204030204" pitchFamily="34" charset="0"/>
              </a:rPr>
              <a:t>Crisis intervention, short-term individual and group support services, and comprehensive service coordination and supervision to assist sexual assault victims and family or household members</a:t>
            </a:r>
          </a:p>
          <a:p>
            <a:pPr lvl="2"/>
            <a:r>
              <a:rPr lang="en-US" sz="1300" dirty="0">
                <a:latin typeface="Calibri" panose="020F0502020204030204" pitchFamily="34" charset="0"/>
              </a:rPr>
              <a:t>Information and referral to assist sexual assault victims and family or household members</a:t>
            </a:r>
          </a:p>
          <a:p>
            <a:pPr lvl="2"/>
            <a:r>
              <a:rPr lang="en-US" sz="1300" b="0" i="0" u="none" strike="noStrike" baseline="0" dirty="0">
                <a:latin typeface="Calibri" panose="020F0502020204030204" pitchFamily="34" charset="0"/>
              </a:rPr>
              <a:t>Community Based, culturally specific services and support mechanisms, including outreach activities for underserved communities; and</a:t>
            </a:r>
          </a:p>
          <a:p>
            <a:pPr lvl="2"/>
            <a:r>
              <a:rPr lang="en-US" sz="1300" dirty="0">
                <a:latin typeface="Calibri" panose="020F0502020204030204" pitchFamily="34" charset="0"/>
              </a:rPr>
              <a:t>Development and distribution of materials on issues related to the services described above</a:t>
            </a:r>
            <a:endParaRPr lang="en-US" sz="1300" b="0" i="0" u="none" strike="noStrike" baseline="0" dirty="0">
              <a:latin typeface="Calibri" panose="020F0502020204030204" pitchFamily="34" charset="0"/>
            </a:endParaRPr>
          </a:p>
        </p:txBody>
      </p:sp>
    </p:spTree>
    <p:extLst>
      <p:ext uri="{BB962C8B-B14F-4D97-AF65-F5344CB8AC3E}">
        <p14:creationId xmlns:p14="http://schemas.microsoft.com/office/powerpoint/2010/main" val="26969136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5BE23C6-06F0-4271-B029-A5A1958EC2BA}"/>
              </a:ext>
            </a:extLst>
          </p:cNvPr>
          <p:cNvSpPr>
            <a:spLocks noGrp="1"/>
          </p:cNvSpPr>
          <p:nvPr>
            <p:ph type="title"/>
          </p:nvPr>
        </p:nvSpPr>
        <p:spPr>
          <a:xfrm>
            <a:off x="643467" y="321734"/>
            <a:ext cx="10905066" cy="1135737"/>
          </a:xfrm>
        </p:spPr>
        <p:txBody>
          <a:bodyPr>
            <a:normAutofit/>
          </a:bodyPr>
          <a:lstStyle/>
          <a:p>
            <a:r>
              <a:rPr lang="en-US" sz="3600"/>
              <a:t>Priority Areas</a:t>
            </a:r>
          </a:p>
        </p:txBody>
      </p:sp>
      <p:sp>
        <p:nvSpPr>
          <p:cNvPr id="11" name="Rectangle 10">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sosceles Triangle 12">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Isosceles Triangle 14">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AB9B93BF-862B-468B-95BB-257A3AA099F0}"/>
              </a:ext>
            </a:extLst>
          </p:cNvPr>
          <p:cNvGraphicFramePr>
            <a:graphicFrameLocks noGrp="1"/>
          </p:cNvGraphicFramePr>
          <p:nvPr>
            <p:ph idx="1"/>
            <p:extLst>
              <p:ext uri="{D42A27DB-BD31-4B8C-83A1-F6EECF244321}">
                <p14:modId xmlns:p14="http://schemas.microsoft.com/office/powerpoint/2010/main" val="283230113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117464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36E54A4F-69AF-48B5-984D-F99824F7F869}"/>
              </a:ext>
            </a:extLst>
          </p:cNvPr>
          <p:cNvSpPr>
            <a:spLocks noGrp="1"/>
          </p:cNvSpPr>
          <p:nvPr>
            <p:ph type="title"/>
          </p:nvPr>
        </p:nvSpPr>
        <p:spPr>
          <a:xfrm>
            <a:off x="838200" y="401221"/>
            <a:ext cx="10515600" cy="1348065"/>
          </a:xfrm>
        </p:spPr>
        <p:txBody>
          <a:bodyPr>
            <a:normAutofit/>
          </a:bodyPr>
          <a:lstStyle/>
          <a:p>
            <a:r>
              <a:rPr lang="en-US" sz="5400">
                <a:solidFill>
                  <a:srgbClr val="FFFFFF"/>
                </a:solidFill>
              </a:rPr>
              <a:t>SAVAF Allowable Activities and Costs</a:t>
            </a:r>
          </a:p>
        </p:txBody>
      </p:sp>
      <p:sp>
        <p:nvSpPr>
          <p:cNvPr id="3" name="Content Placeholder 2">
            <a:extLst>
              <a:ext uri="{FF2B5EF4-FFF2-40B4-BE49-F238E27FC236}">
                <a16:creationId xmlns:a16="http://schemas.microsoft.com/office/drawing/2014/main" id="{5B4BBA67-546F-4370-96B5-79ACB4860765}"/>
              </a:ext>
            </a:extLst>
          </p:cNvPr>
          <p:cNvSpPr>
            <a:spLocks noGrp="1"/>
          </p:cNvSpPr>
          <p:nvPr>
            <p:ph idx="1"/>
          </p:nvPr>
        </p:nvSpPr>
        <p:spPr>
          <a:xfrm>
            <a:off x="838200" y="2586789"/>
            <a:ext cx="10515600" cy="3590174"/>
          </a:xfrm>
        </p:spPr>
        <p:txBody>
          <a:bodyPr>
            <a:normAutofit/>
          </a:bodyPr>
          <a:lstStyle/>
          <a:p>
            <a:r>
              <a:rPr lang="en-US" sz="1900" dirty="0"/>
              <a:t>24-hour crisis line and 24-hour on-call advocate to respond onsite to hospitals and other locations where a victim presents</a:t>
            </a:r>
          </a:p>
          <a:p>
            <a:r>
              <a:rPr lang="en-US" sz="1900" dirty="0"/>
              <a:t>Direct services to victims including informational and referral services, advocacy, legal advocacy, and case management</a:t>
            </a:r>
          </a:p>
          <a:p>
            <a:r>
              <a:rPr lang="en-US" sz="1900" dirty="0"/>
              <a:t>Counseling or therapy services for victims including support groups</a:t>
            </a:r>
          </a:p>
          <a:p>
            <a:r>
              <a:rPr lang="en-US" sz="1900" dirty="0"/>
              <a:t>Emergency flexible funding for victims including emergency transportation, shelter, clothing, and food</a:t>
            </a:r>
          </a:p>
          <a:p>
            <a:r>
              <a:rPr lang="en-US" sz="1900" dirty="0"/>
              <a:t>Expenses associated with providing services to victims including travel, phones, interpretation, equipment, printing of materials, and training costs</a:t>
            </a:r>
          </a:p>
          <a:p>
            <a:r>
              <a:rPr lang="en-US" sz="1900" dirty="0"/>
              <a:t>Overtime for grant funded staff is an allowable cost, but to claim the increased rate, there must be a separate line item in the budget that includes the overtime rate of pay</a:t>
            </a:r>
          </a:p>
        </p:txBody>
      </p:sp>
    </p:spTree>
    <p:extLst>
      <p:ext uri="{BB962C8B-B14F-4D97-AF65-F5344CB8AC3E}">
        <p14:creationId xmlns:p14="http://schemas.microsoft.com/office/powerpoint/2010/main" val="35595567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DBC8166-481C-4473-95F5-9A5B9073B7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A5A5CE6E-90AF-4D43-A014-1F9EC83EB9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4512467" cy="6858000"/>
          </a:xfrm>
          <a:custGeom>
            <a:avLst/>
            <a:gdLst>
              <a:gd name="connsiteX0" fmla="*/ 0 w 4512467"/>
              <a:gd name="connsiteY0" fmla="*/ 0 h 6858000"/>
              <a:gd name="connsiteX1" fmla="*/ 2579526 w 4512467"/>
              <a:gd name="connsiteY1" fmla="*/ 0 h 6858000"/>
              <a:gd name="connsiteX2" fmla="*/ 2583267 w 4512467"/>
              <a:gd name="connsiteY2" fmla="*/ 2151 h 6858000"/>
              <a:gd name="connsiteX3" fmla="*/ 4512467 w 4512467"/>
              <a:gd name="connsiteY3" fmla="*/ 3429000 h 6858000"/>
              <a:gd name="connsiteX4" fmla="*/ 2583267 w 4512467"/>
              <a:gd name="connsiteY4" fmla="*/ 6855849 h 6858000"/>
              <a:gd name="connsiteX5" fmla="*/ 2579526 w 4512467"/>
              <a:gd name="connsiteY5" fmla="*/ 6858000 h 6858000"/>
              <a:gd name="connsiteX6" fmla="*/ 0 w 451246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12467" h="6858000">
                <a:moveTo>
                  <a:pt x="0" y="0"/>
                </a:moveTo>
                <a:lnTo>
                  <a:pt x="2579526" y="0"/>
                </a:lnTo>
                <a:lnTo>
                  <a:pt x="2583267" y="2151"/>
                </a:lnTo>
                <a:cubicBezTo>
                  <a:pt x="3739868" y="704919"/>
                  <a:pt x="4512467" y="1976735"/>
                  <a:pt x="4512467" y="3429000"/>
                </a:cubicBezTo>
                <a:cubicBezTo>
                  <a:pt x="4512467" y="4881266"/>
                  <a:pt x="3739868" y="6153081"/>
                  <a:pt x="2583267" y="6855849"/>
                </a:cubicBezTo>
                <a:lnTo>
                  <a:pt x="257952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bg1"/>
              </a:solidFill>
            </a:endParaRPr>
          </a:p>
        </p:txBody>
      </p:sp>
      <p:sp>
        <p:nvSpPr>
          <p:cNvPr id="2" name="Title 1">
            <a:extLst>
              <a:ext uri="{FF2B5EF4-FFF2-40B4-BE49-F238E27FC236}">
                <a16:creationId xmlns:a16="http://schemas.microsoft.com/office/drawing/2014/main" id="{1C039ADA-3567-4F9A-A490-7D58C4644AD4}"/>
              </a:ext>
            </a:extLst>
          </p:cNvPr>
          <p:cNvSpPr>
            <a:spLocks noGrp="1"/>
          </p:cNvSpPr>
          <p:nvPr>
            <p:ph type="title"/>
          </p:nvPr>
        </p:nvSpPr>
        <p:spPr>
          <a:xfrm>
            <a:off x="838200" y="643467"/>
            <a:ext cx="2951205" cy="5571066"/>
          </a:xfrm>
        </p:spPr>
        <p:txBody>
          <a:bodyPr>
            <a:normAutofit/>
          </a:bodyPr>
          <a:lstStyle/>
          <a:p>
            <a:r>
              <a:rPr lang="en-US">
                <a:solidFill>
                  <a:srgbClr val="FFFFFF"/>
                </a:solidFill>
              </a:rPr>
              <a:t>Out of Scope Activities - SASP</a:t>
            </a:r>
          </a:p>
        </p:txBody>
      </p:sp>
      <p:graphicFrame>
        <p:nvGraphicFramePr>
          <p:cNvPr id="5" name="Content Placeholder 2">
            <a:extLst>
              <a:ext uri="{FF2B5EF4-FFF2-40B4-BE49-F238E27FC236}">
                <a16:creationId xmlns:a16="http://schemas.microsoft.com/office/drawing/2014/main" id="{9EC02E1C-C396-4190-B8D9-4FE28C8CB320}"/>
              </a:ext>
            </a:extLst>
          </p:cNvPr>
          <p:cNvGraphicFramePr>
            <a:graphicFrameLocks noGrp="1"/>
          </p:cNvGraphicFramePr>
          <p:nvPr>
            <p:ph idx="1"/>
            <p:extLst>
              <p:ext uri="{D42A27DB-BD31-4B8C-83A1-F6EECF244321}">
                <p14:modId xmlns:p14="http://schemas.microsoft.com/office/powerpoint/2010/main" val="1670240041"/>
              </p:ext>
            </p:extLst>
          </p:nvPr>
        </p:nvGraphicFramePr>
        <p:xfrm>
          <a:off x="5207640" y="643466"/>
          <a:ext cx="6291714" cy="55307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024773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3C2D197F-5C7D-419E-8553-8085287CF66E}"/>
              </a:ext>
            </a:extLst>
          </p:cNvPr>
          <p:cNvSpPr>
            <a:spLocks noGrp="1"/>
          </p:cNvSpPr>
          <p:nvPr>
            <p:ph type="title"/>
          </p:nvPr>
        </p:nvSpPr>
        <p:spPr>
          <a:xfrm>
            <a:off x="1115568" y="548640"/>
            <a:ext cx="10168128" cy="1179576"/>
          </a:xfrm>
        </p:spPr>
        <p:txBody>
          <a:bodyPr>
            <a:normAutofit/>
          </a:bodyPr>
          <a:lstStyle/>
          <a:p>
            <a:r>
              <a:rPr lang="en-US" sz="4000"/>
              <a:t>Unallowable Activities - SASP</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EE3F1E3A-9685-4F34-A8CD-AFD5E009EAB0}"/>
              </a:ext>
            </a:extLst>
          </p:cNvPr>
          <p:cNvSpPr>
            <a:spLocks noGrp="1"/>
          </p:cNvSpPr>
          <p:nvPr>
            <p:ph idx="1"/>
          </p:nvPr>
        </p:nvSpPr>
        <p:spPr>
          <a:xfrm>
            <a:off x="1115568" y="2276856"/>
            <a:ext cx="10168128" cy="4032504"/>
          </a:xfrm>
        </p:spPr>
        <p:txBody>
          <a:bodyPr>
            <a:normAutofit lnSpcReduction="10000"/>
          </a:bodyPr>
          <a:lstStyle/>
          <a:p>
            <a:r>
              <a:rPr lang="en-US" sz="1600" dirty="0"/>
              <a:t>This grant program does not fund activities that jeopardize victim safety, deter or prevent physical or emotional healing for victims, or allow offenders to escape responsibilities for their actions. The following activities have been found to jeopardize victim safety, deter, or prevent physical or emotional healing for victims, or allow offenders to escape responsibility for their actions. Ensure that these activities are not included</a:t>
            </a:r>
          </a:p>
          <a:p>
            <a:r>
              <a:rPr lang="en-US" sz="1600" dirty="0"/>
              <a:t>Procedures or Polices that:</a:t>
            </a:r>
          </a:p>
          <a:p>
            <a:pPr lvl="1"/>
            <a:r>
              <a:rPr lang="en-US" sz="1600" dirty="0"/>
              <a:t>Exclude victims from receiving safe shelter, advocacy services, counseling and other assistance based on their actual or perceived sex, age, immigration status, race, religion, sexual orientation, gender identity, mental health condition, physical health condition, criminal record, work in the sex industry, income, or lack of income, or the age and/or sex of their children</a:t>
            </a:r>
          </a:p>
          <a:p>
            <a:pPr lvl="1"/>
            <a:r>
              <a:rPr lang="en-US" sz="1600" dirty="0"/>
              <a:t>Compromise the confidentiality of information and/or privacy of persons receiving services</a:t>
            </a:r>
          </a:p>
          <a:p>
            <a:pPr lvl="1"/>
            <a:r>
              <a:rPr lang="en-US" sz="1600" dirty="0"/>
              <a:t>Require victims to take certain actions in order to receive services</a:t>
            </a:r>
          </a:p>
          <a:p>
            <a:pPr lvl="1"/>
            <a:r>
              <a:rPr lang="en-US" sz="1600" dirty="0"/>
              <a:t>Fail to include conducting a safety plan with victims</a:t>
            </a:r>
          </a:p>
          <a:p>
            <a:pPr lvl="1"/>
            <a:r>
              <a:rPr lang="en-US" sz="1600" dirty="0"/>
              <a:t>Fail to account for the unique needs of individuals with disabilities</a:t>
            </a:r>
          </a:p>
          <a:p>
            <a:pPr lvl="1"/>
            <a:r>
              <a:rPr lang="en-US" sz="1600" dirty="0"/>
              <a:t>Using technology without addressing implications for victim confidentiality, safety planning, and the need for informed consent</a:t>
            </a:r>
          </a:p>
          <a:p>
            <a:pPr lvl="1"/>
            <a:r>
              <a:rPr lang="en-US" sz="1600" dirty="0"/>
              <a:t>Support/promote practices that compromise victim safety and recovery or undermine offender accountability</a:t>
            </a:r>
          </a:p>
        </p:txBody>
      </p:sp>
    </p:spTree>
    <p:extLst>
      <p:ext uri="{BB962C8B-B14F-4D97-AF65-F5344CB8AC3E}">
        <p14:creationId xmlns:p14="http://schemas.microsoft.com/office/powerpoint/2010/main" val="4762940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63463DC-1FDE-4C97-9AAD-9231E8EA7CE4}"/>
              </a:ext>
            </a:extLst>
          </p:cNvPr>
          <p:cNvSpPr>
            <a:spLocks noGrp="1"/>
          </p:cNvSpPr>
          <p:nvPr>
            <p:ph type="title"/>
          </p:nvPr>
        </p:nvSpPr>
        <p:spPr>
          <a:xfrm>
            <a:off x="635000" y="640823"/>
            <a:ext cx="3418659" cy="5583148"/>
          </a:xfrm>
        </p:spPr>
        <p:txBody>
          <a:bodyPr anchor="ctr">
            <a:normAutofit/>
          </a:bodyPr>
          <a:lstStyle/>
          <a:p>
            <a:r>
              <a:rPr lang="en-US" sz="4200"/>
              <a:t>Other Requirements / Trainings</a:t>
            </a:r>
          </a:p>
        </p:txBody>
      </p:sp>
      <p:sp>
        <p:nvSpPr>
          <p:cNvPr id="11"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2" name="Content Placeholder 2">
            <a:extLst>
              <a:ext uri="{FF2B5EF4-FFF2-40B4-BE49-F238E27FC236}">
                <a16:creationId xmlns:a16="http://schemas.microsoft.com/office/drawing/2014/main" id="{283022BA-A82A-45CA-8E2D-B6BEF2B9371C}"/>
              </a:ext>
            </a:extLst>
          </p:cNvPr>
          <p:cNvGraphicFramePr>
            <a:graphicFrameLocks noGrp="1"/>
          </p:cNvGraphicFramePr>
          <p:nvPr>
            <p:ph idx="1"/>
            <p:extLst>
              <p:ext uri="{D42A27DB-BD31-4B8C-83A1-F6EECF244321}">
                <p14:modId xmlns:p14="http://schemas.microsoft.com/office/powerpoint/2010/main" val="3137117557"/>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7830231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1A671DE-D529-4A2A-A35D-E974002395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A79B0FA-50BA-4A87-A77D-86AA2A9C7195}"/>
              </a:ext>
            </a:extLst>
          </p:cNvPr>
          <p:cNvSpPr>
            <a:spLocks noGrp="1"/>
          </p:cNvSpPr>
          <p:nvPr>
            <p:ph type="title"/>
          </p:nvPr>
        </p:nvSpPr>
        <p:spPr>
          <a:xfrm>
            <a:off x="6406055" y="780057"/>
            <a:ext cx="4947745" cy="2828462"/>
          </a:xfrm>
        </p:spPr>
        <p:txBody>
          <a:bodyPr vert="horz" lIns="91440" tIns="45720" rIns="91440" bIns="45720" rtlCol="0" anchor="b">
            <a:normAutofit/>
          </a:bodyPr>
          <a:lstStyle/>
          <a:p>
            <a:r>
              <a:rPr lang="en-US" sz="6000" kern="1200" dirty="0">
                <a:solidFill>
                  <a:schemeClr val="tx1"/>
                </a:solidFill>
                <a:latin typeface="+mj-lt"/>
                <a:ea typeface="+mj-ea"/>
                <a:cs typeface="+mj-cs"/>
              </a:rPr>
              <a:t>Initiating an application in IntelliGrants</a:t>
            </a:r>
          </a:p>
        </p:txBody>
      </p:sp>
      <p:sp>
        <p:nvSpPr>
          <p:cNvPr id="10" name="Freeform: Shape 9">
            <a:extLst>
              <a:ext uri="{FF2B5EF4-FFF2-40B4-BE49-F238E27FC236}">
                <a16:creationId xmlns:a16="http://schemas.microsoft.com/office/drawing/2014/main" id="{755E9CD0-04B0-4A3C-B291-AD913379C7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12599"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cxnSp>
        <p:nvCxnSpPr>
          <p:cNvPr id="12" name="Straight Connector 11">
            <a:extLst>
              <a:ext uri="{FF2B5EF4-FFF2-40B4-BE49-F238E27FC236}">
                <a16:creationId xmlns:a16="http://schemas.microsoft.com/office/drawing/2014/main" id="{7B2D303B-3DD0-4319-9EAD-361847FEC71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63649" y="1273766"/>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14" name="Block Arc 13">
            <a:extLst>
              <a:ext uri="{FF2B5EF4-FFF2-40B4-BE49-F238E27FC236}">
                <a16:creationId xmlns:a16="http://schemas.microsoft.com/office/drawing/2014/main" id="{80BC66F9-7A74-4286-AD22-1174052CC2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631431" y="1382395"/>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Freeform: Shape 15">
            <a:extLst>
              <a:ext uri="{FF2B5EF4-FFF2-40B4-BE49-F238E27FC236}">
                <a16:creationId xmlns:a16="http://schemas.microsoft.com/office/drawing/2014/main" id="{D8142CC3-2B5C-48E6-9DF0-6C8ACBAF23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231329"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endParaRPr lang="en-US" dirty="0"/>
          </a:p>
        </p:txBody>
      </p:sp>
      <p:sp>
        <p:nvSpPr>
          <p:cNvPr id="18" name="Oval 17">
            <a:extLst>
              <a:ext uri="{FF2B5EF4-FFF2-40B4-BE49-F238E27FC236}">
                <a16:creationId xmlns:a16="http://schemas.microsoft.com/office/drawing/2014/main" id="{1DD8BF3B-6066-418C-8D1A-75C5E396FC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320126" y="2345836"/>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Freeform: Shape 19">
            <a:extLst>
              <a:ext uri="{FF2B5EF4-FFF2-40B4-BE49-F238E27FC236}">
                <a16:creationId xmlns:a16="http://schemas.microsoft.com/office/drawing/2014/main" id="{46A89C79-8EF3-4AF9-B3D9-59A883F41C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72AF41FE-63D7-4695-81D2-66D2510E44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903228"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Arc 23">
            <a:extLst>
              <a:ext uri="{FF2B5EF4-FFF2-40B4-BE49-F238E27FC236}">
                <a16:creationId xmlns:a16="http://schemas.microsoft.com/office/drawing/2014/main" id="{EFE5CE34-4543-42E5-B82C-1F3D12422C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727948" flipH="1">
            <a:off x="2309492"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 name="TextBox 3">
            <a:extLst>
              <a:ext uri="{FF2B5EF4-FFF2-40B4-BE49-F238E27FC236}">
                <a16:creationId xmlns:a16="http://schemas.microsoft.com/office/drawing/2014/main" id="{683AF13A-2BA6-4E62-A239-D349752E9D80}"/>
              </a:ext>
            </a:extLst>
          </p:cNvPr>
          <p:cNvSpPr txBox="1"/>
          <p:nvPr/>
        </p:nvSpPr>
        <p:spPr>
          <a:xfrm>
            <a:off x="6406055" y="3500400"/>
            <a:ext cx="2635145" cy="369332"/>
          </a:xfrm>
          <a:prstGeom prst="rect">
            <a:avLst/>
          </a:prstGeom>
          <a:noFill/>
        </p:spPr>
        <p:txBody>
          <a:bodyPr wrap="none" rtlCol="0">
            <a:spAutoFit/>
          </a:bodyPr>
          <a:lstStyle/>
          <a:p>
            <a:r>
              <a:rPr lang="en-US" u="sng" dirty="0">
                <a:solidFill>
                  <a:srgbClr val="0070C0"/>
                </a:solidFill>
              </a:rPr>
              <a:t>https://intelligrants.in.gov</a:t>
            </a:r>
          </a:p>
        </p:txBody>
      </p:sp>
    </p:spTree>
    <p:extLst>
      <p:ext uri="{BB962C8B-B14F-4D97-AF65-F5344CB8AC3E}">
        <p14:creationId xmlns:p14="http://schemas.microsoft.com/office/powerpoint/2010/main" val="33822947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1709F1D5-B0F1-4714-A239-E5B61C1619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Rounded Corners 14">
            <a:extLst>
              <a:ext uri="{FF2B5EF4-FFF2-40B4-BE49-F238E27FC236}">
                <a16:creationId xmlns:a16="http://schemas.microsoft.com/office/drawing/2014/main" id="{228FB460-D3FF-4440-A020-05982A09E5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0546" y="1011045"/>
            <a:ext cx="4369859" cy="4369859"/>
          </a:xfrm>
          <a:prstGeom prst="roundRect">
            <a:avLst>
              <a:gd name="adj" fmla="val 2757"/>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28719B0-AE88-4DBF-8EBE-76BFE74AAE72}"/>
              </a:ext>
            </a:extLst>
          </p:cNvPr>
          <p:cNvSpPr>
            <a:spLocks noGrp="1"/>
          </p:cNvSpPr>
          <p:nvPr>
            <p:ph type="title"/>
          </p:nvPr>
        </p:nvSpPr>
        <p:spPr>
          <a:xfrm>
            <a:off x="956826" y="1112969"/>
            <a:ext cx="3937298" cy="4166010"/>
          </a:xfrm>
        </p:spPr>
        <p:txBody>
          <a:bodyPr>
            <a:normAutofit/>
          </a:bodyPr>
          <a:lstStyle/>
          <a:p>
            <a:r>
              <a:rPr lang="en-US" sz="4100">
                <a:solidFill>
                  <a:srgbClr val="FFFFFF"/>
                </a:solidFill>
              </a:rPr>
              <a:t>Steps to initiating an application in IntelliGrants (ICJI’s Grant Management system):</a:t>
            </a:r>
          </a:p>
        </p:txBody>
      </p:sp>
      <p:sp>
        <p:nvSpPr>
          <p:cNvPr id="17" name="Freeform: Shape 16">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Shape 18">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21" name="Freeform: Shape 20">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09489E01-F566-477D-8BF2-B1B0842C224B}"/>
              </a:ext>
            </a:extLst>
          </p:cNvPr>
          <p:cNvSpPr>
            <a:spLocks noGrp="1"/>
          </p:cNvSpPr>
          <p:nvPr>
            <p:ph idx="1"/>
          </p:nvPr>
        </p:nvSpPr>
        <p:spPr>
          <a:xfrm>
            <a:off x="6096000" y="1112969"/>
            <a:ext cx="5257799" cy="4889350"/>
          </a:xfrm>
        </p:spPr>
        <p:txBody>
          <a:bodyPr anchor="t">
            <a:normAutofit/>
          </a:bodyPr>
          <a:lstStyle/>
          <a:p>
            <a:r>
              <a:rPr lang="en-US" sz="1800" dirty="0"/>
              <a:t>Log into your </a:t>
            </a:r>
            <a:r>
              <a:rPr lang="en-US" sz="1800" dirty="0" err="1"/>
              <a:t>IntelliGrants</a:t>
            </a:r>
            <a:r>
              <a:rPr lang="en-US" sz="1800" dirty="0"/>
              <a:t> account</a:t>
            </a:r>
          </a:p>
          <a:p>
            <a:pPr lvl="1"/>
            <a:r>
              <a:rPr lang="en-US" sz="1800" dirty="0"/>
              <a:t>If you do not have an account, then you can obtain one on the home screen of </a:t>
            </a:r>
            <a:r>
              <a:rPr lang="en-US" sz="1800" dirty="0" err="1"/>
              <a:t>intelligrants</a:t>
            </a:r>
            <a:r>
              <a:rPr lang="en-US" sz="1800" dirty="0"/>
              <a:t> (New User?)</a:t>
            </a:r>
          </a:p>
          <a:p>
            <a:r>
              <a:rPr lang="en-US" sz="1800" dirty="0"/>
              <a:t>On the “</a:t>
            </a:r>
            <a:r>
              <a:rPr lang="en-US" sz="1800" b="1" dirty="0"/>
              <a:t>MY HOME</a:t>
            </a:r>
            <a:r>
              <a:rPr lang="en-US" sz="1800" dirty="0"/>
              <a:t>” page access the “</a:t>
            </a:r>
            <a:r>
              <a:rPr lang="en-US" sz="1800" b="1" dirty="0"/>
              <a:t>VIEW AVAILABLE PROPOSALS</a:t>
            </a:r>
            <a:r>
              <a:rPr lang="en-US" sz="1800" dirty="0"/>
              <a:t>” section</a:t>
            </a:r>
          </a:p>
          <a:p>
            <a:r>
              <a:rPr lang="en-US" sz="1800" dirty="0"/>
              <a:t>Click on </a:t>
            </a:r>
            <a:r>
              <a:rPr lang="en-US" sz="1800" b="1" dirty="0"/>
              <a:t>VIEW OPPORTUNITIES</a:t>
            </a:r>
          </a:p>
          <a:p>
            <a:r>
              <a:rPr lang="en-US" sz="1800" dirty="0" err="1"/>
              <a:t>Intelligrants</a:t>
            </a:r>
            <a:r>
              <a:rPr lang="en-US" sz="1800" dirty="0"/>
              <a:t> will take you to the My Opportunities page </a:t>
            </a:r>
          </a:p>
          <a:p>
            <a:r>
              <a:rPr lang="en-US" sz="1800" dirty="0"/>
              <a:t>Access the </a:t>
            </a:r>
            <a:r>
              <a:rPr lang="en-US" sz="1800" b="1" dirty="0">
                <a:highlight>
                  <a:srgbClr val="FFFF00"/>
                </a:highlight>
              </a:rPr>
              <a:t>2022 SASP Grant and/or 2022 SAVAF Grant </a:t>
            </a:r>
            <a:r>
              <a:rPr lang="en-US" sz="1800" dirty="0"/>
              <a:t>Application </a:t>
            </a:r>
          </a:p>
          <a:p>
            <a:r>
              <a:rPr lang="en-US" sz="1800" dirty="0"/>
              <a:t>Select “</a:t>
            </a:r>
            <a:r>
              <a:rPr lang="en-US" sz="1800" b="1" dirty="0"/>
              <a:t>Apply Now</a:t>
            </a:r>
            <a:r>
              <a:rPr lang="en-US" sz="1800" dirty="0"/>
              <a:t>”</a:t>
            </a:r>
          </a:p>
          <a:p>
            <a:endParaRPr lang="en-US" sz="1800" dirty="0"/>
          </a:p>
        </p:txBody>
      </p:sp>
      <p:sp>
        <p:nvSpPr>
          <p:cNvPr id="23" name="Freeform: Shape 22">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5" name="Freeform: Shape 24">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18308"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8070600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5041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Graphical user interface, text, application&#10;&#10;Description automatically generated">
            <a:extLst>
              <a:ext uri="{FF2B5EF4-FFF2-40B4-BE49-F238E27FC236}">
                <a16:creationId xmlns:a16="http://schemas.microsoft.com/office/drawing/2014/main" id="{8CE61732-9E77-4BD2-A7CA-8567731A9EA7}"/>
              </a:ext>
            </a:extLst>
          </p:cNvPr>
          <p:cNvPicPr>
            <a:picLocks noChangeAspect="1"/>
          </p:cNvPicPr>
          <p:nvPr/>
        </p:nvPicPr>
        <p:blipFill>
          <a:blip r:embed="rId2"/>
          <a:stretch>
            <a:fillRect/>
          </a:stretch>
        </p:blipFill>
        <p:spPr>
          <a:xfrm>
            <a:off x="864951" y="643467"/>
            <a:ext cx="10462097" cy="5571066"/>
          </a:xfrm>
          <a:prstGeom prst="rect">
            <a:avLst/>
          </a:prstGeom>
        </p:spPr>
      </p:pic>
      <p:sp>
        <p:nvSpPr>
          <p:cNvPr id="5" name="Rectangle 4">
            <a:extLst>
              <a:ext uri="{FF2B5EF4-FFF2-40B4-BE49-F238E27FC236}">
                <a16:creationId xmlns:a16="http://schemas.microsoft.com/office/drawing/2014/main" id="{9F96209F-BD7C-4EF2-AF02-6F6D60EE3EC4}"/>
              </a:ext>
            </a:extLst>
          </p:cNvPr>
          <p:cNvSpPr/>
          <p:nvPr/>
        </p:nvSpPr>
        <p:spPr>
          <a:xfrm>
            <a:off x="477012" y="4630057"/>
            <a:ext cx="6605959" cy="1584476"/>
          </a:xfrm>
          <a:prstGeom prst="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544595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4E1BEB12-92AF-4445-98AD-4C7756E7C9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D0522C2C-7B5C-48A7-A969-03941E5D2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69476" y="220196"/>
            <a:ext cx="9422524" cy="6637806"/>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24" name="Oval 23">
            <a:extLst>
              <a:ext uri="{FF2B5EF4-FFF2-40B4-BE49-F238E27FC236}">
                <a16:creationId xmlns:a16="http://schemas.microsoft.com/office/drawing/2014/main" id="{D6EE29F2-D77F-4BD0-A20B-334D316A1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09800" y="2099696"/>
            <a:ext cx="1942241" cy="188955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26" name="Arc 25">
            <a:extLst>
              <a:ext uri="{FF2B5EF4-FFF2-40B4-BE49-F238E27FC236}">
                <a16:creationId xmlns:a16="http://schemas.microsoft.com/office/drawing/2014/main" id="{22D09ED2-868F-42C6-866E-F92E0CEF31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520172">
            <a:off x="1613162" y="1492572"/>
            <a:ext cx="2987899" cy="2987899"/>
          </a:xfrm>
          <a:prstGeom prst="arc">
            <a:avLst>
              <a:gd name="adj1" fmla="val 14455503"/>
              <a:gd name="adj2" fmla="val 227775"/>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29E0F03E-5193-4093-8649-6D018FC2F68A}"/>
              </a:ext>
            </a:extLst>
          </p:cNvPr>
          <p:cNvSpPr>
            <a:spLocks noGrp="1"/>
          </p:cNvSpPr>
          <p:nvPr>
            <p:ph type="ctrTitle"/>
          </p:nvPr>
        </p:nvSpPr>
        <p:spPr>
          <a:xfrm>
            <a:off x="4038600" y="1939159"/>
            <a:ext cx="7644627" cy="2751086"/>
          </a:xfrm>
        </p:spPr>
        <p:txBody>
          <a:bodyPr>
            <a:normAutofit/>
          </a:bodyPr>
          <a:lstStyle/>
          <a:p>
            <a:pPr algn="r"/>
            <a:r>
              <a:rPr lang="en-US" dirty="0"/>
              <a:t>Intelligrants Application</a:t>
            </a:r>
          </a:p>
        </p:txBody>
      </p:sp>
    </p:spTree>
    <p:extLst>
      <p:ext uri="{BB962C8B-B14F-4D97-AF65-F5344CB8AC3E}">
        <p14:creationId xmlns:p14="http://schemas.microsoft.com/office/powerpoint/2010/main" val="9285154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4522B21E-B2B9-4C72-9A71-C87EFD1374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73">
            <a:extLst>
              <a:ext uri="{FF2B5EF4-FFF2-40B4-BE49-F238E27FC236}">
                <a16:creationId xmlns:a16="http://schemas.microsoft.com/office/drawing/2014/main" id="{5EB7D2A2-F448-44D4-938C-DC84CBCB3B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441258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871AEA07-1E14-44B4-8E55-64EF049CD6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6464" y="551962"/>
            <a:ext cx="10999072" cy="4618549"/>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5BCE7ED-71B2-4B35-B4CA-65E7EC03B4BE}"/>
              </a:ext>
            </a:extLst>
          </p:cNvPr>
          <p:cNvSpPr>
            <a:spLocks noGrp="1"/>
          </p:cNvSpPr>
          <p:nvPr>
            <p:ph type="title"/>
          </p:nvPr>
        </p:nvSpPr>
        <p:spPr>
          <a:xfrm>
            <a:off x="1524000" y="1293338"/>
            <a:ext cx="9144000" cy="3274592"/>
          </a:xfrm>
        </p:spPr>
        <p:txBody>
          <a:bodyPr vert="horz" lIns="91440" tIns="45720" rIns="91440" bIns="45720" rtlCol="0" anchor="ctr">
            <a:normAutofit/>
          </a:bodyPr>
          <a:lstStyle/>
          <a:p>
            <a:pPr marL="0" indent="0" algn="ctr"/>
            <a:r>
              <a:rPr lang="en-US" sz="2300" b="1" kern="1200">
                <a:solidFill>
                  <a:schemeClr val="tx1"/>
                </a:solidFill>
                <a:latin typeface="+mj-lt"/>
                <a:ea typeface="+mj-ea"/>
                <a:cs typeface="+mj-cs"/>
              </a:rPr>
              <a:t>Thanks for joining us today:</a:t>
            </a:r>
            <a:br>
              <a:rPr lang="en-US" sz="2300" b="1" kern="1200">
                <a:solidFill>
                  <a:schemeClr val="tx1"/>
                </a:solidFill>
                <a:latin typeface="+mj-lt"/>
                <a:ea typeface="+mj-ea"/>
                <a:cs typeface="+mj-cs"/>
              </a:rPr>
            </a:br>
            <a:br>
              <a:rPr lang="en-US" sz="2300" kern="1200">
                <a:solidFill>
                  <a:schemeClr val="tx1"/>
                </a:solidFill>
                <a:latin typeface="+mj-lt"/>
                <a:ea typeface="+mj-ea"/>
                <a:cs typeface="+mj-cs"/>
              </a:rPr>
            </a:br>
            <a:r>
              <a:rPr lang="en-US" sz="2300" kern="1200">
                <a:solidFill>
                  <a:schemeClr val="tx1"/>
                </a:solidFill>
                <a:latin typeface="+mj-lt"/>
                <a:ea typeface="+mj-ea"/>
                <a:cs typeface="+mj-cs"/>
              </a:rPr>
              <a:t>Please keep your lines muted during the presentation. </a:t>
            </a:r>
            <a:br>
              <a:rPr lang="en-US" sz="2300" kern="1200">
                <a:solidFill>
                  <a:schemeClr val="tx1"/>
                </a:solidFill>
                <a:latin typeface="+mj-lt"/>
                <a:ea typeface="+mj-ea"/>
                <a:cs typeface="+mj-cs"/>
              </a:rPr>
            </a:br>
            <a:br>
              <a:rPr lang="en-US" sz="2300" kern="1200">
                <a:solidFill>
                  <a:schemeClr val="tx1"/>
                </a:solidFill>
                <a:latin typeface="+mj-lt"/>
                <a:ea typeface="+mj-ea"/>
                <a:cs typeface="+mj-cs"/>
              </a:rPr>
            </a:br>
            <a:r>
              <a:rPr lang="en-US" sz="2300" kern="1200">
                <a:solidFill>
                  <a:schemeClr val="tx1"/>
                </a:solidFill>
                <a:latin typeface="+mj-lt"/>
                <a:ea typeface="+mj-ea"/>
                <a:cs typeface="+mj-cs"/>
              </a:rPr>
              <a:t>Webinar is being </a:t>
            </a:r>
            <a:r>
              <a:rPr lang="en-US" sz="2300" b="1" kern="1200">
                <a:solidFill>
                  <a:schemeClr val="tx1"/>
                </a:solidFill>
                <a:latin typeface="+mj-lt"/>
                <a:ea typeface="+mj-ea"/>
                <a:cs typeface="+mj-cs"/>
              </a:rPr>
              <a:t>recorded</a:t>
            </a:r>
            <a:r>
              <a:rPr lang="en-US" sz="2300" kern="1200">
                <a:solidFill>
                  <a:schemeClr val="tx1"/>
                </a:solidFill>
                <a:latin typeface="+mj-lt"/>
                <a:ea typeface="+mj-ea"/>
                <a:cs typeface="+mj-cs"/>
              </a:rPr>
              <a:t>. It will be posted on the ICJI website. </a:t>
            </a:r>
            <a:br>
              <a:rPr lang="en-US" sz="2300" kern="1200">
                <a:solidFill>
                  <a:schemeClr val="tx1"/>
                </a:solidFill>
                <a:latin typeface="+mj-lt"/>
                <a:ea typeface="+mj-ea"/>
                <a:cs typeface="+mj-cs"/>
              </a:rPr>
            </a:br>
            <a:br>
              <a:rPr lang="en-US" sz="2300" kern="1200">
                <a:solidFill>
                  <a:schemeClr val="tx1"/>
                </a:solidFill>
                <a:latin typeface="+mj-lt"/>
                <a:ea typeface="+mj-ea"/>
                <a:cs typeface="+mj-cs"/>
              </a:rPr>
            </a:br>
            <a:r>
              <a:rPr lang="en-US" sz="2300" kern="1200">
                <a:solidFill>
                  <a:schemeClr val="tx1"/>
                </a:solidFill>
                <a:latin typeface="+mj-lt"/>
                <a:ea typeface="+mj-ea"/>
                <a:cs typeface="+mj-cs"/>
              </a:rPr>
              <a:t>Questions and Answers at the end. </a:t>
            </a:r>
            <a:br>
              <a:rPr lang="en-US" sz="2300" kern="1200">
                <a:solidFill>
                  <a:schemeClr val="tx1"/>
                </a:solidFill>
                <a:latin typeface="+mj-lt"/>
                <a:ea typeface="+mj-ea"/>
                <a:cs typeface="+mj-cs"/>
              </a:rPr>
            </a:br>
            <a:br>
              <a:rPr lang="en-US" sz="2300" kern="1200">
                <a:solidFill>
                  <a:schemeClr val="tx1"/>
                </a:solidFill>
                <a:latin typeface="+mj-lt"/>
                <a:ea typeface="+mj-ea"/>
                <a:cs typeface="+mj-cs"/>
              </a:rPr>
            </a:br>
            <a:r>
              <a:rPr lang="en-US" sz="2300" kern="1200">
                <a:solidFill>
                  <a:schemeClr val="tx1"/>
                </a:solidFill>
                <a:latin typeface="+mj-lt"/>
                <a:ea typeface="+mj-ea"/>
                <a:cs typeface="+mj-cs"/>
              </a:rPr>
              <a:t>Feel Free to utilize the chat box during the webinar. </a:t>
            </a:r>
            <a:br>
              <a:rPr lang="en-US" sz="2300" kern="1200">
                <a:solidFill>
                  <a:schemeClr val="tx1"/>
                </a:solidFill>
                <a:latin typeface="+mj-lt"/>
                <a:ea typeface="+mj-ea"/>
                <a:cs typeface="+mj-cs"/>
              </a:rPr>
            </a:br>
            <a:endParaRPr lang="en-US" sz="2300" kern="1200">
              <a:solidFill>
                <a:schemeClr val="tx1"/>
              </a:solidFill>
              <a:latin typeface="+mj-lt"/>
              <a:ea typeface="+mj-ea"/>
              <a:cs typeface="+mj-cs"/>
            </a:endParaRPr>
          </a:p>
        </p:txBody>
      </p:sp>
      <p:cxnSp>
        <p:nvCxnSpPr>
          <p:cNvPr id="84" name="Straight Connector 77">
            <a:extLst>
              <a:ext uri="{FF2B5EF4-FFF2-40B4-BE49-F238E27FC236}">
                <a16:creationId xmlns:a16="http://schemas.microsoft.com/office/drawing/2014/main" id="{F7C8EA93-3210-4C62-99E9-153C275E3A8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96464" y="6354708"/>
            <a:ext cx="11000232" cy="0"/>
          </a:xfrm>
          <a:prstGeom prst="line">
            <a:avLst/>
          </a:prstGeom>
          <a:ln w="10160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485994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0D1D8088-559A-46A5-A801-CDF0B9476B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83E2E96F-17F7-4C8C-BDF1-6BB90A0C1D7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2380868"/>
            <a:ext cx="11982332" cy="2087795"/>
            <a:chOff x="143163" y="5763486"/>
            <a:chExt cx="11982332" cy="739555"/>
          </a:xfrm>
        </p:grpSpPr>
        <p:sp>
          <p:nvSpPr>
            <p:cNvPr id="14" name="Rectangle 13">
              <a:extLst>
                <a:ext uri="{FF2B5EF4-FFF2-40B4-BE49-F238E27FC236}">
                  <a16:creationId xmlns:a16="http://schemas.microsoft.com/office/drawing/2014/main" id="{846BD00C-9313-4A22-94F7-3875A46C6D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Connector 14">
              <a:extLst>
                <a:ext uri="{FF2B5EF4-FFF2-40B4-BE49-F238E27FC236}">
                  <a16:creationId xmlns:a16="http://schemas.microsoft.com/office/drawing/2014/main" id="{1EAF30D0-AA67-427C-9938-A2C8A9B5D5D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17" name="Rectangle 16">
            <a:extLst>
              <a:ext uri="{FF2B5EF4-FFF2-40B4-BE49-F238E27FC236}">
                <a16:creationId xmlns:a16="http://schemas.microsoft.com/office/drawing/2014/main" id="{3776B14B-F2F4-4825-8DA8-8C7A0F2B39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528" y="466344"/>
            <a:ext cx="11111729" cy="591782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22168629-CC4F-4ABC-A677-34BE0B7E1025}"/>
              </a:ext>
            </a:extLst>
          </p:cNvPr>
          <p:cNvPicPr>
            <a:picLocks noChangeAspect="1"/>
          </p:cNvPicPr>
          <p:nvPr/>
        </p:nvPicPr>
        <p:blipFill>
          <a:blip r:embed="rId3"/>
          <a:stretch>
            <a:fillRect/>
          </a:stretch>
        </p:blipFill>
        <p:spPr>
          <a:xfrm>
            <a:off x="1267970" y="473830"/>
            <a:ext cx="9734843" cy="5917826"/>
          </a:xfrm>
          <a:prstGeom prst="rect">
            <a:avLst/>
          </a:prstGeom>
        </p:spPr>
      </p:pic>
      <p:sp>
        <p:nvSpPr>
          <p:cNvPr id="7" name="Rectangle 6">
            <a:extLst>
              <a:ext uri="{FF2B5EF4-FFF2-40B4-BE49-F238E27FC236}">
                <a16:creationId xmlns:a16="http://schemas.microsoft.com/office/drawing/2014/main" id="{088FA468-E0F1-41FD-BD13-403F98CA7B76}"/>
              </a:ext>
            </a:extLst>
          </p:cNvPr>
          <p:cNvSpPr/>
          <p:nvPr/>
        </p:nvSpPr>
        <p:spPr>
          <a:xfrm>
            <a:off x="2219808" y="465360"/>
            <a:ext cx="1443789" cy="436099"/>
          </a:xfrm>
          <a:prstGeom prst="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0006765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CDA1A2E9-63FE-408D-A803-8E306ECAB4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059" y="450222"/>
            <a:ext cx="3902420" cy="4235636"/>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B65EC62A-8042-4051-939E-F66C45183A34}"/>
              </a:ext>
            </a:extLst>
          </p:cNvPr>
          <p:cNvSpPr>
            <a:spLocks noGrp="1"/>
          </p:cNvSpPr>
          <p:nvPr>
            <p:ph type="title"/>
          </p:nvPr>
        </p:nvSpPr>
        <p:spPr>
          <a:xfrm>
            <a:off x="734664" y="930530"/>
            <a:ext cx="3361677" cy="3275019"/>
          </a:xfrm>
        </p:spPr>
        <p:txBody>
          <a:bodyPr vert="horz" lIns="91440" tIns="45720" rIns="91440" bIns="45720" rtlCol="0" anchor="ctr">
            <a:normAutofit/>
          </a:bodyPr>
          <a:lstStyle/>
          <a:p>
            <a:r>
              <a:rPr lang="en-US" sz="5000" dirty="0">
                <a:solidFill>
                  <a:srgbClr val="FFFFFF"/>
                </a:solidFill>
              </a:rPr>
              <a:t>Forms that need to be completed:	</a:t>
            </a:r>
          </a:p>
        </p:txBody>
      </p:sp>
      <p:sp>
        <p:nvSpPr>
          <p:cNvPr id="18" name="Rectangle 17">
            <a:extLst>
              <a:ext uri="{FF2B5EF4-FFF2-40B4-BE49-F238E27FC236}">
                <a16:creationId xmlns:a16="http://schemas.microsoft.com/office/drawing/2014/main" id="{FBE9F90C-C163-435B-9A68-D15C92D1CF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058" y="4843002"/>
            <a:ext cx="2391411" cy="1564776"/>
          </a:xfrm>
          <a:prstGeom prst="rect">
            <a:avLst/>
          </a:prstGeom>
          <a:solidFill>
            <a:schemeClr val="accent5">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0" name="Rectangle 19">
            <a:extLst>
              <a:ext uri="{FF2B5EF4-FFF2-40B4-BE49-F238E27FC236}">
                <a16:creationId xmlns:a16="http://schemas.microsoft.com/office/drawing/2014/main" id="{1A882A9F-F4E9-4E23-8F0B-20B5DF42EA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13417" y="4843002"/>
            <a:ext cx="1351062" cy="1568472"/>
          </a:xfrm>
          <a:prstGeom prst="rect">
            <a:avLst/>
          </a:prstGeom>
          <a:solidFill>
            <a:srgbClr val="A5A5A5"/>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1B1B1B"/>
              </a:solidFill>
            </a:endParaRPr>
          </a:p>
        </p:txBody>
      </p:sp>
      <p:graphicFrame>
        <p:nvGraphicFramePr>
          <p:cNvPr id="5" name="Content Placeholder 2">
            <a:extLst>
              <a:ext uri="{FF2B5EF4-FFF2-40B4-BE49-F238E27FC236}">
                <a16:creationId xmlns:a16="http://schemas.microsoft.com/office/drawing/2014/main" id="{965A24CD-D89C-4FA8-A1CB-8ACF31FE87EC}"/>
              </a:ext>
            </a:extLst>
          </p:cNvPr>
          <p:cNvGraphicFramePr>
            <a:graphicFrameLocks noGrp="1"/>
          </p:cNvGraphicFramePr>
          <p:nvPr>
            <p:ph idx="1"/>
            <p:extLst>
              <p:ext uri="{D42A27DB-BD31-4B8C-83A1-F6EECF244321}">
                <p14:modId xmlns:p14="http://schemas.microsoft.com/office/powerpoint/2010/main" val="1051097838"/>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576384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7" name="Content Placeholder 2">
            <a:extLst>
              <a:ext uri="{FF2B5EF4-FFF2-40B4-BE49-F238E27FC236}">
                <a16:creationId xmlns:a16="http://schemas.microsoft.com/office/drawing/2014/main" id="{BE5C1D66-58F3-4DE4-8888-DA3A63E66030}"/>
              </a:ext>
            </a:extLst>
          </p:cNvPr>
          <p:cNvGraphicFramePr>
            <a:graphicFrameLocks noGrp="1"/>
          </p:cNvGraphicFramePr>
          <p:nvPr>
            <p:ph idx="1"/>
            <p:extLst>
              <p:ext uri="{D42A27DB-BD31-4B8C-83A1-F6EECF244321}">
                <p14:modId xmlns:p14="http://schemas.microsoft.com/office/powerpoint/2010/main" val="2868259667"/>
              </p:ext>
            </p:extLst>
          </p:nvPr>
        </p:nvGraphicFramePr>
        <p:xfrm>
          <a:off x="4648018" y="640822"/>
          <a:ext cx="6900512" cy="59885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extBox 1">
            <a:extLst>
              <a:ext uri="{FF2B5EF4-FFF2-40B4-BE49-F238E27FC236}">
                <a16:creationId xmlns:a16="http://schemas.microsoft.com/office/drawing/2014/main" id="{C2CD000D-CDE6-44EA-87AE-6E773CDF0E46}"/>
              </a:ext>
            </a:extLst>
          </p:cNvPr>
          <p:cNvSpPr txBox="1"/>
          <p:nvPr/>
        </p:nvSpPr>
        <p:spPr>
          <a:xfrm>
            <a:off x="603504" y="2459504"/>
            <a:ext cx="3404092" cy="1938992"/>
          </a:xfrm>
          <a:prstGeom prst="rect">
            <a:avLst/>
          </a:prstGeom>
          <a:noFill/>
        </p:spPr>
        <p:txBody>
          <a:bodyPr wrap="square" rtlCol="0">
            <a:spAutoFit/>
          </a:bodyPr>
          <a:lstStyle/>
          <a:p>
            <a:pPr algn="ctr"/>
            <a:r>
              <a:rPr lang="en-US" sz="4000" dirty="0"/>
              <a:t>Forms to be Completed (continued)</a:t>
            </a:r>
          </a:p>
        </p:txBody>
      </p:sp>
    </p:spTree>
    <p:extLst>
      <p:ext uri="{BB962C8B-B14F-4D97-AF65-F5344CB8AC3E}">
        <p14:creationId xmlns:p14="http://schemas.microsoft.com/office/powerpoint/2010/main" val="18883231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2" name="Content Placeholder 2">
            <a:extLst>
              <a:ext uri="{FF2B5EF4-FFF2-40B4-BE49-F238E27FC236}">
                <a16:creationId xmlns:a16="http://schemas.microsoft.com/office/drawing/2014/main" id="{F77B6EF8-935C-47E6-9DDB-225A7C4F1031}"/>
              </a:ext>
            </a:extLst>
          </p:cNvPr>
          <p:cNvGraphicFramePr>
            <a:graphicFrameLocks noGrp="1"/>
          </p:cNvGraphicFramePr>
          <p:nvPr>
            <p:ph idx="1"/>
            <p:extLst>
              <p:ext uri="{D42A27DB-BD31-4B8C-83A1-F6EECF244321}">
                <p14:modId xmlns:p14="http://schemas.microsoft.com/office/powerpoint/2010/main" val="3674690231"/>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extBox 8">
            <a:extLst>
              <a:ext uri="{FF2B5EF4-FFF2-40B4-BE49-F238E27FC236}">
                <a16:creationId xmlns:a16="http://schemas.microsoft.com/office/drawing/2014/main" id="{05AE4351-91C0-486A-A710-B59E654E7AF8}"/>
              </a:ext>
            </a:extLst>
          </p:cNvPr>
          <p:cNvSpPr txBox="1"/>
          <p:nvPr/>
        </p:nvSpPr>
        <p:spPr>
          <a:xfrm>
            <a:off x="643470" y="2439396"/>
            <a:ext cx="3404092" cy="1938992"/>
          </a:xfrm>
          <a:prstGeom prst="rect">
            <a:avLst/>
          </a:prstGeom>
          <a:noFill/>
        </p:spPr>
        <p:txBody>
          <a:bodyPr wrap="square" rtlCol="0">
            <a:spAutoFit/>
          </a:bodyPr>
          <a:lstStyle/>
          <a:p>
            <a:pPr algn="ctr"/>
            <a:r>
              <a:rPr lang="en-US" sz="4000" dirty="0"/>
              <a:t>Forms to be Completed (continued)</a:t>
            </a:r>
          </a:p>
        </p:txBody>
      </p:sp>
    </p:spTree>
    <p:extLst>
      <p:ext uri="{BB962C8B-B14F-4D97-AF65-F5344CB8AC3E}">
        <p14:creationId xmlns:p14="http://schemas.microsoft.com/office/powerpoint/2010/main" val="21821626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327D73B4-9F5C-4A64-A179-51B9500CB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C1F06963-6374-4B48-844F-071A9BAAAE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9528" y="554152"/>
            <a:ext cx="5742189" cy="5742189"/>
          </a:xfrm>
          <a:prstGeom prst="ellipse">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493" y="374394"/>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accent2"/>
          </a:solidFill>
          <a:ln w="776" cap="flat">
            <a:noFill/>
            <a:prstDash val="solid"/>
            <a:miter/>
          </a:ln>
        </p:spPr>
        <p:txBody>
          <a:bodyPr rtlCol="0" anchor="ctr"/>
          <a:lstStyle/>
          <a:p>
            <a:endParaRPr lang="en-US"/>
          </a:p>
        </p:txBody>
      </p:sp>
      <p:sp>
        <p:nvSpPr>
          <p:cNvPr id="18"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0109" y="1084507"/>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accent2"/>
          </a:solidFill>
          <a:ln w="751" cap="flat">
            <a:noFill/>
            <a:prstDash val="solid"/>
            <a:miter/>
          </a:ln>
        </p:spPr>
        <p:txBody>
          <a:bodyPr rtlCol="0" anchor="ctr"/>
          <a:lstStyle/>
          <a:p>
            <a:endParaRPr lang="en-US"/>
          </a:p>
        </p:txBody>
      </p:sp>
      <p:sp>
        <p:nvSpPr>
          <p:cNvPr id="7" name="TextBox 6">
            <a:extLst>
              <a:ext uri="{FF2B5EF4-FFF2-40B4-BE49-F238E27FC236}">
                <a16:creationId xmlns:a16="http://schemas.microsoft.com/office/drawing/2014/main" id="{7879E9A9-AF63-4C44-B52A-C6CE4D4EC6D8}"/>
              </a:ext>
            </a:extLst>
          </p:cNvPr>
          <p:cNvSpPr txBox="1"/>
          <p:nvPr/>
        </p:nvSpPr>
        <p:spPr>
          <a:xfrm>
            <a:off x="6297233" y="518400"/>
            <a:ext cx="4771607" cy="5837949"/>
          </a:xfrm>
          <a:prstGeom prst="rect">
            <a:avLst/>
          </a:prstGeom>
        </p:spPr>
        <p:txBody>
          <a:bodyPr vert="horz" lIns="91440" tIns="45720" rIns="91440" bIns="45720" rtlCol="0" anchor="ctr">
            <a:normAutofit/>
          </a:bodyPr>
          <a:lstStyle/>
          <a:p>
            <a:pPr marL="342900" indent="-342900">
              <a:lnSpc>
                <a:spcPct val="90000"/>
              </a:lnSpc>
              <a:spcAft>
                <a:spcPts val="600"/>
              </a:spcAft>
              <a:buFontTx/>
              <a:buChar char="-"/>
            </a:pPr>
            <a:r>
              <a:rPr lang="en-US" sz="2000" b="0" i="0" u="none" strike="noStrike" baseline="0" dirty="0">
                <a:solidFill>
                  <a:schemeClr val="tx1">
                    <a:alpha val="80000"/>
                  </a:schemeClr>
                </a:solidFill>
              </a:rPr>
              <a:t>All grants from ICJI Victim Services are reimbursement grants, which means that agency must first </a:t>
            </a:r>
            <a:r>
              <a:rPr lang="en-US" sz="2000" dirty="0">
                <a:solidFill>
                  <a:schemeClr val="tx1">
                    <a:alpha val="80000"/>
                  </a:schemeClr>
                </a:solidFill>
              </a:rPr>
              <a:t>incur</a:t>
            </a:r>
            <a:r>
              <a:rPr lang="en-US" sz="2000" b="0" i="0" u="none" strike="noStrike" baseline="0" dirty="0">
                <a:solidFill>
                  <a:schemeClr val="tx1">
                    <a:alpha val="80000"/>
                  </a:schemeClr>
                </a:solidFill>
              </a:rPr>
              <a:t> the expense prior to CJI reimbursing for the expense. Verification of expenses along with verification of payment of expenses must be provided to ICJI on a monthly or quarterly basis prior to reimbursement of expenses by ICJI. </a:t>
            </a:r>
          </a:p>
          <a:p>
            <a:pPr marL="342900" indent="-342900">
              <a:lnSpc>
                <a:spcPct val="90000"/>
              </a:lnSpc>
              <a:spcAft>
                <a:spcPts val="600"/>
              </a:spcAft>
              <a:buFontTx/>
              <a:buChar char="-"/>
            </a:pPr>
            <a:r>
              <a:rPr lang="en-US" sz="2000" dirty="0">
                <a:solidFill>
                  <a:schemeClr val="tx1">
                    <a:alpha val="80000"/>
                  </a:schemeClr>
                </a:solidFill>
              </a:rPr>
              <a:t>No match required for SASP or SAVAF</a:t>
            </a:r>
          </a:p>
        </p:txBody>
      </p:sp>
      <p:sp>
        <p:nvSpPr>
          <p:cNvPr id="20"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36547" y="5751820"/>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accent2"/>
          </a:solidFill>
          <a:ln w="516" cap="flat">
            <a:noFill/>
            <a:prstDash val="solid"/>
            <a:miter/>
          </a:ln>
        </p:spPr>
        <p:txBody>
          <a:bodyPr rtlCol="0" anchor="ctr"/>
          <a:lstStyle/>
          <a:p>
            <a:endParaRPr lang="en-US"/>
          </a:p>
        </p:txBody>
      </p:sp>
      <p:cxnSp>
        <p:nvCxnSpPr>
          <p:cNvPr id="22" name="Straight Connector 21">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42B2F10F-2250-46B1-975F-930C14686450}"/>
              </a:ext>
            </a:extLst>
          </p:cNvPr>
          <p:cNvSpPr txBox="1"/>
          <p:nvPr/>
        </p:nvSpPr>
        <p:spPr>
          <a:xfrm>
            <a:off x="1045332" y="2455750"/>
            <a:ext cx="4050579" cy="1938992"/>
          </a:xfrm>
          <a:prstGeom prst="rect">
            <a:avLst/>
          </a:prstGeom>
          <a:noFill/>
        </p:spPr>
        <p:txBody>
          <a:bodyPr wrap="square" rtlCol="0">
            <a:spAutoFit/>
          </a:bodyPr>
          <a:lstStyle/>
          <a:p>
            <a:pPr algn="ctr"/>
            <a:r>
              <a:rPr lang="en-US" sz="6000" dirty="0">
                <a:solidFill>
                  <a:schemeClr val="bg1"/>
                </a:solidFill>
              </a:rPr>
              <a:t>Important Notes</a:t>
            </a:r>
          </a:p>
        </p:txBody>
      </p:sp>
    </p:spTree>
    <p:extLst>
      <p:ext uri="{BB962C8B-B14F-4D97-AF65-F5344CB8AC3E}">
        <p14:creationId xmlns:p14="http://schemas.microsoft.com/office/powerpoint/2010/main" val="38709314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5" name="Rectangle 44">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49"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51"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53"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55" name="Rectangle 54">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158D8F19-1ADA-4878-9DB8-3B8CE8FE5CC0}"/>
              </a:ext>
            </a:extLst>
          </p:cNvPr>
          <p:cNvSpPr>
            <a:spLocks noGrp="1"/>
          </p:cNvSpPr>
          <p:nvPr>
            <p:ph type="title"/>
          </p:nvPr>
        </p:nvSpPr>
        <p:spPr>
          <a:xfrm>
            <a:off x="958506" y="800392"/>
            <a:ext cx="10264697" cy="1212102"/>
          </a:xfrm>
        </p:spPr>
        <p:txBody>
          <a:bodyPr>
            <a:normAutofit/>
          </a:bodyPr>
          <a:lstStyle/>
          <a:p>
            <a:r>
              <a:rPr lang="en-US" sz="4000">
                <a:solidFill>
                  <a:srgbClr val="FFFFFF"/>
                </a:solidFill>
              </a:rPr>
              <a:t>Ineligible Budget Items</a:t>
            </a:r>
          </a:p>
        </p:txBody>
      </p:sp>
      <p:sp>
        <p:nvSpPr>
          <p:cNvPr id="3" name="Content Placeholder 2">
            <a:extLst>
              <a:ext uri="{FF2B5EF4-FFF2-40B4-BE49-F238E27FC236}">
                <a16:creationId xmlns:a16="http://schemas.microsoft.com/office/drawing/2014/main" id="{7DB562AB-138C-45D0-A471-D718AEE15CB8}"/>
              </a:ext>
            </a:extLst>
          </p:cNvPr>
          <p:cNvSpPr>
            <a:spLocks noGrp="1"/>
          </p:cNvSpPr>
          <p:nvPr>
            <p:ph idx="1"/>
          </p:nvPr>
        </p:nvSpPr>
        <p:spPr>
          <a:xfrm>
            <a:off x="1367624" y="2490436"/>
            <a:ext cx="9708995" cy="3567173"/>
          </a:xfrm>
        </p:spPr>
        <p:txBody>
          <a:bodyPr anchor="ctr">
            <a:normAutofit/>
          </a:bodyPr>
          <a:lstStyle/>
          <a:p>
            <a:pPr marL="342900" indent="-342900">
              <a:buAutoNum type="arabicParenBoth"/>
            </a:pPr>
            <a:r>
              <a:rPr lang="en-US" sz="1700" b="0" i="0" u="none" strike="noStrike" baseline="0" dirty="0">
                <a:latin typeface="Calibri" panose="020F0502020204030204" pitchFamily="34" charset="0"/>
              </a:rPr>
              <a:t>Administrative costs over 10% of the total grant budget</a:t>
            </a:r>
          </a:p>
          <a:p>
            <a:pPr marL="0" indent="0">
              <a:buNone/>
            </a:pPr>
            <a:r>
              <a:rPr lang="en-US" sz="1700" b="0" i="0" u="none" strike="noStrike" baseline="0" dirty="0">
                <a:latin typeface="Calibri" panose="020F0502020204030204" pitchFamily="34" charset="0"/>
              </a:rPr>
              <a:t>(2) Direct financial assistance to a client such as cash, gift cards, or checks </a:t>
            </a:r>
            <a:endParaRPr lang="en-US" sz="1700" b="0" i="0" u="none" strike="noStrike" baseline="0" dirty="0">
              <a:latin typeface="Times New Roman" panose="02020603050405020304" pitchFamily="18" charset="0"/>
            </a:endParaRPr>
          </a:p>
          <a:p>
            <a:pPr marL="0" indent="0">
              <a:buNone/>
            </a:pPr>
            <a:r>
              <a:rPr lang="en-US" sz="1700" b="0" i="0" u="none" strike="noStrike" baseline="0" dirty="0">
                <a:latin typeface="Calibri" panose="020F0502020204030204" pitchFamily="34" charset="0"/>
              </a:rPr>
              <a:t>(3) Food and beverages</a:t>
            </a:r>
            <a:endParaRPr lang="en-US" sz="1700" b="0" i="0" u="none" strike="noStrike" baseline="0" dirty="0">
              <a:latin typeface="Times New Roman" panose="02020603050405020304" pitchFamily="18" charset="0"/>
            </a:endParaRPr>
          </a:p>
          <a:p>
            <a:pPr marL="0" indent="0">
              <a:buNone/>
            </a:pPr>
            <a:r>
              <a:rPr lang="en-US" sz="1700" b="0" i="0" u="none" strike="noStrike" baseline="0" dirty="0">
                <a:latin typeface="Calibri" panose="020F0502020204030204" pitchFamily="34" charset="0"/>
              </a:rPr>
              <a:t>(4) Lobbying</a:t>
            </a:r>
            <a:r>
              <a:rPr lang="en-US" sz="1700" dirty="0">
                <a:latin typeface="Calibri" panose="020F0502020204030204" pitchFamily="34" charset="0"/>
              </a:rPr>
              <a:t> and/or fundraising</a:t>
            </a:r>
            <a:endParaRPr lang="en-US" sz="1700" b="0" i="0" u="none" strike="noStrike" baseline="0" dirty="0">
              <a:latin typeface="Times New Roman" panose="02020603050405020304" pitchFamily="18" charset="0"/>
            </a:endParaRPr>
          </a:p>
          <a:p>
            <a:pPr marL="0" indent="0">
              <a:buNone/>
            </a:pPr>
            <a:r>
              <a:rPr lang="en-US" sz="1700" b="0" i="0" u="none" strike="noStrike" baseline="0" dirty="0">
                <a:latin typeface="Calibri" panose="020F0502020204030204" pitchFamily="34" charset="0"/>
              </a:rPr>
              <a:t>(5) Immigration fees </a:t>
            </a:r>
            <a:endParaRPr lang="en-US" sz="1700" b="0" i="0" u="none" strike="noStrike" baseline="0" dirty="0">
              <a:latin typeface="Times New Roman" panose="02020603050405020304" pitchFamily="18" charset="0"/>
            </a:endParaRPr>
          </a:p>
          <a:p>
            <a:pPr marL="0" indent="0">
              <a:buNone/>
            </a:pPr>
            <a:r>
              <a:rPr lang="en-US" sz="1700" b="0" i="0" u="none" strike="noStrike" baseline="0" dirty="0">
                <a:latin typeface="Calibri" panose="020F0502020204030204" pitchFamily="34" charset="0"/>
              </a:rPr>
              <a:t>(6) Purchase of real estate, </a:t>
            </a:r>
            <a:endParaRPr lang="en-US" sz="1700" b="0" i="0" u="none" strike="noStrike" baseline="0" dirty="0">
              <a:latin typeface="Times New Roman" panose="02020603050405020304" pitchFamily="18" charset="0"/>
            </a:endParaRPr>
          </a:p>
          <a:p>
            <a:pPr marL="0" indent="0">
              <a:buNone/>
            </a:pPr>
            <a:r>
              <a:rPr lang="en-US" sz="1700" b="0" i="0" u="none" strike="noStrike" baseline="0" dirty="0">
                <a:latin typeface="Calibri" panose="020F0502020204030204" pitchFamily="34" charset="0"/>
              </a:rPr>
              <a:t>(7) Construction, </a:t>
            </a:r>
            <a:endParaRPr lang="en-US" sz="1700" b="0" i="0" u="none" strike="noStrike" baseline="0" dirty="0">
              <a:latin typeface="Times New Roman" panose="02020603050405020304" pitchFamily="18" charset="0"/>
            </a:endParaRPr>
          </a:p>
          <a:p>
            <a:pPr marL="0" indent="0">
              <a:buNone/>
            </a:pPr>
            <a:r>
              <a:rPr lang="en-US" sz="1700" b="0" i="0" u="none" strike="noStrike" baseline="0" dirty="0">
                <a:latin typeface="Calibri" panose="020F0502020204030204" pitchFamily="34" charset="0"/>
              </a:rPr>
              <a:t>(8) Physical modification to buildings, including minor renovations (such as painting or carpeting), </a:t>
            </a:r>
            <a:endParaRPr lang="en-US" sz="1700" b="0" i="0" u="none" strike="noStrike" baseline="0" dirty="0">
              <a:latin typeface="Times New Roman" panose="02020603050405020304" pitchFamily="18" charset="0"/>
            </a:endParaRPr>
          </a:p>
          <a:p>
            <a:pPr marL="0" indent="0">
              <a:buNone/>
            </a:pPr>
            <a:r>
              <a:rPr lang="en-US" sz="1700" b="0" i="0" u="none" strike="noStrike" baseline="0" dirty="0">
                <a:latin typeface="Calibri" panose="020F0502020204030204" pitchFamily="34" charset="0"/>
              </a:rPr>
              <a:t>(</a:t>
            </a:r>
            <a:r>
              <a:rPr lang="en-US" sz="1700" dirty="0">
                <a:latin typeface="Calibri" panose="020F0502020204030204" pitchFamily="34" charset="0"/>
              </a:rPr>
              <a:t>9</a:t>
            </a:r>
            <a:r>
              <a:rPr lang="en-US" sz="1700" b="0" i="0" u="none" strike="noStrike" baseline="0" dirty="0">
                <a:latin typeface="Calibri" panose="020F0502020204030204" pitchFamily="34" charset="0"/>
              </a:rPr>
              <a:t>) Vehicles, </a:t>
            </a:r>
          </a:p>
          <a:p>
            <a:pPr marL="0" indent="0">
              <a:buNone/>
            </a:pPr>
            <a:r>
              <a:rPr lang="en-US" sz="1700" dirty="0">
                <a:latin typeface="Calibri" panose="020F0502020204030204" pitchFamily="34" charset="0"/>
              </a:rPr>
              <a:t>(10) Fuel</a:t>
            </a:r>
            <a:endParaRPr lang="en-US" sz="1700" b="0" i="0" u="none" strike="noStrike" baseline="0" dirty="0">
              <a:latin typeface="Times New Roman" panose="02020603050405020304" pitchFamily="18" charset="0"/>
            </a:endParaRPr>
          </a:p>
        </p:txBody>
      </p:sp>
    </p:spTree>
    <p:extLst>
      <p:ext uri="{BB962C8B-B14F-4D97-AF65-F5344CB8AC3E}">
        <p14:creationId xmlns:p14="http://schemas.microsoft.com/office/powerpoint/2010/main" val="6227989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91F32EBA-ED97-466E-8CFA-8382584155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BA82EF2-C541-4839-BBF0-37222D2DF34B}"/>
              </a:ext>
            </a:extLst>
          </p:cNvPr>
          <p:cNvSpPr>
            <a:spLocks noGrp="1"/>
          </p:cNvSpPr>
          <p:nvPr>
            <p:ph type="title"/>
          </p:nvPr>
        </p:nvSpPr>
        <p:spPr>
          <a:xfrm>
            <a:off x="965199" y="851517"/>
            <a:ext cx="5130795" cy="1461778"/>
          </a:xfrm>
        </p:spPr>
        <p:txBody>
          <a:bodyPr>
            <a:normAutofit/>
          </a:bodyPr>
          <a:lstStyle/>
          <a:p>
            <a:r>
              <a:rPr lang="en-US" sz="4000"/>
              <a:t>Budget Narrative	</a:t>
            </a:r>
          </a:p>
        </p:txBody>
      </p:sp>
      <p:sp>
        <p:nvSpPr>
          <p:cNvPr id="3" name="Content Placeholder 2">
            <a:extLst>
              <a:ext uri="{FF2B5EF4-FFF2-40B4-BE49-F238E27FC236}">
                <a16:creationId xmlns:a16="http://schemas.microsoft.com/office/drawing/2014/main" id="{623D821E-EEB5-4818-BFFB-9F911F606FE8}"/>
              </a:ext>
            </a:extLst>
          </p:cNvPr>
          <p:cNvSpPr>
            <a:spLocks noGrp="1"/>
          </p:cNvSpPr>
          <p:nvPr>
            <p:ph idx="1"/>
          </p:nvPr>
        </p:nvSpPr>
        <p:spPr>
          <a:xfrm>
            <a:off x="965200" y="2470248"/>
            <a:ext cx="4048344" cy="3536236"/>
          </a:xfrm>
        </p:spPr>
        <p:txBody>
          <a:bodyPr>
            <a:normAutofit/>
          </a:bodyPr>
          <a:lstStyle/>
          <a:p>
            <a:r>
              <a:rPr lang="en-US" sz="2000">
                <a:latin typeface="+mj-lt"/>
              </a:rPr>
              <a:t>Be sure all items in the Budget are included in the Budget Narrative.</a:t>
            </a:r>
          </a:p>
          <a:p>
            <a:pPr lvl="1"/>
            <a:r>
              <a:rPr lang="en-US" sz="2000">
                <a:latin typeface="+mj-lt"/>
              </a:rPr>
              <a:t>Ex: Office Supplies (copy paper, pencils, pens)</a:t>
            </a:r>
          </a:p>
          <a:p>
            <a:r>
              <a:rPr lang="en-US" sz="2000">
                <a:latin typeface="+mj-lt"/>
              </a:rPr>
              <a:t>Grant reviewers </a:t>
            </a:r>
            <a:r>
              <a:rPr lang="en-US" sz="2000" b="1" u="sng">
                <a:latin typeface="+mj-lt"/>
              </a:rPr>
              <a:t>are not</a:t>
            </a:r>
            <a:r>
              <a:rPr lang="en-US" sz="2000" b="1">
                <a:latin typeface="+mj-lt"/>
              </a:rPr>
              <a:t> </a:t>
            </a:r>
            <a:r>
              <a:rPr lang="en-US" sz="2000">
                <a:latin typeface="+mj-lt"/>
              </a:rPr>
              <a:t>required to contact you for clarification. </a:t>
            </a:r>
          </a:p>
          <a:p>
            <a:r>
              <a:rPr lang="en-US" sz="2000">
                <a:latin typeface="+mj-lt"/>
              </a:rPr>
              <a:t>Any missing information in this section may disqualify that budget item for funding.</a:t>
            </a:r>
          </a:p>
        </p:txBody>
      </p:sp>
      <p:sp>
        <p:nvSpPr>
          <p:cNvPr id="17" name="Freeform: Shape 16">
            <a:extLst>
              <a:ext uri="{FF2B5EF4-FFF2-40B4-BE49-F238E27FC236}">
                <a16:creationId xmlns:a16="http://schemas.microsoft.com/office/drawing/2014/main" id="{62A38935-BB53-4DF7-A56E-48DD25B685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10370" y="851518"/>
            <a:ext cx="6184806" cy="5154967"/>
          </a:xfrm>
          <a:custGeom>
            <a:avLst/>
            <a:gdLst>
              <a:gd name="connsiteX0" fmla="*/ 363179 w 6184806"/>
              <a:gd name="connsiteY0" fmla="*/ 3125191 h 5154967"/>
              <a:gd name="connsiteX1" fmla="*/ 898270 w 6184806"/>
              <a:gd name="connsiteY1" fmla="*/ 3125191 h 5154967"/>
              <a:gd name="connsiteX2" fmla="*/ 980326 w 6184806"/>
              <a:gd name="connsiteY2" fmla="*/ 3173551 h 5154967"/>
              <a:gd name="connsiteX3" fmla="*/ 1248448 w 6184806"/>
              <a:gd name="connsiteY3" fmla="*/ 3635277 h 5154967"/>
              <a:gd name="connsiteX4" fmla="*/ 1248448 w 6184806"/>
              <a:gd name="connsiteY4" fmla="*/ 3729695 h 5154967"/>
              <a:gd name="connsiteX5" fmla="*/ 980326 w 6184806"/>
              <a:gd name="connsiteY5" fmla="*/ 4191421 h 5154967"/>
              <a:gd name="connsiteX6" fmla="*/ 898270 w 6184806"/>
              <a:gd name="connsiteY6" fmla="*/ 4239781 h 5154967"/>
              <a:gd name="connsiteX7" fmla="*/ 363179 w 6184806"/>
              <a:gd name="connsiteY7" fmla="*/ 4239781 h 5154967"/>
              <a:gd name="connsiteX8" fmla="*/ 279969 w 6184806"/>
              <a:gd name="connsiteY8" fmla="*/ 4191421 h 5154967"/>
              <a:gd name="connsiteX9" fmla="*/ 13002 w 6184806"/>
              <a:gd name="connsiteY9" fmla="*/ 3729695 h 5154967"/>
              <a:gd name="connsiteX10" fmla="*/ 13002 w 6184806"/>
              <a:gd name="connsiteY10" fmla="*/ 3635277 h 5154967"/>
              <a:gd name="connsiteX11" fmla="*/ 279969 w 6184806"/>
              <a:gd name="connsiteY11" fmla="*/ 3173551 h 5154967"/>
              <a:gd name="connsiteX12" fmla="*/ 363179 w 6184806"/>
              <a:gd name="connsiteY12" fmla="*/ 3125191 h 5154967"/>
              <a:gd name="connsiteX13" fmla="*/ 2489721 w 6184806"/>
              <a:gd name="connsiteY13" fmla="*/ 570035 h 5154967"/>
              <a:gd name="connsiteX14" fmla="*/ 2764862 w 6184806"/>
              <a:gd name="connsiteY14" fmla="*/ 570035 h 5154967"/>
              <a:gd name="connsiteX15" fmla="*/ 2796959 w 6184806"/>
              <a:gd name="connsiteY15" fmla="*/ 570035 h 5154967"/>
              <a:gd name="connsiteX16" fmla="*/ 2827587 w 6184806"/>
              <a:gd name="connsiteY16" fmla="*/ 622777 h 5154967"/>
              <a:gd name="connsiteX17" fmla="*/ 2977604 w 6184806"/>
              <a:gd name="connsiteY17" fmla="*/ 881117 h 5154967"/>
              <a:gd name="connsiteX18" fmla="*/ 2977604 w 6184806"/>
              <a:gd name="connsiteY18" fmla="*/ 1025720 h 5154967"/>
              <a:gd name="connsiteX19" fmla="*/ 2566968 w 6184806"/>
              <a:gd name="connsiteY19" fmla="*/ 1732863 h 5154967"/>
              <a:gd name="connsiteX20" fmla="*/ 2441299 w 6184806"/>
              <a:gd name="connsiteY20" fmla="*/ 1806927 h 5154967"/>
              <a:gd name="connsiteX21" fmla="*/ 1621798 w 6184806"/>
              <a:gd name="connsiteY21" fmla="*/ 1806927 h 5154967"/>
              <a:gd name="connsiteX22" fmla="*/ 1583218 w 6184806"/>
              <a:gd name="connsiteY22" fmla="*/ 1801802 h 5154967"/>
              <a:gd name="connsiteX23" fmla="*/ 1556683 w 6184806"/>
              <a:gd name="connsiteY23" fmla="*/ 1790677 h 5154967"/>
              <a:gd name="connsiteX24" fmla="*/ 1572899 w 6184806"/>
              <a:gd name="connsiteY24" fmla="*/ 1762631 h 5154967"/>
              <a:gd name="connsiteX25" fmla="*/ 2147429 w 6184806"/>
              <a:gd name="connsiteY25" fmla="*/ 768968 h 5154967"/>
              <a:gd name="connsiteX26" fmla="*/ 2489721 w 6184806"/>
              <a:gd name="connsiteY26" fmla="*/ 570035 h 5154967"/>
              <a:gd name="connsiteX27" fmla="*/ 1573268 w 6184806"/>
              <a:gd name="connsiteY27" fmla="*/ 0 h 5154967"/>
              <a:gd name="connsiteX28" fmla="*/ 2497662 w 6184806"/>
              <a:gd name="connsiteY28" fmla="*/ 0 h 5154967"/>
              <a:gd name="connsiteX29" fmla="*/ 2639415 w 6184806"/>
              <a:gd name="connsiteY29" fmla="*/ 83546 h 5154967"/>
              <a:gd name="connsiteX30" fmla="*/ 2887862 w 6184806"/>
              <a:gd name="connsiteY30" fmla="*/ 511387 h 5154967"/>
              <a:gd name="connsiteX31" fmla="*/ 2915928 w 6184806"/>
              <a:gd name="connsiteY31" fmla="*/ 559720 h 5154967"/>
              <a:gd name="connsiteX32" fmla="*/ 2893844 w 6184806"/>
              <a:gd name="connsiteY32" fmla="*/ 559720 h 5154967"/>
              <a:gd name="connsiteX33" fmla="*/ 2789466 w 6184806"/>
              <a:gd name="connsiteY33" fmla="*/ 559720 h 5154967"/>
              <a:gd name="connsiteX34" fmla="*/ 2744122 w 6184806"/>
              <a:gd name="connsiteY34" fmla="*/ 481634 h 5154967"/>
              <a:gd name="connsiteX35" fmla="*/ 2570885 w 6184806"/>
              <a:gd name="connsiteY35" fmla="*/ 183309 h 5154967"/>
              <a:gd name="connsiteX36" fmla="*/ 2445216 w 6184806"/>
              <a:gd name="connsiteY36" fmla="*/ 109244 h 5154967"/>
              <a:gd name="connsiteX37" fmla="*/ 1625714 w 6184806"/>
              <a:gd name="connsiteY37" fmla="*/ 109244 h 5154967"/>
              <a:gd name="connsiteX38" fmla="*/ 1498276 w 6184806"/>
              <a:gd name="connsiteY38" fmla="*/ 183309 h 5154967"/>
              <a:gd name="connsiteX39" fmla="*/ 1089410 w 6184806"/>
              <a:gd name="connsiteY39" fmla="*/ 890450 h 5154967"/>
              <a:gd name="connsiteX40" fmla="*/ 1089410 w 6184806"/>
              <a:gd name="connsiteY40" fmla="*/ 1035054 h 5154967"/>
              <a:gd name="connsiteX41" fmla="*/ 1498276 w 6184806"/>
              <a:gd name="connsiteY41" fmla="*/ 1742196 h 5154967"/>
              <a:gd name="connsiteX42" fmla="*/ 1552039 w 6184806"/>
              <a:gd name="connsiteY42" fmla="*/ 1796421 h 5154967"/>
              <a:gd name="connsiteX43" fmla="*/ 1558260 w 6184806"/>
              <a:gd name="connsiteY43" fmla="*/ 1799029 h 5154967"/>
              <a:gd name="connsiteX44" fmla="*/ 1524911 w 6184806"/>
              <a:gd name="connsiteY44" fmla="*/ 1856707 h 5154967"/>
              <a:gd name="connsiteX45" fmla="*/ 1500108 w 6184806"/>
              <a:gd name="connsiteY45" fmla="*/ 1899604 h 5154967"/>
              <a:gd name="connsiteX46" fmla="*/ 1525834 w 6184806"/>
              <a:gd name="connsiteY46" fmla="*/ 1910390 h 5154967"/>
              <a:gd name="connsiteX47" fmla="*/ 1569352 w 6184806"/>
              <a:gd name="connsiteY47" fmla="*/ 1916170 h 5154967"/>
              <a:gd name="connsiteX48" fmla="*/ 2493745 w 6184806"/>
              <a:gd name="connsiteY48" fmla="*/ 1916170 h 5154967"/>
              <a:gd name="connsiteX49" fmla="*/ 2635498 w 6184806"/>
              <a:gd name="connsiteY49" fmla="*/ 1832627 h 5154967"/>
              <a:gd name="connsiteX50" fmla="*/ 3098693 w 6184806"/>
              <a:gd name="connsiteY50" fmla="*/ 1034974 h 5154967"/>
              <a:gd name="connsiteX51" fmla="*/ 3098693 w 6184806"/>
              <a:gd name="connsiteY51" fmla="*/ 871863 h 5154967"/>
              <a:gd name="connsiteX52" fmla="*/ 2945803 w 6184806"/>
              <a:gd name="connsiteY52" fmla="*/ 608576 h 5154967"/>
              <a:gd name="connsiteX53" fmla="*/ 2923422 w 6184806"/>
              <a:gd name="connsiteY53" fmla="*/ 570035 h 5154967"/>
              <a:gd name="connsiteX54" fmla="*/ 3027104 w 6184806"/>
              <a:gd name="connsiteY54" fmla="*/ 570035 h 5154967"/>
              <a:gd name="connsiteX55" fmla="*/ 4690846 w 6184806"/>
              <a:gd name="connsiteY55" fmla="*/ 570035 h 5154967"/>
              <a:gd name="connsiteX56" fmla="*/ 5028384 w 6184806"/>
              <a:gd name="connsiteY56" fmla="*/ 768968 h 5154967"/>
              <a:gd name="connsiteX57" fmla="*/ 6131323 w 6184806"/>
              <a:gd name="connsiteY57" fmla="*/ 2668304 h 5154967"/>
              <a:gd name="connsiteX58" fmla="*/ 6131323 w 6184806"/>
              <a:gd name="connsiteY58" fmla="*/ 3056698 h 5154967"/>
              <a:gd name="connsiteX59" fmla="*/ 5028384 w 6184806"/>
              <a:gd name="connsiteY59" fmla="*/ 4956035 h 5154967"/>
              <a:gd name="connsiteX60" fmla="*/ 4690846 w 6184806"/>
              <a:gd name="connsiteY60" fmla="*/ 5154967 h 5154967"/>
              <a:gd name="connsiteX61" fmla="*/ 2489721 w 6184806"/>
              <a:gd name="connsiteY61" fmla="*/ 5154967 h 5154967"/>
              <a:gd name="connsiteX62" fmla="*/ 2147429 w 6184806"/>
              <a:gd name="connsiteY62" fmla="*/ 4956035 h 5154967"/>
              <a:gd name="connsiteX63" fmla="*/ 1049243 w 6184806"/>
              <a:gd name="connsiteY63" fmla="*/ 3056698 h 5154967"/>
              <a:gd name="connsiteX64" fmla="*/ 1049243 w 6184806"/>
              <a:gd name="connsiteY64" fmla="*/ 2668304 h 5154967"/>
              <a:gd name="connsiteX65" fmla="*/ 1457007 w 6184806"/>
              <a:gd name="connsiteY65" fmla="*/ 1963067 h 5154967"/>
              <a:gd name="connsiteX66" fmla="*/ 1491373 w 6184806"/>
              <a:gd name="connsiteY66" fmla="*/ 1903634 h 5154967"/>
              <a:gd name="connsiteX67" fmla="*/ 1490164 w 6184806"/>
              <a:gd name="connsiteY67" fmla="*/ 1903127 h 5154967"/>
              <a:gd name="connsiteX68" fmla="*/ 1429519 w 6184806"/>
              <a:gd name="connsiteY68" fmla="*/ 1841960 h 5154967"/>
              <a:gd name="connsiteX69" fmla="*/ 968320 w 6184806"/>
              <a:gd name="connsiteY69" fmla="*/ 1044307 h 5154967"/>
              <a:gd name="connsiteX70" fmla="*/ 968320 w 6184806"/>
              <a:gd name="connsiteY70" fmla="*/ 881196 h 5154967"/>
              <a:gd name="connsiteX71" fmla="*/ 1429519 w 6184806"/>
              <a:gd name="connsiteY71" fmla="*/ 83546 h 5154967"/>
              <a:gd name="connsiteX72" fmla="*/ 1573268 w 6184806"/>
              <a:gd name="connsiteY72" fmla="*/ 0 h 5154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6184806" h="5154967">
                <a:moveTo>
                  <a:pt x="363179" y="3125191"/>
                </a:moveTo>
                <a:cubicBezTo>
                  <a:pt x="363179" y="3125191"/>
                  <a:pt x="363179" y="3125191"/>
                  <a:pt x="898270" y="3125191"/>
                </a:cubicBezTo>
                <a:cubicBezTo>
                  <a:pt x="931786" y="3125191"/>
                  <a:pt x="964145" y="3143614"/>
                  <a:pt x="980326" y="3173551"/>
                </a:cubicBezTo>
                <a:cubicBezTo>
                  <a:pt x="980326" y="3173551"/>
                  <a:pt x="980326" y="3173551"/>
                  <a:pt x="1248448" y="3635277"/>
                </a:cubicBezTo>
                <a:cubicBezTo>
                  <a:pt x="1265784" y="3664063"/>
                  <a:pt x="1265784" y="3700909"/>
                  <a:pt x="1248448" y="3729695"/>
                </a:cubicBezTo>
                <a:cubicBezTo>
                  <a:pt x="1248448" y="3729695"/>
                  <a:pt x="1248448" y="3729695"/>
                  <a:pt x="980326" y="4191421"/>
                </a:cubicBezTo>
                <a:cubicBezTo>
                  <a:pt x="964145" y="4221358"/>
                  <a:pt x="931786" y="4239781"/>
                  <a:pt x="898270" y="4239781"/>
                </a:cubicBezTo>
                <a:cubicBezTo>
                  <a:pt x="898270" y="4239781"/>
                  <a:pt x="898270" y="4239781"/>
                  <a:pt x="363179" y="4239781"/>
                </a:cubicBezTo>
                <a:cubicBezTo>
                  <a:pt x="328508" y="4239781"/>
                  <a:pt x="297305" y="4221358"/>
                  <a:pt x="279969" y="4191421"/>
                </a:cubicBezTo>
                <a:cubicBezTo>
                  <a:pt x="279969" y="4191421"/>
                  <a:pt x="279969" y="4191421"/>
                  <a:pt x="13002" y="3729695"/>
                </a:cubicBezTo>
                <a:cubicBezTo>
                  <a:pt x="-4334" y="3700909"/>
                  <a:pt x="-4334" y="3664063"/>
                  <a:pt x="13002" y="3635277"/>
                </a:cubicBezTo>
                <a:cubicBezTo>
                  <a:pt x="13002" y="3635277"/>
                  <a:pt x="13002" y="3635277"/>
                  <a:pt x="279969" y="3173551"/>
                </a:cubicBezTo>
                <a:cubicBezTo>
                  <a:pt x="297305" y="3143614"/>
                  <a:pt x="328508" y="3125191"/>
                  <a:pt x="363179" y="3125191"/>
                </a:cubicBezTo>
                <a:close/>
                <a:moveTo>
                  <a:pt x="2489721" y="570035"/>
                </a:moveTo>
                <a:cubicBezTo>
                  <a:pt x="2489721" y="570035"/>
                  <a:pt x="2489721" y="570035"/>
                  <a:pt x="2764862" y="570035"/>
                </a:cubicBezTo>
                <a:lnTo>
                  <a:pt x="2796959" y="570035"/>
                </a:lnTo>
                <a:lnTo>
                  <a:pt x="2827587" y="622777"/>
                </a:lnTo>
                <a:cubicBezTo>
                  <a:pt x="2870233" y="696217"/>
                  <a:pt x="2919858" y="781675"/>
                  <a:pt x="2977604" y="881117"/>
                </a:cubicBezTo>
                <a:cubicBezTo>
                  <a:pt x="3004153" y="925204"/>
                  <a:pt x="3004153" y="981634"/>
                  <a:pt x="2977604" y="1025720"/>
                </a:cubicBezTo>
                <a:cubicBezTo>
                  <a:pt x="2977604" y="1025720"/>
                  <a:pt x="2977604" y="1025720"/>
                  <a:pt x="2566968" y="1732863"/>
                </a:cubicBezTo>
                <a:cubicBezTo>
                  <a:pt x="2542188" y="1778712"/>
                  <a:pt x="2492629" y="1806927"/>
                  <a:pt x="2441299" y="1806927"/>
                </a:cubicBezTo>
                <a:cubicBezTo>
                  <a:pt x="2441299" y="1806927"/>
                  <a:pt x="2441299" y="1806927"/>
                  <a:pt x="1621798" y="1806927"/>
                </a:cubicBezTo>
                <a:cubicBezTo>
                  <a:pt x="1608523" y="1806927"/>
                  <a:pt x="1595580" y="1805163"/>
                  <a:pt x="1583218" y="1801802"/>
                </a:cubicBezTo>
                <a:lnTo>
                  <a:pt x="1556683" y="1790677"/>
                </a:lnTo>
                <a:lnTo>
                  <a:pt x="1572899" y="1762631"/>
                </a:lnTo>
                <a:cubicBezTo>
                  <a:pt x="1719523" y="1509042"/>
                  <a:pt x="1907201" y="1184448"/>
                  <a:pt x="2147429" y="768968"/>
                </a:cubicBezTo>
                <a:cubicBezTo>
                  <a:pt x="2218739" y="645819"/>
                  <a:pt x="2347099" y="570035"/>
                  <a:pt x="2489721" y="570035"/>
                </a:cubicBezTo>
                <a:close/>
                <a:moveTo>
                  <a:pt x="1573268" y="0"/>
                </a:moveTo>
                <a:cubicBezTo>
                  <a:pt x="1573268" y="0"/>
                  <a:pt x="1573268" y="0"/>
                  <a:pt x="2497662" y="0"/>
                </a:cubicBezTo>
                <a:cubicBezTo>
                  <a:pt x="2555561" y="0"/>
                  <a:pt x="2611463" y="31828"/>
                  <a:pt x="2639415" y="83546"/>
                </a:cubicBezTo>
                <a:cubicBezTo>
                  <a:pt x="2639415" y="83546"/>
                  <a:pt x="2639415" y="83546"/>
                  <a:pt x="2887862" y="511387"/>
                </a:cubicBezTo>
                <a:lnTo>
                  <a:pt x="2915928" y="559720"/>
                </a:lnTo>
                <a:lnTo>
                  <a:pt x="2893844" y="559720"/>
                </a:lnTo>
                <a:lnTo>
                  <a:pt x="2789466" y="559720"/>
                </a:lnTo>
                <a:lnTo>
                  <a:pt x="2744122" y="481634"/>
                </a:lnTo>
                <a:cubicBezTo>
                  <a:pt x="2570885" y="183309"/>
                  <a:pt x="2570885" y="183309"/>
                  <a:pt x="2570885" y="183309"/>
                </a:cubicBezTo>
                <a:cubicBezTo>
                  <a:pt x="2546104" y="137459"/>
                  <a:pt x="2496545" y="109244"/>
                  <a:pt x="2445216" y="109244"/>
                </a:cubicBezTo>
                <a:cubicBezTo>
                  <a:pt x="1625714" y="109244"/>
                  <a:pt x="1625714" y="109244"/>
                  <a:pt x="1625714" y="109244"/>
                </a:cubicBezTo>
                <a:cubicBezTo>
                  <a:pt x="1572615" y="109244"/>
                  <a:pt x="1524825" y="137459"/>
                  <a:pt x="1498276" y="183309"/>
                </a:cubicBezTo>
                <a:cubicBezTo>
                  <a:pt x="1089410" y="890450"/>
                  <a:pt x="1089410" y="890450"/>
                  <a:pt x="1089410" y="890450"/>
                </a:cubicBezTo>
                <a:cubicBezTo>
                  <a:pt x="1062860" y="934537"/>
                  <a:pt x="1062860" y="990968"/>
                  <a:pt x="1089410" y="1035054"/>
                </a:cubicBezTo>
                <a:cubicBezTo>
                  <a:pt x="1498276" y="1742196"/>
                  <a:pt x="1498276" y="1742196"/>
                  <a:pt x="1498276" y="1742196"/>
                </a:cubicBezTo>
                <a:cubicBezTo>
                  <a:pt x="1511551" y="1765121"/>
                  <a:pt x="1530135" y="1783637"/>
                  <a:pt x="1552039" y="1796421"/>
                </a:cubicBezTo>
                <a:lnTo>
                  <a:pt x="1558260" y="1799029"/>
                </a:lnTo>
                <a:lnTo>
                  <a:pt x="1524911" y="1856707"/>
                </a:lnTo>
                <a:lnTo>
                  <a:pt x="1500108" y="1899604"/>
                </a:lnTo>
                <a:lnTo>
                  <a:pt x="1525834" y="1910390"/>
                </a:lnTo>
                <a:cubicBezTo>
                  <a:pt x="1539779" y="1914181"/>
                  <a:pt x="1554378" y="1916170"/>
                  <a:pt x="1569352" y="1916170"/>
                </a:cubicBezTo>
                <a:cubicBezTo>
                  <a:pt x="2493745" y="1916170"/>
                  <a:pt x="2493745" y="1916170"/>
                  <a:pt x="2493745" y="1916170"/>
                </a:cubicBezTo>
                <a:cubicBezTo>
                  <a:pt x="2551645" y="1916170"/>
                  <a:pt x="2607546" y="1884345"/>
                  <a:pt x="2635498" y="1832627"/>
                </a:cubicBezTo>
                <a:cubicBezTo>
                  <a:pt x="3098693" y="1034974"/>
                  <a:pt x="3098693" y="1034974"/>
                  <a:pt x="3098693" y="1034974"/>
                </a:cubicBezTo>
                <a:cubicBezTo>
                  <a:pt x="3128641" y="985246"/>
                  <a:pt x="3128641" y="921593"/>
                  <a:pt x="3098693" y="871863"/>
                </a:cubicBezTo>
                <a:cubicBezTo>
                  <a:pt x="3040794" y="772157"/>
                  <a:pt x="2990132" y="684914"/>
                  <a:pt x="2945803" y="608576"/>
                </a:cubicBezTo>
                <a:lnTo>
                  <a:pt x="2923422" y="570035"/>
                </a:lnTo>
                <a:lnTo>
                  <a:pt x="3027104" y="570035"/>
                </a:lnTo>
                <a:cubicBezTo>
                  <a:pt x="3349535" y="570035"/>
                  <a:pt x="3865424" y="570035"/>
                  <a:pt x="4690846" y="570035"/>
                </a:cubicBezTo>
                <a:cubicBezTo>
                  <a:pt x="4828714" y="570035"/>
                  <a:pt x="4961827" y="645819"/>
                  <a:pt x="5028384" y="768968"/>
                </a:cubicBezTo>
                <a:cubicBezTo>
                  <a:pt x="5028384" y="768968"/>
                  <a:pt x="5028384" y="768968"/>
                  <a:pt x="6131323" y="2668304"/>
                </a:cubicBezTo>
                <a:cubicBezTo>
                  <a:pt x="6202634" y="2786717"/>
                  <a:pt x="6202634" y="2938285"/>
                  <a:pt x="6131323" y="3056698"/>
                </a:cubicBezTo>
                <a:cubicBezTo>
                  <a:pt x="6131323" y="3056698"/>
                  <a:pt x="6131323" y="3056698"/>
                  <a:pt x="5028384" y="4956035"/>
                </a:cubicBezTo>
                <a:cubicBezTo>
                  <a:pt x="4961827" y="5079184"/>
                  <a:pt x="4828714" y="5154967"/>
                  <a:pt x="4690846" y="5154967"/>
                </a:cubicBezTo>
                <a:cubicBezTo>
                  <a:pt x="4690846" y="5154967"/>
                  <a:pt x="4690846" y="5154967"/>
                  <a:pt x="2489721" y="5154967"/>
                </a:cubicBezTo>
                <a:cubicBezTo>
                  <a:pt x="2347099" y="5154967"/>
                  <a:pt x="2218739" y="5079184"/>
                  <a:pt x="2147429" y="4956035"/>
                </a:cubicBezTo>
                <a:cubicBezTo>
                  <a:pt x="2147429" y="4956035"/>
                  <a:pt x="2147429" y="4956035"/>
                  <a:pt x="1049243" y="3056698"/>
                </a:cubicBezTo>
                <a:cubicBezTo>
                  <a:pt x="977932" y="2938285"/>
                  <a:pt x="977932" y="2786717"/>
                  <a:pt x="1049243" y="2668304"/>
                </a:cubicBezTo>
                <a:cubicBezTo>
                  <a:pt x="1049243" y="2668304"/>
                  <a:pt x="1049243" y="2668304"/>
                  <a:pt x="1457007" y="1963067"/>
                </a:cubicBezTo>
                <a:lnTo>
                  <a:pt x="1491373" y="1903634"/>
                </a:lnTo>
                <a:lnTo>
                  <a:pt x="1490164" y="1903127"/>
                </a:lnTo>
                <a:cubicBezTo>
                  <a:pt x="1465456" y="1888705"/>
                  <a:pt x="1444493" y="1867820"/>
                  <a:pt x="1429519" y="1841960"/>
                </a:cubicBezTo>
                <a:cubicBezTo>
                  <a:pt x="1429519" y="1841960"/>
                  <a:pt x="1429519" y="1841960"/>
                  <a:pt x="968320" y="1044307"/>
                </a:cubicBezTo>
                <a:cubicBezTo>
                  <a:pt x="938371" y="994579"/>
                  <a:pt x="938371" y="930926"/>
                  <a:pt x="968320" y="881196"/>
                </a:cubicBezTo>
                <a:cubicBezTo>
                  <a:pt x="968320" y="881196"/>
                  <a:pt x="968320" y="881196"/>
                  <a:pt x="1429519" y="83546"/>
                </a:cubicBezTo>
                <a:cubicBezTo>
                  <a:pt x="1459466" y="31828"/>
                  <a:pt x="1513373" y="0"/>
                  <a:pt x="1573268" y="0"/>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7" name="Graphic 6" descr="Dollar">
            <a:extLst>
              <a:ext uri="{FF2B5EF4-FFF2-40B4-BE49-F238E27FC236}">
                <a16:creationId xmlns:a16="http://schemas.microsoft.com/office/drawing/2014/main" id="{92E7F668-8530-49FD-AB70-54D0B2B2993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535330" y="2105470"/>
            <a:ext cx="3217333" cy="3217333"/>
          </a:xfrm>
          <a:prstGeom prst="rect">
            <a:avLst/>
          </a:prstGeom>
        </p:spPr>
      </p:pic>
    </p:spTree>
    <p:extLst>
      <p:ext uri="{BB962C8B-B14F-4D97-AF65-F5344CB8AC3E}">
        <p14:creationId xmlns:p14="http://schemas.microsoft.com/office/powerpoint/2010/main" val="6498072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06CA4963-FBF8-4D3C-91C2-A6B597F9157E}"/>
              </a:ext>
            </a:extLst>
          </p:cNvPr>
          <p:cNvSpPr>
            <a:spLocks noGrp="1"/>
          </p:cNvSpPr>
          <p:nvPr>
            <p:ph type="title"/>
          </p:nvPr>
        </p:nvSpPr>
        <p:spPr>
          <a:xfrm>
            <a:off x="1179226" y="826680"/>
            <a:ext cx="9833548" cy="1325563"/>
          </a:xfrm>
        </p:spPr>
        <p:txBody>
          <a:bodyPr>
            <a:normAutofit/>
          </a:bodyPr>
          <a:lstStyle/>
          <a:p>
            <a:pPr algn="ctr"/>
            <a:r>
              <a:rPr lang="en-US" sz="4000" dirty="0">
                <a:solidFill>
                  <a:srgbClr val="FFFFFF"/>
                </a:solidFill>
              </a:rPr>
              <a:t>Attachments Required:</a:t>
            </a:r>
          </a:p>
        </p:txBody>
      </p:sp>
      <p:sp>
        <p:nvSpPr>
          <p:cNvPr id="3" name="Content Placeholder 2">
            <a:extLst>
              <a:ext uri="{FF2B5EF4-FFF2-40B4-BE49-F238E27FC236}">
                <a16:creationId xmlns:a16="http://schemas.microsoft.com/office/drawing/2014/main" id="{149022E8-465C-4577-8FEC-988E73DCE99C}"/>
              </a:ext>
            </a:extLst>
          </p:cNvPr>
          <p:cNvSpPr>
            <a:spLocks noGrp="1"/>
          </p:cNvSpPr>
          <p:nvPr>
            <p:ph idx="1"/>
          </p:nvPr>
        </p:nvSpPr>
        <p:spPr>
          <a:xfrm>
            <a:off x="685800" y="2571056"/>
            <a:ext cx="11150295" cy="3970714"/>
          </a:xfrm>
        </p:spPr>
        <p:txBody>
          <a:bodyPr>
            <a:normAutofit fontScale="25000" lnSpcReduction="20000"/>
          </a:bodyPr>
          <a:lstStyle/>
          <a:p>
            <a:pPr marL="514350" indent="-514350">
              <a:buAutoNum type="arabicPeriod"/>
            </a:pPr>
            <a:r>
              <a:rPr lang="en-US" sz="7200" dirty="0">
                <a:solidFill>
                  <a:srgbClr val="000000"/>
                </a:solidFill>
              </a:rPr>
              <a:t>Total Agency Budget </a:t>
            </a:r>
          </a:p>
          <a:p>
            <a:pPr lvl="1"/>
            <a:r>
              <a:rPr lang="en-US" sz="7200" dirty="0">
                <a:solidFill>
                  <a:srgbClr val="000000"/>
                </a:solidFill>
              </a:rPr>
              <a:t>Found on ICJI’s website (</a:t>
            </a:r>
            <a:r>
              <a:rPr lang="en-US" sz="7200" dirty="0">
                <a:solidFill>
                  <a:srgbClr val="000000"/>
                </a:solidFill>
                <a:hlinkClick r:id="rId3"/>
              </a:rPr>
              <a:t>https://www.in.gov/cji/victim-services/resources/</a:t>
            </a:r>
            <a:r>
              <a:rPr lang="en-US" sz="7200" dirty="0">
                <a:solidFill>
                  <a:srgbClr val="000000"/>
                </a:solidFill>
              </a:rPr>
              <a:t>) – Nonprofit Applicant Budget Form </a:t>
            </a:r>
          </a:p>
          <a:p>
            <a:pPr marL="514350" indent="-514350">
              <a:buAutoNum type="arabicPeriod"/>
            </a:pPr>
            <a:r>
              <a:rPr lang="en-US" sz="7200" dirty="0">
                <a:solidFill>
                  <a:srgbClr val="000000"/>
                </a:solidFill>
              </a:rPr>
              <a:t>Sustainability Plan </a:t>
            </a:r>
          </a:p>
          <a:p>
            <a:pPr lvl="1"/>
            <a:r>
              <a:rPr lang="en-US" sz="7200" dirty="0">
                <a:solidFill>
                  <a:srgbClr val="000000"/>
                </a:solidFill>
              </a:rPr>
              <a:t>Your plan to maintain the program once the grant funds expire</a:t>
            </a:r>
          </a:p>
          <a:p>
            <a:pPr marL="514350" indent="-514350">
              <a:buAutoNum type="arabicPeriod"/>
            </a:pPr>
            <a:r>
              <a:rPr lang="en-US" sz="7200" dirty="0">
                <a:solidFill>
                  <a:srgbClr val="000000"/>
                </a:solidFill>
              </a:rPr>
              <a:t>Timeline</a:t>
            </a:r>
          </a:p>
          <a:p>
            <a:pPr lvl="1"/>
            <a:r>
              <a:rPr lang="en-US" sz="7200" dirty="0">
                <a:solidFill>
                  <a:srgbClr val="000000"/>
                </a:solidFill>
              </a:rPr>
              <a:t>Outlining the completion of the project/ or expenditures of the grant funds</a:t>
            </a:r>
          </a:p>
          <a:p>
            <a:pPr marL="514350" indent="-514350">
              <a:buAutoNum type="arabicPeriod"/>
            </a:pPr>
            <a:r>
              <a:rPr lang="en-US" sz="7200" dirty="0">
                <a:solidFill>
                  <a:srgbClr val="000000"/>
                </a:solidFill>
              </a:rPr>
              <a:t>Letters of Endorsement</a:t>
            </a:r>
          </a:p>
          <a:p>
            <a:pPr lvl="1"/>
            <a:r>
              <a:rPr lang="en-US" sz="7200" dirty="0">
                <a:solidFill>
                  <a:srgbClr val="000000"/>
                </a:solidFill>
              </a:rPr>
              <a:t>For this program specifically</a:t>
            </a:r>
          </a:p>
          <a:p>
            <a:pPr marL="514350" indent="-514350">
              <a:buAutoNum type="arabicPeriod"/>
            </a:pPr>
            <a:r>
              <a:rPr lang="en-US" sz="7200" dirty="0">
                <a:solidFill>
                  <a:srgbClr val="000000"/>
                </a:solidFill>
              </a:rPr>
              <a:t>Miscellaneous</a:t>
            </a:r>
          </a:p>
          <a:p>
            <a:pPr lvl="1"/>
            <a:r>
              <a:rPr lang="en-US" sz="7200" dirty="0">
                <a:solidFill>
                  <a:srgbClr val="000000"/>
                </a:solidFill>
              </a:rPr>
              <a:t>Job Descriptions for any position listed in personnel</a:t>
            </a:r>
          </a:p>
          <a:p>
            <a:pPr lvl="1"/>
            <a:r>
              <a:rPr lang="en-US" sz="7200" dirty="0">
                <a:solidFill>
                  <a:srgbClr val="000000"/>
                </a:solidFill>
              </a:rPr>
              <a:t>If applicable any contracts</a:t>
            </a:r>
          </a:p>
          <a:p>
            <a:pPr lvl="1"/>
            <a:r>
              <a:rPr lang="en-US" sz="7200" dirty="0">
                <a:solidFill>
                  <a:srgbClr val="000000"/>
                </a:solidFill>
              </a:rPr>
              <a:t>EEOP Certification</a:t>
            </a:r>
            <a:endParaRPr lang="en-US" sz="2500" dirty="0">
              <a:solidFill>
                <a:srgbClr val="000000"/>
              </a:solidFill>
            </a:endParaRPr>
          </a:p>
          <a:p>
            <a:pPr marL="514350" indent="-514350">
              <a:buAutoNum type="arabicPeriod"/>
            </a:pPr>
            <a:endParaRPr lang="en-US" sz="1100" dirty="0">
              <a:solidFill>
                <a:srgbClr val="000000"/>
              </a:solidFill>
            </a:endParaRPr>
          </a:p>
          <a:p>
            <a:pPr marL="514350" indent="-514350">
              <a:buAutoNum type="arabicPeriod"/>
            </a:pPr>
            <a:endParaRPr lang="en-US" sz="1100" dirty="0">
              <a:solidFill>
                <a:srgbClr val="000000"/>
              </a:solidFill>
            </a:endParaRPr>
          </a:p>
        </p:txBody>
      </p:sp>
    </p:spTree>
    <p:extLst>
      <p:ext uri="{BB962C8B-B14F-4D97-AF65-F5344CB8AC3E}">
        <p14:creationId xmlns:p14="http://schemas.microsoft.com/office/powerpoint/2010/main" val="152281010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4159DCF-EBAD-4353-9C35-C7CB6F8DDFA3}"/>
              </a:ext>
            </a:extLst>
          </p:cNvPr>
          <p:cNvSpPr>
            <a:spLocks noGrp="1"/>
          </p:cNvSpPr>
          <p:nvPr>
            <p:ph idx="1"/>
          </p:nvPr>
        </p:nvSpPr>
        <p:spPr>
          <a:xfrm>
            <a:off x="836676" y="1338834"/>
            <a:ext cx="10515600" cy="4910328"/>
          </a:xfrm>
        </p:spPr>
        <p:txBody>
          <a:bodyPr>
            <a:normAutofit lnSpcReduction="10000"/>
          </a:bodyPr>
          <a:lstStyle/>
          <a:p>
            <a:endParaRPr lang="en-US" sz="2200" b="0" i="0" u="none" strike="noStrike" baseline="0" dirty="0">
              <a:latin typeface="+mj-lt"/>
            </a:endParaRPr>
          </a:p>
          <a:p>
            <a:r>
              <a:rPr lang="en-US" sz="3200" b="0" i="0" u="none" strike="noStrike" baseline="0" dirty="0">
                <a:latin typeface="+mj-lt"/>
              </a:rPr>
              <a:t> For technical assistance contact the ICJI Helpdesk at CJIHelpDesk@cji.in.gov. Help Desk hours are Monday – Friday, 8:00 am to 4:30 pm ET, except state holidays. </a:t>
            </a:r>
          </a:p>
          <a:p>
            <a:pPr marL="0" indent="0">
              <a:buNone/>
            </a:pPr>
            <a:endParaRPr lang="en-US" sz="3200" b="0" i="0" u="none" strike="noStrike" baseline="0" dirty="0">
              <a:latin typeface="+mj-lt"/>
            </a:endParaRPr>
          </a:p>
          <a:p>
            <a:r>
              <a:rPr lang="en-US" sz="3200" b="1" i="1" u="sng" strike="noStrike" baseline="0" dirty="0">
                <a:latin typeface="+mj-lt"/>
              </a:rPr>
              <a:t>ICJI is not responsible for technical issues with grant submission within 48 hours of grant deadline.</a:t>
            </a:r>
            <a:r>
              <a:rPr lang="en-US" sz="3200" b="1" i="1" u="none" strike="noStrike" baseline="0" dirty="0">
                <a:latin typeface="+mj-lt"/>
              </a:rPr>
              <a:t> </a:t>
            </a:r>
          </a:p>
          <a:p>
            <a:pPr marL="0" indent="0">
              <a:buNone/>
            </a:pPr>
            <a:endParaRPr lang="en-US" sz="3200" b="1" i="0" u="none" strike="noStrike" baseline="0" dirty="0">
              <a:latin typeface="+mj-lt"/>
            </a:endParaRPr>
          </a:p>
          <a:p>
            <a:r>
              <a:rPr lang="en-US" sz="3200" b="0" i="0" u="none" strike="noStrike" baseline="0" dirty="0">
                <a:latin typeface="+mj-lt"/>
              </a:rPr>
              <a:t>For assistance with any other requirements of this solicitation, please contact The Victim Services Division at ICJI. </a:t>
            </a:r>
            <a:r>
              <a:rPr lang="en-US" sz="2200" b="0" i="0" u="none" strike="noStrike" baseline="0" dirty="0">
                <a:latin typeface="+mj-lt"/>
              </a:rPr>
              <a:t>	</a:t>
            </a:r>
          </a:p>
          <a:p>
            <a:endParaRPr lang="en-US" sz="2200" dirty="0"/>
          </a:p>
        </p:txBody>
      </p:sp>
    </p:spTree>
    <p:extLst>
      <p:ext uri="{BB962C8B-B14F-4D97-AF65-F5344CB8AC3E}">
        <p14:creationId xmlns:p14="http://schemas.microsoft.com/office/powerpoint/2010/main" val="250031637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23962611-DFD5-4092-AAFD-559E3DFCE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488"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23">
            <a:extLst>
              <a:ext uri="{FF2B5EF4-FFF2-40B4-BE49-F238E27FC236}">
                <a16:creationId xmlns:a16="http://schemas.microsoft.com/office/drawing/2014/main" id="{2270F1FA-0425-408F-9861-80BF5AFB276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4384AD39-8181-44AC-ADF7-6F22D047AB86}"/>
              </a:ext>
            </a:extLst>
          </p:cNvPr>
          <p:cNvSpPr>
            <a:spLocks noGrp="1"/>
          </p:cNvSpPr>
          <p:nvPr>
            <p:ph type="title"/>
          </p:nvPr>
        </p:nvSpPr>
        <p:spPr>
          <a:xfrm>
            <a:off x="3045368" y="2043663"/>
            <a:ext cx="6105194" cy="2031055"/>
          </a:xfrm>
        </p:spPr>
        <p:txBody>
          <a:bodyPr vert="horz" lIns="91440" tIns="45720" rIns="91440" bIns="45720" rtlCol="0" anchor="b">
            <a:normAutofit/>
          </a:bodyPr>
          <a:lstStyle/>
          <a:p>
            <a:pPr algn="ctr"/>
            <a:r>
              <a:rPr lang="en-US" sz="6000" kern="1200">
                <a:solidFill>
                  <a:srgbClr val="FFFFFF"/>
                </a:solidFill>
                <a:latin typeface="+mj-lt"/>
                <a:ea typeface="+mj-ea"/>
                <a:cs typeface="+mj-cs"/>
              </a:rPr>
              <a:t>Questions?</a:t>
            </a:r>
          </a:p>
        </p:txBody>
      </p:sp>
    </p:spTree>
    <p:extLst>
      <p:ext uri="{BB962C8B-B14F-4D97-AF65-F5344CB8AC3E}">
        <p14:creationId xmlns:p14="http://schemas.microsoft.com/office/powerpoint/2010/main" val="887457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 name="Rectangle 91">
            <a:extLst>
              <a:ext uri="{FF2B5EF4-FFF2-40B4-BE49-F238E27FC236}">
                <a16:creationId xmlns:a16="http://schemas.microsoft.com/office/drawing/2014/main" id="{42A5316D-ED2F-4F89-B4B4-8D9240B1A3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4A4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E2ECAE5-AB89-4403-8E17-EC6C44CE65C1}"/>
              </a:ext>
            </a:extLst>
          </p:cNvPr>
          <p:cNvSpPr>
            <a:spLocks noGrp="1"/>
          </p:cNvSpPr>
          <p:nvPr>
            <p:ph type="title"/>
          </p:nvPr>
        </p:nvSpPr>
        <p:spPr>
          <a:xfrm>
            <a:off x="694510" y="1487272"/>
            <a:ext cx="2743200" cy="2743200"/>
          </a:xfrm>
          <a:prstGeom prst="ellipse">
            <a:avLst/>
          </a:prstGeom>
          <a:solidFill>
            <a:srgbClr val="262626"/>
          </a:solidFill>
          <a:ln w="174625" cmpd="thinThick">
            <a:solidFill>
              <a:srgbClr val="262626"/>
            </a:solidFill>
          </a:ln>
        </p:spPr>
        <p:txBody>
          <a:bodyPr>
            <a:normAutofit/>
          </a:bodyPr>
          <a:lstStyle/>
          <a:p>
            <a:pPr algn="ctr"/>
            <a:r>
              <a:rPr lang="en-US" sz="2600">
                <a:solidFill>
                  <a:srgbClr val="FFFFFF"/>
                </a:solidFill>
              </a:rPr>
              <a:t>Accessing the RFP</a:t>
            </a:r>
          </a:p>
        </p:txBody>
      </p:sp>
      <p:sp>
        <p:nvSpPr>
          <p:cNvPr id="3" name="Content Placeholder 2">
            <a:extLst>
              <a:ext uri="{FF2B5EF4-FFF2-40B4-BE49-F238E27FC236}">
                <a16:creationId xmlns:a16="http://schemas.microsoft.com/office/drawing/2014/main" id="{D2CA8FD7-2B68-4A56-92D0-F493D18C5B7A}"/>
              </a:ext>
            </a:extLst>
          </p:cNvPr>
          <p:cNvSpPr>
            <a:spLocks noGrp="1"/>
          </p:cNvSpPr>
          <p:nvPr>
            <p:ph idx="1"/>
          </p:nvPr>
        </p:nvSpPr>
        <p:spPr>
          <a:xfrm>
            <a:off x="4038600" y="4237203"/>
            <a:ext cx="7188199" cy="1954793"/>
          </a:xfrm>
        </p:spPr>
        <p:txBody>
          <a:bodyPr>
            <a:normAutofit fontScale="85000" lnSpcReduction="10000"/>
          </a:bodyPr>
          <a:lstStyle/>
          <a:p>
            <a:pPr marL="0" indent="0">
              <a:buNone/>
            </a:pPr>
            <a:r>
              <a:rPr lang="en-US" sz="1800" dirty="0"/>
              <a:t>Located on ICJI Website</a:t>
            </a:r>
          </a:p>
          <a:p>
            <a:r>
              <a:rPr lang="en-US" sz="1800" dirty="0"/>
              <a:t>In.gov/</a:t>
            </a:r>
            <a:r>
              <a:rPr lang="en-US" sz="1800" dirty="0" err="1"/>
              <a:t>cji</a:t>
            </a:r>
            <a:r>
              <a:rPr lang="en-US" sz="1800" dirty="0"/>
              <a:t> </a:t>
            </a:r>
            <a:r>
              <a:rPr lang="en-US" sz="1800" dirty="0">
                <a:sym typeface="Wingdings" panose="05000000000000000000" pitchFamily="2" charset="2"/>
              </a:rPr>
              <a:t> </a:t>
            </a:r>
            <a:r>
              <a:rPr lang="en-US" sz="1800" b="1" i="1" dirty="0">
                <a:sym typeface="Wingdings" panose="05000000000000000000" pitchFamily="2" charset="2"/>
              </a:rPr>
              <a:t>Victim Services</a:t>
            </a:r>
            <a:r>
              <a:rPr lang="en-US" sz="1800" dirty="0">
                <a:sym typeface="Wingdings" panose="05000000000000000000" pitchFamily="2" charset="2"/>
              </a:rPr>
              <a:t>  Sexual Assault Services Project (SASP)  2022 SASP RFP</a:t>
            </a:r>
          </a:p>
          <a:p>
            <a:r>
              <a:rPr lang="en-US" sz="1800" dirty="0"/>
              <a:t>In.gov/</a:t>
            </a:r>
            <a:r>
              <a:rPr lang="en-US" sz="1800" dirty="0" err="1"/>
              <a:t>cji</a:t>
            </a:r>
            <a:r>
              <a:rPr lang="en-US" sz="1800" dirty="0"/>
              <a:t> </a:t>
            </a:r>
            <a:r>
              <a:rPr lang="en-US" sz="1800" dirty="0">
                <a:sym typeface="Wingdings" panose="05000000000000000000" pitchFamily="2" charset="2"/>
              </a:rPr>
              <a:t> </a:t>
            </a:r>
            <a:r>
              <a:rPr lang="en-US" sz="1800" b="1" i="1" dirty="0">
                <a:sym typeface="Wingdings" panose="05000000000000000000" pitchFamily="2" charset="2"/>
              </a:rPr>
              <a:t>Victim Services</a:t>
            </a:r>
            <a:r>
              <a:rPr lang="en-US" sz="1800" dirty="0">
                <a:sym typeface="Wingdings" panose="05000000000000000000" pitchFamily="2" charset="2"/>
              </a:rPr>
              <a:t>  Sexual Assault Victims Assistance Fund (SAVAF) 2022 SAVAF RFP</a:t>
            </a:r>
            <a:endParaRPr lang="en-US" sz="1800" dirty="0"/>
          </a:p>
          <a:p>
            <a:r>
              <a:rPr lang="en-US" sz="1800" dirty="0">
                <a:hlinkClick r:id="rId2"/>
              </a:rPr>
              <a:t>https://www.in.gov/cji/victim-services/sasp/</a:t>
            </a:r>
            <a:endParaRPr lang="en-US" sz="1800" dirty="0"/>
          </a:p>
          <a:p>
            <a:r>
              <a:rPr lang="en-US" sz="1800" dirty="0">
                <a:hlinkClick r:id="rId3"/>
              </a:rPr>
              <a:t>https://www.in.gov/cji/victim-services/sexual-assault-victim-assistance-fund/</a:t>
            </a:r>
            <a:endParaRPr lang="en-US" sz="1800" dirty="0"/>
          </a:p>
          <a:p>
            <a:endParaRPr lang="en-US" sz="1800" dirty="0"/>
          </a:p>
          <a:p>
            <a:endParaRPr lang="en-US" sz="1800" dirty="0"/>
          </a:p>
          <a:p>
            <a:endParaRPr lang="en-US" sz="1800" dirty="0"/>
          </a:p>
          <a:p>
            <a:endParaRPr lang="en-US" sz="1800" dirty="0"/>
          </a:p>
          <a:p>
            <a:endParaRPr lang="en-US" sz="1800" dirty="0"/>
          </a:p>
          <a:p>
            <a:endParaRPr lang="en-US" sz="1800" dirty="0"/>
          </a:p>
          <a:p>
            <a:endParaRPr lang="en-US" sz="1800" dirty="0"/>
          </a:p>
        </p:txBody>
      </p:sp>
      <p:pic>
        <p:nvPicPr>
          <p:cNvPr id="6" name="Picture 5">
            <a:extLst>
              <a:ext uri="{FF2B5EF4-FFF2-40B4-BE49-F238E27FC236}">
                <a16:creationId xmlns:a16="http://schemas.microsoft.com/office/drawing/2014/main" id="{B5242254-13A3-47E4-8577-23BD5A8AE35B}"/>
              </a:ext>
            </a:extLst>
          </p:cNvPr>
          <p:cNvPicPr>
            <a:picLocks noChangeAspect="1"/>
          </p:cNvPicPr>
          <p:nvPr/>
        </p:nvPicPr>
        <p:blipFill>
          <a:blip r:embed="rId4"/>
          <a:stretch>
            <a:fillRect/>
          </a:stretch>
        </p:blipFill>
        <p:spPr>
          <a:xfrm>
            <a:off x="3858406" y="2282410"/>
            <a:ext cx="8333594" cy="1954793"/>
          </a:xfrm>
          <a:prstGeom prst="rect">
            <a:avLst/>
          </a:prstGeom>
        </p:spPr>
      </p:pic>
      <p:pic>
        <p:nvPicPr>
          <p:cNvPr id="5" name="Picture 4">
            <a:extLst>
              <a:ext uri="{FF2B5EF4-FFF2-40B4-BE49-F238E27FC236}">
                <a16:creationId xmlns:a16="http://schemas.microsoft.com/office/drawing/2014/main" id="{7DB2B0D7-034F-49C6-B333-31920A86B53A}"/>
              </a:ext>
            </a:extLst>
          </p:cNvPr>
          <p:cNvPicPr>
            <a:picLocks noChangeAspect="1"/>
          </p:cNvPicPr>
          <p:nvPr/>
        </p:nvPicPr>
        <p:blipFill rotWithShape="1">
          <a:blip r:embed="rId5"/>
          <a:srcRect l="1062" t="6106" r="1017" b="4005"/>
          <a:stretch/>
        </p:blipFill>
        <p:spPr>
          <a:xfrm>
            <a:off x="3945126" y="462987"/>
            <a:ext cx="8160153" cy="1481560"/>
          </a:xfrm>
          <a:prstGeom prst="rect">
            <a:avLst/>
          </a:prstGeom>
        </p:spPr>
      </p:pic>
    </p:spTree>
    <p:extLst>
      <p:ext uri="{BB962C8B-B14F-4D97-AF65-F5344CB8AC3E}">
        <p14:creationId xmlns:p14="http://schemas.microsoft.com/office/powerpoint/2010/main" val="211023317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01C9CC24-B375-4226-BF2B-61FADBBA69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CD70A28E-4FD8-4474-A206-E15B5EBB30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1084747"/>
            <a:ext cx="12188952" cy="3294207"/>
          </a:xfrm>
          <a:prstGeom prst="rect">
            <a:avLst/>
          </a:prstGeom>
          <a:gradFill>
            <a:gsLst>
              <a:gs pos="0">
                <a:schemeClr val="accent2"/>
              </a:gs>
              <a:gs pos="25000">
                <a:schemeClr val="accent2"/>
              </a:gs>
              <a:gs pos="94000">
                <a:schemeClr val="accent1"/>
              </a:gs>
              <a:gs pos="100000">
                <a:schemeClr val="accent1"/>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3" name="Picture 32">
            <a:extLst>
              <a:ext uri="{FF2B5EF4-FFF2-40B4-BE49-F238E27FC236}">
                <a16:creationId xmlns:a16="http://schemas.microsoft.com/office/drawing/2014/main" id="{39647E21-5366-4638-AC97-D8CD4111EB5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rcRect l="8235" r="8214" b="45501"/>
          <a:stretch>
            <a:fillRect/>
          </a:stretch>
        </p:blipFill>
        <p:spPr>
          <a:xfrm flipV="1">
            <a:off x="0" y="0"/>
            <a:ext cx="12191999" cy="4473360"/>
          </a:xfrm>
          <a:custGeom>
            <a:avLst/>
            <a:gdLst>
              <a:gd name="connsiteX0" fmla="*/ 0 w 12191999"/>
              <a:gd name="connsiteY0" fmla="*/ 4473360 h 4473360"/>
              <a:gd name="connsiteX1" fmla="*/ 12191999 w 12191999"/>
              <a:gd name="connsiteY1" fmla="*/ 4473360 h 4473360"/>
              <a:gd name="connsiteX2" fmla="*/ 12191999 w 12191999"/>
              <a:gd name="connsiteY2" fmla="*/ 0 h 4473360"/>
              <a:gd name="connsiteX3" fmla="*/ 0 w 12191999"/>
              <a:gd name="connsiteY3" fmla="*/ 0 h 4473360"/>
            </a:gdLst>
            <a:ahLst/>
            <a:cxnLst>
              <a:cxn ang="0">
                <a:pos x="connsiteX0" y="connsiteY0"/>
              </a:cxn>
              <a:cxn ang="0">
                <a:pos x="connsiteX1" y="connsiteY1"/>
              </a:cxn>
              <a:cxn ang="0">
                <a:pos x="connsiteX2" y="connsiteY2"/>
              </a:cxn>
              <a:cxn ang="0">
                <a:pos x="connsiteX3" y="connsiteY3"/>
              </a:cxn>
            </a:cxnLst>
            <a:rect l="l" t="t" r="r" b="b"/>
            <a:pathLst>
              <a:path w="12191999" h="4473360">
                <a:moveTo>
                  <a:pt x="0" y="4473360"/>
                </a:moveTo>
                <a:lnTo>
                  <a:pt x="12191999" y="4473360"/>
                </a:lnTo>
                <a:lnTo>
                  <a:pt x="12191999" y="0"/>
                </a:lnTo>
                <a:lnTo>
                  <a:pt x="0" y="0"/>
                </a:lnTo>
                <a:close/>
              </a:path>
            </a:pathLst>
          </a:custGeom>
        </p:spPr>
      </p:pic>
      <p:sp>
        <p:nvSpPr>
          <p:cNvPr id="2" name="Title 1">
            <a:extLst>
              <a:ext uri="{FF2B5EF4-FFF2-40B4-BE49-F238E27FC236}">
                <a16:creationId xmlns:a16="http://schemas.microsoft.com/office/drawing/2014/main" id="{A4F05089-22C1-42A6-A522-0A64EB043676}"/>
              </a:ext>
            </a:extLst>
          </p:cNvPr>
          <p:cNvSpPr>
            <a:spLocks noGrp="1"/>
          </p:cNvSpPr>
          <p:nvPr>
            <p:ph type="ctrTitle"/>
          </p:nvPr>
        </p:nvSpPr>
        <p:spPr>
          <a:xfrm>
            <a:off x="753925" y="2076450"/>
            <a:ext cx="10684151" cy="1345134"/>
          </a:xfrm>
        </p:spPr>
        <p:txBody>
          <a:bodyPr anchor="ctr">
            <a:normAutofit/>
          </a:bodyPr>
          <a:lstStyle/>
          <a:p>
            <a:r>
              <a:rPr lang="en-US" sz="5600" dirty="0">
                <a:solidFill>
                  <a:srgbClr val="FFFFFF"/>
                </a:solidFill>
              </a:rPr>
              <a:t>Thanks for attending! </a:t>
            </a:r>
          </a:p>
        </p:txBody>
      </p:sp>
      <p:sp>
        <p:nvSpPr>
          <p:cNvPr id="3" name="Subtitle 2">
            <a:extLst>
              <a:ext uri="{FF2B5EF4-FFF2-40B4-BE49-F238E27FC236}">
                <a16:creationId xmlns:a16="http://schemas.microsoft.com/office/drawing/2014/main" id="{79CD831F-E068-4101-87C4-7414642B5E59}"/>
              </a:ext>
            </a:extLst>
          </p:cNvPr>
          <p:cNvSpPr>
            <a:spLocks noGrp="1"/>
          </p:cNvSpPr>
          <p:nvPr>
            <p:ph type="subTitle" idx="1"/>
          </p:nvPr>
        </p:nvSpPr>
        <p:spPr>
          <a:xfrm>
            <a:off x="1171575" y="4473360"/>
            <a:ext cx="9469211" cy="1941508"/>
          </a:xfrm>
        </p:spPr>
        <p:txBody>
          <a:bodyPr anchor="ctr">
            <a:normAutofit lnSpcReduction="10000"/>
          </a:bodyPr>
          <a:lstStyle/>
          <a:p>
            <a:r>
              <a:rPr lang="en-US" sz="2800" dirty="0">
                <a:solidFill>
                  <a:srgbClr val="000000"/>
                </a:solidFill>
              </a:rPr>
              <a:t>Presenter: </a:t>
            </a:r>
          </a:p>
          <a:p>
            <a:r>
              <a:rPr lang="en-US" sz="2800" dirty="0">
                <a:solidFill>
                  <a:srgbClr val="000000"/>
                </a:solidFill>
              </a:rPr>
              <a:t>Max Brown, Victim Services Program Specialist </a:t>
            </a:r>
          </a:p>
          <a:p>
            <a:r>
              <a:rPr lang="en-US" sz="2800" dirty="0">
                <a:solidFill>
                  <a:srgbClr val="000000"/>
                </a:solidFill>
              </a:rPr>
              <a:t>maxbrown@cji.in.gov</a:t>
            </a:r>
          </a:p>
          <a:p>
            <a:r>
              <a:rPr lang="en-US" sz="2800" dirty="0">
                <a:solidFill>
                  <a:srgbClr val="000000"/>
                </a:solidFill>
              </a:rPr>
              <a:t>317-232-2927</a:t>
            </a:r>
          </a:p>
        </p:txBody>
      </p:sp>
    </p:spTree>
    <p:extLst>
      <p:ext uri="{BB962C8B-B14F-4D97-AF65-F5344CB8AC3E}">
        <p14:creationId xmlns:p14="http://schemas.microsoft.com/office/powerpoint/2010/main" val="21905336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54A3646-77FE-4862-96CE-45260829B1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3F6FA249-9C10-48B9-9F72-1F333D8A948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036894FA-6F9A-4863-AEC5-B734F4226C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2" name="Freeform 6">
              <a:extLst>
                <a:ext uri="{FF2B5EF4-FFF2-40B4-BE49-F238E27FC236}">
                  <a16:creationId xmlns:a16="http://schemas.microsoft.com/office/drawing/2014/main" id="{6B103C0B-E1BF-4BF0-9605-7426160F9E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B796B9AB-146B-42B0-B1F4-7EF69C521A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0B8CEE20-F67A-4CFC-88F1-4C942EB624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6B823E68-E880-4A79-82AD-6088E1DEAD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C90FFE78-151B-4C6F-893F-6832706022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3A2B9B53-0432-42A0-ACC1-23CCDB1183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142954D5-E17A-4C4B-B575-9D2BE72C64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2317E4B1-5573-4066-895C-2FB759804A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EBA723B4-613D-41FA-93E8-94173C930F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D2693AEC-A60D-40B1-87B3-1EF30A56D4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0EFB57B1-129C-4CA5-9513-29226043BF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AC89A1FD-35E1-4574-A439-61C20F457D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4D55D1DF-59D8-4B47-87C4-FB3A82689A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F99FF32E-3548-4B4D-894E-B3A06C12A7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5005D0D4-EFA9-4355-BA9B-A7B46F9412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6350B02F-5937-44B9-83F4-9C970BE963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F21A245F-C10F-495E-BD0E-CE576C7F0D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6F524856-7B56-403B-B504-044710FD54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4E6D29BC-894B-4228-9F3F-92037EA396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E03B2DC6-DF02-45CB-AC7C-6EBBD359C3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33" name="Rectangle 32">
            <a:extLst>
              <a:ext uri="{FF2B5EF4-FFF2-40B4-BE49-F238E27FC236}">
                <a16:creationId xmlns:a16="http://schemas.microsoft.com/office/drawing/2014/main" id="{700D0C16-8549-4373-8B7C-3555082CEA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4"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9541C01-4B46-4205-924C-5AB4A4D160ED}"/>
              </a:ext>
            </a:extLst>
          </p:cNvPr>
          <p:cNvSpPr>
            <a:spLocks noGrp="1"/>
          </p:cNvSpPr>
          <p:nvPr>
            <p:ph type="title"/>
          </p:nvPr>
        </p:nvSpPr>
        <p:spPr>
          <a:xfrm>
            <a:off x="2366190" y="497205"/>
            <a:ext cx="8836798" cy="1234440"/>
          </a:xfrm>
        </p:spPr>
        <p:txBody>
          <a:bodyPr anchor="t">
            <a:normAutofit fontScale="90000"/>
          </a:bodyPr>
          <a:lstStyle/>
          <a:p>
            <a:r>
              <a:rPr lang="en-US" sz="4000" dirty="0">
                <a:solidFill>
                  <a:schemeClr val="accent1"/>
                </a:solidFill>
              </a:rPr>
              <a:t>2022 SASP (Sexual Assault Services Program) Violence Against Women Formula Grant Application</a:t>
            </a:r>
          </a:p>
        </p:txBody>
      </p:sp>
      <p:sp>
        <p:nvSpPr>
          <p:cNvPr id="35" name="Isosceles Triangle 34">
            <a:extLst>
              <a:ext uri="{FF2B5EF4-FFF2-40B4-BE49-F238E27FC236}">
                <a16:creationId xmlns:a16="http://schemas.microsoft.com/office/drawing/2014/main" id="{C7341777-0F86-4E1E-A07F-2076F00D04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B9424EAB-685E-4868-AF64-1AE2386CE559}"/>
              </a:ext>
            </a:extLst>
          </p:cNvPr>
          <p:cNvSpPr>
            <a:spLocks noGrp="1"/>
          </p:cNvSpPr>
          <p:nvPr>
            <p:ph idx="1"/>
          </p:nvPr>
        </p:nvSpPr>
        <p:spPr>
          <a:xfrm>
            <a:off x="2379277" y="2249423"/>
            <a:ext cx="9596823" cy="4274439"/>
          </a:xfrm>
        </p:spPr>
        <p:txBody>
          <a:bodyPr>
            <a:normAutofit/>
          </a:bodyPr>
          <a:lstStyle/>
          <a:p>
            <a:pPr marL="0" indent="0">
              <a:buNone/>
            </a:pPr>
            <a:endParaRPr lang="en-US" sz="2200" dirty="0"/>
          </a:p>
          <a:p>
            <a:pPr marL="0" indent="0">
              <a:buNone/>
            </a:pPr>
            <a:r>
              <a:rPr lang="en-US" sz="2200" dirty="0"/>
              <a:t>Application opened: Tuesday, September 14</a:t>
            </a:r>
            <a:r>
              <a:rPr lang="en-US" sz="2200" baseline="30000" dirty="0"/>
              <a:t>th</a:t>
            </a:r>
            <a:r>
              <a:rPr lang="en-US" sz="2200" dirty="0"/>
              <a:t> at 9 AM</a:t>
            </a:r>
          </a:p>
          <a:p>
            <a:pPr marL="0" indent="0">
              <a:buNone/>
            </a:pPr>
            <a:r>
              <a:rPr lang="en-US" sz="2200" dirty="0"/>
              <a:t>Application closes: Monday, October 18</a:t>
            </a:r>
            <a:r>
              <a:rPr lang="en-US" sz="2200" baseline="30000" dirty="0"/>
              <a:t>th</a:t>
            </a:r>
            <a:r>
              <a:rPr lang="en-US" sz="2200" dirty="0"/>
              <a:t> at 11:59 PM</a:t>
            </a:r>
          </a:p>
          <a:p>
            <a:pPr marL="0" indent="0" algn="l" defTabSz="457200">
              <a:buNone/>
            </a:pPr>
            <a:r>
              <a:rPr lang="en-US" sz="2200" b="0" i="0" u="none" strike="noStrike" baseline="0" dirty="0">
                <a:solidFill>
                  <a:srgbClr val="000000"/>
                </a:solidFill>
                <a:latin typeface="Arial" panose="020B0604020202020204" pitchFamily="34" charset="0"/>
              </a:rPr>
              <a:t>	</a:t>
            </a:r>
            <a:r>
              <a:rPr lang="en-US" sz="2200" b="0" i="0" u="none" strike="noStrike" baseline="0" dirty="0">
                <a:solidFill>
                  <a:srgbClr val="FF0000"/>
                </a:solidFill>
              </a:rPr>
              <a:t>Applicants are strongly encouraged to submit applications 48 hours prior to the 	deadline. 	</a:t>
            </a:r>
          </a:p>
          <a:p>
            <a:pPr marL="0" indent="0">
              <a:buNone/>
            </a:pPr>
            <a:endParaRPr lang="en-US" sz="2200" dirty="0"/>
          </a:p>
          <a:p>
            <a:pPr marL="0" indent="0">
              <a:buNone/>
            </a:pPr>
            <a:r>
              <a:rPr lang="en-US" sz="2200" dirty="0"/>
              <a:t>Award Period for SASP: January 1, 2022 to December 31, 2022 (12-month award period)</a:t>
            </a:r>
          </a:p>
          <a:p>
            <a:pPr marL="0" indent="0">
              <a:buNone/>
            </a:pPr>
            <a:r>
              <a:rPr lang="en-US" sz="1600" b="0" i="0" u="none" strike="noStrike" baseline="0" dirty="0">
                <a:solidFill>
                  <a:srgbClr val="FF0000"/>
                </a:solidFill>
                <a:latin typeface="Calibri" panose="020F0502020204030204" pitchFamily="34" charset="0"/>
              </a:rPr>
              <a:t>Projects should begin on January 1, 2022 and must be in operation no later than 60 days after this date. Failure to have the funded project operational within 60 days from January 1, 2022 will result in the cancellation of the grant and the de-obligation of all awarded funds. </a:t>
            </a:r>
            <a:endParaRPr lang="en-US" sz="2000" dirty="0">
              <a:solidFill>
                <a:srgbClr val="FF0000"/>
              </a:solidFill>
            </a:endParaRPr>
          </a:p>
        </p:txBody>
      </p:sp>
    </p:spTree>
    <p:extLst>
      <p:ext uri="{BB962C8B-B14F-4D97-AF65-F5344CB8AC3E}">
        <p14:creationId xmlns:p14="http://schemas.microsoft.com/office/powerpoint/2010/main" val="21502899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54A3646-77FE-4862-96CE-45260829B1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3F6FA249-9C10-48B9-9F72-1F333D8A948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036894FA-6F9A-4863-AEC5-B734F4226C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2" name="Freeform 6">
              <a:extLst>
                <a:ext uri="{FF2B5EF4-FFF2-40B4-BE49-F238E27FC236}">
                  <a16:creationId xmlns:a16="http://schemas.microsoft.com/office/drawing/2014/main" id="{6B103C0B-E1BF-4BF0-9605-7426160F9E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B796B9AB-146B-42B0-B1F4-7EF69C521A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0B8CEE20-F67A-4CFC-88F1-4C942EB624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6B823E68-E880-4A79-82AD-6088E1DEAD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C90FFE78-151B-4C6F-893F-6832706022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3A2B9B53-0432-42A0-ACC1-23CCDB1183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142954D5-E17A-4C4B-B575-9D2BE72C64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2317E4B1-5573-4066-895C-2FB759804A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EBA723B4-613D-41FA-93E8-94173C930F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D2693AEC-A60D-40B1-87B3-1EF30A56D4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0EFB57B1-129C-4CA5-9513-29226043BF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AC89A1FD-35E1-4574-A439-61C20F457D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4D55D1DF-59D8-4B47-87C4-FB3A82689A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F99FF32E-3548-4B4D-894E-B3A06C12A7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5005D0D4-EFA9-4355-BA9B-A7B46F9412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6350B02F-5937-44B9-83F4-9C970BE963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F21A245F-C10F-495E-BD0E-CE576C7F0D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6F524856-7B56-403B-B504-044710FD54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4E6D29BC-894B-4228-9F3F-92037EA396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E03B2DC6-DF02-45CB-AC7C-6EBBD359C3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33" name="Rectangle 32">
            <a:extLst>
              <a:ext uri="{FF2B5EF4-FFF2-40B4-BE49-F238E27FC236}">
                <a16:creationId xmlns:a16="http://schemas.microsoft.com/office/drawing/2014/main" id="{700D0C16-8549-4373-8B7C-3555082CEA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4"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9541C01-4B46-4205-924C-5AB4A4D160ED}"/>
              </a:ext>
            </a:extLst>
          </p:cNvPr>
          <p:cNvSpPr>
            <a:spLocks noGrp="1"/>
          </p:cNvSpPr>
          <p:nvPr>
            <p:ph type="title"/>
          </p:nvPr>
        </p:nvSpPr>
        <p:spPr>
          <a:xfrm>
            <a:off x="2366190" y="497205"/>
            <a:ext cx="8836798" cy="1234440"/>
          </a:xfrm>
        </p:spPr>
        <p:txBody>
          <a:bodyPr anchor="t">
            <a:normAutofit/>
          </a:bodyPr>
          <a:lstStyle/>
          <a:p>
            <a:r>
              <a:rPr lang="en-US" sz="4000" dirty="0">
                <a:solidFill>
                  <a:schemeClr val="accent1"/>
                </a:solidFill>
              </a:rPr>
              <a:t>2022 SAVAF (Sexual Assault Victims Assistance Fund) Grant Application</a:t>
            </a:r>
          </a:p>
        </p:txBody>
      </p:sp>
      <p:sp>
        <p:nvSpPr>
          <p:cNvPr id="35" name="Isosceles Triangle 34">
            <a:extLst>
              <a:ext uri="{FF2B5EF4-FFF2-40B4-BE49-F238E27FC236}">
                <a16:creationId xmlns:a16="http://schemas.microsoft.com/office/drawing/2014/main" id="{C7341777-0F86-4E1E-A07F-2076F00D04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B9424EAB-685E-4868-AF64-1AE2386CE559}"/>
              </a:ext>
            </a:extLst>
          </p:cNvPr>
          <p:cNvSpPr>
            <a:spLocks noGrp="1"/>
          </p:cNvSpPr>
          <p:nvPr>
            <p:ph idx="1"/>
          </p:nvPr>
        </p:nvSpPr>
        <p:spPr>
          <a:xfrm>
            <a:off x="2379277" y="2249423"/>
            <a:ext cx="9596823" cy="4274439"/>
          </a:xfrm>
        </p:spPr>
        <p:txBody>
          <a:bodyPr>
            <a:normAutofit/>
          </a:bodyPr>
          <a:lstStyle/>
          <a:p>
            <a:pPr marL="0" indent="0">
              <a:buNone/>
            </a:pPr>
            <a:endParaRPr lang="en-US" sz="2200" dirty="0"/>
          </a:p>
          <a:p>
            <a:pPr marL="0" indent="0">
              <a:buNone/>
            </a:pPr>
            <a:r>
              <a:rPr lang="en-US" sz="2200" dirty="0"/>
              <a:t>Application opened: Monday, September 20</a:t>
            </a:r>
            <a:r>
              <a:rPr lang="en-US" sz="2200" baseline="30000" dirty="0"/>
              <a:t>th</a:t>
            </a:r>
            <a:r>
              <a:rPr lang="en-US" sz="2200" dirty="0"/>
              <a:t> at 9 AM</a:t>
            </a:r>
          </a:p>
          <a:p>
            <a:pPr marL="0" indent="0">
              <a:buNone/>
            </a:pPr>
            <a:r>
              <a:rPr lang="en-US" sz="2200" dirty="0"/>
              <a:t>Application closes: Monday, October 25</a:t>
            </a:r>
            <a:r>
              <a:rPr lang="en-US" sz="2200" baseline="30000" dirty="0"/>
              <a:t>th</a:t>
            </a:r>
            <a:r>
              <a:rPr lang="en-US" sz="2200" dirty="0"/>
              <a:t> at 11:59 PM</a:t>
            </a:r>
          </a:p>
          <a:p>
            <a:pPr marL="0" indent="0" algn="l" defTabSz="457200">
              <a:buNone/>
            </a:pPr>
            <a:r>
              <a:rPr lang="en-US" sz="2200" b="0" i="0" u="none" strike="noStrike" baseline="0" dirty="0">
                <a:solidFill>
                  <a:srgbClr val="000000"/>
                </a:solidFill>
                <a:latin typeface="Arial" panose="020B0604020202020204" pitchFamily="34" charset="0"/>
              </a:rPr>
              <a:t>	</a:t>
            </a:r>
            <a:r>
              <a:rPr lang="en-US" sz="2200" b="0" i="0" u="none" strike="noStrike" baseline="0" dirty="0">
                <a:solidFill>
                  <a:srgbClr val="FF0000"/>
                </a:solidFill>
              </a:rPr>
              <a:t>Applicants are strongly encouraged to submit applications 48 hours prior to the 	deadline. 	</a:t>
            </a:r>
          </a:p>
          <a:p>
            <a:pPr marL="0" indent="0">
              <a:buNone/>
            </a:pPr>
            <a:endParaRPr lang="en-US" sz="2200" dirty="0"/>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200" b="0" i="0" u="none" strike="noStrike" kern="1200" cap="none" spc="0" normalizeH="0" baseline="0" noProof="0" dirty="0">
                <a:ln>
                  <a:noFill/>
                </a:ln>
                <a:solidFill>
                  <a:prstClr val="black"/>
                </a:solidFill>
                <a:effectLst/>
                <a:uLnTx/>
                <a:uFillTx/>
                <a:latin typeface="Calibri" panose="020F0502020204030204"/>
                <a:ea typeface="+mn-ea"/>
                <a:cs typeface="+mn-cs"/>
              </a:rPr>
              <a:t>Award Period for SAVAF: January 1, 2022 to December 31, 2022 (12-month award period)</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rgbClr val="FF0000"/>
                </a:solidFill>
                <a:effectLst/>
                <a:uLnTx/>
                <a:uFillTx/>
                <a:latin typeface="Calibri" panose="020F0502020204030204" pitchFamily="34" charset="0"/>
                <a:ea typeface="+mn-ea"/>
                <a:cs typeface="+mn-cs"/>
              </a:rPr>
              <a:t>Projects should begin on January 1, 2022 and must be in operation no later than 60 days after this date. Failure to have the funded project operational within 60 days from January 1, 2022 will result in the cancellation of the grant and the de-obligation of all awarded funds. </a:t>
            </a:r>
            <a:endParaRPr kumimoji="0" lang="en-US" sz="2000" b="0" i="0" u="none" strike="noStrike" kern="1200" cap="none" spc="0" normalizeH="0" baseline="0" noProof="0" dirty="0">
              <a:ln>
                <a:noFill/>
              </a:ln>
              <a:solidFill>
                <a:srgbClr val="FF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507994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0" name="Rectangle 39">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Freeform: Shape 41">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4" name="Arc 43">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F1A898F7-2E8A-4835-A9E8-F61F78146AC2}"/>
              </a:ext>
            </a:extLst>
          </p:cNvPr>
          <p:cNvSpPr>
            <a:spLocks noGrp="1"/>
          </p:cNvSpPr>
          <p:nvPr>
            <p:ph idx="1"/>
          </p:nvPr>
        </p:nvSpPr>
        <p:spPr>
          <a:xfrm>
            <a:off x="838200" y="1114425"/>
            <a:ext cx="10515600" cy="4351338"/>
          </a:xfrm>
        </p:spPr>
        <p:txBody>
          <a:bodyPr>
            <a:normAutofit/>
          </a:bodyPr>
          <a:lstStyle/>
          <a:p>
            <a:pPr marL="0" indent="0" algn="ctr">
              <a:buNone/>
            </a:pPr>
            <a:r>
              <a:rPr lang="en-US" sz="4400" b="1" i="0" u="none" strike="noStrike" baseline="0" dirty="0">
                <a:latin typeface="Calibri" panose="020F0502020204030204" pitchFamily="34" charset="0"/>
              </a:rPr>
              <a:t>SASP Overview:</a:t>
            </a:r>
            <a:endParaRPr lang="en-US" sz="4400" b="1" dirty="0">
              <a:latin typeface="Calibri" panose="020F0502020204030204" pitchFamily="34" charset="0"/>
            </a:endParaRPr>
          </a:p>
          <a:p>
            <a:pPr marL="0" indent="0">
              <a:buNone/>
            </a:pPr>
            <a:r>
              <a:rPr lang="en-US" sz="2800" b="0" i="0" u="none" strike="noStrike" baseline="0" dirty="0">
                <a:solidFill>
                  <a:srgbClr val="000000"/>
                </a:solidFill>
                <a:latin typeface="Calibri" panose="020F0502020204030204" pitchFamily="34" charset="0"/>
              </a:rPr>
              <a:t>The Sexual Assault Services Program (SASP) was created by the Violence Against Women and Department of Justice Reauthorization Act of 2005, 34 U.S.C. § 12511. The program directs grant dollars to states to assist them in supporting rape crisis centers and nonprofit, nongovernmental organizations that provide core services, direct intervention, and related assistance to victims of sexual assault. </a:t>
            </a:r>
            <a:endParaRPr lang="en-US" dirty="0">
              <a:solidFill>
                <a:schemeClr val="accent2">
                  <a:lumMod val="75000"/>
                </a:schemeClr>
              </a:solidFill>
            </a:endParaRPr>
          </a:p>
        </p:txBody>
      </p:sp>
    </p:spTree>
    <p:extLst>
      <p:ext uri="{BB962C8B-B14F-4D97-AF65-F5344CB8AC3E}">
        <p14:creationId xmlns:p14="http://schemas.microsoft.com/office/powerpoint/2010/main" val="40497452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0" name="Rectangle 39">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Freeform: Shape 41">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4" name="Arc 43">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F1A898F7-2E8A-4835-A9E8-F61F78146AC2}"/>
              </a:ext>
            </a:extLst>
          </p:cNvPr>
          <p:cNvSpPr>
            <a:spLocks noGrp="1"/>
          </p:cNvSpPr>
          <p:nvPr>
            <p:ph idx="1"/>
          </p:nvPr>
        </p:nvSpPr>
        <p:spPr>
          <a:xfrm>
            <a:off x="838200" y="1114425"/>
            <a:ext cx="10515600" cy="4351338"/>
          </a:xfrm>
        </p:spPr>
        <p:txBody>
          <a:bodyPr>
            <a:normAutofit/>
          </a:bodyPr>
          <a:lstStyle/>
          <a:p>
            <a:pPr marL="0" indent="0" algn="ctr">
              <a:buNone/>
            </a:pPr>
            <a:r>
              <a:rPr lang="en-US" sz="4400" b="1" i="0" u="none" strike="noStrike" baseline="0" dirty="0">
                <a:latin typeface="Calibri" panose="020F0502020204030204" pitchFamily="34" charset="0"/>
              </a:rPr>
              <a:t>SAVAF Overview:</a:t>
            </a:r>
            <a:endParaRPr lang="en-US" sz="4400" b="1" dirty="0">
              <a:latin typeface="Calibri" panose="020F0502020204030204" pitchFamily="34" charset="0"/>
            </a:endParaRPr>
          </a:p>
          <a:p>
            <a:pPr marL="0" indent="0">
              <a:buNone/>
            </a:pPr>
            <a:r>
              <a:rPr lang="en-US" sz="2800" b="0" i="0" u="none" strike="noStrike" baseline="0" dirty="0">
                <a:solidFill>
                  <a:srgbClr val="000000"/>
                </a:solidFill>
                <a:latin typeface="Calibri" panose="020F0502020204030204" pitchFamily="34" charset="0"/>
              </a:rPr>
              <a:t>The Sexual Assault Victim Assistance Fund (SAVAF) was created to (1) establish and maintain rape crisis centers (RCC), (2) enhance services provided by existing rape crisis centers, and (3) develop, implement, and expand trauma informed sexual assault services. SAVAF was established pursuant to Indiana Code § 5-2-6-23 and is funded by the collection fees assessed under Indiana Code § 33-37-5-23</a:t>
            </a:r>
            <a:r>
              <a:rPr lang="en-US" sz="2800" b="0" i="1" u="none" strike="noStrike" baseline="0" dirty="0">
                <a:solidFill>
                  <a:srgbClr val="000000"/>
                </a:solidFill>
                <a:latin typeface="Calibri" panose="020F0502020204030204" pitchFamily="34" charset="0"/>
              </a:rPr>
              <a:t>. </a:t>
            </a:r>
            <a:endParaRPr lang="en-US" dirty="0">
              <a:solidFill>
                <a:schemeClr val="accent2">
                  <a:lumMod val="75000"/>
                </a:schemeClr>
              </a:solidFill>
            </a:endParaRPr>
          </a:p>
        </p:txBody>
      </p:sp>
    </p:spTree>
    <p:extLst>
      <p:ext uri="{BB962C8B-B14F-4D97-AF65-F5344CB8AC3E}">
        <p14:creationId xmlns:p14="http://schemas.microsoft.com/office/powerpoint/2010/main" val="4158995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Picture 20">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5DD3DE0C-E47C-42B8-83A2-D58EDC50BC56}"/>
              </a:ext>
            </a:extLst>
          </p:cNvPr>
          <p:cNvSpPr>
            <a:spLocks noGrp="1"/>
          </p:cNvSpPr>
          <p:nvPr>
            <p:ph type="title"/>
          </p:nvPr>
        </p:nvSpPr>
        <p:spPr>
          <a:xfrm>
            <a:off x="640079" y="2053641"/>
            <a:ext cx="3669161" cy="2760098"/>
          </a:xfrm>
        </p:spPr>
        <p:txBody>
          <a:bodyPr>
            <a:normAutofit/>
          </a:bodyPr>
          <a:lstStyle/>
          <a:p>
            <a:r>
              <a:rPr lang="en-US" dirty="0">
                <a:solidFill>
                  <a:srgbClr val="FFFFFF"/>
                </a:solidFill>
              </a:rPr>
              <a:t>Funding Eligibility:</a:t>
            </a:r>
          </a:p>
        </p:txBody>
      </p:sp>
      <p:sp>
        <p:nvSpPr>
          <p:cNvPr id="3" name="Content Placeholder 2">
            <a:extLst>
              <a:ext uri="{FF2B5EF4-FFF2-40B4-BE49-F238E27FC236}">
                <a16:creationId xmlns:a16="http://schemas.microsoft.com/office/drawing/2014/main" id="{1304A922-3A4D-467B-9C6F-30644CF1DE9B}"/>
              </a:ext>
            </a:extLst>
          </p:cNvPr>
          <p:cNvSpPr>
            <a:spLocks noGrp="1"/>
          </p:cNvSpPr>
          <p:nvPr>
            <p:ph idx="1"/>
          </p:nvPr>
        </p:nvSpPr>
        <p:spPr>
          <a:xfrm>
            <a:off x="6090574" y="342900"/>
            <a:ext cx="5306084" cy="6172200"/>
          </a:xfrm>
        </p:spPr>
        <p:txBody>
          <a:bodyPr anchor="ctr">
            <a:normAutofit lnSpcReduction="10000"/>
          </a:bodyPr>
          <a:lstStyle/>
          <a:p>
            <a:endParaRPr lang="en-US" sz="1900" b="0" i="0" u="none" strike="noStrike" baseline="0" dirty="0">
              <a:solidFill>
                <a:srgbClr val="000000"/>
              </a:solidFill>
              <a:latin typeface="Calibri" panose="020F0502020204030204" pitchFamily="34" charset="0"/>
            </a:endParaRPr>
          </a:p>
          <a:p>
            <a:r>
              <a:rPr lang="en-US" sz="1900" b="0" i="0" u="none" strike="noStrike" baseline="0" dirty="0">
                <a:solidFill>
                  <a:srgbClr val="000000"/>
                </a:solidFill>
                <a:latin typeface="Calibri" panose="020F0502020204030204" pitchFamily="34" charset="0"/>
              </a:rPr>
              <a:t>Eligible entity types include:</a:t>
            </a:r>
          </a:p>
          <a:p>
            <a:pPr lvl="1"/>
            <a:r>
              <a:rPr lang="en-US" sz="1800" dirty="0">
                <a:solidFill>
                  <a:srgbClr val="000000"/>
                </a:solidFill>
                <a:latin typeface="Calibri" panose="020F0502020204030204" pitchFamily="34" charset="0"/>
              </a:rPr>
              <a:t>Nonprofit, nongovernmental rape crisis centers</a:t>
            </a:r>
          </a:p>
          <a:p>
            <a:pPr lvl="1"/>
            <a:r>
              <a:rPr lang="en-US" sz="1800" b="0" i="0" u="none" strike="noStrike" baseline="0" dirty="0">
                <a:solidFill>
                  <a:srgbClr val="000000"/>
                </a:solidFill>
                <a:latin typeface="Calibri" panose="020F0502020204030204" pitchFamily="34" charset="0"/>
              </a:rPr>
              <a:t>Nonprofit, nongovernmental dual programs that provide sexual assault and domestic violence services</a:t>
            </a:r>
          </a:p>
          <a:p>
            <a:pPr lvl="1"/>
            <a:r>
              <a:rPr lang="en-US" sz="1800" dirty="0">
                <a:solidFill>
                  <a:srgbClr val="000000"/>
                </a:solidFill>
                <a:latin typeface="Calibri" panose="020F0502020204030204" pitchFamily="34" charset="0"/>
              </a:rPr>
              <a:t>Governmental entity rape crisis (or dual) centers. </a:t>
            </a:r>
          </a:p>
          <a:p>
            <a:pPr lvl="2"/>
            <a:r>
              <a:rPr lang="en-US" sz="1400" dirty="0">
                <a:solidFill>
                  <a:srgbClr val="000000"/>
                </a:solidFill>
                <a:latin typeface="Calibri" panose="020F0502020204030204" pitchFamily="34" charset="0"/>
              </a:rPr>
              <a:t>The entity may not be part of the criminal justice system (such as a law enforcement agency) and must be able to offer a comparable level of confidentiality</a:t>
            </a:r>
          </a:p>
          <a:p>
            <a:pPr lvl="1"/>
            <a:r>
              <a:rPr lang="en-US" sz="1800" b="0" i="0" u="none" strike="noStrike" baseline="0" dirty="0">
                <a:solidFill>
                  <a:srgbClr val="000000"/>
                </a:solidFill>
                <a:latin typeface="Calibri" panose="020F0502020204030204" pitchFamily="34" charset="0"/>
              </a:rPr>
              <a:t>Faith-based organizations</a:t>
            </a:r>
          </a:p>
          <a:p>
            <a:pPr lvl="1"/>
            <a:r>
              <a:rPr lang="en-US" sz="1800" b="0" i="0" u="none" strike="noStrike" baseline="0" dirty="0">
                <a:solidFill>
                  <a:srgbClr val="000000"/>
                </a:solidFill>
                <a:latin typeface="Calibri" panose="020F0502020204030204" pitchFamily="34" charset="0"/>
              </a:rPr>
              <a:t>Other state, local public, and nonprofit agencies such as mental health or counseling centers or other programs that have staff specifically trained to serve victims of Sexual Assault</a:t>
            </a:r>
          </a:p>
          <a:p>
            <a:r>
              <a:rPr lang="en-US" sz="1900" dirty="0">
                <a:solidFill>
                  <a:srgbClr val="000000"/>
                </a:solidFill>
                <a:latin typeface="Calibri" panose="020F0502020204030204" pitchFamily="34" charset="0"/>
              </a:rPr>
              <a:t>Other Requirements include:</a:t>
            </a:r>
          </a:p>
          <a:p>
            <a:pPr lvl="1"/>
            <a:r>
              <a:rPr lang="en-US" sz="1900" b="0" i="0" u="none" strike="noStrike" baseline="0" dirty="0">
                <a:solidFill>
                  <a:srgbClr val="000000"/>
                </a:solidFill>
                <a:latin typeface="Calibri" panose="020F0502020204030204" pitchFamily="34" charset="0"/>
              </a:rPr>
              <a:t>Registered DUNS number</a:t>
            </a:r>
          </a:p>
          <a:p>
            <a:pPr lvl="1"/>
            <a:r>
              <a:rPr lang="en-US" sz="1900" b="0" i="0" u="none" strike="noStrike" baseline="0" dirty="0">
                <a:solidFill>
                  <a:srgbClr val="000000"/>
                </a:solidFill>
                <a:latin typeface="Calibri" panose="020F0502020204030204" pitchFamily="34" charset="0"/>
              </a:rPr>
              <a:t>Active and current registration with SAM.gov</a:t>
            </a:r>
          </a:p>
          <a:p>
            <a:pPr lvl="1"/>
            <a:r>
              <a:rPr lang="en-US" sz="1900" dirty="0">
                <a:solidFill>
                  <a:srgbClr val="000000"/>
                </a:solidFill>
                <a:latin typeface="Calibri" panose="020F0502020204030204" pitchFamily="34" charset="0"/>
              </a:rPr>
              <a:t>Good standing with the Department of Revenue (DOR), Department of Workforce Development (DWD), and Secretary of State (SOS)</a:t>
            </a:r>
            <a:endParaRPr lang="en-US" sz="1900" b="0" i="0" u="none" strike="noStrike" baseline="0" dirty="0">
              <a:solidFill>
                <a:srgbClr val="000000"/>
              </a:solidFill>
              <a:latin typeface="Calibri" panose="020F0502020204030204" pitchFamily="34" charset="0"/>
            </a:endParaRPr>
          </a:p>
          <a:p>
            <a:endParaRPr lang="en-US" sz="1900" b="0" i="0" u="none" strike="noStrike" baseline="0" dirty="0">
              <a:solidFill>
                <a:srgbClr val="000000"/>
              </a:solidFill>
              <a:latin typeface="Calibri" panose="020F0502020204030204" pitchFamily="34" charset="0"/>
            </a:endParaRPr>
          </a:p>
          <a:p>
            <a:endParaRPr lang="en-US" sz="1900" dirty="0">
              <a:solidFill>
                <a:srgbClr val="000000"/>
              </a:solidFill>
            </a:endParaRPr>
          </a:p>
        </p:txBody>
      </p:sp>
    </p:spTree>
    <p:extLst>
      <p:ext uri="{BB962C8B-B14F-4D97-AF65-F5344CB8AC3E}">
        <p14:creationId xmlns:p14="http://schemas.microsoft.com/office/powerpoint/2010/main" val="31042246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8">
            <a:extLst>
              <a:ext uri="{FF2B5EF4-FFF2-40B4-BE49-F238E27FC236}">
                <a16:creationId xmlns:a16="http://schemas.microsoft.com/office/drawing/2014/main" id="{53B021B3-DE93-4AB7-8A18-CF5F1CED8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933888C-9E77-42FD-A6C8-785274F351C1}"/>
              </a:ext>
            </a:extLst>
          </p:cNvPr>
          <p:cNvSpPr>
            <a:spLocks noGrp="1"/>
          </p:cNvSpPr>
          <p:nvPr>
            <p:ph type="title"/>
          </p:nvPr>
        </p:nvSpPr>
        <p:spPr>
          <a:xfrm>
            <a:off x="841248" y="256032"/>
            <a:ext cx="10506456" cy="1014984"/>
          </a:xfrm>
        </p:spPr>
        <p:txBody>
          <a:bodyPr anchor="b">
            <a:normAutofit/>
          </a:bodyPr>
          <a:lstStyle/>
          <a:p>
            <a:r>
              <a:rPr lang="en-US"/>
              <a:t>Funding Availability</a:t>
            </a:r>
            <a:endParaRPr lang="en-US" dirty="0"/>
          </a:p>
        </p:txBody>
      </p:sp>
      <p:sp>
        <p:nvSpPr>
          <p:cNvPr id="26" name="Rectangle 10">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1634502"/>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7"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1538176"/>
            <a:ext cx="1873457" cy="1098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28" name="Content Placeholder 2">
            <a:extLst>
              <a:ext uri="{FF2B5EF4-FFF2-40B4-BE49-F238E27FC236}">
                <a16:creationId xmlns:a16="http://schemas.microsoft.com/office/drawing/2014/main" id="{43EF2E1D-CC90-442D-8F8D-ACF7F7E83193}"/>
              </a:ext>
            </a:extLst>
          </p:cNvPr>
          <p:cNvGraphicFramePr>
            <a:graphicFrameLocks noGrp="1"/>
          </p:cNvGraphicFramePr>
          <p:nvPr>
            <p:ph idx="1"/>
            <p:extLst>
              <p:ext uri="{D42A27DB-BD31-4B8C-83A1-F6EECF244321}">
                <p14:modId xmlns:p14="http://schemas.microsoft.com/office/powerpoint/2010/main" val="78806229"/>
              </p:ext>
            </p:extLst>
          </p:nvPr>
        </p:nvGraphicFramePr>
        <p:xfrm>
          <a:off x="838200" y="1926266"/>
          <a:ext cx="10515600" cy="43575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986128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TM03457510[[fn=Savon]]</Template>
  <TotalTime>1518</TotalTime>
  <Words>2398</Words>
  <Application>Microsoft Office PowerPoint</Application>
  <PresentationFormat>Widescreen</PresentationFormat>
  <Paragraphs>195</Paragraphs>
  <Slides>30</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Calibri</vt:lpstr>
      <vt:lpstr>Calibri Light</vt:lpstr>
      <vt:lpstr>Times New Roman</vt:lpstr>
      <vt:lpstr>Office Theme</vt:lpstr>
      <vt:lpstr> 2022 SASP and SAVAF RFP Webinar</vt:lpstr>
      <vt:lpstr>Thanks for joining us today:  Please keep your lines muted during the presentation.   Webinar is being recorded. It will be posted on the ICJI website.   Questions and Answers at the end.   Feel Free to utilize the chat box during the webinar.  </vt:lpstr>
      <vt:lpstr>Accessing the RFP</vt:lpstr>
      <vt:lpstr>2022 SASP (Sexual Assault Services Program) Violence Against Women Formula Grant Application</vt:lpstr>
      <vt:lpstr>2022 SAVAF (Sexual Assault Victims Assistance Fund) Grant Application</vt:lpstr>
      <vt:lpstr>PowerPoint Presentation</vt:lpstr>
      <vt:lpstr>PowerPoint Presentation</vt:lpstr>
      <vt:lpstr>Funding Eligibility:</vt:lpstr>
      <vt:lpstr>Funding Availability</vt:lpstr>
      <vt:lpstr>SASP Purpose Areas- Funds under this program must be used for one or more of the following purposes:</vt:lpstr>
      <vt:lpstr>Priority Areas</vt:lpstr>
      <vt:lpstr>SAVAF Allowable Activities and Costs</vt:lpstr>
      <vt:lpstr>Out of Scope Activities - SASP</vt:lpstr>
      <vt:lpstr>Unallowable Activities - SASP</vt:lpstr>
      <vt:lpstr>Other Requirements / Trainings</vt:lpstr>
      <vt:lpstr>Initiating an application in IntelliGrants</vt:lpstr>
      <vt:lpstr>Steps to initiating an application in IntelliGrants (ICJI’s Grant Management system):</vt:lpstr>
      <vt:lpstr>PowerPoint Presentation</vt:lpstr>
      <vt:lpstr>Intelligrants Application</vt:lpstr>
      <vt:lpstr>PowerPoint Presentation</vt:lpstr>
      <vt:lpstr>Forms that need to be completed: </vt:lpstr>
      <vt:lpstr>PowerPoint Presentation</vt:lpstr>
      <vt:lpstr>PowerPoint Presentation</vt:lpstr>
      <vt:lpstr>PowerPoint Presentation</vt:lpstr>
      <vt:lpstr>Ineligible Budget Items</vt:lpstr>
      <vt:lpstr>Budget Narrative </vt:lpstr>
      <vt:lpstr>Attachments Required:</vt:lpstr>
      <vt:lpstr>PowerPoint Presentation</vt:lpstr>
      <vt:lpstr>Questions?</vt:lpstr>
      <vt:lpstr>Thanks for attending!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2021-2023 Domestic Violence Prevention and Treatment RFP Webinar</dc:title>
  <dc:creator>Strevels, Sarah</dc:creator>
  <cp:lastModifiedBy>Brown, Maxwell</cp:lastModifiedBy>
  <cp:revision>65</cp:revision>
  <dcterms:created xsi:type="dcterms:W3CDTF">2020-12-18T00:42:11Z</dcterms:created>
  <dcterms:modified xsi:type="dcterms:W3CDTF">2021-09-22T17:42:46Z</dcterms:modified>
</cp:coreProperties>
</file>