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B2D48-8F5F-458F-B883-1A7318EB3459}" type="doc">
      <dgm:prSet loTypeId="urn:microsoft.com/office/officeart/2005/8/layout/process4" loCatId="process" qsTypeId="urn:microsoft.com/office/officeart/2005/8/quickstyle/simple4" qsCatId="simple" csTypeId="urn:microsoft.com/office/officeart/2005/8/colors/accent0_3" csCatId="mainScheme"/>
      <dgm:spPr/>
      <dgm:t>
        <a:bodyPr/>
        <a:lstStyle/>
        <a:p>
          <a:endParaRPr lang="en-US"/>
        </a:p>
      </dgm:t>
    </dgm:pt>
    <dgm:pt modelId="{ED7D1E98-1929-476C-A5E3-D9B7FC3805CE}">
      <dgm:prSet/>
      <dgm:spPr/>
      <dgm:t>
        <a:bodyPr/>
        <a:lstStyle/>
        <a:p>
          <a:r>
            <a:rPr lang="en-US" dirty="0"/>
            <a:t>Once you have selected </a:t>
          </a:r>
          <a:r>
            <a:rPr lang="en-US" b="1" dirty="0"/>
            <a:t>My Organization </a:t>
          </a:r>
          <a:r>
            <a:rPr lang="en-US" dirty="0"/>
            <a:t>then you should see your agency’s information prepopulate. To navigate to a particular grant select </a:t>
          </a:r>
          <a:r>
            <a:rPr lang="en-US" b="1" dirty="0"/>
            <a:t>Organization Documents.  </a:t>
          </a:r>
          <a:endParaRPr lang="en-US" dirty="0"/>
        </a:p>
      </dgm:t>
    </dgm:pt>
    <dgm:pt modelId="{95F6B4A9-0759-44D9-B4AB-BDC07F6D3648}" type="parTrans" cxnId="{00432535-632E-44D6-B350-92AE499EC0B2}">
      <dgm:prSet/>
      <dgm:spPr/>
      <dgm:t>
        <a:bodyPr/>
        <a:lstStyle/>
        <a:p>
          <a:endParaRPr lang="en-US"/>
        </a:p>
      </dgm:t>
    </dgm:pt>
    <dgm:pt modelId="{3CC3A4C4-94F9-491F-A083-B746C9D42EB0}" type="sibTrans" cxnId="{00432535-632E-44D6-B350-92AE499EC0B2}">
      <dgm:prSet/>
      <dgm:spPr/>
      <dgm:t>
        <a:bodyPr/>
        <a:lstStyle/>
        <a:p>
          <a:endParaRPr lang="en-US"/>
        </a:p>
      </dgm:t>
    </dgm:pt>
    <dgm:pt modelId="{6DD5C185-26F5-44D2-A8C3-8B5D12DF8AC9}">
      <dgm:prSet/>
      <dgm:spPr/>
      <dgm:t>
        <a:bodyPr/>
        <a:lstStyle/>
        <a:p>
          <a:r>
            <a:rPr lang="en-US" b="1"/>
            <a:t>Organization Documents</a:t>
          </a:r>
          <a:r>
            <a:rPr lang="en-US"/>
            <a:t> will pull up all the documents that your agency has initiated. You will want to select the specific grant for which you wish to initiate a report.</a:t>
          </a:r>
        </a:p>
      </dgm:t>
    </dgm:pt>
    <dgm:pt modelId="{D3DF7783-269D-413A-88FB-87DF2D6D93D8}" type="parTrans" cxnId="{28EDE30F-2FC1-454F-8604-9A96FF38A4AB}">
      <dgm:prSet/>
      <dgm:spPr/>
      <dgm:t>
        <a:bodyPr/>
        <a:lstStyle/>
        <a:p>
          <a:endParaRPr lang="en-US"/>
        </a:p>
      </dgm:t>
    </dgm:pt>
    <dgm:pt modelId="{3DA5BFA6-9235-4621-8850-ED4003A1970A}" type="sibTrans" cxnId="{28EDE30F-2FC1-454F-8604-9A96FF38A4AB}">
      <dgm:prSet/>
      <dgm:spPr/>
      <dgm:t>
        <a:bodyPr/>
        <a:lstStyle/>
        <a:p>
          <a:endParaRPr lang="en-US"/>
        </a:p>
      </dgm:t>
    </dgm:pt>
    <dgm:pt modelId="{1CBC5178-119B-45AD-B155-C2B749288521}" type="pres">
      <dgm:prSet presAssocID="{C11B2D48-8F5F-458F-B883-1A7318EB3459}" presName="Name0" presStyleCnt="0">
        <dgm:presLayoutVars>
          <dgm:dir/>
          <dgm:animLvl val="lvl"/>
          <dgm:resizeHandles val="exact"/>
        </dgm:presLayoutVars>
      </dgm:prSet>
      <dgm:spPr/>
    </dgm:pt>
    <dgm:pt modelId="{FAD5D118-FEC8-4DB7-804C-803E6A081431}" type="pres">
      <dgm:prSet presAssocID="{6DD5C185-26F5-44D2-A8C3-8B5D12DF8AC9}" presName="boxAndChildren" presStyleCnt="0"/>
      <dgm:spPr/>
    </dgm:pt>
    <dgm:pt modelId="{CCB25ED1-90A4-434B-9D61-C9A54BEC61A4}" type="pres">
      <dgm:prSet presAssocID="{6DD5C185-26F5-44D2-A8C3-8B5D12DF8AC9}" presName="parentTextBox" presStyleLbl="node1" presStyleIdx="0" presStyleCnt="2"/>
      <dgm:spPr/>
    </dgm:pt>
    <dgm:pt modelId="{C60CE42C-B074-4E7B-957B-8D366C2C1123}" type="pres">
      <dgm:prSet presAssocID="{3CC3A4C4-94F9-491F-A083-B746C9D42EB0}" presName="sp" presStyleCnt="0"/>
      <dgm:spPr/>
    </dgm:pt>
    <dgm:pt modelId="{09DF58BB-971C-4383-B60E-3D08FF6F318B}" type="pres">
      <dgm:prSet presAssocID="{ED7D1E98-1929-476C-A5E3-D9B7FC3805CE}" presName="arrowAndChildren" presStyleCnt="0"/>
      <dgm:spPr/>
    </dgm:pt>
    <dgm:pt modelId="{CBA7D116-C2B2-4D8D-9623-2224D912F0B2}" type="pres">
      <dgm:prSet presAssocID="{ED7D1E98-1929-476C-A5E3-D9B7FC3805CE}" presName="parentTextArrow" presStyleLbl="node1" presStyleIdx="1" presStyleCnt="2"/>
      <dgm:spPr/>
    </dgm:pt>
  </dgm:ptLst>
  <dgm:cxnLst>
    <dgm:cxn modelId="{28EDE30F-2FC1-454F-8604-9A96FF38A4AB}" srcId="{C11B2D48-8F5F-458F-B883-1A7318EB3459}" destId="{6DD5C185-26F5-44D2-A8C3-8B5D12DF8AC9}" srcOrd="1" destOrd="0" parTransId="{D3DF7783-269D-413A-88FB-87DF2D6D93D8}" sibTransId="{3DA5BFA6-9235-4621-8850-ED4003A1970A}"/>
    <dgm:cxn modelId="{00432535-632E-44D6-B350-92AE499EC0B2}" srcId="{C11B2D48-8F5F-458F-B883-1A7318EB3459}" destId="{ED7D1E98-1929-476C-A5E3-D9B7FC3805CE}" srcOrd="0" destOrd="0" parTransId="{95F6B4A9-0759-44D9-B4AB-BDC07F6D3648}" sibTransId="{3CC3A4C4-94F9-491F-A083-B746C9D42EB0}"/>
    <dgm:cxn modelId="{A0CC94BA-F124-430F-978C-347AD252B183}" type="presOf" srcId="{C11B2D48-8F5F-458F-B883-1A7318EB3459}" destId="{1CBC5178-119B-45AD-B155-C2B749288521}" srcOrd="0" destOrd="0" presId="urn:microsoft.com/office/officeart/2005/8/layout/process4"/>
    <dgm:cxn modelId="{846FD7D4-691B-44B7-92C3-E03738162E2F}" type="presOf" srcId="{6DD5C185-26F5-44D2-A8C3-8B5D12DF8AC9}" destId="{CCB25ED1-90A4-434B-9D61-C9A54BEC61A4}" srcOrd="0" destOrd="0" presId="urn:microsoft.com/office/officeart/2005/8/layout/process4"/>
    <dgm:cxn modelId="{052D9FE2-C938-48D4-9929-DC094B2FDE96}" type="presOf" srcId="{ED7D1E98-1929-476C-A5E3-D9B7FC3805CE}" destId="{CBA7D116-C2B2-4D8D-9623-2224D912F0B2}" srcOrd="0" destOrd="0" presId="urn:microsoft.com/office/officeart/2005/8/layout/process4"/>
    <dgm:cxn modelId="{5C118F43-40A1-4CC4-A866-71E9BFA9E35F}" type="presParOf" srcId="{1CBC5178-119B-45AD-B155-C2B749288521}" destId="{FAD5D118-FEC8-4DB7-804C-803E6A081431}" srcOrd="0" destOrd="0" presId="urn:microsoft.com/office/officeart/2005/8/layout/process4"/>
    <dgm:cxn modelId="{D843ACA7-84A3-4A88-9E08-69794AB4CAF9}" type="presParOf" srcId="{FAD5D118-FEC8-4DB7-804C-803E6A081431}" destId="{CCB25ED1-90A4-434B-9D61-C9A54BEC61A4}" srcOrd="0" destOrd="0" presId="urn:microsoft.com/office/officeart/2005/8/layout/process4"/>
    <dgm:cxn modelId="{62BC4019-3813-4AD4-A45B-43473C1E2DF0}" type="presParOf" srcId="{1CBC5178-119B-45AD-B155-C2B749288521}" destId="{C60CE42C-B074-4E7B-957B-8D366C2C1123}" srcOrd="1" destOrd="0" presId="urn:microsoft.com/office/officeart/2005/8/layout/process4"/>
    <dgm:cxn modelId="{F832841E-3904-4C07-9C68-F5C473658CF7}" type="presParOf" srcId="{1CBC5178-119B-45AD-B155-C2B749288521}" destId="{09DF58BB-971C-4383-B60E-3D08FF6F318B}" srcOrd="2" destOrd="0" presId="urn:microsoft.com/office/officeart/2005/8/layout/process4"/>
    <dgm:cxn modelId="{05C67E5F-E4AB-4658-9AA4-E6A700087A41}" type="presParOf" srcId="{09DF58BB-971C-4383-B60E-3D08FF6F318B}" destId="{CBA7D116-C2B2-4D8D-9623-2224D912F0B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6002C2-1501-41A5-8F8C-8F72A787836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836AE8D-AE18-4EAD-9504-7B7D343202AF}">
      <dgm:prSet/>
      <dgm:spPr/>
      <dgm:t>
        <a:bodyPr/>
        <a:lstStyle/>
        <a:p>
          <a:r>
            <a:rPr lang="en-US"/>
            <a:t>Program Reports are much shorter than Fiscal Reports and depending on the funding source there can be several questions or very few questions on the second page of the report.  </a:t>
          </a:r>
        </a:p>
      </dgm:t>
    </dgm:pt>
    <dgm:pt modelId="{E7942BAC-E4E1-4280-87BE-5EB0FA4867A1}" type="parTrans" cxnId="{588D8F29-3D13-4208-B611-F45000D0783F}">
      <dgm:prSet/>
      <dgm:spPr/>
      <dgm:t>
        <a:bodyPr/>
        <a:lstStyle/>
        <a:p>
          <a:endParaRPr lang="en-US"/>
        </a:p>
      </dgm:t>
    </dgm:pt>
    <dgm:pt modelId="{F23FF89F-E37B-49B7-A896-4739F57CAEC9}" type="sibTrans" cxnId="{588D8F29-3D13-4208-B611-F45000D0783F}">
      <dgm:prSet/>
      <dgm:spPr/>
      <dgm:t>
        <a:bodyPr/>
        <a:lstStyle/>
        <a:p>
          <a:endParaRPr lang="en-US"/>
        </a:p>
      </dgm:t>
    </dgm:pt>
    <dgm:pt modelId="{588F6448-D300-4414-AB37-A03FE5164A8E}">
      <dgm:prSet/>
      <dgm:spPr/>
      <dgm:t>
        <a:bodyPr/>
        <a:lstStyle/>
        <a:p>
          <a:r>
            <a:rPr lang="en-US" dirty="0"/>
            <a:t>The first page of the Program Report is the Programmatic Report and the top part of this report is like the Financial Accounting and Claim form for the Fiscal Reports.  It has the Project start and end dates, the dates for the reporting period and the date the program report was submitted and the date it was due.  </a:t>
          </a:r>
        </a:p>
      </dgm:t>
    </dgm:pt>
    <dgm:pt modelId="{E94E0467-85AE-42AE-AA1E-E6BC88C065B5}" type="parTrans" cxnId="{D2294DD2-F0EA-4A6E-8F3E-424EC3FE3589}">
      <dgm:prSet/>
      <dgm:spPr/>
      <dgm:t>
        <a:bodyPr/>
        <a:lstStyle/>
        <a:p>
          <a:endParaRPr lang="en-US"/>
        </a:p>
      </dgm:t>
    </dgm:pt>
    <dgm:pt modelId="{8044782B-7CD4-4EE2-BEF4-80E2DFA54078}" type="sibTrans" cxnId="{D2294DD2-F0EA-4A6E-8F3E-424EC3FE3589}">
      <dgm:prSet/>
      <dgm:spPr/>
      <dgm:t>
        <a:bodyPr/>
        <a:lstStyle/>
        <a:p>
          <a:endParaRPr lang="en-US"/>
        </a:p>
      </dgm:t>
    </dgm:pt>
    <dgm:pt modelId="{ECCF45D8-3A26-4330-8351-042BDD0EEB45}" type="pres">
      <dgm:prSet presAssocID="{D06002C2-1501-41A5-8F8C-8F72A787836A}" presName="hierChild1" presStyleCnt="0">
        <dgm:presLayoutVars>
          <dgm:chPref val="1"/>
          <dgm:dir/>
          <dgm:animOne val="branch"/>
          <dgm:animLvl val="lvl"/>
          <dgm:resizeHandles/>
        </dgm:presLayoutVars>
      </dgm:prSet>
      <dgm:spPr/>
    </dgm:pt>
    <dgm:pt modelId="{8D53DDBE-7C05-473F-AF5F-FC47D9DFC44C}" type="pres">
      <dgm:prSet presAssocID="{7836AE8D-AE18-4EAD-9504-7B7D343202AF}" presName="hierRoot1" presStyleCnt="0"/>
      <dgm:spPr/>
    </dgm:pt>
    <dgm:pt modelId="{90B42687-DA62-4540-871E-7D2A26DC4A38}" type="pres">
      <dgm:prSet presAssocID="{7836AE8D-AE18-4EAD-9504-7B7D343202AF}" presName="composite" presStyleCnt="0"/>
      <dgm:spPr/>
    </dgm:pt>
    <dgm:pt modelId="{AB5912FF-0D28-46C4-B03B-234B3098E8A5}" type="pres">
      <dgm:prSet presAssocID="{7836AE8D-AE18-4EAD-9504-7B7D343202AF}" presName="background" presStyleLbl="node0" presStyleIdx="0" presStyleCnt="2"/>
      <dgm:spPr/>
    </dgm:pt>
    <dgm:pt modelId="{857BF76E-0B99-4D9B-B80B-3604542E658A}" type="pres">
      <dgm:prSet presAssocID="{7836AE8D-AE18-4EAD-9504-7B7D343202AF}" presName="text" presStyleLbl="fgAcc0" presStyleIdx="0" presStyleCnt="2">
        <dgm:presLayoutVars>
          <dgm:chPref val="3"/>
        </dgm:presLayoutVars>
      </dgm:prSet>
      <dgm:spPr/>
    </dgm:pt>
    <dgm:pt modelId="{BB76E672-9D14-4D2D-B8DD-6BE6210EB069}" type="pres">
      <dgm:prSet presAssocID="{7836AE8D-AE18-4EAD-9504-7B7D343202AF}" presName="hierChild2" presStyleCnt="0"/>
      <dgm:spPr/>
    </dgm:pt>
    <dgm:pt modelId="{7AC29D7E-9D95-4432-9584-572FFA76C22C}" type="pres">
      <dgm:prSet presAssocID="{588F6448-D300-4414-AB37-A03FE5164A8E}" presName="hierRoot1" presStyleCnt="0"/>
      <dgm:spPr/>
    </dgm:pt>
    <dgm:pt modelId="{CC417D46-6E64-4A57-9D07-A09F69D4904B}" type="pres">
      <dgm:prSet presAssocID="{588F6448-D300-4414-AB37-A03FE5164A8E}" presName="composite" presStyleCnt="0"/>
      <dgm:spPr/>
    </dgm:pt>
    <dgm:pt modelId="{D8B43F1D-0F75-460B-8229-7604594D546F}" type="pres">
      <dgm:prSet presAssocID="{588F6448-D300-4414-AB37-A03FE5164A8E}" presName="background" presStyleLbl="node0" presStyleIdx="1" presStyleCnt="2"/>
      <dgm:spPr/>
    </dgm:pt>
    <dgm:pt modelId="{C2D89D9A-1A5A-4B02-A657-C2DD2E731708}" type="pres">
      <dgm:prSet presAssocID="{588F6448-D300-4414-AB37-A03FE5164A8E}" presName="text" presStyleLbl="fgAcc0" presStyleIdx="1" presStyleCnt="2">
        <dgm:presLayoutVars>
          <dgm:chPref val="3"/>
        </dgm:presLayoutVars>
      </dgm:prSet>
      <dgm:spPr/>
    </dgm:pt>
    <dgm:pt modelId="{A838A35C-0115-4C8F-B4FD-61AF8FEDCAF3}" type="pres">
      <dgm:prSet presAssocID="{588F6448-D300-4414-AB37-A03FE5164A8E}" presName="hierChild2" presStyleCnt="0"/>
      <dgm:spPr/>
    </dgm:pt>
  </dgm:ptLst>
  <dgm:cxnLst>
    <dgm:cxn modelId="{588D8F29-3D13-4208-B611-F45000D0783F}" srcId="{D06002C2-1501-41A5-8F8C-8F72A787836A}" destId="{7836AE8D-AE18-4EAD-9504-7B7D343202AF}" srcOrd="0" destOrd="0" parTransId="{E7942BAC-E4E1-4280-87BE-5EB0FA4867A1}" sibTransId="{F23FF89F-E37B-49B7-A896-4739F57CAEC9}"/>
    <dgm:cxn modelId="{7238EA63-704D-4028-8192-68CE758DFFDC}" type="presOf" srcId="{7836AE8D-AE18-4EAD-9504-7B7D343202AF}" destId="{857BF76E-0B99-4D9B-B80B-3604542E658A}" srcOrd="0" destOrd="0" presId="urn:microsoft.com/office/officeart/2005/8/layout/hierarchy1"/>
    <dgm:cxn modelId="{F9694385-1D6A-40C8-98DF-A6E7A894F6B5}" type="presOf" srcId="{D06002C2-1501-41A5-8F8C-8F72A787836A}" destId="{ECCF45D8-3A26-4330-8351-042BDD0EEB45}" srcOrd="0" destOrd="0" presId="urn:microsoft.com/office/officeart/2005/8/layout/hierarchy1"/>
    <dgm:cxn modelId="{D2294DD2-F0EA-4A6E-8F3E-424EC3FE3589}" srcId="{D06002C2-1501-41A5-8F8C-8F72A787836A}" destId="{588F6448-D300-4414-AB37-A03FE5164A8E}" srcOrd="1" destOrd="0" parTransId="{E94E0467-85AE-42AE-AA1E-E6BC88C065B5}" sibTransId="{8044782B-7CD4-4EE2-BEF4-80E2DFA54078}"/>
    <dgm:cxn modelId="{3ABD63E6-EA8C-41C6-93F3-F705E8BB2F12}" type="presOf" srcId="{588F6448-D300-4414-AB37-A03FE5164A8E}" destId="{C2D89D9A-1A5A-4B02-A657-C2DD2E731708}" srcOrd="0" destOrd="0" presId="urn:microsoft.com/office/officeart/2005/8/layout/hierarchy1"/>
    <dgm:cxn modelId="{AD05301D-8927-493F-81A3-46E615468E4C}" type="presParOf" srcId="{ECCF45D8-3A26-4330-8351-042BDD0EEB45}" destId="{8D53DDBE-7C05-473F-AF5F-FC47D9DFC44C}" srcOrd="0" destOrd="0" presId="urn:microsoft.com/office/officeart/2005/8/layout/hierarchy1"/>
    <dgm:cxn modelId="{540D57C8-D433-46E0-94DC-CD6161CC688C}" type="presParOf" srcId="{8D53DDBE-7C05-473F-AF5F-FC47D9DFC44C}" destId="{90B42687-DA62-4540-871E-7D2A26DC4A38}" srcOrd="0" destOrd="0" presId="urn:microsoft.com/office/officeart/2005/8/layout/hierarchy1"/>
    <dgm:cxn modelId="{EAF13C0D-5E18-4692-B013-C98D329F8C15}" type="presParOf" srcId="{90B42687-DA62-4540-871E-7D2A26DC4A38}" destId="{AB5912FF-0D28-46C4-B03B-234B3098E8A5}" srcOrd="0" destOrd="0" presId="urn:microsoft.com/office/officeart/2005/8/layout/hierarchy1"/>
    <dgm:cxn modelId="{BA8111DB-F3E8-4010-9B83-F133C8D00880}" type="presParOf" srcId="{90B42687-DA62-4540-871E-7D2A26DC4A38}" destId="{857BF76E-0B99-4D9B-B80B-3604542E658A}" srcOrd="1" destOrd="0" presId="urn:microsoft.com/office/officeart/2005/8/layout/hierarchy1"/>
    <dgm:cxn modelId="{71CB7CA3-39FA-4655-A96D-52CBB84CDF9E}" type="presParOf" srcId="{8D53DDBE-7C05-473F-AF5F-FC47D9DFC44C}" destId="{BB76E672-9D14-4D2D-B8DD-6BE6210EB069}" srcOrd="1" destOrd="0" presId="urn:microsoft.com/office/officeart/2005/8/layout/hierarchy1"/>
    <dgm:cxn modelId="{1FE95629-E866-46A8-BBE7-F1034530839D}" type="presParOf" srcId="{ECCF45D8-3A26-4330-8351-042BDD0EEB45}" destId="{7AC29D7E-9D95-4432-9584-572FFA76C22C}" srcOrd="1" destOrd="0" presId="urn:microsoft.com/office/officeart/2005/8/layout/hierarchy1"/>
    <dgm:cxn modelId="{6FB17BFF-C3AF-4544-9F5B-EBBEE3E17055}" type="presParOf" srcId="{7AC29D7E-9D95-4432-9584-572FFA76C22C}" destId="{CC417D46-6E64-4A57-9D07-A09F69D4904B}" srcOrd="0" destOrd="0" presId="urn:microsoft.com/office/officeart/2005/8/layout/hierarchy1"/>
    <dgm:cxn modelId="{A5043F48-6108-4EC6-806B-5FE9CD7881E2}" type="presParOf" srcId="{CC417D46-6E64-4A57-9D07-A09F69D4904B}" destId="{D8B43F1D-0F75-460B-8229-7604594D546F}" srcOrd="0" destOrd="0" presId="urn:microsoft.com/office/officeart/2005/8/layout/hierarchy1"/>
    <dgm:cxn modelId="{08534554-5516-4E4D-9A58-E98E1FEBB4D3}" type="presParOf" srcId="{CC417D46-6E64-4A57-9D07-A09F69D4904B}" destId="{C2D89D9A-1A5A-4B02-A657-C2DD2E731708}" srcOrd="1" destOrd="0" presId="urn:microsoft.com/office/officeart/2005/8/layout/hierarchy1"/>
    <dgm:cxn modelId="{23CE241D-3BB7-4C2D-9525-6F521262B458}" type="presParOf" srcId="{7AC29D7E-9D95-4432-9584-572FFA76C22C}" destId="{A838A35C-0115-4C8F-B4FD-61AF8FEDCA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DA6DA-DD4D-47DF-A23B-057E429EA6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106B61F-4921-4CB3-B4A4-99A9ED78F1D5}">
      <dgm:prSet custT="1"/>
      <dgm:spPr/>
      <dgm:t>
        <a:bodyPr/>
        <a:lstStyle/>
        <a:p>
          <a:r>
            <a:rPr lang="en-US" sz="1800" dirty="0"/>
            <a:t>Only include activities that are funded by the grant source in the narrative sections.  For example, do not include fund raising events, team building retreats or social events.  If you would like to share this information with CJI then please email the information to your Grant Manager or put it in the attachment section of the Program Report. </a:t>
          </a:r>
        </a:p>
      </dgm:t>
    </dgm:pt>
    <dgm:pt modelId="{69979453-BA22-411F-9DF4-0A6198C1C7EC}" type="parTrans" cxnId="{0F92E29F-883A-467D-BA0E-2E056A9EE778}">
      <dgm:prSet/>
      <dgm:spPr/>
      <dgm:t>
        <a:bodyPr/>
        <a:lstStyle/>
        <a:p>
          <a:endParaRPr lang="en-US"/>
        </a:p>
      </dgm:t>
    </dgm:pt>
    <dgm:pt modelId="{FF0DAE40-0C51-4C3C-A4E4-42B6BBEC47FC}" type="sibTrans" cxnId="{0F92E29F-883A-467D-BA0E-2E056A9EE778}">
      <dgm:prSet/>
      <dgm:spPr/>
      <dgm:t>
        <a:bodyPr/>
        <a:lstStyle/>
        <a:p>
          <a:endParaRPr lang="en-US"/>
        </a:p>
      </dgm:t>
    </dgm:pt>
    <dgm:pt modelId="{7C174033-DD54-4A2E-92EA-0C5F29011CE9}">
      <dgm:prSet custT="1"/>
      <dgm:spPr/>
      <dgm:t>
        <a:bodyPr/>
        <a:lstStyle/>
        <a:p>
          <a:r>
            <a:rPr lang="en-US" sz="1800" dirty="0"/>
            <a:t>If including any stories about victims, please do not put any personal information that could identify them.  </a:t>
          </a:r>
        </a:p>
      </dgm:t>
    </dgm:pt>
    <dgm:pt modelId="{15A52D14-026D-4A44-80D6-20F63BD8FA0A}" type="parTrans" cxnId="{19C48C55-6DA7-4082-9538-3A806FA5E89B}">
      <dgm:prSet/>
      <dgm:spPr/>
      <dgm:t>
        <a:bodyPr/>
        <a:lstStyle/>
        <a:p>
          <a:endParaRPr lang="en-US"/>
        </a:p>
      </dgm:t>
    </dgm:pt>
    <dgm:pt modelId="{AE822A4B-9677-4BB2-AEB5-813467FD387E}" type="sibTrans" cxnId="{19C48C55-6DA7-4082-9538-3A806FA5E89B}">
      <dgm:prSet/>
      <dgm:spPr/>
      <dgm:t>
        <a:bodyPr/>
        <a:lstStyle/>
        <a:p>
          <a:endParaRPr lang="en-US"/>
        </a:p>
      </dgm:t>
    </dgm:pt>
    <dgm:pt modelId="{DDFACCBE-E6F7-4934-B7BE-52518AD821D0}">
      <dgm:prSet custT="1"/>
      <dgm:spPr/>
      <dgm:t>
        <a:bodyPr/>
        <a:lstStyle/>
        <a:p>
          <a:r>
            <a:rPr lang="en-US" sz="1800" dirty="0"/>
            <a:t>Unlike the Fiscal Reports, you do not have to wait for the previous Program Report to be approved before submitting the next one. </a:t>
          </a:r>
        </a:p>
      </dgm:t>
    </dgm:pt>
    <dgm:pt modelId="{A9972CB5-3A47-4037-BA70-EB88722CC81E}" type="parTrans" cxnId="{FCACF0BE-BB16-4C75-A533-EC59D5F698D9}">
      <dgm:prSet/>
      <dgm:spPr/>
      <dgm:t>
        <a:bodyPr/>
        <a:lstStyle/>
        <a:p>
          <a:endParaRPr lang="en-US"/>
        </a:p>
      </dgm:t>
    </dgm:pt>
    <dgm:pt modelId="{E3576547-7158-4D38-80D8-E3BEFA58DF95}" type="sibTrans" cxnId="{FCACF0BE-BB16-4C75-A533-EC59D5F698D9}">
      <dgm:prSet/>
      <dgm:spPr/>
      <dgm:t>
        <a:bodyPr/>
        <a:lstStyle/>
        <a:p>
          <a:endParaRPr lang="en-US"/>
        </a:p>
      </dgm:t>
    </dgm:pt>
    <dgm:pt modelId="{45E3467F-CCD2-4D27-B03C-4BD31109DD68}" type="pres">
      <dgm:prSet presAssocID="{320DA6DA-DD4D-47DF-A23B-057E429EA63C}" presName="linear" presStyleCnt="0">
        <dgm:presLayoutVars>
          <dgm:animLvl val="lvl"/>
          <dgm:resizeHandles val="exact"/>
        </dgm:presLayoutVars>
      </dgm:prSet>
      <dgm:spPr/>
    </dgm:pt>
    <dgm:pt modelId="{EED45999-D766-4911-BC2E-B3708E714C22}" type="pres">
      <dgm:prSet presAssocID="{7106B61F-4921-4CB3-B4A4-99A9ED78F1D5}" presName="parentText" presStyleLbl="node1" presStyleIdx="0" presStyleCnt="3" custScaleY="120641">
        <dgm:presLayoutVars>
          <dgm:chMax val="0"/>
          <dgm:bulletEnabled val="1"/>
        </dgm:presLayoutVars>
      </dgm:prSet>
      <dgm:spPr/>
    </dgm:pt>
    <dgm:pt modelId="{571ADF24-5B8A-433C-BA93-6FDE8AADFF33}" type="pres">
      <dgm:prSet presAssocID="{FF0DAE40-0C51-4C3C-A4E4-42B6BBEC47FC}" presName="spacer" presStyleCnt="0"/>
      <dgm:spPr/>
    </dgm:pt>
    <dgm:pt modelId="{59AE248C-A75F-4760-8F5A-3321CFD3A0FA}" type="pres">
      <dgm:prSet presAssocID="{7C174033-DD54-4A2E-92EA-0C5F29011CE9}" presName="parentText" presStyleLbl="node1" presStyleIdx="1" presStyleCnt="3">
        <dgm:presLayoutVars>
          <dgm:chMax val="0"/>
          <dgm:bulletEnabled val="1"/>
        </dgm:presLayoutVars>
      </dgm:prSet>
      <dgm:spPr/>
    </dgm:pt>
    <dgm:pt modelId="{E29404F0-676A-4DB8-8574-EEF1D5C12357}" type="pres">
      <dgm:prSet presAssocID="{AE822A4B-9677-4BB2-AEB5-813467FD387E}" presName="spacer" presStyleCnt="0"/>
      <dgm:spPr/>
    </dgm:pt>
    <dgm:pt modelId="{E005CD4F-F683-4755-A1E6-9EE812B00D8C}" type="pres">
      <dgm:prSet presAssocID="{DDFACCBE-E6F7-4934-B7BE-52518AD821D0}" presName="parentText" presStyleLbl="node1" presStyleIdx="2" presStyleCnt="3" custScaleY="111238">
        <dgm:presLayoutVars>
          <dgm:chMax val="0"/>
          <dgm:bulletEnabled val="1"/>
        </dgm:presLayoutVars>
      </dgm:prSet>
      <dgm:spPr/>
    </dgm:pt>
  </dgm:ptLst>
  <dgm:cxnLst>
    <dgm:cxn modelId="{AD5F843A-7A2E-4961-90F1-3C32B6ADF224}" type="presOf" srcId="{7C174033-DD54-4A2E-92EA-0C5F29011CE9}" destId="{59AE248C-A75F-4760-8F5A-3321CFD3A0FA}" srcOrd="0" destOrd="0" presId="urn:microsoft.com/office/officeart/2005/8/layout/vList2"/>
    <dgm:cxn modelId="{19C48C55-6DA7-4082-9538-3A806FA5E89B}" srcId="{320DA6DA-DD4D-47DF-A23B-057E429EA63C}" destId="{7C174033-DD54-4A2E-92EA-0C5F29011CE9}" srcOrd="1" destOrd="0" parTransId="{15A52D14-026D-4A44-80D6-20F63BD8FA0A}" sibTransId="{AE822A4B-9677-4BB2-AEB5-813467FD387E}"/>
    <dgm:cxn modelId="{777F8B96-0AEB-4DCE-8E38-BC16F0495554}" type="presOf" srcId="{DDFACCBE-E6F7-4934-B7BE-52518AD821D0}" destId="{E005CD4F-F683-4755-A1E6-9EE812B00D8C}" srcOrd="0" destOrd="0" presId="urn:microsoft.com/office/officeart/2005/8/layout/vList2"/>
    <dgm:cxn modelId="{0F92E29F-883A-467D-BA0E-2E056A9EE778}" srcId="{320DA6DA-DD4D-47DF-A23B-057E429EA63C}" destId="{7106B61F-4921-4CB3-B4A4-99A9ED78F1D5}" srcOrd="0" destOrd="0" parTransId="{69979453-BA22-411F-9DF4-0A6198C1C7EC}" sibTransId="{FF0DAE40-0C51-4C3C-A4E4-42B6BBEC47FC}"/>
    <dgm:cxn modelId="{FCACF0BE-BB16-4C75-A533-EC59D5F698D9}" srcId="{320DA6DA-DD4D-47DF-A23B-057E429EA63C}" destId="{DDFACCBE-E6F7-4934-B7BE-52518AD821D0}" srcOrd="2" destOrd="0" parTransId="{A9972CB5-3A47-4037-BA70-EB88722CC81E}" sibTransId="{E3576547-7158-4D38-80D8-E3BEFA58DF95}"/>
    <dgm:cxn modelId="{7C5844CD-62F6-4F30-87BE-9AC4E618287E}" type="presOf" srcId="{7106B61F-4921-4CB3-B4A4-99A9ED78F1D5}" destId="{EED45999-D766-4911-BC2E-B3708E714C22}" srcOrd="0" destOrd="0" presId="urn:microsoft.com/office/officeart/2005/8/layout/vList2"/>
    <dgm:cxn modelId="{6A4A0DD8-5FD7-4DC3-AF95-F0B91F968829}" type="presOf" srcId="{320DA6DA-DD4D-47DF-A23B-057E429EA63C}" destId="{45E3467F-CCD2-4D27-B03C-4BD31109DD68}" srcOrd="0" destOrd="0" presId="urn:microsoft.com/office/officeart/2005/8/layout/vList2"/>
    <dgm:cxn modelId="{13E87A0A-3041-446A-88B2-56926AAE570A}" type="presParOf" srcId="{45E3467F-CCD2-4D27-B03C-4BD31109DD68}" destId="{EED45999-D766-4911-BC2E-B3708E714C22}" srcOrd="0" destOrd="0" presId="urn:microsoft.com/office/officeart/2005/8/layout/vList2"/>
    <dgm:cxn modelId="{12EC01B9-A39E-48E5-9FD3-3EB69DD37243}" type="presParOf" srcId="{45E3467F-CCD2-4D27-B03C-4BD31109DD68}" destId="{571ADF24-5B8A-433C-BA93-6FDE8AADFF33}" srcOrd="1" destOrd="0" presId="urn:microsoft.com/office/officeart/2005/8/layout/vList2"/>
    <dgm:cxn modelId="{B0BB84ED-D545-4B63-8EEB-FE17955FD1BA}" type="presParOf" srcId="{45E3467F-CCD2-4D27-B03C-4BD31109DD68}" destId="{59AE248C-A75F-4760-8F5A-3321CFD3A0FA}" srcOrd="2" destOrd="0" presId="urn:microsoft.com/office/officeart/2005/8/layout/vList2"/>
    <dgm:cxn modelId="{BE0D8659-AE22-4601-BD73-396BE296DE24}" type="presParOf" srcId="{45E3467F-CCD2-4D27-B03C-4BD31109DD68}" destId="{E29404F0-676A-4DB8-8574-EEF1D5C12357}" srcOrd="3" destOrd="0" presId="urn:microsoft.com/office/officeart/2005/8/layout/vList2"/>
    <dgm:cxn modelId="{960B9F8E-0D9B-4BE8-B511-0E6EBAA0BF41}" type="presParOf" srcId="{45E3467F-CCD2-4D27-B03C-4BD31109DD68}" destId="{E005CD4F-F683-4755-A1E6-9EE812B00D8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25ED1-90A4-434B-9D61-C9A54BEC61A4}">
      <dsp:nvSpPr>
        <dsp:cNvPr id="0" name=""/>
        <dsp:cNvSpPr/>
      </dsp:nvSpPr>
      <dsp:spPr>
        <a:xfrm>
          <a:off x="0" y="1994071"/>
          <a:ext cx="10353675" cy="1308326"/>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a:t>Organization Documents</a:t>
          </a:r>
          <a:r>
            <a:rPr lang="en-US" sz="2300" kern="1200"/>
            <a:t> will pull up all the documents that your agency has initiated. You will want to select the specific grant for which you wish to initiate a report.</a:t>
          </a:r>
        </a:p>
      </dsp:txBody>
      <dsp:txXfrm>
        <a:off x="0" y="1994071"/>
        <a:ext cx="10353675" cy="1308326"/>
      </dsp:txXfrm>
    </dsp:sp>
    <dsp:sp modelId="{CBA7D116-C2B2-4D8D-9623-2224D912F0B2}">
      <dsp:nvSpPr>
        <dsp:cNvPr id="0" name=""/>
        <dsp:cNvSpPr/>
      </dsp:nvSpPr>
      <dsp:spPr>
        <a:xfrm rot="10800000">
          <a:off x="0" y="1489"/>
          <a:ext cx="10353675" cy="2012206"/>
        </a:xfrm>
        <a:prstGeom prst="upArrowCallou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Once you have selected </a:t>
          </a:r>
          <a:r>
            <a:rPr lang="en-US" sz="2300" b="1" kern="1200" dirty="0"/>
            <a:t>My Organization </a:t>
          </a:r>
          <a:r>
            <a:rPr lang="en-US" sz="2300" kern="1200" dirty="0"/>
            <a:t>then you should see your agency’s information prepopulate. To navigate to a particular grant select </a:t>
          </a:r>
          <a:r>
            <a:rPr lang="en-US" sz="2300" b="1" kern="1200" dirty="0"/>
            <a:t>Organization Documents.  </a:t>
          </a:r>
          <a:endParaRPr lang="en-US" sz="2300" kern="1200" dirty="0"/>
        </a:p>
      </dsp:txBody>
      <dsp:txXfrm rot="10800000">
        <a:off x="0" y="1489"/>
        <a:ext cx="10353675" cy="1307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12FF-0D28-46C4-B03B-234B3098E8A5}">
      <dsp:nvSpPr>
        <dsp:cNvPr id="0" name=""/>
        <dsp:cNvSpPr/>
      </dsp:nvSpPr>
      <dsp:spPr>
        <a:xfrm>
          <a:off x="1263" y="10281"/>
          <a:ext cx="4436205" cy="2816990"/>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857BF76E-0B99-4D9B-B80B-3604542E658A}">
      <dsp:nvSpPr>
        <dsp:cNvPr id="0" name=""/>
        <dsp:cNvSpPr/>
      </dsp:nvSpPr>
      <dsp:spPr>
        <a:xfrm>
          <a:off x="494175" y="478547"/>
          <a:ext cx="4436205" cy="2816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Program Reports are much shorter than Fiscal Reports and depending on the funding source there can be several questions or very few questions on the second page of the report.  </a:t>
          </a:r>
        </a:p>
      </dsp:txBody>
      <dsp:txXfrm>
        <a:off x="576682" y="561054"/>
        <a:ext cx="4271191" cy="2651976"/>
      </dsp:txXfrm>
    </dsp:sp>
    <dsp:sp modelId="{D8B43F1D-0F75-460B-8229-7604594D546F}">
      <dsp:nvSpPr>
        <dsp:cNvPr id="0" name=""/>
        <dsp:cNvSpPr/>
      </dsp:nvSpPr>
      <dsp:spPr>
        <a:xfrm>
          <a:off x="5423293" y="10281"/>
          <a:ext cx="4436205" cy="2816990"/>
        </a:xfrm>
        <a:prstGeom prst="roundRect">
          <a:avLst>
            <a:gd name="adj" fmla="val 10000"/>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C2D89D9A-1A5A-4B02-A657-C2DD2E731708}">
      <dsp:nvSpPr>
        <dsp:cNvPr id="0" name=""/>
        <dsp:cNvSpPr/>
      </dsp:nvSpPr>
      <dsp:spPr>
        <a:xfrm>
          <a:off x="5916205" y="478547"/>
          <a:ext cx="4436205" cy="2816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first page of the Program Report is the Programmatic Report and the top part of this report is like the Financial Accounting and Claim form for the Fiscal Reports.  It has the Project start and end dates, the dates for the reporting period and the date the program report was submitted and the date it was due.  </a:t>
          </a:r>
        </a:p>
      </dsp:txBody>
      <dsp:txXfrm>
        <a:off x="5998712" y="561054"/>
        <a:ext cx="4271191" cy="2651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45999-D766-4911-BC2E-B3708E714C22}">
      <dsp:nvSpPr>
        <dsp:cNvPr id="0" name=""/>
        <dsp:cNvSpPr/>
      </dsp:nvSpPr>
      <dsp:spPr>
        <a:xfrm>
          <a:off x="0" y="274852"/>
          <a:ext cx="5924550" cy="1762185"/>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Only include activities that are funded by the grant source in the narrative sections.  For example, do not include fund raising events, team building retreats or social events.  If you would like to share this information with CJI then please email the information to your Grant Manager or put it in the attachment section of the Program Report. </a:t>
          </a:r>
        </a:p>
      </dsp:txBody>
      <dsp:txXfrm>
        <a:off x="86023" y="360875"/>
        <a:ext cx="5752504" cy="1590139"/>
      </dsp:txXfrm>
    </dsp:sp>
    <dsp:sp modelId="{59AE248C-A75F-4760-8F5A-3321CFD3A0FA}">
      <dsp:nvSpPr>
        <dsp:cNvPr id="0" name=""/>
        <dsp:cNvSpPr/>
      </dsp:nvSpPr>
      <dsp:spPr>
        <a:xfrm>
          <a:off x="0" y="2048400"/>
          <a:ext cx="5924550" cy="1460685"/>
        </a:xfrm>
        <a:prstGeom prst="roundRect">
          <a:avLst/>
        </a:prstGeom>
        <a:gradFill rotWithShape="0">
          <a:gsLst>
            <a:gs pos="0">
              <a:schemeClr val="accent2">
                <a:hueOff val="-865265"/>
                <a:satOff val="452"/>
                <a:lumOff val="0"/>
                <a:alphaOff val="0"/>
                <a:tint val="94000"/>
                <a:satMod val="100000"/>
                <a:lumMod val="104000"/>
              </a:schemeClr>
            </a:gs>
            <a:gs pos="69000">
              <a:schemeClr val="accent2">
                <a:hueOff val="-865265"/>
                <a:satOff val="452"/>
                <a:lumOff val="0"/>
                <a:alphaOff val="0"/>
                <a:shade val="86000"/>
                <a:satMod val="130000"/>
                <a:lumMod val="102000"/>
              </a:schemeClr>
            </a:gs>
            <a:gs pos="100000">
              <a:schemeClr val="accent2">
                <a:hueOff val="-865265"/>
                <a:satOff val="452"/>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including any stories about victims, please do not put any personal information that could identify them.  </a:t>
          </a:r>
        </a:p>
      </dsp:txBody>
      <dsp:txXfrm>
        <a:off x="71305" y="2119705"/>
        <a:ext cx="5781940" cy="1318075"/>
      </dsp:txXfrm>
    </dsp:sp>
    <dsp:sp modelId="{E005CD4F-F683-4755-A1E6-9EE812B00D8C}">
      <dsp:nvSpPr>
        <dsp:cNvPr id="0" name=""/>
        <dsp:cNvSpPr/>
      </dsp:nvSpPr>
      <dsp:spPr>
        <a:xfrm>
          <a:off x="0" y="3520448"/>
          <a:ext cx="5924550" cy="1624837"/>
        </a:xfrm>
        <a:prstGeom prst="roundRect">
          <a:avLst/>
        </a:prstGeom>
        <a:gradFill rotWithShape="0">
          <a:gsLst>
            <a:gs pos="0">
              <a:schemeClr val="accent2">
                <a:hueOff val="-1730531"/>
                <a:satOff val="904"/>
                <a:lumOff val="0"/>
                <a:alphaOff val="0"/>
                <a:tint val="94000"/>
                <a:satMod val="100000"/>
                <a:lumMod val="104000"/>
              </a:schemeClr>
            </a:gs>
            <a:gs pos="69000">
              <a:schemeClr val="accent2">
                <a:hueOff val="-1730531"/>
                <a:satOff val="904"/>
                <a:lumOff val="0"/>
                <a:alphaOff val="0"/>
                <a:shade val="86000"/>
                <a:satMod val="130000"/>
                <a:lumMod val="102000"/>
              </a:schemeClr>
            </a:gs>
            <a:gs pos="100000">
              <a:schemeClr val="accent2">
                <a:hueOff val="-1730531"/>
                <a:satOff val="904"/>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Unlike the Fiscal Reports, you do not have to wait for the previous Program Report to be approved before submitting the next one. </a:t>
          </a:r>
        </a:p>
      </dsp:txBody>
      <dsp:txXfrm>
        <a:off x="79318" y="3599766"/>
        <a:ext cx="5765914" cy="14662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5/9/2022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EFD219-8BCD-4714-AFB2-AA1C6CAA6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FF4B0-F662-4722-96D5-85E45F4A5421}"/>
              </a:ext>
            </a:extLst>
          </p:cNvPr>
          <p:cNvSpPr>
            <a:spLocks noGrp="1"/>
          </p:cNvSpPr>
          <p:nvPr>
            <p:ph type="ctrTitle"/>
          </p:nvPr>
        </p:nvSpPr>
        <p:spPr>
          <a:xfrm>
            <a:off x="4549063" y="1060110"/>
            <a:ext cx="6801998" cy="4737780"/>
          </a:xfrm>
        </p:spPr>
        <p:txBody>
          <a:bodyPr anchor="ctr">
            <a:normAutofit/>
          </a:bodyPr>
          <a:lstStyle/>
          <a:p>
            <a:pPr algn="l"/>
            <a:r>
              <a:rPr lang="en-US" sz="5000" dirty="0"/>
              <a:t>New Administrators Training</a:t>
            </a:r>
          </a:p>
        </p:txBody>
      </p:sp>
      <p:sp>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646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7FFD12E-D66F-4BAA-8064-FA5AA74B4DB0}"/>
              </a:ext>
            </a:extLst>
          </p:cNvPr>
          <p:cNvSpPr>
            <a:spLocks noGrp="1"/>
          </p:cNvSpPr>
          <p:nvPr>
            <p:ph type="subTitle" idx="1"/>
          </p:nvPr>
        </p:nvSpPr>
        <p:spPr>
          <a:xfrm>
            <a:off x="1043075" y="1060110"/>
            <a:ext cx="2540787" cy="4737780"/>
          </a:xfrm>
        </p:spPr>
        <p:txBody>
          <a:bodyPr anchor="ctr">
            <a:normAutofit/>
          </a:bodyPr>
          <a:lstStyle/>
          <a:p>
            <a:pPr algn="l"/>
            <a:r>
              <a:rPr lang="en-US" dirty="0">
                <a:solidFill>
                  <a:schemeClr val="bg2"/>
                </a:solidFill>
                <a:effectLst/>
              </a:rPr>
              <a:t>Session 4 </a:t>
            </a:r>
          </a:p>
          <a:p>
            <a:pPr algn="l"/>
            <a:r>
              <a:rPr lang="en-US" dirty="0">
                <a:solidFill>
                  <a:schemeClr val="bg2"/>
                </a:solidFill>
                <a:effectLst/>
              </a:rPr>
              <a:t>Program Reporting</a:t>
            </a:r>
          </a:p>
        </p:txBody>
      </p:sp>
    </p:spTree>
    <p:extLst>
      <p:ext uri="{BB962C8B-B14F-4D97-AF65-F5344CB8AC3E}">
        <p14:creationId xmlns:p14="http://schemas.microsoft.com/office/powerpoint/2010/main" val="56058428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3F4-C125-4D96-97C4-7B197A11C2C5}"/>
              </a:ext>
            </a:extLst>
          </p:cNvPr>
          <p:cNvSpPr>
            <a:spLocks noGrp="1"/>
          </p:cNvSpPr>
          <p:nvPr>
            <p:ph type="title"/>
          </p:nvPr>
        </p:nvSpPr>
        <p:spPr>
          <a:xfrm>
            <a:off x="7892142" y="609600"/>
            <a:ext cx="3375413" cy="1326321"/>
          </a:xfrm>
        </p:spPr>
        <p:txBody>
          <a:bodyPr>
            <a:normAutofit/>
          </a:bodyPr>
          <a:lstStyle/>
          <a:p>
            <a:r>
              <a:rPr lang="en-US" sz="2400" dirty="0"/>
              <a:t>Accessing your grant</a:t>
            </a:r>
            <a:br>
              <a:rPr lang="en-US" sz="1100" dirty="0"/>
            </a:br>
            <a:br>
              <a:rPr lang="en-US" sz="1100" dirty="0"/>
            </a:br>
            <a:br>
              <a:rPr lang="en-US" sz="1100" dirty="0"/>
            </a:br>
            <a:endParaRPr lang="en-US" sz="1100" dirty="0"/>
          </a:p>
        </p:txBody>
      </p:sp>
      <p:sp>
        <p:nvSpPr>
          <p:cNvPr id="19" name="Rectangle 18">
            <a:extLst>
              <a:ext uri="{FF2B5EF4-FFF2-40B4-BE49-F238E27FC236}">
                <a16:creationId xmlns:a16="http://schemas.microsoft.com/office/drawing/2014/main" id="{7043E05F-184D-4F03-8A9D-D2A78C09A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aphical user interface, application&#10;&#10;Description automatically generated">
            <a:extLst>
              <a:ext uri="{FF2B5EF4-FFF2-40B4-BE49-F238E27FC236}">
                <a16:creationId xmlns:a16="http://schemas.microsoft.com/office/drawing/2014/main" id="{5E305F24-20FD-4B96-992D-4B4E4A2D5CC0}"/>
              </a:ext>
            </a:extLst>
          </p:cNvPr>
          <p:cNvPicPr>
            <a:picLocks noChangeAspect="1"/>
          </p:cNvPicPr>
          <p:nvPr/>
        </p:nvPicPr>
        <p:blipFill>
          <a:blip r:embed="rId3"/>
          <a:stretch>
            <a:fillRect/>
          </a:stretch>
        </p:blipFill>
        <p:spPr>
          <a:xfrm>
            <a:off x="817654" y="799816"/>
            <a:ext cx="6565717" cy="5258366"/>
          </a:xfrm>
          <a:prstGeom prst="rect">
            <a:avLst/>
          </a:prstGeom>
        </p:spPr>
      </p:pic>
      <p:sp>
        <p:nvSpPr>
          <p:cNvPr id="21" name="Rectangle 20">
            <a:extLst>
              <a:ext uri="{FF2B5EF4-FFF2-40B4-BE49-F238E27FC236}">
                <a16:creationId xmlns:a16="http://schemas.microsoft.com/office/drawing/2014/main" id="{41F43512-5B5C-4D25-9BF3-E60A85A85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7E24B12F-6373-FF89-9329-45E8BD60D8D0}"/>
              </a:ext>
            </a:extLst>
          </p:cNvPr>
          <p:cNvSpPr>
            <a:spLocks noGrp="1"/>
          </p:cNvSpPr>
          <p:nvPr>
            <p:ph idx="1"/>
          </p:nvPr>
        </p:nvSpPr>
        <p:spPr>
          <a:xfrm>
            <a:off x="7859487" y="2096064"/>
            <a:ext cx="3408070" cy="3695136"/>
          </a:xfrm>
        </p:spPr>
        <p:txBody>
          <a:bodyPr>
            <a:normAutofit/>
          </a:bodyPr>
          <a:lstStyle/>
          <a:p>
            <a:pPr marL="0" indent="0">
              <a:buNone/>
            </a:pPr>
            <a:br>
              <a:rPr lang="en-US" sz="1600" dirty="0"/>
            </a:br>
            <a:br>
              <a:rPr lang="en-US" sz="1600" dirty="0"/>
            </a:br>
            <a:r>
              <a:rPr lang="en-US" sz="2400" dirty="0"/>
              <a:t>The second way you can access your grant is by using the My Organization page on the upper right side of the screen.</a:t>
            </a:r>
          </a:p>
        </p:txBody>
      </p:sp>
    </p:spTree>
    <p:extLst>
      <p:ext uri="{BB962C8B-B14F-4D97-AF65-F5344CB8AC3E}">
        <p14:creationId xmlns:p14="http://schemas.microsoft.com/office/powerpoint/2010/main" val="3247313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E4F0-8C8C-4AA1-AB26-E2F585E8BDAE}"/>
              </a:ext>
            </a:extLst>
          </p:cNvPr>
          <p:cNvSpPr>
            <a:spLocks noGrp="1"/>
          </p:cNvSpPr>
          <p:nvPr>
            <p:ph type="title"/>
          </p:nvPr>
        </p:nvSpPr>
        <p:spPr>
          <a:xfrm>
            <a:off x="913795" y="609600"/>
            <a:ext cx="10353761" cy="1326321"/>
          </a:xfrm>
        </p:spPr>
        <p:txBody>
          <a:bodyPr>
            <a:normAutofit/>
          </a:bodyPr>
          <a:lstStyle/>
          <a:p>
            <a:r>
              <a:rPr lang="en-US"/>
              <a:t>Accessing your Grant</a:t>
            </a:r>
            <a:endParaRPr lang="en-US" dirty="0"/>
          </a:p>
        </p:txBody>
      </p:sp>
      <p:graphicFrame>
        <p:nvGraphicFramePr>
          <p:cNvPr id="5" name="Content Placeholder 2">
            <a:extLst>
              <a:ext uri="{FF2B5EF4-FFF2-40B4-BE49-F238E27FC236}">
                <a16:creationId xmlns:a16="http://schemas.microsoft.com/office/drawing/2014/main" id="{8C1426BF-3774-95BE-D3B9-1D0CC26EC809}"/>
              </a:ext>
            </a:extLst>
          </p:cNvPr>
          <p:cNvGraphicFramePr>
            <a:graphicFrameLocks noGrp="1"/>
          </p:cNvGraphicFramePr>
          <p:nvPr>
            <p:ph idx="1"/>
            <p:extLst>
              <p:ext uri="{D42A27DB-BD31-4B8C-83A1-F6EECF244321}">
                <p14:modId xmlns:p14="http://schemas.microsoft.com/office/powerpoint/2010/main" val="72029530"/>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19256"/>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58AD-E00E-4393-A8E3-C3E6B4F711DD}"/>
              </a:ext>
            </a:extLst>
          </p:cNvPr>
          <p:cNvSpPr>
            <a:spLocks noGrp="1"/>
          </p:cNvSpPr>
          <p:nvPr>
            <p:ph type="title"/>
          </p:nvPr>
        </p:nvSpPr>
        <p:spPr>
          <a:xfrm>
            <a:off x="7892142" y="609600"/>
            <a:ext cx="3375413" cy="1326321"/>
          </a:xfrm>
        </p:spPr>
        <p:txBody>
          <a:bodyPr>
            <a:normAutofit/>
          </a:bodyPr>
          <a:lstStyle/>
          <a:p>
            <a:pPr algn="l"/>
            <a:r>
              <a:rPr lang="en-US" sz="2800" b="0" i="0" kern="1200" dirty="0">
                <a:latin typeface="+mj-lt"/>
                <a:ea typeface="+mj-ea"/>
                <a:cs typeface="+mj-cs"/>
              </a:rPr>
              <a:t>Accessing your Grant</a:t>
            </a:r>
            <a:endParaRPr lang="en-US" sz="2800" dirty="0"/>
          </a:p>
        </p:txBody>
      </p:sp>
      <p:sp>
        <p:nvSpPr>
          <p:cNvPr id="17" name="Rectangle 16">
            <a:extLst>
              <a:ext uri="{FF2B5EF4-FFF2-40B4-BE49-F238E27FC236}">
                <a16:creationId xmlns:a16="http://schemas.microsoft.com/office/drawing/2014/main" id="{9BAC08BA-A990-45DE-827D-465FE48DD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24B72A-A9E3-4284-A53F-5AC3EB5D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05ACB1-661B-489F-A76E-FCE1DF0C1FAC}"/>
              </a:ext>
            </a:extLst>
          </p:cNvPr>
          <p:cNvSpPr>
            <a:spLocks noGrp="1"/>
          </p:cNvSpPr>
          <p:nvPr>
            <p:ph idx="1"/>
          </p:nvPr>
        </p:nvSpPr>
        <p:spPr>
          <a:xfrm>
            <a:off x="7859487" y="2096064"/>
            <a:ext cx="3408070" cy="3695136"/>
          </a:xfrm>
        </p:spPr>
        <p:txBody>
          <a:bodyPr>
            <a:normAutofit/>
          </a:bodyPr>
          <a:lstStyle/>
          <a:p>
            <a:pPr marL="0" indent="0">
              <a:buNone/>
            </a:pPr>
            <a:r>
              <a:rPr lang="en-US" sz="2400" dirty="0"/>
              <a:t>Make sure you select the Grant Name. Once you click on the Grant name it will take you to that Grant’s Document Snapshot page. </a:t>
            </a:r>
          </a:p>
          <a:p>
            <a:pPr marL="0" indent="0">
              <a:buNone/>
            </a:pPr>
            <a:endParaRPr lang="en-US" sz="1600" dirty="0"/>
          </a:p>
        </p:txBody>
      </p:sp>
      <p:pic>
        <p:nvPicPr>
          <p:cNvPr id="11" name="Content Placeholder 4">
            <a:extLst>
              <a:ext uri="{FF2B5EF4-FFF2-40B4-BE49-F238E27FC236}">
                <a16:creationId xmlns:a16="http://schemas.microsoft.com/office/drawing/2014/main" id="{5D987983-4DD1-4F28-9DF8-AFC94714E380}"/>
              </a:ext>
            </a:extLst>
          </p:cNvPr>
          <p:cNvPicPr>
            <a:picLocks noChangeAspect="1"/>
          </p:cNvPicPr>
          <p:nvPr/>
        </p:nvPicPr>
        <p:blipFill>
          <a:blip r:embed="rId3"/>
          <a:stretch>
            <a:fillRect/>
          </a:stretch>
        </p:blipFill>
        <p:spPr>
          <a:xfrm>
            <a:off x="196452" y="342900"/>
            <a:ext cx="7603753" cy="634365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214204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D7981-DD47-4A1E-9FA7-054E4351C776}"/>
              </a:ext>
            </a:extLst>
          </p:cNvPr>
          <p:cNvSpPr>
            <a:spLocks noGrp="1"/>
          </p:cNvSpPr>
          <p:nvPr>
            <p:ph type="title"/>
          </p:nvPr>
        </p:nvSpPr>
        <p:spPr>
          <a:xfrm>
            <a:off x="913796" y="927100"/>
            <a:ext cx="3418766" cy="1911350"/>
          </a:xfrm>
        </p:spPr>
        <p:txBody>
          <a:bodyPr>
            <a:normAutofit/>
          </a:bodyPr>
          <a:lstStyle/>
          <a:p>
            <a:r>
              <a:rPr lang="en-US" sz="2400" dirty="0">
                <a:solidFill>
                  <a:srgbClr val="EBEBEB"/>
                </a:solidFill>
              </a:rPr>
              <a:t>Initiating a Program Report</a:t>
            </a:r>
            <a:endParaRPr lang="en-US" sz="2400" dirty="0"/>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DA2EC9D-519F-4733-9032-B5942DF347AC}"/>
              </a:ext>
            </a:extLst>
          </p:cNvPr>
          <p:cNvSpPr txBox="1"/>
          <p:nvPr/>
        </p:nvSpPr>
        <p:spPr>
          <a:xfrm>
            <a:off x="924443" y="2920047"/>
            <a:ext cx="3418766" cy="2585323"/>
          </a:xfrm>
          <a:prstGeom prst="rect">
            <a:avLst/>
          </a:prstGeom>
          <a:noFill/>
        </p:spPr>
        <p:txBody>
          <a:bodyPr wrap="square" rtlCol="0">
            <a:spAutoFit/>
          </a:bodyPr>
          <a:lstStyle/>
          <a:p>
            <a:r>
              <a:rPr lang="en-US" sz="2400" dirty="0">
                <a:solidFill>
                  <a:srgbClr val="FFFFFF"/>
                </a:solidFill>
              </a:rPr>
              <a:t>Once you have reached the Document snapshot page, follow the next set of instructions to initiate the Program report.</a:t>
            </a:r>
          </a:p>
          <a:p>
            <a:endParaRPr lang="en-US" dirty="0"/>
          </a:p>
        </p:txBody>
      </p:sp>
      <p:pic>
        <p:nvPicPr>
          <p:cNvPr id="7" name="Content Placeholder 6">
            <a:extLst>
              <a:ext uri="{FF2B5EF4-FFF2-40B4-BE49-F238E27FC236}">
                <a16:creationId xmlns:a16="http://schemas.microsoft.com/office/drawing/2014/main" id="{7039CCB9-A1E1-4FD7-85B3-911AC7719FAB}"/>
              </a:ext>
            </a:extLst>
          </p:cNvPr>
          <p:cNvPicPr>
            <a:picLocks noGrp="1" noChangeAspect="1"/>
          </p:cNvPicPr>
          <p:nvPr>
            <p:ph idx="1"/>
          </p:nvPr>
        </p:nvPicPr>
        <p:blipFill>
          <a:blip r:embed="rId3"/>
          <a:stretch>
            <a:fillRect/>
          </a:stretch>
        </p:blipFill>
        <p:spPr>
          <a:xfrm>
            <a:off x="4772026" y="414338"/>
            <a:ext cx="7058016" cy="5900737"/>
          </a:xfrm>
          <a:prstGeom prst="rect">
            <a:avLst/>
          </a:prstGeom>
        </p:spPr>
      </p:pic>
    </p:spTree>
    <p:extLst>
      <p:ext uri="{BB962C8B-B14F-4D97-AF65-F5344CB8AC3E}">
        <p14:creationId xmlns:p14="http://schemas.microsoft.com/office/powerpoint/2010/main" val="13885612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E678-0E87-4124-820D-7186B037E57B}"/>
              </a:ext>
            </a:extLst>
          </p:cNvPr>
          <p:cNvSpPr>
            <a:spLocks noGrp="1"/>
          </p:cNvSpPr>
          <p:nvPr>
            <p:ph type="title"/>
          </p:nvPr>
        </p:nvSpPr>
        <p:spPr>
          <a:xfrm>
            <a:off x="7892142" y="609600"/>
            <a:ext cx="3375413" cy="1326321"/>
          </a:xfrm>
        </p:spPr>
        <p:txBody>
          <a:bodyPr>
            <a:normAutofit/>
          </a:bodyPr>
          <a:lstStyle/>
          <a:p>
            <a:r>
              <a:rPr lang="en-US" sz="2800"/>
              <a:t>Program Reports</a:t>
            </a:r>
          </a:p>
        </p:txBody>
      </p:sp>
      <p:sp>
        <p:nvSpPr>
          <p:cNvPr id="10" name="Rectangle 9">
            <a:extLst>
              <a:ext uri="{FF2B5EF4-FFF2-40B4-BE49-F238E27FC236}">
                <a16:creationId xmlns:a16="http://schemas.microsoft.com/office/drawing/2014/main" id="{7043E05F-184D-4F03-8A9D-D2A78C09A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2E7818-7ED2-4A8B-B8F0-204E197EF635}"/>
              </a:ext>
            </a:extLst>
          </p:cNvPr>
          <p:cNvPicPr>
            <a:picLocks noChangeAspect="1"/>
          </p:cNvPicPr>
          <p:nvPr/>
        </p:nvPicPr>
        <p:blipFill>
          <a:blip r:embed="rId3"/>
          <a:stretch>
            <a:fillRect/>
          </a:stretch>
        </p:blipFill>
        <p:spPr>
          <a:xfrm>
            <a:off x="752476" y="799816"/>
            <a:ext cx="6565716" cy="5258367"/>
          </a:xfrm>
          <a:prstGeom prst="rect">
            <a:avLst/>
          </a:prstGeom>
        </p:spPr>
      </p:pic>
      <p:sp>
        <p:nvSpPr>
          <p:cNvPr id="12" name="Rectangle 11">
            <a:extLst>
              <a:ext uri="{FF2B5EF4-FFF2-40B4-BE49-F238E27FC236}">
                <a16:creationId xmlns:a16="http://schemas.microsoft.com/office/drawing/2014/main" id="{41F43512-5B5C-4D25-9BF3-E60A85A85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AC749E-356C-499C-B86B-EC55DE7C05DB}"/>
              </a:ext>
            </a:extLst>
          </p:cNvPr>
          <p:cNvSpPr>
            <a:spLocks noGrp="1"/>
          </p:cNvSpPr>
          <p:nvPr>
            <p:ph idx="1"/>
          </p:nvPr>
        </p:nvSpPr>
        <p:spPr>
          <a:xfrm>
            <a:off x="7859487" y="2096064"/>
            <a:ext cx="3408070" cy="3695136"/>
          </a:xfrm>
        </p:spPr>
        <p:txBody>
          <a:bodyPr>
            <a:noAutofit/>
          </a:bodyPr>
          <a:lstStyle/>
          <a:p>
            <a:pPr marL="0" indent="0">
              <a:buNone/>
            </a:pPr>
            <a:r>
              <a:rPr lang="en-US" dirty="0"/>
              <a:t>To access the Program Report forms from the document snapshot page, you go up to forms menu which is the second green button at the top of the page. Hover over or click this and the two program report forms will show.  </a:t>
            </a:r>
          </a:p>
        </p:txBody>
      </p:sp>
    </p:spTree>
    <p:extLst>
      <p:ext uri="{BB962C8B-B14F-4D97-AF65-F5344CB8AC3E}">
        <p14:creationId xmlns:p14="http://schemas.microsoft.com/office/powerpoint/2010/main" val="1201063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84763-8E16-44A3-9F0E-8A5A1D6434D7}"/>
              </a:ext>
            </a:extLst>
          </p:cNvPr>
          <p:cNvPicPr>
            <a:picLocks noChangeAspect="1"/>
          </p:cNvPicPr>
          <p:nvPr/>
        </p:nvPicPr>
        <p:blipFill rotWithShape="1">
          <a:blip r:embed="rId3"/>
          <a:srcRect t="2920" r="-2" b="1027"/>
          <a:stretch/>
        </p:blipFill>
        <p:spPr>
          <a:xfrm>
            <a:off x="1514475" y="542925"/>
            <a:ext cx="8886825" cy="3700463"/>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2" name="Title 1">
            <a:extLst>
              <a:ext uri="{FF2B5EF4-FFF2-40B4-BE49-F238E27FC236}">
                <a16:creationId xmlns:a16="http://schemas.microsoft.com/office/drawing/2014/main" id="{1FCDE69B-9AB2-44DD-8773-D1C2B9AD7CD6}"/>
              </a:ext>
            </a:extLst>
          </p:cNvPr>
          <p:cNvSpPr>
            <a:spLocks noGrp="1"/>
          </p:cNvSpPr>
          <p:nvPr>
            <p:ph type="title"/>
          </p:nvPr>
        </p:nvSpPr>
        <p:spPr>
          <a:xfrm>
            <a:off x="848969" y="4048913"/>
            <a:ext cx="10494062" cy="1270535"/>
          </a:xfrm>
        </p:spPr>
        <p:txBody>
          <a:bodyPr vert="horz" lIns="91440" tIns="45720" rIns="91440" bIns="45720" rtlCol="0" anchor="b">
            <a:normAutofit/>
          </a:bodyPr>
          <a:lstStyle/>
          <a:p>
            <a:r>
              <a:rPr lang="en-US" sz="4000"/>
              <a:t>Program Reports</a:t>
            </a:r>
          </a:p>
        </p:txBody>
      </p:sp>
      <p:sp>
        <p:nvSpPr>
          <p:cNvPr id="3" name="Content Placeholder 2">
            <a:extLst>
              <a:ext uri="{FF2B5EF4-FFF2-40B4-BE49-F238E27FC236}">
                <a16:creationId xmlns:a16="http://schemas.microsoft.com/office/drawing/2014/main" id="{EA277B30-F1AD-40B3-87D4-D18EBF30B2BA}"/>
              </a:ext>
            </a:extLst>
          </p:cNvPr>
          <p:cNvSpPr>
            <a:spLocks noGrp="1"/>
          </p:cNvSpPr>
          <p:nvPr>
            <p:ph idx="1"/>
          </p:nvPr>
        </p:nvSpPr>
        <p:spPr>
          <a:xfrm>
            <a:off x="848969" y="5319449"/>
            <a:ext cx="10494062" cy="995626"/>
          </a:xfrm>
        </p:spPr>
        <p:txBody>
          <a:bodyPr vert="horz" lIns="91440" tIns="45720" rIns="91440" bIns="45720" rtlCol="0">
            <a:normAutofit/>
          </a:bodyPr>
          <a:lstStyle/>
          <a:p>
            <a:pPr marL="0" indent="0" algn="ctr">
              <a:buNone/>
            </a:pPr>
            <a:r>
              <a:rPr lang="en-US" sz="2400" dirty="0">
                <a:effectLst/>
              </a:rPr>
              <a:t>The two Program Report forms are the Programmatic Report and the Program Report</a:t>
            </a:r>
            <a:r>
              <a:rPr lang="en-US" sz="1800" dirty="0">
                <a:effectLst/>
              </a:rPr>
              <a:t>.</a:t>
            </a:r>
          </a:p>
        </p:txBody>
      </p:sp>
    </p:spTree>
    <p:extLst>
      <p:ext uri="{BB962C8B-B14F-4D97-AF65-F5344CB8AC3E}">
        <p14:creationId xmlns:p14="http://schemas.microsoft.com/office/powerpoint/2010/main" val="243122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C62C-59D7-4519-AD95-D14143373E67}"/>
              </a:ext>
            </a:extLst>
          </p:cNvPr>
          <p:cNvSpPr>
            <a:spLocks noGrp="1"/>
          </p:cNvSpPr>
          <p:nvPr>
            <p:ph type="title"/>
          </p:nvPr>
        </p:nvSpPr>
        <p:spPr>
          <a:xfrm>
            <a:off x="913795" y="609600"/>
            <a:ext cx="10353761" cy="1326321"/>
          </a:xfrm>
        </p:spPr>
        <p:txBody>
          <a:bodyPr>
            <a:normAutofit/>
          </a:bodyPr>
          <a:lstStyle/>
          <a:p>
            <a:r>
              <a:rPr lang="en-US" dirty="0"/>
              <a:t>Program Reports</a:t>
            </a:r>
          </a:p>
        </p:txBody>
      </p:sp>
      <p:sp>
        <p:nvSpPr>
          <p:cNvPr id="9" name="Rectangle 8">
            <a:extLst>
              <a:ext uri="{FF2B5EF4-FFF2-40B4-BE49-F238E27FC236}">
                <a16:creationId xmlns:a16="http://schemas.microsoft.com/office/drawing/2014/main" id="{651EABAF-EAF4-4813-BDA2-782CA3B20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AAF91E-E073-0DB7-1A4D-B4AAB509677E}"/>
              </a:ext>
            </a:extLst>
          </p:cNvPr>
          <p:cNvGraphicFramePr>
            <a:graphicFrameLocks noGrp="1"/>
          </p:cNvGraphicFramePr>
          <p:nvPr>
            <p:ph idx="1"/>
            <p:extLst>
              <p:ext uri="{D42A27DB-BD31-4B8C-83A1-F6EECF244321}">
                <p14:modId xmlns:p14="http://schemas.microsoft.com/office/powerpoint/2010/main" val="2743016228"/>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5767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0FFB-9C59-4786-83CE-37232222F0E4}"/>
              </a:ext>
            </a:extLst>
          </p:cNvPr>
          <p:cNvSpPr>
            <a:spLocks noGrp="1"/>
          </p:cNvSpPr>
          <p:nvPr>
            <p:ph type="title"/>
          </p:nvPr>
        </p:nvSpPr>
        <p:spPr/>
        <p:txBody>
          <a:bodyPr/>
          <a:lstStyle/>
          <a:p>
            <a:r>
              <a:rPr lang="en-US" dirty="0"/>
              <a:t>Programmatic Report Form</a:t>
            </a:r>
          </a:p>
        </p:txBody>
      </p:sp>
      <p:pic>
        <p:nvPicPr>
          <p:cNvPr id="5" name="Content Placeholder 4">
            <a:extLst>
              <a:ext uri="{FF2B5EF4-FFF2-40B4-BE49-F238E27FC236}">
                <a16:creationId xmlns:a16="http://schemas.microsoft.com/office/drawing/2014/main" id="{7437D472-F777-4F45-A462-8CA7A66AE59A}"/>
              </a:ext>
            </a:extLst>
          </p:cNvPr>
          <p:cNvPicPr>
            <a:picLocks noGrp="1" noChangeAspect="1"/>
          </p:cNvPicPr>
          <p:nvPr>
            <p:ph idx="1"/>
          </p:nvPr>
        </p:nvPicPr>
        <p:blipFill>
          <a:blip r:embed="rId2"/>
          <a:stretch>
            <a:fillRect/>
          </a:stretch>
        </p:blipFill>
        <p:spPr>
          <a:xfrm>
            <a:off x="1940157" y="1643063"/>
            <a:ext cx="8301036" cy="4605337"/>
          </a:xfrm>
        </p:spPr>
      </p:pic>
    </p:spTree>
    <p:extLst>
      <p:ext uri="{BB962C8B-B14F-4D97-AF65-F5344CB8AC3E}">
        <p14:creationId xmlns:p14="http://schemas.microsoft.com/office/powerpoint/2010/main" val="773643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9B50F-256D-417D-A55F-7226578088FA}"/>
              </a:ext>
            </a:extLst>
          </p:cNvPr>
          <p:cNvSpPr>
            <a:spLocks noGrp="1"/>
          </p:cNvSpPr>
          <p:nvPr>
            <p:ph type="title"/>
          </p:nvPr>
        </p:nvSpPr>
        <p:spPr>
          <a:xfrm>
            <a:off x="913796" y="927100"/>
            <a:ext cx="3418766" cy="4616450"/>
          </a:xfrm>
        </p:spPr>
        <p:txBody>
          <a:bodyPr>
            <a:normAutofit/>
          </a:bodyPr>
          <a:lstStyle/>
          <a:p>
            <a:r>
              <a:rPr lang="en-US" sz="2600" dirty="0"/>
              <a:t>Programmatic Report Form</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5FC557D-C742-47BA-84DF-096327868621}"/>
              </a:ext>
            </a:extLst>
          </p:cNvPr>
          <p:cNvSpPr>
            <a:spLocks noGrp="1"/>
          </p:cNvSpPr>
          <p:nvPr>
            <p:ph idx="1"/>
          </p:nvPr>
        </p:nvSpPr>
        <p:spPr>
          <a:xfrm>
            <a:off x="4976029" y="171450"/>
            <a:ext cx="6291528" cy="6229349"/>
          </a:xfrm>
        </p:spPr>
        <p:txBody>
          <a:bodyPr anchor="ctr">
            <a:normAutofit lnSpcReduction="10000"/>
          </a:bodyPr>
          <a:lstStyle/>
          <a:p>
            <a:pPr>
              <a:lnSpc>
                <a:spcPct val="110000"/>
              </a:lnSpc>
              <a:buFont typeface="Wingdings" panose="05000000000000000000" pitchFamily="2" charset="2"/>
              <a:buChar char="Ø"/>
            </a:pPr>
            <a:r>
              <a:rPr lang="en-US" dirty="0"/>
              <a:t>The middle section of the Programmatic Report form asks for updates on the GOALS, OBJECTIVES AND OUTCOMES for the grant that were written when the application was submitted.  </a:t>
            </a:r>
          </a:p>
          <a:p>
            <a:pPr>
              <a:lnSpc>
                <a:spcPct val="110000"/>
              </a:lnSpc>
              <a:buFont typeface="Wingdings" panose="05000000000000000000" pitchFamily="2" charset="2"/>
              <a:buChar char="Ø"/>
            </a:pPr>
            <a:r>
              <a:rPr lang="en-US" dirty="0"/>
              <a:t>This information should be detailed enough for us to be able to tell exactly how far along the agency is in meeting the Goal, Objective or Outcome. Objectives are required to be measurable therefore we should see information that provides the current measure of each objective.  Many times, Outcomes are measurable as well so we should be able to tell the current measure of the outcome as well, if it was measurable. </a:t>
            </a:r>
          </a:p>
          <a:p>
            <a:pPr>
              <a:lnSpc>
                <a:spcPct val="110000"/>
              </a:lnSpc>
              <a:buFont typeface="Wingdings" panose="05000000000000000000" pitchFamily="2" charset="2"/>
              <a:buChar char="Ø"/>
            </a:pPr>
            <a:r>
              <a:rPr lang="en-US" dirty="0"/>
              <a:t>Be sure to only report information based on the goals, objectives and outcomes listed in the application. If you have new projects you want to share then please email your grant manager with this information. </a:t>
            </a:r>
          </a:p>
          <a:p>
            <a:pPr>
              <a:lnSpc>
                <a:spcPct val="110000"/>
              </a:lnSpc>
            </a:pPr>
            <a:endParaRPr lang="en-US" dirty="0"/>
          </a:p>
        </p:txBody>
      </p:sp>
    </p:spTree>
    <p:extLst>
      <p:ext uri="{BB962C8B-B14F-4D97-AF65-F5344CB8AC3E}">
        <p14:creationId xmlns:p14="http://schemas.microsoft.com/office/powerpoint/2010/main" val="806922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6749-751D-4274-9C2F-444CEA50105E}"/>
              </a:ext>
            </a:extLst>
          </p:cNvPr>
          <p:cNvSpPr>
            <a:spLocks noGrp="1"/>
          </p:cNvSpPr>
          <p:nvPr>
            <p:ph type="title"/>
          </p:nvPr>
        </p:nvSpPr>
        <p:spPr/>
        <p:txBody>
          <a:bodyPr/>
          <a:lstStyle/>
          <a:p>
            <a:r>
              <a:rPr lang="en-US" dirty="0"/>
              <a:t>Programmatic Report</a:t>
            </a:r>
          </a:p>
        </p:txBody>
      </p:sp>
      <p:sp>
        <p:nvSpPr>
          <p:cNvPr id="3" name="Content Placeholder 2">
            <a:extLst>
              <a:ext uri="{FF2B5EF4-FFF2-40B4-BE49-F238E27FC236}">
                <a16:creationId xmlns:a16="http://schemas.microsoft.com/office/drawing/2014/main" id="{F8FB138C-3F24-42D3-A72C-192D81724A42}"/>
              </a:ext>
            </a:extLst>
          </p:cNvPr>
          <p:cNvSpPr>
            <a:spLocks noGrp="1"/>
          </p:cNvSpPr>
          <p:nvPr>
            <p:ph idx="1"/>
          </p:nvPr>
        </p:nvSpPr>
        <p:spPr>
          <a:xfrm>
            <a:off x="913795" y="1814513"/>
            <a:ext cx="10353762" cy="4433887"/>
          </a:xfrm>
        </p:spPr>
        <p:txBody>
          <a:bodyPr/>
          <a:lstStyle/>
          <a:p>
            <a:pPr>
              <a:buFont typeface="Wingdings" panose="05000000000000000000" pitchFamily="2" charset="2"/>
              <a:buChar char="Ø"/>
            </a:pPr>
            <a:r>
              <a:rPr lang="en-US" dirty="0">
                <a:effectLst/>
              </a:rPr>
              <a:t>The last section of the Programmatic Report form asks if there were any barriers/issues encountered in the reporting period.  If there were then a narrative box will open so you can describe the barriers/issues and then you are asked if there is anything that CJI can do to assist.  </a:t>
            </a:r>
          </a:p>
          <a:p>
            <a:pPr>
              <a:buFont typeface="Wingdings" panose="05000000000000000000" pitchFamily="2" charset="2"/>
              <a:buChar char="Ø"/>
            </a:pPr>
            <a:r>
              <a:rPr lang="en-US" dirty="0">
                <a:effectLst/>
              </a:rPr>
              <a:t>There is another question that asks if this is your Final program Report.  If it is the final report then another page will populate which will ask you to provide additional information regarding the entire grant period.  You will only mark Yes when it is the last program report for the grant.  </a:t>
            </a:r>
          </a:p>
          <a:p>
            <a:pPr>
              <a:buFont typeface="Wingdings" panose="05000000000000000000" pitchFamily="2" charset="2"/>
              <a:buChar char="Ø"/>
            </a:pPr>
            <a:r>
              <a:rPr lang="en-US" dirty="0">
                <a:effectLst/>
              </a:rPr>
              <a:t>There is an option to attach documents to the bottom of the Programmatic Report form.  This is not required but if you have anything that you would like us to see about your program then feel free to attach the document.  </a:t>
            </a:r>
          </a:p>
          <a:p>
            <a:endParaRPr lang="en-US" dirty="0"/>
          </a:p>
        </p:txBody>
      </p:sp>
    </p:spTree>
    <p:extLst>
      <p:ext uri="{BB962C8B-B14F-4D97-AF65-F5344CB8AC3E}">
        <p14:creationId xmlns:p14="http://schemas.microsoft.com/office/powerpoint/2010/main" val="33839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EFE31-DF5E-49BC-ABF2-F36FCB1A55A5}"/>
              </a:ext>
            </a:extLst>
          </p:cNvPr>
          <p:cNvSpPr>
            <a:spLocks noGrp="1"/>
          </p:cNvSpPr>
          <p:nvPr>
            <p:ph type="title"/>
          </p:nvPr>
        </p:nvSpPr>
        <p:spPr>
          <a:xfrm>
            <a:off x="696686" y="1122001"/>
            <a:ext cx="3040685" cy="4613999"/>
          </a:xfrm>
        </p:spPr>
        <p:txBody>
          <a:bodyPr anchor="ctr">
            <a:normAutofit/>
          </a:bodyPr>
          <a:lstStyle/>
          <a:p>
            <a:pPr algn="l"/>
            <a:r>
              <a:rPr lang="en-US" sz="2400" dirty="0">
                <a:solidFill>
                  <a:srgbClr val="FFFFFF"/>
                </a:solidFill>
                <a:effectLst/>
              </a:rPr>
              <a:t>A few things to keep in mind for this Webinar:</a:t>
            </a:r>
            <a:r>
              <a:rPr lang="en-US" sz="2400" dirty="0">
                <a:solidFill>
                  <a:srgbClr val="FFFFFF"/>
                </a:solidFill>
              </a:rPr>
              <a:t>	</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CD3B9B-8254-433E-A637-4EF123E9EED3}"/>
              </a:ext>
            </a:extLst>
          </p:cNvPr>
          <p:cNvSpPr>
            <a:spLocks noGrp="1"/>
          </p:cNvSpPr>
          <p:nvPr>
            <p:ph idx="1"/>
          </p:nvPr>
        </p:nvSpPr>
        <p:spPr>
          <a:xfrm>
            <a:off x="4711641" y="1122001"/>
            <a:ext cx="6566564" cy="4761274"/>
          </a:xfrm>
        </p:spPr>
        <p:txBody>
          <a:bodyPr anchor="ctr">
            <a:normAutofit/>
          </a:bodyPr>
          <a:lstStyle/>
          <a:p>
            <a:pPr>
              <a:buFont typeface="Wingdings" panose="05000000000000000000" pitchFamily="2" charset="2"/>
              <a:buChar char="Ø"/>
            </a:pPr>
            <a:r>
              <a:rPr lang="en-US" sz="2400" dirty="0">
                <a:effectLst/>
              </a:rPr>
              <a:t>Please keep your lines muted during the presentation.</a:t>
            </a:r>
          </a:p>
          <a:p>
            <a:pPr>
              <a:buFont typeface="Wingdings" panose="05000000000000000000" pitchFamily="2" charset="2"/>
              <a:buChar char="Ø"/>
            </a:pPr>
            <a:r>
              <a:rPr lang="en-US" sz="2400" dirty="0">
                <a:effectLst/>
              </a:rPr>
              <a:t>The Webinar is being </a:t>
            </a:r>
            <a:r>
              <a:rPr lang="en-US" sz="2400" u="sng" dirty="0">
                <a:effectLst/>
              </a:rPr>
              <a:t>recorded</a:t>
            </a:r>
            <a:r>
              <a:rPr lang="en-US" sz="2400" dirty="0">
                <a:effectLst/>
              </a:rPr>
              <a:t>.  It will be posted on the CJI Website.</a:t>
            </a:r>
          </a:p>
          <a:p>
            <a:pPr>
              <a:buFont typeface="Wingdings" panose="05000000000000000000" pitchFamily="2" charset="2"/>
              <a:buChar char="Ø"/>
            </a:pPr>
            <a:r>
              <a:rPr lang="en-US" sz="2400" dirty="0">
                <a:effectLst/>
              </a:rPr>
              <a:t>Question and Answers at the end.</a:t>
            </a:r>
          </a:p>
          <a:p>
            <a:pPr>
              <a:buFont typeface="Wingdings" panose="05000000000000000000" pitchFamily="2" charset="2"/>
              <a:buChar char="Ø"/>
            </a:pPr>
            <a:r>
              <a:rPr lang="en-US" sz="2400" dirty="0">
                <a:effectLst/>
              </a:rPr>
              <a:t>Feel free to utilize the chat box during this webinar, we are monitoring the questions. </a:t>
            </a:r>
          </a:p>
        </p:txBody>
      </p:sp>
    </p:spTree>
    <p:extLst>
      <p:ext uri="{BB962C8B-B14F-4D97-AF65-F5344CB8AC3E}">
        <p14:creationId xmlns:p14="http://schemas.microsoft.com/office/powerpoint/2010/main" val="2437911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C35E3-7957-4A71-9216-6B304895C645}"/>
              </a:ext>
            </a:extLst>
          </p:cNvPr>
          <p:cNvSpPr>
            <a:spLocks noGrp="1"/>
          </p:cNvSpPr>
          <p:nvPr>
            <p:ph type="title"/>
          </p:nvPr>
        </p:nvSpPr>
        <p:spPr>
          <a:xfrm>
            <a:off x="696686" y="1122001"/>
            <a:ext cx="3040685" cy="4613999"/>
          </a:xfrm>
        </p:spPr>
        <p:txBody>
          <a:bodyPr anchor="ctr">
            <a:normAutofit/>
          </a:bodyPr>
          <a:lstStyle/>
          <a:p>
            <a:pPr algn="l"/>
            <a:r>
              <a:rPr lang="en-US" sz="2400" dirty="0">
                <a:solidFill>
                  <a:srgbClr val="FFFFFF"/>
                </a:solidFill>
              </a:rPr>
              <a:t>Program Report</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080263-DB90-4857-8F85-28635915357E}"/>
              </a:ext>
            </a:extLst>
          </p:cNvPr>
          <p:cNvSpPr>
            <a:spLocks noGrp="1"/>
          </p:cNvSpPr>
          <p:nvPr>
            <p:ph idx="1"/>
          </p:nvPr>
        </p:nvSpPr>
        <p:spPr>
          <a:xfrm>
            <a:off x="4711641" y="594360"/>
            <a:ext cx="6566564" cy="5669280"/>
          </a:xfrm>
        </p:spPr>
        <p:txBody>
          <a:bodyPr anchor="ctr">
            <a:noAutofit/>
          </a:bodyPr>
          <a:lstStyle/>
          <a:p>
            <a:pPr>
              <a:buFont typeface="Wingdings" panose="05000000000000000000" pitchFamily="2" charset="2"/>
              <a:buChar char="Ø"/>
            </a:pPr>
            <a:r>
              <a:rPr lang="en-US" dirty="0">
                <a:effectLst/>
              </a:rPr>
              <a:t>One question that is asked in each of the program reports is:  How many victims did your program serve this quarter/month?  </a:t>
            </a:r>
          </a:p>
          <a:p>
            <a:pPr>
              <a:buFont typeface="Wingdings" panose="05000000000000000000" pitchFamily="2" charset="2"/>
              <a:buChar char="Ø"/>
            </a:pPr>
            <a:r>
              <a:rPr lang="en-US" dirty="0">
                <a:effectLst/>
              </a:rPr>
              <a:t>Please note that this question is talking about how many victims did the FUNDED program serve during the time frame and </a:t>
            </a:r>
            <a:r>
              <a:rPr lang="en-US" u="sng" dirty="0">
                <a:effectLst/>
              </a:rPr>
              <a:t>not</a:t>
            </a:r>
            <a:r>
              <a:rPr lang="en-US" dirty="0">
                <a:effectLst/>
              </a:rPr>
              <a:t> how many victims did the Agency serve.  </a:t>
            </a:r>
          </a:p>
          <a:p>
            <a:pPr>
              <a:buFont typeface="Wingdings" panose="05000000000000000000" pitchFamily="2" charset="2"/>
              <a:buChar char="Ø"/>
            </a:pPr>
            <a:r>
              <a:rPr lang="en-US" dirty="0">
                <a:effectLst/>
              </a:rPr>
              <a:t>Additionally, please ensure that the number of victims throughout the Program Report is consistent.  If there is an objective/outcome related to the number of victims your agency served, then ensure that number is consistent with the number of victims listed on the second page.  Same with demographic information, that should be consistent as well. </a:t>
            </a:r>
          </a:p>
        </p:txBody>
      </p:sp>
    </p:spTree>
    <p:extLst>
      <p:ext uri="{BB962C8B-B14F-4D97-AF65-F5344CB8AC3E}">
        <p14:creationId xmlns:p14="http://schemas.microsoft.com/office/powerpoint/2010/main" val="2808997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4164-CD9C-4878-8E32-8466A7C2F7A7}"/>
              </a:ext>
            </a:extLst>
          </p:cNvPr>
          <p:cNvSpPr>
            <a:spLocks noGrp="1"/>
          </p:cNvSpPr>
          <p:nvPr>
            <p:ph type="title"/>
          </p:nvPr>
        </p:nvSpPr>
        <p:spPr/>
        <p:txBody>
          <a:bodyPr/>
          <a:lstStyle/>
          <a:p>
            <a:r>
              <a:rPr lang="en-US"/>
              <a:t>Program Report</a:t>
            </a:r>
            <a:endParaRPr lang="en-US" dirty="0"/>
          </a:p>
        </p:txBody>
      </p:sp>
      <p:sp>
        <p:nvSpPr>
          <p:cNvPr id="3" name="Content Placeholder 2">
            <a:extLst>
              <a:ext uri="{FF2B5EF4-FFF2-40B4-BE49-F238E27FC236}">
                <a16:creationId xmlns:a16="http://schemas.microsoft.com/office/drawing/2014/main" id="{10B48EA3-BA57-4FED-8D06-562EDA5DEDCD}"/>
              </a:ext>
            </a:extLst>
          </p:cNvPr>
          <p:cNvSpPr>
            <a:spLocks noGrp="1"/>
          </p:cNvSpPr>
          <p:nvPr>
            <p:ph idx="1"/>
          </p:nvPr>
        </p:nvSpPr>
        <p:spPr>
          <a:xfrm>
            <a:off x="913795" y="2096063"/>
            <a:ext cx="10353762" cy="4384249"/>
          </a:xfrm>
        </p:spPr>
        <p:txBody>
          <a:bodyPr>
            <a:normAutofit/>
          </a:bodyPr>
          <a:lstStyle/>
          <a:p>
            <a:pPr>
              <a:buFont typeface="Wingdings" panose="05000000000000000000" pitchFamily="2" charset="2"/>
              <a:buChar char="Ø"/>
            </a:pPr>
            <a:r>
              <a:rPr lang="en-US">
                <a:effectLst/>
              </a:rPr>
              <a:t>It is recommended that if your agency has had grants with CJI before to either print a previous Program Report for the funding source so that you can see what questions are asked or just read one of the previous reports.  You may need to reach out to your CJI Grant Manager for help with this as there may be an issue or two that will need to resolved for you to access those reports. </a:t>
            </a:r>
          </a:p>
          <a:p>
            <a:pPr>
              <a:buFont typeface="Wingdings" panose="05000000000000000000" pitchFamily="2" charset="2"/>
              <a:buChar char="Ø"/>
            </a:pPr>
            <a:r>
              <a:rPr lang="en-US">
                <a:effectLst/>
              </a:rPr>
              <a:t>Program Reports ask different questions depending on the funding source so a FVPSA ARP program Report will not be the same as a VOCA program Report.  The Programmatic Report page will be the same, all discuss the Goals, Objectives and Outcomes.  However, the Program Report page will be different for most grant fund sources. </a:t>
            </a:r>
          </a:p>
          <a:p>
            <a:endParaRPr lang="en-US" dirty="0"/>
          </a:p>
        </p:txBody>
      </p:sp>
    </p:spTree>
    <p:extLst>
      <p:ext uri="{BB962C8B-B14F-4D97-AF65-F5344CB8AC3E}">
        <p14:creationId xmlns:p14="http://schemas.microsoft.com/office/powerpoint/2010/main" val="3841258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288E-3A65-40CE-8414-030A0C0061E7}"/>
              </a:ext>
            </a:extLst>
          </p:cNvPr>
          <p:cNvSpPr>
            <a:spLocks noGrp="1"/>
          </p:cNvSpPr>
          <p:nvPr>
            <p:ph type="title"/>
          </p:nvPr>
        </p:nvSpPr>
        <p:spPr>
          <a:xfrm>
            <a:off x="752475" y="609600"/>
            <a:ext cx="3643150" cy="5603310"/>
          </a:xfrm>
        </p:spPr>
        <p:txBody>
          <a:bodyPr>
            <a:normAutofit/>
          </a:bodyPr>
          <a:lstStyle/>
          <a:p>
            <a:r>
              <a:rPr lang="en-US" dirty="0"/>
              <a:t>Additional tips for Program Reports</a:t>
            </a:r>
          </a:p>
        </p:txBody>
      </p:sp>
      <p:graphicFrame>
        <p:nvGraphicFramePr>
          <p:cNvPr id="5" name="Content Placeholder 2">
            <a:extLst>
              <a:ext uri="{FF2B5EF4-FFF2-40B4-BE49-F238E27FC236}">
                <a16:creationId xmlns:a16="http://schemas.microsoft.com/office/drawing/2014/main" id="{8E0A9FB7-8415-1C59-D8BE-1E0FABEE7425}"/>
              </a:ext>
            </a:extLst>
          </p:cNvPr>
          <p:cNvGraphicFramePr>
            <a:graphicFrameLocks noGrp="1"/>
          </p:cNvGraphicFramePr>
          <p:nvPr>
            <p:ph idx="1"/>
            <p:extLst>
              <p:ext uri="{D42A27DB-BD31-4B8C-83A1-F6EECF244321}">
                <p14:modId xmlns:p14="http://schemas.microsoft.com/office/powerpoint/2010/main" val="3446448064"/>
              </p:ext>
            </p:extLst>
          </p:nvPr>
        </p:nvGraphicFramePr>
        <p:xfrm>
          <a:off x="5127625" y="609600"/>
          <a:ext cx="5924550" cy="5420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95089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88BE-3A4B-41F3-A12F-96A710EBCE45}"/>
              </a:ext>
            </a:extLst>
          </p:cNvPr>
          <p:cNvSpPr>
            <a:spLocks noGrp="1"/>
          </p:cNvSpPr>
          <p:nvPr>
            <p:ph type="title"/>
          </p:nvPr>
        </p:nvSpPr>
        <p:spPr>
          <a:xfrm>
            <a:off x="913795" y="609600"/>
            <a:ext cx="10353761" cy="1326321"/>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577A9061-7957-4283-B6A1-251D0C62A93E}"/>
              </a:ext>
            </a:extLst>
          </p:cNvPr>
          <p:cNvSpPr>
            <a:spLocks noGrp="1"/>
          </p:cNvSpPr>
          <p:nvPr>
            <p:ph idx="1"/>
          </p:nvPr>
        </p:nvSpPr>
        <p:spPr>
          <a:xfrm>
            <a:off x="913795" y="1800225"/>
            <a:ext cx="6352824" cy="4600575"/>
          </a:xfrm>
        </p:spPr>
        <p:txBody>
          <a:bodyPr>
            <a:noAutofit/>
          </a:bodyPr>
          <a:lstStyle/>
          <a:p>
            <a:pPr>
              <a:buFont typeface="Wingdings" panose="05000000000000000000" pitchFamily="2" charset="2"/>
              <a:buChar char="Ø"/>
            </a:pPr>
            <a:r>
              <a:rPr lang="en-US" sz="2400" dirty="0">
                <a:effectLst/>
              </a:rPr>
              <a:t>If you have questions as you are completing your program reports, please feel free to reach out to your grant manager.  We are all willing to assist in any way we can, and we understand that learning grant management is very difficult and confusing.  Do not be concerned about bothering your grant manager, this is what we are here for, to help. </a:t>
            </a:r>
          </a:p>
        </p:txBody>
      </p:sp>
      <p:pic>
        <p:nvPicPr>
          <p:cNvPr id="7" name="Graphic 6" descr="Questions">
            <a:extLst>
              <a:ext uri="{FF2B5EF4-FFF2-40B4-BE49-F238E27FC236}">
                <a16:creationId xmlns:a16="http://schemas.microsoft.com/office/drawing/2014/main" id="{B124F63B-760C-6070-5C56-1F04893EBC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6207068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195C5-26C7-4C8E-AA82-8887D207A10E}"/>
              </a:ext>
            </a:extLst>
          </p:cNvPr>
          <p:cNvSpPr>
            <a:spLocks noGrp="1"/>
          </p:cNvSpPr>
          <p:nvPr>
            <p:ph type="title"/>
          </p:nvPr>
        </p:nvSpPr>
        <p:spPr>
          <a:xfrm>
            <a:off x="913796" y="927100"/>
            <a:ext cx="3418766" cy="4616450"/>
          </a:xfrm>
        </p:spPr>
        <p:txBody>
          <a:bodyPr>
            <a:normAutofit/>
          </a:bodyPr>
          <a:lstStyle/>
          <a:p>
            <a:r>
              <a:rPr lang="en-US" dirty="0">
                <a:effectLst/>
              </a:rPr>
              <a:t>Frequency of Reporting</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E47527E-7CE9-4886-A521-543EDD272713}"/>
              </a:ext>
            </a:extLst>
          </p:cNvPr>
          <p:cNvSpPr>
            <a:spLocks noGrp="1"/>
          </p:cNvSpPr>
          <p:nvPr>
            <p:ph idx="1"/>
          </p:nvPr>
        </p:nvSpPr>
        <p:spPr>
          <a:xfrm>
            <a:off x="4976031" y="344557"/>
            <a:ext cx="6831655" cy="6281531"/>
          </a:xfrm>
        </p:spPr>
        <p:txBody>
          <a:bodyPr anchor="ctr">
            <a:normAutofit/>
          </a:bodyPr>
          <a:lstStyle/>
          <a:p>
            <a:pPr>
              <a:lnSpc>
                <a:spcPct val="110000"/>
              </a:lnSpc>
              <a:buFont typeface="Wingdings" panose="05000000000000000000" pitchFamily="2" charset="2"/>
              <a:buChar char="Ø"/>
            </a:pPr>
            <a:r>
              <a:rPr lang="en-US" sz="2200" b="0" i="0" dirty="0"/>
              <a:t>The frequency of fiscal and program reporting is determined by the subgrantee agency during the grant approval process.</a:t>
            </a:r>
            <a:endParaRPr lang="en-US" sz="2200" dirty="0"/>
          </a:p>
          <a:p>
            <a:pPr>
              <a:lnSpc>
                <a:spcPct val="110000"/>
              </a:lnSpc>
              <a:buFont typeface="Wingdings" panose="05000000000000000000" pitchFamily="2" charset="2"/>
              <a:buChar char="Ø"/>
            </a:pPr>
            <a:r>
              <a:rPr lang="en-US" sz="2200" b="0" i="0" dirty="0"/>
              <a:t>Options for reporting frequency are monthly or quarterly</a:t>
            </a:r>
            <a:endParaRPr lang="en-US" sz="2200" dirty="0"/>
          </a:p>
          <a:p>
            <a:pPr>
              <a:lnSpc>
                <a:spcPct val="110000"/>
              </a:lnSpc>
              <a:buFont typeface="Wingdings" panose="05000000000000000000" pitchFamily="2" charset="2"/>
              <a:buChar char="Ø"/>
            </a:pPr>
            <a:r>
              <a:rPr lang="en-US" sz="2200" dirty="0"/>
              <a:t>Once you have selected the reporting frequency option it cannot be changed during the grant period. </a:t>
            </a:r>
          </a:p>
          <a:p>
            <a:pPr>
              <a:lnSpc>
                <a:spcPct val="110000"/>
              </a:lnSpc>
              <a:buFont typeface="Wingdings" panose="05000000000000000000" pitchFamily="2" charset="2"/>
              <a:buChar char="Ø"/>
            </a:pPr>
            <a:r>
              <a:rPr lang="en-US" sz="2200" b="0" i="0" dirty="0"/>
              <a:t>Reporting dates for a subgrantee with monthly reports are the 20</a:t>
            </a:r>
            <a:r>
              <a:rPr lang="en-US" sz="2200" b="0" i="0" baseline="30000" dirty="0"/>
              <a:t>th</a:t>
            </a:r>
            <a:r>
              <a:rPr lang="en-US" sz="2200" b="0" i="0" dirty="0"/>
              <a:t> of the month following the reporting period.</a:t>
            </a:r>
            <a:endParaRPr lang="en-US" sz="2200" dirty="0"/>
          </a:p>
          <a:p>
            <a:pPr>
              <a:lnSpc>
                <a:spcPct val="110000"/>
              </a:lnSpc>
              <a:buFont typeface="Wingdings" panose="05000000000000000000" pitchFamily="2" charset="2"/>
              <a:buChar char="Ø"/>
            </a:pPr>
            <a:r>
              <a:rPr lang="en-US" sz="2200" b="0" i="0" dirty="0"/>
              <a:t>Reporting dates for a subgrantee with quarterly reports is the 20</a:t>
            </a:r>
            <a:r>
              <a:rPr lang="en-US" sz="2200" b="0" i="0" baseline="30000" dirty="0"/>
              <a:t>th</a:t>
            </a:r>
            <a:r>
              <a:rPr lang="en-US" sz="2200" b="0" i="0" dirty="0"/>
              <a:t> of the month following the quarter. </a:t>
            </a:r>
            <a:endParaRPr lang="en-US" sz="2200" dirty="0"/>
          </a:p>
          <a:p>
            <a:pPr>
              <a:lnSpc>
                <a:spcPct val="110000"/>
              </a:lnSpc>
            </a:pPr>
            <a:endParaRPr lang="en-US" sz="1900" dirty="0"/>
          </a:p>
        </p:txBody>
      </p:sp>
    </p:spTree>
    <p:extLst>
      <p:ext uri="{BB962C8B-B14F-4D97-AF65-F5344CB8AC3E}">
        <p14:creationId xmlns:p14="http://schemas.microsoft.com/office/powerpoint/2010/main" val="335601819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65B36D43-160A-4459-A18F-4471E7926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C17B38-9174-4965-BABA-C9C1C6F3D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rgbClr val="262626"/>
          </a:solidFill>
          <a:ln w="38100" cap="sq">
            <a:no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B0E1C-B3E6-47BC-915C-D07F43781BD7}"/>
              </a:ext>
            </a:extLst>
          </p:cNvPr>
          <p:cNvSpPr>
            <a:spLocks noGrp="1"/>
          </p:cNvSpPr>
          <p:nvPr>
            <p:ph type="title"/>
          </p:nvPr>
        </p:nvSpPr>
        <p:spPr>
          <a:xfrm>
            <a:off x="1153886" y="900793"/>
            <a:ext cx="3166532" cy="1961677"/>
          </a:xfrm>
        </p:spPr>
        <p:txBody>
          <a:bodyPr vert="horz" lIns="91440" tIns="45720" rIns="91440" bIns="45720" rtlCol="0" anchor="ctr">
            <a:normAutofit fontScale="90000"/>
          </a:bodyPr>
          <a:lstStyle/>
          <a:p>
            <a:pPr algn="r"/>
            <a:r>
              <a:rPr lang="en-US" sz="2400" dirty="0">
                <a:solidFill>
                  <a:srgbClr val="FFFFFF"/>
                </a:solidFill>
              </a:rPr>
              <a:t>Reporting Frequency Quarterly Reports with due dates</a:t>
            </a:r>
            <a:br>
              <a:rPr lang="en-US" sz="2400" dirty="0">
                <a:solidFill>
                  <a:srgbClr val="FFFFFF"/>
                </a:solidFill>
              </a:rPr>
            </a:br>
            <a:br>
              <a:rPr lang="en-US" sz="2400" dirty="0">
                <a:solidFill>
                  <a:srgbClr val="FFFFFF"/>
                </a:solidFill>
              </a:rPr>
            </a:br>
            <a:endParaRPr lang="en-US" sz="2400" dirty="0">
              <a:solidFill>
                <a:srgbClr val="FFFFFF"/>
              </a:solidFill>
            </a:endParaRPr>
          </a:p>
        </p:txBody>
      </p:sp>
      <p:cxnSp>
        <p:nvCxnSpPr>
          <p:cNvPr id="16" name="Straight Connector 15">
            <a:extLst>
              <a:ext uri="{FF2B5EF4-FFF2-40B4-BE49-F238E27FC236}">
                <a16:creationId xmlns:a16="http://schemas.microsoft.com/office/drawing/2014/main" id="{A1865F92-5D70-4CFC-A515-E5AD0F55F8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79171"/>
            <a:ext cx="0" cy="269965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0A3A13D-FF9D-4D70-A9F4-20372E62AC93}"/>
              </a:ext>
            </a:extLst>
          </p:cNvPr>
          <p:cNvSpPr>
            <a:spLocks noGrp="1"/>
          </p:cNvSpPr>
          <p:nvPr>
            <p:ph idx="1"/>
          </p:nvPr>
        </p:nvSpPr>
        <p:spPr>
          <a:xfrm>
            <a:off x="5004641" y="900793"/>
            <a:ext cx="6325967" cy="5313739"/>
          </a:xfrm>
        </p:spPr>
        <p:txBody>
          <a:bodyPr vert="horz" lIns="91440" tIns="45720" rIns="91440" bIns="45720" rtlCol="0" anchor="ctr">
            <a:normAutofit fontScale="92500"/>
          </a:bodyPr>
          <a:lstStyle/>
          <a:p>
            <a:pPr marL="0" indent="0" algn="ctr">
              <a:buNone/>
            </a:pPr>
            <a:r>
              <a:rPr lang="en-US" sz="2400" dirty="0"/>
              <a:t>Quarterly Reports with a grant that starts 10/1</a:t>
            </a:r>
          </a:p>
          <a:p>
            <a:endParaRPr lang="en-US" sz="2400" dirty="0"/>
          </a:p>
          <a:p>
            <a:r>
              <a:rPr lang="en-US" sz="2400" dirty="0"/>
              <a:t>PR1  due 1/20   Period 10/1 – 12/31</a:t>
            </a:r>
          </a:p>
          <a:p>
            <a:r>
              <a:rPr lang="en-US" sz="2400" dirty="0"/>
              <a:t>PR2 due 4/20    Period 1/1 – 3/31</a:t>
            </a:r>
          </a:p>
          <a:p>
            <a:r>
              <a:rPr lang="en-US" sz="2400" dirty="0"/>
              <a:t>PR3 due 7/20    Period 4/1 – 6/30</a:t>
            </a:r>
          </a:p>
          <a:p>
            <a:r>
              <a:rPr lang="en-US" sz="2400" dirty="0"/>
              <a:t>PR4 due 10/20   Period 7/1 – 9/31</a:t>
            </a:r>
          </a:p>
          <a:p>
            <a:endParaRPr lang="en-US" sz="2400" dirty="0"/>
          </a:p>
          <a:p>
            <a:pPr marL="0" indent="0">
              <a:buNone/>
            </a:pPr>
            <a:r>
              <a:rPr lang="en-US" sz="2400" dirty="0"/>
              <a:t>One-year grants will have 4 Quarterly reports and Two-year grants will have 8 Quarterly reports.</a:t>
            </a:r>
          </a:p>
          <a:p>
            <a:pPr marL="0" indent="0">
              <a:buNone/>
            </a:pPr>
            <a:endParaRPr lang="en-US" sz="1400" dirty="0">
              <a:solidFill>
                <a:srgbClr val="FFFFFF"/>
              </a:solidFill>
            </a:endParaRPr>
          </a:p>
        </p:txBody>
      </p:sp>
      <p:sp>
        <p:nvSpPr>
          <p:cNvPr id="11" name="TextBox 10">
            <a:extLst>
              <a:ext uri="{FF2B5EF4-FFF2-40B4-BE49-F238E27FC236}">
                <a16:creationId xmlns:a16="http://schemas.microsoft.com/office/drawing/2014/main" id="{48566E7C-05AE-4C79-A568-9ABD4ED0B46D}"/>
              </a:ext>
            </a:extLst>
          </p:cNvPr>
          <p:cNvSpPr txBox="1"/>
          <p:nvPr/>
        </p:nvSpPr>
        <p:spPr>
          <a:xfrm>
            <a:off x="1617906" y="2573806"/>
            <a:ext cx="2686046" cy="3931920"/>
          </a:xfrm>
          <a:prstGeom prst="rect">
            <a:avLst/>
          </a:prstGeom>
          <a:noFill/>
        </p:spPr>
        <p:txBody>
          <a:bodyPr wrap="square" rtlCol="0">
            <a:spAutoFit/>
          </a:bodyPr>
          <a:lstStyle/>
          <a:p>
            <a:pPr algn="r"/>
            <a:r>
              <a:rPr lang="en-US" sz="2400" dirty="0">
                <a:solidFill>
                  <a:srgbClr val="FFFFFF"/>
                </a:solidFill>
              </a:rPr>
              <a:t>Monthly and Quarterly reports are </a:t>
            </a:r>
            <a:r>
              <a:rPr lang="en-US" sz="2000" dirty="0">
                <a:solidFill>
                  <a:srgbClr val="FFFFFF"/>
                </a:solidFill>
              </a:rPr>
              <a:t>based</a:t>
            </a:r>
            <a:r>
              <a:rPr lang="en-US" sz="2400" dirty="0">
                <a:solidFill>
                  <a:srgbClr val="FFFFFF"/>
                </a:solidFill>
              </a:rPr>
              <a:t> off the months/quarters in the Grant period not based on a calendar year or fiscal year.</a:t>
            </a:r>
          </a:p>
          <a:p>
            <a:endParaRPr lang="en-US" sz="2400" dirty="0"/>
          </a:p>
        </p:txBody>
      </p:sp>
    </p:spTree>
    <p:extLst>
      <p:ext uri="{BB962C8B-B14F-4D97-AF65-F5344CB8AC3E}">
        <p14:creationId xmlns:p14="http://schemas.microsoft.com/office/powerpoint/2010/main" val="1576995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4A77-1197-4EAB-B124-3B6BFFF87292}"/>
              </a:ext>
            </a:extLst>
          </p:cNvPr>
          <p:cNvSpPr>
            <a:spLocks noGrp="1"/>
          </p:cNvSpPr>
          <p:nvPr>
            <p:ph type="title"/>
          </p:nvPr>
        </p:nvSpPr>
        <p:spPr/>
        <p:txBody>
          <a:bodyPr/>
          <a:lstStyle/>
          <a:p>
            <a:r>
              <a:rPr lang="en-US" sz="3600" dirty="0"/>
              <a:t>Reporting Frequency – Monthly reports with due dates</a:t>
            </a:r>
            <a:endParaRPr lang="en-US" dirty="0"/>
          </a:p>
        </p:txBody>
      </p:sp>
      <p:sp>
        <p:nvSpPr>
          <p:cNvPr id="3" name="Content Placeholder 2">
            <a:extLst>
              <a:ext uri="{FF2B5EF4-FFF2-40B4-BE49-F238E27FC236}">
                <a16:creationId xmlns:a16="http://schemas.microsoft.com/office/drawing/2014/main" id="{5329E674-FCD7-4284-8186-1BCF79CB5F2D}"/>
              </a:ext>
            </a:extLst>
          </p:cNvPr>
          <p:cNvSpPr>
            <a:spLocks noGrp="1"/>
          </p:cNvSpPr>
          <p:nvPr>
            <p:ph sz="half" idx="1"/>
          </p:nvPr>
        </p:nvSpPr>
        <p:spPr>
          <a:xfrm>
            <a:off x="371061" y="2088319"/>
            <a:ext cx="5648738" cy="3451089"/>
          </a:xfrm>
        </p:spPr>
        <p:txBody>
          <a:bodyPr>
            <a:normAutofit/>
          </a:bodyPr>
          <a:lstStyle/>
          <a:p>
            <a:r>
              <a:rPr lang="en-US" sz="2400" dirty="0"/>
              <a:t>PR1 due 11/20   Period 10/1 – 10/31</a:t>
            </a:r>
          </a:p>
          <a:p>
            <a:r>
              <a:rPr lang="en-US" sz="2400" dirty="0"/>
              <a:t>PR2  due 12/20  Period 11/1 – 11/30</a:t>
            </a:r>
          </a:p>
          <a:p>
            <a:r>
              <a:rPr lang="en-US" sz="2400" dirty="0"/>
              <a:t>PR3 due 1/20     Period 12/1 – 12/31</a:t>
            </a:r>
          </a:p>
          <a:p>
            <a:r>
              <a:rPr lang="en-US" sz="2400" dirty="0"/>
              <a:t>PR4 due 2/20     Period 1/1 – 1/31</a:t>
            </a:r>
          </a:p>
          <a:p>
            <a:r>
              <a:rPr lang="en-US" sz="2400" dirty="0"/>
              <a:t>PR5 due 3/20     Period 2/1 – 2/28</a:t>
            </a:r>
          </a:p>
          <a:p>
            <a:r>
              <a:rPr lang="en-US" sz="2400" dirty="0"/>
              <a:t>PR6 due 4/20     Period 3/1 – 3/31</a:t>
            </a:r>
          </a:p>
          <a:p>
            <a:pPr marL="0" indent="0">
              <a:buNone/>
            </a:pPr>
            <a:endParaRPr lang="en-US" dirty="0"/>
          </a:p>
        </p:txBody>
      </p:sp>
      <p:sp>
        <p:nvSpPr>
          <p:cNvPr id="4" name="Content Placeholder 3">
            <a:extLst>
              <a:ext uri="{FF2B5EF4-FFF2-40B4-BE49-F238E27FC236}">
                <a16:creationId xmlns:a16="http://schemas.microsoft.com/office/drawing/2014/main" id="{634F312D-4710-4A2F-8A43-3C93D9465BB9}"/>
              </a:ext>
            </a:extLst>
          </p:cNvPr>
          <p:cNvSpPr>
            <a:spLocks noGrp="1"/>
          </p:cNvSpPr>
          <p:nvPr>
            <p:ph sz="half" idx="2"/>
          </p:nvPr>
        </p:nvSpPr>
        <p:spPr>
          <a:xfrm>
            <a:off x="6173403" y="2088319"/>
            <a:ext cx="5647536" cy="3667638"/>
          </a:xfrm>
        </p:spPr>
        <p:txBody>
          <a:bodyPr>
            <a:normAutofit/>
          </a:bodyPr>
          <a:lstStyle/>
          <a:p>
            <a:r>
              <a:rPr lang="en-US" sz="2400" dirty="0"/>
              <a:t>PR7 due 5/20     Period 4/1 – 4/30</a:t>
            </a:r>
          </a:p>
          <a:p>
            <a:r>
              <a:rPr lang="en-US" sz="2400" dirty="0"/>
              <a:t>PR8 due 6/20     Period 5/1 – 5/31</a:t>
            </a:r>
          </a:p>
          <a:p>
            <a:r>
              <a:rPr lang="en-US" sz="2400" dirty="0"/>
              <a:t>PR9 due 7/20     Period 6/1 – 6/30</a:t>
            </a:r>
          </a:p>
          <a:p>
            <a:r>
              <a:rPr lang="en-US" sz="2400" dirty="0"/>
              <a:t>PR10 due 8/20   Period 7/1 – 7/31</a:t>
            </a:r>
          </a:p>
          <a:p>
            <a:r>
              <a:rPr lang="en-US" sz="2400" dirty="0"/>
              <a:t>PR11 due 9/20   Period 8/1 – 8/31</a:t>
            </a:r>
          </a:p>
          <a:p>
            <a:r>
              <a:rPr lang="en-US" sz="2400" dirty="0"/>
              <a:t>PR12 due 10/30 Period 9/1 – 9/31</a:t>
            </a:r>
          </a:p>
          <a:p>
            <a:endParaRPr lang="en-US" dirty="0"/>
          </a:p>
        </p:txBody>
      </p:sp>
      <p:sp>
        <p:nvSpPr>
          <p:cNvPr id="5" name="TextBox 4">
            <a:extLst>
              <a:ext uri="{FF2B5EF4-FFF2-40B4-BE49-F238E27FC236}">
                <a16:creationId xmlns:a16="http://schemas.microsoft.com/office/drawing/2014/main" id="{DA0E9A22-C61E-45ED-B941-16B3C6C35684}"/>
              </a:ext>
            </a:extLst>
          </p:cNvPr>
          <p:cNvSpPr txBox="1"/>
          <p:nvPr/>
        </p:nvSpPr>
        <p:spPr>
          <a:xfrm>
            <a:off x="1149006" y="5755957"/>
            <a:ext cx="9229725" cy="1107996"/>
          </a:xfrm>
          <a:prstGeom prst="rect">
            <a:avLst/>
          </a:prstGeom>
          <a:noFill/>
        </p:spPr>
        <p:txBody>
          <a:bodyPr wrap="square" rtlCol="0">
            <a:spAutoFit/>
          </a:bodyPr>
          <a:lstStyle/>
          <a:p>
            <a:r>
              <a:rPr lang="en-US" sz="2400" dirty="0"/>
              <a:t>For 1-year grants there will be 12 fiscal reports and for 2-year grants there will be 24 fiscal reports. </a:t>
            </a:r>
          </a:p>
          <a:p>
            <a:endParaRPr lang="en-US" dirty="0"/>
          </a:p>
        </p:txBody>
      </p:sp>
    </p:spTree>
    <p:extLst>
      <p:ext uri="{BB962C8B-B14F-4D97-AF65-F5344CB8AC3E}">
        <p14:creationId xmlns:p14="http://schemas.microsoft.com/office/powerpoint/2010/main" val="12364242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ADD1-98CE-4A29-9C7E-7C6E24AD948B}"/>
              </a:ext>
            </a:extLst>
          </p:cNvPr>
          <p:cNvSpPr>
            <a:spLocks noGrp="1"/>
          </p:cNvSpPr>
          <p:nvPr>
            <p:ph type="title"/>
          </p:nvPr>
        </p:nvSpPr>
        <p:spPr>
          <a:xfrm>
            <a:off x="7872575" y="628651"/>
            <a:ext cx="3643150" cy="5255314"/>
          </a:xfrm>
        </p:spPr>
        <p:txBody>
          <a:bodyPr vert="horz" lIns="91440" tIns="45720" rIns="91440" bIns="45720" rtlCol="0" anchor="b">
            <a:normAutofit/>
          </a:bodyPr>
          <a:lstStyle/>
          <a:p>
            <a:pPr marL="0" indent="0"/>
            <a:r>
              <a:rPr lang="en-US" sz="2400" dirty="0"/>
              <a:t>How To initiate a Program report</a:t>
            </a:r>
            <a:br>
              <a:rPr lang="en-US" sz="2400" dirty="0"/>
            </a:br>
            <a:br>
              <a:rPr lang="en-US" sz="2400" dirty="0"/>
            </a:br>
            <a:br>
              <a:rPr lang="en-US" sz="2400" dirty="0"/>
            </a:br>
            <a:r>
              <a:rPr lang="en-US" sz="2400" b="0" cap="none" dirty="0">
                <a:effectLst/>
                <a:latin typeface="+mn-lt"/>
              </a:rPr>
              <a:t>Once logged in, you should see the following screen.</a:t>
            </a:r>
            <a:br>
              <a:rPr lang="en-US" sz="2400" b="0" cap="none" dirty="0">
                <a:effectLst/>
                <a:latin typeface="+mn-lt"/>
              </a:rPr>
            </a:br>
            <a:br>
              <a:rPr lang="en-US" sz="2400" b="0" cap="none" dirty="0">
                <a:effectLst/>
                <a:latin typeface="+mn-lt"/>
              </a:rPr>
            </a:br>
            <a:r>
              <a:rPr lang="en-US" sz="2400" b="0" cap="none" dirty="0">
                <a:effectLst/>
                <a:latin typeface="+mn-lt"/>
              </a:rPr>
              <a:t>This would be your home screen for </a:t>
            </a:r>
            <a:r>
              <a:rPr lang="en-US" sz="2400" b="0" cap="none" dirty="0" err="1">
                <a:effectLst/>
                <a:latin typeface="+mn-lt"/>
              </a:rPr>
              <a:t>Intellirants</a:t>
            </a:r>
            <a:r>
              <a:rPr lang="en-US" sz="2400" b="0" cap="none" dirty="0">
                <a:effectLst/>
                <a:latin typeface="+mn-lt"/>
              </a:rPr>
              <a:t>.</a:t>
            </a:r>
            <a:br>
              <a:rPr lang="en-US" sz="1900" dirty="0"/>
            </a:br>
            <a:endParaRPr lang="en-US" sz="1900" dirty="0"/>
          </a:p>
        </p:txBody>
      </p:sp>
      <p:sp>
        <p:nvSpPr>
          <p:cNvPr id="38" name="Rectangle 37">
            <a:extLst>
              <a:ext uri="{FF2B5EF4-FFF2-40B4-BE49-F238E27FC236}">
                <a16:creationId xmlns:a16="http://schemas.microsoft.com/office/drawing/2014/main" id="{85720543-1EAA-4727-8C2B-48B509D61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A5966E72-C363-47A7-958C-769C3472A0C2}"/>
              </a:ext>
            </a:extLst>
          </p:cNvPr>
          <p:cNvPicPr>
            <a:picLocks noGrp="1" noChangeAspect="1"/>
          </p:cNvPicPr>
          <p:nvPr>
            <p:ph idx="1"/>
          </p:nvPr>
        </p:nvPicPr>
        <p:blipFill>
          <a:blip r:embed="rId3"/>
          <a:stretch>
            <a:fillRect/>
          </a:stretch>
        </p:blipFill>
        <p:spPr>
          <a:xfrm>
            <a:off x="817654" y="1128713"/>
            <a:ext cx="6565717" cy="4471987"/>
          </a:xfrm>
          <a:prstGeom prst="rect">
            <a:avLst/>
          </a:prstGeom>
        </p:spPr>
      </p:pic>
      <p:sp>
        <p:nvSpPr>
          <p:cNvPr id="40" name="Rectangle 39">
            <a:extLst>
              <a:ext uri="{FF2B5EF4-FFF2-40B4-BE49-F238E27FC236}">
                <a16:creationId xmlns:a16="http://schemas.microsoft.com/office/drawing/2014/main" id="{C9C5C1F0-28A6-4ADD-A9ED-730DC87C8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5381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44CE-8D56-4FA6-9B93-A9117F78A164}"/>
              </a:ext>
            </a:extLst>
          </p:cNvPr>
          <p:cNvSpPr>
            <a:spLocks noGrp="1"/>
          </p:cNvSpPr>
          <p:nvPr>
            <p:ph type="title"/>
          </p:nvPr>
        </p:nvSpPr>
        <p:spPr/>
        <p:txBody>
          <a:bodyPr/>
          <a:lstStyle/>
          <a:p>
            <a:r>
              <a:rPr lang="en-US" dirty="0"/>
              <a:t>There are two ways to access your Grant</a:t>
            </a:r>
          </a:p>
        </p:txBody>
      </p:sp>
      <p:sp>
        <p:nvSpPr>
          <p:cNvPr id="4" name="TextBox 3">
            <a:extLst>
              <a:ext uri="{FF2B5EF4-FFF2-40B4-BE49-F238E27FC236}">
                <a16:creationId xmlns:a16="http://schemas.microsoft.com/office/drawing/2014/main" id="{20D18BFC-7E30-448B-89A3-6FF953EBCE9E}"/>
              </a:ext>
            </a:extLst>
          </p:cNvPr>
          <p:cNvSpPr txBox="1"/>
          <p:nvPr/>
        </p:nvSpPr>
        <p:spPr>
          <a:xfrm>
            <a:off x="1564482" y="1935921"/>
            <a:ext cx="9001124" cy="738664"/>
          </a:xfrm>
          <a:prstGeom prst="rect">
            <a:avLst/>
          </a:prstGeom>
          <a:noFill/>
        </p:spPr>
        <p:txBody>
          <a:bodyPr wrap="square" rtlCol="0">
            <a:spAutoFit/>
          </a:bodyPr>
          <a:lstStyle/>
          <a:p>
            <a:pPr algn="ctr"/>
            <a:r>
              <a:rPr lang="en-US" sz="2400" dirty="0"/>
              <a:t>The</a:t>
            </a:r>
            <a:r>
              <a:rPr lang="en-US" dirty="0"/>
              <a:t> </a:t>
            </a:r>
            <a:r>
              <a:rPr lang="en-US" sz="2400" dirty="0"/>
              <a:t>first</a:t>
            </a:r>
            <a:r>
              <a:rPr lang="en-US" dirty="0"/>
              <a:t> </a:t>
            </a:r>
            <a:r>
              <a:rPr lang="en-US" sz="2400" dirty="0"/>
              <a:t>way</a:t>
            </a:r>
            <a:r>
              <a:rPr lang="en-US" dirty="0"/>
              <a:t> </a:t>
            </a:r>
            <a:r>
              <a:rPr lang="en-US" sz="2400" dirty="0"/>
              <a:t>is</a:t>
            </a:r>
            <a:r>
              <a:rPr lang="en-US" dirty="0"/>
              <a:t> </a:t>
            </a:r>
            <a:r>
              <a:rPr lang="en-US" sz="2400" dirty="0"/>
              <a:t>to</a:t>
            </a:r>
            <a:r>
              <a:rPr lang="en-US" dirty="0"/>
              <a:t> </a:t>
            </a:r>
            <a:r>
              <a:rPr lang="en-US" sz="2400" dirty="0"/>
              <a:t>go</a:t>
            </a:r>
            <a:r>
              <a:rPr lang="en-US" dirty="0"/>
              <a:t> </a:t>
            </a:r>
            <a:r>
              <a:rPr lang="en-US" sz="2400" dirty="0"/>
              <a:t>to</a:t>
            </a:r>
            <a:r>
              <a:rPr lang="en-US" dirty="0"/>
              <a:t> </a:t>
            </a:r>
            <a:r>
              <a:rPr lang="en-US" sz="2400" dirty="0"/>
              <a:t>My</a:t>
            </a:r>
            <a:r>
              <a:rPr lang="en-US" dirty="0"/>
              <a:t> </a:t>
            </a:r>
            <a:r>
              <a:rPr lang="en-US" sz="2400" dirty="0"/>
              <a:t>Applications</a:t>
            </a:r>
            <a:r>
              <a:rPr lang="en-US" dirty="0"/>
              <a:t>/</a:t>
            </a:r>
            <a:r>
              <a:rPr lang="en-US" sz="2400" dirty="0"/>
              <a:t>Grants</a:t>
            </a:r>
          </a:p>
          <a:p>
            <a:endParaRPr lang="en-US" dirty="0"/>
          </a:p>
        </p:txBody>
      </p:sp>
      <p:pic>
        <p:nvPicPr>
          <p:cNvPr id="5" name="Content Placeholder 4">
            <a:extLst>
              <a:ext uri="{FF2B5EF4-FFF2-40B4-BE49-F238E27FC236}">
                <a16:creationId xmlns:a16="http://schemas.microsoft.com/office/drawing/2014/main" id="{57F7734A-7E2C-45BE-A786-6438F5AB4FAA}"/>
              </a:ext>
            </a:extLst>
          </p:cNvPr>
          <p:cNvPicPr>
            <a:picLocks noGrp="1" noChangeAspect="1"/>
          </p:cNvPicPr>
          <p:nvPr>
            <p:ph idx="1"/>
          </p:nvPr>
        </p:nvPicPr>
        <p:blipFill>
          <a:blip r:embed="rId2"/>
          <a:stretch>
            <a:fillRect/>
          </a:stretch>
        </p:blipFill>
        <p:spPr>
          <a:xfrm>
            <a:off x="1300163" y="2464905"/>
            <a:ext cx="9529762" cy="4235934"/>
          </a:xfrm>
          <a:prstGeom prst="rect">
            <a:avLst/>
          </a:prstGeom>
        </p:spPr>
      </p:pic>
    </p:spTree>
    <p:extLst>
      <p:ext uri="{BB962C8B-B14F-4D97-AF65-F5344CB8AC3E}">
        <p14:creationId xmlns:p14="http://schemas.microsoft.com/office/powerpoint/2010/main" val="2574443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9BA-7BA1-401D-8ECA-3C16CC8D96DB}"/>
              </a:ext>
            </a:extLst>
          </p:cNvPr>
          <p:cNvSpPr>
            <a:spLocks noGrp="1"/>
          </p:cNvSpPr>
          <p:nvPr>
            <p:ph type="title"/>
          </p:nvPr>
        </p:nvSpPr>
        <p:spPr/>
        <p:txBody>
          <a:bodyPr/>
          <a:lstStyle/>
          <a:p>
            <a:r>
              <a:rPr lang="en-US" dirty="0">
                <a:solidFill>
                  <a:srgbClr val="FFFFFF"/>
                </a:solidFill>
              </a:rPr>
              <a:t>Accessing your Grant </a:t>
            </a:r>
            <a:endParaRPr lang="en-US" dirty="0"/>
          </a:p>
        </p:txBody>
      </p:sp>
      <p:sp>
        <p:nvSpPr>
          <p:cNvPr id="3" name="Content Placeholder 2">
            <a:extLst>
              <a:ext uri="{FF2B5EF4-FFF2-40B4-BE49-F238E27FC236}">
                <a16:creationId xmlns:a16="http://schemas.microsoft.com/office/drawing/2014/main" id="{7BD494E3-527C-4EA1-AEAE-BAB373791905}"/>
              </a:ext>
            </a:extLst>
          </p:cNvPr>
          <p:cNvSpPr>
            <a:spLocks noGrp="1"/>
          </p:cNvSpPr>
          <p:nvPr>
            <p:ph sz="half" idx="1"/>
          </p:nvPr>
        </p:nvSpPr>
        <p:spPr/>
        <p:txBody>
          <a:bodyPr/>
          <a:lstStyle/>
          <a:p>
            <a:r>
              <a:rPr lang="en-US" sz="2400" dirty="0"/>
              <a:t>Once you have clicked on My Applications/Grants then utilize the search fields to find a specific grant.  Suggestion:  clear out fields first (click on Clear button) as </a:t>
            </a:r>
            <a:r>
              <a:rPr lang="en-US" sz="2400" dirty="0" err="1"/>
              <a:t>IntelliGrants</a:t>
            </a:r>
            <a:r>
              <a:rPr lang="en-US" sz="2400" dirty="0"/>
              <a:t> keeps results of your last search in the fields.</a:t>
            </a:r>
          </a:p>
          <a:p>
            <a:endParaRPr lang="en-US" dirty="0"/>
          </a:p>
        </p:txBody>
      </p:sp>
      <p:sp>
        <p:nvSpPr>
          <p:cNvPr id="4" name="Content Placeholder 3">
            <a:extLst>
              <a:ext uri="{FF2B5EF4-FFF2-40B4-BE49-F238E27FC236}">
                <a16:creationId xmlns:a16="http://schemas.microsoft.com/office/drawing/2014/main" id="{1FEF973B-1182-4E8E-9CFD-051E5DEC007E}"/>
              </a:ext>
            </a:extLst>
          </p:cNvPr>
          <p:cNvSpPr>
            <a:spLocks noGrp="1"/>
          </p:cNvSpPr>
          <p:nvPr>
            <p:ph sz="half" idx="2"/>
          </p:nvPr>
        </p:nvSpPr>
        <p:spPr/>
        <p:txBody>
          <a:bodyPr/>
          <a:lstStyle/>
          <a:p>
            <a:r>
              <a:rPr lang="en-US" sz="2400" dirty="0"/>
              <a:t>Example on next page.  All search fields were cleared and then we selected a grant to open, VOCA-2018.  After utilizing either the line Application/Grant Type or Application/Grant Name and then Search.  </a:t>
            </a:r>
          </a:p>
          <a:p>
            <a:endParaRPr lang="en-US" dirty="0"/>
          </a:p>
        </p:txBody>
      </p:sp>
    </p:spTree>
    <p:extLst>
      <p:ext uri="{BB962C8B-B14F-4D97-AF65-F5344CB8AC3E}">
        <p14:creationId xmlns:p14="http://schemas.microsoft.com/office/powerpoint/2010/main" val="3259531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480F6-037F-449A-B9CA-DCDB7BA4F700}"/>
              </a:ext>
            </a:extLst>
          </p:cNvPr>
          <p:cNvSpPr>
            <a:spLocks noGrp="1"/>
          </p:cNvSpPr>
          <p:nvPr>
            <p:ph type="title"/>
          </p:nvPr>
        </p:nvSpPr>
        <p:spPr>
          <a:xfrm>
            <a:off x="696686" y="318052"/>
            <a:ext cx="3040685" cy="6294783"/>
          </a:xfrm>
        </p:spPr>
        <p:txBody>
          <a:bodyPr anchor="ctr">
            <a:normAutofit/>
          </a:bodyPr>
          <a:lstStyle/>
          <a:p>
            <a:pPr algn="l"/>
            <a:r>
              <a:rPr lang="en-US" sz="2800" i="0" kern="1200" dirty="0">
                <a:solidFill>
                  <a:srgbClr val="EBEBEB"/>
                </a:solidFill>
                <a:ea typeface="+mj-ea"/>
                <a:cs typeface="+mj-cs"/>
              </a:rPr>
              <a:t>Accessing your Grant</a:t>
            </a:r>
            <a:br>
              <a:rPr lang="en-US" sz="2400" b="0" i="0" kern="1200" dirty="0">
                <a:solidFill>
                  <a:srgbClr val="EBEBEB"/>
                </a:solidFill>
                <a:latin typeface="+mj-lt"/>
                <a:ea typeface="+mj-ea"/>
                <a:cs typeface="+mj-cs"/>
              </a:rPr>
            </a:br>
            <a:br>
              <a:rPr lang="en-US" sz="2400" b="0" i="0" kern="1200" dirty="0">
                <a:solidFill>
                  <a:srgbClr val="EBEBEB"/>
                </a:solidFill>
                <a:latin typeface="+mj-lt"/>
                <a:ea typeface="+mj-ea"/>
                <a:cs typeface="+mj-cs"/>
              </a:rPr>
            </a:br>
            <a:br>
              <a:rPr lang="en-US" sz="2400" b="0" i="0" kern="1200" dirty="0">
                <a:solidFill>
                  <a:srgbClr val="EBEBEB"/>
                </a:solidFill>
                <a:latin typeface="+mj-lt"/>
                <a:ea typeface="+mj-ea"/>
                <a:cs typeface="+mj-cs"/>
              </a:rPr>
            </a:br>
            <a:r>
              <a:rPr lang="en-US" sz="2400" b="0" cap="none" dirty="0">
                <a:solidFill>
                  <a:srgbClr val="FFFFFF"/>
                </a:solidFill>
                <a:effectLst/>
                <a:latin typeface="+mn-lt"/>
              </a:rPr>
              <a:t>To review the grant, you will want to click on the grant name.  For example it would be VOCA-2018-00050.  This will take you to the document snapshot page.</a:t>
            </a:r>
            <a:br>
              <a:rPr lang="en-US" sz="800" dirty="0">
                <a:solidFill>
                  <a:srgbClr val="FFFFFF"/>
                </a:solidFill>
              </a:rPr>
            </a:br>
            <a:br>
              <a:rPr lang="en-US" sz="1200" dirty="0">
                <a:solidFill>
                  <a:srgbClr val="FFFFFF"/>
                </a:solidFill>
              </a:rPr>
            </a:br>
            <a:endParaRPr lang="en-US" sz="2400" dirty="0">
              <a:solidFill>
                <a:srgbClr val="FFFFFF"/>
              </a:solidFill>
            </a:endParaRP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a:extLst>
              <a:ext uri="{FF2B5EF4-FFF2-40B4-BE49-F238E27FC236}">
                <a16:creationId xmlns:a16="http://schemas.microsoft.com/office/drawing/2014/main" id="{4F46A6E6-2456-49BA-8DBC-E3EB868CC3FD}"/>
              </a:ext>
            </a:extLst>
          </p:cNvPr>
          <p:cNvPicPr>
            <a:picLocks noGrp="1" noChangeAspect="1"/>
          </p:cNvPicPr>
          <p:nvPr>
            <p:ph idx="1"/>
          </p:nvPr>
        </p:nvPicPr>
        <p:blipFill>
          <a:blip r:embed="rId2"/>
          <a:stretch>
            <a:fillRect/>
          </a:stretch>
        </p:blipFill>
        <p:spPr>
          <a:xfrm>
            <a:off x="4200525" y="928687"/>
            <a:ext cx="7786688" cy="5157787"/>
          </a:xfrm>
          <a:prstGeom prst="rect">
            <a:avLst/>
          </a:prstGeom>
        </p:spPr>
      </p:pic>
    </p:spTree>
    <p:extLst>
      <p:ext uri="{BB962C8B-B14F-4D97-AF65-F5344CB8AC3E}">
        <p14:creationId xmlns:p14="http://schemas.microsoft.com/office/powerpoint/2010/main" val="51708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TM04033921[[fn=Damask]]</Template>
  <TotalTime>1324</TotalTime>
  <Words>1576</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Bookman Old Style</vt:lpstr>
      <vt:lpstr>Rockwell</vt:lpstr>
      <vt:lpstr>Wingdings</vt:lpstr>
      <vt:lpstr>Damask</vt:lpstr>
      <vt:lpstr>New Administrators Training</vt:lpstr>
      <vt:lpstr>A few things to keep in mind for this Webinar: </vt:lpstr>
      <vt:lpstr>Frequency of Reporting</vt:lpstr>
      <vt:lpstr>Reporting Frequency Quarterly Reports with due dates  </vt:lpstr>
      <vt:lpstr>Reporting Frequency – Monthly reports with due dates</vt:lpstr>
      <vt:lpstr>How To initiate a Program report   Once logged in, you should see the following screen.  This would be your home screen for Intellirants. </vt:lpstr>
      <vt:lpstr>There are two ways to access your Grant</vt:lpstr>
      <vt:lpstr>Accessing your Grant </vt:lpstr>
      <vt:lpstr>Accessing your Grant   To review the grant, you will want to click on the grant name.  For example it would be VOCA-2018-00050.  This will take you to the document snapshot page.  </vt:lpstr>
      <vt:lpstr>Accessing your grant   </vt:lpstr>
      <vt:lpstr>Accessing your Grant</vt:lpstr>
      <vt:lpstr>Accessing your Grant</vt:lpstr>
      <vt:lpstr>Initiating a Program Report</vt:lpstr>
      <vt:lpstr>Program Reports</vt:lpstr>
      <vt:lpstr>Program Reports</vt:lpstr>
      <vt:lpstr>Program Reports</vt:lpstr>
      <vt:lpstr>Programmatic Report Form</vt:lpstr>
      <vt:lpstr>Programmatic Report Form</vt:lpstr>
      <vt:lpstr>Programmatic Report</vt:lpstr>
      <vt:lpstr>Program Report</vt:lpstr>
      <vt:lpstr>Program Report</vt:lpstr>
      <vt:lpstr>Additional tips for Program Reports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Administrators Training</dc:title>
  <dc:creator>Sheets, Ellen</dc:creator>
  <cp:lastModifiedBy>Sheets, Ellen</cp:lastModifiedBy>
  <cp:revision>6</cp:revision>
  <dcterms:created xsi:type="dcterms:W3CDTF">2022-04-25T18:40:53Z</dcterms:created>
  <dcterms:modified xsi:type="dcterms:W3CDTF">2022-05-09T16:31:10Z</dcterms:modified>
</cp:coreProperties>
</file>