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8" d="100"/>
          <a:sy n="68"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817DE-9031-486B-9DA4-3DE33F384CD2}"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ACE8F5F-8E2F-4E2F-A873-AD1E927B52CB}">
      <dgm:prSet/>
      <dgm:spPr/>
      <dgm:t>
        <a:bodyPr/>
        <a:lstStyle/>
        <a:p>
          <a:r>
            <a:rPr lang="en-US"/>
            <a:t>ICJI’s Policies and Grant Management Directives as well as required training can be found on the home page of the ICJI website and toward the bottom of the page in Grantee Training, Resources &amp; Policies. </a:t>
          </a:r>
        </a:p>
      </dgm:t>
    </dgm:pt>
    <dgm:pt modelId="{C009BA66-D274-4EA4-8E51-7E141398EA54}" type="parTrans" cxnId="{79372A0C-EBB2-4D26-AD9D-61D2040C654A}">
      <dgm:prSet/>
      <dgm:spPr/>
      <dgm:t>
        <a:bodyPr/>
        <a:lstStyle/>
        <a:p>
          <a:endParaRPr lang="en-US"/>
        </a:p>
      </dgm:t>
    </dgm:pt>
    <dgm:pt modelId="{F3F2E948-4044-4EE3-A252-16880E12AECD}" type="sibTrans" cxnId="{79372A0C-EBB2-4D26-AD9D-61D2040C654A}">
      <dgm:prSet/>
      <dgm:spPr/>
      <dgm:t>
        <a:bodyPr/>
        <a:lstStyle/>
        <a:p>
          <a:endParaRPr lang="en-US"/>
        </a:p>
      </dgm:t>
    </dgm:pt>
    <dgm:pt modelId="{203B080B-0024-4161-83D5-79A4983BF8DB}">
      <dgm:prSet/>
      <dgm:spPr/>
      <dgm:t>
        <a:bodyPr/>
        <a:lstStyle/>
        <a:p>
          <a:r>
            <a:rPr lang="en-US"/>
            <a:t>Various reports that the Research Division completes as well as dashboards for various grants that reflects quarterly reports entered by subgrantees.  </a:t>
          </a:r>
        </a:p>
      </dgm:t>
    </dgm:pt>
    <dgm:pt modelId="{A6E4E0BC-89C5-4C6C-9BFD-DDC3483FB88E}" type="parTrans" cxnId="{14E62F55-0559-4EC0-9A99-27CCC87F7900}">
      <dgm:prSet/>
      <dgm:spPr/>
      <dgm:t>
        <a:bodyPr/>
        <a:lstStyle/>
        <a:p>
          <a:endParaRPr lang="en-US"/>
        </a:p>
      </dgm:t>
    </dgm:pt>
    <dgm:pt modelId="{F2D91CE8-5505-4E32-B8AE-1574C1D071BB}" type="sibTrans" cxnId="{14E62F55-0559-4EC0-9A99-27CCC87F7900}">
      <dgm:prSet/>
      <dgm:spPr/>
      <dgm:t>
        <a:bodyPr/>
        <a:lstStyle/>
        <a:p>
          <a:endParaRPr lang="en-US"/>
        </a:p>
      </dgm:t>
    </dgm:pt>
    <dgm:pt modelId="{87DEF971-58FE-461F-81CB-E2767510B698}">
      <dgm:prSet/>
      <dgm:spPr/>
      <dgm:t>
        <a:bodyPr/>
        <a:lstStyle/>
        <a:p>
          <a:r>
            <a:rPr lang="en-US"/>
            <a:t>There is a link to IntelliGrants  on the home page of the ICJI website at the bottom of the page along with a link to Register someone in IntellIGrants and the Subgrantee User Manual for IntelliGrants. </a:t>
          </a:r>
        </a:p>
      </dgm:t>
    </dgm:pt>
    <dgm:pt modelId="{53BCF564-60DC-4B27-AF23-A80B6B96CC2C}" type="parTrans" cxnId="{F43B787D-53D7-4C98-8482-BFDD2A9A3D55}">
      <dgm:prSet/>
      <dgm:spPr/>
      <dgm:t>
        <a:bodyPr/>
        <a:lstStyle/>
        <a:p>
          <a:endParaRPr lang="en-US"/>
        </a:p>
      </dgm:t>
    </dgm:pt>
    <dgm:pt modelId="{CA08F894-AADF-400E-A648-65BBC0291BD0}" type="sibTrans" cxnId="{F43B787D-53D7-4C98-8482-BFDD2A9A3D55}">
      <dgm:prSet/>
      <dgm:spPr/>
      <dgm:t>
        <a:bodyPr/>
        <a:lstStyle/>
        <a:p>
          <a:endParaRPr lang="en-US"/>
        </a:p>
      </dgm:t>
    </dgm:pt>
    <dgm:pt modelId="{19F064D4-AF31-429F-9177-CA41F55834E9}" type="pres">
      <dgm:prSet presAssocID="{783817DE-9031-486B-9DA4-3DE33F384CD2}" presName="outerComposite" presStyleCnt="0">
        <dgm:presLayoutVars>
          <dgm:chMax val="5"/>
          <dgm:dir/>
          <dgm:resizeHandles val="exact"/>
        </dgm:presLayoutVars>
      </dgm:prSet>
      <dgm:spPr/>
    </dgm:pt>
    <dgm:pt modelId="{D27DBAA8-7CD2-43BB-A2C3-7B748B2CBB51}" type="pres">
      <dgm:prSet presAssocID="{783817DE-9031-486B-9DA4-3DE33F384CD2}" presName="dummyMaxCanvas" presStyleCnt="0">
        <dgm:presLayoutVars/>
      </dgm:prSet>
      <dgm:spPr/>
    </dgm:pt>
    <dgm:pt modelId="{81A3F18F-12FD-4CB1-9D42-B6F9C3D7BE53}" type="pres">
      <dgm:prSet presAssocID="{783817DE-9031-486B-9DA4-3DE33F384CD2}" presName="ThreeNodes_1" presStyleLbl="node1" presStyleIdx="0" presStyleCnt="3">
        <dgm:presLayoutVars>
          <dgm:bulletEnabled val="1"/>
        </dgm:presLayoutVars>
      </dgm:prSet>
      <dgm:spPr/>
    </dgm:pt>
    <dgm:pt modelId="{DDC3202F-E05C-4607-8CDB-826983F58140}" type="pres">
      <dgm:prSet presAssocID="{783817DE-9031-486B-9DA4-3DE33F384CD2}" presName="ThreeNodes_2" presStyleLbl="node1" presStyleIdx="1" presStyleCnt="3">
        <dgm:presLayoutVars>
          <dgm:bulletEnabled val="1"/>
        </dgm:presLayoutVars>
      </dgm:prSet>
      <dgm:spPr/>
    </dgm:pt>
    <dgm:pt modelId="{44CD7573-2850-41BE-A10A-176C64BD24DC}" type="pres">
      <dgm:prSet presAssocID="{783817DE-9031-486B-9DA4-3DE33F384CD2}" presName="ThreeNodes_3" presStyleLbl="node1" presStyleIdx="2" presStyleCnt="3">
        <dgm:presLayoutVars>
          <dgm:bulletEnabled val="1"/>
        </dgm:presLayoutVars>
      </dgm:prSet>
      <dgm:spPr/>
    </dgm:pt>
    <dgm:pt modelId="{77C2664E-8444-4763-BD42-BD4351B68FF1}" type="pres">
      <dgm:prSet presAssocID="{783817DE-9031-486B-9DA4-3DE33F384CD2}" presName="ThreeConn_1-2" presStyleLbl="fgAccFollowNode1" presStyleIdx="0" presStyleCnt="2">
        <dgm:presLayoutVars>
          <dgm:bulletEnabled val="1"/>
        </dgm:presLayoutVars>
      </dgm:prSet>
      <dgm:spPr/>
    </dgm:pt>
    <dgm:pt modelId="{8F6DE596-D3B6-4FC8-8DFD-F8F178CB6FDE}" type="pres">
      <dgm:prSet presAssocID="{783817DE-9031-486B-9DA4-3DE33F384CD2}" presName="ThreeConn_2-3" presStyleLbl="fgAccFollowNode1" presStyleIdx="1" presStyleCnt="2">
        <dgm:presLayoutVars>
          <dgm:bulletEnabled val="1"/>
        </dgm:presLayoutVars>
      </dgm:prSet>
      <dgm:spPr/>
    </dgm:pt>
    <dgm:pt modelId="{7247C1F9-D852-42E7-8EC9-ED8BB5E42EF6}" type="pres">
      <dgm:prSet presAssocID="{783817DE-9031-486B-9DA4-3DE33F384CD2}" presName="ThreeNodes_1_text" presStyleLbl="node1" presStyleIdx="2" presStyleCnt="3">
        <dgm:presLayoutVars>
          <dgm:bulletEnabled val="1"/>
        </dgm:presLayoutVars>
      </dgm:prSet>
      <dgm:spPr/>
    </dgm:pt>
    <dgm:pt modelId="{C371740B-A51A-4FFA-8C1D-921DE4DF2825}" type="pres">
      <dgm:prSet presAssocID="{783817DE-9031-486B-9DA4-3DE33F384CD2}" presName="ThreeNodes_2_text" presStyleLbl="node1" presStyleIdx="2" presStyleCnt="3">
        <dgm:presLayoutVars>
          <dgm:bulletEnabled val="1"/>
        </dgm:presLayoutVars>
      </dgm:prSet>
      <dgm:spPr/>
    </dgm:pt>
    <dgm:pt modelId="{57A391D1-F128-4E26-AA4F-4C8B709D0D27}" type="pres">
      <dgm:prSet presAssocID="{783817DE-9031-486B-9DA4-3DE33F384CD2}" presName="ThreeNodes_3_text" presStyleLbl="node1" presStyleIdx="2" presStyleCnt="3">
        <dgm:presLayoutVars>
          <dgm:bulletEnabled val="1"/>
        </dgm:presLayoutVars>
      </dgm:prSet>
      <dgm:spPr/>
    </dgm:pt>
  </dgm:ptLst>
  <dgm:cxnLst>
    <dgm:cxn modelId="{79372A0C-EBB2-4D26-AD9D-61D2040C654A}" srcId="{783817DE-9031-486B-9DA4-3DE33F384CD2}" destId="{EACE8F5F-8E2F-4E2F-A873-AD1E927B52CB}" srcOrd="0" destOrd="0" parTransId="{C009BA66-D274-4EA4-8E51-7E141398EA54}" sibTransId="{F3F2E948-4044-4EE3-A252-16880E12AECD}"/>
    <dgm:cxn modelId="{9A8FF322-921F-41D9-9BA9-5C974CC5FC7A}" type="presOf" srcId="{203B080B-0024-4161-83D5-79A4983BF8DB}" destId="{C371740B-A51A-4FFA-8C1D-921DE4DF2825}" srcOrd="1" destOrd="0" presId="urn:microsoft.com/office/officeart/2005/8/layout/vProcess5"/>
    <dgm:cxn modelId="{154BB82E-588A-4218-8195-36BB25CE6032}" type="presOf" srcId="{203B080B-0024-4161-83D5-79A4983BF8DB}" destId="{DDC3202F-E05C-4607-8CDB-826983F58140}" srcOrd="0" destOrd="0" presId="urn:microsoft.com/office/officeart/2005/8/layout/vProcess5"/>
    <dgm:cxn modelId="{A3D46F3E-8CA2-4CA1-95B2-FCCD9281948F}" type="presOf" srcId="{F2D91CE8-5505-4E32-B8AE-1574C1D071BB}" destId="{8F6DE596-D3B6-4FC8-8DFD-F8F178CB6FDE}" srcOrd="0" destOrd="0" presId="urn:microsoft.com/office/officeart/2005/8/layout/vProcess5"/>
    <dgm:cxn modelId="{A60C4345-4D85-4374-B052-069927A40593}" type="presOf" srcId="{EACE8F5F-8E2F-4E2F-A873-AD1E927B52CB}" destId="{81A3F18F-12FD-4CB1-9D42-B6F9C3D7BE53}" srcOrd="0" destOrd="0" presId="urn:microsoft.com/office/officeart/2005/8/layout/vProcess5"/>
    <dgm:cxn modelId="{409B866F-03B4-41F0-AADC-D9DEA333A292}" type="presOf" srcId="{87DEF971-58FE-461F-81CB-E2767510B698}" destId="{44CD7573-2850-41BE-A10A-176C64BD24DC}" srcOrd="0" destOrd="0" presId="urn:microsoft.com/office/officeart/2005/8/layout/vProcess5"/>
    <dgm:cxn modelId="{14E62F55-0559-4EC0-9A99-27CCC87F7900}" srcId="{783817DE-9031-486B-9DA4-3DE33F384CD2}" destId="{203B080B-0024-4161-83D5-79A4983BF8DB}" srcOrd="1" destOrd="0" parTransId="{A6E4E0BC-89C5-4C6C-9BFD-DDC3483FB88E}" sibTransId="{F2D91CE8-5505-4E32-B8AE-1574C1D071BB}"/>
    <dgm:cxn modelId="{F43B787D-53D7-4C98-8482-BFDD2A9A3D55}" srcId="{783817DE-9031-486B-9DA4-3DE33F384CD2}" destId="{87DEF971-58FE-461F-81CB-E2767510B698}" srcOrd="2" destOrd="0" parTransId="{53BCF564-60DC-4B27-AF23-A80B6B96CC2C}" sibTransId="{CA08F894-AADF-400E-A648-65BBC0291BD0}"/>
    <dgm:cxn modelId="{4C3A8987-18B6-4824-B4D9-187668DCCBE4}" type="presOf" srcId="{EACE8F5F-8E2F-4E2F-A873-AD1E927B52CB}" destId="{7247C1F9-D852-42E7-8EC9-ED8BB5E42EF6}" srcOrd="1" destOrd="0" presId="urn:microsoft.com/office/officeart/2005/8/layout/vProcess5"/>
    <dgm:cxn modelId="{30E8B4B6-3D65-4111-A619-98D9ED0478DD}" type="presOf" srcId="{783817DE-9031-486B-9DA4-3DE33F384CD2}" destId="{19F064D4-AF31-429F-9177-CA41F55834E9}" srcOrd="0" destOrd="0" presId="urn:microsoft.com/office/officeart/2005/8/layout/vProcess5"/>
    <dgm:cxn modelId="{EDBF96C9-1120-4176-81A6-48ED0EA004F9}" type="presOf" srcId="{87DEF971-58FE-461F-81CB-E2767510B698}" destId="{57A391D1-F128-4E26-AA4F-4C8B709D0D27}" srcOrd="1" destOrd="0" presId="urn:microsoft.com/office/officeart/2005/8/layout/vProcess5"/>
    <dgm:cxn modelId="{12A71CF5-DC03-44DD-8F5E-615A17AF9887}" type="presOf" srcId="{F3F2E948-4044-4EE3-A252-16880E12AECD}" destId="{77C2664E-8444-4763-BD42-BD4351B68FF1}" srcOrd="0" destOrd="0" presId="urn:microsoft.com/office/officeart/2005/8/layout/vProcess5"/>
    <dgm:cxn modelId="{7A09AF80-0DCA-40B2-B61F-19EE265FABE0}" type="presParOf" srcId="{19F064D4-AF31-429F-9177-CA41F55834E9}" destId="{D27DBAA8-7CD2-43BB-A2C3-7B748B2CBB51}" srcOrd="0" destOrd="0" presId="urn:microsoft.com/office/officeart/2005/8/layout/vProcess5"/>
    <dgm:cxn modelId="{BF9D4723-B863-489D-8608-15B131D60D1A}" type="presParOf" srcId="{19F064D4-AF31-429F-9177-CA41F55834E9}" destId="{81A3F18F-12FD-4CB1-9D42-B6F9C3D7BE53}" srcOrd="1" destOrd="0" presId="urn:microsoft.com/office/officeart/2005/8/layout/vProcess5"/>
    <dgm:cxn modelId="{A0B1B229-B8CE-445D-B97F-A60FF81BC6F6}" type="presParOf" srcId="{19F064D4-AF31-429F-9177-CA41F55834E9}" destId="{DDC3202F-E05C-4607-8CDB-826983F58140}" srcOrd="2" destOrd="0" presId="urn:microsoft.com/office/officeart/2005/8/layout/vProcess5"/>
    <dgm:cxn modelId="{826BA6AE-02C7-4B42-B1BC-50D7383FE21E}" type="presParOf" srcId="{19F064D4-AF31-429F-9177-CA41F55834E9}" destId="{44CD7573-2850-41BE-A10A-176C64BD24DC}" srcOrd="3" destOrd="0" presId="urn:microsoft.com/office/officeart/2005/8/layout/vProcess5"/>
    <dgm:cxn modelId="{4066F749-7F03-429F-913F-475CEBA15B2B}" type="presParOf" srcId="{19F064D4-AF31-429F-9177-CA41F55834E9}" destId="{77C2664E-8444-4763-BD42-BD4351B68FF1}" srcOrd="4" destOrd="0" presId="urn:microsoft.com/office/officeart/2005/8/layout/vProcess5"/>
    <dgm:cxn modelId="{D2795854-2A7C-4154-84EF-7070BD8D1DF4}" type="presParOf" srcId="{19F064D4-AF31-429F-9177-CA41F55834E9}" destId="{8F6DE596-D3B6-4FC8-8DFD-F8F178CB6FDE}" srcOrd="5" destOrd="0" presId="urn:microsoft.com/office/officeart/2005/8/layout/vProcess5"/>
    <dgm:cxn modelId="{F731CC3B-E35B-44C8-8A58-3F7DCAA90883}" type="presParOf" srcId="{19F064D4-AF31-429F-9177-CA41F55834E9}" destId="{7247C1F9-D852-42E7-8EC9-ED8BB5E42EF6}" srcOrd="6" destOrd="0" presId="urn:microsoft.com/office/officeart/2005/8/layout/vProcess5"/>
    <dgm:cxn modelId="{A1B54853-2AF7-4184-A2A4-618FC80ED0BA}" type="presParOf" srcId="{19F064D4-AF31-429F-9177-CA41F55834E9}" destId="{C371740B-A51A-4FFA-8C1D-921DE4DF2825}" srcOrd="7" destOrd="0" presId="urn:microsoft.com/office/officeart/2005/8/layout/vProcess5"/>
    <dgm:cxn modelId="{BDB92712-E97A-4DC2-B5DC-A9378A974BA3}" type="presParOf" srcId="{19F064D4-AF31-429F-9177-CA41F55834E9}" destId="{57A391D1-F128-4E26-AA4F-4C8B709D0D2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3F18F-12FD-4CB1-9D42-B6F9C3D7BE53}">
      <dsp:nvSpPr>
        <dsp:cNvPr id="0" name=""/>
        <dsp:cNvSpPr/>
      </dsp:nvSpPr>
      <dsp:spPr>
        <a:xfrm>
          <a:off x="0" y="0"/>
          <a:ext cx="8611711" cy="101543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ICJI’s Policies and Grant Management Directives as well as required training can be found on the home page of the ICJI website and toward the bottom of the page in Grantee Training, Resources &amp; Policies. </a:t>
          </a:r>
        </a:p>
      </dsp:txBody>
      <dsp:txXfrm>
        <a:off x="29741" y="29741"/>
        <a:ext cx="7515973" cy="955957"/>
      </dsp:txXfrm>
    </dsp:sp>
    <dsp:sp modelId="{DDC3202F-E05C-4607-8CDB-826983F58140}">
      <dsp:nvSpPr>
        <dsp:cNvPr id="0" name=""/>
        <dsp:cNvSpPr/>
      </dsp:nvSpPr>
      <dsp:spPr>
        <a:xfrm>
          <a:off x="759856" y="1184679"/>
          <a:ext cx="8611711" cy="101543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Various reports that the Research Division completes as well as dashboards for various grants that reflects quarterly reports entered by subgrantees.  </a:t>
          </a:r>
        </a:p>
      </dsp:txBody>
      <dsp:txXfrm>
        <a:off x="789597" y="1214420"/>
        <a:ext cx="7132336" cy="955957"/>
      </dsp:txXfrm>
    </dsp:sp>
    <dsp:sp modelId="{44CD7573-2850-41BE-A10A-176C64BD24DC}">
      <dsp:nvSpPr>
        <dsp:cNvPr id="0" name=""/>
        <dsp:cNvSpPr/>
      </dsp:nvSpPr>
      <dsp:spPr>
        <a:xfrm>
          <a:off x="1519713" y="2369359"/>
          <a:ext cx="8611711" cy="101543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There is a link to IntelliGrants  on the home page of the ICJI website at the bottom of the page along with a link to Register someone in IntellIGrants and the Subgrantee User Manual for IntelliGrants. </a:t>
          </a:r>
        </a:p>
      </dsp:txBody>
      <dsp:txXfrm>
        <a:off x="1549454" y="2399100"/>
        <a:ext cx="7132336" cy="955957"/>
      </dsp:txXfrm>
    </dsp:sp>
    <dsp:sp modelId="{77C2664E-8444-4763-BD42-BD4351B68FF1}">
      <dsp:nvSpPr>
        <dsp:cNvPr id="0" name=""/>
        <dsp:cNvSpPr/>
      </dsp:nvSpPr>
      <dsp:spPr>
        <a:xfrm>
          <a:off x="7951675" y="770041"/>
          <a:ext cx="660035" cy="66003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100183" y="770041"/>
        <a:ext cx="363019" cy="496676"/>
      </dsp:txXfrm>
    </dsp:sp>
    <dsp:sp modelId="{8F6DE596-D3B6-4FC8-8DFD-F8F178CB6FDE}">
      <dsp:nvSpPr>
        <dsp:cNvPr id="0" name=""/>
        <dsp:cNvSpPr/>
      </dsp:nvSpPr>
      <dsp:spPr>
        <a:xfrm>
          <a:off x="8711532" y="1947951"/>
          <a:ext cx="660035" cy="660035"/>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60040" y="1947951"/>
        <a:ext cx="363019" cy="4966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0D7DB-20CF-404D-B894-3A015107C544}"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2CDA5-4DBC-41AD-9178-4C94F2310EB8}" type="slidenum">
              <a:rPr lang="en-US" smtClean="0"/>
              <a:t>‹#›</a:t>
            </a:fld>
            <a:endParaRPr lang="en-US"/>
          </a:p>
        </p:txBody>
      </p:sp>
    </p:spTree>
    <p:extLst>
      <p:ext uri="{BB962C8B-B14F-4D97-AF65-F5344CB8AC3E}">
        <p14:creationId xmlns:p14="http://schemas.microsoft.com/office/powerpoint/2010/main" val="38656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CFDA = Catalog of Federal Domestic Assistance</a:t>
            </a:r>
          </a:p>
        </p:txBody>
      </p:sp>
      <p:sp>
        <p:nvSpPr>
          <p:cNvPr id="4" name="Slide Number Placeholder 3"/>
          <p:cNvSpPr>
            <a:spLocks noGrp="1"/>
          </p:cNvSpPr>
          <p:nvPr>
            <p:ph type="sldNum" sz="quarter" idx="5"/>
          </p:nvPr>
        </p:nvSpPr>
        <p:spPr/>
        <p:txBody>
          <a:bodyPr/>
          <a:lstStyle/>
          <a:p>
            <a:fld id="{5602CDA5-4DBC-41AD-9178-4C94F2310EB8}" type="slidenum">
              <a:rPr lang="en-US" smtClean="0"/>
              <a:t>11</a:t>
            </a:fld>
            <a:endParaRPr lang="en-US"/>
          </a:p>
        </p:txBody>
      </p:sp>
    </p:spTree>
    <p:extLst>
      <p:ext uri="{BB962C8B-B14F-4D97-AF65-F5344CB8AC3E}">
        <p14:creationId xmlns:p14="http://schemas.microsoft.com/office/powerpoint/2010/main" val="218896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 screen, it will have your name at the top, available proposals, my inbox and My tasks</a:t>
            </a:r>
          </a:p>
        </p:txBody>
      </p:sp>
      <p:sp>
        <p:nvSpPr>
          <p:cNvPr id="4" name="Slide Number Placeholder 3"/>
          <p:cNvSpPr>
            <a:spLocks noGrp="1"/>
          </p:cNvSpPr>
          <p:nvPr>
            <p:ph type="sldNum" sz="quarter" idx="5"/>
          </p:nvPr>
        </p:nvSpPr>
        <p:spPr/>
        <p:txBody>
          <a:bodyPr/>
          <a:lstStyle/>
          <a:p>
            <a:fld id="{5602CDA5-4DBC-41AD-9178-4C94F2310EB8}" type="slidenum">
              <a:rPr lang="en-US" smtClean="0"/>
              <a:t>23</a:t>
            </a:fld>
            <a:endParaRPr lang="en-US"/>
          </a:p>
        </p:txBody>
      </p:sp>
    </p:spTree>
    <p:extLst>
      <p:ext uri="{BB962C8B-B14F-4D97-AF65-F5344CB8AC3E}">
        <p14:creationId xmlns:p14="http://schemas.microsoft.com/office/powerpoint/2010/main" val="763106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B1D814B-C1B5-4A47-81CF-FEFF2FD5DC45}" type="datetime1">
              <a:rPr lang="en-US" smtClean="0"/>
              <a:t>3/16/2022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975C3A-1588-4564-86F0-AB188809B285}" type="datetime1">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7CDE2E-937E-49E8-A0ED-1628E182CE07}" type="datetime1">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EB8086-F410-4963-A5A2-52C5D97F77EA}" type="datetime1">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1B4EDA-CA40-4223-B374-8FD0BBB9CE78}" type="datetime1">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9D8FA-E83B-4379-BA63-767761E93FA5}" type="datetime1">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3E681-7493-456C-8F1F-7516FC36FC79}" type="datetime1">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E0BF2-DDC7-460F-9A20-4648136F4CDA}" type="datetime1">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DCC80-F144-47AF-B785-AEC5C5E09782}" type="datetime1">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316A0-A114-4F54-95B4-1088F87100AE}" type="datetime1">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36F6D9-8742-4E17-80B1-AEDB61BF5654}" type="datetime1">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1F815F-CF85-4A65-9691-D611DD635B2D}" type="datetime1">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A75035-E438-4F0F-A556-ADF55174FEA8}" type="datetime1">
              <a:rPr lang="en-US" smtClean="0"/>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4C72AD-D7D7-44EC-9F73-E30459F00645}" type="datetime1">
              <a:rPr lang="en-US" smtClean="0"/>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F42E7B0-7AD9-4332-9C67-894F5D113ED4}" type="datetime1">
              <a:rPr lang="en-US" smtClean="0"/>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E339B-DAA9-475C-995E-013E9F993892}" type="datetime1">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E16623-27E4-40A9-87E8-B54E958DE5C0}" type="datetime1">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7CFD71-7839-46C4-B265-98AF759DE09E}" type="datetime1">
              <a:rPr lang="en-US" smtClean="0"/>
              <a:t>3/16/2022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gov/cji/"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https://intelligrants.in.gov/login2.aspx"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Esheets1@cji.in.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96D3-DE1B-4FA8-B947-7B849A71B8F9}"/>
              </a:ext>
            </a:extLst>
          </p:cNvPr>
          <p:cNvSpPr>
            <a:spLocks noGrp="1"/>
          </p:cNvSpPr>
          <p:nvPr>
            <p:ph type="ctrTitle"/>
          </p:nvPr>
        </p:nvSpPr>
        <p:spPr/>
        <p:txBody>
          <a:bodyPr/>
          <a:lstStyle/>
          <a:p>
            <a:r>
              <a:rPr lang="en-US" dirty="0"/>
              <a:t>New Administrator Training Session 1</a:t>
            </a:r>
          </a:p>
        </p:txBody>
      </p:sp>
      <p:sp>
        <p:nvSpPr>
          <p:cNvPr id="3" name="Subtitle 2">
            <a:extLst>
              <a:ext uri="{FF2B5EF4-FFF2-40B4-BE49-F238E27FC236}">
                <a16:creationId xmlns:a16="http://schemas.microsoft.com/office/drawing/2014/main" id="{4280AA23-E2CB-470A-A08D-6C2757F83705}"/>
              </a:ext>
            </a:extLst>
          </p:cNvPr>
          <p:cNvSpPr>
            <a:spLocks noGrp="1"/>
          </p:cNvSpPr>
          <p:nvPr>
            <p:ph type="subTitle" idx="1"/>
          </p:nvPr>
        </p:nvSpPr>
        <p:spPr/>
        <p:txBody>
          <a:bodyPr/>
          <a:lstStyle/>
          <a:p>
            <a:r>
              <a:rPr lang="en-US" dirty="0"/>
              <a:t>Indiana Criminal Justice Institute</a:t>
            </a:r>
          </a:p>
          <a:p>
            <a:r>
              <a:rPr lang="en-US" dirty="0"/>
              <a:t>Who we are and what we do</a:t>
            </a:r>
          </a:p>
        </p:txBody>
      </p:sp>
      <p:sp>
        <p:nvSpPr>
          <p:cNvPr id="4" name="Slide Number Placeholder 3">
            <a:extLst>
              <a:ext uri="{FF2B5EF4-FFF2-40B4-BE49-F238E27FC236}">
                <a16:creationId xmlns:a16="http://schemas.microsoft.com/office/drawing/2014/main" id="{C8EA6979-8FBE-4D87-9C5B-0289E9DA3FFE}"/>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215957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86BED856-B5E1-47A8-B523-55379EE131AA}"/>
              </a:ext>
            </a:extLst>
          </p:cNvPr>
          <p:cNvSpPr>
            <a:spLocks noGrp="1"/>
          </p:cNvSpPr>
          <p:nvPr>
            <p:ph type="title"/>
          </p:nvPr>
        </p:nvSpPr>
        <p:spPr>
          <a:xfrm>
            <a:off x="1030288" y="609600"/>
            <a:ext cx="10131425" cy="1110343"/>
          </a:xfrm>
        </p:spPr>
        <p:txBody>
          <a:bodyPr>
            <a:normAutofit/>
          </a:bodyPr>
          <a:lstStyle/>
          <a:p>
            <a:pPr algn="ctr"/>
            <a:r>
              <a:rPr lang="en-US">
                <a:solidFill>
                  <a:schemeClr val="bg1"/>
                </a:solidFill>
              </a:rPr>
              <a:t>Family Violence Prevention Services Act (FVPSA)</a:t>
            </a:r>
          </a:p>
        </p:txBody>
      </p:sp>
      <p:sp>
        <p:nvSpPr>
          <p:cNvPr id="3" name="Content Placeholder 2">
            <a:extLst>
              <a:ext uri="{FF2B5EF4-FFF2-40B4-BE49-F238E27FC236}">
                <a16:creationId xmlns:a16="http://schemas.microsoft.com/office/drawing/2014/main" id="{716AE00B-97D5-4543-B31A-15E1AF8FA4F3}"/>
              </a:ext>
            </a:extLst>
          </p:cNvPr>
          <p:cNvSpPr>
            <a:spLocks noGrp="1"/>
          </p:cNvSpPr>
          <p:nvPr>
            <p:ph idx="1"/>
          </p:nvPr>
        </p:nvSpPr>
        <p:spPr>
          <a:xfrm>
            <a:off x="685801" y="2592572"/>
            <a:ext cx="10820400" cy="3198627"/>
          </a:xfrm>
        </p:spPr>
        <p:txBody>
          <a:bodyPr>
            <a:normAutofit/>
          </a:bodyPr>
          <a:lstStyle/>
          <a:p>
            <a:r>
              <a:rPr lang="en-US" dirty="0"/>
              <a:t>Through the American Rescue Plan (ARP), CJI has received supplemental FVPSA funding to help organizations prevent, prepare for and respond to the COVID-19 pandemic.</a:t>
            </a:r>
          </a:p>
          <a:p>
            <a:pPr lvl="1">
              <a:buFont typeface="Wingdings" panose="05000000000000000000" pitchFamily="2" charset="2"/>
              <a:buChar char="v"/>
            </a:pPr>
            <a:r>
              <a:rPr lang="en-US" dirty="0"/>
              <a:t>FVPSA ARP:   Supplemental funding to prevent, prepare for and respond to COVID-19.</a:t>
            </a:r>
          </a:p>
          <a:p>
            <a:pPr lvl="1">
              <a:buFont typeface="Wingdings" panose="05000000000000000000" pitchFamily="2" charset="2"/>
              <a:buChar char="v"/>
            </a:pPr>
            <a:r>
              <a:rPr lang="en-US" dirty="0"/>
              <a:t>FVPSA ARP SA: Supplemental funding to support Sexual Assault survivors across Indiana. The purpose is to: </a:t>
            </a:r>
          </a:p>
          <a:p>
            <a:pPr lvl="2">
              <a:buFont typeface="Wingdings" panose="05000000000000000000" pitchFamily="2" charset="2"/>
              <a:buChar char="Ø"/>
            </a:pPr>
            <a:r>
              <a:rPr lang="en-US"/>
              <a:t>(1) to assist with the transition to virtual/remote services for rape crisis centers, sexual assault programs and culturally specific programs that provide crisis and support services and assistance to sexual assault survivors and </a:t>
            </a:r>
          </a:p>
          <a:p>
            <a:pPr lvl="2">
              <a:buFont typeface="Wingdings" panose="05000000000000000000" pitchFamily="2" charset="2"/>
              <a:buChar char="Ø"/>
            </a:pPr>
            <a:r>
              <a:rPr lang="en-US"/>
              <a:t>(2) to support the increased emergency needs of sexual assault survivors as a result of the COVID-19 public health emergency. </a:t>
            </a:r>
          </a:p>
        </p:txBody>
      </p:sp>
      <p:sp>
        <p:nvSpPr>
          <p:cNvPr id="4" name="Slide Number Placeholder 3">
            <a:extLst>
              <a:ext uri="{FF2B5EF4-FFF2-40B4-BE49-F238E27FC236}">
                <a16:creationId xmlns:a16="http://schemas.microsoft.com/office/drawing/2014/main" id="{BD3A5363-3B29-43A9-9528-D4AFD5337490}"/>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a:solidFill>
                  <a:schemeClr val="tx2"/>
                </a:solidFill>
              </a:rPr>
              <a:pPr>
                <a:spcAft>
                  <a:spcPts val="600"/>
                </a:spcAft>
              </a:pPr>
              <a:t>10</a:t>
            </a:fld>
            <a:endParaRPr lang="en-US">
              <a:solidFill>
                <a:schemeClr val="tx2"/>
              </a:solidFill>
            </a:endParaRPr>
          </a:p>
        </p:txBody>
      </p:sp>
    </p:spTree>
    <p:extLst>
      <p:ext uri="{BB962C8B-B14F-4D97-AF65-F5344CB8AC3E}">
        <p14:creationId xmlns:p14="http://schemas.microsoft.com/office/powerpoint/2010/main" val="2376927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6000"/>
                <a:hueMod val="100000"/>
                <a:satMod val="180000"/>
                <a:lumMod val="110000"/>
              </a:schemeClr>
            </a:gs>
            <a:gs pos="100000">
              <a:schemeClr val="bg2">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08DE-8FDF-4853-979D-F065D1719E38}"/>
              </a:ext>
            </a:extLst>
          </p:cNvPr>
          <p:cNvSpPr>
            <a:spLocks noGrp="1"/>
          </p:cNvSpPr>
          <p:nvPr>
            <p:ph type="title"/>
          </p:nvPr>
        </p:nvSpPr>
        <p:spPr>
          <a:xfrm>
            <a:off x="7837713" y="1083130"/>
            <a:ext cx="2979513" cy="4691742"/>
          </a:xfrm>
        </p:spPr>
        <p:txBody>
          <a:bodyPr>
            <a:normAutofit/>
          </a:bodyPr>
          <a:lstStyle/>
          <a:p>
            <a:r>
              <a:rPr lang="en-US" dirty="0"/>
              <a:t>Victims of Crime Act (VOCA)</a:t>
            </a:r>
          </a:p>
        </p:txBody>
      </p:sp>
      <p:sp useBgFill="1">
        <p:nvSpPr>
          <p:cNvPr id="11" name="Freeform: Shape 8">
            <a:extLst>
              <a:ext uri="{FF2B5EF4-FFF2-40B4-BE49-F238E27FC236}">
                <a16:creationId xmlns:a16="http://schemas.microsoft.com/office/drawing/2014/main" id="{058E2874-C2DD-423B-8BAD-6F0EF6FB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537703" cy="6858000"/>
          </a:xfrm>
          <a:custGeom>
            <a:avLst/>
            <a:gdLst>
              <a:gd name="connsiteX0" fmla="*/ 0 w 7537703"/>
              <a:gd name="connsiteY0" fmla="*/ 0 h 6858000"/>
              <a:gd name="connsiteX1" fmla="*/ 7537703 w 7537703"/>
              <a:gd name="connsiteY1" fmla="*/ 0 h 6858000"/>
              <a:gd name="connsiteX2" fmla="*/ 7537703 w 7537703"/>
              <a:gd name="connsiteY2" fmla="*/ 6858000 h 6858000"/>
              <a:gd name="connsiteX3" fmla="*/ 20957 w 7537703"/>
              <a:gd name="connsiteY3" fmla="*/ 6858000 h 6858000"/>
              <a:gd name="connsiteX4" fmla="*/ 46002 w 7537703"/>
              <a:gd name="connsiteY4" fmla="*/ 6702325 h 6858000"/>
              <a:gd name="connsiteX5" fmla="*/ 69870 w 7537703"/>
              <a:gd name="connsiteY5" fmla="*/ 6547334 h 6858000"/>
              <a:gd name="connsiteX6" fmla="*/ 93234 w 7537703"/>
              <a:gd name="connsiteY6" fmla="*/ 6391658 h 6858000"/>
              <a:gd name="connsiteX7" fmla="*/ 113237 w 7537703"/>
              <a:gd name="connsiteY7" fmla="*/ 6235295 h 6858000"/>
              <a:gd name="connsiteX8" fmla="*/ 133409 w 7537703"/>
              <a:gd name="connsiteY8" fmla="*/ 6079619 h 6858000"/>
              <a:gd name="connsiteX9" fmla="*/ 152234 w 7537703"/>
              <a:gd name="connsiteY9" fmla="*/ 5923256 h 6858000"/>
              <a:gd name="connsiteX10" fmla="*/ 168370 w 7537703"/>
              <a:gd name="connsiteY10" fmla="*/ 5768951 h 6858000"/>
              <a:gd name="connsiteX11" fmla="*/ 183667 w 7537703"/>
              <a:gd name="connsiteY11" fmla="*/ 5612589 h 6858000"/>
              <a:gd name="connsiteX12" fmla="*/ 197619 w 7537703"/>
              <a:gd name="connsiteY12" fmla="*/ 5456912 h 6858000"/>
              <a:gd name="connsiteX13" fmla="*/ 209720 w 7537703"/>
              <a:gd name="connsiteY13" fmla="*/ 5303979 h 6858000"/>
              <a:gd name="connsiteX14" fmla="*/ 221823 w 7537703"/>
              <a:gd name="connsiteY14" fmla="*/ 5148988 h 6858000"/>
              <a:gd name="connsiteX15" fmla="*/ 231908 w 7537703"/>
              <a:gd name="connsiteY15" fmla="*/ 4996055 h 6858000"/>
              <a:gd name="connsiteX16" fmla="*/ 239808 w 7537703"/>
              <a:gd name="connsiteY16" fmla="*/ 4843121 h 6858000"/>
              <a:gd name="connsiteX17" fmla="*/ 248045 w 7537703"/>
              <a:gd name="connsiteY17" fmla="*/ 4690874 h 6858000"/>
              <a:gd name="connsiteX18" fmla="*/ 254936 w 7537703"/>
              <a:gd name="connsiteY18" fmla="*/ 4539998 h 6858000"/>
              <a:gd name="connsiteX19" fmla="*/ 259811 w 7537703"/>
              <a:gd name="connsiteY19" fmla="*/ 4390493 h 6858000"/>
              <a:gd name="connsiteX20" fmla="*/ 264014 w 7537703"/>
              <a:gd name="connsiteY20" fmla="*/ 4240989 h 6858000"/>
              <a:gd name="connsiteX21" fmla="*/ 268047 w 7537703"/>
              <a:gd name="connsiteY21" fmla="*/ 4092856 h 6858000"/>
              <a:gd name="connsiteX22" fmla="*/ 269897 w 7537703"/>
              <a:gd name="connsiteY22" fmla="*/ 3946781 h 6858000"/>
              <a:gd name="connsiteX23" fmla="*/ 271913 w 7537703"/>
              <a:gd name="connsiteY23" fmla="*/ 3800705 h 6858000"/>
              <a:gd name="connsiteX24" fmla="*/ 272922 w 7537703"/>
              <a:gd name="connsiteY24" fmla="*/ 3656687 h 6858000"/>
              <a:gd name="connsiteX25" fmla="*/ 271913 w 7537703"/>
              <a:gd name="connsiteY25" fmla="*/ 3514041 h 6858000"/>
              <a:gd name="connsiteX26" fmla="*/ 271913 w 7537703"/>
              <a:gd name="connsiteY26" fmla="*/ 3372766 h 6858000"/>
              <a:gd name="connsiteX27" fmla="*/ 269897 w 7537703"/>
              <a:gd name="connsiteY27" fmla="*/ 3232863 h 6858000"/>
              <a:gd name="connsiteX28" fmla="*/ 266871 w 7537703"/>
              <a:gd name="connsiteY28" fmla="*/ 3095703 h 6858000"/>
              <a:gd name="connsiteX29" fmla="*/ 264014 w 7537703"/>
              <a:gd name="connsiteY29" fmla="*/ 2959915 h 6858000"/>
              <a:gd name="connsiteX30" fmla="*/ 260820 w 7537703"/>
              <a:gd name="connsiteY30" fmla="*/ 2826869 h 6858000"/>
              <a:gd name="connsiteX31" fmla="*/ 255946 w 7537703"/>
              <a:gd name="connsiteY31" fmla="*/ 2694510 h 6858000"/>
              <a:gd name="connsiteX32" fmla="*/ 250734 w 7537703"/>
              <a:gd name="connsiteY32" fmla="*/ 2564209 h 6858000"/>
              <a:gd name="connsiteX33" fmla="*/ 246028 w 7537703"/>
              <a:gd name="connsiteY33" fmla="*/ 2436650 h 6858000"/>
              <a:gd name="connsiteX34" fmla="*/ 232749 w 7537703"/>
              <a:gd name="connsiteY34" fmla="*/ 2187704 h 6858000"/>
              <a:gd name="connsiteX35" fmla="*/ 218630 w 7537703"/>
              <a:gd name="connsiteY35" fmla="*/ 1949046 h 6858000"/>
              <a:gd name="connsiteX36" fmla="*/ 203837 w 7537703"/>
              <a:gd name="connsiteY36" fmla="*/ 1719989 h 6858000"/>
              <a:gd name="connsiteX37" fmla="*/ 187532 w 7537703"/>
              <a:gd name="connsiteY37" fmla="*/ 1503276 h 6858000"/>
              <a:gd name="connsiteX38" fmla="*/ 170555 w 7537703"/>
              <a:gd name="connsiteY38" fmla="*/ 1296164 h 6858000"/>
              <a:gd name="connsiteX39" fmla="*/ 152234 w 7537703"/>
              <a:gd name="connsiteY39" fmla="*/ 1104140 h 6858000"/>
              <a:gd name="connsiteX40" fmla="*/ 134248 w 7537703"/>
              <a:gd name="connsiteY40" fmla="*/ 923775 h 6858000"/>
              <a:gd name="connsiteX41" fmla="*/ 116263 w 7537703"/>
              <a:gd name="connsiteY41" fmla="*/ 757811 h 6858000"/>
              <a:gd name="connsiteX42" fmla="*/ 99286 w 7537703"/>
              <a:gd name="connsiteY42" fmla="*/ 605564 h 6858000"/>
              <a:gd name="connsiteX43" fmla="*/ 83149 w 7537703"/>
              <a:gd name="connsiteY43" fmla="*/ 470461 h 6858000"/>
              <a:gd name="connsiteX44" fmla="*/ 67853 w 7537703"/>
              <a:gd name="connsiteY44" fmla="*/ 348389 h 6858000"/>
              <a:gd name="connsiteX45" fmla="*/ 55078 w 7537703"/>
              <a:gd name="connsiteY45" fmla="*/ 245519 h 6858000"/>
              <a:gd name="connsiteX46" fmla="*/ 42976 w 7537703"/>
              <a:gd name="connsiteY46" fmla="*/ 159108 h 6858000"/>
              <a:gd name="connsiteX47" fmla="*/ 25662 w 7537703"/>
              <a:gd name="connsiteY47" fmla="*/ 40464 h 6858000"/>
              <a:gd name="connsiteX48" fmla="*/ 19779 w 7537703"/>
              <a:gd name="connsiteY48" fmla="*/ 2 h 6858000"/>
              <a:gd name="connsiteX49" fmla="*/ 26532 w 7537703"/>
              <a:gd name="connsiteY49" fmla="*/ 2 h 6858000"/>
              <a:gd name="connsiteX50" fmla="*/ 26532 w 7537703"/>
              <a:gd name="connsiteY50" fmla="*/ 1 h 6858000"/>
              <a:gd name="connsiteX51" fmla="*/ 0 w 7537703"/>
              <a:gd name="connsiteY5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7703" h="6858000">
                <a:moveTo>
                  <a:pt x="0" y="0"/>
                </a:moveTo>
                <a:lnTo>
                  <a:pt x="7537703" y="0"/>
                </a:lnTo>
                <a:lnTo>
                  <a:pt x="7537703"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44FB34-8C53-4EDC-9212-25ADD5D81A7B}"/>
              </a:ext>
            </a:extLst>
          </p:cNvPr>
          <p:cNvSpPr>
            <a:spLocks noGrp="1"/>
          </p:cNvSpPr>
          <p:nvPr>
            <p:ph idx="1"/>
          </p:nvPr>
        </p:nvSpPr>
        <p:spPr>
          <a:xfrm>
            <a:off x="685801" y="1083129"/>
            <a:ext cx="5943599" cy="4691743"/>
          </a:xfrm>
        </p:spPr>
        <p:txBody>
          <a:bodyPr>
            <a:normAutofit/>
          </a:bodyPr>
          <a:lstStyle/>
          <a:p>
            <a:r>
              <a:rPr lang="en-US" dirty="0"/>
              <a:t>Funded by the U.S. Department of Justice Office for Victims of Crime (CFDA: 16.575), the purpose of the VOCA grant program is to provide high quality services that directly improve the health and well being of victims of crime across the state and nation. “Crime Victim” is defined as a person who has suffered physical, sexual, financial, and/or </a:t>
            </a:r>
            <a:r>
              <a:rPr lang="en-US"/>
              <a:t>emotional hardship as the result of the commission of a crime.</a:t>
            </a:r>
          </a:p>
          <a:p>
            <a:pPr lvl="1">
              <a:buFont typeface="Wingdings" panose="05000000000000000000" pitchFamily="2" charset="2"/>
              <a:buChar char="v"/>
            </a:pPr>
            <a:r>
              <a:rPr lang="en-US" dirty="0"/>
              <a:t>For the purpose of these program’s guidelines, services are defined as those efforts that:</a:t>
            </a:r>
          </a:p>
          <a:p>
            <a:pPr marL="1257300" lvl="2" indent="-342900">
              <a:buFont typeface="+mj-lt"/>
              <a:buAutoNum type="arabicPeriod"/>
            </a:pPr>
            <a:r>
              <a:rPr lang="en-US" dirty="0"/>
              <a:t>Respond to the emotional, psychological, and/or physical needs of crime victims:</a:t>
            </a:r>
          </a:p>
          <a:p>
            <a:pPr marL="1257300" lvl="2" indent="-342900">
              <a:buFont typeface="+mj-lt"/>
              <a:buAutoNum type="arabicPeriod"/>
            </a:pPr>
            <a:r>
              <a:rPr lang="en-US" dirty="0"/>
              <a:t>Assist victims to stabilize their lives after victimization:</a:t>
            </a:r>
          </a:p>
          <a:p>
            <a:pPr marL="1257300" lvl="2" indent="-342900">
              <a:buFont typeface="+mj-lt"/>
              <a:buAutoNum type="arabicPeriod"/>
            </a:pPr>
            <a:r>
              <a:rPr lang="en-US" dirty="0"/>
              <a:t>Assist victims to understand and participate in the criminal justice system; and</a:t>
            </a:r>
          </a:p>
          <a:p>
            <a:pPr marL="1257300" lvl="2" indent="-342900">
              <a:buFont typeface="+mj-lt"/>
              <a:buAutoNum type="arabicPeriod"/>
            </a:pPr>
            <a:r>
              <a:rPr lang="en-US" dirty="0"/>
              <a:t>Restore a measure of safety and security for the victim.</a:t>
            </a:r>
          </a:p>
        </p:txBody>
      </p:sp>
      <p:sp>
        <p:nvSpPr>
          <p:cNvPr id="4" name="Slide Number Placeholder 3">
            <a:extLst>
              <a:ext uri="{FF2B5EF4-FFF2-40B4-BE49-F238E27FC236}">
                <a16:creationId xmlns:a16="http://schemas.microsoft.com/office/drawing/2014/main" id="{4A3FDFC7-6814-42BF-8037-824608099614}"/>
              </a:ext>
            </a:extLst>
          </p:cNvPr>
          <p:cNvSpPr>
            <a:spLocks noGrp="1"/>
          </p:cNvSpPr>
          <p:nvPr>
            <p:ph type="sldNum" sz="quarter" idx="12"/>
          </p:nvPr>
        </p:nvSpPr>
        <p:spPr>
          <a:xfrm>
            <a:off x="10266060" y="5870575"/>
            <a:ext cx="551167" cy="377825"/>
          </a:xfrm>
        </p:spPr>
        <p:txBody>
          <a:bodyPr>
            <a:normAutofit/>
          </a:bodyPr>
          <a:lstStyle/>
          <a:p>
            <a:pPr>
              <a:spcAft>
                <a:spcPts val="600"/>
              </a:spcAft>
            </a:pPr>
            <a:fld id="{D57F1E4F-1CFF-5643-939E-217C01CDF565}" type="slidenum">
              <a:rPr lang="en-US" smtClean="0"/>
              <a:pPr>
                <a:spcAft>
                  <a:spcPts val="600"/>
                </a:spcAft>
              </a:pPr>
              <a:t>11</a:t>
            </a:fld>
            <a:endParaRPr lang="en-US"/>
          </a:p>
        </p:txBody>
      </p:sp>
    </p:spTree>
    <p:extLst>
      <p:ext uri="{BB962C8B-B14F-4D97-AF65-F5344CB8AC3E}">
        <p14:creationId xmlns:p14="http://schemas.microsoft.com/office/powerpoint/2010/main" val="2738137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A843A-3B3F-4A51-A4C9-3937FF6332D6}"/>
              </a:ext>
            </a:extLst>
          </p:cNvPr>
          <p:cNvSpPr>
            <a:spLocks noGrp="1"/>
          </p:cNvSpPr>
          <p:nvPr>
            <p:ph type="title"/>
          </p:nvPr>
        </p:nvSpPr>
        <p:spPr>
          <a:xfrm>
            <a:off x="685801" y="533400"/>
            <a:ext cx="10820400" cy="1177092"/>
          </a:xfrm>
        </p:spPr>
        <p:txBody>
          <a:bodyPr anchor="b">
            <a:normAutofit/>
          </a:bodyPr>
          <a:lstStyle/>
          <a:p>
            <a:pPr algn="ctr">
              <a:lnSpc>
                <a:spcPct val="90000"/>
              </a:lnSpc>
            </a:pPr>
            <a:r>
              <a:rPr lang="en-US" sz="3700"/>
              <a:t>Services, Training, officers, Prosecutors (STOP)</a:t>
            </a:r>
          </a:p>
        </p:txBody>
      </p:sp>
      <p:cxnSp>
        <p:nvCxnSpPr>
          <p:cNvPr id="18" name="Straight Connector 10">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3BFFCD-C486-4A38-B4D2-86465DB531EA}"/>
              </a:ext>
            </a:extLst>
          </p:cNvPr>
          <p:cNvSpPr>
            <a:spLocks noGrp="1"/>
          </p:cNvSpPr>
          <p:nvPr>
            <p:ph idx="1"/>
          </p:nvPr>
        </p:nvSpPr>
        <p:spPr>
          <a:xfrm>
            <a:off x="685801" y="2243892"/>
            <a:ext cx="10820400" cy="3547308"/>
          </a:xfrm>
        </p:spPr>
        <p:txBody>
          <a:bodyPr anchor="t">
            <a:normAutofit/>
          </a:bodyPr>
          <a:lstStyle/>
          <a:p>
            <a:r>
              <a:rPr lang="en-US" sz="2000"/>
              <a:t>Funded by the U.S. Department of Justice Office on Violence Against Women, the STOP Violence Against Women Formula Grant Program aims to develop and strengthen the criminal justice system’s response to violence against women and to support and enhance services for the victims. The program encourages community partnerships between law enforcement, prosecution, courts and victim services organizations to enhance victim safety and hold offenders accountable in cases of domestic violence, dating violence, sexual assault and stalking. </a:t>
            </a:r>
          </a:p>
          <a:p>
            <a:r>
              <a:rPr lang="en-US" sz="2000"/>
              <a:t>STOP Formula Grant Program for Law Enforcement-  Limited to Law Enforcement activities only.  This grant supports communities in their efforts to develop and strengthen effective responses to sexual assault, domestic violence, dating violence and stalking. </a:t>
            </a:r>
          </a:p>
        </p:txBody>
      </p:sp>
      <p:sp>
        <p:nvSpPr>
          <p:cNvPr id="4" name="Slide Number Placeholder 3">
            <a:extLst>
              <a:ext uri="{FF2B5EF4-FFF2-40B4-BE49-F238E27FC236}">
                <a16:creationId xmlns:a16="http://schemas.microsoft.com/office/drawing/2014/main" id="{316F5498-D4BE-4616-8DD2-6E18B4CA671A}"/>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smtClean="0"/>
              <a:pPr>
                <a:spcAft>
                  <a:spcPts val="600"/>
                </a:spcAft>
              </a:pPr>
              <a:t>12</a:t>
            </a:fld>
            <a:endParaRPr lang="en-US"/>
          </a:p>
        </p:txBody>
      </p:sp>
    </p:spTree>
    <p:extLst>
      <p:ext uri="{BB962C8B-B14F-4D97-AF65-F5344CB8AC3E}">
        <p14:creationId xmlns:p14="http://schemas.microsoft.com/office/powerpoint/2010/main" val="72032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60441-C380-417E-ADD6-48596BEF9A9E}"/>
              </a:ext>
            </a:extLst>
          </p:cNvPr>
          <p:cNvSpPr>
            <a:spLocks noGrp="1"/>
          </p:cNvSpPr>
          <p:nvPr>
            <p:ph type="title"/>
          </p:nvPr>
        </p:nvSpPr>
        <p:spPr>
          <a:xfrm>
            <a:off x="685801" y="500743"/>
            <a:ext cx="7402285" cy="1360714"/>
          </a:xfrm>
        </p:spPr>
        <p:txBody>
          <a:bodyPr>
            <a:normAutofit/>
          </a:bodyPr>
          <a:lstStyle/>
          <a:p>
            <a:r>
              <a:rPr lang="en-US" dirty="0"/>
              <a:t>Sexual Assault Services Program (SASP)</a:t>
            </a:r>
          </a:p>
        </p:txBody>
      </p:sp>
      <p:sp>
        <p:nvSpPr>
          <p:cNvPr id="3" name="Content Placeholder 2">
            <a:extLst>
              <a:ext uri="{FF2B5EF4-FFF2-40B4-BE49-F238E27FC236}">
                <a16:creationId xmlns:a16="http://schemas.microsoft.com/office/drawing/2014/main" id="{9311B966-4D40-4C44-8053-C2B78E7329BD}"/>
              </a:ext>
            </a:extLst>
          </p:cNvPr>
          <p:cNvSpPr>
            <a:spLocks noGrp="1"/>
          </p:cNvSpPr>
          <p:nvPr>
            <p:ph idx="1"/>
          </p:nvPr>
        </p:nvSpPr>
        <p:spPr>
          <a:xfrm>
            <a:off x="685801" y="1861457"/>
            <a:ext cx="7402285" cy="3392110"/>
          </a:xfrm>
        </p:spPr>
        <p:txBody>
          <a:bodyPr>
            <a:normAutofit/>
          </a:bodyPr>
          <a:lstStyle/>
          <a:p>
            <a:r>
              <a:rPr lang="en-US" dirty="0"/>
              <a:t>Funded by the U.S. Department of Justice Office on Violence Against Women, SASP works to support rape crisis centers and nonprofit, nongovernmental organizations that provide core services, direct intervention and related assistance to victims of sexual assault in Indiana.  Rape crisis centers and other nonprofit organizations, such as dual programs providing both domestic violence and sexual violence intervention services, play a vital role in assisting sexual assault victims through the healing process, as well as assisting victims through the medical, criminal justice, and other social support systems. </a:t>
            </a:r>
          </a:p>
        </p:txBody>
      </p:sp>
      <p:sp>
        <p:nvSpPr>
          <p:cNvPr id="4" name="Slide Number Placeholder 3">
            <a:extLst>
              <a:ext uri="{FF2B5EF4-FFF2-40B4-BE49-F238E27FC236}">
                <a16:creationId xmlns:a16="http://schemas.microsoft.com/office/drawing/2014/main" id="{BA917DA9-E8BE-4246-97DA-650369BB6944}"/>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a:solidFill>
                  <a:schemeClr val="bg1"/>
                </a:solidFill>
              </a:rPr>
              <a:pPr>
                <a:spcAft>
                  <a:spcPts val="600"/>
                </a:spcAft>
              </a:pPr>
              <a:t>13</a:t>
            </a:fld>
            <a:endParaRPr lang="en-US">
              <a:solidFill>
                <a:schemeClr val="bg1"/>
              </a:solidFill>
            </a:endParaRPr>
          </a:p>
        </p:txBody>
      </p:sp>
    </p:spTree>
    <p:extLst>
      <p:ext uri="{BB962C8B-B14F-4D97-AF65-F5344CB8AC3E}">
        <p14:creationId xmlns:p14="http://schemas.microsoft.com/office/powerpoint/2010/main" val="80215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E5139-DAE0-479F-81BA-88333E674BEE}"/>
              </a:ext>
            </a:extLst>
          </p:cNvPr>
          <p:cNvSpPr>
            <a:spLocks noGrp="1"/>
          </p:cNvSpPr>
          <p:nvPr>
            <p:ph type="title"/>
          </p:nvPr>
        </p:nvSpPr>
        <p:spPr>
          <a:xfrm>
            <a:off x="685799" y="1150076"/>
            <a:ext cx="3659389" cy="4557849"/>
          </a:xfrm>
        </p:spPr>
        <p:txBody>
          <a:bodyPr>
            <a:normAutofit/>
          </a:bodyPr>
          <a:lstStyle/>
          <a:p>
            <a:pPr algn="r"/>
            <a:r>
              <a:rPr lang="en-US" dirty="0"/>
              <a:t>Social Services Block Grant (SSBG)</a:t>
            </a:r>
            <a:endParaRPr lang="en-US"/>
          </a:p>
        </p:txBody>
      </p:sp>
      <p:cxnSp>
        <p:nvCxnSpPr>
          <p:cNvPr id="11" name="Straight Connector 10">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9A8A43-A7CF-4A75-887A-DD718BF1ED36}"/>
              </a:ext>
            </a:extLst>
          </p:cNvPr>
          <p:cNvSpPr>
            <a:spLocks noGrp="1"/>
          </p:cNvSpPr>
          <p:nvPr>
            <p:ph idx="1"/>
          </p:nvPr>
        </p:nvSpPr>
        <p:spPr>
          <a:xfrm>
            <a:off x="4988658" y="1150076"/>
            <a:ext cx="6517543" cy="4557849"/>
          </a:xfrm>
        </p:spPr>
        <p:txBody>
          <a:bodyPr>
            <a:normAutofit/>
          </a:bodyPr>
          <a:lstStyle/>
          <a:p>
            <a:r>
              <a:rPr lang="en-US" dirty="0"/>
              <a:t>The SSBG program works to assist residential domestic violence programs in providing emergency shelter to survivors of domestic violence and their dependents.</a:t>
            </a:r>
          </a:p>
          <a:p>
            <a:pPr lvl="1">
              <a:buFont typeface="Wingdings" panose="05000000000000000000" pitchFamily="2" charset="2"/>
              <a:buChar char="v"/>
            </a:pPr>
            <a:r>
              <a:rPr lang="en-US" dirty="0"/>
              <a:t>Priority is given to non-profit private organizations that, as their primary purpose, operate shelters or provide counseling, advocacy and self-help services to victims of family violence, domestic violence, and dating violence and their dependents. </a:t>
            </a:r>
          </a:p>
        </p:txBody>
      </p:sp>
      <p:sp>
        <p:nvSpPr>
          <p:cNvPr id="4" name="Slide Number Placeholder 3">
            <a:extLst>
              <a:ext uri="{FF2B5EF4-FFF2-40B4-BE49-F238E27FC236}">
                <a16:creationId xmlns:a16="http://schemas.microsoft.com/office/drawing/2014/main" id="{3814F13A-7F1C-4474-8CB0-EBF44AE366B6}"/>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smtClean="0"/>
              <a:pPr>
                <a:spcAft>
                  <a:spcPts val="600"/>
                </a:spcAft>
              </a:pPr>
              <a:t>14</a:t>
            </a:fld>
            <a:endParaRPr lang="en-US"/>
          </a:p>
        </p:txBody>
      </p:sp>
    </p:spTree>
    <p:extLst>
      <p:ext uri="{BB962C8B-B14F-4D97-AF65-F5344CB8AC3E}">
        <p14:creationId xmlns:p14="http://schemas.microsoft.com/office/powerpoint/2010/main" val="361021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79B49DA5-0C34-4905-86A9-B19F61E8667F}"/>
              </a:ext>
            </a:extLst>
          </p:cNvPr>
          <p:cNvSpPr>
            <a:spLocks noGrp="1"/>
          </p:cNvSpPr>
          <p:nvPr>
            <p:ph type="title"/>
          </p:nvPr>
        </p:nvSpPr>
        <p:spPr>
          <a:xfrm>
            <a:off x="1030288" y="609600"/>
            <a:ext cx="10131425" cy="1110343"/>
          </a:xfrm>
        </p:spPr>
        <p:txBody>
          <a:bodyPr>
            <a:normAutofit/>
          </a:bodyPr>
          <a:lstStyle/>
          <a:p>
            <a:pPr algn="ctr">
              <a:lnSpc>
                <a:spcPct val="90000"/>
              </a:lnSpc>
            </a:pPr>
            <a:r>
              <a:rPr lang="en-US">
                <a:solidFill>
                  <a:schemeClr val="bg1"/>
                </a:solidFill>
              </a:rPr>
              <a:t>Domestic Violence Prevention and Treatment Grant Program (DVPT)</a:t>
            </a:r>
          </a:p>
        </p:txBody>
      </p:sp>
      <p:sp>
        <p:nvSpPr>
          <p:cNvPr id="3" name="Content Placeholder 2">
            <a:extLst>
              <a:ext uri="{FF2B5EF4-FFF2-40B4-BE49-F238E27FC236}">
                <a16:creationId xmlns:a16="http://schemas.microsoft.com/office/drawing/2014/main" id="{3778DD8F-3F9E-4E19-BEAA-67B48EA0AC5B}"/>
              </a:ext>
            </a:extLst>
          </p:cNvPr>
          <p:cNvSpPr>
            <a:spLocks noGrp="1"/>
          </p:cNvSpPr>
          <p:nvPr>
            <p:ph idx="1"/>
          </p:nvPr>
        </p:nvSpPr>
        <p:spPr>
          <a:xfrm>
            <a:off x="685801" y="2592572"/>
            <a:ext cx="10820400" cy="3198627"/>
          </a:xfrm>
        </p:spPr>
        <p:txBody>
          <a:bodyPr>
            <a:normAutofit/>
          </a:bodyPr>
          <a:lstStyle/>
          <a:p>
            <a:r>
              <a:rPr lang="en-US" dirty="0"/>
              <a:t>The DVPT Grant Program was created by the Indiana General Assembly in 1992 to support Indiana’s domestic violence centers, offer domestic violence training for service providers and expand services to treat and prevent domestic violence. </a:t>
            </a:r>
          </a:p>
        </p:txBody>
      </p:sp>
      <p:sp>
        <p:nvSpPr>
          <p:cNvPr id="4" name="Slide Number Placeholder 3">
            <a:extLst>
              <a:ext uri="{FF2B5EF4-FFF2-40B4-BE49-F238E27FC236}">
                <a16:creationId xmlns:a16="http://schemas.microsoft.com/office/drawing/2014/main" id="{79C812E4-4339-4F62-BDBB-B2F9484CB6E0}"/>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a:solidFill>
                  <a:schemeClr val="tx2"/>
                </a:solidFill>
              </a:rPr>
              <a:pPr>
                <a:spcAft>
                  <a:spcPts val="600"/>
                </a:spcAft>
              </a:pPr>
              <a:t>15</a:t>
            </a:fld>
            <a:endParaRPr lang="en-US">
              <a:solidFill>
                <a:schemeClr val="tx2"/>
              </a:solidFill>
            </a:endParaRPr>
          </a:p>
        </p:txBody>
      </p:sp>
    </p:spTree>
    <p:extLst>
      <p:ext uri="{BB962C8B-B14F-4D97-AF65-F5344CB8AC3E}">
        <p14:creationId xmlns:p14="http://schemas.microsoft.com/office/powerpoint/2010/main" val="3171520473"/>
      </p:ext>
    </p:extLst>
  </p:cSld>
  <p:clrMapOvr>
    <a:overrideClrMapping bg1="lt1" tx1="dk1" bg2="lt2" tx2="dk2" accent1="accent1" accent2="accent2" accent3="accent3" accent4="accent4" accent5="accent5" accent6="accent6" hlink="hlink" folHlink="folHlink"/>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6000"/>
                <a:hueMod val="100000"/>
                <a:satMod val="180000"/>
                <a:lumMod val="110000"/>
              </a:schemeClr>
            </a:gs>
            <a:gs pos="100000">
              <a:schemeClr val="bg2">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DBB0-0C34-41A9-B4DB-204E3517DAB4}"/>
              </a:ext>
            </a:extLst>
          </p:cNvPr>
          <p:cNvSpPr>
            <a:spLocks noGrp="1"/>
          </p:cNvSpPr>
          <p:nvPr>
            <p:ph type="title"/>
          </p:nvPr>
        </p:nvSpPr>
        <p:spPr>
          <a:xfrm>
            <a:off x="7837713" y="1083130"/>
            <a:ext cx="2979513" cy="4691742"/>
          </a:xfrm>
        </p:spPr>
        <p:txBody>
          <a:bodyPr>
            <a:normAutofit/>
          </a:bodyPr>
          <a:lstStyle/>
          <a:p>
            <a:r>
              <a:rPr lang="en-US" dirty="0"/>
              <a:t>Sexual assault victim assistance fund (SAVAF)</a:t>
            </a:r>
          </a:p>
        </p:txBody>
      </p:sp>
      <p:sp useBgFill="1">
        <p:nvSpPr>
          <p:cNvPr id="9" name="Freeform: Shape 8">
            <a:extLst>
              <a:ext uri="{FF2B5EF4-FFF2-40B4-BE49-F238E27FC236}">
                <a16:creationId xmlns:a16="http://schemas.microsoft.com/office/drawing/2014/main" id="{058E2874-C2DD-423B-8BAD-6F0EF6FB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537703" cy="6858000"/>
          </a:xfrm>
          <a:custGeom>
            <a:avLst/>
            <a:gdLst>
              <a:gd name="connsiteX0" fmla="*/ 0 w 7537703"/>
              <a:gd name="connsiteY0" fmla="*/ 0 h 6858000"/>
              <a:gd name="connsiteX1" fmla="*/ 7537703 w 7537703"/>
              <a:gd name="connsiteY1" fmla="*/ 0 h 6858000"/>
              <a:gd name="connsiteX2" fmla="*/ 7537703 w 7537703"/>
              <a:gd name="connsiteY2" fmla="*/ 6858000 h 6858000"/>
              <a:gd name="connsiteX3" fmla="*/ 20957 w 7537703"/>
              <a:gd name="connsiteY3" fmla="*/ 6858000 h 6858000"/>
              <a:gd name="connsiteX4" fmla="*/ 46002 w 7537703"/>
              <a:gd name="connsiteY4" fmla="*/ 6702325 h 6858000"/>
              <a:gd name="connsiteX5" fmla="*/ 69870 w 7537703"/>
              <a:gd name="connsiteY5" fmla="*/ 6547334 h 6858000"/>
              <a:gd name="connsiteX6" fmla="*/ 93234 w 7537703"/>
              <a:gd name="connsiteY6" fmla="*/ 6391658 h 6858000"/>
              <a:gd name="connsiteX7" fmla="*/ 113237 w 7537703"/>
              <a:gd name="connsiteY7" fmla="*/ 6235295 h 6858000"/>
              <a:gd name="connsiteX8" fmla="*/ 133409 w 7537703"/>
              <a:gd name="connsiteY8" fmla="*/ 6079619 h 6858000"/>
              <a:gd name="connsiteX9" fmla="*/ 152234 w 7537703"/>
              <a:gd name="connsiteY9" fmla="*/ 5923256 h 6858000"/>
              <a:gd name="connsiteX10" fmla="*/ 168370 w 7537703"/>
              <a:gd name="connsiteY10" fmla="*/ 5768951 h 6858000"/>
              <a:gd name="connsiteX11" fmla="*/ 183667 w 7537703"/>
              <a:gd name="connsiteY11" fmla="*/ 5612589 h 6858000"/>
              <a:gd name="connsiteX12" fmla="*/ 197619 w 7537703"/>
              <a:gd name="connsiteY12" fmla="*/ 5456912 h 6858000"/>
              <a:gd name="connsiteX13" fmla="*/ 209720 w 7537703"/>
              <a:gd name="connsiteY13" fmla="*/ 5303979 h 6858000"/>
              <a:gd name="connsiteX14" fmla="*/ 221823 w 7537703"/>
              <a:gd name="connsiteY14" fmla="*/ 5148988 h 6858000"/>
              <a:gd name="connsiteX15" fmla="*/ 231908 w 7537703"/>
              <a:gd name="connsiteY15" fmla="*/ 4996055 h 6858000"/>
              <a:gd name="connsiteX16" fmla="*/ 239808 w 7537703"/>
              <a:gd name="connsiteY16" fmla="*/ 4843121 h 6858000"/>
              <a:gd name="connsiteX17" fmla="*/ 248045 w 7537703"/>
              <a:gd name="connsiteY17" fmla="*/ 4690874 h 6858000"/>
              <a:gd name="connsiteX18" fmla="*/ 254936 w 7537703"/>
              <a:gd name="connsiteY18" fmla="*/ 4539998 h 6858000"/>
              <a:gd name="connsiteX19" fmla="*/ 259811 w 7537703"/>
              <a:gd name="connsiteY19" fmla="*/ 4390493 h 6858000"/>
              <a:gd name="connsiteX20" fmla="*/ 264014 w 7537703"/>
              <a:gd name="connsiteY20" fmla="*/ 4240989 h 6858000"/>
              <a:gd name="connsiteX21" fmla="*/ 268047 w 7537703"/>
              <a:gd name="connsiteY21" fmla="*/ 4092856 h 6858000"/>
              <a:gd name="connsiteX22" fmla="*/ 269897 w 7537703"/>
              <a:gd name="connsiteY22" fmla="*/ 3946781 h 6858000"/>
              <a:gd name="connsiteX23" fmla="*/ 271913 w 7537703"/>
              <a:gd name="connsiteY23" fmla="*/ 3800705 h 6858000"/>
              <a:gd name="connsiteX24" fmla="*/ 272922 w 7537703"/>
              <a:gd name="connsiteY24" fmla="*/ 3656687 h 6858000"/>
              <a:gd name="connsiteX25" fmla="*/ 271913 w 7537703"/>
              <a:gd name="connsiteY25" fmla="*/ 3514041 h 6858000"/>
              <a:gd name="connsiteX26" fmla="*/ 271913 w 7537703"/>
              <a:gd name="connsiteY26" fmla="*/ 3372766 h 6858000"/>
              <a:gd name="connsiteX27" fmla="*/ 269897 w 7537703"/>
              <a:gd name="connsiteY27" fmla="*/ 3232863 h 6858000"/>
              <a:gd name="connsiteX28" fmla="*/ 266871 w 7537703"/>
              <a:gd name="connsiteY28" fmla="*/ 3095703 h 6858000"/>
              <a:gd name="connsiteX29" fmla="*/ 264014 w 7537703"/>
              <a:gd name="connsiteY29" fmla="*/ 2959915 h 6858000"/>
              <a:gd name="connsiteX30" fmla="*/ 260820 w 7537703"/>
              <a:gd name="connsiteY30" fmla="*/ 2826869 h 6858000"/>
              <a:gd name="connsiteX31" fmla="*/ 255946 w 7537703"/>
              <a:gd name="connsiteY31" fmla="*/ 2694510 h 6858000"/>
              <a:gd name="connsiteX32" fmla="*/ 250734 w 7537703"/>
              <a:gd name="connsiteY32" fmla="*/ 2564209 h 6858000"/>
              <a:gd name="connsiteX33" fmla="*/ 246028 w 7537703"/>
              <a:gd name="connsiteY33" fmla="*/ 2436650 h 6858000"/>
              <a:gd name="connsiteX34" fmla="*/ 232749 w 7537703"/>
              <a:gd name="connsiteY34" fmla="*/ 2187704 h 6858000"/>
              <a:gd name="connsiteX35" fmla="*/ 218630 w 7537703"/>
              <a:gd name="connsiteY35" fmla="*/ 1949046 h 6858000"/>
              <a:gd name="connsiteX36" fmla="*/ 203837 w 7537703"/>
              <a:gd name="connsiteY36" fmla="*/ 1719989 h 6858000"/>
              <a:gd name="connsiteX37" fmla="*/ 187532 w 7537703"/>
              <a:gd name="connsiteY37" fmla="*/ 1503276 h 6858000"/>
              <a:gd name="connsiteX38" fmla="*/ 170555 w 7537703"/>
              <a:gd name="connsiteY38" fmla="*/ 1296164 h 6858000"/>
              <a:gd name="connsiteX39" fmla="*/ 152234 w 7537703"/>
              <a:gd name="connsiteY39" fmla="*/ 1104140 h 6858000"/>
              <a:gd name="connsiteX40" fmla="*/ 134248 w 7537703"/>
              <a:gd name="connsiteY40" fmla="*/ 923775 h 6858000"/>
              <a:gd name="connsiteX41" fmla="*/ 116263 w 7537703"/>
              <a:gd name="connsiteY41" fmla="*/ 757811 h 6858000"/>
              <a:gd name="connsiteX42" fmla="*/ 99286 w 7537703"/>
              <a:gd name="connsiteY42" fmla="*/ 605564 h 6858000"/>
              <a:gd name="connsiteX43" fmla="*/ 83149 w 7537703"/>
              <a:gd name="connsiteY43" fmla="*/ 470461 h 6858000"/>
              <a:gd name="connsiteX44" fmla="*/ 67853 w 7537703"/>
              <a:gd name="connsiteY44" fmla="*/ 348389 h 6858000"/>
              <a:gd name="connsiteX45" fmla="*/ 55078 w 7537703"/>
              <a:gd name="connsiteY45" fmla="*/ 245519 h 6858000"/>
              <a:gd name="connsiteX46" fmla="*/ 42976 w 7537703"/>
              <a:gd name="connsiteY46" fmla="*/ 159108 h 6858000"/>
              <a:gd name="connsiteX47" fmla="*/ 25662 w 7537703"/>
              <a:gd name="connsiteY47" fmla="*/ 40464 h 6858000"/>
              <a:gd name="connsiteX48" fmla="*/ 19779 w 7537703"/>
              <a:gd name="connsiteY48" fmla="*/ 2 h 6858000"/>
              <a:gd name="connsiteX49" fmla="*/ 26532 w 7537703"/>
              <a:gd name="connsiteY49" fmla="*/ 2 h 6858000"/>
              <a:gd name="connsiteX50" fmla="*/ 26532 w 7537703"/>
              <a:gd name="connsiteY50" fmla="*/ 1 h 6858000"/>
              <a:gd name="connsiteX51" fmla="*/ 0 w 7537703"/>
              <a:gd name="connsiteY5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7703" h="6858000">
                <a:moveTo>
                  <a:pt x="0" y="0"/>
                </a:moveTo>
                <a:lnTo>
                  <a:pt x="7537703" y="0"/>
                </a:lnTo>
                <a:lnTo>
                  <a:pt x="7537703"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711F1A-A154-4FBD-8758-2088BB6A2A19}"/>
              </a:ext>
            </a:extLst>
          </p:cNvPr>
          <p:cNvSpPr>
            <a:spLocks noGrp="1"/>
          </p:cNvSpPr>
          <p:nvPr>
            <p:ph idx="1"/>
          </p:nvPr>
        </p:nvSpPr>
        <p:spPr>
          <a:xfrm>
            <a:off x="685801" y="1083129"/>
            <a:ext cx="5943599" cy="4691743"/>
          </a:xfrm>
        </p:spPr>
        <p:txBody>
          <a:bodyPr>
            <a:normAutofit/>
          </a:bodyPr>
          <a:lstStyle/>
          <a:p>
            <a:r>
              <a:rPr lang="en-US" dirty="0"/>
              <a:t>The SAVAF program aims to provide a comprehensive statewide response for victims of sexual assault. Funding  is awarded to </a:t>
            </a:r>
          </a:p>
          <a:p>
            <a:pPr lvl="1">
              <a:buFont typeface="Wingdings" panose="05000000000000000000" pitchFamily="2" charset="2"/>
              <a:buChar char="v"/>
            </a:pPr>
            <a:r>
              <a:rPr lang="en-US" dirty="0"/>
              <a:t>Establish and maintain rape crisis centers</a:t>
            </a:r>
          </a:p>
          <a:p>
            <a:pPr lvl="1">
              <a:buFont typeface="Wingdings" panose="05000000000000000000" pitchFamily="2" charset="2"/>
              <a:buChar char="v"/>
            </a:pPr>
            <a:r>
              <a:rPr lang="en-US" dirty="0"/>
              <a:t>Enhance services provided by existing rape crisis centers and, </a:t>
            </a:r>
          </a:p>
          <a:p>
            <a:pPr lvl="1">
              <a:buFont typeface="Wingdings" panose="05000000000000000000" pitchFamily="2" charset="2"/>
              <a:buChar char="v"/>
            </a:pPr>
            <a:r>
              <a:rPr lang="en-US" dirty="0"/>
              <a:t>Develop, implement, and expand trauma informed sexual assault services.</a:t>
            </a:r>
          </a:p>
        </p:txBody>
      </p:sp>
      <p:sp>
        <p:nvSpPr>
          <p:cNvPr id="4" name="Slide Number Placeholder 3">
            <a:extLst>
              <a:ext uri="{FF2B5EF4-FFF2-40B4-BE49-F238E27FC236}">
                <a16:creationId xmlns:a16="http://schemas.microsoft.com/office/drawing/2014/main" id="{914778B0-8DE6-4A4B-891A-AD9C44C2065B}"/>
              </a:ext>
            </a:extLst>
          </p:cNvPr>
          <p:cNvSpPr>
            <a:spLocks noGrp="1"/>
          </p:cNvSpPr>
          <p:nvPr>
            <p:ph type="sldNum" sz="quarter" idx="12"/>
          </p:nvPr>
        </p:nvSpPr>
        <p:spPr>
          <a:xfrm>
            <a:off x="10266060" y="5870575"/>
            <a:ext cx="551167" cy="377825"/>
          </a:xfrm>
        </p:spPr>
        <p:txBody>
          <a:bodyPr>
            <a:normAutofit/>
          </a:bodyPr>
          <a:lstStyle/>
          <a:p>
            <a:pPr>
              <a:spcAft>
                <a:spcPts val="600"/>
              </a:spcAft>
            </a:pPr>
            <a:fld id="{D57F1E4F-1CFF-5643-939E-217C01CDF565}" type="slidenum">
              <a:rPr lang="en-US" smtClean="0"/>
              <a:pPr>
                <a:spcAft>
                  <a:spcPts val="600"/>
                </a:spcAft>
              </a:pPr>
              <a:t>16</a:t>
            </a:fld>
            <a:endParaRPr lang="en-US"/>
          </a:p>
        </p:txBody>
      </p:sp>
    </p:spTree>
    <p:extLst>
      <p:ext uri="{BB962C8B-B14F-4D97-AF65-F5344CB8AC3E}">
        <p14:creationId xmlns:p14="http://schemas.microsoft.com/office/powerpoint/2010/main" val="21167698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6000"/>
                <a:hueMod val="100000"/>
                <a:satMod val="180000"/>
                <a:lumMod val="110000"/>
              </a:schemeClr>
            </a:gs>
            <a:gs pos="100000">
              <a:schemeClr val="bg2">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178E4C-0272-41FB-8B97-50C4AB231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54D48B0-7040-4402-8504-C41FCB9A96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9758" b="7452"/>
          <a:stretch/>
        </p:blipFill>
        <p:spPr>
          <a:xfrm>
            <a:off x="3799113" y="0"/>
            <a:ext cx="8389711" cy="5442857"/>
          </a:xfrm>
          <a:prstGeom prst="rect">
            <a:avLst/>
          </a:prstGeom>
        </p:spPr>
      </p:pic>
      <p:sp>
        <p:nvSpPr>
          <p:cNvPr id="13" name="Rectangle 12">
            <a:extLst>
              <a:ext uri="{FF2B5EF4-FFF2-40B4-BE49-F238E27FC236}">
                <a16:creationId xmlns:a16="http://schemas.microsoft.com/office/drawing/2014/main" id="{A090E8F5-FE36-4603-A85E-D47D5F40C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89019"/>
            <a:ext cx="12192000" cy="1568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4EACA-E4DA-492D-A738-9F01F820CC3E}"/>
              </a:ext>
            </a:extLst>
          </p:cNvPr>
          <p:cNvSpPr>
            <a:spLocks noGrp="1"/>
          </p:cNvSpPr>
          <p:nvPr>
            <p:ph type="title"/>
          </p:nvPr>
        </p:nvSpPr>
        <p:spPr>
          <a:xfrm>
            <a:off x="685801" y="5610751"/>
            <a:ext cx="10820400" cy="569915"/>
          </a:xfrm>
        </p:spPr>
        <p:txBody>
          <a:bodyPr>
            <a:normAutofit/>
          </a:bodyPr>
          <a:lstStyle/>
          <a:p>
            <a:pPr algn="r"/>
            <a:r>
              <a:rPr lang="en-US" sz="2400">
                <a:solidFill>
                  <a:schemeClr val="accent2"/>
                </a:solidFill>
              </a:rPr>
              <a:t>What is an RFP? Where is the RFP located?</a:t>
            </a:r>
          </a:p>
        </p:txBody>
      </p:sp>
      <p:pic>
        <p:nvPicPr>
          <p:cNvPr id="15" name="Picture 14">
            <a:extLst>
              <a:ext uri="{FF2B5EF4-FFF2-40B4-BE49-F238E27FC236}">
                <a16:creationId xmlns:a16="http://schemas.microsoft.com/office/drawing/2014/main" id="{4DDEB5BD-198F-4F39-BEAA-799D642D3B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2832" r="78369"/>
          <a:stretch/>
        </p:blipFill>
        <p:spPr>
          <a:xfrm>
            <a:off x="3177" y="3933751"/>
            <a:ext cx="2261629" cy="1597779"/>
          </a:xfrm>
          <a:prstGeom prst="rect">
            <a:avLst/>
          </a:prstGeom>
        </p:spPr>
      </p:pic>
      <p:sp>
        <p:nvSpPr>
          <p:cNvPr id="3" name="Content Placeholder 2">
            <a:extLst>
              <a:ext uri="{FF2B5EF4-FFF2-40B4-BE49-F238E27FC236}">
                <a16:creationId xmlns:a16="http://schemas.microsoft.com/office/drawing/2014/main" id="{409FF0A1-9048-4FAE-A5AA-94D8FC76B312}"/>
              </a:ext>
            </a:extLst>
          </p:cNvPr>
          <p:cNvSpPr>
            <a:spLocks noGrp="1"/>
          </p:cNvSpPr>
          <p:nvPr>
            <p:ph idx="1"/>
          </p:nvPr>
        </p:nvSpPr>
        <p:spPr>
          <a:xfrm>
            <a:off x="685801" y="856720"/>
            <a:ext cx="10820400" cy="4110562"/>
          </a:xfrm>
        </p:spPr>
        <p:txBody>
          <a:bodyPr>
            <a:normAutofit/>
          </a:bodyPr>
          <a:lstStyle/>
          <a:p>
            <a:r>
              <a:rPr lang="en-US" dirty="0"/>
              <a:t>For the purposes of an ICJI grant, an RFP is a Request for Proposal or a document that announces a grant, describes the requirements and provides critical information about the grant or application to those agencies who may be interested in applying.   </a:t>
            </a:r>
          </a:p>
          <a:p>
            <a:r>
              <a:rPr lang="en-US" dirty="0"/>
              <a:t>RFPs are located on the ICJI website:    </a:t>
            </a:r>
            <a:r>
              <a:rPr lang="en-US" dirty="0">
                <a:hlinkClick r:id="rId3"/>
              </a:rPr>
              <a:t>www.in.gov/cji/</a:t>
            </a:r>
            <a:endParaRPr lang="en-US" dirty="0"/>
          </a:p>
          <a:p>
            <a:pPr lvl="1">
              <a:buFont typeface="Wingdings" panose="05000000000000000000" pitchFamily="2" charset="2"/>
              <a:buChar char="v"/>
            </a:pPr>
            <a:r>
              <a:rPr lang="en-US" dirty="0"/>
              <a:t>On the home page of the ICJI Website, scroll down toward the bottom of the page and you will see the open grants available, and you can also click into the open solicitations box just above the open grants section. </a:t>
            </a:r>
          </a:p>
          <a:p>
            <a:pPr lvl="1">
              <a:buFont typeface="Wingdings" panose="05000000000000000000" pitchFamily="2" charset="2"/>
              <a:buChar char="v"/>
            </a:pPr>
            <a:r>
              <a:rPr lang="en-US" dirty="0"/>
              <a:t>You can print or save these RFPs for your records. However, they will remain on the CJI website if you need to refer to it later. </a:t>
            </a:r>
          </a:p>
        </p:txBody>
      </p:sp>
      <p:sp>
        <p:nvSpPr>
          <p:cNvPr id="4" name="Slide Number Placeholder 3">
            <a:extLst>
              <a:ext uri="{FF2B5EF4-FFF2-40B4-BE49-F238E27FC236}">
                <a16:creationId xmlns:a16="http://schemas.microsoft.com/office/drawing/2014/main" id="{5D44B464-2A26-4EAB-84C0-3013BC43DDAC}"/>
              </a:ext>
            </a:extLst>
          </p:cNvPr>
          <p:cNvSpPr>
            <a:spLocks noGrp="1"/>
          </p:cNvSpPr>
          <p:nvPr>
            <p:ph type="sldNum" sz="quarter" idx="12"/>
          </p:nvPr>
        </p:nvSpPr>
        <p:spPr>
          <a:xfrm>
            <a:off x="10955034" y="6180667"/>
            <a:ext cx="551167" cy="377825"/>
          </a:xfrm>
        </p:spPr>
        <p:txBody>
          <a:bodyPr>
            <a:normAutofit/>
          </a:bodyPr>
          <a:lstStyle/>
          <a:p>
            <a:pPr>
              <a:spcAft>
                <a:spcPts val="600"/>
              </a:spcAft>
            </a:pPr>
            <a:fld id="{D57F1E4F-1CFF-5643-939E-217C01CDF565}" type="slidenum">
              <a:rPr lang="en-US">
                <a:solidFill>
                  <a:schemeClr val="bg1"/>
                </a:solidFill>
              </a:rPr>
              <a:pPr>
                <a:spcAft>
                  <a:spcPts val="600"/>
                </a:spcAft>
              </a:pPr>
              <a:t>17</a:t>
            </a:fld>
            <a:endParaRPr lang="en-US">
              <a:solidFill>
                <a:schemeClr val="bg1"/>
              </a:solidFill>
            </a:endParaRPr>
          </a:p>
        </p:txBody>
      </p:sp>
    </p:spTree>
    <p:extLst>
      <p:ext uri="{BB962C8B-B14F-4D97-AF65-F5344CB8AC3E}">
        <p14:creationId xmlns:p14="http://schemas.microsoft.com/office/powerpoint/2010/main" val="2999998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1978A-7401-4458-9ECD-CAB847424923}"/>
              </a:ext>
            </a:extLst>
          </p:cNvPr>
          <p:cNvSpPr>
            <a:spLocks noGrp="1"/>
          </p:cNvSpPr>
          <p:nvPr>
            <p:ph type="title"/>
          </p:nvPr>
        </p:nvSpPr>
        <p:spPr>
          <a:xfrm>
            <a:off x="685799" y="1150076"/>
            <a:ext cx="3659389" cy="4557849"/>
          </a:xfrm>
        </p:spPr>
        <p:txBody>
          <a:bodyPr>
            <a:normAutofit/>
          </a:bodyPr>
          <a:lstStyle/>
          <a:p>
            <a:pPr algn="r"/>
            <a:r>
              <a:rPr lang="en-US" dirty="0"/>
              <a:t>What can you find on ICJI’s Website?</a:t>
            </a:r>
            <a:endParaRPr lang="en-US"/>
          </a:p>
        </p:txBody>
      </p:sp>
      <p:cxnSp>
        <p:nvCxnSpPr>
          <p:cNvPr id="11" name="Straight Connector 10">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54F7F2-246C-418E-A161-D485A307E0C7}"/>
              </a:ext>
            </a:extLst>
          </p:cNvPr>
          <p:cNvSpPr>
            <a:spLocks noGrp="1"/>
          </p:cNvSpPr>
          <p:nvPr>
            <p:ph idx="1"/>
          </p:nvPr>
        </p:nvSpPr>
        <p:spPr>
          <a:xfrm>
            <a:off x="4988658" y="1150076"/>
            <a:ext cx="6517543" cy="4557849"/>
          </a:xfrm>
        </p:spPr>
        <p:txBody>
          <a:bodyPr>
            <a:normAutofit/>
          </a:bodyPr>
          <a:lstStyle/>
          <a:p>
            <a:pPr>
              <a:lnSpc>
                <a:spcPct val="90000"/>
              </a:lnSpc>
            </a:pPr>
            <a:r>
              <a:rPr lang="en-US" dirty="0"/>
              <a:t>On the ICJI website you can find information about all the divisions within ICJI</a:t>
            </a:r>
            <a:endParaRPr lang="en-US"/>
          </a:p>
          <a:p>
            <a:pPr>
              <a:lnSpc>
                <a:spcPct val="90000"/>
              </a:lnSpc>
            </a:pPr>
            <a:r>
              <a:rPr lang="en-US" dirty="0"/>
              <a:t>Within the Victim Services section of the website, you can find information about the specific grants managed by the Victim Services Division as well as a section called Training Webinars. In this section there are general Training videos and RFP webinars.  The first video on this page is Grant writing for Victim Service Grants.  This New Administrator video series will be found in this same section of the CJI Website. With the training videos, there are also PowerPoint documents that can be printed and there are also Q&amp;A documents for some of the videos.  </a:t>
            </a:r>
            <a:endParaRPr lang="en-US"/>
          </a:p>
          <a:p>
            <a:pPr>
              <a:lnSpc>
                <a:spcPct val="90000"/>
              </a:lnSpc>
            </a:pPr>
            <a:r>
              <a:rPr lang="en-US" dirty="0"/>
              <a:t>Also, in the Victim Services section of the website down at the bottom of the page there are two sections one titled Online Services, and the other is Resources.  In the Resources box, there is a link for forms.  These are forms needed for the application as well as example of time sheets and instructions with forms. </a:t>
            </a:r>
            <a:endParaRPr lang="en-US"/>
          </a:p>
          <a:p>
            <a:pPr>
              <a:lnSpc>
                <a:spcPct val="90000"/>
              </a:lnSpc>
            </a:pPr>
            <a:endParaRPr lang="en-US"/>
          </a:p>
        </p:txBody>
      </p:sp>
      <p:sp>
        <p:nvSpPr>
          <p:cNvPr id="4" name="Slide Number Placeholder 3">
            <a:extLst>
              <a:ext uri="{FF2B5EF4-FFF2-40B4-BE49-F238E27FC236}">
                <a16:creationId xmlns:a16="http://schemas.microsoft.com/office/drawing/2014/main" id="{9A200B48-4770-4275-8FA1-1D3A86AA9EAD}"/>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smtClean="0"/>
              <a:pPr>
                <a:spcAft>
                  <a:spcPts val="600"/>
                </a:spcAft>
              </a:pPr>
              <a:t>18</a:t>
            </a:fld>
            <a:endParaRPr lang="en-US"/>
          </a:p>
        </p:txBody>
      </p:sp>
    </p:spTree>
    <p:extLst>
      <p:ext uri="{BB962C8B-B14F-4D97-AF65-F5344CB8AC3E}">
        <p14:creationId xmlns:p14="http://schemas.microsoft.com/office/powerpoint/2010/main" val="3438120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8A73-AB8D-4009-91E4-CB8B3B32AABE}"/>
              </a:ext>
            </a:extLst>
          </p:cNvPr>
          <p:cNvSpPr>
            <a:spLocks noGrp="1"/>
          </p:cNvSpPr>
          <p:nvPr>
            <p:ph type="title"/>
          </p:nvPr>
        </p:nvSpPr>
        <p:spPr>
          <a:xfrm>
            <a:off x="685801" y="609600"/>
            <a:ext cx="10131425" cy="1456267"/>
          </a:xfrm>
        </p:spPr>
        <p:txBody>
          <a:bodyPr>
            <a:normAutofit/>
          </a:bodyPr>
          <a:lstStyle/>
          <a:p>
            <a:r>
              <a:rPr lang="en-US"/>
              <a:t>What can you find on ICJI’s Website? (con’t)</a:t>
            </a:r>
            <a:endParaRPr lang="en-US" dirty="0"/>
          </a:p>
        </p:txBody>
      </p:sp>
      <p:sp>
        <p:nvSpPr>
          <p:cNvPr id="4" name="Slide Number Placeholder 3">
            <a:extLst>
              <a:ext uri="{FF2B5EF4-FFF2-40B4-BE49-F238E27FC236}">
                <a16:creationId xmlns:a16="http://schemas.microsoft.com/office/drawing/2014/main" id="{3A353960-E149-4CE6-9470-058AB6A6C802}"/>
              </a:ext>
            </a:extLst>
          </p:cNvPr>
          <p:cNvSpPr>
            <a:spLocks noGrp="1"/>
          </p:cNvSpPr>
          <p:nvPr>
            <p:ph type="sldNum" sz="quarter" idx="12"/>
          </p:nvPr>
        </p:nvSpPr>
        <p:spPr>
          <a:xfrm>
            <a:off x="10266060" y="5870575"/>
            <a:ext cx="551167" cy="377825"/>
          </a:xfrm>
        </p:spPr>
        <p:txBody>
          <a:bodyPr>
            <a:normAutofit/>
          </a:bodyPr>
          <a:lstStyle/>
          <a:p>
            <a:pPr>
              <a:spcAft>
                <a:spcPts val="600"/>
              </a:spcAft>
            </a:pPr>
            <a:fld id="{D57F1E4F-1CFF-5643-939E-217C01CDF565}" type="slidenum">
              <a:rPr lang="en-US" smtClean="0"/>
              <a:pPr>
                <a:spcAft>
                  <a:spcPts val="600"/>
                </a:spcAft>
              </a:pPr>
              <a:t>19</a:t>
            </a:fld>
            <a:endParaRPr lang="en-US"/>
          </a:p>
        </p:txBody>
      </p:sp>
      <p:graphicFrame>
        <p:nvGraphicFramePr>
          <p:cNvPr id="18" name="Content Placeholder 2">
            <a:extLst>
              <a:ext uri="{FF2B5EF4-FFF2-40B4-BE49-F238E27FC236}">
                <a16:creationId xmlns:a16="http://schemas.microsoft.com/office/drawing/2014/main" id="{5A9EBC26-BEF9-4C6E-A483-E06D0B3CE557}"/>
              </a:ext>
            </a:extLst>
          </p:cNvPr>
          <p:cNvGraphicFramePr>
            <a:graphicFrameLocks noGrp="1"/>
          </p:cNvGraphicFramePr>
          <p:nvPr>
            <p:ph idx="1"/>
            <p:extLst>
              <p:ext uri="{D42A27DB-BD31-4B8C-83A1-F6EECF244321}">
                <p14:modId xmlns:p14="http://schemas.microsoft.com/office/powerpoint/2010/main" val="4227801039"/>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6312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9C41-2930-4203-868C-620E09BAB240}"/>
              </a:ext>
            </a:extLst>
          </p:cNvPr>
          <p:cNvSpPr>
            <a:spLocks noGrp="1"/>
          </p:cNvSpPr>
          <p:nvPr>
            <p:ph type="title"/>
          </p:nvPr>
        </p:nvSpPr>
        <p:spPr/>
        <p:txBody>
          <a:bodyPr/>
          <a:lstStyle/>
          <a:p>
            <a:r>
              <a:rPr lang="en-US" dirty="0"/>
              <a:t>What is the indiana criminal justice institute?</a:t>
            </a:r>
          </a:p>
        </p:txBody>
      </p:sp>
      <p:sp>
        <p:nvSpPr>
          <p:cNvPr id="4" name="Text Placeholder 3">
            <a:extLst>
              <a:ext uri="{FF2B5EF4-FFF2-40B4-BE49-F238E27FC236}">
                <a16:creationId xmlns:a16="http://schemas.microsoft.com/office/drawing/2014/main" id="{6D12748C-B781-4B53-ACB7-44D63F6BCA42}"/>
              </a:ext>
            </a:extLst>
          </p:cNvPr>
          <p:cNvSpPr>
            <a:spLocks noGrp="1"/>
          </p:cNvSpPr>
          <p:nvPr>
            <p:ph type="body" sz="half" idx="2"/>
          </p:nvPr>
        </p:nvSpPr>
        <p:spPr/>
        <p:txBody>
          <a:bodyPr/>
          <a:lstStyle/>
          <a:p>
            <a:r>
              <a:rPr lang="en-US" dirty="0"/>
              <a:t>The Indiana Criminal Justice Institute (ICJI) is the State planning agency for criminal justice, juvenile justice, traffic safety and victim services. The institute develops long-range strategies for the effective administration of Indiana’s criminal and juvenile justice systems and administers state and federal funds to carry out these strategies. </a:t>
            </a:r>
          </a:p>
        </p:txBody>
      </p:sp>
      <p:pic>
        <p:nvPicPr>
          <p:cNvPr id="12" name="Picture Placeholder 11">
            <a:extLst>
              <a:ext uri="{FF2B5EF4-FFF2-40B4-BE49-F238E27FC236}">
                <a16:creationId xmlns:a16="http://schemas.microsoft.com/office/drawing/2014/main" id="{583BFE59-CB39-41A9-B1EE-59E60F2CA0A2}"/>
              </a:ext>
            </a:extLst>
          </p:cNvPr>
          <p:cNvPicPr>
            <a:picLocks noGrp="1" noChangeAspect="1"/>
          </p:cNvPicPr>
          <p:nvPr>
            <p:ph type="pic" idx="1"/>
          </p:nvPr>
        </p:nvPicPr>
        <p:blipFill rotWithShape="1">
          <a:blip r:embed="rId2"/>
          <a:stretch/>
        </p:blipFill>
        <p:spPr>
          <a:xfrm>
            <a:off x="7005711" y="1600199"/>
            <a:ext cx="4895558" cy="3745523"/>
          </a:xfrm>
        </p:spPr>
      </p:pic>
      <p:sp>
        <p:nvSpPr>
          <p:cNvPr id="3" name="Slide Number Placeholder 2">
            <a:extLst>
              <a:ext uri="{FF2B5EF4-FFF2-40B4-BE49-F238E27FC236}">
                <a16:creationId xmlns:a16="http://schemas.microsoft.com/office/drawing/2014/main" id="{D304206A-6384-4EA0-A206-D0B1F13305C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493711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D8249B2-2512-47AC-9287-268C3D1E252F}"/>
              </a:ext>
            </a:extLst>
          </p:cNvPr>
          <p:cNvSpPr>
            <a:spLocks noGrp="1"/>
          </p:cNvSpPr>
          <p:nvPr>
            <p:ph type="title"/>
          </p:nvPr>
        </p:nvSpPr>
        <p:spPr>
          <a:xfrm>
            <a:off x="7865806" y="643463"/>
            <a:ext cx="3706762" cy="1608124"/>
          </a:xfrm>
        </p:spPr>
        <p:txBody>
          <a:bodyPr vert="horz" lIns="91440" tIns="45720" rIns="91440" bIns="45720" rtlCol="0" anchor="ctr">
            <a:normAutofit/>
          </a:bodyPr>
          <a:lstStyle/>
          <a:p>
            <a:r>
              <a:rPr lang="en-US" sz="3600"/>
              <a:t>IntelliGrants	</a:t>
            </a:r>
          </a:p>
        </p:txBody>
      </p:sp>
      <p:pic>
        <p:nvPicPr>
          <p:cNvPr id="6" name="Content Placeholder 5">
            <a:extLst>
              <a:ext uri="{FF2B5EF4-FFF2-40B4-BE49-F238E27FC236}">
                <a16:creationId xmlns:a16="http://schemas.microsoft.com/office/drawing/2014/main" id="{9C45BE92-8CC0-48FE-A295-C69F7AD69AE6}"/>
              </a:ext>
            </a:extLst>
          </p:cNvPr>
          <p:cNvPicPr>
            <a:picLocks noGrp="1" noChangeAspect="1"/>
          </p:cNvPicPr>
          <p:nvPr>
            <p:ph idx="1"/>
          </p:nvPr>
        </p:nvPicPr>
        <p:blipFill>
          <a:blip r:embed="rId4"/>
          <a:stretch>
            <a:fillRect/>
          </a:stretch>
        </p:blipFill>
        <p:spPr>
          <a:xfrm>
            <a:off x="643464" y="1847129"/>
            <a:ext cx="6897878" cy="317302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C7B9ADA2-BB40-4B1C-AE75-FCF3A23BEF09}"/>
              </a:ext>
            </a:extLst>
          </p:cNvPr>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r>
              <a:rPr lang="en-US" dirty="0"/>
              <a:t>How to use and how to access your grant</a:t>
            </a:r>
            <a:endParaRPr lang="en-US"/>
          </a:p>
          <a:p>
            <a:pPr>
              <a:buFont typeface="Arial"/>
              <a:buChar char="•"/>
            </a:pPr>
            <a:endParaRPr lang="en-US"/>
          </a:p>
          <a:p>
            <a:pPr>
              <a:buFont typeface="Arial"/>
              <a:buChar char="•"/>
            </a:pPr>
            <a:r>
              <a:rPr lang="en-US" dirty="0"/>
              <a:t>Website for IntelliGrants:   </a:t>
            </a:r>
            <a:r>
              <a:rPr lang="en-US" dirty="0">
                <a:hlinkClick r:id="rId5"/>
              </a:rPr>
              <a:t>https://intelligrants.in.gov/login2.aspx</a:t>
            </a:r>
            <a:endParaRPr lang="en-US"/>
          </a:p>
          <a:p>
            <a:pPr>
              <a:buFont typeface="Arial"/>
              <a:buChar char="•"/>
            </a:pPr>
            <a:endParaRPr lang="en-US"/>
          </a:p>
        </p:txBody>
      </p:sp>
      <p:sp>
        <p:nvSpPr>
          <p:cNvPr id="3" name="Slide Number Placeholder 2">
            <a:extLst>
              <a:ext uri="{FF2B5EF4-FFF2-40B4-BE49-F238E27FC236}">
                <a16:creationId xmlns:a16="http://schemas.microsoft.com/office/drawing/2014/main" id="{4A456CF6-3D2B-4989-9601-3202727FF4ED}"/>
              </a:ext>
            </a:extLst>
          </p:cNvPr>
          <p:cNvSpPr>
            <a:spLocks noGrp="1"/>
          </p:cNvSpPr>
          <p:nvPr>
            <p:ph type="sldNum" sz="quarter" idx="12"/>
          </p:nvPr>
        </p:nvSpPr>
        <p:spPr>
          <a:xfrm>
            <a:off x="10962917" y="6391687"/>
            <a:ext cx="551167" cy="3778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20</a:t>
            </a:fld>
            <a:endParaRPr lang="en-US"/>
          </a:p>
        </p:txBody>
      </p:sp>
    </p:spTree>
    <p:extLst>
      <p:ext uri="{BB962C8B-B14F-4D97-AF65-F5344CB8AC3E}">
        <p14:creationId xmlns:p14="http://schemas.microsoft.com/office/powerpoint/2010/main" val="23836745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5C55-1D07-43A8-AE2B-AFD217003BF6}"/>
              </a:ext>
            </a:extLst>
          </p:cNvPr>
          <p:cNvSpPr>
            <a:spLocks noGrp="1"/>
          </p:cNvSpPr>
          <p:nvPr>
            <p:ph type="title"/>
          </p:nvPr>
        </p:nvSpPr>
        <p:spPr/>
        <p:txBody>
          <a:bodyPr/>
          <a:lstStyle/>
          <a:p>
            <a:r>
              <a:rPr lang="en-US" dirty="0" err="1"/>
              <a:t>IntelliGrants</a:t>
            </a:r>
            <a:r>
              <a:rPr lang="en-US" dirty="0"/>
              <a:t>- </a:t>
            </a:r>
            <a:r>
              <a:rPr lang="en-US" dirty="0" err="1"/>
              <a:t>LogIN</a:t>
            </a:r>
            <a:r>
              <a:rPr lang="en-US" dirty="0"/>
              <a:t> Problems</a:t>
            </a:r>
          </a:p>
        </p:txBody>
      </p:sp>
      <p:sp>
        <p:nvSpPr>
          <p:cNvPr id="3" name="Content Placeholder 2">
            <a:extLst>
              <a:ext uri="{FF2B5EF4-FFF2-40B4-BE49-F238E27FC236}">
                <a16:creationId xmlns:a16="http://schemas.microsoft.com/office/drawing/2014/main" id="{0617A716-A2D4-4F12-A9B1-B51D759D2ADA}"/>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latin typeface="Calibri" panose="020F0502020204030204" pitchFamily="34" charset="0"/>
              </a:rPr>
              <a:t>If you forget your password, you can reset it yourself by clicking </a:t>
            </a:r>
            <a:r>
              <a:rPr lang="en-US" sz="1800" b="1" i="0" u="none" strike="noStrike" baseline="0" dirty="0">
                <a:latin typeface="Calibri" panose="020F0502020204030204" pitchFamily="34" charset="0"/>
              </a:rPr>
              <a:t>Forgot Username/Password</a:t>
            </a:r>
            <a:r>
              <a:rPr lang="en-US" sz="1800" b="0" i="0" u="none" strike="noStrike" baseline="0" dirty="0">
                <a:latin typeface="Calibri" panose="020F0502020204030204" pitchFamily="34" charset="0"/>
              </a:rPr>
              <a:t>. </a:t>
            </a:r>
          </a:p>
          <a:p>
            <a:r>
              <a:rPr lang="en-US" sz="1800" b="0" i="0" u="none" strike="noStrike" baseline="0" dirty="0">
                <a:latin typeface="Arial" panose="020B0604020202020204" pitchFamily="34" charset="0"/>
              </a:rPr>
              <a:t>You will have to input the email that is associated with your account. </a:t>
            </a:r>
          </a:p>
          <a:p>
            <a:r>
              <a:rPr lang="en-US" sz="1800" b="0" i="0" u="none" strike="noStrike" baseline="0" dirty="0">
                <a:latin typeface="Arial" panose="020B0604020202020204" pitchFamily="34" charset="0"/>
              </a:rPr>
              <a:t>You will receive an email with a temporary password. </a:t>
            </a:r>
          </a:p>
          <a:p>
            <a:r>
              <a:rPr lang="en-US" sz="1800" b="1" i="0" u="none" strike="noStrike" baseline="0" dirty="0">
                <a:latin typeface="Calibri" panose="020F0502020204030204" pitchFamily="34" charset="0"/>
              </a:rPr>
              <a:t>NOTE: YOU HAVE TO TYPE IN THE TEMPORARY PASSWORD –COPY AND PASTING IT WILL NOT WORK! </a:t>
            </a:r>
            <a:endParaRPr lang="en-US" sz="1800" b="0" i="0" u="none" strike="noStrike" baseline="0" dirty="0">
              <a:latin typeface="Calibri" panose="020F0502020204030204" pitchFamily="34" charset="0"/>
            </a:endParaRPr>
          </a:p>
          <a:p>
            <a:r>
              <a:rPr lang="en-US" sz="1800" b="1" i="0" u="none" strike="noStrike" baseline="0" dirty="0">
                <a:solidFill>
                  <a:srgbClr val="FF0000"/>
                </a:solidFill>
                <a:latin typeface="Calibri" panose="020F0502020204030204" pitchFamily="34" charset="0"/>
              </a:rPr>
              <a:t>If this approach does not work than feel free to reach out to your Grant Manager or CJI’s Helpdesk (cjihelpdesk@cji.in.gov). </a:t>
            </a:r>
            <a:endParaRPr lang="en-US" dirty="0"/>
          </a:p>
          <a:p>
            <a:endParaRPr lang="en-US" dirty="0"/>
          </a:p>
        </p:txBody>
      </p:sp>
      <p:sp>
        <p:nvSpPr>
          <p:cNvPr id="4" name="Slide Number Placeholder 3">
            <a:extLst>
              <a:ext uri="{FF2B5EF4-FFF2-40B4-BE49-F238E27FC236}">
                <a16:creationId xmlns:a16="http://schemas.microsoft.com/office/drawing/2014/main" id="{F6013C3E-17BF-4EF4-97ED-8AF72A16AA6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128791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E1ED-A576-42EB-8F67-F0066123E539}"/>
              </a:ext>
            </a:extLst>
          </p:cNvPr>
          <p:cNvSpPr>
            <a:spLocks noGrp="1"/>
          </p:cNvSpPr>
          <p:nvPr>
            <p:ph type="title"/>
          </p:nvPr>
        </p:nvSpPr>
        <p:spPr/>
        <p:txBody>
          <a:bodyPr/>
          <a:lstStyle/>
          <a:p>
            <a:r>
              <a:rPr lang="en-US" dirty="0"/>
              <a:t>IntelliGrants Training Materials</a:t>
            </a:r>
          </a:p>
        </p:txBody>
      </p:sp>
      <p:pic>
        <p:nvPicPr>
          <p:cNvPr id="5" name="Content Placeholder 4">
            <a:extLst>
              <a:ext uri="{FF2B5EF4-FFF2-40B4-BE49-F238E27FC236}">
                <a16:creationId xmlns:a16="http://schemas.microsoft.com/office/drawing/2014/main" id="{3FEA2E56-FFE5-4768-9DDD-8578A3FF3483}"/>
              </a:ext>
            </a:extLst>
          </p:cNvPr>
          <p:cNvPicPr>
            <a:picLocks noGrp="1" noChangeAspect="1"/>
          </p:cNvPicPr>
          <p:nvPr>
            <p:ph idx="1"/>
          </p:nvPr>
        </p:nvPicPr>
        <p:blipFill>
          <a:blip r:embed="rId2"/>
          <a:stretch>
            <a:fillRect/>
          </a:stretch>
        </p:blipFill>
        <p:spPr>
          <a:xfrm>
            <a:off x="1555750" y="2666206"/>
            <a:ext cx="8391525" cy="2600325"/>
          </a:xfrm>
        </p:spPr>
      </p:pic>
      <p:sp>
        <p:nvSpPr>
          <p:cNvPr id="3" name="Slide Number Placeholder 2">
            <a:extLst>
              <a:ext uri="{FF2B5EF4-FFF2-40B4-BE49-F238E27FC236}">
                <a16:creationId xmlns:a16="http://schemas.microsoft.com/office/drawing/2014/main" id="{10B7A833-FEFC-4AF9-A425-7586C880868D}"/>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5158766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4972D9-F510-4C84-8BDA-31BAECC23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E2D96C-A214-42D7-8C0F-E4CCBD8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C746F4-1536-4E83-B247-DD6BBE09C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36104"/>
            <a:ext cx="10905803" cy="5585792"/>
          </a:xfrm>
          <a:prstGeom prst="rect">
            <a:avLst/>
          </a:prstGeom>
          <a:solidFill>
            <a:schemeClr val="tx1"/>
          </a:solidFill>
          <a:ln cap="sq">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A79FE9-8A27-4512-A7E2-217965CBB5AA}"/>
              </a:ext>
            </a:extLst>
          </p:cNvPr>
          <p:cNvPicPr>
            <a:picLocks noChangeAspect="1"/>
          </p:cNvPicPr>
          <p:nvPr/>
        </p:nvPicPr>
        <p:blipFill>
          <a:blip r:embed="rId3"/>
          <a:stretch>
            <a:fillRect/>
          </a:stretch>
        </p:blipFill>
        <p:spPr>
          <a:xfrm>
            <a:off x="2857398" y="957837"/>
            <a:ext cx="6472415" cy="4942326"/>
          </a:xfrm>
          <a:prstGeom prst="rect">
            <a:avLst/>
          </a:prstGeom>
        </p:spPr>
      </p:pic>
      <p:sp>
        <p:nvSpPr>
          <p:cNvPr id="2" name="Slide Number Placeholder 1">
            <a:extLst>
              <a:ext uri="{FF2B5EF4-FFF2-40B4-BE49-F238E27FC236}">
                <a16:creationId xmlns:a16="http://schemas.microsoft.com/office/drawing/2014/main" id="{2266ED2F-0EA4-47D0-9B27-8218CD69164B}"/>
              </a:ext>
            </a:extLst>
          </p:cNvPr>
          <p:cNvSpPr>
            <a:spLocks noGrp="1"/>
          </p:cNvSpPr>
          <p:nvPr>
            <p:ph type="sldNum" sz="quarter" idx="12"/>
          </p:nvPr>
        </p:nvSpPr>
        <p:spPr>
          <a:xfrm>
            <a:off x="10266060" y="6429057"/>
            <a:ext cx="551167" cy="377825"/>
          </a:xfrm>
        </p:spPr>
        <p:txBody>
          <a:bodyPr>
            <a:normAutofit/>
          </a:bodyPr>
          <a:lstStyle/>
          <a:p>
            <a:pPr>
              <a:spcAft>
                <a:spcPts val="600"/>
              </a:spcAft>
            </a:pPr>
            <a:fld id="{D57F1E4F-1CFF-5643-939E-217C01CDF565}" type="slidenum">
              <a:rPr lang="en-US" smtClean="0"/>
              <a:pPr>
                <a:spcAft>
                  <a:spcPts val="600"/>
                </a:spcAft>
              </a:pPr>
              <a:t>23</a:t>
            </a:fld>
            <a:endParaRPr lang="en-US"/>
          </a:p>
        </p:txBody>
      </p:sp>
    </p:spTree>
    <p:extLst>
      <p:ext uri="{BB962C8B-B14F-4D97-AF65-F5344CB8AC3E}">
        <p14:creationId xmlns:p14="http://schemas.microsoft.com/office/powerpoint/2010/main" val="1282008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FF7DE2-174B-4DA0-B84D-BE0E915C604C}"/>
              </a:ext>
            </a:extLst>
          </p:cNvPr>
          <p:cNvPicPr>
            <a:picLocks noChangeAspect="1"/>
          </p:cNvPicPr>
          <p:nvPr/>
        </p:nvPicPr>
        <p:blipFill rotWithShape="1">
          <a:blip r:embed="rId3"/>
          <a:srcRect r="6846" b="1"/>
          <a:stretch/>
        </p:blipFill>
        <p:spPr>
          <a:xfrm>
            <a:off x="516466" y="10"/>
            <a:ext cx="11159068" cy="6857990"/>
          </a:xfrm>
          <a:custGeom>
            <a:avLst/>
            <a:gdLst/>
            <a:ahLst/>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Slide Number Placeholder 1">
            <a:extLst>
              <a:ext uri="{FF2B5EF4-FFF2-40B4-BE49-F238E27FC236}">
                <a16:creationId xmlns:a16="http://schemas.microsoft.com/office/drawing/2014/main" id="{7115F948-8132-4F39-9DA1-CAF2ACFA1343}"/>
              </a:ext>
            </a:extLst>
          </p:cNvPr>
          <p:cNvSpPr>
            <a:spLocks noGrp="1"/>
          </p:cNvSpPr>
          <p:nvPr>
            <p:ph type="sldNum" sz="quarter" idx="12"/>
          </p:nvPr>
        </p:nvSpPr>
        <p:spPr>
          <a:xfrm>
            <a:off x="10321076" y="5870575"/>
            <a:ext cx="496151" cy="377825"/>
          </a:xfrm>
        </p:spPr>
        <p:txBody>
          <a:bodyPr>
            <a:normAutofit/>
          </a:bodyPr>
          <a:lstStyle/>
          <a:p>
            <a:pPr>
              <a:spcAft>
                <a:spcPts val="600"/>
              </a:spcAft>
            </a:pPr>
            <a:fld id="{D57F1E4F-1CFF-5643-939E-217C01CDF565}"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15879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D4743-4632-4174-BD11-15A1BB4A49DD}"/>
              </a:ext>
            </a:extLst>
          </p:cNvPr>
          <p:cNvPicPr>
            <a:picLocks noChangeAspect="1"/>
          </p:cNvPicPr>
          <p:nvPr/>
        </p:nvPicPr>
        <p:blipFill>
          <a:blip r:embed="rId2"/>
          <a:stretch>
            <a:fillRect/>
          </a:stretch>
        </p:blipFill>
        <p:spPr>
          <a:xfrm>
            <a:off x="1265274" y="903767"/>
            <a:ext cx="9558669" cy="5433238"/>
          </a:xfrm>
          <a:prstGeom prst="rect">
            <a:avLst/>
          </a:prstGeom>
        </p:spPr>
      </p:pic>
      <p:sp>
        <p:nvSpPr>
          <p:cNvPr id="2" name="Slide Number Placeholder 1">
            <a:extLst>
              <a:ext uri="{FF2B5EF4-FFF2-40B4-BE49-F238E27FC236}">
                <a16:creationId xmlns:a16="http://schemas.microsoft.com/office/drawing/2014/main" id="{CEC8091C-3299-49DD-8016-8BDCF2F4CFD2}"/>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923570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5821-6F8A-4E53-8D3C-A341DFE74973}"/>
              </a:ext>
            </a:extLst>
          </p:cNvPr>
          <p:cNvSpPr>
            <a:spLocks noGrp="1"/>
          </p:cNvSpPr>
          <p:nvPr>
            <p:ph type="title"/>
          </p:nvPr>
        </p:nvSpPr>
        <p:spPr>
          <a:xfrm>
            <a:off x="7865806" y="643463"/>
            <a:ext cx="3706762" cy="1608124"/>
          </a:xfrm>
        </p:spPr>
        <p:txBody>
          <a:bodyPr>
            <a:normAutofit fontScale="90000"/>
          </a:bodyPr>
          <a:lstStyle/>
          <a:p>
            <a:pPr>
              <a:lnSpc>
                <a:spcPct val="90000"/>
              </a:lnSpc>
            </a:pPr>
            <a:r>
              <a:rPr lang="en-US" dirty="0"/>
              <a:t>Another way to access Agency Grants and information</a:t>
            </a:r>
            <a:br>
              <a:rPr lang="en-US" dirty="0"/>
            </a:br>
            <a:endParaRPr lang="en-US" dirty="0"/>
          </a:p>
        </p:txBody>
      </p:sp>
      <p:pic>
        <p:nvPicPr>
          <p:cNvPr id="5" name="Content Placeholder 4">
            <a:extLst>
              <a:ext uri="{FF2B5EF4-FFF2-40B4-BE49-F238E27FC236}">
                <a16:creationId xmlns:a16="http://schemas.microsoft.com/office/drawing/2014/main" id="{689D48AF-D678-44F7-AD96-21B0B80481C6}"/>
              </a:ext>
            </a:extLst>
          </p:cNvPr>
          <p:cNvPicPr>
            <a:picLocks noChangeAspect="1"/>
          </p:cNvPicPr>
          <p:nvPr/>
        </p:nvPicPr>
        <p:blipFill>
          <a:blip r:embed="rId3"/>
          <a:stretch>
            <a:fillRect/>
          </a:stretch>
        </p:blipFill>
        <p:spPr>
          <a:xfrm>
            <a:off x="643464" y="1088362"/>
            <a:ext cx="6897878" cy="469055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9" name="Content Placeholder 8">
            <a:extLst>
              <a:ext uri="{FF2B5EF4-FFF2-40B4-BE49-F238E27FC236}">
                <a16:creationId xmlns:a16="http://schemas.microsoft.com/office/drawing/2014/main" id="{57739FD8-554B-4256-BB2F-99E472DDDBB6}"/>
              </a:ext>
            </a:extLst>
          </p:cNvPr>
          <p:cNvSpPr>
            <a:spLocks noGrp="1"/>
          </p:cNvSpPr>
          <p:nvPr>
            <p:ph idx="1"/>
          </p:nvPr>
        </p:nvSpPr>
        <p:spPr>
          <a:xfrm>
            <a:off x="7865806" y="2251587"/>
            <a:ext cx="3706762" cy="3972232"/>
          </a:xfrm>
        </p:spPr>
        <p:txBody>
          <a:bodyPr>
            <a:normAutofit/>
          </a:bodyPr>
          <a:lstStyle/>
          <a:p>
            <a:r>
              <a:rPr lang="en-US" dirty="0"/>
              <a:t>Once My Organization is opened there are additional links including Organization Members and Organization Documents.</a:t>
            </a:r>
          </a:p>
          <a:p>
            <a:r>
              <a:rPr lang="en-US" dirty="0"/>
              <a:t>Organization members is where staff who will be doing reporting and writing the applications will be added to have access to the grants. </a:t>
            </a:r>
          </a:p>
          <a:p>
            <a:r>
              <a:rPr lang="en-US" dirty="0"/>
              <a:t>Organization documents is where all the grants are listed and all fiscal and program reports that are approved are located. </a:t>
            </a:r>
          </a:p>
        </p:txBody>
      </p:sp>
      <p:sp>
        <p:nvSpPr>
          <p:cNvPr id="8" name="Oval 7">
            <a:extLst>
              <a:ext uri="{FF2B5EF4-FFF2-40B4-BE49-F238E27FC236}">
                <a16:creationId xmlns:a16="http://schemas.microsoft.com/office/drawing/2014/main" id="{5211B4F3-F032-441F-9923-80C19B6CE642}"/>
              </a:ext>
            </a:extLst>
          </p:cNvPr>
          <p:cNvSpPr/>
          <p:nvPr/>
        </p:nvSpPr>
        <p:spPr>
          <a:xfrm>
            <a:off x="5424547" y="1796965"/>
            <a:ext cx="914400" cy="18288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1224"/>
              </a:solidFill>
            </a:endParaRPr>
          </a:p>
        </p:txBody>
      </p:sp>
      <p:sp>
        <p:nvSpPr>
          <p:cNvPr id="3" name="Slide Number Placeholder 2">
            <a:extLst>
              <a:ext uri="{FF2B5EF4-FFF2-40B4-BE49-F238E27FC236}">
                <a16:creationId xmlns:a16="http://schemas.microsoft.com/office/drawing/2014/main" id="{E7CBBF0E-3CD6-4D14-932E-1C649A61B8B8}"/>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7394301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7A4B-9AD2-45D3-86D4-61E4CC0F06DF}"/>
              </a:ext>
            </a:extLst>
          </p:cNvPr>
          <p:cNvSpPr>
            <a:spLocks noGrp="1"/>
          </p:cNvSpPr>
          <p:nvPr>
            <p:ph type="title"/>
          </p:nvPr>
        </p:nvSpPr>
        <p:spPr/>
        <p:txBody>
          <a:bodyPr/>
          <a:lstStyle/>
          <a:p>
            <a:r>
              <a:rPr lang="en-US" dirty="0"/>
              <a:t>Accessing a Grant</a:t>
            </a:r>
          </a:p>
        </p:txBody>
      </p:sp>
      <p:pic>
        <p:nvPicPr>
          <p:cNvPr id="8" name="Content Placeholder 7">
            <a:extLst>
              <a:ext uri="{FF2B5EF4-FFF2-40B4-BE49-F238E27FC236}">
                <a16:creationId xmlns:a16="http://schemas.microsoft.com/office/drawing/2014/main" id="{6696960D-B513-42EA-9E13-4A529FE59107}"/>
              </a:ext>
            </a:extLst>
          </p:cNvPr>
          <p:cNvPicPr>
            <a:picLocks noGrp="1" noChangeAspect="1"/>
          </p:cNvPicPr>
          <p:nvPr>
            <p:ph idx="1"/>
          </p:nvPr>
        </p:nvPicPr>
        <p:blipFill>
          <a:blip r:embed="rId2"/>
          <a:stretch>
            <a:fillRect/>
          </a:stretch>
        </p:blipFill>
        <p:spPr>
          <a:xfrm>
            <a:off x="4253948" y="622852"/>
            <a:ext cx="7500730" cy="5327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a:extLst>
              <a:ext uri="{FF2B5EF4-FFF2-40B4-BE49-F238E27FC236}">
                <a16:creationId xmlns:a16="http://schemas.microsoft.com/office/drawing/2014/main" id="{138209C0-5905-48EC-B69B-DFD7E1A5E7D0}"/>
              </a:ext>
            </a:extLst>
          </p:cNvPr>
          <p:cNvSpPr>
            <a:spLocks noGrp="1"/>
          </p:cNvSpPr>
          <p:nvPr>
            <p:ph type="body" sz="half" idx="2"/>
          </p:nvPr>
        </p:nvSpPr>
        <p:spPr/>
        <p:txBody>
          <a:bodyPr/>
          <a:lstStyle/>
          <a:p>
            <a:r>
              <a:rPr lang="en-US" dirty="0"/>
              <a:t>Once the grant hyperlink is selected then the first page that will come up is the Document Snapshot form, which is a summary of the grant and  your agency information. </a:t>
            </a:r>
          </a:p>
        </p:txBody>
      </p:sp>
      <p:sp>
        <p:nvSpPr>
          <p:cNvPr id="3" name="Slide Number Placeholder 2">
            <a:extLst>
              <a:ext uri="{FF2B5EF4-FFF2-40B4-BE49-F238E27FC236}">
                <a16:creationId xmlns:a16="http://schemas.microsoft.com/office/drawing/2014/main" id="{AA0D96EA-D539-4042-B80A-B6731DCB84DE}"/>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60483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76046CD-2E57-4C6A-AC55-C7CB4B0B7A34}"/>
              </a:ext>
            </a:extLst>
          </p:cNvPr>
          <p:cNvSpPr>
            <a:spLocks noGrp="1"/>
          </p:cNvSpPr>
          <p:nvPr>
            <p:ph type="title"/>
          </p:nvPr>
        </p:nvSpPr>
        <p:spPr>
          <a:xfrm>
            <a:off x="7865806" y="643463"/>
            <a:ext cx="3706762" cy="1608124"/>
          </a:xfrm>
        </p:spPr>
        <p:txBody>
          <a:bodyPr vert="horz" lIns="91440" tIns="45720" rIns="91440" bIns="45720" rtlCol="0" anchor="ctr">
            <a:normAutofit/>
          </a:bodyPr>
          <a:lstStyle/>
          <a:p>
            <a:pPr>
              <a:lnSpc>
                <a:spcPct val="90000"/>
              </a:lnSpc>
            </a:pPr>
            <a:r>
              <a:rPr lang="en-US" sz="3600" dirty="0"/>
              <a:t>Navigating through </a:t>
            </a:r>
            <a:r>
              <a:rPr lang="en-US" sz="3600" dirty="0" err="1"/>
              <a:t>IntelliGrants</a:t>
            </a:r>
            <a:endParaRPr lang="en-US" sz="3600" dirty="0"/>
          </a:p>
        </p:txBody>
      </p:sp>
      <p:pic>
        <p:nvPicPr>
          <p:cNvPr id="6" name="Content Placeholder 5">
            <a:extLst>
              <a:ext uri="{FF2B5EF4-FFF2-40B4-BE49-F238E27FC236}">
                <a16:creationId xmlns:a16="http://schemas.microsoft.com/office/drawing/2014/main" id="{B01E0897-F4B4-4001-9114-347A42ADFBAE}"/>
              </a:ext>
            </a:extLst>
          </p:cNvPr>
          <p:cNvPicPr>
            <a:picLocks noGrp="1" noChangeAspect="1"/>
          </p:cNvPicPr>
          <p:nvPr>
            <p:ph idx="1"/>
          </p:nvPr>
        </p:nvPicPr>
        <p:blipFill rotWithShape="1">
          <a:blip r:embed="rId4"/>
          <a:srcRect r="22356" b="-1"/>
          <a:stretch/>
        </p:blipFill>
        <p:spPr>
          <a:xfrm>
            <a:off x="20" y="975"/>
            <a:ext cx="7552924" cy="6858000"/>
          </a:xfrm>
          <a:prstGeom prst="rect">
            <a:avLst/>
          </a:prstGeom>
          <a:solidFill>
            <a:srgbClr val="FFFFFF">
              <a:shade val="85000"/>
            </a:srgbClr>
          </a:solidFill>
        </p:spPr>
      </p:pic>
      <p:sp>
        <p:nvSpPr>
          <p:cNvPr id="4" name="Text Placeholder 3">
            <a:extLst>
              <a:ext uri="{FF2B5EF4-FFF2-40B4-BE49-F238E27FC236}">
                <a16:creationId xmlns:a16="http://schemas.microsoft.com/office/drawing/2014/main" id="{9FDE10C3-98AA-411B-A941-7B96D16ECED8}"/>
              </a:ext>
            </a:extLst>
          </p:cNvPr>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r>
              <a:rPr lang="en-US"/>
              <a:t>Forms Menu:    The forms menu is where most of  the work is completed within IntelliGrants.  This section contains the forms from your application. </a:t>
            </a:r>
          </a:p>
        </p:txBody>
      </p:sp>
      <p:sp>
        <p:nvSpPr>
          <p:cNvPr id="3" name="Slide Number Placeholder 2">
            <a:extLst>
              <a:ext uri="{FF2B5EF4-FFF2-40B4-BE49-F238E27FC236}">
                <a16:creationId xmlns:a16="http://schemas.microsoft.com/office/drawing/2014/main" id="{9EE25B88-870A-4158-BA7A-AEA7BC9549E3}"/>
              </a:ext>
            </a:extLst>
          </p:cNvPr>
          <p:cNvSpPr>
            <a:spLocks noGrp="1"/>
          </p:cNvSpPr>
          <p:nvPr>
            <p:ph type="sldNum" sz="quarter" idx="12"/>
          </p:nvPr>
        </p:nvSpPr>
        <p:spPr>
          <a:xfrm>
            <a:off x="10962917" y="6391687"/>
            <a:ext cx="551167" cy="3778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28</a:t>
            </a:fld>
            <a:endParaRPr lang="en-US"/>
          </a:p>
        </p:txBody>
      </p:sp>
    </p:spTree>
    <p:extLst>
      <p:ext uri="{BB962C8B-B14F-4D97-AF65-F5344CB8AC3E}">
        <p14:creationId xmlns:p14="http://schemas.microsoft.com/office/powerpoint/2010/main" val="2546440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3EEF5-51F9-4082-97C4-ED0DA6D5D762}"/>
              </a:ext>
            </a:extLst>
          </p:cNvPr>
          <p:cNvSpPr>
            <a:spLocks noGrp="1"/>
          </p:cNvSpPr>
          <p:nvPr>
            <p:ph type="title"/>
          </p:nvPr>
        </p:nvSpPr>
        <p:spPr>
          <a:xfrm>
            <a:off x="685799" y="1150076"/>
            <a:ext cx="3659389" cy="4557849"/>
          </a:xfrm>
        </p:spPr>
        <p:txBody>
          <a:bodyPr>
            <a:normAutofit/>
          </a:bodyPr>
          <a:lstStyle/>
          <a:p>
            <a:pPr algn="r"/>
            <a:r>
              <a:rPr lang="en-US" dirty="0"/>
              <a:t>Forms Menu options</a:t>
            </a:r>
            <a:endParaRPr lang="en-US"/>
          </a:p>
        </p:txBody>
      </p:sp>
      <p:cxnSp>
        <p:nvCxnSpPr>
          <p:cNvPr id="11" name="Straight Connector 10">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CECD62-6BB1-4264-98B1-C62DAD05066B}"/>
              </a:ext>
            </a:extLst>
          </p:cNvPr>
          <p:cNvSpPr>
            <a:spLocks noGrp="1"/>
          </p:cNvSpPr>
          <p:nvPr>
            <p:ph idx="1"/>
          </p:nvPr>
        </p:nvSpPr>
        <p:spPr>
          <a:xfrm>
            <a:off x="4988658" y="1150076"/>
            <a:ext cx="6517543" cy="4557849"/>
          </a:xfrm>
        </p:spPr>
        <p:txBody>
          <a:bodyPr>
            <a:normAutofit/>
          </a:bodyPr>
          <a:lstStyle/>
          <a:p>
            <a:r>
              <a:rPr lang="en-US" dirty="0"/>
              <a:t>Application Forms</a:t>
            </a:r>
          </a:p>
          <a:p>
            <a:pPr lvl="1">
              <a:buFont typeface="Wingdings" panose="05000000000000000000" pitchFamily="2" charset="2"/>
              <a:buChar char="v"/>
            </a:pPr>
            <a:r>
              <a:rPr lang="en-US" dirty="0"/>
              <a:t>Contact information</a:t>
            </a:r>
          </a:p>
          <a:p>
            <a:pPr lvl="1">
              <a:buFont typeface="Wingdings" panose="05000000000000000000" pitchFamily="2" charset="2"/>
              <a:buChar char="v"/>
            </a:pPr>
            <a:r>
              <a:rPr lang="en-US" dirty="0"/>
              <a:t>Project information</a:t>
            </a:r>
          </a:p>
          <a:p>
            <a:pPr lvl="1">
              <a:buFont typeface="Wingdings" panose="05000000000000000000" pitchFamily="2" charset="2"/>
              <a:buChar char="v"/>
            </a:pPr>
            <a:r>
              <a:rPr lang="en-US" dirty="0"/>
              <a:t>Programmatic Information</a:t>
            </a:r>
          </a:p>
          <a:p>
            <a:pPr lvl="1">
              <a:buFont typeface="Wingdings" panose="05000000000000000000" pitchFamily="2" charset="2"/>
              <a:buChar char="v"/>
            </a:pPr>
            <a:r>
              <a:rPr lang="en-US" dirty="0"/>
              <a:t>Problem Statement &amp; Analysis</a:t>
            </a:r>
          </a:p>
          <a:p>
            <a:pPr lvl="1">
              <a:buFont typeface="Wingdings" panose="05000000000000000000" pitchFamily="2" charset="2"/>
              <a:buChar char="v"/>
            </a:pPr>
            <a:r>
              <a:rPr lang="en-US" dirty="0"/>
              <a:t>Goals, Objectives, &amp; Outcomes</a:t>
            </a:r>
          </a:p>
          <a:p>
            <a:pPr lvl="1">
              <a:buFont typeface="Wingdings" panose="05000000000000000000" pitchFamily="2" charset="2"/>
              <a:buChar char="v"/>
            </a:pPr>
            <a:r>
              <a:rPr lang="en-US" dirty="0"/>
              <a:t>Program Description</a:t>
            </a:r>
          </a:p>
          <a:p>
            <a:pPr lvl="1">
              <a:buFont typeface="Wingdings" panose="05000000000000000000" pitchFamily="2" charset="2"/>
              <a:buChar char="v"/>
            </a:pPr>
            <a:r>
              <a:rPr lang="en-US" dirty="0"/>
              <a:t>Evidence Based Practices</a:t>
            </a:r>
          </a:p>
          <a:p>
            <a:pPr lvl="1">
              <a:buFont typeface="Wingdings" panose="05000000000000000000" pitchFamily="2" charset="2"/>
              <a:buChar char="v"/>
            </a:pPr>
            <a:r>
              <a:rPr lang="en-US" dirty="0"/>
              <a:t>Use of Volunteers</a:t>
            </a:r>
          </a:p>
        </p:txBody>
      </p:sp>
      <p:sp>
        <p:nvSpPr>
          <p:cNvPr id="4" name="Slide Number Placeholder 3">
            <a:extLst>
              <a:ext uri="{FF2B5EF4-FFF2-40B4-BE49-F238E27FC236}">
                <a16:creationId xmlns:a16="http://schemas.microsoft.com/office/drawing/2014/main" id="{14858F97-68AD-4EF0-8088-2158326F298E}"/>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smtClean="0"/>
              <a:pPr>
                <a:spcAft>
                  <a:spcPts val="600"/>
                </a:spcAft>
              </a:pPr>
              <a:t>29</a:t>
            </a:fld>
            <a:endParaRPr lang="en-US"/>
          </a:p>
        </p:txBody>
      </p:sp>
    </p:spTree>
    <p:extLst>
      <p:ext uri="{BB962C8B-B14F-4D97-AF65-F5344CB8AC3E}">
        <p14:creationId xmlns:p14="http://schemas.microsoft.com/office/powerpoint/2010/main" val="18088250"/>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DD598-2B79-4CA4-B9C3-E452589D952E}"/>
              </a:ext>
            </a:extLst>
          </p:cNvPr>
          <p:cNvSpPr>
            <a:spLocks noGrp="1"/>
          </p:cNvSpPr>
          <p:nvPr>
            <p:ph type="title"/>
          </p:nvPr>
        </p:nvSpPr>
        <p:spPr>
          <a:xfrm>
            <a:off x="685801" y="500743"/>
            <a:ext cx="7402285" cy="1360714"/>
          </a:xfrm>
        </p:spPr>
        <p:txBody>
          <a:bodyPr>
            <a:normAutofit/>
          </a:bodyPr>
          <a:lstStyle/>
          <a:p>
            <a:r>
              <a:rPr lang="en-US" dirty="0"/>
              <a:t>What does ICJI do?</a:t>
            </a:r>
          </a:p>
        </p:txBody>
      </p:sp>
      <p:sp>
        <p:nvSpPr>
          <p:cNvPr id="3" name="Content Placeholder 2">
            <a:extLst>
              <a:ext uri="{FF2B5EF4-FFF2-40B4-BE49-F238E27FC236}">
                <a16:creationId xmlns:a16="http://schemas.microsoft.com/office/drawing/2014/main" id="{BB2D1E04-A987-47BF-A296-D4DA9207F768}"/>
              </a:ext>
            </a:extLst>
          </p:cNvPr>
          <p:cNvSpPr>
            <a:spLocks noGrp="1"/>
          </p:cNvSpPr>
          <p:nvPr>
            <p:ph idx="1"/>
          </p:nvPr>
        </p:nvSpPr>
        <p:spPr>
          <a:xfrm>
            <a:off x="685801" y="1861457"/>
            <a:ext cx="7402285" cy="3392110"/>
          </a:xfrm>
        </p:spPr>
        <p:txBody>
          <a:bodyPr>
            <a:normAutofit/>
          </a:bodyPr>
          <a:lstStyle/>
          <a:p>
            <a:r>
              <a:rPr lang="en-US" dirty="0"/>
              <a:t>Through the use of evidence-based decision making, ICJI works to improve the efficiency of the criminal justice system, from call for service through post-conviction. The agency accomplishes this by bringing together key leaders from the criminal justice system at the state, local and national levels to identify critical issues facing Indiana. The agency evaluates policies, programs and legislation designed to address these issues.</a:t>
            </a:r>
          </a:p>
          <a:p>
            <a:r>
              <a:rPr lang="en-US" dirty="0"/>
              <a:t>ICJI is designated as the State Administering Agency for distribution of federal funds, and as the State Statistical Analysis Center for research.  </a:t>
            </a:r>
          </a:p>
        </p:txBody>
      </p:sp>
      <p:sp>
        <p:nvSpPr>
          <p:cNvPr id="4" name="Slide Number Placeholder 3">
            <a:extLst>
              <a:ext uri="{FF2B5EF4-FFF2-40B4-BE49-F238E27FC236}">
                <a16:creationId xmlns:a16="http://schemas.microsoft.com/office/drawing/2014/main" id="{D54D3225-71DE-4627-A676-4AD992A66CDE}"/>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a:solidFill>
                  <a:schemeClr val="bg1"/>
                </a:solidFill>
              </a:rPr>
              <a:pPr>
                <a:spcAft>
                  <a:spcPts val="600"/>
                </a:spcAft>
              </a:pPr>
              <a:t>3</a:t>
            </a:fld>
            <a:endParaRPr lang="en-US">
              <a:solidFill>
                <a:schemeClr val="bg1"/>
              </a:solidFill>
            </a:endParaRPr>
          </a:p>
        </p:txBody>
      </p:sp>
    </p:spTree>
    <p:extLst>
      <p:ext uri="{BB962C8B-B14F-4D97-AF65-F5344CB8AC3E}">
        <p14:creationId xmlns:p14="http://schemas.microsoft.com/office/powerpoint/2010/main" val="452862184"/>
      </p:ext>
    </p:extLst>
  </p:cSld>
  <p:clrMapOvr>
    <a:overrideClrMapping bg1="lt1" tx1="dk1" bg2="lt2" tx2="dk2" accent1="accent1" accent2="accent2" accent3="accent3" accent4="accent4" accent5="accent5" accent6="accent6" hlink="hlink" folHlink="folHlink"/>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1E1C4-A68A-4FD8-B8CC-FC454C8B6FA6}"/>
              </a:ext>
            </a:extLst>
          </p:cNvPr>
          <p:cNvSpPr>
            <a:spLocks noGrp="1"/>
          </p:cNvSpPr>
          <p:nvPr>
            <p:ph type="title"/>
          </p:nvPr>
        </p:nvSpPr>
        <p:spPr>
          <a:xfrm>
            <a:off x="685799" y="1150076"/>
            <a:ext cx="3659389" cy="4557849"/>
          </a:xfrm>
        </p:spPr>
        <p:txBody>
          <a:bodyPr>
            <a:normAutofit/>
          </a:bodyPr>
          <a:lstStyle/>
          <a:p>
            <a:pPr algn="r"/>
            <a:r>
              <a:rPr lang="en-US" dirty="0"/>
              <a:t>Forms Menu Options (</a:t>
            </a:r>
            <a:r>
              <a:rPr lang="en-US" dirty="0" err="1"/>
              <a:t>Con’t</a:t>
            </a:r>
            <a:r>
              <a:rPr lang="en-US" dirty="0"/>
              <a:t>)</a:t>
            </a:r>
            <a:endParaRPr lang="en-US"/>
          </a:p>
        </p:txBody>
      </p:sp>
      <p:cxnSp>
        <p:nvCxnSpPr>
          <p:cNvPr id="11" name="Straight Connector 10">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AE69E6-4460-477F-BE75-ECEDC5BDCFEF}"/>
              </a:ext>
            </a:extLst>
          </p:cNvPr>
          <p:cNvSpPr>
            <a:spLocks noGrp="1"/>
          </p:cNvSpPr>
          <p:nvPr>
            <p:ph idx="1"/>
          </p:nvPr>
        </p:nvSpPr>
        <p:spPr>
          <a:xfrm>
            <a:off x="4988658" y="1150076"/>
            <a:ext cx="6517543" cy="4557849"/>
          </a:xfrm>
        </p:spPr>
        <p:txBody>
          <a:bodyPr>
            <a:normAutofit/>
          </a:bodyPr>
          <a:lstStyle/>
          <a:p>
            <a:r>
              <a:rPr lang="en-US" dirty="0"/>
              <a:t>Budget Forms</a:t>
            </a:r>
          </a:p>
          <a:p>
            <a:pPr lvl="1">
              <a:buFont typeface="Wingdings" panose="05000000000000000000" pitchFamily="2" charset="2"/>
              <a:buChar char="v"/>
            </a:pPr>
            <a:r>
              <a:rPr lang="en-US" dirty="0"/>
              <a:t>Personnel</a:t>
            </a:r>
          </a:p>
          <a:p>
            <a:pPr lvl="1">
              <a:buFont typeface="Wingdings" panose="05000000000000000000" pitchFamily="2" charset="2"/>
              <a:buChar char="v"/>
            </a:pPr>
            <a:r>
              <a:rPr lang="en-US" dirty="0"/>
              <a:t>Employee Benefits</a:t>
            </a:r>
          </a:p>
          <a:p>
            <a:pPr lvl="1">
              <a:buFont typeface="Wingdings" panose="05000000000000000000" pitchFamily="2" charset="2"/>
              <a:buChar char="v"/>
            </a:pPr>
            <a:r>
              <a:rPr lang="en-US" dirty="0"/>
              <a:t>Supplies &amp; Operating Expenses</a:t>
            </a:r>
          </a:p>
          <a:p>
            <a:pPr lvl="1">
              <a:buFont typeface="Wingdings" panose="05000000000000000000" pitchFamily="2" charset="2"/>
              <a:buChar char="v"/>
            </a:pPr>
            <a:r>
              <a:rPr lang="en-US" dirty="0"/>
              <a:t>Equipment </a:t>
            </a:r>
          </a:p>
          <a:p>
            <a:pPr lvl="1">
              <a:buFont typeface="Wingdings" panose="05000000000000000000" pitchFamily="2" charset="2"/>
              <a:buChar char="v"/>
            </a:pPr>
            <a:r>
              <a:rPr lang="en-US" dirty="0"/>
              <a:t>Travel</a:t>
            </a:r>
          </a:p>
          <a:p>
            <a:pPr lvl="1">
              <a:buFont typeface="Wingdings" panose="05000000000000000000" pitchFamily="2" charset="2"/>
              <a:buChar char="v"/>
            </a:pPr>
            <a:r>
              <a:rPr lang="en-US" dirty="0"/>
              <a:t>Consultants and Contractors</a:t>
            </a:r>
          </a:p>
          <a:p>
            <a:pPr lvl="1">
              <a:buFont typeface="Wingdings" panose="05000000000000000000" pitchFamily="2" charset="2"/>
              <a:buChar char="v"/>
            </a:pPr>
            <a:r>
              <a:rPr lang="en-US" dirty="0"/>
              <a:t>Program Income</a:t>
            </a:r>
          </a:p>
          <a:p>
            <a:pPr lvl="1">
              <a:buFont typeface="Wingdings" panose="05000000000000000000" pitchFamily="2" charset="2"/>
              <a:buChar char="v"/>
            </a:pPr>
            <a:r>
              <a:rPr lang="en-US" dirty="0"/>
              <a:t>Budget Summary</a:t>
            </a:r>
          </a:p>
          <a:p>
            <a:pPr lvl="1">
              <a:buFont typeface="Wingdings" panose="05000000000000000000" pitchFamily="2" charset="2"/>
              <a:buChar char="v"/>
            </a:pPr>
            <a:r>
              <a:rPr lang="en-US" dirty="0"/>
              <a:t>Budget Narrative</a:t>
            </a:r>
          </a:p>
        </p:txBody>
      </p:sp>
      <p:sp>
        <p:nvSpPr>
          <p:cNvPr id="4" name="Slide Number Placeholder 3">
            <a:extLst>
              <a:ext uri="{FF2B5EF4-FFF2-40B4-BE49-F238E27FC236}">
                <a16:creationId xmlns:a16="http://schemas.microsoft.com/office/drawing/2014/main" id="{03AE679B-BFB3-46C5-8399-967A6FE8FAC7}"/>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smtClean="0"/>
              <a:pPr>
                <a:spcAft>
                  <a:spcPts val="600"/>
                </a:spcAft>
              </a:pPr>
              <a:t>30</a:t>
            </a:fld>
            <a:endParaRPr lang="en-US"/>
          </a:p>
        </p:txBody>
      </p:sp>
    </p:spTree>
    <p:extLst>
      <p:ext uri="{BB962C8B-B14F-4D97-AF65-F5344CB8AC3E}">
        <p14:creationId xmlns:p14="http://schemas.microsoft.com/office/powerpoint/2010/main" val="24565267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53801-A12D-443A-847F-8E2BF8B669CA}"/>
              </a:ext>
            </a:extLst>
          </p:cNvPr>
          <p:cNvSpPr>
            <a:spLocks noGrp="1"/>
          </p:cNvSpPr>
          <p:nvPr>
            <p:ph type="title"/>
          </p:nvPr>
        </p:nvSpPr>
        <p:spPr>
          <a:xfrm>
            <a:off x="685799" y="1150076"/>
            <a:ext cx="3659389" cy="4557849"/>
          </a:xfrm>
        </p:spPr>
        <p:txBody>
          <a:bodyPr>
            <a:normAutofit/>
          </a:bodyPr>
          <a:lstStyle/>
          <a:p>
            <a:pPr algn="r"/>
            <a:r>
              <a:rPr lang="en-US" dirty="0"/>
              <a:t>Forms Menu options (</a:t>
            </a:r>
            <a:r>
              <a:rPr lang="en-US" dirty="0" err="1"/>
              <a:t>con’t</a:t>
            </a:r>
            <a:r>
              <a:rPr lang="en-US" dirty="0"/>
              <a:t>)</a:t>
            </a:r>
            <a:endParaRPr lang="en-US"/>
          </a:p>
        </p:txBody>
      </p:sp>
      <p:cxnSp>
        <p:nvCxnSpPr>
          <p:cNvPr id="11" name="Straight Connector 10">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8AC32D-85AF-4D66-8950-FA2BDE9FCAAD}"/>
              </a:ext>
            </a:extLst>
          </p:cNvPr>
          <p:cNvSpPr>
            <a:spLocks noGrp="1"/>
          </p:cNvSpPr>
          <p:nvPr>
            <p:ph idx="1"/>
          </p:nvPr>
        </p:nvSpPr>
        <p:spPr>
          <a:xfrm>
            <a:off x="4988658" y="1150076"/>
            <a:ext cx="6517543" cy="4557849"/>
          </a:xfrm>
        </p:spPr>
        <p:txBody>
          <a:bodyPr>
            <a:normAutofit/>
          </a:bodyPr>
          <a:lstStyle/>
          <a:p>
            <a:r>
              <a:rPr lang="en-US" dirty="0"/>
              <a:t>Certified Assurances &amp; Special Provisions- is completed during application but no further work is required in this section other than the agency understanding the assurances signed and the special provisions required.</a:t>
            </a:r>
          </a:p>
          <a:p>
            <a:r>
              <a:rPr lang="en-US" dirty="0"/>
              <a:t>Required Attachments- If there are required attachments missing during the application process you will be asked to attach them during the Application Modification step before the grant can be processed through the approval process. </a:t>
            </a:r>
          </a:p>
          <a:p>
            <a:r>
              <a:rPr lang="en-US" dirty="0"/>
              <a:t>Program Modification Request-  This will be discussed at length in Session 5,  but this is the section that will be used once the grant is executed and any significant changes need to be made to the grant such as moving grant funds from one line item to another, adding of a line item in any section of the budget, etc. </a:t>
            </a:r>
          </a:p>
        </p:txBody>
      </p:sp>
      <p:sp>
        <p:nvSpPr>
          <p:cNvPr id="4" name="Slide Number Placeholder 3">
            <a:extLst>
              <a:ext uri="{FF2B5EF4-FFF2-40B4-BE49-F238E27FC236}">
                <a16:creationId xmlns:a16="http://schemas.microsoft.com/office/drawing/2014/main" id="{EB4CC474-D938-490F-BA00-3C156A11E26C}"/>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smtClean="0"/>
              <a:pPr>
                <a:spcAft>
                  <a:spcPts val="600"/>
                </a:spcAft>
              </a:pPr>
              <a:t>31</a:t>
            </a:fld>
            <a:endParaRPr lang="en-US"/>
          </a:p>
        </p:txBody>
      </p:sp>
    </p:spTree>
    <p:extLst>
      <p:ext uri="{BB962C8B-B14F-4D97-AF65-F5344CB8AC3E}">
        <p14:creationId xmlns:p14="http://schemas.microsoft.com/office/powerpoint/2010/main" val="6137326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8F72-6162-41AF-8685-BF81EF85ED07}"/>
              </a:ext>
            </a:extLst>
          </p:cNvPr>
          <p:cNvSpPr>
            <a:spLocks noGrp="1"/>
          </p:cNvSpPr>
          <p:nvPr>
            <p:ph type="title"/>
          </p:nvPr>
        </p:nvSpPr>
        <p:spPr>
          <a:xfrm>
            <a:off x="685799" y="1150076"/>
            <a:ext cx="3659389" cy="4557849"/>
          </a:xfrm>
        </p:spPr>
        <p:txBody>
          <a:bodyPr>
            <a:normAutofit/>
          </a:bodyPr>
          <a:lstStyle/>
          <a:p>
            <a:pPr algn="r"/>
            <a:r>
              <a:rPr lang="en-US" dirty="0"/>
              <a:t>Forms Menu options (</a:t>
            </a:r>
            <a:r>
              <a:rPr lang="en-US" dirty="0" err="1"/>
              <a:t>con’t</a:t>
            </a:r>
            <a:r>
              <a:rPr lang="en-US" dirty="0"/>
              <a:t>)	</a:t>
            </a:r>
            <a:endParaRPr lang="en-US"/>
          </a:p>
        </p:txBody>
      </p:sp>
      <p:cxnSp>
        <p:nvCxnSpPr>
          <p:cNvPr id="11" name="Straight Connector 10">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849F83-6749-42C2-9832-9742FC9B29C2}"/>
              </a:ext>
            </a:extLst>
          </p:cNvPr>
          <p:cNvSpPr>
            <a:spLocks noGrp="1"/>
          </p:cNvSpPr>
          <p:nvPr>
            <p:ph idx="1"/>
          </p:nvPr>
        </p:nvSpPr>
        <p:spPr>
          <a:xfrm>
            <a:off x="4988658" y="1150076"/>
            <a:ext cx="6517543" cy="4557849"/>
          </a:xfrm>
        </p:spPr>
        <p:txBody>
          <a:bodyPr>
            <a:normAutofit/>
          </a:bodyPr>
          <a:lstStyle/>
          <a:p>
            <a:r>
              <a:rPr lang="en-US" dirty="0"/>
              <a:t>Contract- Not much will be needed in this section, however during the grant approval process there is one section that will need to be updated.</a:t>
            </a:r>
          </a:p>
          <a:p>
            <a:pPr lvl="1">
              <a:buFont typeface="Wingdings" panose="05000000000000000000" pitchFamily="2" charset="2"/>
              <a:buChar char="v"/>
            </a:pPr>
            <a:r>
              <a:rPr lang="en-US" dirty="0"/>
              <a:t>There is a hyperlink in the Forms menu at the bottom for Grant Agreement.  During the grant approval process agencies will be asked to go into this section and select if they want to complete fiscal and program reports monthly or quarterly.  </a:t>
            </a:r>
          </a:p>
          <a:p>
            <a:pPr>
              <a:buFont typeface="Arial" panose="020B0604020202020204" pitchFamily="34" charset="0"/>
              <a:buChar char="•"/>
            </a:pPr>
            <a:r>
              <a:rPr lang="en-US" dirty="0"/>
              <a:t>Contract Status- Once the grant is executed and a copy of the executed grant is put on the Indiana Transparency Portal, then you should be able to find a copy of the entire grant agreement in the Contract Status section of the Forms menu.  If the executed copy is not there, please contact your ICJI Grant Manager for assistance. </a:t>
            </a:r>
          </a:p>
          <a:p>
            <a:pPr lvl="1">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04604014-0A9B-450B-B2D1-976BB1D256B9}"/>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smtClean="0"/>
              <a:pPr>
                <a:spcAft>
                  <a:spcPts val="600"/>
                </a:spcAft>
              </a:pPr>
              <a:t>32</a:t>
            </a:fld>
            <a:endParaRPr lang="en-US"/>
          </a:p>
        </p:txBody>
      </p:sp>
    </p:spTree>
    <p:extLst>
      <p:ext uri="{BB962C8B-B14F-4D97-AF65-F5344CB8AC3E}">
        <p14:creationId xmlns:p14="http://schemas.microsoft.com/office/powerpoint/2010/main" val="42282542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3E91DA6-DFCA-4DC2-8BE9-213B43644759}"/>
              </a:ext>
            </a:extLst>
          </p:cNvPr>
          <p:cNvSpPr>
            <a:spLocks noGrp="1"/>
          </p:cNvSpPr>
          <p:nvPr>
            <p:ph type="title"/>
          </p:nvPr>
        </p:nvSpPr>
        <p:spPr>
          <a:xfrm>
            <a:off x="7865806" y="643463"/>
            <a:ext cx="3706762" cy="1608124"/>
          </a:xfrm>
        </p:spPr>
        <p:txBody>
          <a:bodyPr vert="horz" lIns="91440" tIns="45720" rIns="91440" bIns="45720" rtlCol="0" anchor="ctr">
            <a:normAutofit/>
          </a:bodyPr>
          <a:lstStyle/>
          <a:p>
            <a:pPr>
              <a:lnSpc>
                <a:spcPct val="90000"/>
              </a:lnSpc>
            </a:pPr>
            <a:r>
              <a:rPr lang="en-US" sz="3600" dirty="0"/>
              <a:t>Navigating Through </a:t>
            </a:r>
            <a:r>
              <a:rPr lang="en-US" sz="3600" dirty="0" err="1"/>
              <a:t>IntelliGrants</a:t>
            </a:r>
            <a:endParaRPr lang="en-US" sz="3600" dirty="0"/>
          </a:p>
        </p:txBody>
      </p:sp>
      <p:pic>
        <p:nvPicPr>
          <p:cNvPr id="6" name="Content Placeholder 5">
            <a:extLst>
              <a:ext uri="{FF2B5EF4-FFF2-40B4-BE49-F238E27FC236}">
                <a16:creationId xmlns:a16="http://schemas.microsoft.com/office/drawing/2014/main" id="{FD63696B-AAFB-4EFB-80CC-B221A8BB83D9}"/>
              </a:ext>
            </a:extLst>
          </p:cNvPr>
          <p:cNvPicPr>
            <a:picLocks noGrp="1" noChangeAspect="1"/>
          </p:cNvPicPr>
          <p:nvPr>
            <p:ph idx="1"/>
          </p:nvPr>
        </p:nvPicPr>
        <p:blipFill>
          <a:blip r:embed="rId4"/>
          <a:stretch>
            <a:fillRect/>
          </a:stretch>
        </p:blipFill>
        <p:spPr>
          <a:xfrm>
            <a:off x="643464" y="1303922"/>
            <a:ext cx="6897878" cy="425943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A87882EB-1A8F-4684-9F37-905435664E7A}"/>
              </a:ext>
            </a:extLst>
          </p:cNvPr>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r>
              <a:rPr lang="en-US" dirty="0"/>
              <a:t>Status Changes:  In the status change section there will be different options depending on what is being done in the grant at the time.  We will discuss status changes when completing a fiscal or program report in a different session. </a:t>
            </a:r>
            <a:endParaRPr lang="en-US"/>
          </a:p>
          <a:p>
            <a:pPr>
              <a:buFont typeface="Arial"/>
              <a:buChar char="•"/>
            </a:pPr>
            <a:r>
              <a:rPr lang="en-US" dirty="0"/>
              <a:t>The Status Changes section allows a Subgrantee Administrator or Subgrantee Project Director to change the status at any given time.</a:t>
            </a:r>
            <a:endParaRPr lang="en-US"/>
          </a:p>
        </p:txBody>
      </p:sp>
      <p:sp>
        <p:nvSpPr>
          <p:cNvPr id="3" name="Slide Number Placeholder 2">
            <a:extLst>
              <a:ext uri="{FF2B5EF4-FFF2-40B4-BE49-F238E27FC236}">
                <a16:creationId xmlns:a16="http://schemas.microsoft.com/office/drawing/2014/main" id="{5DBF564F-80CE-485F-B38D-9C240D5ADA34}"/>
              </a:ext>
            </a:extLst>
          </p:cNvPr>
          <p:cNvSpPr>
            <a:spLocks noGrp="1"/>
          </p:cNvSpPr>
          <p:nvPr>
            <p:ph type="sldNum" sz="quarter" idx="12"/>
          </p:nvPr>
        </p:nvSpPr>
        <p:spPr>
          <a:xfrm>
            <a:off x="10962917" y="6391687"/>
            <a:ext cx="551167" cy="3778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33</a:t>
            </a:fld>
            <a:endParaRPr lang="en-US"/>
          </a:p>
        </p:txBody>
      </p:sp>
    </p:spTree>
    <p:extLst>
      <p:ext uri="{BB962C8B-B14F-4D97-AF65-F5344CB8AC3E}">
        <p14:creationId xmlns:p14="http://schemas.microsoft.com/office/powerpoint/2010/main" val="40240056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87A9DFD-2047-4BA1-83B5-0FAD1BA12C23}"/>
              </a:ext>
            </a:extLst>
          </p:cNvPr>
          <p:cNvSpPr>
            <a:spLocks noGrp="1"/>
          </p:cNvSpPr>
          <p:nvPr>
            <p:ph type="title"/>
          </p:nvPr>
        </p:nvSpPr>
        <p:spPr>
          <a:xfrm>
            <a:off x="7865806" y="643463"/>
            <a:ext cx="3706762" cy="1608124"/>
          </a:xfrm>
        </p:spPr>
        <p:txBody>
          <a:bodyPr vert="horz" lIns="91440" tIns="45720" rIns="91440" bIns="45720" rtlCol="0" anchor="ctr">
            <a:normAutofit/>
          </a:bodyPr>
          <a:lstStyle/>
          <a:p>
            <a:pPr>
              <a:lnSpc>
                <a:spcPct val="90000"/>
              </a:lnSpc>
            </a:pPr>
            <a:r>
              <a:rPr lang="en-US" sz="3600" dirty="0"/>
              <a:t>Navigating through </a:t>
            </a:r>
            <a:r>
              <a:rPr lang="en-US" sz="3600" dirty="0" err="1"/>
              <a:t>IntelliGrants</a:t>
            </a:r>
            <a:endParaRPr lang="en-US" sz="3600" dirty="0"/>
          </a:p>
        </p:txBody>
      </p:sp>
      <p:pic>
        <p:nvPicPr>
          <p:cNvPr id="6" name="Content Placeholder 5">
            <a:extLst>
              <a:ext uri="{FF2B5EF4-FFF2-40B4-BE49-F238E27FC236}">
                <a16:creationId xmlns:a16="http://schemas.microsoft.com/office/drawing/2014/main" id="{86AF38EB-7EF6-45E8-88DE-A6348413B37B}"/>
              </a:ext>
            </a:extLst>
          </p:cNvPr>
          <p:cNvPicPr>
            <a:picLocks noGrp="1" noChangeAspect="1"/>
          </p:cNvPicPr>
          <p:nvPr>
            <p:ph idx="1"/>
          </p:nvPr>
        </p:nvPicPr>
        <p:blipFill>
          <a:blip r:embed="rId4"/>
          <a:stretch>
            <a:fillRect/>
          </a:stretch>
        </p:blipFill>
        <p:spPr>
          <a:xfrm>
            <a:off x="643464" y="1484991"/>
            <a:ext cx="6897878" cy="389730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C212492C-7344-4A0A-A32E-0432292D5F3C}"/>
              </a:ext>
            </a:extLst>
          </p:cNvPr>
          <p:cNvSpPr>
            <a:spLocks noGrp="1"/>
          </p:cNvSpPr>
          <p:nvPr>
            <p:ph type="body" sz="half" idx="2"/>
          </p:nvPr>
        </p:nvSpPr>
        <p:spPr>
          <a:xfrm>
            <a:off x="7865806" y="2251587"/>
            <a:ext cx="3706762" cy="3972232"/>
          </a:xfrm>
        </p:spPr>
        <p:txBody>
          <a:bodyPr vert="horz" lIns="91440" tIns="45720" rIns="91440" bIns="45720" rtlCol="0" anchor="ctr">
            <a:normAutofit/>
          </a:bodyPr>
          <a:lstStyle/>
          <a:p>
            <a:pPr>
              <a:lnSpc>
                <a:spcPct val="90000"/>
              </a:lnSpc>
              <a:buFont typeface="Arial"/>
              <a:buChar char="•"/>
            </a:pPr>
            <a:r>
              <a:rPr lang="en-US" sz="1400" b="1" u="sng"/>
              <a:t>Management tools</a:t>
            </a:r>
            <a:r>
              <a:rPr lang="en-US" sz="1400"/>
              <a:t>:  The Management Tools section allows a Subgrantee Administrator and/or Subgrantee Project Director certain administrative responsibilities. </a:t>
            </a:r>
          </a:p>
          <a:p>
            <a:pPr>
              <a:lnSpc>
                <a:spcPct val="90000"/>
              </a:lnSpc>
              <a:buFont typeface="Arial"/>
              <a:buChar char="•"/>
            </a:pPr>
            <a:r>
              <a:rPr lang="en-US" sz="1400" b="1" u="sng"/>
              <a:t>Create full print version</a:t>
            </a:r>
            <a:r>
              <a:rPr lang="en-US" sz="1400"/>
              <a:t>: create printable version of your application</a:t>
            </a:r>
          </a:p>
          <a:p>
            <a:pPr>
              <a:lnSpc>
                <a:spcPct val="90000"/>
              </a:lnSpc>
              <a:buFont typeface="Arial"/>
              <a:buChar char="•"/>
            </a:pPr>
            <a:r>
              <a:rPr lang="en-US" sz="1400" b="1" u="sng"/>
              <a:t>Create full Blank Print Version</a:t>
            </a:r>
            <a:r>
              <a:rPr lang="en-US" sz="1400"/>
              <a:t>: create a blank printable version of an application.</a:t>
            </a:r>
          </a:p>
          <a:p>
            <a:pPr>
              <a:lnSpc>
                <a:spcPct val="90000"/>
              </a:lnSpc>
              <a:buFont typeface="Arial"/>
              <a:buChar char="•"/>
            </a:pPr>
            <a:r>
              <a:rPr lang="en-US" sz="1400" b="1" u="sng"/>
              <a:t>Add/Edit People</a:t>
            </a:r>
            <a:r>
              <a:rPr lang="en-US" sz="1400"/>
              <a:t>: Manage the people who have access to your agency’s grant</a:t>
            </a:r>
          </a:p>
          <a:p>
            <a:pPr>
              <a:lnSpc>
                <a:spcPct val="90000"/>
              </a:lnSpc>
              <a:buFont typeface="Arial"/>
              <a:buChar char="•"/>
            </a:pPr>
            <a:r>
              <a:rPr lang="en-US" sz="1400" b="1" u="sng"/>
              <a:t>Status History</a:t>
            </a:r>
            <a:r>
              <a:rPr lang="en-US" sz="1400"/>
              <a:t>: View the status history of your application</a:t>
            </a:r>
          </a:p>
          <a:p>
            <a:pPr>
              <a:lnSpc>
                <a:spcPct val="90000"/>
              </a:lnSpc>
              <a:buFont typeface="Arial"/>
              <a:buChar char="•"/>
            </a:pPr>
            <a:r>
              <a:rPr lang="en-US" sz="1400" b="1" u="sng"/>
              <a:t>Check for errors</a:t>
            </a:r>
            <a:r>
              <a:rPr lang="en-US" sz="1400"/>
              <a:t>: Check the entire document for errors</a:t>
            </a:r>
          </a:p>
          <a:p>
            <a:pPr>
              <a:lnSpc>
                <a:spcPct val="90000"/>
              </a:lnSpc>
              <a:buFont typeface="Arial"/>
              <a:buChar char="•"/>
            </a:pPr>
            <a:r>
              <a:rPr lang="en-US" sz="1400" b="1" u="sng"/>
              <a:t>Attachment Repository</a:t>
            </a:r>
            <a:r>
              <a:rPr lang="en-US" sz="1400"/>
              <a:t>: View attachments in the application</a:t>
            </a:r>
          </a:p>
        </p:txBody>
      </p:sp>
      <p:sp>
        <p:nvSpPr>
          <p:cNvPr id="3" name="Slide Number Placeholder 2">
            <a:extLst>
              <a:ext uri="{FF2B5EF4-FFF2-40B4-BE49-F238E27FC236}">
                <a16:creationId xmlns:a16="http://schemas.microsoft.com/office/drawing/2014/main" id="{EC7121C2-00BB-43B9-BA3D-D327525AE5D8}"/>
              </a:ext>
            </a:extLst>
          </p:cNvPr>
          <p:cNvSpPr>
            <a:spLocks noGrp="1"/>
          </p:cNvSpPr>
          <p:nvPr>
            <p:ph type="sldNum" sz="quarter" idx="12"/>
          </p:nvPr>
        </p:nvSpPr>
        <p:spPr>
          <a:xfrm>
            <a:off x="10962917" y="6391687"/>
            <a:ext cx="551167" cy="3778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34</a:t>
            </a:fld>
            <a:endParaRPr lang="en-US"/>
          </a:p>
        </p:txBody>
      </p:sp>
    </p:spTree>
    <p:extLst>
      <p:ext uri="{BB962C8B-B14F-4D97-AF65-F5344CB8AC3E}">
        <p14:creationId xmlns:p14="http://schemas.microsoft.com/office/powerpoint/2010/main" val="109594645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A35E8A0-BC1F-48F5-8F6B-A94D593B0101}"/>
              </a:ext>
            </a:extLst>
          </p:cNvPr>
          <p:cNvSpPr>
            <a:spLocks noGrp="1"/>
          </p:cNvSpPr>
          <p:nvPr>
            <p:ph type="title"/>
          </p:nvPr>
        </p:nvSpPr>
        <p:spPr>
          <a:xfrm>
            <a:off x="7865806" y="643463"/>
            <a:ext cx="3706762" cy="1608124"/>
          </a:xfrm>
        </p:spPr>
        <p:txBody>
          <a:bodyPr vert="horz" lIns="91440" tIns="45720" rIns="91440" bIns="45720" rtlCol="0" anchor="ctr">
            <a:normAutofit/>
          </a:bodyPr>
          <a:lstStyle/>
          <a:p>
            <a:pPr>
              <a:lnSpc>
                <a:spcPct val="90000"/>
              </a:lnSpc>
            </a:pPr>
            <a:r>
              <a:rPr lang="en-US" sz="3600" dirty="0"/>
              <a:t>Navigating through </a:t>
            </a:r>
            <a:r>
              <a:rPr lang="en-US" sz="3600" dirty="0" err="1"/>
              <a:t>Intelligrants</a:t>
            </a:r>
            <a:endParaRPr lang="en-US" sz="3600" dirty="0"/>
          </a:p>
        </p:txBody>
      </p:sp>
      <p:pic>
        <p:nvPicPr>
          <p:cNvPr id="6" name="Content Placeholder 5">
            <a:extLst>
              <a:ext uri="{FF2B5EF4-FFF2-40B4-BE49-F238E27FC236}">
                <a16:creationId xmlns:a16="http://schemas.microsoft.com/office/drawing/2014/main" id="{B99CA99D-5597-4581-837A-66578A5EE2CF}"/>
              </a:ext>
            </a:extLst>
          </p:cNvPr>
          <p:cNvPicPr>
            <a:picLocks noGrp="1" noChangeAspect="1"/>
          </p:cNvPicPr>
          <p:nvPr>
            <p:ph idx="1"/>
          </p:nvPr>
        </p:nvPicPr>
        <p:blipFill rotWithShape="1">
          <a:blip r:embed="rId4"/>
          <a:srcRect l="30442" r="12564" b="-1"/>
          <a:stretch/>
        </p:blipFill>
        <p:spPr>
          <a:xfrm>
            <a:off x="20" y="975"/>
            <a:ext cx="7552924" cy="6858000"/>
          </a:xfrm>
          <a:prstGeom prst="rect">
            <a:avLst/>
          </a:prstGeom>
        </p:spPr>
      </p:pic>
      <p:sp>
        <p:nvSpPr>
          <p:cNvPr id="4" name="Text Placeholder 3">
            <a:extLst>
              <a:ext uri="{FF2B5EF4-FFF2-40B4-BE49-F238E27FC236}">
                <a16:creationId xmlns:a16="http://schemas.microsoft.com/office/drawing/2014/main" id="{0D225D1A-174F-4BBB-995E-73C15087525E}"/>
              </a:ext>
            </a:extLst>
          </p:cNvPr>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r>
              <a:rPr lang="en-US"/>
              <a:t>Related Documents and Messages:</a:t>
            </a:r>
          </a:p>
          <a:p>
            <a:pPr>
              <a:buFont typeface="Arial"/>
              <a:buChar char="•"/>
            </a:pPr>
            <a:r>
              <a:rPr lang="en-US"/>
              <a:t>The Related Documents and Messages section is where documents such as Program Reports, Fiscal Reports and related messages are found.</a:t>
            </a:r>
          </a:p>
          <a:p>
            <a:pPr>
              <a:buFont typeface="Arial"/>
              <a:buChar char="•"/>
            </a:pPr>
            <a:r>
              <a:rPr lang="en-US"/>
              <a:t>It is also used to initiate documents such as Fiscal and Program Reports. </a:t>
            </a:r>
          </a:p>
        </p:txBody>
      </p:sp>
      <p:sp>
        <p:nvSpPr>
          <p:cNvPr id="3" name="Slide Number Placeholder 2">
            <a:extLst>
              <a:ext uri="{FF2B5EF4-FFF2-40B4-BE49-F238E27FC236}">
                <a16:creationId xmlns:a16="http://schemas.microsoft.com/office/drawing/2014/main" id="{66DE9638-97D5-4FE9-B6D6-7BAB64B21562}"/>
              </a:ext>
            </a:extLst>
          </p:cNvPr>
          <p:cNvSpPr>
            <a:spLocks noGrp="1"/>
          </p:cNvSpPr>
          <p:nvPr>
            <p:ph type="sldNum" sz="quarter" idx="12"/>
          </p:nvPr>
        </p:nvSpPr>
        <p:spPr>
          <a:xfrm>
            <a:off x="10962917" y="6391687"/>
            <a:ext cx="551167" cy="3778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35</a:t>
            </a:fld>
            <a:endParaRPr lang="en-US"/>
          </a:p>
        </p:txBody>
      </p:sp>
    </p:spTree>
    <p:extLst>
      <p:ext uri="{BB962C8B-B14F-4D97-AF65-F5344CB8AC3E}">
        <p14:creationId xmlns:p14="http://schemas.microsoft.com/office/powerpoint/2010/main" val="22795345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3BEB0-657C-4D56-8925-1F43BA3A7E9C}"/>
              </a:ext>
            </a:extLst>
          </p:cNvPr>
          <p:cNvSpPr>
            <a:spLocks noGrp="1"/>
          </p:cNvSpPr>
          <p:nvPr>
            <p:ph type="title"/>
          </p:nvPr>
        </p:nvSpPr>
        <p:spPr>
          <a:xfrm>
            <a:off x="685801" y="533400"/>
            <a:ext cx="10820400" cy="1177092"/>
          </a:xfrm>
        </p:spPr>
        <p:txBody>
          <a:bodyPr anchor="b">
            <a:normAutofit/>
          </a:bodyPr>
          <a:lstStyle/>
          <a:p>
            <a:pPr algn="ctr">
              <a:lnSpc>
                <a:spcPct val="90000"/>
              </a:lnSpc>
            </a:pPr>
            <a:r>
              <a:rPr lang="en-US" sz="3700"/>
              <a:t>What are the additional sessions going to be about?</a:t>
            </a:r>
          </a:p>
        </p:txBody>
      </p:sp>
      <p:cxnSp>
        <p:nvCxnSpPr>
          <p:cNvPr id="11" name="Straight Connector 10">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648AFE-D048-4E88-B255-DC70D86D36D0}"/>
              </a:ext>
            </a:extLst>
          </p:cNvPr>
          <p:cNvSpPr>
            <a:spLocks noGrp="1"/>
          </p:cNvSpPr>
          <p:nvPr>
            <p:ph idx="1"/>
          </p:nvPr>
        </p:nvSpPr>
        <p:spPr>
          <a:xfrm>
            <a:off x="685801" y="2243892"/>
            <a:ext cx="10820400" cy="3547308"/>
          </a:xfrm>
        </p:spPr>
        <p:txBody>
          <a:bodyPr anchor="t">
            <a:normAutofit/>
          </a:bodyPr>
          <a:lstStyle/>
          <a:p>
            <a:r>
              <a:rPr lang="en-US" sz="2000"/>
              <a:t>Session 2:  What happens after applications are submitted?</a:t>
            </a:r>
          </a:p>
          <a:p>
            <a:pPr lvl="1">
              <a:buFont typeface="Wingdings" panose="05000000000000000000" pitchFamily="2" charset="2"/>
              <a:buChar char="v"/>
            </a:pPr>
            <a:r>
              <a:rPr lang="en-US" sz="2000"/>
              <a:t>In this session we will discuss what happens after the grant application is submitted, what happens once an agency is awarded funds, what is expected after a grant is executed through the end of the grant. </a:t>
            </a:r>
          </a:p>
          <a:p>
            <a:pPr>
              <a:buFont typeface="Arial" panose="020B0604020202020204" pitchFamily="34" charset="0"/>
              <a:buChar char="•"/>
            </a:pPr>
            <a:r>
              <a:rPr lang="en-US" sz="2000"/>
              <a:t>Session 3:  Fiscal Reporting</a:t>
            </a:r>
          </a:p>
          <a:p>
            <a:pPr>
              <a:buFont typeface="Arial" panose="020B0604020202020204" pitchFamily="34" charset="0"/>
              <a:buChar char="•"/>
            </a:pPr>
            <a:r>
              <a:rPr lang="en-US" sz="2000"/>
              <a:t>Session 4: Program Reporting</a:t>
            </a:r>
          </a:p>
          <a:p>
            <a:pPr>
              <a:buFont typeface="Arial" panose="020B0604020202020204" pitchFamily="34" charset="0"/>
              <a:buChar char="•"/>
            </a:pPr>
            <a:r>
              <a:rPr lang="en-US" sz="2000"/>
              <a:t>Session 5: Making changes to the grant</a:t>
            </a:r>
          </a:p>
          <a:p>
            <a:endParaRPr lang="en-US" sz="2000"/>
          </a:p>
        </p:txBody>
      </p:sp>
      <p:sp>
        <p:nvSpPr>
          <p:cNvPr id="4" name="Slide Number Placeholder 3">
            <a:extLst>
              <a:ext uri="{FF2B5EF4-FFF2-40B4-BE49-F238E27FC236}">
                <a16:creationId xmlns:a16="http://schemas.microsoft.com/office/drawing/2014/main" id="{19579199-AC36-444D-BB85-98F28F93AA41}"/>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smtClean="0"/>
              <a:pPr>
                <a:spcAft>
                  <a:spcPts val="600"/>
                </a:spcAft>
              </a:pPr>
              <a:t>36</a:t>
            </a:fld>
            <a:endParaRPr lang="en-US"/>
          </a:p>
        </p:txBody>
      </p:sp>
    </p:spTree>
    <p:extLst>
      <p:ext uri="{BB962C8B-B14F-4D97-AF65-F5344CB8AC3E}">
        <p14:creationId xmlns:p14="http://schemas.microsoft.com/office/powerpoint/2010/main" val="36053436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4" name="Picture 8">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5" name="Rectangle 10">
            <a:extLst>
              <a:ext uri="{FF2B5EF4-FFF2-40B4-BE49-F238E27FC236}">
                <a16:creationId xmlns:a16="http://schemas.microsoft.com/office/drawing/2014/main" id="{DF43132E-D4DF-4A83-9344-A782D0F5D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37C1D-86E6-47AF-84F6-4E780F7314D5}"/>
              </a:ext>
            </a:extLst>
          </p:cNvPr>
          <p:cNvSpPr>
            <a:spLocks noGrp="1"/>
          </p:cNvSpPr>
          <p:nvPr>
            <p:ph type="title"/>
          </p:nvPr>
        </p:nvSpPr>
        <p:spPr>
          <a:xfrm>
            <a:off x="1031875" y="1212935"/>
            <a:ext cx="6020177" cy="4432130"/>
          </a:xfrm>
        </p:spPr>
        <p:txBody>
          <a:bodyPr vert="horz" lIns="91440" tIns="45720" rIns="91440" bIns="45720" rtlCol="0" anchor="ctr">
            <a:normAutofit/>
          </a:bodyPr>
          <a:lstStyle/>
          <a:p>
            <a:pPr algn="r"/>
            <a:r>
              <a:rPr lang="en-US" sz="6600"/>
              <a:t>Presenter Contact information </a:t>
            </a:r>
          </a:p>
        </p:txBody>
      </p:sp>
      <p:sp>
        <p:nvSpPr>
          <p:cNvPr id="3" name="Content Placeholder 2">
            <a:extLst>
              <a:ext uri="{FF2B5EF4-FFF2-40B4-BE49-F238E27FC236}">
                <a16:creationId xmlns:a16="http://schemas.microsoft.com/office/drawing/2014/main" id="{410FA4D4-02FB-41C0-AFB1-9E886738B377}"/>
              </a:ext>
            </a:extLst>
          </p:cNvPr>
          <p:cNvSpPr>
            <a:spLocks noGrp="1"/>
          </p:cNvSpPr>
          <p:nvPr>
            <p:ph idx="1"/>
          </p:nvPr>
        </p:nvSpPr>
        <p:spPr>
          <a:xfrm>
            <a:off x="8017261" y="2087881"/>
            <a:ext cx="3142864" cy="2682239"/>
          </a:xfrm>
        </p:spPr>
        <p:txBody>
          <a:bodyPr vert="horz" lIns="91440" tIns="45720" rIns="91440" bIns="45720" rtlCol="0" anchor="ctr">
            <a:normAutofit/>
          </a:bodyPr>
          <a:lstStyle/>
          <a:p>
            <a:pPr marL="0" indent="0">
              <a:buNone/>
            </a:pPr>
            <a:r>
              <a:rPr lang="en-US" cap="all" dirty="0"/>
              <a:t>Ellen Sheets   </a:t>
            </a:r>
            <a:r>
              <a:rPr lang="en-US" cap="all" dirty="0">
                <a:hlinkClick r:id="rId4"/>
              </a:rPr>
              <a:t>Esheets1@cji.in.gov</a:t>
            </a:r>
            <a:r>
              <a:rPr lang="en-US" cap="all" dirty="0"/>
              <a:t>     </a:t>
            </a:r>
          </a:p>
        </p:txBody>
      </p:sp>
      <p:cxnSp>
        <p:nvCxnSpPr>
          <p:cNvPr id="13" name="Straight Connector 12">
            <a:extLst>
              <a:ext uri="{FF2B5EF4-FFF2-40B4-BE49-F238E27FC236}">
                <a16:creationId xmlns:a16="http://schemas.microsoft.com/office/drawing/2014/main" id="{6AA24BC1-1577-4586-AD7A-417660E372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6AC5703-FDA3-4A60-9A4B-ECDDF9329EA9}"/>
              </a:ext>
            </a:extLst>
          </p:cNvPr>
          <p:cNvSpPr>
            <a:spLocks noGrp="1"/>
          </p:cNvSpPr>
          <p:nvPr>
            <p:ph type="sldNum" sz="quarter" idx="12"/>
          </p:nvPr>
        </p:nvSpPr>
        <p:spPr>
          <a:xfrm>
            <a:off x="10608958" y="5870575"/>
            <a:ext cx="551167" cy="377825"/>
          </a:xfrm>
        </p:spPr>
        <p:txBody>
          <a:bodyPr vert="horz" lIns="91440" tIns="45720" rIns="91440" bIns="45720" rtlCol="0" anchor="ctr">
            <a:normAutofit/>
          </a:bodyPr>
          <a:lstStyle/>
          <a:p>
            <a:pPr>
              <a:spcAft>
                <a:spcPts val="600"/>
              </a:spcAft>
            </a:pPr>
            <a:fld id="{D57F1E4F-1CFF-5643-939E-217C01CDF565}" type="slidenum">
              <a:rPr lang="en-US" b="0" i="0" kern="1200" dirty="0">
                <a:solidFill>
                  <a:schemeClr val="tx1"/>
                </a:solidFill>
                <a:effectLst/>
                <a:latin typeface="+mn-lt"/>
                <a:ea typeface="+mn-ea"/>
                <a:cs typeface="+mn-cs"/>
              </a:rPr>
              <a:pPr>
                <a:spcAft>
                  <a:spcPts val="600"/>
                </a:spcAft>
              </a:pPr>
              <a:t>37</a:t>
            </a:fld>
            <a:endParaRPr lang="en-US"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53316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D8BF-68CE-49FD-A7F3-1C137EBB368B}"/>
              </a:ext>
            </a:extLst>
          </p:cNvPr>
          <p:cNvSpPr>
            <a:spLocks noGrp="1"/>
          </p:cNvSpPr>
          <p:nvPr>
            <p:ph type="title"/>
          </p:nvPr>
        </p:nvSpPr>
        <p:spPr>
          <a:xfrm>
            <a:off x="7865806" y="643463"/>
            <a:ext cx="3706762" cy="1608124"/>
          </a:xfrm>
        </p:spPr>
        <p:txBody>
          <a:bodyPr>
            <a:normAutofit/>
          </a:bodyPr>
          <a:lstStyle/>
          <a:p>
            <a:r>
              <a:rPr lang="en-US" dirty="0"/>
              <a:t>Questions?</a:t>
            </a:r>
          </a:p>
        </p:txBody>
      </p:sp>
      <p:pic>
        <p:nvPicPr>
          <p:cNvPr id="7" name="Content Placeholder 6" descr="Several hands raised and ready to answer a question">
            <a:extLst>
              <a:ext uri="{FF2B5EF4-FFF2-40B4-BE49-F238E27FC236}">
                <a16:creationId xmlns:a16="http://schemas.microsoft.com/office/drawing/2014/main" id="{6BDCF7C2-F1DA-417D-A6F9-3C4874063B4D}"/>
              </a:ext>
            </a:extLst>
          </p:cNvPr>
          <p:cNvPicPr>
            <a:picLocks noChangeAspect="1"/>
          </p:cNvPicPr>
          <p:nvPr/>
        </p:nvPicPr>
        <p:blipFill rotWithShape="1">
          <a:blip r:embed="rId3"/>
          <a:srcRect l="14618" r="11867" b="-2"/>
          <a:stretch/>
        </p:blipFill>
        <p:spPr>
          <a:xfrm>
            <a:off x="20" y="975"/>
            <a:ext cx="7552924" cy="6858000"/>
          </a:xfrm>
          <a:prstGeom prst="rect">
            <a:avLst/>
          </a:prstGeom>
        </p:spPr>
      </p:pic>
      <p:sp>
        <p:nvSpPr>
          <p:cNvPr id="11" name="Content Placeholder 10">
            <a:extLst>
              <a:ext uri="{FF2B5EF4-FFF2-40B4-BE49-F238E27FC236}">
                <a16:creationId xmlns:a16="http://schemas.microsoft.com/office/drawing/2014/main" id="{D855F3E6-8274-422F-9C50-525611C0A8E3}"/>
              </a:ext>
            </a:extLst>
          </p:cNvPr>
          <p:cNvSpPr>
            <a:spLocks noGrp="1"/>
          </p:cNvSpPr>
          <p:nvPr>
            <p:ph idx="1"/>
          </p:nvPr>
        </p:nvSpPr>
        <p:spPr>
          <a:xfrm>
            <a:off x="7865806" y="2251587"/>
            <a:ext cx="3706762" cy="3972232"/>
          </a:xfrm>
        </p:spPr>
        <p:txBody>
          <a:bodyPr>
            <a:normAutofit/>
          </a:bodyPr>
          <a:lstStyle/>
          <a:p>
            <a:endParaRPr lang="en-US"/>
          </a:p>
        </p:txBody>
      </p:sp>
      <p:sp>
        <p:nvSpPr>
          <p:cNvPr id="3" name="Slide Number Placeholder 2">
            <a:extLst>
              <a:ext uri="{FF2B5EF4-FFF2-40B4-BE49-F238E27FC236}">
                <a16:creationId xmlns:a16="http://schemas.microsoft.com/office/drawing/2014/main" id="{9E6CED81-2DBB-49E5-9C44-EDD56A7E3971}"/>
              </a:ext>
            </a:extLst>
          </p:cNvPr>
          <p:cNvSpPr>
            <a:spLocks noGrp="1"/>
          </p:cNvSpPr>
          <p:nvPr>
            <p:ph type="sldNum" sz="quarter" idx="12"/>
          </p:nvPr>
        </p:nvSpPr>
        <p:spPr>
          <a:xfrm>
            <a:off x="10962917" y="6391687"/>
            <a:ext cx="551167" cy="377825"/>
          </a:xfrm>
        </p:spPr>
        <p:txBody>
          <a:bodyPr>
            <a:normAutofit/>
          </a:bodyPr>
          <a:lstStyle/>
          <a:p>
            <a:pPr>
              <a:spcAft>
                <a:spcPts val="600"/>
              </a:spcAft>
            </a:pPr>
            <a:fld id="{D57F1E4F-1CFF-5643-939E-217C01CDF565}" type="slidenum">
              <a:rPr lang="en-US" smtClean="0"/>
              <a:pPr>
                <a:spcAft>
                  <a:spcPts val="600"/>
                </a:spcAft>
              </a:pPr>
              <a:t>38</a:t>
            </a:fld>
            <a:endParaRPr lang="en-US"/>
          </a:p>
        </p:txBody>
      </p:sp>
    </p:spTree>
    <p:extLst>
      <p:ext uri="{BB962C8B-B14F-4D97-AF65-F5344CB8AC3E}">
        <p14:creationId xmlns:p14="http://schemas.microsoft.com/office/powerpoint/2010/main" val="3229781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67761-9582-46FC-A964-AB8517E41EE3}"/>
              </a:ext>
            </a:extLst>
          </p:cNvPr>
          <p:cNvSpPr>
            <a:spLocks noGrp="1"/>
          </p:cNvSpPr>
          <p:nvPr>
            <p:ph type="title"/>
          </p:nvPr>
        </p:nvSpPr>
        <p:spPr>
          <a:xfrm>
            <a:off x="685799" y="1150076"/>
            <a:ext cx="3659389" cy="4557849"/>
          </a:xfrm>
        </p:spPr>
        <p:txBody>
          <a:bodyPr>
            <a:normAutofit/>
          </a:bodyPr>
          <a:lstStyle/>
          <a:p>
            <a:pPr algn="r"/>
            <a:r>
              <a:rPr lang="en-US" dirty="0"/>
              <a:t>What does ICJI do? (</a:t>
            </a:r>
            <a:r>
              <a:rPr lang="en-US" dirty="0" err="1"/>
              <a:t>con’t</a:t>
            </a:r>
            <a:r>
              <a:rPr lang="en-US" dirty="0"/>
              <a:t>)</a:t>
            </a:r>
            <a:endParaRPr lang="en-US"/>
          </a:p>
        </p:txBody>
      </p:sp>
      <p:cxnSp>
        <p:nvCxnSpPr>
          <p:cNvPr id="16" name="Straight Connector 15">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32B350-5BEC-4AD5-9AD5-EF58F0036BD5}"/>
              </a:ext>
            </a:extLst>
          </p:cNvPr>
          <p:cNvSpPr>
            <a:spLocks noGrp="1"/>
          </p:cNvSpPr>
          <p:nvPr>
            <p:ph idx="1"/>
          </p:nvPr>
        </p:nvSpPr>
        <p:spPr>
          <a:xfrm>
            <a:off x="4988658" y="1150076"/>
            <a:ext cx="6517543" cy="4557849"/>
          </a:xfrm>
        </p:spPr>
        <p:txBody>
          <a:bodyPr>
            <a:normAutofit/>
          </a:bodyPr>
          <a:lstStyle/>
          <a:p>
            <a:r>
              <a:rPr lang="en-US" dirty="0"/>
              <a:t>ICJI has several divisions, of which Victim Services, is one.  Other divisions include Behavioral Health, Drug and Crime and Traffic Safety which all provide funding for programming within their respective areas of expertise.  </a:t>
            </a:r>
          </a:p>
          <a:p>
            <a:r>
              <a:rPr lang="en-US" dirty="0"/>
              <a:t>Research and Planning is another division within ICJI.  They serve as the research team for the State Administering Agency, utilizing strategic planning to analyze crime trends, evaluating the priorities of all segments of the criminal justice system, setting out a plan for reducing crime and victimization, and guiding the use of grant funds. The team also serves as the Indiana Statistical Analysis Center, conducting objective analyses informing policy and practice at the state and local levels. </a:t>
            </a:r>
          </a:p>
        </p:txBody>
      </p:sp>
      <p:sp>
        <p:nvSpPr>
          <p:cNvPr id="4" name="Slide Number Placeholder 3">
            <a:extLst>
              <a:ext uri="{FF2B5EF4-FFF2-40B4-BE49-F238E27FC236}">
                <a16:creationId xmlns:a16="http://schemas.microsoft.com/office/drawing/2014/main" id="{C7002AEF-3A51-485D-9C5A-C2D2859E46E5}"/>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a:pPr>
                <a:spcAft>
                  <a:spcPts val="600"/>
                </a:spcAft>
              </a:pPr>
              <a:t>4</a:t>
            </a:fld>
            <a:endParaRPr lang="en-US"/>
          </a:p>
        </p:txBody>
      </p:sp>
    </p:spTree>
    <p:extLst>
      <p:ext uri="{BB962C8B-B14F-4D97-AF65-F5344CB8AC3E}">
        <p14:creationId xmlns:p14="http://schemas.microsoft.com/office/powerpoint/2010/main" val="2015292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8" name="Picture 17">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3514A081-7FFD-4EB9-B4D4-8CEDA9FA31E5}"/>
              </a:ext>
            </a:extLst>
          </p:cNvPr>
          <p:cNvSpPr>
            <a:spLocks noGrp="1"/>
          </p:cNvSpPr>
          <p:nvPr>
            <p:ph type="title"/>
          </p:nvPr>
        </p:nvSpPr>
        <p:spPr>
          <a:xfrm>
            <a:off x="1030288" y="609600"/>
            <a:ext cx="10131425" cy="1110343"/>
          </a:xfrm>
        </p:spPr>
        <p:txBody>
          <a:bodyPr>
            <a:normAutofit/>
          </a:bodyPr>
          <a:lstStyle/>
          <a:p>
            <a:pPr algn="ctr"/>
            <a:r>
              <a:rPr lang="en-US">
                <a:solidFill>
                  <a:schemeClr val="bg1"/>
                </a:solidFill>
              </a:rPr>
              <a:t>What does ICJI Do? (Con’t)</a:t>
            </a:r>
          </a:p>
        </p:txBody>
      </p:sp>
      <p:sp>
        <p:nvSpPr>
          <p:cNvPr id="3" name="Content Placeholder 2">
            <a:extLst>
              <a:ext uri="{FF2B5EF4-FFF2-40B4-BE49-F238E27FC236}">
                <a16:creationId xmlns:a16="http://schemas.microsoft.com/office/drawing/2014/main" id="{A33B5462-BE09-4CB4-8237-9A15BEEB5DB3}"/>
              </a:ext>
            </a:extLst>
          </p:cNvPr>
          <p:cNvSpPr>
            <a:spLocks noGrp="1"/>
          </p:cNvSpPr>
          <p:nvPr>
            <p:ph idx="1"/>
          </p:nvPr>
        </p:nvSpPr>
        <p:spPr>
          <a:xfrm>
            <a:off x="685801" y="2592572"/>
            <a:ext cx="10820400" cy="3198627"/>
          </a:xfrm>
        </p:spPr>
        <p:txBody>
          <a:bodyPr>
            <a:normAutofit/>
          </a:bodyPr>
          <a:lstStyle/>
          <a:p>
            <a:r>
              <a:rPr lang="en-US" dirty="0"/>
              <a:t>The Indiana Criminal Justice Institute manages the Indiana Victim Compensation Program, which works to reduce the impact of crime on victims’ lives. The program was established to reimburse victims (or their dependents), who have suffered physical injury, for certain costs incurred as a result of a violent crime.  Expenses include but are not limited to: medical bills, mental health counseling, lost wages, childcare services, attorney fees and funeral expenses, up to a certain amount. Additional information can be found on the ICJI website.</a:t>
            </a:r>
          </a:p>
          <a:p>
            <a:pPr marL="0" indent="0">
              <a:buNone/>
            </a:pPr>
            <a:endParaRPr lang="en-US" dirty="0"/>
          </a:p>
        </p:txBody>
      </p:sp>
      <p:sp>
        <p:nvSpPr>
          <p:cNvPr id="4" name="Slide Number Placeholder 3">
            <a:extLst>
              <a:ext uri="{FF2B5EF4-FFF2-40B4-BE49-F238E27FC236}">
                <a16:creationId xmlns:a16="http://schemas.microsoft.com/office/drawing/2014/main" id="{2ACB4DDC-FE8D-47F1-A574-925D6C81B225}"/>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a:solidFill>
                  <a:schemeClr val="tx2"/>
                </a:solidFill>
              </a:rPr>
              <a:pPr>
                <a:spcAft>
                  <a:spcPts val="600"/>
                </a:spcAft>
              </a:pPr>
              <a:t>5</a:t>
            </a:fld>
            <a:endParaRPr lang="en-US">
              <a:solidFill>
                <a:schemeClr val="tx2"/>
              </a:solidFill>
            </a:endParaRPr>
          </a:p>
        </p:txBody>
      </p:sp>
    </p:spTree>
    <p:extLst>
      <p:ext uri="{BB962C8B-B14F-4D97-AF65-F5344CB8AC3E}">
        <p14:creationId xmlns:p14="http://schemas.microsoft.com/office/powerpoint/2010/main" val="145264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06D0-1619-4942-856D-1EFD1CAD98F9}"/>
              </a:ext>
            </a:extLst>
          </p:cNvPr>
          <p:cNvSpPr>
            <a:spLocks noGrp="1"/>
          </p:cNvSpPr>
          <p:nvPr>
            <p:ph type="title"/>
          </p:nvPr>
        </p:nvSpPr>
        <p:spPr/>
        <p:txBody>
          <a:bodyPr/>
          <a:lstStyle/>
          <a:p>
            <a:r>
              <a:rPr lang="en-US" dirty="0"/>
              <a:t>What does ICJI do? (</a:t>
            </a:r>
            <a:r>
              <a:rPr lang="en-US" dirty="0" err="1"/>
              <a:t>con’t</a:t>
            </a:r>
            <a:r>
              <a:rPr lang="en-US" dirty="0"/>
              <a:t>)</a:t>
            </a:r>
          </a:p>
        </p:txBody>
      </p:sp>
      <p:sp>
        <p:nvSpPr>
          <p:cNvPr id="3" name="Content Placeholder 2">
            <a:extLst>
              <a:ext uri="{FF2B5EF4-FFF2-40B4-BE49-F238E27FC236}">
                <a16:creationId xmlns:a16="http://schemas.microsoft.com/office/drawing/2014/main" id="{69E34AD7-6B6F-4B18-A80E-C38BE12AC0B4}"/>
              </a:ext>
            </a:extLst>
          </p:cNvPr>
          <p:cNvSpPr>
            <a:spLocks noGrp="1"/>
          </p:cNvSpPr>
          <p:nvPr>
            <p:ph idx="1"/>
          </p:nvPr>
        </p:nvSpPr>
        <p:spPr/>
        <p:txBody>
          <a:bodyPr/>
          <a:lstStyle/>
          <a:p>
            <a:r>
              <a:rPr lang="en-US" dirty="0"/>
              <a:t>ICJI’s Regulatory Compliance Division is responsible for ensuring that ICJI’s partners comply with all relevant Federal, State and agency-specific laws, rules and regulations governing the grant funds that ICJI awards.  ICJI does this through policy creation and distribution, training opportunities, and on- and off-site monitoring reviews. </a:t>
            </a:r>
          </a:p>
          <a:p>
            <a:pPr marL="0" indent="0">
              <a:buNone/>
            </a:pPr>
            <a:r>
              <a:rPr lang="en-US" dirty="0"/>
              <a:t>      	When there is a misuse of grant funds or one of the entities that ICJI provides funding to is out of            	compliance with the pertinent requirements, the Regulatory Compliance Division is responsible for 	seeking repayment of the relevant amounts, and in certain circumstances, referring issues to the 	Department of Justice and/or the Indiana Office of Inspector General to conduct further 	investigations.</a:t>
            </a:r>
          </a:p>
        </p:txBody>
      </p:sp>
      <p:sp>
        <p:nvSpPr>
          <p:cNvPr id="4" name="Slide Number Placeholder 3">
            <a:extLst>
              <a:ext uri="{FF2B5EF4-FFF2-40B4-BE49-F238E27FC236}">
                <a16:creationId xmlns:a16="http://schemas.microsoft.com/office/drawing/2014/main" id="{7EE3B661-93BA-4FA2-AD95-2422223AABCE}"/>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7020764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6000"/>
                <a:hueMod val="100000"/>
                <a:satMod val="180000"/>
                <a:lumMod val="110000"/>
              </a:schemeClr>
            </a:gs>
            <a:gs pos="100000">
              <a:schemeClr val="bg2">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76C1-9827-475C-B89B-3CB21C7966B6}"/>
              </a:ext>
            </a:extLst>
          </p:cNvPr>
          <p:cNvSpPr>
            <a:spLocks noGrp="1"/>
          </p:cNvSpPr>
          <p:nvPr>
            <p:ph type="title"/>
          </p:nvPr>
        </p:nvSpPr>
        <p:spPr>
          <a:xfrm>
            <a:off x="7837713" y="1083130"/>
            <a:ext cx="2979513" cy="4691742"/>
          </a:xfrm>
        </p:spPr>
        <p:txBody>
          <a:bodyPr>
            <a:normAutofit/>
          </a:bodyPr>
          <a:lstStyle/>
          <a:p>
            <a:r>
              <a:rPr lang="en-US" dirty="0"/>
              <a:t>How does the Victim Service division get grant funds and where do the funds come from?</a:t>
            </a:r>
          </a:p>
        </p:txBody>
      </p:sp>
      <p:sp useBgFill="1">
        <p:nvSpPr>
          <p:cNvPr id="9" name="Freeform: Shape 8">
            <a:extLst>
              <a:ext uri="{FF2B5EF4-FFF2-40B4-BE49-F238E27FC236}">
                <a16:creationId xmlns:a16="http://schemas.microsoft.com/office/drawing/2014/main" id="{058E2874-C2DD-423B-8BAD-6F0EF6FB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537703" cy="6858000"/>
          </a:xfrm>
          <a:custGeom>
            <a:avLst/>
            <a:gdLst>
              <a:gd name="connsiteX0" fmla="*/ 0 w 7537703"/>
              <a:gd name="connsiteY0" fmla="*/ 0 h 6858000"/>
              <a:gd name="connsiteX1" fmla="*/ 7537703 w 7537703"/>
              <a:gd name="connsiteY1" fmla="*/ 0 h 6858000"/>
              <a:gd name="connsiteX2" fmla="*/ 7537703 w 7537703"/>
              <a:gd name="connsiteY2" fmla="*/ 6858000 h 6858000"/>
              <a:gd name="connsiteX3" fmla="*/ 20957 w 7537703"/>
              <a:gd name="connsiteY3" fmla="*/ 6858000 h 6858000"/>
              <a:gd name="connsiteX4" fmla="*/ 46002 w 7537703"/>
              <a:gd name="connsiteY4" fmla="*/ 6702325 h 6858000"/>
              <a:gd name="connsiteX5" fmla="*/ 69870 w 7537703"/>
              <a:gd name="connsiteY5" fmla="*/ 6547334 h 6858000"/>
              <a:gd name="connsiteX6" fmla="*/ 93234 w 7537703"/>
              <a:gd name="connsiteY6" fmla="*/ 6391658 h 6858000"/>
              <a:gd name="connsiteX7" fmla="*/ 113237 w 7537703"/>
              <a:gd name="connsiteY7" fmla="*/ 6235295 h 6858000"/>
              <a:gd name="connsiteX8" fmla="*/ 133409 w 7537703"/>
              <a:gd name="connsiteY8" fmla="*/ 6079619 h 6858000"/>
              <a:gd name="connsiteX9" fmla="*/ 152234 w 7537703"/>
              <a:gd name="connsiteY9" fmla="*/ 5923256 h 6858000"/>
              <a:gd name="connsiteX10" fmla="*/ 168370 w 7537703"/>
              <a:gd name="connsiteY10" fmla="*/ 5768951 h 6858000"/>
              <a:gd name="connsiteX11" fmla="*/ 183667 w 7537703"/>
              <a:gd name="connsiteY11" fmla="*/ 5612589 h 6858000"/>
              <a:gd name="connsiteX12" fmla="*/ 197619 w 7537703"/>
              <a:gd name="connsiteY12" fmla="*/ 5456912 h 6858000"/>
              <a:gd name="connsiteX13" fmla="*/ 209720 w 7537703"/>
              <a:gd name="connsiteY13" fmla="*/ 5303979 h 6858000"/>
              <a:gd name="connsiteX14" fmla="*/ 221823 w 7537703"/>
              <a:gd name="connsiteY14" fmla="*/ 5148988 h 6858000"/>
              <a:gd name="connsiteX15" fmla="*/ 231908 w 7537703"/>
              <a:gd name="connsiteY15" fmla="*/ 4996055 h 6858000"/>
              <a:gd name="connsiteX16" fmla="*/ 239808 w 7537703"/>
              <a:gd name="connsiteY16" fmla="*/ 4843121 h 6858000"/>
              <a:gd name="connsiteX17" fmla="*/ 248045 w 7537703"/>
              <a:gd name="connsiteY17" fmla="*/ 4690874 h 6858000"/>
              <a:gd name="connsiteX18" fmla="*/ 254936 w 7537703"/>
              <a:gd name="connsiteY18" fmla="*/ 4539998 h 6858000"/>
              <a:gd name="connsiteX19" fmla="*/ 259811 w 7537703"/>
              <a:gd name="connsiteY19" fmla="*/ 4390493 h 6858000"/>
              <a:gd name="connsiteX20" fmla="*/ 264014 w 7537703"/>
              <a:gd name="connsiteY20" fmla="*/ 4240989 h 6858000"/>
              <a:gd name="connsiteX21" fmla="*/ 268047 w 7537703"/>
              <a:gd name="connsiteY21" fmla="*/ 4092856 h 6858000"/>
              <a:gd name="connsiteX22" fmla="*/ 269897 w 7537703"/>
              <a:gd name="connsiteY22" fmla="*/ 3946781 h 6858000"/>
              <a:gd name="connsiteX23" fmla="*/ 271913 w 7537703"/>
              <a:gd name="connsiteY23" fmla="*/ 3800705 h 6858000"/>
              <a:gd name="connsiteX24" fmla="*/ 272922 w 7537703"/>
              <a:gd name="connsiteY24" fmla="*/ 3656687 h 6858000"/>
              <a:gd name="connsiteX25" fmla="*/ 271913 w 7537703"/>
              <a:gd name="connsiteY25" fmla="*/ 3514041 h 6858000"/>
              <a:gd name="connsiteX26" fmla="*/ 271913 w 7537703"/>
              <a:gd name="connsiteY26" fmla="*/ 3372766 h 6858000"/>
              <a:gd name="connsiteX27" fmla="*/ 269897 w 7537703"/>
              <a:gd name="connsiteY27" fmla="*/ 3232863 h 6858000"/>
              <a:gd name="connsiteX28" fmla="*/ 266871 w 7537703"/>
              <a:gd name="connsiteY28" fmla="*/ 3095703 h 6858000"/>
              <a:gd name="connsiteX29" fmla="*/ 264014 w 7537703"/>
              <a:gd name="connsiteY29" fmla="*/ 2959915 h 6858000"/>
              <a:gd name="connsiteX30" fmla="*/ 260820 w 7537703"/>
              <a:gd name="connsiteY30" fmla="*/ 2826869 h 6858000"/>
              <a:gd name="connsiteX31" fmla="*/ 255946 w 7537703"/>
              <a:gd name="connsiteY31" fmla="*/ 2694510 h 6858000"/>
              <a:gd name="connsiteX32" fmla="*/ 250734 w 7537703"/>
              <a:gd name="connsiteY32" fmla="*/ 2564209 h 6858000"/>
              <a:gd name="connsiteX33" fmla="*/ 246028 w 7537703"/>
              <a:gd name="connsiteY33" fmla="*/ 2436650 h 6858000"/>
              <a:gd name="connsiteX34" fmla="*/ 232749 w 7537703"/>
              <a:gd name="connsiteY34" fmla="*/ 2187704 h 6858000"/>
              <a:gd name="connsiteX35" fmla="*/ 218630 w 7537703"/>
              <a:gd name="connsiteY35" fmla="*/ 1949046 h 6858000"/>
              <a:gd name="connsiteX36" fmla="*/ 203837 w 7537703"/>
              <a:gd name="connsiteY36" fmla="*/ 1719989 h 6858000"/>
              <a:gd name="connsiteX37" fmla="*/ 187532 w 7537703"/>
              <a:gd name="connsiteY37" fmla="*/ 1503276 h 6858000"/>
              <a:gd name="connsiteX38" fmla="*/ 170555 w 7537703"/>
              <a:gd name="connsiteY38" fmla="*/ 1296164 h 6858000"/>
              <a:gd name="connsiteX39" fmla="*/ 152234 w 7537703"/>
              <a:gd name="connsiteY39" fmla="*/ 1104140 h 6858000"/>
              <a:gd name="connsiteX40" fmla="*/ 134248 w 7537703"/>
              <a:gd name="connsiteY40" fmla="*/ 923775 h 6858000"/>
              <a:gd name="connsiteX41" fmla="*/ 116263 w 7537703"/>
              <a:gd name="connsiteY41" fmla="*/ 757811 h 6858000"/>
              <a:gd name="connsiteX42" fmla="*/ 99286 w 7537703"/>
              <a:gd name="connsiteY42" fmla="*/ 605564 h 6858000"/>
              <a:gd name="connsiteX43" fmla="*/ 83149 w 7537703"/>
              <a:gd name="connsiteY43" fmla="*/ 470461 h 6858000"/>
              <a:gd name="connsiteX44" fmla="*/ 67853 w 7537703"/>
              <a:gd name="connsiteY44" fmla="*/ 348389 h 6858000"/>
              <a:gd name="connsiteX45" fmla="*/ 55078 w 7537703"/>
              <a:gd name="connsiteY45" fmla="*/ 245519 h 6858000"/>
              <a:gd name="connsiteX46" fmla="*/ 42976 w 7537703"/>
              <a:gd name="connsiteY46" fmla="*/ 159108 h 6858000"/>
              <a:gd name="connsiteX47" fmla="*/ 25662 w 7537703"/>
              <a:gd name="connsiteY47" fmla="*/ 40464 h 6858000"/>
              <a:gd name="connsiteX48" fmla="*/ 19779 w 7537703"/>
              <a:gd name="connsiteY48" fmla="*/ 2 h 6858000"/>
              <a:gd name="connsiteX49" fmla="*/ 26532 w 7537703"/>
              <a:gd name="connsiteY49" fmla="*/ 2 h 6858000"/>
              <a:gd name="connsiteX50" fmla="*/ 26532 w 7537703"/>
              <a:gd name="connsiteY50" fmla="*/ 1 h 6858000"/>
              <a:gd name="connsiteX51" fmla="*/ 0 w 7537703"/>
              <a:gd name="connsiteY5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7703" h="6858000">
                <a:moveTo>
                  <a:pt x="0" y="0"/>
                </a:moveTo>
                <a:lnTo>
                  <a:pt x="7537703" y="0"/>
                </a:lnTo>
                <a:lnTo>
                  <a:pt x="7537703"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75EDA5-5E76-42BD-AFA3-810B94791D7F}"/>
              </a:ext>
            </a:extLst>
          </p:cNvPr>
          <p:cNvSpPr>
            <a:spLocks noGrp="1"/>
          </p:cNvSpPr>
          <p:nvPr>
            <p:ph idx="1"/>
          </p:nvPr>
        </p:nvSpPr>
        <p:spPr>
          <a:xfrm>
            <a:off x="685801" y="1083129"/>
            <a:ext cx="5943599" cy="4691743"/>
          </a:xfrm>
        </p:spPr>
        <p:txBody>
          <a:bodyPr>
            <a:normAutofit/>
          </a:bodyPr>
          <a:lstStyle/>
          <a:p>
            <a:r>
              <a:rPr lang="en-US" dirty="0"/>
              <a:t>Victim Services receives grant funds from Federal and State sources.  We have seven main funding sources, five which are Federal funds and two that are State funds.  At various times there may be more than one grant effective at a time within these main funding sources. These grants have different grant periods, start/end dates, application periods and qualifications.</a:t>
            </a:r>
          </a:p>
          <a:p>
            <a:pPr marL="0" indent="0">
              <a:buNone/>
            </a:pPr>
            <a:r>
              <a:rPr lang="en-US" dirty="0"/>
              <a:t>        Federal Funding:</a:t>
            </a:r>
          </a:p>
          <a:p>
            <a:pPr lvl="1">
              <a:buFont typeface="Wingdings" panose="05000000000000000000" pitchFamily="2" charset="2"/>
              <a:buChar char="v"/>
            </a:pPr>
            <a:r>
              <a:rPr lang="en-US" dirty="0"/>
              <a:t>FVPSA- Family Violence Prevention Services Act</a:t>
            </a:r>
          </a:p>
          <a:p>
            <a:pPr lvl="1">
              <a:buFont typeface="Wingdings" panose="05000000000000000000" pitchFamily="2" charset="2"/>
              <a:buChar char="v"/>
            </a:pPr>
            <a:r>
              <a:rPr lang="en-US" dirty="0"/>
              <a:t>VOCA- Victims of Crime Act</a:t>
            </a:r>
          </a:p>
          <a:p>
            <a:pPr lvl="1">
              <a:buFont typeface="Wingdings" panose="05000000000000000000" pitchFamily="2" charset="2"/>
              <a:buChar char="v"/>
            </a:pPr>
            <a:r>
              <a:rPr lang="en-US" dirty="0"/>
              <a:t>STOP- Services, Training, Officers, Prosecutors Grant</a:t>
            </a:r>
          </a:p>
          <a:p>
            <a:pPr lvl="1">
              <a:buFont typeface="Wingdings" panose="05000000000000000000" pitchFamily="2" charset="2"/>
              <a:buChar char="v"/>
            </a:pPr>
            <a:r>
              <a:rPr lang="en-US" dirty="0"/>
              <a:t>SASP- Sexual Assault Services Program</a:t>
            </a:r>
          </a:p>
          <a:p>
            <a:pPr lvl="1">
              <a:buFont typeface="Wingdings" panose="05000000000000000000" pitchFamily="2" charset="2"/>
              <a:buChar char="v"/>
            </a:pPr>
            <a:r>
              <a:rPr lang="en-US" dirty="0"/>
              <a:t>SSBG- Social Services Block Grant</a:t>
            </a:r>
          </a:p>
        </p:txBody>
      </p:sp>
      <p:sp>
        <p:nvSpPr>
          <p:cNvPr id="4" name="Slide Number Placeholder 3">
            <a:extLst>
              <a:ext uri="{FF2B5EF4-FFF2-40B4-BE49-F238E27FC236}">
                <a16:creationId xmlns:a16="http://schemas.microsoft.com/office/drawing/2014/main" id="{8744AEDE-761E-4832-9373-F716D80424A7}"/>
              </a:ext>
            </a:extLst>
          </p:cNvPr>
          <p:cNvSpPr>
            <a:spLocks noGrp="1"/>
          </p:cNvSpPr>
          <p:nvPr>
            <p:ph type="sldNum" sz="quarter" idx="12"/>
          </p:nvPr>
        </p:nvSpPr>
        <p:spPr>
          <a:xfrm>
            <a:off x="10266060" y="5870575"/>
            <a:ext cx="551167" cy="377825"/>
          </a:xfrm>
        </p:spPr>
        <p:txBody>
          <a:bodyPr>
            <a:normAutofit/>
          </a:bodyPr>
          <a:lstStyle/>
          <a:p>
            <a:pPr>
              <a:spcAft>
                <a:spcPts val="600"/>
              </a:spcAft>
            </a:pPr>
            <a:fld id="{D57F1E4F-1CFF-5643-939E-217C01CDF565}" type="slidenum">
              <a:rPr lang="en-US" smtClean="0"/>
              <a:pPr>
                <a:spcAft>
                  <a:spcPts val="600"/>
                </a:spcAft>
              </a:pPr>
              <a:t>7</a:t>
            </a:fld>
            <a:endParaRPr lang="en-US"/>
          </a:p>
        </p:txBody>
      </p:sp>
    </p:spTree>
    <p:extLst>
      <p:ext uri="{BB962C8B-B14F-4D97-AF65-F5344CB8AC3E}">
        <p14:creationId xmlns:p14="http://schemas.microsoft.com/office/powerpoint/2010/main" val="803250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1724F1-8EE2-493D-A0F4-5C888D5585E5}"/>
              </a:ext>
            </a:extLst>
          </p:cNvPr>
          <p:cNvSpPr>
            <a:spLocks noGrp="1"/>
          </p:cNvSpPr>
          <p:nvPr>
            <p:ph type="title"/>
          </p:nvPr>
        </p:nvSpPr>
        <p:spPr>
          <a:xfrm>
            <a:off x="685801" y="500743"/>
            <a:ext cx="7402285" cy="1360714"/>
          </a:xfrm>
        </p:spPr>
        <p:txBody>
          <a:bodyPr>
            <a:normAutofit/>
          </a:bodyPr>
          <a:lstStyle/>
          <a:p>
            <a:pPr>
              <a:lnSpc>
                <a:spcPct val="90000"/>
              </a:lnSpc>
            </a:pPr>
            <a:r>
              <a:rPr lang="en-US" sz="2800"/>
              <a:t>How does the Victim Service division get grant funds and where do the funds come from? (</a:t>
            </a:r>
            <a:r>
              <a:rPr lang="en-US" sz="2800" err="1"/>
              <a:t>Con’t</a:t>
            </a:r>
            <a:r>
              <a:rPr lang="en-US" sz="2800"/>
              <a:t>)</a:t>
            </a:r>
          </a:p>
        </p:txBody>
      </p:sp>
      <p:sp>
        <p:nvSpPr>
          <p:cNvPr id="3" name="Content Placeholder 2">
            <a:extLst>
              <a:ext uri="{FF2B5EF4-FFF2-40B4-BE49-F238E27FC236}">
                <a16:creationId xmlns:a16="http://schemas.microsoft.com/office/drawing/2014/main" id="{6631D957-2D6F-4BED-8BB7-424494050B99}"/>
              </a:ext>
            </a:extLst>
          </p:cNvPr>
          <p:cNvSpPr>
            <a:spLocks noGrp="1"/>
          </p:cNvSpPr>
          <p:nvPr>
            <p:ph idx="1"/>
          </p:nvPr>
        </p:nvSpPr>
        <p:spPr>
          <a:xfrm>
            <a:off x="685801" y="1861457"/>
            <a:ext cx="7402285" cy="3392110"/>
          </a:xfrm>
        </p:spPr>
        <p:txBody>
          <a:bodyPr>
            <a:normAutofit/>
          </a:bodyPr>
          <a:lstStyle/>
          <a:p>
            <a:pPr marL="0" indent="0">
              <a:buNone/>
            </a:pPr>
            <a:r>
              <a:rPr lang="en-US" dirty="0"/>
              <a:t>           State Funding:</a:t>
            </a:r>
          </a:p>
          <a:p>
            <a:pPr lvl="2">
              <a:buFont typeface="Wingdings" panose="05000000000000000000" pitchFamily="2" charset="2"/>
              <a:buChar char="v"/>
            </a:pPr>
            <a:r>
              <a:rPr lang="en-US"/>
              <a:t>DVPT- Domestic Violence Prevention and Treatment Grant</a:t>
            </a:r>
          </a:p>
          <a:p>
            <a:pPr lvl="2">
              <a:buFont typeface="Wingdings" panose="05000000000000000000" pitchFamily="2" charset="2"/>
              <a:buChar char="v"/>
            </a:pPr>
            <a:r>
              <a:rPr lang="en-US"/>
              <a:t>SAVAF-Sexual Assault Victims Assistance Fund</a:t>
            </a:r>
          </a:p>
        </p:txBody>
      </p:sp>
      <p:sp>
        <p:nvSpPr>
          <p:cNvPr id="4" name="Slide Number Placeholder 3">
            <a:extLst>
              <a:ext uri="{FF2B5EF4-FFF2-40B4-BE49-F238E27FC236}">
                <a16:creationId xmlns:a16="http://schemas.microsoft.com/office/drawing/2014/main" id="{40FB1056-B0A6-43B4-916D-FE0DDF623133}"/>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a:solidFill>
                  <a:schemeClr val="bg1"/>
                </a:solidFill>
              </a:rPr>
              <a:pPr>
                <a:spcAft>
                  <a:spcPts val="600"/>
                </a:spcAft>
              </a:pPr>
              <a:t>8</a:t>
            </a:fld>
            <a:endParaRPr lang="en-US">
              <a:solidFill>
                <a:schemeClr val="bg1"/>
              </a:solidFill>
            </a:endParaRPr>
          </a:p>
        </p:txBody>
      </p:sp>
    </p:spTree>
    <p:extLst>
      <p:ext uri="{BB962C8B-B14F-4D97-AF65-F5344CB8AC3E}">
        <p14:creationId xmlns:p14="http://schemas.microsoft.com/office/powerpoint/2010/main" val="2426385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FBD44-79E3-470C-8F84-6C8CAF4D1ADF}"/>
              </a:ext>
            </a:extLst>
          </p:cNvPr>
          <p:cNvSpPr>
            <a:spLocks noGrp="1"/>
          </p:cNvSpPr>
          <p:nvPr>
            <p:ph type="title"/>
          </p:nvPr>
        </p:nvSpPr>
        <p:spPr>
          <a:xfrm>
            <a:off x="685799" y="1150076"/>
            <a:ext cx="3659389" cy="4557849"/>
          </a:xfrm>
        </p:spPr>
        <p:txBody>
          <a:bodyPr>
            <a:normAutofit/>
          </a:bodyPr>
          <a:lstStyle/>
          <a:p>
            <a:pPr algn="r"/>
            <a:r>
              <a:rPr lang="en-US" dirty="0"/>
              <a:t>Family Violence Prevention Services Act (FVPSA)</a:t>
            </a:r>
            <a:endParaRPr lang="en-US"/>
          </a:p>
        </p:txBody>
      </p:sp>
      <p:cxnSp>
        <p:nvCxnSpPr>
          <p:cNvPr id="11" name="Straight Connector 10">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9D537C-D0B5-474B-81F5-D3D652A4C8EB}"/>
              </a:ext>
            </a:extLst>
          </p:cNvPr>
          <p:cNvSpPr>
            <a:spLocks noGrp="1"/>
          </p:cNvSpPr>
          <p:nvPr>
            <p:ph idx="1"/>
          </p:nvPr>
        </p:nvSpPr>
        <p:spPr>
          <a:xfrm>
            <a:off x="4988658" y="1150076"/>
            <a:ext cx="6517543" cy="4557849"/>
          </a:xfrm>
        </p:spPr>
        <p:txBody>
          <a:bodyPr>
            <a:normAutofit/>
          </a:bodyPr>
          <a:lstStyle/>
          <a:p>
            <a:r>
              <a:rPr lang="en-US" dirty="0"/>
              <a:t>The FVPSA program is the primary federal funding stream dedicated to the support of emergency shelter and related assistance for victims of domestic violence and their children.  The purpose of the program is to: </a:t>
            </a:r>
          </a:p>
          <a:p>
            <a:pPr lvl="1">
              <a:buFont typeface="Wingdings" panose="05000000000000000000" pitchFamily="2" charset="2"/>
              <a:buChar char="v"/>
            </a:pPr>
            <a:r>
              <a:rPr lang="en-US" dirty="0"/>
              <a:t> (1) assist states in efforts to increase public awareness about, and primary and secondary prevention of, family violence, domestic violence, and dating violence; </a:t>
            </a:r>
          </a:p>
          <a:p>
            <a:pPr lvl="1">
              <a:buFont typeface="Wingdings" panose="05000000000000000000" pitchFamily="2" charset="2"/>
              <a:buChar char="v"/>
            </a:pPr>
            <a:r>
              <a:rPr lang="en-US" dirty="0"/>
              <a:t> (2) assist states in efforts to provide immediate shelter and supportive services for victims of family violence, domestic violence, or dating violence, and their dependents. </a:t>
            </a:r>
          </a:p>
          <a:p>
            <a:pPr>
              <a:buFont typeface="Arial" panose="020B0604020202020204" pitchFamily="34" charset="0"/>
              <a:buChar char="•"/>
            </a:pPr>
            <a:r>
              <a:rPr lang="en-US" dirty="0"/>
              <a:t>FVPSA is a program under the U.S. Department of Health and Human Services Family and Youth Bureau, an office of the Administration for Children and Families. </a:t>
            </a:r>
          </a:p>
        </p:txBody>
      </p:sp>
      <p:sp>
        <p:nvSpPr>
          <p:cNvPr id="4" name="Slide Number Placeholder 3">
            <a:extLst>
              <a:ext uri="{FF2B5EF4-FFF2-40B4-BE49-F238E27FC236}">
                <a16:creationId xmlns:a16="http://schemas.microsoft.com/office/drawing/2014/main" id="{0D3E0CA8-DE5E-4165-89CE-035A02D2F3D1}"/>
              </a:ext>
            </a:extLst>
          </p:cNvPr>
          <p:cNvSpPr>
            <a:spLocks noGrp="1"/>
          </p:cNvSpPr>
          <p:nvPr>
            <p:ph type="sldNum" sz="quarter" idx="12"/>
          </p:nvPr>
        </p:nvSpPr>
        <p:spPr>
          <a:xfrm>
            <a:off x="10955034" y="5870575"/>
            <a:ext cx="551167" cy="377825"/>
          </a:xfrm>
        </p:spPr>
        <p:txBody>
          <a:bodyPr>
            <a:normAutofit/>
          </a:bodyPr>
          <a:lstStyle/>
          <a:p>
            <a:pPr>
              <a:spcAft>
                <a:spcPts val="600"/>
              </a:spcAft>
            </a:pPr>
            <a:fld id="{D57F1E4F-1CFF-5643-939E-217C01CDF565}" type="slidenum">
              <a:rPr lang="en-US" smtClean="0"/>
              <a:pPr>
                <a:spcAft>
                  <a:spcPts val="600"/>
                </a:spcAft>
              </a:pPr>
              <a:t>9</a:t>
            </a:fld>
            <a:endParaRPr lang="en-US"/>
          </a:p>
        </p:txBody>
      </p:sp>
    </p:spTree>
    <p:extLst>
      <p:ext uri="{BB962C8B-B14F-4D97-AF65-F5344CB8AC3E}">
        <p14:creationId xmlns:p14="http://schemas.microsoft.com/office/powerpoint/2010/main" val="1918678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922</TotalTime>
  <Words>2932</Words>
  <Application>Microsoft Office PowerPoint</Application>
  <PresentationFormat>Widescreen</PresentationFormat>
  <Paragraphs>189</Paragraphs>
  <Slides>38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Celestial</vt:lpstr>
      <vt:lpstr>New Administrator Training Session 1</vt:lpstr>
      <vt:lpstr>What is the indiana criminal justice institute?</vt:lpstr>
      <vt:lpstr>What does ICJI do?</vt:lpstr>
      <vt:lpstr>What does ICJI do? (con’t)</vt:lpstr>
      <vt:lpstr>What does ICJI Do? (Con’t)</vt:lpstr>
      <vt:lpstr>What does ICJI do? (con’t)</vt:lpstr>
      <vt:lpstr>How does the Victim Service division get grant funds and where do the funds come from?</vt:lpstr>
      <vt:lpstr>How does the Victim Service division get grant funds and where do the funds come from? (Con’t)</vt:lpstr>
      <vt:lpstr>Family Violence Prevention Services Act (FVPSA)</vt:lpstr>
      <vt:lpstr>Family Violence Prevention Services Act (FVPSA)</vt:lpstr>
      <vt:lpstr>Victims of Crime Act (VOCA)</vt:lpstr>
      <vt:lpstr>Services, Training, officers, Prosecutors (STOP)</vt:lpstr>
      <vt:lpstr>Sexual Assault Services Program (SASP)</vt:lpstr>
      <vt:lpstr>Social Services Block Grant (SSBG)</vt:lpstr>
      <vt:lpstr>Domestic Violence Prevention and Treatment Grant Program (DVPT)</vt:lpstr>
      <vt:lpstr>Sexual assault victim assistance fund (SAVAF)</vt:lpstr>
      <vt:lpstr>What is an RFP? Where is the RFP located?</vt:lpstr>
      <vt:lpstr>What can you find on ICJI’s Website?</vt:lpstr>
      <vt:lpstr>What can you find on ICJI’s Website? (con’t)</vt:lpstr>
      <vt:lpstr>IntelliGrants </vt:lpstr>
      <vt:lpstr>IntelliGrants- LogIN Problems</vt:lpstr>
      <vt:lpstr>IntelliGrants Training Materials</vt:lpstr>
      <vt:lpstr>PowerPoint Presentation</vt:lpstr>
      <vt:lpstr>PowerPoint Presentation</vt:lpstr>
      <vt:lpstr>PowerPoint Presentation</vt:lpstr>
      <vt:lpstr>Another way to access Agency Grants and information </vt:lpstr>
      <vt:lpstr>Accessing a Grant</vt:lpstr>
      <vt:lpstr>Navigating through IntelliGrants</vt:lpstr>
      <vt:lpstr>Forms Menu options</vt:lpstr>
      <vt:lpstr>Forms Menu Options (Con’t)</vt:lpstr>
      <vt:lpstr>Forms Menu options (con’t)</vt:lpstr>
      <vt:lpstr>Forms Menu options (con’t) </vt:lpstr>
      <vt:lpstr>Navigating Through IntelliGrants</vt:lpstr>
      <vt:lpstr>Navigating through IntelliGrants</vt:lpstr>
      <vt:lpstr>Navigating through Intelligrants</vt:lpstr>
      <vt:lpstr>What are the additional sessions going to be about?</vt:lpstr>
      <vt:lpstr>Presenter Contact information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Administrator Training Session 1</dc:title>
  <dc:creator>Sheets, Ellen</dc:creator>
  <cp:lastModifiedBy>Sheets, Ellen</cp:lastModifiedBy>
  <cp:revision>18</cp:revision>
  <dcterms:created xsi:type="dcterms:W3CDTF">2022-02-28T13:40:19Z</dcterms:created>
  <dcterms:modified xsi:type="dcterms:W3CDTF">2022-03-16T16:38:57Z</dcterms:modified>
</cp:coreProperties>
</file>