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44" r:id="rId3"/>
    <p:sldId id="260" r:id="rId4"/>
    <p:sldId id="262" r:id="rId5"/>
    <p:sldId id="263" r:id="rId6"/>
    <p:sldId id="265" r:id="rId7"/>
    <p:sldId id="266" r:id="rId8"/>
    <p:sldId id="309" r:id="rId9"/>
    <p:sldId id="297" r:id="rId10"/>
    <p:sldId id="299" r:id="rId11"/>
    <p:sldId id="335" r:id="rId12"/>
    <p:sldId id="300" r:id="rId13"/>
    <p:sldId id="318" r:id="rId14"/>
    <p:sldId id="325" r:id="rId15"/>
    <p:sldId id="313" r:id="rId16"/>
    <p:sldId id="320" r:id="rId17"/>
    <p:sldId id="346" r:id="rId18"/>
    <p:sldId id="342" r:id="rId19"/>
    <p:sldId id="345" r:id="rId20"/>
    <p:sldId id="340" r:id="rId21"/>
    <p:sldId id="341" r:id="rId22"/>
    <p:sldId id="273" r:id="rId23"/>
    <p:sldId id="343" r:id="rId24"/>
    <p:sldId id="333" r:id="rId25"/>
    <p:sldId id="350" r:id="rId26"/>
    <p:sldId id="327" r:id="rId27"/>
    <p:sldId id="29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730" autoAdjust="0"/>
  </p:normalViewPr>
  <p:slideViewPr>
    <p:cSldViewPr>
      <p:cViewPr varScale="1">
        <p:scale>
          <a:sx n="86" d="100"/>
          <a:sy n="86" d="100"/>
        </p:scale>
        <p:origin x="23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36C6AE1-057C-4050-BEE2-EBB829CF91FE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76F1FF5-96A0-42B1-8951-29CA7C26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3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E39E76C-BB16-4281-8477-FF2103A08945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A57546B-0430-4E0F-866A-0FCCBF459C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8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15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48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14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27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82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55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25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22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2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53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2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93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24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61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4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2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546B-0430-4E0F-866A-0FCCBF459C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7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4CF607-71C5-4351-80A3-9FF819824DD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0F48944-7A52-484C-A6DF-27ECA59E472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9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700" b="1" dirty="0">
                <a:solidFill>
                  <a:schemeClr val="tx1"/>
                </a:solidFill>
              </a:rPr>
            </a:b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United States Department of Justice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Office of the Inspector General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02804A-F2FD-4573-A15C-D1357EFE8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0" y="1673352"/>
            <a:ext cx="48768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GRANT FRAUD</a:t>
            </a:r>
          </a:p>
          <a:p>
            <a:pPr marL="0" indent="0" algn="ctr">
              <a:buNone/>
            </a:pPr>
            <a:r>
              <a:rPr lang="en-US" sz="4000" b="1" dirty="0"/>
              <a:t>AWARENESS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Jason P. LeBeau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Special Agent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(773) 571-0633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3C47A-BB43-4925-801C-9058EB122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88" y="4046507"/>
            <a:ext cx="1981200" cy="198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226750-ACE3-4EEA-9F00-FB0028E7D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1" y="1828800"/>
            <a:ext cx="2044021" cy="20683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151EF82C-EF37-2706-2D0C-ECC6AF5A65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0995610"/>
                  </p:ext>
                </p:extLst>
              </p:nvPr>
            </p:nvGraphicFramePr>
            <p:xfrm>
              <a:off x="-3473605" y="2432360"/>
              <a:ext cx="2286000" cy="1714500"/>
            </p:xfrm>
            <a:graphic>
              <a:graphicData uri="http://schemas.microsoft.com/office/powerpoint/2016/slidezoom">
                <pslz:sldZm>
                  <pslz:sldZmObj sldId="344" cId="205150624">
                    <pslz:zmPr id="{F8CF1E89-DAA7-4353-90EF-406AE583086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51EF82C-EF37-2706-2D0C-ECC6AF5A65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473605" y="243236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1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How Does the U.S. DOJ Apply to Me?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non-federal entity, or applicant, for a federal award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disclose, in a timely manner, and in writing, to the federal awarding agency all violations of federal criminal law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involving fraud, bribery, or gratuity violations potentially affecting the federal award.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make required disclosures can result in a variety of remedies including suspension or debarment.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A73E-FB2E-431C-91D5-B25C708D98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DOJ Grant Agencies </a:t>
            </a:r>
          </a:p>
        </p:txBody>
      </p:sp>
      <p:pic>
        <p:nvPicPr>
          <p:cNvPr id="3076" name="Picture 4" descr="Graphic Standards and Identity System for the COPS Office, Third Edition">
            <a:extLst>
              <a:ext uri="{FF2B5EF4-FFF2-40B4-BE49-F238E27FC236}">
                <a16:creationId xmlns:a16="http://schemas.microsoft.com/office/drawing/2014/main" id="{504418BB-ADB9-7F31-3DBC-94B8A336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2546"/>
            <a:ext cx="4038599" cy="13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P (Services, Training, Officers, and Prosecutors) Violence Against Women  Formula Grant - SJI Funding Toolkit">
            <a:extLst>
              <a:ext uri="{FF2B5EF4-FFF2-40B4-BE49-F238E27FC236}">
                <a16:creationId xmlns:a16="http://schemas.microsoft.com/office/drawing/2014/main" id="{554C96E6-BB12-6E4F-2902-26311F10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0841"/>
            <a:ext cx="4038599" cy="16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ome | Office of Justice Programs">
            <a:extLst>
              <a:ext uri="{FF2B5EF4-FFF2-40B4-BE49-F238E27FC236}">
                <a16:creationId xmlns:a16="http://schemas.microsoft.com/office/drawing/2014/main" id="{FB33AFEC-679A-74EC-3720-EDCA386511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ome | Office of Justice Programs">
            <a:extLst>
              <a:ext uri="{FF2B5EF4-FFF2-40B4-BE49-F238E27FC236}">
                <a16:creationId xmlns:a16="http://schemas.microsoft.com/office/drawing/2014/main" id="{357FB26F-2FB8-7904-A6E3-E1169C1F7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U.S. Department of Justice, Office of Justice Programs Logo">
            <a:extLst>
              <a:ext uri="{FF2B5EF4-FFF2-40B4-BE49-F238E27FC236}">
                <a16:creationId xmlns:a16="http://schemas.microsoft.com/office/drawing/2014/main" id="{CA5A4568-7EC9-EE8D-FB21-BE0845442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U.S. Jail Population Increased While Prison Population Decreased in 2021">
            <a:extLst>
              <a:ext uri="{FF2B5EF4-FFF2-40B4-BE49-F238E27FC236}">
                <a16:creationId xmlns:a16="http://schemas.microsoft.com/office/drawing/2014/main" id="{5931F382-3DF7-5B80-B71C-F129DC836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431"/>
          <a:stretch/>
        </p:blipFill>
        <p:spPr bwMode="auto">
          <a:xfrm>
            <a:off x="1943099" y="4919662"/>
            <a:ext cx="525780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United States Department of Justice DOJ Flag : Everything Else - Amazon.com">
            <a:extLst>
              <a:ext uri="{FF2B5EF4-FFF2-40B4-BE49-F238E27FC236}">
                <a16:creationId xmlns:a16="http://schemas.microsoft.com/office/drawing/2014/main" id="{3CB30C16-C8E1-73A7-1B9F-59A2B6E1D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065" r="2474" b="1065"/>
          <a:stretch/>
        </p:blipFill>
        <p:spPr bwMode="auto">
          <a:xfrm>
            <a:off x="97341" y="1310169"/>
            <a:ext cx="2036259" cy="13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Justice Department closes in on documents subpoenaed from GOP operatives  connected to Trump fake electors plan | CNN Politics">
            <a:extLst>
              <a:ext uri="{FF2B5EF4-FFF2-40B4-BE49-F238E27FC236}">
                <a16:creationId xmlns:a16="http://schemas.microsoft.com/office/drawing/2014/main" id="{74746896-FDE4-1395-6557-F7C0D401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72" y="1310169"/>
            <a:ext cx="2100387" cy="13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is Grant Fraud?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Grant funds are awarded for specific purposes and grantees must use them accordingly &amp; follow the rules.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Grant Fraud = Lying, Cheating, or Stealing anywhere in the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Integrity is doing the right thing, even when no one is ...">
            <a:extLst>
              <a:ext uri="{FF2B5EF4-FFF2-40B4-BE49-F238E27FC236}">
                <a16:creationId xmlns:a16="http://schemas.microsoft.com/office/drawing/2014/main" id="{D9AFD6AE-B9CD-495E-A038-45A8EC6E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egrity Quotes | BukRate">
            <a:extLst>
              <a:ext uri="{FF2B5EF4-FFF2-40B4-BE49-F238E27FC236}">
                <a16:creationId xmlns:a16="http://schemas.microsoft.com/office/drawing/2014/main" id="{AB01D838-9170-4C43-B2E9-F7B807C4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3962400"/>
            <a:ext cx="488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B2E3239-3EA2-4206-B194-1BE72F82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404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 Incompetent</a:t>
            </a:r>
            <a:r>
              <a:rPr lang="en-US" b="1" dirty="0"/>
              <a:t>       </a:t>
            </a:r>
            <a:r>
              <a:rPr lang="en-US" b="1" dirty="0">
                <a:solidFill>
                  <a:schemeClr val="accent5"/>
                </a:solidFill>
              </a:rPr>
              <a:t>or</a:t>
            </a:r>
            <a:r>
              <a:rPr lang="en-US" b="1" dirty="0"/>
              <a:t>          </a:t>
            </a:r>
            <a:r>
              <a:rPr lang="en-US" b="1" dirty="0">
                <a:solidFill>
                  <a:srgbClr val="FF0000"/>
                </a:solidFill>
              </a:rPr>
              <a:t>Corrupt?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91D0C5-B284-41AC-B4C1-2324A171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37625"/>
            <a:ext cx="8229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b="1" dirty="0">
                <a:solidFill>
                  <a:srgbClr val="00B050"/>
                </a:solidFill>
              </a:rPr>
              <a:t>Mistakes</a:t>
            </a:r>
            <a:r>
              <a:rPr lang="en-US" altLang="en-US" sz="4000" b="1" dirty="0">
                <a:solidFill>
                  <a:srgbClr val="0070C0"/>
                </a:solidFill>
              </a:rPr>
              <a:t>     </a:t>
            </a:r>
            <a:r>
              <a:rPr lang="en-US" altLang="en-US" sz="4000" b="1" dirty="0">
                <a:solidFill>
                  <a:schemeClr val="accent5"/>
                </a:solidFill>
              </a:rPr>
              <a:t>Negligence</a:t>
            </a:r>
            <a:r>
              <a:rPr lang="en-US" altLang="en-US" sz="4000" b="1" dirty="0">
                <a:solidFill>
                  <a:srgbClr val="0070C0"/>
                </a:solidFill>
              </a:rPr>
              <a:t>     </a:t>
            </a:r>
            <a:r>
              <a:rPr lang="en-US" altLang="en-US" sz="4000" b="1" dirty="0">
                <a:solidFill>
                  <a:srgbClr val="FF0000"/>
                </a:solidFill>
              </a:rPr>
              <a:t>Fraud</a:t>
            </a:r>
            <a:r>
              <a:rPr lang="en-US" altLang="en-US" sz="4000" b="1" dirty="0">
                <a:solidFill>
                  <a:schemeClr val="tx2"/>
                </a:solidFill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</a:rPr>
              <a:t>     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87FAB2A7-E29F-4322-BF04-B015393D5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098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lg" len="lg"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5122" name="Picture 2" descr="Quotes about Corruption of government (60 quotes)">
            <a:extLst>
              <a:ext uri="{FF2B5EF4-FFF2-40B4-BE49-F238E27FC236}">
                <a16:creationId xmlns:a16="http://schemas.microsoft.com/office/drawing/2014/main" id="{3571EAB0-403C-4F09-AA50-74AED563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6248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D134-88B2-439F-9D87-DA972AC5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Fraud Consequences</a:t>
            </a:r>
          </a:p>
        </p:txBody>
      </p:sp>
      <p:pic>
        <p:nvPicPr>
          <p:cNvPr id="10" name="Picture 3" descr="C:\Users\kdieffenb\AppData\Local\Microsoft\Windows\Temporary Internet Files\Content.IE5\RFR0W1DL\MC900441574[1].wmf">
            <a:extLst>
              <a:ext uri="{FF2B5EF4-FFF2-40B4-BE49-F238E27FC236}">
                <a16:creationId xmlns:a16="http://schemas.microsoft.com/office/drawing/2014/main" id="{A1695A5A-54CD-41F8-8F78-C0F8C94166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23" y="1877266"/>
            <a:ext cx="1960925" cy="181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41F482-C593-4481-8B48-FFF5C0EB2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4" y="1987914"/>
            <a:ext cx="1994749" cy="2270058"/>
          </a:xfrm>
          <a:prstGeom prst="rect">
            <a:avLst/>
          </a:prstGeom>
        </p:spPr>
      </p:pic>
      <p:pic>
        <p:nvPicPr>
          <p:cNvPr id="12" name="Picture 2" descr="C:\Users\kdieffenb\AppData\Local\Microsoft\Windows\Temporary Internet Files\Content.IE5\BUOLZ7KD\MC900390722[1].wmf">
            <a:extLst>
              <a:ext uri="{FF2B5EF4-FFF2-40B4-BE49-F238E27FC236}">
                <a16:creationId xmlns:a16="http://schemas.microsoft.com/office/drawing/2014/main" id="{5DCCD298-7582-4A74-ACA9-D2899C4E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445">
            <a:off x="5773768" y="2198061"/>
            <a:ext cx="2487547" cy="16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6">
            <a:extLst>
              <a:ext uri="{FF2B5EF4-FFF2-40B4-BE49-F238E27FC236}">
                <a16:creationId xmlns:a16="http://schemas.microsoft.com/office/drawing/2014/main" id="{DFDD3CAF-55AF-4E62-95A5-D3F8F9476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9530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lg" len="lg"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34C79-C12F-4893-B0EA-7600F562B811}"/>
              </a:ext>
            </a:extLst>
          </p:cNvPr>
          <p:cNvSpPr txBox="1"/>
          <p:nvPr/>
        </p:nvSpPr>
        <p:spPr>
          <a:xfrm>
            <a:off x="1175724" y="5467512"/>
            <a:ext cx="6825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Mistakes</a:t>
            </a:r>
            <a:r>
              <a:rPr lang="en-US" altLang="en-US" sz="2800" b="1" dirty="0">
                <a:solidFill>
                  <a:srgbClr val="0070C0"/>
                </a:solidFill>
              </a:rPr>
              <a:t>         </a:t>
            </a:r>
            <a:r>
              <a:rPr lang="en-US" altLang="en-US" sz="2800" b="1" dirty="0">
                <a:solidFill>
                  <a:schemeClr val="accent5"/>
                </a:solidFill>
              </a:rPr>
              <a:t>Negligence</a:t>
            </a:r>
            <a:r>
              <a:rPr lang="en-US" altLang="en-US" sz="2800" b="1" dirty="0">
                <a:solidFill>
                  <a:srgbClr val="0070C0"/>
                </a:solidFill>
              </a:rPr>
              <a:t>        </a:t>
            </a:r>
            <a:r>
              <a:rPr lang="en-US" altLang="en-US" sz="2800" b="1" dirty="0">
                <a:solidFill>
                  <a:srgbClr val="FF0000"/>
                </a:solidFill>
              </a:rPr>
              <a:t> Fraud    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9EFD-9799-4222-8475-FD4F574D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Red Flags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03C78-7F6F-4850-BD0A-3D940C81275C}"/>
              </a:ext>
            </a:extLst>
          </p:cNvPr>
          <p:cNvSpPr txBox="1"/>
          <p:nvPr/>
        </p:nvSpPr>
        <p:spPr>
          <a:xfrm>
            <a:off x="0" y="1371600"/>
            <a:ext cx="898044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Large dollar grants awarded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Directors involved in multiple related organizations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Charging expenses that are for future grant project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Multiple grants having only one bank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Grantees being awarded multiple similar grants from different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Heavy reliance on consultants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Grantees keeping two sets of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Executive director serving for exceptionally long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An uninvolved grantee board of directors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Grantee documents sent to locations different than the grantee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Unexplainable expenditures or 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Vagueness in grant expense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Lack of segregation of duties/responsibilities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Lack of financial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Lack of supervision by the agency issuing the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Employees with financial or other personal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DD9-E02E-4BD7-BB1B-E7A255C6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Red Flags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01B1C-AABB-4D8A-A6EE-9FE6B5A80BD9}"/>
              </a:ext>
            </a:extLst>
          </p:cNvPr>
          <p:cNvSpPr txBox="1"/>
          <p:nvPr/>
        </p:nvSpPr>
        <p:spPr>
          <a:xfrm>
            <a:off x="0" y="1524000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Failure to produce a ledger or simple financial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All the grant funds being used (zeroing the grant funds)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Avoiding/delaying audit or site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Failure to conduct the grant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Signs of the grantee failing to pay bills or incurring a tax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Unusual performance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Loss of personnel by the grantee (especially financial personnel)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Complaints of grant performance that contradict grantee’s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Sudden change of venue by the grantee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Unusual close friendships/family between grantees and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Gifts being sent to your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Routine expenditures consistently varying in cost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Soliciting donations for same purpose as grant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Employees having a similar for-profit business as the grantee org </a:t>
            </a:r>
            <a:r>
              <a:rPr lang="en-US" sz="2000" b="1" dirty="0"/>
              <a:t>Excessive trust in the organization’s management</a:t>
            </a:r>
          </a:p>
        </p:txBody>
      </p:sp>
    </p:spTree>
    <p:extLst>
      <p:ext uri="{BB962C8B-B14F-4D97-AF65-F5344CB8AC3E}">
        <p14:creationId xmlns:p14="http://schemas.microsoft.com/office/powerpoint/2010/main" val="26389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0C83-6213-3FB2-2BD2-8F110F23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Why People Obey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5F18-94D9-0319-D2AF-FFAD73EE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Instrumental Perspective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Normative Perspective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Brian Tamanaha on Problems with Instrumental Views of the Law - TeachPrivacy">
            <a:extLst>
              <a:ext uri="{FF2B5EF4-FFF2-40B4-BE49-F238E27FC236}">
                <a16:creationId xmlns:a16="http://schemas.microsoft.com/office/drawing/2014/main" id="{2621CB5F-BEFC-E7FB-0A2A-C81A306F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276600"/>
            <a:ext cx="2971800" cy="18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28C30-8B42-E56F-ABE2-5D16C3E1CD5B}"/>
              </a:ext>
            </a:extLst>
          </p:cNvPr>
          <p:cNvSpPr txBox="1"/>
          <p:nvPr/>
        </p:nvSpPr>
        <p:spPr>
          <a:xfrm>
            <a:off x="0" y="155187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In his book, </a:t>
            </a:r>
            <a:r>
              <a:rPr lang="en-US" sz="2800" b="1" i="1" dirty="0"/>
              <a:t>Why People Obey the Law</a:t>
            </a:r>
            <a:r>
              <a:rPr lang="en-US" sz="2800" b="1" dirty="0"/>
              <a:t>, Tom Tyler studies two types of law-abiding people: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D9AF9-D801-3738-18BC-B031A4BAA9CE}"/>
              </a:ext>
            </a:extLst>
          </p:cNvPr>
          <p:cNvSpPr txBox="1"/>
          <p:nvPr/>
        </p:nvSpPr>
        <p:spPr>
          <a:xfrm>
            <a:off x="-13010" y="595526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Voluntary Compliance is the Goal!</a:t>
            </a:r>
          </a:p>
        </p:txBody>
      </p:sp>
    </p:spTree>
    <p:extLst>
      <p:ext uri="{BB962C8B-B14F-4D97-AF65-F5344CB8AC3E}">
        <p14:creationId xmlns:p14="http://schemas.microsoft.com/office/powerpoint/2010/main" val="38125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60B1-3657-8F7A-D4B6-58655BE0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Fraud Prevention Policy</a:t>
            </a:r>
          </a:p>
        </p:txBody>
      </p:sp>
      <p:pic>
        <p:nvPicPr>
          <p:cNvPr id="5" name="Content Placeholder 4" descr="A picture containing ground, feet, footwear&#10;&#10;Description automatically generated">
            <a:extLst>
              <a:ext uri="{FF2B5EF4-FFF2-40B4-BE49-F238E27FC236}">
                <a16:creationId xmlns:a16="http://schemas.microsoft.com/office/drawing/2014/main" id="{74F87287-FD19-0F10-E0B0-828F9DD17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431" r="803" b="431"/>
          <a:stretch/>
        </p:blipFill>
        <p:spPr>
          <a:xfrm>
            <a:off x="838200" y="1447800"/>
            <a:ext cx="7467600" cy="5257800"/>
          </a:xfrm>
        </p:spPr>
      </p:pic>
    </p:spTree>
    <p:extLst>
      <p:ext uri="{BB962C8B-B14F-4D97-AF65-F5344CB8AC3E}">
        <p14:creationId xmlns:p14="http://schemas.microsoft.com/office/powerpoint/2010/main" val="6550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192-90BA-809F-81C1-F5D51C79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Fraud Prevention Policy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AE48-CE79-4558-7D9D-51FC295B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1) Increase the Perception of Detection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2) Have a Written Ethics Policy</a:t>
            </a:r>
          </a:p>
          <a:p>
            <a:pPr marL="0" indent="0">
              <a:buNone/>
            </a:pPr>
            <a:r>
              <a:rPr lang="en-US" sz="2000" b="1" dirty="0"/>
              <a:t>3) Have a Written Disciplinary Policy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4) Identify Areas that are Most Vulnerable to Fraud</a:t>
            </a:r>
          </a:p>
          <a:p>
            <a:pPr marL="0" indent="0">
              <a:buNone/>
            </a:pPr>
            <a:r>
              <a:rPr lang="en-US" sz="2000" b="1" dirty="0"/>
              <a:t>5) Conduct Surprise Audits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6) Have Zero Tolerance for Fraud </a:t>
            </a:r>
          </a:p>
          <a:p>
            <a:pPr marL="0" indent="0">
              <a:buNone/>
            </a:pPr>
            <a:r>
              <a:rPr lang="en-US" sz="2000" b="1" dirty="0"/>
              <a:t>7) Educate Employees on Anti-Fraud Practices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8) Conduct Fraud Assessments with Employees</a:t>
            </a:r>
          </a:p>
          <a:p>
            <a:pPr marL="0" indent="0">
              <a:buNone/>
            </a:pPr>
            <a:r>
              <a:rPr lang="en-US" sz="2000" b="1" dirty="0"/>
              <a:t>9) Ensure Anonymous Ways for People to Report Fraud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10) Use Analytical Review Procedures</a:t>
            </a:r>
          </a:p>
          <a:p>
            <a:pPr marL="0" indent="0">
              <a:buNone/>
            </a:pPr>
            <a:r>
              <a:rPr lang="en-US" sz="2000" b="1" dirty="0"/>
              <a:t>11) Develop Plans to Mitigate Fraud Risks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12) Comply with Laws, Regulations, and Professional Standards</a:t>
            </a:r>
          </a:p>
          <a:p>
            <a:pPr marL="0" indent="0">
              <a:buNone/>
            </a:pPr>
            <a:r>
              <a:rPr lang="en-US" sz="2000" b="1" dirty="0"/>
              <a:t>13) Think Like a Fraudster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C7C84362-9D85-E749-7C5E-6E6F61D70E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2381810"/>
                  </p:ext>
                </p:extLst>
              </p:nvPr>
            </p:nvGraphicFramePr>
            <p:xfrm>
              <a:off x="-3417849" y="2331999"/>
              <a:ext cx="2286000" cy="1714500"/>
            </p:xfrm>
            <a:graphic>
              <a:graphicData uri="http://schemas.microsoft.com/office/powerpoint/2016/slidezoom">
                <pslz:sldZm>
                  <pslz:sldZmObj sldId="340" cId="1013611149">
                    <pslz:zmPr id="{24D79134-29EF-4368-B5A8-B57D7CC0A44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7C84362-9D85-E749-7C5E-6E6F61D70E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417849" y="233199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C95-4FAD-E2E0-D9DC-CB66783C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What is Fraud?</a:t>
            </a:r>
          </a:p>
        </p:txBody>
      </p:sp>
      <p:pic>
        <p:nvPicPr>
          <p:cNvPr id="1026" name="Picture 2" descr="&lt;p&gt;Can you learn a magic trick through the power of maths?&lt;/p&gt;">
            <a:extLst>
              <a:ext uri="{FF2B5EF4-FFF2-40B4-BE49-F238E27FC236}">
                <a16:creationId xmlns:a16="http://schemas.microsoft.com/office/drawing/2014/main" id="{739B1739-26FE-3C65-04A6-0EABEB1D2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5B77-43CC-633A-4A59-915AB0B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Have You Committed Fraud?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BDB8469-E00B-9FFF-C467-B294718AA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066800"/>
            <a:ext cx="8991600" cy="56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95B6-2803-230E-E988-1E8FE9B2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Federal Sentencing Guidelines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442E84-0DA1-81B4-80D7-DFC8BD4D6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098030"/>
              </p:ext>
            </p:extLst>
          </p:nvPr>
        </p:nvGraphicFramePr>
        <p:xfrm>
          <a:off x="0" y="1295400"/>
          <a:ext cx="9144000" cy="5562604"/>
        </p:xfrm>
        <a:graphic>
          <a:graphicData uri="http://schemas.openxmlformats.org/drawingml/2006/table">
            <a:tbl>
              <a:tblPr firstRow="1" firstCol="1" bandRow="1"/>
              <a:tblGrid>
                <a:gridCol w="2497450">
                  <a:extLst>
                    <a:ext uri="{9D8B030D-6E8A-4147-A177-3AD203B41FA5}">
                      <a16:colId xmlns:a16="http://schemas.microsoft.com/office/drawing/2014/main" val="3862222637"/>
                    </a:ext>
                  </a:extLst>
                </a:gridCol>
                <a:gridCol w="550550">
                  <a:extLst>
                    <a:ext uri="{9D8B030D-6E8A-4147-A177-3AD203B41FA5}">
                      <a16:colId xmlns:a16="http://schemas.microsoft.com/office/drawing/2014/main" val="2880945131"/>
                    </a:ext>
                  </a:extLst>
                </a:gridCol>
                <a:gridCol w="1953846">
                  <a:extLst>
                    <a:ext uri="{9D8B030D-6E8A-4147-A177-3AD203B41FA5}">
                      <a16:colId xmlns:a16="http://schemas.microsoft.com/office/drawing/2014/main" val="1167766273"/>
                    </a:ext>
                  </a:extLst>
                </a:gridCol>
                <a:gridCol w="1406768">
                  <a:extLst>
                    <a:ext uri="{9D8B030D-6E8A-4147-A177-3AD203B41FA5}">
                      <a16:colId xmlns:a16="http://schemas.microsoft.com/office/drawing/2014/main" val="3328639087"/>
                    </a:ext>
                  </a:extLst>
                </a:gridCol>
                <a:gridCol w="2735386">
                  <a:extLst>
                    <a:ext uri="{9D8B030D-6E8A-4147-A177-3AD203B41FA5}">
                      <a16:colId xmlns:a16="http://schemas.microsoft.com/office/drawing/2014/main" val="369308845"/>
                    </a:ext>
                  </a:extLst>
                </a:gridCol>
              </a:tblGrid>
              <a:tr h="327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Sentence in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 Meaning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16161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$6,500 or less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Allows Probation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54347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More than $6,500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Allows Probation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69942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(C) More than $15,000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Allows Home Confinement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70921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(D) More than $40,000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Allows Split Sentence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30341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More than $95,000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16329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 More than $150,000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21-57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96346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More than $250,000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25057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(H) More than $550,000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50869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(I) More than $1,500,000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41-105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67313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(J) More than $3,500,000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51-125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55438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(K) More than $9,500,000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63-150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14498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(L) More than $25,000,000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78-175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79265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 More than $65,000,000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97-210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04137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 More than $150,000,000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121-262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74496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(O) More than $250,000,000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151-327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51174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(P) More than $550,000,000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188-405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Imprisonment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7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0678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Money Laundering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AE3E7-E5D0-FC81-30F2-163BF272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72"/>
            <a:ext cx="9144000" cy="51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B57C-A510-4130-B231-61877A4D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Hypothetical Future Value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91BF-9CAD-48FE-B4AB-98E1DE50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39620-3901-47ED-BD6B-6FEDA96F1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4" y="1600200"/>
            <a:ext cx="6424032" cy="4572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62EDA524-AC69-C912-4913-9E09A093A0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896355"/>
                  </p:ext>
                </p:extLst>
              </p:nvPr>
            </p:nvGraphicFramePr>
            <p:xfrm>
              <a:off x="-3172522" y="2153579"/>
              <a:ext cx="2286000" cy="1714500"/>
            </p:xfrm>
            <a:graphic>
              <a:graphicData uri="http://schemas.microsoft.com/office/powerpoint/2016/slidezoom">
                <pslz:sldZm>
                  <pslz:sldZmObj sldId="350" cId="2989933424">
                    <pslz:zmPr id="{5C2FE588-4638-445F-BBF4-3891C38AAE6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2EDA524-AC69-C912-4913-9E09A093A0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172522" y="21535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8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3624D69-417F-0D99-4AEB-3895149A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24 Years in Federal Prison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552B1C-0B11-D9AB-4A47-571B084FF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" name="Picture 10" descr="Jeffrey Skilling, Former Enron Chief, Released After 12 Years in Prison -  The New York Times">
            <a:extLst>
              <a:ext uri="{FF2B5EF4-FFF2-40B4-BE49-F238E27FC236}">
                <a16:creationId xmlns:a16="http://schemas.microsoft.com/office/drawing/2014/main" id="{017FB28B-4E75-1A87-B795-044FD774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7371"/>
            <a:ext cx="7772400" cy="48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6D18-B5F8-4AD0-8FC6-9808CB72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Communicate Your Concerns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3323-D86C-4725-AFDF-9AC8712D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84595"/>
            <a:ext cx="8382000" cy="13716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Our goal is to ensure every program is successful, funds are used as effectively and efficiently as possible, and is free of fraud, waste, and abuse. </a:t>
            </a:r>
          </a:p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F536FA4A-0FFE-1FE8-BE84-BFABC487EE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2203826"/>
                  </p:ext>
                </p:extLst>
              </p:nvPr>
            </p:nvGraphicFramePr>
            <p:xfrm>
              <a:off x="-3718932" y="837735"/>
              <a:ext cx="2286000" cy="1714500"/>
            </p:xfrm>
            <a:graphic>
              <a:graphicData uri="http://schemas.microsoft.com/office/powerpoint/2016/slidezoom">
                <pslz:sldZm>
                  <pslz:sldZmObj sldId="296" cId="1016782286">
                    <pslz:zmPr id="{2CED60BF-AB12-47B2-8CCE-BDE9BB8B01F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536FA4A-0FFE-1FE8-BE84-BFABC487EE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18932" y="83773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5AA123-E9E2-7E72-DA9C-15B35E739139}"/>
              </a:ext>
            </a:extLst>
          </p:cNvPr>
          <p:cNvSpPr txBox="1"/>
          <p:nvPr/>
        </p:nvSpPr>
        <p:spPr>
          <a:xfrm>
            <a:off x="76200" y="1374208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 dirty="0"/>
              <a:t>Share your concerns related to fraud, waste, and abuse of Department of Justice funds with us. We will investigate!</a:t>
            </a:r>
          </a:p>
        </p:txBody>
      </p:sp>
      <p:pic>
        <p:nvPicPr>
          <p:cNvPr id="1030" name="Picture 6" descr="How to communicate effectively - Practice Plan">
            <a:extLst>
              <a:ext uri="{FF2B5EF4-FFF2-40B4-BE49-F238E27FC236}">
                <a16:creationId xmlns:a16="http://schemas.microsoft.com/office/drawing/2014/main" id="{8DEEE40F-8D9C-DECB-F69C-420381CE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568863"/>
            <a:ext cx="5848350" cy="20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66256"/>
            <a:ext cx="8648700" cy="4615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Special Agent Jason P. LeBeau</a:t>
            </a:r>
          </a:p>
          <a:p>
            <a:pPr marL="0" indent="0" algn="ctr">
              <a:buNone/>
            </a:pPr>
            <a:r>
              <a:rPr lang="en-US" sz="2000" b="1" dirty="0"/>
              <a:t>U.S. Department of Justice</a:t>
            </a:r>
          </a:p>
          <a:p>
            <a:pPr marL="0" indent="0" algn="ctr">
              <a:buNone/>
            </a:pPr>
            <a:r>
              <a:rPr lang="en-US" sz="2000" b="1" dirty="0"/>
              <a:t>Office of the Inspector General</a:t>
            </a:r>
          </a:p>
          <a:p>
            <a:pPr marL="0" indent="0" algn="ctr">
              <a:buNone/>
            </a:pPr>
            <a:r>
              <a:rPr lang="en-US" sz="2000" b="1" dirty="0"/>
              <a:t>773-571-0633</a:t>
            </a:r>
          </a:p>
          <a:p>
            <a:pPr marL="0" indent="0" algn="ctr">
              <a:buNone/>
            </a:pPr>
            <a:endParaRPr lang="en-US" sz="1800" b="1" dirty="0"/>
          </a:p>
        </p:txBody>
      </p:sp>
      <p:pic>
        <p:nvPicPr>
          <p:cNvPr id="6" name="AD9C9477-0E5C-40BA-B430-9DFA408FC476" descr="IMG_0133.jpg">
            <a:extLst>
              <a:ext uri="{FF2B5EF4-FFF2-40B4-BE49-F238E27FC236}">
                <a16:creationId xmlns:a16="http://schemas.microsoft.com/office/drawing/2014/main" id="{579C70B9-CF4D-4A0B-955C-52D2F35C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74127"/>
            <a:ext cx="4495800" cy="25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1BE05-C83B-4604-AA2A-708D913A6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9" y="527923"/>
            <a:ext cx="1301071" cy="13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484EA8-623D-4144-B729-0A7219AA3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0" y="5334000"/>
            <a:ext cx="1316560" cy="1316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E00B9-F42A-4FAF-B92B-236A12FF9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40" y="527923"/>
            <a:ext cx="1316560" cy="1316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94467-BD3A-4DEC-BDC7-C040B22D0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1" y="5327023"/>
            <a:ext cx="1301071" cy="131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7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Special Agent Jason P. LeBeau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Special Agent, DOJ-OIG (2021-Present)</a:t>
            </a:r>
          </a:p>
          <a:p>
            <a:pPr marL="0" indent="0" algn="ctr">
              <a:buNone/>
            </a:pPr>
            <a:r>
              <a:rPr lang="en-US" b="1" dirty="0"/>
              <a:t>Special Agent, FDIC-OIG (2014-2021)</a:t>
            </a:r>
          </a:p>
          <a:p>
            <a:pPr marL="0" indent="0" algn="ctr">
              <a:buNone/>
            </a:pPr>
            <a:r>
              <a:rPr lang="en-US" b="1" dirty="0"/>
              <a:t>Special Agent, IRS-CI (2001-2014)</a:t>
            </a:r>
          </a:p>
          <a:p>
            <a:pPr marL="0" indent="0" algn="ctr">
              <a:buNone/>
            </a:pPr>
            <a:r>
              <a:rPr lang="en-US" b="1" dirty="0"/>
              <a:t>Tax Accountant, Arthur Andersen (2001)</a:t>
            </a:r>
          </a:p>
        </p:txBody>
      </p:sp>
      <p:pic>
        <p:nvPicPr>
          <p:cNvPr id="1027" name="AD9C9477-0E5C-40BA-B430-9DFA408FC476" descr="IMG_0133.jpg">
            <a:extLst>
              <a:ext uri="{FF2B5EF4-FFF2-40B4-BE49-F238E27FC236}">
                <a16:creationId xmlns:a16="http://schemas.microsoft.com/office/drawing/2014/main" id="{28A2D02D-AD84-4CE8-A9A2-5B0B9E30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51" y="3679902"/>
            <a:ext cx="4495800" cy="25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1692B-85FF-47CB-83C8-884F74CEE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9" y="527922"/>
            <a:ext cx="1316560" cy="133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0D347-A789-437C-B20C-D69D73DA5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9" y="5318327"/>
            <a:ext cx="1332233" cy="1332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20181-1E87-4790-914E-AFA1D6B813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28" y="5318327"/>
            <a:ext cx="1344438" cy="134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07C500-31BC-4617-826E-7C7E94A2A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17" y="527922"/>
            <a:ext cx="1234883" cy="12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reflection endPos="0" dir="5400000" sy="-90000" algn="bl" rotWithShape="0"/>
                </a:effectLst>
              </a:rPr>
              <a:t>Did You Say Arthur Andersen?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267200" cy="4648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038600" cy="4648200"/>
          </a:xfrm>
        </p:spPr>
      </p:pic>
    </p:spTree>
    <p:extLst>
      <p:ext uri="{BB962C8B-B14F-4D97-AF65-F5344CB8AC3E}">
        <p14:creationId xmlns:p14="http://schemas.microsoft.com/office/powerpoint/2010/main" val="8551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204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reflection endPos="0" dir="5400000" sy="-90000" algn="bl" rotWithShape="0"/>
                </a:effectLst>
              </a:rPr>
              <a:t>ENRON: What Exactly Happened?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0"/>
            <a:ext cx="40386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886200" cy="312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953000" cy="312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4495800" y="1752600"/>
            <a:ext cx="4495800" cy="50292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3800" b="1" dirty="0"/>
          </a:p>
          <a:p>
            <a:pPr marL="0" indent="0" algn="ctr">
              <a:buNone/>
            </a:pPr>
            <a:endParaRPr lang="en-US" sz="3800" b="1" i="1" dirty="0"/>
          </a:p>
          <a:p>
            <a:pPr marL="0" indent="0" algn="ctr">
              <a:buNone/>
            </a:pPr>
            <a:r>
              <a:rPr lang="en-US" sz="3800" b="1" i="1" dirty="0"/>
              <a:t>“What is the difference between California and the Titanic?  At least when the Titanic went down, the lights were on” </a:t>
            </a:r>
          </a:p>
          <a:p>
            <a:pPr marL="0" indent="0" algn="ctr">
              <a:buNone/>
            </a:pPr>
            <a:r>
              <a:rPr lang="en-US" sz="3300" b="1" dirty="0"/>
              <a:t>– Jeffrey Skilling during an Enron employee meeting</a:t>
            </a:r>
          </a:p>
        </p:txBody>
      </p:sp>
    </p:spTree>
    <p:extLst>
      <p:ext uri="{BB962C8B-B14F-4D97-AF65-F5344CB8AC3E}">
        <p14:creationId xmlns:p14="http://schemas.microsoft.com/office/powerpoint/2010/main" val="27581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lebeau\AppData\Local\Microsoft\Windows\Temporary Internet Files\Content.Outlook\ZEC5GF43\IMG_1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reflection endPos="0" dir="5400000" sy="-90000" algn="bl" rotWithShape="0"/>
                </a:effectLst>
              </a:rPr>
              <a:t>Investigations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4724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Bank Fraud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Money Laundering</a:t>
            </a:r>
          </a:p>
          <a:p>
            <a:pPr algn="ctr"/>
            <a:r>
              <a:rPr lang="en-US" sz="2400" b="1" dirty="0"/>
              <a:t>Tax Evasion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Financial Reporting Fraud</a:t>
            </a:r>
          </a:p>
          <a:p>
            <a:pPr algn="ctr"/>
            <a:r>
              <a:rPr lang="en-US" sz="2400" b="1" dirty="0"/>
              <a:t>Terrorist Financing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Embezzlement </a:t>
            </a:r>
          </a:p>
          <a:p>
            <a:pPr algn="ctr"/>
            <a:r>
              <a:rPr lang="en-US" sz="2400" b="1" dirty="0"/>
              <a:t>Wire/Mail Fraud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Drug Trafficking</a:t>
            </a:r>
          </a:p>
          <a:p>
            <a:pPr algn="r"/>
            <a:r>
              <a:rPr lang="en-US" sz="2400" b="1" dirty="0"/>
              <a:t>Unlawful Money Structuring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Employee Misconduct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074091"/>
            <a:ext cx="2215662" cy="1447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209800" cy="1576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48" y="3357661"/>
            <a:ext cx="2209800" cy="153572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A06A308D-2590-643B-935F-EC4EF2D56B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4034166"/>
                  </p:ext>
                </p:extLst>
              </p:nvPr>
            </p:nvGraphicFramePr>
            <p:xfrm>
              <a:off x="-3250580" y="1986311"/>
              <a:ext cx="2286000" cy="1714500"/>
            </p:xfrm>
            <a:graphic>
              <a:graphicData uri="http://schemas.microsoft.com/office/powerpoint/2016/slidezoom">
                <pslz:sldZm>
                  <pslz:sldZmObj sldId="309" cId="1463053574">
                    <pslz:zmPr id="{8C83D52A-2774-4478-9A85-39D44319DDD6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06A308D-2590-643B-935F-EC4EF2D56B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250580" y="198631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1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GRANT</a:t>
            </a:r>
          </a:p>
        </p:txBody>
      </p:sp>
      <p:pic>
        <p:nvPicPr>
          <p:cNvPr id="2050" name="Picture 2" descr="Age of fraud: Are seniors more vulnerable to financial scams?">
            <a:extLst>
              <a:ext uri="{FF2B5EF4-FFF2-40B4-BE49-F238E27FC236}">
                <a16:creationId xmlns:a16="http://schemas.microsoft.com/office/drawing/2014/main" id="{D77D1678-710E-48C0-B7B1-8AB075601C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0" y="1600200"/>
            <a:ext cx="732985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What is DOJ-OIG?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b="1" dirty="0"/>
              <a:t>The DOJ-OIG has the responsibility and authority to investigate fraud, waste, and abuse related to DOJ employees and programs.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The mission is to promote integrity, efficiency, and accountability within the Department of Justice.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84891-A8B3-4F7A-9FFA-8AE2068EC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958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5829</TotalTime>
  <Words>990</Words>
  <Application>Microsoft Office PowerPoint</Application>
  <PresentationFormat>On-screen Show (4:3)</PresentationFormat>
  <Paragraphs>256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Clarity</vt:lpstr>
      <vt:lpstr>  United States Department of Justice Office of the Inspector General </vt:lpstr>
      <vt:lpstr>What is Fraud?</vt:lpstr>
      <vt:lpstr>Special Agent Jason P. LeBeau</vt:lpstr>
      <vt:lpstr>Did You Say Arthur Andersen?</vt:lpstr>
      <vt:lpstr>ENRON: What Exactly Happened?</vt:lpstr>
      <vt:lpstr>PowerPoint Presentation</vt:lpstr>
      <vt:lpstr>Investigations</vt:lpstr>
      <vt:lpstr>GRANT</vt:lpstr>
      <vt:lpstr>What is DOJ-OIG?</vt:lpstr>
      <vt:lpstr>How Does the U.S. DOJ Apply to Me?</vt:lpstr>
      <vt:lpstr>DOJ Grant Agencies </vt:lpstr>
      <vt:lpstr>What is Grant Fraud?</vt:lpstr>
      <vt:lpstr> Incompetent       or          Corrupt?</vt:lpstr>
      <vt:lpstr>Fraud Consequences</vt:lpstr>
      <vt:lpstr>Red Flags</vt:lpstr>
      <vt:lpstr>Red Flags</vt:lpstr>
      <vt:lpstr>Why People Obey the Law</vt:lpstr>
      <vt:lpstr>Fraud Prevention Policy</vt:lpstr>
      <vt:lpstr>Fraud Prevention Policy</vt:lpstr>
      <vt:lpstr>Have You Committed Fraud?</vt:lpstr>
      <vt:lpstr>Federal Sentencing Guidelines</vt:lpstr>
      <vt:lpstr>Money Laundering</vt:lpstr>
      <vt:lpstr>PowerPoint Presentation</vt:lpstr>
      <vt:lpstr>Hypothetical Future Value Video</vt:lpstr>
      <vt:lpstr>24 Years in Federal Prison</vt:lpstr>
      <vt:lpstr>Communicate Your Concerns</vt:lpstr>
      <vt:lpstr>Questions? </vt:lpstr>
    </vt:vector>
  </TitlesOfParts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Caterpillar, inc.</dc:title>
  <dc:creator>Lebeau, Jason P.</dc:creator>
  <cp:lastModifiedBy>LeBeau, Jason (OIG)</cp:lastModifiedBy>
  <cp:revision>363</cp:revision>
  <cp:lastPrinted>2022-11-21T21:32:55Z</cp:lastPrinted>
  <dcterms:created xsi:type="dcterms:W3CDTF">2015-10-08T23:12:25Z</dcterms:created>
  <dcterms:modified xsi:type="dcterms:W3CDTF">2023-10-27T19:37:52Z</dcterms:modified>
</cp:coreProperties>
</file>